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Default Extension="jpeg" ContentType="image/jpeg"/>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82" r:id="rId2"/>
  </p:sldMasterIdLst>
  <p:notesMasterIdLst>
    <p:notesMasterId r:id="rId16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DF14F98-0EF4-499C-A4EE-AAE3C0F35935}">
  <a:tblStyle styleId="{5DF14F98-0EF4-499C-A4EE-AAE3C0F35935}"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5"/>
  </p:normalViewPr>
  <p:slideViewPr>
    <p:cSldViewPr snapToGrid="0" snapToObjects="1">
      <p:cViewPr varScale="1">
        <p:scale>
          <a:sx n="63" d="100"/>
          <a:sy n="63" d="100"/>
        </p:scale>
        <p:origin x="-300" y="-102"/>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a/search?q=facebook+logo&amp;espv=2&amp;biw=1745&amp;bih=900&amp;tbm=isch&amp;imgil=mPeGAGNnyBu0iM:;6fmzY3uw3Mb87M;https%3A%2F%2Fen.facebookbrand.com%2F&amp;source=iu&amp;pf=m&amp;fir=mPeGAGNnyBu0iM:,6fmzY3uw3Mb87M,_&amp;usg=__BL0hKNhEsltQvL9NoKqqJ83LegI=&amp;ved=0ahUKEwjxx4uJgrDSAhUB-mMKHekpAeUQyjcIQA&amp;ei=aPizWPHzB4H0jwPp04SoDg#imgrc=Ex2M67Kcq3iHEM"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google.ca/search?q=citrix+logo&amp;espv=2&amp;biw=1745&amp;bih=900&amp;source=lnms&amp;tbm=isch&amp;sa=X&amp;ved=0ahUKEwjz_NfBgrDSAhUP2GMKHevAAScQ_AUIBigB#imgrc=wKbW5--L0zsr8M" TargetMode="External"/><Relationship Id="rId4" Type="http://schemas.openxmlformats.org/officeDocument/2006/relationships/hyperlink" Target="https://www.google.ca/search?q=twitter+logo&amp;source=lnms&amp;tbm=isch&amp;sa=X&amp;ved=0ahUKEwiGlPWUgrDSAhUIz2MKHbVPCGMQ_AUICCgB&amp;biw=1745&amp;bih=900#imgrc=glwcI1QRB1nMN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earesocial.com/uk/blog/2017/01/digital-in-2017-global-over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www.cnbc.com/2016/10/17/why-twitters-stock-plunge-is-especially-bad-for-its-employees.html"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citrix.com/about/what-does-citrix-do.html"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theregister.co.uk/2015/06/12/citrix_elliott_management/" TargetMode="External"/><Relationship Id="rId2" Type="http://schemas.openxmlformats.org/officeDocument/2006/relationships/slide" Target="../slides/slide137.xml"/><Relationship Id="rId1" Type="http://schemas.openxmlformats.org/officeDocument/2006/relationships/notesMaster" Target="../notesMasters/notesMaster1.xml"/><Relationship Id="rId5" Type="http://schemas.openxmlformats.org/officeDocument/2006/relationships/hyperlink" Target="https://www.theregister.co.uk/2017/02/01/citrix_fy_16/" TargetMode="External"/><Relationship Id="rId4" Type="http://schemas.openxmlformats.org/officeDocument/2006/relationships/hyperlink" Target="https://www.theregister.co.uk/2016/07/26/citrix_logmein_goto/"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s://en.wikipedia.org/wiki/Meeting" TargetMode="External"/><Relationship Id="rId2" Type="http://schemas.openxmlformats.org/officeDocument/2006/relationships/slide" Target="../slides/slide141.xml"/><Relationship Id="rId1" Type="http://schemas.openxmlformats.org/officeDocument/2006/relationships/notesMaster" Target="../notesMasters/notesMaster1.xml"/><Relationship Id="rId5" Type="http://schemas.openxmlformats.org/officeDocument/2006/relationships/hyperlink" Target="https://en.wikipedia.org/wiki/Computer" TargetMode="External"/><Relationship Id="rId4" Type="http://schemas.openxmlformats.org/officeDocument/2006/relationships/hyperlink" Target="https://en.wikipedia.org/wiki/Presentation" TargetMode="Externa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citrix.com/about/executives/mark-coyle.html"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hatis.techtarget.com/definition/social-media"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hatis.techtarget.com/definition/Twitter" TargetMode="External"/><Relationship Id="rId4" Type="http://schemas.openxmlformats.org/officeDocument/2006/relationships/hyperlink" Target="http://whatis.techtarget.com/definition/Facebook"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Social_networking_servic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n.wikipedia.org/wiki/Google+" TargetMode="External"/><Relationship Id="rId4" Type="http://schemas.openxmlformats.org/officeDocument/2006/relationships/hyperlink" Target="https://en.wikipedia.org/wiki/Social_search"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tatista.com/outlook/220/100/social-media-advertising/worldwide#market-revenu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pagefair.com/downloads/2017/01/PageFair-2017-Adblock-Report.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socialmediatoday.com/marketing/adhutchinson/2015-08-11/ad-blocking-software-next-major-challenge-digital-marketers-need"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businessinsider.com/facebook-revenue-breakdown-by-segment-2015-11"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statista.com/chart/2496/facebook-revenue-by-segment/"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newsroom.fb.com/news/2016/10/introducing-workplace-by-facebook/"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businessinsider.com/facebook-click-to-message-ads-2015-9"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tatista.com/statistics/248158/social-networking-time-per-us-user-by-ethnici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GB">
                <a:solidFill>
                  <a:schemeClr val="dk1"/>
                </a:solidFill>
              </a:rPr>
              <a:t>(Facebook)</a:t>
            </a:r>
          </a:p>
          <a:p>
            <a:pPr lvl="0">
              <a:spcBef>
                <a:spcPts val="0"/>
              </a:spcBef>
              <a:buNone/>
            </a:pPr>
            <a:r>
              <a:rPr lang="en-GB" u="sng">
                <a:solidFill>
                  <a:schemeClr val="hlink"/>
                </a:solidFill>
                <a:hlinkClick r:id="rId3"/>
              </a:rPr>
              <a:t>https://www.google.ca/search?q=facebook+logo&amp;espv=2&amp;biw=1745&amp;bih=900&amp;tbm=isch&amp;imgil=mPeGAGNnyBu0iM%253A%253B6fmzY3uw3Mb87M%253Bhttps%25253A%25252F%25252Fen.facebookbrand.com%25252F&amp;source=iu&amp;pf=m&amp;fir=mPeGAGNnyBu0iM%253A%252C6fmzY3uw3Mb87M%252C_&amp;usg=__BL0hKNhEsltQvL9NoKqqJ83LegI%3D&amp;ved=0ahUKEwjxx4uJgrDSAhUB-mMKHekpAeUQyjcIQA&amp;ei=aPizWPHzB4H0jwPp04SoDg#imgrc=Ex2M67Kcq3iHEM</a:t>
            </a:r>
            <a:r>
              <a:rPr lang="en-GB"/>
              <a:t>: </a:t>
            </a:r>
          </a:p>
          <a:p>
            <a:pPr lvl="0">
              <a:spcBef>
                <a:spcPts val="0"/>
              </a:spcBef>
              <a:buNone/>
            </a:pPr>
            <a:endParaRPr/>
          </a:p>
          <a:p>
            <a:pPr lvl="0">
              <a:spcBef>
                <a:spcPts val="0"/>
              </a:spcBef>
              <a:buNone/>
            </a:pPr>
            <a:r>
              <a:rPr lang="en-GB"/>
              <a:t>(Twitter)</a:t>
            </a:r>
          </a:p>
          <a:p>
            <a:pPr lvl="0">
              <a:spcBef>
                <a:spcPts val="0"/>
              </a:spcBef>
              <a:buNone/>
            </a:pPr>
            <a:r>
              <a:rPr lang="en-GB" u="sng">
                <a:solidFill>
                  <a:schemeClr val="hlink"/>
                </a:solidFill>
                <a:hlinkClick r:id="rId4"/>
              </a:rPr>
              <a:t>https://www.google.ca/search?q=twitter+logo&amp;source=lnms&amp;tbm=isch&amp;sa=X&amp;ved=0ahUKEwiGlPWUgrDSAhUIz2MKHbVPCGMQ_AUICCgB&amp;biw=1745&amp;bih=900#imgrc=glwcI1QRB1nMNM</a:t>
            </a:r>
            <a:r>
              <a:rPr lang="en-GB"/>
              <a:t>:</a:t>
            </a:r>
          </a:p>
          <a:p>
            <a:pPr lvl="0">
              <a:spcBef>
                <a:spcPts val="0"/>
              </a:spcBef>
              <a:buNone/>
            </a:pPr>
            <a:endParaRPr/>
          </a:p>
          <a:p>
            <a:pPr lvl="0">
              <a:spcBef>
                <a:spcPts val="0"/>
              </a:spcBef>
              <a:buNone/>
            </a:pPr>
            <a:r>
              <a:rPr lang="en-GB"/>
              <a:t>(Citrix)</a:t>
            </a:r>
          </a:p>
          <a:p>
            <a:pPr lvl="0">
              <a:spcBef>
                <a:spcPts val="0"/>
              </a:spcBef>
              <a:buNone/>
            </a:pPr>
            <a:r>
              <a:rPr lang="en-GB" u="sng">
                <a:solidFill>
                  <a:schemeClr val="hlink"/>
                </a:solidFill>
                <a:hlinkClick r:id="rId5"/>
              </a:rPr>
              <a:t>https://www.google.ca/search?q=citrix+logo&amp;espv=2&amp;biw=1745&amp;bih=900&amp;source=lnms&amp;tbm=isch&amp;sa=X&amp;ved=0ahUKEwjz_NfBgrDSAhUP2GMKHevAAScQ_AUIBigB#imgrc=wKbW5--L0zsr8M</a:t>
            </a:r>
            <a:r>
              <a:rPr lang="en-GB"/>
              <a:t>:</a:t>
            </a:r>
          </a:p>
          <a:p>
            <a:pPr lvl="0">
              <a:spcBef>
                <a:spcPts val="0"/>
              </a:spcBef>
              <a:buNone/>
            </a:pPr>
            <a:endParaRPr/>
          </a:p>
          <a:p>
            <a:pPr lvl="0">
              <a:spcBef>
                <a:spcPts val="0"/>
              </a:spcBef>
              <a:buNone/>
            </a:pPr>
            <a:endParaRPr/>
          </a:p>
          <a:p>
            <a:pPr lvl="0">
              <a:spcBef>
                <a:spcPts val="0"/>
              </a:spcBef>
              <a:buNone/>
            </a:pPr>
            <a:r>
              <a:rPr lang="en-GB"/>
              <a:t>Twitter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30</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1" name="Shape 92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27" name="Shape 9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33" name="Shape 9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0" name="Shape 94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7" name="Shape 9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Monetization occurs through advertisement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4" name="Shape 95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GB" sz="1100">
                <a:solidFill>
                  <a:schemeClr val="dk1"/>
                </a:solidFill>
              </a:rPr>
              <a:t>Total ad engagements grew 151% yr over yr, driven by video ads, and higher clickthrough rates</a:t>
            </a:r>
          </a:p>
          <a:p>
            <a:pPr marL="0" marR="0" lvl="0" indent="0" algn="l" rtl="0">
              <a:spcBef>
                <a:spcPts val="0"/>
              </a:spcBef>
              <a:buClr>
                <a:schemeClr val="dk1"/>
              </a:buClr>
              <a:buSzPct val="25000"/>
              <a:buFont typeface="Arial"/>
              <a:buNone/>
            </a:pPr>
            <a:r>
              <a:rPr lang="en-GB" sz="1100">
                <a:solidFill>
                  <a:schemeClr val="dk1"/>
                </a:solidFill>
              </a:rPr>
              <a:t>Average cost per engagement fell 60% yr over yr</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Shape 9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1" name="Shape 96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GB"/>
              <a:t>Acquire Periscope to implement live-streaming technology into Twitter</a:t>
            </a:r>
          </a:p>
          <a:p>
            <a:pPr lvl="0" rtl="0">
              <a:spcBef>
                <a:spcPts val="0"/>
              </a:spcBef>
              <a:buNone/>
            </a:pPr>
            <a:endParaRPr/>
          </a:p>
        </p:txBody>
      </p:sp>
      <p:sp>
        <p:nvSpPr>
          <p:cNvPr id="976" name="Shape 9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6" name="Shape 98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GB" sz="1100">
                <a:solidFill>
                  <a:schemeClr val="dk1"/>
                </a:solidFill>
              </a:rPr>
              <a:t>Live streaming content focuses on Twitter’s key areas of strength: News and politics, live sports and e-sports</a:t>
            </a:r>
          </a:p>
          <a:p>
            <a:pPr marL="0" marR="0" lvl="0" indent="0" algn="l" rtl="0">
              <a:spcBef>
                <a:spcPts val="0"/>
              </a:spcBef>
              <a:buClr>
                <a:schemeClr val="dk1"/>
              </a:buClr>
              <a:buFont typeface="Arial"/>
              <a:buNone/>
            </a:pPr>
            <a:endParaRPr sz="11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800" u="sng">
                <a:solidFill>
                  <a:schemeClr val="hlink"/>
                </a:solidFill>
                <a:latin typeface="Corbel"/>
                <a:ea typeface="Corbel"/>
                <a:cs typeface="Corbel"/>
                <a:sym typeface="Corbel"/>
                <a:hlinkClick r:id="rId3"/>
              </a:rPr>
              <a:t>http://wearesocial.com/uk/blog/2017/01/digital-in-2017-global-overview</a:t>
            </a:r>
          </a:p>
          <a:p>
            <a:pPr lvl="0">
              <a:spcBef>
                <a:spcPts val="0"/>
              </a:spcBef>
              <a:buNone/>
            </a:pPr>
            <a:endParaRPr sz="800">
              <a:solidFill>
                <a:schemeClr val="dk1"/>
              </a:solidFill>
              <a:latin typeface="Corbel"/>
              <a:ea typeface="Corbel"/>
              <a:cs typeface="Corbel"/>
              <a:sym typeface="Corbel"/>
            </a:endParaRPr>
          </a:p>
          <a:p>
            <a:pPr lvl="0">
              <a:spcBef>
                <a:spcPts val="0"/>
              </a:spcBef>
              <a:buNone/>
            </a:pPr>
            <a:r>
              <a:rPr lang="en-GB" sz="1400">
                <a:solidFill>
                  <a:schemeClr val="dk1"/>
                </a:solidFill>
                <a:latin typeface="Corbel"/>
                <a:ea typeface="Corbel"/>
                <a:cs typeface="Corbel"/>
                <a:sym typeface="Corbel"/>
              </a:rPr>
              <a:t>They have  a huge demand base.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93" name="Shape 9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9" name="Shape 1009"/>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4" name="Shape 101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1" name="Shape 1021"/>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Shape 102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28" name="Shape 10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35" name="Shape 10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42" name="Shape 10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9" name="Shape 10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6" name="Shape 10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3" name="Shape 10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u="sng">
                <a:solidFill>
                  <a:schemeClr val="hlink"/>
                </a:solidFill>
                <a:hlinkClick r:id="rId3"/>
              </a:rPr>
              <a:t>http://www.cnbc.com/2016/10/17/why-twitters-stock-plunge-is-especially-bad-for-its-employees.html</a:t>
            </a:r>
          </a:p>
          <a:p>
            <a:pPr lvl="0">
              <a:spcBef>
                <a:spcPts val="0"/>
              </a:spcBef>
              <a:buNone/>
            </a:pPr>
            <a:r>
              <a:rPr lang="en-GB"/>
              <a:t>Twitter employee sentiment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GB"/>
              <a:t>Reducing stock based compensatino expense</a:t>
            </a:r>
          </a:p>
          <a:p>
            <a:pPr lvl="0">
              <a:spcBef>
                <a:spcPts val="0"/>
              </a:spcBef>
              <a:buNone/>
            </a:pPr>
            <a:r>
              <a:rPr lang="en-GB"/>
              <a:t>SBC expenses decreased 10% yr over yr</a:t>
            </a:r>
          </a:p>
          <a:p>
            <a:pPr lvl="0">
              <a:spcBef>
                <a:spcPts val="0"/>
              </a:spcBef>
              <a:buNone/>
            </a:pPr>
            <a:r>
              <a:rPr lang="en-GB"/>
              <a:t>Decreased 7% as percent of revenue, reaching 24% from 31% in 2015</a:t>
            </a:r>
          </a:p>
          <a:p>
            <a:pPr lvl="0">
              <a:spcBef>
                <a:spcPts val="0"/>
              </a:spcBef>
              <a:buNone/>
            </a:pPr>
            <a:r>
              <a:rPr lang="en-GB"/>
              <a:t>Goal is to reduce SBC to high single digits as a percentage of revenue</a:t>
            </a:r>
          </a:p>
        </p:txBody>
      </p:sp>
      <p:sp>
        <p:nvSpPr>
          <p:cNvPr id="1069" name="Shape 10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Shape 10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5" name="Shape 10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2" name="Shape 10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Although there is a decrease in stock based compensation and increase in FCF, there is still a net loss of 0.65 per share. But as you can see in the table, they are trying to reduce their net loss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9" name="Shape 10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Generated more FCF comparing to 2015</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Shape 10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9" name="Shape 10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04" name="Shape 1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2" name="Shape 11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22" name="Shape 11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Shape 1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3" name="Shape 1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GB" sz="1200">
                <a:solidFill>
                  <a:schemeClr val="dk1"/>
                </a:solidFill>
              </a:rPr>
              <a:t>1.</a:t>
            </a:r>
            <a:r>
              <a:rPr lang="en-GB" sz="1200">
                <a:solidFill>
                  <a:schemeClr val="dk1"/>
                </a:solidFill>
                <a:latin typeface="Calibri"/>
                <a:ea typeface="Calibri"/>
                <a:cs typeface="Calibri"/>
                <a:sym typeface="Calibri"/>
              </a:rPr>
              <a:t>The key  is to attract large and highly differentiated users.</a:t>
            </a:r>
          </a:p>
          <a:p>
            <a:pPr lvl="0" rtl="0">
              <a:lnSpc>
                <a:spcPct val="115000"/>
              </a:lnSpc>
              <a:spcBef>
                <a:spcPts val="0"/>
              </a:spcBef>
              <a:buClr>
                <a:schemeClr val="dk1"/>
              </a:buClr>
              <a:buSzPct val="91666"/>
              <a:buFont typeface="Arial"/>
              <a:buNone/>
            </a:pPr>
            <a:r>
              <a:rPr lang="en-GB" sz="1200">
                <a:solidFill>
                  <a:schemeClr val="dk1"/>
                </a:solidFill>
              </a:rPr>
              <a:t>2.</a:t>
            </a:r>
            <a:r>
              <a:rPr lang="en-GB" sz="1200">
                <a:solidFill>
                  <a:schemeClr val="dk1"/>
                </a:solidFill>
                <a:latin typeface="Calibri"/>
                <a:ea typeface="Calibri"/>
                <a:cs typeface="Calibri"/>
                <a:sym typeface="Calibri"/>
              </a:rPr>
              <a:t>It charges its users for access to some or all of its servicrs, the key is to create high level of unquie custermer value, increase customer willingness to pay</a:t>
            </a:r>
          </a:p>
          <a:p>
            <a:pPr lvl="0" rtl="0">
              <a:lnSpc>
                <a:spcPct val="115000"/>
              </a:lnSpc>
              <a:spcBef>
                <a:spcPts val="0"/>
              </a:spcBef>
              <a:buClr>
                <a:schemeClr val="dk1"/>
              </a:buClr>
              <a:buSzPct val="91666"/>
              <a:buFont typeface="Arial"/>
              <a:buNone/>
            </a:pPr>
            <a:r>
              <a:rPr lang="en-GB" sz="1200">
                <a:solidFill>
                  <a:schemeClr val="dk1"/>
                </a:solidFill>
              </a:rPr>
              <a:t>3.</a:t>
            </a:r>
            <a:r>
              <a:rPr lang="en-GB" sz="1200">
                <a:solidFill>
                  <a:schemeClr val="dk1"/>
                </a:solidFill>
                <a:latin typeface="Calibri"/>
                <a:ea typeface="Calibri"/>
                <a:cs typeface="Calibri"/>
                <a:sym typeface="Calibri"/>
              </a:rPr>
              <a:t>Charging a fee for transaction, ebay taobao</a:t>
            </a:r>
          </a:p>
          <a:p>
            <a:pPr lv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Shape 1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2" name="Shape 1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Shape 1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7" name="Shape 114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Shape 11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4" name="Shape 1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17500" rtl="0">
              <a:spcBef>
                <a:spcPts val="300"/>
              </a:spcBef>
              <a:spcAft>
                <a:spcPts val="500"/>
              </a:spcAft>
              <a:buClr>
                <a:srgbClr val="1186C3"/>
              </a:buClr>
              <a:buSzPct val="100000"/>
              <a:buFont typeface="Calibri"/>
              <a:buChar char="➢"/>
            </a:pPr>
            <a:r>
              <a:rPr lang="en-GB" sz="1400">
                <a:solidFill>
                  <a:schemeClr val="dk1"/>
                </a:solidFill>
                <a:latin typeface="Calibri"/>
                <a:ea typeface="Calibri"/>
                <a:cs typeface="Calibri"/>
                <a:sym typeface="Calibri"/>
              </a:rPr>
              <a:t>Citrix's software creates work spaces that provide access to desktops, apps, data and communications on any device, over networks and in the cloud.</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Shape 11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0" name="Shape 1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Citrix is growing increasingly popular… </a:t>
            </a:r>
          </a:p>
          <a:p>
            <a:pPr lv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Major acquisistions since its inception include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Shape 1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5" name="Shape 1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u="sng">
                <a:solidFill>
                  <a:schemeClr val="hlink"/>
                </a:solidFill>
                <a:hlinkClick r:id="rId3"/>
              </a:rPr>
              <a:t>https://www.citrix.com/about/what-does-citrix-do.html</a:t>
            </a:r>
          </a:p>
          <a:p>
            <a:pPr lvl="0">
              <a:spcBef>
                <a:spcPts val="0"/>
              </a:spcBef>
              <a:buNone/>
            </a:pPr>
            <a:endParaRPr/>
          </a:p>
          <a:p>
            <a:pPr lvl="0">
              <a:spcBef>
                <a:spcPts val="0"/>
              </a:spcBef>
              <a:buNone/>
            </a:pPr>
            <a:r>
              <a:rPr lang="en-GB"/>
              <a:t>Here is a diagram from Citru’s webiste of the main process of their company’s operations.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1" name="Shape 11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1" name="Shape 1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t>n mid-2015 activist investment outfit Elliot Management </a:t>
            </a:r>
            <a:r>
              <a:rPr lang="en-GB" sz="1200" u="sng">
                <a:hlinkClick r:id="rId3"/>
              </a:rPr>
              <a:t>bought a stake in Citrix</a:t>
            </a:r>
            <a:r>
              <a:rPr lang="en-GB" sz="1200"/>
              <a:t>, gained a board seat and started agitating for change that culminated in the </a:t>
            </a:r>
            <a:r>
              <a:rPr lang="en-GB" sz="1200" u="sng">
                <a:hlinkClick r:id="rId4"/>
              </a:rPr>
              <a:t>$1.8bn sale of Citrix's GoTo business to LogMeIn</a:t>
            </a:r>
            <a:r>
              <a:rPr lang="en-GB" sz="1200"/>
              <a:t>. Citrix has also </a:t>
            </a:r>
            <a:r>
              <a:rPr lang="en-GB" sz="1200" u="sng">
                <a:hlinkClick r:id="rId5"/>
              </a:rPr>
              <a:t>returned to decent profits</a:t>
            </a:r>
            <a:r>
              <a:rPr lang="en-GB" sz="1200"/>
              <a:t> and started doing decidedly long-range things like committing to ten years of support for its XenServer products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https://www.google.ca/finance?cid=659701</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3" name="Shape 1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B2C the target market can be divided futher into subgroups in terms of demographics or other characteristics of customers.</a:t>
            </a:r>
          </a:p>
          <a:p>
            <a:pPr lvl="0">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9" name="Shape 1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5" name="Shape 1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Citrix is able to tap into the social media market thorugh some of  its products such its webinars, which </a:t>
            </a:r>
            <a:r>
              <a:rPr lang="en-GB" sz="1050">
                <a:solidFill>
                  <a:srgbClr val="252525"/>
                </a:solidFill>
                <a:highlight>
                  <a:srgbClr val="FFFFFF"/>
                </a:highlight>
              </a:rPr>
              <a:t> is an Applications for web conferencing include </a:t>
            </a:r>
            <a:r>
              <a:rPr lang="en-GB" sz="1050" u="sng">
                <a:solidFill>
                  <a:srgbClr val="0B0080"/>
                </a:solidFill>
                <a:highlight>
                  <a:srgbClr val="FFFFFF"/>
                </a:highlight>
                <a:hlinkClick r:id="rId3"/>
              </a:rPr>
              <a:t>meetings</a:t>
            </a:r>
            <a:r>
              <a:rPr lang="en-GB" sz="1050">
                <a:solidFill>
                  <a:srgbClr val="252525"/>
                </a:solidFill>
                <a:highlight>
                  <a:srgbClr val="FFFFFF"/>
                </a:highlight>
              </a:rPr>
              <a:t>, training events, lectures, or </a:t>
            </a:r>
            <a:r>
              <a:rPr lang="en-GB" sz="1050" u="sng">
                <a:solidFill>
                  <a:srgbClr val="0B0080"/>
                </a:solidFill>
                <a:highlight>
                  <a:srgbClr val="FFFFFF"/>
                </a:highlight>
                <a:hlinkClick r:id="rId4"/>
              </a:rPr>
              <a:t>presentations</a:t>
            </a:r>
            <a:r>
              <a:rPr lang="en-GB" sz="1050">
                <a:solidFill>
                  <a:srgbClr val="252525"/>
                </a:solidFill>
                <a:highlight>
                  <a:srgbClr val="FFFFFF"/>
                </a:highlight>
              </a:rPr>
              <a:t> from a web-connected </a:t>
            </a:r>
            <a:r>
              <a:rPr lang="en-GB" sz="1050" u="sng">
                <a:solidFill>
                  <a:srgbClr val="0B0080"/>
                </a:solidFill>
                <a:highlight>
                  <a:srgbClr val="FFFFFF"/>
                </a:highlight>
                <a:hlinkClick r:id="rId5"/>
              </a:rPr>
              <a:t>computer</a:t>
            </a:r>
            <a:r>
              <a:rPr lang="en-GB" sz="1050">
                <a:solidFill>
                  <a:srgbClr val="252525"/>
                </a:solidFill>
                <a:highlight>
                  <a:srgbClr val="FFFFFF"/>
                </a:highlight>
              </a:rPr>
              <a:t> to other web-connected computers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2" name="Shape 1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https://www.google.ca/search?q=funny+office+people&amp;espv=2&amp;source=lnms&amp;tbm=isch&amp;sa=X&amp;ved=0ahUKEwjFmqaixdTSAhUG4GMKHTDUDQkQ_AUIBigB&amp;biw=935&amp;bih=910#tbm=isch&amp;q=office+workers+in+conga+line&amp;*&amp;imgrc=M_DeT2wv2ExY3M:</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9" name="Shape 1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https://www.citrix.com/about/executives/kirill-tatarinov.html</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Shape 1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6" name="Shape 1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https://www.citrix.com/about/executives/bob-calderoni.html</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u="sng">
                <a:solidFill>
                  <a:schemeClr val="hlink"/>
                </a:solidFill>
                <a:hlinkClick r:id="rId3"/>
              </a:rPr>
              <a:t>https://www.citrix.com/about/executives/mark-coyle.html</a:t>
            </a:r>
            <a:r>
              <a:rPr lang="en-GB"/>
              <a:t> (find better picture)</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0" name="Shape 1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Shape 12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7" name="Shape 1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5" name="Shape 1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3" name="Shape 12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0" name="Shape 1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Shape 12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8" name="Shape 1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https://www.citrix.com/about/executives/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Shape 12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6" name="Shape 1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4" name="Shape 1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The key thing to take away from this slide is the ssubstantial increase in the cash account in 2016</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4" name="Shape 1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Shape 1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5" name="Shape 1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15900" lvl="0" indent="-120650" rtl="0">
              <a:spcBef>
                <a:spcPts val="400"/>
              </a:spcBef>
              <a:spcAft>
                <a:spcPts val="500"/>
              </a:spcAft>
              <a:buClr>
                <a:schemeClr val="dk1"/>
              </a:buClr>
              <a:buSzPct val="61111"/>
              <a:buFont typeface="Arial"/>
              <a:buNone/>
            </a:pPr>
            <a:r>
              <a:rPr lang="en-GB" sz="1800">
                <a:solidFill>
                  <a:schemeClr val="dk1"/>
                </a:solidFill>
                <a:latin typeface="Corbel"/>
                <a:ea typeface="Corbel"/>
                <a:cs typeface="Corbel"/>
                <a:sym typeface="Corbel"/>
              </a:rPr>
              <a:t>As of December 31, 2016… the company had 302,851,000 shars in common stock</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5" name="Shape 13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350">
                <a:solidFill>
                  <a:srgbClr val="333333"/>
                </a:solidFill>
                <a:highlight>
                  <a:srgbClr val="FFFFFF"/>
                </a:highlight>
                <a:latin typeface="Georgia"/>
                <a:ea typeface="Georgia"/>
                <a:cs typeface="Georgia"/>
                <a:sym typeface="Georgia"/>
              </a:rPr>
              <a:t>"This was a strong quarter, demonstrating that our commitment to improved focus and streamlined execution is resonating in the marketplace," said Kirill Tatarinov, CEO at Citrix, in a statement. "We made significant strides in advancing our vision, strategy and culture, while at the same time rapidly expanding profitability and growth in our core business.</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6" name="Shape 1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Shape 13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5" name="Shape 1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Shape 13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4" name="Shape 13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They dont pay divdiends… stock repurchases.. Big stock buybacks… increase in stock price could be from huge buyback… building up cash like crazy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b="1"/>
              <a:t>In different countries they different regulation.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7" name="Shape 13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On Jan 31, 2017, Citrix completed the seapration of the: Go To Business. As a result, the company is reevaluating its operating segments in the first quarter</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Shape 13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3" name="Shape 13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Shape 13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9" name="Shape 13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a:t>Europe Middle East and Africa. </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3" name="Shape 14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8" name="Shape 14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800"/>
              </a:spcBef>
              <a:buClr>
                <a:schemeClr val="dk1"/>
              </a:buClr>
              <a:buSzPct val="91666"/>
              <a:buFont typeface="Arial"/>
              <a:buNone/>
            </a:pPr>
            <a:r>
              <a:rPr lang="en-GB" sz="1200">
                <a:solidFill>
                  <a:schemeClr val="dk1"/>
                </a:solidFill>
                <a:latin typeface="Calibri"/>
                <a:ea typeface="Calibri"/>
                <a:cs typeface="Calibri"/>
                <a:sym typeface="Calibri"/>
              </a:rPr>
              <a:t>The social media industry is unique but possesses a few barriers to entry. The social media industry is highly competitive. And dominate by few large companies. </a:t>
            </a:r>
          </a:p>
          <a:p>
            <a:pPr lvl="0" rtl="0">
              <a:lnSpc>
                <a:spcPct val="115000"/>
              </a:lnSpc>
              <a:spcBef>
                <a:spcPts val="800"/>
              </a:spcBef>
              <a:buClr>
                <a:schemeClr val="dk1"/>
              </a:buClr>
              <a:buSzPct val="91666"/>
              <a:buFont typeface="Arial"/>
              <a:buNone/>
            </a:pPr>
            <a:r>
              <a:rPr lang="en-GB" sz="1200">
                <a:solidFill>
                  <a:schemeClr val="dk1"/>
                </a:solidFill>
                <a:latin typeface="Calibri"/>
                <a:ea typeface="Calibri"/>
                <a:cs typeface="Calibri"/>
                <a:sym typeface="Calibri"/>
              </a:rPr>
              <a:t>It requires economies of scale, you have to invest large capital. </a:t>
            </a:r>
          </a:p>
          <a:p>
            <a:pPr lvl="0" rtl="0">
              <a:lnSpc>
                <a:spcPct val="115000"/>
              </a:lnSpc>
              <a:spcBef>
                <a:spcPts val="800"/>
              </a:spcBef>
              <a:buClr>
                <a:schemeClr val="dk1"/>
              </a:buClr>
              <a:buSzPct val="45833"/>
              <a:buFont typeface="Arial"/>
              <a:buNone/>
            </a:pPr>
            <a:endParaRPr sz="2400">
              <a:solidFill>
                <a:schemeClr val="dk1"/>
              </a:solidFill>
              <a:latin typeface="Calibri"/>
              <a:ea typeface="Calibri"/>
              <a:cs typeface="Calibri"/>
              <a:sym typeface="Calibri"/>
            </a:endParaRPr>
          </a:p>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Marketer </a:t>
            </a:r>
          </a:p>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With as little as 6 hours per week, the vast majority of marketers (92%+)  indicated their social media efforts</a:t>
            </a:r>
          </a:p>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increased exposure</a:t>
            </a:r>
          </a:p>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The more time marketers invest in social media, the more they gain business partnerships.</a:t>
            </a:r>
          </a:p>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Social media marketing is relatively low cost compared with traditional marketing.</a:t>
            </a:r>
          </a:p>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Also using social media marketing improve search engine rankings. It is efficient for their target customer to visit their website.</a:t>
            </a:r>
          </a:p>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GB" sz="1200">
                <a:solidFill>
                  <a:schemeClr val="dk1"/>
                </a:solidFill>
                <a:latin typeface="Calibri"/>
                <a:ea typeface="Calibri"/>
                <a:cs typeface="Calibri"/>
                <a:sym typeface="Calibri"/>
              </a:rPr>
              <a:t>http://www.socialmediaexaminer.com/wp-content/uploads/2016/05/SocialMediaMarketingIndustryReport2016.pdf</a:t>
            </a:r>
          </a:p>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u="sng">
                <a:solidFill>
                  <a:schemeClr val="hlink"/>
                </a:solidFill>
                <a:hlinkClick r:id="rId3"/>
              </a:rPr>
              <a:t>http://whatis.techtarget.com/definition/social-media</a:t>
            </a:r>
          </a:p>
          <a:p>
            <a:pPr marL="698500" lvl="0" indent="-314325" rtl="0">
              <a:lnSpc>
                <a:spcPct val="167000"/>
              </a:lnSpc>
              <a:spcBef>
                <a:spcPts val="800"/>
              </a:spcBef>
              <a:spcAft>
                <a:spcPts val="2300"/>
              </a:spcAft>
              <a:buClr>
                <a:srgbClr val="666666"/>
              </a:buClr>
              <a:buSzPct val="96428"/>
            </a:pPr>
            <a:r>
              <a:rPr lang="en-GB" sz="1350">
                <a:solidFill>
                  <a:srgbClr val="00B3AC"/>
                </a:solidFill>
                <a:hlinkClick r:id="rId4"/>
              </a:rPr>
              <a:t>Facebook</a:t>
            </a:r>
            <a:r>
              <a:rPr lang="en-GB" sz="1350">
                <a:solidFill>
                  <a:srgbClr val="666666"/>
                </a:solidFill>
              </a:rPr>
              <a:t> is a popular free social networking website that allows registered users to create profiles, upload photos and video, send messages and keep in touch with friends, family and colleagues. According to statistics from the Nielsen Group, Internet users within the United States spend more time on Facebook than any other website.</a:t>
            </a:r>
          </a:p>
          <a:p>
            <a:pPr marL="457200" lvl="0" indent="-314325" rtl="0">
              <a:lnSpc>
                <a:spcPct val="167000"/>
              </a:lnSpc>
              <a:spcBef>
                <a:spcPts val="800"/>
              </a:spcBef>
              <a:spcAft>
                <a:spcPts val="2300"/>
              </a:spcAft>
              <a:buClr>
                <a:srgbClr val="666666"/>
              </a:buClr>
              <a:buSzPct val="96428"/>
            </a:pPr>
            <a:r>
              <a:rPr lang="en-GB" sz="1350">
                <a:solidFill>
                  <a:srgbClr val="00B3AC"/>
                </a:solidFill>
                <a:hlinkClick r:id="rId5"/>
              </a:rPr>
              <a:t>Twitter</a:t>
            </a:r>
            <a:r>
              <a:rPr lang="en-GB" sz="1350">
                <a:solidFill>
                  <a:srgbClr val="666666"/>
                </a:solidFill>
              </a:rPr>
              <a:t> is a free microblogging service that allows registered members to broadcast short posts called tweets. Twitter members can broadcast tweets and follow other users' tweets by using multiple platforms and devices.</a:t>
            </a:r>
          </a:p>
          <a:p>
            <a:pPr marL="698500" lvl="0" indent="-314325" rtl="0">
              <a:lnSpc>
                <a:spcPct val="167000"/>
              </a:lnSpc>
              <a:spcBef>
                <a:spcPts val="800"/>
              </a:spcBef>
              <a:spcAft>
                <a:spcPts val="2300"/>
              </a:spcAft>
              <a:buClr>
                <a:srgbClr val="666666"/>
              </a:buClr>
              <a:buSzPct val="96428"/>
            </a:pPr>
            <a:endParaRPr sz="1350">
              <a:solidFill>
                <a:srgbClr val="666666"/>
              </a:solidFill>
            </a:endParaRPr>
          </a:p>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17500" rtl="0">
              <a:spcBef>
                <a:spcPts val="400"/>
              </a:spcBef>
              <a:spcAft>
                <a:spcPts val="500"/>
              </a:spcAft>
              <a:buClr>
                <a:srgbClr val="1186C3"/>
              </a:buClr>
              <a:buSzPct val="100000"/>
              <a:buChar char="●"/>
            </a:pPr>
            <a:r>
              <a:rPr lang="en-GB" sz="1400">
                <a:solidFill>
                  <a:schemeClr val="dk1"/>
                </a:solidFill>
                <a:latin typeface="Corbel"/>
                <a:ea typeface="Corbel"/>
                <a:cs typeface="Corbel"/>
                <a:sym typeface="Corbel"/>
              </a:rPr>
              <a:t>These companies include Facebook, MySpace, Google Plus, Yahoo Pulse, and Microsoft So.cl. (Socl = </a:t>
            </a:r>
            <a:r>
              <a:rPr lang="en-GB" sz="1400">
                <a:solidFill>
                  <a:srgbClr val="252525"/>
                </a:solidFill>
                <a:highlight>
                  <a:srgbClr val="FFFFFF"/>
                </a:highlight>
              </a:rPr>
              <a:t>is a </a:t>
            </a:r>
            <a:r>
              <a:rPr lang="en-GB" sz="1400" u="sng">
                <a:solidFill>
                  <a:srgbClr val="0B0080"/>
                </a:solidFill>
                <a:highlight>
                  <a:srgbClr val="FFFFFF"/>
                </a:highlight>
                <a:hlinkClick r:id="rId3"/>
              </a:rPr>
              <a:t>social networking service</a:t>
            </a:r>
            <a:r>
              <a:rPr lang="en-GB" sz="1400">
                <a:solidFill>
                  <a:srgbClr val="252525"/>
                </a:solidFill>
                <a:highlight>
                  <a:srgbClr val="FFFFFF"/>
                </a:highlight>
              </a:rPr>
              <a:t> and </a:t>
            </a:r>
            <a:r>
              <a:rPr lang="en-GB" sz="1400" u="sng">
                <a:solidFill>
                  <a:srgbClr val="0B0080"/>
                </a:solidFill>
                <a:highlight>
                  <a:srgbClr val="FFFFFF"/>
                </a:highlight>
                <a:hlinkClick r:id="rId4"/>
              </a:rPr>
              <a:t>social search engine</a:t>
            </a:r>
            <a:r>
              <a:rPr lang="en-GB" sz="1400">
                <a:solidFill>
                  <a:schemeClr val="dk1"/>
                </a:solidFill>
                <a:latin typeface="Corbel"/>
                <a:ea typeface="Corbel"/>
                <a:cs typeface="Corbel"/>
                <a:sym typeface="Corbel"/>
              </a:rPr>
              <a:t> - </a:t>
            </a:r>
            <a:r>
              <a:rPr lang="en-GB" sz="1400">
                <a:solidFill>
                  <a:srgbClr val="252525"/>
                </a:solidFill>
                <a:highlight>
                  <a:srgbClr val="FFFFFF"/>
                </a:highlight>
              </a:rPr>
              <a:t>So.cl appears similar to </a:t>
            </a:r>
            <a:r>
              <a:rPr lang="en-GB" sz="1400" u="sng">
                <a:solidFill>
                  <a:srgbClr val="0B0080"/>
                </a:solidFill>
                <a:highlight>
                  <a:srgbClr val="FFFFFF"/>
                </a:highlight>
                <a:hlinkClick r:id="rId5"/>
              </a:rPr>
              <a:t>Google+</a:t>
            </a:r>
            <a:r>
              <a:rPr lang="en-GB" sz="1400">
                <a:solidFill>
                  <a:schemeClr val="dk1"/>
                </a:solidFill>
                <a:latin typeface="Corbel"/>
                <a:ea typeface="Corbel"/>
                <a:cs typeface="Corbel"/>
                <a:sym typeface="Corbel"/>
              </a:rPr>
              <a:t>) </a:t>
            </a:r>
          </a:p>
          <a:p>
            <a:pPr marL="457200" lvl="0" indent="-317500" rtl="0">
              <a:spcBef>
                <a:spcPts val="400"/>
              </a:spcBef>
              <a:spcAft>
                <a:spcPts val="500"/>
              </a:spcAft>
              <a:buClr>
                <a:schemeClr val="dk1"/>
              </a:buClr>
              <a:buSzPct val="100000"/>
              <a:buFont typeface="Corbel"/>
              <a:buChar char="●"/>
            </a:pPr>
            <a:r>
              <a:rPr lang="en-GB" sz="1400">
                <a:solidFill>
                  <a:schemeClr val="dk1"/>
                </a:solidFill>
                <a:latin typeface="Calibri"/>
                <a:ea typeface="Calibri"/>
                <a:cs typeface="Calibri"/>
                <a:sym typeface="Calibri"/>
              </a:rPr>
              <a:t>This segment is responsible for majority of revenue in the industry, even if it only account for a bit over half of the users.</a:t>
            </a:r>
          </a:p>
          <a:p>
            <a:pPr marL="457200" lvl="0" indent="-317500" rtl="0">
              <a:spcBef>
                <a:spcPts val="400"/>
              </a:spcBef>
              <a:spcAft>
                <a:spcPts val="500"/>
              </a:spcAft>
              <a:buClr>
                <a:schemeClr val="dk1"/>
              </a:buClr>
              <a:buSzPct val="100000"/>
              <a:buFont typeface="Calibri"/>
              <a:buChar char="●"/>
            </a:pPr>
            <a:r>
              <a:rPr lang="en-GB" sz="1400">
                <a:solidFill>
                  <a:schemeClr val="dk1"/>
                </a:solidFill>
                <a:latin typeface="Calibri"/>
                <a:ea typeface="Calibri"/>
                <a:cs typeface="Calibri"/>
                <a:sym typeface="Calibri"/>
              </a:rPr>
              <a:t>Advertising is the main source of revenue for this segment, as platforms utilize user data to target specific customers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400"/>
              <a:t>Professional Social networks: This segment is projected to grow as other social networks seek to incorporate similar career features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400"/>
              </a:spcBef>
              <a:spcAft>
                <a:spcPts val="500"/>
              </a:spcAft>
              <a:buChar char="●"/>
            </a:pPr>
            <a:r>
              <a:rPr lang="en-GB" sz="1800">
                <a:solidFill>
                  <a:schemeClr val="dk1"/>
                </a:solidFill>
                <a:latin typeface="Calibri"/>
                <a:ea typeface="Calibri"/>
                <a:cs typeface="Calibri"/>
                <a:sym typeface="Calibri"/>
              </a:rPr>
              <a:t>Offer a user-friendly interface to consumers, which important for networks with broad audiences as it doesn’t frustrate novice users.</a:t>
            </a:r>
          </a:p>
          <a:p>
            <a:pPr marL="457200" lvl="0" indent="-228600">
              <a:spcBef>
                <a:spcPts val="0"/>
              </a:spcBef>
              <a:buChar char="●"/>
            </a:pPr>
            <a:r>
              <a:rPr lang="en-GB" sz="1800"/>
              <a:t>Compatibility and ubiquity -</a:t>
            </a:r>
            <a:r>
              <a:rPr lang="en-GB"/>
              <a:t> </a:t>
            </a:r>
            <a:r>
              <a:rPr lang="en-GB" sz="1800">
                <a:solidFill>
                  <a:schemeClr val="dk1"/>
                </a:solidFill>
                <a:latin typeface="Corbel"/>
                <a:ea typeface="Corbel"/>
                <a:cs typeface="Corbel"/>
                <a:sym typeface="Corbel"/>
              </a:rPr>
              <a:t>People want to access these networks however and whenever they want.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93700" rtl="0">
              <a:spcBef>
                <a:spcPts val="400"/>
              </a:spcBef>
              <a:spcAft>
                <a:spcPts val="500"/>
              </a:spcAft>
              <a:buClr>
                <a:srgbClr val="1186C3"/>
              </a:buClr>
              <a:buSzPct val="144444"/>
              <a:buFont typeface="Calibri"/>
              <a:buChar char="➢"/>
            </a:pPr>
            <a:r>
              <a:rPr lang="en-GB" sz="1800">
                <a:solidFill>
                  <a:schemeClr val="dk1"/>
                </a:solidFill>
                <a:latin typeface="Calibri"/>
                <a:ea typeface="Calibri"/>
                <a:cs typeface="Calibri"/>
                <a:sym typeface="Calibri"/>
              </a:rPr>
              <a:t>The frequency and prominence of advertisements relative to competitors </a:t>
            </a:r>
          </a:p>
          <a:p>
            <a:pPr marL="457200" lvl="0" indent="-393700" rtl="0">
              <a:spcBef>
                <a:spcPts val="400"/>
              </a:spcBef>
              <a:spcAft>
                <a:spcPts val="500"/>
              </a:spcAft>
              <a:buClr>
                <a:srgbClr val="1186C3"/>
              </a:buClr>
              <a:buSzPct val="144444"/>
              <a:buFont typeface="Calibri"/>
              <a:buChar char="➢"/>
            </a:pPr>
            <a:r>
              <a:rPr lang="en-GB" sz="1800">
                <a:solidFill>
                  <a:schemeClr val="dk1"/>
                </a:solidFill>
                <a:latin typeface="Calibri"/>
                <a:ea typeface="Calibri"/>
                <a:cs typeface="Calibri"/>
                <a:sym typeface="Calibri"/>
              </a:rPr>
              <a:t>Ability to attract and retain talented employees, especially software engineers, designers, and upper management </a:t>
            </a:r>
          </a:p>
          <a:p>
            <a:pPr marL="457200" lvl="0" indent="-393700" rtl="0">
              <a:spcBef>
                <a:spcPts val="400"/>
              </a:spcBef>
              <a:spcAft>
                <a:spcPts val="500"/>
              </a:spcAft>
              <a:buClr>
                <a:srgbClr val="1186C3"/>
              </a:buClr>
              <a:buSzPct val="144444"/>
              <a:buFont typeface="Calibri"/>
              <a:buChar char="➢"/>
            </a:pPr>
            <a:r>
              <a:rPr lang="en-GB" sz="1800">
                <a:solidFill>
                  <a:schemeClr val="dk1"/>
                </a:solidFill>
                <a:latin typeface="Calibri"/>
                <a:ea typeface="Calibri"/>
                <a:cs typeface="Calibri"/>
                <a:sym typeface="Calibri"/>
              </a:rPr>
              <a:t>Ability to comply with complex and evolving laws and regulations regarding privacy and data protection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300"/>
              </a:spcBef>
              <a:spcAft>
                <a:spcPts val="500"/>
              </a:spcAft>
              <a:buClr>
                <a:schemeClr val="dk1"/>
              </a:buClr>
              <a:buSzPct val="78571"/>
              <a:buFont typeface="Arial"/>
              <a:buNone/>
            </a:pPr>
            <a:r>
              <a:rPr lang="en-GB" sz="1400">
                <a:solidFill>
                  <a:schemeClr val="dk1"/>
                </a:solidFill>
                <a:latin typeface="Corbel"/>
                <a:ea typeface="Corbel"/>
                <a:cs typeface="Corbel"/>
                <a:sym typeface="Corbel"/>
              </a:rPr>
              <a:t>Profit: Average Industry profit margin 26.7% of revenue. While smaller and  sometimes larger companies lke Twitter and LinkedIn operates at a loss, Facebook’s high profit margin pushes up the average industry profit margin.</a:t>
            </a:r>
          </a:p>
          <a:p>
            <a:pPr lvl="0" rtl="0">
              <a:spcBef>
                <a:spcPts val="300"/>
              </a:spcBef>
              <a:spcAft>
                <a:spcPts val="500"/>
              </a:spcAft>
              <a:buClr>
                <a:schemeClr val="dk1"/>
              </a:buClr>
              <a:buSzPct val="78571"/>
              <a:buFont typeface="Arial"/>
              <a:buNone/>
            </a:pPr>
            <a:r>
              <a:rPr lang="en-GB" sz="1400">
                <a:solidFill>
                  <a:schemeClr val="dk1"/>
                </a:solidFill>
                <a:latin typeface="Corbel"/>
                <a:ea typeface="Corbel"/>
                <a:cs typeface="Corbel"/>
                <a:sym typeface="Corbel"/>
              </a:rPr>
              <a:t>Wages: Most significant industry cost - 37.6% of revenue. High wage costs reflect R&amp;D spend, and Wages for skilled employees such as coders. </a:t>
            </a:r>
          </a:p>
          <a:p>
            <a:pPr lvl="0" rtl="0">
              <a:spcBef>
                <a:spcPts val="300"/>
              </a:spcBef>
              <a:spcAft>
                <a:spcPts val="500"/>
              </a:spcAft>
              <a:buClr>
                <a:schemeClr val="dk1"/>
              </a:buClr>
              <a:buSzPct val="78571"/>
              <a:buFont typeface="Arial"/>
              <a:buNone/>
            </a:pPr>
            <a:r>
              <a:rPr lang="en-GB" sz="1400">
                <a:solidFill>
                  <a:schemeClr val="dk1"/>
                </a:solidFill>
                <a:latin typeface="Corbel"/>
                <a:ea typeface="Corbel"/>
                <a:cs typeface="Corbel"/>
                <a:sym typeface="Corbel"/>
              </a:rPr>
              <a:t>Lastly, Purchasing costs are approximately 11.0% of revenue. One of the major costs are patent costs. These are key for companies protecting their intellectual property in this industry. The more patents a company has, the greater chance it has to prevent other companies from using the same technology to gain a competitive advantage. Another significant purchasing cost is related to generating website traffic.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400">
                <a:solidFill>
                  <a:srgbClr val="666666"/>
                </a:solidFill>
                <a:highlight>
                  <a:srgbClr val="FFFFFF"/>
                </a:highlight>
                <a:latin typeface="Droid Sans"/>
                <a:ea typeface="Droid Sans"/>
                <a:cs typeface="Droid Sans"/>
                <a:sym typeface="Droid Sans"/>
              </a:rPr>
              <a:t>This shows total number of internet users worldwide from 2005 to 2016. </a:t>
            </a:r>
          </a:p>
          <a:p>
            <a:pPr lvl="0">
              <a:spcBef>
                <a:spcPts val="0"/>
              </a:spcBef>
              <a:buNone/>
            </a:pPr>
            <a:r>
              <a:rPr lang="en-GB" sz="1400">
                <a:solidFill>
                  <a:srgbClr val="666666"/>
                </a:solidFill>
                <a:highlight>
                  <a:srgbClr val="FFFFFF"/>
                </a:highlight>
                <a:latin typeface="Droid Sans"/>
                <a:ea typeface="Droid Sans"/>
                <a:cs typeface="Droid Sans"/>
                <a:sym typeface="Droid Sans"/>
              </a:rPr>
              <a:t>There are 3.5 billion internet users worldwide as of 2016. </a:t>
            </a:r>
          </a:p>
          <a:p>
            <a:pPr lvl="0">
              <a:spcBef>
                <a:spcPts val="0"/>
              </a:spcBef>
              <a:buNone/>
            </a:pPr>
            <a:endParaRPr sz="1400">
              <a:solidFill>
                <a:srgbClr val="666666"/>
              </a:solidFill>
              <a:highlight>
                <a:srgbClr val="FFFFFF"/>
              </a:highlight>
              <a:latin typeface="Droid Sans"/>
              <a:ea typeface="Droid Sans"/>
              <a:cs typeface="Droid Sans"/>
              <a:sym typeface="Droid Sans"/>
            </a:endParaRPr>
          </a:p>
          <a:p>
            <a:pPr lvl="0">
              <a:spcBef>
                <a:spcPts val="0"/>
              </a:spcBef>
              <a:buNone/>
            </a:pPr>
            <a:r>
              <a:rPr lang="en-GB" sz="1400">
                <a:solidFill>
                  <a:srgbClr val="666666"/>
                </a:solidFill>
                <a:highlight>
                  <a:srgbClr val="FFFFFF"/>
                </a:highlight>
                <a:latin typeface="Droid Sans"/>
                <a:ea typeface="Droid Sans"/>
                <a:cs typeface="Droid Sans"/>
                <a:sym typeface="Droid Sans"/>
              </a:rPr>
              <a:t>SOURCE: STATISTICA</a:t>
            </a:r>
          </a:p>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400">
                <a:solidFill>
                  <a:srgbClr val="4F4F4F"/>
                </a:solidFill>
                <a:highlight>
                  <a:srgbClr val="FFFFFF"/>
                </a:highlight>
                <a:latin typeface="Droid Sans"/>
                <a:ea typeface="Droid Sans"/>
                <a:cs typeface="Droid Sans"/>
                <a:sym typeface="Droid Sans"/>
              </a:rPr>
              <a:t>The shows the number of worldwide internet users, sorted by region. As of January 2017, East Asia accounted for 923 million internet users, followed by South Asia with 585 million internet users.</a:t>
            </a:r>
          </a:p>
          <a:p>
            <a:pPr lvl="0">
              <a:spcBef>
                <a:spcPts val="0"/>
              </a:spcBef>
              <a:buNone/>
            </a:pPr>
            <a:endParaRPr sz="1400">
              <a:solidFill>
                <a:srgbClr val="4F4F4F"/>
              </a:solidFill>
              <a:highlight>
                <a:srgbClr val="FFFFFF"/>
              </a:highlight>
              <a:latin typeface="Droid Sans"/>
              <a:ea typeface="Droid Sans"/>
              <a:cs typeface="Droid Sans"/>
              <a:sym typeface="Droid Sans"/>
            </a:endParaRPr>
          </a:p>
          <a:p>
            <a:pPr lvl="0">
              <a:spcBef>
                <a:spcPts val="0"/>
              </a:spcBef>
              <a:buNone/>
            </a:pPr>
            <a:r>
              <a:rPr lang="en-GB" sz="1400">
                <a:solidFill>
                  <a:srgbClr val="4F4F4F"/>
                </a:solidFill>
                <a:highlight>
                  <a:srgbClr val="FFFFFF"/>
                </a:highlight>
                <a:latin typeface="Droid Sans"/>
                <a:ea typeface="Droid Sans"/>
                <a:cs typeface="Droid Sans"/>
                <a:sym typeface="Droid Sans"/>
              </a:rPr>
              <a:t>SOURCE: STATISTICA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This graph shows Internet penetration which shows what % of the population in each of these areas uses the internet. </a:t>
            </a:r>
          </a:p>
          <a:p>
            <a:pPr lvl="0">
              <a:spcBef>
                <a:spcPts val="0"/>
              </a:spcBef>
              <a:buNone/>
            </a:pPr>
            <a:endParaRPr sz="1200">
              <a:solidFill>
                <a:srgbClr val="35302C"/>
              </a:solidFill>
              <a:highlight>
                <a:srgbClr val="F6F6F6"/>
              </a:highlight>
              <a:latin typeface="Georgia"/>
              <a:ea typeface="Georgia"/>
              <a:cs typeface="Georgia"/>
              <a:sym typeface="Georgia"/>
            </a:endParaRPr>
          </a:p>
          <a:p>
            <a:pPr lvl="0">
              <a:spcBef>
                <a:spcPts val="0"/>
              </a:spcBef>
              <a:buNone/>
            </a:pPr>
            <a:r>
              <a:rPr lang="en-GB" sz="1200">
                <a:solidFill>
                  <a:srgbClr val="35302C"/>
                </a:solidFill>
                <a:highlight>
                  <a:srgbClr val="F6F6F6"/>
                </a:highlight>
                <a:latin typeface="Georgia"/>
                <a:ea typeface="Georgia"/>
                <a:cs typeface="Georgia"/>
                <a:sym typeface="Georgia"/>
              </a:rPr>
              <a:t>Internet penetration remain low in South Asia which is the world’s most populous region. </a:t>
            </a:r>
          </a:p>
          <a:p>
            <a:pPr lvl="0">
              <a:spcBef>
                <a:spcPts val="0"/>
              </a:spcBef>
              <a:buNone/>
            </a:pPr>
            <a:r>
              <a:rPr lang="en-GB" sz="1200">
                <a:solidFill>
                  <a:srgbClr val="35302C"/>
                </a:solidFill>
                <a:highlight>
                  <a:srgbClr val="F6F6F6"/>
                </a:highlight>
                <a:latin typeface="Georgia"/>
                <a:ea typeface="Georgia"/>
                <a:cs typeface="Georgia"/>
                <a:sym typeface="Georgia"/>
              </a:rPr>
              <a:t>It is also low in Africa, where fewer than 1 in 3 people access the internet today.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en-GB" sz="1400">
                <a:solidFill>
                  <a:srgbClr val="35302C"/>
                </a:solidFill>
                <a:highlight>
                  <a:srgbClr val="F6F6F6"/>
                </a:highlight>
                <a:latin typeface="Georgia"/>
                <a:ea typeface="Georgia"/>
                <a:cs typeface="Georgia"/>
                <a:sym typeface="Georgia"/>
              </a:rPr>
              <a:t>With the exception of North Korea - where the internet is almost completely inaccessible - the countries with the lowest levels of internet penetration are all in Africa. At the other end of the scale, internet penetration rates are approaching 100% in a number of countries, with the United Arab Emirates taking top spot</a:t>
            </a:r>
          </a:p>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Average number of hours spent using the internet per day, split by computer use and mobile phone use </a:t>
            </a:r>
          </a:p>
          <a:p>
            <a:pPr lvl="0">
              <a:spcBef>
                <a:spcPts val="0"/>
              </a:spcBef>
              <a:buNone/>
            </a:pPr>
            <a:r>
              <a:rPr lang="en-GB" sz="1200">
                <a:solidFill>
                  <a:srgbClr val="35302C"/>
                </a:solidFill>
                <a:highlight>
                  <a:srgbClr val="F6F6F6"/>
                </a:highlight>
                <a:latin typeface="Georgia"/>
                <a:ea typeface="Georgia"/>
                <a:cs typeface="Georgia"/>
                <a:sym typeface="Georgia"/>
              </a:rPr>
              <a:t>Where time spent on the computer is in dark blue and time spent on mobile devies is in light blue. </a:t>
            </a:r>
          </a:p>
          <a:p>
            <a:pPr lvl="0">
              <a:spcBef>
                <a:spcPts val="0"/>
              </a:spcBef>
              <a:buNone/>
            </a:pPr>
            <a:r>
              <a:rPr lang="en-GB" sz="1200">
                <a:solidFill>
                  <a:srgbClr val="35302C"/>
                </a:solidFill>
                <a:highlight>
                  <a:srgbClr val="F6F6F6"/>
                </a:highlight>
                <a:latin typeface="Georgia"/>
                <a:ea typeface="Georgia"/>
                <a:cs typeface="Georgia"/>
                <a:sym typeface="Georgia"/>
              </a:rPr>
              <a:t>The average canadian internet user spends about 6 hours of internet per day </a:t>
            </a:r>
          </a:p>
          <a:p>
            <a:pPr lvl="0">
              <a:spcBef>
                <a:spcPts val="0"/>
              </a:spcBef>
              <a:buNone/>
            </a:pPr>
            <a:r>
              <a:rPr lang="en-GB" sz="1200">
                <a:solidFill>
                  <a:srgbClr val="35302C"/>
                </a:solidFill>
                <a:highlight>
                  <a:srgbClr val="F6F6F6"/>
                </a:highlight>
                <a:latin typeface="Georgia"/>
                <a:ea typeface="Georgia"/>
                <a:cs typeface="Georgia"/>
                <a:sym typeface="Georgia"/>
              </a:rPr>
              <a:t>The average Filipino internet user spends 9 hours online each day, with mobile access accounting for more than three and a half of those hours.</a:t>
            </a:r>
          </a:p>
          <a:p>
            <a:pPr lvl="0">
              <a:spcBef>
                <a:spcPts val="0"/>
              </a:spcBef>
              <a:buNone/>
            </a:pPr>
            <a:endParaRPr sz="1200">
              <a:solidFill>
                <a:srgbClr val="35302C"/>
              </a:solidFill>
              <a:highlight>
                <a:srgbClr val="F6F6F6"/>
              </a:highlight>
              <a:latin typeface="Georgia"/>
              <a:ea typeface="Georgia"/>
              <a:cs typeface="Georgia"/>
              <a:sym typeface="Georgia"/>
            </a:endParaRPr>
          </a:p>
          <a:p>
            <a:pPr lvl="0">
              <a:spcBef>
                <a:spcPts val="0"/>
              </a:spcBef>
              <a:buNone/>
            </a:pPr>
            <a:endParaRPr sz="1200">
              <a:solidFill>
                <a:srgbClr val="35302C"/>
              </a:solidFill>
              <a:highlight>
                <a:srgbClr val="F6F6F6"/>
              </a:highlight>
              <a:latin typeface="Georgia"/>
              <a:ea typeface="Georgia"/>
              <a:cs typeface="Georgia"/>
              <a:sym typeface="Georgi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This shows the share of web traffic by device. Which means it shows the total number of web pages served to each device. </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Mobile Phone’s share of web traffic is up 30% year-on-year, with the majority of this increase coming from developing economies.</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The reason why there is a negative year-over-year change of laptops and desktops is because there was an increase in the number of people accessing the web through mobile devices in the past year, and as a result, other devices’ respective share of the total number of web pages served has dropped.</a:t>
            </a:r>
          </a:p>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Total number of Active social media users globally is 2.789 billion people. </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This means that 2.789 billion people around the world use social media at least once a month. </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Of those, 2.549 billion people access social media through their mobile devices or 91%. </a:t>
            </a:r>
          </a:p>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This graph shows the social media penetration by country.</a:t>
            </a:r>
          </a:p>
          <a:p>
            <a:pPr lvl="0">
              <a:spcBef>
                <a:spcPts val="0"/>
              </a:spcBef>
              <a:buNone/>
            </a:pPr>
            <a:r>
              <a:rPr lang="en-GB" sz="1200">
                <a:solidFill>
                  <a:srgbClr val="35302C"/>
                </a:solidFill>
                <a:highlight>
                  <a:srgbClr val="F6F6F6"/>
                </a:highlight>
                <a:latin typeface="Georgia"/>
                <a:ea typeface="Georgia"/>
                <a:cs typeface="Georgia"/>
                <a:sym typeface="Georgia"/>
              </a:rPr>
              <a:t>IF we look to the very left of the screen, 99% of the population of the united arab emirates uses some kind of social media account at least once a month. </a:t>
            </a:r>
          </a:p>
          <a:p>
            <a:pPr lvl="0">
              <a:spcBef>
                <a:spcPts val="0"/>
              </a:spcBef>
              <a:buNone/>
            </a:pPr>
            <a:endParaRPr sz="1200">
              <a:solidFill>
                <a:srgbClr val="35302C"/>
              </a:solidFill>
              <a:highlight>
                <a:srgbClr val="F6F6F6"/>
              </a:highlight>
              <a:latin typeface="Georgia"/>
              <a:ea typeface="Georgia"/>
              <a:cs typeface="Georgia"/>
              <a:sym typeface="Georgia"/>
            </a:endParaRPr>
          </a:p>
          <a:p>
            <a:pPr lvl="0">
              <a:spcBef>
                <a:spcPts val="0"/>
              </a:spcBef>
              <a:buNone/>
            </a:pPr>
            <a:r>
              <a:rPr lang="en-GB" sz="1200">
                <a:solidFill>
                  <a:srgbClr val="35302C"/>
                </a:solidFill>
                <a:highlight>
                  <a:srgbClr val="F6F6F6"/>
                </a:highlight>
                <a:latin typeface="Georgia"/>
                <a:ea typeface="Georgia"/>
                <a:cs typeface="Georgia"/>
                <a:sym typeface="Georgia"/>
              </a:rPr>
              <a:t>United States has 66% penetration and CAnada has 63% penetration while the gloabl average is 37%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Social Media penetration by region. </a:t>
            </a:r>
          </a:p>
          <a:p>
            <a:pPr lvl="0">
              <a:spcBef>
                <a:spcPts val="0"/>
              </a:spcBef>
              <a:buNone/>
            </a:pPr>
            <a:r>
              <a:rPr lang="en-GB" sz="1200">
                <a:solidFill>
                  <a:srgbClr val="35302C"/>
                </a:solidFill>
                <a:highlight>
                  <a:srgbClr val="F6F6F6"/>
                </a:highlight>
                <a:latin typeface="Georgia"/>
                <a:ea typeface="Georgia"/>
                <a:cs typeface="Georgia"/>
                <a:sym typeface="Georgia"/>
              </a:rPr>
              <a:t>Two-thirds of North Americans are active social media users. </a:t>
            </a:r>
          </a:p>
          <a:p>
            <a:pPr lvl="0">
              <a:spcBef>
                <a:spcPts val="0"/>
              </a:spcBef>
              <a:buNone/>
            </a:pPr>
            <a:r>
              <a:rPr lang="en-GB" sz="1200">
                <a:solidFill>
                  <a:srgbClr val="35302C"/>
                </a:solidFill>
                <a:highlight>
                  <a:srgbClr val="F6F6F6"/>
                </a:highlight>
                <a:latin typeface="Georgia"/>
                <a:ea typeface="Georgia"/>
                <a:cs typeface="Georgia"/>
                <a:sym typeface="Georgia"/>
              </a:rPr>
              <a:t>and Social media penetration in South America is approaching 60%.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 8 countries around the world now have social media penetration levels in excess of 80%: Qater, United Arab Emirates, Brunei, Aruba, Maldives, South Korea, Cayman Islands and Taiwan.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Here is where the growth of social media users is coming from </a:t>
            </a:r>
          </a:p>
          <a:p>
            <a:pPr lvl="0">
              <a:spcBef>
                <a:spcPts val="0"/>
              </a:spcBef>
              <a:buNone/>
            </a:pPr>
            <a:r>
              <a:rPr lang="en-GB"/>
              <a:t>Here is the year-on-year increase in the number of people using social media in each country. </a:t>
            </a:r>
          </a:p>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The average number of hours that each person spends on social media platforms each day. </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The global average is average is 2 hours and 19 minutes - US is just at average of 2.06 hours, Canada 1.47 hours</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The Philippines tops the ranking for time spent on social media amongst those countries. They spent about 4 hours on social media on average each day.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This graph shows the Active Users of Key Global Social Platforms. </a:t>
            </a:r>
          </a:p>
          <a:p>
            <a:pPr lvl="0" rtl="0">
              <a:lnSpc>
                <a:spcPct val="115000"/>
              </a:lnSpc>
              <a:spcBef>
                <a:spcPts val="1500"/>
              </a:spcBef>
              <a:spcAft>
                <a:spcPts val="1500"/>
              </a:spcAft>
              <a:buClr>
                <a:schemeClr val="dk1"/>
              </a:buClr>
              <a:buSzPct val="91666"/>
              <a:buFont typeface="Arial"/>
              <a:buNone/>
            </a:pPr>
            <a:r>
              <a:rPr lang="en-GB" sz="1200">
                <a:solidFill>
                  <a:srgbClr val="35302C"/>
                </a:solidFill>
                <a:highlight>
                  <a:srgbClr val="F6F6F6"/>
                </a:highlight>
                <a:latin typeface="Georgia"/>
                <a:ea typeface="Georgia"/>
                <a:cs typeface="Georgia"/>
                <a:sym typeface="Georgia"/>
              </a:rPr>
              <a:t>Facebook increased its global footprint by 363 million monthly active accounts in 2016. More than one billion people use Facebook every day. If we taken into account </a:t>
            </a:r>
            <a:r>
              <a:rPr lang="en-GB" sz="1200" i="1">
                <a:solidFill>
                  <a:srgbClr val="35302C"/>
                </a:solidFill>
                <a:highlight>
                  <a:srgbClr val="F6F6F6"/>
                </a:highlight>
                <a:latin typeface="Georgia"/>
                <a:ea typeface="Georgia"/>
                <a:cs typeface="Georgia"/>
                <a:sym typeface="Georgia"/>
              </a:rPr>
              <a:t>Facebook’s c</a:t>
            </a:r>
            <a:r>
              <a:rPr lang="en-GB" sz="1200">
                <a:solidFill>
                  <a:srgbClr val="35302C"/>
                </a:solidFill>
                <a:highlight>
                  <a:srgbClr val="F6F6F6"/>
                </a:highlight>
                <a:latin typeface="Georgia"/>
                <a:ea typeface="Georgia"/>
                <a:cs typeface="Georgia"/>
                <a:sym typeface="Georgia"/>
              </a:rPr>
              <a:t>ombined audiences and include whatasapp, facebook messagener and instagram, the number of active users is 4 billion.</a:t>
            </a:r>
          </a:p>
          <a:p>
            <a:pPr lvl="0" rtl="0">
              <a:lnSpc>
                <a:spcPct val="115000"/>
              </a:lnSpc>
              <a:spcBef>
                <a:spcPts val="1500"/>
              </a:spcBef>
              <a:spcAft>
                <a:spcPts val="1500"/>
              </a:spcAft>
              <a:buClr>
                <a:schemeClr val="dk1"/>
              </a:buClr>
              <a:buSzPct val="91666"/>
              <a:buFont typeface="Arial"/>
              <a:buNone/>
            </a:pPr>
            <a:endParaRPr sz="1200">
              <a:solidFill>
                <a:srgbClr val="35302C"/>
              </a:solidFill>
              <a:highlight>
                <a:srgbClr val="F6F6F6"/>
              </a:highlight>
              <a:latin typeface="Georgia"/>
              <a:ea typeface="Georgia"/>
              <a:cs typeface="Georgia"/>
              <a:sym typeface="Georgia"/>
            </a:endParaRPr>
          </a:p>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200">
                <a:solidFill>
                  <a:srgbClr val="35302C"/>
                </a:solidFill>
                <a:highlight>
                  <a:srgbClr val="F6F6F6"/>
                </a:highlight>
                <a:latin typeface="Georgia"/>
                <a:ea typeface="Georgia"/>
                <a:cs typeface="Georgia"/>
                <a:sym typeface="Georgia"/>
              </a:rPr>
              <a:t>GLobal Mobile Data growth. </a:t>
            </a:r>
          </a:p>
          <a:p>
            <a:pPr lvl="0">
              <a:spcBef>
                <a:spcPts val="0"/>
              </a:spcBef>
              <a:buNone/>
            </a:pPr>
            <a:r>
              <a:rPr lang="en-GB" sz="1200">
                <a:solidFill>
                  <a:srgbClr val="35302C"/>
                </a:solidFill>
                <a:highlight>
                  <a:srgbClr val="F6F6F6"/>
                </a:highlight>
                <a:latin typeface="Georgia"/>
                <a:ea typeface="Georgia"/>
                <a:cs typeface="Georgia"/>
                <a:sym typeface="Georgia"/>
              </a:rPr>
              <a:t> </a:t>
            </a:r>
          </a:p>
          <a:p>
            <a:pPr lvl="0">
              <a:spcBef>
                <a:spcPts val="0"/>
              </a:spcBef>
              <a:buNone/>
            </a:pPr>
            <a:r>
              <a:rPr lang="en-GB" sz="1200">
                <a:solidFill>
                  <a:srgbClr val="35302C"/>
                </a:solidFill>
                <a:highlight>
                  <a:srgbClr val="F6F6F6"/>
                </a:highlight>
                <a:latin typeface="Georgia"/>
                <a:ea typeface="Georgia"/>
                <a:cs typeface="Georgia"/>
                <a:sym typeface="Georgia"/>
              </a:rPr>
              <a:t>50% year-on-year increase in data traffic volumes. </a:t>
            </a:r>
          </a:p>
          <a:p>
            <a:pPr lvl="0">
              <a:spcBef>
                <a:spcPts val="0"/>
              </a:spcBef>
              <a:buNone/>
            </a:pPr>
            <a:r>
              <a:rPr lang="en-GB" sz="1200">
                <a:solidFill>
                  <a:srgbClr val="35302C"/>
                </a:solidFill>
                <a:highlight>
                  <a:srgbClr val="F6F6F6"/>
                </a:highlight>
                <a:latin typeface="Georgia"/>
                <a:ea typeface="Georgia"/>
                <a:cs typeface="Georgia"/>
                <a:sym typeface="Georgia"/>
              </a:rPr>
              <a:t>Total data traffic around the world now exceeds 7 billion gigabytes each month and</a:t>
            </a:r>
          </a:p>
          <a:p>
            <a:pPr lvl="0">
              <a:spcBef>
                <a:spcPts val="0"/>
              </a:spcBef>
              <a:buNone/>
            </a:pPr>
            <a:r>
              <a:rPr lang="en-GB" sz="1200">
                <a:solidFill>
                  <a:srgbClr val="35302C"/>
                </a:solidFill>
                <a:highlight>
                  <a:srgbClr val="F6F6F6"/>
                </a:highlight>
                <a:latin typeface="Georgia"/>
                <a:ea typeface="Georgia"/>
                <a:cs typeface="Georgia"/>
                <a:sym typeface="Georgia"/>
              </a:rPr>
              <a:t> the average smartphone accesses nearly 2GB of data every month.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The telephone at that time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050">
                <a:solidFill>
                  <a:srgbClr val="787878"/>
                </a:solidFill>
                <a:highlight>
                  <a:srgbClr val="FFFFFF"/>
                </a:highlight>
                <a:latin typeface="Droid Sans"/>
                <a:ea typeface="Droid Sans"/>
                <a:cs typeface="Droid Sans"/>
                <a:sym typeface="Droid Sans"/>
              </a:rPr>
              <a:t>Revenue in the "Digital Advertising" market was $198,439 million USD, is expected to increase by 15% next year. </a:t>
            </a:r>
          </a:p>
          <a:p>
            <a:pPr lvl="0">
              <a:spcBef>
                <a:spcPts val="0"/>
              </a:spcBef>
              <a:buNone/>
            </a:pPr>
            <a:r>
              <a:rPr lang="en-GB" sz="1050">
                <a:solidFill>
                  <a:srgbClr val="787878"/>
                </a:solidFill>
                <a:highlight>
                  <a:srgbClr val="FFFFFF"/>
                </a:highlight>
                <a:latin typeface="Droid Sans"/>
                <a:ea typeface="Droid Sans"/>
                <a:cs typeface="Droid Sans"/>
                <a:sym typeface="Droid Sans"/>
              </a:rPr>
              <a:t>Highhligted in yellow is the portion os Social Media Advertising, which made up $27 million USD of the total digital advertising market in 2016. </a:t>
            </a:r>
          </a:p>
          <a:p>
            <a:pPr lvl="0">
              <a:spcBef>
                <a:spcPts val="0"/>
              </a:spcBef>
              <a:buNone/>
            </a:pPr>
            <a:endParaRPr sz="1050">
              <a:solidFill>
                <a:srgbClr val="787878"/>
              </a:solidFill>
              <a:highlight>
                <a:srgbClr val="FFFFFF"/>
              </a:highlight>
              <a:latin typeface="Droid Sans"/>
              <a:ea typeface="Droid Sans"/>
              <a:cs typeface="Droid Sans"/>
              <a:sym typeface="Droid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050">
                <a:solidFill>
                  <a:srgbClr val="787878"/>
                </a:solidFill>
                <a:highlight>
                  <a:srgbClr val="FFFFFF"/>
                </a:highlight>
                <a:latin typeface="Droid Sans"/>
                <a:ea typeface="Droid Sans"/>
                <a:cs typeface="Droid Sans"/>
                <a:sym typeface="Droid Sans"/>
              </a:rPr>
              <a:t>Same thing, total social media advertising revenue was $27 million, where advertising through mobile devices is expected to increase the most year over year. </a:t>
            </a:r>
          </a:p>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sz="1050">
                <a:solidFill>
                  <a:srgbClr val="787878"/>
                </a:solidFill>
                <a:highlight>
                  <a:srgbClr val="FFFFFF"/>
                </a:highlight>
                <a:latin typeface="Droid Sans"/>
                <a:ea typeface="Droid Sans"/>
                <a:cs typeface="Droid Sans"/>
                <a:sym typeface="Droid Sans"/>
              </a:rPr>
              <a:t>The "Social Media Advertising" segment is expected to show a revenue growth of 19.4% this year.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9" name="Shape 5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050">
                <a:solidFill>
                  <a:srgbClr val="787878"/>
                </a:solidFill>
                <a:highlight>
                  <a:srgbClr val="FFFFFF"/>
                </a:highlight>
                <a:latin typeface="Droid Sans"/>
                <a:ea typeface="Droid Sans"/>
                <a:cs typeface="Droid Sans"/>
                <a:sym typeface="Droid Sans"/>
              </a:rPr>
              <a:t>The average revenue per Internet user in the "Social Media Advertising" segment is US$10.05 in 2016</a:t>
            </a:r>
          </a:p>
          <a:p>
            <a:pPr lvl="0">
              <a:spcBef>
                <a:spcPts val="0"/>
              </a:spcBef>
              <a:buNone/>
            </a:pPr>
            <a:endParaRPr sz="1050">
              <a:solidFill>
                <a:srgbClr val="787878"/>
              </a:solidFill>
              <a:highlight>
                <a:srgbClr val="FFFFFF"/>
              </a:highlight>
              <a:latin typeface="Droid Sans"/>
              <a:ea typeface="Droid Sans"/>
              <a:cs typeface="Droid Sans"/>
              <a:sym typeface="Droid Sans"/>
            </a:endParaRPr>
          </a:p>
          <a:p>
            <a:pPr lvl="0">
              <a:spcBef>
                <a:spcPts val="0"/>
              </a:spcBef>
              <a:buNone/>
            </a:pPr>
            <a:r>
              <a:rPr lang="en-GB" sz="1050" u="sng">
                <a:solidFill>
                  <a:schemeClr val="hlink"/>
                </a:solidFill>
                <a:highlight>
                  <a:srgbClr val="FFFFFF"/>
                </a:highlight>
                <a:latin typeface="Droid Sans"/>
                <a:ea typeface="Droid Sans"/>
                <a:cs typeface="Droid Sans"/>
                <a:sym typeface="Droid Sans"/>
                <a:hlinkClick r:id="rId3"/>
              </a:rPr>
              <a:t>https://www.statista.com/outlook/220/100/social-media-advertising/worldwide#market-revenue</a:t>
            </a:r>
          </a:p>
          <a:p>
            <a:pPr lvl="0">
              <a:spcBef>
                <a:spcPts val="0"/>
              </a:spcBef>
              <a:buNone/>
            </a:pPr>
            <a:endParaRPr sz="1050">
              <a:solidFill>
                <a:srgbClr val="787878"/>
              </a:solidFill>
              <a:highlight>
                <a:srgbClr val="FFFFFF"/>
              </a:highlight>
              <a:latin typeface="Droid Sans"/>
              <a:ea typeface="Droid Sans"/>
              <a:cs typeface="Droid Sans"/>
              <a:sym typeface="Droid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https://pagefair.com/downloads/2017/01/PageFair-2017-Adblock-Report.pdf</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400"/>
              <a:t>The global number of devices that block ads in December 2016 was  615 million. Of this, 380 million was from mobile adblock usage, and 236 million was from desktop adblock usage. </a:t>
            </a:r>
          </a:p>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4" name="Shape 5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400" u="sng">
                <a:solidFill>
                  <a:schemeClr val="hlink"/>
                </a:solidFill>
                <a:hlinkClick r:id="rId3"/>
              </a:rPr>
              <a:t>https://pagefair.com/downloads/2017/01/PageFair-2017-Adblock-Report.pdf</a:t>
            </a:r>
          </a:p>
          <a:p>
            <a:pPr lvl="0">
              <a:spcBef>
                <a:spcPts val="0"/>
              </a:spcBef>
              <a:buNone/>
            </a:pPr>
            <a:endParaRPr sz="1400"/>
          </a:p>
          <a:p>
            <a:pPr lvl="0">
              <a:spcBef>
                <a:spcPts val="0"/>
              </a:spcBef>
              <a:buNone/>
            </a:pPr>
            <a:r>
              <a:rPr lang="en-GB" sz="1400"/>
              <a:t>Areas in dark red = most adblock penetration of greater than 25% </a:t>
            </a:r>
          </a:p>
          <a:p>
            <a:pPr lvl="0" rtl="0">
              <a:lnSpc>
                <a:spcPct val="115000"/>
              </a:lnSpc>
              <a:spcBef>
                <a:spcPts val="1100"/>
              </a:spcBef>
              <a:spcAft>
                <a:spcPts val="1100"/>
              </a:spcAft>
              <a:buClr>
                <a:schemeClr val="dk1"/>
              </a:buClr>
              <a:buSzPct val="78571"/>
              <a:buFont typeface="Arial"/>
              <a:buNone/>
            </a:pPr>
            <a:r>
              <a:rPr lang="en-GB" sz="1400">
                <a:solidFill>
                  <a:srgbClr val="232323"/>
                </a:solidFill>
              </a:rPr>
              <a:t>The maximum penetration of ad blocking software in the US is 17%</a:t>
            </a:r>
          </a:p>
          <a:p>
            <a:pPr lvl="0" rtl="0">
              <a:lnSpc>
                <a:spcPct val="115000"/>
              </a:lnSpc>
              <a:spcBef>
                <a:spcPts val="1100"/>
              </a:spcBef>
              <a:spcAft>
                <a:spcPts val="1100"/>
              </a:spcAft>
              <a:buClr>
                <a:schemeClr val="dk1"/>
              </a:buClr>
              <a:buSzPct val="100000"/>
              <a:buFont typeface="Arial"/>
              <a:buNone/>
            </a:pPr>
            <a:endParaRPr>
              <a:solidFill>
                <a:srgbClr val="232323"/>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1100"/>
              </a:spcBef>
              <a:spcAft>
                <a:spcPts val="1100"/>
              </a:spcAft>
              <a:buNone/>
            </a:pPr>
            <a:r>
              <a:rPr lang="en-GB" sz="1400">
                <a:solidFill>
                  <a:srgbClr val="232323"/>
                </a:solidFill>
              </a:rPr>
              <a:t>Gaming, social media and other tech related websites are most affected by ad-blocking software.</a:t>
            </a:r>
          </a:p>
          <a:p>
            <a:pPr lvl="0" rtl="0">
              <a:lnSpc>
                <a:spcPct val="115000"/>
              </a:lnSpc>
              <a:spcBef>
                <a:spcPts val="1100"/>
              </a:spcBef>
              <a:spcAft>
                <a:spcPts val="1100"/>
              </a:spcAft>
              <a:buNone/>
            </a:pPr>
            <a:r>
              <a:rPr lang="en-GB" sz="1400" u="sng">
                <a:solidFill>
                  <a:schemeClr val="hlink"/>
                </a:solidFill>
                <a:hlinkClick r:id="rId3"/>
              </a:rPr>
              <a:t>http://www.socialmediatoday.com/marketing/adhutchinson/2015-08-11/ad-blocking-software-next-major-challenge-digital-marketers-need</a:t>
            </a:r>
          </a:p>
          <a:p>
            <a:pPr lvl="0" rtl="0">
              <a:lnSpc>
                <a:spcPct val="115000"/>
              </a:lnSpc>
              <a:spcBef>
                <a:spcPts val="1100"/>
              </a:spcBef>
              <a:spcAft>
                <a:spcPts val="1100"/>
              </a:spcAft>
              <a:buClr>
                <a:schemeClr val="dk1"/>
              </a:buClr>
              <a:buSzPct val="78571"/>
              <a:buFont typeface="Arial"/>
              <a:buNone/>
            </a:pPr>
            <a:endParaRPr sz="1400">
              <a:solidFill>
                <a:srgbClr val="232323"/>
              </a:solidFill>
            </a:endParaRPr>
          </a:p>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3" name="Shape 5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http://lighthouseinsights.in/facebook-q12016-earnings-report.html/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9" name="Shape 5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5" name="Shape 5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5" name="Shape 6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1" name="Shape 6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sz="1050">
                <a:solidFill>
                  <a:srgbClr val="252525"/>
                </a:solidFill>
                <a:highlight>
                  <a:srgbClr val="FFFFFF"/>
                </a:highlight>
              </a:rPr>
              <a:t>provided a message service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5" name="Shape 6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1" name="Shape 6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7" name="Shape 6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Ad Blockers concern- </a:t>
            </a:r>
            <a:r>
              <a:rPr lang="en-GB" u="sng">
                <a:solidFill>
                  <a:schemeClr val="hlink"/>
                </a:solidFill>
                <a:hlinkClick r:id="rId3"/>
              </a:rPr>
              <a:t>http://www.businessinsider.com/facebook-revenue-breakdown-by-segment-2015-11</a:t>
            </a:r>
          </a:p>
          <a:p>
            <a:pPr lvl="0">
              <a:spcBef>
                <a:spcPts val="0"/>
              </a:spcBef>
              <a:buNone/>
            </a:pPr>
            <a:r>
              <a:rPr lang="en-GB"/>
              <a:t>Is fueled by mobile ads: </a:t>
            </a:r>
            <a:r>
              <a:rPr lang="en-GB" u="sng">
                <a:solidFill>
                  <a:schemeClr val="hlink"/>
                </a:solidFill>
                <a:hlinkClick r:id="rId4"/>
              </a:rPr>
              <a:t>https://www.statista.com/chart/2496/facebook-revenue-by-segment/</a:t>
            </a:r>
            <a:r>
              <a:rPr lang="en-GB"/>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0" name="Shape 6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Shape 6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4" name="Shape 6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1" name="Shape 6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The size of each circle represents the number of days each site was accessed monthly on avg.</a:t>
            </a:r>
          </a:p>
          <a:p>
            <a:pPr lvl="0">
              <a:spcBef>
                <a:spcPts val="0"/>
              </a:spcBef>
              <a:buNone/>
            </a:pPr>
            <a:r>
              <a:rPr lang="en-GB"/>
              <a:t>The color intensity and accompanying number represents the number of sessions.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2" name="Shape 6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The telegraph office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9" name="Shape 6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6" name="Shape 7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just" rtl="0">
              <a:lnSpc>
                <a:spcPct val="150000"/>
              </a:lnSpc>
              <a:spcBef>
                <a:spcPts val="1000"/>
              </a:spcBef>
              <a:buNone/>
            </a:pPr>
            <a:r>
              <a:rPr lang="en-GB" sz="1400">
                <a:solidFill>
                  <a:schemeClr val="dk1"/>
                </a:solidFill>
                <a:latin typeface="Times New Roman"/>
                <a:ea typeface="Times New Roman"/>
                <a:cs typeface="Times New Roman"/>
                <a:sym typeface="Times New Roman"/>
              </a:rPr>
              <a:t>Facebook is planning to expand Audience Network to serve ads to third-party sites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3" name="Shape 7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04800" rtl="0">
              <a:spcBef>
                <a:spcPts val="0"/>
              </a:spcBef>
              <a:buClr>
                <a:srgbClr val="3E433E"/>
              </a:buClr>
              <a:buSzPct val="100000"/>
              <a:buChar char="-"/>
            </a:pPr>
            <a:r>
              <a:rPr lang="en-GB" sz="1200">
                <a:solidFill>
                  <a:srgbClr val="3E433E"/>
                </a:solidFill>
                <a:highlight>
                  <a:srgbClr val="F9F9F9"/>
                </a:highlight>
              </a:rPr>
              <a:t>namely, the ability for advertisers to track users across devices. </a:t>
            </a:r>
          </a:p>
          <a:p>
            <a:pPr marL="457200" lvl="0" indent="-304800" rtl="0">
              <a:spcBef>
                <a:spcPts val="400"/>
              </a:spcBef>
              <a:spcAft>
                <a:spcPts val="500"/>
              </a:spcAft>
              <a:buClr>
                <a:srgbClr val="3E433E"/>
              </a:buClr>
              <a:buSzPct val="100000"/>
              <a:buChar char="-"/>
            </a:pPr>
            <a:r>
              <a:rPr lang="en-GB" sz="1200">
                <a:solidFill>
                  <a:schemeClr val="dk1"/>
                </a:solidFill>
                <a:latin typeface="Corbel"/>
                <a:ea typeface="Corbel"/>
                <a:cs typeface="Corbel"/>
                <a:sym typeface="Corbel"/>
              </a:rPr>
              <a:t>Allows users to measure the effectiveness of their campaigns across Facebook’s properties versus how they performed on competitors sites and apps.</a:t>
            </a:r>
          </a:p>
          <a:p>
            <a:pPr lvl="0">
              <a:spcBef>
                <a:spcPts val="0"/>
              </a:spcBef>
              <a:buNone/>
            </a:pPr>
            <a:r>
              <a:rPr lang="en-GB" sz="1200">
                <a:solidFill>
                  <a:srgbClr val="3E433E"/>
                </a:solidFill>
                <a:highlight>
                  <a:srgbClr val="F9F9F9"/>
                </a:highlight>
              </a:rPr>
              <a:t>Facebook says Advanced Measurement is currently in testing, with plans to refine the interface and introduce more data as it rolls out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0" name="Shape 7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2100" rtl="0">
              <a:spcBef>
                <a:spcPts val="0"/>
              </a:spcBef>
              <a:buClr>
                <a:srgbClr val="141924"/>
              </a:buClr>
              <a:buSzPct val="100000"/>
              <a:buFont typeface="Verdana"/>
              <a:buChar char="-"/>
            </a:pPr>
            <a:r>
              <a:rPr lang="en-GB" sz="1000">
                <a:solidFill>
                  <a:srgbClr val="141924"/>
                </a:solidFill>
                <a:highlight>
                  <a:srgbClr val="FFFFFF"/>
                </a:highlight>
                <a:latin typeface="Verdana"/>
                <a:ea typeface="Verdana"/>
                <a:cs typeface="Verdana"/>
                <a:sym typeface="Verdana"/>
              </a:rPr>
              <a:t>Groups, chats, newsfeed, live video, etc</a:t>
            </a:r>
          </a:p>
          <a:p>
            <a:pPr marL="457200" lvl="0" indent="-292100" rtl="0">
              <a:spcBef>
                <a:spcPts val="0"/>
              </a:spcBef>
              <a:buClr>
                <a:srgbClr val="141924"/>
              </a:buClr>
              <a:buSzPct val="100000"/>
              <a:buFont typeface="Verdana"/>
              <a:buChar char="-"/>
            </a:pPr>
            <a:r>
              <a:rPr lang="en-GB" sz="1000">
                <a:solidFill>
                  <a:srgbClr val="141924"/>
                </a:solidFill>
                <a:highlight>
                  <a:srgbClr val="FFFFFF"/>
                </a:highlight>
                <a:latin typeface="Verdana"/>
                <a:ea typeface="Verdana"/>
                <a:cs typeface="Verdana"/>
                <a:sym typeface="Verdana"/>
              </a:rPr>
              <a:t>You can: chat with a colleague across the world in real time, host a virtual brainstorm in a Group, or follow along with your CEO’s presentation on Facebook Live.</a:t>
            </a:r>
          </a:p>
          <a:p>
            <a:pPr marL="457200" lvl="0" indent="-292100" rtl="0">
              <a:spcBef>
                <a:spcPts val="0"/>
              </a:spcBef>
              <a:buClr>
                <a:srgbClr val="141924"/>
              </a:buClr>
              <a:buSzPct val="100000"/>
              <a:buFont typeface="Verdana"/>
              <a:buChar char="-"/>
            </a:pPr>
            <a:r>
              <a:rPr lang="en-GB" sz="1000">
                <a:solidFill>
                  <a:srgbClr val="141924"/>
                </a:solidFill>
                <a:highlight>
                  <a:srgbClr val="FFFFFF"/>
                </a:highlight>
                <a:latin typeface="Verdana"/>
                <a:ea typeface="Verdana"/>
                <a:cs typeface="Verdana"/>
                <a:sym typeface="Verdana"/>
              </a:rPr>
              <a:t>We’ve also built unique, Workplace-only features that companies can benefit from such as a dashboard with analytics and integrations </a:t>
            </a:r>
          </a:p>
          <a:p>
            <a:pPr marL="457200" lvl="0" indent="-292100" rtl="0">
              <a:spcBef>
                <a:spcPts val="0"/>
              </a:spcBef>
              <a:buClr>
                <a:srgbClr val="141924"/>
              </a:buClr>
              <a:buSzPct val="100000"/>
              <a:buFont typeface="Verdana"/>
              <a:buChar char="-"/>
            </a:pPr>
            <a:r>
              <a:rPr lang="en-GB" sz="1000">
                <a:solidFill>
                  <a:srgbClr val="141924"/>
                </a:solidFill>
                <a:highlight>
                  <a:srgbClr val="FFFFFF"/>
                </a:highlight>
                <a:latin typeface="Verdana"/>
                <a:ea typeface="Verdana"/>
                <a:cs typeface="Verdana"/>
                <a:sym typeface="Verdana"/>
              </a:rPr>
              <a:t>Danone, Starbucks and Booking.com, etc have all embraced “Workplace”</a:t>
            </a:r>
          </a:p>
          <a:p>
            <a:pPr marL="457200" lvl="0" indent="-292100" rtl="0">
              <a:spcBef>
                <a:spcPts val="0"/>
              </a:spcBef>
              <a:buClr>
                <a:srgbClr val="141924"/>
              </a:buClr>
              <a:buSzPct val="100000"/>
              <a:buFont typeface="Verdana"/>
              <a:buChar char="-"/>
            </a:pPr>
            <a:r>
              <a:rPr lang="en-GB" sz="1000" u="sng">
                <a:solidFill>
                  <a:schemeClr val="hlink"/>
                </a:solidFill>
                <a:highlight>
                  <a:srgbClr val="FFFFFF"/>
                </a:highlight>
                <a:latin typeface="Verdana"/>
                <a:ea typeface="Verdana"/>
                <a:cs typeface="Verdana"/>
                <a:sym typeface="Verdana"/>
                <a:hlinkClick r:id="rId3"/>
              </a:rPr>
              <a:t>http://newsroom.fb.com/news/2016/10/introducing-workplace-by-facebook/</a:t>
            </a:r>
            <a:r>
              <a:rPr lang="en-GB" sz="1000">
                <a:solidFill>
                  <a:srgbClr val="141924"/>
                </a:solidFill>
                <a:highlight>
                  <a:srgbClr val="FFFFFF"/>
                </a:highlight>
                <a:latin typeface="Verdana"/>
                <a:ea typeface="Verdana"/>
                <a:cs typeface="Verdana"/>
                <a:sym typeface="Verdana"/>
              </a:rPr>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7" name="Shape 7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4" name="Shape 7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1" name="Shape 7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8" name="Shape 7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GB"/>
              <a:t>In addition, stories ads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1" name="Shape 7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Privicy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9" name="Shape 7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Shape 7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7" name="Shape 7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GB"/>
              <a:t>Messenger is in the 2nd stage with the thousands of chat bots businesses have already built to communicate with people. There are now 33,000 bots. Facebook is also experimenting with different types of </a:t>
            </a:r>
            <a:r>
              <a:rPr lang="en-GB" u="sng">
                <a:solidFill>
                  <a:schemeClr val="hlink"/>
                </a:solidFill>
                <a:hlinkClick r:id="rId3"/>
              </a:rPr>
              <a:t>revenue-generating ads</a:t>
            </a:r>
            <a:r>
              <a:rPr lang="en-GB"/>
              <a:t> that connect users with bots and businesses.</a:t>
            </a:r>
          </a:p>
          <a:p>
            <a:pPr marL="457200" lvl="0" indent="-228600">
              <a:spcBef>
                <a:spcPts val="0"/>
              </a:spcBef>
              <a:buChar char="-"/>
            </a:pPr>
            <a:r>
              <a:rPr lang="en-GB"/>
              <a:t>Whatsapp is moving to the 2nd stage. And it has yet to introduce chatbots for businesses like messenger.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5" name="Shape 7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To be updated</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Shape 7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2" name="Shape 7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To be updated</a:t>
            </a:r>
          </a:p>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5" name="Shape 8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46739"/>
              </a:lnSpc>
              <a:spcBef>
                <a:spcPts val="0"/>
              </a:spcBef>
              <a:buClr>
                <a:schemeClr val="dk1"/>
              </a:buClr>
              <a:buSzPct val="91666"/>
              <a:buFont typeface="Arial"/>
              <a:buNone/>
            </a:pPr>
            <a:r>
              <a:rPr lang="en-GB" sz="1150">
                <a:solidFill>
                  <a:srgbClr val="4F4F4F"/>
                </a:solidFill>
                <a:highlight>
                  <a:srgbClr val="FFFFFF"/>
                </a:highlight>
                <a:latin typeface="Droid Sans"/>
                <a:ea typeface="Droid Sans"/>
                <a:cs typeface="Droid Sans"/>
                <a:sym typeface="Droid Sans"/>
              </a:rPr>
              <a:t> U.S. users spend more than </a:t>
            </a:r>
            <a:r>
              <a:rPr lang="en-GB" sz="1150">
                <a:solidFill>
                  <a:srgbClr val="0B85E5"/>
                </a:solidFill>
                <a:highlight>
                  <a:srgbClr val="FFFFFF"/>
                </a:highlight>
                <a:latin typeface="Droid Sans"/>
                <a:ea typeface="Droid Sans"/>
                <a:cs typeface="Droid Sans"/>
                <a:sym typeface="Droid Sans"/>
                <a:hlinkClick r:id="rId3"/>
              </a:rPr>
              <a:t>216 weeks minutes on social media via smartphone</a:t>
            </a:r>
            <a:r>
              <a:rPr lang="en-GB" sz="1150">
                <a:solidFill>
                  <a:srgbClr val="4F4F4F"/>
                </a:solidFill>
                <a:highlight>
                  <a:srgbClr val="FFFFFF"/>
                </a:highlight>
                <a:latin typeface="Droid Sans"/>
                <a:ea typeface="Droid Sans"/>
                <a:cs typeface="Droid Sans"/>
                <a:sym typeface="Droid Sans"/>
              </a:rPr>
              <a:t>, 53 weekly minutes via PC, and 50 minutes per week on social networks via tablet devices. </a:t>
            </a:r>
          </a:p>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0" name="Shape 8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Shape 8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6" name="Shape 8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7" name="Shape 8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5" name="Shape 8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3" name="Shape 8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3" name="Shape 8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1" name="Shape 8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Shape 89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898" name="Shape 8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05" name="Shape 9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5" name="Shape 91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grpSp>
        <p:nvGrpSpPr>
          <p:cNvPr id="19" name="Shape 19"/>
          <p:cNvGrpSpPr/>
          <p:nvPr/>
        </p:nvGrpSpPr>
        <p:grpSpPr>
          <a:xfrm>
            <a:off x="409574" y="-3572"/>
            <a:ext cx="3761212" cy="5147024"/>
            <a:chOff x="2928938" y="-4763"/>
            <a:chExt cx="5014949" cy="6862699"/>
          </a:xfrm>
        </p:grpSpPr>
        <p:sp>
          <p:nvSpPr>
            <p:cNvPr id="20" name="Shape 20"/>
            <p:cNvSpPr/>
            <p:nvPr/>
          </p:nvSpPr>
          <p:spPr>
            <a:xfrm>
              <a:off x="3367087" y="-4762"/>
              <a:ext cx="1063500" cy="2782800"/>
            </a:xfrm>
            <a:custGeom>
              <a:avLst/>
              <a:gdLst/>
              <a:ahLst/>
              <a:cxnLst/>
              <a:rect l="0" t="0" r="0" b="0"/>
              <a:pathLst>
                <a:path w="120000" h="120000" extrusionOk="0">
                  <a:moveTo>
                    <a:pt x="0" y="116098"/>
                  </a:moveTo>
                  <a:lnTo>
                    <a:pt x="40298" y="120000"/>
                  </a:lnTo>
                  <a:lnTo>
                    <a:pt x="120000" y="0"/>
                  </a:lnTo>
                  <a:lnTo>
                    <a:pt x="77014" y="0"/>
                  </a:lnTo>
                  <a:lnTo>
                    <a:pt x="0" y="116098"/>
                  </a:lnTo>
                  <a:close/>
                </a:path>
              </a:pathLst>
            </a:custGeom>
            <a:solidFill>
              <a:schemeClr val="accent1"/>
            </a:solidFill>
            <a:ln>
              <a:noFill/>
            </a:ln>
          </p:spPr>
        </p:sp>
        <p:sp>
          <p:nvSpPr>
            <p:cNvPr id="21" name="Shape 21"/>
            <p:cNvSpPr/>
            <p:nvPr/>
          </p:nvSpPr>
          <p:spPr>
            <a:xfrm>
              <a:off x="2928938" y="-4762"/>
              <a:ext cx="1035000" cy="2673300"/>
            </a:xfrm>
            <a:custGeom>
              <a:avLst/>
              <a:gdLst/>
              <a:ahLst/>
              <a:cxnLst/>
              <a:rect l="0" t="0" r="0" b="0"/>
              <a:pathLst>
                <a:path w="120000" h="120000" extrusionOk="0">
                  <a:moveTo>
                    <a:pt x="41411" y="120000"/>
                  </a:moveTo>
                  <a:lnTo>
                    <a:pt x="120000" y="0"/>
                  </a:lnTo>
                  <a:lnTo>
                    <a:pt x="75644" y="0"/>
                  </a:lnTo>
                  <a:lnTo>
                    <a:pt x="0" y="115938"/>
                  </a:lnTo>
                  <a:lnTo>
                    <a:pt x="40306" y="119786"/>
                  </a:lnTo>
                  <a:lnTo>
                    <a:pt x="41411" y="120000"/>
                  </a:lnTo>
                  <a:close/>
                </a:path>
              </a:pathLst>
            </a:custGeom>
            <a:solidFill>
              <a:srgbClr val="595959"/>
            </a:solidFill>
            <a:ln>
              <a:noFill/>
            </a:ln>
          </p:spPr>
        </p:sp>
        <p:sp>
          <p:nvSpPr>
            <p:cNvPr id="22" name="Shape 22"/>
            <p:cNvSpPr/>
            <p:nvPr/>
          </p:nvSpPr>
          <p:spPr>
            <a:xfrm>
              <a:off x="2928938" y="2582861"/>
              <a:ext cx="2694000" cy="4275000"/>
            </a:xfrm>
            <a:custGeom>
              <a:avLst/>
              <a:gdLst/>
              <a:ahLst/>
              <a:cxnLst/>
              <a:rect l="0" t="0" r="0" b="0"/>
              <a:pathLst>
                <a:path w="120000" h="120000" extrusionOk="0">
                  <a:moveTo>
                    <a:pt x="0" y="0"/>
                  </a:moveTo>
                  <a:lnTo>
                    <a:pt x="114696" y="120000"/>
                  </a:lnTo>
                  <a:lnTo>
                    <a:pt x="119999" y="120000"/>
                  </a:lnTo>
                  <a:lnTo>
                    <a:pt x="0" y="0"/>
                  </a:lnTo>
                  <a:close/>
                </a:path>
              </a:pathLst>
            </a:custGeom>
            <a:solidFill>
              <a:srgbClr val="262626"/>
            </a:solidFill>
            <a:ln>
              <a:noFill/>
            </a:ln>
          </p:spPr>
        </p:sp>
        <p:sp>
          <p:nvSpPr>
            <p:cNvPr id="23" name="Shape 23"/>
            <p:cNvSpPr/>
            <p:nvPr/>
          </p:nvSpPr>
          <p:spPr>
            <a:xfrm>
              <a:off x="3371850" y="2692400"/>
              <a:ext cx="3332100" cy="4165500"/>
            </a:xfrm>
            <a:custGeom>
              <a:avLst/>
              <a:gdLst/>
              <a:ahLst/>
              <a:cxnLst/>
              <a:rect l="0" t="0" r="0" b="0"/>
              <a:pathLst>
                <a:path w="120000" h="120000" extrusionOk="0">
                  <a:moveTo>
                    <a:pt x="120000" y="120000"/>
                  </a:moveTo>
                  <a:lnTo>
                    <a:pt x="0" y="0"/>
                  </a:lnTo>
                  <a:lnTo>
                    <a:pt x="115540" y="120000"/>
                  </a:lnTo>
                  <a:lnTo>
                    <a:pt x="120000" y="120000"/>
                  </a:lnTo>
                  <a:close/>
                </a:path>
              </a:pathLst>
            </a:custGeom>
            <a:solidFill>
              <a:srgbClr val="0B5982"/>
            </a:solidFill>
            <a:ln>
              <a:noFill/>
            </a:ln>
          </p:spPr>
        </p:sp>
        <p:sp>
          <p:nvSpPr>
            <p:cNvPr id="24" name="Shape 24"/>
            <p:cNvSpPr/>
            <p:nvPr/>
          </p:nvSpPr>
          <p:spPr>
            <a:xfrm>
              <a:off x="3367087" y="2687636"/>
              <a:ext cx="4576800" cy="4170300"/>
            </a:xfrm>
            <a:custGeom>
              <a:avLst/>
              <a:gdLst/>
              <a:ahLst/>
              <a:cxnLst/>
              <a:rect l="0" t="0" r="0" b="0"/>
              <a:pathLst>
                <a:path w="120000" h="120000" extrusionOk="0">
                  <a:moveTo>
                    <a:pt x="0" y="0"/>
                  </a:moveTo>
                  <a:lnTo>
                    <a:pt x="124" y="137"/>
                  </a:lnTo>
                  <a:lnTo>
                    <a:pt x="87492" y="120000"/>
                  </a:lnTo>
                  <a:lnTo>
                    <a:pt x="120000" y="120000"/>
                  </a:lnTo>
                  <a:lnTo>
                    <a:pt x="9365" y="2603"/>
                  </a:lnTo>
                  <a:lnTo>
                    <a:pt x="0" y="0"/>
                  </a:lnTo>
                  <a:close/>
                </a:path>
              </a:pathLst>
            </a:custGeom>
            <a:solidFill>
              <a:srgbClr val="1186C3"/>
            </a:solidFill>
            <a:ln>
              <a:noFill/>
            </a:ln>
          </p:spPr>
        </p:sp>
        <p:sp>
          <p:nvSpPr>
            <p:cNvPr id="25" name="Shape 25"/>
            <p:cNvSpPr/>
            <p:nvPr/>
          </p:nvSpPr>
          <p:spPr>
            <a:xfrm>
              <a:off x="2928938" y="2578100"/>
              <a:ext cx="3584700" cy="4279800"/>
            </a:xfrm>
            <a:custGeom>
              <a:avLst/>
              <a:gdLst/>
              <a:ahLst/>
              <a:cxnLst/>
              <a:rect l="0" t="0" r="0" b="0"/>
              <a:pathLst>
                <a:path w="120000" h="120000" extrusionOk="0">
                  <a:moveTo>
                    <a:pt x="120000" y="120000"/>
                  </a:moveTo>
                  <a:lnTo>
                    <a:pt x="14030" y="4940"/>
                  </a:lnTo>
                  <a:lnTo>
                    <a:pt x="12116" y="2670"/>
                  </a:lnTo>
                  <a:lnTo>
                    <a:pt x="11957" y="2537"/>
                  </a:lnTo>
                  <a:lnTo>
                    <a:pt x="0" y="0"/>
                  </a:lnTo>
                  <a:lnTo>
                    <a:pt x="0" y="133"/>
                  </a:lnTo>
                  <a:lnTo>
                    <a:pt x="90186" y="120000"/>
                  </a:lnTo>
                  <a:lnTo>
                    <a:pt x="120000" y="120000"/>
                  </a:lnTo>
                  <a:close/>
                </a:path>
              </a:pathLst>
            </a:custGeom>
            <a:solidFill>
              <a:srgbClr val="3F3F3F"/>
            </a:solidFill>
            <a:ln>
              <a:noFill/>
            </a:ln>
          </p:spPr>
        </p:sp>
      </p:grpSp>
      <p:sp>
        <p:nvSpPr>
          <p:cNvPr id="26" name="Shape 26"/>
          <p:cNvSpPr txBox="1">
            <a:spLocks noGrp="1"/>
          </p:cNvSpPr>
          <p:nvPr>
            <p:ph type="ctrTitle"/>
          </p:nvPr>
        </p:nvSpPr>
        <p:spPr>
          <a:xfrm>
            <a:off x="2196300" y="1035050"/>
            <a:ext cx="6431100" cy="1962000"/>
          </a:xfrm>
          <a:prstGeom prst="rect">
            <a:avLst/>
          </a:prstGeom>
          <a:noFill/>
          <a:ln>
            <a:noFill/>
          </a:ln>
        </p:spPr>
        <p:txBody>
          <a:bodyPr lIns="68575" tIns="68575" rIns="68575" bIns="68575" anchor="b" anchorCtr="0"/>
          <a:lstStyle>
            <a:lvl1pPr marL="0" marR="0" lvl="0" indent="0" algn="r" rtl="0">
              <a:spcBef>
                <a:spcPts val="0"/>
              </a:spcBef>
              <a:buClr>
                <a:schemeClr val="dk1"/>
              </a:buClr>
              <a:buFont typeface="Corbel"/>
              <a:buNone/>
              <a:defRPr sz="45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27" name="Shape 27"/>
          <p:cNvSpPr txBox="1">
            <a:spLocks noGrp="1"/>
          </p:cNvSpPr>
          <p:nvPr>
            <p:ph type="subTitle" idx="1"/>
          </p:nvPr>
        </p:nvSpPr>
        <p:spPr>
          <a:xfrm>
            <a:off x="3386532" y="2997200"/>
            <a:ext cx="5240700" cy="1041299"/>
          </a:xfrm>
          <a:prstGeom prst="rect">
            <a:avLst/>
          </a:prstGeom>
          <a:noFill/>
          <a:ln>
            <a:noFill/>
          </a:ln>
        </p:spPr>
        <p:txBody>
          <a:bodyPr lIns="68575" tIns="68575" rIns="68575" bIns="68575" anchor="t" anchorCtr="0"/>
          <a:lstStyle>
            <a:lvl1pPr marL="0" marR="0" lvl="0" indent="0" algn="r" rtl="0">
              <a:spcBef>
                <a:spcPts val="300"/>
              </a:spcBef>
              <a:spcAft>
                <a:spcPts val="500"/>
              </a:spcAft>
              <a:buClr>
                <a:srgbClr val="1186C3"/>
              </a:buClr>
              <a:buFont typeface="Arial"/>
              <a:buNone/>
              <a:defRPr sz="1600" b="0" i="0" u="none" strike="noStrike" cap="none">
                <a:solidFill>
                  <a:schemeClr val="dk1"/>
                </a:solidFill>
                <a:latin typeface="Corbel"/>
                <a:ea typeface="Corbel"/>
                <a:cs typeface="Corbel"/>
                <a:sym typeface="Corbel"/>
              </a:defRPr>
            </a:lvl1pPr>
            <a:lvl2pPr marL="342900" marR="0" lvl="1" indent="0" algn="ctr" rtl="0">
              <a:spcBef>
                <a:spcPts val="300"/>
              </a:spcBef>
              <a:spcAft>
                <a:spcPts val="500"/>
              </a:spcAft>
              <a:buClr>
                <a:srgbClr val="1186C3"/>
              </a:buClr>
              <a:buFont typeface="Arial"/>
              <a:buNone/>
              <a:defRPr sz="1500" b="0" i="0" u="none" strike="noStrike" cap="none">
                <a:solidFill>
                  <a:srgbClr val="888888"/>
                </a:solidFill>
                <a:latin typeface="Corbel"/>
                <a:ea typeface="Corbel"/>
                <a:cs typeface="Corbel"/>
                <a:sym typeface="Corbel"/>
              </a:defRPr>
            </a:lvl2pPr>
            <a:lvl3pPr marL="685800" marR="0" lvl="2" indent="0" algn="ctr"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3pPr>
            <a:lvl4pPr marL="1028700" marR="0" lvl="3" indent="0" algn="ctr"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4pPr>
            <a:lvl5pPr marL="1371600" marR="0" lvl="4" indent="0" algn="ctr"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ctr"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ctr"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ctr"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ctr"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8" name="Shape 28"/>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29" name="Shape 29"/>
          <p:cNvSpPr txBox="1">
            <a:spLocks noGrp="1"/>
          </p:cNvSpPr>
          <p:nvPr>
            <p:ph type="ftr" idx="11"/>
          </p:nvPr>
        </p:nvSpPr>
        <p:spPr>
          <a:xfrm>
            <a:off x="3999309" y="4412456"/>
            <a:ext cx="3242999"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30" name="Shape 30"/>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113233" y="3549648"/>
            <a:ext cx="7514100" cy="425100"/>
          </a:xfrm>
          <a:prstGeom prst="rect">
            <a:avLst/>
          </a:prstGeom>
          <a:noFill/>
          <a:ln>
            <a:noFill/>
          </a:ln>
        </p:spPr>
        <p:txBody>
          <a:bodyPr lIns="68575" tIns="68575" rIns="68575" bIns="68575" anchor="b" anchorCtr="0"/>
          <a:lstStyle>
            <a:lvl1pPr marL="0" marR="0" lvl="0" indent="0" algn="ctr" rtl="0">
              <a:spcBef>
                <a:spcPts val="0"/>
              </a:spcBef>
              <a:buClr>
                <a:schemeClr val="dk1"/>
              </a:buClr>
              <a:buFont typeface="Corbel"/>
              <a:buNone/>
              <a:defRPr sz="18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84" name="Shape 84"/>
          <p:cNvSpPr>
            <a:spLocks noGrp="1"/>
          </p:cNvSpPr>
          <p:nvPr>
            <p:ph type="pic" idx="2"/>
          </p:nvPr>
        </p:nvSpPr>
        <p:spPr>
          <a:xfrm>
            <a:off x="1789508" y="699084"/>
            <a:ext cx="6169500" cy="2373600"/>
          </a:xfrm>
          <a:prstGeom prst="roundRect">
            <a:avLst>
              <a:gd name="adj" fmla="val 4380"/>
            </a:avLst>
          </a:prstGeom>
          <a:noFill/>
          <a:ln w="38100" cap="flat" cmpd="sng">
            <a:solidFill>
              <a:schemeClr val="lt2"/>
            </a:solidFill>
            <a:prstDash val="solid"/>
            <a:round/>
            <a:headEnd type="none" w="med" len="med"/>
            <a:tailEnd type="none" w="med" len="med"/>
          </a:ln>
        </p:spPr>
        <p:txBody>
          <a:bodyPr lIns="68575" tIns="68575" rIns="68575" bIns="68575" anchor="t" anchorCtr="0"/>
          <a:lstStyle>
            <a:lvl1pPr marL="0" marR="0" lvl="0" indent="0" algn="ctr"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1pPr>
            <a:lvl2pPr marL="342900" marR="0" lvl="1"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2pPr>
            <a:lvl3pPr marL="685800" marR="0" lvl="2"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3pPr>
            <a:lvl4pPr marL="1028700" marR="0" lvl="3"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4pPr>
            <a:lvl5pPr marL="1371600" marR="0" lvl="4"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5pPr>
            <a:lvl6pPr marL="1714500" marR="0" lvl="5"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6pPr>
            <a:lvl7pPr marL="2057400" marR="0" lvl="6"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7pPr>
            <a:lvl8pPr marL="2400300" marR="0" lvl="7"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8pPr>
            <a:lvl9pPr marL="2743200" marR="0" lvl="8"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9pPr>
          </a:lstStyle>
          <a:p>
            <a:endParaRPr/>
          </a:p>
        </p:txBody>
      </p:sp>
      <p:sp>
        <p:nvSpPr>
          <p:cNvPr id="85" name="Shape 85"/>
          <p:cNvSpPr txBox="1">
            <a:spLocks noGrp="1"/>
          </p:cNvSpPr>
          <p:nvPr>
            <p:ph type="body" idx="1"/>
          </p:nvPr>
        </p:nvSpPr>
        <p:spPr>
          <a:xfrm>
            <a:off x="1113233" y="3974702"/>
            <a:ext cx="7514100" cy="370200"/>
          </a:xfrm>
          <a:prstGeom prst="rect">
            <a:avLst/>
          </a:prstGeom>
          <a:noFill/>
          <a:ln>
            <a:noFill/>
          </a:ln>
        </p:spPr>
        <p:txBody>
          <a:bodyPr lIns="68575" tIns="68575" rIns="68575" bIns="68575" anchor="ctr" anchorCtr="0"/>
          <a:lstStyle>
            <a:lvl1pPr marL="0" marR="0" lvl="0" indent="0" algn="ctr" rtl="0">
              <a:spcBef>
                <a:spcPts val="200"/>
              </a:spcBef>
              <a:spcAft>
                <a:spcPts val="500"/>
              </a:spcAft>
              <a:buClr>
                <a:srgbClr val="1186C3"/>
              </a:buClr>
              <a:buFont typeface="Arial"/>
              <a:buNone/>
              <a:defRPr sz="1100" b="0" i="0" u="none" strike="noStrike" cap="none">
                <a:solidFill>
                  <a:schemeClr val="dk1"/>
                </a:solidFill>
                <a:latin typeface="Corbel"/>
                <a:ea typeface="Corbel"/>
                <a:cs typeface="Corbel"/>
                <a:sym typeface="Corbel"/>
              </a:defRPr>
            </a:lvl1pPr>
            <a:lvl2pPr marL="342900" marR="0" lvl="1" indent="0" algn="l" rtl="0">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86" name="Shape 86"/>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87" name="Shape 87"/>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88" name="Shape 88"/>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113234" y="514350"/>
            <a:ext cx="7514100" cy="22860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91" name="Shape 91"/>
          <p:cNvSpPr txBox="1">
            <a:spLocks noGrp="1"/>
          </p:cNvSpPr>
          <p:nvPr>
            <p:ph type="body" idx="1"/>
          </p:nvPr>
        </p:nvSpPr>
        <p:spPr>
          <a:xfrm>
            <a:off x="1113234" y="3257550"/>
            <a:ext cx="7514100" cy="1086000"/>
          </a:xfrm>
          <a:prstGeom prst="rect">
            <a:avLst/>
          </a:prstGeom>
          <a:noFill/>
          <a:ln>
            <a:noFill/>
          </a:ln>
        </p:spPr>
        <p:txBody>
          <a:bodyPr lIns="68575" tIns="68575" rIns="68575" bIns="68575" anchor="ctr" anchorCtr="0"/>
          <a:lstStyle>
            <a:lvl1pPr marL="0" marR="0" lvl="0" indent="0" algn="ctr" rtl="0">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92" name="Shape 92"/>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93" name="Shape 93"/>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94" name="Shape 94"/>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95"/>
        <p:cNvGrpSpPr/>
        <p:nvPr/>
      </p:nvGrpSpPr>
      <p:grpSpPr>
        <a:xfrm>
          <a:off x="0" y="0"/>
          <a:ext cx="0" cy="0"/>
          <a:chOff x="0" y="0"/>
          <a:chExt cx="0" cy="0"/>
        </a:xfrm>
      </p:grpSpPr>
      <p:sp>
        <p:nvSpPr>
          <p:cNvPr id="96" name="Shape 96"/>
          <p:cNvSpPr txBox="1"/>
          <p:nvPr/>
        </p:nvSpPr>
        <p:spPr>
          <a:xfrm>
            <a:off x="1198959" y="647267"/>
            <a:ext cx="457200" cy="438599"/>
          </a:xfrm>
          <a:prstGeom prst="rect">
            <a:avLst/>
          </a:prstGeom>
          <a:noFill/>
          <a:ln>
            <a:noFill/>
          </a:ln>
        </p:spPr>
        <p:txBody>
          <a:bodyPr lIns="68575" tIns="34275" rIns="68575" bIns="34275" anchor="ctr" anchorCtr="0">
            <a:noAutofit/>
          </a:bodyPr>
          <a:lstStyle/>
          <a:p>
            <a:pPr marL="0" marR="0" lvl="0" indent="0" algn="l" rtl="0">
              <a:spcBef>
                <a:spcPts val="0"/>
              </a:spcBef>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97" name="Shape 97"/>
          <p:cNvSpPr txBox="1"/>
          <p:nvPr/>
        </p:nvSpPr>
        <p:spPr>
          <a:xfrm>
            <a:off x="8170068" y="2114549"/>
            <a:ext cx="457200" cy="438600"/>
          </a:xfrm>
          <a:prstGeom prst="rect">
            <a:avLst/>
          </a:prstGeom>
          <a:noFill/>
          <a:ln>
            <a:noFill/>
          </a:ln>
        </p:spPr>
        <p:txBody>
          <a:bodyPr lIns="68575" tIns="34275" rIns="68575" bIns="34275" anchor="ctr" anchorCtr="0">
            <a:noAutofit/>
          </a:bodyPr>
          <a:lstStyle/>
          <a:p>
            <a:pPr marL="0" marR="0" lvl="0" indent="0" algn="r" rtl="0">
              <a:spcBef>
                <a:spcPts val="0"/>
              </a:spcBef>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98" name="Shape 98"/>
          <p:cNvSpPr txBox="1">
            <a:spLocks noGrp="1"/>
          </p:cNvSpPr>
          <p:nvPr>
            <p:ph type="title"/>
          </p:nvPr>
        </p:nvSpPr>
        <p:spPr>
          <a:xfrm>
            <a:off x="1656158" y="514350"/>
            <a:ext cx="6742500" cy="20574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99" name="Shape 99"/>
          <p:cNvSpPr txBox="1">
            <a:spLocks noGrp="1"/>
          </p:cNvSpPr>
          <p:nvPr>
            <p:ph type="body" idx="1"/>
          </p:nvPr>
        </p:nvSpPr>
        <p:spPr>
          <a:xfrm>
            <a:off x="1827608" y="2571749"/>
            <a:ext cx="6399600" cy="285900"/>
          </a:xfrm>
          <a:prstGeom prst="rect">
            <a:avLst/>
          </a:prstGeom>
          <a:noFill/>
          <a:ln>
            <a:noFill/>
          </a:ln>
        </p:spPr>
        <p:txBody>
          <a:bodyPr lIns="68575" tIns="68575" rIns="68575" bIns="68575" anchor="ctr" anchorCtr="0"/>
          <a:lstStyle>
            <a:lvl1pPr marL="0" marR="0" lvl="0" indent="0" algn="l" rtl="0">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2pPr>
            <a:lvl3pPr marL="685800" marR="0" lvl="2" indent="0" algn="l" rtl="0">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00" name="Shape 100"/>
          <p:cNvSpPr txBox="1">
            <a:spLocks noGrp="1"/>
          </p:cNvSpPr>
          <p:nvPr>
            <p:ph type="body" idx="2"/>
          </p:nvPr>
        </p:nvSpPr>
        <p:spPr>
          <a:xfrm>
            <a:off x="1113233" y="3257550"/>
            <a:ext cx="7514100" cy="1086000"/>
          </a:xfrm>
          <a:prstGeom prst="rect">
            <a:avLst/>
          </a:prstGeom>
          <a:noFill/>
          <a:ln>
            <a:noFill/>
          </a:ln>
        </p:spPr>
        <p:txBody>
          <a:bodyPr lIns="68575" tIns="68575" rIns="68575" bIns="68575" anchor="ctr" anchorCtr="0"/>
          <a:lstStyle>
            <a:lvl1pPr marL="0" marR="0" lvl="0" indent="0" algn="ctr" rtl="0">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101" name="Shape 101"/>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02" name="Shape 102"/>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03" name="Shape 103"/>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113234" y="2481435"/>
            <a:ext cx="7514100" cy="1101600"/>
          </a:xfrm>
          <a:prstGeom prst="rect">
            <a:avLst/>
          </a:prstGeom>
          <a:noFill/>
          <a:ln>
            <a:noFill/>
          </a:ln>
        </p:spPr>
        <p:txBody>
          <a:bodyPr lIns="68575" tIns="68575" rIns="68575" bIns="68575" anchor="b" anchorCtr="0"/>
          <a:lstStyle>
            <a:lvl1pPr marL="0" marR="0" lvl="0" indent="0" algn="r" rtl="0">
              <a:spcBef>
                <a:spcPts val="0"/>
              </a:spcBef>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106" name="Shape 106"/>
          <p:cNvSpPr txBox="1">
            <a:spLocks noGrp="1"/>
          </p:cNvSpPr>
          <p:nvPr>
            <p:ph type="body" idx="1"/>
          </p:nvPr>
        </p:nvSpPr>
        <p:spPr>
          <a:xfrm>
            <a:off x="1113234" y="3583035"/>
            <a:ext cx="7514100" cy="645300"/>
          </a:xfrm>
          <a:prstGeom prst="rect">
            <a:avLst/>
          </a:prstGeom>
          <a:noFill/>
          <a:ln>
            <a:noFill/>
          </a:ln>
        </p:spPr>
        <p:txBody>
          <a:bodyPr lIns="68575" tIns="68575" rIns="68575" bIns="68575" anchor="t" anchorCtr="0"/>
          <a:lstStyle>
            <a:lvl1pPr marL="0" marR="0" lvl="0" indent="0" algn="r" rtl="0">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107" name="Shape 107"/>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08" name="Shape 108"/>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09" name="Shape 109"/>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110"/>
        <p:cNvGrpSpPr/>
        <p:nvPr/>
      </p:nvGrpSpPr>
      <p:grpSpPr>
        <a:xfrm>
          <a:off x="0" y="0"/>
          <a:ext cx="0" cy="0"/>
          <a:chOff x="0" y="0"/>
          <a:chExt cx="0" cy="0"/>
        </a:xfrm>
      </p:grpSpPr>
      <p:sp>
        <p:nvSpPr>
          <p:cNvPr id="111" name="Shape 111"/>
          <p:cNvSpPr txBox="1"/>
          <p:nvPr/>
        </p:nvSpPr>
        <p:spPr>
          <a:xfrm>
            <a:off x="1198959" y="647267"/>
            <a:ext cx="457200" cy="438599"/>
          </a:xfrm>
          <a:prstGeom prst="rect">
            <a:avLst/>
          </a:prstGeom>
          <a:noFill/>
          <a:ln>
            <a:noFill/>
          </a:ln>
        </p:spPr>
        <p:txBody>
          <a:bodyPr lIns="68575" tIns="34275" rIns="68575" bIns="34275" anchor="ctr" anchorCtr="0">
            <a:noAutofit/>
          </a:bodyPr>
          <a:lstStyle/>
          <a:p>
            <a:pPr marL="0" marR="0" lvl="0" indent="0" algn="l" rtl="0">
              <a:spcBef>
                <a:spcPts val="0"/>
              </a:spcBef>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112" name="Shape 112"/>
          <p:cNvSpPr txBox="1"/>
          <p:nvPr/>
        </p:nvSpPr>
        <p:spPr>
          <a:xfrm>
            <a:off x="8170068" y="2114549"/>
            <a:ext cx="457200" cy="438600"/>
          </a:xfrm>
          <a:prstGeom prst="rect">
            <a:avLst/>
          </a:prstGeom>
          <a:noFill/>
          <a:ln>
            <a:noFill/>
          </a:ln>
        </p:spPr>
        <p:txBody>
          <a:bodyPr lIns="68575" tIns="34275" rIns="68575" bIns="34275" anchor="ctr" anchorCtr="0">
            <a:noAutofit/>
          </a:bodyPr>
          <a:lstStyle/>
          <a:p>
            <a:pPr marL="0" marR="0" lvl="0" indent="0" algn="r" rtl="0">
              <a:spcBef>
                <a:spcPts val="0"/>
              </a:spcBef>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113" name="Shape 113"/>
          <p:cNvSpPr txBox="1">
            <a:spLocks noGrp="1"/>
          </p:cNvSpPr>
          <p:nvPr>
            <p:ph type="title"/>
          </p:nvPr>
        </p:nvSpPr>
        <p:spPr>
          <a:xfrm>
            <a:off x="1656158" y="514350"/>
            <a:ext cx="6742500" cy="20574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114" name="Shape 114"/>
          <p:cNvSpPr txBox="1">
            <a:spLocks noGrp="1"/>
          </p:cNvSpPr>
          <p:nvPr>
            <p:ph type="body" idx="1"/>
          </p:nvPr>
        </p:nvSpPr>
        <p:spPr>
          <a:xfrm>
            <a:off x="1113234" y="2914650"/>
            <a:ext cx="7514100" cy="666900"/>
          </a:xfrm>
          <a:prstGeom prst="rect">
            <a:avLst/>
          </a:prstGeom>
          <a:noFill/>
          <a:ln>
            <a:noFill/>
          </a:ln>
        </p:spPr>
        <p:txBody>
          <a:bodyPr lIns="68575" tIns="68575" rIns="68575" bIns="68575" anchor="b" anchorCtr="0"/>
          <a:lstStyle>
            <a:lvl1pPr marL="215900" marR="0" lvl="0" indent="-215900" algn="r" rtl="0">
              <a:spcBef>
                <a:spcPts val="400"/>
              </a:spcBef>
              <a:spcAft>
                <a:spcPts val="500"/>
              </a:spcAft>
              <a:buClr>
                <a:srgbClr val="1186C3"/>
              </a:buClr>
              <a:buFont typeface="Arial"/>
              <a:buNone/>
              <a:defRPr sz="18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15" name="Shape 115"/>
          <p:cNvSpPr txBox="1">
            <a:spLocks noGrp="1"/>
          </p:cNvSpPr>
          <p:nvPr>
            <p:ph type="body" idx="2"/>
          </p:nvPr>
        </p:nvSpPr>
        <p:spPr>
          <a:xfrm>
            <a:off x="1113234" y="3581400"/>
            <a:ext cx="7514100" cy="762000"/>
          </a:xfrm>
          <a:prstGeom prst="rect">
            <a:avLst/>
          </a:prstGeom>
          <a:noFill/>
          <a:ln>
            <a:noFill/>
          </a:ln>
        </p:spPr>
        <p:txBody>
          <a:bodyPr lIns="68575" tIns="68575" rIns="68575" bIns="68575" anchor="t" anchorCtr="0"/>
          <a:lstStyle>
            <a:lvl1pPr marL="0" marR="0" lvl="0" indent="0" algn="r" rtl="0">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116" name="Shape 116"/>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17" name="Shape 117"/>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18" name="Shape 118"/>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113234" y="514350"/>
            <a:ext cx="7514100" cy="20454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121" name="Shape 121"/>
          <p:cNvSpPr txBox="1">
            <a:spLocks noGrp="1"/>
          </p:cNvSpPr>
          <p:nvPr>
            <p:ph type="body" idx="1"/>
          </p:nvPr>
        </p:nvSpPr>
        <p:spPr>
          <a:xfrm>
            <a:off x="1113234" y="2628900"/>
            <a:ext cx="7514100" cy="628500"/>
          </a:xfrm>
          <a:prstGeom prst="rect">
            <a:avLst/>
          </a:prstGeom>
          <a:noFill/>
          <a:ln>
            <a:noFill/>
          </a:ln>
        </p:spPr>
        <p:txBody>
          <a:bodyPr lIns="68575" tIns="68575" rIns="68575" bIns="68575" anchor="b" anchorCtr="0"/>
          <a:lstStyle>
            <a:lvl1pPr marL="215900" marR="0" lvl="0" indent="-215900" algn="l" rtl="0">
              <a:spcBef>
                <a:spcPts val="400"/>
              </a:spcBef>
              <a:spcAft>
                <a:spcPts val="500"/>
              </a:spcAft>
              <a:buClr>
                <a:srgbClr val="1186C3"/>
              </a:buClr>
              <a:buFont typeface="Arial"/>
              <a:buNone/>
              <a:defRPr sz="21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22" name="Shape 122"/>
          <p:cNvSpPr txBox="1">
            <a:spLocks noGrp="1"/>
          </p:cNvSpPr>
          <p:nvPr>
            <p:ph type="body" idx="2"/>
          </p:nvPr>
        </p:nvSpPr>
        <p:spPr>
          <a:xfrm>
            <a:off x="1113233" y="3257550"/>
            <a:ext cx="7514100" cy="1086000"/>
          </a:xfrm>
          <a:prstGeom prst="rect">
            <a:avLst/>
          </a:prstGeom>
          <a:noFill/>
          <a:ln>
            <a:noFill/>
          </a:ln>
        </p:spPr>
        <p:txBody>
          <a:bodyPr lIns="68575" tIns="68575" rIns="68575" bIns="68575" anchor="t" anchorCtr="0"/>
          <a:lstStyle>
            <a:lvl1pPr marL="0" marR="0" lvl="0" indent="0" algn="l" rtl="0">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123" name="Shape 123"/>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24" name="Shape 124"/>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25" name="Shape 125"/>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128" name="Shape 128"/>
          <p:cNvSpPr txBox="1">
            <a:spLocks noGrp="1"/>
          </p:cNvSpPr>
          <p:nvPr>
            <p:ph type="body" idx="1"/>
          </p:nvPr>
        </p:nvSpPr>
        <p:spPr>
          <a:xfrm rot="5400000">
            <a:off x="3698566" y="-585150"/>
            <a:ext cx="2343300" cy="7514100"/>
          </a:xfrm>
          <a:prstGeom prst="rect">
            <a:avLst/>
          </a:prstGeom>
          <a:noFill/>
          <a:ln>
            <a:noFill/>
          </a:ln>
        </p:spPr>
        <p:txBody>
          <a:bodyPr lIns="68575" tIns="68575" rIns="68575" bIns="68575" anchor="t" anchorCtr="0"/>
          <a:lstStyle>
            <a:lvl1pPr marL="215900" marR="0" lvl="0" indent="-50800" algn="l" rtl="0">
              <a:spcBef>
                <a:spcPts val="400"/>
              </a:spcBef>
              <a:spcAft>
                <a:spcPts val="500"/>
              </a:spcAft>
              <a:buClr>
                <a:srgbClr val="1186C3"/>
              </a:buClr>
              <a:buSzPct val="144444"/>
              <a:buFont typeface="Arial"/>
              <a:buChar char="•"/>
              <a:defRPr sz="18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29" name="Shape 129"/>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30" name="Shape 130"/>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31" name="Shape 131"/>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rot="5400000">
            <a:off x="6048918" y="1764900"/>
            <a:ext cx="3828900" cy="13278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134" name="Shape 134"/>
          <p:cNvSpPr txBox="1">
            <a:spLocks noGrp="1"/>
          </p:cNvSpPr>
          <p:nvPr>
            <p:ph type="body" idx="1"/>
          </p:nvPr>
        </p:nvSpPr>
        <p:spPr>
          <a:xfrm rot="5400000">
            <a:off x="2206240" y="-578550"/>
            <a:ext cx="3828900" cy="6014700"/>
          </a:xfrm>
          <a:prstGeom prst="rect">
            <a:avLst/>
          </a:prstGeom>
          <a:noFill/>
          <a:ln>
            <a:noFill/>
          </a:ln>
        </p:spPr>
        <p:txBody>
          <a:bodyPr lIns="68575" tIns="68575" rIns="68575" bIns="68575" anchor="t" anchorCtr="0"/>
          <a:lstStyle>
            <a:lvl1pPr marL="215900" marR="0" lvl="0" indent="-50800" algn="l" rtl="0">
              <a:spcBef>
                <a:spcPts val="400"/>
              </a:spcBef>
              <a:spcAft>
                <a:spcPts val="500"/>
              </a:spcAft>
              <a:buClr>
                <a:srgbClr val="1186C3"/>
              </a:buClr>
              <a:buSzPct val="144444"/>
              <a:buFont typeface="Arial"/>
              <a:buChar char="•"/>
              <a:defRPr sz="18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35" name="Shape 135"/>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36" name="Shape 136"/>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137" name="Shape 137"/>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53" name="Shape 153"/>
          <p:cNvSpPr txBox="1">
            <a:spLocks noGrp="1"/>
          </p:cNvSpPr>
          <p:nvPr>
            <p:ph type="body" idx="1"/>
          </p:nvPr>
        </p:nvSpPr>
        <p:spPr>
          <a:xfrm>
            <a:off x="1113232" y="2000249"/>
            <a:ext cx="7514100" cy="2343300"/>
          </a:xfrm>
          <a:prstGeom prst="rect">
            <a:avLst/>
          </a:prstGeom>
          <a:noFill/>
          <a:ln>
            <a:noFill/>
          </a:ln>
        </p:spPr>
        <p:txBody>
          <a:bodyPr lIns="91425" tIns="91425" rIns="91425" bIns="91425" anchor="ctr" anchorCtr="0"/>
          <a:lstStyle>
            <a:lvl1pPr marL="215900" marR="0" lvl="0" indent="114300" algn="l" rtl="0">
              <a:lnSpc>
                <a:spcPct val="100000"/>
              </a:lnSpc>
              <a:spcBef>
                <a:spcPts val="400"/>
              </a:spcBef>
              <a:spcAft>
                <a:spcPts val="500"/>
              </a:spcAft>
              <a:buClr>
                <a:srgbClr val="1186C3"/>
              </a:buClr>
              <a:buSzPct val="144443"/>
              <a:buFont typeface="Arial"/>
              <a:buChar char="•"/>
              <a:defRPr sz="18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54" name="Shape 154"/>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55" name="Shape 155"/>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56" name="Shape 156"/>
          <p:cNvSpPr txBox="1">
            <a:spLocks noGrp="1"/>
          </p:cNvSpPr>
          <p:nvPr>
            <p:ph type="sldNum" idx="12"/>
          </p:nvPr>
        </p:nvSpPr>
        <p:spPr>
          <a:xfrm>
            <a:off x="8213892" y="4400348"/>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929208" y="2000249"/>
            <a:ext cx="6698100" cy="15828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59" name="Shape 159"/>
          <p:cNvSpPr txBox="1">
            <a:spLocks noGrp="1"/>
          </p:cNvSpPr>
          <p:nvPr>
            <p:ph type="body" idx="1"/>
          </p:nvPr>
        </p:nvSpPr>
        <p:spPr>
          <a:xfrm>
            <a:off x="1929208" y="3583035"/>
            <a:ext cx="6698100" cy="645300"/>
          </a:xfrm>
          <a:prstGeom prst="rect">
            <a:avLst/>
          </a:prstGeom>
          <a:noFill/>
          <a:ln>
            <a:noFill/>
          </a:ln>
        </p:spPr>
        <p:txBody>
          <a:bodyPr lIns="91425" tIns="91425" rIns="91425" bIns="91425" anchor="t" anchorCtr="0"/>
          <a:lstStyle>
            <a:lvl1pPr marL="0" marR="0" lvl="0" indent="0" algn="r" rtl="0">
              <a:lnSpc>
                <a:spcPct val="100000"/>
              </a:lnSpc>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160" name="Shape 160"/>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61" name="Shape 161"/>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62" name="Shape 162"/>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33" name="Shape 33"/>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lstStyle>
            <a:lvl1pPr marL="215900" marR="0" lvl="0" indent="-50800" algn="l" rtl="0">
              <a:spcBef>
                <a:spcPts val="400"/>
              </a:spcBef>
              <a:spcAft>
                <a:spcPts val="500"/>
              </a:spcAft>
              <a:buClr>
                <a:srgbClr val="1186C3"/>
              </a:buClr>
              <a:buSzPct val="144444"/>
              <a:buFont typeface="Arial"/>
              <a:buChar char="•"/>
              <a:defRPr sz="18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34" name="Shape 34"/>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35" name="Shape 35"/>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36" name="Shape 36"/>
          <p:cNvSpPr txBox="1">
            <a:spLocks noGrp="1"/>
          </p:cNvSpPr>
          <p:nvPr>
            <p:ph type="sldNum" idx="12"/>
          </p:nvPr>
        </p:nvSpPr>
        <p:spPr>
          <a:xfrm>
            <a:off x="8213892" y="4400348"/>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65" name="Shape 165"/>
          <p:cNvSpPr txBox="1">
            <a:spLocks noGrp="1"/>
          </p:cNvSpPr>
          <p:nvPr>
            <p:ph type="body" idx="1"/>
          </p:nvPr>
        </p:nvSpPr>
        <p:spPr>
          <a:xfrm>
            <a:off x="1113233" y="2000249"/>
            <a:ext cx="3671400" cy="2343300"/>
          </a:xfrm>
          <a:prstGeom prst="rect">
            <a:avLst/>
          </a:prstGeom>
          <a:noFill/>
          <a:ln>
            <a:noFill/>
          </a:ln>
        </p:spPr>
        <p:txBody>
          <a:bodyPr lIns="91425" tIns="91425" rIns="91425" bIns="91425" anchor="ctr" anchorCtr="0"/>
          <a:lstStyle>
            <a:lvl1pPr marL="215900" marR="0" lvl="0"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63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2pPr>
            <a:lvl3pPr marL="901700" marR="0" lvl="2"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3pPr>
            <a:lvl4pPr marL="1155700" marR="0" lvl="3"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66" name="Shape 166"/>
          <p:cNvSpPr txBox="1">
            <a:spLocks noGrp="1"/>
          </p:cNvSpPr>
          <p:nvPr>
            <p:ph type="body" idx="2"/>
          </p:nvPr>
        </p:nvSpPr>
        <p:spPr>
          <a:xfrm>
            <a:off x="4955975" y="2000250"/>
            <a:ext cx="3671400" cy="2343000"/>
          </a:xfrm>
          <a:prstGeom prst="rect">
            <a:avLst/>
          </a:prstGeom>
          <a:noFill/>
          <a:ln>
            <a:noFill/>
          </a:ln>
        </p:spPr>
        <p:txBody>
          <a:bodyPr lIns="91425" tIns="91425" rIns="91425" bIns="91425" anchor="ctr" anchorCtr="0"/>
          <a:lstStyle>
            <a:lvl1pPr marL="215900" marR="0" lvl="0"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63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2pPr>
            <a:lvl3pPr marL="901700" marR="0" lvl="2"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3pPr>
            <a:lvl4pPr marL="1155700" marR="0" lvl="3"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67" name="Shape 167"/>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68" name="Shape 168"/>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69" name="Shape 169"/>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72" name="Shape 172"/>
          <p:cNvSpPr txBox="1">
            <a:spLocks noGrp="1"/>
          </p:cNvSpPr>
          <p:nvPr>
            <p:ph type="body" idx="1"/>
          </p:nvPr>
        </p:nvSpPr>
        <p:spPr>
          <a:xfrm>
            <a:off x="1329133" y="1993899"/>
            <a:ext cx="3455400" cy="432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500"/>
              </a:spcAft>
              <a:buClr>
                <a:srgbClr val="1186C3"/>
              </a:buClr>
              <a:buFont typeface="Arial"/>
              <a:buNone/>
              <a:defRPr sz="2100" b="0" i="0" u="none" strike="noStrike" cap="none">
                <a:solidFill>
                  <a:srgbClr val="1186C3"/>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500" b="1" i="0" u="none" strike="noStrike" cap="none">
                <a:solidFill>
                  <a:schemeClr val="dk1"/>
                </a:solidFill>
                <a:latin typeface="Corbel"/>
                <a:ea typeface="Corbel"/>
                <a:cs typeface="Corbel"/>
                <a:sym typeface="Corbel"/>
              </a:defRPr>
            </a:lvl2pPr>
            <a:lvl3pPr marL="685800" marR="0" lvl="2" indent="0" algn="l" rtl="0">
              <a:lnSpc>
                <a:spcPct val="100000"/>
              </a:lnSpc>
              <a:spcBef>
                <a:spcPts val="300"/>
              </a:spcBef>
              <a:spcAft>
                <a:spcPts val="500"/>
              </a:spcAft>
              <a:buClr>
                <a:srgbClr val="1186C3"/>
              </a:buClr>
              <a:buFont typeface="Arial"/>
              <a:buNone/>
              <a:defRPr sz="1400" b="1" i="0" u="none" strike="noStrike" cap="none">
                <a:solidFill>
                  <a:schemeClr val="dk1"/>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9pPr>
          </a:lstStyle>
          <a:p>
            <a:endParaRPr/>
          </a:p>
        </p:txBody>
      </p:sp>
      <p:sp>
        <p:nvSpPr>
          <p:cNvPr id="173" name="Shape 173"/>
          <p:cNvSpPr txBox="1">
            <a:spLocks noGrp="1"/>
          </p:cNvSpPr>
          <p:nvPr>
            <p:ph type="body" idx="2"/>
          </p:nvPr>
        </p:nvSpPr>
        <p:spPr>
          <a:xfrm>
            <a:off x="1113233" y="2501501"/>
            <a:ext cx="3671400" cy="1841999"/>
          </a:xfrm>
          <a:prstGeom prst="rect">
            <a:avLst/>
          </a:prstGeom>
          <a:noFill/>
          <a:ln>
            <a:noFill/>
          </a:ln>
        </p:spPr>
        <p:txBody>
          <a:bodyPr lIns="91425" tIns="91425" rIns="91425" bIns="91425" anchor="t" anchorCtr="0"/>
          <a:lstStyle>
            <a:lvl1pPr marL="215900" marR="0" lvl="0"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63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2pPr>
            <a:lvl3pPr marL="901700" marR="0" lvl="2"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3pPr>
            <a:lvl4pPr marL="1155700" marR="0" lvl="3"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74" name="Shape 174"/>
          <p:cNvSpPr txBox="1">
            <a:spLocks noGrp="1"/>
          </p:cNvSpPr>
          <p:nvPr>
            <p:ph type="body" idx="3"/>
          </p:nvPr>
        </p:nvSpPr>
        <p:spPr>
          <a:xfrm>
            <a:off x="5160364" y="2000250"/>
            <a:ext cx="3466800" cy="432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500"/>
              </a:spcAft>
              <a:buClr>
                <a:srgbClr val="1186C3"/>
              </a:buClr>
              <a:buFont typeface="Arial"/>
              <a:buNone/>
              <a:defRPr sz="2100" b="0" i="0" u="none" strike="noStrike" cap="none">
                <a:solidFill>
                  <a:srgbClr val="1186C3"/>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500" b="1" i="0" u="none" strike="noStrike" cap="none">
                <a:solidFill>
                  <a:schemeClr val="dk1"/>
                </a:solidFill>
                <a:latin typeface="Corbel"/>
                <a:ea typeface="Corbel"/>
                <a:cs typeface="Corbel"/>
                <a:sym typeface="Corbel"/>
              </a:defRPr>
            </a:lvl2pPr>
            <a:lvl3pPr marL="685800" marR="0" lvl="2" indent="0" algn="l" rtl="0">
              <a:lnSpc>
                <a:spcPct val="100000"/>
              </a:lnSpc>
              <a:spcBef>
                <a:spcPts val="300"/>
              </a:spcBef>
              <a:spcAft>
                <a:spcPts val="500"/>
              </a:spcAft>
              <a:buClr>
                <a:srgbClr val="1186C3"/>
              </a:buClr>
              <a:buFont typeface="Arial"/>
              <a:buNone/>
              <a:defRPr sz="1400" b="1" i="0" u="none" strike="noStrike" cap="none">
                <a:solidFill>
                  <a:schemeClr val="dk1"/>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9pPr>
          </a:lstStyle>
          <a:p>
            <a:endParaRPr/>
          </a:p>
        </p:txBody>
      </p:sp>
      <p:sp>
        <p:nvSpPr>
          <p:cNvPr id="175" name="Shape 175"/>
          <p:cNvSpPr txBox="1">
            <a:spLocks noGrp="1"/>
          </p:cNvSpPr>
          <p:nvPr>
            <p:ph type="body" idx="4"/>
          </p:nvPr>
        </p:nvSpPr>
        <p:spPr>
          <a:xfrm>
            <a:off x="4955975" y="2501501"/>
            <a:ext cx="3671400" cy="1841999"/>
          </a:xfrm>
          <a:prstGeom prst="rect">
            <a:avLst/>
          </a:prstGeom>
          <a:noFill/>
          <a:ln>
            <a:noFill/>
          </a:ln>
        </p:spPr>
        <p:txBody>
          <a:bodyPr lIns="91425" tIns="91425" rIns="91425" bIns="91425" anchor="t" anchorCtr="0"/>
          <a:lstStyle>
            <a:lvl1pPr marL="215900" marR="0" lvl="0"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63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2pPr>
            <a:lvl3pPr marL="901700" marR="0" lvl="2"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3pPr>
            <a:lvl4pPr marL="1155700" marR="0" lvl="3"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444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6350" algn="l" rtl="0">
              <a:lnSpc>
                <a:spcPct val="100000"/>
              </a:lnSpc>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176" name="Shape 176"/>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77" name="Shape 177"/>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78" name="Shape 178"/>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81" name="Shape 181"/>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82" name="Shape 182"/>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83" name="Shape 183"/>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84"/>
        <p:cNvGrpSpPr/>
        <p:nvPr/>
      </p:nvGrpSpPr>
      <p:grpSpPr>
        <a:xfrm>
          <a:off x="0" y="0"/>
          <a:ext cx="0" cy="0"/>
          <a:chOff x="0" y="0"/>
          <a:chExt cx="0" cy="0"/>
        </a:xfrm>
      </p:grpSpPr>
      <p:sp>
        <p:nvSpPr>
          <p:cNvPr id="185" name="Shape 185"/>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86" name="Shape 186"/>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87" name="Shape 187"/>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1113233" y="1200150"/>
            <a:ext cx="2661900" cy="10287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Corbel"/>
              <a:buNone/>
              <a:defRPr sz="18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90" name="Shape 190"/>
          <p:cNvSpPr txBox="1">
            <a:spLocks noGrp="1"/>
          </p:cNvSpPr>
          <p:nvPr>
            <p:ph type="body" idx="1"/>
          </p:nvPr>
        </p:nvSpPr>
        <p:spPr>
          <a:xfrm>
            <a:off x="3946523" y="514349"/>
            <a:ext cx="4680600" cy="3829200"/>
          </a:xfrm>
          <a:prstGeom prst="rect">
            <a:avLst/>
          </a:prstGeom>
          <a:noFill/>
          <a:ln>
            <a:noFill/>
          </a:ln>
        </p:spPr>
        <p:txBody>
          <a:bodyPr lIns="91425" tIns="91425" rIns="91425" bIns="91425" anchor="ctr" anchorCtr="0"/>
          <a:lstStyle>
            <a:lvl1pPr marL="215900" marR="0" lvl="0"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1pPr>
            <a:lvl2pPr marL="558800" marR="0" lvl="1"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2pPr>
            <a:lvl3pPr marL="901700" marR="0" lvl="2" indent="63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3pPr>
            <a:lvl4pPr marL="1155700" marR="0" lvl="3"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91" name="Shape 191"/>
          <p:cNvSpPr txBox="1">
            <a:spLocks noGrp="1"/>
          </p:cNvSpPr>
          <p:nvPr>
            <p:ph type="body" idx="2"/>
          </p:nvPr>
        </p:nvSpPr>
        <p:spPr>
          <a:xfrm>
            <a:off x="1113233" y="2228850"/>
            <a:ext cx="2661900" cy="1371600"/>
          </a:xfrm>
          <a:prstGeom prst="rect">
            <a:avLst/>
          </a:prstGeom>
          <a:noFill/>
          <a:ln>
            <a:noFill/>
          </a:ln>
        </p:spPr>
        <p:txBody>
          <a:bodyPr lIns="91425" tIns="91425" rIns="91425" bIns="91425" anchor="ctr" anchorCtr="0"/>
          <a:lstStyle>
            <a:lvl1pPr marL="0" marR="0" lvl="0" indent="0" algn="ctr"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1pPr>
            <a:lvl2pPr marL="342900" marR="0" lvl="1" indent="0" algn="l" rtl="0">
              <a:lnSpc>
                <a:spcPct val="100000"/>
              </a:lnSpc>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192" name="Shape 192"/>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93" name="Shape 193"/>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94" name="Shape 194"/>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1112042" y="1314449"/>
            <a:ext cx="4069500" cy="10287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Corbel"/>
              <a:buNone/>
              <a:defRPr sz="21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97" name="Shape 197"/>
          <p:cNvSpPr>
            <a:spLocks noGrp="1"/>
          </p:cNvSpPr>
          <p:nvPr>
            <p:ph type="pic" idx="2"/>
          </p:nvPr>
        </p:nvSpPr>
        <p:spPr>
          <a:xfrm>
            <a:off x="5696010" y="685800"/>
            <a:ext cx="2460600" cy="3429000"/>
          </a:xfrm>
          <a:prstGeom prst="roundRect">
            <a:avLst>
              <a:gd name="adj" fmla="val 42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1pPr>
            <a:lvl2pPr marL="342900" marR="0" lvl="1"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9pPr>
          </a:lstStyle>
          <a:p>
            <a:endParaRPr/>
          </a:p>
        </p:txBody>
      </p:sp>
      <p:sp>
        <p:nvSpPr>
          <p:cNvPr id="198" name="Shape 198"/>
          <p:cNvSpPr txBox="1">
            <a:spLocks noGrp="1"/>
          </p:cNvSpPr>
          <p:nvPr>
            <p:ph type="body" idx="1"/>
          </p:nvPr>
        </p:nvSpPr>
        <p:spPr>
          <a:xfrm>
            <a:off x="1112042" y="2343149"/>
            <a:ext cx="4069500" cy="1371600"/>
          </a:xfrm>
          <a:prstGeom prst="rect">
            <a:avLst/>
          </a:prstGeom>
          <a:noFill/>
          <a:ln>
            <a:noFill/>
          </a:ln>
        </p:spPr>
        <p:txBody>
          <a:bodyPr lIns="91425" tIns="91425" rIns="91425" bIns="91425" anchor="ctr" anchorCtr="0"/>
          <a:lstStyle>
            <a:lvl1pPr marL="0" marR="0" lvl="0" indent="0" algn="ctr" rtl="0">
              <a:lnSpc>
                <a:spcPct val="100000"/>
              </a:lnSpc>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lnSpc>
                <a:spcPct val="100000"/>
              </a:lnSpc>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199" name="Shape 199"/>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00" name="Shape 200"/>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01" name="Shape 201"/>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113233" y="3549648"/>
            <a:ext cx="7514100" cy="4251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Corbel"/>
              <a:buNone/>
              <a:defRPr sz="18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04" name="Shape 204"/>
          <p:cNvSpPr>
            <a:spLocks noGrp="1"/>
          </p:cNvSpPr>
          <p:nvPr>
            <p:ph type="pic" idx="2"/>
          </p:nvPr>
        </p:nvSpPr>
        <p:spPr>
          <a:xfrm>
            <a:off x="1789508" y="699083"/>
            <a:ext cx="6169500" cy="2373600"/>
          </a:xfrm>
          <a:prstGeom prst="roundRect">
            <a:avLst>
              <a:gd name="adj" fmla="val 4380"/>
            </a:avLst>
          </a:prstGeom>
          <a:noFill/>
          <a:ln w="38100" cap="flat" cmpd="sng">
            <a:solidFill>
              <a:schemeClr val="lt2"/>
            </a:solidFill>
            <a:prstDash val="solid"/>
            <a:round/>
            <a:headEnd type="none" w="med" len="med"/>
            <a:tailEnd type="none" w="med" len="med"/>
          </a:ln>
        </p:spPr>
        <p:txBody>
          <a:bodyPr lIns="91425" tIns="91425" rIns="91425" bIns="91425" anchor="t" anchorCtr="0"/>
          <a:lstStyle>
            <a:lvl1pPr marL="0" marR="0" lvl="0" indent="0" algn="ctr"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1pPr>
            <a:lvl2pPr marL="342900" marR="0" lvl="1"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9pPr>
          </a:lstStyle>
          <a:p>
            <a:endParaRPr/>
          </a:p>
        </p:txBody>
      </p:sp>
      <p:sp>
        <p:nvSpPr>
          <p:cNvPr id="205" name="Shape 205"/>
          <p:cNvSpPr txBox="1">
            <a:spLocks noGrp="1"/>
          </p:cNvSpPr>
          <p:nvPr>
            <p:ph type="body" idx="1"/>
          </p:nvPr>
        </p:nvSpPr>
        <p:spPr>
          <a:xfrm>
            <a:off x="1113233" y="3974701"/>
            <a:ext cx="7514100" cy="370200"/>
          </a:xfrm>
          <a:prstGeom prst="rect">
            <a:avLst/>
          </a:prstGeom>
          <a:noFill/>
          <a:ln>
            <a:noFill/>
          </a:ln>
        </p:spPr>
        <p:txBody>
          <a:bodyPr lIns="91425" tIns="91425" rIns="91425" bIns="91425" anchor="ctr" anchorCtr="0"/>
          <a:lstStyle>
            <a:lvl1pPr marL="0" marR="0" lvl="0" indent="0" algn="ctr" rtl="0">
              <a:lnSpc>
                <a:spcPct val="100000"/>
              </a:lnSpc>
              <a:spcBef>
                <a:spcPts val="200"/>
              </a:spcBef>
              <a:spcAft>
                <a:spcPts val="500"/>
              </a:spcAft>
              <a:buClr>
                <a:srgbClr val="1186C3"/>
              </a:buClr>
              <a:buFont typeface="Arial"/>
              <a:buNone/>
              <a:defRPr sz="1100" b="0" i="0" u="none" strike="noStrike" cap="none">
                <a:solidFill>
                  <a:schemeClr val="dk1"/>
                </a:solidFill>
                <a:latin typeface="Corbel"/>
                <a:ea typeface="Corbel"/>
                <a:cs typeface="Corbel"/>
                <a:sym typeface="Corbel"/>
              </a:defRPr>
            </a:lvl1pPr>
            <a:lvl2pPr marL="342900" marR="0" lvl="1" indent="0" algn="l" rtl="0">
              <a:lnSpc>
                <a:spcPct val="100000"/>
              </a:lnSpc>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lnSpc>
                <a:spcPct val="100000"/>
              </a:lnSpc>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206" name="Shape 206"/>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07" name="Shape 207"/>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08" name="Shape 208"/>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113233" y="514350"/>
            <a:ext cx="7514100" cy="2286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11" name="Shape 211"/>
          <p:cNvSpPr txBox="1">
            <a:spLocks noGrp="1"/>
          </p:cNvSpPr>
          <p:nvPr>
            <p:ph type="body" idx="1"/>
          </p:nvPr>
        </p:nvSpPr>
        <p:spPr>
          <a:xfrm>
            <a:off x="1113233" y="3257550"/>
            <a:ext cx="7514100" cy="1086000"/>
          </a:xfrm>
          <a:prstGeom prst="rect">
            <a:avLst/>
          </a:prstGeom>
          <a:noFill/>
          <a:ln>
            <a:noFill/>
          </a:ln>
        </p:spPr>
        <p:txBody>
          <a:bodyPr lIns="91425" tIns="91425" rIns="91425" bIns="91425" anchor="ctr" anchorCtr="0"/>
          <a:lstStyle>
            <a:lvl1pPr marL="0" marR="0" lvl="0" indent="0" algn="ctr" rtl="0">
              <a:lnSpc>
                <a:spcPct val="100000"/>
              </a:lnSpc>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12" name="Shape 212"/>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13" name="Shape 213"/>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14" name="Shape 214"/>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215"/>
        <p:cNvGrpSpPr/>
        <p:nvPr/>
      </p:nvGrpSpPr>
      <p:grpSpPr>
        <a:xfrm>
          <a:off x="0" y="0"/>
          <a:ext cx="0" cy="0"/>
          <a:chOff x="0" y="0"/>
          <a:chExt cx="0" cy="0"/>
        </a:xfrm>
      </p:grpSpPr>
      <p:sp>
        <p:nvSpPr>
          <p:cNvPr id="216" name="Shape 216"/>
          <p:cNvSpPr txBox="1"/>
          <p:nvPr/>
        </p:nvSpPr>
        <p:spPr>
          <a:xfrm>
            <a:off x="1198958" y="647266"/>
            <a:ext cx="457200" cy="438600"/>
          </a:xfrm>
          <a:prstGeom prst="rect">
            <a:avLst/>
          </a:prstGeom>
          <a:noFill/>
          <a:ln>
            <a:noFill/>
          </a:ln>
        </p:spPr>
        <p:txBody>
          <a:bodyPr lIns="68575" tIns="34275" rIns="68575" bIns="342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217" name="Shape 217"/>
          <p:cNvSpPr txBox="1"/>
          <p:nvPr/>
        </p:nvSpPr>
        <p:spPr>
          <a:xfrm>
            <a:off x="8170067" y="2114549"/>
            <a:ext cx="457200" cy="4386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218" name="Shape 218"/>
          <p:cNvSpPr txBox="1">
            <a:spLocks noGrp="1"/>
          </p:cNvSpPr>
          <p:nvPr>
            <p:ph type="title"/>
          </p:nvPr>
        </p:nvSpPr>
        <p:spPr>
          <a:xfrm>
            <a:off x="1656158" y="514350"/>
            <a:ext cx="6742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19" name="Shape 219"/>
          <p:cNvSpPr txBox="1">
            <a:spLocks noGrp="1"/>
          </p:cNvSpPr>
          <p:nvPr>
            <p:ph type="body" idx="1"/>
          </p:nvPr>
        </p:nvSpPr>
        <p:spPr>
          <a:xfrm>
            <a:off x="1827608" y="2571749"/>
            <a:ext cx="6399600" cy="285900"/>
          </a:xfrm>
          <a:prstGeom prst="rect">
            <a:avLst/>
          </a:prstGeom>
          <a:noFill/>
          <a:ln>
            <a:noFill/>
          </a:ln>
        </p:spPr>
        <p:txBody>
          <a:bodyPr lIns="91425" tIns="91425" rIns="91425" bIns="91425" anchor="ctr" anchorCtr="0"/>
          <a:lstStyle>
            <a:lvl1pPr marL="0" marR="0" lvl="0" indent="0" algn="l" rtl="0">
              <a:lnSpc>
                <a:spcPct val="100000"/>
              </a:lnSpc>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2pPr>
            <a:lvl3pPr marL="685800" marR="0" lvl="2" indent="0" algn="l" rtl="0">
              <a:lnSpc>
                <a:spcPct val="100000"/>
              </a:lnSpc>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220" name="Shape 220"/>
          <p:cNvSpPr txBox="1">
            <a:spLocks noGrp="1"/>
          </p:cNvSpPr>
          <p:nvPr>
            <p:ph type="body" idx="2"/>
          </p:nvPr>
        </p:nvSpPr>
        <p:spPr>
          <a:xfrm>
            <a:off x="1113233" y="3257550"/>
            <a:ext cx="7514100" cy="1086000"/>
          </a:xfrm>
          <a:prstGeom prst="rect">
            <a:avLst/>
          </a:prstGeom>
          <a:noFill/>
          <a:ln>
            <a:noFill/>
          </a:ln>
        </p:spPr>
        <p:txBody>
          <a:bodyPr lIns="91425" tIns="91425" rIns="91425" bIns="91425" anchor="ctr" anchorCtr="0"/>
          <a:lstStyle>
            <a:lvl1pPr marL="0" marR="0" lvl="0" indent="0" algn="ctr" rtl="0">
              <a:lnSpc>
                <a:spcPct val="100000"/>
              </a:lnSpc>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21" name="Shape 221"/>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22" name="Shape 222"/>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23" name="Shape 223"/>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Name Car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113233" y="2481434"/>
            <a:ext cx="7514100" cy="1101600"/>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26" name="Shape 226"/>
          <p:cNvSpPr txBox="1">
            <a:spLocks noGrp="1"/>
          </p:cNvSpPr>
          <p:nvPr>
            <p:ph type="body" idx="1"/>
          </p:nvPr>
        </p:nvSpPr>
        <p:spPr>
          <a:xfrm>
            <a:off x="1113233" y="3583035"/>
            <a:ext cx="7514100" cy="645300"/>
          </a:xfrm>
          <a:prstGeom prst="rect">
            <a:avLst/>
          </a:prstGeom>
          <a:noFill/>
          <a:ln>
            <a:noFill/>
          </a:ln>
        </p:spPr>
        <p:txBody>
          <a:bodyPr lIns="91425" tIns="91425" rIns="91425" bIns="91425" anchor="t" anchorCtr="0"/>
          <a:lstStyle>
            <a:lvl1pPr marL="0" marR="0" lvl="0" indent="0" algn="r" rtl="0">
              <a:lnSpc>
                <a:spcPct val="100000"/>
              </a:lnSpc>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27" name="Shape 227"/>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28" name="Shape 228"/>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29" name="Shape 229"/>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1929209" y="2000249"/>
            <a:ext cx="6698100" cy="1582800"/>
          </a:xfrm>
          <a:prstGeom prst="rect">
            <a:avLst/>
          </a:prstGeom>
          <a:noFill/>
          <a:ln>
            <a:noFill/>
          </a:ln>
        </p:spPr>
        <p:txBody>
          <a:bodyPr lIns="68575" tIns="68575" rIns="68575" bIns="68575" anchor="b" anchorCtr="0"/>
          <a:lstStyle>
            <a:lvl1pPr marL="0" marR="0" lvl="0" indent="0" algn="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39" name="Shape 39"/>
          <p:cNvSpPr txBox="1">
            <a:spLocks noGrp="1"/>
          </p:cNvSpPr>
          <p:nvPr>
            <p:ph type="body" idx="1"/>
          </p:nvPr>
        </p:nvSpPr>
        <p:spPr>
          <a:xfrm>
            <a:off x="1929208" y="3583035"/>
            <a:ext cx="6698100" cy="645300"/>
          </a:xfrm>
          <a:prstGeom prst="rect">
            <a:avLst/>
          </a:prstGeom>
          <a:noFill/>
          <a:ln>
            <a:noFill/>
          </a:ln>
        </p:spPr>
        <p:txBody>
          <a:bodyPr lIns="68575" tIns="68575" rIns="68575" bIns="68575" anchor="t" anchorCtr="0"/>
          <a:lstStyle>
            <a:lvl1pPr marL="0" marR="0" lvl="0" indent="0" algn="r" rtl="0">
              <a:spcBef>
                <a:spcPts val="300"/>
              </a:spcBef>
              <a:spcAft>
                <a:spcPts val="500"/>
              </a:spcAft>
              <a:buClr>
                <a:srgbClr val="1186C3"/>
              </a:buClr>
              <a:buFont typeface="Arial"/>
              <a:buNone/>
              <a:defRPr sz="1500" b="0" i="0" u="none" strike="noStrike" cap="none">
                <a:solidFill>
                  <a:schemeClr val="dk1"/>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40" name="Shape 40"/>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41" name="Shape 41"/>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42" name="Shape 42"/>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Quote Name Card">
    <p:spTree>
      <p:nvGrpSpPr>
        <p:cNvPr id="1" name="Shape 230"/>
        <p:cNvGrpSpPr/>
        <p:nvPr/>
      </p:nvGrpSpPr>
      <p:grpSpPr>
        <a:xfrm>
          <a:off x="0" y="0"/>
          <a:ext cx="0" cy="0"/>
          <a:chOff x="0" y="0"/>
          <a:chExt cx="0" cy="0"/>
        </a:xfrm>
      </p:grpSpPr>
      <p:sp>
        <p:nvSpPr>
          <p:cNvPr id="231" name="Shape 231"/>
          <p:cNvSpPr txBox="1"/>
          <p:nvPr/>
        </p:nvSpPr>
        <p:spPr>
          <a:xfrm>
            <a:off x="1198958" y="647266"/>
            <a:ext cx="457200" cy="438600"/>
          </a:xfrm>
          <a:prstGeom prst="rect">
            <a:avLst/>
          </a:prstGeom>
          <a:noFill/>
          <a:ln>
            <a:noFill/>
          </a:ln>
        </p:spPr>
        <p:txBody>
          <a:bodyPr lIns="68575" tIns="34275" rIns="68575" bIns="342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232" name="Shape 232"/>
          <p:cNvSpPr txBox="1"/>
          <p:nvPr/>
        </p:nvSpPr>
        <p:spPr>
          <a:xfrm>
            <a:off x="8170067" y="2114549"/>
            <a:ext cx="457200" cy="4386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r>
              <a:rPr lang="en-GB" sz="6000" b="0" i="0" u="none" strike="noStrike" cap="none">
                <a:solidFill>
                  <a:schemeClr val="dk1"/>
                </a:solidFill>
                <a:latin typeface="Corbel"/>
                <a:ea typeface="Corbel"/>
                <a:cs typeface="Corbel"/>
                <a:sym typeface="Corbel"/>
              </a:rPr>
              <a:t>”</a:t>
            </a:r>
          </a:p>
        </p:txBody>
      </p:sp>
      <p:sp>
        <p:nvSpPr>
          <p:cNvPr id="233" name="Shape 233"/>
          <p:cNvSpPr txBox="1">
            <a:spLocks noGrp="1"/>
          </p:cNvSpPr>
          <p:nvPr>
            <p:ph type="title"/>
          </p:nvPr>
        </p:nvSpPr>
        <p:spPr>
          <a:xfrm>
            <a:off x="1656158" y="514350"/>
            <a:ext cx="6742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24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34" name="Shape 234"/>
          <p:cNvSpPr txBox="1">
            <a:spLocks noGrp="1"/>
          </p:cNvSpPr>
          <p:nvPr>
            <p:ph type="body" idx="1"/>
          </p:nvPr>
        </p:nvSpPr>
        <p:spPr>
          <a:xfrm>
            <a:off x="1113233" y="2914650"/>
            <a:ext cx="7514100" cy="666900"/>
          </a:xfrm>
          <a:prstGeom prst="rect">
            <a:avLst/>
          </a:prstGeom>
          <a:noFill/>
          <a:ln>
            <a:noFill/>
          </a:ln>
        </p:spPr>
        <p:txBody>
          <a:bodyPr lIns="91425" tIns="91425" rIns="91425" bIns="91425" anchor="b" anchorCtr="0"/>
          <a:lstStyle>
            <a:lvl1pPr marL="215900" marR="0" lvl="0" indent="-215900" algn="r" rtl="0">
              <a:lnSpc>
                <a:spcPct val="100000"/>
              </a:lnSpc>
              <a:spcBef>
                <a:spcPts val="400"/>
              </a:spcBef>
              <a:spcAft>
                <a:spcPts val="500"/>
              </a:spcAft>
              <a:buClr>
                <a:srgbClr val="1186C3"/>
              </a:buClr>
              <a:buFont typeface="Arial"/>
              <a:buNone/>
              <a:defRPr sz="18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235" name="Shape 235"/>
          <p:cNvSpPr txBox="1">
            <a:spLocks noGrp="1"/>
          </p:cNvSpPr>
          <p:nvPr>
            <p:ph type="body" idx="2"/>
          </p:nvPr>
        </p:nvSpPr>
        <p:spPr>
          <a:xfrm>
            <a:off x="1113233" y="3581400"/>
            <a:ext cx="7514100" cy="762000"/>
          </a:xfrm>
          <a:prstGeom prst="rect">
            <a:avLst/>
          </a:prstGeom>
          <a:noFill/>
          <a:ln>
            <a:noFill/>
          </a:ln>
        </p:spPr>
        <p:txBody>
          <a:bodyPr lIns="91425" tIns="91425" rIns="91425" bIns="91425" anchor="t" anchorCtr="0"/>
          <a:lstStyle>
            <a:lvl1pPr marL="0" marR="0" lvl="0" indent="0" algn="r" rtl="0">
              <a:lnSpc>
                <a:spcPct val="100000"/>
              </a:lnSpc>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36" name="Shape 236"/>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37" name="Shape 237"/>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38" name="Shape 238"/>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rue or False">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1113233" y="514350"/>
            <a:ext cx="7514100" cy="2045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41" name="Shape 241"/>
          <p:cNvSpPr txBox="1">
            <a:spLocks noGrp="1"/>
          </p:cNvSpPr>
          <p:nvPr>
            <p:ph type="body" idx="1"/>
          </p:nvPr>
        </p:nvSpPr>
        <p:spPr>
          <a:xfrm>
            <a:off x="1113233" y="2628900"/>
            <a:ext cx="7514100" cy="628500"/>
          </a:xfrm>
          <a:prstGeom prst="rect">
            <a:avLst/>
          </a:prstGeom>
          <a:noFill/>
          <a:ln>
            <a:noFill/>
          </a:ln>
        </p:spPr>
        <p:txBody>
          <a:bodyPr lIns="91425" tIns="91425" rIns="91425" bIns="91425" anchor="b" anchorCtr="0"/>
          <a:lstStyle>
            <a:lvl1pPr marL="215900" marR="0" lvl="0" indent="-215900" algn="l" rtl="0">
              <a:lnSpc>
                <a:spcPct val="100000"/>
              </a:lnSpc>
              <a:spcBef>
                <a:spcPts val="400"/>
              </a:spcBef>
              <a:spcAft>
                <a:spcPts val="500"/>
              </a:spcAft>
              <a:buClr>
                <a:srgbClr val="1186C3"/>
              </a:buClr>
              <a:buFont typeface="Arial"/>
              <a:buNone/>
              <a:defRPr sz="21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242" name="Shape 242"/>
          <p:cNvSpPr txBox="1">
            <a:spLocks noGrp="1"/>
          </p:cNvSpPr>
          <p:nvPr>
            <p:ph type="body" idx="2"/>
          </p:nvPr>
        </p:nvSpPr>
        <p:spPr>
          <a:xfrm>
            <a:off x="1113233" y="3257550"/>
            <a:ext cx="7514100" cy="1086000"/>
          </a:xfrm>
          <a:prstGeom prst="rect">
            <a:avLst/>
          </a:prstGeom>
          <a:noFill/>
          <a:ln>
            <a:noFill/>
          </a:ln>
        </p:spPr>
        <p:txBody>
          <a:bodyPr lIns="91425" tIns="91425" rIns="91425" bIns="91425" anchor="t" anchorCtr="0"/>
          <a:lstStyle>
            <a:lvl1pPr marL="0" marR="0" lvl="0" indent="0" algn="l" rtl="0">
              <a:lnSpc>
                <a:spcPct val="100000"/>
              </a:lnSpc>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lnSpc>
                <a:spcPct val="100000"/>
              </a:lnSpc>
              <a:spcBef>
                <a:spcPts val="300"/>
              </a:spcBef>
              <a:spcAft>
                <a:spcPts val="500"/>
              </a:spcAft>
              <a:buClr>
                <a:srgbClr val="1186C3"/>
              </a:buClr>
              <a:buFont typeface="Arial"/>
              <a:buNone/>
              <a:defRPr sz="1400" b="0" i="0" u="none" strike="noStrike" cap="none">
                <a:solidFill>
                  <a:srgbClr val="888888"/>
                </a:solidFill>
                <a:latin typeface="Corbel"/>
                <a:ea typeface="Corbel"/>
                <a:cs typeface="Corbel"/>
                <a:sym typeface="Corbel"/>
              </a:defRPr>
            </a:lvl2pPr>
            <a:lvl3pPr marL="685800" marR="0" lvl="2" indent="0" algn="l" rtl="0">
              <a:lnSpc>
                <a:spcPct val="100000"/>
              </a:lnSpc>
              <a:spcBef>
                <a:spcPts val="200"/>
              </a:spcBef>
              <a:spcAft>
                <a:spcPts val="500"/>
              </a:spcAft>
              <a:buClr>
                <a:srgbClr val="1186C3"/>
              </a:buClr>
              <a:buFont typeface="Arial"/>
              <a:buNone/>
              <a:defRPr sz="1200" b="0" i="0" u="none" strike="noStrike" cap="none">
                <a:solidFill>
                  <a:srgbClr val="888888"/>
                </a:solidFill>
                <a:latin typeface="Corbel"/>
                <a:ea typeface="Corbel"/>
                <a:cs typeface="Corbel"/>
                <a:sym typeface="Corbel"/>
              </a:defRPr>
            </a:lvl3pPr>
            <a:lvl4pPr marL="1028700" marR="0" lvl="3"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4pPr>
            <a:lvl5pPr marL="1371600" marR="0" lvl="4"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5pPr>
            <a:lvl6pPr marL="1714500" marR="0" lvl="5"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6pPr>
            <a:lvl7pPr marL="2057400" marR="0" lvl="6"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7pPr>
            <a:lvl8pPr marL="2400300" marR="0" lvl="7"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8pPr>
            <a:lvl9pPr marL="2743200" marR="0" lvl="8" indent="0" algn="l" rtl="0">
              <a:lnSpc>
                <a:spcPct val="100000"/>
              </a:lnSpc>
              <a:spcBef>
                <a:spcPts val="200"/>
              </a:spcBef>
              <a:spcAft>
                <a:spcPts val="500"/>
              </a:spcAft>
              <a:buClr>
                <a:srgbClr val="1186C3"/>
              </a:buClr>
              <a:buFont typeface="Arial"/>
              <a:buNone/>
              <a:defRPr sz="1100" b="0" i="0" u="none" strike="noStrike" cap="none">
                <a:solidFill>
                  <a:srgbClr val="888888"/>
                </a:solidFill>
                <a:latin typeface="Corbel"/>
                <a:ea typeface="Corbel"/>
                <a:cs typeface="Corbel"/>
                <a:sym typeface="Corbel"/>
              </a:defRPr>
            </a:lvl9pPr>
          </a:lstStyle>
          <a:p>
            <a:endParaRPr/>
          </a:p>
        </p:txBody>
      </p:sp>
      <p:sp>
        <p:nvSpPr>
          <p:cNvPr id="243" name="Shape 243"/>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44" name="Shape 244"/>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45" name="Shape 245"/>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48" name="Shape 248"/>
          <p:cNvSpPr txBox="1">
            <a:spLocks noGrp="1"/>
          </p:cNvSpPr>
          <p:nvPr>
            <p:ph type="body" idx="1"/>
          </p:nvPr>
        </p:nvSpPr>
        <p:spPr>
          <a:xfrm rot="5400000">
            <a:off x="3698565" y="-585150"/>
            <a:ext cx="2343300" cy="7514100"/>
          </a:xfrm>
          <a:prstGeom prst="rect">
            <a:avLst/>
          </a:prstGeom>
          <a:noFill/>
          <a:ln>
            <a:noFill/>
          </a:ln>
        </p:spPr>
        <p:txBody>
          <a:bodyPr lIns="91425" tIns="91425" rIns="91425" bIns="91425" anchor="t" anchorCtr="0"/>
          <a:lstStyle>
            <a:lvl1pPr marL="215900" marR="0" lvl="0" indent="114300" algn="l" rtl="0">
              <a:lnSpc>
                <a:spcPct val="100000"/>
              </a:lnSpc>
              <a:spcBef>
                <a:spcPts val="400"/>
              </a:spcBef>
              <a:spcAft>
                <a:spcPts val="500"/>
              </a:spcAft>
              <a:buClr>
                <a:srgbClr val="1186C3"/>
              </a:buClr>
              <a:buSzPct val="144443"/>
              <a:buFont typeface="Arial"/>
              <a:buChar char="•"/>
              <a:defRPr sz="18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249" name="Shape 249"/>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50" name="Shape 250"/>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51" name="Shape 251"/>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rot="5400000">
            <a:off x="6048917" y="1764900"/>
            <a:ext cx="3828900" cy="1327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254" name="Shape 254"/>
          <p:cNvSpPr txBox="1">
            <a:spLocks noGrp="1"/>
          </p:cNvSpPr>
          <p:nvPr>
            <p:ph type="body" idx="1"/>
          </p:nvPr>
        </p:nvSpPr>
        <p:spPr>
          <a:xfrm rot="5400000">
            <a:off x="2206239" y="-578550"/>
            <a:ext cx="3828900" cy="6014700"/>
          </a:xfrm>
          <a:prstGeom prst="rect">
            <a:avLst/>
          </a:prstGeom>
          <a:noFill/>
          <a:ln>
            <a:noFill/>
          </a:ln>
        </p:spPr>
        <p:txBody>
          <a:bodyPr lIns="91425" tIns="91425" rIns="91425" bIns="91425" anchor="t" anchorCtr="0"/>
          <a:lstStyle>
            <a:lvl1pPr marL="215900" marR="0" lvl="0" indent="114300" algn="l" rtl="0">
              <a:lnSpc>
                <a:spcPct val="100000"/>
              </a:lnSpc>
              <a:spcBef>
                <a:spcPts val="400"/>
              </a:spcBef>
              <a:spcAft>
                <a:spcPts val="500"/>
              </a:spcAft>
              <a:buClr>
                <a:srgbClr val="1186C3"/>
              </a:buClr>
              <a:buSzPct val="144443"/>
              <a:buFont typeface="Arial"/>
              <a:buChar char="•"/>
              <a:defRPr sz="18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255" name="Shape 255"/>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56" name="Shape 256"/>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257" name="Shape 257"/>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45" name="Shape 45"/>
          <p:cNvSpPr txBox="1">
            <a:spLocks noGrp="1"/>
          </p:cNvSpPr>
          <p:nvPr>
            <p:ph type="body" idx="1"/>
          </p:nvPr>
        </p:nvSpPr>
        <p:spPr>
          <a:xfrm>
            <a:off x="1113234" y="2000249"/>
            <a:ext cx="3671400" cy="2343300"/>
          </a:xfrm>
          <a:prstGeom prst="rect">
            <a:avLst/>
          </a:prstGeom>
          <a:noFill/>
          <a:ln>
            <a:noFill/>
          </a:ln>
        </p:spPr>
        <p:txBody>
          <a:bodyPr lIns="68575" tIns="68575" rIns="68575" bIns="68575" anchor="ctr" anchorCtr="0"/>
          <a:lstStyle>
            <a:lvl1pPr marL="215900" marR="0" lvl="0"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1016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2pPr>
            <a:lvl3pPr marL="901700" marR="0" lvl="2" indent="-1143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3pPr>
            <a:lvl4pPr marL="1155700" marR="0" lvl="3"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46" name="Shape 46"/>
          <p:cNvSpPr txBox="1">
            <a:spLocks noGrp="1"/>
          </p:cNvSpPr>
          <p:nvPr>
            <p:ph type="body" idx="2"/>
          </p:nvPr>
        </p:nvSpPr>
        <p:spPr>
          <a:xfrm>
            <a:off x="4955975" y="2000250"/>
            <a:ext cx="3671400" cy="2343000"/>
          </a:xfrm>
          <a:prstGeom prst="rect">
            <a:avLst/>
          </a:prstGeom>
          <a:noFill/>
          <a:ln>
            <a:noFill/>
          </a:ln>
        </p:spPr>
        <p:txBody>
          <a:bodyPr lIns="68575" tIns="68575" rIns="68575" bIns="68575" anchor="ctr" anchorCtr="0"/>
          <a:lstStyle>
            <a:lvl1pPr marL="215900" marR="0" lvl="0"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1016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2pPr>
            <a:lvl3pPr marL="901700" marR="0" lvl="2" indent="-1143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3pPr>
            <a:lvl4pPr marL="1155700" marR="0" lvl="3"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47" name="Shape 47"/>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48" name="Shape 48"/>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49" name="Shape 49"/>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52" name="Shape 52"/>
          <p:cNvSpPr txBox="1">
            <a:spLocks noGrp="1"/>
          </p:cNvSpPr>
          <p:nvPr>
            <p:ph type="body" idx="1"/>
          </p:nvPr>
        </p:nvSpPr>
        <p:spPr>
          <a:xfrm>
            <a:off x="1329134" y="1993899"/>
            <a:ext cx="3455400" cy="432300"/>
          </a:xfrm>
          <a:prstGeom prst="rect">
            <a:avLst/>
          </a:prstGeom>
          <a:noFill/>
          <a:ln>
            <a:noFill/>
          </a:ln>
        </p:spPr>
        <p:txBody>
          <a:bodyPr lIns="68575" tIns="68575" rIns="68575" bIns="68575" anchor="b" anchorCtr="0"/>
          <a:lstStyle>
            <a:lvl1pPr marL="0" marR="0" lvl="0" indent="0" algn="l" rtl="0">
              <a:spcBef>
                <a:spcPts val="400"/>
              </a:spcBef>
              <a:spcAft>
                <a:spcPts val="500"/>
              </a:spcAft>
              <a:buClr>
                <a:srgbClr val="1186C3"/>
              </a:buClr>
              <a:buFont typeface="Arial"/>
              <a:buNone/>
              <a:defRPr sz="2100" b="0" i="0" u="none" strike="noStrike" cap="none">
                <a:solidFill>
                  <a:srgbClr val="1186C3"/>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500" b="1" i="0" u="none" strike="noStrike" cap="none">
                <a:solidFill>
                  <a:schemeClr val="dk1"/>
                </a:solidFill>
                <a:latin typeface="Corbel"/>
                <a:ea typeface="Corbel"/>
                <a:cs typeface="Corbel"/>
                <a:sym typeface="Corbel"/>
              </a:defRPr>
            </a:lvl2pPr>
            <a:lvl3pPr marL="685800" marR="0" lvl="2" indent="0" algn="l" rtl="0">
              <a:spcBef>
                <a:spcPts val="300"/>
              </a:spcBef>
              <a:spcAft>
                <a:spcPts val="500"/>
              </a:spcAft>
              <a:buClr>
                <a:srgbClr val="1186C3"/>
              </a:buClr>
              <a:buFont typeface="Arial"/>
              <a:buNone/>
              <a:defRPr sz="1400" b="1" i="0" u="none" strike="noStrike" cap="none">
                <a:solidFill>
                  <a:schemeClr val="dk1"/>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9pPr>
          </a:lstStyle>
          <a:p>
            <a:endParaRPr/>
          </a:p>
        </p:txBody>
      </p:sp>
      <p:sp>
        <p:nvSpPr>
          <p:cNvPr id="53" name="Shape 53"/>
          <p:cNvSpPr txBox="1">
            <a:spLocks noGrp="1"/>
          </p:cNvSpPr>
          <p:nvPr>
            <p:ph type="body" idx="2"/>
          </p:nvPr>
        </p:nvSpPr>
        <p:spPr>
          <a:xfrm>
            <a:off x="1113233" y="2501502"/>
            <a:ext cx="3671400" cy="1842000"/>
          </a:xfrm>
          <a:prstGeom prst="rect">
            <a:avLst/>
          </a:prstGeom>
          <a:noFill/>
          <a:ln>
            <a:noFill/>
          </a:ln>
        </p:spPr>
        <p:txBody>
          <a:bodyPr lIns="68575" tIns="68575" rIns="68575" bIns="68575" anchor="t" anchorCtr="0"/>
          <a:lstStyle>
            <a:lvl1pPr marL="215900" marR="0" lvl="0"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1016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2pPr>
            <a:lvl3pPr marL="901700" marR="0" lvl="2" indent="-1143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3pPr>
            <a:lvl4pPr marL="1155700" marR="0" lvl="3"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54" name="Shape 54"/>
          <p:cNvSpPr txBox="1">
            <a:spLocks noGrp="1"/>
          </p:cNvSpPr>
          <p:nvPr>
            <p:ph type="body" idx="3"/>
          </p:nvPr>
        </p:nvSpPr>
        <p:spPr>
          <a:xfrm>
            <a:off x="5160365" y="2000250"/>
            <a:ext cx="3466800" cy="432300"/>
          </a:xfrm>
          <a:prstGeom prst="rect">
            <a:avLst/>
          </a:prstGeom>
          <a:noFill/>
          <a:ln>
            <a:noFill/>
          </a:ln>
        </p:spPr>
        <p:txBody>
          <a:bodyPr lIns="68575" tIns="68575" rIns="68575" bIns="68575" anchor="b" anchorCtr="0"/>
          <a:lstStyle>
            <a:lvl1pPr marL="0" marR="0" lvl="0" indent="0" algn="l" rtl="0">
              <a:spcBef>
                <a:spcPts val="400"/>
              </a:spcBef>
              <a:spcAft>
                <a:spcPts val="500"/>
              </a:spcAft>
              <a:buClr>
                <a:srgbClr val="1186C3"/>
              </a:buClr>
              <a:buFont typeface="Arial"/>
              <a:buNone/>
              <a:defRPr sz="2100" b="0" i="0" u="none" strike="noStrike" cap="none">
                <a:solidFill>
                  <a:srgbClr val="1186C3"/>
                </a:solidFill>
                <a:latin typeface="Corbel"/>
                <a:ea typeface="Corbel"/>
                <a:cs typeface="Corbel"/>
                <a:sym typeface="Corbel"/>
              </a:defRPr>
            </a:lvl1pPr>
            <a:lvl2pPr marL="342900" marR="0" lvl="1" indent="0" algn="l" rtl="0">
              <a:spcBef>
                <a:spcPts val="300"/>
              </a:spcBef>
              <a:spcAft>
                <a:spcPts val="500"/>
              </a:spcAft>
              <a:buClr>
                <a:srgbClr val="1186C3"/>
              </a:buClr>
              <a:buFont typeface="Arial"/>
              <a:buNone/>
              <a:defRPr sz="1500" b="1" i="0" u="none" strike="noStrike" cap="none">
                <a:solidFill>
                  <a:schemeClr val="dk1"/>
                </a:solidFill>
                <a:latin typeface="Corbel"/>
                <a:ea typeface="Corbel"/>
                <a:cs typeface="Corbel"/>
                <a:sym typeface="Corbel"/>
              </a:defRPr>
            </a:lvl2pPr>
            <a:lvl3pPr marL="685800" marR="0" lvl="2" indent="0" algn="l" rtl="0">
              <a:spcBef>
                <a:spcPts val="300"/>
              </a:spcBef>
              <a:spcAft>
                <a:spcPts val="500"/>
              </a:spcAft>
              <a:buClr>
                <a:srgbClr val="1186C3"/>
              </a:buClr>
              <a:buFont typeface="Arial"/>
              <a:buNone/>
              <a:defRPr sz="1400" b="1" i="0" u="none" strike="noStrike" cap="none">
                <a:solidFill>
                  <a:schemeClr val="dk1"/>
                </a:solidFill>
                <a:latin typeface="Corbel"/>
                <a:ea typeface="Corbel"/>
                <a:cs typeface="Corbel"/>
                <a:sym typeface="Corbel"/>
              </a:defRPr>
            </a:lvl3pPr>
            <a:lvl4pPr marL="1028700" marR="0" lvl="3"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4pPr>
            <a:lvl5pPr marL="1371600" marR="0" lvl="4"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5pPr>
            <a:lvl6pPr marL="1714500" marR="0" lvl="5"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6pPr>
            <a:lvl7pPr marL="2057400" marR="0" lvl="6"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7pPr>
            <a:lvl8pPr marL="2400300" marR="0" lvl="7"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8pPr>
            <a:lvl9pPr marL="2743200" marR="0" lvl="8" indent="0" algn="l" rtl="0">
              <a:spcBef>
                <a:spcPts val="200"/>
              </a:spcBef>
              <a:spcAft>
                <a:spcPts val="500"/>
              </a:spcAft>
              <a:buClr>
                <a:srgbClr val="1186C3"/>
              </a:buClr>
              <a:buFont typeface="Arial"/>
              <a:buNone/>
              <a:defRPr sz="1200" b="1" i="0" u="none" strike="noStrike" cap="none">
                <a:solidFill>
                  <a:schemeClr val="dk1"/>
                </a:solidFill>
                <a:latin typeface="Corbel"/>
                <a:ea typeface="Corbel"/>
                <a:cs typeface="Corbel"/>
                <a:sym typeface="Corbel"/>
              </a:defRPr>
            </a:lvl9pPr>
          </a:lstStyle>
          <a:p>
            <a:endParaRPr/>
          </a:p>
        </p:txBody>
      </p:sp>
      <p:sp>
        <p:nvSpPr>
          <p:cNvPr id="55" name="Shape 55"/>
          <p:cNvSpPr txBox="1">
            <a:spLocks noGrp="1"/>
          </p:cNvSpPr>
          <p:nvPr>
            <p:ph type="body" idx="4"/>
          </p:nvPr>
        </p:nvSpPr>
        <p:spPr>
          <a:xfrm>
            <a:off x="4955975" y="2501502"/>
            <a:ext cx="3671400" cy="1842000"/>
          </a:xfrm>
          <a:prstGeom prst="rect">
            <a:avLst/>
          </a:prstGeom>
          <a:noFill/>
          <a:ln>
            <a:noFill/>
          </a:ln>
        </p:spPr>
        <p:txBody>
          <a:bodyPr lIns="68575" tIns="68575" rIns="68575" bIns="68575" anchor="t" anchorCtr="0"/>
          <a:lstStyle>
            <a:lvl1pPr marL="215900" marR="0" lvl="0"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1pPr>
            <a:lvl2pPr marL="558800" marR="0" lvl="1" indent="-1016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2pPr>
            <a:lvl3pPr marL="901700" marR="0" lvl="2" indent="-1143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3pPr>
            <a:lvl4pPr marL="1155700" marR="0" lvl="3"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4pPr>
            <a:lvl5pPr marL="1498600" marR="0" lvl="4" indent="-381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5pPr>
            <a:lvl6pPr marL="1892300" marR="0" lvl="5"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6pPr>
            <a:lvl7pPr marL="2235200" marR="0" lvl="6"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7pPr>
            <a:lvl8pPr marL="2578100" marR="0" lvl="7"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8pPr>
            <a:lvl9pPr marL="2921000" marR="0" lvl="8" indent="-88900" algn="l" rtl="0">
              <a:spcBef>
                <a:spcPts val="200"/>
              </a:spcBef>
              <a:spcAft>
                <a:spcPts val="500"/>
              </a:spcAft>
              <a:buClr>
                <a:srgbClr val="1186C3"/>
              </a:buClr>
              <a:buSzPct val="144444"/>
              <a:buFont typeface="Arial"/>
              <a:buChar char="•"/>
              <a:defRPr sz="900" b="0" i="0" u="none" strike="noStrike" cap="none">
                <a:solidFill>
                  <a:schemeClr val="dk1"/>
                </a:solidFill>
                <a:latin typeface="Corbel"/>
                <a:ea typeface="Corbel"/>
                <a:cs typeface="Corbel"/>
                <a:sym typeface="Corbel"/>
              </a:defRPr>
            </a:lvl9pPr>
          </a:lstStyle>
          <a:p>
            <a:endParaRPr/>
          </a:p>
        </p:txBody>
      </p:sp>
      <p:sp>
        <p:nvSpPr>
          <p:cNvPr id="56" name="Shape 56"/>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57" name="Shape 57"/>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58" name="Shape 58"/>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61" name="Shape 61"/>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62" name="Shape 62"/>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63" name="Shape 63"/>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4"/>
        <p:cNvGrpSpPr/>
        <p:nvPr/>
      </p:nvGrpSpPr>
      <p:grpSpPr>
        <a:xfrm>
          <a:off x="0" y="0"/>
          <a:ext cx="0" cy="0"/>
          <a:chOff x="0" y="0"/>
          <a:chExt cx="0" cy="0"/>
        </a:xfrm>
      </p:grpSpPr>
      <p:sp>
        <p:nvSpPr>
          <p:cNvPr id="65" name="Shape 65"/>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66" name="Shape 66"/>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67" name="Shape 67"/>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113234" y="1200150"/>
            <a:ext cx="2661900" cy="1028700"/>
          </a:xfrm>
          <a:prstGeom prst="rect">
            <a:avLst/>
          </a:prstGeom>
          <a:noFill/>
          <a:ln>
            <a:noFill/>
          </a:ln>
        </p:spPr>
        <p:txBody>
          <a:bodyPr lIns="68575" tIns="68575" rIns="68575" bIns="68575" anchor="b" anchorCtr="0"/>
          <a:lstStyle>
            <a:lvl1pPr marL="0" marR="0" lvl="0" indent="0" algn="ctr" rtl="0">
              <a:spcBef>
                <a:spcPts val="0"/>
              </a:spcBef>
              <a:buClr>
                <a:schemeClr val="dk1"/>
              </a:buClr>
              <a:buFont typeface="Corbel"/>
              <a:buNone/>
              <a:defRPr sz="18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70" name="Shape 70"/>
          <p:cNvSpPr txBox="1">
            <a:spLocks noGrp="1"/>
          </p:cNvSpPr>
          <p:nvPr>
            <p:ph type="body" idx="1"/>
          </p:nvPr>
        </p:nvSpPr>
        <p:spPr>
          <a:xfrm>
            <a:off x="3946524" y="514349"/>
            <a:ext cx="4680599" cy="3829200"/>
          </a:xfrm>
          <a:prstGeom prst="rect">
            <a:avLst/>
          </a:prstGeom>
          <a:noFill/>
          <a:ln>
            <a:noFill/>
          </a:ln>
        </p:spPr>
        <p:txBody>
          <a:bodyPr lIns="68575" tIns="68575" rIns="68575" bIns="68575" anchor="ctr" anchorCtr="0"/>
          <a:lstStyle>
            <a:lvl1pPr marL="215900" marR="0" lvl="0"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1pPr>
            <a:lvl2pPr marL="558800" marR="0" lvl="1"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2pPr>
            <a:lvl3pPr marL="901700" marR="0" lvl="2" indent="-1016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3pPr>
            <a:lvl4pPr marL="1155700" marR="0" lvl="3"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71" name="Shape 71"/>
          <p:cNvSpPr txBox="1">
            <a:spLocks noGrp="1"/>
          </p:cNvSpPr>
          <p:nvPr>
            <p:ph type="body" idx="2"/>
          </p:nvPr>
        </p:nvSpPr>
        <p:spPr>
          <a:xfrm>
            <a:off x="1113234" y="2228850"/>
            <a:ext cx="2661900" cy="1371600"/>
          </a:xfrm>
          <a:prstGeom prst="rect">
            <a:avLst/>
          </a:prstGeom>
          <a:noFill/>
          <a:ln>
            <a:noFill/>
          </a:ln>
        </p:spPr>
        <p:txBody>
          <a:bodyPr lIns="68575" tIns="68575" rIns="68575" bIns="68575" anchor="ctr" anchorCtr="0"/>
          <a:lstStyle>
            <a:lvl1pPr marL="0" marR="0" lvl="0" indent="0" algn="ctr" rtl="0">
              <a:spcBef>
                <a:spcPts val="200"/>
              </a:spcBef>
              <a:spcAft>
                <a:spcPts val="500"/>
              </a:spcAft>
              <a:buClr>
                <a:srgbClr val="1186C3"/>
              </a:buClr>
              <a:buFont typeface="Arial"/>
              <a:buNone/>
              <a:defRPr sz="1200" b="0" i="0" u="none" strike="noStrike" cap="none">
                <a:solidFill>
                  <a:schemeClr val="dk1"/>
                </a:solidFill>
                <a:latin typeface="Corbel"/>
                <a:ea typeface="Corbel"/>
                <a:cs typeface="Corbel"/>
                <a:sym typeface="Corbel"/>
              </a:defRPr>
            </a:lvl1pPr>
            <a:lvl2pPr marL="342900" marR="0" lvl="1" indent="0" algn="l" rtl="0">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72" name="Shape 72"/>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73" name="Shape 73"/>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74" name="Shape 74"/>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1112043" y="1314449"/>
            <a:ext cx="4069500" cy="1028700"/>
          </a:xfrm>
          <a:prstGeom prst="rect">
            <a:avLst/>
          </a:prstGeom>
          <a:noFill/>
          <a:ln>
            <a:noFill/>
          </a:ln>
        </p:spPr>
        <p:txBody>
          <a:bodyPr lIns="68575" tIns="68575" rIns="68575" bIns="68575" anchor="b" anchorCtr="0"/>
          <a:lstStyle>
            <a:lvl1pPr marL="0" marR="0" lvl="0" indent="0" algn="ctr" rtl="0">
              <a:spcBef>
                <a:spcPts val="0"/>
              </a:spcBef>
              <a:buClr>
                <a:schemeClr val="dk1"/>
              </a:buClr>
              <a:buFont typeface="Corbel"/>
              <a:buNone/>
              <a:defRPr sz="2100" b="0" i="0" u="none" strike="noStrike" cap="none">
                <a:solidFill>
                  <a:schemeClr val="dk1"/>
                </a:solidFill>
                <a:latin typeface="Corbel"/>
                <a:ea typeface="Corbel"/>
                <a:cs typeface="Corbel"/>
                <a:sym typeface="Corbel"/>
              </a:defRPr>
            </a:lvl1pPr>
            <a:lvl2pPr marL="0" marR="0" lvl="1" indent="0" algn="l" rtl="0">
              <a:spcBef>
                <a:spcPts val="0"/>
              </a:spcBef>
              <a:buNone/>
              <a:defRPr sz="1400" b="0" i="0" u="none" strike="noStrike" cap="none">
                <a:solidFill>
                  <a:schemeClr val="dk2"/>
                </a:solidFill>
              </a:defRPr>
            </a:lvl2pPr>
            <a:lvl3pPr marL="0" marR="0" lvl="2" indent="0" algn="l" rtl="0">
              <a:spcBef>
                <a:spcPts val="0"/>
              </a:spcBef>
              <a:buNone/>
              <a:defRPr sz="1400" b="0" i="0" u="none" strike="noStrike" cap="none">
                <a:solidFill>
                  <a:schemeClr val="dk2"/>
                </a:solidFill>
              </a:defRPr>
            </a:lvl3pPr>
            <a:lvl4pPr marL="0" marR="0" lvl="3" indent="0" algn="l" rtl="0">
              <a:spcBef>
                <a:spcPts val="0"/>
              </a:spcBef>
              <a:buNone/>
              <a:defRPr sz="1400" b="0" i="0" u="none" strike="noStrike" cap="none">
                <a:solidFill>
                  <a:schemeClr val="dk2"/>
                </a:solidFill>
              </a:defRPr>
            </a:lvl4pPr>
            <a:lvl5pPr marL="0" marR="0" lvl="4" indent="0" algn="l" rtl="0">
              <a:spcBef>
                <a:spcPts val="0"/>
              </a:spcBef>
              <a:buNone/>
              <a:defRPr sz="1400" b="0" i="0" u="none" strike="noStrike" cap="none">
                <a:solidFill>
                  <a:schemeClr val="dk2"/>
                </a:solidFill>
              </a:defRPr>
            </a:lvl5pPr>
            <a:lvl6pPr marL="0" marR="0" lvl="5" indent="0" algn="l" rtl="0">
              <a:spcBef>
                <a:spcPts val="0"/>
              </a:spcBef>
              <a:buNone/>
              <a:defRPr sz="1400" b="0" i="0" u="none" strike="noStrike" cap="none">
                <a:solidFill>
                  <a:schemeClr val="dk2"/>
                </a:solidFill>
              </a:defRPr>
            </a:lvl6pPr>
            <a:lvl7pPr marL="0" marR="0" lvl="6" indent="0" algn="l" rtl="0">
              <a:spcBef>
                <a:spcPts val="0"/>
              </a:spcBef>
              <a:buNone/>
              <a:defRPr sz="1400" b="0" i="0" u="none" strike="noStrike" cap="none">
                <a:solidFill>
                  <a:schemeClr val="dk2"/>
                </a:solidFill>
              </a:defRPr>
            </a:lvl7pPr>
            <a:lvl8pPr marL="0" marR="0" lvl="7" indent="0" algn="l" rtl="0">
              <a:spcBef>
                <a:spcPts val="0"/>
              </a:spcBef>
              <a:buNone/>
              <a:defRPr sz="1400" b="0" i="0" u="none" strike="noStrike" cap="none">
                <a:solidFill>
                  <a:schemeClr val="dk2"/>
                </a:solidFill>
              </a:defRPr>
            </a:lvl8pPr>
            <a:lvl9pPr marL="0" marR="0" lvl="8" indent="0" algn="l" rtl="0">
              <a:spcBef>
                <a:spcPts val="0"/>
              </a:spcBef>
              <a:buNone/>
              <a:defRPr sz="1400" b="0" i="0" u="none" strike="noStrike" cap="none">
                <a:solidFill>
                  <a:schemeClr val="dk2"/>
                </a:solidFill>
              </a:defRPr>
            </a:lvl9pPr>
          </a:lstStyle>
          <a:p>
            <a:endParaRPr/>
          </a:p>
        </p:txBody>
      </p:sp>
      <p:sp>
        <p:nvSpPr>
          <p:cNvPr id="77" name="Shape 77"/>
          <p:cNvSpPr>
            <a:spLocks noGrp="1"/>
          </p:cNvSpPr>
          <p:nvPr>
            <p:ph type="pic" idx="2"/>
          </p:nvPr>
        </p:nvSpPr>
        <p:spPr>
          <a:xfrm>
            <a:off x="5696011" y="685800"/>
            <a:ext cx="2460600" cy="3429000"/>
          </a:xfrm>
          <a:prstGeom prst="roundRect">
            <a:avLst>
              <a:gd name="adj" fmla="val 4280"/>
            </a:avLst>
          </a:prstGeom>
          <a:noFill/>
          <a:ln w="38100" cap="flat" cmpd="sng">
            <a:solidFill>
              <a:schemeClr val="lt2"/>
            </a:solidFill>
            <a:prstDash val="solid"/>
            <a:round/>
            <a:headEnd type="none" w="med" len="med"/>
            <a:tailEnd type="none" w="med" len="med"/>
          </a:ln>
        </p:spPr>
        <p:txBody>
          <a:bodyPr lIns="68575" tIns="68575" rIns="68575" bIns="68575" anchor="t" anchorCtr="0"/>
          <a:lstStyle>
            <a:lvl1pPr marL="0" marR="0" lvl="0" indent="0" algn="ctr"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1pPr>
            <a:lvl2pPr marL="342900" marR="0" lvl="1"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2pPr>
            <a:lvl3pPr marL="685800" marR="0" lvl="2"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3pPr>
            <a:lvl4pPr marL="1028700" marR="0" lvl="3"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4pPr>
            <a:lvl5pPr marL="1371600" marR="0" lvl="4"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5pPr>
            <a:lvl6pPr marL="1714500" marR="0" lvl="5"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6pPr>
            <a:lvl7pPr marL="2057400" marR="0" lvl="6"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7pPr>
            <a:lvl8pPr marL="2400300" marR="0" lvl="7"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8pPr>
            <a:lvl9pPr marL="2743200" marR="0" lvl="8" indent="0" algn="l" rtl="0">
              <a:spcBef>
                <a:spcPts val="200"/>
              </a:spcBef>
              <a:spcAft>
                <a:spcPts val="500"/>
              </a:spcAft>
              <a:buClr>
                <a:srgbClr val="1186C3"/>
              </a:buClr>
              <a:buSzPct val="91666"/>
              <a:buFont typeface="Arial"/>
              <a:buNone/>
              <a:defRPr sz="1200" b="0" i="0" u="none" strike="noStrike" cap="none">
                <a:solidFill>
                  <a:schemeClr val="dk1"/>
                </a:solidFill>
                <a:latin typeface="Corbel"/>
                <a:ea typeface="Corbel"/>
                <a:cs typeface="Corbel"/>
                <a:sym typeface="Corbel"/>
              </a:defRPr>
            </a:lvl9pPr>
          </a:lstStyle>
          <a:p>
            <a:endParaRPr/>
          </a:p>
        </p:txBody>
      </p:sp>
      <p:sp>
        <p:nvSpPr>
          <p:cNvPr id="78" name="Shape 78"/>
          <p:cNvSpPr txBox="1">
            <a:spLocks noGrp="1"/>
          </p:cNvSpPr>
          <p:nvPr>
            <p:ph type="body" idx="1"/>
          </p:nvPr>
        </p:nvSpPr>
        <p:spPr>
          <a:xfrm>
            <a:off x="1112043" y="2343149"/>
            <a:ext cx="4069500" cy="1371600"/>
          </a:xfrm>
          <a:prstGeom prst="rect">
            <a:avLst/>
          </a:prstGeom>
          <a:noFill/>
          <a:ln>
            <a:noFill/>
          </a:ln>
        </p:spPr>
        <p:txBody>
          <a:bodyPr lIns="68575" tIns="68575" rIns="68575" bIns="68575" anchor="ctr" anchorCtr="0"/>
          <a:lstStyle>
            <a:lvl1pPr marL="0" marR="0" lvl="0" indent="0" algn="ctr" rtl="0">
              <a:spcBef>
                <a:spcPts val="300"/>
              </a:spcBef>
              <a:spcAft>
                <a:spcPts val="500"/>
              </a:spcAft>
              <a:buClr>
                <a:srgbClr val="1186C3"/>
              </a:buClr>
              <a:buFont typeface="Arial"/>
              <a:buNone/>
              <a:defRPr sz="1400" b="0" i="0" u="none" strike="noStrike" cap="none">
                <a:solidFill>
                  <a:schemeClr val="dk1"/>
                </a:solidFill>
                <a:latin typeface="Corbel"/>
                <a:ea typeface="Corbel"/>
                <a:cs typeface="Corbel"/>
                <a:sym typeface="Corbel"/>
              </a:defRPr>
            </a:lvl1pPr>
            <a:lvl2pPr marL="342900" marR="0" lvl="1" indent="0" algn="l" rtl="0">
              <a:spcBef>
                <a:spcPts val="200"/>
              </a:spcBef>
              <a:spcAft>
                <a:spcPts val="500"/>
              </a:spcAft>
              <a:buClr>
                <a:srgbClr val="1186C3"/>
              </a:buClr>
              <a:buFont typeface="Arial"/>
              <a:buNone/>
              <a:defRPr sz="900" b="0" i="0" u="none" strike="noStrike" cap="none">
                <a:solidFill>
                  <a:schemeClr val="dk1"/>
                </a:solidFill>
                <a:latin typeface="Corbel"/>
                <a:ea typeface="Corbel"/>
                <a:cs typeface="Corbel"/>
                <a:sym typeface="Corbel"/>
              </a:defRPr>
            </a:lvl2pPr>
            <a:lvl3pPr marL="685800" marR="0" lvl="2" indent="0" algn="l" rtl="0">
              <a:spcBef>
                <a:spcPts val="200"/>
              </a:spcBef>
              <a:spcAft>
                <a:spcPts val="500"/>
              </a:spcAft>
              <a:buClr>
                <a:srgbClr val="1186C3"/>
              </a:buClr>
              <a:buFont typeface="Arial"/>
              <a:buNone/>
              <a:defRPr sz="800" b="0" i="0" u="none" strike="noStrike" cap="none">
                <a:solidFill>
                  <a:schemeClr val="dk1"/>
                </a:solidFill>
                <a:latin typeface="Corbel"/>
                <a:ea typeface="Corbel"/>
                <a:cs typeface="Corbel"/>
                <a:sym typeface="Corbel"/>
              </a:defRPr>
            </a:lvl3pPr>
            <a:lvl4pPr marL="1028700" marR="0" lvl="3"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4pPr>
            <a:lvl5pPr marL="1371600" marR="0" lvl="4"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5pPr>
            <a:lvl6pPr marL="1714500" marR="0" lvl="5"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6pPr>
            <a:lvl7pPr marL="2057400" marR="0" lvl="6"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7pPr>
            <a:lvl8pPr marL="2400300" marR="0" lvl="7"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8pPr>
            <a:lvl9pPr marL="2743200" marR="0" lvl="8" indent="0" algn="l" rtl="0">
              <a:spcBef>
                <a:spcPts val="100"/>
              </a:spcBef>
              <a:spcAft>
                <a:spcPts val="500"/>
              </a:spcAft>
              <a:buClr>
                <a:srgbClr val="1186C3"/>
              </a:buClr>
              <a:buFont typeface="Arial"/>
              <a:buNone/>
              <a:defRPr sz="700" b="0" i="0" u="none" strike="noStrike" cap="none">
                <a:solidFill>
                  <a:schemeClr val="dk1"/>
                </a:solidFill>
                <a:latin typeface="Corbel"/>
                <a:ea typeface="Corbel"/>
                <a:cs typeface="Corbel"/>
                <a:sym typeface="Corbel"/>
              </a:defRPr>
            </a:lvl9pPr>
          </a:lstStyle>
          <a:p>
            <a:endParaRPr/>
          </a:p>
        </p:txBody>
      </p:sp>
      <p:sp>
        <p:nvSpPr>
          <p:cNvPr id="79" name="Shape 79"/>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80" name="Shape 80"/>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None/>
              <a:defRPr sz="800" b="0" i="0" u="none" strike="noStrike" cap="none">
                <a:solidFill>
                  <a:schemeClr val="dk1"/>
                </a:solidFill>
                <a:latin typeface="Corbel"/>
                <a:ea typeface="Corbel"/>
                <a:cs typeface="Corbel"/>
                <a:sym typeface="Corbel"/>
              </a:defRPr>
            </a:lvl1pPr>
            <a:lvl2pPr marL="342900" marR="0" lvl="1" indent="0" algn="l" rtl="0">
              <a:spcBef>
                <a:spcPts val="0"/>
              </a:spcBef>
              <a:buNone/>
              <a:defRPr sz="1400" b="0" i="0" u="none" strike="noStrike" cap="none">
                <a:solidFill>
                  <a:schemeClr val="dk1"/>
                </a:solidFill>
                <a:latin typeface="Corbel"/>
                <a:ea typeface="Corbel"/>
                <a:cs typeface="Corbel"/>
                <a:sym typeface="Corbel"/>
              </a:defRPr>
            </a:lvl2pPr>
            <a:lvl3pPr marL="685800" marR="0" lvl="2" indent="0" algn="l" rtl="0">
              <a:spcBef>
                <a:spcPts val="0"/>
              </a:spcBef>
              <a:buNone/>
              <a:defRPr sz="1400" b="0" i="0" u="none" strike="noStrike" cap="none">
                <a:solidFill>
                  <a:schemeClr val="dk1"/>
                </a:solidFill>
                <a:latin typeface="Corbel"/>
                <a:ea typeface="Corbel"/>
                <a:cs typeface="Corbel"/>
                <a:sym typeface="Corbel"/>
              </a:defRPr>
            </a:lvl3pPr>
            <a:lvl4pPr marL="1028700" marR="0" lvl="3" indent="0" algn="l" rtl="0">
              <a:spcBef>
                <a:spcPts val="0"/>
              </a:spcBef>
              <a:buNone/>
              <a:defRPr sz="1400" b="0" i="0" u="none" strike="noStrike" cap="none">
                <a:solidFill>
                  <a:schemeClr val="dk1"/>
                </a:solidFill>
                <a:latin typeface="Corbel"/>
                <a:ea typeface="Corbel"/>
                <a:cs typeface="Corbel"/>
                <a:sym typeface="Corbel"/>
              </a:defRPr>
            </a:lvl4pPr>
            <a:lvl5pPr marL="1371600" marR="0" lvl="4" indent="0" algn="l" rtl="0">
              <a:spcBef>
                <a:spcPts val="0"/>
              </a:spcBef>
              <a:buNone/>
              <a:defRPr sz="1400" b="0" i="0" u="none" strike="noStrike" cap="none">
                <a:solidFill>
                  <a:schemeClr val="dk1"/>
                </a:solidFill>
                <a:latin typeface="Corbel"/>
                <a:ea typeface="Corbel"/>
                <a:cs typeface="Corbel"/>
                <a:sym typeface="Corbel"/>
              </a:defRPr>
            </a:lvl5pPr>
            <a:lvl6pPr marL="1714500" marR="0" lvl="5" indent="0" algn="l" rtl="0">
              <a:spcBef>
                <a:spcPts val="0"/>
              </a:spcBef>
              <a:buNone/>
              <a:defRPr sz="1400" b="0" i="0" u="none" strike="noStrike" cap="none">
                <a:solidFill>
                  <a:schemeClr val="dk1"/>
                </a:solidFill>
                <a:latin typeface="Corbel"/>
                <a:ea typeface="Corbel"/>
                <a:cs typeface="Corbel"/>
                <a:sym typeface="Corbel"/>
              </a:defRPr>
            </a:lvl6pPr>
            <a:lvl7pPr marL="2057400" marR="0" lvl="6" indent="0" algn="l" rtl="0">
              <a:spcBef>
                <a:spcPts val="0"/>
              </a:spcBef>
              <a:buNone/>
              <a:defRPr sz="1400" b="0" i="0" u="none" strike="noStrike" cap="none">
                <a:solidFill>
                  <a:schemeClr val="dk1"/>
                </a:solidFill>
                <a:latin typeface="Corbel"/>
                <a:ea typeface="Corbel"/>
                <a:cs typeface="Corbel"/>
                <a:sym typeface="Corbel"/>
              </a:defRPr>
            </a:lvl7pPr>
            <a:lvl8pPr marL="2400300" marR="0" lvl="7" indent="0" algn="l" rtl="0">
              <a:spcBef>
                <a:spcPts val="0"/>
              </a:spcBef>
              <a:buNone/>
              <a:defRPr sz="1400" b="0" i="0" u="none" strike="noStrike" cap="none">
                <a:solidFill>
                  <a:schemeClr val="dk1"/>
                </a:solidFill>
                <a:latin typeface="Corbel"/>
                <a:ea typeface="Corbel"/>
                <a:cs typeface="Corbel"/>
                <a:sym typeface="Corbel"/>
              </a:defRPr>
            </a:lvl8pPr>
            <a:lvl9pPr marL="2743200" marR="0" lvl="8" indent="0" algn="l" rtl="0">
              <a:spcBef>
                <a:spcPts val="0"/>
              </a:spcBef>
              <a:buNone/>
              <a:defRPr sz="1400" b="0" i="0" u="none" strike="noStrike" cap="none">
                <a:solidFill>
                  <a:schemeClr val="dk1"/>
                </a:solidFill>
                <a:latin typeface="Corbel"/>
                <a:ea typeface="Corbel"/>
                <a:cs typeface="Corbel"/>
                <a:sym typeface="Corbel"/>
              </a:defRPr>
            </a:lvl9pPr>
          </a:lstStyle>
          <a:p>
            <a:endParaRPr/>
          </a:p>
        </p:txBody>
      </p:sp>
      <p:sp>
        <p:nvSpPr>
          <p:cNvPr id="81" name="Shape 81"/>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alphaModFix/>
          </a:blip>
          <a:stretch>
            <a:fillRect/>
          </a:stretch>
        </a:blipFill>
        <a:effectLst/>
      </p:bgPr>
    </p:bg>
    <p:spTree>
      <p:nvGrpSpPr>
        <p:cNvPr id="1" name="Shape 5"/>
        <p:cNvGrpSpPr/>
        <p:nvPr/>
      </p:nvGrpSpPr>
      <p:grpSpPr>
        <a:xfrm>
          <a:off x="0" y="0"/>
          <a:ext cx="0" cy="0"/>
          <a:chOff x="0" y="0"/>
          <a:chExt cx="0" cy="0"/>
        </a:xfrm>
      </p:grpSpPr>
      <p:grpSp>
        <p:nvGrpSpPr>
          <p:cNvPr id="6" name="Shape 6"/>
          <p:cNvGrpSpPr/>
          <p:nvPr/>
        </p:nvGrpSpPr>
        <p:grpSpPr>
          <a:xfrm>
            <a:off x="113109" y="0"/>
            <a:ext cx="1827515" cy="5143556"/>
            <a:chOff x="1320800" y="0"/>
            <a:chExt cx="2436687" cy="6858075"/>
          </a:xfrm>
        </p:grpSpPr>
        <p:sp>
          <p:nvSpPr>
            <p:cNvPr id="7" name="Shape 7"/>
            <p:cNvSpPr/>
            <p:nvPr/>
          </p:nvSpPr>
          <p:spPr>
            <a:xfrm>
              <a:off x="1627187" y="0"/>
              <a:ext cx="1122299" cy="5329200"/>
            </a:xfrm>
            <a:custGeom>
              <a:avLst/>
              <a:gdLst/>
              <a:ahLst/>
              <a:cxnLst/>
              <a:rect l="0" t="0" r="0" b="0"/>
              <a:pathLst>
                <a:path w="120000" h="120000" extrusionOk="0">
                  <a:moveTo>
                    <a:pt x="0" y="119034"/>
                  </a:moveTo>
                  <a:lnTo>
                    <a:pt x="26478" y="119999"/>
                  </a:lnTo>
                  <a:lnTo>
                    <a:pt x="120000" y="0"/>
                  </a:lnTo>
                  <a:lnTo>
                    <a:pt x="92842" y="0"/>
                  </a:lnTo>
                  <a:lnTo>
                    <a:pt x="0" y="119034"/>
                  </a:lnTo>
                  <a:close/>
                </a:path>
              </a:pathLst>
            </a:custGeom>
            <a:solidFill>
              <a:schemeClr val="accent1"/>
            </a:solidFill>
            <a:ln>
              <a:noFill/>
            </a:ln>
          </p:spPr>
        </p:sp>
        <p:sp>
          <p:nvSpPr>
            <p:cNvPr id="8" name="Shape 8"/>
            <p:cNvSpPr/>
            <p:nvPr/>
          </p:nvSpPr>
          <p:spPr>
            <a:xfrm>
              <a:off x="1320800" y="0"/>
              <a:ext cx="1117500" cy="5276700"/>
            </a:xfrm>
            <a:custGeom>
              <a:avLst/>
              <a:gdLst/>
              <a:ahLst/>
              <a:cxnLst/>
              <a:rect l="0" t="0" r="0" b="0"/>
              <a:pathLst>
                <a:path w="120000" h="120000" extrusionOk="0">
                  <a:moveTo>
                    <a:pt x="120000" y="0"/>
                  </a:moveTo>
                  <a:lnTo>
                    <a:pt x="92897" y="0"/>
                  </a:lnTo>
                  <a:lnTo>
                    <a:pt x="0" y="119133"/>
                  </a:lnTo>
                  <a:lnTo>
                    <a:pt x="26761" y="120000"/>
                  </a:lnTo>
                  <a:lnTo>
                    <a:pt x="120000" y="0"/>
                  </a:lnTo>
                  <a:close/>
                </a:path>
              </a:pathLst>
            </a:custGeom>
            <a:solidFill>
              <a:srgbClr val="595959"/>
            </a:solidFill>
            <a:ln>
              <a:noFill/>
            </a:ln>
          </p:spPr>
        </p:sp>
        <p:sp>
          <p:nvSpPr>
            <p:cNvPr id="9" name="Shape 9"/>
            <p:cNvSpPr/>
            <p:nvPr/>
          </p:nvSpPr>
          <p:spPr>
            <a:xfrm>
              <a:off x="1320800" y="5238750"/>
              <a:ext cx="1228800" cy="1619100"/>
            </a:xfrm>
            <a:custGeom>
              <a:avLst/>
              <a:gdLst/>
              <a:ahLst/>
              <a:cxnLst/>
              <a:rect l="0" t="0" r="0" b="0"/>
              <a:pathLst>
                <a:path w="120000" h="120000" extrusionOk="0">
                  <a:moveTo>
                    <a:pt x="0" y="0"/>
                  </a:moveTo>
                  <a:lnTo>
                    <a:pt x="114728" y="120000"/>
                  </a:lnTo>
                  <a:lnTo>
                    <a:pt x="120000" y="120000"/>
                  </a:lnTo>
                  <a:lnTo>
                    <a:pt x="0" y="0"/>
                  </a:lnTo>
                  <a:close/>
                </a:path>
              </a:pathLst>
            </a:custGeom>
            <a:solidFill>
              <a:srgbClr val="262626"/>
            </a:solidFill>
            <a:ln>
              <a:noFill/>
            </a:ln>
          </p:spPr>
        </p:sp>
        <p:sp>
          <p:nvSpPr>
            <p:cNvPr id="10" name="Shape 10"/>
            <p:cNvSpPr/>
            <p:nvPr/>
          </p:nvSpPr>
          <p:spPr>
            <a:xfrm>
              <a:off x="1627187" y="5291137"/>
              <a:ext cx="1495499" cy="1566900"/>
            </a:xfrm>
            <a:custGeom>
              <a:avLst/>
              <a:gdLst/>
              <a:ahLst/>
              <a:cxnLst/>
              <a:rect l="0" t="0" r="0" b="0"/>
              <a:pathLst>
                <a:path w="120000" h="120000" extrusionOk="0">
                  <a:moveTo>
                    <a:pt x="0" y="0"/>
                  </a:moveTo>
                  <a:lnTo>
                    <a:pt x="115796" y="120000"/>
                  </a:lnTo>
                  <a:lnTo>
                    <a:pt x="120000" y="120000"/>
                  </a:lnTo>
                  <a:lnTo>
                    <a:pt x="0" y="0"/>
                  </a:lnTo>
                  <a:close/>
                </a:path>
              </a:pathLst>
            </a:custGeom>
            <a:solidFill>
              <a:srgbClr val="0B5982"/>
            </a:solidFill>
            <a:ln>
              <a:noFill/>
            </a:ln>
          </p:spPr>
        </p:sp>
        <p:sp>
          <p:nvSpPr>
            <p:cNvPr id="11" name="Shape 11"/>
            <p:cNvSpPr/>
            <p:nvPr/>
          </p:nvSpPr>
          <p:spPr>
            <a:xfrm>
              <a:off x="1627187" y="5286375"/>
              <a:ext cx="2130300" cy="1571700"/>
            </a:xfrm>
            <a:custGeom>
              <a:avLst/>
              <a:gdLst/>
              <a:ahLst/>
              <a:cxnLst/>
              <a:rect l="0" t="0" r="0" b="0"/>
              <a:pathLst>
                <a:path w="120000" h="120000" extrusionOk="0">
                  <a:moveTo>
                    <a:pt x="0" y="363"/>
                  </a:moveTo>
                  <a:lnTo>
                    <a:pt x="84232" y="120000"/>
                  </a:lnTo>
                  <a:lnTo>
                    <a:pt x="120000" y="120000"/>
                  </a:lnTo>
                  <a:lnTo>
                    <a:pt x="13949" y="3272"/>
                  </a:lnTo>
                  <a:lnTo>
                    <a:pt x="0" y="0"/>
                  </a:lnTo>
                  <a:lnTo>
                    <a:pt x="0" y="363"/>
                  </a:lnTo>
                  <a:close/>
                </a:path>
              </a:pathLst>
            </a:custGeom>
            <a:solidFill>
              <a:srgbClr val="1186C3"/>
            </a:solidFill>
            <a:ln>
              <a:noFill/>
            </a:ln>
          </p:spPr>
        </p:sp>
        <p:sp>
          <p:nvSpPr>
            <p:cNvPr id="12" name="Shape 12"/>
            <p:cNvSpPr/>
            <p:nvPr/>
          </p:nvSpPr>
          <p:spPr>
            <a:xfrm>
              <a:off x="1320800" y="5238750"/>
              <a:ext cx="1695600" cy="1619100"/>
            </a:xfrm>
            <a:custGeom>
              <a:avLst/>
              <a:gdLst/>
              <a:ahLst/>
              <a:cxnLst/>
              <a:rect l="0" t="0" r="0" b="0"/>
              <a:pathLst>
                <a:path w="120000" h="120000" extrusionOk="0">
                  <a:moveTo>
                    <a:pt x="120000" y="120000"/>
                  </a:moveTo>
                  <a:lnTo>
                    <a:pt x="20674" y="7058"/>
                  </a:lnTo>
                  <a:lnTo>
                    <a:pt x="17303" y="3176"/>
                  </a:lnTo>
                  <a:lnTo>
                    <a:pt x="17640" y="3176"/>
                  </a:lnTo>
                  <a:lnTo>
                    <a:pt x="17640" y="2823"/>
                  </a:lnTo>
                  <a:lnTo>
                    <a:pt x="17303" y="2823"/>
                  </a:lnTo>
                  <a:lnTo>
                    <a:pt x="0" y="0"/>
                  </a:lnTo>
                  <a:lnTo>
                    <a:pt x="0" y="0"/>
                  </a:lnTo>
                  <a:lnTo>
                    <a:pt x="86966" y="120000"/>
                  </a:lnTo>
                  <a:lnTo>
                    <a:pt x="120000" y="120000"/>
                  </a:lnTo>
                  <a:close/>
                </a:path>
              </a:pathLst>
            </a:custGeom>
            <a:solidFill>
              <a:srgbClr val="3F3F3F"/>
            </a:solidFill>
            <a:ln>
              <a:noFill/>
            </a:ln>
          </p:spPr>
        </p:sp>
      </p:grpSp>
      <p:sp>
        <p:nvSpPr>
          <p:cNvPr id="13" name="Shape 13"/>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lstStyle>
            <a:lvl1pPr marL="0" marR="0" lvl="0" indent="0" algn="ctr" rtl="0">
              <a:spcBef>
                <a:spcPts val="0"/>
              </a:spcBef>
              <a:buClr>
                <a:schemeClr val="dk1"/>
              </a:buClr>
              <a:buSzPct val="36666"/>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SzPct val="78571"/>
              <a:buNone/>
              <a:defRPr sz="1400" b="0" i="0" u="none" strike="noStrike" cap="none">
                <a:solidFill>
                  <a:schemeClr val="dk2"/>
                </a:solidFill>
              </a:defRPr>
            </a:lvl2pPr>
            <a:lvl3pPr marL="0" marR="0" lvl="2" indent="0" algn="l" rtl="0">
              <a:spcBef>
                <a:spcPts val="0"/>
              </a:spcBef>
              <a:buSzPct val="78571"/>
              <a:buNone/>
              <a:defRPr sz="1400" b="0" i="0" u="none" strike="noStrike" cap="none">
                <a:solidFill>
                  <a:schemeClr val="dk2"/>
                </a:solidFill>
              </a:defRPr>
            </a:lvl3pPr>
            <a:lvl4pPr marL="0" marR="0" lvl="3" indent="0" algn="l" rtl="0">
              <a:spcBef>
                <a:spcPts val="0"/>
              </a:spcBef>
              <a:buSzPct val="78571"/>
              <a:buNone/>
              <a:defRPr sz="1400" b="0" i="0" u="none" strike="noStrike" cap="none">
                <a:solidFill>
                  <a:schemeClr val="dk2"/>
                </a:solidFill>
              </a:defRPr>
            </a:lvl4pPr>
            <a:lvl5pPr marL="0" marR="0" lvl="4" indent="0" algn="l" rtl="0">
              <a:spcBef>
                <a:spcPts val="0"/>
              </a:spcBef>
              <a:buSzPct val="78571"/>
              <a:buNone/>
              <a:defRPr sz="1400" b="0" i="0" u="none" strike="noStrike" cap="none">
                <a:solidFill>
                  <a:schemeClr val="dk2"/>
                </a:solidFill>
              </a:defRPr>
            </a:lvl5pPr>
            <a:lvl6pPr marL="0" marR="0" lvl="5" indent="0" algn="l" rtl="0">
              <a:spcBef>
                <a:spcPts val="0"/>
              </a:spcBef>
              <a:buSzPct val="78571"/>
              <a:buNone/>
              <a:defRPr sz="1400" b="0" i="0" u="none" strike="noStrike" cap="none">
                <a:solidFill>
                  <a:schemeClr val="dk2"/>
                </a:solidFill>
              </a:defRPr>
            </a:lvl6pPr>
            <a:lvl7pPr marL="0" marR="0" lvl="6" indent="0" algn="l" rtl="0">
              <a:spcBef>
                <a:spcPts val="0"/>
              </a:spcBef>
              <a:buSzPct val="78571"/>
              <a:buNone/>
              <a:defRPr sz="1400" b="0" i="0" u="none" strike="noStrike" cap="none">
                <a:solidFill>
                  <a:schemeClr val="dk2"/>
                </a:solidFill>
              </a:defRPr>
            </a:lvl7pPr>
            <a:lvl8pPr marL="0" marR="0" lvl="7" indent="0" algn="l" rtl="0">
              <a:spcBef>
                <a:spcPts val="0"/>
              </a:spcBef>
              <a:buSzPct val="78571"/>
              <a:buNone/>
              <a:defRPr sz="1400" b="0" i="0" u="none" strike="noStrike" cap="none">
                <a:solidFill>
                  <a:schemeClr val="dk2"/>
                </a:solidFill>
              </a:defRPr>
            </a:lvl8pPr>
            <a:lvl9pPr marL="0" marR="0" lvl="8" indent="0" algn="l" rtl="0">
              <a:spcBef>
                <a:spcPts val="0"/>
              </a:spcBef>
              <a:buSzPct val="78571"/>
              <a:buNone/>
              <a:defRPr sz="1400" b="0" i="0" u="none" strike="noStrike" cap="none">
                <a:solidFill>
                  <a:schemeClr val="dk2"/>
                </a:solidFill>
              </a:defRPr>
            </a:lvl9pPr>
          </a:lstStyle>
          <a:p>
            <a:endParaRPr/>
          </a:p>
        </p:txBody>
      </p:sp>
      <p:sp>
        <p:nvSpPr>
          <p:cNvPr id="14" name="Shape 14"/>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lstStyle>
            <a:lvl1pPr marL="215900" marR="0" lvl="0" indent="-50800" algn="l" rtl="0">
              <a:spcBef>
                <a:spcPts val="400"/>
              </a:spcBef>
              <a:spcAft>
                <a:spcPts val="500"/>
              </a:spcAft>
              <a:buClr>
                <a:srgbClr val="1186C3"/>
              </a:buClr>
              <a:buSzPct val="144444"/>
              <a:buFont typeface="Arial"/>
              <a:buChar char="•"/>
              <a:defRPr sz="1800" b="0" i="0" u="none" strike="noStrike" cap="none">
                <a:solidFill>
                  <a:schemeClr val="dk1"/>
                </a:solidFill>
                <a:latin typeface="Corbel"/>
                <a:ea typeface="Corbel"/>
                <a:cs typeface="Corbel"/>
                <a:sym typeface="Corbel"/>
              </a:defRPr>
            </a:lvl1pPr>
            <a:lvl2pPr marL="558800" marR="0" lvl="1" indent="-76200" algn="l" rtl="0">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88900" algn="l" rtl="0">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12700" algn="l" rtl="0">
              <a:spcBef>
                <a:spcPts val="200"/>
              </a:spcBef>
              <a:spcAft>
                <a:spcPts val="500"/>
              </a:spcAft>
              <a:buClr>
                <a:srgbClr val="1186C3"/>
              </a:buClr>
              <a:buSzPct val="141666"/>
              <a:buFont typeface="Arial"/>
              <a:buChar char="•"/>
              <a:defRPr sz="1200" b="0" i="0" u="none" strike="noStrike" cap="none">
                <a:solidFill>
                  <a:schemeClr val="dk1"/>
                </a:solidFill>
                <a:latin typeface="Corbel"/>
                <a:ea typeface="Corbel"/>
                <a:cs typeface="Corbel"/>
                <a:sym typeface="Corbel"/>
              </a:defRPr>
            </a:lvl4pPr>
            <a:lvl5pPr marL="1498600" marR="0" lvl="4" indent="-254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5pPr>
            <a:lvl6pPr marL="1892300" marR="0" lvl="5"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6pPr>
            <a:lvl7pPr marL="2235200" marR="0" lvl="6"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7pPr>
            <a:lvl8pPr marL="2578100" marR="0" lvl="7"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8pPr>
            <a:lvl9pPr marL="2921000" marR="0" lvl="8" indent="-76200" algn="l" rtl="0">
              <a:spcBef>
                <a:spcPts val="200"/>
              </a:spcBef>
              <a:spcAft>
                <a:spcPts val="500"/>
              </a:spcAft>
              <a:buClr>
                <a:srgbClr val="1186C3"/>
              </a:buClr>
              <a:buSzPct val="136363"/>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5" name="Shape 15"/>
          <p:cNvSpPr txBox="1">
            <a:spLocks noGrp="1"/>
          </p:cNvSpPr>
          <p:nvPr>
            <p:ph type="dt" idx="10"/>
          </p:nvPr>
        </p:nvSpPr>
        <p:spPr>
          <a:xfrm>
            <a:off x="7299492" y="4412456"/>
            <a:ext cx="857400" cy="273900"/>
          </a:xfrm>
          <a:prstGeom prst="rect">
            <a:avLst/>
          </a:prstGeom>
          <a:noFill/>
          <a:ln>
            <a:noFill/>
          </a:ln>
        </p:spPr>
        <p:txBody>
          <a:bodyPr lIns="68575" tIns="68575" rIns="68575" bIns="68575" anchor="ctr" anchorCtr="0"/>
          <a:lstStyle>
            <a:lvl1pPr marL="0" marR="0" lvl="0" indent="0" algn="r" rtl="0">
              <a:spcBef>
                <a:spcPts val="0"/>
              </a:spcBef>
              <a:buSzPct val="137500"/>
              <a:buNone/>
              <a:defRPr sz="800" b="0" i="0" u="none" strike="noStrike" cap="none">
                <a:solidFill>
                  <a:schemeClr val="dk1"/>
                </a:solidFill>
                <a:latin typeface="Corbel"/>
                <a:ea typeface="Corbel"/>
                <a:cs typeface="Corbel"/>
                <a:sym typeface="Corbel"/>
              </a:defRPr>
            </a:lvl1pPr>
            <a:lvl2pPr marL="342900" marR="0" lvl="1" indent="0" algn="l" rtl="0">
              <a:spcBef>
                <a:spcPts val="0"/>
              </a:spcBef>
              <a:buSzPct val="78571"/>
              <a:buNone/>
              <a:defRPr sz="1400" b="0" i="0" u="none" strike="noStrike" cap="none">
                <a:solidFill>
                  <a:schemeClr val="dk1"/>
                </a:solidFill>
                <a:latin typeface="Corbel"/>
                <a:ea typeface="Corbel"/>
                <a:cs typeface="Corbel"/>
                <a:sym typeface="Corbel"/>
              </a:defRPr>
            </a:lvl2pPr>
            <a:lvl3pPr marL="685800" marR="0" lvl="2" indent="0" algn="l" rtl="0">
              <a:spcBef>
                <a:spcPts val="0"/>
              </a:spcBef>
              <a:buSzPct val="78571"/>
              <a:buNone/>
              <a:defRPr sz="1400" b="0" i="0" u="none" strike="noStrike" cap="none">
                <a:solidFill>
                  <a:schemeClr val="dk1"/>
                </a:solidFill>
                <a:latin typeface="Corbel"/>
                <a:ea typeface="Corbel"/>
                <a:cs typeface="Corbel"/>
                <a:sym typeface="Corbel"/>
              </a:defRPr>
            </a:lvl3pPr>
            <a:lvl4pPr marL="1028700" marR="0" lvl="3" indent="0" algn="l" rtl="0">
              <a:spcBef>
                <a:spcPts val="0"/>
              </a:spcBef>
              <a:buSzPct val="78571"/>
              <a:buNone/>
              <a:defRPr sz="1400" b="0" i="0" u="none" strike="noStrike" cap="none">
                <a:solidFill>
                  <a:schemeClr val="dk1"/>
                </a:solidFill>
                <a:latin typeface="Corbel"/>
                <a:ea typeface="Corbel"/>
                <a:cs typeface="Corbel"/>
                <a:sym typeface="Corbel"/>
              </a:defRPr>
            </a:lvl4pPr>
            <a:lvl5pPr marL="1371600" marR="0" lvl="4" indent="0" algn="l" rtl="0">
              <a:spcBef>
                <a:spcPts val="0"/>
              </a:spcBef>
              <a:buSzPct val="78571"/>
              <a:buNone/>
              <a:defRPr sz="1400" b="0" i="0" u="none" strike="noStrike" cap="none">
                <a:solidFill>
                  <a:schemeClr val="dk1"/>
                </a:solidFill>
                <a:latin typeface="Corbel"/>
                <a:ea typeface="Corbel"/>
                <a:cs typeface="Corbel"/>
                <a:sym typeface="Corbel"/>
              </a:defRPr>
            </a:lvl5pPr>
            <a:lvl6pPr marL="1714500" marR="0" lvl="5" indent="0" algn="l" rtl="0">
              <a:spcBef>
                <a:spcPts val="0"/>
              </a:spcBef>
              <a:buSzPct val="78571"/>
              <a:buNone/>
              <a:defRPr sz="1400" b="0" i="0" u="none" strike="noStrike" cap="none">
                <a:solidFill>
                  <a:schemeClr val="dk1"/>
                </a:solidFill>
                <a:latin typeface="Corbel"/>
                <a:ea typeface="Corbel"/>
                <a:cs typeface="Corbel"/>
                <a:sym typeface="Corbel"/>
              </a:defRPr>
            </a:lvl6pPr>
            <a:lvl7pPr marL="2057400" marR="0" lvl="6" indent="0" algn="l" rtl="0">
              <a:spcBef>
                <a:spcPts val="0"/>
              </a:spcBef>
              <a:buSzPct val="78571"/>
              <a:buNone/>
              <a:defRPr sz="1400" b="0" i="0" u="none" strike="noStrike" cap="none">
                <a:solidFill>
                  <a:schemeClr val="dk1"/>
                </a:solidFill>
                <a:latin typeface="Corbel"/>
                <a:ea typeface="Corbel"/>
                <a:cs typeface="Corbel"/>
                <a:sym typeface="Corbel"/>
              </a:defRPr>
            </a:lvl7pPr>
            <a:lvl8pPr marL="2400300" marR="0" lvl="7" indent="0" algn="l" rtl="0">
              <a:spcBef>
                <a:spcPts val="0"/>
              </a:spcBef>
              <a:buSzPct val="78571"/>
              <a:buNone/>
              <a:defRPr sz="1400" b="0" i="0" u="none" strike="noStrike" cap="none">
                <a:solidFill>
                  <a:schemeClr val="dk1"/>
                </a:solidFill>
                <a:latin typeface="Corbel"/>
                <a:ea typeface="Corbel"/>
                <a:cs typeface="Corbel"/>
                <a:sym typeface="Corbel"/>
              </a:defRPr>
            </a:lvl8pPr>
            <a:lvl9pPr marL="2743200" marR="0" lvl="8" indent="0" algn="l" rtl="0">
              <a:spcBef>
                <a:spcPts val="0"/>
              </a:spcBef>
              <a:buSzPct val="78571"/>
              <a:buNone/>
              <a:defRPr sz="1400" b="0" i="0" u="none" strike="noStrike" cap="none">
                <a:solidFill>
                  <a:schemeClr val="dk1"/>
                </a:solidFill>
                <a:latin typeface="Corbel"/>
                <a:ea typeface="Corbel"/>
                <a:cs typeface="Corbel"/>
                <a:sym typeface="Corbel"/>
              </a:defRPr>
            </a:lvl9pPr>
          </a:lstStyle>
          <a:p>
            <a:endParaRPr/>
          </a:p>
        </p:txBody>
      </p:sp>
      <p:sp>
        <p:nvSpPr>
          <p:cNvPr id="16" name="Shape 16"/>
          <p:cNvSpPr txBox="1">
            <a:spLocks noGrp="1"/>
          </p:cNvSpPr>
          <p:nvPr>
            <p:ph type="ftr" idx="11"/>
          </p:nvPr>
        </p:nvSpPr>
        <p:spPr>
          <a:xfrm>
            <a:off x="1929209" y="4412456"/>
            <a:ext cx="5313000" cy="273900"/>
          </a:xfrm>
          <a:prstGeom prst="rect">
            <a:avLst/>
          </a:prstGeom>
          <a:noFill/>
          <a:ln>
            <a:noFill/>
          </a:ln>
        </p:spPr>
        <p:txBody>
          <a:bodyPr lIns="68575" tIns="68575" rIns="68575" bIns="68575" anchor="ctr" anchorCtr="0"/>
          <a:lstStyle>
            <a:lvl1pPr marL="0" marR="0" lvl="0" indent="0" algn="l" rtl="0">
              <a:spcBef>
                <a:spcPts val="0"/>
              </a:spcBef>
              <a:buSzPct val="137500"/>
              <a:buNone/>
              <a:defRPr sz="800" b="0" i="0" u="none" strike="noStrike" cap="none">
                <a:solidFill>
                  <a:schemeClr val="dk1"/>
                </a:solidFill>
                <a:latin typeface="Corbel"/>
                <a:ea typeface="Corbel"/>
                <a:cs typeface="Corbel"/>
                <a:sym typeface="Corbel"/>
              </a:defRPr>
            </a:lvl1pPr>
            <a:lvl2pPr marL="342900" marR="0" lvl="1" indent="0" algn="l" rtl="0">
              <a:spcBef>
                <a:spcPts val="0"/>
              </a:spcBef>
              <a:buSzPct val="78571"/>
              <a:buNone/>
              <a:defRPr sz="1400" b="0" i="0" u="none" strike="noStrike" cap="none">
                <a:solidFill>
                  <a:schemeClr val="dk1"/>
                </a:solidFill>
                <a:latin typeface="Corbel"/>
                <a:ea typeface="Corbel"/>
                <a:cs typeface="Corbel"/>
                <a:sym typeface="Corbel"/>
              </a:defRPr>
            </a:lvl2pPr>
            <a:lvl3pPr marL="685800" marR="0" lvl="2" indent="0" algn="l" rtl="0">
              <a:spcBef>
                <a:spcPts val="0"/>
              </a:spcBef>
              <a:buSzPct val="78571"/>
              <a:buNone/>
              <a:defRPr sz="1400" b="0" i="0" u="none" strike="noStrike" cap="none">
                <a:solidFill>
                  <a:schemeClr val="dk1"/>
                </a:solidFill>
                <a:latin typeface="Corbel"/>
                <a:ea typeface="Corbel"/>
                <a:cs typeface="Corbel"/>
                <a:sym typeface="Corbel"/>
              </a:defRPr>
            </a:lvl3pPr>
            <a:lvl4pPr marL="1028700" marR="0" lvl="3" indent="0" algn="l" rtl="0">
              <a:spcBef>
                <a:spcPts val="0"/>
              </a:spcBef>
              <a:buSzPct val="78571"/>
              <a:buNone/>
              <a:defRPr sz="1400" b="0" i="0" u="none" strike="noStrike" cap="none">
                <a:solidFill>
                  <a:schemeClr val="dk1"/>
                </a:solidFill>
                <a:latin typeface="Corbel"/>
                <a:ea typeface="Corbel"/>
                <a:cs typeface="Corbel"/>
                <a:sym typeface="Corbel"/>
              </a:defRPr>
            </a:lvl4pPr>
            <a:lvl5pPr marL="1371600" marR="0" lvl="4" indent="0" algn="l" rtl="0">
              <a:spcBef>
                <a:spcPts val="0"/>
              </a:spcBef>
              <a:buSzPct val="78571"/>
              <a:buNone/>
              <a:defRPr sz="1400" b="0" i="0" u="none" strike="noStrike" cap="none">
                <a:solidFill>
                  <a:schemeClr val="dk1"/>
                </a:solidFill>
                <a:latin typeface="Corbel"/>
                <a:ea typeface="Corbel"/>
                <a:cs typeface="Corbel"/>
                <a:sym typeface="Corbel"/>
              </a:defRPr>
            </a:lvl5pPr>
            <a:lvl6pPr marL="1714500" marR="0" lvl="5" indent="0" algn="l" rtl="0">
              <a:spcBef>
                <a:spcPts val="0"/>
              </a:spcBef>
              <a:buSzPct val="78571"/>
              <a:buNone/>
              <a:defRPr sz="1400" b="0" i="0" u="none" strike="noStrike" cap="none">
                <a:solidFill>
                  <a:schemeClr val="dk1"/>
                </a:solidFill>
                <a:latin typeface="Corbel"/>
                <a:ea typeface="Corbel"/>
                <a:cs typeface="Corbel"/>
                <a:sym typeface="Corbel"/>
              </a:defRPr>
            </a:lvl6pPr>
            <a:lvl7pPr marL="2057400" marR="0" lvl="6" indent="0" algn="l" rtl="0">
              <a:spcBef>
                <a:spcPts val="0"/>
              </a:spcBef>
              <a:buSzPct val="78571"/>
              <a:buNone/>
              <a:defRPr sz="1400" b="0" i="0" u="none" strike="noStrike" cap="none">
                <a:solidFill>
                  <a:schemeClr val="dk1"/>
                </a:solidFill>
                <a:latin typeface="Corbel"/>
                <a:ea typeface="Corbel"/>
                <a:cs typeface="Corbel"/>
                <a:sym typeface="Corbel"/>
              </a:defRPr>
            </a:lvl7pPr>
            <a:lvl8pPr marL="2400300" marR="0" lvl="7" indent="0" algn="l" rtl="0">
              <a:spcBef>
                <a:spcPts val="0"/>
              </a:spcBef>
              <a:buSzPct val="78571"/>
              <a:buNone/>
              <a:defRPr sz="1400" b="0" i="0" u="none" strike="noStrike" cap="none">
                <a:solidFill>
                  <a:schemeClr val="dk1"/>
                </a:solidFill>
                <a:latin typeface="Corbel"/>
                <a:ea typeface="Corbel"/>
                <a:cs typeface="Corbel"/>
                <a:sym typeface="Corbel"/>
              </a:defRPr>
            </a:lvl8pPr>
            <a:lvl9pPr marL="2743200" marR="0" lvl="8" indent="0" algn="l" rtl="0">
              <a:spcBef>
                <a:spcPts val="0"/>
              </a:spcBef>
              <a:buSzPct val="78571"/>
              <a:buNone/>
              <a:defRPr sz="1400" b="0" i="0" u="none" strike="noStrike" cap="none">
                <a:solidFill>
                  <a:schemeClr val="dk1"/>
                </a:solidFill>
                <a:latin typeface="Corbel"/>
                <a:ea typeface="Corbel"/>
                <a:cs typeface="Corbel"/>
                <a:sym typeface="Corbel"/>
              </a:defRPr>
            </a:lvl9pPr>
          </a:lstStyle>
          <a:p>
            <a:endParaRPr/>
          </a:p>
        </p:txBody>
      </p:sp>
      <p:sp>
        <p:nvSpPr>
          <p:cNvPr id="17" name="Shape 17"/>
          <p:cNvSpPr txBox="1">
            <a:spLocks noGrp="1"/>
          </p:cNvSpPr>
          <p:nvPr>
            <p:ph type="sldNum" idx="12"/>
          </p:nvPr>
        </p:nvSpPr>
        <p:spPr>
          <a:xfrm>
            <a:off x="8213892" y="4412456"/>
            <a:ext cx="413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spcBef>
                  <a:spcPts val="0"/>
                </a:spcBef>
                <a:buSzPct val="25000"/>
                <a:buNone/>
              </a:pPr>
              <a:t>‹#›</a:t>
            </a:fld>
            <a:endParaRPr lang="en-GB" sz="800" b="0" i="0" u="none" strike="noStrike" cap="none">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alphaModFix/>
          </a:blip>
          <a:stretch>
            <a:fillRect/>
          </a:stretch>
        </a:blipFill>
        <a:effectLst/>
      </p:bgPr>
    </p:bg>
    <p:spTree>
      <p:nvGrpSpPr>
        <p:cNvPr id="1" name="Shape 138"/>
        <p:cNvGrpSpPr/>
        <p:nvPr/>
      </p:nvGrpSpPr>
      <p:grpSpPr>
        <a:xfrm>
          <a:off x="0" y="0"/>
          <a:ext cx="0" cy="0"/>
          <a:chOff x="0" y="0"/>
          <a:chExt cx="0" cy="0"/>
        </a:xfrm>
      </p:grpSpPr>
      <p:grpSp>
        <p:nvGrpSpPr>
          <p:cNvPr id="139" name="Shape 139"/>
          <p:cNvGrpSpPr/>
          <p:nvPr/>
        </p:nvGrpSpPr>
        <p:grpSpPr>
          <a:xfrm>
            <a:off x="113109" y="0"/>
            <a:ext cx="1827515" cy="5143556"/>
            <a:chOff x="1320800" y="0"/>
            <a:chExt cx="2436687" cy="6858075"/>
          </a:xfrm>
        </p:grpSpPr>
        <p:sp>
          <p:nvSpPr>
            <p:cNvPr id="140" name="Shape 140"/>
            <p:cNvSpPr/>
            <p:nvPr/>
          </p:nvSpPr>
          <p:spPr>
            <a:xfrm>
              <a:off x="1627187" y="0"/>
              <a:ext cx="1122300" cy="5329200"/>
            </a:xfrm>
            <a:custGeom>
              <a:avLst/>
              <a:gdLst/>
              <a:ahLst/>
              <a:cxnLst/>
              <a:rect l="0" t="0" r="0" b="0"/>
              <a:pathLst>
                <a:path w="120000" h="120000" extrusionOk="0">
                  <a:moveTo>
                    <a:pt x="0" y="119034"/>
                  </a:moveTo>
                  <a:lnTo>
                    <a:pt x="26478" y="119999"/>
                  </a:lnTo>
                  <a:lnTo>
                    <a:pt x="120000" y="0"/>
                  </a:lnTo>
                  <a:lnTo>
                    <a:pt x="92842" y="0"/>
                  </a:lnTo>
                  <a:lnTo>
                    <a:pt x="0" y="119034"/>
                  </a:lnTo>
                  <a:close/>
                </a:path>
              </a:pathLst>
            </a:custGeom>
            <a:solidFill>
              <a:schemeClr val="accent1"/>
            </a:solidFill>
            <a:ln>
              <a:noFill/>
            </a:ln>
          </p:spPr>
        </p:sp>
        <p:sp>
          <p:nvSpPr>
            <p:cNvPr id="141" name="Shape 141"/>
            <p:cNvSpPr/>
            <p:nvPr/>
          </p:nvSpPr>
          <p:spPr>
            <a:xfrm>
              <a:off x="1320800" y="0"/>
              <a:ext cx="1117500" cy="5276700"/>
            </a:xfrm>
            <a:custGeom>
              <a:avLst/>
              <a:gdLst/>
              <a:ahLst/>
              <a:cxnLst/>
              <a:rect l="0" t="0" r="0" b="0"/>
              <a:pathLst>
                <a:path w="120000" h="120000" extrusionOk="0">
                  <a:moveTo>
                    <a:pt x="120000" y="0"/>
                  </a:moveTo>
                  <a:lnTo>
                    <a:pt x="92897" y="0"/>
                  </a:lnTo>
                  <a:lnTo>
                    <a:pt x="0" y="119133"/>
                  </a:lnTo>
                  <a:lnTo>
                    <a:pt x="26761" y="120000"/>
                  </a:lnTo>
                  <a:lnTo>
                    <a:pt x="120000" y="0"/>
                  </a:lnTo>
                  <a:close/>
                </a:path>
              </a:pathLst>
            </a:custGeom>
            <a:solidFill>
              <a:srgbClr val="595959"/>
            </a:solidFill>
            <a:ln>
              <a:noFill/>
            </a:ln>
          </p:spPr>
        </p:sp>
        <p:sp>
          <p:nvSpPr>
            <p:cNvPr id="142" name="Shape 142"/>
            <p:cNvSpPr/>
            <p:nvPr/>
          </p:nvSpPr>
          <p:spPr>
            <a:xfrm>
              <a:off x="1320800" y="5238750"/>
              <a:ext cx="1228800" cy="1619100"/>
            </a:xfrm>
            <a:custGeom>
              <a:avLst/>
              <a:gdLst/>
              <a:ahLst/>
              <a:cxnLst/>
              <a:rect l="0" t="0" r="0" b="0"/>
              <a:pathLst>
                <a:path w="120000" h="120000" extrusionOk="0">
                  <a:moveTo>
                    <a:pt x="0" y="0"/>
                  </a:moveTo>
                  <a:lnTo>
                    <a:pt x="114728" y="120000"/>
                  </a:lnTo>
                  <a:lnTo>
                    <a:pt x="120000" y="120000"/>
                  </a:lnTo>
                  <a:lnTo>
                    <a:pt x="0" y="0"/>
                  </a:lnTo>
                  <a:close/>
                </a:path>
              </a:pathLst>
            </a:custGeom>
            <a:solidFill>
              <a:srgbClr val="262626"/>
            </a:solidFill>
            <a:ln>
              <a:noFill/>
            </a:ln>
          </p:spPr>
        </p:sp>
        <p:sp>
          <p:nvSpPr>
            <p:cNvPr id="143" name="Shape 143"/>
            <p:cNvSpPr/>
            <p:nvPr/>
          </p:nvSpPr>
          <p:spPr>
            <a:xfrm>
              <a:off x="1627187" y="5291137"/>
              <a:ext cx="1495500" cy="1566899"/>
            </a:xfrm>
            <a:custGeom>
              <a:avLst/>
              <a:gdLst/>
              <a:ahLst/>
              <a:cxnLst/>
              <a:rect l="0" t="0" r="0" b="0"/>
              <a:pathLst>
                <a:path w="120000" h="120000" extrusionOk="0">
                  <a:moveTo>
                    <a:pt x="0" y="0"/>
                  </a:moveTo>
                  <a:lnTo>
                    <a:pt x="115796" y="120000"/>
                  </a:lnTo>
                  <a:lnTo>
                    <a:pt x="120000" y="120000"/>
                  </a:lnTo>
                  <a:lnTo>
                    <a:pt x="0" y="0"/>
                  </a:lnTo>
                  <a:close/>
                </a:path>
              </a:pathLst>
            </a:custGeom>
            <a:solidFill>
              <a:srgbClr val="0B5982"/>
            </a:solidFill>
            <a:ln>
              <a:noFill/>
            </a:ln>
          </p:spPr>
        </p:sp>
        <p:sp>
          <p:nvSpPr>
            <p:cNvPr id="144" name="Shape 144"/>
            <p:cNvSpPr/>
            <p:nvPr/>
          </p:nvSpPr>
          <p:spPr>
            <a:xfrm>
              <a:off x="1627187" y="5286375"/>
              <a:ext cx="2130300" cy="1571700"/>
            </a:xfrm>
            <a:custGeom>
              <a:avLst/>
              <a:gdLst/>
              <a:ahLst/>
              <a:cxnLst/>
              <a:rect l="0" t="0" r="0" b="0"/>
              <a:pathLst>
                <a:path w="120000" h="120000" extrusionOk="0">
                  <a:moveTo>
                    <a:pt x="0" y="363"/>
                  </a:moveTo>
                  <a:lnTo>
                    <a:pt x="84232" y="120000"/>
                  </a:lnTo>
                  <a:lnTo>
                    <a:pt x="120000" y="120000"/>
                  </a:lnTo>
                  <a:lnTo>
                    <a:pt x="13949" y="3272"/>
                  </a:lnTo>
                  <a:lnTo>
                    <a:pt x="0" y="0"/>
                  </a:lnTo>
                  <a:lnTo>
                    <a:pt x="0" y="363"/>
                  </a:lnTo>
                  <a:close/>
                </a:path>
              </a:pathLst>
            </a:custGeom>
            <a:solidFill>
              <a:srgbClr val="1186C3"/>
            </a:solidFill>
            <a:ln>
              <a:noFill/>
            </a:ln>
          </p:spPr>
        </p:sp>
        <p:sp>
          <p:nvSpPr>
            <p:cNvPr id="145" name="Shape 145"/>
            <p:cNvSpPr/>
            <p:nvPr/>
          </p:nvSpPr>
          <p:spPr>
            <a:xfrm>
              <a:off x="1320800" y="5238750"/>
              <a:ext cx="1695600" cy="1619100"/>
            </a:xfrm>
            <a:custGeom>
              <a:avLst/>
              <a:gdLst/>
              <a:ahLst/>
              <a:cxnLst/>
              <a:rect l="0" t="0" r="0" b="0"/>
              <a:pathLst>
                <a:path w="120000" h="120000" extrusionOk="0">
                  <a:moveTo>
                    <a:pt x="120000" y="120000"/>
                  </a:moveTo>
                  <a:lnTo>
                    <a:pt x="20674" y="7058"/>
                  </a:lnTo>
                  <a:lnTo>
                    <a:pt x="17303" y="3176"/>
                  </a:lnTo>
                  <a:lnTo>
                    <a:pt x="17640" y="3176"/>
                  </a:lnTo>
                  <a:lnTo>
                    <a:pt x="17640" y="2823"/>
                  </a:lnTo>
                  <a:lnTo>
                    <a:pt x="17303" y="2823"/>
                  </a:lnTo>
                  <a:lnTo>
                    <a:pt x="0" y="0"/>
                  </a:lnTo>
                  <a:lnTo>
                    <a:pt x="0" y="0"/>
                  </a:lnTo>
                  <a:lnTo>
                    <a:pt x="86966" y="120000"/>
                  </a:lnTo>
                  <a:lnTo>
                    <a:pt x="120000" y="120000"/>
                  </a:lnTo>
                  <a:close/>
                </a:path>
              </a:pathLst>
            </a:custGeom>
            <a:solidFill>
              <a:srgbClr val="3F3F3F"/>
            </a:solidFill>
            <a:ln>
              <a:noFill/>
            </a:ln>
          </p:spPr>
        </p:sp>
      </p:grpSp>
      <p:sp>
        <p:nvSpPr>
          <p:cNvPr id="146" name="Shape 146"/>
          <p:cNvSpPr txBox="1">
            <a:spLocks noGrp="1"/>
          </p:cNvSpPr>
          <p:nvPr>
            <p:ph type="title"/>
          </p:nvPr>
        </p:nvSpPr>
        <p:spPr>
          <a:xfrm>
            <a:off x="1113233" y="514350"/>
            <a:ext cx="7514100" cy="13143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orbel"/>
              <a:buNone/>
              <a:defRPr sz="3000" b="0" i="0" u="none" strike="noStrike" cap="none">
                <a:solidFill>
                  <a:schemeClr val="dk1"/>
                </a:solidFill>
                <a:latin typeface="Corbel"/>
                <a:ea typeface="Corbel"/>
                <a:cs typeface="Corbel"/>
                <a:sym typeface="Corbel"/>
              </a:defRPr>
            </a:lvl1pPr>
            <a:lvl2pPr marL="0" marR="0" lvl="1" indent="0" algn="l" rtl="0">
              <a:spcBef>
                <a:spcPts val="0"/>
              </a:spcBef>
              <a:buClr>
                <a:schemeClr val="dk2"/>
              </a:buClr>
              <a:buFont typeface="Arial"/>
              <a:buNone/>
              <a:defRPr sz="1400" b="0" i="0" u="none" strike="noStrike" cap="none">
                <a:solidFill>
                  <a:schemeClr val="dk2"/>
                </a:solidFill>
              </a:defRPr>
            </a:lvl2pPr>
            <a:lvl3pPr marL="0" marR="0" lvl="2" indent="0" algn="l" rtl="0">
              <a:spcBef>
                <a:spcPts val="0"/>
              </a:spcBef>
              <a:buClr>
                <a:schemeClr val="dk2"/>
              </a:buClr>
              <a:buFont typeface="Arial"/>
              <a:buNone/>
              <a:defRPr sz="1400" b="0" i="0" u="none" strike="noStrike" cap="none">
                <a:solidFill>
                  <a:schemeClr val="dk2"/>
                </a:solidFill>
              </a:defRPr>
            </a:lvl3pPr>
            <a:lvl4pPr marL="0" marR="0" lvl="3" indent="0" algn="l" rtl="0">
              <a:spcBef>
                <a:spcPts val="0"/>
              </a:spcBef>
              <a:buClr>
                <a:schemeClr val="dk2"/>
              </a:buClr>
              <a:buFont typeface="Arial"/>
              <a:buNone/>
              <a:defRPr sz="1400" b="0" i="0" u="none" strike="noStrike" cap="none">
                <a:solidFill>
                  <a:schemeClr val="dk2"/>
                </a:solidFill>
              </a:defRPr>
            </a:lvl4pPr>
            <a:lvl5pPr marL="0" marR="0" lvl="4" indent="0" algn="l" rtl="0">
              <a:spcBef>
                <a:spcPts val="0"/>
              </a:spcBef>
              <a:buClr>
                <a:schemeClr val="dk2"/>
              </a:buClr>
              <a:buFont typeface="Arial"/>
              <a:buNone/>
              <a:defRPr sz="1400" b="0" i="0" u="none" strike="noStrike" cap="none">
                <a:solidFill>
                  <a:schemeClr val="dk2"/>
                </a:solidFill>
              </a:defRPr>
            </a:lvl5pPr>
            <a:lvl6pPr marL="0" marR="0" lvl="5" indent="0" algn="l" rtl="0">
              <a:spcBef>
                <a:spcPts val="0"/>
              </a:spcBef>
              <a:buClr>
                <a:schemeClr val="dk2"/>
              </a:buClr>
              <a:buFont typeface="Arial"/>
              <a:buNone/>
              <a:defRPr sz="1400" b="0" i="0" u="none" strike="noStrike" cap="none">
                <a:solidFill>
                  <a:schemeClr val="dk2"/>
                </a:solidFill>
              </a:defRPr>
            </a:lvl6pPr>
            <a:lvl7pPr marL="0" marR="0" lvl="6" indent="0" algn="l" rtl="0">
              <a:spcBef>
                <a:spcPts val="0"/>
              </a:spcBef>
              <a:buClr>
                <a:schemeClr val="dk2"/>
              </a:buClr>
              <a:buFont typeface="Arial"/>
              <a:buNone/>
              <a:defRPr sz="1400" b="0" i="0" u="none" strike="noStrike" cap="none">
                <a:solidFill>
                  <a:schemeClr val="dk2"/>
                </a:solidFill>
              </a:defRPr>
            </a:lvl7pPr>
            <a:lvl8pPr marL="0" marR="0" lvl="7" indent="0" algn="l" rtl="0">
              <a:spcBef>
                <a:spcPts val="0"/>
              </a:spcBef>
              <a:buClr>
                <a:schemeClr val="dk2"/>
              </a:buClr>
              <a:buFont typeface="Arial"/>
              <a:buNone/>
              <a:defRPr sz="1400" b="0" i="0" u="none" strike="noStrike" cap="none">
                <a:solidFill>
                  <a:schemeClr val="dk2"/>
                </a:solidFill>
              </a:defRPr>
            </a:lvl8pPr>
            <a:lvl9pPr marL="0" marR="0" lvl="8" indent="0" algn="l" rtl="0">
              <a:spcBef>
                <a:spcPts val="0"/>
              </a:spcBef>
              <a:buClr>
                <a:schemeClr val="dk2"/>
              </a:buClr>
              <a:buFont typeface="Arial"/>
              <a:buNone/>
              <a:defRPr sz="1400" b="0" i="0" u="none" strike="noStrike" cap="none">
                <a:solidFill>
                  <a:schemeClr val="dk2"/>
                </a:solidFill>
              </a:defRPr>
            </a:lvl9pPr>
          </a:lstStyle>
          <a:p>
            <a:endParaRPr/>
          </a:p>
        </p:txBody>
      </p:sp>
      <p:sp>
        <p:nvSpPr>
          <p:cNvPr id="147" name="Shape 147"/>
          <p:cNvSpPr txBox="1">
            <a:spLocks noGrp="1"/>
          </p:cNvSpPr>
          <p:nvPr>
            <p:ph type="body" idx="1"/>
          </p:nvPr>
        </p:nvSpPr>
        <p:spPr>
          <a:xfrm>
            <a:off x="1113232" y="2000249"/>
            <a:ext cx="7514100" cy="2343300"/>
          </a:xfrm>
          <a:prstGeom prst="rect">
            <a:avLst/>
          </a:prstGeom>
          <a:noFill/>
          <a:ln>
            <a:noFill/>
          </a:ln>
        </p:spPr>
        <p:txBody>
          <a:bodyPr lIns="91425" tIns="91425" rIns="91425" bIns="91425" anchor="ctr" anchorCtr="0"/>
          <a:lstStyle>
            <a:lvl1pPr marL="215900" marR="0" lvl="0" indent="114300" algn="l" rtl="0">
              <a:lnSpc>
                <a:spcPct val="100000"/>
              </a:lnSpc>
              <a:spcBef>
                <a:spcPts val="400"/>
              </a:spcBef>
              <a:spcAft>
                <a:spcPts val="500"/>
              </a:spcAft>
              <a:buClr>
                <a:srgbClr val="1186C3"/>
              </a:buClr>
              <a:buSzPct val="144443"/>
              <a:buFont typeface="Arial"/>
              <a:buChar char="•"/>
              <a:defRPr sz="1800" b="0" i="0" u="none" strike="noStrike" cap="none">
                <a:solidFill>
                  <a:schemeClr val="dk1"/>
                </a:solidFill>
                <a:latin typeface="Corbel"/>
                <a:ea typeface="Corbel"/>
                <a:cs typeface="Corbel"/>
                <a:sym typeface="Corbel"/>
              </a:defRPr>
            </a:lvl1pPr>
            <a:lvl2pPr marL="558800" marR="0" lvl="1" indent="63498" algn="l" rtl="0">
              <a:lnSpc>
                <a:spcPct val="100000"/>
              </a:lnSpc>
              <a:spcBef>
                <a:spcPts val="300"/>
              </a:spcBef>
              <a:spcAft>
                <a:spcPts val="500"/>
              </a:spcAft>
              <a:buClr>
                <a:srgbClr val="1186C3"/>
              </a:buClr>
              <a:buSzPct val="146666"/>
              <a:buFont typeface="Arial"/>
              <a:buChar char="•"/>
              <a:defRPr sz="1500" b="0" i="0" u="none" strike="noStrike" cap="none">
                <a:solidFill>
                  <a:schemeClr val="dk1"/>
                </a:solidFill>
                <a:latin typeface="Corbel"/>
                <a:ea typeface="Corbel"/>
                <a:cs typeface="Corbel"/>
                <a:sym typeface="Corbel"/>
              </a:defRPr>
            </a:lvl2pPr>
            <a:lvl3pPr marL="901700" marR="0" lvl="2" indent="38100" algn="l" rtl="0">
              <a:lnSpc>
                <a:spcPct val="100000"/>
              </a:lnSpc>
              <a:spcBef>
                <a:spcPts val="300"/>
              </a:spcBef>
              <a:spcAft>
                <a:spcPts val="500"/>
              </a:spcAft>
              <a:buClr>
                <a:srgbClr val="1186C3"/>
              </a:buClr>
              <a:buSzPct val="142857"/>
              <a:buFont typeface="Arial"/>
              <a:buChar char="•"/>
              <a:defRPr sz="1400" b="0" i="0" u="none" strike="noStrike" cap="none">
                <a:solidFill>
                  <a:schemeClr val="dk1"/>
                </a:solidFill>
                <a:latin typeface="Corbel"/>
                <a:ea typeface="Corbel"/>
                <a:cs typeface="Corbel"/>
                <a:sym typeface="Corbel"/>
              </a:defRPr>
            </a:lvl3pPr>
            <a:lvl4pPr marL="1155700" marR="0" lvl="3" indent="95250" algn="l" rtl="0">
              <a:lnSpc>
                <a:spcPct val="100000"/>
              </a:lnSpc>
              <a:spcBef>
                <a:spcPts val="200"/>
              </a:spcBef>
              <a:spcAft>
                <a:spcPts val="500"/>
              </a:spcAft>
              <a:buClr>
                <a:srgbClr val="1186C3"/>
              </a:buClr>
              <a:buSzPct val="141665"/>
              <a:buFont typeface="Arial"/>
              <a:buChar char="•"/>
              <a:defRPr sz="1200" b="0" i="0" u="none" strike="noStrike" cap="none">
                <a:solidFill>
                  <a:schemeClr val="dk1"/>
                </a:solidFill>
                <a:latin typeface="Corbel"/>
                <a:ea typeface="Corbel"/>
                <a:cs typeface="Corbel"/>
                <a:sym typeface="Corbel"/>
              </a:defRPr>
            </a:lvl4pPr>
            <a:lvl5pPr marL="1498600" marR="0" lvl="4" indent="698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5pPr>
            <a:lvl6pPr marL="1892300" marR="0" lvl="5"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6pPr>
            <a:lvl7pPr marL="2235200" marR="0" lvl="6"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7pPr>
            <a:lvl8pPr marL="2578100" marR="0" lvl="7"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8pPr>
            <a:lvl9pPr marL="2921000" marR="0" lvl="8" indent="19050" algn="l" rtl="0">
              <a:lnSpc>
                <a:spcPct val="100000"/>
              </a:lnSpc>
              <a:spcBef>
                <a:spcPts val="200"/>
              </a:spcBef>
              <a:spcAft>
                <a:spcPts val="500"/>
              </a:spcAft>
              <a:buClr>
                <a:srgbClr val="1186C3"/>
              </a:buClr>
              <a:buSzPct val="136362"/>
              <a:buFont typeface="Arial"/>
              <a:buChar char="•"/>
              <a:defRPr sz="1100" b="0" i="0" u="none" strike="noStrike" cap="none">
                <a:solidFill>
                  <a:schemeClr val="dk1"/>
                </a:solidFill>
                <a:latin typeface="Corbel"/>
                <a:ea typeface="Corbel"/>
                <a:cs typeface="Corbel"/>
                <a:sym typeface="Corbel"/>
              </a:defRPr>
            </a:lvl9pPr>
          </a:lstStyle>
          <a:p>
            <a:endParaRPr/>
          </a:p>
        </p:txBody>
      </p:sp>
      <p:sp>
        <p:nvSpPr>
          <p:cNvPr id="148" name="Shape 148"/>
          <p:cNvSpPr txBox="1">
            <a:spLocks noGrp="1"/>
          </p:cNvSpPr>
          <p:nvPr>
            <p:ph type="dt" idx="10"/>
          </p:nvPr>
        </p:nvSpPr>
        <p:spPr>
          <a:xfrm>
            <a:off x="7299492" y="4412455"/>
            <a:ext cx="857400" cy="273900"/>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49" name="Shape 149"/>
          <p:cNvSpPr txBox="1">
            <a:spLocks noGrp="1"/>
          </p:cNvSpPr>
          <p:nvPr>
            <p:ph type="ftr" idx="11"/>
          </p:nvPr>
        </p:nvSpPr>
        <p:spPr>
          <a:xfrm>
            <a:off x="1929208" y="4412455"/>
            <a:ext cx="5313000"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orbel"/>
              <a:buNone/>
              <a:defRPr sz="800" b="0" i="0" u="none" strike="noStrike" cap="none">
                <a:solidFill>
                  <a:schemeClr val="dk1"/>
                </a:solidFill>
                <a:latin typeface="Corbel"/>
                <a:ea typeface="Corbel"/>
                <a:cs typeface="Corbel"/>
                <a:sym typeface="Corbel"/>
              </a:defRPr>
            </a:lvl1pPr>
            <a:lvl2pPr marL="342900" marR="0" lvl="1"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2pPr>
            <a:lvl3pPr marL="685800" marR="0" lvl="2"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3pPr>
            <a:lvl4pPr marL="1028700" marR="0" lvl="3"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4pPr>
            <a:lvl5pPr marL="1371600" marR="0" lvl="4"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5pPr>
            <a:lvl6pPr marL="1714500" marR="0" lvl="5"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6pPr>
            <a:lvl7pPr marL="2057400" marR="0" lvl="6"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7pPr>
            <a:lvl8pPr marL="2400300" marR="0" lvl="7"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8pPr>
            <a:lvl9pPr marL="2743200" marR="0" lvl="8" indent="0" algn="l" rtl="0">
              <a:lnSpc>
                <a:spcPct val="100000"/>
              </a:lnSpc>
              <a:spcBef>
                <a:spcPts val="0"/>
              </a:spcBef>
              <a:spcAft>
                <a:spcPts val="0"/>
              </a:spcAft>
              <a:buClr>
                <a:schemeClr val="dk1"/>
              </a:buClr>
              <a:buFont typeface="Corbel"/>
              <a:buNone/>
              <a:defRPr sz="1400" b="0" i="0" u="none" strike="noStrike" cap="none">
                <a:solidFill>
                  <a:schemeClr val="dk1"/>
                </a:solidFill>
                <a:latin typeface="Corbel"/>
                <a:ea typeface="Corbel"/>
                <a:cs typeface="Corbel"/>
                <a:sym typeface="Corbel"/>
              </a:defRPr>
            </a:lvl9pPr>
          </a:lstStyle>
          <a:p>
            <a:endParaRPr/>
          </a:p>
        </p:txBody>
      </p:sp>
      <p:sp>
        <p:nvSpPr>
          <p:cNvPr id="150" name="Shape 150"/>
          <p:cNvSpPr txBox="1">
            <a:spLocks noGrp="1"/>
          </p:cNvSpPr>
          <p:nvPr>
            <p:ph type="sldNum" idx="12"/>
          </p:nvPr>
        </p:nvSpPr>
        <p:spPr>
          <a:xfrm>
            <a:off x="8213892" y="4412455"/>
            <a:ext cx="413400" cy="273900"/>
          </a:xfrm>
          <a:prstGeom prst="rect">
            <a:avLst/>
          </a:prstGeom>
          <a:noFill/>
          <a:ln>
            <a:noFill/>
          </a:ln>
        </p:spPr>
        <p:txBody>
          <a:bodyPr lIns="68575" tIns="34275" rIns="68575" bIns="34275" anchor="ctr" anchorCtr="0">
            <a:noAutofit/>
          </a:bodyPr>
          <a:lstStyle/>
          <a:p>
            <a:pPr marL="0" marR="0" lvl="0" indent="0" algn="r" rtl="0">
              <a:lnSpc>
                <a:spcPct val="100000"/>
              </a:lnSpc>
              <a:spcBef>
                <a:spcPts val="0"/>
              </a:spcBef>
              <a:spcAft>
                <a:spcPts val="0"/>
              </a:spcAft>
              <a:buClr>
                <a:schemeClr val="dk1"/>
              </a:buClr>
              <a:buSzPct val="25000"/>
              <a:buFont typeface="Corbel"/>
              <a:buNone/>
            </a:pPr>
            <a:fld id="{00000000-1234-1234-1234-123412341234}" type="slidenum">
              <a:rPr lang="en-GB" sz="800" b="0" i="0" u="none" strike="noStrike" cap="none">
                <a:solidFill>
                  <a:schemeClr val="dk1"/>
                </a:solidFill>
                <a:latin typeface="Corbel"/>
                <a:ea typeface="Corbel"/>
                <a:cs typeface="Corbel"/>
                <a:sym typeface="Corbel"/>
              </a:rPr>
              <a:pPr marL="0" marR="0" lvl="0" indent="0" algn="r" rtl="0">
                <a:lnSpc>
                  <a:spcPct val="100000"/>
                </a:lnSpc>
                <a:spcBef>
                  <a:spcPts val="0"/>
                </a:spcBef>
                <a:spcAft>
                  <a:spcPts val="0"/>
                </a:spcAft>
                <a:buClr>
                  <a:schemeClr val="dk1"/>
                </a:buClr>
                <a:buSzPct val="25000"/>
                <a:buFont typeface="Corbel"/>
                <a:buNone/>
              </a:pPr>
              <a:t>‹#›</a:t>
            </a:fld>
            <a:endParaRPr lang="en-GB" sz="800" b="0" i="0" u="none" strike="noStrike" cap="none">
              <a:solidFill>
                <a:schemeClr val="dk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18.xml"/><Relationship Id="rId4" Type="http://schemas.openxmlformats.org/officeDocument/2006/relationships/image" Target="../media/image114.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18.xml"/><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4.xml"/><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64.png"/><Relationship Id="rId4" Type="http://schemas.openxmlformats.org/officeDocument/2006/relationships/image" Target="../media/image16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ctrTitle"/>
          </p:nvPr>
        </p:nvSpPr>
        <p:spPr>
          <a:xfrm>
            <a:off x="1485150" y="180550"/>
            <a:ext cx="6173700" cy="850500"/>
          </a:xfrm>
          <a:prstGeom prst="rect">
            <a:avLst/>
          </a:prstGeom>
        </p:spPr>
        <p:txBody>
          <a:bodyPr lIns="68575" tIns="68575" rIns="68575" bIns="68575" anchor="b" anchorCtr="0">
            <a:noAutofit/>
          </a:bodyPr>
          <a:lstStyle/>
          <a:p>
            <a:pPr lvl="0">
              <a:spcBef>
                <a:spcPts val="0"/>
              </a:spcBef>
              <a:buNone/>
            </a:pPr>
            <a:r>
              <a:rPr lang="en-GB" sz="5000">
                <a:solidFill>
                  <a:srgbClr val="3C78D8"/>
                </a:solidFill>
              </a:rPr>
              <a:t>SOCIAL MEDIA</a:t>
            </a:r>
          </a:p>
        </p:txBody>
      </p:sp>
      <p:sp>
        <p:nvSpPr>
          <p:cNvPr id="263" name="Shape 263"/>
          <p:cNvSpPr txBox="1">
            <a:spLocks noGrp="1"/>
          </p:cNvSpPr>
          <p:nvPr>
            <p:ph type="subTitle" idx="1"/>
          </p:nvPr>
        </p:nvSpPr>
        <p:spPr>
          <a:xfrm rot="2576293">
            <a:off x="250022" y="3789032"/>
            <a:ext cx="6173432" cy="535996"/>
          </a:xfrm>
          <a:prstGeom prst="rect">
            <a:avLst/>
          </a:prstGeom>
        </p:spPr>
        <p:txBody>
          <a:bodyPr lIns="68575" tIns="68575" rIns="68575" bIns="68575" anchor="t" anchorCtr="0">
            <a:noAutofit/>
          </a:bodyPr>
          <a:lstStyle/>
          <a:p>
            <a:pPr lvl="0" algn="l">
              <a:spcBef>
                <a:spcPts val="0"/>
              </a:spcBef>
              <a:buNone/>
            </a:pPr>
            <a:r>
              <a:rPr lang="en-GB">
                <a:solidFill>
                  <a:srgbClr val="3C78D8"/>
                </a:solidFill>
              </a:rPr>
              <a:t>Jeffrey - </a:t>
            </a:r>
            <a:r>
              <a:rPr lang="en-GB" sz="1800">
                <a:solidFill>
                  <a:srgbClr val="3C78D8"/>
                </a:solidFill>
              </a:rPr>
              <a:t>Assel</a:t>
            </a:r>
            <a:r>
              <a:rPr lang="en-GB">
                <a:solidFill>
                  <a:srgbClr val="3C78D8"/>
                </a:solidFill>
              </a:rPr>
              <a:t> - </a:t>
            </a:r>
            <a:r>
              <a:rPr lang="en-GB" sz="2000">
                <a:solidFill>
                  <a:srgbClr val="3C78D8"/>
                </a:solidFill>
              </a:rPr>
              <a:t>Kelvin</a:t>
            </a:r>
            <a:r>
              <a:rPr lang="en-GB">
                <a:solidFill>
                  <a:srgbClr val="3C78D8"/>
                </a:solidFill>
              </a:rPr>
              <a:t> - </a:t>
            </a:r>
            <a:r>
              <a:rPr lang="en-GB" sz="2200">
                <a:solidFill>
                  <a:srgbClr val="3C78D8"/>
                </a:solidFill>
              </a:rPr>
              <a:t>Yasmin</a:t>
            </a:r>
            <a:r>
              <a:rPr lang="en-GB">
                <a:solidFill>
                  <a:srgbClr val="3C78D8"/>
                </a:solidFill>
              </a:rPr>
              <a:t> - </a:t>
            </a:r>
            <a:r>
              <a:rPr lang="en-GB" sz="2200">
                <a:solidFill>
                  <a:srgbClr val="3C78D8"/>
                </a:solidFill>
              </a:rPr>
              <a:t>Angela</a:t>
            </a:r>
          </a:p>
        </p:txBody>
      </p:sp>
      <p:pic>
        <p:nvPicPr>
          <p:cNvPr id="264" name="Shape 264"/>
          <p:cNvPicPr preferRelativeResize="0"/>
          <p:nvPr/>
        </p:nvPicPr>
        <p:blipFill>
          <a:blip r:embed="rId3">
            <a:alphaModFix/>
          </a:blip>
          <a:stretch>
            <a:fillRect/>
          </a:stretch>
        </p:blipFill>
        <p:spPr>
          <a:xfrm>
            <a:off x="2590349" y="1031050"/>
            <a:ext cx="2207399" cy="2207400"/>
          </a:xfrm>
          <a:prstGeom prst="rect">
            <a:avLst/>
          </a:prstGeom>
          <a:noFill/>
          <a:ln>
            <a:noFill/>
          </a:ln>
        </p:spPr>
      </p:pic>
      <p:pic>
        <p:nvPicPr>
          <p:cNvPr id="265" name="Shape 265"/>
          <p:cNvPicPr preferRelativeResize="0"/>
          <p:nvPr/>
        </p:nvPicPr>
        <p:blipFill>
          <a:blip r:embed="rId4">
            <a:alphaModFix/>
          </a:blip>
          <a:stretch>
            <a:fillRect/>
          </a:stretch>
        </p:blipFill>
        <p:spPr>
          <a:xfrm>
            <a:off x="4060775" y="1868112"/>
            <a:ext cx="2592624" cy="2592624"/>
          </a:xfrm>
          <a:prstGeom prst="rect">
            <a:avLst/>
          </a:prstGeom>
          <a:noFill/>
          <a:ln>
            <a:noFill/>
          </a:ln>
        </p:spPr>
      </p:pic>
      <p:pic>
        <p:nvPicPr>
          <p:cNvPr id="266" name="Shape 266"/>
          <p:cNvPicPr preferRelativeResize="0"/>
          <p:nvPr/>
        </p:nvPicPr>
        <p:blipFill>
          <a:blip r:embed="rId5">
            <a:alphaModFix/>
          </a:blip>
          <a:stretch>
            <a:fillRect/>
          </a:stretch>
        </p:blipFill>
        <p:spPr>
          <a:xfrm rot="5">
            <a:off x="5569237" y="3408101"/>
            <a:ext cx="3095976" cy="1297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Shape 328"/>
          <p:cNvSpPr txBox="1">
            <a:spLocks noGrp="1"/>
          </p:cNvSpPr>
          <p:nvPr>
            <p:ph type="subTitle" idx="1"/>
          </p:nvPr>
        </p:nvSpPr>
        <p:spPr>
          <a:xfrm>
            <a:off x="4836525" y="142925"/>
            <a:ext cx="4272900" cy="2439000"/>
          </a:xfrm>
          <a:prstGeom prst="rect">
            <a:avLst/>
          </a:prstGeom>
        </p:spPr>
        <p:txBody>
          <a:bodyPr lIns="68575" tIns="68575" rIns="68575" bIns="68575" anchor="t" anchorCtr="0">
            <a:noAutofit/>
          </a:bodyPr>
          <a:lstStyle/>
          <a:p>
            <a:pPr lvl="0" algn="l">
              <a:spcBef>
                <a:spcPts val="0"/>
              </a:spcBef>
              <a:buNone/>
            </a:pPr>
            <a:r>
              <a:rPr lang="en-GB" sz="2400" b="1">
                <a:solidFill>
                  <a:srgbClr val="0B5394"/>
                </a:solidFill>
                <a:latin typeface="Proxima Nova"/>
                <a:ea typeface="Proxima Nova"/>
                <a:cs typeface="Proxima Nova"/>
                <a:sym typeface="Proxima Nova"/>
              </a:rPr>
              <a:t>            </a:t>
            </a:r>
            <a:r>
              <a:rPr lang="en-GB" sz="2400" b="1" u="sng">
                <a:solidFill>
                  <a:srgbClr val="0B5394"/>
                </a:solidFill>
                <a:latin typeface="Proxima Nova"/>
                <a:ea typeface="Proxima Nova"/>
                <a:cs typeface="Proxima Nova"/>
                <a:sym typeface="Proxima Nova"/>
              </a:rPr>
              <a:t>A Unique User</a:t>
            </a:r>
            <a:r>
              <a:rPr lang="en-GB" sz="2400" b="1">
                <a:latin typeface="Proxima Nova"/>
                <a:ea typeface="Proxima Nova"/>
                <a:cs typeface="Proxima Nova"/>
                <a:sym typeface="Proxima Nova"/>
              </a:rPr>
              <a:t> </a:t>
            </a:r>
          </a:p>
          <a:p>
            <a:pPr marL="457200" lvl="0" indent="-342900" algn="l" rtl="0">
              <a:spcBef>
                <a:spcPts val="0"/>
              </a:spcBef>
              <a:buSzPct val="100000"/>
              <a:buFont typeface="Calibri"/>
              <a:buChar char="➢"/>
            </a:pPr>
            <a:r>
              <a:rPr lang="en-GB" sz="1800">
                <a:latin typeface="Calibri"/>
                <a:ea typeface="Calibri"/>
                <a:cs typeface="Calibri"/>
                <a:sym typeface="Calibri"/>
              </a:rPr>
              <a:t>An individual that has visited a Web site or received specific content, such as ads, email, or newsletters.</a:t>
            </a:r>
          </a:p>
          <a:p>
            <a:pPr lvl="0" algn="l" rtl="0">
              <a:spcBef>
                <a:spcPts val="0"/>
              </a:spcBef>
              <a:buNone/>
            </a:pPr>
            <a:endParaRPr sz="1800">
              <a:latin typeface="Calibri"/>
              <a:ea typeface="Calibri"/>
              <a:cs typeface="Calibri"/>
              <a:sym typeface="Calibri"/>
            </a:endParaRPr>
          </a:p>
          <a:p>
            <a:pPr marL="457200" lvl="0" indent="-342900" algn="l" rtl="0">
              <a:spcBef>
                <a:spcPts val="0"/>
              </a:spcBef>
              <a:buSzPct val="100000"/>
              <a:buFont typeface="Calibri"/>
              <a:buChar char="➢"/>
            </a:pPr>
            <a:r>
              <a:rPr lang="en-GB" sz="1800">
                <a:latin typeface="Calibri"/>
                <a:ea typeface="Calibri"/>
                <a:cs typeface="Calibri"/>
                <a:sym typeface="Calibri"/>
              </a:rPr>
              <a:t>Specified period of time such as a day or month.</a:t>
            </a:r>
          </a:p>
          <a:p>
            <a:pPr lvl="0" algn="l" rtl="0">
              <a:spcBef>
                <a:spcPts val="0"/>
              </a:spcBef>
              <a:buNone/>
            </a:pPr>
            <a:endParaRPr sz="1800">
              <a:latin typeface="Calibri"/>
              <a:ea typeface="Calibri"/>
              <a:cs typeface="Calibri"/>
              <a:sym typeface="Calibri"/>
            </a:endParaRPr>
          </a:p>
        </p:txBody>
      </p:sp>
      <p:pic>
        <p:nvPicPr>
          <p:cNvPr id="329" name="Shape 329"/>
          <p:cNvPicPr preferRelativeResize="0"/>
          <p:nvPr/>
        </p:nvPicPr>
        <p:blipFill rotWithShape="1">
          <a:blip r:embed="rId3">
            <a:alphaModFix/>
          </a:blip>
          <a:srcRect t="4250" b="-4250"/>
          <a:stretch/>
        </p:blipFill>
        <p:spPr>
          <a:xfrm rot="1870850">
            <a:off x="1447774" y="472561"/>
            <a:ext cx="1955376" cy="2444201"/>
          </a:xfrm>
          <a:prstGeom prst="rect">
            <a:avLst/>
          </a:prstGeom>
          <a:noFill/>
          <a:ln>
            <a:noFill/>
          </a:ln>
        </p:spPr>
      </p:pic>
      <p:pic>
        <p:nvPicPr>
          <p:cNvPr id="330" name="Shape 330"/>
          <p:cNvPicPr preferRelativeResize="0"/>
          <p:nvPr/>
        </p:nvPicPr>
        <p:blipFill rotWithShape="1">
          <a:blip r:embed="rId3">
            <a:alphaModFix/>
          </a:blip>
          <a:srcRect t="4250" b="-4250"/>
          <a:stretch/>
        </p:blipFill>
        <p:spPr>
          <a:xfrm rot="-455591">
            <a:off x="2630064" y="1768921"/>
            <a:ext cx="1578194" cy="1972757"/>
          </a:xfrm>
          <a:prstGeom prst="rect">
            <a:avLst/>
          </a:prstGeom>
          <a:noFill/>
          <a:ln>
            <a:noFill/>
          </a:ln>
        </p:spPr>
      </p:pic>
      <p:pic>
        <p:nvPicPr>
          <p:cNvPr id="331" name="Shape 331"/>
          <p:cNvPicPr preferRelativeResize="0"/>
          <p:nvPr/>
        </p:nvPicPr>
        <p:blipFill rotWithShape="1">
          <a:blip r:embed="rId3">
            <a:alphaModFix/>
          </a:blip>
          <a:srcRect t="4250" b="-4250"/>
          <a:stretch/>
        </p:blipFill>
        <p:spPr>
          <a:xfrm rot="1000037">
            <a:off x="3485621" y="3159007"/>
            <a:ext cx="1108483" cy="1385588"/>
          </a:xfrm>
          <a:prstGeom prst="rect">
            <a:avLst/>
          </a:prstGeom>
          <a:noFill/>
          <a:ln>
            <a:noFill/>
          </a:ln>
        </p:spPr>
      </p:pic>
      <p:pic>
        <p:nvPicPr>
          <p:cNvPr id="332" name="Shape 332"/>
          <p:cNvPicPr preferRelativeResize="0"/>
          <p:nvPr/>
        </p:nvPicPr>
        <p:blipFill rotWithShape="1">
          <a:blip r:embed="rId3">
            <a:alphaModFix/>
          </a:blip>
          <a:srcRect t="4250" b="-4250"/>
          <a:stretch/>
        </p:blipFill>
        <p:spPr>
          <a:xfrm rot="-2046025">
            <a:off x="4034716" y="3767640"/>
            <a:ext cx="996719" cy="1245894"/>
          </a:xfrm>
          <a:prstGeom prst="rect">
            <a:avLst/>
          </a:prstGeom>
          <a:noFill/>
          <a:ln>
            <a:noFill/>
          </a:ln>
        </p:spPr>
      </p:pic>
      <p:sp>
        <p:nvSpPr>
          <p:cNvPr id="333" name="Shape 333"/>
          <p:cNvSpPr txBox="1"/>
          <p:nvPr/>
        </p:nvSpPr>
        <p:spPr>
          <a:xfrm rot="-541">
            <a:off x="4836536" y="2553989"/>
            <a:ext cx="3812100" cy="1551600"/>
          </a:xfrm>
          <a:prstGeom prst="rect">
            <a:avLst/>
          </a:prstGeom>
          <a:noFill/>
          <a:ln>
            <a:noFill/>
          </a:ln>
        </p:spPr>
        <p:txBody>
          <a:bodyPr lIns="91425" tIns="91425" rIns="91425" bIns="91425" anchor="t" anchorCtr="0">
            <a:noAutofit/>
          </a:bodyPr>
          <a:lstStyle/>
          <a:p>
            <a:pPr lvl="0" rtl="0">
              <a:spcBef>
                <a:spcPts val="300"/>
              </a:spcBef>
              <a:spcAft>
                <a:spcPts val="500"/>
              </a:spcAft>
              <a:buClr>
                <a:schemeClr val="dk1"/>
              </a:buClr>
              <a:buSzPct val="45833"/>
              <a:buFont typeface="Arial"/>
              <a:buNone/>
            </a:pPr>
            <a:r>
              <a:rPr lang="en-GB" sz="2400" b="1">
                <a:solidFill>
                  <a:srgbClr val="0B5394"/>
                </a:solidFill>
                <a:latin typeface="Proxima Nova"/>
                <a:ea typeface="Proxima Nova"/>
                <a:cs typeface="Proxima Nova"/>
                <a:sym typeface="Proxima Nova"/>
              </a:rPr>
              <a:t>        </a:t>
            </a:r>
            <a:r>
              <a:rPr lang="en-GB" sz="2400" b="1" u="sng">
                <a:solidFill>
                  <a:srgbClr val="0B5394"/>
                </a:solidFill>
                <a:latin typeface="Proxima Nova"/>
                <a:ea typeface="Proxima Nova"/>
                <a:cs typeface="Proxima Nova"/>
                <a:sym typeface="Proxima Nova"/>
              </a:rPr>
              <a:t>Active monthly user</a:t>
            </a:r>
          </a:p>
          <a:p>
            <a:pPr marL="457200" lvl="0" indent="-342900" rtl="0">
              <a:spcBef>
                <a:spcPts val="300"/>
              </a:spcBef>
              <a:spcAft>
                <a:spcPts val="500"/>
              </a:spcAft>
              <a:buClr>
                <a:srgbClr val="1186C3"/>
              </a:buClr>
              <a:buSzPct val="100000"/>
              <a:buFont typeface="Calibri"/>
              <a:buChar char="➢"/>
            </a:pPr>
            <a:r>
              <a:rPr lang="en-GB" sz="1800">
                <a:solidFill>
                  <a:schemeClr val="dk1"/>
                </a:solidFill>
                <a:latin typeface="Calibri"/>
                <a:ea typeface="Calibri"/>
                <a:cs typeface="Calibri"/>
                <a:sym typeface="Calibri"/>
              </a:rPr>
              <a:t>Calculated by taking the number of unique users for a thirty day period.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2"/>
        <p:cNvGrpSpPr/>
        <p:nvPr/>
      </p:nvGrpSpPr>
      <p:grpSpPr>
        <a:xfrm>
          <a:off x="0" y="0"/>
          <a:ext cx="0" cy="0"/>
          <a:chOff x="0" y="0"/>
          <a:chExt cx="0" cy="0"/>
        </a:xfrm>
      </p:grpSpPr>
      <p:sp>
        <p:nvSpPr>
          <p:cNvPr id="923" name="Shape 923"/>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Twitter 5 years (NYSE)</a:t>
            </a:r>
          </a:p>
        </p:txBody>
      </p:sp>
      <p:pic>
        <p:nvPicPr>
          <p:cNvPr id="924" name="Shape 924"/>
          <p:cNvPicPr preferRelativeResize="0"/>
          <p:nvPr/>
        </p:nvPicPr>
        <p:blipFill rotWithShape="1">
          <a:blip r:embed="rId3">
            <a:alphaModFix/>
          </a:blip>
          <a:srcRect/>
          <a:stretch/>
        </p:blipFill>
        <p:spPr>
          <a:xfrm>
            <a:off x="1113232" y="1581248"/>
            <a:ext cx="7361100" cy="27846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1629908" y="1112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b="1">
                <a:latin typeface="Proxima Nova"/>
                <a:ea typeface="Proxima Nova"/>
                <a:cs typeface="Proxima Nova"/>
                <a:sym typeface="Proxima Nova"/>
              </a:rPr>
              <a:t>Twitter vs Dow Jones vs S&amp;P 500</a:t>
            </a:r>
          </a:p>
        </p:txBody>
      </p:sp>
      <p:pic>
        <p:nvPicPr>
          <p:cNvPr id="930" name="Shape 930" descr="http://content.edgar-online.com/edgar_conv_img/2017/02/27/0001564590-17-002584_G2017022718164604813853.JPG"/>
          <p:cNvPicPr preferRelativeResize="0"/>
          <p:nvPr/>
        </p:nvPicPr>
        <p:blipFill rotWithShape="1">
          <a:blip r:embed="rId3">
            <a:alphaModFix/>
          </a:blip>
          <a:srcRect/>
          <a:stretch/>
        </p:blipFill>
        <p:spPr>
          <a:xfrm>
            <a:off x="1979049" y="1273150"/>
            <a:ext cx="5334600" cy="37491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4"/>
        <p:cNvGrpSpPr/>
        <p:nvPr/>
      </p:nvGrpSpPr>
      <p:grpSpPr>
        <a:xfrm>
          <a:off x="0" y="0"/>
          <a:ext cx="0" cy="0"/>
          <a:chOff x="0" y="0"/>
          <a:chExt cx="0" cy="0"/>
        </a:xfrm>
      </p:grpSpPr>
      <p:sp>
        <p:nvSpPr>
          <p:cNvPr id="935" name="Shape 935"/>
          <p:cNvSpPr txBox="1">
            <a:spLocks noGrp="1"/>
          </p:cNvSpPr>
          <p:nvPr>
            <p:ph type="title"/>
          </p:nvPr>
        </p:nvSpPr>
        <p:spPr>
          <a:xfrm>
            <a:off x="1113229" y="10643"/>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Company overview</a:t>
            </a:r>
          </a:p>
        </p:txBody>
      </p:sp>
      <p:sp>
        <p:nvSpPr>
          <p:cNvPr id="936" name="Shape 936"/>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937" name="Shape 937"/>
          <p:cNvPicPr preferRelativeResize="0"/>
          <p:nvPr/>
        </p:nvPicPr>
        <p:blipFill rotWithShape="1">
          <a:blip r:embed="rId3">
            <a:alphaModFix/>
          </a:blip>
          <a:srcRect l="9096" t="44102" r="5811"/>
          <a:stretch/>
        </p:blipFill>
        <p:spPr>
          <a:xfrm>
            <a:off x="1113229" y="928046"/>
            <a:ext cx="7514100" cy="40773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943" name="Shape 943"/>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944" name="Shape 944"/>
          <p:cNvPicPr preferRelativeResize="0"/>
          <p:nvPr/>
        </p:nvPicPr>
        <p:blipFill rotWithShape="1">
          <a:blip r:embed="rId3">
            <a:alphaModFix/>
          </a:blip>
          <a:srcRect/>
          <a:stretch/>
        </p:blipFill>
        <p:spPr>
          <a:xfrm>
            <a:off x="1113230" y="232012"/>
            <a:ext cx="7721700" cy="47154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1113233" y="29930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Monetization</a:t>
            </a:r>
          </a:p>
        </p:txBody>
      </p:sp>
      <p:sp>
        <p:nvSpPr>
          <p:cNvPr id="950" name="Shape 950"/>
          <p:cNvSpPr txBox="1">
            <a:spLocks noGrp="1"/>
          </p:cNvSpPr>
          <p:nvPr>
            <p:ph type="body" idx="1"/>
          </p:nvPr>
        </p:nvSpPr>
        <p:spPr>
          <a:xfrm>
            <a:off x="1113225" y="1613587"/>
            <a:ext cx="5096700" cy="2896500"/>
          </a:xfrm>
          <a:prstGeom prst="rect">
            <a:avLst/>
          </a:prstGeom>
        </p:spPr>
        <p:txBody>
          <a:bodyPr lIns="91425" tIns="91425" rIns="91425" bIns="91425" anchor="ctr" anchorCtr="0">
            <a:noAutofit/>
          </a:bodyPr>
          <a:lstStyle/>
          <a:p>
            <a:pPr marL="457200" lvl="0" indent="-228600" rtl="0">
              <a:spcBef>
                <a:spcPts val="0"/>
              </a:spcBef>
            </a:pPr>
            <a:r>
              <a:rPr lang="en-GB"/>
              <a:t>Primarily through advertisement</a:t>
            </a:r>
          </a:p>
          <a:p>
            <a:pPr marL="457200" lvl="0" indent="-228600" rtl="0">
              <a:spcBef>
                <a:spcPts val="0"/>
              </a:spcBef>
            </a:pPr>
            <a:r>
              <a:rPr lang="en-GB"/>
              <a:t>Promoted tweets, accounts and trends accounts; generate the majority of their advertising revenues</a:t>
            </a:r>
          </a:p>
          <a:p>
            <a:pPr marL="457200" lvl="0" indent="-228600" rtl="0">
              <a:spcBef>
                <a:spcPts val="0"/>
              </a:spcBef>
            </a:pPr>
            <a:r>
              <a:rPr lang="en-GB"/>
              <a:t>Data licensing and other: (i)allow data partners to access, search and analyze data on Twitter; (ii) provide mobile advertising services through MoPub exchange</a:t>
            </a:r>
          </a:p>
        </p:txBody>
      </p:sp>
      <p:pic>
        <p:nvPicPr>
          <p:cNvPr id="951" name="Shape 951"/>
          <p:cNvPicPr preferRelativeResize="0"/>
          <p:nvPr/>
        </p:nvPicPr>
        <p:blipFill>
          <a:blip r:embed="rId3">
            <a:alphaModFix/>
          </a:blip>
          <a:stretch>
            <a:fillRect/>
          </a:stretch>
        </p:blipFill>
        <p:spPr>
          <a:xfrm>
            <a:off x="6328025" y="1488100"/>
            <a:ext cx="2661150" cy="3478224"/>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5"/>
        <p:cNvGrpSpPr/>
        <p:nvPr/>
      </p:nvGrpSpPr>
      <p:grpSpPr>
        <a:xfrm>
          <a:off x="0" y="0"/>
          <a:ext cx="0" cy="0"/>
          <a:chOff x="0" y="0"/>
          <a:chExt cx="0" cy="0"/>
        </a:xfrm>
      </p:grpSpPr>
      <p:sp>
        <p:nvSpPr>
          <p:cNvPr id="956" name="Shape 956"/>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957" name="Shape 957"/>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958" name="Shape 958"/>
          <p:cNvPicPr preferRelativeResize="0"/>
          <p:nvPr/>
        </p:nvPicPr>
        <p:blipFill rotWithShape="1">
          <a:blip r:embed="rId3">
            <a:alphaModFix/>
          </a:blip>
          <a:srcRect/>
          <a:stretch/>
        </p:blipFill>
        <p:spPr>
          <a:xfrm>
            <a:off x="1113230" y="271944"/>
            <a:ext cx="7747500" cy="46674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964" name="Shape 964"/>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965" name="Shape 965"/>
          <p:cNvPicPr preferRelativeResize="0"/>
          <p:nvPr/>
        </p:nvPicPr>
        <p:blipFill rotWithShape="1">
          <a:blip r:embed="rId3">
            <a:alphaModFix/>
          </a:blip>
          <a:srcRect/>
          <a:stretch/>
        </p:blipFill>
        <p:spPr>
          <a:xfrm>
            <a:off x="1946175" y="435799"/>
            <a:ext cx="5730300" cy="4429800"/>
          </a:xfrm>
          <a:prstGeom prst="rect">
            <a:avLst/>
          </a:prstGeom>
          <a:noFill/>
          <a:ln>
            <a:noFill/>
          </a:ln>
        </p:spPr>
      </p:pic>
      <p:pic>
        <p:nvPicPr>
          <p:cNvPr id="966" name="Shape 966"/>
          <p:cNvPicPr preferRelativeResize="0"/>
          <p:nvPr/>
        </p:nvPicPr>
        <p:blipFill rotWithShape="1">
          <a:blip r:embed="rId4">
            <a:alphaModFix/>
          </a:blip>
          <a:srcRect/>
          <a:stretch/>
        </p:blipFill>
        <p:spPr>
          <a:xfrm>
            <a:off x="1113232" y="329147"/>
            <a:ext cx="7707000" cy="46431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972" name="Shape 972"/>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973" name="Shape 973"/>
          <p:cNvPicPr preferRelativeResize="0"/>
          <p:nvPr/>
        </p:nvPicPr>
        <p:blipFill rotWithShape="1">
          <a:blip r:embed="rId3">
            <a:alphaModFix/>
          </a:blip>
          <a:srcRect b="1019"/>
          <a:stretch/>
        </p:blipFill>
        <p:spPr>
          <a:xfrm>
            <a:off x="1113225" y="268349"/>
            <a:ext cx="7725900" cy="46068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7"/>
        <p:cNvGrpSpPr/>
        <p:nvPr/>
      </p:nvGrpSpPr>
      <p:grpSpPr>
        <a:xfrm>
          <a:off x="0" y="0"/>
          <a:ext cx="0" cy="0"/>
          <a:chOff x="0" y="0"/>
          <a:chExt cx="0" cy="0"/>
        </a:xfrm>
      </p:grpSpPr>
      <p:sp>
        <p:nvSpPr>
          <p:cNvPr id="978" name="Shape 978"/>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b="1">
                <a:latin typeface="Proxima Nova"/>
                <a:ea typeface="Proxima Nova"/>
                <a:cs typeface="Proxima Nova"/>
                <a:sym typeface="Proxima Nova"/>
              </a:rPr>
              <a:t>Other product - </a:t>
            </a:r>
            <a:r>
              <a:rPr lang="en-GB" sz="3000" b="1" i="0" u="none" strike="noStrike" cap="none">
                <a:solidFill>
                  <a:schemeClr val="dk1"/>
                </a:solidFill>
                <a:latin typeface="Proxima Nova"/>
                <a:ea typeface="Proxima Nova"/>
                <a:cs typeface="Proxima Nova"/>
                <a:sym typeface="Proxima Nova"/>
              </a:rPr>
              <a:t>Periscope</a:t>
            </a:r>
          </a:p>
        </p:txBody>
      </p:sp>
      <p:sp>
        <p:nvSpPr>
          <p:cNvPr id="979" name="Shape 979"/>
          <p:cNvSpPr txBox="1">
            <a:spLocks noGrp="1"/>
          </p:cNvSpPr>
          <p:nvPr>
            <p:ph type="body" idx="1"/>
          </p:nvPr>
        </p:nvSpPr>
        <p:spPr>
          <a:xfrm>
            <a:off x="1113232" y="1828650"/>
            <a:ext cx="7514100" cy="25149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Noto Sans Symbols"/>
              <a:buChar char="➢"/>
            </a:pPr>
            <a:r>
              <a:rPr lang="en-GB" sz="1800" b="0" i="0" u="none" strike="noStrike" cap="none">
                <a:solidFill>
                  <a:schemeClr val="dk1"/>
                </a:solidFill>
                <a:latin typeface="Corbel"/>
                <a:ea typeface="Corbel"/>
                <a:cs typeface="Corbel"/>
                <a:sym typeface="Corbel"/>
              </a:rPr>
              <a:t>6.6 million hours </a:t>
            </a:r>
            <a:r>
              <a:rPr lang="en-GB"/>
              <a:t>through</a:t>
            </a:r>
            <a:r>
              <a:rPr lang="en-GB" sz="1800" b="0" i="0" u="none" strike="noStrike" cap="none">
                <a:solidFill>
                  <a:schemeClr val="dk1"/>
                </a:solidFill>
                <a:latin typeface="Corbel"/>
                <a:ea typeface="Corbel"/>
                <a:cs typeface="Corbel"/>
                <a:sym typeface="Corbel"/>
              </a:rPr>
              <a:t> Periscope in </a:t>
            </a:r>
            <a:r>
              <a:rPr lang="en-GB"/>
              <a:t>Q4, 2016</a:t>
            </a:r>
          </a:p>
          <a:p>
            <a:pPr marL="215900" marR="0" lvl="0" indent="-50799" algn="l" rtl="0">
              <a:lnSpc>
                <a:spcPct val="100000"/>
              </a:lnSpc>
              <a:spcBef>
                <a:spcPts val="500"/>
              </a:spcBef>
              <a:spcAft>
                <a:spcPts val="0"/>
              </a:spcAft>
              <a:buClr>
                <a:srgbClr val="1186C3"/>
              </a:buClr>
              <a:buSzPct val="144443"/>
              <a:buFont typeface="Noto Sans Symbols"/>
              <a:buChar char="➢"/>
            </a:pPr>
            <a:r>
              <a:rPr lang="en-GB" sz="1800" b="0" i="0" u="none" strike="noStrike" cap="none">
                <a:solidFill>
                  <a:schemeClr val="dk1"/>
                </a:solidFill>
                <a:latin typeface="Corbel"/>
                <a:ea typeface="Corbel"/>
                <a:cs typeface="Corbel"/>
                <a:sym typeface="Corbel"/>
              </a:rPr>
              <a:t>Implement technology into Twitter</a:t>
            </a:r>
          </a:p>
          <a:p>
            <a:pPr marL="215900" marR="0" lvl="0" indent="-50799" algn="l" rtl="0">
              <a:lnSpc>
                <a:spcPct val="100000"/>
              </a:lnSpc>
              <a:spcBef>
                <a:spcPts val="500"/>
              </a:spcBef>
              <a:spcAft>
                <a:spcPts val="0"/>
              </a:spcAft>
              <a:buClr>
                <a:srgbClr val="1186C3"/>
              </a:buClr>
              <a:buSzPct val="144443"/>
              <a:buFont typeface="Noto Sans Symbols"/>
              <a:buChar char="➢"/>
            </a:pPr>
            <a:r>
              <a:rPr lang="en-GB" sz="1800" b="0" i="0" u="none" strike="noStrike" cap="none">
                <a:solidFill>
                  <a:schemeClr val="dk1"/>
                </a:solidFill>
                <a:latin typeface="Corbel"/>
                <a:ea typeface="Corbel"/>
                <a:cs typeface="Corbel"/>
                <a:sym typeface="Corbel"/>
              </a:rPr>
              <a:t>Create 360 video, Tweet live</a:t>
            </a:r>
          </a:p>
          <a:p>
            <a:pPr marL="0" marR="0" lvl="0" indent="0" algn="l" rtl="0">
              <a:lnSpc>
                <a:spcPct val="100000"/>
              </a:lnSpc>
              <a:spcBef>
                <a:spcPts val="500"/>
              </a:spcBef>
              <a:spcAft>
                <a:spcPts val="0"/>
              </a:spcAft>
              <a:buNone/>
            </a:pPr>
            <a:endParaRPr/>
          </a:p>
          <a:p>
            <a:pPr marL="0" marR="0" lvl="0" indent="0" algn="l" rtl="0">
              <a:lnSpc>
                <a:spcPct val="100000"/>
              </a:lnSpc>
              <a:spcBef>
                <a:spcPts val="500"/>
              </a:spcBef>
              <a:spcAft>
                <a:spcPts val="0"/>
              </a:spcAft>
              <a:buNone/>
            </a:pPr>
            <a:r>
              <a:rPr lang="en-GB"/>
              <a:t>https://www.periscope.tv/</a:t>
            </a:r>
          </a:p>
          <a:p>
            <a:pPr marL="215900" marR="0" lvl="0" indent="-50799" algn="l" rtl="0">
              <a:lnSpc>
                <a:spcPct val="100000"/>
              </a:lnSpc>
              <a:spcBef>
                <a:spcPts val="90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sp>
        <p:nvSpPr>
          <p:cNvPr id="980" name="Shape 980" descr="Image result for periscope"/>
          <p:cNvSpPr/>
          <p:nvPr/>
        </p:nvSpPr>
        <p:spPr>
          <a:xfrm>
            <a:off x="4419600" y="2419350"/>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1" name="Shape 981" descr="Image result for periscope"/>
          <p:cNvSpPr/>
          <p:nvPr/>
        </p:nvSpPr>
        <p:spPr>
          <a:xfrm>
            <a:off x="4572000" y="2571750"/>
            <a:ext cx="304800" cy="30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82" name="Shape 982" descr="Image result for periscope"/>
          <p:cNvPicPr preferRelativeResize="0"/>
          <p:nvPr/>
        </p:nvPicPr>
        <p:blipFill rotWithShape="1">
          <a:blip r:embed="rId3">
            <a:alphaModFix/>
          </a:blip>
          <a:srcRect/>
          <a:stretch/>
        </p:blipFill>
        <p:spPr>
          <a:xfrm>
            <a:off x="7830510" y="3938405"/>
            <a:ext cx="1128900" cy="1128900"/>
          </a:xfrm>
          <a:prstGeom prst="rect">
            <a:avLst/>
          </a:prstGeom>
          <a:noFill/>
          <a:ln>
            <a:noFill/>
          </a:ln>
        </p:spPr>
      </p:pic>
      <p:pic>
        <p:nvPicPr>
          <p:cNvPr id="983" name="Shape 983"/>
          <p:cNvPicPr preferRelativeResize="0"/>
          <p:nvPr/>
        </p:nvPicPr>
        <p:blipFill rotWithShape="1">
          <a:blip r:embed="rId4">
            <a:alphaModFix/>
          </a:blip>
          <a:srcRect l="10066" t="4949" r="10042" b="6350"/>
          <a:stretch/>
        </p:blipFill>
        <p:spPr>
          <a:xfrm>
            <a:off x="7028290" y="199050"/>
            <a:ext cx="1931100" cy="36024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87"/>
        <p:cNvGrpSpPr/>
        <p:nvPr/>
      </p:nvGrpSpPr>
      <p:grpSpPr>
        <a:xfrm>
          <a:off x="0" y="0"/>
          <a:ext cx="0" cy="0"/>
          <a:chOff x="0" y="0"/>
          <a:chExt cx="0" cy="0"/>
        </a:xfrm>
      </p:grpSpPr>
      <p:sp>
        <p:nvSpPr>
          <p:cNvPr id="988" name="Shape 988"/>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b="1">
                <a:latin typeface="Proxima Nova"/>
                <a:ea typeface="Proxima Nova"/>
                <a:cs typeface="Proxima Nova"/>
                <a:sym typeface="Proxima Nova"/>
              </a:rPr>
              <a:t>Increasing Revenue through l</a:t>
            </a:r>
            <a:r>
              <a:rPr lang="en-GB" sz="3000" b="1" i="0" u="none" strike="noStrike" cap="none">
                <a:solidFill>
                  <a:schemeClr val="dk1"/>
                </a:solidFill>
                <a:latin typeface="Proxima Nova"/>
                <a:ea typeface="Proxima Nova"/>
                <a:cs typeface="Proxima Nova"/>
                <a:sym typeface="Proxima Nova"/>
              </a:rPr>
              <a:t>iv</a:t>
            </a:r>
            <a:r>
              <a:rPr lang="en-GB" b="1">
                <a:latin typeface="Proxima Nova"/>
                <a:ea typeface="Proxima Nova"/>
                <a:cs typeface="Proxima Nova"/>
                <a:sym typeface="Proxima Nova"/>
              </a:rPr>
              <a:t>e</a:t>
            </a:r>
            <a:r>
              <a:rPr lang="en-GB" sz="3000" b="1" i="0" u="none" strike="noStrike" cap="none">
                <a:solidFill>
                  <a:schemeClr val="dk1"/>
                </a:solidFill>
                <a:latin typeface="Proxima Nova"/>
                <a:ea typeface="Proxima Nova"/>
                <a:cs typeface="Proxima Nova"/>
                <a:sym typeface="Proxima Nova"/>
              </a:rPr>
              <a:t> streaming(Q4)</a:t>
            </a:r>
          </a:p>
        </p:txBody>
      </p:sp>
      <p:sp>
        <p:nvSpPr>
          <p:cNvPr id="989" name="Shape 989"/>
          <p:cNvSpPr txBox="1">
            <a:spLocks noGrp="1"/>
          </p:cNvSpPr>
          <p:nvPr>
            <p:ph type="body" idx="1"/>
          </p:nvPr>
        </p:nvSpPr>
        <p:spPr>
          <a:xfrm>
            <a:off x="1113232" y="1704825"/>
            <a:ext cx="4159500" cy="32328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News </a:t>
            </a:r>
            <a:r>
              <a:rPr lang="en-GB"/>
              <a:t>&amp;</a:t>
            </a:r>
            <a:r>
              <a:rPr lang="en-GB" sz="1800" b="0" i="0" u="none" strike="noStrike" cap="none">
                <a:solidFill>
                  <a:schemeClr val="dk1"/>
                </a:solidFill>
                <a:latin typeface="Corbel"/>
                <a:ea typeface="Corbel"/>
                <a:cs typeface="Corbel"/>
                <a:sym typeface="Corbel"/>
              </a:rPr>
              <a:t> </a:t>
            </a:r>
            <a:r>
              <a:rPr lang="en-GB"/>
              <a:t>P</a:t>
            </a:r>
            <a:r>
              <a:rPr lang="en-GB" sz="1800" b="0" i="0" u="none" strike="noStrike" cap="none">
                <a:solidFill>
                  <a:schemeClr val="dk1"/>
                </a:solidFill>
                <a:latin typeface="Corbel"/>
                <a:ea typeface="Corbel"/>
                <a:cs typeface="Corbel"/>
                <a:sym typeface="Corbel"/>
              </a:rPr>
              <a:t>olitics</a:t>
            </a:r>
          </a:p>
          <a:p>
            <a:pPr marL="215900" marR="0" lvl="0" indent="-50799" algn="l" rtl="0">
              <a:lnSpc>
                <a:spcPct val="100000"/>
              </a:lnSpc>
              <a:spcBef>
                <a:spcPts val="50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Live Sports</a:t>
            </a:r>
          </a:p>
          <a:p>
            <a:pPr marL="215900" marR="0" lvl="0" indent="-50799" algn="l" rtl="0">
              <a:lnSpc>
                <a:spcPct val="100000"/>
              </a:lnSpc>
              <a:spcBef>
                <a:spcPts val="50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E-Sports</a:t>
            </a:r>
          </a:p>
          <a:p>
            <a:pPr marL="215900" marR="0" lvl="0" indent="-50799" algn="l" rtl="0">
              <a:lnSpc>
                <a:spcPct val="100000"/>
              </a:lnSpc>
              <a:spcBef>
                <a:spcPts val="50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a:p>
            <a:pPr marL="165100" marR="0" lvl="0" indent="0" algn="l" rtl="0">
              <a:lnSpc>
                <a:spcPct val="100000"/>
              </a:lnSpc>
              <a:spcBef>
                <a:spcPts val="50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990" name="Shape 990"/>
          <p:cNvPicPr preferRelativeResize="0"/>
          <p:nvPr/>
        </p:nvPicPr>
        <p:blipFill rotWithShape="1">
          <a:blip r:embed="rId3">
            <a:alphaModFix/>
          </a:blip>
          <a:srcRect/>
          <a:stretch/>
        </p:blipFill>
        <p:spPr>
          <a:xfrm>
            <a:off x="4927200" y="1828650"/>
            <a:ext cx="4045800" cy="2672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pic>
        <p:nvPicPr>
          <p:cNvPr id="338" name="Shape 338"/>
          <p:cNvPicPr preferRelativeResize="0"/>
          <p:nvPr/>
        </p:nvPicPr>
        <p:blipFill rotWithShape="1">
          <a:blip r:embed="rId3">
            <a:alphaModFix/>
          </a:blip>
          <a:srcRect r="-847" b="1565"/>
          <a:stretch/>
        </p:blipFill>
        <p:spPr>
          <a:xfrm>
            <a:off x="374" y="-150"/>
            <a:ext cx="9221774" cy="5143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4"/>
        <p:cNvGrpSpPr/>
        <p:nvPr/>
      </p:nvGrpSpPr>
      <p:grpSpPr>
        <a:xfrm>
          <a:off x="0" y="0"/>
          <a:ext cx="0" cy="0"/>
          <a:chOff x="0" y="0"/>
          <a:chExt cx="0" cy="0"/>
        </a:xfrm>
      </p:grpSpPr>
      <p:sp>
        <p:nvSpPr>
          <p:cNvPr id="995" name="Shape 995"/>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Living streaming on Twitter (Q4)</a:t>
            </a:r>
          </a:p>
        </p:txBody>
      </p:sp>
      <p:sp>
        <p:nvSpPr>
          <p:cNvPr id="996" name="Shape 996"/>
          <p:cNvSpPr txBox="1">
            <a:spLocks noGrp="1"/>
          </p:cNvSpPr>
          <p:nvPr>
            <p:ph type="body" idx="1"/>
          </p:nvPr>
        </p:nvSpPr>
        <p:spPr>
          <a:xfrm>
            <a:off x="1113230" y="2000248"/>
            <a:ext cx="4291200" cy="28932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Signed a 10 million deal with NFL#TNF</a:t>
            </a:r>
          </a:p>
          <a:p>
            <a:pPr marL="558800" marR="0" lvl="1" indent="-76200" algn="l" rtl="0">
              <a:lnSpc>
                <a:spcPct val="100000"/>
              </a:lnSpc>
              <a:spcBef>
                <a:spcPts val="800"/>
              </a:spcBef>
              <a:spcAft>
                <a:spcPts val="0"/>
              </a:spcAft>
              <a:buClr>
                <a:srgbClr val="1186C3"/>
              </a:buClr>
              <a:buSzPct val="146666"/>
              <a:buFont typeface="Arial"/>
              <a:buChar char="•"/>
            </a:pPr>
            <a:r>
              <a:rPr lang="en-GB" sz="1500" b="0" i="0" u="none" strike="noStrike" cap="none">
                <a:solidFill>
                  <a:schemeClr val="dk1"/>
                </a:solidFill>
                <a:latin typeface="Corbel"/>
                <a:ea typeface="Corbel"/>
                <a:cs typeface="Corbel"/>
                <a:sym typeface="Corbel"/>
              </a:rPr>
              <a:t>Generated more than 3.5 million viewers on average per game</a:t>
            </a:r>
          </a:p>
          <a:p>
            <a:pPr marL="215900" marR="0" lvl="0" indent="-50799" algn="l" rtl="0">
              <a:lnSpc>
                <a:spcPct val="100000"/>
              </a:lnSpc>
              <a:spcBef>
                <a:spcPts val="90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Presidential debates, 4.2 million view</a:t>
            </a:r>
            <a:r>
              <a:rPr lang="en-GB"/>
              <a:t>s</a:t>
            </a:r>
          </a:p>
          <a:p>
            <a:pPr marL="215900" marR="0" lvl="0" indent="-50799" algn="l" rtl="0">
              <a:lnSpc>
                <a:spcPct val="100000"/>
              </a:lnSpc>
              <a:spcBef>
                <a:spcPts val="90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Election night, 7.5 million views</a:t>
            </a:r>
          </a:p>
          <a:p>
            <a:pPr marL="215900" marR="0" lvl="0" indent="-50799" algn="l" rtl="0">
              <a:lnSpc>
                <a:spcPct val="100000"/>
              </a:lnSpc>
              <a:spcBef>
                <a:spcPts val="900"/>
              </a:spcBef>
              <a:spcAft>
                <a:spcPts val="0"/>
              </a:spcAft>
              <a:buClr>
                <a:srgbClr val="1186C3"/>
              </a:buClr>
              <a:buSzPct val="144443"/>
              <a:buFont typeface="Arial"/>
              <a:buChar char="•"/>
            </a:pPr>
            <a:r>
              <a:rPr lang="en-GB" sz="1800" b="0" i="0" u="none" strike="noStrike" cap="none">
                <a:solidFill>
                  <a:schemeClr val="dk1"/>
                </a:solidFill>
                <a:latin typeface="Corbel"/>
                <a:ea typeface="Corbel"/>
                <a:cs typeface="Corbel"/>
                <a:sym typeface="Corbel"/>
              </a:rPr>
              <a:t>Inauguration, 8.6 million views</a:t>
            </a:r>
          </a:p>
          <a:p>
            <a:pPr marL="215900" marR="0" lvl="0" indent="-50799" algn="l" rtl="0">
              <a:lnSpc>
                <a:spcPct val="100000"/>
              </a:lnSpc>
              <a:spcBef>
                <a:spcPts val="90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997" name="Shape 997"/>
          <p:cNvPicPr preferRelativeResize="0"/>
          <p:nvPr/>
        </p:nvPicPr>
        <p:blipFill rotWithShape="1">
          <a:blip r:embed="rId3">
            <a:alphaModFix/>
          </a:blip>
          <a:srcRect/>
          <a:stretch/>
        </p:blipFill>
        <p:spPr>
          <a:xfrm>
            <a:off x="6373503" y="2688261"/>
            <a:ext cx="2637900" cy="2205300"/>
          </a:xfrm>
          <a:prstGeom prst="rect">
            <a:avLst/>
          </a:prstGeom>
          <a:noFill/>
          <a:ln>
            <a:noFill/>
          </a:ln>
        </p:spPr>
      </p:pic>
      <p:pic>
        <p:nvPicPr>
          <p:cNvPr id="998" name="Shape 998"/>
          <p:cNvPicPr preferRelativeResize="0"/>
          <p:nvPr/>
        </p:nvPicPr>
        <p:blipFill rotWithShape="1">
          <a:blip r:embed="rId4">
            <a:alphaModFix/>
          </a:blip>
          <a:srcRect l="61248" t="37412" r="14516" b="34726"/>
          <a:stretch/>
        </p:blipFill>
        <p:spPr>
          <a:xfrm>
            <a:off x="6782938" y="514350"/>
            <a:ext cx="2228400" cy="21147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2"/>
        <p:cNvGrpSpPr/>
        <p:nvPr/>
      </p:nvGrpSpPr>
      <p:grpSpPr>
        <a:xfrm>
          <a:off x="0" y="0"/>
          <a:ext cx="0" cy="0"/>
          <a:chOff x="0" y="0"/>
          <a:chExt cx="0" cy="0"/>
        </a:xfrm>
      </p:grpSpPr>
      <p:sp>
        <p:nvSpPr>
          <p:cNvPr id="1003" name="Shape 1003"/>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1004" name="Shape 1004"/>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1005" name="Shape 1005"/>
          <p:cNvPicPr preferRelativeResize="0"/>
          <p:nvPr/>
        </p:nvPicPr>
        <p:blipFill rotWithShape="1">
          <a:blip r:embed="rId3">
            <a:alphaModFix/>
          </a:blip>
          <a:srcRect t="4114" b="5843"/>
          <a:stretch/>
        </p:blipFill>
        <p:spPr>
          <a:xfrm>
            <a:off x="-409550" y="0"/>
            <a:ext cx="10160400" cy="5143500"/>
          </a:xfrm>
          <a:prstGeom prst="rect">
            <a:avLst/>
          </a:prstGeom>
          <a:noFill/>
          <a:ln>
            <a:noFill/>
          </a:ln>
        </p:spPr>
      </p:pic>
      <p:sp>
        <p:nvSpPr>
          <p:cNvPr id="1006" name="Shape 1006"/>
          <p:cNvSpPr/>
          <p:nvPr/>
        </p:nvSpPr>
        <p:spPr>
          <a:xfrm>
            <a:off x="2349075" y="3221450"/>
            <a:ext cx="2787600" cy="302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0"/>
        <p:cNvGrpSpPr/>
        <p:nvPr/>
      </p:nvGrpSpPr>
      <p:grpSpPr>
        <a:xfrm>
          <a:off x="0" y="0"/>
          <a:ext cx="0" cy="0"/>
          <a:chOff x="0" y="0"/>
          <a:chExt cx="0" cy="0"/>
        </a:xfrm>
      </p:grpSpPr>
      <p:sp>
        <p:nvSpPr>
          <p:cNvPr id="1011" name="Shape 1011"/>
          <p:cNvSpPr txBox="1">
            <a:spLocks noGrp="1"/>
          </p:cNvSpPr>
          <p:nvPr>
            <p:ph type="title"/>
          </p:nvPr>
        </p:nvSpPr>
        <p:spPr>
          <a:xfrm>
            <a:off x="1113233" y="191460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Management team</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1113232" y="543147"/>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Jack Dorsey</a:t>
            </a:r>
          </a:p>
        </p:txBody>
      </p:sp>
      <p:sp>
        <p:nvSpPr>
          <p:cNvPr id="1017" name="Shape 1017"/>
          <p:cNvSpPr txBox="1">
            <a:spLocks noGrp="1"/>
          </p:cNvSpPr>
          <p:nvPr>
            <p:ph type="body" idx="1"/>
          </p:nvPr>
        </p:nvSpPr>
        <p:spPr>
          <a:xfrm>
            <a:off x="1113232" y="1857448"/>
            <a:ext cx="4482300" cy="3286200"/>
          </a:xfrm>
          <a:prstGeom prst="rect">
            <a:avLst/>
          </a:prstGeom>
          <a:noFill/>
          <a:ln>
            <a:noFill/>
          </a:ln>
        </p:spPr>
        <p:txBody>
          <a:bodyPr lIns="68575" tIns="68575" rIns="68575" bIns="68575" anchor="ctr" anchorCtr="0">
            <a:noAutofit/>
          </a:bodyPr>
          <a:lstStyle/>
          <a:p>
            <a:pPr marL="215900" marR="0" lvl="0" indent="24891" algn="l" rtl="0">
              <a:lnSpc>
                <a:spcPct val="100000"/>
              </a:lnSpc>
              <a:spcBef>
                <a:spcPts val="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Chief Executive Officer and Co-founder of Twitter and Square</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24891"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Serves on the Board of the Walt Disney Company</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24891"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Became CEO of Twitter on June 10, 2015</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24891"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Officially named permanent CEO of Twitter on October 5, 2015</a:t>
            </a:r>
          </a:p>
          <a:p>
            <a:pPr marL="215900" marR="0" lvl="0" indent="-50800" algn="l" rtl="0">
              <a:lnSpc>
                <a:spcPct val="100000"/>
              </a:lnSpc>
              <a:spcBef>
                <a:spcPts val="500"/>
              </a:spcBef>
              <a:spcAft>
                <a:spcPts val="0"/>
              </a:spcAft>
              <a:buClr>
                <a:schemeClr val="dk1"/>
              </a:buClr>
              <a:buSzPct val="100000"/>
              <a:buFont typeface="Noto Sans Symbols"/>
              <a:buNone/>
            </a:pPr>
            <a:endParaRPr sz="1800" b="0" i="0" u="none" strike="noStrike" cap="none">
              <a:solidFill>
                <a:schemeClr val="dk1"/>
              </a:solidFill>
              <a:latin typeface="Corbel"/>
              <a:ea typeface="Corbel"/>
              <a:cs typeface="Corbel"/>
              <a:sym typeface="Corbel"/>
            </a:endParaRPr>
          </a:p>
          <a:p>
            <a:pPr marL="215900" marR="0" lvl="0" indent="-50800" algn="l" rtl="0">
              <a:lnSpc>
                <a:spcPct val="100000"/>
              </a:lnSpc>
              <a:spcBef>
                <a:spcPts val="500"/>
              </a:spcBef>
              <a:spcAft>
                <a:spcPts val="0"/>
              </a:spcAft>
              <a:buClr>
                <a:schemeClr val="dk1"/>
              </a:buClr>
              <a:buSzPct val="100000"/>
              <a:buFont typeface="Noto Sans Symbols"/>
              <a:buNone/>
            </a:pPr>
            <a:endParaRPr sz="1800" b="0" i="0" u="none" strike="noStrike" cap="none">
              <a:solidFill>
                <a:schemeClr val="dk1"/>
              </a:solidFill>
              <a:latin typeface="Corbel"/>
              <a:ea typeface="Corbel"/>
              <a:cs typeface="Corbel"/>
              <a:sym typeface="Corbel"/>
            </a:endParaRPr>
          </a:p>
          <a:p>
            <a:pPr marL="215900" marR="0" lvl="0" indent="-50800" algn="l" rtl="0">
              <a:lnSpc>
                <a:spcPct val="100000"/>
              </a:lnSpc>
              <a:spcBef>
                <a:spcPts val="500"/>
              </a:spcBef>
              <a:spcAft>
                <a:spcPts val="0"/>
              </a:spcAft>
              <a:buClr>
                <a:schemeClr val="dk1"/>
              </a:buClr>
              <a:buSzPct val="100000"/>
              <a:buFont typeface="Noto Sans Symbols"/>
              <a:buNone/>
            </a:pPr>
            <a:endParaRPr sz="1800" b="0" i="0" u="none" strike="noStrike" cap="none">
              <a:solidFill>
                <a:schemeClr val="dk1"/>
              </a:solidFill>
              <a:latin typeface="Corbel"/>
              <a:ea typeface="Corbel"/>
              <a:cs typeface="Corbel"/>
              <a:sym typeface="Corbel"/>
            </a:endParaRPr>
          </a:p>
        </p:txBody>
      </p:sp>
      <p:pic>
        <p:nvPicPr>
          <p:cNvPr id="1018" name="Shape 1018" descr="https://g.twimg.com/about/feature-corporate/image/Jack-Dorsey.jpg"/>
          <p:cNvPicPr preferRelativeResize="0"/>
          <p:nvPr/>
        </p:nvPicPr>
        <p:blipFill rotWithShape="1">
          <a:blip r:embed="rId3">
            <a:alphaModFix/>
          </a:blip>
          <a:srcRect/>
          <a:stretch/>
        </p:blipFill>
        <p:spPr>
          <a:xfrm>
            <a:off x="5735733" y="0"/>
            <a:ext cx="3424199" cy="51435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1113233" y="1020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Anthony Noto</a:t>
            </a:r>
          </a:p>
        </p:txBody>
      </p:sp>
      <p:sp>
        <p:nvSpPr>
          <p:cNvPr id="1024" name="Shape 1024"/>
          <p:cNvSpPr txBox="1">
            <a:spLocks noGrp="1"/>
          </p:cNvSpPr>
          <p:nvPr>
            <p:ph type="body" idx="1"/>
          </p:nvPr>
        </p:nvSpPr>
        <p:spPr>
          <a:xfrm>
            <a:off x="1113225" y="1122850"/>
            <a:ext cx="4601700" cy="3873300"/>
          </a:xfrm>
          <a:prstGeom prst="rect">
            <a:avLst/>
          </a:prstGeom>
          <a:noFill/>
          <a:ln>
            <a:noFill/>
          </a:ln>
        </p:spPr>
        <p:txBody>
          <a:bodyPr lIns="68575" tIns="68575" rIns="68575" bIns="68575" anchor="ctr" anchorCtr="0">
            <a:noAutofit/>
          </a:bodyPr>
          <a:lstStyle/>
          <a:p>
            <a:pPr marL="215900" marR="0" lvl="0" indent="7054" algn="l" rtl="0">
              <a:lnSpc>
                <a:spcPct val="100000"/>
              </a:lnSpc>
              <a:spcBef>
                <a:spcPts val="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COO, Nov 9, 2016.</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7054"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CFO, since July 2014</a:t>
            </a:r>
            <a:r>
              <a:rPr lang="en-GB" sz="1400">
                <a:latin typeface="Calibri"/>
                <a:ea typeface="Calibri"/>
                <a:cs typeface="Calibri"/>
                <a:sym typeface="Calibri"/>
              </a:rPr>
              <a:t>.</a:t>
            </a:r>
            <a:br>
              <a:rPr lang="en-GB" sz="1400">
                <a:latin typeface="Calibri"/>
                <a:ea typeface="Calibri"/>
                <a:cs typeface="Calibri"/>
                <a:sym typeface="Calibri"/>
              </a:rPr>
            </a:br>
            <a:endParaRPr lang="en-GB" sz="1400">
              <a:latin typeface="Calibri"/>
              <a:ea typeface="Calibri"/>
              <a:cs typeface="Calibri"/>
              <a:sym typeface="Calibri"/>
            </a:endParaRPr>
          </a:p>
          <a:p>
            <a:pPr marL="215900" marR="0" lvl="0" indent="7054"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Oversees revenue generating organizations.</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7054"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Prior to joining Twitter, he was a partner and the Head of the Technology, Media and Telecom Investment Banking Group at Goldman Sachs &amp; Co, 2010-2014.</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7054"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He was CFO of the National Football Lea</a:t>
            </a:r>
            <a:r>
              <a:rPr lang="en-GB" sz="1400">
                <a:latin typeface="Calibri"/>
                <a:ea typeface="Calibri"/>
                <a:cs typeface="Calibri"/>
                <a:sym typeface="Calibri"/>
              </a:rPr>
              <a:t>g</a:t>
            </a:r>
            <a:r>
              <a:rPr lang="en-GB" sz="1400" b="0" i="0" u="none" strike="noStrike" cap="none">
                <a:solidFill>
                  <a:schemeClr val="dk1"/>
                </a:solidFill>
                <a:latin typeface="Calibri"/>
                <a:ea typeface="Calibri"/>
                <a:cs typeface="Calibri"/>
                <a:sym typeface="Calibri"/>
              </a:rPr>
              <a:t>ue, 2008 to 2010.</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215900" marR="0" lvl="0" indent="7054" algn="l" rtl="0">
              <a:lnSpc>
                <a:spcPct val="100000"/>
              </a:lnSpc>
              <a:spcBef>
                <a:spcPts val="500"/>
              </a:spcBef>
              <a:spcAft>
                <a:spcPts val="0"/>
              </a:spcAft>
              <a:buClr>
                <a:srgbClr val="1186C3"/>
              </a:buClr>
              <a:buSzPct val="100000"/>
              <a:buFont typeface="Calibri"/>
              <a:buChar char="➢"/>
            </a:pPr>
            <a:r>
              <a:rPr lang="en-GB" sz="1400" b="0" i="0" u="none" strike="noStrike" cap="none">
                <a:solidFill>
                  <a:schemeClr val="dk1"/>
                </a:solidFill>
                <a:latin typeface="Calibri"/>
                <a:ea typeface="Calibri"/>
                <a:cs typeface="Calibri"/>
                <a:sym typeface="Calibri"/>
              </a:rPr>
              <a:t>Holds a B.S. in Mechanical Engineering from the US Military Academy and MBA from the Wharton School of the University of Pennsylvania.</a:t>
            </a:r>
          </a:p>
        </p:txBody>
      </p:sp>
      <p:pic>
        <p:nvPicPr>
          <p:cNvPr id="1025" name="Shape 1025" descr="https://g.twimg.com/about/feature-corporate/image/Anthony_Noto_Headshot_0.JPG"/>
          <p:cNvPicPr preferRelativeResize="0"/>
          <p:nvPr/>
        </p:nvPicPr>
        <p:blipFill rotWithShape="1">
          <a:blip r:embed="rId3">
            <a:alphaModFix/>
          </a:blip>
          <a:srcRect/>
          <a:stretch/>
        </p:blipFill>
        <p:spPr>
          <a:xfrm>
            <a:off x="5715000" y="0"/>
            <a:ext cx="3429000" cy="51435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9"/>
        <p:cNvGrpSpPr/>
        <p:nvPr/>
      </p:nvGrpSpPr>
      <p:grpSpPr>
        <a:xfrm>
          <a:off x="0" y="0"/>
          <a:ext cx="0" cy="0"/>
          <a:chOff x="0" y="0"/>
          <a:chExt cx="0" cy="0"/>
        </a:xfrm>
      </p:grpSpPr>
      <p:sp>
        <p:nvSpPr>
          <p:cNvPr id="1030" name="Shape 1030"/>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Leslie Berland</a:t>
            </a:r>
          </a:p>
        </p:txBody>
      </p:sp>
      <p:sp>
        <p:nvSpPr>
          <p:cNvPr id="1031" name="Shape 1031"/>
          <p:cNvSpPr txBox="1">
            <a:spLocks noGrp="1"/>
          </p:cNvSpPr>
          <p:nvPr>
            <p:ph type="body" idx="1"/>
          </p:nvPr>
        </p:nvSpPr>
        <p:spPr>
          <a:xfrm>
            <a:off x="1113232" y="1059475"/>
            <a:ext cx="4606500" cy="3314700"/>
          </a:xfrm>
          <a:prstGeom prst="rect">
            <a:avLst/>
          </a:prstGeom>
          <a:noFill/>
          <a:ln>
            <a:noFill/>
          </a:ln>
        </p:spPr>
        <p:txBody>
          <a:bodyPr lIns="68575" tIns="68575" rIns="68575" bIns="68575" anchor="ctr" anchorCtr="0">
            <a:noAutofit/>
          </a:bodyPr>
          <a:lstStyle/>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CMO, February 2016</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Prior to joining Twitter, she was the EVP, Global Advertising, Marketing &amp; Digital Partnerships at American Express.</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Holds a BS from Boston University’s College of Communications.</a:t>
            </a:r>
          </a:p>
        </p:txBody>
      </p:sp>
      <p:pic>
        <p:nvPicPr>
          <p:cNvPr id="1032" name="Shape 1032" descr="https://g.twimg.com/about/feature-corporate/image/Leslie-Berland.jpg"/>
          <p:cNvPicPr preferRelativeResize="0"/>
          <p:nvPr/>
        </p:nvPicPr>
        <p:blipFill rotWithShape="1">
          <a:blip r:embed="rId3">
            <a:alphaModFix/>
          </a:blip>
          <a:srcRect/>
          <a:stretch/>
        </p:blipFill>
        <p:spPr>
          <a:xfrm>
            <a:off x="5719857" y="0"/>
            <a:ext cx="3424200" cy="514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6"/>
        <p:cNvGrpSpPr/>
        <p:nvPr/>
      </p:nvGrpSpPr>
      <p:grpSpPr>
        <a:xfrm>
          <a:off x="0" y="0"/>
          <a:ext cx="0" cy="0"/>
          <a:chOff x="0" y="0"/>
          <a:chExt cx="0" cy="0"/>
        </a:xfrm>
      </p:grpSpPr>
      <p:sp>
        <p:nvSpPr>
          <p:cNvPr id="1037" name="Shape 1037"/>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Robert Kaiden</a:t>
            </a:r>
          </a:p>
        </p:txBody>
      </p:sp>
      <p:sp>
        <p:nvSpPr>
          <p:cNvPr id="1038" name="Shape 1038"/>
          <p:cNvSpPr txBox="1">
            <a:spLocks noGrp="1"/>
          </p:cNvSpPr>
          <p:nvPr>
            <p:ph type="body" idx="1"/>
          </p:nvPr>
        </p:nvSpPr>
        <p:spPr>
          <a:xfrm>
            <a:off x="1113232" y="1353775"/>
            <a:ext cx="4606500" cy="3314700"/>
          </a:xfrm>
          <a:prstGeom prst="rect">
            <a:avLst/>
          </a:prstGeom>
          <a:noFill/>
          <a:ln>
            <a:noFill/>
          </a:ln>
        </p:spPr>
        <p:txBody>
          <a:bodyPr lIns="68575" tIns="68575" rIns="68575" bIns="68575" anchor="ctr" anchorCtr="0">
            <a:noAutofit/>
          </a:bodyPr>
          <a:lstStyle/>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CAO, June 1, 2015</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Prior to joining Twitter, he was a Partner at Deloitte &amp; Touche LLP, with 25 years of service; also served as the Chief of Staff.</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Holds an MBA from the Wharton School, MS in Accounting from the University of Hartford, and a BA from Hamilton College.</a:t>
            </a:r>
          </a:p>
          <a:p>
            <a:pPr marL="215900" marR="0" lvl="0" indent="-50799" algn="l" rtl="0">
              <a:lnSpc>
                <a:spcPct val="100000"/>
              </a:lnSpc>
              <a:spcBef>
                <a:spcPts val="90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1039" name="Shape 1039" descr="https://g.twimg.com/about/feature-corporate/image/Robert-Kaiden.jpg"/>
          <p:cNvPicPr preferRelativeResize="0"/>
          <p:nvPr/>
        </p:nvPicPr>
        <p:blipFill rotWithShape="1">
          <a:blip r:embed="rId3">
            <a:alphaModFix/>
          </a:blip>
          <a:srcRect/>
          <a:stretch/>
        </p:blipFill>
        <p:spPr>
          <a:xfrm>
            <a:off x="5719857" y="0"/>
            <a:ext cx="3424200" cy="51435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3"/>
        <p:cNvGrpSpPr/>
        <p:nvPr/>
      </p:nvGrpSpPr>
      <p:grpSpPr>
        <a:xfrm>
          <a:off x="0" y="0"/>
          <a:ext cx="0" cy="0"/>
          <a:chOff x="0" y="0"/>
          <a:chExt cx="0" cy="0"/>
        </a:xfrm>
      </p:grpSpPr>
      <p:sp>
        <p:nvSpPr>
          <p:cNvPr id="1044" name="Shape 1044"/>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Vijaya Gadde</a:t>
            </a:r>
          </a:p>
        </p:txBody>
      </p:sp>
      <p:sp>
        <p:nvSpPr>
          <p:cNvPr id="1045" name="Shape 1045"/>
          <p:cNvSpPr txBox="1">
            <a:spLocks noGrp="1"/>
          </p:cNvSpPr>
          <p:nvPr>
            <p:ph type="body" idx="1"/>
          </p:nvPr>
        </p:nvSpPr>
        <p:spPr>
          <a:xfrm>
            <a:off x="1113232" y="1828650"/>
            <a:ext cx="4606500" cy="3111900"/>
          </a:xfrm>
          <a:prstGeom prst="rect">
            <a:avLst/>
          </a:prstGeom>
          <a:noFill/>
          <a:ln>
            <a:noFill/>
          </a:ln>
        </p:spPr>
        <p:txBody>
          <a:bodyPr lIns="68575" tIns="68575" rIns="68575" bIns="68575" anchor="ctr" anchorCtr="0">
            <a:noAutofit/>
          </a:bodyPr>
          <a:lstStyle/>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General Counsel</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a:latin typeface="Calibri"/>
                <a:ea typeface="Calibri"/>
                <a:cs typeface="Calibri"/>
                <a:sym typeface="Calibri"/>
              </a:rPr>
              <a:t>L</a:t>
            </a:r>
            <a:r>
              <a:rPr lang="en-GB" sz="1400" b="0" i="0" u="none" strike="noStrike" cap="none">
                <a:solidFill>
                  <a:schemeClr val="dk1"/>
                </a:solidFill>
                <a:latin typeface="Calibri"/>
                <a:ea typeface="Calibri"/>
                <a:cs typeface="Calibri"/>
                <a:sym typeface="Calibri"/>
              </a:rPr>
              <a:t>eading Twitter’s legal, trust and safety, and public policy teams.</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Previously served as Legal Director, managing international, and corporate legal teams only.</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Prior to joining Twitter in 2011, she was Senior Director, Legal at Juniper Networks.</a:t>
            </a:r>
            <a:br>
              <a:rPr lang="en-GB" sz="1400" b="0" i="0" u="none" strike="noStrike" cap="none">
                <a:solidFill>
                  <a:schemeClr val="dk1"/>
                </a:solidFill>
                <a:latin typeface="Calibri"/>
                <a:ea typeface="Calibri"/>
                <a:cs typeface="Calibri"/>
                <a:sym typeface="Calibri"/>
              </a:rPr>
            </a:br>
            <a:endParaRPr lang="en-GB" sz="14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chemeClr val="dk1"/>
              </a:buClr>
              <a:buSzPct val="100000"/>
              <a:buFont typeface="Calibri"/>
            </a:pPr>
            <a:r>
              <a:rPr lang="en-GB" sz="1400" b="0" i="0" u="none" strike="noStrike" cap="none">
                <a:solidFill>
                  <a:schemeClr val="dk1"/>
                </a:solidFill>
                <a:latin typeface="Calibri"/>
                <a:ea typeface="Calibri"/>
                <a:cs typeface="Calibri"/>
                <a:sym typeface="Calibri"/>
              </a:rPr>
              <a:t>Had a JD from New York University School of Law, and a BS in Industrial and Labor Relations from Cornell University.</a:t>
            </a:r>
          </a:p>
        </p:txBody>
      </p:sp>
      <p:pic>
        <p:nvPicPr>
          <p:cNvPr id="1046" name="Shape 1046" descr="https://g.twimg.com/about/feature-corporate/image/Vijaya-Gadde.jpg"/>
          <p:cNvPicPr preferRelativeResize="0"/>
          <p:nvPr/>
        </p:nvPicPr>
        <p:blipFill rotWithShape="1">
          <a:blip r:embed="rId3">
            <a:alphaModFix/>
          </a:blip>
          <a:srcRect/>
          <a:stretch/>
        </p:blipFill>
        <p:spPr>
          <a:xfrm>
            <a:off x="5719857" y="0"/>
            <a:ext cx="3424200" cy="51435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0"/>
        <p:cNvGrpSpPr/>
        <p:nvPr/>
      </p:nvGrpSpPr>
      <p:grpSpPr>
        <a:xfrm>
          <a:off x="0" y="0"/>
          <a:ext cx="0" cy="0"/>
          <a:chOff x="0" y="0"/>
          <a:chExt cx="0" cy="0"/>
        </a:xfrm>
      </p:grpSpPr>
      <p:sp>
        <p:nvSpPr>
          <p:cNvPr id="1051" name="Shape 1051"/>
          <p:cNvSpPr txBox="1">
            <a:spLocks noGrp="1"/>
          </p:cNvSpPr>
          <p:nvPr>
            <p:ph type="title"/>
          </p:nvPr>
        </p:nvSpPr>
        <p:spPr>
          <a:xfrm>
            <a:off x="1113233" y="51435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Operational goal of 2016</a:t>
            </a:r>
          </a:p>
        </p:txBody>
      </p:sp>
      <p:sp>
        <p:nvSpPr>
          <p:cNvPr id="1052" name="Shape 1052"/>
          <p:cNvSpPr txBox="1">
            <a:spLocks noGrp="1"/>
          </p:cNvSpPr>
          <p:nvPr>
            <p:ph type="body" idx="1"/>
          </p:nvPr>
        </p:nvSpPr>
        <p:spPr>
          <a:xfrm>
            <a:off x="1058532" y="1677474"/>
            <a:ext cx="7514100" cy="2343300"/>
          </a:xfrm>
          <a:prstGeom prst="rect">
            <a:avLst/>
          </a:prstGeom>
        </p:spPr>
        <p:txBody>
          <a:bodyPr lIns="91425" tIns="91425" rIns="91425" bIns="91425" anchor="ctr" anchorCtr="0">
            <a:noAutofit/>
          </a:bodyPr>
          <a:lstStyle/>
          <a:p>
            <a:pPr marL="457200" lvl="0" indent="-381000" rtl="0">
              <a:spcBef>
                <a:spcPts val="0"/>
              </a:spcBef>
              <a:buSzPct val="100000"/>
            </a:pPr>
            <a:r>
              <a:rPr lang="en-GB" sz="2400"/>
              <a:t>Cost restructure</a:t>
            </a:r>
            <a:br>
              <a:rPr lang="en-GB" sz="2400"/>
            </a:br>
            <a:endParaRPr lang="en-GB" sz="2400"/>
          </a:p>
          <a:p>
            <a:pPr marL="457200" lvl="0" indent="-381000" rtl="0">
              <a:spcBef>
                <a:spcPts val="0"/>
              </a:spcBef>
              <a:buSzPct val="100000"/>
            </a:pPr>
            <a:r>
              <a:rPr lang="en-GB" sz="2400"/>
              <a:t>Increase in free cash flow</a:t>
            </a:r>
            <a:br>
              <a:rPr lang="en-GB" sz="2400"/>
            </a:br>
            <a:endParaRPr lang="en-GB" sz="2400"/>
          </a:p>
          <a:p>
            <a:pPr marL="457200" lvl="0" indent="-381000">
              <a:spcBef>
                <a:spcPts val="0"/>
              </a:spcBef>
              <a:buSzPct val="100000"/>
            </a:pPr>
            <a:r>
              <a:rPr lang="en-GB" sz="2400"/>
              <a:t>Increase in DAU growth</a:t>
            </a:r>
          </a:p>
        </p:txBody>
      </p:sp>
      <p:pic>
        <p:nvPicPr>
          <p:cNvPr id="1053" name="Shape 1053"/>
          <p:cNvPicPr preferRelativeResize="0"/>
          <p:nvPr/>
        </p:nvPicPr>
        <p:blipFill>
          <a:blip r:embed="rId3">
            <a:alphaModFix/>
          </a:blip>
          <a:stretch>
            <a:fillRect/>
          </a:stretch>
        </p:blipFill>
        <p:spPr>
          <a:xfrm>
            <a:off x="7105455" y="0"/>
            <a:ext cx="2038538" cy="5143500"/>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7"/>
        <p:cNvGrpSpPr/>
        <p:nvPr/>
      </p:nvGrpSpPr>
      <p:grpSpPr>
        <a:xfrm>
          <a:off x="0" y="0"/>
          <a:ext cx="0" cy="0"/>
          <a:chOff x="0" y="0"/>
          <a:chExt cx="0" cy="0"/>
        </a:xfrm>
      </p:grpSpPr>
      <p:sp>
        <p:nvSpPr>
          <p:cNvPr id="1058" name="Shape 1058"/>
          <p:cNvSpPr txBox="1">
            <a:spLocks noGrp="1"/>
          </p:cNvSpPr>
          <p:nvPr>
            <p:ph type="title"/>
          </p:nvPr>
        </p:nvSpPr>
        <p:spPr>
          <a:xfrm>
            <a:off x="1113233" y="18990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Stock-based compensation</a:t>
            </a:r>
          </a:p>
        </p:txBody>
      </p:sp>
      <p:pic>
        <p:nvPicPr>
          <p:cNvPr id="1059" name="Shape 1059"/>
          <p:cNvPicPr preferRelativeResize="0"/>
          <p:nvPr/>
        </p:nvPicPr>
        <p:blipFill>
          <a:blip r:embed="rId3">
            <a:alphaModFix/>
          </a:blip>
          <a:stretch>
            <a:fillRect/>
          </a:stretch>
        </p:blipFill>
        <p:spPr>
          <a:xfrm>
            <a:off x="7095449" y="189887"/>
            <a:ext cx="2048550" cy="1933825"/>
          </a:xfrm>
          <a:prstGeom prst="rect">
            <a:avLst/>
          </a:prstGeom>
          <a:noFill/>
          <a:ln>
            <a:noFill/>
          </a:ln>
        </p:spPr>
      </p:pic>
      <p:pic>
        <p:nvPicPr>
          <p:cNvPr id="1060" name="Shape 1060"/>
          <p:cNvPicPr preferRelativeResize="0"/>
          <p:nvPr/>
        </p:nvPicPr>
        <p:blipFill>
          <a:blip r:embed="rId4">
            <a:alphaModFix/>
          </a:blip>
          <a:stretch>
            <a:fillRect/>
          </a:stretch>
        </p:blipFill>
        <p:spPr>
          <a:xfrm>
            <a:off x="1062849" y="1447650"/>
            <a:ext cx="6369925" cy="2914950"/>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Shape 343"/>
          <p:cNvSpPr txBox="1">
            <a:spLocks noGrp="1"/>
          </p:cNvSpPr>
          <p:nvPr>
            <p:ph type="ctrTitle"/>
          </p:nvPr>
        </p:nvSpPr>
        <p:spPr>
          <a:xfrm>
            <a:off x="1112775" y="1208325"/>
            <a:ext cx="3890100" cy="1123800"/>
          </a:xfrm>
          <a:prstGeom prst="rect">
            <a:avLst/>
          </a:prstGeom>
        </p:spPr>
        <p:txBody>
          <a:bodyPr lIns="68575" tIns="68575" rIns="68575" bIns="68575" anchor="b" anchorCtr="0">
            <a:noAutofit/>
          </a:bodyPr>
          <a:lstStyle/>
          <a:p>
            <a:pPr lvl="0" algn="l">
              <a:spcBef>
                <a:spcPts val="0"/>
              </a:spcBef>
              <a:buNone/>
            </a:pPr>
            <a:r>
              <a:rPr lang="en-GB" sz="3000" b="1">
                <a:latin typeface="Proxima Nova"/>
                <a:ea typeface="Proxima Nova"/>
                <a:cs typeface="Proxima Nova"/>
                <a:sym typeface="Proxima Nova"/>
              </a:rPr>
              <a:t>The Business Model      of Social Media</a:t>
            </a:r>
            <a:r>
              <a:rPr lang="en-GB" sz="3000">
                <a:latin typeface="Proxima Nova"/>
                <a:ea typeface="Proxima Nova"/>
                <a:cs typeface="Proxima Nova"/>
                <a:sym typeface="Proxima Nova"/>
              </a:rPr>
              <a:t> </a:t>
            </a:r>
          </a:p>
        </p:txBody>
      </p:sp>
      <p:pic>
        <p:nvPicPr>
          <p:cNvPr id="344" name="Shape 344" descr="4171.png"/>
          <p:cNvPicPr preferRelativeResize="0"/>
          <p:nvPr/>
        </p:nvPicPr>
        <p:blipFill>
          <a:blip r:embed="rId3">
            <a:alphaModFix/>
          </a:blip>
          <a:stretch>
            <a:fillRect/>
          </a:stretch>
        </p:blipFill>
        <p:spPr>
          <a:xfrm>
            <a:off x="3782375" y="141100"/>
            <a:ext cx="6169374" cy="45508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4"/>
        <p:cNvGrpSpPr/>
        <p:nvPr/>
      </p:nvGrpSpPr>
      <p:grpSpPr>
        <a:xfrm>
          <a:off x="0" y="0"/>
          <a:ext cx="0" cy="0"/>
          <a:chOff x="0" y="0"/>
          <a:chExt cx="0" cy="0"/>
        </a:xfrm>
      </p:grpSpPr>
      <p:sp>
        <p:nvSpPr>
          <p:cNvPr id="1065" name="Shape 1065"/>
          <p:cNvSpPr txBox="1">
            <a:spLocks noGrp="1"/>
          </p:cNvSpPr>
          <p:nvPr>
            <p:ph type="body" idx="1"/>
          </p:nvPr>
        </p:nvSpPr>
        <p:spPr>
          <a:xfrm>
            <a:off x="1113232" y="2000249"/>
            <a:ext cx="7514100" cy="2343300"/>
          </a:xfrm>
          <a:prstGeom prst="rect">
            <a:avLst/>
          </a:prstGeom>
        </p:spPr>
        <p:txBody>
          <a:bodyPr lIns="91425" tIns="91425" rIns="91425" bIns="91425" anchor="ctr" anchorCtr="0">
            <a:noAutofit/>
          </a:bodyPr>
          <a:lstStyle/>
          <a:p>
            <a:pPr lvl="0">
              <a:spcBef>
                <a:spcPts val="0"/>
              </a:spcBef>
              <a:buNone/>
            </a:pPr>
            <a:endParaRPr/>
          </a:p>
        </p:txBody>
      </p:sp>
      <p:pic>
        <p:nvPicPr>
          <p:cNvPr id="1066" name="Shape 1066"/>
          <p:cNvPicPr preferRelativeResize="0"/>
          <p:nvPr/>
        </p:nvPicPr>
        <p:blipFill>
          <a:blip r:embed="rId3">
            <a:alphaModFix/>
          </a:blip>
          <a:stretch>
            <a:fillRect/>
          </a:stretch>
        </p:blipFill>
        <p:spPr>
          <a:xfrm>
            <a:off x="1113223" y="683815"/>
            <a:ext cx="7514100" cy="3949171"/>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b="1">
                <a:latin typeface="Proxima Nova"/>
                <a:ea typeface="Proxima Nova"/>
                <a:cs typeface="Proxima Nova"/>
                <a:sym typeface="Proxima Nova"/>
              </a:rPr>
              <a:t>Stock-based compensation</a:t>
            </a:r>
          </a:p>
        </p:txBody>
      </p:sp>
      <p:pic>
        <p:nvPicPr>
          <p:cNvPr id="1072" name="Shape 1072"/>
          <p:cNvPicPr preferRelativeResize="0"/>
          <p:nvPr/>
        </p:nvPicPr>
        <p:blipFill>
          <a:blip r:embed="rId3">
            <a:alphaModFix/>
          </a:blip>
          <a:stretch>
            <a:fillRect/>
          </a:stretch>
        </p:blipFill>
        <p:spPr>
          <a:xfrm>
            <a:off x="207800" y="2284287"/>
            <a:ext cx="8858250" cy="1914525"/>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6"/>
        <p:cNvGrpSpPr/>
        <p:nvPr/>
      </p:nvGrpSpPr>
      <p:grpSpPr>
        <a:xfrm>
          <a:off x="0" y="0"/>
          <a:ext cx="0" cy="0"/>
          <a:chOff x="0" y="0"/>
          <a:chExt cx="0" cy="0"/>
        </a:xfrm>
      </p:grpSpPr>
      <p:sp>
        <p:nvSpPr>
          <p:cNvPr id="1077" name="Shape 1077"/>
          <p:cNvSpPr txBox="1">
            <a:spLocks noGrp="1"/>
          </p:cNvSpPr>
          <p:nvPr>
            <p:ph type="title"/>
          </p:nvPr>
        </p:nvSpPr>
        <p:spPr>
          <a:xfrm>
            <a:off x="1113233" y="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Management Ownership</a:t>
            </a:r>
          </a:p>
        </p:txBody>
      </p:sp>
      <p:sp>
        <p:nvSpPr>
          <p:cNvPr id="1078" name="Shape 1078"/>
          <p:cNvSpPr txBox="1">
            <a:spLocks noGrp="1"/>
          </p:cNvSpPr>
          <p:nvPr>
            <p:ph type="body" idx="1"/>
          </p:nvPr>
        </p:nvSpPr>
        <p:spPr>
          <a:xfrm>
            <a:off x="1113232" y="2000249"/>
            <a:ext cx="7514100" cy="2343300"/>
          </a:xfrm>
          <a:prstGeom prst="rect">
            <a:avLst/>
          </a:prstGeom>
        </p:spPr>
        <p:txBody>
          <a:bodyPr lIns="91425" tIns="91425" rIns="91425" bIns="91425" anchor="ctr" anchorCtr="0">
            <a:noAutofit/>
          </a:bodyPr>
          <a:lstStyle/>
          <a:p>
            <a:pPr lvl="0">
              <a:spcBef>
                <a:spcPts val="0"/>
              </a:spcBef>
              <a:buNone/>
            </a:pPr>
            <a:endParaRPr/>
          </a:p>
        </p:txBody>
      </p:sp>
      <p:pic>
        <p:nvPicPr>
          <p:cNvPr id="1079" name="Shape 1079"/>
          <p:cNvPicPr preferRelativeResize="0"/>
          <p:nvPr/>
        </p:nvPicPr>
        <p:blipFill rotWithShape="1">
          <a:blip r:embed="rId3">
            <a:alphaModFix/>
          </a:blip>
          <a:srcRect l="1755" t="22490" r="1803" b="22720"/>
          <a:stretch/>
        </p:blipFill>
        <p:spPr>
          <a:xfrm>
            <a:off x="0" y="1426646"/>
            <a:ext cx="9144000" cy="29168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3"/>
        <p:cNvGrpSpPr/>
        <p:nvPr/>
      </p:nvGrpSpPr>
      <p:grpSpPr>
        <a:xfrm>
          <a:off x="0" y="0"/>
          <a:ext cx="0" cy="0"/>
          <a:chOff x="0" y="0"/>
          <a:chExt cx="0" cy="0"/>
        </a:xfrm>
      </p:grpSpPr>
      <p:sp>
        <p:nvSpPr>
          <p:cNvPr id="1084" name="Shape 1084"/>
          <p:cNvSpPr txBox="1">
            <a:spLocks noGrp="1"/>
          </p:cNvSpPr>
          <p:nvPr>
            <p:ph type="title"/>
          </p:nvPr>
        </p:nvSpPr>
        <p:spPr>
          <a:xfrm>
            <a:off x="1113233" y="51435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Share structure and net loss</a:t>
            </a:r>
          </a:p>
        </p:txBody>
      </p:sp>
      <p:sp>
        <p:nvSpPr>
          <p:cNvPr id="1085" name="Shape 1085"/>
          <p:cNvSpPr txBox="1">
            <a:spLocks noGrp="1"/>
          </p:cNvSpPr>
          <p:nvPr>
            <p:ph type="body" idx="1"/>
          </p:nvPr>
        </p:nvSpPr>
        <p:spPr>
          <a:xfrm>
            <a:off x="1113232" y="2000249"/>
            <a:ext cx="7514100" cy="2343300"/>
          </a:xfrm>
          <a:prstGeom prst="rect">
            <a:avLst/>
          </a:prstGeom>
        </p:spPr>
        <p:txBody>
          <a:bodyPr lIns="91425" tIns="91425" rIns="91425" bIns="91425" anchor="ctr" anchorCtr="0">
            <a:noAutofit/>
          </a:bodyPr>
          <a:lstStyle/>
          <a:p>
            <a:pPr lvl="0">
              <a:spcBef>
                <a:spcPts val="0"/>
              </a:spcBef>
              <a:buNone/>
            </a:pPr>
            <a:endParaRPr/>
          </a:p>
        </p:txBody>
      </p:sp>
      <p:pic>
        <p:nvPicPr>
          <p:cNvPr id="1086" name="Shape 1086"/>
          <p:cNvPicPr preferRelativeResize="0"/>
          <p:nvPr/>
        </p:nvPicPr>
        <p:blipFill>
          <a:blip r:embed="rId3">
            <a:alphaModFix/>
          </a:blip>
          <a:stretch>
            <a:fillRect/>
          </a:stretch>
        </p:blipFill>
        <p:spPr>
          <a:xfrm>
            <a:off x="845950" y="1828637"/>
            <a:ext cx="8048625" cy="2543175"/>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0"/>
        <p:cNvGrpSpPr/>
        <p:nvPr/>
      </p:nvGrpSpPr>
      <p:grpSpPr>
        <a:xfrm>
          <a:off x="0" y="0"/>
          <a:ext cx="0" cy="0"/>
          <a:chOff x="0" y="0"/>
          <a:chExt cx="0" cy="0"/>
        </a:xfrm>
      </p:grpSpPr>
      <p:sp>
        <p:nvSpPr>
          <p:cNvPr id="1091" name="Shape 1091"/>
          <p:cNvSpPr txBox="1">
            <a:spLocks noGrp="1"/>
          </p:cNvSpPr>
          <p:nvPr>
            <p:ph type="title"/>
          </p:nvPr>
        </p:nvSpPr>
        <p:spPr>
          <a:xfrm>
            <a:off x="1113233" y="51435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Free cash flow 2016 vs 2015</a:t>
            </a:r>
          </a:p>
        </p:txBody>
      </p:sp>
      <p:sp>
        <p:nvSpPr>
          <p:cNvPr id="1092" name="Shape 1092"/>
          <p:cNvSpPr txBox="1"/>
          <p:nvPr/>
        </p:nvSpPr>
        <p:spPr>
          <a:xfrm>
            <a:off x="5586500" y="4125625"/>
            <a:ext cx="2299500" cy="486900"/>
          </a:xfrm>
          <a:prstGeom prst="rect">
            <a:avLst/>
          </a:prstGeom>
          <a:noFill/>
          <a:ln>
            <a:noFill/>
          </a:ln>
        </p:spPr>
        <p:txBody>
          <a:bodyPr lIns="91425" tIns="91425" rIns="91425" bIns="91425" anchor="t" anchorCtr="0">
            <a:noAutofit/>
          </a:bodyPr>
          <a:lstStyle/>
          <a:p>
            <a:pPr lvl="0" algn="ctr">
              <a:spcBef>
                <a:spcPts val="0"/>
              </a:spcBef>
              <a:buNone/>
            </a:pPr>
            <a:endParaRPr sz="3000" b="1"/>
          </a:p>
        </p:txBody>
      </p:sp>
      <p:grpSp>
        <p:nvGrpSpPr>
          <p:cNvPr id="1093" name="Shape 1093"/>
          <p:cNvGrpSpPr/>
          <p:nvPr/>
        </p:nvGrpSpPr>
        <p:grpSpPr>
          <a:xfrm>
            <a:off x="888252" y="2000256"/>
            <a:ext cx="7964055" cy="1511297"/>
            <a:chOff x="547525" y="1583525"/>
            <a:chExt cx="8292436" cy="1489550"/>
          </a:xfrm>
        </p:grpSpPr>
        <p:pic>
          <p:nvPicPr>
            <p:cNvPr id="1094" name="Shape 1094"/>
            <p:cNvPicPr preferRelativeResize="0"/>
            <p:nvPr/>
          </p:nvPicPr>
          <p:blipFill>
            <a:blip r:embed="rId3">
              <a:alphaModFix/>
            </a:blip>
            <a:stretch>
              <a:fillRect/>
            </a:stretch>
          </p:blipFill>
          <p:spPr>
            <a:xfrm>
              <a:off x="547536" y="2070424"/>
              <a:ext cx="8292424" cy="1002650"/>
            </a:xfrm>
            <a:prstGeom prst="rect">
              <a:avLst/>
            </a:prstGeom>
            <a:noFill/>
            <a:ln w="9525" cap="flat" cmpd="sng">
              <a:solidFill>
                <a:schemeClr val="dk2"/>
              </a:solidFill>
              <a:prstDash val="solid"/>
              <a:round/>
              <a:headEnd type="none" w="med" len="med"/>
              <a:tailEnd type="none" w="med" len="med"/>
            </a:ln>
          </p:spPr>
        </p:pic>
        <p:pic>
          <p:nvPicPr>
            <p:cNvPr id="1095" name="Shape 1095"/>
            <p:cNvPicPr preferRelativeResize="0"/>
            <p:nvPr/>
          </p:nvPicPr>
          <p:blipFill>
            <a:blip r:embed="rId4">
              <a:alphaModFix/>
            </a:blip>
            <a:stretch>
              <a:fillRect/>
            </a:stretch>
          </p:blipFill>
          <p:spPr>
            <a:xfrm>
              <a:off x="547525" y="1583524"/>
              <a:ext cx="8292424" cy="486899"/>
            </a:xfrm>
            <a:prstGeom prst="rect">
              <a:avLst/>
            </a:prstGeom>
            <a:noFill/>
            <a:ln w="9525" cap="flat" cmpd="sng">
              <a:solidFill>
                <a:schemeClr val="dk2"/>
              </a:solidFill>
              <a:prstDash val="solid"/>
              <a:round/>
              <a:headEnd type="none" w="med" len="med"/>
              <a:tailEnd type="none" w="med" len="med"/>
            </a:ln>
          </p:spPr>
        </p:pic>
      </p:grpSp>
      <p:sp>
        <p:nvSpPr>
          <p:cNvPr id="1096" name="Shape 1096"/>
          <p:cNvSpPr/>
          <p:nvPr/>
        </p:nvSpPr>
        <p:spPr>
          <a:xfrm>
            <a:off x="6752525" y="3128950"/>
            <a:ext cx="1934400" cy="209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0"/>
        <p:cNvGrpSpPr/>
        <p:nvPr/>
      </p:nvGrpSpPr>
      <p:grpSpPr>
        <a:xfrm>
          <a:off x="0" y="0"/>
          <a:ext cx="0" cy="0"/>
          <a:chOff x="0" y="0"/>
          <a:chExt cx="0" cy="0"/>
        </a:xfrm>
      </p:grpSpPr>
      <p:sp>
        <p:nvSpPr>
          <p:cNvPr id="1101" name="Shape 1101"/>
          <p:cNvSpPr txBox="1">
            <a:spLocks noGrp="1"/>
          </p:cNvSpPr>
          <p:nvPr>
            <p:ph type="title"/>
          </p:nvPr>
        </p:nvSpPr>
        <p:spPr>
          <a:xfrm>
            <a:off x="1113233" y="1914600"/>
            <a:ext cx="7514100" cy="1314300"/>
          </a:xfrm>
          <a:prstGeom prst="rect">
            <a:avLst/>
          </a:prstGeom>
        </p:spPr>
        <p:txBody>
          <a:bodyPr lIns="91425" tIns="91425" rIns="91425" bIns="91425" anchor="ctr" anchorCtr="0">
            <a:noAutofit/>
          </a:bodyPr>
          <a:lstStyle/>
          <a:p>
            <a:pPr lvl="0">
              <a:spcBef>
                <a:spcPts val="0"/>
              </a:spcBef>
              <a:buNone/>
            </a:pPr>
            <a:r>
              <a:rPr lang="en-GB" b="1">
                <a:latin typeface="Proxima Nova"/>
                <a:ea typeface="Proxima Nova"/>
                <a:cs typeface="Proxima Nova"/>
                <a:sym typeface="Proxima Nova"/>
              </a:rPr>
              <a:t>Financial Statements 10K</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5"/>
        <p:cNvGrpSpPr/>
        <p:nvPr/>
      </p:nvGrpSpPr>
      <p:grpSpPr>
        <a:xfrm>
          <a:off x="0" y="0"/>
          <a:ext cx="0" cy="0"/>
          <a:chOff x="0" y="0"/>
          <a:chExt cx="0" cy="0"/>
        </a:xfrm>
      </p:grpSpPr>
      <p:sp>
        <p:nvSpPr>
          <p:cNvPr id="1106" name="Shape 1106"/>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1107" name="Shape 1107"/>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1108" name="Shape 1108"/>
          <p:cNvPicPr preferRelativeResize="0"/>
          <p:nvPr/>
        </p:nvPicPr>
        <p:blipFill rotWithShape="1">
          <a:blip r:embed="rId3">
            <a:alphaModFix/>
          </a:blip>
          <a:srcRect l="39" t="7138" r="1603" b="18117"/>
          <a:stretch/>
        </p:blipFill>
        <p:spPr>
          <a:xfrm>
            <a:off x="1297949" y="134850"/>
            <a:ext cx="6947100" cy="4873800"/>
          </a:xfrm>
          <a:prstGeom prst="rect">
            <a:avLst/>
          </a:prstGeom>
          <a:noFill/>
          <a:ln w="9525" cap="flat" cmpd="sng">
            <a:solidFill>
              <a:srgbClr val="000000"/>
            </a:solidFill>
            <a:prstDash val="solid"/>
            <a:round/>
            <a:headEnd type="none" w="med" len="med"/>
            <a:tailEnd type="none" w="med" len="med"/>
          </a:ln>
        </p:spPr>
      </p:pic>
      <p:sp>
        <p:nvSpPr>
          <p:cNvPr id="1109" name="Shape 1109"/>
          <p:cNvSpPr/>
          <p:nvPr/>
        </p:nvSpPr>
        <p:spPr>
          <a:xfrm>
            <a:off x="893600" y="4288400"/>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3"/>
        <p:cNvGrpSpPr/>
        <p:nvPr/>
      </p:nvGrpSpPr>
      <p:grpSpPr>
        <a:xfrm>
          <a:off x="0" y="0"/>
          <a:ext cx="0" cy="0"/>
          <a:chOff x="0" y="0"/>
          <a:chExt cx="0" cy="0"/>
        </a:xfrm>
      </p:grpSpPr>
      <p:sp>
        <p:nvSpPr>
          <p:cNvPr id="1114" name="Shape 1114"/>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1115" name="Shape 1115"/>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1116" name="Shape 1116"/>
          <p:cNvPicPr preferRelativeResize="0"/>
          <p:nvPr/>
        </p:nvPicPr>
        <p:blipFill rotWithShape="1">
          <a:blip r:embed="rId3">
            <a:alphaModFix/>
          </a:blip>
          <a:srcRect l="-78" t="21149" r="1605" b="24869"/>
          <a:stretch/>
        </p:blipFill>
        <p:spPr>
          <a:xfrm>
            <a:off x="1113225" y="514349"/>
            <a:ext cx="7514100" cy="3802800"/>
          </a:xfrm>
          <a:prstGeom prst="rect">
            <a:avLst/>
          </a:prstGeom>
          <a:noFill/>
          <a:ln w="9525" cap="flat" cmpd="sng">
            <a:solidFill>
              <a:srgbClr val="000000"/>
            </a:solidFill>
            <a:prstDash val="solid"/>
            <a:round/>
            <a:headEnd type="none" w="med" len="med"/>
            <a:tailEnd type="none" w="med" len="med"/>
          </a:ln>
        </p:spPr>
      </p:pic>
      <p:sp>
        <p:nvSpPr>
          <p:cNvPr id="1117" name="Shape 1117"/>
          <p:cNvSpPr/>
          <p:nvPr/>
        </p:nvSpPr>
        <p:spPr>
          <a:xfrm>
            <a:off x="1064500" y="2900775"/>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8" name="Shape 1118"/>
          <p:cNvSpPr/>
          <p:nvPr/>
        </p:nvSpPr>
        <p:spPr>
          <a:xfrm>
            <a:off x="1064500" y="3281350"/>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19" name="Shape 1119"/>
          <p:cNvSpPr/>
          <p:nvPr/>
        </p:nvSpPr>
        <p:spPr>
          <a:xfrm>
            <a:off x="1064500" y="3153625"/>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1113233" y="17410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b="1">
                <a:latin typeface="Proxima Nova"/>
                <a:ea typeface="Proxima Nova"/>
                <a:cs typeface="Proxima Nova"/>
                <a:sym typeface="Proxima Nova"/>
              </a:rPr>
              <a:t>Consolidated statements of cash flows (I)</a:t>
            </a:r>
          </a:p>
        </p:txBody>
      </p:sp>
      <p:sp>
        <p:nvSpPr>
          <p:cNvPr id="1125" name="Shape 1125"/>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1126" name="Shape 1126"/>
          <p:cNvPicPr preferRelativeResize="0"/>
          <p:nvPr/>
        </p:nvPicPr>
        <p:blipFill rotWithShape="1">
          <a:blip r:embed="rId3">
            <a:alphaModFix/>
          </a:blip>
          <a:srcRect l="381" t="7849" r="1905" b="40916"/>
          <a:stretch/>
        </p:blipFill>
        <p:spPr>
          <a:xfrm>
            <a:off x="1221525" y="1232399"/>
            <a:ext cx="7297500" cy="3532500"/>
          </a:xfrm>
          <a:prstGeom prst="rect">
            <a:avLst/>
          </a:prstGeom>
          <a:noFill/>
          <a:ln w="9525" cap="flat" cmpd="sng">
            <a:solidFill>
              <a:srgbClr val="0B5982"/>
            </a:solidFill>
            <a:prstDash val="solid"/>
            <a:round/>
            <a:headEnd type="none" w="med" len="med"/>
            <a:tailEnd type="none" w="med" len="med"/>
          </a:ln>
        </p:spPr>
      </p:pic>
      <p:sp>
        <p:nvSpPr>
          <p:cNvPr id="1127" name="Shape 1127"/>
          <p:cNvSpPr/>
          <p:nvPr/>
        </p:nvSpPr>
        <p:spPr>
          <a:xfrm>
            <a:off x="1028025" y="3588350"/>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8" name="Shape 1128"/>
          <p:cNvSpPr/>
          <p:nvPr/>
        </p:nvSpPr>
        <p:spPr>
          <a:xfrm>
            <a:off x="1113225" y="2131100"/>
            <a:ext cx="75141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29" name="Shape 1129"/>
          <p:cNvSpPr/>
          <p:nvPr/>
        </p:nvSpPr>
        <p:spPr>
          <a:xfrm>
            <a:off x="1028025" y="3802875"/>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0" name="Shape 1130"/>
          <p:cNvSpPr/>
          <p:nvPr/>
        </p:nvSpPr>
        <p:spPr>
          <a:xfrm>
            <a:off x="1028025" y="4659900"/>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34"/>
        <p:cNvGrpSpPr/>
        <p:nvPr/>
      </p:nvGrpSpPr>
      <p:grpSpPr>
        <a:xfrm>
          <a:off x="0" y="0"/>
          <a:ext cx="0" cy="0"/>
          <a:chOff x="0" y="0"/>
          <a:chExt cx="0" cy="0"/>
        </a:xfrm>
      </p:grpSpPr>
      <p:sp>
        <p:nvSpPr>
          <p:cNvPr id="1135" name="Shape 1135"/>
          <p:cNvSpPr txBox="1">
            <a:spLocks noGrp="1"/>
          </p:cNvSpPr>
          <p:nvPr>
            <p:ph type="title"/>
          </p:nvPr>
        </p:nvSpPr>
        <p:spPr>
          <a:xfrm>
            <a:off x="1113233" y="366950"/>
            <a:ext cx="7514100" cy="1314300"/>
          </a:xfrm>
          <a:prstGeom prst="rect">
            <a:avLst/>
          </a:prstGeom>
        </p:spPr>
        <p:txBody>
          <a:bodyPr lIns="91425" tIns="91425" rIns="91425" bIns="91425" anchor="ctr" anchorCtr="0">
            <a:noAutofit/>
          </a:bodyPr>
          <a:lstStyle/>
          <a:p>
            <a:pPr lvl="0" algn="l">
              <a:spcBef>
                <a:spcPts val="0"/>
              </a:spcBef>
              <a:buNone/>
            </a:pPr>
            <a:r>
              <a:rPr lang="en-GB" b="1"/>
              <a:t>Consolidated Statements of Cash flow (II)</a:t>
            </a:r>
          </a:p>
        </p:txBody>
      </p:sp>
      <p:sp>
        <p:nvSpPr>
          <p:cNvPr id="1136" name="Shape 1136"/>
          <p:cNvSpPr txBox="1">
            <a:spLocks noGrp="1"/>
          </p:cNvSpPr>
          <p:nvPr>
            <p:ph type="body" idx="1"/>
          </p:nvPr>
        </p:nvSpPr>
        <p:spPr>
          <a:xfrm>
            <a:off x="1113232" y="2000249"/>
            <a:ext cx="7514100" cy="2343300"/>
          </a:xfrm>
          <a:prstGeom prst="rect">
            <a:avLst/>
          </a:prstGeom>
        </p:spPr>
        <p:txBody>
          <a:bodyPr lIns="91425" tIns="91425" rIns="91425" bIns="91425" anchor="ctr" anchorCtr="0">
            <a:noAutofit/>
          </a:bodyPr>
          <a:lstStyle/>
          <a:p>
            <a:pPr lvl="0">
              <a:spcBef>
                <a:spcPts val="0"/>
              </a:spcBef>
              <a:buNone/>
            </a:pPr>
            <a:endParaRPr/>
          </a:p>
        </p:txBody>
      </p:sp>
      <p:pic>
        <p:nvPicPr>
          <p:cNvPr id="1137" name="Shape 1137"/>
          <p:cNvPicPr preferRelativeResize="0"/>
          <p:nvPr/>
        </p:nvPicPr>
        <p:blipFill rotWithShape="1">
          <a:blip r:embed="rId3">
            <a:alphaModFix/>
          </a:blip>
          <a:srcRect t="59308" r="1903"/>
          <a:stretch/>
        </p:blipFill>
        <p:spPr>
          <a:xfrm>
            <a:off x="1113225" y="1559699"/>
            <a:ext cx="7514100" cy="3224400"/>
          </a:xfrm>
          <a:prstGeom prst="rect">
            <a:avLst/>
          </a:prstGeom>
          <a:noFill/>
          <a:ln w="9525" cap="flat" cmpd="sng">
            <a:solidFill>
              <a:srgbClr val="0B5982"/>
            </a:solidFill>
            <a:prstDash val="solid"/>
            <a:round/>
            <a:headEnd type="none" w="med" len="med"/>
            <a:tailEnd type="none" w="med" len="med"/>
          </a:ln>
        </p:spPr>
      </p:pic>
      <p:sp>
        <p:nvSpPr>
          <p:cNvPr id="1138" name="Shape 1138"/>
          <p:cNvSpPr/>
          <p:nvPr/>
        </p:nvSpPr>
        <p:spPr>
          <a:xfrm>
            <a:off x="1028025" y="2777425"/>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39" name="Shape 1139"/>
          <p:cNvSpPr/>
          <p:nvPr/>
        </p:nvSpPr>
        <p:spPr>
          <a:xfrm>
            <a:off x="1028025" y="3275200"/>
            <a:ext cx="7684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Shape 349"/>
          <p:cNvSpPr txBox="1">
            <a:spLocks noGrp="1"/>
          </p:cNvSpPr>
          <p:nvPr>
            <p:ph type="ctrTitle"/>
          </p:nvPr>
        </p:nvSpPr>
        <p:spPr>
          <a:xfrm>
            <a:off x="2556025" y="184550"/>
            <a:ext cx="4888200" cy="1246800"/>
          </a:xfrm>
          <a:prstGeom prst="rect">
            <a:avLst/>
          </a:prstGeom>
        </p:spPr>
        <p:txBody>
          <a:bodyPr lIns="68575" tIns="68575" rIns="68575" bIns="68575" anchor="b" anchorCtr="0">
            <a:noAutofit/>
          </a:bodyPr>
          <a:lstStyle/>
          <a:p>
            <a:pPr lvl="0" algn="ctr">
              <a:spcBef>
                <a:spcPts val="0"/>
              </a:spcBef>
              <a:buNone/>
            </a:pPr>
            <a:r>
              <a:rPr lang="en-GB" sz="3000" b="1">
                <a:latin typeface="Proxima Nova"/>
                <a:ea typeface="Proxima Nova"/>
                <a:cs typeface="Proxima Nova"/>
                <a:sym typeface="Proxima Nova"/>
              </a:rPr>
              <a:t>Social Networking Sites (Revenue Models)</a:t>
            </a:r>
          </a:p>
        </p:txBody>
      </p:sp>
      <p:sp>
        <p:nvSpPr>
          <p:cNvPr id="350" name="Shape 350"/>
          <p:cNvSpPr txBox="1">
            <a:spLocks noGrp="1"/>
          </p:cNvSpPr>
          <p:nvPr>
            <p:ph type="subTitle" idx="1"/>
          </p:nvPr>
        </p:nvSpPr>
        <p:spPr>
          <a:xfrm>
            <a:off x="3400950" y="1470374"/>
            <a:ext cx="5240700" cy="2104500"/>
          </a:xfrm>
          <a:prstGeom prst="rect">
            <a:avLst/>
          </a:prstGeom>
        </p:spPr>
        <p:txBody>
          <a:bodyPr lIns="68575" tIns="68575" rIns="68575" bIns="68575" anchor="t" anchorCtr="0">
            <a:noAutofit/>
          </a:bodyPr>
          <a:lstStyle/>
          <a:p>
            <a:pPr marL="457200" lvl="0" indent="-381000" algn="l" rtl="0">
              <a:lnSpc>
                <a:spcPct val="100000"/>
              </a:lnSpc>
              <a:spcBef>
                <a:spcPts val="800"/>
              </a:spcBef>
              <a:spcAft>
                <a:spcPts val="0"/>
              </a:spcAft>
              <a:buSzPct val="100000"/>
              <a:buFont typeface="Calibri"/>
              <a:buChar char="➢"/>
            </a:pPr>
            <a:r>
              <a:rPr lang="en-GB" sz="2400">
                <a:latin typeface="Calibri"/>
                <a:ea typeface="Calibri"/>
                <a:cs typeface="Calibri"/>
                <a:sym typeface="Calibri"/>
              </a:rPr>
              <a:t>The Advertising model </a:t>
            </a:r>
          </a:p>
          <a:p>
            <a:pPr lvl="0" algn="l" rtl="0">
              <a:lnSpc>
                <a:spcPct val="100000"/>
              </a:lnSpc>
              <a:spcBef>
                <a:spcPts val="800"/>
              </a:spcBef>
              <a:spcAft>
                <a:spcPts val="0"/>
              </a:spcAft>
              <a:buNone/>
            </a:pPr>
            <a:r>
              <a:rPr lang="en-GB" sz="1000">
                <a:latin typeface="Calibri"/>
                <a:ea typeface="Calibri"/>
                <a:cs typeface="Calibri"/>
                <a:sym typeface="Calibri"/>
              </a:rPr>
              <a:t>             </a:t>
            </a:r>
          </a:p>
          <a:p>
            <a:pPr lvl="0" algn="l" rtl="0">
              <a:lnSpc>
                <a:spcPct val="100000"/>
              </a:lnSpc>
              <a:spcBef>
                <a:spcPts val="800"/>
              </a:spcBef>
              <a:spcAft>
                <a:spcPts val="0"/>
              </a:spcAft>
              <a:buNone/>
            </a:pPr>
            <a:endParaRPr sz="2400">
              <a:latin typeface="Calibri"/>
              <a:ea typeface="Calibri"/>
              <a:cs typeface="Calibri"/>
              <a:sym typeface="Calibri"/>
            </a:endParaRP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The Subscription based  model</a:t>
            </a:r>
          </a:p>
          <a:p>
            <a:pPr lvl="0" algn="l" rtl="0">
              <a:lnSpc>
                <a:spcPct val="115000"/>
              </a:lnSpc>
              <a:spcBef>
                <a:spcPts val="800"/>
              </a:spcBef>
              <a:spcAft>
                <a:spcPts val="0"/>
              </a:spcAft>
              <a:buNone/>
            </a:pPr>
            <a:endParaRPr sz="2400">
              <a:latin typeface="Calibri"/>
              <a:ea typeface="Calibri"/>
              <a:cs typeface="Calibri"/>
              <a:sym typeface="Calibri"/>
            </a:endParaRP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The transaction based model</a:t>
            </a:r>
          </a:p>
          <a:p>
            <a:pPr lvl="0">
              <a:spcBef>
                <a:spcPts val="0"/>
              </a:spcBef>
              <a:buNone/>
            </a:pPr>
            <a:endParaRPr/>
          </a:p>
        </p:txBody>
      </p:sp>
      <p:sp>
        <p:nvSpPr>
          <p:cNvPr id="351" name="Shape 351"/>
          <p:cNvSpPr/>
          <p:nvPr/>
        </p:nvSpPr>
        <p:spPr>
          <a:xfrm flipH="1">
            <a:off x="6802225" y="1682850"/>
            <a:ext cx="642000" cy="321000"/>
          </a:xfrm>
          <a:prstGeom prst="notchedRightArrow">
            <a:avLst>
              <a:gd name="adj1" fmla="val 50000"/>
              <a:gd name="adj2" fmla="val 50000"/>
            </a:avLst>
          </a:prstGeom>
          <a:solidFill>
            <a:srgbClr val="0B5394"/>
          </a:solidFill>
          <a:ln w="19050" cap="flat" cmpd="sng">
            <a:solidFill>
              <a:srgbClr val="CFE2F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0B5394"/>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3"/>
        <p:cNvGrpSpPr/>
        <p:nvPr/>
      </p:nvGrpSpPr>
      <p:grpSpPr>
        <a:xfrm>
          <a:off x="0" y="0"/>
          <a:ext cx="0" cy="0"/>
          <a:chOff x="0" y="0"/>
          <a:chExt cx="0" cy="0"/>
        </a:xfrm>
      </p:grpSpPr>
      <p:sp>
        <p:nvSpPr>
          <p:cNvPr id="1144" name="Shape 1144"/>
          <p:cNvSpPr txBox="1">
            <a:spLocks noGrp="1"/>
          </p:cNvSpPr>
          <p:nvPr>
            <p:ph type="title"/>
          </p:nvPr>
        </p:nvSpPr>
        <p:spPr>
          <a:xfrm>
            <a:off x="1113233" y="1914600"/>
            <a:ext cx="7514100" cy="1314300"/>
          </a:xfrm>
          <a:prstGeom prst="rect">
            <a:avLst/>
          </a:prstGeom>
        </p:spPr>
        <p:txBody>
          <a:bodyPr lIns="91425" tIns="91425" rIns="91425" bIns="91425" anchor="ctr" anchorCtr="0">
            <a:noAutofit/>
          </a:bodyPr>
          <a:lstStyle/>
          <a:p>
            <a:pPr lvl="0">
              <a:spcBef>
                <a:spcPts val="0"/>
              </a:spcBef>
              <a:buNone/>
            </a:pPr>
            <a:r>
              <a:rPr lang="en-GB" b="1">
                <a:latin typeface="Proxima Nova"/>
                <a:ea typeface="Proxima Nova"/>
                <a:cs typeface="Proxima Nova"/>
                <a:sym typeface="Proxima Nova"/>
              </a:rPr>
              <a:t>RECOMMENDATION: </a:t>
            </a:r>
          </a:p>
          <a:p>
            <a:pPr lvl="0">
              <a:spcBef>
                <a:spcPts val="0"/>
              </a:spcBef>
              <a:buNone/>
            </a:pPr>
            <a:r>
              <a:rPr lang="en-GB" b="1">
                <a:latin typeface="Proxima Nova"/>
                <a:ea typeface="Proxima Nova"/>
                <a:cs typeface="Proxima Nova"/>
                <a:sym typeface="Proxima Nova"/>
              </a:rPr>
              <a:t>SELL</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8"/>
        <p:cNvGrpSpPr/>
        <p:nvPr/>
      </p:nvGrpSpPr>
      <p:grpSpPr>
        <a:xfrm>
          <a:off x="0" y="0"/>
          <a:ext cx="0" cy="0"/>
          <a:chOff x="0" y="0"/>
          <a:chExt cx="0" cy="0"/>
        </a:xfrm>
      </p:grpSpPr>
      <p:sp>
        <p:nvSpPr>
          <p:cNvPr id="1149" name="Shape 1149"/>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1150" name="Shape 1150"/>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800" algn="l" rtl="0">
              <a:lnSpc>
                <a:spcPct val="100000"/>
              </a:lnSpc>
              <a:spcBef>
                <a:spcPts val="0"/>
              </a:spcBef>
              <a:spcAft>
                <a:spcPts val="0"/>
              </a:spcAft>
              <a:buClr>
                <a:srgbClr val="1186C3"/>
              </a:buClr>
              <a:buSzPct val="25000"/>
              <a:buFont typeface="Arial"/>
              <a:buNone/>
            </a:pPr>
            <a:endParaRPr sz="1800" b="0" i="0" u="none" strike="noStrike" cap="none">
              <a:solidFill>
                <a:schemeClr val="dk1"/>
              </a:solidFill>
              <a:latin typeface="Corbel"/>
              <a:ea typeface="Corbel"/>
              <a:cs typeface="Corbel"/>
              <a:sym typeface="Corbel"/>
            </a:endParaRPr>
          </a:p>
        </p:txBody>
      </p:sp>
      <p:pic>
        <p:nvPicPr>
          <p:cNvPr id="1151" name="Shape 1151"/>
          <p:cNvPicPr preferRelativeResize="0"/>
          <p:nvPr/>
        </p:nvPicPr>
        <p:blipFill rotWithShape="1">
          <a:blip r:embed="rId3">
            <a:alphaModFix/>
          </a:blip>
          <a:srcRect t="3859" r="318" b="5330"/>
          <a:stretch/>
        </p:blipFill>
        <p:spPr>
          <a:xfrm>
            <a:off x="-361525" y="0"/>
            <a:ext cx="10041900" cy="514350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5"/>
        <p:cNvGrpSpPr/>
        <p:nvPr/>
      </p:nvGrpSpPr>
      <p:grpSpPr>
        <a:xfrm>
          <a:off x="0" y="0"/>
          <a:ext cx="0" cy="0"/>
          <a:chOff x="0" y="0"/>
          <a:chExt cx="0" cy="0"/>
        </a:xfrm>
      </p:grpSpPr>
      <p:sp>
        <p:nvSpPr>
          <p:cNvPr id="1156" name="Shape 1156"/>
          <p:cNvSpPr txBox="1">
            <a:spLocks noGrp="1"/>
          </p:cNvSpPr>
          <p:nvPr>
            <p:ph type="title"/>
          </p:nvPr>
        </p:nvSpPr>
        <p:spPr>
          <a:xfrm>
            <a:off x="1113233" y="514350"/>
            <a:ext cx="7514100" cy="1314300"/>
          </a:xfrm>
          <a:prstGeom prst="rect">
            <a:avLst/>
          </a:prstGeom>
          <a:ln>
            <a:noFill/>
          </a:ln>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Company Overview</a:t>
            </a:r>
          </a:p>
        </p:txBody>
      </p:sp>
      <p:sp>
        <p:nvSpPr>
          <p:cNvPr id="1157" name="Shape 1157"/>
          <p:cNvSpPr txBox="1">
            <a:spLocks noGrp="1"/>
          </p:cNvSpPr>
          <p:nvPr>
            <p:ph type="body" idx="1"/>
          </p:nvPr>
        </p:nvSpPr>
        <p:spPr>
          <a:xfrm>
            <a:off x="1113232" y="2324799"/>
            <a:ext cx="7514100" cy="2343300"/>
          </a:xfrm>
          <a:prstGeom prst="rect">
            <a:avLst/>
          </a:prstGeom>
        </p:spPr>
        <p:txBody>
          <a:bodyPr lIns="68575" tIns="68575" rIns="68575" bIns="68575" anchor="ctr" anchorCtr="0">
            <a:noAutofit/>
          </a:bodyPr>
          <a:lstStyle/>
          <a:p>
            <a:pPr marL="457200" lvl="0" indent="-317500" algn="l" rtl="0">
              <a:spcBef>
                <a:spcPts val="300"/>
              </a:spcBef>
              <a:buSzPct val="100000"/>
              <a:buFont typeface="Calibri"/>
            </a:pPr>
            <a:r>
              <a:rPr lang="en-GB" sz="1400">
                <a:latin typeface="Calibri"/>
                <a:ea typeface="Calibri"/>
                <a:cs typeface="Calibri"/>
                <a:sym typeface="Calibri"/>
              </a:rPr>
              <a:t>Founded in 1989 in Richardson, Texas by Ed Lacobucci.</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300"/>
              </a:spcBef>
              <a:buSzPct val="100000"/>
              <a:buFont typeface="Calibri"/>
            </a:pPr>
            <a:r>
              <a:rPr lang="en-GB" sz="1400">
                <a:latin typeface="Calibri"/>
                <a:ea typeface="Calibri"/>
                <a:cs typeface="Calibri"/>
                <a:sym typeface="Calibri"/>
              </a:rPr>
              <a:t>Began by developing remote access products for Microsoft Operating Systems.</a:t>
            </a:r>
          </a:p>
          <a:p>
            <a:pPr marL="0" lvl="0" indent="0" algn="l" rtl="0">
              <a:spcBef>
                <a:spcPts val="300"/>
              </a:spcBef>
              <a:buNone/>
            </a:pPr>
            <a:endParaRPr sz="1400">
              <a:latin typeface="Calibri"/>
              <a:ea typeface="Calibri"/>
              <a:cs typeface="Calibri"/>
              <a:sym typeface="Calibri"/>
            </a:endParaRPr>
          </a:p>
          <a:p>
            <a:pPr marL="457200" lvl="0" indent="-317500" algn="l" rtl="0">
              <a:spcBef>
                <a:spcPts val="300"/>
              </a:spcBef>
              <a:buSzPct val="100000"/>
              <a:buFont typeface="Calibri"/>
            </a:pPr>
            <a:r>
              <a:rPr lang="en-GB" sz="1400">
                <a:latin typeface="Calibri"/>
                <a:ea typeface="Calibri"/>
                <a:cs typeface="Calibri"/>
                <a:sym typeface="Calibri"/>
              </a:rPr>
              <a:t>Citrix's software creates work spaces that provide access over networks and in the cloud.</a:t>
            </a:r>
          </a:p>
          <a:p>
            <a:pPr marL="0" lvl="0" indent="0" algn="l" rtl="0">
              <a:spcBef>
                <a:spcPts val="300"/>
              </a:spcBef>
              <a:buNone/>
            </a:pPr>
            <a:endParaRPr sz="1400">
              <a:latin typeface="Calibri"/>
              <a:ea typeface="Calibri"/>
              <a:cs typeface="Calibri"/>
              <a:sym typeface="Calibri"/>
            </a:endParaRPr>
          </a:p>
          <a:p>
            <a:pPr marL="457200" lvl="0" indent="-317500" algn="l" rtl="0">
              <a:spcBef>
                <a:spcPts val="300"/>
              </a:spcBef>
              <a:buSzPct val="100000"/>
              <a:buFont typeface="Calibri"/>
            </a:pPr>
            <a:r>
              <a:rPr lang="en-GB" sz="1400">
                <a:latin typeface="Calibri"/>
                <a:ea typeface="Calibri"/>
                <a:cs typeface="Calibri"/>
                <a:sym typeface="Calibri"/>
              </a:rPr>
              <a:t>Currently based in Fort Lauderdale, Florida and Santa Clara</a:t>
            </a:r>
          </a:p>
          <a:p>
            <a:pPr marL="0" lvl="0" indent="0" algn="l" rtl="0">
              <a:spcBef>
                <a:spcPts val="300"/>
              </a:spcBef>
              <a:buNone/>
            </a:pPr>
            <a:endParaRPr sz="1400">
              <a:latin typeface="Calibri"/>
              <a:ea typeface="Calibri"/>
              <a:cs typeface="Calibri"/>
              <a:sym typeface="Calibri"/>
            </a:endParaRPr>
          </a:p>
          <a:p>
            <a:pPr marL="457200" lvl="0" indent="-317500" algn="l" rtl="0">
              <a:spcBef>
                <a:spcPts val="300"/>
              </a:spcBef>
              <a:buSzPct val="100000"/>
              <a:buFont typeface="Calibri"/>
            </a:pPr>
            <a:r>
              <a:rPr lang="en-GB" sz="1400">
                <a:latin typeface="Calibri"/>
                <a:ea typeface="Calibri"/>
                <a:cs typeface="Calibri"/>
                <a:sym typeface="Calibri"/>
              </a:rPr>
              <a:t>IPO: 1995</a:t>
            </a:r>
          </a:p>
          <a:p>
            <a:pPr marL="0" lvl="0" indent="-69850" algn="l" rtl="0">
              <a:spcBef>
                <a:spcPts val="300"/>
              </a:spcBef>
              <a:buClr>
                <a:schemeClr val="dk1"/>
              </a:buClr>
              <a:buSzPct val="68750"/>
              <a:buFont typeface="Arial"/>
              <a:buNone/>
            </a:pPr>
            <a:endParaRPr sz="1600"/>
          </a:p>
          <a:p>
            <a:pPr marL="0" lvl="0" indent="-69850" algn="ctr" rtl="0">
              <a:spcBef>
                <a:spcPts val="300"/>
              </a:spcBef>
              <a:buClr>
                <a:schemeClr val="dk1"/>
              </a:buClr>
              <a:buSzPct val="68750"/>
              <a:buFont typeface="Arial"/>
              <a:buNone/>
            </a:pPr>
            <a:endParaRPr sz="1600"/>
          </a:p>
          <a:p>
            <a:pPr lvl="0" algn="ctr">
              <a:spcBef>
                <a:spcPts val="0"/>
              </a:spcBef>
              <a:buNone/>
            </a:pPr>
            <a:endParaRPr sz="16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1"/>
        <p:cNvGrpSpPr/>
        <p:nvPr/>
      </p:nvGrpSpPr>
      <p:grpSpPr>
        <a:xfrm>
          <a:off x="0" y="0"/>
          <a:ext cx="0" cy="0"/>
          <a:chOff x="0" y="0"/>
          <a:chExt cx="0" cy="0"/>
        </a:xfrm>
      </p:grpSpPr>
      <p:sp>
        <p:nvSpPr>
          <p:cNvPr id="1162" name="Shape 1162"/>
          <p:cNvSpPr txBox="1">
            <a:spLocks noGrp="1"/>
          </p:cNvSpPr>
          <p:nvPr>
            <p:ph type="title"/>
          </p:nvPr>
        </p:nvSpPr>
        <p:spPr>
          <a:xfrm>
            <a:off x="1134907" y="250450"/>
            <a:ext cx="6859800" cy="10287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Company overview</a:t>
            </a:r>
          </a:p>
        </p:txBody>
      </p:sp>
      <p:sp>
        <p:nvSpPr>
          <p:cNvPr id="1163" name="Shape 1163"/>
          <p:cNvSpPr/>
          <p:nvPr/>
        </p:nvSpPr>
        <p:spPr>
          <a:xfrm>
            <a:off x="1834425" y="3002100"/>
            <a:ext cx="2187300" cy="1310400"/>
          </a:xfrm>
          <a:prstGeom prst="round2DiagRect">
            <a:avLst>
              <a:gd name="adj1" fmla="val 16667"/>
              <a:gd name="adj2" fmla="val 0"/>
            </a:avLst>
          </a:prstGeom>
          <a:solidFill>
            <a:srgbClr val="D9D9D9"/>
          </a:solidFill>
          <a:ln w="9525" cap="flat" cmpd="sng">
            <a:solidFill>
              <a:srgbClr val="3C78D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2400">
                <a:solidFill>
                  <a:srgbClr val="3C78D8"/>
                </a:solidFill>
              </a:rPr>
              <a:t>750K</a:t>
            </a:r>
            <a:r>
              <a:rPr lang="en-GB"/>
              <a:t> </a:t>
            </a:r>
          </a:p>
          <a:p>
            <a:pPr lvl="0" algn="ctr">
              <a:spcBef>
                <a:spcPts val="0"/>
              </a:spcBef>
              <a:buNone/>
            </a:pPr>
            <a:endParaRPr/>
          </a:p>
          <a:p>
            <a:pPr lvl="0" algn="ctr">
              <a:spcBef>
                <a:spcPts val="0"/>
              </a:spcBef>
              <a:buNone/>
            </a:pPr>
            <a:r>
              <a:rPr lang="en-GB" sz="1000"/>
              <a:t>Cloud-Delivered Seats of Citrix Technologies</a:t>
            </a:r>
          </a:p>
        </p:txBody>
      </p:sp>
      <p:sp>
        <p:nvSpPr>
          <p:cNvPr id="1164" name="Shape 1164"/>
          <p:cNvSpPr/>
          <p:nvPr/>
        </p:nvSpPr>
        <p:spPr>
          <a:xfrm>
            <a:off x="1834425" y="1279150"/>
            <a:ext cx="2187300" cy="1310400"/>
          </a:xfrm>
          <a:prstGeom prst="round2DiagRect">
            <a:avLst>
              <a:gd name="adj1" fmla="val 16667"/>
              <a:gd name="adj2" fmla="val 0"/>
            </a:avLst>
          </a:prstGeom>
          <a:solidFill>
            <a:srgbClr val="D9D9D9"/>
          </a:solidFill>
          <a:ln w="9525" cap="flat" cmpd="sng">
            <a:solidFill>
              <a:srgbClr val="1155C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2400">
                <a:solidFill>
                  <a:srgbClr val="3C78D8"/>
                </a:solidFill>
              </a:rPr>
              <a:t>#1</a:t>
            </a:r>
            <a:r>
              <a:rPr lang="en-GB"/>
              <a:t> </a:t>
            </a:r>
          </a:p>
          <a:p>
            <a:pPr lvl="0" algn="ctr" rtl="0">
              <a:spcBef>
                <a:spcPts val="0"/>
              </a:spcBef>
              <a:buNone/>
            </a:pPr>
            <a:r>
              <a:rPr lang="en-GB" sz="1000"/>
              <a:t>IT Professionals have chosen Citrix Networking as the Best Application Delivery Controller 3 years in a row</a:t>
            </a:r>
          </a:p>
        </p:txBody>
      </p:sp>
      <p:sp>
        <p:nvSpPr>
          <p:cNvPr id="1165" name="Shape 1165"/>
          <p:cNvSpPr/>
          <p:nvPr/>
        </p:nvSpPr>
        <p:spPr>
          <a:xfrm>
            <a:off x="5057425" y="1279150"/>
            <a:ext cx="2187300" cy="1310400"/>
          </a:xfrm>
          <a:prstGeom prst="round2DiagRect">
            <a:avLst>
              <a:gd name="adj1" fmla="val 16667"/>
              <a:gd name="adj2" fmla="val 0"/>
            </a:avLst>
          </a:prstGeom>
          <a:solidFill>
            <a:srgbClr val="D9D9D9"/>
          </a:solidFill>
          <a:ln w="9525" cap="flat" cmpd="sng">
            <a:solidFill>
              <a:srgbClr val="3C78D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2400">
                <a:solidFill>
                  <a:srgbClr val="3C78D8"/>
                </a:solidFill>
              </a:rPr>
              <a:t>20M</a:t>
            </a:r>
          </a:p>
          <a:p>
            <a:pPr lvl="0" algn="ctr" rtl="0">
              <a:spcBef>
                <a:spcPts val="0"/>
              </a:spcBef>
              <a:buNone/>
            </a:pPr>
            <a:r>
              <a:rPr lang="en-GB" sz="1000"/>
              <a:t>Users across 60,000 Enterprises Worldwide who use Citric File Sync and Sharing</a:t>
            </a:r>
          </a:p>
        </p:txBody>
      </p:sp>
      <p:sp>
        <p:nvSpPr>
          <p:cNvPr id="1166" name="Shape 1166"/>
          <p:cNvSpPr/>
          <p:nvPr/>
        </p:nvSpPr>
        <p:spPr>
          <a:xfrm>
            <a:off x="5057425" y="3002100"/>
            <a:ext cx="2187300" cy="1310400"/>
          </a:xfrm>
          <a:prstGeom prst="round2DiagRect">
            <a:avLst>
              <a:gd name="adj1" fmla="val 16667"/>
              <a:gd name="adj2" fmla="val 0"/>
            </a:avLst>
          </a:prstGeom>
          <a:solidFill>
            <a:srgbClr val="D9D9D9"/>
          </a:solidFill>
          <a:ln w="9525" cap="flat" cmpd="sng">
            <a:solidFill>
              <a:srgbClr val="3C78D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2400">
                <a:solidFill>
                  <a:srgbClr val="3C78D8"/>
                </a:solidFill>
              </a:rPr>
              <a:t>300K</a:t>
            </a:r>
            <a:r>
              <a:rPr lang="en-GB"/>
              <a:t> </a:t>
            </a:r>
          </a:p>
          <a:p>
            <a:pPr lvl="0" algn="ctr" rtl="0">
              <a:spcBef>
                <a:spcPts val="0"/>
              </a:spcBef>
              <a:buNone/>
            </a:pPr>
            <a:r>
              <a:rPr lang="en-GB" sz="1000"/>
              <a:t>End Users who rely on Xendesktop at the Leading U.S Banking and Healthcare Institutions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0"/>
        <p:cNvGrpSpPr/>
        <p:nvPr/>
      </p:nvGrpSpPr>
      <p:grpSpPr>
        <a:xfrm>
          <a:off x="0" y="0"/>
          <a:ext cx="0" cy="0"/>
          <a:chOff x="0" y="0"/>
          <a:chExt cx="0" cy="0"/>
        </a:xfrm>
      </p:grpSpPr>
      <p:sp>
        <p:nvSpPr>
          <p:cNvPr id="1171" name="Shape 1171"/>
          <p:cNvSpPr txBox="1">
            <a:spLocks noGrp="1"/>
          </p:cNvSpPr>
          <p:nvPr>
            <p:ph type="title"/>
          </p:nvPr>
        </p:nvSpPr>
        <p:spPr>
          <a:xfrm>
            <a:off x="577033" y="278225"/>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Major Acquisitions</a:t>
            </a:r>
          </a:p>
        </p:txBody>
      </p:sp>
      <p:sp>
        <p:nvSpPr>
          <p:cNvPr id="1172" name="Shape 1172"/>
          <p:cNvSpPr txBox="1">
            <a:spLocks noGrp="1"/>
          </p:cNvSpPr>
          <p:nvPr>
            <p:ph type="body" idx="1"/>
          </p:nvPr>
        </p:nvSpPr>
        <p:spPr>
          <a:xfrm>
            <a:off x="1629900" y="1735650"/>
            <a:ext cx="7514100" cy="2692500"/>
          </a:xfrm>
          <a:prstGeom prst="rect">
            <a:avLst/>
          </a:prstGeom>
        </p:spPr>
        <p:txBody>
          <a:bodyPr lIns="68575" tIns="68575" rIns="68575" bIns="68575" anchor="ctr" anchorCtr="0">
            <a:noAutofit/>
          </a:bodyPr>
          <a:lstStyle/>
          <a:p>
            <a:pPr marL="457200" lvl="0" indent="-317500" rtl="0">
              <a:spcBef>
                <a:spcPts val="0"/>
              </a:spcBef>
              <a:buSzPct val="100000"/>
              <a:buFont typeface="Calibri"/>
            </a:pPr>
            <a:r>
              <a:rPr lang="en-GB" sz="1400">
                <a:latin typeface="Calibri"/>
                <a:ea typeface="Calibri"/>
                <a:cs typeface="Calibri"/>
                <a:sym typeface="Calibri"/>
              </a:rPr>
              <a:t>First acquisition: DataPac (1997)</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Sequoia Software Corp.: 2001</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ExpertCity: 2004</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NetScaler: 2005</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XenSource: 2007</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ShareFile: 2011</a:t>
            </a:r>
          </a:p>
          <a:p>
            <a:pPr marL="0" lvl="0" indent="0" rtl="0">
              <a:spcBef>
                <a:spcPts val="0"/>
              </a:spcBef>
              <a:buNone/>
            </a:pPr>
            <a:endParaRPr sz="1400">
              <a:latin typeface="Calibri"/>
              <a:ea typeface="Calibri"/>
              <a:cs typeface="Calibri"/>
              <a:sym typeface="Calibri"/>
            </a:endParaRPr>
          </a:p>
          <a:p>
            <a:pPr marL="0" lvl="0" indent="0">
              <a:spcBef>
                <a:spcPts val="0"/>
              </a:spcBef>
              <a:buNone/>
            </a:pPr>
            <a:r>
              <a:rPr lang="en-GB" sz="1400">
                <a:latin typeface="Calibri"/>
                <a:ea typeface="Calibri"/>
                <a:cs typeface="Calibri"/>
                <a:sym typeface="Calibri"/>
              </a:rPr>
              <a:t>*As of 2015, Citrix has acquired nearly 50 companies</a:t>
            </a:r>
            <a:r>
              <a:rPr lang="en-GB">
                <a:latin typeface="Calibri"/>
                <a:ea typeface="Calibri"/>
                <a:cs typeface="Calibri"/>
                <a:sym typeface="Calibri"/>
              </a:rPr>
              <a: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6"/>
        <p:cNvGrpSpPr/>
        <p:nvPr/>
      </p:nvGrpSpPr>
      <p:grpSpPr>
        <a:xfrm>
          <a:off x="0" y="0"/>
          <a:ext cx="0" cy="0"/>
          <a:chOff x="0" y="0"/>
          <a:chExt cx="0" cy="0"/>
        </a:xfrm>
      </p:grpSpPr>
      <p:sp>
        <p:nvSpPr>
          <p:cNvPr id="1177" name="Shape 1177"/>
          <p:cNvSpPr txBox="1">
            <a:spLocks noGrp="1"/>
          </p:cNvSpPr>
          <p:nvPr>
            <p:ph type="title"/>
          </p:nvPr>
        </p:nvSpPr>
        <p:spPr>
          <a:xfrm>
            <a:off x="1120058" y="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Company Main Process</a:t>
            </a:r>
          </a:p>
        </p:txBody>
      </p:sp>
      <p:pic>
        <p:nvPicPr>
          <p:cNvPr id="1178" name="Shape 1178"/>
          <p:cNvPicPr preferRelativeResize="0"/>
          <p:nvPr/>
        </p:nvPicPr>
        <p:blipFill>
          <a:blip r:embed="rId3">
            <a:alphaModFix/>
          </a:blip>
          <a:stretch>
            <a:fillRect/>
          </a:stretch>
        </p:blipFill>
        <p:spPr>
          <a:xfrm>
            <a:off x="1310650" y="1179824"/>
            <a:ext cx="7407250" cy="3581299"/>
          </a:xfrm>
          <a:prstGeom prst="rect">
            <a:avLst/>
          </a:prstGeom>
          <a:noFill/>
          <a:ln w="19050" cap="flat" cmpd="sng">
            <a:solidFill>
              <a:srgbClr val="3C78D8"/>
            </a:solidFill>
            <a:prstDash val="solid"/>
            <a:round/>
            <a:headEnd type="none" w="med" len="med"/>
            <a:tailEnd type="none" w="med" len="me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2"/>
        <p:cNvGrpSpPr/>
        <p:nvPr/>
      </p:nvGrpSpPr>
      <p:grpSpPr>
        <a:xfrm>
          <a:off x="0" y="0"/>
          <a:ext cx="0" cy="0"/>
          <a:chOff x="0" y="0"/>
          <a:chExt cx="0" cy="0"/>
        </a:xfrm>
      </p:grpSpPr>
      <p:sp>
        <p:nvSpPr>
          <p:cNvPr id="1183" name="Shape 1183"/>
          <p:cNvSpPr txBox="1">
            <a:spLocks noGrp="1"/>
          </p:cNvSpPr>
          <p:nvPr>
            <p:ph type="title"/>
          </p:nvPr>
        </p:nvSpPr>
        <p:spPr>
          <a:xfrm>
            <a:off x="906825" y="83975"/>
            <a:ext cx="7514100" cy="9531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Current Stock Performance</a:t>
            </a:r>
          </a:p>
        </p:txBody>
      </p:sp>
      <p:pic>
        <p:nvPicPr>
          <p:cNvPr id="1184" name="Shape 1184"/>
          <p:cNvPicPr preferRelativeResize="0"/>
          <p:nvPr/>
        </p:nvPicPr>
        <p:blipFill>
          <a:blip r:embed="rId3">
            <a:alphaModFix/>
          </a:blip>
          <a:stretch>
            <a:fillRect/>
          </a:stretch>
        </p:blipFill>
        <p:spPr>
          <a:xfrm>
            <a:off x="2072625" y="881900"/>
            <a:ext cx="4998749" cy="4176900"/>
          </a:xfrm>
          <a:prstGeom prst="rect">
            <a:avLst/>
          </a:prstGeom>
          <a:noFill/>
          <a:ln w="9525" cap="flat" cmpd="sng">
            <a:solidFill>
              <a:schemeClr val="dk2"/>
            </a:solidFill>
            <a:prstDash val="solid"/>
            <a:round/>
            <a:headEnd type="none" w="med" len="med"/>
            <a:tailEnd type="none" w="med" len="med"/>
          </a:ln>
        </p:spPr>
      </p:pic>
      <p:sp>
        <p:nvSpPr>
          <p:cNvPr id="1185" name="Shape 1185"/>
          <p:cNvSpPr/>
          <p:nvPr/>
        </p:nvSpPr>
        <p:spPr>
          <a:xfrm>
            <a:off x="4310950" y="3904525"/>
            <a:ext cx="994800" cy="371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6" name="Shape 1186"/>
          <p:cNvSpPr/>
          <p:nvPr/>
        </p:nvSpPr>
        <p:spPr>
          <a:xfrm>
            <a:off x="5406750" y="2450175"/>
            <a:ext cx="1627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7" name="Shape 1187"/>
          <p:cNvSpPr/>
          <p:nvPr/>
        </p:nvSpPr>
        <p:spPr>
          <a:xfrm>
            <a:off x="5406750" y="3904525"/>
            <a:ext cx="1627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8" name="Shape 1188"/>
          <p:cNvSpPr/>
          <p:nvPr/>
        </p:nvSpPr>
        <p:spPr>
          <a:xfrm>
            <a:off x="5406750" y="924275"/>
            <a:ext cx="661200" cy="2943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2"/>
        <p:cNvGrpSpPr/>
        <p:nvPr/>
      </p:nvGrpSpPr>
      <p:grpSpPr>
        <a:xfrm>
          <a:off x="0" y="0"/>
          <a:ext cx="0" cy="0"/>
          <a:chOff x="0" y="0"/>
          <a:chExt cx="0" cy="0"/>
        </a:xfrm>
      </p:grpSpPr>
      <p:sp>
        <p:nvSpPr>
          <p:cNvPr id="1193" name="Shape 1193"/>
          <p:cNvSpPr txBox="1">
            <a:spLocks noGrp="1"/>
          </p:cNvSpPr>
          <p:nvPr>
            <p:ph type="title"/>
          </p:nvPr>
        </p:nvSpPr>
        <p:spPr>
          <a:xfrm>
            <a:off x="731357" y="77125"/>
            <a:ext cx="6859800" cy="1028700"/>
          </a:xfrm>
          <a:prstGeom prst="rect">
            <a:avLst/>
          </a:prstGeom>
        </p:spPr>
        <p:txBody>
          <a:bodyPr lIns="68575" tIns="68575" rIns="68575" bIns="68575" anchor="ctr" anchorCtr="0">
            <a:noAutofit/>
          </a:bodyPr>
          <a:lstStyle/>
          <a:p>
            <a:pPr lvl="0" rtl="0">
              <a:lnSpc>
                <a:spcPct val="80000"/>
              </a:lnSpc>
              <a:spcBef>
                <a:spcPts val="0"/>
              </a:spcBef>
              <a:buClr>
                <a:schemeClr val="dk1"/>
              </a:buClr>
              <a:buSzPct val="36666"/>
              <a:buFont typeface="Arial"/>
              <a:buNone/>
            </a:pPr>
            <a:r>
              <a:rPr lang="en-GB" b="1">
                <a:latin typeface="Proxima Nova"/>
                <a:ea typeface="Proxima Nova"/>
                <a:cs typeface="Proxima Nova"/>
                <a:sym typeface="Proxima Nova"/>
              </a:rPr>
              <a:t>Stock Overview 1 year (CTXS) </a:t>
            </a:r>
          </a:p>
        </p:txBody>
      </p:sp>
      <p:pic>
        <p:nvPicPr>
          <p:cNvPr id="1194" name="Shape 1194"/>
          <p:cNvPicPr preferRelativeResize="0"/>
          <p:nvPr/>
        </p:nvPicPr>
        <p:blipFill>
          <a:blip r:embed="rId3">
            <a:alphaModFix/>
          </a:blip>
          <a:stretch>
            <a:fillRect/>
          </a:stretch>
        </p:blipFill>
        <p:spPr>
          <a:xfrm>
            <a:off x="152400" y="1138300"/>
            <a:ext cx="8839201" cy="3665034"/>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8"/>
        <p:cNvGrpSpPr/>
        <p:nvPr/>
      </p:nvGrpSpPr>
      <p:grpSpPr>
        <a:xfrm>
          <a:off x="0" y="0"/>
          <a:ext cx="0" cy="0"/>
          <a:chOff x="0" y="0"/>
          <a:chExt cx="0" cy="0"/>
        </a:xfrm>
      </p:grpSpPr>
      <p:sp>
        <p:nvSpPr>
          <p:cNvPr id="1199" name="Shape 1199"/>
          <p:cNvSpPr txBox="1">
            <a:spLocks noGrp="1"/>
          </p:cNvSpPr>
          <p:nvPr>
            <p:ph type="title"/>
          </p:nvPr>
        </p:nvSpPr>
        <p:spPr>
          <a:xfrm>
            <a:off x="734107" y="131950"/>
            <a:ext cx="6859800" cy="1028700"/>
          </a:xfrm>
          <a:prstGeom prst="rect">
            <a:avLst/>
          </a:prstGeom>
        </p:spPr>
        <p:txBody>
          <a:bodyPr lIns="68575" tIns="68575" rIns="68575" bIns="68575" anchor="ctr" anchorCtr="0">
            <a:noAutofit/>
          </a:bodyPr>
          <a:lstStyle/>
          <a:p>
            <a:pPr lvl="0" rtl="0">
              <a:lnSpc>
                <a:spcPct val="80000"/>
              </a:lnSpc>
              <a:spcBef>
                <a:spcPts val="0"/>
              </a:spcBef>
              <a:buClr>
                <a:schemeClr val="dk1"/>
              </a:buClr>
              <a:buSzPct val="36666"/>
              <a:buFont typeface="Arial"/>
              <a:buNone/>
            </a:pPr>
            <a:r>
              <a:rPr lang="en-GB" b="1">
                <a:latin typeface="Proxima Nova"/>
                <a:ea typeface="Proxima Nova"/>
                <a:cs typeface="Proxima Nova"/>
                <a:sym typeface="Proxima Nova"/>
              </a:rPr>
              <a:t>Stock Overview 5 years (CTXS)</a:t>
            </a:r>
          </a:p>
        </p:txBody>
      </p:sp>
      <p:pic>
        <p:nvPicPr>
          <p:cNvPr id="1200" name="Shape 1200"/>
          <p:cNvPicPr preferRelativeResize="0"/>
          <p:nvPr/>
        </p:nvPicPr>
        <p:blipFill>
          <a:blip r:embed="rId3">
            <a:alphaModFix/>
          </a:blip>
          <a:stretch>
            <a:fillRect/>
          </a:stretch>
        </p:blipFill>
        <p:spPr>
          <a:xfrm>
            <a:off x="152400" y="1313050"/>
            <a:ext cx="8839200" cy="3675430"/>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4"/>
        <p:cNvGrpSpPr/>
        <p:nvPr/>
      </p:nvGrpSpPr>
      <p:grpSpPr>
        <a:xfrm>
          <a:off x="0" y="0"/>
          <a:ext cx="0" cy="0"/>
          <a:chOff x="0" y="0"/>
          <a:chExt cx="0" cy="0"/>
        </a:xfrm>
      </p:grpSpPr>
      <p:sp>
        <p:nvSpPr>
          <p:cNvPr id="1205" name="Shape 1205"/>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rtl="0">
              <a:lnSpc>
                <a:spcPct val="80000"/>
              </a:lnSpc>
              <a:spcBef>
                <a:spcPts val="0"/>
              </a:spcBef>
              <a:buClr>
                <a:schemeClr val="dk1"/>
              </a:buClr>
              <a:buSzPct val="36666"/>
              <a:buFont typeface="Arial"/>
              <a:buNone/>
            </a:pPr>
            <a:r>
              <a:rPr lang="en-GB" b="1">
                <a:latin typeface="Proxima Nova"/>
                <a:ea typeface="Proxima Nova"/>
                <a:cs typeface="Proxima Nova"/>
                <a:sym typeface="Proxima Nova"/>
              </a:rPr>
              <a:t>Stock Overview 10 years (CTXS)</a:t>
            </a:r>
          </a:p>
          <a:p>
            <a:pPr lvl="0">
              <a:spcBef>
                <a:spcPts val="0"/>
              </a:spcBef>
              <a:buNone/>
            </a:pPr>
            <a:endParaRPr/>
          </a:p>
        </p:txBody>
      </p:sp>
      <p:pic>
        <p:nvPicPr>
          <p:cNvPr id="1206" name="Shape 1206"/>
          <p:cNvPicPr preferRelativeResize="0"/>
          <p:nvPr/>
        </p:nvPicPr>
        <p:blipFill>
          <a:blip r:embed="rId3">
            <a:alphaModFix/>
          </a:blip>
          <a:stretch>
            <a:fillRect/>
          </a:stretch>
        </p:blipFill>
        <p:spPr>
          <a:xfrm>
            <a:off x="341300" y="1423650"/>
            <a:ext cx="8286024" cy="344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Shape 356"/>
          <p:cNvSpPr txBox="1">
            <a:spLocks noGrp="1"/>
          </p:cNvSpPr>
          <p:nvPr>
            <p:ph type="ctrTitle"/>
          </p:nvPr>
        </p:nvSpPr>
        <p:spPr>
          <a:xfrm>
            <a:off x="2606025" y="62150"/>
            <a:ext cx="6768300" cy="785100"/>
          </a:xfrm>
          <a:prstGeom prst="rect">
            <a:avLst/>
          </a:prstGeom>
        </p:spPr>
        <p:txBody>
          <a:bodyPr lIns="68575" tIns="68575" rIns="68575" bIns="68575" anchor="b" anchorCtr="0">
            <a:noAutofit/>
          </a:bodyPr>
          <a:lstStyle/>
          <a:p>
            <a:pPr lvl="0" algn="l">
              <a:spcBef>
                <a:spcPts val="0"/>
              </a:spcBef>
              <a:buNone/>
            </a:pPr>
            <a:r>
              <a:rPr lang="en-GB" sz="3000" b="1">
                <a:latin typeface="Proxima Nova"/>
                <a:ea typeface="Proxima Nova"/>
                <a:cs typeface="Proxima Nova"/>
                <a:sym typeface="Proxima Nova"/>
              </a:rPr>
              <a:t>Social media product market</a:t>
            </a:r>
          </a:p>
        </p:txBody>
      </p:sp>
      <p:graphicFrame>
        <p:nvGraphicFramePr>
          <p:cNvPr id="357" name="Shape 357"/>
          <p:cNvGraphicFramePr/>
          <p:nvPr/>
        </p:nvGraphicFramePr>
        <p:xfrm>
          <a:off x="3610612" y="938975"/>
          <a:ext cx="5486850" cy="3551567"/>
        </p:xfrm>
        <a:graphic>
          <a:graphicData uri="http://schemas.openxmlformats.org/drawingml/2006/table">
            <a:tbl>
              <a:tblPr>
                <a:noFill/>
                <a:tableStyleId>{5DF14F98-0EF4-499C-A4EE-AAE3C0F35935}</a:tableStyleId>
              </a:tblPr>
              <a:tblGrid>
                <a:gridCol w="2063100"/>
                <a:gridCol w="1711875"/>
                <a:gridCol w="1711875"/>
              </a:tblGrid>
              <a:tr h="444275">
                <a:tc>
                  <a:txBody>
                    <a:bodyPr/>
                    <a:lstStyle/>
                    <a:p>
                      <a:pPr lvl="0" rtl="0">
                        <a:lnSpc>
                          <a:spcPct val="115000"/>
                        </a:lnSpc>
                        <a:spcBef>
                          <a:spcPts val="0"/>
                        </a:spcBef>
                        <a:buNone/>
                      </a:pPr>
                      <a:r>
                        <a:rPr lang="en-GB" b="1">
                          <a:solidFill>
                            <a:schemeClr val="lt1"/>
                          </a:solidFill>
                          <a:latin typeface="Calibri"/>
                          <a:ea typeface="Calibri"/>
                          <a:cs typeface="Calibri"/>
                          <a:sym typeface="Calibri"/>
                        </a:rPr>
                        <a:t>Market</a:t>
                      </a:r>
                    </a:p>
                  </a:txBody>
                  <a:tcPr marL="91425" marR="91425" marT="91425" marB="91425">
                    <a:lnL w="9525" cap="flat" cmpd="sng">
                      <a:solidFill>
                        <a:srgbClr val="000000"/>
                      </a:solidFill>
                      <a:prstDash val="solid"/>
                      <a:round/>
                      <a:headEnd type="none" w="med" len="med"/>
                      <a:tailEnd type="none" w="med" len="med"/>
                    </a:lnL>
                    <a:lnR w="9525" cap="flat" cmpd="sng">
                      <a:solidFill>
                        <a:srgbClr val="1C4587"/>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D85C6"/>
                    </a:solidFill>
                  </a:tcPr>
                </a:tc>
                <a:tc>
                  <a:txBody>
                    <a:bodyPr/>
                    <a:lstStyle/>
                    <a:p>
                      <a:pPr lvl="0" rtl="0">
                        <a:lnSpc>
                          <a:spcPct val="115000"/>
                        </a:lnSpc>
                        <a:spcBef>
                          <a:spcPts val="0"/>
                        </a:spcBef>
                        <a:buNone/>
                      </a:pPr>
                      <a:r>
                        <a:rPr lang="en-GB" b="1">
                          <a:solidFill>
                            <a:schemeClr val="lt1"/>
                          </a:solidFill>
                          <a:latin typeface="Calibri"/>
                          <a:ea typeface="Calibri"/>
                          <a:cs typeface="Calibri"/>
                          <a:sym typeface="Calibri"/>
                        </a:rPr>
                        <a:t>Types of products</a:t>
                      </a:r>
                    </a:p>
                  </a:txBody>
                  <a:tcPr marL="91425" marR="91425" marT="91425" marB="91425">
                    <a:lnL w="9525" cap="flat" cmpd="sng">
                      <a:solidFill>
                        <a:srgbClr val="1C4587"/>
                      </a:solidFill>
                      <a:prstDash val="solid"/>
                      <a:round/>
                      <a:headEnd type="none" w="med" len="med"/>
                      <a:tailEnd type="none" w="med" len="med"/>
                    </a:lnL>
                    <a:lnR w="9525" cap="flat" cmpd="sng">
                      <a:solidFill>
                        <a:srgbClr val="1C4587"/>
                      </a:solidFill>
                      <a:prstDash val="solid"/>
                      <a:round/>
                      <a:headEnd type="none" w="med" len="med"/>
                      <a:tailEnd type="none" w="med" len="med"/>
                    </a:lnR>
                    <a:lnT w="9525" cap="flat" cmpd="sng">
                      <a:solidFill>
                        <a:srgbClr val="1C4587"/>
                      </a:solidFill>
                      <a:prstDash val="solid"/>
                      <a:round/>
                      <a:headEnd type="none" w="med" len="med"/>
                      <a:tailEnd type="none" w="med" len="med"/>
                    </a:lnT>
                    <a:lnB w="9525" cap="flat" cmpd="sng">
                      <a:solidFill>
                        <a:srgbClr val="1C4587"/>
                      </a:solidFill>
                      <a:prstDash val="solid"/>
                      <a:round/>
                      <a:headEnd type="none" w="med" len="med"/>
                      <a:tailEnd type="none" w="med" len="med"/>
                    </a:lnB>
                    <a:solidFill>
                      <a:srgbClr val="3D85C6"/>
                    </a:solidFill>
                  </a:tcPr>
                </a:tc>
                <a:tc>
                  <a:txBody>
                    <a:bodyPr/>
                    <a:lstStyle/>
                    <a:p>
                      <a:pPr lvl="0" rtl="0">
                        <a:spcBef>
                          <a:spcPts val="0"/>
                        </a:spcBef>
                        <a:buNone/>
                      </a:pPr>
                      <a:endParaRPr/>
                    </a:p>
                  </a:txBody>
                  <a:tcPr marL="91425" marR="91425" marT="91425" marB="91425">
                    <a:lnL w="9525" cap="flat" cmpd="sng">
                      <a:solidFill>
                        <a:srgbClr val="1C4587"/>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D85C6"/>
                    </a:solidFill>
                  </a:tcPr>
                </a:tc>
              </a:tr>
              <a:tr h="960150">
                <a:tc>
                  <a:txBody>
                    <a:bodyPr/>
                    <a:lstStyle/>
                    <a:p>
                      <a:pPr lvl="0" rtl="0">
                        <a:lnSpc>
                          <a:spcPct val="115000"/>
                        </a:lnSpc>
                        <a:spcBef>
                          <a:spcPts val="0"/>
                        </a:spcBef>
                        <a:buNone/>
                      </a:pPr>
                      <a:r>
                        <a:rPr lang="en-GB">
                          <a:latin typeface="Calibri"/>
                          <a:ea typeface="Calibri"/>
                          <a:cs typeface="Calibri"/>
                          <a:sym typeface="Calibri"/>
                        </a:rPr>
                        <a:t>Business to Business</a:t>
                      </a:r>
                    </a:p>
                    <a:p>
                      <a:pPr lvl="0" rtl="0">
                        <a:lnSpc>
                          <a:spcPct val="115000"/>
                        </a:lnSpc>
                        <a:spcBef>
                          <a:spcPts val="0"/>
                        </a:spcBef>
                        <a:buNone/>
                      </a:pPr>
                      <a:r>
                        <a:rPr lang="en-GB">
                          <a:latin typeface="Calibri"/>
                          <a:ea typeface="Calibri"/>
                          <a:cs typeface="Calibri"/>
                          <a:sym typeface="Calibri"/>
                        </a:rPr>
                        <a:t>B2B</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Advertising in different formats/ platforms.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1C4587"/>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Built on audience impressions.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r h="1228200">
                <a:tc>
                  <a:txBody>
                    <a:bodyPr/>
                    <a:lstStyle/>
                    <a:p>
                      <a:pPr lvl="0" rtl="0">
                        <a:lnSpc>
                          <a:spcPct val="115000"/>
                        </a:lnSpc>
                        <a:spcBef>
                          <a:spcPts val="0"/>
                        </a:spcBef>
                        <a:buNone/>
                      </a:pPr>
                      <a:r>
                        <a:rPr lang="en-GB">
                          <a:latin typeface="Calibri"/>
                          <a:ea typeface="Calibri"/>
                          <a:cs typeface="Calibri"/>
                          <a:sym typeface="Calibri"/>
                        </a:rPr>
                        <a:t>Business to Consumer</a:t>
                      </a:r>
                    </a:p>
                    <a:p>
                      <a:pPr lvl="0" rtl="0">
                        <a:lnSpc>
                          <a:spcPct val="115000"/>
                        </a:lnSpc>
                        <a:spcBef>
                          <a:spcPts val="0"/>
                        </a:spcBef>
                        <a:buNone/>
                      </a:pPr>
                      <a:r>
                        <a:rPr lang="en-GB">
                          <a:latin typeface="Calibri"/>
                          <a:ea typeface="Calibri"/>
                          <a:cs typeface="Calibri"/>
                          <a:sym typeface="Calibri"/>
                        </a:rPr>
                        <a:t>B2C</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Attract users/ followers.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Premium services, add-ons,</a:t>
                      </a:r>
                    </a:p>
                    <a:p>
                      <a:pPr lvl="0" rtl="0">
                        <a:lnSpc>
                          <a:spcPct val="115000"/>
                        </a:lnSpc>
                        <a:spcBef>
                          <a:spcPts val="0"/>
                        </a:spcBef>
                        <a:buNone/>
                      </a:pPr>
                      <a:r>
                        <a:rPr lang="en-GB">
                          <a:latin typeface="Calibri"/>
                          <a:ea typeface="Calibri"/>
                          <a:cs typeface="Calibri"/>
                          <a:sym typeface="Calibri"/>
                        </a:rPr>
                        <a:t>subscriptions, other payments.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r h="906825">
                <a:tc>
                  <a:txBody>
                    <a:bodyPr/>
                    <a:lstStyle/>
                    <a:p>
                      <a:pPr lvl="0" rtl="0">
                        <a:lnSpc>
                          <a:spcPct val="115000"/>
                        </a:lnSpc>
                        <a:spcBef>
                          <a:spcPts val="0"/>
                        </a:spcBef>
                        <a:buNone/>
                      </a:pPr>
                      <a:r>
                        <a:rPr lang="en-GB">
                          <a:latin typeface="Calibri"/>
                          <a:ea typeface="Calibri"/>
                          <a:cs typeface="Calibri"/>
                          <a:sym typeface="Calibri"/>
                        </a:rPr>
                        <a:t>Consumer to Consumer</a:t>
                      </a:r>
                    </a:p>
                    <a:p>
                      <a:pPr lvl="0" rtl="0">
                        <a:lnSpc>
                          <a:spcPct val="115000"/>
                        </a:lnSpc>
                        <a:spcBef>
                          <a:spcPts val="0"/>
                        </a:spcBef>
                        <a:buNone/>
                      </a:pPr>
                      <a:r>
                        <a:rPr lang="en-GB">
                          <a:latin typeface="Calibri"/>
                          <a:ea typeface="Calibri"/>
                          <a:cs typeface="Calibri"/>
                          <a:sym typeface="Calibri"/>
                        </a:rPr>
                        <a:t>C2C</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Various types of products and services.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a:latin typeface="Calibri"/>
                          <a:ea typeface="Calibri"/>
                          <a:cs typeface="Calibri"/>
                          <a:sym typeface="Calibri"/>
                        </a:rPr>
                        <a:t>Direct transactions among consumers.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0"/>
        <p:cNvGrpSpPr/>
        <p:nvPr/>
      </p:nvGrpSpPr>
      <p:grpSpPr>
        <a:xfrm>
          <a:off x="0" y="0"/>
          <a:ext cx="0" cy="0"/>
          <a:chOff x="0" y="0"/>
          <a:chExt cx="0" cy="0"/>
        </a:xfrm>
      </p:grpSpPr>
      <p:sp>
        <p:nvSpPr>
          <p:cNvPr id="1211" name="Shape 1211"/>
          <p:cNvSpPr txBox="1">
            <a:spLocks noGrp="1"/>
          </p:cNvSpPr>
          <p:nvPr>
            <p:ph type="title"/>
          </p:nvPr>
        </p:nvSpPr>
        <p:spPr>
          <a:xfrm>
            <a:off x="781625" y="302700"/>
            <a:ext cx="7514100" cy="705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Citrix vs. Industry Averages</a:t>
            </a:r>
          </a:p>
        </p:txBody>
      </p:sp>
      <p:pic>
        <p:nvPicPr>
          <p:cNvPr id="1212" name="Shape 1212"/>
          <p:cNvPicPr preferRelativeResize="0"/>
          <p:nvPr/>
        </p:nvPicPr>
        <p:blipFill>
          <a:blip r:embed="rId3">
            <a:alphaModFix/>
          </a:blip>
          <a:stretch>
            <a:fillRect/>
          </a:stretch>
        </p:blipFill>
        <p:spPr>
          <a:xfrm>
            <a:off x="558462" y="1099575"/>
            <a:ext cx="7960425" cy="39048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1218" name="Shape 1218"/>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1219" name="Shape 1219"/>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3"/>
        <p:cNvGrpSpPr/>
        <p:nvPr/>
      </p:nvGrpSpPr>
      <p:grpSpPr>
        <a:xfrm>
          <a:off x="0" y="0"/>
          <a:ext cx="0" cy="0"/>
          <a:chOff x="0" y="0"/>
          <a:chExt cx="0" cy="0"/>
        </a:xfrm>
      </p:grpSpPr>
      <p:sp>
        <p:nvSpPr>
          <p:cNvPr id="1224" name="Shape 1224"/>
          <p:cNvSpPr txBox="1">
            <a:spLocks noGrp="1"/>
          </p:cNvSpPr>
          <p:nvPr>
            <p:ph type="title"/>
          </p:nvPr>
        </p:nvSpPr>
        <p:spPr>
          <a:xfrm>
            <a:off x="629833" y="-3315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Management Team</a:t>
            </a:r>
          </a:p>
        </p:txBody>
      </p:sp>
      <p:pic>
        <p:nvPicPr>
          <p:cNvPr id="1225" name="Shape 1225"/>
          <p:cNvPicPr preferRelativeResize="0"/>
          <p:nvPr/>
        </p:nvPicPr>
        <p:blipFill>
          <a:blip r:embed="rId3">
            <a:alphaModFix/>
          </a:blip>
          <a:stretch>
            <a:fillRect/>
          </a:stretch>
        </p:blipFill>
        <p:spPr>
          <a:xfrm>
            <a:off x="1609773" y="639200"/>
            <a:ext cx="5739623" cy="4437175"/>
          </a:xfrm>
          <a:prstGeom prst="rect">
            <a:avLst/>
          </a:prstGeom>
          <a:noFill/>
          <a:ln>
            <a:noFill/>
          </a:ln>
        </p:spPr>
      </p:pic>
      <p:pic>
        <p:nvPicPr>
          <p:cNvPr id="1226" name="Shape 1226"/>
          <p:cNvPicPr preferRelativeResize="0"/>
          <p:nvPr/>
        </p:nvPicPr>
        <p:blipFill>
          <a:blip r:embed="rId4">
            <a:alphaModFix/>
          </a:blip>
          <a:stretch>
            <a:fillRect/>
          </a:stretch>
        </p:blipFill>
        <p:spPr>
          <a:xfrm>
            <a:off x="1498737" y="639200"/>
            <a:ext cx="6146523" cy="4334276"/>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0"/>
        <p:cNvGrpSpPr/>
        <p:nvPr/>
      </p:nvGrpSpPr>
      <p:grpSpPr>
        <a:xfrm>
          <a:off x="0" y="0"/>
          <a:ext cx="0" cy="0"/>
          <a:chOff x="0" y="0"/>
          <a:chExt cx="0" cy="0"/>
        </a:xfrm>
      </p:grpSpPr>
      <p:sp>
        <p:nvSpPr>
          <p:cNvPr id="1231" name="Shape 1231"/>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Kirill Tatarinov</a:t>
            </a:r>
          </a:p>
        </p:txBody>
      </p:sp>
      <p:sp>
        <p:nvSpPr>
          <p:cNvPr id="1232" name="Shape 1232"/>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President and CEO (as of Jan 2016)</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Led the Management and Solutions Division at Microsoft, was in charge of the Microsoft</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Before joining Microsoft in 2002, Tatarinov was Senior Vice President and Chief Technology Officer for BMC</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Was co-founder, chief architect, and head of R&amp;D for Patrol Software</a:t>
            </a:r>
          </a:p>
          <a:p>
            <a:pPr lvl="0" rtl="0">
              <a:spcBef>
                <a:spcPts val="0"/>
              </a:spcBef>
              <a:buNone/>
            </a:pPr>
            <a:endParaRPr/>
          </a:p>
          <a:p>
            <a:pPr lvl="0">
              <a:spcBef>
                <a:spcPts val="0"/>
              </a:spcBef>
              <a:buNone/>
            </a:pPr>
            <a:endParaRPr/>
          </a:p>
        </p:txBody>
      </p:sp>
      <p:pic>
        <p:nvPicPr>
          <p:cNvPr id="1233" name="Shape 1233"/>
          <p:cNvPicPr preferRelativeResize="0"/>
          <p:nvPr/>
        </p:nvPicPr>
        <p:blipFill>
          <a:blip r:embed="rId3">
            <a:alphaModFix/>
          </a:blip>
          <a:stretch>
            <a:fillRect/>
          </a:stretch>
        </p:blipFill>
        <p:spPr>
          <a:xfrm>
            <a:off x="890950" y="1982599"/>
            <a:ext cx="2937500" cy="2332730"/>
          </a:xfrm>
          <a:prstGeom prst="rect">
            <a:avLst/>
          </a:prstGeom>
          <a:noFill/>
          <a:ln w="19050" cap="flat" cmpd="sng">
            <a:solidFill>
              <a:srgbClr val="3C78D8"/>
            </a:solidFill>
            <a:prstDash val="solid"/>
            <a:round/>
            <a:headEnd type="none" w="med" len="med"/>
            <a:tailEnd type="none" w="med" len="me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7"/>
        <p:cNvGrpSpPr/>
        <p:nvPr/>
      </p:nvGrpSpPr>
      <p:grpSpPr>
        <a:xfrm>
          <a:off x="0" y="0"/>
          <a:ext cx="0" cy="0"/>
          <a:chOff x="0" y="0"/>
          <a:chExt cx="0" cy="0"/>
        </a:xfrm>
      </p:grpSpPr>
      <p:sp>
        <p:nvSpPr>
          <p:cNvPr id="1238" name="Shape 1238"/>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Bob Calderoni</a:t>
            </a:r>
          </a:p>
        </p:txBody>
      </p:sp>
      <p:pic>
        <p:nvPicPr>
          <p:cNvPr id="1239" name="Shape 1239"/>
          <p:cNvPicPr preferRelativeResize="0"/>
          <p:nvPr/>
        </p:nvPicPr>
        <p:blipFill>
          <a:blip r:embed="rId3">
            <a:alphaModFix/>
          </a:blip>
          <a:stretch>
            <a:fillRect/>
          </a:stretch>
        </p:blipFill>
        <p:spPr>
          <a:xfrm>
            <a:off x="890950" y="1982599"/>
            <a:ext cx="2937500" cy="2332714"/>
          </a:xfrm>
          <a:prstGeom prst="rect">
            <a:avLst/>
          </a:prstGeom>
          <a:noFill/>
          <a:ln w="19050" cap="flat" cmpd="sng">
            <a:solidFill>
              <a:srgbClr val="3C78D8"/>
            </a:solidFill>
            <a:prstDash val="solid"/>
            <a:round/>
            <a:headEnd type="none" w="med" len="med"/>
            <a:tailEnd type="none" w="med" len="med"/>
          </a:ln>
        </p:spPr>
      </p:pic>
      <p:sp>
        <p:nvSpPr>
          <p:cNvPr id="1240" name="Shape 1240"/>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Executive Chairman, appointed in July 2015</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Served as member of the Board since June 2014</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Previously served as Chairman and CEO if Ariba Inc.</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Served as CFO at Avery Dennison Corporation, Senior Vice PResident at Finance at Apple, and Vice President of Finance at IBM.</a:t>
            </a:r>
          </a:p>
          <a:p>
            <a:pPr lvl="0" rtl="0">
              <a:spcBef>
                <a:spcPts val="0"/>
              </a:spcBef>
              <a:buNone/>
            </a:pPr>
            <a:endParaRPr/>
          </a:p>
          <a:p>
            <a:pPr lvl="0" rtl="0">
              <a:spcBef>
                <a:spcPts val="0"/>
              </a:spcBef>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Mark M. Coyle</a:t>
            </a:r>
          </a:p>
        </p:txBody>
      </p:sp>
      <p:pic>
        <p:nvPicPr>
          <p:cNvPr id="1246" name="Shape 1246"/>
          <p:cNvPicPr preferRelativeResize="0"/>
          <p:nvPr/>
        </p:nvPicPr>
        <p:blipFill>
          <a:blip r:embed="rId3">
            <a:alphaModFix/>
          </a:blip>
          <a:stretch>
            <a:fillRect/>
          </a:stretch>
        </p:blipFill>
        <p:spPr>
          <a:xfrm>
            <a:off x="890950" y="1982600"/>
            <a:ext cx="2937500" cy="2332725"/>
          </a:xfrm>
          <a:prstGeom prst="rect">
            <a:avLst/>
          </a:prstGeom>
          <a:noFill/>
          <a:ln w="19050" cap="flat" cmpd="sng">
            <a:solidFill>
              <a:srgbClr val="3C78D8"/>
            </a:solidFill>
            <a:prstDash val="solid"/>
            <a:round/>
            <a:headEnd type="none" w="med" len="med"/>
            <a:tailEnd type="none" w="med" len="med"/>
          </a:ln>
        </p:spPr>
      </p:pic>
      <p:sp>
        <p:nvSpPr>
          <p:cNvPr id="1247" name="Shape 1247"/>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GB" b="1">
                <a:latin typeface="Calibri"/>
                <a:ea typeface="Calibri"/>
                <a:cs typeface="Calibri"/>
                <a:sym typeface="Calibri"/>
              </a:rPr>
              <a:t>Senior Vice President of Finance </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30 years experience in the technology industry</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Previously senior vice president and CFO for CA Technologies</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Holds an undergraduate degree from Northeastern University and an MBA from Duke University</a:t>
            </a: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Tony Gomes</a:t>
            </a:r>
          </a:p>
        </p:txBody>
      </p:sp>
      <p:pic>
        <p:nvPicPr>
          <p:cNvPr id="1253" name="Shape 1253"/>
          <p:cNvPicPr preferRelativeResize="0"/>
          <p:nvPr/>
        </p:nvPicPr>
        <p:blipFill>
          <a:blip r:embed="rId3">
            <a:alphaModFix/>
          </a:blip>
          <a:stretch>
            <a:fillRect/>
          </a:stretch>
        </p:blipFill>
        <p:spPr>
          <a:xfrm>
            <a:off x="878625" y="2005525"/>
            <a:ext cx="2908600" cy="2309775"/>
          </a:xfrm>
          <a:prstGeom prst="rect">
            <a:avLst/>
          </a:prstGeom>
          <a:noFill/>
          <a:ln w="19050" cap="flat" cmpd="sng">
            <a:solidFill>
              <a:srgbClr val="3C78D8"/>
            </a:solidFill>
            <a:prstDash val="solid"/>
            <a:round/>
            <a:headEnd type="none" w="med" len="med"/>
            <a:tailEnd type="none" w="med" len="med"/>
          </a:ln>
        </p:spPr>
      </p:pic>
      <p:sp>
        <p:nvSpPr>
          <p:cNvPr id="1254" name="Shape 1254"/>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Senior vice president</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Responsible for corporate governance </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Was a partner in the corporate practice of Goodwin Procter LLP </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Associate at Testa</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Received his undergraduate degree from Northeastern University and his Law degree from Boston University School of Law</a:t>
            </a:r>
          </a:p>
          <a:p>
            <a:pPr lvl="0" rtl="0">
              <a:spcBef>
                <a:spcPts val="0"/>
              </a:spcBef>
              <a:buNone/>
            </a:pPr>
            <a:endParaRPr/>
          </a:p>
          <a:p>
            <a:pPr lvl="0" rtl="0">
              <a:spcBef>
                <a:spcPts val="0"/>
              </a:spcBef>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8"/>
        <p:cNvGrpSpPr/>
        <p:nvPr/>
      </p:nvGrpSpPr>
      <p:grpSpPr>
        <a:xfrm>
          <a:off x="0" y="0"/>
          <a:ext cx="0" cy="0"/>
          <a:chOff x="0" y="0"/>
          <a:chExt cx="0" cy="0"/>
        </a:xfrm>
      </p:grpSpPr>
      <p:sp>
        <p:nvSpPr>
          <p:cNvPr id="1259" name="Shape 1259"/>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David J. Henshall</a:t>
            </a:r>
          </a:p>
        </p:txBody>
      </p:sp>
      <p:pic>
        <p:nvPicPr>
          <p:cNvPr id="1260" name="Shape 1260"/>
          <p:cNvPicPr preferRelativeResize="0"/>
          <p:nvPr/>
        </p:nvPicPr>
        <p:blipFill>
          <a:blip r:embed="rId3">
            <a:alphaModFix/>
          </a:blip>
          <a:stretch>
            <a:fillRect/>
          </a:stretch>
        </p:blipFill>
        <p:spPr>
          <a:xfrm>
            <a:off x="1113225" y="2000258"/>
            <a:ext cx="2715574" cy="2156475"/>
          </a:xfrm>
          <a:prstGeom prst="rect">
            <a:avLst/>
          </a:prstGeom>
          <a:noFill/>
          <a:ln>
            <a:noFill/>
          </a:ln>
        </p:spPr>
      </p:pic>
      <p:pic>
        <p:nvPicPr>
          <p:cNvPr id="1261" name="Shape 1261"/>
          <p:cNvPicPr preferRelativeResize="0"/>
          <p:nvPr/>
        </p:nvPicPr>
        <p:blipFill>
          <a:blip r:embed="rId3">
            <a:alphaModFix/>
          </a:blip>
          <a:stretch>
            <a:fillRect/>
          </a:stretch>
        </p:blipFill>
        <p:spPr>
          <a:xfrm>
            <a:off x="890950" y="1982599"/>
            <a:ext cx="2937500" cy="2332708"/>
          </a:xfrm>
          <a:prstGeom prst="rect">
            <a:avLst/>
          </a:prstGeom>
          <a:noFill/>
          <a:ln w="19050" cap="flat" cmpd="sng">
            <a:solidFill>
              <a:srgbClr val="3C78D8"/>
            </a:solidFill>
            <a:prstDash val="solid"/>
            <a:round/>
            <a:headEnd type="none" w="med" len="med"/>
            <a:tailEnd type="none" w="med" len="med"/>
          </a:ln>
        </p:spPr>
      </p:pic>
      <p:sp>
        <p:nvSpPr>
          <p:cNvPr id="1262" name="Shape 1262"/>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Chief Operating Officer and Chief Financial Officer</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Oversees worldwide finance, operations and administration organizations. </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Focuses on building a balanced portfolio </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25 years of management experience in the technology sector</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Previously served as CFO of Rational Software Corporation</a:t>
            </a:r>
          </a:p>
          <a:p>
            <a:pPr lvl="0" rtl="0">
              <a:spcBef>
                <a:spcPts val="0"/>
              </a:spcBef>
              <a:buNone/>
            </a:pPr>
            <a:endParaRPr/>
          </a:p>
          <a:p>
            <a:pPr lvl="0" rtl="0">
              <a:spcBef>
                <a:spcPts val="0"/>
              </a:spcBef>
              <a:buNone/>
            </a:pPr>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6"/>
        <p:cNvGrpSpPr/>
        <p:nvPr/>
      </p:nvGrpSpPr>
      <p:grpSpPr>
        <a:xfrm>
          <a:off x="0" y="0"/>
          <a:ext cx="0" cy="0"/>
          <a:chOff x="0" y="0"/>
          <a:chExt cx="0" cy="0"/>
        </a:xfrm>
      </p:grpSpPr>
      <p:sp>
        <p:nvSpPr>
          <p:cNvPr id="1267" name="Shape 1267"/>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PJ Hough</a:t>
            </a:r>
          </a:p>
        </p:txBody>
      </p:sp>
      <p:pic>
        <p:nvPicPr>
          <p:cNvPr id="1268" name="Shape 1268"/>
          <p:cNvPicPr preferRelativeResize="0"/>
          <p:nvPr/>
        </p:nvPicPr>
        <p:blipFill>
          <a:blip r:embed="rId3">
            <a:alphaModFix/>
          </a:blip>
          <a:stretch>
            <a:fillRect/>
          </a:stretch>
        </p:blipFill>
        <p:spPr>
          <a:xfrm>
            <a:off x="890950" y="1975575"/>
            <a:ext cx="2937500" cy="2332725"/>
          </a:xfrm>
          <a:prstGeom prst="rect">
            <a:avLst/>
          </a:prstGeom>
          <a:noFill/>
          <a:ln w="19050" cap="flat" cmpd="sng">
            <a:solidFill>
              <a:srgbClr val="3C78D8"/>
            </a:solidFill>
            <a:prstDash val="solid"/>
            <a:round/>
            <a:headEnd type="none" w="med" len="med"/>
            <a:tailEnd type="none" w="med" len="med"/>
          </a:ln>
        </p:spPr>
      </p:pic>
      <p:sp>
        <p:nvSpPr>
          <p:cNvPr id="1269" name="Shape 1269"/>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GB" b="1">
                <a:latin typeface="Calibri"/>
                <a:ea typeface="Calibri"/>
                <a:cs typeface="Calibri"/>
                <a:sym typeface="Calibri"/>
              </a:rPr>
              <a:t>Senior Vice President </a:t>
            </a:r>
            <a:r>
              <a:rPr lang="en-GB">
                <a:latin typeface="Calibri"/>
                <a:ea typeface="Calibri"/>
                <a:cs typeface="Calibri"/>
                <a:sym typeface="Calibri"/>
              </a:rPr>
              <a:t> (as of Jan 2016)</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Responsible for driving product alignment and innovation</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25 years of industry experience</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Spent over 17 years in the Microsoft Office Division.</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Earned a bachelor’s degree in Computer Applications with honors from the National Institute for Higher Education in Dublin.</a:t>
            </a:r>
          </a:p>
          <a:p>
            <a:pPr lvl="0" rtl="0">
              <a:spcBef>
                <a:spcPts val="0"/>
              </a:spcBef>
              <a:buNone/>
            </a:pPr>
            <a:endParaRPr/>
          </a:p>
          <a:p>
            <a:pPr lvl="0" rtl="0">
              <a:spcBef>
                <a:spcPts val="0"/>
              </a:spcBef>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4"/>
        <p:cNvGrpSpPr/>
        <p:nvPr/>
      </p:nvGrpSpPr>
      <p:grpSpPr>
        <a:xfrm>
          <a:off x="0" y="0"/>
          <a:ext cx="0" cy="0"/>
          <a:chOff x="0" y="0"/>
          <a:chExt cx="0" cy="0"/>
        </a:xfrm>
      </p:grpSpPr>
      <p:sp>
        <p:nvSpPr>
          <p:cNvPr id="1275" name="Shape 1275"/>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Donna Kimmel</a:t>
            </a:r>
          </a:p>
        </p:txBody>
      </p:sp>
      <p:pic>
        <p:nvPicPr>
          <p:cNvPr id="1276" name="Shape 1276"/>
          <p:cNvPicPr preferRelativeResize="0"/>
          <p:nvPr/>
        </p:nvPicPr>
        <p:blipFill>
          <a:blip r:embed="rId3">
            <a:alphaModFix/>
          </a:blip>
          <a:stretch>
            <a:fillRect/>
          </a:stretch>
        </p:blipFill>
        <p:spPr>
          <a:xfrm>
            <a:off x="890950" y="1975575"/>
            <a:ext cx="2937500" cy="2332700"/>
          </a:xfrm>
          <a:prstGeom prst="rect">
            <a:avLst/>
          </a:prstGeom>
          <a:noFill/>
          <a:ln w="19050" cap="flat" cmpd="sng">
            <a:solidFill>
              <a:srgbClr val="3C78D8"/>
            </a:solidFill>
            <a:prstDash val="solid"/>
            <a:round/>
            <a:headEnd type="none" w="med" len="med"/>
            <a:tailEnd type="none" w="med" len="med"/>
          </a:ln>
        </p:spPr>
      </p:pic>
      <p:sp>
        <p:nvSpPr>
          <p:cNvPr id="1277" name="Shape 1277"/>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Senior Vice President and Chief people officer </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30 years of experience in global talent programs</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Previously, senior vice president in HR of International Game Technology</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Earned a Master’s of Science in Organizational Development from Pepperdine University.</a:t>
            </a:r>
          </a:p>
          <a:p>
            <a:pPr lvl="0" rtl="0">
              <a:spcBef>
                <a:spcPts val="0"/>
              </a:spcBef>
              <a:buNone/>
            </a:pPr>
            <a:endParaRPr/>
          </a:p>
          <a:p>
            <a:pPr lvl="0" rtl="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Shape 362"/>
          <p:cNvSpPr txBox="1">
            <a:spLocks noGrp="1"/>
          </p:cNvSpPr>
          <p:nvPr>
            <p:ph type="ctrTitle"/>
          </p:nvPr>
        </p:nvSpPr>
        <p:spPr>
          <a:xfrm>
            <a:off x="3039450" y="376825"/>
            <a:ext cx="2912700" cy="557700"/>
          </a:xfrm>
          <a:prstGeom prst="rect">
            <a:avLst/>
          </a:prstGeom>
        </p:spPr>
        <p:txBody>
          <a:bodyPr lIns="68575" tIns="68575" rIns="68575" bIns="68575" anchor="b" anchorCtr="0">
            <a:noAutofit/>
          </a:bodyPr>
          <a:lstStyle/>
          <a:p>
            <a:pPr lvl="0">
              <a:spcBef>
                <a:spcPts val="0"/>
              </a:spcBef>
              <a:buNone/>
            </a:pPr>
            <a:r>
              <a:rPr lang="en-GB" sz="3000" b="1">
                <a:latin typeface="Proxima Nova"/>
                <a:ea typeface="Proxima Nova"/>
                <a:cs typeface="Proxima Nova"/>
                <a:sym typeface="Proxima Nova"/>
              </a:rPr>
              <a:t>Cost structure</a:t>
            </a:r>
            <a:r>
              <a:rPr lang="en-GB" sz="4400">
                <a:latin typeface="Calibri"/>
                <a:ea typeface="Calibri"/>
                <a:cs typeface="Calibri"/>
                <a:sym typeface="Calibri"/>
              </a:rPr>
              <a:t> </a:t>
            </a:r>
          </a:p>
        </p:txBody>
      </p:sp>
      <p:sp>
        <p:nvSpPr>
          <p:cNvPr id="363" name="Shape 363"/>
          <p:cNvSpPr txBox="1">
            <a:spLocks noGrp="1"/>
          </p:cNvSpPr>
          <p:nvPr>
            <p:ph type="subTitle" idx="1"/>
          </p:nvPr>
        </p:nvSpPr>
        <p:spPr>
          <a:xfrm>
            <a:off x="2176050" y="991400"/>
            <a:ext cx="5187300" cy="1073100"/>
          </a:xfrm>
          <a:prstGeom prst="rect">
            <a:avLst/>
          </a:prstGeom>
        </p:spPr>
        <p:txBody>
          <a:bodyPr lIns="68575" tIns="68575" rIns="68575" bIns="68575" anchor="t" anchorCtr="0">
            <a:noAutofit/>
          </a:bodyPr>
          <a:lstStyle/>
          <a:p>
            <a:pPr lvl="0" algn="l" rtl="0">
              <a:lnSpc>
                <a:spcPct val="115000"/>
              </a:lnSpc>
              <a:spcBef>
                <a:spcPts val="800"/>
              </a:spcBef>
              <a:spcAft>
                <a:spcPts val="0"/>
              </a:spcAft>
              <a:buClr>
                <a:schemeClr val="dk1"/>
              </a:buClr>
              <a:buSzPct val="45833"/>
              <a:buFont typeface="Arial"/>
              <a:buNone/>
            </a:pPr>
            <a:r>
              <a:rPr lang="en-GB" sz="2400">
                <a:latin typeface="Calibri"/>
                <a:ea typeface="Calibri"/>
                <a:cs typeface="Calibri"/>
                <a:sym typeface="Calibri"/>
              </a:rPr>
              <a:t>Traditional media&gt; social media firms</a:t>
            </a:r>
          </a:p>
          <a:p>
            <a:pPr lvl="0">
              <a:spcBef>
                <a:spcPts val="0"/>
              </a:spcBef>
              <a:buNone/>
            </a:pPr>
            <a:endParaRPr/>
          </a:p>
        </p:txBody>
      </p:sp>
      <p:graphicFrame>
        <p:nvGraphicFramePr>
          <p:cNvPr id="364" name="Shape 364"/>
          <p:cNvGraphicFramePr/>
          <p:nvPr/>
        </p:nvGraphicFramePr>
        <p:xfrm>
          <a:off x="1651775" y="1986775"/>
          <a:ext cx="6096000" cy="2387872"/>
        </p:xfrm>
        <a:graphic>
          <a:graphicData uri="http://schemas.openxmlformats.org/drawingml/2006/table">
            <a:tbl>
              <a:tblPr>
                <a:noFill/>
                <a:tableStyleId>{5DF14F98-0EF4-499C-A4EE-AAE3C0F35935}</a:tableStyleId>
              </a:tblPr>
              <a:tblGrid>
                <a:gridCol w="3048000"/>
                <a:gridCol w="3048000"/>
              </a:tblGrid>
              <a:tr h="577450">
                <a:tc>
                  <a:txBody>
                    <a:bodyPr/>
                    <a:lstStyle/>
                    <a:p>
                      <a:pPr lvl="0" rtl="0">
                        <a:lnSpc>
                          <a:spcPct val="115000"/>
                        </a:lnSpc>
                        <a:spcBef>
                          <a:spcPts val="0"/>
                        </a:spcBef>
                        <a:buNone/>
                      </a:pPr>
                      <a:r>
                        <a:rPr lang="en-GB" sz="1800" b="1">
                          <a:solidFill>
                            <a:schemeClr val="lt1"/>
                          </a:solidFill>
                          <a:latin typeface="Calibri"/>
                          <a:ea typeface="Calibri"/>
                          <a:cs typeface="Calibri"/>
                          <a:sym typeface="Calibri"/>
                        </a:rPr>
                        <a:t>Fixed cost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D85C6"/>
                    </a:solidFill>
                  </a:tcPr>
                </a:tc>
                <a:tc>
                  <a:txBody>
                    <a:bodyPr/>
                    <a:lstStyle/>
                    <a:p>
                      <a:pPr lvl="0" rtl="0">
                        <a:lnSpc>
                          <a:spcPct val="115000"/>
                        </a:lnSpc>
                        <a:spcBef>
                          <a:spcPts val="0"/>
                        </a:spcBef>
                        <a:buNone/>
                      </a:pPr>
                      <a:r>
                        <a:rPr lang="en-GB" sz="1800" b="1">
                          <a:solidFill>
                            <a:schemeClr val="lt1"/>
                          </a:solidFill>
                          <a:latin typeface="Calibri"/>
                          <a:ea typeface="Calibri"/>
                          <a:cs typeface="Calibri"/>
                          <a:sym typeface="Calibri"/>
                        </a:rPr>
                        <a:t>Variable cost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D85C6"/>
                    </a:solidFill>
                  </a:tcPr>
                </a:tc>
              </a:tr>
              <a:tr h="552450">
                <a:tc>
                  <a:txBody>
                    <a:bodyPr/>
                    <a:lstStyle/>
                    <a:p>
                      <a:pPr lvl="0" rtl="0">
                        <a:lnSpc>
                          <a:spcPct val="115000"/>
                        </a:lnSpc>
                        <a:spcBef>
                          <a:spcPts val="0"/>
                        </a:spcBef>
                        <a:buNone/>
                      </a:pPr>
                      <a:r>
                        <a:rPr lang="en-GB" sz="1800">
                          <a:latin typeface="Calibri"/>
                          <a:ea typeface="Calibri"/>
                          <a:cs typeface="Calibri"/>
                          <a:sym typeface="Calibri"/>
                        </a:rPr>
                        <a:t>Headquarters for operation</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sz="1800">
                          <a:latin typeface="Calibri"/>
                          <a:ea typeface="Calibri"/>
                          <a:cs typeface="Calibri"/>
                          <a:sym typeface="Calibri"/>
                        </a:rPr>
                        <a:t>Salaries for employees (engineers, programmers)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r h="371475">
                <a:tc>
                  <a:txBody>
                    <a:bodyPr/>
                    <a:lstStyle/>
                    <a:p>
                      <a:pPr lvl="0" rtl="0">
                        <a:lnSpc>
                          <a:spcPct val="115000"/>
                        </a:lnSpc>
                        <a:spcBef>
                          <a:spcPts val="0"/>
                        </a:spcBef>
                        <a:buNone/>
                      </a:pPr>
                      <a:r>
                        <a:rPr lang="en-GB" sz="1800">
                          <a:latin typeface="Calibri"/>
                          <a:ea typeface="Calibri"/>
                          <a:cs typeface="Calibri"/>
                          <a:sym typeface="Calibri"/>
                        </a:rPr>
                        <a:t>Severs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sz="1800">
                          <a:latin typeface="Calibri"/>
                          <a:ea typeface="Calibri"/>
                          <a:cs typeface="Calibri"/>
                          <a:sym typeface="Calibri"/>
                        </a:rPr>
                        <a:t>Branding cost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r h="371475">
                <a:tc>
                  <a:txBody>
                    <a:bodyPr/>
                    <a:lstStyle/>
                    <a:p>
                      <a:pPr lvl="0" rtl="0">
                        <a:lnSpc>
                          <a:spcPct val="115000"/>
                        </a:lnSpc>
                        <a:spcBef>
                          <a:spcPts val="0"/>
                        </a:spcBef>
                        <a:buNone/>
                      </a:pPr>
                      <a:r>
                        <a:rPr lang="en-GB" sz="1800">
                          <a:latin typeface="Calibri"/>
                          <a:ea typeface="Calibri"/>
                          <a:cs typeface="Calibri"/>
                          <a:sym typeface="Calibri"/>
                        </a:rPr>
                        <a:t>Other hardwares</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c>
                  <a:txBody>
                    <a:bodyPr/>
                    <a:lstStyle/>
                    <a:p>
                      <a:pPr lvl="0" rtl="0">
                        <a:lnSpc>
                          <a:spcPct val="115000"/>
                        </a:lnSpc>
                        <a:spcBef>
                          <a:spcPts val="0"/>
                        </a:spcBef>
                        <a:buNone/>
                      </a:pPr>
                      <a:r>
                        <a:rPr lang="en-GB" sz="1800">
                          <a:latin typeface="Calibri"/>
                          <a:ea typeface="Calibri"/>
                          <a:cs typeface="Calibri"/>
                          <a:sym typeface="Calibri"/>
                        </a:rPr>
                        <a:t>Marketing cost</a:t>
                      </a:r>
                    </a:p>
                  </a:txBody>
                  <a:tcPr marL="91425" marR="91425" marT="91425" marB="91425">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lt1"/>
                    </a:solidFill>
                  </a:tcPr>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1"/>
        <p:cNvGrpSpPr/>
        <p:nvPr/>
      </p:nvGrpSpPr>
      <p:grpSpPr>
        <a:xfrm>
          <a:off x="0" y="0"/>
          <a:ext cx="0" cy="0"/>
          <a:chOff x="0" y="0"/>
          <a:chExt cx="0" cy="0"/>
        </a:xfrm>
      </p:grpSpPr>
      <p:sp>
        <p:nvSpPr>
          <p:cNvPr id="1282" name="Shape 1282"/>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Tim Minahan</a:t>
            </a:r>
          </a:p>
        </p:txBody>
      </p:sp>
      <p:pic>
        <p:nvPicPr>
          <p:cNvPr id="1283" name="Shape 1283"/>
          <p:cNvPicPr preferRelativeResize="0"/>
          <p:nvPr/>
        </p:nvPicPr>
        <p:blipFill>
          <a:blip r:embed="rId3">
            <a:alphaModFix/>
          </a:blip>
          <a:stretch>
            <a:fillRect/>
          </a:stretch>
        </p:blipFill>
        <p:spPr>
          <a:xfrm>
            <a:off x="1113225" y="2000249"/>
            <a:ext cx="2669000" cy="2119475"/>
          </a:xfrm>
          <a:prstGeom prst="rect">
            <a:avLst/>
          </a:prstGeom>
          <a:noFill/>
          <a:ln>
            <a:noFill/>
          </a:ln>
        </p:spPr>
      </p:pic>
      <p:pic>
        <p:nvPicPr>
          <p:cNvPr id="1284" name="Shape 1284"/>
          <p:cNvPicPr preferRelativeResize="0"/>
          <p:nvPr/>
        </p:nvPicPr>
        <p:blipFill>
          <a:blip r:embed="rId3">
            <a:alphaModFix/>
          </a:blip>
          <a:stretch>
            <a:fillRect/>
          </a:stretch>
        </p:blipFill>
        <p:spPr>
          <a:xfrm>
            <a:off x="890950" y="1975575"/>
            <a:ext cx="2937500" cy="2332693"/>
          </a:xfrm>
          <a:prstGeom prst="rect">
            <a:avLst/>
          </a:prstGeom>
          <a:noFill/>
          <a:ln w="19050" cap="flat" cmpd="sng">
            <a:solidFill>
              <a:srgbClr val="3C78D8"/>
            </a:solidFill>
            <a:prstDash val="solid"/>
            <a:round/>
            <a:headEnd type="none" w="med" len="med"/>
            <a:tailEnd type="none" w="med" len="med"/>
          </a:ln>
        </p:spPr>
      </p:pic>
      <p:sp>
        <p:nvSpPr>
          <p:cNvPr id="1285" name="Shape 1285"/>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Senior vice president and Chief Marketing Officer</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Lead global marketing strategy and operations for the company’s vision.</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Served a broad range of business leadership roles at leading enterprise software, cloud, and services firms.</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Holds a bachelor’s degree from Boston College</a:t>
            </a:r>
          </a:p>
          <a:p>
            <a:pPr lvl="0" rtl="0">
              <a:spcBef>
                <a:spcPts val="0"/>
              </a:spcBef>
              <a:buNone/>
            </a:pPr>
            <a:endParaRPr/>
          </a:p>
          <a:p>
            <a:pPr lvl="0" rtl="0">
              <a:spcBef>
                <a:spcPts val="0"/>
              </a:spcBef>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9"/>
        <p:cNvGrpSpPr/>
        <p:nvPr/>
      </p:nvGrpSpPr>
      <p:grpSpPr>
        <a:xfrm>
          <a:off x="0" y="0"/>
          <a:ext cx="0" cy="0"/>
          <a:chOff x="0" y="0"/>
          <a:chExt cx="0" cy="0"/>
        </a:xfrm>
      </p:grpSpPr>
      <p:sp>
        <p:nvSpPr>
          <p:cNvPr id="1290" name="Shape 1290"/>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Carlos Sartorius</a:t>
            </a:r>
          </a:p>
        </p:txBody>
      </p:sp>
      <p:pic>
        <p:nvPicPr>
          <p:cNvPr id="1291" name="Shape 1291"/>
          <p:cNvPicPr preferRelativeResize="0"/>
          <p:nvPr/>
        </p:nvPicPr>
        <p:blipFill>
          <a:blip r:embed="rId3">
            <a:alphaModFix/>
          </a:blip>
          <a:stretch>
            <a:fillRect/>
          </a:stretch>
        </p:blipFill>
        <p:spPr>
          <a:xfrm>
            <a:off x="1113225" y="2000258"/>
            <a:ext cx="2684524" cy="2131825"/>
          </a:xfrm>
          <a:prstGeom prst="rect">
            <a:avLst/>
          </a:prstGeom>
          <a:noFill/>
          <a:ln>
            <a:noFill/>
          </a:ln>
        </p:spPr>
      </p:pic>
      <p:pic>
        <p:nvPicPr>
          <p:cNvPr id="1292" name="Shape 1292"/>
          <p:cNvPicPr preferRelativeResize="0"/>
          <p:nvPr/>
        </p:nvPicPr>
        <p:blipFill>
          <a:blip r:embed="rId3">
            <a:alphaModFix/>
          </a:blip>
          <a:stretch>
            <a:fillRect/>
          </a:stretch>
        </p:blipFill>
        <p:spPr>
          <a:xfrm>
            <a:off x="890950" y="1994074"/>
            <a:ext cx="2937500" cy="2332716"/>
          </a:xfrm>
          <a:prstGeom prst="rect">
            <a:avLst/>
          </a:prstGeom>
          <a:noFill/>
          <a:ln w="19050" cap="flat" cmpd="sng">
            <a:solidFill>
              <a:srgbClr val="3C78D8"/>
            </a:solidFill>
            <a:prstDash val="solid"/>
            <a:round/>
            <a:headEnd type="none" w="med" len="med"/>
            <a:tailEnd type="none" w="med" len="med"/>
          </a:ln>
        </p:spPr>
      </p:pic>
      <p:sp>
        <p:nvSpPr>
          <p:cNvPr id="1293" name="Shape 1293"/>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Executive Vice President, Worldwide Sales and Services. </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Joined Citrix as managing director and VP of the Europe, Middle East, and Africa organization.</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Holds a bachelor’s degree in electrical engineering from the Universidad Iberoamericana in Mexico.</a:t>
            </a:r>
          </a:p>
          <a:p>
            <a:pPr lvl="0" rtl="0">
              <a:spcBef>
                <a:spcPts val="0"/>
              </a:spcBef>
              <a:buNone/>
            </a:pPr>
            <a:endParaRPr/>
          </a:p>
          <a:p>
            <a:pPr lvl="0" rtl="0">
              <a:spcBef>
                <a:spcPts val="0"/>
              </a:spcBef>
              <a:buNone/>
            </a:pP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7"/>
        <p:cNvGrpSpPr/>
        <p:nvPr/>
      </p:nvGrpSpPr>
      <p:grpSpPr>
        <a:xfrm>
          <a:off x="0" y="0"/>
          <a:ext cx="0" cy="0"/>
          <a:chOff x="0" y="0"/>
          <a:chExt cx="0" cy="0"/>
        </a:xfrm>
      </p:grpSpPr>
      <p:sp>
        <p:nvSpPr>
          <p:cNvPr id="1298" name="Shape 1298"/>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Jeroen Van Rotterdam</a:t>
            </a:r>
          </a:p>
        </p:txBody>
      </p:sp>
      <p:pic>
        <p:nvPicPr>
          <p:cNvPr id="1299" name="Shape 1299"/>
          <p:cNvPicPr preferRelativeResize="0"/>
          <p:nvPr/>
        </p:nvPicPr>
        <p:blipFill>
          <a:blip r:embed="rId3">
            <a:alphaModFix/>
          </a:blip>
          <a:stretch>
            <a:fillRect/>
          </a:stretch>
        </p:blipFill>
        <p:spPr>
          <a:xfrm>
            <a:off x="1113225" y="2000257"/>
            <a:ext cx="2637949" cy="2094825"/>
          </a:xfrm>
          <a:prstGeom prst="rect">
            <a:avLst/>
          </a:prstGeom>
          <a:noFill/>
          <a:ln>
            <a:noFill/>
          </a:ln>
        </p:spPr>
      </p:pic>
      <p:pic>
        <p:nvPicPr>
          <p:cNvPr id="1300" name="Shape 1300"/>
          <p:cNvPicPr preferRelativeResize="0"/>
          <p:nvPr/>
        </p:nvPicPr>
        <p:blipFill>
          <a:blip r:embed="rId3">
            <a:alphaModFix/>
          </a:blip>
          <a:stretch>
            <a:fillRect/>
          </a:stretch>
        </p:blipFill>
        <p:spPr>
          <a:xfrm>
            <a:off x="890950" y="1994074"/>
            <a:ext cx="2937500" cy="2332700"/>
          </a:xfrm>
          <a:prstGeom prst="rect">
            <a:avLst/>
          </a:prstGeom>
          <a:noFill/>
          <a:ln w="19050" cap="flat" cmpd="sng">
            <a:solidFill>
              <a:srgbClr val="6D9EEB"/>
            </a:solidFill>
            <a:prstDash val="solid"/>
            <a:round/>
            <a:headEnd type="none" w="med" len="med"/>
            <a:tailEnd type="none" w="med" len="med"/>
          </a:ln>
        </p:spPr>
      </p:pic>
      <p:sp>
        <p:nvSpPr>
          <p:cNvPr id="1301" name="Shape 1301"/>
          <p:cNvSpPr txBox="1"/>
          <p:nvPr/>
        </p:nvSpPr>
        <p:spPr>
          <a:xfrm>
            <a:off x="4155725" y="1982600"/>
            <a:ext cx="4471500" cy="2815200"/>
          </a:xfrm>
          <a:prstGeom prst="rect">
            <a:avLst/>
          </a:prstGeom>
          <a:noFill/>
          <a:ln>
            <a:noFill/>
          </a:ln>
        </p:spPr>
        <p:txBody>
          <a:bodyPr lIns="91425" tIns="91425" rIns="91425" bIns="91425" anchor="t" anchorCtr="0">
            <a:noAutofit/>
          </a:bodyPr>
          <a:lstStyle/>
          <a:p>
            <a:pPr marL="457200" lvl="0" indent="-228600" rtl="0">
              <a:spcBef>
                <a:spcPts val="0"/>
              </a:spcBef>
              <a:buFont typeface="Calibri"/>
              <a:buChar char="●"/>
            </a:pPr>
            <a:r>
              <a:rPr lang="en-GB" b="1">
                <a:latin typeface="Calibri"/>
                <a:ea typeface="Calibri"/>
                <a:cs typeface="Calibri"/>
                <a:sym typeface="Calibri"/>
              </a:rPr>
              <a:t>Senior Vice President of engineering</a:t>
            </a:r>
          </a:p>
          <a:p>
            <a:pPr lvl="0" rtl="0">
              <a:spcBef>
                <a:spcPts val="0"/>
              </a:spcBef>
              <a:buNone/>
            </a:pPr>
            <a:endParaRPr b="1">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Responsible for the development and delivery of flagship products for secure delivery of apps and data.</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Leads R&amp;D across all hardware and software products.</a:t>
            </a:r>
          </a:p>
          <a:p>
            <a:pPr lvl="0" rtl="0">
              <a:spcBef>
                <a:spcPts val="0"/>
              </a:spcBef>
              <a:buNone/>
            </a:pPr>
            <a:endParaRPr>
              <a:latin typeface="Calibri"/>
              <a:ea typeface="Calibri"/>
              <a:cs typeface="Calibri"/>
              <a:sym typeface="Calibri"/>
            </a:endParaRPr>
          </a:p>
          <a:p>
            <a:pPr marL="457200" lvl="0" indent="-228600" rtl="0">
              <a:spcBef>
                <a:spcPts val="0"/>
              </a:spcBef>
              <a:buFont typeface="Calibri"/>
              <a:buChar char="●"/>
            </a:pPr>
            <a:r>
              <a:rPr lang="en-GB">
                <a:latin typeface="Calibri"/>
                <a:ea typeface="Calibri"/>
                <a:cs typeface="Calibri"/>
                <a:sym typeface="Calibri"/>
              </a:rPr>
              <a:t>Holds a bachelor’s degree in mechanical engineering from Rotterdam University</a:t>
            </a:r>
          </a:p>
          <a:p>
            <a:pPr lvl="0" rtl="0">
              <a:spcBef>
                <a:spcPts val="0"/>
              </a:spcBef>
              <a:buNone/>
            </a:pPr>
            <a:endParaRPr/>
          </a:p>
          <a:p>
            <a:pPr lvl="0" rtl="0">
              <a:spcBef>
                <a:spcPts val="0"/>
              </a:spcBef>
              <a:buNone/>
            </a:pPr>
            <a:endParaRPr/>
          </a:p>
          <a:p>
            <a:pPr lvl="0" rtl="0">
              <a:spcBef>
                <a:spcPts val="0"/>
              </a:spcBef>
              <a:buNone/>
            </a:pP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5"/>
        <p:cNvGrpSpPr/>
        <p:nvPr/>
      </p:nvGrpSpPr>
      <p:grpSpPr>
        <a:xfrm>
          <a:off x="0" y="0"/>
          <a:ext cx="0" cy="0"/>
          <a:chOff x="0" y="0"/>
          <a:chExt cx="0" cy="0"/>
        </a:xfrm>
      </p:grpSpPr>
      <p:sp>
        <p:nvSpPr>
          <p:cNvPr id="1306" name="Shape 1306"/>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Balance Sheet 10K</a:t>
            </a:r>
          </a:p>
        </p:txBody>
      </p:sp>
      <p:sp>
        <p:nvSpPr>
          <p:cNvPr id="1307" name="Shape 1307"/>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1308" name="Shape 1308"/>
          <p:cNvPicPr preferRelativeResize="0"/>
          <p:nvPr/>
        </p:nvPicPr>
        <p:blipFill>
          <a:blip r:embed="rId3">
            <a:alphaModFix/>
          </a:blip>
          <a:stretch>
            <a:fillRect/>
          </a:stretch>
        </p:blipFill>
        <p:spPr>
          <a:xfrm>
            <a:off x="0" y="2000245"/>
            <a:ext cx="9143999" cy="2443359"/>
          </a:xfrm>
          <a:prstGeom prst="rect">
            <a:avLst/>
          </a:prstGeom>
          <a:noFill/>
          <a:ln>
            <a:noFill/>
          </a:ln>
        </p:spPr>
      </p:pic>
      <p:pic>
        <p:nvPicPr>
          <p:cNvPr id="1309" name="Shape 1309"/>
          <p:cNvPicPr preferRelativeResize="0"/>
          <p:nvPr/>
        </p:nvPicPr>
        <p:blipFill>
          <a:blip r:embed="rId4">
            <a:alphaModFix/>
          </a:blip>
          <a:stretch>
            <a:fillRect/>
          </a:stretch>
        </p:blipFill>
        <p:spPr>
          <a:xfrm>
            <a:off x="0" y="1422343"/>
            <a:ext cx="9144000" cy="3770312"/>
          </a:xfrm>
          <a:prstGeom prst="rect">
            <a:avLst/>
          </a:prstGeom>
          <a:noFill/>
          <a:ln>
            <a:noFill/>
          </a:ln>
        </p:spPr>
      </p:pic>
      <p:sp>
        <p:nvSpPr>
          <p:cNvPr id="1310" name="Shape 1310"/>
          <p:cNvSpPr/>
          <p:nvPr/>
        </p:nvSpPr>
        <p:spPr>
          <a:xfrm>
            <a:off x="0" y="2359600"/>
            <a:ext cx="91440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1" name="Shape 1311"/>
          <p:cNvSpPr/>
          <p:nvPr/>
        </p:nvSpPr>
        <p:spPr>
          <a:xfrm>
            <a:off x="0" y="4956300"/>
            <a:ext cx="91440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5"/>
        <p:cNvGrpSpPr/>
        <p:nvPr/>
      </p:nvGrpSpPr>
      <p:grpSpPr>
        <a:xfrm>
          <a:off x="0" y="0"/>
          <a:ext cx="0" cy="0"/>
          <a:chOff x="0" y="0"/>
          <a:chExt cx="0" cy="0"/>
        </a:xfrm>
      </p:grpSpPr>
      <p:pic>
        <p:nvPicPr>
          <p:cNvPr id="1316" name="Shape 1316"/>
          <p:cNvPicPr preferRelativeResize="0"/>
          <p:nvPr/>
        </p:nvPicPr>
        <p:blipFill>
          <a:blip r:embed="rId3">
            <a:alphaModFix/>
          </a:blip>
          <a:stretch>
            <a:fillRect/>
          </a:stretch>
        </p:blipFill>
        <p:spPr>
          <a:xfrm>
            <a:off x="1171000" y="882675"/>
            <a:ext cx="7192647" cy="4220700"/>
          </a:xfrm>
          <a:prstGeom prst="rect">
            <a:avLst/>
          </a:prstGeom>
          <a:noFill/>
          <a:ln>
            <a:noFill/>
          </a:ln>
        </p:spPr>
      </p:pic>
      <p:sp>
        <p:nvSpPr>
          <p:cNvPr id="1317" name="Shape 1317"/>
          <p:cNvSpPr txBox="1"/>
          <p:nvPr/>
        </p:nvSpPr>
        <p:spPr>
          <a:xfrm>
            <a:off x="1658750" y="167225"/>
            <a:ext cx="6481200" cy="561900"/>
          </a:xfrm>
          <a:prstGeom prst="rect">
            <a:avLst/>
          </a:prstGeom>
          <a:noFill/>
          <a:ln>
            <a:noFill/>
          </a:ln>
        </p:spPr>
        <p:txBody>
          <a:bodyPr lIns="91425" tIns="91425" rIns="91425" bIns="91425" anchor="t" anchorCtr="0">
            <a:noAutofit/>
          </a:bodyPr>
          <a:lstStyle/>
          <a:p>
            <a:pPr lvl="0" algn="ctr" rtl="0">
              <a:spcBef>
                <a:spcPts val="0"/>
              </a:spcBef>
              <a:buClr>
                <a:schemeClr val="dk1"/>
              </a:buClr>
              <a:buSzPct val="36666"/>
              <a:buFont typeface="Arial"/>
              <a:buNone/>
            </a:pPr>
            <a:r>
              <a:rPr lang="en-GB" sz="3000" b="1">
                <a:solidFill>
                  <a:schemeClr val="dk1"/>
                </a:solidFill>
                <a:latin typeface="Proxima Nova"/>
                <a:ea typeface="Proxima Nova"/>
                <a:cs typeface="Proxima Nova"/>
                <a:sym typeface="Proxima Nova"/>
              </a:rPr>
              <a:t>Balance Sheet 10K con’t</a:t>
            </a:r>
          </a:p>
          <a:p>
            <a:pPr lvl="0">
              <a:spcBef>
                <a:spcPts val="0"/>
              </a:spcBef>
              <a:buNone/>
            </a:pPr>
            <a:endParaRPr/>
          </a:p>
        </p:txBody>
      </p:sp>
      <p:sp>
        <p:nvSpPr>
          <p:cNvPr id="1318" name="Shape 1318"/>
          <p:cNvSpPr/>
          <p:nvPr/>
        </p:nvSpPr>
        <p:spPr>
          <a:xfrm>
            <a:off x="1171075" y="1195800"/>
            <a:ext cx="71925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9" name="Shape 1319"/>
          <p:cNvSpPr/>
          <p:nvPr/>
        </p:nvSpPr>
        <p:spPr>
          <a:xfrm>
            <a:off x="1171075" y="1884425"/>
            <a:ext cx="71925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0" name="Shape 1320"/>
          <p:cNvSpPr/>
          <p:nvPr/>
        </p:nvSpPr>
        <p:spPr>
          <a:xfrm>
            <a:off x="1171075" y="2375475"/>
            <a:ext cx="71925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1" name="Shape 1321"/>
          <p:cNvSpPr/>
          <p:nvPr/>
        </p:nvSpPr>
        <p:spPr>
          <a:xfrm>
            <a:off x="1171075" y="2899425"/>
            <a:ext cx="71925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2" name="Shape 1322"/>
          <p:cNvSpPr/>
          <p:nvPr/>
        </p:nvSpPr>
        <p:spPr>
          <a:xfrm>
            <a:off x="1171075" y="4695775"/>
            <a:ext cx="7192500" cy="3771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6"/>
        <p:cNvGrpSpPr/>
        <p:nvPr/>
      </p:nvGrpSpPr>
      <p:grpSpPr>
        <a:xfrm>
          <a:off x="0" y="0"/>
          <a:ext cx="0" cy="0"/>
          <a:chOff x="0" y="0"/>
          <a:chExt cx="0" cy="0"/>
        </a:xfrm>
      </p:grpSpPr>
      <p:sp>
        <p:nvSpPr>
          <p:cNvPr id="1327" name="Shape 1327"/>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Income Statement 10K</a:t>
            </a:r>
          </a:p>
        </p:txBody>
      </p:sp>
      <p:sp>
        <p:nvSpPr>
          <p:cNvPr id="1328" name="Shape 1328"/>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1329" name="Shape 1329"/>
          <p:cNvPicPr preferRelativeResize="0"/>
          <p:nvPr/>
        </p:nvPicPr>
        <p:blipFill>
          <a:blip r:embed="rId3">
            <a:alphaModFix/>
          </a:blip>
          <a:stretch>
            <a:fillRect/>
          </a:stretch>
        </p:blipFill>
        <p:spPr>
          <a:xfrm>
            <a:off x="0" y="2000257"/>
            <a:ext cx="9144000" cy="2825584"/>
          </a:xfrm>
          <a:prstGeom prst="rect">
            <a:avLst/>
          </a:prstGeom>
          <a:noFill/>
          <a:ln>
            <a:noFill/>
          </a:ln>
        </p:spPr>
      </p:pic>
      <p:pic>
        <p:nvPicPr>
          <p:cNvPr id="1330" name="Shape 1330"/>
          <p:cNvPicPr preferRelativeResize="0"/>
          <p:nvPr/>
        </p:nvPicPr>
        <p:blipFill>
          <a:blip r:embed="rId4">
            <a:alphaModFix/>
          </a:blip>
          <a:stretch>
            <a:fillRect/>
          </a:stretch>
        </p:blipFill>
        <p:spPr>
          <a:xfrm>
            <a:off x="3668899" y="1651000"/>
            <a:ext cx="5475100" cy="426849"/>
          </a:xfrm>
          <a:prstGeom prst="rect">
            <a:avLst/>
          </a:prstGeom>
          <a:noFill/>
          <a:ln>
            <a:noFill/>
          </a:ln>
        </p:spPr>
      </p:pic>
      <p:sp>
        <p:nvSpPr>
          <p:cNvPr id="1331" name="Shape 1331"/>
          <p:cNvSpPr/>
          <p:nvPr/>
        </p:nvSpPr>
        <p:spPr>
          <a:xfrm>
            <a:off x="0" y="4596175"/>
            <a:ext cx="9144000" cy="2298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2" name="Shape 1332"/>
          <p:cNvSpPr/>
          <p:nvPr/>
        </p:nvSpPr>
        <p:spPr>
          <a:xfrm>
            <a:off x="0" y="4113750"/>
            <a:ext cx="9144000" cy="2298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1113225" y="125825"/>
            <a:ext cx="7514100" cy="5490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Income Statement 10K con’t</a:t>
            </a:r>
          </a:p>
        </p:txBody>
      </p:sp>
      <p:pic>
        <p:nvPicPr>
          <p:cNvPr id="1338" name="Shape 1338"/>
          <p:cNvPicPr preferRelativeResize="0"/>
          <p:nvPr/>
        </p:nvPicPr>
        <p:blipFill>
          <a:blip r:embed="rId3">
            <a:alphaModFix/>
          </a:blip>
          <a:stretch>
            <a:fillRect/>
          </a:stretch>
        </p:blipFill>
        <p:spPr>
          <a:xfrm>
            <a:off x="1178275" y="991300"/>
            <a:ext cx="7308713" cy="4105125"/>
          </a:xfrm>
          <a:prstGeom prst="rect">
            <a:avLst/>
          </a:prstGeom>
          <a:noFill/>
          <a:ln>
            <a:noFill/>
          </a:ln>
        </p:spPr>
      </p:pic>
      <p:pic>
        <p:nvPicPr>
          <p:cNvPr id="1339" name="Shape 1339"/>
          <p:cNvPicPr preferRelativeResize="0"/>
          <p:nvPr/>
        </p:nvPicPr>
        <p:blipFill>
          <a:blip r:embed="rId4">
            <a:alphaModFix/>
          </a:blip>
          <a:stretch>
            <a:fillRect/>
          </a:stretch>
        </p:blipFill>
        <p:spPr>
          <a:xfrm>
            <a:off x="5587750" y="751475"/>
            <a:ext cx="2976874" cy="290224"/>
          </a:xfrm>
          <a:prstGeom prst="rect">
            <a:avLst/>
          </a:prstGeom>
          <a:noFill/>
          <a:ln>
            <a:noFill/>
          </a:ln>
        </p:spPr>
      </p:pic>
      <p:sp>
        <p:nvSpPr>
          <p:cNvPr id="1340" name="Shape 1340"/>
          <p:cNvSpPr/>
          <p:nvPr/>
        </p:nvSpPr>
        <p:spPr>
          <a:xfrm>
            <a:off x="1178337" y="4064175"/>
            <a:ext cx="7308600" cy="4326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1" name="Shape 1341"/>
          <p:cNvSpPr/>
          <p:nvPr/>
        </p:nvSpPr>
        <p:spPr>
          <a:xfrm>
            <a:off x="1178350" y="3683175"/>
            <a:ext cx="73086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2" name="Shape 1342"/>
          <p:cNvSpPr/>
          <p:nvPr/>
        </p:nvSpPr>
        <p:spPr>
          <a:xfrm>
            <a:off x="1171075" y="1884425"/>
            <a:ext cx="73086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43" name="Shape 1343"/>
          <p:cNvSpPr/>
          <p:nvPr/>
        </p:nvSpPr>
        <p:spPr>
          <a:xfrm>
            <a:off x="1171075" y="2608325"/>
            <a:ext cx="7308600" cy="18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7"/>
        <p:cNvGrpSpPr/>
        <p:nvPr/>
      </p:nvGrpSpPr>
      <p:grpSpPr>
        <a:xfrm>
          <a:off x="0" y="0"/>
          <a:ext cx="0" cy="0"/>
          <a:chOff x="0" y="0"/>
          <a:chExt cx="0" cy="0"/>
        </a:xfrm>
      </p:grpSpPr>
      <p:sp>
        <p:nvSpPr>
          <p:cNvPr id="1348" name="Shape 1348"/>
          <p:cNvSpPr txBox="1">
            <a:spLocks noGrp="1"/>
          </p:cNvSpPr>
          <p:nvPr>
            <p:ph type="title"/>
          </p:nvPr>
        </p:nvSpPr>
        <p:spPr>
          <a:xfrm>
            <a:off x="1113225" y="119725"/>
            <a:ext cx="7514100" cy="11913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Cash Flows Operating Activities 10K</a:t>
            </a:r>
          </a:p>
        </p:txBody>
      </p:sp>
      <p:pic>
        <p:nvPicPr>
          <p:cNvPr id="1349" name="Shape 1349"/>
          <p:cNvPicPr preferRelativeResize="0"/>
          <p:nvPr/>
        </p:nvPicPr>
        <p:blipFill>
          <a:blip r:embed="rId3">
            <a:alphaModFix/>
          </a:blip>
          <a:stretch>
            <a:fillRect/>
          </a:stretch>
        </p:blipFill>
        <p:spPr>
          <a:xfrm>
            <a:off x="1369750" y="981775"/>
            <a:ext cx="6404499" cy="3999349"/>
          </a:xfrm>
          <a:prstGeom prst="rect">
            <a:avLst/>
          </a:prstGeom>
          <a:noFill/>
          <a:ln>
            <a:noFill/>
          </a:ln>
        </p:spPr>
      </p:pic>
      <p:sp>
        <p:nvSpPr>
          <p:cNvPr id="1350" name="Shape 1350"/>
          <p:cNvSpPr/>
          <p:nvPr/>
        </p:nvSpPr>
        <p:spPr>
          <a:xfrm>
            <a:off x="1369800" y="1525000"/>
            <a:ext cx="6404400" cy="15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1" name="Shape 1351"/>
          <p:cNvSpPr/>
          <p:nvPr/>
        </p:nvSpPr>
        <p:spPr>
          <a:xfrm>
            <a:off x="1369800" y="4823925"/>
            <a:ext cx="6404400" cy="15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2" name="Shape 1352"/>
          <p:cNvSpPr/>
          <p:nvPr/>
        </p:nvSpPr>
        <p:spPr>
          <a:xfrm>
            <a:off x="1369800" y="1832625"/>
            <a:ext cx="6404400" cy="1572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113225" y="119725"/>
            <a:ext cx="7514100" cy="1191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Cash Flows Investing Activities 10K</a:t>
            </a:r>
          </a:p>
        </p:txBody>
      </p:sp>
      <p:pic>
        <p:nvPicPr>
          <p:cNvPr id="1358" name="Shape 1358"/>
          <p:cNvPicPr preferRelativeResize="0"/>
          <p:nvPr/>
        </p:nvPicPr>
        <p:blipFill>
          <a:blip r:embed="rId3">
            <a:alphaModFix/>
          </a:blip>
          <a:stretch>
            <a:fillRect/>
          </a:stretch>
        </p:blipFill>
        <p:spPr>
          <a:xfrm>
            <a:off x="0" y="1862151"/>
            <a:ext cx="9143999" cy="2149196"/>
          </a:xfrm>
          <a:prstGeom prst="rect">
            <a:avLst/>
          </a:prstGeom>
          <a:noFill/>
          <a:ln>
            <a:noFill/>
          </a:ln>
        </p:spPr>
      </p:pic>
      <p:sp>
        <p:nvSpPr>
          <p:cNvPr id="1359" name="Shape 1359"/>
          <p:cNvSpPr/>
          <p:nvPr/>
        </p:nvSpPr>
        <p:spPr>
          <a:xfrm>
            <a:off x="0" y="2922900"/>
            <a:ext cx="9144000" cy="2340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0" name="Shape 1360"/>
          <p:cNvSpPr/>
          <p:nvPr/>
        </p:nvSpPr>
        <p:spPr>
          <a:xfrm>
            <a:off x="0" y="3777350"/>
            <a:ext cx="9144000" cy="2340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61" name="Shape 1361"/>
          <p:cNvPicPr preferRelativeResize="0"/>
          <p:nvPr/>
        </p:nvPicPr>
        <p:blipFill>
          <a:blip r:embed="rId4">
            <a:alphaModFix/>
          </a:blip>
          <a:stretch>
            <a:fillRect/>
          </a:stretch>
        </p:blipFill>
        <p:spPr>
          <a:xfrm>
            <a:off x="6180674" y="1497024"/>
            <a:ext cx="2963324" cy="337149"/>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65"/>
        <p:cNvGrpSpPr/>
        <p:nvPr/>
      </p:nvGrpSpPr>
      <p:grpSpPr>
        <a:xfrm>
          <a:off x="0" y="0"/>
          <a:ext cx="0" cy="0"/>
          <a:chOff x="0" y="0"/>
          <a:chExt cx="0" cy="0"/>
        </a:xfrm>
      </p:grpSpPr>
      <p:sp>
        <p:nvSpPr>
          <p:cNvPr id="1366" name="Shape 1366"/>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sp>
        <p:nvSpPr>
          <p:cNvPr id="1367" name="Shape 1367"/>
          <p:cNvSpPr txBox="1">
            <a:spLocks noGrp="1"/>
          </p:cNvSpPr>
          <p:nvPr>
            <p:ph type="title"/>
          </p:nvPr>
        </p:nvSpPr>
        <p:spPr>
          <a:xfrm>
            <a:off x="1113225" y="119725"/>
            <a:ext cx="7514100" cy="11913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Cash Flows Financing Activities 10K</a:t>
            </a:r>
          </a:p>
        </p:txBody>
      </p:sp>
      <p:pic>
        <p:nvPicPr>
          <p:cNvPr id="1368" name="Shape 1368"/>
          <p:cNvPicPr preferRelativeResize="0"/>
          <p:nvPr/>
        </p:nvPicPr>
        <p:blipFill>
          <a:blip r:embed="rId3">
            <a:alphaModFix/>
          </a:blip>
          <a:stretch>
            <a:fillRect/>
          </a:stretch>
        </p:blipFill>
        <p:spPr>
          <a:xfrm>
            <a:off x="0" y="1513704"/>
            <a:ext cx="9143999" cy="3481539"/>
          </a:xfrm>
          <a:prstGeom prst="rect">
            <a:avLst/>
          </a:prstGeom>
          <a:noFill/>
          <a:ln>
            <a:noFill/>
          </a:ln>
        </p:spPr>
      </p:pic>
      <p:pic>
        <p:nvPicPr>
          <p:cNvPr id="1369" name="Shape 1369"/>
          <p:cNvPicPr preferRelativeResize="0"/>
          <p:nvPr/>
        </p:nvPicPr>
        <p:blipFill>
          <a:blip r:embed="rId4">
            <a:alphaModFix/>
          </a:blip>
          <a:stretch>
            <a:fillRect/>
          </a:stretch>
        </p:blipFill>
        <p:spPr>
          <a:xfrm>
            <a:off x="304800" y="4343544"/>
            <a:ext cx="8839201" cy="192491"/>
          </a:xfrm>
          <a:prstGeom prst="rect">
            <a:avLst/>
          </a:prstGeom>
          <a:noFill/>
          <a:ln>
            <a:noFill/>
          </a:ln>
        </p:spPr>
      </p:pic>
      <p:pic>
        <p:nvPicPr>
          <p:cNvPr id="1370" name="Shape 1370"/>
          <p:cNvPicPr preferRelativeResize="0"/>
          <p:nvPr/>
        </p:nvPicPr>
        <p:blipFill>
          <a:blip r:embed="rId5">
            <a:alphaModFix/>
          </a:blip>
          <a:stretch>
            <a:fillRect/>
          </a:stretch>
        </p:blipFill>
        <p:spPr>
          <a:xfrm>
            <a:off x="0" y="4309475"/>
            <a:ext cx="9143999" cy="260650"/>
          </a:xfrm>
          <a:prstGeom prst="rect">
            <a:avLst/>
          </a:prstGeom>
          <a:noFill/>
          <a:ln>
            <a:noFill/>
          </a:ln>
        </p:spPr>
      </p:pic>
      <p:sp>
        <p:nvSpPr>
          <p:cNvPr id="1371" name="Shape 1371"/>
          <p:cNvSpPr/>
          <p:nvPr/>
        </p:nvSpPr>
        <p:spPr>
          <a:xfrm>
            <a:off x="0" y="4322800"/>
            <a:ext cx="9144000" cy="2340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72" name="Shape 1372"/>
          <p:cNvSpPr/>
          <p:nvPr/>
        </p:nvSpPr>
        <p:spPr>
          <a:xfrm>
            <a:off x="0" y="3449875"/>
            <a:ext cx="9144000" cy="2340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73" name="Shape 1373"/>
          <p:cNvPicPr preferRelativeResize="0"/>
          <p:nvPr/>
        </p:nvPicPr>
        <p:blipFill>
          <a:blip r:embed="rId6">
            <a:alphaModFix/>
          </a:blip>
          <a:stretch>
            <a:fillRect/>
          </a:stretch>
        </p:blipFill>
        <p:spPr>
          <a:xfrm>
            <a:off x="6180674" y="1176549"/>
            <a:ext cx="2963324" cy="337149"/>
          </a:xfrm>
          <a:prstGeom prst="rect">
            <a:avLst/>
          </a:prstGeom>
          <a:noFill/>
          <a:ln>
            <a:noFill/>
          </a:ln>
        </p:spPr>
      </p:pic>
      <p:sp>
        <p:nvSpPr>
          <p:cNvPr id="1374" name="Shape 1374"/>
          <p:cNvSpPr/>
          <p:nvPr/>
        </p:nvSpPr>
        <p:spPr>
          <a:xfrm>
            <a:off x="0" y="3879675"/>
            <a:ext cx="9144000" cy="234000"/>
          </a:xfrm>
          <a:prstGeom prst="rect">
            <a:avLst/>
          </a:prstGeom>
          <a:noFill/>
          <a:ln w="19050" cap="flat" cmpd="sng">
            <a:solidFill>
              <a:srgbClr val="CC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sp>
        <p:nvSpPr>
          <p:cNvPr id="369" name="Shape 369"/>
          <p:cNvSpPr txBox="1">
            <a:spLocks noGrp="1"/>
          </p:cNvSpPr>
          <p:nvPr>
            <p:ph type="ctrTitle"/>
          </p:nvPr>
        </p:nvSpPr>
        <p:spPr>
          <a:xfrm>
            <a:off x="2196300" y="1035050"/>
            <a:ext cx="6431100" cy="1962000"/>
          </a:xfrm>
          <a:prstGeom prst="rect">
            <a:avLst/>
          </a:prstGeom>
        </p:spPr>
        <p:txBody>
          <a:bodyPr lIns="68575" tIns="68575" rIns="68575" bIns="68575" anchor="b" anchorCtr="0">
            <a:noAutofit/>
          </a:bodyPr>
          <a:lstStyle/>
          <a:p>
            <a:pPr lvl="0">
              <a:spcBef>
                <a:spcPts val="0"/>
              </a:spcBef>
              <a:buNone/>
            </a:pPr>
            <a:endParaRPr/>
          </a:p>
        </p:txBody>
      </p:sp>
      <p:sp>
        <p:nvSpPr>
          <p:cNvPr id="370" name="Shape 370"/>
          <p:cNvSpPr txBox="1">
            <a:spLocks noGrp="1"/>
          </p:cNvSpPr>
          <p:nvPr>
            <p:ph type="subTitle" idx="1"/>
          </p:nvPr>
        </p:nvSpPr>
        <p:spPr>
          <a:xfrm>
            <a:off x="3386532" y="2997200"/>
            <a:ext cx="5240700" cy="1041299"/>
          </a:xfrm>
          <a:prstGeom prst="rect">
            <a:avLst/>
          </a:prstGeom>
        </p:spPr>
        <p:txBody>
          <a:bodyPr lIns="68575" tIns="68575" rIns="68575" bIns="68575" anchor="t" anchorCtr="0">
            <a:noAutofit/>
          </a:bodyPr>
          <a:lstStyle/>
          <a:p>
            <a:pPr lvl="0">
              <a:spcBef>
                <a:spcPts val="0"/>
              </a:spcBef>
              <a:buNone/>
            </a:pPr>
            <a:endParaRPr/>
          </a:p>
        </p:txBody>
      </p:sp>
      <p:pic>
        <p:nvPicPr>
          <p:cNvPr id="371" name="Shape 371" descr="111.PNG"/>
          <p:cNvPicPr preferRelativeResize="0"/>
          <p:nvPr/>
        </p:nvPicPr>
        <p:blipFill>
          <a:blip r:embed="rId3">
            <a:alphaModFix/>
          </a:blip>
          <a:stretch>
            <a:fillRect/>
          </a:stretch>
        </p:blipFill>
        <p:spPr>
          <a:xfrm>
            <a:off x="338125" y="-20175"/>
            <a:ext cx="8289099" cy="518385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8"/>
        <p:cNvGrpSpPr/>
        <p:nvPr/>
      </p:nvGrpSpPr>
      <p:grpSpPr>
        <a:xfrm>
          <a:off x="0" y="0"/>
          <a:ext cx="0" cy="0"/>
          <a:chOff x="0" y="0"/>
          <a:chExt cx="0" cy="0"/>
        </a:xfrm>
      </p:grpSpPr>
      <p:sp>
        <p:nvSpPr>
          <p:cNvPr id="1379" name="Shape 1379"/>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Goodwill: 2016</a:t>
            </a:r>
          </a:p>
        </p:txBody>
      </p:sp>
      <p:pic>
        <p:nvPicPr>
          <p:cNvPr id="1380" name="Shape 1380"/>
          <p:cNvPicPr preferRelativeResize="0"/>
          <p:nvPr/>
        </p:nvPicPr>
        <p:blipFill>
          <a:blip r:embed="rId3">
            <a:alphaModFix/>
          </a:blip>
          <a:stretch>
            <a:fillRect/>
          </a:stretch>
        </p:blipFill>
        <p:spPr>
          <a:xfrm>
            <a:off x="0" y="2119939"/>
            <a:ext cx="9143998" cy="129157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4"/>
        <p:cNvGrpSpPr/>
        <p:nvPr/>
      </p:nvGrpSpPr>
      <p:grpSpPr>
        <a:xfrm>
          <a:off x="0" y="0"/>
          <a:ext cx="0" cy="0"/>
          <a:chOff x="0" y="0"/>
          <a:chExt cx="0" cy="0"/>
        </a:xfrm>
      </p:grpSpPr>
      <p:sp>
        <p:nvSpPr>
          <p:cNvPr id="1385" name="Shape 1385"/>
          <p:cNvSpPr txBox="1">
            <a:spLocks noGrp="1"/>
          </p:cNvSpPr>
          <p:nvPr>
            <p:ph type="title"/>
          </p:nvPr>
        </p:nvSpPr>
        <p:spPr>
          <a:xfrm>
            <a:off x="1113225" y="443775"/>
            <a:ext cx="7514100" cy="8262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4Q 2016 Financial Highlights</a:t>
            </a:r>
          </a:p>
        </p:txBody>
      </p:sp>
      <p:sp>
        <p:nvSpPr>
          <p:cNvPr id="1386" name="Shape 1386"/>
          <p:cNvSpPr txBox="1">
            <a:spLocks noGrp="1"/>
          </p:cNvSpPr>
          <p:nvPr>
            <p:ph type="body" idx="1"/>
          </p:nvPr>
        </p:nvSpPr>
        <p:spPr>
          <a:xfrm>
            <a:off x="1113225" y="1665100"/>
            <a:ext cx="7514100" cy="2678400"/>
          </a:xfrm>
          <a:prstGeom prst="rect">
            <a:avLst/>
          </a:prstGeom>
        </p:spPr>
        <p:txBody>
          <a:bodyPr lIns="68575" tIns="68575" rIns="68575" bIns="68575" anchor="ctr" anchorCtr="0">
            <a:noAutofit/>
          </a:bodyPr>
          <a:lstStyle/>
          <a:p>
            <a:pPr marL="0" lvl="0" indent="0" rtl="0">
              <a:spcBef>
                <a:spcPts val="0"/>
              </a:spcBef>
              <a:buNone/>
            </a:pPr>
            <a:r>
              <a:rPr lang="en-GB">
                <a:latin typeface="Calibri"/>
                <a:ea typeface="Calibri"/>
                <a:cs typeface="Calibri"/>
                <a:sym typeface="Calibri"/>
              </a:rPr>
              <a:t>Net revenue was $908 million </a:t>
            </a:r>
            <a:br>
              <a:rPr lang="en-GB">
                <a:latin typeface="Calibri"/>
                <a:ea typeface="Calibri"/>
                <a:cs typeface="Calibri"/>
                <a:sym typeface="Calibri"/>
              </a:rPr>
            </a:br>
            <a:r>
              <a:rPr lang="en-GB">
                <a:latin typeface="Calibri"/>
                <a:ea typeface="Calibri"/>
                <a:cs typeface="Calibri"/>
                <a:sym typeface="Calibri"/>
              </a:rPr>
              <a:t>	- FY 2016 total revenue up 4% from FY 2015</a:t>
            </a:r>
            <a:br>
              <a:rPr lang="en-GB">
                <a:latin typeface="Calibri"/>
                <a:ea typeface="Calibri"/>
                <a:cs typeface="Calibri"/>
                <a:sym typeface="Calibri"/>
              </a:rPr>
            </a:br>
            <a:endParaRPr lang="en-GB">
              <a:latin typeface="Calibri"/>
              <a:ea typeface="Calibri"/>
              <a:cs typeface="Calibri"/>
              <a:sym typeface="Calibri"/>
            </a:endParaRPr>
          </a:p>
          <a:p>
            <a:pPr marL="0" lvl="0" indent="0">
              <a:spcBef>
                <a:spcPts val="0"/>
              </a:spcBef>
              <a:buNone/>
            </a:pPr>
            <a:r>
              <a:rPr lang="en-GB">
                <a:latin typeface="Calibri"/>
                <a:ea typeface="Calibri"/>
                <a:cs typeface="Calibri"/>
                <a:sym typeface="Calibri"/>
              </a:rPr>
              <a:t>Non-GAAP operating margin was 35%</a:t>
            </a:r>
            <a:br>
              <a:rPr lang="en-GB">
                <a:latin typeface="Calibri"/>
                <a:ea typeface="Calibri"/>
                <a:cs typeface="Calibri"/>
                <a:sym typeface="Calibri"/>
              </a:rPr>
            </a:br>
            <a:endParaRPr lang="en-GB">
              <a:latin typeface="Calibri"/>
              <a:ea typeface="Calibri"/>
              <a:cs typeface="Calibri"/>
              <a:sym typeface="Calibri"/>
            </a:endParaRPr>
          </a:p>
          <a:p>
            <a:pPr marL="0" lvl="0" indent="0" rtl="0">
              <a:spcBef>
                <a:spcPts val="0"/>
              </a:spcBef>
              <a:buNone/>
            </a:pPr>
            <a:r>
              <a:rPr lang="en-GB">
                <a:latin typeface="Calibri"/>
                <a:ea typeface="Calibri"/>
                <a:cs typeface="Calibri"/>
                <a:sym typeface="Calibri"/>
              </a:rPr>
              <a:t>Non-GAAP earnings per share was $1.61</a:t>
            </a:r>
            <a:br>
              <a:rPr lang="en-GB">
                <a:latin typeface="Calibri"/>
                <a:ea typeface="Calibri"/>
                <a:cs typeface="Calibri"/>
                <a:sym typeface="Calibri"/>
              </a:rPr>
            </a:br>
            <a:r>
              <a:rPr lang="en-GB">
                <a:latin typeface="Calibri"/>
                <a:ea typeface="Calibri"/>
                <a:cs typeface="Calibri"/>
                <a:sym typeface="Calibri"/>
              </a:rPr>
              <a:t>	- FY2016 earnings per share of $5.32 up 23%</a:t>
            </a:r>
            <a:br>
              <a:rPr lang="en-GB">
                <a:latin typeface="Calibri"/>
                <a:ea typeface="Calibri"/>
                <a:cs typeface="Calibri"/>
                <a:sym typeface="Calibri"/>
              </a:rPr>
            </a:br>
            <a:endParaRPr lang="en-GB">
              <a:latin typeface="Calibri"/>
              <a:ea typeface="Calibri"/>
              <a:cs typeface="Calibri"/>
              <a:sym typeface="Calibri"/>
            </a:endParaRPr>
          </a:p>
          <a:p>
            <a:pPr marL="0" lvl="0" indent="0">
              <a:spcBef>
                <a:spcPts val="0"/>
              </a:spcBef>
              <a:buNone/>
            </a:pPr>
            <a:r>
              <a:rPr lang="en-GB">
                <a:latin typeface="Calibri"/>
                <a:ea typeface="Calibri"/>
                <a:cs typeface="Calibri"/>
                <a:sym typeface="Calibri"/>
              </a:rPr>
              <a:t>Deferred revenue was up over %190 million sequentially, up 8% from 4Q15</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0"/>
        <p:cNvGrpSpPr/>
        <p:nvPr/>
      </p:nvGrpSpPr>
      <p:grpSpPr>
        <a:xfrm>
          <a:off x="0" y="0"/>
          <a:ext cx="0" cy="0"/>
          <a:chOff x="0" y="0"/>
          <a:chExt cx="0" cy="0"/>
        </a:xfrm>
      </p:grpSpPr>
      <p:sp>
        <p:nvSpPr>
          <p:cNvPr id="1391" name="Shape 1391"/>
          <p:cNvSpPr txBox="1">
            <a:spLocks noGrp="1"/>
          </p:cNvSpPr>
          <p:nvPr>
            <p:ph type="title"/>
          </p:nvPr>
        </p:nvSpPr>
        <p:spPr>
          <a:xfrm>
            <a:off x="1113233" y="285750"/>
            <a:ext cx="7514100" cy="13143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4Q16 Geo Net Revenue Highlights</a:t>
            </a:r>
          </a:p>
        </p:txBody>
      </p:sp>
      <p:sp>
        <p:nvSpPr>
          <p:cNvPr id="1392" name="Shape 1392"/>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rtl="0">
              <a:spcBef>
                <a:spcPts val="0"/>
              </a:spcBef>
              <a:buNone/>
            </a:pPr>
            <a:endParaRPr/>
          </a:p>
        </p:txBody>
      </p:sp>
      <p:pic>
        <p:nvPicPr>
          <p:cNvPr id="1393" name="Shape 1393"/>
          <p:cNvPicPr preferRelativeResize="0"/>
          <p:nvPr/>
        </p:nvPicPr>
        <p:blipFill>
          <a:blip r:embed="rId3">
            <a:alphaModFix/>
          </a:blip>
          <a:stretch>
            <a:fillRect/>
          </a:stretch>
        </p:blipFill>
        <p:spPr>
          <a:xfrm>
            <a:off x="976300" y="1605025"/>
            <a:ext cx="8105775" cy="28289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7"/>
        <p:cNvGrpSpPr/>
        <p:nvPr/>
      </p:nvGrpSpPr>
      <p:grpSpPr>
        <a:xfrm>
          <a:off x="0" y="0"/>
          <a:ext cx="0" cy="0"/>
          <a:chOff x="0" y="0"/>
          <a:chExt cx="0" cy="0"/>
        </a:xfrm>
      </p:grpSpPr>
      <p:sp>
        <p:nvSpPr>
          <p:cNvPr id="1398" name="Shape 1398"/>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Expectations</a:t>
            </a:r>
          </a:p>
        </p:txBody>
      </p:sp>
      <p:sp>
        <p:nvSpPr>
          <p:cNvPr id="1399" name="Shape 1399"/>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rtl="0">
              <a:spcBef>
                <a:spcPts val="0"/>
              </a:spcBef>
              <a:buNone/>
            </a:pPr>
            <a:endParaRPr/>
          </a:p>
        </p:txBody>
      </p:sp>
      <p:pic>
        <p:nvPicPr>
          <p:cNvPr id="1400" name="Shape 1400"/>
          <p:cNvPicPr preferRelativeResize="0"/>
          <p:nvPr/>
        </p:nvPicPr>
        <p:blipFill>
          <a:blip r:embed="rId3">
            <a:alphaModFix/>
          </a:blip>
          <a:stretch>
            <a:fillRect/>
          </a:stretch>
        </p:blipFill>
        <p:spPr>
          <a:xfrm>
            <a:off x="-31050" y="1785049"/>
            <a:ext cx="9144000" cy="2978902"/>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4"/>
        <p:cNvGrpSpPr/>
        <p:nvPr/>
      </p:nvGrpSpPr>
      <p:grpSpPr>
        <a:xfrm>
          <a:off x="0" y="0"/>
          <a:ext cx="0" cy="0"/>
          <a:chOff x="0" y="0"/>
          <a:chExt cx="0" cy="0"/>
        </a:xfrm>
      </p:grpSpPr>
      <p:sp>
        <p:nvSpPr>
          <p:cNvPr id="1405" name="Shape 1405"/>
          <p:cNvSpPr txBox="1">
            <a:spLocks noGrp="1"/>
          </p:cNvSpPr>
          <p:nvPr>
            <p:ph type="title"/>
          </p:nvPr>
        </p:nvSpPr>
        <p:spPr>
          <a:xfrm>
            <a:off x="1113233" y="1914600"/>
            <a:ext cx="7514100" cy="1314300"/>
          </a:xfrm>
          <a:prstGeom prst="rect">
            <a:avLst/>
          </a:prstGeom>
        </p:spPr>
        <p:txBody>
          <a:bodyPr lIns="91425" tIns="91425" rIns="91425" bIns="91425" anchor="ctr" anchorCtr="0">
            <a:noAutofit/>
          </a:bodyPr>
          <a:lstStyle/>
          <a:p>
            <a:pPr lvl="0">
              <a:spcBef>
                <a:spcPts val="0"/>
              </a:spcBef>
              <a:buNone/>
            </a:pPr>
            <a:r>
              <a:rPr lang="en-GB" b="1">
                <a:latin typeface="Proxima Nova"/>
                <a:ea typeface="Proxima Nova"/>
                <a:cs typeface="Proxima Nova"/>
                <a:sym typeface="Proxima Nova"/>
              </a:rPr>
              <a:t>RECOMMENDATION: </a:t>
            </a:r>
          </a:p>
          <a:p>
            <a:pPr lvl="0" rtl="0">
              <a:spcBef>
                <a:spcPts val="0"/>
              </a:spcBef>
              <a:buNone/>
            </a:pPr>
            <a:r>
              <a:rPr lang="en-GB" b="1">
                <a:latin typeface="Proxima Nova"/>
                <a:ea typeface="Proxima Nova"/>
                <a:cs typeface="Proxima Nova"/>
                <a:sym typeface="Proxima Nova"/>
              </a:rPr>
              <a:t>BUY</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9"/>
        <p:cNvGrpSpPr/>
        <p:nvPr/>
      </p:nvGrpSpPr>
      <p:grpSpPr>
        <a:xfrm>
          <a:off x="0" y="0"/>
          <a:ext cx="0" cy="0"/>
          <a:chOff x="0" y="0"/>
          <a:chExt cx="0" cy="0"/>
        </a:xfrm>
      </p:grpSpPr>
      <p:sp>
        <p:nvSpPr>
          <p:cNvPr id="1410" name="Shape 1410"/>
          <p:cNvSpPr txBox="1">
            <a:spLocks noGrp="1"/>
          </p:cNvSpPr>
          <p:nvPr>
            <p:ph type="title"/>
          </p:nvPr>
        </p:nvSpPr>
        <p:spPr>
          <a:xfrm>
            <a:off x="3074683" y="1914600"/>
            <a:ext cx="7514100" cy="1314300"/>
          </a:xfrm>
          <a:prstGeom prst="rect">
            <a:avLst/>
          </a:prstGeom>
        </p:spPr>
        <p:txBody>
          <a:bodyPr lIns="91425" tIns="91425" rIns="91425" bIns="91425" anchor="ctr" anchorCtr="0">
            <a:noAutofit/>
          </a:bodyPr>
          <a:lstStyle/>
          <a:p>
            <a:pPr lvl="0" algn="l">
              <a:spcBef>
                <a:spcPts val="0"/>
              </a:spcBef>
              <a:buNone/>
            </a:pPr>
            <a:r>
              <a:rPr lang="en-GB" b="1">
                <a:latin typeface="Proxima Nova"/>
                <a:ea typeface="Proxima Nova"/>
                <a:cs typeface="Proxima Nova"/>
                <a:sym typeface="Proxima Nova"/>
              </a:rPr>
              <a:t>Thanks for Listening!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Shape 376"/>
          <p:cNvSpPr txBox="1">
            <a:spLocks noGrp="1"/>
          </p:cNvSpPr>
          <p:nvPr>
            <p:ph type="subTitle" idx="1"/>
          </p:nvPr>
        </p:nvSpPr>
        <p:spPr>
          <a:xfrm>
            <a:off x="3184025" y="472474"/>
            <a:ext cx="5240700" cy="3709800"/>
          </a:xfrm>
          <a:prstGeom prst="rect">
            <a:avLst/>
          </a:prstGeom>
        </p:spPr>
        <p:txBody>
          <a:bodyPr lIns="68575" tIns="68575" rIns="68575" bIns="68575" anchor="t" anchorCtr="0">
            <a:noAutofit/>
          </a:bodyPr>
          <a:lstStyle/>
          <a:p>
            <a:pPr lvl="0" algn="l" rtl="0">
              <a:lnSpc>
                <a:spcPct val="115000"/>
              </a:lnSpc>
              <a:spcBef>
                <a:spcPts val="800"/>
              </a:spcBef>
              <a:spcAft>
                <a:spcPts val="0"/>
              </a:spcAft>
              <a:buNone/>
            </a:pPr>
            <a:endParaRPr sz="2400">
              <a:latin typeface="Calibri"/>
              <a:ea typeface="Calibri"/>
              <a:cs typeface="Calibri"/>
              <a:sym typeface="Calibri"/>
            </a:endParaRP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Highly competitive.</a:t>
            </a: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Starting new firms is simple.</a:t>
            </a: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Few barriers to entry.</a:t>
            </a: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No switching cost.</a:t>
            </a:r>
          </a:p>
          <a:p>
            <a:pPr marL="457200" lvl="0" indent="-381000" algn="l" rtl="0">
              <a:lnSpc>
                <a:spcPct val="115000"/>
              </a:lnSpc>
              <a:spcBef>
                <a:spcPts val="800"/>
              </a:spcBef>
              <a:spcAft>
                <a:spcPts val="0"/>
              </a:spcAft>
              <a:buSzPct val="100000"/>
              <a:buFont typeface="Calibri"/>
              <a:buChar char="➢"/>
            </a:pPr>
            <a:r>
              <a:rPr lang="en-GB" sz="2400">
                <a:latin typeface="Calibri"/>
                <a:ea typeface="Calibri"/>
                <a:cs typeface="Calibri"/>
                <a:sym typeface="Calibri"/>
              </a:rPr>
              <a:t>To be successful and profitable is difficult</a:t>
            </a:r>
            <a:r>
              <a:rPr lang="en-GB" sz="3200">
                <a:latin typeface="Calibri"/>
                <a:ea typeface="Calibri"/>
                <a:cs typeface="Calibri"/>
                <a:sym typeface="Calibri"/>
              </a:rPr>
              <a:t>.</a:t>
            </a:r>
          </a:p>
          <a:p>
            <a:pPr marL="457200" lvl="0" indent="-431800" algn="l" rtl="0">
              <a:lnSpc>
                <a:spcPct val="115000"/>
              </a:lnSpc>
              <a:spcBef>
                <a:spcPts val="800"/>
              </a:spcBef>
              <a:spcAft>
                <a:spcPts val="0"/>
              </a:spcAft>
              <a:buSzPct val="133333"/>
              <a:buFont typeface="Calibri"/>
              <a:buChar char="➢"/>
            </a:pPr>
            <a:r>
              <a:rPr lang="en-GB" sz="2400">
                <a:latin typeface="Calibri"/>
                <a:ea typeface="Calibri"/>
                <a:cs typeface="Calibri"/>
                <a:sym typeface="Calibri"/>
              </a:rPr>
              <a:t>Economies of scale</a:t>
            </a:r>
            <a:r>
              <a:rPr lang="en-GB" sz="3200">
                <a:latin typeface="Calibri"/>
                <a:ea typeface="Calibri"/>
                <a:cs typeface="Calibri"/>
                <a:sym typeface="Calibri"/>
              </a:rPr>
              <a:t> </a:t>
            </a:r>
          </a:p>
          <a:p>
            <a:pPr lvl="0">
              <a:spcBef>
                <a:spcPts val="0"/>
              </a:spcBef>
              <a:buNone/>
            </a:pPr>
            <a:endParaRPr/>
          </a:p>
        </p:txBody>
      </p:sp>
      <p:sp>
        <p:nvSpPr>
          <p:cNvPr id="377" name="Shape 377"/>
          <p:cNvSpPr txBox="1"/>
          <p:nvPr/>
        </p:nvSpPr>
        <p:spPr>
          <a:xfrm>
            <a:off x="2410375" y="197250"/>
            <a:ext cx="6304200" cy="705600"/>
          </a:xfrm>
          <a:prstGeom prst="rect">
            <a:avLst/>
          </a:prstGeom>
          <a:noFill/>
          <a:ln>
            <a:noFill/>
          </a:ln>
        </p:spPr>
        <p:txBody>
          <a:bodyPr lIns="91425" tIns="91425" rIns="91425" bIns="91425" anchor="t" anchorCtr="0">
            <a:noAutofit/>
          </a:bodyPr>
          <a:lstStyle/>
          <a:p>
            <a:pPr lvl="0">
              <a:spcBef>
                <a:spcPts val="0"/>
              </a:spcBef>
              <a:buNone/>
            </a:pPr>
            <a:r>
              <a:rPr lang="en-GB" sz="3000" b="1">
                <a:latin typeface="Proxima Nova"/>
                <a:ea typeface="Proxima Nova"/>
                <a:cs typeface="Proxima Nova"/>
                <a:sym typeface="Proxima Nova"/>
              </a:rPr>
              <a:t>Competition analysis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Shape 382"/>
          <p:cNvSpPr txBox="1">
            <a:spLocks noGrp="1"/>
          </p:cNvSpPr>
          <p:nvPr>
            <p:ph type="ctrTitle"/>
          </p:nvPr>
        </p:nvSpPr>
        <p:spPr>
          <a:xfrm>
            <a:off x="1629000" y="213675"/>
            <a:ext cx="6614400" cy="886200"/>
          </a:xfrm>
          <a:prstGeom prst="rect">
            <a:avLst/>
          </a:prstGeom>
        </p:spPr>
        <p:txBody>
          <a:bodyPr lIns="68575" tIns="68575" rIns="68575" bIns="68575" anchor="b" anchorCtr="0">
            <a:noAutofit/>
          </a:bodyPr>
          <a:lstStyle/>
          <a:p>
            <a:pPr lvl="0" rtl="0">
              <a:spcBef>
                <a:spcPts val="0"/>
              </a:spcBef>
              <a:buClr>
                <a:schemeClr val="dk1"/>
              </a:buClr>
              <a:buSzPct val="36666"/>
              <a:buFont typeface="Arial"/>
              <a:buNone/>
            </a:pPr>
            <a:r>
              <a:rPr lang="en-GB" sz="3000" b="1">
                <a:latin typeface="Proxima Nova"/>
                <a:ea typeface="Proxima Nova"/>
                <a:cs typeface="Proxima Nova"/>
                <a:sym typeface="Proxima Nova"/>
              </a:rPr>
              <a:t>Use of Social Media Marketing </a:t>
            </a:r>
          </a:p>
        </p:txBody>
      </p:sp>
      <p:sp>
        <p:nvSpPr>
          <p:cNvPr id="383" name="Shape 383"/>
          <p:cNvSpPr txBox="1">
            <a:spLocks noGrp="1"/>
          </p:cNvSpPr>
          <p:nvPr>
            <p:ph type="subTitle" idx="1"/>
          </p:nvPr>
        </p:nvSpPr>
        <p:spPr>
          <a:xfrm>
            <a:off x="2319250" y="1832700"/>
            <a:ext cx="3394800" cy="1478100"/>
          </a:xfrm>
          <a:prstGeom prst="rect">
            <a:avLst/>
          </a:prstGeom>
        </p:spPr>
        <p:txBody>
          <a:bodyPr lIns="68575" tIns="68575" rIns="68575" bIns="68575" anchor="t" anchorCtr="0">
            <a:noAutofit/>
          </a:bodyPr>
          <a:lstStyle/>
          <a:p>
            <a:pPr marL="457200" lvl="0" indent="-342900" algn="l" rtl="0">
              <a:lnSpc>
                <a:spcPct val="100000"/>
              </a:lnSpc>
              <a:spcBef>
                <a:spcPts val="800"/>
              </a:spcBef>
              <a:spcAft>
                <a:spcPts val="0"/>
              </a:spcAft>
              <a:buSzPct val="100000"/>
              <a:buChar char="➢"/>
            </a:pPr>
            <a:r>
              <a:rPr lang="en-GB" sz="1800">
                <a:latin typeface="Calibri"/>
                <a:ea typeface="Calibri"/>
                <a:cs typeface="Calibri"/>
                <a:sym typeface="Calibri"/>
              </a:rPr>
              <a:t>Increased exposure</a:t>
            </a:r>
          </a:p>
          <a:p>
            <a:pPr lvl="0" algn="l" rtl="0">
              <a:lnSpc>
                <a:spcPct val="100000"/>
              </a:lnSpc>
              <a:spcBef>
                <a:spcPts val="800"/>
              </a:spcBef>
              <a:spcAft>
                <a:spcPts val="0"/>
              </a:spcAft>
              <a:buNone/>
            </a:pPr>
            <a:endParaRPr sz="1800">
              <a:latin typeface="Calibri"/>
              <a:ea typeface="Calibri"/>
              <a:cs typeface="Calibri"/>
              <a:sym typeface="Calibri"/>
            </a:endParaRPr>
          </a:p>
          <a:p>
            <a:pPr marL="457200" lvl="0" indent="-342900" algn="l" rtl="0">
              <a:lnSpc>
                <a:spcPct val="115000"/>
              </a:lnSpc>
              <a:spcBef>
                <a:spcPts val="800"/>
              </a:spcBef>
              <a:spcAft>
                <a:spcPts val="0"/>
              </a:spcAft>
              <a:buSzPct val="100000"/>
              <a:buFont typeface="Calibri"/>
              <a:buChar char="➢"/>
            </a:pPr>
            <a:r>
              <a:rPr lang="en-GB" sz="1800">
                <a:latin typeface="Calibri"/>
                <a:ea typeface="Calibri"/>
                <a:cs typeface="Calibri"/>
                <a:sym typeface="Calibri"/>
              </a:rPr>
              <a:t>Grew business partnerships</a:t>
            </a:r>
          </a:p>
        </p:txBody>
      </p:sp>
      <p:sp>
        <p:nvSpPr>
          <p:cNvPr id="384" name="Shape 384"/>
          <p:cNvSpPr txBox="1"/>
          <p:nvPr/>
        </p:nvSpPr>
        <p:spPr>
          <a:xfrm>
            <a:off x="1382125" y="1160650"/>
            <a:ext cx="7882200" cy="886200"/>
          </a:xfrm>
          <a:prstGeom prst="rect">
            <a:avLst/>
          </a:prstGeom>
          <a:noFill/>
          <a:ln>
            <a:noFill/>
          </a:ln>
        </p:spPr>
        <p:txBody>
          <a:bodyPr lIns="91425" tIns="91425" rIns="91425" bIns="91425" anchor="t" anchorCtr="0">
            <a:noAutofit/>
          </a:bodyPr>
          <a:lstStyle/>
          <a:p>
            <a:pPr lvl="0" rtl="0">
              <a:lnSpc>
                <a:spcPct val="115000"/>
              </a:lnSpc>
              <a:spcBef>
                <a:spcPts val="800"/>
              </a:spcBef>
              <a:buClr>
                <a:schemeClr val="dk1"/>
              </a:buClr>
              <a:buSzPct val="55000"/>
              <a:buFont typeface="Arial"/>
              <a:buNone/>
            </a:pPr>
            <a:r>
              <a:rPr lang="en-GB" sz="2000" i="1">
                <a:solidFill>
                  <a:schemeClr val="dk1"/>
                </a:solidFill>
                <a:latin typeface="Calibri"/>
                <a:ea typeface="Calibri"/>
                <a:cs typeface="Calibri"/>
                <a:sym typeface="Calibri"/>
              </a:rPr>
              <a:t>Why are so many marketers using social media to grow their businesses?</a:t>
            </a:r>
          </a:p>
        </p:txBody>
      </p:sp>
      <p:sp>
        <p:nvSpPr>
          <p:cNvPr id="385" name="Shape 385"/>
          <p:cNvSpPr txBox="1"/>
          <p:nvPr/>
        </p:nvSpPr>
        <p:spPr>
          <a:xfrm>
            <a:off x="5600125" y="1680300"/>
            <a:ext cx="3664200" cy="1911600"/>
          </a:xfrm>
          <a:prstGeom prst="rect">
            <a:avLst/>
          </a:prstGeom>
          <a:noFill/>
          <a:ln>
            <a:noFill/>
          </a:ln>
        </p:spPr>
        <p:txBody>
          <a:bodyPr lIns="91425" tIns="91425" rIns="91425" bIns="91425" anchor="t" anchorCtr="0">
            <a:noAutofit/>
          </a:bodyPr>
          <a:lstStyle/>
          <a:p>
            <a:pPr marL="457200" lvl="0" indent="-342900" rtl="0">
              <a:lnSpc>
                <a:spcPct val="115000"/>
              </a:lnSpc>
              <a:spcBef>
                <a:spcPts val="800"/>
              </a:spcBef>
              <a:buClr>
                <a:srgbClr val="1186C3"/>
              </a:buClr>
              <a:buSzPct val="100000"/>
              <a:buFont typeface="Calibri"/>
              <a:buChar char="➢"/>
            </a:pPr>
            <a:r>
              <a:rPr lang="en-GB" sz="1800">
                <a:solidFill>
                  <a:schemeClr val="dk1"/>
                </a:solidFill>
                <a:latin typeface="Calibri"/>
                <a:ea typeface="Calibri"/>
                <a:cs typeface="Calibri"/>
                <a:sym typeface="Calibri"/>
              </a:rPr>
              <a:t>Reduced marketing expenses</a:t>
            </a:r>
          </a:p>
          <a:p>
            <a:pPr lvl="0" rtl="0">
              <a:lnSpc>
                <a:spcPct val="115000"/>
              </a:lnSpc>
              <a:spcBef>
                <a:spcPts val="800"/>
              </a:spcBef>
              <a:buNone/>
            </a:pPr>
            <a:endParaRPr sz="1800">
              <a:solidFill>
                <a:schemeClr val="dk1"/>
              </a:solidFill>
              <a:latin typeface="Calibri"/>
              <a:ea typeface="Calibri"/>
              <a:cs typeface="Calibri"/>
              <a:sym typeface="Calibri"/>
            </a:endParaRPr>
          </a:p>
          <a:p>
            <a:pPr marL="457200" lvl="0" indent="-342900" rtl="0">
              <a:lnSpc>
                <a:spcPct val="115000"/>
              </a:lnSpc>
              <a:spcBef>
                <a:spcPts val="800"/>
              </a:spcBef>
              <a:buClr>
                <a:srgbClr val="1186C3"/>
              </a:buClr>
              <a:buSzPct val="100000"/>
              <a:buFont typeface="Calibri"/>
              <a:buChar char="➢"/>
            </a:pPr>
            <a:r>
              <a:rPr lang="en-GB" sz="1800">
                <a:solidFill>
                  <a:schemeClr val="dk1"/>
                </a:solidFill>
                <a:latin typeface="Calibri"/>
                <a:ea typeface="Calibri"/>
                <a:cs typeface="Calibri"/>
                <a:sym typeface="Calibri"/>
              </a:rPr>
              <a:t>Improved search rankings</a:t>
            </a:r>
          </a:p>
          <a:p>
            <a:pPr lvl="0" rtl="0">
              <a:lnSpc>
                <a:spcPct val="115000"/>
              </a:lnSpc>
              <a:spcBef>
                <a:spcPts val="800"/>
              </a:spcBef>
              <a:buNone/>
            </a:pPr>
            <a:endParaRPr sz="1800">
              <a:solidFill>
                <a:schemeClr val="dk1"/>
              </a:solidFill>
              <a:latin typeface="Calibri"/>
              <a:ea typeface="Calibri"/>
              <a:cs typeface="Calibri"/>
              <a:sym typeface="Calibri"/>
            </a:endParaRPr>
          </a:p>
          <a:p>
            <a:pPr marL="457200" lvl="0" indent="-342900" rtl="0">
              <a:lnSpc>
                <a:spcPct val="115000"/>
              </a:lnSpc>
              <a:spcBef>
                <a:spcPts val="800"/>
              </a:spcBef>
              <a:buClr>
                <a:srgbClr val="1186C3"/>
              </a:buClr>
              <a:buSzPct val="100000"/>
              <a:buFont typeface="Calibri"/>
              <a:buChar char="➢"/>
            </a:pPr>
            <a:r>
              <a:rPr lang="en-GB" sz="1800">
                <a:solidFill>
                  <a:schemeClr val="dk1"/>
                </a:solidFill>
                <a:latin typeface="Calibri"/>
                <a:ea typeface="Calibri"/>
                <a:cs typeface="Calibri"/>
                <a:sym typeface="Calibri"/>
              </a:rPr>
              <a:t>The popular platform for B2C and B2B</a:t>
            </a:r>
          </a:p>
        </p:txBody>
      </p:sp>
      <p:pic>
        <p:nvPicPr>
          <p:cNvPr id="386" name="Shape 386"/>
          <p:cNvPicPr preferRelativeResize="0"/>
          <p:nvPr/>
        </p:nvPicPr>
        <p:blipFill>
          <a:blip r:embed="rId3">
            <a:alphaModFix/>
          </a:blip>
          <a:stretch>
            <a:fillRect/>
          </a:stretch>
        </p:blipFill>
        <p:spPr>
          <a:xfrm>
            <a:off x="3612585" y="3197650"/>
            <a:ext cx="1732824" cy="1412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pic>
        <p:nvPicPr>
          <p:cNvPr id="391" name="Shape 391" descr="media mrktg.png"/>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Shape 271"/>
          <p:cNvSpPr txBox="1">
            <a:spLocks noGrp="1"/>
          </p:cNvSpPr>
          <p:nvPr>
            <p:ph type="ctrTitle"/>
          </p:nvPr>
        </p:nvSpPr>
        <p:spPr>
          <a:xfrm>
            <a:off x="2090875" y="1718950"/>
            <a:ext cx="6431100" cy="1375800"/>
          </a:xfrm>
          <a:prstGeom prst="rect">
            <a:avLst/>
          </a:prstGeom>
        </p:spPr>
        <p:txBody>
          <a:bodyPr lIns="68575" tIns="68575" rIns="68575" bIns="68575" anchor="b" anchorCtr="0">
            <a:noAutofit/>
          </a:bodyPr>
          <a:lstStyle/>
          <a:p>
            <a:pPr lvl="0" algn="l" rtl="0">
              <a:lnSpc>
                <a:spcPct val="115000"/>
              </a:lnSpc>
              <a:spcBef>
                <a:spcPts val="800"/>
              </a:spcBef>
              <a:buClr>
                <a:schemeClr val="dk1"/>
              </a:buClr>
              <a:buSzPct val="61111"/>
              <a:buFont typeface="Arial"/>
              <a:buNone/>
            </a:pPr>
            <a:r>
              <a:rPr lang="en-GB" sz="1800">
                <a:latin typeface="Arial"/>
                <a:ea typeface="Arial"/>
                <a:cs typeface="Arial"/>
                <a:sym typeface="Arial"/>
              </a:rPr>
              <a:t>•</a:t>
            </a:r>
            <a:r>
              <a:rPr lang="en-GB" sz="1800">
                <a:latin typeface="Calibri"/>
                <a:ea typeface="Calibri"/>
                <a:cs typeface="Calibri"/>
                <a:sym typeface="Calibri"/>
              </a:rPr>
              <a:t>The collective of online communications channels dedicated to community-based input, interaction, content-sharing and collaboration.</a:t>
            </a:r>
          </a:p>
          <a:p>
            <a:pPr lvl="0">
              <a:spcBef>
                <a:spcPts val="0"/>
              </a:spcBef>
              <a:buNone/>
            </a:pPr>
            <a:endParaRPr sz="1350">
              <a:solidFill>
                <a:srgbClr val="6C6C6C"/>
              </a:solidFill>
              <a:highlight>
                <a:srgbClr val="FFFFFF"/>
              </a:highlight>
              <a:latin typeface="Arial"/>
              <a:ea typeface="Arial"/>
              <a:cs typeface="Arial"/>
              <a:sym typeface="Arial"/>
            </a:endParaRPr>
          </a:p>
        </p:txBody>
      </p:sp>
      <p:sp>
        <p:nvSpPr>
          <p:cNvPr id="272" name="Shape 272"/>
          <p:cNvSpPr txBox="1">
            <a:spLocks noGrp="1"/>
          </p:cNvSpPr>
          <p:nvPr>
            <p:ph type="subTitle" idx="1"/>
          </p:nvPr>
        </p:nvSpPr>
        <p:spPr>
          <a:xfrm>
            <a:off x="2719601" y="352325"/>
            <a:ext cx="4045199" cy="1041300"/>
          </a:xfrm>
          <a:prstGeom prst="rect">
            <a:avLst/>
          </a:prstGeom>
        </p:spPr>
        <p:txBody>
          <a:bodyPr lIns="68575" tIns="68575" rIns="68575" bIns="68575" anchor="t" anchorCtr="0">
            <a:noAutofit/>
          </a:bodyPr>
          <a:lstStyle/>
          <a:p>
            <a:pPr lvl="0">
              <a:spcBef>
                <a:spcPts val="0"/>
              </a:spcBef>
              <a:buClr>
                <a:schemeClr val="dk1"/>
              </a:buClr>
              <a:buSzPct val="36666"/>
              <a:buFont typeface="Arial"/>
              <a:buNone/>
            </a:pPr>
            <a:r>
              <a:rPr lang="en-GB" sz="3000" b="1">
                <a:latin typeface="Proxima Nova"/>
                <a:ea typeface="Proxima Nova"/>
                <a:cs typeface="Proxima Nova"/>
                <a:sym typeface="Proxima Nova"/>
              </a:rPr>
              <a:t>What is Social Media?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Shape 396"/>
          <p:cNvSpPr txBox="1">
            <a:spLocks noGrp="1"/>
          </p:cNvSpPr>
          <p:nvPr>
            <p:ph type="ctrTitle"/>
          </p:nvPr>
        </p:nvSpPr>
        <p:spPr>
          <a:xfrm>
            <a:off x="2338925" y="3499525"/>
            <a:ext cx="6431100" cy="827400"/>
          </a:xfrm>
          <a:prstGeom prst="rect">
            <a:avLst/>
          </a:prstGeom>
        </p:spPr>
        <p:txBody>
          <a:bodyPr lIns="68575" tIns="68575" rIns="68575" bIns="68575" anchor="b" anchorCtr="0">
            <a:noAutofit/>
          </a:bodyPr>
          <a:lstStyle/>
          <a:p>
            <a:pPr lvl="0">
              <a:spcBef>
                <a:spcPts val="0"/>
              </a:spcBef>
              <a:buNone/>
            </a:pPr>
            <a:r>
              <a:rPr lang="en-GB" b="1">
                <a:latin typeface="Proxima Nova"/>
                <a:ea typeface="Proxima Nova"/>
                <a:cs typeface="Proxima Nova"/>
                <a:sym typeface="Proxima Nova"/>
              </a:rPr>
              <a:t>Data &amp; Analysis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113225" y="69925"/>
            <a:ext cx="7514100" cy="11244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Industry Segmentation</a:t>
            </a:r>
          </a:p>
        </p:txBody>
      </p:sp>
      <p:sp>
        <p:nvSpPr>
          <p:cNvPr id="402" name="Shape 402"/>
          <p:cNvSpPr txBox="1">
            <a:spLocks noGrp="1"/>
          </p:cNvSpPr>
          <p:nvPr>
            <p:ph type="body" idx="1"/>
          </p:nvPr>
        </p:nvSpPr>
        <p:spPr>
          <a:xfrm>
            <a:off x="993375" y="1024875"/>
            <a:ext cx="5572200" cy="3763500"/>
          </a:xfrm>
          <a:prstGeom prst="rect">
            <a:avLst/>
          </a:prstGeom>
        </p:spPr>
        <p:txBody>
          <a:bodyPr lIns="68575" tIns="68575" rIns="68575" bIns="68575" anchor="ctr" anchorCtr="0">
            <a:noAutofit/>
          </a:bodyPr>
          <a:lstStyle/>
          <a:p>
            <a:pPr marL="165100" lvl="0" indent="0" rtl="0">
              <a:spcBef>
                <a:spcPts val="0"/>
              </a:spcBef>
              <a:buNone/>
            </a:pPr>
            <a:r>
              <a:rPr lang="en-GB" sz="2400">
                <a:latin typeface="Calibri"/>
                <a:ea typeface="Calibri"/>
                <a:cs typeface="Calibri"/>
                <a:sym typeface="Calibri"/>
              </a:rPr>
              <a:t>Casual Social Networks</a:t>
            </a:r>
          </a:p>
          <a:p>
            <a:pPr marL="165100" lvl="0" indent="0">
              <a:spcBef>
                <a:spcPts val="0"/>
              </a:spcBef>
              <a:buNone/>
            </a:pPr>
            <a:endParaRPr sz="2400">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Companies include Facebook, MySpace, Google Plus, Yahoo Pulse, and Microsoft So.cl.</a:t>
            </a:r>
          </a:p>
          <a:p>
            <a:pPr marL="0" lvl="0" indent="0" rtl="0">
              <a:spcBef>
                <a:spcPts val="0"/>
              </a:spcBef>
              <a:buNone/>
            </a:pPr>
            <a:endParaRPr>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Responsible for majority of revenue in the industry.</a:t>
            </a:r>
          </a:p>
          <a:p>
            <a:pPr marL="0" lvl="0" indent="0" rtl="0">
              <a:spcBef>
                <a:spcPts val="0"/>
              </a:spcBef>
              <a:buNone/>
            </a:pPr>
            <a:endParaRPr>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Advertising is the main source of revenue.</a:t>
            </a:r>
          </a:p>
          <a:p>
            <a:pPr marL="0" lvl="0" indent="0">
              <a:spcBef>
                <a:spcPts val="0"/>
              </a:spcBef>
              <a:buNone/>
            </a:pPr>
            <a:endParaRPr sz="1200"/>
          </a:p>
        </p:txBody>
      </p:sp>
      <p:pic>
        <p:nvPicPr>
          <p:cNvPr id="403" name="Shape 403"/>
          <p:cNvPicPr preferRelativeResize="0"/>
          <p:nvPr/>
        </p:nvPicPr>
        <p:blipFill>
          <a:blip r:embed="rId3">
            <a:alphaModFix/>
          </a:blip>
          <a:stretch>
            <a:fillRect/>
          </a:stretch>
        </p:blipFill>
        <p:spPr>
          <a:xfrm>
            <a:off x="6372125" y="2648800"/>
            <a:ext cx="2771874" cy="2494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1113225" y="259800"/>
            <a:ext cx="7514100" cy="708000"/>
          </a:xfrm>
          <a:prstGeom prst="rect">
            <a:avLst/>
          </a:prstGeom>
        </p:spPr>
        <p:txBody>
          <a:bodyPr lIns="68575" tIns="68575" rIns="68575" bIns="68575" anchor="ctr" anchorCtr="0">
            <a:noAutofit/>
          </a:bodyPr>
          <a:lstStyle/>
          <a:p>
            <a:pPr lvl="0">
              <a:spcBef>
                <a:spcPts val="0"/>
              </a:spcBef>
              <a:buClr>
                <a:schemeClr val="dk1"/>
              </a:buClr>
              <a:buSzPct val="36666"/>
              <a:buFont typeface="Arial"/>
              <a:buNone/>
            </a:pPr>
            <a:r>
              <a:rPr lang="en-GB" b="1">
                <a:latin typeface="Proxima Nova"/>
                <a:ea typeface="Proxima Nova"/>
                <a:cs typeface="Proxima Nova"/>
                <a:sym typeface="Proxima Nova"/>
              </a:rPr>
              <a:t>Industry Segmentation Cont’d</a:t>
            </a:r>
          </a:p>
        </p:txBody>
      </p:sp>
      <p:sp>
        <p:nvSpPr>
          <p:cNvPr id="409" name="Shape 409"/>
          <p:cNvSpPr txBox="1">
            <a:spLocks noGrp="1"/>
          </p:cNvSpPr>
          <p:nvPr>
            <p:ph type="body" idx="1"/>
          </p:nvPr>
        </p:nvSpPr>
        <p:spPr>
          <a:xfrm>
            <a:off x="1341825" y="1114650"/>
            <a:ext cx="7514100" cy="3555600"/>
          </a:xfrm>
          <a:prstGeom prst="rect">
            <a:avLst/>
          </a:prstGeom>
        </p:spPr>
        <p:txBody>
          <a:bodyPr lIns="68575" tIns="68575" rIns="68575" bIns="68575" anchor="ctr" anchorCtr="0">
            <a:noAutofit/>
          </a:bodyPr>
          <a:lstStyle/>
          <a:p>
            <a:pPr marL="0" lvl="0" indent="-69850" rtl="0">
              <a:spcBef>
                <a:spcPts val="0"/>
              </a:spcBef>
              <a:buClr>
                <a:schemeClr val="dk1"/>
              </a:buClr>
              <a:buSzPct val="45833"/>
              <a:buFont typeface="Arial"/>
              <a:buNone/>
            </a:pPr>
            <a:r>
              <a:rPr lang="en-GB" sz="2400">
                <a:latin typeface="Calibri"/>
                <a:ea typeface="Calibri"/>
                <a:cs typeface="Calibri"/>
                <a:sym typeface="Calibri"/>
              </a:rPr>
              <a:t>Blogging Social Networks</a:t>
            </a:r>
          </a:p>
          <a:p>
            <a:pPr marL="457200" lvl="0" indent="-228600" rtl="0">
              <a:spcBef>
                <a:spcPts val="0"/>
              </a:spcBef>
              <a:buFont typeface="Calibri"/>
            </a:pPr>
            <a:r>
              <a:rPr lang="en-GB">
                <a:latin typeface="Calibri"/>
                <a:ea typeface="Calibri"/>
                <a:cs typeface="Calibri"/>
                <a:sym typeface="Calibri"/>
              </a:rPr>
              <a:t>Consists of two formats: Traditional Blogging Networks like Blogger and Wordpress, and microblogging such as Twitter and Tumblr</a:t>
            </a:r>
          </a:p>
          <a:p>
            <a:pPr marL="457200" lvl="0" indent="-228600" rtl="0">
              <a:spcBef>
                <a:spcPts val="0"/>
              </a:spcBef>
              <a:buFont typeface="Calibri"/>
            </a:pPr>
            <a:r>
              <a:rPr lang="en-GB">
                <a:latin typeface="Calibri"/>
                <a:ea typeface="Calibri"/>
                <a:cs typeface="Calibri"/>
                <a:sym typeface="Calibri"/>
              </a:rPr>
              <a:t>Limited revenue potential due to content limitations. </a:t>
            </a:r>
          </a:p>
          <a:p>
            <a:pPr marL="0" lvl="0" indent="0" rtl="0">
              <a:spcBef>
                <a:spcPts val="0"/>
              </a:spcBef>
              <a:buNone/>
            </a:pPr>
            <a:endParaRPr>
              <a:latin typeface="Calibri"/>
              <a:ea typeface="Calibri"/>
              <a:cs typeface="Calibri"/>
              <a:sym typeface="Calibri"/>
            </a:endParaRPr>
          </a:p>
          <a:p>
            <a:pPr marL="0" lvl="0" indent="-69850" rtl="0">
              <a:spcBef>
                <a:spcPts val="0"/>
              </a:spcBef>
              <a:buClr>
                <a:schemeClr val="dk1"/>
              </a:buClr>
              <a:buSzPct val="45833"/>
              <a:buFont typeface="Arial"/>
              <a:buNone/>
            </a:pPr>
            <a:r>
              <a:rPr lang="en-GB" sz="2400">
                <a:latin typeface="Calibri"/>
                <a:ea typeface="Calibri"/>
                <a:cs typeface="Calibri"/>
                <a:sym typeface="Calibri"/>
              </a:rPr>
              <a:t>Professional Social Networks </a:t>
            </a:r>
          </a:p>
          <a:p>
            <a:pPr marL="457200" lvl="0" indent="-228600" rtl="0">
              <a:spcBef>
                <a:spcPts val="0"/>
              </a:spcBef>
              <a:buFont typeface="Calibri"/>
            </a:pPr>
            <a:r>
              <a:rPr lang="en-GB">
                <a:latin typeface="Calibri"/>
                <a:ea typeface="Calibri"/>
                <a:cs typeface="Calibri"/>
                <a:sym typeface="Calibri"/>
              </a:rPr>
              <a:t>Majority of revenue comes from products offered to job seekers and employers. </a:t>
            </a:r>
          </a:p>
          <a:p>
            <a:pPr marL="457200" lvl="0" indent="-228600" rtl="0">
              <a:spcBef>
                <a:spcPts val="0"/>
              </a:spcBef>
              <a:buFont typeface="Calibri"/>
            </a:pPr>
            <a:r>
              <a:rPr lang="en-GB">
                <a:latin typeface="Calibri"/>
                <a:ea typeface="Calibri"/>
                <a:cs typeface="Calibri"/>
                <a:sym typeface="Calibri"/>
              </a:rPr>
              <a:t>Projected to grow.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891150" y="-28550"/>
            <a:ext cx="7514100" cy="11868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Key Success Factors</a:t>
            </a:r>
            <a:r>
              <a:rPr lang="en-GB"/>
              <a:t>  </a:t>
            </a:r>
          </a:p>
        </p:txBody>
      </p:sp>
      <p:sp>
        <p:nvSpPr>
          <p:cNvPr id="415" name="Shape 415"/>
          <p:cNvSpPr txBox="1">
            <a:spLocks noGrp="1"/>
          </p:cNvSpPr>
          <p:nvPr>
            <p:ph type="body" idx="1"/>
          </p:nvPr>
        </p:nvSpPr>
        <p:spPr>
          <a:xfrm>
            <a:off x="1204475" y="1051800"/>
            <a:ext cx="7514100" cy="3393900"/>
          </a:xfrm>
          <a:prstGeom prst="rect">
            <a:avLst/>
          </a:prstGeom>
        </p:spPr>
        <p:txBody>
          <a:bodyPr lIns="68575" tIns="68575" rIns="68575" bIns="68575" anchor="ctr" anchorCtr="0">
            <a:noAutofit/>
          </a:bodyPr>
          <a:lstStyle/>
          <a:p>
            <a:pPr marL="0" lvl="0" indent="0" rtl="0">
              <a:spcBef>
                <a:spcPts val="0"/>
              </a:spcBef>
              <a:buNone/>
            </a:pPr>
            <a:r>
              <a:rPr lang="en-GB" sz="2400">
                <a:latin typeface="Calibri"/>
                <a:ea typeface="Calibri"/>
                <a:cs typeface="Calibri"/>
                <a:sym typeface="Calibri"/>
              </a:rPr>
              <a:t>The ability to compete effectively depends on: </a:t>
            </a:r>
          </a:p>
          <a:p>
            <a:pPr marL="457200" lvl="0" indent="-228600" rtl="0">
              <a:spcBef>
                <a:spcPts val="0"/>
              </a:spcBef>
              <a:buFont typeface="Calibri"/>
            </a:pPr>
            <a:r>
              <a:rPr lang="en-GB">
                <a:latin typeface="Calibri"/>
                <a:ea typeface="Calibri"/>
                <a:cs typeface="Calibri"/>
                <a:sym typeface="Calibri"/>
              </a:rPr>
              <a:t>Ability to innovate. </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Security, updates, and support are critical factors </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Reputation and Brand Strength relative to competitors </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Offer a user-friendly interface to consumers.</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Compatibility and ubiquity are important.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1113233" y="12285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Key Success Factors Ctd.</a:t>
            </a:r>
          </a:p>
        </p:txBody>
      </p:sp>
      <p:sp>
        <p:nvSpPr>
          <p:cNvPr id="421" name="Shape 421"/>
          <p:cNvSpPr txBox="1">
            <a:spLocks noGrp="1"/>
          </p:cNvSpPr>
          <p:nvPr>
            <p:ph type="body" idx="1"/>
          </p:nvPr>
        </p:nvSpPr>
        <p:spPr>
          <a:xfrm>
            <a:off x="1113225" y="1242425"/>
            <a:ext cx="7514100" cy="3420600"/>
          </a:xfrm>
          <a:prstGeom prst="rect">
            <a:avLst/>
          </a:prstGeom>
        </p:spPr>
        <p:txBody>
          <a:bodyPr lIns="68575" tIns="68575" rIns="68575" bIns="68575" anchor="ctr" anchorCtr="0">
            <a:noAutofit/>
          </a:bodyPr>
          <a:lstStyle/>
          <a:p>
            <a:pPr marL="457200" lvl="0" indent="-228600" rtl="0">
              <a:spcBef>
                <a:spcPts val="0"/>
              </a:spcBef>
              <a:buFont typeface="Calibri"/>
            </a:pPr>
            <a:r>
              <a:rPr lang="en-GB">
                <a:latin typeface="Calibri"/>
                <a:ea typeface="Calibri"/>
                <a:cs typeface="Calibri"/>
                <a:sym typeface="Calibri"/>
              </a:rPr>
              <a:t>The frequency, size, format, quality and prominence of advertisements.</a:t>
            </a:r>
          </a:p>
          <a:p>
            <a:pPr marL="0" lvl="0" indent="0" rtl="0">
              <a:spcBef>
                <a:spcPts val="0"/>
              </a:spcBef>
              <a:buNone/>
            </a:pPr>
            <a:endParaRPr>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Ability to attract, retain, and motivate talented employees.</a:t>
            </a:r>
          </a:p>
          <a:p>
            <a:pPr marL="0" lvl="0" indent="0" rtl="0">
              <a:spcBef>
                <a:spcPts val="0"/>
              </a:spcBef>
              <a:buNone/>
            </a:pPr>
            <a:endParaRPr>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Ability to keep costs low and maintain gross/operating margins.</a:t>
            </a:r>
          </a:p>
          <a:p>
            <a:pPr marL="0" lvl="0" indent="0" rtl="0">
              <a:spcBef>
                <a:spcPts val="0"/>
              </a:spcBef>
              <a:buNone/>
            </a:pPr>
            <a:endParaRPr>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Ability to comply with complex and evolving laws and regulations.</a:t>
            </a:r>
          </a:p>
          <a:p>
            <a:pPr marL="0" lvl="0" indent="0" rtl="0">
              <a:spcBef>
                <a:spcPts val="0"/>
              </a:spcBef>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Shape 426"/>
          <p:cNvSpPr txBox="1">
            <a:spLocks noGrp="1"/>
          </p:cNvSpPr>
          <p:nvPr>
            <p:ph type="title"/>
          </p:nvPr>
        </p:nvSpPr>
        <p:spPr>
          <a:xfrm>
            <a:off x="1113225" y="0"/>
            <a:ext cx="7514100" cy="6966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Key Operating Factors </a:t>
            </a:r>
            <a:r>
              <a:rPr lang="en-GB"/>
              <a:t> </a:t>
            </a:r>
          </a:p>
        </p:txBody>
      </p:sp>
      <p:sp>
        <p:nvSpPr>
          <p:cNvPr id="427" name="Shape 427"/>
          <p:cNvSpPr txBox="1">
            <a:spLocks noGrp="1"/>
          </p:cNvSpPr>
          <p:nvPr>
            <p:ph type="body" idx="1"/>
          </p:nvPr>
        </p:nvSpPr>
        <p:spPr>
          <a:xfrm>
            <a:off x="4468150" y="744325"/>
            <a:ext cx="4637100" cy="4281000"/>
          </a:xfrm>
          <a:prstGeom prst="rect">
            <a:avLst/>
          </a:prstGeom>
        </p:spPr>
        <p:txBody>
          <a:bodyPr lIns="68575" tIns="68575" rIns="68575" bIns="68575" anchor="ctr" anchorCtr="0">
            <a:noAutofit/>
          </a:bodyPr>
          <a:lstStyle/>
          <a:p>
            <a:pPr marL="0" lvl="0" indent="0" rtl="0">
              <a:spcBef>
                <a:spcPts val="0"/>
              </a:spcBef>
              <a:buNone/>
            </a:pPr>
            <a:endParaRPr b="1"/>
          </a:p>
          <a:p>
            <a:pPr marL="0" lvl="0" indent="0" rtl="0">
              <a:spcBef>
                <a:spcPts val="0"/>
              </a:spcBef>
              <a:buNone/>
            </a:pPr>
            <a:endParaRPr/>
          </a:p>
          <a:p>
            <a:pPr marL="0" lvl="0" indent="0" rtl="0">
              <a:spcBef>
                <a:spcPts val="0"/>
              </a:spcBef>
              <a:buNone/>
            </a:pPr>
            <a:endParaRPr/>
          </a:p>
          <a:p>
            <a:pPr marL="0" lvl="0" indent="0" rtl="0">
              <a:spcBef>
                <a:spcPts val="0"/>
              </a:spcBef>
              <a:buNone/>
            </a:pPr>
            <a:endParaRPr/>
          </a:p>
          <a:p>
            <a:pPr marL="0" lvl="0" indent="0" rtl="0">
              <a:spcBef>
                <a:spcPts val="0"/>
              </a:spcBef>
              <a:buNone/>
            </a:pPr>
            <a:r>
              <a:rPr lang="en-GB" sz="2400">
                <a:latin typeface="Calibri"/>
                <a:ea typeface="Calibri"/>
                <a:cs typeface="Calibri"/>
                <a:sym typeface="Calibri"/>
              </a:rPr>
              <a:t>Profit  (26.7% of Revenue)</a:t>
            </a:r>
          </a:p>
          <a:p>
            <a:pPr marL="0" lvl="0" indent="0" rtl="0">
              <a:lnSpc>
                <a:spcPct val="119798"/>
              </a:lnSpc>
              <a:spcBef>
                <a:spcPts val="0"/>
              </a:spcBef>
              <a:spcAft>
                <a:spcPts val="0"/>
              </a:spcAft>
              <a:buNone/>
            </a:pPr>
            <a:r>
              <a:rPr lang="en-GB" sz="1600">
                <a:latin typeface="Calibri"/>
                <a:ea typeface="Calibri"/>
                <a:cs typeface="Calibri"/>
                <a:sym typeface="Calibri"/>
              </a:rPr>
              <a:t>Many large and small companies in this industry either have low profit margins or are deeply in the red. Facebook’s high profit margin pushes up the average industry profit margin </a:t>
            </a:r>
          </a:p>
          <a:p>
            <a:pPr marL="0" lvl="0" indent="0" rtl="0">
              <a:spcBef>
                <a:spcPts val="0"/>
              </a:spcBef>
              <a:buNone/>
            </a:pPr>
            <a:r>
              <a:rPr lang="en-GB" sz="2400">
                <a:latin typeface="Calibri"/>
                <a:ea typeface="Calibri"/>
                <a:cs typeface="Calibri"/>
                <a:sym typeface="Calibri"/>
              </a:rPr>
              <a:t>Wages (37.6% of Revenue) </a:t>
            </a:r>
          </a:p>
          <a:p>
            <a:pPr marL="0" lvl="0" indent="0" rtl="0">
              <a:spcBef>
                <a:spcPts val="0"/>
              </a:spcBef>
              <a:buNone/>
            </a:pPr>
            <a:r>
              <a:rPr lang="en-GB" sz="1600">
                <a:latin typeface="Calibri"/>
                <a:ea typeface="Calibri"/>
                <a:cs typeface="Calibri"/>
                <a:sym typeface="Calibri"/>
              </a:rPr>
              <a:t>High wage costs reflect R&amp;D spend and wages for skilled employees such as coders</a:t>
            </a:r>
          </a:p>
          <a:p>
            <a:pPr marL="0" lvl="0" indent="0" rtl="0">
              <a:spcBef>
                <a:spcPts val="0"/>
              </a:spcBef>
              <a:buNone/>
            </a:pPr>
            <a:r>
              <a:rPr lang="en-GB" sz="1600">
                <a:latin typeface="Calibri"/>
                <a:ea typeface="Calibri"/>
                <a:cs typeface="Calibri"/>
                <a:sym typeface="Calibri"/>
              </a:rPr>
              <a:t>Specialized workers are absolutely essential in this industry.  </a:t>
            </a:r>
          </a:p>
          <a:p>
            <a:pPr marL="0" lvl="0" indent="0" rtl="0">
              <a:spcBef>
                <a:spcPts val="0"/>
              </a:spcBef>
              <a:buNone/>
            </a:pPr>
            <a:r>
              <a:rPr lang="en-GB" sz="2400">
                <a:latin typeface="Calibri"/>
                <a:ea typeface="Calibri"/>
                <a:cs typeface="Calibri"/>
                <a:sym typeface="Calibri"/>
              </a:rPr>
              <a:t>Purchases (11.0% of Revenue) </a:t>
            </a:r>
          </a:p>
          <a:p>
            <a:pPr marL="0" lvl="0" indent="0" rtl="0">
              <a:spcBef>
                <a:spcPts val="0"/>
              </a:spcBef>
              <a:buNone/>
            </a:pPr>
            <a:r>
              <a:rPr lang="en-GB" sz="1600">
                <a:latin typeface="Calibri"/>
                <a:ea typeface="Calibri"/>
                <a:cs typeface="Calibri"/>
                <a:sym typeface="Calibri"/>
              </a:rPr>
              <a:t>Primarily Patents and costs related to generating website traffic </a:t>
            </a:r>
          </a:p>
          <a:p>
            <a:pPr marL="0" lvl="0" indent="0" rtl="0">
              <a:spcBef>
                <a:spcPts val="0"/>
              </a:spcBef>
              <a:buNone/>
            </a:pPr>
            <a:endParaRPr sz="1800"/>
          </a:p>
          <a:p>
            <a:pPr marL="0" lvl="0" indent="0" rtl="0">
              <a:spcBef>
                <a:spcPts val="0"/>
              </a:spcBef>
              <a:buNone/>
            </a:pPr>
            <a:endParaRPr/>
          </a:p>
          <a:p>
            <a:pPr marL="0" lvl="0" indent="0" rtl="0">
              <a:spcBef>
                <a:spcPts val="0"/>
              </a:spcBef>
              <a:buNone/>
            </a:pPr>
            <a:endParaRPr/>
          </a:p>
          <a:p>
            <a:pPr marL="0" lvl="0" indent="0" rtl="0">
              <a:spcBef>
                <a:spcPts val="0"/>
              </a:spcBef>
              <a:buNone/>
            </a:pPr>
            <a:endParaRPr/>
          </a:p>
        </p:txBody>
      </p:sp>
      <p:pic>
        <p:nvPicPr>
          <p:cNvPr id="428" name="Shape 428"/>
          <p:cNvPicPr preferRelativeResize="0"/>
          <p:nvPr/>
        </p:nvPicPr>
        <p:blipFill>
          <a:blip r:embed="rId3">
            <a:alphaModFix/>
          </a:blip>
          <a:stretch>
            <a:fillRect/>
          </a:stretch>
        </p:blipFill>
        <p:spPr>
          <a:xfrm>
            <a:off x="0" y="1079450"/>
            <a:ext cx="4342749" cy="34544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1153183" y="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Number of Internet Users Worldwide </a:t>
            </a:r>
          </a:p>
          <a:p>
            <a:pPr lvl="0">
              <a:spcBef>
                <a:spcPts val="0"/>
              </a:spcBef>
              <a:buNone/>
            </a:pPr>
            <a:r>
              <a:rPr lang="en-GB" sz="2500" b="1">
                <a:latin typeface="Proxima Nova"/>
                <a:ea typeface="Proxima Nova"/>
                <a:cs typeface="Proxima Nova"/>
                <a:sym typeface="Proxima Nova"/>
              </a:rPr>
              <a:t>(2005-2016)</a:t>
            </a:r>
          </a:p>
        </p:txBody>
      </p:sp>
      <p:pic>
        <p:nvPicPr>
          <p:cNvPr id="434" name="Shape 434"/>
          <p:cNvPicPr preferRelativeResize="0"/>
          <p:nvPr/>
        </p:nvPicPr>
        <p:blipFill>
          <a:blip r:embed="rId3">
            <a:alphaModFix/>
          </a:blip>
          <a:stretch>
            <a:fillRect/>
          </a:stretch>
        </p:blipFill>
        <p:spPr>
          <a:xfrm>
            <a:off x="1570575" y="1314300"/>
            <a:ext cx="6307625" cy="34736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048983" y="0"/>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Number of Internet Users Worldwide  </a:t>
            </a:r>
            <a:r>
              <a:rPr lang="en-GB" sz="2500" b="1">
                <a:latin typeface="Proxima Nova"/>
                <a:ea typeface="Proxima Nova"/>
                <a:cs typeface="Proxima Nova"/>
                <a:sym typeface="Proxima Nova"/>
              </a:rPr>
              <a:t>(Region, 2017)</a:t>
            </a:r>
          </a:p>
        </p:txBody>
      </p:sp>
      <p:pic>
        <p:nvPicPr>
          <p:cNvPr id="440" name="Shape 440"/>
          <p:cNvPicPr preferRelativeResize="0"/>
          <p:nvPr/>
        </p:nvPicPr>
        <p:blipFill>
          <a:blip r:embed="rId3">
            <a:alphaModFix/>
          </a:blip>
          <a:stretch>
            <a:fillRect/>
          </a:stretch>
        </p:blipFill>
        <p:spPr>
          <a:xfrm>
            <a:off x="1524512" y="1223150"/>
            <a:ext cx="6399766" cy="3524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p:cNvPicPr preferRelativeResize="0"/>
          <p:nvPr/>
        </p:nvPicPr>
        <p:blipFill>
          <a:blip r:embed="rId3">
            <a:alphaModFix/>
          </a:blip>
          <a:stretch>
            <a:fillRect/>
          </a:stretch>
        </p:blipFill>
        <p:spPr>
          <a:xfrm>
            <a:off x="0" y="-2287"/>
            <a:ext cx="9144000" cy="51480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451" name="Shape 451"/>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452" name="Shape 452"/>
          <p:cNvPicPr preferRelativeResize="0"/>
          <p:nvPr/>
        </p:nvPicPr>
        <p:blipFill>
          <a:blip r:embed="rId3">
            <a:alphaModFix/>
          </a:blip>
          <a:stretch>
            <a:fillRect/>
          </a:stretch>
        </p:blipFill>
        <p:spPr>
          <a:xfrm>
            <a:off x="-45600" y="0"/>
            <a:ext cx="9189600" cy="51737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Shape 277"/>
          <p:cNvSpPr txBox="1">
            <a:spLocks noGrp="1"/>
          </p:cNvSpPr>
          <p:nvPr>
            <p:ph type="ctrTitle"/>
          </p:nvPr>
        </p:nvSpPr>
        <p:spPr>
          <a:xfrm>
            <a:off x="2196300" y="1035050"/>
            <a:ext cx="6431100" cy="1962000"/>
          </a:xfrm>
          <a:prstGeom prst="rect">
            <a:avLst/>
          </a:prstGeom>
        </p:spPr>
        <p:txBody>
          <a:bodyPr lIns="68575" tIns="68575" rIns="68575" bIns="68575" anchor="b" anchorCtr="0">
            <a:noAutofit/>
          </a:bodyPr>
          <a:lstStyle/>
          <a:p>
            <a:pPr lvl="0">
              <a:spcBef>
                <a:spcPts val="0"/>
              </a:spcBef>
              <a:buNone/>
            </a:pPr>
            <a:endParaRPr/>
          </a:p>
        </p:txBody>
      </p:sp>
      <p:sp>
        <p:nvSpPr>
          <p:cNvPr id="278" name="Shape 278"/>
          <p:cNvSpPr txBox="1">
            <a:spLocks noGrp="1"/>
          </p:cNvSpPr>
          <p:nvPr>
            <p:ph type="subTitle" idx="1"/>
          </p:nvPr>
        </p:nvSpPr>
        <p:spPr>
          <a:xfrm>
            <a:off x="3386532" y="2997200"/>
            <a:ext cx="5240700" cy="1041299"/>
          </a:xfrm>
          <a:prstGeom prst="rect">
            <a:avLst/>
          </a:prstGeom>
        </p:spPr>
        <p:txBody>
          <a:bodyPr lIns="68575" tIns="68575" rIns="68575" bIns="68575" anchor="t" anchorCtr="0">
            <a:noAutofit/>
          </a:bodyPr>
          <a:lstStyle/>
          <a:p>
            <a:pPr lvl="0">
              <a:spcBef>
                <a:spcPts val="0"/>
              </a:spcBef>
              <a:buNone/>
            </a:pPr>
            <a:endParaRPr/>
          </a:p>
        </p:txBody>
      </p:sp>
      <p:pic>
        <p:nvPicPr>
          <p:cNvPr id="279" name="Shape 279" descr="C5E9E688-5662-4CD6-AD81-F3D9B829F09C.png"/>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p:cNvPicPr preferRelativeResize="0"/>
          <p:nvPr/>
        </p:nvPicPr>
        <p:blipFill>
          <a:blip r:embed="rId3">
            <a:alphaModFix/>
          </a:blip>
          <a:stretch>
            <a:fillRect/>
          </a:stretch>
        </p:blipFill>
        <p:spPr>
          <a:xfrm>
            <a:off x="-47125" y="-24302"/>
            <a:ext cx="9191125" cy="51745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Shape 462"/>
          <p:cNvPicPr preferRelativeResize="0"/>
          <p:nvPr/>
        </p:nvPicPr>
        <p:blipFill>
          <a:blip r:embed="rId3">
            <a:alphaModFix/>
          </a:blip>
          <a:stretch>
            <a:fillRect/>
          </a:stretch>
        </p:blipFill>
        <p:spPr>
          <a:xfrm>
            <a:off x="0" y="-2274"/>
            <a:ext cx="9144000" cy="5148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Shape 467"/>
          <p:cNvPicPr preferRelativeResize="0"/>
          <p:nvPr/>
        </p:nvPicPr>
        <p:blipFill>
          <a:blip r:embed="rId3">
            <a:alphaModFix/>
          </a:blip>
          <a:stretch>
            <a:fillRect/>
          </a:stretch>
        </p:blipFill>
        <p:spPr>
          <a:xfrm>
            <a:off x="0" y="0"/>
            <a:ext cx="9144000" cy="51480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473" name="Shape 473"/>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474" name="Shape 474"/>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Shape 479"/>
          <p:cNvPicPr preferRelativeResize="0"/>
          <p:nvPr/>
        </p:nvPicPr>
        <p:blipFill>
          <a:blip r:embed="rId3">
            <a:alphaModFix/>
          </a:blip>
          <a:stretch>
            <a:fillRect/>
          </a:stretch>
        </p:blipFill>
        <p:spPr>
          <a:xfrm>
            <a:off x="0" y="0"/>
            <a:ext cx="9135885"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Shape 484"/>
          <p:cNvPicPr preferRelativeResize="0"/>
          <p:nvPr/>
        </p:nvPicPr>
        <p:blipFill>
          <a:blip r:embed="rId3">
            <a:alphaModFix/>
          </a:blip>
          <a:stretch>
            <a:fillRect/>
          </a:stretch>
        </p:blipFill>
        <p:spPr>
          <a:xfrm>
            <a:off x="0" y="0"/>
            <a:ext cx="9144000" cy="514806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Shape 489"/>
          <p:cNvPicPr preferRelativeResize="0"/>
          <p:nvPr/>
        </p:nvPicPr>
        <p:blipFill>
          <a:blip r:embed="rId3">
            <a:alphaModFix/>
          </a:blip>
          <a:stretch>
            <a:fillRect/>
          </a:stretch>
        </p:blipFill>
        <p:spPr>
          <a:xfrm>
            <a:off x="0" y="0"/>
            <a:ext cx="9144000" cy="51480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495" name="Shape 495"/>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496" name="Shape 496"/>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502" name="Shape 502"/>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503" name="Shape 503"/>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Shape 508"/>
          <p:cNvPicPr preferRelativeResize="0"/>
          <p:nvPr/>
        </p:nvPicPr>
        <p:blipFill>
          <a:blip r:embed="rId3">
            <a:alphaModFix/>
          </a:blip>
          <a:stretch>
            <a:fillRect/>
          </a:stretch>
        </p:blipFill>
        <p:spPr>
          <a:xfrm>
            <a:off x="0" y="0"/>
            <a:ext cx="9135885"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4" name="Shape 284"/>
          <p:cNvSpPr txBox="1">
            <a:spLocks noGrp="1"/>
          </p:cNvSpPr>
          <p:nvPr>
            <p:ph type="ctrTitle"/>
          </p:nvPr>
        </p:nvSpPr>
        <p:spPr>
          <a:xfrm>
            <a:off x="5604525" y="0"/>
            <a:ext cx="4875000" cy="1759200"/>
          </a:xfrm>
          <a:prstGeom prst="rect">
            <a:avLst/>
          </a:prstGeom>
        </p:spPr>
        <p:txBody>
          <a:bodyPr lIns="68575" tIns="68575" rIns="68575" bIns="68575" anchor="b" anchorCtr="0">
            <a:noAutofit/>
          </a:bodyPr>
          <a:lstStyle/>
          <a:p>
            <a:pPr lvl="0" algn="l" rtl="0">
              <a:spcBef>
                <a:spcPts val="0"/>
              </a:spcBef>
              <a:buClr>
                <a:schemeClr val="dk1"/>
              </a:buClr>
              <a:buSzPct val="36666"/>
              <a:buFont typeface="Arial"/>
              <a:buNone/>
            </a:pPr>
            <a:r>
              <a:rPr lang="en-GB" sz="3000" b="1">
                <a:latin typeface="Proxima Nova"/>
                <a:ea typeface="Proxima Nova"/>
                <a:cs typeface="Proxima Nova"/>
                <a:sym typeface="Proxima Nova"/>
              </a:rPr>
              <a:t>1890</a:t>
            </a:r>
          </a:p>
          <a:p>
            <a:pPr lvl="0" algn="l">
              <a:spcBef>
                <a:spcPts val="0"/>
              </a:spcBef>
              <a:buClr>
                <a:schemeClr val="dk1"/>
              </a:buClr>
              <a:buSzPct val="45833"/>
              <a:buFont typeface="Arial"/>
              <a:buNone/>
            </a:pPr>
            <a:endParaRPr sz="2400">
              <a:latin typeface="Calibri"/>
              <a:ea typeface="Calibri"/>
              <a:cs typeface="Calibri"/>
              <a:sym typeface="Calibri"/>
            </a:endParaRPr>
          </a:p>
          <a:p>
            <a:pPr lvl="0" algn="l">
              <a:spcBef>
                <a:spcPts val="0"/>
              </a:spcBef>
              <a:buNone/>
            </a:pPr>
            <a:endParaRPr/>
          </a:p>
        </p:txBody>
      </p:sp>
      <p:pic>
        <p:nvPicPr>
          <p:cNvPr id="285" name="Shape 285" descr="D9621516-E4C0-4D72-A3C8-83AE2DA0563E.png"/>
          <p:cNvPicPr preferRelativeResize="0"/>
          <p:nvPr/>
        </p:nvPicPr>
        <p:blipFill>
          <a:blip r:embed="rId3">
            <a:alphaModFix/>
          </a:blip>
          <a:stretch>
            <a:fillRect/>
          </a:stretch>
        </p:blipFill>
        <p:spPr>
          <a:xfrm>
            <a:off x="0" y="0"/>
            <a:ext cx="4213300" cy="5143499"/>
          </a:xfrm>
          <a:prstGeom prst="rect">
            <a:avLst/>
          </a:prstGeom>
          <a:noFill/>
          <a:ln>
            <a:noFill/>
          </a:ln>
        </p:spPr>
      </p:pic>
      <p:pic>
        <p:nvPicPr>
          <p:cNvPr id="286" name="Shape 286"/>
          <p:cNvPicPr preferRelativeResize="0"/>
          <p:nvPr/>
        </p:nvPicPr>
        <p:blipFill>
          <a:blip r:embed="rId4">
            <a:alphaModFix/>
          </a:blip>
          <a:stretch>
            <a:fillRect/>
          </a:stretch>
        </p:blipFill>
        <p:spPr>
          <a:xfrm rot="-1109305">
            <a:off x="5035999" y="1674974"/>
            <a:ext cx="3010450" cy="2913345"/>
          </a:xfrm>
          <a:prstGeom prst="rect">
            <a:avLst/>
          </a:prstGeom>
          <a:noFill/>
          <a:ln>
            <a:noFill/>
          </a:ln>
        </p:spPr>
      </p:pic>
      <p:sp>
        <p:nvSpPr>
          <p:cNvPr id="287" name="Shape 287"/>
          <p:cNvSpPr txBox="1"/>
          <p:nvPr/>
        </p:nvSpPr>
        <p:spPr>
          <a:xfrm>
            <a:off x="4922300" y="707650"/>
            <a:ext cx="2101800" cy="1138500"/>
          </a:xfrm>
          <a:prstGeom prst="rect">
            <a:avLst/>
          </a:prstGeom>
          <a:noFill/>
          <a:ln>
            <a:noFill/>
          </a:ln>
        </p:spPr>
        <p:txBody>
          <a:bodyPr lIns="91425" tIns="91425" rIns="91425" bIns="91425" anchor="ctr" anchorCtr="0">
            <a:noAutofit/>
          </a:bodyPr>
          <a:lstStyle/>
          <a:p>
            <a:pPr lvl="0" rtl="0">
              <a:spcBef>
                <a:spcPts val="0"/>
              </a:spcBef>
              <a:buNone/>
            </a:pPr>
            <a:r>
              <a:rPr lang="en-GB" sz="2400" u="sng">
                <a:solidFill>
                  <a:schemeClr val="dk1"/>
                </a:solidFill>
                <a:latin typeface="Calibri"/>
                <a:ea typeface="Calibri"/>
                <a:cs typeface="Calibri"/>
                <a:sym typeface="Calibri"/>
              </a:rPr>
              <a:t>The Telephone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147050" y="199975"/>
            <a:ext cx="7514100" cy="9261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Revenue in the Digital Advertising Market </a:t>
            </a:r>
          </a:p>
        </p:txBody>
      </p:sp>
      <p:pic>
        <p:nvPicPr>
          <p:cNvPr id="514" name="Shape 514"/>
          <p:cNvPicPr preferRelativeResize="0"/>
          <p:nvPr/>
        </p:nvPicPr>
        <p:blipFill>
          <a:blip r:embed="rId3">
            <a:alphaModFix/>
          </a:blip>
          <a:stretch>
            <a:fillRect/>
          </a:stretch>
        </p:blipFill>
        <p:spPr>
          <a:xfrm>
            <a:off x="1113225" y="1089625"/>
            <a:ext cx="7581749" cy="32546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pic>
        <p:nvPicPr>
          <p:cNvPr id="519" name="Shape 519"/>
          <p:cNvPicPr preferRelativeResize="0"/>
          <p:nvPr/>
        </p:nvPicPr>
        <p:blipFill>
          <a:blip r:embed="rId3">
            <a:alphaModFix/>
          </a:blip>
          <a:stretch>
            <a:fillRect/>
          </a:stretch>
        </p:blipFill>
        <p:spPr>
          <a:xfrm>
            <a:off x="0" y="0"/>
            <a:ext cx="9094174"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ctrTitle"/>
          </p:nvPr>
        </p:nvSpPr>
        <p:spPr>
          <a:xfrm>
            <a:off x="2196300" y="1035050"/>
            <a:ext cx="6431100" cy="1962000"/>
          </a:xfrm>
          <a:prstGeom prst="rect">
            <a:avLst/>
          </a:prstGeom>
        </p:spPr>
        <p:txBody>
          <a:bodyPr lIns="68575" tIns="68575" rIns="68575" bIns="68575" anchor="b" anchorCtr="0">
            <a:noAutofit/>
          </a:bodyPr>
          <a:lstStyle/>
          <a:p>
            <a:pPr lvl="0" rtl="0">
              <a:spcBef>
                <a:spcPts val="0"/>
              </a:spcBef>
              <a:buNone/>
            </a:pPr>
            <a:endParaRPr/>
          </a:p>
        </p:txBody>
      </p:sp>
      <p:sp>
        <p:nvSpPr>
          <p:cNvPr id="525" name="Shape 525"/>
          <p:cNvSpPr txBox="1">
            <a:spLocks noGrp="1"/>
          </p:cNvSpPr>
          <p:nvPr>
            <p:ph type="subTitle" idx="1"/>
          </p:nvPr>
        </p:nvSpPr>
        <p:spPr>
          <a:xfrm>
            <a:off x="3386532" y="2997200"/>
            <a:ext cx="5240700" cy="1041299"/>
          </a:xfrm>
          <a:prstGeom prst="rect">
            <a:avLst/>
          </a:prstGeom>
        </p:spPr>
        <p:txBody>
          <a:bodyPr lIns="68575" tIns="68575" rIns="68575" bIns="68575" anchor="t" anchorCtr="0">
            <a:noAutofit/>
          </a:bodyPr>
          <a:lstStyle/>
          <a:p>
            <a:pPr lvl="0" rtl="0">
              <a:spcBef>
                <a:spcPts val="0"/>
              </a:spcBef>
              <a:buNone/>
            </a:pPr>
            <a:endParaRPr/>
          </a:p>
        </p:txBody>
      </p:sp>
      <p:pic>
        <p:nvPicPr>
          <p:cNvPr id="526" name="Shape 526"/>
          <p:cNvPicPr preferRelativeResize="0"/>
          <p:nvPr/>
        </p:nvPicPr>
        <p:blipFill>
          <a:blip r:embed="rId3">
            <a:alphaModFix/>
          </a:blip>
          <a:stretch>
            <a:fillRect/>
          </a:stretch>
        </p:blipFill>
        <p:spPr>
          <a:xfrm>
            <a:off x="-37875" y="0"/>
            <a:ext cx="9181876"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Shape 5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1113225" y="135025"/>
            <a:ext cx="7514100" cy="9441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Ad blocking - Quick Facts</a:t>
            </a:r>
          </a:p>
        </p:txBody>
      </p:sp>
      <p:sp>
        <p:nvSpPr>
          <p:cNvPr id="537" name="Shape 537"/>
          <p:cNvSpPr txBox="1">
            <a:spLocks noGrp="1"/>
          </p:cNvSpPr>
          <p:nvPr>
            <p:ph type="body" idx="1"/>
          </p:nvPr>
        </p:nvSpPr>
        <p:spPr>
          <a:xfrm>
            <a:off x="1113232" y="2279899"/>
            <a:ext cx="7514100" cy="2343300"/>
          </a:xfrm>
          <a:prstGeom prst="rect">
            <a:avLst/>
          </a:prstGeom>
        </p:spPr>
        <p:txBody>
          <a:bodyPr lIns="68575" tIns="68575" rIns="68575" bIns="68575" anchor="ctr" anchorCtr="0">
            <a:noAutofit/>
          </a:bodyPr>
          <a:lstStyle/>
          <a:p>
            <a:pPr marL="457200" lvl="0" indent="-228600" rtl="0">
              <a:spcBef>
                <a:spcPts val="0"/>
              </a:spcBef>
              <a:buFont typeface="Calibri"/>
            </a:pPr>
            <a:r>
              <a:rPr lang="en-GB">
                <a:latin typeface="Calibri"/>
                <a:ea typeface="Calibri"/>
                <a:cs typeface="Calibri"/>
                <a:sym typeface="Calibri"/>
              </a:rPr>
              <a:t>11% of the global internet population is blocking ads on the web.</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+600 million devices running adblock software globally, 62% of which were on mobile devices. </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Adblock usage grew by 30% globally in 2016 .</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pPr>
            <a:r>
              <a:rPr lang="en-GB">
                <a:latin typeface="Calibri"/>
                <a:ea typeface="Calibri"/>
                <a:cs typeface="Calibri"/>
                <a:sym typeface="Calibri"/>
              </a:rPr>
              <a:t>Adblock adoption on desktop and laptop computers continues to grow despite user migration towards the mobile web. </a:t>
            </a:r>
          </a:p>
        </p:txBody>
      </p:sp>
      <p:pic>
        <p:nvPicPr>
          <p:cNvPr id="538" name="Shape 538"/>
          <p:cNvPicPr preferRelativeResize="0"/>
          <p:nvPr/>
        </p:nvPicPr>
        <p:blipFill>
          <a:blip r:embed="rId3">
            <a:alphaModFix/>
          </a:blip>
          <a:stretch>
            <a:fillRect/>
          </a:stretch>
        </p:blipFill>
        <p:spPr>
          <a:xfrm>
            <a:off x="596075" y="926824"/>
            <a:ext cx="8277000" cy="859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1180950" y="80850"/>
            <a:ext cx="7514100" cy="10338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Adblock User Motivations</a:t>
            </a:r>
          </a:p>
        </p:txBody>
      </p:sp>
      <p:pic>
        <p:nvPicPr>
          <p:cNvPr id="544" name="Shape 544"/>
          <p:cNvPicPr preferRelativeResize="0"/>
          <p:nvPr/>
        </p:nvPicPr>
        <p:blipFill>
          <a:blip r:embed="rId3">
            <a:alphaModFix/>
          </a:blip>
          <a:stretch>
            <a:fillRect/>
          </a:stretch>
        </p:blipFill>
        <p:spPr>
          <a:xfrm>
            <a:off x="4769300" y="1038312"/>
            <a:ext cx="4191000" cy="3781425"/>
          </a:xfrm>
          <a:prstGeom prst="rect">
            <a:avLst/>
          </a:prstGeom>
          <a:noFill/>
          <a:ln>
            <a:noFill/>
          </a:ln>
        </p:spPr>
      </p:pic>
      <p:sp>
        <p:nvSpPr>
          <p:cNvPr id="545" name="Shape 545"/>
          <p:cNvSpPr txBox="1"/>
          <p:nvPr/>
        </p:nvSpPr>
        <p:spPr>
          <a:xfrm>
            <a:off x="1141400" y="933225"/>
            <a:ext cx="3475500" cy="3905100"/>
          </a:xfrm>
          <a:prstGeom prst="rect">
            <a:avLst/>
          </a:prstGeom>
          <a:noFill/>
          <a:ln>
            <a:noFill/>
          </a:ln>
        </p:spPr>
        <p:txBody>
          <a:bodyPr lIns="91425" tIns="91425" rIns="91425" bIns="91425" anchor="t" anchorCtr="0">
            <a:noAutofit/>
          </a:bodyPr>
          <a:lstStyle/>
          <a:p>
            <a:pPr marL="457200" lvl="0" indent="-393700" rtl="0">
              <a:spcBef>
                <a:spcPts val="400"/>
              </a:spcBef>
              <a:spcAft>
                <a:spcPts val="500"/>
              </a:spcAft>
              <a:buClr>
                <a:srgbClr val="1186C3"/>
              </a:buClr>
              <a:buSzPct val="144444"/>
              <a:buChar char="➢"/>
            </a:pPr>
            <a:r>
              <a:rPr lang="en-GB" sz="1800">
                <a:solidFill>
                  <a:schemeClr val="dk1"/>
                </a:solidFill>
                <a:latin typeface="Corbel"/>
                <a:ea typeface="Corbel"/>
                <a:cs typeface="Corbel"/>
                <a:sym typeface="Corbel"/>
              </a:rPr>
              <a:t>Security exposures to viruses and malware </a:t>
            </a:r>
            <a:br>
              <a:rPr lang="en-GB" sz="1800">
                <a:solidFill>
                  <a:schemeClr val="dk1"/>
                </a:solidFill>
                <a:latin typeface="Corbel"/>
                <a:ea typeface="Corbel"/>
                <a:cs typeface="Corbel"/>
                <a:sym typeface="Corbel"/>
              </a:rPr>
            </a:br>
            <a:endParaRPr lang="en-GB" sz="1800">
              <a:solidFill>
                <a:schemeClr val="dk1"/>
              </a:solidFill>
              <a:latin typeface="Corbel"/>
              <a:ea typeface="Corbel"/>
              <a:cs typeface="Corbel"/>
              <a:sym typeface="Corbel"/>
            </a:endParaRPr>
          </a:p>
          <a:p>
            <a:pPr marL="457200" lvl="0" indent="-393700" rtl="0">
              <a:spcBef>
                <a:spcPts val="400"/>
              </a:spcBef>
              <a:spcAft>
                <a:spcPts val="500"/>
              </a:spcAft>
              <a:buClr>
                <a:srgbClr val="1186C3"/>
              </a:buClr>
              <a:buSzPct val="144444"/>
              <a:buChar char="➢"/>
            </a:pPr>
            <a:r>
              <a:rPr lang="en-GB" sz="1800">
                <a:solidFill>
                  <a:schemeClr val="dk1"/>
                </a:solidFill>
                <a:latin typeface="Corbel"/>
                <a:ea typeface="Corbel"/>
                <a:cs typeface="Corbel"/>
                <a:sym typeface="Corbel"/>
              </a:rPr>
              <a:t>Interruption</a:t>
            </a:r>
            <a:br>
              <a:rPr lang="en-GB" sz="1800">
                <a:solidFill>
                  <a:schemeClr val="dk1"/>
                </a:solidFill>
                <a:latin typeface="Corbel"/>
                <a:ea typeface="Corbel"/>
                <a:cs typeface="Corbel"/>
                <a:sym typeface="Corbel"/>
              </a:rPr>
            </a:br>
            <a:endParaRPr lang="en-GB" sz="1800">
              <a:solidFill>
                <a:schemeClr val="dk1"/>
              </a:solidFill>
              <a:latin typeface="Corbel"/>
              <a:ea typeface="Corbel"/>
              <a:cs typeface="Corbel"/>
              <a:sym typeface="Corbel"/>
            </a:endParaRPr>
          </a:p>
          <a:p>
            <a:pPr marL="457200" lvl="0" indent="-393700" rtl="0">
              <a:spcBef>
                <a:spcPts val="400"/>
              </a:spcBef>
              <a:spcAft>
                <a:spcPts val="500"/>
              </a:spcAft>
              <a:buClr>
                <a:srgbClr val="1186C3"/>
              </a:buClr>
              <a:buSzPct val="144444"/>
              <a:buChar char="➢"/>
            </a:pPr>
            <a:r>
              <a:rPr lang="en-GB" sz="1800">
                <a:solidFill>
                  <a:schemeClr val="dk1"/>
                </a:solidFill>
                <a:latin typeface="Corbel"/>
                <a:ea typeface="Corbel"/>
                <a:cs typeface="Corbel"/>
                <a:sym typeface="Corbel"/>
              </a:rPr>
              <a:t>Slow website loading time </a:t>
            </a:r>
            <a:br>
              <a:rPr lang="en-GB" sz="1800">
                <a:solidFill>
                  <a:schemeClr val="dk1"/>
                </a:solidFill>
                <a:latin typeface="Corbel"/>
                <a:ea typeface="Corbel"/>
                <a:cs typeface="Corbel"/>
                <a:sym typeface="Corbel"/>
              </a:rPr>
            </a:br>
            <a:endParaRPr lang="en-GB" sz="1800">
              <a:solidFill>
                <a:schemeClr val="dk1"/>
              </a:solidFill>
              <a:latin typeface="Corbel"/>
              <a:ea typeface="Corbel"/>
              <a:cs typeface="Corbel"/>
              <a:sym typeface="Corbel"/>
            </a:endParaRPr>
          </a:p>
          <a:p>
            <a:pPr marL="457200" lvl="0" indent="-393700" rtl="0">
              <a:spcBef>
                <a:spcPts val="400"/>
              </a:spcBef>
              <a:spcAft>
                <a:spcPts val="500"/>
              </a:spcAft>
              <a:buClr>
                <a:srgbClr val="1186C3"/>
              </a:buClr>
              <a:buSzPct val="144444"/>
              <a:buChar char="➢"/>
            </a:pPr>
            <a:r>
              <a:rPr lang="en-GB" sz="1800">
                <a:solidFill>
                  <a:schemeClr val="dk1"/>
                </a:solidFill>
                <a:latin typeface="Corbel"/>
                <a:ea typeface="Corbel"/>
                <a:cs typeface="Corbel"/>
                <a:sym typeface="Corbel"/>
              </a:rPr>
              <a:t>Too many ads on webpages</a:t>
            </a:r>
            <a:br>
              <a:rPr lang="en-GB" sz="1800">
                <a:solidFill>
                  <a:schemeClr val="dk1"/>
                </a:solidFill>
                <a:latin typeface="Corbel"/>
                <a:ea typeface="Corbel"/>
                <a:cs typeface="Corbel"/>
                <a:sym typeface="Corbel"/>
              </a:rPr>
            </a:br>
            <a:endParaRPr lang="en-GB" sz="1800">
              <a:solidFill>
                <a:schemeClr val="dk1"/>
              </a:solidFill>
              <a:latin typeface="Corbel"/>
              <a:ea typeface="Corbel"/>
              <a:cs typeface="Corbel"/>
              <a:sym typeface="Corbel"/>
            </a:endParaRPr>
          </a:p>
          <a:p>
            <a:pPr marL="457200" lvl="0" indent="-393700" rtl="0">
              <a:spcBef>
                <a:spcPts val="400"/>
              </a:spcBef>
              <a:spcAft>
                <a:spcPts val="500"/>
              </a:spcAft>
              <a:buClr>
                <a:srgbClr val="1186C3"/>
              </a:buClr>
              <a:buSzPct val="144444"/>
              <a:buChar char="➢"/>
            </a:pPr>
            <a:r>
              <a:rPr lang="en-GB" sz="1800">
                <a:solidFill>
                  <a:schemeClr val="dk1"/>
                </a:solidFill>
                <a:latin typeface="Corbel"/>
                <a:ea typeface="Corbel"/>
                <a:cs typeface="Corbel"/>
                <a:sym typeface="Corbel"/>
              </a:rPr>
              <a:t>Privacy and tracking by unknown parties </a:t>
            </a:r>
          </a:p>
          <a:p>
            <a:pPr lvl="0">
              <a:spcBef>
                <a:spcPts val="0"/>
              </a:spcBef>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1059050" y="67300"/>
            <a:ext cx="7514100" cy="9252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Adblock Usage</a:t>
            </a:r>
          </a:p>
        </p:txBody>
      </p:sp>
      <p:pic>
        <p:nvPicPr>
          <p:cNvPr id="551" name="Shape 551"/>
          <p:cNvPicPr preferRelativeResize="0"/>
          <p:nvPr/>
        </p:nvPicPr>
        <p:blipFill>
          <a:blip r:embed="rId3">
            <a:alphaModFix/>
          </a:blip>
          <a:stretch>
            <a:fillRect/>
          </a:stretch>
        </p:blipFill>
        <p:spPr>
          <a:xfrm>
            <a:off x="1348349" y="887824"/>
            <a:ext cx="7514101" cy="382456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5"/>
        <p:cNvGrpSpPr/>
        <p:nvPr/>
      </p:nvGrpSpPr>
      <p:grpSpPr>
        <a:xfrm>
          <a:off x="0" y="0"/>
          <a:ext cx="0" cy="0"/>
          <a:chOff x="0" y="0"/>
          <a:chExt cx="0" cy="0"/>
        </a:xfrm>
      </p:grpSpPr>
      <p:pic>
        <p:nvPicPr>
          <p:cNvPr id="556" name="Shape 556"/>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0"/>
        <p:cNvGrpSpPr/>
        <p:nvPr/>
      </p:nvGrpSpPr>
      <p:grpSpPr>
        <a:xfrm>
          <a:off x="0" y="0"/>
          <a:ext cx="0" cy="0"/>
          <a:chOff x="0" y="0"/>
          <a:chExt cx="0" cy="0"/>
        </a:xfrm>
      </p:grpSpPr>
      <p:pic>
        <p:nvPicPr>
          <p:cNvPr id="561" name="Shape 561"/>
          <p:cNvPicPr preferRelativeResize="0"/>
          <p:nvPr/>
        </p:nvPicPr>
        <p:blipFill>
          <a:blip r:embed="rId3">
            <a:alphaModFix/>
          </a:blip>
          <a:stretch>
            <a:fillRect/>
          </a:stretch>
        </p:blipFill>
        <p:spPr>
          <a:xfrm>
            <a:off x="0" y="1881150"/>
            <a:ext cx="9143999" cy="2638060"/>
          </a:xfrm>
          <a:prstGeom prst="rect">
            <a:avLst/>
          </a:prstGeom>
          <a:noFill/>
          <a:ln>
            <a:noFill/>
          </a:ln>
        </p:spPr>
      </p:pic>
      <p:sp>
        <p:nvSpPr>
          <p:cNvPr id="562" name="Shape 562"/>
          <p:cNvSpPr txBox="1">
            <a:spLocks noGrp="1"/>
          </p:cNvSpPr>
          <p:nvPr>
            <p:ph type="title"/>
          </p:nvPr>
        </p:nvSpPr>
        <p:spPr>
          <a:xfrm>
            <a:off x="1132333" y="294875"/>
            <a:ext cx="7514100" cy="1314300"/>
          </a:xfrm>
          <a:prstGeom prst="rect">
            <a:avLst/>
          </a:prstGeom>
        </p:spPr>
        <p:txBody>
          <a:bodyPr lIns="68575" tIns="68575" rIns="68575" bIns="68575" anchor="ctr" anchorCtr="0">
            <a:noAutofit/>
          </a:bodyPr>
          <a:lstStyle/>
          <a:p>
            <a:pPr lvl="0">
              <a:spcBef>
                <a:spcPts val="0"/>
              </a:spcBef>
              <a:buNone/>
            </a:pPr>
            <a:r>
              <a:rPr lang="en-GB" b="1">
                <a:latin typeface="Proxima Nova"/>
                <a:ea typeface="Proxima Nova"/>
                <a:cs typeface="Proxima Nova"/>
                <a:sym typeface="Proxima Nova"/>
              </a:rPr>
              <a:t>Types of websites affected most by Adblocking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568" name="Shape 568"/>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569" name="Shape 569" descr="FB.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0" name="Shape 570" descr="FB1.png"/>
          <p:cNvPicPr preferRelativeResize="0"/>
          <p:nvPr/>
        </p:nvPicPr>
        <p:blipFill>
          <a:blip r:embed="rId4">
            <a:alphaModFix/>
          </a:blip>
          <a:stretch>
            <a:fillRect/>
          </a:stretch>
        </p:blipFill>
        <p:spPr>
          <a:xfrm>
            <a:off x="2383776" y="2127874"/>
            <a:ext cx="4376450" cy="887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pic>
        <p:nvPicPr>
          <p:cNvPr id="292" name="Shape 292" descr="2F5178E3-2AC8-4548-9D08-BC8E5235ED71.png"/>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1257425" y="110575"/>
            <a:ext cx="7514100" cy="6489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Facebook Overview</a:t>
            </a:r>
          </a:p>
        </p:txBody>
      </p:sp>
      <p:pic>
        <p:nvPicPr>
          <p:cNvPr id="576" name="Shape 576" descr="FB overview.png"/>
          <p:cNvPicPr preferRelativeResize="0"/>
          <p:nvPr/>
        </p:nvPicPr>
        <p:blipFill>
          <a:blip r:embed="rId3">
            <a:alphaModFix/>
          </a:blip>
          <a:stretch>
            <a:fillRect/>
          </a:stretch>
        </p:blipFill>
        <p:spPr>
          <a:xfrm>
            <a:off x="1269050" y="959950"/>
            <a:ext cx="6810375" cy="34480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0"/>
        <p:cNvGrpSpPr/>
        <p:nvPr/>
      </p:nvGrpSpPr>
      <p:grpSpPr>
        <a:xfrm>
          <a:off x="0" y="0"/>
          <a:ext cx="0" cy="0"/>
          <a:chOff x="0" y="0"/>
          <a:chExt cx="0" cy="0"/>
        </a:xfrm>
      </p:grpSpPr>
      <p:pic>
        <p:nvPicPr>
          <p:cNvPr id="581" name="Shape 581"/>
          <p:cNvPicPr preferRelativeResize="0"/>
          <p:nvPr/>
        </p:nvPicPr>
        <p:blipFill>
          <a:blip r:embed="rId3">
            <a:alphaModFix/>
          </a:blip>
          <a:stretch>
            <a:fillRect/>
          </a:stretch>
        </p:blipFill>
        <p:spPr>
          <a:xfrm>
            <a:off x="1072474" y="913274"/>
            <a:ext cx="7275149" cy="3580674"/>
          </a:xfrm>
          <a:prstGeom prst="rect">
            <a:avLst/>
          </a:prstGeom>
          <a:noFill/>
          <a:ln>
            <a:noFill/>
          </a:ln>
        </p:spPr>
      </p:pic>
      <p:sp>
        <p:nvSpPr>
          <p:cNvPr id="582" name="Shape 582"/>
          <p:cNvSpPr txBox="1">
            <a:spLocks noGrp="1"/>
          </p:cNvSpPr>
          <p:nvPr>
            <p:ph type="title"/>
          </p:nvPr>
        </p:nvSpPr>
        <p:spPr>
          <a:xfrm>
            <a:off x="1168975" y="0"/>
            <a:ext cx="7514100" cy="10803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Timeline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1062775" y="0"/>
            <a:ext cx="6891900" cy="10578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Stock Overview 1 year</a:t>
            </a:r>
          </a:p>
        </p:txBody>
      </p:sp>
      <p:pic>
        <p:nvPicPr>
          <p:cNvPr id="588" name="Shape 588"/>
          <p:cNvPicPr preferRelativeResize="0"/>
          <p:nvPr/>
        </p:nvPicPr>
        <p:blipFill>
          <a:blip r:embed="rId3">
            <a:alphaModFix/>
          </a:blip>
          <a:stretch>
            <a:fillRect/>
          </a:stretch>
        </p:blipFill>
        <p:spPr>
          <a:xfrm>
            <a:off x="1367575" y="1720550"/>
            <a:ext cx="7670348" cy="2907200"/>
          </a:xfrm>
          <a:prstGeom prst="rect">
            <a:avLst/>
          </a:prstGeom>
          <a:noFill/>
          <a:ln>
            <a:noFill/>
          </a:ln>
        </p:spPr>
      </p:pic>
      <p:pic>
        <p:nvPicPr>
          <p:cNvPr id="589" name="Shape 589" descr="update.png"/>
          <p:cNvPicPr preferRelativeResize="0"/>
          <p:nvPr/>
        </p:nvPicPr>
        <p:blipFill>
          <a:blip r:embed="rId4">
            <a:alphaModFix/>
          </a:blip>
          <a:stretch>
            <a:fillRect/>
          </a:stretch>
        </p:blipFill>
        <p:spPr>
          <a:xfrm>
            <a:off x="1367575" y="798625"/>
            <a:ext cx="3873500" cy="9219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1168975" y="0"/>
            <a:ext cx="7514100" cy="10803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IPO to Present</a:t>
            </a:r>
          </a:p>
        </p:txBody>
      </p:sp>
      <p:pic>
        <p:nvPicPr>
          <p:cNvPr id="595" name="Shape 595"/>
          <p:cNvPicPr preferRelativeResize="0"/>
          <p:nvPr/>
        </p:nvPicPr>
        <p:blipFill>
          <a:blip r:embed="rId3">
            <a:alphaModFix/>
          </a:blip>
          <a:stretch>
            <a:fillRect/>
          </a:stretch>
        </p:blipFill>
        <p:spPr>
          <a:xfrm>
            <a:off x="1168975" y="1805199"/>
            <a:ext cx="7693624" cy="2922925"/>
          </a:xfrm>
          <a:prstGeom prst="rect">
            <a:avLst/>
          </a:prstGeom>
          <a:noFill/>
          <a:ln>
            <a:noFill/>
          </a:ln>
        </p:spPr>
      </p:pic>
      <p:pic>
        <p:nvPicPr>
          <p:cNvPr id="596" name="Shape 596" descr="update.png"/>
          <p:cNvPicPr preferRelativeResize="0"/>
          <p:nvPr/>
        </p:nvPicPr>
        <p:blipFill>
          <a:blip r:embed="rId4">
            <a:alphaModFix/>
          </a:blip>
          <a:stretch>
            <a:fillRect/>
          </a:stretch>
        </p:blipFill>
        <p:spPr>
          <a:xfrm>
            <a:off x="1168962" y="883275"/>
            <a:ext cx="3873500" cy="9219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1113225" y="0"/>
            <a:ext cx="7514100" cy="9033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Daily Active Users</a:t>
            </a:r>
          </a:p>
        </p:txBody>
      </p:sp>
      <p:pic>
        <p:nvPicPr>
          <p:cNvPr id="602" name="Shape 602" descr="DAU.png"/>
          <p:cNvPicPr preferRelativeResize="0"/>
          <p:nvPr/>
        </p:nvPicPr>
        <p:blipFill>
          <a:blip r:embed="rId3">
            <a:alphaModFix/>
          </a:blip>
          <a:stretch>
            <a:fillRect/>
          </a:stretch>
        </p:blipFill>
        <p:spPr>
          <a:xfrm>
            <a:off x="1882750" y="846550"/>
            <a:ext cx="6102391" cy="39354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6"/>
        <p:cNvGrpSpPr/>
        <p:nvPr/>
      </p:nvGrpSpPr>
      <p:grpSpPr>
        <a:xfrm>
          <a:off x="0" y="0"/>
          <a:ext cx="0" cy="0"/>
          <a:chOff x="0" y="0"/>
          <a:chExt cx="0" cy="0"/>
        </a:xfrm>
      </p:grpSpPr>
      <p:sp>
        <p:nvSpPr>
          <p:cNvPr id="607" name="Shape 607"/>
          <p:cNvSpPr txBox="1">
            <a:spLocks noGrp="1"/>
          </p:cNvSpPr>
          <p:nvPr>
            <p:ph type="title"/>
          </p:nvPr>
        </p:nvSpPr>
        <p:spPr>
          <a:xfrm>
            <a:off x="1179775" y="0"/>
            <a:ext cx="7514100" cy="9033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Monthly Active Users</a:t>
            </a:r>
          </a:p>
        </p:txBody>
      </p:sp>
      <p:pic>
        <p:nvPicPr>
          <p:cNvPr id="608" name="Shape 608" descr="MAU.png"/>
          <p:cNvPicPr preferRelativeResize="0"/>
          <p:nvPr/>
        </p:nvPicPr>
        <p:blipFill>
          <a:blip r:embed="rId3">
            <a:alphaModFix/>
          </a:blip>
          <a:stretch>
            <a:fillRect/>
          </a:stretch>
        </p:blipFill>
        <p:spPr>
          <a:xfrm>
            <a:off x="1854200" y="903300"/>
            <a:ext cx="6046164" cy="3935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1179775" y="0"/>
            <a:ext cx="7514100" cy="9033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Mobile Daily Active Users</a:t>
            </a:r>
          </a:p>
        </p:txBody>
      </p:sp>
      <p:pic>
        <p:nvPicPr>
          <p:cNvPr id="614" name="Shape 614" descr="MDAU.png"/>
          <p:cNvPicPr preferRelativeResize="0"/>
          <p:nvPr/>
        </p:nvPicPr>
        <p:blipFill>
          <a:blip r:embed="rId3">
            <a:alphaModFix/>
          </a:blip>
          <a:stretch>
            <a:fillRect/>
          </a:stretch>
        </p:blipFill>
        <p:spPr>
          <a:xfrm>
            <a:off x="1891975" y="789475"/>
            <a:ext cx="6015008" cy="39354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1179775" y="0"/>
            <a:ext cx="7514100" cy="9033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Mobile Monthly Active Users</a:t>
            </a:r>
          </a:p>
        </p:txBody>
      </p:sp>
      <p:pic>
        <p:nvPicPr>
          <p:cNvPr id="620" name="Shape 620" descr="MMAU.png"/>
          <p:cNvPicPr preferRelativeResize="0"/>
          <p:nvPr/>
        </p:nvPicPr>
        <p:blipFill>
          <a:blip r:embed="rId3">
            <a:alphaModFix/>
          </a:blip>
          <a:stretch>
            <a:fillRect/>
          </a:stretch>
        </p:blipFill>
        <p:spPr>
          <a:xfrm>
            <a:off x="1930150" y="903300"/>
            <a:ext cx="6062389" cy="3935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1151275" y="38975"/>
            <a:ext cx="7514100" cy="8643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Mobile Only Monthly Active Users</a:t>
            </a:r>
          </a:p>
        </p:txBody>
      </p:sp>
      <p:pic>
        <p:nvPicPr>
          <p:cNvPr id="626" name="Shape 626" descr="MOMAU.png"/>
          <p:cNvPicPr preferRelativeResize="0"/>
          <p:nvPr/>
        </p:nvPicPr>
        <p:blipFill>
          <a:blip r:embed="rId3">
            <a:alphaModFix/>
          </a:blip>
          <a:stretch>
            <a:fillRect/>
          </a:stretch>
        </p:blipFill>
        <p:spPr>
          <a:xfrm>
            <a:off x="1796625" y="903275"/>
            <a:ext cx="6051245" cy="39354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488650" y="-57275"/>
            <a:ext cx="7514100" cy="8025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Mobile Ratios</a:t>
            </a:r>
          </a:p>
        </p:txBody>
      </p:sp>
      <p:pic>
        <p:nvPicPr>
          <p:cNvPr id="632" name="Shape 632" descr="mobile ratios new.png"/>
          <p:cNvPicPr preferRelativeResize="0"/>
          <p:nvPr/>
        </p:nvPicPr>
        <p:blipFill>
          <a:blip r:embed="rId3">
            <a:alphaModFix/>
          </a:blip>
          <a:stretch>
            <a:fillRect/>
          </a:stretch>
        </p:blipFill>
        <p:spPr>
          <a:xfrm>
            <a:off x="1667000" y="667000"/>
            <a:ext cx="6881075" cy="4138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Shape 297"/>
          <p:cNvSpPr txBox="1">
            <a:spLocks noGrp="1"/>
          </p:cNvSpPr>
          <p:nvPr>
            <p:ph type="ctrTitle"/>
          </p:nvPr>
        </p:nvSpPr>
        <p:spPr>
          <a:xfrm>
            <a:off x="2196300" y="1035050"/>
            <a:ext cx="6431100" cy="1962000"/>
          </a:xfrm>
          <a:prstGeom prst="rect">
            <a:avLst/>
          </a:prstGeom>
        </p:spPr>
        <p:txBody>
          <a:bodyPr lIns="68575" tIns="68575" rIns="68575" bIns="68575" anchor="b" anchorCtr="0">
            <a:noAutofit/>
          </a:bodyPr>
          <a:lstStyle/>
          <a:p>
            <a:pPr lvl="0">
              <a:spcBef>
                <a:spcPts val="0"/>
              </a:spcBef>
              <a:buNone/>
            </a:pPr>
            <a:endParaRPr/>
          </a:p>
        </p:txBody>
      </p:sp>
      <p:sp>
        <p:nvSpPr>
          <p:cNvPr id="298" name="Shape 298"/>
          <p:cNvSpPr txBox="1">
            <a:spLocks noGrp="1"/>
          </p:cNvSpPr>
          <p:nvPr>
            <p:ph type="subTitle" idx="1"/>
          </p:nvPr>
        </p:nvSpPr>
        <p:spPr>
          <a:xfrm>
            <a:off x="3386532" y="2997200"/>
            <a:ext cx="5240700" cy="1041299"/>
          </a:xfrm>
          <a:prstGeom prst="rect">
            <a:avLst/>
          </a:prstGeom>
        </p:spPr>
        <p:txBody>
          <a:bodyPr lIns="68575" tIns="68575" rIns="68575" bIns="68575" anchor="t" anchorCtr="0">
            <a:noAutofit/>
          </a:bodyPr>
          <a:lstStyle/>
          <a:p>
            <a:pPr lvl="0">
              <a:spcBef>
                <a:spcPts val="0"/>
              </a:spcBef>
              <a:buNone/>
            </a:pPr>
            <a:endParaRPr/>
          </a:p>
        </p:txBody>
      </p:sp>
      <p:pic>
        <p:nvPicPr>
          <p:cNvPr id="299" name="Shape 299"/>
          <p:cNvPicPr preferRelativeResize="0"/>
          <p:nvPr/>
        </p:nvPicPr>
        <p:blipFill>
          <a:blip r:embed="rId3">
            <a:alphaModFix/>
          </a:blip>
          <a:stretch>
            <a:fillRect/>
          </a:stretch>
        </p:blipFill>
        <p:spPr>
          <a:xfrm>
            <a:off x="0" y="-58150"/>
            <a:ext cx="9143999" cy="5340049"/>
          </a:xfrm>
          <a:prstGeom prst="rect">
            <a:avLst/>
          </a:prstGeom>
          <a:noFill/>
          <a:ln>
            <a:noFill/>
          </a:ln>
        </p:spPr>
      </p:pic>
      <p:sp>
        <p:nvSpPr>
          <p:cNvPr id="300" name="Shape 300"/>
          <p:cNvSpPr txBox="1"/>
          <p:nvPr/>
        </p:nvSpPr>
        <p:spPr>
          <a:xfrm>
            <a:off x="1755650" y="338100"/>
            <a:ext cx="1546800" cy="811800"/>
          </a:xfrm>
          <a:prstGeom prst="rect">
            <a:avLst/>
          </a:prstGeom>
          <a:noFill/>
          <a:ln>
            <a:noFill/>
          </a:ln>
        </p:spPr>
        <p:txBody>
          <a:bodyPr lIns="91425" tIns="91425" rIns="91425" bIns="91425" anchor="t" anchorCtr="0">
            <a:noAutofit/>
          </a:bodyPr>
          <a:lstStyle/>
          <a:p>
            <a:pPr lvl="0">
              <a:spcBef>
                <a:spcPts val="0"/>
              </a:spcBef>
              <a:buNone/>
            </a:pPr>
            <a:r>
              <a:rPr lang="en-GB" sz="3000" b="1">
                <a:latin typeface="Proxima Nova"/>
                <a:ea typeface="Proxima Nova"/>
                <a:cs typeface="Proxima Nova"/>
                <a:sym typeface="Proxima Nova"/>
              </a:rPr>
              <a:t>1966</a:t>
            </a:r>
          </a:p>
          <a:p>
            <a:pPr lvl="0">
              <a:spcBef>
                <a:spcPts val="0"/>
              </a:spcBef>
              <a:buNone/>
            </a:pPr>
            <a:endParaRPr/>
          </a:p>
        </p:txBody>
      </p:sp>
      <p:sp>
        <p:nvSpPr>
          <p:cNvPr id="301" name="Shape 301"/>
          <p:cNvSpPr txBox="1"/>
          <p:nvPr/>
        </p:nvSpPr>
        <p:spPr>
          <a:xfrm rot="-189249">
            <a:off x="4809096" y="1417945"/>
            <a:ext cx="2153662" cy="528202"/>
          </a:xfrm>
          <a:prstGeom prst="rect">
            <a:avLst/>
          </a:prstGeom>
          <a:noFill/>
          <a:ln>
            <a:noFill/>
          </a:ln>
        </p:spPr>
        <p:txBody>
          <a:bodyPr lIns="91425" tIns="91425" rIns="91425" bIns="91425" anchor="t" anchorCtr="0">
            <a:noAutofit/>
          </a:bodyPr>
          <a:lstStyle/>
          <a:p>
            <a:pPr lvl="0">
              <a:spcBef>
                <a:spcPts val="0"/>
              </a:spcBef>
              <a:buClr>
                <a:schemeClr val="dk1"/>
              </a:buClr>
              <a:buSzPct val="45833"/>
              <a:buFont typeface="Arial"/>
              <a:buNone/>
            </a:pPr>
            <a:r>
              <a:rPr lang="en-GB" sz="2400">
                <a:solidFill>
                  <a:schemeClr val="dk1"/>
                </a:solidFill>
                <a:latin typeface="Calibri"/>
                <a:ea typeface="Calibri"/>
                <a:cs typeface="Calibri"/>
                <a:sym typeface="Calibri"/>
              </a:rPr>
              <a:t>Email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1113225" y="115050"/>
            <a:ext cx="7514100" cy="5790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Average Revenue Per User Q4’15-Q4’16</a:t>
            </a:r>
          </a:p>
        </p:txBody>
      </p:sp>
      <p:pic>
        <p:nvPicPr>
          <p:cNvPr id="638" name="Shape 638" descr="avg rev per user.png"/>
          <p:cNvPicPr preferRelativeResize="0"/>
          <p:nvPr/>
        </p:nvPicPr>
        <p:blipFill>
          <a:blip r:embed="rId3">
            <a:alphaModFix/>
          </a:blip>
          <a:stretch>
            <a:fillRect/>
          </a:stretch>
        </p:blipFill>
        <p:spPr>
          <a:xfrm>
            <a:off x="1891175" y="694050"/>
            <a:ext cx="6721301" cy="43693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1321400" y="0"/>
            <a:ext cx="7514100" cy="6552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Revenue</a:t>
            </a:r>
          </a:p>
        </p:txBody>
      </p:sp>
      <p:pic>
        <p:nvPicPr>
          <p:cNvPr id="644" name="Shape 644" descr="revenue.png"/>
          <p:cNvPicPr preferRelativeResize="0"/>
          <p:nvPr/>
        </p:nvPicPr>
        <p:blipFill>
          <a:blip r:embed="rId3">
            <a:alphaModFix/>
          </a:blip>
          <a:stretch>
            <a:fillRect/>
          </a:stretch>
        </p:blipFill>
        <p:spPr>
          <a:xfrm>
            <a:off x="1600200" y="703550"/>
            <a:ext cx="6265428" cy="40589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1382975" y="0"/>
            <a:ext cx="6097200" cy="8700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Revenue Segmentation</a:t>
            </a:r>
          </a:p>
        </p:txBody>
      </p:sp>
      <p:pic>
        <p:nvPicPr>
          <p:cNvPr id="650" name="Shape 650" descr="revenue stream.png"/>
          <p:cNvPicPr preferRelativeResize="0"/>
          <p:nvPr/>
        </p:nvPicPr>
        <p:blipFill>
          <a:blip r:embed="rId3">
            <a:alphaModFix/>
          </a:blip>
          <a:stretch>
            <a:fillRect/>
          </a:stretch>
        </p:blipFill>
        <p:spPr>
          <a:xfrm>
            <a:off x="1382975" y="870000"/>
            <a:ext cx="6772275" cy="36290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1113225" y="0"/>
            <a:ext cx="7514100" cy="1267200"/>
          </a:xfrm>
          <a:prstGeom prst="rect">
            <a:avLst/>
          </a:prstGeom>
        </p:spPr>
        <p:txBody>
          <a:bodyPr lIns="68575" tIns="68575" rIns="68575" bIns="68575" anchor="ctr" anchorCtr="0">
            <a:noAutofit/>
          </a:bodyPr>
          <a:lstStyle/>
          <a:p>
            <a:pPr lvl="0" algn="l" rtl="0">
              <a:spcBef>
                <a:spcPts val="0"/>
              </a:spcBef>
              <a:buNone/>
            </a:pPr>
            <a:r>
              <a:rPr lang="en-GB"/>
              <a:t>   </a:t>
            </a:r>
            <a:r>
              <a:rPr lang="en-GB" b="1">
                <a:latin typeface="Proxima Nova"/>
                <a:ea typeface="Proxima Nova"/>
                <a:cs typeface="Proxima Nova"/>
                <a:sym typeface="Proxima Nova"/>
              </a:rPr>
              <a:t>    Newsfeed Ad on:</a:t>
            </a:r>
          </a:p>
          <a:p>
            <a:pPr lvl="0" algn="l">
              <a:spcBef>
                <a:spcPts val="0"/>
              </a:spcBef>
              <a:buNone/>
            </a:pPr>
            <a:r>
              <a:rPr lang="en-GB"/>
              <a:t>                  </a:t>
            </a:r>
            <a:r>
              <a:rPr lang="en-GB" sz="2400">
                <a:latin typeface="Calibri"/>
                <a:ea typeface="Calibri"/>
                <a:cs typeface="Calibri"/>
                <a:sym typeface="Calibri"/>
              </a:rPr>
              <a:t> Desktop                                         Mobile</a:t>
            </a:r>
          </a:p>
        </p:txBody>
      </p:sp>
      <p:pic>
        <p:nvPicPr>
          <p:cNvPr id="656" name="Shape 656" descr="FB.png"/>
          <p:cNvPicPr preferRelativeResize="0"/>
          <p:nvPr/>
        </p:nvPicPr>
        <p:blipFill>
          <a:blip r:embed="rId3">
            <a:alphaModFix/>
          </a:blip>
          <a:stretch>
            <a:fillRect/>
          </a:stretch>
        </p:blipFill>
        <p:spPr>
          <a:xfrm>
            <a:off x="1706075" y="1202800"/>
            <a:ext cx="3191766" cy="3571349"/>
          </a:xfrm>
          <a:prstGeom prst="rect">
            <a:avLst/>
          </a:prstGeom>
          <a:noFill/>
          <a:ln>
            <a:noFill/>
          </a:ln>
        </p:spPr>
      </p:pic>
      <p:pic>
        <p:nvPicPr>
          <p:cNvPr id="657" name="Shape 657" descr="FB mobile.png"/>
          <p:cNvPicPr preferRelativeResize="0"/>
          <p:nvPr/>
        </p:nvPicPr>
        <p:blipFill>
          <a:blip r:embed="rId4">
            <a:alphaModFix/>
          </a:blip>
          <a:stretch>
            <a:fillRect/>
          </a:stretch>
        </p:blipFill>
        <p:spPr>
          <a:xfrm>
            <a:off x="5890625" y="1202800"/>
            <a:ext cx="2012150" cy="35713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1113225" y="0"/>
            <a:ext cx="7514100" cy="8331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Newsfeed Algorithm</a:t>
            </a:r>
          </a:p>
        </p:txBody>
      </p:sp>
      <p:sp>
        <p:nvSpPr>
          <p:cNvPr id="663" name="Shape 663"/>
          <p:cNvSpPr txBox="1">
            <a:spLocks noGrp="1"/>
          </p:cNvSpPr>
          <p:nvPr>
            <p:ph type="body" idx="1"/>
          </p:nvPr>
        </p:nvSpPr>
        <p:spPr>
          <a:xfrm>
            <a:off x="890975" y="1044325"/>
            <a:ext cx="4019700" cy="3510600"/>
          </a:xfrm>
          <a:prstGeom prst="rect">
            <a:avLst/>
          </a:prstGeom>
        </p:spPr>
        <p:txBody>
          <a:bodyPr lIns="68575" tIns="68575" rIns="68575" bIns="68575" anchor="ctr" anchorCtr="0">
            <a:noAutofit/>
          </a:bodyPr>
          <a:lstStyle/>
          <a:p>
            <a:pPr marL="457200" lvl="0" indent="-317500" rtl="0">
              <a:spcBef>
                <a:spcPts val="0"/>
              </a:spcBef>
              <a:buSzPct val="100000"/>
              <a:buFont typeface="Calibri"/>
            </a:pPr>
            <a:r>
              <a:rPr lang="en-GB" sz="1400">
                <a:latin typeface="Calibri"/>
                <a:ea typeface="Calibri"/>
                <a:cs typeface="Calibri"/>
                <a:sym typeface="Calibri"/>
              </a:rPr>
              <a:t>Newsfeed allows users to see friends’ recent posts easily.</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However, not all posts are shown, Facebook uses an algorithm to determine which would be most important to the user. </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Newsfeed allows for seamless integration of advertisements.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spcBef>
                <a:spcPts val="0"/>
              </a:spcBef>
              <a:buSzPct val="100000"/>
              <a:buFont typeface="Calibri"/>
            </a:pPr>
            <a:r>
              <a:rPr lang="en-GB" sz="1400">
                <a:latin typeface="Calibri"/>
                <a:ea typeface="Calibri"/>
                <a:cs typeface="Calibri"/>
                <a:sym typeface="Calibri"/>
              </a:rPr>
              <a:t>Changes: raw number of visitors -&gt; how long user spends with a piece.</a:t>
            </a:r>
          </a:p>
          <a:p>
            <a:pPr marL="0" lvl="0" indent="0">
              <a:spcBef>
                <a:spcPts val="0"/>
              </a:spcBef>
              <a:buNone/>
            </a:pPr>
            <a:endParaRPr/>
          </a:p>
        </p:txBody>
      </p:sp>
      <p:pic>
        <p:nvPicPr>
          <p:cNvPr id="664" name="Shape 664" descr="AlgorithmFB.png"/>
          <p:cNvPicPr preferRelativeResize="0"/>
          <p:nvPr/>
        </p:nvPicPr>
        <p:blipFill>
          <a:blip r:embed="rId3">
            <a:alphaModFix/>
          </a:blip>
          <a:stretch>
            <a:fillRect/>
          </a:stretch>
        </p:blipFill>
        <p:spPr>
          <a:xfrm>
            <a:off x="4698975" y="1364812"/>
            <a:ext cx="4381500" cy="2738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670" name="Shape 670"/>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671" name="Shape 67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677" name="Shape 677"/>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678" name="Shape 678"/>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1113225" y="74300"/>
            <a:ext cx="7514100" cy="9132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Facebook dominates the social landscape</a:t>
            </a:r>
          </a:p>
        </p:txBody>
      </p:sp>
      <p:pic>
        <p:nvPicPr>
          <p:cNvPr id="684" name="Shape 684" descr="FB dominates.png"/>
          <p:cNvPicPr preferRelativeResize="0"/>
          <p:nvPr/>
        </p:nvPicPr>
        <p:blipFill>
          <a:blip r:embed="rId3">
            <a:alphaModFix/>
          </a:blip>
          <a:stretch>
            <a:fillRect/>
          </a:stretch>
        </p:blipFill>
        <p:spPr>
          <a:xfrm>
            <a:off x="1113225" y="801725"/>
            <a:ext cx="7692525" cy="3706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8"/>
        <p:cNvGrpSpPr/>
        <p:nvPr/>
      </p:nvGrpSpPr>
      <p:grpSpPr>
        <a:xfrm>
          <a:off x="0" y="0"/>
          <a:ext cx="0" cy="0"/>
          <a:chOff x="0" y="0"/>
          <a:chExt cx="0" cy="0"/>
        </a:xfrm>
      </p:grpSpPr>
      <p:pic>
        <p:nvPicPr>
          <p:cNvPr id="689" name="Shape 689" descr="average time.png"/>
          <p:cNvPicPr preferRelativeResize="0"/>
          <p:nvPr/>
        </p:nvPicPr>
        <p:blipFill>
          <a:blip r:embed="rId3">
            <a:alphaModFix/>
          </a:blip>
          <a:stretch>
            <a:fillRect/>
          </a:stretch>
        </p:blipFill>
        <p:spPr>
          <a:xfrm>
            <a:off x="1327675" y="293150"/>
            <a:ext cx="7355524" cy="424754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93"/>
        <p:cNvGrpSpPr/>
        <p:nvPr/>
      </p:nvGrpSpPr>
      <p:grpSpPr>
        <a:xfrm>
          <a:off x="0" y="0"/>
          <a:ext cx="0" cy="0"/>
          <a:chOff x="0" y="0"/>
          <a:chExt cx="0" cy="0"/>
        </a:xfrm>
      </p:grpSpPr>
      <p:sp>
        <p:nvSpPr>
          <p:cNvPr id="694" name="Shape 694"/>
          <p:cNvSpPr txBox="1">
            <a:spLocks noGrp="1"/>
          </p:cNvSpPr>
          <p:nvPr>
            <p:ph type="title"/>
          </p:nvPr>
        </p:nvSpPr>
        <p:spPr>
          <a:xfrm>
            <a:off x="1585950" y="153250"/>
            <a:ext cx="7514100" cy="5955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Ad Products</a:t>
            </a:r>
          </a:p>
        </p:txBody>
      </p:sp>
      <p:sp>
        <p:nvSpPr>
          <p:cNvPr id="695" name="Shape 695"/>
          <p:cNvSpPr txBox="1">
            <a:spLocks noGrp="1"/>
          </p:cNvSpPr>
          <p:nvPr>
            <p:ph type="body" idx="1"/>
          </p:nvPr>
        </p:nvSpPr>
        <p:spPr>
          <a:xfrm>
            <a:off x="1113232" y="2260799"/>
            <a:ext cx="7514100" cy="2343300"/>
          </a:xfrm>
          <a:prstGeom prst="rect">
            <a:avLst/>
          </a:prstGeom>
        </p:spPr>
        <p:txBody>
          <a:bodyPr lIns="68575" tIns="68575" rIns="68575" bIns="68575" anchor="ctr" anchorCtr="0">
            <a:noAutofit/>
          </a:bodyPr>
          <a:lstStyle/>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Mobile is no longer “nice to do” but a “must do”</a:t>
            </a: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Facebook recognizes the different behaviours of mobile and desktop browsing</a:t>
            </a: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Creating ads that catch attention within seconds of viewing without sound</a:t>
            </a: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Facebook is creating an easier experience for small and medium-sized businesses to create a web presence, instead of a traditional website, they can create a Facebook profile</a:t>
            </a: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Simple and inexpensive ad buying experience and impression tracking for businesses</a:t>
            </a:r>
          </a:p>
          <a:p>
            <a:pPr lvl="0">
              <a:spcBef>
                <a:spcPts val="0"/>
              </a:spcBef>
              <a:buNone/>
            </a:pPr>
            <a:endParaRPr/>
          </a:p>
        </p:txBody>
      </p:sp>
      <p:pic>
        <p:nvPicPr>
          <p:cNvPr id="696" name="Shape 696" descr="ad products.png"/>
          <p:cNvPicPr preferRelativeResize="0"/>
          <p:nvPr/>
        </p:nvPicPr>
        <p:blipFill>
          <a:blip r:embed="rId3">
            <a:alphaModFix/>
          </a:blip>
          <a:stretch>
            <a:fillRect/>
          </a:stretch>
        </p:blipFill>
        <p:spPr>
          <a:xfrm>
            <a:off x="2031025" y="913847"/>
            <a:ext cx="5269800" cy="105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Shape 306"/>
          <p:cNvSpPr txBox="1">
            <a:spLocks noGrp="1"/>
          </p:cNvSpPr>
          <p:nvPr>
            <p:ph type="ctrTitle"/>
          </p:nvPr>
        </p:nvSpPr>
        <p:spPr>
          <a:xfrm>
            <a:off x="6431100" y="53500"/>
            <a:ext cx="2669400" cy="994200"/>
          </a:xfrm>
          <a:prstGeom prst="rect">
            <a:avLst/>
          </a:prstGeom>
        </p:spPr>
        <p:txBody>
          <a:bodyPr lIns="68575" tIns="68575" rIns="68575" bIns="68575" anchor="b" anchorCtr="0">
            <a:noAutofit/>
          </a:bodyPr>
          <a:lstStyle/>
          <a:p>
            <a:pPr lvl="0" algn="l" rtl="0">
              <a:spcBef>
                <a:spcPts val="0"/>
              </a:spcBef>
              <a:buNone/>
            </a:pPr>
            <a:r>
              <a:rPr lang="en-GB" sz="3000" b="1">
                <a:latin typeface="Proxima Nova"/>
                <a:ea typeface="Proxima Nova"/>
                <a:cs typeface="Proxima Nova"/>
                <a:sym typeface="Proxima Nova"/>
              </a:rPr>
              <a:t>1972 </a:t>
            </a:r>
          </a:p>
          <a:p>
            <a:pPr lvl="0" algn="l">
              <a:spcBef>
                <a:spcPts val="0"/>
              </a:spcBef>
              <a:buNone/>
            </a:pPr>
            <a:endParaRPr sz="1800">
              <a:latin typeface="Calibri"/>
              <a:ea typeface="Calibri"/>
              <a:cs typeface="Calibri"/>
              <a:sym typeface="Calibri"/>
            </a:endParaRPr>
          </a:p>
        </p:txBody>
      </p:sp>
      <p:sp>
        <p:nvSpPr>
          <p:cNvPr id="307" name="Shape 307"/>
          <p:cNvSpPr txBox="1">
            <a:spLocks noGrp="1"/>
          </p:cNvSpPr>
          <p:nvPr>
            <p:ph type="subTitle" idx="1"/>
          </p:nvPr>
        </p:nvSpPr>
        <p:spPr>
          <a:xfrm>
            <a:off x="6480000" y="2121000"/>
            <a:ext cx="2571600" cy="1785000"/>
          </a:xfrm>
          <a:prstGeom prst="rect">
            <a:avLst/>
          </a:prstGeom>
        </p:spPr>
        <p:txBody>
          <a:bodyPr lIns="68575" tIns="68575" rIns="68575" bIns="68575" anchor="t" anchorCtr="0">
            <a:noAutofit/>
          </a:bodyPr>
          <a:lstStyle/>
          <a:p>
            <a:pPr lvl="0" algn="l" rtl="0">
              <a:spcBef>
                <a:spcPts val="0"/>
              </a:spcBef>
              <a:spcAft>
                <a:spcPts val="0"/>
              </a:spcAft>
              <a:buNone/>
            </a:pPr>
            <a:r>
              <a:rPr lang="en-GB" sz="2400" u="sng">
                <a:latin typeface="Proxima Nova"/>
                <a:ea typeface="Proxima Nova"/>
                <a:cs typeface="Proxima Nova"/>
                <a:sym typeface="Proxima Nova"/>
              </a:rPr>
              <a:t>The Telegraph</a:t>
            </a:r>
          </a:p>
          <a:p>
            <a:pPr lvl="0" algn="l" rtl="0">
              <a:spcBef>
                <a:spcPts val="0"/>
              </a:spcBef>
              <a:spcAft>
                <a:spcPts val="0"/>
              </a:spcAft>
              <a:buClr>
                <a:schemeClr val="dk1"/>
              </a:buClr>
              <a:buSzPct val="61111"/>
              <a:buFont typeface="Arial"/>
              <a:buNone/>
            </a:pPr>
            <a:r>
              <a:rPr lang="en-GB" sz="1800">
                <a:latin typeface="Calibri"/>
                <a:ea typeface="Calibri"/>
                <a:cs typeface="Calibri"/>
                <a:sym typeface="Calibri"/>
              </a:rPr>
              <a:t>-Transmitting and receiving message over long distance  </a:t>
            </a:r>
          </a:p>
        </p:txBody>
      </p:sp>
      <p:pic>
        <p:nvPicPr>
          <p:cNvPr id="308" name="Shape 308" descr="A03DFB7E-AF45-4151-A8C3-CA9E64CBE2D2.png"/>
          <p:cNvPicPr preferRelativeResize="0"/>
          <p:nvPr/>
        </p:nvPicPr>
        <p:blipFill>
          <a:blip r:embed="rId3">
            <a:alphaModFix/>
          </a:blip>
          <a:stretch>
            <a:fillRect/>
          </a:stretch>
        </p:blipFill>
        <p:spPr>
          <a:xfrm>
            <a:off x="0" y="0"/>
            <a:ext cx="6431100" cy="51958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0"/>
        <p:cNvGrpSpPr/>
        <p:nvPr/>
      </p:nvGrpSpPr>
      <p:grpSpPr>
        <a:xfrm>
          <a:off x="0" y="0"/>
          <a:ext cx="0" cy="0"/>
          <a:chOff x="0" y="0"/>
          <a:chExt cx="0" cy="0"/>
        </a:xfrm>
      </p:grpSpPr>
      <p:sp>
        <p:nvSpPr>
          <p:cNvPr id="701" name="Shape 701"/>
          <p:cNvSpPr txBox="1">
            <a:spLocks noGrp="1"/>
          </p:cNvSpPr>
          <p:nvPr>
            <p:ph type="title"/>
          </p:nvPr>
        </p:nvSpPr>
        <p:spPr>
          <a:xfrm>
            <a:off x="1267625" y="253800"/>
            <a:ext cx="7514100" cy="6438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Live video and 360 Photos</a:t>
            </a:r>
          </a:p>
        </p:txBody>
      </p:sp>
      <p:sp>
        <p:nvSpPr>
          <p:cNvPr id="702" name="Shape 702"/>
          <p:cNvSpPr txBox="1">
            <a:spLocks noGrp="1"/>
          </p:cNvSpPr>
          <p:nvPr>
            <p:ph type="body" idx="1"/>
          </p:nvPr>
        </p:nvSpPr>
        <p:spPr>
          <a:xfrm>
            <a:off x="1113225" y="965125"/>
            <a:ext cx="2649600" cy="3087900"/>
          </a:xfrm>
          <a:prstGeom prst="rect">
            <a:avLst/>
          </a:prstGeom>
        </p:spPr>
        <p:txBody>
          <a:bodyPr lIns="68575" tIns="68575" rIns="68575" bIns="68575" anchor="ctr" anchorCtr="0">
            <a:noAutofit/>
          </a:bodyPr>
          <a:lstStyle/>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Live Video is a new focus of Facebook, it is changing the way people consume news</a:t>
            </a:r>
          </a:p>
          <a:p>
            <a:pPr marL="0" lvl="0" indent="0" rtl="0">
              <a:lnSpc>
                <a:spcPct val="115000"/>
              </a:lnSpc>
              <a:spcBef>
                <a:spcPts val="0"/>
              </a:spcBef>
              <a:spcAft>
                <a:spcPts val="0"/>
              </a:spcAft>
              <a:buNone/>
            </a:pPr>
            <a:endParaRPr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Live video can present important moments as they happen</a:t>
            </a:r>
          </a:p>
          <a:p>
            <a:pPr lvl="0">
              <a:spcBef>
                <a:spcPts val="0"/>
              </a:spcBef>
              <a:buNone/>
            </a:pPr>
            <a:endParaRPr/>
          </a:p>
        </p:txBody>
      </p:sp>
      <p:pic>
        <p:nvPicPr>
          <p:cNvPr id="703" name="Shape 703" descr="360.png"/>
          <p:cNvPicPr preferRelativeResize="0"/>
          <p:nvPr/>
        </p:nvPicPr>
        <p:blipFill>
          <a:blip r:embed="rId3">
            <a:alphaModFix/>
          </a:blip>
          <a:stretch>
            <a:fillRect/>
          </a:stretch>
        </p:blipFill>
        <p:spPr>
          <a:xfrm>
            <a:off x="4137800" y="1255524"/>
            <a:ext cx="4827275" cy="27202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07"/>
        <p:cNvGrpSpPr/>
        <p:nvPr/>
      </p:nvGrpSpPr>
      <p:grpSpPr>
        <a:xfrm>
          <a:off x="0" y="0"/>
          <a:ext cx="0" cy="0"/>
          <a:chOff x="0" y="0"/>
          <a:chExt cx="0" cy="0"/>
        </a:xfrm>
      </p:grpSpPr>
      <p:sp>
        <p:nvSpPr>
          <p:cNvPr id="708" name="Shape 708"/>
          <p:cNvSpPr txBox="1">
            <a:spLocks noGrp="1"/>
          </p:cNvSpPr>
          <p:nvPr>
            <p:ph type="title"/>
          </p:nvPr>
        </p:nvSpPr>
        <p:spPr>
          <a:xfrm>
            <a:off x="1113225" y="263450"/>
            <a:ext cx="7514100" cy="7209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Audience network</a:t>
            </a:r>
          </a:p>
        </p:txBody>
      </p:sp>
      <p:sp>
        <p:nvSpPr>
          <p:cNvPr id="709" name="Shape 709"/>
          <p:cNvSpPr txBox="1">
            <a:spLocks noGrp="1"/>
          </p:cNvSpPr>
          <p:nvPr>
            <p:ph type="body" idx="1"/>
          </p:nvPr>
        </p:nvSpPr>
        <p:spPr>
          <a:xfrm>
            <a:off x="913775" y="1700500"/>
            <a:ext cx="3686400" cy="3206700"/>
          </a:xfrm>
          <a:prstGeom prst="rect">
            <a:avLst/>
          </a:prstGeom>
        </p:spPr>
        <p:txBody>
          <a:bodyPr lIns="68575" tIns="68575" rIns="68575" bIns="68575" anchor="ctr" anchorCtr="0">
            <a:noAutofit/>
          </a:bodyPr>
          <a:lstStyle/>
          <a:p>
            <a:pPr marL="0" lvl="0" indent="0" rtl="0">
              <a:lnSpc>
                <a:spcPct val="150000"/>
              </a:lnSpc>
              <a:spcBef>
                <a:spcPts val="0"/>
              </a:spcBef>
              <a:spcAft>
                <a:spcPts val="0"/>
              </a:spcAft>
              <a:buNone/>
            </a:pPr>
            <a:endParaRPr sz="1400">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Audience Network is Facebook’s ad serving platform.</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Over 1 billion people see an ad through Audience Network every month.</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On average, 12% increase in conversions for website campaigns, and a 17% increase in installs for mobile app campaigns.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Launched support for video views in May, 2016.</a:t>
            </a:r>
          </a:p>
          <a:p>
            <a:pPr marL="0" lvl="0" indent="0" rtl="0">
              <a:lnSpc>
                <a:spcPct val="275454"/>
              </a:lnSpc>
              <a:spcBef>
                <a:spcPts val="0"/>
              </a:spcBef>
              <a:spcAft>
                <a:spcPts val="0"/>
              </a:spcAft>
              <a:buNone/>
            </a:pPr>
            <a:endParaRPr sz="1300">
              <a:latin typeface="Times New Roman"/>
              <a:ea typeface="Times New Roman"/>
              <a:cs typeface="Times New Roman"/>
              <a:sym typeface="Times New Roman"/>
            </a:endParaRPr>
          </a:p>
          <a:p>
            <a:pPr lvl="0">
              <a:spcBef>
                <a:spcPts val="0"/>
              </a:spcBef>
              <a:buNone/>
            </a:pPr>
            <a:endParaRPr/>
          </a:p>
        </p:txBody>
      </p:sp>
      <p:pic>
        <p:nvPicPr>
          <p:cNvPr id="710" name="Shape 710" descr="audience network.png"/>
          <p:cNvPicPr preferRelativeResize="0"/>
          <p:nvPr/>
        </p:nvPicPr>
        <p:blipFill>
          <a:blip r:embed="rId3">
            <a:alphaModFix/>
          </a:blip>
          <a:stretch>
            <a:fillRect/>
          </a:stretch>
        </p:blipFill>
        <p:spPr>
          <a:xfrm>
            <a:off x="4759950" y="1136750"/>
            <a:ext cx="4231650" cy="28294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4"/>
        <p:cNvGrpSpPr/>
        <p:nvPr/>
      </p:nvGrpSpPr>
      <p:grpSpPr>
        <a:xfrm>
          <a:off x="0" y="0"/>
          <a:ext cx="0" cy="0"/>
          <a:chOff x="0" y="0"/>
          <a:chExt cx="0" cy="0"/>
        </a:xfrm>
      </p:grpSpPr>
      <p:sp>
        <p:nvSpPr>
          <p:cNvPr id="715" name="Shape 715"/>
          <p:cNvSpPr txBox="1">
            <a:spLocks noGrp="1"/>
          </p:cNvSpPr>
          <p:nvPr>
            <p:ph type="title"/>
          </p:nvPr>
        </p:nvSpPr>
        <p:spPr>
          <a:xfrm>
            <a:off x="1113225" y="254150"/>
            <a:ext cx="7514100" cy="7020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Advanced Measurement</a:t>
            </a:r>
          </a:p>
        </p:txBody>
      </p:sp>
      <p:sp>
        <p:nvSpPr>
          <p:cNvPr id="716" name="Shape 716"/>
          <p:cNvSpPr txBox="1">
            <a:spLocks noGrp="1"/>
          </p:cNvSpPr>
          <p:nvPr>
            <p:ph type="body" idx="1"/>
          </p:nvPr>
        </p:nvSpPr>
        <p:spPr>
          <a:xfrm>
            <a:off x="1113225" y="1023250"/>
            <a:ext cx="4085700" cy="3459900"/>
          </a:xfrm>
          <a:prstGeom prst="rect">
            <a:avLst/>
          </a:prstGeom>
        </p:spPr>
        <p:txBody>
          <a:bodyPr lIns="68575" tIns="68575" rIns="68575" bIns="68575" anchor="ctr" anchorCtr="0">
            <a:noAutofit/>
          </a:bodyPr>
          <a:lstStyle/>
          <a:p>
            <a:pPr marL="457200" lvl="0" indent="-342900" rtl="0">
              <a:lnSpc>
                <a:spcPct val="115000"/>
              </a:lnSpc>
              <a:spcBef>
                <a:spcPts val="0"/>
              </a:spcBef>
              <a:buSzPct val="100000"/>
              <a:buFont typeface="Calibri"/>
            </a:pPr>
            <a:r>
              <a:rPr lang="en-GB">
                <a:latin typeface="Calibri"/>
                <a:ea typeface="Calibri"/>
                <a:cs typeface="Calibri"/>
                <a:sym typeface="Calibri"/>
              </a:rPr>
              <a:t>March 7, 2017: relaunched the current version of Atlas with a focus on “people- based marketing”.</a:t>
            </a:r>
            <a:br>
              <a:rPr lang="en-GB">
                <a:latin typeface="Calibri"/>
                <a:ea typeface="Calibri"/>
                <a:cs typeface="Calibri"/>
                <a:sym typeface="Calibri"/>
              </a:rPr>
            </a:br>
            <a:endParaRPr lang="en-GB">
              <a:latin typeface="Calibri"/>
              <a:ea typeface="Calibri"/>
              <a:cs typeface="Calibri"/>
              <a:sym typeface="Calibri"/>
            </a:endParaRPr>
          </a:p>
          <a:p>
            <a:pPr marL="457200" lvl="0" indent="-342900">
              <a:lnSpc>
                <a:spcPct val="115000"/>
              </a:lnSpc>
              <a:spcBef>
                <a:spcPts val="0"/>
              </a:spcBef>
              <a:buSzPct val="100000"/>
              <a:buFont typeface="Calibri"/>
            </a:pPr>
            <a:r>
              <a:rPr lang="en-GB">
                <a:latin typeface="Calibri"/>
                <a:ea typeface="Calibri"/>
                <a:cs typeface="Calibri"/>
                <a:sym typeface="Calibri"/>
              </a:rPr>
              <a:t>Allows users to measure the effectiveness of their campaigns across the social network and other platforms.</a:t>
            </a:r>
          </a:p>
        </p:txBody>
      </p:sp>
      <p:pic>
        <p:nvPicPr>
          <p:cNvPr id="717" name="Shape 717" descr="atlas.png"/>
          <p:cNvPicPr preferRelativeResize="0"/>
          <p:nvPr/>
        </p:nvPicPr>
        <p:blipFill>
          <a:blip r:embed="rId3">
            <a:alphaModFix/>
          </a:blip>
          <a:stretch>
            <a:fillRect/>
          </a:stretch>
        </p:blipFill>
        <p:spPr>
          <a:xfrm>
            <a:off x="5428525" y="1285875"/>
            <a:ext cx="3388250" cy="258099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1287100" y="281450"/>
            <a:ext cx="7514100" cy="7788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Workplace</a:t>
            </a:r>
          </a:p>
        </p:txBody>
      </p:sp>
      <p:pic>
        <p:nvPicPr>
          <p:cNvPr id="723" name="Shape 723" descr="workplace.png"/>
          <p:cNvPicPr preferRelativeResize="0"/>
          <p:nvPr/>
        </p:nvPicPr>
        <p:blipFill>
          <a:blip r:embed="rId3">
            <a:alphaModFix/>
          </a:blip>
          <a:stretch>
            <a:fillRect/>
          </a:stretch>
        </p:blipFill>
        <p:spPr>
          <a:xfrm>
            <a:off x="5473050" y="1168513"/>
            <a:ext cx="3548175" cy="2918724"/>
          </a:xfrm>
          <a:prstGeom prst="rect">
            <a:avLst/>
          </a:prstGeom>
          <a:noFill/>
          <a:ln>
            <a:noFill/>
          </a:ln>
        </p:spPr>
      </p:pic>
      <p:sp>
        <p:nvSpPr>
          <p:cNvPr id="724" name="Shape 724"/>
          <p:cNvSpPr txBox="1">
            <a:spLocks noGrp="1"/>
          </p:cNvSpPr>
          <p:nvPr>
            <p:ph type="body" idx="1"/>
          </p:nvPr>
        </p:nvSpPr>
        <p:spPr>
          <a:xfrm>
            <a:off x="664775" y="1320925"/>
            <a:ext cx="4689300" cy="2918700"/>
          </a:xfrm>
          <a:prstGeom prst="rect">
            <a:avLst/>
          </a:prstGeom>
        </p:spPr>
        <p:txBody>
          <a:bodyPr lIns="68575" tIns="68575" rIns="68575" bIns="68575" anchor="ctr" anchorCtr="0">
            <a:noAutofit/>
          </a:bodyPr>
          <a:lstStyle/>
          <a:p>
            <a:pPr marL="457200" lvl="0" indent="-317500" rtl="0">
              <a:lnSpc>
                <a:spcPct val="115000"/>
              </a:lnSpc>
              <a:spcBef>
                <a:spcPts val="0"/>
              </a:spcBef>
              <a:buSzPct val="100000"/>
              <a:buFont typeface="Calibri"/>
            </a:pPr>
            <a:r>
              <a:rPr lang="en-GB" sz="1400">
                <a:latin typeface="Calibri"/>
                <a:ea typeface="Calibri"/>
                <a:cs typeface="Calibri"/>
                <a:sym typeface="Calibri"/>
              </a:rPr>
              <a:t>More than 1000 organizations around the world use Workplace: </a:t>
            </a:r>
          </a:p>
          <a:p>
            <a:pPr marL="0" lvl="0" indent="0" rtl="0">
              <a:lnSpc>
                <a:spcPct val="115000"/>
              </a:lnSpc>
              <a:spcBef>
                <a:spcPts val="0"/>
              </a:spcBef>
              <a:buNone/>
            </a:pPr>
            <a:r>
              <a:rPr lang="en-GB" sz="1400">
                <a:latin typeface="Calibri"/>
                <a:ea typeface="Calibri"/>
                <a:cs typeface="Calibri"/>
                <a:sym typeface="Calibri"/>
              </a:rPr>
              <a:t>                     Danone, Starbucks, Booking.com</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buSzPct val="100000"/>
              <a:buFont typeface="Calibri"/>
            </a:pPr>
            <a:r>
              <a:rPr lang="en-GB" sz="1400">
                <a:latin typeface="Calibri"/>
                <a:ea typeface="Calibri"/>
                <a:cs typeface="Calibri"/>
                <a:sym typeface="Calibri"/>
              </a:rPr>
              <a:t>The best of Facebook plus new features: Dashboard with analytics and integrations</a:t>
            </a:r>
          </a:p>
          <a:p>
            <a:pPr marL="0" lvl="0" indent="0" rtl="0">
              <a:spcBef>
                <a:spcPts val="0"/>
              </a:spcBef>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1122450" y="165925"/>
            <a:ext cx="7514100" cy="8694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Free Basics </a:t>
            </a:r>
          </a:p>
        </p:txBody>
      </p:sp>
      <p:sp>
        <p:nvSpPr>
          <p:cNvPr id="730" name="Shape 730"/>
          <p:cNvSpPr txBox="1">
            <a:spLocks noGrp="1"/>
          </p:cNvSpPr>
          <p:nvPr>
            <p:ph type="body" idx="1"/>
          </p:nvPr>
        </p:nvSpPr>
        <p:spPr>
          <a:xfrm>
            <a:off x="1122450" y="1161000"/>
            <a:ext cx="3902100" cy="3551100"/>
          </a:xfrm>
          <a:prstGeom prst="rect">
            <a:avLst/>
          </a:prstGeom>
        </p:spPr>
        <p:txBody>
          <a:bodyPr lIns="68575" tIns="68575" rIns="68575" bIns="68575" anchor="ctr" anchorCtr="0">
            <a:noAutofit/>
          </a:bodyPr>
          <a:lstStyle/>
          <a:p>
            <a:pPr marL="457200" lvl="0" indent="-317500" rtl="0">
              <a:lnSpc>
                <a:spcPct val="150000"/>
              </a:lnSpc>
              <a:spcBef>
                <a:spcPts val="0"/>
              </a:spcBef>
              <a:buSzPct val="100000"/>
              <a:buFont typeface="Calibri"/>
            </a:pPr>
            <a:r>
              <a:rPr lang="en-GB" sz="1400">
                <a:latin typeface="Calibri"/>
                <a:ea typeface="Calibri"/>
                <a:cs typeface="Calibri"/>
                <a:sym typeface="Calibri"/>
              </a:rPr>
              <a:t>Free Basics by Facebook provides free basic services in markets where internet access may be less affordable. </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It allows people to browse selected health, employment and local information websites without data charges. </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a:lnSpc>
                <a:spcPct val="150000"/>
              </a:lnSpc>
              <a:spcBef>
                <a:spcPts val="0"/>
              </a:spcBef>
              <a:buSzPct val="100000"/>
              <a:buFont typeface="Calibri"/>
            </a:pPr>
            <a:r>
              <a:rPr lang="en-GB" sz="1400">
                <a:latin typeface="Calibri"/>
                <a:ea typeface="Calibri"/>
                <a:cs typeface="Calibri"/>
                <a:sym typeface="Calibri"/>
              </a:rPr>
              <a:t>The app is currently available in parts of Africa, Latin America and Asia, and will continue to expand to more countries around the world.</a:t>
            </a:r>
          </a:p>
        </p:txBody>
      </p:sp>
      <p:pic>
        <p:nvPicPr>
          <p:cNvPr id="731" name="Shape 731" descr="free basics.png"/>
          <p:cNvPicPr preferRelativeResize="0"/>
          <p:nvPr/>
        </p:nvPicPr>
        <p:blipFill>
          <a:blip r:embed="rId3">
            <a:alphaModFix/>
          </a:blip>
          <a:stretch>
            <a:fillRect/>
          </a:stretch>
        </p:blipFill>
        <p:spPr>
          <a:xfrm>
            <a:off x="5192726" y="1161002"/>
            <a:ext cx="3745775" cy="33602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1113225" y="249675"/>
            <a:ext cx="7514100" cy="7302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Facebook Lite</a:t>
            </a:r>
          </a:p>
        </p:txBody>
      </p:sp>
      <p:sp>
        <p:nvSpPr>
          <p:cNvPr id="737" name="Shape 737"/>
          <p:cNvSpPr txBox="1">
            <a:spLocks noGrp="1"/>
          </p:cNvSpPr>
          <p:nvPr>
            <p:ph type="body" idx="1"/>
          </p:nvPr>
        </p:nvSpPr>
        <p:spPr>
          <a:xfrm>
            <a:off x="1113225" y="1061650"/>
            <a:ext cx="3737400" cy="3282000"/>
          </a:xfrm>
          <a:prstGeom prst="rect">
            <a:avLst/>
          </a:prstGeom>
        </p:spPr>
        <p:txBody>
          <a:bodyPr lIns="68575" tIns="68575" rIns="68575" bIns="68575" anchor="ctr" anchorCtr="0">
            <a:noAutofit/>
          </a:bodyPr>
          <a:lstStyle/>
          <a:p>
            <a:pPr marL="457200" lvl="0" indent="-317500" rtl="0">
              <a:lnSpc>
                <a:spcPct val="150000"/>
              </a:lnSpc>
              <a:spcBef>
                <a:spcPts val="0"/>
              </a:spcBef>
              <a:buSzPct val="100000"/>
              <a:buFont typeface="Calibri"/>
            </a:pPr>
            <a:r>
              <a:rPr lang="en-GB" sz="1400">
                <a:latin typeface="Calibri"/>
                <a:ea typeface="Calibri"/>
                <a:cs typeface="Calibri"/>
                <a:sym typeface="Calibri"/>
              </a:rPr>
              <a:t>Facebook Lite is a version of Facebook for Android that uses less data and works well across all network conditions. </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It includes Facebook’s core experiences like News Feed, status updates, photos, notifications and more.</a:t>
            </a:r>
          </a:p>
        </p:txBody>
      </p:sp>
      <p:pic>
        <p:nvPicPr>
          <p:cNvPr id="738" name="Shape 738" descr="FB lite.png"/>
          <p:cNvPicPr preferRelativeResize="0"/>
          <p:nvPr/>
        </p:nvPicPr>
        <p:blipFill>
          <a:blip r:embed="rId3">
            <a:alphaModFix/>
          </a:blip>
          <a:stretch>
            <a:fillRect/>
          </a:stretch>
        </p:blipFill>
        <p:spPr>
          <a:xfrm>
            <a:off x="5017420" y="1355300"/>
            <a:ext cx="3835399" cy="258262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1113225" y="605500"/>
            <a:ext cx="7514100" cy="5865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Oculus</a:t>
            </a:r>
          </a:p>
        </p:txBody>
      </p:sp>
      <p:sp>
        <p:nvSpPr>
          <p:cNvPr id="744" name="Shape 744"/>
          <p:cNvSpPr txBox="1">
            <a:spLocks noGrp="1"/>
          </p:cNvSpPr>
          <p:nvPr>
            <p:ph type="body" idx="1"/>
          </p:nvPr>
        </p:nvSpPr>
        <p:spPr>
          <a:xfrm>
            <a:off x="1113227" y="2000250"/>
            <a:ext cx="4650000" cy="2343300"/>
          </a:xfrm>
          <a:prstGeom prst="rect">
            <a:avLst/>
          </a:prstGeom>
        </p:spPr>
        <p:txBody>
          <a:bodyPr lIns="68575" tIns="68575" rIns="68575" bIns="68575" anchor="ctr" anchorCtr="0">
            <a:noAutofit/>
          </a:bodyPr>
          <a:lstStyle/>
          <a:p>
            <a:pPr marL="457200" lvl="0" indent="-317500" rtl="0">
              <a:lnSpc>
                <a:spcPct val="150000"/>
              </a:lnSpc>
              <a:spcBef>
                <a:spcPts val="0"/>
              </a:spcBef>
              <a:buSzPct val="100000"/>
              <a:buFont typeface="Calibri"/>
            </a:pPr>
            <a:r>
              <a:rPr lang="en-GB" sz="1400">
                <a:latin typeface="Calibri"/>
                <a:ea typeface="Calibri"/>
                <a:cs typeface="Calibri"/>
                <a:sym typeface="Calibri"/>
              </a:rPr>
              <a:t>Oculus is a virtual reality technology company.</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Oculus produces the virtual reality products: Oculus Rift and Gear VR.</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Oculus is creating a virtual reality platform for all consumer media.</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More than 1 million people are using Oculus software through Gear VR partnership with Samsung.</a:t>
            </a:r>
          </a:p>
          <a:p>
            <a:pPr lvl="0">
              <a:spcBef>
                <a:spcPts val="0"/>
              </a:spcBef>
              <a:buNone/>
            </a:pPr>
            <a:endParaRPr/>
          </a:p>
        </p:txBody>
      </p:sp>
      <p:pic>
        <p:nvPicPr>
          <p:cNvPr id="745" name="Shape 745" descr="oculus.png"/>
          <p:cNvPicPr preferRelativeResize="0"/>
          <p:nvPr/>
        </p:nvPicPr>
        <p:blipFill>
          <a:blip r:embed="rId3">
            <a:alphaModFix/>
          </a:blip>
          <a:stretch>
            <a:fillRect/>
          </a:stretch>
        </p:blipFill>
        <p:spPr>
          <a:xfrm>
            <a:off x="5939075" y="1191999"/>
            <a:ext cx="2757350" cy="36184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1113225" y="514350"/>
            <a:ext cx="7514100" cy="642000"/>
          </a:xfrm>
          <a:prstGeom prst="rect">
            <a:avLst/>
          </a:prstGeom>
        </p:spPr>
        <p:txBody>
          <a:bodyPr lIns="68575" tIns="68575" rIns="68575" bIns="68575" anchor="ctr" anchorCtr="0">
            <a:noAutofit/>
          </a:bodyPr>
          <a:lstStyle/>
          <a:p>
            <a:pPr lvl="0" algn="l">
              <a:spcBef>
                <a:spcPts val="0"/>
              </a:spcBef>
              <a:buNone/>
            </a:pPr>
            <a:r>
              <a:rPr lang="en-GB" b="1"/>
              <a:t>Instagram</a:t>
            </a:r>
          </a:p>
        </p:txBody>
      </p:sp>
      <p:sp>
        <p:nvSpPr>
          <p:cNvPr id="751" name="Shape 751"/>
          <p:cNvSpPr txBox="1">
            <a:spLocks noGrp="1"/>
          </p:cNvSpPr>
          <p:nvPr>
            <p:ph type="body" idx="1"/>
          </p:nvPr>
        </p:nvSpPr>
        <p:spPr>
          <a:xfrm>
            <a:off x="1113225" y="1643800"/>
            <a:ext cx="4816500" cy="2844900"/>
          </a:xfrm>
          <a:prstGeom prst="rect">
            <a:avLst/>
          </a:prstGeom>
        </p:spPr>
        <p:txBody>
          <a:bodyPr lIns="68575" tIns="68575" rIns="68575" bIns="68575" anchor="ctr" anchorCtr="0">
            <a:noAutofit/>
          </a:bodyPr>
          <a:lstStyle/>
          <a:p>
            <a:pPr marL="457200" lvl="0" indent="-317500" rtl="0">
              <a:lnSpc>
                <a:spcPct val="150000"/>
              </a:lnSpc>
              <a:spcBef>
                <a:spcPts val="0"/>
              </a:spcBef>
              <a:buSzPct val="100000"/>
              <a:buFont typeface="Calibri"/>
            </a:pPr>
            <a:r>
              <a:rPr lang="en-GB" sz="1400">
                <a:latin typeface="Calibri"/>
                <a:ea typeface="Calibri"/>
                <a:cs typeface="Calibri"/>
                <a:sym typeface="Calibri"/>
              </a:rPr>
              <a:t>Instagram is a photo and video sharing platform.</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Instagram now has more than 500 million monthly active users.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Over 300 million daily active users.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buSzPct val="100000"/>
              <a:buFont typeface="Calibri"/>
            </a:pPr>
            <a:r>
              <a:rPr lang="en-GB" sz="1400">
                <a:latin typeface="Calibri"/>
                <a:ea typeface="Calibri"/>
                <a:cs typeface="Calibri"/>
                <a:sym typeface="Calibri"/>
              </a:rPr>
              <a:t>It is only beginning to monetize this platform, but the ads are visually simple and non-intrusive.</a:t>
            </a:r>
          </a:p>
          <a:p>
            <a:pPr lvl="0">
              <a:spcBef>
                <a:spcPts val="0"/>
              </a:spcBef>
              <a:buNone/>
            </a:pPr>
            <a:endParaRPr/>
          </a:p>
        </p:txBody>
      </p:sp>
      <p:pic>
        <p:nvPicPr>
          <p:cNvPr id="752" name="Shape 752" descr="Insta.png"/>
          <p:cNvPicPr preferRelativeResize="0"/>
          <p:nvPr/>
        </p:nvPicPr>
        <p:blipFill>
          <a:blip r:embed="rId3">
            <a:alphaModFix/>
          </a:blip>
          <a:stretch>
            <a:fillRect/>
          </a:stretch>
        </p:blipFill>
        <p:spPr>
          <a:xfrm>
            <a:off x="6336484" y="1643799"/>
            <a:ext cx="2347514" cy="23433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6"/>
        <p:cNvGrpSpPr/>
        <p:nvPr/>
      </p:nvGrpSpPr>
      <p:grpSpPr>
        <a:xfrm>
          <a:off x="0" y="0"/>
          <a:ext cx="0" cy="0"/>
          <a:chOff x="0" y="0"/>
          <a:chExt cx="0" cy="0"/>
        </a:xfrm>
      </p:grpSpPr>
      <p:sp>
        <p:nvSpPr>
          <p:cNvPr id="757" name="Shape 757"/>
          <p:cNvSpPr txBox="1">
            <a:spLocks noGrp="1"/>
          </p:cNvSpPr>
          <p:nvPr>
            <p:ph type="title"/>
          </p:nvPr>
        </p:nvSpPr>
        <p:spPr>
          <a:xfrm>
            <a:off x="1286925" y="347825"/>
            <a:ext cx="7514100" cy="8454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Instagram Advertisement</a:t>
            </a:r>
          </a:p>
        </p:txBody>
      </p:sp>
      <p:pic>
        <p:nvPicPr>
          <p:cNvPr id="758" name="Shape 758" descr="insta ad.png"/>
          <p:cNvPicPr preferRelativeResize="0"/>
          <p:nvPr/>
        </p:nvPicPr>
        <p:blipFill>
          <a:blip r:embed="rId3">
            <a:alphaModFix/>
          </a:blip>
          <a:stretch>
            <a:fillRect/>
          </a:stretch>
        </p:blipFill>
        <p:spPr>
          <a:xfrm>
            <a:off x="2334373" y="1193212"/>
            <a:ext cx="4475275" cy="3435424"/>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1113225" y="514350"/>
            <a:ext cx="7514100" cy="5958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Whastapp</a:t>
            </a:r>
          </a:p>
        </p:txBody>
      </p:sp>
      <p:sp>
        <p:nvSpPr>
          <p:cNvPr id="764" name="Shape 764"/>
          <p:cNvSpPr txBox="1">
            <a:spLocks noGrp="1"/>
          </p:cNvSpPr>
          <p:nvPr>
            <p:ph type="body" idx="1"/>
          </p:nvPr>
        </p:nvSpPr>
        <p:spPr>
          <a:xfrm>
            <a:off x="1026327" y="1978025"/>
            <a:ext cx="4715400" cy="2343300"/>
          </a:xfrm>
          <a:prstGeom prst="rect">
            <a:avLst/>
          </a:prstGeom>
        </p:spPr>
        <p:txBody>
          <a:bodyPr lIns="68575" tIns="68575" rIns="68575" bIns="68575" anchor="ctr" anchorCtr="0">
            <a:noAutofit/>
          </a:bodyPr>
          <a:lstStyle/>
          <a:p>
            <a:pPr marL="457200" lvl="0" indent="-228600" rtl="0">
              <a:lnSpc>
                <a:spcPct val="150000"/>
              </a:lnSpc>
              <a:spcBef>
                <a:spcPts val="0"/>
              </a:spcBef>
              <a:spcAft>
                <a:spcPts val="0"/>
              </a:spcAft>
              <a:buFont typeface="Calibri"/>
            </a:pPr>
            <a:r>
              <a:rPr lang="en-GB">
                <a:latin typeface="Calibri"/>
                <a:ea typeface="Calibri"/>
                <a:cs typeface="Calibri"/>
                <a:sym typeface="Calibri"/>
              </a:rPr>
              <a:t>Whatsapp is a free, cross- platform messaging application.</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lnSpc>
                <a:spcPct val="150000"/>
              </a:lnSpc>
              <a:spcBef>
                <a:spcPts val="0"/>
              </a:spcBef>
              <a:spcAft>
                <a:spcPts val="0"/>
              </a:spcAft>
              <a:buFont typeface="Calibri"/>
            </a:pPr>
            <a:r>
              <a:rPr lang="en-GB">
                <a:latin typeface="Calibri"/>
                <a:ea typeface="Calibri"/>
                <a:cs typeface="Calibri"/>
                <a:sym typeface="Calibri"/>
              </a:rPr>
              <a:t>It has over 1 billion monthly active users.</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lnSpc>
                <a:spcPct val="150000"/>
              </a:lnSpc>
              <a:spcBef>
                <a:spcPts val="0"/>
              </a:spcBef>
              <a:buFont typeface="Calibri"/>
            </a:pPr>
            <a:r>
              <a:rPr lang="en-GB">
                <a:latin typeface="Calibri"/>
                <a:ea typeface="Calibri"/>
                <a:cs typeface="Calibri"/>
                <a:sym typeface="Calibri"/>
              </a:rPr>
              <a:t>It has committed to not selling advertising on this platform.</a:t>
            </a:r>
          </a:p>
          <a:p>
            <a:pPr lvl="0">
              <a:spcBef>
                <a:spcPts val="0"/>
              </a:spcBef>
              <a:buNone/>
            </a:pPr>
            <a:endParaRPr/>
          </a:p>
        </p:txBody>
      </p:sp>
      <p:pic>
        <p:nvPicPr>
          <p:cNvPr id="765" name="Shape 765" descr="WhatsApp.jpg"/>
          <p:cNvPicPr preferRelativeResize="0"/>
          <p:nvPr/>
        </p:nvPicPr>
        <p:blipFill>
          <a:blip r:embed="rId3">
            <a:alphaModFix/>
          </a:blip>
          <a:stretch>
            <a:fillRect/>
          </a:stretch>
        </p:blipFill>
        <p:spPr>
          <a:xfrm>
            <a:off x="7824624" y="0"/>
            <a:ext cx="1319374" cy="743050"/>
          </a:xfrm>
          <a:prstGeom prst="rect">
            <a:avLst/>
          </a:prstGeom>
          <a:noFill/>
          <a:ln>
            <a:noFill/>
          </a:ln>
        </p:spPr>
      </p:pic>
      <p:pic>
        <p:nvPicPr>
          <p:cNvPr id="766" name="Shape 766" descr="WP.png"/>
          <p:cNvPicPr preferRelativeResize="0"/>
          <p:nvPr/>
        </p:nvPicPr>
        <p:blipFill>
          <a:blip r:embed="rId4">
            <a:alphaModFix/>
          </a:blip>
          <a:stretch>
            <a:fillRect/>
          </a:stretch>
        </p:blipFill>
        <p:spPr>
          <a:xfrm>
            <a:off x="5562850" y="1492848"/>
            <a:ext cx="3351699" cy="2828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Shape 313"/>
          <p:cNvSpPr txBox="1">
            <a:spLocks noGrp="1"/>
          </p:cNvSpPr>
          <p:nvPr>
            <p:ph type="ctrTitle"/>
          </p:nvPr>
        </p:nvSpPr>
        <p:spPr>
          <a:xfrm>
            <a:off x="2196300" y="1035050"/>
            <a:ext cx="6431100" cy="1962000"/>
          </a:xfrm>
          <a:prstGeom prst="rect">
            <a:avLst/>
          </a:prstGeom>
        </p:spPr>
        <p:txBody>
          <a:bodyPr lIns="68575" tIns="68575" rIns="68575" bIns="68575" anchor="b" anchorCtr="0">
            <a:noAutofit/>
          </a:bodyPr>
          <a:lstStyle/>
          <a:p>
            <a:pPr lvl="0">
              <a:spcBef>
                <a:spcPts val="0"/>
              </a:spcBef>
              <a:buNone/>
            </a:pPr>
            <a:endParaRPr/>
          </a:p>
        </p:txBody>
      </p:sp>
      <p:sp>
        <p:nvSpPr>
          <p:cNvPr id="314" name="Shape 314"/>
          <p:cNvSpPr txBox="1">
            <a:spLocks noGrp="1"/>
          </p:cNvSpPr>
          <p:nvPr>
            <p:ph type="subTitle" idx="1"/>
          </p:nvPr>
        </p:nvSpPr>
        <p:spPr>
          <a:xfrm>
            <a:off x="3386532" y="2997200"/>
            <a:ext cx="5240700" cy="1041299"/>
          </a:xfrm>
          <a:prstGeom prst="rect">
            <a:avLst/>
          </a:prstGeom>
        </p:spPr>
        <p:txBody>
          <a:bodyPr lIns="68575" tIns="68575" rIns="68575" bIns="68575" anchor="t" anchorCtr="0">
            <a:noAutofit/>
          </a:bodyPr>
          <a:lstStyle/>
          <a:p>
            <a:pPr lvl="0">
              <a:spcBef>
                <a:spcPts val="0"/>
              </a:spcBef>
              <a:buNone/>
            </a:pPr>
            <a:endParaRPr/>
          </a:p>
        </p:txBody>
      </p:sp>
      <p:pic>
        <p:nvPicPr>
          <p:cNvPr id="315" name="Shape 315" descr="timeline.PNG"/>
          <p:cNvPicPr preferRelativeResize="0"/>
          <p:nvPr/>
        </p:nvPicPr>
        <p:blipFill>
          <a:blip r:embed="rId3">
            <a:alphaModFix/>
          </a:blip>
          <a:stretch>
            <a:fillRect/>
          </a:stretch>
        </p:blipFill>
        <p:spPr>
          <a:xfrm>
            <a:off x="0" y="-70950"/>
            <a:ext cx="9143999" cy="5809275"/>
          </a:xfrm>
          <a:prstGeom prst="rect">
            <a:avLst/>
          </a:prstGeom>
          <a:noFill/>
          <a:ln>
            <a:noFill/>
          </a:ln>
        </p:spPr>
      </p:pic>
      <p:cxnSp>
        <p:nvCxnSpPr>
          <p:cNvPr id="316" name="Shape 316"/>
          <p:cNvCxnSpPr/>
          <p:nvPr/>
        </p:nvCxnSpPr>
        <p:spPr>
          <a:xfrm>
            <a:off x="7981775" y="965675"/>
            <a:ext cx="17100" cy="487200"/>
          </a:xfrm>
          <a:prstGeom prst="straightConnector1">
            <a:avLst/>
          </a:prstGeom>
          <a:noFill/>
          <a:ln w="9525" cap="flat" cmpd="sng">
            <a:solidFill>
              <a:schemeClr val="dk2"/>
            </a:solidFill>
            <a:prstDash val="solid"/>
            <a:round/>
            <a:headEnd type="none" w="lg" len="lg"/>
            <a:tailEnd type="triangle" w="lg" len="lg"/>
          </a:ln>
        </p:spPr>
      </p:cxnSp>
      <p:cxnSp>
        <p:nvCxnSpPr>
          <p:cNvPr id="317" name="Shape 317"/>
          <p:cNvCxnSpPr/>
          <p:nvPr/>
        </p:nvCxnSpPr>
        <p:spPr>
          <a:xfrm>
            <a:off x="683675" y="2521000"/>
            <a:ext cx="17100" cy="299100"/>
          </a:xfrm>
          <a:prstGeom prst="straightConnector1">
            <a:avLst/>
          </a:prstGeom>
          <a:noFill/>
          <a:ln w="9525" cap="flat" cmpd="sng">
            <a:solidFill>
              <a:schemeClr val="dk2"/>
            </a:solidFill>
            <a:prstDash val="solid"/>
            <a:round/>
            <a:headEnd type="none" w="lg" len="lg"/>
            <a:tailEnd type="triangle" w="lg" len="lg"/>
          </a:ln>
        </p:spPr>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0"/>
        <p:cNvGrpSpPr/>
        <p:nvPr/>
      </p:nvGrpSpPr>
      <p:grpSpPr>
        <a:xfrm>
          <a:off x="0" y="0"/>
          <a:ext cx="0" cy="0"/>
          <a:chOff x="0" y="0"/>
          <a:chExt cx="0" cy="0"/>
        </a:xfrm>
      </p:grpSpPr>
      <p:sp>
        <p:nvSpPr>
          <p:cNvPr id="771" name="Shape 771"/>
          <p:cNvSpPr txBox="1">
            <a:spLocks noGrp="1"/>
          </p:cNvSpPr>
          <p:nvPr>
            <p:ph type="body" idx="1"/>
          </p:nvPr>
        </p:nvSpPr>
        <p:spPr>
          <a:xfrm>
            <a:off x="1113225" y="1813325"/>
            <a:ext cx="4290900" cy="2234400"/>
          </a:xfrm>
          <a:prstGeom prst="rect">
            <a:avLst/>
          </a:prstGeom>
        </p:spPr>
        <p:txBody>
          <a:bodyPr lIns="68575" tIns="68575" rIns="68575" bIns="68575" anchor="ctr" anchorCtr="0">
            <a:noAutofit/>
          </a:bodyPr>
          <a:lstStyle/>
          <a:p>
            <a:pPr marL="457200" lvl="0" indent="-228600" rtl="0">
              <a:lnSpc>
                <a:spcPct val="150000"/>
              </a:lnSpc>
              <a:spcBef>
                <a:spcPts val="0"/>
              </a:spcBef>
              <a:spcAft>
                <a:spcPts val="0"/>
              </a:spcAft>
              <a:buFont typeface="Calibri"/>
            </a:pPr>
            <a:r>
              <a:rPr lang="en-GB">
                <a:latin typeface="Calibri"/>
                <a:ea typeface="Calibri"/>
                <a:cs typeface="Calibri"/>
                <a:sym typeface="Calibri"/>
              </a:rPr>
              <a:t>Messenger is also a free messaging application with the ability to send text messages, videos, and calls</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lnSpc>
                <a:spcPct val="150000"/>
              </a:lnSpc>
              <a:spcBef>
                <a:spcPts val="0"/>
              </a:spcBef>
              <a:buFont typeface="Calibri"/>
            </a:pPr>
            <a:r>
              <a:rPr lang="en-GB">
                <a:latin typeface="Calibri"/>
                <a:ea typeface="Calibri"/>
                <a:cs typeface="Calibri"/>
                <a:sym typeface="Calibri"/>
              </a:rPr>
              <a:t>Over 1 billion monthly active users</a:t>
            </a:r>
          </a:p>
          <a:p>
            <a:pPr lvl="0">
              <a:spcBef>
                <a:spcPts val="0"/>
              </a:spcBef>
              <a:buNone/>
            </a:pPr>
            <a:endParaRPr/>
          </a:p>
        </p:txBody>
      </p:sp>
      <p:sp>
        <p:nvSpPr>
          <p:cNvPr id="772" name="Shape 772"/>
          <p:cNvSpPr txBox="1">
            <a:spLocks noGrp="1"/>
          </p:cNvSpPr>
          <p:nvPr>
            <p:ph type="title"/>
          </p:nvPr>
        </p:nvSpPr>
        <p:spPr>
          <a:xfrm>
            <a:off x="1113225" y="347825"/>
            <a:ext cx="7514100" cy="845400"/>
          </a:xfrm>
          <a:prstGeom prst="rect">
            <a:avLst/>
          </a:prstGeom>
        </p:spPr>
        <p:txBody>
          <a:bodyPr lIns="68575" tIns="68575" rIns="68575" bIns="68575" anchor="ctr" anchorCtr="0">
            <a:noAutofit/>
          </a:bodyPr>
          <a:lstStyle/>
          <a:p>
            <a:pPr lvl="0" algn="l" rtl="0">
              <a:spcBef>
                <a:spcPts val="0"/>
              </a:spcBef>
              <a:buNone/>
            </a:pPr>
            <a:r>
              <a:rPr lang="en-GB" b="1">
                <a:latin typeface="Proxima Nova"/>
                <a:ea typeface="Proxima Nova"/>
                <a:cs typeface="Proxima Nova"/>
                <a:sym typeface="Proxima Nova"/>
              </a:rPr>
              <a:t>Messenger</a:t>
            </a:r>
          </a:p>
        </p:txBody>
      </p:sp>
      <p:pic>
        <p:nvPicPr>
          <p:cNvPr id="773" name="Shape 773" descr="messenger!.png"/>
          <p:cNvPicPr preferRelativeResize="0"/>
          <p:nvPr/>
        </p:nvPicPr>
        <p:blipFill>
          <a:blip r:embed="rId3">
            <a:alphaModFix/>
          </a:blip>
          <a:stretch>
            <a:fillRect/>
          </a:stretch>
        </p:blipFill>
        <p:spPr>
          <a:xfrm>
            <a:off x="8183274" y="0"/>
            <a:ext cx="960725" cy="960699"/>
          </a:xfrm>
          <a:prstGeom prst="rect">
            <a:avLst/>
          </a:prstGeom>
          <a:noFill/>
          <a:ln>
            <a:noFill/>
          </a:ln>
        </p:spPr>
      </p:pic>
      <p:pic>
        <p:nvPicPr>
          <p:cNvPr id="774" name="Shape 774" descr="messenger.png"/>
          <p:cNvPicPr preferRelativeResize="0"/>
          <p:nvPr/>
        </p:nvPicPr>
        <p:blipFill>
          <a:blip r:embed="rId4">
            <a:alphaModFix/>
          </a:blip>
          <a:stretch>
            <a:fillRect/>
          </a:stretch>
        </p:blipFill>
        <p:spPr>
          <a:xfrm>
            <a:off x="5701275" y="1418575"/>
            <a:ext cx="2376500" cy="2817824"/>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8"/>
        <p:cNvGrpSpPr/>
        <p:nvPr/>
      </p:nvGrpSpPr>
      <p:grpSpPr>
        <a:xfrm>
          <a:off x="0" y="0"/>
          <a:ext cx="0" cy="0"/>
          <a:chOff x="0" y="0"/>
          <a:chExt cx="0" cy="0"/>
        </a:xfrm>
      </p:grpSpPr>
      <p:sp>
        <p:nvSpPr>
          <p:cNvPr id="779" name="Shape 779"/>
          <p:cNvSpPr txBox="1">
            <a:spLocks noGrp="1"/>
          </p:cNvSpPr>
          <p:nvPr>
            <p:ph type="title"/>
          </p:nvPr>
        </p:nvSpPr>
        <p:spPr>
          <a:xfrm>
            <a:off x="1070950" y="221050"/>
            <a:ext cx="7514100" cy="7401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Monetizing Whatsapp and Messenger</a:t>
            </a:r>
          </a:p>
        </p:txBody>
      </p:sp>
      <p:sp>
        <p:nvSpPr>
          <p:cNvPr id="780" name="Shape 780"/>
          <p:cNvSpPr txBox="1">
            <a:spLocks noGrp="1"/>
          </p:cNvSpPr>
          <p:nvPr>
            <p:ph type="body" idx="1"/>
          </p:nvPr>
        </p:nvSpPr>
        <p:spPr>
          <a:xfrm>
            <a:off x="1164050" y="1333725"/>
            <a:ext cx="4455000" cy="2616300"/>
          </a:xfrm>
          <a:prstGeom prst="rect">
            <a:avLst/>
          </a:prstGeom>
        </p:spPr>
        <p:txBody>
          <a:bodyPr lIns="68575" tIns="68575" rIns="68575" bIns="68575" anchor="ctr" anchorCtr="0">
            <a:noAutofit/>
          </a:bodyPr>
          <a:lstStyle/>
          <a:p>
            <a:pPr marL="457200" lvl="0" indent="-228600" rtl="0">
              <a:spcBef>
                <a:spcPts val="0"/>
              </a:spcBef>
              <a:buFont typeface="Calibri"/>
              <a:buAutoNum type="arabicPeriod"/>
            </a:pPr>
            <a:r>
              <a:rPr lang="en-GB">
                <a:latin typeface="Calibri"/>
                <a:ea typeface="Calibri"/>
                <a:cs typeface="Calibri"/>
                <a:sym typeface="Calibri"/>
              </a:rPr>
              <a:t>Build a great consumer experience and get it to scale.</a:t>
            </a:r>
            <a:br>
              <a:rPr lang="en-GB">
                <a:latin typeface="Calibri"/>
                <a:ea typeface="Calibri"/>
                <a:cs typeface="Calibri"/>
                <a:sym typeface="Calibri"/>
              </a:rPr>
            </a:br>
            <a:endParaRPr lang="en-GB">
              <a:latin typeface="Calibri"/>
              <a:ea typeface="Calibri"/>
              <a:cs typeface="Calibri"/>
              <a:sym typeface="Calibri"/>
            </a:endParaRPr>
          </a:p>
          <a:p>
            <a:pPr marL="457200" lvl="0" indent="-228600" rtl="0">
              <a:spcBef>
                <a:spcPts val="0"/>
              </a:spcBef>
              <a:buFont typeface="Calibri"/>
              <a:buAutoNum type="arabicPeriod"/>
            </a:pPr>
            <a:r>
              <a:rPr lang="en-GB">
                <a:latin typeface="Calibri"/>
                <a:ea typeface="Calibri"/>
                <a:cs typeface="Calibri"/>
                <a:sym typeface="Calibri"/>
              </a:rPr>
              <a:t>Give people a way to “organically” communicate with businesses.</a:t>
            </a:r>
            <a:br>
              <a:rPr lang="en-GB">
                <a:latin typeface="Calibri"/>
                <a:ea typeface="Calibri"/>
                <a:cs typeface="Calibri"/>
                <a:sym typeface="Calibri"/>
              </a:rPr>
            </a:br>
            <a:endParaRPr lang="en-GB">
              <a:latin typeface="Calibri"/>
              <a:ea typeface="Calibri"/>
              <a:cs typeface="Calibri"/>
              <a:sym typeface="Calibri"/>
            </a:endParaRPr>
          </a:p>
          <a:p>
            <a:pPr marL="457200" lvl="0" indent="-228600">
              <a:spcBef>
                <a:spcPts val="0"/>
              </a:spcBef>
              <a:buFont typeface="Calibri"/>
              <a:buAutoNum type="arabicPeriod"/>
            </a:pPr>
            <a:r>
              <a:rPr lang="en-GB">
                <a:latin typeface="Calibri"/>
                <a:ea typeface="Calibri"/>
                <a:cs typeface="Calibri"/>
                <a:sym typeface="Calibri"/>
              </a:rPr>
              <a:t>Give businesses “tools to reach those people”.</a:t>
            </a:r>
          </a:p>
        </p:txBody>
      </p:sp>
      <p:pic>
        <p:nvPicPr>
          <p:cNvPr id="781" name="Shape 781" descr="WhatsApp-vs-Facebook-Messenger.jpg"/>
          <p:cNvPicPr preferRelativeResize="0"/>
          <p:nvPr/>
        </p:nvPicPr>
        <p:blipFill>
          <a:blip r:embed="rId3">
            <a:alphaModFix/>
          </a:blip>
          <a:stretch>
            <a:fillRect/>
          </a:stretch>
        </p:blipFill>
        <p:spPr>
          <a:xfrm>
            <a:off x="7685325" y="0"/>
            <a:ext cx="1458674" cy="884050"/>
          </a:xfrm>
          <a:prstGeom prst="rect">
            <a:avLst/>
          </a:prstGeom>
          <a:noFill/>
          <a:ln>
            <a:noFill/>
          </a:ln>
        </p:spPr>
      </p:pic>
      <p:pic>
        <p:nvPicPr>
          <p:cNvPr id="782" name="Shape 782" descr="monetize.png"/>
          <p:cNvPicPr preferRelativeResize="0"/>
          <p:nvPr/>
        </p:nvPicPr>
        <p:blipFill>
          <a:blip r:embed="rId4">
            <a:alphaModFix/>
          </a:blip>
          <a:stretch>
            <a:fillRect/>
          </a:stretch>
        </p:blipFill>
        <p:spPr>
          <a:xfrm>
            <a:off x="6245775" y="1403649"/>
            <a:ext cx="1641700" cy="2933649"/>
          </a:xfrm>
          <a:prstGeom prst="rect">
            <a:avLst/>
          </a:prstGeom>
          <a:noFill/>
          <a:ln w="9525" cap="flat" cmpd="sng">
            <a:solidFill>
              <a:schemeClr val="dk2"/>
            </a:solidFill>
            <a:prstDash val="solid"/>
            <a:round/>
            <a:headEnd type="none" w="med" len="med"/>
            <a:tailEnd type="none" w="med" len="me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1113225" y="224850"/>
            <a:ext cx="7514100" cy="585600"/>
          </a:xfrm>
          <a:prstGeom prst="rect">
            <a:avLst/>
          </a:prstGeom>
        </p:spPr>
        <p:txBody>
          <a:bodyPr lIns="68575" tIns="68575" rIns="68575" bIns="68575" anchor="ctr" anchorCtr="0">
            <a:noAutofit/>
          </a:bodyPr>
          <a:lstStyle/>
          <a:p>
            <a:pPr lvl="0" algn="l">
              <a:spcBef>
                <a:spcPts val="0"/>
              </a:spcBef>
              <a:buNone/>
            </a:pPr>
            <a:r>
              <a:rPr lang="en-GB" sz="1800"/>
              <a:t>Diluted Shares Outstanding and YoY % Change</a:t>
            </a:r>
          </a:p>
        </p:txBody>
      </p:sp>
      <p:sp>
        <p:nvSpPr>
          <p:cNvPr id="788" name="Shape 788"/>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789" name="Shape 789" descr="Diluted shares.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3"/>
        <p:cNvGrpSpPr/>
        <p:nvPr/>
      </p:nvGrpSpPr>
      <p:grpSpPr>
        <a:xfrm>
          <a:off x="0" y="0"/>
          <a:ext cx="0" cy="0"/>
          <a:chOff x="0" y="0"/>
          <a:chExt cx="0" cy="0"/>
        </a:xfrm>
      </p:grpSpPr>
      <p:pic>
        <p:nvPicPr>
          <p:cNvPr id="794" name="Shape 794" descr="capex and fcf.png"/>
          <p:cNvPicPr preferRelativeResize="0"/>
          <p:nvPr/>
        </p:nvPicPr>
        <p:blipFill>
          <a:blip r:embed="rId3">
            <a:alphaModFix/>
          </a:blip>
          <a:stretch>
            <a:fillRect/>
          </a:stretch>
        </p:blipFill>
        <p:spPr>
          <a:xfrm>
            <a:off x="0" y="1"/>
            <a:ext cx="9143999" cy="51435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8"/>
        <p:cNvGrpSpPr/>
        <p:nvPr/>
      </p:nvGrpSpPr>
      <p:grpSpPr>
        <a:xfrm>
          <a:off x="0" y="0"/>
          <a:ext cx="0" cy="0"/>
          <a:chOff x="0" y="0"/>
          <a:chExt cx="0" cy="0"/>
        </a:xfrm>
      </p:grpSpPr>
      <p:sp>
        <p:nvSpPr>
          <p:cNvPr id="799" name="Shape 799"/>
          <p:cNvSpPr txBox="1">
            <a:spLocks noGrp="1"/>
          </p:cNvSpPr>
          <p:nvPr>
            <p:ph type="title"/>
          </p:nvPr>
        </p:nvSpPr>
        <p:spPr>
          <a:xfrm>
            <a:off x="1170275" y="181575"/>
            <a:ext cx="7514100" cy="7215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Mark Zuckerberg</a:t>
            </a:r>
          </a:p>
        </p:txBody>
      </p:sp>
      <p:sp>
        <p:nvSpPr>
          <p:cNvPr id="800" name="Shape 800"/>
          <p:cNvSpPr txBox="1">
            <a:spLocks noGrp="1"/>
          </p:cNvSpPr>
          <p:nvPr>
            <p:ph type="body" idx="1"/>
          </p:nvPr>
        </p:nvSpPr>
        <p:spPr>
          <a:xfrm>
            <a:off x="967775" y="1514350"/>
            <a:ext cx="6236100" cy="3050400"/>
          </a:xfrm>
          <a:prstGeom prst="rect">
            <a:avLst/>
          </a:prstGeom>
        </p:spPr>
        <p:txBody>
          <a:bodyPr lIns="68575" tIns="68575" rIns="68575" bIns="68575" anchor="ctr" anchorCtr="0">
            <a:noAutofit/>
          </a:bodyPr>
          <a:lstStyle/>
          <a:p>
            <a:pPr marL="457200" lvl="0" indent="-317500" rtl="0">
              <a:lnSpc>
                <a:spcPct val="150000"/>
              </a:lnSpc>
              <a:spcBef>
                <a:spcPts val="0"/>
              </a:spcBef>
              <a:spcAft>
                <a:spcPts val="0"/>
              </a:spcAft>
              <a:buSzPct val="100000"/>
              <a:buFont typeface="Calibri"/>
            </a:pPr>
            <a:r>
              <a:rPr lang="en-GB" sz="1400" b="1">
                <a:latin typeface="Calibri"/>
                <a:ea typeface="Calibri"/>
                <a:cs typeface="Calibri"/>
                <a:sym typeface="Calibri"/>
              </a:rPr>
              <a:t>Founded Facebook on February 4, 2004, and became CEO in July 2004.</a:t>
            </a:r>
            <a:br>
              <a:rPr lang="en-GB" sz="1400" b="1">
                <a:latin typeface="Calibri"/>
                <a:ea typeface="Calibri"/>
                <a:cs typeface="Calibri"/>
                <a:sym typeface="Calibri"/>
              </a:rPr>
            </a:br>
            <a:endParaRPr lang="en-GB" sz="1400" b="1">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Responsible for overall direction and product strategy for the company.</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50000"/>
              </a:lnSpc>
              <a:spcBef>
                <a:spcPts val="0"/>
              </a:spcBef>
              <a:spcAft>
                <a:spcPts val="0"/>
              </a:spcAft>
              <a:buSzPct val="100000"/>
              <a:buFont typeface="Calibri"/>
            </a:pPr>
            <a:r>
              <a:rPr lang="en-GB" sz="1400">
                <a:latin typeface="Calibri"/>
                <a:ea typeface="Calibri"/>
                <a:cs typeface="Calibri"/>
                <a:sym typeface="Calibri"/>
              </a:rPr>
              <a:t>Leads the design of Facebook’s service and development of its core technology and infrastructure.</a:t>
            </a:r>
          </a:p>
          <a:p>
            <a:pPr lvl="0">
              <a:spcBef>
                <a:spcPts val="0"/>
              </a:spcBef>
              <a:buNone/>
            </a:pPr>
            <a:endParaRPr/>
          </a:p>
        </p:txBody>
      </p:sp>
      <p:pic>
        <p:nvPicPr>
          <p:cNvPr id="801" name="Shape 801" descr="Mark.png"/>
          <p:cNvPicPr preferRelativeResize="0"/>
          <p:nvPr/>
        </p:nvPicPr>
        <p:blipFill>
          <a:blip r:embed="rId3">
            <a:alphaModFix/>
          </a:blip>
          <a:stretch>
            <a:fillRect/>
          </a:stretch>
        </p:blipFill>
        <p:spPr>
          <a:xfrm>
            <a:off x="6583525" y="78800"/>
            <a:ext cx="2253249" cy="225324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1113225" y="67500"/>
            <a:ext cx="7514100" cy="10545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Sheryl Sandberg</a:t>
            </a:r>
          </a:p>
        </p:txBody>
      </p:sp>
      <p:sp>
        <p:nvSpPr>
          <p:cNvPr id="807" name="Shape 807"/>
          <p:cNvSpPr txBox="1">
            <a:spLocks noGrp="1"/>
          </p:cNvSpPr>
          <p:nvPr>
            <p:ph type="body" idx="1"/>
          </p:nvPr>
        </p:nvSpPr>
        <p:spPr>
          <a:xfrm>
            <a:off x="1113225" y="1727350"/>
            <a:ext cx="5123700" cy="2898300"/>
          </a:xfrm>
          <a:prstGeom prst="rect">
            <a:avLst/>
          </a:prstGeom>
        </p:spPr>
        <p:txBody>
          <a:bodyPr lIns="68575" tIns="68575" rIns="68575" bIns="68575" anchor="ctr" anchorCtr="0">
            <a:noAutofit/>
          </a:bodyPr>
          <a:lstStyle/>
          <a:p>
            <a:pPr marL="457200" lvl="0" indent="-317500" rtl="0">
              <a:lnSpc>
                <a:spcPct val="115000"/>
              </a:lnSpc>
              <a:spcBef>
                <a:spcPts val="0"/>
              </a:spcBef>
              <a:spcAft>
                <a:spcPts val="0"/>
              </a:spcAft>
              <a:buSzPct val="100000"/>
              <a:buFont typeface="Calibri"/>
            </a:pPr>
            <a:r>
              <a:rPr lang="en-GB" sz="1400" b="1">
                <a:latin typeface="Calibri"/>
                <a:ea typeface="Calibri"/>
                <a:cs typeface="Calibri"/>
                <a:sym typeface="Calibri"/>
              </a:rPr>
              <a:t>COO, since March 24, 2008</a:t>
            </a:r>
            <a:br>
              <a:rPr lang="en-GB" sz="1400" b="1">
                <a:latin typeface="Calibri"/>
                <a:ea typeface="Calibri"/>
                <a:cs typeface="Calibri"/>
                <a:sym typeface="Calibri"/>
              </a:rPr>
            </a:br>
            <a:endParaRPr lang="en-GB" sz="1400" b="1">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Responsible for helping Facebook scale its operations and expand its presence globally and also managed sales, marketing, business development, legal, human resources, public policy, privacy and communications.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Previously VP of Global Online Sales and Operations at Google</a:t>
            </a: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Served on the board of Facebook since June 25, 2012.</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Named one of the "50 Most Powerful Women in Business" by Fortune and one of the "50 Women to Watch" by The Wall Street Journal.</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Holds a B.A. in Economics from Harvard University, and was a Baker and Ford Scholar at Harvard Business School, where she earned an MBA with highest distinction.</a:t>
            </a:r>
          </a:p>
          <a:p>
            <a:pPr lvl="0">
              <a:spcBef>
                <a:spcPts val="0"/>
              </a:spcBef>
              <a:buNone/>
            </a:pPr>
            <a:endParaRPr/>
          </a:p>
        </p:txBody>
      </p:sp>
      <p:pic>
        <p:nvPicPr>
          <p:cNvPr id="808" name="Shape 808" descr="Sheryl.png"/>
          <p:cNvPicPr preferRelativeResize="0"/>
          <p:nvPr/>
        </p:nvPicPr>
        <p:blipFill>
          <a:blip r:embed="rId3">
            <a:alphaModFix/>
          </a:blip>
          <a:stretch>
            <a:fillRect/>
          </a:stretch>
        </p:blipFill>
        <p:spPr>
          <a:xfrm>
            <a:off x="6346400" y="235925"/>
            <a:ext cx="2602275" cy="258835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1113225" y="115050"/>
            <a:ext cx="7514100" cy="9213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David Wehner</a:t>
            </a:r>
          </a:p>
        </p:txBody>
      </p:sp>
      <p:sp>
        <p:nvSpPr>
          <p:cNvPr id="814" name="Shape 814"/>
          <p:cNvSpPr txBox="1">
            <a:spLocks noGrp="1"/>
          </p:cNvSpPr>
          <p:nvPr>
            <p:ph type="body" idx="1"/>
          </p:nvPr>
        </p:nvSpPr>
        <p:spPr>
          <a:xfrm>
            <a:off x="1113225" y="1344900"/>
            <a:ext cx="5427900" cy="3259800"/>
          </a:xfrm>
          <a:prstGeom prst="rect">
            <a:avLst/>
          </a:prstGeom>
        </p:spPr>
        <p:txBody>
          <a:bodyPr lIns="68575" tIns="68575" rIns="68575" bIns="68575" anchor="ctr" anchorCtr="0">
            <a:noAutofit/>
          </a:bodyPr>
          <a:lstStyle/>
          <a:p>
            <a:pPr marL="457200" lvl="0" indent="-317500" rtl="0">
              <a:lnSpc>
                <a:spcPct val="100000"/>
              </a:lnSpc>
              <a:spcBef>
                <a:spcPts val="0"/>
              </a:spcBef>
              <a:spcAft>
                <a:spcPts val="0"/>
              </a:spcAft>
              <a:buSzPct val="100000"/>
              <a:buFont typeface="Calibri"/>
            </a:pPr>
            <a:r>
              <a:rPr lang="en-GB" sz="1400" b="1">
                <a:latin typeface="Calibri"/>
                <a:ea typeface="Calibri"/>
                <a:cs typeface="Calibri"/>
                <a:sym typeface="Calibri"/>
              </a:rPr>
              <a:t>CFO, since June 1, 2014</a:t>
            </a:r>
            <a:br>
              <a:rPr lang="en-GB" sz="1400" b="1">
                <a:latin typeface="Calibri"/>
                <a:ea typeface="Calibri"/>
                <a:cs typeface="Calibri"/>
                <a:sym typeface="Calibri"/>
              </a:rPr>
            </a:br>
            <a:endParaRPr lang="en-GB" sz="1400" b="1">
              <a:latin typeface="Calibri"/>
              <a:ea typeface="Calibri"/>
              <a:cs typeface="Calibri"/>
              <a:sym typeface="Calibri"/>
            </a:endParaRPr>
          </a:p>
          <a:p>
            <a:pPr marL="457200" lvl="0" indent="-317500" rtl="0">
              <a:lnSpc>
                <a:spcPct val="100000"/>
              </a:lnSpc>
              <a:spcBef>
                <a:spcPts val="0"/>
              </a:spcBef>
              <a:spcAft>
                <a:spcPts val="0"/>
              </a:spcAft>
              <a:buSzPct val="100000"/>
              <a:buFont typeface="Calibri"/>
            </a:pPr>
            <a:r>
              <a:rPr lang="en-GB" sz="1400">
                <a:latin typeface="Calibri"/>
                <a:ea typeface="Calibri"/>
                <a:cs typeface="Calibri"/>
                <a:sym typeface="Calibri"/>
              </a:rPr>
              <a:t>Leads the finance, facilities and info tech teams. Before being CFO in June 2014, he was Facebook’s VP, Corporate Finance and Business Planning since 2012.</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00000"/>
              </a:lnSpc>
              <a:spcBef>
                <a:spcPts val="0"/>
              </a:spcBef>
              <a:spcAft>
                <a:spcPts val="0"/>
              </a:spcAft>
              <a:buSzPct val="100000"/>
              <a:buFont typeface="Calibri"/>
            </a:pPr>
            <a:r>
              <a:rPr lang="en-GB" sz="1400">
                <a:latin typeface="Calibri"/>
                <a:ea typeface="Calibri"/>
                <a:cs typeface="Calibri"/>
                <a:sym typeface="Calibri"/>
              </a:rPr>
              <a:t>Between 2010 and 2012, he was CFO of Zynga.</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00000"/>
              </a:lnSpc>
              <a:spcBef>
                <a:spcPts val="0"/>
              </a:spcBef>
              <a:spcAft>
                <a:spcPts val="0"/>
              </a:spcAft>
              <a:buSzPct val="100000"/>
              <a:buFont typeface="Calibri"/>
            </a:pPr>
            <a:r>
              <a:rPr lang="en-GB" sz="1400">
                <a:latin typeface="Calibri"/>
                <a:ea typeface="Calibri"/>
                <a:cs typeface="Calibri"/>
                <a:sym typeface="Calibri"/>
              </a:rPr>
              <a:t>Before Zynga, he served as Managing Director of Allen &amp; Company LLC. He led corporate finance teams responsible for capital raises and M&amp;A transactions with a focus on Allen &amp; Co.'s Silicon Valley clients.</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00000"/>
              </a:lnSpc>
              <a:spcBef>
                <a:spcPts val="0"/>
              </a:spcBef>
              <a:spcAft>
                <a:spcPts val="0"/>
              </a:spcAft>
              <a:buSzPct val="100000"/>
              <a:buFont typeface="Calibri"/>
            </a:pPr>
            <a:r>
              <a:rPr lang="en-GB" sz="1400">
                <a:latin typeface="Calibri"/>
                <a:ea typeface="Calibri"/>
                <a:cs typeface="Calibri"/>
                <a:sym typeface="Calibri"/>
              </a:rPr>
              <a:t>B.S. in Chemistry from Georgetown University and M.S. from Stanford University.</a:t>
            </a:r>
          </a:p>
          <a:p>
            <a:pPr lvl="0">
              <a:spcBef>
                <a:spcPts val="0"/>
              </a:spcBef>
              <a:buNone/>
            </a:pPr>
            <a:endParaRPr/>
          </a:p>
        </p:txBody>
      </p:sp>
      <p:pic>
        <p:nvPicPr>
          <p:cNvPr id="815" name="Shape 815" descr="David.png"/>
          <p:cNvPicPr preferRelativeResize="0"/>
          <p:nvPr/>
        </p:nvPicPr>
        <p:blipFill>
          <a:blip r:embed="rId3">
            <a:alphaModFix/>
          </a:blip>
          <a:stretch>
            <a:fillRect/>
          </a:stretch>
        </p:blipFill>
        <p:spPr>
          <a:xfrm>
            <a:off x="6684025" y="466175"/>
            <a:ext cx="2298074" cy="230644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1170275" y="124525"/>
            <a:ext cx="7514100" cy="9309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Mike Schroepfer</a:t>
            </a:r>
          </a:p>
        </p:txBody>
      </p:sp>
      <p:sp>
        <p:nvSpPr>
          <p:cNvPr id="821" name="Shape 821"/>
          <p:cNvSpPr txBox="1">
            <a:spLocks noGrp="1"/>
          </p:cNvSpPr>
          <p:nvPr>
            <p:ph type="body" idx="1"/>
          </p:nvPr>
        </p:nvSpPr>
        <p:spPr>
          <a:xfrm>
            <a:off x="958000" y="1470925"/>
            <a:ext cx="5361300" cy="3126600"/>
          </a:xfrm>
          <a:prstGeom prst="rect">
            <a:avLst/>
          </a:prstGeom>
        </p:spPr>
        <p:txBody>
          <a:bodyPr lIns="68575" tIns="68575" rIns="68575" bIns="68575" anchor="ctr" anchorCtr="0">
            <a:noAutofit/>
          </a:bodyPr>
          <a:lstStyle/>
          <a:p>
            <a:pPr marL="457200" lvl="0" indent="-317500" rtl="0">
              <a:lnSpc>
                <a:spcPct val="115000"/>
              </a:lnSpc>
              <a:spcBef>
                <a:spcPts val="0"/>
              </a:spcBef>
              <a:spcAft>
                <a:spcPts val="0"/>
              </a:spcAft>
              <a:buSzPct val="100000"/>
              <a:buFont typeface="Calibri"/>
            </a:pPr>
            <a:r>
              <a:rPr lang="en-GB" sz="1400" b="1">
                <a:latin typeface="Calibri"/>
                <a:ea typeface="Calibri"/>
                <a:cs typeface="Calibri"/>
                <a:sym typeface="Calibri"/>
              </a:rPr>
              <a:t>CTO (since March 15, 2013), and VP of Engineering (since September 2008)</a:t>
            </a:r>
            <a:br>
              <a:rPr lang="en-GB" sz="1400" b="1">
                <a:latin typeface="Calibri"/>
                <a:ea typeface="Calibri"/>
                <a:cs typeface="Calibri"/>
                <a:sym typeface="Calibri"/>
              </a:rPr>
            </a:br>
            <a:endParaRPr lang="en-GB" sz="1400" b="1">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Responsible for Facebook’s products, services and infrastructure.</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Before joining Facebook in 2008, he was the VP of Engineering at Mozilla. He led the global, collaborative, open and participatory product development process behind Firefox web browser.</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Prior to Mozilla, he served in various positions of Sun Microsystems, Inc and served as its Chief Technology Officer of data center automation division</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Mr. Schroepfer holds a B.S. and an M.S. in Computer Science from Stanford University.</a:t>
            </a:r>
          </a:p>
          <a:p>
            <a:pPr lvl="0">
              <a:spcBef>
                <a:spcPts val="0"/>
              </a:spcBef>
              <a:buNone/>
            </a:pPr>
            <a:endParaRPr/>
          </a:p>
        </p:txBody>
      </p:sp>
      <p:pic>
        <p:nvPicPr>
          <p:cNvPr id="822" name="Shape 822" descr="Mike.png"/>
          <p:cNvPicPr preferRelativeResize="0"/>
          <p:nvPr/>
        </p:nvPicPr>
        <p:blipFill>
          <a:blip r:embed="rId3">
            <a:alphaModFix/>
          </a:blip>
          <a:stretch>
            <a:fillRect/>
          </a:stretch>
        </p:blipFill>
        <p:spPr>
          <a:xfrm>
            <a:off x="6674475" y="466250"/>
            <a:ext cx="2364675" cy="235613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1160775" y="77000"/>
            <a:ext cx="7514100" cy="9117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Chris Cox</a:t>
            </a:r>
          </a:p>
        </p:txBody>
      </p:sp>
      <p:sp>
        <p:nvSpPr>
          <p:cNvPr id="828" name="Shape 828"/>
          <p:cNvSpPr txBox="1">
            <a:spLocks noGrp="1"/>
          </p:cNvSpPr>
          <p:nvPr>
            <p:ph type="body" idx="1"/>
          </p:nvPr>
        </p:nvSpPr>
        <p:spPr>
          <a:xfrm>
            <a:off x="1090200" y="1490600"/>
            <a:ext cx="5171100" cy="3269100"/>
          </a:xfrm>
          <a:prstGeom prst="rect">
            <a:avLst/>
          </a:prstGeom>
        </p:spPr>
        <p:txBody>
          <a:bodyPr lIns="68575" tIns="68575" rIns="68575" bIns="68575" anchor="ctr" anchorCtr="0">
            <a:noAutofit/>
          </a:bodyPr>
          <a:lstStyle/>
          <a:p>
            <a:pPr marL="457200" lvl="0" indent="-317500" rtl="0">
              <a:lnSpc>
                <a:spcPct val="115000"/>
              </a:lnSpc>
              <a:spcBef>
                <a:spcPts val="0"/>
              </a:spcBef>
              <a:spcAft>
                <a:spcPts val="0"/>
              </a:spcAft>
              <a:buSzPct val="100000"/>
              <a:buFont typeface="Calibri"/>
            </a:pPr>
            <a:r>
              <a:rPr lang="en-GB" sz="1400" b="1">
                <a:latin typeface="Calibri"/>
                <a:ea typeface="Calibri"/>
                <a:cs typeface="Calibri"/>
                <a:sym typeface="Calibri"/>
              </a:rPr>
              <a:t>CPO (Chief Product Officer)</a:t>
            </a:r>
            <a:br>
              <a:rPr lang="en-GB" sz="1400" b="1">
                <a:latin typeface="Calibri"/>
                <a:ea typeface="Calibri"/>
                <a:cs typeface="Calibri"/>
                <a:sym typeface="Calibri"/>
              </a:rPr>
            </a:br>
            <a:endParaRPr lang="en-GB" sz="1400" b="1">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Leads Facebook’s product management, design and marketing functions globally.</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Responsible for the core products and features that shape the social experience for Facebook.</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Joined Facebook in 2005 as a Software Engineer and was instrumental in implementing first versions of key Facebook features, including News Feed and Inbox.</a:t>
            </a:r>
            <a:br>
              <a:rPr lang="en-GB" sz="1400">
                <a:latin typeface="Calibri"/>
                <a:ea typeface="Calibri"/>
                <a:cs typeface="Calibri"/>
                <a:sym typeface="Calibri"/>
              </a:rPr>
            </a:br>
            <a:endParaRPr lang="en-GB" sz="1400">
              <a:latin typeface="Calibri"/>
              <a:ea typeface="Calibri"/>
              <a:cs typeface="Calibri"/>
              <a:sym typeface="Calibri"/>
            </a:endParaRPr>
          </a:p>
          <a:p>
            <a:pPr marL="457200" lvl="0" indent="-317500" rtl="0">
              <a:lnSpc>
                <a:spcPct val="115000"/>
              </a:lnSpc>
              <a:spcBef>
                <a:spcPts val="0"/>
              </a:spcBef>
              <a:spcAft>
                <a:spcPts val="0"/>
              </a:spcAft>
              <a:buSzPct val="100000"/>
              <a:buFont typeface="Calibri"/>
            </a:pPr>
            <a:r>
              <a:rPr lang="en-GB" sz="1400">
                <a:latin typeface="Calibri"/>
                <a:ea typeface="Calibri"/>
                <a:cs typeface="Calibri"/>
                <a:sym typeface="Calibri"/>
              </a:rPr>
              <a:t>Holds a bachelor’s degree in symbolic systems with a concentration in artificial intelligence from Stanford University</a:t>
            </a:r>
          </a:p>
          <a:p>
            <a:pPr lvl="0">
              <a:spcBef>
                <a:spcPts val="0"/>
              </a:spcBef>
              <a:buNone/>
            </a:pPr>
            <a:endParaRPr/>
          </a:p>
        </p:txBody>
      </p:sp>
      <p:pic>
        <p:nvPicPr>
          <p:cNvPr id="829" name="Shape 829" descr="Chris.png"/>
          <p:cNvPicPr preferRelativeResize="0"/>
          <p:nvPr/>
        </p:nvPicPr>
        <p:blipFill>
          <a:blip r:embed="rId3">
            <a:alphaModFix/>
          </a:blip>
          <a:stretch>
            <a:fillRect/>
          </a:stretch>
        </p:blipFill>
        <p:spPr>
          <a:xfrm>
            <a:off x="6427225" y="342500"/>
            <a:ext cx="2554875" cy="249778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lgn="l">
              <a:spcBef>
                <a:spcPts val="0"/>
              </a:spcBef>
              <a:buNone/>
            </a:pPr>
            <a:r>
              <a:rPr lang="en-GB" b="1">
                <a:latin typeface="Proxima Nova"/>
                <a:ea typeface="Proxima Nova"/>
                <a:cs typeface="Proxima Nova"/>
                <a:sym typeface="Proxima Nova"/>
              </a:rPr>
              <a:t>Shareholder ownership</a:t>
            </a:r>
          </a:p>
        </p:txBody>
      </p:sp>
      <p:sp>
        <p:nvSpPr>
          <p:cNvPr id="835" name="Shape 835"/>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836" name="Shape 836" descr="shareholder.png"/>
          <p:cNvPicPr preferRelativeResize="0"/>
          <p:nvPr/>
        </p:nvPicPr>
        <p:blipFill>
          <a:blip r:embed="rId3">
            <a:alphaModFix/>
          </a:blip>
          <a:stretch>
            <a:fillRect/>
          </a:stretch>
        </p:blipFill>
        <p:spPr>
          <a:xfrm>
            <a:off x="0" y="0"/>
            <a:ext cx="9298568" cy="5143500"/>
          </a:xfrm>
          <a:prstGeom prst="rect">
            <a:avLst/>
          </a:prstGeom>
          <a:noFill/>
          <a:ln>
            <a:noFill/>
          </a:ln>
        </p:spPr>
      </p:pic>
      <p:pic>
        <p:nvPicPr>
          <p:cNvPr id="837" name="Shape 837" descr="ownership.png"/>
          <p:cNvPicPr preferRelativeResize="0"/>
          <p:nvPr/>
        </p:nvPicPr>
        <p:blipFill>
          <a:blip r:embed="rId4">
            <a:alphaModFix/>
          </a:blip>
          <a:stretch>
            <a:fillRect/>
          </a:stretch>
        </p:blipFill>
        <p:spPr>
          <a:xfrm>
            <a:off x="0" y="0"/>
            <a:ext cx="925640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Shape 322"/>
          <p:cNvSpPr txBox="1">
            <a:spLocks noGrp="1"/>
          </p:cNvSpPr>
          <p:nvPr>
            <p:ph type="ctrTitle"/>
          </p:nvPr>
        </p:nvSpPr>
        <p:spPr>
          <a:xfrm>
            <a:off x="2411950" y="1009974"/>
            <a:ext cx="6431100" cy="3659400"/>
          </a:xfrm>
          <a:prstGeom prst="rect">
            <a:avLst/>
          </a:prstGeom>
        </p:spPr>
        <p:txBody>
          <a:bodyPr lIns="68575" tIns="68575" rIns="68575" bIns="68575" anchor="b" anchorCtr="0">
            <a:noAutofit/>
          </a:bodyPr>
          <a:lstStyle/>
          <a:p>
            <a:pPr marL="457200" lvl="0" indent="-342900" algn="l" rtl="0">
              <a:lnSpc>
                <a:spcPct val="115000"/>
              </a:lnSpc>
              <a:spcBef>
                <a:spcPts val="800"/>
              </a:spcBef>
              <a:buSzPct val="100000"/>
              <a:buFont typeface="Calibri"/>
              <a:buChar char="➢"/>
            </a:pPr>
            <a:r>
              <a:rPr lang="en-GB" sz="1800">
                <a:latin typeface="Calibri"/>
                <a:ea typeface="Calibri"/>
                <a:cs typeface="Calibri"/>
                <a:sym typeface="Calibri"/>
              </a:rPr>
              <a:t>More than</a:t>
            </a:r>
            <a:r>
              <a:rPr lang="en-GB" sz="1800" b="1">
                <a:solidFill>
                  <a:srgbClr val="1155CC"/>
                </a:solidFill>
                <a:latin typeface="Calibri"/>
                <a:ea typeface="Calibri"/>
                <a:cs typeface="Calibri"/>
                <a:sym typeface="Calibri"/>
              </a:rPr>
              <a:t> </a:t>
            </a:r>
            <a:r>
              <a:rPr lang="en-GB" sz="1800" b="1" u="sng">
                <a:solidFill>
                  <a:srgbClr val="0B5394"/>
                </a:solidFill>
                <a:latin typeface="Calibri"/>
                <a:ea typeface="Calibri"/>
                <a:cs typeface="Calibri"/>
                <a:sym typeface="Calibri"/>
              </a:rPr>
              <a:t>half</a:t>
            </a:r>
            <a:r>
              <a:rPr lang="en-GB" sz="1800">
                <a:solidFill>
                  <a:srgbClr val="0000FF"/>
                </a:solidFill>
                <a:latin typeface="Calibri"/>
                <a:ea typeface="Calibri"/>
                <a:cs typeface="Calibri"/>
                <a:sym typeface="Calibri"/>
              </a:rPr>
              <a:t> </a:t>
            </a:r>
            <a:r>
              <a:rPr lang="en-GB" sz="1800">
                <a:latin typeface="Calibri"/>
                <a:ea typeface="Calibri"/>
                <a:cs typeface="Calibri"/>
                <a:sym typeface="Calibri"/>
              </a:rPr>
              <a:t>the world uses a smartphone.</a:t>
            </a:r>
          </a:p>
          <a:p>
            <a:pPr lvl="0" algn="l" rtl="0">
              <a:lnSpc>
                <a:spcPct val="115000"/>
              </a:lnSpc>
              <a:spcBef>
                <a:spcPts val="800"/>
              </a:spcBef>
              <a:buNone/>
            </a:pPr>
            <a:endParaRPr sz="1800">
              <a:latin typeface="Calibri"/>
              <a:ea typeface="Calibri"/>
              <a:cs typeface="Calibri"/>
              <a:sym typeface="Calibri"/>
            </a:endParaRPr>
          </a:p>
          <a:p>
            <a:pPr marL="457200" lvl="0" indent="-342900" algn="l" rtl="0">
              <a:lnSpc>
                <a:spcPct val="115000"/>
              </a:lnSpc>
              <a:spcBef>
                <a:spcPts val="800"/>
              </a:spcBef>
              <a:buSzPct val="100000"/>
              <a:buFont typeface="Calibri"/>
              <a:buChar char="➢"/>
            </a:pPr>
            <a:r>
              <a:rPr lang="en-GB" sz="1800">
                <a:latin typeface="Calibri"/>
                <a:ea typeface="Calibri"/>
                <a:cs typeface="Calibri"/>
                <a:sym typeface="Calibri"/>
              </a:rPr>
              <a:t>More than </a:t>
            </a:r>
            <a:r>
              <a:rPr lang="en-GB" sz="1800" b="1" u="sng">
                <a:solidFill>
                  <a:srgbClr val="0B5394"/>
                </a:solidFill>
                <a:latin typeface="Calibri"/>
                <a:ea typeface="Calibri"/>
                <a:cs typeface="Calibri"/>
                <a:sym typeface="Calibri"/>
              </a:rPr>
              <a:t>half</a:t>
            </a:r>
            <a:r>
              <a:rPr lang="en-GB" sz="1800">
                <a:solidFill>
                  <a:srgbClr val="0B5394"/>
                </a:solidFill>
                <a:latin typeface="Calibri"/>
                <a:ea typeface="Calibri"/>
                <a:cs typeface="Calibri"/>
                <a:sym typeface="Calibri"/>
              </a:rPr>
              <a:t> </a:t>
            </a:r>
            <a:r>
              <a:rPr lang="en-GB" sz="1800">
                <a:latin typeface="Calibri"/>
                <a:ea typeface="Calibri"/>
                <a:cs typeface="Calibri"/>
                <a:sym typeface="Calibri"/>
              </a:rPr>
              <a:t>of the world’s web traffic now comes from mobile phones.</a:t>
            </a:r>
          </a:p>
          <a:p>
            <a:pPr lvl="0" algn="l" rtl="0">
              <a:lnSpc>
                <a:spcPct val="115000"/>
              </a:lnSpc>
              <a:spcBef>
                <a:spcPts val="800"/>
              </a:spcBef>
              <a:buNone/>
            </a:pPr>
            <a:endParaRPr sz="1800">
              <a:latin typeface="Calibri"/>
              <a:ea typeface="Calibri"/>
              <a:cs typeface="Calibri"/>
              <a:sym typeface="Calibri"/>
            </a:endParaRPr>
          </a:p>
          <a:p>
            <a:pPr marL="457200" lvl="0" indent="-342900" algn="l" rtl="0">
              <a:lnSpc>
                <a:spcPct val="115000"/>
              </a:lnSpc>
              <a:spcBef>
                <a:spcPts val="800"/>
              </a:spcBef>
              <a:buSzPct val="100000"/>
              <a:buFont typeface="Calibri"/>
              <a:buChar char="➢"/>
            </a:pPr>
            <a:r>
              <a:rPr lang="en-GB" sz="1800">
                <a:latin typeface="Calibri"/>
                <a:ea typeface="Calibri"/>
                <a:cs typeface="Calibri"/>
                <a:sym typeface="Calibri"/>
              </a:rPr>
              <a:t>U.S. users spend more than</a:t>
            </a:r>
            <a:r>
              <a:rPr lang="en-GB" sz="1800">
                <a:solidFill>
                  <a:srgbClr val="0000FF"/>
                </a:solidFill>
                <a:latin typeface="Calibri"/>
                <a:ea typeface="Calibri"/>
                <a:cs typeface="Calibri"/>
                <a:sym typeface="Calibri"/>
              </a:rPr>
              <a:t> </a:t>
            </a:r>
            <a:r>
              <a:rPr lang="en-GB" sz="1800" b="1" u="sng">
                <a:solidFill>
                  <a:srgbClr val="0B5394"/>
                </a:solidFill>
                <a:latin typeface="Calibri"/>
                <a:ea typeface="Calibri"/>
                <a:cs typeface="Calibri"/>
                <a:sym typeface="Calibri"/>
              </a:rPr>
              <a:t>216 weeks</a:t>
            </a:r>
            <a:r>
              <a:rPr lang="en-GB" sz="1800">
                <a:solidFill>
                  <a:srgbClr val="0000FF"/>
                </a:solidFill>
                <a:latin typeface="Calibri"/>
                <a:ea typeface="Calibri"/>
                <a:cs typeface="Calibri"/>
                <a:sym typeface="Calibri"/>
              </a:rPr>
              <a:t> </a:t>
            </a:r>
            <a:r>
              <a:rPr lang="en-GB" sz="1800">
                <a:latin typeface="Calibri"/>
                <a:ea typeface="Calibri"/>
                <a:cs typeface="Calibri"/>
                <a:sym typeface="Calibri"/>
              </a:rPr>
              <a:t>on social media via smartphone, opposed to the </a:t>
            </a:r>
            <a:r>
              <a:rPr lang="en-GB" sz="1800" b="1" u="sng">
                <a:solidFill>
                  <a:srgbClr val="0B5394"/>
                </a:solidFill>
                <a:latin typeface="Calibri"/>
                <a:ea typeface="Calibri"/>
                <a:cs typeface="Calibri"/>
                <a:sym typeface="Calibri"/>
              </a:rPr>
              <a:t>53 weeks</a:t>
            </a:r>
            <a:r>
              <a:rPr lang="en-GB" sz="1800" b="1">
                <a:solidFill>
                  <a:srgbClr val="0000FF"/>
                </a:solidFill>
                <a:latin typeface="Calibri"/>
                <a:ea typeface="Calibri"/>
                <a:cs typeface="Calibri"/>
                <a:sym typeface="Calibri"/>
              </a:rPr>
              <a:t> </a:t>
            </a:r>
            <a:r>
              <a:rPr lang="en-GB" sz="1800">
                <a:latin typeface="Calibri"/>
                <a:ea typeface="Calibri"/>
                <a:cs typeface="Calibri"/>
                <a:sym typeface="Calibri"/>
              </a:rPr>
              <a:t>via PC.</a:t>
            </a:r>
          </a:p>
          <a:p>
            <a:pPr lvl="0">
              <a:spcBef>
                <a:spcPts val="0"/>
              </a:spcBef>
              <a:buNone/>
            </a:pPr>
            <a:r>
              <a:rPr lang="en-GB"/>
              <a:t> </a:t>
            </a:r>
          </a:p>
        </p:txBody>
      </p:sp>
      <p:sp>
        <p:nvSpPr>
          <p:cNvPr id="323" name="Shape 323"/>
          <p:cNvSpPr txBox="1"/>
          <p:nvPr/>
        </p:nvSpPr>
        <p:spPr>
          <a:xfrm>
            <a:off x="2288100" y="227425"/>
            <a:ext cx="6855900" cy="903000"/>
          </a:xfrm>
          <a:prstGeom prst="rect">
            <a:avLst/>
          </a:prstGeom>
          <a:noFill/>
          <a:ln>
            <a:noFill/>
          </a:ln>
        </p:spPr>
        <p:txBody>
          <a:bodyPr lIns="91425" tIns="91425" rIns="91425" bIns="91425" anchor="t" anchorCtr="0">
            <a:noAutofit/>
          </a:bodyPr>
          <a:lstStyle/>
          <a:p>
            <a:pPr lvl="0">
              <a:spcBef>
                <a:spcPts val="0"/>
              </a:spcBef>
              <a:buNone/>
            </a:pPr>
            <a:r>
              <a:rPr lang="en-GB" sz="3000" b="1">
                <a:latin typeface="Proxima Nova"/>
                <a:ea typeface="Proxima Nova"/>
                <a:cs typeface="Proxima Nova"/>
                <a:sym typeface="Proxima Nova"/>
              </a:rPr>
              <a:t>Popularity of the Mobile Platform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1"/>
        <p:cNvGrpSpPr/>
        <p:nvPr/>
      </p:nvGrpSpPr>
      <p:grpSpPr>
        <a:xfrm>
          <a:off x="0" y="0"/>
          <a:ext cx="0" cy="0"/>
          <a:chOff x="0" y="0"/>
          <a:chExt cx="0" cy="0"/>
        </a:xfrm>
      </p:grpSpPr>
      <p:pic>
        <p:nvPicPr>
          <p:cNvPr id="842" name="Shape 842" descr="Roadmap.png"/>
          <p:cNvPicPr preferRelativeResize="0"/>
          <p:nvPr/>
        </p:nvPicPr>
        <p:blipFill>
          <a:blip r:embed="rId3">
            <a:alphaModFix/>
          </a:blip>
          <a:stretch>
            <a:fillRect/>
          </a:stretch>
        </p:blipFill>
        <p:spPr>
          <a:xfrm>
            <a:off x="1276725" y="981900"/>
            <a:ext cx="7827400" cy="3591299"/>
          </a:xfrm>
          <a:prstGeom prst="rect">
            <a:avLst/>
          </a:prstGeom>
          <a:noFill/>
          <a:ln>
            <a:noFill/>
          </a:ln>
        </p:spPr>
      </p:pic>
      <p:sp>
        <p:nvSpPr>
          <p:cNvPr id="843" name="Shape 843"/>
          <p:cNvSpPr txBox="1"/>
          <p:nvPr/>
        </p:nvSpPr>
        <p:spPr>
          <a:xfrm>
            <a:off x="1396525" y="265525"/>
            <a:ext cx="5448300" cy="668700"/>
          </a:xfrm>
          <a:prstGeom prst="rect">
            <a:avLst/>
          </a:prstGeom>
          <a:noFill/>
          <a:ln>
            <a:noFill/>
          </a:ln>
        </p:spPr>
        <p:txBody>
          <a:bodyPr lIns="91425" tIns="91425" rIns="91425" bIns="91425" anchor="t" anchorCtr="0">
            <a:noAutofit/>
          </a:bodyPr>
          <a:lstStyle/>
          <a:p>
            <a:pPr lvl="0">
              <a:spcBef>
                <a:spcPts val="0"/>
              </a:spcBef>
              <a:buNone/>
            </a:pPr>
            <a:r>
              <a:rPr lang="en-GB" sz="3000" b="1">
                <a:latin typeface="Proxima Nova"/>
                <a:ea typeface="Proxima Nova"/>
                <a:cs typeface="Proxima Nova"/>
                <a:sym typeface="Proxima Nova"/>
              </a:rPr>
              <a:t>10 year roadmap</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7"/>
        <p:cNvGrpSpPr/>
        <p:nvPr/>
      </p:nvGrpSpPr>
      <p:grpSpPr>
        <a:xfrm>
          <a:off x="0" y="0"/>
          <a:ext cx="0" cy="0"/>
          <a:chOff x="0" y="0"/>
          <a:chExt cx="0" cy="0"/>
        </a:xfrm>
      </p:grpSpPr>
      <p:sp>
        <p:nvSpPr>
          <p:cNvPr id="848" name="Shape 848"/>
          <p:cNvSpPr txBox="1">
            <a:spLocks noGrp="1"/>
          </p:cNvSpPr>
          <p:nvPr>
            <p:ph type="title"/>
          </p:nvPr>
        </p:nvSpPr>
        <p:spPr>
          <a:xfrm>
            <a:off x="1113225" y="0"/>
            <a:ext cx="7514100" cy="463500"/>
          </a:xfrm>
          <a:prstGeom prst="rect">
            <a:avLst/>
          </a:prstGeom>
        </p:spPr>
        <p:txBody>
          <a:bodyPr lIns="68575" tIns="68575" rIns="68575" bIns="68575" anchor="ctr" anchorCtr="0">
            <a:noAutofit/>
          </a:bodyPr>
          <a:lstStyle/>
          <a:p>
            <a:pPr lvl="0">
              <a:spcBef>
                <a:spcPts val="0"/>
              </a:spcBef>
              <a:buClr>
                <a:schemeClr val="dk1"/>
              </a:buClr>
              <a:buSzPct val="36666"/>
              <a:buFont typeface="Arial"/>
              <a:buNone/>
            </a:pPr>
            <a:r>
              <a:rPr lang="en-GB" b="1">
                <a:latin typeface="Proxima Nova"/>
                <a:ea typeface="Proxima Nova"/>
                <a:cs typeface="Proxima Nova"/>
                <a:sym typeface="Proxima Nova"/>
              </a:rPr>
              <a:t>Balance Sheet 10K</a:t>
            </a:r>
          </a:p>
        </p:txBody>
      </p:sp>
      <p:grpSp>
        <p:nvGrpSpPr>
          <p:cNvPr id="849" name="Shape 849"/>
          <p:cNvGrpSpPr/>
          <p:nvPr/>
        </p:nvGrpSpPr>
        <p:grpSpPr>
          <a:xfrm>
            <a:off x="2148846" y="463483"/>
            <a:ext cx="5310992" cy="4679791"/>
            <a:chOff x="2141749" y="375499"/>
            <a:chExt cx="5318437" cy="4767999"/>
          </a:xfrm>
        </p:grpSpPr>
        <p:pic>
          <p:nvPicPr>
            <p:cNvPr id="850" name="Shape 850" descr="BS.png"/>
            <p:cNvPicPr preferRelativeResize="0"/>
            <p:nvPr/>
          </p:nvPicPr>
          <p:blipFill>
            <a:blip r:embed="rId3">
              <a:alphaModFix/>
            </a:blip>
            <a:stretch>
              <a:fillRect/>
            </a:stretch>
          </p:blipFill>
          <p:spPr>
            <a:xfrm>
              <a:off x="2141811" y="375499"/>
              <a:ext cx="5318363" cy="4767999"/>
            </a:xfrm>
            <a:prstGeom prst="rect">
              <a:avLst/>
            </a:prstGeom>
            <a:noFill/>
            <a:ln>
              <a:noFill/>
            </a:ln>
          </p:spPr>
        </p:pic>
        <p:sp>
          <p:nvSpPr>
            <p:cNvPr id="851" name="Shape 851"/>
            <p:cNvSpPr/>
            <p:nvPr/>
          </p:nvSpPr>
          <p:spPr>
            <a:xfrm>
              <a:off x="2141749" y="893825"/>
              <a:ext cx="53184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2" name="Shape 852"/>
            <p:cNvSpPr/>
            <p:nvPr/>
          </p:nvSpPr>
          <p:spPr>
            <a:xfrm>
              <a:off x="2141750" y="1153775"/>
              <a:ext cx="5318400" cy="1956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3" name="Shape 853"/>
            <p:cNvSpPr/>
            <p:nvPr/>
          </p:nvSpPr>
          <p:spPr>
            <a:xfrm>
              <a:off x="2141750" y="2569650"/>
              <a:ext cx="53184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4" name="Shape 854"/>
            <p:cNvSpPr/>
            <p:nvPr/>
          </p:nvSpPr>
          <p:spPr>
            <a:xfrm>
              <a:off x="2141787" y="1597500"/>
              <a:ext cx="53184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8"/>
        <p:cNvGrpSpPr/>
        <p:nvPr/>
      </p:nvGrpSpPr>
      <p:grpSpPr>
        <a:xfrm>
          <a:off x="0" y="0"/>
          <a:ext cx="0" cy="0"/>
          <a:chOff x="0" y="0"/>
          <a:chExt cx="0" cy="0"/>
        </a:xfrm>
      </p:grpSpPr>
      <p:sp>
        <p:nvSpPr>
          <p:cNvPr id="859" name="Shape 859"/>
          <p:cNvSpPr txBox="1">
            <a:spLocks noGrp="1"/>
          </p:cNvSpPr>
          <p:nvPr>
            <p:ph type="title"/>
          </p:nvPr>
        </p:nvSpPr>
        <p:spPr>
          <a:xfrm>
            <a:off x="1161300" y="0"/>
            <a:ext cx="7514100" cy="6105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Income Statement 10K</a:t>
            </a:r>
          </a:p>
        </p:txBody>
      </p:sp>
      <p:pic>
        <p:nvPicPr>
          <p:cNvPr id="860" name="Shape 860" descr="IS.png"/>
          <p:cNvPicPr preferRelativeResize="0"/>
          <p:nvPr/>
        </p:nvPicPr>
        <p:blipFill>
          <a:blip r:embed="rId3">
            <a:alphaModFix/>
          </a:blip>
          <a:stretch>
            <a:fillRect/>
          </a:stretch>
        </p:blipFill>
        <p:spPr>
          <a:xfrm>
            <a:off x="1490400" y="498900"/>
            <a:ext cx="6668948" cy="4585924"/>
          </a:xfrm>
          <a:prstGeom prst="rect">
            <a:avLst/>
          </a:prstGeom>
          <a:noFill/>
          <a:ln>
            <a:noFill/>
          </a:ln>
        </p:spPr>
      </p:pic>
      <p:sp>
        <p:nvSpPr>
          <p:cNvPr id="861" name="Shape 861"/>
          <p:cNvSpPr/>
          <p:nvPr/>
        </p:nvSpPr>
        <p:spPr>
          <a:xfrm>
            <a:off x="1490400" y="1930350"/>
            <a:ext cx="6625800" cy="1524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62" name="Shape 862"/>
          <p:cNvSpPr/>
          <p:nvPr/>
        </p:nvSpPr>
        <p:spPr>
          <a:xfrm>
            <a:off x="1490400" y="3197475"/>
            <a:ext cx="6625800" cy="3129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1113225" y="113450"/>
            <a:ext cx="7514100" cy="5319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Cash Flow Statement 10K (I)</a:t>
            </a:r>
          </a:p>
        </p:txBody>
      </p:sp>
      <p:sp>
        <p:nvSpPr>
          <p:cNvPr id="868" name="Shape 868"/>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869" name="Shape 869" descr="CFO.png"/>
          <p:cNvPicPr preferRelativeResize="0"/>
          <p:nvPr/>
        </p:nvPicPr>
        <p:blipFill>
          <a:blip r:embed="rId3">
            <a:alphaModFix/>
          </a:blip>
          <a:stretch>
            <a:fillRect/>
          </a:stretch>
        </p:blipFill>
        <p:spPr>
          <a:xfrm>
            <a:off x="423890" y="721675"/>
            <a:ext cx="8378959" cy="3997649"/>
          </a:xfrm>
          <a:prstGeom prst="rect">
            <a:avLst/>
          </a:prstGeom>
          <a:noFill/>
          <a:ln>
            <a:noFill/>
          </a:ln>
        </p:spPr>
      </p:pic>
      <p:sp>
        <p:nvSpPr>
          <p:cNvPr id="870" name="Shape 870"/>
          <p:cNvSpPr/>
          <p:nvPr/>
        </p:nvSpPr>
        <p:spPr>
          <a:xfrm>
            <a:off x="513375" y="4490600"/>
            <a:ext cx="8500500" cy="230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4"/>
        <p:cNvGrpSpPr/>
        <p:nvPr/>
      </p:nvGrpSpPr>
      <p:grpSpPr>
        <a:xfrm>
          <a:off x="0" y="0"/>
          <a:ext cx="0" cy="0"/>
          <a:chOff x="0" y="0"/>
          <a:chExt cx="0" cy="0"/>
        </a:xfrm>
      </p:grpSpPr>
      <p:sp>
        <p:nvSpPr>
          <p:cNvPr id="875" name="Shape 875"/>
          <p:cNvSpPr txBox="1">
            <a:spLocks noGrp="1"/>
          </p:cNvSpPr>
          <p:nvPr>
            <p:ph type="body" idx="1"/>
          </p:nvPr>
        </p:nvSpPr>
        <p:spPr>
          <a:xfrm>
            <a:off x="1411178" y="2016617"/>
            <a:ext cx="7057500" cy="2295599"/>
          </a:xfrm>
          <a:prstGeom prst="rect">
            <a:avLst/>
          </a:prstGeom>
        </p:spPr>
        <p:txBody>
          <a:bodyPr lIns="68575" tIns="68575" rIns="68575" bIns="68575" anchor="ctr" anchorCtr="0">
            <a:noAutofit/>
          </a:bodyPr>
          <a:lstStyle/>
          <a:p>
            <a:pPr lvl="0">
              <a:spcBef>
                <a:spcPts val="0"/>
              </a:spcBef>
              <a:buNone/>
            </a:pPr>
            <a:endParaRPr/>
          </a:p>
        </p:txBody>
      </p:sp>
      <p:pic>
        <p:nvPicPr>
          <p:cNvPr id="876" name="Shape 876" descr="CF.png"/>
          <p:cNvPicPr preferRelativeResize="0"/>
          <p:nvPr/>
        </p:nvPicPr>
        <p:blipFill rotWithShape="1">
          <a:blip r:embed="rId3">
            <a:alphaModFix/>
          </a:blip>
          <a:srcRect l="1195" r="1575"/>
          <a:stretch/>
        </p:blipFill>
        <p:spPr>
          <a:xfrm>
            <a:off x="467599" y="969775"/>
            <a:ext cx="8350275" cy="3534375"/>
          </a:xfrm>
          <a:prstGeom prst="rect">
            <a:avLst/>
          </a:prstGeom>
          <a:noFill/>
          <a:ln>
            <a:noFill/>
          </a:ln>
        </p:spPr>
      </p:pic>
      <p:sp>
        <p:nvSpPr>
          <p:cNvPr id="877" name="Shape 877"/>
          <p:cNvSpPr/>
          <p:nvPr/>
        </p:nvSpPr>
        <p:spPr>
          <a:xfrm>
            <a:off x="593292" y="1197040"/>
            <a:ext cx="8130000" cy="191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8" name="Shape 878"/>
          <p:cNvSpPr/>
          <p:nvPr/>
        </p:nvSpPr>
        <p:spPr>
          <a:xfrm>
            <a:off x="594818" y="3415380"/>
            <a:ext cx="8130000" cy="191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79" name="Shape 879"/>
          <p:cNvSpPr/>
          <p:nvPr/>
        </p:nvSpPr>
        <p:spPr>
          <a:xfrm>
            <a:off x="594818" y="4254353"/>
            <a:ext cx="8130000" cy="191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0" name="Shape 880"/>
          <p:cNvSpPr txBox="1">
            <a:spLocks noGrp="1"/>
          </p:cNvSpPr>
          <p:nvPr>
            <p:ph type="title"/>
          </p:nvPr>
        </p:nvSpPr>
        <p:spPr>
          <a:xfrm>
            <a:off x="1113225" y="113450"/>
            <a:ext cx="7514100" cy="531900"/>
          </a:xfrm>
          <a:prstGeom prst="rect">
            <a:avLst/>
          </a:prstGeom>
        </p:spPr>
        <p:txBody>
          <a:bodyPr lIns="68575" tIns="68575" rIns="68575" bIns="68575" anchor="ctr" anchorCtr="0">
            <a:noAutofit/>
          </a:bodyPr>
          <a:lstStyle/>
          <a:p>
            <a:pPr lvl="0" rtl="0">
              <a:spcBef>
                <a:spcPts val="0"/>
              </a:spcBef>
              <a:buNone/>
            </a:pPr>
            <a:r>
              <a:rPr lang="en-GB" b="1">
                <a:latin typeface="Proxima Nova"/>
                <a:ea typeface="Proxima Nova"/>
                <a:cs typeface="Proxima Nova"/>
                <a:sym typeface="Proxima Nova"/>
              </a:rPr>
              <a:t>Cash Flow Statement 10K (II)</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4"/>
        <p:cNvGrpSpPr/>
        <p:nvPr/>
      </p:nvGrpSpPr>
      <p:grpSpPr>
        <a:xfrm>
          <a:off x="0" y="0"/>
          <a:ext cx="0" cy="0"/>
          <a:chOff x="0" y="0"/>
          <a:chExt cx="0" cy="0"/>
        </a:xfrm>
      </p:grpSpPr>
      <p:sp>
        <p:nvSpPr>
          <p:cNvPr id="885" name="Shape 885"/>
          <p:cNvSpPr txBox="1">
            <a:spLocks noGrp="1"/>
          </p:cNvSpPr>
          <p:nvPr>
            <p:ph type="title"/>
          </p:nvPr>
        </p:nvSpPr>
        <p:spPr>
          <a:xfrm>
            <a:off x="1113233" y="661025"/>
            <a:ext cx="7514100" cy="1314300"/>
          </a:xfrm>
          <a:prstGeom prst="rect">
            <a:avLst/>
          </a:prstGeom>
        </p:spPr>
        <p:txBody>
          <a:bodyPr lIns="68575" tIns="68575" rIns="68575" bIns="68575" anchor="ctr" anchorCtr="0">
            <a:noAutofit/>
          </a:bodyPr>
          <a:lstStyle/>
          <a:p>
            <a:pPr lvl="0">
              <a:spcBef>
                <a:spcPts val="0"/>
              </a:spcBef>
              <a:buNone/>
            </a:pPr>
            <a:r>
              <a:rPr lang="en-GB"/>
              <a:t>Recommendation:</a:t>
            </a:r>
          </a:p>
        </p:txBody>
      </p:sp>
      <p:sp>
        <p:nvSpPr>
          <p:cNvPr id="886" name="Shape 886"/>
          <p:cNvSpPr txBox="1">
            <a:spLocks noGrp="1"/>
          </p:cNvSpPr>
          <p:nvPr>
            <p:ph type="body" idx="1"/>
          </p:nvPr>
        </p:nvSpPr>
        <p:spPr>
          <a:xfrm>
            <a:off x="1113232" y="1521099"/>
            <a:ext cx="7514100" cy="2343300"/>
          </a:xfrm>
          <a:prstGeom prst="rect">
            <a:avLst/>
          </a:prstGeom>
        </p:spPr>
        <p:txBody>
          <a:bodyPr lIns="68575" tIns="68575" rIns="68575" bIns="68575" anchor="ctr" anchorCtr="0">
            <a:noAutofit/>
          </a:bodyPr>
          <a:lstStyle/>
          <a:p>
            <a:pPr lvl="0" algn="ctr">
              <a:spcBef>
                <a:spcPts val="0"/>
              </a:spcBef>
              <a:buNone/>
            </a:pPr>
            <a:r>
              <a:rPr lang="en-GB" sz="5000" b="1"/>
              <a:t>BUY</a:t>
            </a:r>
          </a:p>
        </p:txBody>
      </p:sp>
      <p:pic>
        <p:nvPicPr>
          <p:cNvPr id="887" name="Shape 887" descr="BLUE.pn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888" name="Shape 888"/>
          <p:cNvPicPr preferRelativeResize="0"/>
          <p:nvPr/>
        </p:nvPicPr>
        <p:blipFill>
          <a:blip r:embed="rId4">
            <a:alphaModFix/>
          </a:blip>
          <a:stretch>
            <a:fillRect/>
          </a:stretch>
        </p:blipFill>
        <p:spPr>
          <a:xfrm>
            <a:off x="1190625" y="1657350"/>
            <a:ext cx="6762750" cy="18288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1113233" y="514350"/>
            <a:ext cx="7514100" cy="1314300"/>
          </a:xfrm>
          <a:prstGeom prst="rect">
            <a:avLst/>
          </a:prstGeom>
        </p:spPr>
        <p:txBody>
          <a:bodyPr lIns="68575" tIns="68575" rIns="68575" bIns="68575" anchor="ctr" anchorCtr="0">
            <a:noAutofit/>
          </a:bodyPr>
          <a:lstStyle/>
          <a:p>
            <a:pPr lvl="0">
              <a:spcBef>
                <a:spcPts val="0"/>
              </a:spcBef>
              <a:buNone/>
            </a:pPr>
            <a:endParaRPr/>
          </a:p>
        </p:txBody>
      </p:sp>
      <p:sp>
        <p:nvSpPr>
          <p:cNvPr id="894" name="Shape 894"/>
          <p:cNvSpPr txBox="1">
            <a:spLocks noGrp="1"/>
          </p:cNvSpPr>
          <p:nvPr>
            <p:ph type="body" idx="1"/>
          </p:nvPr>
        </p:nvSpPr>
        <p:spPr>
          <a:xfrm>
            <a:off x="1113232" y="2000249"/>
            <a:ext cx="7514100" cy="2343300"/>
          </a:xfrm>
          <a:prstGeom prst="rect">
            <a:avLst/>
          </a:prstGeom>
        </p:spPr>
        <p:txBody>
          <a:bodyPr lIns="68575" tIns="68575" rIns="68575" bIns="68575" anchor="ctr" anchorCtr="0">
            <a:noAutofit/>
          </a:bodyPr>
          <a:lstStyle/>
          <a:p>
            <a:pPr lvl="0">
              <a:spcBef>
                <a:spcPts val="0"/>
              </a:spcBef>
              <a:buNone/>
            </a:pPr>
            <a:endParaRPr/>
          </a:p>
        </p:txBody>
      </p:sp>
      <p:pic>
        <p:nvPicPr>
          <p:cNvPr id="895" name="Shape 895"/>
          <p:cNvPicPr preferRelativeResize="0"/>
          <p:nvPr/>
        </p:nvPicPr>
        <p:blipFill>
          <a:blip r:embed="rId3">
            <a:alphaModFix/>
          </a:blip>
          <a:stretch>
            <a:fillRect/>
          </a:stretch>
        </p:blipFill>
        <p:spPr>
          <a:xfrm>
            <a:off x="25862" y="-77075"/>
            <a:ext cx="9092275" cy="529764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ctr" rtl="0">
              <a:lnSpc>
                <a:spcPct val="100000"/>
              </a:lnSpc>
              <a:spcBef>
                <a:spcPts val="0"/>
              </a:spcBef>
              <a:spcAft>
                <a:spcPts val="0"/>
              </a:spcAft>
              <a:buClr>
                <a:schemeClr val="dk1"/>
              </a:buClr>
              <a:buSzPct val="25000"/>
              <a:buFont typeface="Corbel"/>
              <a:buNone/>
            </a:pPr>
            <a:endParaRPr sz="3000" b="0" i="0" u="none" strike="noStrike" cap="none">
              <a:solidFill>
                <a:schemeClr val="dk1"/>
              </a:solidFill>
              <a:latin typeface="Corbel"/>
              <a:ea typeface="Corbel"/>
              <a:cs typeface="Corbel"/>
              <a:sym typeface="Corbel"/>
            </a:endParaRPr>
          </a:p>
        </p:txBody>
      </p:sp>
      <p:sp>
        <p:nvSpPr>
          <p:cNvPr id="901" name="Shape 901"/>
          <p:cNvSpPr txBox="1">
            <a:spLocks noGrp="1"/>
          </p:cNvSpPr>
          <p:nvPr>
            <p:ph type="body" idx="1"/>
          </p:nvPr>
        </p:nvSpPr>
        <p:spPr>
          <a:xfrm>
            <a:off x="1113232" y="2000249"/>
            <a:ext cx="7514100" cy="2343300"/>
          </a:xfrm>
          <a:prstGeom prst="rect">
            <a:avLst/>
          </a:prstGeom>
          <a:noFill/>
          <a:ln>
            <a:noFill/>
          </a:ln>
        </p:spPr>
        <p:txBody>
          <a:bodyPr lIns="68575" tIns="68575" rIns="68575" bIns="68575" anchor="ctr" anchorCtr="0">
            <a:noAutofit/>
          </a:bodyPr>
          <a:lstStyle/>
          <a:p>
            <a:pPr marL="215900" marR="0" lvl="0" indent="-50799" algn="l" rtl="0">
              <a:lnSpc>
                <a:spcPct val="100000"/>
              </a:lnSpc>
              <a:spcBef>
                <a:spcPts val="0"/>
              </a:spcBef>
              <a:spcAft>
                <a:spcPts val="0"/>
              </a:spcAft>
              <a:buClr>
                <a:srgbClr val="1186C3"/>
              </a:buClr>
              <a:buSzPct val="144443"/>
              <a:buFont typeface="Arial"/>
              <a:buNone/>
            </a:pPr>
            <a:endParaRPr sz="1800" b="0" i="0" u="none" strike="noStrike" cap="none">
              <a:solidFill>
                <a:schemeClr val="dk1"/>
              </a:solidFill>
              <a:latin typeface="Corbel"/>
              <a:ea typeface="Corbel"/>
              <a:cs typeface="Corbel"/>
              <a:sym typeface="Corbel"/>
            </a:endParaRPr>
          </a:p>
        </p:txBody>
      </p:sp>
      <p:pic>
        <p:nvPicPr>
          <p:cNvPr id="902" name="Shape 902" descr="https://images8.alphacoders.com/473/473471.jp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6"/>
        <p:cNvGrpSpPr/>
        <p:nvPr/>
      </p:nvGrpSpPr>
      <p:grpSpPr>
        <a:xfrm>
          <a:off x="0" y="0"/>
          <a:ext cx="0" cy="0"/>
          <a:chOff x="0" y="0"/>
          <a:chExt cx="0" cy="0"/>
        </a:xfrm>
      </p:grpSpPr>
      <p:grpSp>
        <p:nvGrpSpPr>
          <p:cNvPr id="907" name="Shape 907"/>
          <p:cNvGrpSpPr/>
          <p:nvPr/>
        </p:nvGrpSpPr>
        <p:grpSpPr>
          <a:xfrm>
            <a:off x="1470750" y="133662"/>
            <a:ext cx="6202511" cy="4937823"/>
            <a:chOff x="1470750" y="133662"/>
            <a:chExt cx="6202511" cy="4937823"/>
          </a:xfrm>
        </p:grpSpPr>
        <p:pic>
          <p:nvPicPr>
            <p:cNvPr id="908" name="Shape 908"/>
            <p:cNvPicPr preferRelativeResize="0"/>
            <p:nvPr/>
          </p:nvPicPr>
          <p:blipFill rotWithShape="1">
            <a:blip r:embed="rId3">
              <a:alphaModFix/>
            </a:blip>
            <a:srcRect l="23619" t="21937" r="24445" b="1732"/>
            <a:stretch/>
          </p:blipFill>
          <p:spPr>
            <a:xfrm>
              <a:off x="1470750" y="133662"/>
              <a:ext cx="6202511" cy="4937823"/>
            </a:xfrm>
            <a:prstGeom prst="rect">
              <a:avLst/>
            </a:prstGeom>
            <a:noFill/>
            <a:ln w="9525" cap="flat" cmpd="sng">
              <a:solidFill>
                <a:srgbClr val="0B5982"/>
              </a:solidFill>
              <a:prstDash val="solid"/>
              <a:round/>
              <a:headEnd type="none" w="med" len="med"/>
              <a:tailEnd type="none" w="med" len="med"/>
            </a:ln>
          </p:spPr>
        </p:pic>
        <p:sp>
          <p:nvSpPr>
            <p:cNvPr id="909" name="Shape 909"/>
            <p:cNvSpPr/>
            <p:nvPr/>
          </p:nvSpPr>
          <p:spPr>
            <a:xfrm>
              <a:off x="5606275" y="3671675"/>
              <a:ext cx="1972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0" name="Shape 910"/>
            <p:cNvSpPr/>
            <p:nvPr/>
          </p:nvSpPr>
          <p:spPr>
            <a:xfrm>
              <a:off x="4293825" y="3671675"/>
              <a:ext cx="1225200" cy="4008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11" name="Shape 911"/>
            <p:cNvSpPr/>
            <p:nvPr/>
          </p:nvSpPr>
          <p:spPr>
            <a:xfrm>
              <a:off x="5569025" y="1935100"/>
              <a:ext cx="1972500" cy="105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912" name="Shape 912"/>
          <p:cNvSpPr/>
          <p:nvPr/>
        </p:nvSpPr>
        <p:spPr>
          <a:xfrm>
            <a:off x="5575925" y="133675"/>
            <a:ext cx="766200" cy="3366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1113233" y="514350"/>
            <a:ext cx="7514100" cy="1314300"/>
          </a:xfrm>
          <a:prstGeom prst="rect">
            <a:avLst/>
          </a:prstGeom>
          <a:noFill/>
          <a:ln>
            <a:noFill/>
          </a:ln>
        </p:spPr>
        <p:txBody>
          <a:bodyPr lIns="68575" tIns="68575" rIns="68575" bIns="68575" anchor="ctr" anchorCtr="0">
            <a:noAutofit/>
          </a:bodyPr>
          <a:lstStyle/>
          <a:p>
            <a:pPr marL="0" marR="0" lvl="0" indent="0" algn="l" rtl="0">
              <a:lnSpc>
                <a:spcPct val="100000"/>
              </a:lnSpc>
              <a:spcBef>
                <a:spcPts val="0"/>
              </a:spcBef>
              <a:spcAft>
                <a:spcPts val="0"/>
              </a:spcAft>
              <a:buClr>
                <a:schemeClr val="dk1"/>
              </a:buClr>
              <a:buSzPct val="25000"/>
              <a:buFont typeface="Corbel"/>
              <a:buNone/>
            </a:pPr>
            <a:r>
              <a:rPr lang="en-GB" sz="3000" b="1" i="0" u="none" strike="noStrike" cap="none">
                <a:solidFill>
                  <a:schemeClr val="dk1"/>
                </a:solidFill>
                <a:latin typeface="Proxima Nova"/>
                <a:ea typeface="Proxima Nova"/>
                <a:cs typeface="Proxima Nova"/>
                <a:sym typeface="Proxima Nova"/>
              </a:rPr>
              <a:t>Twitter 1 year (NYSE) </a:t>
            </a:r>
          </a:p>
        </p:txBody>
      </p:sp>
      <p:pic>
        <p:nvPicPr>
          <p:cNvPr id="918" name="Shape 918"/>
          <p:cNvPicPr preferRelativeResize="0"/>
          <p:nvPr/>
        </p:nvPicPr>
        <p:blipFill rotWithShape="1">
          <a:blip r:embed="rId3">
            <a:alphaModFix/>
          </a:blip>
          <a:srcRect/>
          <a:stretch/>
        </p:blipFill>
        <p:spPr>
          <a:xfrm>
            <a:off x="1113232" y="1544637"/>
            <a:ext cx="7341000" cy="2799000"/>
          </a:xfrm>
          <a:prstGeom prst="rect">
            <a:avLst/>
          </a:prstGeom>
          <a:noFill/>
          <a:ln w="9525" cap="flat" cmpd="sng">
            <a:solidFill>
              <a:srgbClr val="0B5982"/>
            </a:solidFill>
            <a:prstDash val="solid"/>
            <a:round/>
            <a:headEnd type="none" w="med" len="med"/>
            <a:tailEnd type="none" w="med" len="med"/>
          </a:ln>
        </p:spPr>
      </p:pic>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4355</Words>
  <Application>Microsoft Office PowerPoint</Application>
  <PresentationFormat>On-screen Show (16:9)</PresentationFormat>
  <Paragraphs>614</Paragraphs>
  <Slides>165</Slides>
  <Notes>165</Notes>
  <HiddenSlides>0</HiddenSlides>
  <MMClips>0</MMClips>
  <ScaleCrop>false</ScaleCrop>
  <HeadingPairs>
    <vt:vector size="4" baseType="variant">
      <vt:variant>
        <vt:lpstr>Theme</vt:lpstr>
      </vt:variant>
      <vt:variant>
        <vt:i4>2</vt:i4>
      </vt:variant>
      <vt:variant>
        <vt:lpstr>Slide Titles</vt:lpstr>
      </vt:variant>
      <vt:variant>
        <vt:i4>165</vt:i4>
      </vt:variant>
    </vt:vector>
  </HeadingPairs>
  <TitlesOfParts>
    <vt:vector size="167" baseType="lpstr">
      <vt:lpstr>Parallax</vt:lpstr>
      <vt:lpstr>Parallax</vt:lpstr>
      <vt:lpstr>SOCIAL MEDIA</vt:lpstr>
      <vt:lpstr>•The collective of online communications channels dedicated to community-based input, interaction, content-sharing and collaboration. </vt:lpstr>
      <vt:lpstr>Slide 3</vt:lpstr>
      <vt:lpstr>1890  </vt:lpstr>
      <vt:lpstr>Slide 5</vt:lpstr>
      <vt:lpstr>Slide 6</vt:lpstr>
      <vt:lpstr>1972  </vt:lpstr>
      <vt:lpstr>Slide 8</vt:lpstr>
      <vt:lpstr>More than half the world uses a smartphone.  More than half of the world’s web traffic now comes from mobile phones.  U.S. users spend more than 216 weeks on social media via smartphone, opposed to the 53 weeks via PC.  </vt:lpstr>
      <vt:lpstr>Slide 10</vt:lpstr>
      <vt:lpstr>Slide 11</vt:lpstr>
      <vt:lpstr>The Business Model      of Social Media </vt:lpstr>
      <vt:lpstr>Social Networking Sites (Revenue Models)</vt:lpstr>
      <vt:lpstr>Social media product market</vt:lpstr>
      <vt:lpstr>Cost structure </vt:lpstr>
      <vt:lpstr>Slide 16</vt:lpstr>
      <vt:lpstr>Slide 17</vt:lpstr>
      <vt:lpstr>Use of Social Media Marketing </vt:lpstr>
      <vt:lpstr>Slide 19</vt:lpstr>
      <vt:lpstr>Data &amp; Analysis</vt:lpstr>
      <vt:lpstr>Industry Segmentation</vt:lpstr>
      <vt:lpstr>Industry Segmentation Cont’d</vt:lpstr>
      <vt:lpstr>Key Success Factors  </vt:lpstr>
      <vt:lpstr>Key Success Factors Ctd.</vt:lpstr>
      <vt:lpstr>Key Operating Factors  </vt:lpstr>
      <vt:lpstr>Number of Internet Users Worldwide  (2005-2016)</vt:lpstr>
      <vt:lpstr>Number of Internet Users Worldwide  (Region, 2017)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Revenue in the Digital Advertising Market </vt:lpstr>
      <vt:lpstr>Slide 41</vt:lpstr>
      <vt:lpstr>Slide 42</vt:lpstr>
      <vt:lpstr>Slide 43</vt:lpstr>
      <vt:lpstr>Ad blocking - Quick Facts</vt:lpstr>
      <vt:lpstr>Adblock User Motivations</vt:lpstr>
      <vt:lpstr>Adblock Usage</vt:lpstr>
      <vt:lpstr>Slide 47</vt:lpstr>
      <vt:lpstr>Types of websites affected most by Adblocking</vt:lpstr>
      <vt:lpstr>Slide 49</vt:lpstr>
      <vt:lpstr>Facebook Overview</vt:lpstr>
      <vt:lpstr>Timeline</vt:lpstr>
      <vt:lpstr>Stock Overview 1 year</vt:lpstr>
      <vt:lpstr>IPO to Present</vt:lpstr>
      <vt:lpstr>Daily Active Users</vt:lpstr>
      <vt:lpstr>Monthly Active Users</vt:lpstr>
      <vt:lpstr>Mobile Daily Active Users</vt:lpstr>
      <vt:lpstr>Mobile Monthly Active Users</vt:lpstr>
      <vt:lpstr>Mobile Only Monthly Active Users</vt:lpstr>
      <vt:lpstr>Mobile Ratios</vt:lpstr>
      <vt:lpstr>Average Revenue Per User Q4’15-Q4’16</vt:lpstr>
      <vt:lpstr>Revenue</vt:lpstr>
      <vt:lpstr>Revenue Segmentation</vt:lpstr>
      <vt:lpstr>       Newsfeed Ad on:                    Desktop                                         Mobile</vt:lpstr>
      <vt:lpstr>Newsfeed Algorithm</vt:lpstr>
      <vt:lpstr>Slide 65</vt:lpstr>
      <vt:lpstr>Slide 66</vt:lpstr>
      <vt:lpstr>Facebook dominates the social landscape</vt:lpstr>
      <vt:lpstr>Slide 68</vt:lpstr>
      <vt:lpstr>Ad Products</vt:lpstr>
      <vt:lpstr>Live video and 360 Photos</vt:lpstr>
      <vt:lpstr>Audience network</vt:lpstr>
      <vt:lpstr>Advanced Measurement</vt:lpstr>
      <vt:lpstr>Workplace</vt:lpstr>
      <vt:lpstr>Free Basics </vt:lpstr>
      <vt:lpstr>Facebook Lite</vt:lpstr>
      <vt:lpstr>Oculus</vt:lpstr>
      <vt:lpstr>Instagram</vt:lpstr>
      <vt:lpstr>Instagram Advertisement</vt:lpstr>
      <vt:lpstr>Whastapp</vt:lpstr>
      <vt:lpstr>Messenger</vt:lpstr>
      <vt:lpstr>Monetizing Whatsapp and Messenger</vt:lpstr>
      <vt:lpstr>Diluted Shares Outstanding and YoY % Change</vt:lpstr>
      <vt:lpstr>Slide 83</vt:lpstr>
      <vt:lpstr>Mark Zuckerberg</vt:lpstr>
      <vt:lpstr>Sheryl Sandberg</vt:lpstr>
      <vt:lpstr>David Wehner</vt:lpstr>
      <vt:lpstr>Mike Schroepfer</vt:lpstr>
      <vt:lpstr>Chris Cox</vt:lpstr>
      <vt:lpstr>Shareholder ownership</vt:lpstr>
      <vt:lpstr>Slide 90</vt:lpstr>
      <vt:lpstr>Balance Sheet 10K</vt:lpstr>
      <vt:lpstr>Income Statement 10K</vt:lpstr>
      <vt:lpstr>Cash Flow Statement 10K (I)</vt:lpstr>
      <vt:lpstr>Cash Flow Statement 10K (II)</vt:lpstr>
      <vt:lpstr>Recommendation:</vt:lpstr>
      <vt:lpstr>Slide 96</vt:lpstr>
      <vt:lpstr>Slide 97</vt:lpstr>
      <vt:lpstr>Slide 98</vt:lpstr>
      <vt:lpstr>Twitter 1 year (NYSE) </vt:lpstr>
      <vt:lpstr>Twitter 5 years (NYSE)</vt:lpstr>
      <vt:lpstr>Twitter vs Dow Jones vs S&amp;P 500</vt:lpstr>
      <vt:lpstr>Company overview</vt:lpstr>
      <vt:lpstr>Slide 103</vt:lpstr>
      <vt:lpstr>Monetization</vt:lpstr>
      <vt:lpstr>Slide 105</vt:lpstr>
      <vt:lpstr>Slide 106</vt:lpstr>
      <vt:lpstr>Slide 107</vt:lpstr>
      <vt:lpstr>Other product - Periscope</vt:lpstr>
      <vt:lpstr>Increasing Revenue through live streaming(Q4)</vt:lpstr>
      <vt:lpstr>Living streaming on Twitter (Q4)</vt:lpstr>
      <vt:lpstr>Slide 111</vt:lpstr>
      <vt:lpstr>Management team</vt:lpstr>
      <vt:lpstr>Jack Dorsey</vt:lpstr>
      <vt:lpstr>Anthony Noto</vt:lpstr>
      <vt:lpstr>Leslie Berland</vt:lpstr>
      <vt:lpstr>Robert Kaiden</vt:lpstr>
      <vt:lpstr>Vijaya Gadde</vt:lpstr>
      <vt:lpstr>Operational goal of 2016</vt:lpstr>
      <vt:lpstr>Stock-based compensation</vt:lpstr>
      <vt:lpstr>Slide 120</vt:lpstr>
      <vt:lpstr>Stock-based compensation</vt:lpstr>
      <vt:lpstr>Management Ownership</vt:lpstr>
      <vt:lpstr>Share structure and net loss</vt:lpstr>
      <vt:lpstr>Free cash flow 2016 vs 2015</vt:lpstr>
      <vt:lpstr>Financial Statements 10K</vt:lpstr>
      <vt:lpstr>Slide 126</vt:lpstr>
      <vt:lpstr>Slide 127</vt:lpstr>
      <vt:lpstr>Consolidated statements of cash flows (I)</vt:lpstr>
      <vt:lpstr>Consolidated Statements of Cash flow (II)</vt:lpstr>
      <vt:lpstr>RECOMMENDATION:  SELL</vt:lpstr>
      <vt:lpstr>Slide 131</vt:lpstr>
      <vt:lpstr>Company Overview</vt:lpstr>
      <vt:lpstr>Company overview</vt:lpstr>
      <vt:lpstr>Major Acquisitions</vt:lpstr>
      <vt:lpstr>Company Main Process</vt:lpstr>
      <vt:lpstr>Current Stock Performance</vt:lpstr>
      <vt:lpstr>Stock Overview 1 year (CTXS) </vt:lpstr>
      <vt:lpstr>Stock Overview 5 years (CTXS)</vt:lpstr>
      <vt:lpstr>Stock Overview 10 years (CTXS) </vt:lpstr>
      <vt:lpstr>Citrix vs. Industry Averages</vt:lpstr>
      <vt:lpstr>Slide 141</vt:lpstr>
      <vt:lpstr>Management Team</vt:lpstr>
      <vt:lpstr>Kirill Tatarinov</vt:lpstr>
      <vt:lpstr>Bob Calderoni</vt:lpstr>
      <vt:lpstr>Mark M. Coyle</vt:lpstr>
      <vt:lpstr>Tony Gomes</vt:lpstr>
      <vt:lpstr>David J. Henshall</vt:lpstr>
      <vt:lpstr>PJ Hough</vt:lpstr>
      <vt:lpstr>Donna Kimmel</vt:lpstr>
      <vt:lpstr>Tim Minahan</vt:lpstr>
      <vt:lpstr>Carlos Sartorius</vt:lpstr>
      <vt:lpstr>Jeroen Van Rotterdam</vt:lpstr>
      <vt:lpstr>Balance Sheet 10K</vt:lpstr>
      <vt:lpstr>Slide 154</vt:lpstr>
      <vt:lpstr>Income Statement 10K</vt:lpstr>
      <vt:lpstr>Income Statement 10K con’t</vt:lpstr>
      <vt:lpstr>Cash Flows Operating Activities 10K</vt:lpstr>
      <vt:lpstr>Cash Flows Investing Activities 10K</vt:lpstr>
      <vt:lpstr>Cash Flows Financing Activities 10K</vt:lpstr>
      <vt:lpstr>Goodwill: 2016</vt:lpstr>
      <vt:lpstr>4Q 2016 Financial Highlights</vt:lpstr>
      <vt:lpstr>4Q16 Geo Net Revenue Highlights</vt:lpstr>
      <vt:lpstr>Expectations</vt:lpstr>
      <vt:lpstr>RECOMMENDATION:  BUY</vt:lpstr>
      <vt:lpstr>Thanks for Listening!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dc:title>
  <cp:lastModifiedBy>gp</cp:lastModifiedBy>
  <cp:revision>1</cp:revision>
  <dcterms:modified xsi:type="dcterms:W3CDTF">2017-03-21T00:27:56Z</dcterms:modified>
</cp:coreProperties>
</file>