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Lst>
  <p:notesMasterIdLst>
    <p:notesMasterId r:id="rId172"/>
  </p:notesMasterIdLst>
  <p:sldIdLst>
    <p:sldId id="256" r:id="rId14"/>
    <p:sldId id="258" r:id="rId15"/>
    <p:sldId id="257" r:id="rId16"/>
    <p:sldId id="261" r:id="rId17"/>
    <p:sldId id="275" r:id="rId18"/>
    <p:sldId id="259"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267" r:id="rId46"/>
    <p:sldId id="262" r:id="rId47"/>
    <p:sldId id="304" r:id="rId48"/>
    <p:sldId id="263" r:id="rId49"/>
    <p:sldId id="264" r:id="rId50"/>
    <p:sldId id="265" r:id="rId51"/>
    <p:sldId id="266" r:id="rId52"/>
    <p:sldId id="270" r:id="rId53"/>
    <p:sldId id="268" r:id="rId54"/>
    <p:sldId id="269" r:id="rId55"/>
    <p:sldId id="413" r:id="rId56"/>
    <p:sldId id="405" r:id="rId57"/>
    <p:sldId id="303" r:id="rId58"/>
    <p:sldId id="359" r:id="rId59"/>
    <p:sldId id="383" r:id="rId60"/>
    <p:sldId id="382" r:id="rId61"/>
    <p:sldId id="397" r:id="rId62"/>
    <p:sldId id="398" r:id="rId63"/>
    <p:sldId id="384" r:id="rId64"/>
    <p:sldId id="385" r:id="rId65"/>
    <p:sldId id="399" r:id="rId66"/>
    <p:sldId id="408" r:id="rId67"/>
    <p:sldId id="403" r:id="rId68"/>
    <p:sldId id="409" r:id="rId69"/>
    <p:sldId id="387" r:id="rId70"/>
    <p:sldId id="414" r:id="rId71"/>
    <p:sldId id="400" r:id="rId72"/>
    <p:sldId id="412" r:id="rId73"/>
    <p:sldId id="402" r:id="rId74"/>
    <p:sldId id="401" r:id="rId75"/>
    <p:sldId id="410" r:id="rId76"/>
    <p:sldId id="411" r:id="rId77"/>
    <p:sldId id="404" r:id="rId78"/>
    <p:sldId id="388" r:id="rId79"/>
    <p:sldId id="389" r:id="rId80"/>
    <p:sldId id="390" r:id="rId81"/>
    <p:sldId id="391" r:id="rId82"/>
    <p:sldId id="392" r:id="rId83"/>
    <p:sldId id="393" r:id="rId84"/>
    <p:sldId id="394" r:id="rId85"/>
    <p:sldId id="406" r:id="rId86"/>
    <p:sldId id="395" r:id="rId87"/>
    <p:sldId id="407" r:id="rId88"/>
    <p:sldId id="396" r:id="rId89"/>
    <p:sldId id="415" r:id="rId90"/>
    <p:sldId id="271" r:id="rId91"/>
    <p:sldId id="272" r:id="rId92"/>
    <p:sldId id="305" r:id="rId93"/>
    <p:sldId id="306" r:id="rId94"/>
    <p:sldId id="307" r:id="rId95"/>
    <p:sldId id="308" r:id="rId96"/>
    <p:sldId id="309" r:id="rId97"/>
    <p:sldId id="310" r:id="rId98"/>
    <p:sldId id="311" r:id="rId99"/>
    <p:sldId id="312" r:id="rId100"/>
    <p:sldId id="313" r:id="rId101"/>
    <p:sldId id="314" r:id="rId102"/>
    <p:sldId id="315" r:id="rId103"/>
    <p:sldId id="316" r:id="rId104"/>
    <p:sldId id="317" r:id="rId105"/>
    <p:sldId id="318" r:id="rId106"/>
    <p:sldId id="319" r:id="rId107"/>
    <p:sldId id="320" r:id="rId108"/>
    <p:sldId id="321" r:id="rId109"/>
    <p:sldId id="323" r:id="rId110"/>
    <p:sldId id="324" r:id="rId111"/>
    <p:sldId id="325" r:id="rId112"/>
    <p:sldId id="326" r:id="rId113"/>
    <p:sldId id="327" r:id="rId114"/>
    <p:sldId id="328" r:id="rId115"/>
    <p:sldId id="329" r:id="rId116"/>
    <p:sldId id="330" r:id="rId117"/>
    <p:sldId id="331" r:id="rId118"/>
    <p:sldId id="332" r:id="rId119"/>
    <p:sldId id="333" r:id="rId120"/>
    <p:sldId id="334" r:id="rId121"/>
    <p:sldId id="335" r:id="rId122"/>
    <p:sldId id="274" r:id="rId123"/>
    <p:sldId id="336" r:id="rId124"/>
    <p:sldId id="337" r:id="rId125"/>
    <p:sldId id="339" r:id="rId126"/>
    <p:sldId id="340" r:id="rId127"/>
    <p:sldId id="360" r:id="rId128"/>
    <p:sldId id="341" r:id="rId129"/>
    <p:sldId id="342" r:id="rId130"/>
    <p:sldId id="344" r:id="rId131"/>
    <p:sldId id="345" r:id="rId132"/>
    <p:sldId id="346" r:id="rId133"/>
    <p:sldId id="273" r:id="rId134"/>
    <p:sldId id="322" r:id="rId135"/>
    <p:sldId id="347" r:id="rId136"/>
    <p:sldId id="348" r:id="rId137"/>
    <p:sldId id="349" r:id="rId138"/>
    <p:sldId id="350" r:id="rId139"/>
    <p:sldId id="351" r:id="rId140"/>
    <p:sldId id="352" r:id="rId141"/>
    <p:sldId id="353" r:id="rId142"/>
    <p:sldId id="354" r:id="rId143"/>
    <p:sldId id="355" r:id="rId144"/>
    <p:sldId id="356" r:id="rId145"/>
    <p:sldId id="357" r:id="rId146"/>
    <p:sldId id="358" r:id="rId147"/>
    <p:sldId id="361" r:id="rId148"/>
    <p:sldId id="343" r:id="rId149"/>
    <p:sldId id="362" r:id="rId150"/>
    <p:sldId id="363" r:id="rId151"/>
    <p:sldId id="364" r:id="rId152"/>
    <p:sldId id="365" r:id="rId153"/>
    <p:sldId id="366" r:id="rId154"/>
    <p:sldId id="367" r:id="rId155"/>
    <p:sldId id="368" r:id="rId156"/>
    <p:sldId id="369" r:id="rId157"/>
    <p:sldId id="370" r:id="rId158"/>
    <p:sldId id="371" r:id="rId159"/>
    <p:sldId id="372" r:id="rId160"/>
    <p:sldId id="373" r:id="rId161"/>
    <p:sldId id="376" r:id="rId162"/>
    <p:sldId id="377" r:id="rId163"/>
    <p:sldId id="374" r:id="rId164"/>
    <p:sldId id="375" r:id="rId165"/>
    <p:sldId id="379" r:id="rId166"/>
    <p:sldId id="378" r:id="rId167"/>
    <p:sldId id="380" r:id="rId168"/>
    <p:sldId id="381" r:id="rId169"/>
    <p:sldId id="338" r:id="rId170"/>
    <p:sldId id="260" r:id="rId171"/>
  </p:sldIdLst>
  <p:sldSz cx="13004800" cy="9753600"/>
  <p:notesSz cx="6858000" cy="9144000"/>
  <p:defaultTextStyle>
    <a:defPPr>
      <a:defRPr lang="en-US"/>
    </a:defPPr>
    <a:lvl1pPr algn="ctr" rtl="0" fontAlgn="base">
      <a:spcBef>
        <a:spcPts val="2400"/>
      </a:spcBef>
      <a:spcAft>
        <a:spcPct val="0"/>
      </a:spcAft>
      <a:defRPr sz="3000" kern="1200">
        <a:solidFill>
          <a:srgbClr val="363636"/>
        </a:solidFill>
        <a:latin typeface="Gill Sans" charset="0"/>
        <a:ea typeface="ヒラギノ角ゴ ProN W3" charset="0"/>
        <a:cs typeface="ヒラギノ角ゴ ProN W3" charset="0"/>
        <a:sym typeface="Gill Sans" charset="0"/>
      </a:defRPr>
    </a:lvl1pPr>
    <a:lvl2pPr marL="457200" algn="ctr" rtl="0" fontAlgn="base">
      <a:spcBef>
        <a:spcPts val="2400"/>
      </a:spcBef>
      <a:spcAft>
        <a:spcPct val="0"/>
      </a:spcAft>
      <a:defRPr sz="3000" kern="1200">
        <a:solidFill>
          <a:srgbClr val="363636"/>
        </a:solidFill>
        <a:latin typeface="Gill Sans" charset="0"/>
        <a:ea typeface="ヒラギノ角ゴ ProN W3" charset="0"/>
        <a:cs typeface="ヒラギノ角ゴ ProN W3" charset="0"/>
        <a:sym typeface="Gill Sans" charset="0"/>
      </a:defRPr>
    </a:lvl2pPr>
    <a:lvl3pPr marL="914400" algn="ctr" rtl="0" fontAlgn="base">
      <a:spcBef>
        <a:spcPts val="2400"/>
      </a:spcBef>
      <a:spcAft>
        <a:spcPct val="0"/>
      </a:spcAft>
      <a:defRPr sz="3000" kern="1200">
        <a:solidFill>
          <a:srgbClr val="363636"/>
        </a:solidFill>
        <a:latin typeface="Gill Sans" charset="0"/>
        <a:ea typeface="ヒラギノ角ゴ ProN W3" charset="0"/>
        <a:cs typeface="ヒラギノ角ゴ ProN W3" charset="0"/>
        <a:sym typeface="Gill Sans" charset="0"/>
      </a:defRPr>
    </a:lvl3pPr>
    <a:lvl4pPr marL="1371600" algn="ctr" rtl="0" fontAlgn="base">
      <a:spcBef>
        <a:spcPts val="2400"/>
      </a:spcBef>
      <a:spcAft>
        <a:spcPct val="0"/>
      </a:spcAft>
      <a:defRPr sz="3000" kern="1200">
        <a:solidFill>
          <a:srgbClr val="363636"/>
        </a:solidFill>
        <a:latin typeface="Gill Sans" charset="0"/>
        <a:ea typeface="ヒラギノ角ゴ ProN W3" charset="0"/>
        <a:cs typeface="ヒラギノ角ゴ ProN W3" charset="0"/>
        <a:sym typeface="Gill Sans" charset="0"/>
      </a:defRPr>
    </a:lvl4pPr>
    <a:lvl5pPr marL="1828800" algn="ctr" rtl="0" fontAlgn="base">
      <a:spcBef>
        <a:spcPts val="2400"/>
      </a:spcBef>
      <a:spcAft>
        <a:spcPct val="0"/>
      </a:spcAft>
      <a:defRPr sz="3000" kern="1200">
        <a:solidFill>
          <a:srgbClr val="363636"/>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000" kern="1200">
        <a:solidFill>
          <a:srgbClr val="363636"/>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000" kern="1200">
        <a:solidFill>
          <a:srgbClr val="363636"/>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000" kern="1200">
        <a:solidFill>
          <a:srgbClr val="363636"/>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000" kern="1200">
        <a:solidFill>
          <a:srgbClr val="363636"/>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799" autoAdjust="0"/>
  </p:normalViewPr>
  <p:slideViewPr>
    <p:cSldViewPr>
      <p:cViewPr varScale="1">
        <p:scale>
          <a:sx n="49" d="100"/>
          <a:sy n="49" d="100"/>
        </p:scale>
        <p:origin x="-522" y="-102"/>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197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5" Type="http://schemas.openxmlformats.org/officeDocument/2006/relationships/theme" Target="theme/theme1.xml"/><Relationship Id="rId170" Type="http://schemas.openxmlformats.org/officeDocument/2006/relationships/slide" Target="slides/slide157.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164" Type="http://schemas.openxmlformats.org/officeDocument/2006/relationships/slide" Target="slides/slide151.xml"/><Relationship Id="rId169" Type="http://schemas.openxmlformats.org/officeDocument/2006/relationships/slide" Target="slides/slide1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viewProps" Target="view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image" Target="../media/image17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0"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524298"/>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93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93142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82148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39719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72680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64844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88842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34724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21231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28092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22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21623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51511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24733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43462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18393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01247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75500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98432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525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27062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73930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67449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16734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51416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7151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54788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789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6291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54948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48871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06706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79624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25214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97146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3096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90595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1712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06941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003972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55543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96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sz="3000">
              <a:latin typeface="Times" charset="0"/>
              <a:cs typeface="Times" charset="0"/>
              <a:sym typeface="Times" charset="0"/>
            </a:endParaRPr>
          </a:p>
          <a:p>
            <a:endParaRPr lang="en-US" sz="3000">
              <a:latin typeface="Times" charset="0"/>
              <a:cs typeface="Times" charset="0"/>
              <a:sym typeface="Times"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sz="3000">
              <a:latin typeface="Times" charset="0"/>
              <a:cs typeface="Times" charset="0"/>
              <a:sym typeface="Times" charset="0"/>
            </a:endParaRPr>
          </a:p>
          <a:p>
            <a:endParaRPr lang="en-US" sz="3000">
              <a:latin typeface="Times" charset="0"/>
              <a:cs typeface="Times" charset="0"/>
              <a:sym typeface="Times"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37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sz="3000">
              <a:latin typeface="Times" charset="0"/>
              <a:cs typeface="Times" charset="0"/>
              <a:sym typeface="Times" charset="0"/>
            </a:endParaRPr>
          </a:p>
          <a:p>
            <a:endParaRPr lang="en-US" sz="3000">
              <a:latin typeface="Times" charset="0"/>
              <a:cs typeface="Times" charset="0"/>
              <a:sym typeface="Times"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58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sz="3000">
              <a:latin typeface="Times" charset="0"/>
              <a:cs typeface="Times" charset="0"/>
              <a:sym typeface="Times" charset="0"/>
            </a:endParaRPr>
          </a:p>
          <a:p>
            <a:endParaRPr lang="en-US" sz="3000">
              <a:latin typeface="Times" charset="0"/>
              <a:cs typeface="Times" charset="0"/>
              <a:sym typeface="Times"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52285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43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183458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659790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27954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46705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336370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122180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94502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12492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183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679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609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6275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2772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1265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2666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5200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7841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sz="3000" dirty="0">
              <a:latin typeface="Times" charset="0"/>
              <a:cs typeface="Times" charset="0"/>
              <a:sym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7598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4560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50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2561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657375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4137807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2779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5717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9628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7976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4366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8096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5420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000">
                <a:latin typeface="Times" charset="0"/>
                <a:cs typeface="Times" charset="0"/>
                <a:sym typeface="Times" charset="0"/>
              </a:rPr>
              <a:t>Keith Pelley joined in September 2010</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749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6933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9990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3009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6060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6066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1821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2855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954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9250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35473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2550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12075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50472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3476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8003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95245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8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215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33997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45081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9888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18002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05306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5815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7573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95665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54743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7421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2814718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92080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02713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6851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05360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81194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27844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3352102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59244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99100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07987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56030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34755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58477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311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9410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2949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176817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504913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579825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997200"/>
            <a:ext cx="255905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52850" y="2997200"/>
            <a:ext cx="255905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474660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6445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9258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14111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886143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829308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97039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7200" y="4102100"/>
            <a:ext cx="2844800" cy="1587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4102100"/>
            <a:ext cx="8382000" cy="1587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1725091"/>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838200"/>
            <a:ext cx="2730500" cy="8191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838200"/>
            <a:ext cx="8039100" cy="819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716829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1194541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502077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454752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92900" y="2997200"/>
            <a:ext cx="255905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404350" y="2997200"/>
            <a:ext cx="255905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664400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014770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406017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34271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86513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6804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9618110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196062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838200"/>
            <a:ext cx="2730500" cy="8191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838200"/>
            <a:ext cx="8039100" cy="819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81460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574481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657927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531863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371065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066748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307715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68368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63664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54828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597469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055882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38200"/>
            <a:ext cx="2925762" cy="787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38200"/>
            <a:ext cx="8624888" cy="7874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8888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6749633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70535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58261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997200"/>
            <a:ext cx="538480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997200"/>
            <a:ext cx="538480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722276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85701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211577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608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325699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934455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244382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983949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838200"/>
            <a:ext cx="2730500" cy="8191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838200"/>
            <a:ext cx="8039100" cy="819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883470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997200"/>
            <a:ext cx="255905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52850" y="2997200"/>
            <a:ext cx="255905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4453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5932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97322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2134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77652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26502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58256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2493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838200"/>
            <a:ext cx="2730500" cy="8191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838200"/>
            <a:ext cx="8039100" cy="819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41442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136231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45364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732665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00300" y="1524000"/>
            <a:ext cx="4025900" cy="54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524000"/>
            <a:ext cx="4025900" cy="54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39738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11035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434918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0134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268549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09375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811366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216795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7200" y="482600"/>
            <a:ext cx="2844800" cy="1587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482600"/>
            <a:ext cx="8382000" cy="1587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59582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38484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22752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045193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80005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973278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44069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00300" y="5143500"/>
            <a:ext cx="4025900" cy="54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143500"/>
            <a:ext cx="4025900" cy="54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94044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67067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163631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46323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19744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08250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6303581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5013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62934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90635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849029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420338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6929350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81353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064701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40165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85756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38559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387870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0022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541120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41400" y="1549400"/>
            <a:ext cx="5384800" cy="666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549400"/>
            <a:ext cx="5384800" cy="666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1899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953317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536758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0688674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81530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87198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64277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04789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8263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82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44390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362531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9771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68594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1701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5029200"/>
            <a:ext cx="2622550" cy="401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350" y="5029200"/>
            <a:ext cx="2622550" cy="401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065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38056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4975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2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486986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902849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407715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89525" y="889000"/>
            <a:ext cx="1349375" cy="815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889000"/>
            <a:ext cx="3895725" cy="815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636258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810692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79196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55234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846677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997200"/>
            <a:ext cx="538480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997200"/>
            <a:ext cx="5384800" cy="603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0061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2306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967260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81446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603371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736741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74498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838200"/>
            <a:ext cx="2730500" cy="8191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838200"/>
            <a:ext cx="8039100" cy="819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751483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3889116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872887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57088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561254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30099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13942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078027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0644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095524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522109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494355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38200"/>
            <a:ext cx="2925762" cy="787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38200"/>
            <a:ext cx="8624888" cy="7874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0564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7" name="Group 3"/>
          <p:cNvGrpSpPr>
            <a:grpSpLocks/>
          </p:cNvGrpSpPr>
          <p:nvPr/>
        </p:nvGrpSpPr>
        <p:grpSpPr bwMode="auto">
          <a:xfrm>
            <a:off x="406400" y="4019550"/>
            <a:ext cx="12192000" cy="76200"/>
            <a:chOff x="0" y="0"/>
            <a:chExt cx="7680" cy="48"/>
          </a:xfrm>
        </p:grpSpPr>
        <p:sp>
          <p:nvSpPr>
            <p:cNvPr id="1025" name="Line 1"/>
            <p:cNvSpPr>
              <a:spLocks noChangeShapeType="1"/>
            </p:cNvSpPr>
            <p:nvPr/>
          </p:nvSpPr>
          <p:spPr bwMode="auto">
            <a:xfrm rot="10800000">
              <a:off x="0" y="0"/>
              <a:ext cx="7680"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6" name="Line 2"/>
            <p:cNvSpPr>
              <a:spLocks noChangeShapeType="1"/>
            </p:cNvSpPr>
            <p:nvPr/>
          </p:nvSpPr>
          <p:spPr bwMode="auto">
            <a:xfrm rot="10800000">
              <a:off x="0" y="47"/>
              <a:ext cx="7680" cy="1"/>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032" name="Group 8"/>
          <p:cNvGrpSpPr>
            <a:grpSpLocks/>
          </p:cNvGrpSpPr>
          <p:nvPr/>
        </p:nvGrpSpPr>
        <p:grpSpPr bwMode="auto">
          <a:xfrm>
            <a:off x="11455400" y="5537200"/>
            <a:ext cx="1104900" cy="179388"/>
            <a:chOff x="0" y="0"/>
            <a:chExt cx="696" cy="113"/>
          </a:xfrm>
        </p:grpSpPr>
        <p:pic>
          <p:nvPicPr>
            <p:cNvPr id="1028" name="Picture 4"/>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576"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1029" name="Picture 5"/>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384"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1030" name="Picture 6"/>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192"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1031" name="Picture 7"/>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0"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grpSp>
      <p:grpSp>
        <p:nvGrpSpPr>
          <p:cNvPr id="1037" name="Group 13"/>
          <p:cNvGrpSpPr>
            <a:grpSpLocks/>
          </p:cNvGrpSpPr>
          <p:nvPr/>
        </p:nvGrpSpPr>
        <p:grpSpPr bwMode="auto">
          <a:xfrm>
            <a:off x="457200" y="5537200"/>
            <a:ext cx="1104900" cy="179388"/>
            <a:chOff x="0" y="0"/>
            <a:chExt cx="696" cy="113"/>
          </a:xfrm>
        </p:grpSpPr>
        <p:pic>
          <p:nvPicPr>
            <p:cNvPr id="1033" name="Picture 9"/>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576"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1034" name="Picture 10"/>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384"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1035" name="Picture 11"/>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192"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1036" name="Picture 12"/>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0"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grpSp>
      <p:grpSp>
        <p:nvGrpSpPr>
          <p:cNvPr id="1045" name="Group 21"/>
          <p:cNvGrpSpPr>
            <a:grpSpLocks/>
          </p:cNvGrpSpPr>
          <p:nvPr/>
        </p:nvGrpSpPr>
        <p:grpSpPr bwMode="auto">
          <a:xfrm>
            <a:off x="10541000" y="5140325"/>
            <a:ext cx="2057400" cy="547688"/>
            <a:chOff x="0" y="0"/>
            <a:chExt cx="1296" cy="345"/>
          </a:xfrm>
        </p:grpSpPr>
        <p:sp>
          <p:nvSpPr>
            <p:cNvPr id="1038" name="Line 14"/>
            <p:cNvSpPr>
              <a:spLocks noChangeShapeType="1"/>
            </p:cNvSpPr>
            <p:nvPr/>
          </p:nvSpPr>
          <p:spPr bwMode="auto">
            <a:xfrm rot="10800000" flipH="1">
              <a:off x="72" y="0"/>
              <a:ext cx="0" cy="14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39" name="Line 15"/>
            <p:cNvSpPr>
              <a:spLocks noChangeShapeType="1"/>
            </p:cNvSpPr>
            <p:nvPr/>
          </p:nvSpPr>
          <p:spPr bwMode="auto">
            <a:xfrm rot="10800000">
              <a:off x="70" y="142"/>
              <a:ext cx="122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0" name="Line 16"/>
            <p:cNvSpPr>
              <a:spLocks noChangeShapeType="1"/>
            </p:cNvSpPr>
            <p:nvPr/>
          </p:nvSpPr>
          <p:spPr bwMode="auto">
            <a:xfrm rot="10800000">
              <a:off x="70" y="190"/>
              <a:ext cx="122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1" name="Line 17"/>
            <p:cNvSpPr>
              <a:spLocks noChangeShapeType="1"/>
            </p:cNvSpPr>
            <p:nvPr/>
          </p:nvSpPr>
          <p:spPr bwMode="auto">
            <a:xfrm rot="10800000" flipH="1">
              <a:off x="72" y="192"/>
              <a:ext cx="0" cy="153"/>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2" name="Line 18"/>
            <p:cNvSpPr>
              <a:spLocks noChangeShapeType="1"/>
            </p:cNvSpPr>
            <p:nvPr/>
          </p:nvSpPr>
          <p:spPr bwMode="auto">
            <a:xfrm rot="10800000" flipH="1">
              <a:off x="32" y="0"/>
              <a:ext cx="0" cy="337"/>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3" name="Line 19"/>
            <p:cNvSpPr>
              <a:spLocks noChangeShapeType="1"/>
            </p:cNvSpPr>
            <p:nvPr/>
          </p:nvSpPr>
          <p:spPr bwMode="auto">
            <a:xfrm rot="10800000">
              <a:off x="8" y="6"/>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4" name="Line 20"/>
            <p:cNvSpPr>
              <a:spLocks noChangeShapeType="1"/>
            </p:cNvSpPr>
            <p:nvPr/>
          </p:nvSpPr>
          <p:spPr bwMode="auto">
            <a:xfrm rot="10800000">
              <a:off x="0" y="342"/>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053" name="Group 29"/>
          <p:cNvGrpSpPr>
            <a:grpSpLocks/>
          </p:cNvGrpSpPr>
          <p:nvPr/>
        </p:nvGrpSpPr>
        <p:grpSpPr bwMode="auto">
          <a:xfrm>
            <a:off x="406400" y="5141913"/>
            <a:ext cx="2057400" cy="547687"/>
            <a:chOff x="0" y="0"/>
            <a:chExt cx="1296" cy="344"/>
          </a:xfrm>
        </p:grpSpPr>
        <p:sp>
          <p:nvSpPr>
            <p:cNvPr id="1046" name="Line 22"/>
            <p:cNvSpPr>
              <a:spLocks noChangeShapeType="1"/>
            </p:cNvSpPr>
            <p:nvPr/>
          </p:nvSpPr>
          <p:spPr bwMode="auto">
            <a:xfrm rot="10800000">
              <a:off x="0" y="133"/>
              <a:ext cx="121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7" name="Line 23"/>
            <p:cNvSpPr>
              <a:spLocks noChangeShapeType="1"/>
            </p:cNvSpPr>
            <p:nvPr/>
          </p:nvSpPr>
          <p:spPr bwMode="auto">
            <a:xfrm rot="10800000">
              <a:off x="0" y="181"/>
              <a:ext cx="121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8" name="Line 24"/>
            <p:cNvSpPr>
              <a:spLocks noChangeShapeType="1"/>
            </p:cNvSpPr>
            <p:nvPr/>
          </p:nvSpPr>
          <p:spPr bwMode="auto">
            <a:xfrm rot="10800000" flipH="1">
              <a:off x="1216" y="0"/>
              <a:ext cx="0" cy="136"/>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9" name="Line 25"/>
            <p:cNvSpPr>
              <a:spLocks noChangeShapeType="1"/>
            </p:cNvSpPr>
            <p:nvPr/>
          </p:nvSpPr>
          <p:spPr bwMode="auto">
            <a:xfrm rot="10800000" flipH="1">
              <a:off x="1216" y="176"/>
              <a:ext cx="0" cy="168"/>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50" name="Line 26"/>
            <p:cNvSpPr>
              <a:spLocks noChangeShapeType="1"/>
            </p:cNvSpPr>
            <p:nvPr/>
          </p:nvSpPr>
          <p:spPr bwMode="auto">
            <a:xfrm rot="10800000" flipH="1">
              <a:off x="1256" y="0"/>
              <a:ext cx="0" cy="336"/>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51" name="Line 27"/>
            <p:cNvSpPr>
              <a:spLocks noChangeShapeType="1"/>
            </p:cNvSpPr>
            <p:nvPr/>
          </p:nvSpPr>
          <p:spPr bwMode="auto">
            <a:xfrm rot="10800000">
              <a:off x="1224" y="5"/>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52" name="Line 28"/>
            <p:cNvSpPr>
              <a:spLocks noChangeShapeType="1"/>
            </p:cNvSpPr>
            <p:nvPr/>
          </p:nvSpPr>
          <p:spPr bwMode="auto">
            <a:xfrm rot="10800000">
              <a:off x="1224" y="341"/>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54" name="Rectangle 30"/>
          <p:cNvSpPr>
            <a:spLocks noGrp="1" noChangeArrowheads="1"/>
          </p:cNvSpPr>
          <p:nvPr>
            <p:ph type="body" idx="1"/>
          </p:nvPr>
        </p:nvSpPr>
        <p:spPr bwMode="auto">
          <a:xfrm>
            <a:off x="2400300" y="5143500"/>
            <a:ext cx="8204200" cy="546100"/>
          </a:xfrm>
          <a:prstGeom prst="rect">
            <a:avLst/>
          </a:prstGeom>
          <a:solidFill>
            <a:schemeClr val="accent1">
              <a:alpha val="39999"/>
            </a:schemeClr>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
        <p:nvSpPr>
          <p:cNvPr id="1055" name="Rectangle 31"/>
          <p:cNvSpPr>
            <a:spLocks noGrp="1" noChangeArrowheads="1"/>
          </p:cNvSpPr>
          <p:nvPr>
            <p:ph type="title"/>
          </p:nvPr>
        </p:nvSpPr>
        <p:spPr bwMode="auto">
          <a:xfrm>
            <a:off x="812800" y="4102100"/>
            <a:ext cx="11379200"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lnSpc>
          <a:spcPct val="90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algn="ctr" rtl="0" fontAlgn="base">
        <a:spcBef>
          <a:spcPct val="0"/>
        </a:spcBef>
        <a:spcAft>
          <a:spcPct val="0"/>
        </a:spcAft>
        <a:defRPr sz="2400">
          <a:solidFill>
            <a:schemeClr val="tx1"/>
          </a:solidFill>
          <a:latin typeface="+mn-lt"/>
          <a:ea typeface="+mn-ea"/>
          <a:cs typeface="+mn-cs"/>
          <a:sym typeface="Bodoni SvtyTwo ITC TT-Book" charset="0"/>
        </a:defRPr>
      </a:lvl1pPr>
      <a:lvl2pPr algn="ctr" rtl="0" fontAlgn="base">
        <a:spcBef>
          <a:spcPct val="0"/>
        </a:spcBef>
        <a:spcAft>
          <a:spcPct val="0"/>
        </a:spcAft>
        <a:defRPr sz="2400">
          <a:solidFill>
            <a:schemeClr val="tx1"/>
          </a:solidFill>
          <a:latin typeface="+mn-lt"/>
          <a:ea typeface="+mn-ea"/>
          <a:cs typeface="+mn-cs"/>
          <a:sym typeface="Bodoni SvtyTwo ITC TT-Book" charset="0"/>
        </a:defRPr>
      </a:lvl2pPr>
      <a:lvl3pPr algn="ctr" rtl="0" fontAlgn="base">
        <a:spcBef>
          <a:spcPct val="0"/>
        </a:spcBef>
        <a:spcAft>
          <a:spcPct val="0"/>
        </a:spcAft>
        <a:defRPr sz="2400">
          <a:solidFill>
            <a:schemeClr val="tx1"/>
          </a:solidFill>
          <a:latin typeface="+mn-lt"/>
          <a:ea typeface="+mn-ea"/>
          <a:cs typeface="+mn-cs"/>
          <a:sym typeface="Bodoni SvtyTwo ITC TT-Book" charset="0"/>
        </a:defRPr>
      </a:lvl3pPr>
      <a:lvl4pPr algn="ctr" rtl="0" fontAlgn="base">
        <a:spcBef>
          <a:spcPct val="0"/>
        </a:spcBef>
        <a:spcAft>
          <a:spcPct val="0"/>
        </a:spcAft>
        <a:defRPr sz="2400">
          <a:solidFill>
            <a:schemeClr val="tx1"/>
          </a:solidFill>
          <a:latin typeface="+mn-lt"/>
          <a:ea typeface="+mn-ea"/>
          <a:cs typeface="+mn-cs"/>
          <a:sym typeface="Bodoni SvtyTwo ITC TT-Book" charset="0"/>
        </a:defRPr>
      </a:lvl4pPr>
      <a:lvl5pPr algn="ctr" rtl="0" fontAlgn="base">
        <a:spcBef>
          <a:spcPct val="0"/>
        </a:spcBef>
        <a:spcAft>
          <a:spcPct val="0"/>
        </a:spcAft>
        <a:defRPr sz="2400">
          <a:solidFill>
            <a:schemeClr val="tx1"/>
          </a:solidFill>
          <a:latin typeface="+mn-lt"/>
          <a:ea typeface="+mn-ea"/>
          <a:cs typeface="+mn-cs"/>
          <a:sym typeface="Bodoni SvtyTwo ITC TT-Book" charset="0"/>
        </a:defRPr>
      </a:lvl5pPr>
      <a:lvl6pPr marL="457200" algn="ctr" rtl="0" fontAlgn="base">
        <a:spcBef>
          <a:spcPct val="0"/>
        </a:spcBef>
        <a:spcAft>
          <a:spcPct val="0"/>
        </a:spcAft>
        <a:defRPr sz="2400">
          <a:solidFill>
            <a:schemeClr val="tx1"/>
          </a:solidFill>
          <a:latin typeface="+mn-lt"/>
          <a:ea typeface="+mn-ea"/>
          <a:cs typeface="+mn-cs"/>
          <a:sym typeface="Bodoni SvtyTwo ITC TT-Book" charset="0"/>
        </a:defRPr>
      </a:lvl6pPr>
      <a:lvl7pPr marL="914400" algn="ctr" rtl="0" fontAlgn="base">
        <a:spcBef>
          <a:spcPct val="0"/>
        </a:spcBef>
        <a:spcAft>
          <a:spcPct val="0"/>
        </a:spcAft>
        <a:defRPr sz="2400">
          <a:solidFill>
            <a:schemeClr val="tx1"/>
          </a:solidFill>
          <a:latin typeface="+mn-lt"/>
          <a:ea typeface="+mn-ea"/>
          <a:cs typeface="+mn-cs"/>
          <a:sym typeface="Bodoni SvtyTwo ITC TT-Book" charset="0"/>
        </a:defRPr>
      </a:lvl7pPr>
      <a:lvl8pPr marL="1371600" algn="ctr" rtl="0" fontAlgn="base">
        <a:spcBef>
          <a:spcPct val="0"/>
        </a:spcBef>
        <a:spcAft>
          <a:spcPct val="0"/>
        </a:spcAft>
        <a:defRPr sz="2400">
          <a:solidFill>
            <a:schemeClr val="tx1"/>
          </a:solidFill>
          <a:latin typeface="+mn-lt"/>
          <a:ea typeface="+mn-ea"/>
          <a:cs typeface="+mn-cs"/>
          <a:sym typeface="Bodoni SvtyTwo ITC TT-Book" charset="0"/>
        </a:defRPr>
      </a:lvl8pPr>
      <a:lvl9pPr marL="1828800" algn="ctr" rtl="0" fontAlgn="base">
        <a:spcBef>
          <a:spcPct val="0"/>
        </a:spcBef>
        <a:spcAft>
          <a:spcPct val="0"/>
        </a:spcAft>
        <a:defRPr sz="2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10247" name="Group 7"/>
          <p:cNvGrpSpPr>
            <a:grpSpLocks/>
          </p:cNvGrpSpPr>
          <p:nvPr/>
        </p:nvGrpSpPr>
        <p:grpSpPr bwMode="auto">
          <a:xfrm>
            <a:off x="596900" y="717550"/>
            <a:ext cx="11823700" cy="2038350"/>
            <a:chOff x="0" y="0"/>
            <a:chExt cx="7448" cy="1283"/>
          </a:xfrm>
        </p:grpSpPr>
        <p:sp>
          <p:nvSpPr>
            <p:cNvPr id="10242"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3"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4"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024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6"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10248"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
        <p:nvSpPr>
          <p:cNvPr id="10249" name="Rectangle 9"/>
          <p:cNvSpPr>
            <a:spLocks noGrp="1" noChangeArrowheads="1"/>
          </p:cNvSpPr>
          <p:nvPr>
            <p:ph type="body" idx="1"/>
          </p:nvPr>
        </p:nvSpPr>
        <p:spPr bwMode="auto">
          <a:xfrm>
            <a:off x="1041400" y="2997200"/>
            <a:ext cx="5270500" cy="603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
        <p:nvSpPr>
          <p:cNvPr id="10250" name="Line 10"/>
          <p:cNvSpPr>
            <a:spLocks noChangeShapeType="1"/>
          </p:cNvSpPr>
          <p:nvPr/>
        </p:nvSpPr>
        <p:spPr bwMode="auto">
          <a:xfrm flipH="1">
            <a:off x="6502400" y="3222625"/>
            <a:ext cx="0" cy="5603875"/>
          </a:xfrm>
          <a:prstGeom prst="line">
            <a:avLst/>
          </a:prstGeom>
          <a:noFill/>
          <a:ln w="12700" cap="flat">
            <a:solidFill>
              <a:srgbClr val="6D6D6D"/>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698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07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460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41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298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755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13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67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11271" name="Group 7"/>
          <p:cNvGrpSpPr>
            <a:grpSpLocks/>
          </p:cNvGrpSpPr>
          <p:nvPr/>
        </p:nvGrpSpPr>
        <p:grpSpPr bwMode="auto">
          <a:xfrm>
            <a:off x="596900" y="717550"/>
            <a:ext cx="11823700" cy="2038350"/>
            <a:chOff x="0" y="0"/>
            <a:chExt cx="7448" cy="1283"/>
          </a:xfrm>
        </p:grpSpPr>
        <p:sp>
          <p:nvSpPr>
            <p:cNvPr id="11266"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7"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8"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27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11272"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
        <p:nvSpPr>
          <p:cNvPr id="11273" name="Rectangle 9"/>
          <p:cNvSpPr>
            <a:spLocks noGrp="1" noChangeArrowheads="1"/>
          </p:cNvSpPr>
          <p:nvPr>
            <p:ph type="body" idx="1"/>
          </p:nvPr>
        </p:nvSpPr>
        <p:spPr bwMode="auto">
          <a:xfrm>
            <a:off x="6692900" y="2997200"/>
            <a:ext cx="5270500" cy="603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
        <p:nvSpPr>
          <p:cNvPr id="11274" name="Line 10"/>
          <p:cNvSpPr>
            <a:spLocks noChangeShapeType="1"/>
          </p:cNvSpPr>
          <p:nvPr/>
        </p:nvSpPr>
        <p:spPr bwMode="auto">
          <a:xfrm flipH="1">
            <a:off x="6502400" y="3222625"/>
            <a:ext cx="0" cy="5603875"/>
          </a:xfrm>
          <a:prstGeom prst="line">
            <a:avLst/>
          </a:prstGeom>
          <a:noFill/>
          <a:ln w="12700" cap="flat">
            <a:solidFill>
              <a:srgbClr val="6D6D6D"/>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698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07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460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41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298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755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13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67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12295" name="Group 7"/>
          <p:cNvGrpSpPr>
            <a:grpSpLocks/>
          </p:cNvGrpSpPr>
          <p:nvPr/>
        </p:nvGrpSpPr>
        <p:grpSpPr bwMode="auto">
          <a:xfrm>
            <a:off x="596900" y="717550"/>
            <a:ext cx="11823700" cy="2038350"/>
            <a:chOff x="0" y="0"/>
            <a:chExt cx="7448" cy="1283"/>
          </a:xfrm>
        </p:grpSpPr>
        <p:sp>
          <p:nvSpPr>
            <p:cNvPr id="12290"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1"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2"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9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29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12296"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1pPr>
      <a:lvl2pPr marL="7493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2pPr>
      <a:lvl3pPr marL="11303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3pPr>
      <a:lvl4pPr marL="15113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4pPr>
      <a:lvl5pPr marL="18923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5pPr>
      <a:lvl6pPr marL="23495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6pPr>
      <a:lvl7pPr marL="28067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7pPr>
      <a:lvl8pPr marL="32639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8pPr>
      <a:lvl9pPr marL="3721100" indent="-368300" algn="l" rtl="0" fontAlgn="base">
        <a:spcBef>
          <a:spcPts val="28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13319" name="Group 7"/>
          <p:cNvGrpSpPr>
            <a:grpSpLocks/>
          </p:cNvGrpSpPr>
          <p:nvPr/>
        </p:nvGrpSpPr>
        <p:grpSpPr bwMode="auto">
          <a:xfrm>
            <a:off x="596900" y="717550"/>
            <a:ext cx="11823700" cy="2038350"/>
            <a:chOff x="0" y="0"/>
            <a:chExt cx="7448" cy="1283"/>
          </a:xfrm>
        </p:grpSpPr>
        <p:sp>
          <p:nvSpPr>
            <p:cNvPr id="13314"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5"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6"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1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31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13320"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
        <p:nvSpPr>
          <p:cNvPr id="13321" name="Rectangle 9"/>
          <p:cNvSpPr>
            <a:spLocks noGrp="1" noChangeArrowheads="1"/>
          </p:cNvSpPr>
          <p:nvPr>
            <p:ph type="body" idx="1"/>
          </p:nvPr>
        </p:nvSpPr>
        <p:spPr bwMode="auto">
          <a:xfrm>
            <a:off x="1041400" y="2997200"/>
            <a:ext cx="10922000" cy="603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698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07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460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41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298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755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13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67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2055" name="Group 7"/>
          <p:cNvGrpSpPr>
            <a:grpSpLocks/>
          </p:cNvGrpSpPr>
          <p:nvPr/>
        </p:nvGrpSpPr>
        <p:grpSpPr bwMode="auto">
          <a:xfrm>
            <a:off x="596900" y="717550"/>
            <a:ext cx="11823700" cy="2038350"/>
            <a:chOff x="0" y="0"/>
            <a:chExt cx="7448" cy="1283"/>
          </a:xfrm>
        </p:grpSpPr>
        <p:sp>
          <p:nvSpPr>
            <p:cNvPr id="2050"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1"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2"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5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05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2056"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
        <p:nvSpPr>
          <p:cNvPr id="2057" name="Rectangle 9"/>
          <p:cNvSpPr>
            <a:spLocks noGrp="1" noChangeArrowheads="1"/>
          </p:cNvSpPr>
          <p:nvPr>
            <p:ph type="body" idx="1"/>
          </p:nvPr>
        </p:nvSpPr>
        <p:spPr bwMode="auto">
          <a:xfrm>
            <a:off x="1041400" y="2997200"/>
            <a:ext cx="5270500" cy="603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
        <p:nvSpPr>
          <p:cNvPr id="2058" name="Line 10"/>
          <p:cNvSpPr>
            <a:spLocks noChangeShapeType="1"/>
          </p:cNvSpPr>
          <p:nvPr/>
        </p:nvSpPr>
        <p:spPr bwMode="auto">
          <a:xfrm flipH="1">
            <a:off x="6502400" y="3222625"/>
            <a:ext cx="0" cy="5603875"/>
          </a:xfrm>
          <a:prstGeom prst="line">
            <a:avLst/>
          </a:prstGeom>
          <a:noFill/>
          <a:ln w="12700" cap="flat">
            <a:solidFill>
              <a:srgbClr val="6D6D6D"/>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698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07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460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41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298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755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13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67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406400" y="400050"/>
            <a:ext cx="12192000" cy="76200"/>
            <a:chOff x="0" y="0"/>
            <a:chExt cx="7680" cy="48"/>
          </a:xfrm>
        </p:grpSpPr>
        <p:sp>
          <p:nvSpPr>
            <p:cNvPr id="3073" name="Line 1"/>
            <p:cNvSpPr>
              <a:spLocks noChangeShapeType="1"/>
            </p:cNvSpPr>
            <p:nvPr/>
          </p:nvSpPr>
          <p:spPr bwMode="auto">
            <a:xfrm rot="10800000">
              <a:off x="0" y="0"/>
              <a:ext cx="7680"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4" name="Line 2"/>
            <p:cNvSpPr>
              <a:spLocks noChangeShapeType="1"/>
            </p:cNvSpPr>
            <p:nvPr/>
          </p:nvSpPr>
          <p:spPr bwMode="auto">
            <a:xfrm rot="10800000">
              <a:off x="0" y="47"/>
              <a:ext cx="7680" cy="1"/>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080" name="Group 8"/>
          <p:cNvGrpSpPr>
            <a:grpSpLocks/>
          </p:cNvGrpSpPr>
          <p:nvPr/>
        </p:nvGrpSpPr>
        <p:grpSpPr bwMode="auto">
          <a:xfrm>
            <a:off x="11455400" y="1917700"/>
            <a:ext cx="1104900" cy="179388"/>
            <a:chOff x="0" y="0"/>
            <a:chExt cx="696" cy="113"/>
          </a:xfrm>
        </p:grpSpPr>
        <p:pic>
          <p:nvPicPr>
            <p:cNvPr id="3076" name="Picture 4"/>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576"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3077" name="Picture 5"/>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384"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3078" name="Picture 6"/>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192"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3079" name="Picture 7"/>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0"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grpSp>
      <p:grpSp>
        <p:nvGrpSpPr>
          <p:cNvPr id="3085" name="Group 13"/>
          <p:cNvGrpSpPr>
            <a:grpSpLocks/>
          </p:cNvGrpSpPr>
          <p:nvPr/>
        </p:nvGrpSpPr>
        <p:grpSpPr bwMode="auto">
          <a:xfrm>
            <a:off x="457200" y="1917700"/>
            <a:ext cx="1104900" cy="179388"/>
            <a:chOff x="0" y="0"/>
            <a:chExt cx="696" cy="113"/>
          </a:xfrm>
        </p:grpSpPr>
        <p:pic>
          <p:nvPicPr>
            <p:cNvPr id="3081" name="Picture 9"/>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576"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3082" name="Picture 10"/>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384"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3083" name="Picture 11"/>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192"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pic>
          <p:nvPicPr>
            <p:cNvPr id="3084" name="Picture 12"/>
            <p:cNvPicPr>
              <a:picLocks noChangeAspect="1" noChangeArrowheads="1"/>
            </p:cNvPicPr>
            <p:nvPr/>
          </p:nvPicPr>
          <p:blipFill>
            <a:blip r:embed="rId14">
              <a:alphaModFix amt="53000"/>
              <a:extLst>
                <a:ext uri="{28A0092B-C50C-407E-A947-70E740481C1C}">
                  <a14:useLocalDpi xmlns:a14="http://schemas.microsoft.com/office/drawing/2010/main" val="0"/>
                </a:ext>
              </a:extLst>
            </a:blip>
            <a:srcRect/>
            <a:stretch>
              <a:fillRect/>
            </a:stretch>
          </p:blipFill>
          <p:spPr bwMode="auto">
            <a:xfrm>
              <a:off x="0" y="0"/>
              <a:ext cx="120" cy="113"/>
            </a:xfrm>
            <a:prstGeom prst="rect">
              <a:avLst/>
            </a:prstGeom>
            <a:noFill/>
            <a:ln>
              <a:noFill/>
            </a:ln>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25400" cap="flat">
                  <a:solidFill>
                    <a:srgbClr val="000000">
                      <a:alpha val="53000"/>
                    </a:srgbClr>
                  </a:solidFill>
                  <a:miter lim="800000"/>
                  <a:headEnd/>
                  <a:tailEnd/>
                </a14:hiddenLine>
              </a:ext>
            </a:extLst>
          </p:spPr>
        </p:pic>
      </p:grpSp>
      <p:grpSp>
        <p:nvGrpSpPr>
          <p:cNvPr id="3093" name="Group 21"/>
          <p:cNvGrpSpPr>
            <a:grpSpLocks/>
          </p:cNvGrpSpPr>
          <p:nvPr/>
        </p:nvGrpSpPr>
        <p:grpSpPr bwMode="auto">
          <a:xfrm>
            <a:off x="10541000" y="1520825"/>
            <a:ext cx="2057400" cy="549275"/>
            <a:chOff x="0" y="0"/>
            <a:chExt cx="1296" cy="345"/>
          </a:xfrm>
        </p:grpSpPr>
        <p:sp>
          <p:nvSpPr>
            <p:cNvPr id="3086" name="Line 14"/>
            <p:cNvSpPr>
              <a:spLocks noChangeShapeType="1"/>
            </p:cNvSpPr>
            <p:nvPr/>
          </p:nvSpPr>
          <p:spPr bwMode="auto">
            <a:xfrm rot="10800000" flipH="1">
              <a:off x="72" y="0"/>
              <a:ext cx="0" cy="14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87" name="Line 15"/>
            <p:cNvSpPr>
              <a:spLocks noChangeShapeType="1"/>
            </p:cNvSpPr>
            <p:nvPr/>
          </p:nvSpPr>
          <p:spPr bwMode="auto">
            <a:xfrm rot="10800000">
              <a:off x="70" y="142"/>
              <a:ext cx="122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88" name="Line 16"/>
            <p:cNvSpPr>
              <a:spLocks noChangeShapeType="1"/>
            </p:cNvSpPr>
            <p:nvPr/>
          </p:nvSpPr>
          <p:spPr bwMode="auto">
            <a:xfrm rot="10800000">
              <a:off x="70" y="182"/>
              <a:ext cx="122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89" name="Line 17"/>
            <p:cNvSpPr>
              <a:spLocks noChangeShapeType="1"/>
            </p:cNvSpPr>
            <p:nvPr/>
          </p:nvSpPr>
          <p:spPr bwMode="auto">
            <a:xfrm rot="10800000" flipH="1">
              <a:off x="72" y="177"/>
              <a:ext cx="0" cy="168"/>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0" name="Line 18"/>
            <p:cNvSpPr>
              <a:spLocks noChangeShapeType="1"/>
            </p:cNvSpPr>
            <p:nvPr/>
          </p:nvSpPr>
          <p:spPr bwMode="auto">
            <a:xfrm rot="10800000" flipH="1">
              <a:off x="32" y="0"/>
              <a:ext cx="0" cy="337"/>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1" name="Line 19"/>
            <p:cNvSpPr>
              <a:spLocks noChangeShapeType="1"/>
            </p:cNvSpPr>
            <p:nvPr/>
          </p:nvSpPr>
          <p:spPr bwMode="auto">
            <a:xfrm rot="10800000">
              <a:off x="8" y="6"/>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2" name="Line 20"/>
            <p:cNvSpPr>
              <a:spLocks noChangeShapeType="1"/>
            </p:cNvSpPr>
            <p:nvPr/>
          </p:nvSpPr>
          <p:spPr bwMode="auto">
            <a:xfrm rot="10800000">
              <a:off x="0" y="342"/>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101" name="Group 29"/>
          <p:cNvGrpSpPr>
            <a:grpSpLocks/>
          </p:cNvGrpSpPr>
          <p:nvPr/>
        </p:nvGrpSpPr>
        <p:grpSpPr bwMode="auto">
          <a:xfrm>
            <a:off x="406400" y="1520825"/>
            <a:ext cx="2057400" cy="549275"/>
            <a:chOff x="0" y="0"/>
            <a:chExt cx="1296" cy="345"/>
          </a:xfrm>
        </p:grpSpPr>
        <p:sp>
          <p:nvSpPr>
            <p:cNvPr id="3094" name="Line 22"/>
            <p:cNvSpPr>
              <a:spLocks noChangeShapeType="1"/>
            </p:cNvSpPr>
            <p:nvPr/>
          </p:nvSpPr>
          <p:spPr bwMode="auto">
            <a:xfrm rot="10800000">
              <a:off x="0" y="134"/>
              <a:ext cx="121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5" name="Line 23"/>
            <p:cNvSpPr>
              <a:spLocks noChangeShapeType="1"/>
            </p:cNvSpPr>
            <p:nvPr/>
          </p:nvSpPr>
          <p:spPr bwMode="auto">
            <a:xfrm rot="10800000">
              <a:off x="0" y="182"/>
              <a:ext cx="1216"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6" name="Line 24"/>
            <p:cNvSpPr>
              <a:spLocks noChangeShapeType="1"/>
            </p:cNvSpPr>
            <p:nvPr/>
          </p:nvSpPr>
          <p:spPr bwMode="auto">
            <a:xfrm rot="10800000" flipH="1">
              <a:off x="1216" y="0"/>
              <a:ext cx="0" cy="137"/>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7" name="Line 25"/>
            <p:cNvSpPr>
              <a:spLocks noChangeShapeType="1"/>
            </p:cNvSpPr>
            <p:nvPr/>
          </p:nvSpPr>
          <p:spPr bwMode="auto">
            <a:xfrm rot="10800000" flipH="1">
              <a:off x="1216" y="177"/>
              <a:ext cx="0" cy="168"/>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8" name="Line 26"/>
            <p:cNvSpPr>
              <a:spLocks noChangeShapeType="1"/>
            </p:cNvSpPr>
            <p:nvPr/>
          </p:nvSpPr>
          <p:spPr bwMode="auto">
            <a:xfrm rot="10800000" flipH="1">
              <a:off x="1256" y="0"/>
              <a:ext cx="0" cy="337"/>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99" name="Line 27"/>
            <p:cNvSpPr>
              <a:spLocks noChangeShapeType="1"/>
            </p:cNvSpPr>
            <p:nvPr/>
          </p:nvSpPr>
          <p:spPr bwMode="auto">
            <a:xfrm rot="10800000">
              <a:off x="1224" y="6"/>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00" name="Line 28"/>
            <p:cNvSpPr>
              <a:spLocks noChangeShapeType="1"/>
            </p:cNvSpPr>
            <p:nvPr/>
          </p:nvSpPr>
          <p:spPr bwMode="auto">
            <a:xfrm rot="10800000">
              <a:off x="1224" y="342"/>
              <a:ext cx="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102" name="Rectangle 30"/>
          <p:cNvSpPr>
            <a:spLocks noGrp="1" noChangeArrowheads="1"/>
          </p:cNvSpPr>
          <p:nvPr>
            <p:ph type="title"/>
          </p:nvPr>
        </p:nvSpPr>
        <p:spPr bwMode="auto">
          <a:xfrm>
            <a:off x="812800" y="482600"/>
            <a:ext cx="11379200"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
        <p:nvSpPr>
          <p:cNvPr id="3103" name="Rectangle 31"/>
          <p:cNvSpPr>
            <a:spLocks noGrp="1" noChangeArrowheads="1"/>
          </p:cNvSpPr>
          <p:nvPr>
            <p:ph type="body" idx="1"/>
          </p:nvPr>
        </p:nvSpPr>
        <p:spPr bwMode="auto">
          <a:xfrm>
            <a:off x="2400300" y="1524000"/>
            <a:ext cx="8204200" cy="546100"/>
          </a:xfrm>
          <a:prstGeom prst="rect">
            <a:avLst/>
          </a:prstGeom>
          <a:solidFill>
            <a:schemeClr val="accent1">
              <a:alpha val="39999"/>
            </a:schemeClr>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ctr" rtl="0" fontAlgn="base">
        <a:lnSpc>
          <a:spcPct val="90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algn="ctr" rtl="0" fontAlgn="base">
        <a:spcBef>
          <a:spcPct val="0"/>
        </a:spcBef>
        <a:spcAft>
          <a:spcPct val="0"/>
        </a:spcAft>
        <a:defRPr sz="2400">
          <a:solidFill>
            <a:schemeClr val="tx1"/>
          </a:solidFill>
          <a:latin typeface="+mn-lt"/>
          <a:ea typeface="+mn-ea"/>
          <a:cs typeface="+mn-cs"/>
          <a:sym typeface="Bodoni SvtyTwo ITC TT-Book" charset="0"/>
        </a:defRPr>
      </a:lvl1pPr>
      <a:lvl2pPr algn="ctr" rtl="0" fontAlgn="base">
        <a:spcBef>
          <a:spcPct val="0"/>
        </a:spcBef>
        <a:spcAft>
          <a:spcPct val="0"/>
        </a:spcAft>
        <a:defRPr sz="2400">
          <a:solidFill>
            <a:schemeClr val="tx1"/>
          </a:solidFill>
          <a:latin typeface="+mn-lt"/>
          <a:ea typeface="+mn-ea"/>
          <a:cs typeface="+mn-cs"/>
          <a:sym typeface="Bodoni SvtyTwo ITC TT-Book" charset="0"/>
        </a:defRPr>
      </a:lvl2pPr>
      <a:lvl3pPr algn="ctr" rtl="0" fontAlgn="base">
        <a:spcBef>
          <a:spcPct val="0"/>
        </a:spcBef>
        <a:spcAft>
          <a:spcPct val="0"/>
        </a:spcAft>
        <a:defRPr sz="2400">
          <a:solidFill>
            <a:schemeClr val="tx1"/>
          </a:solidFill>
          <a:latin typeface="+mn-lt"/>
          <a:ea typeface="+mn-ea"/>
          <a:cs typeface="+mn-cs"/>
          <a:sym typeface="Bodoni SvtyTwo ITC TT-Book" charset="0"/>
        </a:defRPr>
      </a:lvl3pPr>
      <a:lvl4pPr algn="ctr" rtl="0" fontAlgn="base">
        <a:spcBef>
          <a:spcPct val="0"/>
        </a:spcBef>
        <a:spcAft>
          <a:spcPct val="0"/>
        </a:spcAft>
        <a:defRPr sz="2400">
          <a:solidFill>
            <a:schemeClr val="tx1"/>
          </a:solidFill>
          <a:latin typeface="+mn-lt"/>
          <a:ea typeface="+mn-ea"/>
          <a:cs typeface="+mn-cs"/>
          <a:sym typeface="Bodoni SvtyTwo ITC TT-Book" charset="0"/>
        </a:defRPr>
      </a:lvl4pPr>
      <a:lvl5pPr algn="ctr" rtl="0" fontAlgn="base">
        <a:spcBef>
          <a:spcPct val="0"/>
        </a:spcBef>
        <a:spcAft>
          <a:spcPct val="0"/>
        </a:spcAft>
        <a:defRPr sz="2400">
          <a:solidFill>
            <a:schemeClr val="tx1"/>
          </a:solidFill>
          <a:latin typeface="+mn-lt"/>
          <a:ea typeface="+mn-ea"/>
          <a:cs typeface="+mn-cs"/>
          <a:sym typeface="Bodoni SvtyTwo ITC TT-Book" charset="0"/>
        </a:defRPr>
      </a:lvl5pPr>
      <a:lvl6pPr marL="457200" algn="ctr" rtl="0" fontAlgn="base">
        <a:spcBef>
          <a:spcPct val="0"/>
        </a:spcBef>
        <a:spcAft>
          <a:spcPct val="0"/>
        </a:spcAft>
        <a:defRPr sz="2400">
          <a:solidFill>
            <a:schemeClr val="tx1"/>
          </a:solidFill>
          <a:latin typeface="+mn-lt"/>
          <a:ea typeface="+mn-ea"/>
          <a:cs typeface="+mn-cs"/>
          <a:sym typeface="Bodoni SvtyTwo ITC TT-Book" charset="0"/>
        </a:defRPr>
      </a:lvl6pPr>
      <a:lvl7pPr marL="914400" algn="ctr" rtl="0" fontAlgn="base">
        <a:spcBef>
          <a:spcPct val="0"/>
        </a:spcBef>
        <a:spcAft>
          <a:spcPct val="0"/>
        </a:spcAft>
        <a:defRPr sz="2400">
          <a:solidFill>
            <a:schemeClr val="tx1"/>
          </a:solidFill>
          <a:latin typeface="+mn-lt"/>
          <a:ea typeface="+mn-ea"/>
          <a:cs typeface="+mn-cs"/>
          <a:sym typeface="Bodoni SvtyTwo ITC TT-Book" charset="0"/>
        </a:defRPr>
      </a:lvl7pPr>
      <a:lvl8pPr marL="1371600" algn="ctr" rtl="0" fontAlgn="base">
        <a:spcBef>
          <a:spcPct val="0"/>
        </a:spcBef>
        <a:spcAft>
          <a:spcPct val="0"/>
        </a:spcAft>
        <a:defRPr sz="2400">
          <a:solidFill>
            <a:schemeClr val="tx1"/>
          </a:solidFill>
          <a:latin typeface="+mn-lt"/>
          <a:ea typeface="+mn-ea"/>
          <a:cs typeface="+mn-cs"/>
          <a:sym typeface="Bodoni SvtyTwo ITC TT-Book" charset="0"/>
        </a:defRPr>
      </a:lvl8pPr>
      <a:lvl9pPr marL="1828800" algn="ctr" rtl="0" fontAlgn="base">
        <a:spcBef>
          <a:spcPct val="0"/>
        </a:spcBef>
        <a:spcAft>
          <a:spcPct val="0"/>
        </a:spcAft>
        <a:defRPr sz="2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9" name="Group 3"/>
          <p:cNvGrpSpPr>
            <a:grpSpLocks/>
          </p:cNvGrpSpPr>
          <p:nvPr/>
        </p:nvGrpSpPr>
        <p:grpSpPr bwMode="auto">
          <a:xfrm>
            <a:off x="406400" y="3663950"/>
            <a:ext cx="12192000" cy="76200"/>
            <a:chOff x="0" y="0"/>
            <a:chExt cx="7680" cy="48"/>
          </a:xfrm>
        </p:grpSpPr>
        <p:sp>
          <p:nvSpPr>
            <p:cNvPr id="4097" name="Line 1"/>
            <p:cNvSpPr>
              <a:spLocks noChangeShapeType="1"/>
            </p:cNvSpPr>
            <p:nvPr/>
          </p:nvSpPr>
          <p:spPr bwMode="auto">
            <a:xfrm rot="10800000">
              <a:off x="0" y="0"/>
              <a:ext cx="7680"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 name="Line 2"/>
            <p:cNvSpPr>
              <a:spLocks noChangeShapeType="1"/>
            </p:cNvSpPr>
            <p:nvPr/>
          </p:nvSpPr>
          <p:spPr bwMode="auto">
            <a:xfrm rot="10800000">
              <a:off x="0" y="47"/>
              <a:ext cx="7680" cy="1"/>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02" name="Group 6"/>
          <p:cNvGrpSpPr>
            <a:grpSpLocks/>
          </p:cNvGrpSpPr>
          <p:nvPr/>
        </p:nvGrpSpPr>
        <p:grpSpPr bwMode="auto">
          <a:xfrm>
            <a:off x="406400" y="5988050"/>
            <a:ext cx="12192000" cy="76200"/>
            <a:chOff x="0" y="0"/>
            <a:chExt cx="7680" cy="48"/>
          </a:xfrm>
        </p:grpSpPr>
        <p:sp>
          <p:nvSpPr>
            <p:cNvPr id="4100" name="Line 4"/>
            <p:cNvSpPr>
              <a:spLocks noChangeShapeType="1"/>
            </p:cNvSpPr>
            <p:nvPr/>
          </p:nvSpPr>
          <p:spPr bwMode="auto">
            <a:xfrm rot="10800000">
              <a:off x="0" y="0"/>
              <a:ext cx="7680"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01" name="Line 5"/>
            <p:cNvSpPr>
              <a:spLocks noChangeShapeType="1"/>
            </p:cNvSpPr>
            <p:nvPr/>
          </p:nvSpPr>
          <p:spPr bwMode="auto">
            <a:xfrm rot="10800000">
              <a:off x="0" y="47"/>
              <a:ext cx="7680" cy="1"/>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103" name="Rectangle 7"/>
          <p:cNvSpPr>
            <a:spLocks noGrp="1" noChangeArrowheads="1"/>
          </p:cNvSpPr>
          <p:nvPr>
            <p:ph type="title"/>
          </p:nvPr>
        </p:nvSpPr>
        <p:spPr bwMode="auto">
          <a:xfrm>
            <a:off x="812800" y="3784600"/>
            <a:ext cx="11379200" cy="218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ctr" rtl="0" fontAlgn="base">
        <a:lnSpc>
          <a:spcPct val="90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0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algn="ctr" rtl="0" fontAlgn="base">
        <a:spcBef>
          <a:spcPct val="0"/>
        </a:spcBef>
        <a:spcAft>
          <a:spcPct val="0"/>
        </a:spcAft>
        <a:defRPr sz="2400">
          <a:solidFill>
            <a:schemeClr val="tx1"/>
          </a:solidFill>
          <a:latin typeface="+mn-lt"/>
          <a:ea typeface="+mn-ea"/>
          <a:cs typeface="+mn-cs"/>
          <a:sym typeface="Bodoni SvtyTwo ITC TT-Book" charset="0"/>
        </a:defRPr>
      </a:lvl1pPr>
      <a:lvl2pPr algn="ctr" rtl="0" fontAlgn="base">
        <a:spcBef>
          <a:spcPct val="0"/>
        </a:spcBef>
        <a:spcAft>
          <a:spcPct val="0"/>
        </a:spcAft>
        <a:defRPr sz="2400">
          <a:solidFill>
            <a:schemeClr val="tx1"/>
          </a:solidFill>
          <a:latin typeface="+mn-lt"/>
          <a:ea typeface="+mn-ea"/>
          <a:cs typeface="+mn-cs"/>
          <a:sym typeface="Bodoni SvtyTwo ITC TT-Book" charset="0"/>
        </a:defRPr>
      </a:lvl2pPr>
      <a:lvl3pPr algn="ctr" rtl="0" fontAlgn="base">
        <a:spcBef>
          <a:spcPct val="0"/>
        </a:spcBef>
        <a:spcAft>
          <a:spcPct val="0"/>
        </a:spcAft>
        <a:defRPr sz="2400">
          <a:solidFill>
            <a:schemeClr val="tx1"/>
          </a:solidFill>
          <a:latin typeface="+mn-lt"/>
          <a:ea typeface="+mn-ea"/>
          <a:cs typeface="+mn-cs"/>
          <a:sym typeface="Bodoni SvtyTwo ITC TT-Book" charset="0"/>
        </a:defRPr>
      </a:lvl3pPr>
      <a:lvl4pPr algn="ctr" rtl="0" fontAlgn="base">
        <a:spcBef>
          <a:spcPct val="0"/>
        </a:spcBef>
        <a:spcAft>
          <a:spcPct val="0"/>
        </a:spcAft>
        <a:defRPr sz="2400">
          <a:solidFill>
            <a:schemeClr val="tx1"/>
          </a:solidFill>
          <a:latin typeface="+mn-lt"/>
          <a:ea typeface="+mn-ea"/>
          <a:cs typeface="+mn-cs"/>
          <a:sym typeface="Bodoni SvtyTwo ITC TT-Book" charset="0"/>
        </a:defRPr>
      </a:lvl4pPr>
      <a:lvl5pPr algn="ctr" rtl="0" fontAlgn="base">
        <a:spcBef>
          <a:spcPct val="0"/>
        </a:spcBef>
        <a:spcAft>
          <a:spcPct val="0"/>
        </a:spcAft>
        <a:defRPr sz="2400">
          <a:solidFill>
            <a:schemeClr val="tx1"/>
          </a:solidFill>
          <a:latin typeface="+mn-lt"/>
          <a:ea typeface="+mn-ea"/>
          <a:cs typeface="+mn-cs"/>
          <a:sym typeface="Bodoni SvtyTwo ITC TT-Book" charset="0"/>
        </a:defRPr>
      </a:lvl5pPr>
      <a:lvl6pPr marL="457200" algn="ctr" rtl="0" fontAlgn="base">
        <a:spcBef>
          <a:spcPct val="0"/>
        </a:spcBef>
        <a:spcAft>
          <a:spcPct val="0"/>
        </a:spcAft>
        <a:defRPr sz="2400">
          <a:solidFill>
            <a:schemeClr val="tx1"/>
          </a:solidFill>
          <a:latin typeface="+mn-lt"/>
          <a:ea typeface="+mn-ea"/>
          <a:cs typeface="+mn-cs"/>
          <a:sym typeface="Bodoni SvtyTwo ITC TT-Book" charset="0"/>
        </a:defRPr>
      </a:lvl6pPr>
      <a:lvl7pPr marL="914400" algn="ctr" rtl="0" fontAlgn="base">
        <a:spcBef>
          <a:spcPct val="0"/>
        </a:spcBef>
        <a:spcAft>
          <a:spcPct val="0"/>
        </a:spcAft>
        <a:defRPr sz="2400">
          <a:solidFill>
            <a:schemeClr val="tx1"/>
          </a:solidFill>
          <a:latin typeface="+mn-lt"/>
          <a:ea typeface="+mn-ea"/>
          <a:cs typeface="+mn-cs"/>
          <a:sym typeface="Bodoni SvtyTwo ITC TT-Book" charset="0"/>
        </a:defRPr>
      </a:lvl7pPr>
      <a:lvl8pPr marL="1371600" algn="ctr" rtl="0" fontAlgn="base">
        <a:spcBef>
          <a:spcPct val="0"/>
        </a:spcBef>
        <a:spcAft>
          <a:spcPct val="0"/>
        </a:spcAft>
        <a:defRPr sz="2400">
          <a:solidFill>
            <a:schemeClr val="tx1"/>
          </a:solidFill>
          <a:latin typeface="+mn-lt"/>
          <a:ea typeface="+mn-ea"/>
          <a:cs typeface="+mn-cs"/>
          <a:sym typeface="Bodoni SvtyTwo ITC TT-Book" charset="0"/>
        </a:defRPr>
      </a:lvl8pPr>
      <a:lvl9pPr marL="1828800" algn="ctr" rtl="0" fontAlgn="base">
        <a:spcBef>
          <a:spcPct val="0"/>
        </a:spcBef>
        <a:spcAft>
          <a:spcPct val="0"/>
        </a:spcAft>
        <a:defRPr sz="2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749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13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511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92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34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806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63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721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6151" name="Group 7"/>
          <p:cNvGrpSpPr>
            <a:grpSpLocks/>
          </p:cNvGrpSpPr>
          <p:nvPr/>
        </p:nvGrpSpPr>
        <p:grpSpPr bwMode="auto">
          <a:xfrm>
            <a:off x="596900" y="717550"/>
            <a:ext cx="11823700" cy="2038350"/>
            <a:chOff x="0" y="0"/>
            <a:chExt cx="7448" cy="1283"/>
          </a:xfrm>
        </p:grpSpPr>
        <p:sp>
          <p:nvSpPr>
            <p:cNvPr id="6146"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47"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48"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14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15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6152" name="Rectangle 8"/>
          <p:cNvSpPr>
            <a:spLocks noGrp="1" noChangeArrowheads="1"/>
          </p:cNvSpPr>
          <p:nvPr>
            <p:ph type="body" idx="1"/>
          </p:nvPr>
        </p:nvSpPr>
        <p:spPr bwMode="auto">
          <a:xfrm>
            <a:off x="1041400" y="1549400"/>
            <a:ext cx="10922000" cy="666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1pPr>
      <a:lvl2pPr marL="6985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2pPr>
      <a:lvl3pPr marL="10795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3pPr>
      <a:lvl4pPr marL="14605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4pPr>
      <a:lvl5pPr marL="18415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5pPr>
      <a:lvl6pPr marL="22987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6pPr>
      <a:lvl7pPr marL="27559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7pPr>
      <a:lvl8pPr marL="32131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8pPr>
      <a:lvl9pPr marL="3670300" indent="-368300" algn="l" rtl="0" fontAlgn="base">
        <a:spcBef>
          <a:spcPts val="48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172" name="Group 4"/>
          <p:cNvGrpSpPr>
            <a:grpSpLocks/>
          </p:cNvGrpSpPr>
          <p:nvPr/>
        </p:nvGrpSpPr>
        <p:grpSpPr bwMode="auto">
          <a:xfrm>
            <a:off x="927100" y="4775200"/>
            <a:ext cx="5626100" cy="228600"/>
            <a:chOff x="0" y="0"/>
            <a:chExt cx="3544" cy="144"/>
          </a:xfrm>
        </p:grpSpPr>
        <p:sp>
          <p:nvSpPr>
            <p:cNvPr id="7169" name="Line 1"/>
            <p:cNvSpPr>
              <a:spLocks noChangeShapeType="1"/>
            </p:cNvSpPr>
            <p:nvPr/>
          </p:nvSpPr>
          <p:spPr bwMode="auto">
            <a:xfrm>
              <a:off x="136" y="64"/>
              <a:ext cx="3264"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0" y="0"/>
              <a:ext cx="1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17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7173" name="Rectangle 5"/>
          <p:cNvSpPr>
            <a:spLocks noGrp="1" noChangeArrowheads="1"/>
          </p:cNvSpPr>
          <p:nvPr>
            <p:ph type="title"/>
          </p:nvPr>
        </p:nvSpPr>
        <p:spPr bwMode="auto">
          <a:xfrm>
            <a:off x="1041400" y="889000"/>
            <a:ext cx="5397500" cy="387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Bodoni SvtyTwo ITC TT-Bold" charset="0"/>
              </a:rPr>
              <a:t>Click to edit Master title style</a:t>
            </a:r>
          </a:p>
        </p:txBody>
      </p:sp>
      <p:sp>
        <p:nvSpPr>
          <p:cNvPr id="7174" name="Rectangle 6"/>
          <p:cNvSpPr>
            <a:spLocks noGrp="1" noChangeArrowheads="1"/>
          </p:cNvSpPr>
          <p:nvPr>
            <p:ph type="body" idx="1"/>
          </p:nvPr>
        </p:nvSpPr>
        <p:spPr bwMode="auto">
          <a:xfrm>
            <a:off x="1041400" y="5029200"/>
            <a:ext cx="5397500" cy="401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algn="ctr" rtl="0" fontAlgn="base">
        <a:spcBef>
          <a:spcPts val="1200"/>
        </a:spcBef>
        <a:spcAft>
          <a:spcPct val="0"/>
        </a:spcAft>
        <a:defRPr sz="3000">
          <a:solidFill>
            <a:schemeClr val="tx1"/>
          </a:solidFill>
          <a:latin typeface="+mn-lt"/>
          <a:ea typeface="+mn-ea"/>
          <a:cs typeface="+mn-cs"/>
          <a:sym typeface="Bodoni SvtyTwo ITC TT-Book" charset="0"/>
        </a:defRPr>
      </a:lvl1pPr>
      <a:lvl2pPr algn="ctr" rtl="0" fontAlgn="base">
        <a:spcBef>
          <a:spcPts val="1200"/>
        </a:spcBef>
        <a:spcAft>
          <a:spcPct val="0"/>
        </a:spcAft>
        <a:defRPr sz="3000">
          <a:solidFill>
            <a:schemeClr val="tx1"/>
          </a:solidFill>
          <a:latin typeface="+mn-lt"/>
          <a:ea typeface="+mn-ea"/>
          <a:cs typeface="+mn-cs"/>
          <a:sym typeface="Bodoni SvtyTwo ITC TT-Book" charset="0"/>
        </a:defRPr>
      </a:lvl2pPr>
      <a:lvl3pPr algn="ctr" rtl="0" fontAlgn="base">
        <a:spcBef>
          <a:spcPts val="1200"/>
        </a:spcBef>
        <a:spcAft>
          <a:spcPct val="0"/>
        </a:spcAft>
        <a:defRPr sz="3000">
          <a:solidFill>
            <a:schemeClr val="tx1"/>
          </a:solidFill>
          <a:latin typeface="+mn-lt"/>
          <a:ea typeface="+mn-ea"/>
          <a:cs typeface="+mn-cs"/>
          <a:sym typeface="Bodoni SvtyTwo ITC TT-Book" charset="0"/>
        </a:defRPr>
      </a:lvl3pPr>
      <a:lvl4pPr algn="ctr" rtl="0" fontAlgn="base">
        <a:spcBef>
          <a:spcPts val="1200"/>
        </a:spcBef>
        <a:spcAft>
          <a:spcPct val="0"/>
        </a:spcAft>
        <a:defRPr sz="3000">
          <a:solidFill>
            <a:schemeClr val="tx1"/>
          </a:solidFill>
          <a:latin typeface="+mn-lt"/>
          <a:ea typeface="+mn-ea"/>
          <a:cs typeface="+mn-cs"/>
          <a:sym typeface="Bodoni SvtyTwo ITC TT-Book" charset="0"/>
        </a:defRPr>
      </a:lvl4pPr>
      <a:lvl5pPr algn="ctr" rtl="0" fontAlgn="base">
        <a:spcBef>
          <a:spcPts val="1200"/>
        </a:spcBef>
        <a:spcAft>
          <a:spcPct val="0"/>
        </a:spcAft>
        <a:defRPr sz="3000">
          <a:solidFill>
            <a:schemeClr val="tx1"/>
          </a:solidFill>
          <a:latin typeface="+mn-lt"/>
          <a:ea typeface="+mn-ea"/>
          <a:cs typeface="+mn-cs"/>
          <a:sym typeface="Bodoni SvtyTwo ITC TT-Book" charset="0"/>
        </a:defRPr>
      </a:lvl5pPr>
      <a:lvl6pPr marL="457200" algn="ctr" rtl="0" fontAlgn="base">
        <a:spcBef>
          <a:spcPts val="1200"/>
        </a:spcBef>
        <a:spcAft>
          <a:spcPct val="0"/>
        </a:spcAft>
        <a:defRPr sz="3000">
          <a:solidFill>
            <a:schemeClr val="tx1"/>
          </a:solidFill>
          <a:latin typeface="+mn-lt"/>
          <a:ea typeface="+mn-ea"/>
          <a:cs typeface="+mn-cs"/>
          <a:sym typeface="Bodoni SvtyTwo ITC TT-Book" charset="0"/>
        </a:defRPr>
      </a:lvl6pPr>
      <a:lvl7pPr marL="914400" algn="ctr" rtl="0" fontAlgn="base">
        <a:spcBef>
          <a:spcPts val="1200"/>
        </a:spcBef>
        <a:spcAft>
          <a:spcPct val="0"/>
        </a:spcAft>
        <a:defRPr sz="3000">
          <a:solidFill>
            <a:schemeClr val="tx1"/>
          </a:solidFill>
          <a:latin typeface="+mn-lt"/>
          <a:ea typeface="+mn-ea"/>
          <a:cs typeface="+mn-cs"/>
          <a:sym typeface="Bodoni SvtyTwo ITC TT-Book" charset="0"/>
        </a:defRPr>
      </a:lvl7pPr>
      <a:lvl8pPr marL="1371600" algn="ctr" rtl="0" fontAlgn="base">
        <a:spcBef>
          <a:spcPts val="1200"/>
        </a:spcBef>
        <a:spcAft>
          <a:spcPct val="0"/>
        </a:spcAft>
        <a:defRPr sz="3000">
          <a:solidFill>
            <a:schemeClr val="tx1"/>
          </a:solidFill>
          <a:latin typeface="+mn-lt"/>
          <a:ea typeface="+mn-ea"/>
          <a:cs typeface="+mn-cs"/>
          <a:sym typeface="Bodoni SvtyTwo ITC TT-Book" charset="0"/>
        </a:defRPr>
      </a:lvl8pPr>
      <a:lvl9pPr marL="1828800" algn="ctr" rtl="0" fontAlgn="base">
        <a:spcBef>
          <a:spcPts val="1200"/>
        </a:spcBef>
        <a:spcAft>
          <a:spcPct val="0"/>
        </a:spcAft>
        <a:defRPr sz="30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8199" name="Group 7"/>
          <p:cNvGrpSpPr>
            <a:grpSpLocks/>
          </p:cNvGrpSpPr>
          <p:nvPr/>
        </p:nvGrpSpPr>
        <p:grpSpPr bwMode="auto">
          <a:xfrm>
            <a:off x="596900" y="717550"/>
            <a:ext cx="11823700" cy="2038350"/>
            <a:chOff x="0" y="0"/>
            <a:chExt cx="7448" cy="1283"/>
          </a:xfrm>
        </p:grpSpPr>
        <p:sp>
          <p:nvSpPr>
            <p:cNvPr id="8194"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5"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6"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19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8200"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
        <p:nvSpPr>
          <p:cNvPr id="8201" name="Rectangle 9"/>
          <p:cNvSpPr>
            <a:spLocks noGrp="1" noChangeArrowheads="1"/>
          </p:cNvSpPr>
          <p:nvPr>
            <p:ph type="body" idx="1"/>
          </p:nvPr>
        </p:nvSpPr>
        <p:spPr bwMode="auto">
          <a:xfrm>
            <a:off x="1041400" y="2997200"/>
            <a:ext cx="10922000" cy="603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Bodoni SvtyTwo ITC TT-Book" charset="0"/>
              </a:rPr>
              <a:t>Click to edit Master text styles</a:t>
            </a:r>
          </a:p>
          <a:p>
            <a:pPr lvl="1"/>
            <a:r>
              <a:rPr lang="en-US">
                <a:sym typeface="Bodoni SvtyTwo ITC TT-Book" charset="0"/>
              </a:rPr>
              <a:t>Second level</a:t>
            </a:r>
          </a:p>
          <a:p>
            <a:pPr lvl="2"/>
            <a:r>
              <a:rPr lang="en-US">
                <a:sym typeface="Bodoni SvtyTwo ITC TT-Book" charset="0"/>
              </a:rPr>
              <a:t>Third level</a:t>
            </a:r>
          </a:p>
          <a:p>
            <a:pPr lvl="3"/>
            <a:r>
              <a:rPr lang="en-US">
                <a:sym typeface="Bodoni SvtyTwo ITC TT-Book" charset="0"/>
              </a:rPr>
              <a:t>Fourth level</a:t>
            </a:r>
          </a:p>
          <a:p>
            <a:pPr lvl="4"/>
            <a:r>
              <a:rPr lang="en-US">
                <a:sym typeface="Bodoni SvtyTwo ITC TT-Book" charset="0"/>
              </a:rPr>
              <a:t>Fifth level</a:t>
            </a: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698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07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460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41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298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755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13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67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p:cNvSpPr>
          <p:nvPr/>
        </p:nvSpPr>
        <p:spPr bwMode="auto">
          <a:xfrm>
            <a:off x="406400" y="406400"/>
            <a:ext cx="12192000" cy="8940800"/>
          </a:xfrm>
          <a:prstGeom prst="rect">
            <a:avLst/>
          </a:prstGeom>
          <a:solidFill>
            <a:schemeClr val="accent1">
              <a:alpha val="39999"/>
            </a:scheme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9223" name="Group 7"/>
          <p:cNvGrpSpPr>
            <a:grpSpLocks/>
          </p:cNvGrpSpPr>
          <p:nvPr/>
        </p:nvGrpSpPr>
        <p:grpSpPr bwMode="auto">
          <a:xfrm>
            <a:off x="596900" y="717550"/>
            <a:ext cx="11823700" cy="2038350"/>
            <a:chOff x="0" y="0"/>
            <a:chExt cx="7448" cy="1283"/>
          </a:xfrm>
        </p:grpSpPr>
        <p:sp>
          <p:nvSpPr>
            <p:cNvPr id="9218" name="Line 2"/>
            <p:cNvSpPr>
              <a:spLocks noChangeShapeType="1"/>
            </p:cNvSpPr>
            <p:nvPr/>
          </p:nvSpPr>
          <p:spPr bwMode="auto">
            <a:xfrm rot="10800000" flipH="1">
              <a:off x="88"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9" name="Line 3"/>
            <p:cNvSpPr>
              <a:spLocks noChangeShapeType="1"/>
            </p:cNvSpPr>
            <p:nvPr/>
          </p:nvSpPr>
          <p:spPr bwMode="auto">
            <a:xfrm rot="10800000" flipH="1">
              <a:off x="7352" y="0"/>
              <a:ext cx="0" cy="1115"/>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20" name="Line 4"/>
            <p:cNvSpPr>
              <a:spLocks noChangeShapeType="1"/>
            </p:cNvSpPr>
            <p:nvPr/>
          </p:nvSpPr>
          <p:spPr bwMode="auto">
            <a:xfrm rot="10800000">
              <a:off x="88" y="0"/>
              <a:ext cx="7272" cy="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221"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2"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222"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07"/>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9224" name="Rectangle 8"/>
          <p:cNvSpPr>
            <a:spLocks noGrp="1" noChangeArrowheads="1"/>
          </p:cNvSpPr>
          <p:nvPr>
            <p:ph type="title"/>
          </p:nvPr>
        </p:nvSpPr>
        <p:spPr bwMode="auto">
          <a:xfrm>
            <a:off x="1041400" y="838200"/>
            <a:ext cx="109220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odoni SvtyTwo ITC TT-Bold" charset="0"/>
              </a:rPr>
              <a:t>Click to edit Master title style</a:t>
            </a: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txStyles>
    <p:titleStyle>
      <a:lvl1pPr algn="ctr" rtl="0" fontAlgn="base">
        <a:lnSpc>
          <a:spcPct val="95000"/>
        </a:lnSpc>
        <a:spcBef>
          <a:spcPct val="0"/>
        </a:spcBef>
        <a:spcAft>
          <a:spcPct val="0"/>
        </a:spcAft>
        <a:defRPr sz="6800">
          <a:solidFill>
            <a:schemeClr val="tx1"/>
          </a:solidFill>
          <a:latin typeface="+mj-lt"/>
          <a:ea typeface="+mj-ea"/>
          <a:cs typeface="+mj-cs"/>
          <a:sym typeface="Bodoni SvtyTwo ITC TT-Bold" charset="0"/>
        </a:defRPr>
      </a:lvl1pPr>
      <a:lvl2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2pPr>
      <a:lvl3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3pPr>
      <a:lvl4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4pPr>
      <a:lvl5pPr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5pPr>
      <a:lvl6pPr marL="4572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6pPr>
      <a:lvl7pPr marL="9144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7pPr>
      <a:lvl8pPr marL="13716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8pPr>
      <a:lvl9pPr marL="1828800" algn="ctr" rtl="0" fontAlgn="base">
        <a:lnSpc>
          <a:spcPct val="95000"/>
        </a:lnSpc>
        <a:spcBef>
          <a:spcPct val="0"/>
        </a:spcBef>
        <a:spcAft>
          <a:spcPct val="0"/>
        </a:spcAft>
        <a:defRPr sz="6800">
          <a:solidFill>
            <a:schemeClr val="tx1"/>
          </a:solidFill>
          <a:latin typeface="Bodoni SvtyTwo ITC TT-Bold" charset="0"/>
          <a:ea typeface="ヒラギノ角ゴ ProN W6" charset="0"/>
          <a:cs typeface="ヒラギノ角ゴ ProN W6" charset="0"/>
          <a:sym typeface="Bodoni SvtyTwo ITC TT-Bold" charset="0"/>
        </a:defRPr>
      </a:lvl9pPr>
    </p:titleStyle>
    <p:bodyStyle>
      <a:lvl1pPr marL="368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1pPr>
      <a:lvl2pPr marL="749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2pPr>
      <a:lvl3pPr marL="1130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3pPr>
      <a:lvl4pPr marL="1511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4pPr>
      <a:lvl5pPr marL="18923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5pPr>
      <a:lvl6pPr marL="23495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6pPr>
      <a:lvl7pPr marL="28067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7pPr>
      <a:lvl8pPr marL="32639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8pPr>
      <a:lvl9pPr marL="3721100" indent="-368300" algn="l" rtl="0" fontAlgn="base">
        <a:spcBef>
          <a:spcPts val="3200"/>
        </a:spcBef>
        <a:spcAft>
          <a:spcPct val="0"/>
        </a:spcAft>
        <a:buSzPct val="85000"/>
        <a:buChar char="•"/>
        <a:defRPr sz="3400">
          <a:solidFill>
            <a:schemeClr val="tx1"/>
          </a:solidFill>
          <a:latin typeface="+mn-lt"/>
          <a:ea typeface="+mn-ea"/>
          <a:cs typeface="+mn-cs"/>
          <a:sym typeface="Bodoni SvtyTwo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7.xml"/><Relationship Id="rId1" Type="http://schemas.openxmlformats.org/officeDocument/2006/relationships/slideLayout" Target="../slideLayouts/slideLayout24.xml"/><Relationship Id="rId4" Type="http://schemas.openxmlformats.org/officeDocument/2006/relationships/image" Target="../media/image143.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9.xml"/><Relationship Id="rId1" Type="http://schemas.openxmlformats.org/officeDocument/2006/relationships/slideLayout" Target="../slideLayouts/slideLayout24.xml"/><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6.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8.xml"/><Relationship Id="rId1" Type="http://schemas.openxmlformats.org/officeDocument/2006/relationships/slideLayout" Target="../slideLayouts/slideLayout24.xml"/><Relationship Id="rId5" Type="http://schemas.openxmlformats.org/officeDocument/2006/relationships/image" Target="../media/image155.png"/><Relationship Id="rId4" Type="http://schemas.openxmlformats.org/officeDocument/2006/relationships/image" Target="../media/image154.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image" Target="../media/image28.png"/><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9.png"/></Relationships>
</file>

<file path=ppt/slides/_rels/slide1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2.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3.xml"/><Relationship Id="rId1" Type="http://schemas.openxmlformats.org/officeDocument/2006/relationships/slideLayout" Target="../slideLayouts/slideLayout24.xml"/><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6.xml"/><Relationship Id="rId1" Type="http://schemas.openxmlformats.org/officeDocument/2006/relationships/slideLayout" Target="../slideLayouts/slideLayout24.xml"/><Relationship Id="rId4" Type="http://schemas.openxmlformats.org/officeDocument/2006/relationships/image" Target="../media/image162.png"/></Relationships>
</file>

<file path=ppt/slides/_rels/slide1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0.xml"/><Relationship Id="rId1" Type="http://schemas.openxmlformats.org/officeDocument/2006/relationships/slideLayout" Target="../slideLayouts/slideLayout24.xml"/><Relationship Id="rId4" Type="http://schemas.openxmlformats.org/officeDocument/2006/relationships/image" Target="../media/image166.png"/></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2.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173.png"/><Relationship Id="rId2" Type="http://schemas.openxmlformats.org/officeDocument/2006/relationships/slideLayout" Target="../slideLayouts/slideLayout24.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172.png"/><Relationship Id="rId4" Type="http://schemas.openxmlformats.org/officeDocument/2006/relationships/oleObject" Target="../embeddings/oleObject12.bin"/></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38.png"/><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vmlDrawing" Target="../drawings/vmlDrawing3.vml"/><Relationship Id="rId5" Type="http://schemas.openxmlformats.org/officeDocument/2006/relationships/image" Target="../media/image34.png"/><Relationship Id="rId4" Type="http://schemas.openxmlformats.org/officeDocument/2006/relationships/oleObject" Target="../embeddings/oleObject7.bin"/></Relationships>
</file>

<file path=ppt/slides/_rels/slide1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0.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2.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3.xml"/><Relationship Id="rId1" Type="http://schemas.openxmlformats.org/officeDocument/2006/relationships/slideLayout" Target="../slideLayouts/slideLayout24.xml"/><Relationship Id="rId4" Type="http://schemas.openxmlformats.org/officeDocument/2006/relationships/image" Target="../media/image178.png"/></Relationships>
</file>

<file path=ppt/slides/_rels/slide14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4.xml"/><Relationship Id="rId1" Type="http://schemas.openxmlformats.org/officeDocument/2006/relationships/slideLayout" Target="../slideLayouts/slideLayout24.xml"/><Relationship Id="rId4" Type="http://schemas.openxmlformats.org/officeDocument/2006/relationships/image" Target="../media/image180.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148.xml"/><Relationship Id="rId1" Type="http://schemas.openxmlformats.org/officeDocument/2006/relationships/slideLayout" Target="../slideLayouts/slideLayout24.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9.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0.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1.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3.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5.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6.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7.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file://localhost/Users/ellard/Desktop/Telecoms.ppt_media/psy-gangnam-style-128.mov" TargetMode="External"/><Relationship Id="rId1" Type="http://schemas.microsoft.com/office/2007/relationships/media" Target="file://localhost/Users/ellard/Desktop/Telecoms.ppt_media/psy-gangnam-style-128.mov" TargetMode="External"/><Relationship Id="rId5" Type="http://schemas.openxmlformats.org/officeDocument/2006/relationships/image" Target="../media/image105.gif"/><Relationship Id="rId4" Type="http://schemas.openxmlformats.org/officeDocument/2006/relationships/notesSlide" Target="../notesSlides/notesSlide15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38.png"/><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en.wikipedia.org/wiki/Rogers_Wireless" TargetMode="External"/><Relationship Id="rId7" Type="http://schemas.openxmlformats.org/officeDocument/2006/relationships/hyperlink" Target="http://en.wikipedia.org/wiki/Chatr" TargetMode="External"/><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hyperlink" Target="http://en.wikipedia.org/wiki/Fido_Solutions" TargetMode="External"/><Relationship Id="rId5" Type="http://schemas.openxmlformats.org/officeDocument/2006/relationships/hyperlink" Target="http://en.wikipedia.org/wiki/Telecommunication" TargetMode="External"/><Relationship Id="rId10" Type="http://schemas.openxmlformats.org/officeDocument/2006/relationships/image" Target="../media/image5.png"/><Relationship Id="rId4" Type="http://schemas.openxmlformats.org/officeDocument/2006/relationships/hyperlink" Target="http://en.wikipedia.org/wiki/Wireless" TargetMode="External"/><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8" Type="http://schemas.openxmlformats.org/officeDocument/2006/relationships/hyperlink" Target="http://en.wikipedia.org/wiki/Sportsnet_World" TargetMode="External"/><Relationship Id="rId13" Type="http://schemas.openxmlformats.org/officeDocument/2006/relationships/image" Target="../media/image84.png"/><Relationship Id="rId3" Type="http://schemas.openxmlformats.org/officeDocument/2006/relationships/hyperlink" Target="http://en.wikipedia.org/wiki/Rogers_Media" TargetMode="External"/><Relationship Id="rId7" Type="http://schemas.openxmlformats.org/officeDocument/2006/relationships/hyperlink" Target="http://en.wikipedia.org/wiki/Sportsnet_One" TargetMode="External"/><Relationship Id="rId12"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hyperlink" Target="http://en.wikipedia.org/wiki/Sportsnet" TargetMode="External"/><Relationship Id="rId11" Type="http://schemas.openxmlformats.org/officeDocument/2006/relationships/image" Target="../media/image82.png"/><Relationship Id="rId5" Type="http://schemas.openxmlformats.org/officeDocument/2006/relationships/hyperlink" Target="http://en.wikipedia.org/wiki/Citytv" TargetMode="External"/><Relationship Id="rId10" Type="http://schemas.openxmlformats.org/officeDocument/2006/relationships/hyperlink" Target="http://en.wikipedia.org/wiki/G4_Canada" TargetMode="External"/><Relationship Id="rId4" Type="http://schemas.openxmlformats.org/officeDocument/2006/relationships/hyperlink" Target="http://en.wikipedia.org/wiki/Omni_Television" TargetMode="External"/><Relationship Id="rId9" Type="http://schemas.openxmlformats.org/officeDocument/2006/relationships/hyperlink" Target="http://en.wikipedia.org/wiki/OL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Rogers_Cable" TargetMode="External"/><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localhost/Users/ellard/Desktop/Telecoms.ppt_media/psy-gangnam-style-128.mov" TargetMode="External"/><Relationship Id="rId1" Type="http://schemas.microsoft.com/office/2007/relationships/media" Target="file://localhost/Users/ellard/Desktop/Telecoms.ppt_media/psy-gangnam-style-128.mov" TargetMode="External"/><Relationship Id="rId5" Type="http://schemas.openxmlformats.org/officeDocument/2006/relationships/image" Target="../media/image105.gif"/><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4.xml"/><Relationship Id="rId1" Type="http://schemas.openxmlformats.org/officeDocument/2006/relationships/vmlDrawing" Target="../drawings/vmlDrawing6.vml"/><Relationship Id="rId5" Type="http://schemas.openxmlformats.org/officeDocument/2006/relationships/image" Target="../media/image109.png"/><Relationship Id="rId4" Type="http://schemas.openxmlformats.org/officeDocument/2006/relationships/oleObject" Target="../embeddings/oleObject11.bin"/></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3.xml"/><Relationship Id="rId1" Type="http://schemas.openxmlformats.org/officeDocument/2006/relationships/slideLayout" Target="../slideLayouts/slideLayout24.xml"/><Relationship Id="rId5" Type="http://schemas.openxmlformats.org/officeDocument/2006/relationships/image" Target="../media/image119.png"/><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24.xml"/><Relationship Id="rId5" Type="http://schemas.openxmlformats.org/officeDocument/2006/relationships/image" Target="../media/image122.png"/><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97.xml"/><Relationship Id="rId1" Type="http://schemas.openxmlformats.org/officeDocument/2006/relationships/slideLayout" Target="../slideLayouts/slideLayout24.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ln/>
        </p:spPr>
        <p:txBody>
          <a:bodyPr/>
          <a:lstStyle/>
          <a:p>
            <a:r>
              <a:rPr lang="en-US" sz="5400"/>
              <a:t>Canadian TelecommunicationS</a:t>
            </a:r>
          </a:p>
        </p:txBody>
      </p:sp>
      <p:sp>
        <p:nvSpPr>
          <p:cNvPr id="14338" name="Rectangle 2"/>
          <p:cNvSpPr>
            <a:spLocks noGrp="1" noChangeArrowheads="1"/>
          </p:cNvSpPr>
          <p:nvPr>
            <p:ph type="body" idx="1"/>
          </p:nvPr>
        </p:nvSpPr>
        <p:spPr>
          <a:ln/>
        </p:spPr>
        <p:txBody>
          <a:bodyPr/>
          <a:lstStyle/>
          <a:p>
            <a:r>
              <a:rPr lang="en-US"/>
              <a:t>Rogers Communications• Manitoba Telecom • Bell Canada</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5791200"/>
            <a:ext cx="27305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200" y="5915025"/>
            <a:ext cx="17145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5937250"/>
            <a:ext cx="10795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4342" name="Rectangle 6"/>
          <p:cNvSpPr>
            <a:spLocks/>
          </p:cNvSpPr>
          <p:nvPr/>
        </p:nvSpPr>
        <p:spPr bwMode="auto">
          <a:xfrm>
            <a:off x="5713413" y="9182100"/>
            <a:ext cx="71755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Gill Sans" charset="0"/>
              </a:rPr>
              <a:t>Ellard Chua • Lulu Lin • Peng Tang • Leki Tao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a:lstStyle/>
          <a:p>
            <a:r>
              <a:rPr lang="en-US"/>
              <a:t>Industry</a:t>
            </a:r>
          </a:p>
        </p:txBody>
      </p:sp>
      <p:sp>
        <p:nvSpPr>
          <p:cNvPr id="30722" name="Rectangle 2"/>
          <p:cNvSpPr>
            <a:spLocks noGrp="1" noChangeArrowheads="1"/>
          </p:cNvSpPr>
          <p:nvPr>
            <p:ph type="body" idx="1"/>
          </p:nvPr>
        </p:nvSpPr>
        <p:spPr>
          <a:ln/>
        </p:spPr>
        <p:txBody>
          <a:bodyPr/>
          <a:lstStyle/>
          <a:p>
            <a:r>
              <a:rPr lang="en-US"/>
              <a:t>Long Distance</a:t>
            </a:r>
          </a:p>
        </p:txBody>
      </p:sp>
      <p:sp>
        <p:nvSpPr>
          <p:cNvPr id="30723" name="Rectangle 3"/>
          <p:cNvSpPr>
            <a:spLocks/>
          </p:cNvSpPr>
          <p:nvPr/>
        </p:nvSpPr>
        <p:spPr bwMode="auto">
          <a:xfrm>
            <a:off x="900113" y="2647950"/>
            <a:ext cx="1120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40000"/>
              </a:lnSpc>
              <a:spcBef>
                <a:spcPct val="0"/>
              </a:spcBef>
              <a:buSzPct val="125000"/>
              <a:buFont typeface="Arial" charset="0"/>
              <a:buChar char="•"/>
            </a:pPr>
            <a:r>
              <a:rPr lang="en-US" sz="2800">
                <a:solidFill>
                  <a:schemeClr val="tx1"/>
                </a:solidFill>
                <a:latin typeface="Arial" charset="0"/>
                <a:ea typeface="ＭＳ Ｐゴシック" charset="0"/>
                <a:cs typeface="Arial" charset="0"/>
                <a:sym typeface="Arial" charset="0"/>
              </a:rPr>
              <a:t>Traffic moves onto competitive networks (the cable infrastructure or VoIP operators )</a:t>
            </a:r>
          </a:p>
          <a:p>
            <a:pPr algn="l">
              <a:lnSpc>
                <a:spcPct val="140000"/>
              </a:lnSpc>
              <a:spcBef>
                <a:spcPct val="0"/>
              </a:spcBef>
              <a:buSzPct val="125000"/>
              <a:buFont typeface="Arial" charset="0"/>
              <a:buChar char="•"/>
            </a:pPr>
            <a:r>
              <a:rPr lang="en-US" sz="2800">
                <a:solidFill>
                  <a:schemeClr val="tx1"/>
                </a:solidFill>
                <a:latin typeface="Arial" charset="0"/>
                <a:ea typeface="ＭＳ Ｐゴシック" charset="0"/>
                <a:cs typeface="Arial" charset="0"/>
                <a:sym typeface="Arial" charset="0"/>
              </a:rPr>
              <a:t>Discount pre-pay voice </a:t>
            </a:r>
          </a:p>
          <a:p>
            <a:pPr algn="l">
              <a:lnSpc>
                <a:spcPct val="140000"/>
              </a:lnSpc>
              <a:spcBef>
                <a:spcPct val="0"/>
              </a:spcBef>
              <a:buSzPct val="125000"/>
              <a:buFont typeface="Arial" charset="0"/>
              <a:buChar char="•"/>
            </a:pPr>
            <a:r>
              <a:rPr lang="en-US" sz="2800">
                <a:solidFill>
                  <a:schemeClr val="tx1"/>
                </a:solidFill>
                <a:latin typeface="Arial" charset="0"/>
                <a:ea typeface="ＭＳ Ｐゴシック" charset="0"/>
                <a:cs typeface="Arial" charset="0"/>
                <a:sym typeface="Arial" charset="0"/>
              </a:rPr>
              <a:t>Dial-around LD providers that offer cheap rate across North America</a:t>
            </a:r>
          </a:p>
          <a:p>
            <a:pPr algn="l">
              <a:lnSpc>
                <a:spcPct val="140000"/>
              </a:lnSpc>
              <a:spcBef>
                <a:spcPct val="0"/>
              </a:spcBef>
              <a:buSzPct val="125000"/>
              <a:buFont typeface="Arial" charset="0"/>
              <a:buChar char="•"/>
            </a:pPr>
            <a:r>
              <a:rPr lang="en-US" sz="2800">
                <a:solidFill>
                  <a:schemeClr val="tx1"/>
                </a:solidFill>
                <a:latin typeface="Arial" charset="0"/>
                <a:ea typeface="ＭＳ Ｐゴシック" charset="0"/>
                <a:cs typeface="Arial" charset="0"/>
                <a:sym typeface="Arial" charset="0"/>
              </a:rPr>
              <a:t>Substitution of VoIP, wireless and email, online long distance call (Skype)</a:t>
            </a:r>
          </a:p>
          <a:p>
            <a:pPr algn="l">
              <a:lnSpc>
                <a:spcPct val="140000"/>
              </a:lnSpc>
              <a:spcBef>
                <a:spcPct val="0"/>
              </a:spcBef>
              <a:buSzPct val="125000"/>
              <a:buFont typeface="Arial" charset="0"/>
              <a:buChar char="•"/>
            </a:pPr>
            <a:r>
              <a:rPr lang="en-US" sz="2800">
                <a:solidFill>
                  <a:schemeClr val="tx1"/>
                </a:solidFill>
                <a:latin typeface="Arial" charset="0"/>
                <a:ea typeface="ＭＳ Ｐゴシック" charset="0"/>
                <a:cs typeface="Arial" charset="0"/>
                <a:sym typeface="Arial" charset="0"/>
              </a:rPr>
              <a:t>CLEC offerings</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5915025"/>
            <a:ext cx="4800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7124700"/>
            <a:ext cx="55419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Grp="1" noChangeArrowheads="1"/>
          </p:cNvSpPr>
          <p:nvPr>
            <p:ph type="title"/>
          </p:nvPr>
        </p:nvSpPr>
        <p:spPr>
          <a:ln/>
        </p:spPr>
        <p:txBody>
          <a:bodyPr/>
          <a:lstStyle/>
          <a:p>
            <a:r>
              <a:rPr lang="en-US"/>
              <a:t>Manitoba Telecom</a:t>
            </a:r>
          </a:p>
        </p:txBody>
      </p:sp>
      <p:sp>
        <p:nvSpPr>
          <p:cNvPr id="147458" name="Rectangle 2"/>
          <p:cNvSpPr>
            <a:spLocks noGrp="1" noChangeArrowheads="1"/>
          </p:cNvSpPr>
          <p:nvPr>
            <p:ph type="body" idx="1"/>
          </p:nvPr>
        </p:nvSpPr>
        <p:spPr>
          <a:ln/>
        </p:spPr>
        <p:txBody>
          <a:bodyPr/>
          <a:lstStyle/>
          <a:p>
            <a:r>
              <a:rPr lang="en-US"/>
              <a:t>Financials : Annual 2011, Balance Sheet</a:t>
            </a:r>
          </a:p>
        </p:txBody>
      </p:sp>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703513"/>
            <a:ext cx="1290955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noGrp="1" noChangeArrowheads="1"/>
          </p:cNvSpPr>
          <p:nvPr>
            <p:ph type="title"/>
          </p:nvPr>
        </p:nvSpPr>
        <p:spPr>
          <a:ln/>
        </p:spPr>
        <p:txBody>
          <a:bodyPr/>
          <a:lstStyle/>
          <a:p>
            <a:r>
              <a:rPr lang="en-US"/>
              <a:t>Manitoba Telecom</a:t>
            </a:r>
          </a:p>
        </p:txBody>
      </p:sp>
      <p:sp>
        <p:nvSpPr>
          <p:cNvPr id="148482" name="Rectangle 2"/>
          <p:cNvSpPr>
            <a:spLocks noGrp="1" noChangeArrowheads="1"/>
          </p:cNvSpPr>
          <p:nvPr>
            <p:ph type="body" idx="1"/>
          </p:nvPr>
        </p:nvSpPr>
        <p:spPr>
          <a:ln/>
        </p:spPr>
        <p:txBody>
          <a:bodyPr/>
          <a:lstStyle/>
          <a:p>
            <a:r>
              <a:rPr lang="en-US"/>
              <a:t>Financials : Annual 2011, Balance Sheet</a:t>
            </a:r>
          </a:p>
        </p:txBody>
      </p:sp>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209800"/>
            <a:ext cx="11568113" cy="74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Grp="1" noChangeArrowheads="1"/>
          </p:cNvSpPr>
          <p:nvPr>
            <p:ph type="title"/>
          </p:nvPr>
        </p:nvSpPr>
        <p:spPr>
          <a:ln/>
        </p:spPr>
        <p:txBody>
          <a:bodyPr/>
          <a:lstStyle/>
          <a:p>
            <a:r>
              <a:rPr lang="en-US"/>
              <a:t>Manitoba Telecom</a:t>
            </a:r>
          </a:p>
        </p:txBody>
      </p:sp>
      <p:sp>
        <p:nvSpPr>
          <p:cNvPr id="149506" name="Rectangle 2"/>
          <p:cNvSpPr>
            <a:spLocks noGrp="1" noChangeArrowheads="1"/>
          </p:cNvSpPr>
          <p:nvPr>
            <p:ph type="body" idx="1"/>
          </p:nvPr>
        </p:nvSpPr>
        <p:spPr>
          <a:ln/>
        </p:spPr>
        <p:txBody>
          <a:bodyPr/>
          <a:lstStyle/>
          <a:p>
            <a:r>
              <a:rPr lang="en-US"/>
              <a:t>Financials : Annual 2011, Income Statement</a:t>
            </a:r>
          </a:p>
        </p:txBody>
      </p:sp>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2184400"/>
            <a:ext cx="9023350" cy="75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Grp="1" noChangeArrowheads="1"/>
          </p:cNvSpPr>
          <p:nvPr>
            <p:ph type="title"/>
          </p:nvPr>
        </p:nvSpPr>
        <p:spPr>
          <a:ln/>
        </p:spPr>
        <p:txBody>
          <a:bodyPr/>
          <a:lstStyle/>
          <a:p>
            <a:r>
              <a:rPr lang="en-US"/>
              <a:t>Manitoba Telecom</a:t>
            </a:r>
          </a:p>
        </p:txBody>
      </p:sp>
      <p:sp>
        <p:nvSpPr>
          <p:cNvPr id="150530" name="Rectangle 2"/>
          <p:cNvSpPr>
            <a:spLocks noGrp="1" noChangeArrowheads="1"/>
          </p:cNvSpPr>
          <p:nvPr>
            <p:ph type="body" idx="1"/>
          </p:nvPr>
        </p:nvSpPr>
        <p:spPr>
          <a:ln/>
        </p:spPr>
        <p:txBody>
          <a:bodyPr/>
          <a:lstStyle/>
          <a:p>
            <a:r>
              <a:rPr lang="en-US"/>
              <a:t>Financials : Q3-12, Income Statement</a:t>
            </a:r>
          </a:p>
        </p:txBody>
      </p:sp>
      <p:pic>
        <p:nvPicPr>
          <p:cNvPr id="150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2120900"/>
            <a:ext cx="9698037" cy="82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ChangeArrowheads="1"/>
          </p:cNvSpPr>
          <p:nvPr>
            <p:ph type="title"/>
          </p:nvPr>
        </p:nvSpPr>
        <p:spPr>
          <a:ln/>
        </p:spPr>
        <p:txBody>
          <a:bodyPr/>
          <a:lstStyle/>
          <a:p>
            <a:r>
              <a:rPr lang="en-US"/>
              <a:t>Manitoba Telecom</a:t>
            </a:r>
          </a:p>
        </p:txBody>
      </p:sp>
      <p:sp>
        <p:nvSpPr>
          <p:cNvPr id="151554" name="Rectangle 2"/>
          <p:cNvSpPr>
            <a:spLocks noGrp="1" noChangeArrowheads="1"/>
          </p:cNvSpPr>
          <p:nvPr>
            <p:ph type="body" idx="1"/>
          </p:nvPr>
        </p:nvSpPr>
        <p:spPr>
          <a:ln/>
        </p:spPr>
        <p:txBody>
          <a:bodyPr/>
          <a:lstStyle/>
          <a:p>
            <a:r>
              <a:rPr lang="en-US"/>
              <a:t>Financials : Annual 2011, Cash Flow</a:t>
            </a:r>
          </a:p>
        </p:txBody>
      </p:sp>
      <p:pic>
        <p:nvPicPr>
          <p:cNvPr id="15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20900"/>
            <a:ext cx="7670800" cy="773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Grp="1" noChangeArrowheads="1"/>
          </p:cNvSpPr>
          <p:nvPr>
            <p:ph type="title"/>
          </p:nvPr>
        </p:nvSpPr>
        <p:spPr>
          <a:ln/>
        </p:spPr>
        <p:txBody>
          <a:bodyPr/>
          <a:lstStyle/>
          <a:p>
            <a:r>
              <a:rPr lang="en-US"/>
              <a:t>Manitoba Telecom</a:t>
            </a:r>
          </a:p>
        </p:txBody>
      </p:sp>
      <p:sp>
        <p:nvSpPr>
          <p:cNvPr id="152578" name="Rectangle 2"/>
          <p:cNvSpPr>
            <a:spLocks noGrp="1" noChangeArrowheads="1"/>
          </p:cNvSpPr>
          <p:nvPr>
            <p:ph type="body" idx="1"/>
          </p:nvPr>
        </p:nvSpPr>
        <p:spPr>
          <a:ln/>
        </p:spPr>
        <p:txBody>
          <a:bodyPr/>
          <a:lstStyle/>
          <a:p>
            <a:r>
              <a:rPr lang="en-US"/>
              <a:t>Financials : Q3-12, Cash Flow</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2095500"/>
            <a:ext cx="894715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Grp="1" noChangeArrowheads="1"/>
          </p:cNvSpPr>
          <p:nvPr>
            <p:ph type="title"/>
          </p:nvPr>
        </p:nvSpPr>
        <p:spPr>
          <a:ln/>
        </p:spPr>
        <p:txBody>
          <a:bodyPr/>
          <a:lstStyle/>
          <a:p>
            <a:r>
              <a:rPr lang="en-US"/>
              <a:t>Manitoba Telecom</a:t>
            </a:r>
          </a:p>
        </p:txBody>
      </p:sp>
      <p:sp>
        <p:nvSpPr>
          <p:cNvPr id="153602" name="Rectangle 2"/>
          <p:cNvSpPr>
            <a:spLocks noGrp="1" noChangeArrowheads="1"/>
          </p:cNvSpPr>
          <p:nvPr>
            <p:ph type="body" idx="1"/>
          </p:nvPr>
        </p:nvSpPr>
        <p:spPr>
          <a:ln/>
        </p:spPr>
        <p:txBody>
          <a:bodyPr/>
          <a:lstStyle/>
          <a:p>
            <a:r>
              <a:rPr lang="en-US"/>
              <a:t>Financials : Q3-12</a:t>
            </a:r>
          </a:p>
        </p:txBody>
      </p:sp>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2971800"/>
            <a:ext cx="119856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Grp="1" noChangeArrowheads="1"/>
          </p:cNvSpPr>
          <p:nvPr>
            <p:ph type="title"/>
          </p:nvPr>
        </p:nvSpPr>
        <p:spPr>
          <a:ln/>
        </p:spPr>
        <p:txBody>
          <a:bodyPr/>
          <a:lstStyle/>
          <a:p>
            <a:r>
              <a:rPr lang="en-US"/>
              <a:t>Manitoba Telecom</a:t>
            </a:r>
          </a:p>
        </p:txBody>
      </p:sp>
      <p:sp>
        <p:nvSpPr>
          <p:cNvPr id="154626" name="Rectangle 2"/>
          <p:cNvSpPr>
            <a:spLocks noGrp="1" noChangeArrowheads="1"/>
          </p:cNvSpPr>
          <p:nvPr>
            <p:ph type="body" idx="1"/>
          </p:nvPr>
        </p:nvSpPr>
        <p:spPr>
          <a:ln/>
        </p:spPr>
        <p:txBody>
          <a:bodyPr/>
          <a:lstStyle/>
          <a:p>
            <a:r>
              <a:rPr lang="en-US"/>
              <a:t>Financials : Q3-12</a:t>
            </a:r>
          </a:p>
        </p:txBody>
      </p:sp>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997200"/>
            <a:ext cx="115443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54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6959600"/>
            <a:ext cx="115966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Grp="1" noChangeArrowheads="1"/>
          </p:cNvSpPr>
          <p:nvPr>
            <p:ph type="title"/>
          </p:nvPr>
        </p:nvSpPr>
        <p:spPr>
          <a:ln/>
        </p:spPr>
        <p:txBody>
          <a:bodyPr/>
          <a:lstStyle/>
          <a:p>
            <a:r>
              <a:rPr lang="en-US"/>
              <a:t>Manitoba Telecom</a:t>
            </a:r>
          </a:p>
        </p:txBody>
      </p:sp>
      <p:sp>
        <p:nvSpPr>
          <p:cNvPr id="155650" name="Rectangle 2"/>
          <p:cNvSpPr>
            <a:spLocks noGrp="1" noChangeArrowheads="1"/>
          </p:cNvSpPr>
          <p:nvPr>
            <p:ph type="body" idx="1"/>
          </p:nvPr>
        </p:nvSpPr>
        <p:spPr>
          <a:ln/>
        </p:spPr>
        <p:txBody>
          <a:bodyPr/>
          <a:lstStyle/>
          <a:p>
            <a:r>
              <a:rPr lang="en-US"/>
              <a:t>Key Developments</a:t>
            </a:r>
          </a:p>
        </p:txBody>
      </p:sp>
      <p:sp>
        <p:nvSpPr>
          <p:cNvPr id="155651" name="Rectangle 3"/>
          <p:cNvSpPr>
            <a:spLocks/>
          </p:cNvSpPr>
          <p:nvPr/>
        </p:nvSpPr>
        <p:spPr bwMode="auto">
          <a:xfrm>
            <a:off x="990600" y="3048000"/>
            <a:ext cx="110109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Changes in foreign investment rules for telecommunications companies</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Allowed increased foreign investment into Allstream division </a:t>
            </a: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Launch of 4G LTE wireless network and iPhone5</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Launched on Aug. 28, 2012</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First to offer Manitobans LTE wireless technology</a:t>
            </a: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Spectrum auction</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Continue to evaluate their option</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Await the Gov</a:t>
            </a:r>
            <a:r>
              <a:rPr lang="ja-JP" altLang="en-US">
                <a:solidFill>
                  <a:schemeClr val="tx1"/>
                </a:solidFill>
                <a:latin typeface="Arial"/>
                <a:ea typeface="ＭＳ Ｐゴシック" charset="0"/>
                <a:cs typeface="Gill Sans" charset="0"/>
              </a:rPr>
              <a:t>’</a:t>
            </a:r>
            <a:r>
              <a:rPr lang="en-US">
                <a:solidFill>
                  <a:schemeClr val="tx1"/>
                </a:solidFill>
                <a:ea typeface="ＭＳ Ｐゴシック" charset="0"/>
                <a:cs typeface="Gill Sans" charset="0"/>
              </a:rPr>
              <a:t>s announcement regarding the auction</a:t>
            </a:r>
            <a:r>
              <a:rPr lang="ja-JP" altLang="en-US">
                <a:solidFill>
                  <a:schemeClr val="tx1"/>
                </a:solidFill>
                <a:latin typeface="Arial"/>
                <a:ea typeface="ＭＳ Ｐゴシック" charset="0"/>
                <a:cs typeface="Gill Sans" charset="0"/>
              </a:rPr>
              <a:t>’</a:t>
            </a:r>
            <a:r>
              <a:rPr lang="en-US">
                <a:solidFill>
                  <a:schemeClr val="tx1"/>
                </a:solidFill>
                <a:ea typeface="ＭＳ Ｐゴシック" charset="0"/>
                <a:cs typeface="Gill Sans" charset="0"/>
              </a:rPr>
              <a:t>s framework</a:t>
            </a:r>
          </a:p>
        </p:txBody>
      </p:sp>
    </p:spTree>
  </p:cSld>
  <p:clrMapOvr>
    <a:masterClrMapping/>
  </p:clrMapOvr>
  <p:transition spd="med">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p:cNvSpPr>
            <a:spLocks noGrp="1" noChangeArrowheads="1"/>
          </p:cNvSpPr>
          <p:nvPr>
            <p:ph type="title"/>
          </p:nvPr>
        </p:nvSpPr>
        <p:spPr>
          <a:ln/>
        </p:spPr>
        <p:txBody>
          <a:bodyPr/>
          <a:lstStyle/>
          <a:p>
            <a:r>
              <a:rPr lang="en-US"/>
              <a:t>Manitoba Telecom</a:t>
            </a:r>
          </a:p>
        </p:txBody>
      </p:sp>
      <p:sp>
        <p:nvSpPr>
          <p:cNvPr id="157698" name="Rectangle 2"/>
          <p:cNvSpPr>
            <a:spLocks noGrp="1" noChangeArrowheads="1"/>
          </p:cNvSpPr>
          <p:nvPr>
            <p:ph type="body" idx="1"/>
          </p:nvPr>
        </p:nvSpPr>
        <p:spPr>
          <a:ln/>
        </p:spPr>
        <p:txBody>
          <a:bodyPr/>
          <a:lstStyle/>
          <a:p>
            <a:r>
              <a:rPr lang="en-US"/>
              <a:t>Recommendation</a:t>
            </a:r>
          </a:p>
        </p:txBody>
      </p:sp>
      <p:sp>
        <p:nvSpPr>
          <p:cNvPr id="157699" name="Rectangle 3"/>
          <p:cNvSpPr>
            <a:spLocks/>
          </p:cNvSpPr>
          <p:nvPr/>
        </p:nvSpPr>
        <p:spPr bwMode="auto">
          <a:xfrm>
            <a:off x="4835525" y="2540000"/>
            <a:ext cx="33321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6000">
                <a:solidFill>
                  <a:schemeClr val="tx1"/>
                </a:solidFill>
                <a:ea typeface="ＭＳ Ｐゴシック" charset="0"/>
                <a:cs typeface="Gill Sans" charset="0"/>
              </a:rPr>
              <a:t>Hold / Sell</a:t>
            </a: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0" y="4521200"/>
            <a:ext cx="31369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57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4521200"/>
            <a:ext cx="75533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wipe(down)">
                                      <p:cBhvr>
                                        <p:cTn id="7" dur="500"/>
                                        <p:tgtEl>
                                          <p:spTgt spid="15769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57700"/>
                                        </p:tgtEl>
                                        <p:attrNameLst>
                                          <p:attrName>style.visibility</p:attrName>
                                        </p:attrNameLst>
                                      </p:cBhvr>
                                      <p:to>
                                        <p:strVal val="visible"/>
                                      </p:to>
                                    </p:set>
                                    <p:animEffect transition="in" filter="wipe(down)">
                                      <p:cBhvr>
                                        <p:cTn id="11" dur="500"/>
                                        <p:tgtEl>
                                          <p:spTgt spid="15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a:lstStyle/>
          <a:p>
            <a:r>
              <a:rPr lang="en-US"/>
              <a:t>Industry</a:t>
            </a:r>
          </a:p>
        </p:txBody>
      </p:sp>
      <p:sp>
        <p:nvSpPr>
          <p:cNvPr id="31746" name="Rectangle 2"/>
          <p:cNvSpPr>
            <a:spLocks noGrp="1" noChangeArrowheads="1"/>
          </p:cNvSpPr>
          <p:nvPr>
            <p:ph type="body" idx="1"/>
          </p:nvPr>
        </p:nvSpPr>
        <p:spPr>
          <a:ln/>
        </p:spPr>
        <p:txBody>
          <a:bodyPr/>
          <a:lstStyle/>
          <a:p>
            <a:r>
              <a:rPr lang="en-US"/>
              <a:t>Internet Revenue</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044700"/>
            <a:ext cx="9477375"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Grp="1" noChangeArrowheads="1"/>
          </p:cNvSpPr>
          <p:nvPr>
            <p:ph type="title"/>
          </p:nvPr>
        </p:nvSpPr>
        <p:spPr>
          <a:ln/>
        </p:spPr>
        <p:txBody>
          <a:bodyPr/>
          <a:lstStyle/>
          <a:p>
            <a:r>
              <a:rPr lang="en-US"/>
              <a:t>BELL CANADA</a:t>
            </a:r>
          </a:p>
        </p:txBody>
      </p:sp>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6737350"/>
            <a:ext cx="37417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p:cNvSpPr>
            <a:spLocks noGrp="1" noChangeArrowheads="1"/>
          </p:cNvSpPr>
          <p:nvPr>
            <p:ph type="title"/>
          </p:nvPr>
        </p:nvSpPr>
        <p:spPr>
          <a:ln/>
        </p:spPr>
        <p:txBody>
          <a:bodyPr/>
          <a:lstStyle/>
          <a:p>
            <a:r>
              <a:rPr lang="en-US"/>
              <a:t>BELL</a:t>
            </a:r>
          </a:p>
        </p:txBody>
      </p:sp>
      <p:sp>
        <p:nvSpPr>
          <p:cNvPr id="159746" name="Rectangle 2"/>
          <p:cNvSpPr>
            <a:spLocks noGrp="1" noChangeArrowheads="1"/>
          </p:cNvSpPr>
          <p:nvPr>
            <p:ph type="body" idx="1"/>
          </p:nvPr>
        </p:nvSpPr>
        <p:spPr>
          <a:ln/>
        </p:spPr>
        <p:txBody>
          <a:bodyPr/>
          <a:lstStyle/>
          <a:p>
            <a:r>
              <a:rPr lang="en-US"/>
              <a:t>BCE - TSX</a:t>
            </a:r>
          </a:p>
        </p:txBody>
      </p:sp>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2438400"/>
            <a:ext cx="8013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Grp="1" noChangeArrowheads="1"/>
          </p:cNvSpPr>
          <p:nvPr>
            <p:ph type="title"/>
          </p:nvPr>
        </p:nvSpPr>
        <p:spPr>
          <a:ln/>
        </p:spPr>
        <p:txBody>
          <a:bodyPr/>
          <a:lstStyle/>
          <a:p>
            <a:r>
              <a:rPr lang="en-US"/>
              <a:t>BELL</a:t>
            </a:r>
          </a:p>
        </p:txBody>
      </p:sp>
      <p:sp>
        <p:nvSpPr>
          <p:cNvPr id="160770" name="Rectangle 2"/>
          <p:cNvSpPr>
            <a:spLocks noGrp="1" noChangeArrowheads="1"/>
          </p:cNvSpPr>
          <p:nvPr>
            <p:ph type="body" idx="1"/>
          </p:nvPr>
        </p:nvSpPr>
        <p:spPr>
          <a:ln/>
        </p:spPr>
        <p:txBody>
          <a:bodyPr/>
          <a:lstStyle/>
          <a:p>
            <a:r>
              <a:rPr lang="en-US"/>
              <a:t>Dividend History</a:t>
            </a:r>
          </a:p>
        </p:txBody>
      </p:sp>
      <p:pic>
        <p:nvPicPr>
          <p:cNvPr id="160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781300"/>
            <a:ext cx="12292013"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p:cNvSpPr>
            <a:spLocks noGrp="1" noChangeArrowheads="1"/>
          </p:cNvSpPr>
          <p:nvPr>
            <p:ph type="title"/>
          </p:nvPr>
        </p:nvSpPr>
        <p:spPr>
          <a:ln/>
        </p:spPr>
        <p:txBody>
          <a:bodyPr/>
          <a:lstStyle/>
          <a:p>
            <a:r>
              <a:rPr lang="en-US"/>
              <a:t>BELL</a:t>
            </a:r>
          </a:p>
        </p:txBody>
      </p:sp>
      <p:sp>
        <p:nvSpPr>
          <p:cNvPr id="161794" name="Rectangle 2"/>
          <p:cNvSpPr>
            <a:spLocks noGrp="1" noChangeArrowheads="1"/>
          </p:cNvSpPr>
          <p:nvPr>
            <p:ph type="body" idx="1"/>
          </p:nvPr>
        </p:nvSpPr>
        <p:spPr>
          <a:ln/>
        </p:spPr>
        <p:txBody>
          <a:bodyPr/>
          <a:lstStyle/>
          <a:p>
            <a:r>
              <a:rPr lang="en-US"/>
              <a:t>1 Year with 50/200 MAVG</a:t>
            </a:r>
          </a:p>
        </p:txBody>
      </p:sp>
      <p:pic>
        <p:nvPicPr>
          <p:cNvPr id="161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3454400"/>
            <a:ext cx="12357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Grp="1" noChangeArrowheads="1"/>
          </p:cNvSpPr>
          <p:nvPr>
            <p:ph type="title"/>
          </p:nvPr>
        </p:nvSpPr>
        <p:spPr>
          <a:ln/>
        </p:spPr>
        <p:txBody>
          <a:bodyPr/>
          <a:lstStyle/>
          <a:p>
            <a:r>
              <a:rPr lang="en-US"/>
              <a:t>BELL</a:t>
            </a:r>
          </a:p>
        </p:txBody>
      </p:sp>
      <p:sp>
        <p:nvSpPr>
          <p:cNvPr id="162818" name="Rectangle 2"/>
          <p:cNvSpPr>
            <a:spLocks noGrp="1" noChangeArrowheads="1"/>
          </p:cNvSpPr>
          <p:nvPr>
            <p:ph type="body" idx="1"/>
          </p:nvPr>
        </p:nvSpPr>
        <p:spPr>
          <a:ln/>
        </p:spPr>
        <p:txBody>
          <a:bodyPr/>
          <a:lstStyle/>
          <a:p>
            <a:r>
              <a:rPr lang="en-US"/>
              <a:t>5 Year with 50/200 MAVG</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479800"/>
            <a:ext cx="120396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Grp="1" noChangeArrowheads="1"/>
          </p:cNvSpPr>
          <p:nvPr>
            <p:ph type="title"/>
          </p:nvPr>
        </p:nvSpPr>
        <p:spPr>
          <a:ln/>
        </p:spPr>
        <p:txBody>
          <a:bodyPr/>
          <a:lstStyle/>
          <a:p>
            <a:r>
              <a:rPr lang="en-US"/>
              <a:t>BELL</a:t>
            </a:r>
          </a:p>
        </p:txBody>
      </p:sp>
      <p:sp>
        <p:nvSpPr>
          <p:cNvPr id="163842" name="Rectangle 2"/>
          <p:cNvSpPr>
            <a:spLocks noGrp="1" noChangeArrowheads="1"/>
          </p:cNvSpPr>
          <p:nvPr>
            <p:ph type="body" idx="1"/>
          </p:nvPr>
        </p:nvSpPr>
        <p:spPr>
          <a:ln/>
        </p:spPr>
        <p:txBody>
          <a:bodyPr/>
          <a:lstStyle/>
          <a:p>
            <a:r>
              <a:rPr lang="en-US"/>
              <a:t>Max Year with 50/200 MAVG</a:t>
            </a:r>
          </a:p>
        </p:txBody>
      </p:sp>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00"/>
            <a:ext cx="1209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Grp="1" noChangeArrowheads="1"/>
          </p:cNvSpPr>
          <p:nvPr>
            <p:ph type="title"/>
          </p:nvPr>
        </p:nvSpPr>
        <p:spPr>
          <a:ln/>
        </p:spPr>
        <p:txBody>
          <a:bodyPr/>
          <a:lstStyle/>
          <a:p>
            <a:r>
              <a:rPr lang="en-US"/>
              <a:t>BELL</a:t>
            </a:r>
          </a:p>
        </p:txBody>
      </p:sp>
      <p:sp>
        <p:nvSpPr>
          <p:cNvPr id="164866" name="Rectangle 2"/>
          <p:cNvSpPr>
            <a:spLocks noGrp="1" noChangeArrowheads="1"/>
          </p:cNvSpPr>
          <p:nvPr>
            <p:ph type="body" idx="1"/>
          </p:nvPr>
        </p:nvSpPr>
        <p:spPr>
          <a:ln/>
        </p:spPr>
        <p:txBody>
          <a:bodyPr/>
          <a:lstStyle/>
          <a:p>
            <a:r>
              <a:rPr lang="en-US"/>
              <a:t>1 Year vs. TSC Comp / TSX Telecom</a:t>
            </a:r>
          </a:p>
        </p:txBody>
      </p:sp>
      <p:pic>
        <p:nvPicPr>
          <p:cNvPr id="164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2565400"/>
            <a:ext cx="121666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noGrp="1" noChangeArrowheads="1"/>
          </p:cNvSpPr>
          <p:nvPr>
            <p:ph type="title"/>
          </p:nvPr>
        </p:nvSpPr>
        <p:spPr>
          <a:ln/>
        </p:spPr>
        <p:txBody>
          <a:bodyPr/>
          <a:lstStyle/>
          <a:p>
            <a:r>
              <a:rPr lang="en-US"/>
              <a:t>BELL</a:t>
            </a:r>
          </a:p>
        </p:txBody>
      </p:sp>
      <p:sp>
        <p:nvSpPr>
          <p:cNvPr id="165890" name="Rectangle 2"/>
          <p:cNvSpPr>
            <a:spLocks noGrp="1" noChangeArrowheads="1"/>
          </p:cNvSpPr>
          <p:nvPr>
            <p:ph type="body" idx="1"/>
          </p:nvPr>
        </p:nvSpPr>
        <p:spPr>
          <a:ln/>
        </p:spPr>
        <p:txBody>
          <a:bodyPr/>
          <a:lstStyle/>
          <a:p>
            <a:r>
              <a:rPr lang="en-US"/>
              <a:t>5 Year vs. TSC Comp / TSX Telecom</a:t>
            </a:r>
          </a:p>
        </p:txBody>
      </p:sp>
      <p:pic>
        <p:nvPicPr>
          <p:cNvPr id="165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540000"/>
            <a:ext cx="121793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Grp="1" noChangeArrowheads="1"/>
          </p:cNvSpPr>
          <p:nvPr>
            <p:ph type="title"/>
          </p:nvPr>
        </p:nvSpPr>
        <p:spPr>
          <a:ln/>
        </p:spPr>
        <p:txBody>
          <a:bodyPr/>
          <a:lstStyle/>
          <a:p>
            <a:r>
              <a:rPr lang="en-US"/>
              <a:t>BELL</a:t>
            </a:r>
          </a:p>
        </p:txBody>
      </p:sp>
      <p:sp>
        <p:nvSpPr>
          <p:cNvPr id="166914" name="Rectangle 2"/>
          <p:cNvSpPr>
            <a:spLocks noGrp="1" noChangeArrowheads="1"/>
          </p:cNvSpPr>
          <p:nvPr>
            <p:ph type="body" idx="1"/>
          </p:nvPr>
        </p:nvSpPr>
        <p:spPr>
          <a:ln/>
        </p:spPr>
        <p:txBody>
          <a:bodyPr/>
          <a:lstStyle/>
          <a:p>
            <a:r>
              <a:rPr lang="en-US"/>
              <a:t>Company History</a:t>
            </a:r>
          </a:p>
        </p:txBody>
      </p:sp>
      <p:grpSp>
        <p:nvGrpSpPr>
          <p:cNvPr id="166918" name="Group 6"/>
          <p:cNvGrpSpPr>
            <a:grpSpLocks/>
          </p:cNvGrpSpPr>
          <p:nvPr/>
        </p:nvGrpSpPr>
        <p:grpSpPr bwMode="auto">
          <a:xfrm>
            <a:off x="2438400" y="3797300"/>
            <a:ext cx="7429500" cy="4089400"/>
            <a:chOff x="0" y="0"/>
            <a:chExt cx="4680" cy="2576"/>
          </a:xfrm>
        </p:grpSpPr>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40"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66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80"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66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44"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spTree>
  </p:cSld>
  <p:clrMapOvr>
    <a:masterClrMapping/>
  </p:clrMapOvr>
  <p:transition spd="med">
    <p:wip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Grp="1" noChangeArrowheads="1"/>
          </p:cNvSpPr>
          <p:nvPr>
            <p:ph type="title"/>
          </p:nvPr>
        </p:nvSpPr>
        <p:spPr>
          <a:ln/>
        </p:spPr>
        <p:txBody>
          <a:bodyPr/>
          <a:lstStyle/>
          <a:p>
            <a:r>
              <a:rPr lang="en-US"/>
              <a:t>BELL</a:t>
            </a:r>
          </a:p>
        </p:txBody>
      </p:sp>
      <p:sp>
        <p:nvSpPr>
          <p:cNvPr id="168962" name="Rectangle 2"/>
          <p:cNvSpPr>
            <a:spLocks noGrp="1" noChangeArrowheads="1"/>
          </p:cNvSpPr>
          <p:nvPr>
            <p:ph type="body" idx="1"/>
          </p:nvPr>
        </p:nvSpPr>
        <p:spPr>
          <a:ln/>
        </p:spPr>
        <p:txBody>
          <a:bodyPr/>
          <a:lstStyle/>
          <a:p>
            <a:r>
              <a:rPr lang="en-US"/>
              <a:t>Communication Services</a:t>
            </a:r>
          </a:p>
        </p:txBody>
      </p:sp>
      <p:sp>
        <p:nvSpPr>
          <p:cNvPr id="168963" name="Rectangle 3"/>
          <p:cNvSpPr>
            <a:spLocks/>
          </p:cNvSpPr>
          <p:nvPr/>
        </p:nvSpPr>
        <p:spPr bwMode="auto">
          <a:xfrm>
            <a:off x="965200" y="3022600"/>
            <a:ext cx="110744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Wireless through Bell Mobility, SOLO and Virgin Mobile Canada</a:t>
            </a:r>
          </a:p>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High-speed Internet and Bell Fibe Internet</a:t>
            </a:r>
          </a:p>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Bell Satellite TV and Bell Fibe TV</a:t>
            </a:r>
          </a:p>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Bell Home Phone, local and long distance</a:t>
            </a:r>
          </a:p>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Connectivity, Internet Protocol broad services and information and communications technology(ICT)solutions through Bell Business Market</a:t>
            </a:r>
          </a:p>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Bell Media offers radio, digital media and television (CTV)</a:t>
            </a:r>
          </a:p>
        </p:txBody>
      </p:sp>
    </p:spTree>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a:lstStyle/>
          <a:p>
            <a:r>
              <a:rPr lang="en-US"/>
              <a:t>INDUSTRY</a:t>
            </a:r>
          </a:p>
        </p:txBody>
      </p:sp>
      <p:sp>
        <p:nvSpPr>
          <p:cNvPr id="33794" name="Rectangle 2"/>
          <p:cNvSpPr>
            <a:spLocks noGrp="1" noChangeArrowheads="1"/>
          </p:cNvSpPr>
          <p:nvPr>
            <p:ph type="body" idx="1"/>
          </p:nvPr>
        </p:nvSpPr>
        <p:spPr>
          <a:ln/>
        </p:spPr>
        <p:txBody>
          <a:bodyPr/>
          <a:lstStyle/>
          <a:p>
            <a:r>
              <a:rPr lang="en-US"/>
              <a:t>Internet Access Revenue</a:t>
            </a:r>
          </a:p>
        </p:txBody>
      </p:sp>
      <p:graphicFrame>
        <p:nvGraphicFramePr>
          <p:cNvPr id="33795" name="Object 3"/>
          <p:cNvGraphicFramePr>
            <a:graphicFrameLocks noChangeAspect="1"/>
          </p:cNvGraphicFramePr>
          <p:nvPr/>
        </p:nvGraphicFramePr>
        <p:xfrm>
          <a:off x="2146300" y="2767013"/>
          <a:ext cx="3035300" cy="3035300"/>
        </p:xfrm>
        <a:graphic>
          <a:graphicData uri="http://schemas.openxmlformats.org/presentationml/2006/ole">
            <mc:AlternateContent xmlns:mc="http://schemas.openxmlformats.org/markup-compatibility/2006">
              <mc:Choice xmlns:v="urn:schemas-microsoft-com:vml" Requires="v">
                <p:oleObj spid="_x0000_s33823" name="Chart" r:id="rId4" imgW="4265162" imgH="4265162" progId="MSGraph.Chart.8">
                  <p:embed/>
                </p:oleObj>
              </mc:Choice>
              <mc:Fallback>
                <p:oleObj name="Chart" r:id="rId4" imgW="4265162" imgH="4265162" progId="MSGraph.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300" y="2767013"/>
                        <a:ext cx="3035300"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3796" name="Object 4"/>
          <p:cNvGraphicFramePr>
            <a:graphicFrameLocks noChangeAspect="1"/>
          </p:cNvGraphicFramePr>
          <p:nvPr/>
        </p:nvGraphicFramePr>
        <p:xfrm>
          <a:off x="7823200" y="2768600"/>
          <a:ext cx="3035300" cy="3035300"/>
        </p:xfrm>
        <a:graphic>
          <a:graphicData uri="http://schemas.openxmlformats.org/presentationml/2006/ole">
            <mc:AlternateContent xmlns:mc="http://schemas.openxmlformats.org/markup-compatibility/2006">
              <mc:Choice xmlns:v="urn:schemas-microsoft-com:vml" Requires="v">
                <p:oleObj spid="_x0000_s33824" name="Chart" r:id="rId6" imgW="4265162" imgH="4265162" progId="MSGraph.Chart.8">
                  <p:embed/>
                </p:oleObj>
              </mc:Choice>
              <mc:Fallback>
                <p:oleObj name="Chart" r:id="rId6" imgW="4265162" imgH="4265162"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3200" y="2768600"/>
                        <a:ext cx="3035300"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797" name="Rectangle 5"/>
          <p:cNvSpPr>
            <a:spLocks/>
          </p:cNvSpPr>
          <p:nvPr/>
        </p:nvSpPr>
        <p:spPr bwMode="auto">
          <a:xfrm>
            <a:off x="5946775" y="2070100"/>
            <a:ext cx="14144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Business</a:t>
            </a:r>
          </a:p>
        </p:txBody>
      </p:sp>
      <p:graphicFrame>
        <p:nvGraphicFramePr>
          <p:cNvPr id="33798" name="Object 6"/>
          <p:cNvGraphicFramePr>
            <a:graphicFrameLocks noChangeAspect="1"/>
          </p:cNvGraphicFramePr>
          <p:nvPr/>
        </p:nvGraphicFramePr>
        <p:xfrm>
          <a:off x="2146300" y="6527800"/>
          <a:ext cx="3035300" cy="3035300"/>
        </p:xfrm>
        <a:graphic>
          <a:graphicData uri="http://schemas.openxmlformats.org/presentationml/2006/ole">
            <mc:AlternateContent xmlns:mc="http://schemas.openxmlformats.org/markup-compatibility/2006">
              <mc:Choice xmlns:v="urn:schemas-microsoft-com:vml" Requires="v">
                <p:oleObj spid="_x0000_s33825" name="Chart" r:id="rId8" imgW="4265162" imgH="4265162" progId="MSGraph.Chart.8">
                  <p:embed/>
                </p:oleObj>
              </mc:Choice>
              <mc:Fallback>
                <p:oleObj name="Chart" r:id="rId8" imgW="4265162" imgH="4265162" progId="MSGraph.Chart.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6300" y="6527800"/>
                        <a:ext cx="3035300"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3799" name="Object 7"/>
          <p:cNvGraphicFramePr>
            <a:graphicFrameLocks noChangeAspect="1"/>
          </p:cNvGraphicFramePr>
          <p:nvPr/>
        </p:nvGraphicFramePr>
        <p:xfrm>
          <a:off x="7823200" y="6527800"/>
          <a:ext cx="3035300" cy="3035300"/>
        </p:xfrm>
        <a:graphic>
          <a:graphicData uri="http://schemas.openxmlformats.org/presentationml/2006/ole">
            <mc:AlternateContent xmlns:mc="http://schemas.openxmlformats.org/markup-compatibility/2006">
              <mc:Choice xmlns:v="urn:schemas-microsoft-com:vml" Requires="v">
                <p:oleObj spid="_x0000_s33826" name="Chart" r:id="rId10" imgW="4265162" imgH="4265162" progId="MSGraph.Chart.8">
                  <p:embed/>
                </p:oleObj>
              </mc:Choice>
              <mc:Fallback>
                <p:oleObj name="Chart" r:id="rId10" imgW="4265162" imgH="4265162" progId="MSGraph.Chart.8">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3200" y="6527800"/>
                        <a:ext cx="3035300"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800" name="Rectangle 8"/>
          <p:cNvSpPr>
            <a:spLocks/>
          </p:cNvSpPr>
          <p:nvPr/>
        </p:nvSpPr>
        <p:spPr bwMode="auto">
          <a:xfrm>
            <a:off x="5759450" y="5829300"/>
            <a:ext cx="17811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Residential</a:t>
            </a:r>
          </a:p>
        </p:txBody>
      </p:sp>
      <p:sp>
        <p:nvSpPr>
          <p:cNvPr id="33801" name="AutoShape 9"/>
          <p:cNvSpPr>
            <a:spLocks/>
          </p:cNvSpPr>
          <p:nvPr/>
        </p:nvSpPr>
        <p:spPr bwMode="auto">
          <a:xfrm>
            <a:off x="5702300" y="3975100"/>
            <a:ext cx="1905000" cy="635000"/>
          </a:xfrm>
          <a:prstGeom prst="rightArrow">
            <a:avLst>
              <a:gd name="adj1" fmla="val 32000"/>
              <a:gd name="adj2" fmla="val 88000"/>
            </a:avLst>
          </a:prstGeom>
          <a:blipFill dpi="0" rotWithShape="0">
            <a:blip r:embed="rId12"/>
            <a:srcRect/>
            <a:tile tx="0" ty="0" sx="100000" sy="100000" flip="none" algn="tl"/>
          </a:blip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33802" name="AutoShape 10"/>
          <p:cNvSpPr>
            <a:spLocks/>
          </p:cNvSpPr>
          <p:nvPr/>
        </p:nvSpPr>
        <p:spPr bwMode="auto">
          <a:xfrm>
            <a:off x="5702300" y="7734300"/>
            <a:ext cx="1905000" cy="635000"/>
          </a:xfrm>
          <a:prstGeom prst="rightArrow">
            <a:avLst>
              <a:gd name="adj1" fmla="val 32000"/>
              <a:gd name="adj2" fmla="val 88000"/>
            </a:avLst>
          </a:prstGeom>
          <a:blipFill dpi="0" rotWithShape="0">
            <a:blip r:embed="rId12"/>
            <a:srcRect/>
            <a:tile tx="0" ty="0" sx="100000" sy="100000" flip="none" algn="tl"/>
          </a:blip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33803" name="Rectangle 11"/>
          <p:cNvSpPr>
            <a:spLocks/>
          </p:cNvSpPr>
          <p:nvPr/>
        </p:nvSpPr>
        <p:spPr bwMode="auto">
          <a:xfrm>
            <a:off x="5773738" y="3441700"/>
            <a:ext cx="17605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2007-2011</a:t>
            </a:r>
          </a:p>
        </p:txBody>
      </p:sp>
      <p:sp>
        <p:nvSpPr>
          <p:cNvPr id="33804" name="Rectangle 12"/>
          <p:cNvSpPr>
            <a:spLocks/>
          </p:cNvSpPr>
          <p:nvPr/>
        </p:nvSpPr>
        <p:spPr bwMode="auto">
          <a:xfrm>
            <a:off x="5765800" y="7200900"/>
            <a:ext cx="17605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2007-2011</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500" fill="hold"/>
                                        <p:tgtEl>
                                          <p:spTgt spid="33801"/>
                                        </p:tgtEl>
                                        <p:attrNameLst>
                                          <p:attrName>ppt_w</p:attrName>
                                        </p:attrNameLst>
                                      </p:cBhvr>
                                      <p:tavLst>
                                        <p:tav tm="0">
                                          <p:val>
                                            <p:fltVal val="0"/>
                                          </p:val>
                                        </p:tav>
                                        <p:tav tm="100000">
                                          <p:val>
                                            <p:strVal val="#ppt_w"/>
                                          </p:val>
                                        </p:tav>
                                      </p:tavLst>
                                    </p:anim>
                                    <p:anim calcmode="lin" valueType="num">
                                      <p:cBhvr>
                                        <p:cTn id="8" dur="500" fill="hold"/>
                                        <p:tgtEl>
                                          <p:spTgt spid="3380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3803"/>
                                        </p:tgtEl>
                                        <p:attrNameLst>
                                          <p:attrName>style.visibility</p:attrName>
                                        </p:attrNameLst>
                                      </p:cBhvr>
                                      <p:to>
                                        <p:strVal val="visible"/>
                                      </p:to>
                                    </p:set>
                                    <p:anim calcmode="lin" valueType="num">
                                      <p:cBhvr>
                                        <p:cTn id="12" dur="500" fill="hold"/>
                                        <p:tgtEl>
                                          <p:spTgt spid="33803"/>
                                        </p:tgtEl>
                                        <p:attrNameLst>
                                          <p:attrName>ppt_w</p:attrName>
                                        </p:attrNameLst>
                                      </p:cBhvr>
                                      <p:tavLst>
                                        <p:tav tm="0">
                                          <p:val>
                                            <p:fltVal val="0"/>
                                          </p:val>
                                        </p:tav>
                                        <p:tav tm="100000">
                                          <p:val>
                                            <p:strVal val="#ppt_w"/>
                                          </p:val>
                                        </p:tav>
                                      </p:tavLst>
                                    </p:anim>
                                    <p:anim calcmode="lin" valueType="num">
                                      <p:cBhvr>
                                        <p:cTn id="13" dur="500" fill="hold"/>
                                        <p:tgtEl>
                                          <p:spTgt spid="3380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3796"/>
                                        </p:tgtEl>
                                        <p:attrNameLst>
                                          <p:attrName>style.visibility</p:attrName>
                                        </p:attrNameLst>
                                      </p:cBhvr>
                                      <p:to>
                                        <p:strVal val="visible"/>
                                      </p:to>
                                    </p:set>
                                    <p:anim calcmode="lin" valueType="num">
                                      <p:cBhvr>
                                        <p:cTn id="17" dur="500" fill="hold"/>
                                        <p:tgtEl>
                                          <p:spTgt spid="33796"/>
                                        </p:tgtEl>
                                        <p:attrNameLst>
                                          <p:attrName>ppt_w</p:attrName>
                                        </p:attrNameLst>
                                      </p:cBhvr>
                                      <p:tavLst>
                                        <p:tav tm="0">
                                          <p:val>
                                            <p:fltVal val="0"/>
                                          </p:val>
                                        </p:tav>
                                        <p:tav tm="100000">
                                          <p:val>
                                            <p:strVal val="#ppt_w"/>
                                          </p:val>
                                        </p:tav>
                                      </p:tavLst>
                                    </p:anim>
                                    <p:anim calcmode="lin" valueType="num">
                                      <p:cBhvr>
                                        <p:cTn id="18" dur="500" fill="hold"/>
                                        <p:tgtEl>
                                          <p:spTgt spid="3379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3799"/>
                                        </p:tgtEl>
                                        <p:attrNameLst>
                                          <p:attrName>style.visibility</p:attrName>
                                        </p:attrNameLst>
                                      </p:cBhvr>
                                      <p:to>
                                        <p:strVal val="visible"/>
                                      </p:to>
                                    </p:set>
                                    <p:anim calcmode="lin" valueType="num">
                                      <p:cBhvr>
                                        <p:cTn id="22" dur="500" fill="hold"/>
                                        <p:tgtEl>
                                          <p:spTgt spid="33799"/>
                                        </p:tgtEl>
                                        <p:attrNameLst>
                                          <p:attrName>ppt_w</p:attrName>
                                        </p:attrNameLst>
                                      </p:cBhvr>
                                      <p:tavLst>
                                        <p:tav tm="0">
                                          <p:val>
                                            <p:fltVal val="0"/>
                                          </p:val>
                                        </p:tav>
                                        <p:tav tm="100000">
                                          <p:val>
                                            <p:strVal val="#ppt_w"/>
                                          </p:val>
                                        </p:tav>
                                      </p:tavLst>
                                    </p:anim>
                                    <p:anim calcmode="lin" valueType="num">
                                      <p:cBhvr>
                                        <p:cTn id="23" dur="500" fill="hold"/>
                                        <p:tgtEl>
                                          <p:spTgt spid="33799"/>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ppt_w</p:attrName>
                                        </p:attrNameLst>
                                      </p:cBhvr>
                                      <p:tavLst>
                                        <p:tav tm="0">
                                          <p:val>
                                            <p:fltVal val="0"/>
                                          </p:val>
                                        </p:tav>
                                        <p:tav tm="100000">
                                          <p:val>
                                            <p:strVal val="#ppt_w"/>
                                          </p:val>
                                        </p:tav>
                                      </p:tavLst>
                                    </p:anim>
                                    <p:anim calcmode="lin" valueType="num">
                                      <p:cBhvr>
                                        <p:cTn id="28" dur="500" fill="hold"/>
                                        <p:tgtEl>
                                          <p:spTgt spid="33802"/>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3804"/>
                                        </p:tgtEl>
                                        <p:attrNameLst>
                                          <p:attrName>style.visibility</p:attrName>
                                        </p:attrNameLst>
                                      </p:cBhvr>
                                      <p:to>
                                        <p:strVal val="visible"/>
                                      </p:to>
                                    </p:set>
                                    <p:anim calcmode="lin" valueType="num">
                                      <p:cBhvr>
                                        <p:cTn id="32" dur="500" fill="hold"/>
                                        <p:tgtEl>
                                          <p:spTgt spid="33804"/>
                                        </p:tgtEl>
                                        <p:attrNameLst>
                                          <p:attrName>ppt_w</p:attrName>
                                        </p:attrNameLst>
                                      </p:cBhvr>
                                      <p:tavLst>
                                        <p:tav tm="0">
                                          <p:val>
                                            <p:fltVal val="0"/>
                                          </p:val>
                                        </p:tav>
                                        <p:tav tm="100000">
                                          <p:val>
                                            <p:strVal val="#ppt_w"/>
                                          </p:val>
                                        </p:tav>
                                      </p:tavLst>
                                    </p:anim>
                                    <p:anim calcmode="lin" valueType="num">
                                      <p:cBhvr>
                                        <p:cTn id="33" dur="500" fill="hold"/>
                                        <p:tgtEl>
                                          <p:spTgt spid="338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3796" grpId="0"/>
      <p:bldOleChart spid="33799" grpId="0"/>
      <p:bldP spid="33801" grpId="0" animBg="1"/>
      <p:bldP spid="33802" grpId="0" animBg="1"/>
      <p:bldP spid="33803" grpId="0" autoUpdateAnimBg="0"/>
      <p:bldP spid="33804"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Grp="1" noChangeArrowheads="1"/>
          </p:cNvSpPr>
          <p:nvPr>
            <p:ph type="title"/>
          </p:nvPr>
        </p:nvSpPr>
        <p:spPr>
          <a:ln/>
        </p:spPr>
        <p:txBody>
          <a:bodyPr/>
          <a:lstStyle/>
          <a:p>
            <a:r>
              <a:rPr lang="en-US"/>
              <a:t>BELL</a:t>
            </a:r>
          </a:p>
        </p:txBody>
      </p:sp>
      <p:sp>
        <p:nvSpPr>
          <p:cNvPr id="169986" name="Rectangle 2"/>
          <p:cNvSpPr>
            <a:spLocks noGrp="1" noChangeArrowheads="1"/>
          </p:cNvSpPr>
          <p:nvPr>
            <p:ph type="body" idx="1"/>
          </p:nvPr>
        </p:nvSpPr>
        <p:spPr>
          <a:ln/>
        </p:spPr>
        <p:txBody>
          <a:bodyPr/>
          <a:lstStyle/>
          <a:p>
            <a:r>
              <a:rPr lang="en-US"/>
              <a:t>Acquisition of CTV</a:t>
            </a:r>
          </a:p>
        </p:txBody>
      </p:sp>
      <p:sp>
        <p:nvSpPr>
          <p:cNvPr id="169987" name="Rectangle 3"/>
          <p:cNvSpPr>
            <a:spLocks/>
          </p:cNvSpPr>
          <p:nvPr/>
        </p:nvSpPr>
        <p:spPr bwMode="auto">
          <a:xfrm>
            <a:off x="965200" y="3136900"/>
            <a:ext cx="110744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200000"/>
              </a:lnSpc>
              <a:spcBef>
                <a:spcPct val="0"/>
              </a:spcBef>
              <a:buSzPct val="125000"/>
              <a:buFont typeface="Lucida Grande" charset="0"/>
              <a:buChar char="‣"/>
            </a:pPr>
            <a:r>
              <a:rPr lang="en-US">
                <a:solidFill>
                  <a:srgbClr val="343434"/>
                </a:solidFill>
                <a:ea typeface="ＭＳ Ｐゴシック" charset="0"/>
                <a:cs typeface="Gill Sans" charset="0"/>
              </a:rPr>
              <a:t>Acquisition cost $165 millionIncreasing operating cost 9.8% in 2011Acquired the remaining 85% of CTV common sharesCanada</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s #1 television networkCTV2 Provides local news and community programming in 7 regions across Canada</a:t>
            </a:r>
          </a:p>
        </p:txBody>
      </p:sp>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7438" y="8623300"/>
            <a:ext cx="28114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Grp="1" noChangeArrowheads="1"/>
          </p:cNvSpPr>
          <p:nvPr>
            <p:ph type="title"/>
          </p:nvPr>
        </p:nvSpPr>
        <p:spPr>
          <a:ln/>
        </p:spPr>
        <p:txBody>
          <a:bodyPr/>
          <a:lstStyle/>
          <a:p>
            <a:r>
              <a:rPr lang="en-US"/>
              <a:t>BELL</a:t>
            </a:r>
          </a:p>
        </p:txBody>
      </p:sp>
      <p:sp>
        <p:nvSpPr>
          <p:cNvPr id="171010" name="Rectangle 2"/>
          <p:cNvSpPr>
            <a:spLocks noGrp="1" noChangeArrowheads="1"/>
          </p:cNvSpPr>
          <p:nvPr>
            <p:ph type="body" idx="1"/>
          </p:nvPr>
        </p:nvSpPr>
        <p:spPr>
          <a:ln/>
        </p:spPr>
        <p:txBody>
          <a:bodyPr/>
          <a:lstStyle/>
          <a:p>
            <a:r>
              <a:rPr lang="en-US"/>
              <a:t>BCE 6 Strategic Imperatives</a:t>
            </a:r>
          </a:p>
        </p:txBody>
      </p:sp>
      <p:sp>
        <p:nvSpPr>
          <p:cNvPr id="171011" name="Rectangle 3"/>
          <p:cNvSpPr>
            <a:spLocks/>
          </p:cNvSpPr>
          <p:nvPr/>
        </p:nvSpPr>
        <p:spPr bwMode="auto">
          <a:xfrm>
            <a:off x="965200" y="3136900"/>
            <a:ext cx="110744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200000"/>
              </a:lnSpc>
              <a:spcBef>
                <a:spcPct val="0"/>
              </a:spcBef>
              <a:buSzPct val="125000"/>
              <a:buFont typeface="Lucida Grande" charset="0"/>
              <a:buChar char="‣"/>
            </a:pPr>
            <a:r>
              <a:rPr lang="en-US">
                <a:solidFill>
                  <a:srgbClr val="343434"/>
                </a:solidFill>
                <a:ea typeface="ＭＳ Ｐゴシック" charset="0"/>
                <a:cs typeface="Gill Sans" charset="0"/>
              </a:rPr>
              <a:t>Accelerate wirelessLeverage wireline momentumExpand media leadershipInvest in broadband networks and servicesAchieve a competitive cost structureImprove customer service</a:t>
            </a:r>
          </a:p>
        </p:txBody>
      </p:sp>
    </p:spTree>
  </p:cSld>
  <p:clrMapOvr>
    <a:masterClrMapping/>
  </p:clrMapOvr>
  <p:transition spd="med">
    <p:wip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Grp="1" noChangeArrowheads="1"/>
          </p:cNvSpPr>
          <p:nvPr>
            <p:ph type="title"/>
          </p:nvPr>
        </p:nvSpPr>
        <p:spPr>
          <a:ln/>
        </p:spPr>
        <p:txBody>
          <a:bodyPr/>
          <a:lstStyle/>
          <a:p>
            <a:r>
              <a:rPr lang="en-US"/>
              <a:t>BELL</a:t>
            </a:r>
          </a:p>
        </p:txBody>
      </p:sp>
      <p:sp>
        <p:nvSpPr>
          <p:cNvPr id="173058" name="Rectangle 2"/>
          <p:cNvSpPr>
            <a:spLocks noGrp="1" noChangeArrowheads="1"/>
          </p:cNvSpPr>
          <p:nvPr>
            <p:ph type="body" idx="1"/>
          </p:nvPr>
        </p:nvSpPr>
        <p:spPr>
          <a:ln/>
        </p:spPr>
        <p:txBody>
          <a:bodyPr/>
          <a:lstStyle/>
          <a:p>
            <a:r>
              <a:rPr lang="en-US"/>
              <a:t>Organizational Chart</a:t>
            </a:r>
          </a:p>
        </p:txBody>
      </p:sp>
      <p:pic>
        <p:nvPicPr>
          <p:cNvPr id="173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79713"/>
            <a:ext cx="10096500"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Grp="1" noChangeArrowheads="1"/>
          </p:cNvSpPr>
          <p:nvPr>
            <p:ph type="title"/>
          </p:nvPr>
        </p:nvSpPr>
        <p:spPr>
          <a:ln/>
        </p:spPr>
        <p:txBody>
          <a:bodyPr/>
          <a:lstStyle/>
          <a:p>
            <a:r>
              <a:rPr lang="en-US"/>
              <a:t>BELL</a:t>
            </a:r>
          </a:p>
        </p:txBody>
      </p:sp>
      <p:sp>
        <p:nvSpPr>
          <p:cNvPr id="174082" name="Rectangle 2"/>
          <p:cNvSpPr>
            <a:spLocks noGrp="1" noChangeArrowheads="1"/>
          </p:cNvSpPr>
          <p:nvPr>
            <p:ph type="body" idx="1"/>
          </p:nvPr>
        </p:nvSpPr>
        <p:spPr>
          <a:ln/>
        </p:spPr>
        <p:txBody>
          <a:bodyPr/>
          <a:lstStyle/>
          <a:p>
            <a:r>
              <a:rPr lang="en-US"/>
              <a:t>Revenue Breakdown: Q3-12</a:t>
            </a:r>
          </a:p>
        </p:txBody>
      </p:sp>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848100"/>
            <a:ext cx="54737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74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0" y="3848100"/>
            <a:ext cx="47529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Grp="1" noChangeArrowheads="1"/>
          </p:cNvSpPr>
          <p:nvPr>
            <p:ph type="title"/>
          </p:nvPr>
        </p:nvSpPr>
        <p:spPr>
          <a:ln/>
        </p:spPr>
        <p:txBody>
          <a:bodyPr/>
          <a:lstStyle/>
          <a:p>
            <a:r>
              <a:rPr lang="en-US"/>
              <a:t>BELL</a:t>
            </a:r>
          </a:p>
        </p:txBody>
      </p:sp>
      <p:sp>
        <p:nvSpPr>
          <p:cNvPr id="175106" name="Rectangle 2"/>
          <p:cNvSpPr>
            <a:spLocks noGrp="1" noChangeArrowheads="1"/>
          </p:cNvSpPr>
          <p:nvPr>
            <p:ph type="body" idx="1"/>
          </p:nvPr>
        </p:nvSpPr>
        <p:spPr>
          <a:ln/>
        </p:spPr>
        <p:txBody>
          <a:bodyPr/>
          <a:lstStyle/>
          <a:p>
            <a:r>
              <a:rPr lang="en-US"/>
              <a:t>Financial &amp; Operational Highlights: Q3-12</a:t>
            </a:r>
          </a:p>
        </p:txBody>
      </p:sp>
      <p:pic>
        <p:nvPicPr>
          <p:cNvPr id="175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2286000"/>
            <a:ext cx="1309052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Grp="1" noChangeArrowheads="1"/>
          </p:cNvSpPr>
          <p:nvPr>
            <p:ph type="title"/>
          </p:nvPr>
        </p:nvSpPr>
        <p:spPr>
          <a:ln/>
        </p:spPr>
        <p:txBody>
          <a:bodyPr/>
          <a:lstStyle/>
          <a:p>
            <a:r>
              <a:rPr lang="en-US"/>
              <a:t>BELL</a:t>
            </a:r>
          </a:p>
        </p:txBody>
      </p:sp>
      <p:sp>
        <p:nvSpPr>
          <p:cNvPr id="176130" name="Rectangle 2"/>
          <p:cNvSpPr>
            <a:spLocks noGrp="1" noChangeArrowheads="1"/>
          </p:cNvSpPr>
          <p:nvPr>
            <p:ph type="body" idx="1"/>
          </p:nvPr>
        </p:nvSpPr>
        <p:spPr>
          <a:ln/>
        </p:spPr>
        <p:txBody>
          <a:bodyPr/>
          <a:lstStyle/>
          <a:p>
            <a:r>
              <a:rPr lang="en-US"/>
              <a:t>Bell Wireline</a:t>
            </a:r>
          </a:p>
        </p:txBody>
      </p:sp>
      <p:sp>
        <p:nvSpPr>
          <p:cNvPr id="176131" name="Rectangle 3"/>
          <p:cNvSpPr>
            <a:spLocks/>
          </p:cNvSpPr>
          <p:nvPr/>
        </p:nvSpPr>
        <p:spPr bwMode="auto">
          <a:xfrm>
            <a:off x="965200" y="2692400"/>
            <a:ext cx="110744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50000"/>
              </a:lnSpc>
              <a:spcBef>
                <a:spcPct val="0"/>
              </a:spcBef>
              <a:buSzPct val="125000"/>
              <a:buFont typeface="Lucida Grande" charset="0"/>
              <a:buChar char="‣"/>
            </a:pPr>
            <a:r>
              <a:rPr lang="en-US">
                <a:solidFill>
                  <a:srgbClr val="343434"/>
                </a:solidFill>
                <a:ea typeface="ＭＳ Ｐゴシック" charset="0"/>
                <a:cs typeface="Gill Sans" charset="0"/>
              </a:rPr>
              <a:t>ServiceMost extensive local access networkLocal and long distance callingFast and secure internet servicesDigital televisionHD PVRsOn-demand moviesTV onlineFlexible programming</a:t>
            </a:r>
          </a:p>
        </p:txBody>
      </p:sp>
    </p:spTree>
  </p:cSld>
  <p:clrMapOvr>
    <a:masterClrMapping/>
  </p:clrMapOvr>
  <p:transition spd="med">
    <p:wip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Grp="1" noChangeArrowheads="1"/>
          </p:cNvSpPr>
          <p:nvPr>
            <p:ph type="title"/>
          </p:nvPr>
        </p:nvSpPr>
        <p:spPr>
          <a:ln/>
        </p:spPr>
        <p:txBody>
          <a:bodyPr/>
          <a:lstStyle/>
          <a:p>
            <a:r>
              <a:rPr lang="en-US"/>
              <a:t>BELL</a:t>
            </a:r>
          </a:p>
        </p:txBody>
      </p:sp>
      <p:sp>
        <p:nvSpPr>
          <p:cNvPr id="177154" name="Rectangle 2"/>
          <p:cNvSpPr>
            <a:spLocks noGrp="1" noChangeArrowheads="1"/>
          </p:cNvSpPr>
          <p:nvPr>
            <p:ph type="body" idx="1"/>
          </p:nvPr>
        </p:nvSpPr>
        <p:spPr>
          <a:ln/>
        </p:spPr>
        <p:txBody>
          <a:bodyPr/>
          <a:lstStyle/>
          <a:p>
            <a:r>
              <a:rPr lang="en-US"/>
              <a:t>Bell Wireline Revenue</a:t>
            </a:r>
          </a:p>
        </p:txBody>
      </p:sp>
      <p:pic>
        <p:nvPicPr>
          <p:cNvPr id="177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444500"/>
            <a:ext cx="106299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77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4938713"/>
            <a:ext cx="1106170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Grp="1" noChangeArrowheads="1"/>
          </p:cNvSpPr>
          <p:nvPr>
            <p:ph type="title"/>
          </p:nvPr>
        </p:nvSpPr>
        <p:spPr>
          <a:ln/>
        </p:spPr>
        <p:txBody>
          <a:bodyPr/>
          <a:lstStyle/>
          <a:p>
            <a:r>
              <a:rPr lang="en-US"/>
              <a:t>BELL</a:t>
            </a:r>
          </a:p>
        </p:txBody>
      </p:sp>
      <p:sp>
        <p:nvSpPr>
          <p:cNvPr id="179202" name="Rectangle 2"/>
          <p:cNvSpPr>
            <a:spLocks noGrp="1" noChangeArrowheads="1"/>
          </p:cNvSpPr>
          <p:nvPr>
            <p:ph type="body" idx="1"/>
          </p:nvPr>
        </p:nvSpPr>
        <p:spPr>
          <a:ln/>
        </p:spPr>
        <p:txBody>
          <a:bodyPr/>
          <a:lstStyle/>
          <a:p>
            <a:r>
              <a:rPr lang="en-US"/>
              <a:t>Bell Wireline Voice</a:t>
            </a:r>
          </a:p>
        </p:txBody>
      </p:sp>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2081213"/>
            <a:ext cx="68326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79204" name="Rectangle 4"/>
          <p:cNvSpPr>
            <a:spLocks/>
          </p:cNvSpPr>
          <p:nvPr/>
        </p:nvSpPr>
        <p:spPr bwMode="auto">
          <a:xfrm>
            <a:off x="2641600" y="6902450"/>
            <a:ext cx="77089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Lucida Grande" charset="0"/>
              <a:buChar char="‣"/>
            </a:pPr>
            <a:r>
              <a:rPr lang="en-US">
                <a:solidFill>
                  <a:srgbClr val="343434"/>
                </a:solidFill>
                <a:ea typeface="ＭＳ Ｐゴシック" charset="0"/>
                <a:cs typeface="Gill Sans" charset="0"/>
              </a:rPr>
              <a:t>Residential NAS lost 11.3% y/yBusiness NAS increase 9.3 K y/yVoice revenue decline 9.3% in Q3</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12Should improve residential NAS</a:t>
            </a:r>
          </a:p>
        </p:txBody>
      </p:sp>
    </p:spTree>
  </p:cSld>
  <p:clrMapOvr>
    <a:masterClrMapping/>
  </p:clrMapOvr>
  <p:transition spd="med">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58167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
          <p:cNvSpPr>
            <a:spLocks noGrp="1" noChangeArrowheads="1"/>
          </p:cNvSpPr>
          <p:nvPr>
            <p:ph type="title"/>
          </p:nvPr>
        </p:nvSpPr>
        <p:spPr>
          <a:ln/>
        </p:spPr>
        <p:txBody>
          <a:bodyPr/>
          <a:lstStyle/>
          <a:p>
            <a:r>
              <a:rPr lang="en-US"/>
              <a:t>BELL</a:t>
            </a:r>
          </a:p>
        </p:txBody>
      </p:sp>
      <p:sp>
        <p:nvSpPr>
          <p:cNvPr id="181250" name="Rectangle 2"/>
          <p:cNvSpPr>
            <a:spLocks noGrp="1" noChangeArrowheads="1"/>
          </p:cNvSpPr>
          <p:nvPr>
            <p:ph type="body" idx="1"/>
          </p:nvPr>
        </p:nvSpPr>
        <p:spPr>
          <a:ln/>
        </p:spPr>
        <p:txBody>
          <a:bodyPr/>
          <a:lstStyle/>
          <a:p>
            <a:r>
              <a:rPr lang="en-US"/>
              <a:t>Wireline FIBE TV</a:t>
            </a:r>
          </a:p>
        </p:txBody>
      </p:sp>
      <p:sp>
        <p:nvSpPr>
          <p:cNvPr id="181251" name="Rectangle 3"/>
          <p:cNvSpPr>
            <a:spLocks/>
          </p:cNvSpPr>
          <p:nvPr/>
        </p:nvSpPr>
        <p:spPr bwMode="auto">
          <a:xfrm>
            <a:off x="1016000" y="7988300"/>
            <a:ext cx="109601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342900" indent="-342900" algn="l">
              <a:lnSpc>
                <a:spcPct val="130000"/>
              </a:lnSpc>
              <a:spcBef>
                <a:spcPct val="0"/>
              </a:spcBef>
            </a:pPr>
            <a:r>
              <a:rPr lang="en-US">
                <a:solidFill>
                  <a:srgbClr val="343434"/>
                </a:solidFill>
                <a:ea typeface="ＭＳ Ｐゴシック" charset="0"/>
                <a:cs typeface="Gill Sans" charset="0"/>
              </a:rPr>
              <a:t>Fibe TV net additions in Q3</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12 is more than double compare with Q3</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11 ---Fibe TV customer base over 200k</a:t>
            </a:r>
          </a:p>
        </p:txBody>
      </p:sp>
      <p:pic>
        <p:nvPicPr>
          <p:cNvPr id="181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2362200"/>
            <a:ext cx="56261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a:lstStyle/>
          <a:p>
            <a:r>
              <a:rPr lang="en-US"/>
              <a:t>Industry</a:t>
            </a:r>
          </a:p>
        </p:txBody>
      </p:sp>
      <p:sp>
        <p:nvSpPr>
          <p:cNvPr id="35842" name="Rectangle 2"/>
          <p:cNvSpPr>
            <a:spLocks noGrp="1" noChangeArrowheads="1"/>
          </p:cNvSpPr>
          <p:nvPr>
            <p:ph type="body" idx="1"/>
          </p:nvPr>
        </p:nvSpPr>
        <p:spPr>
          <a:ln/>
        </p:spPr>
        <p:txBody>
          <a:bodyPr/>
          <a:lstStyle/>
          <a:p>
            <a:r>
              <a:rPr lang="en-US"/>
              <a:t>The Internet</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79700"/>
            <a:ext cx="59309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6426200"/>
            <a:ext cx="11823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400" y="2743200"/>
            <a:ext cx="29845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p:cNvSpPr>
            <a:spLocks noGrp="1" noChangeArrowheads="1"/>
          </p:cNvSpPr>
          <p:nvPr>
            <p:ph type="title"/>
          </p:nvPr>
        </p:nvSpPr>
        <p:spPr>
          <a:ln/>
        </p:spPr>
        <p:txBody>
          <a:bodyPr/>
          <a:lstStyle/>
          <a:p>
            <a:r>
              <a:rPr lang="en-US"/>
              <a:t>BELL</a:t>
            </a:r>
          </a:p>
        </p:txBody>
      </p:sp>
      <p:sp>
        <p:nvSpPr>
          <p:cNvPr id="182274" name="Rectangle 2"/>
          <p:cNvSpPr>
            <a:spLocks noGrp="1" noChangeArrowheads="1"/>
          </p:cNvSpPr>
          <p:nvPr>
            <p:ph type="body" idx="1"/>
          </p:nvPr>
        </p:nvSpPr>
        <p:spPr>
          <a:ln/>
        </p:spPr>
        <p:txBody>
          <a:bodyPr/>
          <a:lstStyle/>
          <a:p>
            <a:r>
              <a:rPr lang="en-US"/>
              <a:t>Wireline TV</a:t>
            </a:r>
          </a:p>
        </p:txBody>
      </p:sp>
      <p:pic>
        <p:nvPicPr>
          <p:cNvPr id="182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4051300"/>
            <a:ext cx="120650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82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6462713"/>
            <a:ext cx="120396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Grp="1" noChangeArrowheads="1"/>
          </p:cNvSpPr>
          <p:nvPr>
            <p:ph type="title"/>
          </p:nvPr>
        </p:nvSpPr>
        <p:spPr>
          <a:ln/>
        </p:spPr>
        <p:txBody>
          <a:bodyPr/>
          <a:lstStyle/>
          <a:p>
            <a:r>
              <a:rPr lang="en-US"/>
              <a:t>BELL</a:t>
            </a:r>
          </a:p>
        </p:txBody>
      </p:sp>
      <p:sp>
        <p:nvSpPr>
          <p:cNvPr id="183298" name="Rectangle 2"/>
          <p:cNvSpPr>
            <a:spLocks noGrp="1" noChangeArrowheads="1"/>
          </p:cNvSpPr>
          <p:nvPr>
            <p:ph type="body" idx="1"/>
          </p:nvPr>
        </p:nvSpPr>
        <p:spPr>
          <a:ln/>
        </p:spPr>
        <p:txBody>
          <a:bodyPr/>
          <a:lstStyle/>
          <a:p>
            <a:r>
              <a:rPr lang="en-US"/>
              <a:t>Wireline TV : TV Revenue 2011</a:t>
            </a:r>
          </a:p>
        </p:txBody>
      </p:sp>
      <p:pic>
        <p:nvPicPr>
          <p:cNvPr id="183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2882900"/>
            <a:ext cx="10980737"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Grp="1" noChangeArrowheads="1"/>
          </p:cNvSpPr>
          <p:nvPr>
            <p:ph type="title"/>
          </p:nvPr>
        </p:nvSpPr>
        <p:spPr>
          <a:ln/>
        </p:spPr>
        <p:txBody>
          <a:bodyPr/>
          <a:lstStyle/>
          <a:p>
            <a:r>
              <a:rPr lang="en-US"/>
              <a:t>BELL</a:t>
            </a:r>
          </a:p>
        </p:txBody>
      </p:sp>
      <p:sp>
        <p:nvSpPr>
          <p:cNvPr id="184322" name="Rectangle 2"/>
          <p:cNvSpPr>
            <a:spLocks noGrp="1" noChangeArrowheads="1"/>
          </p:cNvSpPr>
          <p:nvPr>
            <p:ph type="body" idx="1"/>
          </p:nvPr>
        </p:nvSpPr>
        <p:spPr>
          <a:ln/>
        </p:spPr>
        <p:txBody>
          <a:bodyPr/>
          <a:lstStyle/>
          <a:p>
            <a:r>
              <a:rPr lang="en-US"/>
              <a:t>Market Share in TV Revenue</a:t>
            </a:r>
          </a:p>
        </p:txBody>
      </p:sp>
      <p:pic>
        <p:nvPicPr>
          <p:cNvPr id="184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222500"/>
            <a:ext cx="13233400" cy="72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p:cNvSpPr>
            <a:spLocks noGrp="1" noChangeArrowheads="1"/>
          </p:cNvSpPr>
          <p:nvPr>
            <p:ph type="title"/>
          </p:nvPr>
        </p:nvSpPr>
        <p:spPr>
          <a:ln/>
        </p:spPr>
        <p:txBody>
          <a:bodyPr/>
          <a:lstStyle/>
          <a:p>
            <a:r>
              <a:rPr lang="en-US"/>
              <a:t>BELL</a:t>
            </a:r>
          </a:p>
        </p:txBody>
      </p:sp>
      <p:sp>
        <p:nvSpPr>
          <p:cNvPr id="185346" name="Rectangle 2"/>
          <p:cNvSpPr>
            <a:spLocks noGrp="1" noChangeArrowheads="1"/>
          </p:cNvSpPr>
          <p:nvPr>
            <p:ph type="body" idx="1"/>
          </p:nvPr>
        </p:nvSpPr>
        <p:spPr>
          <a:ln/>
        </p:spPr>
        <p:txBody>
          <a:bodyPr/>
          <a:lstStyle/>
          <a:p>
            <a:r>
              <a:rPr lang="en-US"/>
              <a:t>Wireline Data Revenue</a:t>
            </a:r>
          </a:p>
        </p:txBody>
      </p:sp>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725" y="3619500"/>
            <a:ext cx="54514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85348" name="Rectangle 4"/>
          <p:cNvSpPr>
            <a:spLocks/>
          </p:cNvSpPr>
          <p:nvPr/>
        </p:nvSpPr>
        <p:spPr bwMode="auto">
          <a:xfrm>
            <a:off x="4141788" y="2565400"/>
            <a:ext cx="47196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Data includes TV and Internet</a:t>
            </a:r>
          </a:p>
        </p:txBody>
      </p:sp>
    </p:spTree>
  </p:cSld>
  <p:clrMapOvr>
    <a:masterClrMapping/>
  </p:clrMapOvr>
  <p:transition spd="med">
    <p:wip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p:cNvSpPr>
            <a:spLocks noGrp="1" noChangeArrowheads="1"/>
          </p:cNvSpPr>
          <p:nvPr>
            <p:ph type="title"/>
          </p:nvPr>
        </p:nvSpPr>
        <p:spPr>
          <a:ln/>
        </p:spPr>
        <p:txBody>
          <a:bodyPr/>
          <a:lstStyle/>
          <a:p>
            <a:r>
              <a:rPr lang="en-US"/>
              <a:t>BELL</a:t>
            </a:r>
          </a:p>
        </p:txBody>
      </p:sp>
      <p:sp>
        <p:nvSpPr>
          <p:cNvPr id="186370" name="Rectangle 2"/>
          <p:cNvSpPr>
            <a:spLocks noGrp="1" noChangeArrowheads="1"/>
          </p:cNvSpPr>
          <p:nvPr>
            <p:ph type="body" idx="1"/>
          </p:nvPr>
        </p:nvSpPr>
        <p:spPr>
          <a:ln/>
        </p:spPr>
        <p:txBody>
          <a:bodyPr/>
          <a:lstStyle/>
          <a:p>
            <a:r>
              <a:rPr lang="en-US"/>
              <a:t>Equipment &amp; Others</a:t>
            </a:r>
          </a:p>
        </p:txBody>
      </p:sp>
      <p:sp>
        <p:nvSpPr>
          <p:cNvPr id="186371" name="Rectangle 3"/>
          <p:cNvSpPr>
            <a:spLocks/>
          </p:cNvSpPr>
          <p:nvPr/>
        </p:nvSpPr>
        <p:spPr bwMode="auto">
          <a:xfrm>
            <a:off x="965200" y="3600450"/>
            <a:ext cx="11074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50000"/>
              </a:lnSpc>
              <a:spcBef>
                <a:spcPct val="0"/>
              </a:spcBef>
              <a:buClr>
                <a:srgbClr val="343434"/>
              </a:buClr>
              <a:buSzPct val="125000"/>
              <a:buFont typeface="Gill Sans" charset="0"/>
              <a:buChar char="•"/>
            </a:pPr>
            <a:r>
              <a:rPr lang="en-US">
                <a:solidFill>
                  <a:srgbClr val="343434"/>
                </a:solidFill>
                <a:ea typeface="ＭＳ Ｐゴシック" charset="0"/>
                <a:cs typeface="Gill Sans" charset="0"/>
              </a:rPr>
              <a:t>Revenue decreased 8.0% in Q3</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12 and 10.5% y/yReason of decreasing revenue: </a:t>
            </a:r>
            <a:r>
              <a:rPr lang="en-US" sz="2400">
                <a:solidFill>
                  <a:srgbClr val="343434"/>
                </a:solidFill>
                <a:ea typeface="ＭＳ Ｐゴシック" charset="0"/>
                <a:cs typeface="Gill Sans" charset="0"/>
              </a:rPr>
              <a:t>lower year over year legacy wireline equipment salesPromotion at Bell TV-&gt;reduced average retail price (TV set-top box)Higher proportion of STB rentals for Fibe TVLower consumer electronic equipment sales at The Source</a:t>
            </a:r>
          </a:p>
        </p:txBody>
      </p:sp>
    </p:spTree>
  </p:cSld>
  <p:clrMapOvr>
    <a:masterClrMapping/>
  </p:clrMapOvr>
  <p:transition spd="med">
    <p:wip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Grp="1" noChangeArrowheads="1"/>
          </p:cNvSpPr>
          <p:nvPr>
            <p:ph type="title"/>
          </p:nvPr>
        </p:nvSpPr>
        <p:spPr>
          <a:ln/>
        </p:spPr>
        <p:txBody>
          <a:bodyPr/>
          <a:lstStyle/>
          <a:p>
            <a:r>
              <a:rPr lang="en-US"/>
              <a:t>BELL</a:t>
            </a:r>
          </a:p>
        </p:txBody>
      </p:sp>
      <p:sp>
        <p:nvSpPr>
          <p:cNvPr id="187394" name="Rectangle 2"/>
          <p:cNvSpPr>
            <a:spLocks noGrp="1" noChangeArrowheads="1"/>
          </p:cNvSpPr>
          <p:nvPr>
            <p:ph type="body" idx="1"/>
          </p:nvPr>
        </p:nvSpPr>
        <p:spPr>
          <a:ln/>
        </p:spPr>
        <p:txBody>
          <a:bodyPr/>
          <a:lstStyle/>
          <a:p>
            <a:r>
              <a:rPr lang="en-US"/>
              <a:t>Wireline Data</a:t>
            </a:r>
          </a:p>
        </p:txBody>
      </p:sp>
      <p:sp>
        <p:nvSpPr>
          <p:cNvPr id="187395" name="Rectangle 3"/>
          <p:cNvSpPr>
            <a:spLocks/>
          </p:cNvSpPr>
          <p:nvPr/>
        </p:nvSpPr>
        <p:spPr bwMode="auto">
          <a:xfrm>
            <a:off x="320675" y="2190750"/>
            <a:ext cx="123618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InternetInternet access and information and communication technology (ICT) solutions</a:t>
            </a:r>
          </a:p>
        </p:txBody>
      </p:sp>
      <p:pic>
        <p:nvPicPr>
          <p:cNvPr id="187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363" y="3898900"/>
            <a:ext cx="567213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
          <p:cNvSpPr>
            <a:spLocks noGrp="1" noChangeArrowheads="1"/>
          </p:cNvSpPr>
          <p:nvPr>
            <p:ph type="title"/>
          </p:nvPr>
        </p:nvSpPr>
        <p:spPr>
          <a:ln/>
        </p:spPr>
        <p:txBody>
          <a:bodyPr/>
          <a:lstStyle/>
          <a:p>
            <a:r>
              <a:rPr lang="en-US"/>
              <a:t>BELL</a:t>
            </a:r>
          </a:p>
        </p:txBody>
      </p:sp>
      <p:sp>
        <p:nvSpPr>
          <p:cNvPr id="188418" name="Rectangle 2"/>
          <p:cNvSpPr>
            <a:spLocks noGrp="1" noChangeArrowheads="1"/>
          </p:cNvSpPr>
          <p:nvPr>
            <p:ph type="body" idx="1"/>
          </p:nvPr>
        </p:nvSpPr>
        <p:spPr>
          <a:ln/>
        </p:spPr>
        <p:txBody>
          <a:bodyPr/>
          <a:lstStyle/>
          <a:p>
            <a:r>
              <a:rPr lang="en-US"/>
              <a:t>Bell Wireless</a:t>
            </a:r>
          </a:p>
        </p:txBody>
      </p:sp>
      <p:sp>
        <p:nvSpPr>
          <p:cNvPr id="188419" name="Rectangle 3"/>
          <p:cNvSpPr>
            <a:spLocks/>
          </p:cNvSpPr>
          <p:nvPr/>
        </p:nvSpPr>
        <p:spPr bwMode="auto">
          <a:xfrm>
            <a:off x="965200" y="3136900"/>
            <a:ext cx="110744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200000"/>
              </a:lnSpc>
              <a:spcBef>
                <a:spcPct val="0"/>
              </a:spcBef>
              <a:buClr>
                <a:srgbClr val="343434"/>
              </a:buClr>
              <a:buSzPct val="125000"/>
              <a:buFont typeface="Gill Sans" charset="0"/>
              <a:buChar char="•"/>
            </a:pPr>
            <a:r>
              <a:rPr lang="en-US">
                <a:solidFill>
                  <a:srgbClr val="343434"/>
                </a:solidFill>
                <a:ea typeface="ＭＳ Ｐゴシック" charset="0"/>
                <a:cs typeface="Gill Sans" charset="0"/>
              </a:rPr>
              <a:t>Provide integrated digital wireless voice and dataOffer over technologically advanced wireless network, available to all of Canadian populationIncludes Bell Mobility, Virgin Mobile CanadaProducts sales from The Source and the wireless operations of Northwestel</a:t>
            </a:r>
          </a:p>
        </p:txBody>
      </p:sp>
    </p:spTree>
  </p:cSld>
  <p:clrMapOvr>
    <a:masterClrMapping/>
  </p:clrMapOvr>
  <p:transition spd="med">
    <p:wip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Grp="1" noChangeArrowheads="1"/>
          </p:cNvSpPr>
          <p:nvPr>
            <p:ph type="title"/>
          </p:nvPr>
        </p:nvSpPr>
        <p:spPr>
          <a:ln/>
        </p:spPr>
        <p:txBody>
          <a:bodyPr/>
          <a:lstStyle/>
          <a:p>
            <a:r>
              <a:rPr lang="en-US"/>
              <a:t>BELL</a:t>
            </a:r>
          </a:p>
        </p:txBody>
      </p:sp>
      <p:sp>
        <p:nvSpPr>
          <p:cNvPr id="189442" name="Rectangle 2"/>
          <p:cNvSpPr>
            <a:spLocks noGrp="1" noChangeArrowheads="1"/>
          </p:cNvSpPr>
          <p:nvPr>
            <p:ph type="body" idx="1"/>
          </p:nvPr>
        </p:nvSpPr>
        <p:spPr>
          <a:ln/>
        </p:spPr>
        <p:txBody>
          <a:bodyPr/>
          <a:lstStyle/>
          <a:p>
            <a:r>
              <a:rPr lang="en-US"/>
              <a:t>Bell Wireless Market Share</a:t>
            </a:r>
          </a:p>
        </p:txBody>
      </p:sp>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2755900"/>
            <a:ext cx="117348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Grp="1" noChangeArrowheads="1"/>
          </p:cNvSpPr>
          <p:nvPr>
            <p:ph type="title"/>
          </p:nvPr>
        </p:nvSpPr>
        <p:spPr>
          <a:ln/>
        </p:spPr>
        <p:txBody>
          <a:bodyPr/>
          <a:lstStyle/>
          <a:p>
            <a:r>
              <a:rPr lang="en-US"/>
              <a:t>BELL</a:t>
            </a:r>
          </a:p>
        </p:txBody>
      </p:sp>
      <p:sp>
        <p:nvSpPr>
          <p:cNvPr id="191490" name="Rectangle 2"/>
          <p:cNvSpPr>
            <a:spLocks noGrp="1" noChangeArrowheads="1"/>
          </p:cNvSpPr>
          <p:nvPr>
            <p:ph type="body" idx="1"/>
          </p:nvPr>
        </p:nvSpPr>
        <p:spPr>
          <a:ln/>
        </p:spPr>
        <p:txBody>
          <a:bodyPr/>
          <a:lstStyle/>
          <a:p>
            <a:r>
              <a:rPr lang="en-US"/>
              <a:t>Wireless TSPs</a:t>
            </a:r>
            <a:r>
              <a:rPr lang="ja-JP" altLang="en-US">
                <a:latin typeface="Arial"/>
              </a:rPr>
              <a:t>’</a:t>
            </a:r>
            <a:r>
              <a:rPr lang="en-US"/>
              <a:t> Subscriber Market Share</a:t>
            </a:r>
          </a:p>
        </p:txBody>
      </p:sp>
      <p:graphicFrame>
        <p:nvGraphicFramePr>
          <p:cNvPr id="191491" name="Object 3"/>
          <p:cNvGraphicFramePr>
            <a:graphicFrameLocks noChangeAspect="1"/>
          </p:cNvGraphicFramePr>
          <p:nvPr/>
        </p:nvGraphicFramePr>
        <p:xfrm>
          <a:off x="330200" y="2501900"/>
          <a:ext cx="12382500" cy="5727700"/>
        </p:xfrm>
        <a:graphic>
          <a:graphicData uri="http://schemas.openxmlformats.org/presentationml/2006/ole">
            <mc:AlternateContent xmlns:mc="http://schemas.openxmlformats.org/markup-compatibility/2006">
              <mc:Choice xmlns:v="urn:schemas-microsoft-com:vml" Requires="v">
                <p:oleObj spid="_x0000_s191503" name="Chart" r:id="rId4" imgW="17396825" imgH="8047955" progId="MSGraph.Chart.8">
                  <p:embed/>
                </p:oleObj>
              </mc:Choice>
              <mc:Fallback>
                <p:oleObj name="Chart" r:id="rId4" imgW="17396825" imgH="8047955" progId="MSGraph.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501900"/>
                        <a:ext cx="12382500" cy="572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1492" name="Object 4"/>
          <p:cNvGraphicFramePr>
            <a:graphicFrameLocks noChangeAspect="1"/>
          </p:cNvGraphicFramePr>
          <p:nvPr/>
        </p:nvGraphicFramePr>
        <p:xfrm>
          <a:off x="5499100" y="3136900"/>
          <a:ext cx="5092700" cy="5092700"/>
        </p:xfrm>
        <a:graphic>
          <a:graphicData uri="http://schemas.openxmlformats.org/presentationml/2006/ole">
            <mc:AlternateContent xmlns:mc="http://schemas.openxmlformats.org/markup-compatibility/2006">
              <mc:Choice xmlns:v="urn:schemas-microsoft-com:vml" Requires="v">
                <p:oleObj spid="_x0000_s191504" name="Chart" r:id="rId6" imgW="7154334" imgH="7154334" progId="MSGraph.Chart.8">
                  <p:embed/>
                </p:oleObj>
              </mc:Choice>
              <mc:Fallback>
                <p:oleObj name="Chart" r:id="rId6" imgW="7154334" imgH="7154334"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9100" y="3136900"/>
                        <a:ext cx="5092700" cy="509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wip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
          <p:cNvSpPr>
            <a:spLocks noGrp="1" noChangeArrowheads="1"/>
          </p:cNvSpPr>
          <p:nvPr>
            <p:ph type="title"/>
          </p:nvPr>
        </p:nvSpPr>
        <p:spPr>
          <a:ln/>
        </p:spPr>
        <p:txBody>
          <a:bodyPr/>
          <a:lstStyle/>
          <a:p>
            <a:r>
              <a:rPr lang="en-US"/>
              <a:t>BELL</a:t>
            </a:r>
          </a:p>
        </p:txBody>
      </p:sp>
      <p:sp>
        <p:nvSpPr>
          <p:cNvPr id="192514" name="Rectangle 2"/>
          <p:cNvSpPr>
            <a:spLocks noGrp="1" noChangeArrowheads="1"/>
          </p:cNvSpPr>
          <p:nvPr>
            <p:ph type="body" idx="1"/>
          </p:nvPr>
        </p:nvSpPr>
        <p:spPr>
          <a:ln/>
        </p:spPr>
        <p:txBody>
          <a:bodyPr/>
          <a:lstStyle/>
          <a:p>
            <a:r>
              <a:rPr lang="en-US"/>
              <a:t>Wireless TSPs</a:t>
            </a:r>
            <a:r>
              <a:rPr lang="ja-JP" altLang="en-US">
                <a:latin typeface="Arial"/>
              </a:rPr>
              <a:t>’</a:t>
            </a:r>
            <a:r>
              <a:rPr lang="en-US"/>
              <a:t> Revenue Market Share</a:t>
            </a:r>
          </a:p>
        </p:txBody>
      </p:sp>
      <p:graphicFrame>
        <p:nvGraphicFramePr>
          <p:cNvPr id="192515" name="Object 3"/>
          <p:cNvGraphicFramePr>
            <a:graphicFrameLocks noChangeAspect="1"/>
          </p:cNvGraphicFramePr>
          <p:nvPr/>
        </p:nvGraphicFramePr>
        <p:xfrm>
          <a:off x="330200" y="2501900"/>
          <a:ext cx="12382500" cy="5727700"/>
        </p:xfrm>
        <a:graphic>
          <a:graphicData uri="http://schemas.openxmlformats.org/presentationml/2006/ole">
            <mc:AlternateContent xmlns:mc="http://schemas.openxmlformats.org/markup-compatibility/2006">
              <mc:Choice xmlns:v="urn:schemas-microsoft-com:vml" Requires="v">
                <p:oleObj spid="_x0000_s192527" name="Chart" r:id="rId4" imgW="17396825" imgH="8047955" progId="MSGraph.Chart.8">
                  <p:embed/>
                </p:oleObj>
              </mc:Choice>
              <mc:Fallback>
                <p:oleObj name="Chart" r:id="rId4" imgW="17396825" imgH="8047955" progId="MSGraph.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501900"/>
                        <a:ext cx="12382500" cy="572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2516" name="Object 4"/>
          <p:cNvGraphicFramePr>
            <a:graphicFrameLocks noChangeAspect="1"/>
          </p:cNvGraphicFramePr>
          <p:nvPr/>
        </p:nvGraphicFramePr>
        <p:xfrm>
          <a:off x="5499100" y="3136900"/>
          <a:ext cx="5092700" cy="5092700"/>
        </p:xfrm>
        <a:graphic>
          <a:graphicData uri="http://schemas.openxmlformats.org/presentationml/2006/ole">
            <mc:AlternateContent xmlns:mc="http://schemas.openxmlformats.org/markup-compatibility/2006">
              <mc:Choice xmlns:v="urn:schemas-microsoft-com:vml" Requires="v">
                <p:oleObj spid="_x0000_s192528" name="Chart" r:id="rId6" imgW="7154334" imgH="7154334" progId="MSGraph.Chart.8">
                  <p:embed/>
                </p:oleObj>
              </mc:Choice>
              <mc:Fallback>
                <p:oleObj name="Chart" r:id="rId6" imgW="7154334" imgH="7154334"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9100" y="3136900"/>
                        <a:ext cx="5092700" cy="509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a:t>Industry</a:t>
            </a:r>
          </a:p>
        </p:txBody>
      </p:sp>
      <p:sp>
        <p:nvSpPr>
          <p:cNvPr id="36866" name="Rectangle 2"/>
          <p:cNvSpPr>
            <a:spLocks noGrp="1" noChangeArrowheads="1"/>
          </p:cNvSpPr>
          <p:nvPr>
            <p:ph type="body" idx="1"/>
          </p:nvPr>
        </p:nvSpPr>
        <p:spPr>
          <a:ln/>
        </p:spPr>
        <p:txBody>
          <a:bodyPr/>
          <a:lstStyle/>
          <a:p>
            <a:r>
              <a:rPr lang="en-US"/>
              <a:t>Broadband</a:t>
            </a:r>
          </a:p>
        </p:txBody>
      </p:sp>
      <p:graphicFrame>
        <p:nvGraphicFramePr>
          <p:cNvPr id="36867" name="Object 3"/>
          <p:cNvGraphicFramePr>
            <a:graphicFrameLocks/>
          </p:cNvGraphicFramePr>
          <p:nvPr/>
        </p:nvGraphicFramePr>
        <p:xfrm>
          <a:off x="933450" y="2590800"/>
          <a:ext cx="8274050" cy="6083300"/>
        </p:xfrm>
        <a:graphic>
          <a:graphicData uri="http://schemas.openxmlformats.org/presentationml/2006/ole">
            <mc:AlternateContent xmlns:mc="http://schemas.openxmlformats.org/markup-compatibility/2006">
              <mc:Choice xmlns:v="urn:schemas-microsoft-com:vml" Requires="v">
                <p:oleObj spid="_x0000_s36875" name="Chart" r:id="rId4" imgW="11623546" imgH="8546032" progId="MSGraph.Chart.8">
                  <p:embed/>
                </p:oleObj>
              </mc:Choice>
              <mc:Fallback>
                <p:oleObj name="Chart" r:id="rId4" imgW="11623546" imgH="8546032" progId="MSGraph.Chart.8">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 y="2590800"/>
                        <a:ext cx="8274050" cy="608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868" name="Rectangle 4"/>
          <p:cNvSpPr>
            <a:spLocks/>
          </p:cNvSpPr>
          <p:nvPr/>
        </p:nvSpPr>
        <p:spPr bwMode="auto">
          <a:xfrm>
            <a:off x="8877300" y="3581400"/>
            <a:ext cx="3843338"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marL="838200" indent="-571500" algn="l">
              <a:lnSpc>
                <a:spcPct val="200000"/>
              </a:lnSpc>
              <a:spcBef>
                <a:spcPct val="0"/>
              </a:spcBef>
            </a:pPr>
            <a:r>
              <a:rPr lang="en-US">
                <a:solidFill>
                  <a:schemeClr val="tx1"/>
                </a:solidFill>
                <a:ea typeface="ＭＳ Ｐゴシック" charset="0"/>
                <a:cs typeface="Gill Sans" charset="0"/>
              </a:rPr>
              <a:t>DSL broadband, </a:t>
            </a:r>
          </a:p>
          <a:p>
            <a:pPr marL="838200" indent="-571500" algn="l">
              <a:lnSpc>
                <a:spcPct val="200000"/>
              </a:lnSpc>
              <a:spcBef>
                <a:spcPct val="0"/>
              </a:spcBef>
            </a:pPr>
            <a:r>
              <a:rPr lang="en-US">
                <a:solidFill>
                  <a:schemeClr val="tx1"/>
                </a:solidFill>
                <a:ea typeface="ＭＳ Ｐゴシック" charset="0"/>
                <a:cs typeface="Gill Sans" charset="0"/>
              </a:rPr>
              <a:t>Cable broadband, </a:t>
            </a:r>
          </a:p>
          <a:p>
            <a:pPr marL="838200" indent="-571500" algn="l">
              <a:lnSpc>
                <a:spcPct val="200000"/>
              </a:lnSpc>
              <a:spcBef>
                <a:spcPct val="0"/>
              </a:spcBef>
            </a:pPr>
            <a:r>
              <a:rPr lang="en-US">
                <a:solidFill>
                  <a:schemeClr val="tx1"/>
                </a:solidFill>
                <a:ea typeface="ＭＳ Ｐゴシック" charset="0"/>
                <a:cs typeface="Gill Sans" charset="0"/>
              </a:rPr>
              <a:t>Wireless broadband, </a:t>
            </a:r>
          </a:p>
          <a:p>
            <a:pPr marL="838200" indent="-571500" algn="l">
              <a:lnSpc>
                <a:spcPct val="200000"/>
              </a:lnSpc>
              <a:spcBef>
                <a:spcPct val="0"/>
              </a:spcBef>
            </a:pPr>
            <a:r>
              <a:rPr lang="en-US">
                <a:solidFill>
                  <a:schemeClr val="tx1"/>
                </a:solidFill>
                <a:ea typeface="ＭＳ Ｐゴシック" charset="0"/>
                <a:cs typeface="Gill Sans" charset="0"/>
              </a:rPr>
              <a:t>Satellite broadband,</a:t>
            </a:r>
          </a:p>
          <a:p>
            <a:pPr marL="838200" indent="-571500" algn="l">
              <a:lnSpc>
                <a:spcPct val="200000"/>
              </a:lnSpc>
              <a:spcBef>
                <a:spcPct val="0"/>
              </a:spcBef>
            </a:pPr>
            <a:r>
              <a:rPr lang="en-US">
                <a:solidFill>
                  <a:schemeClr val="tx1"/>
                </a:solidFill>
                <a:ea typeface="ＭＳ Ｐゴシック" charset="0"/>
                <a:cs typeface="Gill Sans" charset="0"/>
              </a:rPr>
              <a:t>Power line broadband.</a:t>
            </a:r>
          </a:p>
        </p:txBody>
      </p:sp>
    </p:spTree>
  </p:cSld>
  <p:clrMapOvr>
    <a:masterClrMapping/>
  </p:clrMapOvr>
  <p:transition spd="med">
    <p:wip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
          <p:cNvSpPr>
            <a:spLocks noGrp="1" noChangeArrowheads="1"/>
          </p:cNvSpPr>
          <p:nvPr>
            <p:ph type="title"/>
          </p:nvPr>
        </p:nvSpPr>
        <p:spPr>
          <a:ln/>
        </p:spPr>
        <p:txBody>
          <a:bodyPr/>
          <a:lstStyle/>
          <a:p>
            <a:r>
              <a:rPr lang="en-US"/>
              <a:t>BELL</a:t>
            </a:r>
          </a:p>
        </p:txBody>
      </p:sp>
      <p:sp>
        <p:nvSpPr>
          <p:cNvPr id="193538" name="Rectangle 2"/>
          <p:cNvSpPr>
            <a:spLocks noGrp="1" noChangeArrowheads="1"/>
          </p:cNvSpPr>
          <p:nvPr>
            <p:ph type="body" idx="1"/>
          </p:nvPr>
        </p:nvSpPr>
        <p:spPr>
          <a:ln/>
        </p:spPr>
        <p:txBody>
          <a:bodyPr/>
          <a:lstStyle/>
          <a:p>
            <a:r>
              <a:rPr lang="en-US"/>
              <a:t>Wireless Market Share by Province</a:t>
            </a:r>
          </a:p>
        </p:txBody>
      </p:sp>
      <p:pic>
        <p:nvPicPr>
          <p:cNvPr id="193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2514600"/>
            <a:ext cx="113188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Grp="1" noChangeArrowheads="1"/>
          </p:cNvSpPr>
          <p:nvPr>
            <p:ph type="title"/>
          </p:nvPr>
        </p:nvSpPr>
        <p:spPr>
          <a:ln/>
        </p:spPr>
        <p:txBody>
          <a:bodyPr/>
          <a:lstStyle/>
          <a:p>
            <a:r>
              <a:rPr lang="en-US"/>
              <a:t>BELL</a:t>
            </a:r>
          </a:p>
        </p:txBody>
      </p:sp>
      <p:sp>
        <p:nvSpPr>
          <p:cNvPr id="194562" name="Rectangle 2"/>
          <p:cNvSpPr>
            <a:spLocks noGrp="1" noChangeArrowheads="1"/>
          </p:cNvSpPr>
          <p:nvPr>
            <p:ph type="body" idx="1"/>
          </p:nvPr>
        </p:nvSpPr>
        <p:spPr>
          <a:ln/>
        </p:spPr>
        <p:txBody>
          <a:bodyPr/>
          <a:lstStyle/>
          <a:p>
            <a:r>
              <a:rPr lang="en-US"/>
              <a:t>Wireless Coverage</a:t>
            </a:r>
          </a:p>
        </p:txBody>
      </p:sp>
      <p:pic>
        <p:nvPicPr>
          <p:cNvPr id="194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205038"/>
            <a:ext cx="124333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Grp="1" noChangeArrowheads="1"/>
          </p:cNvSpPr>
          <p:nvPr>
            <p:ph type="title"/>
          </p:nvPr>
        </p:nvSpPr>
        <p:spPr>
          <a:ln/>
        </p:spPr>
        <p:txBody>
          <a:bodyPr/>
          <a:lstStyle/>
          <a:p>
            <a:r>
              <a:rPr lang="en-US"/>
              <a:t>BELL</a:t>
            </a:r>
          </a:p>
        </p:txBody>
      </p:sp>
      <p:sp>
        <p:nvSpPr>
          <p:cNvPr id="195586" name="Rectangle 2"/>
          <p:cNvSpPr>
            <a:spLocks noGrp="1" noChangeArrowheads="1"/>
          </p:cNvSpPr>
          <p:nvPr>
            <p:ph type="body" idx="1"/>
          </p:nvPr>
        </p:nvSpPr>
        <p:spPr>
          <a:ln/>
        </p:spPr>
        <p:txBody>
          <a:bodyPr/>
          <a:lstStyle/>
          <a:p>
            <a:r>
              <a:rPr lang="en-US"/>
              <a:t>Wireless Connections : Q3-12</a:t>
            </a:r>
          </a:p>
        </p:txBody>
      </p:sp>
      <p:pic>
        <p:nvPicPr>
          <p:cNvPr id="195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835150"/>
            <a:ext cx="110744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p:cNvSpPr>
            <a:spLocks noGrp="1" noChangeArrowheads="1"/>
          </p:cNvSpPr>
          <p:nvPr>
            <p:ph type="title"/>
          </p:nvPr>
        </p:nvSpPr>
        <p:spPr>
          <a:ln/>
        </p:spPr>
        <p:txBody>
          <a:bodyPr/>
          <a:lstStyle/>
          <a:p>
            <a:r>
              <a:rPr lang="en-US"/>
              <a:t>BELL</a:t>
            </a:r>
          </a:p>
        </p:txBody>
      </p:sp>
      <p:sp>
        <p:nvSpPr>
          <p:cNvPr id="196610" name="Rectangle 2"/>
          <p:cNvSpPr>
            <a:spLocks noGrp="1" noChangeArrowheads="1"/>
          </p:cNvSpPr>
          <p:nvPr>
            <p:ph type="body" idx="1"/>
          </p:nvPr>
        </p:nvSpPr>
        <p:spPr>
          <a:ln/>
        </p:spPr>
        <p:txBody>
          <a:bodyPr/>
          <a:lstStyle/>
          <a:p>
            <a:r>
              <a:rPr lang="en-US"/>
              <a:t>Wireless Revenue : Q3-12</a:t>
            </a:r>
          </a:p>
        </p:txBody>
      </p:sp>
      <p:pic>
        <p:nvPicPr>
          <p:cNvPr id="196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908300"/>
            <a:ext cx="1249838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6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5867400"/>
            <a:ext cx="86487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noGrp="1" noChangeArrowheads="1"/>
          </p:cNvSpPr>
          <p:nvPr>
            <p:ph type="title"/>
          </p:nvPr>
        </p:nvSpPr>
        <p:spPr>
          <a:ln/>
        </p:spPr>
        <p:txBody>
          <a:bodyPr/>
          <a:lstStyle/>
          <a:p>
            <a:r>
              <a:rPr lang="en-US"/>
              <a:t>BELL</a:t>
            </a:r>
          </a:p>
        </p:txBody>
      </p:sp>
      <p:sp>
        <p:nvSpPr>
          <p:cNvPr id="198658" name="Rectangle 2"/>
          <p:cNvSpPr>
            <a:spLocks noGrp="1" noChangeArrowheads="1"/>
          </p:cNvSpPr>
          <p:nvPr>
            <p:ph type="body" idx="1"/>
          </p:nvPr>
        </p:nvSpPr>
        <p:spPr>
          <a:ln/>
        </p:spPr>
        <p:txBody>
          <a:bodyPr/>
          <a:lstStyle/>
          <a:p>
            <a:r>
              <a:rPr lang="en-US"/>
              <a:t>Wireless Performance</a:t>
            </a:r>
          </a:p>
        </p:txBody>
      </p:sp>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3086100"/>
            <a:ext cx="650398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8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700" y="3568700"/>
            <a:ext cx="48387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p:cNvSpPr>
            <a:spLocks noGrp="1" noChangeArrowheads="1"/>
          </p:cNvSpPr>
          <p:nvPr>
            <p:ph type="title"/>
          </p:nvPr>
        </p:nvSpPr>
        <p:spPr>
          <a:ln/>
        </p:spPr>
        <p:txBody>
          <a:bodyPr/>
          <a:lstStyle/>
          <a:p>
            <a:r>
              <a:rPr lang="en-US"/>
              <a:t>BELL</a:t>
            </a:r>
          </a:p>
        </p:txBody>
      </p:sp>
      <p:sp>
        <p:nvSpPr>
          <p:cNvPr id="200706" name="Rectangle 2"/>
          <p:cNvSpPr>
            <a:spLocks noGrp="1" noChangeArrowheads="1"/>
          </p:cNvSpPr>
          <p:nvPr>
            <p:ph type="body" idx="1"/>
          </p:nvPr>
        </p:nvSpPr>
        <p:spPr>
          <a:ln/>
        </p:spPr>
        <p:txBody>
          <a:bodyPr/>
          <a:lstStyle/>
          <a:p>
            <a:r>
              <a:rPr lang="en-US"/>
              <a:t>Bell Media</a:t>
            </a:r>
          </a:p>
        </p:txBody>
      </p:sp>
      <p:sp>
        <p:nvSpPr>
          <p:cNvPr id="200707" name="Rectangle 3"/>
          <p:cNvSpPr>
            <a:spLocks/>
          </p:cNvSpPr>
          <p:nvPr/>
        </p:nvSpPr>
        <p:spPr bwMode="auto">
          <a:xfrm>
            <a:off x="965200" y="2692400"/>
            <a:ext cx="110744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50000"/>
              </a:lnSpc>
              <a:spcBef>
                <a:spcPct val="0"/>
              </a:spcBef>
              <a:buClr>
                <a:srgbClr val="343434"/>
              </a:buClr>
              <a:buSzPct val="125000"/>
              <a:buFont typeface="Gill Sans" charset="0"/>
              <a:buNone/>
            </a:pPr>
            <a:r>
              <a:rPr lang="en-US">
                <a:solidFill>
                  <a:srgbClr val="343434"/>
                </a:solidFill>
                <a:ea typeface="ＭＳ Ｐゴシック" charset="0"/>
                <a:cs typeface="Gill Sans" charset="0"/>
              </a:rPr>
              <a:t>Created on April 1, 2011Acquisition of CTV Inc. and all CTV propertiesOwns 28 conventional television stationCTV, Canada</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s leading television network based on viewershipOwns 30 specialty television channelsTSN, Canada</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s leading specialty channel and RDS, Canada</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 leading French-language specialty channelOwns 33 radio stations, and several websitesSympatico.ca portal, Dome productions partnership, etc.</a:t>
            </a:r>
          </a:p>
        </p:txBody>
      </p:sp>
    </p:spTree>
  </p:cSld>
  <p:clrMapOvr>
    <a:masterClrMapping/>
  </p:clrMapOvr>
  <p:transition spd="med">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
          <p:cNvSpPr>
            <a:spLocks noGrp="1" noChangeArrowheads="1"/>
          </p:cNvSpPr>
          <p:nvPr>
            <p:ph type="title"/>
          </p:nvPr>
        </p:nvSpPr>
        <p:spPr>
          <a:ln/>
        </p:spPr>
        <p:txBody>
          <a:bodyPr/>
          <a:lstStyle/>
          <a:p>
            <a:r>
              <a:rPr lang="en-US"/>
              <a:t>BELL</a:t>
            </a:r>
          </a:p>
        </p:txBody>
      </p:sp>
      <p:sp>
        <p:nvSpPr>
          <p:cNvPr id="202754" name="Rectangle 2"/>
          <p:cNvSpPr>
            <a:spLocks noGrp="1" noChangeArrowheads="1"/>
          </p:cNvSpPr>
          <p:nvPr>
            <p:ph type="body" idx="1"/>
          </p:nvPr>
        </p:nvSpPr>
        <p:spPr>
          <a:ln/>
        </p:spPr>
        <p:txBody>
          <a:bodyPr/>
          <a:lstStyle/>
          <a:p>
            <a:r>
              <a:rPr lang="en-US"/>
              <a:t>Bell Media Financials</a:t>
            </a:r>
          </a:p>
        </p:txBody>
      </p:sp>
      <p:pic>
        <p:nvPicPr>
          <p:cNvPr id="202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2463800"/>
            <a:ext cx="114935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p:cNvSpPr>
            <a:spLocks noGrp="1" noChangeArrowheads="1"/>
          </p:cNvSpPr>
          <p:nvPr>
            <p:ph type="title"/>
          </p:nvPr>
        </p:nvSpPr>
        <p:spPr>
          <a:ln/>
        </p:spPr>
        <p:txBody>
          <a:bodyPr/>
          <a:lstStyle/>
          <a:p>
            <a:r>
              <a:rPr lang="en-US"/>
              <a:t>BELL</a:t>
            </a:r>
          </a:p>
        </p:txBody>
      </p:sp>
      <p:sp>
        <p:nvSpPr>
          <p:cNvPr id="204802" name="Rectangle 2"/>
          <p:cNvSpPr>
            <a:spLocks noGrp="1" noChangeArrowheads="1"/>
          </p:cNvSpPr>
          <p:nvPr>
            <p:ph type="body" idx="1"/>
          </p:nvPr>
        </p:nvSpPr>
        <p:spPr>
          <a:ln/>
        </p:spPr>
        <p:txBody>
          <a:bodyPr/>
          <a:lstStyle/>
          <a:p>
            <a:r>
              <a:rPr lang="en-US"/>
              <a:t>Segmented Data</a:t>
            </a:r>
          </a:p>
        </p:txBody>
      </p:sp>
      <p:pic>
        <p:nvPicPr>
          <p:cNvPr id="204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159000"/>
            <a:ext cx="10490200" cy="76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
          <p:cNvSpPr>
            <a:spLocks noGrp="1" noChangeArrowheads="1"/>
          </p:cNvSpPr>
          <p:nvPr>
            <p:ph type="title"/>
          </p:nvPr>
        </p:nvSpPr>
        <p:spPr>
          <a:ln/>
        </p:spPr>
        <p:txBody>
          <a:bodyPr/>
          <a:lstStyle/>
          <a:p>
            <a:r>
              <a:rPr lang="en-US"/>
              <a:t>BELL</a:t>
            </a:r>
          </a:p>
        </p:txBody>
      </p:sp>
      <p:sp>
        <p:nvSpPr>
          <p:cNvPr id="206850" name="Rectangle 2"/>
          <p:cNvSpPr>
            <a:spLocks noGrp="1" noChangeArrowheads="1"/>
          </p:cNvSpPr>
          <p:nvPr>
            <p:ph type="body" idx="1"/>
          </p:nvPr>
        </p:nvSpPr>
        <p:spPr>
          <a:ln/>
        </p:spPr>
        <p:txBody>
          <a:bodyPr/>
          <a:lstStyle/>
          <a:p>
            <a:r>
              <a:rPr lang="en-US"/>
              <a:t>Management Team</a:t>
            </a:r>
          </a:p>
        </p:txBody>
      </p:sp>
      <p:grpSp>
        <p:nvGrpSpPr>
          <p:cNvPr id="206854" name="Group 6"/>
          <p:cNvGrpSpPr>
            <a:grpSpLocks/>
          </p:cNvGrpSpPr>
          <p:nvPr/>
        </p:nvGrpSpPr>
        <p:grpSpPr bwMode="auto">
          <a:xfrm>
            <a:off x="400050" y="2362200"/>
            <a:ext cx="2984500" cy="4368800"/>
            <a:chOff x="0" y="0"/>
            <a:chExt cx="1880" cy="2752"/>
          </a:xfrm>
        </p:grpSpPr>
        <p:pic>
          <p:nvPicPr>
            <p:cNvPr id="206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68"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06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0" cy="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06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60"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grpSp>
        <p:nvGrpSpPr>
          <p:cNvPr id="206858" name="Group 10"/>
          <p:cNvGrpSpPr>
            <a:grpSpLocks/>
          </p:cNvGrpSpPr>
          <p:nvPr/>
        </p:nvGrpSpPr>
        <p:grpSpPr bwMode="auto">
          <a:xfrm>
            <a:off x="3822700" y="2336800"/>
            <a:ext cx="5232400" cy="4800600"/>
            <a:chOff x="0" y="0"/>
            <a:chExt cx="3296" cy="3024"/>
          </a:xfrm>
        </p:grpSpPr>
        <p:pic>
          <p:nvPicPr>
            <p:cNvPr id="2068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296"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068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296" cy="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068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20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206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p:cNvSpPr>
            <a:spLocks noGrp="1" noChangeArrowheads="1"/>
          </p:cNvSpPr>
          <p:nvPr>
            <p:ph type="title"/>
          </p:nvPr>
        </p:nvSpPr>
        <p:spPr>
          <a:ln/>
        </p:spPr>
        <p:txBody>
          <a:bodyPr/>
          <a:lstStyle/>
          <a:p>
            <a:r>
              <a:rPr lang="en-US"/>
              <a:t>BELL</a:t>
            </a:r>
          </a:p>
        </p:txBody>
      </p:sp>
      <p:sp>
        <p:nvSpPr>
          <p:cNvPr id="207874" name="Rectangle 2"/>
          <p:cNvSpPr>
            <a:spLocks noGrp="1" noChangeArrowheads="1"/>
          </p:cNvSpPr>
          <p:nvPr>
            <p:ph type="body" idx="1"/>
          </p:nvPr>
        </p:nvSpPr>
        <p:spPr>
          <a:ln/>
        </p:spPr>
        <p:txBody>
          <a:bodyPr/>
          <a:lstStyle/>
          <a:p>
            <a:r>
              <a:rPr lang="en-US"/>
              <a:t>Financials : 2011, Balance Sheet - Assets</a:t>
            </a:r>
          </a:p>
        </p:txBody>
      </p:sp>
      <p:pic>
        <p:nvPicPr>
          <p:cNvPr id="207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11468100"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a:lstStyle/>
          <a:p>
            <a:r>
              <a:rPr lang="en-US"/>
              <a:t>Industry</a:t>
            </a:r>
          </a:p>
        </p:txBody>
      </p:sp>
      <p:sp>
        <p:nvSpPr>
          <p:cNvPr id="38914" name="Rectangle 2"/>
          <p:cNvSpPr>
            <a:spLocks noGrp="1" noChangeArrowheads="1"/>
          </p:cNvSpPr>
          <p:nvPr>
            <p:ph type="body" idx="1"/>
          </p:nvPr>
        </p:nvSpPr>
        <p:spPr>
          <a:ln/>
        </p:spPr>
        <p:txBody>
          <a:bodyPr/>
          <a:lstStyle/>
          <a:p>
            <a:r>
              <a:rPr lang="en-US"/>
              <a:t>Wireless Revenue</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2743200"/>
            <a:ext cx="10795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
          <p:cNvSpPr>
            <a:spLocks noGrp="1" noChangeArrowheads="1"/>
          </p:cNvSpPr>
          <p:nvPr>
            <p:ph type="title"/>
          </p:nvPr>
        </p:nvSpPr>
        <p:spPr>
          <a:ln/>
        </p:spPr>
        <p:txBody>
          <a:bodyPr/>
          <a:lstStyle/>
          <a:p>
            <a:r>
              <a:rPr lang="en-US"/>
              <a:t>BELL</a:t>
            </a:r>
          </a:p>
        </p:txBody>
      </p:sp>
      <p:sp>
        <p:nvSpPr>
          <p:cNvPr id="208898" name="Rectangle 2"/>
          <p:cNvSpPr>
            <a:spLocks noGrp="1" noChangeArrowheads="1"/>
          </p:cNvSpPr>
          <p:nvPr>
            <p:ph type="body" idx="1"/>
          </p:nvPr>
        </p:nvSpPr>
        <p:spPr>
          <a:ln/>
        </p:spPr>
        <p:txBody>
          <a:bodyPr/>
          <a:lstStyle/>
          <a:p>
            <a:r>
              <a:rPr lang="en-US"/>
              <a:t>Financials : 2011, Balance Sheet - Liabilities</a:t>
            </a:r>
          </a:p>
        </p:txBody>
      </p:sp>
      <p:pic>
        <p:nvPicPr>
          <p:cNvPr id="208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8" y="2476500"/>
            <a:ext cx="11282362"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Grp="1" noChangeArrowheads="1"/>
          </p:cNvSpPr>
          <p:nvPr>
            <p:ph type="title"/>
          </p:nvPr>
        </p:nvSpPr>
        <p:spPr>
          <a:ln/>
        </p:spPr>
        <p:txBody>
          <a:bodyPr/>
          <a:lstStyle/>
          <a:p>
            <a:r>
              <a:rPr lang="en-US"/>
              <a:t>BELL</a:t>
            </a:r>
          </a:p>
        </p:txBody>
      </p:sp>
      <p:sp>
        <p:nvSpPr>
          <p:cNvPr id="209922" name="Rectangle 2"/>
          <p:cNvSpPr>
            <a:spLocks noGrp="1" noChangeArrowheads="1"/>
          </p:cNvSpPr>
          <p:nvPr>
            <p:ph type="body" idx="1"/>
          </p:nvPr>
        </p:nvSpPr>
        <p:spPr>
          <a:ln/>
        </p:spPr>
        <p:txBody>
          <a:bodyPr/>
          <a:lstStyle/>
          <a:p>
            <a:r>
              <a:rPr lang="en-US"/>
              <a:t>Financials : Q3-12, Balance Sheet - Assets</a:t>
            </a:r>
          </a:p>
        </p:txBody>
      </p:sp>
      <p:pic>
        <p:nvPicPr>
          <p:cNvPr id="209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3" y="2565400"/>
            <a:ext cx="11939587"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p:cNvSpPr>
            <a:spLocks noGrp="1" noChangeArrowheads="1"/>
          </p:cNvSpPr>
          <p:nvPr>
            <p:ph type="title"/>
          </p:nvPr>
        </p:nvSpPr>
        <p:spPr>
          <a:ln/>
        </p:spPr>
        <p:txBody>
          <a:bodyPr/>
          <a:lstStyle/>
          <a:p>
            <a:r>
              <a:rPr lang="en-US"/>
              <a:t>BELL</a:t>
            </a:r>
          </a:p>
        </p:txBody>
      </p:sp>
      <p:sp>
        <p:nvSpPr>
          <p:cNvPr id="210946" name="Rectangle 2"/>
          <p:cNvSpPr>
            <a:spLocks noGrp="1" noChangeArrowheads="1"/>
          </p:cNvSpPr>
          <p:nvPr>
            <p:ph type="body" idx="1"/>
          </p:nvPr>
        </p:nvSpPr>
        <p:spPr>
          <a:ln/>
        </p:spPr>
        <p:txBody>
          <a:bodyPr/>
          <a:lstStyle/>
          <a:p>
            <a:r>
              <a:rPr lang="en-US"/>
              <a:t>Financials : Q3-12, Balance Sheet - Liabilities</a:t>
            </a: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2489200"/>
            <a:ext cx="111887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Grp="1" noChangeArrowheads="1"/>
          </p:cNvSpPr>
          <p:nvPr>
            <p:ph type="title"/>
          </p:nvPr>
        </p:nvSpPr>
        <p:spPr>
          <a:ln/>
        </p:spPr>
        <p:txBody>
          <a:bodyPr/>
          <a:lstStyle/>
          <a:p>
            <a:r>
              <a:rPr lang="en-US"/>
              <a:t>BELL</a:t>
            </a:r>
          </a:p>
        </p:txBody>
      </p:sp>
      <p:sp>
        <p:nvSpPr>
          <p:cNvPr id="211970" name="Rectangle 2"/>
          <p:cNvSpPr>
            <a:spLocks noGrp="1" noChangeArrowheads="1"/>
          </p:cNvSpPr>
          <p:nvPr>
            <p:ph type="body" idx="1"/>
          </p:nvPr>
        </p:nvSpPr>
        <p:spPr>
          <a:ln/>
        </p:spPr>
        <p:txBody>
          <a:bodyPr/>
          <a:lstStyle/>
          <a:p>
            <a:r>
              <a:rPr lang="en-US"/>
              <a:t>Financials : Annual 2011, Income Statement</a:t>
            </a:r>
          </a:p>
        </p:txBody>
      </p:sp>
      <p:pic>
        <p:nvPicPr>
          <p:cNvPr id="211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2209800"/>
            <a:ext cx="11939588" cy="745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p:cNvSpPr>
            <a:spLocks noGrp="1" noChangeArrowheads="1"/>
          </p:cNvSpPr>
          <p:nvPr>
            <p:ph type="title"/>
          </p:nvPr>
        </p:nvSpPr>
        <p:spPr>
          <a:ln/>
        </p:spPr>
        <p:txBody>
          <a:bodyPr/>
          <a:lstStyle/>
          <a:p>
            <a:r>
              <a:rPr lang="en-US"/>
              <a:t>BELL</a:t>
            </a:r>
          </a:p>
        </p:txBody>
      </p:sp>
      <p:sp>
        <p:nvSpPr>
          <p:cNvPr id="212994" name="Rectangle 2"/>
          <p:cNvSpPr>
            <a:spLocks noGrp="1" noChangeArrowheads="1"/>
          </p:cNvSpPr>
          <p:nvPr>
            <p:ph type="body" idx="1"/>
          </p:nvPr>
        </p:nvSpPr>
        <p:spPr>
          <a:ln/>
        </p:spPr>
        <p:txBody>
          <a:bodyPr/>
          <a:lstStyle/>
          <a:p>
            <a:r>
              <a:rPr lang="en-US"/>
              <a:t>Financials : Q3-12, Income Statement</a:t>
            </a:r>
          </a:p>
        </p:txBody>
      </p:sp>
      <p:pic>
        <p:nvPicPr>
          <p:cNvPr id="212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2501900"/>
            <a:ext cx="11382375"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
          <p:cNvSpPr>
            <a:spLocks noGrp="1" noChangeArrowheads="1"/>
          </p:cNvSpPr>
          <p:nvPr>
            <p:ph type="title"/>
          </p:nvPr>
        </p:nvSpPr>
        <p:spPr>
          <a:ln/>
        </p:spPr>
        <p:txBody>
          <a:bodyPr/>
          <a:lstStyle/>
          <a:p>
            <a:r>
              <a:rPr lang="en-US"/>
              <a:t>Bell</a:t>
            </a:r>
          </a:p>
        </p:txBody>
      </p:sp>
      <p:sp>
        <p:nvSpPr>
          <p:cNvPr id="214018" name="Rectangle 2"/>
          <p:cNvSpPr>
            <a:spLocks noGrp="1" noChangeArrowheads="1"/>
          </p:cNvSpPr>
          <p:nvPr>
            <p:ph type="body" idx="1"/>
          </p:nvPr>
        </p:nvSpPr>
        <p:spPr>
          <a:ln/>
        </p:spPr>
        <p:txBody>
          <a:bodyPr/>
          <a:lstStyle/>
          <a:p>
            <a:r>
              <a:rPr lang="en-US"/>
              <a:t>Financials : Annual 2011, Cash Flow</a:t>
            </a:r>
          </a:p>
        </p:txBody>
      </p:sp>
      <p:pic>
        <p:nvPicPr>
          <p:cNvPr id="214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925" y="2095500"/>
            <a:ext cx="7585075"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
          <p:cNvSpPr>
            <a:spLocks noGrp="1" noChangeArrowheads="1"/>
          </p:cNvSpPr>
          <p:nvPr>
            <p:ph type="title"/>
          </p:nvPr>
        </p:nvSpPr>
        <p:spPr>
          <a:ln/>
        </p:spPr>
        <p:txBody>
          <a:bodyPr/>
          <a:lstStyle/>
          <a:p>
            <a:r>
              <a:rPr lang="en-US"/>
              <a:t>Bell</a:t>
            </a:r>
          </a:p>
        </p:txBody>
      </p:sp>
      <p:sp>
        <p:nvSpPr>
          <p:cNvPr id="215042" name="Rectangle 2"/>
          <p:cNvSpPr>
            <a:spLocks noGrp="1" noChangeArrowheads="1"/>
          </p:cNvSpPr>
          <p:nvPr>
            <p:ph type="body" idx="1"/>
          </p:nvPr>
        </p:nvSpPr>
        <p:spPr>
          <a:ln/>
        </p:spPr>
        <p:txBody>
          <a:bodyPr/>
          <a:lstStyle/>
          <a:p>
            <a:r>
              <a:rPr lang="en-US"/>
              <a:t>Financials : Q3-12, Cash Flow</a:t>
            </a:r>
          </a:p>
        </p:txBody>
      </p:sp>
      <p:pic>
        <p:nvPicPr>
          <p:cNvPr id="215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2224088"/>
            <a:ext cx="11990387"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p:cNvSpPr>
            <a:spLocks noGrp="1" noChangeArrowheads="1"/>
          </p:cNvSpPr>
          <p:nvPr>
            <p:ph type="title"/>
          </p:nvPr>
        </p:nvSpPr>
        <p:spPr>
          <a:ln/>
        </p:spPr>
        <p:txBody>
          <a:bodyPr/>
          <a:lstStyle/>
          <a:p>
            <a:r>
              <a:rPr lang="en-US"/>
              <a:t>BeLL</a:t>
            </a:r>
          </a:p>
        </p:txBody>
      </p:sp>
      <p:sp>
        <p:nvSpPr>
          <p:cNvPr id="216066" name="Rectangle 2"/>
          <p:cNvSpPr>
            <a:spLocks noGrp="1" noChangeArrowheads="1"/>
          </p:cNvSpPr>
          <p:nvPr>
            <p:ph type="body" idx="1"/>
          </p:nvPr>
        </p:nvSpPr>
        <p:spPr>
          <a:ln/>
        </p:spPr>
        <p:txBody>
          <a:bodyPr/>
          <a:lstStyle/>
          <a:p>
            <a:r>
              <a:rPr lang="en-US"/>
              <a:t>Recommendation</a:t>
            </a:r>
          </a:p>
        </p:txBody>
      </p:sp>
      <p:sp>
        <p:nvSpPr>
          <p:cNvPr id="216067" name="Rectangle 3"/>
          <p:cNvSpPr>
            <a:spLocks/>
          </p:cNvSpPr>
          <p:nvPr/>
        </p:nvSpPr>
        <p:spPr bwMode="auto">
          <a:xfrm>
            <a:off x="5678488" y="2540000"/>
            <a:ext cx="16462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6000">
                <a:solidFill>
                  <a:schemeClr val="tx1"/>
                </a:solidFill>
                <a:ea typeface="ＭＳ Ｐゴシック" charset="0"/>
                <a:cs typeface="Gill Sans" charset="0"/>
              </a:rPr>
              <a:t>Hold</a:t>
            </a:r>
          </a:p>
        </p:txBody>
      </p:sp>
      <p:pic>
        <p:nvPicPr>
          <p:cNvPr id="216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73400"/>
            <a:ext cx="12458700" cy="72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6067"/>
                                        </p:tgtEl>
                                        <p:attrNameLst>
                                          <p:attrName>style.visibility</p:attrName>
                                        </p:attrNameLst>
                                      </p:cBhvr>
                                      <p:to>
                                        <p:strVal val="visible"/>
                                      </p:to>
                                    </p:set>
                                    <p:animEffect transition="in" filter="wipe(down)">
                                      <p:cBhvr>
                                        <p:cTn id="7" dur="500"/>
                                        <p:tgtEl>
                                          <p:spTgt spid="216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sy-gangnam-style-128.mov" descr="/Users/ellard/Desktop/Telecoms.ppt_media/psy-gangnam-style-128.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85850" y="2578100"/>
            <a:ext cx="10814050" cy="4584700"/>
          </a:xfrm>
          <a:prstGeom prst="rect">
            <a:avLst/>
          </a:prstGeom>
          <a:noFill/>
          <a:extLst>
            <a:ext uri="{909E8E84-426E-40DD-AFC4-6F175D3DCCD1}">
              <a14:hiddenFill xmlns:a14="http://schemas.microsoft.com/office/drawing/2010/main">
                <a:solidFill>
                  <a:srgbClr val="FFFFFF"/>
                </a:solidFill>
              </a14:hiddenFill>
            </a:ext>
          </a:extLst>
        </p:spPr>
      </p:pic>
      <p:sp>
        <p:nvSpPr>
          <p:cNvPr id="217090" name="Rectangle 2"/>
          <p:cNvSpPr>
            <a:spLocks/>
          </p:cNvSpPr>
          <p:nvPr/>
        </p:nvSpPr>
        <p:spPr bwMode="auto">
          <a:xfrm>
            <a:off x="5802313" y="1765300"/>
            <a:ext cx="139858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The End</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170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7089"/>
                </p:tgtEl>
              </p:cMediaNode>
            </p:video>
            <p:seq concurrent="1" nextAc="seek">
              <p:cTn id="8" restart="whenNotActive" fill="hold" evtFilter="cancelBubble" nodeType="interactiveSeq">
                <p:stCondLst>
                  <p:cond evt="onClick" delay="0">
                    <p:tgtEl>
                      <p:spTgt spid="2170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7089"/>
                                        </p:tgtEl>
                                      </p:cBhvr>
                                    </p:cmd>
                                  </p:childTnLst>
                                </p:cTn>
                              </p:par>
                            </p:childTnLst>
                          </p:cTn>
                        </p:par>
                      </p:childTnLst>
                    </p:cTn>
                  </p:par>
                </p:childTnLst>
              </p:cTn>
              <p:nextCondLst>
                <p:cond evt="onClick" delay="0">
                  <p:tgtEl>
                    <p:spTgt spid="21708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a:lstStyle/>
          <a:p>
            <a:r>
              <a:rPr lang="en-US"/>
              <a:t>Industry</a:t>
            </a:r>
          </a:p>
        </p:txBody>
      </p:sp>
      <p:sp>
        <p:nvSpPr>
          <p:cNvPr id="40962" name="Rectangle 2"/>
          <p:cNvSpPr>
            <a:spLocks noGrp="1" noChangeArrowheads="1"/>
          </p:cNvSpPr>
          <p:nvPr>
            <p:ph type="body" idx="1"/>
          </p:nvPr>
        </p:nvSpPr>
        <p:spPr>
          <a:ln/>
        </p:spPr>
        <p:txBody>
          <a:bodyPr/>
          <a:lstStyle/>
          <a:p>
            <a:r>
              <a:rPr lang="en-US"/>
              <a:t>Technology</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2463800"/>
            <a:ext cx="118745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812800" y="469900"/>
            <a:ext cx="11379200" cy="1054100"/>
          </a:xfrm>
          <a:ln/>
        </p:spPr>
        <p:txBody>
          <a:bodyPr/>
          <a:lstStyle/>
          <a:p>
            <a:r>
              <a:rPr lang="en-US"/>
              <a:t>Industry</a:t>
            </a:r>
          </a:p>
        </p:txBody>
      </p:sp>
      <p:sp>
        <p:nvSpPr>
          <p:cNvPr id="41986" name="Rectangle 2"/>
          <p:cNvSpPr>
            <a:spLocks noGrp="1" noChangeArrowheads="1"/>
          </p:cNvSpPr>
          <p:nvPr>
            <p:ph type="body" idx="1"/>
          </p:nvPr>
        </p:nvSpPr>
        <p:spPr>
          <a:ln/>
        </p:spPr>
        <p:txBody>
          <a:bodyPr/>
          <a:lstStyle/>
          <a:p>
            <a:r>
              <a:rPr lang="en-US"/>
              <a:t>Subscribers Projection</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44725"/>
            <a:ext cx="90297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ln/>
        </p:spPr>
        <p:txBody>
          <a:bodyPr/>
          <a:lstStyle/>
          <a:p>
            <a:r>
              <a:rPr lang="en-US"/>
              <a:t>Industry</a:t>
            </a:r>
          </a:p>
        </p:txBody>
      </p:sp>
      <p:sp>
        <p:nvSpPr>
          <p:cNvPr id="44034" name="Rectangle 2"/>
          <p:cNvSpPr>
            <a:spLocks noGrp="1" noChangeArrowheads="1"/>
          </p:cNvSpPr>
          <p:nvPr>
            <p:ph type="body" idx="1"/>
          </p:nvPr>
        </p:nvSpPr>
        <p:spPr>
          <a:ln/>
        </p:spPr>
        <p:txBody>
          <a:bodyPr/>
          <a:lstStyle/>
          <a:p>
            <a:r>
              <a:rPr lang="en-US"/>
              <a:t>Wireless Market Share</a:t>
            </a:r>
          </a:p>
        </p:txBody>
      </p:sp>
      <p:graphicFrame>
        <p:nvGraphicFramePr>
          <p:cNvPr id="44035" name="Object 3"/>
          <p:cNvGraphicFramePr>
            <a:graphicFrameLocks noChangeAspect="1"/>
          </p:cNvGraphicFramePr>
          <p:nvPr/>
        </p:nvGraphicFramePr>
        <p:xfrm>
          <a:off x="330200" y="2501900"/>
          <a:ext cx="12382500" cy="5727700"/>
        </p:xfrm>
        <a:graphic>
          <a:graphicData uri="http://schemas.openxmlformats.org/presentationml/2006/ole">
            <mc:AlternateContent xmlns:mc="http://schemas.openxmlformats.org/markup-compatibility/2006">
              <mc:Choice xmlns:v="urn:schemas-microsoft-com:vml" Requires="v">
                <p:oleObj spid="_x0000_s44047" name="Chart" r:id="rId4" imgW="17396825" imgH="8047955" progId="MSGraph.Chart.8">
                  <p:embed/>
                </p:oleObj>
              </mc:Choice>
              <mc:Fallback>
                <p:oleObj name="Chart" r:id="rId4" imgW="17396825" imgH="8047955" progId="MSGraph.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501900"/>
                        <a:ext cx="12382500" cy="572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4036" name="Object 4"/>
          <p:cNvGraphicFramePr>
            <a:graphicFrameLocks noChangeAspect="1"/>
          </p:cNvGraphicFramePr>
          <p:nvPr/>
        </p:nvGraphicFramePr>
        <p:xfrm>
          <a:off x="5499100" y="3136900"/>
          <a:ext cx="5092700" cy="5092700"/>
        </p:xfrm>
        <a:graphic>
          <a:graphicData uri="http://schemas.openxmlformats.org/presentationml/2006/ole">
            <mc:AlternateContent xmlns:mc="http://schemas.openxmlformats.org/markup-compatibility/2006">
              <mc:Choice xmlns:v="urn:schemas-microsoft-com:vml" Requires="v">
                <p:oleObj spid="_x0000_s44048" name="Chart" r:id="rId6" imgW="7154334" imgH="7154334" progId="MSGraph.Chart.8">
                  <p:embed/>
                </p:oleObj>
              </mc:Choice>
              <mc:Fallback>
                <p:oleObj name="Chart" r:id="rId6" imgW="7154334" imgH="7154334"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9100" y="3136900"/>
                        <a:ext cx="5092700" cy="509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a:lstStyle/>
          <a:p>
            <a:r>
              <a:rPr lang="en-US"/>
              <a:t>Industry</a:t>
            </a:r>
          </a:p>
        </p:txBody>
      </p:sp>
      <p:sp>
        <p:nvSpPr>
          <p:cNvPr id="46082" name="Rectangle 2"/>
          <p:cNvSpPr>
            <a:spLocks noGrp="1" noChangeArrowheads="1"/>
          </p:cNvSpPr>
          <p:nvPr>
            <p:ph type="body" idx="1"/>
          </p:nvPr>
        </p:nvSpPr>
        <p:spPr>
          <a:ln/>
        </p:spPr>
        <p:txBody>
          <a:bodyPr/>
          <a:lstStyle/>
          <a:p>
            <a:r>
              <a:rPr lang="en-US"/>
              <a:t>Wireless Subscriber Market Share by Province</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819400"/>
            <a:ext cx="124841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l="13377" r="12186"/>
          <a:stretch>
            <a:fillRect/>
          </a:stretch>
        </p:blipFill>
        <p:spPr bwMode="auto">
          <a:xfrm>
            <a:off x="6786563" y="3251200"/>
            <a:ext cx="54737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5362" name="Rectangle 2"/>
          <p:cNvSpPr>
            <a:spLocks noGrp="1" noChangeArrowheads="1"/>
          </p:cNvSpPr>
          <p:nvPr>
            <p:ph type="title"/>
          </p:nvPr>
        </p:nvSpPr>
        <p:spPr>
          <a:ln/>
        </p:spPr>
        <p:txBody>
          <a:bodyPr/>
          <a:lstStyle/>
          <a:p>
            <a:r>
              <a:rPr lang="en-US"/>
              <a:t>Agenda</a:t>
            </a:r>
          </a:p>
        </p:txBody>
      </p:sp>
      <p:sp>
        <p:nvSpPr>
          <p:cNvPr id="15363" name="Rectangle 3"/>
          <p:cNvSpPr>
            <a:spLocks noGrp="1" noChangeArrowheads="1"/>
          </p:cNvSpPr>
          <p:nvPr>
            <p:ph type="body" idx="1"/>
          </p:nvPr>
        </p:nvSpPr>
        <p:spPr>
          <a:ln/>
        </p:spPr>
        <p:txBody>
          <a:bodyPr/>
          <a:lstStyle/>
          <a:p>
            <a:pPr>
              <a:buFontTx/>
              <a:buBlip>
                <a:blip r:embed="rId4"/>
              </a:buBlip>
            </a:pPr>
            <a:r>
              <a:rPr lang="en-US"/>
              <a:t>Industry Overview</a:t>
            </a:r>
          </a:p>
          <a:p>
            <a:pPr>
              <a:buFontTx/>
              <a:buBlip>
                <a:blip r:embed="rId4"/>
              </a:buBlip>
            </a:pPr>
            <a:r>
              <a:rPr lang="en-US"/>
              <a:t>Rogers Communications [RCI.A </a:t>
            </a:r>
            <a:r>
              <a:rPr lang="en-US" sz="3000">
                <a:latin typeface="Gill Sans" charset="0"/>
                <a:cs typeface="Gill Sans" charset="0"/>
                <a:sym typeface="Gill Sans" charset="0"/>
              </a:rPr>
              <a:t>• </a:t>
            </a:r>
            <a:r>
              <a:rPr lang="en-US"/>
              <a:t>RCI.B ]</a:t>
            </a:r>
          </a:p>
          <a:p>
            <a:pPr>
              <a:buFontTx/>
              <a:buBlip>
                <a:blip r:embed="rId4"/>
              </a:buBlip>
            </a:pPr>
            <a:r>
              <a:rPr lang="en-US"/>
              <a:t>Manitoba Telecom Services [MBT]</a:t>
            </a:r>
          </a:p>
          <a:p>
            <a:pPr>
              <a:buFontTx/>
              <a:buBlip>
                <a:blip r:embed="rId4"/>
              </a:buBlip>
            </a:pPr>
            <a:r>
              <a:rPr lang="en-US"/>
              <a:t>Bell Canada [BCE]</a:t>
            </a:r>
          </a:p>
        </p:txBody>
      </p:sp>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a:lstStyle/>
          <a:p>
            <a:r>
              <a:rPr lang="en-US"/>
              <a:t>Industry</a:t>
            </a:r>
          </a:p>
        </p:txBody>
      </p:sp>
      <p:sp>
        <p:nvSpPr>
          <p:cNvPr id="47106" name="Rectangle 2"/>
          <p:cNvSpPr>
            <a:spLocks noGrp="1" noChangeArrowheads="1"/>
          </p:cNvSpPr>
          <p:nvPr>
            <p:ph type="body" idx="1"/>
          </p:nvPr>
        </p:nvSpPr>
        <p:spPr>
          <a:ln/>
        </p:spPr>
        <p:txBody>
          <a:bodyPr/>
          <a:lstStyle/>
          <a:p>
            <a:r>
              <a:rPr lang="en-US"/>
              <a:t>Porter</a:t>
            </a:r>
            <a:r>
              <a:rPr lang="ja-JP" altLang="en-US">
                <a:latin typeface="Arial"/>
              </a:rPr>
              <a:t>’</a:t>
            </a:r>
            <a:r>
              <a:rPr lang="en-US"/>
              <a:t>s Five Forces</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59000"/>
            <a:ext cx="10198100" cy="751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ln/>
        </p:spPr>
        <p:txBody>
          <a:bodyPr/>
          <a:lstStyle/>
          <a:p>
            <a:r>
              <a:rPr lang="en-US"/>
              <a:t>Industry</a:t>
            </a:r>
          </a:p>
        </p:txBody>
      </p:sp>
      <p:sp>
        <p:nvSpPr>
          <p:cNvPr id="48130" name="Rectangle 2"/>
          <p:cNvSpPr>
            <a:spLocks noGrp="1" noChangeArrowheads="1"/>
          </p:cNvSpPr>
          <p:nvPr>
            <p:ph type="body" idx="1"/>
          </p:nvPr>
        </p:nvSpPr>
        <p:spPr>
          <a:ln/>
        </p:spPr>
        <p:txBody>
          <a:bodyPr/>
          <a:lstStyle/>
          <a:p>
            <a:r>
              <a:rPr lang="en-US"/>
              <a:t>Industry Characteristics</a:t>
            </a:r>
          </a:p>
        </p:txBody>
      </p:sp>
      <p:sp>
        <p:nvSpPr>
          <p:cNvPr id="48131" name="Rectangle 3"/>
          <p:cNvSpPr>
            <a:spLocks/>
          </p:cNvSpPr>
          <p:nvPr/>
        </p:nvSpPr>
        <p:spPr bwMode="auto">
          <a:xfrm>
            <a:off x="811213" y="2870200"/>
            <a:ext cx="113792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High capital investment and innovation cost</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High customer churn rate</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Economies of scale between OEM and Contract Manufacturers</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Complex supply chain from contract manufacturer to end consumer</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Skilled human capital requirement</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Globalization of services – global operations in localized environments</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Bundling of services</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Frequent new product, services and tariff introductions</a:t>
            </a:r>
          </a:p>
          <a:p>
            <a:pPr algn="l">
              <a:lnSpc>
                <a:spcPct val="140000"/>
              </a:lnSpc>
              <a:spcBef>
                <a:spcPct val="0"/>
              </a:spcBef>
              <a:buSzPct val="125000"/>
              <a:buFont typeface="Gill Sans" charset="0"/>
              <a:buChar char="•"/>
            </a:pPr>
            <a:r>
              <a:rPr lang="en-US">
                <a:solidFill>
                  <a:schemeClr val="tx1"/>
                </a:solidFill>
                <a:ea typeface="ＭＳ Ｐゴシック" charset="0"/>
                <a:cs typeface="Gill Sans" charset="0"/>
              </a:rPr>
              <a:t>Shortening of product life cycles</a:t>
            </a:r>
          </a:p>
        </p:txBody>
      </p:sp>
    </p:spTree>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a:lstStyle/>
          <a:p>
            <a:r>
              <a:rPr lang="en-US"/>
              <a:t>Industry</a:t>
            </a:r>
          </a:p>
        </p:txBody>
      </p:sp>
      <p:sp>
        <p:nvSpPr>
          <p:cNvPr id="50178" name="Rectangle 2"/>
          <p:cNvSpPr>
            <a:spLocks noGrp="1" noChangeArrowheads="1"/>
          </p:cNvSpPr>
          <p:nvPr>
            <p:ph type="body" idx="1"/>
          </p:nvPr>
        </p:nvSpPr>
        <p:spPr>
          <a:ln/>
        </p:spPr>
        <p:txBody>
          <a:bodyPr/>
          <a:lstStyle/>
          <a:p>
            <a:r>
              <a:rPr lang="en-US"/>
              <a:t>Global CAPEX Levels in the Telecommunications Industry</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59100"/>
            <a:ext cx="125349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a:lstStyle/>
          <a:p>
            <a:r>
              <a:rPr lang="en-US"/>
              <a:t>Industry</a:t>
            </a:r>
          </a:p>
        </p:txBody>
      </p:sp>
      <p:sp>
        <p:nvSpPr>
          <p:cNvPr id="51202" name="Rectangle 2"/>
          <p:cNvSpPr>
            <a:spLocks noGrp="1" noChangeArrowheads="1"/>
          </p:cNvSpPr>
          <p:nvPr>
            <p:ph type="body" idx="1"/>
          </p:nvPr>
        </p:nvSpPr>
        <p:spPr>
          <a:ln/>
        </p:spPr>
        <p:txBody>
          <a:bodyPr/>
          <a:lstStyle/>
          <a:p>
            <a:r>
              <a:rPr lang="en-US"/>
              <a:t>CAPEX in Canada</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298700"/>
            <a:ext cx="9932988" cy="730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ln/>
        </p:spPr>
        <p:txBody>
          <a:bodyPr/>
          <a:lstStyle/>
          <a:p>
            <a:r>
              <a:rPr lang="en-US"/>
              <a:t>Industry</a:t>
            </a:r>
          </a:p>
        </p:txBody>
      </p:sp>
      <p:sp>
        <p:nvSpPr>
          <p:cNvPr id="52226" name="Rectangle 2"/>
          <p:cNvSpPr>
            <a:spLocks noGrp="1" noChangeArrowheads="1"/>
          </p:cNvSpPr>
          <p:nvPr>
            <p:ph type="body" idx="1"/>
          </p:nvPr>
        </p:nvSpPr>
        <p:spPr>
          <a:ln/>
        </p:spPr>
        <p:txBody>
          <a:bodyPr/>
          <a:lstStyle/>
          <a:p>
            <a:r>
              <a:rPr lang="en-US"/>
              <a:t>Telecommunication CAPEX</a:t>
            </a:r>
          </a:p>
        </p:txBody>
      </p:sp>
      <p:sp>
        <p:nvSpPr>
          <p:cNvPr id="52227" name="Rectangle 3"/>
          <p:cNvSpPr>
            <a:spLocks/>
          </p:cNvSpPr>
          <p:nvPr/>
        </p:nvSpPr>
        <p:spPr bwMode="auto">
          <a:xfrm>
            <a:off x="811213" y="3803650"/>
            <a:ext cx="11379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266700" algn="l">
              <a:lnSpc>
                <a:spcPct val="140000"/>
              </a:lnSpc>
              <a:spcBef>
                <a:spcPct val="0"/>
              </a:spcBef>
              <a:buSzPct val="125000"/>
              <a:buFont typeface="Gill Sans" charset="0"/>
              <a:buChar char="•"/>
            </a:pPr>
            <a:r>
              <a:rPr lang="en-US">
                <a:solidFill>
                  <a:schemeClr val="tx1"/>
                </a:solidFill>
                <a:ea typeface="ＭＳ Ｐゴシック" charset="0"/>
                <a:cs typeface="Gill Sans" charset="0"/>
              </a:rPr>
              <a:t>Business-as-usual Capex: RAN consolidation, core upgrades, additional carriers or anything needed to support an increase in traffic, network coverage and network performance, and purchase of spectrum rights (mobile spectrum licenses via auction)</a:t>
            </a:r>
          </a:p>
          <a:p>
            <a:pPr marL="266700" algn="l">
              <a:lnSpc>
                <a:spcPct val="140000"/>
              </a:lnSpc>
              <a:spcBef>
                <a:spcPct val="0"/>
              </a:spcBef>
            </a:pPr>
            <a:endParaRPr lang="en-US">
              <a:solidFill>
                <a:schemeClr val="tx1"/>
              </a:solidFill>
              <a:ea typeface="ＭＳ Ｐゴシック" charset="0"/>
              <a:cs typeface="Gill Sans" charset="0"/>
            </a:endParaRPr>
          </a:p>
          <a:p>
            <a:pPr marL="266700" algn="l">
              <a:lnSpc>
                <a:spcPct val="140000"/>
              </a:lnSpc>
              <a:spcBef>
                <a:spcPct val="0"/>
              </a:spcBef>
              <a:buSzPct val="125000"/>
              <a:buFont typeface="Gill Sans" charset="0"/>
              <a:buChar char="•"/>
            </a:pPr>
            <a:r>
              <a:rPr lang="en-US">
                <a:solidFill>
                  <a:schemeClr val="tx1"/>
                </a:solidFill>
                <a:ea typeface="ＭＳ Ｐゴシック" charset="0"/>
                <a:cs typeface="Gill Sans" charset="0"/>
              </a:rPr>
              <a:t>Project Capex: innovation cost, growth capex </a:t>
            </a:r>
          </a:p>
        </p:txBody>
      </p:sp>
    </p:spTree>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a:lstStyle/>
          <a:p>
            <a:r>
              <a:rPr lang="en-US"/>
              <a:t>Industry</a:t>
            </a:r>
          </a:p>
        </p:txBody>
      </p:sp>
      <p:sp>
        <p:nvSpPr>
          <p:cNvPr id="54274" name="Rectangle 2"/>
          <p:cNvSpPr>
            <a:spLocks noGrp="1" noChangeArrowheads="1"/>
          </p:cNvSpPr>
          <p:nvPr>
            <p:ph type="body" idx="1"/>
          </p:nvPr>
        </p:nvSpPr>
        <p:spPr>
          <a:ln/>
        </p:spPr>
        <p:txBody>
          <a:bodyPr/>
          <a:lstStyle/>
          <a:p>
            <a:r>
              <a:rPr lang="en-US"/>
              <a:t>Churn Rate</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4622800"/>
            <a:ext cx="11938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54276" name="Rectangle 4"/>
          <p:cNvSpPr>
            <a:spLocks/>
          </p:cNvSpPr>
          <p:nvPr/>
        </p:nvSpPr>
        <p:spPr bwMode="auto">
          <a:xfrm>
            <a:off x="774700" y="2609850"/>
            <a:ext cx="10287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ts val="1900"/>
              </a:lnSpc>
              <a:spcBef>
                <a:spcPct val="0"/>
              </a:spcBef>
            </a:pPr>
            <a:r>
              <a:rPr lang="en-US" b="1">
                <a:solidFill>
                  <a:schemeClr val="tx1"/>
                </a:solidFill>
                <a:ea typeface="ＭＳ Ｐゴシック" charset="0"/>
                <a:cs typeface="Gill Sans" charset="0"/>
              </a:rPr>
              <a:t>Churn rate</a:t>
            </a:r>
            <a:r>
              <a:rPr lang="en-US">
                <a:solidFill>
                  <a:schemeClr val="tx1"/>
                </a:solidFill>
                <a:ea typeface="ＭＳ Ｐゴシック" charset="0"/>
                <a:cs typeface="Gill Sans" charset="0"/>
              </a:rPr>
              <a:t> (sometimes called </a:t>
            </a:r>
            <a:r>
              <a:rPr lang="en-US" b="1">
                <a:solidFill>
                  <a:schemeClr val="tx1"/>
                </a:solidFill>
                <a:ea typeface="ＭＳ Ｐゴシック" charset="0"/>
                <a:cs typeface="Gill Sans" charset="0"/>
              </a:rPr>
              <a:t>attrition rate</a:t>
            </a:r>
            <a:r>
              <a:rPr lang="en-US">
                <a:solidFill>
                  <a:schemeClr val="tx1"/>
                </a:solidFill>
                <a:ea typeface="ＭＳ Ｐゴシック" charset="0"/>
                <a:cs typeface="Gill Sans" charset="0"/>
              </a:rPr>
              <a:t>), in its broadest sense, is a measure of the number of individuals or items moving out of a collective over a specific period of time.</a:t>
            </a:r>
          </a:p>
        </p:txBody>
      </p:sp>
    </p:spTree>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ln/>
        </p:spPr>
        <p:txBody>
          <a:bodyPr/>
          <a:lstStyle/>
          <a:p>
            <a:r>
              <a:rPr lang="en-US"/>
              <a:t>Industry</a:t>
            </a:r>
          </a:p>
        </p:txBody>
      </p:sp>
      <p:sp>
        <p:nvSpPr>
          <p:cNvPr id="55298" name="Rectangle 2"/>
          <p:cNvSpPr>
            <a:spLocks noGrp="1" noChangeArrowheads="1"/>
          </p:cNvSpPr>
          <p:nvPr>
            <p:ph type="body" idx="1"/>
          </p:nvPr>
        </p:nvSpPr>
        <p:spPr>
          <a:ln/>
        </p:spPr>
        <p:txBody>
          <a:bodyPr/>
          <a:lstStyle/>
          <a:p>
            <a:r>
              <a:rPr lang="en-US"/>
              <a:t>Valuation Drivers in the Telecommunication Industry</a:t>
            </a:r>
          </a:p>
        </p:txBody>
      </p:sp>
      <p:sp>
        <p:nvSpPr>
          <p:cNvPr id="55299" name="Rectangle 3"/>
          <p:cNvSpPr>
            <a:spLocks/>
          </p:cNvSpPr>
          <p:nvPr/>
        </p:nvSpPr>
        <p:spPr bwMode="auto">
          <a:xfrm>
            <a:off x="1536700" y="4025900"/>
            <a:ext cx="43640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spcBef>
                <a:spcPct val="0"/>
              </a:spcBef>
            </a:pPr>
            <a:r>
              <a:rPr lang="en-US">
                <a:solidFill>
                  <a:schemeClr val="tx1"/>
                </a:solidFill>
                <a:ea typeface="ＭＳ Ｐゴシック" charset="0"/>
                <a:cs typeface="Gill Sans" charset="0"/>
              </a:rPr>
              <a:t>Common Valuation Criteria</a:t>
            </a:r>
          </a:p>
          <a:p>
            <a:pPr algn="l">
              <a:spcBef>
                <a:spcPct val="0"/>
              </a:spcBef>
            </a:pPr>
            <a:endParaRPr lang="en-US">
              <a:solidFill>
                <a:schemeClr val="tx1"/>
              </a:solidFill>
              <a:ea typeface="ＭＳ Ｐゴシック" charset="0"/>
              <a:cs typeface="Gill Sans" charset="0"/>
            </a:endParaRPr>
          </a:p>
          <a:p>
            <a:pPr algn="l">
              <a:spcBef>
                <a:spcPct val="0"/>
              </a:spcBef>
              <a:buSzPct val="125000"/>
              <a:buFont typeface="Zapf Dingbats" charset="0"/>
              <a:buChar char="★"/>
            </a:pPr>
            <a:r>
              <a:rPr lang="en-US">
                <a:solidFill>
                  <a:schemeClr val="tx1"/>
                </a:solidFill>
                <a:ea typeface="ＭＳ Ｐゴシック" charset="0"/>
                <a:cs typeface="Gill Sans" charset="0"/>
              </a:rPr>
              <a:t>EV/Sales</a:t>
            </a:r>
          </a:p>
          <a:p>
            <a:pPr algn="l">
              <a:spcBef>
                <a:spcPct val="0"/>
              </a:spcBef>
              <a:buSzPct val="125000"/>
              <a:buFont typeface="Zapf Dingbats" charset="0"/>
              <a:buChar char="★"/>
            </a:pPr>
            <a:r>
              <a:rPr lang="en-US">
                <a:solidFill>
                  <a:schemeClr val="tx1"/>
                </a:solidFill>
                <a:ea typeface="ＭＳ Ｐゴシック" charset="0"/>
                <a:cs typeface="Gill Sans" charset="0"/>
              </a:rPr>
              <a:t>EV/EBITDA</a:t>
            </a:r>
          </a:p>
          <a:p>
            <a:pPr algn="l">
              <a:spcBef>
                <a:spcPct val="0"/>
              </a:spcBef>
              <a:buSzPct val="125000"/>
              <a:buFont typeface="Zapf Dingbats" charset="0"/>
              <a:buChar char="★"/>
            </a:pPr>
            <a:r>
              <a:rPr lang="en-US">
                <a:solidFill>
                  <a:schemeClr val="tx1"/>
                </a:solidFill>
                <a:ea typeface="ＭＳ Ｐゴシック" charset="0"/>
                <a:cs typeface="Gill Sans" charset="0"/>
              </a:rPr>
              <a:t>P/E</a:t>
            </a:r>
          </a:p>
          <a:p>
            <a:pPr algn="l">
              <a:spcBef>
                <a:spcPct val="0"/>
              </a:spcBef>
              <a:buSzPct val="125000"/>
              <a:buFont typeface="Zapf Dingbats" charset="0"/>
              <a:buChar char="★"/>
            </a:pPr>
            <a:r>
              <a:rPr lang="en-US">
                <a:solidFill>
                  <a:schemeClr val="tx1"/>
                </a:solidFill>
                <a:ea typeface="ＭＳ Ｐゴシック" charset="0"/>
                <a:cs typeface="Gill Sans" charset="0"/>
              </a:rPr>
              <a:t>P/B</a:t>
            </a:r>
          </a:p>
          <a:p>
            <a:pPr algn="l">
              <a:spcBef>
                <a:spcPct val="0"/>
              </a:spcBef>
              <a:buSzPct val="125000"/>
              <a:buFont typeface="Zapf Dingbats" charset="0"/>
              <a:buChar char="★"/>
            </a:pPr>
            <a:r>
              <a:rPr lang="en-US">
                <a:solidFill>
                  <a:schemeClr val="tx1"/>
                </a:solidFill>
                <a:ea typeface="ＭＳ Ｐゴシック" charset="0"/>
                <a:cs typeface="Gill Sans" charset="0"/>
              </a:rPr>
              <a:t>BETA</a:t>
            </a:r>
          </a:p>
        </p:txBody>
      </p:sp>
      <p:sp>
        <p:nvSpPr>
          <p:cNvPr id="55300" name="Rectangle 4"/>
          <p:cNvSpPr>
            <a:spLocks/>
          </p:cNvSpPr>
          <p:nvPr/>
        </p:nvSpPr>
        <p:spPr bwMode="auto">
          <a:xfrm>
            <a:off x="7162800" y="3359150"/>
            <a:ext cx="48641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spcBef>
                <a:spcPct val="0"/>
              </a:spcBef>
            </a:pPr>
            <a:r>
              <a:rPr lang="en-US">
                <a:solidFill>
                  <a:schemeClr val="tx1"/>
                </a:solidFill>
                <a:ea typeface="ＭＳ Ｐゴシック" charset="0"/>
                <a:cs typeface="Gill Sans" charset="0"/>
              </a:rPr>
              <a:t>Telecom-specific Ratios and Performance Indicators</a:t>
            </a:r>
          </a:p>
          <a:p>
            <a:pPr algn="l">
              <a:spcBef>
                <a:spcPct val="0"/>
              </a:spcBef>
            </a:pPr>
            <a:endParaRPr lang="en-US">
              <a:solidFill>
                <a:schemeClr val="tx1"/>
              </a:solidFill>
              <a:ea typeface="ＭＳ Ｐゴシック" charset="0"/>
              <a:cs typeface="Gill Sans" charset="0"/>
            </a:endParaRPr>
          </a:p>
          <a:p>
            <a:pPr algn="l">
              <a:spcBef>
                <a:spcPct val="0"/>
              </a:spcBef>
              <a:buSzPct val="125000"/>
              <a:buFont typeface="Zapf Dingbats" charset="0"/>
              <a:buChar char="★"/>
            </a:pPr>
            <a:r>
              <a:rPr lang="en-US">
                <a:solidFill>
                  <a:schemeClr val="tx1"/>
                </a:solidFill>
                <a:ea typeface="ＭＳ Ｐゴシック" charset="0"/>
                <a:cs typeface="Gill Sans" charset="0"/>
              </a:rPr>
              <a:t>ARPU</a:t>
            </a:r>
          </a:p>
          <a:p>
            <a:pPr algn="l">
              <a:spcBef>
                <a:spcPct val="0"/>
              </a:spcBef>
              <a:buSzPct val="125000"/>
              <a:buFont typeface="Zapf Dingbats" charset="0"/>
              <a:buChar char="★"/>
            </a:pPr>
            <a:r>
              <a:rPr lang="en-US">
                <a:solidFill>
                  <a:schemeClr val="tx1"/>
                </a:solidFill>
                <a:ea typeface="ＭＳ Ｐゴシック" charset="0"/>
                <a:cs typeface="Gill Sans" charset="0"/>
              </a:rPr>
              <a:t>EV/Number of Subscribers</a:t>
            </a:r>
          </a:p>
          <a:p>
            <a:pPr algn="l">
              <a:spcBef>
                <a:spcPct val="0"/>
              </a:spcBef>
              <a:buSzPct val="125000"/>
              <a:buFont typeface="Zapf Dingbats" charset="0"/>
              <a:buChar char="★"/>
            </a:pPr>
            <a:r>
              <a:rPr lang="en-US">
                <a:solidFill>
                  <a:schemeClr val="tx1"/>
                </a:solidFill>
                <a:ea typeface="ＭＳ Ｐゴシック" charset="0"/>
                <a:cs typeface="Gill Sans" charset="0"/>
              </a:rPr>
              <a:t>EV/Line Installed</a:t>
            </a:r>
          </a:p>
          <a:p>
            <a:pPr algn="l">
              <a:spcBef>
                <a:spcPct val="0"/>
              </a:spcBef>
              <a:buSzPct val="125000"/>
              <a:buFont typeface="Zapf Dingbats" charset="0"/>
              <a:buChar char="★"/>
            </a:pPr>
            <a:r>
              <a:rPr lang="en-US">
                <a:solidFill>
                  <a:schemeClr val="tx1"/>
                </a:solidFill>
                <a:ea typeface="ＭＳ Ｐゴシック" charset="0"/>
                <a:cs typeface="Gill Sans" charset="0"/>
              </a:rPr>
              <a:t>SAC</a:t>
            </a:r>
          </a:p>
          <a:p>
            <a:pPr algn="l">
              <a:spcBef>
                <a:spcPct val="0"/>
              </a:spcBef>
              <a:buSzPct val="125000"/>
              <a:buFont typeface="Zapf Dingbats" charset="0"/>
              <a:buChar char="★"/>
            </a:pPr>
            <a:r>
              <a:rPr lang="en-US">
                <a:solidFill>
                  <a:schemeClr val="tx1"/>
                </a:solidFill>
                <a:ea typeface="ＭＳ Ｐゴシック" charset="0"/>
                <a:cs typeface="Gill Sans" charset="0"/>
              </a:rPr>
              <a:t>SRC</a:t>
            </a:r>
          </a:p>
          <a:p>
            <a:pPr algn="l">
              <a:spcBef>
                <a:spcPct val="0"/>
              </a:spcBef>
              <a:buSzPct val="125000"/>
              <a:buFont typeface="Zapf Dingbats" charset="0"/>
              <a:buChar char="★"/>
            </a:pPr>
            <a:r>
              <a:rPr lang="en-US">
                <a:solidFill>
                  <a:schemeClr val="tx1"/>
                </a:solidFill>
                <a:ea typeface="ＭＳ Ｐゴシック" charset="0"/>
                <a:cs typeface="Gill Sans" charset="0"/>
              </a:rPr>
              <a:t>Churn Rate</a:t>
            </a:r>
          </a:p>
          <a:p>
            <a:pPr algn="l">
              <a:spcBef>
                <a:spcPct val="0"/>
              </a:spcBef>
              <a:buSzPct val="125000"/>
              <a:buFont typeface="Zapf Dingbats" charset="0"/>
              <a:buChar char="★"/>
            </a:pPr>
            <a:r>
              <a:rPr lang="en-US">
                <a:solidFill>
                  <a:schemeClr val="tx1"/>
                </a:solidFill>
                <a:ea typeface="ＭＳ Ｐゴシック" charset="0"/>
                <a:cs typeface="Gill Sans" charset="0"/>
              </a:rPr>
              <a:t>Broadband</a:t>
            </a:r>
          </a:p>
        </p:txBody>
      </p:sp>
    </p:spTree>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ln/>
        </p:spPr>
        <p:txBody>
          <a:bodyPr/>
          <a:lstStyle/>
          <a:p>
            <a:r>
              <a:rPr lang="en-US"/>
              <a:t>Industry</a:t>
            </a:r>
          </a:p>
        </p:txBody>
      </p:sp>
      <p:sp>
        <p:nvSpPr>
          <p:cNvPr id="57346" name="Rectangle 2"/>
          <p:cNvSpPr>
            <a:spLocks noGrp="1" noChangeArrowheads="1"/>
          </p:cNvSpPr>
          <p:nvPr>
            <p:ph type="body" idx="1"/>
          </p:nvPr>
        </p:nvSpPr>
        <p:spPr>
          <a:ln/>
        </p:spPr>
        <p:txBody>
          <a:bodyPr/>
          <a:lstStyle/>
          <a:p>
            <a:r>
              <a:rPr lang="en-US"/>
              <a:t>Component of Assets in the Telecommunication Industry</a:t>
            </a:r>
          </a:p>
        </p:txBody>
      </p:sp>
      <p:sp>
        <p:nvSpPr>
          <p:cNvPr id="57347" name="Rectangle 3"/>
          <p:cNvSpPr>
            <a:spLocks/>
          </p:cNvSpPr>
          <p:nvPr/>
        </p:nvSpPr>
        <p:spPr bwMode="auto">
          <a:xfrm>
            <a:off x="1282700" y="3638550"/>
            <a:ext cx="51054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spcBef>
                <a:spcPct val="0"/>
              </a:spcBef>
            </a:pPr>
            <a:r>
              <a:rPr lang="en-US" sz="2800">
                <a:solidFill>
                  <a:schemeClr val="tx1"/>
                </a:solidFill>
                <a:latin typeface="Arial Bold" charset="0"/>
                <a:ea typeface="ＭＳ Ｐゴシック" charset="0"/>
                <a:cs typeface="Arial Bold" charset="0"/>
                <a:sym typeface="Arial Bold" charset="0"/>
              </a:rPr>
              <a:t>Intangible Assets </a:t>
            </a:r>
          </a:p>
          <a:p>
            <a:pPr algn="l">
              <a:spcBef>
                <a:spcPct val="0"/>
              </a:spcBef>
            </a:pPr>
            <a:endParaRPr lang="en-US" sz="2000">
              <a:solidFill>
                <a:schemeClr val="tx1"/>
              </a:solidFill>
              <a:ea typeface="ＭＳ Ｐゴシック" charset="0"/>
              <a:cs typeface="Gill Sans" charset="0"/>
            </a:endParaRP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Customer relationships and contracts</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Licenses for mobile operators or technology-related assets</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Trade names/brand</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Agreements, such as distribution, supplier or</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interconnect arrangements.</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Goodwill components</a:t>
            </a:r>
          </a:p>
        </p:txBody>
      </p:sp>
      <p:sp>
        <p:nvSpPr>
          <p:cNvPr id="57348" name="Rectangle 4"/>
          <p:cNvSpPr>
            <a:spLocks/>
          </p:cNvSpPr>
          <p:nvPr/>
        </p:nvSpPr>
        <p:spPr bwMode="auto">
          <a:xfrm>
            <a:off x="6883400" y="3600450"/>
            <a:ext cx="51054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spcBef>
                <a:spcPct val="0"/>
              </a:spcBef>
            </a:pPr>
            <a:r>
              <a:rPr lang="en-US" sz="2800">
                <a:solidFill>
                  <a:schemeClr val="tx1"/>
                </a:solidFill>
                <a:latin typeface="Arial Bold" charset="0"/>
                <a:ea typeface="ＭＳ Ｐゴシック" charset="0"/>
                <a:cs typeface="Arial Bold" charset="0"/>
                <a:sym typeface="Arial Bold" charset="0"/>
              </a:rPr>
              <a:t>Tangible Assets </a:t>
            </a:r>
          </a:p>
          <a:p>
            <a:pPr algn="l">
              <a:spcBef>
                <a:spcPct val="0"/>
              </a:spcBef>
            </a:pPr>
            <a:endParaRPr lang="en-US" sz="2000">
              <a:solidFill>
                <a:schemeClr val="tx1"/>
              </a:solidFill>
              <a:ea typeface="ＭＳ Ｐゴシック" charset="0"/>
              <a:cs typeface="Gill Sans" charset="0"/>
            </a:endParaRP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Radio communication equipment</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Fibre optics (CCA rate is 12%)</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Data network infrastructure</a:t>
            </a:r>
          </a:p>
          <a:p>
            <a:pPr algn="l">
              <a:spcBef>
                <a:spcPct val="0"/>
              </a:spcBef>
              <a:buSzPct val="125000"/>
              <a:buFont typeface="Lucida Grande" charset="0"/>
              <a:buChar char="‣"/>
            </a:pPr>
            <a:r>
              <a:rPr lang="en-US" sz="2400">
                <a:solidFill>
                  <a:schemeClr val="tx1"/>
                </a:solidFill>
                <a:latin typeface="Arial" charset="0"/>
                <a:ea typeface="ＭＳ Ｐゴシック" charset="0"/>
                <a:cs typeface="Arial" charset="0"/>
                <a:sym typeface="Arial" charset="0"/>
              </a:rPr>
              <a:t>Equipment and systems software</a:t>
            </a:r>
          </a:p>
        </p:txBody>
      </p:sp>
    </p:spTree>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ln/>
        </p:spPr>
        <p:txBody>
          <a:bodyPr/>
          <a:lstStyle/>
          <a:p>
            <a:r>
              <a:rPr lang="en-US"/>
              <a:t>Industry</a:t>
            </a:r>
          </a:p>
        </p:txBody>
      </p:sp>
      <p:sp>
        <p:nvSpPr>
          <p:cNvPr id="59394" name="Rectangle 2"/>
          <p:cNvSpPr>
            <a:spLocks noGrp="1" noChangeArrowheads="1"/>
          </p:cNvSpPr>
          <p:nvPr>
            <p:ph type="body" idx="1"/>
          </p:nvPr>
        </p:nvSpPr>
        <p:spPr>
          <a:ln/>
        </p:spPr>
        <p:txBody>
          <a:bodyPr/>
          <a:lstStyle/>
          <a:p>
            <a:r>
              <a:rPr lang="en-US"/>
              <a:t>Return on Investment</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2933700"/>
            <a:ext cx="90551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a:lstStyle/>
          <a:p>
            <a:r>
              <a:rPr lang="en-US"/>
              <a:t>Industry</a:t>
            </a:r>
          </a:p>
        </p:txBody>
      </p:sp>
      <p:sp>
        <p:nvSpPr>
          <p:cNvPr id="60418" name="Rectangle 2"/>
          <p:cNvSpPr>
            <a:spLocks noGrp="1" noChangeArrowheads="1"/>
          </p:cNvSpPr>
          <p:nvPr>
            <p:ph type="body" idx="1"/>
          </p:nvPr>
        </p:nvSpPr>
        <p:spPr>
          <a:ln/>
        </p:spPr>
        <p:txBody>
          <a:bodyPr/>
          <a:lstStyle/>
          <a:p>
            <a:r>
              <a:rPr lang="en-US"/>
              <a:t>Leading Indicators of an Impending Squeeze on ROI</a:t>
            </a:r>
          </a:p>
        </p:txBody>
      </p:sp>
      <p:sp>
        <p:nvSpPr>
          <p:cNvPr id="60419" name="Rectangle 3"/>
          <p:cNvSpPr>
            <a:spLocks/>
          </p:cNvSpPr>
          <p:nvPr/>
        </p:nvSpPr>
        <p:spPr bwMode="auto">
          <a:xfrm>
            <a:off x="811213" y="2178050"/>
            <a:ext cx="11379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Slow broadband speeds, where LTE is a viable substitute</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Adoption of smartphones as a precursor to use of WhatsApp, iMessage, etc., and thus the destruction of SMS business</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Rising levels of mobile VoIP take-up</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Increased competition</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The release of analogue spectrum, paving the way for new entrants</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	with better mobile data economics as a result of lower frequency</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A business model based on subscribers, average revenue per user</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	(ARPU), revenues and earnings before interest, taxes, depreciation</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	and amortization (EBITDA), with a network configured to service</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	these metrics</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High levels of CAPEX</a:t>
            </a:r>
          </a:p>
        </p:txBody>
      </p:sp>
    </p:spTree>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l="883" r="917"/>
          <a:stretch>
            <a:fillRect/>
          </a:stretch>
        </p:blipFill>
        <p:spPr bwMode="auto">
          <a:xfrm>
            <a:off x="393700" y="3638550"/>
            <a:ext cx="122078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6386" name="Rectangle 2"/>
          <p:cNvSpPr>
            <a:spLocks noGrp="1" noChangeArrowheads="1"/>
          </p:cNvSpPr>
          <p:nvPr>
            <p:ph type="title"/>
          </p:nvPr>
        </p:nvSpPr>
        <p:spPr>
          <a:ln/>
        </p:spPr>
        <p:txBody>
          <a:bodyPr/>
          <a:lstStyle/>
          <a:p>
            <a:r>
              <a:rPr lang="en-US" sz="6300"/>
              <a:t>Industry</a:t>
            </a:r>
          </a:p>
        </p:txBody>
      </p:sp>
      <p:sp>
        <p:nvSpPr>
          <p:cNvPr id="16387" name="Rectangle 3"/>
          <p:cNvSpPr>
            <a:spLocks noGrp="1" noChangeArrowheads="1"/>
          </p:cNvSpPr>
          <p:nvPr>
            <p:ph type="body" idx="1"/>
          </p:nvPr>
        </p:nvSpPr>
        <p:spPr>
          <a:ln/>
        </p:spPr>
        <p:txBody>
          <a:bodyPr/>
          <a:lstStyle/>
          <a:p>
            <a:r>
              <a:rPr lang="en-US"/>
              <a:t>What is Telecommunication?</a:t>
            </a:r>
          </a:p>
        </p:txBody>
      </p:sp>
    </p:spTree>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a:lstStyle/>
          <a:p>
            <a:r>
              <a:rPr lang="en-US"/>
              <a:t>Industry</a:t>
            </a:r>
          </a:p>
        </p:txBody>
      </p:sp>
      <p:sp>
        <p:nvSpPr>
          <p:cNvPr id="61442" name="Rectangle 2"/>
          <p:cNvSpPr>
            <a:spLocks noGrp="1" noChangeArrowheads="1"/>
          </p:cNvSpPr>
          <p:nvPr>
            <p:ph type="body" idx="1"/>
          </p:nvPr>
        </p:nvSpPr>
        <p:spPr>
          <a:ln/>
        </p:spPr>
        <p:txBody>
          <a:bodyPr/>
          <a:lstStyle/>
          <a:p>
            <a:r>
              <a:rPr lang="en-US"/>
              <a:t>Regulation Environment</a:t>
            </a:r>
          </a:p>
        </p:txBody>
      </p:sp>
      <p:sp>
        <p:nvSpPr>
          <p:cNvPr id="61443" name="Rectangle 3"/>
          <p:cNvSpPr>
            <a:spLocks/>
          </p:cNvSpPr>
          <p:nvPr/>
        </p:nvSpPr>
        <p:spPr bwMode="auto">
          <a:xfrm>
            <a:off x="811213" y="4025900"/>
            <a:ext cx="113792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266700" algn="l">
              <a:lnSpc>
                <a:spcPct val="150000"/>
              </a:lnSpc>
              <a:spcBef>
                <a:spcPct val="0"/>
              </a:spcBef>
              <a:buSzPct val="125000"/>
              <a:buFont typeface="Thonburi" charset="0"/>
              <a:buChar char="๏"/>
            </a:pPr>
            <a:r>
              <a:rPr lang="en-US">
                <a:solidFill>
                  <a:schemeClr val="tx1"/>
                </a:solidFill>
                <a:ea typeface="ＭＳ Ｐゴシック" charset="0"/>
                <a:cs typeface="Gill Sans" charset="0"/>
              </a:rPr>
              <a:t>The Canadian Radio-television and Telecommunications Commission (CRTC) </a:t>
            </a:r>
          </a:p>
          <a:p>
            <a:pPr marL="266700" algn="l">
              <a:lnSpc>
                <a:spcPct val="150000"/>
              </a:lnSpc>
              <a:spcBef>
                <a:spcPct val="0"/>
              </a:spcBef>
              <a:buSzPct val="125000"/>
              <a:buFont typeface="Thonburi" charset="0"/>
              <a:buChar char="๏"/>
            </a:pPr>
            <a:r>
              <a:rPr lang="en-US">
                <a:solidFill>
                  <a:schemeClr val="tx1"/>
                </a:solidFill>
                <a:ea typeface="ＭＳ Ｐゴシック" charset="0"/>
                <a:cs typeface="Gill Sans" charset="0"/>
              </a:rPr>
              <a:t>Industry Canada</a:t>
            </a:r>
          </a:p>
          <a:p>
            <a:pPr marL="266700" algn="l">
              <a:lnSpc>
                <a:spcPct val="150000"/>
              </a:lnSpc>
              <a:spcBef>
                <a:spcPct val="0"/>
              </a:spcBef>
              <a:buSzPct val="125000"/>
              <a:buFont typeface="Thonburi" charset="0"/>
              <a:buChar char="๏"/>
            </a:pPr>
            <a:r>
              <a:rPr lang="en-US">
                <a:solidFill>
                  <a:schemeClr val="tx1"/>
                </a:solidFill>
                <a:ea typeface="ＭＳ Ｐゴシック" charset="0"/>
                <a:cs typeface="Gill Sans" charset="0"/>
              </a:rPr>
              <a:t>The Telecommunication Act</a:t>
            </a:r>
          </a:p>
          <a:p>
            <a:pPr marL="266700" algn="l">
              <a:lnSpc>
                <a:spcPct val="150000"/>
              </a:lnSpc>
              <a:spcBef>
                <a:spcPct val="0"/>
              </a:spcBef>
              <a:buSzPct val="125000"/>
              <a:buFont typeface="Thonburi" charset="0"/>
              <a:buChar char="๏"/>
            </a:pPr>
            <a:r>
              <a:rPr lang="en-US">
                <a:solidFill>
                  <a:schemeClr val="tx1"/>
                </a:solidFill>
                <a:ea typeface="ＭＳ Ｐゴシック" charset="0"/>
                <a:cs typeface="Gill Sans" charset="0"/>
              </a:rPr>
              <a:t>The Broadcasting Act</a:t>
            </a:r>
          </a:p>
        </p:txBody>
      </p:sp>
    </p:spTree>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ln/>
        </p:spPr>
        <p:txBody>
          <a:bodyPr/>
          <a:lstStyle/>
          <a:p>
            <a:r>
              <a:rPr lang="en-US"/>
              <a:t>Industry</a:t>
            </a:r>
          </a:p>
        </p:txBody>
      </p:sp>
      <p:sp>
        <p:nvSpPr>
          <p:cNvPr id="62466" name="Rectangle 2"/>
          <p:cNvSpPr>
            <a:spLocks noGrp="1" noChangeArrowheads="1"/>
          </p:cNvSpPr>
          <p:nvPr>
            <p:ph type="body" idx="1"/>
          </p:nvPr>
        </p:nvSpPr>
        <p:spPr>
          <a:ln/>
        </p:spPr>
        <p:txBody>
          <a:bodyPr/>
          <a:lstStyle/>
          <a:p>
            <a:r>
              <a:rPr lang="en-US"/>
              <a:t>CRTC</a:t>
            </a:r>
          </a:p>
        </p:txBody>
      </p:sp>
      <p:sp>
        <p:nvSpPr>
          <p:cNvPr id="62467" name="Rectangle 3"/>
          <p:cNvSpPr>
            <a:spLocks/>
          </p:cNvSpPr>
          <p:nvPr/>
        </p:nvSpPr>
        <p:spPr bwMode="auto">
          <a:xfrm>
            <a:off x="646113" y="2159000"/>
            <a:ext cx="117094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Under the Broadcasting Act;</a:t>
            </a:r>
          </a:p>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Power to grant or revoke license; </a:t>
            </a:r>
          </a:p>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Foreign ownership restrictions in broadcasting and telecommunication market</a:t>
            </a:r>
          </a:p>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Telecommunications common carriers must be Canadian owned and controlled;</a:t>
            </a:r>
          </a:p>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There can be 100% foreign ownership of entities such as resellers of telecommunication services</a:t>
            </a:r>
          </a:p>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Regulations on transfers of ownership of broadcasting license</a:t>
            </a:r>
          </a:p>
          <a:p>
            <a:pPr algn="l">
              <a:lnSpc>
                <a:spcPct val="120000"/>
              </a:lnSpc>
              <a:spcBef>
                <a:spcPct val="0"/>
              </a:spcBef>
              <a:buSzPct val="125000"/>
              <a:buFont typeface="Thonburi" charset="0"/>
              <a:buChar char="๏"/>
            </a:pPr>
            <a:r>
              <a:rPr lang="en-US">
                <a:solidFill>
                  <a:schemeClr val="tx1"/>
                </a:solidFill>
                <a:ea typeface="ＭＳ Ｐゴシック" charset="0"/>
                <a:cs typeface="Gill Sans" charset="0"/>
              </a:rPr>
              <a:t>CRTC nixes Bell</a:t>
            </a:r>
            <a:r>
              <a:rPr lang="ja-JP" altLang="en-US">
                <a:solidFill>
                  <a:schemeClr val="tx1"/>
                </a:solidFill>
                <a:latin typeface="Arial"/>
                <a:ea typeface="ＭＳ Ｐゴシック" charset="0"/>
                <a:cs typeface="Gill Sans" charset="0"/>
              </a:rPr>
              <a:t>’</a:t>
            </a:r>
            <a:r>
              <a:rPr lang="en-US">
                <a:solidFill>
                  <a:schemeClr val="tx1"/>
                </a:solidFill>
                <a:ea typeface="ＭＳ Ｐゴシック" charset="0"/>
                <a:cs typeface="Gill Sans" charset="0"/>
              </a:rPr>
              <a:t>s Astral $3.38 Billion Takeover as convergence of media companies were severely reduce the competition in broadcast market. This deal would have created a company with large size and scale to exert its market power unfairly.</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600" y="2324100"/>
            <a:ext cx="1917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ln/>
        </p:spPr>
        <p:txBody>
          <a:bodyPr/>
          <a:lstStyle/>
          <a:p>
            <a:r>
              <a:rPr lang="en-US"/>
              <a:t>Industry</a:t>
            </a:r>
          </a:p>
        </p:txBody>
      </p:sp>
      <p:sp>
        <p:nvSpPr>
          <p:cNvPr id="64514" name="Rectangle 2"/>
          <p:cNvSpPr>
            <a:spLocks noGrp="1" noChangeArrowheads="1"/>
          </p:cNvSpPr>
          <p:nvPr>
            <p:ph type="body" idx="1"/>
          </p:nvPr>
        </p:nvSpPr>
        <p:spPr>
          <a:ln/>
        </p:spPr>
        <p:txBody>
          <a:bodyPr/>
          <a:lstStyle/>
          <a:p>
            <a:r>
              <a:rPr lang="en-US"/>
              <a:t>Industry Canada</a:t>
            </a:r>
          </a:p>
        </p:txBody>
      </p:sp>
      <p:sp>
        <p:nvSpPr>
          <p:cNvPr id="64515" name="Rectangle 3"/>
          <p:cNvSpPr>
            <a:spLocks/>
          </p:cNvSpPr>
          <p:nvPr/>
        </p:nvSpPr>
        <p:spPr bwMode="auto">
          <a:xfrm>
            <a:off x="646113" y="3041650"/>
            <a:ext cx="11709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pPr>
            <a:r>
              <a:rPr lang="en-US" b="1">
                <a:solidFill>
                  <a:schemeClr val="tx1"/>
                </a:solidFill>
                <a:ea typeface="ＭＳ Ｐゴシック" charset="0"/>
                <a:cs typeface="Gill Sans" charset="0"/>
              </a:rPr>
              <a:t>Spectrum Auction: </a:t>
            </a:r>
            <a:r>
              <a:rPr lang="en-US">
                <a:solidFill>
                  <a:schemeClr val="tx1"/>
                </a:solidFill>
                <a:ea typeface="ＭＳ Ｐゴシック" charset="0"/>
                <a:cs typeface="Gill Sans" charset="0"/>
              </a:rPr>
              <a:t>a process whereby government uses an auction system to sell the licenses to transmit signals over specific bands</a:t>
            </a:r>
          </a:p>
          <a:p>
            <a:pPr algn="l">
              <a:lnSpc>
                <a:spcPct val="130000"/>
              </a:lnSpc>
              <a:spcBef>
                <a:spcPct val="0"/>
              </a:spcBef>
            </a:pPr>
            <a:endParaRPr lang="en-US">
              <a:solidFill>
                <a:schemeClr val="tx1"/>
              </a:solidFill>
              <a:ea typeface="ＭＳ Ｐゴシック" charset="0"/>
              <a:cs typeface="Gill Sans" charset="0"/>
            </a:endParaRP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Advanced Wireless Services and Other Spectrum in the 2 GHz Range (2008)</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Switch from analog to digital television (2011)</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Licenses for Mobile Broadband Services in the 700 MHz band (2013)</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Licenses for Broadband Radio Services in the 2500-2690 MHz (2014)</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Transition from 2G to 3G and now 4G</a:t>
            </a:r>
          </a:p>
        </p:txBody>
      </p:sp>
    </p:spTree>
  </p:cSld>
  <p:clrMapOvr>
    <a:masterClrMapping/>
  </p:clrMapOvr>
  <p:transition spd="med">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ln/>
        </p:spPr>
        <p:txBody>
          <a:bodyPr/>
          <a:lstStyle/>
          <a:p>
            <a:r>
              <a:rPr lang="en-US"/>
              <a:t>Industry</a:t>
            </a:r>
          </a:p>
        </p:txBody>
      </p:sp>
      <p:sp>
        <p:nvSpPr>
          <p:cNvPr id="65538" name="Rectangle 2"/>
          <p:cNvSpPr>
            <a:spLocks noGrp="1" noChangeArrowheads="1"/>
          </p:cNvSpPr>
          <p:nvPr>
            <p:ph type="body" idx="1"/>
          </p:nvPr>
        </p:nvSpPr>
        <p:spPr>
          <a:xfrm>
            <a:off x="2400300" y="1524000"/>
            <a:ext cx="8204200" cy="774700"/>
          </a:xfrm>
          <a:ln/>
        </p:spPr>
        <p:txBody>
          <a:bodyPr/>
          <a:lstStyle/>
          <a:p>
            <a:r>
              <a:rPr lang="en-US" sz="2100"/>
              <a:t>2008 Spectrum Auction</a:t>
            </a:r>
          </a:p>
          <a:p>
            <a:r>
              <a:rPr lang="en-US" sz="2100"/>
              <a:t>Administrative Spectrum License Fees</a:t>
            </a:r>
          </a:p>
        </p:txBody>
      </p:sp>
      <p:graphicFrame>
        <p:nvGraphicFramePr>
          <p:cNvPr id="65539" name="Object 3"/>
          <p:cNvGraphicFramePr>
            <a:graphicFrameLocks/>
          </p:cNvGraphicFramePr>
          <p:nvPr/>
        </p:nvGraphicFramePr>
        <p:xfrm>
          <a:off x="2336800" y="2628900"/>
          <a:ext cx="8331200" cy="6400800"/>
        </p:xfrm>
        <a:graphic>
          <a:graphicData uri="http://schemas.openxmlformats.org/presentationml/2006/ole">
            <mc:AlternateContent xmlns:mc="http://schemas.openxmlformats.org/markup-compatibility/2006">
              <mc:Choice xmlns:v="urn:schemas-microsoft-com:vml" Requires="v">
                <p:oleObj spid="_x0000_s65546" name="Chart" r:id="rId4" imgW="11703808" imgH="8993658" progId="MSGraph.Chart.8">
                  <p:embed/>
                </p:oleObj>
              </mc:Choice>
              <mc:Fallback>
                <p:oleObj name="Chart" r:id="rId4" imgW="11703808" imgH="8993658" progId="MSGraph.Chart.8">
                  <p:embed/>
                  <p:pic>
                    <p:nvPicPr>
                      <p:cNvPr id="0" name="Object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336800" y="2628900"/>
                        <a:ext cx="83312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ln/>
        </p:spPr>
        <p:txBody>
          <a:bodyPr/>
          <a:lstStyle/>
          <a:p>
            <a:r>
              <a:rPr lang="en-US"/>
              <a:t>Industry</a:t>
            </a:r>
          </a:p>
        </p:txBody>
      </p:sp>
      <p:sp>
        <p:nvSpPr>
          <p:cNvPr id="66562" name="Rectangle 2"/>
          <p:cNvSpPr>
            <a:spLocks noGrp="1" noChangeArrowheads="1"/>
          </p:cNvSpPr>
          <p:nvPr>
            <p:ph type="body" idx="1"/>
          </p:nvPr>
        </p:nvSpPr>
        <p:spPr>
          <a:ln/>
        </p:spPr>
        <p:txBody>
          <a:bodyPr/>
          <a:lstStyle/>
          <a:p>
            <a:r>
              <a:rPr lang="en-US"/>
              <a:t>2GHz Range: Sum of Winning Bids: $4,254,710,327</a:t>
            </a: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422525"/>
            <a:ext cx="8204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ln/>
        </p:spPr>
        <p:txBody>
          <a:bodyPr/>
          <a:lstStyle/>
          <a:p>
            <a:r>
              <a:rPr lang="en-US"/>
              <a:t>Industry</a:t>
            </a:r>
          </a:p>
        </p:txBody>
      </p:sp>
      <p:sp>
        <p:nvSpPr>
          <p:cNvPr id="67586" name="Rectangle 2"/>
          <p:cNvSpPr>
            <a:spLocks noGrp="1" noChangeArrowheads="1"/>
          </p:cNvSpPr>
          <p:nvPr>
            <p:ph type="body" idx="1"/>
          </p:nvPr>
        </p:nvSpPr>
        <p:spPr>
          <a:ln/>
        </p:spPr>
        <p:txBody>
          <a:bodyPr/>
          <a:lstStyle/>
          <a:p>
            <a:r>
              <a:rPr lang="en-US"/>
              <a:t>Regulation Update</a:t>
            </a:r>
          </a:p>
        </p:txBody>
      </p:sp>
      <p:sp>
        <p:nvSpPr>
          <p:cNvPr id="67587" name="Rectangle 3"/>
          <p:cNvSpPr>
            <a:spLocks/>
          </p:cNvSpPr>
          <p:nvPr/>
        </p:nvSpPr>
        <p:spPr bwMode="auto">
          <a:xfrm>
            <a:off x="646113" y="3333750"/>
            <a:ext cx="11709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Local contribution subsidy for service in high-cost serving areas</a:t>
            </a:r>
          </a:p>
          <a:p>
            <a:pPr algn="l">
              <a:lnSpc>
                <a:spcPct val="130000"/>
              </a:lnSpc>
              <a:spcBef>
                <a:spcPct val="0"/>
              </a:spcBef>
              <a:buSzPct val="125000"/>
              <a:buFont typeface="Lucida Grande" charset="0"/>
              <a:buChar char="‣"/>
            </a:pPr>
            <a:endParaRPr lang="en-US">
              <a:solidFill>
                <a:schemeClr val="tx1"/>
              </a:solidFill>
              <a:ea typeface="ＭＳ Ｐゴシック" charset="0"/>
              <a:cs typeface="Gill Sans" charset="0"/>
            </a:endParaRP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The CRTC telecom fees assessed on wireline and wireless carriers to cover the cost of CRTC operations.</a:t>
            </a:r>
          </a:p>
          <a:p>
            <a:pPr algn="l">
              <a:lnSpc>
                <a:spcPct val="130000"/>
              </a:lnSpc>
              <a:spcBef>
                <a:spcPct val="0"/>
              </a:spcBef>
              <a:buSzPct val="125000"/>
              <a:buFont typeface="Lucida Grande" charset="0"/>
              <a:buChar char="‣"/>
            </a:pPr>
            <a:endParaRPr lang="en-US">
              <a:solidFill>
                <a:schemeClr val="tx1"/>
              </a:solidFill>
              <a:ea typeface="ＭＳ Ｐゴシック" charset="0"/>
              <a:cs typeface="Gill Sans" charset="0"/>
            </a:endParaRP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Terrestrial commercial mobile spectrum licensees in Canada typically carry a condition of license (COL) requiring them to dedicate </a:t>
            </a:r>
            <a:r>
              <a:rPr lang="en-US" b="1">
                <a:solidFill>
                  <a:schemeClr val="tx1"/>
                </a:solidFill>
                <a:ea typeface="ＭＳ Ｐゴシック" charset="0"/>
                <a:cs typeface="Gill Sans" charset="0"/>
              </a:rPr>
              <a:t>2%</a:t>
            </a:r>
            <a:r>
              <a:rPr lang="en-US">
                <a:solidFill>
                  <a:schemeClr val="tx1"/>
                </a:solidFill>
                <a:ea typeface="ＭＳ Ｐゴシック" charset="0"/>
                <a:cs typeface="Gill Sans" charset="0"/>
              </a:rPr>
              <a:t> of adjusted annual revenues to a narrow range of pre-defined R&amp;D activities.</a:t>
            </a:r>
          </a:p>
        </p:txBody>
      </p:sp>
    </p:spTree>
  </p:cSld>
  <p:clrMapOvr>
    <a:masterClrMapping/>
  </p:clrMapOvr>
  <p:transition spd="med">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ln/>
        </p:spPr>
        <p:txBody>
          <a:bodyPr/>
          <a:lstStyle/>
          <a:p>
            <a:r>
              <a:rPr lang="en-US"/>
              <a:t>Industry</a:t>
            </a:r>
          </a:p>
        </p:txBody>
      </p:sp>
      <p:sp>
        <p:nvSpPr>
          <p:cNvPr id="69634" name="Rectangle 2"/>
          <p:cNvSpPr>
            <a:spLocks noGrp="1" noChangeArrowheads="1"/>
          </p:cNvSpPr>
          <p:nvPr>
            <p:ph type="body" idx="1"/>
          </p:nvPr>
        </p:nvSpPr>
        <p:spPr>
          <a:ln/>
        </p:spPr>
        <p:txBody>
          <a:bodyPr/>
          <a:lstStyle/>
          <a:p>
            <a:r>
              <a:rPr lang="en-US"/>
              <a:t>Regulation Update</a:t>
            </a:r>
          </a:p>
        </p:txBody>
      </p:sp>
      <p:sp>
        <p:nvSpPr>
          <p:cNvPr id="69635" name="Rectangle 3"/>
          <p:cNvSpPr>
            <a:spLocks/>
          </p:cNvSpPr>
          <p:nvPr/>
        </p:nvSpPr>
        <p:spPr bwMode="auto">
          <a:xfrm>
            <a:off x="811213" y="3581400"/>
            <a:ext cx="113792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838200" indent="-571500" algn="l">
              <a:spcBef>
                <a:spcPct val="0"/>
              </a:spcBef>
            </a:pPr>
            <a:r>
              <a:rPr lang="en-US">
                <a:solidFill>
                  <a:schemeClr val="tx1"/>
                </a:solidFill>
                <a:ea typeface="ＭＳ Ｐゴシック" charset="0"/>
                <a:cs typeface="Gill Sans" charset="0"/>
              </a:rPr>
              <a:t>On March 14, 2012, Industry Canada proposed two major regulatory changes: </a:t>
            </a:r>
          </a:p>
          <a:p>
            <a:pPr marL="838200" indent="-571500" algn="l">
              <a:spcBef>
                <a:spcPct val="0"/>
              </a:spcBef>
            </a:pPr>
            <a:endParaRPr lang="en-US">
              <a:solidFill>
                <a:schemeClr val="tx1"/>
              </a:solidFill>
              <a:ea typeface="ＭＳ Ｐゴシック" charset="0"/>
              <a:cs typeface="Gill Sans" charset="0"/>
            </a:endParaRPr>
          </a:p>
          <a:p>
            <a:pPr marL="838200" indent="-571500" algn="l">
              <a:spcBef>
                <a:spcPct val="0"/>
              </a:spcBef>
              <a:buSzPct val="125000"/>
              <a:buFont typeface="Gill Sans" charset="0"/>
              <a:buChar char="•"/>
            </a:pPr>
            <a:r>
              <a:rPr lang="en-US">
                <a:solidFill>
                  <a:schemeClr val="tx1"/>
                </a:solidFill>
                <a:ea typeface="ＭＳ Ｐゴシック" charset="0"/>
                <a:cs typeface="Gill Sans" charset="0"/>
              </a:rPr>
              <a:t>Liberalization of the current foreign ownership rules for small operators under the Telecommunications Act </a:t>
            </a:r>
          </a:p>
          <a:p>
            <a:pPr marL="838200" indent="-571500" algn="l">
              <a:spcBef>
                <a:spcPct val="0"/>
              </a:spcBef>
              <a:buSzPct val="125000"/>
              <a:buFont typeface="Gill Sans" charset="0"/>
              <a:buChar char="•"/>
            </a:pPr>
            <a:endParaRPr lang="en-US">
              <a:solidFill>
                <a:schemeClr val="tx1"/>
              </a:solidFill>
              <a:ea typeface="ＭＳ Ｐゴシック" charset="0"/>
              <a:cs typeface="Gill Sans" charset="0"/>
            </a:endParaRPr>
          </a:p>
          <a:p>
            <a:pPr marL="838200" indent="-571500" algn="l">
              <a:spcBef>
                <a:spcPct val="0"/>
              </a:spcBef>
              <a:buSzPct val="125000"/>
              <a:buFont typeface="Gill Sans" charset="0"/>
              <a:buChar char="•"/>
            </a:pPr>
            <a:r>
              <a:rPr lang="en-US">
                <a:solidFill>
                  <a:schemeClr val="tx1"/>
                </a:solidFill>
                <a:ea typeface="ＭＳ Ｐゴシック" charset="0"/>
                <a:cs typeface="Gill Sans" charset="0"/>
              </a:rPr>
              <a:t>Setting specific rules for future wireless spectrum auctions, including the highly anticipated 700 MHz spectrum auction in 2013 and the 2.5 GHz auction.</a:t>
            </a:r>
          </a:p>
        </p:txBody>
      </p:sp>
    </p:spTree>
  </p:cSld>
  <p:clrMapOvr>
    <a:masterClrMapping/>
  </p:clrMapOvr>
  <p:transition spd="med">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ln/>
        </p:spPr>
        <p:txBody>
          <a:bodyPr/>
          <a:lstStyle/>
          <a:p>
            <a:r>
              <a:rPr lang="en-US"/>
              <a:t>Industry</a:t>
            </a:r>
          </a:p>
        </p:txBody>
      </p:sp>
      <p:sp>
        <p:nvSpPr>
          <p:cNvPr id="71682" name="Rectangle 2"/>
          <p:cNvSpPr>
            <a:spLocks noGrp="1" noChangeArrowheads="1"/>
          </p:cNvSpPr>
          <p:nvPr>
            <p:ph type="body" idx="1"/>
          </p:nvPr>
        </p:nvSpPr>
        <p:spPr>
          <a:ln/>
        </p:spPr>
        <p:txBody>
          <a:bodyPr/>
          <a:lstStyle/>
          <a:p>
            <a:r>
              <a:rPr lang="en-US"/>
              <a:t>Foreign Policy Changes on the way:</a:t>
            </a:r>
          </a:p>
        </p:txBody>
      </p:sp>
      <p:sp>
        <p:nvSpPr>
          <p:cNvPr id="71683" name="Rectangle 3"/>
          <p:cNvSpPr>
            <a:spLocks/>
          </p:cNvSpPr>
          <p:nvPr/>
        </p:nvSpPr>
        <p:spPr bwMode="auto">
          <a:xfrm>
            <a:off x="811213" y="3130550"/>
            <a:ext cx="113792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spcBef>
                <a:spcPct val="0"/>
              </a:spcBef>
              <a:buSzPct val="125000"/>
              <a:buFont typeface="Arial" charset="0"/>
              <a:buChar char="•"/>
            </a:pPr>
            <a:r>
              <a:rPr lang="en-US" sz="2800">
                <a:solidFill>
                  <a:schemeClr val="tx1"/>
                </a:solidFill>
                <a:latin typeface="Arial" charset="0"/>
                <a:ea typeface="ＭＳ Ｐゴシック" charset="0"/>
                <a:cs typeface="Arial" charset="0"/>
                <a:sym typeface="Arial" charset="0"/>
              </a:rPr>
              <a:t>T</a:t>
            </a:r>
            <a:r>
              <a:rPr lang="en-US">
                <a:solidFill>
                  <a:schemeClr val="tx1"/>
                </a:solidFill>
                <a:ea typeface="ＭＳ Ｐゴシック" charset="0"/>
                <a:cs typeface="Gill Sans" charset="0"/>
              </a:rPr>
              <a:t>his included lifting foreign ownership restrictions for companies under this act that have less than 10% of the total Canadian communications market.</a:t>
            </a:r>
          </a:p>
          <a:p>
            <a:pPr algn="l">
              <a:spcBef>
                <a:spcPct val="0"/>
              </a:spcBef>
              <a:buSzPct val="125000"/>
              <a:buFont typeface="Arial" charset="0"/>
              <a:buChar char="•"/>
            </a:pPr>
            <a:endParaRPr lang="en-US">
              <a:solidFill>
                <a:schemeClr val="tx1"/>
              </a:solidFill>
              <a:ea typeface="ＭＳ Ｐゴシック" charset="0"/>
              <a:cs typeface="Gill Sans" charset="0"/>
            </a:endParaRPr>
          </a:p>
          <a:p>
            <a:pPr algn="l">
              <a:spcBef>
                <a:spcPct val="0"/>
              </a:spcBef>
              <a:buSzPct val="125000"/>
              <a:buFont typeface="Arial" charset="0"/>
              <a:buChar char="•"/>
            </a:pPr>
            <a:r>
              <a:rPr lang="en-US">
                <a:solidFill>
                  <a:schemeClr val="tx1"/>
                </a:solidFill>
                <a:ea typeface="ＭＳ Ｐゴシック" charset="0"/>
                <a:cs typeface="Gill Sans" charset="0"/>
              </a:rPr>
              <a:t>Targeted toward small and new-entrant communications providers</a:t>
            </a:r>
          </a:p>
          <a:p>
            <a:pPr algn="l">
              <a:spcBef>
                <a:spcPct val="0"/>
              </a:spcBef>
              <a:buSzPct val="125000"/>
              <a:buFont typeface="Arial" charset="0"/>
              <a:buChar char="•"/>
            </a:pPr>
            <a:endParaRPr lang="en-US">
              <a:solidFill>
                <a:schemeClr val="tx1"/>
              </a:solidFill>
              <a:ea typeface="ＭＳ Ｐゴシック" charset="0"/>
              <a:cs typeface="Gill Sans" charset="0"/>
            </a:endParaRPr>
          </a:p>
          <a:p>
            <a:pPr algn="l">
              <a:spcBef>
                <a:spcPct val="0"/>
              </a:spcBef>
              <a:buSzPct val="125000"/>
              <a:buFont typeface="Arial" charset="0"/>
              <a:buChar char="•"/>
            </a:pPr>
            <a:r>
              <a:rPr lang="en-US">
                <a:solidFill>
                  <a:schemeClr val="tx1"/>
                </a:solidFill>
                <a:ea typeface="ＭＳ Ｐゴシック" charset="0"/>
                <a:cs typeface="Gill Sans" charset="0"/>
              </a:rPr>
              <a:t>M&amp;A activity is permitted if the combined share is less than 10% of the telecommunication market in Canada.</a:t>
            </a:r>
          </a:p>
          <a:p>
            <a:pPr algn="l">
              <a:spcBef>
                <a:spcPct val="0"/>
              </a:spcBef>
              <a:buSzPct val="125000"/>
              <a:buFont typeface="Arial" charset="0"/>
              <a:buChar char="•"/>
            </a:pPr>
            <a:endParaRPr lang="en-US">
              <a:solidFill>
                <a:schemeClr val="tx1"/>
              </a:solidFill>
              <a:ea typeface="ＭＳ Ｐゴシック" charset="0"/>
              <a:cs typeface="Gill Sans" charset="0"/>
            </a:endParaRPr>
          </a:p>
          <a:p>
            <a:pPr algn="l">
              <a:spcBef>
                <a:spcPct val="0"/>
              </a:spcBef>
              <a:buSzPct val="125000"/>
              <a:buFont typeface="Arial" charset="0"/>
              <a:buChar char="•"/>
            </a:pPr>
            <a:r>
              <a:rPr lang="en-US">
                <a:solidFill>
                  <a:schemeClr val="tx1"/>
                </a:solidFill>
                <a:ea typeface="ＭＳ Ｐゴシック" charset="0"/>
                <a:cs typeface="Gill Sans" charset="0"/>
              </a:rPr>
              <a:t>Further growth potential indicated by low penetration rates and new entrants market share</a:t>
            </a:r>
          </a:p>
        </p:txBody>
      </p:sp>
    </p:spTree>
  </p:cSld>
  <p:clrMapOvr>
    <a:masterClrMapping/>
  </p:clrMapOvr>
  <p:transition spd="med">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ln/>
        </p:spPr>
        <p:txBody>
          <a:bodyPr/>
          <a:lstStyle/>
          <a:p>
            <a:r>
              <a:rPr lang="en-US"/>
              <a:t>Industry</a:t>
            </a:r>
          </a:p>
        </p:txBody>
      </p:sp>
      <p:sp>
        <p:nvSpPr>
          <p:cNvPr id="73730" name="Rectangle 2"/>
          <p:cNvSpPr>
            <a:spLocks noGrp="1" noChangeArrowheads="1"/>
          </p:cNvSpPr>
          <p:nvPr>
            <p:ph type="body" idx="1"/>
          </p:nvPr>
        </p:nvSpPr>
        <p:spPr>
          <a:ln/>
        </p:spPr>
        <p:txBody>
          <a:bodyPr/>
          <a:lstStyle/>
          <a:p>
            <a:r>
              <a:rPr lang="en-US"/>
              <a:t>New Spectrum: Hats off but caps on</a:t>
            </a:r>
          </a:p>
        </p:txBody>
      </p:sp>
      <p:sp>
        <p:nvSpPr>
          <p:cNvPr id="73731" name="Rectangle 3"/>
          <p:cNvSpPr>
            <a:spLocks/>
          </p:cNvSpPr>
          <p:nvPr/>
        </p:nvSpPr>
        <p:spPr bwMode="auto">
          <a:xfrm>
            <a:off x="811213" y="3581400"/>
            <a:ext cx="113792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266700" algn="l">
              <a:spcBef>
                <a:spcPct val="0"/>
              </a:spcBef>
              <a:buSzPct val="125000"/>
              <a:buFont typeface="Gill Sans" charset="0"/>
              <a:buChar char="•"/>
            </a:pPr>
            <a:r>
              <a:rPr lang="en-US">
                <a:solidFill>
                  <a:schemeClr val="tx1"/>
                </a:solidFill>
                <a:ea typeface="ＭＳ Ｐゴシック" charset="0"/>
                <a:cs typeface="Gill Sans" charset="0"/>
              </a:rPr>
              <a:t>More rational bidding for spectrum in the upcoming auctions (which would benefit incumbents and new entrants alike), while enabling new entrants to continue to offer roaming beyond their current and future wireless networks</a:t>
            </a:r>
          </a:p>
          <a:p>
            <a:pPr marL="266700" algn="l">
              <a:spcBef>
                <a:spcPct val="0"/>
              </a:spcBef>
            </a:pPr>
            <a:endParaRPr lang="en-US">
              <a:solidFill>
                <a:schemeClr val="tx1"/>
              </a:solidFill>
              <a:ea typeface="ＭＳ Ｐゴシック" charset="0"/>
              <a:cs typeface="Gill Sans" charset="0"/>
            </a:endParaRPr>
          </a:p>
          <a:p>
            <a:pPr marL="266700" algn="l">
              <a:spcBef>
                <a:spcPct val="0"/>
              </a:spcBef>
              <a:buSzPct val="125000"/>
              <a:buFont typeface="Gill Sans" charset="0"/>
              <a:buChar char="•"/>
            </a:pPr>
            <a:r>
              <a:rPr lang="en-US">
                <a:solidFill>
                  <a:schemeClr val="tx1"/>
                </a:solidFill>
                <a:ea typeface="ＭＳ Ｐゴシック" charset="0"/>
                <a:cs typeface="Gill Sans" charset="0"/>
              </a:rPr>
              <a:t>700 MHz spectrum auction will be held in the first half of 2013, the 2.5 GHz spectrum auction will be held up to a year thereafter</a:t>
            </a:r>
          </a:p>
          <a:p>
            <a:pPr marL="266700" algn="l">
              <a:spcBef>
                <a:spcPct val="0"/>
              </a:spcBef>
            </a:pPr>
            <a:endParaRPr lang="en-US">
              <a:solidFill>
                <a:schemeClr val="tx1"/>
              </a:solidFill>
              <a:ea typeface="ＭＳ Ｐゴシック" charset="0"/>
              <a:cs typeface="Gill Sans" charset="0"/>
            </a:endParaRPr>
          </a:p>
          <a:p>
            <a:pPr marL="266700" algn="l">
              <a:spcBef>
                <a:spcPct val="0"/>
              </a:spcBef>
              <a:buSzPct val="125000"/>
              <a:buFont typeface="Gill Sans" charset="0"/>
              <a:buChar char="•"/>
            </a:pPr>
            <a:r>
              <a:rPr lang="en-US">
                <a:solidFill>
                  <a:schemeClr val="tx1"/>
                </a:solidFill>
                <a:ea typeface="ＭＳ Ｐゴシック" charset="0"/>
                <a:cs typeface="Gill Sans" charset="0"/>
              </a:rPr>
              <a:t>Limit the amount of prime spectrum that incumbent carriers</a:t>
            </a:r>
          </a:p>
        </p:txBody>
      </p:sp>
    </p:spTree>
  </p:cSld>
  <p:clrMapOvr>
    <a:masterClrMapping/>
  </p:clrMapOvr>
  <p:transition spd="med">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ln/>
        </p:spPr>
        <p:txBody>
          <a:bodyPr/>
          <a:lstStyle/>
          <a:p>
            <a:r>
              <a:rPr lang="en-US"/>
              <a:t>Industry</a:t>
            </a:r>
          </a:p>
        </p:txBody>
      </p:sp>
      <p:sp>
        <p:nvSpPr>
          <p:cNvPr id="75778" name="Rectangle 2"/>
          <p:cNvSpPr>
            <a:spLocks noGrp="1" noChangeArrowheads="1"/>
          </p:cNvSpPr>
          <p:nvPr>
            <p:ph type="body" idx="1"/>
          </p:nvPr>
        </p:nvSpPr>
        <p:spPr>
          <a:ln/>
        </p:spPr>
        <p:txBody>
          <a:bodyPr/>
          <a:lstStyle/>
          <a:p>
            <a:r>
              <a:rPr lang="en-US"/>
              <a:t>Telecommunication Standards</a:t>
            </a: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438400"/>
            <a:ext cx="100203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a:lstStyle/>
          <a:p>
            <a:r>
              <a:rPr lang="en-US" sz="6300"/>
              <a:t>Industry</a:t>
            </a:r>
          </a:p>
        </p:txBody>
      </p:sp>
      <p:sp>
        <p:nvSpPr>
          <p:cNvPr id="19458" name="Rectangle 2"/>
          <p:cNvSpPr>
            <a:spLocks noGrp="1" noChangeArrowheads="1"/>
          </p:cNvSpPr>
          <p:nvPr>
            <p:ph type="body" idx="1"/>
          </p:nvPr>
        </p:nvSpPr>
        <p:spPr>
          <a:ln/>
        </p:spPr>
        <p:txBody>
          <a:bodyPr/>
          <a:lstStyle/>
          <a:p>
            <a:r>
              <a:rPr lang="en-US"/>
              <a:t>Timeline of Communication Tools</a:t>
            </a:r>
          </a:p>
        </p:txBody>
      </p:sp>
      <p:graphicFrame>
        <p:nvGraphicFramePr>
          <p:cNvPr id="19459" name="Group 3"/>
          <p:cNvGraphicFramePr>
            <a:graphicFrameLocks noGrp="1"/>
          </p:cNvGraphicFramePr>
          <p:nvPr/>
        </p:nvGraphicFramePr>
        <p:xfrm>
          <a:off x="685800" y="2400300"/>
          <a:ext cx="6578600" cy="10668000"/>
        </p:xfrm>
        <a:graphic>
          <a:graphicData uri="http://schemas.openxmlformats.org/drawingml/2006/table">
            <a:tbl>
              <a:tblPr/>
              <a:tblGrid>
                <a:gridCol w="3289300"/>
                <a:gridCol w="3289300"/>
              </a:tblGrid>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3000 BC</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cap="flat">
                      <a:noFill/>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papyrus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cap="flat">
                      <a:noFill/>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3000 BC</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communication drums, horns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2400 BC</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4</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couriers, postal systems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490 BC</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heliograph</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59 BC</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 first newspaper</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100 AD</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paper</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1000 AD</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pens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1400 AD</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first European printing press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1500 AD</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pencils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16th Century</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maritime flags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1790 AD</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semaphore lines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1800s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typewriter</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1838</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telegraph</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1848</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telephone</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1896</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radio</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1897</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computer</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19th Century</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signal lamps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1927</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television</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1960s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computers and text editors</a:t>
                      </a:r>
                    </a:p>
                    <a:p>
                      <a:pPr marL="0" marR="0" lvl="0" indent="0" algn="ctr" defTabSz="914400" rtl="0" eaLnBrk="1" fontAlgn="base" latinLnBrk="0" hangingPunct="1">
                        <a:lnSpc>
                          <a:spcPct val="100000"/>
                        </a:lnSpc>
                        <a:spcBef>
                          <a:spcPct val="0"/>
                        </a:spcBef>
                        <a:spcAft>
                          <a:spcPct val="0"/>
                        </a:spcAft>
                        <a:buClrTx/>
                        <a:buSzTx/>
                        <a:buFontTx/>
                        <a:buNone/>
                        <a:tabLst>
                          <a:tab pos="1168400" algn="l"/>
                          <a:tab pos="1168400" algn="l"/>
                        </a:tabLst>
                      </a:pPr>
                      <a:endPar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endParaRP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1969</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computer networking</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1983</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Internet</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early 1990s</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Mobile ; 1G networks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late 1990s</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Mobile ; 2G &amp; 2.5G networks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2000s</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cap="flat">
                      <a:noFill/>
                    </a:lnB>
                    <a:lnTlToBr>
                      <a:noFill/>
                    </a:lnTlToBr>
                    <a:lnBlToTr>
                      <a:noFill/>
                    </a:lnBlToTr>
                    <a:solidFill>
                      <a:schemeClr val="accent1">
                        <a:alpha val="29803"/>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1500" b="0" i="0" u="none" strike="noStrike" cap="none" normalizeH="0" baseline="0">
                          <a:ln>
                            <a:noFill/>
                          </a:ln>
                          <a:solidFill>
                            <a:schemeClr val="tx1"/>
                          </a:solidFill>
                          <a:effectLst/>
                          <a:latin typeface="Gill Sans" charset="0"/>
                          <a:ea typeface="ヒラギノ角ゴ ProN W3" charset="0"/>
                          <a:cs typeface="Gill Sans" charset="0"/>
                          <a:sym typeface="Gill Sans" charset="0"/>
                        </a:rPr>
                        <a:t>Mobile ; 3G networks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cap="flat">
                      <a:noFill/>
                    </a:lnB>
                    <a:lnTlToBr>
                      <a:noFill/>
                    </a:lnTlToBr>
                    <a:lnBlToTr>
                      <a:noFill/>
                    </a:lnBlToTr>
                    <a:solidFill>
                      <a:schemeClr val="accent1">
                        <a:alpha val="29803"/>
                      </a:schemeClr>
                    </a:solidFill>
                  </a:tcPr>
                </a:tc>
              </a:tr>
            </a:tbl>
          </a:graphicData>
        </a:graphic>
      </p:graphicFrame>
      <p:grpSp>
        <p:nvGrpSpPr>
          <p:cNvPr id="19635" name="Group 179"/>
          <p:cNvGrpSpPr>
            <a:grpSpLocks/>
          </p:cNvGrpSpPr>
          <p:nvPr/>
        </p:nvGrpSpPr>
        <p:grpSpPr bwMode="auto">
          <a:xfrm>
            <a:off x="7823200" y="2489200"/>
            <a:ext cx="15240000" cy="10160000"/>
            <a:chOff x="0" y="0"/>
            <a:chExt cx="9600" cy="6400"/>
          </a:xfrm>
        </p:grpSpPr>
        <p:pic>
          <p:nvPicPr>
            <p:cNvPr id="19630" name="Picture 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92" cy="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631"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24"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632" name="Picture 1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633" name="Picture 1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92" cy="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9634" name="Picture 1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600" cy="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sp>
        <p:nvSpPr>
          <p:cNvPr id="19636" name="Rectangle 180"/>
          <p:cNvSpPr>
            <a:spLocks/>
          </p:cNvSpPr>
          <p:nvPr/>
        </p:nvSpPr>
        <p:spPr bwMode="auto">
          <a:xfrm>
            <a:off x="8824913" y="5956300"/>
            <a:ext cx="251618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8000">
                <a:solidFill>
                  <a:schemeClr val="tx1"/>
                </a:solidFill>
                <a:latin typeface="Cooper Black" charset="0"/>
                <a:ea typeface="ＭＳ Ｐゴシック" charset="0"/>
                <a:cs typeface="Cooper Black" charset="0"/>
                <a:sym typeface="Cooper Black" charset="0"/>
              </a:rPr>
              <a:t>2012</a:t>
            </a:r>
          </a:p>
        </p:txBody>
      </p:sp>
      <p:sp>
        <p:nvSpPr>
          <p:cNvPr id="19637" name="Rectangle 181"/>
          <p:cNvSpPr>
            <a:spLocks/>
          </p:cNvSpPr>
          <p:nvPr/>
        </p:nvSpPr>
        <p:spPr bwMode="auto">
          <a:xfrm>
            <a:off x="7766050" y="7315200"/>
            <a:ext cx="46212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0">
                <a:solidFill>
                  <a:schemeClr val="tx1"/>
                </a:solidFill>
                <a:ea typeface="ＭＳ Ｐゴシック" charset="0"/>
                <a:cs typeface="Gill Sans" charset="0"/>
              </a:rPr>
              <a:t>4G | LTE</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9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9637"/>
                                        </p:tgtEl>
                                        <p:attrNameLst>
                                          <p:attrName>style.visibility</p:attrName>
                                        </p:attrNameLst>
                                      </p:cBhvr>
                                      <p:to>
                                        <p:strVal val="visible"/>
                                      </p:to>
                                    </p:set>
                                    <p:anim calcmode="lin" valueType="num">
                                      <p:cBhvr additive="base">
                                        <p:cTn id="11" dur="500" fill="hold"/>
                                        <p:tgtEl>
                                          <p:spTgt spid="19637"/>
                                        </p:tgtEl>
                                        <p:attrNameLst>
                                          <p:attrName>ppt_x</p:attrName>
                                        </p:attrNameLst>
                                      </p:cBhvr>
                                      <p:tavLst>
                                        <p:tav tm="0">
                                          <p:val>
                                            <p:strVal val="#ppt_x"/>
                                          </p:val>
                                        </p:tav>
                                        <p:tav tm="100000">
                                          <p:val>
                                            <p:strVal val="#ppt_x"/>
                                          </p:val>
                                        </p:tav>
                                      </p:tavLst>
                                    </p:anim>
                                    <p:anim calcmode="lin" valueType="num">
                                      <p:cBhvr additive="base">
                                        <p:cTn id="12" dur="500" fill="hold"/>
                                        <p:tgtEl>
                                          <p:spTgt spid="196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36" grpId="0" autoUpdateAnimBg="0"/>
      <p:bldP spid="1963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a:lstStyle/>
          <a:p>
            <a:r>
              <a:rPr lang="en-US"/>
              <a:t>Rogers Communications</a:t>
            </a:r>
          </a:p>
        </p:txBody>
      </p:sp>
      <p:pic>
        <p:nvPicPr>
          <p:cNvPr id="768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6334125"/>
            <a:ext cx="25019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68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591300"/>
            <a:ext cx="26257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68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0" y="6464300"/>
            <a:ext cx="2184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76805" name="Rectangle 5"/>
          <p:cNvSpPr>
            <a:spLocks/>
          </p:cNvSpPr>
          <p:nvPr/>
        </p:nvSpPr>
        <p:spPr bwMode="auto">
          <a:xfrm>
            <a:off x="2078038" y="8928100"/>
            <a:ext cx="14811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Wireless</a:t>
            </a:r>
          </a:p>
        </p:txBody>
      </p:sp>
      <p:sp>
        <p:nvSpPr>
          <p:cNvPr id="76806" name="Rectangle 6"/>
          <p:cNvSpPr>
            <a:spLocks/>
          </p:cNvSpPr>
          <p:nvPr/>
        </p:nvSpPr>
        <p:spPr bwMode="auto">
          <a:xfrm>
            <a:off x="5980113" y="8928100"/>
            <a:ext cx="10334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Media</a:t>
            </a:r>
          </a:p>
        </p:txBody>
      </p:sp>
      <p:sp>
        <p:nvSpPr>
          <p:cNvPr id="76807" name="Rectangle 7"/>
          <p:cNvSpPr>
            <a:spLocks/>
          </p:cNvSpPr>
          <p:nvPr/>
        </p:nvSpPr>
        <p:spPr bwMode="auto">
          <a:xfrm>
            <a:off x="9918700" y="8928100"/>
            <a:ext cx="10033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Cable</a:t>
            </a:r>
          </a:p>
        </p:txBody>
      </p:sp>
      <p:pic>
        <p:nvPicPr>
          <p:cNvPr id="7680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3100" y="1689100"/>
            <a:ext cx="40227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ln/>
        </p:spPr>
        <p:txBody>
          <a:bodyPr/>
          <a:lstStyle/>
          <a:p>
            <a:r>
              <a:rPr lang="en-US"/>
              <a:t>ROGERS</a:t>
            </a:r>
          </a:p>
        </p:txBody>
      </p:sp>
      <p:sp>
        <p:nvSpPr>
          <p:cNvPr id="77826" name="Rectangle 2"/>
          <p:cNvSpPr>
            <a:spLocks noGrp="1" noChangeArrowheads="1"/>
          </p:cNvSpPr>
          <p:nvPr>
            <p:ph type="body" idx="1"/>
          </p:nvPr>
        </p:nvSpPr>
        <p:spPr>
          <a:ln/>
        </p:spPr>
        <p:txBody>
          <a:bodyPr/>
          <a:lstStyle/>
          <a:p>
            <a:r>
              <a:rPr lang="en-US"/>
              <a:t>RCI.A - TSX</a:t>
            </a:r>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2298700"/>
            <a:ext cx="82423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ln/>
        </p:spPr>
        <p:txBody>
          <a:bodyPr/>
          <a:lstStyle/>
          <a:p>
            <a:r>
              <a:rPr lang="en-US"/>
              <a:t>ROGERS</a:t>
            </a:r>
          </a:p>
        </p:txBody>
      </p:sp>
      <p:sp>
        <p:nvSpPr>
          <p:cNvPr id="78850" name="Rectangle 2"/>
          <p:cNvSpPr>
            <a:spLocks noGrp="1" noChangeArrowheads="1"/>
          </p:cNvSpPr>
          <p:nvPr>
            <p:ph type="body" idx="1"/>
          </p:nvPr>
        </p:nvSpPr>
        <p:spPr>
          <a:ln/>
        </p:spPr>
        <p:txBody>
          <a:bodyPr/>
          <a:lstStyle/>
          <a:p>
            <a:r>
              <a:rPr lang="en-US"/>
              <a:t>RCI.B - TSX</a:t>
            </a:r>
          </a:p>
        </p:txBody>
      </p:sp>
      <p:grpSp>
        <p:nvGrpSpPr>
          <p:cNvPr id="78856" name="Group 8"/>
          <p:cNvGrpSpPr>
            <a:grpSpLocks/>
          </p:cNvGrpSpPr>
          <p:nvPr/>
        </p:nvGrpSpPr>
        <p:grpSpPr bwMode="auto">
          <a:xfrm>
            <a:off x="339725" y="2374900"/>
            <a:ext cx="12280900" cy="6908800"/>
            <a:chOff x="0" y="0"/>
            <a:chExt cx="7736" cy="4352"/>
          </a:xfrm>
        </p:grpSpPr>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28" cy="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736" cy="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80" cy="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88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48" cy="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88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96" cy="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spTree>
  </p:cSld>
  <p:clrMapOvr>
    <a:masterClrMapping/>
  </p:clrMapOvr>
  <p:transition spd="med">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ln/>
        </p:spPr>
        <p:txBody>
          <a:bodyPr/>
          <a:lstStyle/>
          <a:p>
            <a:r>
              <a:rPr lang="en-US"/>
              <a:t>ROGERS</a:t>
            </a:r>
          </a:p>
        </p:txBody>
      </p:sp>
      <p:sp>
        <p:nvSpPr>
          <p:cNvPr id="79874" name="Rectangle 2"/>
          <p:cNvSpPr>
            <a:spLocks noGrp="1" noChangeArrowheads="1"/>
          </p:cNvSpPr>
          <p:nvPr>
            <p:ph type="body" idx="1"/>
          </p:nvPr>
        </p:nvSpPr>
        <p:spPr>
          <a:ln/>
        </p:spPr>
        <p:txBody>
          <a:bodyPr/>
          <a:lstStyle/>
          <a:p>
            <a:r>
              <a:rPr lang="en-US"/>
              <a:t>Common Shares Outstanding</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2971800"/>
            <a:ext cx="127206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ln/>
        </p:spPr>
        <p:txBody>
          <a:bodyPr/>
          <a:lstStyle/>
          <a:p>
            <a:r>
              <a:rPr lang="en-US"/>
              <a:t>ROGERS</a:t>
            </a:r>
          </a:p>
        </p:txBody>
      </p:sp>
      <p:sp>
        <p:nvSpPr>
          <p:cNvPr id="80898" name="Rectangle 2"/>
          <p:cNvSpPr>
            <a:spLocks noGrp="1" noChangeArrowheads="1"/>
          </p:cNvSpPr>
          <p:nvPr>
            <p:ph type="body" idx="1"/>
          </p:nvPr>
        </p:nvSpPr>
        <p:spPr>
          <a:ln/>
        </p:spPr>
        <p:txBody>
          <a:bodyPr/>
          <a:lstStyle/>
          <a:p>
            <a:r>
              <a:rPr lang="en-US"/>
              <a:t>Dividend History</a:t>
            </a: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900" y="2082800"/>
            <a:ext cx="67183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80900" name="Rectangle 4"/>
          <p:cNvSpPr>
            <a:spLocks/>
          </p:cNvSpPr>
          <p:nvPr/>
        </p:nvSpPr>
        <p:spPr bwMode="auto">
          <a:xfrm>
            <a:off x="8610600" y="6477000"/>
            <a:ext cx="1181100" cy="635000"/>
          </a:xfrm>
          <a:prstGeom prst="rect">
            <a:avLst/>
          </a:prstGeom>
          <a:solidFill>
            <a:srgbClr val="FF0020">
              <a:alpha val="48000"/>
            </a:srgbClr>
          </a:solidFill>
          <a:ln>
            <a:noFill/>
          </a:ln>
          <a:extLst>
            <a:ext uri="{91240B29-F687-4F45-9708-019B960494DF}">
              <a14:hiddenLine xmlns:a14="http://schemas.microsoft.com/office/drawing/2010/main" w="12700" cap="flat">
                <a:solidFill>
                  <a:srgbClr val="000000">
                    <a:alpha val="48000"/>
                  </a:srgbClr>
                </a:solidFill>
                <a:miter lim="800000"/>
                <a:headEnd type="none" w="med" len="med"/>
                <a:tailEnd type="none" w="med" len="med"/>
              </a14:hiddenLine>
            </a:ext>
          </a:extLst>
        </p:spPr>
        <p:txBody>
          <a:bodyPr lIns="0" tIns="0" rIns="0" bIns="0"/>
          <a:lstStyle/>
          <a:p>
            <a:endParaRPr lang="en-US"/>
          </a:p>
        </p:txBody>
      </p:sp>
    </p:spTree>
  </p:cSld>
  <p:clrMapOvr>
    <a:masterClrMapping/>
  </p:clrMapOvr>
  <p:transition spd="med">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ln/>
        </p:spPr>
        <p:txBody>
          <a:bodyPr/>
          <a:lstStyle/>
          <a:p>
            <a:r>
              <a:rPr lang="en-US"/>
              <a:t>Rogers</a:t>
            </a:r>
          </a:p>
        </p:txBody>
      </p:sp>
      <p:sp>
        <p:nvSpPr>
          <p:cNvPr id="81922" name="Rectangle 2"/>
          <p:cNvSpPr>
            <a:spLocks noGrp="1" noChangeArrowheads="1"/>
          </p:cNvSpPr>
          <p:nvPr>
            <p:ph type="body" idx="1"/>
          </p:nvPr>
        </p:nvSpPr>
        <p:spPr>
          <a:ln/>
        </p:spPr>
        <p:txBody>
          <a:bodyPr/>
          <a:lstStyle/>
          <a:p>
            <a:r>
              <a:rPr lang="en-US"/>
              <a:t>1 Year vs. TSC Comp / TSX Telecom</a:t>
            </a:r>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971800"/>
            <a:ext cx="121793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1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540000"/>
            <a:ext cx="1219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ln/>
        </p:spPr>
        <p:txBody>
          <a:bodyPr/>
          <a:lstStyle/>
          <a:p>
            <a:r>
              <a:rPr lang="en-US"/>
              <a:t>Rogers</a:t>
            </a:r>
          </a:p>
        </p:txBody>
      </p:sp>
      <p:sp>
        <p:nvSpPr>
          <p:cNvPr id="82946" name="Rectangle 2"/>
          <p:cNvSpPr>
            <a:spLocks noGrp="1" noChangeArrowheads="1"/>
          </p:cNvSpPr>
          <p:nvPr>
            <p:ph type="body" idx="1"/>
          </p:nvPr>
        </p:nvSpPr>
        <p:spPr>
          <a:ln/>
        </p:spPr>
        <p:txBody>
          <a:bodyPr/>
          <a:lstStyle/>
          <a:p>
            <a:r>
              <a:rPr lang="en-US"/>
              <a:t>5 Year vs. TSC Comp / TSX Telecom</a:t>
            </a: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565400"/>
            <a:ext cx="121285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ln/>
        </p:spPr>
        <p:txBody>
          <a:bodyPr/>
          <a:lstStyle/>
          <a:p>
            <a:r>
              <a:rPr lang="en-US"/>
              <a:t>Rogers</a:t>
            </a:r>
          </a:p>
        </p:txBody>
      </p:sp>
      <p:sp>
        <p:nvSpPr>
          <p:cNvPr id="83970" name="Rectangle 2"/>
          <p:cNvSpPr>
            <a:spLocks noGrp="1" noChangeArrowheads="1"/>
          </p:cNvSpPr>
          <p:nvPr>
            <p:ph type="body" idx="1"/>
          </p:nvPr>
        </p:nvSpPr>
        <p:spPr>
          <a:ln/>
        </p:spPr>
        <p:txBody>
          <a:bodyPr/>
          <a:lstStyle/>
          <a:p>
            <a:r>
              <a:rPr lang="en-US"/>
              <a:t>History</a:t>
            </a:r>
          </a:p>
        </p:txBody>
      </p:sp>
      <p:graphicFrame>
        <p:nvGraphicFramePr>
          <p:cNvPr id="83971" name="Group 3"/>
          <p:cNvGraphicFramePr>
            <a:graphicFrameLocks noGrp="1"/>
          </p:cNvGraphicFramePr>
          <p:nvPr/>
        </p:nvGraphicFramePr>
        <p:xfrm>
          <a:off x="508000" y="2324100"/>
          <a:ext cx="11976100" cy="6967541"/>
        </p:xfrm>
        <a:graphic>
          <a:graphicData uri="http://schemas.openxmlformats.org/drawingml/2006/table">
            <a:tbl>
              <a:tblPr/>
              <a:tblGrid>
                <a:gridCol w="1281113"/>
                <a:gridCol w="10694987"/>
              </a:tblGrid>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1960</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cap="flat">
                      <a:noFill/>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2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While in School Ted Rogers buys CHFI and makes it successful </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cap="flat">
                      <a:noFill/>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1967</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2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Ted Rogers founds Rogers Cable TV, and enters into the cable business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1979</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rowSpan="2">
                  <a:txBody>
                    <a:bodyPr/>
                    <a:lstStyle/>
                    <a:p>
                      <a:pPr marL="201613" marR="0" lvl="0" indent="-201613" algn="l" defTabSz="914400" rtl="0" eaLnBrk="1" fontAlgn="base" latinLnBrk="0" hangingPunct="1">
                        <a:lnSpc>
                          <a:spcPct val="2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Rogers becomes a public company after acquiring Canadian Cablesystems and becomes biggest cable company in Canada</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endParaRPr kumimoji="0" lang="en-US" sz="30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vMerge="1">
                  <a:txBody>
                    <a:bodyPr/>
                    <a:lstStyle/>
                    <a:p>
                      <a:endParaRPr lang="en-US"/>
                    </a:p>
                  </a:txBody>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1981</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2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Rogers enters the America market</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1985</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Rogers enters the cellular market under the brand Cantel</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1994</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Rogers media is created after the $3.1 billion hostile bid for Maclean Hunter</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2000</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Rogers acquires the Toronto Blue Jays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2007</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Acquires 5 CityTV  stations</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w="25400" cap="flat" cmpd="sng" algn="ctr">
                      <a:solidFill>
                        <a:srgbClr val="DFDFDF"/>
                      </a:solidFill>
                      <a:prstDash val="solid"/>
                      <a:round/>
                      <a:headEnd type="none" w="med" len="med"/>
                      <a:tailEnd type="none" w="med" len="med"/>
                    </a:lnB>
                    <a:lnTlToBr>
                      <a:noFill/>
                    </a:lnTlToBr>
                    <a:lnBlToTr>
                      <a:noFill/>
                    </a:lnBlToTr>
                    <a:solidFill>
                      <a:schemeClr val="accent1">
                        <a:alpha val="29803"/>
                      </a:schemeClr>
                    </a:solid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68400" algn="l"/>
                        </a:tabLst>
                      </a:pPr>
                      <a:r>
                        <a:rPr kumimoji="0" lang="en-US" sz="20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2009</a:t>
                      </a:r>
                    </a:p>
                  </a:txBody>
                  <a:tcPr marL="50800" marR="50800" marT="50800" marB="50800" anchor="ctr" horzOverflow="overflow">
                    <a:lnL cap="flat">
                      <a:noFill/>
                    </a:lnL>
                    <a:lnR w="25400" cap="flat" cmpd="sng" algn="ctr">
                      <a:solidFill>
                        <a:srgbClr val="DFDFDF"/>
                      </a:solidFill>
                      <a:prstDash val="solid"/>
                      <a:round/>
                      <a:headEnd type="none" w="med" len="med"/>
                      <a:tailEnd type="none" w="med" len="med"/>
                    </a:lnR>
                    <a:lnT w="25400" cap="flat" cmpd="sng" algn="ctr">
                      <a:solidFill>
                        <a:srgbClr val="DFDFDF"/>
                      </a:solidFill>
                      <a:prstDash val="solid"/>
                      <a:round/>
                      <a:headEnd type="none" w="med" len="med"/>
                      <a:tailEnd type="none" w="med" len="med"/>
                    </a:lnT>
                    <a:lnB cap="flat">
                      <a:noFill/>
                    </a:lnB>
                    <a:lnTlToBr>
                      <a:noFill/>
                    </a:lnTlToBr>
                    <a:lnBlToTr>
                      <a:noFill/>
                    </a:lnBlToTr>
                    <a:solidFill>
                      <a:schemeClr val="accent1">
                        <a:alpha val="29803"/>
                      </a:schemeClr>
                    </a:solidFill>
                  </a:tcPr>
                </a:tc>
                <a:tc>
                  <a:txBody>
                    <a:bodyPr/>
                    <a:lstStyle/>
                    <a:p>
                      <a:pPr marL="201613" marR="0" lvl="0" indent="-201613"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292934"/>
                          </a:solidFill>
                          <a:effectLst/>
                          <a:latin typeface="Gill Sans" charset="0"/>
                          <a:ea typeface="ヒラギノ角ゴ ProN W3" charset="0"/>
                          <a:cs typeface="Gill Sans" charset="0"/>
                          <a:sym typeface="Gill Sans" charset="0"/>
                        </a:rPr>
                        <a:t>Nadir Mohamed becomes President &amp; CEO of Rogers Communications Inc</a:t>
                      </a:r>
                    </a:p>
                  </a:txBody>
                  <a:tcPr marL="50800" marR="50800" marT="50800" marB="50800" anchor="ctr" horzOverflow="overflow">
                    <a:lnL w="25400" cap="flat" cmpd="sng" algn="ctr">
                      <a:solidFill>
                        <a:srgbClr val="DFDFDF"/>
                      </a:solidFill>
                      <a:prstDash val="solid"/>
                      <a:round/>
                      <a:headEnd type="none" w="med" len="med"/>
                      <a:tailEnd type="none" w="med" len="med"/>
                    </a:lnL>
                    <a:lnR cap="flat">
                      <a:noFill/>
                    </a:lnR>
                    <a:lnT w="25400" cap="flat" cmpd="sng" algn="ctr">
                      <a:solidFill>
                        <a:srgbClr val="DFDFDF"/>
                      </a:solidFill>
                      <a:prstDash val="solid"/>
                      <a:round/>
                      <a:headEnd type="none" w="med" len="med"/>
                      <a:tailEnd type="none" w="med" len="med"/>
                    </a:lnT>
                    <a:lnB cap="flat">
                      <a:noFill/>
                    </a:lnB>
                    <a:lnTlToBr>
                      <a:noFill/>
                    </a:lnTlToBr>
                    <a:lnBlToTr>
                      <a:noFill/>
                    </a:lnBlToTr>
                    <a:solidFill>
                      <a:schemeClr val="accent1">
                        <a:alpha val="29803"/>
                      </a:schemeClr>
                    </a:solidFill>
                  </a:tcPr>
                </a:tc>
              </a:tr>
            </a:tbl>
          </a:graphicData>
        </a:graphic>
      </p:graphicFrame>
    </p:spTree>
  </p:cSld>
  <p:clrMapOvr>
    <a:masterClrMapping/>
  </p:clrMapOvr>
  <p:transition spd="med">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ln/>
        </p:spPr>
        <p:txBody>
          <a:bodyPr/>
          <a:lstStyle/>
          <a:p>
            <a:r>
              <a:rPr lang="en-US"/>
              <a:t>Rogers</a:t>
            </a:r>
          </a:p>
        </p:txBody>
      </p:sp>
      <p:sp>
        <p:nvSpPr>
          <p:cNvPr id="84994" name="Rectangle 2"/>
          <p:cNvSpPr>
            <a:spLocks noGrp="1" noChangeArrowheads="1"/>
          </p:cNvSpPr>
          <p:nvPr>
            <p:ph type="body" idx="1"/>
          </p:nvPr>
        </p:nvSpPr>
        <p:spPr>
          <a:ln/>
        </p:spPr>
        <p:txBody>
          <a:bodyPr/>
          <a:lstStyle/>
          <a:p>
            <a:r>
              <a:rPr lang="en-US"/>
              <a:t>Management Team</a:t>
            </a:r>
          </a:p>
        </p:txBody>
      </p:sp>
      <p:grpSp>
        <p:nvGrpSpPr>
          <p:cNvPr id="85000" name="Group 8"/>
          <p:cNvGrpSpPr>
            <a:grpSpLocks/>
          </p:cNvGrpSpPr>
          <p:nvPr/>
        </p:nvGrpSpPr>
        <p:grpSpPr bwMode="auto">
          <a:xfrm>
            <a:off x="400050" y="2362200"/>
            <a:ext cx="13004800" cy="17564100"/>
            <a:chOff x="0" y="0"/>
            <a:chExt cx="8192" cy="11064"/>
          </a:xfrm>
        </p:grpSpPr>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4"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4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8" cy="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49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92" cy="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49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92" cy="1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49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192" cy="1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grpSp>
        <p:nvGrpSpPr>
          <p:cNvPr id="85006" name="Group 14"/>
          <p:cNvGrpSpPr>
            <a:grpSpLocks/>
          </p:cNvGrpSpPr>
          <p:nvPr/>
        </p:nvGrpSpPr>
        <p:grpSpPr bwMode="auto">
          <a:xfrm>
            <a:off x="3822700" y="2336800"/>
            <a:ext cx="8229600" cy="5969000"/>
            <a:chOff x="0" y="0"/>
            <a:chExt cx="5184" cy="3760"/>
          </a:xfrm>
        </p:grpSpPr>
        <p:pic>
          <p:nvPicPr>
            <p:cNvPr id="850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184"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500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184"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500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184" cy="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500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5184" cy="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500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184" cy="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85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ln/>
        </p:spPr>
        <p:txBody>
          <a:bodyPr/>
          <a:lstStyle/>
          <a:p>
            <a:r>
              <a:rPr lang="en-US"/>
              <a:t>Rogers</a:t>
            </a:r>
          </a:p>
        </p:txBody>
      </p:sp>
      <p:sp>
        <p:nvSpPr>
          <p:cNvPr id="87042" name="Rectangle 2"/>
          <p:cNvSpPr>
            <a:spLocks noGrp="1" noChangeArrowheads="1"/>
          </p:cNvSpPr>
          <p:nvPr>
            <p:ph type="body" idx="1"/>
          </p:nvPr>
        </p:nvSpPr>
        <p:spPr>
          <a:ln/>
        </p:spPr>
        <p:txBody>
          <a:bodyPr/>
          <a:lstStyle/>
          <a:p>
            <a:r>
              <a:rPr lang="en-US"/>
              <a:t>Financial Overview</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2679700"/>
            <a:ext cx="111125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a:lstStyle/>
          <a:p>
            <a:r>
              <a:rPr lang="en-US"/>
              <a:t>INDUSTRY</a:t>
            </a:r>
          </a:p>
        </p:txBody>
      </p:sp>
      <p:sp>
        <p:nvSpPr>
          <p:cNvPr id="21506" name="Rectangle 2"/>
          <p:cNvSpPr>
            <a:spLocks noGrp="1" noChangeArrowheads="1"/>
          </p:cNvSpPr>
          <p:nvPr>
            <p:ph type="body" idx="1"/>
          </p:nvPr>
        </p:nvSpPr>
        <p:spPr>
          <a:ln/>
        </p:spPr>
        <p:txBody>
          <a:bodyPr/>
          <a:lstStyle/>
          <a:p>
            <a:r>
              <a:rPr lang="en-US" sz="2300"/>
              <a:t>Classification of Canadian Telecommunications Services Providers (TSP)</a:t>
            </a:r>
          </a:p>
        </p:txBody>
      </p:sp>
      <p:sp>
        <p:nvSpPr>
          <p:cNvPr id="21507" name="Rectangle 3"/>
          <p:cNvSpPr>
            <a:spLocks/>
          </p:cNvSpPr>
          <p:nvPr/>
        </p:nvSpPr>
        <p:spPr bwMode="auto">
          <a:xfrm>
            <a:off x="811213" y="3714750"/>
            <a:ext cx="1137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266700" algn="l">
              <a:lnSpc>
                <a:spcPct val="150000"/>
              </a:lnSpc>
              <a:spcBef>
                <a:spcPct val="0"/>
              </a:spcBef>
              <a:buClr>
                <a:srgbClr val="000000"/>
              </a:buClr>
              <a:buSzPct val="125000"/>
              <a:buFont typeface="Gill Sans" charset="0"/>
              <a:buChar char="•"/>
            </a:pPr>
            <a:r>
              <a:rPr lang="en-US">
                <a:solidFill>
                  <a:schemeClr val="tx1"/>
                </a:solidFill>
                <a:ea typeface="ＭＳ Ｐゴシック" charset="0"/>
                <a:cs typeface="Gill Sans" charset="0"/>
              </a:rPr>
              <a:t>Incumbent TSPs</a:t>
            </a:r>
          </a:p>
          <a:p>
            <a:pPr marL="266700" algn="l">
              <a:lnSpc>
                <a:spcPct val="150000"/>
              </a:lnSpc>
              <a:spcBef>
                <a:spcPct val="0"/>
              </a:spcBef>
              <a:buClr>
                <a:srgbClr val="000000"/>
              </a:buClr>
              <a:buSzPct val="125000"/>
              <a:buFont typeface="Gill Sans" charset="0"/>
              <a:buChar char="•"/>
            </a:pPr>
            <a:r>
              <a:rPr lang="en-US">
                <a:solidFill>
                  <a:schemeClr val="tx1"/>
                </a:solidFill>
                <a:ea typeface="ＭＳ Ｐゴシック" charset="0"/>
                <a:cs typeface="Gill Sans" charset="0"/>
              </a:rPr>
              <a:t>Alternative TSPs</a:t>
            </a:r>
          </a:p>
          <a:p>
            <a:pPr marL="266700" algn="l">
              <a:lnSpc>
                <a:spcPct val="150000"/>
              </a:lnSpc>
              <a:spcBef>
                <a:spcPct val="0"/>
              </a:spcBef>
            </a:pPr>
            <a:r>
              <a:rPr lang="en-US">
                <a:solidFill>
                  <a:schemeClr val="tx1"/>
                </a:solidFill>
                <a:ea typeface="ＭＳ Ｐゴシック" charset="0"/>
                <a:cs typeface="Gill Sans" charset="0"/>
              </a:rPr>
              <a:t>-Facilities based alternative</a:t>
            </a:r>
          </a:p>
          <a:p>
            <a:pPr marL="838200" lvl="1" indent="-571500" algn="l">
              <a:lnSpc>
                <a:spcPct val="150000"/>
              </a:lnSpc>
              <a:spcBef>
                <a:spcPct val="0"/>
              </a:spcBef>
            </a:pPr>
            <a:r>
              <a:rPr lang="en-US">
                <a:solidFill>
                  <a:schemeClr val="tx1"/>
                </a:solidFill>
                <a:ea typeface="ＭＳ Ｐゴシック" charset="0"/>
                <a:cs typeface="Gill Sans" charset="0"/>
              </a:rPr>
              <a:t>Cable BDUs</a:t>
            </a:r>
          </a:p>
          <a:p>
            <a:pPr marL="838200" lvl="1" indent="-571500" algn="l">
              <a:lnSpc>
                <a:spcPct val="150000"/>
              </a:lnSpc>
              <a:spcBef>
                <a:spcPct val="0"/>
              </a:spcBef>
            </a:pPr>
            <a:r>
              <a:rPr lang="en-US">
                <a:solidFill>
                  <a:schemeClr val="tx1"/>
                </a:solidFill>
                <a:ea typeface="ＭＳ Ｐゴシック" charset="0"/>
                <a:cs typeface="Gill Sans" charset="0"/>
              </a:rPr>
              <a:t>Utility telcos and other carriers</a:t>
            </a:r>
          </a:p>
          <a:p>
            <a:pPr marL="266700" algn="l">
              <a:lnSpc>
                <a:spcPct val="150000"/>
              </a:lnSpc>
              <a:spcBef>
                <a:spcPct val="0"/>
              </a:spcBef>
            </a:pPr>
            <a:r>
              <a:rPr lang="en-US">
                <a:solidFill>
                  <a:schemeClr val="tx1"/>
                </a:solidFill>
                <a:ea typeface="ＭＳ Ｐゴシック" charset="0"/>
                <a:cs typeface="Gill Sans" charset="0"/>
              </a:rPr>
              <a:t>-Non-facilities based</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3162300"/>
            <a:ext cx="27305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1100" y="3946525"/>
            <a:ext cx="17145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1300" y="6711950"/>
            <a:ext cx="10795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15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0300" y="6235700"/>
            <a:ext cx="24828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15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500" y="5041900"/>
            <a:ext cx="286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ln/>
        </p:spPr>
        <p:txBody>
          <a:bodyPr/>
          <a:lstStyle/>
          <a:p>
            <a:r>
              <a:rPr lang="en-US"/>
              <a:t>Rogers</a:t>
            </a:r>
          </a:p>
        </p:txBody>
      </p:sp>
      <p:sp>
        <p:nvSpPr>
          <p:cNvPr id="88066" name="Rectangle 2"/>
          <p:cNvSpPr>
            <a:spLocks noGrp="1" noChangeArrowheads="1"/>
          </p:cNvSpPr>
          <p:nvPr>
            <p:ph type="body" idx="1"/>
          </p:nvPr>
        </p:nvSpPr>
        <p:spPr>
          <a:ln/>
        </p:spPr>
        <p:txBody>
          <a:bodyPr/>
          <a:lstStyle/>
          <a:p>
            <a:r>
              <a:rPr lang="en-US"/>
              <a:t>Revenue and Profit Breakdown</a:t>
            </a: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886200"/>
            <a:ext cx="118491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ln/>
        </p:spPr>
        <p:txBody>
          <a:bodyPr/>
          <a:lstStyle/>
          <a:p>
            <a:r>
              <a:rPr lang="en-US"/>
              <a:t>Rogers</a:t>
            </a:r>
          </a:p>
        </p:txBody>
      </p:sp>
      <p:sp>
        <p:nvSpPr>
          <p:cNvPr id="89090" name="Rectangle 2"/>
          <p:cNvSpPr>
            <a:spLocks noGrp="1" noChangeArrowheads="1"/>
          </p:cNvSpPr>
          <p:nvPr>
            <p:ph type="body" idx="1"/>
          </p:nvPr>
        </p:nvSpPr>
        <p:spPr>
          <a:ln/>
        </p:spPr>
        <p:txBody>
          <a:bodyPr/>
          <a:lstStyle/>
          <a:p>
            <a:r>
              <a:rPr lang="en-US"/>
              <a:t>Wireless</a:t>
            </a:r>
          </a:p>
        </p:txBody>
      </p:sp>
      <p:sp>
        <p:nvSpPr>
          <p:cNvPr id="89091" name="Rectangle 3"/>
          <p:cNvSpPr>
            <a:spLocks/>
          </p:cNvSpPr>
          <p:nvPr/>
        </p:nvSpPr>
        <p:spPr bwMode="auto">
          <a:xfrm>
            <a:off x="1168400" y="2806700"/>
            <a:ext cx="1066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ts val="600"/>
              </a:spcBef>
            </a:pPr>
            <a:r>
              <a:rPr lang="en-US" b="1">
                <a:solidFill>
                  <a:srgbClr val="343434"/>
                </a:solidFill>
                <a:ea typeface="ＭＳ Ｐゴシック" charset="0"/>
                <a:cs typeface="Gill Sans" charset="0"/>
                <a:hlinkClick r:id="rId3"/>
              </a:rPr>
              <a:t>Rogers Wireless</a:t>
            </a:r>
            <a:r>
              <a:rPr lang="en-US">
                <a:solidFill>
                  <a:srgbClr val="343434"/>
                </a:solidFill>
                <a:ea typeface="ＭＳ Ｐゴシック" charset="0"/>
                <a:cs typeface="Gill Sans" charset="0"/>
              </a:rPr>
              <a:t> is Canada's largest wireless commun</a:t>
            </a:r>
            <a:r>
              <a:rPr lang="en-US">
                <a:solidFill>
                  <a:srgbClr val="343434"/>
                </a:solidFill>
                <a:ea typeface="ＭＳ Ｐゴシック" charset="0"/>
                <a:cs typeface="Gill Sans" charset="0"/>
                <a:hlinkClick r:id="rId4"/>
              </a:rPr>
              <a:t>ications</a:t>
            </a:r>
            <a:r>
              <a:rPr lang="en-US">
                <a:solidFill>
                  <a:srgbClr val="343434"/>
                </a:solidFill>
                <a:ea typeface="ＭＳ Ｐゴシック" charset="0"/>
                <a:cs typeface="Gill Sans" charset="0"/>
              </a:rPr>
              <a:t> services</a:t>
            </a:r>
            <a:r>
              <a:rPr lang="en-US">
                <a:solidFill>
                  <a:srgbClr val="343434"/>
                </a:solidFill>
                <a:ea typeface="ＭＳ Ｐゴシック" charset="0"/>
                <a:cs typeface="Gill Sans" charset="0"/>
                <a:hlinkClick r:id="rId5"/>
              </a:rPr>
              <a:t> provider, und</a:t>
            </a:r>
            <a:r>
              <a:rPr lang="en-US">
                <a:solidFill>
                  <a:srgbClr val="343434"/>
                </a:solidFill>
                <a:ea typeface="ＭＳ Ｐゴシック" charset="0"/>
                <a:cs typeface="Gill Sans" charset="0"/>
              </a:rPr>
              <a:t>er the Rogers, Fido, Chatr Wireless and Cityfone bra</a:t>
            </a:r>
            <a:r>
              <a:rPr lang="en-US">
                <a:solidFill>
                  <a:srgbClr val="343434"/>
                </a:solidFill>
                <a:ea typeface="ＭＳ Ｐゴシック" charset="0"/>
                <a:cs typeface="Gill Sans" charset="0"/>
                <a:hlinkClick r:id="rId6"/>
              </a:rPr>
              <a:t>nd n</a:t>
            </a:r>
            <a:r>
              <a:rPr lang="en-US">
                <a:solidFill>
                  <a:srgbClr val="343434"/>
                </a:solidFill>
                <a:ea typeface="ＭＳ Ｐゴシック" charset="0"/>
                <a:cs typeface="Gill Sans" charset="0"/>
              </a:rPr>
              <a:t>ames, </a:t>
            </a:r>
            <a:r>
              <a:rPr lang="en-US">
                <a:solidFill>
                  <a:srgbClr val="343434"/>
                </a:solidFill>
                <a:ea typeface="ＭＳ Ｐゴシック" charset="0"/>
                <a:cs typeface="Gill Sans" charset="0"/>
                <a:hlinkClick r:id="rId7"/>
              </a:rPr>
              <a:t>with </a:t>
            </a:r>
            <a:r>
              <a:rPr lang="en-US">
                <a:solidFill>
                  <a:srgbClr val="343434"/>
                </a:solidFill>
                <a:ea typeface="ＭＳ Ｐゴシック" charset="0"/>
                <a:cs typeface="Gill Sans" charset="0"/>
              </a:rPr>
              <a:t>9.3 million voice and data subscribers. </a:t>
            </a:r>
          </a:p>
        </p:txBody>
      </p:sp>
      <p:pic>
        <p:nvPicPr>
          <p:cNvPr id="8909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500" y="7378700"/>
            <a:ext cx="39782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909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7473950"/>
            <a:ext cx="47371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8909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3100" y="5143500"/>
            <a:ext cx="40227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ln/>
        </p:spPr>
        <p:txBody>
          <a:bodyPr/>
          <a:lstStyle/>
          <a:p>
            <a:r>
              <a:rPr lang="en-US"/>
              <a:t>Rogers</a:t>
            </a:r>
          </a:p>
        </p:txBody>
      </p:sp>
      <p:sp>
        <p:nvSpPr>
          <p:cNvPr id="90114" name="Rectangle 2"/>
          <p:cNvSpPr>
            <a:spLocks noGrp="1" noChangeArrowheads="1"/>
          </p:cNvSpPr>
          <p:nvPr>
            <p:ph type="body" idx="1"/>
          </p:nvPr>
        </p:nvSpPr>
        <p:spPr>
          <a:ln/>
        </p:spPr>
        <p:txBody>
          <a:bodyPr/>
          <a:lstStyle/>
          <a:p>
            <a:r>
              <a:rPr lang="en-US"/>
              <a:t>Wireless Coverage</a:t>
            </a: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213100"/>
            <a:ext cx="121412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a:ln/>
        </p:spPr>
        <p:txBody>
          <a:bodyPr/>
          <a:lstStyle/>
          <a:p>
            <a:r>
              <a:rPr lang="en-US"/>
              <a:t>Rogers</a:t>
            </a:r>
          </a:p>
        </p:txBody>
      </p:sp>
      <p:sp>
        <p:nvSpPr>
          <p:cNvPr id="91138" name="Rectangle 2"/>
          <p:cNvSpPr>
            <a:spLocks noGrp="1" noChangeArrowheads="1"/>
          </p:cNvSpPr>
          <p:nvPr>
            <p:ph type="body" idx="1"/>
          </p:nvPr>
        </p:nvSpPr>
        <p:spPr>
          <a:ln/>
        </p:spPr>
        <p:txBody>
          <a:bodyPr/>
          <a:lstStyle/>
          <a:p>
            <a:r>
              <a:rPr lang="en-US"/>
              <a:t>Wireless Revenue Breakdown</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86200"/>
            <a:ext cx="11976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ln/>
        </p:spPr>
        <p:txBody>
          <a:bodyPr/>
          <a:lstStyle/>
          <a:p>
            <a:r>
              <a:rPr lang="en-US"/>
              <a:t>Rogers</a:t>
            </a:r>
          </a:p>
        </p:txBody>
      </p:sp>
      <p:sp>
        <p:nvSpPr>
          <p:cNvPr id="92162" name="Rectangle 2"/>
          <p:cNvSpPr>
            <a:spLocks noGrp="1" noChangeArrowheads="1"/>
          </p:cNvSpPr>
          <p:nvPr>
            <p:ph type="body" idx="1"/>
          </p:nvPr>
        </p:nvSpPr>
        <p:spPr>
          <a:ln/>
        </p:spPr>
        <p:txBody>
          <a:bodyPr/>
          <a:lstStyle/>
          <a:p>
            <a:r>
              <a:rPr lang="en-US"/>
              <a:t>Wireless Operating and Financial Results</a:t>
            </a: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41625"/>
            <a:ext cx="12700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ln/>
        </p:spPr>
        <p:txBody>
          <a:bodyPr/>
          <a:lstStyle/>
          <a:p>
            <a:r>
              <a:rPr lang="en-US"/>
              <a:t>Rogers</a:t>
            </a:r>
          </a:p>
        </p:txBody>
      </p:sp>
      <p:sp>
        <p:nvSpPr>
          <p:cNvPr id="93186" name="Rectangle 2"/>
          <p:cNvSpPr>
            <a:spLocks noGrp="1" noChangeArrowheads="1"/>
          </p:cNvSpPr>
          <p:nvPr>
            <p:ph type="body" idx="1"/>
          </p:nvPr>
        </p:nvSpPr>
        <p:spPr>
          <a:ln/>
        </p:spPr>
        <p:txBody>
          <a:bodyPr/>
          <a:lstStyle/>
          <a:p>
            <a:r>
              <a:rPr lang="en-US"/>
              <a:t>Summarized Wireless Subscriber Results</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3238500"/>
            <a:ext cx="12091987"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93188" name="Rectangle 4"/>
          <p:cNvSpPr>
            <a:spLocks/>
          </p:cNvSpPr>
          <p:nvPr/>
        </p:nvSpPr>
        <p:spPr bwMode="auto">
          <a:xfrm>
            <a:off x="9461500" y="5359400"/>
            <a:ext cx="1943100" cy="241300"/>
          </a:xfrm>
          <a:prstGeom prst="rect">
            <a:avLst/>
          </a:prstGeom>
          <a:solidFill>
            <a:srgbClr val="FF0020">
              <a:alpha val="48000"/>
            </a:srgbClr>
          </a:solidFill>
          <a:ln>
            <a:noFill/>
          </a:ln>
          <a:extLst>
            <a:ext uri="{91240B29-F687-4F45-9708-019B960494DF}">
              <a14:hiddenLine xmlns:a14="http://schemas.microsoft.com/office/drawing/2010/main" w="12700" cap="flat">
                <a:solidFill>
                  <a:srgbClr val="000000">
                    <a:alpha val="48000"/>
                  </a:srgbClr>
                </a:solidFill>
                <a:miter lim="800000"/>
                <a:headEnd type="none" w="med" len="med"/>
                <a:tailEnd type="none" w="med" len="med"/>
              </a14:hiddenLine>
            </a:ext>
          </a:extLst>
        </p:spPr>
        <p:txBody>
          <a:bodyPr lIns="0" tIns="0" rIns="0" bIns="0"/>
          <a:lstStyle/>
          <a:p>
            <a:endParaRPr lang="en-US"/>
          </a:p>
        </p:txBody>
      </p:sp>
    </p:spTree>
  </p:cSld>
  <p:clrMapOvr>
    <a:masterClrMapping/>
  </p:clrMapOvr>
  <p:transition spd="med">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ln/>
        </p:spPr>
        <p:txBody>
          <a:bodyPr/>
          <a:lstStyle/>
          <a:p>
            <a:r>
              <a:rPr lang="en-US"/>
              <a:t>Rogers</a:t>
            </a:r>
          </a:p>
        </p:txBody>
      </p:sp>
      <p:sp>
        <p:nvSpPr>
          <p:cNvPr id="94210" name="Rectangle 2"/>
          <p:cNvSpPr>
            <a:spLocks noGrp="1" noChangeArrowheads="1"/>
          </p:cNvSpPr>
          <p:nvPr>
            <p:ph type="body" idx="1"/>
          </p:nvPr>
        </p:nvSpPr>
        <p:spPr>
          <a:ln/>
        </p:spPr>
        <p:txBody>
          <a:bodyPr/>
          <a:lstStyle/>
          <a:p>
            <a:r>
              <a:rPr lang="en-US"/>
              <a:t>Wireless Operating and Financial Results</a:t>
            </a: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2578100"/>
            <a:ext cx="107569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94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6680200"/>
            <a:ext cx="10680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ln/>
        </p:spPr>
        <p:txBody>
          <a:bodyPr/>
          <a:lstStyle/>
          <a:p>
            <a:r>
              <a:rPr lang="en-US"/>
              <a:t>Rogers</a:t>
            </a:r>
          </a:p>
        </p:txBody>
      </p:sp>
      <p:sp>
        <p:nvSpPr>
          <p:cNvPr id="95234" name="Rectangle 2"/>
          <p:cNvSpPr>
            <a:spLocks noGrp="1" noChangeArrowheads="1"/>
          </p:cNvSpPr>
          <p:nvPr>
            <p:ph type="body" idx="1"/>
          </p:nvPr>
        </p:nvSpPr>
        <p:spPr>
          <a:ln/>
        </p:spPr>
        <p:txBody>
          <a:bodyPr/>
          <a:lstStyle/>
          <a:p>
            <a:r>
              <a:rPr lang="en-US"/>
              <a:t>Media</a:t>
            </a:r>
          </a:p>
        </p:txBody>
      </p:sp>
      <p:sp>
        <p:nvSpPr>
          <p:cNvPr id="95235" name="Rectangle 3"/>
          <p:cNvSpPr>
            <a:spLocks/>
          </p:cNvSpPr>
          <p:nvPr/>
        </p:nvSpPr>
        <p:spPr bwMode="auto">
          <a:xfrm>
            <a:off x="1041400" y="2730500"/>
            <a:ext cx="10922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ts val="600"/>
              </a:spcBef>
            </a:pPr>
            <a:r>
              <a:rPr lang="en-US" b="1">
                <a:solidFill>
                  <a:srgbClr val="343434"/>
                </a:solidFill>
                <a:ea typeface="ＭＳ Ｐゴシック" charset="0"/>
                <a:cs typeface="Gill Sans" charset="0"/>
                <a:hlinkClick r:id="rId3"/>
              </a:rPr>
              <a:t>Rogers Media</a:t>
            </a:r>
            <a:r>
              <a:rPr lang="en-US">
                <a:solidFill>
                  <a:srgbClr val="343434"/>
                </a:solidFill>
                <a:ea typeface="ＭＳ Ｐゴシック" charset="0"/>
                <a:cs typeface="Gill Sans" charset="0"/>
              </a:rPr>
              <a:t> owns Canada's largest publishing company, Rogers Publishing Limited, which has more than 70 consumer and business publications, 55 radio stations, television broadcasting with Omni Televis</a:t>
            </a:r>
            <a:r>
              <a:rPr lang="en-US">
                <a:solidFill>
                  <a:srgbClr val="343434"/>
                </a:solidFill>
                <a:ea typeface="ＭＳ Ｐゴシック" charset="0"/>
                <a:cs typeface="Gill Sans" charset="0"/>
                <a:hlinkClick r:id="rId4"/>
              </a:rPr>
              <a:t>ion, CityTV, Sp</a:t>
            </a:r>
            <a:r>
              <a:rPr lang="en-US">
                <a:solidFill>
                  <a:srgbClr val="343434"/>
                </a:solidFill>
                <a:ea typeface="ＭＳ Ｐゴシック" charset="0"/>
                <a:cs typeface="Gill Sans" charset="0"/>
              </a:rPr>
              <a:t>ortsnet, Sportsne</a:t>
            </a:r>
            <a:r>
              <a:rPr lang="en-US">
                <a:solidFill>
                  <a:srgbClr val="343434"/>
                </a:solidFill>
                <a:ea typeface="ＭＳ Ｐゴシック" charset="0"/>
                <a:cs typeface="Gill Sans" charset="0"/>
                <a:hlinkClick r:id="rId5"/>
              </a:rPr>
              <a:t>t One,</a:t>
            </a:r>
            <a:r>
              <a:rPr lang="en-US">
                <a:solidFill>
                  <a:srgbClr val="343434"/>
                </a:solidFill>
                <a:ea typeface="ＭＳ Ｐゴシック" charset="0"/>
                <a:cs typeface="Gill Sans" charset="0"/>
              </a:rPr>
              <a:t> Sportsn</a:t>
            </a:r>
            <a:r>
              <a:rPr lang="en-US">
                <a:solidFill>
                  <a:srgbClr val="343434"/>
                </a:solidFill>
                <a:ea typeface="ＭＳ Ｐゴシック" charset="0"/>
                <a:cs typeface="Gill Sans" charset="0"/>
                <a:hlinkClick r:id="rId6"/>
              </a:rPr>
              <a:t>et World,</a:t>
            </a:r>
            <a:r>
              <a:rPr lang="en-US">
                <a:solidFill>
                  <a:srgbClr val="343434"/>
                </a:solidFill>
                <a:ea typeface="ＭＳ Ｐゴシック" charset="0"/>
                <a:cs typeface="Gill Sans" charset="0"/>
              </a:rPr>
              <a:t> OLN, G4 Ca</a:t>
            </a:r>
            <a:r>
              <a:rPr lang="en-US">
                <a:solidFill>
                  <a:srgbClr val="343434"/>
                </a:solidFill>
                <a:ea typeface="ＭＳ Ｐゴシック" charset="0"/>
                <a:cs typeface="Gill Sans" charset="0"/>
                <a:hlinkClick r:id="rId7"/>
              </a:rPr>
              <a:t>nada and The </a:t>
            </a:r>
            <a:r>
              <a:rPr lang="en-US">
                <a:solidFill>
                  <a:srgbClr val="343434"/>
                </a:solidFill>
                <a:ea typeface="ＭＳ Ｐゴシック" charset="0"/>
                <a:cs typeface="Gill Sans" charset="0"/>
              </a:rPr>
              <a:t>Shopping Channe</a:t>
            </a:r>
            <a:r>
              <a:rPr lang="en-US">
                <a:solidFill>
                  <a:srgbClr val="343434"/>
                </a:solidFill>
                <a:ea typeface="ＭＳ Ｐゴシック" charset="0"/>
                <a:cs typeface="Gill Sans" charset="0"/>
                <a:hlinkClick r:id="rId8"/>
              </a:rPr>
              <a:t>l which is Cana</a:t>
            </a:r>
            <a:r>
              <a:rPr lang="en-US">
                <a:solidFill>
                  <a:srgbClr val="343434"/>
                </a:solidFill>
                <a:ea typeface="ＭＳ Ｐゴシック" charset="0"/>
                <a:cs typeface="Gill Sans" charset="0"/>
              </a:rPr>
              <a:t>da's home shoppin</a:t>
            </a:r>
            <a:r>
              <a:rPr lang="en-US">
                <a:solidFill>
                  <a:srgbClr val="343434"/>
                </a:solidFill>
                <a:ea typeface="ＭＳ Ｐゴシック" charset="0"/>
                <a:cs typeface="Gill Sans" charset="0"/>
                <a:hlinkClick r:id="rId9"/>
              </a:rPr>
              <a:t>g s</a:t>
            </a:r>
            <a:r>
              <a:rPr lang="en-US">
                <a:solidFill>
                  <a:srgbClr val="343434"/>
                </a:solidFill>
                <a:ea typeface="ＭＳ Ｐゴシック" charset="0"/>
                <a:cs typeface="Gill Sans" charset="0"/>
              </a:rPr>
              <a:t>ervic</a:t>
            </a:r>
            <a:r>
              <a:rPr lang="en-US">
                <a:solidFill>
                  <a:srgbClr val="343434"/>
                </a:solidFill>
                <a:ea typeface="ＭＳ Ｐゴシック" charset="0"/>
                <a:cs typeface="Gill Sans" charset="0"/>
                <a:hlinkClick r:id="rId10"/>
              </a:rPr>
              <a:t>e.</a:t>
            </a:r>
          </a:p>
        </p:txBody>
      </p:sp>
      <p:pic>
        <p:nvPicPr>
          <p:cNvPr id="9523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400" y="6553200"/>
            <a:ext cx="2540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9523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6475413"/>
            <a:ext cx="41910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9523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6500" y="8077200"/>
            <a:ext cx="340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ln/>
        </p:spPr>
        <p:txBody>
          <a:bodyPr/>
          <a:lstStyle/>
          <a:p>
            <a:r>
              <a:rPr lang="en-US"/>
              <a:t>Rogers</a:t>
            </a:r>
          </a:p>
        </p:txBody>
      </p:sp>
      <p:sp>
        <p:nvSpPr>
          <p:cNvPr id="97282" name="Rectangle 2"/>
          <p:cNvSpPr>
            <a:spLocks noGrp="1" noChangeArrowheads="1"/>
          </p:cNvSpPr>
          <p:nvPr>
            <p:ph type="body" idx="1"/>
          </p:nvPr>
        </p:nvSpPr>
        <p:spPr>
          <a:ln/>
        </p:spPr>
        <p:txBody>
          <a:bodyPr/>
          <a:lstStyle/>
          <a:p>
            <a:r>
              <a:rPr lang="en-US"/>
              <a:t>Acquisition of Score Media</a:t>
            </a: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2435225"/>
            <a:ext cx="988060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Grp="1" noChangeArrowheads="1"/>
          </p:cNvSpPr>
          <p:nvPr>
            <p:ph type="title"/>
          </p:nvPr>
        </p:nvSpPr>
        <p:spPr>
          <a:ln/>
        </p:spPr>
        <p:txBody>
          <a:bodyPr/>
          <a:lstStyle/>
          <a:p>
            <a:r>
              <a:rPr lang="en-US"/>
              <a:t>Rogers</a:t>
            </a:r>
          </a:p>
        </p:txBody>
      </p:sp>
      <p:sp>
        <p:nvSpPr>
          <p:cNvPr id="99330" name="Rectangle 2"/>
          <p:cNvSpPr>
            <a:spLocks noGrp="1" noChangeArrowheads="1"/>
          </p:cNvSpPr>
          <p:nvPr>
            <p:ph type="body" idx="1"/>
          </p:nvPr>
        </p:nvSpPr>
        <p:spPr>
          <a:ln/>
        </p:spPr>
        <p:txBody>
          <a:bodyPr/>
          <a:lstStyle/>
          <a:p>
            <a:r>
              <a:rPr lang="en-US"/>
              <a:t>Media Revenue Breakdown</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451100"/>
            <a:ext cx="119761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6426200"/>
            <a:ext cx="5232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ln/>
        </p:spPr>
        <p:txBody>
          <a:bodyPr/>
          <a:lstStyle/>
          <a:p>
            <a:r>
              <a:rPr lang="en-US"/>
              <a:t>Industry</a:t>
            </a:r>
          </a:p>
        </p:txBody>
      </p:sp>
      <p:sp>
        <p:nvSpPr>
          <p:cNvPr id="23554" name="Rectangle 2"/>
          <p:cNvSpPr>
            <a:spLocks noGrp="1" noChangeArrowheads="1"/>
          </p:cNvSpPr>
          <p:nvPr>
            <p:ph type="body" idx="1"/>
          </p:nvPr>
        </p:nvSpPr>
        <p:spPr>
          <a:ln/>
        </p:spPr>
        <p:txBody>
          <a:bodyPr/>
          <a:lstStyle/>
          <a:p>
            <a:r>
              <a:rPr lang="en-US"/>
              <a:t>Revenue Mix in Canada</a:t>
            </a:r>
          </a:p>
        </p:txBody>
      </p:sp>
      <p:graphicFrame>
        <p:nvGraphicFramePr>
          <p:cNvPr id="23555" name="Object 3"/>
          <p:cNvGraphicFramePr>
            <a:graphicFrameLocks noChangeAspect="1"/>
          </p:cNvGraphicFramePr>
          <p:nvPr/>
        </p:nvGraphicFramePr>
        <p:xfrm>
          <a:off x="279400" y="2501900"/>
          <a:ext cx="12433300" cy="5727700"/>
        </p:xfrm>
        <a:graphic>
          <a:graphicData uri="http://schemas.openxmlformats.org/presentationml/2006/ole">
            <mc:AlternateContent xmlns:mc="http://schemas.openxmlformats.org/markup-compatibility/2006">
              <mc:Choice xmlns:v="urn:schemas-microsoft-com:vml" Requires="v">
                <p:oleObj spid="_x0000_s23567" name="Chart" r:id="rId4" imgW="17466855" imgH="8047955" progId="MSGraph.Chart.8">
                  <p:embed/>
                </p:oleObj>
              </mc:Choice>
              <mc:Fallback>
                <p:oleObj name="Chart" r:id="rId4" imgW="17466855" imgH="8047955" progId="MSGraph.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2501900"/>
                        <a:ext cx="12433300" cy="572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556" name="Object 4"/>
          <p:cNvGraphicFramePr>
            <a:graphicFrameLocks noChangeAspect="1"/>
          </p:cNvGraphicFramePr>
          <p:nvPr/>
        </p:nvGraphicFramePr>
        <p:xfrm>
          <a:off x="5308600" y="3035300"/>
          <a:ext cx="5194300" cy="5194300"/>
        </p:xfrm>
        <a:graphic>
          <a:graphicData uri="http://schemas.openxmlformats.org/presentationml/2006/ole">
            <mc:AlternateContent xmlns:mc="http://schemas.openxmlformats.org/markup-compatibility/2006">
              <mc:Choice xmlns:v="urn:schemas-microsoft-com:vml" Requires="v">
                <p:oleObj spid="_x0000_s23568" name="Chart" r:id="rId6" imgW="7299013" imgH="7299013" progId="MSGraph.Chart.8">
                  <p:embed/>
                </p:oleObj>
              </mc:Choice>
              <mc:Fallback>
                <p:oleObj name="Chart" r:id="rId6" imgW="7299013" imgH="7299013" progId="MSGraph.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3035300"/>
                        <a:ext cx="5194300" cy="519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ln/>
        </p:spPr>
        <p:txBody>
          <a:bodyPr/>
          <a:lstStyle/>
          <a:p>
            <a:r>
              <a:rPr lang="en-US"/>
              <a:t>Rogers</a:t>
            </a:r>
          </a:p>
        </p:txBody>
      </p:sp>
      <p:sp>
        <p:nvSpPr>
          <p:cNvPr id="100354" name="Rectangle 2"/>
          <p:cNvSpPr>
            <a:spLocks noGrp="1" noChangeArrowheads="1"/>
          </p:cNvSpPr>
          <p:nvPr>
            <p:ph type="body" idx="1"/>
          </p:nvPr>
        </p:nvSpPr>
        <p:spPr>
          <a:ln/>
        </p:spPr>
        <p:txBody>
          <a:bodyPr/>
          <a:lstStyle/>
          <a:p>
            <a:r>
              <a:rPr lang="en-US"/>
              <a:t>Media Operating and Financial Results</a:t>
            </a:r>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556000"/>
            <a:ext cx="1216818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Grp="1" noChangeArrowheads="1"/>
          </p:cNvSpPr>
          <p:nvPr>
            <p:ph type="title"/>
          </p:nvPr>
        </p:nvSpPr>
        <p:spPr>
          <a:ln/>
        </p:spPr>
        <p:txBody>
          <a:bodyPr/>
          <a:lstStyle/>
          <a:p>
            <a:r>
              <a:rPr lang="en-US"/>
              <a:t>Rogers</a:t>
            </a:r>
          </a:p>
        </p:txBody>
      </p:sp>
      <p:sp>
        <p:nvSpPr>
          <p:cNvPr id="101378" name="Rectangle 2"/>
          <p:cNvSpPr>
            <a:spLocks noGrp="1" noChangeArrowheads="1"/>
          </p:cNvSpPr>
          <p:nvPr>
            <p:ph type="body" idx="1"/>
          </p:nvPr>
        </p:nvSpPr>
        <p:spPr>
          <a:ln/>
        </p:spPr>
        <p:txBody>
          <a:bodyPr/>
          <a:lstStyle/>
          <a:p>
            <a:r>
              <a:rPr lang="en-US"/>
              <a:t>Cable</a:t>
            </a:r>
          </a:p>
        </p:txBody>
      </p:sp>
      <p:sp>
        <p:nvSpPr>
          <p:cNvPr id="101379" name="Rectangle 3"/>
          <p:cNvSpPr>
            <a:spLocks/>
          </p:cNvSpPr>
          <p:nvPr/>
        </p:nvSpPr>
        <p:spPr bwMode="auto">
          <a:xfrm>
            <a:off x="381000" y="2946400"/>
            <a:ext cx="1224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200000"/>
              </a:lnSpc>
              <a:spcBef>
                <a:spcPts val="600"/>
              </a:spcBef>
            </a:pPr>
            <a:r>
              <a:rPr lang="en-US" b="1">
                <a:solidFill>
                  <a:srgbClr val="343434"/>
                </a:solidFill>
                <a:ea typeface="ＭＳ Ｐゴシック" charset="0"/>
                <a:cs typeface="Gill Sans" charset="0"/>
                <a:hlinkClick r:id="rId3"/>
              </a:rPr>
              <a:t>Rogers Cable</a:t>
            </a:r>
            <a:endParaRPr lang="en-US">
              <a:solidFill>
                <a:srgbClr val="343434"/>
              </a:solidFill>
              <a:ea typeface="ＭＳ Ｐゴシック" charset="0"/>
              <a:cs typeface="Gill Sans" charset="0"/>
            </a:endParaRPr>
          </a:p>
          <a:p>
            <a:pPr algn="l">
              <a:lnSpc>
                <a:spcPct val="200000"/>
              </a:lnSpc>
              <a:spcBef>
                <a:spcPts val="600"/>
              </a:spcBef>
              <a:buSzPct val="125000"/>
              <a:buFont typeface="Lucida Grande" charset="0"/>
              <a:buChar char="‣"/>
            </a:pPr>
            <a:r>
              <a:rPr lang="en-US">
                <a:solidFill>
                  <a:srgbClr val="343434"/>
                </a:solidFill>
                <a:ea typeface="ＭＳ Ｐゴシック" charset="0"/>
                <a:cs typeface="Gill Sans" charset="0"/>
              </a:rPr>
              <a:t>Canada</a:t>
            </a:r>
            <a:r>
              <a:rPr lang="ja-JP" altLang="en-US">
                <a:solidFill>
                  <a:srgbClr val="343434"/>
                </a:solidFill>
                <a:latin typeface="Arial"/>
                <a:ea typeface="ＭＳ Ｐゴシック" charset="0"/>
                <a:cs typeface="Gill Sans" charset="0"/>
              </a:rPr>
              <a:t>’</a:t>
            </a:r>
            <a:r>
              <a:rPr lang="en-US">
                <a:solidFill>
                  <a:srgbClr val="343434"/>
                </a:solidFill>
                <a:ea typeface="ＭＳ Ｐゴシック" charset="0"/>
                <a:cs typeface="Gill Sans" charset="0"/>
              </a:rPr>
              <a:t>s largest cable television service provider</a:t>
            </a:r>
          </a:p>
          <a:p>
            <a:pPr algn="l">
              <a:lnSpc>
                <a:spcPct val="200000"/>
              </a:lnSpc>
              <a:spcBef>
                <a:spcPts val="600"/>
              </a:spcBef>
              <a:buSzPct val="125000"/>
              <a:buFont typeface="Lucida Grande" charset="0"/>
              <a:buChar char="‣"/>
            </a:pPr>
            <a:r>
              <a:rPr lang="en-US">
                <a:solidFill>
                  <a:srgbClr val="343434"/>
                </a:solidFill>
                <a:ea typeface="ＭＳ Ｐゴシック" charset="0"/>
                <a:cs typeface="Gill Sans" charset="0"/>
              </a:rPr>
              <a:t>2.3 million customers in southern Ontario (90% share), NB, NL</a:t>
            </a:r>
          </a:p>
          <a:p>
            <a:pPr algn="l">
              <a:lnSpc>
                <a:spcPct val="200000"/>
              </a:lnSpc>
              <a:spcBef>
                <a:spcPts val="600"/>
              </a:spcBef>
              <a:buSzPct val="125000"/>
              <a:buFont typeface="Lucida Grande" charset="0"/>
              <a:buChar char="‣"/>
            </a:pPr>
            <a:r>
              <a:rPr lang="en-US">
                <a:solidFill>
                  <a:srgbClr val="343434"/>
                </a:solidFill>
                <a:ea typeface="ＭＳ Ｐゴシック" charset="0"/>
                <a:cs typeface="Gill Sans" charset="0"/>
              </a:rPr>
              <a:t>HDTV,  video on demand, interactive television and enhanced television</a:t>
            </a:r>
          </a:p>
          <a:p>
            <a:pPr algn="l">
              <a:lnSpc>
                <a:spcPct val="200000"/>
              </a:lnSpc>
              <a:spcBef>
                <a:spcPts val="600"/>
              </a:spcBef>
              <a:buSzPct val="125000"/>
              <a:buFont typeface="Lucida Grande" charset="0"/>
              <a:buChar char="‣"/>
            </a:pPr>
            <a:r>
              <a:rPr lang="en-US">
                <a:solidFill>
                  <a:srgbClr val="343434"/>
                </a:solidFill>
                <a:ea typeface="ＭＳ Ｐゴシック" charset="0"/>
                <a:cs typeface="Gill Sans" charset="0"/>
              </a:rPr>
              <a:t>Broadband internet access (Rogers Hi-Speed Internet)</a:t>
            </a:r>
          </a:p>
          <a:p>
            <a:pPr algn="l">
              <a:lnSpc>
                <a:spcPct val="200000"/>
              </a:lnSpc>
              <a:spcBef>
                <a:spcPts val="600"/>
              </a:spcBef>
              <a:buSzPct val="125000"/>
              <a:buFont typeface="Lucida Grande" charset="0"/>
              <a:buChar char="‣"/>
            </a:pPr>
            <a:r>
              <a:rPr lang="en-US">
                <a:solidFill>
                  <a:srgbClr val="343434"/>
                </a:solidFill>
                <a:ea typeface="ＭＳ Ｐゴシック" charset="0"/>
                <a:cs typeface="Gill Sans" charset="0"/>
              </a:rPr>
              <a:t>Home phone</a:t>
            </a:r>
          </a:p>
        </p:txBody>
      </p:sp>
    </p:spTree>
  </p:cSld>
  <p:clrMapOvr>
    <a:masterClrMapping/>
  </p:clrMapOvr>
  <p:transition spd="med">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ln/>
        </p:spPr>
        <p:txBody>
          <a:bodyPr/>
          <a:lstStyle/>
          <a:p>
            <a:r>
              <a:rPr lang="en-US"/>
              <a:t>Rogers</a:t>
            </a:r>
          </a:p>
        </p:txBody>
      </p:sp>
      <p:sp>
        <p:nvSpPr>
          <p:cNvPr id="102402" name="Rectangle 2"/>
          <p:cNvSpPr>
            <a:spLocks noGrp="1" noChangeArrowheads="1"/>
          </p:cNvSpPr>
          <p:nvPr>
            <p:ph type="body" idx="1"/>
          </p:nvPr>
        </p:nvSpPr>
        <p:spPr>
          <a:ln/>
        </p:spPr>
        <p:txBody>
          <a:bodyPr/>
          <a:lstStyle/>
          <a:p>
            <a:r>
              <a:rPr lang="en-US"/>
              <a:t>Cable Revenue Breakdown</a:t>
            </a:r>
          </a:p>
        </p:txBody>
      </p:sp>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873500"/>
            <a:ext cx="119126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ln/>
        </p:spPr>
        <p:txBody>
          <a:bodyPr/>
          <a:lstStyle/>
          <a:p>
            <a:r>
              <a:rPr lang="en-US"/>
              <a:t>Rogers</a:t>
            </a:r>
          </a:p>
        </p:txBody>
      </p:sp>
      <p:sp>
        <p:nvSpPr>
          <p:cNvPr id="103426" name="Rectangle 2"/>
          <p:cNvSpPr>
            <a:spLocks noGrp="1" noChangeArrowheads="1"/>
          </p:cNvSpPr>
          <p:nvPr>
            <p:ph type="body" idx="1"/>
          </p:nvPr>
        </p:nvSpPr>
        <p:spPr>
          <a:ln/>
        </p:spPr>
        <p:txBody>
          <a:bodyPr/>
          <a:lstStyle/>
          <a:p>
            <a:r>
              <a:rPr lang="en-US"/>
              <a:t>Cable Financial Results</a:t>
            </a:r>
          </a:p>
        </p:txBody>
      </p:sp>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98700"/>
            <a:ext cx="10718800" cy="7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ln/>
        </p:spPr>
        <p:txBody>
          <a:bodyPr/>
          <a:lstStyle/>
          <a:p>
            <a:r>
              <a:rPr lang="en-US"/>
              <a:t>Rogers</a:t>
            </a:r>
          </a:p>
        </p:txBody>
      </p:sp>
      <p:sp>
        <p:nvSpPr>
          <p:cNvPr id="104450" name="Rectangle 2"/>
          <p:cNvSpPr>
            <a:spLocks noGrp="1" noChangeArrowheads="1"/>
          </p:cNvSpPr>
          <p:nvPr>
            <p:ph type="body" idx="1"/>
          </p:nvPr>
        </p:nvSpPr>
        <p:spPr>
          <a:ln/>
        </p:spPr>
        <p:txBody>
          <a:bodyPr/>
          <a:lstStyle/>
          <a:p>
            <a:r>
              <a:rPr lang="en-US"/>
              <a:t>Cable Subscriber Financial Results</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2489200"/>
            <a:ext cx="11647487"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ln/>
        </p:spPr>
        <p:txBody>
          <a:bodyPr/>
          <a:lstStyle/>
          <a:p>
            <a:r>
              <a:rPr lang="en-US"/>
              <a:t>Rogers</a:t>
            </a:r>
          </a:p>
        </p:txBody>
      </p:sp>
      <p:sp>
        <p:nvSpPr>
          <p:cNvPr id="105474" name="Rectangle 2"/>
          <p:cNvSpPr>
            <a:spLocks noGrp="1" noChangeArrowheads="1"/>
          </p:cNvSpPr>
          <p:nvPr>
            <p:ph type="body" idx="1"/>
          </p:nvPr>
        </p:nvSpPr>
        <p:spPr>
          <a:ln/>
        </p:spPr>
        <p:txBody>
          <a:bodyPr/>
          <a:lstStyle/>
          <a:p>
            <a:r>
              <a:rPr lang="en-US"/>
              <a:t>Cable Financial Results</a:t>
            </a:r>
          </a:p>
        </p:txBody>
      </p:sp>
      <p:pic>
        <p:nvPicPr>
          <p:cNvPr id="105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3048000"/>
            <a:ext cx="107569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05476" name="Rectangle 4"/>
          <p:cNvSpPr>
            <a:spLocks/>
          </p:cNvSpPr>
          <p:nvPr/>
        </p:nvSpPr>
        <p:spPr bwMode="auto">
          <a:xfrm>
            <a:off x="9575800" y="4203700"/>
            <a:ext cx="2286000" cy="444500"/>
          </a:xfrm>
          <a:prstGeom prst="rect">
            <a:avLst/>
          </a:prstGeom>
          <a:solidFill>
            <a:srgbClr val="FF0020">
              <a:alpha val="48000"/>
            </a:srgbClr>
          </a:solidFill>
          <a:ln>
            <a:noFill/>
          </a:ln>
          <a:extLst>
            <a:ext uri="{91240B29-F687-4F45-9708-019B960494DF}">
              <a14:hiddenLine xmlns:a14="http://schemas.microsoft.com/office/drawing/2010/main" w="12700" cap="flat">
                <a:solidFill>
                  <a:srgbClr val="000000">
                    <a:alpha val="48000"/>
                  </a:srgbClr>
                </a:solidFill>
                <a:miter lim="800000"/>
                <a:headEnd type="none" w="med" len="med"/>
                <a:tailEnd type="none" w="med" len="med"/>
              </a14:hiddenLine>
            </a:ext>
          </a:extLst>
        </p:spPr>
        <p:txBody>
          <a:bodyPr lIns="0" tIns="0" rIns="0" bIns="0"/>
          <a:lstStyle/>
          <a:p>
            <a:endParaRPr lang="en-US"/>
          </a:p>
        </p:txBody>
      </p:sp>
    </p:spTree>
  </p:cSld>
  <p:clrMapOvr>
    <a:masterClrMapping/>
  </p:clrMapOvr>
  <p:transition spd="med">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a:ln/>
        </p:spPr>
        <p:txBody>
          <a:bodyPr/>
          <a:lstStyle/>
          <a:p>
            <a:r>
              <a:rPr lang="en-US"/>
              <a:t>Rogers</a:t>
            </a:r>
          </a:p>
        </p:txBody>
      </p:sp>
      <p:sp>
        <p:nvSpPr>
          <p:cNvPr id="106498" name="Rectangle 2"/>
          <p:cNvSpPr>
            <a:spLocks noGrp="1" noChangeArrowheads="1"/>
          </p:cNvSpPr>
          <p:nvPr>
            <p:ph type="body" idx="1"/>
          </p:nvPr>
        </p:nvSpPr>
        <p:spPr>
          <a:ln/>
        </p:spPr>
        <p:txBody>
          <a:bodyPr/>
          <a:lstStyle/>
          <a:p>
            <a:r>
              <a:rPr lang="en-US"/>
              <a:t>Financials : Q3-12, Balance Sheet</a:t>
            </a:r>
          </a:p>
        </p:txBody>
      </p:sp>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2890838"/>
            <a:ext cx="106426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Grp="1" noChangeArrowheads="1"/>
          </p:cNvSpPr>
          <p:nvPr>
            <p:ph type="title"/>
          </p:nvPr>
        </p:nvSpPr>
        <p:spPr>
          <a:ln/>
        </p:spPr>
        <p:txBody>
          <a:bodyPr/>
          <a:lstStyle/>
          <a:p>
            <a:r>
              <a:rPr lang="en-US"/>
              <a:t>Rogers</a:t>
            </a:r>
          </a:p>
        </p:txBody>
      </p:sp>
      <p:sp>
        <p:nvSpPr>
          <p:cNvPr id="107522" name="Rectangle 2"/>
          <p:cNvSpPr>
            <a:spLocks noGrp="1" noChangeArrowheads="1"/>
          </p:cNvSpPr>
          <p:nvPr>
            <p:ph type="body" idx="1"/>
          </p:nvPr>
        </p:nvSpPr>
        <p:spPr>
          <a:ln/>
        </p:spPr>
        <p:txBody>
          <a:bodyPr/>
          <a:lstStyle/>
          <a:p>
            <a:r>
              <a:rPr lang="en-US"/>
              <a:t>Financials : Q3-12, Balance Sheet</a:t>
            </a:r>
          </a:p>
        </p:txBody>
      </p:sp>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2781300"/>
            <a:ext cx="106505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07524" name="Rectangle 4"/>
          <p:cNvSpPr>
            <a:spLocks/>
          </p:cNvSpPr>
          <p:nvPr/>
        </p:nvSpPr>
        <p:spPr bwMode="auto">
          <a:xfrm>
            <a:off x="8980488" y="2927350"/>
            <a:ext cx="7318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chemeClr val="tx1"/>
                </a:solidFill>
                <a:ea typeface="ＭＳ Ｐゴシック" charset="0"/>
                <a:cs typeface="Gill Sans" charset="0"/>
              </a:rPr>
              <a:t>Sept 2012</a:t>
            </a:r>
          </a:p>
        </p:txBody>
      </p:sp>
      <p:sp>
        <p:nvSpPr>
          <p:cNvPr id="107525" name="Rectangle 5"/>
          <p:cNvSpPr>
            <a:spLocks/>
          </p:cNvSpPr>
          <p:nvPr/>
        </p:nvSpPr>
        <p:spPr bwMode="auto">
          <a:xfrm>
            <a:off x="10915650" y="2933700"/>
            <a:ext cx="7159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chemeClr val="tx1"/>
                </a:solidFill>
                <a:ea typeface="ＭＳ Ｐゴシック" charset="0"/>
                <a:cs typeface="Gill Sans" charset="0"/>
              </a:rPr>
              <a:t>Dec 2011</a:t>
            </a:r>
          </a:p>
        </p:txBody>
      </p:sp>
    </p:spTree>
  </p:cSld>
  <p:clrMapOvr>
    <a:masterClrMapping/>
  </p:clrMapOvr>
  <p:transition spd="med">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ln/>
        </p:spPr>
        <p:txBody>
          <a:bodyPr/>
          <a:lstStyle/>
          <a:p>
            <a:r>
              <a:rPr lang="en-US"/>
              <a:t>Rogers</a:t>
            </a:r>
          </a:p>
        </p:txBody>
      </p:sp>
      <p:sp>
        <p:nvSpPr>
          <p:cNvPr id="108546" name="Rectangle 2"/>
          <p:cNvSpPr>
            <a:spLocks noGrp="1" noChangeArrowheads="1"/>
          </p:cNvSpPr>
          <p:nvPr>
            <p:ph type="body" idx="1"/>
          </p:nvPr>
        </p:nvSpPr>
        <p:spPr>
          <a:ln/>
        </p:spPr>
        <p:txBody>
          <a:bodyPr/>
          <a:lstStyle/>
          <a:p>
            <a:r>
              <a:rPr lang="en-US"/>
              <a:t>Financials : Annual 2011, Balance Sheet</a:t>
            </a:r>
          </a:p>
        </p:txBody>
      </p:sp>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3416300"/>
            <a:ext cx="106553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Grp="1" noChangeArrowheads="1"/>
          </p:cNvSpPr>
          <p:nvPr>
            <p:ph type="title"/>
          </p:nvPr>
        </p:nvSpPr>
        <p:spPr>
          <a:ln/>
        </p:spPr>
        <p:txBody>
          <a:bodyPr/>
          <a:lstStyle/>
          <a:p>
            <a:r>
              <a:rPr lang="en-US"/>
              <a:t>Rogers</a:t>
            </a:r>
          </a:p>
        </p:txBody>
      </p:sp>
      <p:sp>
        <p:nvSpPr>
          <p:cNvPr id="109570" name="Rectangle 2"/>
          <p:cNvSpPr>
            <a:spLocks noGrp="1" noChangeArrowheads="1"/>
          </p:cNvSpPr>
          <p:nvPr>
            <p:ph type="body" idx="1"/>
          </p:nvPr>
        </p:nvSpPr>
        <p:spPr>
          <a:ln/>
        </p:spPr>
        <p:txBody>
          <a:bodyPr/>
          <a:lstStyle/>
          <a:p>
            <a:r>
              <a:rPr lang="en-US"/>
              <a:t>Financials : Annual 2011, Balance Sheet</a:t>
            </a:r>
          </a:p>
        </p:txBody>
      </p:sp>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238500"/>
            <a:ext cx="1060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095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3238500"/>
            <a:ext cx="318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09573" name="Rectangle 5"/>
          <p:cNvSpPr>
            <a:spLocks/>
          </p:cNvSpPr>
          <p:nvPr/>
        </p:nvSpPr>
        <p:spPr bwMode="auto">
          <a:xfrm>
            <a:off x="8953500" y="6705600"/>
            <a:ext cx="2844800" cy="241300"/>
          </a:xfrm>
          <a:prstGeom prst="rect">
            <a:avLst/>
          </a:prstGeom>
          <a:solidFill>
            <a:srgbClr val="FF0020">
              <a:alpha val="48000"/>
            </a:srgbClr>
          </a:solidFill>
          <a:ln>
            <a:noFill/>
          </a:ln>
          <a:extLst>
            <a:ext uri="{91240B29-F687-4F45-9708-019B960494DF}">
              <a14:hiddenLine xmlns:a14="http://schemas.microsoft.com/office/drawing/2010/main" w="12700" cap="flat">
                <a:solidFill>
                  <a:srgbClr val="000000">
                    <a:alpha val="48000"/>
                  </a:srgbClr>
                </a:solidFill>
                <a:miter lim="800000"/>
                <a:headEnd type="none" w="med" len="med"/>
                <a:tailEnd type="none" w="med" len="med"/>
              </a14:hiddenLine>
            </a:ext>
          </a:extLst>
        </p:spPr>
        <p:txBody>
          <a:bodyPr lIns="0" tIns="0" rIns="0" bIns="0"/>
          <a:lstStyle/>
          <a:p>
            <a:endParaRPr lang="en-US"/>
          </a:p>
        </p:txBody>
      </p:sp>
      <p:sp>
        <p:nvSpPr>
          <p:cNvPr id="109574" name="Rectangle 6"/>
          <p:cNvSpPr>
            <a:spLocks/>
          </p:cNvSpPr>
          <p:nvPr/>
        </p:nvSpPr>
        <p:spPr bwMode="auto">
          <a:xfrm>
            <a:off x="8953500" y="6007100"/>
            <a:ext cx="2844800" cy="241300"/>
          </a:xfrm>
          <a:prstGeom prst="rect">
            <a:avLst/>
          </a:prstGeom>
          <a:solidFill>
            <a:srgbClr val="FF0020">
              <a:alpha val="48000"/>
            </a:srgbClr>
          </a:solidFill>
          <a:ln>
            <a:noFill/>
          </a:ln>
          <a:extLst>
            <a:ext uri="{91240B29-F687-4F45-9708-019B960494DF}">
              <a14:hiddenLine xmlns:a14="http://schemas.microsoft.com/office/drawing/2010/main" w="12700" cap="flat">
                <a:solidFill>
                  <a:srgbClr val="000000">
                    <a:alpha val="48000"/>
                  </a:srgbClr>
                </a:solidFill>
                <a:miter lim="800000"/>
                <a:headEnd type="none" w="med" len="med"/>
                <a:tailEnd type="none" w="med" len="med"/>
              </a14:hiddenLine>
            </a:ext>
          </a:extLst>
        </p:spPr>
        <p:txBody>
          <a:bodyPr lIns="0" tIns="0" rIns="0" bIns="0"/>
          <a:lstStyle/>
          <a:p>
            <a:endParaRPr lang="en-US"/>
          </a:p>
        </p:txBody>
      </p:sp>
    </p:spTree>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a:lstStyle/>
          <a:p>
            <a:r>
              <a:rPr lang="en-US"/>
              <a:t>INDUSTRY</a:t>
            </a:r>
          </a:p>
        </p:txBody>
      </p:sp>
      <p:sp>
        <p:nvSpPr>
          <p:cNvPr id="25602" name="Rectangle 2"/>
          <p:cNvSpPr>
            <a:spLocks noGrp="1" noChangeArrowheads="1"/>
          </p:cNvSpPr>
          <p:nvPr>
            <p:ph type="body" idx="1"/>
          </p:nvPr>
        </p:nvSpPr>
        <p:spPr>
          <a:ln/>
        </p:spPr>
        <p:txBody>
          <a:bodyPr/>
          <a:lstStyle/>
          <a:p>
            <a:r>
              <a:rPr lang="en-US"/>
              <a:t>Telecommunications Revenues and EBITDA Margins</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2254250"/>
            <a:ext cx="10782300"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ln/>
        </p:spPr>
        <p:txBody>
          <a:bodyPr/>
          <a:lstStyle/>
          <a:p>
            <a:r>
              <a:rPr lang="en-US"/>
              <a:t>Rogers</a:t>
            </a:r>
          </a:p>
        </p:txBody>
      </p:sp>
      <p:sp>
        <p:nvSpPr>
          <p:cNvPr id="110594" name="Rectangle 2"/>
          <p:cNvSpPr>
            <a:spLocks noGrp="1" noChangeArrowheads="1"/>
          </p:cNvSpPr>
          <p:nvPr>
            <p:ph type="body" idx="1"/>
          </p:nvPr>
        </p:nvSpPr>
        <p:spPr>
          <a:ln/>
        </p:spPr>
        <p:txBody>
          <a:bodyPr/>
          <a:lstStyle/>
          <a:p>
            <a:r>
              <a:rPr lang="en-US"/>
              <a:t>Financials : Annual 2011, Income Statement</a:t>
            </a:r>
          </a:p>
        </p:txBody>
      </p:sp>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2832100"/>
            <a:ext cx="106553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ln/>
        </p:spPr>
        <p:txBody>
          <a:bodyPr/>
          <a:lstStyle/>
          <a:p>
            <a:r>
              <a:rPr lang="en-US"/>
              <a:t>Rogers</a:t>
            </a:r>
          </a:p>
        </p:txBody>
      </p:sp>
      <p:sp>
        <p:nvSpPr>
          <p:cNvPr id="111618" name="Rectangle 2"/>
          <p:cNvSpPr>
            <a:spLocks noGrp="1" noChangeArrowheads="1"/>
          </p:cNvSpPr>
          <p:nvPr>
            <p:ph type="body" idx="1"/>
          </p:nvPr>
        </p:nvSpPr>
        <p:spPr>
          <a:ln/>
        </p:spPr>
        <p:txBody>
          <a:bodyPr/>
          <a:lstStyle/>
          <a:p>
            <a:r>
              <a:rPr lang="en-US"/>
              <a:t>Financials : Q3-12, Income Statement</a:t>
            </a:r>
          </a:p>
        </p:txBody>
      </p:sp>
      <p:pic>
        <p:nvPicPr>
          <p:cNvPr id="111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108200"/>
            <a:ext cx="8207375" cy="76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ChangeArrowheads="1"/>
          </p:cNvSpPr>
          <p:nvPr>
            <p:ph type="title"/>
          </p:nvPr>
        </p:nvSpPr>
        <p:spPr>
          <a:ln/>
        </p:spPr>
        <p:txBody>
          <a:bodyPr/>
          <a:lstStyle/>
          <a:p>
            <a:r>
              <a:rPr lang="en-US"/>
              <a:t>Rogers</a:t>
            </a:r>
          </a:p>
        </p:txBody>
      </p:sp>
      <p:sp>
        <p:nvSpPr>
          <p:cNvPr id="112642" name="Rectangle 2"/>
          <p:cNvSpPr>
            <a:spLocks noGrp="1" noChangeArrowheads="1"/>
          </p:cNvSpPr>
          <p:nvPr>
            <p:ph type="body" idx="1"/>
          </p:nvPr>
        </p:nvSpPr>
        <p:spPr>
          <a:ln/>
        </p:spPr>
        <p:txBody>
          <a:bodyPr/>
          <a:lstStyle/>
          <a:p>
            <a:r>
              <a:rPr lang="en-US"/>
              <a:t>Financials : Annual 2011, Cash Flow</a:t>
            </a:r>
          </a:p>
        </p:txBody>
      </p:sp>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2286000"/>
            <a:ext cx="105791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a:ln/>
        </p:spPr>
        <p:txBody>
          <a:bodyPr/>
          <a:lstStyle/>
          <a:p>
            <a:r>
              <a:rPr lang="en-US"/>
              <a:t>Rogers</a:t>
            </a:r>
          </a:p>
        </p:txBody>
      </p:sp>
      <p:sp>
        <p:nvSpPr>
          <p:cNvPr id="113666" name="Rectangle 2"/>
          <p:cNvSpPr>
            <a:spLocks noGrp="1" noChangeArrowheads="1"/>
          </p:cNvSpPr>
          <p:nvPr>
            <p:ph type="body" idx="1"/>
          </p:nvPr>
        </p:nvSpPr>
        <p:spPr>
          <a:ln/>
        </p:spPr>
        <p:txBody>
          <a:bodyPr/>
          <a:lstStyle/>
          <a:p>
            <a:r>
              <a:rPr lang="en-US"/>
              <a:t>Financials : Annual 2011, Cash Flow</a:t>
            </a:r>
          </a:p>
        </p:txBody>
      </p:sp>
      <p:pic>
        <p:nvPicPr>
          <p:cNvPr id="11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2933700"/>
            <a:ext cx="105791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a:ln/>
        </p:spPr>
        <p:txBody>
          <a:bodyPr/>
          <a:lstStyle/>
          <a:p>
            <a:r>
              <a:rPr lang="en-US"/>
              <a:t>Rogers</a:t>
            </a:r>
          </a:p>
        </p:txBody>
      </p:sp>
      <p:sp>
        <p:nvSpPr>
          <p:cNvPr id="114690" name="Rectangle 2"/>
          <p:cNvSpPr>
            <a:spLocks noGrp="1" noChangeArrowheads="1"/>
          </p:cNvSpPr>
          <p:nvPr>
            <p:ph type="body" idx="1"/>
          </p:nvPr>
        </p:nvSpPr>
        <p:spPr>
          <a:ln/>
        </p:spPr>
        <p:txBody>
          <a:bodyPr/>
          <a:lstStyle/>
          <a:p>
            <a:r>
              <a:rPr lang="en-US"/>
              <a:t>Financials : Q3-12, Cash Flow</a:t>
            </a:r>
          </a:p>
        </p:txBody>
      </p:sp>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2462213"/>
            <a:ext cx="8089900" cy="710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Grp="1" noChangeArrowheads="1"/>
          </p:cNvSpPr>
          <p:nvPr>
            <p:ph type="title"/>
          </p:nvPr>
        </p:nvSpPr>
        <p:spPr>
          <a:ln/>
        </p:spPr>
        <p:txBody>
          <a:bodyPr/>
          <a:lstStyle/>
          <a:p>
            <a:r>
              <a:rPr lang="en-US"/>
              <a:t>Rogers</a:t>
            </a:r>
          </a:p>
        </p:txBody>
      </p:sp>
      <p:sp>
        <p:nvSpPr>
          <p:cNvPr id="115714" name="Rectangle 2"/>
          <p:cNvSpPr>
            <a:spLocks noGrp="1" noChangeArrowheads="1"/>
          </p:cNvSpPr>
          <p:nvPr>
            <p:ph type="body" idx="1"/>
          </p:nvPr>
        </p:nvSpPr>
        <p:spPr>
          <a:ln/>
        </p:spPr>
        <p:txBody>
          <a:bodyPr/>
          <a:lstStyle/>
          <a:p>
            <a:r>
              <a:rPr lang="en-US"/>
              <a:t>Financials : Q3-12, Cash Flow</a:t>
            </a:r>
          </a:p>
        </p:txBody>
      </p:sp>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200" y="2227263"/>
            <a:ext cx="6248400" cy="751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ln/>
        </p:spPr>
        <p:txBody>
          <a:bodyPr/>
          <a:lstStyle/>
          <a:p>
            <a:r>
              <a:rPr lang="en-US"/>
              <a:t>Rogers</a:t>
            </a:r>
          </a:p>
        </p:txBody>
      </p:sp>
      <p:sp>
        <p:nvSpPr>
          <p:cNvPr id="116738" name="Rectangle 2"/>
          <p:cNvSpPr>
            <a:spLocks noGrp="1" noChangeArrowheads="1"/>
          </p:cNvSpPr>
          <p:nvPr>
            <p:ph type="body" idx="1"/>
          </p:nvPr>
        </p:nvSpPr>
        <p:spPr>
          <a:ln/>
        </p:spPr>
        <p:txBody>
          <a:bodyPr/>
          <a:lstStyle/>
          <a:p>
            <a:r>
              <a:rPr lang="en-US"/>
              <a:t>Financials : Q3-12</a:t>
            </a:r>
          </a:p>
        </p:txBody>
      </p:sp>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089400"/>
            <a:ext cx="108585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title"/>
          </p:nvPr>
        </p:nvSpPr>
        <p:spPr>
          <a:ln/>
        </p:spPr>
        <p:txBody>
          <a:bodyPr/>
          <a:lstStyle/>
          <a:p>
            <a:r>
              <a:rPr lang="en-US"/>
              <a:t>ROGERS</a:t>
            </a:r>
          </a:p>
        </p:txBody>
      </p:sp>
      <p:sp>
        <p:nvSpPr>
          <p:cNvPr id="117762" name="Rectangle 2"/>
          <p:cNvSpPr>
            <a:spLocks noGrp="1" noChangeArrowheads="1"/>
          </p:cNvSpPr>
          <p:nvPr>
            <p:ph type="body" idx="1"/>
          </p:nvPr>
        </p:nvSpPr>
        <p:spPr>
          <a:ln/>
        </p:spPr>
        <p:txBody>
          <a:bodyPr/>
          <a:lstStyle/>
          <a:p>
            <a:r>
              <a:rPr lang="en-US"/>
              <a:t>Recommendation</a:t>
            </a:r>
          </a:p>
        </p:txBody>
      </p:sp>
      <p:sp>
        <p:nvSpPr>
          <p:cNvPr id="117763" name="Rectangle 3"/>
          <p:cNvSpPr>
            <a:spLocks/>
          </p:cNvSpPr>
          <p:nvPr/>
        </p:nvSpPr>
        <p:spPr bwMode="auto">
          <a:xfrm>
            <a:off x="5729288" y="2540000"/>
            <a:ext cx="15430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6000">
                <a:solidFill>
                  <a:schemeClr val="tx1"/>
                </a:solidFill>
                <a:ea typeface="ＭＳ Ｐゴシック" charset="0"/>
                <a:cs typeface="Gill Sans" charset="0"/>
              </a:rPr>
              <a:t>BUY</a:t>
            </a:r>
          </a:p>
        </p:txBody>
      </p:sp>
      <p:pic>
        <p:nvPicPr>
          <p:cNvPr id="117764" name="psy-gangnam-style-128.mov" descr="/Users/ellard/Desktop/Telecoms.ppt_media/psy-gangnam-style-128.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003425" y="3987800"/>
            <a:ext cx="8626475"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wipe(left)">
                                      <p:cBhvr>
                                        <p:cTn id="7" dur="500"/>
                                        <p:tgtEl>
                                          <p:spTgt spid="117763"/>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 fill="hold"/>
                                        <p:tgtEl>
                                          <p:spTgt spid="1177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7764"/>
                </p:tgtEl>
              </p:cMediaNode>
            </p:video>
            <p:seq concurrent="1" nextAc="seek">
              <p:cTn id="12" restart="whenNotActive" fill="hold" evtFilter="cancelBubble" nodeType="interactiveSeq">
                <p:stCondLst>
                  <p:cond evt="onClick" delay="0">
                    <p:tgtEl>
                      <p:spTgt spid="11776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17764"/>
                                        </p:tgtEl>
                                      </p:cBhvr>
                                    </p:cmd>
                                  </p:childTnLst>
                                </p:cTn>
                              </p:par>
                            </p:childTnLst>
                          </p:cTn>
                        </p:par>
                      </p:childTnLst>
                    </p:cTn>
                  </p:par>
                </p:childTnLst>
              </p:cTn>
              <p:nextCondLst>
                <p:cond evt="onClick" delay="0">
                  <p:tgtEl>
                    <p:spTgt spid="117764"/>
                  </p:tgtEl>
                </p:cond>
              </p:nextCondLst>
            </p:seq>
          </p:childTnLst>
        </p:cTn>
      </p:par>
    </p:tnLst>
    <p:bldLst>
      <p:bldP spid="11776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p:nvPr>
        </p:nvSpPr>
        <p:spPr>
          <a:ln/>
        </p:spPr>
        <p:txBody>
          <a:bodyPr/>
          <a:lstStyle/>
          <a:p>
            <a:r>
              <a:rPr lang="en-US"/>
              <a:t>Manitoba Telecom Services INC.</a:t>
            </a:r>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1571625"/>
            <a:ext cx="49625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187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6261100"/>
            <a:ext cx="5981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Grp="1" noChangeArrowheads="1"/>
          </p:cNvSpPr>
          <p:nvPr>
            <p:ph type="title"/>
          </p:nvPr>
        </p:nvSpPr>
        <p:spPr>
          <a:ln/>
        </p:spPr>
        <p:txBody>
          <a:bodyPr/>
          <a:lstStyle/>
          <a:p>
            <a:r>
              <a:rPr lang="en-US"/>
              <a:t>Manitoba Telecom</a:t>
            </a:r>
          </a:p>
        </p:txBody>
      </p:sp>
      <p:sp>
        <p:nvSpPr>
          <p:cNvPr id="119810" name="Rectangle 2"/>
          <p:cNvSpPr>
            <a:spLocks noGrp="1" noChangeArrowheads="1"/>
          </p:cNvSpPr>
          <p:nvPr>
            <p:ph type="body" idx="1"/>
          </p:nvPr>
        </p:nvSpPr>
        <p:spPr>
          <a:ln/>
        </p:spPr>
        <p:txBody>
          <a:bodyPr/>
          <a:lstStyle/>
          <a:p>
            <a:r>
              <a:rPr lang="en-US"/>
              <a:t>MBT - TSX</a:t>
            </a:r>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387600"/>
            <a:ext cx="8128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ln/>
        </p:spPr>
        <p:txBody>
          <a:bodyPr/>
          <a:lstStyle/>
          <a:p>
            <a:r>
              <a:rPr lang="en-US"/>
              <a:t>Industry</a:t>
            </a:r>
          </a:p>
        </p:txBody>
      </p:sp>
      <p:sp>
        <p:nvSpPr>
          <p:cNvPr id="27650" name="Rectangle 2"/>
          <p:cNvSpPr>
            <a:spLocks noGrp="1" noChangeArrowheads="1"/>
          </p:cNvSpPr>
          <p:nvPr>
            <p:ph type="body" idx="1"/>
          </p:nvPr>
        </p:nvSpPr>
        <p:spPr>
          <a:ln/>
        </p:spPr>
        <p:txBody>
          <a:bodyPr/>
          <a:lstStyle/>
          <a:p>
            <a:r>
              <a:rPr lang="en-US"/>
              <a:t>Local Revenue and Access Line Erosion</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3175000"/>
            <a:ext cx="112141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ChangeArrowheads="1"/>
          </p:cNvSpPr>
          <p:nvPr>
            <p:ph type="title"/>
          </p:nvPr>
        </p:nvSpPr>
        <p:spPr>
          <a:ln/>
        </p:spPr>
        <p:txBody>
          <a:bodyPr/>
          <a:lstStyle/>
          <a:p>
            <a:r>
              <a:rPr lang="en-US"/>
              <a:t>Manitoba Telecom</a:t>
            </a:r>
          </a:p>
        </p:txBody>
      </p:sp>
      <p:sp>
        <p:nvSpPr>
          <p:cNvPr id="120834" name="Rectangle 2"/>
          <p:cNvSpPr>
            <a:spLocks noGrp="1" noChangeArrowheads="1"/>
          </p:cNvSpPr>
          <p:nvPr>
            <p:ph type="body" idx="1"/>
          </p:nvPr>
        </p:nvSpPr>
        <p:spPr>
          <a:ln/>
        </p:spPr>
        <p:txBody>
          <a:bodyPr/>
          <a:lstStyle/>
          <a:p>
            <a:r>
              <a:rPr lang="en-US"/>
              <a:t>Dividend History</a:t>
            </a:r>
          </a:p>
        </p:txBody>
      </p:sp>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2489200"/>
            <a:ext cx="8783637"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ChangeArrowheads="1"/>
          </p:cNvSpPr>
          <p:nvPr>
            <p:ph type="title"/>
          </p:nvPr>
        </p:nvSpPr>
        <p:spPr>
          <a:ln/>
        </p:spPr>
        <p:txBody>
          <a:bodyPr/>
          <a:lstStyle/>
          <a:p>
            <a:r>
              <a:rPr lang="en-US"/>
              <a:t>Manitoba Telecom</a:t>
            </a:r>
          </a:p>
        </p:txBody>
      </p:sp>
      <p:sp>
        <p:nvSpPr>
          <p:cNvPr id="122882" name="Rectangle 2"/>
          <p:cNvSpPr>
            <a:spLocks noGrp="1" noChangeArrowheads="1"/>
          </p:cNvSpPr>
          <p:nvPr>
            <p:ph type="body" idx="1"/>
          </p:nvPr>
        </p:nvSpPr>
        <p:spPr>
          <a:ln/>
        </p:spPr>
        <p:txBody>
          <a:bodyPr/>
          <a:lstStyle/>
          <a:p>
            <a:r>
              <a:rPr lang="en-US"/>
              <a:t>Number of Shares Outstanding</a:t>
            </a:r>
          </a:p>
        </p:txBody>
      </p:sp>
      <p:graphicFrame>
        <p:nvGraphicFramePr>
          <p:cNvPr id="122883" name="Object 3"/>
          <p:cNvGraphicFramePr>
            <a:graphicFrameLocks/>
          </p:cNvGraphicFramePr>
          <p:nvPr/>
        </p:nvGraphicFramePr>
        <p:xfrm>
          <a:off x="1879600" y="2590800"/>
          <a:ext cx="9232900" cy="5753100"/>
        </p:xfrm>
        <a:graphic>
          <a:graphicData uri="http://schemas.openxmlformats.org/presentationml/2006/ole">
            <mc:AlternateContent xmlns:mc="http://schemas.openxmlformats.org/markup-compatibility/2006">
              <mc:Choice xmlns:v="urn:schemas-microsoft-com:vml" Requires="v">
                <p:oleObj spid="_x0000_s122890" name="Chart" r:id="rId4" imgW="12973202" imgH="8083186" progId="MSGraph.Chart.8">
                  <p:embed/>
                </p:oleObj>
              </mc:Choice>
              <mc:Fallback>
                <p:oleObj name="Chart" r:id="rId4" imgW="12973202" imgH="8083186" progId="MSGraph.Chart.8">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600" y="2590800"/>
                        <a:ext cx="9232900" cy="575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spd="med">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Grp="1" noChangeArrowheads="1"/>
          </p:cNvSpPr>
          <p:nvPr>
            <p:ph type="title"/>
          </p:nvPr>
        </p:nvSpPr>
        <p:spPr>
          <a:ln/>
        </p:spPr>
        <p:txBody>
          <a:bodyPr/>
          <a:lstStyle/>
          <a:p>
            <a:r>
              <a:rPr lang="en-US"/>
              <a:t>Manitoba Telecom</a:t>
            </a:r>
          </a:p>
        </p:txBody>
      </p:sp>
      <p:sp>
        <p:nvSpPr>
          <p:cNvPr id="123906" name="Rectangle 2"/>
          <p:cNvSpPr>
            <a:spLocks noGrp="1" noChangeArrowheads="1"/>
          </p:cNvSpPr>
          <p:nvPr>
            <p:ph type="body" idx="1"/>
          </p:nvPr>
        </p:nvSpPr>
        <p:spPr>
          <a:ln/>
        </p:spPr>
        <p:txBody>
          <a:bodyPr/>
          <a:lstStyle/>
          <a:p>
            <a:r>
              <a:rPr lang="en-US"/>
              <a:t>1 Year with 50/200 MAVG</a:t>
            </a:r>
          </a:p>
        </p:txBody>
      </p:sp>
      <p:pic>
        <p:nvPicPr>
          <p:cNvPr id="123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2527300"/>
            <a:ext cx="12085637"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ChangeArrowheads="1"/>
          </p:cNvSpPr>
          <p:nvPr>
            <p:ph type="title"/>
          </p:nvPr>
        </p:nvSpPr>
        <p:spPr>
          <a:ln/>
        </p:spPr>
        <p:txBody>
          <a:bodyPr/>
          <a:lstStyle/>
          <a:p>
            <a:r>
              <a:rPr lang="en-US"/>
              <a:t>Manitoba Telecom</a:t>
            </a:r>
          </a:p>
        </p:txBody>
      </p:sp>
      <p:sp>
        <p:nvSpPr>
          <p:cNvPr id="124930" name="Rectangle 2"/>
          <p:cNvSpPr>
            <a:spLocks noGrp="1" noChangeArrowheads="1"/>
          </p:cNvSpPr>
          <p:nvPr>
            <p:ph type="body" idx="1"/>
          </p:nvPr>
        </p:nvSpPr>
        <p:spPr>
          <a:ln/>
        </p:spPr>
        <p:txBody>
          <a:bodyPr/>
          <a:lstStyle/>
          <a:p>
            <a:r>
              <a:rPr lang="en-US"/>
              <a:t>5 Year with 50/200 MAVG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286000"/>
            <a:ext cx="1143000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Grp="1" noChangeArrowheads="1"/>
          </p:cNvSpPr>
          <p:nvPr>
            <p:ph type="title"/>
          </p:nvPr>
        </p:nvSpPr>
        <p:spPr>
          <a:ln/>
        </p:spPr>
        <p:txBody>
          <a:bodyPr/>
          <a:lstStyle/>
          <a:p>
            <a:r>
              <a:rPr lang="en-US"/>
              <a:t>Manitoba Telecom</a:t>
            </a:r>
          </a:p>
        </p:txBody>
      </p:sp>
      <p:sp>
        <p:nvSpPr>
          <p:cNvPr id="125954" name="Rectangle 2"/>
          <p:cNvSpPr>
            <a:spLocks noGrp="1" noChangeArrowheads="1"/>
          </p:cNvSpPr>
          <p:nvPr>
            <p:ph type="body" idx="1"/>
          </p:nvPr>
        </p:nvSpPr>
        <p:spPr>
          <a:ln/>
        </p:spPr>
        <p:txBody>
          <a:bodyPr/>
          <a:lstStyle/>
          <a:p>
            <a:r>
              <a:rPr lang="en-US"/>
              <a:t>1 Year vs. TSC Comp / TSX Telecom</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2463800"/>
            <a:ext cx="12258675"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ChangeArrowheads="1"/>
          </p:cNvSpPr>
          <p:nvPr>
            <p:ph type="title"/>
          </p:nvPr>
        </p:nvSpPr>
        <p:spPr>
          <a:ln/>
        </p:spPr>
        <p:txBody>
          <a:bodyPr/>
          <a:lstStyle/>
          <a:p>
            <a:r>
              <a:rPr lang="en-US"/>
              <a:t>Manitoba Telecom</a:t>
            </a:r>
          </a:p>
        </p:txBody>
      </p:sp>
      <p:sp>
        <p:nvSpPr>
          <p:cNvPr id="126978" name="Rectangle 2"/>
          <p:cNvSpPr>
            <a:spLocks noGrp="1" noChangeArrowheads="1"/>
          </p:cNvSpPr>
          <p:nvPr>
            <p:ph type="body" idx="1"/>
          </p:nvPr>
        </p:nvSpPr>
        <p:spPr>
          <a:ln/>
        </p:spPr>
        <p:txBody>
          <a:bodyPr/>
          <a:lstStyle/>
          <a:p>
            <a:r>
              <a:rPr lang="en-US"/>
              <a:t>5 Year vs. TSC Comp / TSX Telecom</a:t>
            </a:r>
          </a:p>
        </p:txBody>
      </p:sp>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489200"/>
            <a:ext cx="12268200" cy="63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noGrp="1" noChangeArrowheads="1"/>
          </p:cNvSpPr>
          <p:nvPr>
            <p:ph type="title"/>
          </p:nvPr>
        </p:nvSpPr>
        <p:spPr>
          <a:ln/>
        </p:spPr>
        <p:txBody>
          <a:bodyPr/>
          <a:lstStyle/>
          <a:p>
            <a:r>
              <a:rPr lang="en-US"/>
              <a:t>Manitoba Telecom</a:t>
            </a:r>
          </a:p>
        </p:txBody>
      </p:sp>
      <p:sp>
        <p:nvSpPr>
          <p:cNvPr id="128002" name="Rectangle 2"/>
          <p:cNvSpPr>
            <a:spLocks noGrp="1" noChangeArrowheads="1"/>
          </p:cNvSpPr>
          <p:nvPr>
            <p:ph type="body" idx="1"/>
          </p:nvPr>
        </p:nvSpPr>
        <p:spPr>
          <a:ln/>
        </p:spPr>
        <p:txBody>
          <a:bodyPr/>
          <a:lstStyle/>
          <a:p>
            <a:r>
              <a:rPr lang="en-US"/>
              <a:t>10 Year vs. TSC Comp / TSX Telecom</a:t>
            </a:r>
          </a:p>
        </p:txBody>
      </p:sp>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476500"/>
            <a:ext cx="122174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ChangeArrowheads="1"/>
          </p:cNvSpPr>
          <p:nvPr>
            <p:ph type="title"/>
          </p:nvPr>
        </p:nvSpPr>
        <p:spPr>
          <a:ln/>
        </p:spPr>
        <p:txBody>
          <a:bodyPr/>
          <a:lstStyle/>
          <a:p>
            <a:r>
              <a:rPr lang="en-US"/>
              <a:t>Manitoba Telecom</a:t>
            </a:r>
          </a:p>
        </p:txBody>
      </p:sp>
      <p:sp>
        <p:nvSpPr>
          <p:cNvPr id="129026" name="Rectangle 2"/>
          <p:cNvSpPr>
            <a:spLocks noGrp="1" noChangeArrowheads="1"/>
          </p:cNvSpPr>
          <p:nvPr>
            <p:ph type="body" idx="1"/>
          </p:nvPr>
        </p:nvSpPr>
        <p:spPr>
          <a:ln/>
        </p:spPr>
        <p:txBody>
          <a:bodyPr/>
          <a:lstStyle/>
          <a:p>
            <a:r>
              <a:rPr lang="en-US"/>
              <a:t>Company Overview</a:t>
            </a:r>
          </a:p>
        </p:txBody>
      </p:sp>
      <p:sp>
        <p:nvSpPr>
          <p:cNvPr id="129027" name="Rectangle 3"/>
          <p:cNvSpPr>
            <a:spLocks/>
          </p:cNvSpPr>
          <p:nvPr/>
        </p:nvSpPr>
        <p:spPr bwMode="auto">
          <a:xfrm>
            <a:off x="1422400" y="2755900"/>
            <a:ext cx="10160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Zapf Dingbats" charset="0"/>
              <a:buChar char="★"/>
            </a:pPr>
            <a:r>
              <a:rPr lang="en-US">
                <a:solidFill>
                  <a:schemeClr val="tx1"/>
                </a:solidFill>
                <a:ea typeface="ＭＳ Ｐゴシック" charset="0"/>
                <a:cs typeface="Gill Sans" charset="0"/>
              </a:rPr>
              <a:t>Fourth largest national communications provider in Canada </a:t>
            </a:r>
          </a:p>
          <a:p>
            <a:pPr algn="l">
              <a:lnSpc>
                <a:spcPct val="130000"/>
              </a:lnSpc>
              <a:spcBef>
                <a:spcPct val="0"/>
              </a:spcBef>
              <a:buSzPct val="125000"/>
              <a:buFont typeface="Zapf Dingbats" charset="0"/>
              <a:buChar char="★"/>
            </a:pPr>
            <a:r>
              <a:rPr lang="en-US">
                <a:solidFill>
                  <a:schemeClr val="tx1"/>
                </a:solidFill>
                <a:ea typeface="ＭＳ Ｐゴシック" charset="0"/>
                <a:cs typeface="Gill Sans" charset="0"/>
              </a:rPr>
              <a:t>MTS, operating in Manitoba</a:t>
            </a:r>
          </a:p>
          <a:p>
            <a:pPr algn="l">
              <a:lnSpc>
                <a:spcPct val="130000"/>
              </a:lnSpc>
              <a:spcBef>
                <a:spcPct val="0"/>
              </a:spcBef>
            </a:pPr>
            <a:r>
              <a:rPr lang="en-US">
                <a:solidFill>
                  <a:schemeClr val="tx1"/>
                </a:solidFill>
                <a:ea typeface="ＭＳ Ｐゴシック" charset="0"/>
                <a:cs typeface="Gill Sans" charset="0"/>
              </a:rPr>
              <a:t>Allstream, operating nationally</a:t>
            </a:r>
          </a:p>
          <a:p>
            <a:pPr algn="l">
              <a:lnSpc>
                <a:spcPct val="130000"/>
              </a:lnSpc>
              <a:spcBef>
                <a:spcPct val="0"/>
              </a:spcBef>
            </a:pPr>
            <a:endParaRPr lang="en-US">
              <a:solidFill>
                <a:schemeClr val="tx1"/>
              </a:solidFill>
              <a:ea typeface="ＭＳ Ｐゴシック" charset="0"/>
              <a:cs typeface="Gill Sans" charset="0"/>
            </a:endParaRPr>
          </a:p>
          <a:p>
            <a:pPr algn="l">
              <a:lnSpc>
                <a:spcPct val="130000"/>
              </a:lnSpc>
              <a:spcBef>
                <a:spcPct val="0"/>
              </a:spcBef>
            </a:pPr>
            <a:r>
              <a:rPr lang="en-US">
                <a:solidFill>
                  <a:schemeClr val="tx1"/>
                </a:solidFill>
                <a:ea typeface="ＭＳ Ｐゴシック" charset="0"/>
                <a:cs typeface="Gill Sans" charset="0"/>
              </a:rPr>
              <a:t>Strengths </a:t>
            </a: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Dominant market share in Manitoba</a:t>
            </a: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Quadruple-play services of voice, wireless, video and data on its own network</a:t>
            </a:r>
          </a:p>
          <a:p>
            <a:pPr algn="l">
              <a:lnSpc>
                <a:spcPct val="130000"/>
              </a:lnSpc>
              <a:spcBef>
                <a:spcPct val="0"/>
              </a:spcBef>
            </a:pPr>
            <a:r>
              <a:rPr lang="en-US">
                <a:solidFill>
                  <a:schemeClr val="tx1"/>
                </a:solidFill>
                <a:ea typeface="ＭＳ Ｐゴシック" charset="0"/>
                <a:cs typeface="Gill Sans" charset="0"/>
              </a:rPr>
              <a:t>Challenges</a:t>
            </a:r>
          </a:p>
          <a:p>
            <a:pPr algn="l">
              <a:lnSpc>
                <a:spcPct val="130000"/>
              </a:lnSpc>
              <a:spcBef>
                <a:spcPct val="0"/>
              </a:spcBef>
              <a:buSzPct val="125000"/>
              <a:buFont typeface="Lucida Grande" charset="0"/>
              <a:buChar char="‣"/>
            </a:pPr>
            <a:r>
              <a:rPr lang="en-US">
                <a:solidFill>
                  <a:schemeClr val="tx1"/>
                </a:solidFill>
                <a:ea typeface="ＭＳ Ｐゴシック" charset="0"/>
                <a:cs typeface="Gill Sans" charset="0"/>
              </a:rPr>
              <a:t> High business risk of Allstream</a:t>
            </a:r>
          </a:p>
        </p:txBody>
      </p:sp>
    </p:spTree>
  </p:cSld>
  <p:clrMapOvr>
    <a:masterClrMapping/>
  </p:clrMapOvr>
  <p:transition spd="med">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ChangeArrowheads="1"/>
          </p:cNvSpPr>
          <p:nvPr>
            <p:ph type="title"/>
          </p:nvPr>
        </p:nvSpPr>
        <p:spPr>
          <a:ln/>
        </p:spPr>
        <p:txBody>
          <a:bodyPr/>
          <a:lstStyle/>
          <a:p>
            <a:r>
              <a:rPr lang="en-US"/>
              <a:t>Manitoba Telecom</a:t>
            </a:r>
          </a:p>
        </p:txBody>
      </p:sp>
      <p:sp>
        <p:nvSpPr>
          <p:cNvPr id="131074" name="Rectangle 2"/>
          <p:cNvSpPr>
            <a:spLocks noGrp="1" noChangeArrowheads="1"/>
          </p:cNvSpPr>
          <p:nvPr>
            <p:ph type="body" idx="1"/>
          </p:nvPr>
        </p:nvSpPr>
        <p:spPr>
          <a:ln/>
        </p:spPr>
        <p:txBody>
          <a:bodyPr/>
          <a:lstStyle/>
          <a:p>
            <a:r>
              <a:rPr lang="en-US"/>
              <a:t>History</a:t>
            </a:r>
          </a:p>
        </p:txBody>
      </p:sp>
      <p:sp>
        <p:nvSpPr>
          <p:cNvPr id="131075" name="Rectangle 3"/>
          <p:cNvSpPr>
            <a:spLocks/>
          </p:cNvSpPr>
          <p:nvPr/>
        </p:nvSpPr>
        <p:spPr bwMode="auto">
          <a:xfrm>
            <a:off x="1117600" y="2425700"/>
            <a:ext cx="107569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20000"/>
              </a:lnSpc>
              <a:spcBef>
                <a:spcPct val="0"/>
              </a:spcBef>
              <a:buSzPct val="125000"/>
              <a:buFont typeface="Zapf Dingbats" charset="0"/>
              <a:buChar char="✦"/>
            </a:pPr>
            <a:r>
              <a:rPr lang="en-US">
                <a:solidFill>
                  <a:schemeClr val="tx1"/>
                </a:solidFill>
                <a:ea typeface="ＭＳ Ｐゴシック" charset="0"/>
                <a:cs typeface="Gill Sans" charset="0"/>
              </a:rPr>
              <a:t>1908: Manitoba Government purchased the Bell Telephone operations to create </a:t>
            </a:r>
            <a:r>
              <a:rPr lang="ja-JP" altLang="en-US">
                <a:solidFill>
                  <a:schemeClr val="tx1"/>
                </a:solidFill>
                <a:latin typeface="Arial"/>
                <a:ea typeface="ＭＳ Ｐゴシック" charset="0"/>
                <a:cs typeface="Gill Sans" charset="0"/>
              </a:rPr>
              <a:t>“</a:t>
            </a:r>
            <a:r>
              <a:rPr lang="en-US">
                <a:solidFill>
                  <a:schemeClr val="tx1"/>
                </a:solidFill>
                <a:ea typeface="ＭＳ Ｐゴシック" charset="0"/>
                <a:cs typeface="Gill Sans" charset="0"/>
              </a:rPr>
              <a:t>Manitoba Government Telephones</a:t>
            </a:r>
            <a:r>
              <a:rPr lang="ja-JP" altLang="en-US">
                <a:solidFill>
                  <a:schemeClr val="tx1"/>
                </a:solidFill>
                <a:latin typeface="Arial"/>
                <a:ea typeface="ＭＳ Ｐゴシック" charset="0"/>
                <a:cs typeface="Gill Sans" charset="0"/>
              </a:rPr>
              <a:t>”</a:t>
            </a:r>
            <a:endParaRPr lang="en-US">
              <a:solidFill>
                <a:schemeClr val="tx1"/>
              </a:solidFill>
              <a:ea typeface="ＭＳ Ｐゴシック" charset="0"/>
              <a:cs typeface="Gill Sans" charset="0"/>
            </a:endParaRPr>
          </a:p>
          <a:p>
            <a:pPr algn="l">
              <a:lnSpc>
                <a:spcPct val="120000"/>
              </a:lnSpc>
              <a:spcBef>
                <a:spcPct val="0"/>
              </a:spcBef>
              <a:buSzPct val="125000"/>
              <a:buFont typeface="Zapf Dingbats" charset="0"/>
              <a:buChar char="✦"/>
            </a:pPr>
            <a:r>
              <a:rPr lang="en-US">
                <a:solidFill>
                  <a:schemeClr val="tx1"/>
                </a:solidFill>
                <a:ea typeface="ＭＳ Ｐゴシック" charset="0"/>
                <a:cs typeface="Gill Sans" charset="0"/>
              </a:rPr>
              <a:t>1921: changes its name to Manitoba Telephone System (MTS)</a:t>
            </a:r>
          </a:p>
          <a:p>
            <a:pPr algn="l">
              <a:lnSpc>
                <a:spcPct val="120000"/>
              </a:lnSpc>
              <a:spcBef>
                <a:spcPct val="0"/>
              </a:spcBef>
              <a:buSzPct val="125000"/>
              <a:buFont typeface="Zapf Dingbats" charset="0"/>
              <a:buChar char="✦"/>
            </a:pPr>
            <a:r>
              <a:rPr lang="en-US">
                <a:solidFill>
                  <a:schemeClr val="tx1"/>
                </a:solidFill>
                <a:ea typeface="ＭＳ Ｐゴシック" charset="0"/>
                <a:cs typeface="Gill Sans" charset="0"/>
              </a:rPr>
              <a:t>1988: MTS entered the wireless business</a:t>
            </a:r>
          </a:p>
          <a:p>
            <a:pPr algn="l">
              <a:lnSpc>
                <a:spcPct val="120000"/>
              </a:lnSpc>
              <a:spcBef>
                <a:spcPct val="0"/>
              </a:spcBef>
              <a:buSzPct val="125000"/>
              <a:buFont typeface="Zapf Dingbats" charset="0"/>
              <a:buChar char="✦"/>
            </a:pPr>
            <a:r>
              <a:rPr lang="en-US">
                <a:solidFill>
                  <a:schemeClr val="tx1"/>
                </a:solidFill>
                <a:ea typeface="ＭＳ Ｐゴシック" charset="0"/>
                <a:cs typeface="Gill Sans" charset="0"/>
              </a:rPr>
              <a:t>1997: MTS went public on Toronto Stock Exchange, </a:t>
            </a:r>
            <a:r>
              <a:rPr lang="ja-JP" altLang="en-US">
                <a:solidFill>
                  <a:schemeClr val="tx1"/>
                </a:solidFill>
                <a:latin typeface="Arial"/>
                <a:ea typeface="ＭＳ Ｐゴシック" charset="0"/>
                <a:cs typeface="Gill Sans" charset="0"/>
              </a:rPr>
              <a:t>“</a:t>
            </a:r>
            <a:r>
              <a:rPr lang="en-US">
                <a:solidFill>
                  <a:schemeClr val="tx1"/>
                </a:solidFill>
                <a:ea typeface="ＭＳ Ｐゴシック" charset="0"/>
                <a:cs typeface="Gill Sans" charset="0"/>
              </a:rPr>
              <a:t>MBT</a:t>
            </a:r>
            <a:r>
              <a:rPr lang="ja-JP" altLang="en-US">
                <a:solidFill>
                  <a:schemeClr val="tx1"/>
                </a:solidFill>
                <a:latin typeface="Arial"/>
                <a:ea typeface="ＭＳ Ｐゴシック" charset="0"/>
                <a:cs typeface="Gill Sans" charset="0"/>
              </a:rPr>
              <a:t>”</a:t>
            </a:r>
            <a:endParaRPr lang="en-US">
              <a:solidFill>
                <a:schemeClr val="tx1"/>
              </a:solidFill>
              <a:ea typeface="ＭＳ Ｐゴシック" charset="0"/>
              <a:cs typeface="Gill Sans" charset="0"/>
            </a:endParaRPr>
          </a:p>
          <a:p>
            <a:pPr algn="l">
              <a:lnSpc>
                <a:spcPct val="120000"/>
              </a:lnSpc>
              <a:spcBef>
                <a:spcPct val="0"/>
              </a:spcBef>
              <a:buSzPct val="125000"/>
              <a:buFont typeface="Zapf Dingbats" charset="0"/>
              <a:buChar char="✦"/>
            </a:pPr>
            <a:r>
              <a:rPr lang="en-US" b="1">
                <a:solidFill>
                  <a:schemeClr val="tx1"/>
                </a:solidFill>
                <a:ea typeface="ＭＳ Ｐゴシック" charset="0"/>
                <a:cs typeface="Gill Sans" charset="0"/>
              </a:rPr>
              <a:t>2004: Acquired Allstream ($1.7 billion) and become the 3</a:t>
            </a:r>
            <a:r>
              <a:rPr lang="en-US" b="1" baseline="32000">
                <a:solidFill>
                  <a:schemeClr val="tx1"/>
                </a:solidFill>
                <a:ea typeface="ＭＳ Ｐゴシック" charset="0"/>
                <a:cs typeface="Gill Sans" charset="0"/>
              </a:rPr>
              <a:t>rd</a:t>
            </a:r>
            <a:r>
              <a:rPr lang="en-US" b="1">
                <a:solidFill>
                  <a:schemeClr val="tx1"/>
                </a:solidFill>
                <a:ea typeface="ＭＳ Ｐゴシック" charset="0"/>
                <a:cs typeface="Gill Sans" charset="0"/>
              </a:rPr>
              <a:t> largest national telecom provider in Canada</a:t>
            </a:r>
          </a:p>
          <a:p>
            <a:pPr algn="l">
              <a:lnSpc>
                <a:spcPct val="120000"/>
              </a:lnSpc>
              <a:spcBef>
                <a:spcPct val="0"/>
              </a:spcBef>
              <a:buSzPct val="125000"/>
              <a:buFont typeface="Zapf Dingbats" charset="0"/>
              <a:buChar char="✦"/>
            </a:pPr>
            <a:r>
              <a:rPr lang="en-US">
                <a:solidFill>
                  <a:schemeClr val="tx1"/>
                </a:solidFill>
                <a:ea typeface="ＭＳ Ｐゴシック" charset="0"/>
                <a:cs typeface="Gill Sans" charset="0"/>
              </a:rPr>
              <a:t>2004: Allstream became the first communication solutions provider in Canada to market a network resident IP telephony service on a national basis</a:t>
            </a:r>
          </a:p>
          <a:p>
            <a:pPr algn="l">
              <a:lnSpc>
                <a:spcPct val="120000"/>
              </a:lnSpc>
              <a:spcBef>
                <a:spcPct val="0"/>
              </a:spcBef>
              <a:buSzPct val="125000"/>
              <a:buFont typeface="Zapf Dingbats" charset="0"/>
              <a:buChar char="✦"/>
            </a:pPr>
            <a:r>
              <a:rPr lang="en-US">
                <a:solidFill>
                  <a:schemeClr val="tx1"/>
                </a:solidFill>
                <a:ea typeface="ＭＳ Ｐゴシック" charset="0"/>
                <a:cs typeface="Gill Sans" charset="0"/>
              </a:rPr>
              <a:t>2011: Launched 4G wireless network across Manitoba by sharing costing with Rogers Wireless</a:t>
            </a:r>
          </a:p>
        </p:txBody>
      </p:sp>
    </p:spTree>
  </p:cSld>
  <p:clrMapOvr>
    <a:masterClrMapping/>
  </p:clrMapOvr>
  <p:transition spd="med">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Grp="1" noChangeArrowheads="1"/>
          </p:cNvSpPr>
          <p:nvPr>
            <p:ph type="title"/>
          </p:nvPr>
        </p:nvSpPr>
        <p:spPr>
          <a:ln/>
        </p:spPr>
        <p:txBody>
          <a:bodyPr/>
          <a:lstStyle/>
          <a:p>
            <a:r>
              <a:rPr lang="en-US"/>
              <a:t>Manitoba Telecom</a:t>
            </a:r>
          </a:p>
        </p:txBody>
      </p:sp>
      <p:sp>
        <p:nvSpPr>
          <p:cNvPr id="133122" name="Rectangle 2"/>
          <p:cNvSpPr>
            <a:spLocks noGrp="1" noChangeArrowheads="1"/>
          </p:cNvSpPr>
          <p:nvPr>
            <p:ph type="body" idx="1"/>
          </p:nvPr>
        </p:nvSpPr>
        <p:spPr>
          <a:ln/>
        </p:spPr>
        <p:txBody>
          <a:bodyPr/>
          <a:lstStyle/>
          <a:p>
            <a:r>
              <a:rPr lang="en-US"/>
              <a:t>Structure</a:t>
            </a:r>
          </a:p>
        </p:txBody>
      </p:sp>
      <p:sp>
        <p:nvSpPr>
          <p:cNvPr id="133123" name="Rectangle 3"/>
          <p:cNvSpPr>
            <a:spLocks/>
          </p:cNvSpPr>
          <p:nvPr/>
        </p:nvSpPr>
        <p:spPr bwMode="auto">
          <a:xfrm>
            <a:off x="1003300" y="3937000"/>
            <a:ext cx="54991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Leading full-service communications provider</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Operated more than 100 years</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More than 500K residential customers </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Heart of Manitoba</a:t>
            </a:r>
            <a:r>
              <a:rPr lang="ja-JP" altLang="en-US">
                <a:solidFill>
                  <a:schemeClr val="tx1"/>
                </a:solidFill>
                <a:latin typeface="Arial"/>
                <a:ea typeface="ＭＳ Ｐゴシック" charset="0"/>
                <a:cs typeface="Gill Sans" charset="0"/>
              </a:rPr>
              <a:t>’</a:t>
            </a:r>
            <a:r>
              <a:rPr lang="en-US">
                <a:solidFill>
                  <a:schemeClr val="tx1"/>
                </a:solidFill>
                <a:ea typeface="ＭＳ Ｐゴシック" charset="0"/>
                <a:cs typeface="Gill Sans" charset="0"/>
              </a:rPr>
              <a:t>s economic growth</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Industry innovator, digital television, electronic commerce</a:t>
            </a:r>
          </a:p>
        </p:txBody>
      </p:sp>
      <p:sp>
        <p:nvSpPr>
          <p:cNvPr id="133124" name="Rectangle 4"/>
          <p:cNvSpPr>
            <a:spLocks/>
          </p:cNvSpPr>
          <p:nvPr/>
        </p:nvSpPr>
        <p:spPr bwMode="auto">
          <a:xfrm>
            <a:off x="6794500" y="3911600"/>
            <a:ext cx="54991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Works with businesses of all size</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Drive workforce and partner productivity</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More than 65K business customers</a:t>
            </a:r>
          </a:p>
          <a:p>
            <a:pPr algn="l">
              <a:lnSpc>
                <a:spcPct val="130000"/>
              </a:lnSpc>
              <a:spcBef>
                <a:spcPct val="0"/>
              </a:spcBef>
              <a:buSzPct val="125000"/>
              <a:buFont typeface="Gill Sans" charset="0"/>
              <a:buChar char="•"/>
            </a:pPr>
            <a:r>
              <a:rPr lang="en-US">
                <a:solidFill>
                  <a:schemeClr val="tx1"/>
                </a:solidFill>
                <a:ea typeface="ＭＳ Ｐゴシック" charset="0"/>
                <a:cs typeface="Gill Sans" charset="0"/>
              </a:rPr>
              <a:t>2388 fibre-red buildings</a:t>
            </a:r>
          </a:p>
        </p:txBody>
      </p:sp>
      <p:sp>
        <p:nvSpPr>
          <p:cNvPr id="133125" name="Line 5"/>
          <p:cNvSpPr>
            <a:spLocks noChangeShapeType="1"/>
          </p:cNvSpPr>
          <p:nvPr/>
        </p:nvSpPr>
        <p:spPr bwMode="auto">
          <a:xfrm flipH="1">
            <a:off x="6494463" y="2236788"/>
            <a:ext cx="3175" cy="6457950"/>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2284413"/>
            <a:ext cx="31623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33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25" y="2524125"/>
            <a:ext cx="24003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a:lstStyle/>
          <a:p>
            <a:r>
              <a:rPr lang="en-US"/>
              <a:t>Industry</a:t>
            </a:r>
          </a:p>
        </p:txBody>
      </p:sp>
      <p:sp>
        <p:nvSpPr>
          <p:cNvPr id="28674" name="Rectangle 2"/>
          <p:cNvSpPr>
            <a:spLocks noGrp="1" noChangeArrowheads="1"/>
          </p:cNvSpPr>
          <p:nvPr>
            <p:ph type="body" idx="1"/>
          </p:nvPr>
        </p:nvSpPr>
        <p:spPr>
          <a:ln/>
        </p:spPr>
        <p:txBody>
          <a:bodyPr/>
          <a:lstStyle/>
          <a:p>
            <a:r>
              <a:rPr lang="en-US"/>
              <a:t>Local and Access Line</a:t>
            </a:r>
          </a:p>
        </p:txBody>
      </p:sp>
      <p:sp>
        <p:nvSpPr>
          <p:cNvPr id="28675" name="Rectangle 3"/>
          <p:cNvSpPr>
            <a:spLocks/>
          </p:cNvSpPr>
          <p:nvPr/>
        </p:nvSpPr>
        <p:spPr bwMode="auto">
          <a:xfrm>
            <a:off x="430213" y="2463800"/>
            <a:ext cx="6045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50000"/>
              </a:lnSpc>
              <a:spcBef>
                <a:spcPct val="0"/>
              </a:spcBef>
              <a:buClr>
                <a:srgbClr val="000000"/>
              </a:buClr>
              <a:buSzPct val="125000"/>
              <a:buFont typeface="Arial" charset="0"/>
              <a:buChar char="•"/>
            </a:pPr>
            <a:r>
              <a:rPr lang="en-US" sz="2800">
                <a:solidFill>
                  <a:schemeClr val="tx1"/>
                </a:solidFill>
                <a:latin typeface="Arial" charset="0"/>
                <a:ea typeface="ＭＳ Ｐゴシック" charset="0"/>
                <a:cs typeface="Arial" charset="0"/>
                <a:sym typeface="Arial" charset="0"/>
              </a:rPr>
              <a:t>Wires &amp; cables connecting to central offices maintained</a:t>
            </a:r>
          </a:p>
          <a:p>
            <a:pPr algn="l">
              <a:lnSpc>
                <a:spcPct val="150000"/>
              </a:lnSpc>
              <a:spcBef>
                <a:spcPct val="0"/>
              </a:spcBef>
              <a:buClr>
                <a:srgbClr val="000000"/>
              </a:buClr>
              <a:buSzPct val="125000"/>
              <a:buFont typeface="Arial" charset="0"/>
              <a:buChar char="•"/>
            </a:pPr>
            <a:r>
              <a:rPr lang="en-US" sz="2800">
                <a:solidFill>
                  <a:schemeClr val="tx1"/>
                </a:solidFill>
                <a:latin typeface="Arial" charset="0"/>
                <a:ea typeface="ＭＳ Ｐゴシック" charset="0"/>
                <a:cs typeface="Arial" charset="0"/>
                <a:sym typeface="Arial" charset="0"/>
              </a:rPr>
              <a:t>All transmissions routed through switching equipment</a:t>
            </a:r>
          </a:p>
          <a:p>
            <a:pPr algn="l">
              <a:lnSpc>
                <a:spcPct val="150000"/>
              </a:lnSpc>
              <a:spcBef>
                <a:spcPct val="0"/>
              </a:spcBef>
              <a:buClr>
                <a:srgbClr val="000000"/>
              </a:buClr>
              <a:buSzPct val="125000"/>
              <a:buFont typeface="Arial" charset="0"/>
              <a:buChar char="•"/>
            </a:pPr>
            <a:r>
              <a:rPr lang="en-US" sz="2800">
                <a:solidFill>
                  <a:schemeClr val="tx1"/>
                </a:solidFill>
                <a:latin typeface="Arial" charset="0"/>
                <a:ea typeface="ＭＳ Ｐゴシック" charset="0"/>
                <a:cs typeface="Arial" charset="0"/>
                <a:sym typeface="Arial" charset="0"/>
              </a:rPr>
              <a:t>Oldest &amp; once largest sector of the industry</a:t>
            </a:r>
          </a:p>
        </p:txBody>
      </p:sp>
      <p:sp>
        <p:nvSpPr>
          <p:cNvPr id="28676" name="Rectangle 4"/>
          <p:cNvSpPr>
            <a:spLocks/>
          </p:cNvSpPr>
          <p:nvPr/>
        </p:nvSpPr>
        <p:spPr bwMode="auto">
          <a:xfrm>
            <a:off x="1016000" y="6591300"/>
            <a:ext cx="10972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457200" indent="-457200" algn="l">
              <a:lnSpc>
                <a:spcPct val="150000"/>
              </a:lnSpc>
              <a:spcBef>
                <a:spcPct val="0"/>
              </a:spcBef>
            </a:pPr>
            <a:r>
              <a:rPr lang="en-US" sz="2800">
                <a:solidFill>
                  <a:schemeClr val="tx1"/>
                </a:solidFill>
                <a:latin typeface="Arial" charset="0"/>
                <a:ea typeface="ＭＳ Ｐゴシック" charset="0"/>
                <a:cs typeface="Arial" charset="0"/>
                <a:sym typeface="Arial" charset="0"/>
              </a:rPr>
              <a:t>Reason for declination:</a:t>
            </a:r>
          </a:p>
          <a:p>
            <a:pPr marL="457200" indent="-457200" algn="l">
              <a:lnSpc>
                <a:spcPct val="150000"/>
              </a:lnSpc>
              <a:spcBef>
                <a:spcPct val="0"/>
              </a:spcBef>
              <a:buFontTx/>
              <a:buAutoNum type="arabicPeriod"/>
            </a:pPr>
            <a:r>
              <a:rPr lang="en-US" sz="2800">
                <a:solidFill>
                  <a:schemeClr val="tx1"/>
                </a:solidFill>
                <a:latin typeface="Arial" charset="0"/>
                <a:ea typeface="ＭＳ Ｐゴシック" charset="0"/>
                <a:cs typeface="Arial" charset="0"/>
                <a:sym typeface="Arial" charset="0"/>
              </a:rPr>
              <a:t> Technology innovation : disconnection of second lines for DSL and using switched technology platforms</a:t>
            </a:r>
          </a:p>
          <a:p>
            <a:pPr marL="457200" indent="-457200" algn="l">
              <a:lnSpc>
                <a:spcPct val="150000"/>
              </a:lnSpc>
              <a:spcBef>
                <a:spcPct val="0"/>
              </a:spcBef>
              <a:buFontTx/>
              <a:buAutoNum type="arabicPeriod"/>
            </a:pPr>
            <a:r>
              <a:rPr lang="en-US" sz="2800">
                <a:solidFill>
                  <a:schemeClr val="tx1"/>
                </a:solidFill>
                <a:latin typeface="Arial" charset="0"/>
                <a:ea typeface="ＭＳ Ｐゴシック" charset="0"/>
                <a:cs typeface="Arial" charset="0"/>
                <a:sym typeface="Arial" charset="0"/>
              </a:rPr>
              <a:t> Cable telephony and VoIP (Voice over Internet Protocol) : causing acceleration of access line losses</a:t>
            </a: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2933700"/>
            <a:ext cx="29257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300" y="4737100"/>
            <a:ext cx="41100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animEffect transition="in" filter="wipe(left)">
                                      <p:cBhvr>
                                        <p:cTn id="11"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Grp="1" noChangeArrowheads="1"/>
          </p:cNvSpPr>
          <p:nvPr>
            <p:ph type="title"/>
          </p:nvPr>
        </p:nvSpPr>
        <p:spPr>
          <a:ln/>
        </p:spPr>
        <p:txBody>
          <a:bodyPr/>
          <a:lstStyle/>
          <a:p>
            <a:r>
              <a:rPr lang="en-US"/>
              <a:t>Manitoba Telecom</a:t>
            </a:r>
          </a:p>
        </p:txBody>
      </p:sp>
      <p:sp>
        <p:nvSpPr>
          <p:cNvPr id="135170" name="Rectangle 2"/>
          <p:cNvSpPr>
            <a:spLocks noGrp="1" noChangeArrowheads="1"/>
          </p:cNvSpPr>
          <p:nvPr>
            <p:ph type="body" idx="1"/>
          </p:nvPr>
        </p:nvSpPr>
        <p:spPr>
          <a:ln/>
        </p:spPr>
        <p:txBody>
          <a:bodyPr/>
          <a:lstStyle/>
          <a:p>
            <a:r>
              <a:rPr lang="en-US"/>
              <a:t>Operation</a:t>
            </a:r>
          </a:p>
        </p:txBody>
      </p:sp>
      <p:sp>
        <p:nvSpPr>
          <p:cNvPr id="135171" name="Rectangle 3"/>
          <p:cNvSpPr>
            <a:spLocks/>
          </p:cNvSpPr>
          <p:nvPr/>
        </p:nvSpPr>
        <p:spPr bwMode="auto">
          <a:xfrm>
            <a:off x="952500" y="4724400"/>
            <a:ext cx="5499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pPr>
            <a:r>
              <a:rPr lang="en-US">
                <a:solidFill>
                  <a:schemeClr val="tx1"/>
                </a:solidFill>
                <a:ea typeface="ＭＳ Ｐゴシック" charset="0"/>
                <a:cs typeface="Gill Sans" charset="0"/>
              </a:rPr>
              <a:t>•4G Wireless</a:t>
            </a:r>
          </a:p>
          <a:p>
            <a:pPr algn="l">
              <a:lnSpc>
                <a:spcPct val="130000"/>
              </a:lnSpc>
              <a:spcBef>
                <a:spcPct val="0"/>
              </a:spcBef>
            </a:pPr>
            <a:r>
              <a:rPr lang="en-US">
                <a:solidFill>
                  <a:schemeClr val="tx1"/>
                </a:solidFill>
                <a:ea typeface="ＭＳ Ｐゴシック" charset="0"/>
                <a:cs typeface="Gill Sans" charset="0"/>
              </a:rPr>
              <a:t>•High-speed Internet</a:t>
            </a:r>
          </a:p>
          <a:p>
            <a:pPr algn="l">
              <a:lnSpc>
                <a:spcPct val="130000"/>
              </a:lnSpc>
              <a:spcBef>
                <a:spcPct val="0"/>
              </a:spcBef>
            </a:pPr>
            <a:r>
              <a:rPr lang="en-US">
                <a:solidFill>
                  <a:schemeClr val="tx1"/>
                </a:solidFill>
                <a:ea typeface="ＭＳ Ｐゴシック" charset="0"/>
                <a:cs typeface="Gill Sans" charset="0"/>
              </a:rPr>
              <a:t>•Television</a:t>
            </a:r>
          </a:p>
          <a:p>
            <a:pPr algn="l">
              <a:lnSpc>
                <a:spcPct val="130000"/>
              </a:lnSpc>
              <a:spcBef>
                <a:spcPct val="0"/>
              </a:spcBef>
            </a:pPr>
            <a:r>
              <a:rPr lang="en-US">
                <a:solidFill>
                  <a:schemeClr val="tx1"/>
                </a:solidFill>
                <a:ea typeface="ＭＳ Ｐゴシック" charset="0"/>
                <a:cs typeface="Gill Sans" charset="0"/>
              </a:rPr>
              <a:t>•Home phone</a:t>
            </a:r>
          </a:p>
          <a:p>
            <a:pPr algn="l">
              <a:lnSpc>
                <a:spcPct val="130000"/>
              </a:lnSpc>
              <a:spcBef>
                <a:spcPct val="0"/>
              </a:spcBef>
            </a:pPr>
            <a:r>
              <a:rPr lang="en-US">
                <a:solidFill>
                  <a:schemeClr val="tx1"/>
                </a:solidFill>
                <a:ea typeface="ＭＳ Ｐゴシック" charset="0"/>
                <a:cs typeface="Gill Sans" charset="0"/>
              </a:rPr>
              <a:t>•Home security</a:t>
            </a:r>
          </a:p>
        </p:txBody>
      </p:sp>
      <p:sp>
        <p:nvSpPr>
          <p:cNvPr id="135172" name="Line 4"/>
          <p:cNvSpPr>
            <a:spLocks noChangeShapeType="1"/>
          </p:cNvSpPr>
          <p:nvPr/>
        </p:nvSpPr>
        <p:spPr bwMode="auto">
          <a:xfrm flipH="1">
            <a:off x="6492875" y="2236788"/>
            <a:ext cx="4763" cy="6081712"/>
          </a:xfrm>
          <a:prstGeom prst="line">
            <a:avLst/>
          </a:prstGeom>
          <a:noFill/>
          <a:ln w="12700" cap="flat">
            <a:solidFill>
              <a:srgbClr val="6D6D6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5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3008313"/>
            <a:ext cx="31623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35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3336925"/>
            <a:ext cx="24003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35175" name="Rectangle 7"/>
          <p:cNvSpPr>
            <a:spLocks/>
          </p:cNvSpPr>
          <p:nvPr/>
        </p:nvSpPr>
        <p:spPr bwMode="auto">
          <a:xfrm>
            <a:off x="6794500" y="4635500"/>
            <a:ext cx="5499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lnSpc>
                <a:spcPct val="130000"/>
              </a:lnSpc>
              <a:spcBef>
                <a:spcPct val="0"/>
              </a:spcBef>
            </a:pPr>
            <a:r>
              <a:rPr lang="en-US">
                <a:solidFill>
                  <a:schemeClr val="tx1"/>
                </a:solidFill>
                <a:ea typeface="ＭＳ Ｐゴシック" charset="0"/>
                <a:cs typeface="Gill Sans" charset="0"/>
              </a:rPr>
              <a:t>•IP communications</a:t>
            </a:r>
          </a:p>
          <a:p>
            <a:pPr algn="l">
              <a:lnSpc>
                <a:spcPct val="130000"/>
              </a:lnSpc>
              <a:spcBef>
                <a:spcPct val="0"/>
              </a:spcBef>
            </a:pPr>
            <a:r>
              <a:rPr lang="en-US">
                <a:solidFill>
                  <a:schemeClr val="tx1"/>
                </a:solidFill>
                <a:ea typeface="ＭＳ Ｐゴシック" charset="0"/>
                <a:cs typeface="Gill Sans" charset="0"/>
              </a:rPr>
              <a:t>•Managed IP network services</a:t>
            </a:r>
          </a:p>
          <a:p>
            <a:pPr algn="l">
              <a:lnSpc>
                <a:spcPct val="130000"/>
              </a:lnSpc>
              <a:spcBef>
                <a:spcPct val="0"/>
              </a:spcBef>
            </a:pPr>
            <a:r>
              <a:rPr lang="en-US">
                <a:solidFill>
                  <a:schemeClr val="tx1"/>
                </a:solidFill>
                <a:ea typeface="ＭＳ Ｐゴシック" charset="0"/>
                <a:cs typeface="Gill Sans" charset="0"/>
              </a:rPr>
              <a:t>•Unified communications</a:t>
            </a:r>
          </a:p>
          <a:p>
            <a:pPr algn="l">
              <a:lnSpc>
                <a:spcPct val="130000"/>
              </a:lnSpc>
              <a:spcBef>
                <a:spcPct val="0"/>
              </a:spcBef>
            </a:pPr>
            <a:r>
              <a:rPr lang="en-US">
                <a:solidFill>
                  <a:schemeClr val="tx1"/>
                </a:solidFill>
                <a:ea typeface="ＭＳ Ｐゴシック" charset="0"/>
                <a:cs typeface="Gill Sans" charset="0"/>
              </a:rPr>
              <a:t>•Cloud enablement</a:t>
            </a:r>
          </a:p>
          <a:p>
            <a:pPr algn="l">
              <a:lnSpc>
                <a:spcPct val="130000"/>
              </a:lnSpc>
              <a:spcBef>
                <a:spcPct val="0"/>
              </a:spcBef>
            </a:pPr>
            <a:r>
              <a:rPr lang="en-US">
                <a:solidFill>
                  <a:schemeClr val="tx1"/>
                </a:solidFill>
                <a:ea typeface="ＭＳ Ｐゴシック" charset="0"/>
                <a:cs typeface="Gill Sans" charset="0"/>
              </a:rPr>
              <a:t>•Data and security management</a:t>
            </a:r>
          </a:p>
        </p:txBody>
      </p:sp>
    </p:spTree>
  </p:cSld>
  <p:clrMapOvr>
    <a:masterClrMapping/>
  </p:clrMapOvr>
  <p:transition spd="med">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Grp="1" noChangeArrowheads="1"/>
          </p:cNvSpPr>
          <p:nvPr>
            <p:ph type="title"/>
          </p:nvPr>
        </p:nvSpPr>
        <p:spPr>
          <a:ln/>
        </p:spPr>
        <p:txBody>
          <a:bodyPr/>
          <a:lstStyle/>
          <a:p>
            <a:r>
              <a:rPr lang="en-US"/>
              <a:t>Manitoba Telecom</a:t>
            </a:r>
          </a:p>
        </p:txBody>
      </p:sp>
      <p:sp>
        <p:nvSpPr>
          <p:cNvPr id="137218" name="Rectangle 2"/>
          <p:cNvSpPr>
            <a:spLocks noGrp="1" noChangeArrowheads="1"/>
          </p:cNvSpPr>
          <p:nvPr>
            <p:ph type="body" idx="1"/>
          </p:nvPr>
        </p:nvSpPr>
        <p:spPr>
          <a:ln/>
        </p:spPr>
        <p:txBody>
          <a:bodyPr/>
          <a:lstStyle/>
          <a:p>
            <a:r>
              <a:rPr lang="en-US"/>
              <a:t>Overall Performance</a:t>
            </a:r>
          </a:p>
        </p:txBody>
      </p:sp>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2209800"/>
            <a:ext cx="9615487"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37220" name="Rectangle 4"/>
          <p:cNvSpPr>
            <a:spLocks/>
          </p:cNvSpPr>
          <p:nvPr/>
        </p:nvSpPr>
        <p:spPr bwMode="auto">
          <a:xfrm>
            <a:off x="5892800" y="3854450"/>
            <a:ext cx="12096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solidFill>
                  <a:srgbClr val="D90B00"/>
                </a:solidFill>
                <a:ea typeface="ＭＳ Ｐゴシック" charset="0"/>
                <a:cs typeface="Lucida Grande" charset="0"/>
              </a:rPr>
              <a:t>▼1.0%</a:t>
            </a:r>
          </a:p>
        </p:txBody>
      </p:sp>
      <p:sp>
        <p:nvSpPr>
          <p:cNvPr id="137221" name="Rectangle 5"/>
          <p:cNvSpPr>
            <a:spLocks/>
          </p:cNvSpPr>
          <p:nvPr/>
        </p:nvSpPr>
        <p:spPr bwMode="auto">
          <a:xfrm>
            <a:off x="5791200" y="7334250"/>
            <a:ext cx="14065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solidFill>
                  <a:srgbClr val="3F691E"/>
                </a:solidFill>
              </a:rPr>
              <a:t>▲17.0%</a:t>
            </a:r>
          </a:p>
        </p:txBody>
      </p:sp>
      <p:sp>
        <p:nvSpPr>
          <p:cNvPr id="137222" name="Rectangle 6"/>
          <p:cNvSpPr>
            <a:spLocks/>
          </p:cNvSpPr>
          <p:nvPr/>
        </p:nvSpPr>
        <p:spPr bwMode="auto">
          <a:xfrm>
            <a:off x="11074400" y="3860800"/>
            <a:ext cx="12160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solidFill>
                  <a:srgbClr val="3F691E"/>
                </a:solidFill>
              </a:rPr>
              <a:t>▲5.2%</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500"/>
                                  </p:stCondLst>
                                  <p:childTnLst>
                                    <p:set>
                                      <p:cBhvr>
                                        <p:cTn id="6" dur="1" fill="hold">
                                          <p:stCondLst>
                                            <p:cond delay="0"/>
                                          </p:stCondLst>
                                        </p:cTn>
                                        <p:tgtEl>
                                          <p:spTgt spid="137220"/>
                                        </p:tgtEl>
                                        <p:attrNameLst>
                                          <p:attrName>style.visibility</p:attrName>
                                        </p:attrNameLst>
                                      </p:cBhvr>
                                      <p:to>
                                        <p:strVal val="visible"/>
                                      </p:to>
                                    </p:set>
                                    <p:animEffect transition="in" filter="wipe(left)">
                                      <p:cBhvr>
                                        <p:cTn id="7" dur="500"/>
                                        <p:tgtEl>
                                          <p:spTgt spid="137220"/>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37221"/>
                                        </p:tgtEl>
                                        <p:attrNameLst>
                                          <p:attrName>style.visibility</p:attrName>
                                        </p:attrNameLst>
                                      </p:cBhvr>
                                      <p:to>
                                        <p:strVal val="visible"/>
                                      </p:to>
                                    </p:set>
                                    <p:animEffect transition="in" filter="wipe(left)">
                                      <p:cBhvr>
                                        <p:cTn id="11" dur="500"/>
                                        <p:tgtEl>
                                          <p:spTgt spid="137221"/>
                                        </p:tgtEl>
                                      </p:cBhvr>
                                    </p:animEffect>
                                  </p:childTnLst>
                                </p:cTn>
                              </p:par>
                            </p:childTnLst>
                          </p:cTn>
                        </p:par>
                        <p:par>
                          <p:cTn id="12" fill="hold" nodeType="afterGroup">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137222"/>
                                        </p:tgtEl>
                                        <p:attrNameLst>
                                          <p:attrName>style.visibility</p:attrName>
                                        </p:attrNameLst>
                                      </p:cBhvr>
                                      <p:to>
                                        <p:strVal val="visible"/>
                                      </p:to>
                                    </p:set>
                                    <p:animEffect transition="in" filter="wipe(left)">
                                      <p:cBhvr>
                                        <p:cTn id="15" dur="5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utoUpdateAnimBg="0"/>
      <p:bldP spid="137221" grpId="0" autoUpdateAnimBg="0"/>
      <p:bldP spid="137222"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Grp="1" noChangeArrowheads="1"/>
          </p:cNvSpPr>
          <p:nvPr>
            <p:ph type="title"/>
          </p:nvPr>
        </p:nvSpPr>
        <p:spPr>
          <a:ln/>
        </p:spPr>
        <p:txBody>
          <a:bodyPr/>
          <a:lstStyle/>
          <a:p>
            <a:r>
              <a:rPr lang="en-US"/>
              <a:t>Manitoba Telecom</a:t>
            </a:r>
          </a:p>
        </p:txBody>
      </p:sp>
      <p:sp>
        <p:nvSpPr>
          <p:cNvPr id="138242" name="Rectangle 2"/>
          <p:cNvSpPr>
            <a:spLocks noGrp="1" noChangeArrowheads="1"/>
          </p:cNvSpPr>
          <p:nvPr>
            <p:ph type="body" idx="1"/>
          </p:nvPr>
        </p:nvSpPr>
        <p:spPr>
          <a:ln/>
        </p:spPr>
        <p:txBody>
          <a:bodyPr/>
          <a:lstStyle/>
          <a:p>
            <a:r>
              <a:rPr lang="en-US"/>
              <a:t>Revenue Breakdown</a:t>
            </a:r>
          </a:p>
        </p:txBody>
      </p:sp>
      <p:pic>
        <p:nvPicPr>
          <p:cNvPr id="138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2146300"/>
            <a:ext cx="10909300"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Grp="1" noChangeArrowheads="1"/>
          </p:cNvSpPr>
          <p:nvPr>
            <p:ph type="title"/>
          </p:nvPr>
        </p:nvSpPr>
        <p:spPr>
          <a:ln/>
        </p:spPr>
        <p:txBody>
          <a:bodyPr/>
          <a:lstStyle/>
          <a:p>
            <a:r>
              <a:rPr lang="en-US"/>
              <a:t>Manitoba Telecom</a:t>
            </a:r>
          </a:p>
        </p:txBody>
      </p:sp>
      <p:sp>
        <p:nvSpPr>
          <p:cNvPr id="139266" name="Rectangle 2"/>
          <p:cNvSpPr>
            <a:spLocks noGrp="1" noChangeArrowheads="1"/>
          </p:cNvSpPr>
          <p:nvPr>
            <p:ph type="body" idx="1"/>
          </p:nvPr>
        </p:nvSpPr>
        <p:spPr>
          <a:ln/>
        </p:spPr>
        <p:txBody>
          <a:bodyPr/>
          <a:lstStyle/>
          <a:p>
            <a:r>
              <a:rPr lang="en-US"/>
              <a:t>MTS Yearly Revenue</a:t>
            </a:r>
          </a:p>
        </p:txBody>
      </p:sp>
      <p:pic>
        <p:nvPicPr>
          <p:cNvPr id="139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300" y="2324100"/>
            <a:ext cx="46101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39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1300" y="6021388"/>
            <a:ext cx="46069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39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3619500"/>
            <a:ext cx="65532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39270" name="Rectangle 6"/>
          <p:cNvSpPr>
            <a:spLocks/>
          </p:cNvSpPr>
          <p:nvPr/>
        </p:nvSpPr>
        <p:spPr bwMode="auto">
          <a:xfrm>
            <a:off x="904875" y="2565400"/>
            <a:ext cx="50974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Accounts 54% of whole revenue</a:t>
            </a:r>
          </a:p>
        </p:txBody>
      </p:sp>
    </p:spTree>
  </p:cSld>
  <p:clrMapOvr>
    <a:masterClrMapping/>
  </p:clrMapOvr>
  <p:transition spd="med">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Grp="1" noChangeArrowheads="1"/>
          </p:cNvSpPr>
          <p:nvPr>
            <p:ph type="title"/>
          </p:nvPr>
        </p:nvSpPr>
        <p:spPr>
          <a:ln/>
        </p:spPr>
        <p:txBody>
          <a:bodyPr/>
          <a:lstStyle/>
          <a:p>
            <a:r>
              <a:rPr lang="en-US"/>
              <a:t>Manitoba Telecom</a:t>
            </a:r>
          </a:p>
        </p:txBody>
      </p:sp>
      <p:sp>
        <p:nvSpPr>
          <p:cNvPr id="140290" name="Rectangle 2"/>
          <p:cNvSpPr>
            <a:spLocks noGrp="1" noChangeArrowheads="1"/>
          </p:cNvSpPr>
          <p:nvPr>
            <p:ph type="body" idx="1"/>
          </p:nvPr>
        </p:nvSpPr>
        <p:spPr>
          <a:ln/>
        </p:spPr>
        <p:txBody>
          <a:bodyPr/>
          <a:lstStyle/>
          <a:p>
            <a:r>
              <a:rPr lang="en-US"/>
              <a:t>Allstream Yearly Revenue</a:t>
            </a:r>
          </a:p>
        </p:txBody>
      </p:sp>
      <p:sp>
        <p:nvSpPr>
          <p:cNvPr id="140291" name="Rectangle 3"/>
          <p:cNvSpPr>
            <a:spLocks/>
          </p:cNvSpPr>
          <p:nvPr/>
        </p:nvSpPr>
        <p:spPr bwMode="auto">
          <a:xfrm>
            <a:off x="904875" y="2565400"/>
            <a:ext cx="50974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Accounts 46% of whole revenue</a:t>
            </a:r>
          </a:p>
        </p:txBody>
      </p:sp>
      <p:pic>
        <p:nvPicPr>
          <p:cNvPr id="140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3606800"/>
            <a:ext cx="6527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0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60600"/>
            <a:ext cx="440848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0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1300" y="6019800"/>
            <a:ext cx="44069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735013"/>
            <a:ext cx="11582400" cy="826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Grp="1" noChangeArrowheads="1"/>
          </p:cNvSpPr>
          <p:nvPr>
            <p:ph type="title"/>
          </p:nvPr>
        </p:nvSpPr>
        <p:spPr>
          <a:ln/>
        </p:spPr>
        <p:txBody>
          <a:bodyPr/>
          <a:lstStyle/>
          <a:p>
            <a:r>
              <a:rPr lang="en-US"/>
              <a:t>Manitoba Telecom</a:t>
            </a:r>
          </a:p>
        </p:txBody>
      </p:sp>
      <p:sp>
        <p:nvSpPr>
          <p:cNvPr id="142338" name="Rectangle 2"/>
          <p:cNvSpPr>
            <a:spLocks noGrp="1" noChangeArrowheads="1"/>
          </p:cNvSpPr>
          <p:nvPr>
            <p:ph type="body" idx="1"/>
          </p:nvPr>
        </p:nvSpPr>
        <p:spPr>
          <a:ln/>
        </p:spPr>
        <p:txBody>
          <a:bodyPr/>
          <a:lstStyle/>
          <a:p>
            <a:r>
              <a:rPr lang="en-US"/>
              <a:t>Wireless Coverage</a:t>
            </a: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3084513"/>
            <a:ext cx="113792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Grp="1" noChangeArrowheads="1"/>
          </p:cNvSpPr>
          <p:nvPr>
            <p:ph type="title"/>
          </p:nvPr>
        </p:nvSpPr>
        <p:spPr>
          <a:ln/>
        </p:spPr>
        <p:txBody>
          <a:bodyPr/>
          <a:lstStyle/>
          <a:p>
            <a:r>
              <a:rPr lang="en-US"/>
              <a:t>Manitoba Telecom</a:t>
            </a:r>
          </a:p>
        </p:txBody>
      </p:sp>
      <p:sp>
        <p:nvSpPr>
          <p:cNvPr id="143362" name="Rectangle 2"/>
          <p:cNvSpPr>
            <a:spLocks noGrp="1" noChangeArrowheads="1"/>
          </p:cNvSpPr>
          <p:nvPr>
            <p:ph type="body" idx="1"/>
          </p:nvPr>
        </p:nvSpPr>
        <p:spPr>
          <a:ln/>
        </p:spPr>
        <p:txBody>
          <a:bodyPr/>
          <a:lstStyle/>
          <a:p>
            <a:r>
              <a:rPr lang="en-US"/>
              <a:t>Management Team</a:t>
            </a:r>
          </a:p>
        </p:txBody>
      </p:sp>
      <p:grpSp>
        <p:nvGrpSpPr>
          <p:cNvPr id="143367" name="Group 7"/>
          <p:cNvGrpSpPr>
            <a:grpSpLocks/>
          </p:cNvGrpSpPr>
          <p:nvPr/>
        </p:nvGrpSpPr>
        <p:grpSpPr bwMode="auto">
          <a:xfrm>
            <a:off x="400050" y="2362200"/>
            <a:ext cx="1638300" cy="1892300"/>
            <a:chOff x="0" y="0"/>
            <a:chExt cx="1032" cy="1192"/>
          </a:xfrm>
        </p:grpSpPr>
        <p:pic>
          <p:nvPicPr>
            <p:cNvPr id="143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6"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60"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0"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32"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grpSp>
        <p:nvGrpSpPr>
          <p:cNvPr id="143372" name="Group 12"/>
          <p:cNvGrpSpPr>
            <a:grpSpLocks/>
          </p:cNvGrpSpPr>
          <p:nvPr/>
        </p:nvGrpSpPr>
        <p:grpSpPr bwMode="auto">
          <a:xfrm>
            <a:off x="3822700" y="2336800"/>
            <a:ext cx="7010400" cy="5880100"/>
            <a:chOff x="0" y="0"/>
            <a:chExt cx="4416" cy="3704"/>
          </a:xfrm>
        </p:grpSpPr>
        <p:pic>
          <p:nvPicPr>
            <p:cNvPr id="1433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416" cy="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3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280"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37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336" cy="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14337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4344" cy="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43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Grp="1" noChangeArrowheads="1"/>
          </p:cNvSpPr>
          <p:nvPr>
            <p:ph type="title"/>
          </p:nvPr>
        </p:nvSpPr>
        <p:spPr>
          <a:ln/>
        </p:spPr>
        <p:txBody>
          <a:bodyPr/>
          <a:lstStyle/>
          <a:p>
            <a:r>
              <a:rPr lang="en-US"/>
              <a:t>Manitoba Telecom</a:t>
            </a:r>
          </a:p>
        </p:txBody>
      </p:sp>
      <p:sp>
        <p:nvSpPr>
          <p:cNvPr id="145410" name="Rectangle 2"/>
          <p:cNvSpPr>
            <a:spLocks noGrp="1" noChangeArrowheads="1"/>
          </p:cNvSpPr>
          <p:nvPr>
            <p:ph type="body" idx="1"/>
          </p:nvPr>
        </p:nvSpPr>
        <p:spPr>
          <a:ln/>
        </p:spPr>
        <p:txBody>
          <a:bodyPr/>
          <a:lstStyle/>
          <a:p>
            <a:r>
              <a:rPr lang="en-US"/>
              <a:t>Financials : Q3-12, Balance Sheet</a:t>
            </a:r>
          </a:p>
        </p:txBody>
      </p:sp>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2794000"/>
            <a:ext cx="12231687"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Tree>
  </p:cSld>
  <p:clrMapOvr>
    <a:masterClrMapping/>
  </p:clrMapOvr>
  <p:transition spd="med">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2197100"/>
            <a:ext cx="10833100" cy="744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sp>
        <p:nvSpPr>
          <p:cNvPr id="146434" name="Rectangle 2"/>
          <p:cNvSpPr>
            <a:spLocks noGrp="1" noChangeArrowheads="1"/>
          </p:cNvSpPr>
          <p:nvPr>
            <p:ph type="title"/>
          </p:nvPr>
        </p:nvSpPr>
        <p:spPr>
          <a:ln/>
        </p:spPr>
        <p:txBody>
          <a:bodyPr/>
          <a:lstStyle/>
          <a:p>
            <a:r>
              <a:rPr lang="en-US"/>
              <a:t>Manitoba Telecom</a:t>
            </a:r>
          </a:p>
        </p:txBody>
      </p:sp>
      <p:sp>
        <p:nvSpPr>
          <p:cNvPr id="146435" name="Rectangle 3"/>
          <p:cNvSpPr>
            <a:spLocks noGrp="1" noChangeArrowheads="1"/>
          </p:cNvSpPr>
          <p:nvPr>
            <p:ph type="body" idx="1"/>
          </p:nvPr>
        </p:nvSpPr>
        <p:spPr>
          <a:ln/>
        </p:spPr>
        <p:txBody>
          <a:bodyPr/>
          <a:lstStyle/>
          <a:p>
            <a:r>
              <a:rPr lang="en-US"/>
              <a:t>Financials : Q3-12, Balance Sheet</a:t>
            </a:r>
          </a:p>
        </p:txBody>
      </p:sp>
      <p:sp>
        <p:nvSpPr>
          <p:cNvPr id="146436" name="Rectangle 4"/>
          <p:cNvSpPr>
            <a:spLocks/>
          </p:cNvSpPr>
          <p:nvPr/>
        </p:nvSpPr>
        <p:spPr bwMode="auto">
          <a:xfrm>
            <a:off x="8967788" y="2609850"/>
            <a:ext cx="7318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chemeClr val="tx1"/>
                </a:solidFill>
                <a:ea typeface="ＭＳ Ｐゴシック" charset="0"/>
                <a:cs typeface="Gill Sans" charset="0"/>
              </a:rPr>
              <a:t>Sept 2011</a:t>
            </a:r>
          </a:p>
        </p:txBody>
      </p:sp>
      <p:sp>
        <p:nvSpPr>
          <p:cNvPr id="146437" name="Rectangle 5"/>
          <p:cNvSpPr>
            <a:spLocks/>
          </p:cNvSpPr>
          <p:nvPr/>
        </p:nvSpPr>
        <p:spPr bwMode="auto">
          <a:xfrm>
            <a:off x="10788650" y="2616200"/>
            <a:ext cx="7159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a:solidFill>
                  <a:schemeClr val="tx1"/>
                </a:solidFill>
                <a:ea typeface="ＭＳ Ｐゴシック" charset="0"/>
                <a:cs typeface="Gill Sans" charset="0"/>
              </a:rPr>
              <a:t>Dec 2012</a:t>
            </a:r>
          </a:p>
        </p:txBody>
      </p:sp>
    </p:spTree>
  </p:cSld>
  <p:clrMapOvr>
    <a:masterClrMapping/>
  </p:clrMapOvr>
  <p:transition spd="med">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amp; Subtitle">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amp; Bullets - Left">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Right">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amp; Bullets - Right">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Photo - Horizontal">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amp; Bullets">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Bullets &amp; Photo">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Bullets &amp; Photo">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Panoramic">
  <a:themeElements>
    <a:clrScheme name="">
      <a:dk1>
        <a:srgbClr val="363636"/>
      </a:dk1>
      <a:lt1>
        <a:srgbClr val="FFFFFF"/>
      </a:lt1>
      <a:dk2>
        <a:srgbClr val="000000"/>
      </a:dk2>
      <a:lt2>
        <a:srgbClr val="00000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Photo - Panoramic">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Panora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 Center">
  <a:themeElements>
    <a:clrScheme name="">
      <a:dk1>
        <a:srgbClr val="363636"/>
      </a:dk1>
      <a:lt1>
        <a:srgbClr val="FFFFFF"/>
      </a:lt1>
      <a:dk2>
        <a:srgbClr val="000000"/>
      </a:dk2>
      <a:lt2>
        <a:srgbClr val="808080"/>
      </a:lt2>
      <a:accent1>
        <a:srgbClr val="BBE0E3"/>
      </a:accent1>
      <a:accent2>
        <a:srgbClr val="333399"/>
      </a:accent2>
      <a:accent3>
        <a:srgbClr val="FFFFFF"/>
      </a:accent3>
      <a:accent4>
        <a:srgbClr val="2D2D2D"/>
      </a:accent4>
      <a:accent5>
        <a:srgbClr val="DAEDEF"/>
      </a:accent5>
      <a:accent6>
        <a:srgbClr val="2D2D8A"/>
      </a:accent6>
      <a:hlink>
        <a:srgbClr val="009999"/>
      </a:hlink>
      <a:folHlink>
        <a:srgbClr val="99CC00"/>
      </a:folHlink>
    </a:clrScheme>
    <a:fontScheme name="Title - Center">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Blank">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ullets">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Bullets">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363636"/>
      </a:dk1>
      <a:lt1>
        <a:srgbClr val="FFFFFF"/>
      </a:lt1>
      <a:dk2>
        <a:srgbClr val="000000"/>
      </a:dk2>
      <a:lt2>
        <a:srgbClr val="808080"/>
      </a:lt2>
      <a:accent1>
        <a:srgbClr val="BBE0E3"/>
      </a:accent1>
      <a:accent2>
        <a:srgbClr val="333399"/>
      </a:accent2>
      <a:accent3>
        <a:srgbClr val="FFFFFF"/>
      </a:accent3>
      <a:accent4>
        <a:srgbClr val="2D2D2D"/>
      </a:accent4>
      <a:accent5>
        <a:srgbClr val="DAEDEF"/>
      </a:accent5>
      <a:accent6>
        <a:srgbClr val="2D2D8A"/>
      </a:accent6>
      <a:hlink>
        <a:srgbClr val="009999"/>
      </a:hlink>
      <a:folHlink>
        <a:srgbClr val="99CC00"/>
      </a:folHlink>
    </a:clrScheme>
    <a:fontScheme name="Photo - Vertical">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2 Column">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amp; Bullets - 2 Column">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363636"/>
      </a:dk1>
      <a:lt1>
        <a:srgbClr val="FFFFFF"/>
      </a:lt1>
      <a:dk2>
        <a:srgbClr val="000000"/>
      </a:dk2>
      <a:lt2>
        <a:srgbClr val="808080"/>
      </a:lt2>
      <a:accent1>
        <a:srgbClr val="B5B5B7"/>
      </a:accent1>
      <a:accent2>
        <a:srgbClr val="333399"/>
      </a:accent2>
      <a:accent3>
        <a:srgbClr val="FFFFFF"/>
      </a:accent3>
      <a:accent4>
        <a:srgbClr val="2D2D2D"/>
      </a:accent4>
      <a:accent5>
        <a:srgbClr val="D7D7D8"/>
      </a:accent5>
      <a:accent6>
        <a:srgbClr val="2D2D8A"/>
      </a:accent6>
      <a:hlink>
        <a:srgbClr val="009999"/>
      </a:hlink>
      <a:folHlink>
        <a:srgbClr val="99CC00"/>
      </a:folHlink>
    </a:clrScheme>
    <a:fontScheme name="Title - Top">
      <a:majorFont>
        <a:latin typeface="Bodoni SvtyTwo ITC TT-Bold"/>
        <a:ea typeface="ヒラギノ角ゴ ProN W6"/>
        <a:cs typeface="ヒラギノ角ゴ ProN W6"/>
      </a:majorFont>
      <a:minorFont>
        <a:latin typeface="Bodoni SvtyTwo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2400"/>
          </a:spcBef>
          <a:spcAft>
            <a:spcPct val="0"/>
          </a:spcAft>
          <a:buClrTx/>
          <a:buSzTx/>
          <a:buFontTx/>
          <a:buNone/>
          <a:tabLst/>
          <a:defRPr kumimoji="0" lang="en-US" sz="3000" b="0" i="0" u="none" strike="noStrike" cap="none" normalizeH="0" baseline="0">
            <a:ln>
              <a:noFill/>
            </a:ln>
            <a:solidFill>
              <a:srgbClr val="363636"/>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TotalTime>
  <Pages>0</Pages>
  <Words>2644</Words>
  <Characters>0</Characters>
  <Application>Microsoft Office PowerPoint</Application>
  <PresentationFormat>Custom</PresentationFormat>
  <Lines>0</Lines>
  <Paragraphs>588</Paragraphs>
  <Slides>158</Slides>
  <Notes>158</Notes>
  <HiddenSlides>0</HiddenSlides>
  <MMClips>2</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158</vt:i4>
      </vt:variant>
    </vt:vector>
  </HeadingPairs>
  <TitlesOfParts>
    <vt:vector size="172" baseType="lpstr">
      <vt:lpstr>Title &amp; Subtitle</vt:lpstr>
      <vt:lpstr>Title, Bullets &amp; Photo</vt:lpstr>
      <vt:lpstr>Photo - Panoramic</vt:lpstr>
      <vt:lpstr>Title - Center</vt:lpstr>
      <vt:lpstr>Blank</vt:lpstr>
      <vt:lpstr>Bullets</vt:lpstr>
      <vt:lpstr>Photo - Vertical</vt:lpstr>
      <vt:lpstr>Title &amp; Bullets - 2 Column</vt:lpstr>
      <vt:lpstr>Title - Top</vt:lpstr>
      <vt:lpstr>Title &amp; Bullets - Left</vt:lpstr>
      <vt:lpstr>Title &amp; Bullets - Right</vt:lpstr>
      <vt:lpstr>Photo - Horizontal</vt:lpstr>
      <vt:lpstr>Title &amp; Bullets</vt:lpstr>
      <vt:lpstr>Chart</vt:lpstr>
      <vt:lpstr>Canadian TelecommunicationS</vt:lpstr>
      <vt:lpstr>Agenda</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Industry</vt:lpstr>
      <vt:lpstr>Rogers Communications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ROGERS</vt:lpstr>
      <vt:lpstr>Manitoba Telecom Services INC.</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PowerPoint Presentation</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Manitoba Telecom</vt:lpstr>
      <vt:lpstr>BELL CANADA</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PowerPoint Presentation</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BeLL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TelecommunicationS</dc:title>
  <dc:subject/>
  <dc:creator/>
  <cp:keywords/>
  <dc:description/>
  <cp:lastModifiedBy>gp</cp:lastModifiedBy>
  <cp:revision>2</cp:revision>
  <dcterms:modified xsi:type="dcterms:W3CDTF">2012-11-20T02:19:41Z</dcterms:modified>
</cp:coreProperties>
</file>