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xml" ContentType="application/vnd.openxmlformats-officedocument.drawingml.char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4.xml" ContentType="application/vnd.openxmlformats-officedocument.drawingml.chart+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5.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harts/chart6.xml" ContentType="application/vnd.openxmlformats-officedocument.drawingml.chart+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8"/>
  </p:notesMasterIdLst>
  <p:sldIdLst>
    <p:sldId id="271" r:id="rId2"/>
    <p:sldId id="267" r:id="rId3"/>
    <p:sldId id="679" r:id="rId4"/>
    <p:sldId id="456" r:id="rId5"/>
    <p:sldId id="677" r:id="rId6"/>
    <p:sldId id="457" r:id="rId7"/>
    <p:sldId id="458" r:id="rId8"/>
    <p:sldId id="459" r:id="rId9"/>
    <p:sldId id="469" r:id="rId10"/>
    <p:sldId id="553" r:id="rId11"/>
    <p:sldId id="676" r:id="rId12"/>
    <p:sldId id="554" r:id="rId13"/>
    <p:sldId id="467" r:id="rId14"/>
    <p:sldId id="258" r:id="rId15"/>
    <p:sldId id="552" r:id="rId16"/>
    <p:sldId id="264" r:id="rId17"/>
    <p:sldId id="259" r:id="rId18"/>
    <p:sldId id="260" r:id="rId19"/>
    <p:sldId id="551" r:id="rId20"/>
    <p:sldId id="261" r:id="rId21"/>
    <p:sldId id="462" r:id="rId22"/>
    <p:sldId id="463" r:id="rId23"/>
    <p:sldId id="464" r:id="rId24"/>
    <p:sldId id="465" r:id="rId25"/>
    <p:sldId id="466" r:id="rId26"/>
    <p:sldId id="461" r:id="rId27"/>
    <p:sldId id="468" r:id="rId28"/>
    <p:sldId id="681" r:id="rId29"/>
    <p:sldId id="682" r:id="rId30"/>
    <p:sldId id="683" r:id="rId31"/>
    <p:sldId id="684" r:id="rId32"/>
    <p:sldId id="685" r:id="rId33"/>
    <p:sldId id="686" r:id="rId34"/>
    <p:sldId id="687" r:id="rId35"/>
    <p:sldId id="688" r:id="rId36"/>
    <p:sldId id="689" r:id="rId37"/>
    <p:sldId id="690" r:id="rId38"/>
    <p:sldId id="691" r:id="rId39"/>
    <p:sldId id="692" r:id="rId40"/>
    <p:sldId id="693" r:id="rId41"/>
    <p:sldId id="694" r:id="rId42"/>
    <p:sldId id="695" r:id="rId43"/>
    <p:sldId id="696" r:id="rId44"/>
    <p:sldId id="697" r:id="rId45"/>
    <p:sldId id="698" r:id="rId46"/>
    <p:sldId id="699" r:id="rId47"/>
    <p:sldId id="700" r:id="rId48"/>
    <p:sldId id="701" r:id="rId49"/>
    <p:sldId id="702" r:id="rId50"/>
    <p:sldId id="703" r:id="rId51"/>
    <p:sldId id="704" r:id="rId52"/>
    <p:sldId id="705" r:id="rId53"/>
    <p:sldId id="706" r:id="rId54"/>
    <p:sldId id="707" r:id="rId55"/>
    <p:sldId id="708" r:id="rId56"/>
    <p:sldId id="709" r:id="rId57"/>
    <p:sldId id="710" r:id="rId58"/>
    <p:sldId id="711" r:id="rId59"/>
    <p:sldId id="712" r:id="rId60"/>
    <p:sldId id="713" r:id="rId61"/>
    <p:sldId id="714" r:id="rId62"/>
    <p:sldId id="715" r:id="rId63"/>
    <p:sldId id="716" r:id="rId64"/>
    <p:sldId id="717" r:id="rId65"/>
    <p:sldId id="718" r:id="rId66"/>
    <p:sldId id="719" r:id="rId67"/>
    <p:sldId id="720" r:id="rId68"/>
    <p:sldId id="721" r:id="rId69"/>
    <p:sldId id="722" r:id="rId70"/>
    <p:sldId id="723" r:id="rId71"/>
    <p:sldId id="724" r:id="rId72"/>
    <p:sldId id="725" r:id="rId73"/>
    <p:sldId id="726" r:id="rId74"/>
    <p:sldId id="727" r:id="rId75"/>
    <p:sldId id="728" r:id="rId76"/>
    <p:sldId id="729" r:id="rId77"/>
    <p:sldId id="730" r:id="rId78"/>
    <p:sldId id="731" r:id="rId79"/>
    <p:sldId id="732" r:id="rId80"/>
    <p:sldId id="733" r:id="rId81"/>
    <p:sldId id="734" r:id="rId82"/>
    <p:sldId id="735" r:id="rId83"/>
    <p:sldId id="736" r:id="rId84"/>
    <p:sldId id="737" r:id="rId85"/>
    <p:sldId id="738" r:id="rId86"/>
    <p:sldId id="739" r:id="rId87"/>
    <p:sldId id="740" r:id="rId88"/>
    <p:sldId id="741" r:id="rId89"/>
    <p:sldId id="742" r:id="rId90"/>
    <p:sldId id="743" r:id="rId91"/>
    <p:sldId id="744" r:id="rId92"/>
    <p:sldId id="745" r:id="rId93"/>
    <p:sldId id="746" r:id="rId94"/>
    <p:sldId id="747" r:id="rId95"/>
    <p:sldId id="748" r:id="rId96"/>
    <p:sldId id="749" r:id="rId97"/>
    <p:sldId id="750" r:id="rId98"/>
    <p:sldId id="751" r:id="rId99"/>
    <p:sldId id="752" r:id="rId100"/>
    <p:sldId id="753" r:id="rId101"/>
    <p:sldId id="754" r:id="rId102"/>
    <p:sldId id="755" r:id="rId103"/>
    <p:sldId id="756" r:id="rId104"/>
    <p:sldId id="757" r:id="rId105"/>
    <p:sldId id="758" r:id="rId106"/>
    <p:sldId id="759" r:id="rId107"/>
    <p:sldId id="760" r:id="rId108"/>
    <p:sldId id="761" r:id="rId109"/>
    <p:sldId id="762" r:id="rId110"/>
    <p:sldId id="763" r:id="rId111"/>
    <p:sldId id="764" r:id="rId112"/>
    <p:sldId id="765" r:id="rId113"/>
    <p:sldId id="766" r:id="rId114"/>
    <p:sldId id="767" r:id="rId115"/>
    <p:sldId id="768" r:id="rId116"/>
    <p:sldId id="769" r:id="rId117"/>
    <p:sldId id="770" r:id="rId118"/>
    <p:sldId id="771" r:id="rId119"/>
    <p:sldId id="772" r:id="rId120"/>
    <p:sldId id="773" r:id="rId121"/>
    <p:sldId id="774" r:id="rId122"/>
    <p:sldId id="775" r:id="rId123"/>
    <p:sldId id="776" r:id="rId124"/>
    <p:sldId id="777" r:id="rId125"/>
    <p:sldId id="778" r:id="rId126"/>
    <p:sldId id="779" r:id="rId127"/>
    <p:sldId id="780" r:id="rId128"/>
    <p:sldId id="781" r:id="rId129"/>
    <p:sldId id="782" r:id="rId130"/>
    <p:sldId id="783" r:id="rId131"/>
    <p:sldId id="784" r:id="rId132"/>
    <p:sldId id="785" r:id="rId133"/>
    <p:sldId id="786" r:id="rId134"/>
    <p:sldId id="787" r:id="rId135"/>
    <p:sldId id="788" r:id="rId136"/>
    <p:sldId id="789" r:id="rId137"/>
    <p:sldId id="790" r:id="rId138"/>
    <p:sldId id="791" r:id="rId139"/>
    <p:sldId id="792" r:id="rId140"/>
    <p:sldId id="793" r:id="rId141"/>
    <p:sldId id="794" r:id="rId142"/>
    <p:sldId id="795" r:id="rId143"/>
    <p:sldId id="796" r:id="rId144"/>
    <p:sldId id="797" r:id="rId145"/>
    <p:sldId id="798" r:id="rId146"/>
    <p:sldId id="799" r:id="rId147"/>
    <p:sldId id="800" r:id="rId148"/>
    <p:sldId id="801" r:id="rId149"/>
    <p:sldId id="802" r:id="rId150"/>
    <p:sldId id="803" r:id="rId151"/>
    <p:sldId id="804" r:id="rId152"/>
    <p:sldId id="805" r:id="rId153"/>
    <p:sldId id="806" r:id="rId154"/>
    <p:sldId id="807" r:id="rId155"/>
    <p:sldId id="808" r:id="rId156"/>
    <p:sldId id="809" r:id="rId157"/>
    <p:sldId id="810" r:id="rId158"/>
    <p:sldId id="811" r:id="rId159"/>
    <p:sldId id="812" r:id="rId160"/>
    <p:sldId id="813" r:id="rId161"/>
    <p:sldId id="814" r:id="rId162"/>
    <p:sldId id="815" r:id="rId163"/>
    <p:sldId id="816" r:id="rId164"/>
    <p:sldId id="817" r:id="rId165"/>
    <p:sldId id="818" r:id="rId166"/>
    <p:sldId id="819" r:id="rId167"/>
    <p:sldId id="820" r:id="rId168"/>
    <p:sldId id="821" r:id="rId169"/>
    <p:sldId id="822" r:id="rId170"/>
    <p:sldId id="823" r:id="rId171"/>
    <p:sldId id="824" r:id="rId172"/>
    <p:sldId id="825" r:id="rId173"/>
    <p:sldId id="826" r:id="rId174"/>
    <p:sldId id="827" r:id="rId175"/>
    <p:sldId id="828" r:id="rId176"/>
    <p:sldId id="829" r:id="rId177"/>
    <p:sldId id="830" r:id="rId178"/>
    <p:sldId id="831" r:id="rId179"/>
    <p:sldId id="832" r:id="rId180"/>
    <p:sldId id="833" r:id="rId181"/>
    <p:sldId id="834" r:id="rId182"/>
    <p:sldId id="835" r:id="rId183"/>
    <p:sldId id="836" r:id="rId184"/>
    <p:sldId id="837" r:id="rId185"/>
    <p:sldId id="838" r:id="rId186"/>
    <p:sldId id="839" r:id="rId187"/>
    <p:sldId id="840" r:id="rId188"/>
    <p:sldId id="841" r:id="rId189"/>
    <p:sldId id="842" r:id="rId190"/>
    <p:sldId id="843" r:id="rId191"/>
    <p:sldId id="844" r:id="rId192"/>
    <p:sldId id="845" r:id="rId193"/>
    <p:sldId id="846" r:id="rId194"/>
    <p:sldId id="847" r:id="rId195"/>
    <p:sldId id="848" r:id="rId196"/>
    <p:sldId id="849" r:id="rId197"/>
    <p:sldId id="850" r:id="rId198"/>
    <p:sldId id="851" r:id="rId199"/>
    <p:sldId id="852" r:id="rId200"/>
    <p:sldId id="853" r:id="rId201"/>
    <p:sldId id="854" r:id="rId202"/>
    <p:sldId id="855" r:id="rId203"/>
    <p:sldId id="856" r:id="rId204"/>
    <p:sldId id="857" r:id="rId205"/>
    <p:sldId id="858" r:id="rId206"/>
    <p:sldId id="859" r:id="rId207"/>
    <p:sldId id="860" r:id="rId208"/>
    <p:sldId id="861" r:id="rId209"/>
    <p:sldId id="862" r:id="rId210"/>
    <p:sldId id="863" r:id="rId211"/>
    <p:sldId id="864" r:id="rId212"/>
    <p:sldId id="865" r:id="rId213"/>
    <p:sldId id="866" r:id="rId214"/>
    <p:sldId id="867" r:id="rId215"/>
    <p:sldId id="868" r:id="rId216"/>
    <p:sldId id="869" r:id="rId217"/>
    <p:sldId id="870" r:id="rId218"/>
    <p:sldId id="871" r:id="rId219"/>
    <p:sldId id="872" r:id="rId220"/>
    <p:sldId id="873" r:id="rId221"/>
    <p:sldId id="874" r:id="rId222"/>
    <p:sldId id="875" r:id="rId223"/>
    <p:sldId id="876" r:id="rId224"/>
    <p:sldId id="877" r:id="rId225"/>
    <p:sldId id="878" r:id="rId226"/>
    <p:sldId id="879" r:id="rId227"/>
    <p:sldId id="880" r:id="rId228"/>
    <p:sldId id="881" r:id="rId229"/>
    <p:sldId id="882" r:id="rId230"/>
    <p:sldId id="883" r:id="rId231"/>
    <p:sldId id="884" r:id="rId232"/>
    <p:sldId id="885" r:id="rId233"/>
    <p:sldId id="886" r:id="rId234"/>
    <p:sldId id="887" r:id="rId235"/>
    <p:sldId id="888" r:id="rId236"/>
    <p:sldId id="889" r:id="rId237"/>
    <p:sldId id="890" r:id="rId238"/>
    <p:sldId id="891" r:id="rId239"/>
    <p:sldId id="892" r:id="rId240"/>
    <p:sldId id="893" r:id="rId241"/>
    <p:sldId id="894" r:id="rId242"/>
    <p:sldId id="895" r:id="rId243"/>
    <p:sldId id="896" r:id="rId244"/>
    <p:sldId id="897" r:id="rId245"/>
    <p:sldId id="898" r:id="rId246"/>
    <p:sldId id="899" r:id="rId2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76122" autoAdjust="0"/>
  </p:normalViewPr>
  <p:slideViewPr>
    <p:cSldViewPr snapToGrid="0">
      <p:cViewPr varScale="1">
        <p:scale>
          <a:sx n="55" d="100"/>
          <a:sy n="55" d="100"/>
        </p:scale>
        <p:origin x="-13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7512919643626483"/>
          <c:h val="0.80827213649442731"/>
        </c:manualLayout>
      </c:layout>
      <c:lineChart>
        <c:grouping val="standard"/>
        <c:varyColors val="0"/>
        <c:ser>
          <c:idx val="0"/>
          <c:order val="0"/>
          <c:tx>
            <c:strRef>
              <c:f>Sheet1!$B$1</c:f>
              <c:strCache>
                <c:ptCount val="1"/>
                <c:pt idx="0">
                  <c:v>Series 1</c:v>
                </c:pt>
              </c:strCache>
            </c:strRef>
          </c:tx>
          <c:spPr>
            <a:ln w="31750" cap="rnd">
              <a:solidFill>
                <a:schemeClr val="accent1"/>
              </a:solidFill>
              <a:round/>
            </a:ln>
            <a:effectLst/>
          </c:spPr>
          <c:marker>
            <c:symbol val="circle"/>
            <c:size val="17"/>
            <c:spPr>
              <a:solidFill>
                <a:schemeClr val="accent1"/>
              </a:solidFill>
              <a:ln>
                <a:noFill/>
              </a:ln>
              <a:effectLst/>
            </c:spPr>
          </c:marker>
          <c:dLbls>
            <c:dLbl>
              <c:idx val="3"/>
              <c:spPr>
                <a:solidFill>
                  <a:srgbClr val="FFC000"/>
                </a:solid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dLbl>
            <c:spPr>
              <a:solidFill>
                <a:srgbClr val="FFC000"/>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Sheet1!$A$2:$A$7</c:f>
              <c:numCache>
                <c:formatCode>General</c:formatCode>
                <c:ptCount val="6"/>
                <c:pt idx="0">
                  <c:v>2011</c:v>
                </c:pt>
                <c:pt idx="1">
                  <c:v>2012</c:v>
                </c:pt>
                <c:pt idx="2">
                  <c:v>2013</c:v>
                </c:pt>
                <c:pt idx="3">
                  <c:v>2014</c:v>
                </c:pt>
                <c:pt idx="4">
                  <c:v>2015</c:v>
                </c:pt>
              </c:numCache>
            </c:numRef>
          </c:cat>
          <c:val>
            <c:numRef>
              <c:f>Sheet1!$B$2:$B$7</c:f>
              <c:numCache>
                <c:formatCode>General</c:formatCode>
                <c:ptCount val="6"/>
                <c:pt idx="0">
                  <c:v>0.89</c:v>
                </c:pt>
                <c:pt idx="1">
                  <c:v>1.03</c:v>
                </c:pt>
                <c:pt idx="2">
                  <c:v>8.17</c:v>
                </c:pt>
                <c:pt idx="3">
                  <c:v>1.33</c:v>
                </c:pt>
                <c:pt idx="4">
                  <c:v>6.51</c:v>
                </c:pt>
              </c:numCache>
            </c:numRef>
          </c:val>
          <c:smooth val="0"/>
        </c:ser>
        <c:dLbls>
          <c:dLblPos val="ctr"/>
          <c:showLegendKey val="0"/>
          <c:showVal val="1"/>
          <c:showCatName val="0"/>
          <c:showSerName val="0"/>
          <c:showPercent val="0"/>
          <c:showBubbleSize val="0"/>
        </c:dLbls>
        <c:marker val="1"/>
        <c:smooth val="0"/>
        <c:axId val="136575616"/>
        <c:axId val="137560448"/>
      </c:lineChart>
      <c:catAx>
        <c:axId val="1365756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37560448"/>
        <c:crosses val="autoZero"/>
        <c:auto val="1"/>
        <c:lblAlgn val="ctr"/>
        <c:lblOffset val="100"/>
        <c:noMultiLvlLbl val="0"/>
      </c:catAx>
      <c:valAx>
        <c:axId val="137560448"/>
        <c:scaling>
          <c:orientation val="minMax"/>
          <c:min val="0.75000000000000011"/>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low"/>
        <c:crossAx val="136575616"/>
        <c:crosses val="autoZero"/>
        <c:crossBetween val="between"/>
        <c:majorUnit val="0.5"/>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number of shares outstanding(in millions)</c:v>
                </c:pt>
              </c:strCache>
            </c:strRef>
          </c:tx>
          <c:spPr>
            <a:gradFill>
              <a:gsLst>
                <a:gs pos="0">
                  <a:schemeClr val="accent4"/>
                </a:gs>
                <a:gs pos="100000">
                  <a:schemeClr val="accent4">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Sheet1!$A$2:$A$11</c:f>
              <c:numCache>
                <c:formatCode>mmm\-yy</c:formatCode>
                <c:ptCount val="10"/>
                <c:pt idx="0">
                  <c:v>38930</c:v>
                </c:pt>
                <c:pt idx="1">
                  <c:v>39295</c:v>
                </c:pt>
                <c:pt idx="2">
                  <c:v>39661</c:v>
                </c:pt>
                <c:pt idx="3">
                  <c:v>40026</c:v>
                </c:pt>
                <c:pt idx="4">
                  <c:v>40391</c:v>
                </c:pt>
                <c:pt idx="5">
                  <c:v>40756</c:v>
                </c:pt>
                <c:pt idx="6">
                  <c:v>41122</c:v>
                </c:pt>
                <c:pt idx="7">
                  <c:v>41487</c:v>
                </c:pt>
                <c:pt idx="8">
                  <c:v>41852</c:v>
                </c:pt>
                <c:pt idx="9">
                  <c:v>42217</c:v>
                </c:pt>
              </c:numCache>
            </c:numRef>
          </c:cat>
          <c:val>
            <c:numRef>
              <c:f>Sheet1!$B$2:$B$11</c:f>
              <c:numCache>
                <c:formatCode>General</c:formatCode>
                <c:ptCount val="10"/>
                <c:pt idx="0">
                  <c:v>480</c:v>
                </c:pt>
                <c:pt idx="1">
                  <c:v>458</c:v>
                </c:pt>
                <c:pt idx="2">
                  <c:v>444</c:v>
                </c:pt>
                <c:pt idx="3">
                  <c:v>440</c:v>
                </c:pt>
                <c:pt idx="4">
                  <c:v>446</c:v>
                </c:pt>
                <c:pt idx="5">
                  <c:v>443</c:v>
                </c:pt>
                <c:pt idx="6">
                  <c:v>439</c:v>
                </c:pt>
                <c:pt idx="7">
                  <c:v>441</c:v>
                </c:pt>
                <c:pt idx="8">
                  <c:v>442</c:v>
                </c:pt>
                <c:pt idx="9">
                  <c:v>443</c:v>
                </c:pt>
              </c:numCache>
            </c:numRef>
          </c:val>
        </c:ser>
        <c:dLbls>
          <c:dLblPos val="inEnd"/>
          <c:showLegendKey val="0"/>
          <c:showVal val="1"/>
          <c:showCatName val="0"/>
          <c:showSerName val="0"/>
          <c:showPercent val="0"/>
          <c:showBubbleSize val="0"/>
        </c:dLbls>
        <c:gapWidth val="41"/>
        <c:axId val="137111040"/>
        <c:axId val="137113984"/>
      </c:barChart>
      <c:dateAx>
        <c:axId val="137111040"/>
        <c:scaling>
          <c:orientation val="minMax"/>
        </c:scaling>
        <c:delete val="0"/>
        <c:axPos val="b"/>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37113984"/>
        <c:crosses val="autoZero"/>
        <c:auto val="1"/>
        <c:lblOffset val="100"/>
        <c:baseTimeUnit val="years"/>
      </c:dateAx>
      <c:valAx>
        <c:axId val="137113984"/>
        <c:scaling>
          <c:orientation val="minMax"/>
        </c:scaling>
        <c:delete val="1"/>
        <c:axPos val="l"/>
        <c:numFmt formatCode="General" sourceLinked="1"/>
        <c:majorTickMark val="none"/>
        <c:minorTickMark val="none"/>
        <c:tickLblPos val="nextTo"/>
        <c:crossAx val="1371110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smtClean="0"/>
              <a:t>In Millions</a:t>
            </a:r>
            <a:r>
              <a:rPr lang="en-US" baseline="0" dirty="0" smtClean="0"/>
              <a:t> of USD</a:t>
            </a:r>
          </a:p>
        </c:rich>
      </c:tx>
      <c:overlay val="0"/>
      <c:spPr>
        <a:noFill/>
        <a:ln>
          <a:noFill/>
        </a:ln>
        <a:effectLst/>
      </c:spPr>
    </c:title>
    <c:autoTitleDeleted val="0"/>
    <c:plotArea>
      <c:layout/>
      <c:barChart>
        <c:barDir val="col"/>
        <c:grouping val="stacked"/>
        <c:varyColors val="0"/>
        <c:ser>
          <c:idx val="0"/>
          <c:order val="0"/>
          <c:tx>
            <c:strRef>
              <c:f>Sheet1!$B$1</c:f>
              <c:strCache>
                <c:ptCount val="1"/>
                <c:pt idx="0">
                  <c:v>James D.Sinegal</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Sheet1!$B$2:$B$6</c:f>
              <c:numCache>
                <c:formatCode>General</c:formatCode>
                <c:ptCount val="5"/>
                <c:pt idx="0">
                  <c:v>2.19</c:v>
                </c:pt>
                <c:pt idx="1">
                  <c:v>1.05</c:v>
                </c:pt>
              </c:numCache>
            </c:numRef>
          </c:val>
        </c:ser>
        <c:ser>
          <c:idx val="1"/>
          <c:order val="1"/>
          <c:tx>
            <c:strRef>
              <c:f>Sheet1!$C$1</c:f>
              <c:strCache>
                <c:ptCount val="1"/>
                <c:pt idx="0">
                  <c:v> W. Craig Jelinek</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Sheet1!$C$2:$C$6</c:f>
              <c:numCache>
                <c:formatCode>General</c:formatCode>
                <c:ptCount val="5"/>
                <c:pt idx="0">
                  <c:v>3.34</c:v>
                </c:pt>
                <c:pt idx="1">
                  <c:v>4.8099999999999996</c:v>
                </c:pt>
                <c:pt idx="2">
                  <c:v>5.39</c:v>
                </c:pt>
                <c:pt idx="3">
                  <c:v>5.62</c:v>
                </c:pt>
                <c:pt idx="4">
                  <c:v>6.34</c:v>
                </c:pt>
              </c:numCache>
            </c:numRef>
          </c:val>
        </c:ser>
        <c:ser>
          <c:idx val="2"/>
          <c:order val="2"/>
          <c:tx>
            <c:strRef>
              <c:f>Sheet1!$D$1</c:f>
              <c:strCache>
                <c:ptCount val="1"/>
                <c:pt idx="0">
                  <c:v>Richard A. Galanti</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Sheet1!$D$2:$D$6</c:f>
              <c:numCache>
                <c:formatCode>General</c:formatCode>
                <c:ptCount val="5"/>
                <c:pt idx="0">
                  <c:v>2.39</c:v>
                </c:pt>
                <c:pt idx="1">
                  <c:v>2.83</c:v>
                </c:pt>
                <c:pt idx="2">
                  <c:v>3.15</c:v>
                </c:pt>
                <c:pt idx="3">
                  <c:v>3.35</c:v>
                </c:pt>
                <c:pt idx="4">
                  <c:v>3.76</c:v>
                </c:pt>
              </c:numCache>
            </c:numRef>
          </c:val>
        </c:ser>
        <c:ser>
          <c:idx val="3"/>
          <c:order val="3"/>
          <c:tx>
            <c:strRef>
              <c:f>Sheet1!$E$1</c:f>
              <c:strCache>
                <c:ptCount val="1"/>
                <c:pt idx="0">
                  <c:v>Jeffrey H. Brotman</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Sheet1!$E$2:$E$6</c:f>
              <c:numCache>
                <c:formatCode>General</c:formatCode>
                <c:ptCount val="5"/>
                <c:pt idx="0">
                  <c:v>3.76</c:v>
                </c:pt>
                <c:pt idx="1">
                  <c:v>4.54</c:v>
                </c:pt>
                <c:pt idx="2">
                  <c:v>5.0999999999999996</c:v>
                </c:pt>
                <c:pt idx="3">
                  <c:v>5.63</c:v>
                </c:pt>
                <c:pt idx="4">
                  <c:v>6.31</c:v>
                </c:pt>
              </c:numCache>
            </c:numRef>
          </c:val>
        </c:ser>
        <c:ser>
          <c:idx val="4"/>
          <c:order val="4"/>
          <c:tx>
            <c:strRef>
              <c:f>Sheet1!$F$1</c:f>
              <c:strCache>
                <c:ptCount val="1"/>
                <c:pt idx="0">
                  <c:v>Joseph P. Portera</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Sheet1!$F$2:$F$6</c:f>
              <c:numCache>
                <c:formatCode>General</c:formatCode>
                <c:ptCount val="5"/>
                <c:pt idx="0">
                  <c:v>2.33</c:v>
                </c:pt>
                <c:pt idx="1">
                  <c:v>2.74</c:v>
                </c:pt>
                <c:pt idx="2">
                  <c:v>3.04</c:v>
                </c:pt>
                <c:pt idx="3">
                  <c:v>3.33</c:v>
                </c:pt>
                <c:pt idx="4">
                  <c:v>3.65</c:v>
                </c:pt>
              </c:numCache>
            </c:numRef>
          </c:val>
        </c:ser>
        <c:ser>
          <c:idx val="5"/>
          <c:order val="5"/>
          <c:tx>
            <c:strRef>
              <c:f>Sheet1!$G$1</c:f>
              <c:strCache>
                <c:ptCount val="1"/>
                <c:pt idx="0">
                  <c:v> Dennis R. Zook</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Sheet1!$G$2:$G$6</c:f>
              <c:numCache>
                <c:formatCode>General</c:formatCode>
                <c:ptCount val="5"/>
                <c:pt idx="0">
                  <c:v>2.31</c:v>
                </c:pt>
                <c:pt idx="1">
                  <c:v>2.73</c:v>
                </c:pt>
                <c:pt idx="2">
                  <c:v>3.03</c:v>
                </c:pt>
                <c:pt idx="3">
                  <c:v>3.29</c:v>
                </c:pt>
                <c:pt idx="4">
                  <c:v>3.63</c:v>
                </c:pt>
              </c:numCache>
            </c:numRef>
          </c:val>
        </c:ser>
        <c:dLbls>
          <c:dLblPos val="ctr"/>
          <c:showLegendKey val="0"/>
          <c:showVal val="1"/>
          <c:showCatName val="0"/>
          <c:showSerName val="0"/>
          <c:showPercent val="0"/>
          <c:showBubbleSize val="0"/>
        </c:dLbls>
        <c:gapWidth val="150"/>
        <c:overlap val="100"/>
        <c:axId val="138135424"/>
        <c:axId val="138136960"/>
      </c:barChart>
      <c:catAx>
        <c:axId val="138135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38136960"/>
        <c:crosses val="autoZero"/>
        <c:auto val="1"/>
        <c:lblAlgn val="ctr"/>
        <c:lblOffset val="100"/>
        <c:noMultiLvlLbl val="0"/>
      </c:catAx>
      <c:valAx>
        <c:axId val="1381369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3813542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dirty="0" smtClean="0"/>
              <a:t>Paid</a:t>
            </a:r>
            <a:r>
              <a:rPr lang="en-US" altLang="zh-CN" baseline="0" dirty="0" smtClean="0"/>
              <a:t> </a:t>
            </a:r>
            <a:r>
              <a:rPr lang="en-US" altLang="zh-CN" dirty="0" smtClean="0"/>
              <a:t>membership </a:t>
            </a:r>
            <a:r>
              <a:rPr lang="en-US" altLang="zh-CN" dirty="0"/>
              <a:t>cardholders</a:t>
            </a:r>
          </a:p>
        </c:rich>
      </c:tx>
      <c:overlay val="0"/>
      <c:spPr>
        <a:noFill/>
        <a:ln>
          <a:noFill/>
        </a:ln>
        <a:effectLst/>
      </c:spPr>
    </c:title>
    <c:autoTitleDeleted val="0"/>
    <c:plotArea>
      <c:layout/>
      <c:pieChart>
        <c:varyColors val="1"/>
        <c:ser>
          <c:idx val="0"/>
          <c:order val="0"/>
          <c:tx>
            <c:strRef>
              <c:f>Sheet1!$B$1</c:f>
              <c:strCache>
                <c:ptCount val="1"/>
                <c:pt idx="0">
                  <c:v>membership cardholders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Sheet1!$A$2:$A$4</c:f>
              <c:strCache>
                <c:ptCount val="3"/>
                <c:pt idx="0">
                  <c:v>Gold Star</c:v>
                </c:pt>
                <c:pt idx="1">
                  <c:v>Business</c:v>
                </c:pt>
                <c:pt idx="2">
                  <c:v>Business add on</c:v>
                </c:pt>
              </c:strCache>
            </c:strRef>
          </c:cat>
          <c:val>
            <c:numRef>
              <c:f>Sheet1!$B$2:$B$4</c:f>
              <c:numCache>
                <c:formatCode>General</c:formatCode>
                <c:ptCount val="3"/>
                <c:pt idx="0">
                  <c:v>34</c:v>
                </c:pt>
                <c:pt idx="1">
                  <c:v>7.1</c:v>
                </c:pt>
                <c:pt idx="2">
                  <c:v>3.5</c:v>
                </c:pt>
              </c:numCache>
            </c:numRef>
          </c:val>
        </c:ser>
        <c:dLbls>
          <c:showLegendKey val="0"/>
          <c:showVal val="0"/>
          <c:showCatName val="0"/>
          <c:showSerName val="0"/>
          <c:showPercent val="0"/>
          <c:showBubbleSize val="0"/>
          <c:showLeaderLines val="1"/>
        </c:dLbls>
        <c:firstSliceAng val="0"/>
      </c:pieChart>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solidFill>
                  <a:schemeClr val="bg1"/>
                </a:solidFill>
              </a:rPr>
              <a:t>Sales per warehouse (in millions) </a:t>
            </a:r>
          </a:p>
        </c:rich>
      </c:tx>
      <c:overlay val="0"/>
      <c:spPr>
        <a:solidFill>
          <a:schemeClr val="accent1"/>
        </a:solid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Sheet1!$A$2:$A$11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Sheet1!$B$2:$B$11</c:f>
              <c:numCache>
                <c:formatCode>General</c:formatCode>
                <c:ptCount val="10"/>
                <c:pt idx="0">
                  <c:v>127</c:v>
                </c:pt>
                <c:pt idx="1">
                  <c:v>130</c:v>
                </c:pt>
                <c:pt idx="2">
                  <c:v>137</c:v>
                </c:pt>
                <c:pt idx="3">
                  <c:v>131</c:v>
                </c:pt>
                <c:pt idx="4">
                  <c:v>139</c:v>
                </c:pt>
                <c:pt idx="5">
                  <c:v>146</c:v>
                </c:pt>
                <c:pt idx="6">
                  <c:v>155</c:v>
                </c:pt>
                <c:pt idx="7">
                  <c:v>160</c:v>
                </c:pt>
                <c:pt idx="8">
                  <c:v>164</c:v>
                </c:pt>
                <c:pt idx="9">
                  <c:v>162</c:v>
                </c:pt>
              </c:numCache>
            </c:numRef>
          </c:val>
        </c:ser>
        <c:dLbls>
          <c:showLegendKey val="0"/>
          <c:showVal val="0"/>
          <c:showCatName val="0"/>
          <c:showSerName val="0"/>
          <c:showPercent val="0"/>
          <c:showBubbleSize val="0"/>
        </c:dLbls>
        <c:gapWidth val="164"/>
        <c:overlap val="-22"/>
        <c:axId val="144512512"/>
        <c:axId val="144514048"/>
      </c:barChart>
      <c:catAx>
        <c:axId val="144512512"/>
        <c:scaling>
          <c:orientation val="minMax"/>
        </c:scaling>
        <c:delete val="0"/>
        <c:axPos val="b"/>
        <c:numFmt formatCode="General" sourceLinked="1"/>
        <c:majorTickMark val="none"/>
        <c:minorTickMark val="none"/>
        <c:tickLblPos val="nextTo"/>
        <c:spPr>
          <a:solidFill>
            <a:schemeClr val="bg1"/>
          </a:solid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514048"/>
        <c:crosses val="autoZero"/>
        <c:auto val="1"/>
        <c:lblAlgn val="ctr"/>
        <c:lblOffset val="100"/>
        <c:noMultiLvlLbl val="0"/>
      </c:catAx>
      <c:valAx>
        <c:axId val="144514048"/>
        <c:scaling>
          <c:orientation val="minMax"/>
          <c:min val="120"/>
        </c:scaling>
        <c:delete val="0"/>
        <c:axPos val="l"/>
        <c:numFmt formatCode="General"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51251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88410433070865"/>
          <c:y val="4.9189403962265996E-2"/>
          <c:w val="0.78727189960629917"/>
          <c:h val="0.86900985057764202"/>
        </c:manualLayout>
      </c:layout>
      <c:lineChart>
        <c:grouping val="standard"/>
        <c:varyColors val="0"/>
        <c:ser>
          <c:idx val="0"/>
          <c:order val="0"/>
          <c:tx>
            <c:strRef>
              <c:f>Sheet1!$B$1</c:f>
              <c:strCache>
                <c:ptCount val="1"/>
                <c:pt idx="0">
                  <c:v>Series 1</c:v>
                </c:pt>
              </c:strCache>
            </c:strRef>
          </c:tx>
          <c:spPr>
            <a:ln w="53975">
              <a:solidFill>
                <a:schemeClr val="accent1">
                  <a:lumMod val="60000"/>
                  <a:lumOff val="40000"/>
                </a:schemeClr>
              </a:solidFill>
            </a:ln>
          </c:spPr>
          <c:marker>
            <c:symbol val="circle"/>
            <c:size val="10"/>
          </c:marker>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Sheet1!$B$2:$B$10</c:f>
              <c:numCache>
                <c:formatCode>General</c:formatCode>
                <c:ptCount val="9"/>
                <c:pt idx="0">
                  <c:v>51.32</c:v>
                </c:pt>
                <c:pt idx="1">
                  <c:v>51.43</c:v>
                </c:pt>
                <c:pt idx="2">
                  <c:v>51.94</c:v>
                </c:pt>
                <c:pt idx="3">
                  <c:v>51.37</c:v>
                </c:pt>
                <c:pt idx="4">
                  <c:v>51.05</c:v>
                </c:pt>
                <c:pt idx="5">
                  <c:v>46.75</c:v>
                </c:pt>
                <c:pt idx="6">
                  <c:v>44.07</c:v>
                </c:pt>
                <c:pt idx="7">
                  <c:v>41.77</c:v>
                </c:pt>
                <c:pt idx="8">
                  <c:v>39.9</c:v>
                </c:pt>
              </c:numCache>
            </c:numRef>
          </c:val>
          <c:smooth val="0"/>
        </c:ser>
        <c:ser>
          <c:idx val="1"/>
          <c:order val="1"/>
          <c:tx>
            <c:strRef>
              <c:f>Sheet1!$C$1</c:f>
              <c:strCache>
                <c:ptCount val="1"/>
                <c:pt idx="0">
                  <c:v>Column1</c:v>
                </c:pt>
              </c:strCache>
            </c:strRef>
          </c:tx>
          <c:marker>
            <c:symbol val="none"/>
          </c:marker>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Sheet1!$C$2:$C$10</c:f>
              <c:numCache>
                <c:formatCode>General</c:formatCode>
                <c:ptCount val="9"/>
              </c:numCache>
            </c:numRef>
          </c:val>
          <c:smooth val="0"/>
        </c:ser>
        <c:ser>
          <c:idx val="2"/>
          <c:order val="2"/>
          <c:tx>
            <c:strRef>
              <c:f>Sheet1!$D$1</c:f>
              <c:strCache>
                <c:ptCount val="1"/>
                <c:pt idx="0">
                  <c:v>Column2</c:v>
                </c:pt>
              </c:strCache>
            </c:strRef>
          </c:tx>
          <c:marker>
            <c:symbol val="none"/>
          </c:marker>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Sheet1!$D$2:$D$10</c:f>
              <c:numCache>
                <c:formatCode>General</c:formatCode>
                <c:ptCount val="9"/>
              </c:numCache>
            </c:numRef>
          </c:val>
          <c:smooth val="0"/>
        </c:ser>
        <c:dLbls>
          <c:showLegendKey val="0"/>
          <c:showVal val="0"/>
          <c:showCatName val="0"/>
          <c:showSerName val="0"/>
          <c:showPercent val="0"/>
          <c:showBubbleSize val="0"/>
        </c:dLbls>
        <c:marker val="1"/>
        <c:smooth val="0"/>
        <c:axId val="154221952"/>
        <c:axId val="154227840"/>
      </c:lineChart>
      <c:catAx>
        <c:axId val="154221952"/>
        <c:scaling>
          <c:orientation val="minMax"/>
        </c:scaling>
        <c:delete val="0"/>
        <c:axPos val="b"/>
        <c:numFmt formatCode="General" sourceLinked="1"/>
        <c:majorTickMark val="out"/>
        <c:minorTickMark val="none"/>
        <c:tickLblPos val="nextTo"/>
        <c:txPr>
          <a:bodyPr/>
          <a:lstStyle/>
          <a:p>
            <a:pPr>
              <a:defRPr lang="en-CA">
                <a:solidFill>
                  <a:schemeClr val="bg1"/>
                </a:solidFill>
              </a:defRPr>
            </a:pPr>
            <a:endParaRPr lang="en-US"/>
          </a:p>
        </c:txPr>
        <c:crossAx val="154227840"/>
        <c:crosses val="autoZero"/>
        <c:auto val="1"/>
        <c:lblAlgn val="ctr"/>
        <c:lblOffset val="100"/>
        <c:noMultiLvlLbl val="0"/>
      </c:catAx>
      <c:valAx>
        <c:axId val="154227840"/>
        <c:scaling>
          <c:orientation val="minMax"/>
        </c:scaling>
        <c:delete val="0"/>
        <c:axPos val="l"/>
        <c:majorGridlines/>
        <c:numFmt formatCode="General" sourceLinked="1"/>
        <c:majorTickMark val="out"/>
        <c:minorTickMark val="none"/>
        <c:tickLblPos val="nextTo"/>
        <c:spPr>
          <a:ln>
            <a:solidFill>
              <a:schemeClr val="bg1"/>
            </a:solidFill>
          </a:ln>
        </c:spPr>
        <c:txPr>
          <a:bodyPr/>
          <a:lstStyle/>
          <a:p>
            <a:pPr>
              <a:defRPr>
                <a:solidFill>
                  <a:schemeClr val="bg1"/>
                </a:solidFill>
              </a:defRPr>
            </a:pPr>
            <a:endParaRPr lang="en-US"/>
          </a:p>
        </c:txPr>
        <c:crossAx val="154221952"/>
        <c:crosses val="autoZero"/>
        <c:crossBetween val="between"/>
      </c:valAx>
      <c:spPr>
        <a:solidFill>
          <a:schemeClr val="bg2"/>
        </a:solidFill>
      </c:spPr>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568AC2-710E-4011-ABF3-F69EBD00C56B}" type="datetimeFigureOut">
              <a:rPr lang="en-US" smtClean="0"/>
              <a:t>3/30/2016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5C35A7-4E35-4676-ADF1-05BEF60D8A23}" type="slidenum">
              <a:rPr lang="en-US" smtClean="0"/>
              <a:t>‹#›</a:t>
            </a:fld>
            <a:endParaRPr lang="en-US"/>
          </a:p>
        </p:txBody>
      </p:sp>
    </p:spTree>
    <p:extLst>
      <p:ext uri="{BB962C8B-B14F-4D97-AF65-F5344CB8AC3E}">
        <p14:creationId xmlns:p14="http://schemas.microsoft.com/office/powerpoint/2010/main" val="383735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5C35A7-4E35-4676-ADF1-05BEF60D8A23}" type="slidenum">
              <a:rPr lang="en-US" smtClean="0"/>
              <a:t>1</a:t>
            </a:fld>
            <a:endParaRPr lang="en-US"/>
          </a:p>
        </p:txBody>
      </p:sp>
    </p:spTree>
    <p:extLst>
      <p:ext uri="{BB962C8B-B14F-4D97-AF65-F5344CB8AC3E}">
        <p14:creationId xmlns:p14="http://schemas.microsoft.com/office/powerpoint/2010/main" val="376458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6" name="Shape 77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77" name="Shape 77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38</a:t>
            </a:fld>
            <a:endParaRPr lang="en-US"/>
          </a:p>
        </p:txBody>
      </p:sp>
    </p:spTree>
    <p:extLst>
      <p:ext uri="{BB962C8B-B14F-4D97-AF65-F5344CB8AC3E}">
        <p14:creationId xmlns:p14="http://schemas.microsoft.com/office/powerpoint/2010/main" val="39876219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161</a:t>
            </a:fld>
            <a:endParaRPr lang="zh-CN" altLang="en-US"/>
          </a:p>
        </p:txBody>
      </p:sp>
    </p:spTree>
    <p:extLst>
      <p:ext uri="{BB962C8B-B14F-4D97-AF65-F5344CB8AC3E}">
        <p14:creationId xmlns:p14="http://schemas.microsoft.com/office/powerpoint/2010/main" val="33979931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163</a:t>
            </a:fld>
            <a:endParaRPr lang="zh-CN" altLang="en-US"/>
          </a:p>
        </p:txBody>
      </p:sp>
    </p:spTree>
    <p:extLst>
      <p:ext uri="{BB962C8B-B14F-4D97-AF65-F5344CB8AC3E}">
        <p14:creationId xmlns:p14="http://schemas.microsoft.com/office/powerpoint/2010/main" val="12367990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DB663D33-0640-4FCD-9514-1DBB4E25C769}" type="slidenum">
              <a:rPr lang="zh-CN" altLang="en-US" smtClean="0"/>
              <a:t>165</a:t>
            </a:fld>
            <a:endParaRPr lang="zh-CN" altLang="en-US"/>
          </a:p>
        </p:txBody>
      </p:sp>
    </p:spTree>
    <p:extLst>
      <p:ext uri="{BB962C8B-B14F-4D97-AF65-F5344CB8AC3E}">
        <p14:creationId xmlns:p14="http://schemas.microsoft.com/office/powerpoint/2010/main" val="30637306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3%  of Costco's global sales are from internet retailing in 2015. Online sales were largely confined to the US market, with only a modest presence in Canada, Mexico and the UK.</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Competition: In 2015, the proportion of internet retailing for Wal-Mart rose from 1% to 3%, helped by the 2012 acquisition of Chinese pure play internet retailer </a:t>
            </a:r>
            <a:r>
              <a:rPr lang="en-US" altLang="zh-CN" sz="1200" b="0" i="0" u="none" strike="noStrike" kern="1200" baseline="0" dirty="0" err="1" smtClean="0">
                <a:solidFill>
                  <a:schemeClr val="tx1"/>
                </a:solidFill>
                <a:latin typeface="+mn-lt"/>
                <a:ea typeface="+mn-ea"/>
                <a:cs typeface="+mn-cs"/>
              </a:rPr>
              <a:t>Yihaodian</a:t>
            </a:r>
            <a:r>
              <a:rPr lang="en-US" altLang="zh-CN" sz="1200" b="0" i="0" u="none" strike="noStrike" kern="1200" baseline="0" dirty="0" smtClean="0">
                <a:solidFill>
                  <a:schemeClr val="tx1"/>
                </a:solidFill>
                <a:latin typeface="+mn-lt"/>
                <a:ea typeface="+mn-ea"/>
                <a:cs typeface="+mn-cs"/>
              </a:rPr>
              <a:t>, which saw 70% value growth in 2014. </a:t>
            </a:r>
          </a:p>
          <a:p>
            <a:r>
              <a:rPr lang="en-US" altLang="zh-CN" sz="1200" b="0" i="0" u="none" strike="noStrike" kern="1200" baseline="0" dirty="0" smtClean="0">
                <a:solidFill>
                  <a:schemeClr val="tx1"/>
                </a:solidFill>
                <a:latin typeface="+mn-lt"/>
                <a:ea typeface="+mn-ea"/>
                <a:cs typeface="+mn-cs"/>
              </a:rPr>
              <a:t>The proportion was significantly higher for Target, rising from 3% in 2010 to 4% in 2015. </a:t>
            </a:r>
          </a:p>
          <a:p>
            <a:r>
              <a:rPr lang="en-US" altLang="zh-CN" sz="1200" b="0" i="0" u="none" strike="noStrike" kern="1200" baseline="0" dirty="0" smtClean="0">
                <a:solidFill>
                  <a:schemeClr val="tx1"/>
                </a:solidFill>
                <a:latin typeface="+mn-lt"/>
                <a:ea typeface="+mn-ea"/>
                <a:cs typeface="+mn-cs"/>
              </a:rPr>
              <a:t>Both Wal-Mart and Target continue to benefit from offering click-and-collect services. Costco only offers home delivery. However, Costco’s total business sales through the internet accelerated through 2014 when it reached 19% annual growth as the company increased its online product selection and expanded online shopping to private consumers in the UK. Sales growth decelerated slightly in 2015 to 17% as its internet presence in the US matured.</a:t>
            </a:r>
          </a:p>
          <a:p>
            <a:endParaRPr lang="en-US" altLang="zh-CN" dirty="0" smtClean="0"/>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166</a:t>
            </a:fld>
            <a:endParaRPr lang="zh-CN" altLang="en-US"/>
          </a:p>
        </p:txBody>
      </p:sp>
    </p:spTree>
    <p:extLst>
      <p:ext uri="{BB962C8B-B14F-4D97-AF65-F5344CB8AC3E}">
        <p14:creationId xmlns:p14="http://schemas.microsoft.com/office/powerpoint/2010/main" val="32266926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167</a:t>
            </a:fld>
            <a:endParaRPr lang="zh-CN" altLang="en-US"/>
          </a:p>
        </p:txBody>
      </p:sp>
    </p:spTree>
    <p:extLst>
      <p:ext uri="{BB962C8B-B14F-4D97-AF65-F5344CB8AC3E}">
        <p14:creationId xmlns:p14="http://schemas.microsoft.com/office/powerpoint/2010/main" val="21691944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168</a:t>
            </a:fld>
            <a:endParaRPr lang="zh-CN" altLang="en-US"/>
          </a:p>
        </p:txBody>
      </p:sp>
    </p:spTree>
    <p:extLst>
      <p:ext uri="{BB962C8B-B14F-4D97-AF65-F5344CB8AC3E}">
        <p14:creationId xmlns:p14="http://schemas.microsoft.com/office/powerpoint/2010/main" val="39694798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169</a:t>
            </a:fld>
            <a:endParaRPr lang="zh-CN" altLang="en-US"/>
          </a:p>
        </p:txBody>
      </p:sp>
    </p:spTree>
    <p:extLst>
      <p:ext uri="{BB962C8B-B14F-4D97-AF65-F5344CB8AC3E}">
        <p14:creationId xmlns:p14="http://schemas.microsoft.com/office/powerpoint/2010/main" val="14104996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 is a</a:t>
            </a:r>
            <a:r>
              <a:rPr lang="en-US" altLang="zh-CN" baseline="0" dirty="0" smtClean="0"/>
              <a:t> co-founder, but he is not directly manage the company.</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172</a:t>
            </a:fld>
            <a:endParaRPr lang="zh-CN" altLang="en-US"/>
          </a:p>
        </p:txBody>
      </p:sp>
    </p:spTree>
    <p:extLst>
      <p:ext uri="{BB962C8B-B14F-4D97-AF65-F5344CB8AC3E}">
        <p14:creationId xmlns:p14="http://schemas.microsoft.com/office/powerpoint/2010/main" val="30584827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ltLang="zh-CN" sz="1200" b="0" i="0" kern="1200" dirty="0" smtClean="0">
                <a:solidFill>
                  <a:schemeClr val="tx1"/>
                </a:solidFill>
                <a:effectLst/>
                <a:latin typeface="+mn-lt"/>
                <a:ea typeface="+mn-ea"/>
                <a:cs typeface="+mn-cs"/>
              </a:rPr>
              <a:t>Finance guy: worked in finance industry before and administer financial service</a:t>
            </a:r>
            <a:r>
              <a:rPr lang="en-US" altLang="zh-CN" sz="1200" b="0" i="0" kern="1200" baseline="0" dirty="0" smtClean="0">
                <a:solidFill>
                  <a:schemeClr val="tx1"/>
                </a:solidFill>
                <a:effectLst/>
                <a:latin typeface="+mn-lt"/>
                <a:ea typeface="+mn-ea"/>
                <a:cs typeface="+mn-cs"/>
              </a:rPr>
              <a:t> after entering Costco.</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173</a:t>
            </a:fld>
            <a:endParaRPr lang="zh-CN" altLang="en-US"/>
          </a:p>
        </p:txBody>
      </p:sp>
    </p:spTree>
    <p:extLst>
      <p:ext uri="{BB962C8B-B14F-4D97-AF65-F5344CB8AC3E}">
        <p14:creationId xmlns:p14="http://schemas.microsoft.com/office/powerpoint/2010/main" val="1820899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Note: United</a:t>
            </a:r>
            <a:r>
              <a:rPr lang="en-US" altLang="zh-CN" baseline="0" dirty="0" smtClean="0"/>
              <a:t> way of king county is a org. that provides help to people in need in a community.</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174</a:t>
            </a:fld>
            <a:endParaRPr lang="zh-CN" altLang="en-US"/>
          </a:p>
        </p:txBody>
      </p:sp>
    </p:spTree>
    <p:extLst>
      <p:ext uri="{BB962C8B-B14F-4D97-AF65-F5344CB8AC3E}">
        <p14:creationId xmlns:p14="http://schemas.microsoft.com/office/powerpoint/2010/main" val="281982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3" name="Shape 78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84" name="Shape 78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39</a:t>
            </a:fld>
            <a:endParaRPr lang="en-US"/>
          </a:p>
        </p:txBody>
      </p:sp>
    </p:spTree>
    <p:extLst>
      <p:ext uri="{BB962C8B-B14F-4D97-AF65-F5344CB8AC3E}">
        <p14:creationId xmlns:p14="http://schemas.microsoft.com/office/powerpoint/2010/main" val="9659431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 comes</a:t>
            </a:r>
            <a:r>
              <a:rPr lang="en-US" altLang="zh-CN" baseline="0" dirty="0" smtClean="0"/>
              <a:t> from Price Co. after Price was merged with Costco. He has experience in managing operations and board.</a:t>
            </a:r>
            <a:endParaRPr lang="en-US" altLang="zh-CN" dirty="0" smtClean="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175</a:t>
            </a:fld>
            <a:endParaRPr lang="zh-CN" altLang="en-US"/>
          </a:p>
        </p:txBody>
      </p:sp>
    </p:spTree>
    <p:extLst>
      <p:ext uri="{BB962C8B-B14F-4D97-AF65-F5344CB8AC3E}">
        <p14:creationId xmlns:p14="http://schemas.microsoft.com/office/powerpoint/2010/main" val="350274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Experience</a:t>
            </a:r>
            <a:r>
              <a:rPr lang="en-US" altLang="zh-CN" sz="1200" b="0" i="0" kern="1200" baseline="0" dirty="0" smtClean="0">
                <a:solidFill>
                  <a:schemeClr val="tx1"/>
                </a:solidFill>
                <a:effectLst/>
                <a:latin typeface="+mn-lt"/>
                <a:ea typeface="+mn-ea"/>
                <a:cs typeface="+mn-cs"/>
              </a:rPr>
              <a:t> in retail in Fed-mart before.</a:t>
            </a:r>
          </a:p>
          <a:p>
            <a:r>
              <a:rPr lang="en-US" altLang="zh-CN" sz="1200" b="0" i="0" kern="1200" baseline="0" dirty="0" smtClean="0">
                <a:solidFill>
                  <a:schemeClr val="tx1"/>
                </a:solidFill>
                <a:effectLst/>
                <a:latin typeface="+mn-lt"/>
                <a:ea typeface="+mn-ea"/>
                <a:cs typeface="+mn-cs"/>
              </a:rPr>
              <a:t>Fed mart is  a discount department store for Government employees who paid two dollars to become a member. It was founded by Sol Price which later founded Price.</a:t>
            </a:r>
          </a:p>
          <a:p>
            <a:r>
              <a:rPr lang="en-US" altLang="zh-CN" sz="1200" b="0" i="0" kern="1200" baseline="0" dirty="0" smtClean="0">
                <a:solidFill>
                  <a:schemeClr val="tx1"/>
                </a:solidFill>
                <a:effectLst/>
                <a:latin typeface="+mn-lt"/>
                <a:ea typeface="+mn-ea"/>
                <a:cs typeface="+mn-cs"/>
              </a:rPr>
              <a:t>Price sold </a:t>
            </a:r>
            <a:r>
              <a:rPr lang="en-US" altLang="zh-CN" sz="1200" b="0" i="0" kern="1200" baseline="0" dirty="0" err="1" smtClean="0">
                <a:solidFill>
                  <a:schemeClr val="tx1"/>
                </a:solidFill>
                <a:effectLst/>
                <a:latin typeface="+mn-lt"/>
                <a:ea typeface="+mn-ea"/>
                <a:cs typeface="+mn-cs"/>
              </a:rPr>
              <a:t>Fedmart</a:t>
            </a:r>
            <a:r>
              <a:rPr lang="en-US" altLang="zh-CN" sz="1200" b="0" i="0" kern="1200" baseline="0" dirty="0" smtClean="0">
                <a:solidFill>
                  <a:schemeClr val="tx1"/>
                </a:solidFill>
                <a:effectLst/>
                <a:latin typeface="+mn-lt"/>
                <a:ea typeface="+mn-ea"/>
                <a:cs typeface="+mn-cs"/>
              </a:rPr>
              <a:t> </a:t>
            </a:r>
            <a:r>
              <a:rPr lang="en-US" altLang="zh-CN" sz="1200" b="0" i="0" kern="1200" baseline="0" dirty="0" err="1" smtClean="0">
                <a:solidFill>
                  <a:schemeClr val="tx1"/>
                </a:solidFill>
                <a:effectLst/>
                <a:latin typeface="+mn-lt"/>
                <a:ea typeface="+mn-ea"/>
                <a:cs typeface="+mn-cs"/>
              </a:rPr>
              <a:t>corp</a:t>
            </a:r>
            <a:r>
              <a:rPr lang="en-US" altLang="zh-CN" sz="1200" b="0" i="0" kern="1200" baseline="0" dirty="0" smtClean="0">
                <a:solidFill>
                  <a:schemeClr val="tx1"/>
                </a:solidFill>
                <a:effectLst/>
                <a:latin typeface="+mn-lt"/>
                <a:ea typeface="+mn-ea"/>
                <a:cs typeface="+mn-cs"/>
              </a:rPr>
              <a:t> in 1976 after losing leadership of the company. </a:t>
            </a:r>
            <a:r>
              <a:rPr lang="en-US" altLang="zh-CN" sz="1200" b="0" i="0" kern="1200" baseline="0" dirty="0" err="1" smtClean="0">
                <a:solidFill>
                  <a:schemeClr val="tx1"/>
                </a:solidFill>
                <a:effectLst/>
                <a:latin typeface="+mn-lt"/>
                <a:ea typeface="+mn-ea"/>
                <a:cs typeface="+mn-cs"/>
              </a:rPr>
              <a:t>Gemco</a:t>
            </a:r>
            <a:r>
              <a:rPr lang="en-US" altLang="zh-CN" sz="1200" b="0" i="0" kern="1200" baseline="0" dirty="0" smtClean="0">
                <a:solidFill>
                  <a:schemeClr val="tx1"/>
                </a:solidFill>
                <a:effectLst/>
                <a:latin typeface="+mn-lt"/>
                <a:ea typeface="+mn-ea"/>
                <a:cs typeface="+mn-cs"/>
              </a:rPr>
              <a:t> is a construction company? So he might have experience in spot selection for Costco stores.</a:t>
            </a:r>
            <a:endParaRPr lang="en-US" altLang="zh-CN"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176</a:t>
            </a:fld>
            <a:endParaRPr lang="zh-CN" altLang="en-US"/>
          </a:p>
        </p:txBody>
      </p:sp>
    </p:spTree>
    <p:extLst>
      <p:ext uri="{BB962C8B-B14F-4D97-AF65-F5344CB8AC3E}">
        <p14:creationId xmlns:p14="http://schemas.microsoft.com/office/powerpoint/2010/main" val="41758552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smtClean="0"/>
          </a:p>
          <a:p>
            <a:r>
              <a:rPr lang="en-US" altLang="zh-CN" dirty="0" smtClean="0"/>
              <a:t>He</a:t>
            </a:r>
            <a:r>
              <a:rPr lang="en-US" altLang="zh-CN" baseline="0" dirty="0" smtClean="0"/>
              <a:t> is a finance guy. His education is about law. He might be helpful in dealing with laws and rules and corporate financing.</a:t>
            </a:r>
          </a:p>
          <a:p>
            <a:endParaRPr lang="en-US" altLang="zh-CN" baseline="0" dirty="0" smtClean="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177</a:t>
            </a:fld>
            <a:endParaRPr lang="zh-CN" altLang="en-US"/>
          </a:p>
        </p:txBody>
      </p:sp>
    </p:spTree>
    <p:extLst>
      <p:ext uri="{BB962C8B-B14F-4D97-AF65-F5344CB8AC3E}">
        <p14:creationId xmlns:p14="http://schemas.microsoft.com/office/powerpoint/2010/main" val="37932072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ltLang="zh-CN" sz="1200" b="0" i="0" kern="1200" dirty="0" smtClean="0">
              <a:solidFill>
                <a:schemeClr val="tx1"/>
              </a:solidFill>
              <a:effectLst/>
              <a:latin typeface="+mn-lt"/>
              <a:ea typeface="+mn-ea"/>
              <a:cs typeface="+mn-cs"/>
            </a:endParaRPr>
          </a:p>
          <a:p>
            <a:pPr fontAlgn="base"/>
            <a:r>
              <a:rPr lang="en-US" altLang="zh-CN" sz="1200" dirty="0" smtClean="0"/>
              <a:t>Trilogy is a telecom company.</a:t>
            </a:r>
            <a:endParaRPr lang="en-US" altLang="zh-CN" sz="1200" b="0" i="0" kern="1200" dirty="0" smtClean="0">
              <a:solidFill>
                <a:schemeClr val="tx1"/>
              </a:solidFill>
              <a:effectLst/>
              <a:latin typeface="+mn-lt"/>
              <a:ea typeface="+mn-ea"/>
              <a:cs typeface="+mn-cs"/>
            </a:endParaRPr>
          </a:p>
          <a:p>
            <a:pPr fontAlgn="base"/>
            <a:r>
              <a:rPr lang="en-US" altLang="zh-CN" sz="1200" b="0" i="0" kern="1200" dirty="0" smtClean="0">
                <a:solidFill>
                  <a:schemeClr val="tx1"/>
                </a:solidFill>
                <a:effectLst/>
                <a:latin typeface="+mn-lt"/>
                <a:ea typeface="+mn-ea"/>
                <a:cs typeface="+mn-cs"/>
              </a:rPr>
              <a:t>He is wireless and</a:t>
            </a:r>
            <a:r>
              <a:rPr lang="en-US" altLang="zh-CN" sz="1200" b="0" i="0" kern="1200" baseline="0" dirty="0" smtClean="0">
                <a:solidFill>
                  <a:schemeClr val="tx1"/>
                </a:solidFill>
                <a:effectLst/>
                <a:latin typeface="+mn-lt"/>
                <a:ea typeface="+mn-ea"/>
                <a:cs typeface="+mn-cs"/>
              </a:rPr>
              <a:t> tech guy.</a:t>
            </a:r>
            <a:endParaRPr lang="en-US" altLang="zh-CN" sz="1200" b="0" i="0" kern="1200" dirty="0" smtClean="0">
              <a:solidFill>
                <a:schemeClr val="tx1"/>
              </a:solidFill>
              <a:effectLst/>
              <a:latin typeface="+mn-lt"/>
              <a:ea typeface="+mn-ea"/>
              <a:cs typeface="+mn-cs"/>
            </a:endParaRPr>
          </a:p>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178</a:t>
            </a:fld>
            <a:endParaRPr lang="zh-CN" altLang="en-US"/>
          </a:p>
        </p:txBody>
      </p:sp>
    </p:spTree>
    <p:extLst>
      <p:ext uri="{BB962C8B-B14F-4D97-AF65-F5344CB8AC3E}">
        <p14:creationId xmlns:p14="http://schemas.microsoft.com/office/powerpoint/2010/main" val="12501815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She</a:t>
            </a:r>
            <a:r>
              <a:rPr lang="en-US" altLang="zh-CN" baseline="0" dirty="0" smtClean="0"/>
              <a:t> is familiar with technology and telecommunication industry.</a:t>
            </a:r>
          </a:p>
          <a:p>
            <a:r>
              <a:rPr lang="en-US" altLang="zh-CN" sz="1200" dirty="0" smtClean="0"/>
              <a:t>Frontier Communications is a phone company in US.</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179</a:t>
            </a:fld>
            <a:endParaRPr lang="zh-CN" altLang="en-US"/>
          </a:p>
        </p:txBody>
      </p:sp>
    </p:spTree>
    <p:extLst>
      <p:ext uri="{BB962C8B-B14F-4D97-AF65-F5344CB8AC3E}">
        <p14:creationId xmlns:p14="http://schemas.microsoft.com/office/powerpoint/2010/main" val="21481925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181</a:t>
            </a:fld>
            <a:endParaRPr lang="zh-CN" altLang="en-US"/>
          </a:p>
        </p:txBody>
      </p:sp>
    </p:spTree>
    <p:extLst>
      <p:ext uri="{BB962C8B-B14F-4D97-AF65-F5344CB8AC3E}">
        <p14:creationId xmlns:p14="http://schemas.microsoft.com/office/powerpoint/2010/main" val="40917369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 is </a:t>
            </a:r>
            <a:r>
              <a:rPr lang="en-US" altLang="zh-CN" dirty="0" err="1" smtClean="0"/>
              <a:t>responsile</a:t>
            </a:r>
            <a:r>
              <a:rPr lang="en-US" altLang="zh-CN" dirty="0" smtClean="0"/>
              <a:t> for marketing</a:t>
            </a:r>
            <a:r>
              <a:rPr lang="en-US" altLang="zh-CN" baseline="0" dirty="0" smtClean="0"/>
              <a:t> and E-commerce.</a:t>
            </a:r>
            <a:r>
              <a:rPr lang="zh-CN" altLang="en-US" baseline="0" dirty="0" smtClean="0"/>
              <a:t> </a:t>
            </a:r>
            <a:r>
              <a:rPr lang="en-US" altLang="zh-CN" baseline="0" dirty="0" smtClean="0"/>
              <a:t>He has had various management positions in Costco since 1985, Finance, operation, real estate, information system.</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182</a:t>
            </a:fld>
            <a:endParaRPr lang="zh-CN" altLang="en-US"/>
          </a:p>
        </p:txBody>
      </p:sp>
    </p:spTree>
    <p:extLst>
      <p:ext uri="{BB962C8B-B14F-4D97-AF65-F5344CB8AC3E}">
        <p14:creationId xmlns:p14="http://schemas.microsoft.com/office/powerpoint/2010/main" val="3902084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 is responsible</a:t>
            </a:r>
            <a:r>
              <a:rPr lang="en-US" altLang="zh-CN" baseline="0" dirty="0" smtClean="0"/>
              <a:t> for international operations, manufacturing and ancillary business. He</a:t>
            </a:r>
            <a:r>
              <a:rPr lang="en-US" altLang="zh-CN" dirty="0" smtClean="0"/>
              <a:t> has worked various positions in</a:t>
            </a:r>
            <a:r>
              <a:rPr lang="en-US" altLang="zh-CN" baseline="0" dirty="0" smtClean="0"/>
              <a:t> Costco since 1983, including VP, COO, EVP.</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183</a:t>
            </a:fld>
            <a:endParaRPr lang="zh-CN" altLang="en-US"/>
          </a:p>
        </p:txBody>
      </p:sp>
    </p:spTree>
    <p:extLst>
      <p:ext uri="{BB962C8B-B14F-4D97-AF65-F5344CB8AC3E}">
        <p14:creationId xmlns:p14="http://schemas.microsoft.com/office/powerpoint/2010/main" val="33133118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184</a:t>
            </a:fld>
            <a:endParaRPr lang="zh-CN" altLang="en-US"/>
          </a:p>
        </p:txBody>
      </p:sp>
    </p:spTree>
    <p:extLst>
      <p:ext uri="{BB962C8B-B14F-4D97-AF65-F5344CB8AC3E}">
        <p14:creationId xmlns:p14="http://schemas.microsoft.com/office/powerpoint/2010/main" val="4355788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186</a:t>
            </a:fld>
            <a:endParaRPr lang="zh-CN" altLang="en-US"/>
          </a:p>
        </p:txBody>
      </p:sp>
    </p:spTree>
    <p:extLst>
      <p:ext uri="{BB962C8B-B14F-4D97-AF65-F5344CB8AC3E}">
        <p14:creationId xmlns:p14="http://schemas.microsoft.com/office/powerpoint/2010/main" val="3585256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90" name="Shape 7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62584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Amount</a:t>
            </a:r>
            <a:r>
              <a:rPr lang="en-US" altLang="zh-CN" baseline="0" dirty="0" smtClean="0"/>
              <a:t> of cash decreased from 2015-16. This might be because it paid some AP at that time.( Since AP decreased). PPE expense was 1,038 during the half year. </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187</a:t>
            </a:fld>
            <a:endParaRPr lang="zh-CN" altLang="en-US"/>
          </a:p>
        </p:txBody>
      </p:sp>
    </p:spTree>
    <p:extLst>
      <p:ext uri="{BB962C8B-B14F-4D97-AF65-F5344CB8AC3E}">
        <p14:creationId xmlns:p14="http://schemas.microsoft.com/office/powerpoint/2010/main" val="229974271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D/E=4,886/11,234=0.435, so</a:t>
            </a:r>
            <a:r>
              <a:rPr lang="en-US" altLang="zh-CN" baseline="0" dirty="0" smtClean="0"/>
              <a:t> it remains conservative financial structure in 2016. AR&lt;AP, Costco has many credits from its suppliers.</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188</a:t>
            </a:fld>
            <a:endParaRPr lang="zh-CN" altLang="en-US"/>
          </a:p>
        </p:txBody>
      </p:sp>
    </p:spTree>
    <p:extLst>
      <p:ext uri="{BB962C8B-B14F-4D97-AF65-F5344CB8AC3E}">
        <p14:creationId xmlns:p14="http://schemas.microsoft.com/office/powerpoint/2010/main" val="38421448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Amount</a:t>
            </a:r>
            <a:r>
              <a:rPr lang="en-US" altLang="zh-CN" baseline="0" dirty="0" smtClean="0"/>
              <a:t> of cash decreased from 2014-15. This might be because it increased its AR during 2015. PPE  was 989 during 2015, which is the same number as CAPX.</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189</a:t>
            </a:fld>
            <a:endParaRPr lang="zh-CN" altLang="en-US"/>
          </a:p>
        </p:txBody>
      </p:sp>
    </p:spTree>
    <p:extLst>
      <p:ext uri="{BB962C8B-B14F-4D97-AF65-F5344CB8AC3E}">
        <p14:creationId xmlns:p14="http://schemas.microsoft.com/office/powerpoint/2010/main" val="41263701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D/E=4,864/10,843=0.4486, so</a:t>
            </a:r>
            <a:r>
              <a:rPr lang="en-US" altLang="zh-CN" baseline="0" dirty="0" smtClean="0"/>
              <a:t> it has conservative financial structure in 2015. AR&lt;AP, so Costco has high credits from its suppliers.</a:t>
            </a:r>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190</a:t>
            </a:fld>
            <a:endParaRPr lang="zh-CN" altLang="en-US"/>
          </a:p>
        </p:txBody>
      </p:sp>
    </p:spTree>
    <p:extLst>
      <p:ext uri="{BB962C8B-B14F-4D97-AF65-F5344CB8AC3E}">
        <p14:creationId xmlns:p14="http://schemas.microsoft.com/office/powerpoint/2010/main" val="36467416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Since operating expense is close</a:t>
            </a:r>
            <a:r>
              <a:rPr lang="en-US" altLang="zh-CN" baseline="0" dirty="0" smtClean="0"/>
              <a:t> to net sales, t</a:t>
            </a:r>
            <a:r>
              <a:rPr lang="en-US" altLang="zh-CN" dirty="0" smtClean="0"/>
              <a:t>he</a:t>
            </a:r>
            <a:r>
              <a:rPr lang="en-US" altLang="zh-CN" baseline="0" dirty="0" smtClean="0"/>
              <a:t> major source of operating income and net income is membership fees. Membership fees is the major source of profit for Costco.</a:t>
            </a:r>
          </a:p>
          <a:p>
            <a:r>
              <a:rPr lang="en-US" altLang="zh-CN" baseline="0" dirty="0" smtClean="0"/>
              <a:t>Net income has kept increasing.</a:t>
            </a:r>
          </a:p>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191</a:t>
            </a:fld>
            <a:endParaRPr lang="zh-CN" altLang="en-US"/>
          </a:p>
        </p:txBody>
      </p:sp>
    </p:spTree>
    <p:extLst>
      <p:ext uri="{BB962C8B-B14F-4D97-AF65-F5344CB8AC3E}">
        <p14:creationId xmlns:p14="http://schemas.microsoft.com/office/powerpoint/2010/main" val="13441784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Foreign</a:t>
            </a:r>
            <a:r>
              <a:rPr lang="en-US" altLang="zh-CN" baseline="0" dirty="0" smtClean="0"/>
              <a:t> currency exchange rate has a significant negative impact on Costco’s comprehensive income. </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192</a:t>
            </a:fld>
            <a:endParaRPr lang="zh-CN" altLang="en-US"/>
          </a:p>
        </p:txBody>
      </p:sp>
    </p:spTree>
    <p:extLst>
      <p:ext uri="{BB962C8B-B14F-4D97-AF65-F5344CB8AC3E}">
        <p14:creationId xmlns:p14="http://schemas.microsoft.com/office/powerpoint/2010/main" val="5706306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193</a:t>
            </a:fld>
            <a:endParaRPr lang="zh-CN" altLang="en-US"/>
          </a:p>
        </p:txBody>
      </p:sp>
    </p:spTree>
    <p:extLst>
      <p:ext uri="{BB962C8B-B14F-4D97-AF65-F5344CB8AC3E}">
        <p14:creationId xmlns:p14="http://schemas.microsoft.com/office/powerpoint/2010/main" val="28192023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805C35A7-4E35-4676-ADF1-05BEF60D8A23}" type="slidenum">
              <a:rPr lang="en-US" smtClean="0"/>
              <a:t>194</a:t>
            </a:fld>
            <a:endParaRPr lang="en-US"/>
          </a:p>
        </p:txBody>
      </p:sp>
    </p:spTree>
    <p:extLst>
      <p:ext uri="{BB962C8B-B14F-4D97-AF65-F5344CB8AC3E}">
        <p14:creationId xmlns:p14="http://schemas.microsoft.com/office/powerpoint/2010/main" val="6245040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CFO</a:t>
            </a:r>
            <a:r>
              <a:rPr lang="en-US" altLang="zh-CN" baseline="0" dirty="0" smtClean="0"/>
              <a:t> increased by 301 million in 2015, which is primarily due to stronger net income in 2015.</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195</a:t>
            </a:fld>
            <a:endParaRPr lang="zh-CN" altLang="en-US"/>
          </a:p>
        </p:txBody>
      </p:sp>
    </p:spTree>
    <p:extLst>
      <p:ext uri="{BB962C8B-B14F-4D97-AF65-F5344CB8AC3E}">
        <p14:creationId xmlns:p14="http://schemas.microsoft.com/office/powerpoint/2010/main" val="30691217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CF from financing is majorly</a:t>
            </a:r>
            <a:r>
              <a:rPr lang="en-US" altLang="zh-CN" baseline="0" dirty="0" smtClean="0"/>
              <a:t> used to finance PPE.</a:t>
            </a:r>
            <a:r>
              <a:rPr lang="en-US" altLang="zh-CN" sz="1200" b="0" i="0" u="none" strike="noStrike" kern="1200" baseline="0" dirty="0" smtClean="0">
                <a:solidFill>
                  <a:schemeClr val="tx1"/>
                </a:solidFill>
                <a:latin typeface="+mn-lt"/>
                <a:ea typeface="+mn-ea"/>
                <a:cs typeface="+mn-cs"/>
              </a:rPr>
              <a:t> PPE increased by 400 during 2015 from 2014. </a:t>
            </a:r>
          </a:p>
          <a:p>
            <a:r>
              <a:rPr lang="en-US" altLang="zh-CN" dirty="0" smtClean="0"/>
              <a:t>Costco increased LT debt and</a:t>
            </a:r>
            <a:r>
              <a:rPr lang="en-US" altLang="zh-CN" baseline="0" dirty="0" smtClean="0"/>
              <a:t> repurchase of common stocks. So issuing LT debt is the major source of financing: it increase more than 1,000 LT debt.</a:t>
            </a:r>
            <a:r>
              <a:rPr lang="en-US" altLang="zh-CN" u="sng" baseline="0" dirty="0" smtClean="0"/>
              <a:t> </a:t>
            </a:r>
            <a:r>
              <a:rPr lang="en-US" altLang="zh-CN" u="none" baseline="0" dirty="0" smtClean="0"/>
              <a:t>CF used to pay dividends is very high , so CFF=-2,324 which cannot cover CFI. So it </a:t>
            </a:r>
            <a:r>
              <a:rPr lang="en-US" altLang="zh-CN" u="none" baseline="0" dirty="0" err="1" smtClean="0"/>
              <a:t>wil</a:t>
            </a:r>
            <a:r>
              <a:rPr lang="en-US" altLang="zh-CN" u="none" baseline="0" dirty="0" smtClean="0"/>
              <a:t> use CFO to finance CAPX, repurchase and dividend payout. Change of </a:t>
            </a:r>
            <a:r>
              <a:rPr lang="en-US" altLang="zh-CN" u="none" baseline="0" dirty="0" err="1" smtClean="0"/>
              <a:t>Cashflow</a:t>
            </a:r>
            <a:r>
              <a:rPr lang="en-US" altLang="zh-CN" u="none" baseline="0" dirty="0" smtClean="0"/>
              <a:t>= CFO+CFI+CFF=4,285-2,480-2,324=-519. So Costco cash decrease by 519 mi in 2015</a:t>
            </a:r>
            <a:r>
              <a:rPr lang="en-US" altLang="zh-CN" u="sng" baseline="0" dirty="0" smtClean="0"/>
              <a:t>.</a:t>
            </a:r>
            <a:endParaRPr lang="zh-CN" altLang="en-US" u="sng"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196</a:t>
            </a:fld>
            <a:endParaRPr lang="zh-CN" altLang="en-US"/>
          </a:p>
        </p:txBody>
      </p:sp>
    </p:spTree>
    <p:extLst>
      <p:ext uri="{BB962C8B-B14F-4D97-AF65-F5344CB8AC3E}">
        <p14:creationId xmlns:p14="http://schemas.microsoft.com/office/powerpoint/2010/main" val="37644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04" name="Shape 8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09027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197</a:t>
            </a:fld>
            <a:endParaRPr lang="zh-CN" altLang="en-US"/>
          </a:p>
        </p:txBody>
      </p:sp>
    </p:spTree>
    <p:extLst>
      <p:ext uri="{BB962C8B-B14F-4D97-AF65-F5344CB8AC3E}">
        <p14:creationId xmlns:p14="http://schemas.microsoft.com/office/powerpoint/2010/main" val="3339724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Change</a:t>
            </a:r>
            <a:r>
              <a:rPr lang="en-US" altLang="zh-CN" baseline="0" dirty="0" smtClean="0"/>
              <a:t> of cash flow=1,602-952-1,767=-1,117. So the cash flow decreased by 1,117 from Aug. 2015 to Feb. 2016</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198</a:t>
            </a:fld>
            <a:endParaRPr lang="zh-CN" altLang="en-US"/>
          </a:p>
        </p:txBody>
      </p:sp>
    </p:spTree>
    <p:extLst>
      <p:ext uri="{BB962C8B-B14F-4D97-AF65-F5344CB8AC3E}">
        <p14:creationId xmlns:p14="http://schemas.microsoft.com/office/powerpoint/2010/main" val="41524666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70" name="Shape 11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1077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76" name="Shape 1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5232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Shape 11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84" name="Shape 11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4938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90" name="Shape 11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30631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Shape 11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96" name="Shape 1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1044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02" name="Shape 12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38166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Shape 120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08" name="Shape 12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44247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4" name="Shape 121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215" name="Shape 121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220</a:t>
            </a:fld>
            <a:endParaRPr lang="en-US" dirty="0"/>
          </a:p>
        </p:txBody>
      </p:sp>
    </p:spTree>
    <p:extLst>
      <p:ext uri="{BB962C8B-B14F-4D97-AF65-F5344CB8AC3E}">
        <p14:creationId xmlns:p14="http://schemas.microsoft.com/office/powerpoint/2010/main" val="2287432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10" name="Shape 8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5676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27" name="Shape 1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0814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Shape 12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4" name="Shape 123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235" name="Shape 123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222</a:t>
            </a:fld>
            <a:endParaRPr lang="en-US" dirty="0"/>
          </a:p>
        </p:txBody>
      </p:sp>
    </p:spTree>
    <p:extLst>
      <p:ext uri="{BB962C8B-B14F-4D97-AF65-F5344CB8AC3E}">
        <p14:creationId xmlns:p14="http://schemas.microsoft.com/office/powerpoint/2010/main" val="38873756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Shape 12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41" name="Shape 12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1400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Shape 124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47" name="Shape 1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56345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Shape 1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21" name="Shape 1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77771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Shape 12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9" name="Shape 127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280" name="Shape 128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226</a:t>
            </a:fld>
            <a:endParaRPr lang="en-US" dirty="0"/>
          </a:p>
        </p:txBody>
      </p:sp>
    </p:spTree>
    <p:extLst>
      <p:ext uri="{BB962C8B-B14F-4D97-AF65-F5344CB8AC3E}">
        <p14:creationId xmlns:p14="http://schemas.microsoft.com/office/powerpoint/2010/main" val="42793218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Shape 125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53" name="Shape 1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29450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Shape 12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60" name="Shape 12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55044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Shape 12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66" name="Shape 12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521344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Shape 12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272" name="Shape 1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9307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17" name="Shape 8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90546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5" name="Shape 128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286" name="Shape 128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231</a:t>
            </a:fld>
            <a:endParaRPr lang="en-US" dirty="0"/>
          </a:p>
        </p:txBody>
      </p:sp>
    </p:spTree>
    <p:extLst>
      <p:ext uri="{BB962C8B-B14F-4D97-AF65-F5344CB8AC3E}">
        <p14:creationId xmlns:p14="http://schemas.microsoft.com/office/powerpoint/2010/main" val="204688305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Shape 12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5" name="Shape 129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296" name="Shape 129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232</a:t>
            </a:fld>
            <a:endParaRPr lang="en-US" dirty="0"/>
          </a:p>
        </p:txBody>
      </p:sp>
    </p:spTree>
    <p:extLst>
      <p:ext uri="{BB962C8B-B14F-4D97-AF65-F5344CB8AC3E}">
        <p14:creationId xmlns:p14="http://schemas.microsoft.com/office/powerpoint/2010/main" val="33628723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Shape 13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2" name="Shape 13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3" name="Shape 130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233</a:t>
            </a:fld>
            <a:endParaRPr lang="en-US" dirty="0"/>
          </a:p>
        </p:txBody>
      </p:sp>
    </p:spTree>
    <p:extLst>
      <p:ext uri="{BB962C8B-B14F-4D97-AF65-F5344CB8AC3E}">
        <p14:creationId xmlns:p14="http://schemas.microsoft.com/office/powerpoint/2010/main" val="170944984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Shape 13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9" name="Shape 130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10" name="Shape 131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234</a:t>
            </a:fld>
            <a:endParaRPr lang="en-US" dirty="0"/>
          </a:p>
        </p:txBody>
      </p:sp>
    </p:spTree>
    <p:extLst>
      <p:ext uri="{BB962C8B-B14F-4D97-AF65-F5344CB8AC3E}">
        <p14:creationId xmlns:p14="http://schemas.microsoft.com/office/powerpoint/2010/main" val="21022291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Shape 13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316" name="Shape 13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256243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Shape 132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324" name="Shape 13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261716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Shape 13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31" name="Shape 13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81572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4237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385644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Shape 13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52" name="Shape 13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122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23" name="Shape 8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179586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Shape 13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90" name="Shape 13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300053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Shape 141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20" name="Shape 14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6684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30" name="Shape 8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2530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36" name="Shape 8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337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44" name="Shape 8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296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23" name="Shape 7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33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50" name="Shape 8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24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87" name="Shape 8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054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6" name="Shape 85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57" name="Shape 85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53</a:t>
            </a:fld>
            <a:endParaRPr lang="en-US"/>
          </a:p>
        </p:txBody>
      </p:sp>
    </p:spTree>
    <p:extLst>
      <p:ext uri="{BB962C8B-B14F-4D97-AF65-F5344CB8AC3E}">
        <p14:creationId xmlns:p14="http://schemas.microsoft.com/office/powerpoint/2010/main" val="95894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64" name="Shape 8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771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72" name="Shape 8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46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81" name="Shape 8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9264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Shape 8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93" name="Shape 8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887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899" name="Shape 8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625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Shape 9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05" name="Shape 9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710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Shape 9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11" name="Shape 9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03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Shape 7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30" name="Shape 7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512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17" name="Shape 9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51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Shape 9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23" name="Shape 9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404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30" name="Shape 9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113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3" name="Shape 94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44" name="Shape 94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73</a:t>
            </a:fld>
            <a:endParaRPr lang="en-US"/>
          </a:p>
        </p:txBody>
      </p:sp>
    </p:spTree>
    <p:extLst>
      <p:ext uri="{BB962C8B-B14F-4D97-AF65-F5344CB8AC3E}">
        <p14:creationId xmlns:p14="http://schemas.microsoft.com/office/powerpoint/2010/main" val="2104543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51" name="Shape 9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170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57" name="Shape 9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956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63" name="Shape 9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004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Shape 9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70" name="Shape 9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51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77" name="Shape 9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3020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Shape 9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84" name="Shape 9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36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37" name="Shape 7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279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91" name="Shape 9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764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Shape 99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998" name="Shape 9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8050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05" name="Shape 10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177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12" name="Shape 10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9676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Shape 10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19" name="Shape 10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690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Shape 10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26" name="Shape 10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459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33" name="Shape 10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652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40" name="Shape 10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0636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46" name="Shape 10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830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Shape 10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52" name="Shape 10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328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45" name="Shape 7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4258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Shape 10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60" name="Shape 10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9132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66" name="Shape 10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325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Shape 10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73" name="Shape 10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91482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Shape 10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79" name="Shape 10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0401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Shape 10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86" name="Shape 10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071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92" name="Shape 10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6468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099" name="Shape 10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552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05" name="Shape 1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918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12" name="Shape 11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8015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19" name="Shape 11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23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52" name="Shape 7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473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25" name="Shape 1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661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31" name="Shape 1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576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Shape 11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38" name="Shape 11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8889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Shape 114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45" name="Shape 11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85315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Shape 11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51" name="Shape 1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8084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Shape 11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58" name="Shape 11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3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Shape 116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1165" name="Shape 11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0441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111</a:t>
            </a:fld>
            <a:endParaRPr lang="zh-CN" altLang="en-US"/>
          </a:p>
        </p:txBody>
      </p:sp>
    </p:spTree>
    <p:extLst>
      <p:ext uri="{BB962C8B-B14F-4D97-AF65-F5344CB8AC3E}">
        <p14:creationId xmlns:p14="http://schemas.microsoft.com/office/powerpoint/2010/main" val="2386884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Market</a:t>
            </a:r>
            <a:r>
              <a:rPr lang="en-US" altLang="zh-CN" baseline="0" dirty="0" smtClean="0"/>
              <a:t> capital: 66.83 billion. </a:t>
            </a:r>
            <a:r>
              <a:rPr lang="en-US" altLang="zh-CN" dirty="0" smtClean="0"/>
              <a:t>Number</a:t>
            </a:r>
            <a:r>
              <a:rPr lang="en-US" altLang="zh-CN" baseline="0" dirty="0" smtClean="0"/>
              <a:t> of shares outstanding:1,643,242. P/E=28.51 which is high, dividend yield is 1.04%.</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112</a:t>
            </a:fld>
            <a:endParaRPr lang="zh-CN" altLang="en-US"/>
          </a:p>
        </p:txBody>
      </p:sp>
    </p:spTree>
    <p:extLst>
      <p:ext uri="{BB962C8B-B14F-4D97-AF65-F5344CB8AC3E}">
        <p14:creationId xmlns:p14="http://schemas.microsoft.com/office/powerpoint/2010/main" val="33733581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805C35A7-4E35-4676-ADF1-05BEF60D8A23}" type="slidenum">
              <a:rPr lang="en-US" smtClean="0"/>
              <a:t>114</a:t>
            </a:fld>
            <a:endParaRPr lang="en-US"/>
          </a:p>
        </p:txBody>
      </p:sp>
    </p:spTree>
    <p:extLst>
      <p:ext uri="{BB962C8B-B14F-4D97-AF65-F5344CB8AC3E}">
        <p14:creationId xmlns:p14="http://schemas.microsoft.com/office/powerpoint/2010/main" val="2394076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58" name="Shape 7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0135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From March</a:t>
            </a:r>
            <a:r>
              <a:rPr lang="en-US" altLang="zh-CN" baseline="0" dirty="0" smtClean="0"/>
              <a:t> </a:t>
            </a:r>
            <a:r>
              <a:rPr lang="en-US" altLang="zh-CN" dirty="0" smtClean="0"/>
              <a:t>to September, Costco</a:t>
            </a:r>
            <a:r>
              <a:rPr lang="en-US" altLang="zh-CN" baseline="0" dirty="0" smtClean="0"/>
              <a:t> underperformed all three major indexes. However, Costco’s stock price increased and outperformed Dow, </a:t>
            </a:r>
            <a:r>
              <a:rPr lang="en-US" altLang="zh-CN" baseline="0" dirty="0" err="1" smtClean="0"/>
              <a:t>Nasdap</a:t>
            </a:r>
            <a:r>
              <a:rPr lang="en-US" altLang="zh-CN" baseline="0" dirty="0" smtClean="0"/>
              <a:t> and S&amp;P 500 from October 2015 until now. </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116</a:t>
            </a:fld>
            <a:endParaRPr lang="zh-CN" altLang="en-US"/>
          </a:p>
        </p:txBody>
      </p:sp>
    </p:spTree>
    <p:extLst>
      <p:ext uri="{BB962C8B-B14F-4D97-AF65-F5344CB8AC3E}">
        <p14:creationId xmlns:p14="http://schemas.microsoft.com/office/powerpoint/2010/main" val="704887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1</a:t>
            </a:r>
            <a:r>
              <a:rPr lang="en-US" altLang="zh-CN" baseline="0" dirty="0" smtClean="0"/>
              <a:t> year Costco’s stock price varies from 132 to 169 dollars.</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117</a:t>
            </a:fld>
            <a:endParaRPr lang="zh-CN" altLang="en-US"/>
          </a:p>
        </p:txBody>
      </p:sp>
    </p:spTree>
    <p:extLst>
      <p:ext uri="{BB962C8B-B14F-4D97-AF65-F5344CB8AC3E}">
        <p14:creationId xmlns:p14="http://schemas.microsoft.com/office/powerpoint/2010/main" val="3641670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a:t>
            </a:r>
            <a:r>
              <a:rPr lang="en-US" altLang="zh-CN" baseline="0" dirty="0" smtClean="0"/>
              <a:t> year Costco’s stock price varies from 71  to 169 dollars. Its stock piece has a overall increasing trend.</a:t>
            </a:r>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118</a:t>
            </a:fld>
            <a:endParaRPr lang="zh-CN" altLang="en-US"/>
          </a:p>
        </p:txBody>
      </p:sp>
    </p:spTree>
    <p:extLst>
      <p:ext uri="{BB962C8B-B14F-4D97-AF65-F5344CB8AC3E}">
        <p14:creationId xmlns:p14="http://schemas.microsoft.com/office/powerpoint/2010/main" val="20734186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From 5 year horizon, Costco has outperformed all three major</a:t>
            </a:r>
            <a:r>
              <a:rPr lang="en-US" altLang="zh-CN" baseline="0" dirty="0" smtClean="0"/>
              <a:t> indexes</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119</a:t>
            </a:fld>
            <a:endParaRPr lang="zh-CN" altLang="en-US"/>
          </a:p>
        </p:txBody>
      </p:sp>
    </p:spTree>
    <p:extLst>
      <p:ext uri="{BB962C8B-B14F-4D97-AF65-F5344CB8AC3E}">
        <p14:creationId xmlns:p14="http://schemas.microsoft.com/office/powerpoint/2010/main" val="11300568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Stock price</a:t>
            </a:r>
            <a:r>
              <a:rPr lang="en-US" altLang="zh-CN" baseline="0" dirty="0" smtClean="0"/>
              <a:t> ranges from 40 to 170, having an overall increasing trend since 2009 April.</a:t>
            </a:r>
            <a:endParaRPr lang="zh-CN" altLang="en-US" dirty="0"/>
          </a:p>
        </p:txBody>
      </p:sp>
      <p:sp>
        <p:nvSpPr>
          <p:cNvPr id="4" name="Slide Number Placeholder 3"/>
          <p:cNvSpPr>
            <a:spLocks noGrp="1"/>
          </p:cNvSpPr>
          <p:nvPr>
            <p:ph type="sldNum" sz="quarter" idx="10"/>
          </p:nvPr>
        </p:nvSpPr>
        <p:spPr/>
        <p:txBody>
          <a:bodyPr/>
          <a:lstStyle/>
          <a:p>
            <a:fld id="{DB663D33-0640-4FCD-9514-1DBB4E25C769}" type="slidenum">
              <a:rPr lang="zh-CN" altLang="en-US" smtClean="0"/>
              <a:t>121</a:t>
            </a:fld>
            <a:endParaRPr lang="zh-CN" altLang="en-US"/>
          </a:p>
        </p:txBody>
      </p:sp>
    </p:spTree>
    <p:extLst>
      <p:ext uri="{BB962C8B-B14F-4D97-AF65-F5344CB8AC3E}">
        <p14:creationId xmlns:p14="http://schemas.microsoft.com/office/powerpoint/2010/main" val="12932225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smtClean="0"/>
              <a:t>First dividend of $0.1 on April</a:t>
            </a:r>
            <a:r>
              <a:rPr lang="en-US" altLang="zh-CN" sz="1200" baseline="0" dirty="0" smtClean="0"/>
              <a:t> 28</a:t>
            </a:r>
            <a:r>
              <a:rPr lang="en-US" altLang="zh-CN" sz="1200" baseline="30000" dirty="0" smtClean="0"/>
              <a:t>th</a:t>
            </a:r>
            <a:r>
              <a:rPr lang="en-US" altLang="zh-CN" sz="1200" baseline="0" dirty="0" smtClean="0"/>
              <a:t> 2004.</a:t>
            </a:r>
            <a:endParaRPr lang="en-US" altLang="zh-CN" sz="1200" b="0" i="1" u="none" strike="noStrike" kern="1200" baseline="0" dirty="0" smtClean="0">
              <a:solidFill>
                <a:schemeClr val="tx1"/>
              </a:solidFill>
              <a:latin typeface="+mn-lt"/>
              <a:ea typeface="+mn-ea"/>
              <a:cs typeface="+mn-cs"/>
            </a:endParaRPr>
          </a:p>
          <a:p>
            <a:r>
              <a:rPr lang="en-US" altLang="zh-CN" sz="1200" b="0" i="1" u="none" strike="noStrike" kern="1200" baseline="0" dirty="0" smtClean="0">
                <a:solidFill>
                  <a:schemeClr val="tx1"/>
                </a:solidFill>
                <a:latin typeface="+mn-lt"/>
                <a:ea typeface="+mn-ea"/>
                <a:cs typeface="+mn-cs"/>
              </a:rPr>
              <a:t>Dividends paid have an overall increasing trend since 2011. In 2013, Costco had significant increase in dividend payout, and in 2014 it dropped. But in 2015 the dividend payout recovered to $6.51. Until February this year, Costco has paid  $0.8 dividend.</a:t>
            </a:r>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124</a:t>
            </a:fld>
            <a:endParaRPr lang="zh-CN" altLang="en-US"/>
          </a:p>
        </p:txBody>
      </p:sp>
    </p:spTree>
    <p:extLst>
      <p:ext uri="{BB962C8B-B14F-4D97-AF65-F5344CB8AC3E}">
        <p14:creationId xmlns:p14="http://schemas.microsoft.com/office/powerpoint/2010/main" val="32356503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Costco has lower than average inventory turnover, which shows it has not strong enough sales.</a:t>
            </a:r>
            <a:endParaRPr lang="en-US" altLang="zh-CN" dirty="0" smtClean="0"/>
          </a:p>
          <a:p>
            <a:r>
              <a:rPr lang="en-US" altLang="zh-CN" dirty="0" smtClean="0"/>
              <a:t>Costco has lower gross margin and</a:t>
            </a:r>
            <a:r>
              <a:rPr lang="en-US" altLang="zh-CN" baseline="0" dirty="0" smtClean="0"/>
              <a:t> operating margin</a:t>
            </a:r>
            <a:r>
              <a:rPr lang="en-US" altLang="zh-CN" dirty="0" smtClean="0"/>
              <a:t> than industry</a:t>
            </a:r>
            <a:r>
              <a:rPr lang="en-US" altLang="zh-CN" baseline="0" dirty="0" smtClean="0"/>
              <a:t> average. </a:t>
            </a:r>
          </a:p>
          <a:p>
            <a:r>
              <a:rPr lang="en-US" altLang="zh-CN" baseline="0" dirty="0" smtClean="0"/>
              <a:t>But Costco has higher ROE. </a:t>
            </a:r>
          </a:p>
          <a:p>
            <a:r>
              <a:rPr lang="en-US" altLang="zh-CN" dirty="0" smtClean="0"/>
              <a:t>Cash Conversion Cycle: has</a:t>
            </a:r>
            <a:r>
              <a:rPr lang="en-US" altLang="zh-CN" baseline="0" dirty="0" smtClean="0"/>
              <a:t> been</a:t>
            </a:r>
            <a:r>
              <a:rPr lang="en-US" altLang="zh-CN" dirty="0" smtClean="0"/>
              <a:t> stable around 2.6 since 2013,</a:t>
            </a:r>
            <a:r>
              <a:rPr lang="en-US" altLang="zh-CN" baseline="0" dirty="0" smtClean="0"/>
              <a:t> but fluctuates between quarters: every quarter that end February has high CCC.</a:t>
            </a:r>
          </a:p>
          <a:p>
            <a:r>
              <a:rPr lang="en-US" altLang="zh-CN" baseline="0" dirty="0" smtClean="0"/>
              <a:t>The lower CCC, the better. Costco has a low CCC which is much lower than </a:t>
            </a:r>
            <a:r>
              <a:rPr lang="en-US" altLang="zh-CN" baseline="0" dirty="0" err="1" smtClean="0"/>
              <a:t>walmart</a:t>
            </a:r>
            <a:r>
              <a:rPr lang="en-US" altLang="zh-CN" baseline="0" dirty="0" smtClean="0"/>
              <a:t>.</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125</a:t>
            </a:fld>
            <a:endParaRPr lang="zh-CN" altLang="en-US"/>
          </a:p>
        </p:txBody>
      </p:sp>
    </p:spTree>
    <p:extLst>
      <p:ext uri="{BB962C8B-B14F-4D97-AF65-F5344CB8AC3E}">
        <p14:creationId xmlns:p14="http://schemas.microsoft.com/office/powerpoint/2010/main" val="619015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128</a:t>
            </a:fld>
            <a:endParaRPr lang="zh-CN" altLang="en-US"/>
          </a:p>
        </p:txBody>
      </p:sp>
    </p:spTree>
    <p:extLst>
      <p:ext uri="{BB962C8B-B14F-4D97-AF65-F5344CB8AC3E}">
        <p14:creationId xmlns:p14="http://schemas.microsoft.com/office/powerpoint/2010/main" val="1248932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129</a:t>
            </a:fld>
            <a:endParaRPr lang="zh-CN" altLang="en-US"/>
          </a:p>
        </p:txBody>
      </p:sp>
    </p:spTree>
    <p:extLst>
      <p:ext uri="{BB962C8B-B14F-4D97-AF65-F5344CB8AC3E}">
        <p14:creationId xmlns:p14="http://schemas.microsoft.com/office/powerpoint/2010/main" val="27478111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805C35A7-4E35-4676-ADF1-05BEF60D8A23}" type="slidenum">
              <a:rPr lang="en-US" smtClean="0"/>
              <a:t>131</a:t>
            </a:fld>
            <a:endParaRPr lang="en-US"/>
          </a:p>
        </p:txBody>
      </p:sp>
    </p:spTree>
    <p:extLst>
      <p:ext uri="{BB962C8B-B14F-4D97-AF65-F5344CB8AC3E}">
        <p14:creationId xmlns:p14="http://schemas.microsoft.com/office/powerpoint/2010/main" val="381989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64" name="Shape 7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867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134</a:t>
            </a:fld>
            <a:endParaRPr lang="zh-CN" altLang="en-US"/>
          </a:p>
        </p:txBody>
      </p:sp>
    </p:spTree>
    <p:extLst>
      <p:ext uri="{BB962C8B-B14F-4D97-AF65-F5344CB8AC3E}">
        <p14:creationId xmlns:p14="http://schemas.microsoft.com/office/powerpoint/2010/main" val="38944435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news</a:t>
            </a:r>
            <a:r>
              <a:rPr lang="en-US" altLang="zh-CN" baseline="0" dirty="0" smtClean="0"/>
              <a:t>: Costco’s union recommended Costco changes the defined contribution plan(401(k)) to defined benefit plan for the east cost union members. Defined benefit plan is currently offered to California workers. However, giving more defined benefit plan brings the company more risks.]</a:t>
            </a:r>
            <a:endParaRPr lang="en-US" altLang="zh-CN" dirty="0" smtClean="0"/>
          </a:p>
          <a:p>
            <a:r>
              <a:rPr lang="en-US" altLang="zh-CN" dirty="0" smtClean="0"/>
              <a:t>Comment</a:t>
            </a:r>
            <a:r>
              <a:rPr lang="en-US" altLang="zh-CN" baseline="0" dirty="0" smtClean="0"/>
              <a:t>: </a:t>
            </a:r>
            <a:r>
              <a:rPr lang="en-US" altLang="zh-CN" dirty="0" smtClean="0"/>
              <a:t>Costco’s markets are</a:t>
            </a:r>
            <a:r>
              <a:rPr lang="en-US" altLang="zh-CN" baseline="0" dirty="0" smtClean="0"/>
              <a:t> heavily relied on US market, and despite California contributed to 1/3 of US net sales in 2015, Costco has to find a solution to satisfy needs of  employees in other districts. Otherwise, the problem may affect Costco’s operations and stock performance.</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135</a:t>
            </a:fld>
            <a:endParaRPr lang="zh-CN" altLang="en-US"/>
          </a:p>
        </p:txBody>
      </p:sp>
    </p:spTree>
    <p:extLst>
      <p:ext uri="{BB962C8B-B14F-4D97-AF65-F5344CB8AC3E}">
        <p14:creationId xmlns:p14="http://schemas.microsoft.com/office/powerpoint/2010/main" val="32322208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Costco has 4 major strategies.</a:t>
            </a:r>
            <a:r>
              <a:rPr lang="en-US" altLang="zh-CN" baseline="0" dirty="0" smtClean="0"/>
              <a:t> READ</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136</a:t>
            </a:fld>
            <a:endParaRPr lang="zh-CN" altLang="en-US"/>
          </a:p>
        </p:txBody>
      </p:sp>
    </p:spTree>
    <p:extLst>
      <p:ext uri="{BB962C8B-B14F-4D97-AF65-F5344CB8AC3E}">
        <p14:creationId xmlns:p14="http://schemas.microsoft.com/office/powerpoint/2010/main" val="12103008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137</a:t>
            </a:fld>
            <a:endParaRPr lang="zh-CN" altLang="en-US"/>
          </a:p>
        </p:txBody>
      </p:sp>
    </p:spTree>
    <p:extLst>
      <p:ext uri="{BB962C8B-B14F-4D97-AF65-F5344CB8AC3E}">
        <p14:creationId xmlns:p14="http://schemas.microsoft.com/office/powerpoint/2010/main" val="22470101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Costco’s ancillary businesses contributed to 16% sales in 2015.</a:t>
            </a:r>
          </a:p>
          <a:p>
            <a:r>
              <a:rPr lang="en-US" altLang="zh-CN" sz="1200" b="0" i="0" u="none" strike="noStrike" kern="1200" baseline="0" dirty="0" smtClean="0">
                <a:solidFill>
                  <a:schemeClr val="tx1"/>
                </a:solidFill>
                <a:latin typeface="+mn-lt"/>
                <a:ea typeface="+mn-ea"/>
                <a:cs typeface="+mn-cs"/>
              </a:rPr>
              <a:t>Sales increased in all of sections of ancillary business, excepts gasoline business, where the average sales price per gallon was lower by 22% year-over-year. </a:t>
            </a:r>
          </a:p>
          <a:p>
            <a:r>
              <a:rPr lang="en-US" altLang="zh-CN" sz="1200" b="0" i="0" u="none" strike="noStrike" kern="1200" baseline="0" dirty="0" smtClean="0">
                <a:solidFill>
                  <a:schemeClr val="tx1"/>
                </a:solidFill>
                <a:latin typeface="+mn-lt"/>
                <a:ea typeface="+mn-ea"/>
                <a:cs typeface="+mn-cs"/>
              </a:rPr>
              <a:t>Profits in these ancillary businesses were also up.</a:t>
            </a:r>
          </a:p>
          <a:p>
            <a:r>
              <a:rPr lang="en-US" altLang="zh-CN" sz="1200" b="0" i="0" u="none" strike="noStrike" kern="1200" baseline="0" dirty="0" smtClean="0">
                <a:solidFill>
                  <a:schemeClr val="tx1"/>
                </a:solidFill>
                <a:latin typeface="+mn-lt"/>
                <a:ea typeface="+mn-ea"/>
                <a:cs typeface="+mn-cs"/>
              </a:rPr>
              <a:t>Gasoline:  To attract more memberships, Costco continued to expand gasoline operations globally, with almost all new U.S. and Canadian warehouses opening with gasoline stations; and other international locations adding stations where regulations allow and space permits. As of calendar 2015 year-end, 490 gasoline stations were in operation. Gasoline business generally has a significantly lower gross margin percentage relative to non-gasoline business and is very sensitive to gas price change. When gas price goes down, the profit margin narrows.</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139</a:t>
            </a:fld>
            <a:endParaRPr lang="zh-CN" altLang="en-US"/>
          </a:p>
        </p:txBody>
      </p:sp>
    </p:spTree>
    <p:extLst>
      <p:ext uri="{BB962C8B-B14F-4D97-AF65-F5344CB8AC3E}">
        <p14:creationId xmlns:p14="http://schemas.microsoft.com/office/powerpoint/2010/main" val="14697812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140</a:t>
            </a:fld>
            <a:endParaRPr lang="zh-CN" altLang="en-US"/>
          </a:p>
        </p:txBody>
      </p:sp>
    </p:spTree>
    <p:extLst>
      <p:ext uri="{BB962C8B-B14F-4D97-AF65-F5344CB8AC3E}">
        <p14:creationId xmlns:p14="http://schemas.microsoft.com/office/powerpoint/2010/main" val="34540022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solidFill>
                  <a:srgbClr val="C00000"/>
                </a:solidFill>
              </a:rPr>
              <a:t> Costco has a private label- Kirkland signature. READ</a:t>
            </a:r>
            <a:endParaRPr lang="zh-CN" alt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141</a:t>
            </a:fld>
            <a:endParaRPr lang="zh-CN" altLang="en-US"/>
          </a:p>
        </p:txBody>
      </p:sp>
    </p:spTree>
    <p:extLst>
      <p:ext uri="{BB962C8B-B14F-4D97-AF65-F5344CB8AC3E}">
        <p14:creationId xmlns:p14="http://schemas.microsoft.com/office/powerpoint/2010/main" val="18518122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Costco’s membership revenue is a</a:t>
            </a:r>
            <a:r>
              <a:rPr lang="en-US" altLang="zh-CN" baseline="0" dirty="0" smtClean="0"/>
              <a:t> important component of its operating income.</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144</a:t>
            </a:fld>
            <a:endParaRPr lang="zh-CN" altLang="en-US"/>
          </a:p>
        </p:txBody>
      </p:sp>
    </p:spTree>
    <p:extLst>
      <p:ext uri="{BB962C8B-B14F-4D97-AF65-F5344CB8AC3E}">
        <p14:creationId xmlns:p14="http://schemas.microsoft.com/office/powerpoint/2010/main" val="33136507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There</a:t>
            </a:r>
            <a:r>
              <a:rPr lang="en-US" altLang="zh-CN" baseline="0" dirty="0" smtClean="0"/>
              <a:t> are two types of membership cards available to individuals and businesses respectively: gold star membership and business membership. Either of the membership can be upgraded to executive membership by paying $55 upgrade fees. Executive membership is advised for annual spending higher than $2,750 in Costco.</a:t>
            </a:r>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145</a:t>
            </a:fld>
            <a:endParaRPr lang="zh-CN" altLang="en-US"/>
          </a:p>
        </p:txBody>
      </p:sp>
    </p:spTree>
    <p:extLst>
      <p:ext uri="{BB962C8B-B14F-4D97-AF65-F5344CB8AC3E}">
        <p14:creationId xmlns:p14="http://schemas.microsoft.com/office/powerpoint/2010/main" val="26876802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146</a:t>
            </a:fld>
            <a:endParaRPr lang="zh-CN" altLang="en-US"/>
          </a:p>
        </p:txBody>
      </p:sp>
    </p:spTree>
    <p:extLst>
      <p:ext uri="{BB962C8B-B14F-4D97-AF65-F5344CB8AC3E}">
        <p14:creationId xmlns:p14="http://schemas.microsoft.com/office/powerpoint/2010/main" val="172390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latin typeface="Times New Roman" panose="02020603050405020304" pitchFamily="18" charset="0"/>
              <a:cs typeface="Times New Roman" panose="02020603050405020304" pitchFamily="18" charset="0"/>
            </a:endParaRPr>
          </a:p>
        </p:txBody>
      </p:sp>
      <p:sp>
        <p:nvSpPr>
          <p:cNvPr id="770" name="Shape 7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3380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805C35A7-4E35-4676-ADF1-05BEF60D8A23}" type="slidenum">
              <a:rPr lang="en-US" smtClean="0"/>
              <a:t>147</a:t>
            </a:fld>
            <a:endParaRPr lang="en-US"/>
          </a:p>
        </p:txBody>
      </p:sp>
    </p:spTree>
    <p:extLst>
      <p:ext uri="{BB962C8B-B14F-4D97-AF65-F5344CB8AC3E}">
        <p14:creationId xmlns:p14="http://schemas.microsoft.com/office/powerpoint/2010/main" val="799868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149</a:t>
            </a:fld>
            <a:endParaRPr lang="zh-CN" altLang="en-US"/>
          </a:p>
        </p:txBody>
      </p:sp>
    </p:spTree>
    <p:extLst>
      <p:ext uri="{BB962C8B-B14F-4D97-AF65-F5344CB8AC3E}">
        <p14:creationId xmlns:p14="http://schemas.microsoft.com/office/powerpoint/2010/main" val="42236114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151</a:t>
            </a:fld>
            <a:endParaRPr lang="zh-CN" altLang="en-US"/>
          </a:p>
        </p:txBody>
      </p:sp>
    </p:spTree>
    <p:extLst>
      <p:ext uri="{BB962C8B-B14F-4D97-AF65-F5344CB8AC3E}">
        <p14:creationId xmlns:p14="http://schemas.microsoft.com/office/powerpoint/2010/main" val="30339686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153</a:t>
            </a:fld>
            <a:endParaRPr lang="zh-CN" altLang="en-US"/>
          </a:p>
        </p:txBody>
      </p:sp>
    </p:spTree>
    <p:extLst>
      <p:ext uri="{BB962C8B-B14F-4D97-AF65-F5344CB8AC3E}">
        <p14:creationId xmlns:p14="http://schemas.microsoft.com/office/powerpoint/2010/main" val="38816232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154</a:t>
            </a:fld>
            <a:endParaRPr lang="zh-CN" altLang="en-US"/>
          </a:p>
        </p:txBody>
      </p:sp>
    </p:spTree>
    <p:extLst>
      <p:ext uri="{BB962C8B-B14F-4D97-AF65-F5344CB8AC3E}">
        <p14:creationId xmlns:p14="http://schemas.microsoft.com/office/powerpoint/2010/main" val="2134094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155</a:t>
            </a:fld>
            <a:endParaRPr lang="zh-CN" altLang="en-US"/>
          </a:p>
        </p:txBody>
      </p:sp>
    </p:spTree>
    <p:extLst>
      <p:ext uri="{BB962C8B-B14F-4D97-AF65-F5344CB8AC3E}">
        <p14:creationId xmlns:p14="http://schemas.microsoft.com/office/powerpoint/2010/main" val="11281674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156</a:t>
            </a:fld>
            <a:endParaRPr lang="zh-CN" altLang="en-US"/>
          </a:p>
        </p:txBody>
      </p:sp>
    </p:spTree>
    <p:extLst>
      <p:ext uri="{BB962C8B-B14F-4D97-AF65-F5344CB8AC3E}">
        <p14:creationId xmlns:p14="http://schemas.microsoft.com/office/powerpoint/2010/main" val="29527500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158</a:t>
            </a:fld>
            <a:endParaRPr lang="zh-CN" altLang="en-US"/>
          </a:p>
        </p:txBody>
      </p:sp>
    </p:spTree>
    <p:extLst>
      <p:ext uri="{BB962C8B-B14F-4D97-AF65-F5344CB8AC3E}">
        <p14:creationId xmlns:p14="http://schemas.microsoft.com/office/powerpoint/2010/main" val="1384111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159</a:t>
            </a:fld>
            <a:endParaRPr lang="zh-CN" altLang="en-US"/>
          </a:p>
        </p:txBody>
      </p:sp>
    </p:spTree>
    <p:extLst>
      <p:ext uri="{BB962C8B-B14F-4D97-AF65-F5344CB8AC3E}">
        <p14:creationId xmlns:p14="http://schemas.microsoft.com/office/powerpoint/2010/main" val="11033780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467D030-4FF6-4A40-A621-15A27F1EA0C9}" type="slidenum">
              <a:rPr lang="zh-CN" altLang="en-US" smtClean="0"/>
              <a:t>160</a:t>
            </a:fld>
            <a:endParaRPr lang="zh-CN" altLang="en-US"/>
          </a:p>
        </p:txBody>
      </p:sp>
    </p:spTree>
    <p:extLst>
      <p:ext uri="{BB962C8B-B14F-4D97-AF65-F5344CB8AC3E}">
        <p14:creationId xmlns:p14="http://schemas.microsoft.com/office/powerpoint/2010/main" val="260535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1C8A81-606F-462C-81EB-3F840A6BA095}" type="datetime1">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97631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B267BD-6235-418E-96FC-3D9806026DA3}" type="datetime1">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242283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13EF6B-4993-4223-A054-77F5EF821BFA}" type="datetime1">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192976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BB6849-DDB6-4AF1-A076-92F87760C3AB}" type="datetime1">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313902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1572DF-43A3-46A0-A83E-3C3646DB65FC}" type="datetime1">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161164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120A4D-C968-4AA5-9728-29EDED772A76}" type="datetime1">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4172746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4216F2-89FD-4353-93AB-A76A98C18DB2}" type="datetime1">
              <a:rPr lang="en-US" smtClean="0"/>
              <a:t>3/30/2016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104971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7CE41-3751-45B9-9276-26FD7CEF243D}" type="datetime1">
              <a:rPr lang="en-US" smtClean="0"/>
              <a:t>3/30/2016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140722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3A3AF-DB8C-4F87-B91A-C6091F1A1C90}" type="datetime1">
              <a:rPr lang="en-US" smtClean="0"/>
              <a:t>3/30/2016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118148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80C3C6-3B09-41CB-9EDC-236B872F8A2E}" type="datetime1">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376001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7C0D77-C9F4-4320-BF1D-D0EF2FB77E41}" type="datetime1">
              <a:rPr lang="en-US" smtClean="0"/>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3F65C-2DF1-4EBD-AC68-8BBBAB898856}" type="slidenum">
              <a:rPr lang="en-US" smtClean="0"/>
              <a:t>‹#›</a:t>
            </a:fld>
            <a:endParaRPr lang="en-US"/>
          </a:p>
        </p:txBody>
      </p:sp>
    </p:spTree>
    <p:extLst>
      <p:ext uri="{BB962C8B-B14F-4D97-AF65-F5344CB8AC3E}">
        <p14:creationId xmlns:p14="http://schemas.microsoft.com/office/powerpoint/2010/main" val="1789045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48567-A44D-4734-8167-3A6485118621}" type="datetime1">
              <a:rPr lang="en-US" smtClean="0"/>
              <a:t>3/30/2016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3F65C-2DF1-4EBD-AC68-8BBBAB898856}" type="slidenum">
              <a:rPr lang="en-US" smtClean="0"/>
              <a:t>‹#›</a:t>
            </a:fld>
            <a:endParaRPr lang="en-US"/>
          </a:p>
        </p:txBody>
      </p:sp>
    </p:spTree>
    <p:extLst>
      <p:ext uri="{BB962C8B-B14F-4D97-AF65-F5344CB8AC3E}">
        <p14:creationId xmlns:p14="http://schemas.microsoft.com/office/powerpoint/2010/main" val="123128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1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1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46.emf"/></Relationships>
</file>

<file path=ppt/slides/_rels/slide1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4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153.png"/><Relationship Id="rId4" Type="http://schemas.openxmlformats.org/officeDocument/2006/relationships/image" Target="../media/image152.png"/></Relationships>
</file>

<file path=ppt/slides/_rels/slide1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5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160.emf"/></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80.emf"/><Relationship Id="rId5" Type="http://schemas.openxmlformats.org/officeDocument/2006/relationships/image" Target="../media/image179.emf"/><Relationship Id="rId4" Type="http://schemas.openxmlformats.org/officeDocument/2006/relationships/image" Target="../media/image178.emf"/></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1.emf"/><Relationship Id="rId7" Type="http://schemas.openxmlformats.org/officeDocument/2006/relationships/image" Target="../media/image185.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84.emf"/><Relationship Id="rId5" Type="http://schemas.openxmlformats.org/officeDocument/2006/relationships/image" Target="../media/image183.emf"/><Relationship Id="rId4" Type="http://schemas.openxmlformats.org/officeDocument/2006/relationships/image" Target="../media/image182.emf"/></Relationships>
</file>

<file path=ppt/slides/_rels/slide18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20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3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23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23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image" Target="../media/image97.tmp"/><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9.tmp"/><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873760"/>
            <a:ext cx="3932237" cy="2529840"/>
          </a:xfrm>
        </p:spPr>
        <p:txBody>
          <a:bodyPr>
            <a:noAutofit/>
          </a:bodyPr>
          <a:lstStyle/>
          <a:p>
            <a:r>
              <a:rPr lang="en-US" sz="6000" b="1" dirty="0">
                <a:solidFill>
                  <a:schemeClr val="accent4">
                    <a:lumMod val="20000"/>
                    <a:lumOff val="80000"/>
                  </a:schemeClr>
                </a:solidFill>
                <a:latin typeface="Arial Black" panose="020B0A04020102020204" pitchFamily="34" charset="0"/>
              </a:rPr>
              <a:t>U.S. Retail Industry</a:t>
            </a:r>
            <a:endParaRPr lang="en-US" sz="6000" dirty="0">
              <a:solidFill>
                <a:schemeClr val="accent4">
                  <a:lumMod val="20000"/>
                  <a:lumOff val="80000"/>
                </a:schemeClr>
              </a:solidFill>
              <a:latin typeface="Arial Black" panose="020B0A04020102020204" pitchFamily="34"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06460" y="2863849"/>
            <a:ext cx="4001452" cy="1737360"/>
          </a:xfrm>
        </p:spPr>
      </p:pic>
      <p:sp>
        <p:nvSpPr>
          <p:cNvPr id="4" name="Text Placeholder 3"/>
          <p:cNvSpPr>
            <a:spLocks noGrp="1"/>
          </p:cNvSpPr>
          <p:nvPr>
            <p:ph type="body" sz="half" idx="2"/>
          </p:nvPr>
        </p:nvSpPr>
        <p:spPr>
          <a:xfrm>
            <a:off x="1016000" y="3820160"/>
            <a:ext cx="3611418" cy="1967548"/>
          </a:xfrm>
        </p:spPr>
        <p:txBody>
          <a:bodyPr>
            <a:normAutofit fontScale="70000" lnSpcReduction="20000"/>
          </a:bodyPr>
          <a:lstStyle/>
          <a:p>
            <a:r>
              <a:rPr lang="en-US" sz="3300" b="1" dirty="0">
                <a:solidFill>
                  <a:schemeClr val="bg1"/>
                </a:solidFill>
              </a:rPr>
              <a:t>Presented by:</a:t>
            </a:r>
          </a:p>
          <a:p>
            <a:r>
              <a:rPr lang="en-US" sz="3300" b="1" dirty="0">
                <a:solidFill>
                  <a:schemeClr val="bg1"/>
                </a:solidFill>
              </a:rPr>
              <a:t>Chen </a:t>
            </a:r>
            <a:r>
              <a:rPr lang="en-US" sz="3300" b="1" dirty="0" smtClean="0">
                <a:solidFill>
                  <a:schemeClr val="bg1"/>
                </a:solidFill>
              </a:rPr>
              <a:t>Li 301187267</a:t>
            </a:r>
            <a:endParaRPr lang="en-US" sz="3300" b="1" dirty="0">
              <a:solidFill>
                <a:schemeClr val="bg1"/>
              </a:solidFill>
            </a:endParaRPr>
          </a:p>
          <a:p>
            <a:r>
              <a:rPr lang="en-US" sz="3300" b="1" dirty="0">
                <a:solidFill>
                  <a:schemeClr val="bg1"/>
                </a:solidFill>
              </a:rPr>
              <a:t>Li </a:t>
            </a:r>
            <a:r>
              <a:rPr lang="en-US" sz="3300" b="1" dirty="0" smtClean="0">
                <a:solidFill>
                  <a:schemeClr val="bg1"/>
                </a:solidFill>
              </a:rPr>
              <a:t>Shi 301211226</a:t>
            </a:r>
            <a:endParaRPr lang="en-US" sz="3300" b="1" dirty="0">
              <a:solidFill>
                <a:schemeClr val="bg1"/>
              </a:solidFill>
            </a:endParaRPr>
          </a:p>
          <a:p>
            <a:r>
              <a:rPr lang="en-US" sz="3300" b="1" dirty="0">
                <a:solidFill>
                  <a:schemeClr val="bg1"/>
                </a:solidFill>
              </a:rPr>
              <a:t>Juan </a:t>
            </a:r>
            <a:r>
              <a:rPr lang="en-US" sz="3300" b="1" dirty="0" err="1" smtClean="0">
                <a:solidFill>
                  <a:schemeClr val="bg1"/>
                </a:solidFill>
              </a:rPr>
              <a:t>Fanjani</a:t>
            </a:r>
            <a:r>
              <a:rPr lang="en-US" sz="3300" b="1" smtClean="0">
                <a:solidFill>
                  <a:schemeClr val="bg1"/>
                </a:solidFill>
              </a:rPr>
              <a:t> 301215216</a:t>
            </a:r>
            <a:endParaRPr lang="en-US" sz="3300" b="1" dirty="0">
              <a:solidFill>
                <a:schemeClr val="bg1"/>
              </a:solidFill>
            </a:endParaRPr>
          </a:p>
          <a:p>
            <a:r>
              <a:rPr lang="en-US" sz="3300" b="1" dirty="0" err="1">
                <a:solidFill>
                  <a:schemeClr val="bg1"/>
                </a:solidFill>
              </a:rPr>
              <a:t>Qianying</a:t>
            </a:r>
            <a:r>
              <a:rPr lang="en-US" sz="3300" b="1" dirty="0">
                <a:solidFill>
                  <a:schemeClr val="bg1"/>
                </a:solidFill>
              </a:rPr>
              <a:t> Zhang </a:t>
            </a:r>
            <a:r>
              <a:rPr lang="en-US" sz="3300" b="1" dirty="0" smtClean="0">
                <a:solidFill>
                  <a:schemeClr val="bg1"/>
                </a:solidFill>
              </a:rPr>
              <a:t>301176311</a:t>
            </a:r>
            <a:endParaRPr lang="en-US" sz="3300" b="1" dirty="0">
              <a:solidFill>
                <a:schemeClr val="bg1"/>
              </a:solidFill>
            </a:endParaRP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500" y="873760"/>
            <a:ext cx="3869372" cy="19011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7862" y="4601209"/>
            <a:ext cx="2136298" cy="1828800"/>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1</a:t>
            </a:fld>
            <a:endParaRPr lang="en-US"/>
          </a:p>
        </p:txBody>
      </p:sp>
    </p:spTree>
    <p:extLst>
      <p:ext uri="{BB962C8B-B14F-4D97-AF65-F5344CB8AC3E}">
        <p14:creationId xmlns:p14="http://schemas.microsoft.com/office/powerpoint/2010/main" val="1060805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458" y="177838"/>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U.S. retail industry overview</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1761" y="1726473"/>
            <a:ext cx="10515600" cy="4351338"/>
          </a:xfrm>
        </p:spPr>
        <p:txBody>
          <a:bodyPr>
            <a:normAutofit fontScale="92500"/>
          </a:bodyPr>
          <a:lstStyle/>
          <a:p>
            <a:r>
              <a:rPr lang="en-CA" sz="3200" dirty="0">
                <a:solidFill>
                  <a:schemeClr val="bg1"/>
                </a:solidFill>
                <a:latin typeface="Times New Roman" panose="02020603050405020304" pitchFamily="18" charset="0"/>
                <a:cs typeface="Times New Roman" panose="02020603050405020304" pitchFamily="18" charset="0"/>
              </a:rPr>
              <a:t>Sales per square foot is a popular sales metric used in the retailing industry. Sales per square foot is simply the average revenue a retail business creates for every square foot of sales space. </a:t>
            </a:r>
            <a:endParaRPr lang="en-CA" sz="3200" dirty="0" smtClean="0">
              <a:solidFill>
                <a:schemeClr val="bg1"/>
              </a:solidFill>
              <a:latin typeface="Times New Roman" panose="02020603050405020304" pitchFamily="18" charset="0"/>
              <a:cs typeface="Times New Roman" panose="02020603050405020304" pitchFamily="18" charset="0"/>
            </a:endParaRPr>
          </a:p>
          <a:p>
            <a:r>
              <a:rPr lang="en-CA" sz="3200" dirty="0">
                <a:solidFill>
                  <a:schemeClr val="bg1"/>
                </a:solidFill>
                <a:latin typeface="Times New Roman" panose="02020603050405020304" pitchFamily="18" charset="0"/>
                <a:cs typeface="Times New Roman" panose="02020603050405020304" pitchFamily="18" charset="0"/>
              </a:rPr>
              <a:t>Retail sales per square foot is a popular way for retailers to determine how successful store sales have been</a:t>
            </a:r>
            <a:r>
              <a:rPr lang="en-CA" sz="3200" dirty="0" smtClean="0">
                <a:solidFill>
                  <a:schemeClr val="bg1"/>
                </a:solidFill>
                <a:latin typeface="Times New Roman" panose="02020603050405020304" pitchFamily="18" charset="0"/>
                <a:cs typeface="Times New Roman" panose="02020603050405020304" pitchFamily="18" charset="0"/>
              </a:rPr>
              <a:t>.</a:t>
            </a:r>
          </a:p>
          <a:p>
            <a:r>
              <a:rPr lang="en-CA" sz="3200" dirty="0" smtClean="0">
                <a:solidFill>
                  <a:schemeClr val="bg1"/>
                </a:solidFill>
                <a:latin typeface="Times New Roman" panose="02020603050405020304" pitchFamily="18" charset="0"/>
                <a:cs typeface="Times New Roman" panose="02020603050405020304" pitchFamily="18" charset="0"/>
              </a:rPr>
              <a:t>The </a:t>
            </a:r>
            <a:r>
              <a:rPr lang="en-CA" sz="3200" dirty="0">
                <a:solidFill>
                  <a:schemeClr val="bg1"/>
                </a:solidFill>
                <a:latin typeface="Times New Roman" panose="02020603050405020304" pitchFamily="18" charset="0"/>
                <a:cs typeface="Times New Roman" panose="02020603050405020304" pitchFamily="18" charset="0"/>
              </a:rPr>
              <a:t>average regional mall sales per square foot is $341 and most big box retailers average between $250 to $350</a:t>
            </a:r>
            <a:r>
              <a:rPr lang="en-CA" sz="3200" dirty="0" smtClean="0">
                <a:solidFill>
                  <a:schemeClr val="bg1"/>
                </a:solidFill>
                <a:latin typeface="Times New Roman" panose="02020603050405020304" pitchFamily="18" charset="0"/>
                <a:cs typeface="Times New Roman" panose="02020603050405020304" pitchFamily="18" charset="0"/>
              </a:rPr>
              <a:t>.</a:t>
            </a:r>
          </a:p>
          <a:p>
            <a:r>
              <a:rPr lang="en-CA" sz="3200" dirty="0" smtClean="0">
                <a:solidFill>
                  <a:schemeClr val="bg1"/>
                </a:solidFill>
                <a:latin typeface="Times New Roman" panose="02020603050405020304" pitchFamily="18" charset="0"/>
                <a:cs typeface="Times New Roman" panose="02020603050405020304" pitchFamily="18" charset="0"/>
              </a:rPr>
              <a:t>According </a:t>
            </a:r>
            <a:r>
              <a:rPr lang="en-CA" sz="3200" dirty="0">
                <a:solidFill>
                  <a:schemeClr val="bg1"/>
                </a:solidFill>
                <a:latin typeface="Times New Roman" panose="02020603050405020304" pitchFamily="18" charset="0"/>
                <a:cs typeface="Times New Roman" panose="02020603050405020304" pitchFamily="18" charset="0"/>
              </a:rPr>
              <a:t>to </a:t>
            </a:r>
            <a:r>
              <a:rPr lang="en-CA" sz="3200" dirty="0" err="1">
                <a:solidFill>
                  <a:schemeClr val="bg1"/>
                </a:solidFill>
                <a:latin typeface="Times New Roman" panose="02020603050405020304" pitchFamily="18" charset="0"/>
                <a:cs typeface="Times New Roman" panose="02020603050405020304" pitchFamily="18" charset="0"/>
              </a:rPr>
              <a:t>RetailSails</a:t>
            </a:r>
            <a:r>
              <a:rPr lang="en-CA" sz="3200" dirty="0">
                <a:solidFill>
                  <a:schemeClr val="bg1"/>
                </a:solidFill>
                <a:latin typeface="Times New Roman" panose="02020603050405020304" pitchFamily="18" charset="0"/>
                <a:cs typeface="Times New Roman" panose="02020603050405020304" pitchFamily="18" charset="0"/>
              </a:rPr>
              <a:t>, sales per square foot for Nordstrom is $400, compared with just $173 for Macy’s. </a:t>
            </a:r>
            <a:endParaRPr lang="en-CA" sz="3200" dirty="0" smtClean="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10</a:t>
            </a:fld>
            <a:endParaRPr lang="en-US"/>
          </a:p>
        </p:txBody>
      </p:sp>
    </p:spTree>
    <p:extLst>
      <p:ext uri="{BB962C8B-B14F-4D97-AF65-F5344CB8AC3E}">
        <p14:creationId xmlns:p14="http://schemas.microsoft.com/office/powerpoint/2010/main" val="29378477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Shape 1107"/>
          <p:cNvSpPr txBox="1">
            <a:spLocks noGrp="1"/>
          </p:cNvSpPr>
          <p:nvPr>
            <p:ph type="title"/>
          </p:nvPr>
        </p:nvSpPr>
        <p:spPr>
          <a:xfrm>
            <a:off x="654780" y="17613"/>
            <a:ext cx="10935728" cy="805218"/>
          </a:xfrm>
          <a:prstGeom prst="rect">
            <a:avLst/>
          </a:prstGeom>
          <a:noFill/>
          <a:ln>
            <a:noFill/>
          </a:ln>
        </p:spPr>
        <p:txBody>
          <a:bodyPr lIns="91425" tIns="45700" rIns="91425" bIns="45700" anchor="ctr" anchorCtr="0">
            <a:noAutofit/>
          </a:bodyPr>
          <a:lstStyle/>
          <a:p>
            <a:pPr lvl="0">
              <a:buClr>
                <a:schemeClr val="lt1"/>
              </a:buClr>
              <a:buSzPct val="25000"/>
            </a:pPr>
            <a:r>
              <a:rPr lang="en-US" sz="3000" b="1" i="0" u="none" strike="noStrike" cap="none" dirty="0">
                <a:solidFill>
                  <a:schemeClr val="lt1"/>
                </a:solidFill>
                <a:ea typeface="Calibri"/>
                <a:sym typeface="Calibri"/>
              </a:rPr>
              <a:t>Consolidated statements of Cash flows </a:t>
            </a:r>
            <a:r>
              <a:rPr lang="en-US" sz="3000" b="1" i="0" u="none" strike="noStrike" cap="none" dirty="0" smtClean="0">
                <a:solidFill>
                  <a:schemeClr val="lt1"/>
                </a:solidFill>
                <a:ea typeface="Calibri"/>
                <a:sym typeface="Calibri"/>
              </a:rPr>
              <a:t>2015</a:t>
            </a:r>
            <a:r>
              <a:rPr lang="en-US" sz="3000" b="1" dirty="0">
                <a:solidFill>
                  <a:srgbClr val="FFFFFF"/>
                </a:solidFill>
                <a:ea typeface="Calibri"/>
              </a:rPr>
              <a:t>-2013</a:t>
            </a:r>
            <a:r>
              <a:rPr lang="en-US" sz="3000" b="1" i="0" u="none" strike="noStrike" cap="none" dirty="0" smtClean="0">
                <a:solidFill>
                  <a:schemeClr val="lt1"/>
                </a:solidFill>
                <a:ea typeface="Calibri"/>
                <a:sym typeface="Calibri"/>
              </a:rPr>
              <a:t> </a:t>
            </a:r>
            <a:r>
              <a:rPr lang="en-US" sz="3000" b="1" i="0" u="none" strike="noStrike" cap="none" dirty="0">
                <a:solidFill>
                  <a:schemeClr val="lt1"/>
                </a:solidFill>
                <a:ea typeface="Calibri"/>
                <a:sym typeface="Calibri"/>
              </a:rPr>
              <a:t>10K (Financing)</a:t>
            </a:r>
          </a:p>
        </p:txBody>
      </p:sp>
      <p:pic>
        <p:nvPicPr>
          <p:cNvPr id="1108" name="Shape 1108"/>
          <p:cNvPicPr preferRelativeResize="0"/>
          <p:nvPr/>
        </p:nvPicPr>
        <p:blipFill rotWithShape="1">
          <a:blip r:embed="rId3">
            <a:alphaModFix/>
          </a:blip>
          <a:srcRect/>
          <a:stretch/>
        </p:blipFill>
        <p:spPr>
          <a:xfrm>
            <a:off x="654906" y="1754658"/>
            <a:ext cx="10935730" cy="4819136"/>
          </a:xfrm>
          <a:prstGeom prst="rect">
            <a:avLst/>
          </a:prstGeom>
          <a:solidFill>
            <a:schemeClr val="lt1"/>
          </a:solidFill>
          <a:ln>
            <a:noFill/>
          </a:ln>
        </p:spPr>
      </p:pic>
      <p:pic>
        <p:nvPicPr>
          <p:cNvPr id="1109" name="Shape 1109"/>
          <p:cNvPicPr preferRelativeResize="0"/>
          <p:nvPr/>
        </p:nvPicPr>
        <p:blipFill rotWithShape="1">
          <a:blip r:embed="rId4">
            <a:alphaModFix/>
          </a:blip>
          <a:srcRect/>
          <a:stretch/>
        </p:blipFill>
        <p:spPr>
          <a:xfrm>
            <a:off x="654908" y="815545"/>
            <a:ext cx="10935600" cy="1124400"/>
          </a:xfrm>
          <a:prstGeom prst="rect">
            <a:avLst/>
          </a:prstGeom>
          <a:solidFill>
            <a:schemeClr val="lt1"/>
          </a:solidFill>
          <a:ln>
            <a:noFill/>
          </a:ln>
        </p:spPr>
      </p:pic>
      <p:cxnSp>
        <p:nvCxnSpPr>
          <p:cNvPr id="3" name="Straight Connector 2"/>
          <p:cNvCxnSpPr/>
          <p:nvPr/>
        </p:nvCxnSpPr>
        <p:spPr>
          <a:xfrm>
            <a:off x="1190847" y="2158409"/>
            <a:ext cx="10292316"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a:off x="1169581" y="2998381"/>
            <a:ext cx="10302949" cy="2126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765544" y="4688958"/>
            <a:ext cx="10717619"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100</a:t>
            </a:fld>
            <a:endParaRPr lang="en-US"/>
          </a:p>
        </p:txBody>
      </p:sp>
    </p:spTree>
    <p:extLst>
      <p:ext uri="{BB962C8B-B14F-4D97-AF65-F5344CB8AC3E}">
        <p14:creationId xmlns:p14="http://schemas.microsoft.com/office/powerpoint/2010/main" val="3649742384"/>
      </p:ext>
    </p:extLst>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txBox="1">
            <a:spLocks noGrp="1"/>
          </p:cNvSpPr>
          <p:nvPr>
            <p:ph type="title"/>
          </p:nvPr>
        </p:nvSpPr>
        <p:spPr>
          <a:xfrm>
            <a:off x="568410" y="365125"/>
            <a:ext cx="10785389" cy="1325562"/>
          </a:xfrm>
          <a:prstGeom prst="rect">
            <a:avLst/>
          </a:prstGeom>
          <a:noFill/>
          <a:ln>
            <a:noFill/>
          </a:ln>
        </p:spPr>
        <p:txBody>
          <a:bodyPr lIns="91425" tIns="45700" rIns="91425" bIns="45700" anchor="ctr" anchorCtr="0">
            <a:noAutofit/>
          </a:bodyPr>
          <a:lstStyle/>
          <a:p>
            <a:pPr lvl="0">
              <a:buClr>
                <a:schemeClr val="lt1"/>
              </a:buClr>
              <a:buSzPct val="25000"/>
            </a:pPr>
            <a:r>
              <a:rPr lang="en-US" sz="3400" b="1" i="0" u="none" strike="noStrike" cap="none" dirty="0">
                <a:solidFill>
                  <a:schemeClr val="lt1"/>
                </a:solidFill>
                <a:ea typeface="Calibri"/>
                <a:sym typeface="Calibri"/>
              </a:rPr>
              <a:t>Consolidated statements of Cash flows </a:t>
            </a:r>
            <a:r>
              <a:rPr lang="en-US" sz="3400" b="1" i="0" u="none" strike="noStrike" cap="none" dirty="0" smtClean="0">
                <a:solidFill>
                  <a:schemeClr val="lt1"/>
                </a:solidFill>
                <a:ea typeface="Calibri"/>
                <a:sym typeface="Calibri"/>
              </a:rPr>
              <a:t>2015</a:t>
            </a:r>
            <a:r>
              <a:rPr lang="en-US" sz="3400" b="1" dirty="0">
                <a:solidFill>
                  <a:srgbClr val="FFFFFF"/>
                </a:solidFill>
                <a:ea typeface="Calibri"/>
              </a:rPr>
              <a:t>-2013</a:t>
            </a:r>
            <a:r>
              <a:rPr lang="en-US" sz="3400" b="1" i="0" u="none" strike="noStrike" cap="none" dirty="0" smtClean="0">
                <a:solidFill>
                  <a:schemeClr val="lt1"/>
                </a:solidFill>
                <a:ea typeface="Calibri"/>
                <a:sym typeface="Calibri"/>
              </a:rPr>
              <a:t> </a:t>
            </a:r>
            <a:r>
              <a:rPr lang="en-US" sz="3400" b="1" i="0" u="none" strike="noStrike" cap="none" dirty="0">
                <a:solidFill>
                  <a:schemeClr val="lt1"/>
                </a:solidFill>
                <a:ea typeface="Calibri"/>
                <a:sym typeface="Calibri"/>
              </a:rPr>
              <a:t>10K (Investing)</a:t>
            </a:r>
          </a:p>
        </p:txBody>
      </p:sp>
      <p:pic>
        <p:nvPicPr>
          <p:cNvPr id="1115" name="Shape 1115"/>
          <p:cNvPicPr preferRelativeResize="0"/>
          <p:nvPr/>
        </p:nvPicPr>
        <p:blipFill rotWithShape="1">
          <a:blip r:embed="rId3">
            <a:alphaModFix/>
          </a:blip>
          <a:srcRect/>
          <a:stretch/>
        </p:blipFill>
        <p:spPr>
          <a:xfrm>
            <a:off x="723329" y="1569494"/>
            <a:ext cx="10743741" cy="1461485"/>
          </a:xfrm>
          <a:prstGeom prst="rect">
            <a:avLst/>
          </a:prstGeom>
          <a:solidFill>
            <a:schemeClr val="lt1"/>
          </a:solidFill>
          <a:ln>
            <a:noFill/>
          </a:ln>
        </p:spPr>
      </p:pic>
      <p:pic>
        <p:nvPicPr>
          <p:cNvPr id="1116" name="Shape 1116"/>
          <p:cNvPicPr preferRelativeResize="0"/>
          <p:nvPr/>
        </p:nvPicPr>
        <p:blipFill rotWithShape="1">
          <a:blip r:embed="rId4">
            <a:alphaModFix/>
          </a:blip>
          <a:srcRect/>
          <a:stretch/>
        </p:blipFill>
        <p:spPr>
          <a:xfrm>
            <a:off x="723329" y="3030980"/>
            <a:ext cx="10743741" cy="3530456"/>
          </a:xfrm>
          <a:prstGeom prst="rect">
            <a:avLst/>
          </a:prstGeom>
          <a:solidFill>
            <a:schemeClr val="lt1"/>
          </a:solidFill>
          <a:ln>
            <a:noFill/>
          </a:ln>
        </p:spPr>
      </p:pic>
      <p:cxnSp>
        <p:nvCxnSpPr>
          <p:cNvPr id="3" name="Straight Connector 2"/>
          <p:cNvCxnSpPr/>
          <p:nvPr/>
        </p:nvCxnSpPr>
        <p:spPr>
          <a:xfrm flipV="1">
            <a:off x="1158949" y="3870251"/>
            <a:ext cx="10194850" cy="2126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101</a:t>
            </a:fld>
            <a:endParaRPr lang="en-US"/>
          </a:p>
        </p:txBody>
      </p:sp>
    </p:spTree>
    <p:extLst>
      <p:ext uri="{BB962C8B-B14F-4D97-AF65-F5344CB8AC3E}">
        <p14:creationId xmlns:p14="http://schemas.microsoft.com/office/powerpoint/2010/main" val="3943454215"/>
      </p:ext>
    </p:extLst>
  </p:cSld>
  <p:clrMapOvr>
    <a:masterClrMapping/>
  </p:clrMapOvr>
  <p:transition spd="slow">
    <p:cu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txBox="1">
            <a:spLocks noGrp="1"/>
          </p:cNvSpPr>
          <p:nvPr>
            <p:ph type="title"/>
          </p:nvPr>
        </p:nvSpPr>
        <p:spPr>
          <a:xfrm>
            <a:off x="415462" y="365125"/>
            <a:ext cx="10938338" cy="1325562"/>
          </a:xfrm>
          <a:prstGeom prst="rect">
            <a:avLst/>
          </a:prstGeom>
          <a:noFill/>
          <a:ln>
            <a:noFill/>
          </a:ln>
        </p:spPr>
        <p:txBody>
          <a:bodyPr lIns="91425" tIns="45700" rIns="91425" bIns="45700" anchor="ctr" anchorCtr="0">
            <a:noAutofit/>
          </a:bodyPr>
          <a:lstStyle/>
          <a:p>
            <a:pPr lvl="0">
              <a:buClr>
                <a:schemeClr val="lt1"/>
              </a:buClr>
              <a:buSzPct val="25000"/>
            </a:pPr>
            <a:r>
              <a:rPr lang="en-US" b="1" i="0" u="none" strike="noStrike" cap="none" dirty="0">
                <a:solidFill>
                  <a:schemeClr val="lt1"/>
                </a:solidFill>
                <a:ea typeface="Calibri"/>
                <a:sym typeface="Calibri"/>
              </a:rPr>
              <a:t>Free Cash Flow Summary </a:t>
            </a:r>
            <a:r>
              <a:rPr lang="en-US" b="1" i="0" u="none" strike="noStrike" cap="none" dirty="0" smtClean="0">
                <a:solidFill>
                  <a:schemeClr val="lt1"/>
                </a:solidFill>
                <a:ea typeface="Calibri"/>
                <a:sym typeface="Calibri"/>
              </a:rPr>
              <a:t>2015</a:t>
            </a:r>
            <a:r>
              <a:rPr lang="en-US" b="1" dirty="0">
                <a:solidFill>
                  <a:srgbClr val="FFFFFF"/>
                </a:solidFill>
                <a:ea typeface="Calibri"/>
              </a:rPr>
              <a:t>-2013</a:t>
            </a:r>
            <a:r>
              <a:rPr lang="en-US" b="1" i="0" u="none" strike="noStrike" cap="none" dirty="0" smtClean="0">
                <a:solidFill>
                  <a:schemeClr val="lt1"/>
                </a:solidFill>
                <a:ea typeface="Calibri"/>
                <a:sym typeface="Calibri"/>
              </a:rPr>
              <a:t> </a:t>
            </a:r>
            <a:r>
              <a:rPr lang="en-US" b="1" i="0" u="none" strike="noStrike" cap="none" dirty="0">
                <a:solidFill>
                  <a:schemeClr val="lt1"/>
                </a:solidFill>
                <a:ea typeface="Calibri"/>
                <a:sym typeface="Calibri"/>
              </a:rPr>
              <a:t>10K</a:t>
            </a:r>
          </a:p>
        </p:txBody>
      </p:sp>
      <p:pic>
        <p:nvPicPr>
          <p:cNvPr id="1122" name="Shape 1122"/>
          <p:cNvPicPr preferRelativeResize="0"/>
          <p:nvPr/>
        </p:nvPicPr>
        <p:blipFill rotWithShape="1">
          <a:blip r:embed="rId3">
            <a:alphaModFix/>
          </a:blip>
          <a:srcRect/>
          <a:stretch/>
        </p:blipFill>
        <p:spPr>
          <a:xfrm>
            <a:off x="623466" y="1690688"/>
            <a:ext cx="10730333" cy="4683209"/>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102</a:t>
            </a:fld>
            <a:endParaRPr lang="en-US"/>
          </a:p>
        </p:txBody>
      </p:sp>
    </p:spTree>
    <p:extLst>
      <p:ext uri="{BB962C8B-B14F-4D97-AF65-F5344CB8AC3E}">
        <p14:creationId xmlns:p14="http://schemas.microsoft.com/office/powerpoint/2010/main" val="1284623371"/>
      </p:ext>
    </p:extLst>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txBox="1">
            <a:spLocks noGrp="1"/>
          </p:cNvSpPr>
          <p:nvPr>
            <p:ph type="title"/>
          </p:nvPr>
        </p:nvSpPr>
        <p:spPr>
          <a:xfrm>
            <a:off x="457200" y="111125"/>
            <a:ext cx="108584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Consolidated statements of Cash flows 2016 Q4 (Operating)</a:t>
            </a:r>
          </a:p>
        </p:txBody>
      </p:sp>
      <p:pic>
        <p:nvPicPr>
          <p:cNvPr id="1128" name="Shape 1128"/>
          <p:cNvPicPr preferRelativeResize="0"/>
          <p:nvPr/>
        </p:nvPicPr>
        <p:blipFill rotWithShape="1">
          <a:blip r:embed="rId3">
            <a:alphaModFix/>
          </a:blip>
          <a:srcRect/>
          <a:stretch/>
        </p:blipFill>
        <p:spPr>
          <a:xfrm>
            <a:off x="457200" y="1346200"/>
            <a:ext cx="11455399" cy="5372099"/>
          </a:xfrm>
          <a:prstGeom prst="rect">
            <a:avLst/>
          </a:prstGeom>
          <a:noFill/>
          <a:ln>
            <a:noFill/>
          </a:ln>
        </p:spPr>
      </p:pic>
      <p:cxnSp>
        <p:nvCxnSpPr>
          <p:cNvPr id="3" name="Straight Connector 2"/>
          <p:cNvCxnSpPr/>
          <p:nvPr/>
        </p:nvCxnSpPr>
        <p:spPr>
          <a:xfrm>
            <a:off x="1212112" y="4455042"/>
            <a:ext cx="10441172" cy="1063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a:off x="1711842" y="6113721"/>
            <a:ext cx="9983972" cy="5316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103</a:t>
            </a:fld>
            <a:endParaRPr lang="en-US"/>
          </a:p>
        </p:txBody>
      </p:sp>
    </p:spTree>
    <p:extLst>
      <p:ext uri="{BB962C8B-B14F-4D97-AF65-F5344CB8AC3E}">
        <p14:creationId xmlns:p14="http://schemas.microsoft.com/office/powerpoint/2010/main" val="1960595347"/>
      </p:ext>
    </p:extLst>
  </p:cSld>
  <p:clrMapOvr>
    <a:masterClrMapping/>
  </p:clrMapOvr>
  <p:transition spd="slow">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a:spLocks noGrp="1"/>
          </p:cNvSpPr>
          <p:nvPr>
            <p:ph type="title"/>
          </p:nvPr>
        </p:nvSpPr>
        <p:spPr>
          <a:xfrm>
            <a:off x="533400" y="0"/>
            <a:ext cx="10807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Consolidated statements of Cash flows 2016 Q4 (Investing)</a:t>
            </a:r>
          </a:p>
        </p:txBody>
      </p:sp>
      <p:pic>
        <p:nvPicPr>
          <p:cNvPr id="1134" name="Shape 1134"/>
          <p:cNvPicPr preferRelativeResize="0"/>
          <p:nvPr/>
        </p:nvPicPr>
        <p:blipFill rotWithShape="1">
          <a:blip r:embed="rId3">
            <a:alphaModFix/>
          </a:blip>
          <a:srcRect/>
          <a:stretch/>
        </p:blipFill>
        <p:spPr>
          <a:xfrm>
            <a:off x="406400" y="1325562"/>
            <a:ext cx="11239500" cy="1660732"/>
          </a:xfrm>
          <a:prstGeom prst="rect">
            <a:avLst/>
          </a:prstGeom>
          <a:noFill/>
          <a:ln>
            <a:noFill/>
          </a:ln>
        </p:spPr>
      </p:pic>
      <p:pic>
        <p:nvPicPr>
          <p:cNvPr id="1135" name="Shape 1135"/>
          <p:cNvPicPr preferRelativeResize="0"/>
          <p:nvPr/>
        </p:nvPicPr>
        <p:blipFill rotWithShape="1">
          <a:blip r:embed="rId4">
            <a:alphaModFix/>
          </a:blip>
          <a:srcRect/>
          <a:stretch/>
        </p:blipFill>
        <p:spPr>
          <a:xfrm>
            <a:off x="406400" y="2986296"/>
            <a:ext cx="11239500" cy="3117942"/>
          </a:xfrm>
          <a:prstGeom prst="rect">
            <a:avLst/>
          </a:prstGeom>
          <a:noFill/>
          <a:ln>
            <a:noFill/>
          </a:ln>
        </p:spPr>
      </p:pic>
      <p:cxnSp>
        <p:nvCxnSpPr>
          <p:cNvPr id="3" name="Straight Connector 2"/>
          <p:cNvCxnSpPr/>
          <p:nvPr/>
        </p:nvCxnSpPr>
        <p:spPr>
          <a:xfrm flipV="1">
            <a:off x="1073888" y="3997842"/>
            <a:ext cx="10267212" cy="3189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104</a:t>
            </a:fld>
            <a:endParaRPr lang="en-US"/>
          </a:p>
        </p:txBody>
      </p:sp>
    </p:spTree>
    <p:extLst>
      <p:ext uri="{BB962C8B-B14F-4D97-AF65-F5344CB8AC3E}">
        <p14:creationId xmlns:p14="http://schemas.microsoft.com/office/powerpoint/2010/main" val="1690079241"/>
      </p:ext>
    </p:extLst>
  </p:cSld>
  <p:clrMapOvr>
    <a:masterClrMapping/>
  </p:clrMapOvr>
  <p:transition spd="slow">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Shape 1140"/>
          <p:cNvSpPr txBox="1">
            <a:spLocks noGrp="1"/>
          </p:cNvSpPr>
          <p:nvPr>
            <p:ph type="title"/>
          </p:nvPr>
        </p:nvSpPr>
        <p:spPr>
          <a:xfrm>
            <a:off x="596900" y="0"/>
            <a:ext cx="107950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Consolidated statements of Cash flows 2016 Q4 (Financing)</a:t>
            </a:r>
          </a:p>
        </p:txBody>
      </p:sp>
      <p:pic>
        <p:nvPicPr>
          <p:cNvPr id="1141" name="Shape 1141"/>
          <p:cNvPicPr preferRelativeResize="0"/>
          <p:nvPr/>
        </p:nvPicPr>
        <p:blipFill rotWithShape="1">
          <a:blip r:embed="rId3">
            <a:alphaModFix/>
          </a:blip>
          <a:srcRect/>
          <a:stretch/>
        </p:blipFill>
        <p:spPr>
          <a:xfrm>
            <a:off x="457200" y="1325562"/>
            <a:ext cx="11417299" cy="1419423"/>
          </a:xfrm>
          <a:prstGeom prst="rect">
            <a:avLst/>
          </a:prstGeom>
          <a:noFill/>
          <a:ln>
            <a:noFill/>
          </a:ln>
        </p:spPr>
      </p:pic>
      <p:pic>
        <p:nvPicPr>
          <p:cNvPr id="1142" name="Shape 1142"/>
          <p:cNvPicPr preferRelativeResize="0"/>
          <p:nvPr/>
        </p:nvPicPr>
        <p:blipFill rotWithShape="1">
          <a:blip r:embed="rId4">
            <a:alphaModFix/>
          </a:blip>
          <a:srcRect/>
          <a:stretch/>
        </p:blipFill>
        <p:spPr>
          <a:xfrm>
            <a:off x="457200" y="2744985"/>
            <a:ext cx="11417299" cy="3808213"/>
          </a:xfrm>
          <a:prstGeom prst="rect">
            <a:avLst/>
          </a:prstGeom>
          <a:noFill/>
          <a:ln>
            <a:noFill/>
          </a:ln>
        </p:spPr>
      </p:pic>
      <p:cxnSp>
        <p:nvCxnSpPr>
          <p:cNvPr id="3" name="Straight Connector 2"/>
          <p:cNvCxnSpPr/>
          <p:nvPr/>
        </p:nvCxnSpPr>
        <p:spPr>
          <a:xfrm>
            <a:off x="956930" y="3211033"/>
            <a:ext cx="10675089" cy="4253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a:off x="723014" y="5528930"/>
            <a:ext cx="10978116" cy="3189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105</a:t>
            </a:fld>
            <a:endParaRPr lang="en-US"/>
          </a:p>
        </p:txBody>
      </p:sp>
    </p:spTree>
    <p:extLst>
      <p:ext uri="{BB962C8B-B14F-4D97-AF65-F5344CB8AC3E}">
        <p14:creationId xmlns:p14="http://schemas.microsoft.com/office/powerpoint/2010/main" val="4153588989"/>
      </p:ext>
    </p:extLst>
  </p:cSld>
  <p:clrMapOvr>
    <a:masterClrMapping/>
  </p:clrMapOvr>
  <p:transition spd="slow">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Shape 1147"/>
          <p:cNvSpPr txBox="1">
            <a:spLocks noGrp="1"/>
          </p:cNvSpPr>
          <p:nvPr>
            <p:ph type="title"/>
          </p:nvPr>
        </p:nvSpPr>
        <p:spPr>
          <a:xfrm>
            <a:off x="639737" y="84819"/>
            <a:ext cx="10745906"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ea typeface="Calibri"/>
                <a:sym typeface="Calibri"/>
              </a:rPr>
              <a:t>Consolidated Statement of Shareholders' Equity and Redeemable Non-controlling Interest 2015 10K</a:t>
            </a:r>
          </a:p>
        </p:txBody>
      </p:sp>
      <p:pic>
        <p:nvPicPr>
          <p:cNvPr id="1148" name="Shape 1148"/>
          <p:cNvPicPr preferRelativeResize="0"/>
          <p:nvPr/>
        </p:nvPicPr>
        <p:blipFill rotWithShape="1">
          <a:blip r:embed="rId3">
            <a:alphaModFix/>
          </a:blip>
          <a:srcRect/>
          <a:stretch/>
        </p:blipFill>
        <p:spPr>
          <a:xfrm>
            <a:off x="639737" y="1323883"/>
            <a:ext cx="10976210" cy="5447616"/>
          </a:xfrm>
          <a:prstGeom prst="rect">
            <a:avLst/>
          </a:prstGeom>
          <a:solidFill>
            <a:schemeClr val="lt1"/>
          </a:solid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106</a:t>
            </a:fld>
            <a:endParaRPr lang="en-US"/>
          </a:p>
        </p:txBody>
      </p:sp>
    </p:spTree>
    <p:extLst>
      <p:ext uri="{BB962C8B-B14F-4D97-AF65-F5344CB8AC3E}">
        <p14:creationId xmlns:p14="http://schemas.microsoft.com/office/powerpoint/2010/main" val="3048481722"/>
      </p:ext>
    </p:extLst>
  </p:cSld>
  <p:clrMapOvr>
    <a:masterClrMapping/>
  </p:clrMapOvr>
  <p:transition spd="slow">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Shape 1153"/>
          <p:cNvSpPr txBox="1">
            <a:spLocks noGrp="1"/>
          </p:cNvSpPr>
          <p:nvPr>
            <p:ph type="title"/>
          </p:nvPr>
        </p:nvSpPr>
        <p:spPr>
          <a:xfrm>
            <a:off x="642550" y="119465"/>
            <a:ext cx="1071124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200" b="1" i="0" u="none" strike="noStrike" cap="none" dirty="0">
                <a:solidFill>
                  <a:schemeClr val="lt1"/>
                </a:solidFill>
                <a:ea typeface="Calibri"/>
                <a:sym typeface="Calibri"/>
              </a:rPr>
              <a:t>Consolidated Statement of Shareholders' Equity and Redeemable Non-controlling Interest 2015 </a:t>
            </a:r>
            <a:r>
              <a:rPr lang="en-US" sz="3200" b="1" i="0" u="none" strike="noStrike" cap="none" dirty="0" smtClean="0">
                <a:solidFill>
                  <a:schemeClr val="lt1"/>
                </a:solidFill>
                <a:ea typeface="Calibri"/>
                <a:sym typeface="Calibri"/>
              </a:rPr>
              <a:t>10K (continued) </a:t>
            </a:r>
            <a:endParaRPr lang="en-US" sz="3200" b="1" i="0" u="none" strike="noStrike" cap="none" dirty="0">
              <a:solidFill>
                <a:schemeClr val="lt1"/>
              </a:solidFill>
              <a:ea typeface="Calibri"/>
              <a:sym typeface="Calibri"/>
            </a:endParaRPr>
          </a:p>
        </p:txBody>
      </p:sp>
      <p:pic>
        <p:nvPicPr>
          <p:cNvPr id="1154" name="Shape 1154"/>
          <p:cNvPicPr preferRelativeResize="0"/>
          <p:nvPr/>
        </p:nvPicPr>
        <p:blipFill rotWithShape="1">
          <a:blip r:embed="rId3">
            <a:alphaModFix/>
          </a:blip>
          <a:srcRect/>
          <a:stretch/>
        </p:blipFill>
        <p:spPr>
          <a:xfrm>
            <a:off x="642550" y="3238272"/>
            <a:ext cx="10711250" cy="3471447"/>
          </a:xfrm>
          <a:prstGeom prst="rect">
            <a:avLst/>
          </a:prstGeom>
          <a:solidFill>
            <a:schemeClr val="lt1"/>
          </a:solidFill>
          <a:ln>
            <a:noFill/>
          </a:ln>
        </p:spPr>
      </p:pic>
      <p:pic>
        <p:nvPicPr>
          <p:cNvPr id="1155" name="Shape 1155"/>
          <p:cNvPicPr preferRelativeResize="0"/>
          <p:nvPr/>
        </p:nvPicPr>
        <p:blipFill rotWithShape="1">
          <a:blip r:embed="rId4">
            <a:alphaModFix/>
          </a:blip>
          <a:srcRect/>
          <a:stretch/>
        </p:blipFill>
        <p:spPr>
          <a:xfrm>
            <a:off x="642550" y="1445028"/>
            <a:ext cx="10711249" cy="1793243"/>
          </a:xfrm>
          <a:prstGeom prst="rect">
            <a:avLst/>
          </a:prstGeom>
          <a:solidFill>
            <a:schemeClr val="lt1"/>
          </a:solid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107</a:t>
            </a:fld>
            <a:endParaRPr lang="en-US"/>
          </a:p>
        </p:txBody>
      </p:sp>
    </p:spTree>
    <p:extLst>
      <p:ext uri="{BB962C8B-B14F-4D97-AF65-F5344CB8AC3E}">
        <p14:creationId xmlns:p14="http://schemas.microsoft.com/office/powerpoint/2010/main" val="967361"/>
      </p:ext>
    </p:extLst>
  </p:cSld>
  <p:clrMapOvr>
    <a:masterClrMapping/>
  </p:clrMapOvr>
  <p:transition spd="slow">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Shape 1160"/>
          <p:cNvSpPr txBox="1">
            <a:spLocks noGrp="1"/>
          </p:cNvSpPr>
          <p:nvPr>
            <p:ph type="title"/>
          </p:nvPr>
        </p:nvSpPr>
        <p:spPr>
          <a:xfrm>
            <a:off x="641443" y="365126"/>
            <a:ext cx="10712355" cy="909631"/>
          </a:xfrm>
          <a:prstGeom prst="rect">
            <a:avLst/>
          </a:prstGeom>
          <a:noFill/>
          <a:ln>
            <a:noFill/>
          </a:ln>
        </p:spPr>
        <p:txBody>
          <a:bodyPr lIns="91425" tIns="45700" rIns="91425" bIns="45700" anchor="ctr" anchorCtr="0">
            <a:noAutofit/>
          </a:bodyPr>
          <a:lstStyle/>
          <a:p>
            <a:pPr lvl="0">
              <a:buClr>
                <a:schemeClr val="lt1"/>
              </a:buClr>
              <a:buSzPct val="25000"/>
            </a:pPr>
            <a:r>
              <a:rPr lang="en-US" sz="3200" b="1" i="0" u="none" strike="noStrike" cap="none" dirty="0" smtClean="0">
                <a:solidFill>
                  <a:schemeClr val="lt1"/>
                </a:solidFill>
                <a:ea typeface="Calibri"/>
                <a:sym typeface="Calibri"/>
              </a:rPr>
              <a:t>Consolidated Statement of Shareholders' Equity and Redeemable Non-controlling Interest 2015 10K </a:t>
            </a:r>
            <a:r>
              <a:rPr lang="en-US" sz="3200" b="1" dirty="0" smtClean="0">
                <a:solidFill>
                  <a:srgbClr val="FFFFFF"/>
                </a:solidFill>
                <a:ea typeface="Calibri"/>
              </a:rPr>
              <a:t>(continued) </a:t>
            </a:r>
            <a:endParaRPr lang="en-US" sz="3200" b="1" i="0" u="none" strike="noStrike" cap="none" dirty="0">
              <a:solidFill>
                <a:schemeClr val="lt1"/>
              </a:solidFill>
              <a:ea typeface="Calibri"/>
              <a:sym typeface="Calibri"/>
            </a:endParaRPr>
          </a:p>
        </p:txBody>
      </p:sp>
      <p:pic>
        <p:nvPicPr>
          <p:cNvPr id="1161" name="Shape 1161"/>
          <p:cNvPicPr preferRelativeResize="0"/>
          <p:nvPr/>
        </p:nvPicPr>
        <p:blipFill rotWithShape="1">
          <a:blip r:embed="rId3">
            <a:alphaModFix/>
          </a:blip>
          <a:srcRect/>
          <a:stretch/>
        </p:blipFill>
        <p:spPr>
          <a:xfrm>
            <a:off x="641443" y="1274757"/>
            <a:ext cx="10712355" cy="1814431"/>
          </a:xfrm>
          <a:prstGeom prst="rect">
            <a:avLst/>
          </a:prstGeom>
          <a:solidFill>
            <a:schemeClr val="lt1"/>
          </a:solidFill>
          <a:ln>
            <a:noFill/>
          </a:ln>
        </p:spPr>
      </p:pic>
      <p:pic>
        <p:nvPicPr>
          <p:cNvPr id="1162" name="Shape 1162"/>
          <p:cNvPicPr preferRelativeResize="0"/>
          <p:nvPr/>
        </p:nvPicPr>
        <p:blipFill rotWithShape="1">
          <a:blip r:embed="rId4">
            <a:alphaModFix/>
          </a:blip>
          <a:srcRect/>
          <a:stretch/>
        </p:blipFill>
        <p:spPr>
          <a:xfrm>
            <a:off x="641443" y="3089189"/>
            <a:ext cx="10712355" cy="3758098"/>
          </a:xfrm>
          <a:prstGeom prst="rect">
            <a:avLst/>
          </a:prstGeom>
          <a:solidFill>
            <a:schemeClr val="lt1"/>
          </a:solid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108</a:t>
            </a:fld>
            <a:endParaRPr lang="en-US"/>
          </a:p>
        </p:txBody>
      </p:sp>
    </p:spTree>
    <p:extLst>
      <p:ext uri="{BB962C8B-B14F-4D97-AF65-F5344CB8AC3E}">
        <p14:creationId xmlns:p14="http://schemas.microsoft.com/office/powerpoint/2010/main" val="1687494804"/>
      </p:ext>
    </p:extLst>
  </p:cSld>
  <p:clrMapOvr>
    <a:masterClrMapping/>
  </p:clrMapOvr>
  <p:transition spd="slow">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Shape 1167"/>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a:solidFill>
                  <a:srgbClr val="FFFFFF"/>
                </a:solidFill>
                <a:ea typeface="Calibri"/>
                <a:sym typeface="Calibri"/>
              </a:rPr>
              <a:t>Recommendation</a:t>
            </a:r>
          </a:p>
        </p:txBody>
      </p:sp>
      <p:sp>
        <p:nvSpPr>
          <p:cNvPr id="3" name="Slide Number Placeholder 2"/>
          <p:cNvSpPr>
            <a:spLocks noGrp="1"/>
          </p:cNvSpPr>
          <p:nvPr>
            <p:ph type="sldNum" sz="quarter" idx="12"/>
          </p:nvPr>
        </p:nvSpPr>
        <p:spPr/>
        <p:txBody>
          <a:bodyPr/>
          <a:lstStyle/>
          <a:p>
            <a:fld id="{29B3F65C-2DF1-4EBD-AC68-8BBBAB898856}" type="slidenum">
              <a:rPr lang="en-US" smtClean="0"/>
              <a:t>109</a:t>
            </a:fld>
            <a:endParaRPr lang="en-US"/>
          </a:p>
        </p:txBody>
      </p:sp>
      <p:pic>
        <p:nvPicPr>
          <p:cNvPr id="4" name="Picture 3"/>
          <p:cNvPicPr>
            <a:picLocks noChangeAspect="1"/>
          </p:cNvPicPr>
          <p:nvPr/>
        </p:nvPicPr>
        <p:blipFill>
          <a:blip r:embed="rId3"/>
          <a:stretch>
            <a:fillRect/>
          </a:stretch>
        </p:blipFill>
        <p:spPr>
          <a:xfrm>
            <a:off x="2585156" y="1690687"/>
            <a:ext cx="7270043" cy="4495624"/>
          </a:xfrm>
          <a:prstGeom prst="rect">
            <a:avLst/>
          </a:prstGeom>
        </p:spPr>
      </p:pic>
    </p:spTree>
    <p:extLst>
      <p:ext uri="{BB962C8B-B14F-4D97-AF65-F5344CB8AC3E}">
        <p14:creationId xmlns:p14="http://schemas.microsoft.com/office/powerpoint/2010/main" val="778848767"/>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imes New Roman" panose="02020603050405020304" pitchFamily="18" charset="0"/>
                <a:cs typeface="Times New Roman" panose="02020603050405020304" pitchFamily="18" charset="0"/>
              </a:rPr>
              <a:t>Retail sales per foot</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920" y="2176463"/>
            <a:ext cx="6421916"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920" y="1690688"/>
            <a:ext cx="6421916" cy="485775"/>
          </a:xfrm>
          <a:prstGeom prst="rect">
            <a:avLst/>
          </a:prstGeom>
        </p:spPr>
      </p:pic>
      <p:sp>
        <p:nvSpPr>
          <p:cNvPr id="6" name="Oval 5"/>
          <p:cNvSpPr/>
          <p:nvPr/>
        </p:nvSpPr>
        <p:spPr>
          <a:xfrm>
            <a:off x="2291508" y="2941504"/>
            <a:ext cx="1101687" cy="1983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9B3F65C-2DF1-4EBD-AC68-8BBBAB898856}" type="slidenum">
              <a:rPr lang="en-US" smtClean="0"/>
              <a:t>11</a:t>
            </a:fld>
            <a:endParaRPr lang="en-US"/>
          </a:p>
        </p:txBody>
      </p:sp>
    </p:spTree>
    <p:extLst>
      <p:ext uri="{BB962C8B-B14F-4D97-AF65-F5344CB8AC3E}">
        <p14:creationId xmlns:p14="http://schemas.microsoft.com/office/powerpoint/2010/main" val="29837469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0036" y="1938442"/>
            <a:ext cx="8659091" cy="3229303"/>
          </a:xfrm>
        </p:spPr>
      </p:pic>
      <p:sp>
        <p:nvSpPr>
          <p:cNvPr id="5" name="Shape 725"/>
          <p:cNvSpPr txBox="1">
            <a:spLocks noGrp="1"/>
          </p:cNvSpPr>
          <p:nvPr>
            <p:ph type="title"/>
          </p:nvPr>
        </p:nvSpPr>
        <p:spPr>
          <a:xfrm>
            <a:off x="831850" y="803275"/>
            <a:ext cx="10515600" cy="1306513"/>
          </a:xfrm>
          <a:prstGeom prst="rect">
            <a:avLst/>
          </a:prstGeom>
          <a:noFill/>
          <a:ln>
            <a:noFill/>
          </a:ln>
        </p:spPr>
        <p:txBody>
          <a:bodyPr vert="horz"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rtl="0">
              <a:lnSpc>
                <a:spcPct val="90000"/>
              </a:lnSpc>
              <a:spcBef>
                <a:spcPts val="0"/>
              </a:spcBef>
              <a:buClr>
                <a:srgbClr val="FFF2CC"/>
              </a:buClr>
              <a:buSzPct val="25000"/>
              <a:buFont typeface="Calibri"/>
              <a:buNone/>
            </a:pPr>
            <a:r>
              <a:rPr lang="en-US" sz="7200" b="1" i="0" u="none" strike="noStrike" cap="none" dirty="0">
                <a:solidFill>
                  <a:srgbClr val="FFF2CC"/>
                </a:solidFill>
                <a:latin typeface="Times New Roman" panose="02020603050405020304" pitchFamily="18" charset="0"/>
                <a:cs typeface="Times New Roman" panose="02020603050405020304" pitchFamily="18" charset="0"/>
                <a:sym typeface="Calibri"/>
              </a:rPr>
              <a:t>U.S. Retail</a:t>
            </a:r>
            <a:r>
              <a:rPr lang="en-US" sz="7200" b="1" i="0" u="none" strike="noStrike" cap="none" dirty="0" smtClean="0">
                <a:solidFill>
                  <a:srgbClr val="FFF2CC"/>
                </a:solidFill>
                <a:latin typeface="Times New Roman" panose="02020603050405020304" pitchFamily="18" charset="0"/>
                <a:cs typeface="Times New Roman" panose="02020603050405020304" pitchFamily="18" charset="0"/>
                <a:sym typeface="Calibri"/>
              </a:rPr>
              <a:t>_ Costco</a:t>
            </a:r>
            <a:r>
              <a:rPr lang="en-US" sz="3959" b="1" i="0" u="none" strike="noStrike" cap="none" dirty="0">
                <a:solidFill>
                  <a:srgbClr val="FFF2CC"/>
                </a:solidFill>
                <a:ea typeface="Calibri"/>
                <a:sym typeface="Calibri"/>
              </a:rPr>
              <a:t/>
            </a:r>
            <a:br>
              <a:rPr lang="en-US" sz="3959" b="1" i="0" u="none" strike="noStrike" cap="none" dirty="0">
                <a:solidFill>
                  <a:srgbClr val="FFF2CC"/>
                </a:solidFill>
                <a:ea typeface="Calibri"/>
                <a:sym typeface="Calibri"/>
              </a:rPr>
            </a:br>
            <a:endParaRPr lang="en-US" sz="3959" b="1" i="0" u="none" strike="noStrike" cap="none" dirty="0">
              <a:solidFill>
                <a:srgbClr val="FFF2CC"/>
              </a:solidFill>
              <a:ea typeface="Calibri"/>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110</a:t>
            </a:fld>
            <a:endParaRPr lang="en-US"/>
          </a:p>
        </p:txBody>
      </p:sp>
    </p:spTree>
    <p:extLst>
      <p:ext uri="{BB962C8B-B14F-4D97-AF65-F5344CB8AC3E}">
        <p14:creationId xmlns:p14="http://schemas.microsoft.com/office/powerpoint/2010/main" val="40406821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79231"/>
            <a:ext cx="9144000" cy="1054234"/>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Corporate Overview</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2446986"/>
            <a:ext cx="9144000" cy="3721994"/>
          </a:xfrm>
        </p:spPr>
        <p:txBody>
          <a:bodyPr>
            <a:normAutofit/>
          </a:bodyPr>
          <a:lstStyle/>
          <a:p>
            <a:pPr algn="l"/>
            <a:r>
              <a:rPr lang="en-US" altLang="zh-CN" sz="2800" dirty="0">
                <a:solidFill>
                  <a:schemeClr val="bg1"/>
                </a:solidFill>
                <a:latin typeface="Times New Roman" panose="02020603050405020304" pitchFamily="18" charset="0"/>
                <a:cs typeface="Times New Roman" panose="02020603050405020304" pitchFamily="18" charset="0"/>
              </a:rPr>
              <a:t>NYSE Symbol: </a:t>
            </a:r>
            <a:r>
              <a:rPr lang="en-US" altLang="zh-CN" sz="2800" dirty="0" smtClean="0">
                <a:solidFill>
                  <a:schemeClr val="bg1"/>
                </a:solidFill>
                <a:latin typeface="Times New Roman" panose="02020603050405020304" pitchFamily="18" charset="0"/>
                <a:cs typeface="Times New Roman" panose="02020603050405020304" pitchFamily="18" charset="0"/>
              </a:rPr>
              <a:t>COST</a:t>
            </a:r>
            <a:endParaRPr lang="zh-CN" altLang="zh-CN" sz="2800" dirty="0">
              <a:solidFill>
                <a:schemeClr val="bg1"/>
              </a:solidFill>
              <a:latin typeface="Times New Roman" panose="02020603050405020304" pitchFamily="18" charset="0"/>
              <a:cs typeface="Times New Roman" panose="02020603050405020304" pitchFamily="18" charset="0"/>
            </a:endParaRPr>
          </a:p>
          <a:p>
            <a:pPr algn="l"/>
            <a:r>
              <a:rPr lang="en-US" altLang="zh-CN" sz="2800" dirty="0">
                <a:solidFill>
                  <a:schemeClr val="bg1"/>
                </a:solidFill>
                <a:latin typeface="Times New Roman" panose="02020603050405020304" pitchFamily="18" charset="0"/>
                <a:cs typeface="Times New Roman" panose="02020603050405020304" pitchFamily="18" charset="0"/>
              </a:rPr>
              <a:t>Part of NASDAQ Industrial </a:t>
            </a:r>
            <a:endParaRPr lang="en-US" altLang="zh-CN" sz="2800" dirty="0" smtClean="0">
              <a:solidFill>
                <a:schemeClr val="bg1"/>
              </a:solidFill>
              <a:latin typeface="Times New Roman" panose="02020603050405020304" pitchFamily="18" charset="0"/>
              <a:cs typeface="Times New Roman" panose="02020603050405020304" pitchFamily="18" charset="0"/>
            </a:endParaRPr>
          </a:p>
          <a:p>
            <a:pPr algn="l"/>
            <a:r>
              <a:rPr lang="en-US" altLang="zh-CN" sz="2800" dirty="0" smtClean="0">
                <a:solidFill>
                  <a:schemeClr val="bg1"/>
                </a:solidFill>
                <a:latin typeface="Times New Roman" panose="02020603050405020304" pitchFamily="18" charset="0"/>
                <a:cs typeface="Times New Roman" panose="02020603050405020304" pitchFamily="18" charset="0"/>
              </a:rPr>
              <a:t>GICS </a:t>
            </a:r>
            <a:r>
              <a:rPr lang="en-US" altLang="zh-CN" sz="2800" dirty="0">
                <a:solidFill>
                  <a:schemeClr val="bg1"/>
                </a:solidFill>
                <a:latin typeface="Times New Roman" panose="02020603050405020304" pitchFamily="18" charset="0"/>
                <a:cs typeface="Times New Roman" panose="02020603050405020304" pitchFamily="18" charset="0"/>
              </a:rPr>
              <a:t>Sector: Consumer </a:t>
            </a:r>
            <a:r>
              <a:rPr lang="en-US" altLang="zh-CN" sz="2800" dirty="0" smtClean="0">
                <a:solidFill>
                  <a:schemeClr val="bg1"/>
                </a:solidFill>
                <a:latin typeface="Times New Roman" panose="02020603050405020304" pitchFamily="18" charset="0"/>
                <a:cs typeface="Times New Roman" panose="02020603050405020304" pitchFamily="18" charset="0"/>
              </a:rPr>
              <a:t>Staples</a:t>
            </a:r>
            <a:endParaRPr lang="zh-CN" altLang="zh-CN" sz="2800" dirty="0">
              <a:solidFill>
                <a:schemeClr val="bg1"/>
              </a:solidFill>
              <a:latin typeface="Times New Roman" panose="02020603050405020304" pitchFamily="18" charset="0"/>
              <a:cs typeface="Times New Roman" panose="02020603050405020304" pitchFamily="18" charset="0"/>
            </a:endParaRPr>
          </a:p>
          <a:p>
            <a:pPr algn="l"/>
            <a:r>
              <a:rPr lang="en-US" altLang="zh-CN" sz="2800" dirty="0">
                <a:solidFill>
                  <a:schemeClr val="bg1"/>
                </a:solidFill>
                <a:latin typeface="Times New Roman" panose="02020603050405020304" pitchFamily="18" charset="0"/>
                <a:cs typeface="Times New Roman" panose="02020603050405020304" pitchFamily="18" charset="0"/>
              </a:rPr>
              <a:t>Market Cap: </a:t>
            </a:r>
            <a:r>
              <a:rPr lang="en-US" altLang="zh-CN" sz="2800" dirty="0" smtClean="0">
                <a:solidFill>
                  <a:schemeClr val="bg1"/>
                </a:solidFill>
                <a:latin typeface="Times New Roman" panose="02020603050405020304" pitchFamily="18" charset="0"/>
                <a:cs typeface="Times New Roman" panose="02020603050405020304" pitchFamily="18" charset="0"/>
              </a:rPr>
              <a:t>66.83 Billion</a:t>
            </a:r>
          </a:p>
          <a:p>
            <a:pPr algn="l"/>
            <a:r>
              <a:rPr lang="en-US" altLang="zh-CN" sz="2800" dirty="0" smtClean="0">
                <a:solidFill>
                  <a:schemeClr val="bg1"/>
                </a:solidFill>
                <a:latin typeface="Times New Roman" panose="02020603050405020304" pitchFamily="18" charset="0"/>
                <a:cs typeface="Times New Roman" panose="02020603050405020304" pitchFamily="18" charset="0"/>
              </a:rPr>
              <a:t>Shares </a:t>
            </a:r>
            <a:r>
              <a:rPr lang="en-US" altLang="zh-CN" sz="2800" dirty="0">
                <a:solidFill>
                  <a:schemeClr val="bg1"/>
                </a:solidFill>
                <a:latin typeface="Times New Roman" panose="02020603050405020304" pitchFamily="18" charset="0"/>
                <a:cs typeface="Times New Roman" panose="02020603050405020304" pitchFamily="18" charset="0"/>
              </a:rPr>
              <a:t>Outstanding</a:t>
            </a:r>
            <a:r>
              <a:rPr lang="en-US" altLang="zh-CN" sz="2800" dirty="0" smtClean="0">
                <a:solidFill>
                  <a:schemeClr val="bg1"/>
                </a:solidFill>
                <a:latin typeface="Times New Roman" panose="02020603050405020304" pitchFamily="18" charset="0"/>
                <a:cs typeface="Times New Roman" panose="02020603050405020304" pitchFamily="18" charset="0"/>
              </a:rPr>
              <a:t>: </a:t>
            </a:r>
            <a:r>
              <a:rPr lang="en-US" altLang="zh-CN" sz="2800" dirty="0">
                <a:solidFill>
                  <a:schemeClr val="bg1"/>
                </a:solidFill>
                <a:latin typeface="Times New Roman" panose="02020603050405020304" pitchFamily="18" charset="0"/>
                <a:cs typeface="Times New Roman" panose="02020603050405020304" pitchFamily="18" charset="0"/>
              </a:rPr>
              <a:t>1,643,242</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111</a:t>
            </a:fld>
            <a:endParaRPr lang="en-US"/>
          </a:p>
        </p:txBody>
      </p:sp>
    </p:spTree>
    <p:extLst>
      <p:ext uri="{BB962C8B-B14F-4D97-AF65-F5344CB8AC3E}">
        <p14:creationId xmlns:p14="http://schemas.microsoft.com/office/powerpoint/2010/main" val="31269390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75" y="144787"/>
            <a:ext cx="10515600" cy="1325563"/>
          </a:xfrm>
        </p:spPr>
        <p:txBody>
          <a:bodyPr/>
          <a:lstStyle/>
          <a:p>
            <a:r>
              <a:rPr lang="en-US" altLang="zh-CN" b="1" dirty="0">
                <a:solidFill>
                  <a:schemeClr val="bg1"/>
                </a:solidFill>
                <a:latin typeface="Times New Roman" panose="02020603050405020304" pitchFamily="18" charset="0"/>
                <a:cs typeface="Times New Roman" panose="02020603050405020304" pitchFamily="18" charset="0"/>
              </a:rPr>
              <a:t>S</a:t>
            </a:r>
            <a:r>
              <a:rPr lang="en-US" altLang="zh-CN" b="1" dirty="0" smtClean="0">
                <a:solidFill>
                  <a:schemeClr val="bg1"/>
                </a:solidFill>
                <a:latin typeface="Times New Roman" panose="02020603050405020304" pitchFamily="18" charset="0"/>
                <a:cs typeface="Times New Roman" panose="02020603050405020304" pitchFamily="18" charset="0"/>
              </a:rPr>
              <a:t>tock Price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a:stretch>
            <a:fillRect/>
          </a:stretch>
        </p:blipFill>
        <p:spPr>
          <a:xfrm>
            <a:off x="694980" y="1558484"/>
            <a:ext cx="7876592" cy="5167313"/>
          </a:xfrm>
          <a:prstGeom prst="rect">
            <a:avLst/>
          </a:prstGeom>
        </p:spPr>
      </p:pic>
      <p:pic>
        <p:nvPicPr>
          <p:cNvPr id="8" name="Picture 7"/>
          <p:cNvPicPr>
            <a:picLocks noChangeAspect="1"/>
          </p:cNvPicPr>
          <p:nvPr/>
        </p:nvPicPr>
        <p:blipFill>
          <a:blip r:embed="rId4"/>
          <a:stretch>
            <a:fillRect/>
          </a:stretch>
        </p:blipFill>
        <p:spPr>
          <a:xfrm>
            <a:off x="8571572" y="2143455"/>
            <a:ext cx="3477208" cy="360935"/>
          </a:xfrm>
          <a:prstGeom prst="rect">
            <a:avLst/>
          </a:prstGeom>
        </p:spPr>
      </p:pic>
      <p:sp>
        <p:nvSpPr>
          <p:cNvPr id="3" name="Rectangle 2"/>
          <p:cNvSpPr/>
          <p:nvPr/>
        </p:nvSpPr>
        <p:spPr>
          <a:xfrm>
            <a:off x="4954137" y="4626591"/>
            <a:ext cx="3617435" cy="2729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4954137" y="3755409"/>
            <a:ext cx="3617435" cy="2729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4954136" y="5032035"/>
            <a:ext cx="3617435" cy="2729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Rectangle 9"/>
          <p:cNvSpPr/>
          <p:nvPr/>
        </p:nvSpPr>
        <p:spPr>
          <a:xfrm>
            <a:off x="4884024" y="5909624"/>
            <a:ext cx="3617435" cy="2729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Slide Number Placeholder 3"/>
          <p:cNvSpPr>
            <a:spLocks noGrp="1"/>
          </p:cNvSpPr>
          <p:nvPr>
            <p:ph type="sldNum" sz="quarter" idx="12"/>
          </p:nvPr>
        </p:nvSpPr>
        <p:spPr/>
        <p:txBody>
          <a:bodyPr/>
          <a:lstStyle/>
          <a:p>
            <a:fld id="{29B3F65C-2DF1-4EBD-AC68-8BBBAB898856}" type="slidenum">
              <a:rPr lang="en-US" smtClean="0"/>
              <a:t>112</a:t>
            </a:fld>
            <a:endParaRPr lang="en-US"/>
          </a:p>
        </p:txBody>
      </p:sp>
    </p:spTree>
    <p:extLst>
      <p:ext uri="{BB962C8B-B14F-4D97-AF65-F5344CB8AC3E}">
        <p14:creationId xmlns:p14="http://schemas.microsoft.com/office/powerpoint/2010/main" val="252578240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b="1" dirty="0" smtClean="0">
                <a:solidFill>
                  <a:schemeClr val="bg1"/>
                </a:solidFill>
                <a:latin typeface="Times New Roman" panose="02020603050405020304" pitchFamily="18" charset="0"/>
                <a:cs typeface="Times New Roman" panose="02020603050405020304" pitchFamily="18" charset="0"/>
              </a:rPr>
              <a:t>5 Days Stock Performance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9" name="Content Placeholder 8"/>
          <p:cNvPicPr>
            <a:picLocks noGrp="1" noChangeAspect="1"/>
          </p:cNvPicPr>
          <p:nvPr>
            <p:ph idx="1"/>
          </p:nvPr>
        </p:nvPicPr>
        <p:blipFill>
          <a:blip r:embed="rId2"/>
          <a:stretch>
            <a:fillRect/>
          </a:stretch>
        </p:blipFill>
        <p:spPr>
          <a:xfrm>
            <a:off x="637309" y="1690688"/>
            <a:ext cx="10349346" cy="4502294"/>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113</a:t>
            </a:fld>
            <a:endParaRPr lang="en-US"/>
          </a:p>
        </p:txBody>
      </p:sp>
    </p:spTree>
    <p:extLst>
      <p:ext uri="{BB962C8B-B14F-4D97-AF65-F5344CB8AC3E}">
        <p14:creationId xmlns:p14="http://schemas.microsoft.com/office/powerpoint/2010/main" val="12751785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5 Days Trading Range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idx="1"/>
          </p:nvPr>
        </p:nvPicPr>
        <p:blipFill>
          <a:blip r:embed="rId3"/>
          <a:stretch>
            <a:fillRect/>
          </a:stretch>
        </p:blipFill>
        <p:spPr>
          <a:xfrm>
            <a:off x="240030" y="1939925"/>
            <a:ext cx="11711939" cy="4351338"/>
          </a:xfrm>
          <a:prstGeom prst="rect">
            <a:avLst/>
          </a:prstGeom>
        </p:spPr>
      </p:pic>
      <p:cxnSp>
        <p:nvCxnSpPr>
          <p:cNvPr id="4" name="Straight Connector 3"/>
          <p:cNvCxnSpPr/>
          <p:nvPr/>
        </p:nvCxnSpPr>
        <p:spPr>
          <a:xfrm flipH="1">
            <a:off x="240030" y="4937760"/>
            <a:ext cx="1131189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0030" y="2179320"/>
            <a:ext cx="11311890" cy="0"/>
          </a:xfrm>
          <a:prstGeom prst="line">
            <a:avLst/>
          </a:prstGeom>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29B3F65C-2DF1-4EBD-AC68-8BBBAB898856}" type="slidenum">
              <a:rPr lang="en-US" smtClean="0"/>
              <a:t>114</a:t>
            </a:fld>
            <a:endParaRPr lang="en-US"/>
          </a:p>
        </p:txBody>
      </p:sp>
    </p:spTree>
    <p:extLst>
      <p:ext uri="{BB962C8B-B14F-4D97-AF65-F5344CB8AC3E}">
        <p14:creationId xmlns:p14="http://schemas.microsoft.com/office/powerpoint/2010/main" val="219739288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solidFill>
                  <a:schemeClr val="bg1"/>
                </a:solidFill>
                <a:latin typeface="Times New Roman" panose="02020603050405020304" pitchFamily="18" charset="0"/>
                <a:cs typeface="Times New Roman" panose="02020603050405020304" pitchFamily="18" charset="0"/>
              </a:rPr>
              <a:t>1 </a:t>
            </a:r>
            <a:r>
              <a:rPr lang="en-US" altLang="zh-CN" b="1" dirty="0" smtClean="0">
                <a:solidFill>
                  <a:schemeClr val="bg1"/>
                </a:solidFill>
                <a:latin typeface="Times New Roman" panose="02020603050405020304" pitchFamily="18" charset="0"/>
                <a:cs typeface="Times New Roman" panose="02020603050405020304" pitchFamily="18" charset="0"/>
              </a:rPr>
              <a:t>Year Stock Performance</a:t>
            </a:r>
            <a:endParaRPr lang="zh-CN" altLang="en-US"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p:txBody>
          <a:bodyPr/>
          <a:lstStyle/>
          <a:p>
            <a:endParaRPr lang="zh-CN" altLang="en-US"/>
          </a:p>
        </p:txBody>
      </p:sp>
      <p:pic>
        <p:nvPicPr>
          <p:cNvPr id="3" name="Picture 2"/>
          <p:cNvPicPr>
            <a:picLocks noChangeAspect="1"/>
          </p:cNvPicPr>
          <p:nvPr/>
        </p:nvPicPr>
        <p:blipFill>
          <a:blip r:embed="rId2"/>
          <a:stretch>
            <a:fillRect/>
          </a:stretch>
        </p:blipFill>
        <p:spPr>
          <a:xfrm>
            <a:off x="838200" y="1690688"/>
            <a:ext cx="10372725" cy="4714875"/>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115</a:t>
            </a:fld>
            <a:endParaRPr lang="en-US"/>
          </a:p>
        </p:txBody>
      </p:sp>
    </p:spTree>
    <p:extLst>
      <p:ext uri="{BB962C8B-B14F-4D97-AF65-F5344CB8AC3E}">
        <p14:creationId xmlns:p14="http://schemas.microsoft.com/office/powerpoint/2010/main" val="3374149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56" y="265974"/>
            <a:ext cx="7596673" cy="866516"/>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1 year stock performance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3"/>
          <a:stretch>
            <a:fillRect/>
          </a:stretch>
        </p:blipFill>
        <p:spPr>
          <a:xfrm>
            <a:off x="508656" y="1690688"/>
            <a:ext cx="11061303" cy="4351338"/>
          </a:xfrm>
          <a:prstGeom prst="rect">
            <a:avLst/>
          </a:prstGeom>
        </p:spPr>
      </p:pic>
      <p:cxnSp>
        <p:nvCxnSpPr>
          <p:cNvPr id="4" name="Straight Connector 3"/>
          <p:cNvCxnSpPr/>
          <p:nvPr/>
        </p:nvCxnSpPr>
        <p:spPr>
          <a:xfrm>
            <a:off x="4998720" y="1690688"/>
            <a:ext cx="15240" cy="4351338"/>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5852160" y="1690688"/>
            <a:ext cx="15240" cy="4351338"/>
          </a:xfrm>
          <a:prstGeom prst="line">
            <a:avLst/>
          </a:prstGeom>
          <a:ln w="12700"/>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fld id="{29B3F65C-2DF1-4EBD-AC68-8BBBAB898856}" type="slidenum">
              <a:rPr lang="en-US" smtClean="0"/>
              <a:t>116</a:t>
            </a:fld>
            <a:endParaRPr lang="en-US"/>
          </a:p>
        </p:txBody>
      </p:sp>
    </p:spTree>
    <p:extLst>
      <p:ext uri="{BB962C8B-B14F-4D97-AF65-F5344CB8AC3E}">
        <p14:creationId xmlns:p14="http://schemas.microsoft.com/office/powerpoint/2010/main" val="31177287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41" y="165554"/>
            <a:ext cx="10515600" cy="879475"/>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1 Year Trading Range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stretch>
            <a:fillRect/>
          </a:stretch>
        </p:blipFill>
        <p:spPr>
          <a:xfrm>
            <a:off x="502920" y="1825625"/>
            <a:ext cx="11018520" cy="4351338"/>
          </a:xfrm>
          <a:prstGeom prst="rect">
            <a:avLst/>
          </a:prstGeom>
        </p:spPr>
      </p:pic>
      <p:cxnSp>
        <p:nvCxnSpPr>
          <p:cNvPr id="9" name="Straight Connector 8"/>
          <p:cNvCxnSpPr/>
          <p:nvPr/>
        </p:nvCxnSpPr>
        <p:spPr>
          <a:xfrm flipV="1">
            <a:off x="838200" y="4739951"/>
            <a:ext cx="10515600" cy="74645"/>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V="1">
            <a:off x="838200" y="2099239"/>
            <a:ext cx="10515600" cy="74645"/>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10934700" y="1951895"/>
            <a:ext cx="922020" cy="276999"/>
          </a:xfrm>
          <a:prstGeom prst="rect">
            <a:avLst/>
          </a:prstGeom>
          <a:noFill/>
        </p:spPr>
        <p:txBody>
          <a:bodyPr wrap="square" rtlCol="0">
            <a:spAutoFit/>
          </a:bodyPr>
          <a:lstStyle/>
          <a:p>
            <a:r>
              <a:rPr lang="en-US" altLang="zh-CN" sz="1200" dirty="0" smtClean="0"/>
              <a:t>167</a:t>
            </a:r>
            <a:endParaRPr lang="zh-CN" altLang="en-US" sz="1200" dirty="0"/>
          </a:p>
        </p:txBody>
      </p:sp>
      <p:sp>
        <p:nvSpPr>
          <p:cNvPr id="7" name="TextBox 6"/>
          <p:cNvSpPr txBox="1"/>
          <p:nvPr/>
        </p:nvSpPr>
        <p:spPr>
          <a:xfrm>
            <a:off x="11044687" y="4629930"/>
            <a:ext cx="644393" cy="369332"/>
          </a:xfrm>
          <a:prstGeom prst="rect">
            <a:avLst/>
          </a:prstGeom>
          <a:noFill/>
        </p:spPr>
        <p:txBody>
          <a:bodyPr wrap="square" rtlCol="0">
            <a:spAutoFit/>
          </a:bodyPr>
          <a:lstStyle/>
          <a:p>
            <a:r>
              <a:rPr lang="en-US" altLang="zh-CN" dirty="0" smtClean="0"/>
              <a:t>138</a:t>
            </a:r>
            <a:endParaRPr lang="zh-CN" altLang="en-US" dirty="0"/>
          </a:p>
        </p:txBody>
      </p:sp>
      <p:sp>
        <p:nvSpPr>
          <p:cNvPr id="5" name="Slide Number Placeholder 4"/>
          <p:cNvSpPr>
            <a:spLocks noGrp="1"/>
          </p:cNvSpPr>
          <p:nvPr>
            <p:ph type="sldNum" sz="quarter" idx="12"/>
          </p:nvPr>
        </p:nvSpPr>
        <p:spPr/>
        <p:txBody>
          <a:bodyPr/>
          <a:lstStyle/>
          <a:p>
            <a:fld id="{29B3F65C-2DF1-4EBD-AC68-8BBBAB898856}" type="slidenum">
              <a:rPr lang="en-US" smtClean="0"/>
              <a:t>117</a:t>
            </a:fld>
            <a:endParaRPr lang="en-US"/>
          </a:p>
        </p:txBody>
      </p:sp>
    </p:spTree>
    <p:extLst>
      <p:ext uri="{BB962C8B-B14F-4D97-AF65-F5344CB8AC3E}">
        <p14:creationId xmlns:p14="http://schemas.microsoft.com/office/powerpoint/2010/main" val="278030191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306" y="2565"/>
            <a:ext cx="10515600" cy="1325563"/>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5 Year Stock Performance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stretch>
            <a:fillRect/>
          </a:stretch>
        </p:blipFill>
        <p:spPr>
          <a:xfrm>
            <a:off x="368490" y="1228299"/>
            <a:ext cx="11382232" cy="5390865"/>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118</a:t>
            </a:fld>
            <a:endParaRPr lang="en-US"/>
          </a:p>
        </p:txBody>
      </p:sp>
    </p:spTree>
    <p:extLst>
      <p:ext uri="{BB962C8B-B14F-4D97-AF65-F5344CB8AC3E}">
        <p14:creationId xmlns:p14="http://schemas.microsoft.com/office/powerpoint/2010/main" val="124119130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91" y="166821"/>
            <a:ext cx="10515600" cy="1325563"/>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5 Year Stock Performance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3"/>
          <a:stretch>
            <a:fillRect/>
          </a:stretch>
        </p:blipFill>
        <p:spPr>
          <a:xfrm>
            <a:off x="522514" y="1690688"/>
            <a:ext cx="10831286" cy="4990030"/>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119</a:t>
            </a:fld>
            <a:endParaRPr lang="en-US"/>
          </a:p>
        </p:txBody>
      </p:sp>
    </p:spTree>
    <p:extLst>
      <p:ext uri="{BB962C8B-B14F-4D97-AF65-F5344CB8AC3E}">
        <p14:creationId xmlns:p14="http://schemas.microsoft.com/office/powerpoint/2010/main" val="877813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Times New Roman" panose="02020603050405020304" pitchFamily="18" charset="0"/>
                <a:cs typeface="Times New Roman" panose="02020603050405020304" pitchFamily="18" charset="0"/>
              </a:rPr>
              <a:t>Retail sales per foot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3355" y="2335218"/>
            <a:ext cx="7600720" cy="361353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55" y="5948750"/>
            <a:ext cx="7986311" cy="7302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355" y="1714412"/>
            <a:ext cx="8625289" cy="622332"/>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12</a:t>
            </a:fld>
            <a:endParaRPr lang="en-US"/>
          </a:p>
        </p:txBody>
      </p:sp>
    </p:spTree>
    <p:extLst>
      <p:ext uri="{BB962C8B-B14F-4D97-AF65-F5344CB8AC3E}">
        <p14:creationId xmlns:p14="http://schemas.microsoft.com/office/powerpoint/2010/main" val="5332263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5 Year Trading Range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35280" y="1690688"/>
            <a:ext cx="11521440" cy="4713923"/>
          </a:xfrm>
          <a:prstGeom prst="rect">
            <a:avLst/>
          </a:prstGeom>
        </p:spPr>
      </p:pic>
      <p:cxnSp>
        <p:nvCxnSpPr>
          <p:cNvPr id="5" name="Straight Connector 4"/>
          <p:cNvCxnSpPr/>
          <p:nvPr/>
        </p:nvCxnSpPr>
        <p:spPr>
          <a:xfrm flipV="1">
            <a:off x="335280" y="1981200"/>
            <a:ext cx="1152144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35280" y="4953000"/>
            <a:ext cx="11186160" cy="4572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521440" y="4890998"/>
            <a:ext cx="335280" cy="215444"/>
          </a:xfrm>
          <a:prstGeom prst="rect">
            <a:avLst/>
          </a:prstGeom>
          <a:noFill/>
        </p:spPr>
        <p:txBody>
          <a:bodyPr wrap="square" rtlCol="0">
            <a:spAutoFit/>
          </a:bodyPr>
          <a:lstStyle/>
          <a:p>
            <a:r>
              <a:rPr lang="en-US" altLang="zh-CN" sz="800" dirty="0" smtClean="0"/>
              <a:t>70</a:t>
            </a:r>
            <a:endParaRPr lang="zh-CN" altLang="en-US" sz="800" dirty="0"/>
          </a:p>
        </p:txBody>
      </p:sp>
      <p:sp>
        <p:nvSpPr>
          <p:cNvPr id="3" name="Slide Number Placeholder 2"/>
          <p:cNvSpPr>
            <a:spLocks noGrp="1"/>
          </p:cNvSpPr>
          <p:nvPr>
            <p:ph type="sldNum" sz="quarter" idx="12"/>
          </p:nvPr>
        </p:nvSpPr>
        <p:spPr/>
        <p:txBody>
          <a:bodyPr/>
          <a:lstStyle/>
          <a:p>
            <a:fld id="{29B3F65C-2DF1-4EBD-AC68-8BBBAB898856}" type="slidenum">
              <a:rPr lang="en-US" smtClean="0"/>
              <a:t>120</a:t>
            </a:fld>
            <a:endParaRPr lang="en-US"/>
          </a:p>
        </p:txBody>
      </p:sp>
    </p:spTree>
    <p:extLst>
      <p:ext uri="{BB962C8B-B14F-4D97-AF65-F5344CB8AC3E}">
        <p14:creationId xmlns:p14="http://schemas.microsoft.com/office/powerpoint/2010/main" val="12018981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63" y="199872"/>
            <a:ext cx="10515600" cy="1325563"/>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10 Year Stock Performance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a:stretch>
            <a:fillRect/>
          </a:stretch>
        </p:blipFill>
        <p:spPr>
          <a:xfrm>
            <a:off x="418562" y="1337482"/>
            <a:ext cx="11345807" cy="5172500"/>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121</a:t>
            </a:fld>
            <a:endParaRPr lang="en-US"/>
          </a:p>
        </p:txBody>
      </p:sp>
    </p:spTree>
    <p:extLst>
      <p:ext uri="{BB962C8B-B14F-4D97-AF65-F5344CB8AC3E}">
        <p14:creationId xmlns:p14="http://schemas.microsoft.com/office/powerpoint/2010/main" val="40219405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10 Year Trading Range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a:stretch>
            <a:fillRect/>
          </a:stretch>
        </p:blipFill>
        <p:spPr>
          <a:xfrm>
            <a:off x="480060" y="1371600"/>
            <a:ext cx="11247119" cy="5189219"/>
          </a:xfrm>
          <a:prstGeom prst="rect">
            <a:avLst/>
          </a:prstGeom>
        </p:spPr>
      </p:pic>
      <p:cxnSp>
        <p:nvCxnSpPr>
          <p:cNvPr id="4" name="Straight Connector 3"/>
          <p:cNvCxnSpPr/>
          <p:nvPr/>
        </p:nvCxnSpPr>
        <p:spPr>
          <a:xfrm flipH="1" flipV="1">
            <a:off x="0" y="2042160"/>
            <a:ext cx="11353800" cy="45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0" y="5101533"/>
            <a:ext cx="11353800" cy="4572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311719" y="5101533"/>
            <a:ext cx="373379" cy="246221"/>
          </a:xfrm>
          <a:prstGeom prst="rect">
            <a:avLst/>
          </a:prstGeom>
          <a:noFill/>
        </p:spPr>
        <p:txBody>
          <a:bodyPr wrap="square" rtlCol="0">
            <a:spAutoFit/>
          </a:bodyPr>
          <a:lstStyle/>
          <a:p>
            <a:r>
              <a:rPr lang="en-US" altLang="zh-CN" sz="1000" dirty="0" smtClean="0"/>
              <a:t>40</a:t>
            </a:r>
            <a:endParaRPr lang="zh-CN" altLang="en-US" sz="1000" dirty="0"/>
          </a:p>
        </p:txBody>
      </p:sp>
      <p:sp>
        <p:nvSpPr>
          <p:cNvPr id="3" name="Slide Number Placeholder 2"/>
          <p:cNvSpPr>
            <a:spLocks noGrp="1"/>
          </p:cNvSpPr>
          <p:nvPr>
            <p:ph type="sldNum" sz="quarter" idx="12"/>
          </p:nvPr>
        </p:nvSpPr>
        <p:spPr/>
        <p:txBody>
          <a:bodyPr/>
          <a:lstStyle/>
          <a:p>
            <a:fld id="{29B3F65C-2DF1-4EBD-AC68-8BBBAB898856}" type="slidenum">
              <a:rPr lang="en-US" smtClean="0"/>
              <a:t>122</a:t>
            </a:fld>
            <a:endParaRPr lang="en-US"/>
          </a:p>
        </p:txBody>
      </p:sp>
    </p:spTree>
    <p:extLst>
      <p:ext uri="{BB962C8B-B14F-4D97-AF65-F5344CB8AC3E}">
        <p14:creationId xmlns:p14="http://schemas.microsoft.com/office/powerpoint/2010/main" val="12905912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MAX Timeframe Performance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19100" y="2199164"/>
            <a:ext cx="11353799" cy="4293076"/>
          </a:xfrm>
          <a:prstGeom prst="rect">
            <a:avLst/>
          </a:prstGeom>
        </p:spPr>
      </p:pic>
      <p:cxnSp>
        <p:nvCxnSpPr>
          <p:cNvPr id="5" name="Straight Connector 4"/>
          <p:cNvCxnSpPr/>
          <p:nvPr/>
        </p:nvCxnSpPr>
        <p:spPr>
          <a:xfrm flipV="1">
            <a:off x="185099" y="6032029"/>
            <a:ext cx="11353799" cy="136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45660" y="2813713"/>
            <a:ext cx="11365741" cy="1137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508759" y="6168507"/>
            <a:ext cx="145006" cy="246221"/>
          </a:xfrm>
          <a:prstGeom prst="rect">
            <a:avLst/>
          </a:prstGeom>
          <a:noFill/>
        </p:spPr>
        <p:txBody>
          <a:bodyPr wrap="square" rtlCol="0">
            <a:spAutoFit/>
          </a:bodyPr>
          <a:lstStyle/>
          <a:p>
            <a:r>
              <a:rPr lang="en-US" altLang="zh-CN" sz="1000" dirty="0" smtClean="0"/>
              <a:t>0</a:t>
            </a:r>
            <a:endParaRPr lang="zh-CN" altLang="en-US" sz="1000" dirty="0"/>
          </a:p>
        </p:txBody>
      </p:sp>
      <p:sp>
        <p:nvSpPr>
          <p:cNvPr id="9" name="TextBox 8"/>
          <p:cNvSpPr txBox="1"/>
          <p:nvPr/>
        </p:nvSpPr>
        <p:spPr>
          <a:xfrm>
            <a:off x="419100" y="2517310"/>
            <a:ext cx="627797" cy="307777"/>
          </a:xfrm>
          <a:prstGeom prst="rect">
            <a:avLst/>
          </a:prstGeom>
          <a:noFill/>
        </p:spPr>
        <p:txBody>
          <a:bodyPr wrap="square" rtlCol="0">
            <a:spAutoFit/>
          </a:bodyPr>
          <a:lstStyle/>
          <a:p>
            <a:r>
              <a:rPr lang="en-US" altLang="zh-CN" sz="1400" dirty="0" smtClean="0"/>
              <a:t>162.5</a:t>
            </a:r>
            <a:endParaRPr lang="zh-CN" altLang="en-US" sz="1400" dirty="0"/>
          </a:p>
        </p:txBody>
      </p:sp>
      <p:sp>
        <p:nvSpPr>
          <p:cNvPr id="10" name="TextBox 9"/>
          <p:cNvSpPr txBox="1"/>
          <p:nvPr/>
        </p:nvSpPr>
        <p:spPr>
          <a:xfrm>
            <a:off x="419099" y="5724252"/>
            <a:ext cx="627797" cy="307777"/>
          </a:xfrm>
          <a:prstGeom prst="rect">
            <a:avLst/>
          </a:prstGeom>
          <a:noFill/>
        </p:spPr>
        <p:txBody>
          <a:bodyPr wrap="square" rtlCol="0">
            <a:spAutoFit/>
          </a:bodyPr>
          <a:lstStyle/>
          <a:p>
            <a:r>
              <a:rPr lang="en-US" altLang="zh-CN" sz="1400" dirty="0" smtClean="0"/>
              <a:t>12</a:t>
            </a:r>
            <a:endParaRPr lang="zh-CN" altLang="en-US" sz="1400" dirty="0"/>
          </a:p>
        </p:txBody>
      </p:sp>
      <p:sp>
        <p:nvSpPr>
          <p:cNvPr id="3" name="Slide Number Placeholder 2"/>
          <p:cNvSpPr>
            <a:spLocks noGrp="1"/>
          </p:cNvSpPr>
          <p:nvPr>
            <p:ph type="sldNum" sz="quarter" idx="12"/>
          </p:nvPr>
        </p:nvSpPr>
        <p:spPr/>
        <p:txBody>
          <a:bodyPr/>
          <a:lstStyle/>
          <a:p>
            <a:fld id="{29B3F65C-2DF1-4EBD-AC68-8BBBAB898856}" type="slidenum">
              <a:rPr lang="en-US" smtClean="0"/>
              <a:t>123</a:t>
            </a:fld>
            <a:endParaRPr lang="en-US"/>
          </a:p>
        </p:txBody>
      </p:sp>
    </p:spTree>
    <p:extLst>
      <p:ext uri="{BB962C8B-B14F-4D97-AF65-F5344CB8AC3E}">
        <p14:creationId xmlns:p14="http://schemas.microsoft.com/office/powerpoint/2010/main" val="983736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19" y="855014"/>
            <a:ext cx="9763897" cy="1136821"/>
          </a:xfrm>
        </p:spPr>
        <p:txBody>
          <a:bodyPr>
            <a:normAutofit fontScale="90000"/>
          </a:bodyPr>
          <a:lstStyle/>
          <a:p>
            <a:r>
              <a:rPr lang="en-US" altLang="zh-CN" sz="3600" b="1" dirty="0" smtClean="0">
                <a:solidFill>
                  <a:schemeClr val="bg1"/>
                </a:solidFill>
                <a:latin typeface="Times New Roman" panose="02020603050405020304" pitchFamily="18" charset="0"/>
                <a:cs typeface="Times New Roman" panose="02020603050405020304" pitchFamily="18" charset="0"/>
              </a:rPr>
              <a:t>Dividend</a:t>
            </a:r>
            <a:r>
              <a:rPr lang="en-US" altLang="zh-CN" sz="3600" b="1" dirty="0">
                <a:solidFill>
                  <a:schemeClr val="bg1"/>
                </a:solidFill>
                <a:latin typeface="Times New Roman" panose="02020603050405020304" pitchFamily="18" charset="0"/>
                <a:cs typeface="Times New Roman" panose="02020603050405020304" pitchFamily="18" charset="0"/>
              </a:rPr>
              <a:t>/$</a:t>
            </a:r>
            <a:r>
              <a:rPr lang="en-US" altLang="zh-CN" dirty="0">
                <a:solidFill>
                  <a:schemeClr val="bg1"/>
                </a:solidFill>
              </a:rPr>
              <a:t/>
            </a:r>
            <a:br>
              <a:rPr lang="en-US" altLang="zh-CN" dirty="0">
                <a:solidFill>
                  <a:schemeClr val="bg1"/>
                </a:solidFill>
              </a:rPr>
            </a:br>
            <a:r>
              <a:rPr lang="en-US" altLang="zh-CN" sz="2700" dirty="0">
                <a:solidFill>
                  <a:schemeClr val="bg1"/>
                </a:solidFill>
                <a:latin typeface="Times New Roman" panose="02020603050405020304" pitchFamily="18" charset="0"/>
                <a:cs typeface="Times New Roman" panose="02020603050405020304" pitchFamily="18" charset="0"/>
              </a:rPr>
              <a:t>First dividend of $0.1 on </a:t>
            </a:r>
            <a:r>
              <a:rPr lang="en-US" altLang="zh-CN" sz="2700" dirty="0" smtClean="0">
                <a:solidFill>
                  <a:schemeClr val="bg1"/>
                </a:solidFill>
                <a:latin typeface="Times New Roman" panose="02020603050405020304" pitchFamily="18" charset="0"/>
                <a:cs typeface="Times New Roman" panose="02020603050405020304" pitchFamily="18" charset="0"/>
              </a:rPr>
              <a:t>April 28</a:t>
            </a:r>
            <a:r>
              <a:rPr lang="en-US" altLang="zh-CN" sz="2700" baseline="30000" dirty="0" smtClean="0">
                <a:solidFill>
                  <a:schemeClr val="bg1"/>
                </a:solidFill>
                <a:latin typeface="Times New Roman" panose="02020603050405020304" pitchFamily="18" charset="0"/>
                <a:cs typeface="Times New Roman" panose="02020603050405020304" pitchFamily="18" charset="0"/>
              </a:rPr>
              <a:t>th</a:t>
            </a:r>
            <a:r>
              <a:rPr lang="en-US" altLang="zh-CN" sz="2700" dirty="0" smtClean="0">
                <a:solidFill>
                  <a:schemeClr val="bg1"/>
                </a:solidFill>
                <a:latin typeface="Times New Roman" panose="02020603050405020304" pitchFamily="18" charset="0"/>
                <a:cs typeface="Times New Roman" panose="02020603050405020304" pitchFamily="18" charset="0"/>
              </a:rPr>
              <a:t>, 2004</a:t>
            </a:r>
            <a:r>
              <a:rPr lang="en-US" altLang="zh-CN" sz="2700" dirty="0">
                <a:solidFill>
                  <a:schemeClr val="bg1"/>
                </a:solidFill>
                <a:latin typeface="Times New Roman" panose="02020603050405020304" pitchFamily="18" charset="0"/>
                <a:cs typeface="Times New Roman" panose="02020603050405020304" pitchFamily="18" charset="0"/>
              </a:rPr>
              <a:t/>
            </a:r>
            <a:br>
              <a:rPr lang="en-US" altLang="zh-CN" sz="2700" dirty="0">
                <a:solidFill>
                  <a:schemeClr val="bg1"/>
                </a:solidFill>
                <a:latin typeface="Times New Roman" panose="02020603050405020304" pitchFamily="18" charset="0"/>
                <a:cs typeface="Times New Roman" panose="02020603050405020304" pitchFamily="18" charset="0"/>
              </a:rPr>
            </a:br>
            <a:r>
              <a:rPr lang="en-US" altLang="zh-CN" sz="2700" dirty="0" smtClean="0">
                <a:solidFill>
                  <a:schemeClr val="bg1"/>
                </a:solidFill>
                <a:latin typeface="Times New Roman" panose="02020603050405020304" pitchFamily="18" charset="0"/>
                <a:cs typeface="Times New Roman" panose="02020603050405020304" pitchFamily="18" charset="0"/>
              </a:rPr>
              <a:t>Has </a:t>
            </a:r>
            <a:r>
              <a:rPr lang="en-US" altLang="zh-CN" sz="2700" dirty="0">
                <a:solidFill>
                  <a:schemeClr val="bg1"/>
                </a:solidFill>
                <a:latin typeface="Times New Roman" panose="02020603050405020304" pitchFamily="18" charset="0"/>
                <a:cs typeface="Times New Roman" panose="02020603050405020304" pitchFamily="18" charset="0"/>
              </a:rPr>
              <a:t>increased its dividend payment every </a:t>
            </a:r>
            <a:r>
              <a:rPr lang="en-US" altLang="zh-CN" sz="2700" dirty="0" err="1" smtClean="0">
                <a:solidFill>
                  <a:schemeClr val="bg1"/>
                </a:solidFill>
                <a:latin typeface="Times New Roman" panose="02020603050405020304" pitchFamily="18" charset="0"/>
                <a:cs typeface="Times New Roman" panose="02020603050405020304" pitchFamily="18" charset="0"/>
              </a:rPr>
              <a:t>year.In</a:t>
            </a:r>
            <a:r>
              <a:rPr lang="en-US" altLang="zh-CN" sz="2700" dirty="0" smtClean="0">
                <a:solidFill>
                  <a:schemeClr val="bg1"/>
                </a:solidFill>
                <a:latin typeface="Times New Roman" panose="02020603050405020304" pitchFamily="18" charset="0"/>
                <a:cs typeface="Times New Roman" panose="02020603050405020304" pitchFamily="18" charset="0"/>
              </a:rPr>
              <a:t> 2013 and 2015, the company paid a special cash dividend respectively.</a:t>
            </a:r>
            <a:br>
              <a:rPr lang="en-US" altLang="zh-CN" sz="2700" dirty="0" smtClean="0">
                <a:solidFill>
                  <a:schemeClr val="bg1"/>
                </a:solidFill>
                <a:latin typeface="Times New Roman" panose="02020603050405020304" pitchFamily="18" charset="0"/>
                <a:cs typeface="Times New Roman" panose="02020603050405020304" pitchFamily="18" charset="0"/>
              </a:rPr>
            </a:br>
            <a:r>
              <a:rPr lang="en-US" altLang="zh-CN" sz="2700" dirty="0">
                <a:solidFill>
                  <a:schemeClr val="bg1"/>
                </a:solidFill>
                <a:latin typeface="Times New Roman" panose="02020603050405020304" pitchFamily="18" charset="0"/>
                <a:cs typeface="Times New Roman" panose="02020603050405020304" pitchFamily="18" charset="0"/>
              </a:rPr>
              <a:t>Until February this year, Costco has paid  $0.8 dividend.</a:t>
            </a:r>
            <a:r>
              <a:rPr lang="en-US" altLang="zh-CN" sz="2800" i="1" dirty="0"/>
              <a:t/>
            </a:r>
            <a:br>
              <a:rPr lang="en-US" altLang="zh-CN" sz="2800" i="1" dirty="0"/>
            </a:br>
            <a:r>
              <a:rPr lang="en-US" altLang="zh-CN" sz="2700" dirty="0"/>
              <a:t/>
            </a:r>
            <a:br>
              <a:rPr lang="en-US" altLang="zh-CN" sz="2700" dirty="0"/>
            </a:br>
            <a:endParaRPr lang="zh-CN" altLang="en-US" sz="2700" dirty="0"/>
          </a:p>
        </p:txBody>
      </p:sp>
      <p:graphicFrame>
        <p:nvGraphicFramePr>
          <p:cNvPr id="7" name="Content Placeholder 6"/>
          <p:cNvGraphicFramePr>
            <a:graphicFrameLocks noGrp="1"/>
          </p:cNvGraphicFramePr>
          <p:nvPr>
            <p:ph idx="1"/>
            <p:extLst/>
          </p:nvPr>
        </p:nvGraphicFramePr>
        <p:xfrm>
          <a:off x="397005" y="2238233"/>
          <a:ext cx="11234056" cy="4383124"/>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4380931" y="2238233"/>
            <a:ext cx="1078173" cy="436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Oval 5"/>
          <p:cNvSpPr/>
          <p:nvPr/>
        </p:nvSpPr>
        <p:spPr>
          <a:xfrm>
            <a:off x="8095397" y="2977487"/>
            <a:ext cx="1078173" cy="436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Slide Number Placeholder 3"/>
          <p:cNvSpPr>
            <a:spLocks noGrp="1"/>
          </p:cNvSpPr>
          <p:nvPr>
            <p:ph type="sldNum" sz="quarter" idx="12"/>
          </p:nvPr>
        </p:nvSpPr>
        <p:spPr/>
        <p:txBody>
          <a:bodyPr/>
          <a:lstStyle/>
          <a:p>
            <a:fld id="{29B3F65C-2DF1-4EBD-AC68-8BBBAB898856}" type="slidenum">
              <a:rPr lang="en-US" smtClean="0"/>
              <a:t>124</a:t>
            </a:fld>
            <a:endParaRPr lang="en-US"/>
          </a:p>
        </p:txBody>
      </p:sp>
    </p:spTree>
    <p:extLst>
      <p:ext uri="{BB962C8B-B14F-4D97-AF65-F5344CB8AC3E}">
        <p14:creationId xmlns:p14="http://schemas.microsoft.com/office/powerpoint/2010/main" val="14018824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69" y="90488"/>
            <a:ext cx="10515600" cy="779463"/>
          </a:xfrm>
        </p:spPr>
        <p:txBody>
          <a:bodyPr>
            <a:normAutofit/>
          </a:bodyPr>
          <a:lstStyle/>
          <a:p>
            <a:r>
              <a:rPr lang="en-US" altLang="zh-CN" sz="4000" b="1" dirty="0" smtClean="0">
                <a:solidFill>
                  <a:schemeClr val="bg1"/>
                </a:solidFill>
                <a:latin typeface="Times New Roman" panose="02020603050405020304" pitchFamily="18" charset="0"/>
                <a:cs typeface="Times New Roman" panose="02020603050405020304" pitchFamily="18" charset="0"/>
              </a:rPr>
              <a:t>Key Stats</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06400" y="869951"/>
            <a:ext cx="5181600" cy="5032375"/>
          </a:xfrm>
        </p:spPr>
        <p:txBody>
          <a:bodyPr>
            <a:normAutofit/>
          </a:bodyPr>
          <a:lstStyle/>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a:t>
            </a:r>
            <a:r>
              <a:rPr lang="en-US" altLang="zh-CN" dirty="0" smtClean="0">
                <a:solidFill>
                  <a:schemeClr val="bg1"/>
                </a:solidFill>
                <a:latin typeface="Times New Roman" panose="02020603050405020304" pitchFamily="18" charset="0"/>
                <a:cs typeface="Times New Roman" panose="02020603050405020304" pitchFamily="18" charset="0"/>
              </a:rPr>
              <a:t>nvent. Turnover(TTM) 11.67 – lower than average</a:t>
            </a:r>
          </a:p>
          <a:p>
            <a:r>
              <a:rPr lang="en-US" altLang="zh-CN" dirty="0" smtClean="0">
                <a:solidFill>
                  <a:schemeClr val="bg1"/>
                </a:solidFill>
                <a:latin typeface="Times New Roman" panose="02020603050405020304" pitchFamily="18" charset="0"/>
                <a:cs typeface="Times New Roman" panose="02020603050405020304" pitchFamily="18" charset="0"/>
              </a:rPr>
              <a:t>Liquidity</a:t>
            </a:r>
          </a:p>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 Current ratio(MRQ) </a:t>
            </a:r>
            <a:r>
              <a:rPr lang="en-US" altLang="zh-CN" dirty="0">
                <a:solidFill>
                  <a:schemeClr val="bg1"/>
                </a:solidFill>
                <a:latin typeface="Times New Roman" panose="02020603050405020304" pitchFamily="18" charset="0"/>
                <a:cs typeface="Times New Roman" panose="02020603050405020304" pitchFamily="18" charset="0"/>
              </a:rPr>
              <a:t>1.01</a:t>
            </a:r>
          </a:p>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 Quick ratio(MRQ) </a:t>
            </a:r>
            <a:r>
              <a:rPr lang="en-US" altLang="zh-CN" dirty="0">
                <a:solidFill>
                  <a:schemeClr val="bg1"/>
                </a:solidFill>
                <a:latin typeface="Times New Roman" panose="02020603050405020304" pitchFamily="18" charset="0"/>
                <a:cs typeface="Times New Roman" panose="02020603050405020304" pitchFamily="18" charset="0"/>
              </a:rPr>
              <a:t>.43</a:t>
            </a:r>
            <a:endParaRPr lang="en-US" altLang="zh-CN"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 </a:t>
            </a:r>
            <a:r>
              <a:rPr lang="en-US" altLang="zh-CN"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dirty="0" smtClean="0">
                <a:solidFill>
                  <a:schemeClr val="bg1"/>
                </a:solidFill>
                <a:latin typeface="Times New Roman" panose="02020603050405020304" pitchFamily="18" charset="0"/>
                <a:cs typeface="Times New Roman" panose="02020603050405020304" pitchFamily="18" charset="0"/>
              </a:rPr>
              <a:t>Cash conversion cycle</a:t>
            </a:r>
          </a:p>
          <a:p>
            <a:pPr marL="0" indent="0">
              <a:buNone/>
            </a:pPr>
            <a:endParaRPr lang="en-US" altLang="zh-CN" dirty="0" smtClean="0"/>
          </a:p>
          <a:p>
            <a:pPr marL="0" indent="0">
              <a:buNone/>
            </a:pPr>
            <a:endParaRPr lang="en-US" altLang="zh-CN" dirty="0" smtClean="0">
              <a:solidFill>
                <a:srgbClr val="FFC000"/>
              </a:solidFill>
            </a:endParaRPr>
          </a:p>
          <a:p>
            <a:pPr marL="0" indent="0">
              <a:buNone/>
            </a:pPr>
            <a:endParaRPr lang="en-US" altLang="zh-CN" dirty="0" smtClean="0"/>
          </a:p>
          <a:p>
            <a:endParaRPr lang="zh-CN" altLang="en-US" dirty="0"/>
          </a:p>
        </p:txBody>
      </p:sp>
      <p:sp>
        <p:nvSpPr>
          <p:cNvPr id="5" name="TextBox 4"/>
          <p:cNvSpPr txBox="1"/>
          <p:nvPr/>
        </p:nvSpPr>
        <p:spPr>
          <a:xfrm>
            <a:off x="11953073" y="1934308"/>
            <a:ext cx="461665" cy="92398"/>
          </a:xfrm>
          <a:prstGeom prst="rect">
            <a:avLst/>
          </a:prstGeom>
          <a:noFill/>
        </p:spPr>
        <p:txBody>
          <a:bodyPr vert="eaVert" wrap="none" rtlCol="0">
            <a:spAutoFit/>
          </a:bodyPr>
          <a:lstStyle/>
          <a:p>
            <a:endParaRPr lang="zh-CN" alt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3903712"/>
            <a:ext cx="10853992" cy="2641600"/>
          </a:xfrm>
          <a:prstGeom prst="rect">
            <a:avLst/>
          </a:prstGeom>
        </p:spPr>
      </p:pic>
      <p:sp>
        <p:nvSpPr>
          <p:cNvPr id="11" name="Content Placeholder 10"/>
          <p:cNvSpPr>
            <a:spLocks noGrp="1"/>
          </p:cNvSpPr>
          <p:nvPr>
            <p:ph sz="half" idx="2"/>
          </p:nvPr>
        </p:nvSpPr>
        <p:spPr>
          <a:xfrm>
            <a:off x="5740400" y="869951"/>
            <a:ext cx="5181600" cy="5032375"/>
          </a:xfrm>
        </p:spPr>
        <p:txBody>
          <a:bodyPr>
            <a:normAutofit/>
          </a:bodyPr>
          <a:lstStyle/>
          <a:p>
            <a:r>
              <a:rPr lang="en-US" altLang="zh-CN" dirty="0">
                <a:solidFill>
                  <a:schemeClr val="bg1"/>
                </a:solidFill>
                <a:latin typeface="Times New Roman" panose="02020603050405020304" pitchFamily="18" charset="0"/>
                <a:cs typeface="Times New Roman" panose="02020603050405020304" pitchFamily="18" charset="0"/>
              </a:rPr>
              <a:t>Profitability</a:t>
            </a:r>
          </a:p>
          <a:p>
            <a:pPr>
              <a:buFontTx/>
              <a:buChar char="-"/>
            </a:pPr>
            <a:r>
              <a:rPr lang="en-US" altLang="zh-CN"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dirty="0" smtClean="0">
                <a:solidFill>
                  <a:schemeClr val="bg1"/>
                </a:solidFill>
                <a:latin typeface="Times New Roman" panose="02020603050405020304" pitchFamily="18" charset="0"/>
                <a:cs typeface="Times New Roman" panose="02020603050405020304" pitchFamily="18" charset="0"/>
              </a:rPr>
              <a:t>Gross </a:t>
            </a:r>
            <a:r>
              <a:rPr lang="en-US" altLang="zh-CN" dirty="0">
                <a:solidFill>
                  <a:schemeClr val="bg1"/>
                </a:solidFill>
                <a:latin typeface="Times New Roman" panose="02020603050405020304" pitchFamily="18" charset="0"/>
                <a:cs typeface="Times New Roman" panose="02020603050405020304" pitchFamily="18" charset="0"/>
              </a:rPr>
              <a:t>Margin(TTM) 13.13% </a:t>
            </a:r>
          </a:p>
          <a:p>
            <a:pPr marL="0" indent="0">
              <a:buNone/>
            </a:pPr>
            <a:r>
              <a:rPr lang="en-US" altLang="zh-CN"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dirty="0" smtClean="0">
                <a:solidFill>
                  <a:schemeClr val="bg1"/>
                </a:solidFill>
                <a:latin typeface="Times New Roman" panose="02020603050405020304" pitchFamily="18" charset="0"/>
                <a:cs typeface="Times New Roman" panose="02020603050405020304" pitchFamily="18" charset="0"/>
              </a:rPr>
              <a:t>Operating Margin(TTM) 3.07</a:t>
            </a:r>
            <a:r>
              <a:rPr lang="en-US" altLang="zh-CN" dirty="0">
                <a:solidFill>
                  <a:schemeClr val="bg1"/>
                </a:solidFill>
                <a:latin typeface="Times New Roman" panose="02020603050405020304" pitchFamily="18" charset="0"/>
                <a:cs typeface="Times New Roman" panose="02020603050405020304" pitchFamily="18" charset="0"/>
              </a:rPr>
              <a:t>%</a:t>
            </a:r>
          </a:p>
          <a:p>
            <a:pPr marL="0" indent="0">
              <a:buNone/>
            </a:pPr>
            <a:r>
              <a:rPr lang="en-US" altLang="zh-CN" dirty="0">
                <a:solidFill>
                  <a:schemeClr val="bg1"/>
                </a:solidFill>
                <a:latin typeface="Times New Roman" panose="02020603050405020304" pitchFamily="18" charset="0"/>
                <a:cs typeface="Times New Roman" panose="02020603050405020304" pitchFamily="18" charset="0"/>
              </a:rPr>
              <a:t>- </a:t>
            </a:r>
            <a:r>
              <a:rPr lang="en-US" altLang="zh-CN"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dirty="0" smtClean="0">
                <a:solidFill>
                  <a:schemeClr val="bg1"/>
                </a:solidFill>
                <a:latin typeface="Times New Roman" panose="02020603050405020304" pitchFamily="18" charset="0"/>
                <a:cs typeface="Times New Roman" panose="02020603050405020304" pitchFamily="18" charset="0"/>
              </a:rPr>
              <a:t>ROE </a:t>
            </a:r>
            <a:r>
              <a:rPr lang="en-US" altLang="zh-CN" dirty="0">
                <a:solidFill>
                  <a:schemeClr val="bg1"/>
                </a:solidFill>
                <a:latin typeface="Times New Roman" panose="02020603050405020304" pitchFamily="18" charset="0"/>
                <a:cs typeface="Times New Roman" panose="02020603050405020304" pitchFamily="18" charset="0"/>
              </a:rPr>
              <a:t>21.78%</a:t>
            </a:r>
          </a:p>
          <a:p>
            <a:endParaRPr lang="zh-CN" altLang="en-US" dirty="0"/>
          </a:p>
        </p:txBody>
      </p:sp>
      <p:sp>
        <p:nvSpPr>
          <p:cNvPr id="6" name="Slide Number Placeholder 5"/>
          <p:cNvSpPr>
            <a:spLocks noGrp="1"/>
          </p:cNvSpPr>
          <p:nvPr>
            <p:ph type="sldNum" sz="quarter" idx="12"/>
          </p:nvPr>
        </p:nvSpPr>
        <p:spPr/>
        <p:txBody>
          <a:bodyPr/>
          <a:lstStyle/>
          <a:p>
            <a:fld id="{29B3F65C-2DF1-4EBD-AC68-8BBBAB898856}" type="slidenum">
              <a:rPr lang="en-US" smtClean="0"/>
              <a:t>125</a:t>
            </a:fld>
            <a:endParaRPr lang="en-US"/>
          </a:p>
        </p:txBody>
      </p:sp>
    </p:spTree>
    <p:extLst>
      <p:ext uri="{BB962C8B-B14F-4D97-AF65-F5344CB8AC3E}">
        <p14:creationId xmlns:p14="http://schemas.microsoft.com/office/powerpoint/2010/main" val="51784999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22" y="155805"/>
            <a:ext cx="10515600" cy="1325563"/>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History of Company</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r>
              <a:rPr lang="en-US" altLang="zh-CN" b="1" dirty="0">
                <a:solidFill>
                  <a:schemeClr val="bg1"/>
                </a:solidFill>
                <a:latin typeface="Times New Roman" panose="02020603050405020304" pitchFamily="18" charset="0"/>
                <a:cs typeface="Times New Roman" panose="02020603050405020304" pitchFamily="18" charset="0"/>
              </a:rPr>
              <a:t>1976 - Sol &amp; Robert Price </a:t>
            </a:r>
            <a:r>
              <a:rPr lang="en-US" altLang="zh-CN" b="1" dirty="0" smtClean="0">
                <a:solidFill>
                  <a:schemeClr val="bg1"/>
                </a:solidFill>
                <a:latin typeface="Times New Roman" panose="02020603050405020304" pitchFamily="18" charset="0"/>
                <a:cs typeface="Times New Roman" panose="02020603050405020304" pitchFamily="18" charset="0"/>
              </a:rPr>
              <a:t>opened </a:t>
            </a:r>
            <a:r>
              <a:rPr lang="en-US" altLang="zh-CN" b="1" dirty="0">
                <a:solidFill>
                  <a:schemeClr val="bg1"/>
                </a:solidFill>
                <a:latin typeface="Times New Roman" panose="02020603050405020304" pitchFamily="18" charset="0"/>
                <a:cs typeface="Times New Roman" panose="02020603050405020304" pitchFamily="18" charset="0"/>
              </a:rPr>
              <a:t>Price Club on July </a:t>
            </a:r>
            <a:r>
              <a:rPr lang="en-US" altLang="zh-CN" b="1" dirty="0" smtClean="0">
                <a:solidFill>
                  <a:schemeClr val="bg1"/>
                </a:solidFill>
                <a:latin typeface="Times New Roman" panose="02020603050405020304" pitchFamily="18" charset="0"/>
                <a:cs typeface="Times New Roman" panose="02020603050405020304" pitchFamily="18" charset="0"/>
              </a:rPr>
              <a:t>12, the </a:t>
            </a:r>
            <a:r>
              <a:rPr lang="en-US" altLang="zh-CN" b="1" dirty="0">
                <a:solidFill>
                  <a:schemeClr val="bg1"/>
                </a:solidFill>
                <a:latin typeface="Times New Roman" panose="02020603050405020304" pitchFamily="18" charset="0"/>
                <a:cs typeface="Times New Roman" panose="02020603050405020304" pitchFamily="18" charset="0"/>
              </a:rPr>
              <a:t>first warehouse club for business shoppers only. The warehouse was located </a:t>
            </a:r>
            <a:r>
              <a:rPr lang="en-US" altLang="zh-CN" b="1" dirty="0" smtClean="0">
                <a:solidFill>
                  <a:schemeClr val="bg1"/>
                </a:solidFill>
                <a:latin typeface="Times New Roman" panose="02020603050405020304" pitchFamily="18" charset="0"/>
                <a:cs typeface="Times New Roman" panose="02020603050405020304" pitchFamily="18" charset="0"/>
              </a:rPr>
              <a:t>in San </a:t>
            </a:r>
            <a:r>
              <a:rPr lang="en-US" altLang="zh-CN" b="1" dirty="0">
                <a:solidFill>
                  <a:schemeClr val="bg1"/>
                </a:solidFill>
                <a:latin typeface="Times New Roman" panose="02020603050405020304" pitchFamily="18" charset="0"/>
                <a:cs typeface="Times New Roman" panose="02020603050405020304" pitchFamily="18" charset="0"/>
              </a:rPr>
              <a:t>Diego, California</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a:solidFill>
                  <a:schemeClr val="bg1"/>
                </a:solidFill>
                <a:latin typeface="Times New Roman" panose="02020603050405020304" pitchFamily="18" charset="0"/>
                <a:cs typeface="Times New Roman" panose="02020603050405020304" pitchFamily="18" charset="0"/>
              </a:rPr>
              <a:t>1983 - The first Costco warehouse opens in September in Seattle, </a:t>
            </a:r>
            <a:r>
              <a:rPr lang="en-US" altLang="zh-CN" b="1" dirty="0" smtClean="0">
                <a:solidFill>
                  <a:schemeClr val="bg1"/>
                </a:solidFill>
                <a:latin typeface="Times New Roman" panose="02020603050405020304" pitchFamily="18" charset="0"/>
                <a:cs typeface="Times New Roman" panose="02020603050405020304" pitchFamily="18" charset="0"/>
              </a:rPr>
              <a:t>Washington.</a:t>
            </a:r>
          </a:p>
          <a:p>
            <a:r>
              <a:rPr lang="en-US" altLang="zh-CN" b="1" dirty="0">
                <a:solidFill>
                  <a:srgbClr val="FF0000"/>
                </a:solidFill>
                <a:latin typeface="Times New Roman" panose="02020603050405020304" pitchFamily="18" charset="0"/>
                <a:cs typeface="Times New Roman" panose="02020603050405020304" pitchFamily="18" charset="0"/>
              </a:rPr>
              <a:t>1985</a:t>
            </a:r>
            <a:r>
              <a:rPr lang="en-US" altLang="zh-CN" b="1" dirty="0">
                <a:solidFill>
                  <a:schemeClr val="bg1"/>
                </a:solidFill>
                <a:latin typeface="Times New Roman" panose="02020603050405020304" pitchFamily="18" charset="0"/>
                <a:cs typeface="Times New Roman" panose="02020603050405020304" pitchFamily="18" charset="0"/>
              </a:rPr>
              <a:t> - Costco offers public stock on December </a:t>
            </a:r>
            <a:r>
              <a:rPr lang="en-US" altLang="zh-CN" b="1" dirty="0" smtClean="0">
                <a:solidFill>
                  <a:schemeClr val="bg1"/>
                </a:solidFill>
                <a:latin typeface="Times New Roman" panose="02020603050405020304" pitchFamily="18" charset="0"/>
                <a:cs typeface="Times New Roman" panose="02020603050405020304" pitchFamily="18" charset="0"/>
              </a:rPr>
              <a:t>5th. Costco </a:t>
            </a:r>
            <a:r>
              <a:rPr lang="en-US" altLang="zh-CN" b="1" dirty="0">
                <a:solidFill>
                  <a:schemeClr val="bg1"/>
                </a:solidFill>
                <a:latin typeface="Times New Roman" panose="02020603050405020304" pitchFamily="18" charset="0"/>
                <a:cs typeface="Times New Roman" panose="02020603050405020304" pitchFamily="18" charset="0"/>
              </a:rPr>
              <a:t>opens it's first Canadian warehouse in Burnaby, British Columbia</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a:solidFill>
                  <a:srgbClr val="FF0000"/>
                </a:solidFill>
                <a:latin typeface="Times New Roman" panose="02020603050405020304" pitchFamily="18" charset="0"/>
                <a:cs typeface="Times New Roman" panose="02020603050405020304" pitchFamily="18" charset="0"/>
              </a:rPr>
              <a:t>1993</a:t>
            </a:r>
            <a:r>
              <a:rPr lang="en-US" altLang="zh-CN" b="1" dirty="0">
                <a:solidFill>
                  <a:schemeClr val="bg1"/>
                </a:solidFill>
                <a:latin typeface="Times New Roman" panose="02020603050405020304" pitchFamily="18" charset="0"/>
                <a:cs typeface="Times New Roman" panose="02020603050405020304" pitchFamily="18" charset="0"/>
              </a:rPr>
              <a:t> </a:t>
            </a:r>
            <a:r>
              <a:rPr lang="en-US" altLang="zh-CN" b="1" dirty="0" smtClean="0">
                <a:solidFill>
                  <a:schemeClr val="bg1"/>
                </a:solidFill>
                <a:latin typeface="Times New Roman" panose="02020603050405020304" pitchFamily="18" charset="0"/>
                <a:cs typeface="Times New Roman" panose="02020603050405020304" pitchFamily="18" charset="0"/>
              </a:rPr>
              <a:t>-Shareholders </a:t>
            </a:r>
            <a:r>
              <a:rPr lang="en-US" altLang="zh-CN" b="1" dirty="0">
                <a:solidFill>
                  <a:schemeClr val="bg1"/>
                </a:solidFill>
                <a:latin typeface="Times New Roman" panose="02020603050405020304" pitchFamily="18" charset="0"/>
                <a:cs typeface="Times New Roman" panose="02020603050405020304" pitchFamily="18" charset="0"/>
              </a:rPr>
              <a:t>approve the merger of Price Company and </a:t>
            </a:r>
            <a:r>
              <a:rPr lang="en-US" altLang="zh-CN" b="1" dirty="0" smtClean="0">
                <a:solidFill>
                  <a:schemeClr val="bg1"/>
                </a:solidFill>
                <a:latin typeface="Times New Roman" panose="02020603050405020304" pitchFamily="18" charset="0"/>
                <a:cs typeface="Times New Roman" panose="02020603050405020304" pitchFamily="18" charset="0"/>
              </a:rPr>
              <a:t>Costco. PriceCostco </a:t>
            </a:r>
            <a:r>
              <a:rPr lang="en-US" altLang="zh-CN" b="1" dirty="0">
                <a:solidFill>
                  <a:schemeClr val="bg1"/>
                </a:solidFill>
                <a:latin typeface="Times New Roman" panose="02020603050405020304" pitchFamily="18" charset="0"/>
                <a:cs typeface="Times New Roman" panose="02020603050405020304" pitchFamily="18" charset="0"/>
              </a:rPr>
              <a:t>is formed and opens its first warehouse in </a:t>
            </a:r>
            <a:r>
              <a:rPr lang="en-US" altLang="zh-CN" b="1" dirty="0" smtClean="0">
                <a:solidFill>
                  <a:schemeClr val="bg1"/>
                </a:solidFill>
                <a:latin typeface="Times New Roman" panose="02020603050405020304" pitchFamily="18" charset="0"/>
                <a:cs typeface="Times New Roman" panose="02020603050405020304" pitchFamily="18" charset="0"/>
              </a:rPr>
              <a:t>the United </a:t>
            </a:r>
            <a:r>
              <a:rPr lang="en-US" altLang="zh-CN" b="1" dirty="0">
                <a:solidFill>
                  <a:schemeClr val="bg1"/>
                </a:solidFill>
                <a:latin typeface="Times New Roman" panose="02020603050405020304" pitchFamily="18" charset="0"/>
                <a:cs typeface="Times New Roman" panose="02020603050405020304" pitchFamily="18" charset="0"/>
              </a:rPr>
              <a:t>Kingdom in West </a:t>
            </a:r>
            <a:r>
              <a:rPr lang="en-US" altLang="zh-CN" b="1" dirty="0" err="1">
                <a:solidFill>
                  <a:schemeClr val="bg1"/>
                </a:solidFill>
                <a:latin typeface="Times New Roman" panose="02020603050405020304" pitchFamily="18" charset="0"/>
                <a:cs typeface="Times New Roman" panose="02020603050405020304" pitchFamily="18" charset="0"/>
              </a:rPr>
              <a:t>Thurrock</a:t>
            </a:r>
            <a:r>
              <a:rPr lang="en-US" altLang="zh-CN" b="1" dirty="0">
                <a:solidFill>
                  <a:schemeClr val="bg1"/>
                </a:solidFill>
                <a:latin typeface="Times New Roman" panose="02020603050405020304" pitchFamily="18" charset="0"/>
                <a:cs typeface="Times New Roman" panose="02020603050405020304" pitchFamily="18" charset="0"/>
              </a:rPr>
              <a:t>, Essex, England</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a:solidFill>
                  <a:schemeClr val="bg1"/>
                </a:solidFill>
                <a:latin typeface="Times New Roman" panose="02020603050405020304" pitchFamily="18" charset="0"/>
                <a:cs typeface="Times New Roman" panose="02020603050405020304" pitchFamily="18" charset="0"/>
              </a:rPr>
              <a:t>1995 - </a:t>
            </a:r>
            <a:r>
              <a:rPr lang="en-US" altLang="zh-CN" b="1" dirty="0" smtClean="0">
                <a:solidFill>
                  <a:schemeClr val="bg1"/>
                </a:solidFill>
                <a:latin typeface="Times New Roman" panose="02020603050405020304" pitchFamily="18" charset="0"/>
                <a:cs typeface="Times New Roman" panose="02020603050405020304" pitchFamily="18" charset="0"/>
              </a:rPr>
              <a:t>Kirkland </a:t>
            </a:r>
            <a:r>
              <a:rPr lang="en-US" altLang="zh-CN" b="1" dirty="0">
                <a:solidFill>
                  <a:schemeClr val="bg1"/>
                </a:solidFill>
                <a:latin typeface="Times New Roman" panose="02020603050405020304" pitchFamily="18" charset="0"/>
                <a:cs typeface="Times New Roman" panose="02020603050405020304" pitchFamily="18" charset="0"/>
              </a:rPr>
              <a:t>Signature, Costco's exclusive private label, is </a:t>
            </a:r>
            <a:r>
              <a:rPr lang="en-US" altLang="zh-CN" b="1" dirty="0" smtClean="0">
                <a:solidFill>
                  <a:schemeClr val="bg1"/>
                </a:solidFill>
                <a:latin typeface="Times New Roman" panose="02020603050405020304" pitchFamily="18" charset="0"/>
                <a:cs typeface="Times New Roman" panose="02020603050405020304" pitchFamily="18" charset="0"/>
              </a:rPr>
              <a:t>introduced.</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126</a:t>
            </a:fld>
            <a:endParaRPr lang="en-US"/>
          </a:p>
        </p:txBody>
      </p:sp>
    </p:spTree>
    <p:extLst>
      <p:ext uri="{BB962C8B-B14F-4D97-AF65-F5344CB8AC3E}">
        <p14:creationId xmlns:p14="http://schemas.microsoft.com/office/powerpoint/2010/main" val="384718132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41" y="144788"/>
            <a:ext cx="10515600" cy="1325563"/>
          </a:xfrm>
        </p:spPr>
        <p:txBody>
          <a:bodyPr/>
          <a:lstStyle/>
          <a:p>
            <a:r>
              <a:rPr lang="en-US" altLang="zh-CN" b="1" dirty="0">
                <a:solidFill>
                  <a:schemeClr val="bg1"/>
                </a:solidFill>
                <a:latin typeface="Times New Roman" panose="02020603050405020304" pitchFamily="18" charset="0"/>
                <a:cs typeface="Times New Roman" panose="02020603050405020304" pitchFamily="18" charset="0"/>
              </a:rPr>
              <a:t>History of Company</a:t>
            </a:r>
            <a:endParaRPr lang="zh-CN" alt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r>
              <a:rPr lang="en-US" altLang="zh-CN" b="1" dirty="0">
                <a:solidFill>
                  <a:schemeClr val="bg1"/>
                </a:solidFill>
                <a:latin typeface="Times New Roman" panose="02020603050405020304" pitchFamily="18" charset="0"/>
                <a:cs typeface="Times New Roman" panose="02020603050405020304" pitchFamily="18" charset="0"/>
              </a:rPr>
              <a:t>1997 - The company officially changes it's name from PriceCostco to Costco Companies, </a:t>
            </a:r>
            <a:r>
              <a:rPr lang="en-US" altLang="zh-CN" b="1" dirty="0" smtClean="0">
                <a:solidFill>
                  <a:schemeClr val="bg1"/>
                </a:solidFill>
                <a:latin typeface="Times New Roman" panose="02020603050405020304" pitchFamily="18" charset="0"/>
                <a:cs typeface="Times New Roman" panose="02020603050405020304" pitchFamily="18" charset="0"/>
              </a:rPr>
              <a:t>Inc. Executive </a:t>
            </a:r>
            <a:r>
              <a:rPr lang="en-US" altLang="zh-CN" b="1" dirty="0">
                <a:solidFill>
                  <a:schemeClr val="bg1"/>
                </a:solidFill>
                <a:latin typeface="Times New Roman" panose="02020603050405020304" pitchFamily="18" charset="0"/>
                <a:cs typeface="Times New Roman" panose="02020603050405020304" pitchFamily="18" charset="0"/>
              </a:rPr>
              <a:t>Membership is introduced</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a:solidFill>
                  <a:srgbClr val="FF0000"/>
                </a:solidFill>
                <a:latin typeface="Times New Roman" panose="02020603050405020304" pitchFamily="18" charset="0"/>
                <a:cs typeface="Times New Roman" panose="02020603050405020304" pitchFamily="18" charset="0"/>
              </a:rPr>
              <a:t>1998</a:t>
            </a:r>
            <a:r>
              <a:rPr lang="en-US" altLang="zh-CN" b="1" dirty="0">
                <a:solidFill>
                  <a:schemeClr val="bg1"/>
                </a:solidFill>
                <a:latin typeface="Times New Roman" panose="02020603050405020304" pitchFamily="18" charset="0"/>
                <a:cs typeface="Times New Roman" panose="02020603050405020304" pitchFamily="18" charset="0"/>
              </a:rPr>
              <a:t> - </a:t>
            </a:r>
            <a:r>
              <a:rPr lang="en-US" altLang="zh-CN" b="1" dirty="0" smtClean="0">
                <a:solidFill>
                  <a:schemeClr val="bg1"/>
                </a:solidFill>
                <a:latin typeface="Times New Roman" panose="02020603050405020304" pitchFamily="18" charset="0"/>
                <a:cs typeface="Times New Roman" panose="02020603050405020304" pitchFamily="18" charset="0"/>
              </a:rPr>
              <a:t>E-Commerce </a:t>
            </a:r>
            <a:r>
              <a:rPr lang="en-US" altLang="zh-CN" b="1" dirty="0">
                <a:solidFill>
                  <a:schemeClr val="bg1"/>
                </a:solidFill>
                <a:latin typeface="Times New Roman" panose="02020603050405020304" pitchFamily="18" charset="0"/>
                <a:cs typeface="Times New Roman" panose="02020603050405020304" pitchFamily="18" charset="0"/>
              </a:rPr>
              <a:t>at Costco.com brings Costco prices and services to the internet</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a:solidFill>
                  <a:schemeClr val="bg1"/>
                </a:solidFill>
                <a:latin typeface="Times New Roman" panose="02020603050405020304" pitchFamily="18" charset="0"/>
                <a:cs typeface="Times New Roman" panose="02020603050405020304" pitchFamily="18" charset="0"/>
              </a:rPr>
              <a:t>1999 - </a:t>
            </a:r>
            <a:r>
              <a:rPr lang="en-US" altLang="zh-CN" b="1" dirty="0" smtClean="0">
                <a:solidFill>
                  <a:schemeClr val="bg1"/>
                </a:solidFill>
                <a:latin typeface="Times New Roman" panose="02020603050405020304" pitchFamily="18" charset="0"/>
                <a:cs typeface="Times New Roman" panose="02020603050405020304" pitchFamily="18" charset="0"/>
              </a:rPr>
              <a:t>The </a:t>
            </a:r>
            <a:r>
              <a:rPr lang="en-US" altLang="zh-CN" b="1" dirty="0">
                <a:solidFill>
                  <a:schemeClr val="bg1"/>
                </a:solidFill>
                <a:latin typeface="Times New Roman" panose="02020603050405020304" pitchFamily="18" charset="0"/>
                <a:cs typeface="Times New Roman" panose="02020603050405020304" pitchFamily="18" charset="0"/>
              </a:rPr>
              <a:t>Costco American Express co-branded membership credit card is </a:t>
            </a:r>
            <a:r>
              <a:rPr lang="en-US" altLang="zh-CN" b="1" dirty="0" smtClean="0">
                <a:solidFill>
                  <a:schemeClr val="bg1"/>
                </a:solidFill>
                <a:latin typeface="Times New Roman" panose="02020603050405020304" pitchFamily="18" charset="0"/>
                <a:cs typeface="Times New Roman" panose="02020603050405020304" pitchFamily="18" charset="0"/>
              </a:rPr>
              <a:t>introduced. The </a:t>
            </a:r>
            <a:r>
              <a:rPr lang="en-US" altLang="zh-CN" b="1" dirty="0">
                <a:solidFill>
                  <a:schemeClr val="bg1"/>
                </a:solidFill>
                <a:latin typeface="Times New Roman" panose="02020603050405020304" pitchFamily="18" charset="0"/>
                <a:cs typeface="Times New Roman" panose="02020603050405020304" pitchFamily="18" charset="0"/>
              </a:rPr>
              <a:t>Company changes it's name to Costco Wholesale Corporation on August 30th</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smtClean="0">
                <a:solidFill>
                  <a:schemeClr val="bg1"/>
                </a:solidFill>
                <a:latin typeface="Times New Roman" panose="02020603050405020304" pitchFamily="18" charset="0"/>
                <a:cs typeface="Times New Roman" panose="02020603050405020304" pitchFamily="18" charset="0"/>
              </a:rPr>
              <a:t>2004 - </a:t>
            </a:r>
            <a:r>
              <a:rPr lang="en-US" altLang="zh-CN" b="1" dirty="0">
                <a:solidFill>
                  <a:schemeClr val="bg1"/>
                </a:solidFill>
                <a:latin typeface="Times New Roman" panose="02020603050405020304" pitchFamily="18" charset="0"/>
                <a:cs typeface="Times New Roman" panose="02020603050405020304" pitchFamily="18" charset="0"/>
              </a:rPr>
              <a:t>Fortune Magazine lists Costco 29th on the Fortune 500</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smtClean="0">
                <a:solidFill>
                  <a:schemeClr val="bg1"/>
                </a:solidFill>
                <a:latin typeface="Times New Roman" panose="02020603050405020304" pitchFamily="18" charset="0"/>
                <a:cs typeface="Times New Roman" panose="02020603050405020304" pitchFamily="18" charset="0"/>
              </a:rPr>
              <a:t>2006 - Costco </a:t>
            </a:r>
            <a:r>
              <a:rPr lang="en-US" altLang="zh-CN" b="1" dirty="0">
                <a:solidFill>
                  <a:schemeClr val="bg1"/>
                </a:solidFill>
                <a:latin typeface="Times New Roman" panose="02020603050405020304" pitchFamily="18" charset="0"/>
                <a:cs typeface="Times New Roman" panose="02020603050405020304" pitchFamily="18" charset="0"/>
              </a:rPr>
              <a:t>was named one of the "most admired" companies by Fortune magazine</a:t>
            </a:r>
            <a:r>
              <a:rPr lang="en-US" altLang="zh-CN" b="1" dirty="0" smtClean="0">
                <a:solidFill>
                  <a:schemeClr val="bg1"/>
                </a:solidFill>
                <a:latin typeface="Times New Roman" panose="02020603050405020304" pitchFamily="18" charset="0"/>
                <a:cs typeface="Times New Roman" panose="02020603050405020304" pitchFamily="18" charset="0"/>
              </a:rPr>
              <a:t>.</a:t>
            </a:r>
          </a:p>
          <a:p>
            <a:r>
              <a:rPr lang="en-US" altLang="zh-CN" b="1" dirty="0" smtClean="0">
                <a:solidFill>
                  <a:schemeClr val="bg1"/>
                </a:solidFill>
                <a:latin typeface="Times New Roman" panose="02020603050405020304" pitchFamily="18" charset="0"/>
                <a:cs typeface="Times New Roman" panose="02020603050405020304" pitchFamily="18" charset="0"/>
              </a:rPr>
              <a:t>2014 - </a:t>
            </a:r>
            <a:r>
              <a:rPr lang="en-US" altLang="zh-CN" b="1" dirty="0">
                <a:solidFill>
                  <a:schemeClr val="bg1"/>
                </a:solidFill>
                <a:latin typeface="Times New Roman" panose="02020603050405020304" pitchFamily="18" charset="0"/>
                <a:cs typeface="Times New Roman" panose="02020603050405020304" pitchFamily="18" charset="0"/>
              </a:rPr>
              <a:t>Costco is listed 19th on the Fortune 500.</a:t>
            </a:r>
            <a:endParaRPr lang="en-US" altLang="zh-CN" b="1" dirty="0" smtClean="0">
              <a:solidFill>
                <a:schemeClr val="bg1"/>
              </a:solidFill>
              <a:latin typeface="Times New Roman" panose="02020603050405020304" pitchFamily="18" charset="0"/>
              <a:cs typeface="Times New Roman" panose="02020603050405020304" pitchFamily="18" charset="0"/>
            </a:endParaRPr>
          </a:p>
          <a:p>
            <a:r>
              <a:rPr lang="en-US" altLang="zh-CN" b="1" dirty="0">
                <a:solidFill>
                  <a:schemeClr val="bg1"/>
                </a:solidFill>
                <a:latin typeface="Times New Roman" panose="02020603050405020304" pitchFamily="18" charset="0"/>
                <a:cs typeface="Times New Roman" panose="02020603050405020304" pitchFamily="18" charset="0"/>
              </a:rPr>
              <a:t>2015- Costco is the 2nd largest Global retailer.</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127</a:t>
            </a:fld>
            <a:endParaRPr lang="en-US"/>
          </a:p>
        </p:txBody>
      </p:sp>
    </p:spTree>
    <p:extLst>
      <p:ext uri="{BB962C8B-B14F-4D97-AF65-F5344CB8AC3E}">
        <p14:creationId xmlns:p14="http://schemas.microsoft.com/office/powerpoint/2010/main" val="119641022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698" y="187704"/>
            <a:ext cx="10515600" cy="1325563"/>
          </a:xfrm>
        </p:spPr>
        <p:txBody>
          <a:bodyPr>
            <a:normAutofit/>
          </a:bodyPr>
          <a:lstStyle/>
          <a:p>
            <a:r>
              <a:rPr lang="en-US" altLang="zh-CN" sz="3600" b="1" dirty="0" smtClean="0">
                <a:solidFill>
                  <a:schemeClr val="bg1"/>
                </a:solidFill>
                <a:latin typeface="Times New Roman" panose="02020603050405020304" pitchFamily="18" charset="0"/>
                <a:cs typeface="Times New Roman" panose="02020603050405020304" pitchFamily="18" charset="0"/>
              </a:rPr>
              <a:t>Recent events (2015)</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4843" y="1262743"/>
            <a:ext cx="11450470" cy="4914220"/>
          </a:xfrm>
        </p:spPr>
        <p:txBody>
          <a:bodyPr>
            <a:noAutofit/>
          </a:bodyPr>
          <a:lstStyle/>
          <a:p>
            <a:r>
              <a:rPr lang="en-US" altLang="zh-CN" dirty="0" smtClean="0">
                <a:solidFill>
                  <a:schemeClr val="bg1"/>
                </a:solidFill>
                <a:latin typeface="Times New Roman" panose="02020603050405020304" pitchFamily="18" charset="0"/>
                <a:cs typeface="Times New Roman" panose="02020603050405020304" pitchFamily="18" charset="0"/>
              </a:rPr>
              <a:t>03/02/15--Costco entered </a:t>
            </a:r>
            <a:r>
              <a:rPr lang="en-US" altLang="zh-CN" dirty="0">
                <a:solidFill>
                  <a:schemeClr val="bg1"/>
                </a:solidFill>
                <a:latin typeface="Times New Roman" panose="02020603050405020304" pitchFamily="18" charset="0"/>
                <a:cs typeface="Times New Roman" panose="02020603050405020304" pitchFamily="18" charset="0"/>
              </a:rPr>
              <a:t>into a new co-brand credit card program agreement with </a:t>
            </a:r>
            <a:r>
              <a:rPr lang="en-US" altLang="zh-CN" dirty="0" smtClean="0">
                <a:solidFill>
                  <a:schemeClr val="bg1"/>
                </a:solidFill>
                <a:latin typeface="Times New Roman" panose="02020603050405020304" pitchFamily="18" charset="0"/>
                <a:cs typeface="Times New Roman" panose="02020603050405020304" pitchFamily="18" charset="0"/>
              </a:rPr>
              <a:t>Citi Group and </a:t>
            </a:r>
            <a:r>
              <a:rPr lang="en-US" altLang="zh-CN" dirty="0">
                <a:solidFill>
                  <a:schemeClr val="bg1"/>
                </a:solidFill>
                <a:latin typeface="Times New Roman" panose="02020603050405020304" pitchFamily="18" charset="0"/>
                <a:cs typeface="Times New Roman" panose="02020603050405020304" pitchFamily="18" charset="0"/>
              </a:rPr>
              <a:t>an acceptance and co-brand incentive agreement with Visa.  </a:t>
            </a:r>
            <a:r>
              <a:rPr lang="en-US" altLang="zh-CN" dirty="0" smtClean="0">
                <a:solidFill>
                  <a:schemeClr val="bg1"/>
                </a:solidFill>
                <a:latin typeface="Times New Roman" panose="02020603050405020304" pitchFamily="18" charset="0"/>
                <a:cs typeface="Times New Roman" panose="02020603050405020304" pitchFamily="18" charset="0"/>
              </a:rPr>
              <a:t>Citi would  </a:t>
            </a:r>
            <a:r>
              <a:rPr lang="en-US" altLang="zh-CN" dirty="0">
                <a:solidFill>
                  <a:schemeClr val="bg1"/>
                </a:solidFill>
                <a:latin typeface="Times New Roman" panose="02020603050405020304" pitchFamily="18" charset="0"/>
                <a:cs typeface="Times New Roman" panose="02020603050405020304" pitchFamily="18" charset="0"/>
              </a:rPr>
              <a:t>become the exclusive issuer of Costco's co-brand credit cards and Visa will replace American Express as the credit card network for Costco in the </a:t>
            </a:r>
            <a:r>
              <a:rPr lang="en-US" altLang="zh-CN" dirty="0" smtClean="0">
                <a:solidFill>
                  <a:schemeClr val="bg1"/>
                </a:solidFill>
                <a:latin typeface="Times New Roman" panose="02020603050405020304" pitchFamily="18" charset="0"/>
                <a:cs typeface="Times New Roman" panose="02020603050405020304" pitchFamily="18" charset="0"/>
              </a:rPr>
              <a:t>US</a:t>
            </a:r>
            <a:r>
              <a:rPr lang="en-US" altLang="zh-CN" dirty="0">
                <a:solidFill>
                  <a:schemeClr val="bg1"/>
                </a:solidFill>
                <a:latin typeface="Times New Roman" panose="02020603050405020304" pitchFamily="18" charset="0"/>
                <a:cs typeface="Times New Roman" panose="02020603050405020304" pitchFamily="18" charset="0"/>
              </a:rPr>
              <a:t> and Puerto Rico beginning April 1, 2016. Once issued, </a:t>
            </a:r>
            <a:r>
              <a:rPr lang="en-US" altLang="zh-CN" dirty="0" smtClean="0">
                <a:solidFill>
                  <a:schemeClr val="bg1"/>
                </a:solidFill>
                <a:latin typeface="Times New Roman" panose="02020603050405020304" pitchFamily="18" charset="0"/>
                <a:cs typeface="Times New Roman" panose="02020603050405020304" pitchFamily="18" charset="0"/>
              </a:rPr>
              <a:t>Costco's co-brand Visa </a:t>
            </a:r>
            <a:r>
              <a:rPr lang="en-US" altLang="zh-CN" dirty="0">
                <a:solidFill>
                  <a:schemeClr val="bg1"/>
                </a:solidFill>
                <a:latin typeface="Times New Roman" panose="02020603050405020304" pitchFamily="18" charset="0"/>
                <a:cs typeface="Times New Roman" panose="02020603050405020304" pitchFamily="18" charset="0"/>
              </a:rPr>
              <a:t>credit card would </a:t>
            </a:r>
            <a:r>
              <a:rPr lang="en-US" altLang="zh-CN" dirty="0" smtClean="0">
                <a:solidFill>
                  <a:schemeClr val="bg1"/>
                </a:solidFill>
                <a:latin typeface="Times New Roman" panose="02020603050405020304" pitchFamily="18" charset="0"/>
                <a:cs typeface="Times New Roman" panose="02020603050405020304" pitchFamily="18" charset="0"/>
              </a:rPr>
              <a:t>serve </a:t>
            </a:r>
            <a:r>
              <a:rPr lang="en-US" altLang="zh-CN" dirty="0">
                <a:solidFill>
                  <a:schemeClr val="bg1"/>
                </a:solidFill>
                <a:latin typeface="Times New Roman" panose="02020603050405020304" pitchFamily="18" charset="0"/>
                <a:cs typeface="Times New Roman" panose="02020603050405020304" pitchFamily="18" charset="0"/>
              </a:rPr>
              <a:t>as the Costco membership card, and would be accepted at Costco locations </a:t>
            </a:r>
            <a:r>
              <a:rPr lang="en-US" altLang="zh-CN" dirty="0" smtClean="0">
                <a:solidFill>
                  <a:schemeClr val="bg1"/>
                </a:solidFill>
                <a:latin typeface="Times New Roman" panose="02020603050405020304" pitchFamily="18" charset="0"/>
                <a:cs typeface="Times New Roman" panose="02020603050405020304" pitchFamily="18" charset="0"/>
              </a:rPr>
              <a:t>and </a:t>
            </a:r>
            <a:r>
              <a:rPr lang="en-US" altLang="zh-CN" dirty="0">
                <a:solidFill>
                  <a:schemeClr val="bg1"/>
                </a:solidFill>
                <a:latin typeface="Times New Roman" panose="02020603050405020304" pitchFamily="18" charset="0"/>
                <a:cs typeface="Times New Roman" panose="02020603050405020304" pitchFamily="18" charset="0"/>
              </a:rPr>
              <a:t>all merchants </a:t>
            </a:r>
            <a:r>
              <a:rPr lang="en-US" altLang="zh-CN" dirty="0" smtClean="0">
                <a:solidFill>
                  <a:schemeClr val="bg1"/>
                </a:solidFill>
                <a:latin typeface="Times New Roman" panose="02020603050405020304" pitchFamily="18" charset="0"/>
                <a:cs typeface="Times New Roman" panose="02020603050405020304" pitchFamily="18" charset="0"/>
              </a:rPr>
              <a:t>that </a:t>
            </a:r>
            <a:r>
              <a:rPr lang="en-US" altLang="zh-CN" dirty="0">
                <a:solidFill>
                  <a:schemeClr val="bg1"/>
                </a:solidFill>
                <a:latin typeface="Times New Roman" panose="02020603050405020304" pitchFamily="18" charset="0"/>
                <a:cs typeface="Times New Roman" panose="02020603050405020304" pitchFamily="18" charset="0"/>
              </a:rPr>
              <a:t>accept Visa credit cards. </a:t>
            </a:r>
            <a:endParaRPr lang="en-US" altLang="zh-CN" dirty="0" smtClean="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04/17/15</a:t>
            </a:r>
            <a:r>
              <a:rPr lang="en-US" altLang="zh-CN" dirty="0">
                <a:solidFill>
                  <a:schemeClr val="bg1"/>
                </a:solidFill>
                <a:latin typeface="Times New Roman" panose="02020603050405020304" pitchFamily="18" charset="0"/>
                <a:cs typeface="Times New Roman" panose="02020603050405020304" pitchFamily="18" charset="0"/>
              </a:rPr>
              <a:t> -- Costco Wholesale Corporation </a:t>
            </a:r>
            <a:r>
              <a:rPr lang="en-US" altLang="zh-CN" dirty="0" smtClean="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today announced that its Board of Directors has reauthorized a common stock repurchase program of up to $4 billion. This program will expire in April 2019 and replaces the current $4 billion program (expiring this month), which has unused authorization of approximately $2.5 billion. </a:t>
            </a:r>
            <a:endParaRPr lang="en-US" altLang="zh-CN" dirty="0" smtClean="0">
              <a:solidFill>
                <a:schemeClr val="bg1"/>
              </a:solidFill>
              <a:latin typeface="Times New Roman" panose="02020603050405020304" pitchFamily="18" charset="0"/>
              <a:cs typeface="Times New Roman" panose="02020603050405020304" pitchFamily="18" charset="0"/>
            </a:endParaRPr>
          </a:p>
          <a:p>
            <a:pPr marL="0" indent="0">
              <a:buNone/>
            </a:pPr>
            <a:endParaRPr lang="en-US" altLang="zh-CN" dirty="0">
              <a:solidFill>
                <a:schemeClr val="bg1"/>
              </a:solidFill>
              <a:latin typeface="Times New Roman" panose="02020603050405020304" pitchFamily="18" charset="0"/>
              <a:cs typeface="Times New Roman" panose="02020603050405020304" pitchFamily="18" charset="0"/>
            </a:endParaRPr>
          </a:p>
          <a:p>
            <a:pPr marL="0" indent="0">
              <a:buNone/>
            </a:pP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128</a:t>
            </a:fld>
            <a:endParaRPr lang="en-US"/>
          </a:p>
        </p:txBody>
      </p:sp>
    </p:spTree>
    <p:extLst>
      <p:ext uri="{BB962C8B-B14F-4D97-AF65-F5344CB8AC3E}">
        <p14:creationId xmlns:p14="http://schemas.microsoft.com/office/powerpoint/2010/main" val="356623505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74" y="221906"/>
            <a:ext cx="10515600" cy="1325563"/>
          </a:xfrm>
        </p:spPr>
        <p:txBody>
          <a:bodyPr>
            <a:norm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Recent </a:t>
            </a:r>
            <a:r>
              <a:rPr lang="en-US" altLang="zh-CN" sz="3600" b="1" dirty="0" smtClean="0">
                <a:solidFill>
                  <a:schemeClr val="bg1"/>
                </a:solidFill>
                <a:latin typeface="Times New Roman" panose="02020603050405020304" pitchFamily="18" charset="0"/>
                <a:cs typeface="Times New Roman" panose="02020603050405020304" pitchFamily="18" charset="0"/>
              </a:rPr>
              <a:t>events (2016)</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98373" y="1825625"/>
            <a:ext cx="11534235" cy="4351338"/>
          </a:xfrm>
        </p:spPr>
        <p:txBody>
          <a:bodyPr>
            <a:normAutofit/>
          </a:bodyPr>
          <a:lstStyle/>
          <a:p>
            <a:r>
              <a:rPr lang="en-US" altLang="zh-CN" dirty="0">
                <a:solidFill>
                  <a:schemeClr val="bg1"/>
                </a:solidFill>
                <a:latin typeface="Times New Roman" panose="02020603050405020304" pitchFamily="18" charset="0"/>
                <a:cs typeface="Times New Roman" panose="02020603050405020304" pitchFamily="18" charset="0"/>
              </a:rPr>
              <a:t>Costco prepares for Apex opening </a:t>
            </a:r>
            <a:r>
              <a:rPr lang="en-US" altLang="zh-CN" dirty="0" smtClean="0">
                <a:solidFill>
                  <a:schemeClr val="bg1"/>
                </a:solidFill>
                <a:latin typeface="Times New Roman" panose="02020603050405020304" pitchFamily="18" charset="0"/>
                <a:cs typeface="Times New Roman" panose="02020603050405020304" pitchFamily="18" charset="0"/>
              </a:rPr>
              <a:t>on March 16 in US</a:t>
            </a:r>
          </a:p>
          <a:p>
            <a:r>
              <a:rPr lang="en-US" altLang="zh-CN" b="1" dirty="0">
                <a:solidFill>
                  <a:schemeClr val="bg1"/>
                </a:solidFill>
                <a:latin typeface="Times New Roman" panose="02020603050405020304" pitchFamily="18" charset="0"/>
                <a:cs typeface="Times New Roman" panose="02020603050405020304" pitchFamily="18" charset="0"/>
              </a:rPr>
              <a:t> </a:t>
            </a:r>
            <a:r>
              <a:rPr lang="en-US" altLang="zh-CN" dirty="0" smtClean="0">
                <a:solidFill>
                  <a:schemeClr val="bg1"/>
                </a:solidFill>
                <a:latin typeface="Times New Roman" panose="02020603050405020304" pitchFamily="18" charset="0"/>
                <a:cs typeface="Times New Roman" panose="02020603050405020304" pitchFamily="18" charset="0"/>
              </a:rPr>
              <a:t>Northeast </a:t>
            </a:r>
            <a:r>
              <a:rPr lang="en-US" altLang="zh-CN" dirty="0">
                <a:solidFill>
                  <a:schemeClr val="bg1"/>
                </a:solidFill>
                <a:latin typeface="Times New Roman" panose="02020603050405020304" pitchFamily="18" charset="0"/>
                <a:cs typeface="Times New Roman" panose="02020603050405020304" pitchFamily="18" charset="0"/>
              </a:rPr>
              <a:t>Houston </a:t>
            </a:r>
            <a:r>
              <a:rPr lang="en-US" altLang="zh-CN" dirty="0" smtClean="0">
                <a:solidFill>
                  <a:schemeClr val="bg1"/>
                </a:solidFill>
                <a:latin typeface="Times New Roman" panose="02020603050405020304" pitchFamily="18" charset="0"/>
                <a:cs typeface="Times New Roman" panose="02020603050405020304" pitchFamily="18" charset="0"/>
              </a:rPr>
              <a:t>store in US will open on March 18</a:t>
            </a:r>
            <a:r>
              <a:rPr lang="en-US" altLang="zh-CN" baseline="30000" dirty="0" smtClean="0">
                <a:solidFill>
                  <a:schemeClr val="bg1"/>
                </a:solidFill>
                <a:latin typeface="Times New Roman" panose="02020603050405020304" pitchFamily="18" charset="0"/>
                <a:cs typeface="Times New Roman" panose="02020603050405020304" pitchFamily="18" charset="0"/>
              </a:rPr>
              <a:t>th</a:t>
            </a:r>
          </a:p>
          <a:p>
            <a:r>
              <a:rPr lang="en-US" altLang="zh-CN" dirty="0" smtClean="0">
                <a:solidFill>
                  <a:schemeClr val="bg1"/>
                </a:solidFill>
                <a:latin typeface="Times New Roman" panose="02020603050405020304" pitchFamily="18" charset="0"/>
                <a:cs typeface="Times New Roman" panose="02020603050405020304" pitchFamily="18" charset="0"/>
              </a:rPr>
              <a:t>2016/03/21--The </a:t>
            </a:r>
            <a:r>
              <a:rPr lang="en-US" altLang="zh-CN" dirty="0">
                <a:solidFill>
                  <a:schemeClr val="bg1"/>
                </a:solidFill>
                <a:latin typeface="Times New Roman" panose="02020603050405020304" pitchFamily="18" charset="0"/>
                <a:cs typeface="Times New Roman" panose="02020603050405020304" pitchFamily="18" charset="0"/>
              </a:rPr>
              <a:t>Mooresville Board of Commissioners </a:t>
            </a:r>
            <a:r>
              <a:rPr lang="en-US" altLang="zh-CN" dirty="0" smtClean="0">
                <a:solidFill>
                  <a:schemeClr val="bg1"/>
                </a:solidFill>
                <a:latin typeface="Times New Roman" panose="02020603050405020304" pitchFamily="18" charset="0"/>
                <a:cs typeface="Times New Roman" panose="02020603050405020304" pitchFamily="18" charset="0"/>
              </a:rPr>
              <a:t>rejected </a:t>
            </a:r>
            <a:r>
              <a:rPr lang="en-US" altLang="zh-CN" dirty="0">
                <a:solidFill>
                  <a:schemeClr val="bg1"/>
                </a:solidFill>
                <a:latin typeface="Times New Roman" panose="02020603050405020304" pitchFamily="18" charset="0"/>
                <a:cs typeface="Times New Roman" panose="02020603050405020304" pitchFamily="18" charset="0"/>
              </a:rPr>
              <a:t>plans for a Costco-anchored retail center off Interstate 77, Exit 35, saying the project doesn’t fit primarily residential Talbert </a:t>
            </a:r>
            <a:r>
              <a:rPr lang="en-US" altLang="zh-CN" dirty="0" smtClean="0">
                <a:solidFill>
                  <a:schemeClr val="bg1"/>
                </a:solidFill>
                <a:latin typeface="Times New Roman" panose="02020603050405020304" pitchFamily="18" charset="0"/>
                <a:cs typeface="Times New Roman" panose="02020603050405020304" pitchFamily="18" charset="0"/>
              </a:rPr>
              <a:t>Road.</a:t>
            </a:r>
          </a:p>
          <a:p>
            <a:endParaRPr lang="zh-CN" alt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129</a:t>
            </a:fld>
            <a:endParaRPr lang="en-US"/>
          </a:p>
        </p:txBody>
      </p:sp>
    </p:spTree>
    <p:extLst>
      <p:ext uri="{BB962C8B-B14F-4D97-AF65-F5344CB8AC3E}">
        <p14:creationId xmlns:p14="http://schemas.microsoft.com/office/powerpoint/2010/main" val="920065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88" y="177838"/>
            <a:ext cx="10515600" cy="1325563"/>
          </a:xfrm>
        </p:spPr>
        <p:txBody>
          <a:bodyPr/>
          <a:lstStyle/>
          <a:p>
            <a:r>
              <a:rPr lang="en-CA" b="1" dirty="0">
                <a:solidFill>
                  <a:schemeClr val="bg1"/>
                </a:solidFill>
                <a:latin typeface="Times New Roman" panose="02020603050405020304" pitchFamily="18" charset="0"/>
                <a:cs typeface="Times New Roman" panose="02020603050405020304" pitchFamily="18" charset="0"/>
              </a:rPr>
              <a:t>Relationship between the Retail Industry and the US Economy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77188" y="1649356"/>
            <a:ext cx="4803354" cy="4351338"/>
          </a:xfrm>
        </p:spPr>
        <p:txBody>
          <a:bodyPr>
            <a:noAutofit/>
          </a:bodyPr>
          <a:lstStyle/>
          <a:p>
            <a:r>
              <a:rPr lang="en-CA" sz="3200" dirty="0">
                <a:solidFill>
                  <a:schemeClr val="bg1"/>
                </a:solidFill>
                <a:latin typeface="Times New Roman" panose="02020603050405020304" pitchFamily="18" charset="0"/>
                <a:cs typeface="Times New Roman" panose="02020603050405020304" pitchFamily="18" charset="0"/>
              </a:rPr>
              <a:t>The correlation between the S&amp;P 500 (SPX) Broad Market Index and the SPDR S&amp;P Retail ETF (XRT) is 0.91. </a:t>
            </a:r>
            <a:endParaRPr lang="en-CA" sz="3200" dirty="0" smtClean="0">
              <a:solidFill>
                <a:schemeClr val="bg1"/>
              </a:solidFill>
              <a:latin typeface="Times New Roman" panose="02020603050405020304" pitchFamily="18" charset="0"/>
              <a:cs typeface="Times New Roman" panose="02020603050405020304" pitchFamily="18" charset="0"/>
            </a:endParaRPr>
          </a:p>
          <a:p>
            <a:endParaRPr lang="en-CA" sz="3200" dirty="0">
              <a:solidFill>
                <a:schemeClr val="bg1"/>
              </a:solidFill>
              <a:latin typeface="Times New Roman" panose="02020603050405020304" pitchFamily="18" charset="0"/>
              <a:cs typeface="Times New Roman" panose="02020603050405020304" pitchFamily="18" charset="0"/>
            </a:endParaRPr>
          </a:p>
          <a:p>
            <a:r>
              <a:rPr lang="en-CA" sz="3200" dirty="0">
                <a:solidFill>
                  <a:schemeClr val="bg1"/>
                </a:solidFill>
                <a:latin typeface="Times New Roman" panose="02020603050405020304" pitchFamily="18" charset="0"/>
                <a:cs typeface="Times New Roman" panose="02020603050405020304" pitchFamily="18" charset="0"/>
              </a:rPr>
              <a:t>The US GDP (gross domestic product) has a correlation of 0.94 with the retail ETF.</a:t>
            </a:r>
          </a:p>
          <a:p>
            <a:endParaRPr lang="en-US" sz="3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8944" y="1821020"/>
            <a:ext cx="6764357" cy="4602919"/>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13</a:t>
            </a:fld>
            <a:endParaRPr lang="en-US"/>
          </a:p>
        </p:txBody>
      </p:sp>
    </p:spTree>
    <p:extLst>
      <p:ext uri="{BB962C8B-B14F-4D97-AF65-F5344CB8AC3E}">
        <p14:creationId xmlns:p14="http://schemas.microsoft.com/office/powerpoint/2010/main" val="381266502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07" y="196468"/>
            <a:ext cx="10515600" cy="867222"/>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Stock Repurchase</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497" y="1247360"/>
            <a:ext cx="10515600" cy="5113273"/>
          </a:xfrm>
        </p:spPr>
        <p:txBody>
          <a:bodyPr>
            <a:normAutofit/>
          </a:bodyPr>
          <a:lstStyle/>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07/18/06	Announces Plan to Purchase Up to an Additional $2 Billion of Costco Common Stock</a:t>
            </a:r>
          </a:p>
          <a:p>
            <a:pPr marL="0" indent="0">
              <a:buNone/>
            </a:pPr>
            <a:r>
              <a:rPr lang="en-US" altLang="zh-CN" dirty="0">
                <a:solidFill>
                  <a:schemeClr val="bg1"/>
                </a:solidFill>
                <a:latin typeface="Times New Roman" panose="02020603050405020304" pitchFamily="18" charset="0"/>
                <a:cs typeface="Times New Roman" panose="02020603050405020304" pitchFamily="18" charset="0"/>
              </a:rPr>
              <a:t>07/23/08	 Announces an Additional $1 Billion Stock Repurchase Authorization</a:t>
            </a:r>
          </a:p>
          <a:p>
            <a:pPr marL="0" indent="0">
              <a:buNone/>
            </a:pPr>
            <a:r>
              <a:rPr lang="en-US" altLang="zh-CN" dirty="0">
                <a:solidFill>
                  <a:schemeClr val="bg1"/>
                </a:solidFill>
                <a:latin typeface="Times New Roman" panose="02020603050405020304" pitchFamily="18" charset="0"/>
                <a:cs typeface="Times New Roman" panose="02020603050405020304" pitchFamily="18" charset="0"/>
              </a:rPr>
              <a:t>04/26/11	 Announces Expansion of Its Stock Repurchase Program </a:t>
            </a:r>
          </a:p>
          <a:p>
            <a:pPr marL="0" indent="0">
              <a:buNone/>
            </a:pPr>
            <a:r>
              <a:rPr lang="en-US" altLang="zh-CN" dirty="0">
                <a:solidFill>
                  <a:schemeClr val="bg1"/>
                </a:solidFill>
                <a:latin typeface="Times New Roman" panose="02020603050405020304" pitchFamily="18" charset="0"/>
                <a:cs typeface="Times New Roman" panose="02020603050405020304" pitchFamily="18" charset="0"/>
              </a:rPr>
              <a:t>04/17/15	Announces Reauthorization of Its Stock Repurchase Program </a:t>
            </a:r>
          </a:p>
          <a:p>
            <a:pPr marL="0" indent="0">
              <a:buNone/>
            </a:pPr>
            <a:endParaRPr lang="en-US" altLang="zh-CN"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5791" y="4501222"/>
            <a:ext cx="10002988" cy="2073042"/>
          </a:xfrm>
          <a:prstGeom prst="rect">
            <a:avLst/>
          </a:prstGeom>
        </p:spPr>
      </p:pic>
      <p:sp>
        <p:nvSpPr>
          <p:cNvPr id="5" name="Rectangle 4"/>
          <p:cNvSpPr/>
          <p:nvPr/>
        </p:nvSpPr>
        <p:spPr>
          <a:xfrm>
            <a:off x="6496334" y="4572000"/>
            <a:ext cx="1351129" cy="1931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Slide Number Placeholder 5"/>
          <p:cNvSpPr>
            <a:spLocks noGrp="1"/>
          </p:cNvSpPr>
          <p:nvPr>
            <p:ph type="sldNum" sz="quarter" idx="12"/>
          </p:nvPr>
        </p:nvSpPr>
        <p:spPr/>
        <p:txBody>
          <a:bodyPr/>
          <a:lstStyle/>
          <a:p>
            <a:fld id="{29B3F65C-2DF1-4EBD-AC68-8BBBAB898856}" type="slidenum">
              <a:rPr lang="en-US" smtClean="0"/>
              <a:t>130</a:t>
            </a:fld>
            <a:endParaRPr lang="en-US"/>
          </a:p>
        </p:txBody>
      </p:sp>
    </p:spTree>
    <p:extLst>
      <p:ext uri="{BB962C8B-B14F-4D97-AF65-F5344CB8AC3E}">
        <p14:creationId xmlns:p14="http://schemas.microsoft.com/office/powerpoint/2010/main" val="4929330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06" y="298130"/>
            <a:ext cx="10994408" cy="1325563"/>
          </a:xfrm>
        </p:spPr>
        <p:txBody>
          <a:bodyPr>
            <a:normAutofit/>
          </a:bodyPr>
          <a:lstStyle/>
          <a:p>
            <a:r>
              <a:rPr lang="en-US" altLang="zh-CN" b="1" dirty="0" smtClean="0">
                <a:solidFill>
                  <a:schemeClr val="bg1"/>
                </a:solidFill>
                <a:latin typeface="Times New Roman" panose="02020603050405020304" pitchFamily="18" charset="0"/>
                <a:cs typeface="Times New Roman" panose="02020603050405020304" pitchFamily="18" charset="0"/>
              </a:rPr>
              <a:t>Number of Shares Outstanding (2006 - 2015)</a:t>
            </a:r>
            <a:endParaRPr lang="zh-CN" altLang="en-US"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Content Placeholder 5"/>
          <p:cNvGraphicFramePr>
            <a:graphicFrameLocks noGrp="1"/>
          </p:cNvGraphicFramePr>
          <p:nvPr>
            <p:ph sz="half" idx="1"/>
            <p:extLst/>
          </p:nvPr>
        </p:nvGraphicFramePr>
        <p:xfrm>
          <a:off x="428767" y="1784681"/>
          <a:ext cx="5181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4"/>
          <p:cNvPicPr>
            <a:picLocks noGrp="1" noChangeAspect="1"/>
          </p:cNvPicPr>
          <p:nvPr>
            <p:ph sz="half" idx="2"/>
          </p:nvPr>
        </p:nvPicPr>
        <p:blipFill>
          <a:blip r:embed="rId4"/>
          <a:stretch>
            <a:fillRect/>
          </a:stretch>
        </p:blipFill>
        <p:spPr>
          <a:xfrm>
            <a:off x="5796887" y="2429301"/>
            <a:ext cx="6018663" cy="3706718"/>
          </a:xfrm>
          <a:prstGeom prst="rect">
            <a:avLst/>
          </a:prstGeom>
        </p:spPr>
      </p:pic>
      <p:sp>
        <p:nvSpPr>
          <p:cNvPr id="3" name="Rectangle 2"/>
          <p:cNvSpPr/>
          <p:nvPr/>
        </p:nvSpPr>
        <p:spPr>
          <a:xfrm>
            <a:off x="3972636" y="3432221"/>
            <a:ext cx="1527412" cy="2797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5703627" y="2995491"/>
            <a:ext cx="6018663" cy="1300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6032310" y="1784681"/>
            <a:ext cx="5800298"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RSU </a:t>
            </a:r>
            <a:r>
              <a:rPr lang="en-US" altLang="zh-CN" sz="2000" dirty="0">
                <a:solidFill>
                  <a:schemeClr val="bg1"/>
                </a:solidFill>
                <a:latin typeface="Times New Roman" panose="02020603050405020304" pitchFamily="18" charset="0"/>
                <a:cs typeface="Times New Roman" panose="02020603050405020304" pitchFamily="18" charset="0"/>
              </a:rPr>
              <a:t>is Restricted stock units (RSUs) granted to </a:t>
            </a:r>
            <a:r>
              <a:rPr lang="en-US" altLang="zh-CN" sz="2000" dirty="0" smtClean="0">
                <a:solidFill>
                  <a:schemeClr val="bg1"/>
                </a:solidFill>
                <a:latin typeface="Times New Roman" panose="02020603050405020304" pitchFamily="18" charset="0"/>
                <a:cs typeface="Times New Roman" panose="02020603050405020304" pitchFamily="18" charset="0"/>
              </a:rPr>
              <a:t>employees from Stock-based compensation. </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131</a:t>
            </a:fld>
            <a:endParaRPr lang="en-US"/>
          </a:p>
        </p:txBody>
      </p:sp>
    </p:spTree>
    <p:extLst>
      <p:ext uri="{BB962C8B-B14F-4D97-AF65-F5344CB8AC3E}">
        <p14:creationId xmlns:p14="http://schemas.microsoft.com/office/powerpoint/2010/main" val="8924957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Stock Compensation for Executives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Content Placeholder 5"/>
          <p:cNvGraphicFramePr>
            <a:graphicFrameLocks noGrp="1"/>
          </p:cNvGraphicFramePr>
          <p:nvPr>
            <p:ph sz="half" idx="1"/>
            <p:extLst/>
          </p:nvPr>
        </p:nvGraphicFramePr>
        <p:xfrm>
          <a:off x="6096000" y="1433015"/>
          <a:ext cx="5760492" cy="4878885"/>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p:cNvSpPr>
            <a:spLocks noGrp="1"/>
          </p:cNvSpPr>
          <p:nvPr>
            <p:ph sz="half" idx="2"/>
          </p:nvPr>
        </p:nvSpPr>
        <p:spPr>
          <a:xfrm>
            <a:off x="838200" y="1433015"/>
            <a:ext cx="5181600" cy="4878885"/>
          </a:xfrm>
        </p:spPr>
        <p:txBody>
          <a:bodyPr>
            <a:normAutofit fontScale="85000" lnSpcReduction="10000"/>
          </a:bodyPr>
          <a:lstStyle/>
          <a:p>
            <a:r>
              <a:rPr lang="en-US" altLang="zh-CN" dirty="0" smtClean="0">
                <a:solidFill>
                  <a:schemeClr val="bg1"/>
                </a:solidFill>
                <a:latin typeface="Times New Roman" panose="02020603050405020304" pitchFamily="18" charset="0"/>
                <a:cs typeface="Times New Roman" panose="02020603050405020304" pitchFamily="18" charset="0"/>
              </a:rPr>
              <a:t>James D. </a:t>
            </a:r>
            <a:r>
              <a:rPr lang="en-US" altLang="zh-CN" dirty="0" err="1" smtClean="0">
                <a:solidFill>
                  <a:schemeClr val="bg1"/>
                </a:solidFill>
                <a:latin typeface="Times New Roman" panose="02020603050405020304" pitchFamily="18" charset="0"/>
                <a:cs typeface="Times New Roman" panose="02020603050405020304" pitchFamily="18" charset="0"/>
              </a:rPr>
              <a:t>Sinegal</a:t>
            </a:r>
            <a:r>
              <a:rPr lang="en-US" altLang="zh-CN" dirty="0" smtClean="0">
                <a:solidFill>
                  <a:schemeClr val="bg1"/>
                </a:solidFill>
                <a:latin typeface="Times New Roman" panose="02020603050405020304" pitchFamily="18" charset="0"/>
                <a:cs typeface="Times New Roman" panose="02020603050405020304" pitchFamily="18" charset="0"/>
              </a:rPr>
              <a:t>: president and CEO (retired from management from 2012)</a:t>
            </a:r>
          </a:p>
          <a:p>
            <a:r>
              <a:rPr lang="en-US" altLang="zh-CN" dirty="0" smtClean="0">
                <a:solidFill>
                  <a:schemeClr val="bg1"/>
                </a:solidFill>
                <a:latin typeface="Times New Roman" panose="02020603050405020304" pitchFamily="18" charset="0"/>
                <a:cs typeface="Times New Roman" panose="02020603050405020304" pitchFamily="18" charset="0"/>
              </a:rPr>
              <a:t>W. Craig </a:t>
            </a:r>
            <a:r>
              <a:rPr lang="en-US" altLang="zh-CN" dirty="0" err="1" smtClean="0">
                <a:solidFill>
                  <a:schemeClr val="bg1"/>
                </a:solidFill>
                <a:latin typeface="Times New Roman" panose="02020603050405020304" pitchFamily="18" charset="0"/>
                <a:cs typeface="Times New Roman" panose="02020603050405020304" pitchFamily="18" charset="0"/>
              </a:rPr>
              <a:t>Jelinek</a:t>
            </a:r>
            <a:r>
              <a:rPr lang="en-US" altLang="zh-CN" dirty="0" smtClean="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President, CEO and </a:t>
            </a:r>
            <a:r>
              <a:rPr lang="en-US" altLang="zh-CN" dirty="0" smtClean="0">
                <a:solidFill>
                  <a:schemeClr val="bg1"/>
                </a:solidFill>
                <a:latin typeface="Times New Roman" panose="02020603050405020304" pitchFamily="18" charset="0"/>
                <a:cs typeface="Times New Roman" panose="02020603050405020304" pitchFamily="18" charset="0"/>
              </a:rPr>
              <a:t>Director</a:t>
            </a:r>
          </a:p>
          <a:p>
            <a:r>
              <a:rPr lang="en-US" altLang="zh-CN" dirty="0" smtClean="0">
                <a:solidFill>
                  <a:schemeClr val="bg1"/>
                </a:solidFill>
                <a:latin typeface="Times New Roman" panose="02020603050405020304" pitchFamily="18" charset="0"/>
                <a:cs typeface="Times New Roman" panose="02020603050405020304" pitchFamily="18" charset="0"/>
              </a:rPr>
              <a:t>Richard A. </a:t>
            </a:r>
            <a:r>
              <a:rPr lang="en-US" altLang="zh-CN" dirty="0" err="1" smtClean="0">
                <a:solidFill>
                  <a:schemeClr val="bg1"/>
                </a:solidFill>
                <a:latin typeface="Times New Roman" panose="02020603050405020304" pitchFamily="18" charset="0"/>
                <a:cs typeface="Times New Roman" panose="02020603050405020304" pitchFamily="18" charset="0"/>
              </a:rPr>
              <a:t>Galanti</a:t>
            </a:r>
            <a:r>
              <a:rPr lang="en-US" altLang="zh-CN" dirty="0" smtClean="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Executive Vice President, CFO and </a:t>
            </a:r>
            <a:r>
              <a:rPr lang="en-US" altLang="zh-CN" dirty="0" smtClean="0">
                <a:solidFill>
                  <a:schemeClr val="bg1"/>
                </a:solidFill>
                <a:latin typeface="Times New Roman" panose="02020603050405020304" pitchFamily="18" charset="0"/>
                <a:cs typeface="Times New Roman" panose="02020603050405020304" pitchFamily="18" charset="0"/>
              </a:rPr>
              <a:t>Director</a:t>
            </a:r>
          </a:p>
          <a:p>
            <a:r>
              <a:rPr lang="en-US" altLang="zh-CN" dirty="0" smtClean="0">
                <a:solidFill>
                  <a:schemeClr val="bg1"/>
                </a:solidFill>
                <a:latin typeface="Times New Roman" panose="02020603050405020304" pitchFamily="18" charset="0"/>
                <a:cs typeface="Times New Roman" panose="02020603050405020304" pitchFamily="18" charset="0"/>
              </a:rPr>
              <a:t>Jeffrey H. </a:t>
            </a:r>
            <a:r>
              <a:rPr lang="en-US" altLang="zh-CN" dirty="0" err="1" smtClean="0">
                <a:solidFill>
                  <a:schemeClr val="bg1"/>
                </a:solidFill>
                <a:latin typeface="Times New Roman" panose="02020603050405020304" pitchFamily="18" charset="0"/>
                <a:cs typeface="Times New Roman" panose="02020603050405020304" pitchFamily="18" charset="0"/>
              </a:rPr>
              <a:t>Brotman</a:t>
            </a:r>
            <a:r>
              <a:rPr lang="en-US" altLang="zh-CN" dirty="0" smtClean="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Chairman of the </a:t>
            </a:r>
            <a:r>
              <a:rPr lang="en-US" altLang="zh-CN" dirty="0" smtClean="0">
                <a:solidFill>
                  <a:schemeClr val="bg1"/>
                </a:solidFill>
                <a:latin typeface="Times New Roman" panose="02020603050405020304" pitchFamily="18" charset="0"/>
                <a:cs typeface="Times New Roman" panose="02020603050405020304" pitchFamily="18" charset="0"/>
              </a:rPr>
              <a:t>Board</a:t>
            </a:r>
          </a:p>
          <a:p>
            <a:r>
              <a:rPr lang="en-US" altLang="zh-CN" dirty="0" smtClean="0">
                <a:solidFill>
                  <a:schemeClr val="bg1"/>
                </a:solidFill>
                <a:latin typeface="Times New Roman" panose="02020603050405020304" pitchFamily="18" charset="0"/>
                <a:cs typeface="Times New Roman" panose="02020603050405020304" pitchFamily="18" charset="0"/>
              </a:rPr>
              <a:t>Joseph P. </a:t>
            </a:r>
            <a:r>
              <a:rPr lang="en-US" altLang="zh-CN" dirty="0" err="1" smtClean="0">
                <a:solidFill>
                  <a:schemeClr val="bg1"/>
                </a:solidFill>
                <a:latin typeface="Times New Roman" panose="02020603050405020304" pitchFamily="18" charset="0"/>
                <a:cs typeface="Times New Roman" panose="02020603050405020304" pitchFamily="18" charset="0"/>
              </a:rPr>
              <a:t>Portera</a:t>
            </a:r>
            <a:r>
              <a:rPr lang="en-US" altLang="zh-CN" dirty="0" smtClean="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Executive Vice President, COO – Eastern &amp; </a:t>
            </a:r>
            <a:r>
              <a:rPr lang="en-US" altLang="zh-CN" dirty="0" smtClean="0">
                <a:solidFill>
                  <a:schemeClr val="bg1"/>
                </a:solidFill>
                <a:latin typeface="Times New Roman" panose="02020603050405020304" pitchFamily="18" charset="0"/>
                <a:cs typeface="Times New Roman" panose="02020603050405020304" pitchFamily="18" charset="0"/>
              </a:rPr>
              <a:t>Canadian </a:t>
            </a:r>
            <a:r>
              <a:rPr lang="en-US" altLang="zh-CN" dirty="0">
                <a:solidFill>
                  <a:schemeClr val="bg1"/>
                </a:solidFill>
                <a:latin typeface="Times New Roman" panose="02020603050405020304" pitchFamily="18" charset="0"/>
                <a:cs typeface="Times New Roman" panose="02020603050405020304" pitchFamily="18" charset="0"/>
              </a:rPr>
              <a:t>Divisions and Chief Diversity </a:t>
            </a:r>
            <a:r>
              <a:rPr lang="en-US" altLang="zh-CN" dirty="0" smtClean="0">
                <a:solidFill>
                  <a:schemeClr val="bg1"/>
                </a:solidFill>
                <a:latin typeface="Times New Roman" panose="02020603050405020304" pitchFamily="18" charset="0"/>
                <a:cs typeface="Times New Roman" panose="02020603050405020304" pitchFamily="18" charset="0"/>
              </a:rPr>
              <a:t>Officer</a:t>
            </a:r>
          </a:p>
          <a:p>
            <a:r>
              <a:rPr lang="en-US" altLang="zh-CN" dirty="0" smtClean="0">
                <a:solidFill>
                  <a:schemeClr val="bg1"/>
                </a:solidFill>
                <a:latin typeface="Times New Roman" panose="02020603050405020304" pitchFamily="18" charset="0"/>
                <a:cs typeface="Times New Roman" panose="02020603050405020304" pitchFamily="18" charset="0"/>
              </a:rPr>
              <a:t>Dennis R. </a:t>
            </a:r>
            <a:r>
              <a:rPr lang="en-US" altLang="zh-CN" dirty="0" err="1" smtClean="0">
                <a:solidFill>
                  <a:schemeClr val="bg1"/>
                </a:solidFill>
                <a:latin typeface="Times New Roman" panose="02020603050405020304" pitchFamily="18" charset="0"/>
                <a:cs typeface="Times New Roman" panose="02020603050405020304" pitchFamily="18" charset="0"/>
              </a:rPr>
              <a:t>Zook</a:t>
            </a:r>
            <a:r>
              <a:rPr lang="en-US" altLang="zh-CN" dirty="0" smtClean="0">
                <a:solidFill>
                  <a:schemeClr val="bg1"/>
                </a:solidFill>
                <a:latin typeface="Times New Roman" panose="02020603050405020304" pitchFamily="18" charset="0"/>
                <a:cs typeface="Times New Roman" panose="02020603050405020304" pitchFamily="18" charset="0"/>
              </a:rPr>
              <a:t>: Executive </a:t>
            </a:r>
            <a:r>
              <a:rPr lang="en-US" altLang="zh-CN" dirty="0">
                <a:solidFill>
                  <a:schemeClr val="bg1"/>
                </a:solidFill>
                <a:latin typeface="Times New Roman" panose="02020603050405020304" pitchFamily="18" charset="0"/>
                <a:cs typeface="Times New Roman" panose="02020603050405020304" pitchFamily="18" charset="0"/>
              </a:rPr>
              <a:t>Vice President, COO – Southwest </a:t>
            </a:r>
            <a:r>
              <a:rPr lang="en-US" altLang="zh-CN" dirty="0" smtClean="0">
                <a:solidFill>
                  <a:schemeClr val="bg1"/>
                </a:solidFill>
                <a:latin typeface="Times New Roman" panose="02020603050405020304" pitchFamily="18" charset="0"/>
                <a:cs typeface="Times New Roman" panose="02020603050405020304" pitchFamily="18" charset="0"/>
              </a:rPr>
              <a:t>Division &amp;Mexico</a:t>
            </a:r>
          </a:p>
          <a:p>
            <a:endParaRPr lang="zh-CN" altLang="en-US" dirty="0"/>
          </a:p>
        </p:txBody>
      </p:sp>
      <p:sp>
        <p:nvSpPr>
          <p:cNvPr id="4" name="Rectangle 3"/>
          <p:cNvSpPr/>
          <p:nvPr/>
        </p:nvSpPr>
        <p:spPr>
          <a:xfrm>
            <a:off x="8338782" y="5745707"/>
            <a:ext cx="1255594" cy="245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7042245" y="5991367"/>
            <a:ext cx="1255594" cy="245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Slide Number Placeholder 4"/>
          <p:cNvSpPr>
            <a:spLocks noGrp="1"/>
          </p:cNvSpPr>
          <p:nvPr>
            <p:ph type="sldNum" sz="quarter" idx="12"/>
          </p:nvPr>
        </p:nvSpPr>
        <p:spPr/>
        <p:txBody>
          <a:bodyPr/>
          <a:lstStyle/>
          <a:p>
            <a:fld id="{29B3F65C-2DF1-4EBD-AC68-8BBBAB898856}" type="slidenum">
              <a:rPr lang="en-US" smtClean="0"/>
              <a:t>132</a:t>
            </a:fld>
            <a:endParaRPr lang="en-US"/>
          </a:p>
        </p:txBody>
      </p:sp>
    </p:spTree>
    <p:extLst>
      <p:ext uri="{BB962C8B-B14F-4D97-AF65-F5344CB8AC3E}">
        <p14:creationId xmlns:p14="http://schemas.microsoft.com/office/powerpoint/2010/main" val="17887787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Codes of Ethics</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1. Obey the law.</a:t>
            </a:r>
          </a:p>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2. Take care of our members.</a:t>
            </a:r>
          </a:p>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3. Take care of our employees.</a:t>
            </a:r>
          </a:p>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4. Respect our suppliers.</a:t>
            </a:r>
          </a:p>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If we do these four things throughout our organization, then we will achieve our ultimate goal, which is to:</a:t>
            </a:r>
          </a:p>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5. Reward our shareholders.</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133</a:t>
            </a:fld>
            <a:endParaRPr lang="en-US"/>
          </a:p>
        </p:txBody>
      </p:sp>
    </p:spTree>
    <p:extLst>
      <p:ext uri="{BB962C8B-B14F-4D97-AF65-F5344CB8AC3E}">
        <p14:creationId xmlns:p14="http://schemas.microsoft.com/office/powerpoint/2010/main" val="120786636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37" y="180845"/>
            <a:ext cx="10515600" cy="673055"/>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Employees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stretch>
            <a:fillRect/>
          </a:stretch>
        </p:blipFill>
        <p:spPr>
          <a:xfrm>
            <a:off x="485191" y="1000858"/>
            <a:ext cx="10515600" cy="1072871"/>
          </a:xfrm>
          <a:prstGeom prst="rect">
            <a:avLst/>
          </a:prstGeom>
        </p:spPr>
      </p:pic>
      <p:sp>
        <p:nvSpPr>
          <p:cNvPr id="3" name="TextBox 2"/>
          <p:cNvSpPr txBox="1"/>
          <p:nvPr/>
        </p:nvSpPr>
        <p:spPr>
          <a:xfrm>
            <a:off x="485191" y="2220687"/>
            <a:ext cx="11206065" cy="446276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solidFill>
                  <a:schemeClr val="bg1"/>
                </a:solidFill>
                <a:latin typeface="Times New Roman" panose="02020603050405020304" pitchFamily="18" charset="0"/>
                <a:cs typeface="Times New Roman" panose="02020603050405020304" pitchFamily="18" charset="0"/>
              </a:rPr>
              <a:t>From 2013 to 2015, the number of the company’s employees has kept increasing. </a:t>
            </a:r>
            <a:endParaRPr lang="en-US" altLang="zh-CN" sz="2000" b="1" dirty="0" smtClean="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b="1" dirty="0" smtClean="0">
                <a:solidFill>
                  <a:schemeClr val="bg1"/>
                </a:solidFill>
                <a:latin typeface="Times New Roman" panose="02020603050405020304" pitchFamily="18" charset="0"/>
                <a:cs typeface="Times New Roman" panose="02020603050405020304" pitchFamily="18" charset="0"/>
              </a:rPr>
              <a:t>Higher average wage </a:t>
            </a:r>
            <a:r>
              <a:rPr lang="en-US" altLang="zh-CN" sz="2000" b="1" dirty="0">
                <a:solidFill>
                  <a:schemeClr val="bg1"/>
                </a:solidFill>
                <a:latin typeface="Times New Roman" panose="02020603050405020304" pitchFamily="18" charset="0"/>
                <a:cs typeface="Times New Roman" panose="02020603050405020304" pitchFamily="18" charset="0"/>
              </a:rPr>
              <a:t>for full-time workers </a:t>
            </a:r>
            <a:r>
              <a:rPr lang="en-US" altLang="zh-CN" sz="2000" b="1" dirty="0" smtClean="0">
                <a:solidFill>
                  <a:schemeClr val="bg1"/>
                </a:solidFill>
                <a:latin typeface="Times New Roman" panose="02020603050405020304" pitchFamily="18" charset="0"/>
                <a:cs typeface="Times New Roman" panose="02020603050405020304" pitchFamily="18" charset="0"/>
              </a:rPr>
              <a:t> </a:t>
            </a:r>
          </a:p>
          <a:p>
            <a:pPr marL="342900" indent="-342900">
              <a:buFont typeface="Times New Roman" panose="02020603050405020304" pitchFamily="18" charset="0"/>
              <a:buChar char="·"/>
            </a:pPr>
            <a:r>
              <a:rPr lang="en-US" altLang="zh-CN" sz="2000" dirty="0">
                <a:solidFill>
                  <a:schemeClr val="bg1"/>
                </a:solidFill>
                <a:latin typeface="Times New Roman" panose="02020603050405020304" pitchFamily="18" charset="0"/>
                <a:cs typeface="Times New Roman" panose="02020603050405020304" pitchFamily="18" charset="0"/>
              </a:rPr>
              <a:t>Costco's generous pay won the company effusive praise from President Obama in his 2014 State of the Union address</a:t>
            </a:r>
            <a:r>
              <a:rPr lang="en-US" altLang="zh-CN" sz="2000" dirty="0" smtClean="0">
                <a:solidFill>
                  <a:schemeClr val="bg1"/>
                </a:solidFill>
                <a:latin typeface="Times New Roman" panose="02020603050405020304" pitchFamily="18" charset="0"/>
                <a:cs typeface="Times New Roman" panose="02020603050405020304" pitchFamily="18" charset="0"/>
              </a:rPr>
              <a:t>.</a:t>
            </a:r>
          </a:p>
          <a:p>
            <a:pPr marL="342900" indent="-342900">
              <a:buFont typeface="Times New Roman" panose="02020603050405020304" pitchFamily="18"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Average pay in 2016:</a:t>
            </a:r>
          </a:p>
          <a:p>
            <a:r>
              <a:rPr lang="en-US" altLang="zh-CN" sz="2000" dirty="0" smtClean="0">
                <a:solidFill>
                  <a:schemeClr val="bg1"/>
                </a:solidFill>
                <a:latin typeface="Times New Roman" panose="02020603050405020304" pitchFamily="18" charset="0"/>
                <a:cs typeface="Times New Roman" panose="02020603050405020304" pitchFamily="18" charset="0"/>
              </a:rPr>
              <a:t>Costco = $20/hour </a:t>
            </a:r>
            <a:r>
              <a:rPr lang="en-US" altLang="zh-CN" sz="2000" dirty="0">
                <a:solidFill>
                  <a:schemeClr val="bg1"/>
                </a:solidFill>
                <a:latin typeface="Times New Roman" panose="02020603050405020304" pitchFamily="18" charset="0"/>
                <a:cs typeface="Times New Roman" panose="02020603050405020304" pitchFamily="18" charset="0"/>
              </a:rPr>
              <a:t>before overtime and </a:t>
            </a:r>
            <a:r>
              <a:rPr lang="en-US" altLang="zh-CN" sz="2000" dirty="0" smtClean="0">
                <a:solidFill>
                  <a:schemeClr val="bg1"/>
                </a:solidFill>
                <a:latin typeface="Times New Roman" panose="02020603050405020304" pitchFamily="18" charset="0"/>
                <a:cs typeface="Times New Roman" panose="02020603050405020304" pitchFamily="18" charset="0"/>
              </a:rPr>
              <a:t>benefits &amp; It raised minimum wage by $1.5/hour</a:t>
            </a:r>
          </a:p>
          <a:p>
            <a:r>
              <a:rPr lang="en-US" altLang="zh-CN" sz="2000" dirty="0" smtClean="0">
                <a:solidFill>
                  <a:schemeClr val="bg1"/>
                </a:solidFill>
                <a:latin typeface="Times New Roman" panose="02020603050405020304" pitchFamily="18" charset="0"/>
                <a:cs typeface="Times New Roman" panose="02020603050405020304" pitchFamily="18" charset="0"/>
              </a:rPr>
              <a:t>Walmart </a:t>
            </a:r>
            <a:r>
              <a:rPr lang="en-US" altLang="zh-CN" sz="2000" dirty="0">
                <a:solidFill>
                  <a:schemeClr val="bg1"/>
                </a:solidFill>
                <a:latin typeface="Times New Roman" panose="02020603050405020304" pitchFamily="18" charset="0"/>
                <a:cs typeface="Times New Roman" panose="02020603050405020304" pitchFamily="18" charset="0"/>
              </a:rPr>
              <a:t>=</a:t>
            </a:r>
            <a:r>
              <a:rPr lang="en-US" altLang="zh-CN" sz="2000" dirty="0" smtClean="0">
                <a:solidFill>
                  <a:schemeClr val="bg1"/>
                </a:solidFill>
                <a:latin typeface="Times New Roman" panose="02020603050405020304" pitchFamily="18" charset="0"/>
                <a:cs typeface="Times New Roman" panose="02020603050405020304" pitchFamily="18" charset="0"/>
              </a:rPr>
              <a:t> </a:t>
            </a:r>
            <a:r>
              <a:rPr lang="en-US" altLang="zh-CN" sz="2000" dirty="0">
                <a:solidFill>
                  <a:schemeClr val="bg1"/>
                </a:solidFill>
                <a:latin typeface="Times New Roman" panose="02020603050405020304" pitchFamily="18" charset="0"/>
                <a:cs typeface="Times New Roman" panose="02020603050405020304" pitchFamily="18" charset="0"/>
              </a:rPr>
              <a:t>$</a:t>
            </a:r>
            <a:r>
              <a:rPr lang="en-US" altLang="zh-CN" sz="2000" dirty="0" smtClean="0">
                <a:solidFill>
                  <a:schemeClr val="bg1"/>
                </a:solidFill>
                <a:latin typeface="Times New Roman" panose="02020603050405020304" pitchFamily="18" charset="0"/>
                <a:cs typeface="Times New Roman" panose="02020603050405020304" pitchFamily="18" charset="0"/>
              </a:rPr>
              <a:t>13.38/hour after recent wage increase</a:t>
            </a:r>
          </a:p>
          <a:p>
            <a:endParaRPr lang="en-US" altLang="zh-CN" sz="2000" dirty="0" smtClean="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b="1" dirty="0" smtClean="0">
                <a:solidFill>
                  <a:schemeClr val="bg1"/>
                </a:solidFill>
                <a:latin typeface="Times New Roman" panose="02020603050405020304" pitchFamily="18" charset="0"/>
                <a:cs typeface="Times New Roman" panose="02020603050405020304" pitchFamily="18" charset="0"/>
              </a:rPr>
              <a:t>Higher wage leads to more employee satisfaction and better performance</a:t>
            </a:r>
          </a:p>
          <a:p>
            <a:r>
              <a:rPr lang="en-US" altLang="zh-CN" sz="2000" dirty="0">
                <a:solidFill>
                  <a:schemeClr val="bg1"/>
                </a:solidFill>
                <a:latin typeface="Times New Roman" panose="02020603050405020304" pitchFamily="18" charset="0"/>
                <a:cs typeface="Times New Roman" panose="02020603050405020304" pitchFamily="18" charset="0"/>
              </a:rPr>
              <a:t> </a:t>
            </a:r>
            <a:r>
              <a:rPr lang="en-US" altLang="zh-CN" sz="2000" dirty="0" smtClean="0">
                <a:solidFill>
                  <a:schemeClr val="bg1"/>
                </a:solidFill>
                <a:latin typeface="Times New Roman" panose="02020603050405020304" pitchFamily="18" charset="0"/>
                <a:cs typeface="Times New Roman" panose="02020603050405020304" pitchFamily="18" charset="0"/>
              </a:rPr>
              <a:t>Glassdoor.com: allows </a:t>
            </a:r>
            <a:r>
              <a:rPr lang="en-US" altLang="zh-CN" sz="2000" dirty="0">
                <a:solidFill>
                  <a:schemeClr val="bg1"/>
                </a:solidFill>
                <a:latin typeface="Times New Roman" panose="02020603050405020304" pitchFamily="18" charset="0"/>
                <a:cs typeface="Times New Roman" panose="02020603050405020304" pitchFamily="18" charset="0"/>
              </a:rPr>
              <a:t>workers to rate their </a:t>
            </a:r>
            <a:r>
              <a:rPr lang="en-US" altLang="zh-CN" sz="2000" dirty="0" smtClean="0">
                <a:solidFill>
                  <a:schemeClr val="bg1"/>
                </a:solidFill>
                <a:latin typeface="Times New Roman" panose="02020603050405020304" pitchFamily="18" charset="0"/>
                <a:cs typeface="Times New Roman" panose="02020603050405020304" pitchFamily="18" charset="0"/>
              </a:rPr>
              <a:t>employers</a:t>
            </a:r>
          </a:p>
          <a:p>
            <a:r>
              <a:rPr lang="en-US" altLang="zh-CN" sz="2000" dirty="0" smtClean="0">
                <a:solidFill>
                  <a:schemeClr val="bg1"/>
                </a:solidFill>
                <a:latin typeface="Times New Roman" panose="02020603050405020304" pitchFamily="18" charset="0"/>
                <a:cs typeface="Times New Roman" panose="02020603050405020304" pitchFamily="18" charset="0"/>
              </a:rPr>
              <a:t> - Costco: 3.9 </a:t>
            </a:r>
            <a:r>
              <a:rPr lang="en-US" altLang="zh-CN" sz="2000" dirty="0">
                <a:solidFill>
                  <a:schemeClr val="bg1"/>
                </a:solidFill>
                <a:latin typeface="Times New Roman" panose="02020603050405020304" pitchFamily="18" charset="0"/>
                <a:cs typeface="Times New Roman" panose="02020603050405020304" pitchFamily="18" charset="0"/>
              </a:rPr>
              <a:t>out of five </a:t>
            </a:r>
            <a:r>
              <a:rPr lang="en-US" altLang="zh-CN" sz="2000" dirty="0" smtClean="0">
                <a:solidFill>
                  <a:schemeClr val="bg1"/>
                </a:solidFill>
                <a:latin typeface="Times New Roman" panose="02020603050405020304" pitchFamily="18" charset="0"/>
                <a:cs typeface="Times New Roman" panose="02020603050405020304" pitchFamily="18" charset="0"/>
              </a:rPr>
              <a:t>stars Wal-Mart </a:t>
            </a:r>
            <a:r>
              <a:rPr lang="en-US" altLang="zh-CN" sz="2000" dirty="0">
                <a:solidFill>
                  <a:schemeClr val="bg1"/>
                </a:solidFill>
                <a:latin typeface="Times New Roman" panose="02020603050405020304" pitchFamily="18" charset="0"/>
                <a:cs typeface="Times New Roman" panose="02020603050405020304" pitchFamily="18" charset="0"/>
              </a:rPr>
              <a:t>3.1 out of five </a:t>
            </a:r>
            <a:r>
              <a:rPr lang="en-US" altLang="zh-CN" sz="2000" dirty="0" smtClean="0">
                <a:solidFill>
                  <a:schemeClr val="bg1"/>
                </a:solidFill>
                <a:latin typeface="Times New Roman" panose="02020603050405020304" pitchFamily="18" charset="0"/>
                <a:cs typeface="Times New Roman" panose="02020603050405020304" pitchFamily="18" charset="0"/>
              </a:rPr>
              <a:t>stars</a:t>
            </a:r>
          </a:p>
          <a:p>
            <a:endParaRPr lang="en-US" altLang="zh-CN" sz="2000" dirty="0" smtClean="0">
              <a:solidFill>
                <a:schemeClr val="bg1"/>
              </a:solidFill>
              <a:latin typeface="Times New Roman" panose="02020603050405020304" pitchFamily="18" charset="0"/>
              <a:cs typeface="Times New Roman" panose="02020603050405020304" pitchFamily="18" charset="0"/>
            </a:endParaRPr>
          </a:p>
          <a:p>
            <a:r>
              <a:rPr lang="en-US" altLang="zh-CN" sz="2000" dirty="0" smtClean="0">
                <a:solidFill>
                  <a:schemeClr val="bg1"/>
                </a:solidFill>
                <a:latin typeface="Times New Roman" panose="02020603050405020304" pitchFamily="18" charset="0"/>
                <a:cs typeface="Times New Roman" panose="02020603050405020304" pitchFamily="18" charset="0"/>
              </a:rPr>
              <a:t>Costco </a:t>
            </a:r>
            <a:r>
              <a:rPr lang="en-US" altLang="zh-CN" sz="2000" dirty="0">
                <a:solidFill>
                  <a:schemeClr val="bg1"/>
                </a:solidFill>
                <a:latin typeface="Times New Roman" panose="02020603050405020304" pitchFamily="18" charset="0"/>
                <a:cs typeface="Times New Roman" panose="02020603050405020304" pitchFamily="18" charset="0"/>
              </a:rPr>
              <a:t>executives believe that keeping employees happy is worth the cost, as it leads to lower turnover, higher productivity, and better customer service</a:t>
            </a:r>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smtClean="0">
              <a:solidFill>
                <a:schemeClr val="bg1"/>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134</a:t>
            </a:fld>
            <a:endParaRPr lang="en-US"/>
          </a:p>
        </p:txBody>
      </p:sp>
    </p:spTree>
    <p:extLst>
      <p:ext uri="{BB962C8B-B14F-4D97-AF65-F5344CB8AC3E}">
        <p14:creationId xmlns:p14="http://schemas.microsoft.com/office/powerpoint/2010/main" val="64270131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News: Even Costco Has Union Problems!</a:t>
            </a:r>
            <a:r>
              <a:rPr lang="en-US" altLang="zh-CN" sz="3200" b="1" dirty="0">
                <a:solidFill>
                  <a:schemeClr val="bg1"/>
                </a:solidFill>
                <a:latin typeface="Times New Roman" panose="02020603050405020304" pitchFamily="18" charset="0"/>
                <a:cs typeface="Times New Roman" panose="02020603050405020304" pitchFamily="18" charset="0"/>
              </a:rPr>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dirty="0">
                <a:solidFill>
                  <a:schemeClr val="bg1"/>
                </a:solidFill>
                <a:latin typeface="Times New Roman" panose="02020603050405020304" pitchFamily="18" charset="0"/>
                <a:cs typeface="Times New Roman" panose="02020603050405020304" pitchFamily="18" charset="0"/>
              </a:rPr>
              <a:t> Mar 19, 2016 </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25000" lnSpcReduction="20000"/>
          </a:bodyPr>
          <a:lstStyle/>
          <a:p>
            <a:r>
              <a:rPr lang="en-US" altLang="zh-CN" sz="8000" dirty="0">
                <a:solidFill>
                  <a:schemeClr val="bg1"/>
                </a:solidFill>
                <a:latin typeface="Times New Roman" panose="02020603050405020304" pitchFamily="18" charset="0"/>
                <a:cs typeface="Times New Roman" panose="02020603050405020304" pitchFamily="18" charset="0"/>
              </a:rPr>
              <a:t>The Teamsters union, which represents about 16,000 Costco employees, recently recommended that its members reject Costco's "last, best and final" contract offer. (Most of Costco's 200,000-plus employees are not unionized</a:t>
            </a:r>
            <a:r>
              <a:rPr lang="en-US" altLang="zh-CN" sz="8000" dirty="0" smtClean="0">
                <a:solidFill>
                  <a:schemeClr val="bg1"/>
                </a:solidFill>
                <a:latin typeface="Times New Roman" panose="02020603050405020304" pitchFamily="18" charset="0"/>
                <a:cs typeface="Times New Roman" panose="02020603050405020304" pitchFamily="18" charset="0"/>
              </a:rPr>
              <a:t>.)</a:t>
            </a:r>
            <a:endParaRPr lang="en-US" altLang="zh-CN" sz="8000" dirty="0">
              <a:solidFill>
                <a:schemeClr val="bg1"/>
              </a:solidFill>
              <a:latin typeface="Times New Roman" panose="02020603050405020304" pitchFamily="18" charset="0"/>
              <a:cs typeface="Times New Roman" panose="02020603050405020304" pitchFamily="18" charset="0"/>
            </a:endParaRPr>
          </a:p>
          <a:p>
            <a:r>
              <a:rPr lang="en-US" altLang="zh-CN" sz="8000" dirty="0">
                <a:solidFill>
                  <a:schemeClr val="bg1"/>
                </a:solidFill>
                <a:latin typeface="Times New Roman" panose="02020603050405020304" pitchFamily="18" charset="0"/>
                <a:cs typeface="Times New Roman" panose="02020603050405020304" pitchFamily="18" charset="0"/>
              </a:rPr>
              <a:t>Today, the bulk of the union's members work at Costco locations in California. These workers have a union-administered defined benefit pension plan, and they want the company to make a higher contribution to the plan.</a:t>
            </a:r>
          </a:p>
          <a:p>
            <a:r>
              <a:rPr lang="en-US" altLang="zh-CN" sz="8000" dirty="0">
                <a:solidFill>
                  <a:schemeClr val="bg1"/>
                </a:solidFill>
                <a:latin typeface="Times New Roman" panose="02020603050405020304" pitchFamily="18" charset="0"/>
                <a:cs typeface="Times New Roman" panose="02020603050405020304" pitchFamily="18" charset="0"/>
              </a:rPr>
              <a:t>Meanwhile, the 3,500 East Coast union members currently have a 401(k) defined contribution plan. However, the Teamsters want Costco to allow </a:t>
            </a:r>
            <a:r>
              <a:rPr lang="en-US" altLang="zh-CN" sz="8000" u="sng" dirty="0">
                <a:solidFill>
                  <a:schemeClr val="bg1"/>
                </a:solidFill>
                <a:latin typeface="Times New Roman" panose="02020603050405020304" pitchFamily="18" charset="0"/>
                <a:cs typeface="Times New Roman" panose="02020603050405020304" pitchFamily="18" charset="0"/>
              </a:rPr>
              <a:t>the East Coast union members</a:t>
            </a:r>
            <a:r>
              <a:rPr lang="en-US" altLang="zh-CN" sz="8000" dirty="0">
                <a:solidFill>
                  <a:schemeClr val="bg1"/>
                </a:solidFill>
                <a:latin typeface="Times New Roman" panose="02020603050405020304" pitchFamily="18" charset="0"/>
                <a:cs typeface="Times New Roman" panose="02020603050405020304" pitchFamily="18" charset="0"/>
              </a:rPr>
              <a:t> to join the California workers' defined benefit plan.</a:t>
            </a:r>
          </a:p>
          <a:p>
            <a:r>
              <a:rPr lang="en-US" altLang="zh-CN" sz="8000" dirty="0">
                <a:solidFill>
                  <a:schemeClr val="bg1"/>
                </a:solidFill>
                <a:latin typeface="Times New Roman" panose="02020603050405020304" pitchFamily="18" charset="0"/>
                <a:cs typeface="Times New Roman" panose="02020603050405020304" pitchFamily="18" charset="0"/>
              </a:rPr>
              <a:t>There's a reason why employers have shifted </a:t>
            </a:r>
            <a:r>
              <a:rPr lang="en-US" altLang="zh-CN" sz="8000" dirty="0" err="1">
                <a:solidFill>
                  <a:schemeClr val="bg1"/>
                </a:solidFill>
                <a:latin typeface="Times New Roman" panose="02020603050405020304" pitchFamily="18" charset="0"/>
                <a:cs typeface="Times New Roman" panose="02020603050405020304" pitchFamily="18" charset="0"/>
              </a:rPr>
              <a:t>en</a:t>
            </a:r>
            <a:r>
              <a:rPr lang="en-US" altLang="zh-CN" sz="8000" dirty="0">
                <a:solidFill>
                  <a:schemeClr val="bg1"/>
                </a:solidFill>
                <a:latin typeface="Times New Roman" panose="02020603050405020304" pitchFamily="18" charset="0"/>
                <a:cs typeface="Times New Roman" panose="02020603050405020304" pitchFamily="18" charset="0"/>
              </a:rPr>
              <a:t> masse over the past few decades from offering defined benefit plans to relying on 401(k) plans. Defined benefit plans give employees more security in retirement, but are </a:t>
            </a:r>
            <a:r>
              <a:rPr lang="en-US" altLang="zh-CN" sz="8000" u="sng" dirty="0">
                <a:solidFill>
                  <a:schemeClr val="bg1"/>
                </a:solidFill>
                <a:latin typeface="Times New Roman" panose="02020603050405020304" pitchFamily="18" charset="0"/>
                <a:cs typeface="Times New Roman" panose="02020603050405020304" pitchFamily="18" charset="0"/>
              </a:rPr>
              <a:t>very risky for the companies that sponsor them</a:t>
            </a:r>
            <a:r>
              <a:rPr lang="en-US" altLang="zh-CN" sz="8000" dirty="0">
                <a:solidFill>
                  <a:schemeClr val="bg1"/>
                </a:solidFill>
                <a:latin typeface="Times New Roman" panose="02020603050405020304" pitchFamily="18" charset="0"/>
                <a:cs typeface="Times New Roman" panose="02020603050405020304" pitchFamily="18" charset="0"/>
              </a:rPr>
              <a:t>. If investment results are worse than expected, or retirees live longer than expected, a defined benefit plan sponsor can find itself on the hook for billions of dollars of unplanned </a:t>
            </a:r>
            <a:r>
              <a:rPr lang="en-US" altLang="zh-CN" sz="8000" dirty="0" smtClean="0">
                <a:solidFill>
                  <a:schemeClr val="bg1"/>
                </a:solidFill>
                <a:latin typeface="Times New Roman" panose="02020603050405020304" pitchFamily="18" charset="0"/>
                <a:cs typeface="Times New Roman" panose="02020603050405020304" pitchFamily="18" charset="0"/>
              </a:rPr>
              <a:t>contributions</a:t>
            </a:r>
          </a:p>
          <a:p>
            <a:r>
              <a:rPr lang="en-US" altLang="zh-CN" sz="8000" dirty="0">
                <a:solidFill>
                  <a:schemeClr val="bg1"/>
                </a:solidFill>
                <a:latin typeface="Times New Roman" panose="02020603050405020304" pitchFamily="18" charset="0"/>
                <a:cs typeface="Times New Roman" panose="02020603050405020304" pitchFamily="18" charset="0"/>
              </a:rPr>
              <a:t>Members will vote on the contract later this month. The contract will be approved if a majority of votes are cast in favor of it. But if a majority vote against the contract the union will seek to reopen </a:t>
            </a:r>
            <a:r>
              <a:rPr lang="en-US" altLang="zh-CN" sz="8000" dirty="0" smtClean="0">
                <a:solidFill>
                  <a:schemeClr val="bg1"/>
                </a:solidFill>
                <a:latin typeface="Times New Roman" panose="02020603050405020304" pitchFamily="18" charset="0"/>
                <a:cs typeface="Times New Roman" panose="02020603050405020304" pitchFamily="18" charset="0"/>
              </a:rPr>
              <a:t>negotiations.</a:t>
            </a:r>
            <a:endParaRPr lang="en-US" altLang="zh-CN" sz="8000" dirty="0">
              <a:solidFill>
                <a:schemeClr val="bg1"/>
              </a:solidFill>
              <a:latin typeface="Times New Roman" panose="02020603050405020304" pitchFamily="18" charset="0"/>
              <a:cs typeface="Times New Roman" panose="02020603050405020304" pitchFamily="18" charset="0"/>
            </a:endParaRPr>
          </a:p>
          <a:p>
            <a:r>
              <a:rPr lang="en-US" altLang="zh-CN" sz="8000" dirty="0" smtClean="0">
                <a:solidFill>
                  <a:schemeClr val="bg1"/>
                </a:solidFill>
                <a:latin typeface="Times New Roman" panose="02020603050405020304" pitchFamily="18" charset="0"/>
                <a:cs typeface="Times New Roman" panose="02020603050405020304" pitchFamily="18" charset="0"/>
              </a:rPr>
              <a:t>It is </a:t>
            </a:r>
            <a:r>
              <a:rPr lang="en-US" altLang="zh-CN" sz="8000" dirty="0">
                <a:solidFill>
                  <a:schemeClr val="bg1"/>
                </a:solidFill>
                <a:latin typeface="Times New Roman" panose="02020603050405020304" pitchFamily="18" charset="0"/>
                <a:cs typeface="Times New Roman" panose="02020603050405020304" pitchFamily="18" charset="0"/>
              </a:rPr>
              <a:t>possible there could be a strike if the company refuses to renegotiate but </a:t>
            </a:r>
            <a:r>
              <a:rPr lang="en-US" altLang="zh-CN" sz="8000" dirty="0" smtClean="0">
                <a:solidFill>
                  <a:schemeClr val="bg1"/>
                </a:solidFill>
                <a:latin typeface="Times New Roman" panose="02020603050405020304" pitchFamily="18" charset="0"/>
                <a:cs typeface="Times New Roman" panose="02020603050405020304" pitchFamily="18" charset="0"/>
              </a:rPr>
              <a:t>it ‘s unlikely</a:t>
            </a:r>
            <a:r>
              <a:rPr lang="en-US" altLang="zh-CN" sz="8000" dirty="0">
                <a:solidFill>
                  <a:schemeClr val="bg1"/>
                </a:solidFill>
                <a:latin typeface="Times New Roman" panose="02020603050405020304" pitchFamily="18" charset="0"/>
                <a:cs typeface="Times New Roman" panose="02020603050405020304" pitchFamily="18" charset="0"/>
              </a:rPr>
              <a:t>, </a:t>
            </a:r>
            <a:r>
              <a:rPr lang="en-US" altLang="zh-CN" sz="8000" dirty="0" smtClean="0">
                <a:solidFill>
                  <a:schemeClr val="bg1"/>
                </a:solidFill>
                <a:latin typeface="Times New Roman" panose="02020603050405020304" pitchFamily="18" charset="0"/>
                <a:cs typeface="Times New Roman" panose="02020603050405020304" pitchFamily="18" charset="0"/>
              </a:rPr>
              <a:t>since there </a:t>
            </a:r>
            <a:r>
              <a:rPr lang="en-US" altLang="zh-CN" sz="8000" dirty="0">
                <a:solidFill>
                  <a:schemeClr val="bg1"/>
                </a:solidFill>
                <a:latin typeface="Times New Roman" panose="02020603050405020304" pitchFamily="18" charset="0"/>
                <a:cs typeface="Times New Roman" panose="02020603050405020304" pitchFamily="18" charset="0"/>
              </a:rPr>
              <a:t>had not been a strike since the Teamsters started representing Costco workers in the 1970s.</a:t>
            </a:r>
          </a:p>
          <a:p>
            <a:endParaRPr lang="en-US" altLang="zh-CN" dirty="0"/>
          </a:p>
          <a:p>
            <a:endParaRPr lang="zh-CN" altLang="en-US" dirty="0"/>
          </a:p>
        </p:txBody>
      </p:sp>
      <p:sp>
        <p:nvSpPr>
          <p:cNvPr id="4" name="Slide Number Placeholder 3"/>
          <p:cNvSpPr>
            <a:spLocks noGrp="1"/>
          </p:cNvSpPr>
          <p:nvPr>
            <p:ph type="sldNum" sz="quarter" idx="12"/>
          </p:nvPr>
        </p:nvSpPr>
        <p:spPr/>
        <p:txBody>
          <a:bodyPr/>
          <a:lstStyle/>
          <a:p>
            <a:fld id="{29B3F65C-2DF1-4EBD-AC68-8BBBAB898856}" type="slidenum">
              <a:rPr lang="en-US" smtClean="0"/>
              <a:t>135</a:t>
            </a:fld>
            <a:endParaRPr lang="en-US"/>
          </a:p>
        </p:txBody>
      </p:sp>
    </p:spTree>
    <p:extLst>
      <p:ext uri="{BB962C8B-B14F-4D97-AF65-F5344CB8AC3E}">
        <p14:creationId xmlns:p14="http://schemas.microsoft.com/office/powerpoint/2010/main" val="14089257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88" y="100720"/>
            <a:ext cx="10515600" cy="1325563"/>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Strategies Overview</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0796" y="1605288"/>
            <a:ext cx="10515600" cy="4351338"/>
          </a:xfrm>
        </p:spPr>
        <p:txBody>
          <a:bodyPr>
            <a:normAutofit/>
          </a:bodyPr>
          <a:lstStyle/>
          <a:p>
            <a:pPr>
              <a:lnSpc>
                <a:spcPct val="200000"/>
              </a:lnSpc>
            </a:pPr>
            <a:r>
              <a:rPr lang="en-US" altLang="zh-CN" b="1" dirty="0" smtClean="0">
                <a:solidFill>
                  <a:schemeClr val="bg1"/>
                </a:solidFill>
                <a:latin typeface="Times New Roman" panose="02020603050405020304" pitchFamily="18" charset="0"/>
                <a:cs typeface="Times New Roman" panose="02020603050405020304" pitchFamily="18" charset="0"/>
              </a:rPr>
              <a:t>Low Cost And High Quality Strategy</a:t>
            </a:r>
          </a:p>
          <a:p>
            <a:pPr>
              <a:lnSpc>
                <a:spcPct val="200000"/>
              </a:lnSpc>
            </a:pPr>
            <a:r>
              <a:rPr lang="en-US" altLang="zh-CN" b="1" dirty="0">
                <a:solidFill>
                  <a:schemeClr val="bg1"/>
                </a:solidFill>
                <a:latin typeface="Times New Roman" panose="02020603050405020304" pitchFamily="18" charset="0"/>
                <a:cs typeface="Times New Roman" panose="02020603050405020304" pitchFamily="18" charset="0"/>
              </a:rPr>
              <a:t>Brand And Private Label </a:t>
            </a:r>
            <a:r>
              <a:rPr lang="en-US" altLang="zh-CN" b="1" dirty="0" smtClean="0">
                <a:solidFill>
                  <a:schemeClr val="bg1"/>
                </a:solidFill>
                <a:latin typeface="Times New Roman" panose="02020603050405020304" pitchFamily="18" charset="0"/>
                <a:cs typeface="Times New Roman" panose="02020603050405020304" pitchFamily="18" charset="0"/>
              </a:rPr>
              <a:t>Strategy</a:t>
            </a:r>
            <a:endParaRPr lang="zh-CN" altLang="en-US" b="1" dirty="0" smtClean="0">
              <a:solidFill>
                <a:schemeClr val="bg1"/>
              </a:solidFill>
              <a:latin typeface="Times New Roman" panose="02020603050405020304" pitchFamily="18" charset="0"/>
              <a:cs typeface="Times New Roman" panose="02020603050405020304" pitchFamily="18" charset="0"/>
            </a:endParaRPr>
          </a:p>
          <a:p>
            <a:pPr>
              <a:lnSpc>
                <a:spcPct val="200000"/>
              </a:lnSpc>
            </a:pPr>
            <a:r>
              <a:rPr lang="en-US" altLang="zh-CN" b="1" dirty="0" smtClean="0">
                <a:solidFill>
                  <a:schemeClr val="bg1"/>
                </a:solidFill>
                <a:latin typeface="Times New Roman" panose="02020603050405020304" pitchFamily="18" charset="0"/>
                <a:cs typeface="Times New Roman" panose="02020603050405020304" pitchFamily="18" charset="0"/>
              </a:rPr>
              <a:t>Expansion Strategy</a:t>
            </a:r>
          </a:p>
          <a:p>
            <a:pPr>
              <a:lnSpc>
                <a:spcPct val="200000"/>
              </a:lnSpc>
            </a:pPr>
            <a:r>
              <a:rPr lang="en-US" altLang="zh-CN" b="1" dirty="0" smtClean="0">
                <a:solidFill>
                  <a:schemeClr val="bg1"/>
                </a:solidFill>
                <a:latin typeface="Times New Roman" panose="02020603050405020304" pitchFamily="18" charset="0"/>
                <a:cs typeface="Times New Roman" panose="02020603050405020304" pitchFamily="18" charset="0"/>
              </a:rPr>
              <a:t>Multi-channel Strategy</a:t>
            </a:r>
          </a:p>
        </p:txBody>
      </p:sp>
      <p:sp>
        <p:nvSpPr>
          <p:cNvPr id="4" name="Slide Number Placeholder 3"/>
          <p:cNvSpPr>
            <a:spLocks noGrp="1"/>
          </p:cNvSpPr>
          <p:nvPr>
            <p:ph type="sldNum" sz="quarter" idx="12"/>
          </p:nvPr>
        </p:nvSpPr>
        <p:spPr/>
        <p:txBody>
          <a:bodyPr/>
          <a:lstStyle/>
          <a:p>
            <a:fld id="{29B3F65C-2DF1-4EBD-AC68-8BBBAB898856}" type="slidenum">
              <a:rPr lang="en-US" smtClean="0"/>
              <a:t>136</a:t>
            </a:fld>
            <a:endParaRPr lang="en-US"/>
          </a:p>
        </p:txBody>
      </p:sp>
    </p:spTree>
    <p:extLst>
      <p:ext uri="{BB962C8B-B14F-4D97-AF65-F5344CB8AC3E}">
        <p14:creationId xmlns:p14="http://schemas.microsoft.com/office/powerpoint/2010/main" val="172581956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dirty="0"/>
          </a:p>
        </p:txBody>
      </p:sp>
      <p:sp>
        <p:nvSpPr>
          <p:cNvPr id="4" name="Rectangle 3"/>
          <p:cNvSpPr/>
          <p:nvPr/>
        </p:nvSpPr>
        <p:spPr>
          <a:xfrm>
            <a:off x="1252278" y="2967335"/>
            <a:ext cx="96874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dirty="0" smtClean="0">
                <a:ln/>
                <a:solidFill>
                  <a:schemeClr val="accent4"/>
                </a:solidFill>
              </a:rPr>
              <a:t>Low Cost Differentiation</a:t>
            </a:r>
            <a:r>
              <a:rPr lang="en-US" altLang="zh-CN" sz="5400" b="1" cap="none" spc="0" dirty="0" smtClean="0">
                <a:ln/>
                <a:solidFill>
                  <a:schemeClr val="accent4"/>
                </a:solidFill>
                <a:effectLst/>
              </a:rPr>
              <a:t> Strategy</a:t>
            </a:r>
            <a:endParaRPr lang="en-US" altLang="zh-CN" sz="5400" b="1" cap="none" spc="0" dirty="0">
              <a:ln/>
              <a:solidFill>
                <a:schemeClr val="accent4"/>
              </a:solidFill>
              <a:effectLst/>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137</a:t>
            </a:fld>
            <a:endParaRPr lang="en-US"/>
          </a:p>
        </p:txBody>
      </p:sp>
    </p:spTree>
    <p:extLst>
      <p:ext uri="{BB962C8B-B14F-4D97-AF65-F5344CB8AC3E}">
        <p14:creationId xmlns:p14="http://schemas.microsoft.com/office/powerpoint/2010/main" val="7034698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0532"/>
          </a:xfrm>
        </p:spPr>
        <p:txBody>
          <a:bodyPr>
            <a:normAutofit fontScale="90000"/>
          </a:bodyPr>
          <a:lstStyle/>
          <a:p>
            <a:r>
              <a:rPr lang="en-US" altLang="zh-CN" b="1" dirty="0"/>
              <a:t/>
            </a:r>
            <a:br>
              <a:rPr lang="en-US" altLang="zh-CN" b="1" dirty="0"/>
            </a:br>
            <a:endParaRPr lang="zh-CN" altLang="en-US" dirty="0"/>
          </a:p>
        </p:txBody>
      </p:sp>
      <p:sp>
        <p:nvSpPr>
          <p:cNvPr id="3" name="Content Placeholder 2"/>
          <p:cNvSpPr>
            <a:spLocks noGrp="1"/>
          </p:cNvSpPr>
          <p:nvPr>
            <p:ph idx="1"/>
          </p:nvPr>
        </p:nvSpPr>
        <p:spPr>
          <a:xfrm>
            <a:off x="838200" y="1418197"/>
            <a:ext cx="10515600" cy="4351338"/>
          </a:xfrm>
        </p:spPr>
        <p:txBody>
          <a:bodyPr>
            <a:normAutofit lnSpcReduction="10000"/>
          </a:bodyPr>
          <a:lstStyle/>
          <a:p>
            <a:r>
              <a:rPr lang="en-US" altLang="zh-CN" sz="3200" dirty="0" smtClean="0">
                <a:solidFill>
                  <a:schemeClr val="bg1"/>
                </a:solidFill>
                <a:latin typeface="Times New Roman" panose="02020603050405020304" pitchFamily="18" charset="0"/>
                <a:cs typeface="Times New Roman" panose="02020603050405020304" pitchFamily="18" charset="0"/>
              </a:rPr>
              <a:t>Mission </a:t>
            </a:r>
            <a:r>
              <a:rPr lang="en-US" altLang="zh-CN" sz="3200" dirty="0">
                <a:solidFill>
                  <a:schemeClr val="bg1"/>
                </a:solidFill>
                <a:latin typeface="Times New Roman" panose="02020603050405020304" pitchFamily="18" charset="0"/>
                <a:cs typeface="Times New Roman" panose="02020603050405020304" pitchFamily="18" charset="0"/>
              </a:rPr>
              <a:t>statement: To continually provide our members with quality goods and services at the lowest possible prices</a:t>
            </a:r>
            <a:r>
              <a:rPr lang="en-US" altLang="zh-CN" sz="3200" dirty="0" smtClean="0">
                <a:solidFill>
                  <a:schemeClr val="bg1"/>
                </a:solidFill>
                <a:latin typeface="Times New Roman" panose="02020603050405020304" pitchFamily="18" charset="0"/>
                <a:cs typeface="Times New Roman" panose="02020603050405020304" pitchFamily="18" charset="0"/>
              </a:rPr>
              <a:t>.</a:t>
            </a:r>
          </a:p>
          <a:p>
            <a:r>
              <a:rPr lang="en-US" altLang="zh-CN" sz="3200" dirty="0" smtClean="0">
                <a:solidFill>
                  <a:schemeClr val="bg1"/>
                </a:solidFill>
                <a:latin typeface="Times New Roman" panose="02020603050405020304" pitchFamily="18" charset="0"/>
                <a:cs typeface="Times New Roman" panose="02020603050405020304" pitchFamily="18" charset="0"/>
              </a:rPr>
              <a:t>Products</a:t>
            </a:r>
          </a:p>
          <a:p>
            <a:pPr>
              <a:buFont typeface="Times New Roman" panose="02020603050405020304" pitchFamily="18" charset="0"/>
              <a:buChar char="·"/>
            </a:pPr>
            <a:r>
              <a:rPr lang="en-US" altLang="zh-CN" sz="3200" dirty="0" smtClean="0">
                <a:solidFill>
                  <a:schemeClr val="bg1"/>
                </a:solidFill>
                <a:latin typeface="Times New Roman" panose="02020603050405020304" pitchFamily="18" charset="0"/>
                <a:cs typeface="Times New Roman" panose="02020603050405020304" pitchFamily="18" charset="0"/>
              </a:rPr>
              <a:t>Food</a:t>
            </a:r>
            <a:r>
              <a:rPr lang="en-US" altLang="zh-CN" sz="3200" dirty="0">
                <a:solidFill>
                  <a:schemeClr val="bg1"/>
                </a:solidFill>
                <a:latin typeface="Times New Roman" panose="02020603050405020304" pitchFamily="18" charset="0"/>
                <a:cs typeface="Times New Roman" panose="02020603050405020304" pitchFamily="18" charset="0"/>
              </a:rPr>
              <a:t>: low price from Kirkland in general, while also build high quality image by providing some goods with matching price.</a:t>
            </a:r>
          </a:p>
          <a:p>
            <a:pPr>
              <a:buFont typeface="Times New Roman" panose="02020603050405020304" pitchFamily="18" charset="0"/>
              <a:buChar char="·"/>
            </a:pPr>
            <a:r>
              <a:rPr lang="en-US" altLang="zh-CN" sz="3200" dirty="0">
                <a:solidFill>
                  <a:schemeClr val="bg1"/>
                </a:solidFill>
                <a:latin typeface="Times New Roman" panose="02020603050405020304" pitchFamily="18" charset="0"/>
                <a:cs typeface="Times New Roman" panose="02020603050405020304" pitchFamily="18" charset="0"/>
              </a:rPr>
              <a:t>Non-food products: target at higher-end customers</a:t>
            </a:r>
          </a:p>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 e.g</a:t>
            </a:r>
            <a:r>
              <a:rPr lang="en-US" altLang="zh-CN" sz="3200" dirty="0">
                <a:solidFill>
                  <a:schemeClr val="bg1"/>
                </a:solidFill>
                <a:latin typeface="Times New Roman" panose="02020603050405020304" pitchFamily="18" charset="0"/>
                <a:cs typeface="Times New Roman" panose="02020603050405020304" pitchFamily="18" charset="0"/>
              </a:rPr>
              <a:t>. formal dressing in apparel and co-brand in alcohol and drinks</a:t>
            </a:r>
          </a:p>
          <a:p>
            <a:pPr marL="0" indent="0">
              <a:buNone/>
            </a:pPr>
            <a:endParaRPr lang="en-US" altLang="zh-CN" sz="3200" dirty="0">
              <a:solidFill>
                <a:schemeClr val="bg1"/>
              </a:solidFill>
            </a:endParaRPr>
          </a:p>
          <a:p>
            <a:endParaRPr lang="zh-CN" altLang="en-US" sz="3200" dirty="0">
              <a:solidFill>
                <a:schemeClr val="bg1"/>
              </a:solidFill>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138</a:t>
            </a:fld>
            <a:endParaRPr lang="en-US"/>
          </a:p>
        </p:txBody>
      </p:sp>
    </p:spTree>
    <p:extLst>
      <p:ext uri="{BB962C8B-B14F-4D97-AF65-F5344CB8AC3E}">
        <p14:creationId xmlns:p14="http://schemas.microsoft.com/office/powerpoint/2010/main" val="421065035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155996"/>
            <a:ext cx="10515600" cy="995549"/>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Ancillary businesses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13899" y="1228299"/>
            <a:ext cx="11505062" cy="4948664"/>
          </a:xfrm>
        </p:spPr>
        <p:txBody>
          <a:bodyPr>
            <a:noAutofit/>
          </a:bodyPr>
          <a:lstStyle/>
          <a:p>
            <a:r>
              <a:rPr lang="en-US" altLang="zh-CN" sz="2000" dirty="0">
                <a:solidFill>
                  <a:schemeClr val="bg1"/>
                </a:solidFill>
                <a:latin typeface="Times New Roman" panose="02020603050405020304" pitchFamily="18" charset="0"/>
                <a:cs typeface="Times New Roman" panose="02020603050405020304" pitchFamily="18" charset="0"/>
              </a:rPr>
              <a:t>Costco’s ancillary businesses contributed to 16% sales in 2015</a:t>
            </a:r>
            <a:r>
              <a:rPr lang="en-US" altLang="zh-CN" sz="2000" dirty="0" smtClean="0">
                <a:solidFill>
                  <a:schemeClr val="bg1"/>
                </a:solidFill>
                <a:latin typeface="Times New Roman" panose="02020603050405020304" pitchFamily="18" charset="0"/>
                <a:cs typeface="Times New Roman" panose="02020603050405020304" pitchFamily="18" charset="0"/>
              </a:rPr>
              <a:t>.</a:t>
            </a:r>
          </a:p>
          <a:p>
            <a:r>
              <a:rPr lang="en-US" altLang="zh-CN" sz="2000" b="1" dirty="0" smtClean="0">
                <a:solidFill>
                  <a:schemeClr val="bg1"/>
                </a:solidFill>
                <a:latin typeface="Times New Roman" panose="02020603050405020304" pitchFamily="18" charset="0"/>
                <a:cs typeface="Times New Roman" panose="02020603050405020304" pitchFamily="18" charset="0"/>
              </a:rPr>
              <a:t>There are 5 sections of ancillary business:</a:t>
            </a:r>
          </a:p>
          <a:p>
            <a:pPr>
              <a:buFont typeface="Calibri" panose="020F0502020204030204" pitchFamily="34" charset="0"/>
              <a:buChar char="·"/>
            </a:pPr>
            <a:r>
              <a:rPr lang="en-US" altLang="zh-CN" sz="2000" b="1" dirty="0" smtClean="0">
                <a:solidFill>
                  <a:schemeClr val="bg1"/>
                </a:solidFill>
                <a:latin typeface="Times New Roman" panose="02020603050405020304" pitchFamily="18" charset="0"/>
                <a:cs typeface="Times New Roman" panose="02020603050405020304" pitchFamily="18" charset="0"/>
              </a:rPr>
              <a:t>Gasoline Stations</a:t>
            </a:r>
          </a:p>
          <a:p>
            <a:pPr>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 Pharmacies </a:t>
            </a:r>
          </a:p>
          <a:p>
            <a:pPr>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Optical And Hearing Aid Centers</a:t>
            </a:r>
          </a:p>
          <a:p>
            <a:pPr>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 Food Courts</a:t>
            </a:r>
          </a:p>
          <a:p>
            <a:pPr>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 Travel </a:t>
            </a:r>
          </a:p>
          <a:p>
            <a:r>
              <a:rPr lang="en-US" altLang="zh-CN" sz="2000" dirty="0">
                <a:solidFill>
                  <a:schemeClr val="bg1"/>
                </a:solidFill>
                <a:latin typeface="Times New Roman" panose="02020603050405020304" pitchFamily="18" charset="0"/>
                <a:cs typeface="Times New Roman" panose="02020603050405020304" pitchFamily="18" charset="0"/>
              </a:rPr>
              <a:t>Sales increased in all of sections of ancillary business, excepts gasoline business, where the average sales price per gallon was lower by 22% year-over-year. </a:t>
            </a:r>
          </a:p>
          <a:p>
            <a:r>
              <a:rPr lang="en-US" altLang="zh-CN" sz="2000" dirty="0">
                <a:solidFill>
                  <a:schemeClr val="bg1"/>
                </a:solidFill>
                <a:latin typeface="Times New Roman" panose="02020603050405020304" pitchFamily="18" charset="0"/>
                <a:cs typeface="Times New Roman" panose="02020603050405020304" pitchFamily="18" charset="0"/>
              </a:rPr>
              <a:t>Profits in these ancillary businesses were also up.</a:t>
            </a:r>
          </a:p>
          <a:p>
            <a:r>
              <a:rPr lang="en-US" altLang="zh-CN" sz="2000" dirty="0">
                <a:solidFill>
                  <a:schemeClr val="bg1"/>
                </a:solidFill>
                <a:latin typeface="Times New Roman" panose="02020603050405020304" pitchFamily="18" charset="0"/>
                <a:cs typeface="Times New Roman" panose="02020603050405020304" pitchFamily="18" charset="0"/>
              </a:rPr>
              <a:t>Gasoline:  To attract more memberships, Costco continued to expand gasoline operations globally, with almost all new U.S. and Canadian warehouses opening with gasoline stations; and other international locations adding stations where regulations allow and space permits. As of calendar 2015 year-end, 490 gasoline stations were in operation. Gasoline business generally has a significantly lower gross margin percentage relative to non-gasoline business and is very sensitive to gas price change. When gas price goes down, the profit margin narrows.</a:t>
            </a:r>
            <a:endParaRPr lang="zh-CN" altLang="en-US" sz="2000" dirty="0">
              <a:solidFill>
                <a:schemeClr val="bg1"/>
              </a:solidFill>
              <a:latin typeface="Times New Roman" panose="02020603050405020304" pitchFamily="18" charset="0"/>
              <a:cs typeface="Times New Roman" panose="02020603050405020304" pitchFamily="18" charset="0"/>
            </a:endParaRPr>
          </a:p>
          <a:p>
            <a:endParaRPr lang="zh-CN" altLang="en-US" sz="20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721822" y="1990322"/>
            <a:ext cx="5865124" cy="1587891"/>
          </a:xfrm>
          <a:prstGeom prst="rect">
            <a:avLst/>
          </a:prstGeom>
        </p:spPr>
      </p:pic>
      <p:pic>
        <p:nvPicPr>
          <p:cNvPr id="5" name="Picture 4"/>
          <p:cNvPicPr>
            <a:picLocks noChangeAspect="1"/>
          </p:cNvPicPr>
          <p:nvPr/>
        </p:nvPicPr>
        <p:blipFill>
          <a:blip r:embed="rId4"/>
          <a:stretch>
            <a:fillRect/>
          </a:stretch>
        </p:blipFill>
        <p:spPr>
          <a:xfrm>
            <a:off x="5721822" y="1743887"/>
            <a:ext cx="4928563" cy="246435"/>
          </a:xfrm>
          <a:prstGeom prst="rect">
            <a:avLst/>
          </a:prstGeom>
        </p:spPr>
      </p:pic>
      <p:sp>
        <p:nvSpPr>
          <p:cNvPr id="6" name="Rectangle 5"/>
          <p:cNvSpPr/>
          <p:nvPr/>
        </p:nvSpPr>
        <p:spPr>
          <a:xfrm>
            <a:off x="10454185" y="3293889"/>
            <a:ext cx="1132761" cy="284324"/>
          </a:xfrm>
          <a:prstGeom prst="rect">
            <a:avLst/>
          </a:prstGeom>
          <a:noFill/>
          <a:ln w="28575">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 name="Slide Number Placeholder 6"/>
          <p:cNvSpPr>
            <a:spLocks noGrp="1"/>
          </p:cNvSpPr>
          <p:nvPr>
            <p:ph type="sldNum" sz="quarter" idx="12"/>
          </p:nvPr>
        </p:nvSpPr>
        <p:spPr/>
        <p:txBody>
          <a:bodyPr/>
          <a:lstStyle/>
          <a:p>
            <a:fld id="{29B3F65C-2DF1-4EBD-AC68-8BBBAB898856}" type="slidenum">
              <a:rPr lang="en-US" smtClean="0"/>
              <a:t>139</a:t>
            </a:fld>
            <a:endParaRPr lang="en-US"/>
          </a:p>
        </p:txBody>
      </p:sp>
    </p:spTree>
    <p:extLst>
      <p:ext uri="{BB962C8B-B14F-4D97-AF65-F5344CB8AC3E}">
        <p14:creationId xmlns:p14="http://schemas.microsoft.com/office/powerpoint/2010/main" val="403382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27" y="564832"/>
            <a:ext cx="10515600" cy="989648"/>
          </a:xfrm>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Structure of the Industry: competition and market dynamics </a:t>
            </a:r>
            <a:r>
              <a:rPr lang="en-US" b="1" dirty="0">
                <a:solidFill>
                  <a:schemeClr val="bg1"/>
                </a:solidFill>
                <a:latin typeface="+mn-lt"/>
              </a:rPr>
              <a:t/>
            </a:r>
            <a:br>
              <a:rPr lang="en-US" b="1" dirty="0">
                <a:solidFill>
                  <a:schemeClr val="bg1"/>
                </a:solidFill>
                <a:latin typeface="+mn-lt"/>
              </a:rPr>
            </a:br>
            <a:endParaRPr lang="en-US" b="1" dirty="0">
              <a:solidFill>
                <a:schemeClr val="bg1"/>
              </a:solidFill>
              <a:latin typeface="+mn-lt"/>
            </a:endParaRPr>
          </a:p>
        </p:txBody>
      </p:sp>
      <p:sp>
        <p:nvSpPr>
          <p:cNvPr id="3" name="Content Placeholder 2"/>
          <p:cNvSpPr>
            <a:spLocks noGrp="1"/>
          </p:cNvSpPr>
          <p:nvPr>
            <p:ph idx="1"/>
          </p:nvPr>
        </p:nvSpPr>
        <p:spPr>
          <a:xfrm>
            <a:off x="838200" y="1554480"/>
            <a:ext cx="10515600" cy="4947920"/>
          </a:xfrm>
        </p:spPr>
        <p:txBody>
          <a:bodyPr>
            <a:normAutofit/>
          </a:bodyPr>
          <a:lstStyle/>
          <a:p>
            <a:pPr>
              <a:lnSpc>
                <a:spcPct val="150000"/>
              </a:lnSpc>
            </a:pPr>
            <a:r>
              <a:rPr lang="en-US" b="1" dirty="0">
                <a:solidFill>
                  <a:schemeClr val="bg1"/>
                </a:solidFill>
                <a:latin typeface="Times New Roman" panose="02020603050405020304" pitchFamily="18" charset="0"/>
                <a:cs typeface="Times New Roman" panose="02020603050405020304" pitchFamily="18" charset="0"/>
              </a:rPr>
              <a:t>Big-Box &amp; Department Store Retailers: </a:t>
            </a:r>
            <a:r>
              <a:rPr lang="en-US" dirty="0">
                <a:solidFill>
                  <a:schemeClr val="bg1"/>
                </a:solidFill>
                <a:latin typeface="Times New Roman" panose="02020603050405020304" pitchFamily="18" charset="0"/>
                <a:cs typeface="Times New Roman" panose="02020603050405020304" pitchFamily="18" charset="0"/>
              </a:rPr>
              <a:t>broad range of general merchandise, such as apparel, jewelry, cosmetics, home furnishings, general household products, toys, appliances and sporting goods</a:t>
            </a:r>
          </a:p>
          <a:p>
            <a:pPr>
              <a:lnSpc>
                <a:spcPct val="150000"/>
              </a:lnSpc>
            </a:pPr>
            <a:r>
              <a:rPr lang="en-US" b="1" dirty="0">
                <a:solidFill>
                  <a:schemeClr val="bg1"/>
                </a:solidFill>
                <a:latin typeface="Times New Roman" panose="02020603050405020304" pitchFamily="18" charset="0"/>
                <a:cs typeface="Times New Roman" panose="02020603050405020304" pitchFamily="18" charset="0"/>
              </a:rPr>
              <a:t>Warehouse Club &amp; Supercenter Retailers: </a:t>
            </a:r>
            <a:r>
              <a:rPr lang="en-US" dirty="0">
                <a:solidFill>
                  <a:schemeClr val="bg1"/>
                </a:solidFill>
                <a:latin typeface="Times New Roman" panose="02020603050405020304" pitchFamily="18" charset="0"/>
                <a:cs typeface="Times New Roman" panose="02020603050405020304" pitchFamily="18" charset="0"/>
              </a:rPr>
              <a:t>general line of grocery products, along with merchandise </a:t>
            </a:r>
            <a:r>
              <a:rPr lang="en-US" dirty="0" smtClean="0">
                <a:solidFill>
                  <a:schemeClr val="bg1"/>
                </a:solidFill>
                <a:latin typeface="Times New Roman" panose="02020603050405020304" pitchFamily="18" charset="0"/>
                <a:cs typeface="Times New Roman" panose="02020603050405020304" pitchFamily="18" charset="0"/>
              </a:rPr>
              <a:t>items. </a:t>
            </a:r>
            <a:r>
              <a:rPr lang="en-CA" dirty="0">
                <a:solidFill>
                  <a:schemeClr val="bg1"/>
                </a:solidFill>
                <a:latin typeface="Times New Roman" panose="02020603050405020304" pitchFamily="18" charset="0"/>
                <a:cs typeface="Times New Roman" panose="02020603050405020304" pitchFamily="18" charset="0"/>
              </a:rPr>
              <a:t>Warehouse clubs offer customers a wide selection of goods (often in bulk) at discounted prices, in exchange for a membership fee paid by each customer. </a:t>
            </a:r>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14</a:t>
            </a:fld>
            <a:endParaRPr lang="en-US"/>
          </a:p>
        </p:txBody>
      </p:sp>
    </p:spTree>
    <p:extLst>
      <p:ext uri="{BB962C8B-B14F-4D97-AF65-F5344CB8AC3E}">
        <p14:creationId xmlns:p14="http://schemas.microsoft.com/office/powerpoint/2010/main" val="9190613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dirty="0"/>
          </a:p>
        </p:txBody>
      </p:sp>
      <p:sp>
        <p:nvSpPr>
          <p:cNvPr id="4" name="Rectangle 3"/>
          <p:cNvSpPr/>
          <p:nvPr/>
        </p:nvSpPr>
        <p:spPr>
          <a:xfrm>
            <a:off x="2890128" y="2967335"/>
            <a:ext cx="641175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cap="none" spc="0" dirty="0" smtClean="0">
                <a:ln/>
                <a:solidFill>
                  <a:schemeClr val="accent4"/>
                </a:solidFill>
                <a:effectLst/>
              </a:rPr>
              <a:t>Private Label Strategy</a:t>
            </a:r>
            <a:endParaRPr lang="en-US" altLang="zh-CN" sz="5400" b="1" cap="none" spc="0" dirty="0">
              <a:ln/>
              <a:solidFill>
                <a:schemeClr val="accent4"/>
              </a:solidFill>
              <a:effectLst/>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140</a:t>
            </a:fld>
            <a:endParaRPr lang="en-US"/>
          </a:p>
        </p:txBody>
      </p:sp>
    </p:spTree>
    <p:extLst>
      <p:ext uri="{BB962C8B-B14F-4D97-AF65-F5344CB8AC3E}">
        <p14:creationId xmlns:p14="http://schemas.microsoft.com/office/powerpoint/2010/main" val="315385664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09" y="365125"/>
            <a:ext cx="10515600" cy="605259"/>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Kirkland Signature - high quality with lower price</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52609" y="1177567"/>
            <a:ext cx="8212495" cy="5243380"/>
          </a:xfrm>
        </p:spPr>
        <p:txBody>
          <a:bodyPr>
            <a:normAutofit fontScale="47500" lnSpcReduction="20000"/>
          </a:bodyPr>
          <a:lstStyle/>
          <a:p>
            <a:endParaRPr lang="en-US" altLang="zh-CN" sz="6000" dirty="0" smtClean="0">
              <a:solidFill>
                <a:schemeClr val="bg1"/>
              </a:solidFill>
            </a:endParaRPr>
          </a:p>
          <a:p>
            <a:r>
              <a:rPr lang="en-US" altLang="zh-CN" sz="6000" dirty="0">
                <a:solidFill>
                  <a:schemeClr val="bg1"/>
                </a:solidFill>
                <a:latin typeface="Times New Roman" panose="02020603050405020304" pitchFamily="18" charset="0"/>
                <a:cs typeface="Times New Roman" panose="02020603050405020304" pitchFamily="18" charset="0"/>
              </a:rPr>
              <a:t>Costco has a private label- Kirkland signature. </a:t>
            </a:r>
            <a:r>
              <a:rPr lang="en-US" altLang="zh-CN" sz="6000" dirty="0" smtClean="0">
                <a:solidFill>
                  <a:schemeClr val="bg1"/>
                </a:solidFill>
                <a:latin typeface="Times New Roman" panose="02020603050405020304" pitchFamily="18" charset="0"/>
                <a:cs typeface="Times New Roman" panose="02020603050405020304" pitchFamily="18" charset="0"/>
              </a:rPr>
              <a:t>Kirkland’s products are Costco's signature products that offer high quality with generally 10% - 15% lower price than other brands.</a:t>
            </a:r>
          </a:p>
          <a:p>
            <a:r>
              <a:rPr lang="en-US" altLang="zh-CN" sz="6000" dirty="0" smtClean="0">
                <a:solidFill>
                  <a:schemeClr val="bg1"/>
                </a:solidFill>
                <a:latin typeface="Times New Roman" panose="02020603050405020304" pitchFamily="18" charset="0"/>
                <a:cs typeface="Times New Roman" panose="02020603050405020304" pitchFamily="18" charset="0"/>
              </a:rPr>
              <a:t> </a:t>
            </a:r>
            <a:r>
              <a:rPr lang="en-US" altLang="zh-CN" sz="6000" dirty="0">
                <a:solidFill>
                  <a:schemeClr val="bg1"/>
                </a:solidFill>
                <a:latin typeface="Times New Roman" panose="02020603050405020304" pitchFamily="18" charset="0"/>
                <a:cs typeface="Times New Roman" panose="02020603050405020304" pitchFamily="18" charset="0"/>
              </a:rPr>
              <a:t>Costco continuously adds new products to the brand line. </a:t>
            </a:r>
            <a:r>
              <a:rPr lang="en-US" altLang="zh-CN" sz="6000" dirty="0" smtClean="0">
                <a:solidFill>
                  <a:schemeClr val="bg1"/>
                </a:solidFill>
                <a:latin typeface="Times New Roman" panose="02020603050405020304" pitchFamily="18" charset="0"/>
                <a:cs typeface="Times New Roman" panose="02020603050405020304" pitchFamily="18" charset="0"/>
              </a:rPr>
              <a:t>Costco </a:t>
            </a:r>
            <a:r>
              <a:rPr lang="en-US" altLang="zh-CN" sz="6000" dirty="0">
                <a:solidFill>
                  <a:schemeClr val="bg1"/>
                </a:solidFill>
                <a:latin typeface="Times New Roman" panose="02020603050405020304" pitchFamily="18" charset="0"/>
                <a:cs typeface="Times New Roman" panose="02020603050405020304" pitchFamily="18" charset="0"/>
              </a:rPr>
              <a:t>offers </a:t>
            </a:r>
            <a:r>
              <a:rPr lang="en-US" altLang="zh-CN" sz="6000" dirty="0" smtClean="0">
                <a:solidFill>
                  <a:schemeClr val="bg1"/>
                </a:solidFill>
                <a:latin typeface="Times New Roman" panose="02020603050405020304" pitchFamily="18" charset="0"/>
                <a:cs typeface="Times New Roman" panose="02020603050405020304" pitchFamily="18" charset="0"/>
              </a:rPr>
              <a:t>more items </a:t>
            </a:r>
            <a:r>
              <a:rPr lang="en-US" altLang="zh-CN" sz="6000" dirty="0">
                <a:solidFill>
                  <a:schemeClr val="bg1"/>
                </a:solidFill>
                <a:latin typeface="Times New Roman" panose="02020603050405020304" pitchFamily="18" charset="0"/>
                <a:cs typeface="Times New Roman" panose="02020603050405020304" pitchFamily="18" charset="0"/>
              </a:rPr>
              <a:t>under the private </a:t>
            </a:r>
            <a:r>
              <a:rPr lang="en-US" altLang="zh-CN" sz="6000" dirty="0" smtClean="0">
                <a:solidFill>
                  <a:schemeClr val="bg1"/>
                </a:solidFill>
                <a:latin typeface="Times New Roman" panose="02020603050405020304" pitchFamily="18" charset="0"/>
                <a:cs typeface="Times New Roman" panose="02020603050405020304" pitchFamily="18" charset="0"/>
              </a:rPr>
              <a:t>label in US than in international market.</a:t>
            </a:r>
          </a:p>
          <a:p>
            <a:r>
              <a:rPr lang="en-US" altLang="zh-CN" sz="6000" dirty="0" smtClean="0">
                <a:solidFill>
                  <a:schemeClr val="bg1"/>
                </a:solidFill>
                <a:latin typeface="Times New Roman" panose="02020603050405020304" pitchFamily="18" charset="0"/>
                <a:cs typeface="Times New Roman" panose="02020603050405020304" pitchFamily="18" charset="0"/>
              </a:rPr>
              <a:t>These </a:t>
            </a:r>
            <a:r>
              <a:rPr lang="en-US" altLang="zh-CN" sz="6000" dirty="0">
                <a:solidFill>
                  <a:schemeClr val="bg1"/>
                </a:solidFill>
                <a:latin typeface="Times New Roman" panose="02020603050405020304" pitchFamily="18" charset="0"/>
                <a:cs typeface="Times New Roman" panose="02020603050405020304" pitchFamily="18" charset="0"/>
              </a:rPr>
              <a:t>products occupy 20% of products in Costco’s warehouses</a:t>
            </a:r>
            <a:r>
              <a:rPr lang="en-US" altLang="zh-CN" sz="6000" dirty="0" smtClean="0">
                <a:solidFill>
                  <a:schemeClr val="bg1"/>
                </a:solidFill>
                <a:latin typeface="Times New Roman" panose="02020603050405020304" pitchFamily="18" charset="0"/>
                <a:cs typeface="Times New Roman" panose="02020603050405020304" pitchFamily="18" charset="0"/>
              </a:rPr>
              <a:t>. It contributes to 25% global sales. </a:t>
            </a:r>
          </a:p>
          <a:p>
            <a:r>
              <a:rPr lang="en-US" altLang="zh-CN" sz="6000" dirty="0">
                <a:solidFill>
                  <a:schemeClr val="bg1"/>
                </a:solidFill>
                <a:latin typeface="Times New Roman" panose="02020603050405020304" pitchFamily="18" charset="0"/>
                <a:cs typeface="Times New Roman" panose="02020603050405020304" pitchFamily="18" charset="0"/>
              </a:rPr>
              <a:t>The Kirkland Signature name is used across a wide range of product areas, which enables the company to build strong consumer awareness of the name and make it a main reason to visit its outlets, by being perceived as a label offering an assurance of quality.</a:t>
            </a:r>
            <a:endParaRPr lang="en-US" altLang="zh-CN" sz="6000" dirty="0" smtClean="0">
              <a:solidFill>
                <a:schemeClr val="bg1"/>
              </a:solidFill>
              <a:latin typeface="Times New Roman" panose="02020603050405020304" pitchFamily="18" charset="0"/>
              <a:cs typeface="Times New Roman" panose="02020603050405020304" pitchFamily="18" charset="0"/>
            </a:endParaRPr>
          </a:p>
          <a:p>
            <a:pPr marL="0" indent="0">
              <a:buNone/>
            </a:pPr>
            <a:endParaRPr lang="zh-CN" altLang="zh-CN" sz="3600" dirty="0" smtClean="0">
              <a:solidFill>
                <a:schemeClr val="bg1"/>
              </a:solidFill>
            </a:endParaRPr>
          </a:p>
        </p:txBody>
      </p:sp>
      <p:pic>
        <p:nvPicPr>
          <p:cNvPr id="1032" name="Picture 8" descr="http://addictedtocostco.com/wp-content/uploads/2010/02/kirkland_signature_logo.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187932" y="3088157"/>
            <a:ext cx="2800350" cy="9131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9B3F65C-2DF1-4EBD-AC68-8BBBAB898856}" type="slidenum">
              <a:rPr lang="en-US" smtClean="0"/>
              <a:t>141</a:t>
            </a:fld>
            <a:endParaRPr lang="en-US"/>
          </a:p>
        </p:txBody>
      </p:sp>
    </p:spTree>
    <p:extLst>
      <p:ext uri="{BB962C8B-B14F-4D97-AF65-F5344CB8AC3E}">
        <p14:creationId xmlns:p14="http://schemas.microsoft.com/office/powerpoint/2010/main" val="104180217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Why Costco invests in  its own line of private label products?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85000" lnSpcReduction="10000"/>
          </a:bodyPr>
          <a:lstStyle/>
          <a:p>
            <a:pPr marL="0" indent="0">
              <a:buNone/>
            </a:pPr>
            <a:r>
              <a:rPr lang="en-US" altLang="zh-CN" sz="3200" dirty="0" smtClean="0">
                <a:solidFill>
                  <a:schemeClr val="bg1"/>
                </a:solidFill>
                <a:latin typeface="Times New Roman" panose="02020603050405020304" pitchFamily="18" charset="0"/>
                <a:cs typeface="Times New Roman" panose="02020603050405020304" pitchFamily="18" charset="0"/>
              </a:rPr>
              <a:t>Jim </a:t>
            </a:r>
            <a:r>
              <a:rPr lang="en-US" altLang="zh-CN" sz="3200" dirty="0" err="1">
                <a:solidFill>
                  <a:schemeClr val="bg1"/>
                </a:solidFill>
                <a:latin typeface="Times New Roman" panose="02020603050405020304" pitchFamily="18" charset="0"/>
                <a:cs typeface="Times New Roman" panose="02020603050405020304" pitchFamily="18" charset="0"/>
              </a:rPr>
              <a:t>Sinegal</a:t>
            </a:r>
            <a:r>
              <a:rPr lang="en-US" altLang="zh-CN" sz="3200" dirty="0">
                <a:solidFill>
                  <a:schemeClr val="bg1"/>
                </a:solidFill>
                <a:latin typeface="Times New Roman" panose="02020603050405020304" pitchFamily="18" charset="0"/>
                <a:cs typeface="Times New Roman" panose="02020603050405020304" pitchFamily="18" charset="0"/>
              </a:rPr>
              <a:t>, Costco president and CEO. With Kirkland Signature, Costco can:</a:t>
            </a:r>
          </a:p>
          <a:p>
            <a:r>
              <a:rPr lang="en-US" altLang="zh-CN" sz="3200" dirty="0">
                <a:solidFill>
                  <a:schemeClr val="bg1"/>
                </a:solidFill>
                <a:latin typeface="Times New Roman" panose="02020603050405020304" pitchFamily="18" charset="0"/>
                <a:cs typeface="Times New Roman" panose="02020603050405020304" pitchFamily="18" charset="0"/>
              </a:rPr>
              <a:t>Develop popular items with wide appeal to expand sales volume</a:t>
            </a:r>
          </a:p>
          <a:p>
            <a:r>
              <a:rPr lang="en-US" altLang="zh-CN" sz="3200" dirty="0">
                <a:solidFill>
                  <a:schemeClr val="bg1"/>
                </a:solidFill>
                <a:latin typeface="Times New Roman" panose="02020603050405020304" pitchFamily="18" charset="0"/>
                <a:cs typeface="Times New Roman" panose="02020603050405020304" pitchFamily="18" charset="0"/>
              </a:rPr>
              <a:t>Control the quality of the product</a:t>
            </a:r>
          </a:p>
          <a:p>
            <a:r>
              <a:rPr lang="en-US" altLang="zh-CN" sz="3200" dirty="0">
                <a:solidFill>
                  <a:schemeClr val="bg1"/>
                </a:solidFill>
                <a:latin typeface="Times New Roman" panose="02020603050405020304" pitchFamily="18" charset="0"/>
                <a:cs typeface="Times New Roman" panose="02020603050405020304" pitchFamily="18" charset="0"/>
              </a:rPr>
              <a:t>Drive down prices on national brands</a:t>
            </a:r>
          </a:p>
          <a:p>
            <a:r>
              <a:rPr lang="en-US" altLang="zh-CN" sz="3200" dirty="0">
                <a:solidFill>
                  <a:schemeClr val="bg1"/>
                </a:solidFill>
                <a:latin typeface="Times New Roman" panose="02020603050405020304" pitchFamily="18" charset="0"/>
                <a:cs typeface="Times New Roman" panose="02020603050405020304" pitchFamily="18" charset="0"/>
              </a:rPr>
              <a:t>Control the packaging</a:t>
            </a:r>
          </a:p>
          <a:p>
            <a:r>
              <a:rPr lang="en-US" altLang="zh-CN" sz="3200" dirty="0">
                <a:solidFill>
                  <a:schemeClr val="bg1"/>
                </a:solidFill>
                <a:latin typeface="Times New Roman" panose="02020603050405020304" pitchFamily="18" charset="0"/>
                <a:cs typeface="Times New Roman" panose="02020603050405020304" pitchFamily="18" charset="0"/>
              </a:rPr>
              <a:t>Achieve</a:t>
            </a:r>
            <a:r>
              <a:rPr lang="en-US" altLang="zh-CN" sz="3200" b="1" dirty="0">
                <a:solidFill>
                  <a:schemeClr val="bg1"/>
                </a:solidFill>
                <a:latin typeface="Times New Roman" panose="02020603050405020304" pitchFamily="18" charset="0"/>
                <a:cs typeface="Times New Roman" panose="02020603050405020304" pitchFamily="18" charset="0"/>
              </a:rPr>
              <a:t> </a:t>
            </a:r>
            <a:r>
              <a:rPr lang="en-US" altLang="zh-CN" sz="3200" b="1" dirty="0">
                <a:solidFill>
                  <a:srgbClr val="FFC000"/>
                </a:solidFill>
                <a:latin typeface="Times New Roman" panose="02020603050405020304" pitchFamily="18" charset="0"/>
                <a:cs typeface="Times New Roman" panose="02020603050405020304" pitchFamily="18" charset="0"/>
              </a:rPr>
              <a:t>pallet efficiencies</a:t>
            </a:r>
          </a:p>
          <a:p>
            <a:pPr marL="0" indent="0">
              <a:buNone/>
            </a:pPr>
            <a:r>
              <a:rPr lang="en-US" altLang="zh-CN" dirty="0">
                <a:solidFill>
                  <a:schemeClr val="bg1"/>
                </a:solidFill>
                <a:latin typeface="Times New Roman" panose="02020603050405020304" pitchFamily="18" charset="0"/>
                <a:cs typeface="Times New Roman" panose="02020603050405020304" pitchFamily="18" charset="0"/>
              </a:rPr>
              <a:t>To obtain “pallet efficiencies” by shipping more product in the same amount of space.  Most shipping costs are driven by volume of shipments so any dead air in the shipments (via truck/rail/etc.) is wasted.  Costco realized this and changed the shape of their packaging from round to square to turn the dead freight into a cost savings.</a:t>
            </a:r>
            <a:endParaRPr lang="zh-CN" altLang="en-US" b="1" dirty="0">
              <a:solidFill>
                <a:schemeClr val="bg1"/>
              </a:solidFill>
              <a:latin typeface="Times New Roman" panose="02020603050405020304" pitchFamily="18" charset="0"/>
              <a:cs typeface="Times New Roman" panose="02020603050405020304" pitchFamily="18" charset="0"/>
            </a:endParaRPr>
          </a:p>
          <a:p>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142</a:t>
            </a:fld>
            <a:endParaRPr lang="en-US"/>
          </a:p>
        </p:txBody>
      </p:sp>
    </p:spTree>
    <p:extLst>
      <p:ext uri="{BB962C8B-B14F-4D97-AF65-F5344CB8AC3E}">
        <p14:creationId xmlns:p14="http://schemas.microsoft.com/office/powerpoint/2010/main" val="8641081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65125"/>
            <a:ext cx="10515600" cy="1325563"/>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Costco expanded Kirkland Signature product offering</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457200" y="1877974"/>
            <a:ext cx="10515600" cy="4351338"/>
          </a:xfrm>
        </p:spPr>
        <p:txBody>
          <a:bodyPr/>
          <a:lstStyle/>
          <a:p>
            <a:endParaRPr lang="zh-CN" altLang="en-US" dirty="0"/>
          </a:p>
        </p:txBody>
      </p:sp>
      <p:sp>
        <p:nvSpPr>
          <p:cNvPr id="5" name="Rectangle 4"/>
          <p:cNvSpPr/>
          <p:nvPr/>
        </p:nvSpPr>
        <p:spPr>
          <a:xfrm>
            <a:off x="838200" y="1690688"/>
            <a:ext cx="10134600" cy="3539430"/>
          </a:xfrm>
          <a:prstGeom prst="rect">
            <a:avLst/>
          </a:prstGeom>
        </p:spPr>
        <p:txBody>
          <a:bodyPr wrap="square">
            <a:spAutoFit/>
          </a:bodyPr>
          <a:lstStyle/>
          <a:p>
            <a:r>
              <a:rPr lang="en-US" altLang="zh-CN" sz="3200" dirty="0">
                <a:solidFill>
                  <a:schemeClr val="bg1"/>
                </a:solidFill>
                <a:latin typeface="Times New Roman" panose="02020603050405020304" pitchFamily="18" charset="0"/>
                <a:cs typeface="Times New Roman" panose="02020603050405020304" pitchFamily="18" charset="0"/>
              </a:rPr>
              <a:t>In 2015, Costco expanded </a:t>
            </a:r>
            <a:r>
              <a:rPr lang="en-US" altLang="zh-CN" sz="3200" u="sng" dirty="0">
                <a:solidFill>
                  <a:schemeClr val="bg1"/>
                </a:solidFill>
                <a:latin typeface="Times New Roman" panose="02020603050405020304" pitchFamily="18" charset="0"/>
                <a:cs typeface="Times New Roman" panose="02020603050405020304" pitchFamily="18" charset="0"/>
              </a:rPr>
              <a:t>Kirkland Signature</a:t>
            </a:r>
            <a:r>
              <a:rPr lang="en-US" altLang="zh-CN" sz="3200" dirty="0">
                <a:solidFill>
                  <a:schemeClr val="bg1"/>
                </a:solidFill>
                <a:latin typeface="Times New Roman" panose="02020603050405020304" pitchFamily="18" charset="0"/>
                <a:cs typeface="Times New Roman" panose="02020603050405020304" pitchFamily="18" charset="0"/>
              </a:rPr>
              <a:t> product offering:</a:t>
            </a:r>
          </a:p>
          <a:p>
            <a:pPr marL="342900" indent="-342900">
              <a:buFont typeface="Arial" panose="020B0604020202020204" pitchFamily="34" charset="0"/>
              <a:buChar char="•"/>
            </a:pPr>
            <a:r>
              <a:rPr lang="en-US" altLang="zh-CN" sz="3200" dirty="0">
                <a:solidFill>
                  <a:schemeClr val="bg1"/>
                </a:solidFill>
                <a:latin typeface="Times New Roman" panose="02020603050405020304" pitchFamily="18" charset="0"/>
                <a:cs typeface="Times New Roman" panose="02020603050405020304" pitchFamily="18" charset="0"/>
              </a:rPr>
              <a:t>Food: organic 2% milk, organic liquid eggs, organic coconut water, artisan breads, and light beer. Sales of all organic products at Costco continued to grow, topping $4 billion in 2015.</a:t>
            </a:r>
          </a:p>
          <a:p>
            <a:pPr marL="342900" indent="-342900">
              <a:buFont typeface="Arial" panose="020B0604020202020204" pitchFamily="34" charset="0"/>
              <a:buChar char="•"/>
            </a:pPr>
            <a:r>
              <a:rPr lang="en-US" altLang="zh-CN" sz="3200" dirty="0">
                <a:solidFill>
                  <a:schemeClr val="bg1"/>
                </a:solidFill>
                <a:latin typeface="Times New Roman" panose="02020603050405020304" pitchFamily="18" charset="0"/>
                <a:cs typeface="Times New Roman" panose="02020603050405020304" pitchFamily="18" charset="0"/>
              </a:rPr>
              <a:t>Non-food: new apparel and cookware</a:t>
            </a:r>
          </a:p>
        </p:txBody>
      </p:sp>
      <p:sp>
        <p:nvSpPr>
          <p:cNvPr id="2" name="Slide Number Placeholder 1"/>
          <p:cNvSpPr>
            <a:spLocks noGrp="1"/>
          </p:cNvSpPr>
          <p:nvPr>
            <p:ph type="sldNum" sz="quarter" idx="12"/>
          </p:nvPr>
        </p:nvSpPr>
        <p:spPr/>
        <p:txBody>
          <a:bodyPr/>
          <a:lstStyle/>
          <a:p>
            <a:fld id="{29B3F65C-2DF1-4EBD-AC68-8BBBAB898856}" type="slidenum">
              <a:rPr lang="en-US" smtClean="0"/>
              <a:t>143</a:t>
            </a:fld>
            <a:endParaRPr lang="en-US"/>
          </a:p>
        </p:txBody>
      </p:sp>
    </p:spTree>
    <p:extLst>
      <p:ext uri="{BB962C8B-B14F-4D97-AF65-F5344CB8AC3E}">
        <p14:creationId xmlns:p14="http://schemas.microsoft.com/office/powerpoint/2010/main" val="32816294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dirty="0"/>
          </a:p>
        </p:txBody>
      </p:sp>
      <p:sp>
        <p:nvSpPr>
          <p:cNvPr id="4" name="Rectangle 3"/>
          <p:cNvSpPr/>
          <p:nvPr/>
        </p:nvSpPr>
        <p:spPr>
          <a:xfrm>
            <a:off x="2907504" y="2967335"/>
            <a:ext cx="63770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cap="none" spc="0" dirty="0" smtClean="0">
                <a:ln/>
                <a:solidFill>
                  <a:schemeClr val="accent4"/>
                </a:solidFill>
                <a:effectLst/>
              </a:rPr>
              <a:t>Membership Strategy</a:t>
            </a:r>
            <a:endParaRPr lang="en-US" altLang="zh-CN" sz="5400" b="1" cap="none" spc="0" dirty="0">
              <a:ln/>
              <a:solidFill>
                <a:schemeClr val="accent4"/>
              </a:solidFill>
              <a:effectLst/>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144</a:t>
            </a:fld>
            <a:endParaRPr lang="en-US"/>
          </a:p>
        </p:txBody>
      </p:sp>
    </p:spTree>
    <p:extLst>
      <p:ext uri="{BB962C8B-B14F-4D97-AF65-F5344CB8AC3E}">
        <p14:creationId xmlns:p14="http://schemas.microsoft.com/office/powerpoint/2010/main" val="4139761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50764"/>
          </a:xfrm>
        </p:spPr>
        <p:txBody>
          <a:bodyPr>
            <a:normAutofit fontScale="90000"/>
          </a:bodyPr>
          <a:lstStyle/>
          <a:p>
            <a:r>
              <a:rPr lang="en-US" altLang="zh-CN" sz="3600" b="1" dirty="0" smtClean="0">
                <a:solidFill>
                  <a:schemeClr val="bg1"/>
                </a:solidFill>
                <a:latin typeface="Times New Roman" panose="02020603050405020304" pitchFamily="18" charset="0"/>
                <a:cs typeface="Times New Roman" panose="02020603050405020304" pitchFamily="18" charset="0"/>
              </a:rPr>
              <a:t>Membership Policy</a:t>
            </a:r>
            <a:r>
              <a:rPr lang="en-US" altLang="zh-CN" b="1" dirty="0">
                <a:solidFill>
                  <a:schemeClr val="bg1"/>
                </a:solidFill>
                <a:latin typeface="+mn-lt"/>
              </a:rPr>
              <a:t/>
            </a:r>
            <a:br>
              <a:rPr lang="en-US" altLang="zh-CN" b="1" dirty="0">
                <a:solidFill>
                  <a:schemeClr val="bg1"/>
                </a:solidFill>
                <a:latin typeface="+mn-lt"/>
              </a:rPr>
            </a:br>
            <a:endParaRPr lang="zh-CN" altLang="en-US" b="1" dirty="0">
              <a:solidFill>
                <a:schemeClr val="bg1"/>
              </a:solidFill>
              <a:latin typeface="+mn-lt"/>
            </a:endParaRPr>
          </a:p>
        </p:txBody>
      </p:sp>
      <p:sp>
        <p:nvSpPr>
          <p:cNvPr id="6" name="Text Placeholder 5"/>
          <p:cNvSpPr>
            <a:spLocks noGrp="1"/>
          </p:cNvSpPr>
          <p:nvPr>
            <p:ph type="body" idx="1"/>
          </p:nvPr>
        </p:nvSpPr>
        <p:spPr/>
        <p:txBody>
          <a:bodyPr/>
          <a:lstStyle/>
          <a:p>
            <a:endParaRPr lang="zh-CN" alt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8151" y="1315888"/>
            <a:ext cx="5659437" cy="2505222"/>
          </a:xfrm>
        </p:spPr>
      </p:pic>
      <p:pic>
        <p:nvPicPr>
          <p:cNvPr id="12" name="Picture 11"/>
          <p:cNvPicPr>
            <a:picLocks noChangeAspect="1"/>
          </p:cNvPicPr>
          <p:nvPr/>
        </p:nvPicPr>
        <p:blipFill>
          <a:blip r:embed="rId4"/>
          <a:stretch>
            <a:fillRect/>
          </a:stretch>
        </p:blipFill>
        <p:spPr>
          <a:xfrm>
            <a:off x="6172200" y="1315888"/>
            <a:ext cx="5543550" cy="2505222"/>
          </a:xfrm>
          <a:prstGeom prst="rect">
            <a:avLst/>
          </a:prstGeom>
        </p:spPr>
      </p:pic>
      <p:sp>
        <p:nvSpPr>
          <p:cNvPr id="8" name="Text Placeholder 7"/>
          <p:cNvSpPr>
            <a:spLocks noGrp="1"/>
          </p:cNvSpPr>
          <p:nvPr>
            <p:ph type="body" sz="quarter" idx="3"/>
          </p:nvPr>
        </p:nvSpPr>
        <p:spPr>
          <a:xfrm>
            <a:off x="6172200" y="1315888"/>
            <a:ext cx="5183188" cy="1189187"/>
          </a:xfrm>
        </p:spPr>
        <p:txBody>
          <a:bodyPr/>
          <a:lstStyle/>
          <a:p>
            <a:endParaRPr lang="zh-CN" altLang="en-US" dirty="0"/>
          </a:p>
        </p:txBody>
      </p:sp>
      <p:pic>
        <p:nvPicPr>
          <p:cNvPr id="11" name="Content Placeholder 10"/>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438151" y="3874051"/>
            <a:ext cx="5659437" cy="2151064"/>
          </a:xfrm>
        </p:spPr>
      </p:pic>
      <p:sp>
        <p:nvSpPr>
          <p:cNvPr id="3" name="Rectangle 2"/>
          <p:cNvSpPr/>
          <p:nvPr/>
        </p:nvSpPr>
        <p:spPr>
          <a:xfrm>
            <a:off x="2578303" y="2997198"/>
            <a:ext cx="3556591" cy="8345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2440983" y="5151785"/>
            <a:ext cx="3556591" cy="3341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2440982" y="5690999"/>
            <a:ext cx="3556591" cy="3341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p:cNvSpPr/>
          <p:nvPr/>
        </p:nvSpPr>
        <p:spPr>
          <a:xfrm>
            <a:off x="3508743" y="2067326"/>
            <a:ext cx="829341" cy="1993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TextBox 3"/>
          <p:cNvSpPr txBox="1"/>
          <p:nvPr/>
        </p:nvSpPr>
        <p:spPr>
          <a:xfrm>
            <a:off x="6172200" y="3874051"/>
            <a:ext cx="5543550" cy="313932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schemeClr val="bg1"/>
                </a:solidFill>
                <a:latin typeface="Times New Roman" panose="02020603050405020304" pitchFamily="18" charset="0"/>
                <a:cs typeface="Times New Roman" panose="02020603050405020304" pitchFamily="18" charset="0"/>
              </a:rPr>
              <a:t>Costco’s membership revenue is a important component of its operating income</a:t>
            </a:r>
            <a:r>
              <a:rPr lang="en-US" altLang="zh-CN" dirty="0" smtClean="0">
                <a:solidFill>
                  <a:schemeClr val="bg1"/>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zh-CN" dirty="0">
                <a:solidFill>
                  <a:schemeClr val="bg1"/>
                </a:solidFill>
                <a:latin typeface="Times New Roman" panose="02020603050405020304" pitchFamily="18" charset="0"/>
                <a:cs typeface="Times New Roman" panose="02020603050405020304" pitchFamily="18" charset="0"/>
              </a:rPr>
              <a:t>There are two types of membership cards available to individuals and businesses respectively: gold star membership and business membership. Either of the membership can be upgraded to executive membership by paying $55 upgrade fees. Executive membership is advised for annual spending higher than $2,750 in Costco.</a:t>
            </a:r>
            <a:endParaRPr lang="zh-CN" altLang="en-US" dirty="0">
              <a:solidFill>
                <a:schemeClr val="bg1"/>
              </a:solidFill>
              <a:latin typeface="Times New Roman" panose="02020603050405020304" pitchFamily="18" charset="0"/>
              <a:cs typeface="Times New Roman" panose="02020603050405020304" pitchFamily="18" charset="0"/>
            </a:endParaRPr>
          </a:p>
          <a:p>
            <a:endParaRPr lang="zh-CN" altLang="en-US" dirty="0"/>
          </a:p>
          <a:p>
            <a:endParaRPr lang="zh-CN" altLang="en-US" dirty="0"/>
          </a:p>
        </p:txBody>
      </p:sp>
      <p:sp>
        <p:nvSpPr>
          <p:cNvPr id="5" name="Slide Number Placeholder 4"/>
          <p:cNvSpPr>
            <a:spLocks noGrp="1"/>
          </p:cNvSpPr>
          <p:nvPr>
            <p:ph type="sldNum" sz="quarter" idx="12"/>
          </p:nvPr>
        </p:nvSpPr>
        <p:spPr/>
        <p:txBody>
          <a:bodyPr/>
          <a:lstStyle/>
          <a:p>
            <a:fld id="{29B3F65C-2DF1-4EBD-AC68-8BBBAB898856}" type="slidenum">
              <a:rPr lang="en-US" smtClean="0"/>
              <a:t>145</a:t>
            </a:fld>
            <a:endParaRPr lang="en-US"/>
          </a:p>
        </p:txBody>
      </p:sp>
    </p:spTree>
    <p:extLst>
      <p:ext uri="{BB962C8B-B14F-4D97-AF65-F5344CB8AC3E}">
        <p14:creationId xmlns:p14="http://schemas.microsoft.com/office/powerpoint/2010/main" val="408065724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Membership</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altLang="zh-CN" sz="2000" dirty="0">
                <a:solidFill>
                  <a:schemeClr val="bg1"/>
                </a:solidFill>
                <a:latin typeface="Times New Roman" panose="02020603050405020304" pitchFamily="18" charset="0"/>
                <a:cs typeface="Times New Roman" panose="02020603050405020304" pitchFamily="18" charset="0"/>
              </a:rPr>
              <a:t>Membership Data (as of 8/30/15):	</a:t>
            </a:r>
            <a:endParaRPr lang="en-US" altLang="zh-CN" sz="20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000" dirty="0" smtClean="0">
                <a:solidFill>
                  <a:schemeClr val="bg1"/>
                </a:solidFill>
                <a:latin typeface="Times New Roman" panose="02020603050405020304" pitchFamily="18" charset="0"/>
                <a:cs typeface="Times New Roman" panose="02020603050405020304" pitchFamily="18" charset="0"/>
              </a:rPr>
              <a:t>Total: 81.3 </a:t>
            </a:r>
            <a:r>
              <a:rPr lang="en-US" altLang="zh-CN" sz="2000" dirty="0">
                <a:solidFill>
                  <a:schemeClr val="bg1"/>
                </a:solidFill>
                <a:latin typeface="Times New Roman" panose="02020603050405020304" pitchFamily="18" charset="0"/>
                <a:cs typeface="Times New Roman" panose="02020603050405020304" pitchFamily="18" charset="0"/>
              </a:rPr>
              <a:t>million cardholders</a:t>
            </a:r>
          </a:p>
          <a:p>
            <a:r>
              <a:rPr lang="en-US" altLang="zh-CN" sz="2000" dirty="0">
                <a:solidFill>
                  <a:schemeClr val="bg1"/>
                </a:solidFill>
                <a:latin typeface="Times New Roman" panose="02020603050405020304" pitchFamily="18" charset="0"/>
                <a:cs typeface="Times New Roman" panose="02020603050405020304" pitchFamily="18" charset="0"/>
              </a:rPr>
              <a:t>44.6 million </a:t>
            </a:r>
            <a:r>
              <a:rPr lang="en-US" altLang="zh-CN" sz="2000" dirty="0" smtClean="0">
                <a:solidFill>
                  <a:schemeClr val="bg1"/>
                </a:solidFill>
                <a:latin typeface="Times New Roman" panose="02020603050405020304" pitchFamily="18" charset="0"/>
                <a:cs typeface="Times New Roman" panose="02020603050405020304" pitchFamily="18" charset="0"/>
              </a:rPr>
              <a:t>households card holders</a:t>
            </a:r>
            <a:endParaRPr lang="en-US" altLang="zh-CN" sz="2000" dirty="0">
              <a:solidFill>
                <a:schemeClr val="bg1"/>
              </a:solidFill>
              <a:latin typeface="Times New Roman" panose="02020603050405020304" pitchFamily="18" charset="0"/>
              <a:cs typeface="Times New Roman" panose="02020603050405020304" pitchFamily="18" charset="0"/>
            </a:endParaRPr>
          </a:p>
          <a:p>
            <a:r>
              <a:rPr lang="en-US" altLang="zh-CN" sz="2000" dirty="0" smtClean="0">
                <a:solidFill>
                  <a:schemeClr val="bg1"/>
                </a:solidFill>
                <a:latin typeface="Times New Roman" panose="02020603050405020304" pitchFamily="18" charset="0"/>
                <a:cs typeface="Times New Roman" panose="02020603050405020304" pitchFamily="18" charset="0"/>
              </a:rPr>
              <a:t>Paid memberships</a:t>
            </a:r>
          </a:p>
          <a:p>
            <a:pPr marL="0" indent="0">
              <a:buNone/>
            </a:pPr>
            <a:r>
              <a:rPr lang="en-US" altLang="zh-CN" sz="2000" dirty="0" smtClean="0">
                <a:solidFill>
                  <a:schemeClr val="bg1"/>
                </a:solidFill>
                <a:latin typeface="Times New Roman" panose="02020603050405020304" pitchFamily="18" charset="0"/>
                <a:cs typeface="Times New Roman" panose="02020603050405020304" pitchFamily="18" charset="0"/>
              </a:rPr>
              <a:t>34.0 </a:t>
            </a:r>
            <a:r>
              <a:rPr lang="en-US" altLang="zh-CN" sz="2000" dirty="0">
                <a:solidFill>
                  <a:schemeClr val="bg1"/>
                </a:solidFill>
                <a:latin typeface="Times New Roman" panose="02020603050405020304" pitchFamily="18" charset="0"/>
                <a:cs typeface="Times New Roman" panose="02020603050405020304" pitchFamily="18" charset="0"/>
              </a:rPr>
              <a:t>million Gold Star</a:t>
            </a:r>
          </a:p>
          <a:p>
            <a:pPr marL="0" indent="0">
              <a:buNone/>
            </a:pPr>
            <a:r>
              <a:rPr lang="en-US" altLang="zh-CN" sz="2000" dirty="0">
                <a:solidFill>
                  <a:schemeClr val="bg1"/>
                </a:solidFill>
                <a:latin typeface="Times New Roman" panose="02020603050405020304" pitchFamily="18" charset="0"/>
                <a:cs typeface="Times New Roman" panose="02020603050405020304" pitchFamily="18" charset="0"/>
              </a:rPr>
              <a:t>7.1 million Business</a:t>
            </a:r>
          </a:p>
          <a:p>
            <a:pPr marL="0" indent="0">
              <a:buNone/>
            </a:pPr>
            <a:r>
              <a:rPr lang="en-US" altLang="zh-CN" sz="2000" dirty="0">
                <a:solidFill>
                  <a:schemeClr val="bg1"/>
                </a:solidFill>
                <a:latin typeface="Times New Roman" panose="02020603050405020304" pitchFamily="18" charset="0"/>
                <a:cs typeface="Times New Roman" panose="02020603050405020304" pitchFamily="18" charset="0"/>
              </a:rPr>
              <a:t>3.5 million Business add </a:t>
            </a:r>
            <a:r>
              <a:rPr lang="en-US" altLang="zh-CN" sz="2000" dirty="0" smtClean="0">
                <a:solidFill>
                  <a:schemeClr val="bg1"/>
                </a:solidFill>
                <a:latin typeface="Times New Roman" panose="02020603050405020304" pitchFamily="18" charset="0"/>
                <a:cs typeface="Times New Roman" panose="02020603050405020304" pitchFamily="18" charset="0"/>
              </a:rPr>
              <a:t>on</a:t>
            </a:r>
          </a:p>
          <a:p>
            <a:pPr marL="0" indent="0">
              <a:buNone/>
            </a:pPr>
            <a:endParaRPr lang="en-US" altLang="zh-CN" sz="2000" dirty="0" smtClean="0">
              <a:solidFill>
                <a:schemeClr val="bg1"/>
              </a:solidFill>
              <a:latin typeface="Times New Roman" panose="02020603050405020304" pitchFamily="18" charset="0"/>
              <a:cs typeface="Times New Roman" panose="02020603050405020304" pitchFamily="18" charset="0"/>
            </a:endParaRPr>
          </a:p>
          <a:p>
            <a:r>
              <a:rPr lang="en-US" altLang="zh-CN" sz="2000" dirty="0">
                <a:solidFill>
                  <a:schemeClr val="bg1"/>
                </a:solidFill>
                <a:latin typeface="Times New Roman" panose="02020603050405020304" pitchFamily="18" charset="0"/>
                <a:cs typeface="Times New Roman" panose="02020603050405020304" pitchFamily="18" charset="0"/>
              </a:rPr>
              <a:t>Around 23.77% of paid membership cardholders of Costco are business holders </a:t>
            </a:r>
            <a:r>
              <a:rPr lang="en-US" altLang="zh-CN" sz="2000" dirty="0" smtClean="0">
                <a:solidFill>
                  <a:schemeClr val="bg1"/>
                </a:solidFill>
                <a:latin typeface="Times New Roman" panose="02020603050405020304" pitchFamily="18" charset="0"/>
                <a:cs typeface="Times New Roman" panose="02020603050405020304" pitchFamily="18" charset="0"/>
              </a:rPr>
              <a:t>and business </a:t>
            </a:r>
            <a:r>
              <a:rPr lang="en-US" altLang="zh-CN" sz="2000" dirty="0">
                <a:solidFill>
                  <a:schemeClr val="bg1"/>
                </a:solidFill>
                <a:latin typeface="Times New Roman" panose="02020603050405020304" pitchFamily="18" charset="0"/>
                <a:cs typeface="Times New Roman" panose="02020603050405020304" pitchFamily="18" charset="0"/>
              </a:rPr>
              <a:t>add </a:t>
            </a:r>
            <a:r>
              <a:rPr lang="en-US" altLang="zh-CN" sz="2000" dirty="0" smtClean="0">
                <a:solidFill>
                  <a:schemeClr val="bg1"/>
                </a:solidFill>
                <a:latin typeface="Times New Roman" panose="02020603050405020304" pitchFamily="18" charset="0"/>
                <a:cs typeface="Times New Roman" panose="02020603050405020304" pitchFamily="18" charset="0"/>
              </a:rPr>
              <a:t>- </a:t>
            </a:r>
            <a:r>
              <a:rPr lang="en-US" altLang="zh-CN" sz="2000" dirty="0" err="1" smtClean="0">
                <a:solidFill>
                  <a:schemeClr val="bg1"/>
                </a:solidFill>
                <a:latin typeface="Times New Roman" panose="02020603050405020304" pitchFamily="18" charset="0"/>
                <a:cs typeface="Times New Roman" panose="02020603050405020304" pitchFamily="18" charset="0"/>
              </a:rPr>
              <a:t>ons</a:t>
            </a:r>
            <a:r>
              <a:rPr lang="en-US" altLang="zh-CN" sz="2000" dirty="0">
                <a:solidFill>
                  <a:schemeClr val="bg1"/>
                </a:solidFill>
                <a:latin typeface="Times New Roman" panose="02020603050405020304" pitchFamily="18" charset="0"/>
                <a:cs typeface="Times New Roman" panose="02020603050405020304" pitchFamily="18" charset="0"/>
              </a:rPr>
              <a:t>. Costco takes steps to target small business customers through the trial of opening Business center, which provides “earlier hours, larger merchandise portions, next-day delivery and copying/printing </a:t>
            </a:r>
            <a:r>
              <a:rPr lang="en-US" altLang="zh-CN" sz="2000" dirty="0" smtClean="0">
                <a:solidFill>
                  <a:schemeClr val="bg1"/>
                </a:solidFill>
                <a:latin typeface="Times New Roman" panose="02020603050405020304" pitchFamily="18" charset="0"/>
                <a:cs typeface="Times New Roman" panose="02020603050405020304" pitchFamily="18" charset="0"/>
              </a:rPr>
              <a:t>services.”</a:t>
            </a:r>
            <a:endParaRPr lang="en-US" altLang="zh-CN" sz="2000" dirty="0">
              <a:latin typeface="Times New Roman" panose="02020603050405020304" pitchFamily="18" charset="0"/>
              <a:cs typeface="Times New Roman" panose="02020603050405020304" pitchFamily="18" charset="0"/>
            </a:endParaRPr>
          </a:p>
          <a:p>
            <a:pPr marL="0" indent="0">
              <a:buNone/>
            </a:pPr>
            <a:endParaRPr lang="en-US" altLang="zh-CN" sz="2000" dirty="0" smtClean="0">
              <a:solidFill>
                <a:schemeClr val="bg1"/>
              </a:solidFill>
              <a:latin typeface="Times New Roman" panose="02020603050405020304" pitchFamily="18" charset="0"/>
              <a:cs typeface="Times New Roman" panose="02020603050405020304" pitchFamily="18" charset="0"/>
            </a:endParaRPr>
          </a:p>
          <a:p>
            <a:pPr marL="0" indent="0">
              <a:buNone/>
            </a:pPr>
            <a:endParaRPr lang="zh-CN" altLang="en-US"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Chart 6"/>
          <p:cNvGraphicFramePr/>
          <p:nvPr>
            <p:extLst/>
          </p:nvPr>
        </p:nvGraphicFramePr>
        <p:xfrm>
          <a:off x="6620841" y="334465"/>
          <a:ext cx="4496164" cy="427647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9B3F65C-2DF1-4EBD-AC68-8BBBAB898856}" type="slidenum">
              <a:rPr lang="en-US" smtClean="0"/>
              <a:t>146</a:t>
            </a:fld>
            <a:endParaRPr lang="en-US"/>
          </a:p>
        </p:txBody>
      </p:sp>
    </p:spTree>
    <p:extLst>
      <p:ext uri="{BB962C8B-B14F-4D97-AF65-F5344CB8AC3E}">
        <p14:creationId xmlns:p14="http://schemas.microsoft.com/office/powerpoint/2010/main" val="11110115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56" y="0"/>
            <a:ext cx="10515600" cy="1325563"/>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2015 Membership Facts</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2947" y="1572237"/>
            <a:ext cx="10515600" cy="4351338"/>
          </a:xfrm>
        </p:spPr>
        <p:txBody>
          <a:bodyPr>
            <a:normAutofit/>
          </a:bodyPr>
          <a:lstStyle/>
          <a:p>
            <a:r>
              <a:rPr lang="en-US" altLang="zh-CN" dirty="0">
                <a:solidFill>
                  <a:schemeClr val="bg1"/>
                </a:solidFill>
                <a:latin typeface="Times New Roman" panose="02020603050405020304" pitchFamily="18" charset="0"/>
                <a:cs typeface="Times New Roman" panose="02020603050405020304" pitchFamily="18" charset="0"/>
              </a:rPr>
              <a:t>H</a:t>
            </a:r>
            <a:r>
              <a:rPr lang="en-US" altLang="zh-CN" dirty="0" smtClean="0">
                <a:solidFill>
                  <a:schemeClr val="bg1"/>
                </a:solidFill>
                <a:latin typeface="Times New Roman" panose="02020603050405020304" pitchFamily="18" charset="0"/>
                <a:cs typeface="Times New Roman" panose="02020603050405020304" pitchFamily="18" charset="0"/>
              </a:rPr>
              <a:t>ad </a:t>
            </a:r>
            <a:r>
              <a:rPr lang="en-US" altLang="zh-CN" dirty="0">
                <a:solidFill>
                  <a:schemeClr val="bg1"/>
                </a:solidFill>
                <a:latin typeface="Times New Roman" panose="02020603050405020304" pitchFamily="18" charset="0"/>
                <a:cs typeface="Times New Roman" panose="02020603050405020304" pitchFamily="18" charset="0"/>
              </a:rPr>
              <a:t>more than 81 million cardholders worldwide</a:t>
            </a:r>
            <a:endParaRPr lang="en-US" altLang="zh-CN" dirty="0" smtClean="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 Membership </a:t>
            </a:r>
            <a:r>
              <a:rPr lang="en-US" altLang="zh-CN" dirty="0">
                <a:solidFill>
                  <a:schemeClr val="bg1"/>
                </a:solidFill>
                <a:latin typeface="Times New Roman" panose="02020603050405020304" pitchFamily="18" charset="0"/>
                <a:cs typeface="Times New Roman" panose="02020603050405020304" pitchFamily="18" charset="0"/>
              </a:rPr>
              <a:t>base grew by more than six </a:t>
            </a:r>
            <a:r>
              <a:rPr lang="en-US" altLang="zh-CN" dirty="0" smtClean="0">
                <a:solidFill>
                  <a:schemeClr val="bg1"/>
                </a:solidFill>
                <a:latin typeface="Times New Roman" panose="02020603050405020304" pitchFamily="18" charset="0"/>
                <a:cs typeface="Times New Roman" panose="02020603050405020304" pitchFamily="18" charset="0"/>
              </a:rPr>
              <a:t>percent</a:t>
            </a:r>
          </a:p>
          <a:p>
            <a:r>
              <a:rPr lang="en-US" altLang="zh-CN" dirty="0" smtClean="0">
                <a:solidFill>
                  <a:schemeClr val="bg1"/>
                </a:solidFill>
                <a:latin typeface="Times New Roman" panose="02020603050405020304" pitchFamily="18" charset="0"/>
                <a:cs typeface="Times New Roman" panose="02020603050405020304" pitchFamily="18" charset="0"/>
              </a:rPr>
              <a:t>Member </a:t>
            </a:r>
            <a:r>
              <a:rPr lang="en-US" altLang="zh-CN" dirty="0">
                <a:solidFill>
                  <a:schemeClr val="bg1"/>
                </a:solidFill>
                <a:latin typeface="Times New Roman" panose="02020603050405020304" pitchFamily="18" charset="0"/>
                <a:cs typeface="Times New Roman" panose="02020603050405020304" pitchFamily="18" charset="0"/>
              </a:rPr>
              <a:t>loyalty i</a:t>
            </a:r>
            <a:r>
              <a:rPr lang="en-US" altLang="zh-CN" dirty="0" smtClean="0">
                <a:solidFill>
                  <a:schemeClr val="bg1"/>
                </a:solidFill>
                <a:latin typeface="Times New Roman" panose="02020603050405020304" pitchFamily="18" charset="0"/>
                <a:cs typeface="Times New Roman" panose="02020603050405020304" pitchFamily="18" charset="0"/>
              </a:rPr>
              <a:t>n </a:t>
            </a:r>
            <a:r>
              <a:rPr lang="en-US" altLang="zh-CN" dirty="0">
                <a:solidFill>
                  <a:schemeClr val="bg1"/>
                </a:solidFill>
                <a:latin typeface="Times New Roman" panose="02020603050405020304" pitchFamily="18" charset="0"/>
                <a:cs typeface="Times New Roman" panose="02020603050405020304" pitchFamily="18" charset="0"/>
              </a:rPr>
              <a:t>2015: </a:t>
            </a:r>
            <a:endParaRPr lang="en-US" altLang="zh-CN" dirty="0" smtClean="0">
              <a:solidFill>
                <a:schemeClr val="bg1"/>
              </a:solidFill>
              <a:latin typeface="Times New Roman" panose="02020603050405020304" pitchFamily="18" charset="0"/>
              <a:cs typeface="Times New Roman" panose="02020603050405020304" pitchFamily="18" charset="0"/>
            </a:endParaRPr>
          </a:p>
          <a:p>
            <a:pPr>
              <a:buSzPct val="40000"/>
            </a:pPr>
            <a:r>
              <a:rPr lang="en-US" altLang="zh-CN" dirty="0" smtClean="0">
                <a:solidFill>
                  <a:schemeClr val="bg1"/>
                </a:solidFill>
                <a:latin typeface="Times New Roman" panose="02020603050405020304" pitchFamily="18" charset="0"/>
                <a:cs typeface="Times New Roman" panose="02020603050405020304" pitchFamily="18" charset="0"/>
              </a:rPr>
              <a:t>91</a:t>
            </a:r>
            <a:r>
              <a:rPr lang="en-US" altLang="zh-CN" dirty="0">
                <a:solidFill>
                  <a:schemeClr val="bg1"/>
                </a:solidFill>
                <a:latin typeface="Times New Roman" panose="02020603050405020304" pitchFamily="18" charset="0"/>
                <a:cs typeface="Times New Roman" panose="02020603050405020304" pitchFamily="18" charset="0"/>
              </a:rPr>
              <a:t>% of members in the U.S. and Canada and 88% worldwide renewed their </a:t>
            </a:r>
            <a:r>
              <a:rPr lang="en-US" altLang="zh-CN" dirty="0" smtClean="0">
                <a:solidFill>
                  <a:schemeClr val="bg1"/>
                </a:solidFill>
                <a:latin typeface="Times New Roman" panose="02020603050405020304" pitchFamily="18" charset="0"/>
                <a:cs typeface="Times New Roman" panose="02020603050405020304" pitchFamily="18" charset="0"/>
              </a:rPr>
              <a:t>memberships</a:t>
            </a:r>
          </a:p>
          <a:p>
            <a:pPr>
              <a:buSzPct val="40000"/>
            </a:pPr>
            <a:r>
              <a:rPr lang="en-US" altLang="zh-CN" dirty="0">
                <a:solidFill>
                  <a:schemeClr val="bg1"/>
                </a:solidFill>
                <a:latin typeface="Times New Roman" panose="02020603050405020304" pitchFamily="18" charset="0"/>
                <a:cs typeface="Times New Roman" panose="02020603050405020304" pitchFamily="18" charset="0"/>
              </a:rPr>
              <a:t>S</a:t>
            </a:r>
            <a:r>
              <a:rPr lang="en-US" altLang="zh-CN" dirty="0" smtClean="0">
                <a:solidFill>
                  <a:schemeClr val="bg1"/>
                </a:solidFill>
                <a:latin typeface="Times New Roman" panose="02020603050405020304" pitchFamily="18" charset="0"/>
                <a:cs typeface="Times New Roman" panose="02020603050405020304" pitchFamily="18" charset="0"/>
              </a:rPr>
              <a:t>hopping </a:t>
            </a:r>
            <a:r>
              <a:rPr lang="en-US" altLang="zh-CN" dirty="0">
                <a:solidFill>
                  <a:schemeClr val="bg1"/>
                </a:solidFill>
                <a:latin typeface="Times New Roman" panose="02020603050405020304" pitchFamily="18" charset="0"/>
                <a:cs typeface="Times New Roman" panose="02020603050405020304" pitchFamily="18" charset="0"/>
              </a:rPr>
              <a:t>frequency increased 4</a:t>
            </a:r>
            <a:r>
              <a:rPr lang="en-US" altLang="zh-CN" dirty="0" smtClean="0">
                <a:solidFill>
                  <a:schemeClr val="bg1"/>
                </a:solidFill>
                <a:latin typeface="Times New Roman" panose="02020603050405020304" pitchFamily="18" charset="0"/>
                <a:cs typeface="Times New Roman" panose="02020603050405020304" pitchFamily="18" charset="0"/>
              </a:rPr>
              <a:t> percent</a:t>
            </a:r>
          </a:p>
          <a:p>
            <a:r>
              <a:rPr lang="en-US" altLang="zh-CN" dirty="0" smtClean="0">
                <a:solidFill>
                  <a:schemeClr val="bg1"/>
                </a:solidFill>
                <a:latin typeface="Times New Roman" panose="02020603050405020304" pitchFamily="18" charset="0"/>
                <a:cs typeface="Times New Roman" panose="02020603050405020304" pitchFamily="18" charset="0"/>
              </a:rPr>
              <a:t>Executive </a:t>
            </a:r>
            <a:r>
              <a:rPr lang="en-US" altLang="zh-CN" dirty="0">
                <a:solidFill>
                  <a:schemeClr val="bg1"/>
                </a:solidFill>
                <a:latin typeface="Times New Roman" panose="02020603050405020304" pitchFamily="18" charset="0"/>
                <a:cs typeface="Times New Roman" panose="02020603050405020304" pitchFamily="18" charset="0"/>
              </a:rPr>
              <a:t>Members, an increasing percentage of total membership base, now represent over </a:t>
            </a:r>
            <a:r>
              <a:rPr lang="en-US" altLang="zh-CN" dirty="0" smtClean="0">
                <a:solidFill>
                  <a:schemeClr val="bg1"/>
                </a:solidFill>
                <a:latin typeface="Times New Roman" panose="02020603050405020304" pitchFamily="18" charset="0"/>
                <a:cs typeface="Times New Roman" panose="02020603050405020304" pitchFamily="18" charset="0"/>
              </a:rPr>
              <a:t>1/3of </a:t>
            </a:r>
            <a:r>
              <a:rPr lang="en-US" altLang="zh-CN" dirty="0">
                <a:solidFill>
                  <a:schemeClr val="bg1"/>
                </a:solidFill>
                <a:latin typeface="Times New Roman" panose="02020603050405020304" pitchFamily="18" charset="0"/>
                <a:cs typeface="Times New Roman" panose="02020603050405020304" pitchFamily="18" charset="0"/>
              </a:rPr>
              <a:t>members and nearly </a:t>
            </a:r>
            <a:r>
              <a:rPr lang="en-US" altLang="zh-CN" dirty="0" smtClean="0">
                <a:solidFill>
                  <a:schemeClr val="bg1"/>
                </a:solidFill>
                <a:latin typeface="Times New Roman" panose="02020603050405020304" pitchFamily="18" charset="0"/>
                <a:cs typeface="Times New Roman" panose="02020603050405020304" pitchFamily="18" charset="0"/>
              </a:rPr>
              <a:t>2/3 of sales</a:t>
            </a:r>
            <a:endParaRPr lang="en-US" altLang="zh-CN" dirty="0">
              <a:solidFill>
                <a:schemeClr val="bg1"/>
              </a:solidFill>
              <a:latin typeface="Times New Roman" panose="02020603050405020304" pitchFamily="18" charset="0"/>
              <a:cs typeface="Times New Roman" panose="02020603050405020304" pitchFamily="18" charset="0"/>
            </a:endParaRP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147</a:t>
            </a:fld>
            <a:endParaRPr lang="en-US"/>
          </a:p>
        </p:txBody>
      </p:sp>
    </p:spTree>
    <p:extLst>
      <p:ext uri="{BB962C8B-B14F-4D97-AF65-F5344CB8AC3E}">
        <p14:creationId xmlns:p14="http://schemas.microsoft.com/office/powerpoint/2010/main" val="276702924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zh-CN" altLang="en-US" dirty="0"/>
          </a:p>
        </p:txBody>
      </p:sp>
      <p:sp>
        <p:nvSpPr>
          <p:cNvPr id="3" name="Content Placeholder 2"/>
          <p:cNvSpPr>
            <a:spLocks noGrp="1"/>
          </p:cNvSpPr>
          <p:nvPr>
            <p:ph idx="1"/>
          </p:nvPr>
        </p:nvSpPr>
        <p:spPr/>
        <p:txBody>
          <a:bodyPr>
            <a:scene3d>
              <a:camera prst="orthographicFront"/>
              <a:lightRig rig="soft" dir="t">
                <a:rot lat="0" lon="0" rev="15600000"/>
              </a:lightRig>
            </a:scene3d>
            <a:sp3d extrusionH="57150" prstMaterial="softEdge">
              <a:bevelT w="25400" h="38100"/>
            </a:sp3d>
          </a:bodyPr>
          <a:lstStyle/>
          <a:p>
            <a:pPr marL="0" indent="0" algn="ctr">
              <a:buNone/>
            </a:pPr>
            <a:r>
              <a:rPr lang="en-US" altLang="zh-CN" sz="5400" b="1" dirty="0">
                <a:ln/>
                <a:solidFill>
                  <a:schemeClr val="accent4"/>
                </a:solidFill>
              </a:rPr>
              <a:t>Expansion Strategy</a:t>
            </a:r>
          </a:p>
          <a:p>
            <a:endParaRPr lang="zh-CN" altLang="en-US" b="1" dirty="0">
              <a:ln/>
              <a:solidFill>
                <a:schemeClr val="accent4"/>
              </a:solidFill>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148</a:t>
            </a:fld>
            <a:endParaRPr lang="en-US"/>
          </a:p>
        </p:txBody>
      </p:sp>
    </p:spTree>
    <p:extLst>
      <p:ext uri="{BB962C8B-B14F-4D97-AF65-F5344CB8AC3E}">
        <p14:creationId xmlns:p14="http://schemas.microsoft.com/office/powerpoint/2010/main" val="265378213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756"/>
            <a:ext cx="10515600" cy="924832"/>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Domestic market - Competition</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26571" y="887104"/>
            <a:ext cx="5693229" cy="5720835"/>
          </a:xfrm>
        </p:spPr>
        <p:txBody>
          <a:bodyPr>
            <a:normAutofit fontScale="25000" lnSpcReduction="20000"/>
          </a:bodyPr>
          <a:lstStyle/>
          <a:p>
            <a:pPr marL="0" indent="0">
              <a:buNone/>
            </a:pPr>
            <a:endParaRPr lang="zh-CN" altLang="en-US" sz="8000" dirty="0">
              <a:solidFill>
                <a:schemeClr val="bg1"/>
              </a:solidFill>
              <a:latin typeface="Times New Roman" panose="02020603050405020304" pitchFamily="18" charset="0"/>
              <a:cs typeface="Times New Roman" panose="02020603050405020304" pitchFamily="18" charset="0"/>
            </a:endParaRPr>
          </a:p>
          <a:p>
            <a:r>
              <a:rPr lang="en-US" altLang="zh-CN" sz="8000" dirty="0" smtClean="0">
                <a:solidFill>
                  <a:schemeClr val="bg1"/>
                </a:solidFill>
                <a:latin typeface="Times New Roman" panose="02020603050405020304" pitchFamily="18" charset="0"/>
                <a:cs typeface="Times New Roman" panose="02020603050405020304" pitchFamily="18" charset="0"/>
              </a:rPr>
              <a:t>US sales contributes to 50% to 70% of total sales.</a:t>
            </a:r>
          </a:p>
          <a:p>
            <a:r>
              <a:rPr lang="en-US" altLang="zh-CN" sz="8000" dirty="0" smtClean="0">
                <a:solidFill>
                  <a:schemeClr val="bg1"/>
                </a:solidFill>
                <a:latin typeface="Times New Roman" panose="02020603050405020304" pitchFamily="18" charset="0"/>
                <a:cs typeface="Times New Roman" panose="02020603050405020304" pitchFamily="18" charset="0"/>
              </a:rPr>
              <a:t>Costco </a:t>
            </a:r>
            <a:r>
              <a:rPr lang="en-US" altLang="zh-CN" sz="8000" dirty="0">
                <a:solidFill>
                  <a:schemeClr val="bg1"/>
                </a:solidFill>
                <a:latin typeface="Times New Roman" panose="02020603050405020304" pitchFamily="18" charset="0"/>
                <a:cs typeface="Times New Roman" panose="02020603050405020304" pitchFamily="18" charset="0"/>
              </a:rPr>
              <a:t>consistently outperformed Wal-Mart’s Sam’s Club chain in the US over 2010-2015, which helped Costco’s share in warehouse clubs to reach 55% in 2015, up from 51% in 2010</a:t>
            </a:r>
            <a:r>
              <a:rPr lang="en-US" altLang="zh-CN" sz="8000" dirty="0" smtClean="0">
                <a:solidFill>
                  <a:schemeClr val="bg1"/>
                </a:solidFill>
                <a:latin typeface="Times New Roman" panose="02020603050405020304" pitchFamily="18" charset="0"/>
                <a:cs typeface="Times New Roman" panose="02020603050405020304" pitchFamily="18" charset="0"/>
              </a:rPr>
              <a:t>.</a:t>
            </a:r>
          </a:p>
          <a:p>
            <a:r>
              <a:rPr lang="en-US" altLang="zh-CN" sz="8000" dirty="0" smtClean="0">
                <a:solidFill>
                  <a:schemeClr val="bg1"/>
                </a:solidFill>
                <a:latin typeface="Times New Roman" panose="02020603050405020304" pitchFamily="18" charset="0"/>
                <a:cs typeface="Times New Roman" panose="02020603050405020304" pitchFamily="18" charset="0"/>
              </a:rPr>
              <a:t>Costco </a:t>
            </a:r>
            <a:r>
              <a:rPr lang="en-US" altLang="zh-CN" sz="8000" dirty="0">
                <a:solidFill>
                  <a:schemeClr val="bg1"/>
                </a:solidFill>
                <a:latin typeface="Times New Roman" panose="02020603050405020304" pitchFamily="18" charset="0"/>
                <a:cs typeface="Times New Roman" panose="02020603050405020304" pitchFamily="18" charset="0"/>
              </a:rPr>
              <a:t>thrived due to </a:t>
            </a:r>
            <a:r>
              <a:rPr lang="en-US" altLang="zh-CN" sz="8000" dirty="0" smtClean="0">
                <a:solidFill>
                  <a:schemeClr val="bg1"/>
                </a:solidFill>
                <a:latin typeface="Times New Roman" panose="02020603050405020304" pitchFamily="18" charset="0"/>
                <a:cs typeface="Times New Roman" panose="02020603050405020304" pitchFamily="18" charset="0"/>
              </a:rPr>
              <a:t>internal and external factors:</a:t>
            </a:r>
          </a:p>
          <a:p>
            <a:pPr marL="0" indent="0">
              <a:buSzPct val="91000"/>
              <a:buNone/>
            </a:pPr>
            <a:r>
              <a:rPr lang="en-US" altLang="zh-CN" sz="8000" dirty="0" smtClean="0">
                <a:solidFill>
                  <a:schemeClr val="bg1"/>
                </a:solidFill>
                <a:latin typeface="Times New Roman" panose="02020603050405020304" pitchFamily="18" charset="0"/>
                <a:cs typeface="Times New Roman" panose="02020603050405020304" pitchFamily="18" charset="0"/>
              </a:rPr>
              <a:t>- Costco has high </a:t>
            </a:r>
            <a:r>
              <a:rPr lang="en-US" altLang="zh-CN" sz="8000" dirty="0">
                <a:solidFill>
                  <a:schemeClr val="bg1"/>
                </a:solidFill>
                <a:latin typeface="Times New Roman" panose="02020603050405020304" pitchFamily="18" charset="0"/>
                <a:cs typeface="Times New Roman" panose="02020603050405020304" pitchFamily="18" charset="0"/>
              </a:rPr>
              <a:t>member renewal rates, steady expansion of its store network, competitive pricing and its Kirkland Signature </a:t>
            </a:r>
            <a:r>
              <a:rPr lang="en-US" altLang="zh-CN" sz="8000" dirty="0" smtClean="0">
                <a:solidFill>
                  <a:schemeClr val="bg1"/>
                </a:solidFill>
                <a:latin typeface="Times New Roman" panose="02020603050405020304" pitchFamily="18" charset="0"/>
                <a:cs typeface="Times New Roman" panose="02020603050405020304" pitchFamily="18" charset="0"/>
              </a:rPr>
              <a:t>brand. Moreover, Costco targets </a:t>
            </a:r>
            <a:r>
              <a:rPr lang="en-US" altLang="zh-CN" sz="8000" dirty="0">
                <a:solidFill>
                  <a:schemeClr val="bg1"/>
                </a:solidFill>
                <a:latin typeface="Times New Roman" panose="02020603050405020304" pitchFamily="18" charset="0"/>
                <a:cs typeface="Times New Roman" panose="02020603050405020304" pitchFamily="18" charset="0"/>
              </a:rPr>
              <a:t>more affluent customers than Sam’s Club, Costco sees 41% of domestic stores in the top 10 wealthiest states in terms of median household income in 2014 according to The Motley Fool. </a:t>
            </a:r>
            <a:endParaRPr lang="zh-CN" altLang="en-US" sz="8000" dirty="0">
              <a:solidFill>
                <a:schemeClr val="bg1"/>
              </a:solidFill>
              <a:latin typeface="Times New Roman" panose="02020603050405020304" pitchFamily="18" charset="0"/>
              <a:cs typeface="Times New Roman" panose="02020603050405020304" pitchFamily="18" charset="0"/>
            </a:endParaRPr>
          </a:p>
          <a:p>
            <a:pPr marL="0" indent="0">
              <a:buSzPct val="91000"/>
              <a:buNone/>
            </a:pPr>
            <a:r>
              <a:rPr lang="en-US" altLang="zh-CN" sz="8000" dirty="0" smtClean="0">
                <a:solidFill>
                  <a:schemeClr val="bg1"/>
                </a:solidFill>
                <a:latin typeface="Times New Roman" panose="02020603050405020304" pitchFamily="18" charset="0"/>
                <a:cs typeface="Times New Roman" panose="02020603050405020304" pitchFamily="18" charset="0"/>
              </a:rPr>
              <a:t>- Sam’s </a:t>
            </a:r>
            <a:r>
              <a:rPr lang="en-US" altLang="zh-CN" sz="8000" dirty="0">
                <a:solidFill>
                  <a:schemeClr val="bg1"/>
                </a:solidFill>
                <a:latin typeface="Times New Roman" panose="02020603050405020304" pitchFamily="18" charset="0"/>
                <a:cs typeface="Times New Roman" panose="02020603050405020304" pitchFamily="18" charset="0"/>
              </a:rPr>
              <a:t>Club </a:t>
            </a:r>
            <a:r>
              <a:rPr lang="en-US" altLang="zh-CN" sz="8000" dirty="0" smtClean="0">
                <a:solidFill>
                  <a:schemeClr val="bg1"/>
                </a:solidFill>
                <a:latin typeface="Times New Roman" panose="02020603050405020304" pitchFamily="18" charset="0"/>
                <a:cs typeface="Times New Roman" panose="02020603050405020304" pitchFamily="18" charset="0"/>
              </a:rPr>
              <a:t>continues </a:t>
            </a:r>
            <a:r>
              <a:rPr lang="en-US" altLang="zh-CN" sz="8000" dirty="0">
                <a:solidFill>
                  <a:schemeClr val="bg1"/>
                </a:solidFill>
                <a:latin typeface="Times New Roman" panose="02020603050405020304" pitchFamily="18" charset="0"/>
                <a:cs typeface="Times New Roman" panose="02020603050405020304" pitchFamily="18" charset="0"/>
              </a:rPr>
              <a:t>to suffer competition from its parent company’s Wal-Mart stores, as the price gap between the two chains narrows in </a:t>
            </a:r>
            <a:r>
              <a:rPr lang="en-US" altLang="zh-CN" sz="8000" dirty="0" err="1">
                <a:solidFill>
                  <a:schemeClr val="bg1"/>
                </a:solidFill>
                <a:latin typeface="Times New Roman" panose="02020603050405020304" pitchFamily="18" charset="0"/>
                <a:cs typeface="Times New Roman" panose="02020603050405020304" pitchFamily="18" charset="0"/>
              </a:rPr>
              <a:t>favour</a:t>
            </a:r>
            <a:r>
              <a:rPr lang="en-US" altLang="zh-CN" sz="8000" dirty="0">
                <a:solidFill>
                  <a:schemeClr val="bg1"/>
                </a:solidFill>
                <a:latin typeface="Times New Roman" panose="02020603050405020304" pitchFamily="18" charset="0"/>
                <a:cs typeface="Times New Roman" panose="02020603050405020304" pitchFamily="18" charset="0"/>
              </a:rPr>
              <a:t> of Wal-Mart. Therefore, Sam’s Club’s appeal has become more </a:t>
            </a:r>
            <a:r>
              <a:rPr lang="en-US" altLang="zh-CN" sz="8000" dirty="0" err="1">
                <a:solidFill>
                  <a:schemeClr val="bg1"/>
                </a:solidFill>
                <a:latin typeface="Times New Roman" panose="02020603050405020304" pitchFamily="18" charset="0"/>
                <a:cs typeface="Times New Roman" panose="02020603050405020304" pitchFamily="18" charset="0"/>
              </a:rPr>
              <a:t>centred</a:t>
            </a:r>
            <a:r>
              <a:rPr lang="en-US" altLang="zh-CN" sz="8000" dirty="0">
                <a:solidFill>
                  <a:schemeClr val="bg1"/>
                </a:solidFill>
                <a:latin typeface="Times New Roman" panose="02020603050405020304" pitchFamily="18" charset="0"/>
                <a:cs typeface="Times New Roman" panose="02020603050405020304" pitchFamily="18" charset="0"/>
              </a:rPr>
              <a:t> around bulk buyers, by targeting small business owners rather than private consumers, which has reduced its appeal among the latter group.</a:t>
            </a:r>
          </a:p>
          <a:p>
            <a:endParaRPr lang="zh-CN" altLang="en-US" dirty="0">
              <a:solidFill>
                <a:schemeClr val="bg1"/>
              </a:solidFill>
              <a:latin typeface="Times New Roman" panose="02020603050405020304" pitchFamily="18" charset="0"/>
              <a:cs typeface="Times New Roman" panose="02020603050405020304" pitchFamily="18" charset="0"/>
            </a:endParaRPr>
          </a:p>
        </p:txBody>
      </p:sp>
      <p:pic>
        <p:nvPicPr>
          <p:cNvPr id="9" name="Content Placeholder 8"/>
          <p:cNvPicPr>
            <a:picLocks noGrp="1" noChangeAspect="1"/>
          </p:cNvPicPr>
          <p:nvPr>
            <p:ph sz="half" idx="2"/>
          </p:nvPr>
        </p:nvPicPr>
        <p:blipFill>
          <a:blip r:embed="rId3"/>
          <a:stretch>
            <a:fillRect/>
          </a:stretch>
        </p:blipFill>
        <p:spPr>
          <a:xfrm>
            <a:off x="6316482" y="480939"/>
            <a:ext cx="5674131" cy="2841172"/>
          </a:xfrm>
          <a:prstGeom prst="rect">
            <a:avLst/>
          </a:prstGeom>
        </p:spPr>
      </p:pic>
      <p:pic>
        <p:nvPicPr>
          <p:cNvPr id="11" name="Content Placeholder 5"/>
          <p:cNvPicPr>
            <a:picLocks noChangeAspect="1"/>
          </p:cNvPicPr>
          <p:nvPr/>
        </p:nvPicPr>
        <p:blipFill>
          <a:blip r:embed="rId4"/>
          <a:stretch>
            <a:fillRect/>
          </a:stretch>
        </p:blipFill>
        <p:spPr>
          <a:xfrm>
            <a:off x="6316482" y="3469429"/>
            <a:ext cx="5674131" cy="2995127"/>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149</a:t>
            </a:fld>
            <a:endParaRPr lang="en-US"/>
          </a:p>
        </p:txBody>
      </p:sp>
    </p:spTree>
    <p:extLst>
      <p:ext uri="{BB962C8B-B14F-4D97-AF65-F5344CB8AC3E}">
        <p14:creationId xmlns:p14="http://schemas.microsoft.com/office/powerpoint/2010/main" val="3745751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28" y="365125"/>
            <a:ext cx="10515600" cy="1325563"/>
          </a:xfrm>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Structure of the Industry: competition and market dynamics </a:t>
            </a:r>
            <a:br>
              <a:rPr lang="en-US" b="1" dirty="0">
                <a:solidFill>
                  <a:schemeClr val="bg1"/>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3964" y="1690688"/>
            <a:ext cx="10515600" cy="4351338"/>
          </a:xfrm>
        </p:spPr>
        <p:txBody>
          <a:bodyPr/>
          <a:lstStyle/>
          <a:p>
            <a:pPr>
              <a:lnSpc>
                <a:spcPct val="150000"/>
              </a:lnSpc>
            </a:pPr>
            <a:r>
              <a:rPr lang="en-US" sz="3200" b="1" dirty="0">
                <a:solidFill>
                  <a:schemeClr val="bg1"/>
                </a:solidFill>
                <a:latin typeface="Times New Roman" panose="02020603050405020304" pitchFamily="18" charset="0"/>
                <a:cs typeface="Times New Roman" panose="02020603050405020304" pitchFamily="18" charset="0"/>
              </a:rPr>
              <a:t>Supermarkets &amp; Grocery Stores: </a:t>
            </a:r>
            <a:r>
              <a:rPr lang="en-US" sz="3200" dirty="0">
                <a:solidFill>
                  <a:schemeClr val="bg1"/>
                </a:solidFill>
                <a:latin typeface="Times New Roman" panose="02020603050405020304" pitchFamily="18" charset="0"/>
                <a:cs typeface="Times New Roman" panose="02020603050405020304" pitchFamily="18" charset="0"/>
              </a:rPr>
              <a:t>general lines of food products, including fresh and prepared meats, poultry and seafood, canned and frozen foods, fresh fruits and vegetables and various dairy products.</a:t>
            </a:r>
          </a:p>
          <a:p>
            <a:pPr>
              <a:lnSpc>
                <a:spcPct val="150000"/>
              </a:lnSpc>
            </a:pPr>
            <a:r>
              <a:rPr lang="en-US" sz="3200" b="1" dirty="0">
                <a:solidFill>
                  <a:schemeClr val="bg1"/>
                </a:solidFill>
                <a:latin typeface="Times New Roman" panose="02020603050405020304" pitchFamily="18" charset="0"/>
                <a:cs typeface="Times New Roman" panose="02020603050405020304" pitchFamily="18" charset="0"/>
              </a:rPr>
              <a:t>E-</a:t>
            </a:r>
            <a:r>
              <a:rPr lang="en-US" sz="3200" b="1" dirty="0" err="1">
                <a:solidFill>
                  <a:schemeClr val="bg1"/>
                </a:solidFill>
                <a:latin typeface="Times New Roman" panose="02020603050405020304" pitchFamily="18" charset="0"/>
                <a:cs typeface="Times New Roman" panose="02020603050405020304" pitchFamily="18" charset="0"/>
              </a:rPr>
              <a:t>tailers</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sell retail goods on the Internet.</a:t>
            </a:r>
          </a:p>
          <a:p>
            <a:endParaRPr lang="en-US" dirty="0"/>
          </a:p>
        </p:txBody>
      </p:sp>
      <p:sp>
        <p:nvSpPr>
          <p:cNvPr id="4" name="Slide Number Placeholder 3"/>
          <p:cNvSpPr>
            <a:spLocks noGrp="1"/>
          </p:cNvSpPr>
          <p:nvPr>
            <p:ph type="sldNum" sz="quarter" idx="12"/>
          </p:nvPr>
        </p:nvSpPr>
        <p:spPr/>
        <p:txBody>
          <a:bodyPr/>
          <a:lstStyle/>
          <a:p>
            <a:fld id="{29B3F65C-2DF1-4EBD-AC68-8BBBAB898856}" type="slidenum">
              <a:rPr lang="en-US" smtClean="0"/>
              <a:t>15</a:t>
            </a:fld>
            <a:endParaRPr lang="en-US"/>
          </a:p>
        </p:txBody>
      </p:sp>
    </p:spTree>
    <p:extLst>
      <p:ext uri="{BB962C8B-B14F-4D97-AF65-F5344CB8AC3E}">
        <p14:creationId xmlns:p14="http://schemas.microsoft.com/office/powerpoint/2010/main" val="177896113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57" y="265973"/>
            <a:ext cx="10515600" cy="1325563"/>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Domestic -</a:t>
            </a:r>
            <a:r>
              <a:rPr lang="zh-CN" altLang="en-US" sz="3200" b="1" dirty="0" smtClean="0">
                <a:solidFill>
                  <a:schemeClr val="bg1"/>
                </a:solidFill>
                <a:latin typeface="Times New Roman" panose="02020603050405020304" pitchFamily="18" charset="0"/>
                <a:cs typeface="Times New Roman" panose="02020603050405020304" pitchFamily="18" charset="0"/>
              </a:rPr>
              <a:t> </a:t>
            </a:r>
            <a:r>
              <a:rPr lang="en-US" altLang="zh-CN" sz="3200" b="1" dirty="0" smtClean="0">
                <a:solidFill>
                  <a:schemeClr val="bg1"/>
                </a:solidFill>
                <a:latin typeface="Times New Roman" panose="02020603050405020304" pitchFamily="18" charset="0"/>
                <a:cs typeface="Times New Roman" panose="02020603050405020304" pitchFamily="18" charset="0"/>
              </a:rPr>
              <a:t>Expansion </a:t>
            </a:r>
            <a:r>
              <a:rPr lang="en-US" altLang="zh-CN" sz="3200" b="1" dirty="0">
                <a:solidFill>
                  <a:schemeClr val="bg1"/>
                </a:solidFill>
                <a:latin typeface="Times New Roman" panose="02020603050405020304" pitchFamily="18" charset="0"/>
                <a:cs typeface="Times New Roman" panose="02020603050405020304" pitchFamily="18" charset="0"/>
              </a:rPr>
              <a:t>moves away from West Coast</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38200" y="1270000"/>
            <a:ext cx="11011678" cy="4906963"/>
          </a:xfrm>
        </p:spPr>
        <p:txBody>
          <a:bodyPr>
            <a:normAutofit/>
          </a:bodyPr>
          <a:lstStyle/>
          <a:p>
            <a:r>
              <a:rPr lang="en-US" altLang="zh-CN" dirty="0" smtClean="0">
                <a:solidFill>
                  <a:schemeClr val="bg1"/>
                </a:solidFill>
                <a:latin typeface="Times New Roman" panose="02020603050405020304" pitchFamily="18" charset="0"/>
                <a:cs typeface="Times New Roman" panose="02020603050405020304" pitchFamily="18" charset="0"/>
              </a:rPr>
              <a:t>The </a:t>
            </a:r>
            <a:r>
              <a:rPr lang="en-US" altLang="zh-CN" dirty="0">
                <a:solidFill>
                  <a:schemeClr val="bg1"/>
                </a:solidFill>
                <a:latin typeface="Times New Roman" panose="02020603050405020304" pitchFamily="18" charset="0"/>
                <a:cs typeface="Times New Roman" panose="02020603050405020304" pitchFamily="18" charset="0"/>
              </a:rPr>
              <a:t>Costco chain is relatively over-represented on the Pacific Coast, particularly in </a:t>
            </a:r>
            <a:r>
              <a:rPr lang="en-US" altLang="zh-CN" dirty="0" smtClean="0">
                <a:solidFill>
                  <a:schemeClr val="bg1"/>
                </a:solidFill>
                <a:latin typeface="Times New Roman" panose="02020603050405020304" pitchFamily="18" charset="0"/>
                <a:cs typeface="Times New Roman" panose="02020603050405020304" pitchFamily="18" charset="0"/>
              </a:rPr>
              <a:t>California, </a:t>
            </a:r>
            <a:r>
              <a:rPr lang="en-US" altLang="zh-CN" dirty="0">
                <a:solidFill>
                  <a:schemeClr val="bg1"/>
                </a:solidFill>
                <a:latin typeface="Times New Roman" panose="02020603050405020304" pitchFamily="18" charset="0"/>
                <a:cs typeface="Times New Roman" panose="02020603050405020304" pitchFamily="18" charset="0"/>
              </a:rPr>
              <a:t>which had 25% of all its US outlets and generated 31% of sales in </a:t>
            </a:r>
            <a:r>
              <a:rPr lang="en-US" altLang="zh-CN" dirty="0" smtClean="0">
                <a:solidFill>
                  <a:schemeClr val="bg1"/>
                </a:solidFill>
                <a:latin typeface="Times New Roman" panose="02020603050405020304" pitchFamily="18" charset="0"/>
                <a:cs typeface="Times New Roman" panose="02020603050405020304" pitchFamily="18" charset="0"/>
              </a:rPr>
              <a:t>2015</a:t>
            </a:r>
            <a:r>
              <a:rPr lang="en-US" altLang="zh-CN" dirty="0">
                <a:solidFill>
                  <a:schemeClr val="bg1"/>
                </a:solidFill>
                <a:latin typeface="Times New Roman" panose="02020603050405020304" pitchFamily="18" charset="0"/>
                <a:cs typeface="Times New Roman" panose="02020603050405020304" pitchFamily="18" charset="0"/>
              </a:rPr>
              <a:t>.</a:t>
            </a:r>
            <a:endParaRPr lang="en-US" altLang="zh-CN" dirty="0" smtClean="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In financial year 2015, the company added outlets throughout the US, but largely away from the coasts, where most of its outlets are currently concentrated. These states include Indiana, Colorado, Michigan, Kansas, Alabama and Ohio, which saw two new outlets in the financial year. New York state also saw the development of two outlets. The company expects to open 19 locations across the US in financial year 2016. By the end of financial year 2016 Q1, nine locations had already been added.</a:t>
            </a: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150</a:t>
            </a:fld>
            <a:endParaRPr lang="en-US"/>
          </a:p>
        </p:txBody>
      </p:sp>
    </p:spTree>
    <p:extLst>
      <p:ext uri="{BB962C8B-B14F-4D97-AF65-F5344CB8AC3E}">
        <p14:creationId xmlns:p14="http://schemas.microsoft.com/office/powerpoint/2010/main" val="85509652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43" y="297656"/>
            <a:ext cx="10515600" cy="905329"/>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International market</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62643" y="1270454"/>
            <a:ext cx="5181600" cy="4351338"/>
          </a:xfrm>
        </p:spPr>
        <p:txBody>
          <a:bodyPr>
            <a:noAutofit/>
          </a:bodyPr>
          <a:lstStyle/>
          <a:p>
            <a:r>
              <a:rPr lang="en-US" altLang="zh-CN" sz="2400" dirty="0" smtClean="0">
                <a:solidFill>
                  <a:schemeClr val="bg1"/>
                </a:solidFill>
                <a:latin typeface="Times New Roman" panose="02020603050405020304" pitchFamily="18" charset="0"/>
                <a:cs typeface="Times New Roman" panose="02020603050405020304" pitchFamily="18" charset="0"/>
              </a:rPr>
              <a:t>Number of ware houses</a:t>
            </a:r>
            <a:r>
              <a:rPr lang="en-US" altLang="zh-CN" sz="2400" dirty="0">
                <a:solidFill>
                  <a:schemeClr val="bg1"/>
                </a:solidFill>
                <a:latin typeface="Times New Roman" panose="02020603050405020304" pitchFamily="18" charset="0"/>
                <a:cs typeface="Times New Roman" panose="02020603050405020304" pitchFamily="18" charset="0"/>
              </a:rPr>
              <a:t> </a:t>
            </a:r>
            <a:r>
              <a:rPr lang="en-US" altLang="zh-CN" sz="2400" dirty="0" smtClean="0">
                <a:solidFill>
                  <a:schemeClr val="bg1"/>
                </a:solidFill>
                <a:latin typeface="Times New Roman" panose="02020603050405020304" pitchFamily="18" charset="0"/>
                <a:cs typeface="Times New Roman" panose="02020603050405020304" pitchFamily="18" charset="0"/>
              </a:rPr>
              <a:t>by FY 2016 Q2: 698, with 210 in 8 international market.</a:t>
            </a:r>
          </a:p>
          <a:p>
            <a:r>
              <a:rPr lang="en-US" altLang="zh-CN" sz="2400" dirty="0" smtClean="0">
                <a:solidFill>
                  <a:schemeClr val="bg1"/>
                </a:solidFill>
                <a:latin typeface="Times New Roman" panose="02020603050405020304" pitchFamily="18" charset="0"/>
                <a:cs typeface="Times New Roman" panose="02020603050405020304" pitchFamily="18" charset="0"/>
              </a:rPr>
              <a:t>Competitor: Sam’s club</a:t>
            </a:r>
          </a:p>
          <a:p>
            <a:pPr marL="0" indent="0">
              <a:buNone/>
            </a:pPr>
            <a:r>
              <a:rPr lang="en-US" altLang="zh-CN" sz="2400" dirty="0">
                <a:solidFill>
                  <a:schemeClr val="bg1"/>
                </a:solidFill>
                <a:latin typeface="Times New Roman" panose="02020603050405020304" pitchFamily="18" charset="0"/>
                <a:cs typeface="Times New Roman" panose="02020603050405020304" pitchFamily="18" charset="0"/>
              </a:rPr>
              <a:t>Costco’s global reach is stronger than for Wal-Mart’s Sam’s Club chain, which operates in only four markets (Brazil, China, Mexico and the US). </a:t>
            </a:r>
          </a:p>
          <a:p>
            <a:pPr marL="0" indent="0">
              <a:buNone/>
            </a:pPr>
            <a:r>
              <a:rPr lang="en-US" altLang="zh-CN" sz="2400" dirty="0">
                <a:solidFill>
                  <a:schemeClr val="bg1"/>
                </a:solidFill>
                <a:latin typeface="Times New Roman" panose="02020603050405020304" pitchFamily="18" charset="0"/>
                <a:cs typeface="Times New Roman" panose="02020603050405020304" pitchFamily="18" charset="0"/>
              </a:rPr>
              <a:t>However, Sam’s Club’s current operations in two large emerging markets, Brazil and China, and Wal-Mart’s presence in warehouse clubs in several markets in Africa, under the aegis of its South African division Massmart, bring expansion potential.</a:t>
            </a:r>
          </a:p>
          <a:p>
            <a:endParaRPr lang="en-US" altLang="zh-CN" sz="24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400" dirty="0" smtClean="0">
                <a:solidFill>
                  <a:schemeClr val="bg1"/>
                </a:solidFill>
                <a:latin typeface="Times New Roman" panose="02020603050405020304" pitchFamily="18" charset="0"/>
                <a:cs typeface="Times New Roman" panose="02020603050405020304" pitchFamily="18" charset="0"/>
              </a:rPr>
              <a:t> </a:t>
            </a:r>
          </a:p>
          <a:p>
            <a:pPr marL="0" indent="0">
              <a:buNone/>
            </a:pPr>
            <a:r>
              <a:rPr lang="en-US" altLang="zh-CN" sz="2400" dirty="0">
                <a:solidFill>
                  <a:schemeClr val="bg1"/>
                </a:solidFill>
                <a:latin typeface="Times New Roman" panose="02020603050405020304" pitchFamily="18" charset="0"/>
                <a:cs typeface="Times New Roman" panose="02020603050405020304" pitchFamily="18" charset="0"/>
              </a:rPr>
              <a:t> </a:t>
            </a:r>
            <a:r>
              <a:rPr lang="en-US" altLang="zh-CN" sz="2400" dirty="0" smtClean="0">
                <a:solidFill>
                  <a:schemeClr val="bg1"/>
                </a:solidFill>
                <a:latin typeface="Times New Roman" panose="02020603050405020304" pitchFamily="18" charset="0"/>
                <a:cs typeface="Times New Roman" panose="02020603050405020304" pitchFamily="18" charset="0"/>
              </a:rPr>
              <a:t>   </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2"/>
          </p:nvPr>
        </p:nvSpPr>
        <p:spPr/>
        <p:txBody>
          <a:bodyPr>
            <a:normAutofit/>
          </a:bodyPr>
          <a:lstStyle/>
          <a:p>
            <a:endParaRPr lang="zh-CN" altLang="en-US"/>
          </a:p>
        </p:txBody>
      </p:sp>
      <p:pic>
        <p:nvPicPr>
          <p:cNvPr id="4" name="Picture 3"/>
          <p:cNvPicPr>
            <a:picLocks noChangeAspect="1"/>
          </p:cNvPicPr>
          <p:nvPr/>
        </p:nvPicPr>
        <p:blipFill>
          <a:blip r:embed="rId3"/>
          <a:stretch>
            <a:fillRect/>
          </a:stretch>
        </p:blipFill>
        <p:spPr>
          <a:xfrm>
            <a:off x="6019800" y="1690688"/>
            <a:ext cx="5799161" cy="4486275"/>
          </a:xfrm>
          <a:prstGeom prst="rect">
            <a:avLst/>
          </a:prstGeom>
        </p:spPr>
      </p:pic>
      <p:sp>
        <p:nvSpPr>
          <p:cNvPr id="6" name="Slide Number Placeholder 5"/>
          <p:cNvSpPr>
            <a:spLocks noGrp="1"/>
          </p:cNvSpPr>
          <p:nvPr>
            <p:ph type="sldNum" sz="quarter" idx="12"/>
          </p:nvPr>
        </p:nvSpPr>
        <p:spPr/>
        <p:txBody>
          <a:bodyPr/>
          <a:lstStyle/>
          <a:p>
            <a:fld id="{29B3F65C-2DF1-4EBD-AC68-8BBBAB898856}" type="slidenum">
              <a:rPr lang="en-US" smtClean="0"/>
              <a:t>151</a:t>
            </a:fld>
            <a:endParaRPr lang="en-US"/>
          </a:p>
        </p:txBody>
      </p:sp>
    </p:spTree>
    <p:extLst>
      <p:ext uri="{BB962C8B-B14F-4D97-AF65-F5344CB8AC3E}">
        <p14:creationId xmlns:p14="http://schemas.microsoft.com/office/powerpoint/2010/main" val="302499491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711" y="232923"/>
            <a:ext cx="10515600" cy="959822"/>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North </a:t>
            </a:r>
            <a:r>
              <a:rPr lang="en-US" altLang="zh-CN" sz="3200" b="1" dirty="0" smtClean="0">
                <a:solidFill>
                  <a:schemeClr val="bg1"/>
                </a:solidFill>
                <a:latin typeface="Times New Roman" panose="02020603050405020304" pitchFamily="18" charset="0"/>
                <a:cs typeface="Times New Roman" panose="02020603050405020304" pitchFamily="18" charset="0"/>
              </a:rPr>
              <a:t>America                                   Asia Pacific</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42307" y="1192745"/>
            <a:ext cx="5281127" cy="5243804"/>
          </a:xfrm>
        </p:spPr>
        <p:txBody>
          <a:bodyPr>
            <a:normAutofit fontScale="77500" lnSpcReduction="20000"/>
          </a:bodyPr>
          <a:lstStyle/>
          <a:p>
            <a:r>
              <a:rPr lang="en-US" altLang="zh-CN" dirty="0" smtClean="0">
                <a:solidFill>
                  <a:schemeClr val="bg1"/>
                </a:solidFill>
                <a:latin typeface="Times New Roman" panose="02020603050405020304" pitchFamily="18" charset="0"/>
                <a:cs typeface="Times New Roman" panose="02020603050405020304" pitchFamily="18" charset="0"/>
              </a:rPr>
              <a:t>Sales </a:t>
            </a:r>
            <a:r>
              <a:rPr lang="en-US" altLang="zh-CN" dirty="0">
                <a:solidFill>
                  <a:schemeClr val="bg1"/>
                </a:solidFill>
                <a:latin typeface="Times New Roman" panose="02020603050405020304" pitchFamily="18" charset="0"/>
                <a:cs typeface="Times New Roman" panose="02020603050405020304" pitchFamily="18" charset="0"/>
              </a:rPr>
              <a:t>in North America accounted for89% of Costco's global retailing sales in 2015, down from 93% in 2009. The majority of the company’s non-domestic sales are generated by the Canadian market, which accounted for 10% of its global sales </a:t>
            </a:r>
            <a:r>
              <a:rPr lang="en-US" altLang="zh-CN" dirty="0" smtClean="0">
                <a:solidFill>
                  <a:schemeClr val="bg1"/>
                </a:solidFill>
                <a:latin typeface="Times New Roman" panose="02020603050405020304" pitchFamily="18" charset="0"/>
                <a:cs typeface="Times New Roman" panose="02020603050405020304" pitchFamily="18" charset="0"/>
              </a:rPr>
              <a:t>in US dollar terms in </a:t>
            </a:r>
            <a:r>
              <a:rPr lang="en-US" altLang="zh-CN" dirty="0">
                <a:solidFill>
                  <a:schemeClr val="bg1"/>
                </a:solidFill>
                <a:latin typeface="Times New Roman" panose="02020603050405020304" pitchFamily="18" charset="0"/>
                <a:cs typeface="Times New Roman" panose="02020603050405020304" pitchFamily="18" charset="0"/>
              </a:rPr>
              <a:t>2015, lower than the 13</a:t>
            </a:r>
            <a:r>
              <a:rPr lang="en-US" altLang="zh-CN" dirty="0" smtClean="0">
                <a:solidFill>
                  <a:schemeClr val="bg1"/>
                </a:solidFill>
                <a:latin typeface="Times New Roman" panose="02020603050405020304" pitchFamily="18" charset="0"/>
                <a:cs typeface="Times New Roman" panose="02020603050405020304" pitchFamily="18" charset="0"/>
              </a:rPr>
              <a:t>% seen </a:t>
            </a:r>
            <a:r>
              <a:rPr lang="en-US" altLang="zh-CN" dirty="0">
                <a:solidFill>
                  <a:schemeClr val="bg1"/>
                </a:solidFill>
                <a:latin typeface="Times New Roman" panose="02020603050405020304" pitchFamily="18" charset="0"/>
                <a:cs typeface="Times New Roman" panose="02020603050405020304" pitchFamily="18" charset="0"/>
              </a:rPr>
              <a:t>in 2010. Canada’s share of total sales fell in 2015 largely as a result of currency fluctuations</a:t>
            </a:r>
            <a:r>
              <a:rPr lang="en-US" altLang="zh-CN" dirty="0" smtClean="0">
                <a:solidFill>
                  <a:schemeClr val="bg1"/>
                </a:solidFill>
                <a:latin typeface="Times New Roman" panose="02020603050405020304" pitchFamily="18" charset="0"/>
                <a:cs typeface="Times New Roman" panose="02020603050405020304" pitchFamily="18" charset="0"/>
              </a:rPr>
              <a:t>.</a:t>
            </a:r>
          </a:p>
          <a:p>
            <a:r>
              <a:rPr lang="en-US" altLang="zh-CN" dirty="0" smtClean="0">
                <a:solidFill>
                  <a:schemeClr val="bg1"/>
                </a:solidFill>
                <a:latin typeface="Times New Roman" panose="02020603050405020304" pitchFamily="18" charset="0"/>
                <a:cs typeface="Times New Roman" panose="02020603050405020304" pitchFamily="18" charset="0"/>
              </a:rPr>
              <a:t>Canada’s revenue success: </a:t>
            </a:r>
            <a:r>
              <a:rPr lang="en-US" altLang="zh-CN" dirty="0">
                <a:solidFill>
                  <a:schemeClr val="bg1"/>
                </a:solidFill>
                <a:latin typeface="Times New Roman" panose="02020603050405020304" pitchFamily="18" charset="0"/>
                <a:cs typeface="Times New Roman" panose="02020603050405020304" pitchFamily="18" charset="0"/>
              </a:rPr>
              <a:t>differentiates itself from retailers that target low-income consumers</a:t>
            </a:r>
            <a:endParaRPr lang="zh-CN" altLang="en-US" dirty="0">
              <a:solidFill>
                <a:schemeClr val="bg1"/>
              </a:solidFill>
              <a:latin typeface="Times New Roman" panose="02020603050405020304" pitchFamily="18" charset="0"/>
              <a:cs typeface="Times New Roman" panose="02020603050405020304" pitchFamily="18" charset="0"/>
            </a:endParaRPr>
          </a:p>
          <a:p>
            <a:endParaRPr lang="en-US" altLang="zh-CN" dirty="0">
              <a:solidFill>
                <a:schemeClr val="bg1"/>
              </a:solidFill>
              <a:latin typeface="Times New Roman" panose="02020603050405020304" pitchFamily="18" charset="0"/>
              <a:cs typeface="Times New Roman" panose="02020603050405020304" pitchFamily="18" charset="0"/>
            </a:endParaRP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half" idx="2"/>
          </p:nvPr>
        </p:nvSpPr>
        <p:spPr>
          <a:xfrm>
            <a:off x="6029115" y="1192745"/>
            <a:ext cx="5181600" cy="5243804"/>
          </a:xfrm>
        </p:spPr>
        <p:txBody>
          <a:bodyPr>
            <a:normAutofit fontScale="77500" lnSpcReduction="20000"/>
          </a:bodyPr>
          <a:lstStyle/>
          <a:p>
            <a:r>
              <a:rPr lang="en-US" altLang="zh-CN" dirty="0">
                <a:solidFill>
                  <a:schemeClr val="bg1"/>
                </a:solidFill>
                <a:latin typeface="Times New Roman" panose="02020603050405020304" pitchFamily="18" charset="0"/>
                <a:cs typeface="Times New Roman" panose="02020603050405020304" pitchFamily="18" charset="0"/>
              </a:rPr>
              <a:t>Asia Pacific is the second contributor of sales growth after US domestic market.</a:t>
            </a:r>
            <a:endParaRPr lang="en-US" altLang="zh-CN"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600" dirty="0" smtClean="0">
                <a:solidFill>
                  <a:schemeClr val="bg1"/>
                </a:solidFill>
                <a:latin typeface="Times New Roman" panose="02020603050405020304" pitchFamily="18" charset="0"/>
                <a:cs typeface="Times New Roman" panose="02020603050405020304" pitchFamily="18" charset="0"/>
              </a:rPr>
              <a:t>- </a:t>
            </a:r>
            <a:r>
              <a:rPr lang="en-US" altLang="zh-CN" sz="2600" dirty="0">
                <a:solidFill>
                  <a:schemeClr val="bg1"/>
                </a:solidFill>
                <a:latin typeface="Times New Roman" panose="02020603050405020304" pitchFamily="18" charset="0"/>
                <a:cs typeface="Times New Roman" panose="02020603050405020304" pitchFamily="18" charset="0"/>
              </a:rPr>
              <a:t>Korea: maintains dominance over domestic rivals-</a:t>
            </a:r>
            <a:r>
              <a:rPr lang="zh-CN" altLang="en-US" sz="2600" dirty="0">
                <a:solidFill>
                  <a:schemeClr val="bg1"/>
                </a:solidFill>
                <a:latin typeface="Times New Roman" panose="02020603050405020304" pitchFamily="18" charset="0"/>
                <a:cs typeface="Times New Roman" panose="02020603050405020304" pitchFamily="18" charset="0"/>
              </a:rPr>
              <a:t> </a:t>
            </a:r>
            <a:r>
              <a:rPr lang="en-US" altLang="zh-CN" sz="2600" dirty="0" err="1">
                <a:solidFill>
                  <a:schemeClr val="bg1"/>
                </a:solidFill>
                <a:latin typeface="Times New Roman" panose="02020603050405020304" pitchFamily="18" charset="0"/>
                <a:cs typeface="Times New Roman" panose="02020603050405020304" pitchFamily="18" charset="0"/>
              </a:rPr>
              <a:t>Shinsegae</a:t>
            </a:r>
            <a:r>
              <a:rPr lang="en-US" altLang="zh-CN" sz="2600" dirty="0">
                <a:solidFill>
                  <a:schemeClr val="bg1"/>
                </a:solidFill>
                <a:latin typeface="Times New Roman" panose="02020603050405020304" pitchFamily="18" charset="0"/>
                <a:cs typeface="Times New Roman" panose="02020603050405020304" pitchFamily="18" charset="0"/>
              </a:rPr>
              <a:t> </a:t>
            </a:r>
            <a:r>
              <a:rPr lang="en-US" altLang="zh-CN" sz="2600" dirty="0" smtClean="0">
                <a:solidFill>
                  <a:schemeClr val="bg1"/>
                </a:solidFill>
                <a:latin typeface="Times New Roman" panose="02020603050405020304" pitchFamily="18" charset="0"/>
                <a:cs typeface="Times New Roman" panose="02020603050405020304" pitchFamily="18" charset="0"/>
              </a:rPr>
              <a:t>and </a:t>
            </a:r>
            <a:r>
              <a:rPr lang="zh-CN" altLang="en-US" sz="2600" dirty="0" smtClean="0">
                <a:solidFill>
                  <a:schemeClr val="bg1"/>
                </a:solidFill>
                <a:latin typeface="Times New Roman" panose="02020603050405020304" pitchFamily="18" charset="0"/>
                <a:cs typeface="Times New Roman" panose="02020603050405020304" pitchFamily="18" charset="0"/>
              </a:rPr>
              <a:t> </a:t>
            </a:r>
            <a:r>
              <a:rPr lang="en-US" altLang="zh-CN" sz="2600" dirty="0" err="1">
                <a:solidFill>
                  <a:schemeClr val="bg1"/>
                </a:solidFill>
                <a:latin typeface="Times New Roman" panose="02020603050405020304" pitchFamily="18" charset="0"/>
                <a:cs typeface="Times New Roman" panose="02020603050405020304" pitchFamily="18" charset="0"/>
              </a:rPr>
              <a:t>Lotte</a:t>
            </a:r>
            <a:r>
              <a:rPr lang="en-US" altLang="zh-CN" sz="2600" dirty="0">
                <a:solidFill>
                  <a:schemeClr val="bg1"/>
                </a:solidFill>
                <a:latin typeface="Times New Roman" panose="02020603050405020304" pitchFamily="18" charset="0"/>
                <a:cs typeface="Times New Roman" panose="02020603050405020304" pitchFamily="18" charset="0"/>
              </a:rPr>
              <a:t> </a:t>
            </a:r>
          </a:p>
          <a:p>
            <a:pPr marL="0" indent="0">
              <a:buNone/>
            </a:pPr>
            <a:r>
              <a:rPr lang="en-US" altLang="zh-CN" sz="2600" dirty="0">
                <a:solidFill>
                  <a:schemeClr val="bg1"/>
                </a:solidFill>
                <a:latin typeface="Times New Roman" panose="02020603050405020304" pitchFamily="18" charset="0"/>
                <a:cs typeface="Times New Roman" panose="02020603050405020304" pitchFamily="18" charset="0"/>
              </a:rPr>
              <a:t>- China: enter T-mall in 2014</a:t>
            </a:r>
          </a:p>
          <a:p>
            <a:pPr marL="0" indent="0">
              <a:buNone/>
            </a:pPr>
            <a:r>
              <a:rPr lang="en-US" altLang="zh-CN" sz="2600" dirty="0">
                <a:solidFill>
                  <a:schemeClr val="bg1"/>
                </a:solidFill>
                <a:latin typeface="Times New Roman" panose="02020603050405020304" pitchFamily="18" charset="0"/>
                <a:cs typeface="Times New Roman" panose="02020603050405020304" pitchFamily="18" charset="0"/>
              </a:rPr>
              <a:t>-  Japan:  added 3  new outlets in FY2015.</a:t>
            </a:r>
          </a:p>
          <a:p>
            <a:pPr marL="0" indent="0">
              <a:buNone/>
            </a:pPr>
            <a:r>
              <a:rPr lang="en-US" altLang="zh-CN" sz="2600" dirty="0">
                <a:solidFill>
                  <a:schemeClr val="bg1"/>
                </a:solidFill>
                <a:latin typeface="Times New Roman" panose="02020603050405020304" pitchFamily="18" charset="0"/>
                <a:cs typeface="Times New Roman" panose="02020603050405020304" pitchFamily="18" charset="0"/>
              </a:rPr>
              <a:t>- Taiwan: added 1  new outlet in FY2015</a:t>
            </a:r>
            <a:r>
              <a:rPr lang="en-US" altLang="zh-CN" dirty="0">
                <a:solidFill>
                  <a:schemeClr val="bg1"/>
                </a:solidFill>
                <a:latin typeface="Times New Roman" panose="02020603050405020304" pitchFamily="18" charset="0"/>
                <a:cs typeface="Times New Roman" panose="02020603050405020304" pitchFamily="18" charset="0"/>
              </a:rPr>
              <a:t>.</a:t>
            </a:r>
          </a:p>
          <a:p>
            <a:r>
              <a:rPr lang="en-US" altLang="zh-CN" dirty="0">
                <a:solidFill>
                  <a:schemeClr val="bg1"/>
                </a:solidFill>
                <a:latin typeface="Times New Roman" panose="02020603050405020304" pitchFamily="18" charset="0"/>
                <a:cs typeface="Times New Roman" panose="02020603050405020304" pitchFamily="18" charset="0"/>
              </a:rPr>
              <a:t>Costco's international presence remains geared towards Asia Pacific, which accounted for 9% of total retail sales in 2015, up from 6% in 2009. </a:t>
            </a:r>
            <a:endParaRPr lang="en-US" altLang="zh-CN" dirty="0" smtClean="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However</a:t>
            </a:r>
            <a:r>
              <a:rPr lang="en-US" altLang="zh-CN" dirty="0">
                <a:solidFill>
                  <a:schemeClr val="bg1"/>
                </a:solidFill>
                <a:latin typeface="Times New Roman" panose="02020603050405020304" pitchFamily="18" charset="0"/>
                <a:cs typeface="Times New Roman" panose="02020603050405020304" pitchFamily="18" charset="0"/>
              </a:rPr>
              <a:t>, Costco continues to derive 77% of its Asia Pacific sales from Japan and South Korea, both of which saw total retailing value sales growth in local currency terms of less than 2% in 2015.</a:t>
            </a: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152</a:t>
            </a:fld>
            <a:endParaRPr lang="en-US"/>
          </a:p>
        </p:txBody>
      </p:sp>
    </p:spTree>
    <p:extLst>
      <p:ext uri="{BB962C8B-B14F-4D97-AF65-F5344CB8AC3E}">
        <p14:creationId xmlns:p14="http://schemas.microsoft.com/office/powerpoint/2010/main" val="317345405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54" y="-83832"/>
            <a:ext cx="10515600" cy="1325563"/>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Other markets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55083" y="1613662"/>
            <a:ext cx="7194015" cy="4351338"/>
          </a:xfrm>
        </p:spPr>
        <p:txBody>
          <a:bodyPr>
            <a:noAutofit/>
          </a:bodyPr>
          <a:lstStyle/>
          <a:p>
            <a:r>
              <a:rPr lang="en-US" altLang="zh-CN" sz="2400" dirty="0">
                <a:solidFill>
                  <a:schemeClr val="bg1"/>
                </a:solidFill>
                <a:latin typeface="Times New Roman" panose="02020603050405020304" pitchFamily="18" charset="0"/>
                <a:cs typeface="Times New Roman" panose="02020603050405020304" pitchFamily="18" charset="0"/>
              </a:rPr>
              <a:t>Australia: Costco recovers from sales </a:t>
            </a:r>
            <a:r>
              <a:rPr lang="en-US" altLang="zh-CN" sz="2400" dirty="0" smtClean="0">
                <a:solidFill>
                  <a:schemeClr val="bg1"/>
                </a:solidFill>
                <a:latin typeface="Times New Roman" panose="02020603050405020304" pitchFamily="18" charset="0"/>
                <a:cs typeface="Times New Roman" panose="02020603050405020304" pitchFamily="18" charset="0"/>
              </a:rPr>
              <a:t>cannibalization </a:t>
            </a:r>
            <a:r>
              <a:rPr lang="en-US" altLang="zh-CN" sz="2400" dirty="0">
                <a:solidFill>
                  <a:schemeClr val="bg1"/>
                </a:solidFill>
                <a:latin typeface="Times New Roman" panose="02020603050405020304" pitchFamily="18" charset="0"/>
                <a:cs typeface="Times New Roman" panose="02020603050405020304" pitchFamily="18" charset="0"/>
              </a:rPr>
              <a:t>in 2014 to see revenue had grown by 50% </a:t>
            </a:r>
          </a:p>
          <a:p>
            <a:r>
              <a:rPr lang="en-US" altLang="zh-CN" sz="2400" dirty="0">
                <a:solidFill>
                  <a:schemeClr val="bg1"/>
                </a:solidFill>
                <a:latin typeface="Times New Roman" panose="02020603050405020304" pitchFamily="18" charset="0"/>
                <a:cs typeface="Times New Roman" panose="02020603050405020304" pitchFamily="18" charset="0"/>
              </a:rPr>
              <a:t>UK: strong sales growth in 2015 of 5% in local currency terms. Obtaining permission from planning departments remains a major obstacle for its expansion. </a:t>
            </a:r>
            <a:endParaRPr lang="en-US" altLang="zh-CN" sz="2400" dirty="0" smtClean="0">
              <a:solidFill>
                <a:schemeClr val="bg1"/>
              </a:solidFill>
              <a:latin typeface="Times New Roman" panose="02020603050405020304" pitchFamily="18" charset="0"/>
              <a:cs typeface="Times New Roman" panose="02020603050405020304" pitchFamily="18" charset="0"/>
            </a:endParaRPr>
          </a:p>
          <a:p>
            <a:r>
              <a:rPr lang="en-US" altLang="zh-CN" sz="2400" dirty="0" smtClean="0">
                <a:solidFill>
                  <a:schemeClr val="bg1"/>
                </a:solidFill>
                <a:latin typeface="Times New Roman" panose="02020603050405020304" pitchFamily="18" charset="0"/>
                <a:cs typeface="Times New Roman" panose="02020603050405020304" pitchFamily="18" charset="0"/>
              </a:rPr>
              <a:t>Mexico: Costco’s only market  </a:t>
            </a:r>
            <a:r>
              <a:rPr lang="en-US" altLang="zh-CN" sz="2400" dirty="0">
                <a:solidFill>
                  <a:schemeClr val="bg1"/>
                </a:solidFill>
                <a:latin typeface="Times New Roman" panose="02020603050405020304" pitchFamily="18" charset="0"/>
                <a:cs typeface="Times New Roman" panose="02020603050405020304" pitchFamily="18" charset="0"/>
              </a:rPr>
              <a:t>in Latin </a:t>
            </a:r>
            <a:r>
              <a:rPr lang="en-US" altLang="zh-CN" sz="2400" dirty="0" smtClean="0">
                <a:solidFill>
                  <a:schemeClr val="bg1"/>
                </a:solidFill>
                <a:latin typeface="Times New Roman" panose="02020603050405020304" pitchFamily="18" charset="0"/>
                <a:cs typeface="Times New Roman" panose="02020603050405020304" pitchFamily="18" charset="0"/>
              </a:rPr>
              <a:t>America and its performance </a:t>
            </a:r>
            <a:r>
              <a:rPr lang="en-US" altLang="zh-CN" sz="2400" dirty="0">
                <a:solidFill>
                  <a:schemeClr val="bg1"/>
                </a:solidFill>
                <a:latin typeface="Times New Roman" panose="02020603050405020304" pitchFamily="18" charset="0"/>
                <a:cs typeface="Times New Roman" panose="02020603050405020304" pitchFamily="18" charset="0"/>
              </a:rPr>
              <a:t>was relatively </a:t>
            </a:r>
            <a:r>
              <a:rPr lang="en-US" altLang="zh-CN" sz="2400" dirty="0" smtClean="0">
                <a:solidFill>
                  <a:schemeClr val="bg1"/>
                </a:solidFill>
                <a:latin typeface="Times New Roman" panose="02020603050405020304" pitchFamily="18" charset="0"/>
                <a:cs typeface="Times New Roman" panose="02020603050405020304" pitchFamily="18" charset="0"/>
              </a:rPr>
              <a:t>modest.</a:t>
            </a:r>
          </a:p>
          <a:p>
            <a:r>
              <a:rPr lang="en-US" altLang="zh-CN" sz="2400" dirty="0" smtClean="0">
                <a:solidFill>
                  <a:schemeClr val="bg1"/>
                </a:solidFill>
                <a:latin typeface="Times New Roman" panose="02020603050405020304" pitchFamily="18" charset="0"/>
                <a:cs typeface="Times New Roman" panose="02020603050405020304" pitchFamily="18" charset="0"/>
              </a:rPr>
              <a:t>Spain</a:t>
            </a:r>
            <a:r>
              <a:rPr lang="en-US" altLang="zh-CN" sz="2400" dirty="0">
                <a:solidFill>
                  <a:schemeClr val="bg1"/>
                </a:solidFill>
                <a:latin typeface="Times New Roman" panose="02020603050405020304" pitchFamily="18" charset="0"/>
                <a:cs typeface="Times New Roman" panose="02020603050405020304" pitchFamily="18" charset="0"/>
              </a:rPr>
              <a:t>: Costco entered market in May 2014, with a new warehouse in Seville, and opened a new outlet in October 2015 near Madrid; Costco plans to open an additional outlet in FY2016. </a:t>
            </a:r>
          </a:p>
          <a:p>
            <a:endParaRPr lang="zh-CN" altLang="en-US" sz="2400"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10"/>
          <p:cNvPicPr>
            <a:picLocks noGrp="1" noChangeAspect="1"/>
          </p:cNvPicPr>
          <p:nvPr>
            <p:ph sz="half" idx="2"/>
          </p:nvPr>
        </p:nvPicPr>
        <p:blipFill>
          <a:blip r:embed="rId3"/>
          <a:stretch>
            <a:fillRect/>
          </a:stretch>
        </p:blipFill>
        <p:spPr>
          <a:xfrm>
            <a:off x="7249098" y="2186631"/>
            <a:ext cx="4715219" cy="3778369"/>
          </a:xfrm>
          <a:prstGeom prst="rect">
            <a:avLst/>
          </a:prstGeom>
        </p:spPr>
      </p:pic>
      <p:sp>
        <p:nvSpPr>
          <p:cNvPr id="5" name="Slide Number Placeholder 4"/>
          <p:cNvSpPr>
            <a:spLocks noGrp="1"/>
          </p:cNvSpPr>
          <p:nvPr>
            <p:ph type="sldNum" sz="quarter" idx="12"/>
          </p:nvPr>
        </p:nvSpPr>
        <p:spPr/>
        <p:txBody>
          <a:bodyPr/>
          <a:lstStyle/>
          <a:p>
            <a:fld id="{29B3F65C-2DF1-4EBD-AC68-8BBBAB898856}" type="slidenum">
              <a:rPr lang="en-US" smtClean="0"/>
              <a:t>153</a:t>
            </a:fld>
            <a:endParaRPr lang="en-US"/>
          </a:p>
        </p:txBody>
      </p:sp>
    </p:spTree>
    <p:extLst>
      <p:ext uri="{BB962C8B-B14F-4D97-AF65-F5344CB8AC3E}">
        <p14:creationId xmlns:p14="http://schemas.microsoft.com/office/powerpoint/2010/main" val="124033415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1" y="263869"/>
            <a:ext cx="10536072" cy="958708"/>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Sales through Expansion</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stretch>
            <a:fillRect/>
          </a:stretch>
        </p:blipFill>
        <p:spPr>
          <a:xfrm>
            <a:off x="477671" y="3366636"/>
            <a:ext cx="2582198" cy="3036479"/>
          </a:xfrm>
          <a:prstGeom prst="rect">
            <a:avLst/>
          </a:prstGeom>
        </p:spPr>
      </p:pic>
      <p:graphicFrame>
        <p:nvGraphicFramePr>
          <p:cNvPr id="7" name="Chart 6"/>
          <p:cNvGraphicFramePr/>
          <p:nvPr>
            <p:extLst/>
          </p:nvPr>
        </p:nvGraphicFramePr>
        <p:xfrm>
          <a:off x="3399926" y="3300348"/>
          <a:ext cx="7327214" cy="310276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477671" y="1058312"/>
            <a:ext cx="10536072" cy="2308324"/>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solidFill>
                  <a:schemeClr val="bg1"/>
                </a:solidFill>
                <a:latin typeface="Times New Roman" panose="02020603050405020304" pitchFamily="18" charset="0"/>
                <a:cs typeface="Times New Roman" panose="02020603050405020304" pitchFamily="18" charset="0"/>
              </a:rPr>
              <a:t>Since 2006, Costco has kept opening new warehouses. Sales per ware house has an overall increasing trend from expansion of warehouses. </a:t>
            </a:r>
          </a:p>
          <a:p>
            <a:pPr marL="342900" indent="-342900">
              <a:buFont typeface="Arial" panose="020B0604020202020204" pitchFamily="34" charset="0"/>
              <a:buChar char="•"/>
            </a:pPr>
            <a:r>
              <a:rPr lang="en-US" altLang="zh-CN" sz="2400" dirty="0">
                <a:solidFill>
                  <a:schemeClr val="bg1"/>
                </a:solidFill>
                <a:latin typeface="Times New Roman" panose="02020603050405020304" pitchFamily="18" charset="0"/>
                <a:cs typeface="Times New Roman" panose="02020603050405020304" pitchFamily="18" charset="0"/>
              </a:rPr>
              <a:t>Costco current plan is to open up to 32 new warehouses in 2016: 22 in the U.S., three in Canada, two each in Japan and Australia, and one each in the U.K., Taiwan, and Spain. By December 17, 2015, twelve new Costco warehouses have already been opened.</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154</a:t>
            </a:fld>
            <a:endParaRPr lang="en-US"/>
          </a:p>
        </p:txBody>
      </p:sp>
    </p:spTree>
    <p:extLst>
      <p:ext uri="{BB962C8B-B14F-4D97-AF65-F5344CB8AC3E}">
        <p14:creationId xmlns:p14="http://schemas.microsoft.com/office/powerpoint/2010/main" val="176454606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948" y="185980"/>
            <a:ext cx="10515600" cy="774832"/>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Comparable Warehouse Sales  by Aug. 2015</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half" idx="1"/>
          </p:nvPr>
        </p:nvPicPr>
        <p:blipFill>
          <a:blip r:embed="rId3"/>
          <a:stretch>
            <a:fillRect/>
          </a:stretch>
        </p:blipFill>
        <p:spPr>
          <a:xfrm>
            <a:off x="477672" y="5473393"/>
            <a:ext cx="8529850" cy="1242400"/>
          </a:xfrm>
          <a:prstGeom prst="rect">
            <a:avLst/>
          </a:prstGeom>
        </p:spPr>
      </p:pic>
      <p:pic>
        <p:nvPicPr>
          <p:cNvPr id="5" name="Picture 4"/>
          <p:cNvPicPr>
            <a:picLocks noChangeAspect="1"/>
          </p:cNvPicPr>
          <p:nvPr/>
        </p:nvPicPr>
        <p:blipFill>
          <a:blip r:embed="rId4"/>
          <a:stretch>
            <a:fillRect/>
          </a:stretch>
        </p:blipFill>
        <p:spPr>
          <a:xfrm>
            <a:off x="477672" y="4774646"/>
            <a:ext cx="8529850" cy="697564"/>
          </a:xfrm>
          <a:prstGeom prst="rect">
            <a:avLst/>
          </a:prstGeom>
        </p:spPr>
      </p:pic>
      <p:sp>
        <p:nvSpPr>
          <p:cNvPr id="3" name="Rectangle 2"/>
          <p:cNvSpPr/>
          <p:nvPr/>
        </p:nvSpPr>
        <p:spPr>
          <a:xfrm>
            <a:off x="4606789" y="6074141"/>
            <a:ext cx="555811" cy="6416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ounded Rectangle 5"/>
          <p:cNvSpPr/>
          <p:nvPr/>
        </p:nvSpPr>
        <p:spPr>
          <a:xfrm>
            <a:off x="4410902" y="5786650"/>
            <a:ext cx="1775012" cy="259309"/>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4410902" y="5608343"/>
            <a:ext cx="1775012" cy="15012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47984" y="921519"/>
            <a:ext cx="11409528" cy="378565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In fiscal year 2015, warehouse sales in US increased at a lower rate, while other international warehouses sales dropped.  The overall decrease of sales in 2015 is caused by changes in foreign currency and gasoline prices. High US dollar value and low gasoline price declined its sales</a:t>
            </a:r>
            <a:r>
              <a:rPr lang="en-US" altLang="zh-CN" sz="2000" dirty="0" smtClean="0">
                <a:solidFill>
                  <a:schemeClr val="bg1"/>
                </a:solidFill>
                <a:latin typeface="Times New Roman" panose="02020603050405020304" pitchFamily="18" charset="0"/>
                <a:cs typeface="Times New Roman" panose="02020603050405020304" pitchFamily="18" charset="0"/>
              </a:rPr>
              <a:t>.</a:t>
            </a:r>
            <a:endParaRPr lang="en-US" altLang="zh-CN"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Financial statements translate the results of operations of international operations from local currencies into U.S. dollars using exchange rates for the current period. Fluctuations in currency exchange rates over time may adversely affect the financial performance of International operating segments. As Costco continue to expand international operations, its exposure to fluctuations in foreign exchange rates may increase. Costco manages these fluctuations, in part, by using forward foreign-exchange contracts</a:t>
            </a:r>
            <a:r>
              <a:rPr lang="en-US" altLang="zh-CN" sz="2000" dirty="0" smtClean="0">
                <a:solidFill>
                  <a:schemeClr val="bg1"/>
                </a:solidFill>
                <a:latin typeface="Times New Roman" panose="02020603050405020304" pitchFamily="18" charset="0"/>
                <a:cs typeface="Times New Roman" panose="02020603050405020304" pitchFamily="18" charset="0"/>
              </a:rPr>
              <a:t>.</a:t>
            </a:r>
            <a:endParaRPr lang="en-US" altLang="zh-CN" sz="20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Low gasoline price decreased the revenue, since Costco offers discounted gasoline in its store.</a:t>
            </a:r>
          </a:p>
          <a:p>
            <a:pPr marL="285750" indent="-285750">
              <a:buFont typeface="Arial" panose="020B060402020202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On the other hand, Costco is exposed to fluctuations in prices of energy that stores consume, including gas. So Costco partially mitigate commodity price risks through fixed-price contracts for certain of  warehouses and facilities, predominately in the U.S. and Canada. </a:t>
            </a:r>
          </a:p>
        </p:txBody>
      </p:sp>
      <p:sp>
        <p:nvSpPr>
          <p:cNvPr id="8" name="Slide Number Placeholder 7"/>
          <p:cNvSpPr>
            <a:spLocks noGrp="1"/>
          </p:cNvSpPr>
          <p:nvPr>
            <p:ph type="sldNum" sz="quarter" idx="12"/>
          </p:nvPr>
        </p:nvSpPr>
        <p:spPr/>
        <p:txBody>
          <a:bodyPr/>
          <a:lstStyle/>
          <a:p>
            <a:fld id="{29B3F65C-2DF1-4EBD-AC68-8BBBAB898856}" type="slidenum">
              <a:rPr lang="en-US" smtClean="0"/>
              <a:t>155</a:t>
            </a:fld>
            <a:endParaRPr lang="en-US"/>
          </a:p>
        </p:txBody>
      </p:sp>
    </p:spTree>
    <p:extLst>
      <p:ext uri="{BB962C8B-B14F-4D97-AF65-F5344CB8AC3E}">
        <p14:creationId xmlns:p14="http://schemas.microsoft.com/office/powerpoint/2010/main" val="236436698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830" y="296069"/>
            <a:ext cx="10515600" cy="1325563"/>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Comparable Warehouse </a:t>
            </a:r>
            <a:r>
              <a:rPr lang="en-US" altLang="zh-CN" sz="3200" b="1" dirty="0" smtClean="0">
                <a:solidFill>
                  <a:schemeClr val="bg1"/>
                </a:solidFill>
                <a:latin typeface="Times New Roman" panose="02020603050405020304" pitchFamily="18" charset="0"/>
                <a:cs typeface="Times New Roman" panose="02020603050405020304" pitchFamily="18" charset="0"/>
              </a:rPr>
              <a:t>Operating Income</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2" name="Content Placeholder 11"/>
          <p:cNvGraphicFramePr>
            <a:graphicFrameLocks noGrp="1"/>
          </p:cNvGraphicFramePr>
          <p:nvPr>
            <p:ph idx="1"/>
            <p:extLst/>
          </p:nvPr>
        </p:nvGraphicFramePr>
        <p:xfrm>
          <a:off x="263770" y="1825626"/>
          <a:ext cx="11623430" cy="2412265"/>
        </p:xfrm>
        <a:graphic>
          <a:graphicData uri="http://schemas.openxmlformats.org/drawingml/2006/table">
            <a:tbl>
              <a:tblPr firstRow="1" bandRow="1">
                <a:tableStyleId>{5C22544A-7EE6-4342-B048-85BDC9FD1C3A}</a:tableStyleId>
              </a:tblPr>
              <a:tblGrid>
                <a:gridCol w="2905858"/>
                <a:gridCol w="1191745"/>
                <a:gridCol w="1857997"/>
                <a:gridCol w="1876764"/>
                <a:gridCol w="1013452"/>
                <a:gridCol w="2777614"/>
              </a:tblGrid>
              <a:tr h="482453">
                <a:tc>
                  <a:txBody>
                    <a:bodyPr/>
                    <a:lstStyle/>
                    <a:p>
                      <a:endParaRPr lang="zh-CN" altLang="en-US" dirty="0"/>
                    </a:p>
                  </a:txBody>
                  <a:tcPr/>
                </a:tc>
                <a:tc>
                  <a:txBody>
                    <a:bodyPr/>
                    <a:lstStyle/>
                    <a:p>
                      <a:r>
                        <a:rPr lang="en-US" altLang="zh-CN" dirty="0" smtClean="0"/>
                        <a:t>2013</a:t>
                      </a:r>
                      <a:endParaRPr lang="zh-CN" altLang="en-US" dirty="0"/>
                    </a:p>
                  </a:txBody>
                  <a:tcPr/>
                </a:tc>
                <a:tc>
                  <a:txBody>
                    <a:bodyPr/>
                    <a:lstStyle/>
                    <a:p>
                      <a:r>
                        <a:rPr lang="en-US" altLang="zh-CN" dirty="0" smtClean="0"/>
                        <a:t>2014</a:t>
                      </a:r>
                      <a:endParaRPr lang="zh-CN" altLang="en-US" dirty="0"/>
                    </a:p>
                  </a:txBody>
                  <a:tcPr/>
                </a:tc>
                <a:tc>
                  <a:txBody>
                    <a:bodyPr/>
                    <a:lstStyle/>
                    <a:p>
                      <a:r>
                        <a:rPr lang="en-US" altLang="zh-CN" dirty="0" smtClean="0"/>
                        <a:t>2015</a:t>
                      </a:r>
                      <a:endParaRPr lang="zh-CN" altLang="en-US" dirty="0"/>
                    </a:p>
                  </a:txBody>
                  <a:tcPr/>
                </a:tc>
                <a:tc>
                  <a:txBody>
                    <a:bodyPr/>
                    <a:lstStyle/>
                    <a:p>
                      <a:r>
                        <a:rPr lang="en-US" altLang="zh-CN" dirty="0" smtClean="0">
                          <a:solidFill>
                            <a:srgbClr val="FFFF00"/>
                          </a:solidFill>
                        </a:rPr>
                        <a:t>2016.2</a:t>
                      </a:r>
                      <a:endParaRPr lang="zh-CN" altLang="en-US" dirty="0">
                        <a:solidFill>
                          <a:srgbClr val="FFFF00"/>
                        </a:solidFill>
                      </a:endParaRPr>
                    </a:p>
                  </a:txBody>
                  <a:tcPr/>
                </a:tc>
                <a:tc>
                  <a:txBody>
                    <a:bodyPr/>
                    <a:lstStyle/>
                    <a:p>
                      <a:r>
                        <a:rPr lang="en-US" altLang="zh-CN" dirty="0" smtClean="0">
                          <a:solidFill>
                            <a:srgbClr val="FFFF00"/>
                          </a:solidFill>
                        </a:rPr>
                        <a:t>2016 estimated(2016.2*2)</a:t>
                      </a:r>
                      <a:endParaRPr lang="zh-CN" altLang="en-US" dirty="0">
                        <a:solidFill>
                          <a:srgbClr val="FFFF00"/>
                        </a:solidFill>
                      </a:endParaRPr>
                    </a:p>
                  </a:txBody>
                  <a:tcPr/>
                </a:tc>
              </a:tr>
              <a:tr h="482453">
                <a:tc>
                  <a:txBody>
                    <a:bodyPr/>
                    <a:lstStyle/>
                    <a:p>
                      <a:r>
                        <a:rPr lang="en-US" altLang="zh-CN" dirty="0" smtClean="0"/>
                        <a:t>US</a:t>
                      </a:r>
                      <a:endParaRPr lang="zh-CN" altLang="en-US" dirty="0"/>
                    </a:p>
                  </a:txBody>
                  <a:tcPr/>
                </a:tc>
                <a:tc>
                  <a:txBody>
                    <a:bodyPr/>
                    <a:lstStyle/>
                    <a:p>
                      <a:r>
                        <a:rPr lang="en-US" altLang="zh-CN" sz="1800" b="0" i="0" u="none" strike="noStrike" kern="1200" baseline="0" dirty="0" smtClean="0">
                          <a:solidFill>
                            <a:schemeClr val="dk1"/>
                          </a:solidFill>
                          <a:latin typeface="+mn-lt"/>
                          <a:ea typeface="+mn-ea"/>
                          <a:cs typeface="+mn-cs"/>
                        </a:rPr>
                        <a:t>1,810</a:t>
                      </a:r>
                      <a:endParaRPr lang="zh-CN" altLang="en-US" dirty="0"/>
                    </a:p>
                  </a:txBody>
                  <a:tcPr/>
                </a:tc>
                <a:tc>
                  <a:txBody>
                    <a:bodyPr/>
                    <a:lstStyle/>
                    <a:p>
                      <a:r>
                        <a:rPr lang="en-US" altLang="zh-CN" sz="1800" b="0" i="0" u="none" strike="noStrike" kern="1200" baseline="0" dirty="0" smtClean="0">
                          <a:solidFill>
                            <a:schemeClr val="dk1"/>
                          </a:solidFill>
                          <a:latin typeface="+mn-lt"/>
                          <a:ea typeface="+mn-ea"/>
                          <a:cs typeface="+mn-cs"/>
                        </a:rPr>
                        <a:t>1,880(+3.867%)</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2,308(+22.766%)</a:t>
                      </a:r>
                      <a:endParaRPr lang="zh-CN" alt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1,003</a:t>
                      </a:r>
                      <a:endParaRPr lang="zh-CN" alt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C00000"/>
                          </a:solidFill>
                        </a:rPr>
                        <a:t>2,006(-)</a:t>
                      </a:r>
                      <a:endParaRPr lang="zh-CN" altLang="en-US" dirty="0" smtClean="0">
                        <a:solidFill>
                          <a:srgbClr val="C00000"/>
                        </a:solidFill>
                      </a:endParaRPr>
                    </a:p>
                  </a:txBody>
                  <a:tcPr/>
                </a:tc>
              </a:tr>
              <a:tr h="482453">
                <a:tc>
                  <a:txBody>
                    <a:bodyPr/>
                    <a:lstStyle/>
                    <a:p>
                      <a:r>
                        <a:rPr lang="en-US" altLang="zh-CN" dirty="0" smtClean="0"/>
                        <a:t>Canada</a:t>
                      </a:r>
                      <a:endParaRPr lang="zh-CN" altLang="en-US" dirty="0"/>
                    </a:p>
                  </a:txBody>
                  <a:tcPr/>
                </a:tc>
                <a:tc>
                  <a:txBody>
                    <a:bodyPr/>
                    <a:lstStyle/>
                    <a:p>
                      <a:r>
                        <a:rPr lang="en-US" altLang="zh-CN" dirty="0" smtClean="0"/>
                        <a:t>756</a:t>
                      </a:r>
                      <a:endParaRPr lang="zh-CN" altLang="en-US" dirty="0"/>
                    </a:p>
                  </a:txBody>
                  <a:tcPr/>
                </a:tc>
                <a:tc>
                  <a:txBody>
                    <a:bodyPr/>
                    <a:lstStyle/>
                    <a:p>
                      <a:r>
                        <a:rPr lang="en-US" altLang="zh-CN" sz="1800" b="0" i="0" u="none" strike="noStrike" kern="1200" baseline="0" dirty="0" smtClean="0">
                          <a:solidFill>
                            <a:schemeClr val="dk1"/>
                          </a:solidFill>
                          <a:latin typeface="+mn-lt"/>
                          <a:ea typeface="+mn-ea"/>
                          <a:cs typeface="+mn-cs"/>
                        </a:rPr>
                        <a:t>796(+5.291%)</a:t>
                      </a:r>
                      <a:endParaRPr lang="zh-CN" altLang="en-US" dirty="0"/>
                    </a:p>
                  </a:txBody>
                  <a:tcPr/>
                </a:tc>
                <a:tc>
                  <a:txBody>
                    <a:bodyPr/>
                    <a:lstStyle/>
                    <a:p>
                      <a:r>
                        <a:rPr lang="en-US" altLang="zh-CN" sz="1800" b="0" i="0" u="none" strike="noStrike" kern="1200" baseline="0" dirty="0" smtClean="0">
                          <a:solidFill>
                            <a:srgbClr val="C00000"/>
                          </a:solidFill>
                          <a:latin typeface="+mn-lt"/>
                          <a:ea typeface="+mn-ea"/>
                          <a:cs typeface="+mn-cs"/>
                        </a:rPr>
                        <a:t>771(-3.141%)</a:t>
                      </a:r>
                      <a:endParaRPr lang="zh-CN" altLang="en-US" dirty="0">
                        <a:solidFill>
                          <a:srgbClr val="C00000"/>
                        </a:solidFill>
                      </a:endParaRPr>
                    </a:p>
                  </a:txBody>
                  <a:tcPr/>
                </a:tc>
                <a:tc>
                  <a:txBody>
                    <a:bodyPr/>
                    <a:lstStyle/>
                    <a:p>
                      <a:r>
                        <a:rPr lang="en-US" altLang="zh-CN" dirty="0" smtClean="0">
                          <a:solidFill>
                            <a:schemeClr val="tx1"/>
                          </a:solidFill>
                        </a:rPr>
                        <a:t>339</a:t>
                      </a:r>
                      <a:endParaRPr lang="zh-CN" altLang="en-US" dirty="0">
                        <a:solidFill>
                          <a:schemeClr val="tx1"/>
                        </a:solidFill>
                      </a:endParaRPr>
                    </a:p>
                  </a:txBody>
                  <a:tcPr/>
                </a:tc>
                <a:tc>
                  <a:txBody>
                    <a:bodyPr/>
                    <a:lstStyle/>
                    <a:p>
                      <a:r>
                        <a:rPr lang="en-US" altLang="zh-CN" dirty="0" smtClean="0">
                          <a:solidFill>
                            <a:srgbClr val="C00000"/>
                          </a:solidFill>
                        </a:rPr>
                        <a:t>678(-)</a:t>
                      </a:r>
                      <a:endParaRPr lang="zh-CN" altLang="en-US" dirty="0">
                        <a:solidFill>
                          <a:srgbClr val="C00000"/>
                        </a:solidFill>
                      </a:endParaRPr>
                    </a:p>
                  </a:txBody>
                  <a:tcPr/>
                </a:tc>
              </a:tr>
              <a:tr h="482453">
                <a:tc>
                  <a:txBody>
                    <a:bodyPr/>
                    <a:lstStyle/>
                    <a:p>
                      <a:r>
                        <a:rPr lang="en-US" altLang="zh-CN" dirty="0" smtClean="0"/>
                        <a:t>Other International </a:t>
                      </a:r>
                      <a:endParaRPr lang="zh-CN" altLang="en-US" dirty="0"/>
                    </a:p>
                  </a:txBody>
                  <a:tcPr/>
                </a:tc>
                <a:tc>
                  <a:txBody>
                    <a:bodyPr/>
                    <a:lstStyle/>
                    <a:p>
                      <a:r>
                        <a:rPr lang="en-US" altLang="zh-CN" dirty="0" smtClean="0"/>
                        <a:t>487</a:t>
                      </a:r>
                      <a:endParaRPr lang="zh-CN" altLang="en-US" dirty="0"/>
                    </a:p>
                  </a:txBody>
                  <a:tcPr/>
                </a:tc>
                <a:tc>
                  <a:txBody>
                    <a:bodyPr/>
                    <a:lstStyle/>
                    <a:p>
                      <a:r>
                        <a:rPr lang="en-US" altLang="zh-CN" sz="1800" b="0" i="0" u="none" strike="noStrike" kern="1200" baseline="0" dirty="0" smtClean="0">
                          <a:solidFill>
                            <a:schemeClr val="dk1"/>
                          </a:solidFill>
                          <a:latin typeface="+mn-lt"/>
                          <a:ea typeface="+mn-ea"/>
                          <a:cs typeface="+mn-cs"/>
                        </a:rPr>
                        <a:t>544(+11.704%)</a:t>
                      </a:r>
                      <a:endParaRPr lang="zh-CN" altLang="en-US" dirty="0"/>
                    </a:p>
                  </a:txBody>
                  <a:tcPr/>
                </a:tc>
                <a:tc>
                  <a:txBody>
                    <a:bodyPr/>
                    <a:lstStyle/>
                    <a:p>
                      <a:r>
                        <a:rPr lang="en-US" altLang="zh-CN" sz="1800" b="0" i="0" u="none" strike="noStrike" kern="1200" baseline="0" dirty="0" smtClean="0">
                          <a:solidFill>
                            <a:schemeClr val="dk1"/>
                          </a:solidFill>
                          <a:latin typeface="+mn-lt"/>
                          <a:ea typeface="+mn-ea"/>
                          <a:cs typeface="+mn-cs"/>
                        </a:rPr>
                        <a:t>545(+0.184%)</a:t>
                      </a:r>
                      <a:endParaRPr lang="zh-CN" altLang="en-US" dirty="0"/>
                    </a:p>
                  </a:txBody>
                  <a:tcPr/>
                </a:tc>
                <a:tc>
                  <a:txBody>
                    <a:bodyPr/>
                    <a:lstStyle/>
                    <a:p>
                      <a:r>
                        <a:rPr lang="en-US" altLang="zh-CN" dirty="0" smtClean="0"/>
                        <a:t>281</a:t>
                      </a:r>
                      <a:endParaRPr lang="zh-CN" altLang="en-US" dirty="0"/>
                    </a:p>
                  </a:txBody>
                  <a:tcPr/>
                </a:tc>
                <a:tc>
                  <a:txBody>
                    <a:bodyPr/>
                    <a:lstStyle/>
                    <a:p>
                      <a:r>
                        <a:rPr lang="en-US" altLang="zh-CN" dirty="0" smtClean="0"/>
                        <a:t>562(+)</a:t>
                      </a:r>
                      <a:endParaRPr lang="zh-CN" altLang="en-US" dirty="0"/>
                    </a:p>
                  </a:txBody>
                  <a:tcPr/>
                </a:tc>
              </a:tr>
              <a:tr h="482453">
                <a:tc>
                  <a:txBody>
                    <a:bodyPr/>
                    <a:lstStyle/>
                    <a:p>
                      <a:r>
                        <a:rPr lang="en-US" altLang="zh-CN" dirty="0" smtClean="0"/>
                        <a:t>Total</a:t>
                      </a:r>
                      <a:endParaRPr lang="zh-CN" altLang="en-US" dirty="0"/>
                    </a:p>
                  </a:txBody>
                  <a:tcPr/>
                </a:tc>
                <a:tc>
                  <a:txBody>
                    <a:bodyPr/>
                    <a:lstStyle/>
                    <a:p>
                      <a:r>
                        <a:rPr lang="en-US" altLang="zh-CN" dirty="0" smtClean="0"/>
                        <a:t>3,053</a:t>
                      </a:r>
                      <a:endParaRPr lang="zh-CN" altLang="en-US" dirty="0"/>
                    </a:p>
                  </a:txBody>
                  <a:tcPr/>
                </a:tc>
                <a:tc>
                  <a:txBody>
                    <a:bodyPr/>
                    <a:lstStyle/>
                    <a:p>
                      <a:r>
                        <a:rPr lang="en-US" altLang="zh-CN" sz="1800" b="0" i="0" u="none" strike="noStrike" kern="1200" baseline="0" dirty="0" smtClean="0">
                          <a:solidFill>
                            <a:schemeClr val="dk1"/>
                          </a:solidFill>
                          <a:latin typeface="+mn-lt"/>
                          <a:ea typeface="+mn-ea"/>
                          <a:cs typeface="+mn-cs"/>
                        </a:rPr>
                        <a:t>3,220(+5.47%)</a:t>
                      </a:r>
                      <a:endParaRPr lang="zh-CN" altLang="en-US" dirty="0"/>
                    </a:p>
                  </a:txBody>
                  <a:tcPr/>
                </a:tc>
                <a:tc>
                  <a:txBody>
                    <a:bodyPr/>
                    <a:lstStyle/>
                    <a:p>
                      <a:r>
                        <a:rPr lang="en-US" altLang="zh-CN" sz="1800" b="0" i="0" u="none" strike="noStrike" kern="1200" baseline="0" dirty="0" smtClean="0">
                          <a:solidFill>
                            <a:schemeClr val="dk1"/>
                          </a:solidFill>
                          <a:latin typeface="+mn-lt"/>
                          <a:ea typeface="+mn-ea"/>
                          <a:cs typeface="+mn-cs"/>
                        </a:rPr>
                        <a:t>3,624(+12.547%)</a:t>
                      </a:r>
                      <a:endParaRPr lang="zh-CN" altLang="en-US" dirty="0"/>
                    </a:p>
                  </a:txBody>
                  <a:tcPr/>
                </a:tc>
                <a:tc>
                  <a:txBody>
                    <a:bodyPr/>
                    <a:lstStyle/>
                    <a:p>
                      <a:r>
                        <a:rPr lang="en-US" altLang="zh-CN" dirty="0" smtClean="0"/>
                        <a:t>1,623</a:t>
                      </a:r>
                      <a:endParaRPr lang="zh-CN" altLang="en-US" dirty="0"/>
                    </a:p>
                  </a:txBody>
                  <a:tcPr/>
                </a:tc>
                <a:tc>
                  <a:txBody>
                    <a:bodyPr/>
                    <a:lstStyle/>
                    <a:p>
                      <a:r>
                        <a:rPr lang="en-US" altLang="zh-CN" dirty="0" smtClean="0">
                          <a:solidFill>
                            <a:srgbClr val="C00000"/>
                          </a:solidFill>
                        </a:rPr>
                        <a:t>3,246(-)</a:t>
                      </a:r>
                      <a:endParaRPr lang="zh-CN" altLang="en-US" dirty="0">
                        <a:solidFill>
                          <a:srgbClr val="C00000"/>
                        </a:solidFill>
                      </a:endParaRPr>
                    </a:p>
                  </a:txBody>
                  <a:tcPr/>
                </a:tc>
              </a:tr>
            </a:tbl>
          </a:graphicData>
        </a:graphic>
      </p:graphicFrame>
      <p:sp>
        <p:nvSpPr>
          <p:cNvPr id="15" name="Right Brace 14"/>
          <p:cNvSpPr/>
          <p:nvPr/>
        </p:nvSpPr>
        <p:spPr>
          <a:xfrm>
            <a:off x="10065435" y="2373923"/>
            <a:ext cx="538088" cy="738554"/>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cxnSp>
        <p:nvCxnSpPr>
          <p:cNvPr id="17" name="Curved Connector 16"/>
          <p:cNvCxnSpPr/>
          <p:nvPr/>
        </p:nvCxnSpPr>
        <p:spPr>
          <a:xfrm rot="5400000">
            <a:off x="9541179" y="2979067"/>
            <a:ext cx="1298210" cy="826477"/>
          </a:xfrm>
          <a:prstGeom prst="curvedConnector3">
            <a:avLst>
              <a:gd name="adj1" fmla="val 116372"/>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Rounded Rectangle 2"/>
          <p:cNvSpPr/>
          <p:nvPr/>
        </p:nvSpPr>
        <p:spPr>
          <a:xfrm>
            <a:off x="3208149" y="2373923"/>
            <a:ext cx="4912963" cy="738554"/>
          </a:xfrm>
          <a:prstGeom prst="roundRect">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 name="TextBox 3"/>
          <p:cNvSpPr txBox="1"/>
          <p:nvPr/>
        </p:nvSpPr>
        <p:spPr>
          <a:xfrm>
            <a:off x="406830" y="4451357"/>
            <a:ext cx="11016346" cy="1938992"/>
          </a:xfrm>
          <a:prstGeom prst="rect">
            <a:avLst/>
          </a:prstGeom>
          <a:noFill/>
        </p:spPr>
        <p:txBody>
          <a:bodyPr wrap="square" rtlCol="0">
            <a:spAutoFit/>
          </a:bodyPr>
          <a:lstStyle/>
          <a:p>
            <a:r>
              <a:rPr lang="en-US" altLang="zh-CN" sz="2000" dirty="0">
                <a:solidFill>
                  <a:schemeClr val="bg1"/>
                </a:solidFill>
                <a:latin typeface="Times New Roman" panose="02020603050405020304" pitchFamily="18" charset="0"/>
                <a:cs typeface="Times New Roman" panose="02020603050405020304" pitchFamily="18" charset="0"/>
              </a:rPr>
              <a:t>US and Canada remain to be the major contributors to the company’s operating income. </a:t>
            </a:r>
            <a:r>
              <a:rPr lang="en-US" altLang="zh-CN" sz="2000" dirty="0" smtClean="0">
                <a:solidFill>
                  <a:schemeClr val="bg1"/>
                </a:solidFill>
                <a:latin typeface="Times New Roman" panose="02020603050405020304" pitchFamily="18" charset="0"/>
                <a:cs typeface="Times New Roman" panose="02020603050405020304" pitchFamily="18" charset="0"/>
              </a:rPr>
              <a:t>From the </a:t>
            </a:r>
            <a:r>
              <a:rPr lang="en-US" altLang="zh-CN" sz="2000" dirty="0">
                <a:solidFill>
                  <a:schemeClr val="bg1"/>
                </a:solidFill>
                <a:latin typeface="Times New Roman" panose="02020603050405020304" pitchFamily="18" charset="0"/>
                <a:cs typeface="Times New Roman" panose="02020603050405020304" pitchFamily="18" charset="0"/>
              </a:rPr>
              <a:t>segment market performance from 2013 to 2016, Canada has a decrease of operating income in 2015, and this trend may last 2016 based on its performance until February. The performance of other international market is flat in 2015. If the US and Canadian markets cannot perform better in the following months this year, they may become contributors of an overall decrease of operating income this year.</a:t>
            </a:r>
            <a:endParaRPr lang="zh-CN" altLang="en-US" sz="2000" dirty="0">
              <a:solidFill>
                <a:schemeClr val="bg1"/>
              </a:solidFill>
              <a:latin typeface="Times New Roman" panose="02020603050405020304" pitchFamily="18" charset="0"/>
              <a:cs typeface="Times New Roman" panose="02020603050405020304" pitchFamily="18" charset="0"/>
            </a:endParaRPr>
          </a:p>
          <a:p>
            <a:endParaRPr lang="zh-CN" altLang="en-US" sz="2000" dirty="0"/>
          </a:p>
        </p:txBody>
      </p:sp>
      <p:sp>
        <p:nvSpPr>
          <p:cNvPr id="5" name="Slide Number Placeholder 4"/>
          <p:cNvSpPr>
            <a:spLocks noGrp="1"/>
          </p:cNvSpPr>
          <p:nvPr>
            <p:ph type="sldNum" sz="quarter" idx="12"/>
          </p:nvPr>
        </p:nvSpPr>
        <p:spPr/>
        <p:txBody>
          <a:bodyPr/>
          <a:lstStyle/>
          <a:p>
            <a:fld id="{29B3F65C-2DF1-4EBD-AC68-8BBBAB898856}" type="slidenum">
              <a:rPr lang="en-US" smtClean="0"/>
              <a:t>156</a:t>
            </a:fld>
            <a:endParaRPr lang="en-US"/>
          </a:p>
        </p:txBody>
      </p:sp>
    </p:spTree>
    <p:extLst>
      <p:ext uri="{BB962C8B-B14F-4D97-AF65-F5344CB8AC3E}">
        <p14:creationId xmlns:p14="http://schemas.microsoft.com/office/powerpoint/2010/main" val="19414937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Expansion Drives Square Footage sales growth</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p:txBody>
          <a:bodyPr>
            <a:normAutofit/>
          </a:bodyPr>
          <a:lstStyle/>
          <a:p>
            <a:r>
              <a:rPr lang="en-US" altLang="zh-CN" dirty="0" smtClean="0">
                <a:solidFill>
                  <a:schemeClr val="bg1"/>
                </a:solidFill>
                <a:latin typeface="Times New Roman" panose="02020603050405020304" pitchFamily="18" charset="0"/>
                <a:cs typeface="Times New Roman" panose="02020603050405020304" pitchFamily="18" charset="0"/>
              </a:rPr>
              <a:t>International </a:t>
            </a:r>
            <a:r>
              <a:rPr lang="en-US" altLang="zh-CN" dirty="0">
                <a:solidFill>
                  <a:schemeClr val="bg1"/>
                </a:solidFill>
                <a:latin typeface="Times New Roman" panose="02020603050405020304" pitchFamily="18" charset="0"/>
                <a:cs typeface="Times New Roman" panose="02020603050405020304" pitchFamily="18" charset="0"/>
              </a:rPr>
              <a:t>markets hold a strong potential for square footage growth since warehouse clubs penetration is lower in these markets compared to the U.S. </a:t>
            </a:r>
            <a:r>
              <a:rPr lang="en-US" altLang="zh-CN" dirty="0" smtClean="0">
                <a:solidFill>
                  <a:schemeClr val="bg1"/>
                </a:solidFill>
                <a:latin typeface="Times New Roman" panose="02020603050405020304" pitchFamily="18" charset="0"/>
                <a:cs typeface="Times New Roman" panose="02020603050405020304" pitchFamily="18" charset="0"/>
              </a:rPr>
              <a:t>Costco </a:t>
            </a:r>
            <a:r>
              <a:rPr lang="en-US" altLang="zh-CN" dirty="0">
                <a:solidFill>
                  <a:schemeClr val="bg1"/>
                </a:solidFill>
                <a:latin typeface="Times New Roman" panose="02020603050405020304" pitchFamily="18" charset="0"/>
                <a:cs typeface="Times New Roman" panose="02020603050405020304" pitchFamily="18" charset="0"/>
              </a:rPr>
              <a:t>Wholesale’s net warehouse count increased by 27 in fiscal </a:t>
            </a:r>
            <a:r>
              <a:rPr lang="en-US" altLang="zh-CN" dirty="0" smtClean="0">
                <a:solidFill>
                  <a:schemeClr val="bg1"/>
                </a:solidFill>
                <a:latin typeface="Times New Roman" panose="02020603050405020304" pitchFamily="18" charset="0"/>
                <a:cs typeface="Times New Roman" panose="02020603050405020304" pitchFamily="18" charset="0"/>
              </a:rPr>
              <a:t>2Q16 </a:t>
            </a:r>
            <a:r>
              <a:rPr lang="en-US" altLang="zh-CN" dirty="0">
                <a:solidFill>
                  <a:schemeClr val="bg1"/>
                </a:solidFill>
                <a:latin typeface="Times New Roman" panose="02020603050405020304" pitchFamily="18" charset="0"/>
                <a:cs typeface="Times New Roman" panose="02020603050405020304" pitchFamily="18" charset="0"/>
              </a:rPr>
              <a:t>to 698, compared to 2Q15. </a:t>
            </a:r>
            <a:r>
              <a:rPr lang="en-US" altLang="zh-CN" dirty="0" smtClean="0">
                <a:solidFill>
                  <a:schemeClr val="bg1"/>
                </a:solidFill>
                <a:latin typeface="Times New Roman" panose="02020603050405020304" pitchFamily="18" charset="0"/>
                <a:cs typeface="Times New Roman" panose="02020603050405020304" pitchFamily="18" charset="0"/>
              </a:rPr>
              <a:t> Its gross </a:t>
            </a:r>
            <a:r>
              <a:rPr lang="en-US" altLang="zh-CN" dirty="0">
                <a:solidFill>
                  <a:schemeClr val="bg1"/>
                </a:solidFill>
                <a:latin typeface="Times New Roman" panose="02020603050405020304" pitchFamily="18" charset="0"/>
                <a:cs typeface="Times New Roman" panose="02020603050405020304" pitchFamily="18" charset="0"/>
              </a:rPr>
              <a:t>square footage rose to 100.7 million square feet in 2Q16, up 4.5% compared to 96.4 million in fiscal </a:t>
            </a:r>
            <a:r>
              <a:rPr lang="en-US" altLang="zh-CN" dirty="0" smtClean="0">
                <a:solidFill>
                  <a:schemeClr val="bg1"/>
                </a:solidFill>
                <a:latin typeface="Times New Roman" panose="02020603050405020304" pitchFamily="18" charset="0"/>
                <a:cs typeface="Times New Roman" panose="02020603050405020304" pitchFamily="18" charset="0"/>
              </a:rPr>
              <a:t>2Q15.</a:t>
            </a:r>
          </a:p>
          <a:p>
            <a:r>
              <a:rPr lang="en-US" altLang="zh-CN" dirty="0" smtClean="0">
                <a:solidFill>
                  <a:schemeClr val="bg1"/>
                </a:solidFill>
                <a:latin typeface="Times New Roman" panose="02020603050405020304" pitchFamily="18" charset="0"/>
                <a:cs typeface="Times New Roman" panose="02020603050405020304" pitchFamily="18" charset="0"/>
              </a:rPr>
              <a:t>In 2015, </a:t>
            </a:r>
            <a:r>
              <a:rPr lang="en-US" altLang="zh-CN" dirty="0">
                <a:solidFill>
                  <a:schemeClr val="bg1"/>
                </a:solidFill>
                <a:latin typeface="Times New Roman" panose="02020603050405020304" pitchFamily="18" charset="0"/>
                <a:cs typeface="Times New Roman" panose="02020603050405020304" pitchFamily="18" charset="0"/>
              </a:rPr>
              <a:t>Costco </a:t>
            </a:r>
            <a:r>
              <a:rPr lang="en-US" altLang="zh-CN" dirty="0" smtClean="0">
                <a:solidFill>
                  <a:schemeClr val="bg1"/>
                </a:solidFill>
                <a:latin typeface="Times New Roman" panose="02020603050405020304" pitchFamily="18" charset="0"/>
                <a:cs typeface="Times New Roman" panose="02020603050405020304" pitchFamily="18" charset="0"/>
              </a:rPr>
              <a:t>has highest square footage sales among </a:t>
            </a:r>
            <a:r>
              <a:rPr lang="en-US" altLang="zh-CN" dirty="0">
                <a:solidFill>
                  <a:schemeClr val="bg1"/>
                </a:solidFill>
                <a:latin typeface="Times New Roman" panose="02020603050405020304" pitchFamily="18" charset="0"/>
                <a:cs typeface="Times New Roman" panose="02020603050405020304" pitchFamily="18" charset="0"/>
              </a:rPr>
              <a:t>club and department store retailers selling </a:t>
            </a:r>
            <a:r>
              <a:rPr lang="en-US" altLang="zh-CN" dirty="0" smtClean="0">
                <a:solidFill>
                  <a:schemeClr val="bg1"/>
                </a:solidFill>
                <a:latin typeface="Times New Roman" panose="02020603050405020304" pitchFamily="18" charset="0"/>
                <a:cs typeface="Times New Roman" panose="02020603050405020304" pitchFamily="18" charset="0"/>
              </a:rPr>
              <a:t>food. </a:t>
            </a:r>
          </a:p>
          <a:p>
            <a:pPr>
              <a:buFont typeface="Calibri" panose="020F050202020403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In US: </a:t>
            </a:r>
            <a:r>
              <a:rPr lang="en-US" altLang="zh-CN" dirty="0">
                <a:solidFill>
                  <a:schemeClr val="bg1"/>
                </a:solidFill>
                <a:latin typeface="Times New Roman" panose="02020603050405020304" pitchFamily="18" charset="0"/>
                <a:cs typeface="Times New Roman" panose="02020603050405020304" pitchFamily="18" charset="0"/>
              </a:rPr>
              <a:t>$</a:t>
            </a:r>
            <a:r>
              <a:rPr lang="en-US" altLang="zh-CN" dirty="0" smtClean="0">
                <a:solidFill>
                  <a:schemeClr val="bg1"/>
                </a:solidFill>
                <a:latin typeface="Times New Roman" panose="02020603050405020304" pitchFamily="18" charset="0"/>
                <a:cs typeface="Times New Roman" panose="02020603050405020304" pitchFamily="18" charset="0"/>
              </a:rPr>
              <a:t>1,032/ </a:t>
            </a:r>
            <a:r>
              <a:rPr lang="en-US" altLang="zh-CN" dirty="0" err="1" smtClean="0">
                <a:solidFill>
                  <a:schemeClr val="bg1"/>
                </a:solidFill>
                <a:latin typeface="Times New Roman" panose="02020603050405020304" pitchFamily="18" charset="0"/>
                <a:cs typeface="Times New Roman" panose="02020603050405020304" pitchFamily="18" charset="0"/>
              </a:rPr>
              <a:t>sq.ft</a:t>
            </a:r>
            <a:endParaRPr lang="en-US" altLang="zh-CN" dirty="0" smtClean="0">
              <a:solidFill>
                <a:schemeClr val="bg1"/>
              </a:solidFill>
              <a:latin typeface="Times New Roman" panose="02020603050405020304" pitchFamily="18" charset="0"/>
              <a:cs typeface="Times New Roman" panose="02020603050405020304" pitchFamily="18" charset="0"/>
            </a:endParaRPr>
          </a:p>
          <a:p>
            <a:pPr>
              <a:buFont typeface="Calibri" panose="020F050202020403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In Canada: $1,490/</a:t>
            </a:r>
            <a:r>
              <a:rPr lang="en-US" altLang="zh-CN" dirty="0" err="1" smtClean="0">
                <a:solidFill>
                  <a:schemeClr val="bg1"/>
                </a:solidFill>
                <a:latin typeface="Times New Roman" panose="02020603050405020304" pitchFamily="18" charset="0"/>
                <a:cs typeface="Times New Roman" panose="02020603050405020304" pitchFamily="18" charset="0"/>
              </a:rPr>
              <a:t>sq.ft</a:t>
            </a:r>
            <a:endParaRPr lang="en-US" altLang="zh-CN" dirty="0" smtClean="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157</a:t>
            </a:fld>
            <a:endParaRPr lang="en-US"/>
          </a:p>
        </p:txBody>
      </p:sp>
    </p:spTree>
    <p:extLst>
      <p:ext uri="{BB962C8B-B14F-4D97-AF65-F5344CB8AC3E}">
        <p14:creationId xmlns:p14="http://schemas.microsoft.com/office/powerpoint/2010/main" val="109760953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722" y="265973"/>
            <a:ext cx="10515600" cy="1325563"/>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Laws and regulations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36722" y="1825625"/>
            <a:ext cx="10515600" cy="4351338"/>
          </a:xfrm>
        </p:spPr>
        <p:txBody>
          <a:bodyPr/>
          <a:lstStyle/>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Costco competes </a:t>
            </a:r>
            <a:r>
              <a:rPr lang="en-US" altLang="zh-CN" dirty="0">
                <a:solidFill>
                  <a:schemeClr val="bg1"/>
                </a:solidFill>
                <a:latin typeface="Times New Roman" panose="02020603050405020304" pitchFamily="18" charset="0"/>
                <a:cs typeface="Times New Roman" panose="02020603050405020304" pitchFamily="18" charset="0"/>
              </a:rPr>
              <a:t>with other retailers and businesses for suitable locations. </a:t>
            </a:r>
            <a:r>
              <a:rPr lang="en-US" altLang="zh-CN" dirty="0" smtClean="0">
                <a:solidFill>
                  <a:schemeClr val="bg1"/>
                </a:solidFill>
                <a:latin typeface="Times New Roman" panose="02020603050405020304" pitchFamily="18" charset="0"/>
                <a:cs typeface="Times New Roman" panose="02020603050405020304" pitchFamily="18" charset="0"/>
              </a:rPr>
              <a:t>The </a:t>
            </a:r>
            <a:r>
              <a:rPr lang="en-US" altLang="zh-CN" dirty="0">
                <a:solidFill>
                  <a:schemeClr val="bg1"/>
                </a:solidFill>
                <a:latin typeface="Times New Roman" panose="02020603050405020304" pitchFamily="18" charset="0"/>
                <a:cs typeface="Times New Roman" panose="02020603050405020304" pitchFamily="18" charset="0"/>
              </a:rPr>
              <a:t>following factors restrict the construction and operation of </a:t>
            </a:r>
            <a:r>
              <a:rPr lang="en-US" altLang="zh-CN" dirty="0" smtClean="0">
                <a:solidFill>
                  <a:schemeClr val="bg1"/>
                </a:solidFill>
                <a:latin typeface="Times New Roman" panose="02020603050405020304" pitchFamily="18" charset="0"/>
                <a:cs typeface="Times New Roman" panose="02020603050405020304" pitchFamily="18" charset="0"/>
              </a:rPr>
              <a:t>warehouses. </a:t>
            </a:r>
          </a:p>
          <a:p>
            <a:r>
              <a:rPr lang="en-US" altLang="zh-CN" dirty="0" smtClean="0">
                <a:solidFill>
                  <a:schemeClr val="bg1"/>
                </a:solidFill>
                <a:latin typeface="Times New Roman" panose="02020603050405020304" pitchFamily="18" charset="0"/>
                <a:cs typeface="Times New Roman" panose="02020603050405020304" pitchFamily="18" charset="0"/>
              </a:rPr>
              <a:t>Local land use and other regulations </a:t>
            </a:r>
          </a:p>
          <a:p>
            <a:r>
              <a:rPr lang="en-US" altLang="zh-CN" dirty="0">
                <a:solidFill>
                  <a:schemeClr val="bg1"/>
                </a:solidFill>
                <a:latin typeface="Times New Roman" panose="02020603050405020304" pitchFamily="18" charset="0"/>
                <a:cs typeface="Times New Roman" panose="02020603050405020304" pitchFamily="18" charset="0"/>
              </a:rPr>
              <a:t>local laws </a:t>
            </a:r>
          </a:p>
          <a:p>
            <a:r>
              <a:rPr lang="en-US" altLang="zh-CN" dirty="0">
                <a:solidFill>
                  <a:schemeClr val="bg1"/>
                </a:solidFill>
                <a:latin typeface="Times New Roman" panose="02020603050405020304" pitchFamily="18" charset="0"/>
                <a:cs typeface="Times New Roman" panose="02020603050405020304" pitchFamily="18" charset="0"/>
              </a:rPr>
              <a:t>Environmental </a:t>
            </a:r>
            <a:r>
              <a:rPr lang="en-US" altLang="zh-CN" dirty="0" smtClean="0">
                <a:solidFill>
                  <a:schemeClr val="bg1"/>
                </a:solidFill>
                <a:latin typeface="Times New Roman" panose="02020603050405020304" pitchFamily="18" charset="0"/>
                <a:cs typeface="Times New Roman" panose="02020603050405020304" pitchFamily="18" charset="0"/>
              </a:rPr>
              <a:t>regulations</a:t>
            </a:r>
          </a:p>
          <a:p>
            <a:r>
              <a:rPr lang="en-US" altLang="zh-CN" dirty="0" smtClean="0">
                <a:solidFill>
                  <a:schemeClr val="bg1"/>
                </a:solidFill>
                <a:latin typeface="Times New Roman" panose="02020603050405020304" pitchFamily="18" charset="0"/>
                <a:cs typeface="Times New Roman" panose="02020603050405020304" pitchFamily="18" charset="0"/>
              </a:rPr>
              <a:t>local </a:t>
            </a:r>
            <a:r>
              <a:rPr lang="en-US" altLang="zh-CN" dirty="0">
                <a:solidFill>
                  <a:schemeClr val="bg1"/>
                </a:solidFill>
                <a:latin typeface="Times New Roman" panose="02020603050405020304" pitchFamily="18" charset="0"/>
                <a:cs typeface="Times New Roman" panose="02020603050405020304" pitchFamily="18" charset="0"/>
              </a:rPr>
              <a:t>community </a:t>
            </a:r>
            <a:r>
              <a:rPr lang="en-US" altLang="zh-CN" dirty="0" smtClean="0">
                <a:solidFill>
                  <a:schemeClr val="bg1"/>
                </a:solidFill>
                <a:latin typeface="Times New Roman" panose="02020603050405020304" pitchFamily="18" charset="0"/>
                <a:cs typeface="Times New Roman" panose="02020603050405020304" pitchFamily="18" charset="0"/>
              </a:rPr>
              <a:t>actions</a:t>
            </a:r>
          </a:p>
        </p:txBody>
      </p:sp>
      <p:sp>
        <p:nvSpPr>
          <p:cNvPr id="4" name="Slide Number Placeholder 3"/>
          <p:cNvSpPr>
            <a:spLocks noGrp="1"/>
          </p:cNvSpPr>
          <p:nvPr>
            <p:ph type="sldNum" sz="quarter" idx="12"/>
          </p:nvPr>
        </p:nvSpPr>
        <p:spPr/>
        <p:txBody>
          <a:bodyPr/>
          <a:lstStyle/>
          <a:p>
            <a:fld id="{29B3F65C-2DF1-4EBD-AC68-8BBBAB898856}" type="slidenum">
              <a:rPr lang="en-US" smtClean="0"/>
              <a:t>158</a:t>
            </a:fld>
            <a:endParaRPr lang="en-US"/>
          </a:p>
        </p:txBody>
      </p:sp>
    </p:spTree>
    <p:extLst>
      <p:ext uri="{BB962C8B-B14F-4D97-AF65-F5344CB8AC3E}">
        <p14:creationId xmlns:p14="http://schemas.microsoft.com/office/powerpoint/2010/main" val="253412929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49024"/>
          </a:xfrm>
        </p:spPr>
        <p:txBody>
          <a:bodyPr>
            <a:normAutofit fontScale="90000"/>
          </a:bodyPr>
          <a:lstStyle/>
          <a:p>
            <a:endParaRPr lang="zh-CN" altLang="en-US" dirty="0"/>
          </a:p>
        </p:txBody>
      </p:sp>
      <p:sp>
        <p:nvSpPr>
          <p:cNvPr id="3" name="Content Placeholder 2"/>
          <p:cNvSpPr>
            <a:spLocks noGrp="1"/>
          </p:cNvSpPr>
          <p:nvPr>
            <p:ph idx="1"/>
          </p:nvPr>
        </p:nvSpPr>
        <p:spPr>
          <a:xfrm>
            <a:off x="838200" y="750627"/>
            <a:ext cx="10515600" cy="5426336"/>
          </a:xfrm>
        </p:spPr>
        <p:txBody>
          <a:bodyPr>
            <a:normAutofit/>
          </a:bodyPr>
          <a:lstStyle/>
          <a:p>
            <a:r>
              <a:rPr lang="en-US" altLang="zh-CN" sz="3000" dirty="0">
                <a:solidFill>
                  <a:schemeClr val="bg1"/>
                </a:solidFill>
                <a:latin typeface="Times New Roman" panose="02020603050405020304" pitchFamily="18" charset="0"/>
                <a:cs typeface="Times New Roman" panose="02020603050405020304" pitchFamily="18" charset="0"/>
              </a:rPr>
              <a:t>As an international operator, Costco has to obey various laws and regulations from different countries</a:t>
            </a:r>
            <a:r>
              <a:rPr lang="en-US" altLang="zh-CN" sz="3000" dirty="0" smtClean="0">
                <a:solidFill>
                  <a:schemeClr val="bg1"/>
                </a:solidFill>
                <a:latin typeface="Times New Roman" panose="02020603050405020304" pitchFamily="18" charset="0"/>
                <a:cs typeface="Times New Roman" panose="02020603050405020304" pitchFamily="18" charset="0"/>
              </a:rPr>
              <a:t>.</a:t>
            </a:r>
          </a:p>
          <a:p>
            <a:pPr>
              <a:buFont typeface="Calibri" panose="020F0502020204030204" pitchFamily="34" charset="0"/>
              <a:buChar char="·"/>
            </a:pPr>
            <a:r>
              <a:rPr lang="en-US" altLang="zh-CN" sz="2600" dirty="0" smtClean="0">
                <a:solidFill>
                  <a:schemeClr val="bg1"/>
                </a:solidFill>
                <a:latin typeface="Times New Roman" panose="02020603050405020304" pitchFamily="18" charset="0"/>
                <a:cs typeface="Times New Roman" panose="02020603050405020304" pitchFamily="18" charset="0"/>
              </a:rPr>
              <a:t>Currency regulations</a:t>
            </a:r>
            <a:endParaRPr lang="en-US" altLang="zh-CN" sz="2600" dirty="0">
              <a:solidFill>
                <a:schemeClr val="bg1"/>
              </a:solidFill>
              <a:latin typeface="Times New Roman" panose="02020603050405020304" pitchFamily="18" charset="0"/>
              <a:cs typeface="Times New Roman" panose="02020603050405020304" pitchFamily="18" charset="0"/>
            </a:endParaRPr>
          </a:p>
          <a:p>
            <a:pPr>
              <a:buFont typeface="Calibri" panose="020F0502020204030204" pitchFamily="34" charset="0"/>
              <a:buChar char="·"/>
            </a:pPr>
            <a:r>
              <a:rPr lang="en-US" altLang="zh-CN" sz="2600" dirty="0" smtClean="0">
                <a:solidFill>
                  <a:schemeClr val="bg1"/>
                </a:solidFill>
                <a:latin typeface="Times New Roman" panose="02020603050405020304" pitchFamily="18" charset="0"/>
                <a:cs typeface="Times New Roman" panose="02020603050405020304" pitchFamily="18" charset="0"/>
              </a:rPr>
              <a:t>Foreign trade policies </a:t>
            </a:r>
            <a:r>
              <a:rPr lang="en-US" altLang="zh-CN" sz="2600" dirty="0">
                <a:solidFill>
                  <a:schemeClr val="bg1"/>
                </a:solidFill>
                <a:latin typeface="Times New Roman" panose="02020603050405020304" pitchFamily="18" charset="0"/>
                <a:cs typeface="Times New Roman" panose="02020603050405020304" pitchFamily="18" charset="0"/>
              </a:rPr>
              <a:t>laws and regulations of governments, agencies and </a:t>
            </a:r>
            <a:r>
              <a:rPr lang="en-US" altLang="zh-CN" sz="2600" dirty="0" smtClean="0">
                <a:solidFill>
                  <a:schemeClr val="bg1"/>
                </a:solidFill>
                <a:latin typeface="Times New Roman" panose="02020603050405020304" pitchFamily="18" charset="0"/>
                <a:cs typeface="Times New Roman" panose="02020603050405020304" pitchFamily="18" charset="0"/>
              </a:rPr>
              <a:t>organizations</a:t>
            </a:r>
          </a:p>
          <a:p>
            <a:pPr>
              <a:buFont typeface="Calibri" panose="020F0502020204030204" pitchFamily="34" charset="0"/>
              <a:buChar char="·"/>
            </a:pPr>
            <a:r>
              <a:rPr lang="en-US" altLang="zh-CN" sz="2600" dirty="0">
                <a:solidFill>
                  <a:schemeClr val="bg1"/>
                </a:solidFill>
                <a:latin typeface="Times New Roman" panose="02020603050405020304" pitchFamily="18" charset="0"/>
                <a:cs typeface="Times New Roman" panose="02020603050405020304" pitchFamily="18" charset="0"/>
              </a:rPr>
              <a:t>M</a:t>
            </a:r>
            <a:r>
              <a:rPr lang="en-US" altLang="zh-CN" sz="2600" dirty="0" smtClean="0">
                <a:solidFill>
                  <a:schemeClr val="bg1"/>
                </a:solidFill>
                <a:latin typeface="Times New Roman" panose="02020603050405020304" pitchFamily="18" charset="0"/>
                <a:cs typeface="Times New Roman" panose="02020603050405020304" pitchFamily="18" charset="0"/>
              </a:rPr>
              <a:t>onetary </a:t>
            </a:r>
            <a:r>
              <a:rPr lang="en-US" altLang="zh-CN" sz="2600" dirty="0">
                <a:solidFill>
                  <a:schemeClr val="bg1"/>
                </a:solidFill>
                <a:latin typeface="Times New Roman" panose="02020603050405020304" pitchFamily="18" charset="0"/>
                <a:cs typeface="Times New Roman" panose="02020603050405020304" pitchFamily="18" charset="0"/>
              </a:rPr>
              <a:t>and fiscal policies</a:t>
            </a:r>
          </a:p>
          <a:p>
            <a:pPr>
              <a:buFont typeface="Calibri" panose="020F0502020204030204" pitchFamily="34" charset="0"/>
              <a:buChar char="·"/>
            </a:pPr>
            <a:r>
              <a:rPr lang="en-US" altLang="zh-CN" sz="2600" dirty="0" smtClean="0">
                <a:solidFill>
                  <a:schemeClr val="bg1"/>
                </a:solidFill>
                <a:latin typeface="Times New Roman" panose="02020603050405020304" pitchFamily="18" charset="0"/>
                <a:cs typeface="Times New Roman" panose="02020603050405020304" pitchFamily="18" charset="0"/>
              </a:rPr>
              <a:t>Accounting rules</a:t>
            </a:r>
            <a:endParaRPr lang="en-US" altLang="zh-CN" sz="2600" dirty="0">
              <a:solidFill>
                <a:schemeClr val="bg1"/>
              </a:solidFill>
              <a:latin typeface="Times New Roman" panose="02020603050405020304" pitchFamily="18" charset="0"/>
              <a:cs typeface="Times New Roman" panose="02020603050405020304" pitchFamily="18" charset="0"/>
            </a:endParaRPr>
          </a:p>
          <a:p>
            <a:pPr>
              <a:buFont typeface="Calibri" panose="020F0502020204030204" pitchFamily="34" charset="0"/>
              <a:buChar char="·"/>
            </a:pPr>
            <a:r>
              <a:rPr lang="en-US" altLang="zh-CN" sz="2600" dirty="0">
                <a:solidFill>
                  <a:schemeClr val="bg1"/>
                </a:solidFill>
                <a:latin typeface="Times New Roman" panose="02020603050405020304" pitchFamily="18" charset="0"/>
                <a:cs typeface="Times New Roman" panose="02020603050405020304" pitchFamily="18" charset="0"/>
              </a:rPr>
              <a:t>I</a:t>
            </a:r>
            <a:r>
              <a:rPr lang="en-US" altLang="zh-CN" sz="2600" dirty="0" smtClean="0">
                <a:solidFill>
                  <a:schemeClr val="bg1"/>
                </a:solidFill>
                <a:latin typeface="Times New Roman" panose="02020603050405020304" pitchFamily="18" charset="0"/>
                <a:cs typeface="Times New Roman" panose="02020603050405020304" pitchFamily="18" charset="0"/>
              </a:rPr>
              <a:t>ntellectual </a:t>
            </a:r>
            <a:r>
              <a:rPr lang="en-US" altLang="zh-CN" sz="2600" dirty="0">
                <a:solidFill>
                  <a:schemeClr val="bg1"/>
                </a:solidFill>
                <a:latin typeface="Times New Roman" panose="02020603050405020304" pitchFamily="18" charset="0"/>
                <a:cs typeface="Times New Roman" panose="02020603050405020304" pitchFamily="18" charset="0"/>
              </a:rPr>
              <a:t>property </a:t>
            </a:r>
            <a:r>
              <a:rPr lang="en-US" altLang="zh-CN" sz="2600" dirty="0" smtClean="0">
                <a:solidFill>
                  <a:schemeClr val="bg1"/>
                </a:solidFill>
                <a:latin typeface="Times New Roman" panose="02020603050405020304" pitchFamily="18" charset="0"/>
                <a:cs typeface="Times New Roman" panose="02020603050405020304" pitchFamily="18" charset="0"/>
              </a:rPr>
              <a:t>rights</a:t>
            </a:r>
          </a:p>
          <a:p>
            <a:pPr>
              <a:buFont typeface="Calibri" panose="020F0502020204030204" pitchFamily="34" charset="0"/>
              <a:buChar char="·"/>
            </a:pPr>
            <a:r>
              <a:rPr lang="en-US" altLang="zh-CN" sz="2600" dirty="0" smtClean="0">
                <a:solidFill>
                  <a:schemeClr val="bg1"/>
                </a:solidFill>
                <a:latin typeface="Times New Roman" panose="02020603050405020304" pitchFamily="18" charset="0"/>
                <a:cs typeface="Times New Roman" panose="02020603050405020304" pitchFamily="18" charset="0"/>
              </a:rPr>
              <a:t>Tax provisions</a:t>
            </a:r>
          </a:p>
          <a:p>
            <a:pPr>
              <a:buFont typeface="Calibri" panose="020F0502020204030204" pitchFamily="34" charset="0"/>
              <a:buChar char="·"/>
            </a:pPr>
            <a:r>
              <a:rPr lang="en-US" altLang="zh-CN" sz="2600" dirty="0" smtClean="0">
                <a:solidFill>
                  <a:schemeClr val="bg1"/>
                </a:solidFill>
                <a:latin typeface="Times New Roman" panose="02020603050405020304" pitchFamily="18" charset="0"/>
                <a:cs typeface="Times New Roman" panose="02020603050405020304" pitchFamily="18" charset="0"/>
              </a:rPr>
              <a:t> Environmental laws and regulations on material disposal </a:t>
            </a:r>
            <a:endParaRPr lang="zh-CN" altLang="en-US" sz="2600"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159</a:t>
            </a:fld>
            <a:endParaRPr lang="en-US"/>
          </a:p>
        </p:txBody>
      </p:sp>
    </p:spTree>
    <p:extLst>
      <p:ext uri="{BB962C8B-B14F-4D97-AF65-F5344CB8AC3E}">
        <p14:creationId xmlns:p14="http://schemas.microsoft.com/office/powerpoint/2010/main" val="3026562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0"/>
            <a:ext cx="10515600" cy="1325563"/>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Structure of the Industry </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1531620"/>
            <a:ext cx="9886950" cy="4802679"/>
          </a:xfrm>
        </p:spPr>
      </p:pic>
      <p:sp>
        <p:nvSpPr>
          <p:cNvPr id="3" name="Slide Number Placeholder 2"/>
          <p:cNvSpPr>
            <a:spLocks noGrp="1"/>
          </p:cNvSpPr>
          <p:nvPr>
            <p:ph type="sldNum" sz="quarter" idx="12"/>
          </p:nvPr>
        </p:nvSpPr>
        <p:spPr/>
        <p:txBody>
          <a:bodyPr/>
          <a:lstStyle/>
          <a:p>
            <a:fld id="{29B3F65C-2DF1-4EBD-AC68-8BBBAB898856}" type="slidenum">
              <a:rPr lang="en-US" smtClean="0"/>
              <a:t>16</a:t>
            </a:fld>
            <a:endParaRPr lang="en-US"/>
          </a:p>
        </p:txBody>
      </p:sp>
    </p:spTree>
    <p:extLst>
      <p:ext uri="{BB962C8B-B14F-4D97-AF65-F5344CB8AC3E}">
        <p14:creationId xmlns:p14="http://schemas.microsoft.com/office/powerpoint/2010/main" val="62117075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smtClean="0">
                <a:solidFill>
                  <a:schemeClr val="bg1"/>
                </a:solidFill>
                <a:latin typeface="Times New Roman" panose="02020603050405020304" pitchFamily="18" charset="0"/>
                <a:cs typeface="Times New Roman" panose="02020603050405020304" pitchFamily="18" charset="0"/>
              </a:rPr>
              <a:t>Example: </a:t>
            </a:r>
            <a:r>
              <a:rPr lang="en-US" altLang="zh-CN" sz="3200" dirty="0">
                <a:solidFill>
                  <a:schemeClr val="bg1"/>
                </a:solidFill>
                <a:latin typeface="Times New Roman" panose="02020603050405020304" pitchFamily="18" charset="0"/>
                <a:cs typeface="Times New Roman" panose="02020603050405020304" pitchFamily="18" charset="0"/>
              </a:rPr>
              <a:t>France </a:t>
            </a:r>
            <a:r>
              <a:rPr lang="en-US" altLang="zh-CN" sz="3200" dirty="0" smtClean="0">
                <a:solidFill>
                  <a:schemeClr val="bg1"/>
                </a:solidFill>
                <a:latin typeface="Times New Roman" panose="02020603050405020304" pitchFamily="18" charset="0"/>
                <a:cs typeface="Times New Roman" panose="02020603050405020304" pitchFamily="18" charset="0"/>
              </a:rPr>
              <a:t>market</a:t>
            </a:r>
            <a:r>
              <a:rPr lang="zh-CN" altLang="en-US" sz="3200" dirty="0">
                <a:solidFill>
                  <a:schemeClr val="bg1"/>
                </a:solidFill>
                <a:latin typeface="Times New Roman" panose="02020603050405020304" pitchFamily="18" charset="0"/>
                <a:cs typeface="Times New Roman" panose="02020603050405020304" pitchFamily="18" charset="0"/>
              </a:rPr>
              <a:t/>
            </a:r>
            <a:br>
              <a:rPr lang="zh-CN" altLang="en-US" sz="3200" dirty="0">
                <a:solidFill>
                  <a:schemeClr val="bg1"/>
                </a:solidFill>
                <a:latin typeface="Times New Roman" panose="02020603050405020304" pitchFamily="18" charset="0"/>
                <a:cs typeface="Times New Roman" panose="02020603050405020304" pitchFamily="18" charset="0"/>
              </a:rPr>
            </a:br>
            <a:r>
              <a:rPr lang="en-US" altLang="zh-CN" sz="3200" dirty="0">
                <a:solidFill>
                  <a:schemeClr val="bg1"/>
                </a:solidFill>
                <a:latin typeface="Times New Roman" panose="02020603050405020304" pitchFamily="18" charset="0"/>
                <a:cs typeface="Times New Roman" panose="02020603050405020304" pitchFamily="18" charset="0"/>
              </a:rPr>
              <a:t>2016 may see the first Costco in France</a:t>
            </a:r>
            <a:r>
              <a:rPr lang="zh-CN" altLang="en-US" sz="3200" dirty="0">
                <a:solidFill>
                  <a:schemeClr val="bg1"/>
                </a:solidFill>
                <a:latin typeface="Times New Roman" panose="02020603050405020304" pitchFamily="18" charset="0"/>
                <a:cs typeface="Times New Roman" panose="02020603050405020304" pitchFamily="18" charset="0"/>
              </a:rPr>
              <a:t/>
            </a:r>
            <a:br>
              <a:rPr lang="zh-CN" altLang="en-US" sz="3200" dirty="0">
                <a:solidFill>
                  <a:schemeClr val="bg1"/>
                </a:solidFill>
                <a:latin typeface="Times New Roman" panose="02020603050405020304" pitchFamily="18" charset="0"/>
                <a:cs typeface="Times New Roman" panose="02020603050405020304" pitchFamily="18" charset="0"/>
              </a:rPr>
            </a:b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77500" lnSpcReduction="20000"/>
          </a:bodyPr>
          <a:lstStyle/>
          <a:p>
            <a:r>
              <a:rPr lang="en-US" altLang="zh-CN" dirty="0" smtClean="0">
                <a:solidFill>
                  <a:schemeClr val="bg1"/>
                </a:solidFill>
                <a:latin typeface="Times New Roman" panose="02020603050405020304" pitchFamily="18" charset="0"/>
                <a:cs typeface="Times New Roman" panose="02020603050405020304" pitchFamily="18" charset="0"/>
              </a:rPr>
              <a:t>Warehouse </a:t>
            </a:r>
            <a:r>
              <a:rPr lang="en-US" altLang="zh-CN" dirty="0">
                <a:solidFill>
                  <a:schemeClr val="bg1"/>
                </a:solidFill>
                <a:latin typeface="Times New Roman" panose="02020603050405020304" pitchFamily="18" charset="0"/>
                <a:cs typeface="Times New Roman" panose="02020603050405020304" pitchFamily="18" charset="0"/>
              </a:rPr>
              <a:t>clubs currently are not present in the French market due to the dominance of hypermarkets, which carry a considerable variety of grocery and non-grocery items. Carrefour, E Leclerc and ITM Enterprises, all of which are active in both supermarkets and hypermarkets, are key players in retailing. In total, the three companies accounted for almost 24% of retailing value sales in France in 2015. </a:t>
            </a:r>
          </a:p>
          <a:p>
            <a:r>
              <a:rPr lang="en-US" altLang="zh-CN" dirty="0" smtClean="0">
                <a:solidFill>
                  <a:schemeClr val="bg1"/>
                </a:solidFill>
                <a:latin typeface="Times New Roman" panose="02020603050405020304" pitchFamily="18" charset="0"/>
                <a:cs typeface="Times New Roman" panose="02020603050405020304" pitchFamily="18" charset="0"/>
              </a:rPr>
              <a:t>In </a:t>
            </a:r>
            <a:r>
              <a:rPr lang="en-US" altLang="zh-CN" dirty="0">
                <a:solidFill>
                  <a:schemeClr val="bg1"/>
                </a:solidFill>
                <a:latin typeface="Times New Roman" panose="02020603050405020304" pitchFamily="18" charset="0"/>
                <a:cs typeface="Times New Roman" panose="02020603050405020304" pitchFamily="18" charset="0"/>
              </a:rPr>
              <a:t>August 2015, the Seattle Times reported that </a:t>
            </a:r>
            <a:r>
              <a:rPr lang="en-US" altLang="zh-CN" b="1" dirty="0">
                <a:solidFill>
                  <a:schemeClr val="bg1"/>
                </a:solidFill>
                <a:latin typeface="Times New Roman" panose="02020603050405020304" pitchFamily="18" charset="0"/>
                <a:cs typeface="Times New Roman" panose="02020603050405020304" pitchFamily="18" charset="0"/>
              </a:rPr>
              <a:t>after four years of stops and starts</a:t>
            </a:r>
            <a:r>
              <a:rPr lang="en-US" altLang="zh-CN" dirty="0">
                <a:solidFill>
                  <a:schemeClr val="bg1"/>
                </a:solidFill>
                <a:latin typeface="Times New Roman" panose="02020603050405020304" pitchFamily="18" charset="0"/>
                <a:cs typeface="Times New Roman" panose="02020603050405020304" pitchFamily="18" charset="0"/>
              </a:rPr>
              <a:t>, Costco received final approval to enter the French retailing market. Regulators had previously argued that the outlets </a:t>
            </a:r>
            <a:r>
              <a:rPr lang="en-US" altLang="zh-CN" u="sng" dirty="0">
                <a:solidFill>
                  <a:schemeClr val="bg1"/>
                </a:solidFill>
                <a:latin typeface="Times New Roman" panose="02020603050405020304" pitchFamily="18" charset="0"/>
                <a:cs typeface="Times New Roman" panose="02020603050405020304" pitchFamily="18" charset="0"/>
              </a:rPr>
              <a:t>“wouldn't be harmonious with its environment”, and would look “low quality”, </a:t>
            </a:r>
            <a:r>
              <a:rPr lang="en-US" altLang="zh-CN" dirty="0">
                <a:solidFill>
                  <a:schemeClr val="bg1"/>
                </a:solidFill>
                <a:latin typeface="Times New Roman" panose="02020603050405020304" pitchFamily="18" charset="0"/>
                <a:cs typeface="Times New Roman" panose="02020603050405020304" pitchFamily="18" charset="0"/>
              </a:rPr>
              <a:t>but eventually approved a new 13,500 </a:t>
            </a:r>
            <a:r>
              <a:rPr lang="en-US" altLang="zh-CN" dirty="0" err="1">
                <a:solidFill>
                  <a:schemeClr val="bg1"/>
                </a:solidFill>
                <a:latin typeface="Times New Roman" panose="02020603050405020304" pitchFamily="18" charset="0"/>
                <a:cs typeface="Times New Roman" panose="02020603050405020304" pitchFamily="18" charset="0"/>
              </a:rPr>
              <a:t>sq</a:t>
            </a:r>
            <a:r>
              <a:rPr lang="en-US" altLang="zh-CN" dirty="0">
                <a:solidFill>
                  <a:schemeClr val="bg1"/>
                </a:solidFill>
                <a:latin typeface="Times New Roman" panose="02020603050405020304" pitchFamily="18" charset="0"/>
                <a:cs typeface="Times New Roman" panose="02020603050405020304" pitchFamily="18" charset="0"/>
              </a:rPr>
              <a:t> m warehouse in May 2014. However</a:t>
            </a:r>
            <a:r>
              <a:rPr lang="en-US" altLang="zh-CN" u="sng" dirty="0">
                <a:solidFill>
                  <a:schemeClr val="bg1"/>
                </a:solidFill>
                <a:latin typeface="Times New Roman" panose="02020603050405020304" pitchFamily="18" charset="0"/>
                <a:cs typeface="Times New Roman" panose="02020603050405020304" pitchFamily="18" charset="0"/>
              </a:rPr>
              <a:t>, opposition from key rivals, </a:t>
            </a:r>
            <a:r>
              <a:rPr lang="en-US" altLang="zh-CN" dirty="0">
                <a:solidFill>
                  <a:schemeClr val="bg1"/>
                </a:solidFill>
                <a:latin typeface="Times New Roman" panose="02020603050405020304" pitchFamily="18" charset="0"/>
                <a:cs typeface="Times New Roman" panose="02020603050405020304" pitchFamily="18" charset="0"/>
              </a:rPr>
              <a:t>including Carrefour, </a:t>
            </a:r>
            <a:r>
              <a:rPr lang="en-US" altLang="zh-CN" dirty="0" err="1">
                <a:solidFill>
                  <a:schemeClr val="bg1"/>
                </a:solidFill>
                <a:latin typeface="Times New Roman" panose="02020603050405020304" pitchFamily="18" charset="0"/>
                <a:cs typeface="Times New Roman" panose="02020603050405020304" pitchFamily="18" charset="0"/>
              </a:rPr>
              <a:t>Auchan</a:t>
            </a:r>
            <a:r>
              <a:rPr lang="en-US" altLang="zh-CN" dirty="0">
                <a:solidFill>
                  <a:schemeClr val="bg1"/>
                </a:solidFill>
                <a:latin typeface="Times New Roman" panose="02020603050405020304" pitchFamily="18" charset="0"/>
                <a:cs typeface="Times New Roman" panose="02020603050405020304" pitchFamily="18" charset="0"/>
              </a:rPr>
              <a:t> and Casino, pushed the opening date back to spring 2016, when Costco plans to open its first warehouse in </a:t>
            </a:r>
            <a:r>
              <a:rPr lang="en-US" altLang="zh-CN" dirty="0" err="1">
                <a:solidFill>
                  <a:schemeClr val="bg1"/>
                </a:solidFill>
                <a:latin typeface="Times New Roman" panose="02020603050405020304" pitchFamily="18" charset="0"/>
                <a:cs typeface="Times New Roman" panose="02020603050405020304" pitchFamily="18" charset="0"/>
              </a:rPr>
              <a:t>Villebon</a:t>
            </a:r>
            <a:r>
              <a:rPr lang="en-US" altLang="zh-CN" dirty="0">
                <a:solidFill>
                  <a:schemeClr val="bg1"/>
                </a:solidFill>
                <a:latin typeface="Times New Roman" panose="02020603050405020304" pitchFamily="18" charset="0"/>
                <a:cs typeface="Times New Roman" panose="02020603050405020304" pitchFamily="18" charset="0"/>
              </a:rPr>
              <a:t>-</a:t>
            </a:r>
            <a:r>
              <a:rPr lang="en-US" altLang="zh-CN" dirty="0" err="1">
                <a:solidFill>
                  <a:schemeClr val="bg1"/>
                </a:solidFill>
                <a:latin typeface="Times New Roman" panose="02020603050405020304" pitchFamily="18" charset="0"/>
                <a:cs typeface="Times New Roman" panose="02020603050405020304" pitchFamily="18" charset="0"/>
              </a:rPr>
              <a:t>sur</a:t>
            </a:r>
            <a:r>
              <a:rPr lang="en-US" altLang="zh-CN" dirty="0">
                <a:solidFill>
                  <a:schemeClr val="bg1"/>
                </a:solidFill>
                <a:latin typeface="Times New Roman" panose="02020603050405020304" pitchFamily="18" charset="0"/>
                <a:cs typeface="Times New Roman" panose="02020603050405020304" pitchFamily="18" charset="0"/>
              </a:rPr>
              <a:t>-Yvette, a suburb of Paris.</a:t>
            </a:r>
          </a:p>
          <a:p>
            <a:r>
              <a:rPr lang="en-US" altLang="zh-CN" dirty="0" smtClean="0">
                <a:solidFill>
                  <a:schemeClr val="bg1"/>
                </a:solidFill>
                <a:latin typeface="Times New Roman" panose="02020603050405020304" pitchFamily="18" charset="0"/>
                <a:cs typeface="Times New Roman" panose="02020603050405020304" pitchFamily="18" charset="0"/>
              </a:rPr>
              <a:t>Comment: </a:t>
            </a:r>
          </a:p>
          <a:p>
            <a:pPr marL="0" indent="0">
              <a:buNone/>
            </a:pPr>
            <a:r>
              <a:rPr lang="en-US" altLang="zh-CN" dirty="0">
                <a:solidFill>
                  <a:schemeClr val="bg1"/>
                </a:solidFill>
                <a:latin typeface="Times New Roman" panose="02020603050405020304" pitchFamily="18" charset="0"/>
                <a:cs typeface="Times New Roman" panose="02020603050405020304" pitchFamily="18" charset="0"/>
              </a:rPr>
              <a:t>Opposition of French government and retail competitors delayed entrance of Costco’s warehouse in France.</a:t>
            </a:r>
            <a:endParaRPr lang="zh-CN" altLang="en-US" dirty="0">
              <a:solidFill>
                <a:schemeClr val="bg1"/>
              </a:solidFill>
              <a:latin typeface="Times New Roman" panose="02020603050405020304" pitchFamily="18" charset="0"/>
              <a:cs typeface="Times New Roman" panose="02020603050405020304" pitchFamily="18" charset="0"/>
            </a:endParaRP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160</a:t>
            </a:fld>
            <a:endParaRPr lang="en-US"/>
          </a:p>
        </p:txBody>
      </p:sp>
    </p:spTree>
    <p:extLst>
      <p:ext uri="{BB962C8B-B14F-4D97-AF65-F5344CB8AC3E}">
        <p14:creationId xmlns:p14="http://schemas.microsoft.com/office/powerpoint/2010/main" val="247042561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Example</a:t>
            </a:r>
            <a:r>
              <a:rPr lang="en-US" altLang="zh-CN" sz="3200" b="1" dirty="0" smtClean="0">
                <a:solidFill>
                  <a:schemeClr val="bg1"/>
                </a:solidFill>
                <a:latin typeface="Times New Roman" panose="02020603050405020304" pitchFamily="18" charset="0"/>
                <a:cs typeface="Times New Roman" panose="02020603050405020304" pitchFamily="18" charset="0"/>
              </a:rPr>
              <a:t>:  </a:t>
            </a:r>
            <a:r>
              <a:rPr lang="en-US" altLang="zh-CN" sz="3200" b="1" dirty="0">
                <a:solidFill>
                  <a:schemeClr val="bg1"/>
                </a:solidFill>
                <a:latin typeface="Times New Roman" panose="02020603050405020304" pitchFamily="18" charset="0"/>
                <a:cs typeface="Times New Roman" panose="02020603050405020304" pitchFamily="18" charset="0"/>
              </a:rPr>
              <a:t>Attempt to open </a:t>
            </a:r>
            <a:r>
              <a:rPr lang="en-US" altLang="zh-CN" sz="3200" b="1" dirty="0" smtClean="0">
                <a:solidFill>
                  <a:schemeClr val="bg1"/>
                </a:solidFill>
                <a:latin typeface="Times New Roman" panose="02020603050405020304" pitchFamily="18" charset="0"/>
                <a:cs typeface="Times New Roman" panose="02020603050405020304" pitchFamily="18" charset="0"/>
              </a:rPr>
              <a:t>warehouse </a:t>
            </a:r>
            <a:r>
              <a:rPr lang="en-US" altLang="zh-CN" sz="3200" b="1" dirty="0">
                <a:solidFill>
                  <a:schemeClr val="bg1"/>
                </a:solidFill>
                <a:latin typeface="Times New Roman" panose="02020603050405020304" pitchFamily="18" charset="0"/>
                <a:cs typeface="Times New Roman" panose="02020603050405020304" pitchFamily="18" charset="0"/>
              </a:rPr>
              <a:t>in Exit 35 failed</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altLang="zh-CN" dirty="0">
                <a:solidFill>
                  <a:schemeClr val="bg1"/>
                </a:solidFill>
                <a:latin typeface="Times New Roman" panose="02020603050405020304" pitchFamily="18" charset="0"/>
                <a:cs typeface="Times New Roman" panose="02020603050405020304" pitchFamily="18" charset="0"/>
              </a:rPr>
              <a:t>2016/03/21--The Mooresville Board of Commissioners rejected plans for a Costco-anchored retail center off Interstate 77, Exit 35, saying the project doesn’t fit primarily residential Talbert Road. Those assurances didn’t appease most of the crowd of about 160 people packed into Mooresville Town Hall. Numerous speakers cited </a:t>
            </a:r>
            <a:r>
              <a:rPr lang="en-US" altLang="zh-CN" u="sng" dirty="0">
                <a:solidFill>
                  <a:schemeClr val="bg1"/>
                </a:solidFill>
                <a:latin typeface="Times New Roman" panose="02020603050405020304" pitchFamily="18" charset="0"/>
                <a:cs typeface="Times New Roman" panose="02020603050405020304" pitchFamily="18" charset="0"/>
              </a:rPr>
              <a:t>traffic and safety concerns</a:t>
            </a:r>
            <a:r>
              <a:rPr lang="en-US" altLang="zh-CN" dirty="0">
                <a:solidFill>
                  <a:schemeClr val="bg1"/>
                </a:solidFill>
                <a:latin typeface="Times New Roman" panose="02020603050405020304" pitchFamily="18" charset="0"/>
                <a:cs typeface="Times New Roman" panose="02020603050405020304" pitchFamily="18" charset="0"/>
              </a:rPr>
              <a:t> and said the project would disrupt the residential character of their area</a:t>
            </a:r>
            <a:r>
              <a:rPr lang="en-US" altLang="zh-CN" dirty="0" smtClean="0">
                <a:solidFill>
                  <a:schemeClr val="bg1"/>
                </a:solidFill>
                <a:latin typeface="Times New Roman" panose="02020603050405020304" pitchFamily="18" charset="0"/>
                <a:cs typeface="Times New Roman" panose="02020603050405020304" pitchFamily="18" charset="0"/>
              </a:rPr>
              <a:t>.</a:t>
            </a:r>
            <a:endParaRPr lang="en-US" altLang="zh-CN"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161</a:t>
            </a:fld>
            <a:endParaRPr lang="en-US"/>
          </a:p>
        </p:txBody>
      </p:sp>
    </p:spTree>
    <p:extLst>
      <p:ext uri="{BB962C8B-B14F-4D97-AF65-F5344CB8AC3E}">
        <p14:creationId xmlns:p14="http://schemas.microsoft.com/office/powerpoint/2010/main" val="397926203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dirty="0"/>
          </a:p>
        </p:txBody>
      </p:sp>
      <p:sp>
        <p:nvSpPr>
          <p:cNvPr id="3" name="Content Placeholder 2"/>
          <p:cNvSpPr>
            <a:spLocks noGrp="1"/>
          </p:cNvSpPr>
          <p:nvPr>
            <p:ph idx="1"/>
          </p:nvPr>
        </p:nvSpPr>
        <p:spPr/>
        <p:txBody>
          <a:bodyPr/>
          <a:lstStyle/>
          <a:p>
            <a:endParaRPr lang="zh-CN" altLang="en-US" dirty="0"/>
          </a:p>
        </p:txBody>
      </p:sp>
      <p:sp>
        <p:nvSpPr>
          <p:cNvPr id="4" name="Rectangle 3"/>
          <p:cNvSpPr/>
          <p:nvPr/>
        </p:nvSpPr>
        <p:spPr>
          <a:xfrm>
            <a:off x="2683655" y="2967335"/>
            <a:ext cx="68246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dirty="0" smtClean="0">
                <a:ln/>
                <a:solidFill>
                  <a:schemeClr val="accent4"/>
                </a:solidFill>
              </a:rPr>
              <a:t>Multi-Channel Strategy</a:t>
            </a:r>
            <a:endParaRPr lang="en-US" altLang="zh-CN" sz="5400" b="1" cap="none" spc="0" dirty="0">
              <a:ln/>
              <a:solidFill>
                <a:schemeClr val="accent4"/>
              </a:solidFill>
              <a:effectLst/>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162</a:t>
            </a:fld>
            <a:endParaRPr lang="en-US"/>
          </a:p>
        </p:txBody>
      </p:sp>
    </p:spTree>
    <p:extLst>
      <p:ext uri="{BB962C8B-B14F-4D97-AF65-F5344CB8AC3E}">
        <p14:creationId xmlns:p14="http://schemas.microsoft.com/office/powerpoint/2010/main" val="3853523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25" y="243939"/>
            <a:ext cx="10515600" cy="1325563"/>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Retailing Approaches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01271" y="1318849"/>
            <a:ext cx="6627325" cy="4953802"/>
          </a:xfrm>
        </p:spPr>
        <p:txBody>
          <a:bodyPr>
            <a:normAutofit fontScale="40000" lnSpcReduction="20000"/>
          </a:bodyPr>
          <a:lstStyle/>
          <a:p>
            <a:r>
              <a:rPr lang="en-US" altLang="zh-CN" sz="5000" dirty="0">
                <a:solidFill>
                  <a:schemeClr val="bg1"/>
                </a:solidFill>
                <a:latin typeface="Times New Roman" panose="02020603050405020304" pitchFamily="18" charset="0"/>
                <a:cs typeface="Times New Roman" panose="02020603050405020304" pitchFamily="18" charset="0"/>
              </a:rPr>
              <a:t>Two retailing approaches are used by Costco- warehouse and e-commerce. Costco's global sales are almost exclusively generated from warehouse clubs, which accounted for approximately 97% of sales in 2015. </a:t>
            </a:r>
            <a:endParaRPr lang="en-US" altLang="zh-CN" sz="5000" dirty="0" smtClean="0">
              <a:solidFill>
                <a:schemeClr val="bg1"/>
              </a:solidFill>
              <a:latin typeface="Times New Roman" panose="02020603050405020304" pitchFamily="18" charset="0"/>
              <a:cs typeface="Times New Roman" panose="02020603050405020304" pitchFamily="18" charset="0"/>
            </a:endParaRPr>
          </a:p>
          <a:p>
            <a:r>
              <a:rPr lang="en-US" altLang="zh-CN" sz="5000" dirty="0" smtClean="0">
                <a:solidFill>
                  <a:schemeClr val="bg1"/>
                </a:solidFill>
                <a:latin typeface="Times New Roman" panose="02020603050405020304" pitchFamily="18" charset="0"/>
                <a:cs typeface="Times New Roman" panose="02020603050405020304" pitchFamily="18" charset="0"/>
              </a:rPr>
              <a:t>Warehouse </a:t>
            </a:r>
          </a:p>
          <a:p>
            <a:pPr marL="0" indent="0">
              <a:buNone/>
            </a:pPr>
            <a:r>
              <a:rPr lang="en-US" altLang="zh-CN" sz="5000" dirty="0" smtClean="0">
                <a:solidFill>
                  <a:schemeClr val="bg1"/>
                </a:solidFill>
                <a:latin typeface="Times New Roman" panose="02020603050405020304" pitchFamily="18" charset="0"/>
                <a:cs typeface="Times New Roman" panose="02020603050405020304" pitchFamily="18" charset="0"/>
              </a:rPr>
              <a:t>In </a:t>
            </a:r>
            <a:r>
              <a:rPr lang="en-US" altLang="zh-CN" sz="5000" dirty="0">
                <a:solidFill>
                  <a:schemeClr val="bg1"/>
                </a:solidFill>
                <a:latin typeface="Times New Roman" panose="02020603050405020304" pitchFamily="18" charset="0"/>
                <a:cs typeface="Times New Roman" panose="02020603050405020304" pitchFamily="18" charset="0"/>
              </a:rPr>
              <a:t>all the markets where </a:t>
            </a:r>
            <a:r>
              <a:rPr lang="en-US" altLang="zh-CN" sz="5000" dirty="0" smtClean="0">
                <a:solidFill>
                  <a:schemeClr val="bg1"/>
                </a:solidFill>
                <a:latin typeface="Times New Roman" panose="02020603050405020304" pitchFamily="18" charset="0"/>
                <a:cs typeface="Times New Roman" panose="02020603050405020304" pitchFamily="18" charset="0"/>
              </a:rPr>
              <a:t>it </a:t>
            </a:r>
            <a:r>
              <a:rPr lang="en-US" altLang="zh-CN" sz="5000" dirty="0">
                <a:solidFill>
                  <a:schemeClr val="bg1"/>
                </a:solidFill>
                <a:latin typeface="Times New Roman" panose="02020603050405020304" pitchFamily="18" charset="0"/>
                <a:cs typeface="Times New Roman" panose="02020603050405020304" pitchFamily="18" charset="0"/>
              </a:rPr>
              <a:t>operates, except Mexico, Costco is the largest warehouse club operator. Wal-Mart is the largest player in Mexico. Wal-Mart is the only player in three major emerging markets in which Costco has no presence: Brazil, China and South </a:t>
            </a:r>
            <a:r>
              <a:rPr lang="en-US" altLang="zh-CN" sz="5000" dirty="0" smtClean="0">
                <a:solidFill>
                  <a:schemeClr val="bg1"/>
                </a:solidFill>
                <a:latin typeface="Times New Roman" panose="02020603050405020304" pitchFamily="18" charset="0"/>
                <a:cs typeface="Times New Roman" panose="02020603050405020304" pitchFamily="18" charset="0"/>
              </a:rPr>
              <a:t>Africa.</a:t>
            </a:r>
          </a:p>
          <a:p>
            <a:pPr marL="0" indent="0">
              <a:buNone/>
            </a:pPr>
            <a:r>
              <a:rPr lang="en-US" altLang="zh-CN" sz="5000" dirty="0" smtClean="0">
                <a:solidFill>
                  <a:schemeClr val="bg1"/>
                </a:solidFill>
                <a:latin typeface="Times New Roman" panose="02020603050405020304" pitchFamily="18" charset="0"/>
                <a:cs typeface="Times New Roman" panose="02020603050405020304" pitchFamily="18" charset="0"/>
              </a:rPr>
              <a:t>The </a:t>
            </a:r>
            <a:r>
              <a:rPr lang="en-US" altLang="zh-CN" sz="5000" dirty="0">
                <a:solidFill>
                  <a:schemeClr val="bg1"/>
                </a:solidFill>
                <a:latin typeface="Times New Roman" panose="02020603050405020304" pitchFamily="18" charset="0"/>
                <a:cs typeface="Times New Roman" panose="02020603050405020304" pitchFamily="18" charset="0"/>
              </a:rPr>
              <a:t>five markets in which Costco has a 100% share, Australia, Japan, Taiwan, </a:t>
            </a:r>
            <a:r>
              <a:rPr lang="en-US" altLang="zh-CN" sz="5000" dirty="0" smtClean="0">
                <a:solidFill>
                  <a:schemeClr val="bg1"/>
                </a:solidFill>
                <a:latin typeface="Times New Roman" panose="02020603050405020304" pitchFamily="18" charset="0"/>
                <a:cs typeface="Times New Roman" panose="02020603050405020304" pitchFamily="18" charset="0"/>
              </a:rPr>
              <a:t>UK </a:t>
            </a:r>
            <a:r>
              <a:rPr lang="en-US" altLang="zh-CN" sz="5000" dirty="0">
                <a:solidFill>
                  <a:schemeClr val="bg1"/>
                </a:solidFill>
                <a:latin typeface="Times New Roman" panose="02020603050405020304" pitchFamily="18" charset="0"/>
                <a:cs typeface="Times New Roman" panose="02020603050405020304" pitchFamily="18" charset="0"/>
              </a:rPr>
              <a:t>and Spain, despite being mature retailing markets with little room for network expansion in large store formats, still have moderate to high growth forecasts, as they offer strong growth opportunities for warehouse clubs due to </a:t>
            </a:r>
            <a:r>
              <a:rPr lang="en-US" altLang="zh-CN" sz="5000" dirty="0" smtClean="0">
                <a:solidFill>
                  <a:schemeClr val="bg1"/>
                </a:solidFill>
                <a:latin typeface="Times New Roman" panose="02020603050405020304" pitchFamily="18" charset="0"/>
                <a:cs typeface="Times New Roman" panose="02020603050405020304" pitchFamily="18" charset="0"/>
              </a:rPr>
              <a:t>Costco's </a:t>
            </a:r>
            <a:r>
              <a:rPr lang="en-US" altLang="zh-CN" sz="5000" dirty="0">
                <a:solidFill>
                  <a:schemeClr val="bg1"/>
                </a:solidFill>
                <a:latin typeface="Times New Roman" panose="02020603050405020304" pitchFamily="18" charset="0"/>
                <a:cs typeface="Times New Roman" panose="02020603050405020304" pitchFamily="18" charset="0"/>
              </a:rPr>
              <a:t>strong differentiating elements compared to other retail formats.</a:t>
            </a:r>
          </a:p>
          <a:p>
            <a:pPr marL="0" indent="0">
              <a:buNone/>
            </a:pPr>
            <a:endParaRPr lang="zh-CN" altLang="en-US" sz="2000" dirty="0">
              <a:solidFill>
                <a:schemeClr val="bg1"/>
              </a:solidFill>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2"/>
          </p:nvPr>
        </p:nvPicPr>
        <p:blipFill>
          <a:blip r:embed="rId3"/>
          <a:stretch>
            <a:fillRect/>
          </a:stretch>
        </p:blipFill>
        <p:spPr>
          <a:xfrm>
            <a:off x="7124131" y="1318849"/>
            <a:ext cx="4667813" cy="4953802"/>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163</a:t>
            </a:fld>
            <a:endParaRPr lang="en-US"/>
          </a:p>
        </p:txBody>
      </p:sp>
    </p:spTree>
    <p:extLst>
      <p:ext uri="{BB962C8B-B14F-4D97-AF65-F5344CB8AC3E}">
        <p14:creationId xmlns:p14="http://schemas.microsoft.com/office/powerpoint/2010/main" val="227885981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Trend of E-commerce in Retail</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lnSpcReduction="10000"/>
          </a:bodyPr>
          <a:lstStyle/>
          <a:p>
            <a:r>
              <a:rPr lang="en-US" altLang="zh-CN" dirty="0" smtClean="0">
                <a:solidFill>
                  <a:schemeClr val="bg1"/>
                </a:solidFill>
                <a:latin typeface="Times New Roman" panose="02020603050405020304" pitchFamily="18" charset="0"/>
                <a:cs typeface="Times New Roman" panose="02020603050405020304" pitchFamily="18" charset="0"/>
              </a:rPr>
              <a:t>The E-commerce is becoming increasingly important for the retail industry. The contribution of e-commerce to retail sales reaches 7.5% in US, which is higher than the percentage of sales driven by e-commerce in Costco-3%. </a:t>
            </a:r>
          </a:p>
          <a:p>
            <a:r>
              <a:rPr lang="en-US" altLang="zh-CN" dirty="0" smtClean="0">
                <a:solidFill>
                  <a:schemeClr val="bg1"/>
                </a:solidFill>
                <a:latin typeface="Times New Roman" panose="02020603050405020304" pitchFamily="18" charset="0"/>
                <a:cs typeface="Times New Roman" panose="02020603050405020304" pitchFamily="18" charset="0"/>
              </a:rPr>
              <a:t>So Costco needs to follow the internet retail trend to increase its sales.</a:t>
            </a: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p:txBody>
          <a:bodyPr>
            <a:normAutofit lnSpcReduction="10000"/>
          </a:bodyPr>
          <a:lstStyle/>
          <a:p>
            <a:endParaRPr lang="zh-CN" altLang="en-US"/>
          </a:p>
        </p:txBody>
      </p:sp>
      <p:pic>
        <p:nvPicPr>
          <p:cNvPr id="1048" name="Picture 24" descr="http://research.nrffoundation.com/TempFiles/ChartPic_fdc3e321-1579-4678-8f25-a231af00b043.png?055efe99-9c4e-4e1b-a48e-3fb60017dc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25625"/>
            <a:ext cx="5602014" cy="45573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29B3F65C-2DF1-4EBD-AC68-8BBBAB898856}" type="slidenum">
              <a:rPr lang="en-US" smtClean="0"/>
              <a:t>164</a:t>
            </a:fld>
            <a:endParaRPr lang="en-US"/>
          </a:p>
        </p:txBody>
      </p:sp>
    </p:spTree>
    <p:extLst>
      <p:ext uri="{BB962C8B-B14F-4D97-AF65-F5344CB8AC3E}">
        <p14:creationId xmlns:p14="http://schemas.microsoft.com/office/powerpoint/2010/main" val="53123855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943" y="-82153"/>
            <a:ext cx="10515600" cy="1325563"/>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Benefits to develop e-commerce for Costco</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277586" y="1109162"/>
            <a:ext cx="5440168" cy="5437415"/>
          </a:xfrm>
        </p:spPr>
        <p:txBody>
          <a:bodyPr>
            <a:normAutofit fontScale="85000" lnSpcReduction="10000"/>
          </a:bodyPr>
          <a:lstStyle/>
          <a:p>
            <a:r>
              <a:rPr lang="en-US" altLang="zh-CN" sz="3000" dirty="0" smtClean="0">
                <a:solidFill>
                  <a:schemeClr val="bg1"/>
                </a:solidFill>
                <a:latin typeface="Times New Roman" panose="02020603050405020304" pitchFamily="18" charset="0"/>
                <a:cs typeface="Times New Roman" panose="02020603050405020304" pitchFamily="18" charset="0"/>
              </a:rPr>
              <a:t>In March 2016, </a:t>
            </a:r>
            <a:r>
              <a:rPr lang="en-US" altLang="zh-CN" sz="3000" dirty="0">
                <a:solidFill>
                  <a:schemeClr val="bg1"/>
                </a:solidFill>
                <a:latin typeface="Times New Roman" panose="02020603050405020304" pitchFamily="18" charset="0"/>
                <a:cs typeface="Times New Roman" panose="02020603050405020304" pitchFamily="18" charset="0"/>
              </a:rPr>
              <a:t>Costco‘s management stated that the company’s e-commerce operating margins are higher than its in-store margins and these high margins are sustainable given substantially low </a:t>
            </a:r>
            <a:r>
              <a:rPr lang="en-US" altLang="zh-CN" sz="3000" dirty="0" smtClean="0">
                <a:solidFill>
                  <a:schemeClr val="bg1"/>
                </a:solidFill>
                <a:latin typeface="Times New Roman" panose="02020603050405020304" pitchFamily="18" charset="0"/>
                <a:cs typeface="Times New Roman" panose="02020603050405020304" pitchFamily="18" charset="0"/>
              </a:rPr>
              <a:t>selling, general and administrative </a:t>
            </a:r>
            <a:r>
              <a:rPr lang="en-US" altLang="zh-CN" sz="3000" dirty="0">
                <a:solidFill>
                  <a:schemeClr val="bg1"/>
                </a:solidFill>
                <a:latin typeface="Times New Roman" panose="02020603050405020304" pitchFamily="18" charset="0"/>
                <a:cs typeface="Times New Roman" panose="02020603050405020304" pitchFamily="18" charset="0"/>
              </a:rPr>
              <a:t>expenses (SG&amp;A) for this segment. </a:t>
            </a:r>
            <a:endParaRPr lang="en-US" altLang="zh-CN" sz="3000" dirty="0" smtClean="0">
              <a:solidFill>
                <a:schemeClr val="bg1"/>
              </a:solidFill>
              <a:latin typeface="Times New Roman" panose="02020603050405020304" pitchFamily="18" charset="0"/>
              <a:cs typeface="Times New Roman" panose="02020603050405020304" pitchFamily="18" charset="0"/>
            </a:endParaRPr>
          </a:p>
          <a:p>
            <a:r>
              <a:rPr lang="en-US" altLang="zh-CN" sz="3000" dirty="0" smtClean="0">
                <a:solidFill>
                  <a:schemeClr val="bg1"/>
                </a:solidFill>
                <a:latin typeface="Times New Roman" panose="02020603050405020304" pitchFamily="18" charset="0"/>
                <a:cs typeface="Times New Roman" panose="02020603050405020304" pitchFamily="18" charset="0"/>
              </a:rPr>
              <a:t>From graph, when gas price fluctuates, more customers switch to online shopping  instead of going to stores. Therefore, providing alternatives to </a:t>
            </a:r>
            <a:r>
              <a:rPr lang="en-US" altLang="zh-CN" sz="3000" dirty="0">
                <a:solidFill>
                  <a:schemeClr val="bg1"/>
                </a:solidFill>
                <a:latin typeface="Times New Roman" panose="02020603050405020304" pitchFamily="18" charset="0"/>
                <a:cs typeface="Times New Roman" panose="02020603050405020304" pitchFamily="18" charset="0"/>
              </a:rPr>
              <a:t>online shopping could </a:t>
            </a:r>
            <a:r>
              <a:rPr lang="en-US" altLang="zh-CN" sz="3000" dirty="0" smtClean="0">
                <a:solidFill>
                  <a:schemeClr val="bg1"/>
                </a:solidFill>
                <a:latin typeface="Times New Roman" panose="02020603050405020304" pitchFamily="18" charset="0"/>
                <a:cs typeface="Times New Roman" panose="02020603050405020304" pitchFamily="18" charset="0"/>
              </a:rPr>
              <a:t>help Costco to hedge negative impacts of oil price changes on sales growth in recent years. </a:t>
            </a: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p:txBody>
          <a:bodyPr>
            <a:normAutofit fontScale="85000" lnSpcReduction="10000"/>
          </a:bodyPr>
          <a:lstStyle/>
          <a:p>
            <a:endParaRPr lang="zh-CN" altLang="en-US"/>
          </a:p>
        </p:txBody>
      </p:sp>
      <p:pic>
        <p:nvPicPr>
          <p:cNvPr id="7" name="Picture 6"/>
          <p:cNvPicPr>
            <a:picLocks noChangeAspect="1"/>
          </p:cNvPicPr>
          <p:nvPr/>
        </p:nvPicPr>
        <p:blipFill>
          <a:blip r:embed="rId3"/>
          <a:stretch>
            <a:fillRect/>
          </a:stretch>
        </p:blipFill>
        <p:spPr>
          <a:xfrm>
            <a:off x="6017964" y="1109162"/>
            <a:ext cx="5959928" cy="5067801"/>
          </a:xfrm>
          <a:prstGeom prst="rect">
            <a:avLst/>
          </a:prstGeom>
        </p:spPr>
      </p:pic>
      <p:sp>
        <p:nvSpPr>
          <p:cNvPr id="9" name="Rectangle 8"/>
          <p:cNvSpPr/>
          <p:nvPr/>
        </p:nvSpPr>
        <p:spPr>
          <a:xfrm>
            <a:off x="7110484" y="3915113"/>
            <a:ext cx="1869743" cy="3429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Slide Number Placeholder 1"/>
          <p:cNvSpPr>
            <a:spLocks noGrp="1"/>
          </p:cNvSpPr>
          <p:nvPr>
            <p:ph type="sldNum" sz="quarter" idx="12"/>
          </p:nvPr>
        </p:nvSpPr>
        <p:spPr/>
        <p:txBody>
          <a:bodyPr/>
          <a:lstStyle/>
          <a:p>
            <a:fld id="{29B3F65C-2DF1-4EBD-AC68-8BBBAB898856}" type="slidenum">
              <a:rPr lang="en-US" smtClean="0"/>
              <a:t>165</a:t>
            </a:fld>
            <a:endParaRPr lang="en-US"/>
          </a:p>
        </p:txBody>
      </p:sp>
    </p:spTree>
    <p:extLst>
      <p:ext uri="{BB962C8B-B14F-4D97-AF65-F5344CB8AC3E}">
        <p14:creationId xmlns:p14="http://schemas.microsoft.com/office/powerpoint/2010/main" val="262903502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77839"/>
            <a:ext cx="10515600" cy="908012"/>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Retailing Approaches</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55600" y="1085851"/>
            <a:ext cx="5181600" cy="5429249"/>
          </a:xfrm>
        </p:spPr>
        <p:txBody>
          <a:bodyPr>
            <a:noAutofit/>
          </a:bodyPr>
          <a:lstStyle/>
          <a:p>
            <a:r>
              <a:rPr lang="en-US" altLang="zh-CN" sz="2000" dirty="0" smtClean="0">
                <a:solidFill>
                  <a:schemeClr val="bg1"/>
                </a:solidFill>
                <a:latin typeface="Times New Roman" panose="02020603050405020304" pitchFamily="18" charset="0"/>
                <a:cs typeface="Times New Roman" panose="02020603050405020304" pitchFamily="18" charset="0"/>
              </a:rPr>
              <a:t>E- </a:t>
            </a:r>
            <a:r>
              <a:rPr lang="en-US" altLang="zh-CN" sz="2000" dirty="0">
                <a:solidFill>
                  <a:schemeClr val="bg1"/>
                </a:solidFill>
                <a:latin typeface="Times New Roman" panose="02020603050405020304" pitchFamily="18" charset="0"/>
                <a:cs typeface="Times New Roman" panose="02020603050405020304" pitchFamily="18" charset="0"/>
              </a:rPr>
              <a:t>commerce 3</a:t>
            </a:r>
            <a:r>
              <a:rPr lang="en-US" altLang="zh-CN" sz="2000" dirty="0" smtClean="0">
                <a:solidFill>
                  <a:schemeClr val="bg1"/>
                </a:solidFill>
                <a:latin typeface="Times New Roman" panose="02020603050405020304" pitchFamily="18" charset="0"/>
                <a:cs typeface="Times New Roman" panose="02020603050405020304" pitchFamily="18" charset="0"/>
              </a:rPr>
              <a:t>% </a:t>
            </a:r>
            <a:r>
              <a:rPr lang="en-US" altLang="zh-CN" sz="2000" dirty="0">
                <a:solidFill>
                  <a:schemeClr val="bg1"/>
                </a:solidFill>
                <a:latin typeface="Times New Roman" panose="02020603050405020304" pitchFamily="18" charset="0"/>
                <a:cs typeface="Times New Roman" panose="02020603050405020304" pitchFamily="18" charset="0"/>
              </a:rPr>
              <a:t>of sales </a:t>
            </a:r>
            <a:endParaRPr lang="en-US" altLang="zh-CN" sz="2000" dirty="0" smtClean="0">
              <a:solidFill>
                <a:schemeClr val="bg1"/>
              </a:solidFill>
              <a:latin typeface="Times New Roman" panose="02020603050405020304" pitchFamily="18" charset="0"/>
              <a:cs typeface="Times New Roman" panose="02020603050405020304" pitchFamily="18" charset="0"/>
            </a:endParaRPr>
          </a:p>
          <a:p>
            <a:r>
              <a:rPr lang="en-US" altLang="zh-CN" sz="2000" dirty="0" smtClean="0">
                <a:solidFill>
                  <a:schemeClr val="bg1"/>
                </a:solidFill>
                <a:latin typeface="Times New Roman" panose="02020603050405020304" pitchFamily="18" charset="0"/>
                <a:cs typeface="Times New Roman" panose="02020603050405020304" pitchFamily="18" charset="0"/>
              </a:rPr>
              <a:t>2015 performance - Competitions:</a:t>
            </a:r>
          </a:p>
          <a:p>
            <a:pPr>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Walmart 3% internet retailing</a:t>
            </a:r>
          </a:p>
          <a:p>
            <a:pPr>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Target </a:t>
            </a:r>
            <a:r>
              <a:rPr lang="en-US" altLang="zh-CN" sz="2000" dirty="0">
                <a:solidFill>
                  <a:schemeClr val="bg1"/>
                </a:solidFill>
                <a:latin typeface="Times New Roman" panose="02020603050405020304" pitchFamily="18" charset="0"/>
                <a:cs typeface="Times New Roman" panose="02020603050405020304" pitchFamily="18" charset="0"/>
              </a:rPr>
              <a:t>4</a:t>
            </a:r>
            <a:r>
              <a:rPr lang="en-US" altLang="zh-CN" sz="2000" dirty="0" smtClean="0">
                <a:solidFill>
                  <a:schemeClr val="bg1"/>
                </a:solidFill>
                <a:latin typeface="Times New Roman" panose="02020603050405020304" pitchFamily="18" charset="0"/>
                <a:cs typeface="Times New Roman" panose="02020603050405020304" pitchFamily="18" charset="0"/>
              </a:rPr>
              <a:t>% </a:t>
            </a:r>
            <a:r>
              <a:rPr lang="en-US" altLang="zh-CN" sz="2000" dirty="0">
                <a:solidFill>
                  <a:schemeClr val="bg1"/>
                </a:solidFill>
                <a:latin typeface="Times New Roman" panose="02020603050405020304" pitchFamily="18" charset="0"/>
                <a:cs typeface="Times New Roman" panose="02020603050405020304" pitchFamily="18" charset="0"/>
              </a:rPr>
              <a:t>internet </a:t>
            </a:r>
            <a:r>
              <a:rPr lang="en-US" altLang="zh-CN" sz="2000" dirty="0" smtClean="0">
                <a:solidFill>
                  <a:schemeClr val="bg1"/>
                </a:solidFill>
                <a:latin typeface="Times New Roman" panose="02020603050405020304" pitchFamily="18" charset="0"/>
                <a:cs typeface="Times New Roman" panose="02020603050405020304" pitchFamily="18" charset="0"/>
              </a:rPr>
              <a:t>retailing</a:t>
            </a:r>
          </a:p>
          <a:p>
            <a:pPr>
              <a:buFont typeface="Calibri" panose="020F050202020403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Both Wal-Mart and Target continue to benefit from offering click-and-collect services</a:t>
            </a:r>
            <a:endParaRPr lang="en-US" altLang="zh-CN" sz="2000" dirty="0" smtClean="0">
              <a:solidFill>
                <a:schemeClr val="bg1"/>
              </a:solidFill>
              <a:latin typeface="Times New Roman" panose="02020603050405020304" pitchFamily="18" charset="0"/>
              <a:cs typeface="Times New Roman" panose="02020603050405020304" pitchFamily="18" charset="0"/>
            </a:endParaRPr>
          </a:p>
          <a:p>
            <a:pPr>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Costco 3% </a:t>
            </a:r>
            <a:r>
              <a:rPr lang="en-US" altLang="zh-CN" sz="2000" dirty="0">
                <a:solidFill>
                  <a:schemeClr val="bg1"/>
                </a:solidFill>
                <a:latin typeface="Times New Roman" panose="02020603050405020304" pitchFamily="18" charset="0"/>
                <a:cs typeface="Times New Roman" panose="02020603050405020304" pitchFamily="18" charset="0"/>
              </a:rPr>
              <a:t>internet </a:t>
            </a:r>
            <a:r>
              <a:rPr lang="en-US" altLang="zh-CN" sz="2000" dirty="0" smtClean="0">
                <a:solidFill>
                  <a:schemeClr val="bg1"/>
                </a:solidFill>
                <a:latin typeface="Times New Roman" panose="02020603050405020304" pitchFamily="18" charset="0"/>
                <a:cs typeface="Times New Roman" panose="02020603050405020304" pitchFamily="18" charset="0"/>
              </a:rPr>
              <a:t>retailing, &amp;17</a:t>
            </a:r>
            <a:r>
              <a:rPr lang="en-US" altLang="zh-CN" sz="2000" dirty="0">
                <a:solidFill>
                  <a:schemeClr val="bg1"/>
                </a:solidFill>
                <a:latin typeface="Times New Roman" panose="02020603050405020304" pitchFamily="18" charset="0"/>
                <a:cs typeface="Times New Roman" panose="02020603050405020304" pitchFamily="18" charset="0"/>
              </a:rPr>
              <a:t>% </a:t>
            </a:r>
            <a:r>
              <a:rPr lang="en-US" altLang="zh-CN" sz="2000" dirty="0" smtClean="0">
                <a:solidFill>
                  <a:schemeClr val="bg1"/>
                </a:solidFill>
                <a:latin typeface="Times New Roman" panose="02020603050405020304" pitchFamily="18" charset="0"/>
                <a:cs typeface="Times New Roman" panose="02020603050405020304" pitchFamily="18" charset="0"/>
              </a:rPr>
              <a:t>sales growth; only </a:t>
            </a:r>
            <a:r>
              <a:rPr lang="en-US" altLang="zh-CN" sz="2000" dirty="0">
                <a:solidFill>
                  <a:schemeClr val="bg1"/>
                </a:solidFill>
                <a:latin typeface="Times New Roman" panose="02020603050405020304" pitchFamily="18" charset="0"/>
                <a:cs typeface="Times New Roman" panose="02020603050405020304" pitchFamily="18" charset="0"/>
              </a:rPr>
              <a:t>offers home delivery</a:t>
            </a:r>
          </a:p>
          <a:p>
            <a:r>
              <a:rPr lang="en-US" altLang="zh-CN" sz="2000" dirty="0">
                <a:solidFill>
                  <a:schemeClr val="bg1"/>
                </a:solidFill>
                <a:latin typeface="Times New Roman" panose="02020603050405020304" pitchFamily="18" charset="0"/>
                <a:cs typeface="Times New Roman" panose="02020603050405020304" pitchFamily="18" charset="0"/>
              </a:rPr>
              <a:t>Costco is not pursuing an aggressive e-commerce growth strategy. </a:t>
            </a:r>
          </a:p>
          <a:p>
            <a:r>
              <a:rPr lang="en-US" altLang="zh-CN" sz="2000" dirty="0">
                <a:solidFill>
                  <a:schemeClr val="bg1"/>
                </a:solidFill>
                <a:latin typeface="Times New Roman" panose="02020603050405020304" pitchFamily="18" charset="0"/>
                <a:cs typeface="Times New Roman" panose="02020603050405020304" pitchFamily="18" charset="0"/>
              </a:rPr>
              <a:t>The company is slowly expanding the categories its sells online and does not plan to focus on </a:t>
            </a:r>
            <a:r>
              <a:rPr lang="en-US" altLang="zh-CN" sz="2000" dirty="0" err="1">
                <a:solidFill>
                  <a:schemeClr val="bg1"/>
                </a:solidFill>
                <a:latin typeface="Times New Roman" panose="02020603050405020304" pitchFamily="18" charset="0"/>
                <a:cs typeface="Times New Roman" panose="02020603050405020304" pitchFamily="18" charset="0"/>
              </a:rPr>
              <a:t>omni</a:t>
            </a:r>
            <a:r>
              <a:rPr lang="en-US" altLang="zh-CN" sz="2000" dirty="0">
                <a:solidFill>
                  <a:schemeClr val="bg1"/>
                </a:solidFill>
                <a:latin typeface="Times New Roman" panose="02020603050405020304" pitchFamily="18" charset="0"/>
                <a:cs typeface="Times New Roman" panose="02020603050405020304" pitchFamily="18" charset="0"/>
              </a:rPr>
              <a:t>-channel initiatives to drive store traffic. </a:t>
            </a:r>
          </a:p>
          <a:p>
            <a:pPr>
              <a:buFont typeface="Calibri" panose="020F0502020204030204" pitchFamily="34" charset="0"/>
              <a:buChar char="·"/>
            </a:pPr>
            <a:endParaRPr lang="en-US" altLang="zh-CN" sz="2000" dirty="0" smtClean="0">
              <a:solidFill>
                <a:schemeClr val="bg1"/>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5537200" y="1085851"/>
            <a:ext cx="6388100" cy="5429249"/>
          </a:xfrm>
        </p:spPr>
        <p:txBody>
          <a:bodyPr>
            <a:normAutofit/>
          </a:bodyPr>
          <a:lstStyle/>
          <a:p>
            <a:r>
              <a:rPr lang="en-US" altLang="zh-CN" sz="2000" dirty="0">
                <a:solidFill>
                  <a:schemeClr val="bg1"/>
                </a:solidFill>
                <a:latin typeface="Times New Roman" panose="02020603050405020304" pitchFamily="18" charset="0"/>
                <a:cs typeface="Times New Roman" panose="02020603050405020304" pitchFamily="18" charset="0"/>
              </a:rPr>
              <a:t>The company is not looking to provide store pick up option for its online sales in the near future since it believes that it has enough traffic in its stores and it would look at other strategies to drive store </a:t>
            </a:r>
            <a:r>
              <a:rPr lang="en-US" altLang="zh-CN" sz="2000" dirty="0" smtClean="0">
                <a:solidFill>
                  <a:schemeClr val="bg1"/>
                </a:solidFill>
                <a:latin typeface="Times New Roman" panose="02020603050405020304" pitchFamily="18" charset="0"/>
                <a:cs typeface="Times New Roman" panose="02020603050405020304" pitchFamily="18" charset="0"/>
              </a:rPr>
              <a:t>traffic</a:t>
            </a:r>
          </a:p>
          <a:p>
            <a:r>
              <a:rPr lang="en-US" altLang="zh-CN" sz="2000" dirty="0" smtClean="0">
                <a:solidFill>
                  <a:schemeClr val="bg1"/>
                </a:solidFill>
                <a:latin typeface="Times New Roman" panose="02020603050405020304" pitchFamily="18" charset="0"/>
                <a:cs typeface="Times New Roman" panose="02020603050405020304" pitchFamily="18" charset="0"/>
              </a:rPr>
              <a:t>While </a:t>
            </a:r>
            <a:r>
              <a:rPr lang="en-US" altLang="zh-CN" sz="2000" dirty="0">
                <a:solidFill>
                  <a:schemeClr val="bg1"/>
                </a:solidFill>
                <a:latin typeface="Times New Roman" panose="02020603050405020304" pitchFamily="18" charset="0"/>
                <a:cs typeface="Times New Roman" panose="02020603050405020304" pitchFamily="18" charset="0"/>
              </a:rPr>
              <a:t>Costco is expecting to expand internet retailing to more countries in the future, CFO Richard </a:t>
            </a:r>
            <a:r>
              <a:rPr lang="en-US" altLang="zh-CN" sz="2000" dirty="0" err="1">
                <a:solidFill>
                  <a:schemeClr val="bg1"/>
                </a:solidFill>
                <a:latin typeface="Times New Roman" panose="02020603050405020304" pitchFamily="18" charset="0"/>
                <a:cs typeface="Times New Roman" panose="02020603050405020304" pitchFamily="18" charset="0"/>
              </a:rPr>
              <a:t>Galanti</a:t>
            </a:r>
            <a:r>
              <a:rPr lang="en-US" altLang="zh-CN" sz="2000" dirty="0">
                <a:solidFill>
                  <a:schemeClr val="bg1"/>
                </a:solidFill>
                <a:latin typeface="Times New Roman" panose="02020603050405020304" pitchFamily="18" charset="0"/>
                <a:cs typeface="Times New Roman" panose="02020603050405020304" pitchFamily="18" charset="0"/>
              </a:rPr>
              <a:t>, notes, “…ultimately it's about value. We recognize that convenience is value and we are not [as good as some on the] convenience side –so we're not going to be the company that delivers two different cereals to your doorstep at 7am as long as you order by 10pm the night before. But we will sell to some of those people, and more importantly there are a lot of reasons to come into Costco. We don't have our head in the sand, but we know there are certain things we can't do as well.”</a:t>
            </a:r>
          </a:p>
          <a:p>
            <a:endParaRPr lang="zh-CN" altLang="en-US" sz="2000" dirty="0">
              <a:solidFill>
                <a:schemeClr val="bg1"/>
              </a:solidFill>
              <a:latin typeface="Times New Roman" panose="02020603050405020304" pitchFamily="18" charset="0"/>
              <a:cs typeface="Times New Roman" panose="02020603050405020304" pitchFamily="18" charset="0"/>
            </a:endParaRPr>
          </a:p>
          <a:p>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166</a:t>
            </a:fld>
            <a:endParaRPr lang="en-US"/>
          </a:p>
        </p:txBody>
      </p:sp>
    </p:spTree>
    <p:extLst>
      <p:ext uri="{BB962C8B-B14F-4D97-AF65-F5344CB8AC3E}">
        <p14:creationId xmlns:p14="http://schemas.microsoft.com/office/powerpoint/2010/main" val="108330115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01" y="177735"/>
            <a:ext cx="9863874" cy="475474"/>
          </a:xfrm>
        </p:spPr>
        <p:txBody>
          <a:bodyPr>
            <a:noAutofit/>
          </a:bodyPr>
          <a:lstStyle/>
          <a:p>
            <a:r>
              <a:rPr lang="en-US" altLang="zh-CN" sz="2000" b="1" dirty="0" smtClean="0">
                <a:solidFill>
                  <a:schemeClr val="bg1"/>
                </a:solidFill>
                <a:latin typeface="Times New Roman" panose="02020603050405020304" pitchFamily="18" charset="0"/>
                <a:cs typeface="Times New Roman" panose="02020603050405020304" pitchFamily="18" charset="0"/>
              </a:rPr>
              <a:t>Internet Retail</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nvPr>
        </p:nvGraphicFramePr>
        <p:xfrm>
          <a:off x="178001" y="790012"/>
          <a:ext cx="11842549" cy="4816045"/>
        </p:xfrm>
        <a:graphic>
          <a:graphicData uri="http://schemas.openxmlformats.org/drawingml/2006/table">
            <a:tbl>
              <a:tblPr firstRow="1" bandRow="1">
                <a:tableStyleId>{5C22544A-7EE6-4342-B048-85BDC9FD1C3A}</a:tableStyleId>
              </a:tblPr>
              <a:tblGrid>
                <a:gridCol w="1007840"/>
                <a:gridCol w="1230315"/>
                <a:gridCol w="2162973"/>
                <a:gridCol w="4168244"/>
                <a:gridCol w="3273177"/>
              </a:tblGrid>
              <a:tr h="500243">
                <a:tc>
                  <a:txBody>
                    <a:bodyPr/>
                    <a:lstStyle/>
                    <a:p>
                      <a:endParaRPr lang="zh-CN" altLang="en-US" sz="1200" dirty="0"/>
                    </a:p>
                  </a:txBody>
                  <a:tcPr/>
                </a:tc>
                <a:tc>
                  <a:txBody>
                    <a:bodyPr/>
                    <a:lstStyle/>
                    <a:p>
                      <a:r>
                        <a:rPr lang="en-US" altLang="zh-CN" sz="1200" dirty="0" smtClean="0"/>
                        <a:t>Date</a:t>
                      </a:r>
                      <a:endParaRPr lang="zh-CN" altLang="en-US" sz="1200" dirty="0"/>
                    </a:p>
                  </a:txBody>
                  <a:tcPr/>
                </a:tc>
                <a:tc>
                  <a:txBody>
                    <a:bodyPr/>
                    <a:lstStyle/>
                    <a:p>
                      <a:r>
                        <a:rPr lang="en-US" altLang="zh-CN" sz="1200" dirty="0" smtClean="0"/>
                        <a:t>Form</a:t>
                      </a:r>
                      <a:r>
                        <a:rPr lang="en-US" altLang="zh-CN" sz="1200" baseline="0" dirty="0" smtClean="0"/>
                        <a:t> of trade</a:t>
                      </a:r>
                      <a:endParaRPr lang="zh-CN" altLang="en-US" sz="1200" dirty="0"/>
                    </a:p>
                  </a:txBody>
                  <a:tcPr/>
                </a:tc>
                <a:tc>
                  <a:txBody>
                    <a:bodyPr/>
                    <a:lstStyle/>
                    <a:p>
                      <a:r>
                        <a:rPr lang="en-US" altLang="zh-CN" sz="1200" dirty="0" smtClean="0"/>
                        <a:t>Customers</a:t>
                      </a:r>
                      <a:endParaRPr lang="zh-CN" altLang="en-US" sz="1200" dirty="0"/>
                    </a:p>
                  </a:txBody>
                  <a:tcPr/>
                </a:tc>
                <a:tc>
                  <a:txBody>
                    <a:bodyPr/>
                    <a:lstStyle/>
                    <a:p>
                      <a:r>
                        <a:rPr lang="en-US" altLang="zh-CN" sz="1200" dirty="0" smtClean="0"/>
                        <a:t>Service and Products</a:t>
                      </a:r>
                      <a:endParaRPr lang="zh-CN" altLang="en-US" sz="1200" dirty="0"/>
                    </a:p>
                  </a:txBody>
                  <a:tcPr/>
                </a:tc>
              </a:tr>
              <a:tr h="4595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Canada</a:t>
                      </a:r>
                    </a:p>
                    <a:p>
                      <a:endParaRPr lang="zh-CN" altLang="en-US" sz="1200" dirty="0"/>
                    </a:p>
                  </a:txBody>
                  <a:tcPr/>
                </a:tc>
                <a:tc>
                  <a:txBody>
                    <a:bodyPr/>
                    <a:lstStyle/>
                    <a:p>
                      <a:r>
                        <a:rPr lang="en-US" altLang="zh-CN" sz="1200" dirty="0" smtClean="0"/>
                        <a:t>2013</a:t>
                      </a:r>
                      <a:endParaRPr lang="zh-CN" altLang="en-US" sz="1200" dirty="0"/>
                    </a:p>
                  </a:txBody>
                  <a:tcPr/>
                </a:tc>
                <a:tc>
                  <a:txBody>
                    <a:bodyPr/>
                    <a:lstStyle/>
                    <a:p>
                      <a:endParaRPr lang="zh-CN" altLang="en-US" sz="1200" dirty="0"/>
                    </a:p>
                  </a:txBody>
                  <a:tcPr/>
                </a:tc>
                <a:tc>
                  <a:txBody>
                    <a:bodyPr/>
                    <a:lstStyle/>
                    <a:p>
                      <a:endParaRPr lang="zh-CN" altLang="en-US" sz="1200"/>
                    </a:p>
                  </a:txBody>
                  <a:tcPr/>
                </a:tc>
                <a:tc>
                  <a:txBody>
                    <a:bodyPr/>
                    <a:lstStyle/>
                    <a:p>
                      <a:endParaRPr lang="zh-CN" altLang="en-US" sz="1200" dirty="0"/>
                    </a:p>
                  </a:txBody>
                  <a:tcPr/>
                </a:tc>
              </a:tr>
              <a:tr h="4595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US </a:t>
                      </a:r>
                    </a:p>
                    <a:p>
                      <a:endParaRPr lang="zh-CN" altLang="en-US" sz="1200" dirty="0"/>
                    </a:p>
                  </a:txBody>
                  <a:tcPr/>
                </a:tc>
                <a:tc>
                  <a:txBody>
                    <a:bodyPr/>
                    <a:lstStyle/>
                    <a:p>
                      <a:r>
                        <a:rPr lang="en-US" altLang="zh-CN" sz="1200" dirty="0" smtClean="0"/>
                        <a:t>2009</a:t>
                      </a:r>
                      <a:endParaRPr lang="zh-CN" altLang="en-US" sz="1200" dirty="0"/>
                    </a:p>
                  </a:txBody>
                  <a:tcPr/>
                </a:tc>
                <a:tc>
                  <a:txBody>
                    <a:bodyPr/>
                    <a:lstStyle/>
                    <a:p>
                      <a:endParaRPr lang="zh-CN" altLang="en-US" sz="1200" dirty="0"/>
                    </a:p>
                  </a:txBody>
                  <a:tcPr/>
                </a:tc>
                <a:tc>
                  <a:txBody>
                    <a:bodyPr/>
                    <a:lstStyle/>
                    <a:p>
                      <a:pPr marL="285750" indent="-285750">
                        <a:buFont typeface="Arial" panose="020B0604020202020204" pitchFamily="34" charset="0"/>
                        <a:buChar char="•"/>
                      </a:pPr>
                      <a:endParaRPr lang="zh-CN" altLang="en-US" sz="1200"/>
                    </a:p>
                  </a:txBody>
                  <a:tcPr/>
                </a:tc>
                <a:tc>
                  <a:txBody>
                    <a:bodyPr/>
                    <a:lstStyle/>
                    <a:p>
                      <a:pPr marL="285750" indent="-285750">
                        <a:buFont typeface="Arial" panose="020B0604020202020204" pitchFamily="34" charset="0"/>
                        <a:buChar char="•"/>
                      </a:pPr>
                      <a:r>
                        <a:rPr lang="en-US" altLang="zh-CN" sz="1200" dirty="0" smtClean="0"/>
                        <a:t>No </a:t>
                      </a:r>
                      <a:r>
                        <a:rPr lang="zh-CN" altLang="en-US" sz="1200" b="0" i="0" u="none" strike="noStrike" kern="1200" baseline="0" dirty="0" smtClean="0">
                          <a:solidFill>
                            <a:schemeClr val="dk1"/>
                          </a:solidFill>
                          <a:latin typeface="+mn-lt"/>
                          <a:ea typeface="+mn-ea"/>
                          <a:cs typeface="+mn-cs"/>
                        </a:rPr>
                        <a:t> </a:t>
                      </a:r>
                      <a:r>
                        <a:rPr lang="en-US" altLang="zh-CN" sz="1200" b="0" i="0" u="none" strike="noStrike" kern="1200" baseline="0" dirty="0" smtClean="0">
                          <a:solidFill>
                            <a:schemeClr val="dk1"/>
                          </a:solidFill>
                          <a:latin typeface="+mn-lt"/>
                          <a:ea typeface="+mn-ea"/>
                          <a:cs typeface="+mn-cs"/>
                        </a:rPr>
                        <a:t>click-and-collect delivery</a:t>
                      </a:r>
                    </a:p>
                    <a:p>
                      <a:pPr marL="285750" indent="-285750">
                        <a:buFont typeface="Arial" panose="020B0604020202020204" pitchFamily="34" charset="0"/>
                        <a:buChar char="•"/>
                      </a:pPr>
                      <a:r>
                        <a:rPr lang="en-US" altLang="zh-CN" sz="1200" b="0" i="0" u="sng" strike="noStrike" kern="1200" baseline="0" dirty="0" smtClean="0">
                          <a:solidFill>
                            <a:schemeClr val="dk1"/>
                          </a:solidFill>
                          <a:latin typeface="+mn-lt"/>
                          <a:ea typeface="+mn-ea"/>
                          <a:cs typeface="+mn-cs"/>
                        </a:rPr>
                        <a:t>80%-90% online exclusive items</a:t>
                      </a:r>
                      <a:endParaRPr lang="zh-CN" altLang="en-US" sz="1200" u="sng" dirty="0"/>
                    </a:p>
                  </a:txBody>
                  <a:tcPr/>
                </a:tc>
              </a:tr>
              <a:tr h="885255">
                <a:tc>
                  <a:txBody>
                    <a:bodyPr/>
                    <a:lstStyle/>
                    <a:p>
                      <a:r>
                        <a:rPr lang="en-US" altLang="zh-CN" sz="1200" dirty="0" smtClean="0"/>
                        <a:t>UK</a:t>
                      </a:r>
                      <a:endParaRPr lang="zh-CN" altLang="en-US" sz="1200" dirty="0"/>
                    </a:p>
                  </a:txBody>
                  <a:tcPr/>
                </a:tc>
                <a:tc>
                  <a:txBody>
                    <a:bodyPr/>
                    <a:lstStyle/>
                    <a:p>
                      <a:r>
                        <a:rPr lang="en-US" altLang="zh-CN" sz="1200" baseline="0" dirty="0" smtClean="0"/>
                        <a:t>Nov.</a:t>
                      </a:r>
                      <a:r>
                        <a:rPr lang="en-US" altLang="zh-CN" sz="1200" dirty="0" smtClean="0"/>
                        <a:t>2012.</a:t>
                      </a:r>
                      <a:r>
                        <a:rPr lang="en-US" altLang="zh-CN" sz="1200" baseline="0" dirty="0" smtClean="0"/>
                        <a:t> </a:t>
                      </a:r>
                      <a:endParaRPr lang="zh-CN" altLang="en-US" sz="1200" dirty="0"/>
                    </a:p>
                  </a:txBody>
                  <a:tcPr/>
                </a:tc>
                <a:tc>
                  <a:txBody>
                    <a:bodyPr/>
                    <a:lstStyle/>
                    <a:p>
                      <a:endParaRPr lang="zh-CN" altLang="en-US" sz="1200" dirty="0"/>
                    </a:p>
                  </a:txBody>
                  <a:tcPr/>
                </a:tc>
                <a:tc>
                  <a:txBody>
                    <a:bodyPr/>
                    <a:lstStyle/>
                    <a:p>
                      <a:r>
                        <a:rPr lang="en-US" altLang="zh-CN" sz="1200" b="0" i="0" u="none" strike="noStrike" baseline="0" dirty="0" smtClean="0"/>
                        <a:t>Members,</a:t>
                      </a:r>
                      <a:r>
                        <a:rPr lang="en-US" altLang="zh-CN" sz="1200" b="0" i="0" u="sng" strike="noStrike" baseline="0" dirty="0" smtClean="0"/>
                        <a:t> </a:t>
                      </a:r>
                      <a:r>
                        <a:rPr lang="en-US" altLang="zh-CN" sz="1200" b="1" i="0" u="sng" strike="noStrike" baseline="0" dirty="0" smtClean="0"/>
                        <a:t>non-Costco members and private consumers </a:t>
                      </a:r>
                      <a:r>
                        <a:rPr lang="en-US" altLang="zh-CN" sz="1200" dirty="0" smtClean="0"/>
                        <a:t>(</a:t>
                      </a:r>
                      <a:r>
                        <a:rPr lang="en-US" altLang="zh-CN" sz="1200" b="0" i="0" u="none" strike="noStrike" kern="1200" baseline="0" dirty="0" smtClean="0">
                          <a:solidFill>
                            <a:schemeClr val="dk1"/>
                          </a:solidFill>
                          <a:latin typeface="+mn-lt"/>
                          <a:ea typeface="+mn-ea"/>
                          <a:cs typeface="+mn-cs"/>
                        </a:rPr>
                        <a:t>5% surcharge or a £15 annual online-only subscription fee)</a:t>
                      </a:r>
                    </a:p>
                  </a:txBody>
                  <a:tcPr/>
                </a:tc>
                <a:tc>
                  <a:txBody>
                    <a:bodyPr/>
                    <a:lstStyle/>
                    <a:p>
                      <a:pPr marL="285750" indent="-285750">
                        <a:buFont typeface="Arial" panose="020B0604020202020204" pitchFamily="34" charset="0"/>
                        <a:buChar char="•"/>
                      </a:pPr>
                      <a:r>
                        <a:rPr lang="en-US" altLang="zh-CN" sz="1200" b="0" i="0" u="sng" strike="noStrike" kern="1200" baseline="0" dirty="0" smtClean="0">
                          <a:solidFill>
                            <a:schemeClr val="dk1"/>
                          </a:solidFill>
                          <a:latin typeface="+mn-lt"/>
                          <a:ea typeface="+mn-ea"/>
                          <a:cs typeface="+mn-cs"/>
                        </a:rPr>
                        <a:t>a wider variety of products, </a:t>
                      </a:r>
                      <a:r>
                        <a:rPr lang="en-US" altLang="zh-CN" sz="1200" b="0" i="0" u="none" strike="noStrike" kern="1200" baseline="0" dirty="0" smtClean="0">
                          <a:solidFill>
                            <a:schemeClr val="dk1"/>
                          </a:solidFill>
                          <a:latin typeface="+mn-lt"/>
                          <a:ea typeface="+mn-ea"/>
                          <a:cs typeface="+mn-cs"/>
                        </a:rPr>
                        <a:t>including consumer electronics, furniture and homewares</a:t>
                      </a:r>
                      <a:endParaRPr lang="zh-CN" altLang="en-US" sz="1200" b="0" i="0" u="none" strike="noStrike" kern="1200" baseline="0" dirty="0" smtClean="0">
                        <a:solidFill>
                          <a:schemeClr val="dk1"/>
                        </a:solidFill>
                        <a:latin typeface="+mn-lt"/>
                        <a:ea typeface="+mn-ea"/>
                        <a:cs typeface="+mn-cs"/>
                      </a:endParaRPr>
                    </a:p>
                    <a:p>
                      <a:endParaRPr lang="zh-CN" altLang="en-US" sz="1200" b="0" i="0" u="none" strike="noStrike" kern="1200" baseline="0" dirty="0" smtClean="0">
                        <a:solidFill>
                          <a:schemeClr val="dk1"/>
                        </a:solidFill>
                        <a:latin typeface="+mn-lt"/>
                        <a:ea typeface="+mn-ea"/>
                        <a:cs typeface="+mn-cs"/>
                      </a:endParaRPr>
                    </a:p>
                    <a:p>
                      <a:endParaRPr lang="zh-CN" altLang="en-US" sz="1200" dirty="0"/>
                    </a:p>
                  </a:txBody>
                  <a:tcPr/>
                </a:tc>
              </a:tr>
              <a:tr h="4595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Mexico</a:t>
                      </a:r>
                    </a:p>
                    <a:p>
                      <a:endParaRPr lang="zh-CN" altLang="en-US" sz="1200" dirty="0"/>
                    </a:p>
                  </a:txBody>
                  <a:tcPr/>
                </a:tc>
                <a:tc>
                  <a:txBody>
                    <a:bodyPr/>
                    <a:lstStyle/>
                    <a:p>
                      <a:r>
                        <a:rPr lang="en-US" altLang="zh-CN" sz="1200" b="0" i="0" u="none" strike="noStrike" baseline="0" dirty="0" smtClean="0"/>
                        <a:t>Oct. 2013, </a:t>
                      </a:r>
                    </a:p>
                  </a:txBody>
                  <a:tcPr/>
                </a:tc>
                <a:tc>
                  <a:txBody>
                    <a:bodyPr/>
                    <a:lstStyle/>
                    <a:p>
                      <a:endParaRPr lang="en-US" altLang="zh-CN" sz="1200" b="0" i="0" u="none" strike="noStrike" baseline="0" dirty="0" smtClean="0"/>
                    </a:p>
                  </a:txBody>
                  <a:tcPr/>
                </a:tc>
                <a:tc>
                  <a:txBody>
                    <a:bodyPr/>
                    <a:lstStyle/>
                    <a:p>
                      <a:r>
                        <a:rPr lang="en-US" altLang="zh-CN" sz="1200" b="0" i="0" u="none" strike="noStrike" baseline="0" dirty="0" smtClean="0"/>
                        <a:t>Businesses and private consumer members</a:t>
                      </a:r>
                    </a:p>
                    <a:p>
                      <a:endParaRPr lang="zh-CN" altLang="en-US" sz="1200" dirty="0"/>
                    </a:p>
                  </a:txBody>
                  <a:tcPr/>
                </a:tc>
                <a:tc>
                  <a:txBody>
                    <a:bodyPr/>
                    <a:lstStyle/>
                    <a:p>
                      <a:endParaRPr lang="zh-CN" altLang="en-US" sz="1200" dirty="0"/>
                    </a:p>
                  </a:txBody>
                  <a:tcPr/>
                </a:tc>
              </a:tr>
              <a:tr h="738712">
                <a:tc rowSpan="2">
                  <a:txBody>
                    <a:bodyPr/>
                    <a:lstStyle/>
                    <a:p>
                      <a:r>
                        <a:rPr lang="en-US" altLang="zh-CN" sz="1200" dirty="0" smtClean="0"/>
                        <a:t>China</a:t>
                      </a:r>
                      <a:endParaRPr lang="zh-CN" altLang="en-US" sz="1200" dirty="0"/>
                    </a:p>
                  </a:txBody>
                  <a:tcPr/>
                </a:tc>
                <a:tc>
                  <a:txBody>
                    <a:bodyPr/>
                    <a:lstStyle/>
                    <a:p>
                      <a:r>
                        <a:rPr lang="en-US" altLang="zh-CN" sz="1200" b="0" i="0" u="none" strike="noStrike" baseline="0" dirty="0" smtClean="0"/>
                        <a:t>Nov. 2014, </a:t>
                      </a:r>
                    </a:p>
                    <a:p>
                      <a:endParaRPr lang="zh-CN" altLang="en-US" sz="1200" dirty="0"/>
                    </a:p>
                  </a:txBody>
                  <a:tcPr/>
                </a:tc>
                <a:tc>
                  <a:txBody>
                    <a:bodyPr/>
                    <a:lstStyle/>
                    <a:p>
                      <a:r>
                        <a:rPr lang="en-US" altLang="zh-CN" sz="1200" b="0" i="0" u="none" strike="noStrike" kern="1200" baseline="0" dirty="0" smtClean="0">
                          <a:solidFill>
                            <a:schemeClr val="dk1"/>
                          </a:solidFill>
                          <a:latin typeface="+mn-lt"/>
                          <a:ea typeface="+mn-ea"/>
                          <a:cs typeface="+mn-cs"/>
                        </a:rPr>
                        <a:t>Setting up a store on Alibaba’s </a:t>
                      </a:r>
                      <a:r>
                        <a:rPr lang="en-US" altLang="zh-CN" sz="1200" b="0" i="0" u="none" strike="noStrike" kern="1200" baseline="0" dirty="0" err="1" smtClean="0">
                          <a:solidFill>
                            <a:schemeClr val="dk1"/>
                          </a:solidFill>
                          <a:latin typeface="+mn-lt"/>
                          <a:ea typeface="+mn-ea"/>
                          <a:cs typeface="+mn-cs"/>
                        </a:rPr>
                        <a:t>Tmall</a:t>
                      </a:r>
                      <a:r>
                        <a:rPr lang="en-US" altLang="zh-CN" sz="1200" b="0" i="0" u="none" strike="noStrike" kern="1200" baseline="0" dirty="0" smtClean="0">
                          <a:solidFill>
                            <a:schemeClr val="dk1"/>
                          </a:solidFill>
                          <a:latin typeface="+mn-lt"/>
                          <a:ea typeface="+mn-ea"/>
                          <a:cs typeface="+mn-cs"/>
                        </a:rPr>
                        <a:t> Global e-commerce site </a:t>
                      </a:r>
                    </a:p>
                    <a:p>
                      <a:endParaRPr lang="zh-CN" altLang="en-US" sz="1200" dirty="0"/>
                    </a:p>
                  </a:txBody>
                  <a:tcPr/>
                </a:tc>
                <a:tc rowSpan="2">
                  <a:txBody>
                    <a:bodyPr/>
                    <a:lstStyle/>
                    <a:p>
                      <a:endParaRPr lang="zh-CN" altLang="en-US" sz="1200" dirty="0"/>
                    </a:p>
                  </a:txBody>
                  <a:tcPr/>
                </a:tc>
                <a:tc rowSpan="2">
                  <a:txBody>
                    <a:bodyPr/>
                    <a:lstStyle/>
                    <a:p>
                      <a:pPr marL="285750" indent="-285750">
                        <a:buFont typeface="Arial" panose="020B0604020202020204" pitchFamily="34" charset="0"/>
                        <a:buChar char="•"/>
                      </a:pPr>
                      <a:r>
                        <a:rPr lang="en-US" altLang="zh-CN" sz="1200" b="0" i="0" u="none" strike="noStrike" kern="1200" baseline="0" dirty="0" smtClean="0">
                          <a:solidFill>
                            <a:schemeClr val="tx1"/>
                          </a:solidFill>
                          <a:latin typeface="+mn-lt"/>
                          <a:ea typeface="+mn-ea"/>
                          <a:cs typeface="+mn-cs"/>
                        </a:rPr>
                        <a:t>200 Costco items, including many Kirkland Signature™ products</a:t>
                      </a:r>
                      <a:endParaRPr lang="zh-CN" altLang="en-US" sz="1200" dirty="0"/>
                    </a:p>
                  </a:txBody>
                  <a:tcPr/>
                </a:tc>
              </a:tr>
              <a:tr h="846486">
                <a:tc vMerge="1">
                  <a:txBody>
                    <a:bodyPr/>
                    <a:lstStyle/>
                    <a:p>
                      <a:endParaRPr lang="zh-CN"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dk1"/>
                          </a:solidFill>
                          <a:latin typeface="+mn-lt"/>
                          <a:ea typeface="+mn-ea"/>
                          <a:cs typeface="+mn-cs"/>
                        </a:rPr>
                        <a:t>in mid-2015</a:t>
                      </a:r>
                    </a:p>
                    <a:p>
                      <a:endParaRPr lang="zh-CN" altLang="en-US" sz="1200" dirty="0"/>
                    </a:p>
                  </a:txBody>
                  <a:tcPr/>
                </a:tc>
                <a:tc>
                  <a:txBody>
                    <a:bodyPr/>
                    <a:lstStyle/>
                    <a:p>
                      <a:r>
                        <a:rPr lang="en-US" altLang="zh-CN" sz="1200" b="0" i="0" u="none" strike="noStrike" kern="1200" baseline="0" dirty="0" smtClean="0">
                          <a:solidFill>
                            <a:schemeClr val="dk1"/>
                          </a:solidFill>
                          <a:latin typeface="+mn-lt"/>
                          <a:ea typeface="+mn-ea"/>
                          <a:cs typeface="+mn-cs"/>
                        </a:rPr>
                        <a:t>partnerships with Chinese e-commerce retailers JD.com and Ymatou.com</a:t>
                      </a:r>
                      <a:endParaRPr lang="zh-CN" altLang="en-US" sz="1200" dirty="0"/>
                    </a:p>
                  </a:txBody>
                  <a:tcPr/>
                </a:tc>
                <a:tc vMerge="1">
                  <a:txBody>
                    <a:bodyPr/>
                    <a:lstStyle/>
                    <a:p>
                      <a:endParaRPr lang="zh-CN" altLang="en-US"/>
                    </a:p>
                  </a:txBody>
                  <a:tcPr/>
                </a:tc>
                <a:tc vMerge="1">
                  <a:txBody>
                    <a:bodyPr/>
                    <a:lstStyle/>
                    <a:p>
                      <a:endParaRPr lang="zh-CN" altLang="en-US"/>
                    </a:p>
                  </a:txBody>
                  <a:tcPr/>
                </a:tc>
              </a:tr>
              <a:tr h="346201">
                <a:tc>
                  <a:txBody>
                    <a:bodyPr/>
                    <a:lstStyle/>
                    <a:p>
                      <a:r>
                        <a:rPr lang="en-US" altLang="zh-CN" sz="1200" dirty="0" smtClean="0"/>
                        <a:t> Korea</a:t>
                      </a:r>
                    </a:p>
                  </a:txBody>
                  <a:tcPr/>
                </a:tc>
                <a:tc>
                  <a:txBody>
                    <a:bodyPr/>
                    <a:lstStyle/>
                    <a:p>
                      <a:r>
                        <a:rPr lang="en-US" altLang="zh-CN" sz="1200" dirty="0" smtClean="0"/>
                        <a:t>2015</a:t>
                      </a:r>
                      <a:endParaRPr lang="zh-CN" altLang="en-US" sz="1200" dirty="0"/>
                    </a:p>
                  </a:txBody>
                  <a:tcPr/>
                </a:tc>
                <a:tc>
                  <a:txBody>
                    <a:bodyPr/>
                    <a:lstStyle/>
                    <a:p>
                      <a:endParaRPr lang="zh-CN" altLang="en-US" sz="1200" dirty="0"/>
                    </a:p>
                  </a:txBody>
                  <a:tcPr/>
                </a:tc>
                <a:tc>
                  <a:txBody>
                    <a:bodyPr/>
                    <a:lstStyle/>
                    <a:p>
                      <a:endParaRPr lang="zh-CN" altLang="en-US" sz="1200"/>
                    </a:p>
                  </a:txBody>
                  <a:tcPr/>
                </a:tc>
                <a:tc>
                  <a:txBody>
                    <a:bodyPr/>
                    <a:lstStyle/>
                    <a:p>
                      <a:endParaRPr lang="zh-CN" altLang="en-US" sz="1200" dirty="0"/>
                    </a:p>
                  </a:txBody>
                  <a:tcPr/>
                </a:tc>
              </a:tr>
            </a:tbl>
          </a:graphicData>
        </a:graphic>
      </p:graphicFrame>
      <p:sp>
        <p:nvSpPr>
          <p:cNvPr id="5" name="TextBox 4"/>
          <p:cNvSpPr txBox="1"/>
          <p:nvPr/>
        </p:nvSpPr>
        <p:spPr>
          <a:xfrm>
            <a:off x="178001" y="5606057"/>
            <a:ext cx="11842549" cy="1600438"/>
          </a:xfrm>
          <a:prstGeom prst="rect">
            <a:avLst/>
          </a:prstGeom>
          <a:noFill/>
        </p:spPr>
        <p:txBody>
          <a:bodyPr wrap="square" rtlCol="0">
            <a:spAutoFit/>
          </a:bodyPr>
          <a:lstStyle/>
          <a:p>
            <a:r>
              <a:rPr lang="en-US" altLang="zh-CN" sz="2000" dirty="0">
                <a:solidFill>
                  <a:schemeClr val="bg1"/>
                </a:solidFill>
                <a:latin typeface="Times New Roman" panose="02020603050405020304" pitchFamily="18" charset="0"/>
                <a:cs typeface="Times New Roman" panose="02020603050405020304" pitchFamily="18" charset="0"/>
              </a:rPr>
              <a:t>Costco has moderate internet market in US, while UK, Canada and Mexico have infancy markets. Costco just entered markets in east Asia recently. Costco provides extra access for non-members in UK by charging a surcharge or subscription fees. It also provides online exclusive items in US and UK, which attract people to shop online rather than visit physical stores.</a:t>
            </a: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29B3F65C-2DF1-4EBD-AC68-8BBBAB898856}" type="slidenum">
              <a:rPr lang="en-US" smtClean="0"/>
              <a:t>167</a:t>
            </a:fld>
            <a:endParaRPr lang="en-US"/>
          </a:p>
        </p:txBody>
      </p:sp>
    </p:spTree>
    <p:extLst>
      <p:ext uri="{BB962C8B-B14F-4D97-AF65-F5344CB8AC3E}">
        <p14:creationId xmlns:p14="http://schemas.microsoft.com/office/powerpoint/2010/main" val="183997523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80" y="39385"/>
            <a:ext cx="5007513" cy="725726"/>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2015 Internet Retail</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299705" y="1000512"/>
            <a:ext cx="6774024" cy="5482189"/>
          </a:xfrm>
        </p:spPr>
        <p:txBody>
          <a:bodyPr>
            <a:noAutofit/>
          </a:bodyPr>
          <a:lstStyle/>
          <a:p>
            <a:r>
              <a:rPr lang="en-US" altLang="zh-CN" sz="2000" dirty="0">
                <a:solidFill>
                  <a:schemeClr val="bg1"/>
                </a:solidFill>
                <a:latin typeface="Times New Roman" panose="02020603050405020304" pitchFamily="18" charset="0"/>
                <a:cs typeface="Times New Roman" panose="02020603050405020304" pitchFamily="18" charset="0"/>
              </a:rPr>
              <a:t>Internet sales growth  is 17% in 2015. </a:t>
            </a:r>
            <a:endParaRPr lang="en-US" altLang="zh-CN" sz="2000" dirty="0" smtClean="0">
              <a:solidFill>
                <a:schemeClr val="bg1"/>
              </a:solidFill>
              <a:latin typeface="Times New Roman" panose="02020603050405020304" pitchFamily="18" charset="0"/>
              <a:cs typeface="Times New Roman" panose="02020603050405020304" pitchFamily="18" charset="0"/>
            </a:endParaRPr>
          </a:p>
          <a:p>
            <a:r>
              <a:rPr lang="en-US" altLang="zh-CN" sz="2000" dirty="0" smtClean="0">
                <a:solidFill>
                  <a:schemeClr val="bg1"/>
                </a:solidFill>
                <a:latin typeface="Times New Roman" panose="02020603050405020304" pitchFamily="18" charset="0"/>
                <a:cs typeface="Times New Roman" panose="02020603050405020304" pitchFamily="18" charset="0"/>
              </a:rPr>
              <a:t>Major Contributors:  US, </a:t>
            </a:r>
            <a:r>
              <a:rPr lang="en-US" altLang="zh-CN" sz="2000" dirty="0">
                <a:solidFill>
                  <a:schemeClr val="bg1"/>
                </a:solidFill>
                <a:latin typeface="Times New Roman" panose="02020603050405020304" pitchFamily="18" charset="0"/>
                <a:cs typeface="Times New Roman" panose="02020603050405020304" pitchFamily="18" charset="0"/>
              </a:rPr>
              <a:t>Canada, </a:t>
            </a:r>
            <a:r>
              <a:rPr lang="en-US" altLang="zh-CN" sz="2000" dirty="0" smtClean="0">
                <a:solidFill>
                  <a:schemeClr val="bg1"/>
                </a:solidFill>
                <a:latin typeface="Times New Roman" panose="02020603050405020304" pitchFamily="18" charset="0"/>
                <a:cs typeface="Times New Roman" panose="02020603050405020304" pitchFamily="18" charset="0"/>
              </a:rPr>
              <a:t>UK </a:t>
            </a:r>
            <a:r>
              <a:rPr lang="en-US" altLang="zh-CN" sz="2000" dirty="0">
                <a:solidFill>
                  <a:schemeClr val="bg1"/>
                </a:solidFill>
                <a:latin typeface="Times New Roman" panose="02020603050405020304" pitchFamily="18" charset="0"/>
                <a:cs typeface="Times New Roman" panose="02020603050405020304" pitchFamily="18" charset="0"/>
              </a:rPr>
              <a:t>and </a:t>
            </a:r>
            <a:r>
              <a:rPr lang="en-US" altLang="zh-CN" sz="2000" dirty="0" smtClean="0">
                <a:solidFill>
                  <a:schemeClr val="bg1"/>
                </a:solidFill>
                <a:latin typeface="Times New Roman" panose="02020603050405020304" pitchFamily="18" charset="0"/>
                <a:cs typeface="Times New Roman" panose="02020603050405020304" pitchFamily="18" charset="0"/>
              </a:rPr>
              <a:t>Mexico</a:t>
            </a:r>
          </a:p>
          <a:p>
            <a:r>
              <a:rPr lang="en-US" altLang="zh-CN" sz="2000" dirty="0" smtClean="0">
                <a:solidFill>
                  <a:schemeClr val="bg1"/>
                </a:solidFill>
                <a:latin typeface="Times New Roman" panose="02020603050405020304" pitchFamily="18" charset="0"/>
                <a:cs typeface="Times New Roman" panose="02020603050405020304" pitchFamily="18" charset="0"/>
              </a:rPr>
              <a:t>New operation: Korea</a:t>
            </a:r>
          </a:p>
          <a:p>
            <a:r>
              <a:rPr lang="en-US" altLang="zh-CN" sz="2000" dirty="0">
                <a:solidFill>
                  <a:schemeClr val="bg1"/>
                </a:solidFill>
                <a:latin typeface="Times New Roman" panose="02020603050405020304" pitchFamily="18" charset="0"/>
                <a:cs typeface="Times New Roman" panose="02020603050405020304" pitchFamily="18" charset="0"/>
              </a:rPr>
              <a:t>Costco took 5 actions to develop its </a:t>
            </a:r>
            <a:r>
              <a:rPr lang="en-US" altLang="zh-CN" sz="2000" dirty="0" smtClean="0">
                <a:solidFill>
                  <a:schemeClr val="bg1"/>
                </a:solidFill>
                <a:latin typeface="Times New Roman" panose="02020603050405020304" pitchFamily="18" charset="0"/>
                <a:cs typeface="Times New Roman" panose="02020603050405020304" pitchFamily="18" charset="0"/>
              </a:rPr>
              <a:t>e-commerce</a:t>
            </a:r>
            <a:r>
              <a:rPr lang="en-US" altLang="zh-CN" sz="2000" dirty="0">
                <a:solidFill>
                  <a:schemeClr val="bg1"/>
                </a:solidFill>
                <a:latin typeface="Times New Roman" panose="02020603050405020304" pitchFamily="18" charset="0"/>
                <a:cs typeface="Times New Roman" panose="02020603050405020304" pitchFamily="18" charset="0"/>
              </a:rPr>
              <a:t>:</a:t>
            </a:r>
            <a:endParaRPr lang="en-US" altLang="zh-CN" sz="20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000" dirty="0" smtClean="0">
                <a:solidFill>
                  <a:schemeClr val="bg1"/>
                </a:solidFill>
                <a:latin typeface="Times New Roman" panose="02020603050405020304" pitchFamily="18" charset="0"/>
                <a:cs typeface="Times New Roman" panose="02020603050405020304" pitchFamily="18" charset="0"/>
              </a:rPr>
              <a:t>- Add </a:t>
            </a:r>
            <a:r>
              <a:rPr lang="en-US" altLang="zh-CN" sz="2000" dirty="0">
                <a:solidFill>
                  <a:schemeClr val="bg1"/>
                </a:solidFill>
                <a:latin typeface="Times New Roman" panose="02020603050405020304" pitchFamily="18" charset="0"/>
                <a:cs typeface="Times New Roman" panose="02020603050405020304" pitchFamily="18" charset="0"/>
              </a:rPr>
              <a:t>new depot distribution </a:t>
            </a:r>
            <a:r>
              <a:rPr lang="en-US" altLang="zh-CN" sz="2000" dirty="0" smtClean="0">
                <a:solidFill>
                  <a:schemeClr val="bg1"/>
                </a:solidFill>
                <a:latin typeface="Times New Roman" panose="02020603050405020304" pitchFamily="18" charset="0"/>
                <a:cs typeface="Times New Roman" panose="02020603050405020304" pitchFamily="18" charset="0"/>
              </a:rPr>
              <a:t>points:  faster delivery and lower shipping costs</a:t>
            </a:r>
          </a:p>
          <a:p>
            <a:pPr marL="0" indent="0">
              <a:buNone/>
            </a:pPr>
            <a:r>
              <a:rPr lang="en-US" altLang="zh-CN" sz="2000" dirty="0" smtClean="0">
                <a:solidFill>
                  <a:schemeClr val="bg1"/>
                </a:solidFill>
                <a:latin typeface="Times New Roman" panose="02020603050405020304" pitchFamily="18" charset="0"/>
                <a:cs typeface="Times New Roman" panose="02020603050405020304" pitchFamily="18" charset="0"/>
              </a:rPr>
              <a:t>- Leverage </a:t>
            </a:r>
            <a:r>
              <a:rPr lang="en-US" altLang="zh-CN" sz="2000" dirty="0">
                <a:solidFill>
                  <a:schemeClr val="bg1"/>
                </a:solidFill>
                <a:latin typeface="Times New Roman" panose="02020603050405020304" pitchFamily="18" charset="0"/>
                <a:cs typeface="Times New Roman" panose="02020603050405020304" pitchFamily="18" charset="0"/>
              </a:rPr>
              <a:t>inline vendor </a:t>
            </a:r>
            <a:r>
              <a:rPr lang="en-US" altLang="zh-CN" sz="2000" dirty="0" smtClean="0">
                <a:solidFill>
                  <a:schemeClr val="bg1"/>
                </a:solidFill>
                <a:latin typeface="Times New Roman" panose="02020603050405020304" pitchFamily="18" charset="0"/>
                <a:cs typeface="Times New Roman" panose="02020603050405020304" pitchFamily="18" charset="0"/>
              </a:rPr>
              <a:t>relationships: better online </a:t>
            </a:r>
            <a:r>
              <a:rPr lang="en-US" altLang="zh-CN" sz="2000" dirty="0">
                <a:solidFill>
                  <a:schemeClr val="bg1"/>
                </a:solidFill>
                <a:latin typeface="Times New Roman" panose="02020603050405020304" pitchFamily="18" charset="0"/>
                <a:cs typeface="Times New Roman" panose="02020603050405020304" pitchFamily="18" charset="0"/>
              </a:rPr>
              <a:t>offerings and </a:t>
            </a:r>
            <a:r>
              <a:rPr lang="en-US" altLang="zh-CN" sz="2000" dirty="0" smtClean="0">
                <a:solidFill>
                  <a:schemeClr val="bg1"/>
                </a:solidFill>
                <a:latin typeface="Times New Roman" panose="02020603050405020304" pitchFamily="18" charset="0"/>
                <a:cs typeface="Times New Roman" panose="02020603050405020304" pitchFamily="18" charset="0"/>
              </a:rPr>
              <a:t>prices</a:t>
            </a:r>
          </a:p>
          <a:p>
            <a:pPr marL="0" indent="0">
              <a:buNone/>
            </a:pPr>
            <a:r>
              <a:rPr lang="en-US" altLang="zh-CN" sz="2000" dirty="0" smtClean="0">
                <a:solidFill>
                  <a:schemeClr val="bg1"/>
                </a:solidFill>
                <a:latin typeface="Times New Roman" panose="02020603050405020304" pitchFamily="18" charset="0"/>
                <a:cs typeface="Times New Roman" panose="02020603050405020304" pitchFamily="18" charset="0"/>
              </a:rPr>
              <a:t>- Leverage </a:t>
            </a:r>
            <a:r>
              <a:rPr lang="en-US" altLang="zh-CN" sz="2000" dirty="0">
                <a:solidFill>
                  <a:schemeClr val="bg1"/>
                </a:solidFill>
                <a:latin typeface="Times New Roman" panose="02020603050405020304" pitchFamily="18" charset="0"/>
                <a:cs typeface="Times New Roman" panose="02020603050405020304" pitchFamily="18" charset="0"/>
              </a:rPr>
              <a:t>in </a:t>
            </a:r>
            <a:r>
              <a:rPr lang="en-US" altLang="zh-CN" sz="2000" dirty="0" smtClean="0">
                <a:solidFill>
                  <a:schemeClr val="bg1"/>
                </a:solidFill>
                <a:latin typeface="Times New Roman" panose="02020603050405020304" pitchFamily="18" charset="0"/>
                <a:cs typeface="Times New Roman" panose="02020603050405020304" pitchFamily="18" charset="0"/>
              </a:rPr>
              <a:t>location traffic: drive </a:t>
            </a:r>
            <a:r>
              <a:rPr lang="en-US" altLang="zh-CN" sz="2000" dirty="0">
                <a:solidFill>
                  <a:schemeClr val="bg1"/>
                </a:solidFill>
                <a:latin typeface="Times New Roman" panose="02020603050405020304" pitchFamily="18" charset="0"/>
                <a:cs typeface="Times New Roman" panose="02020603050405020304" pitchFamily="18" charset="0"/>
              </a:rPr>
              <a:t>online sales of </a:t>
            </a:r>
            <a:r>
              <a:rPr lang="en-US" altLang="zh-CN" sz="2000" dirty="0" smtClean="0">
                <a:solidFill>
                  <a:schemeClr val="bg1"/>
                </a:solidFill>
                <a:latin typeface="Times New Roman" panose="02020603050405020304" pitchFamily="18" charset="0"/>
                <a:cs typeface="Times New Roman" panose="02020603050405020304" pitchFamily="18" charset="0"/>
              </a:rPr>
              <a:t>jewelry</a:t>
            </a:r>
            <a:r>
              <a:rPr lang="en-US" altLang="zh-CN" sz="2000" dirty="0">
                <a:solidFill>
                  <a:schemeClr val="bg1"/>
                </a:solidFill>
                <a:latin typeface="Times New Roman" panose="02020603050405020304" pitchFamily="18" charset="0"/>
                <a:cs typeface="Times New Roman" panose="02020603050405020304" pitchFamily="18" charset="0"/>
              </a:rPr>
              <a:t> </a:t>
            </a:r>
            <a:r>
              <a:rPr lang="en-US" altLang="zh-CN" sz="2000" dirty="0" smtClean="0">
                <a:solidFill>
                  <a:schemeClr val="bg1"/>
                </a:solidFill>
                <a:latin typeface="Times New Roman" panose="02020603050405020304" pitchFamily="18" charset="0"/>
                <a:cs typeface="Times New Roman" panose="02020603050405020304" pitchFamily="18" charset="0"/>
              </a:rPr>
              <a:t>and </a:t>
            </a:r>
            <a:r>
              <a:rPr lang="en-US" altLang="zh-CN" sz="2000" dirty="0">
                <a:solidFill>
                  <a:schemeClr val="bg1"/>
                </a:solidFill>
                <a:latin typeface="Times New Roman" panose="02020603050405020304" pitchFamily="18" charset="0"/>
                <a:cs typeface="Times New Roman" panose="02020603050405020304" pitchFamily="18" charset="0"/>
              </a:rPr>
              <a:t>larger-sized products</a:t>
            </a:r>
            <a:endParaRPr lang="en-US" altLang="zh-CN" sz="20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000" dirty="0">
                <a:solidFill>
                  <a:schemeClr val="bg1"/>
                </a:solidFill>
                <a:latin typeface="Times New Roman" panose="02020603050405020304" pitchFamily="18" charset="0"/>
                <a:cs typeface="Times New Roman" panose="02020603050405020304" pitchFamily="18" charset="0"/>
              </a:rPr>
              <a:t>- I</a:t>
            </a:r>
            <a:r>
              <a:rPr lang="en-US" altLang="zh-CN" sz="2000" dirty="0" smtClean="0">
                <a:solidFill>
                  <a:schemeClr val="bg1"/>
                </a:solidFill>
                <a:latin typeface="Times New Roman" panose="02020603050405020304" pitchFamily="18" charset="0"/>
                <a:cs typeface="Times New Roman" panose="02020603050405020304" pitchFamily="18" charset="0"/>
              </a:rPr>
              <a:t>nclude </a:t>
            </a:r>
            <a:r>
              <a:rPr lang="en-US" altLang="zh-CN" sz="2000" dirty="0">
                <a:solidFill>
                  <a:schemeClr val="bg1"/>
                </a:solidFill>
                <a:latin typeface="Times New Roman" panose="02020603050405020304" pitchFamily="18" charset="0"/>
                <a:cs typeface="Times New Roman" panose="02020603050405020304" pitchFamily="18" charset="0"/>
              </a:rPr>
              <a:t>additional products in infant care, apparel, health and beauty aids, and </a:t>
            </a:r>
            <a:r>
              <a:rPr lang="en-US" altLang="zh-CN" sz="2000" dirty="0" smtClean="0">
                <a:solidFill>
                  <a:schemeClr val="bg1"/>
                </a:solidFill>
                <a:latin typeface="Times New Roman" panose="02020603050405020304" pitchFamily="18" charset="0"/>
                <a:cs typeface="Times New Roman" panose="02020603050405020304" pitchFamily="18" charset="0"/>
              </a:rPr>
              <a:t>cosmetics: expanded merchandise mix</a:t>
            </a:r>
            <a:endParaRPr lang="en-US" altLang="zh-CN" sz="2000" b="1" dirty="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000" dirty="0" smtClean="0">
                <a:solidFill>
                  <a:schemeClr val="bg1"/>
                </a:solidFill>
                <a:latin typeface="Times New Roman" panose="02020603050405020304" pitchFamily="18" charset="0"/>
                <a:cs typeface="Times New Roman" panose="02020603050405020304" pitchFamily="18" charset="0"/>
              </a:rPr>
              <a:t>- Develop e-commerce delivery businesses: Google Express, </a:t>
            </a:r>
            <a:r>
              <a:rPr lang="en-US" altLang="zh-CN" sz="2000" dirty="0" err="1" smtClean="0">
                <a:solidFill>
                  <a:schemeClr val="bg1"/>
                </a:solidFill>
                <a:latin typeface="Times New Roman" panose="02020603050405020304" pitchFamily="18" charset="0"/>
                <a:cs typeface="Times New Roman" panose="02020603050405020304" pitchFamily="18" charset="0"/>
              </a:rPr>
              <a:t>Instacart</a:t>
            </a:r>
            <a:r>
              <a:rPr lang="en-US" altLang="zh-CN" sz="2000" dirty="0" smtClean="0">
                <a:solidFill>
                  <a:schemeClr val="bg1"/>
                </a:solidFill>
                <a:latin typeface="Times New Roman" panose="02020603050405020304" pitchFamily="18" charset="0"/>
                <a:cs typeface="Times New Roman" panose="02020603050405020304" pitchFamily="18" charset="0"/>
              </a:rPr>
              <a:t>, Boxed</a:t>
            </a:r>
            <a:r>
              <a:rPr lang="en-US" altLang="zh-CN" sz="2000" dirty="0">
                <a:solidFill>
                  <a:schemeClr val="bg1"/>
                </a:solidFill>
                <a:latin typeface="Times New Roman" panose="02020603050405020304" pitchFamily="18" charset="0"/>
                <a:cs typeface="Times New Roman" panose="02020603050405020304" pitchFamily="18" charset="0"/>
              </a:rPr>
              <a:t>, and </a:t>
            </a:r>
            <a:r>
              <a:rPr lang="en-US" altLang="zh-CN" sz="2000" dirty="0" smtClean="0">
                <a:solidFill>
                  <a:schemeClr val="bg1"/>
                </a:solidFill>
                <a:latin typeface="Times New Roman" panose="02020603050405020304" pitchFamily="18" charset="0"/>
                <a:cs typeface="Times New Roman" panose="02020603050405020304" pitchFamily="18" charset="0"/>
              </a:rPr>
              <a:t>Jet.com offer </a:t>
            </a:r>
            <a:r>
              <a:rPr lang="en-US" altLang="zh-CN" sz="2000" dirty="0">
                <a:solidFill>
                  <a:schemeClr val="bg1"/>
                </a:solidFill>
                <a:latin typeface="Times New Roman" panose="02020603050405020304" pitchFamily="18" charset="0"/>
                <a:cs typeface="Times New Roman" panose="02020603050405020304" pitchFamily="18" charset="0"/>
              </a:rPr>
              <a:t>Costco </a:t>
            </a:r>
            <a:r>
              <a:rPr lang="en-US" altLang="zh-CN" sz="2000" dirty="0" smtClean="0">
                <a:solidFill>
                  <a:schemeClr val="bg1"/>
                </a:solidFill>
                <a:latin typeface="Times New Roman" panose="02020603050405020304" pitchFamily="18" charset="0"/>
                <a:cs typeface="Times New Roman" panose="02020603050405020304" pitchFamily="18" charset="0"/>
              </a:rPr>
              <a:t>online delivery service</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2"/>
          </p:nvPr>
        </p:nvPicPr>
        <p:blipFill>
          <a:blip r:embed="rId3"/>
          <a:stretch>
            <a:fillRect/>
          </a:stretch>
        </p:blipFill>
        <p:spPr>
          <a:xfrm>
            <a:off x="7073729" y="1000512"/>
            <a:ext cx="4827058" cy="5482189"/>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168</a:t>
            </a:fld>
            <a:endParaRPr lang="en-US"/>
          </a:p>
        </p:txBody>
      </p:sp>
    </p:spTree>
    <p:extLst>
      <p:ext uri="{BB962C8B-B14F-4D97-AF65-F5344CB8AC3E}">
        <p14:creationId xmlns:p14="http://schemas.microsoft.com/office/powerpoint/2010/main" val="13069270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72" y="200480"/>
            <a:ext cx="10515600" cy="630918"/>
          </a:xfrm>
        </p:spPr>
        <p:txBody>
          <a:bodyPr>
            <a:no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Mobile commerce</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08470" y="996044"/>
            <a:ext cx="7197229" cy="5671456"/>
          </a:xfrm>
        </p:spPr>
        <p:txBody>
          <a:bodyPr>
            <a:noAutofit/>
          </a:bodyPr>
          <a:lstStyle/>
          <a:p>
            <a:r>
              <a:rPr lang="en-US" altLang="zh-CN" sz="2400" dirty="0">
                <a:solidFill>
                  <a:schemeClr val="bg1"/>
                </a:solidFill>
                <a:latin typeface="Times New Roman" panose="02020603050405020304" pitchFamily="18" charset="0"/>
                <a:cs typeface="Times New Roman" panose="02020603050405020304" pitchFamily="18" charset="0"/>
              </a:rPr>
              <a:t>Customers’ need for mobile</a:t>
            </a:r>
            <a:r>
              <a:rPr lang="en-US" altLang="zh-CN" sz="2400" dirty="0" smtClean="0">
                <a:solidFill>
                  <a:schemeClr val="bg1"/>
                </a:solidFill>
                <a:latin typeface="Times New Roman" panose="02020603050405020304" pitchFamily="18" charset="0"/>
                <a:cs typeface="Times New Roman" panose="02020603050405020304" pitchFamily="18" charset="0"/>
              </a:rPr>
              <a:t>:</a:t>
            </a: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From the graph, people from different generations all use mobile in store, the major use of mobile for all of them is to read product review and check-in discounts. Therefore, Costco can develop mobile apps to fulfill customers demand</a:t>
            </a: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Consumers live in a multichannel world. Retailers that integrate their online with their offline, and their mobile with their in-store, have a major advantage. </a:t>
            </a:r>
            <a:endParaRPr lang="zh-CN" altLang="en-US" sz="2400" dirty="0">
              <a:solidFill>
                <a:schemeClr val="bg1"/>
              </a:solidFill>
              <a:latin typeface="Times New Roman" panose="02020603050405020304" pitchFamily="18" charset="0"/>
              <a:cs typeface="Times New Roman" panose="02020603050405020304" pitchFamily="18" charset="0"/>
            </a:endParaRPr>
          </a:p>
          <a:p>
            <a:r>
              <a:rPr lang="en-US" altLang="zh-CN" sz="2400" dirty="0" smtClean="0">
                <a:solidFill>
                  <a:schemeClr val="bg1"/>
                </a:solidFill>
                <a:latin typeface="Times New Roman" panose="02020603050405020304" pitchFamily="18" charset="0"/>
                <a:cs typeface="Times New Roman" panose="02020603050405020304" pitchFamily="18" charset="0"/>
              </a:rPr>
              <a:t>Costco</a:t>
            </a:r>
          </a:p>
          <a:p>
            <a:pPr marL="0" indent="0">
              <a:buNone/>
            </a:pPr>
            <a:r>
              <a:rPr lang="en-US" altLang="zh-CN" sz="2400" dirty="0" smtClean="0">
                <a:solidFill>
                  <a:schemeClr val="bg1"/>
                </a:solidFill>
                <a:latin typeface="Times New Roman" panose="02020603050405020304" pitchFamily="18" charset="0"/>
                <a:cs typeface="Times New Roman" panose="02020603050405020304" pitchFamily="18" charset="0"/>
              </a:rPr>
              <a:t>First </a:t>
            </a:r>
            <a:r>
              <a:rPr lang="en-US" altLang="zh-CN" sz="2400" dirty="0">
                <a:solidFill>
                  <a:schemeClr val="bg1"/>
                </a:solidFill>
                <a:latin typeface="Times New Roman" panose="02020603050405020304" pitchFamily="18" charset="0"/>
                <a:cs typeface="Times New Roman" panose="02020603050405020304" pitchFamily="18" charset="0"/>
              </a:rPr>
              <a:t>mobile phone app: Launched in the US in mid-2012, and in Canada in 2014. </a:t>
            </a:r>
            <a:endParaRPr lang="zh-CN" altLang="en-US" sz="2400" dirty="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400" dirty="0" smtClean="0">
                <a:solidFill>
                  <a:schemeClr val="bg1"/>
                </a:solidFill>
                <a:latin typeface="Times New Roman" panose="02020603050405020304" pitchFamily="18" charset="0"/>
                <a:cs typeface="Times New Roman" panose="02020603050405020304" pitchFamily="18" charset="0"/>
              </a:rPr>
              <a:t>In </a:t>
            </a:r>
            <a:r>
              <a:rPr lang="en-US" altLang="zh-CN" sz="2400" dirty="0">
                <a:solidFill>
                  <a:schemeClr val="bg1"/>
                </a:solidFill>
                <a:latin typeface="Times New Roman" panose="02020603050405020304" pitchFamily="18" charset="0"/>
                <a:cs typeface="Times New Roman" panose="02020603050405020304" pitchFamily="18" charset="0"/>
              </a:rPr>
              <a:t>2013, it formed a partnership with Google, whereby the company’s products are available through the Google Shopping Express portal to Costco members. </a:t>
            </a:r>
          </a:p>
          <a:p>
            <a:pPr marL="0" indent="0">
              <a:buNone/>
            </a:pPr>
            <a:endParaRPr lang="zh-CN" altLang="en-US" sz="2400" dirty="0">
              <a:solidFill>
                <a:schemeClr val="bg1"/>
              </a:solidFill>
              <a:latin typeface="Times New Roman" panose="02020603050405020304" pitchFamily="18" charset="0"/>
              <a:cs typeface="Times New Roman" panose="02020603050405020304" pitchFamily="18" charset="0"/>
            </a:endParaRPr>
          </a:p>
          <a:p>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7734300" y="1825625"/>
            <a:ext cx="3619500" cy="4351338"/>
          </a:xfrm>
        </p:spPr>
        <p:txBody>
          <a:bodyPr>
            <a:normAutofit/>
          </a:bodyPr>
          <a:lstStyle/>
          <a:p>
            <a:endParaRPr lang="zh-CN" alt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00" y="515939"/>
            <a:ext cx="4333301" cy="5690506"/>
          </a:xfrm>
          <a:prstGeom prst="rect">
            <a:avLst/>
          </a:prstGeom>
        </p:spPr>
      </p:pic>
      <p:sp>
        <p:nvSpPr>
          <p:cNvPr id="6" name="Slide Number Placeholder 5"/>
          <p:cNvSpPr>
            <a:spLocks noGrp="1"/>
          </p:cNvSpPr>
          <p:nvPr>
            <p:ph type="sldNum" sz="quarter" idx="12"/>
          </p:nvPr>
        </p:nvSpPr>
        <p:spPr/>
        <p:txBody>
          <a:bodyPr/>
          <a:lstStyle/>
          <a:p>
            <a:fld id="{29B3F65C-2DF1-4EBD-AC68-8BBBAB898856}" type="slidenum">
              <a:rPr lang="en-US" smtClean="0"/>
              <a:t>169</a:t>
            </a:fld>
            <a:endParaRPr lang="en-US"/>
          </a:p>
        </p:txBody>
      </p:sp>
    </p:spTree>
    <p:extLst>
      <p:ext uri="{BB962C8B-B14F-4D97-AF65-F5344CB8AC3E}">
        <p14:creationId xmlns:p14="http://schemas.microsoft.com/office/powerpoint/2010/main" val="3219483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44" y="122754"/>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Retail Industry Mature Life Cycle</a:t>
            </a:r>
          </a:p>
        </p:txBody>
      </p:sp>
      <p:sp>
        <p:nvSpPr>
          <p:cNvPr id="3" name="Content Placeholder 2"/>
          <p:cNvSpPr>
            <a:spLocks noGrp="1"/>
          </p:cNvSpPr>
          <p:nvPr>
            <p:ph idx="1"/>
          </p:nvPr>
        </p:nvSpPr>
        <p:spPr>
          <a:xfrm>
            <a:off x="474644" y="1703387"/>
            <a:ext cx="10515600" cy="4351338"/>
          </a:xfrm>
        </p:spPr>
        <p:txBody>
          <a:bodyPr/>
          <a:lstStyle/>
          <a:p>
            <a:r>
              <a:rPr lang="en-US" b="1" dirty="0">
                <a:solidFill>
                  <a:schemeClr val="bg1"/>
                </a:solidFill>
                <a:latin typeface="Times New Roman" panose="02020603050405020304" pitchFamily="18" charset="0"/>
                <a:cs typeface="Times New Roman" panose="02020603050405020304" pitchFamily="18" charset="0"/>
              </a:rPr>
              <a:t>D</a:t>
            </a:r>
            <a:r>
              <a:rPr lang="en-US" b="1" dirty="0" smtClean="0">
                <a:solidFill>
                  <a:schemeClr val="bg1"/>
                </a:solidFill>
                <a:latin typeface="Times New Roman" panose="02020603050405020304" pitchFamily="18" charset="0"/>
                <a:cs typeface="Times New Roman" panose="02020603050405020304" pitchFamily="18" charset="0"/>
              </a:rPr>
              <a:t>ecline phase: </a:t>
            </a:r>
            <a:r>
              <a:rPr lang="en-US" dirty="0" smtClean="0">
                <a:solidFill>
                  <a:schemeClr val="bg1"/>
                </a:solidFill>
                <a:latin typeface="Times New Roman" panose="02020603050405020304" pitchFamily="18" charset="0"/>
                <a:cs typeface="Times New Roman" panose="02020603050405020304" pitchFamily="18" charset="0"/>
              </a:rPr>
              <a:t>IVA </a:t>
            </a:r>
            <a:r>
              <a:rPr lang="en-US" dirty="0">
                <a:solidFill>
                  <a:schemeClr val="bg1"/>
                </a:solidFill>
                <a:latin typeface="Times New Roman" panose="02020603050405020304" pitchFamily="18" charset="0"/>
                <a:cs typeface="Times New Roman" panose="02020603050405020304" pitchFamily="18" charset="0"/>
              </a:rPr>
              <a:t>falls below </a:t>
            </a:r>
            <a:r>
              <a:rPr lang="en-US" dirty="0" smtClean="0">
                <a:solidFill>
                  <a:schemeClr val="bg1"/>
                </a:solidFill>
                <a:latin typeface="Times New Roman" panose="02020603050405020304" pitchFamily="18" charset="0"/>
                <a:cs typeface="Times New Roman" panose="02020603050405020304" pitchFamily="18" charset="0"/>
              </a:rPr>
              <a:t>GDP </a:t>
            </a:r>
          </a:p>
          <a:p>
            <a:r>
              <a:rPr lang="en-US" b="1" dirty="0">
                <a:solidFill>
                  <a:schemeClr val="bg1"/>
                </a:solidFill>
                <a:latin typeface="Times New Roman" panose="02020603050405020304" pitchFamily="18" charset="0"/>
                <a:cs typeface="Times New Roman" panose="02020603050405020304" pitchFamily="18" charset="0"/>
              </a:rPr>
              <a:t>G</a:t>
            </a:r>
            <a:r>
              <a:rPr lang="en-US" b="1" dirty="0" smtClean="0">
                <a:solidFill>
                  <a:schemeClr val="bg1"/>
                </a:solidFill>
                <a:latin typeface="Times New Roman" panose="02020603050405020304" pitchFamily="18" charset="0"/>
                <a:cs typeface="Times New Roman" panose="02020603050405020304" pitchFamily="18" charset="0"/>
              </a:rPr>
              <a:t>rowth phase:</a:t>
            </a:r>
            <a:r>
              <a:rPr lang="en-US" dirty="0" smtClean="0">
                <a:solidFill>
                  <a:schemeClr val="bg1"/>
                </a:solidFill>
                <a:latin typeface="Times New Roman" panose="02020603050405020304" pitchFamily="18" charset="0"/>
                <a:cs typeface="Times New Roman" panose="02020603050405020304" pitchFamily="18" charset="0"/>
              </a:rPr>
              <a:t> IVA outpaces GDP </a:t>
            </a:r>
          </a:p>
          <a:p>
            <a:r>
              <a:rPr lang="en-US" b="1" dirty="0">
                <a:solidFill>
                  <a:schemeClr val="bg1"/>
                </a:solidFill>
                <a:latin typeface="Times New Roman" panose="02020603050405020304" pitchFamily="18" charset="0"/>
                <a:cs typeface="Times New Roman" panose="02020603050405020304" pitchFamily="18" charset="0"/>
              </a:rPr>
              <a:t>M</a:t>
            </a:r>
            <a:r>
              <a:rPr lang="en-US" b="1" dirty="0" smtClean="0">
                <a:solidFill>
                  <a:schemeClr val="bg1"/>
                </a:solidFill>
                <a:latin typeface="Times New Roman" panose="02020603050405020304" pitchFamily="18" charset="0"/>
                <a:cs typeface="Times New Roman" panose="02020603050405020304" pitchFamily="18" charset="0"/>
              </a:rPr>
              <a:t>ature phase: </a:t>
            </a:r>
            <a:r>
              <a:rPr lang="en-US" dirty="0" smtClean="0">
                <a:solidFill>
                  <a:schemeClr val="bg1"/>
                </a:solidFill>
                <a:latin typeface="Times New Roman" panose="02020603050405020304" pitchFamily="18" charset="0"/>
                <a:cs typeface="Times New Roman" panose="02020603050405020304" pitchFamily="18" charset="0"/>
              </a:rPr>
              <a:t>IVA mirrors GDP</a:t>
            </a:r>
          </a:p>
          <a:p>
            <a:pPr marL="0" indent="0">
              <a:buNone/>
            </a:pPr>
            <a:endParaRPr lang="en-CA"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CA" dirty="0" smtClean="0">
                <a:solidFill>
                  <a:schemeClr val="bg1"/>
                </a:solidFill>
                <a:latin typeface="Times New Roman" panose="02020603050405020304" pitchFamily="18" charset="0"/>
                <a:cs typeface="Times New Roman" panose="02020603050405020304" pitchFamily="18" charset="0"/>
              </a:rPr>
              <a:t>U.S. GDP </a:t>
            </a:r>
            <a:r>
              <a:rPr lang="en-CA" dirty="0">
                <a:solidFill>
                  <a:schemeClr val="bg1"/>
                </a:solidFill>
                <a:latin typeface="Times New Roman" panose="02020603050405020304" pitchFamily="18" charset="0"/>
                <a:cs typeface="Times New Roman" panose="02020603050405020304" pitchFamily="18" charset="0"/>
              </a:rPr>
              <a:t>is anticipated to rise an at </a:t>
            </a:r>
            <a:endParaRPr lang="en-CA"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CA" dirty="0" smtClean="0">
                <a:solidFill>
                  <a:schemeClr val="bg1"/>
                </a:solidFill>
                <a:latin typeface="Times New Roman" panose="02020603050405020304" pitchFamily="18" charset="0"/>
                <a:cs typeface="Times New Roman" panose="02020603050405020304" pitchFamily="18" charset="0"/>
              </a:rPr>
              <a:t>annualized </a:t>
            </a:r>
            <a:r>
              <a:rPr lang="en-CA" dirty="0">
                <a:solidFill>
                  <a:schemeClr val="bg1"/>
                </a:solidFill>
                <a:latin typeface="Times New Roman" panose="02020603050405020304" pitchFamily="18" charset="0"/>
                <a:cs typeface="Times New Roman" panose="02020603050405020304" pitchFamily="18" charset="0"/>
              </a:rPr>
              <a:t>rate of 2.5% in </a:t>
            </a:r>
            <a:r>
              <a:rPr lang="en-CA" dirty="0" smtClean="0">
                <a:solidFill>
                  <a:schemeClr val="bg1"/>
                </a:solidFill>
                <a:latin typeface="Times New Roman" panose="02020603050405020304" pitchFamily="18" charset="0"/>
                <a:cs typeface="Times New Roman" panose="02020603050405020304" pitchFamily="18" charset="0"/>
              </a:rPr>
              <a:t>the</a:t>
            </a:r>
            <a:r>
              <a:rPr lang="en-CA" dirty="0">
                <a:solidFill>
                  <a:schemeClr val="bg1"/>
                </a:solidFill>
                <a:latin typeface="Times New Roman" panose="02020603050405020304" pitchFamily="18" charset="0"/>
                <a:cs typeface="Times New Roman" panose="02020603050405020304" pitchFamily="18" charset="0"/>
              </a:rPr>
              <a:t> </a:t>
            </a:r>
            <a:r>
              <a:rPr lang="en-CA" dirty="0" smtClean="0">
                <a:solidFill>
                  <a:schemeClr val="bg1"/>
                </a:solidFill>
                <a:latin typeface="Times New Roman" panose="02020603050405020304" pitchFamily="18" charset="0"/>
                <a:cs typeface="Times New Roman" panose="02020603050405020304" pitchFamily="18" charset="0"/>
              </a:rPr>
              <a:t>10 </a:t>
            </a:r>
          </a:p>
          <a:p>
            <a:pPr marL="0" indent="0">
              <a:buNone/>
            </a:pPr>
            <a:r>
              <a:rPr lang="en-CA" dirty="0" smtClean="0">
                <a:solidFill>
                  <a:schemeClr val="bg1"/>
                </a:solidFill>
                <a:latin typeface="Times New Roman" panose="02020603050405020304" pitchFamily="18" charset="0"/>
                <a:cs typeface="Times New Roman" panose="02020603050405020304" pitchFamily="18" charset="0"/>
              </a:rPr>
              <a:t>years </a:t>
            </a:r>
            <a:r>
              <a:rPr lang="en-CA" dirty="0">
                <a:solidFill>
                  <a:schemeClr val="bg1"/>
                </a:solidFill>
                <a:latin typeface="Times New Roman" panose="02020603050405020304" pitchFamily="18" charset="0"/>
                <a:cs typeface="Times New Roman" panose="02020603050405020304" pitchFamily="18" charset="0"/>
              </a:rPr>
              <a:t>to 2020. </a:t>
            </a:r>
            <a:endParaRPr lang="en-US" dirty="0">
              <a:solidFill>
                <a:schemeClr val="bg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360" y="1825625"/>
            <a:ext cx="5223510" cy="4229100"/>
          </a:xfrm>
          <a:prstGeom prst="rect">
            <a:avLst/>
          </a:prstGeom>
        </p:spPr>
      </p:pic>
      <p:sp>
        <p:nvSpPr>
          <p:cNvPr id="5" name="Slide Number Placeholder 4"/>
          <p:cNvSpPr>
            <a:spLocks noGrp="1"/>
          </p:cNvSpPr>
          <p:nvPr>
            <p:ph type="sldNum" sz="quarter" idx="12"/>
          </p:nvPr>
        </p:nvSpPr>
        <p:spPr/>
        <p:txBody>
          <a:bodyPr/>
          <a:lstStyle/>
          <a:p>
            <a:fld id="{29B3F65C-2DF1-4EBD-AC68-8BBBAB898856}" type="slidenum">
              <a:rPr lang="en-US" smtClean="0"/>
              <a:t>17</a:t>
            </a:fld>
            <a:endParaRPr lang="en-US"/>
          </a:p>
        </p:txBody>
      </p:sp>
    </p:spTree>
    <p:extLst>
      <p:ext uri="{BB962C8B-B14F-4D97-AF65-F5344CB8AC3E}">
        <p14:creationId xmlns:p14="http://schemas.microsoft.com/office/powerpoint/2010/main" val="396091238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2481"/>
          </a:xfrm>
        </p:spPr>
        <p:txBody>
          <a:bodyPr/>
          <a:lstStyle/>
          <a:p>
            <a:r>
              <a:rPr lang="en-US" altLang="zh-CN" b="1" dirty="0" smtClean="0">
                <a:solidFill>
                  <a:schemeClr val="bg1"/>
                </a:solidFill>
                <a:latin typeface="Times New Roman" panose="02020603050405020304" pitchFamily="18" charset="0"/>
                <a:cs typeface="Times New Roman" panose="02020603050405020304" pitchFamily="18" charset="0"/>
              </a:rPr>
              <a:t>Risks of Investing in Costco’s Stock</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38199" y="1825625"/>
            <a:ext cx="9493155" cy="4351338"/>
          </a:xfrm>
        </p:spPr>
        <p:txBody>
          <a:bodyPr>
            <a:normAutofit fontScale="77500" lnSpcReduction="20000"/>
          </a:bodyPr>
          <a:lstStyle/>
          <a:p>
            <a:r>
              <a:rPr lang="en-US" altLang="zh-CN" dirty="0" smtClean="0">
                <a:solidFill>
                  <a:schemeClr val="bg1"/>
                </a:solidFill>
                <a:latin typeface="Times New Roman" panose="02020603050405020304" pitchFamily="18" charset="0"/>
                <a:cs typeface="Times New Roman" panose="02020603050405020304" pitchFamily="18" charset="0"/>
              </a:rPr>
              <a:t>High P/E ratio :</a:t>
            </a:r>
          </a:p>
          <a:p>
            <a:pPr>
              <a:buFont typeface="Calibri" panose="020F050202020403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SPDR </a:t>
            </a:r>
            <a:r>
              <a:rPr lang="en-US" altLang="zh-CN" dirty="0">
                <a:solidFill>
                  <a:schemeClr val="bg1"/>
                </a:solidFill>
                <a:latin typeface="Times New Roman" panose="02020603050405020304" pitchFamily="18" charset="0"/>
                <a:cs typeface="Times New Roman" panose="02020603050405020304" pitchFamily="18" charset="0"/>
              </a:rPr>
              <a:t>S&amp;P Retail ETF has a P/E ratio of 20, and the average for the S&amp;P 500 as a whole is closer to 21</a:t>
            </a:r>
            <a:r>
              <a:rPr lang="en-US" altLang="zh-CN" dirty="0" smtClean="0">
                <a:solidFill>
                  <a:schemeClr val="bg1"/>
                </a:solidFill>
                <a:latin typeface="Times New Roman" panose="02020603050405020304" pitchFamily="18" charset="0"/>
                <a:cs typeface="Times New Roman" panose="02020603050405020304" pitchFamily="18" charset="0"/>
              </a:rPr>
              <a:t>.</a:t>
            </a:r>
          </a:p>
          <a:p>
            <a:r>
              <a:rPr lang="en-US" altLang="zh-CN" dirty="0" smtClean="0">
                <a:solidFill>
                  <a:schemeClr val="bg1"/>
                </a:solidFill>
                <a:latin typeface="Times New Roman" panose="02020603050405020304" pitchFamily="18" charset="0"/>
                <a:cs typeface="Times New Roman" panose="02020603050405020304" pitchFamily="18" charset="0"/>
              </a:rPr>
              <a:t>E-commerce</a:t>
            </a:r>
          </a:p>
          <a:p>
            <a:pPr>
              <a:buFont typeface="Calibri" panose="020F050202020403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Costco </a:t>
            </a:r>
            <a:r>
              <a:rPr lang="en-US" altLang="zh-CN" dirty="0">
                <a:solidFill>
                  <a:schemeClr val="bg1"/>
                </a:solidFill>
                <a:latin typeface="Times New Roman" panose="02020603050405020304" pitchFamily="18" charset="0"/>
                <a:cs typeface="Times New Roman" panose="02020603050405020304" pitchFamily="18" charset="0"/>
              </a:rPr>
              <a:t>is not pursuing an aggressive e-commerce growth </a:t>
            </a:r>
            <a:r>
              <a:rPr lang="en-US" altLang="zh-CN" dirty="0" smtClean="0">
                <a:solidFill>
                  <a:schemeClr val="bg1"/>
                </a:solidFill>
                <a:latin typeface="Times New Roman" panose="02020603050405020304" pitchFamily="18" charset="0"/>
                <a:cs typeface="Times New Roman" panose="02020603050405020304" pitchFamily="18" charset="0"/>
              </a:rPr>
              <a:t>strategy, which may be unable to satisfy customers’ needs.</a:t>
            </a:r>
            <a:r>
              <a:rPr lang="en-US" altLang="zh-CN" dirty="0">
                <a:solidFill>
                  <a:schemeClr val="bg1"/>
                </a:solidFill>
                <a:latin typeface="Times New Roman" panose="02020603050405020304" pitchFamily="18" charset="0"/>
                <a:cs typeface="Times New Roman" panose="02020603050405020304" pitchFamily="18" charset="0"/>
              </a:rPr>
              <a:t>  </a:t>
            </a:r>
            <a:r>
              <a:rPr lang="en-US" altLang="zh-CN" dirty="0" smtClean="0">
                <a:solidFill>
                  <a:schemeClr val="bg1"/>
                </a:solidFill>
                <a:latin typeface="Times New Roman" panose="02020603050405020304" pitchFamily="18" charset="0"/>
                <a:cs typeface="Times New Roman" panose="02020603050405020304" pitchFamily="18" charset="0"/>
              </a:rPr>
              <a:t>Developing e-commerce requires cost of shipping, </a:t>
            </a:r>
            <a:r>
              <a:rPr lang="en-US" altLang="zh-CN" dirty="0">
                <a:solidFill>
                  <a:schemeClr val="bg1"/>
                </a:solidFill>
                <a:latin typeface="Times New Roman" panose="02020603050405020304" pitchFamily="18" charset="0"/>
                <a:cs typeface="Times New Roman" panose="02020603050405020304" pitchFamily="18" charset="0"/>
              </a:rPr>
              <a:t>shipping </a:t>
            </a:r>
            <a:r>
              <a:rPr lang="en-US" altLang="zh-CN" dirty="0" smtClean="0">
                <a:solidFill>
                  <a:schemeClr val="bg1"/>
                </a:solidFill>
                <a:latin typeface="Times New Roman" panose="02020603050405020304" pitchFamily="18" charset="0"/>
                <a:cs typeface="Times New Roman" panose="02020603050405020304" pitchFamily="18" charset="0"/>
              </a:rPr>
              <a:t>infrastructure and</a:t>
            </a:r>
            <a:r>
              <a:rPr lang="en-US" altLang="zh-CN" dirty="0">
                <a:solidFill>
                  <a:schemeClr val="bg1"/>
                </a:solidFill>
                <a:latin typeface="Times New Roman" panose="02020603050405020304" pitchFamily="18" charset="0"/>
                <a:cs typeface="Times New Roman" panose="02020603050405020304" pitchFamily="18" charset="0"/>
              </a:rPr>
              <a:t> </a:t>
            </a:r>
            <a:r>
              <a:rPr lang="en-US" altLang="zh-CN" dirty="0" smtClean="0">
                <a:solidFill>
                  <a:schemeClr val="bg1"/>
                </a:solidFill>
                <a:latin typeface="Times New Roman" panose="02020603050405020304" pitchFamily="18" charset="0"/>
                <a:cs typeface="Times New Roman" panose="02020603050405020304" pitchFamily="18" charset="0"/>
              </a:rPr>
              <a:t>maintaining </a:t>
            </a:r>
            <a:r>
              <a:rPr lang="en-US" altLang="zh-CN" dirty="0">
                <a:solidFill>
                  <a:schemeClr val="bg1"/>
                </a:solidFill>
                <a:latin typeface="Times New Roman" panose="02020603050405020304" pitchFamily="18" charset="0"/>
                <a:cs typeface="Times New Roman" panose="02020603050405020304" pitchFamily="18" charset="0"/>
              </a:rPr>
              <a:t>a </a:t>
            </a:r>
            <a:r>
              <a:rPr lang="en-US" altLang="zh-CN" dirty="0" smtClean="0">
                <a:solidFill>
                  <a:schemeClr val="bg1"/>
                </a:solidFill>
                <a:latin typeface="Times New Roman" panose="02020603050405020304" pitchFamily="18" charset="0"/>
                <a:cs typeface="Times New Roman" panose="02020603050405020304" pitchFamily="18" charset="0"/>
              </a:rPr>
              <a:t>website. This may narrow Costco’s profits from high-volume selling and membership fees.</a:t>
            </a:r>
          </a:p>
          <a:p>
            <a:r>
              <a:rPr lang="en-US" altLang="zh-CN" dirty="0" smtClean="0">
                <a:solidFill>
                  <a:schemeClr val="bg1"/>
                </a:solidFill>
                <a:latin typeface="Times New Roman" panose="02020603050405020304" pitchFamily="18" charset="0"/>
                <a:cs typeface="Times New Roman" panose="02020603050405020304" pitchFamily="18" charset="0"/>
              </a:rPr>
              <a:t>Expansion</a:t>
            </a:r>
          </a:p>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Lower profit margin in new stores and cannibalization, which seems to have small effect now.</a:t>
            </a:r>
          </a:p>
          <a:p>
            <a:r>
              <a:rPr lang="en-US" altLang="zh-CN" dirty="0" smtClean="0">
                <a:solidFill>
                  <a:schemeClr val="bg1"/>
                </a:solidFill>
                <a:latin typeface="Times New Roman" panose="02020603050405020304" pitchFamily="18" charset="0"/>
                <a:cs typeface="Times New Roman" panose="02020603050405020304" pitchFamily="18" charset="0"/>
              </a:rPr>
              <a:t>Private Label</a:t>
            </a:r>
          </a:p>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If </a:t>
            </a:r>
            <a:r>
              <a:rPr lang="en-US" altLang="zh-CN" dirty="0">
                <a:solidFill>
                  <a:schemeClr val="bg1"/>
                </a:solidFill>
                <a:latin typeface="Times New Roman" panose="02020603050405020304" pitchFamily="18" charset="0"/>
                <a:cs typeface="Times New Roman" panose="02020603050405020304" pitchFamily="18" charset="0"/>
              </a:rPr>
              <a:t>there is a quality issue of Kirkland Signature brand, and the company is no longer able to command loyalty to the brand, Costco's profits will suffer.</a:t>
            </a:r>
            <a:endParaRPr lang="zh-CN" altLang="en-US" dirty="0">
              <a:solidFill>
                <a:schemeClr val="bg1"/>
              </a:solidFill>
              <a:latin typeface="Times New Roman" panose="02020603050405020304" pitchFamily="18" charset="0"/>
              <a:cs typeface="Times New Roman" panose="02020603050405020304" pitchFamily="18" charset="0"/>
            </a:endParaRPr>
          </a:p>
          <a:p>
            <a:endParaRPr lang="en-US" altLang="zh-CN" dirty="0" smtClean="0">
              <a:solidFill>
                <a:schemeClr val="bg1"/>
              </a:solidFill>
              <a:latin typeface="Times New Roman" panose="02020603050405020304" pitchFamily="18" charset="0"/>
              <a:cs typeface="Times New Roman" panose="02020603050405020304" pitchFamily="18" charset="0"/>
            </a:endParaRPr>
          </a:p>
          <a:p>
            <a:endParaRPr lang="en-US" altLang="zh-CN" dirty="0">
              <a:solidFill>
                <a:schemeClr val="bg1"/>
              </a:solidFill>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170</a:t>
            </a:fld>
            <a:endParaRPr lang="en-US"/>
          </a:p>
        </p:txBody>
      </p:sp>
    </p:spTree>
    <p:extLst>
      <p:ext uri="{BB962C8B-B14F-4D97-AF65-F5344CB8AC3E}">
        <p14:creationId xmlns:p14="http://schemas.microsoft.com/office/powerpoint/2010/main" val="4734751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dirty="0"/>
          </a:p>
        </p:txBody>
      </p:sp>
      <p:sp>
        <p:nvSpPr>
          <p:cNvPr id="4" name="Rectangle 3"/>
          <p:cNvSpPr/>
          <p:nvPr/>
        </p:nvSpPr>
        <p:spPr>
          <a:xfrm>
            <a:off x="3393662" y="2967335"/>
            <a:ext cx="540468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dirty="0" smtClean="0">
                <a:ln/>
                <a:solidFill>
                  <a:schemeClr val="accent1">
                    <a:lumMod val="40000"/>
                    <a:lumOff val="60000"/>
                  </a:schemeClr>
                </a:solidFill>
              </a:rPr>
              <a:t>Board of Directors</a:t>
            </a:r>
            <a:endParaRPr lang="zh-CN" altLang="en-US" sz="5400" b="1" dirty="0">
              <a:ln/>
              <a:solidFill>
                <a:schemeClr val="accent1">
                  <a:lumMod val="40000"/>
                  <a:lumOff val="60000"/>
                </a:schemeClr>
              </a:solidFill>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171</a:t>
            </a:fld>
            <a:endParaRPr lang="en-US"/>
          </a:p>
        </p:txBody>
      </p:sp>
    </p:spTree>
    <p:extLst>
      <p:ext uri="{BB962C8B-B14F-4D97-AF65-F5344CB8AC3E}">
        <p14:creationId xmlns:p14="http://schemas.microsoft.com/office/powerpoint/2010/main" val="316239158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91" y="265974"/>
            <a:ext cx="10515600" cy="1325563"/>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James</a:t>
            </a:r>
            <a:r>
              <a:rPr lang="en-US" altLang="zh-CN" sz="3200" b="1" dirty="0">
                <a:solidFill>
                  <a:schemeClr val="bg1"/>
                </a:solidFill>
                <a:latin typeface="Times New Roman" panose="02020603050405020304" pitchFamily="18" charset="0"/>
                <a:cs typeface="Times New Roman" panose="02020603050405020304" pitchFamily="18" charset="0"/>
              </a:rPr>
              <a:t> D. </a:t>
            </a:r>
            <a:r>
              <a:rPr lang="en-US" altLang="zh-CN" sz="3200" b="1" dirty="0" err="1">
                <a:solidFill>
                  <a:schemeClr val="bg1"/>
                </a:solidFill>
                <a:latin typeface="Times New Roman" panose="02020603050405020304" pitchFamily="18" charset="0"/>
                <a:cs typeface="Times New Roman" panose="02020603050405020304" pitchFamily="18" charset="0"/>
              </a:rPr>
              <a:t>Sinegal</a:t>
            </a:r>
            <a:r>
              <a:rPr lang="en-US" altLang="zh-CN" sz="3200" b="1" dirty="0">
                <a:solidFill>
                  <a:schemeClr val="bg1"/>
                </a:solidFill>
                <a:latin typeface="Times New Roman" panose="02020603050405020304" pitchFamily="18" charset="0"/>
                <a:cs typeface="Times New Roman" panose="02020603050405020304" pitchFamily="18" charset="0"/>
              </a:rPr>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Co-Founder and Director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75491" y="1698624"/>
            <a:ext cx="7421880" cy="4351338"/>
          </a:xfrm>
        </p:spPr>
        <p:txBody>
          <a:bodyPr>
            <a:normAutofit fontScale="92500" lnSpcReduction="20000"/>
          </a:bodyPr>
          <a:lstStyle/>
          <a:p>
            <a:r>
              <a:rPr lang="en-US" altLang="zh-CN" dirty="0" smtClean="0">
                <a:solidFill>
                  <a:schemeClr val="bg1"/>
                </a:solidFill>
                <a:latin typeface="Times New Roman" panose="02020603050405020304" pitchFamily="18" charset="0"/>
                <a:cs typeface="Times New Roman" panose="02020603050405020304" pitchFamily="18" charset="0"/>
              </a:rPr>
              <a:t>In Costco</a:t>
            </a:r>
          </a:p>
          <a:p>
            <a:pPr>
              <a:buFont typeface="Times New Roman" panose="02020603050405020304" pitchFamily="18" charset="0"/>
              <a:buChar char="·"/>
            </a:pPr>
            <a:r>
              <a:rPr lang="en-US" altLang="zh-CN" sz="2400" u="sng" dirty="0" smtClean="0">
                <a:solidFill>
                  <a:schemeClr val="bg1"/>
                </a:solidFill>
                <a:latin typeface="Times New Roman" panose="02020603050405020304" pitchFamily="18" charset="0"/>
                <a:cs typeface="Times New Roman" panose="02020603050405020304" pitchFamily="18" charset="0"/>
              </a:rPr>
              <a:t>1885- now: co-founder</a:t>
            </a:r>
            <a:r>
              <a:rPr lang="en-US" altLang="zh-CN" sz="2400" dirty="0" smtClean="0">
                <a:solidFill>
                  <a:schemeClr val="bg1"/>
                </a:solidFill>
                <a:latin typeface="Times New Roman" panose="02020603050405020304" pitchFamily="18" charset="0"/>
                <a:cs typeface="Times New Roman" panose="02020603050405020304" pitchFamily="18" charset="0"/>
              </a:rPr>
              <a:t> and a director</a:t>
            </a: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Until February 2010: </a:t>
            </a:r>
            <a:r>
              <a:rPr lang="en-US" altLang="zh-CN" sz="2400" dirty="0" smtClean="0">
                <a:solidFill>
                  <a:schemeClr val="bg1"/>
                </a:solidFill>
                <a:latin typeface="Times New Roman" panose="02020603050405020304" pitchFamily="18" charset="0"/>
                <a:cs typeface="Times New Roman" panose="02020603050405020304" pitchFamily="18" charset="0"/>
              </a:rPr>
              <a:t>President of Costco</a:t>
            </a:r>
          </a:p>
          <a:p>
            <a:pPr>
              <a:buFont typeface="Times New Roman" panose="02020603050405020304" pitchFamily="18"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Until December </a:t>
            </a:r>
            <a:r>
              <a:rPr lang="en-US" altLang="zh-CN" sz="2400" dirty="0">
                <a:solidFill>
                  <a:schemeClr val="bg1"/>
                </a:solidFill>
                <a:latin typeface="Times New Roman" panose="02020603050405020304" pitchFamily="18" charset="0"/>
                <a:cs typeface="Times New Roman" panose="02020603050405020304" pitchFamily="18" charset="0"/>
              </a:rPr>
              <a:t>31, </a:t>
            </a:r>
            <a:r>
              <a:rPr lang="en-US" altLang="zh-CN" sz="2400" dirty="0" smtClean="0">
                <a:solidFill>
                  <a:schemeClr val="bg1"/>
                </a:solidFill>
                <a:latin typeface="Times New Roman" panose="02020603050405020304" pitchFamily="18" charset="0"/>
                <a:cs typeface="Times New Roman" panose="02020603050405020304" pitchFamily="18" charset="0"/>
              </a:rPr>
              <a:t>2011: CEO </a:t>
            </a:r>
            <a:r>
              <a:rPr lang="en-US" altLang="zh-CN" sz="2400" dirty="0">
                <a:solidFill>
                  <a:schemeClr val="bg1"/>
                </a:solidFill>
                <a:latin typeface="Times New Roman" panose="02020603050405020304" pitchFamily="18" charset="0"/>
                <a:cs typeface="Times New Roman" panose="02020603050405020304" pitchFamily="18" charset="0"/>
              </a:rPr>
              <a:t>of </a:t>
            </a:r>
            <a:r>
              <a:rPr lang="en-US" altLang="zh-CN" sz="2400" dirty="0" smtClean="0">
                <a:solidFill>
                  <a:schemeClr val="bg1"/>
                </a:solidFill>
                <a:latin typeface="Times New Roman" panose="02020603050405020304" pitchFamily="18" charset="0"/>
                <a:cs typeface="Times New Roman" panose="02020603050405020304" pitchFamily="18" charset="0"/>
              </a:rPr>
              <a:t>Costco</a:t>
            </a:r>
          </a:p>
          <a:p>
            <a:pPr>
              <a:buFont typeface="Times New Roman" panose="02020603050405020304" pitchFamily="18"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January 2012-April 2013: </a:t>
            </a:r>
            <a:r>
              <a:rPr lang="en-US" altLang="zh-CN" sz="2400" dirty="0">
                <a:solidFill>
                  <a:schemeClr val="bg1"/>
                </a:solidFill>
                <a:latin typeface="Times New Roman" panose="02020603050405020304" pitchFamily="18" charset="0"/>
                <a:cs typeface="Times New Roman" panose="02020603050405020304" pitchFamily="18" charset="0"/>
              </a:rPr>
              <a:t>served as a non-officer employee of </a:t>
            </a:r>
            <a:r>
              <a:rPr lang="en-US" altLang="zh-CN" sz="2400" dirty="0" smtClean="0">
                <a:solidFill>
                  <a:schemeClr val="bg1"/>
                </a:solidFill>
                <a:latin typeface="Times New Roman" panose="02020603050405020304" pitchFamily="18" charset="0"/>
                <a:cs typeface="Times New Roman" panose="02020603050405020304" pitchFamily="18" charset="0"/>
              </a:rPr>
              <a:t>Costco</a:t>
            </a:r>
          </a:p>
          <a:p>
            <a:r>
              <a:rPr lang="en-US" altLang="zh-CN" dirty="0" smtClean="0">
                <a:solidFill>
                  <a:schemeClr val="bg1"/>
                </a:solidFill>
                <a:latin typeface="Times New Roman" panose="02020603050405020304" pitchFamily="18" charset="0"/>
                <a:cs typeface="Times New Roman" panose="02020603050405020304" pitchFamily="18" charset="0"/>
              </a:rPr>
              <a:t>Now: He </a:t>
            </a:r>
            <a:r>
              <a:rPr lang="en-US" altLang="zh-CN" dirty="0">
                <a:solidFill>
                  <a:schemeClr val="bg1"/>
                </a:solidFill>
                <a:latin typeface="Times New Roman" panose="02020603050405020304" pitchFamily="18" charset="0"/>
                <a:cs typeface="Times New Roman" panose="02020603050405020304" pitchFamily="18" charset="0"/>
              </a:rPr>
              <a:t>is on the Board of Directors at Costco Wholesale Corp., United Negro College Fund, Inc., Fred Hutchinson Cancer Research Center, and The National Mentoring Partnership, </a:t>
            </a:r>
            <a:r>
              <a:rPr lang="en-US" altLang="zh-CN" dirty="0" smtClean="0">
                <a:solidFill>
                  <a:schemeClr val="bg1"/>
                </a:solidFill>
                <a:latin typeface="Times New Roman" panose="02020603050405020304" pitchFamily="18" charset="0"/>
                <a:cs typeface="Times New Roman" panose="02020603050405020304" pitchFamily="18" charset="0"/>
              </a:rPr>
              <a:t>Inc.</a:t>
            </a:r>
            <a:endParaRPr lang="zh-CN" altLang="en-US" dirty="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Business </a:t>
            </a:r>
            <a:r>
              <a:rPr lang="en-US" altLang="zh-CN" dirty="0">
                <a:solidFill>
                  <a:schemeClr val="bg1"/>
                </a:solidFill>
                <a:latin typeface="Times New Roman" panose="02020603050405020304" pitchFamily="18" charset="0"/>
                <a:cs typeface="Times New Roman" panose="02020603050405020304" pitchFamily="18" charset="0"/>
              </a:rPr>
              <a:t>Administration graduate of San Diego State University </a:t>
            </a:r>
          </a:p>
          <a:p>
            <a:pPr marL="0" indent="0">
              <a:buNone/>
            </a:pPr>
            <a:endParaRPr lang="en-US" altLang="zh-CN" dirty="0" smtClean="0">
              <a:solidFill>
                <a:schemeClr val="bg1"/>
              </a:solidFill>
            </a:endParaRPr>
          </a:p>
          <a:p>
            <a:pPr marL="0" indent="0">
              <a:buNone/>
            </a:pPr>
            <a:endParaRPr lang="zh-CN" altLang="en-US" dirty="0">
              <a:solidFill>
                <a:schemeClr val="bg1"/>
              </a:solidFill>
            </a:endParaRP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450872" y="1967645"/>
            <a:ext cx="2902928" cy="3813297"/>
          </a:xfrm>
        </p:spPr>
      </p:pic>
      <p:sp>
        <p:nvSpPr>
          <p:cNvPr id="4" name="Slide Number Placeholder 3"/>
          <p:cNvSpPr>
            <a:spLocks noGrp="1"/>
          </p:cNvSpPr>
          <p:nvPr>
            <p:ph type="sldNum" sz="quarter" idx="12"/>
          </p:nvPr>
        </p:nvSpPr>
        <p:spPr/>
        <p:txBody>
          <a:bodyPr/>
          <a:lstStyle/>
          <a:p>
            <a:fld id="{29B3F65C-2DF1-4EBD-AC68-8BBBAB898856}" type="slidenum">
              <a:rPr lang="en-US" smtClean="0"/>
              <a:t>172</a:t>
            </a:fld>
            <a:endParaRPr lang="en-US"/>
          </a:p>
        </p:txBody>
      </p:sp>
    </p:spTree>
    <p:extLst>
      <p:ext uri="{BB962C8B-B14F-4D97-AF65-F5344CB8AC3E}">
        <p14:creationId xmlns:p14="http://schemas.microsoft.com/office/powerpoint/2010/main" val="264879912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0576" y="253715"/>
            <a:ext cx="10515600" cy="1325563"/>
          </a:xfrm>
        </p:spPr>
        <p:txBody>
          <a:bodyPr>
            <a:no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Richard A. </a:t>
            </a:r>
            <a:r>
              <a:rPr lang="en-US" altLang="zh-CN" sz="3200" b="1" dirty="0" err="1">
                <a:solidFill>
                  <a:schemeClr val="bg1"/>
                </a:solidFill>
                <a:latin typeface="Times New Roman" panose="02020603050405020304" pitchFamily="18" charset="0"/>
                <a:cs typeface="Times New Roman" panose="02020603050405020304" pitchFamily="18" charset="0"/>
              </a:rPr>
              <a:t>Galanti</a:t>
            </a:r>
            <a:r>
              <a:rPr lang="en-US" altLang="zh-CN" sz="3200" b="1" dirty="0">
                <a:solidFill>
                  <a:schemeClr val="bg1"/>
                </a:solidFill>
                <a:latin typeface="Times New Roman" panose="02020603050405020304" pitchFamily="18" charset="0"/>
                <a:cs typeface="Times New Roman" panose="02020603050405020304" pitchFamily="18" charset="0"/>
              </a:rPr>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Executive Vice President, </a:t>
            </a:r>
            <a:r>
              <a:rPr lang="en-US" altLang="zh-CN" sz="3200" b="1" dirty="0" smtClean="0">
                <a:solidFill>
                  <a:schemeClr val="bg1"/>
                </a:solidFill>
                <a:latin typeface="Times New Roman" panose="02020603050405020304" pitchFamily="18" charset="0"/>
                <a:cs typeface="Times New Roman" panose="02020603050405020304" pitchFamily="18" charset="0"/>
              </a:rPr>
              <a:t>CFO </a:t>
            </a:r>
            <a:r>
              <a:rPr lang="en-US" altLang="zh-CN" sz="3200" b="1" dirty="0">
                <a:solidFill>
                  <a:schemeClr val="bg1"/>
                </a:solidFill>
                <a:latin typeface="Times New Roman" panose="02020603050405020304" pitchFamily="18" charset="0"/>
                <a:cs typeface="Times New Roman" panose="02020603050405020304" pitchFamily="18" charset="0"/>
              </a:rPr>
              <a:t>and Director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4263" y="1579278"/>
            <a:ext cx="8627366" cy="3908762"/>
          </a:xfrm>
          <a:prstGeom prst="rect">
            <a:avLst/>
          </a:prstGeom>
        </p:spPr>
        <p:txBody>
          <a:bodyPr wrap="square">
            <a:spAutoFit/>
          </a:bodyPr>
          <a:lstStyle/>
          <a:p>
            <a:pPr marL="342900" indent="-342900">
              <a:buFont typeface="Arial" panose="020B0604020202020204" pitchFamily="34" charset="0"/>
              <a:buChar char="•"/>
            </a:pPr>
            <a:r>
              <a:rPr lang="en-US" altLang="zh-CN" sz="2800" dirty="0" smtClean="0">
                <a:solidFill>
                  <a:schemeClr val="bg1"/>
                </a:solidFill>
                <a:latin typeface="Times New Roman" panose="02020603050405020304" pitchFamily="18" charset="0"/>
                <a:cs typeface="Times New Roman" panose="02020603050405020304" pitchFamily="18" charset="0"/>
              </a:rPr>
              <a:t>In Costco:</a:t>
            </a:r>
          </a:p>
          <a:p>
            <a:pPr marL="342900" indent="-342900">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March </a:t>
            </a:r>
            <a:r>
              <a:rPr lang="en-US" altLang="zh-CN" sz="2000" dirty="0">
                <a:solidFill>
                  <a:schemeClr val="bg1"/>
                </a:solidFill>
                <a:latin typeface="Times New Roman" panose="02020603050405020304" pitchFamily="18" charset="0"/>
                <a:cs typeface="Times New Roman" panose="02020603050405020304" pitchFamily="18" charset="0"/>
              </a:rPr>
              <a:t>1984:  Vice President-Finance</a:t>
            </a:r>
          </a:p>
          <a:p>
            <a:pPr marL="342900" indent="-342900">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January </a:t>
            </a:r>
            <a:r>
              <a:rPr lang="en-US" altLang="zh-CN" sz="2000" dirty="0">
                <a:solidFill>
                  <a:schemeClr val="bg1"/>
                </a:solidFill>
                <a:latin typeface="Times New Roman" panose="02020603050405020304" pitchFamily="18" charset="0"/>
                <a:cs typeface="Times New Roman" panose="02020603050405020304" pitchFamily="18" charset="0"/>
              </a:rPr>
              <a:t>1985 - October 1993: Senior Vice </a:t>
            </a:r>
            <a:r>
              <a:rPr lang="en-US" altLang="zh-CN" sz="2000" dirty="0" smtClean="0">
                <a:solidFill>
                  <a:schemeClr val="bg1"/>
                </a:solidFill>
                <a:latin typeface="Times New Roman" panose="02020603050405020304" pitchFamily="18" charset="0"/>
                <a:cs typeface="Times New Roman" panose="02020603050405020304" pitchFamily="18" charset="0"/>
              </a:rPr>
              <a:t>President, Chief </a:t>
            </a:r>
            <a:r>
              <a:rPr lang="en-US" altLang="zh-CN" sz="2000" dirty="0">
                <a:solidFill>
                  <a:schemeClr val="bg1"/>
                </a:solidFill>
                <a:latin typeface="Times New Roman" panose="02020603050405020304" pitchFamily="18" charset="0"/>
                <a:cs typeface="Times New Roman" panose="02020603050405020304" pitchFamily="18" charset="0"/>
              </a:rPr>
              <a:t>Financial Officer and Treasurer</a:t>
            </a:r>
          </a:p>
          <a:p>
            <a:pPr marL="342900" indent="-342900">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  October </a:t>
            </a:r>
            <a:r>
              <a:rPr lang="en-US" altLang="zh-CN" sz="2000" dirty="0">
                <a:solidFill>
                  <a:schemeClr val="bg1"/>
                </a:solidFill>
                <a:latin typeface="Times New Roman" panose="02020603050405020304" pitchFamily="18" charset="0"/>
                <a:cs typeface="Times New Roman" panose="02020603050405020304" pitchFamily="18" charset="0"/>
              </a:rPr>
              <a:t>1993 - now:  Executive Vice President and Chief </a:t>
            </a:r>
            <a:r>
              <a:rPr lang="en-US" altLang="zh-CN" sz="2000" dirty="0" smtClean="0">
                <a:solidFill>
                  <a:schemeClr val="bg1"/>
                </a:solidFill>
                <a:latin typeface="Times New Roman" panose="02020603050405020304" pitchFamily="18" charset="0"/>
                <a:cs typeface="Times New Roman" panose="02020603050405020304" pitchFamily="18" charset="0"/>
              </a:rPr>
              <a:t> Financial Officer</a:t>
            </a:r>
          </a:p>
          <a:p>
            <a:pPr marL="342900" indent="-342900">
              <a:buFont typeface="Calibri" panose="020F0502020204030204" pitchFamily="34" charset="0"/>
              <a:buChar char="·"/>
            </a:pPr>
            <a:r>
              <a:rPr lang="en-US" altLang="zh-CN" sz="2000" dirty="0" smtClean="0">
                <a:solidFill>
                  <a:schemeClr val="bg1"/>
                </a:solidFill>
                <a:latin typeface="Times New Roman" panose="02020603050405020304" pitchFamily="18" charset="0"/>
                <a:cs typeface="Times New Roman" panose="02020603050405020304" pitchFamily="18" charset="0"/>
              </a:rPr>
              <a:t>January </a:t>
            </a:r>
            <a:r>
              <a:rPr lang="en-US" altLang="zh-CN" sz="2000" dirty="0">
                <a:solidFill>
                  <a:schemeClr val="bg1"/>
                </a:solidFill>
                <a:latin typeface="Times New Roman" panose="02020603050405020304" pitchFamily="18" charset="0"/>
                <a:cs typeface="Times New Roman" panose="02020603050405020304" pitchFamily="18" charset="0"/>
              </a:rPr>
              <a:t>1995 – now</a:t>
            </a:r>
            <a:r>
              <a:rPr lang="en-US" altLang="zh-CN" sz="2000" dirty="0" smtClean="0">
                <a:solidFill>
                  <a:schemeClr val="bg1"/>
                </a:solidFill>
                <a:latin typeface="Times New Roman" panose="02020603050405020304" pitchFamily="18" charset="0"/>
                <a:cs typeface="Times New Roman" panose="02020603050405020304" pitchFamily="18" charset="0"/>
              </a:rPr>
              <a:t>: director</a:t>
            </a:r>
          </a:p>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Before Costco</a:t>
            </a:r>
            <a:r>
              <a:rPr lang="en-US" altLang="zh-CN" sz="2400" dirty="0">
                <a:solidFill>
                  <a:schemeClr val="bg1"/>
                </a:solidFill>
                <a:latin typeface="Times New Roman" panose="02020603050405020304" pitchFamily="18" charset="0"/>
                <a:cs typeface="Times New Roman" panose="02020603050405020304" pitchFamily="18" charset="0"/>
              </a:rPr>
              <a:t>: </a:t>
            </a:r>
            <a:r>
              <a:rPr lang="en-US" altLang="zh-CN" sz="2000" dirty="0">
                <a:solidFill>
                  <a:schemeClr val="bg1"/>
                </a:solidFill>
                <a:latin typeface="Times New Roman" panose="02020603050405020304" pitchFamily="18" charset="0"/>
                <a:cs typeface="Times New Roman" panose="02020603050405020304" pitchFamily="18" charset="0"/>
              </a:rPr>
              <a:t>an Associate with Donaldson Lufkin &amp; Jenrette Securities Corporation </a:t>
            </a:r>
            <a:endParaRPr lang="en-US" altLang="zh-CN" sz="20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Now: He is also on board of directors at </a:t>
            </a:r>
            <a:r>
              <a:rPr lang="en-US" altLang="zh-CN" sz="2400" dirty="0">
                <a:solidFill>
                  <a:schemeClr val="bg1"/>
                </a:solidFill>
                <a:latin typeface="Times New Roman" panose="02020603050405020304" pitchFamily="18" charset="0"/>
                <a:cs typeface="Times New Roman" panose="02020603050405020304" pitchFamily="18" charset="0"/>
              </a:rPr>
              <a:t>Federal Reserve Bank of San </a:t>
            </a:r>
            <a:r>
              <a:rPr lang="en-US" altLang="zh-CN" sz="2400" dirty="0" smtClean="0">
                <a:solidFill>
                  <a:schemeClr val="bg1"/>
                </a:solidFill>
                <a:latin typeface="Times New Roman" panose="02020603050405020304" pitchFamily="18" charset="0"/>
                <a:cs typeface="Times New Roman" panose="02020603050405020304" pitchFamily="18" charset="0"/>
              </a:rPr>
              <a:t>Francisco.</a:t>
            </a:r>
            <a:endParaRPr lang="en-US" altLang="zh-CN"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MBA </a:t>
            </a:r>
            <a:r>
              <a:rPr lang="en-US" altLang="zh-CN" sz="2400" dirty="0">
                <a:solidFill>
                  <a:schemeClr val="bg1"/>
                </a:solidFill>
                <a:latin typeface="Times New Roman" panose="02020603050405020304" pitchFamily="18" charset="0"/>
                <a:cs typeface="Times New Roman" panose="02020603050405020304" pitchFamily="18" charset="0"/>
              </a:rPr>
              <a:t>Stanford </a:t>
            </a:r>
            <a:r>
              <a:rPr lang="en-US" altLang="zh-CN" sz="2400" dirty="0" smtClean="0">
                <a:solidFill>
                  <a:schemeClr val="bg1"/>
                </a:solidFill>
                <a:latin typeface="Times New Roman" panose="02020603050405020304" pitchFamily="18" charset="0"/>
                <a:cs typeface="Times New Roman" panose="02020603050405020304" pitchFamily="18" charset="0"/>
              </a:rPr>
              <a:t>University</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Biography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17381" y="1775980"/>
            <a:ext cx="3165229" cy="39565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B3F65C-2DF1-4EBD-AC68-8BBBAB898856}" type="slidenum">
              <a:rPr lang="en-US" smtClean="0"/>
              <a:t>173</a:t>
            </a:fld>
            <a:endParaRPr lang="en-US"/>
          </a:p>
        </p:txBody>
      </p:sp>
    </p:spTree>
    <p:extLst>
      <p:ext uri="{BB962C8B-B14F-4D97-AF65-F5344CB8AC3E}">
        <p14:creationId xmlns:p14="http://schemas.microsoft.com/office/powerpoint/2010/main" val="254090510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Jeffrey H. </a:t>
            </a:r>
            <a:r>
              <a:rPr lang="en-US" altLang="zh-CN" sz="3200" b="1" dirty="0" err="1">
                <a:solidFill>
                  <a:schemeClr val="bg1"/>
                </a:solidFill>
                <a:latin typeface="Times New Roman" panose="02020603050405020304" pitchFamily="18" charset="0"/>
                <a:cs typeface="Times New Roman" panose="02020603050405020304" pitchFamily="18" charset="0"/>
              </a:rPr>
              <a:t>Brotman</a:t>
            </a:r>
            <a:r>
              <a:rPr lang="en-US" altLang="zh-CN" sz="3200" b="1" dirty="0">
                <a:solidFill>
                  <a:schemeClr val="bg1"/>
                </a:solidFill>
                <a:latin typeface="Times New Roman" panose="02020603050405020304" pitchFamily="18" charset="0"/>
                <a:cs typeface="Times New Roman" panose="02020603050405020304" pitchFamily="18" charset="0"/>
              </a:rPr>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Chairman of the </a:t>
            </a:r>
            <a:r>
              <a:rPr lang="en-US" altLang="zh-CN" sz="3200" b="1" dirty="0" smtClean="0">
                <a:solidFill>
                  <a:schemeClr val="bg1"/>
                </a:solidFill>
                <a:latin typeface="Times New Roman" panose="02020603050405020304" pitchFamily="18" charset="0"/>
                <a:cs typeface="Times New Roman" panose="02020603050405020304" pitchFamily="18" charset="0"/>
              </a:rPr>
              <a:t>Board</a:t>
            </a:r>
            <a:r>
              <a:rPr lang="en-US" altLang="zh-CN" sz="4000" b="1" dirty="0" smtClean="0">
                <a:solidFill>
                  <a:schemeClr val="bg1"/>
                </a:solidFill>
                <a:latin typeface="+mn-lt"/>
              </a:rPr>
              <a:t/>
            </a:r>
            <a:br>
              <a:rPr lang="en-US" altLang="zh-CN" sz="4000" b="1" dirty="0" smtClean="0">
                <a:solidFill>
                  <a:schemeClr val="bg1"/>
                </a:solidFill>
                <a:latin typeface="+mn-lt"/>
              </a:rPr>
            </a:br>
            <a:endParaRPr lang="zh-CN" altLang="en-US" sz="4000" b="1" dirty="0">
              <a:solidFill>
                <a:schemeClr val="bg1"/>
              </a:solidFill>
              <a:latin typeface="+mn-lt"/>
            </a:endParaRPr>
          </a:p>
        </p:txBody>
      </p:sp>
      <p:sp>
        <p:nvSpPr>
          <p:cNvPr id="3" name="Content Placeholder 2"/>
          <p:cNvSpPr>
            <a:spLocks noGrp="1"/>
          </p:cNvSpPr>
          <p:nvPr>
            <p:ph sz="half" idx="1"/>
          </p:nvPr>
        </p:nvSpPr>
        <p:spPr>
          <a:xfrm>
            <a:off x="331423" y="1446740"/>
            <a:ext cx="7710889" cy="4351338"/>
          </a:xfrm>
        </p:spPr>
        <p:txBody>
          <a:bodyPr>
            <a:noAutofit/>
          </a:bodyPr>
          <a:lstStyle/>
          <a:p>
            <a:r>
              <a:rPr lang="en-US" altLang="zh-CN" dirty="0" smtClean="0">
                <a:solidFill>
                  <a:schemeClr val="bg1"/>
                </a:solidFill>
                <a:latin typeface="Times New Roman" panose="02020603050405020304" pitchFamily="18" charset="0"/>
                <a:cs typeface="Times New Roman" panose="02020603050405020304" pitchFamily="18" charset="0"/>
              </a:rPr>
              <a:t>In Costco</a:t>
            </a:r>
          </a:p>
          <a:p>
            <a:pPr>
              <a:buFont typeface="Times New Roman" panose="02020603050405020304" pitchFamily="18"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1885 </a:t>
            </a:r>
            <a:r>
              <a:rPr lang="en-US" altLang="zh-CN" sz="2400" dirty="0">
                <a:solidFill>
                  <a:schemeClr val="bg1"/>
                </a:solidFill>
                <a:latin typeface="Times New Roman" panose="02020603050405020304" pitchFamily="18" charset="0"/>
                <a:cs typeface="Times New Roman" panose="02020603050405020304" pitchFamily="18" charset="0"/>
              </a:rPr>
              <a:t>– Oct. 1993: co-founder and Chairman of the Board</a:t>
            </a: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Oct. 1993: the Vice Chairman</a:t>
            </a: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Dec. 1994 – now: </a:t>
            </a:r>
            <a:r>
              <a:rPr lang="en-US" altLang="zh-CN" sz="2400" dirty="0" smtClean="0">
                <a:solidFill>
                  <a:schemeClr val="bg1"/>
                </a:solidFill>
                <a:latin typeface="Times New Roman" panose="02020603050405020304" pitchFamily="18" charset="0"/>
                <a:cs typeface="Times New Roman" panose="02020603050405020304" pitchFamily="18" charset="0"/>
              </a:rPr>
              <a:t>Chairman </a:t>
            </a:r>
          </a:p>
          <a:p>
            <a:r>
              <a:rPr lang="en-US" altLang="zh-CN" dirty="0" smtClean="0">
                <a:solidFill>
                  <a:schemeClr val="bg1"/>
                </a:solidFill>
                <a:latin typeface="Times New Roman" panose="02020603050405020304" pitchFamily="18" charset="0"/>
                <a:cs typeface="Times New Roman" panose="02020603050405020304" pitchFamily="18" charset="0"/>
              </a:rPr>
              <a:t>He </a:t>
            </a:r>
            <a:r>
              <a:rPr lang="en-US" altLang="zh-CN" dirty="0">
                <a:solidFill>
                  <a:schemeClr val="bg1"/>
                </a:solidFill>
                <a:latin typeface="Times New Roman" panose="02020603050405020304" pitchFamily="18" charset="0"/>
                <a:cs typeface="Times New Roman" panose="02020603050405020304" pitchFamily="18" charset="0"/>
              </a:rPr>
              <a:t>is on the Board of Directors at United Way of King </a:t>
            </a:r>
            <a:r>
              <a:rPr lang="en-US" altLang="zh-CN" dirty="0" smtClean="0">
                <a:solidFill>
                  <a:schemeClr val="bg1"/>
                </a:solidFill>
                <a:latin typeface="Times New Roman" panose="02020603050405020304" pitchFamily="18" charset="0"/>
                <a:cs typeface="Times New Roman" panose="02020603050405020304" pitchFamily="18" charset="0"/>
              </a:rPr>
              <a:t>County.</a:t>
            </a:r>
            <a:endParaRPr lang="en-US" altLang="zh-CN" dirty="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Undergraduate </a:t>
            </a:r>
            <a:r>
              <a:rPr lang="en-US" altLang="zh-CN" dirty="0">
                <a:solidFill>
                  <a:schemeClr val="bg1"/>
                </a:solidFill>
                <a:latin typeface="Times New Roman" panose="02020603050405020304" pitchFamily="18" charset="0"/>
                <a:cs typeface="Times New Roman" panose="02020603050405020304" pitchFamily="18" charset="0"/>
              </a:rPr>
              <a:t>degree in Political Science and law degree from  University of Washington</a:t>
            </a:r>
          </a:p>
          <a:p>
            <a:endParaRPr lang="zh-CN" altLang="en-US" sz="3200" dirty="0">
              <a:solidFill>
                <a:schemeClr val="bg1"/>
              </a:solidFill>
            </a:endParaRPr>
          </a:p>
        </p:txBody>
      </p:sp>
      <p:pic>
        <p:nvPicPr>
          <p:cNvPr id="3074" name="Picture 2" descr="Biography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75785" y="2215784"/>
            <a:ext cx="2878015" cy="363598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B3F65C-2DF1-4EBD-AC68-8BBBAB898856}" type="slidenum">
              <a:rPr lang="en-US" smtClean="0"/>
              <a:t>174</a:t>
            </a:fld>
            <a:endParaRPr lang="en-US"/>
          </a:p>
        </p:txBody>
      </p:sp>
    </p:spTree>
    <p:extLst>
      <p:ext uri="{BB962C8B-B14F-4D97-AF65-F5344CB8AC3E}">
        <p14:creationId xmlns:p14="http://schemas.microsoft.com/office/powerpoint/2010/main" val="56521191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1424" y="288007"/>
            <a:ext cx="10515600" cy="1325563"/>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Richard M. </a:t>
            </a:r>
            <a:r>
              <a:rPr lang="en-US" altLang="zh-CN" sz="3200" b="1" dirty="0" err="1">
                <a:solidFill>
                  <a:schemeClr val="bg1"/>
                </a:solidFill>
                <a:latin typeface="Times New Roman" panose="02020603050405020304" pitchFamily="18" charset="0"/>
                <a:cs typeface="Times New Roman" panose="02020603050405020304" pitchFamily="18" charset="0"/>
              </a:rPr>
              <a:t>Libenson</a:t>
            </a:r>
            <a:r>
              <a:rPr lang="en-US" altLang="zh-CN" sz="3200" b="1" dirty="0">
                <a:solidFill>
                  <a:schemeClr val="bg1"/>
                </a:solidFill>
                <a:latin typeface="Times New Roman" panose="02020603050405020304" pitchFamily="18" charset="0"/>
                <a:cs typeface="Times New Roman" panose="02020603050405020304" pitchFamily="18" charset="0"/>
              </a:rPr>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Director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31424" y="1613570"/>
            <a:ext cx="8085745" cy="4351338"/>
          </a:xfrm>
        </p:spPr>
        <p:txBody>
          <a:bodyPr>
            <a:noAutofit/>
          </a:bodyPr>
          <a:lstStyle/>
          <a:p>
            <a:r>
              <a:rPr lang="en-US" altLang="zh-CN" sz="3200" u="sng" dirty="0">
                <a:solidFill>
                  <a:schemeClr val="bg1"/>
                </a:solidFill>
                <a:latin typeface="Times New Roman" panose="02020603050405020304" pitchFamily="18" charset="0"/>
                <a:cs typeface="Times New Roman" panose="02020603050405020304" pitchFamily="18" charset="0"/>
              </a:rPr>
              <a:t>October 1993 – now: </a:t>
            </a:r>
            <a:r>
              <a:rPr lang="en-US" altLang="zh-CN" sz="3200" dirty="0">
                <a:solidFill>
                  <a:schemeClr val="bg1"/>
                </a:solidFill>
                <a:latin typeface="Times New Roman" panose="02020603050405020304" pitchFamily="18" charset="0"/>
                <a:cs typeface="Times New Roman" panose="02020603050405020304" pitchFamily="18" charset="0"/>
              </a:rPr>
              <a:t> a director of Costco</a:t>
            </a:r>
            <a:endParaRPr lang="zh-CN" altLang="zh-CN" sz="3200" dirty="0">
              <a:solidFill>
                <a:schemeClr val="bg1"/>
              </a:solidFill>
              <a:latin typeface="Times New Roman" panose="02020603050405020304" pitchFamily="18" charset="0"/>
              <a:cs typeface="Times New Roman" panose="02020603050405020304" pitchFamily="18" charset="0"/>
            </a:endParaRPr>
          </a:p>
          <a:p>
            <a:r>
              <a:rPr lang="en-US" altLang="zh-CN" sz="3200" dirty="0" smtClean="0">
                <a:solidFill>
                  <a:schemeClr val="bg1"/>
                </a:solidFill>
                <a:latin typeface="Times New Roman" panose="02020603050405020304" pitchFamily="18" charset="0"/>
                <a:cs typeface="Times New Roman" panose="02020603050405020304" pitchFamily="18" charset="0"/>
              </a:rPr>
              <a:t>Before joining Costco:</a:t>
            </a:r>
          </a:p>
          <a:p>
            <a:pPr>
              <a:buFont typeface="Times New Roman" panose="02020603050405020304" pitchFamily="18"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1976 </a:t>
            </a:r>
            <a:r>
              <a:rPr lang="en-US" altLang="zh-CN" sz="2400" dirty="0">
                <a:solidFill>
                  <a:schemeClr val="bg1"/>
                </a:solidFill>
                <a:latin typeface="Times New Roman" panose="02020603050405020304" pitchFamily="18" charset="0"/>
                <a:cs typeface="Times New Roman" panose="02020603050405020304" pitchFamily="18" charset="0"/>
              </a:rPr>
              <a:t>- October 1993</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a:solidFill>
                  <a:schemeClr val="bg1"/>
                </a:solidFill>
                <a:latin typeface="Times New Roman" panose="02020603050405020304" pitchFamily="18" charset="0"/>
                <a:cs typeface="Times New Roman" panose="02020603050405020304" pitchFamily="18" charset="0"/>
              </a:rPr>
              <a:t>director of The Price Company</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1976 - October 1989: executive officer of The Price Company</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1986 - 1988: Chief Operating Officer of The Price Company</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1988 -</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a:solidFill>
                  <a:schemeClr val="bg1"/>
                </a:solidFill>
                <a:latin typeface="Times New Roman" panose="02020603050405020304" pitchFamily="18" charset="0"/>
                <a:cs typeface="Times New Roman" panose="02020603050405020304" pitchFamily="18" charset="0"/>
              </a:rPr>
              <a:t>1989: Vice Chairman of Board of The Price Company</a:t>
            </a:r>
            <a:endParaRPr lang="zh-CN" altLang="zh-CN" sz="2400" dirty="0">
              <a:solidFill>
                <a:schemeClr val="bg1"/>
              </a:solidFill>
              <a:latin typeface="Times New Roman" panose="02020603050405020304" pitchFamily="18" charset="0"/>
              <a:cs typeface="Times New Roman" panose="02020603050405020304" pitchFamily="18" charset="0"/>
            </a:endParaRPr>
          </a:p>
          <a:p>
            <a:endParaRPr lang="zh-CN" altLang="en-US" sz="3200" dirty="0">
              <a:solidFill>
                <a:schemeClr val="bg1"/>
              </a:solidFill>
            </a:endParaRPr>
          </a:p>
        </p:txBody>
      </p:sp>
      <p:pic>
        <p:nvPicPr>
          <p:cNvPr id="4098" name="Picture 2" descr="Biography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17169" y="2071871"/>
            <a:ext cx="2936631" cy="36048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B3F65C-2DF1-4EBD-AC68-8BBBAB898856}" type="slidenum">
              <a:rPr lang="en-US" smtClean="0"/>
              <a:t>175</a:t>
            </a:fld>
            <a:endParaRPr lang="en-US"/>
          </a:p>
        </p:txBody>
      </p:sp>
    </p:spTree>
    <p:extLst>
      <p:ext uri="{BB962C8B-B14F-4D97-AF65-F5344CB8AC3E}">
        <p14:creationId xmlns:p14="http://schemas.microsoft.com/office/powerpoint/2010/main" val="164370383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43" y="166822"/>
            <a:ext cx="10515600" cy="1325563"/>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W. Craig </a:t>
            </a:r>
            <a:r>
              <a:rPr lang="en-US" altLang="zh-CN" sz="3200" b="1" dirty="0" err="1">
                <a:solidFill>
                  <a:schemeClr val="bg1"/>
                </a:solidFill>
                <a:latin typeface="Times New Roman" panose="02020603050405020304" pitchFamily="18" charset="0"/>
                <a:cs typeface="Times New Roman" panose="02020603050405020304" pitchFamily="18" charset="0"/>
              </a:rPr>
              <a:t>Jelinek</a:t>
            </a:r>
            <a:r>
              <a:rPr lang="en-US" altLang="zh-CN" sz="3200" b="1" dirty="0">
                <a:solidFill>
                  <a:schemeClr val="bg1"/>
                </a:solidFill>
                <a:latin typeface="Times New Roman" panose="02020603050405020304" pitchFamily="18" charset="0"/>
                <a:cs typeface="Times New Roman" panose="02020603050405020304" pitchFamily="18" charset="0"/>
              </a:rPr>
              <a:t>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President, CEO and </a:t>
            </a:r>
            <a:r>
              <a:rPr lang="en-US" altLang="zh-CN" sz="3200" b="1" dirty="0" smtClean="0">
                <a:solidFill>
                  <a:schemeClr val="bg1"/>
                </a:solidFill>
                <a:latin typeface="Times New Roman" panose="02020603050405020304" pitchFamily="18" charset="0"/>
                <a:cs typeface="Times New Roman" panose="02020603050405020304" pitchFamily="18" charset="0"/>
              </a:rPr>
              <a:t>Director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08543" y="1492385"/>
            <a:ext cx="7931226" cy="2807335"/>
          </a:xfrm>
        </p:spPr>
        <p:txBody>
          <a:bodyPr>
            <a:noAutofit/>
          </a:bodyPr>
          <a:lstStyle/>
          <a:p>
            <a:r>
              <a:rPr lang="en-US" altLang="zh-CN" sz="3200" dirty="0" smtClean="0">
                <a:solidFill>
                  <a:schemeClr val="bg1"/>
                </a:solidFill>
                <a:latin typeface="Times New Roman" panose="02020603050405020304" pitchFamily="18" charset="0"/>
                <a:cs typeface="Times New Roman" panose="02020603050405020304" pitchFamily="18" charset="0"/>
              </a:rPr>
              <a:t>In Costco</a:t>
            </a:r>
          </a:p>
          <a:p>
            <a:pPr>
              <a:buFont typeface="Times New Roman" panose="02020603050405020304" pitchFamily="18"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February </a:t>
            </a:r>
            <a:r>
              <a:rPr lang="en-US" altLang="zh-CN" dirty="0">
                <a:solidFill>
                  <a:schemeClr val="bg1"/>
                </a:solidFill>
                <a:latin typeface="Times New Roman" panose="02020603050405020304" pitchFamily="18" charset="0"/>
                <a:cs typeface="Times New Roman" panose="02020603050405020304" pitchFamily="18" charset="0"/>
              </a:rPr>
              <a:t>2010 – now: President, Chief Operating Officer and Director</a:t>
            </a:r>
            <a:endParaRPr lang="zh-CN" altLang="zh-CN"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dirty="0">
                <a:solidFill>
                  <a:schemeClr val="bg1"/>
                </a:solidFill>
                <a:latin typeface="Times New Roman" panose="02020603050405020304" pitchFamily="18" charset="0"/>
                <a:cs typeface="Times New Roman" panose="02020603050405020304" pitchFamily="18" charset="0"/>
              </a:rPr>
              <a:t>2004 - February 2010: various senior management positions in Operations and Merchandising, including the position of Executive Vice President and COO of Merchandising.</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sz="3200" dirty="0">
                <a:solidFill>
                  <a:schemeClr val="bg1"/>
                </a:solidFill>
                <a:latin typeface="Times New Roman" panose="02020603050405020304" pitchFamily="18" charset="0"/>
                <a:cs typeface="Times New Roman" panose="02020603050405020304" pitchFamily="18" charset="0"/>
              </a:rPr>
              <a:t>Before joining Costco in 1984: various management positions with Fed-Mart and </a:t>
            </a:r>
            <a:r>
              <a:rPr lang="en-US" altLang="zh-CN" sz="3200" dirty="0" err="1">
                <a:solidFill>
                  <a:schemeClr val="bg1"/>
                </a:solidFill>
                <a:latin typeface="Times New Roman" panose="02020603050405020304" pitchFamily="18" charset="0"/>
                <a:cs typeface="Times New Roman" panose="02020603050405020304" pitchFamily="18" charset="0"/>
              </a:rPr>
              <a:t>Gemco</a:t>
            </a:r>
            <a:r>
              <a:rPr lang="en-US" altLang="zh-CN" sz="3200" dirty="0">
                <a:solidFill>
                  <a:schemeClr val="bg1"/>
                </a:solidFill>
                <a:latin typeface="Times New Roman" panose="02020603050405020304" pitchFamily="18" charset="0"/>
                <a:cs typeface="Times New Roman" panose="02020603050405020304" pitchFamily="18" charset="0"/>
              </a:rPr>
              <a:t>.</a:t>
            </a:r>
            <a:endParaRPr lang="zh-CN" altLang="zh-CN" sz="3200" dirty="0">
              <a:solidFill>
                <a:schemeClr val="bg1"/>
              </a:solidFill>
              <a:latin typeface="Times New Roman" panose="02020603050405020304" pitchFamily="18" charset="0"/>
              <a:cs typeface="Times New Roman" panose="02020603050405020304" pitchFamily="18" charset="0"/>
            </a:endParaRPr>
          </a:p>
          <a:p>
            <a:endParaRPr lang="zh-CN" altLang="en-US" sz="3200" dirty="0">
              <a:solidFill>
                <a:schemeClr val="bg1"/>
              </a:solidFill>
            </a:endParaRPr>
          </a:p>
        </p:txBody>
      </p:sp>
      <p:pic>
        <p:nvPicPr>
          <p:cNvPr id="8194" name="Picture 2" descr="Biography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96988" y="1759524"/>
            <a:ext cx="3143250" cy="37662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9B3F65C-2DF1-4EBD-AC68-8BBBAB898856}" type="slidenum">
              <a:rPr lang="en-US" smtClean="0"/>
              <a:t>176</a:t>
            </a:fld>
            <a:endParaRPr lang="en-US"/>
          </a:p>
        </p:txBody>
      </p:sp>
    </p:spTree>
    <p:extLst>
      <p:ext uri="{BB962C8B-B14F-4D97-AF65-F5344CB8AC3E}">
        <p14:creationId xmlns:p14="http://schemas.microsoft.com/office/powerpoint/2010/main" val="364578702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88" y="188855"/>
            <a:ext cx="10515600" cy="1325563"/>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John W. </a:t>
            </a:r>
            <a:r>
              <a:rPr lang="en-US" altLang="zh-CN" sz="3200" b="1" dirty="0" err="1">
                <a:solidFill>
                  <a:schemeClr val="bg1"/>
                </a:solidFill>
                <a:latin typeface="Times New Roman" panose="02020603050405020304" pitchFamily="18" charset="0"/>
                <a:cs typeface="Times New Roman" panose="02020603050405020304" pitchFamily="18" charset="0"/>
              </a:rPr>
              <a:t>Meisenbach</a:t>
            </a:r>
            <a:r>
              <a:rPr lang="en-US" altLang="zh-CN" sz="3200" b="1" dirty="0">
                <a:solidFill>
                  <a:schemeClr val="bg1"/>
                </a:solidFill>
                <a:latin typeface="Times New Roman" panose="02020603050405020304" pitchFamily="18" charset="0"/>
                <a:cs typeface="Times New Roman" panose="02020603050405020304" pitchFamily="18" charset="0"/>
              </a:rPr>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smtClean="0">
                <a:solidFill>
                  <a:schemeClr val="bg1"/>
                </a:solidFill>
                <a:latin typeface="Times New Roman" panose="02020603050405020304" pitchFamily="18" charset="0"/>
                <a:cs typeface="Times New Roman" panose="02020603050405020304" pitchFamily="18" charset="0"/>
              </a:rPr>
              <a:t>Director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30576" y="1514418"/>
            <a:ext cx="7567670" cy="4351338"/>
          </a:xfrm>
        </p:spPr>
        <p:txBody>
          <a:bodyPr>
            <a:noAutofit/>
          </a:bodyPr>
          <a:lstStyle/>
          <a:p>
            <a:r>
              <a:rPr lang="en-US" altLang="zh-CN" dirty="0">
                <a:solidFill>
                  <a:schemeClr val="bg1"/>
                </a:solidFill>
                <a:latin typeface="Times New Roman" panose="02020603050405020304" pitchFamily="18" charset="0"/>
                <a:cs typeface="Times New Roman" panose="02020603050405020304" pitchFamily="18" charset="0"/>
              </a:rPr>
              <a:t>1885 – now: a director of Costco</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Other experience:</a:t>
            </a:r>
          </a:p>
          <a:p>
            <a:pPr>
              <a:buFont typeface="Times New Roman" panose="02020603050405020304" pitchFamily="18"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In 1962: </a:t>
            </a:r>
            <a:r>
              <a:rPr lang="en-US" altLang="zh-CN" sz="2400" dirty="0">
                <a:solidFill>
                  <a:schemeClr val="bg1"/>
                </a:solidFill>
                <a:latin typeface="Times New Roman" panose="02020603050405020304" pitchFamily="18" charset="0"/>
                <a:cs typeface="Times New Roman" panose="02020603050405020304" pitchFamily="18" charset="0"/>
              </a:rPr>
              <a:t>he founded MCM, a financial service company.</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1962 – now : President of MCM. </a:t>
            </a:r>
            <a:endParaRPr lang="zh-CN" altLang="zh-CN" sz="2400" dirty="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Now: a </a:t>
            </a:r>
            <a:r>
              <a:rPr lang="en-US" altLang="zh-CN" dirty="0">
                <a:solidFill>
                  <a:schemeClr val="bg1"/>
                </a:solidFill>
                <a:latin typeface="Times New Roman" panose="02020603050405020304" pitchFamily="18" charset="0"/>
                <a:cs typeface="Times New Roman" panose="02020603050405020304" pitchFamily="18" charset="0"/>
              </a:rPr>
              <a:t>director of Expeditors International and M Financial Holdings. </a:t>
            </a:r>
            <a:r>
              <a:rPr lang="en-US" altLang="zh-CN" dirty="0" smtClean="0">
                <a:solidFill>
                  <a:schemeClr val="bg1"/>
                </a:solidFill>
                <a:latin typeface="Times New Roman" panose="02020603050405020304" pitchFamily="18" charset="0"/>
                <a:cs typeface="Times New Roman" panose="02020603050405020304" pitchFamily="18" charset="0"/>
              </a:rPr>
              <a:t>, and a </a:t>
            </a:r>
            <a:r>
              <a:rPr lang="en-US" altLang="zh-CN" dirty="0">
                <a:solidFill>
                  <a:schemeClr val="bg1"/>
                </a:solidFill>
                <a:latin typeface="Times New Roman" panose="02020603050405020304" pitchFamily="18" charset="0"/>
                <a:cs typeface="Times New Roman" panose="02020603050405020304" pitchFamily="18" charset="0"/>
              </a:rPr>
              <a:t>trustee of the Elite Fund, an investment company registered in 1940.</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dirty="0">
                <a:solidFill>
                  <a:schemeClr val="bg1"/>
                </a:solidFill>
                <a:latin typeface="Times New Roman" panose="02020603050405020304" pitchFamily="18" charset="0"/>
                <a:cs typeface="Times New Roman" panose="02020603050405020304" pitchFamily="18" charset="0"/>
              </a:rPr>
              <a:t>He graduated in pre-law from Seattle University .</a:t>
            </a:r>
            <a:endParaRPr lang="zh-CN" altLang="zh-CN" dirty="0">
              <a:solidFill>
                <a:schemeClr val="bg1"/>
              </a:solidFill>
              <a:latin typeface="Times New Roman" panose="02020603050405020304" pitchFamily="18" charset="0"/>
              <a:cs typeface="Times New Roman" panose="02020603050405020304" pitchFamily="18" charset="0"/>
            </a:endParaRPr>
          </a:p>
          <a:p>
            <a:endParaRPr lang="zh-CN" altLang="en-US" sz="3200" dirty="0">
              <a:solidFill>
                <a:schemeClr val="bg1"/>
              </a:solidFill>
            </a:endParaRPr>
          </a:p>
        </p:txBody>
      </p:sp>
      <p:pic>
        <p:nvPicPr>
          <p:cNvPr id="9218" name="Picture 2" descr="Biography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69217" y="1842115"/>
            <a:ext cx="2895600" cy="36959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9B3F65C-2DF1-4EBD-AC68-8BBBAB898856}" type="slidenum">
              <a:rPr lang="en-US" smtClean="0"/>
              <a:t>177</a:t>
            </a:fld>
            <a:endParaRPr lang="en-US"/>
          </a:p>
        </p:txBody>
      </p:sp>
    </p:spTree>
    <p:extLst>
      <p:ext uri="{BB962C8B-B14F-4D97-AF65-F5344CB8AC3E}">
        <p14:creationId xmlns:p14="http://schemas.microsoft.com/office/powerpoint/2010/main" val="297682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08" y="232923"/>
            <a:ext cx="10515600" cy="1325563"/>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John </a:t>
            </a:r>
            <a:r>
              <a:rPr lang="en-US" altLang="zh-CN" sz="3200" b="1" dirty="0">
                <a:solidFill>
                  <a:schemeClr val="bg1"/>
                </a:solidFill>
                <a:latin typeface="Times New Roman" panose="02020603050405020304" pitchFamily="18" charset="0"/>
                <a:cs typeface="Times New Roman" panose="02020603050405020304" pitchFamily="18" charset="0"/>
              </a:rPr>
              <a:t>W. Stanton</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smtClean="0">
                <a:solidFill>
                  <a:schemeClr val="bg1"/>
                </a:solidFill>
                <a:latin typeface="Times New Roman" panose="02020603050405020304" pitchFamily="18" charset="0"/>
                <a:cs typeface="Times New Roman" panose="02020603050405020304" pitchFamily="18" charset="0"/>
              </a:rPr>
              <a:t>Director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86508" y="1649355"/>
            <a:ext cx="7239001" cy="4879975"/>
          </a:xfrm>
        </p:spPr>
        <p:txBody>
          <a:bodyPr>
            <a:normAutofit lnSpcReduction="10000"/>
          </a:bodyPr>
          <a:lstStyle/>
          <a:p>
            <a:r>
              <a:rPr lang="en-US" altLang="zh-CN" sz="2400" b="1" u="sng" dirty="0">
                <a:solidFill>
                  <a:schemeClr val="bg1"/>
                </a:solidFill>
                <a:latin typeface="Times New Roman" panose="02020603050405020304" pitchFamily="18" charset="0"/>
                <a:cs typeface="Times New Roman" panose="02020603050405020304" pitchFamily="18" charset="0"/>
              </a:rPr>
              <a:t>October, </a:t>
            </a:r>
            <a:r>
              <a:rPr lang="en-US" altLang="zh-CN" sz="2400" b="1" u="sng" dirty="0" smtClean="0">
                <a:solidFill>
                  <a:schemeClr val="bg1"/>
                </a:solidFill>
                <a:latin typeface="Times New Roman" panose="02020603050405020304" pitchFamily="18" charset="0"/>
                <a:cs typeface="Times New Roman" panose="02020603050405020304" pitchFamily="18" charset="0"/>
              </a:rPr>
              <a:t>2015: </a:t>
            </a:r>
            <a:r>
              <a:rPr lang="en-US" altLang="zh-CN" sz="2400" dirty="0">
                <a:solidFill>
                  <a:schemeClr val="bg1"/>
                </a:solidFill>
                <a:latin typeface="Times New Roman" panose="02020603050405020304" pitchFamily="18" charset="0"/>
                <a:cs typeface="Times New Roman" panose="02020603050405020304" pitchFamily="18" charset="0"/>
              </a:rPr>
              <a:t>entered the board of Costco</a:t>
            </a:r>
            <a:endParaRPr lang="zh-CN"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smtClean="0">
                <a:solidFill>
                  <a:schemeClr val="bg1"/>
                </a:solidFill>
                <a:latin typeface="Times New Roman" panose="02020603050405020304" pitchFamily="18" charset="0"/>
                <a:cs typeface="Times New Roman" panose="02020603050405020304" pitchFamily="18" charset="0"/>
              </a:rPr>
              <a:t>Other experience</a:t>
            </a:r>
          </a:p>
          <a:p>
            <a:pPr>
              <a:buFont typeface="Times New Roman" panose="02020603050405020304" pitchFamily="18"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1992 </a:t>
            </a:r>
            <a:r>
              <a:rPr lang="en-US" altLang="zh-CN" sz="2400" dirty="0">
                <a:solidFill>
                  <a:schemeClr val="bg1"/>
                </a:solidFill>
                <a:latin typeface="Times New Roman" panose="02020603050405020304" pitchFamily="18" charset="0"/>
                <a:cs typeface="Times New Roman" panose="02020603050405020304" pitchFamily="18" charset="0"/>
              </a:rPr>
              <a:t>– 2005: founded and served as Chairman and CEO of Western Wireless Corporation, a wireless telecommunications company</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1994 – 2004: Chairman and a director of T-Mobile USA, a mobile telecommunications company</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1998 – 2003: CEO of T-Mobile USA</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2008 – 2013: a director of </a:t>
            </a:r>
            <a:r>
              <a:rPr lang="en-US" altLang="zh-CN" sz="2400" dirty="0" err="1">
                <a:solidFill>
                  <a:schemeClr val="bg1"/>
                </a:solidFill>
                <a:latin typeface="Times New Roman" panose="02020603050405020304" pitchFamily="18" charset="0"/>
                <a:cs typeface="Times New Roman" panose="02020603050405020304" pitchFamily="18" charset="0"/>
              </a:rPr>
              <a:t>Clearwire</a:t>
            </a:r>
            <a:r>
              <a:rPr lang="en-US" altLang="zh-CN" sz="2400" dirty="0">
                <a:solidFill>
                  <a:schemeClr val="bg1"/>
                </a:solidFill>
                <a:latin typeface="Times New Roman" panose="02020603050405020304" pitchFamily="18" charset="0"/>
                <a:cs typeface="Times New Roman" panose="02020603050405020304" pitchFamily="18" charset="0"/>
              </a:rPr>
              <a:t> Corporation </a:t>
            </a:r>
            <a:endParaRPr lang="zh-CN" altLang="zh-CN" sz="2400" dirty="0">
              <a:solidFill>
                <a:schemeClr val="bg1"/>
              </a:solidFill>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altLang="zh-CN" sz="2400" dirty="0">
                <a:solidFill>
                  <a:schemeClr val="bg1"/>
                </a:solidFill>
                <a:latin typeface="Times New Roman" panose="02020603050405020304" pitchFamily="18" charset="0"/>
                <a:cs typeface="Times New Roman" panose="02020603050405020304" pitchFamily="18" charset="0"/>
              </a:rPr>
              <a:t>2011 – 2013: chairman of </a:t>
            </a:r>
            <a:r>
              <a:rPr lang="en-US" altLang="zh-CN" sz="2400" dirty="0" err="1">
                <a:solidFill>
                  <a:schemeClr val="bg1"/>
                </a:solidFill>
                <a:latin typeface="Times New Roman" panose="02020603050405020304" pitchFamily="18" charset="0"/>
                <a:cs typeface="Times New Roman" panose="02020603050405020304" pitchFamily="18" charset="0"/>
              </a:rPr>
              <a:t>Clearwire</a:t>
            </a:r>
            <a:r>
              <a:rPr lang="en-US" altLang="zh-CN" sz="2400" dirty="0">
                <a:solidFill>
                  <a:schemeClr val="bg1"/>
                </a:solidFill>
                <a:latin typeface="Times New Roman" panose="02020603050405020304" pitchFamily="18" charset="0"/>
                <a:cs typeface="Times New Roman" panose="02020603050405020304" pitchFamily="18" charset="0"/>
              </a:rPr>
              <a:t> Corporation</a:t>
            </a:r>
            <a:endParaRPr lang="zh-CN"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Now</a:t>
            </a:r>
            <a:r>
              <a:rPr lang="zh-CN" altLang="zh-CN" sz="2400" dirty="0">
                <a:solidFill>
                  <a:schemeClr val="bg1"/>
                </a:solidFill>
                <a:latin typeface="Times New Roman" panose="02020603050405020304" pitchFamily="18" charset="0"/>
                <a:cs typeface="Times New Roman" panose="02020603050405020304" pitchFamily="18" charset="0"/>
              </a:rPr>
              <a:t>：</a:t>
            </a:r>
            <a:r>
              <a:rPr lang="en-US" altLang="zh-CN" sz="2400" dirty="0">
                <a:solidFill>
                  <a:schemeClr val="bg1"/>
                </a:solidFill>
                <a:latin typeface="Times New Roman" panose="02020603050405020304" pitchFamily="18" charset="0"/>
                <a:cs typeface="Times New Roman" panose="02020603050405020304" pitchFamily="18" charset="0"/>
              </a:rPr>
              <a:t>Chairman of Trilogy International Partners, Inc., and Trilogy Equity Partners, and a director of Microsoft and Columbia Sportswear.</a:t>
            </a:r>
            <a:endParaRPr lang="zh-CN" altLang="zh-CN" sz="2400" dirty="0">
              <a:solidFill>
                <a:schemeClr val="bg1"/>
              </a:solidFill>
              <a:latin typeface="Times New Roman" panose="02020603050405020304" pitchFamily="18" charset="0"/>
              <a:cs typeface="Times New Roman" panose="02020603050405020304" pitchFamily="18" charset="0"/>
            </a:endParaRPr>
          </a:p>
          <a:p>
            <a:endParaRPr lang="zh-CN" altLang="en-US" sz="2200" dirty="0">
              <a:solidFill>
                <a:schemeClr val="bg1"/>
              </a:solidFill>
            </a:endParaRPr>
          </a:p>
        </p:txBody>
      </p:sp>
      <p:pic>
        <p:nvPicPr>
          <p:cNvPr id="12290" name="Picture 2" descr="Biography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68458" y="1825625"/>
            <a:ext cx="2885342" cy="366077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9B3F65C-2DF1-4EBD-AC68-8BBBAB898856}" type="slidenum">
              <a:rPr lang="en-US" smtClean="0"/>
              <a:t>178</a:t>
            </a:fld>
            <a:endParaRPr lang="en-US"/>
          </a:p>
        </p:txBody>
      </p:sp>
    </p:spTree>
    <p:extLst>
      <p:ext uri="{BB962C8B-B14F-4D97-AF65-F5344CB8AC3E}">
        <p14:creationId xmlns:p14="http://schemas.microsoft.com/office/powerpoint/2010/main" val="341594950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26" y="210889"/>
            <a:ext cx="10515600" cy="594329"/>
          </a:xfrm>
        </p:spPr>
        <p:txBody>
          <a:bodyPr>
            <a:no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Maggie </a:t>
            </a:r>
            <a:r>
              <a:rPr lang="en-US" altLang="zh-CN" sz="3200" b="1" dirty="0" err="1">
                <a:solidFill>
                  <a:schemeClr val="bg1"/>
                </a:solidFill>
                <a:latin typeface="Times New Roman" panose="02020603050405020304" pitchFamily="18" charset="0"/>
                <a:cs typeface="Times New Roman" panose="02020603050405020304" pitchFamily="18" charset="0"/>
              </a:rPr>
              <a:t>Wilderotter</a:t>
            </a:r>
            <a:r>
              <a:rPr lang="en-US" altLang="zh-CN" sz="3200" b="1" dirty="0">
                <a:solidFill>
                  <a:schemeClr val="bg1"/>
                </a:solidFill>
                <a:latin typeface="Times New Roman" panose="02020603050405020304" pitchFamily="18" charset="0"/>
                <a:cs typeface="Times New Roman" panose="02020603050405020304" pitchFamily="18" charset="0"/>
              </a:rPr>
              <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Director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265817" y="1091821"/>
            <a:ext cx="8360884" cy="5168466"/>
          </a:xfrm>
        </p:spPr>
        <p:txBody>
          <a:bodyPr>
            <a:noAutofit/>
          </a:bodyPr>
          <a:lstStyle/>
          <a:p>
            <a:r>
              <a:rPr lang="en-US" altLang="zh-CN" dirty="0" smtClean="0">
                <a:solidFill>
                  <a:schemeClr val="bg1"/>
                </a:solidFill>
                <a:latin typeface="Times New Roman" panose="02020603050405020304" pitchFamily="18" charset="0"/>
                <a:cs typeface="Times New Roman" panose="02020603050405020304" pitchFamily="18" charset="0"/>
              </a:rPr>
              <a:t>She entered the board </a:t>
            </a:r>
            <a:r>
              <a:rPr lang="en-US" altLang="zh-CN" b="1" u="sng" dirty="0" smtClean="0">
                <a:solidFill>
                  <a:schemeClr val="bg1"/>
                </a:solidFill>
                <a:latin typeface="Times New Roman" panose="02020603050405020304" pitchFamily="18" charset="0"/>
                <a:cs typeface="Times New Roman" panose="02020603050405020304" pitchFamily="18" charset="0"/>
              </a:rPr>
              <a:t>in October, 2015</a:t>
            </a:r>
            <a:r>
              <a:rPr lang="en-US" altLang="zh-CN" dirty="0" smtClean="0">
                <a:solidFill>
                  <a:schemeClr val="bg1"/>
                </a:solidFill>
                <a:latin typeface="Times New Roman" panose="02020603050405020304" pitchFamily="18" charset="0"/>
                <a:cs typeface="Times New Roman" panose="02020603050405020304" pitchFamily="18" charset="0"/>
              </a:rPr>
              <a:t>.</a:t>
            </a:r>
          </a:p>
          <a:p>
            <a:r>
              <a:rPr lang="en-US" altLang="zh-CN" dirty="0" smtClean="0">
                <a:solidFill>
                  <a:schemeClr val="bg1"/>
                </a:solidFill>
                <a:latin typeface="Times New Roman" panose="02020603050405020304" pitchFamily="18" charset="0"/>
                <a:cs typeface="Times New Roman" panose="02020603050405020304" pitchFamily="18" charset="0"/>
              </a:rPr>
              <a:t>Other experience:</a:t>
            </a:r>
          </a:p>
          <a:p>
            <a:pPr marL="0" indent="0">
              <a:buNone/>
            </a:pPr>
            <a:r>
              <a:rPr lang="en-US" altLang="zh-CN" dirty="0" smtClean="0">
                <a:solidFill>
                  <a:schemeClr val="bg1"/>
                </a:solidFill>
                <a:latin typeface="Times New Roman" panose="02020603050405020304" pitchFamily="18" charset="0"/>
                <a:cs typeface="Times New Roman" panose="02020603050405020304" pitchFamily="18" charset="0"/>
              </a:rPr>
              <a:t>She is </a:t>
            </a:r>
            <a:r>
              <a:rPr lang="en-US" altLang="zh-CN" dirty="0">
                <a:solidFill>
                  <a:schemeClr val="bg1"/>
                </a:solidFill>
                <a:latin typeface="Times New Roman" panose="02020603050405020304" pitchFamily="18" charset="0"/>
                <a:cs typeface="Times New Roman" panose="02020603050405020304" pitchFamily="18" charset="0"/>
              </a:rPr>
              <a:t>the Executive Chairman of Frontier Communications. Previously, she was the Chairman and Chief Executive Officer of Frontier for ten and one-half years. She formerly served in a number of executive roles at technology </a:t>
            </a:r>
            <a:r>
              <a:rPr lang="en-US" altLang="zh-CN" dirty="0" smtClean="0">
                <a:solidFill>
                  <a:schemeClr val="bg1"/>
                </a:solidFill>
                <a:latin typeface="Times New Roman" panose="02020603050405020304" pitchFamily="18" charset="0"/>
                <a:cs typeface="Times New Roman" panose="02020603050405020304" pitchFamily="18" charset="0"/>
              </a:rPr>
              <a:t>and telecommunications </a:t>
            </a:r>
            <a:r>
              <a:rPr lang="en-US" altLang="zh-CN" dirty="0">
                <a:solidFill>
                  <a:schemeClr val="bg1"/>
                </a:solidFill>
                <a:latin typeface="Times New Roman" panose="02020603050405020304" pitchFamily="18" charset="0"/>
                <a:cs typeface="Times New Roman" panose="02020603050405020304" pitchFamily="18" charset="0"/>
              </a:rPr>
              <a:t>companies, including Microsoft, Wink Communications, AT&amp;T, and McCaw Cellular. She is a member of the boards of directors of DreamWorks Animation and Juno Therapeutics, among other organizations</a:t>
            </a:r>
            <a:r>
              <a:rPr lang="en-US" altLang="zh-CN" dirty="0" smtClean="0">
                <a:solidFill>
                  <a:schemeClr val="bg1"/>
                </a:solidFill>
                <a:latin typeface="Times New Roman" panose="02020603050405020304" pitchFamily="18" charset="0"/>
                <a:cs typeface="Times New Roman" panose="02020603050405020304" pitchFamily="18" charset="0"/>
              </a:rPr>
              <a:t>.</a:t>
            </a:r>
          </a:p>
          <a:p>
            <a:r>
              <a:rPr lang="en-US" altLang="zh-CN" dirty="0">
                <a:solidFill>
                  <a:schemeClr val="bg1"/>
                </a:solidFill>
                <a:latin typeface="Times New Roman" panose="02020603050405020304" pitchFamily="18" charset="0"/>
                <a:cs typeface="Times New Roman" panose="02020603050405020304" pitchFamily="18" charset="0"/>
              </a:rPr>
              <a:t>She received her undergraduate degree from the College of the Holy Cross (Massachusetts</a:t>
            </a:r>
            <a:r>
              <a:rPr lang="en-US" altLang="zh-CN" dirty="0" smtClean="0">
                <a:solidFill>
                  <a:schemeClr val="bg1"/>
                </a:solidFill>
                <a:latin typeface="Times New Roman" panose="02020603050405020304" pitchFamily="18" charset="0"/>
                <a:cs typeface="Times New Roman" panose="02020603050405020304" pitchFamily="18" charset="0"/>
              </a:rPr>
              <a:t>).</a:t>
            </a:r>
            <a:endParaRPr lang="zh-CN" altLang="en-US" dirty="0">
              <a:solidFill>
                <a:schemeClr val="bg1"/>
              </a:solidFill>
              <a:latin typeface="Times New Roman" panose="02020603050405020304" pitchFamily="18" charset="0"/>
              <a:cs typeface="Times New Roman" panose="02020603050405020304" pitchFamily="18" charset="0"/>
            </a:endParaRPr>
          </a:p>
        </p:txBody>
      </p:sp>
      <p:pic>
        <p:nvPicPr>
          <p:cNvPr id="13314" name="Picture 2" descr="Biography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828412" y="2069899"/>
            <a:ext cx="3143250" cy="390378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9B3F65C-2DF1-4EBD-AC68-8BBBAB898856}" type="slidenum">
              <a:rPr lang="en-US" smtClean="0"/>
              <a:t>179</a:t>
            </a:fld>
            <a:endParaRPr lang="en-US"/>
          </a:p>
        </p:txBody>
      </p:sp>
    </p:spTree>
    <p:extLst>
      <p:ext uri="{BB962C8B-B14F-4D97-AF65-F5344CB8AC3E}">
        <p14:creationId xmlns:p14="http://schemas.microsoft.com/office/powerpoint/2010/main" val="279774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imes New Roman" panose="02020603050405020304" pitchFamily="18" charset="0"/>
                <a:cs typeface="Times New Roman" panose="02020603050405020304" pitchFamily="18" charset="0"/>
              </a:rPr>
              <a:t>Retail Industry Mature Life Cycle </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8880" y="1880709"/>
            <a:ext cx="10515600" cy="4351338"/>
          </a:xfrm>
        </p:spPr>
        <p:txBody>
          <a:bodyPr>
            <a:normAutofit/>
          </a:bodyPr>
          <a:lstStyle/>
          <a:p>
            <a:r>
              <a:rPr lang="en-US" sz="3200" b="1" dirty="0">
                <a:solidFill>
                  <a:schemeClr val="bg1"/>
                </a:solidFill>
                <a:latin typeface="Times New Roman" panose="02020603050405020304" pitchFamily="18" charset="0"/>
                <a:cs typeface="Times New Roman" panose="02020603050405020304" pitchFamily="18" charset="0"/>
              </a:rPr>
              <a:t>The Big-Box &amp; Department Store </a:t>
            </a:r>
            <a:r>
              <a:rPr lang="en-US" sz="3200" b="1" dirty="0" smtClean="0">
                <a:solidFill>
                  <a:schemeClr val="bg1"/>
                </a:solidFill>
                <a:latin typeface="Times New Roman" panose="02020603050405020304" pitchFamily="18" charset="0"/>
                <a:cs typeface="Times New Roman" panose="02020603050405020304" pitchFamily="18" charset="0"/>
              </a:rPr>
              <a:t>Retailer</a:t>
            </a:r>
            <a:r>
              <a:rPr lang="en-US" sz="3200" dirty="0" smtClean="0">
                <a:solidFill>
                  <a:schemeClr val="bg1"/>
                </a:solidFill>
                <a:latin typeface="Times New Roman" panose="02020603050405020304" pitchFamily="18" charset="0"/>
                <a:cs typeface="Times New Roman" panose="02020603050405020304" pitchFamily="18" charset="0"/>
              </a:rPr>
              <a:t>: Decline.  </a:t>
            </a:r>
            <a:r>
              <a:rPr lang="en-US" sz="3200" dirty="0">
                <a:solidFill>
                  <a:schemeClr val="bg1"/>
                </a:solidFill>
                <a:latin typeface="Times New Roman" panose="02020603050405020304" pitchFamily="18" charset="0"/>
                <a:cs typeface="Times New Roman" panose="02020603050405020304" pitchFamily="18" charset="0"/>
              </a:rPr>
              <a:t>In the 10 years to 2020, IVA is expected to decline at an annualized rate of about 4.6</a:t>
            </a:r>
            <a:r>
              <a:rPr lang="en-US" sz="3200" dirty="0" smtClean="0">
                <a:solidFill>
                  <a:schemeClr val="bg1"/>
                </a:solidFill>
                <a:latin typeface="Times New Roman" panose="02020603050405020304" pitchFamily="18" charset="0"/>
                <a:cs typeface="Times New Roman" panose="02020603050405020304" pitchFamily="18" charset="0"/>
              </a:rPr>
              <a:t>%.</a:t>
            </a: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The Warehouse Club &amp; Supercenter </a:t>
            </a:r>
            <a:r>
              <a:rPr lang="en-US" sz="3200" b="1" dirty="0" smtClean="0">
                <a:solidFill>
                  <a:schemeClr val="bg1"/>
                </a:solidFill>
                <a:latin typeface="Times New Roman" panose="02020603050405020304" pitchFamily="18" charset="0"/>
                <a:cs typeface="Times New Roman" panose="02020603050405020304" pitchFamily="18" charset="0"/>
              </a:rPr>
              <a:t>Retailer</a:t>
            </a:r>
            <a:r>
              <a:rPr lang="en-US" sz="3200" dirty="0" smtClean="0">
                <a:solidFill>
                  <a:schemeClr val="bg1"/>
                </a:solidFill>
                <a:latin typeface="Times New Roman" panose="02020603050405020304" pitchFamily="18" charset="0"/>
                <a:cs typeface="Times New Roman" panose="02020603050405020304" pitchFamily="18" charset="0"/>
              </a:rPr>
              <a:t>: Mature</a:t>
            </a:r>
            <a:r>
              <a:rPr lang="en-US" sz="3200" dirty="0">
                <a:solidFill>
                  <a:schemeClr val="bg1"/>
                </a:solidFill>
                <a:latin typeface="Times New Roman" panose="02020603050405020304" pitchFamily="18" charset="0"/>
                <a:cs typeface="Times New Roman" panose="02020603050405020304" pitchFamily="18" charset="0"/>
              </a:rPr>
              <a:t>. In the 10 years to 2020, IVA is forecast to increase at a rate of 2.5% per year on average, mirroring U.S. GDP.</a:t>
            </a:r>
          </a:p>
          <a:p>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18</a:t>
            </a:fld>
            <a:endParaRPr lang="en-US"/>
          </a:p>
        </p:txBody>
      </p:sp>
    </p:spTree>
    <p:extLst>
      <p:ext uri="{BB962C8B-B14F-4D97-AF65-F5344CB8AC3E}">
        <p14:creationId xmlns:p14="http://schemas.microsoft.com/office/powerpoint/2010/main" val="280034710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dirty="0"/>
          </a:p>
        </p:txBody>
      </p:sp>
      <p:sp>
        <p:nvSpPr>
          <p:cNvPr id="4" name="Rectangle 3"/>
          <p:cNvSpPr/>
          <p:nvPr/>
        </p:nvSpPr>
        <p:spPr>
          <a:xfrm>
            <a:off x="4080585" y="2967335"/>
            <a:ext cx="403084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dirty="0" smtClean="0">
                <a:ln/>
                <a:solidFill>
                  <a:schemeClr val="accent1">
                    <a:lumMod val="40000"/>
                    <a:lumOff val="60000"/>
                  </a:schemeClr>
                </a:solidFill>
              </a:rPr>
              <a:t>Management</a:t>
            </a:r>
            <a:endParaRPr lang="zh-CN" altLang="en-US" sz="5400" b="1" dirty="0">
              <a:ln/>
              <a:solidFill>
                <a:schemeClr val="accent1">
                  <a:lumMod val="40000"/>
                  <a:lumOff val="60000"/>
                </a:schemeClr>
              </a:solidFill>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180</a:t>
            </a:fld>
            <a:endParaRPr lang="en-US"/>
          </a:p>
        </p:txBody>
      </p:sp>
    </p:spTree>
    <p:extLst>
      <p:ext uri="{BB962C8B-B14F-4D97-AF65-F5344CB8AC3E}">
        <p14:creationId xmlns:p14="http://schemas.microsoft.com/office/powerpoint/2010/main" val="317898689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54" y="288007"/>
            <a:ext cx="10515600" cy="1325563"/>
          </a:xfrm>
        </p:spPr>
        <p:txBody>
          <a:bodyPr>
            <a:no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Mauricio </a:t>
            </a:r>
            <a:r>
              <a:rPr lang="en-US" altLang="zh-CN" sz="3200" b="1" dirty="0" err="1">
                <a:solidFill>
                  <a:schemeClr val="bg1"/>
                </a:solidFill>
                <a:latin typeface="Times New Roman" panose="02020603050405020304" pitchFamily="18" charset="0"/>
                <a:cs typeface="Times New Roman" panose="02020603050405020304" pitchFamily="18" charset="0"/>
              </a:rPr>
              <a:t>Talayero</a:t>
            </a:r>
            <a:r>
              <a:rPr lang="en-US" altLang="zh-CN" sz="3200" b="1" dirty="0">
                <a:solidFill>
                  <a:schemeClr val="bg1"/>
                </a:solidFill>
                <a:latin typeface="Times New Roman" panose="02020603050405020304" pitchFamily="18" charset="0"/>
                <a:cs typeface="Times New Roman" panose="02020603050405020304" pitchFamily="18" charset="0"/>
              </a:rPr>
              <a:t> </a:t>
            </a:r>
            <a:r>
              <a:rPr lang="en-US" altLang="zh-CN" sz="3200" b="1" dirty="0" smtClean="0">
                <a:solidFill>
                  <a:schemeClr val="bg1"/>
                </a:solidFill>
                <a:latin typeface="Times New Roman" panose="02020603050405020304" pitchFamily="18" charset="0"/>
                <a:cs typeface="Times New Roman" panose="02020603050405020304" pitchFamily="18" charset="0"/>
              </a:rPr>
              <a:t>Gonzalez</a:t>
            </a:r>
            <a:br>
              <a:rPr lang="en-US" altLang="zh-CN" sz="3200" b="1" dirty="0" smtClean="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Vice President &amp; </a:t>
            </a:r>
            <a:r>
              <a:rPr lang="en-US" altLang="zh-CN" sz="3200" b="1" dirty="0" smtClean="0">
                <a:solidFill>
                  <a:schemeClr val="bg1"/>
                </a:solidFill>
                <a:latin typeface="Times New Roman" panose="02020603050405020304" pitchFamily="18" charset="0"/>
                <a:cs typeface="Times New Roman" panose="02020603050405020304" pitchFamily="18" charset="0"/>
              </a:rPr>
              <a:t>CFO of COSTCO </a:t>
            </a:r>
            <a:r>
              <a:rPr lang="en-US" altLang="zh-CN" sz="3200" b="1" dirty="0">
                <a:solidFill>
                  <a:schemeClr val="bg1"/>
                </a:solidFill>
                <a:latin typeface="Times New Roman" panose="02020603050405020304" pitchFamily="18" charset="0"/>
                <a:cs typeface="Times New Roman" panose="02020603050405020304" pitchFamily="18" charset="0"/>
              </a:rPr>
              <a:t>Wholesale Mexico </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55154" y="1464748"/>
            <a:ext cx="7913914" cy="4351338"/>
          </a:xfrm>
        </p:spPr>
        <p:txBody>
          <a:bodyPr>
            <a:noAutofit/>
          </a:bodyPr>
          <a:lstStyle/>
          <a:p>
            <a:r>
              <a:rPr lang="en-US" altLang="zh-CN" sz="2400" dirty="0" smtClean="0">
                <a:solidFill>
                  <a:schemeClr val="bg1"/>
                </a:solidFill>
                <a:latin typeface="Times New Roman" panose="02020603050405020304" pitchFamily="18" charset="0"/>
                <a:cs typeface="Times New Roman" panose="02020603050405020304" pitchFamily="18" charset="0"/>
              </a:rPr>
              <a:t>Mauricio </a:t>
            </a:r>
            <a:r>
              <a:rPr lang="en-US" altLang="zh-CN" sz="2400" dirty="0" err="1">
                <a:solidFill>
                  <a:schemeClr val="bg1"/>
                </a:solidFill>
                <a:latin typeface="Times New Roman" panose="02020603050405020304" pitchFamily="18" charset="0"/>
                <a:cs typeface="Times New Roman" panose="02020603050405020304" pitchFamily="18" charset="0"/>
              </a:rPr>
              <a:t>Talayero</a:t>
            </a:r>
            <a:r>
              <a:rPr lang="en-US" altLang="zh-CN" sz="2400" dirty="0">
                <a:solidFill>
                  <a:schemeClr val="bg1"/>
                </a:solidFill>
                <a:latin typeface="Times New Roman" panose="02020603050405020304" pitchFamily="18" charset="0"/>
                <a:cs typeface="Times New Roman" panose="02020603050405020304" pitchFamily="18" charset="0"/>
              </a:rPr>
              <a:t> currently is Vice President and CFO of Costco Wholesale Mexico, as well as a Board member of MGI Capital Investment Group and of the </a:t>
            </a:r>
            <a:r>
              <a:rPr lang="en-US" altLang="zh-CN" sz="2400" dirty="0" err="1">
                <a:solidFill>
                  <a:schemeClr val="bg1"/>
                </a:solidFill>
                <a:latin typeface="Times New Roman" panose="02020603050405020304" pitchFamily="18" charset="0"/>
                <a:cs typeface="Times New Roman" panose="02020603050405020304" pitchFamily="18" charset="0"/>
              </a:rPr>
              <a:t>Papalote</a:t>
            </a:r>
            <a:r>
              <a:rPr lang="en-US" altLang="zh-CN" sz="2400" dirty="0">
                <a:solidFill>
                  <a:schemeClr val="bg1"/>
                </a:solidFill>
                <a:latin typeface="Times New Roman" panose="02020603050405020304" pitchFamily="18" charset="0"/>
                <a:cs typeface="Times New Roman" panose="02020603050405020304" pitchFamily="18" charset="0"/>
              </a:rPr>
              <a:t> Children´s Museum in Cuernavaca. Additionally he is part of a CFO Executive Circle which gathers Mexico’s 20 foremost CFOs who come together to share ideas and experiences and communicate them to the corresponding authorities. He has been with Costco </a:t>
            </a:r>
            <a:r>
              <a:rPr lang="en-US" altLang="zh-CN" sz="2400" u="sng" dirty="0">
                <a:solidFill>
                  <a:schemeClr val="bg1"/>
                </a:solidFill>
                <a:latin typeface="Times New Roman" panose="02020603050405020304" pitchFamily="18" charset="0"/>
                <a:cs typeface="Times New Roman" panose="02020603050405020304" pitchFamily="18" charset="0"/>
              </a:rPr>
              <a:t>for 22 years</a:t>
            </a:r>
            <a:r>
              <a:rPr lang="en-US" altLang="zh-CN" sz="2400" dirty="0" smtClean="0">
                <a:solidFill>
                  <a:schemeClr val="bg1"/>
                </a:solidFill>
                <a:latin typeface="Times New Roman" panose="02020603050405020304" pitchFamily="18" charset="0"/>
                <a:cs typeface="Times New Roman" panose="02020603050405020304" pitchFamily="18" charset="0"/>
              </a:rPr>
              <a:t>.</a:t>
            </a:r>
          </a:p>
          <a:p>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a:solidFill>
                  <a:schemeClr val="bg1"/>
                </a:solidFill>
                <a:latin typeface="Times New Roman" panose="02020603050405020304" pitchFamily="18" charset="0"/>
                <a:cs typeface="Times New Roman" panose="02020603050405020304" pitchFamily="18" charset="0"/>
              </a:rPr>
              <a:t>A CPA with an Accounting Degree from La Salle </a:t>
            </a:r>
            <a:r>
              <a:rPr lang="en-US" altLang="zh-CN" sz="2400" dirty="0" smtClean="0">
                <a:solidFill>
                  <a:schemeClr val="bg1"/>
                </a:solidFill>
                <a:latin typeface="Times New Roman" panose="02020603050405020304" pitchFamily="18" charset="0"/>
                <a:cs typeface="Times New Roman" panose="02020603050405020304" pitchFamily="18" charset="0"/>
              </a:rPr>
              <a:t>University, and a </a:t>
            </a:r>
            <a:r>
              <a:rPr lang="en-US" altLang="zh-CN" sz="2400" dirty="0">
                <a:solidFill>
                  <a:schemeClr val="bg1"/>
                </a:solidFill>
                <a:latin typeface="Times New Roman" panose="02020603050405020304" pitchFamily="18" charset="0"/>
                <a:cs typeface="Times New Roman" panose="02020603050405020304" pitchFamily="18" charset="0"/>
              </a:rPr>
              <a:t>Diploma from MIT </a:t>
            </a:r>
            <a:r>
              <a:rPr lang="en-US" altLang="zh-CN" sz="2400" dirty="0" smtClean="0">
                <a:solidFill>
                  <a:schemeClr val="bg1"/>
                </a:solidFill>
                <a:latin typeface="Times New Roman" panose="02020603050405020304" pitchFamily="18" charset="0"/>
                <a:cs typeface="Times New Roman" panose="02020603050405020304" pitchFamily="18" charset="0"/>
              </a:rPr>
              <a:t>in </a:t>
            </a:r>
            <a:r>
              <a:rPr lang="en-US" altLang="zh-CN" sz="2400" dirty="0">
                <a:solidFill>
                  <a:schemeClr val="bg1"/>
                </a:solidFill>
                <a:latin typeface="Times New Roman" panose="02020603050405020304" pitchFamily="18" charset="0"/>
                <a:cs typeface="Times New Roman" panose="02020603050405020304" pitchFamily="18" charset="0"/>
              </a:rPr>
              <a:t>Information Technology for Executives. </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3"/>
          <a:stretch>
            <a:fillRect/>
          </a:stretch>
        </p:blipFill>
        <p:spPr>
          <a:xfrm>
            <a:off x="8915401" y="2171699"/>
            <a:ext cx="2438400" cy="3510643"/>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181</a:t>
            </a:fld>
            <a:endParaRPr lang="en-US"/>
          </a:p>
        </p:txBody>
      </p:sp>
    </p:spTree>
    <p:extLst>
      <p:ext uri="{BB962C8B-B14F-4D97-AF65-F5344CB8AC3E}">
        <p14:creationId xmlns:p14="http://schemas.microsoft.com/office/powerpoint/2010/main" val="240001636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96" y="177838"/>
            <a:ext cx="10515600" cy="1325563"/>
          </a:xfrm>
        </p:spPr>
        <p:txBody>
          <a:bodyPr>
            <a:no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Paul G. Moulton</a:t>
            </a:r>
            <a:br>
              <a:rPr lang="en-US" altLang="zh-CN" sz="3200" b="1" dirty="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Chief Information Officer and Executive Vice </a:t>
            </a:r>
            <a:r>
              <a:rPr lang="en-US" altLang="zh-CN" sz="3200" b="1" dirty="0" smtClean="0">
                <a:solidFill>
                  <a:schemeClr val="bg1"/>
                </a:solidFill>
                <a:latin typeface="Times New Roman" panose="02020603050405020304" pitchFamily="18" charset="0"/>
                <a:cs typeface="Times New Roman" panose="02020603050405020304" pitchFamily="18" charset="0"/>
              </a:rPr>
              <a:t>President </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54564" y="1627221"/>
            <a:ext cx="7853002" cy="4351338"/>
          </a:xfrm>
        </p:spPr>
        <p:txBody>
          <a:bodyPr>
            <a:noAutofit/>
          </a:bodyPr>
          <a:lstStyle/>
          <a:p>
            <a:r>
              <a:rPr lang="en-US" altLang="zh-CN" sz="2000" dirty="0" smtClean="0">
                <a:solidFill>
                  <a:schemeClr val="bg1"/>
                </a:solidFill>
                <a:latin typeface="Times New Roman" panose="02020603050405020304" pitchFamily="18" charset="0"/>
                <a:cs typeface="Times New Roman" panose="02020603050405020304" pitchFamily="18" charset="0"/>
              </a:rPr>
              <a:t>Mr</a:t>
            </a:r>
            <a:r>
              <a:rPr lang="en-US" altLang="zh-CN" sz="2000" dirty="0">
                <a:solidFill>
                  <a:schemeClr val="bg1"/>
                </a:solidFill>
                <a:latin typeface="Times New Roman" panose="02020603050405020304" pitchFamily="18" charset="0"/>
                <a:cs typeface="Times New Roman" panose="02020603050405020304" pitchFamily="18" charset="0"/>
              </a:rPr>
              <a:t>. Paul G. Moulton serves as Chief Information Officer and Executive Vice President of Costco.</a:t>
            </a:r>
          </a:p>
          <a:p>
            <a:r>
              <a:rPr lang="en-US" altLang="zh-CN" sz="2000" dirty="0">
                <a:solidFill>
                  <a:schemeClr val="bg1"/>
                </a:solidFill>
                <a:latin typeface="Times New Roman" panose="02020603050405020304" pitchFamily="18" charset="0"/>
                <a:cs typeface="Times New Roman" panose="02020603050405020304" pitchFamily="18" charset="0"/>
              </a:rPr>
              <a:t>Oct. 1999 – now: has been responsible for Marketing, E-commerce and Member Services of Costco</a:t>
            </a:r>
          </a:p>
          <a:p>
            <a:r>
              <a:rPr lang="en-US" altLang="zh-CN" sz="2000" dirty="0">
                <a:solidFill>
                  <a:schemeClr val="bg1"/>
                </a:solidFill>
                <a:latin typeface="Times New Roman" panose="02020603050405020304" pitchFamily="18" charset="0"/>
                <a:cs typeface="Times New Roman" panose="02020603050405020304" pitchFamily="18" charset="0"/>
              </a:rPr>
              <a:t>Feb. 2001 – now: Executive Vice President of Information Systems at Costco Wholesale Corp. Executive Vice President of Real Estate Development of Costco</a:t>
            </a:r>
          </a:p>
          <a:p>
            <a:r>
              <a:rPr lang="en-US" altLang="zh-CN" sz="2000" dirty="0">
                <a:solidFill>
                  <a:schemeClr val="bg1"/>
                </a:solidFill>
                <a:latin typeface="Times New Roman" panose="02020603050405020304" pitchFamily="18" charset="0"/>
                <a:cs typeface="Times New Roman" panose="02020603050405020304" pitchFamily="18" charset="0"/>
              </a:rPr>
              <a:t>1995-1997: Senior Vice President, Chief Operating Officer of Costco Asia;</a:t>
            </a:r>
          </a:p>
          <a:p>
            <a:r>
              <a:rPr lang="en-US" altLang="zh-CN" sz="2000" dirty="0">
                <a:solidFill>
                  <a:schemeClr val="bg1"/>
                </a:solidFill>
                <a:latin typeface="Times New Roman" panose="02020603050405020304" pitchFamily="18" charset="0"/>
                <a:cs typeface="Times New Roman" panose="02020603050405020304" pitchFamily="18" charset="0"/>
              </a:rPr>
              <a:t>1992 – 1995: Senior Vice President, Chief Operating Officer of Costco Europe, and Executive Vice President of Information Systems at Costco Wholesale Corp.</a:t>
            </a:r>
          </a:p>
          <a:p>
            <a:r>
              <a:rPr lang="en-US" altLang="zh-CN" sz="2000" dirty="0">
                <a:solidFill>
                  <a:schemeClr val="bg1"/>
                </a:solidFill>
                <a:latin typeface="Times New Roman" panose="02020603050405020304" pitchFamily="18" charset="0"/>
                <a:cs typeface="Times New Roman" panose="02020603050405020304" pitchFamily="18" charset="0"/>
              </a:rPr>
              <a:t>1990 - 1992, Vice President of Finance and Corporate Treasurer</a:t>
            </a:r>
          </a:p>
          <a:p>
            <a:r>
              <a:rPr lang="en-US" altLang="zh-CN" sz="2000" dirty="0">
                <a:solidFill>
                  <a:schemeClr val="bg1"/>
                </a:solidFill>
                <a:latin typeface="Times New Roman" panose="02020603050405020304" pitchFamily="18" charset="0"/>
                <a:cs typeface="Times New Roman" panose="02020603050405020304" pitchFamily="18" charset="0"/>
              </a:rPr>
              <a:t>July 1985 – 1990: various management positions since joining Costco</a:t>
            </a:r>
          </a:p>
          <a:p>
            <a:endParaRPr lang="zh-CN" altLang="en-US" sz="20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Paul Moult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93546" y="1922042"/>
            <a:ext cx="3192780" cy="39366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9B3F65C-2DF1-4EBD-AC68-8BBBAB898856}" type="slidenum">
              <a:rPr lang="en-US" smtClean="0"/>
              <a:t>182</a:t>
            </a:fld>
            <a:endParaRPr lang="en-US"/>
          </a:p>
        </p:txBody>
      </p:sp>
    </p:spTree>
    <p:extLst>
      <p:ext uri="{BB962C8B-B14F-4D97-AF65-F5344CB8AC3E}">
        <p14:creationId xmlns:p14="http://schemas.microsoft.com/office/powerpoint/2010/main" val="90486554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88" y="81793"/>
            <a:ext cx="10515600" cy="1325563"/>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Franz E. </a:t>
            </a:r>
            <a:r>
              <a:rPr lang="en-US" altLang="zh-CN" sz="3200" b="1" dirty="0" smtClean="0">
                <a:solidFill>
                  <a:schemeClr val="bg1"/>
                </a:solidFill>
                <a:latin typeface="Times New Roman" panose="02020603050405020304" pitchFamily="18" charset="0"/>
                <a:cs typeface="Times New Roman" panose="02020603050405020304" pitchFamily="18" charset="0"/>
              </a:rPr>
              <a:t>Lazarus</a:t>
            </a:r>
            <a:br>
              <a:rPr lang="en-US" altLang="zh-CN" sz="3200" b="1" dirty="0" smtClean="0">
                <a:solidFill>
                  <a:schemeClr val="bg1"/>
                </a:solidFill>
                <a:latin typeface="Times New Roman" panose="02020603050405020304" pitchFamily="18" charset="0"/>
                <a:cs typeface="Times New Roman" panose="02020603050405020304" pitchFamily="18" charset="0"/>
              </a:rPr>
            </a:br>
            <a:r>
              <a:rPr lang="en-US" altLang="zh-CN" sz="3200" b="1" dirty="0">
                <a:solidFill>
                  <a:schemeClr val="bg1"/>
                </a:solidFill>
                <a:latin typeface="Times New Roman" panose="02020603050405020304" pitchFamily="18" charset="0"/>
                <a:cs typeface="Times New Roman" panose="02020603050405020304" pitchFamily="18" charset="0"/>
              </a:rPr>
              <a:t>Executive Vice President, Chief Operating Officer</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8135" y="1407356"/>
            <a:ext cx="9121967" cy="4351338"/>
          </a:xfrm>
        </p:spPr>
        <p:txBody>
          <a:bodyPr>
            <a:noAutofit/>
          </a:bodyPr>
          <a:lstStyle/>
          <a:p>
            <a:r>
              <a:rPr lang="en-US" altLang="zh-CN" dirty="0">
                <a:solidFill>
                  <a:schemeClr val="bg1"/>
                </a:solidFill>
                <a:latin typeface="Times New Roman" panose="02020603050405020304" pitchFamily="18" charset="0"/>
                <a:cs typeface="Times New Roman" panose="02020603050405020304" pitchFamily="18" charset="0"/>
              </a:rPr>
              <a:t>September 1995 – now: Executive Vice President, Chief Operating Officer--International Operations of Costco</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dirty="0">
                <a:solidFill>
                  <a:schemeClr val="bg1"/>
                </a:solidFill>
                <a:latin typeface="Times New Roman" panose="02020603050405020304" pitchFamily="18" charset="0"/>
                <a:cs typeface="Times New Roman" panose="02020603050405020304" pitchFamily="18" charset="0"/>
              </a:rPr>
              <a:t>Aug. 2000 – now: additional responsibilities over Manufacturing and Ancillary Businesses for Costco</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dirty="0">
                <a:solidFill>
                  <a:schemeClr val="bg1"/>
                </a:solidFill>
                <a:latin typeface="Times New Roman" panose="02020603050405020304" pitchFamily="18" charset="0"/>
                <a:cs typeface="Times New Roman" panose="02020603050405020304" pitchFamily="18" charset="0"/>
              </a:rPr>
              <a:t>August 1994 - September 1995, Executive Vice President, Chief Operating Officer--Northern Division of Costco</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dirty="0">
                <a:solidFill>
                  <a:schemeClr val="bg1"/>
                </a:solidFill>
                <a:latin typeface="Times New Roman" panose="02020603050405020304" pitchFamily="18" charset="0"/>
                <a:cs typeface="Times New Roman" panose="02020603050405020304" pitchFamily="18" charset="0"/>
              </a:rPr>
              <a:t>1993 -1994: Executive Vice President, Chief Operating Officer--Eastern </a:t>
            </a:r>
            <a:r>
              <a:rPr lang="en-US" altLang="zh-CN" dirty="0" smtClean="0">
                <a:solidFill>
                  <a:schemeClr val="bg1"/>
                </a:solidFill>
                <a:latin typeface="Times New Roman" panose="02020603050405020304" pitchFamily="18" charset="0"/>
                <a:cs typeface="Times New Roman" panose="02020603050405020304" pitchFamily="18" charset="0"/>
              </a:rPr>
              <a:t>Division of Costco</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dirty="0">
                <a:solidFill>
                  <a:schemeClr val="bg1"/>
                </a:solidFill>
                <a:latin typeface="Times New Roman" panose="02020603050405020304" pitchFamily="18" charset="0"/>
                <a:cs typeface="Times New Roman" panose="02020603050405020304" pitchFamily="18" charset="0"/>
              </a:rPr>
              <a:t>August 1992: Executive Vice President, Chief Operating Officer--East Coast Operations of Costco Wholesale Corporation</a:t>
            </a:r>
            <a:endParaRPr lang="zh-CN" altLang="zh-CN" dirty="0">
              <a:solidFill>
                <a:schemeClr val="bg1"/>
              </a:solidFill>
              <a:latin typeface="Times New Roman" panose="02020603050405020304" pitchFamily="18" charset="0"/>
              <a:cs typeface="Times New Roman" panose="02020603050405020304" pitchFamily="18" charset="0"/>
            </a:endParaRPr>
          </a:p>
          <a:p>
            <a:r>
              <a:rPr lang="en-US" altLang="zh-CN" u="sng" dirty="0">
                <a:solidFill>
                  <a:schemeClr val="bg1"/>
                </a:solidFill>
                <a:latin typeface="Times New Roman" panose="02020603050405020304" pitchFamily="18" charset="0"/>
                <a:cs typeface="Times New Roman" panose="02020603050405020304" pitchFamily="18" charset="0"/>
              </a:rPr>
              <a:t>November 1983: joined Costco</a:t>
            </a:r>
            <a:endParaRPr lang="zh-CN" altLang="zh-CN" dirty="0">
              <a:solidFill>
                <a:schemeClr val="bg1"/>
              </a:solidFill>
              <a:latin typeface="Times New Roman" panose="02020603050405020304" pitchFamily="18" charset="0"/>
              <a:cs typeface="Times New Roman" panose="02020603050405020304" pitchFamily="18" charset="0"/>
            </a:endParaRPr>
          </a:p>
          <a:p>
            <a:endParaRPr lang="zh-CN" altLang="en-US" dirty="0">
              <a:solidFill>
                <a:schemeClr val="bg1"/>
              </a:solidFill>
            </a:endParaRPr>
          </a:p>
        </p:txBody>
      </p:sp>
      <p:pic>
        <p:nvPicPr>
          <p:cNvPr id="2050" name="Picture 2" descr="Franz Lazarus 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210102" y="1880710"/>
            <a:ext cx="2637254" cy="3154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9B3F65C-2DF1-4EBD-AC68-8BBBAB898856}" type="slidenum">
              <a:rPr lang="en-US" smtClean="0"/>
              <a:t>183</a:t>
            </a:fld>
            <a:endParaRPr lang="en-US"/>
          </a:p>
        </p:txBody>
      </p:sp>
    </p:spTree>
    <p:extLst>
      <p:ext uri="{BB962C8B-B14F-4D97-AF65-F5344CB8AC3E}">
        <p14:creationId xmlns:p14="http://schemas.microsoft.com/office/powerpoint/2010/main" val="213306331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55" y="84150"/>
            <a:ext cx="10515600" cy="1325563"/>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Financial highlights by 2015. </a:t>
            </a:r>
            <a:r>
              <a:rPr lang="en-US" altLang="zh-CN" sz="3200" b="1" dirty="0">
                <a:solidFill>
                  <a:schemeClr val="bg1"/>
                </a:solidFill>
                <a:latin typeface="Times New Roman" panose="02020603050405020304" pitchFamily="18" charset="0"/>
                <a:cs typeface="Times New Roman" panose="02020603050405020304" pitchFamily="18" charset="0"/>
              </a:rPr>
              <a:t>8</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75490" y="1409712"/>
            <a:ext cx="11606959" cy="5200637"/>
          </a:xfrm>
        </p:spPr>
        <p:txBody>
          <a:bodyPr>
            <a:normAutofit/>
          </a:bodyPr>
          <a:lstStyle/>
          <a:p>
            <a:r>
              <a:rPr lang="en-US" altLang="zh-CN" sz="2400" dirty="0" smtClean="0">
                <a:solidFill>
                  <a:schemeClr val="bg1"/>
                </a:solidFill>
                <a:latin typeface="Times New Roman" panose="02020603050405020304" pitchFamily="18" charset="0"/>
                <a:cs typeface="Times New Roman" panose="02020603050405020304" pitchFamily="18" charset="0"/>
              </a:rPr>
              <a:t>Net Sales</a:t>
            </a:r>
          </a:p>
          <a:p>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400" dirty="0" smtClean="0">
              <a:solidFill>
                <a:schemeClr val="bg1"/>
              </a:solidFill>
              <a:latin typeface="Times New Roman" panose="02020603050405020304" pitchFamily="18" charset="0"/>
              <a:cs typeface="Times New Roman" panose="02020603050405020304" pitchFamily="18" charset="0"/>
            </a:endParaRPr>
          </a:p>
          <a:p>
            <a:endParaRPr lang="en-US" altLang="zh-CN" sz="24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CN" sz="2400" dirty="0" smtClean="0">
                <a:solidFill>
                  <a:schemeClr val="bg1"/>
                </a:solidFill>
                <a:latin typeface="Times New Roman" panose="02020603050405020304" pitchFamily="18" charset="0"/>
                <a:cs typeface="Times New Roman" panose="02020603050405020304" pitchFamily="18" charset="0"/>
              </a:rPr>
              <a:t>Net income</a:t>
            </a:r>
          </a:p>
          <a:p>
            <a:endParaRPr lang="en-US" altLang="zh-CN" sz="2400" dirty="0" smtClean="0">
              <a:solidFill>
                <a:schemeClr val="bg1"/>
              </a:solidFill>
              <a:latin typeface="Times New Roman" panose="02020603050405020304" pitchFamily="18" charset="0"/>
              <a:cs typeface="Times New Roman" panose="02020603050405020304" pitchFamily="18" charset="0"/>
            </a:endParaRPr>
          </a:p>
          <a:p>
            <a:r>
              <a:rPr lang="en-US" altLang="zh-CN" sz="2400" dirty="0" smtClean="0">
                <a:solidFill>
                  <a:schemeClr val="bg1"/>
                </a:solidFill>
                <a:latin typeface="Times New Roman" panose="02020603050405020304" pitchFamily="18" charset="0"/>
                <a:cs typeface="Times New Roman" panose="02020603050405020304" pitchFamily="18" charset="0"/>
              </a:rPr>
              <a:t>Gross margin</a:t>
            </a:r>
          </a:p>
          <a:p>
            <a:endParaRPr lang="en-US" altLang="zh-CN" sz="2400" dirty="0" smtClean="0">
              <a:solidFill>
                <a:schemeClr val="bg1"/>
              </a:solidFill>
              <a:latin typeface="Times New Roman" panose="02020603050405020304" pitchFamily="18" charset="0"/>
              <a:cs typeface="Times New Roman" panose="02020603050405020304" pitchFamily="18" charset="0"/>
            </a:endParaRPr>
          </a:p>
          <a:p>
            <a:r>
              <a:rPr lang="en-US" altLang="zh-CN" sz="2400" dirty="0" smtClean="0">
                <a:solidFill>
                  <a:schemeClr val="bg1"/>
                </a:solidFill>
                <a:latin typeface="Times New Roman" panose="02020603050405020304" pitchFamily="18" charset="0"/>
                <a:cs typeface="Times New Roman" panose="02020603050405020304" pitchFamily="18" charset="0"/>
              </a:rPr>
              <a:t>Membership </a:t>
            </a:r>
          </a:p>
          <a:p>
            <a:endParaRPr lang="en-US" altLang="zh-CN" sz="24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altLang="zh-CN" sz="2400" dirty="0" smtClean="0">
              <a:solidFill>
                <a:schemeClr val="bg1"/>
              </a:solidFill>
              <a:latin typeface="Times New Roman" panose="02020603050405020304" pitchFamily="18" charset="0"/>
              <a:cs typeface="Times New Roman" panose="02020603050405020304" pitchFamily="18" charset="0"/>
            </a:endParaRPr>
          </a:p>
          <a:p>
            <a:endParaRPr lang="en-US" altLang="zh-CN" sz="2400" dirty="0" smtClean="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74235" y="1927365"/>
            <a:ext cx="10515600" cy="1046209"/>
          </a:xfrm>
          <a:prstGeom prst="rect">
            <a:avLst/>
          </a:prstGeom>
        </p:spPr>
      </p:pic>
      <p:pic>
        <p:nvPicPr>
          <p:cNvPr id="5" name="Picture 4"/>
          <p:cNvPicPr>
            <a:picLocks noChangeAspect="1"/>
          </p:cNvPicPr>
          <p:nvPr/>
        </p:nvPicPr>
        <p:blipFill>
          <a:blip r:embed="rId4"/>
          <a:stretch>
            <a:fillRect/>
          </a:stretch>
        </p:blipFill>
        <p:spPr>
          <a:xfrm>
            <a:off x="474235" y="3776946"/>
            <a:ext cx="11078308" cy="228089"/>
          </a:xfrm>
          <a:prstGeom prst="rect">
            <a:avLst/>
          </a:prstGeom>
        </p:spPr>
      </p:pic>
      <p:pic>
        <p:nvPicPr>
          <p:cNvPr id="6" name="Picture 5"/>
          <p:cNvPicPr>
            <a:picLocks noChangeAspect="1"/>
          </p:cNvPicPr>
          <p:nvPr/>
        </p:nvPicPr>
        <p:blipFill>
          <a:blip r:embed="rId5"/>
          <a:stretch>
            <a:fillRect/>
          </a:stretch>
        </p:blipFill>
        <p:spPr>
          <a:xfrm>
            <a:off x="509078" y="5457713"/>
            <a:ext cx="11049000" cy="470016"/>
          </a:xfrm>
          <a:prstGeom prst="rect">
            <a:avLst/>
          </a:prstGeom>
        </p:spPr>
      </p:pic>
      <p:pic>
        <p:nvPicPr>
          <p:cNvPr id="7" name="Picture 6"/>
          <p:cNvPicPr>
            <a:picLocks noChangeAspect="1"/>
          </p:cNvPicPr>
          <p:nvPr/>
        </p:nvPicPr>
        <p:blipFill>
          <a:blip r:embed="rId6"/>
          <a:stretch>
            <a:fillRect/>
          </a:stretch>
        </p:blipFill>
        <p:spPr>
          <a:xfrm>
            <a:off x="474235" y="4559189"/>
            <a:ext cx="10666250" cy="257025"/>
          </a:xfrm>
          <a:prstGeom prst="rect">
            <a:avLst/>
          </a:prstGeom>
        </p:spPr>
      </p:pic>
      <p:sp>
        <p:nvSpPr>
          <p:cNvPr id="8" name="TextBox 7"/>
          <p:cNvSpPr txBox="1"/>
          <p:nvPr/>
        </p:nvSpPr>
        <p:spPr>
          <a:xfrm>
            <a:off x="509078" y="6134100"/>
            <a:ext cx="11263822" cy="984885"/>
          </a:xfrm>
          <a:prstGeom prst="rect">
            <a:avLst/>
          </a:prstGeom>
          <a:noFill/>
        </p:spPr>
        <p:txBody>
          <a:bodyPr wrap="square" rtlCol="0">
            <a:spAutoFit/>
          </a:bodyPr>
          <a:lstStyle/>
          <a:p>
            <a:r>
              <a:rPr lang="en-US" altLang="zh-CN" sz="2000" dirty="0">
                <a:solidFill>
                  <a:schemeClr val="bg1"/>
                </a:solidFill>
                <a:latin typeface="Times New Roman" panose="02020603050405020304" pitchFamily="18" charset="0"/>
                <a:cs typeface="Times New Roman" panose="02020603050405020304" pitchFamily="18" charset="0"/>
              </a:rPr>
              <a:t>In 2015, net sales , net income and number of paid membership-holders have kept increasing since 2011. Gross margin decreased a little in 2012 and then kept increasing later.</a:t>
            </a:r>
            <a:endParaRPr lang="zh-CN" altLang="en-US" sz="2000" dirty="0">
              <a:solidFill>
                <a:schemeClr val="bg1"/>
              </a:solidFill>
              <a:latin typeface="Times New Roman" panose="02020603050405020304" pitchFamily="18" charset="0"/>
              <a:cs typeface="Times New Roman" panose="02020603050405020304" pitchFamily="18" charset="0"/>
            </a:endParaRPr>
          </a:p>
          <a:p>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29B3F65C-2DF1-4EBD-AC68-8BBBAB898856}" type="slidenum">
              <a:rPr lang="en-US" smtClean="0"/>
              <a:t>184</a:t>
            </a:fld>
            <a:endParaRPr lang="en-US"/>
          </a:p>
        </p:txBody>
      </p:sp>
    </p:spTree>
    <p:extLst>
      <p:ext uri="{BB962C8B-B14F-4D97-AF65-F5344CB8AC3E}">
        <p14:creationId xmlns:p14="http://schemas.microsoft.com/office/powerpoint/2010/main" val="235499332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dirty="0"/>
          </a:p>
        </p:txBody>
      </p:sp>
      <p:sp>
        <p:nvSpPr>
          <p:cNvPr id="4" name="Rectangle 3"/>
          <p:cNvSpPr/>
          <p:nvPr/>
        </p:nvSpPr>
        <p:spPr>
          <a:xfrm>
            <a:off x="4593833" y="2967335"/>
            <a:ext cx="300434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dirty="0" smtClean="0">
                <a:ln/>
                <a:solidFill>
                  <a:schemeClr val="accent1">
                    <a:lumMod val="40000"/>
                    <a:lumOff val="60000"/>
                  </a:schemeClr>
                </a:solidFill>
              </a:rPr>
              <a:t>Financials</a:t>
            </a:r>
            <a:endParaRPr lang="zh-CN" altLang="en-US" sz="5400" b="1" dirty="0">
              <a:ln/>
              <a:solidFill>
                <a:schemeClr val="accent1">
                  <a:lumMod val="40000"/>
                  <a:lumOff val="60000"/>
                </a:schemeClr>
              </a:solidFill>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185</a:t>
            </a:fld>
            <a:endParaRPr lang="en-US"/>
          </a:p>
        </p:txBody>
      </p:sp>
    </p:spTree>
    <p:extLst>
      <p:ext uri="{BB962C8B-B14F-4D97-AF65-F5344CB8AC3E}">
        <p14:creationId xmlns:p14="http://schemas.microsoft.com/office/powerpoint/2010/main" val="264250348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47" y="155391"/>
            <a:ext cx="10515600" cy="860757"/>
          </a:xfrm>
        </p:spPr>
        <p:txBody>
          <a:bodyPr>
            <a:norm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Financial highlights Aug.2015- Feb.14 2016</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9726" y="1016148"/>
            <a:ext cx="10515600" cy="4531120"/>
          </a:xfrm>
        </p:spPr>
        <p:txBody>
          <a:bodyPr>
            <a:normAutofit lnSpcReduction="10000"/>
          </a:bodyPr>
          <a:lstStyle/>
          <a:p>
            <a:r>
              <a:rPr lang="en-US" altLang="zh-CN" dirty="0" smtClean="0">
                <a:solidFill>
                  <a:schemeClr val="bg1"/>
                </a:solidFill>
                <a:latin typeface="Times New Roman" panose="02020603050405020304" pitchFamily="18" charset="0"/>
                <a:cs typeface="Times New Roman" panose="02020603050405020304" pitchFamily="18" charset="0"/>
              </a:rPr>
              <a:t>Net Sales</a:t>
            </a:r>
          </a:p>
          <a:p>
            <a:endParaRPr lang="en-US" altLang="zh-CN" dirty="0" smtClean="0">
              <a:solidFill>
                <a:schemeClr val="bg1"/>
              </a:solidFill>
              <a:latin typeface="Times New Roman" panose="02020603050405020304" pitchFamily="18" charset="0"/>
              <a:cs typeface="Times New Roman" panose="02020603050405020304" pitchFamily="18" charset="0"/>
            </a:endParaRPr>
          </a:p>
          <a:p>
            <a:endParaRPr lang="en-US" altLang="zh-CN" dirty="0">
              <a:solidFill>
                <a:schemeClr val="bg1"/>
              </a:solidFill>
              <a:latin typeface="Times New Roman" panose="02020603050405020304" pitchFamily="18" charset="0"/>
              <a:cs typeface="Times New Roman" panose="02020603050405020304" pitchFamily="18" charset="0"/>
            </a:endParaRPr>
          </a:p>
          <a:p>
            <a:pPr marL="0" indent="0">
              <a:buNone/>
            </a:pPr>
            <a:endParaRPr lang="en-US" altLang="zh-CN" dirty="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Net income</a:t>
            </a:r>
          </a:p>
          <a:p>
            <a:endParaRPr lang="en-US" altLang="zh-CN" dirty="0" smtClean="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Gross margin</a:t>
            </a:r>
          </a:p>
          <a:p>
            <a:endParaRPr lang="en-US" altLang="zh-CN" dirty="0" smtClean="0">
              <a:solidFill>
                <a:schemeClr val="bg1"/>
              </a:solidFill>
              <a:latin typeface="Times New Roman" panose="02020603050405020304" pitchFamily="18" charset="0"/>
              <a:cs typeface="Times New Roman" panose="02020603050405020304" pitchFamily="18" charset="0"/>
            </a:endParaRPr>
          </a:p>
          <a:p>
            <a:r>
              <a:rPr lang="en-US" altLang="zh-CN" dirty="0" smtClean="0">
                <a:solidFill>
                  <a:schemeClr val="bg1"/>
                </a:solidFill>
                <a:latin typeface="Times New Roman" panose="02020603050405020304" pitchFamily="18" charset="0"/>
                <a:cs typeface="Times New Roman" panose="02020603050405020304" pitchFamily="18" charset="0"/>
              </a:rPr>
              <a:t>Membership(in 000s) </a:t>
            </a:r>
          </a:p>
          <a:p>
            <a:endParaRPr lang="en-US" altLang="zh-CN" dirty="0" smtClean="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77105" y="1540602"/>
            <a:ext cx="2692622" cy="1211733"/>
          </a:xfrm>
          <a:prstGeom prst="rect">
            <a:avLst/>
          </a:prstGeom>
        </p:spPr>
      </p:pic>
      <p:pic>
        <p:nvPicPr>
          <p:cNvPr id="11" name="Picture 10"/>
          <p:cNvPicPr>
            <a:picLocks noChangeAspect="1"/>
          </p:cNvPicPr>
          <p:nvPr/>
        </p:nvPicPr>
        <p:blipFill>
          <a:blip r:embed="rId4"/>
          <a:stretch>
            <a:fillRect/>
          </a:stretch>
        </p:blipFill>
        <p:spPr>
          <a:xfrm>
            <a:off x="177105" y="3316819"/>
            <a:ext cx="2692623" cy="309296"/>
          </a:xfrm>
          <a:prstGeom prst="rect">
            <a:avLst/>
          </a:prstGeom>
        </p:spPr>
      </p:pic>
      <p:pic>
        <p:nvPicPr>
          <p:cNvPr id="12" name="Picture 11"/>
          <p:cNvPicPr>
            <a:picLocks noChangeAspect="1"/>
          </p:cNvPicPr>
          <p:nvPr/>
        </p:nvPicPr>
        <p:blipFill>
          <a:blip r:embed="rId5"/>
          <a:stretch>
            <a:fillRect/>
          </a:stretch>
        </p:blipFill>
        <p:spPr>
          <a:xfrm>
            <a:off x="224192" y="5208896"/>
            <a:ext cx="2645535" cy="338372"/>
          </a:xfrm>
          <a:prstGeom prst="rect">
            <a:avLst/>
          </a:prstGeom>
        </p:spPr>
      </p:pic>
      <p:sp>
        <p:nvSpPr>
          <p:cNvPr id="16" name="Right Brace 15"/>
          <p:cNvSpPr/>
          <p:nvPr/>
        </p:nvSpPr>
        <p:spPr>
          <a:xfrm>
            <a:off x="2878087" y="1309367"/>
            <a:ext cx="879231" cy="23642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TextBox 16"/>
          <p:cNvSpPr txBox="1"/>
          <p:nvPr/>
        </p:nvSpPr>
        <p:spPr>
          <a:xfrm>
            <a:off x="3317702" y="1126321"/>
            <a:ext cx="5410636" cy="1323439"/>
          </a:xfrm>
          <a:prstGeom prst="rect">
            <a:avLst/>
          </a:prstGeom>
          <a:noFill/>
        </p:spPr>
        <p:txBody>
          <a:bodyPr wrap="square" rtlCol="0">
            <a:spAutoFit/>
          </a:bodyPr>
          <a:lstStyle/>
          <a:p>
            <a:r>
              <a:rPr lang="en-US" altLang="zh-CN" sz="2000" b="1" dirty="0" smtClean="0">
                <a:solidFill>
                  <a:schemeClr val="bg1"/>
                </a:solidFill>
                <a:latin typeface="Times New Roman" panose="02020603050405020304" pitchFamily="18" charset="0"/>
                <a:cs typeface="Times New Roman" panose="02020603050405020304" pitchFamily="18" charset="0"/>
              </a:rPr>
              <a:t>*2 = estimated: </a:t>
            </a:r>
          </a:p>
          <a:p>
            <a:r>
              <a:rPr lang="en-US" altLang="zh-CN" sz="2000" dirty="0" smtClean="0">
                <a:solidFill>
                  <a:schemeClr val="bg1"/>
                </a:solidFill>
                <a:latin typeface="Times New Roman" panose="02020603050405020304" pitchFamily="18" charset="0"/>
                <a:cs typeface="Times New Roman" panose="02020603050405020304" pitchFamily="18" charset="0"/>
              </a:rPr>
              <a:t>net sales by Aug. 2016=108,388</a:t>
            </a:r>
          </a:p>
          <a:p>
            <a:r>
              <a:rPr lang="en-US" altLang="zh-CN" sz="2000" dirty="0" smtClean="0">
                <a:solidFill>
                  <a:schemeClr val="bg1"/>
                </a:solidFill>
                <a:latin typeface="Times New Roman" panose="02020603050405020304" pitchFamily="18" charset="0"/>
                <a:cs typeface="Times New Roman" panose="02020603050405020304" pitchFamily="18" charset="0"/>
              </a:rPr>
              <a:t>Net income by Aug. 2016=2,052</a:t>
            </a:r>
          </a:p>
          <a:p>
            <a:endParaRPr lang="zh-CN" alt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185462" y="4163295"/>
            <a:ext cx="2692625" cy="386975"/>
          </a:xfrm>
          <a:prstGeom prst="rect">
            <a:avLst/>
          </a:prstGeom>
        </p:spPr>
      </p:pic>
      <p:pic>
        <p:nvPicPr>
          <p:cNvPr id="5" name="Picture 4"/>
          <p:cNvPicPr>
            <a:picLocks noChangeAspect="1"/>
          </p:cNvPicPr>
          <p:nvPr/>
        </p:nvPicPr>
        <p:blipFill>
          <a:blip r:embed="rId7"/>
          <a:stretch>
            <a:fillRect/>
          </a:stretch>
        </p:blipFill>
        <p:spPr>
          <a:xfrm>
            <a:off x="6805318" y="858930"/>
            <a:ext cx="5033264" cy="2814649"/>
          </a:xfrm>
          <a:prstGeom prst="rect">
            <a:avLst/>
          </a:prstGeom>
        </p:spPr>
      </p:pic>
      <p:sp>
        <p:nvSpPr>
          <p:cNvPr id="7" name="Rectangle 6"/>
          <p:cNvSpPr/>
          <p:nvPr/>
        </p:nvSpPr>
        <p:spPr>
          <a:xfrm>
            <a:off x="3757318" y="4054734"/>
            <a:ext cx="7863182" cy="2554545"/>
          </a:xfrm>
          <a:prstGeom prst="rect">
            <a:avLst/>
          </a:prstGeom>
        </p:spPr>
        <p:txBody>
          <a:bodyPr wrap="square">
            <a:spAutoFit/>
          </a:bodyPr>
          <a:lstStyle/>
          <a:p>
            <a:pPr marL="342900" indent="-342900">
              <a:buFont typeface="Arial" panose="020B060402020202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During the latest half year, the sales performance is consistent if we estimate its performance until August by multiplying half year net sales and net income by 2. </a:t>
            </a:r>
          </a:p>
          <a:p>
            <a:pPr marL="342900" indent="-342900">
              <a:buFont typeface="Arial" panose="020B060402020202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The gross margin also favorably increased. Besides, the membership keeps increasing trend.</a:t>
            </a:r>
          </a:p>
          <a:p>
            <a:pPr marL="342900" indent="-342900">
              <a:buFont typeface="Arial" panose="020B0604020202020204" pitchFamily="34" charset="0"/>
              <a:buChar char="•"/>
            </a:pPr>
            <a:r>
              <a:rPr lang="en-US" altLang="zh-CN" sz="2000" dirty="0">
                <a:solidFill>
                  <a:schemeClr val="bg1"/>
                </a:solidFill>
                <a:latin typeface="Times New Roman" panose="02020603050405020304" pitchFamily="18" charset="0"/>
                <a:cs typeface="Times New Roman" panose="02020603050405020304" pitchFamily="18" charset="0"/>
              </a:rPr>
              <a:t>However, one concern is that the membership fee growth slowed down since beginning of 2015, which may indicate a narrower profit margin from membership fees.</a:t>
            </a:r>
          </a:p>
        </p:txBody>
      </p:sp>
      <p:sp>
        <p:nvSpPr>
          <p:cNvPr id="6" name="Slide Number Placeholder 5"/>
          <p:cNvSpPr>
            <a:spLocks noGrp="1"/>
          </p:cNvSpPr>
          <p:nvPr>
            <p:ph type="sldNum" sz="quarter" idx="12"/>
          </p:nvPr>
        </p:nvSpPr>
        <p:spPr/>
        <p:txBody>
          <a:bodyPr/>
          <a:lstStyle/>
          <a:p>
            <a:fld id="{29B3F65C-2DF1-4EBD-AC68-8BBBAB898856}" type="slidenum">
              <a:rPr lang="en-US" smtClean="0"/>
              <a:t>186</a:t>
            </a:fld>
            <a:endParaRPr lang="en-US"/>
          </a:p>
        </p:txBody>
      </p:sp>
    </p:spTree>
    <p:extLst>
      <p:ext uri="{BB962C8B-B14F-4D97-AF65-F5344CB8AC3E}">
        <p14:creationId xmlns:p14="http://schemas.microsoft.com/office/powerpoint/2010/main" val="60379987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9" y="287687"/>
            <a:ext cx="10515600" cy="496521"/>
          </a:xfrm>
        </p:spPr>
        <p:txBody>
          <a:bodyPr>
            <a:no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Balance Sheet 10-Q</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462" y="1230923"/>
            <a:ext cx="10867292" cy="5187462"/>
          </a:xfrm>
        </p:spPr>
      </p:pic>
      <p:cxnSp>
        <p:nvCxnSpPr>
          <p:cNvPr id="5" name="Straight Arrow Connector 4"/>
          <p:cNvCxnSpPr/>
          <p:nvPr/>
        </p:nvCxnSpPr>
        <p:spPr>
          <a:xfrm>
            <a:off x="457200" y="3094892"/>
            <a:ext cx="381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187569" y="4390292"/>
            <a:ext cx="381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1014047" y="3640015"/>
            <a:ext cx="8534399" cy="1758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Rectangle 2"/>
          <p:cNvSpPr/>
          <p:nvPr/>
        </p:nvSpPr>
        <p:spPr>
          <a:xfrm>
            <a:off x="8795379" y="5355771"/>
            <a:ext cx="2659743" cy="145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Slide Number Placeholder 6"/>
          <p:cNvSpPr>
            <a:spLocks noGrp="1"/>
          </p:cNvSpPr>
          <p:nvPr>
            <p:ph type="sldNum" sz="quarter" idx="12"/>
          </p:nvPr>
        </p:nvSpPr>
        <p:spPr/>
        <p:txBody>
          <a:bodyPr/>
          <a:lstStyle/>
          <a:p>
            <a:fld id="{29B3F65C-2DF1-4EBD-AC68-8BBBAB898856}" type="slidenum">
              <a:rPr lang="en-US" smtClean="0"/>
              <a:t>187</a:t>
            </a:fld>
            <a:endParaRPr lang="en-US"/>
          </a:p>
        </p:txBody>
      </p:sp>
    </p:spTree>
    <p:extLst>
      <p:ext uri="{BB962C8B-B14F-4D97-AF65-F5344CB8AC3E}">
        <p14:creationId xmlns:p14="http://schemas.microsoft.com/office/powerpoint/2010/main" val="198416419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593" y="247877"/>
            <a:ext cx="10515600" cy="443767"/>
          </a:xfrm>
        </p:spPr>
        <p:txBody>
          <a:bodyPr>
            <a:no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Balance Sheet 10-Q</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709" y="1072662"/>
            <a:ext cx="10937630" cy="5205046"/>
          </a:xfrm>
        </p:spPr>
      </p:pic>
      <p:cxnSp>
        <p:nvCxnSpPr>
          <p:cNvPr id="5" name="Straight Connector 4"/>
          <p:cNvCxnSpPr/>
          <p:nvPr/>
        </p:nvCxnSpPr>
        <p:spPr>
          <a:xfrm>
            <a:off x="838200" y="1758462"/>
            <a:ext cx="856956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flipV="1">
            <a:off x="696686" y="5952253"/>
            <a:ext cx="8848828" cy="4214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838200" y="3199843"/>
            <a:ext cx="10662139" cy="2232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Slide Number Placeholder 2"/>
          <p:cNvSpPr>
            <a:spLocks noGrp="1"/>
          </p:cNvSpPr>
          <p:nvPr>
            <p:ph type="sldNum" sz="quarter" idx="12"/>
          </p:nvPr>
        </p:nvSpPr>
        <p:spPr/>
        <p:txBody>
          <a:bodyPr/>
          <a:lstStyle/>
          <a:p>
            <a:fld id="{29B3F65C-2DF1-4EBD-AC68-8BBBAB898856}" type="slidenum">
              <a:rPr lang="en-US" smtClean="0"/>
              <a:t>188</a:t>
            </a:fld>
            <a:endParaRPr lang="en-US"/>
          </a:p>
        </p:txBody>
      </p:sp>
    </p:spTree>
    <p:extLst>
      <p:ext uri="{BB962C8B-B14F-4D97-AF65-F5344CB8AC3E}">
        <p14:creationId xmlns:p14="http://schemas.microsoft.com/office/powerpoint/2010/main" val="185899946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5123" y="668215"/>
            <a:ext cx="11113477" cy="5977514"/>
          </a:xfrm>
        </p:spPr>
      </p:pic>
      <p:cxnSp>
        <p:nvCxnSpPr>
          <p:cNvPr id="4" name="Straight Arrow Connector 3"/>
          <p:cNvCxnSpPr/>
          <p:nvPr/>
        </p:nvCxnSpPr>
        <p:spPr>
          <a:xfrm>
            <a:off x="545123" y="2681654"/>
            <a:ext cx="45133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a:off x="161193" y="4263432"/>
            <a:ext cx="45133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996461" y="3314700"/>
            <a:ext cx="10449868" cy="1632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1471246" y="5630347"/>
            <a:ext cx="10638692" cy="30982"/>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386862" y="28393"/>
            <a:ext cx="8403772" cy="584775"/>
          </a:xfrm>
          <a:prstGeom prst="rect">
            <a:avLst/>
          </a:prstGeom>
          <a:noFill/>
        </p:spPr>
        <p:txBody>
          <a:bodyPr wrap="square" rtlCol="0">
            <a:sp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Balance Sheet 10-K</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189</a:t>
            </a:fld>
            <a:endParaRPr lang="en-US"/>
          </a:p>
        </p:txBody>
      </p:sp>
    </p:spTree>
    <p:extLst>
      <p:ext uri="{BB962C8B-B14F-4D97-AF65-F5344CB8AC3E}">
        <p14:creationId xmlns:p14="http://schemas.microsoft.com/office/powerpoint/2010/main" val="1154756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74" y="188855"/>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Retail Industry Mature Life Cycle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1762" y="1690688"/>
            <a:ext cx="10515600" cy="4351338"/>
          </a:xfrm>
        </p:spPr>
        <p:txBody>
          <a:bodyPr/>
          <a:lstStyle/>
          <a:p>
            <a:r>
              <a:rPr lang="en-US" sz="3200" b="1" dirty="0">
                <a:solidFill>
                  <a:schemeClr val="bg1"/>
                </a:solidFill>
                <a:latin typeface="Times New Roman" panose="02020603050405020304" pitchFamily="18" charset="0"/>
                <a:cs typeface="Times New Roman" panose="02020603050405020304" pitchFamily="18" charset="0"/>
              </a:rPr>
              <a:t>The Supermarkets and Grocery Stores</a:t>
            </a:r>
            <a:r>
              <a:rPr lang="en-US" sz="3200" dirty="0">
                <a:solidFill>
                  <a:schemeClr val="bg1"/>
                </a:solidFill>
                <a:latin typeface="Times New Roman" panose="02020603050405020304" pitchFamily="18" charset="0"/>
                <a:cs typeface="Times New Roman" panose="02020603050405020304" pitchFamily="18" charset="0"/>
              </a:rPr>
              <a:t>: Mature. The Supermarkets and Grocery Stores industry is in the mature stage of its life cycle. However, in the 10 years to 2020, IVA is expected to increase at a relatively slow rate of 0.6% per year on average.</a:t>
            </a:r>
          </a:p>
          <a:p>
            <a:r>
              <a:rPr lang="en-US" sz="3200" b="1" dirty="0">
                <a:solidFill>
                  <a:schemeClr val="bg1"/>
                </a:solidFill>
                <a:latin typeface="Times New Roman" panose="02020603050405020304" pitchFamily="18" charset="0"/>
                <a:cs typeface="Times New Roman" panose="02020603050405020304" pitchFamily="18" charset="0"/>
              </a:rPr>
              <a:t>The E-</a:t>
            </a:r>
            <a:r>
              <a:rPr lang="en-US" sz="3200" b="1" dirty="0" err="1">
                <a:solidFill>
                  <a:schemeClr val="bg1"/>
                </a:solidFill>
                <a:latin typeface="Times New Roman" panose="02020603050405020304" pitchFamily="18" charset="0"/>
                <a:cs typeface="Times New Roman" panose="02020603050405020304" pitchFamily="18" charset="0"/>
              </a:rPr>
              <a:t>tailer</a:t>
            </a:r>
            <a:r>
              <a:rPr lang="en-US" sz="3200" dirty="0">
                <a:solidFill>
                  <a:schemeClr val="bg1"/>
                </a:solidFill>
                <a:latin typeface="Times New Roman" panose="02020603050405020304" pitchFamily="18" charset="0"/>
                <a:cs typeface="Times New Roman" panose="02020603050405020304" pitchFamily="18" charset="0"/>
              </a:rPr>
              <a:t>: Growing. In the 10 years to 2020, IVA is expected to increase at an average annual rate of 12.8%. High IVA growth relative to the economy as a whole is highly indicative of a growing life cycle stage.</a:t>
            </a:r>
          </a:p>
          <a:p>
            <a:endParaRPr lang="en-US" dirty="0"/>
          </a:p>
        </p:txBody>
      </p:sp>
      <p:sp>
        <p:nvSpPr>
          <p:cNvPr id="4" name="Slide Number Placeholder 3"/>
          <p:cNvSpPr>
            <a:spLocks noGrp="1"/>
          </p:cNvSpPr>
          <p:nvPr>
            <p:ph type="sldNum" sz="quarter" idx="12"/>
          </p:nvPr>
        </p:nvSpPr>
        <p:spPr/>
        <p:txBody>
          <a:bodyPr/>
          <a:lstStyle/>
          <a:p>
            <a:fld id="{29B3F65C-2DF1-4EBD-AC68-8BBBAB898856}" type="slidenum">
              <a:rPr lang="en-US" smtClean="0"/>
              <a:t>19</a:t>
            </a:fld>
            <a:endParaRPr lang="en-US"/>
          </a:p>
        </p:txBody>
      </p:sp>
    </p:spTree>
    <p:extLst>
      <p:ext uri="{BB962C8B-B14F-4D97-AF65-F5344CB8AC3E}">
        <p14:creationId xmlns:p14="http://schemas.microsoft.com/office/powerpoint/2010/main" val="250610586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52" y="21213"/>
            <a:ext cx="10515600" cy="784710"/>
          </a:xfrm>
        </p:spPr>
        <p:txBody>
          <a:bodyPr>
            <a:norm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Balance Sheet 10-K</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462" y="805923"/>
            <a:ext cx="10738338" cy="5388013"/>
          </a:xfrm>
        </p:spPr>
      </p:pic>
      <p:cxnSp>
        <p:nvCxnSpPr>
          <p:cNvPr id="5" name="Straight Connector 4"/>
          <p:cNvCxnSpPr/>
          <p:nvPr/>
        </p:nvCxnSpPr>
        <p:spPr>
          <a:xfrm flipV="1">
            <a:off x="615462" y="2954214"/>
            <a:ext cx="10515600" cy="3517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flipV="1">
            <a:off x="838200" y="1354015"/>
            <a:ext cx="8921262" cy="2930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flipV="1">
            <a:off x="1261348" y="5922385"/>
            <a:ext cx="10515600" cy="3517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Slide Number Placeholder 2"/>
          <p:cNvSpPr>
            <a:spLocks noGrp="1"/>
          </p:cNvSpPr>
          <p:nvPr>
            <p:ph type="sldNum" sz="quarter" idx="12"/>
          </p:nvPr>
        </p:nvSpPr>
        <p:spPr/>
        <p:txBody>
          <a:bodyPr/>
          <a:lstStyle/>
          <a:p>
            <a:fld id="{29B3F65C-2DF1-4EBD-AC68-8BBBAB898856}" type="slidenum">
              <a:rPr lang="en-US" smtClean="0"/>
              <a:t>190</a:t>
            </a:fld>
            <a:endParaRPr lang="en-US"/>
          </a:p>
        </p:txBody>
      </p:sp>
    </p:spTree>
    <p:extLst>
      <p:ext uri="{BB962C8B-B14F-4D97-AF65-F5344CB8AC3E}">
        <p14:creationId xmlns:p14="http://schemas.microsoft.com/office/powerpoint/2010/main" val="28385683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7444" y="751114"/>
            <a:ext cx="10368642" cy="5992586"/>
          </a:xfrm>
          <a:prstGeom prst="rect">
            <a:avLst/>
          </a:prstGeom>
        </p:spPr>
      </p:pic>
      <p:sp>
        <p:nvSpPr>
          <p:cNvPr id="10" name="Rectangle 9"/>
          <p:cNvSpPr/>
          <p:nvPr/>
        </p:nvSpPr>
        <p:spPr>
          <a:xfrm>
            <a:off x="1241879" y="2122714"/>
            <a:ext cx="9894206" cy="250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1716314" y="3323775"/>
            <a:ext cx="9419772" cy="217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910910" y="4880442"/>
            <a:ext cx="10225175" cy="3283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315999" y="43228"/>
            <a:ext cx="6698204" cy="584775"/>
          </a:xfrm>
          <a:prstGeom prst="rect">
            <a:avLst/>
          </a:prstGeom>
          <a:noFill/>
        </p:spPr>
        <p:txBody>
          <a:bodyPr wrap="square" rtlCol="0">
            <a:sp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Income Statement 10-K</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191</a:t>
            </a:fld>
            <a:endParaRPr lang="en-US"/>
          </a:p>
        </p:txBody>
      </p:sp>
    </p:spTree>
    <p:extLst>
      <p:ext uri="{BB962C8B-B14F-4D97-AF65-F5344CB8AC3E}">
        <p14:creationId xmlns:p14="http://schemas.microsoft.com/office/powerpoint/2010/main" val="28145696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323" y="934315"/>
            <a:ext cx="10357339" cy="5152292"/>
          </a:xfrm>
        </p:spPr>
      </p:pic>
      <p:sp>
        <p:nvSpPr>
          <p:cNvPr id="6" name="Rectangle 5"/>
          <p:cNvSpPr/>
          <p:nvPr/>
        </p:nvSpPr>
        <p:spPr>
          <a:xfrm>
            <a:off x="1322754" y="3912510"/>
            <a:ext cx="10036908" cy="557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002323" y="228601"/>
            <a:ext cx="596997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Income </a:t>
            </a:r>
            <a:r>
              <a:rPr lang="en-US" altLang="zh-CN" sz="3200" b="1" dirty="0" smtClean="0">
                <a:solidFill>
                  <a:schemeClr val="bg1"/>
                </a:solidFill>
                <a:latin typeface="Times New Roman" panose="02020603050405020304" pitchFamily="18" charset="0"/>
                <a:cs typeface="Times New Roman" panose="02020603050405020304" pitchFamily="18" charset="0"/>
              </a:rPr>
              <a:t>Statement </a:t>
            </a:r>
            <a:r>
              <a:rPr lang="en-US" altLang="zh-CN" sz="3200" b="1" dirty="0">
                <a:solidFill>
                  <a:schemeClr val="bg1"/>
                </a:solidFill>
                <a:latin typeface="Times New Roman" panose="02020603050405020304" pitchFamily="18" charset="0"/>
                <a:cs typeface="Times New Roman" panose="02020603050405020304" pitchFamily="18" charset="0"/>
              </a:rPr>
              <a:t>10-K</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192</a:t>
            </a:fld>
            <a:endParaRPr lang="en-US"/>
          </a:p>
        </p:txBody>
      </p:sp>
    </p:spTree>
    <p:extLst>
      <p:ext uri="{BB962C8B-B14F-4D97-AF65-F5344CB8AC3E}">
        <p14:creationId xmlns:p14="http://schemas.microsoft.com/office/powerpoint/2010/main" val="32387348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1451" y="771833"/>
            <a:ext cx="11195120" cy="6086167"/>
          </a:xfrm>
        </p:spPr>
      </p:pic>
      <p:sp>
        <p:nvSpPr>
          <p:cNvPr id="2" name="Rounded Rectangle 1"/>
          <p:cNvSpPr/>
          <p:nvPr/>
        </p:nvSpPr>
        <p:spPr>
          <a:xfrm>
            <a:off x="8080310" y="1698171"/>
            <a:ext cx="1791478" cy="51598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392869" y="0"/>
            <a:ext cx="4620986" cy="584775"/>
          </a:xfrm>
          <a:prstGeom prst="rect">
            <a:avLst/>
          </a:prstGeom>
          <a:noFill/>
        </p:spPr>
        <p:txBody>
          <a:bodyPr wrap="square" rtlCol="0">
            <a:sp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Income Statement 10-Q</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9B3F65C-2DF1-4EBD-AC68-8BBBAB898856}" type="slidenum">
              <a:rPr lang="en-US" smtClean="0"/>
              <a:t>193</a:t>
            </a:fld>
            <a:endParaRPr lang="en-US"/>
          </a:p>
        </p:txBody>
      </p:sp>
    </p:spTree>
    <p:extLst>
      <p:ext uri="{BB962C8B-B14F-4D97-AF65-F5344CB8AC3E}">
        <p14:creationId xmlns:p14="http://schemas.microsoft.com/office/powerpoint/2010/main" val="426489560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2646934"/>
            <a:ext cx="10515600" cy="13228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92" y="1019945"/>
            <a:ext cx="11412415" cy="3587261"/>
          </a:xfrm>
          <a:prstGeom prst="rect">
            <a:avLst/>
          </a:prstGeom>
        </p:spPr>
      </p:pic>
      <p:sp>
        <p:nvSpPr>
          <p:cNvPr id="7" name="Rounded Rectangle 6"/>
          <p:cNvSpPr/>
          <p:nvPr/>
        </p:nvSpPr>
        <p:spPr>
          <a:xfrm>
            <a:off x="8213660" y="3245093"/>
            <a:ext cx="1768540" cy="1265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702129" y="473529"/>
            <a:ext cx="4490357" cy="954107"/>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cs typeface="Times New Roman" panose="02020603050405020304" pitchFamily="18" charset="0"/>
              </a:rPr>
              <a:t>Income Statement 10-Q</a:t>
            </a:r>
            <a:endParaRPr lang="zh-CN" altLang="en-US" sz="3200" b="1" dirty="0">
              <a:solidFill>
                <a:schemeClr val="bg1"/>
              </a:solidFill>
              <a:latin typeface="Times New Roman" panose="02020603050405020304" pitchFamily="18" charset="0"/>
              <a:cs typeface="Times New Roman" panose="02020603050405020304" pitchFamily="18" charset="0"/>
            </a:endParaRPr>
          </a:p>
          <a:p>
            <a:endParaRPr lang="zh-CN" altLang="en-US" sz="2400" dirty="0"/>
          </a:p>
        </p:txBody>
      </p:sp>
      <p:sp>
        <p:nvSpPr>
          <p:cNvPr id="3" name="Slide Number Placeholder 2"/>
          <p:cNvSpPr>
            <a:spLocks noGrp="1"/>
          </p:cNvSpPr>
          <p:nvPr>
            <p:ph type="sldNum" sz="quarter" idx="12"/>
          </p:nvPr>
        </p:nvSpPr>
        <p:spPr/>
        <p:txBody>
          <a:bodyPr/>
          <a:lstStyle/>
          <a:p>
            <a:fld id="{29B3F65C-2DF1-4EBD-AC68-8BBBAB898856}" type="slidenum">
              <a:rPr lang="en-US" smtClean="0"/>
              <a:t>194</a:t>
            </a:fld>
            <a:endParaRPr lang="en-US"/>
          </a:p>
        </p:txBody>
      </p:sp>
    </p:spTree>
    <p:extLst>
      <p:ext uri="{BB962C8B-B14F-4D97-AF65-F5344CB8AC3E}">
        <p14:creationId xmlns:p14="http://schemas.microsoft.com/office/powerpoint/2010/main" val="187483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15461" y="995953"/>
            <a:ext cx="10955215" cy="5660353"/>
          </a:xfrm>
          <a:prstGeom prst="rect">
            <a:avLst/>
          </a:prstGeom>
        </p:spPr>
      </p:pic>
      <p:sp>
        <p:nvSpPr>
          <p:cNvPr id="2" name="Rectangle 1"/>
          <p:cNvSpPr/>
          <p:nvPr/>
        </p:nvSpPr>
        <p:spPr>
          <a:xfrm>
            <a:off x="7590131" y="6434127"/>
            <a:ext cx="3979705" cy="222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7590131" y="3516974"/>
            <a:ext cx="2377553" cy="198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506186" y="342900"/>
            <a:ext cx="6645728" cy="584775"/>
          </a:xfrm>
          <a:prstGeom prst="rect">
            <a:avLst/>
          </a:prstGeom>
          <a:noFill/>
        </p:spPr>
        <p:txBody>
          <a:bodyPr wrap="square" rtlCol="0">
            <a:sp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Cash Flow Statement 10- K</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29B3F65C-2DF1-4EBD-AC68-8BBBAB898856}" type="slidenum">
              <a:rPr lang="en-US" smtClean="0"/>
              <a:t>195</a:t>
            </a:fld>
            <a:endParaRPr lang="en-US"/>
          </a:p>
        </p:txBody>
      </p:sp>
    </p:spTree>
    <p:extLst>
      <p:ext uri="{BB962C8B-B14F-4D97-AF65-F5344CB8AC3E}">
        <p14:creationId xmlns:p14="http://schemas.microsoft.com/office/powerpoint/2010/main" val="12964941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97876" y="685800"/>
            <a:ext cx="11031415" cy="5609492"/>
          </a:xfrm>
        </p:spPr>
      </p:pic>
      <p:cxnSp>
        <p:nvCxnSpPr>
          <p:cNvPr id="3" name="Straight Arrow Connector 2"/>
          <p:cNvCxnSpPr/>
          <p:nvPr/>
        </p:nvCxnSpPr>
        <p:spPr>
          <a:xfrm flipV="1">
            <a:off x="123093" y="2532184"/>
            <a:ext cx="650629" cy="175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597876" y="2672862"/>
            <a:ext cx="1103141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V="1">
            <a:off x="597876" y="3176954"/>
            <a:ext cx="11207261" cy="58615"/>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V="1">
            <a:off x="96715" y="3124201"/>
            <a:ext cx="650629" cy="175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773722" y="1400908"/>
            <a:ext cx="1103141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747344" y="3431931"/>
            <a:ext cx="11207261" cy="58615"/>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597876" y="142773"/>
            <a:ext cx="6645728" cy="584775"/>
          </a:xfrm>
          <a:prstGeom prst="rect">
            <a:avLst/>
          </a:prstGeom>
          <a:noFill/>
        </p:spPr>
        <p:txBody>
          <a:bodyPr wrap="square" rtlCol="0">
            <a:spAutoFit/>
          </a:bodyPr>
          <a:lstStyle/>
          <a:p>
            <a:r>
              <a:rPr lang="en-US" altLang="zh-CN" sz="3200" b="1" dirty="0" smtClean="0">
                <a:solidFill>
                  <a:schemeClr val="bg1"/>
                </a:solidFill>
                <a:latin typeface="Times New Roman" panose="02020603050405020304" pitchFamily="18" charset="0"/>
                <a:cs typeface="Times New Roman" panose="02020603050405020304" pitchFamily="18" charset="0"/>
              </a:rPr>
              <a:t>Cash Flow Statement 10- K</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196</a:t>
            </a:fld>
            <a:endParaRPr lang="en-US"/>
          </a:p>
        </p:txBody>
      </p:sp>
    </p:spTree>
    <p:extLst>
      <p:ext uri="{BB962C8B-B14F-4D97-AF65-F5344CB8AC3E}">
        <p14:creationId xmlns:p14="http://schemas.microsoft.com/office/powerpoint/2010/main" val="40369090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545" y="1156816"/>
            <a:ext cx="11381014" cy="5521569"/>
          </a:xfrm>
        </p:spPr>
      </p:pic>
      <p:sp>
        <p:nvSpPr>
          <p:cNvPr id="2" name="Rounded Rectangle 1"/>
          <p:cNvSpPr/>
          <p:nvPr/>
        </p:nvSpPr>
        <p:spPr>
          <a:xfrm>
            <a:off x="8378371" y="6449785"/>
            <a:ext cx="16637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2"/>
          <p:cNvSpPr txBox="1"/>
          <p:nvPr/>
        </p:nvSpPr>
        <p:spPr>
          <a:xfrm>
            <a:off x="424545" y="242695"/>
            <a:ext cx="664572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smtClean="0">
                <a:solidFill>
                  <a:schemeClr val="bg1"/>
                </a:solidFill>
                <a:latin typeface="Times New Roman" panose="02020603050405020304" pitchFamily="18" charset="0"/>
                <a:cs typeface="Times New Roman" panose="02020603050405020304" pitchFamily="18" charset="0"/>
              </a:rPr>
              <a:t>Cash Flow Statement 10- Q</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29B3F65C-2DF1-4EBD-AC68-8BBBAB898856}" type="slidenum">
              <a:rPr lang="en-US" smtClean="0"/>
              <a:t>197</a:t>
            </a:fld>
            <a:endParaRPr lang="en-US"/>
          </a:p>
        </p:txBody>
      </p:sp>
    </p:spTree>
    <p:extLst>
      <p:ext uri="{BB962C8B-B14F-4D97-AF65-F5344CB8AC3E}">
        <p14:creationId xmlns:p14="http://schemas.microsoft.com/office/powerpoint/2010/main" val="31505975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557" y="703386"/>
            <a:ext cx="11462658" cy="5217702"/>
          </a:xfrm>
        </p:spPr>
      </p:pic>
      <p:sp>
        <p:nvSpPr>
          <p:cNvPr id="3" name="Rounded Rectangle 2"/>
          <p:cNvSpPr/>
          <p:nvPr/>
        </p:nvSpPr>
        <p:spPr>
          <a:xfrm>
            <a:off x="8331201" y="1649186"/>
            <a:ext cx="1955800" cy="26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ounded Rectangle 5"/>
          <p:cNvSpPr/>
          <p:nvPr/>
        </p:nvSpPr>
        <p:spPr>
          <a:xfrm>
            <a:off x="8450944" y="3559629"/>
            <a:ext cx="1955800" cy="2675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2"/>
          <p:cNvSpPr txBox="1"/>
          <p:nvPr/>
        </p:nvSpPr>
        <p:spPr>
          <a:xfrm>
            <a:off x="375557" y="241721"/>
            <a:ext cx="664572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smtClean="0">
                <a:solidFill>
                  <a:schemeClr val="bg1"/>
                </a:solidFill>
                <a:latin typeface="Times New Roman" panose="02020603050405020304" pitchFamily="18" charset="0"/>
                <a:cs typeface="Times New Roman" panose="02020603050405020304" pitchFamily="18" charset="0"/>
              </a:rPr>
              <a:t>Cash Flow Statement 10- Q</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198</a:t>
            </a:fld>
            <a:endParaRPr lang="en-US"/>
          </a:p>
        </p:txBody>
      </p:sp>
    </p:spTree>
    <p:extLst>
      <p:ext uri="{BB962C8B-B14F-4D97-AF65-F5344CB8AC3E}">
        <p14:creationId xmlns:p14="http://schemas.microsoft.com/office/powerpoint/2010/main" val="20688541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dirty="0" smtClean="0">
                <a:solidFill>
                  <a:schemeClr val="bg1"/>
                </a:solidFill>
                <a:latin typeface="Times New Roman" panose="02020603050405020304" pitchFamily="18" charset="0"/>
                <a:cs typeface="Times New Roman" panose="02020603050405020304" pitchFamily="18" charset="0"/>
              </a:rPr>
              <a:t>Recommendation:</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ln>
            <a:noFill/>
          </a:ln>
          <a:effectLst>
            <a:outerShdw blurRad="127000" dist="38100" dir="2700000" algn="ctr">
              <a:srgbClr val="000000">
                <a:alpha val="45000"/>
              </a:srgbClr>
            </a:outerShdw>
            <a:reflection blurRad="6350" stA="50000" endA="295" endPos="92000" dist="101600" dir="5400000" sy="-100000" algn="bl" rotWithShape="0"/>
          </a:effectLst>
          <a:scene3d>
            <a:camera prst="perspectiveFront" fov="2700000">
              <a:rot lat="20376000" lon="1938000" rev="20112001"/>
            </a:camera>
            <a:lightRig rig="soft" dir="t">
              <a:rot lat="0" lon="0" rev="0"/>
            </a:lightRig>
          </a:scene3d>
          <a:sp3d prstMaterial="translucentPowder">
            <a:bevelT w="203200" h="50800" prst="softRound"/>
          </a:sp3d>
        </p:spPr>
        <p:txBody>
          <a:bodyPr>
            <a:normAutofit/>
          </a:bodyPr>
          <a:lstStyle/>
          <a:p>
            <a:r>
              <a:rPr lang="en-US" altLang="zh-CN" sz="9600" b="1" dirty="0" smtClean="0">
                <a:ln/>
                <a:solidFill>
                  <a:schemeClr val="accent4"/>
                </a:solidFill>
              </a:rPr>
              <a:t>Hold</a:t>
            </a:r>
            <a:endParaRPr lang="zh-CN" altLang="en-US" sz="9600" dirty="0"/>
          </a:p>
        </p:txBody>
      </p:sp>
      <p:sp>
        <p:nvSpPr>
          <p:cNvPr id="4" name="Slide Number Placeholder 3"/>
          <p:cNvSpPr>
            <a:spLocks noGrp="1"/>
          </p:cNvSpPr>
          <p:nvPr>
            <p:ph type="sldNum" sz="quarter" idx="12"/>
          </p:nvPr>
        </p:nvSpPr>
        <p:spPr/>
        <p:txBody>
          <a:bodyPr/>
          <a:lstStyle/>
          <a:p>
            <a:fld id="{29B3F65C-2DF1-4EBD-AC68-8BBBAB898856}" type="slidenum">
              <a:rPr lang="en-US" smtClean="0"/>
              <a:t>199</a:t>
            </a:fld>
            <a:endParaRPr lang="en-US"/>
          </a:p>
        </p:txBody>
      </p:sp>
    </p:spTree>
    <p:extLst>
      <p:ext uri="{BB962C8B-B14F-4D97-AF65-F5344CB8AC3E}">
        <p14:creationId xmlns:p14="http://schemas.microsoft.com/office/powerpoint/2010/main" val="158265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latin typeface="Times New Roman" panose="02020603050405020304" pitchFamily="18" charset="0"/>
                <a:cs typeface="Times New Roman" panose="02020603050405020304" pitchFamily="18" charset="0"/>
              </a:rPr>
              <a:t>Today’s Agenda</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3600" dirty="0" smtClean="0">
                <a:solidFill>
                  <a:schemeClr val="bg1"/>
                </a:solidFill>
                <a:latin typeface="Times New Roman" panose="02020603050405020304" pitchFamily="18" charset="0"/>
                <a:cs typeface="Times New Roman" panose="02020603050405020304" pitchFamily="18" charset="0"/>
              </a:rPr>
              <a:t>Retail Market </a:t>
            </a:r>
            <a:r>
              <a:rPr lang="en-US" sz="3600" dirty="0">
                <a:solidFill>
                  <a:schemeClr val="bg1"/>
                </a:solidFill>
                <a:latin typeface="Times New Roman" panose="02020603050405020304" pitchFamily="18" charset="0"/>
                <a:cs typeface="Times New Roman" panose="02020603050405020304" pitchFamily="18" charset="0"/>
              </a:rPr>
              <a:t>Analysis</a:t>
            </a:r>
          </a:p>
          <a:p>
            <a:r>
              <a:rPr lang="en-US" altLang="zh-CN" sz="3600" dirty="0">
                <a:solidFill>
                  <a:schemeClr val="bg1"/>
                </a:solidFill>
                <a:latin typeface="Times New Roman" panose="02020603050405020304" pitchFamily="18" charset="0"/>
                <a:cs typeface="Times New Roman" panose="02020603050405020304" pitchFamily="18" charset="0"/>
              </a:rPr>
              <a:t>Walmart</a:t>
            </a:r>
          </a:p>
          <a:p>
            <a:r>
              <a:rPr lang="en-US" sz="3600" dirty="0" smtClean="0">
                <a:solidFill>
                  <a:schemeClr val="bg1"/>
                </a:solidFill>
                <a:latin typeface="Times New Roman" panose="02020603050405020304" pitchFamily="18" charset="0"/>
                <a:cs typeface="Times New Roman" panose="02020603050405020304" pitchFamily="18" charset="0"/>
              </a:rPr>
              <a:t>Costco</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smtClean="0">
                <a:solidFill>
                  <a:schemeClr val="bg1"/>
                </a:solidFill>
                <a:latin typeface="Times New Roman" panose="02020603050405020304" pitchFamily="18" charset="0"/>
                <a:cs typeface="Times New Roman" panose="02020603050405020304" pitchFamily="18" charset="0"/>
              </a:rPr>
              <a:t>Home Depot</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9B3F65C-2DF1-4EBD-AC68-8BBBAB898856}" type="slidenum">
              <a:rPr lang="en-US" smtClean="0"/>
              <a:t>2</a:t>
            </a:fld>
            <a:endParaRPr lang="en-US"/>
          </a:p>
        </p:txBody>
      </p:sp>
    </p:spTree>
    <p:extLst>
      <p:ext uri="{BB962C8B-B14F-4D97-AF65-F5344CB8AC3E}">
        <p14:creationId xmlns:p14="http://schemas.microsoft.com/office/powerpoint/2010/main" val="1581835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09" y="221384"/>
            <a:ext cx="10515600" cy="1325563"/>
          </a:xfrm>
        </p:spPr>
        <p:txBody>
          <a:bodyPr/>
          <a:lstStyle/>
          <a:p>
            <a:r>
              <a:rPr lang="en-CA" b="1" dirty="0" smtClean="0">
                <a:solidFill>
                  <a:schemeClr val="bg1"/>
                </a:solidFill>
                <a:latin typeface="Times New Roman" panose="02020603050405020304" pitchFamily="18" charset="0"/>
                <a:cs typeface="Times New Roman" panose="02020603050405020304" pitchFamily="18" charset="0"/>
              </a:rPr>
              <a:t>Key External Factors of Growth </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1930" y="1825625"/>
            <a:ext cx="10515600" cy="4351338"/>
          </a:xfrm>
        </p:spPr>
        <p:txBody>
          <a:bodyPr/>
          <a:lstStyle/>
          <a:p>
            <a:r>
              <a:rPr lang="en-US" sz="4000" dirty="0" smtClean="0">
                <a:solidFill>
                  <a:schemeClr val="bg1"/>
                </a:solidFill>
                <a:latin typeface="Times New Roman" panose="02020603050405020304" pitchFamily="18" charset="0"/>
                <a:cs typeface="Times New Roman" panose="02020603050405020304" pitchFamily="18" charset="0"/>
              </a:rPr>
              <a:t>Internal Industry Competition. </a:t>
            </a:r>
          </a:p>
          <a:p>
            <a:r>
              <a:rPr lang="en-US" sz="4000" dirty="0" smtClean="0">
                <a:solidFill>
                  <a:schemeClr val="bg1"/>
                </a:solidFill>
                <a:latin typeface="Times New Roman" panose="02020603050405020304" pitchFamily="18" charset="0"/>
                <a:cs typeface="Times New Roman" panose="02020603050405020304" pitchFamily="18" charset="0"/>
              </a:rPr>
              <a:t>Disposable Income          </a:t>
            </a:r>
          </a:p>
          <a:p>
            <a:r>
              <a:rPr lang="en-US" sz="4000" dirty="0" smtClean="0">
                <a:solidFill>
                  <a:schemeClr val="bg1"/>
                </a:solidFill>
                <a:latin typeface="Times New Roman" panose="02020603050405020304" pitchFamily="18" charset="0"/>
                <a:cs typeface="Times New Roman" panose="02020603050405020304" pitchFamily="18" charset="0"/>
              </a:rPr>
              <a:t>Consumer Confidence Index</a:t>
            </a:r>
          </a:p>
          <a:p>
            <a:r>
              <a:rPr lang="en-US" sz="4000" dirty="0" smtClean="0">
                <a:solidFill>
                  <a:schemeClr val="bg1"/>
                </a:solidFill>
                <a:latin typeface="Times New Roman" panose="02020603050405020304" pitchFamily="18" charset="0"/>
                <a:cs typeface="Times New Roman" panose="02020603050405020304" pitchFamily="18" charset="0"/>
              </a:rPr>
              <a:t>Population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411" y="2593831"/>
            <a:ext cx="4491989" cy="3150640"/>
          </a:xfrm>
          <a:prstGeom prst="rect">
            <a:avLst/>
          </a:prstGeom>
        </p:spPr>
      </p:pic>
      <p:sp>
        <p:nvSpPr>
          <p:cNvPr id="5" name="Slide Number Placeholder 4"/>
          <p:cNvSpPr>
            <a:spLocks noGrp="1"/>
          </p:cNvSpPr>
          <p:nvPr>
            <p:ph type="sldNum" sz="quarter" idx="12"/>
          </p:nvPr>
        </p:nvSpPr>
        <p:spPr/>
        <p:txBody>
          <a:bodyPr/>
          <a:lstStyle/>
          <a:p>
            <a:fld id="{29B3F65C-2DF1-4EBD-AC68-8BBBAB898856}" type="slidenum">
              <a:rPr lang="en-US" smtClean="0"/>
              <a:t>20</a:t>
            </a:fld>
            <a:endParaRPr lang="en-US"/>
          </a:p>
        </p:txBody>
      </p:sp>
    </p:spTree>
    <p:extLst>
      <p:ext uri="{BB962C8B-B14F-4D97-AF65-F5344CB8AC3E}">
        <p14:creationId xmlns:p14="http://schemas.microsoft.com/office/powerpoint/2010/main" val="242164948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7200" b="1" i="0" u="none" strike="noStrike" cap="none" dirty="0">
                <a:solidFill>
                  <a:srgbClr val="FFF2CC"/>
                </a:solidFill>
                <a:latin typeface="Times New Roman" pitchFamily="18" charset="0"/>
                <a:ea typeface="Calibri"/>
                <a:cs typeface="Times New Roman" pitchFamily="18" charset="0"/>
                <a:sym typeface="Calibri"/>
              </a:rPr>
              <a:t>U.S. </a:t>
            </a:r>
            <a:r>
              <a:rPr lang="en-US" sz="7200" b="1" i="0" u="none" strike="noStrike" cap="none" dirty="0" smtClean="0">
                <a:solidFill>
                  <a:srgbClr val="FFF2CC"/>
                </a:solidFill>
                <a:latin typeface="Times New Roman" pitchFamily="18" charset="0"/>
                <a:ea typeface="Calibri"/>
                <a:cs typeface="Times New Roman" pitchFamily="18" charset="0"/>
                <a:sym typeface="Calibri"/>
              </a:rPr>
              <a:t>Retail </a:t>
            </a:r>
            <a:r>
              <a:rPr lang="en-US" sz="7200" b="1" i="0" u="none" strike="noStrike" cap="none" dirty="0">
                <a:solidFill>
                  <a:srgbClr val="FFF2CC"/>
                </a:solidFill>
                <a:latin typeface="Times New Roman" pitchFamily="18" charset="0"/>
                <a:ea typeface="Calibri"/>
                <a:cs typeface="Times New Roman" pitchFamily="18" charset="0"/>
                <a:sym typeface="Calibri"/>
              </a:rPr>
              <a:t>Home Depot</a:t>
            </a:r>
          </a:p>
        </p:txBody>
      </p:sp>
      <p:pic>
        <p:nvPicPr>
          <p:cNvPr id="1173" name="Shape 1173"/>
          <p:cNvPicPr preferRelativeResize="0">
            <a:picLocks noGrp="1"/>
          </p:cNvPicPr>
          <p:nvPr>
            <p:ph type="body" idx="1"/>
          </p:nvPr>
        </p:nvPicPr>
        <p:blipFill rotWithShape="1">
          <a:blip r:embed="rId3">
            <a:alphaModFix/>
          </a:blip>
          <a:srcRect/>
          <a:stretch/>
        </p:blipFill>
        <p:spPr>
          <a:xfrm>
            <a:off x="3622963" y="2187632"/>
            <a:ext cx="4211319" cy="373888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200</a:t>
            </a:fld>
            <a:endParaRPr lang="en-US"/>
          </a:p>
        </p:txBody>
      </p:sp>
    </p:spTree>
    <p:extLst>
      <p:ext uri="{BB962C8B-B14F-4D97-AF65-F5344CB8AC3E}">
        <p14:creationId xmlns:p14="http://schemas.microsoft.com/office/powerpoint/2010/main" val="1353771481"/>
      </p:ext>
    </p:extLst>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Shape 1178"/>
          <p:cNvSpPr txBox="1">
            <a:spLocks noGrp="1"/>
          </p:cNvSpPr>
          <p:nvPr>
            <p:ph type="title"/>
          </p:nvPr>
        </p:nvSpPr>
        <p:spPr>
          <a:xfrm>
            <a:off x="838200" y="365125"/>
            <a:ext cx="10515599" cy="74698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Stock</a:t>
            </a:r>
          </a:p>
        </p:txBody>
      </p:sp>
      <p:pic>
        <p:nvPicPr>
          <p:cNvPr id="1179" name="Shape 1179"/>
          <p:cNvPicPr preferRelativeResize="0">
            <a:picLocks noGrp="1"/>
          </p:cNvPicPr>
          <p:nvPr>
            <p:ph type="body" idx="1"/>
          </p:nvPr>
        </p:nvPicPr>
        <p:blipFill rotWithShape="1">
          <a:blip r:embed="rId3">
            <a:alphaModFix/>
          </a:blip>
          <a:srcRect/>
          <a:stretch/>
        </p:blipFill>
        <p:spPr>
          <a:xfrm>
            <a:off x="838199" y="1150600"/>
            <a:ext cx="9887465" cy="1383956"/>
          </a:xfrm>
          <a:prstGeom prst="rect">
            <a:avLst/>
          </a:prstGeom>
          <a:noFill/>
          <a:ln>
            <a:noFill/>
          </a:ln>
        </p:spPr>
      </p:pic>
      <p:pic>
        <p:nvPicPr>
          <p:cNvPr id="1180" name="Shape 1180"/>
          <p:cNvPicPr preferRelativeResize="0"/>
          <p:nvPr/>
        </p:nvPicPr>
        <p:blipFill rotWithShape="1">
          <a:blip r:embed="rId4">
            <a:alphaModFix/>
          </a:blip>
          <a:srcRect/>
          <a:stretch/>
        </p:blipFill>
        <p:spPr>
          <a:xfrm>
            <a:off x="838200" y="2482950"/>
            <a:ext cx="4943700" cy="3887100"/>
          </a:xfrm>
          <a:prstGeom prst="rect">
            <a:avLst/>
          </a:prstGeom>
          <a:noFill/>
          <a:ln>
            <a:noFill/>
          </a:ln>
        </p:spPr>
      </p:pic>
      <p:pic>
        <p:nvPicPr>
          <p:cNvPr id="1181" name="Shape 1181"/>
          <p:cNvPicPr preferRelativeResize="0"/>
          <p:nvPr/>
        </p:nvPicPr>
        <p:blipFill rotWithShape="1">
          <a:blip r:embed="rId5">
            <a:alphaModFix/>
          </a:blip>
          <a:srcRect/>
          <a:stretch/>
        </p:blipFill>
        <p:spPr>
          <a:xfrm>
            <a:off x="5781930" y="2534558"/>
            <a:ext cx="4943732" cy="3887153"/>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201</a:t>
            </a:fld>
            <a:endParaRPr lang="en-US"/>
          </a:p>
        </p:txBody>
      </p:sp>
    </p:spTree>
    <p:extLst>
      <p:ext uri="{BB962C8B-B14F-4D97-AF65-F5344CB8AC3E}">
        <p14:creationId xmlns:p14="http://schemas.microsoft.com/office/powerpoint/2010/main" val="1725191233"/>
      </p:ext>
    </p:extLst>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Shape 1186"/>
          <p:cNvSpPr txBox="1">
            <a:spLocks noGrp="1"/>
          </p:cNvSpPr>
          <p:nvPr>
            <p:ph type="title"/>
          </p:nvPr>
        </p:nvSpPr>
        <p:spPr>
          <a:xfrm>
            <a:off x="467497" y="105632"/>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Shares Outstanding (in Millions)</a:t>
            </a:r>
          </a:p>
        </p:txBody>
      </p:sp>
      <p:pic>
        <p:nvPicPr>
          <p:cNvPr id="1187" name="Shape 1187"/>
          <p:cNvPicPr preferRelativeResize="0"/>
          <p:nvPr/>
        </p:nvPicPr>
        <p:blipFill rotWithShape="1">
          <a:blip r:embed="rId3">
            <a:alphaModFix/>
          </a:blip>
          <a:srcRect/>
          <a:stretch/>
        </p:blipFill>
        <p:spPr>
          <a:xfrm>
            <a:off x="646670" y="1328351"/>
            <a:ext cx="10336426" cy="5171301"/>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202</a:t>
            </a:fld>
            <a:endParaRPr lang="en-US"/>
          </a:p>
        </p:txBody>
      </p:sp>
    </p:spTree>
    <p:extLst>
      <p:ext uri="{BB962C8B-B14F-4D97-AF65-F5344CB8AC3E}">
        <p14:creationId xmlns:p14="http://schemas.microsoft.com/office/powerpoint/2010/main" val="255411841"/>
      </p:ext>
    </p:extLst>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86"/>
          <p:cNvSpPr txBox="1">
            <a:spLocks noGrp="1"/>
          </p:cNvSpPr>
          <p:nvPr>
            <p:ph type="title"/>
          </p:nvPr>
        </p:nvSpPr>
        <p:spPr>
          <a:xfrm>
            <a:off x="577225" y="251936"/>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smtClean="0">
                <a:solidFill>
                  <a:schemeClr val="lt1"/>
                </a:solidFill>
                <a:latin typeface="Times New Roman" pitchFamily="18" charset="0"/>
                <a:ea typeface="Calibri"/>
                <a:cs typeface="Times New Roman" pitchFamily="18" charset="0"/>
                <a:sym typeface="Calibri"/>
              </a:rPr>
              <a:t>Dividend History</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632" y="1385474"/>
            <a:ext cx="8238024" cy="5441630"/>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203</a:t>
            </a:fld>
            <a:endParaRPr lang="en-US"/>
          </a:p>
        </p:txBody>
      </p:sp>
    </p:spTree>
    <p:extLst>
      <p:ext uri="{BB962C8B-B14F-4D97-AF65-F5344CB8AC3E}">
        <p14:creationId xmlns:p14="http://schemas.microsoft.com/office/powerpoint/2010/main" val="37967222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92"/>
          <p:cNvSpPr txBox="1">
            <a:spLocks noGrp="1"/>
          </p:cNvSpPr>
          <p:nvPr>
            <p:ph type="title"/>
          </p:nvPr>
        </p:nvSpPr>
        <p:spPr>
          <a:xfrm>
            <a:off x="838200" y="365125"/>
            <a:ext cx="10515599" cy="98176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dirty="0" smtClean="0">
                <a:solidFill>
                  <a:schemeClr val="lt1"/>
                </a:solidFill>
                <a:latin typeface="Times New Roman" pitchFamily="18" charset="0"/>
                <a:cs typeface="Times New Roman" pitchFamily="18" charset="0"/>
              </a:rPr>
              <a:t>5 Days Performance</a:t>
            </a:r>
            <a:endParaRPr lang="en-US" b="1" dirty="0">
              <a:solidFill>
                <a:schemeClr val="lt1"/>
              </a:solidFill>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72" y="1700692"/>
            <a:ext cx="9890957" cy="4626955"/>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204</a:t>
            </a:fld>
            <a:endParaRPr lang="en-US"/>
          </a:p>
        </p:txBody>
      </p:sp>
    </p:spTree>
    <p:extLst>
      <p:ext uri="{BB962C8B-B14F-4D97-AF65-F5344CB8AC3E}">
        <p14:creationId xmlns:p14="http://schemas.microsoft.com/office/powerpoint/2010/main" val="365700206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title"/>
          </p:nvPr>
        </p:nvSpPr>
        <p:spPr>
          <a:xfrm>
            <a:off x="838200" y="365125"/>
            <a:ext cx="10515599" cy="98176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1 Year </a:t>
            </a:r>
            <a:r>
              <a:rPr lang="en-US" b="1" dirty="0" smtClean="0">
                <a:solidFill>
                  <a:schemeClr val="lt1"/>
                </a:solidFill>
                <a:latin typeface="Times New Roman" panose="02020603050405020304" pitchFamily="18" charset="0"/>
                <a:cs typeface="Times New Roman" panose="02020603050405020304" pitchFamily="18" charset="0"/>
              </a:rPr>
              <a:t>Performance</a:t>
            </a:r>
            <a:endParaRPr lang="en-US" b="1" dirty="0">
              <a:solidFill>
                <a:schemeClr val="lt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39" y="1507141"/>
            <a:ext cx="9703499" cy="4564475"/>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205</a:t>
            </a:fld>
            <a:endParaRPr lang="en-US"/>
          </a:p>
        </p:txBody>
      </p:sp>
    </p:spTree>
    <p:extLst>
      <p:ext uri="{BB962C8B-B14F-4D97-AF65-F5344CB8AC3E}">
        <p14:creationId xmlns:p14="http://schemas.microsoft.com/office/powerpoint/2010/main" val="2555059734"/>
      </p:ext>
    </p:extLst>
  </p:cSld>
  <p:clrMapOvr>
    <a:masterClrMapping/>
  </p:clrMapOvr>
  <p:transition spd="slow">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92"/>
          <p:cNvSpPr txBox="1">
            <a:spLocks/>
          </p:cNvSpPr>
          <p:nvPr/>
        </p:nvSpPr>
        <p:spPr>
          <a:xfrm>
            <a:off x="755073" y="448252"/>
            <a:ext cx="10515599" cy="981761"/>
          </a:xfrm>
          <a:prstGeom prst="rect">
            <a:avLst/>
          </a:prstGeom>
          <a:noFill/>
          <a:ln>
            <a:noFill/>
          </a:ln>
        </p:spPr>
        <p:txBody>
          <a:bodyPr vert="horz"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ct val="25000"/>
              <a:buFont typeface="Calibri"/>
              <a:buNone/>
            </a:pPr>
            <a:r>
              <a:rPr lang="en-US" b="1" dirty="0" smtClean="0">
                <a:solidFill>
                  <a:schemeClr val="lt1"/>
                </a:solidFill>
                <a:latin typeface="Times New Roman" pitchFamily="18" charset="0"/>
                <a:ea typeface="Calibri"/>
                <a:cs typeface="Times New Roman" pitchFamily="18" charset="0"/>
                <a:sym typeface="Calibri"/>
              </a:rPr>
              <a:t>1 Year </a:t>
            </a:r>
            <a:r>
              <a:rPr lang="en-US" b="1" dirty="0" smtClean="0">
                <a:solidFill>
                  <a:schemeClr val="lt1"/>
                </a:solidFill>
                <a:latin typeface="Times New Roman" pitchFamily="18" charset="0"/>
                <a:cs typeface="Times New Roman" pitchFamily="18" charset="0"/>
              </a:rPr>
              <a:t>Moving Average</a:t>
            </a:r>
            <a:endParaRPr lang="en-US" b="1" dirty="0">
              <a:solidFill>
                <a:schemeClr val="lt1"/>
              </a:solidFill>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00" y="1430013"/>
            <a:ext cx="11284709" cy="4463975"/>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206</a:t>
            </a:fld>
            <a:endParaRPr lang="en-US"/>
          </a:p>
        </p:txBody>
      </p:sp>
    </p:spTree>
    <p:extLst>
      <p:ext uri="{BB962C8B-B14F-4D97-AF65-F5344CB8AC3E}">
        <p14:creationId xmlns:p14="http://schemas.microsoft.com/office/powerpoint/2010/main" val="33344732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92"/>
          <p:cNvSpPr txBox="1">
            <a:spLocks noGrp="1"/>
          </p:cNvSpPr>
          <p:nvPr>
            <p:ph type="title"/>
          </p:nvPr>
        </p:nvSpPr>
        <p:spPr>
          <a:xfrm>
            <a:off x="838200" y="365125"/>
            <a:ext cx="10515599" cy="98176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1 </a:t>
            </a:r>
            <a:r>
              <a:rPr lang="en-US" sz="4400" b="1" i="0" u="none" strike="noStrike" cap="none" dirty="0" smtClean="0">
                <a:solidFill>
                  <a:schemeClr val="lt1"/>
                </a:solidFill>
                <a:latin typeface="Times New Roman" pitchFamily="18" charset="0"/>
                <a:ea typeface="Calibri"/>
                <a:cs typeface="Times New Roman" pitchFamily="18" charset="0"/>
                <a:sym typeface="Calibri"/>
              </a:rPr>
              <a:t>Year Trading Volume</a:t>
            </a:r>
            <a:endParaRPr lang="en-US" b="1" dirty="0">
              <a:solidFill>
                <a:schemeClr val="lt1"/>
              </a:solidFill>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270" y="1366006"/>
            <a:ext cx="8849866" cy="5033188"/>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207</a:t>
            </a:fld>
            <a:endParaRPr lang="en-US"/>
          </a:p>
        </p:txBody>
      </p:sp>
    </p:spTree>
    <p:extLst>
      <p:ext uri="{BB962C8B-B14F-4D97-AF65-F5344CB8AC3E}">
        <p14:creationId xmlns:p14="http://schemas.microsoft.com/office/powerpoint/2010/main" val="203389047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98"/>
          <p:cNvSpPr txBox="1">
            <a:spLocks noGrp="1"/>
          </p:cNvSpPr>
          <p:nvPr>
            <p:ph type="title"/>
          </p:nvPr>
        </p:nvSpPr>
        <p:spPr>
          <a:xfrm>
            <a:off x="729212" y="269484"/>
            <a:ext cx="10515599" cy="95704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5 </a:t>
            </a:r>
            <a:r>
              <a:rPr lang="en-US" sz="4400" b="1" i="0" u="none" strike="noStrike" cap="none" dirty="0" smtClean="0">
                <a:solidFill>
                  <a:schemeClr val="lt1"/>
                </a:solidFill>
                <a:latin typeface="Times New Roman" pitchFamily="18" charset="0"/>
                <a:ea typeface="Calibri"/>
                <a:cs typeface="Times New Roman" pitchFamily="18" charset="0"/>
                <a:sym typeface="Calibri"/>
              </a:rPr>
              <a:t>Year Performance</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79" y="1542958"/>
            <a:ext cx="9369449" cy="4364066"/>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208</a:t>
            </a:fld>
            <a:endParaRPr lang="en-US"/>
          </a:p>
        </p:txBody>
      </p:sp>
    </p:spTree>
    <p:extLst>
      <p:ext uri="{BB962C8B-B14F-4D97-AF65-F5344CB8AC3E}">
        <p14:creationId xmlns:p14="http://schemas.microsoft.com/office/powerpoint/2010/main" val="41335229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98"/>
          <p:cNvSpPr txBox="1">
            <a:spLocks/>
          </p:cNvSpPr>
          <p:nvPr/>
        </p:nvSpPr>
        <p:spPr>
          <a:xfrm>
            <a:off x="729212" y="269484"/>
            <a:ext cx="10515599" cy="957048"/>
          </a:xfrm>
          <a:prstGeom prst="rect">
            <a:avLst/>
          </a:prstGeom>
          <a:noFill/>
          <a:ln>
            <a:noFill/>
          </a:ln>
        </p:spPr>
        <p:txBody>
          <a:bodyPr vert="horz" lIns="91425" tIns="45700" rIns="91425" bIns="45700" rtlCol="0" anchor="ctr" anchorCtr="0">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lt1"/>
              </a:buClr>
              <a:buSzPct val="25000"/>
              <a:buFont typeface="Calibri"/>
              <a:buNone/>
            </a:pPr>
            <a:r>
              <a:rPr lang="en-US" sz="4400" b="1" dirty="0" smtClean="0">
                <a:solidFill>
                  <a:schemeClr val="lt1"/>
                </a:solidFill>
                <a:latin typeface="Times New Roman" pitchFamily="18" charset="0"/>
                <a:ea typeface="Calibri"/>
                <a:cs typeface="Times New Roman" pitchFamily="18" charset="0"/>
                <a:sym typeface="Calibri"/>
              </a:rPr>
              <a:t>5 Year Moving Average</a:t>
            </a:r>
            <a:endParaRPr lang="en-US" sz="4400" b="1" dirty="0">
              <a:solidFill>
                <a:schemeClr val="lt1"/>
              </a:solidFill>
              <a:latin typeface="Times New Roman" pitchFamily="18" charset="0"/>
              <a:ea typeface="Calibri"/>
              <a:cs typeface="Times New Roman" pitchFamily="18" charset="0"/>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21" y="1496947"/>
            <a:ext cx="11280570" cy="4186879"/>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209</a:t>
            </a:fld>
            <a:endParaRPr lang="en-US"/>
          </a:p>
        </p:txBody>
      </p:sp>
    </p:spTree>
    <p:extLst>
      <p:ext uri="{BB962C8B-B14F-4D97-AF65-F5344CB8AC3E}">
        <p14:creationId xmlns:p14="http://schemas.microsoft.com/office/powerpoint/2010/main" val="33629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Cost Structure and Revenue Composition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2119" y="1325563"/>
            <a:ext cx="10515600" cy="4351338"/>
          </a:xfrm>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R</a:t>
            </a:r>
            <a:r>
              <a:rPr lang="en-US" dirty="0" smtClean="0">
                <a:solidFill>
                  <a:schemeClr val="bg1"/>
                </a:solidFill>
                <a:latin typeface="Times New Roman" panose="02020603050405020304" pitchFamily="18" charset="0"/>
                <a:cs typeface="Times New Roman" panose="02020603050405020304" pitchFamily="18" charset="0"/>
              </a:rPr>
              <a:t>evenue</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Manufacturing</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Wholesaling</a:t>
            </a:r>
            <a:r>
              <a:rPr lang="en-US" dirty="0">
                <a:solidFill>
                  <a:schemeClr val="bg1"/>
                </a:solidFill>
                <a:latin typeface="Times New Roman" panose="02020603050405020304" pitchFamily="18" charset="0"/>
                <a:cs typeface="Times New Roman" panose="02020603050405020304" pitchFamily="18" charset="0"/>
              </a:rPr>
              <a:t>+ R</a:t>
            </a:r>
            <a:r>
              <a:rPr lang="en-US" dirty="0" smtClean="0">
                <a:solidFill>
                  <a:schemeClr val="bg1"/>
                </a:solidFill>
                <a:latin typeface="Times New Roman" panose="02020603050405020304" pitchFamily="18" charset="0"/>
                <a:cs typeface="Times New Roman" panose="02020603050405020304" pitchFamily="18" charset="0"/>
              </a:rPr>
              <a:t>etail income</a:t>
            </a:r>
          </a:p>
          <a:p>
            <a:r>
              <a:rPr lang="en-US" dirty="0" smtClean="0">
                <a:solidFill>
                  <a:schemeClr val="bg1"/>
                </a:solidFill>
                <a:latin typeface="Times New Roman" panose="02020603050405020304" pitchFamily="18" charset="0"/>
                <a:cs typeface="Times New Roman" panose="02020603050405020304" pitchFamily="18" charset="0"/>
              </a:rPr>
              <a:t>Retail income=</a:t>
            </a:r>
            <a:r>
              <a:rPr lang="en-CA" dirty="0">
                <a:solidFill>
                  <a:schemeClr val="bg1"/>
                </a:solidFill>
                <a:latin typeface="Times New Roman" panose="02020603050405020304" pitchFamily="18" charset="0"/>
                <a:cs typeface="Times New Roman" panose="02020603050405020304" pitchFamily="18" charset="0"/>
              </a:rPr>
              <a:t> </a:t>
            </a:r>
            <a:r>
              <a:rPr lang="en-CA" dirty="0" smtClean="0">
                <a:solidFill>
                  <a:schemeClr val="bg1"/>
                </a:solidFill>
                <a:latin typeface="Times New Roman" panose="02020603050405020304" pitchFamily="18" charset="0"/>
                <a:cs typeface="Times New Roman" panose="02020603050405020304" pitchFamily="18" charset="0"/>
              </a:rPr>
              <a:t>Retail </a:t>
            </a:r>
            <a:r>
              <a:rPr lang="en-CA" dirty="0">
                <a:solidFill>
                  <a:schemeClr val="bg1"/>
                </a:solidFill>
                <a:latin typeface="Times New Roman" panose="02020603050405020304" pitchFamily="18" charset="0"/>
                <a:cs typeface="Times New Roman" panose="02020603050405020304" pitchFamily="18" charset="0"/>
              </a:rPr>
              <a:t>profit </a:t>
            </a:r>
            <a:r>
              <a:rPr lang="en-CA" dirty="0" smtClean="0">
                <a:solidFill>
                  <a:schemeClr val="bg1"/>
                </a:solidFill>
                <a:latin typeface="Times New Roman" panose="02020603050405020304" pitchFamily="18" charset="0"/>
                <a:cs typeface="Times New Roman" panose="02020603050405020304" pitchFamily="18" charset="0"/>
              </a:rPr>
              <a:t>margin+ Costs</a:t>
            </a:r>
          </a:p>
          <a:p>
            <a:endParaRPr lang="en-CA" dirty="0" smtClean="0">
              <a:solidFill>
                <a:schemeClr val="bg1"/>
              </a:solidFill>
              <a:latin typeface="Times New Roman" panose="02020603050405020304" pitchFamily="18" charset="0"/>
              <a:cs typeface="Times New Roman" panose="02020603050405020304" pitchFamily="18" charset="0"/>
            </a:endParaRPr>
          </a:p>
          <a:p>
            <a:endParaRPr lang="en-US" sz="3200" dirty="0" smtClean="0">
              <a:solidFill>
                <a:schemeClr val="bg1"/>
              </a:solidFill>
            </a:endParaRPr>
          </a:p>
          <a:p>
            <a:endParaRPr lang="en-US" sz="32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517" y="2549759"/>
            <a:ext cx="7163314" cy="4184420"/>
          </a:xfrm>
          <a:prstGeom prst="rect">
            <a:avLst/>
          </a:prstGeom>
        </p:spPr>
      </p:pic>
      <p:sp>
        <p:nvSpPr>
          <p:cNvPr id="5" name="Slide Number Placeholder 4"/>
          <p:cNvSpPr>
            <a:spLocks noGrp="1"/>
          </p:cNvSpPr>
          <p:nvPr>
            <p:ph type="sldNum" sz="quarter" idx="12"/>
          </p:nvPr>
        </p:nvSpPr>
        <p:spPr/>
        <p:txBody>
          <a:bodyPr/>
          <a:lstStyle/>
          <a:p>
            <a:fld id="{29B3F65C-2DF1-4EBD-AC68-8BBBAB898856}" type="slidenum">
              <a:rPr lang="en-US" smtClean="0"/>
              <a:t>21</a:t>
            </a:fld>
            <a:endParaRPr lang="en-US"/>
          </a:p>
        </p:txBody>
      </p:sp>
    </p:spTree>
    <p:extLst>
      <p:ext uri="{BB962C8B-B14F-4D97-AF65-F5344CB8AC3E}">
        <p14:creationId xmlns:p14="http://schemas.microsoft.com/office/powerpoint/2010/main" val="424742513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665204" y="278628"/>
            <a:ext cx="10515599" cy="95704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5 Year Trading </a:t>
            </a:r>
            <a:r>
              <a:rPr lang="en-US" sz="4400" b="1" i="0" u="none" strike="noStrike" cap="none" dirty="0" smtClean="0">
                <a:solidFill>
                  <a:schemeClr val="lt1"/>
                </a:solidFill>
                <a:latin typeface="Times New Roman" pitchFamily="18" charset="0"/>
                <a:ea typeface="Calibri"/>
                <a:cs typeface="Times New Roman" pitchFamily="18" charset="0"/>
                <a:sym typeface="Calibri"/>
              </a:rPr>
              <a:t>Volume</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26" y="1235676"/>
            <a:ext cx="9492554" cy="5378135"/>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210</a:t>
            </a:fld>
            <a:endParaRPr lang="en-US"/>
          </a:p>
        </p:txBody>
      </p:sp>
    </p:spTree>
    <p:extLst>
      <p:ext uri="{BB962C8B-B14F-4D97-AF65-F5344CB8AC3E}">
        <p14:creationId xmlns:p14="http://schemas.microsoft.com/office/powerpoint/2010/main" val="1951752890"/>
      </p:ext>
    </p:extLst>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98"/>
          <p:cNvSpPr txBox="1">
            <a:spLocks noGrp="1"/>
          </p:cNvSpPr>
          <p:nvPr>
            <p:ph type="title"/>
          </p:nvPr>
        </p:nvSpPr>
        <p:spPr>
          <a:xfrm>
            <a:off x="729212" y="269484"/>
            <a:ext cx="10515599" cy="95704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dirty="0" smtClean="0">
                <a:solidFill>
                  <a:schemeClr val="lt1"/>
                </a:solidFill>
                <a:latin typeface="Times New Roman" pitchFamily="18" charset="0"/>
                <a:cs typeface="Times New Roman" pitchFamily="18" charset="0"/>
              </a:rPr>
              <a:t>10</a:t>
            </a:r>
            <a:r>
              <a:rPr lang="en-US" sz="4400" b="1" i="0" u="none" strike="noStrike" cap="none" dirty="0" smtClean="0">
                <a:solidFill>
                  <a:schemeClr val="lt1"/>
                </a:solidFill>
                <a:latin typeface="Times New Roman" pitchFamily="18" charset="0"/>
                <a:ea typeface="Calibri"/>
                <a:cs typeface="Times New Roman" pitchFamily="18" charset="0"/>
                <a:sym typeface="Calibri"/>
              </a:rPr>
              <a:t> Year Performance</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212" y="1420271"/>
            <a:ext cx="10238971" cy="5008007"/>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211</a:t>
            </a:fld>
            <a:endParaRPr lang="en-US"/>
          </a:p>
        </p:txBody>
      </p:sp>
    </p:spTree>
    <p:extLst>
      <p:ext uri="{BB962C8B-B14F-4D97-AF65-F5344CB8AC3E}">
        <p14:creationId xmlns:p14="http://schemas.microsoft.com/office/powerpoint/2010/main" val="800278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98"/>
          <p:cNvSpPr txBox="1">
            <a:spLocks noGrp="1"/>
          </p:cNvSpPr>
          <p:nvPr>
            <p:ph type="title"/>
          </p:nvPr>
        </p:nvSpPr>
        <p:spPr>
          <a:xfrm>
            <a:off x="729212" y="269484"/>
            <a:ext cx="10515599" cy="95704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dirty="0" smtClean="0">
                <a:solidFill>
                  <a:schemeClr val="lt1"/>
                </a:solidFill>
                <a:latin typeface="Times New Roman" pitchFamily="18" charset="0"/>
                <a:cs typeface="Times New Roman" pitchFamily="18" charset="0"/>
              </a:rPr>
              <a:t>10</a:t>
            </a:r>
            <a:r>
              <a:rPr lang="en-US" sz="4400" b="1" i="0" u="none" strike="noStrike" cap="none" dirty="0" smtClean="0">
                <a:solidFill>
                  <a:schemeClr val="lt1"/>
                </a:solidFill>
                <a:latin typeface="Times New Roman" pitchFamily="18" charset="0"/>
                <a:ea typeface="Calibri"/>
                <a:cs typeface="Times New Roman" pitchFamily="18" charset="0"/>
                <a:sym typeface="Calibri"/>
              </a:rPr>
              <a:t> </a:t>
            </a:r>
            <a:r>
              <a:rPr lang="en-US" sz="4400" b="1" dirty="0" smtClean="0">
                <a:solidFill>
                  <a:schemeClr val="lt1"/>
                </a:solidFill>
                <a:latin typeface="Times New Roman" pitchFamily="18" charset="0"/>
                <a:ea typeface="Calibri"/>
                <a:cs typeface="Times New Roman" pitchFamily="18" charset="0"/>
                <a:sym typeface="Calibri"/>
              </a:rPr>
              <a:t>Year</a:t>
            </a:r>
            <a:r>
              <a:rPr lang="en-US" sz="4400" b="1" i="0" u="none" strike="noStrike" cap="none" dirty="0" smtClean="0">
                <a:solidFill>
                  <a:schemeClr val="lt1"/>
                </a:solidFill>
                <a:latin typeface="Times New Roman" pitchFamily="18" charset="0"/>
                <a:ea typeface="Calibri"/>
                <a:cs typeface="Times New Roman" pitchFamily="18" charset="0"/>
                <a:sym typeface="Calibri"/>
              </a:rPr>
              <a:t> Moving Average</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610" y="1344525"/>
            <a:ext cx="9934665" cy="4131483"/>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212</a:t>
            </a:fld>
            <a:endParaRPr lang="en-US"/>
          </a:p>
        </p:txBody>
      </p:sp>
    </p:spTree>
    <p:extLst>
      <p:ext uri="{BB962C8B-B14F-4D97-AF65-F5344CB8AC3E}">
        <p14:creationId xmlns:p14="http://schemas.microsoft.com/office/powerpoint/2010/main" val="75894588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Shape 1204"/>
          <p:cNvSpPr txBox="1">
            <a:spLocks noGrp="1"/>
          </p:cNvSpPr>
          <p:nvPr>
            <p:ph type="title"/>
          </p:nvPr>
        </p:nvSpPr>
        <p:spPr>
          <a:xfrm>
            <a:off x="620834" y="61888"/>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10 Year Trading </a:t>
            </a:r>
            <a:r>
              <a:rPr lang="en-US" sz="4400" b="1" i="0" u="none" strike="noStrike" cap="none" dirty="0" smtClean="0">
                <a:solidFill>
                  <a:schemeClr val="lt1"/>
                </a:solidFill>
                <a:latin typeface="Times New Roman" pitchFamily="18" charset="0"/>
                <a:ea typeface="Calibri"/>
                <a:cs typeface="Times New Roman" pitchFamily="18" charset="0"/>
                <a:sym typeface="Calibri"/>
              </a:rPr>
              <a:t>Volume</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850" y="1387450"/>
            <a:ext cx="9107747" cy="5141771"/>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213</a:t>
            </a:fld>
            <a:endParaRPr lang="en-US"/>
          </a:p>
        </p:txBody>
      </p:sp>
    </p:spTree>
    <p:extLst>
      <p:ext uri="{BB962C8B-B14F-4D97-AF65-F5344CB8AC3E}">
        <p14:creationId xmlns:p14="http://schemas.microsoft.com/office/powerpoint/2010/main" val="3551150572"/>
      </p:ext>
    </p:extLst>
  </p:cSld>
  <p:clrMapOvr>
    <a:masterClrMapping/>
  </p:clrMapOvr>
  <p:transition spd="slow">
    <p:cut/>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198"/>
          <p:cNvSpPr txBox="1">
            <a:spLocks noGrp="1"/>
          </p:cNvSpPr>
          <p:nvPr>
            <p:ph type="title"/>
          </p:nvPr>
        </p:nvSpPr>
        <p:spPr>
          <a:xfrm>
            <a:off x="729212" y="269484"/>
            <a:ext cx="10515599" cy="95704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dirty="0" smtClean="0">
                <a:solidFill>
                  <a:schemeClr val="lt1"/>
                </a:solidFill>
                <a:latin typeface="Times New Roman" pitchFamily="18" charset="0"/>
                <a:cs typeface="Times New Roman" pitchFamily="18" charset="0"/>
              </a:rPr>
              <a:t> Max Timeframe Performance</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844" y="1267499"/>
            <a:ext cx="9586876" cy="4648182"/>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214</a:t>
            </a:fld>
            <a:endParaRPr lang="en-US"/>
          </a:p>
        </p:txBody>
      </p:sp>
    </p:spTree>
    <p:extLst>
      <p:ext uri="{BB962C8B-B14F-4D97-AF65-F5344CB8AC3E}">
        <p14:creationId xmlns:p14="http://schemas.microsoft.com/office/powerpoint/2010/main" val="235969105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Shape 1210"/>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Home Depot </a:t>
            </a:r>
            <a:r>
              <a:rPr lang="en-US" sz="4400" b="1" i="0" u="none" strike="noStrike" cap="none" dirty="0" smtClean="0">
                <a:solidFill>
                  <a:schemeClr val="lt1"/>
                </a:solidFill>
                <a:latin typeface="Times New Roman" panose="02020603050405020304" pitchFamily="18" charset="0"/>
                <a:ea typeface="Calibri"/>
                <a:cs typeface="Times New Roman" panose="02020603050405020304" pitchFamily="18" charset="0"/>
                <a:sym typeface="Calibri"/>
              </a:rPr>
              <a:t>vs. </a:t>
            </a:r>
            <a:r>
              <a:rPr lang="en-US" sz="4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Nasdaq &amp; S&amp;P 500 </a:t>
            </a:r>
            <a:br>
              <a:rPr lang="en-US" sz="4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br>
            <a:r>
              <a:rPr lang="en-US" sz="4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(5 </a:t>
            </a:r>
            <a:r>
              <a:rPr lang="en-US" sz="4400" b="1" i="0" u="none" strike="noStrike" cap="none" dirty="0" smtClean="0">
                <a:solidFill>
                  <a:schemeClr val="lt1"/>
                </a:solidFill>
                <a:latin typeface="Times New Roman" panose="02020603050405020304" pitchFamily="18" charset="0"/>
                <a:ea typeface="Calibri"/>
                <a:cs typeface="Times New Roman" panose="02020603050405020304" pitchFamily="18" charset="0"/>
                <a:sym typeface="Calibri"/>
              </a:rPr>
              <a:t>Years)</a:t>
            </a:r>
            <a:endParaRPr lang="en-US" sz="4400" b="1"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endParaRPr>
          </a:p>
        </p:txBody>
      </p:sp>
      <p:pic>
        <p:nvPicPr>
          <p:cNvPr id="1211" name="Shape 1211"/>
          <p:cNvPicPr preferRelativeResize="0"/>
          <p:nvPr/>
        </p:nvPicPr>
        <p:blipFill rotWithShape="1">
          <a:blip r:embed="rId3">
            <a:alphaModFix/>
          </a:blip>
          <a:srcRect/>
          <a:stretch/>
        </p:blipFill>
        <p:spPr>
          <a:xfrm>
            <a:off x="945830" y="1768695"/>
            <a:ext cx="10138200" cy="45372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215</a:t>
            </a:fld>
            <a:endParaRPr lang="en-US"/>
          </a:p>
        </p:txBody>
      </p:sp>
    </p:spTree>
    <p:extLst>
      <p:ext uri="{BB962C8B-B14F-4D97-AF65-F5344CB8AC3E}">
        <p14:creationId xmlns:p14="http://schemas.microsoft.com/office/powerpoint/2010/main" val="4182057386"/>
      </p:ext>
    </p:extLst>
  </p:cSld>
  <p:clrMapOvr>
    <a:masterClrMapping/>
  </p:clrMapOvr>
  <p:transition spd="slow">
    <p:cut/>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imes New Roman" pitchFamily="18" charset="0"/>
                <a:cs typeface="Times New Roman" pitchFamily="18" charset="0"/>
              </a:rPr>
              <a:t>Stock Price &amp; Sales per Square Foot</a:t>
            </a:r>
            <a:endParaRPr lang="en-US" b="1" dirty="0">
              <a:solidFill>
                <a:schemeClr val="bg1"/>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20" y="1581993"/>
            <a:ext cx="5323641" cy="33573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728" y="1581994"/>
            <a:ext cx="5257800" cy="3357391"/>
          </a:xfrm>
          <a:prstGeom prst="rect">
            <a:avLst/>
          </a:prstGeom>
        </p:spPr>
      </p:pic>
      <p:sp>
        <p:nvSpPr>
          <p:cNvPr id="8" name="TextBox 7"/>
          <p:cNvSpPr txBox="1"/>
          <p:nvPr/>
        </p:nvSpPr>
        <p:spPr>
          <a:xfrm>
            <a:off x="6010933" y="5191219"/>
            <a:ext cx="2546604"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HD : Home Depot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14815" y="5175861"/>
            <a:ext cx="2435352"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LOW : Lowe’s</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907024" y="5569361"/>
            <a:ext cx="2971800" cy="646331"/>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BBBY: Bed </a:t>
            </a:r>
            <a:r>
              <a:rPr lang="en-US" dirty="0">
                <a:solidFill>
                  <a:schemeClr val="bg1"/>
                </a:solidFill>
                <a:latin typeface="Times New Roman" panose="02020603050405020304" pitchFamily="18" charset="0"/>
                <a:cs typeface="Times New Roman" panose="02020603050405020304" pitchFamily="18" charset="0"/>
              </a:rPr>
              <a:t>Bath &amp; Beyond </a:t>
            </a:r>
            <a:r>
              <a:rPr lang="en-US" dirty="0" smtClean="0">
                <a:solidFill>
                  <a:schemeClr val="bg1"/>
                </a:solidFill>
                <a:latin typeface="Times New Roman" panose="02020603050405020304" pitchFamily="18" charset="0"/>
                <a:cs typeface="Times New Roman" panose="02020603050405020304" pitchFamily="18" charset="0"/>
              </a:rPr>
              <a:t>Inc</a:t>
            </a:r>
            <a:r>
              <a:rPr lang="en-US" dirty="0" smtClean="0">
                <a:solidFill>
                  <a:schemeClr val="bg1"/>
                </a:solidFill>
              </a:rPr>
              <a:t>.</a:t>
            </a:r>
            <a:endParaRPr lang="en-US" dirty="0">
              <a:solidFill>
                <a:schemeClr val="bg1"/>
              </a:solidFill>
            </a:endParaRPr>
          </a:p>
        </p:txBody>
      </p:sp>
      <p:sp>
        <p:nvSpPr>
          <p:cNvPr id="11" name="TextBox 10"/>
          <p:cNvSpPr txBox="1"/>
          <p:nvPr/>
        </p:nvSpPr>
        <p:spPr>
          <a:xfrm>
            <a:off x="8861840" y="5536048"/>
            <a:ext cx="2341301" cy="646331"/>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PIR : Pier </a:t>
            </a:r>
            <a:r>
              <a:rPr lang="en-US" dirty="0">
                <a:solidFill>
                  <a:schemeClr val="bg1"/>
                </a:solidFill>
                <a:latin typeface="Times New Roman" panose="02020603050405020304" pitchFamily="18" charset="0"/>
                <a:cs typeface="Times New Roman" panose="02020603050405020304" pitchFamily="18" charset="0"/>
              </a:rPr>
              <a:t>1 Imports </a:t>
            </a:r>
            <a:r>
              <a:rPr lang="en-US" dirty="0" smtClean="0">
                <a:solidFill>
                  <a:schemeClr val="bg1"/>
                </a:solidFill>
                <a:latin typeface="Times New Roman" panose="02020603050405020304" pitchFamily="18" charset="0"/>
                <a:cs typeface="Times New Roman" panose="02020603050405020304" pitchFamily="18" charset="0"/>
              </a:rPr>
              <a:t>Inc.</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29B3F65C-2DF1-4EBD-AC68-8BBBAB898856}" type="slidenum">
              <a:rPr lang="en-US" smtClean="0"/>
              <a:t>216</a:t>
            </a:fld>
            <a:endParaRPr lang="en-US"/>
          </a:p>
        </p:txBody>
      </p:sp>
    </p:spTree>
    <p:extLst>
      <p:ext uri="{BB962C8B-B14F-4D97-AF65-F5344CB8AC3E}">
        <p14:creationId xmlns:p14="http://schemas.microsoft.com/office/powerpoint/2010/main" val="359653994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01040" y="164591"/>
            <a:ext cx="10515599" cy="1059751"/>
          </a:xfrm>
        </p:spPr>
        <p:txBody>
          <a:bodyPr/>
          <a:lstStyle/>
          <a:p>
            <a:r>
              <a:rPr lang="en-US" sz="4400" b="1" dirty="0" smtClean="0">
                <a:solidFill>
                  <a:schemeClr val="bg1"/>
                </a:solidFill>
                <a:latin typeface="Times New Roman" pitchFamily="18" charset="0"/>
                <a:cs typeface="Times New Roman" pitchFamily="18" charset="0"/>
              </a:rPr>
              <a:t>Home Depot Profitability</a:t>
            </a:r>
            <a:endParaRPr lang="en-US" sz="4400" b="1" dirty="0">
              <a:solidFill>
                <a:schemeClr val="bg1"/>
              </a:solidFill>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510" y="1603875"/>
            <a:ext cx="7441767" cy="4568325"/>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217</a:t>
            </a:fld>
            <a:endParaRPr lang="en-US"/>
          </a:p>
        </p:txBody>
      </p:sp>
    </p:spTree>
    <p:extLst>
      <p:ext uri="{BB962C8B-B14F-4D97-AF65-F5344CB8AC3E}">
        <p14:creationId xmlns:p14="http://schemas.microsoft.com/office/powerpoint/2010/main" val="32874801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imes New Roman" pitchFamily="18" charset="0"/>
                <a:cs typeface="Times New Roman" pitchFamily="18" charset="0"/>
              </a:rPr>
              <a:t>Efficiency Ratios</a:t>
            </a:r>
            <a:endParaRPr lang="en-US" b="1" dirty="0">
              <a:solidFill>
                <a:schemeClr val="bg1"/>
              </a:solidFill>
              <a:latin typeface="Times New Roman" pitchFamily="18" charset="0"/>
              <a:cs typeface="Times New Roman" pitchFamily="18" charset="0"/>
            </a:endParaRPr>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8" y="2182240"/>
            <a:ext cx="11858961" cy="3167000"/>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218</a:t>
            </a:fld>
            <a:endParaRPr lang="en-US"/>
          </a:p>
        </p:txBody>
      </p:sp>
    </p:spTree>
    <p:extLst>
      <p:ext uri="{BB962C8B-B14F-4D97-AF65-F5344CB8AC3E}">
        <p14:creationId xmlns:p14="http://schemas.microsoft.com/office/powerpoint/2010/main" val="29887251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922318" y="1052176"/>
          <a:ext cx="7863609" cy="513041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763385" y="185373"/>
            <a:ext cx="10515599" cy="1059751"/>
          </a:xfrm>
        </p:spPr>
        <p:txBody>
          <a:bodyPr/>
          <a:lstStyle/>
          <a:p>
            <a:r>
              <a:rPr lang="en-US" sz="4400" b="1" dirty="0" smtClean="0">
                <a:solidFill>
                  <a:schemeClr val="bg1"/>
                </a:solidFill>
                <a:latin typeface="Times New Roman" pitchFamily="18" charset="0"/>
                <a:cs typeface="Times New Roman" pitchFamily="18" charset="0"/>
              </a:rPr>
              <a:t>Cash Conversion Cycle</a:t>
            </a:r>
            <a:endParaRPr lang="en-US" sz="4400" b="1" dirty="0">
              <a:solidFill>
                <a:schemeClr val="bg1"/>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219</a:t>
            </a:fld>
            <a:endParaRPr lang="en-US"/>
          </a:p>
        </p:txBody>
      </p:sp>
    </p:spTree>
    <p:extLst>
      <p:ext uri="{BB962C8B-B14F-4D97-AF65-F5344CB8AC3E}">
        <p14:creationId xmlns:p14="http://schemas.microsoft.com/office/powerpoint/2010/main" val="3995299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56" y="-58822"/>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Retail cost of doing business </a:t>
            </a:r>
          </a:p>
        </p:txBody>
      </p:sp>
      <p:sp>
        <p:nvSpPr>
          <p:cNvPr id="3" name="Content Placeholder 2"/>
          <p:cNvSpPr>
            <a:spLocks noGrp="1"/>
          </p:cNvSpPr>
          <p:nvPr>
            <p:ph idx="1"/>
          </p:nvPr>
        </p:nvSpPr>
        <p:spPr>
          <a:xfrm>
            <a:off x="353457" y="1266741"/>
            <a:ext cx="10515600" cy="4351338"/>
          </a:xfrm>
        </p:spPr>
        <p:txBody>
          <a:bodyPr/>
          <a:lstStyle/>
          <a:p>
            <a:r>
              <a:rPr lang="en-US" dirty="0" smtClean="0">
                <a:solidFill>
                  <a:schemeClr val="bg1"/>
                </a:solidFill>
                <a:latin typeface="Times New Roman" panose="02020603050405020304" pitchFamily="18" charset="0"/>
                <a:cs typeface="Times New Roman" panose="02020603050405020304" pitchFamily="18" charset="0"/>
              </a:rPr>
              <a:t>Main cost= labor cost+ occupancy cost</a:t>
            </a:r>
          </a:p>
          <a:p>
            <a:r>
              <a:rPr lang="en-CA" dirty="0">
                <a:solidFill>
                  <a:schemeClr val="bg1"/>
                </a:solidFill>
                <a:latin typeface="Times New Roman" panose="02020603050405020304" pitchFamily="18" charset="0"/>
                <a:cs typeface="Times New Roman" panose="02020603050405020304" pitchFamily="18" charset="0"/>
              </a:rPr>
              <a:t>Other costs of doing business include utilities, professional and financial services, and distribution</a:t>
            </a:r>
            <a:endParaRPr lang="en-US" dirty="0" smtClean="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195" y="2780879"/>
            <a:ext cx="7617878" cy="3762375"/>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22</a:t>
            </a:fld>
            <a:endParaRPr lang="en-US"/>
          </a:p>
        </p:txBody>
      </p:sp>
    </p:spTree>
    <p:extLst>
      <p:ext uri="{BB962C8B-B14F-4D97-AF65-F5344CB8AC3E}">
        <p14:creationId xmlns:p14="http://schemas.microsoft.com/office/powerpoint/2010/main" val="22608763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Shape 1217"/>
          <p:cNvSpPr txBox="1">
            <a:spLocks noGrp="1"/>
          </p:cNvSpPr>
          <p:nvPr>
            <p:ph type="title"/>
          </p:nvPr>
        </p:nvSpPr>
        <p:spPr>
          <a:xfrm>
            <a:off x="1007875" y="63750"/>
            <a:ext cx="10515600" cy="1325700"/>
          </a:xfrm>
          <a:prstGeom prst="rect">
            <a:avLst/>
          </a:prstGeom>
        </p:spPr>
        <p:txBody>
          <a:bodyPr lIns="91425" tIns="91425" rIns="91425" bIns="91425" anchor="ctr" anchorCtr="0">
            <a:noAutofit/>
          </a:bodyPr>
          <a:lstStyle/>
          <a:p>
            <a:pPr lvl="0">
              <a:spcBef>
                <a:spcPts val="0"/>
              </a:spcBef>
              <a:buNone/>
            </a:pPr>
            <a:r>
              <a:rPr lang="en-US" b="1" dirty="0">
                <a:solidFill>
                  <a:schemeClr val="bg1"/>
                </a:solidFill>
                <a:latin typeface="Times New Roman" pitchFamily="18" charset="0"/>
                <a:cs typeface="Times New Roman" pitchFamily="18" charset="0"/>
              </a:rPr>
              <a:t>Inventory Turnover</a:t>
            </a:r>
          </a:p>
        </p:txBody>
      </p:sp>
      <p:pic>
        <p:nvPicPr>
          <p:cNvPr id="1218" name="Shape 1218"/>
          <p:cNvPicPr preferRelativeResize="0"/>
          <p:nvPr/>
        </p:nvPicPr>
        <p:blipFill>
          <a:blip r:embed="rId3">
            <a:alphaModFix/>
          </a:blip>
          <a:stretch>
            <a:fillRect/>
          </a:stretch>
        </p:blipFill>
        <p:spPr>
          <a:xfrm>
            <a:off x="1447143" y="1164949"/>
            <a:ext cx="8448975" cy="547902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220</a:t>
            </a:fld>
            <a:endParaRPr lang="en-US"/>
          </a:p>
        </p:txBody>
      </p:sp>
    </p:spTree>
    <p:extLst>
      <p:ext uri="{BB962C8B-B14F-4D97-AF65-F5344CB8AC3E}">
        <p14:creationId xmlns:p14="http://schemas.microsoft.com/office/powerpoint/2010/main" val="2530961512"/>
      </p:ext>
    </p:extLst>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Shape 1229"/>
          <p:cNvSpPr txBox="1">
            <a:spLocks noGrp="1"/>
          </p:cNvSpPr>
          <p:nvPr>
            <p:ph type="title"/>
          </p:nvPr>
        </p:nvSpPr>
        <p:spPr>
          <a:xfrm>
            <a:off x="400564" y="229201"/>
            <a:ext cx="10797745" cy="47513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latin typeface="Times New Roman" pitchFamily="18" charset="0"/>
                <a:ea typeface="Calibri"/>
                <a:cs typeface="Times New Roman" pitchFamily="18" charset="0"/>
                <a:sym typeface="Calibri"/>
              </a:rPr>
              <a:t>History</a:t>
            </a:r>
          </a:p>
        </p:txBody>
      </p:sp>
      <p:sp>
        <p:nvSpPr>
          <p:cNvPr id="1230" name="Shape 1230"/>
          <p:cNvSpPr txBox="1">
            <a:spLocks noGrp="1"/>
          </p:cNvSpPr>
          <p:nvPr>
            <p:ph type="body" idx="1"/>
          </p:nvPr>
        </p:nvSpPr>
        <p:spPr>
          <a:xfrm>
            <a:off x="421346" y="1432889"/>
            <a:ext cx="11108700" cy="44910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2800" b="0" i="0" u="none" strike="noStrike" cap="none" dirty="0">
                <a:solidFill>
                  <a:schemeClr val="lt1"/>
                </a:solidFill>
                <a:latin typeface="Times New Roman" pitchFamily="18" charset="0"/>
                <a:ea typeface="Calibri"/>
                <a:cs typeface="Times New Roman" pitchFamily="18" charset="0"/>
                <a:sym typeface="Calibri"/>
              </a:rPr>
              <a:t>1979- In Atlanta, Georgia, founded by Bernie Marcus and Arthur Blank when they opened their first two one-stop do-it-yourself warehouse-style stores</a:t>
            </a:r>
          </a:p>
          <a:p>
            <a:pPr marL="228600" marR="0" lvl="0" indent="-228600" algn="l" rtl="0">
              <a:lnSpc>
                <a:spcPct val="90000"/>
              </a:lnSpc>
              <a:spcBef>
                <a:spcPts val="1000"/>
              </a:spcBef>
              <a:spcAft>
                <a:spcPts val="0"/>
              </a:spcAft>
              <a:buClr>
                <a:schemeClr val="lt1"/>
              </a:buClr>
              <a:buSzPct val="100000"/>
              <a:buFont typeface="Arial"/>
              <a:buChar char="•"/>
            </a:pPr>
            <a:r>
              <a:rPr lang="en-US" sz="2800" b="0" i="0" u="none" strike="noStrike" cap="none" dirty="0">
                <a:solidFill>
                  <a:schemeClr val="lt1"/>
                </a:solidFill>
                <a:latin typeface="Times New Roman" pitchFamily="18" charset="0"/>
                <a:ea typeface="Calibri"/>
                <a:cs typeface="Times New Roman" pitchFamily="18" charset="0"/>
                <a:sym typeface="Calibri"/>
              </a:rPr>
              <a:t>1981- The Home Depot went public on </a:t>
            </a:r>
            <a:r>
              <a:rPr lang="en-US" sz="2800" b="0" i="0" u="none" strike="noStrike" cap="none" dirty="0" smtClean="0">
                <a:solidFill>
                  <a:schemeClr val="lt1"/>
                </a:solidFill>
                <a:latin typeface="Times New Roman" pitchFamily="18" charset="0"/>
                <a:ea typeface="Calibri"/>
                <a:cs typeface="Times New Roman" pitchFamily="18" charset="0"/>
                <a:sym typeface="Calibri"/>
              </a:rPr>
              <a:t>NASDAQ</a:t>
            </a:r>
            <a:endParaRPr lang="en-US" sz="2800" b="0" i="0" u="none" strike="noStrike" cap="none" dirty="0">
              <a:solidFill>
                <a:schemeClr val="lt1"/>
              </a:solidFill>
              <a:latin typeface="Times New Roman" pitchFamily="18" charset="0"/>
              <a:ea typeface="Calibri"/>
              <a:cs typeface="Times New Roman" pitchFamily="18" charset="0"/>
              <a:sym typeface="Calibri"/>
            </a:endParaRPr>
          </a:p>
          <a:p>
            <a:pPr marL="228600" marR="0" lvl="0" indent="-228600" algn="l" rtl="0">
              <a:lnSpc>
                <a:spcPct val="90000"/>
              </a:lnSpc>
              <a:spcBef>
                <a:spcPts val="1000"/>
              </a:spcBef>
              <a:spcAft>
                <a:spcPts val="0"/>
              </a:spcAft>
              <a:buClr>
                <a:schemeClr val="lt1"/>
              </a:buClr>
              <a:buSzPct val="100000"/>
              <a:buFont typeface="Arial"/>
              <a:buChar char="•"/>
            </a:pPr>
            <a:r>
              <a:rPr lang="en-US" sz="2800" b="0" i="0" u="none" strike="noStrike" cap="none" dirty="0">
                <a:solidFill>
                  <a:schemeClr val="lt1"/>
                </a:solidFill>
                <a:latin typeface="Times New Roman" pitchFamily="18" charset="0"/>
                <a:ea typeface="Calibri"/>
                <a:cs typeface="Times New Roman" pitchFamily="18" charset="0"/>
                <a:sym typeface="Calibri"/>
              </a:rPr>
              <a:t>1984- They moved to the New York Stock Exchange </a:t>
            </a:r>
          </a:p>
          <a:p>
            <a:pPr marL="0" marR="0" lvl="0" indent="0" algn="l" rtl="0">
              <a:lnSpc>
                <a:spcPct val="90000"/>
              </a:lnSpc>
              <a:spcBef>
                <a:spcPts val="1000"/>
              </a:spcBef>
              <a:buNone/>
            </a:pPr>
            <a:endParaRPr dirty="0">
              <a:latin typeface="Times New Roman" pitchFamily="18" charset="0"/>
              <a:cs typeface="Times New Roman" pitchFamily="18" charset="0"/>
            </a:endParaRPr>
          </a:p>
        </p:txBody>
      </p:sp>
      <p:pic>
        <p:nvPicPr>
          <p:cNvPr id="2050" name="Picture 2" descr="http://www.referenceforbusiness.com/businesses/images/lab_0001_0002_0_img0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854" y="3717642"/>
            <a:ext cx="3370695" cy="23050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B3F65C-2DF1-4EBD-AC68-8BBBAB898856}" type="slidenum">
              <a:rPr lang="en-US" smtClean="0"/>
              <a:t>221</a:t>
            </a:fld>
            <a:endParaRPr lang="en-US"/>
          </a:p>
        </p:txBody>
      </p:sp>
    </p:spTree>
    <p:extLst>
      <p:ext uri="{BB962C8B-B14F-4D97-AF65-F5344CB8AC3E}">
        <p14:creationId xmlns:p14="http://schemas.microsoft.com/office/powerpoint/2010/main" val="3914957786"/>
      </p:ext>
    </p:extLst>
  </p:cSld>
  <p:clrMapOvr>
    <a:masterClrMapping/>
  </p:clrMapOvr>
  <p:transition spd="slow">
    <p:cut/>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Shape 1237"/>
          <p:cNvSpPr txBox="1">
            <a:spLocks noGrp="1"/>
          </p:cNvSpPr>
          <p:nvPr>
            <p:ph type="body" idx="1"/>
          </p:nvPr>
        </p:nvSpPr>
        <p:spPr>
          <a:xfrm>
            <a:off x="496040" y="1027184"/>
            <a:ext cx="10515600" cy="4351200"/>
          </a:xfrm>
          <a:prstGeom prst="rect">
            <a:avLst/>
          </a:prstGeom>
        </p:spPr>
        <p:txBody>
          <a:bodyPr lIns="91425" tIns="91425" rIns="91425" bIns="91425" anchor="t" anchorCtr="0">
            <a:noAutofit/>
          </a:bodyPr>
          <a:lstStyle/>
          <a:p>
            <a:pPr lvl="0" rtl="0">
              <a:spcBef>
                <a:spcPts val="0"/>
              </a:spcBef>
              <a:buClr>
                <a:schemeClr val="lt1"/>
              </a:buClr>
            </a:pPr>
            <a:r>
              <a:rPr lang="en-US" dirty="0">
                <a:solidFill>
                  <a:schemeClr val="lt1"/>
                </a:solidFill>
                <a:latin typeface="Times New Roman" pitchFamily="18" charset="0"/>
                <a:cs typeface="Times New Roman" pitchFamily="18" charset="0"/>
              </a:rPr>
              <a:t>1994- The company arrived in Canada with the acquisition of </a:t>
            </a:r>
            <a:r>
              <a:rPr lang="en-US" dirty="0" smtClean="0">
                <a:solidFill>
                  <a:schemeClr val="lt1"/>
                </a:solidFill>
                <a:latin typeface="Times New Roman" pitchFamily="18" charset="0"/>
                <a:cs typeface="Times New Roman" pitchFamily="18" charset="0"/>
              </a:rPr>
              <a:t>Aikenhead's </a:t>
            </a:r>
            <a:r>
              <a:rPr lang="en-US" dirty="0">
                <a:solidFill>
                  <a:schemeClr val="lt1"/>
                </a:solidFill>
                <a:latin typeface="Times New Roman" pitchFamily="18" charset="0"/>
                <a:cs typeface="Times New Roman" pitchFamily="18" charset="0"/>
              </a:rPr>
              <a:t>home improvement </a:t>
            </a:r>
            <a:r>
              <a:rPr lang="en-US" dirty="0" smtClean="0">
                <a:solidFill>
                  <a:schemeClr val="lt1"/>
                </a:solidFill>
                <a:latin typeface="Times New Roman" pitchFamily="18" charset="0"/>
                <a:cs typeface="Times New Roman" pitchFamily="18" charset="0"/>
              </a:rPr>
              <a:t>centers</a:t>
            </a:r>
            <a:endParaRPr lang="en-US" dirty="0">
              <a:solidFill>
                <a:schemeClr val="lt1"/>
              </a:solidFill>
              <a:latin typeface="Times New Roman" pitchFamily="18" charset="0"/>
              <a:cs typeface="Times New Roman" pitchFamily="18" charset="0"/>
            </a:endParaRPr>
          </a:p>
          <a:p>
            <a:pPr lvl="0" rtl="0">
              <a:spcBef>
                <a:spcPts val="0"/>
              </a:spcBef>
              <a:buClr>
                <a:schemeClr val="lt1"/>
              </a:buClr>
            </a:pPr>
            <a:r>
              <a:rPr lang="en-US" dirty="0">
                <a:solidFill>
                  <a:schemeClr val="lt1"/>
                </a:solidFill>
                <a:latin typeface="Times New Roman" pitchFamily="18" charset="0"/>
                <a:cs typeface="Times New Roman" pitchFamily="18" charset="0"/>
              </a:rPr>
              <a:t>2001- They opened in Mexico through the acquisition of Total HOME</a:t>
            </a:r>
          </a:p>
          <a:p>
            <a:pPr lvl="0" rtl="0">
              <a:spcBef>
                <a:spcPts val="0"/>
              </a:spcBef>
              <a:buClr>
                <a:schemeClr val="lt1"/>
              </a:buClr>
            </a:pPr>
            <a:r>
              <a:rPr lang="en-US" dirty="0">
                <a:solidFill>
                  <a:schemeClr val="lt1"/>
                </a:solidFill>
                <a:latin typeface="Times New Roman" pitchFamily="18" charset="0"/>
                <a:cs typeface="Times New Roman" pitchFamily="18" charset="0"/>
              </a:rPr>
              <a:t>2003- The Home Depot had grown from three stores employing  200 people to more than 1,700 stores employing 300,000 people</a:t>
            </a:r>
          </a:p>
          <a:p>
            <a:pPr lvl="0" rtl="0">
              <a:spcBef>
                <a:spcPts val="0"/>
              </a:spcBef>
              <a:buClr>
                <a:schemeClr val="lt1"/>
              </a:buClr>
            </a:pPr>
            <a:r>
              <a:rPr lang="en-US" dirty="0">
                <a:solidFill>
                  <a:schemeClr val="lt1"/>
                </a:solidFill>
                <a:latin typeface="Times New Roman" pitchFamily="18" charset="0"/>
                <a:cs typeface="Times New Roman" pitchFamily="18" charset="0"/>
              </a:rPr>
              <a:t>2006- The company extended its reach to China by acquiring The Home Way, a 12 store chain</a:t>
            </a:r>
          </a:p>
          <a:p>
            <a:pPr lvl="0">
              <a:spcBef>
                <a:spcPts val="0"/>
              </a:spcBef>
              <a:buNone/>
            </a:pPr>
            <a:endParaRPr dirty="0">
              <a:latin typeface="Times New Roman" pitchFamily="18" charset="0"/>
              <a:cs typeface="Times New Roman" pitchFamily="18" charset="0"/>
            </a:endParaRPr>
          </a:p>
        </p:txBody>
      </p:sp>
      <p:pic>
        <p:nvPicPr>
          <p:cNvPr id="1238" name="Shape 1238"/>
          <p:cNvPicPr preferRelativeResize="0"/>
          <p:nvPr/>
        </p:nvPicPr>
        <p:blipFill>
          <a:blip r:embed="rId3">
            <a:alphaModFix/>
          </a:blip>
          <a:stretch>
            <a:fillRect/>
          </a:stretch>
        </p:blipFill>
        <p:spPr>
          <a:xfrm>
            <a:off x="9594861" y="3942323"/>
            <a:ext cx="1905000" cy="19050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222</a:t>
            </a:fld>
            <a:endParaRPr lang="en-US"/>
          </a:p>
        </p:txBody>
      </p:sp>
    </p:spTree>
    <p:extLst>
      <p:ext uri="{BB962C8B-B14F-4D97-AF65-F5344CB8AC3E}">
        <p14:creationId xmlns:p14="http://schemas.microsoft.com/office/powerpoint/2010/main" val="2968445228"/>
      </p:ext>
    </p:extLst>
  </p:cSld>
  <p:clrMapOvr>
    <a:masterClrMapping/>
  </p:clrMapOvr>
  <p:transition spd="slow">
    <p:cu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Shape 1243"/>
          <p:cNvSpPr txBox="1">
            <a:spLocks noGrp="1"/>
          </p:cNvSpPr>
          <p:nvPr>
            <p:ph type="title"/>
          </p:nvPr>
        </p:nvSpPr>
        <p:spPr>
          <a:xfrm>
            <a:off x="343930" y="224614"/>
            <a:ext cx="10515599" cy="64812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latin typeface="Times New Roman" pitchFamily="18" charset="0"/>
                <a:ea typeface="Calibri"/>
                <a:cs typeface="Times New Roman" pitchFamily="18" charset="0"/>
                <a:sym typeface="Calibri"/>
              </a:rPr>
              <a:t>Home Depot Mission</a:t>
            </a:r>
          </a:p>
        </p:txBody>
      </p:sp>
      <p:sp>
        <p:nvSpPr>
          <p:cNvPr id="1244" name="Shape 1244"/>
          <p:cNvSpPr txBox="1">
            <a:spLocks noGrp="1"/>
          </p:cNvSpPr>
          <p:nvPr>
            <p:ph type="body" idx="1"/>
          </p:nvPr>
        </p:nvSpPr>
        <p:spPr>
          <a:xfrm>
            <a:off x="364713" y="899298"/>
            <a:ext cx="11642100" cy="45174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2400" b="1" dirty="0">
                <a:solidFill>
                  <a:schemeClr val="lt1"/>
                </a:solidFill>
                <a:latin typeface="Times New Roman" pitchFamily="18" charset="0"/>
                <a:cs typeface="Times New Roman" pitchFamily="18" charset="0"/>
              </a:rPr>
              <a:t>1. </a:t>
            </a:r>
            <a:r>
              <a:rPr lang="en-US" sz="2400" b="1" i="0" u="none" strike="noStrike" cap="none" dirty="0">
                <a:solidFill>
                  <a:schemeClr val="lt1"/>
                </a:solidFill>
                <a:latin typeface="Times New Roman" pitchFamily="18" charset="0"/>
                <a:ea typeface="Calibri"/>
                <a:cs typeface="Times New Roman" pitchFamily="18" charset="0"/>
                <a:sym typeface="Calibri"/>
              </a:rPr>
              <a:t>Taking care of our people:</a:t>
            </a:r>
          </a:p>
          <a:p>
            <a:pPr marL="685800" marR="0" lvl="1" indent="-228600" algn="l" rtl="0">
              <a:lnSpc>
                <a:spcPct val="90000"/>
              </a:lnSpc>
              <a:spcBef>
                <a:spcPts val="500"/>
              </a:spcBef>
              <a:spcAft>
                <a:spcPts val="0"/>
              </a:spcAft>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The key to our success is treating people well. We do this by encouraging associates to speak up and take risks, by recognizing and rewarding good performance and by leading and developing people so they may grow.</a:t>
            </a:r>
          </a:p>
          <a:p>
            <a:pPr marL="228600" marR="0" lvl="0" indent="-228600" algn="l" rtl="0">
              <a:lnSpc>
                <a:spcPct val="90000"/>
              </a:lnSpc>
              <a:spcBef>
                <a:spcPts val="1000"/>
              </a:spcBef>
              <a:spcAft>
                <a:spcPts val="0"/>
              </a:spcAft>
              <a:buClr>
                <a:schemeClr val="lt1"/>
              </a:buClr>
              <a:buSzPct val="100000"/>
              <a:buFont typeface="Arial"/>
              <a:buChar char="•"/>
            </a:pPr>
            <a:r>
              <a:rPr lang="en-US" sz="2400" b="1" i="0" u="none" strike="noStrike" cap="none" dirty="0">
                <a:solidFill>
                  <a:schemeClr val="lt1"/>
                </a:solidFill>
                <a:latin typeface="Times New Roman" pitchFamily="18" charset="0"/>
                <a:ea typeface="Calibri"/>
                <a:cs typeface="Times New Roman" pitchFamily="18" charset="0"/>
                <a:sym typeface="Calibri"/>
              </a:rPr>
              <a:t>2. Giving back to our communities:</a:t>
            </a:r>
          </a:p>
          <a:p>
            <a:pPr marL="685800" marR="0" lvl="1" indent="-228600" algn="l" rtl="0">
              <a:lnSpc>
                <a:spcPct val="90000"/>
              </a:lnSpc>
              <a:spcBef>
                <a:spcPts val="500"/>
              </a:spcBef>
              <a:spcAft>
                <a:spcPts val="0"/>
              </a:spcAft>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An important part of the fabric of The Home Depot is giving our time, talents, energy and resources to worthwhile causes in our communities and society.</a:t>
            </a:r>
          </a:p>
          <a:p>
            <a:pPr marL="228600" marR="0" lvl="0" indent="-228600" algn="l" rtl="0">
              <a:lnSpc>
                <a:spcPct val="90000"/>
              </a:lnSpc>
              <a:spcBef>
                <a:spcPts val="1000"/>
              </a:spcBef>
              <a:spcAft>
                <a:spcPts val="0"/>
              </a:spcAft>
              <a:buClr>
                <a:schemeClr val="lt1"/>
              </a:buClr>
              <a:buSzPct val="100000"/>
              <a:buFont typeface="Arial"/>
              <a:buChar char="•"/>
            </a:pPr>
            <a:r>
              <a:rPr lang="en-US" sz="2400" b="1" i="0" u="none" strike="noStrike" cap="none" dirty="0">
                <a:solidFill>
                  <a:schemeClr val="lt1"/>
                </a:solidFill>
                <a:latin typeface="Times New Roman" pitchFamily="18" charset="0"/>
                <a:ea typeface="Calibri"/>
                <a:cs typeface="Times New Roman" pitchFamily="18" charset="0"/>
                <a:sym typeface="Calibri"/>
              </a:rPr>
              <a:t>3. Doing the right thing:</a:t>
            </a:r>
          </a:p>
          <a:p>
            <a:pPr marL="685800" marR="0" lvl="1" indent="-228600" algn="l" rtl="0">
              <a:lnSpc>
                <a:spcPct val="90000"/>
              </a:lnSpc>
              <a:spcBef>
                <a:spcPts val="500"/>
              </a:spcBef>
              <a:spcAft>
                <a:spcPts val="0"/>
              </a:spcAft>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We exercise good judgment by "doing the right thing" instead of just "doing things right". We strive to understand the impact of our decisions, and we accept responsibility for our actions.</a:t>
            </a:r>
          </a:p>
          <a:p>
            <a:pPr marL="228600" marR="0" lvl="0" indent="-228600" algn="l" rtl="0">
              <a:lnSpc>
                <a:spcPct val="90000"/>
              </a:lnSpc>
              <a:spcBef>
                <a:spcPts val="1000"/>
              </a:spcBef>
              <a:spcAft>
                <a:spcPts val="0"/>
              </a:spcAft>
              <a:buClr>
                <a:schemeClr val="lt1"/>
              </a:buClr>
              <a:buSzPct val="100000"/>
              <a:buFont typeface="Arial"/>
              <a:buChar char="•"/>
            </a:pPr>
            <a:r>
              <a:rPr lang="en-US" sz="2400" b="1" i="0" u="none" strike="noStrike" cap="none" dirty="0">
                <a:solidFill>
                  <a:schemeClr val="lt1"/>
                </a:solidFill>
                <a:latin typeface="Times New Roman" pitchFamily="18" charset="0"/>
                <a:ea typeface="Calibri"/>
                <a:cs typeface="Times New Roman" pitchFamily="18" charset="0"/>
                <a:sym typeface="Calibri"/>
              </a:rPr>
              <a:t>4. Excellent customer service:</a:t>
            </a:r>
          </a:p>
          <a:p>
            <a:pPr marL="685800" marR="0" lvl="1" indent="-228600" algn="l" rtl="0">
              <a:lnSpc>
                <a:spcPct val="90000"/>
              </a:lnSpc>
              <a:spcBef>
                <a:spcPts val="500"/>
              </a:spcBef>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Along with our quality products, service, price and selection, we must go the extra mile to give customers knowledgeable advice about merchandise and to help them use those products to their maximum benefit.</a:t>
            </a:r>
          </a:p>
        </p:txBody>
      </p:sp>
      <p:sp>
        <p:nvSpPr>
          <p:cNvPr id="2" name="Slide Number Placeholder 1"/>
          <p:cNvSpPr>
            <a:spLocks noGrp="1"/>
          </p:cNvSpPr>
          <p:nvPr>
            <p:ph type="sldNum" sz="quarter" idx="12"/>
          </p:nvPr>
        </p:nvSpPr>
        <p:spPr/>
        <p:txBody>
          <a:bodyPr/>
          <a:lstStyle/>
          <a:p>
            <a:fld id="{29B3F65C-2DF1-4EBD-AC68-8BBBAB898856}" type="slidenum">
              <a:rPr lang="en-US" smtClean="0"/>
              <a:t>223</a:t>
            </a:fld>
            <a:endParaRPr lang="en-US"/>
          </a:p>
        </p:txBody>
      </p:sp>
    </p:spTree>
    <p:extLst>
      <p:ext uri="{BB962C8B-B14F-4D97-AF65-F5344CB8AC3E}">
        <p14:creationId xmlns:p14="http://schemas.microsoft.com/office/powerpoint/2010/main" val="82755677"/>
      </p:ext>
    </p:extLst>
  </p:cSld>
  <p:clrMapOvr>
    <a:masterClrMapping/>
  </p:clrMapOvr>
  <p:transition spd="slow">
    <p:cu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a:off x="481914" y="229200"/>
            <a:ext cx="10749348" cy="7222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latin typeface="Times New Roman" pitchFamily="18" charset="0"/>
                <a:ea typeface="Calibri"/>
                <a:cs typeface="Times New Roman" pitchFamily="18" charset="0"/>
                <a:sym typeface="Calibri"/>
              </a:rPr>
              <a:t>Home Depot Mission </a:t>
            </a:r>
            <a:r>
              <a:rPr lang="en-US" sz="3600" b="1" i="0" u="none" strike="noStrike" cap="none" dirty="0" smtClean="0">
                <a:solidFill>
                  <a:schemeClr val="lt1"/>
                </a:solidFill>
                <a:latin typeface="Times New Roman" pitchFamily="18" charset="0"/>
                <a:ea typeface="Calibri"/>
                <a:cs typeface="Times New Roman" pitchFamily="18" charset="0"/>
                <a:sym typeface="Calibri"/>
              </a:rPr>
              <a:t>cont.</a:t>
            </a:r>
            <a:endParaRPr lang="en-US" sz="3600" b="1" i="0" u="none" strike="noStrike" cap="none" dirty="0">
              <a:solidFill>
                <a:schemeClr val="lt1"/>
              </a:solidFill>
              <a:latin typeface="Times New Roman" pitchFamily="18" charset="0"/>
              <a:ea typeface="Calibri"/>
              <a:cs typeface="Times New Roman" pitchFamily="18" charset="0"/>
              <a:sym typeface="Calibri"/>
            </a:endParaRPr>
          </a:p>
        </p:txBody>
      </p:sp>
      <p:sp>
        <p:nvSpPr>
          <p:cNvPr id="1250" name="Shape 1250"/>
          <p:cNvSpPr txBox="1">
            <a:spLocks noGrp="1"/>
          </p:cNvSpPr>
          <p:nvPr>
            <p:ph type="body" idx="1"/>
          </p:nvPr>
        </p:nvSpPr>
        <p:spPr>
          <a:xfrm>
            <a:off x="502694" y="868342"/>
            <a:ext cx="11121080"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2400" b="1" i="0" u="none" strike="noStrike" cap="none" dirty="0">
                <a:solidFill>
                  <a:schemeClr val="lt1"/>
                </a:solidFill>
                <a:latin typeface="Times New Roman" pitchFamily="18" charset="0"/>
                <a:ea typeface="Calibri"/>
                <a:cs typeface="Times New Roman" pitchFamily="18" charset="0"/>
                <a:sym typeface="Calibri"/>
              </a:rPr>
              <a:t>5. Creating shareholder value:</a:t>
            </a:r>
          </a:p>
          <a:p>
            <a:pPr marL="685800" marR="0" lvl="1" indent="-228600" algn="l" rtl="0">
              <a:lnSpc>
                <a:spcPct val="90000"/>
              </a:lnSpc>
              <a:spcBef>
                <a:spcPts val="500"/>
              </a:spcBef>
              <a:spcAft>
                <a:spcPts val="0"/>
              </a:spcAft>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The investors who provide the capital necessary to allow our company to grow need and expect a return on their investment. We are committed to providing it.</a:t>
            </a:r>
          </a:p>
          <a:p>
            <a:pPr marL="228600" marR="0" lvl="0" indent="-228600" algn="l" rtl="0">
              <a:lnSpc>
                <a:spcPct val="90000"/>
              </a:lnSpc>
              <a:spcBef>
                <a:spcPts val="1000"/>
              </a:spcBef>
              <a:spcAft>
                <a:spcPts val="0"/>
              </a:spcAft>
              <a:buClr>
                <a:schemeClr val="lt1"/>
              </a:buClr>
              <a:buSzPct val="100000"/>
              <a:buFont typeface="Arial"/>
              <a:buChar char="•"/>
            </a:pPr>
            <a:r>
              <a:rPr lang="en-US" sz="2400" b="1" i="0" u="none" strike="noStrike" cap="none" dirty="0">
                <a:solidFill>
                  <a:schemeClr val="lt1"/>
                </a:solidFill>
                <a:latin typeface="Times New Roman" pitchFamily="18" charset="0"/>
                <a:ea typeface="Calibri"/>
                <a:cs typeface="Times New Roman" pitchFamily="18" charset="0"/>
                <a:sym typeface="Calibri"/>
              </a:rPr>
              <a:t>6. Building strong relationships:</a:t>
            </a:r>
          </a:p>
          <a:p>
            <a:pPr marL="685800" marR="0" lvl="1" indent="-228600" algn="l" rtl="0">
              <a:lnSpc>
                <a:spcPct val="90000"/>
              </a:lnSpc>
              <a:spcBef>
                <a:spcPts val="500"/>
              </a:spcBef>
              <a:spcAft>
                <a:spcPts val="0"/>
              </a:spcAft>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Strong relationships are built on trust, honesty and integrity. We listen and respond to the needs of customers, associates, communities and vendors, treating them as partners.</a:t>
            </a:r>
          </a:p>
          <a:p>
            <a:pPr marL="228600" marR="0" lvl="0" indent="-228600" algn="l" rtl="0">
              <a:lnSpc>
                <a:spcPct val="90000"/>
              </a:lnSpc>
              <a:spcBef>
                <a:spcPts val="1000"/>
              </a:spcBef>
              <a:spcAft>
                <a:spcPts val="0"/>
              </a:spcAft>
              <a:buClr>
                <a:schemeClr val="lt1"/>
              </a:buClr>
              <a:buSzPct val="100000"/>
              <a:buFont typeface="Arial"/>
              <a:buChar char="•"/>
            </a:pPr>
            <a:r>
              <a:rPr lang="en-US" sz="2400" b="1" i="0" u="none" strike="noStrike" cap="none" dirty="0">
                <a:solidFill>
                  <a:schemeClr val="lt1"/>
                </a:solidFill>
                <a:latin typeface="Times New Roman" pitchFamily="18" charset="0"/>
                <a:ea typeface="Calibri"/>
                <a:cs typeface="Times New Roman" pitchFamily="18" charset="0"/>
                <a:sym typeface="Calibri"/>
              </a:rPr>
              <a:t>7. Entrepreneurial spirit:</a:t>
            </a:r>
          </a:p>
          <a:p>
            <a:pPr marL="685800" marR="0" lvl="1" indent="-228600" algn="l" rtl="0">
              <a:lnSpc>
                <a:spcPct val="90000"/>
              </a:lnSpc>
              <a:spcBef>
                <a:spcPts val="500"/>
              </a:spcBef>
              <a:spcAft>
                <a:spcPts val="0"/>
              </a:spcAft>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The Home Depot associates are encouraged to initiate creative and innovative ways of serving our customers and improving the business and to spread best practices throughout the company.</a:t>
            </a:r>
          </a:p>
          <a:p>
            <a:pPr marL="228600" marR="0" lvl="0" indent="-228600" algn="l" rtl="0">
              <a:lnSpc>
                <a:spcPct val="90000"/>
              </a:lnSpc>
              <a:spcBef>
                <a:spcPts val="1000"/>
              </a:spcBef>
              <a:spcAft>
                <a:spcPts val="0"/>
              </a:spcAft>
              <a:buClr>
                <a:schemeClr val="lt1"/>
              </a:buClr>
              <a:buSzPct val="100000"/>
              <a:buFont typeface="Arial"/>
              <a:buChar char="•"/>
            </a:pPr>
            <a:r>
              <a:rPr lang="en-US" sz="2400" b="1" i="0" u="none" strike="noStrike" cap="none" dirty="0">
                <a:solidFill>
                  <a:schemeClr val="lt1"/>
                </a:solidFill>
                <a:latin typeface="Times New Roman" pitchFamily="18" charset="0"/>
                <a:ea typeface="Calibri"/>
                <a:cs typeface="Times New Roman" pitchFamily="18" charset="0"/>
                <a:sym typeface="Calibri"/>
              </a:rPr>
              <a:t>8. Respect for all people:</a:t>
            </a:r>
          </a:p>
          <a:p>
            <a:pPr marL="685800" marR="0" lvl="1" indent="-228600" algn="l" rtl="0">
              <a:lnSpc>
                <a:spcPct val="90000"/>
              </a:lnSpc>
              <a:spcBef>
                <a:spcPts val="500"/>
              </a:spcBef>
              <a:spcAft>
                <a:spcPts val="0"/>
              </a:spcAft>
              <a:buClr>
                <a:schemeClr val="lt1"/>
              </a:buClr>
              <a:buSzPct val="100000"/>
              <a:buFont typeface="Arial"/>
              <a:buChar char="•"/>
            </a:pPr>
            <a:r>
              <a:rPr lang="en-US" sz="2400" b="0" i="0" u="none" strike="noStrike" cap="none" dirty="0">
                <a:solidFill>
                  <a:schemeClr val="lt1"/>
                </a:solidFill>
                <a:latin typeface="Times New Roman" pitchFamily="18" charset="0"/>
                <a:ea typeface="Calibri"/>
                <a:cs typeface="Times New Roman" pitchFamily="18" charset="0"/>
                <a:sym typeface="Calibri"/>
              </a:rPr>
              <a:t>In order to remain successful, our associates must work in an environment of mutual respect, free of discrimination and harassment where each associate is regarded as part of The Home Depot team.</a:t>
            </a:r>
          </a:p>
          <a:p>
            <a:pPr marL="228600" marR="0" lvl="0" indent="-228600" algn="l" rtl="0">
              <a:lnSpc>
                <a:spcPct val="90000"/>
              </a:lnSpc>
              <a:spcBef>
                <a:spcPts val="1000"/>
              </a:spcBef>
              <a:buClr>
                <a:schemeClr val="dk1"/>
              </a:buClr>
              <a:buSzPct val="100000"/>
              <a:buFont typeface="Arial"/>
              <a:buNone/>
            </a:pPr>
            <a:endParaRPr sz="2400" b="0" i="0" u="none" strike="noStrike" cap="none" dirty="0">
              <a:solidFill>
                <a:schemeClr val="dk1"/>
              </a:solidFill>
              <a:latin typeface="Times New Roman" pitchFamily="18" charset="0"/>
              <a:ea typeface="Calibri"/>
              <a:cs typeface="Times New Roman"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224</a:t>
            </a:fld>
            <a:endParaRPr lang="en-US"/>
          </a:p>
        </p:txBody>
      </p:sp>
    </p:spTree>
    <p:extLst>
      <p:ext uri="{BB962C8B-B14F-4D97-AF65-F5344CB8AC3E}">
        <p14:creationId xmlns:p14="http://schemas.microsoft.com/office/powerpoint/2010/main" val="2548797493"/>
      </p:ext>
    </p:extLst>
  </p:cSld>
  <p:clrMapOvr>
    <a:masterClrMapping/>
  </p:clrMapOvr>
  <p:transition spd="slow">
    <p:cut/>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Shape 1223"/>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dirty="0">
              <a:solidFill>
                <a:schemeClr val="dk1"/>
              </a:solidFill>
              <a:latin typeface="Calibri"/>
              <a:ea typeface="Calibri"/>
              <a:cs typeface="Calibri"/>
              <a:sym typeface="Calibri"/>
            </a:endParaRPr>
          </a:p>
        </p:txBody>
      </p:sp>
      <p:pic>
        <p:nvPicPr>
          <p:cNvPr id="1224" name="Shape 1224"/>
          <p:cNvPicPr preferRelativeResize="0">
            <a:picLocks noGrp="1"/>
          </p:cNvPicPr>
          <p:nvPr>
            <p:ph type="body" idx="1"/>
          </p:nvPr>
        </p:nvPicPr>
        <p:blipFill rotWithShape="1">
          <a:blip r:embed="rId3">
            <a:alphaModFix/>
          </a:blip>
          <a:srcRect/>
          <a:stretch/>
        </p:blipFill>
        <p:spPr>
          <a:xfrm>
            <a:off x="838200" y="698756"/>
            <a:ext cx="10515599" cy="5646042"/>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225</a:t>
            </a:fld>
            <a:endParaRPr lang="en-US"/>
          </a:p>
        </p:txBody>
      </p:sp>
    </p:spTree>
    <p:extLst>
      <p:ext uri="{BB962C8B-B14F-4D97-AF65-F5344CB8AC3E}">
        <p14:creationId xmlns:p14="http://schemas.microsoft.com/office/powerpoint/2010/main" val="2092883072"/>
      </p:ext>
    </p:extLst>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Shape 1282"/>
          <p:cNvPicPr preferRelativeResize="0"/>
          <p:nvPr/>
        </p:nvPicPr>
        <p:blipFill>
          <a:blip r:embed="rId3">
            <a:alphaModFix/>
          </a:blip>
          <a:stretch>
            <a:fillRect/>
          </a:stretch>
        </p:blipFill>
        <p:spPr>
          <a:xfrm>
            <a:off x="1868975" y="272862"/>
            <a:ext cx="7928124" cy="613212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226</a:t>
            </a:fld>
            <a:endParaRPr lang="en-US"/>
          </a:p>
        </p:txBody>
      </p:sp>
    </p:spTree>
    <p:extLst>
      <p:ext uri="{BB962C8B-B14F-4D97-AF65-F5344CB8AC3E}">
        <p14:creationId xmlns:p14="http://schemas.microsoft.com/office/powerpoint/2010/main" val="3646253667"/>
      </p:ext>
    </p:extLst>
  </p:cSld>
  <p:clrMapOvr>
    <a:masterClrMapping/>
  </p:clrMapOvr>
  <p:transition spd="slow">
    <p:cu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Shape 1255"/>
          <p:cNvSpPr txBox="1">
            <a:spLocks noGrp="1"/>
          </p:cNvSpPr>
          <p:nvPr>
            <p:ph type="title"/>
          </p:nvPr>
        </p:nvSpPr>
        <p:spPr>
          <a:xfrm>
            <a:off x="926757" y="332656"/>
            <a:ext cx="9294387"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Home Depot</a:t>
            </a:r>
          </a:p>
        </p:txBody>
      </p:sp>
      <p:sp>
        <p:nvSpPr>
          <p:cNvPr id="1256" name="Shape 1256"/>
          <p:cNvSpPr txBox="1">
            <a:spLocks noGrp="1"/>
          </p:cNvSpPr>
          <p:nvPr>
            <p:ph type="body" idx="1"/>
          </p:nvPr>
        </p:nvSpPr>
        <p:spPr>
          <a:xfrm>
            <a:off x="838200" y="1620600"/>
            <a:ext cx="10515600" cy="43512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lt1"/>
              </a:buClr>
              <a:buSzPct val="100000"/>
              <a:buFont typeface="Arial"/>
              <a:buChar char="•"/>
            </a:pPr>
            <a:r>
              <a:rPr lang="en-US" sz="3600" b="0" i="0" u="none" strike="noStrike" cap="none" dirty="0">
                <a:solidFill>
                  <a:schemeClr val="lt1"/>
                </a:solidFill>
                <a:latin typeface="Times New Roman" pitchFamily="18" charset="0"/>
                <a:ea typeface="Calibri"/>
                <a:cs typeface="Times New Roman" pitchFamily="18" charset="0"/>
                <a:sym typeface="Calibri"/>
              </a:rPr>
              <a:t>2,269 The Home Depot stores located throughout the United States, including the Commonwealth of Puerto Rico and the territories of the U.S. Virgin Islands and Guam, Canada and Mexico</a:t>
            </a:r>
          </a:p>
        </p:txBody>
      </p:sp>
      <p:pic>
        <p:nvPicPr>
          <p:cNvPr id="1257" name="Shape 1257"/>
          <p:cNvPicPr preferRelativeResize="0"/>
          <p:nvPr/>
        </p:nvPicPr>
        <p:blipFill rotWithShape="1">
          <a:blip r:embed="rId3">
            <a:alphaModFix/>
          </a:blip>
          <a:srcRect/>
          <a:stretch/>
        </p:blipFill>
        <p:spPr>
          <a:xfrm>
            <a:off x="6722918" y="3349460"/>
            <a:ext cx="4508856" cy="252140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227</a:t>
            </a:fld>
            <a:endParaRPr lang="en-US"/>
          </a:p>
        </p:txBody>
      </p:sp>
    </p:spTree>
    <p:extLst>
      <p:ext uri="{BB962C8B-B14F-4D97-AF65-F5344CB8AC3E}">
        <p14:creationId xmlns:p14="http://schemas.microsoft.com/office/powerpoint/2010/main" val="2782433083"/>
      </p:ext>
    </p:extLst>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2" name="Shape 1262"/>
          <p:cNvPicPr preferRelativeResize="0">
            <a:picLocks noGrp="1"/>
          </p:cNvPicPr>
          <p:nvPr>
            <p:ph type="body" idx="1"/>
          </p:nvPr>
        </p:nvPicPr>
        <p:blipFill rotWithShape="1">
          <a:blip r:embed="rId3">
            <a:alphaModFix/>
          </a:blip>
          <a:srcRect/>
          <a:stretch/>
        </p:blipFill>
        <p:spPr>
          <a:xfrm>
            <a:off x="1178767" y="953882"/>
            <a:ext cx="9312118" cy="5605232"/>
          </a:xfrm>
          <a:prstGeom prst="rect">
            <a:avLst/>
          </a:prstGeom>
          <a:noFill/>
          <a:ln>
            <a:noFill/>
          </a:ln>
        </p:spPr>
      </p:pic>
      <p:sp>
        <p:nvSpPr>
          <p:cNvPr id="1263" name="Shape 1263"/>
          <p:cNvSpPr txBox="1">
            <a:spLocks noGrp="1"/>
          </p:cNvSpPr>
          <p:nvPr>
            <p:ph type="title"/>
          </p:nvPr>
        </p:nvSpPr>
        <p:spPr>
          <a:xfrm>
            <a:off x="1178767" y="0"/>
            <a:ext cx="8229600"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Number of Stores in US</a:t>
            </a:r>
          </a:p>
        </p:txBody>
      </p:sp>
      <p:sp>
        <p:nvSpPr>
          <p:cNvPr id="2" name="Slide Number Placeholder 1"/>
          <p:cNvSpPr>
            <a:spLocks noGrp="1"/>
          </p:cNvSpPr>
          <p:nvPr>
            <p:ph type="sldNum" sz="quarter" idx="12"/>
          </p:nvPr>
        </p:nvSpPr>
        <p:spPr/>
        <p:txBody>
          <a:bodyPr/>
          <a:lstStyle/>
          <a:p>
            <a:fld id="{29B3F65C-2DF1-4EBD-AC68-8BBBAB898856}" type="slidenum">
              <a:rPr lang="en-US" smtClean="0"/>
              <a:t>228</a:t>
            </a:fld>
            <a:endParaRPr lang="en-US"/>
          </a:p>
        </p:txBody>
      </p:sp>
    </p:spTree>
    <p:extLst>
      <p:ext uri="{BB962C8B-B14F-4D97-AF65-F5344CB8AC3E}">
        <p14:creationId xmlns:p14="http://schemas.microsoft.com/office/powerpoint/2010/main" val="2899527808"/>
      </p:ext>
    </p:extLst>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Shape 1268"/>
          <p:cNvSpPr txBox="1">
            <a:spLocks noGrp="1"/>
          </p:cNvSpPr>
          <p:nvPr>
            <p:ph type="title"/>
          </p:nvPr>
        </p:nvSpPr>
        <p:spPr>
          <a:xfrm>
            <a:off x="628135" y="93277"/>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Number of Stores in Canada</a:t>
            </a:r>
          </a:p>
        </p:txBody>
      </p:sp>
      <p:pic>
        <p:nvPicPr>
          <p:cNvPr id="1269" name="Shape 1269"/>
          <p:cNvPicPr preferRelativeResize="0">
            <a:picLocks noGrp="1"/>
          </p:cNvPicPr>
          <p:nvPr>
            <p:ph type="body" idx="1"/>
          </p:nvPr>
        </p:nvPicPr>
        <p:blipFill rotWithShape="1">
          <a:blip r:embed="rId3">
            <a:alphaModFix/>
          </a:blip>
          <a:srcRect/>
          <a:stretch/>
        </p:blipFill>
        <p:spPr>
          <a:xfrm>
            <a:off x="1489225" y="1500849"/>
            <a:ext cx="7849500" cy="48933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229</a:t>
            </a:fld>
            <a:endParaRPr lang="en-US"/>
          </a:p>
        </p:txBody>
      </p:sp>
    </p:spTree>
    <p:extLst>
      <p:ext uri="{BB962C8B-B14F-4D97-AF65-F5344CB8AC3E}">
        <p14:creationId xmlns:p14="http://schemas.microsoft.com/office/powerpoint/2010/main" val="1867612654"/>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320" y="141605"/>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Retail cost of doing business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95016" y="916253"/>
            <a:ext cx="10515600" cy="4351338"/>
          </a:xfrm>
        </p:spPr>
        <p:txBody>
          <a:bodyPr/>
          <a:lstStyle/>
          <a:p>
            <a:endParaRPr lang="en-US" dirty="0">
              <a:solidFill>
                <a:schemeClr val="bg1"/>
              </a:solidFill>
            </a:endParaRPr>
          </a:p>
          <a:p>
            <a:r>
              <a:rPr lang="en-US" dirty="0">
                <a:solidFill>
                  <a:schemeClr val="bg1"/>
                </a:solidFill>
                <a:latin typeface="Times New Roman" panose="02020603050405020304" pitchFamily="18" charset="0"/>
                <a:cs typeface="Times New Roman" panose="02020603050405020304" pitchFamily="18" charset="0"/>
              </a:rPr>
              <a:t>Labor costs include wages, other workers’ compensation and payroll taxes.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311" y="2396053"/>
            <a:ext cx="8075364" cy="4066889"/>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23</a:t>
            </a:fld>
            <a:endParaRPr lang="en-US"/>
          </a:p>
        </p:txBody>
      </p:sp>
    </p:spTree>
    <p:extLst>
      <p:ext uri="{BB962C8B-B14F-4D97-AF65-F5344CB8AC3E}">
        <p14:creationId xmlns:p14="http://schemas.microsoft.com/office/powerpoint/2010/main" val="285775686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Shape 1274"/>
          <p:cNvSpPr txBox="1">
            <a:spLocks noGrp="1"/>
          </p:cNvSpPr>
          <p:nvPr>
            <p:ph type="title"/>
          </p:nvPr>
        </p:nvSpPr>
        <p:spPr>
          <a:xfrm>
            <a:off x="491745" y="266270"/>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Number of Stores in Mexico</a:t>
            </a:r>
          </a:p>
        </p:txBody>
      </p:sp>
      <p:pic>
        <p:nvPicPr>
          <p:cNvPr id="1275" name="Shape 1275"/>
          <p:cNvPicPr preferRelativeResize="0">
            <a:picLocks noGrp="1"/>
          </p:cNvPicPr>
          <p:nvPr>
            <p:ph type="body" idx="1"/>
          </p:nvPr>
        </p:nvPicPr>
        <p:blipFill rotWithShape="1">
          <a:blip r:embed="rId3">
            <a:alphaModFix/>
          </a:blip>
          <a:srcRect/>
          <a:stretch/>
        </p:blipFill>
        <p:spPr>
          <a:xfrm>
            <a:off x="491745" y="1591833"/>
            <a:ext cx="5513637" cy="4722468"/>
          </a:xfrm>
          <a:prstGeom prst="rect">
            <a:avLst/>
          </a:prstGeom>
          <a:noFill/>
          <a:ln>
            <a:noFill/>
          </a:ln>
        </p:spPr>
      </p:pic>
      <p:pic>
        <p:nvPicPr>
          <p:cNvPr id="1276" name="Shape 1276"/>
          <p:cNvPicPr preferRelativeResize="0"/>
          <p:nvPr/>
        </p:nvPicPr>
        <p:blipFill rotWithShape="1">
          <a:blip r:embed="rId4">
            <a:alphaModFix/>
          </a:blip>
          <a:srcRect/>
          <a:stretch/>
        </p:blipFill>
        <p:spPr>
          <a:xfrm>
            <a:off x="6314303" y="1591833"/>
            <a:ext cx="5338119" cy="4722468"/>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230</a:t>
            </a:fld>
            <a:endParaRPr lang="en-US"/>
          </a:p>
        </p:txBody>
      </p:sp>
    </p:spTree>
    <p:extLst>
      <p:ext uri="{BB962C8B-B14F-4D97-AF65-F5344CB8AC3E}">
        <p14:creationId xmlns:p14="http://schemas.microsoft.com/office/powerpoint/2010/main" val="2038530192"/>
      </p:ext>
    </p:extLst>
  </p:cSld>
  <p:clrMapOvr>
    <a:masterClrMapping/>
  </p:clrMapOvr>
  <p:transition spd="slow">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838200" y="254250"/>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FFFFFF"/>
                </a:solidFill>
                <a:latin typeface="Times New Roman" pitchFamily="18" charset="0"/>
                <a:cs typeface="Times New Roman" pitchFamily="18" charset="0"/>
              </a:rPr>
              <a:t>Strategy : </a:t>
            </a:r>
            <a:r>
              <a:rPr lang="en-US" sz="3600" b="1" dirty="0">
                <a:solidFill>
                  <a:srgbClr val="FFFFFF"/>
                </a:solidFill>
                <a:latin typeface="Times New Roman" pitchFamily="18" charset="0"/>
                <a:cs typeface="Times New Roman" pitchFamily="18" charset="0"/>
              </a:rPr>
              <a:t>Marketing Designed for Consumer Base</a:t>
            </a:r>
          </a:p>
        </p:txBody>
      </p:sp>
      <p:sp>
        <p:nvSpPr>
          <p:cNvPr id="1289" name="Shape 1289"/>
          <p:cNvSpPr txBox="1">
            <a:spLocks noGrp="1"/>
          </p:cNvSpPr>
          <p:nvPr>
            <p:ph type="body" idx="1"/>
          </p:nvPr>
        </p:nvSpPr>
        <p:spPr>
          <a:xfrm>
            <a:off x="716319" y="1723476"/>
            <a:ext cx="3486000" cy="1180800"/>
          </a:xfrm>
          <a:prstGeom prst="rect">
            <a:avLst/>
          </a:prstGeom>
        </p:spPr>
        <p:txBody>
          <a:bodyPr lIns="91425" tIns="91425" rIns="91425" bIns="91425" anchor="t" anchorCtr="0">
            <a:noAutofit/>
          </a:bodyPr>
          <a:lstStyle/>
          <a:p>
            <a:pPr marL="457200" lvl="0" indent="-228600" rtl="0">
              <a:spcBef>
                <a:spcPts val="0"/>
              </a:spcBef>
              <a:buClr>
                <a:srgbClr val="FFFFFF"/>
              </a:buClr>
            </a:pPr>
            <a:r>
              <a:rPr lang="en-US" sz="2400" dirty="0" smtClean="0">
                <a:solidFill>
                  <a:srgbClr val="FFFFFF"/>
                </a:solidFill>
                <a:latin typeface="Times New Roman" pitchFamily="18" charset="0"/>
                <a:cs typeface="Times New Roman" pitchFamily="18" charset="0"/>
              </a:rPr>
              <a:t>Catch them </a:t>
            </a:r>
            <a:r>
              <a:rPr lang="en-US" sz="2400" dirty="0">
                <a:solidFill>
                  <a:srgbClr val="FFFFFF"/>
                </a:solidFill>
                <a:latin typeface="Times New Roman" pitchFamily="18" charset="0"/>
                <a:cs typeface="Times New Roman" pitchFamily="18" charset="0"/>
              </a:rPr>
              <a:t>young :     </a:t>
            </a:r>
          </a:p>
          <a:p>
            <a:pPr marL="0" lvl="0" indent="0" rtl="0">
              <a:spcBef>
                <a:spcPts val="0"/>
              </a:spcBef>
              <a:buNone/>
            </a:pPr>
            <a:endParaRPr sz="2400" dirty="0">
              <a:latin typeface="Times New Roman" pitchFamily="18" charset="0"/>
              <a:cs typeface="Times New Roman" pitchFamily="18" charset="0"/>
            </a:endParaRPr>
          </a:p>
          <a:p>
            <a:pPr marL="0" lvl="0" indent="0">
              <a:spcBef>
                <a:spcPts val="0"/>
              </a:spcBef>
              <a:buNone/>
            </a:pPr>
            <a:endParaRPr sz="2400" dirty="0">
              <a:latin typeface="Times New Roman" pitchFamily="18" charset="0"/>
              <a:cs typeface="Times New Roman" pitchFamily="18" charset="0"/>
            </a:endParaRPr>
          </a:p>
        </p:txBody>
      </p:sp>
      <p:sp>
        <p:nvSpPr>
          <p:cNvPr id="1290" name="Shape 1290"/>
          <p:cNvSpPr txBox="1"/>
          <p:nvPr/>
        </p:nvSpPr>
        <p:spPr>
          <a:xfrm>
            <a:off x="3721608" y="1650324"/>
            <a:ext cx="6901167" cy="4153578"/>
          </a:xfrm>
          <a:prstGeom prst="rect">
            <a:avLst/>
          </a:prstGeom>
          <a:noFill/>
          <a:ln>
            <a:noFill/>
          </a:ln>
        </p:spPr>
        <p:txBody>
          <a:bodyPr lIns="91425" tIns="91425" rIns="91425" bIns="91425" anchor="t" anchorCtr="0">
            <a:noAutofit/>
          </a:bodyPr>
          <a:lstStyle/>
          <a:p>
            <a:pPr lvl="0" rtl="0">
              <a:spcBef>
                <a:spcPts val="0"/>
              </a:spcBef>
              <a:buNone/>
            </a:pPr>
            <a:r>
              <a:rPr lang="en-US" sz="2400" dirty="0">
                <a:solidFill>
                  <a:srgbClr val="FFFFFF"/>
                </a:solidFill>
                <a:latin typeface="Times New Roman" panose="02020603050405020304" pitchFamily="18" charset="0"/>
                <a:ea typeface="Calibri"/>
                <a:cs typeface="Times New Roman" panose="02020603050405020304" pitchFamily="18" charset="0"/>
                <a:sym typeface="Calibri"/>
              </a:rPr>
              <a:t>Home Depot regularly organizes clinics and workshop. </a:t>
            </a:r>
            <a:endParaRPr lang="en-US" sz="2400" dirty="0" smtClean="0">
              <a:solidFill>
                <a:srgbClr val="FFFFFF"/>
              </a:solidFill>
              <a:latin typeface="Times New Roman" panose="02020603050405020304" pitchFamily="18" charset="0"/>
              <a:ea typeface="Calibri"/>
              <a:cs typeface="Times New Roman" panose="02020603050405020304" pitchFamily="18" charset="0"/>
              <a:sym typeface="Calibri"/>
            </a:endParaRPr>
          </a:p>
          <a:p>
            <a:pPr lvl="0" rtl="0">
              <a:spcBef>
                <a:spcPts val="0"/>
              </a:spcBef>
              <a:buNone/>
            </a:pPr>
            <a:r>
              <a:rPr lang="en-US" sz="2400" dirty="0" smtClean="0">
                <a:solidFill>
                  <a:srgbClr val="FFFFFF"/>
                </a:solidFill>
                <a:latin typeface="Times New Roman" panose="02020603050405020304" pitchFamily="18" charset="0"/>
                <a:ea typeface="Calibri"/>
                <a:cs typeface="Times New Roman" panose="02020603050405020304" pitchFamily="18" charset="0"/>
                <a:sym typeface="Calibri"/>
              </a:rPr>
              <a:t>They </a:t>
            </a:r>
            <a:r>
              <a:rPr lang="en-US" sz="2400" dirty="0">
                <a:solidFill>
                  <a:srgbClr val="FFFFFF"/>
                </a:solidFill>
                <a:latin typeface="Times New Roman" panose="02020603050405020304" pitchFamily="18" charset="0"/>
                <a:ea typeface="Calibri"/>
                <a:cs typeface="Times New Roman" panose="02020603050405020304" pitchFamily="18" charset="0"/>
                <a:sym typeface="Calibri"/>
              </a:rPr>
              <a:t>provide learning experience and emotional connections for customers.</a:t>
            </a:r>
          </a:p>
        </p:txBody>
      </p:sp>
      <p:pic>
        <p:nvPicPr>
          <p:cNvPr id="1291" name="Shape 1291"/>
          <p:cNvPicPr preferRelativeResize="0"/>
          <p:nvPr/>
        </p:nvPicPr>
        <p:blipFill>
          <a:blip r:embed="rId3">
            <a:alphaModFix/>
          </a:blip>
          <a:stretch>
            <a:fillRect/>
          </a:stretch>
        </p:blipFill>
        <p:spPr>
          <a:xfrm>
            <a:off x="559637" y="3778672"/>
            <a:ext cx="4721674" cy="2724025"/>
          </a:xfrm>
          <a:prstGeom prst="rect">
            <a:avLst/>
          </a:prstGeom>
          <a:noFill/>
          <a:ln>
            <a:noFill/>
          </a:ln>
        </p:spPr>
      </p:pic>
      <p:pic>
        <p:nvPicPr>
          <p:cNvPr id="1292" name="Shape 1292"/>
          <p:cNvPicPr preferRelativeResize="0"/>
          <p:nvPr/>
        </p:nvPicPr>
        <p:blipFill>
          <a:blip r:embed="rId4">
            <a:alphaModFix/>
          </a:blip>
          <a:stretch>
            <a:fillRect/>
          </a:stretch>
        </p:blipFill>
        <p:spPr>
          <a:xfrm>
            <a:off x="5970075" y="3778674"/>
            <a:ext cx="4848588" cy="2724025"/>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231</a:t>
            </a:fld>
            <a:endParaRPr lang="en-US"/>
          </a:p>
        </p:txBody>
      </p:sp>
    </p:spTree>
    <p:extLst>
      <p:ext uri="{BB962C8B-B14F-4D97-AF65-F5344CB8AC3E}">
        <p14:creationId xmlns:p14="http://schemas.microsoft.com/office/powerpoint/2010/main" val="2038537405"/>
      </p:ext>
    </p:extLst>
  </p:cSld>
  <p:clrMapOvr>
    <a:masterClrMapping/>
  </p:clrMapOvr>
  <p:transition spd="slow">
    <p:cu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4" name="Shape 1288"/>
          <p:cNvSpPr txBox="1">
            <a:spLocks noGrp="1"/>
          </p:cNvSpPr>
          <p:nvPr>
            <p:ph type="title"/>
          </p:nvPr>
        </p:nvSpPr>
        <p:spPr>
          <a:xfrm>
            <a:off x="752895" y="324854"/>
            <a:ext cx="10515600" cy="1325563"/>
          </a:xfrm>
          <a:prstGeom prst="rect">
            <a:avLst/>
          </a:prstGeom>
        </p:spPr>
        <p:txBody>
          <a:bodyPr lIns="91425" tIns="91425" rIns="91425" bIns="91425" anchor="ctr" anchorCtr="0">
            <a:noAutofit/>
          </a:bodyPr>
          <a:lstStyle/>
          <a:p>
            <a:pPr lvl="0">
              <a:spcBef>
                <a:spcPts val="0"/>
              </a:spcBef>
              <a:buNone/>
            </a:pPr>
            <a:r>
              <a:rPr lang="en-US" b="1" dirty="0">
                <a:solidFill>
                  <a:srgbClr val="FFFFFF"/>
                </a:solidFill>
                <a:latin typeface="Times New Roman" pitchFamily="18" charset="0"/>
                <a:cs typeface="Times New Roman" pitchFamily="18" charset="0"/>
              </a:rPr>
              <a:t>Strategy : </a:t>
            </a:r>
            <a:r>
              <a:rPr lang="en-US" sz="3600" b="1" dirty="0">
                <a:solidFill>
                  <a:srgbClr val="FFFFFF"/>
                </a:solidFill>
                <a:latin typeface="Times New Roman" pitchFamily="18" charset="0"/>
                <a:cs typeface="Times New Roman" pitchFamily="18" charset="0"/>
              </a:rPr>
              <a:t>Marketing Designed for Consumer Base</a:t>
            </a:r>
          </a:p>
        </p:txBody>
      </p:sp>
      <p:sp>
        <p:nvSpPr>
          <p:cNvPr id="5" name="Shape 1289"/>
          <p:cNvSpPr txBox="1">
            <a:spLocks noGrp="1"/>
          </p:cNvSpPr>
          <p:nvPr>
            <p:ph type="body" idx="1"/>
          </p:nvPr>
        </p:nvSpPr>
        <p:spPr>
          <a:xfrm>
            <a:off x="816903" y="1650417"/>
            <a:ext cx="3486000" cy="564532"/>
          </a:xfrm>
          <a:prstGeom prst="rect">
            <a:avLst/>
          </a:prstGeom>
        </p:spPr>
        <p:txBody>
          <a:bodyPr lIns="91425" tIns="91425" rIns="91425" bIns="91425" anchor="t" anchorCtr="0">
            <a:noAutofit/>
          </a:bodyPr>
          <a:lstStyle/>
          <a:p>
            <a:pPr marL="457200" lvl="0" indent="-228600" rtl="0">
              <a:spcBef>
                <a:spcPts val="0"/>
              </a:spcBef>
              <a:buClr>
                <a:srgbClr val="FFFFFF"/>
              </a:buClr>
            </a:pPr>
            <a:r>
              <a:rPr lang="en-US" sz="2400" dirty="0" smtClean="0">
                <a:solidFill>
                  <a:srgbClr val="FFFFFF"/>
                </a:solidFill>
                <a:latin typeface="Times New Roman" pitchFamily="18" charset="0"/>
                <a:cs typeface="Times New Roman" pitchFamily="18" charset="0"/>
              </a:rPr>
              <a:t>Loyalty Programs :     </a:t>
            </a:r>
            <a:endParaRPr lang="en-US" sz="2400" dirty="0">
              <a:solidFill>
                <a:srgbClr val="FFFFFF"/>
              </a:solidFill>
              <a:latin typeface="Times New Roman" pitchFamily="18" charset="0"/>
              <a:cs typeface="Times New Roman" pitchFamily="18" charset="0"/>
            </a:endParaRPr>
          </a:p>
          <a:p>
            <a:pPr marL="0" lvl="0" indent="0" rtl="0">
              <a:spcBef>
                <a:spcPts val="0"/>
              </a:spcBef>
              <a:buNone/>
            </a:pPr>
            <a:endParaRPr sz="2400" dirty="0">
              <a:latin typeface="Times New Roman" pitchFamily="18" charset="0"/>
              <a:cs typeface="Times New Roman" pitchFamily="18" charset="0"/>
            </a:endParaRPr>
          </a:p>
          <a:p>
            <a:pPr marL="0" lvl="0" indent="0">
              <a:spcBef>
                <a:spcPts val="0"/>
              </a:spcBef>
              <a:buNone/>
            </a:pPr>
            <a:endParaRPr sz="2400" dirty="0">
              <a:latin typeface="Times New Roman" pitchFamily="18" charset="0"/>
              <a:cs typeface="Times New Roman" pitchFamily="18" charset="0"/>
            </a:endParaRPr>
          </a:p>
        </p:txBody>
      </p:sp>
      <p:pic>
        <p:nvPicPr>
          <p:cNvPr id="9" name="Picture 2" descr="http://loyalogy.com/wp-content/uploads/2014/02/pro-xtra-Her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4" y="4415601"/>
            <a:ext cx="6806184" cy="2233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gliddenprofessional.com/CMSPages/GetAzureFile.aspx?path=~%5Cgliddenprofessional%5Cmedia%5Cgliddenthd%5Cgeneralimage%5Chd3.jpg&amp;hash=56a73d94a749aab93f6014f124176d3f8ea8f37d2e09f8ef4ae1f233a6cd621c&amp;width=417&amp;height=244&amp;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8791" y="4370190"/>
            <a:ext cx="3971925" cy="23241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64051" y="1650417"/>
            <a:ext cx="7397496" cy="1938992"/>
          </a:xfrm>
          <a:prstGeom prst="rect">
            <a:avLst/>
          </a:prstGeom>
          <a:noFill/>
        </p:spPr>
        <p:txBody>
          <a:bodyPr wrap="square" rtlCol="0">
            <a:spAutoFit/>
          </a:bodyPr>
          <a:lstStyle/>
          <a:p>
            <a:r>
              <a:rPr lang="en-US" sz="2400" dirty="0" smtClean="0">
                <a:solidFill>
                  <a:schemeClr val="bg1"/>
                </a:solidFill>
                <a:latin typeface="Times New Roman" pitchFamily="18" charset="0"/>
                <a:cs typeface="Times New Roman" pitchFamily="18" charset="0"/>
              </a:rPr>
              <a:t>In 2013 Home Depot introduced a new loyalty program called PRO XTRA. This is exclusively for professional customers. It’s benefit includes product </a:t>
            </a:r>
            <a:r>
              <a:rPr lang="en-US" sz="2400" dirty="0">
                <a:solidFill>
                  <a:schemeClr val="bg1"/>
                </a:solidFill>
                <a:latin typeface="Times New Roman" pitchFamily="18" charset="0"/>
                <a:cs typeface="Times New Roman" pitchFamily="18" charset="0"/>
              </a:rPr>
              <a:t>discounts, exclusive product offers, and a tool to track purchases and receipts </a:t>
            </a:r>
            <a:r>
              <a:rPr lang="en-US" sz="2400" dirty="0" smtClean="0">
                <a:solidFill>
                  <a:schemeClr val="bg1"/>
                </a:solidFill>
                <a:latin typeface="Times New Roman" pitchFamily="18" charset="0"/>
                <a:cs typeface="Times New Roman" pitchFamily="18" charset="0"/>
              </a:rPr>
              <a:t>online.</a:t>
            </a:r>
            <a:endParaRPr lang="en-US" sz="2400" dirty="0">
              <a:solidFill>
                <a:schemeClr val="bg1"/>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232</a:t>
            </a:fld>
            <a:endParaRPr lang="en-US"/>
          </a:p>
        </p:txBody>
      </p:sp>
    </p:spTree>
    <p:extLst>
      <p:ext uri="{BB962C8B-B14F-4D97-AF65-F5344CB8AC3E}">
        <p14:creationId xmlns:p14="http://schemas.microsoft.com/office/powerpoint/2010/main" val="4193903436"/>
      </p:ext>
    </p:extLst>
  </p:cSld>
  <p:clrMapOvr>
    <a:masterClrMapping/>
  </p:clrMapOvr>
  <p:transition spd="slow">
    <p:cut/>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4" name="Shape 1288"/>
          <p:cNvSpPr txBox="1">
            <a:spLocks noGrp="1"/>
          </p:cNvSpPr>
          <p:nvPr>
            <p:ph type="title"/>
          </p:nvPr>
        </p:nvSpPr>
        <p:spPr>
          <a:xfrm>
            <a:off x="838200" y="365125"/>
            <a:ext cx="10515600" cy="1325563"/>
          </a:xfrm>
          <a:prstGeom prst="rect">
            <a:avLst/>
          </a:prstGeom>
        </p:spPr>
        <p:txBody>
          <a:bodyPr lIns="91425" tIns="91425" rIns="91425" bIns="91425" anchor="ctr" anchorCtr="0">
            <a:noAutofit/>
          </a:bodyPr>
          <a:lstStyle/>
          <a:p>
            <a:pPr lvl="0">
              <a:spcBef>
                <a:spcPts val="0"/>
              </a:spcBef>
              <a:buNone/>
            </a:pPr>
            <a:r>
              <a:rPr lang="en-US" b="1" dirty="0">
                <a:solidFill>
                  <a:srgbClr val="FFFFFF"/>
                </a:solidFill>
                <a:latin typeface="Times New Roman" pitchFamily="18" charset="0"/>
                <a:cs typeface="Times New Roman" pitchFamily="18" charset="0"/>
              </a:rPr>
              <a:t>Strategy : </a:t>
            </a:r>
            <a:r>
              <a:rPr lang="en-US" sz="3600" b="1" dirty="0">
                <a:solidFill>
                  <a:srgbClr val="FFFFFF"/>
                </a:solidFill>
                <a:latin typeface="Times New Roman" pitchFamily="18" charset="0"/>
                <a:cs typeface="Times New Roman" pitchFamily="18" charset="0"/>
              </a:rPr>
              <a:t>Marketing Designed for Consumer Base</a:t>
            </a:r>
          </a:p>
        </p:txBody>
      </p:sp>
      <p:sp>
        <p:nvSpPr>
          <p:cNvPr id="7" name="Shape 1289"/>
          <p:cNvSpPr txBox="1">
            <a:spLocks noGrp="1"/>
          </p:cNvSpPr>
          <p:nvPr>
            <p:ph type="body" idx="1"/>
          </p:nvPr>
        </p:nvSpPr>
        <p:spPr>
          <a:xfrm>
            <a:off x="536904" y="1690688"/>
            <a:ext cx="3486000" cy="564532"/>
          </a:xfrm>
          <a:prstGeom prst="rect">
            <a:avLst/>
          </a:prstGeom>
        </p:spPr>
        <p:txBody>
          <a:bodyPr lIns="91425" tIns="91425" rIns="91425" bIns="91425" anchor="t" anchorCtr="0">
            <a:noAutofit/>
          </a:bodyPr>
          <a:lstStyle/>
          <a:p>
            <a:pPr marL="457200" lvl="0" indent="-228600" rtl="0">
              <a:spcBef>
                <a:spcPts val="0"/>
              </a:spcBef>
              <a:buClr>
                <a:srgbClr val="FFFFFF"/>
              </a:buClr>
            </a:pPr>
            <a:r>
              <a:rPr lang="en-US" sz="2400" dirty="0" smtClean="0">
                <a:solidFill>
                  <a:srgbClr val="FFFFFF"/>
                </a:solidFill>
                <a:latin typeface="Times New Roman" pitchFamily="18" charset="0"/>
                <a:cs typeface="Times New Roman" pitchFamily="18" charset="0"/>
              </a:rPr>
              <a:t>Private Credit Card:     </a:t>
            </a:r>
            <a:endParaRPr lang="en-US" sz="2400" dirty="0">
              <a:solidFill>
                <a:srgbClr val="FFFFFF"/>
              </a:solidFill>
              <a:latin typeface="Times New Roman" pitchFamily="18" charset="0"/>
              <a:cs typeface="Times New Roman" pitchFamily="18" charset="0"/>
            </a:endParaRPr>
          </a:p>
          <a:p>
            <a:pPr marL="0" lvl="0" indent="0" rtl="0">
              <a:spcBef>
                <a:spcPts val="0"/>
              </a:spcBef>
              <a:buNone/>
            </a:pPr>
            <a:endParaRPr sz="2400" dirty="0">
              <a:latin typeface="Times New Roman" pitchFamily="18" charset="0"/>
              <a:cs typeface="Times New Roman" pitchFamily="18" charset="0"/>
            </a:endParaRPr>
          </a:p>
          <a:p>
            <a:pPr marL="0" lvl="0" indent="0">
              <a:spcBef>
                <a:spcPts val="0"/>
              </a:spcBef>
              <a:buNone/>
            </a:pPr>
            <a:endParaRPr sz="2400" dirty="0">
              <a:latin typeface="Times New Roman" pitchFamily="18" charset="0"/>
              <a:cs typeface="Times New Roman" pitchFamily="18" charset="0"/>
            </a:endParaRPr>
          </a:p>
        </p:txBody>
      </p:sp>
      <p:sp>
        <p:nvSpPr>
          <p:cNvPr id="8" name="Shape 1290"/>
          <p:cNvSpPr txBox="1"/>
          <p:nvPr/>
        </p:nvSpPr>
        <p:spPr>
          <a:xfrm>
            <a:off x="3721608" y="1650324"/>
            <a:ext cx="6901167" cy="4153578"/>
          </a:xfrm>
          <a:prstGeom prst="rect">
            <a:avLst/>
          </a:prstGeom>
          <a:noFill/>
          <a:ln>
            <a:noFill/>
          </a:ln>
        </p:spPr>
        <p:txBody>
          <a:bodyPr lIns="91425" tIns="91425" rIns="91425" bIns="91425" anchor="t" anchorCtr="0">
            <a:noAutofit/>
          </a:bodyPr>
          <a:lstStyle/>
          <a:p>
            <a:pPr lvl="0"/>
            <a:r>
              <a:rPr lang="en-US" sz="2400" dirty="0">
                <a:solidFill>
                  <a:schemeClr val="bg1"/>
                </a:solidFill>
                <a:latin typeface="Times New Roman" pitchFamily="18" charset="0"/>
                <a:cs typeface="Times New Roman" pitchFamily="18" charset="0"/>
              </a:rPr>
              <a:t>C</a:t>
            </a:r>
            <a:r>
              <a:rPr lang="en-US" sz="2400" dirty="0" smtClean="0">
                <a:solidFill>
                  <a:schemeClr val="bg1"/>
                </a:solidFill>
                <a:latin typeface="Times New Roman" pitchFamily="18" charset="0"/>
                <a:cs typeface="Times New Roman" pitchFamily="18" charset="0"/>
              </a:rPr>
              <a:t>o-branded </a:t>
            </a:r>
            <a:r>
              <a:rPr lang="en-US" sz="2400" dirty="0">
                <a:solidFill>
                  <a:schemeClr val="bg1"/>
                </a:solidFill>
                <a:latin typeface="Times New Roman" pitchFamily="18" charset="0"/>
                <a:cs typeface="Times New Roman" pitchFamily="18" charset="0"/>
              </a:rPr>
              <a:t>credit card with Citibank (C</a:t>
            </a:r>
            <a:r>
              <a:rPr lang="en-US" sz="2400" dirty="0" smtClean="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Nearly 2.8 million new customers applied for a card in fiscal 2014. At the end of the year, the number of private label credit accounts numbered ~11 million. These accounted for ~23% of total sales in the year, up from 22% in fiscal 2012.</a:t>
            </a:r>
            <a:endParaRPr lang="en-US" sz="2400" dirty="0">
              <a:solidFill>
                <a:schemeClr val="bg1"/>
              </a:solidFill>
              <a:latin typeface="Times New Roman" pitchFamily="18" charset="0"/>
              <a:ea typeface="Calibri"/>
              <a:cs typeface="Times New Roman" pitchFamily="18" charset="0"/>
              <a:sym typeface="Calibri"/>
            </a:endParaRPr>
          </a:p>
        </p:txBody>
      </p:sp>
      <p:pic>
        <p:nvPicPr>
          <p:cNvPr id="1028" name="Picture 4" descr="http://www.homedepot.com/hdus/en_US/DTCCOMNEW/fetch/Enterprise/Credit/general-questions-faqs-h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815" y="4435327"/>
            <a:ext cx="7296150" cy="16192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B3F65C-2DF1-4EBD-AC68-8BBBAB898856}" type="slidenum">
              <a:rPr lang="en-US" smtClean="0"/>
              <a:t>233</a:t>
            </a:fld>
            <a:endParaRPr lang="en-US"/>
          </a:p>
        </p:txBody>
      </p:sp>
    </p:spTree>
    <p:extLst>
      <p:ext uri="{BB962C8B-B14F-4D97-AF65-F5344CB8AC3E}">
        <p14:creationId xmlns:p14="http://schemas.microsoft.com/office/powerpoint/2010/main" val="1760629822"/>
      </p:ext>
    </p:extLst>
  </p:cSld>
  <p:clrMapOvr>
    <a:masterClrMapping/>
  </p:clrMapOvr>
  <p:transition spd="slow">
    <p:cut/>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Shape 1312"/>
          <p:cNvSpPr txBox="1">
            <a:spLocks noGrp="1"/>
          </p:cNvSpPr>
          <p:nvPr>
            <p:ph type="ctrTitle" idx="4294967295"/>
          </p:nvPr>
        </p:nvSpPr>
        <p:spPr>
          <a:xfrm>
            <a:off x="1524000" y="912343"/>
            <a:ext cx="9144000" cy="1101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lt1"/>
              </a:buClr>
              <a:buSzPct val="25000"/>
              <a:buFont typeface="Calibri"/>
              <a:buNone/>
            </a:pPr>
            <a:r>
              <a:rPr lang="en-US" sz="6000" b="1" i="0" u="none" strike="noStrike" cap="none" dirty="0">
                <a:solidFill>
                  <a:schemeClr val="lt1"/>
                </a:solidFill>
                <a:latin typeface="Times New Roman" pitchFamily="18" charset="0"/>
                <a:ea typeface="Calibri"/>
                <a:cs typeface="Times New Roman" pitchFamily="18" charset="0"/>
                <a:sym typeface="Calibri"/>
              </a:rPr>
              <a:t>Management Team</a:t>
            </a:r>
          </a:p>
        </p:txBody>
      </p:sp>
      <p:pic>
        <p:nvPicPr>
          <p:cNvPr id="1313" name="Shape 1313"/>
          <p:cNvPicPr preferRelativeResize="0"/>
          <p:nvPr/>
        </p:nvPicPr>
        <p:blipFill>
          <a:blip r:embed="rId3">
            <a:alphaModFix/>
          </a:blip>
          <a:stretch>
            <a:fillRect/>
          </a:stretch>
        </p:blipFill>
        <p:spPr>
          <a:xfrm>
            <a:off x="7002644" y="2638315"/>
            <a:ext cx="3079275" cy="3079275"/>
          </a:xfrm>
          <a:prstGeom prst="rect">
            <a:avLst/>
          </a:prstGeom>
          <a:noFill/>
          <a:ln>
            <a:noFill/>
          </a:ln>
        </p:spPr>
      </p:pic>
      <p:pic>
        <p:nvPicPr>
          <p:cNvPr id="2054" name="Picture 6" descr="http://www.dietproductions.com/test/images/Team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04" y="2966654"/>
            <a:ext cx="5951728" cy="24225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B3F65C-2DF1-4EBD-AC68-8BBBAB898856}" type="slidenum">
              <a:rPr lang="en-US" smtClean="0"/>
              <a:t>234</a:t>
            </a:fld>
            <a:endParaRPr lang="en-US"/>
          </a:p>
        </p:txBody>
      </p:sp>
    </p:spTree>
    <p:extLst>
      <p:ext uri="{BB962C8B-B14F-4D97-AF65-F5344CB8AC3E}">
        <p14:creationId xmlns:p14="http://schemas.microsoft.com/office/powerpoint/2010/main" val="3508457751"/>
      </p:ext>
    </p:extLst>
  </p:cSld>
  <p:clrMapOvr>
    <a:masterClrMapping/>
  </p:clrMapOvr>
  <p:transition spd="slow">
    <p:cut/>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Shape 1318"/>
          <p:cNvSpPr txBox="1">
            <a:spLocks noGrp="1"/>
          </p:cNvSpPr>
          <p:nvPr>
            <p:ph type="title"/>
          </p:nvPr>
        </p:nvSpPr>
        <p:spPr>
          <a:xfrm>
            <a:off x="391293" y="76183"/>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600" b="1" i="0" u="none" strike="noStrike" cap="none" dirty="0">
                <a:solidFill>
                  <a:srgbClr val="FFF2CC"/>
                </a:solidFill>
                <a:latin typeface="Times New Roman" pitchFamily="18" charset="0"/>
                <a:ea typeface="Calibri"/>
                <a:cs typeface="Times New Roman" pitchFamily="18" charset="0"/>
                <a:sym typeface="Calibri"/>
              </a:rPr>
              <a:t>Craig Menear</a:t>
            </a:r>
            <a:r>
              <a:rPr lang="en-US" sz="3600" b="1" dirty="0">
                <a:solidFill>
                  <a:srgbClr val="FFF2CC"/>
                </a:solidFill>
                <a:latin typeface="Times New Roman" pitchFamily="18" charset="0"/>
                <a:cs typeface="Times New Roman" pitchFamily="18" charset="0"/>
              </a:rPr>
              <a:t>: </a:t>
            </a:r>
            <a:r>
              <a:rPr lang="en-US" sz="3600" b="1" i="0" u="none" strike="noStrike" cap="none" dirty="0">
                <a:solidFill>
                  <a:schemeClr val="lt1"/>
                </a:solidFill>
                <a:latin typeface="Times New Roman" pitchFamily="18" charset="0"/>
                <a:ea typeface="Calibri"/>
                <a:cs typeface="Times New Roman" pitchFamily="18" charset="0"/>
                <a:sym typeface="Calibri"/>
              </a:rPr>
              <a:t>Chairman, CEO and President</a:t>
            </a:r>
          </a:p>
        </p:txBody>
      </p:sp>
      <p:sp>
        <p:nvSpPr>
          <p:cNvPr id="1319" name="Shape 1319"/>
          <p:cNvSpPr txBox="1">
            <a:spLocks noGrp="1"/>
          </p:cNvSpPr>
          <p:nvPr>
            <p:ph type="body" idx="1"/>
          </p:nvPr>
        </p:nvSpPr>
        <p:spPr>
          <a:xfrm>
            <a:off x="349729" y="2828724"/>
            <a:ext cx="8638407" cy="169132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1000"/>
              </a:spcBef>
              <a:spcAft>
                <a:spcPts val="0"/>
              </a:spcAft>
              <a:buClr>
                <a:schemeClr val="lt1"/>
              </a:buClr>
              <a:buSzPct val="100000"/>
              <a:buFont typeface="Arial"/>
              <a:buChar char="•"/>
            </a:pPr>
            <a:r>
              <a:rPr lang="en-US" sz="2800" b="0" i="0" u="none" strike="noStrike" cap="none" dirty="0" smtClean="0">
                <a:solidFill>
                  <a:schemeClr val="lt1"/>
                </a:solidFill>
                <a:latin typeface="Times New Roman" pitchFamily="18" charset="0"/>
                <a:ea typeface="Calibri"/>
                <a:cs typeface="Times New Roman" pitchFamily="18" charset="0"/>
                <a:sym typeface="Calibri"/>
              </a:rPr>
              <a:t>2013 : under Craig’s leadership, sales grew 50 percent </a:t>
            </a:r>
          </a:p>
          <a:p>
            <a:pPr marL="228600" marR="0" lvl="0" indent="-228600" algn="l" rtl="0">
              <a:lnSpc>
                <a:spcPct val="90000"/>
              </a:lnSpc>
              <a:spcBef>
                <a:spcPts val="1000"/>
              </a:spcBef>
              <a:buClr>
                <a:schemeClr val="lt1"/>
              </a:buClr>
              <a:buSzPct val="100000"/>
              <a:buFont typeface="Arial"/>
              <a:buChar char="•"/>
            </a:pPr>
            <a:r>
              <a:rPr lang="en-US" sz="2800" b="0" i="0" u="none" strike="noStrike" cap="none" dirty="0" smtClean="0">
                <a:solidFill>
                  <a:schemeClr val="lt1"/>
                </a:solidFill>
                <a:latin typeface="Times New Roman" pitchFamily="18" charset="0"/>
                <a:ea typeface="Calibri"/>
                <a:cs typeface="Times New Roman" pitchFamily="18" charset="0"/>
                <a:sym typeface="Calibri"/>
              </a:rPr>
              <a:t>Accounted for $900 million of the company’s total sales growth of $5 billion</a:t>
            </a:r>
          </a:p>
          <a:p>
            <a:pPr>
              <a:buClr>
                <a:schemeClr val="lt1"/>
              </a:buClr>
              <a:buSzPct val="100000"/>
              <a:buFont typeface="Arial"/>
              <a:buChar char="•"/>
            </a:pPr>
            <a:r>
              <a:rPr lang="en-US" dirty="0">
                <a:solidFill>
                  <a:schemeClr val="lt1"/>
                </a:solidFill>
                <a:latin typeface="Times New Roman" pitchFamily="18" charset="0"/>
                <a:ea typeface="Calibri"/>
                <a:cs typeface="Times New Roman" pitchFamily="18" charset="0"/>
                <a:sym typeface="Calibri"/>
              </a:rPr>
              <a:t>30+ years experience in Retail Industry (half of it with Home Depot</a:t>
            </a:r>
          </a:p>
          <a:p>
            <a:pPr marL="228600" marR="0" lvl="0" indent="-228600" algn="l" rtl="0">
              <a:lnSpc>
                <a:spcPct val="90000"/>
              </a:lnSpc>
              <a:spcBef>
                <a:spcPts val="1000"/>
              </a:spcBef>
              <a:buClr>
                <a:schemeClr val="lt1"/>
              </a:buClr>
              <a:buSzPct val="100000"/>
              <a:buFont typeface="Arial"/>
              <a:buChar char="•"/>
            </a:pPr>
            <a:endParaRPr lang="en-US" sz="2800" b="0" i="0" u="none" strike="noStrike" cap="none" dirty="0">
              <a:solidFill>
                <a:schemeClr val="lt1"/>
              </a:solidFill>
              <a:latin typeface="Times New Roman" pitchFamily="18" charset="0"/>
              <a:ea typeface="Calibri"/>
              <a:cs typeface="Times New Roman" pitchFamily="18" charset="0"/>
              <a:sym typeface="Calibri"/>
            </a:endParaRPr>
          </a:p>
        </p:txBody>
      </p:sp>
      <p:pic>
        <p:nvPicPr>
          <p:cNvPr id="1320" name="Shape 1320"/>
          <p:cNvPicPr preferRelativeResize="0"/>
          <p:nvPr/>
        </p:nvPicPr>
        <p:blipFill rotWithShape="1">
          <a:blip r:embed="rId3">
            <a:alphaModFix/>
          </a:blip>
          <a:srcRect/>
          <a:stretch/>
        </p:blipFill>
        <p:spPr>
          <a:xfrm>
            <a:off x="9156339" y="1137402"/>
            <a:ext cx="2690058" cy="3382644"/>
          </a:xfrm>
          <a:prstGeom prst="rect">
            <a:avLst/>
          </a:prstGeom>
          <a:noFill/>
          <a:ln>
            <a:noFill/>
          </a:ln>
        </p:spPr>
      </p:pic>
      <p:sp>
        <p:nvSpPr>
          <p:cNvPr id="1321" name="Shape 1321"/>
          <p:cNvSpPr txBox="1"/>
          <p:nvPr/>
        </p:nvSpPr>
        <p:spPr>
          <a:xfrm>
            <a:off x="156703" y="1002934"/>
            <a:ext cx="10344665"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lt1"/>
                </a:solidFill>
                <a:latin typeface="Times New Roman" pitchFamily="18" charset="0"/>
                <a:ea typeface="Calibri"/>
                <a:cs typeface="Times New Roman" pitchFamily="18" charset="0"/>
                <a:sym typeface="Calibri"/>
              </a:rPr>
              <a:t>Previously: -Executive vice president of merchandising</a:t>
            </a:r>
          </a:p>
          <a:p>
            <a:pPr marL="0" marR="0" lvl="0" indent="0" algn="l" rtl="0">
              <a:spcBef>
                <a:spcPts val="0"/>
              </a:spcBef>
              <a:buSzPct val="25000"/>
              <a:buNone/>
            </a:pPr>
            <a:r>
              <a:rPr lang="en-US" sz="2400" dirty="0">
                <a:solidFill>
                  <a:schemeClr val="lt1"/>
                </a:solidFill>
                <a:latin typeface="Times New Roman" pitchFamily="18" charset="0"/>
                <a:ea typeface="Calibri"/>
                <a:cs typeface="Times New Roman" pitchFamily="18" charset="0"/>
                <a:sym typeface="Calibri"/>
              </a:rPr>
              <a:t>	</a:t>
            </a:r>
            <a:r>
              <a:rPr lang="en-US" sz="2400" dirty="0" smtClean="0">
                <a:solidFill>
                  <a:schemeClr val="lt1"/>
                </a:solidFill>
                <a:latin typeface="Times New Roman" pitchFamily="18" charset="0"/>
                <a:ea typeface="Calibri"/>
                <a:cs typeface="Times New Roman" pitchFamily="18" charset="0"/>
                <a:sym typeface="Calibri"/>
              </a:rPr>
              <a:t>        </a:t>
            </a:r>
            <a:r>
              <a:rPr lang="en-US" sz="2400" dirty="0">
                <a:solidFill>
                  <a:schemeClr val="lt1"/>
                </a:solidFill>
                <a:latin typeface="Times New Roman" pitchFamily="18" charset="0"/>
                <a:ea typeface="Calibri"/>
                <a:cs typeface="Times New Roman" pitchFamily="18" charset="0"/>
                <a:sym typeface="Calibri"/>
              </a:rPr>
              <a:t>-Senior vice president of merchandising for hardlines</a:t>
            </a:r>
          </a:p>
          <a:p>
            <a:pPr marL="0" marR="0" lvl="0" indent="0" algn="l" rtl="0">
              <a:spcBef>
                <a:spcPts val="0"/>
              </a:spcBef>
              <a:buSzPct val="25000"/>
              <a:buNone/>
            </a:pPr>
            <a:r>
              <a:rPr lang="en-US" sz="2400" dirty="0">
                <a:solidFill>
                  <a:schemeClr val="lt1"/>
                </a:solidFill>
                <a:latin typeface="Times New Roman" pitchFamily="18" charset="0"/>
                <a:ea typeface="Calibri"/>
                <a:cs typeface="Times New Roman" pitchFamily="18" charset="0"/>
                <a:sym typeface="Calibri"/>
              </a:rPr>
              <a:t>	        </a:t>
            </a:r>
            <a:r>
              <a:rPr lang="en-US" sz="2400" dirty="0" smtClean="0">
                <a:solidFill>
                  <a:schemeClr val="lt1"/>
                </a:solidFill>
                <a:latin typeface="Times New Roman" pitchFamily="18" charset="0"/>
                <a:ea typeface="Calibri"/>
                <a:cs typeface="Times New Roman" pitchFamily="18" charset="0"/>
                <a:sym typeface="Calibri"/>
              </a:rPr>
              <a:t>-</a:t>
            </a:r>
            <a:r>
              <a:rPr lang="en-US" sz="2400" dirty="0">
                <a:solidFill>
                  <a:schemeClr val="lt1"/>
                </a:solidFill>
                <a:latin typeface="Times New Roman" pitchFamily="18" charset="0"/>
                <a:ea typeface="Calibri"/>
                <a:cs typeface="Times New Roman" pitchFamily="18" charset="0"/>
                <a:sym typeface="Calibri"/>
              </a:rPr>
              <a:t>Vice president of merchandising for hardware</a:t>
            </a:r>
          </a:p>
          <a:p>
            <a:pPr marL="0" marR="0" lvl="0" indent="0" algn="l" rtl="0">
              <a:spcBef>
                <a:spcPts val="0"/>
              </a:spcBef>
              <a:buSzPct val="25000"/>
              <a:buNone/>
            </a:pPr>
            <a:r>
              <a:rPr lang="en-US" sz="2400" dirty="0">
                <a:solidFill>
                  <a:schemeClr val="lt1"/>
                </a:solidFill>
                <a:latin typeface="Times New Roman" pitchFamily="18" charset="0"/>
                <a:ea typeface="Calibri"/>
                <a:cs typeface="Times New Roman" pitchFamily="18" charset="0"/>
                <a:sym typeface="Calibri"/>
              </a:rPr>
              <a:t>                    -Vice president of merchandising for the Southwest Division</a:t>
            </a:r>
          </a:p>
        </p:txBody>
      </p:sp>
      <p:sp>
        <p:nvSpPr>
          <p:cNvPr id="2" name="TextBox 1"/>
          <p:cNvSpPr txBox="1"/>
          <p:nvPr/>
        </p:nvSpPr>
        <p:spPr>
          <a:xfrm>
            <a:off x="635792" y="5226627"/>
            <a:ext cx="10378571" cy="1126462"/>
          </a:xfrm>
          <a:prstGeom prst="rect">
            <a:avLst/>
          </a:prstGeom>
          <a:noFill/>
        </p:spPr>
        <p:txBody>
          <a:bodyPr wrap="square" rtlCol="0">
            <a:spAutoFit/>
          </a:bodyPr>
          <a:lstStyle/>
          <a:p>
            <a:pPr marL="228600" lvl="0" indent="-228600">
              <a:lnSpc>
                <a:spcPct val="90000"/>
              </a:lnSpc>
              <a:buClr>
                <a:schemeClr val="lt1"/>
              </a:buClr>
              <a:buSzPct val="100000"/>
              <a:buFont typeface="Arial"/>
              <a:buChar char="•"/>
            </a:pPr>
            <a:r>
              <a:rPr lang="en-US" sz="2400" dirty="0" smtClean="0">
                <a:solidFill>
                  <a:schemeClr val="lt1"/>
                </a:solidFill>
                <a:latin typeface="Times New Roman" pitchFamily="18" charset="0"/>
                <a:ea typeface="Calibri"/>
                <a:cs typeface="Times New Roman" pitchFamily="18" charset="0"/>
                <a:sym typeface="Calibri"/>
              </a:rPr>
              <a:t>Education :Bachelor </a:t>
            </a:r>
            <a:r>
              <a:rPr lang="en-US" sz="2400" dirty="0">
                <a:solidFill>
                  <a:schemeClr val="lt1"/>
                </a:solidFill>
                <a:latin typeface="Times New Roman" pitchFamily="18" charset="0"/>
                <a:ea typeface="Calibri"/>
                <a:cs typeface="Times New Roman" pitchFamily="18" charset="0"/>
                <a:sym typeface="Calibri"/>
              </a:rPr>
              <a:t>of Arts, Michigan State University’s Eli Broad College of </a:t>
            </a:r>
            <a:r>
              <a:rPr lang="en-US" sz="2400" dirty="0" smtClean="0">
                <a:solidFill>
                  <a:schemeClr val="lt1"/>
                </a:solidFill>
                <a:latin typeface="Times New Roman" pitchFamily="18" charset="0"/>
                <a:ea typeface="Calibri"/>
                <a:cs typeface="Times New Roman" pitchFamily="18" charset="0"/>
                <a:sym typeface="Calibri"/>
              </a:rPr>
              <a:t>		          Business</a:t>
            </a:r>
            <a:endParaRPr lang="en-US" sz="2400" dirty="0">
              <a:solidFill>
                <a:schemeClr val="lt1"/>
              </a:solidFill>
              <a:latin typeface="Times New Roman" pitchFamily="18" charset="0"/>
              <a:ea typeface="Calibri"/>
              <a:cs typeface="Times New Roman" pitchFamily="18" charset="0"/>
              <a:sym typeface="Calibri"/>
            </a:endParaRPr>
          </a:p>
          <a:p>
            <a:endParaRPr lang="en-CA" sz="24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29B3F65C-2DF1-4EBD-AC68-8BBBAB898856}" type="slidenum">
              <a:rPr lang="en-US" smtClean="0"/>
              <a:t>235</a:t>
            </a:fld>
            <a:endParaRPr lang="en-US"/>
          </a:p>
        </p:txBody>
      </p:sp>
    </p:spTree>
    <p:extLst>
      <p:ext uri="{BB962C8B-B14F-4D97-AF65-F5344CB8AC3E}">
        <p14:creationId xmlns:p14="http://schemas.microsoft.com/office/powerpoint/2010/main" val="1846951659"/>
      </p:ext>
    </p:extLst>
  </p:cSld>
  <p:clrMapOvr>
    <a:masterClrMapping/>
  </p:clrMapOvr>
  <p:transition spd="slow">
    <p:cut/>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Shape 1326"/>
          <p:cNvSpPr txBox="1">
            <a:spLocks noGrp="1"/>
          </p:cNvSpPr>
          <p:nvPr>
            <p:ph type="title"/>
          </p:nvPr>
        </p:nvSpPr>
        <p:spPr>
          <a:xfrm>
            <a:off x="456638" y="323561"/>
            <a:ext cx="10834816"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200" b="1" i="0" u="none" strike="noStrike" cap="none" dirty="0">
                <a:solidFill>
                  <a:srgbClr val="FFF2CC"/>
                </a:solidFill>
                <a:latin typeface="Times New Roman" pitchFamily="18" charset="0"/>
                <a:ea typeface="Calibri"/>
                <a:cs typeface="Times New Roman" pitchFamily="18" charset="0"/>
                <a:sym typeface="Calibri"/>
              </a:rPr>
              <a:t>Carol B. Tome</a:t>
            </a:r>
            <a:br>
              <a:rPr lang="en-US" sz="3200" b="1" i="0" u="none" strike="noStrike" cap="none" dirty="0">
                <a:solidFill>
                  <a:srgbClr val="FFF2CC"/>
                </a:solidFill>
                <a:latin typeface="Times New Roman" pitchFamily="18" charset="0"/>
                <a:ea typeface="Calibri"/>
                <a:cs typeface="Times New Roman" pitchFamily="18" charset="0"/>
                <a:sym typeface="Calibri"/>
              </a:rPr>
            </a:br>
            <a:r>
              <a:rPr lang="en-US" sz="3200" b="1" i="0" u="none" strike="noStrike" cap="none" dirty="0">
                <a:solidFill>
                  <a:schemeClr val="lt1"/>
                </a:solidFill>
                <a:latin typeface="Times New Roman" pitchFamily="18" charset="0"/>
                <a:ea typeface="Calibri"/>
                <a:cs typeface="Times New Roman" pitchFamily="18" charset="0"/>
                <a:sym typeface="Calibri"/>
              </a:rPr>
              <a:t>Executive Vice President - Corporate Services &amp; Chief Financial </a:t>
            </a:r>
            <a:r>
              <a:rPr lang="en-US" sz="3200" b="1" i="0" u="none" strike="noStrike" cap="none" dirty="0" smtClean="0">
                <a:solidFill>
                  <a:schemeClr val="lt1"/>
                </a:solidFill>
                <a:latin typeface="Times New Roman" pitchFamily="18" charset="0"/>
                <a:ea typeface="Calibri"/>
                <a:cs typeface="Times New Roman" pitchFamily="18" charset="0"/>
                <a:sym typeface="Calibri"/>
              </a:rPr>
              <a:t>Officer</a:t>
            </a:r>
            <a:endParaRPr lang="en-US" sz="3200" b="1" i="0" u="none" strike="noStrike" cap="none" dirty="0">
              <a:solidFill>
                <a:schemeClr val="lt1"/>
              </a:solidFill>
              <a:latin typeface="Times New Roman" pitchFamily="18" charset="0"/>
              <a:ea typeface="Calibri"/>
              <a:cs typeface="Times New Roman" pitchFamily="18" charset="0"/>
              <a:sym typeface="Calibri"/>
            </a:endParaRPr>
          </a:p>
        </p:txBody>
      </p:sp>
      <p:sp>
        <p:nvSpPr>
          <p:cNvPr id="1327" name="Shape 1327"/>
          <p:cNvSpPr txBox="1">
            <a:spLocks noGrp="1"/>
          </p:cNvSpPr>
          <p:nvPr>
            <p:ph type="body" idx="1"/>
          </p:nvPr>
        </p:nvSpPr>
        <p:spPr>
          <a:xfrm>
            <a:off x="262298" y="1721142"/>
            <a:ext cx="9032788" cy="4403947"/>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1000"/>
              </a:spcBef>
              <a:spcAft>
                <a:spcPts val="0"/>
              </a:spcAft>
              <a:buClr>
                <a:schemeClr val="lt1"/>
              </a:buClr>
              <a:buSzPct val="99409"/>
              <a:buFont typeface="Arial"/>
              <a:buChar char="•"/>
            </a:pPr>
            <a:r>
              <a:rPr lang="en-US" sz="2187" b="0" i="0" u="none" strike="noStrike" cap="none" dirty="0" smtClean="0">
                <a:solidFill>
                  <a:schemeClr val="lt1"/>
                </a:solidFill>
                <a:latin typeface="Times New Roman" pitchFamily="18" charset="0"/>
                <a:ea typeface="Calibri"/>
                <a:cs typeface="Times New Roman" pitchFamily="18" charset="0"/>
                <a:sym typeface="Calibri"/>
              </a:rPr>
              <a:t>1995 : Joined </a:t>
            </a:r>
            <a:r>
              <a:rPr lang="en-US" sz="2187" b="0" i="0" u="none" strike="noStrike" cap="none" dirty="0">
                <a:solidFill>
                  <a:schemeClr val="lt1"/>
                </a:solidFill>
                <a:latin typeface="Times New Roman" pitchFamily="18" charset="0"/>
                <a:ea typeface="Calibri"/>
                <a:cs typeface="Times New Roman" pitchFamily="18" charset="0"/>
                <a:sym typeface="Calibri"/>
              </a:rPr>
              <a:t>The Home Depot </a:t>
            </a:r>
            <a:endParaRPr lang="en-US" sz="2187" b="0" i="0" u="none" strike="noStrike" cap="none" dirty="0" smtClean="0">
              <a:solidFill>
                <a:schemeClr val="lt1"/>
              </a:solidFill>
              <a:latin typeface="Times New Roman" pitchFamily="18" charset="0"/>
              <a:ea typeface="Calibri"/>
              <a:cs typeface="Times New Roman" pitchFamily="18" charset="0"/>
              <a:sym typeface="Calibri"/>
            </a:endParaRPr>
          </a:p>
          <a:p>
            <a:pPr marL="228600" marR="0" lvl="0" indent="-228600" algn="l" rtl="0">
              <a:lnSpc>
                <a:spcPct val="70000"/>
              </a:lnSpc>
              <a:spcBef>
                <a:spcPts val="1000"/>
              </a:spcBef>
              <a:spcAft>
                <a:spcPts val="0"/>
              </a:spcAft>
              <a:buClr>
                <a:schemeClr val="lt1"/>
              </a:buClr>
              <a:buSzPct val="99409"/>
              <a:buFont typeface="Arial"/>
              <a:buChar char="•"/>
            </a:pPr>
            <a:r>
              <a:rPr lang="en-US" sz="2187" b="0" i="0" u="none" strike="noStrike" cap="none" dirty="0" smtClean="0">
                <a:solidFill>
                  <a:schemeClr val="lt1"/>
                </a:solidFill>
                <a:latin typeface="Times New Roman" pitchFamily="18" charset="0"/>
                <a:ea typeface="Calibri"/>
                <a:cs typeface="Times New Roman" pitchFamily="18" charset="0"/>
                <a:sym typeface="Calibri"/>
              </a:rPr>
              <a:t>Chief financial officer since 2001</a:t>
            </a:r>
          </a:p>
          <a:p>
            <a:pPr marL="228600" marR="0" lvl="0" indent="-228600" algn="l" rtl="0">
              <a:lnSpc>
                <a:spcPct val="70000"/>
              </a:lnSpc>
              <a:spcBef>
                <a:spcPts val="1000"/>
              </a:spcBef>
              <a:spcAft>
                <a:spcPts val="0"/>
              </a:spcAft>
              <a:buClr>
                <a:schemeClr val="lt1"/>
              </a:buClr>
              <a:buSzPct val="99409"/>
              <a:buFont typeface="Arial"/>
              <a:buChar char="•"/>
            </a:pPr>
            <a:r>
              <a:rPr lang="en-US" sz="2187" b="0" i="0" u="none" strike="noStrike" cap="none" dirty="0" smtClean="0">
                <a:solidFill>
                  <a:schemeClr val="lt1"/>
                </a:solidFill>
                <a:latin typeface="Times New Roman" pitchFamily="18" charset="0"/>
                <a:ea typeface="Calibri"/>
                <a:cs typeface="Times New Roman" pitchFamily="18" charset="0"/>
                <a:sym typeface="Calibri"/>
              </a:rPr>
              <a:t>2003 : joined </a:t>
            </a:r>
            <a:r>
              <a:rPr lang="en-US" sz="2187" b="0" i="0" u="none" strike="noStrike" cap="none" dirty="0">
                <a:solidFill>
                  <a:schemeClr val="lt1"/>
                </a:solidFill>
                <a:latin typeface="Times New Roman" pitchFamily="18" charset="0"/>
                <a:ea typeface="Calibri"/>
                <a:cs typeface="Times New Roman" pitchFamily="18" charset="0"/>
                <a:sym typeface="Calibri"/>
              </a:rPr>
              <a:t>the UPS board of directors and currently serves as chair of </a:t>
            </a:r>
            <a:r>
              <a:rPr lang="en-US" sz="2187" b="0" i="0" u="none" strike="noStrike" cap="none" dirty="0" smtClean="0">
                <a:solidFill>
                  <a:schemeClr val="lt1"/>
                </a:solidFill>
                <a:latin typeface="Times New Roman" pitchFamily="18" charset="0"/>
                <a:ea typeface="Calibri"/>
                <a:cs typeface="Times New Roman" pitchFamily="18" charset="0"/>
                <a:sym typeface="Calibri"/>
              </a:rPr>
              <a:t>the 	 audit </a:t>
            </a:r>
            <a:r>
              <a:rPr lang="en-US" sz="2187" b="0" i="0" u="none" strike="noStrike" cap="none" dirty="0">
                <a:solidFill>
                  <a:schemeClr val="lt1"/>
                </a:solidFill>
                <a:latin typeface="Times New Roman" pitchFamily="18" charset="0"/>
                <a:ea typeface="Calibri"/>
                <a:cs typeface="Times New Roman" pitchFamily="18" charset="0"/>
                <a:sym typeface="Calibri"/>
              </a:rPr>
              <a:t>committee</a:t>
            </a:r>
          </a:p>
          <a:p>
            <a:pPr marL="228600" marR="0" lvl="0" indent="-228600" algn="l" rtl="0">
              <a:lnSpc>
                <a:spcPct val="70000"/>
              </a:lnSpc>
              <a:spcBef>
                <a:spcPts val="1000"/>
              </a:spcBef>
              <a:spcAft>
                <a:spcPts val="0"/>
              </a:spcAft>
              <a:buClr>
                <a:schemeClr val="lt1"/>
              </a:buClr>
              <a:buSzPct val="99409"/>
              <a:buFont typeface="Arial"/>
              <a:buChar char="•"/>
            </a:pPr>
            <a:r>
              <a:rPr lang="en-US" sz="2187" b="0" i="0" u="none" strike="noStrike" cap="none" dirty="0" smtClean="0">
                <a:solidFill>
                  <a:schemeClr val="lt1"/>
                </a:solidFill>
                <a:latin typeface="Times New Roman" pitchFamily="18" charset="0"/>
                <a:ea typeface="Calibri"/>
                <a:cs typeface="Times New Roman" pitchFamily="18" charset="0"/>
                <a:sym typeface="Calibri"/>
              </a:rPr>
              <a:t>2007 : Executive </a:t>
            </a:r>
            <a:r>
              <a:rPr lang="en-US" sz="2187" b="0" i="0" u="none" strike="noStrike" cap="none" dirty="0">
                <a:solidFill>
                  <a:schemeClr val="lt1"/>
                </a:solidFill>
                <a:latin typeface="Times New Roman" pitchFamily="18" charset="0"/>
                <a:ea typeface="Calibri"/>
                <a:cs typeface="Times New Roman" pitchFamily="18" charset="0"/>
                <a:sym typeface="Calibri"/>
              </a:rPr>
              <a:t>vice president of corporate services at The Home Depot </a:t>
            </a:r>
            <a:endParaRPr lang="en-US" sz="2187" b="0" i="0" u="none" strike="noStrike" cap="none" dirty="0" smtClean="0">
              <a:solidFill>
                <a:schemeClr val="lt1"/>
              </a:solidFill>
              <a:latin typeface="Times New Roman" pitchFamily="18" charset="0"/>
              <a:ea typeface="Calibri"/>
              <a:cs typeface="Times New Roman" pitchFamily="18" charset="0"/>
              <a:sym typeface="Calibri"/>
            </a:endParaRPr>
          </a:p>
          <a:p>
            <a:pPr marL="228600" marR="0" lvl="0" indent="-228600" algn="l" rtl="0">
              <a:lnSpc>
                <a:spcPct val="70000"/>
              </a:lnSpc>
              <a:spcBef>
                <a:spcPts val="1000"/>
              </a:spcBef>
              <a:spcAft>
                <a:spcPts val="0"/>
              </a:spcAft>
              <a:buClr>
                <a:schemeClr val="lt1"/>
              </a:buClr>
              <a:buSzPct val="99409"/>
              <a:buFont typeface="Arial"/>
              <a:buChar char="•"/>
            </a:pPr>
            <a:r>
              <a:rPr lang="en-US" sz="2187" b="0" i="0" u="none" strike="noStrike" cap="none" dirty="0" smtClean="0">
                <a:solidFill>
                  <a:schemeClr val="lt1"/>
                </a:solidFill>
                <a:latin typeface="Times New Roman" pitchFamily="18" charset="0"/>
                <a:ea typeface="Calibri"/>
                <a:cs typeface="Times New Roman" pitchFamily="18" charset="0"/>
                <a:sym typeface="Calibri"/>
              </a:rPr>
              <a:t>2008 – 2013</a:t>
            </a:r>
            <a:r>
              <a:rPr lang="en-US" sz="2187" dirty="0">
                <a:solidFill>
                  <a:schemeClr val="lt1"/>
                </a:solidFill>
                <a:latin typeface="Times New Roman" pitchFamily="18" charset="0"/>
                <a:ea typeface="Calibri"/>
                <a:cs typeface="Times New Roman" pitchFamily="18" charset="0"/>
                <a:sym typeface="Calibri"/>
              </a:rPr>
              <a:t> </a:t>
            </a:r>
            <a:r>
              <a:rPr lang="en-US" sz="2187" dirty="0" smtClean="0">
                <a:solidFill>
                  <a:schemeClr val="lt1"/>
                </a:solidFill>
                <a:latin typeface="Times New Roman" pitchFamily="18" charset="0"/>
                <a:ea typeface="Calibri"/>
                <a:cs typeface="Times New Roman" pitchFamily="18" charset="0"/>
                <a:sym typeface="Calibri"/>
              </a:rPr>
              <a:t>:</a:t>
            </a:r>
            <a:r>
              <a:rPr lang="en-US" sz="2187" b="0" i="0" u="none" strike="noStrike" cap="none" dirty="0" smtClean="0">
                <a:solidFill>
                  <a:schemeClr val="lt1"/>
                </a:solidFill>
                <a:latin typeface="Times New Roman" pitchFamily="18" charset="0"/>
                <a:ea typeface="Calibri"/>
                <a:cs typeface="Times New Roman" pitchFamily="18" charset="0"/>
                <a:sym typeface="Calibri"/>
              </a:rPr>
              <a:t> Served </a:t>
            </a:r>
            <a:r>
              <a:rPr lang="en-US" sz="2187" b="0" i="0" u="none" strike="noStrike" cap="none" dirty="0">
                <a:solidFill>
                  <a:schemeClr val="lt1"/>
                </a:solidFill>
                <a:latin typeface="Times New Roman" pitchFamily="18" charset="0"/>
                <a:ea typeface="Calibri"/>
                <a:cs typeface="Times New Roman" pitchFamily="18" charset="0"/>
                <a:sym typeface="Calibri"/>
              </a:rPr>
              <a:t>as a board member for the Federal Reserve Bank of </a:t>
            </a:r>
            <a:r>
              <a:rPr lang="en-US" sz="2187" b="0" i="0" u="none" strike="noStrike" cap="none" dirty="0" smtClean="0">
                <a:solidFill>
                  <a:schemeClr val="lt1"/>
                </a:solidFill>
                <a:latin typeface="Times New Roman" pitchFamily="18" charset="0"/>
                <a:ea typeface="Calibri"/>
                <a:cs typeface="Times New Roman" pitchFamily="18" charset="0"/>
                <a:sym typeface="Calibri"/>
              </a:rPr>
              <a:t>		Atlanta</a:t>
            </a:r>
            <a:endParaRPr lang="en-US" sz="2187" b="0" i="0" u="none" strike="noStrike" cap="none" dirty="0">
              <a:solidFill>
                <a:schemeClr val="lt1"/>
              </a:solidFill>
              <a:latin typeface="Times New Roman" pitchFamily="18" charset="0"/>
              <a:ea typeface="Calibri"/>
              <a:cs typeface="Times New Roman" pitchFamily="18" charset="0"/>
              <a:sym typeface="Calibri"/>
            </a:endParaRPr>
          </a:p>
          <a:p>
            <a:pPr marL="228600" marR="0" lvl="0" indent="-228600" algn="l" rtl="0">
              <a:lnSpc>
                <a:spcPct val="70000"/>
              </a:lnSpc>
              <a:spcBef>
                <a:spcPts val="1000"/>
              </a:spcBef>
              <a:spcAft>
                <a:spcPts val="0"/>
              </a:spcAft>
              <a:buClr>
                <a:schemeClr val="lt1"/>
              </a:buClr>
              <a:buSzPct val="99409"/>
              <a:buFont typeface="Arial"/>
              <a:buChar char="•"/>
            </a:pPr>
            <a:r>
              <a:rPr lang="en-US" sz="2187" b="0" i="0" u="none" strike="noStrike" cap="none" dirty="0" smtClean="0">
                <a:solidFill>
                  <a:schemeClr val="lt1"/>
                </a:solidFill>
                <a:latin typeface="Times New Roman" pitchFamily="18" charset="0"/>
                <a:ea typeface="Calibri"/>
                <a:cs typeface="Times New Roman" pitchFamily="18" charset="0"/>
                <a:sym typeface="Calibri"/>
              </a:rPr>
              <a:t>2012:  The </a:t>
            </a:r>
            <a:r>
              <a:rPr lang="en-US" sz="2187" b="0" i="0" u="none" strike="noStrike" cap="none" dirty="0">
                <a:solidFill>
                  <a:schemeClr val="lt1"/>
                </a:solidFill>
                <a:latin typeface="Times New Roman" pitchFamily="18" charset="0"/>
                <a:ea typeface="Calibri"/>
                <a:cs typeface="Times New Roman" pitchFamily="18" charset="0"/>
                <a:sym typeface="Calibri"/>
              </a:rPr>
              <a:t>Wall Street Journal ranked Carol No. 2 on its list of the best chief </a:t>
            </a:r>
            <a:r>
              <a:rPr lang="en-US" sz="2187" b="0" i="0" u="none" strike="noStrike" cap="none" dirty="0" smtClean="0">
                <a:solidFill>
                  <a:schemeClr val="lt1"/>
                </a:solidFill>
                <a:latin typeface="Times New Roman" pitchFamily="18" charset="0"/>
                <a:ea typeface="Calibri"/>
                <a:cs typeface="Times New Roman" pitchFamily="18" charset="0"/>
                <a:sym typeface="Calibri"/>
              </a:rPr>
              <a:t/>
            </a:r>
            <a:br>
              <a:rPr lang="en-US" sz="2187" b="0" i="0" u="none" strike="noStrike" cap="none" dirty="0" smtClean="0">
                <a:solidFill>
                  <a:schemeClr val="lt1"/>
                </a:solidFill>
                <a:latin typeface="Times New Roman" pitchFamily="18" charset="0"/>
                <a:ea typeface="Calibri"/>
                <a:cs typeface="Times New Roman" pitchFamily="18" charset="0"/>
                <a:sym typeface="Calibri"/>
              </a:rPr>
            </a:br>
            <a:r>
              <a:rPr lang="en-US" sz="2187" dirty="0">
                <a:solidFill>
                  <a:schemeClr val="lt1"/>
                </a:solidFill>
                <a:latin typeface="Times New Roman" pitchFamily="18" charset="0"/>
                <a:ea typeface="Calibri"/>
                <a:cs typeface="Times New Roman" pitchFamily="18" charset="0"/>
                <a:sym typeface="Calibri"/>
              </a:rPr>
              <a:t>	</a:t>
            </a:r>
            <a:r>
              <a:rPr lang="en-US" sz="2187" b="0" i="0" u="none" strike="noStrike" cap="none" dirty="0" smtClean="0">
                <a:solidFill>
                  <a:schemeClr val="lt1"/>
                </a:solidFill>
                <a:latin typeface="Times New Roman" pitchFamily="18" charset="0"/>
                <a:ea typeface="Calibri"/>
                <a:cs typeface="Times New Roman" pitchFamily="18" charset="0"/>
                <a:sym typeface="Calibri"/>
              </a:rPr>
              <a:t> financial </a:t>
            </a:r>
            <a:r>
              <a:rPr lang="en-US" sz="2187" b="0" i="0" u="none" strike="noStrike" cap="none" dirty="0">
                <a:solidFill>
                  <a:schemeClr val="lt1"/>
                </a:solidFill>
                <a:latin typeface="Times New Roman" pitchFamily="18" charset="0"/>
                <a:ea typeface="Calibri"/>
                <a:cs typeface="Times New Roman" pitchFamily="18" charset="0"/>
                <a:sym typeface="Calibri"/>
              </a:rPr>
              <a:t>officers in corporate America</a:t>
            </a:r>
          </a:p>
          <a:p>
            <a:pPr marL="228600" marR="0" lvl="0" indent="-228600" algn="l" rtl="0">
              <a:lnSpc>
                <a:spcPct val="70000"/>
              </a:lnSpc>
              <a:spcBef>
                <a:spcPts val="1000"/>
              </a:spcBef>
              <a:buClr>
                <a:schemeClr val="lt1"/>
              </a:buClr>
              <a:buSzPct val="99409"/>
              <a:buFont typeface="Arial"/>
              <a:buChar char="•"/>
            </a:pPr>
            <a:r>
              <a:rPr lang="en-US" sz="2187" b="0" i="0" u="none" strike="noStrike" cap="none" dirty="0" smtClean="0">
                <a:solidFill>
                  <a:schemeClr val="lt1"/>
                </a:solidFill>
                <a:latin typeface="Times New Roman" pitchFamily="18" charset="0"/>
                <a:ea typeface="Calibri"/>
                <a:cs typeface="Times New Roman" pitchFamily="18" charset="0"/>
                <a:sym typeface="Calibri"/>
              </a:rPr>
              <a:t>2013 :Fortune </a:t>
            </a:r>
            <a:r>
              <a:rPr lang="en-US" sz="2187" b="0" i="0" u="none" strike="noStrike" cap="none" dirty="0">
                <a:solidFill>
                  <a:schemeClr val="lt1"/>
                </a:solidFill>
                <a:latin typeface="Times New Roman" pitchFamily="18" charset="0"/>
                <a:ea typeface="Calibri"/>
                <a:cs typeface="Times New Roman" pitchFamily="18" charset="0"/>
                <a:sym typeface="Calibri"/>
              </a:rPr>
              <a:t>magazine listed her among the top 50 Most Powerful </a:t>
            </a:r>
            <a:r>
              <a:rPr lang="en-US" sz="2187" b="0" i="0" u="none" strike="noStrike" cap="none" dirty="0" smtClean="0">
                <a:solidFill>
                  <a:schemeClr val="lt1"/>
                </a:solidFill>
                <a:latin typeface="Times New Roman" pitchFamily="18" charset="0"/>
                <a:ea typeface="Calibri"/>
                <a:cs typeface="Times New Roman" pitchFamily="18" charset="0"/>
                <a:sym typeface="Calibri"/>
              </a:rPr>
              <a:t>Women</a:t>
            </a:r>
            <a:br>
              <a:rPr lang="en-US" sz="2187" b="0" i="0" u="none" strike="noStrike" cap="none" dirty="0" smtClean="0">
                <a:solidFill>
                  <a:schemeClr val="lt1"/>
                </a:solidFill>
                <a:latin typeface="Times New Roman" pitchFamily="18" charset="0"/>
                <a:ea typeface="Calibri"/>
                <a:cs typeface="Times New Roman" pitchFamily="18" charset="0"/>
                <a:sym typeface="Calibri"/>
              </a:rPr>
            </a:br>
            <a:r>
              <a:rPr lang="en-US" sz="2187" dirty="0">
                <a:solidFill>
                  <a:schemeClr val="lt1"/>
                </a:solidFill>
                <a:latin typeface="Times New Roman" pitchFamily="18" charset="0"/>
                <a:ea typeface="Calibri"/>
                <a:cs typeface="Times New Roman" pitchFamily="18" charset="0"/>
                <a:sym typeface="Calibri"/>
              </a:rPr>
              <a:t>	</a:t>
            </a:r>
            <a:r>
              <a:rPr lang="en-US" sz="2187" b="0" i="0" u="none" strike="noStrike" cap="none" dirty="0" smtClean="0">
                <a:solidFill>
                  <a:schemeClr val="lt1"/>
                </a:solidFill>
                <a:latin typeface="Times New Roman" pitchFamily="18" charset="0"/>
                <a:ea typeface="Calibri"/>
                <a:cs typeface="Times New Roman" pitchFamily="18" charset="0"/>
                <a:sym typeface="Calibri"/>
              </a:rPr>
              <a:t>in </a:t>
            </a:r>
            <a:r>
              <a:rPr lang="en-US" sz="2187" b="0" i="0" u="none" strike="noStrike" cap="none" dirty="0">
                <a:solidFill>
                  <a:schemeClr val="lt1"/>
                </a:solidFill>
                <a:latin typeface="Times New Roman" pitchFamily="18" charset="0"/>
                <a:ea typeface="Calibri"/>
                <a:cs typeface="Times New Roman" pitchFamily="18" charset="0"/>
                <a:sym typeface="Calibri"/>
              </a:rPr>
              <a:t>Business, for the second consecutive year</a:t>
            </a:r>
            <a:r>
              <a:rPr lang="en-US" sz="1125" b="0" i="0" u="none" strike="noStrike" cap="none" dirty="0">
                <a:solidFill>
                  <a:schemeClr val="dk1"/>
                </a:solidFill>
                <a:latin typeface="Times New Roman" pitchFamily="18" charset="0"/>
                <a:ea typeface="Calibri"/>
                <a:cs typeface="Times New Roman" pitchFamily="18" charset="0"/>
                <a:sym typeface="Calibri"/>
              </a:rPr>
              <a:t>. </a:t>
            </a:r>
          </a:p>
        </p:txBody>
      </p:sp>
      <p:pic>
        <p:nvPicPr>
          <p:cNvPr id="1328" name="Shape 1328"/>
          <p:cNvPicPr preferRelativeResize="0"/>
          <p:nvPr/>
        </p:nvPicPr>
        <p:blipFill rotWithShape="1">
          <a:blip r:embed="rId3">
            <a:alphaModFix/>
          </a:blip>
          <a:srcRect/>
          <a:stretch/>
        </p:blipFill>
        <p:spPr>
          <a:xfrm>
            <a:off x="9584271" y="2118805"/>
            <a:ext cx="2228786" cy="2465551"/>
          </a:xfrm>
          <a:prstGeom prst="rect">
            <a:avLst/>
          </a:prstGeom>
          <a:noFill/>
          <a:ln>
            <a:noFill/>
          </a:ln>
        </p:spPr>
      </p:pic>
      <p:sp>
        <p:nvSpPr>
          <p:cNvPr id="2" name="TextBox 1"/>
          <p:cNvSpPr txBox="1"/>
          <p:nvPr/>
        </p:nvSpPr>
        <p:spPr>
          <a:xfrm>
            <a:off x="415636" y="5413665"/>
            <a:ext cx="9805046" cy="959237"/>
          </a:xfrm>
          <a:prstGeom prst="rect">
            <a:avLst/>
          </a:prstGeom>
          <a:noFill/>
        </p:spPr>
        <p:txBody>
          <a:bodyPr wrap="square" rtlCol="0">
            <a:spAutoFit/>
          </a:bodyPr>
          <a:lstStyle/>
          <a:p>
            <a:pPr marL="228600" lvl="0" indent="-228600">
              <a:lnSpc>
                <a:spcPct val="70000"/>
              </a:lnSpc>
              <a:buClr>
                <a:schemeClr val="lt1"/>
              </a:buClr>
              <a:buSzPct val="99409"/>
              <a:buFont typeface="Arial"/>
              <a:buChar char="•"/>
            </a:pPr>
            <a:r>
              <a:rPr lang="en-CA" sz="2000" dirty="0" smtClean="0">
                <a:solidFill>
                  <a:schemeClr val="bg1"/>
                </a:solidFill>
                <a:latin typeface="Times New Roman" panose="02020603050405020304" pitchFamily="18" charset="0"/>
                <a:cs typeface="Times New Roman" panose="02020603050405020304" pitchFamily="18" charset="0"/>
              </a:rPr>
              <a:t>Education :</a:t>
            </a:r>
            <a:r>
              <a:rPr lang="en-CA" sz="2000" dirty="0" smtClean="0">
                <a:latin typeface="Times New Roman" panose="02020603050405020304" pitchFamily="18" charset="0"/>
                <a:cs typeface="Times New Roman" panose="02020603050405020304" pitchFamily="18" charset="0"/>
              </a:rPr>
              <a:t>  </a:t>
            </a:r>
            <a:r>
              <a:rPr lang="en-US" sz="2000" dirty="0" smtClean="0">
                <a:solidFill>
                  <a:schemeClr val="lt1"/>
                </a:solidFill>
                <a:latin typeface="Times New Roman" panose="02020603050405020304" pitchFamily="18" charset="0"/>
                <a:ea typeface="Calibri"/>
                <a:cs typeface="Times New Roman" panose="02020603050405020304" pitchFamily="18" charset="0"/>
                <a:sym typeface="Calibri"/>
              </a:rPr>
              <a:t>Bachelor’s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degree in communication from the University of </a:t>
            </a:r>
            <a:r>
              <a:rPr lang="en-US" sz="2000" dirty="0" smtClean="0">
                <a:solidFill>
                  <a:schemeClr val="lt1"/>
                </a:solidFill>
                <a:latin typeface="Times New Roman" panose="02020603050405020304" pitchFamily="18" charset="0"/>
                <a:ea typeface="Calibri"/>
                <a:cs typeface="Times New Roman" panose="02020603050405020304" pitchFamily="18" charset="0"/>
                <a:sym typeface="Calibri"/>
              </a:rPr>
              <a:t>Wyoming.</a:t>
            </a:r>
          </a:p>
          <a:p>
            <a:pPr lvl="3">
              <a:lnSpc>
                <a:spcPct val="70000"/>
              </a:lnSpc>
              <a:spcBef>
                <a:spcPts val="1000"/>
              </a:spcBef>
              <a:buClr>
                <a:schemeClr val="lt1"/>
              </a:buClr>
              <a:buSzPct val="99409"/>
            </a:pPr>
            <a:r>
              <a:rPr lang="en-US" sz="2000" dirty="0" smtClean="0">
                <a:solidFill>
                  <a:schemeClr val="lt1"/>
                </a:solidFill>
                <a:latin typeface="Times New Roman" panose="02020603050405020304" pitchFamily="18" charset="0"/>
                <a:ea typeface="Calibri"/>
                <a:cs typeface="Times New Roman" panose="02020603050405020304" pitchFamily="18" charset="0"/>
                <a:sym typeface="Calibri"/>
              </a:rPr>
              <a:t>Master of Business Administration in finance from the University of Denver.</a:t>
            </a:r>
          </a:p>
          <a:p>
            <a:endParaRPr lang="en-CA" sz="2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29B3F65C-2DF1-4EBD-AC68-8BBBAB898856}" type="slidenum">
              <a:rPr lang="en-US" smtClean="0"/>
              <a:t>236</a:t>
            </a:fld>
            <a:endParaRPr lang="en-US"/>
          </a:p>
        </p:txBody>
      </p:sp>
    </p:spTree>
    <p:extLst>
      <p:ext uri="{BB962C8B-B14F-4D97-AF65-F5344CB8AC3E}">
        <p14:creationId xmlns:p14="http://schemas.microsoft.com/office/powerpoint/2010/main" val="1108795695"/>
      </p:ext>
    </p:extLst>
  </p:cSld>
  <p:clrMapOvr>
    <a:masterClrMapping/>
  </p:clrMapOvr>
  <p:transition spd="slow">
    <p:cut/>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Shape 1333"/>
          <p:cNvSpPr txBox="1">
            <a:spLocks noGrp="1"/>
          </p:cNvSpPr>
          <p:nvPr>
            <p:ph type="title"/>
          </p:nvPr>
        </p:nvSpPr>
        <p:spPr>
          <a:xfrm>
            <a:off x="580768" y="534727"/>
            <a:ext cx="9640376" cy="92211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600" b="1" i="0" u="none" strike="noStrike" cap="none" dirty="0">
                <a:solidFill>
                  <a:srgbClr val="FFF2CC"/>
                </a:solidFill>
                <a:latin typeface="Times New Roman" pitchFamily="18" charset="0"/>
                <a:ea typeface="Calibri"/>
                <a:cs typeface="Times New Roman" pitchFamily="18" charset="0"/>
                <a:sym typeface="Calibri"/>
              </a:rPr>
              <a:t>Mark </a:t>
            </a:r>
            <a:r>
              <a:rPr lang="en-US" sz="3600" b="1" i="0" u="none" strike="noStrike" cap="none" dirty="0" err="1">
                <a:solidFill>
                  <a:srgbClr val="FFF2CC"/>
                </a:solidFill>
                <a:latin typeface="Times New Roman" pitchFamily="18" charset="0"/>
                <a:ea typeface="Calibri"/>
                <a:cs typeface="Times New Roman" pitchFamily="18" charset="0"/>
                <a:sym typeface="Calibri"/>
              </a:rPr>
              <a:t>Holifield</a:t>
            </a:r>
            <a:r>
              <a:rPr lang="en-US" sz="3600" b="1" i="0" u="none" strike="noStrike" cap="none" dirty="0">
                <a:solidFill>
                  <a:srgbClr val="FFF2CC"/>
                </a:solidFill>
                <a:latin typeface="Times New Roman" pitchFamily="18" charset="0"/>
                <a:ea typeface="Calibri"/>
                <a:cs typeface="Times New Roman" pitchFamily="18" charset="0"/>
                <a:sym typeface="Calibri"/>
              </a:rPr>
              <a:t/>
            </a:r>
            <a:br>
              <a:rPr lang="en-US" sz="3600" b="1" i="0" u="none" strike="noStrike" cap="none" dirty="0">
                <a:solidFill>
                  <a:srgbClr val="FFF2CC"/>
                </a:solidFill>
                <a:latin typeface="Times New Roman" pitchFamily="18" charset="0"/>
                <a:ea typeface="Calibri"/>
                <a:cs typeface="Times New Roman" pitchFamily="18" charset="0"/>
                <a:sym typeface="Calibri"/>
              </a:rPr>
            </a:br>
            <a:r>
              <a:rPr lang="en-US" sz="3600" b="1" i="0" u="none" strike="noStrike" cap="none" dirty="0">
                <a:solidFill>
                  <a:schemeClr val="lt1"/>
                </a:solidFill>
                <a:latin typeface="Times New Roman" pitchFamily="18" charset="0"/>
                <a:ea typeface="Calibri"/>
                <a:cs typeface="Times New Roman" pitchFamily="18" charset="0"/>
                <a:sym typeface="Calibri"/>
              </a:rPr>
              <a:t>​Executive Vice President, Supply Chain and Product Development</a:t>
            </a:r>
          </a:p>
        </p:txBody>
      </p:sp>
      <p:sp>
        <p:nvSpPr>
          <p:cNvPr id="1334" name="Shape 1334"/>
          <p:cNvSpPr txBox="1">
            <a:spLocks noGrp="1"/>
          </p:cNvSpPr>
          <p:nvPr>
            <p:ph type="body" idx="1"/>
          </p:nvPr>
        </p:nvSpPr>
        <p:spPr>
          <a:xfrm>
            <a:off x="383059" y="1844824"/>
            <a:ext cx="10095470" cy="3168351"/>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2800" b="0" i="0" u="none" strike="noStrike" cap="none" dirty="0" smtClean="0">
                <a:solidFill>
                  <a:schemeClr val="lt1"/>
                </a:solidFill>
                <a:latin typeface="Times New Roman" pitchFamily="18" charset="0"/>
                <a:ea typeface="Calibri"/>
                <a:cs typeface="Times New Roman" pitchFamily="18" charset="0"/>
                <a:sym typeface="Calibri"/>
              </a:rPr>
              <a:t>2006: Joined home depot </a:t>
            </a:r>
            <a:r>
              <a:rPr lang="en-US" sz="2800" b="0" i="0" u="none" strike="noStrike" cap="none" dirty="0">
                <a:solidFill>
                  <a:schemeClr val="lt1"/>
                </a:solidFill>
                <a:latin typeface="Times New Roman" pitchFamily="18" charset="0"/>
                <a:ea typeface="Calibri"/>
                <a:cs typeface="Times New Roman" pitchFamily="18" charset="0"/>
                <a:sym typeface="Calibri"/>
              </a:rPr>
              <a:t>as senior vice president of supply chain</a:t>
            </a:r>
          </a:p>
          <a:p>
            <a:pPr marL="228600" marR="0" lvl="0" indent="-228600" algn="l" rtl="0">
              <a:lnSpc>
                <a:spcPct val="90000"/>
              </a:lnSpc>
              <a:spcBef>
                <a:spcPts val="1000"/>
              </a:spcBef>
              <a:spcAft>
                <a:spcPts val="0"/>
              </a:spcAft>
              <a:buClr>
                <a:schemeClr val="lt1"/>
              </a:buClr>
              <a:buSzPct val="100000"/>
              <a:buFont typeface="Arial"/>
              <a:buChar char="•"/>
            </a:pPr>
            <a:r>
              <a:rPr lang="en-US" sz="2800" b="0" i="0" u="none" strike="noStrike" cap="none" dirty="0">
                <a:solidFill>
                  <a:schemeClr val="lt1"/>
                </a:solidFill>
                <a:latin typeface="Times New Roman" pitchFamily="18" charset="0"/>
                <a:ea typeface="Calibri"/>
                <a:cs typeface="Times New Roman" pitchFamily="18" charset="0"/>
                <a:sym typeface="Calibri"/>
              </a:rPr>
              <a:t>He has engineered The Home Depot’s  supply chain transformation, adding the company’s network of 18 Rapid Deployment Centers to supply stores more quickly.</a:t>
            </a:r>
          </a:p>
          <a:p>
            <a:pPr marL="228600" marR="0" lvl="0" indent="-228600" algn="l" rtl="0">
              <a:lnSpc>
                <a:spcPct val="90000"/>
              </a:lnSpc>
              <a:spcBef>
                <a:spcPts val="1000"/>
              </a:spcBef>
              <a:buClr>
                <a:schemeClr val="lt1"/>
              </a:buClr>
              <a:buSzPct val="100000"/>
              <a:buFont typeface="Arial"/>
              <a:buChar char="•"/>
            </a:pPr>
            <a:r>
              <a:rPr lang="en-US" sz="2800" b="0" i="0" u="none" strike="noStrike" cap="none" dirty="0">
                <a:solidFill>
                  <a:schemeClr val="lt1"/>
                </a:solidFill>
                <a:latin typeface="Times New Roman" pitchFamily="18" charset="0"/>
                <a:ea typeface="Calibri"/>
                <a:cs typeface="Times New Roman" pitchFamily="18" charset="0"/>
                <a:sym typeface="Calibri"/>
              </a:rPr>
              <a:t>Prior to Office Depot, Mark worked in supply chain roles at Dallas Systems Corporation, Frito-Lay North America Inc., and H.E. Butt Grocery Company</a:t>
            </a:r>
            <a:r>
              <a:rPr lang="en-US" sz="2800" b="0" i="0" u="none" strike="noStrike" cap="none" dirty="0">
                <a:solidFill>
                  <a:schemeClr val="dk1"/>
                </a:solidFill>
                <a:latin typeface="Times New Roman" pitchFamily="18" charset="0"/>
                <a:ea typeface="Calibri"/>
                <a:cs typeface="Times New Roman" pitchFamily="18" charset="0"/>
                <a:sym typeface="Calibri"/>
              </a:rPr>
              <a:t>.</a:t>
            </a:r>
          </a:p>
        </p:txBody>
      </p:sp>
      <p:pic>
        <p:nvPicPr>
          <p:cNvPr id="1335" name="Shape 1335"/>
          <p:cNvPicPr preferRelativeResize="0"/>
          <p:nvPr/>
        </p:nvPicPr>
        <p:blipFill rotWithShape="1">
          <a:blip r:embed="rId3">
            <a:alphaModFix/>
          </a:blip>
          <a:srcRect/>
          <a:stretch/>
        </p:blipFill>
        <p:spPr>
          <a:xfrm>
            <a:off x="9722446" y="239701"/>
            <a:ext cx="1512167" cy="1512167"/>
          </a:xfrm>
          <a:prstGeom prst="rect">
            <a:avLst/>
          </a:prstGeom>
          <a:noFill/>
          <a:ln>
            <a:noFill/>
          </a:ln>
        </p:spPr>
      </p:pic>
      <p:sp>
        <p:nvSpPr>
          <p:cNvPr id="2" name="TextBox 1"/>
          <p:cNvSpPr txBox="1"/>
          <p:nvPr/>
        </p:nvSpPr>
        <p:spPr>
          <a:xfrm>
            <a:off x="935182" y="4998027"/>
            <a:ext cx="9414163" cy="1117229"/>
          </a:xfrm>
          <a:prstGeom prst="rect">
            <a:avLst/>
          </a:prstGeom>
          <a:noFill/>
        </p:spPr>
        <p:txBody>
          <a:bodyPr wrap="square" rtlCol="0">
            <a:spAutoFit/>
          </a:bodyPr>
          <a:lstStyle/>
          <a:p>
            <a:pPr marL="228600" lvl="0" indent="-228600">
              <a:lnSpc>
                <a:spcPct val="90000"/>
              </a:lnSpc>
              <a:buClr>
                <a:schemeClr val="lt1"/>
              </a:buClr>
              <a:buSzPct val="100000"/>
              <a:buFont typeface="Arial"/>
              <a:buChar char="•"/>
            </a:pPr>
            <a:r>
              <a:rPr lang="en-US" dirty="0" smtClean="0">
                <a:solidFill>
                  <a:schemeClr val="lt1"/>
                </a:solidFill>
                <a:latin typeface="Times New Roman" pitchFamily="18" charset="0"/>
                <a:ea typeface="Calibri"/>
                <a:cs typeface="Times New Roman" pitchFamily="18" charset="0"/>
                <a:sym typeface="Calibri"/>
              </a:rPr>
              <a:t>Education :  bachelor’s </a:t>
            </a:r>
            <a:r>
              <a:rPr lang="en-US" dirty="0">
                <a:solidFill>
                  <a:schemeClr val="lt1"/>
                </a:solidFill>
                <a:latin typeface="Times New Roman" pitchFamily="18" charset="0"/>
                <a:ea typeface="Calibri"/>
                <a:cs typeface="Times New Roman" pitchFamily="18" charset="0"/>
                <a:sym typeface="Calibri"/>
              </a:rPr>
              <a:t>degree in business administration with honors from the University of </a:t>
            </a:r>
            <a:r>
              <a:rPr lang="en-US" dirty="0" smtClean="0">
                <a:solidFill>
                  <a:schemeClr val="lt1"/>
                </a:solidFill>
                <a:latin typeface="Times New Roman" pitchFamily="18" charset="0"/>
                <a:ea typeface="Calibri"/>
                <a:cs typeface="Times New Roman" pitchFamily="18" charset="0"/>
                <a:sym typeface="Calibri"/>
              </a:rPr>
              <a:t>		         Texas </a:t>
            </a:r>
            <a:br>
              <a:rPr lang="en-US" dirty="0" smtClean="0">
                <a:solidFill>
                  <a:schemeClr val="lt1"/>
                </a:solidFill>
                <a:latin typeface="Times New Roman" pitchFamily="18" charset="0"/>
                <a:ea typeface="Calibri"/>
                <a:cs typeface="Times New Roman" pitchFamily="18" charset="0"/>
                <a:sym typeface="Calibri"/>
              </a:rPr>
            </a:br>
            <a:r>
              <a:rPr lang="en-US" dirty="0" smtClean="0">
                <a:solidFill>
                  <a:schemeClr val="lt1"/>
                </a:solidFill>
                <a:latin typeface="Times New Roman" pitchFamily="18" charset="0"/>
                <a:ea typeface="Calibri"/>
                <a:cs typeface="Times New Roman" pitchFamily="18" charset="0"/>
                <a:sym typeface="Calibri"/>
              </a:rPr>
              <a:t>	        master’s </a:t>
            </a:r>
            <a:r>
              <a:rPr lang="en-US" dirty="0">
                <a:solidFill>
                  <a:schemeClr val="lt1"/>
                </a:solidFill>
                <a:latin typeface="Times New Roman" pitchFamily="18" charset="0"/>
                <a:ea typeface="Calibri"/>
                <a:cs typeface="Times New Roman" pitchFamily="18" charset="0"/>
                <a:sym typeface="Calibri"/>
              </a:rPr>
              <a:t>degree in business administration from Baylor University</a:t>
            </a:r>
          </a:p>
          <a:p>
            <a:endParaRPr lang="en-CA"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29B3F65C-2DF1-4EBD-AC68-8BBBAB898856}" type="slidenum">
              <a:rPr lang="en-US" smtClean="0"/>
              <a:t>237</a:t>
            </a:fld>
            <a:endParaRPr lang="en-US"/>
          </a:p>
        </p:txBody>
      </p:sp>
    </p:spTree>
    <p:extLst>
      <p:ext uri="{BB962C8B-B14F-4D97-AF65-F5344CB8AC3E}">
        <p14:creationId xmlns:p14="http://schemas.microsoft.com/office/powerpoint/2010/main" val="2053332144"/>
      </p:ext>
    </p:extLst>
  </p:cSld>
  <p:clrMapOvr>
    <a:masterClrMapping/>
  </p:clrMapOvr>
  <p:transition spd="slow">
    <p:cut/>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Shape 1340"/>
          <p:cNvSpPr txBox="1">
            <a:spLocks noGrp="1"/>
          </p:cNvSpPr>
          <p:nvPr>
            <p:ph type="title"/>
          </p:nvPr>
        </p:nvSpPr>
        <p:spPr>
          <a:xfrm>
            <a:off x="413893" y="166343"/>
            <a:ext cx="10807147"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600" b="1" i="0" u="none" strike="noStrike" cap="none" dirty="0">
                <a:solidFill>
                  <a:srgbClr val="FFF2CC"/>
                </a:solidFill>
                <a:latin typeface="Times New Roman" pitchFamily="18" charset="0"/>
                <a:ea typeface="Calibri"/>
                <a:cs typeface="Times New Roman" pitchFamily="18" charset="0"/>
                <a:sym typeface="Calibri"/>
              </a:rPr>
              <a:t>Matt Carey</a:t>
            </a:r>
            <a:r>
              <a:rPr lang="en-US" sz="3600" b="1" i="0" u="none" strike="noStrike" cap="none" dirty="0">
                <a:solidFill>
                  <a:schemeClr val="lt1"/>
                </a:solidFill>
                <a:latin typeface="Times New Roman" pitchFamily="18" charset="0"/>
                <a:ea typeface="Calibri"/>
                <a:cs typeface="Times New Roman" pitchFamily="18" charset="0"/>
                <a:sym typeface="Calibri"/>
              </a:rPr>
              <a:t/>
            </a:r>
            <a:br>
              <a:rPr lang="en-US" sz="3600" b="1" i="0" u="none" strike="noStrike" cap="none" dirty="0">
                <a:solidFill>
                  <a:schemeClr val="lt1"/>
                </a:solidFill>
                <a:latin typeface="Times New Roman" pitchFamily="18" charset="0"/>
                <a:ea typeface="Calibri"/>
                <a:cs typeface="Times New Roman" pitchFamily="18" charset="0"/>
                <a:sym typeface="Calibri"/>
              </a:rPr>
            </a:br>
            <a:r>
              <a:rPr lang="en-US" sz="3600" b="1" i="0" u="none" strike="noStrike" cap="none" dirty="0">
                <a:solidFill>
                  <a:schemeClr val="lt1"/>
                </a:solidFill>
                <a:latin typeface="Times New Roman" pitchFamily="18" charset="0"/>
                <a:ea typeface="Calibri"/>
                <a:cs typeface="Times New Roman" pitchFamily="18" charset="0"/>
                <a:sym typeface="Calibri"/>
              </a:rPr>
              <a:t>Executive Vice President &amp; Chief Information Officer</a:t>
            </a:r>
          </a:p>
        </p:txBody>
      </p:sp>
      <p:sp>
        <p:nvSpPr>
          <p:cNvPr id="1341" name="Shape 1341"/>
          <p:cNvSpPr txBox="1">
            <a:spLocks noGrp="1"/>
          </p:cNvSpPr>
          <p:nvPr>
            <p:ph type="body" idx="1"/>
          </p:nvPr>
        </p:nvSpPr>
        <p:spPr>
          <a:xfrm>
            <a:off x="413893" y="1626676"/>
            <a:ext cx="9783600" cy="45261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3200" b="0" i="0" u="none" strike="noStrike" cap="none" dirty="0">
                <a:solidFill>
                  <a:schemeClr val="lt1"/>
                </a:solidFill>
                <a:latin typeface="Times New Roman" pitchFamily="18" charset="0"/>
                <a:ea typeface="Calibri"/>
                <a:cs typeface="Times New Roman" pitchFamily="18" charset="0"/>
                <a:sym typeface="Calibri"/>
              </a:rPr>
              <a:t> </a:t>
            </a:r>
            <a:r>
              <a:rPr lang="en-US" sz="3200" b="0" i="0" u="none" strike="noStrike" cap="none" dirty="0" smtClean="0">
                <a:solidFill>
                  <a:schemeClr val="lt1"/>
                </a:solidFill>
                <a:latin typeface="Times New Roman" pitchFamily="18" charset="0"/>
                <a:ea typeface="Calibri"/>
                <a:cs typeface="Times New Roman" pitchFamily="18" charset="0"/>
                <a:sym typeface="Calibri"/>
              </a:rPr>
              <a:t>2008 : </a:t>
            </a:r>
            <a:r>
              <a:rPr lang="en-US" sz="2800" b="0" i="0" u="none" strike="noStrike" cap="none" dirty="0" smtClean="0">
                <a:solidFill>
                  <a:schemeClr val="lt1"/>
                </a:solidFill>
                <a:latin typeface="Times New Roman" pitchFamily="18" charset="0"/>
                <a:ea typeface="Calibri"/>
                <a:cs typeface="Times New Roman" pitchFamily="18" charset="0"/>
                <a:sym typeface="Calibri"/>
              </a:rPr>
              <a:t>Joined </a:t>
            </a:r>
            <a:r>
              <a:rPr lang="en-US" sz="2800" b="0" i="0" u="none" strike="noStrike" cap="none" dirty="0">
                <a:solidFill>
                  <a:schemeClr val="lt1"/>
                </a:solidFill>
                <a:latin typeface="Times New Roman" pitchFamily="18" charset="0"/>
                <a:ea typeface="Calibri"/>
                <a:cs typeface="Times New Roman" pitchFamily="18" charset="0"/>
                <a:sym typeface="Calibri"/>
              </a:rPr>
              <a:t>The Home </a:t>
            </a:r>
            <a:r>
              <a:rPr lang="en-US" sz="2800" b="0" i="0" u="none" strike="noStrike" cap="none" dirty="0" smtClean="0">
                <a:solidFill>
                  <a:schemeClr val="lt1"/>
                </a:solidFill>
                <a:latin typeface="Times New Roman" pitchFamily="18" charset="0"/>
                <a:ea typeface="Calibri"/>
                <a:cs typeface="Times New Roman" pitchFamily="18" charset="0"/>
                <a:sym typeface="Calibri"/>
              </a:rPr>
              <a:t>Depot</a:t>
            </a:r>
          </a:p>
          <a:p>
            <a:pPr marL="228600" marR="0" lvl="0" indent="-228600" algn="l" rtl="0">
              <a:lnSpc>
                <a:spcPct val="90000"/>
              </a:lnSpc>
              <a:spcBef>
                <a:spcPts val="0"/>
              </a:spcBef>
              <a:spcAft>
                <a:spcPts val="0"/>
              </a:spcAft>
              <a:buClr>
                <a:schemeClr val="lt1"/>
              </a:buClr>
              <a:buSzPct val="100000"/>
              <a:buFont typeface="Arial"/>
              <a:buChar char="•"/>
            </a:pPr>
            <a:r>
              <a:rPr lang="en-US" sz="2800" b="0" i="0" u="none" strike="noStrike" cap="none" dirty="0" smtClean="0">
                <a:solidFill>
                  <a:schemeClr val="lt1"/>
                </a:solidFill>
                <a:latin typeface="Times New Roman" pitchFamily="18" charset="0"/>
                <a:ea typeface="Calibri"/>
                <a:cs typeface="Times New Roman" pitchFamily="18" charset="0"/>
                <a:sym typeface="Calibri"/>
              </a:rPr>
              <a:t>Responsible </a:t>
            </a:r>
            <a:r>
              <a:rPr lang="en-US" sz="2800" b="0" i="0" u="none" strike="noStrike" cap="none" dirty="0">
                <a:solidFill>
                  <a:schemeClr val="lt1"/>
                </a:solidFill>
                <a:latin typeface="Times New Roman" pitchFamily="18" charset="0"/>
                <a:ea typeface="Calibri"/>
                <a:cs typeface="Times New Roman" pitchFamily="18" charset="0"/>
                <a:sym typeface="Calibri"/>
              </a:rPr>
              <a:t>for all aspect in IT infrastructure and software development, approximately 90 supply chain distribution centers, more than 2000 store support centers.</a:t>
            </a:r>
          </a:p>
          <a:p>
            <a:pPr marL="228600" marR="0" lvl="0" indent="-228600" algn="l" rtl="0">
              <a:lnSpc>
                <a:spcPct val="90000"/>
              </a:lnSpc>
              <a:spcBef>
                <a:spcPts val="1000"/>
              </a:spcBef>
              <a:spcAft>
                <a:spcPts val="0"/>
              </a:spcAft>
              <a:buClr>
                <a:schemeClr val="lt1"/>
              </a:buClr>
              <a:buSzPct val="100000"/>
              <a:buFont typeface="Arial"/>
              <a:buChar char="•"/>
            </a:pPr>
            <a:r>
              <a:rPr lang="en-US" sz="2800" b="0" i="0" u="none" strike="noStrike" cap="none" dirty="0">
                <a:solidFill>
                  <a:schemeClr val="lt1"/>
                </a:solidFill>
                <a:latin typeface="Times New Roman" pitchFamily="18" charset="0"/>
                <a:ea typeface="Calibri"/>
                <a:cs typeface="Times New Roman" pitchFamily="18" charset="0"/>
                <a:sym typeface="Calibri"/>
              </a:rPr>
              <a:t>Before </a:t>
            </a:r>
            <a:r>
              <a:rPr lang="en-US" sz="2800" b="0" i="0" u="none" strike="noStrike" cap="none" dirty="0" smtClean="0">
                <a:solidFill>
                  <a:schemeClr val="lt1"/>
                </a:solidFill>
                <a:latin typeface="Times New Roman" pitchFamily="18" charset="0"/>
                <a:ea typeface="Calibri"/>
                <a:cs typeface="Times New Roman" pitchFamily="18" charset="0"/>
                <a:sym typeface="Calibri"/>
              </a:rPr>
              <a:t>2006 : </a:t>
            </a:r>
            <a:r>
              <a:rPr lang="en-US" dirty="0">
                <a:solidFill>
                  <a:schemeClr val="lt1"/>
                </a:solidFill>
                <a:latin typeface="Times New Roman" pitchFamily="18" charset="0"/>
                <a:ea typeface="Calibri"/>
                <a:cs typeface="Times New Roman" pitchFamily="18" charset="0"/>
                <a:sym typeface="Calibri"/>
              </a:rPr>
              <a:t>S</a:t>
            </a:r>
            <a:r>
              <a:rPr lang="en-US" sz="2800" b="0" i="0" u="none" strike="noStrike" cap="none" dirty="0" smtClean="0">
                <a:solidFill>
                  <a:schemeClr val="lt1"/>
                </a:solidFill>
                <a:latin typeface="Times New Roman" pitchFamily="18" charset="0"/>
                <a:ea typeface="Calibri"/>
                <a:cs typeface="Times New Roman" pitchFamily="18" charset="0"/>
                <a:sym typeface="Calibri"/>
              </a:rPr>
              <a:t>pent </a:t>
            </a:r>
            <a:r>
              <a:rPr lang="en-US" sz="2800" b="0" i="0" u="none" strike="noStrike" cap="none" dirty="0">
                <a:solidFill>
                  <a:schemeClr val="lt1"/>
                </a:solidFill>
                <a:latin typeface="Times New Roman" pitchFamily="18" charset="0"/>
                <a:ea typeface="Calibri"/>
                <a:cs typeface="Times New Roman" pitchFamily="18" charset="0"/>
                <a:sym typeface="Calibri"/>
              </a:rPr>
              <a:t>more than 20 years with Wal-Mart, where he was senior vice president and chief technology officer</a:t>
            </a:r>
          </a:p>
          <a:p>
            <a:pPr marL="228600" marR="0" lvl="0" indent="-228600" algn="l" rtl="0">
              <a:lnSpc>
                <a:spcPct val="90000"/>
              </a:lnSpc>
              <a:spcBef>
                <a:spcPts val="1000"/>
              </a:spcBef>
              <a:spcAft>
                <a:spcPts val="0"/>
              </a:spcAft>
              <a:buClr>
                <a:schemeClr val="lt1"/>
              </a:buClr>
              <a:buSzPct val="100000"/>
              <a:buFont typeface="Arial"/>
              <a:buChar char="•"/>
            </a:pPr>
            <a:r>
              <a:rPr lang="en-US" sz="2800" b="0" i="0" u="none" strike="noStrike" cap="none" dirty="0" smtClean="0">
                <a:solidFill>
                  <a:schemeClr val="lt1"/>
                </a:solidFill>
                <a:latin typeface="Times New Roman" pitchFamily="18" charset="0"/>
                <a:ea typeface="Calibri"/>
                <a:cs typeface="Times New Roman" pitchFamily="18" charset="0"/>
                <a:sym typeface="Calibri"/>
              </a:rPr>
              <a:t>2006-2008 :  </a:t>
            </a:r>
            <a:r>
              <a:rPr lang="en-US" dirty="0">
                <a:solidFill>
                  <a:schemeClr val="lt1"/>
                </a:solidFill>
                <a:latin typeface="Times New Roman" pitchFamily="18" charset="0"/>
                <a:ea typeface="Calibri"/>
                <a:cs typeface="Times New Roman" pitchFamily="18" charset="0"/>
                <a:sym typeface="Calibri"/>
              </a:rPr>
              <a:t>S</a:t>
            </a:r>
            <a:r>
              <a:rPr lang="en-US" sz="2800" b="0" i="0" u="none" strike="noStrike" cap="none" dirty="0" smtClean="0">
                <a:solidFill>
                  <a:schemeClr val="lt1"/>
                </a:solidFill>
                <a:latin typeface="Times New Roman" pitchFamily="18" charset="0"/>
                <a:ea typeface="Calibri"/>
                <a:cs typeface="Times New Roman" pitchFamily="18" charset="0"/>
                <a:sym typeface="Calibri"/>
              </a:rPr>
              <a:t>erved </a:t>
            </a:r>
            <a:r>
              <a:rPr lang="en-US" sz="2800" b="0" i="0" u="none" strike="noStrike" cap="none" dirty="0">
                <a:solidFill>
                  <a:schemeClr val="lt1"/>
                </a:solidFill>
                <a:latin typeface="Times New Roman" pitchFamily="18" charset="0"/>
                <a:ea typeface="Calibri"/>
                <a:cs typeface="Times New Roman" pitchFamily="18" charset="0"/>
                <a:sym typeface="Calibri"/>
              </a:rPr>
              <a:t>as senior vice president and chief technology officer at eBay.</a:t>
            </a:r>
          </a:p>
          <a:p>
            <a:pPr marL="228600" marR="0" lvl="0" indent="-228600" algn="l" rtl="0">
              <a:lnSpc>
                <a:spcPct val="90000"/>
              </a:lnSpc>
              <a:spcBef>
                <a:spcPts val="1000"/>
              </a:spcBef>
              <a:spcAft>
                <a:spcPts val="0"/>
              </a:spcAft>
              <a:buClr>
                <a:schemeClr val="lt1"/>
              </a:buClr>
              <a:buSzPct val="100000"/>
              <a:buFont typeface="Arial"/>
              <a:buChar char="•"/>
            </a:pPr>
            <a:r>
              <a:rPr lang="en-US" sz="2800" b="0" i="0" u="none" strike="noStrike" cap="none" dirty="0">
                <a:solidFill>
                  <a:schemeClr val="lt1"/>
                </a:solidFill>
                <a:latin typeface="Times New Roman" pitchFamily="18" charset="0"/>
                <a:ea typeface="Calibri"/>
                <a:cs typeface="Times New Roman" pitchFamily="18" charset="0"/>
                <a:sym typeface="Calibri"/>
              </a:rPr>
              <a:t>Responsible for implementing </a:t>
            </a:r>
            <a:r>
              <a:rPr lang="en-US" sz="2800" b="0" i="0" u="none" strike="noStrike" cap="none" dirty="0" err="1">
                <a:solidFill>
                  <a:schemeClr val="lt1"/>
                </a:solidFill>
                <a:latin typeface="Times New Roman" pitchFamily="18" charset="0"/>
                <a:ea typeface="Calibri"/>
                <a:cs typeface="Times New Roman" pitchFamily="18" charset="0"/>
                <a:sym typeface="Calibri"/>
              </a:rPr>
              <a:t>Goodlinks</a:t>
            </a:r>
            <a:r>
              <a:rPr lang="en-US" sz="2800" b="0" i="0" u="none" strike="noStrike" cap="none" dirty="0">
                <a:solidFill>
                  <a:schemeClr val="lt1"/>
                </a:solidFill>
                <a:latin typeface="Times New Roman" pitchFamily="18" charset="0"/>
                <a:ea typeface="Calibri"/>
                <a:cs typeface="Times New Roman" pitchFamily="18" charset="0"/>
                <a:sym typeface="Calibri"/>
              </a:rPr>
              <a:t>, which provided wireless real-time email and calendaring functions.</a:t>
            </a:r>
          </a:p>
          <a:p>
            <a:pPr marL="228600" marR="0" lvl="0" indent="-228600" algn="l" rtl="0">
              <a:lnSpc>
                <a:spcPct val="90000"/>
              </a:lnSpc>
              <a:spcBef>
                <a:spcPts val="1000"/>
              </a:spcBef>
              <a:buClr>
                <a:schemeClr val="dk1"/>
              </a:buClr>
              <a:buSzPct val="100000"/>
              <a:buFont typeface="Arial"/>
              <a:buNone/>
            </a:pPr>
            <a:endParaRPr sz="3200" b="0" i="0" u="none" strike="noStrike" cap="none" dirty="0">
              <a:solidFill>
                <a:schemeClr val="lt1"/>
              </a:solidFill>
              <a:latin typeface="Times New Roman" pitchFamily="18" charset="0"/>
              <a:ea typeface="Calibri"/>
              <a:cs typeface="Times New Roman" pitchFamily="18" charset="0"/>
              <a:sym typeface="Calibri"/>
            </a:endParaRPr>
          </a:p>
        </p:txBody>
      </p:sp>
      <p:pic>
        <p:nvPicPr>
          <p:cNvPr id="1342" name="Shape 1342"/>
          <p:cNvPicPr preferRelativeResize="0"/>
          <p:nvPr/>
        </p:nvPicPr>
        <p:blipFill rotWithShape="1">
          <a:blip r:embed="rId3">
            <a:alphaModFix/>
          </a:blip>
          <a:srcRect/>
          <a:stretch/>
        </p:blipFill>
        <p:spPr>
          <a:xfrm>
            <a:off x="10082367" y="1491905"/>
            <a:ext cx="1876800" cy="18477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238</a:t>
            </a:fld>
            <a:endParaRPr lang="en-US"/>
          </a:p>
        </p:txBody>
      </p:sp>
    </p:spTree>
    <p:extLst>
      <p:ext uri="{BB962C8B-B14F-4D97-AF65-F5344CB8AC3E}">
        <p14:creationId xmlns:p14="http://schemas.microsoft.com/office/powerpoint/2010/main" val="84988901"/>
      </p:ext>
    </p:extLst>
  </p:cSld>
  <p:clrMapOvr>
    <a:masterClrMapping/>
  </p:clrMapOvr>
  <p:transitio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p:nvPr>
        </p:nvSpPr>
        <p:spPr>
          <a:xfrm>
            <a:off x="470452" y="216038"/>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600" b="1" i="0" u="none" strike="noStrike" cap="none" dirty="0">
                <a:solidFill>
                  <a:srgbClr val="FFF2CC"/>
                </a:solidFill>
                <a:latin typeface="Times New Roman" pitchFamily="18" charset="0"/>
                <a:ea typeface="Calibri"/>
                <a:cs typeface="Times New Roman" pitchFamily="18" charset="0"/>
                <a:sym typeface="Calibri"/>
              </a:rPr>
              <a:t>Timothy Crow</a:t>
            </a:r>
            <a:r>
              <a:rPr lang="en-US" sz="3600" b="1" i="0" u="none" strike="noStrike" cap="none" dirty="0">
                <a:solidFill>
                  <a:schemeClr val="lt1"/>
                </a:solidFill>
                <a:latin typeface="Times New Roman" pitchFamily="18" charset="0"/>
                <a:ea typeface="Calibri"/>
                <a:cs typeface="Times New Roman" pitchFamily="18" charset="0"/>
                <a:sym typeface="Calibri"/>
              </a:rPr>
              <a:t/>
            </a:r>
            <a:br>
              <a:rPr lang="en-US" sz="3600" b="1" i="0" u="none" strike="noStrike" cap="none" dirty="0">
                <a:solidFill>
                  <a:schemeClr val="lt1"/>
                </a:solidFill>
                <a:latin typeface="Times New Roman" pitchFamily="18" charset="0"/>
                <a:ea typeface="Calibri"/>
                <a:cs typeface="Times New Roman" pitchFamily="18" charset="0"/>
                <a:sym typeface="Calibri"/>
              </a:rPr>
            </a:br>
            <a:r>
              <a:rPr lang="en-US" sz="3600" b="1" i="0" u="none" strike="noStrike" cap="none" dirty="0">
                <a:solidFill>
                  <a:schemeClr val="lt1"/>
                </a:solidFill>
                <a:latin typeface="Times New Roman" pitchFamily="18" charset="0"/>
                <a:ea typeface="Calibri"/>
                <a:cs typeface="Times New Roman" pitchFamily="18" charset="0"/>
                <a:sym typeface="Calibri"/>
              </a:rPr>
              <a:t>​Executive Vice President - Human Resources</a:t>
            </a:r>
          </a:p>
        </p:txBody>
      </p:sp>
      <p:sp>
        <p:nvSpPr>
          <p:cNvPr id="1348" name="Shape 1348"/>
          <p:cNvSpPr txBox="1">
            <a:spLocks noGrp="1"/>
          </p:cNvSpPr>
          <p:nvPr>
            <p:ph type="body" idx="1"/>
          </p:nvPr>
        </p:nvSpPr>
        <p:spPr>
          <a:xfrm>
            <a:off x="549964" y="1541601"/>
            <a:ext cx="8266043" cy="4525963"/>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lt1"/>
              </a:buClr>
              <a:buSzPct val="99615"/>
              <a:buFont typeface="Arial"/>
              <a:buChar char="•"/>
            </a:pPr>
            <a:r>
              <a:rPr lang="en-US" sz="2590" b="0" i="0" u="none" strike="noStrike" cap="none" dirty="0">
                <a:solidFill>
                  <a:schemeClr val="lt1"/>
                </a:solidFill>
                <a:latin typeface="Times New Roman" pitchFamily="18" charset="0"/>
                <a:ea typeface="Calibri"/>
                <a:cs typeface="Times New Roman" pitchFamily="18" charset="0"/>
                <a:sym typeface="Calibri"/>
              </a:rPr>
              <a:t>Bachelor’s degree from California State University at Northridge.</a:t>
            </a:r>
          </a:p>
          <a:p>
            <a:pPr marL="228600" marR="0" lvl="0" indent="-228600" algn="l" rtl="0">
              <a:lnSpc>
                <a:spcPct val="80000"/>
              </a:lnSpc>
              <a:spcBef>
                <a:spcPts val="1000"/>
              </a:spcBef>
              <a:spcAft>
                <a:spcPts val="0"/>
              </a:spcAft>
              <a:buClr>
                <a:schemeClr val="lt1"/>
              </a:buClr>
              <a:buSzPct val="99615"/>
              <a:buFont typeface="Arial"/>
              <a:buChar char="•"/>
            </a:pPr>
            <a:r>
              <a:rPr lang="en-US" sz="2590" b="0" i="0" u="none" strike="noStrike" cap="none" dirty="0">
                <a:solidFill>
                  <a:schemeClr val="lt1"/>
                </a:solidFill>
                <a:latin typeface="Times New Roman" pitchFamily="18" charset="0"/>
                <a:ea typeface="Calibri"/>
                <a:cs typeface="Times New Roman" pitchFamily="18" charset="0"/>
                <a:sym typeface="Calibri"/>
              </a:rPr>
              <a:t>Joined Home Depot in 2002</a:t>
            </a:r>
          </a:p>
          <a:p>
            <a:pPr marL="228600" marR="0" lvl="0" indent="-228600" algn="l" rtl="0">
              <a:lnSpc>
                <a:spcPct val="80000"/>
              </a:lnSpc>
              <a:spcBef>
                <a:spcPts val="1000"/>
              </a:spcBef>
              <a:spcAft>
                <a:spcPts val="0"/>
              </a:spcAft>
              <a:buClr>
                <a:schemeClr val="lt1"/>
              </a:buClr>
              <a:buSzPct val="99615"/>
              <a:buFont typeface="Arial"/>
              <a:buChar char="•"/>
            </a:pPr>
            <a:r>
              <a:rPr lang="en-US" sz="2590" b="0" i="0" u="none" strike="noStrike" cap="none" dirty="0">
                <a:solidFill>
                  <a:schemeClr val="lt1"/>
                </a:solidFill>
                <a:latin typeface="Times New Roman" pitchFamily="18" charset="0"/>
                <a:ea typeface="Calibri"/>
                <a:cs typeface="Times New Roman" pitchFamily="18" charset="0"/>
                <a:sym typeface="Calibri"/>
              </a:rPr>
              <a:t> Tim served as senior vice president of human resources at Kmart before joined Home Depot</a:t>
            </a:r>
          </a:p>
          <a:p>
            <a:pPr marL="228600" marR="0" lvl="0" indent="-228600" algn="l" rtl="0">
              <a:lnSpc>
                <a:spcPct val="80000"/>
              </a:lnSpc>
              <a:spcBef>
                <a:spcPts val="1000"/>
              </a:spcBef>
              <a:spcAft>
                <a:spcPts val="0"/>
              </a:spcAft>
              <a:buClr>
                <a:schemeClr val="lt1"/>
              </a:buClr>
              <a:buSzPct val="99615"/>
              <a:buFont typeface="Arial"/>
              <a:buChar char="•"/>
            </a:pPr>
            <a:r>
              <a:rPr lang="en-US" sz="2590" b="0" i="0" u="none" strike="noStrike" cap="none" dirty="0">
                <a:solidFill>
                  <a:schemeClr val="lt1"/>
                </a:solidFill>
                <a:latin typeface="Times New Roman" pitchFamily="18" charset="0"/>
                <a:ea typeface="Calibri"/>
                <a:cs typeface="Times New Roman" pitchFamily="18" charset="0"/>
                <a:sym typeface="Calibri"/>
              </a:rPr>
              <a:t>Spent almost 20 years with Sears, Roebuck &amp; Co.</a:t>
            </a:r>
          </a:p>
          <a:p>
            <a:pPr marL="228600" marR="0" lvl="0" indent="-228600" algn="l" rtl="0">
              <a:lnSpc>
                <a:spcPct val="80000"/>
              </a:lnSpc>
              <a:spcBef>
                <a:spcPts val="1000"/>
              </a:spcBef>
              <a:spcAft>
                <a:spcPts val="0"/>
              </a:spcAft>
              <a:buClr>
                <a:schemeClr val="lt1"/>
              </a:buClr>
              <a:buSzPct val="99615"/>
              <a:buFont typeface="Arial"/>
              <a:buChar char="•"/>
            </a:pPr>
            <a:r>
              <a:rPr lang="en-US" sz="2590" b="0" i="0" u="none" strike="noStrike" cap="none" dirty="0">
                <a:solidFill>
                  <a:schemeClr val="lt1"/>
                </a:solidFill>
                <a:latin typeface="Times New Roman" pitchFamily="18" charset="0"/>
                <a:ea typeface="Calibri"/>
                <a:cs typeface="Times New Roman" pitchFamily="18" charset="0"/>
                <a:sym typeface="Calibri"/>
              </a:rPr>
              <a:t>director of the Human Resources Policy Association and serves on its Health Care Policy Committee</a:t>
            </a:r>
          </a:p>
          <a:p>
            <a:pPr marL="228600" marR="0" lvl="0" indent="-228600" algn="l" rtl="0">
              <a:lnSpc>
                <a:spcPct val="80000"/>
              </a:lnSpc>
              <a:spcBef>
                <a:spcPts val="1000"/>
              </a:spcBef>
              <a:spcAft>
                <a:spcPts val="0"/>
              </a:spcAft>
              <a:buClr>
                <a:schemeClr val="lt1"/>
              </a:buClr>
              <a:buSzPct val="99615"/>
              <a:buFont typeface="Arial"/>
              <a:buChar char="•"/>
            </a:pPr>
            <a:r>
              <a:rPr lang="en-US" sz="2590" b="0" i="0" u="none" strike="noStrike" cap="none" dirty="0">
                <a:solidFill>
                  <a:schemeClr val="lt1"/>
                </a:solidFill>
                <a:latin typeface="Times New Roman" pitchFamily="18" charset="0"/>
                <a:ea typeface="Calibri"/>
                <a:cs typeface="Times New Roman" pitchFamily="18" charset="0"/>
                <a:sym typeface="Calibri"/>
              </a:rPr>
              <a:t>member of the American Health Policy Institute Board of Governors and serves on the board of directors of Make-A-Wish Georgia. </a:t>
            </a:r>
          </a:p>
          <a:p>
            <a:pPr marL="228600" marR="0" lvl="0" indent="-228600" algn="l" rtl="0">
              <a:lnSpc>
                <a:spcPct val="80000"/>
              </a:lnSpc>
              <a:spcBef>
                <a:spcPts val="1000"/>
              </a:spcBef>
              <a:buClr>
                <a:schemeClr val="dk1"/>
              </a:buClr>
              <a:buSzPct val="97941"/>
              <a:buFont typeface="Arial"/>
              <a:buNone/>
            </a:pPr>
            <a:endParaRPr sz="1665" b="0" i="0" u="none" strike="noStrike" cap="none" dirty="0">
              <a:solidFill>
                <a:schemeClr val="dk1"/>
              </a:solidFill>
              <a:latin typeface="Times New Roman" pitchFamily="18" charset="0"/>
              <a:ea typeface="Calibri"/>
              <a:cs typeface="Times New Roman" pitchFamily="18" charset="0"/>
              <a:sym typeface="Calibri"/>
            </a:endParaRPr>
          </a:p>
        </p:txBody>
      </p:sp>
      <p:pic>
        <p:nvPicPr>
          <p:cNvPr id="1349" name="Shape 1349"/>
          <p:cNvPicPr preferRelativeResize="0"/>
          <p:nvPr/>
        </p:nvPicPr>
        <p:blipFill rotWithShape="1">
          <a:blip r:embed="rId3">
            <a:alphaModFix/>
          </a:blip>
          <a:srcRect/>
          <a:stretch/>
        </p:blipFill>
        <p:spPr>
          <a:xfrm>
            <a:off x="9551524" y="1869625"/>
            <a:ext cx="2073600" cy="24051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239</a:t>
            </a:fld>
            <a:endParaRPr lang="en-US"/>
          </a:p>
        </p:txBody>
      </p:sp>
    </p:spTree>
    <p:extLst>
      <p:ext uri="{BB962C8B-B14F-4D97-AF65-F5344CB8AC3E}">
        <p14:creationId xmlns:p14="http://schemas.microsoft.com/office/powerpoint/2010/main" val="3002529538"/>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09" y="177839"/>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Retail cost of doing business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14680" y="1690688"/>
            <a:ext cx="5181600" cy="4351338"/>
          </a:xfrm>
        </p:spPr>
        <p:txBody>
          <a:bodyPr>
            <a:normAutofit fontScale="92500"/>
          </a:bodyPr>
          <a:lstStyle/>
          <a:p>
            <a:r>
              <a:rPr lang="en-US" dirty="0">
                <a:solidFill>
                  <a:schemeClr val="bg1"/>
                </a:solidFill>
                <a:latin typeface="Times New Roman" panose="02020603050405020304" pitchFamily="18" charset="0"/>
                <a:cs typeface="Times New Roman" panose="02020603050405020304" pitchFamily="18" charset="0"/>
              </a:rPr>
              <a:t>Occupancy costs include those costs </a:t>
            </a:r>
            <a:r>
              <a:rPr lang="en-US" dirty="0" smtClean="0">
                <a:solidFill>
                  <a:schemeClr val="bg1"/>
                </a:solidFill>
                <a:latin typeface="Times New Roman" panose="02020603050405020304" pitchFamily="18" charset="0"/>
                <a:cs typeface="Times New Roman" panose="02020603050405020304" pitchFamily="18" charset="0"/>
              </a:rPr>
              <a:t>associated </a:t>
            </a:r>
            <a:r>
              <a:rPr lang="en-US" dirty="0">
                <a:solidFill>
                  <a:schemeClr val="bg1"/>
                </a:solidFill>
                <a:latin typeface="Times New Roman" panose="02020603050405020304" pitchFamily="18" charset="0"/>
                <a:cs typeface="Times New Roman" panose="02020603050405020304" pitchFamily="18" charset="0"/>
              </a:rPr>
              <a:t>with maintaining a shop, </a:t>
            </a:r>
            <a:r>
              <a:rPr lang="en-US" dirty="0" smtClean="0">
                <a:solidFill>
                  <a:schemeClr val="bg1"/>
                </a:solidFill>
                <a:latin typeface="Times New Roman" panose="02020603050405020304" pitchFamily="18" charset="0"/>
                <a:cs typeface="Times New Roman" panose="02020603050405020304" pitchFamily="18" charset="0"/>
              </a:rPr>
              <a:t>office </a:t>
            </a:r>
            <a:r>
              <a:rPr lang="en-US" dirty="0">
                <a:solidFill>
                  <a:schemeClr val="bg1"/>
                </a:solidFill>
                <a:latin typeface="Times New Roman" panose="02020603050405020304" pitchFamily="18" charset="0"/>
                <a:cs typeface="Times New Roman" panose="02020603050405020304" pitchFamily="18" charset="0"/>
              </a:rPr>
              <a:t>or warehouse space. </a:t>
            </a:r>
            <a:endParaRPr lang="en-US" dirty="0" smtClean="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r>
              <a:rPr lang="en-US" dirty="0" smtClean="0">
                <a:solidFill>
                  <a:schemeClr val="bg1"/>
                </a:solidFill>
                <a:latin typeface="Times New Roman" panose="02020603050405020304" pitchFamily="18" charset="0"/>
                <a:cs typeface="Times New Roman" panose="02020603050405020304" pitchFamily="18" charset="0"/>
              </a:rPr>
              <a:t>Occupancy </a:t>
            </a:r>
            <a:r>
              <a:rPr lang="en-US" dirty="0">
                <a:solidFill>
                  <a:schemeClr val="bg1"/>
                </a:solidFill>
                <a:latin typeface="Times New Roman" panose="02020603050405020304" pitchFamily="18" charset="0"/>
                <a:cs typeface="Times New Roman" panose="02020603050405020304" pitchFamily="18" charset="0"/>
              </a:rPr>
              <a:t>costs </a:t>
            </a:r>
            <a:r>
              <a:rPr lang="en-US" dirty="0" smtClean="0">
                <a:solidFill>
                  <a:schemeClr val="bg1"/>
                </a:solidFill>
                <a:latin typeface="Times New Roman" panose="02020603050405020304" pitchFamily="18" charset="0"/>
                <a:cs typeface="Times New Roman" panose="02020603050405020304" pitchFamily="18" charset="0"/>
              </a:rPr>
              <a:t>generally </a:t>
            </a:r>
            <a:r>
              <a:rPr lang="en-US" dirty="0">
                <a:solidFill>
                  <a:schemeClr val="bg1"/>
                </a:solidFill>
                <a:latin typeface="Times New Roman" panose="02020603050405020304" pitchFamily="18" charset="0"/>
                <a:cs typeface="Times New Roman" panose="02020603050405020304" pitchFamily="18" charset="0"/>
              </a:rPr>
              <a:t>include rent and other fees paid </a:t>
            </a:r>
            <a:r>
              <a:rPr lang="en-US" dirty="0" smtClean="0">
                <a:solidFill>
                  <a:schemeClr val="bg1"/>
                </a:solidFill>
                <a:latin typeface="Times New Roman" panose="02020603050405020304" pitchFamily="18" charset="0"/>
                <a:cs typeface="Times New Roman" panose="02020603050405020304" pitchFamily="18" charset="0"/>
              </a:rPr>
              <a:t>to landlords </a:t>
            </a:r>
            <a:r>
              <a:rPr lang="en-US" dirty="0">
                <a:solidFill>
                  <a:schemeClr val="bg1"/>
                </a:solidFill>
                <a:latin typeface="Times New Roman" panose="02020603050405020304" pitchFamily="18" charset="0"/>
                <a:cs typeface="Times New Roman" panose="02020603050405020304" pitchFamily="18" charset="0"/>
              </a:rPr>
              <a:t>for shared services and facilities such as security, air conditioning, lighting, marketing, and the operation of car parks.</a:t>
            </a:r>
          </a:p>
          <a:p>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13120" y="1785658"/>
            <a:ext cx="5831840" cy="4025862"/>
          </a:xfrm>
          <a:prstGeom prst="rect">
            <a:avLst/>
          </a:prstGeom>
        </p:spPr>
      </p:pic>
      <p:sp>
        <p:nvSpPr>
          <p:cNvPr id="6" name="Oval 5"/>
          <p:cNvSpPr/>
          <p:nvPr/>
        </p:nvSpPr>
        <p:spPr>
          <a:xfrm>
            <a:off x="9166034" y="3018622"/>
            <a:ext cx="1112703" cy="23576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9B3F65C-2DF1-4EBD-AC68-8BBBAB898856}" type="slidenum">
              <a:rPr lang="en-US" smtClean="0"/>
              <a:t>24</a:t>
            </a:fld>
            <a:endParaRPr lang="en-US"/>
          </a:p>
        </p:txBody>
      </p:sp>
    </p:spTree>
    <p:extLst>
      <p:ext uri="{BB962C8B-B14F-4D97-AF65-F5344CB8AC3E}">
        <p14:creationId xmlns:p14="http://schemas.microsoft.com/office/powerpoint/2010/main" val="362677354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Shape 135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Compensations (2010-2014)</a:t>
            </a:r>
          </a:p>
        </p:txBody>
      </p:sp>
      <p:pic>
        <p:nvPicPr>
          <p:cNvPr id="1355" name="Shape 1355"/>
          <p:cNvPicPr preferRelativeResize="0">
            <a:picLocks noGrp="1"/>
          </p:cNvPicPr>
          <p:nvPr>
            <p:ph type="body" idx="1"/>
          </p:nvPr>
        </p:nvPicPr>
        <p:blipFill rotWithShape="1">
          <a:blip r:embed="rId3">
            <a:alphaModFix/>
          </a:blip>
          <a:srcRect/>
          <a:stretch/>
        </p:blipFill>
        <p:spPr>
          <a:xfrm>
            <a:off x="796690" y="1607561"/>
            <a:ext cx="10259237" cy="473089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240</a:t>
            </a:fld>
            <a:endParaRPr lang="en-US"/>
          </a:p>
        </p:txBody>
      </p:sp>
    </p:spTree>
    <p:extLst>
      <p:ext uri="{BB962C8B-B14F-4D97-AF65-F5344CB8AC3E}">
        <p14:creationId xmlns:p14="http://schemas.microsoft.com/office/powerpoint/2010/main" val="2566022509"/>
      </p:ext>
    </p:extLst>
  </p:cSld>
  <p:clrMapOvr>
    <a:masterClrMapping/>
  </p:clrMapOvr>
  <p:transitio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6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Balance Sheet (Assets </a:t>
            </a:r>
            <a:r>
              <a:rPr lang="en-US" sz="4400" b="1" i="0" u="none" strike="noStrike" cap="none" dirty="0" smtClean="0">
                <a:solidFill>
                  <a:schemeClr val="lt1"/>
                </a:solidFill>
                <a:latin typeface="Times New Roman" pitchFamily="18" charset="0"/>
                <a:ea typeface="Calibri"/>
                <a:cs typeface="Times New Roman" pitchFamily="18" charset="0"/>
                <a:sym typeface="Calibri"/>
              </a:rPr>
              <a:t>10K)</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151" y="1690687"/>
            <a:ext cx="8303757" cy="3861943"/>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241</a:t>
            </a:fld>
            <a:endParaRPr lang="en-US"/>
          </a:p>
        </p:txBody>
      </p:sp>
    </p:spTree>
    <p:extLst>
      <p:ext uri="{BB962C8B-B14F-4D97-AF65-F5344CB8AC3E}">
        <p14:creationId xmlns:p14="http://schemas.microsoft.com/office/powerpoint/2010/main" val="164702644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66"/>
          <p:cNvSpPr txBox="1">
            <a:spLocks noGrp="1"/>
          </p:cNvSpPr>
          <p:nvPr>
            <p:ph type="title"/>
          </p:nvPr>
        </p:nvSpPr>
        <p:spPr>
          <a:xfrm>
            <a:off x="630936" y="200533"/>
            <a:ext cx="1170432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latin typeface="Times New Roman" pitchFamily="18" charset="0"/>
                <a:ea typeface="Calibri"/>
                <a:cs typeface="Times New Roman" pitchFamily="18" charset="0"/>
                <a:sym typeface="Calibri"/>
              </a:rPr>
              <a:t>Balance Sheet (Liabilities &amp; Shareholder’s Equity </a:t>
            </a:r>
            <a:r>
              <a:rPr lang="en-US" sz="3600" b="1" i="0" u="none" strike="noStrike" cap="none" dirty="0" smtClean="0">
                <a:solidFill>
                  <a:schemeClr val="lt1"/>
                </a:solidFill>
                <a:latin typeface="Times New Roman" pitchFamily="18" charset="0"/>
                <a:ea typeface="Calibri"/>
                <a:cs typeface="Times New Roman" pitchFamily="18" charset="0"/>
                <a:sym typeface="Calibri"/>
              </a:rPr>
              <a:t>10K)</a:t>
            </a:r>
            <a:endParaRPr lang="en-US" sz="36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878" y="1690687"/>
            <a:ext cx="7283425" cy="4848620"/>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242</a:t>
            </a:fld>
            <a:endParaRPr lang="en-US"/>
          </a:p>
        </p:txBody>
      </p:sp>
    </p:spTree>
    <p:extLst>
      <p:ext uri="{BB962C8B-B14F-4D97-AF65-F5344CB8AC3E}">
        <p14:creationId xmlns:p14="http://schemas.microsoft.com/office/powerpoint/2010/main" val="16386103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75"/>
          <p:cNvSpPr txBox="1">
            <a:spLocks noGrp="1"/>
          </p:cNvSpPr>
          <p:nvPr>
            <p:ph type="title"/>
          </p:nvPr>
        </p:nvSpPr>
        <p:spPr>
          <a:xfrm>
            <a:off x="759104" y="90112"/>
            <a:ext cx="9574800"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Statements of </a:t>
            </a:r>
            <a:r>
              <a:rPr lang="en-US" sz="4400" b="1" i="0" u="none" strike="noStrike" cap="none" dirty="0" smtClean="0">
                <a:solidFill>
                  <a:schemeClr val="lt1"/>
                </a:solidFill>
                <a:latin typeface="Times New Roman" pitchFamily="18" charset="0"/>
                <a:ea typeface="Calibri"/>
                <a:cs typeface="Times New Roman" pitchFamily="18" charset="0"/>
                <a:sym typeface="Calibri"/>
              </a:rPr>
              <a:t>Earnings 10K</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084" y="1123384"/>
            <a:ext cx="7387828" cy="5445826"/>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243</a:t>
            </a:fld>
            <a:endParaRPr lang="en-US"/>
          </a:p>
        </p:txBody>
      </p:sp>
    </p:spTree>
    <p:extLst>
      <p:ext uri="{BB962C8B-B14F-4D97-AF65-F5344CB8AC3E}">
        <p14:creationId xmlns:p14="http://schemas.microsoft.com/office/powerpoint/2010/main" val="113299568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80"/>
          <p:cNvSpPr txBox="1">
            <a:spLocks noGrp="1"/>
          </p:cNvSpPr>
          <p:nvPr>
            <p:ph type="title"/>
          </p:nvPr>
        </p:nvSpPr>
        <p:spPr>
          <a:xfrm>
            <a:off x="470452" y="285612"/>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Statement of Comprehensive </a:t>
            </a:r>
            <a:r>
              <a:rPr lang="en-US" sz="4400" b="1" i="0" u="none" strike="noStrike" cap="none" dirty="0" smtClean="0">
                <a:solidFill>
                  <a:schemeClr val="lt1"/>
                </a:solidFill>
                <a:latin typeface="Times New Roman" pitchFamily="18" charset="0"/>
                <a:ea typeface="Calibri"/>
                <a:cs typeface="Times New Roman" pitchFamily="18" charset="0"/>
                <a:sym typeface="Calibri"/>
              </a:rPr>
              <a:t>Income 10K</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pic>
        <p:nvPicPr>
          <p:cNvPr id="5" name="Picture 4"/>
          <p:cNvPicPr>
            <a:picLocks noChangeAspect="1"/>
          </p:cNvPicPr>
          <p:nvPr/>
        </p:nvPicPr>
        <p:blipFill>
          <a:blip r:embed="rId2"/>
          <a:stretch>
            <a:fillRect/>
          </a:stretch>
        </p:blipFill>
        <p:spPr>
          <a:xfrm>
            <a:off x="1593899" y="1968817"/>
            <a:ext cx="8268704" cy="2895791"/>
          </a:xfrm>
          <a:prstGeom prst="rect">
            <a:avLst/>
          </a:prstGeom>
        </p:spPr>
      </p:pic>
      <p:sp>
        <p:nvSpPr>
          <p:cNvPr id="2" name="Slide Number Placeholder 1"/>
          <p:cNvSpPr>
            <a:spLocks noGrp="1"/>
          </p:cNvSpPr>
          <p:nvPr>
            <p:ph type="sldNum" sz="quarter" idx="12"/>
          </p:nvPr>
        </p:nvSpPr>
        <p:spPr/>
        <p:txBody>
          <a:bodyPr/>
          <a:lstStyle/>
          <a:p>
            <a:fld id="{29B3F65C-2DF1-4EBD-AC68-8BBBAB898856}" type="slidenum">
              <a:rPr lang="en-US" smtClean="0"/>
              <a:t>244</a:t>
            </a:fld>
            <a:endParaRPr lang="en-US"/>
          </a:p>
        </p:txBody>
      </p:sp>
    </p:spTree>
    <p:extLst>
      <p:ext uri="{BB962C8B-B14F-4D97-AF65-F5344CB8AC3E}">
        <p14:creationId xmlns:p14="http://schemas.microsoft.com/office/powerpoint/2010/main" val="33138616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592" y="795528"/>
            <a:ext cx="6949440" cy="5998464"/>
          </a:xfrm>
          <a:prstGeom prst="rect">
            <a:avLst/>
          </a:prstGeom>
        </p:spPr>
      </p:pic>
      <p:sp>
        <p:nvSpPr>
          <p:cNvPr id="5" name="Shape 1386"/>
          <p:cNvSpPr txBox="1">
            <a:spLocks noGrp="1"/>
          </p:cNvSpPr>
          <p:nvPr>
            <p:ph type="title"/>
          </p:nvPr>
        </p:nvSpPr>
        <p:spPr>
          <a:xfrm>
            <a:off x="437322" y="-99391"/>
            <a:ext cx="9711813"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Times New Roman" pitchFamily="18" charset="0"/>
                <a:ea typeface="Calibri"/>
                <a:cs typeface="Times New Roman" pitchFamily="18" charset="0"/>
                <a:sym typeface="Calibri"/>
              </a:rPr>
              <a:t>Statements of Cash </a:t>
            </a:r>
            <a:r>
              <a:rPr lang="en-US" sz="4400" b="1" i="0" u="none" strike="noStrike" cap="none" dirty="0" smtClean="0">
                <a:solidFill>
                  <a:schemeClr val="lt1"/>
                </a:solidFill>
                <a:latin typeface="Times New Roman" pitchFamily="18" charset="0"/>
                <a:ea typeface="Calibri"/>
                <a:cs typeface="Times New Roman" pitchFamily="18" charset="0"/>
                <a:sym typeface="Calibri"/>
              </a:rPr>
              <a:t>Flows 10K</a:t>
            </a:r>
            <a:endParaRPr lang="en-US" sz="4400" b="1" i="0" u="none" strike="noStrike" cap="none" dirty="0">
              <a:solidFill>
                <a:schemeClr val="lt1"/>
              </a:solidFill>
              <a:latin typeface="Times New Roman" pitchFamily="18" charset="0"/>
              <a:ea typeface="Calibri"/>
              <a:cs typeface="Times New Roman" pitchFamily="18" charset="0"/>
              <a:sym typeface="Calibri"/>
            </a:endParaRPr>
          </a:p>
        </p:txBody>
      </p:sp>
      <p:sp>
        <p:nvSpPr>
          <p:cNvPr id="3" name="Slide Number Placeholder 2"/>
          <p:cNvSpPr>
            <a:spLocks noGrp="1"/>
          </p:cNvSpPr>
          <p:nvPr>
            <p:ph type="sldNum" sz="quarter" idx="12"/>
          </p:nvPr>
        </p:nvSpPr>
        <p:spPr/>
        <p:txBody>
          <a:bodyPr/>
          <a:lstStyle/>
          <a:p>
            <a:fld id="{29B3F65C-2DF1-4EBD-AC68-8BBBAB898856}" type="slidenum">
              <a:rPr lang="en-US" smtClean="0"/>
              <a:t>245</a:t>
            </a:fld>
            <a:endParaRPr lang="en-US"/>
          </a:p>
        </p:txBody>
      </p:sp>
    </p:spTree>
    <p:extLst>
      <p:ext uri="{BB962C8B-B14F-4D97-AF65-F5344CB8AC3E}">
        <p14:creationId xmlns:p14="http://schemas.microsoft.com/office/powerpoint/2010/main" val="585606557"/>
      </p:ext>
    </p:extLst>
  </p:cSld>
  <p:clrMapOvr>
    <a:masterClrMapping/>
  </p:clrMapOvr>
  <p:transition spd="slow">
    <p:cut/>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Shape 142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smtClean="0">
                <a:solidFill>
                  <a:schemeClr val="bg1"/>
                </a:solidFill>
                <a:latin typeface="Times New Roman" pitchFamily="18" charset="0"/>
                <a:ea typeface="Calibri"/>
                <a:cs typeface="Times New Roman" pitchFamily="18" charset="0"/>
                <a:sym typeface="Calibri"/>
              </a:rPr>
              <a:t>Recommendation</a:t>
            </a:r>
            <a:endParaRPr sz="4400" b="0" i="0" u="none" strike="noStrike" cap="none" dirty="0">
              <a:solidFill>
                <a:schemeClr val="bg1"/>
              </a:solidFill>
              <a:latin typeface="Times New Roman" pitchFamily="18" charset="0"/>
              <a:ea typeface="Calibri"/>
              <a:cs typeface="Times New Roman"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246</a:t>
            </a:fld>
            <a:endParaRPr lang="en-US"/>
          </a:p>
        </p:txBody>
      </p:sp>
      <p:pic>
        <p:nvPicPr>
          <p:cNvPr id="4" name="Picture 3"/>
          <p:cNvPicPr>
            <a:picLocks noChangeAspect="1"/>
          </p:cNvPicPr>
          <p:nvPr/>
        </p:nvPicPr>
        <p:blipFill>
          <a:blip r:embed="rId3"/>
          <a:stretch>
            <a:fillRect/>
          </a:stretch>
        </p:blipFill>
        <p:spPr>
          <a:xfrm>
            <a:off x="3070578" y="2054578"/>
            <a:ext cx="5204177" cy="3714044"/>
          </a:xfrm>
          <a:prstGeom prst="rect">
            <a:avLst/>
          </a:prstGeom>
        </p:spPr>
      </p:pic>
    </p:spTree>
    <p:extLst>
      <p:ext uri="{BB962C8B-B14F-4D97-AF65-F5344CB8AC3E}">
        <p14:creationId xmlns:p14="http://schemas.microsoft.com/office/powerpoint/2010/main" val="4228154356"/>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0"/>
            <a:ext cx="10515600" cy="1325563"/>
          </a:xfrm>
        </p:spPr>
        <p:txBody>
          <a:bodyPr/>
          <a:lstStyle/>
          <a:p>
            <a:r>
              <a:rPr lang="en-US" b="1" dirty="0" smtClean="0">
                <a:solidFill>
                  <a:schemeClr val="bg1"/>
                </a:solidFill>
                <a:latin typeface="Times New Roman" panose="02020603050405020304" pitchFamily="18" charset="0"/>
                <a:cs typeface="Times New Roman" panose="02020603050405020304" pitchFamily="18" charset="0"/>
              </a:rPr>
              <a:t>Compare Cost of retail industry</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8427" y="1656944"/>
            <a:ext cx="7132320" cy="4351338"/>
          </a:xfrm>
        </p:spPr>
      </p:pic>
      <p:sp>
        <p:nvSpPr>
          <p:cNvPr id="5" name="Oval 4"/>
          <p:cNvSpPr/>
          <p:nvPr/>
        </p:nvSpPr>
        <p:spPr>
          <a:xfrm>
            <a:off x="2005070" y="2181340"/>
            <a:ext cx="1377108" cy="2754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71171" y="3018622"/>
            <a:ext cx="1299990" cy="2864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05070" y="3833870"/>
            <a:ext cx="1377108" cy="2533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071171" y="4649118"/>
            <a:ext cx="1222872" cy="2533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9B3F65C-2DF1-4EBD-AC68-8BBBAB898856}" type="slidenum">
              <a:rPr lang="en-US" smtClean="0"/>
              <a:t>25</a:t>
            </a:fld>
            <a:endParaRPr lang="en-US"/>
          </a:p>
        </p:txBody>
      </p:sp>
    </p:spTree>
    <p:extLst>
      <p:ext uri="{BB962C8B-B14F-4D97-AF65-F5344CB8AC3E}">
        <p14:creationId xmlns:p14="http://schemas.microsoft.com/office/powerpoint/2010/main" val="2430903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30" y="199872"/>
            <a:ext cx="10515600" cy="1325563"/>
          </a:xfrm>
        </p:spPr>
        <p:txBody>
          <a:bodyPr/>
          <a:lstStyle/>
          <a:p>
            <a:r>
              <a:rPr lang="en-US" b="1" dirty="0" smtClean="0">
                <a:solidFill>
                  <a:schemeClr val="bg1"/>
                </a:solidFill>
                <a:latin typeface="Times New Roman" panose="02020603050405020304" pitchFamily="18" charset="0"/>
                <a:cs typeface="Times New Roman" panose="02020603050405020304" pitchFamily="18" charset="0"/>
              </a:rPr>
              <a:t>Retail industry </a:t>
            </a:r>
            <a:r>
              <a:rPr lang="en-US" b="1" dirty="0">
                <a:solidFill>
                  <a:schemeClr val="bg1"/>
                </a:solidFill>
                <a:latin typeface="Times New Roman" panose="02020603050405020304" pitchFamily="18" charset="0"/>
                <a:cs typeface="Times New Roman" panose="02020603050405020304" pitchFamily="18" charset="0"/>
              </a:rPr>
              <a:t>is evolving</a:t>
            </a:r>
          </a:p>
        </p:txBody>
      </p:sp>
      <p:sp>
        <p:nvSpPr>
          <p:cNvPr id="3" name="Content Placeholder 2"/>
          <p:cNvSpPr>
            <a:spLocks noGrp="1"/>
          </p:cNvSpPr>
          <p:nvPr>
            <p:ph idx="1"/>
          </p:nvPr>
        </p:nvSpPr>
        <p:spPr>
          <a:xfrm>
            <a:off x="485660" y="1525435"/>
            <a:ext cx="10515600" cy="4351338"/>
          </a:xfrm>
        </p:spPr>
        <p:txBody>
          <a:bodyPr/>
          <a:lstStyle/>
          <a:p>
            <a:r>
              <a:rPr lang="en-US" sz="3600" dirty="0">
                <a:solidFill>
                  <a:schemeClr val="bg1"/>
                </a:solidFill>
                <a:latin typeface="Times New Roman" panose="02020603050405020304" pitchFamily="18" charset="0"/>
                <a:cs typeface="Times New Roman" panose="02020603050405020304" pitchFamily="18" charset="0"/>
              </a:rPr>
              <a:t>Changes in consumer </a:t>
            </a:r>
            <a:r>
              <a:rPr lang="en-US" sz="3600" dirty="0" smtClean="0">
                <a:solidFill>
                  <a:schemeClr val="bg1"/>
                </a:solidFill>
                <a:latin typeface="Times New Roman" panose="02020603050405020304" pitchFamily="18" charset="0"/>
                <a:cs typeface="Times New Roman" panose="02020603050405020304" pitchFamily="18" charset="0"/>
              </a:rPr>
              <a:t>behavior </a:t>
            </a:r>
          </a:p>
          <a:p>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 y="2518727"/>
            <a:ext cx="8141557" cy="3926140"/>
          </a:xfrm>
          <a:prstGeom prst="rect">
            <a:avLst/>
          </a:prstGeom>
        </p:spPr>
      </p:pic>
      <p:sp>
        <p:nvSpPr>
          <p:cNvPr id="5" name="Slide Number Placeholder 4"/>
          <p:cNvSpPr>
            <a:spLocks noGrp="1"/>
          </p:cNvSpPr>
          <p:nvPr>
            <p:ph type="sldNum" sz="quarter" idx="12"/>
          </p:nvPr>
        </p:nvSpPr>
        <p:spPr/>
        <p:txBody>
          <a:bodyPr/>
          <a:lstStyle/>
          <a:p>
            <a:fld id="{29B3F65C-2DF1-4EBD-AC68-8BBBAB898856}" type="slidenum">
              <a:rPr lang="en-US" smtClean="0"/>
              <a:t>26</a:t>
            </a:fld>
            <a:endParaRPr lang="en-US"/>
          </a:p>
        </p:txBody>
      </p:sp>
    </p:spTree>
    <p:extLst>
      <p:ext uri="{BB962C8B-B14F-4D97-AF65-F5344CB8AC3E}">
        <p14:creationId xmlns:p14="http://schemas.microsoft.com/office/powerpoint/2010/main" val="4152138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75" y="122754"/>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Retail industry is evolving</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96677" y="1583254"/>
            <a:ext cx="10515600" cy="4351338"/>
          </a:xfrm>
        </p:spPr>
        <p:txBody>
          <a:bodyPr>
            <a:normAutofit/>
          </a:bodyPr>
          <a:lstStyle/>
          <a:p>
            <a:r>
              <a:rPr lang="en-US" sz="3600" dirty="0">
                <a:solidFill>
                  <a:schemeClr val="bg1"/>
                </a:solidFill>
                <a:latin typeface="Times New Roman" panose="02020603050405020304" pitchFamily="18" charset="0"/>
                <a:cs typeface="Times New Roman" panose="02020603050405020304" pitchFamily="18" charset="0"/>
              </a:rPr>
              <a:t>Technological </a:t>
            </a:r>
            <a:r>
              <a:rPr lang="en-US" sz="3600" dirty="0" smtClean="0">
                <a:solidFill>
                  <a:schemeClr val="bg1"/>
                </a:solidFill>
                <a:latin typeface="Times New Roman" panose="02020603050405020304" pitchFamily="18" charset="0"/>
                <a:cs typeface="Times New Roman" panose="02020603050405020304" pitchFamily="18" charset="0"/>
              </a:rPr>
              <a:t>change</a:t>
            </a:r>
          </a:p>
          <a:p>
            <a:endParaRPr lang="en-US" sz="36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625" y="2428971"/>
            <a:ext cx="7159300" cy="3871912"/>
          </a:xfrm>
          <a:prstGeom prst="rect">
            <a:avLst/>
          </a:prstGeom>
        </p:spPr>
      </p:pic>
      <p:sp>
        <p:nvSpPr>
          <p:cNvPr id="6" name="Oval 5"/>
          <p:cNvSpPr/>
          <p:nvPr/>
        </p:nvSpPr>
        <p:spPr>
          <a:xfrm>
            <a:off x="2644048" y="4516916"/>
            <a:ext cx="4065224" cy="3305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29B3F65C-2DF1-4EBD-AC68-8BBBAB898856}" type="slidenum">
              <a:rPr lang="en-US" smtClean="0"/>
              <a:t>27</a:t>
            </a:fld>
            <a:endParaRPr lang="en-US"/>
          </a:p>
        </p:txBody>
      </p:sp>
    </p:spTree>
    <p:extLst>
      <p:ext uri="{BB962C8B-B14F-4D97-AF65-F5344CB8AC3E}">
        <p14:creationId xmlns:p14="http://schemas.microsoft.com/office/powerpoint/2010/main" val="249722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7200" b="1" i="0" u="none" strike="noStrike" cap="none" dirty="0">
                <a:solidFill>
                  <a:srgbClr val="FFF2CC"/>
                </a:solidFill>
                <a:latin typeface="Times New Roman" panose="02020603050405020304" pitchFamily="18" charset="0"/>
                <a:cs typeface="Times New Roman" panose="02020603050405020304" pitchFamily="18" charset="0"/>
                <a:sym typeface="Calibri"/>
              </a:rPr>
              <a:t>U.S. Retail_ Walmart</a:t>
            </a:r>
            <a:r>
              <a:rPr lang="en-US" sz="3959" b="1" i="0" u="none" strike="noStrike" cap="none" dirty="0">
                <a:solidFill>
                  <a:srgbClr val="FFF2CC"/>
                </a:solidFill>
                <a:ea typeface="Calibri"/>
                <a:sym typeface="Calibri"/>
              </a:rPr>
              <a:t/>
            </a:r>
            <a:br>
              <a:rPr lang="en-US" sz="3959" b="1" i="0" u="none" strike="noStrike" cap="none" dirty="0">
                <a:solidFill>
                  <a:srgbClr val="FFF2CC"/>
                </a:solidFill>
                <a:ea typeface="Calibri"/>
                <a:sym typeface="Calibri"/>
              </a:rPr>
            </a:br>
            <a:endParaRPr lang="en-US" sz="3959" b="1" i="0" u="none" strike="noStrike" cap="none" dirty="0">
              <a:solidFill>
                <a:srgbClr val="FFF2CC"/>
              </a:solidFill>
              <a:ea typeface="Calibri"/>
              <a:sym typeface="Calibri"/>
            </a:endParaRPr>
          </a:p>
        </p:txBody>
      </p:sp>
      <p:sp>
        <p:nvSpPr>
          <p:cNvPr id="726" name="Shape 726"/>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None/>
            </a:pPr>
            <a:endParaRPr sz="4000" b="1" i="0" u="none" strike="noStrike" cap="none" dirty="0">
              <a:solidFill>
                <a:srgbClr val="FFF2CC"/>
              </a:solidFill>
              <a:ea typeface="Calibri"/>
              <a:sym typeface="Calibri"/>
            </a:endParaRPr>
          </a:p>
          <a:p>
            <a:pPr marL="228600" marR="0" lvl="0" indent="-228600" algn="l" rtl="0">
              <a:lnSpc>
                <a:spcPct val="90000"/>
              </a:lnSpc>
              <a:spcBef>
                <a:spcPts val="1000"/>
              </a:spcBef>
              <a:spcAft>
                <a:spcPts val="0"/>
              </a:spcAft>
              <a:buClr>
                <a:schemeClr val="dk1"/>
              </a:buClr>
              <a:buSzPct val="100000"/>
              <a:buFont typeface="Arial"/>
              <a:buNone/>
            </a:pPr>
            <a:endParaRPr sz="4000" b="1" i="0" u="none" strike="noStrike" cap="none" dirty="0">
              <a:solidFill>
                <a:srgbClr val="FFF2CC"/>
              </a:solidFill>
              <a:ea typeface="Calibri"/>
              <a:sym typeface="Calibri"/>
            </a:endParaRPr>
          </a:p>
          <a:p>
            <a:pPr marL="228600" marR="0" lvl="0" indent="-228600" algn="l" rtl="0">
              <a:lnSpc>
                <a:spcPct val="90000"/>
              </a:lnSpc>
              <a:spcBef>
                <a:spcPts val="1000"/>
              </a:spcBef>
              <a:buClr>
                <a:schemeClr val="dk1"/>
              </a:buClr>
              <a:buSzPct val="100000"/>
              <a:buFont typeface="Arial"/>
              <a:buNone/>
            </a:pPr>
            <a:endParaRPr sz="4000" b="1" i="0" u="none" strike="noStrike" cap="none" dirty="0">
              <a:solidFill>
                <a:srgbClr val="FFF2CC"/>
              </a:solidFill>
              <a:ea typeface="Calibri"/>
              <a:sym typeface="Calibri"/>
            </a:endParaRPr>
          </a:p>
        </p:txBody>
      </p:sp>
      <p:pic>
        <p:nvPicPr>
          <p:cNvPr id="727" name="Shape 727"/>
          <p:cNvPicPr preferRelativeResize="0"/>
          <p:nvPr/>
        </p:nvPicPr>
        <p:blipFill rotWithShape="1">
          <a:blip r:embed="rId3">
            <a:alphaModFix/>
          </a:blip>
          <a:srcRect/>
          <a:stretch/>
        </p:blipFill>
        <p:spPr>
          <a:xfrm>
            <a:off x="2776182" y="2030341"/>
            <a:ext cx="6243319" cy="35052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28</a:t>
            </a:fld>
            <a:endParaRPr lang="en-US"/>
          </a:p>
        </p:txBody>
      </p:sp>
    </p:spTree>
    <p:extLst>
      <p:ext uri="{BB962C8B-B14F-4D97-AF65-F5344CB8AC3E}">
        <p14:creationId xmlns:p14="http://schemas.microsoft.com/office/powerpoint/2010/main" val="318090378"/>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Shape 732"/>
          <p:cNvPicPr preferRelativeResize="0"/>
          <p:nvPr/>
        </p:nvPicPr>
        <p:blipFill rotWithShape="1">
          <a:blip r:embed="rId3">
            <a:alphaModFix/>
          </a:blip>
          <a:srcRect/>
          <a:stretch/>
        </p:blipFill>
        <p:spPr>
          <a:xfrm>
            <a:off x="622300" y="168225"/>
            <a:ext cx="10858499" cy="1506338"/>
          </a:xfrm>
          <a:prstGeom prst="rect">
            <a:avLst/>
          </a:prstGeom>
          <a:noFill/>
          <a:ln>
            <a:noFill/>
          </a:ln>
        </p:spPr>
      </p:pic>
      <p:pic>
        <p:nvPicPr>
          <p:cNvPr id="733" name="Shape 733"/>
          <p:cNvPicPr preferRelativeResize="0"/>
          <p:nvPr/>
        </p:nvPicPr>
        <p:blipFill rotWithShape="1">
          <a:blip r:embed="rId4">
            <a:alphaModFix/>
          </a:blip>
          <a:srcRect/>
          <a:stretch/>
        </p:blipFill>
        <p:spPr>
          <a:xfrm>
            <a:off x="622300" y="1766958"/>
            <a:ext cx="5811550" cy="4764513"/>
          </a:xfrm>
          <a:prstGeom prst="rect">
            <a:avLst/>
          </a:prstGeom>
          <a:noFill/>
          <a:ln>
            <a:noFill/>
          </a:ln>
        </p:spPr>
      </p:pic>
      <p:pic>
        <p:nvPicPr>
          <p:cNvPr id="734" name="Shape 734"/>
          <p:cNvPicPr preferRelativeResize="0"/>
          <p:nvPr/>
        </p:nvPicPr>
        <p:blipFill rotWithShape="1">
          <a:blip r:embed="rId5">
            <a:alphaModFix/>
          </a:blip>
          <a:srcRect/>
          <a:stretch/>
        </p:blipFill>
        <p:spPr>
          <a:xfrm>
            <a:off x="6664418" y="1800825"/>
            <a:ext cx="4816380" cy="4614537"/>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29</a:t>
            </a:fld>
            <a:endParaRPr lang="en-US"/>
          </a:p>
        </p:txBody>
      </p:sp>
    </p:spTree>
    <p:extLst>
      <p:ext uri="{BB962C8B-B14F-4D97-AF65-F5344CB8AC3E}">
        <p14:creationId xmlns:p14="http://schemas.microsoft.com/office/powerpoint/2010/main" val="312103588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solidFill>
                  <a:schemeClr val="bg1"/>
                </a:solidFill>
                <a:latin typeface="Times New Roman" panose="02020603050405020304" pitchFamily="18" charset="0"/>
                <a:cs typeface="Times New Roman" panose="02020603050405020304" pitchFamily="18" charset="0"/>
              </a:rPr>
              <a:t>Retail Industry Overview</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94980" y="1814608"/>
            <a:ext cx="5181600" cy="4351338"/>
          </a:xfrm>
        </p:spPr>
        <p:txBody>
          <a:bodyPr/>
          <a:lstStyle/>
          <a:p>
            <a:r>
              <a:rPr lang="en-US" dirty="0">
                <a:solidFill>
                  <a:schemeClr val="bg1"/>
                </a:solidFill>
                <a:latin typeface="Times New Roman" panose="02020603050405020304" pitchFamily="18" charset="0"/>
                <a:cs typeface="Times New Roman" panose="02020603050405020304" pitchFamily="18" charset="0"/>
              </a:rPr>
              <a:t>Retail is the process of selling consumer goods and/or services to customers through multiple channels of distribution to earn a profit.</a:t>
            </a:r>
          </a:p>
          <a:p>
            <a:r>
              <a:rPr lang="en-US" dirty="0">
                <a:solidFill>
                  <a:schemeClr val="bg1"/>
                </a:solidFill>
                <a:latin typeface="Times New Roman" panose="02020603050405020304" pitchFamily="18" charset="0"/>
                <a:cs typeface="Times New Roman" panose="02020603050405020304" pitchFamily="18" charset="0"/>
              </a:rPr>
              <a:t> According to IBISWorld, retail sales in the U.S. reached $4.49 trillion in 2015. Globally, retail sales surpassed $</a:t>
            </a:r>
            <a:r>
              <a:rPr lang="en-US" dirty="0" smtClean="0">
                <a:solidFill>
                  <a:schemeClr val="bg1"/>
                </a:solidFill>
                <a:latin typeface="Times New Roman" panose="02020603050405020304" pitchFamily="18" charset="0"/>
                <a:cs typeface="Times New Roman" panose="02020603050405020304" pitchFamily="18" charset="0"/>
              </a:rPr>
              <a:t>24 </a:t>
            </a:r>
            <a:r>
              <a:rPr lang="en-US" dirty="0">
                <a:solidFill>
                  <a:schemeClr val="bg1"/>
                </a:solidFill>
                <a:latin typeface="Times New Roman" panose="02020603050405020304" pitchFamily="18" charset="0"/>
                <a:cs typeface="Times New Roman" panose="02020603050405020304" pitchFamily="18" charset="0"/>
              </a:rPr>
              <a:t>trillion in </a:t>
            </a:r>
            <a:r>
              <a:rPr lang="en-US" dirty="0" smtClean="0">
                <a:solidFill>
                  <a:schemeClr val="bg1"/>
                </a:solidFill>
                <a:latin typeface="Times New Roman" panose="02020603050405020304" pitchFamily="18" charset="0"/>
                <a:cs typeface="Times New Roman" panose="02020603050405020304" pitchFamily="18" charset="0"/>
              </a:rPr>
              <a:t>2015.</a:t>
            </a:r>
            <a:endParaRPr lang="en-US" dirty="0">
              <a:latin typeface="Times New Roman" panose="02020603050405020304" pitchFamily="18" charset="0"/>
              <a:cs typeface="Times New Roman" panose="02020603050405020304" pitchFamily="18" charset="0"/>
            </a:endParaRP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3748" y="1814608"/>
            <a:ext cx="5214812" cy="4431956"/>
          </a:xfrm>
          <a:prstGeom prst="rect">
            <a:avLst/>
          </a:prstGeom>
        </p:spPr>
      </p:pic>
      <p:sp>
        <p:nvSpPr>
          <p:cNvPr id="9" name="Rectangle 8"/>
          <p:cNvSpPr/>
          <p:nvPr/>
        </p:nvSpPr>
        <p:spPr>
          <a:xfrm>
            <a:off x="6389783" y="5519451"/>
            <a:ext cx="4616068" cy="51779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9B3F65C-2DF1-4EBD-AC68-8BBBAB898856}" type="slidenum">
              <a:rPr lang="en-US" smtClean="0"/>
              <a:t>3</a:t>
            </a:fld>
            <a:endParaRPr lang="en-US"/>
          </a:p>
        </p:txBody>
      </p:sp>
    </p:spTree>
    <p:extLst>
      <p:ext uri="{BB962C8B-B14F-4D97-AF65-F5344CB8AC3E}">
        <p14:creationId xmlns:p14="http://schemas.microsoft.com/office/powerpoint/2010/main" val="1055313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Shape 739"/>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Wal-Mart Stores Shares Outstanding</a:t>
            </a:r>
            <a:br>
              <a:rPr lang="en-US" sz="4400" b="1" i="0" u="none" strike="noStrike" cap="none" dirty="0">
                <a:solidFill>
                  <a:schemeClr val="lt1"/>
                </a:solidFill>
                <a:ea typeface="Calibri"/>
                <a:sym typeface="Calibri"/>
              </a:rPr>
            </a:br>
            <a:endParaRPr lang="en-US" sz="4400" b="1" i="0" u="none" strike="noStrike" cap="none" dirty="0">
              <a:solidFill>
                <a:schemeClr val="lt1"/>
              </a:solidFill>
              <a:ea typeface="Calibri"/>
              <a:sym typeface="Calibri"/>
            </a:endParaRPr>
          </a:p>
        </p:txBody>
      </p:sp>
      <p:sp>
        <p:nvSpPr>
          <p:cNvPr id="740" name="Shape 740"/>
          <p:cNvSpPr txBox="1"/>
          <p:nvPr/>
        </p:nvSpPr>
        <p:spPr>
          <a:xfrm>
            <a:off x="838200" y="1567542"/>
            <a:ext cx="10515599" cy="4868883"/>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741" name="Shape 741"/>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742" name="Shape 742"/>
          <p:cNvPicPr preferRelativeResize="0"/>
          <p:nvPr/>
        </p:nvPicPr>
        <p:blipFill rotWithShape="1">
          <a:blip r:embed="rId3">
            <a:alphaModFix/>
          </a:blip>
          <a:srcRect/>
          <a:stretch/>
        </p:blipFill>
        <p:spPr>
          <a:xfrm>
            <a:off x="739047" y="1368884"/>
            <a:ext cx="10751544" cy="4906849"/>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30</a:t>
            </a:fld>
            <a:endParaRPr lang="en-US"/>
          </a:p>
        </p:txBody>
      </p:sp>
    </p:spTree>
    <p:extLst>
      <p:ext uri="{BB962C8B-B14F-4D97-AF65-F5344CB8AC3E}">
        <p14:creationId xmlns:p14="http://schemas.microsoft.com/office/powerpoint/2010/main" val="397385699"/>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683964" y="7937"/>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5 days Performance</a:t>
            </a:r>
          </a:p>
        </p:txBody>
      </p:sp>
      <p:sp>
        <p:nvSpPr>
          <p:cNvPr id="748" name="Shape 748"/>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749" name="Shape 749"/>
          <p:cNvPicPr preferRelativeResize="0"/>
          <p:nvPr/>
        </p:nvPicPr>
        <p:blipFill rotWithShape="1">
          <a:blip r:embed="rId3">
            <a:alphaModFix/>
          </a:blip>
          <a:srcRect/>
          <a:stretch/>
        </p:blipFill>
        <p:spPr>
          <a:xfrm>
            <a:off x="600500" y="1090670"/>
            <a:ext cx="10989244" cy="558308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31</a:t>
            </a:fld>
            <a:endParaRPr lang="en-US"/>
          </a:p>
        </p:txBody>
      </p:sp>
    </p:spTree>
    <p:extLst>
      <p:ext uri="{BB962C8B-B14F-4D97-AF65-F5344CB8AC3E}">
        <p14:creationId xmlns:p14="http://schemas.microsoft.com/office/powerpoint/2010/main" val="575350604"/>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1 Year Performance</a:t>
            </a:r>
          </a:p>
        </p:txBody>
      </p:sp>
      <p:pic>
        <p:nvPicPr>
          <p:cNvPr id="755" name="Shape 755"/>
          <p:cNvPicPr preferRelativeResize="0"/>
          <p:nvPr/>
        </p:nvPicPr>
        <p:blipFill rotWithShape="1">
          <a:blip r:embed="rId3">
            <a:alphaModFix/>
          </a:blip>
          <a:srcRect/>
          <a:stretch/>
        </p:blipFill>
        <p:spPr>
          <a:xfrm>
            <a:off x="668739" y="1462380"/>
            <a:ext cx="10836323" cy="5169772"/>
          </a:xfrm>
          <a:prstGeom prst="rect">
            <a:avLst/>
          </a:prstGeom>
          <a:solidFill>
            <a:schemeClr val="lt1"/>
          </a:solid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32</a:t>
            </a:fld>
            <a:endParaRPr lang="en-US"/>
          </a:p>
        </p:txBody>
      </p:sp>
    </p:spTree>
    <p:extLst>
      <p:ext uri="{BB962C8B-B14F-4D97-AF65-F5344CB8AC3E}">
        <p14:creationId xmlns:p14="http://schemas.microsoft.com/office/powerpoint/2010/main" val="1164941409"/>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863220" y="-208081"/>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1 Year Trading Range</a:t>
            </a:r>
          </a:p>
        </p:txBody>
      </p:sp>
      <p:pic>
        <p:nvPicPr>
          <p:cNvPr id="761" name="Shape 761"/>
          <p:cNvPicPr preferRelativeResize="0"/>
          <p:nvPr/>
        </p:nvPicPr>
        <p:blipFill rotWithShape="1">
          <a:blip r:embed="rId3">
            <a:alphaModFix/>
          </a:blip>
          <a:srcRect/>
          <a:stretch/>
        </p:blipFill>
        <p:spPr>
          <a:xfrm>
            <a:off x="477672" y="897144"/>
            <a:ext cx="11286698" cy="5740518"/>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33</a:t>
            </a:fld>
            <a:endParaRPr lang="en-US"/>
          </a:p>
        </p:txBody>
      </p:sp>
    </p:spTree>
    <p:extLst>
      <p:ext uri="{BB962C8B-B14F-4D97-AF65-F5344CB8AC3E}">
        <p14:creationId xmlns:p14="http://schemas.microsoft.com/office/powerpoint/2010/main" val="291114003"/>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824" y="0"/>
            <a:ext cx="10515599" cy="1325562"/>
          </a:xfrm>
        </p:spPr>
        <p:txBody>
          <a:bodyPr/>
          <a:lstStyle/>
          <a:p>
            <a:r>
              <a:rPr lang="en-US" dirty="0" smtClean="0">
                <a:solidFill>
                  <a:schemeClr val="bg1"/>
                </a:solidFill>
              </a:rPr>
              <a:t>1 Year Exponential Moving Average (50 days &amp; 200 days)  </a:t>
            </a:r>
            <a:endParaRPr lang="en-US" dirty="0">
              <a:solidFill>
                <a:schemeClr val="bg1"/>
              </a:solidFill>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10" y="1325562"/>
            <a:ext cx="11637818" cy="5265243"/>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34</a:t>
            </a:fld>
            <a:endParaRPr lang="en-US"/>
          </a:p>
        </p:txBody>
      </p:sp>
    </p:spTree>
    <p:extLst>
      <p:ext uri="{BB962C8B-B14F-4D97-AF65-F5344CB8AC3E}">
        <p14:creationId xmlns:p14="http://schemas.microsoft.com/office/powerpoint/2010/main" val="3625716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Shape 766"/>
          <p:cNvSpPr txBox="1">
            <a:spLocks noGrp="1"/>
          </p:cNvSpPr>
          <p:nvPr>
            <p:ph type="title"/>
          </p:nvPr>
        </p:nvSpPr>
        <p:spPr>
          <a:xfrm>
            <a:off x="838200" y="365125"/>
            <a:ext cx="10515599" cy="85774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5 Year performance</a:t>
            </a:r>
          </a:p>
        </p:txBody>
      </p:sp>
      <p:pic>
        <p:nvPicPr>
          <p:cNvPr id="767" name="Shape 767"/>
          <p:cNvPicPr preferRelativeResize="0"/>
          <p:nvPr/>
        </p:nvPicPr>
        <p:blipFill rotWithShape="1">
          <a:blip r:embed="rId3">
            <a:alphaModFix/>
          </a:blip>
          <a:srcRect/>
          <a:stretch/>
        </p:blipFill>
        <p:spPr>
          <a:xfrm>
            <a:off x="838200" y="1548801"/>
            <a:ext cx="10515599" cy="4916383"/>
          </a:xfrm>
          <a:prstGeom prst="rect">
            <a:avLst/>
          </a:prstGeom>
          <a:solidFill>
            <a:schemeClr val="lt1"/>
          </a:solid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35</a:t>
            </a:fld>
            <a:endParaRPr lang="en-US"/>
          </a:p>
        </p:txBody>
      </p:sp>
    </p:spTree>
    <p:extLst>
      <p:ext uri="{BB962C8B-B14F-4D97-AF65-F5344CB8AC3E}">
        <p14:creationId xmlns:p14="http://schemas.microsoft.com/office/powerpoint/2010/main" val="3876218301"/>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xfrm>
            <a:off x="794981" y="-221728"/>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dirty="0">
                <a:solidFill>
                  <a:schemeClr val="dk1"/>
                </a:solidFill>
                <a:ea typeface="Calibri"/>
                <a:sym typeface="Calibri"/>
              </a:rPr>
              <a:t> </a:t>
            </a:r>
            <a:r>
              <a:rPr lang="en-US" sz="4400" b="1" i="0" u="none" strike="noStrike" cap="none" dirty="0">
                <a:solidFill>
                  <a:schemeClr val="lt1"/>
                </a:solidFill>
                <a:ea typeface="Calibri"/>
                <a:sym typeface="Calibri"/>
              </a:rPr>
              <a:t>5 Year Trading Range</a:t>
            </a:r>
          </a:p>
        </p:txBody>
      </p:sp>
      <p:pic>
        <p:nvPicPr>
          <p:cNvPr id="773" name="Shape 773"/>
          <p:cNvPicPr preferRelativeResize="0"/>
          <p:nvPr/>
        </p:nvPicPr>
        <p:blipFill rotWithShape="1">
          <a:blip r:embed="rId3">
            <a:alphaModFix/>
          </a:blip>
          <a:srcRect/>
          <a:stretch/>
        </p:blipFill>
        <p:spPr>
          <a:xfrm>
            <a:off x="473724" y="903382"/>
            <a:ext cx="11332162" cy="5696743"/>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36</a:t>
            </a:fld>
            <a:endParaRPr lang="en-US"/>
          </a:p>
        </p:txBody>
      </p:sp>
    </p:spTree>
    <p:extLst>
      <p:ext uri="{BB962C8B-B14F-4D97-AF65-F5344CB8AC3E}">
        <p14:creationId xmlns:p14="http://schemas.microsoft.com/office/powerpoint/2010/main" val="268099734"/>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2" y="127619"/>
            <a:ext cx="10515599" cy="1325562"/>
          </a:xfrm>
        </p:spPr>
        <p:txBody>
          <a:bodyPr/>
          <a:lstStyle/>
          <a:p>
            <a:r>
              <a:rPr lang="en-US" dirty="0" smtClean="0">
                <a:solidFill>
                  <a:srgbClr val="FFFFFF"/>
                </a:solidFill>
              </a:rPr>
              <a:t>5 </a:t>
            </a:r>
            <a:r>
              <a:rPr lang="en-US" dirty="0">
                <a:solidFill>
                  <a:srgbClr val="FFFFFF"/>
                </a:solidFill>
              </a:rPr>
              <a:t>Year Exponential Moving Average (50 days &amp; 200 days) </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06" y="1453181"/>
            <a:ext cx="11815946" cy="5101998"/>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37</a:t>
            </a:fld>
            <a:endParaRPr lang="en-US"/>
          </a:p>
        </p:txBody>
      </p:sp>
    </p:spTree>
    <p:extLst>
      <p:ext uri="{BB962C8B-B14F-4D97-AF65-F5344CB8AC3E}">
        <p14:creationId xmlns:p14="http://schemas.microsoft.com/office/powerpoint/2010/main" val="14262533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a:spLocks noGrp="1"/>
          </p:cNvSpPr>
          <p:nvPr>
            <p:ph type="title"/>
          </p:nvPr>
        </p:nvSpPr>
        <p:spPr>
          <a:xfrm>
            <a:off x="699600" y="-193375"/>
            <a:ext cx="10515600" cy="1325700"/>
          </a:xfrm>
          <a:prstGeom prst="rect">
            <a:avLst/>
          </a:prstGeom>
        </p:spPr>
        <p:txBody>
          <a:bodyPr lIns="91425" tIns="91425" rIns="91425" bIns="91425" anchor="ctr" anchorCtr="0">
            <a:noAutofit/>
          </a:bodyPr>
          <a:lstStyle/>
          <a:p>
            <a:pPr lvl="0">
              <a:spcBef>
                <a:spcPts val="0"/>
              </a:spcBef>
              <a:buNone/>
            </a:pPr>
            <a:r>
              <a:rPr lang="en-US">
                <a:solidFill>
                  <a:srgbClr val="F3F3F3"/>
                </a:solidFill>
                <a:latin typeface="Arial"/>
                <a:ea typeface="Arial"/>
                <a:cs typeface="Arial"/>
                <a:sym typeface="Arial"/>
              </a:rPr>
              <a:t>10 Year Performance</a:t>
            </a:r>
          </a:p>
        </p:txBody>
      </p:sp>
      <p:pic>
        <p:nvPicPr>
          <p:cNvPr id="780" name="Shape 780"/>
          <p:cNvPicPr preferRelativeResize="0"/>
          <p:nvPr/>
        </p:nvPicPr>
        <p:blipFill>
          <a:blip r:embed="rId3">
            <a:alphaModFix/>
          </a:blip>
          <a:stretch>
            <a:fillRect/>
          </a:stretch>
        </p:blipFill>
        <p:spPr>
          <a:xfrm>
            <a:off x="558500" y="903100"/>
            <a:ext cx="11098774" cy="58227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38</a:t>
            </a:fld>
            <a:endParaRPr lang="en-US"/>
          </a:p>
        </p:txBody>
      </p:sp>
    </p:spTree>
    <p:extLst>
      <p:ext uri="{BB962C8B-B14F-4D97-AF65-F5344CB8AC3E}">
        <p14:creationId xmlns:p14="http://schemas.microsoft.com/office/powerpoint/2010/main" val="1297417024"/>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921375" y="-181500"/>
            <a:ext cx="10515600" cy="1325700"/>
          </a:xfrm>
          <a:prstGeom prst="rect">
            <a:avLst/>
          </a:prstGeom>
        </p:spPr>
        <p:txBody>
          <a:bodyPr lIns="91425" tIns="91425" rIns="91425" bIns="91425" anchor="ctr" anchorCtr="0">
            <a:noAutofit/>
          </a:bodyPr>
          <a:lstStyle/>
          <a:p>
            <a:pPr lvl="0">
              <a:spcBef>
                <a:spcPts val="0"/>
              </a:spcBef>
              <a:buNone/>
            </a:pPr>
            <a:r>
              <a:rPr lang="en-US">
                <a:solidFill>
                  <a:srgbClr val="FFFFFF"/>
                </a:solidFill>
                <a:latin typeface="Arial"/>
                <a:ea typeface="Arial"/>
                <a:cs typeface="Arial"/>
                <a:sym typeface="Arial"/>
              </a:rPr>
              <a:t>10 Year Trading Range</a:t>
            </a:r>
          </a:p>
        </p:txBody>
      </p:sp>
      <p:pic>
        <p:nvPicPr>
          <p:cNvPr id="787" name="Shape 787"/>
          <p:cNvPicPr preferRelativeResize="0"/>
          <p:nvPr/>
        </p:nvPicPr>
        <p:blipFill>
          <a:blip r:embed="rId3">
            <a:alphaModFix/>
          </a:blip>
          <a:stretch>
            <a:fillRect/>
          </a:stretch>
        </p:blipFill>
        <p:spPr>
          <a:xfrm>
            <a:off x="446375" y="683837"/>
            <a:ext cx="11465600" cy="5550275"/>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39</a:t>
            </a:fld>
            <a:endParaRPr lang="en-US"/>
          </a:p>
        </p:txBody>
      </p:sp>
    </p:spTree>
    <p:extLst>
      <p:ext uri="{BB962C8B-B14F-4D97-AF65-F5344CB8AC3E}">
        <p14:creationId xmlns:p14="http://schemas.microsoft.com/office/powerpoint/2010/main" val="3449146745"/>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imes New Roman" panose="02020603050405020304" pitchFamily="18" charset="0"/>
                <a:cs typeface="Times New Roman" panose="02020603050405020304" pitchFamily="18" charset="0"/>
              </a:rPr>
              <a:t>U.S. retail industry overview</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1440" y="1964136"/>
            <a:ext cx="9428479" cy="4121703"/>
          </a:xfrm>
        </p:spPr>
      </p:pic>
      <p:sp>
        <p:nvSpPr>
          <p:cNvPr id="5" name="Rectangle 4"/>
          <p:cNvSpPr/>
          <p:nvPr/>
        </p:nvSpPr>
        <p:spPr>
          <a:xfrm>
            <a:off x="3108960" y="3860800"/>
            <a:ext cx="5344160" cy="254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9B3F65C-2DF1-4EBD-AC68-8BBBAB898856}" type="slidenum">
              <a:rPr lang="en-US" smtClean="0"/>
              <a:t>4</a:t>
            </a:fld>
            <a:endParaRPr lang="en-US"/>
          </a:p>
        </p:txBody>
      </p:sp>
    </p:spTree>
    <p:extLst>
      <p:ext uri="{BB962C8B-B14F-4D97-AF65-F5344CB8AC3E}">
        <p14:creationId xmlns:p14="http://schemas.microsoft.com/office/powerpoint/2010/main" val="864144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699" y="91992"/>
            <a:ext cx="10515599" cy="1325562"/>
          </a:xfrm>
        </p:spPr>
        <p:txBody>
          <a:bodyPr/>
          <a:lstStyle/>
          <a:p>
            <a:r>
              <a:rPr lang="en-US" dirty="0" smtClean="0">
                <a:solidFill>
                  <a:srgbClr val="FFFFFF"/>
                </a:solidFill>
              </a:rPr>
              <a:t>10 </a:t>
            </a:r>
            <a:r>
              <a:rPr lang="en-US" dirty="0">
                <a:solidFill>
                  <a:srgbClr val="FFFFFF"/>
                </a:solidFill>
              </a:rPr>
              <a:t>Year Exponential Moving Average (50 days &amp; 200 days) </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05" y="1417554"/>
            <a:ext cx="11804073" cy="5244503"/>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40</a:t>
            </a:fld>
            <a:endParaRPr lang="en-US"/>
          </a:p>
        </p:txBody>
      </p:sp>
    </p:spTree>
    <p:extLst>
      <p:ext uri="{BB962C8B-B14F-4D97-AF65-F5344CB8AC3E}">
        <p14:creationId xmlns:p14="http://schemas.microsoft.com/office/powerpoint/2010/main" val="3935338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838200" y="365126"/>
            <a:ext cx="10515599" cy="94588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Max Timeframe Performance</a:t>
            </a:r>
          </a:p>
        </p:txBody>
      </p:sp>
      <p:pic>
        <p:nvPicPr>
          <p:cNvPr id="793" name="Shape 793"/>
          <p:cNvPicPr preferRelativeResize="0"/>
          <p:nvPr/>
        </p:nvPicPr>
        <p:blipFill rotWithShape="1">
          <a:blip r:embed="rId3">
            <a:alphaModFix/>
          </a:blip>
          <a:srcRect/>
          <a:stretch/>
        </p:blipFill>
        <p:spPr>
          <a:xfrm>
            <a:off x="786152" y="1503401"/>
            <a:ext cx="10759524" cy="4928475"/>
          </a:xfrm>
          <a:prstGeom prst="rect">
            <a:avLst/>
          </a:prstGeom>
          <a:solidFill>
            <a:schemeClr val="lt1"/>
          </a:solid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41</a:t>
            </a:fld>
            <a:endParaRPr lang="en-US"/>
          </a:p>
        </p:txBody>
      </p:sp>
    </p:spTree>
    <p:extLst>
      <p:ext uri="{BB962C8B-B14F-4D97-AF65-F5344CB8AC3E}">
        <p14:creationId xmlns:p14="http://schemas.microsoft.com/office/powerpoint/2010/main" val="2292054360"/>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838200" y="365126"/>
            <a:ext cx="10515599" cy="8907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Walmart vs S&amp;P 500, DJIA, NASDAQ</a:t>
            </a:r>
          </a:p>
        </p:txBody>
      </p:sp>
      <p:pic>
        <p:nvPicPr>
          <p:cNvPr id="807" name="Shape 807"/>
          <p:cNvPicPr preferRelativeResize="0"/>
          <p:nvPr/>
        </p:nvPicPr>
        <p:blipFill rotWithShape="1">
          <a:blip r:embed="rId3">
            <a:alphaModFix/>
          </a:blip>
          <a:srcRect/>
          <a:stretch/>
        </p:blipFill>
        <p:spPr>
          <a:xfrm>
            <a:off x="344384" y="1163782"/>
            <a:ext cx="11720946" cy="5498275"/>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42</a:t>
            </a:fld>
            <a:endParaRPr lang="en-US"/>
          </a:p>
        </p:txBody>
      </p:sp>
    </p:spTree>
    <p:extLst>
      <p:ext uri="{BB962C8B-B14F-4D97-AF65-F5344CB8AC3E}">
        <p14:creationId xmlns:p14="http://schemas.microsoft.com/office/powerpoint/2010/main" val="1190608695"/>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WMT Stock Performance &amp; Return</a:t>
            </a:r>
            <a:endParaRPr lang="en-US" dirty="0">
              <a:solidFill>
                <a:schemeClr val="bg1"/>
              </a:solidFill>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94" y="1405719"/>
            <a:ext cx="11436824" cy="5090615"/>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43</a:t>
            </a:fld>
            <a:endParaRPr lang="en-US"/>
          </a:p>
        </p:txBody>
      </p:sp>
    </p:spTree>
    <p:extLst>
      <p:ext uri="{BB962C8B-B14F-4D97-AF65-F5344CB8AC3E}">
        <p14:creationId xmlns:p14="http://schemas.microsoft.com/office/powerpoint/2010/main" val="5020092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838200" y="365126"/>
            <a:ext cx="10515599" cy="102505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Dividends</a:t>
            </a:r>
          </a:p>
        </p:txBody>
      </p:sp>
      <p:sp>
        <p:nvSpPr>
          <p:cNvPr id="813" name="Shape 813"/>
          <p:cNvSpPr txBox="1"/>
          <p:nvPr/>
        </p:nvSpPr>
        <p:spPr>
          <a:xfrm>
            <a:off x="838200" y="1579417"/>
            <a:ext cx="10515599" cy="2677656"/>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lt1"/>
              </a:buClr>
              <a:buSzPct val="100000"/>
              <a:buFont typeface="Arial"/>
              <a:buChar char="•"/>
            </a:pPr>
            <a:r>
              <a:rPr lang="en-US" sz="2800" dirty="0">
                <a:solidFill>
                  <a:schemeClr val="lt1"/>
                </a:solidFill>
                <a:latin typeface="Times New Roman" panose="02020603050405020304" pitchFamily="18" charset="0"/>
                <a:ea typeface="Calibri"/>
                <a:cs typeface="Times New Roman" panose="02020603050405020304" pitchFamily="18" charset="0"/>
                <a:sym typeface="Calibri"/>
              </a:rPr>
              <a:t>Walmart total dividend payments were $6.2 billion , $6.1 billion and $5.4 billion for fiscal 2015 , 2014 and 2013 , respectively.</a:t>
            </a:r>
          </a:p>
          <a:p>
            <a:pPr marL="0" marR="0" lvl="0" indent="0" algn="l" rtl="0">
              <a:spcBef>
                <a:spcPts val="0"/>
              </a:spcBef>
              <a:buNone/>
            </a:pPr>
            <a:endParaRPr sz="2800" dirty="0">
              <a:solidFill>
                <a:schemeClr val="lt1"/>
              </a:solidFill>
              <a:latin typeface="Times New Roman" panose="02020603050405020304" pitchFamily="18" charset="0"/>
              <a:ea typeface="Calibri"/>
              <a:cs typeface="Times New Roman" panose="02020603050405020304" pitchFamily="18" charset="0"/>
              <a:sym typeface="Calibri"/>
            </a:endParaRPr>
          </a:p>
          <a:p>
            <a:pPr marL="285750" marR="0" lvl="0" indent="-285750" algn="l" rtl="0">
              <a:spcBef>
                <a:spcPts val="0"/>
              </a:spcBef>
              <a:buClr>
                <a:schemeClr val="lt1"/>
              </a:buClr>
              <a:buSzPct val="100000"/>
              <a:buFont typeface="Arial"/>
              <a:buChar char="•"/>
            </a:pPr>
            <a:r>
              <a:rPr lang="en-US" sz="2800" dirty="0">
                <a:solidFill>
                  <a:schemeClr val="lt1"/>
                </a:solidFill>
                <a:latin typeface="Times New Roman" panose="02020603050405020304" pitchFamily="18" charset="0"/>
                <a:ea typeface="Calibri"/>
                <a:cs typeface="Times New Roman" panose="02020603050405020304" pitchFamily="18" charset="0"/>
                <a:sym typeface="Calibri"/>
              </a:rPr>
              <a:t>On February 19, 2015 , the Board of Directors approved the fiscal 2016 annual dividend of $ 1.96 per share, an increase compared to the fiscal 2015 annual dividend of $1.92 per share. </a:t>
            </a:r>
          </a:p>
        </p:txBody>
      </p:sp>
      <p:pic>
        <p:nvPicPr>
          <p:cNvPr id="814" name="Shape 814"/>
          <p:cNvPicPr preferRelativeResize="0"/>
          <p:nvPr/>
        </p:nvPicPr>
        <p:blipFill rotWithShape="1">
          <a:blip r:embed="rId3">
            <a:alphaModFix/>
          </a:blip>
          <a:srcRect/>
          <a:stretch/>
        </p:blipFill>
        <p:spPr>
          <a:xfrm>
            <a:off x="3505500" y="4396725"/>
            <a:ext cx="4420500" cy="22815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44</a:t>
            </a:fld>
            <a:endParaRPr lang="en-US"/>
          </a:p>
        </p:txBody>
      </p:sp>
    </p:spTree>
    <p:extLst>
      <p:ext uri="{BB962C8B-B14F-4D97-AF65-F5344CB8AC3E}">
        <p14:creationId xmlns:p14="http://schemas.microsoft.com/office/powerpoint/2010/main" val="19194406"/>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Shape 819"/>
          <p:cNvSpPr txBox="1">
            <a:spLocks noGrp="1"/>
          </p:cNvSpPr>
          <p:nvPr>
            <p:ph type="title"/>
          </p:nvPr>
        </p:nvSpPr>
        <p:spPr>
          <a:xfrm>
            <a:off x="838200" y="225426"/>
            <a:ext cx="10515599" cy="85422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Dividend Schedule</a:t>
            </a:r>
          </a:p>
        </p:txBody>
      </p:sp>
      <p:pic>
        <p:nvPicPr>
          <p:cNvPr id="820" name="Shape 820"/>
          <p:cNvPicPr preferRelativeResize="0"/>
          <p:nvPr/>
        </p:nvPicPr>
        <p:blipFill rotWithShape="1">
          <a:blip r:embed="rId3">
            <a:alphaModFix/>
          </a:blip>
          <a:srcRect/>
          <a:stretch/>
        </p:blipFill>
        <p:spPr>
          <a:xfrm>
            <a:off x="374572" y="980500"/>
            <a:ext cx="11468559" cy="560758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45</a:t>
            </a:fld>
            <a:endParaRPr lang="en-US"/>
          </a:p>
        </p:txBody>
      </p:sp>
    </p:spTree>
    <p:extLst>
      <p:ext uri="{BB962C8B-B14F-4D97-AF65-F5344CB8AC3E}">
        <p14:creationId xmlns:p14="http://schemas.microsoft.com/office/powerpoint/2010/main" val="2990654566"/>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838200" y="365125"/>
            <a:ext cx="10515599" cy="97893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5 Year Dividends Declared Summary</a:t>
            </a:r>
          </a:p>
        </p:txBody>
      </p:sp>
      <p:pic>
        <p:nvPicPr>
          <p:cNvPr id="826" name="Shape 826"/>
          <p:cNvPicPr preferRelativeResize="0"/>
          <p:nvPr/>
        </p:nvPicPr>
        <p:blipFill rotWithShape="1">
          <a:blip r:embed="rId3">
            <a:alphaModFix/>
          </a:blip>
          <a:srcRect/>
          <a:stretch/>
        </p:blipFill>
        <p:spPr>
          <a:xfrm>
            <a:off x="341522" y="1651198"/>
            <a:ext cx="11303305" cy="1983035"/>
          </a:xfrm>
          <a:prstGeom prst="rect">
            <a:avLst/>
          </a:prstGeom>
          <a:noFill/>
          <a:ln>
            <a:noFill/>
          </a:ln>
        </p:spPr>
      </p:pic>
      <p:pic>
        <p:nvPicPr>
          <p:cNvPr id="827" name="Shape 827"/>
          <p:cNvPicPr preferRelativeResize="0"/>
          <p:nvPr/>
        </p:nvPicPr>
        <p:blipFill rotWithShape="1">
          <a:blip r:embed="rId4">
            <a:alphaModFix/>
          </a:blip>
          <a:srcRect/>
          <a:stretch/>
        </p:blipFill>
        <p:spPr>
          <a:xfrm>
            <a:off x="341472" y="3634225"/>
            <a:ext cx="11303400" cy="16911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46</a:t>
            </a:fld>
            <a:endParaRPr lang="en-US"/>
          </a:p>
        </p:txBody>
      </p:sp>
    </p:spTree>
    <p:extLst>
      <p:ext uri="{BB962C8B-B14F-4D97-AF65-F5344CB8AC3E}">
        <p14:creationId xmlns:p14="http://schemas.microsoft.com/office/powerpoint/2010/main" val="2142711167"/>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838199" y="52860"/>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Dividend History</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1105470"/>
            <a:ext cx="10515599" cy="5500046"/>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47</a:t>
            </a:fld>
            <a:endParaRPr lang="en-US"/>
          </a:p>
        </p:txBody>
      </p:sp>
    </p:spTree>
    <p:extLst>
      <p:ext uri="{BB962C8B-B14F-4D97-AF65-F5344CB8AC3E}">
        <p14:creationId xmlns:p14="http://schemas.microsoft.com/office/powerpoint/2010/main" val="230148007"/>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Total Shareholder Return </a:t>
            </a:r>
            <a:endParaRPr lang="en-US" dirty="0">
              <a:solidFill>
                <a:schemeClr val="bg1"/>
              </a:solidFill>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49" y="1460310"/>
            <a:ext cx="10972800" cy="5076968"/>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48</a:t>
            </a:fld>
            <a:endParaRPr lang="en-US"/>
          </a:p>
        </p:txBody>
      </p:sp>
    </p:spTree>
    <p:extLst>
      <p:ext uri="{BB962C8B-B14F-4D97-AF65-F5344CB8AC3E}">
        <p14:creationId xmlns:p14="http://schemas.microsoft.com/office/powerpoint/2010/main" val="23451437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Shares Repurchase</a:t>
            </a:r>
          </a:p>
        </p:txBody>
      </p:sp>
      <p:sp>
        <p:nvSpPr>
          <p:cNvPr id="839" name="Shape 839"/>
          <p:cNvSpPr txBox="1"/>
          <p:nvPr/>
        </p:nvSpPr>
        <p:spPr>
          <a:xfrm>
            <a:off x="838200" y="4780210"/>
            <a:ext cx="10388600" cy="18158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latin typeface="Times New Roman" panose="02020603050405020304" pitchFamily="18" charset="0"/>
                <a:ea typeface="Calibri"/>
                <a:cs typeface="Times New Roman" panose="02020603050405020304" pitchFamily="18" charset="0"/>
                <a:sym typeface="Calibri"/>
              </a:rPr>
              <a:t>The Company considers several factors in determining when to execute share repurchases, including, among other things, current cash needs, capacity for leverage, cost of borrowings, its results of operations and the market price of its common stock. </a:t>
            </a:r>
          </a:p>
        </p:txBody>
      </p:sp>
      <p:pic>
        <p:nvPicPr>
          <p:cNvPr id="840" name="Shape 840"/>
          <p:cNvPicPr preferRelativeResize="0"/>
          <p:nvPr/>
        </p:nvPicPr>
        <p:blipFill rotWithShape="1">
          <a:blip r:embed="rId3">
            <a:alphaModFix/>
          </a:blip>
          <a:srcRect/>
          <a:stretch/>
        </p:blipFill>
        <p:spPr>
          <a:xfrm>
            <a:off x="850900" y="2104224"/>
            <a:ext cx="10515600" cy="2492999"/>
          </a:xfrm>
          <a:prstGeom prst="rect">
            <a:avLst/>
          </a:prstGeom>
          <a:noFill/>
          <a:ln>
            <a:noFill/>
          </a:ln>
        </p:spPr>
      </p:pic>
      <p:pic>
        <p:nvPicPr>
          <p:cNvPr id="841" name="Shape 841"/>
          <p:cNvPicPr preferRelativeResize="0"/>
          <p:nvPr/>
        </p:nvPicPr>
        <p:blipFill rotWithShape="1">
          <a:blip r:embed="rId4">
            <a:alphaModFix/>
          </a:blip>
          <a:srcRect/>
          <a:stretch/>
        </p:blipFill>
        <p:spPr>
          <a:xfrm>
            <a:off x="8064400" y="365125"/>
            <a:ext cx="3302100" cy="15189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49</a:t>
            </a:fld>
            <a:endParaRPr lang="en-US"/>
          </a:p>
        </p:txBody>
      </p:sp>
    </p:spTree>
    <p:extLst>
      <p:ext uri="{BB962C8B-B14F-4D97-AF65-F5344CB8AC3E}">
        <p14:creationId xmlns:p14="http://schemas.microsoft.com/office/powerpoint/2010/main" val="3489702883"/>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Times New Roman" panose="02020603050405020304" pitchFamily="18" charset="0"/>
                <a:cs typeface="Times New Roman" panose="02020603050405020304" pitchFamily="18" charset="0"/>
              </a:rPr>
              <a:t>U.S. retail industry overview</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607" y="2049139"/>
            <a:ext cx="6212479" cy="4082208"/>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395" y="2049139"/>
            <a:ext cx="5780218" cy="2461945"/>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5</a:t>
            </a:fld>
            <a:endParaRPr lang="en-US"/>
          </a:p>
        </p:txBody>
      </p:sp>
    </p:spTree>
    <p:extLst>
      <p:ext uri="{BB962C8B-B14F-4D97-AF65-F5344CB8AC3E}">
        <p14:creationId xmlns:p14="http://schemas.microsoft.com/office/powerpoint/2010/main" val="12898120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Shape 846"/>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Walmart Stores Worldwide Map</a:t>
            </a:r>
          </a:p>
        </p:txBody>
      </p:sp>
      <p:pic>
        <p:nvPicPr>
          <p:cNvPr id="847" name="Shape 847"/>
          <p:cNvPicPr preferRelativeResize="0"/>
          <p:nvPr/>
        </p:nvPicPr>
        <p:blipFill rotWithShape="1">
          <a:blip r:embed="rId3">
            <a:alphaModFix/>
          </a:blip>
          <a:srcRect/>
          <a:stretch/>
        </p:blipFill>
        <p:spPr>
          <a:xfrm>
            <a:off x="1543791" y="1543791"/>
            <a:ext cx="8811490" cy="4773878"/>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50</a:t>
            </a:fld>
            <a:endParaRPr lang="en-US"/>
          </a:p>
        </p:txBody>
      </p:sp>
    </p:spTree>
    <p:extLst>
      <p:ext uri="{BB962C8B-B14F-4D97-AF65-F5344CB8AC3E}">
        <p14:creationId xmlns:p14="http://schemas.microsoft.com/office/powerpoint/2010/main" val="1781528814"/>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a:spLocks noGrp="1"/>
          </p:cNvSpPr>
          <p:nvPr>
            <p:ph type="title"/>
          </p:nvPr>
        </p:nvSpPr>
        <p:spPr>
          <a:xfrm>
            <a:off x="889716" y="-167426"/>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ea typeface="Calibri"/>
                <a:sym typeface="Calibri"/>
              </a:rPr>
              <a:t>Walmart Stores Worldwide Map </a:t>
            </a:r>
          </a:p>
        </p:txBody>
      </p:sp>
      <p:pic>
        <p:nvPicPr>
          <p:cNvPr id="853" name="Shape 853"/>
          <p:cNvPicPr preferRelativeResize="0"/>
          <p:nvPr/>
        </p:nvPicPr>
        <p:blipFill rotWithShape="1">
          <a:blip r:embed="rId3">
            <a:alphaModFix/>
          </a:blip>
          <a:srcRect/>
          <a:stretch/>
        </p:blipFill>
        <p:spPr>
          <a:xfrm>
            <a:off x="889716" y="1158137"/>
            <a:ext cx="10248337" cy="534569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51</a:t>
            </a:fld>
            <a:endParaRPr lang="en-US"/>
          </a:p>
        </p:txBody>
      </p:sp>
    </p:spTree>
    <p:extLst>
      <p:ext uri="{BB962C8B-B14F-4D97-AF65-F5344CB8AC3E}">
        <p14:creationId xmlns:p14="http://schemas.microsoft.com/office/powerpoint/2010/main" val="2565919249"/>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812800" y="-13017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Walmart Store Count</a:t>
            </a:r>
          </a:p>
        </p:txBody>
      </p:sp>
      <p:pic>
        <p:nvPicPr>
          <p:cNvPr id="890" name="Shape 890"/>
          <p:cNvPicPr preferRelativeResize="0"/>
          <p:nvPr/>
        </p:nvPicPr>
        <p:blipFill rotWithShape="1">
          <a:blip r:embed="rId3">
            <a:alphaModFix/>
          </a:blip>
          <a:srcRect/>
          <a:stretch/>
        </p:blipFill>
        <p:spPr>
          <a:xfrm>
            <a:off x="570375" y="927775"/>
            <a:ext cx="11086800" cy="56514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52</a:t>
            </a:fld>
            <a:endParaRPr lang="en-US"/>
          </a:p>
        </p:txBody>
      </p:sp>
    </p:spTree>
    <p:extLst>
      <p:ext uri="{BB962C8B-B14F-4D97-AF65-F5344CB8AC3E}">
        <p14:creationId xmlns:p14="http://schemas.microsoft.com/office/powerpoint/2010/main" val="819356795"/>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Shape 859"/>
          <p:cNvSpPr txBox="1">
            <a:spLocks noGrp="1"/>
          </p:cNvSpPr>
          <p:nvPr>
            <p:ph type="title"/>
          </p:nvPr>
        </p:nvSpPr>
        <p:spPr>
          <a:xfrm>
            <a:off x="838200" y="-200350"/>
            <a:ext cx="10515600" cy="1325700"/>
          </a:xfrm>
          <a:prstGeom prst="rect">
            <a:avLst/>
          </a:prstGeom>
        </p:spPr>
        <p:txBody>
          <a:bodyPr lIns="91425" tIns="91425" rIns="91425" bIns="91425" anchor="ctr" anchorCtr="0">
            <a:noAutofit/>
          </a:bodyPr>
          <a:lstStyle/>
          <a:p>
            <a:pPr lvl="0">
              <a:spcBef>
                <a:spcPts val="0"/>
              </a:spcBef>
              <a:buNone/>
            </a:pPr>
            <a:r>
              <a:rPr lang="en-US" dirty="0">
                <a:solidFill>
                  <a:srgbClr val="FFFFFF"/>
                </a:solidFill>
                <a:latin typeface="+mj-lt"/>
                <a:ea typeface="Arial"/>
                <a:cs typeface="Arial"/>
                <a:sym typeface="Arial"/>
              </a:rPr>
              <a:t>Walmart History</a:t>
            </a:r>
            <a:r>
              <a:rPr lang="en-US" dirty="0">
                <a:latin typeface="+mj-lt"/>
                <a:ea typeface="Arial"/>
                <a:cs typeface="Arial"/>
                <a:sym typeface="Arial"/>
              </a:rPr>
              <a:t> </a:t>
            </a:r>
          </a:p>
        </p:txBody>
      </p:sp>
      <p:sp>
        <p:nvSpPr>
          <p:cNvPr id="860" name="Shape 860"/>
          <p:cNvSpPr txBox="1"/>
          <p:nvPr/>
        </p:nvSpPr>
        <p:spPr>
          <a:xfrm>
            <a:off x="571947" y="1125350"/>
            <a:ext cx="7111388" cy="5388106"/>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61111"/>
              <a:buFont typeface="Arial"/>
              <a:buNone/>
            </a:pPr>
            <a:r>
              <a:rPr lang="en-US" sz="2100" dirty="0">
                <a:solidFill>
                  <a:srgbClr val="FFFF00"/>
                </a:solidFill>
                <a:latin typeface="Times New Roman" panose="02020603050405020304" pitchFamily="18" charset="0"/>
                <a:ea typeface="Calibri"/>
                <a:cs typeface="Times New Roman" panose="02020603050405020304" pitchFamily="18" charset="0"/>
                <a:sym typeface="Calibri"/>
              </a:rPr>
              <a:t>1962</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Sam Walton opened  the first Walmart in Rogers, Arkansas</a:t>
            </a:r>
          </a:p>
          <a:p>
            <a:pPr lvl="0" rtl="0">
              <a:lnSpc>
                <a:spcPct val="115000"/>
              </a:lnSpc>
              <a:spcBef>
                <a:spcPts val="0"/>
              </a:spcBef>
              <a:buClr>
                <a:schemeClr val="dk1"/>
              </a:buClr>
              <a:buSzPct val="61111"/>
              <a:buFont typeface="Arial"/>
              <a:buNone/>
            </a:pPr>
            <a:r>
              <a:rPr lang="en-US" sz="2100" dirty="0">
                <a:solidFill>
                  <a:srgbClr val="FFFF00"/>
                </a:solidFill>
                <a:latin typeface="Times New Roman" panose="02020603050405020304" pitchFamily="18" charset="0"/>
                <a:ea typeface="Calibri"/>
                <a:cs typeface="Times New Roman" panose="02020603050405020304" pitchFamily="18" charset="0"/>
                <a:sym typeface="Calibri"/>
              </a:rPr>
              <a:t>1970</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Walmart went public, the first stock price $16.50/share</a:t>
            </a:r>
          </a:p>
          <a:p>
            <a:pPr lvl="0" rtl="0">
              <a:lnSpc>
                <a:spcPct val="115000"/>
              </a:lnSpc>
              <a:spcBef>
                <a:spcPts val="0"/>
              </a:spcBef>
              <a:buClr>
                <a:schemeClr val="dk1"/>
              </a:buClr>
              <a:buSzPct val="61111"/>
              <a:buFont typeface="Arial"/>
              <a:buNone/>
            </a:pPr>
            <a:r>
              <a:rPr lang="en-US" sz="2100" dirty="0">
                <a:solidFill>
                  <a:srgbClr val="FFFF00"/>
                </a:solidFill>
                <a:latin typeface="Times New Roman" panose="02020603050405020304" pitchFamily="18" charset="0"/>
                <a:ea typeface="Calibri"/>
                <a:cs typeface="Times New Roman" panose="02020603050405020304" pitchFamily="18" charset="0"/>
                <a:sym typeface="Calibri"/>
              </a:rPr>
              <a:t>1972</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Listed on NYSE, recorded sales of $78 million</a:t>
            </a:r>
          </a:p>
          <a:p>
            <a:pPr lvl="0" rtl="0">
              <a:lnSpc>
                <a:spcPct val="115000"/>
              </a:lnSpc>
              <a:spcBef>
                <a:spcPts val="0"/>
              </a:spcBef>
              <a:buClr>
                <a:schemeClr val="dk1"/>
              </a:buClr>
              <a:buSzPct val="61111"/>
              <a:buFont typeface="Arial"/>
              <a:buNone/>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1980: The fastest company reached $1 billion in annual sales</a:t>
            </a:r>
          </a:p>
          <a:p>
            <a:pPr lvl="0" rtl="0">
              <a:lnSpc>
                <a:spcPct val="115000"/>
              </a:lnSpc>
              <a:spcBef>
                <a:spcPts val="0"/>
              </a:spcBef>
              <a:buClr>
                <a:schemeClr val="dk1"/>
              </a:buClr>
              <a:buSzPct val="61111"/>
              <a:buFont typeface="Arial"/>
              <a:buNone/>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1983: The first Sam’s Club opened in Midwest City, Oklahoma</a:t>
            </a:r>
          </a:p>
          <a:p>
            <a:pPr lvl="0" rtl="0">
              <a:lnSpc>
                <a:spcPct val="115000"/>
              </a:lnSpc>
              <a:spcBef>
                <a:spcPts val="0"/>
              </a:spcBef>
              <a:buClr>
                <a:schemeClr val="dk1"/>
              </a:buClr>
              <a:buSzPct val="61111"/>
              <a:buFont typeface="Arial"/>
              <a:buNone/>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1988: The first Walmart Supercenter opened in Washington, Missouri</a:t>
            </a:r>
          </a:p>
          <a:p>
            <a:pPr lvl="0" rtl="0">
              <a:lnSpc>
                <a:spcPct val="115000"/>
              </a:lnSpc>
              <a:spcBef>
                <a:spcPts val="0"/>
              </a:spcBef>
              <a:buClr>
                <a:schemeClr val="dk1"/>
              </a:buClr>
              <a:buSzPct val="61111"/>
              <a:buFont typeface="Arial"/>
              <a:buNone/>
            </a:pPr>
            <a:r>
              <a:rPr lang="en-US" sz="2100" dirty="0">
                <a:solidFill>
                  <a:srgbClr val="FFFF00"/>
                </a:solidFill>
                <a:latin typeface="Times New Roman" panose="02020603050405020304" pitchFamily="18" charset="0"/>
                <a:ea typeface="Calibri"/>
                <a:cs typeface="Times New Roman" panose="02020603050405020304" pitchFamily="18" charset="0"/>
                <a:sym typeface="Calibri"/>
              </a:rPr>
              <a:t>1990</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Walmart was the nation's number-one retailer</a:t>
            </a:r>
          </a:p>
          <a:p>
            <a:pPr lvl="0" rtl="0">
              <a:lnSpc>
                <a:spcPct val="115000"/>
              </a:lnSpc>
              <a:spcBef>
                <a:spcPts val="0"/>
              </a:spcBef>
              <a:buClr>
                <a:schemeClr val="dk1"/>
              </a:buClr>
              <a:buSzPct val="61111"/>
              <a:buFont typeface="Arial"/>
              <a:buNone/>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1991: Walmart went global, opened a Sam’s Club in Mexico City</a:t>
            </a:r>
          </a:p>
          <a:p>
            <a:pPr lvl="0" rtl="0">
              <a:lnSpc>
                <a:spcPct val="115000"/>
              </a:lnSpc>
              <a:spcBef>
                <a:spcPts val="0"/>
              </a:spcBef>
              <a:buClr>
                <a:schemeClr val="dk1"/>
              </a:buClr>
              <a:buSzPct val="61111"/>
              <a:buFont typeface="Arial"/>
              <a:buNone/>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1994: Walmart expanded into Canada with the purchase of 122 </a:t>
            </a:r>
            <a:r>
              <a:rPr lang="en-US" sz="2100" dirty="0" err="1">
                <a:solidFill>
                  <a:srgbClr val="FFFFFF"/>
                </a:solidFill>
                <a:latin typeface="Times New Roman" panose="02020603050405020304" pitchFamily="18" charset="0"/>
                <a:ea typeface="Calibri"/>
                <a:cs typeface="Times New Roman" panose="02020603050405020304" pitchFamily="18" charset="0"/>
                <a:sym typeface="Calibri"/>
              </a:rPr>
              <a:t>Woolco</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stores</a:t>
            </a:r>
          </a:p>
          <a:p>
            <a:pPr lvl="0">
              <a:spcBef>
                <a:spcPts val="0"/>
              </a:spcBef>
              <a:buNone/>
            </a:pPr>
            <a:endParaRPr dirty="0"/>
          </a:p>
        </p:txBody>
      </p:sp>
      <p:pic>
        <p:nvPicPr>
          <p:cNvPr id="2" name="Picture 1"/>
          <p:cNvPicPr>
            <a:picLocks noChangeAspect="1"/>
          </p:cNvPicPr>
          <p:nvPr/>
        </p:nvPicPr>
        <p:blipFill>
          <a:blip r:embed="rId3"/>
          <a:stretch>
            <a:fillRect/>
          </a:stretch>
        </p:blipFill>
        <p:spPr>
          <a:xfrm>
            <a:off x="7832985" y="1307449"/>
            <a:ext cx="4042339" cy="2895133"/>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53</a:t>
            </a:fld>
            <a:endParaRPr lang="en-US"/>
          </a:p>
        </p:txBody>
      </p:sp>
    </p:spTree>
    <p:extLst>
      <p:ext uri="{BB962C8B-B14F-4D97-AF65-F5344CB8AC3E}">
        <p14:creationId xmlns:p14="http://schemas.microsoft.com/office/powerpoint/2010/main" val="778615105"/>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Walmart History </a:t>
            </a:r>
          </a:p>
        </p:txBody>
      </p:sp>
      <p:sp>
        <p:nvSpPr>
          <p:cNvPr id="3" name="TextBox 2"/>
          <p:cNvSpPr txBox="1"/>
          <p:nvPr/>
        </p:nvSpPr>
        <p:spPr>
          <a:xfrm>
            <a:off x="653143" y="1690687"/>
            <a:ext cx="7932717" cy="4611262"/>
          </a:xfrm>
          <a:prstGeom prst="rect">
            <a:avLst/>
          </a:prstGeom>
          <a:noFill/>
        </p:spPr>
        <p:txBody>
          <a:bodyPr wrap="square" rtlCol="0">
            <a:spAutoFit/>
          </a:bodyPr>
          <a:lstStyle/>
          <a:p>
            <a:pPr lvl="0">
              <a:lnSpc>
                <a:spcPct val="115000"/>
              </a:lnSpc>
              <a:buClr>
                <a:srgbClr val="000000"/>
              </a:buClr>
              <a:buSzPct val="61111"/>
            </a:pPr>
            <a:r>
              <a:rPr lang="en-US" sz="2100" dirty="0" smtClean="0">
                <a:solidFill>
                  <a:srgbClr val="FFFFFF"/>
                </a:solidFill>
                <a:latin typeface="Times New Roman" panose="02020603050405020304" pitchFamily="18" charset="0"/>
                <a:ea typeface="Calibri"/>
                <a:cs typeface="Times New Roman" panose="02020603050405020304" pitchFamily="18" charset="0"/>
                <a:sym typeface="Calibri"/>
              </a:rPr>
              <a:t>1996</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Walmart opened its first stores in China</a:t>
            </a:r>
          </a:p>
          <a:p>
            <a:pPr lvl="0">
              <a:lnSpc>
                <a:spcPct val="115000"/>
              </a:lnSpc>
              <a:buClr>
                <a:srgbClr val="000000"/>
              </a:buClr>
              <a:buSzPct val="61111"/>
            </a:pPr>
            <a:r>
              <a:rPr lang="en-US" sz="2100" dirty="0">
                <a:solidFill>
                  <a:srgbClr val="FFFF00"/>
                </a:solidFill>
                <a:latin typeface="Times New Roman" panose="02020603050405020304" pitchFamily="18" charset="0"/>
                <a:ea typeface="Calibri"/>
                <a:cs typeface="Times New Roman" panose="02020603050405020304" pitchFamily="18" charset="0"/>
                <a:sym typeface="Calibri"/>
              </a:rPr>
              <a:t>1998</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The Neighborhood Market format was introduced with three stores in Arkansas</a:t>
            </a:r>
          </a:p>
          <a:p>
            <a:pPr lvl="0">
              <a:lnSpc>
                <a:spcPct val="115000"/>
              </a:lnSpc>
              <a:buClr>
                <a:srgbClr val="000000"/>
              </a:buClr>
              <a:buSzPct val="61111"/>
            </a:pPr>
            <a:r>
              <a:rPr lang="en-US" sz="2100" dirty="0">
                <a:solidFill>
                  <a:srgbClr val="FFFF00"/>
                </a:solidFill>
                <a:latin typeface="Times New Roman" panose="02020603050405020304" pitchFamily="18" charset="0"/>
                <a:ea typeface="Calibri"/>
                <a:cs typeface="Times New Roman" panose="02020603050405020304" pitchFamily="18" charset="0"/>
                <a:sym typeface="Calibri"/>
              </a:rPr>
              <a:t>2000</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Walmart.com was founded</a:t>
            </a:r>
          </a:p>
          <a:p>
            <a:pPr lvl="0">
              <a:lnSpc>
                <a:spcPct val="115000"/>
              </a:lnSpc>
              <a:buClr>
                <a:srgbClr val="000000"/>
              </a:buClr>
              <a:buSzPct val="61111"/>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2002: Walmart topped the Fortune 500 ranking of America's largest companies</a:t>
            </a:r>
          </a:p>
          <a:p>
            <a:pPr lvl="0">
              <a:lnSpc>
                <a:spcPct val="115000"/>
              </a:lnSpc>
              <a:buClr>
                <a:srgbClr val="000000"/>
              </a:buClr>
              <a:buSzPct val="61111"/>
            </a:pPr>
            <a:r>
              <a:rPr lang="en-US" sz="2100" dirty="0">
                <a:solidFill>
                  <a:srgbClr val="FFFF00"/>
                </a:solidFill>
                <a:latin typeface="Times New Roman" panose="02020603050405020304" pitchFamily="18" charset="0"/>
                <a:ea typeface="Calibri"/>
                <a:cs typeface="Times New Roman" panose="02020603050405020304" pitchFamily="18" charset="0"/>
                <a:sym typeface="Calibri"/>
              </a:rPr>
              <a:t>2007</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Walmart.com launched Site to Store service</a:t>
            </a:r>
          </a:p>
          <a:p>
            <a:pPr lvl="0">
              <a:lnSpc>
                <a:spcPct val="115000"/>
              </a:lnSpc>
              <a:buClr>
                <a:srgbClr val="000000"/>
              </a:buClr>
              <a:buSzPct val="61111"/>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2009: Walmart exceeded $400 billion in annual sales</a:t>
            </a:r>
          </a:p>
          <a:p>
            <a:pPr lvl="0">
              <a:lnSpc>
                <a:spcPct val="115000"/>
              </a:lnSpc>
              <a:buClr>
                <a:srgbClr val="000000"/>
              </a:buClr>
              <a:buSzPct val="61111"/>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2011: With the acquisition of </a:t>
            </a:r>
            <a:r>
              <a:rPr lang="en-US" sz="2100" dirty="0" err="1">
                <a:solidFill>
                  <a:srgbClr val="FFFFFF"/>
                </a:solidFill>
                <a:latin typeface="Times New Roman" panose="02020603050405020304" pitchFamily="18" charset="0"/>
                <a:ea typeface="Calibri"/>
                <a:cs typeface="Times New Roman" panose="02020603050405020304" pitchFamily="18" charset="0"/>
                <a:sym typeface="Calibri"/>
              </a:rPr>
              <a:t>MassMart</a:t>
            </a: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 in South Africa, Walmart surpassed 10,000 retail units around the world.</a:t>
            </a:r>
          </a:p>
          <a:p>
            <a:pPr lvl="0">
              <a:lnSpc>
                <a:spcPct val="115000"/>
              </a:lnSpc>
              <a:buClr>
                <a:srgbClr val="000000"/>
              </a:buClr>
              <a:buSzPct val="61111"/>
            </a:pPr>
            <a:r>
              <a:rPr lang="en-US" sz="2100" dirty="0">
                <a:solidFill>
                  <a:srgbClr val="FFFFFF"/>
                </a:solidFill>
                <a:latin typeface="Times New Roman" panose="02020603050405020304" pitchFamily="18" charset="0"/>
                <a:ea typeface="Calibri"/>
                <a:cs typeface="Times New Roman" panose="02020603050405020304" pitchFamily="18" charset="0"/>
                <a:sym typeface="Calibri"/>
              </a:rPr>
              <a:t>2014: Doug McMillon succeeded Mike Duke as CEO</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8585860" y="1841645"/>
            <a:ext cx="3450635" cy="3109229"/>
          </a:xfrm>
          <a:prstGeom prst="rect">
            <a:avLst/>
          </a:prstGeom>
        </p:spPr>
      </p:pic>
      <p:sp>
        <p:nvSpPr>
          <p:cNvPr id="5" name="Slide Number Placeholder 4"/>
          <p:cNvSpPr>
            <a:spLocks noGrp="1"/>
          </p:cNvSpPr>
          <p:nvPr>
            <p:ph type="sldNum" sz="quarter" idx="12"/>
          </p:nvPr>
        </p:nvSpPr>
        <p:spPr/>
        <p:txBody>
          <a:bodyPr/>
          <a:lstStyle/>
          <a:p>
            <a:fld id="{29B3F65C-2DF1-4EBD-AC68-8BBBAB898856}" type="slidenum">
              <a:rPr lang="en-US" smtClean="0"/>
              <a:t>54</a:t>
            </a:fld>
            <a:endParaRPr lang="en-US"/>
          </a:p>
        </p:txBody>
      </p:sp>
    </p:spTree>
    <p:extLst>
      <p:ext uri="{BB962C8B-B14F-4D97-AF65-F5344CB8AC3E}">
        <p14:creationId xmlns:p14="http://schemas.microsoft.com/office/powerpoint/2010/main" val="37192898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838200" y="0"/>
            <a:ext cx="10515599" cy="74873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Walmart Operating Division</a:t>
            </a:r>
          </a:p>
        </p:txBody>
      </p:sp>
      <p:sp>
        <p:nvSpPr>
          <p:cNvPr id="867" name="Shape 867"/>
          <p:cNvSpPr txBox="1"/>
          <p:nvPr/>
        </p:nvSpPr>
        <p:spPr>
          <a:xfrm>
            <a:off x="495539" y="603129"/>
            <a:ext cx="6714506" cy="655564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1 Walmart U.S. :</a:t>
            </a:r>
          </a:p>
          <a:p>
            <a:pPr marL="0" marR="0" lvl="0" indent="0" algn="l" rtl="0">
              <a:spcBef>
                <a:spcPts val="0"/>
              </a:spcBef>
              <a:buSzPct val="25000"/>
              <a:buNone/>
            </a:pP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Walmart U.S. is the company's largest division, It consists of three retail formats that have become commonplace in the United States: Discount Stores, Supercenters, Neighborhood Markets, and Walmart online site. </a:t>
            </a:r>
          </a:p>
          <a:p>
            <a:pPr marL="0" marR="0" lvl="0" indent="0" algn="l" rtl="0">
              <a:spcBef>
                <a:spcPts val="0"/>
              </a:spcBef>
              <a:buNone/>
            </a:pPr>
            <a:endParaRPr sz="18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1) Walmart Discount Store</a:t>
            </a:r>
          </a:p>
          <a:p>
            <a:pPr marL="0" marR="0" lvl="0" indent="0" algn="l" rtl="0">
              <a:spcBef>
                <a:spcPts val="0"/>
              </a:spcBef>
              <a:buSzPct val="25000"/>
              <a:buNone/>
            </a:pP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They carry general merchandise and a selection of groceries. Many of these stores also feature a garden center, pharmacy, tire &amp; Lube Express, optical center, one-hour photo processing lab, portrait studio, a bank branch, a cell phone store and a fast food outlet.</a:t>
            </a:r>
          </a:p>
          <a:p>
            <a:pPr marL="0" marR="0" lvl="0" indent="0" algn="l" rtl="0">
              <a:spcBef>
                <a:spcPts val="0"/>
              </a:spcBef>
              <a:buNone/>
            </a:pPr>
            <a:endParaRPr sz="18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2) Walmart Supercenter</a:t>
            </a:r>
          </a:p>
          <a:p>
            <a:pPr marL="0" marR="0" lvl="0" indent="0" algn="l" rtl="0">
              <a:spcBef>
                <a:spcPts val="0"/>
              </a:spcBef>
              <a:buSzPct val="25000"/>
              <a:buNone/>
            </a:pP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Walmart Supercenters, branded as simply "Walmart", are hypermarkets. Carry everything a discount store does, as well as a full-line supermarket. Including garden </a:t>
            </a:r>
            <a:r>
              <a:rPr lang="en-US" sz="1800" dirty="0" err="1">
                <a:solidFill>
                  <a:schemeClr val="lt1"/>
                </a:solidFill>
                <a:latin typeface="Times New Roman" panose="02020603050405020304" pitchFamily="18" charset="0"/>
                <a:ea typeface="Calibri"/>
                <a:cs typeface="Times New Roman" panose="02020603050405020304" pitchFamily="18" charset="0"/>
                <a:sym typeface="Calibri"/>
              </a:rPr>
              <a:t>centre</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 pet shop, pharmacy, Tire &amp; Lube Express, optical </a:t>
            </a:r>
            <a:r>
              <a:rPr lang="en-US" sz="1800" dirty="0" err="1">
                <a:solidFill>
                  <a:schemeClr val="lt1"/>
                </a:solidFill>
                <a:latin typeface="Times New Roman" panose="02020603050405020304" pitchFamily="18" charset="0"/>
                <a:ea typeface="Calibri"/>
                <a:cs typeface="Times New Roman" panose="02020603050405020304" pitchFamily="18" charset="0"/>
                <a:sym typeface="Calibri"/>
              </a:rPr>
              <a:t>centre</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 one-hour photo, fast food outlet, </a:t>
            </a:r>
            <a:r>
              <a:rPr lang="en-US" sz="1800" dirty="0" err="1">
                <a:solidFill>
                  <a:schemeClr val="lt1"/>
                </a:solidFill>
                <a:latin typeface="Times New Roman" panose="02020603050405020304" pitchFamily="18" charset="0"/>
                <a:ea typeface="Calibri"/>
                <a:cs typeface="Times New Roman" panose="02020603050405020304" pitchFamily="18" charset="0"/>
                <a:sym typeface="Calibri"/>
              </a:rPr>
              <a:t>ect</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a:t>
            </a:r>
          </a:p>
          <a:p>
            <a:pPr marL="0" marR="0" lvl="0" indent="0" algn="l" rtl="0">
              <a:spcBef>
                <a:spcPts val="0"/>
              </a:spcBef>
              <a:buNone/>
            </a:pPr>
            <a:endParaRPr sz="18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3) Walmart Neighborhood Market</a:t>
            </a:r>
          </a:p>
          <a:p>
            <a:pPr marL="0" marR="0" lvl="0" indent="0" algn="l" rtl="0">
              <a:spcBef>
                <a:spcPts val="0"/>
              </a:spcBef>
              <a:buSzPct val="25000"/>
              <a:buNone/>
            </a:pP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Walmart Neighborhood Market is a chain of grocery stores, they are used to fill the gap between discount store and supercenters</a:t>
            </a:r>
          </a:p>
          <a:p>
            <a:pPr marL="0" marR="0" lvl="0" indent="0" algn="l" rtl="0">
              <a:spcBef>
                <a:spcPts val="0"/>
              </a:spcBef>
              <a:buSzPct val="25000"/>
              <a:buNone/>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t>
            </a: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868" name="Shape 868"/>
          <p:cNvPicPr preferRelativeResize="0"/>
          <p:nvPr/>
        </p:nvPicPr>
        <p:blipFill rotWithShape="1">
          <a:blip r:embed="rId3">
            <a:alphaModFix/>
          </a:blip>
          <a:srcRect/>
          <a:stretch/>
        </p:blipFill>
        <p:spPr>
          <a:xfrm>
            <a:off x="7781503" y="748731"/>
            <a:ext cx="4143754" cy="2620519"/>
          </a:xfrm>
          <a:prstGeom prst="rect">
            <a:avLst/>
          </a:prstGeom>
          <a:noFill/>
          <a:ln>
            <a:noFill/>
          </a:ln>
        </p:spPr>
      </p:pic>
      <p:pic>
        <p:nvPicPr>
          <p:cNvPr id="869" name="Shape 869"/>
          <p:cNvPicPr preferRelativeResize="0"/>
          <p:nvPr/>
        </p:nvPicPr>
        <p:blipFill rotWithShape="1">
          <a:blip r:embed="rId4">
            <a:alphaModFix/>
          </a:blip>
          <a:srcRect/>
          <a:stretch/>
        </p:blipFill>
        <p:spPr>
          <a:xfrm>
            <a:off x="7781503" y="3584823"/>
            <a:ext cx="4143754" cy="2870487"/>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55</a:t>
            </a:fld>
            <a:endParaRPr lang="en-US"/>
          </a:p>
        </p:txBody>
      </p:sp>
    </p:spTree>
    <p:extLst>
      <p:ext uri="{BB962C8B-B14F-4D97-AF65-F5344CB8AC3E}">
        <p14:creationId xmlns:p14="http://schemas.microsoft.com/office/powerpoint/2010/main" val="1614190438"/>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title"/>
          </p:nvPr>
        </p:nvSpPr>
        <p:spPr>
          <a:xfrm>
            <a:off x="755072" y="-168382"/>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Walmart Operating Division</a:t>
            </a:r>
          </a:p>
        </p:txBody>
      </p:sp>
      <p:sp>
        <p:nvSpPr>
          <p:cNvPr id="875" name="Shape 875"/>
          <p:cNvSpPr txBox="1"/>
          <p:nvPr/>
        </p:nvSpPr>
        <p:spPr>
          <a:xfrm>
            <a:off x="1508166" y="2648197"/>
            <a:ext cx="742207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Times New Roman" panose="02020603050405020304" pitchFamily="18" charset="0"/>
                <a:ea typeface="Calibri"/>
                <a:cs typeface="Times New Roman" panose="02020603050405020304" pitchFamily="18" charset="0"/>
                <a:sym typeface="Calibri"/>
              </a:rPr>
              <a:t>. </a:t>
            </a:r>
          </a:p>
        </p:txBody>
      </p:sp>
      <p:sp>
        <p:nvSpPr>
          <p:cNvPr id="876" name="Shape 876"/>
          <p:cNvSpPr txBox="1"/>
          <p:nvPr/>
        </p:nvSpPr>
        <p:spPr>
          <a:xfrm>
            <a:off x="344384" y="816925"/>
            <a:ext cx="6548252" cy="45243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4) Walmart online site</a:t>
            </a:r>
          </a:p>
          <a:p>
            <a:pPr marL="0" marR="0" lvl="0" indent="0" algn="l" rtl="0">
              <a:spcBef>
                <a:spcPts val="0"/>
              </a:spcBef>
              <a:buSzPct val="25000"/>
              <a:buNone/>
            </a:pP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Walmart U.S. division also includes Walmart's online site, walmart.com which allows consumers to directly buy goods or services from Walmart over the Internet using a web browse. </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 Sam’s club</a:t>
            </a:r>
          </a:p>
          <a:p>
            <a:pPr marL="0" marR="0" lvl="0" indent="0" algn="l" rtl="0">
              <a:spcBef>
                <a:spcPts val="0"/>
              </a:spcBef>
              <a:buSzPct val="25000"/>
              <a:buNone/>
            </a:pP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Sam's Club is a chain of warehouse clubs that sell groceries and general merchandise, often in bulk. Sam's Club stores are "membership" stores where most customers buy annual memberships. </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3 Walmart International </a:t>
            </a:r>
          </a:p>
          <a:p>
            <a:pPr marL="0" marR="0" lvl="0" indent="0" algn="l" rtl="0">
              <a:spcBef>
                <a:spcPts val="0"/>
              </a:spcBef>
              <a:buSzPct val="25000"/>
              <a:buNone/>
            </a:pP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As of January 31, 2016, Walmart's international operations comprised 6,306 stores and 800,000 workers in 26 countries outside the United States. There are wholly owned operations in Argentina, Brazil, Canada, and the UK.</a:t>
            </a:r>
          </a:p>
        </p:txBody>
      </p:sp>
      <p:pic>
        <p:nvPicPr>
          <p:cNvPr id="877" name="Shape 877"/>
          <p:cNvPicPr preferRelativeResize="0"/>
          <p:nvPr/>
        </p:nvPicPr>
        <p:blipFill rotWithShape="1">
          <a:blip r:embed="rId3">
            <a:alphaModFix/>
          </a:blip>
          <a:srcRect/>
          <a:stretch/>
        </p:blipFill>
        <p:spPr>
          <a:xfrm>
            <a:off x="7203372" y="816925"/>
            <a:ext cx="4840953" cy="2840627"/>
          </a:xfrm>
          <a:prstGeom prst="rect">
            <a:avLst/>
          </a:prstGeom>
          <a:noFill/>
          <a:ln>
            <a:noFill/>
          </a:ln>
        </p:spPr>
      </p:pic>
      <p:pic>
        <p:nvPicPr>
          <p:cNvPr id="878" name="Shape 878"/>
          <p:cNvPicPr preferRelativeResize="0"/>
          <p:nvPr/>
        </p:nvPicPr>
        <p:blipFill rotWithShape="1">
          <a:blip r:embed="rId4">
            <a:alphaModFix/>
          </a:blip>
          <a:srcRect/>
          <a:stretch/>
        </p:blipFill>
        <p:spPr>
          <a:xfrm>
            <a:off x="7203372" y="3891982"/>
            <a:ext cx="4840953" cy="251317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56</a:t>
            </a:fld>
            <a:endParaRPr lang="en-US"/>
          </a:p>
        </p:txBody>
      </p:sp>
    </p:spTree>
    <p:extLst>
      <p:ext uri="{BB962C8B-B14F-4D97-AF65-F5344CB8AC3E}">
        <p14:creationId xmlns:p14="http://schemas.microsoft.com/office/powerpoint/2010/main" val="1191846141"/>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485660" y="286437"/>
            <a:ext cx="10515599" cy="73155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Walmart Net Sales By Segment</a:t>
            </a:r>
          </a:p>
        </p:txBody>
      </p:sp>
      <p:pic>
        <p:nvPicPr>
          <p:cNvPr id="884" name="Shape 884"/>
          <p:cNvPicPr preferRelativeResize="0"/>
          <p:nvPr/>
        </p:nvPicPr>
        <p:blipFill rotWithShape="1">
          <a:blip r:embed="rId3">
            <a:alphaModFix/>
          </a:blip>
          <a:srcRect/>
          <a:stretch/>
        </p:blipFill>
        <p:spPr>
          <a:xfrm>
            <a:off x="555425" y="1117150"/>
            <a:ext cx="11244300" cy="53091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57</a:t>
            </a:fld>
            <a:endParaRPr lang="en-US"/>
          </a:p>
        </p:txBody>
      </p:sp>
    </p:spTree>
    <p:extLst>
      <p:ext uri="{BB962C8B-B14F-4D97-AF65-F5344CB8AC3E}">
        <p14:creationId xmlns:p14="http://schemas.microsoft.com/office/powerpoint/2010/main" val="3420678930"/>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48" y="121101"/>
            <a:ext cx="10515599" cy="1325562"/>
          </a:xfrm>
        </p:spPr>
        <p:txBody>
          <a:bodyPr/>
          <a:lstStyle/>
          <a:p>
            <a:r>
              <a:rPr lang="en-US" b="1" dirty="0">
                <a:solidFill>
                  <a:srgbClr val="FFFFFF"/>
                </a:solidFill>
              </a:rPr>
              <a:t>Walmart Net Sales By </a:t>
            </a:r>
            <a:r>
              <a:rPr lang="en-US" b="1" dirty="0" smtClean="0">
                <a:solidFill>
                  <a:srgbClr val="FFFFFF"/>
                </a:solidFill>
              </a:rPr>
              <a:t>Segment FY15</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699" y="1542197"/>
            <a:ext cx="7629098" cy="4899546"/>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58</a:t>
            </a:fld>
            <a:endParaRPr lang="en-US"/>
          </a:p>
        </p:txBody>
      </p:sp>
    </p:spTree>
    <p:extLst>
      <p:ext uri="{BB962C8B-B14F-4D97-AF65-F5344CB8AC3E}">
        <p14:creationId xmlns:p14="http://schemas.microsoft.com/office/powerpoint/2010/main" val="32338874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9465"/>
            <a:ext cx="10298373" cy="1325562"/>
          </a:xfrm>
        </p:spPr>
        <p:txBody>
          <a:bodyPr/>
          <a:lstStyle/>
          <a:p>
            <a:r>
              <a:rPr lang="en-US" sz="4000" dirty="0" smtClean="0">
                <a:solidFill>
                  <a:schemeClr val="bg1"/>
                </a:solidFill>
              </a:rPr>
              <a:t>Walmart U.S. Merchandise Category - % of Net Sales</a:t>
            </a:r>
            <a:endParaRPr lang="en-US" sz="4000" dirty="0">
              <a:solidFill>
                <a:schemeClr val="bg1"/>
              </a:solidFill>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919" y="1335846"/>
            <a:ext cx="8952932" cy="5078601"/>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59</a:t>
            </a:fld>
            <a:endParaRPr lang="en-US"/>
          </a:p>
        </p:txBody>
      </p:sp>
    </p:spTree>
    <p:extLst>
      <p:ext uri="{BB962C8B-B14F-4D97-AF65-F5344CB8AC3E}">
        <p14:creationId xmlns:p14="http://schemas.microsoft.com/office/powerpoint/2010/main" val="1150530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Times New Roman" panose="02020603050405020304" pitchFamily="18" charset="0"/>
                <a:cs typeface="Times New Roman" panose="02020603050405020304" pitchFamily="18" charset="0"/>
              </a:rPr>
              <a:t>U.S. retail industry overview</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4"/>
            <a:ext cx="10515599" cy="4686935"/>
          </a:xfrm>
        </p:spPr>
      </p:pic>
      <p:sp>
        <p:nvSpPr>
          <p:cNvPr id="3" name="Oval 2"/>
          <p:cNvSpPr/>
          <p:nvPr/>
        </p:nvSpPr>
        <p:spPr>
          <a:xfrm>
            <a:off x="8317735" y="3811836"/>
            <a:ext cx="859316" cy="26220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29B3F65C-2DF1-4EBD-AC68-8BBBAB898856}" type="slidenum">
              <a:rPr lang="en-US" smtClean="0"/>
              <a:t>6</a:t>
            </a:fld>
            <a:endParaRPr lang="en-US"/>
          </a:p>
        </p:txBody>
      </p:sp>
    </p:spTree>
    <p:extLst>
      <p:ext uri="{BB962C8B-B14F-4D97-AF65-F5344CB8AC3E}">
        <p14:creationId xmlns:p14="http://schemas.microsoft.com/office/powerpoint/2010/main" val="3439381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3" y="119465"/>
            <a:ext cx="10515599" cy="1325562"/>
          </a:xfrm>
        </p:spPr>
        <p:txBody>
          <a:bodyPr/>
          <a:lstStyle/>
          <a:p>
            <a:r>
              <a:rPr lang="en-US" dirty="0">
                <a:solidFill>
                  <a:schemeClr val="bg1"/>
                </a:solidFill>
              </a:rPr>
              <a:t>Employee</a:t>
            </a:r>
          </a:p>
        </p:txBody>
      </p:sp>
      <p:sp>
        <p:nvSpPr>
          <p:cNvPr id="3" name="Rectangle 2"/>
          <p:cNvSpPr/>
          <p:nvPr/>
        </p:nvSpPr>
        <p:spPr>
          <a:xfrm>
            <a:off x="632346" y="1170493"/>
            <a:ext cx="6546376" cy="5016758"/>
          </a:xfrm>
          <a:prstGeom prst="rect">
            <a:avLst/>
          </a:prstGeom>
        </p:spPr>
        <p:txBody>
          <a:bodyPr wrap="square">
            <a:spAutoFit/>
          </a:bodyPr>
          <a:lstStyle/>
          <a:p>
            <a:pPr marL="285750" lvl="0" indent="-285750">
              <a:buFont typeface="Wingdings" panose="05000000000000000000" pitchFamily="2" charset="2"/>
              <a:buChar char="v"/>
            </a:pPr>
            <a:r>
              <a:rPr lang="en-US" sz="2000" kern="1200" dirty="0">
                <a:solidFill>
                  <a:schemeClr val="bg1"/>
                </a:solidFill>
                <a:latin typeface="Times New Roman" panose="02020603050405020304" pitchFamily="18" charset="0"/>
                <a:ea typeface="+mn-ea"/>
                <a:cs typeface="+mn-cs"/>
              </a:rPr>
              <a:t>Walmart employs 2.2 million associates around the world -- 1.4 million in the U.S. alone at more than 5,000 stores and clubs nationwide.</a:t>
            </a:r>
          </a:p>
          <a:p>
            <a:pPr lvl="0"/>
            <a:endParaRPr lang="en-US" sz="2000" kern="1200" dirty="0" smtClean="0">
              <a:solidFill>
                <a:schemeClr val="bg1"/>
              </a:solidFill>
              <a:latin typeface="Times New Roman" panose="02020603050405020304" pitchFamily="18" charset="0"/>
              <a:ea typeface="+mn-ea"/>
              <a:cs typeface="+mn-cs"/>
            </a:endParaRPr>
          </a:p>
          <a:p>
            <a:pPr lvl="0"/>
            <a:r>
              <a:rPr lang="en-US" sz="2000" kern="1200" dirty="0" smtClean="0">
                <a:solidFill>
                  <a:schemeClr val="bg1"/>
                </a:solidFill>
                <a:latin typeface="Times New Roman" panose="02020603050405020304" pitchFamily="18" charset="0"/>
                <a:ea typeface="+mn-ea"/>
                <a:cs typeface="+mn-cs"/>
              </a:rPr>
              <a:t>Average </a:t>
            </a:r>
            <a:r>
              <a:rPr lang="en-US" sz="2000" kern="1200" dirty="0">
                <a:solidFill>
                  <a:schemeClr val="bg1"/>
                </a:solidFill>
                <a:latin typeface="Times New Roman" panose="02020603050405020304" pitchFamily="18" charset="0"/>
                <a:ea typeface="+mn-ea"/>
                <a:cs typeface="+mn-cs"/>
              </a:rPr>
              <a:t>Retail Sales Associates in the United States make around $9.79 per hour.</a:t>
            </a:r>
          </a:p>
          <a:p>
            <a:pPr lvl="0"/>
            <a:r>
              <a:rPr lang="en-US" sz="2000" kern="1200" dirty="0" smtClean="0">
                <a:solidFill>
                  <a:schemeClr val="bg1"/>
                </a:solidFill>
                <a:latin typeface="Times New Roman" panose="02020603050405020304" pitchFamily="18" charset="0"/>
                <a:ea typeface="+mn-ea"/>
                <a:cs typeface="+mn-cs"/>
              </a:rPr>
              <a:t>After </a:t>
            </a:r>
            <a:r>
              <a:rPr lang="en-US" sz="2000" kern="1200" dirty="0">
                <a:solidFill>
                  <a:schemeClr val="bg1"/>
                </a:solidFill>
                <a:latin typeface="Times New Roman" panose="02020603050405020304" pitchFamily="18" charset="0"/>
                <a:ea typeface="+mn-ea"/>
                <a:cs typeface="+mn-cs"/>
              </a:rPr>
              <a:t>wage increased in February 2016, the full-time hourly </a:t>
            </a:r>
            <a:r>
              <a:rPr lang="en-US" sz="2000" kern="1200" dirty="0" smtClean="0">
                <a:solidFill>
                  <a:schemeClr val="bg1"/>
                </a:solidFill>
                <a:latin typeface="Times New Roman" panose="02020603050405020304" pitchFamily="18" charset="0"/>
                <a:ea typeface="+mn-ea"/>
                <a:cs typeface="+mn-cs"/>
              </a:rPr>
              <a:t>wage of Walmart </a:t>
            </a:r>
            <a:r>
              <a:rPr lang="en-US" sz="2000" kern="1200" dirty="0">
                <a:solidFill>
                  <a:schemeClr val="bg1"/>
                </a:solidFill>
                <a:latin typeface="Times New Roman" panose="02020603050405020304" pitchFamily="18" charset="0"/>
                <a:ea typeface="+mn-ea"/>
                <a:cs typeface="+mn-cs"/>
              </a:rPr>
              <a:t>becomes $13.38. </a:t>
            </a:r>
          </a:p>
          <a:p>
            <a:pPr lvl="0"/>
            <a:endParaRPr lang="en-US" sz="2000" kern="1200" dirty="0">
              <a:solidFill>
                <a:schemeClr val="bg1"/>
              </a:solidFill>
              <a:latin typeface="Times New Roman" panose="02020603050405020304" pitchFamily="18" charset="0"/>
              <a:ea typeface="+mn-ea"/>
              <a:cs typeface="+mn-cs"/>
            </a:endParaRPr>
          </a:p>
          <a:p>
            <a:pPr lvl="0"/>
            <a:endParaRPr lang="en-US" sz="2000" kern="1200" dirty="0">
              <a:solidFill>
                <a:schemeClr val="bg1"/>
              </a:solidFill>
              <a:latin typeface="Times New Roman" panose="02020603050405020304" pitchFamily="18" charset="0"/>
              <a:ea typeface="+mn-ea"/>
              <a:cs typeface="+mn-cs"/>
            </a:endParaRPr>
          </a:p>
          <a:p>
            <a:pPr marL="285750" lvl="0" indent="-285750">
              <a:buFont typeface="Wingdings" panose="05000000000000000000" pitchFamily="2" charset="2"/>
              <a:buChar char="v"/>
            </a:pPr>
            <a:r>
              <a:rPr lang="en-US" sz="2000" kern="1200" dirty="0">
                <a:solidFill>
                  <a:schemeClr val="bg1"/>
                </a:solidFill>
                <a:latin typeface="Times New Roman" panose="02020603050405020304" pitchFamily="18" charset="0"/>
                <a:ea typeface="+mn-ea"/>
                <a:cs typeface="+mn-cs"/>
              </a:rPr>
              <a:t>About 75% of the store management teams started as hourly associates, and they earn between $50,000 and $170,000 a year</a:t>
            </a:r>
          </a:p>
          <a:p>
            <a:pPr lvl="0"/>
            <a:endParaRPr lang="en-US" sz="2000" kern="1200" dirty="0">
              <a:solidFill>
                <a:schemeClr val="bg1"/>
              </a:solidFill>
              <a:latin typeface="Times New Roman" panose="02020603050405020304" pitchFamily="18" charset="0"/>
              <a:ea typeface="+mn-ea"/>
              <a:cs typeface="+mn-cs"/>
            </a:endParaRPr>
          </a:p>
          <a:p>
            <a:pPr lvl="0"/>
            <a:r>
              <a:rPr lang="en-US" sz="2000" kern="1200" dirty="0">
                <a:solidFill>
                  <a:schemeClr val="bg1"/>
                </a:solidFill>
                <a:latin typeface="Times New Roman" panose="02020603050405020304" pitchFamily="18" charset="0"/>
                <a:ea typeface="+mn-ea"/>
                <a:cs typeface="+mn-cs"/>
              </a:rPr>
              <a:t>Last year, Walmart promoted about 170,000 people to jobs with more responsibility and higher pay.</a:t>
            </a:r>
          </a:p>
        </p:txBody>
      </p:sp>
      <p:pic>
        <p:nvPicPr>
          <p:cNvPr id="5" name="Picture 4"/>
          <p:cNvPicPr>
            <a:picLocks noChangeAspect="1"/>
          </p:cNvPicPr>
          <p:nvPr/>
        </p:nvPicPr>
        <p:blipFill>
          <a:blip r:embed="rId2"/>
          <a:stretch>
            <a:fillRect/>
          </a:stretch>
        </p:blipFill>
        <p:spPr>
          <a:xfrm>
            <a:off x="7397087" y="1310185"/>
            <a:ext cx="4325771" cy="3822132"/>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60</a:t>
            </a:fld>
            <a:endParaRPr lang="en-US"/>
          </a:p>
        </p:txBody>
      </p:sp>
    </p:spTree>
    <p:extLst>
      <p:ext uri="{BB962C8B-B14F-4D97-AF65-F5344CB8AC3E}">
        <p14:creationId xmlns:p14="http://schemas.microsoft.com/office/powerpoint/2010/main" val="22268257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Employee</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433015"/>
            <a:ext cx="5715000" cy="4853483"/>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448" y="1433015"/>
            <a:ext cx="5476298" cy="4853483"/>
          </a:xfrm>
          <a:prstGeom prst="rect">
            <a:avLst/>
          </a:prstGeom>
        </p:spPr>
      </p:pic>
      <p:sp>
        <p:nvSpPr>
          <p:cNvPr id="5" name="Slide Number Placeholder 4"/>
          <p:cNvSpPr>
            <a:spLocks noGrp="1"/>
          </p:cNvSpPr>
          <p:nvPr>
            <p:ph type="sldNum" sz="quarter" idx="12"/>
          </p:nvPr>
        </p:nvSpPr>
        <p:spPr/>
        <p:txBody>
          <a:bodyPr/>
          <a:lstStyle/>
          <a:p>
            <a:fld id="{29B3F65C-2DF1-4EBD-AC68-8BBBAB898856}" type="slidenum">
              <a:rPr lang="en-US" smtClean="0"/>
              <a:t>61</a:t>
            </a:fld>
            <a:endParaRPr lang="en-US"/>
          </a:p>
        </p:txBody>
      </p:sp>
    </p:spTree>
    <p:extLst>
      <p:ext uri="{BB962C8B-B14F-4D97-AF65-F5344CB8AC3E}">
        <p14:creationId xmlns:p14="http://schemas.microsoft.com/office/powerpoint/2010/main" val="714472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Shape 895"/>
          <p:cNvSpPr txBox="1">
            <a:spLocks noGrp="1"/>
          </p:cNvSpPr>
          <p:nvPr>
            <p:ph type="title"/>
          </p:nvPr>
        </p:nvSpPr>
        <p:spPr>
          <a:xfrm>
            <a:off x="838200" y="-299892"/>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Unit Count and Square Footage</a:t>
            </a:r>
          </a:p>
        </p:txBody>
      </p:sp>
      <p:pic>
        <p:nvPicPr>
          <p:cNvPr id="896" name="Shape 896"/>
          <p:cNvPicPr preferRelativeResize="0"/>
          <p:nvPr/>
        </p:nvPicPr>
        <p:blipFill rotWithShape="1">
          <a:blip r:embed="rId3">
            <a:alphaModFix/>
          </a:blip>
          <a:srcRect/>
          <a:stretch/>
        </p:blipFill>
        <p:spPr>
          <a:xfrm>
            <a:off x="748625" y="748625"/>
            <a:ext cx="10754400" cy="59364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62</a:t>
            </a:fld>
            <a:endParaRPr lang="en-US"/>
          </a:p>
        </p:txBody>
      </p:sp>
    </p:spTree>
    <p:extLst>
      <p:ext uri="{BB962C8B-B14F-4D97-AF65-F5344CB8AC3E}">
        <p14:creationId xmlns:p14="http://schemas.microsoft.com/office/powerpoint/2010/main" val="1478745610"/>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Shape 901"/>
          <p:cNvSpPr txBox="1">
            <a:spLocks noGrp="1"/>
          </p:cNvSpPr>
          <p:nvPr>
            <p:ph type="title"/>
          </p:nvPr>
        </p:nvSpPr>
        <p:spPr>
          <a:xfrm>
            <a:off x="444500" y="0"/>
            <a:ext cx="10515599" cy="109066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Square Footage &amp; Employee Growth</a:t>
            </a:r>
          </a:p>
        </p:txBody>
      </p:sp>
      <p:pic>
        <p:nvPicPr>
          <p:cNvPr id="902" name="Shape 902"/>
          <p:cNvPicPr preferRelativeResize="0"/>
          <p:nvPr/>
        </p:nvPicPr>
        <p:blipFill rotWithShape="1">
          <a:blip r:embed="rId3">
            <a:alphaModFix/>
          </a:blip>
          <a:srcRect/>
          <a:stretch/>
        </p:blipFill>
        <p:spPr>
          <a:xfrm>
            <a:off x="853932" y="1289955"/>
            <a:ext cx="10671519" cy="5041899"/>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63</a:t>
            </a:fld>
            <a:endParaRPr lang="en-US"/>
          </a:p>
        </p:txBody>
      </p:sp>
    </p:spTree>
    <p:extLst>
      <p:ext uri="{BB962C8B-B14F-4D97-AF65-F5344CB8AC3E}">
        <p14:creationId xmlns:p14="http://schemas.microsoft.com/office/powerpoint/2010/main" val="3516562462"/>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599" cy="1325562"/>
          </a:xfrm>
        </p:spPr>
        <p:txBody>
          <a:bodyPr/>
          <a:lstStyle/>
          <a:p>
            <a:r>
              <a:rPr lang="en-US" dirty="0" smtClean="0">
                <a:solidFill>
                  <a:schemeClr val="bg1"/>
                </a:solidFill>
              </a:rPr>
              <a:t>Sales per square foot</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1037231" y="1187356"/>
            <a:ext cx="10017456" cy="5295332"/>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64</a:t>
            </a:fld>
            <a:endParaRPr lang="en-US"/>
          </a:p>
        </p:txBody>
      </p:sp>
    </p:spTree>
    <p:extLst>
      <p:ext uri="{BB962C8B-B14F-4D97-AF65-F5344CB8AC3E}">
        <p14:creationId xmlns:p14="http://schemas.microsoft.com/office/powerpoint/2010/main" val="32694628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Shape 907"/>
          <p:cNvSpPr txBox="1">
            <a:spLocks noGrp="1"/>
          </p:cNvSpPr>
          <p:nvPr>
            <p:ph type="title"/>
          </p:nvPr>
        </p:nvSpPr>
        <p:spPr>
          <a:xfrm>
            <a:off x="356260" y="365126"/>
            <a:ext cx="10997539" cy="91997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Efficiency Ratios</a:t>
            </a:r>
          </a:p>
        </p:txBody>
      </p:sp>
      <p:pic>
        <p:nvPicPr>
          <p:cNvPr id="908" name="Shape 908"/>
          <p:cNvPicPr preferRelativeResize="0"/>
          <p:nvPr/>
        </p:nvPicPr>
        <p:blipFill rotWithShape="1">
          <a:blip r:embed="rId3">
            <a:alphaModFix/>
          </a:blip>
          <a:srcRect/>
          <a:stretch/>
        </p:blipFill>
        <p:spPr>
          <a:xfrm>
            <a:off x="679622" y="1544595"/>
            <a:ext cx="10674177" cy="4782063"/>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65</a:t>
            </a:fld>
            <a:endParaRPr lang="en-US"/>
          </a:p>
        </p:txBody>
      </p:sp>
    </p:spTree>
    <p:extLst>
      <p:ext uri="{BB962C8B-B14F-4D97-AF65-F5344CB8AC3E}">
        <p14:creationId xmlns:p14="http://schemas.microsoft.com/office/powerpoint/2010/main" val="930538101"/>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Shape 913"/>
          <p:cNvSpPr txBox="1">
            <a:spLocks noGrp="1"/>
          </p:cNvSpPr>
          <p:nvPr>
            <p:ph type="title"/>
          </p:nvPr>
        </p:nvSpPr>
        <p:spPr>
          <a:xfrm>
            <a:off x="581891" y="91992"/>
            <a:ext cx="10771908" cy="105718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Efficiency Ratios</a:t>
            </a:r>
          </a:p>
        </p:txBody>
      </p:sp>
      <p:pic>
        <p:nvPicPr>
          <p:cNvPr id="914" name="Shape 914"/>
          <p:cNvPicPr preferRelativeResize="0"/>
          <p:nvPr/>
        </p:nvPicPr>
        <p:blipFill>
          <a:blip r:embed="rId3">
            <a:alphaModFix/>
          </a:blip>
          <a:stretch>
            <a:fillRect/>
          </a:stretch>
        </p:blipFill>
        <p:spPr>
          <a:xfrm>
            <a:off x="677325" y="1081350"/>
            <a:ext cx="10968048" cy="5347374"/>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66</a:t>
            </a:fld>
            <a:endParaRPr lang="en-US"/>
          </a:p>
        </p:txBody>
      </p:sp>
    </p:spTree>
    <p:extLst>
      <p:ext uri="{BB962C8B-B14F-4D97-AF65-F5344CB8AC3E}">
        <p14:creationId xmlns:p14="http://schemas.microsoft.com/office/powerpoint/2010/main" val="202789378"/>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755024" y="-161876"/>
            <a:ext cx="105156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Efficiency Ratios</a:t>
            </a:r>
          </a:p>
        </p:txBody>
      </p:sp>
      <p:pic>
        <p:nvPicPr>
          <p:cNvPr id="920" name="Shape 920"/>
          <p:cNvPicPr preferRelativeResize="0"/>
          <p:nvPr/>
        </p:nvPicPr>
        <p:blipFill>
          <a:blip r:embed="rId3">
            <a:alphaModFix/>
          </a:blip>
          <a:stretch>
            <a:fillRect/>
          </a:stretch>
        </p:blipFill>
        <p:spPr>
          <a:xfrm>
            <a:off x="606025" y="1080500"/>
            <a:ext cx="11146300" cy="5657175"/>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67</a:t>
            </a:fld>
            <a:endParaRPr lang="en-US"/>
          </a:p>
        </p:txBody>
      </p:sp>
    </p:spTree>
    <p:extLst>
      <p:ext uri="{BB962C8B-B14F-4D97-AF65-F5344CB8AC3E}">
        <p14:creationId xmlns:p14="http://schemas.microsoft.com/office/powerpoint/2010/main" val="175543316"/>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Shape 925"/>
          <p:cNvSpPr txBox="1">
            <a:spLocks noGrp="1"/>
          </p:cNvSpPr>
          <p:nvPr>
            <p:ph type="title"/>
          </p:nvPr>
        </p:nvSpPr>
        <p:spPr>
          <a:xfrm>
            <a:off x="838200" y="365125"/>
            <a:ext cx="10515599" cy="74757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Strategy</a:t>
            </a:r>
          </a:p>
        </p:txBody>
      </p:sp>
      <p:pic>
        <p:nvPicPr>
          <p:cNvPr id="926" name="Shape 926"/>
          <p:cNvPicPr preferRelativeResize="0"/>
          <p:nvPr/>
        </p:nvPicPr>
        <p:blipFill rotWithShape="1">
          <a:blip r:embed="rId3">
            <a:alphaModFix/>
          </a:blip>
          <a:srcRect/>
          <a:stretch/>
        </p:blipFill>
        <p:spPr>
          <a:xfrm>
            <a:off x="7925138" y="1978925"/>
            <a:ext cx="3975710" cy="3848668"/>
          </a:xfrm>
          <a:prstGeom prst="rect">
            <a:avLst/>
          </a:prstGeom>
          <a:noFill/>
          <a:ln>
            <a:noFill/>
          </a:ln>
        </p:spPr>
      </p:pic>
      <p:sp>
        <p:nvSpPr>
          <p:cNvPr id="927" name="Shape 927"/>
          <p:cNvSpPr txBox="1"/>
          <p:nvPr/>
        </p:nvSpPr>
        <p:spPr>
          <a:xfrm>
            <a:off x="619457" y="1112703"/>
            <a:ext cx="7112000" cy="48320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600" b="1" dirty="0">
                <a:solidFill>
                  <a:schemeClr val="lt1"/>
                </a:solidFill>
                <a:latin typeface="Times New Roman" panose="02020603050405020304" pitchFamily="18" charset="0"/>
                <a:ea typeface="Calibri"/>
                <a:cs typeface="Times New Roman" panose="02020603050405020304" pitchFamily="18" charset="0"/>
                <a:sym typeface="Calibri"/>
              </a:rPr>
              <a:t>Wal-Mart Stores, Inc. Enterprise Strategy</a:t>
            </a:r>
          </a:p>
          <a:p>
            <a:pPr marL="342900" marR="0" lvl="0" indent="-342900" algn="l" rtl="0">
              <a:spcBef>
                <a:spcPts val="0"/>
              </a:spcBef>
              <a:buClr>
                <a:schemeClr val="dk1"/>
              </a:buClr>
              <a:buFont typeface="Arial"/>
              <a:buNone/>
            </a:pPr>
            <a:endParaRPr sz="26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0"/>
              </a:spcBef>
              <a:buClr>
                <a:schemeClr val="lt1"/>
              </a:buClr>
              <a:buSzPct val="100000"/>
              <a:buFont typeface="Arial"/>
              <a:buChar char="•"/>
            </a:pPr>
            <a:r>
              <a:rPr lang="en-US" sz="2600" dirty="0">
                <a:solidFill>
                  <a:schemeClr val="lt1"/>
                </a:solidFill>
                <a:latin typeface="Times New Roman" panose="02020603050405020304" pitchFamily="18" charset="0"/>
                <a:ea typeface="Calibri"/>
                <a:cs typeface="Times New Roman" panose="02020603050405020304" pitchFamily="18" charset="0"/>
                <a:sym typeface="Calibri"/>
              </a:rPr>
              <a:t>Price, access, assortment &amp; experience drive a customer’s choice of retailer. </a:t>
            </a:r>
            <a:endParaRPr lang="en-US" sz="2600" dirty="0" smtClean="0">
              <a:solidFill>
                <a:schemeClr val="lt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0"/>
              </a:spcBef>
              <a:buClr>
                <a:schemeClr val="lt1"/>
              </a:buClr>
              <a:buSzPct val="100000"/>
              <a:buFont typeface="Arial"/>
              <a:buChar char="•"/>
            </a:pPr>
            <a:endParaRPr lang="en-US" sz="2600" dirty="0">
              <a:solidFill>
                <a:schemeClr val="lt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0"/>
              </a:spcBef>
              <a:buClr>
                <a:schemeClr val="lt1"/>
              </a:buClr>
              <a:buSzPct val="100000"/>
              <a:buFont typeface="Arial"/>
              <a:buChar char="•"/>
            </a:pPr>
            <a:r>
              <a:rPr lang="en-US" sz="2600" dirty="0">
                <a:solidFill>
                  <a:schemeClr val="lt1"/>
                </a:solidFill>
                <a:latin typeface="Times New Roman" panose="02020603050405020304" pitchFamily="18" charset="0"/>
                <a:ea typeface="Calibri"/>
                <a:cs typeface="Times New Roman" panose="02020603050405020304" pitchFamily="18" charset="0"/>
                <a:sym typeface="Calibri"/>
              </a:rPr>
              <a:t>Historically, Walmart led on price and assortment. Retail environments are more competitive today, especially with e-commerce</a:t>
            </a:r>
            <a:r>
              <a:rPr lang="en-US" sz="2600" dirty="0" smtClean="0">
                <a:solidFill>
                  <a:schemeClr val="lt1"/>
                </a:solidFill>
                <a:latin typeface="Times New Roman" panose="02020603050405020304" pitchFamily="18" charset="0"/>
                <a:ea typeface="Calibri"/>
                <a:cs typeface="Times New Roman" panose="02020603050405020304" pitchFamily="18" charset="0"/>
                <a:sym typeface="Calibri"/>
              </a:rPr>
              <a:t>.</a:t>
            </a:r>
          </a:p>
          <a:p>
            <a:pPr marR="0" lvl="0" algn="l" rtl="0">
              <a:spcBef>
                <a:spcPts val="0"/>
              </a:spcBef>
              <a:buClr>
                <a:schemeClr val="lt1"/>
              </a:buClr>
              <a:buSzPct val="100000"/>
            </a:pPr>
            <a:r>
              <a:rPr lang="en-US" sz="2600" dirty="0" smtClean="0">
                <a:solidFill>
                  <a:schemeClr val="lt1"/>
                </a:solidFill>
                <a:latin typeface="Times New Roman" panose="02020603050405020304" pitchFamily="18" charset="0"/>
                <a:ea typeface="Calibri"/>
                <a:cs typeface="Times New Roman" panose="02020603050405020304" pitchFamily="18" charset="0"/>
                <a:sym typeface="Calibri"/>
              </a:rPr>
              <a:t> </a:t>
            </a:r>
            <a:endParaRPr lang="en-US" sz="2600" dirty="0">
              <a:solidFill>
                <a:schemeClr val="lt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0"/>
              </a:spcBef>
              <a:buClr>
                <a:schemeClr val="lt1"/>
              </a:buClr>
              <a:buSzPct val="100000"/>
              <a:buFont typeface="Arial"/>
              <a:buChar char="•"/>
            </a:pPr>
            <a:r>
              <a:rPr lang="en-US" sz="2600" dirty="0">
                <a:solidFill>
                  <a:schemeClr val="lt1"/>
                </a:solidFill>
                <a:latin typeface="Times New Roman" panose="02020603050405020304" pitchFamily="18" charset="0"/>
                <a:ea typeface="Calibri"/>
                <a:cs typeface="Times New Roman" panose="02020603050405020304" pitchFamily="18" charset="0"/>
                <a:sym typeface="Calibri"/>
              </a:rPr>
              <a:t>To win, Walmart will lead on price, invest to differentiate on access, be competitive on assortment &amp; deliver a great experience.</a:t>
            </a:r>
          </a:p>
        </p:txBody>
      </p:sp>
      <p:sp>
        <p:nvSpPr>
          <p:cNvPr id="2" name="Slide Number Placeholder 1"/>
          <p:cNvSpPr>
            <a:spLocks noGrp="1"/>
          </p:cNvSpPr>
          <p:nvPr>
            <p:ph type="sldNum" sz="quarter" idx="12"/>
          </p:nvPr>
        </p:nvSpPr>
        <p:spPr/>
        <p:txBody>
          <a:bodyPr/>
          <a:lstStyle/>
          <a:p>
            <a:fld id="{29B3F65C-2DF1-4EBD-AC68-8BBBAB898856}" type="slidenum">
              <a:rPr lang="en-US" smtClean="0"/>
              <a:t>68</a:t>
            </a:fld>
            <a:endParaRPr lang="en-US"/>
          </a:p>
        </p:txBody>
      </p:sp>
    </p:spTree>
    <p:extLst>
      <p:ext uri="{BB962C8B-B14F-4D97-AF65-F5344CB8AC3E}">
        <p14:creationId xmlns:p14="http://schemas.microsoft.com/office/powerpoint/2010/main" val="3403429594"/>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94143"/>
            <a:ext cx="10515599" cy="1325562"/>
          </a:xfrm>
        </p:spPr>
        <p:txBody>
          <a:bodyPr/>
          <a:lstStyle/>
          <a:p>
            <a:r>
              <a:rPr lang="en-US" b="1" dirty="0">
                <a:solidFill>
                  <a:srgbClr val="FFFFFF"/>
                </a:solidFill>
              </a:rPr>
              <a:t>Strategy</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018" y="1883391"/>
            <a:ext cx="6646459" cy="4708477"/>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728" y="1231419"/>
            <a:ext cx="7430537" cy="438211"/>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69</a:t>
            </a:fld>
            <a:endParaRPr lang="en-US"/>
          </a:p>
        </p:txBody>
      </p:sp>
    </p:spTree>
    <p:extLst>
      <p:ext uri="{BB962C8B-B14F-4D97-AF65-F5344CB8AC3E}">
        <p14:creationId xmlns:p14="http://schemas.microsoft.com/office/powerpoint/2010/main" val="2924828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2795"/>
          </a:xfrm>
        </p:spPr>
        <p:txBody>
          <a:bodyPr/>
          <a:lstStyle/>
          <a:p>
            <a:r>
              <a:rPr lang="en-US" b="1" dirty="0">
                <a:solidFill>
                  <a:schemeClr val="bg1"/>
                </a:solidFill>
                <a:latin typeface="Times New Roman" panose="02020603050405020304" pitchFamily="18" charset="0"/>
                <a:cs typeface="Times New Roman" panose="02020603050405020304" pitchFamily="18" charset="0"/>
              </a:rPr>
              <a:t>U.S. retail industry overview</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64640"/>
            <a:ext cx="10515600" cy="4856479"/>
          </a:xfrm>
        </p:spPr>
        <p:style>
          <a:lnRef idx="2">
            <a:schemeClr val="accent2"/>
          </a:lnRef>
          <a:fillRef idx="1">
            <a:schemeClr val="lt1"/>
          </a:fillRef>
          <a:effectRef idx="0">
            <a:schemeClr val="accent2"/>
          </a:effectRef>
          <a:fontRef idx="minor">
            <a:schemeClr val="dk1"/>
          </a:fontRef>
        </p:style>
      </p:pic>
      <p:sp>
        <p:nvSpPr>
          <p:cNvPr id="3" name="Slide Number Placeholder 2"/>
          <p:cNvSpPr>
            <a:spLocks noGrp="1"/>
          </p:cNvSpPr>
          <p:nvPr>
            <p:ph type="sldNum" sz="quarter" idx="12"/>
          </p:nvPr>
        </p:nvSpPr>
        <p:spPr/>
        <p:txBody>
          <a:bodyPr/>
          <a:lstStyle/>
          <a:p>
            <a:fld id="{29B3F65C-2DF1-4EBD-AC68-8BBBAB898856}" type="slidenum">
              <a:rPr lang="en-US" smtClean="0"/>
              <a:t>7</a:t>
            </a:fld>
            <a:endParaRPr lang="en-US"/>
          </a:p>
        </p:txBody>
      </p:sp>
    </p:spTree>
    <p:extLst>
      <p:ext uri="{BB962C8B-B14F-4D97-AF65-F5344CB8AC3E}">
        <p14:creationId xmlns:p14="http://schemas.microsoft.com/office/powerpoint/2010/main" val="1044783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xfrm>
            <a:off x="361062" y="-68263"/>
            <a:ext cx="10891136" cy="101695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ea typeface="Calibri"/>
                <a:sym typeface="Calibri"/>
              </a:rPr>
              <a:t>Risk of Investing In Walmart Stock</a:t>
            </a:r>
          </a:p>
        </p:txBody>
      </p:sp>
      <p:sp>
        <p:nvSpPr>
          <p:cNvPr id="933" name="Shape 933"/>
          <p:cNvSpPr txBox="1"/>
          <p:nvPr/>
        </p:nvSpPr>
        <p:spPr>
          <a:xfrm>
            <a:off x="182824" y="746699"/>
            <a:ext cx="9086100" cy="6315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1 Americans for Tax Fairness Study</a:t>
            </a:r>
          </a:p>
          <a:p>
            <a:pPr marL="0" marR="0" lvl="0" indent="0" algn="l" rtl="0">
              <a:spcBef>
                <a:spcPts val="0"/>
              </a:spcBef>
              <a:buSzPct val="25000"/>
              <a:buNone/>
            </a:pP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A June 2015 report by the Americans for Tax Fairness indicated that Wal-Mart may be in violation of U.S. Securities and Exchange Commission (SEC) and Internal Revenue Service (IRS) rules for the use of tax havens. </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 Market Risks</a:t>
            </a:r>
          </a:p>
          <a:p>
            <a:pPr marL="0" marR="0" lvl="0" indent="0" algn="l" rtl="0">
              <a:spcBef>
                <a:spcPts val="0"/>
              </a:spcBef>
              <a:buSzPct val="25000"/>
              <a:buNone/>
            </a:pP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One of the challenges of any business chain with locations in many different countries is the cost of regulatory compliance, which is different from region to region. business cycle risk, interest rate risk, exchange rate risk, and intense competition from companies such as Target and Amazon.</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3 Minimum Wage Laws</a:t>
            </a:r>
          </a:p>
          <a:p>
            <a:pPr marL="0" marR="0" lvl="0" indent="0" algn="l" rtl="0">
              <a:spcBef>
                <a:spcPts val="0"/>
              </a:spcBef>
              <a:buSzPct val="25000"/>
              <a:buNone/>
            </a:pP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Business costs have to be absorbed somewhere; Wal-Mart's profit margin is typically below 3% (2.89% in the third quarter of 2015). Labor costs are a significant part of this equation.</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4 Lawsuits</a:t>
            </a:r>
          </a:p>
          <a:p>
            <a:pPr marL="0" marR="0" lvl="0" indent="0" algn="l" rtl="0">
              <a:spcBef>
                <a:spcPts val="0"/>
              </a:spcBef>
              <a:buSzPct val="25000"/>
              <a:buNone/>
            </a:pP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Wal-Mart is always in litigation over some problem – it's one of the side effects of being in every market and selling just about every kind of product. </a:t>
            </a: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934" name="Shape 934"/>
          <p:cNvPicPr preferRelativeResize="0"/>
          <p:nvPr/>
        </p:nvPicPr>
        <p:blipFill rotWithShape="1">
          <a:blip r:embed="rId3">
            <a:alphaModFix/>
          </a:blip>
          <a:srcRect/>
          <a:stretch/>
        </p:blipFill>
        <p:spPr>
          <a:xfrm>
            <a:off x="9268925" y="1723000"/>
            <a:ext cx="2899500" cy="2756700"/>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70</a:t>
            </a:fld>
            <a:endParaRPr lang="en-US"/>
          </a:p>
        </p:txBody>
      </p:sp>
    </p:spTree>
    <p:extLst>
      <p:ext uri="{BB962C8B-B14F-4D97-AF65-F5344CB8AC3E}">
        <p14:creationId xmlns:p14="http://schemas.microsoft.com/office/powerpoint/2010/main" val="838028880"/>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Recent Events</a:t>
            </a:r>
            <a:endParaRPr lang="en-US" dirty="0"/>
          </a:p>
        </p:txBody>
      </p:sp>
      <p:pic>
        <p:nvPicPr>
          <p:cNvPr id="3" name="Picture 2"/>
          <p:cNvPicPr>
            <a:picLocks noChangeAspect="1"/>
          </p:cNvPicPr>
          <p:nvPr/>
        </p:nvPicPr>
        <p:blipFill>
          <a:blip r:embed="rId2"/>
          <a:stretch>
            <a:fillRect/>
          </a:stretch>
        </p:blipFill>
        <p:spPr>
          <a:xfrm>
            <a:off x="4567979" y="109794"/>
            <a:ext cx="1846090" cy="1352303"/>
          </a:xfrm>
          <a:prstGeom prst="rect">
            <a:avLst/>
          </a:prstGeom>
        </p:spPr>
      </p:pic>
      <p:sp>
        <p:nvSpPr>
          <p:cNvPr id="4" name="Rectangle 3"/>
          <p:cNvSpPr/>
          <p:nvPr/>
        </p:nvSpPr>
        <p:spPr>
          <a:xfrm>
            <a:off x="838200" y="1704392"/>
            <a:ext cx="10515599" cy="4478149"/>
          </a:xfrm>
          <a:prstGeom prst="rect">
            <a:avLst/>
          </a:prstGeom>
        </p:spPr>
        <p:txBody>
          <a:bodyPr wrap="square">
            <a:spAutoFit/>
          </a:bodyPr>
          <a:lstStyle/>
          <a:p>
            <a:pPr lvl="0" fontAlgn="base"/>
            <a:r>
              <a:rPr lang="en-US" sz="1900" b="1" kern="1200" dirty="0">
                <a:solidFill>
                  <a:schemeClr val="bg1"/>
                </a:solidFill>
                <a:latin typeface="Times New Roman" panose="02020603050405020304" pitchFamily="18" charset="0"/>
                <a:ea typeface="+mn-ea"/>
                <a:cs typeface="+mn-cs"/>
              </a:rPr>
              <a:t>Walmart raises annual dividend to $2.00 per share, representing the 43rd consecutive year of dividend increases (February 18, 2016)</a:t>
            </a:r>
          </a:p>
          <a:p>
            <a:pPr lvl="0" fontAlgn="base"/>
            <a:r>
              <a:rPr lang="en-US" sz="1900" kern="1200" dirty="0">
                <a:solidFill>
                  <a:schemeClr val="bg1"/>
                </a:solidFill>
                <a:latin typeface="Times New Roman" panose="02020603050405020304" pitchFamily="18" charset="0"/>
                <a:ea typeface="+mn-ea"/>
                <a:cs typeface="+mn-cs"/>
              </a:rPr>
              <a:t>The Board of Directors of Wal-Mart Stores, Inc. (NYSE: WMT) approved an annual cash dividend for fiscal year 2017 of $2.00 per share, an increase of two percent from the $1.96 per share paid for the last fiscal year. The fiscal year 2017 annual dividend of $2.00 per share will be paid in four quarterly installments of $0.50 per share.</a:t>
            </a:r>
          </a:p>
          <a:p>
            <a:pPr lvl="0" fontAlgn="base"/>
            <a:endParaRPr lang="en-US" sz="1900" b="1" kern="1200" dirty="0">
              <a:solidFill>
                <a:schemeClr val="bg1"/>
              </a:solidFill>
              <a:latin typeface="Times New Roman" panose="02020603050405020304" pitchFamily="18" charset="0"/>
              <a:ea typeface="+mn-ea"/>
              <a:cs typeface="+mn-cs"/>
            </a:endParaRPr>
          </a:p>
          <a:p>
            <a:pPr lvl="0" fontAlgn="base"/>
            <a:endParaRPr lang="en-US" sz="1900" b="1" kern="1200" dirty="0">
              <a:solidFill>
                <a:schemeClr val="bg1"/>
              </a:solidFill>
              <a:latin typeface="Times New Roman" panose="02020603050405020304" pitchFamily="18" charset="0"/>
              <a:ea typeface="+mn-ea"/>
              <a:cs typeface="+mn-cs"/>
            </a:endParaRPr>
          </a:p>
          <a:p>
            <a:pPr lvl="0" fontAlgn="base"/>
            <a:r>
              <a:rPr lang="en-US" sz="1900" b="1" kern="1200" dirty="0">
                <a:solidFill>
                  <a:schemeClr val="bg1"/>
                </a:solidFill>
                <a:latin typeface="Times New Roman" panose="02020603050405020304" pitchFamily="18" charset="0"/>
                <a:ea typeface="+mn-ea"/>
                <a:cs typeface="+mn-cs"/>
              </a:rPr>
              <a:t>More Than One Million Walmart Associates to Receive Pay Increase in 2016 (Jan. 20, 2016)</a:t>
            </a:r>
          </a:p>
          <a:p>
            <a:pPr lvl="0" fontAlgn="base"/>
            <a:r>
              <a:rPr lang="en-US" sz="1900" kern="1200" dirty="0">
                <a:solidFill>
                  <a:schemeClr val="bg1"/>
                </a:solidFill>
                <a:latin typeface="Times New Roman" panose="02020603050405020304" pitchFamily="18" charset="0"/>
                <a:ea typeface="+mn-ea"/>
                <a:cs typeface="+mn-cs"/>
              </a:rPr>
              <a:t>2016 action lifts average hourly full-time rate to $13.38; New paid time off plan gives full- and part-time associates greater control. More than 1.2 million Walmart U.S. and Sam’s Club associates will receive a pay increase under the second phase of the company’s two-year, $2.7 billion investment in workers. Walmart is also implementing new short-term disability and simplified paid time off (PTO) programs. The combined changes will expand support for associates dealing with extended health issues and provide associates greater control over their paid time away from work. </a:t>
            </a:r>
          </a:p>
        </p:txBody>
      </p:sp>
      <p:sp>
        <p:nvSpPr>
          <p:cNvPr id="5" name="Slide Number Placeholder 4"/>
          <p:cNvSpPr>
            <a:spLocks noGrp="1"/>
          </p:cNvSpPr>
          <p:nvPr>
            <p:ph type="sldNum" sz="quarter" idx="12"/>
          </p:nvPr>
        </p:nvSpPr>
        <p:spPr/>
        <p:txBody>
          <a:bodyPr/>
          <a:lstStyle/>
          <a:p>
            <a:fld id="{29B3F65C-2DF1-4EBD-AC68-8BBBAB898856}" type="slidenum">
              <a:rPr lang="en-US" smtClean="0"/>
              <a:t>71</a:t>
            </a:fld>
            <a:endParaRPr lang="en-US"/>
          </a:p>
        </p:txBody>
      </p:sp>
    </p:spTree>
    <p:extLst>
      <p:ext uri="{BB962C8B-B14F-4D97-AF65-F5344CB8AC3E}">
        <p14:creationId xmlns:p14="http://schemas.microsoft.com/office/powerpoint/2010/main" val="29150361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8" y="168886"/>
            <a:ext cx="10515599" cy="1325562"/>
          </a:xfrm>
        </p:spPr>
        <p:txBody>
          <a:bodyPr/>
          <a:lstStyle/>
          <a:p>
            <a:r>
              <a:rPr lang="en-US" b="1" dirty="0">
                <a:solidFill>
                  <a:srgbClr val="FFFFFF"/>
                </a:solidFill>
              </a:rPr>
              <a:t>Recent Events</a:t>
            </a:r>
            <a:endParaRPr lang="en-US" dirty="0"/>
          </a:p>
        </p:txBody>
      </p:sp>
      <p:pic>
        <p:nvPicPr>
          <p:cNvPr id="3" name="Picture 2"/>
          <p:cNvPicPr>
            <a:picLocks noChangeAspect="1"/>
          </p:cNvPicPr>
          <p:nvPr/>
        </p:nvPicPr>
        <p:blipFill>
          <a:blip r:embed="rId2"/>
          <a:stretch>
            <a:fillRect/>
          </a:stretch>
        </p:blipFill>
        <p:spPr>
          <a:xfrm>
            <a:off x="4689170" y="168886"/>
            <a:ext cx="2080120" cy="1560922"/>
          </a:xfrm>
          <a:prstGeom prst="rect">
            <a:avLst/>
          </a:prstGeom>
        </p:spPr>
      </p:pic>
      <p:sp>
        <p:nvSpPr>
          <p:cNvPr id="4" name="Rectangle 3"/>
          <p:cNvSpPr/>
          <p:nvPr/>
        </p:nvSpPr>
        <p:spPr>
          <a:xfrm>
            <a:off x="332097" y="2050585"/>
            <a:ext cx="5932226" cy="3308598"/>
          </a:xfrm>
          <a:prstGeom prst="rect">
            <a:avLst/>
          </a:prstGeom>
        </p:spPr>
        <p:txBody>
          <a:bodyPr wrap="square">
            <a:spAutoFit/>
          </a:bodyPr>
          <a:lstStyle/>
          <a:p>
            <a:pPr lvl="0"/>
            <a:r>
              <a:rPr lang="en-US" sz="1900" b="1" kern="1200" dirty="0">
                <a:solidFill>
                  <a:schemeClr val="bg1"/>
                </a:solidFill>
                <a:latin typeface="Times New Roman" panose="02020603050405020304" pitchFamily="18" charset="0"/>
                <a:ea typeface="+mn-ea"/>
                <a:cs typeface="+mn-cs"/>
              </a:rPr>
              <a:t>Mystery surrounds Wal-Mart's bizarre cover story of closing five stores for six months due to "plumbing problems  (April 15, 2015)</a:t>
            </a:r>
          </a:p>
          <a:p>
            <a:pPr lvl="0"/>
            <a:r>
              <a:rPr lang="en-US" sz="1900" kern="1200" dirty="0">
                <a:solidFill>
                  <a:schemeClr val="bg1"/>
                </a:solidFill>
                <a:latin typeface="Times New Roman" panose="02020603050405020304" pitchFamily="18" charset="0"/>
                <a:ea typeface="+mn-ea"/>
                <a:cs typeface="+mn-cs"/>
              </a:rPr>
              <a:t>Wal-Mart has suddenly announced it is shuttering five stores from Florida to California for a six-month period due to what the company claims are "plumbing problems." Nobody except the ultra-gullible really believes the Wal-Mart cover story, however. "The retail chain announced Monday that five stores are shutting down - one in Brandon, two in Texas, one in Oklahoma and one in California - due to clogging and drainage problems,"</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448" y="2146120"/>
            <a:ext cx="5384800" cy="4381234"/>
          </a:xfrm>
          <a:prstGeom prst="rect">
            <a:avLst/>
          </a:prstGeom>
        </p:spPr>
      </p:pic>
      <p:sp>
        <p:nvSpPr>
          <p:cNvPr id="6" name="Slide Number Placeholder 5"/>
          <p:cNvSpPr>
            <a:spLocks noGrp="1"/>
          </p:cNvSpPr>
          <p:nvPr>
            <p:ph type="sldNum" sz="quarter" idx="12"/>
          </p:nvPr>
        </p:nvSpPr>
        <p:spPr/>
        <p:txBody>
          <a:bodyPr/>
          <a:lstStyle/>
          <a:p>
            <a:fld id="{29B3F65C-2DF1-4EBD-AC68-8BBBAB898856}" type="slidenum">
              <a:rPr lang="en-US" smtClean="0"/>
              <a:t>72</a:t>
            </a:fld>
            <a:endParaRPr lang="en-US"/>
          </a:p>
        </p:txBody>
      </p:sp>
    </p:spTree>
    <p:extLst>
      <p:ext uri="{BB962C8B-B14F-4D97-AF65-F5344CB8AC3E}">
        <p14:creationId xmlns:p14="http://schemas.microsoft.com/office/powerpoint/2010/main" val="20754313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Shape 946"/>
          <p:cNvSpPr txBox="1">
            <a:spLocks noGrp="1"/>
          </p:cNvSpPr>
          <p:nvPr>
            <p:ph type="ctrTitle"/>
          </p:nvPr>
        </p:nvSpPr>
        <p:spPr>
          <a:xfrm>
            <a:off x="1524000" y="1122362"/>
            <a:ext cx="9144000" cy="2387700"/>
          </a:xfrm>
          <a:prstGeom prst="rect">
            <a:avLst/>
          </a:prstGeom>
        </p:spPr>
        <p:txBody>
          <a:bodyPr lIns="91425" tIns="91425" rIns="91425" bIns="91425" anchor="b" anchorCtr="0">
            <a:noAutofit/>
          </a:bodyPr>
          <a:lstStyle/>
          <a:p>
            <a:pPr lvl="0">
              <a:spcBef>
                <a:spcPts val="0"/>
              </a:spcBef>
              <a:buNone/>
            </a:pPr>
            <a:endParaRPr/>
          </a:p>
        </p:txBody>
      </p:sp>
      <p:sp>
        <p:nvSpPr>
          <p:cNvPr id="947" name="Shape 947"/>
          <p:cNvSpPr txBox="1">
            <a:spLocks noGrp="1"/>
          </p:cNvSpPr>
          <p:nvPr>
            <p:ph type="subTitle" idx="1"/>
          </p:nvPr>
        </p:nvSpPr>
        <p:spPr>
          <a:xfrm>
            <a:off x="1524000" y="3602037"/>
            <a:ext cx="9144000" cy="1655700"/>
          </a:xfrm>
          <a:prstGeom prst="rect">
            <a:avLst/>
          </a:prstGeom>
        </p:spPr>
        <p:txBody>
          <a:bodyPr lIns="91425" tIns="91425" rIns="91425" bIns="91425" anchor="t" anchorCtr="0">
            <a:noAutofit/>
          </a:bodyPr>
          <a:lstStyle/>
          <a:p>
            <a:pPr lvl="0">
              <a:spcBef>
                <a:spcPts val="0"/>
              </a:spcBef>
              <a:buNone/>
            </a:pPr>
            <a:endParaRPr/>
          </a:p>
        </p:txBody>
      </p:sp>
      <p:pic>
        <p:nvPicPr>
          <p:cNvPr id="948" name="Shape 948"/>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73</a:t>
            </a:fld>
            <a:endParaRPr lang="en-US"/>
          </a:p>
        </p:txBody>
      </p:sp>
    </p:spTree>
    <p:extLst>
      <p:ext uri="{BB962C8B-B14F-4D97-AF65-F5344CB8AC3E}">
        <p14:creationId xmlns:p14="http://schemas.microsoft.com/office/powerpoint/2010/main" val="81427693"/>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Shape 953"/>
          <p:cNvSpPr txBox="1">
            <a:spLocks noGrp="1"/>
          </p:cNvSpPr>
          <p:nvPr>
            <p:ph type="title"/>
          </p:nvPr>
        </p:nvSpPr>
        <p:spPr>
          <a:xfrm>
            <a:off x="838200" y="18477"/>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Key Management Compensation</a:t>
            </a:r>
          </a:p>
        </p:txBody>
      </p:sp>
      <p:pic>
        <p:nvPicPr>
          <p:cNvPr id="954" name="Shape 954"/>
          <p:cNvPicPr preferRelativeResize="0"/>
          <p:nvPr/>
        </p:nvPicPr>
        <p:blipFill rotWithShape="1">
          <a:blip r:embed="rId3">
            <a:alphaModFix/>
          </a:blip>
          <a:srcRect/>
          <a:stretch/>
        </p:blipFill>
        <p:spPr>
          <a:xfrm>
            <a:off x="838200" y="1096379"/>
            <a:ext cx="9927771" cy="5438899"/>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74</a:t>
            </a:fld>
            <a:endParaRPr lang="en-US"/>
          </a:p>
        </p:txBody>
      </p:sp>
    </p:spTree>
    <p:extLst>
      <p:ext uri="{BB962C8B-B14F-4D97-AF65-F5344CB8AC3E}">
        <p14:creationId xmlns:p14="http://schemas.microsoft.com/office/powerpoint/2010/main" val="344267663"/>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Shape 959"/>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Key Management Compensation</a:t>
            </a:r>
          </a:p>
        </p:txBody>
      </p:sp>
      <p:pic>
        <p:nvPicPr>
          <p:cNvPr id="960" name="Shape 960"/>
          <p:cNvPicPr preferRelativeResize="0"/>
          <p:nvPr/>
        </p:nvPicPr>
        <p:blipFill rotWithShape="1">
          <a:blip r:embed="rId3">
            <a:alphaModFix/>
          </a:blip>
          <a:srcRect/>
          <a:stretch/>
        </p:blipFill>
        <p:spPr>
          <a:xfrm>
            <a:off x="838200" y="1580862"/>
            <a:ext cx="10515599" cy="4441371"/>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75</a:t>
            </a:fld>
            <a:endParaRPr lang="en-US"/>
          </a:p>
        </p:txBody>
      </p:sp>
    </p:spTree>
    <p:extLst>
      <p:ext uri="{BB962C8B-B14F-4D97-AF65-F5344CB8AC3E}">
        <p14:creationId xmlns:p14="http://schemas.microsoft.com/office/powerpoint/2010/main" val="3259757118"/>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txBox="1">
            <a:spLocks noGrp="1"/>
          </p:cNvSpPr>
          <p:nvPr>
            <p:ph type="title"/>
          </p:nvPr>
        </p:nvSpPr>
        <p:spPr>
          <a:xfrm>
            <a:off x="395415" y="365125"/>
            <a:ext cx="10958383" cy="100647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240" b="1" i="0" u="none" strike="noStrike" cap="none" dirty="0">
                <a:solidFill>
                  <a:srgbClr val="FFD966"/>
                </a:solidFill>
                <a:ea typeface="Calibri"/>
                <a:sym typeface="Calibri"/>
              </a:rPr>
              <a:t>Gregory B. </a:t>
            </a:r>
            <a:r>
              <a:rPr lang="en-US" sz="3240" b="1" i="0" u="none" strike="noStrike" cap="none" dirty="0" err="1">
                <a:solidFill>
                  <a:srgbClr val="FFD966"/>
                </a:solidFill>
                <a:ea typeface="Calibri"/>
                <a:sym typeface="Calibri"/>
              </a:rPr>
              <a:t>Penner</a:t>
            </a:r>
            <a:r>
              <a:rPr lang="en-US" sz="3240" b="1" i="0" u="none" strike="noStrike" cap="none" dirty="0">
                <a:solidFill>
                  <a:srgbClr val="FFD966"/>
                </a:solidFill>
                <a:ea typeface="Calibri"/>
                <a:sym typeface="Calibri"/>
              </a:rPr>
              <a:t>, </a:t>
            </a:r>
            <a:r>
              <a:rPr lang="en-US" sz="3240" b="1" i="0" u="none" strike="noStrike" cap="none" dirty="0">
                <a:solidFill>
                  <a:schemeClr val="lt1"/>
                </a:solidFill>
                <a:ea typeface="Calibri"/>
                <a:sym typeface="Calibri"/>
              </a:rPr>
              <a:t>Chairman Walmart Board of Directors</a:t>
            </a:r>
          </a:p>
        </p:txBody>
      </p:sp>
      <p:pic>
        <p:nvPicPr>
          <p:cNvPr id="966" name="Shape 966"/>
          <p:cNvPicPr preferRelativeResize="0"/>
          <p:nvPr/>
        </p:nvPicPr>
        <p:blipFill rotWithShape="1">
          <a:blip r:embed="rId3">
            <a:alphaModFix/>
          </a:blip>
          <a:srcRect/>
          <a:stretch/>
        </p:blipFill>
        <p:spPr>
          <a:xfrm>
            <a:off x="8588475" y="1505325"/>
            <a:ext cx="3003000" cy="4108800"/>
          </a:xfrm>
          <a:prstGeom prst="rect">
            <a:avLst/>
          </a:prstGeom>
          <a:noFill/>
          <a:ln>
            <a:noFill/>
          </a:ln>
        </p:spPr>
      </p:pic>
      <p:sp>
        <p:nvSpPr>
          <p:cNvPr id="967" name="Shape 967"/>
          <p:cNvSpPr txBox="1"/>
          <p:nvPr/>
        </p:nvSpPr>
        <p:spPr>
          <a:xfrm>
            <a:off x="531339" y="1371600"/>
            <a:ext cx="7338950" cy="59093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Since 2008: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joined the board, elected as chairman Walmart Board of Directors in 2015, following his father-in-law.  Founder and general partner of Madrone Capital Partners.</a:t>
            </a:r>
          </a:p>
          <a:p>
            <a:pPr marL="0" marR="0" lvl="0" indent="0" algn="l" rtl="0">
              <a:spcBef>
                <a:spcPts val="0"/>
              </a:spcBef>
              <a:buNone/>
            </a:pPr>
            <a:endParaRPr sz="20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Over 20-year period: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worked with Walmart in many capacities, including  senior vice president and chief financial officer (Japan), senior vice president of finance and strategy (walmart.com).</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Previously: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worked as a financial analyst at Goldman, Sachs &amp; Co., Inc., and as a general partner of Peninsula Capital.</a:t>
            </a:r>
          </a:p>
          <a:p>
            <a:pPr marL="285750" marR="0" lvl="0" indent="-285750" algn="l" rtl="0">
              <a:spcBef>
                <a:spcPts val="0"/>
              </a:spcBef>
              <a:buClr>
                <a:schemeClr val="dk1"/>
              </a:buClr>
              <a:buFont typeface="Arial"/>
              <a:buNone/>
            </a:pPr>
            <a:endParaRPr sz="20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2007-2014: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The board of directors of Hyatt Hotels Corporation and the board of director of Baidu, Inc., since 2004.</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MBA from the Stanford Graduate School of Business in 1997 B.S. in International Economics from Georgetown University in 1992</a:t>
            </a:r>
          </a:p>
          <a:p>
            <a:pPr marL="285750" marR="0" lvl="0" indent="-285750" algn="l" rtl="0">
              <a:spcBef>
                <a:spcPts val="0"/>
              </a:spcBef>
              <a:buClr>
                <a:schemeClr val="dk1"/>
              </a:buClr>
              <a:buFont typeface="Arial"/>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285750" marR="0" lvl="0" indent="-285750" algn="l" rtl="0">
              <a:spcBef>
                <a:spcPts val="0"/>
              </a:spcBef>
              <a:buClr>
                <a:schemeClr val="dk1"/>
              </a:buClr>
              <a:buFont typeface="Arial"/>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76</a:t>
            </a:fld>
            <a:endParaRPr lang="en-US"/>
          </a:p>
        </p:txBody>
      </p:sp>
    </p:spTree>
    <p:extLst>
      <p:ext uri="{BB962C8B-B14F-4D97-AF65-F5344CB8AC3E}">
        <p14:creationId xmlns:p14="http://schemas.microsoft.com/office/powerpoint/2010/main" val="1712539891"/>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57200" y="365125"/>
            <a:ext cx="10896600" cy="84583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600" b="1" i="0" u="none" strike="noStrike" cap="none" dirty="0">
                <a:solidFill>
                  <a:schemeClr val="accent4">
                    <a:lumMod val="60000"/>
                    <a:lumOff val="40000"/>
                  </a:schemeClr>
                </a:solidFill>
                <a:ea typeface="Calibri"/>
                <a:sym typeface="Calibri"/>
              </a:rPr>
              <a:t>James I. Cash, </a:t>
            </a:r>
            <a:r>
              <a:rPr lang="en-US" sz="3600" b="1" i="0" u="none" strike="noStrike" cap="none" dirty="0">
                <a:solidFill>
                  <a:schemeClr val="lt1"/>
                </a:solidFill>
                <a:ea typeface="Calibri"/>
                <a:sym typeface="Calibri"/>
              </a:rPr>
              <a:t>Jr. Lead Independent Director</a:t>
            </a:r>
          </a:p>
        </p:txBody>
      </p:sp>
      <p:pic>
        <p:nvPicPr>
          <p:cNvPr id="973" name="Shape 973"/>
          <p:cNvPicPr preferRelativeResize="0"/>
          <p:nvPr/>
        </p:nvPicPr>
        <p:blipFill rotWithShape="1">
          <a:blip r:embed="rId3">
            <a:alphaModFix/>
          </a:blip>
          <a:srcRect/>
          <a:stretch/>
        </p:blipFill>
        <p:spPr>
          <a:xfrm>
            <a:off x="8205600" y="1316799"/>
            <a:ext cx="3322800" cy="4554600"/>
          </a:xfrm>
          <a:prstGeom prst="rect">
            <a:avLst/>
          </a:prstGeom>
          <a:noFill/>
          <a:ln>
            <a:noFill/>
          </a:ln>
        </p:spPr>
      </p:pic>
      <p:sp>
        <p:nvSpPr>
          <p:cNvPr id="974" name="Shape 974"/>
          <p:cNvSpPr txBox="1"/>
          <p:nvPr/>
        </p:nvSpPr>
        <p:spPr>
          <a:xfrm>
            <a:off x="457200" y="1210962"/>
            <a:ext cx="7433953" cy="532453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2009 - current: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provides management development and consulting services through The Cash Catalyst, LLC</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2006-- current: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Lead Independent Director of Walmart</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2003 – 2009: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the director of Phase Forward Incorporation</a:t>
            </a:r>
          </a:p>
          <a:p>
            <a:pPr marL="0" marR="0" lvl="0" indent="0" algn="l" rtl="0">
              <a:spcBef>
                <a:spcPts val="0"/>
              </a:spcBef>
              <a:buNone/>
            </a:pPr>
            <a:endParaRPr sz="20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2001 -- 2009: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the director of Microsoft Corporation</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1997--current: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the director of General Electric Company</a:t>
            </a:r>
          </a:p>
          <a:p>
            <a:pPr marL="0" marR="0" lvl="0" indent="0" algn="l" rtl="0">
              <a:spcBef>
                <a:spcPts val="0"/>
              </a:spcBef>
              <a:buNone/>
            </a:pPr>
            <a:endParaRPr sz="20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1996-current: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the director of Chubb Limited (formerly The Chubb Corporation)</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1976 -- 2003: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the senior associate dean and chairman of  Harvard Business School, the chairman of the MBA Program</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77</a:t>
            </a:fld>
            <a:endParaRPr lang="en-US"/>
          </a:p>
        </p:txBody>
      </p:sp>
    </p:spTree>
    <p:extLst>
      <p:ext uri="{BB962C8B-B14F-4D97-AF65-F5344CB8AC3E}">
        <p14:creationId xmlns:p14="http://schemas.microsoft.com/office/powerpoint/2010/main" val="3439438654"/>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Shape 979"/>
          <p:cNvSpPr txBox="1">
            <a:spLocks noGrp="1"/>
          </p:cNvSpPr>
          <p:nvPr>
            <p:ph type="title"/>
          </p:nvPr>
        </p:nvSpPr>
        <p:spPr>
          <a:xfrm>
            <a:off x="531339" y="355208"/>
            <a:ext cx="10822458" cy="40572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240" b="1" i="0" u="none" strike="noStrike" cap="none" dirty="0">
                <a:solidFill>
                  <a:srgbClr val="FFD966"/>
                </a:solidFill>
                <a:ea typeface="Calibri"/>
                <a:sym typeface="Calibri"/>
              </a:rPr>
              <a:t>Doug McMillon, </a:t>
            </a:r>
            <a:r>
              <a:rPr lang="en-US" sz="3240" b="1" i="0" u="none" strike="noStrike" cap="none" dirty="0">
                <a:solidFill>
                  <a:schemeClr val="lt1"/>
                </a:solidFill>
                <a:ea typeface="Calibri"/>
                <a:sym typeface="Calibri"/>
              </a:rPr>
              <a:t>President and CEO</a:t>
            </a:r>
          </a:p>
        </p:txBody>
      </p:sp>
      <p:pic>
        <p:nvPicPr>
          <p:cNvPr id="980" name="Shape 980"/>
          <p:cNvPicPr preferRelativeResize="0"/>
          <p:nvPr/>
        </p:nvPicPr>
        <p:blipFill rotWithShape="1">
          <a:blip r:embed="rId3">
            <a:alphaModFix/>
          </a:blip>
          <a:srcRect/>
          <a:stretch/>
        </p:blipFill>
        <p:spPr>
          <a:xfrm>
            <a:off x="8650850" y="855975"/>
            <a:ext cx="3042000" cy="4099800"/>
          </a:xfrm>
          <a:prstGeom prst="rect">
            <a:avLst/>
          </a:prstGeom>
          <a:noFill/>
          <a:ln>
            <a:noFill/>
          </a:ln>
        </p:spPr>
      </p:pic>
      <p:sp>
        <p:nvSpPr>
          <p:cNvPr id="981" name="Shape 981"/>
          <p:cNvSpPr txBox="1"/>
          <p:nvPr/>
        </p:nvSpPr>
        <p:spPr>
          <a:xfrm>
            <a:off x="388750" y="760925"/>
            <a:ext cx="7739400" cy="6051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2009-current: </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the board of director, the chair of the Executive and Global Compensation committees (Walmart), and  the president and chief executive officer </a:t>
            </a:r>
          </a:p>
          <a:p>
            <a:pPr marL="0" marR="0" lvl="0" indent="0" algn="l" rtl="0">
              <a:spcBef>
                <a:spcPts val="0"/>
              </a:spcBef>
              <a:buSzPct val="25000"/>
              <a:buNone/>
            </a:pP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 the Consumer Goods Forum, the U.S.-China Business Council and Crystal Bridges Museum of American Art,  the advisory board of the Tsinghua University School of Economics and Management in Beijing, China; the executive committee of Business Roundtable; and the Dean’s Advisory Board for the Walton College of Business at the University of Arkansas</a:t>
            </a:r>
          </a:p>
          <a:p>
            <a:pPr marL="0" marR="0" lvl="0" indent="0" algn="l" rtl="0">
              <a:spcBef>
                <a:spcPts val="0"/>
              </a:spcBef>
              <a:buNone/>
            </a:pPr>
            <a:endParaRPr sz="18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2009-2014: </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president and chief executive officer of Walmart International</a:t>
            </a:r>
          </a:p>
          <a:p>
            <a:pPr marL="0" marR="0" lvl="0" indent="0" algn="l" rtl="0">
              <a:spcBef>
                <a:spcPts val="0"/>
              </a:spcBef>
              <a:buNone/>
            </a:pPr>
            <a:endParaRPr sz="18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2006 -- 2009: </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 president and chief executive officer of Sam’s Club</a:t>
            </a:r>
          </a:p>
          <a:p>
            <a:pPr marL="0" marR="0" lvl="0" indent="0" algn="l" rtl="0">
              <a:spcBef>
                <a:spcPts val="0"/>
              </a:spcBef>
              <a:buNone/>
            </a:pPr>
            <a:endParaRPr sz="18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1990: </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an assistant manager, then moved to merchandising as a buyer trainee, then senior leadership roles, then a merchant at heart.</a:t>
            </a:r>
          </a:p>
          <a:p>
            <a:pPr marL="0" marR="0" lvl="0" indent="0" algn="l" rtl="0">
              <a:spcBef>
                <a:spcPts val="0"/>
              </a:spcBef>
              <a:buSzPct val="25000"/>
              <a:buNone/>
            </a:pP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 </a:t>
            </a: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1984:  </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an hourly summer associate in a Walmart distribution center</a:t>
            </a:r>
          </a:p>
          <a:p>
            <a:pPr marL="0" marR="0" lvl="0" indent="0" algn="l" rtl="0">
              <a:spcBef>
                <a:spcPts val="0"/>
              </a:spcBef>
              <a:buNone/>
            </a:pPr>
            <a:endParaRPr sz="18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MBA in finance from the University of Tulsa;</a:t>
            </a:r>
            <a:r>
              <a:rPr lang="en-US" sz="1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1800" dirty="0">
                <a:solidFill>
                  <a:schemeClr val="lt1"/>
                </a:solidFill>
                <a:latin typeface="Times New Roman" panose="02020603050405020304" pitchFamily="18" charset="0"/>
                <a:ea typeface="Calibri"/>
                <a:cs typeface="Times New Roman" panose="02020603050405020304" pitchFamily="18" charset="0"/>
                <a:sym typeface="Calibri"/>
              </a:rPr>
              <a:t>bachelor of science in business administration  from the University of Arkansas, </a:t>
            </a: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78</a:t>
            </a:fld>
            <a:endParaRPr lang="en-US"/>
          </a:p>
        </p:txBody>
      </p:sp>
    </p:spTree>
    <p:extLst>
      <p:ext uri="{BB962C8B-B14F-4D97-AF65-F5344CB8AC3E}">
        <p14:creationId xmlns:p14="http://schemas.microsoft.com/office/powerpoint/2010/main" val="3489409039"/>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Shape 986"/>
          <p:cNvSpPr txBox="1">
            <a:spLocks noGrp="1"/>
          </p:cNvSpPr>
          <p:nvPr>
            <p:ph type="title"/>
          </p:nvPr>
        </p:nvSpPr>
        <p:spPr>
          <a:xfrm>
            <a:off x="558139" y="365126"/>
            <a:ext cx="10515599" cy="7346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4000" b="1" i="0" u="none" strike="noStrike" cap="none" dirty="0">
                <a:solidFill>
                  <a:srgbClr val="FFD966"/>
                </a:solidFill>
                <a:ea typeface="Calibri"/>
                <a:sym typeface="Calibri"/>
              </a:rPr>
              <a:t>Greg </a:t>
            </a:r>
            <a:r>
              <a:rPr lang="en-US" sz="4000" b="1" i="0" u="none" strike="noStrike" cap="none" dirty="0" err="1">
                <a:solidFill>
                  <a:srgbClr val="FFD966"/>
                </a:solidFill>
                <a:ea typeface="Calibri"/>
                <a:sym typeface="Calibri"/>
              </a:rPr>
              <a:t>Foran</a:t>
            </a:r>
            <a:r>
              <a:rPr lang="en-US" sz="4000" b="1" i="0" u="none" strike="noStrike" cap="none" dirty="0">
                <a:solidFill>
                  <a:srgbClr val="FFFFFF"/>
                </a:solidFill>
                <a:ea typeface="Calibri"/>
                <a:sym typeface="Calibri"/>
              </a:rPr>
              <a:t>,</a:t>
            </a:r>
            <a:r>
              <a:rPr lang="en-US" sz="4000" b="1" i="0" u="none" strike="noStrike" cap="none" dirty="0">
                <a:solidFill>
                  <a:srgbClr val="FFF2CC"/>
                </a:solidFill>
                <a:ea typeface="Calibri"/>
                <a:sym typeface="Calibri"/>
              </a:rPr>
              <a:t> </a:t>
            </a:r>
            <a:r>
              <a:rPr lang="en-US" sz="4000" b="1" i="0" u="none" strike="noStrike" cap="none" dirty="0">
                <a:solidFill>
                  <a:schemeClr val="lt1"/>
                </a:solidFill>
                <a:ea typeface="Calibri"/>
                <a:sym typeface="Calibri"/>
              </a:rPr>
              <a:t>President and CEO</a:t>
            </a:r>
          </a:p>
        </p:txBody>
      </p:sp>
      <p:pic>
        <p:nvPicPr>
          <p:cNvPr id="987" name="Shape 987"/>
          <p:cNvPicPr preferRelativeResize="0"/>
          <p:nvPr/>
        </p:nvPicPr>
        <p:blipFill rotWithShape="1">
          <a:blip r:embed="rId3">
            <a:alphaModFix/>
          </a:blip>
          <a:srcRect/>
          <a:stretch/>
        </p:blipFill>
        <p:spPr>
          <a:xfrm>
            <a:off x="8451150" y="1187638"/>
            <a:ext cx="3301500" cy="4669500"/>
          </a:xfrm>
          <a:prstGeom prst="rect">
            <a:avLst/>
          </a:prstGeom>
          <a:noFill/>
          <a:ln>
            <a:noFill/>
          </a:ln>
        </p:spPr>
      </p:pic>
      <p:sp>
        <p:nvSpPr>
          <p:cNvPr id="988" name="Shape 988"/>
          <p:cNvSpPr txBox="1"/>
          <p:nvPr/>
        </p:nvSpPr>
        <p:spPr>
          <a:xfrm>
            <a:off x="558139" y="1099744"/>
            <a:ext cx="7493400" cy="5324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Currently: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president and CEO of Walmart U.S., recently served as president and CEO of Walmart Asia. Previously, served as president and CEO of Walmart China</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2011: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senior vice president of Walmart International </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Prior to Walmart: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the managing director of supermarkets in Woolworths</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Earlier in his career: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general manager of Big W, Woolworths’ industry leading discount store business and as general manager of Dick Smith Electronics</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2</a:t>
            </a: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advanced management programs at Harvard University and the University of Virginia</a:t>
            </a:r>
          </a:p>
          <a:p>
            <a:pPr marL="0" marR="0" lvl="0" indent="0" algn="l" rtl="0">
              <a:spcBef>
                <a:spcPts val="0"/>
              </a:spcBef>
              <a:buSzPct val="25000"/>
              <a:buNone/>
            </a:pP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Diploma in management from the New Zealand Institute of Management in Auckland</a:t>
            </a:r>
          </a:p>
        </p:txBody>
      </p:sp>
      <p:sp>
        <p:nvSpPr>
          <p:cNvPr id="2" name="Slide Number Placeholder 1"/>
          <p:cNvSpPr>
            <a:spLocks noGrp="1"/>
          </p:cNvSpPr>
          <p:nvPr>
            <p:ph type="sldNum" sz="quarter" idx="12"/>
          </p:nvPr>
        </p:nvSpPr>
        <p:spPr/>
        <p:txBody>
          <a:bodyPr/>
          <a:lstStyle/>
          <a:p>
            <a:fld id="{29B3F65C-2DF1-4EBD-AC68-8BBBAB898856}" type="slidenum">
              <a:rPr lang="en-US" smtClean="0"/>
              <a:t>79</a:t>
            </a:fld>
            <a:endParaRPr lang="en-US"/>
          </a:p>
        </p:txBody>
      </p:sp>
    </p:spTree>
    <p:extLst>
      <p:ext uri="{BB962C8B-B14F-4D97-AF65-F5344CB8AC3E}">
        <p14:creationId xmlns:p14="http://schemas.microsoft.com/office/powerpoint/2010/main" val="1883062594"/>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391" y="89867"/>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U.S. retail industry overview</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097" y="2071171"/>
            <a:ext cx="10419080" cy="4356558"/>
          </a:xfrm>
        </p:spPr>
      </p:pic>
      <p:sp>
        <p:nvSpPr>
          <p:cNvPr id="3" name="Oval 2"/>
          <p:cNvSpPr/>
          <p:nvPr/>
        </p:nvSpPr>
        <p:spPr>
          <a:xfrm>
            <a:off x="2511846" y="3459296"/>
            <a:ext cx="892366" cy="2203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 name="Oval 5"/>
          <p:cNvSpPr/>
          <p:nvPr/>
        </p:nvSpPr>
        <p:spPr>
          <a:xfrm>
            <a:off x="1872867" y="4120308"/>
            <a:ext cx="1784733" cy="5288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29B3F65C-2DF1-4EBD-AC68-8BBBAB898856}" type="slidenum">
              <a:rPr lang="en-US" smtClean="0"/>
              <a:t>8</a:t>
            </a:fld>
            <a:endParaRPr lang="en-US"/>
          </a:p>
        </p:txBody>
      </p:sp>
    </p:spTree>
    <p:extLst>
      <p:ext uri="{BB962C8B-B14F-4D97-AF65-F5344CB8AC3E}">
        <p14:creationId xmlns:p14="http://schemas.microsoft.com/office/powerpoint/2010/main" val="14685370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Shape 993"/>
          <p:cNvSpPr txBox="1">
            <a:spLocks noGrp="1"/>
          </p:cNvSpPr>
          <p:nvPr>
            <p:ph type="title"/>
          </p:nvPr>
        </p:nvSpPr>
        <p:spPr>
          <a:xfrm>
            <a:off x="321276" y="-252439"/>
            <a:ext cx="110799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600" b="1" i="0" u="none" strike="noStrike" cap="none" dirty="0">
                <a:solidFill>
                  <a:srgbClr val="FFD966"/>
                </a:solidFill>
                <a:ea typeface="Calibri"/>
                <a:sym typeface="Calibri"/>
              </a:rPr>
              <a:t>David </a:t>
            </a:r>
            <a:r>
              <a:rPr lang="en-US" sz="3600" b="1" i="0" u="none" strike="noStrike" cap="none" dirty="0" err="1">
                <a:solidFill>
                  <a:srgbClr val="FFD966"/>
                </a:solidFill>
                <a:ea typeface="Calibri"/>
                <a:sym typeface="Calibri"/>
              </a:rPr>
              <a:t>Cheesewright</a:t>
            </a:r>
            <a:r>
              <a:rPr lang="en-US" sz="3600" b="1" i="0" u="none" strike="noStrike" cap="none" dirty="0">
                <a:solidFill>
                  <a:srgbClr val="FFD966"/>
                </a:solidFill>
                <a:ea typeface="Calibri"/>
                <a:sym typeface="Calibri"/>
              </a:rPr>
              <a:t>,</a:t>
            </a:r>
            <a:r>
              <a:rPr lang="en-US" sz="3600" b="1" i="0" u="none" strike="noStrike" cap="none" dirty="0">
                <a:solidFill>
                  <a:srgbClr val="FFF2CC"/>
                </a:solidFill>
                <a:ea typeface="Calibri"/>
                <a:sym typeface="Calibri"/>
              </a:rPr>
              <a:t> </a:t>
            </a:r>
            <a:r>
              <a:rPr lang="en-US" sz="3600" b="1" i="0" u="none" strike="noStrike" cap="none" dirty="0">
                <a:solidFill>
                  <a:schemeClr val="lt1"/>
                </a:solidFill>
                <a:ea typeface="Calibri"/>
                <a:sym typeface="Calibri"/>
              </a:rPr>
              <a:t>President and CEO</a:t>
            </a:r>
          </a:p>
        </p:txBody>
      </p:sp>
      <p:pic>
        <p:nvPicPr>
          <p:cNvPr id="994" name="Shape 994"/>
          <p:cNvPicPr preferRelativeResize="0"/>
          <p:nvPr/>
        </p:nvPicPr>
        <p:blipFill rotWithShape="1">
          <a:blip r:embed="rId3">
            <a:alphaModFix/>
          </a:blip>
          <a:srcRect/>
          <a:stretch/>
        </p:blipFill>
        <p:spPr>
          <a:xfrm>
            <a:off x="8936025" y="838125"/>
            <a:ext cx="2887500" cy="3784500"/>
          </a:xfrm>
          <a:prstGeom prst="rect">
            <a:avLst/>
          </a:prstGeom>
          <a:noFill/>
          <a:ln>
            <a:noFill/>
          </a:ln>
        </p:spPr>
      </p:pic>
      <p:sp>
        <p:nvSpPr>
          <p:cNvPr id="995" name="Shape 995"/>
          <p:cNvSpPr txBox="1"/>
          <p:nvPr/>
        </p:nvSpPr>
        <p:spPr>
          <a:xfrm>
            <a:off x="321275" y="708925"/>
            <a:ext cx="8234400" cy="6801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Current: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president and chief executive officer of Walmart International</a:t>
            </a:r>
          </a:p>
          <a:p>
            <a:pPr marL="0" marR="0" lvl="0" indent="0" algn="l" rtl="0">
              <a:spcBef>
                <a:spcPts val="0"/>
              </a:spcBef>
              <a:buSzPct val="25000"/>
              <a:buNone/>
            </a:pP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--the board of director of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Walmex</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and Queens Business School, Ontario, Canada,       --Previously, was chairman of the board of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Gazeley</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Holdings and of Walmart Canada Bank</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2011-before current role: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president and CEO for Walmart’s EMEA (Europe, the Middle East and Africa) and Canada region </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2008: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president and CEO of Walmart Canada</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2004-2005: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chief operating officer of Walmart Canada, following a term as chief operating officer of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Asda</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in the U.K.</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1999: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leadership positions in operations, merchandising, logistics, strategy and format development of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Asda</a:t>
            </a:r>
            <a:endParaRPr lang="en-US"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Prior to 1999: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held a range of key positions with Mars Confectionary in the U.K. in sales, marketing, supply chain and manufacturing</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holds a first-class honors degree in sports science and mathematics from Loughborough University, U.K. </a:t>
            </a: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80</a:t>
            </a:fld>
            <a:endParaRPr lang="en-US"/>
          </a:p>
        </p:txBody>
      </p:sp>
    </p:spTree>
    <p:extLst>
      <p:ext uri="{BB962C8B-B14F-4D97-AF65-F5344CB8AC3E}">
        <p14:creationId xmlns:p14="http://schemas.microsoft.com/office/powerpoint/2010/main" val="1645293429"/>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Shape 1000"/>
          <p:cNvSpPr txBox="1">
            <a:spLocks noGrp="1"/>
          </p:cNvSpPr>
          <p:nvPr>
            <p:ph type="title"/>
          </p:nvPr>
        </p:nvSpPr>
        <p:spPr>
          <a:xfrm>
            <a:off x="261850" y="9"/>
            <a:ext cx="11020200" cy="11493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200" b="1" i="0" u="none" strike="noStrike" cap="none" dirty="0">
                <a:solidFill>
                  <a:srgbClr val="FFD966"/>
                </a:solidFill>
                <a:ea typeface="Calibri"/>
                <a:sym typeface="Calibri"/>
              </a:rPr>
              <a:t>Claire </a:t>
            </a:r>
            <a:r>
              <a:rPr lang="en-US" sz="3200" b="1" i="0" u="none" strike="noStrike" cap="none" dirty="0" err="1">
                <a:solidFill>
                  <a:srgbClr val="FFD966"/>
                </a:solidFill>
                <a:ea typeface="Calibri"/>
                <a:sym typeface="Calibri"/>
              </a:rPr>
              <a:t>Babineaux</a:t>
            </a:r>
            <a:r>
              <a:rPr lang="en-US" sz="3200" b="1" i="0" u="none" strike="noStrike" cap="none" dirty="0">
                <a:solidFill>
                  <a:srgbClr val="FFD966"/>
                </a:solidFill>
                <a:ea typeface="Calibri"/>
                <a:sym typeface="Calibri"/>
              </a:rPr>
              <a:t>-Fontenot,</a:t>
            </a:r>
            <a:r>
              <a:rPr lang="en-US" sz="3200" b="1" i="0" u="none" strike="noStrike" cap="none" dirty="0">
                <a:solidFill>
                  <a:srgbClr val="FFF2CC"/>
                </a:solidFill>
                <a:ea typeface="Calibri"/>
                <a:sym typeface="Calibri"/>
              </a:rPr>
              <a:t> </a:t>
            </a:r>
            <a:r>
              <a:rPr lang="en-US" sz="3200" b="1" i="0" u="none" strike="noStrike" cap="none" dirty="0">
                <a:solidFill>
                  <a:schemeClr val="lt1"/>
                </a:solidFill>
                <a:ea typeface="Calibri"/>
                <a:sym typeface="Calibri"/>
              </a:rPr>
              <a:t>Executive Vice President and Treasurer</a:t>
            </a:r>
          </a:p>
        </p:txBody>
      </p:sp>
      <p:pic>
        <p:nvPicPr>
          <p:cNvPr id="1001" name="Shape 1001"/>
          <p:cNvPicPr preferRelativeResize="0"/>
          <p:nvPr/>
        </p:nvPicPr>
        <p:blipFill rotWithShape="1">
          <a:blip r:embed="rId3">
            <a:alphaModFix/>
          </a:blip>
          <a:srcRect/>
          <a:stretch/>
        </p:blipFill>
        <p:spPr>
          <a:xfrm>
            <a:off x="9019225" y="1149300"/>
            <a:ext cx="2792400" cy="3465300"/>
          </a:xfrm>
          <a:prstGeom prst="rect">
            <a:avLst/>
          </a:prstGeom>
          <a:noFill/>
          <a:ln>
            <a:noFill/>
          </a:ln>
        </p:spPr>
      </p:pic>
      <p:sp>
        <p:nvSpPr>
          <p:cNvPr id="1002" name="Shape 1002"/>
          <p:cNvSpPr txBox="1"/>
          <p:nvPr/>
        </p:nvSpPr>
        <p:spPr>
          <a:xfrm>
            <a:off x="451250" y="1057599"/>
            <a:ext cx="8033100" cy="5644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Current: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Executive Vice President and Treasurer for Wal-Mart Stores, Inc., and chief tax officer for investor relations, capital markets and treasury operations</a:t>
            </a: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2007: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senior vice president and chief tax officer of Walmart</a:t>
            </a: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2004: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vice president of audits and tax policy of Walmart</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Prior to Walmart: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partner at the law firm of Adams &amp; Reese, and partner-in-charge of the Baton Rouge office</a:t>
            </a: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Previously: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dispute resolution practice group leader for PricewaterhouseCoopers, </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Beginning of career: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tax attorney for the Louisiana Department of Revenue, then assistant secretary of the office of legal affairs, then administrative law judge for the Louisiana Department of Civil Service</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master of laws degree in taxation from Southern Methodist University’s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Dedman</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School of Law in Dallas, law degree from Southern University Law Center in Baton Rouge, graduate of the University of Louisiana at Lafayette</a:t>
            </a:r>
          </a:p>
        </p:txBody>
      </p:sp>
      <p:sp>
        <p:nvSpPr>
          <p:cNvPr id="2" name="Slide Number Placeholder 1"/>
          <p:cNvSpPr>
            <a:spLocks noGrp="1"/>
          </p:cNvSpPr>
          <p:nvPr>
            <p:ph type="sldNum" sz="quarter" idx="12"/>
          </p:nvPr>
        </p:nvSpPr>
        <p:spPr/>
        <p:txBody>
          <a:bodyPr/>
          <a:lstStyle/>
          <a:p>
            <a:fld id="{29B3F65C-2DF1-4EBD-AC68-8BBBAB898856}" type="slidenum">
              <a:rPr lang="en-US" smtClean="0"/>
              <a:t>81</a:t>
            </a:fld>
            <a:endParaRPr lang="en-US"/>
          </a:p>
        </p:txBody>
      </p:sp>
    </p:spTree>
    <p:extLst>
      <p:ext uri="{BB962C8B-B14F-4D97-AF65-F5344CB8AC3E}">
        <p14:creationId xmlns:p14="http://schemas.microsoft.com/office/powerpoint/2010/main" val="2687471531"/>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Shape 1007"/>
          <p:cNvSpPr txBox="1">
            <a:spLocks noGrp="1"/>
          </p:cNvSpPr>
          <p:nvPr>
            <p:ph type="title"/>
          </p:nvPr>
        </p:nvSpPr>
        <p:spPr>
          <a:xfrm>
            <a:off x="506627" y="228647"/>
            <a:ext cx="10847172" cy="98558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200" b="1" i="0" u="none" strike="noStrike" cap="none" dirty="0">
                <a:solidFill>
                  <a:srgbClr val="FFD966"/>
                </a:solidFill>
                <a:ea typeface="Calibri"/>
                <a:sym typeface="Calibri"/>
              </a:rPr>
              <a:t>Andy </a:t>
            </a:r>
            <a:r>
              <a:rPr lang="en-US" sz="3200" b="1" i="0" u="none" strike="noStrike" cap="none" dirty="0" err="1">
                <a:solidFill>
                  <a:srgbClr val="FFD966"/>
                </a:solidFill>
                <a:ea typeface="Calibri"/>
                <a:sym typeface="Calibri"/>
              </a:rPr>
              <a:t>Barron,</a:t>
            </a:r>
            <a:r>
              <a:rPr lang="en-US" sz="3200" b="1" i="0" u="none" strike="noStrike" cap="none" dirty="0" err="1">
                <a:solidFill>
                  <a:schemeClr val="lt1"/>
                </a:solidFill>
                <a:ea typeface="Calibri"/>
                <a:sym typeface="Calibri"/>
              </a:rPr>
              <a:t>Executive</a:t>
            </a:r>
            <a:r>
              <a:rPr lang="en-US" sz="3200" b="1" i="0" u="none" strike="noStrike" cap="none" dirty="0">
                <a:solidFill>
                  <a:schemeClr val="lt1"/>
                </a:solidFill>
                <a:ea typeface="Calibri"/>
                <a:sym typeface="Calibri"/>
              </a:rPr>
              <a:t> Vice President, </a:t>
            </a:r>
            <a:r>
              <a:rPr lang="en-US" sz="3200" b="1" i="0" u="none" strike="noStrike" cap="none" dirty="0" err="1">
                <a:solidFill>
                  <a:schemeClr val="lt1"/>
                </a:solidFill>
                <a:ea typeface="Calibri"/>
                <a:sym typeface="Calibri"/>
              </a:rPr>
              <a:t>Softlines</a:t>
            </a:r>
            <a:r>
              <a:rPr lang="en-US" sz="3200" b="1" i="0" u="none" strike="noStrike" cap="none" dirty="0">
                <a:solidFill>
                  <a:schemeClr val="lt1"/>
                </a:solidFill>
                <a:ea typeface="Calibri"/>
                <a:sym typeface="Calibri"/>
              </a:rPr>
              <a:t> and General Merchandise</a:t>
            </a:r>
            <a:br>
              <a:rPr lang="en-US" sz="3200" b="1" i="0" u="none" strike="noStrike" cap="none" dirty="0">
                <a:solidFill>
                  <a:schemeClr val="lt1"/>
                </a:solidFill>
                <a:ea typeface="Calibri"/>
                <a:sym typeface="Calibri"/>
              </a:rPr>
            </a:br>
            <a:endParaRPr lang="en-US" sz="3200" b="1" i="0" u="none" strike="noStrike" cap="none" dirty="0">
              <a:solidFill>
                <a:schemeClr val="lt1"/>
              </a:solidFill>
              <a:ea typeface="Calibri"/>
              <a:sym typeface="Calibri"/>
            </a:endParaRPr>
          </a:p>
        </p:txBody>
      </p:sp>
      <p:pic>
        <p:nvPicPr>
          <p:cNvPr id="1008" name="Shape 1008"/>
          <p:cNvPicPr preferRelativeResize="0"/>
          <p:nvPr/>
        </p:nvPicPr>
        <p:blipFill rotWithShape="1">
          <a:blip r:embed="rId3">
            <a:alphaModFix/>
          </a:blip>
          <a:srcRect/>
          <a:stretch/>
        </p:blipFill>
        <p:spPr>
          <a:xfrm>
            <a:off x="9351950" y="1152650"/>
            <a:ext cx="2609400" cy="3505500"/>
          </a:xfrm>
          <a:prstGeom prst="rect">
            <a:avLst/>
          </a:prstGeom>
          <a:noFill/>
          <a:ln>
            <a:noFill/>
          </a:ln>
        </p:spPr>
      </p:pic>
      <p:sp>
        <p:nvSpPr>
          <p:cNvPr id="1009" name="Shape 1009"/>
          <p:cNvSpPr txBox="1"/>
          <p:nvPr/>
        </p:nvSpPr>
        <p:spPr>
          <a:xfrm>
            <a:off x="398525" y="1021950"/>
            <a:ext cx="8418600" cy="6083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Current</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executive vice president of the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softlines</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and general merchandise divisions for Walmart U.S.</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Joined Walmart in 1993: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served in many merchandising roles, including menswear and intimate apparel, automotive, toys, home entertainment and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hardlines</a:t>
            </a:r>
            <a:endParaRPr lang="en-US"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2004: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senior vice president and general merchandise manager, and later became senior vice president and general manager of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hardlines</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merchandising</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2009: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named senior vice president over merchandise execution, reporting to both the chief marketing officer and chief operating officer in Walmart U.S.</a:t>
            </a:r>
          </a:p>
          <a:p>
            <a:pPr marL="0" marR="0" lvl="0" indent="0" algn="l" rtl="0">
              <a:spcBef>
                <a:spcPts val="0"/>
              </a:spcBef>
              <a:buSzPct val="25000"/>
              <a:buNone/>
            </a:pP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--received the General Merchandise Manager of the Year Award and was the recipient of the Students in Free Enterprise (SIFE) Good Fellow Award</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Prior to Walmart career: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worked in various management roles at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Joske’s</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department stores and County Seat stores.</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bachelor’s degree from Texas Tech University</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82</a:t>
            </a:fld>
            <a:endParaRPr lang="en-US"/>
          </a:p>
        </p:txBody>
      </p:sp>
    </p:spTree>
    <p:extLst>
      <p:ext uri="{BB962C8B-B14F-4D97-AF65-F5344CB8AC3E}">
        <p14:creationId xmlns:p14="http://schemas.microsoft.com/office/powerpoint/2010/main" val="817092732"/>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Shape 1014"/>
          <p:cNvSpPr txBox="1">
            <a:spLocks noGrp="1"/>
          </p:cNvSpPr>
          <p:nvPr>
            <p:ph type="title"/>
          </p:nvPr>
        </p:nvSpPr>
        <p:spPr>
          <a:xfrm>
            <a:off x="432485" y="365126"/>
            <a:ext cx="10921314" cy="63577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2880" b="1" i="0" u="none" strike="noStrike" cap="none" dirty="0">
                <a:solidFill>
                  <a:srgbClr val="FFD966"/>
                </a:solidFill>
                <a:ea typeface="Calibri"/>
                <a:sym typeface="Calibri"/>
              </a:rPr>
              <a:t>Dan Bartlett,</a:t>
            </a:r>
            <a:r>
              <a:rPr lang="en-US" sz="2880" b="1" i="0" u="none" strike="noStrike" cap="none" dirty="0">
                <a:solidFill>
                  <a:srgbClr val="FFF2CC"/>
                </a:solidFill>
                <a:ea typeface="Calibri"/>
                <a:sym typeface="Calibri"/>
              </a:rPr>
              <a:t> </a:t>
            </a:r>
            <a:r>
              <a:rPr lang="en-US" sz="2880" b="1" i="0" u="none" strike="noStrike" cap="none" dirty="0">
                <a:solidFill>
                  <a:schemeClr val="lt1"/>
                </a:solidFill>
                <a:ea typeface="Calibri"/>
                <a:sym typeface="Calibri"/>
              </a:rPr>
              <a:t>Executive Vice President, Corporate Affairs</a:t>
            </a:r>
            <a:br>
              <a:rPr lang="en-US" sz="2880" b="1" i="0" u="none" strike="noStrike" cap="none" dirty="0">
                <a:solidFill>
                  <a:schemeClr val="lt1"/>
                </a:solidFill>
                <a:ea typeface="Calibri"/>
                <a:sym typeface="Calibri"/>
              </a:rPr>
            </a:br>
            <a:endParaRPr lang="en-US" sz="2880" b="1" i="0" u="none" strike="noStrike" cap="none" dirty="0">
              <a:solidFill>
                <a:schemeClr val="lt1"/>
              </a:solidFill>
              <a:ea typeface="Calibri"/>
              <a:sym typeface="Calibri"/>
            </a:endParaRPr>
          </a:p>
        </p:txBody>
      </p:sp>
      <p:pic>
        <p:nvPicPr>
          <p:cNvPr id="1015" name="Shape 1015"/>
          <p:cNvPicPr preferRelativeResize="0"/>
          <p:nvPr/>
        </p:nvPicPr>
        <p:blipFill rotWithShape="1">
          <a:blip r:embed="rId3">
            <a:alphaModFix/>
          </a:blip>
          <a:srcRect/>
          <a:stretch/>
        </p:blipFill>
        <p:spPr>
          <a:xfrm>
            <a:off x="8829079" y="1000896"/>
            <a:ext cx="2857499" cy="3809999"/>
          </a:xfrm>
          <a:prstGeom prst="rect">
            <a:avLst/>
          </a:prstGeom>
          <a:noFill/>
          <a:ln>
            <a:noFill/>
          </a:ln>
        </p:spPr>
      </p:pic>
      <p:sp>
        <p:nvSpPr>
          <p:cNvPr id="1016" name="Shape 1016"/>
          <p:cNvSpPr txBox="1"/>
          <p:nvPr/>
        </p:nvSpPr>
        <p:spPr>
          <a:xfrm>
            <a:off x="432475" y="855574"/>
            <a:ext cx="7909500" cy="5359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Current: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executive vice president of corporate affairs for Walmart</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Before joining Walmart: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was president and CEO of the U.S. division of </a:t>
            </a:r>
            <a:r>
              <a:rPr lang="en-US" sz="2000" dirty="0" err="1">
                <a:solidFill>
                  <a:schemeClr val="lt1"/>
                </a:solidFill>
                <a:latin typeface="Times New Roman" panose="02020603050405020304" pitchFamily="18" charset="0"/>
                <a:ea typeface="Calibri"/>
                <a:cs typeface="Times New Roman" panose="02020603050405020304" pitchFamily="18" charset="0"/>
                <a:sym typeface="Calibri"/>
              </a:rPr>
              <a:t>Hill+Knowlton</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 Strategies, a strategic advisor to business leaders</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Prior to </a:t>
            </a:r>
            <a:r>
              <a:rPr lang="en-US" sz="2000" b="1" dirty="0" err="1">
                <a:solidFill>
                  <a:schemeClr val="lt1"/>
                </a:solidFill>
                <a:latin typeface="Times New Roman" panose="02020603050405020304" pitchFamily="18" charset="0"/>
                <a:ea typeface="Calibri"/>
                <a:cs typeface="Times New Roman" panose="02020603050405020304" pitchFamily="18" charset="0"/>
                <a:sym typeface="Calibri"/>
              </a:rPr>
              <a:t>Hill+Knowlton</a:t>
            </a: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 Strategies: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president and CEO of Public Strategies, </a:t>
            </a:r>
            <a:r>
              <a:rPr lang="en-US" sz="2000" dirty="0" err="1">
                <a:solidFill>
                  <a:schemeClr val="lt1"/>
                </a:solidFill>
                <a:latin typeface="Times New Roman" panose="02020603050405020304" pitchFamily="18" charset="0"/>
                <a:ea typeface="Calibri"/>
                <a:cs typeface="Times New Roman" panose="02020603050405020304" pitchFamily="18" charset="0"/>
                <a:sym typeface="Calibri"/>
              </a:rPr>
              <a:t>Inc</a:t>
            </a:r>
            <a:endParaRPr lang="en-US"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2007: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counselor to President George W. Bush, responsible for all aspects of communications for the president and his administration</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Other Positions: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 the advisory board of UT Austin’s College of Communication, an adjunct faculty member at the University of Texas LBJ School of Public Affairs and a fellow of the school’s Center for Politics and Governance</a:t>
            </a:r>
          </a:p>
          <a:p>
            <a:pPr marL="0" marR="0" lvl="0" indent="0" algn="l" rtl="0">
              <a:spcBef>
                <a:spcPts val="0"/>
              </a:spcBef>
              <a:buNone/>
            </a:pPr>
            <a:endParaRPr sz="20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20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2000" dirty="0">
                <a:solidFill>
                  <a:schemeClr val="lt1"/>
                </a:solidFill>
                <a:latin typeface="Times New Roman" panose="02020603050405020304" pitchFamily="18" charset="0"/>
                <a:ea typeface="Calibri"/>
                <a:cs typeface="Times New Roman" panose="02020603050405020304" pitchFamily="18" charset="0"/>
                <a:sym typeface="Calibri"/>
              </a:rPr>
              <a:t>graduate of the University of Texas at Austin</a:t>
            </a:r>
          </a:p>
        </p:txBody>
      </p:sp>
      <p:sp>
        <p:nvSpPr>
          <p:cNvPr id="2" name="Slide Number Placeholder 1"/>
          <p:cNvSpPr>
            <a:spLocks noGrp="1"/>
          </p:cNvSpPr>
          <p:nvPr>
            <p:ph type="sldNum" sz="quarter" idx="12"/>
          </p:nvPr>
        </p:nvSpPr>
        <p:spPr/>
        <p:txBody>
          <a:bodyPr/>
          <a:lstStyle/>
          <a:p>
            <a:fld id="{29B3F65C-2DF1-4EBD-AC68-8BBBAB898856}" type="slidenum">
              <a:rPr lang="en-US" smtClean="0"/>
              <a:t>83</a:t>
            </a:fld>
            <a:endParaRPr lang="en-US"/>
          </a:p>
        </p:txBody>
      </p:sp>
    </p:spTree>
    <p:extLst>
      <p:ext uri="{BB962C8B-B14F-4D97-AF65-F5344CB8AC3E}">
        <p14:creationId xmlns:p14="http://schemas.microsoft.com/office/powerpoint/2010/main" val="2205757146"/>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Shape 1021"/>
          <p:cNvSpPr txBox="1">
            <a:spLocks noGrp="1"/>
          </p:cNvSpPr>
          <p:nvPr>
            <p:ph type="title"/>
          </p:nvPr>
        </p:nvSpPr>
        <p:spPr>
          <a:xfrm>
            <a:off x="383059" y="-155800"/>
            <a:ext cx="10947000" cy="9639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2CC"/>
              </a:buClr>
              <a:buSzPct val="25000"/>
              <a:buFont typeface="Calibri"/>
              <a:buNone/>
            </a:pPr>
            <a:r>
              <a:rPr lang="en-US" sz="3200" b="1" i="0" u="none" strike="noStrike" cap="none" dirty="0">
                <a:solidFill>
                  <a:srgbClr val="FFD966"/>
                </a:solidFill>
                <a:ea typeface="Calibri"/>
                <a:sym typeface="Calibri"/>
              </a:rPr>
              <a:t>Michael J. Bender,</a:t>
            </a:r>
            <a:r>
              <a:rPr lang="en-US" sz="3200" b="1" i="0" u="none" strike="noStrike" cap="none" dirty="0">
                <a:solidFill>
                  <a:schemeClr val="lt1"/>
                </a:solidFill>
                <a:ea typeface="Calibri"/>
                <a:sym typeface="Calibri"/>
              </a:rPr>
              <a:t> Chief Operating Officer, Global </a:t>
            </a:r>
            <a:r>
              <a:rPr lang="en-US" sz="3200" b="1" i="0" u="none" strike="noStrike" cap="none" dirty="0" err="1">
                <a:solidFill>
                  <a:schemeClr val="lt1"/>
                </a:solidFill>
                <a:ea typeface="Calibri"/>
                <a:sym typeface="Calibri"/>
              </a:rPr>
              <a:t>ECommerce</a:t>
            </a:r>
            <a:endParaRPr lang="en-US" sz="3200" b="1" i="0" u="none" strike="noStrike" cap="none" dirty="0">
              <a:solidFill>
                <a:schemeClr val="lt1"/>
              </a:solidFill>
              <a:ea typeface="Calibri"/>
              <a:sym typeface="Calibri"/>
            </a:endParaRPr>
          </a:p>
        </p:txBody>
      </p:sp>
      <p:pic>
        <p:nvPicPr>
          <p:cNvPr id="1022" name="Shape 1022"/>
          <p:cNvPicPr preferRelativeResize="0"/>
          <p:nvPr/>
        </p:nvPicPr>
        <p:blipFill rotWithShape="1">
          <a:blip r:embed="rId3">
            <a:alphaModFix/>
          </a:blip>
          <a:srcRect/>
          <a:stretch/>
        </p:blipFill>
        <p:spPr>
          <a:xfrm>
            <a:off x="9423250" y="808100"/>
            <a:ext cx="2534100" cy="3255900"/>
          </a:xfrm>
          <a:prstGeom prst="rect">
            <a:avLst/>
          </a:prstGeom>
          <a:noFill/>
          <a:ln>
            <a:noFill/>
          </a:ln>
        </p:spPr>
      </p:pic>
      <p:sp>
        <p:nvSpPr>
          <p:cNvPr id="1023" name="Shape 1023"/>
          <p:cNvSpPr txBox="1"/>
          <p:nvPr/>
        </p:nvSpPr>
        <p:spPr>
          <a:xfrm>
            <a:off x="321000" y="677324"/>
            <a:ext cx="9007200" cy="6131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Current: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chief operating officer of Global </a:t>
            </a:r>
            <a:r>
              <a:rPr lang="en-US" sz="1900" dirty="0" err="1">
                <a:solidFill>
                  <a:schemeClr val="lt1"/>
                </a:solidFill>
                <a:latin typeface="Times New Roman" panose="02020603050405020304" pitchFamily="18" charset="0"/>
                <a:ea typeface="Calibri"/>
                <a:cs typeface="Times New Roman" panose="02020603050405020304" pitchFamily="18" charset="0"/>
                <a:sym typeface="Calibri"/>
              </a:rPr>
              <a:t>eCommerce</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 for Wal-Mart Stores, Inc.,</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Previously: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serving as senior vice president of the mountain division, then promoted to executive vice president and president of the Walmart West business unit of Walmart U.S., </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2009: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joined Walmart as vice president and regional general manager for the West division</a:t>
            </a: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2003-2007: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president/general manager of the retail and alternate care business of Cardinal Health, Inc.,</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Prior to Cardinal Health: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vice president of store operations for Victoria’s Secret Stores in Columbus, Ohio</a:t>
            </a: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Earlier in his career: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14 years at Pepsi-Cola North America and held several executive-level positions in strategic planning, finance, operations, sales and marketing. Also the board of director for Ryman Hospitality Properties and is chairman of the board’s audit committee</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 Education: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1988 master’s of management in finance, marketing and management policy from the J.L. Kellogg Graduate School of Management at Northwestern University , 1984 bachelor’s degree in economics from Stanford University </a:t>
            </a: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None/>
            </a:pPr>
            <a:endParaRPr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2" name="Slide Number Placeholder 1"/>
          <p:cNvSpPr>
            <a:spLocks noGrp="1"/>
          </p:cNvSpPr>
          <p:nvPr>
            <p:ph type="sldNum" sz="quarter" idx="12"/>
          </p:nvPr>
        </p:nvSpPr>
        <p:spPr/>
        <p:txBody>
          <a:bodyPr/>
          <a:lstStyle/>
          <a:p>
            <a:fld id="{29B3F65C-2DF1-4EBD-AC68-8BBBAB898856}" type="slidenum">
              <a:rPr lang="en-US" smtClean="0"/>
              <a:t>84</a:t>
            </a:fld>
            <a:endParaRPr lang="en-US"/>
          </a:p>
        </p:txBody>
      </p:sp>
    </p:spTree>
    <p:extLst>
      <p:ext uri="{BB962C8B-B14F-4D97-AF65-F5344CB8AC3E}">
        <p14:creationId xmlns:p14="http://schemas.microsoft.com/office/powerpoint/2010/main" val="2575505632"/>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Shape 1028"/>
          <p:cNvSpPr txBox="1">
            <a:spLocks noGrp="1"/>
          </p:cNvSpPr>
          <p:nvPr>
            <p:ph type="title"/>
          </p:nvPr>
        </p:nvSpPr>
        <p:spPr>
          <a:xfrm>
            <a:off x="487631" y="0"/>
            <a:ext cx="10998000" cy="1057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000" b="1" i="0" u="none" strike="noStrike" cap="none" dirty="0" smtClean="0">
                <a:solidFill>
                  <a:srgbClr val="FFD966"/>
                </a:solidFill>
                <a:ea typeface="Calibri"/>
                <a:sym typeface="Calibri"/>
              </a:rPr>
              <a:t>Brett Biggs, </a:t>
            </a:r>
            <a:r>
              <a:rPr lang="en-US" sz="3000" b="1" i="0" u="none" strike="noStrike" cap="none" dirty="0" smtClean="0">
                <a:solidFill>
                  <a:schemeClr val="lt1"/>
                </a:solidFill>
                <a:ea typeface="Calibri"/>
                <a:sym typeface="Calibri"/>
              </a:rPr>
              <a:t>Executive Vice President and Chief Financial Officer</a:t>
            </a:r>
            <a:endParaRPr lang="en-US" sz="3000" b="1" i="0" u="none" strike="noStrike" cap="none" dirty="0">
              <a:solidFill>
                <a:schemeClr val="lt1"/>
              </a:solidFill>
              <a:ea typeface="Calibri"/>
              <a:sym typeface="Calibri"/>
            </a:endParaRPr>
          </a:p>
        </p:txBody>
      </p:sp>
      <p:pic>
        <p:nvPicPr>
          <p:cNvPr id="1029" name="Shape 1029"/>
          <p:cNvPicPr preferRelativeResize="0"/>
          <p:nvPr/>
        </p:nvPicPr>
        <p:blipFill rotWithShape="1">
          <a:blip r:embed="rId3">
            <a:alphaModFix/>
          </a:blip>
          <a:srcRect/>
          <a:stretch/>
        </p:blipFill>
        <p:spPr>
          <a:xfrm>
            <a:off x="9209375" y="951180"/>
            <a:ext cx="2715300" cy="3582900"/>
          </a:xfrm>
          <a:prstGeom prst="rect">
            <a:avLst/>
          </a:prstGeom>
          <a:noFill/>
          <a:ln>
            <a:noFill/>
          </a:ln>
        </p:spPr>
      </p:pic>
      <p:sp>
        <p:nvSpPr>
          <p:cNvPr id="1030" name="Shape 1030"/>
          <p:cNvSpPr txBox="1"/>
          <p:nvPr/>
        </p:nvSpPr>
        <p:spPr>
          <a:xfrm>
            <a:off x="296562" y="830451"/>
            <a:ext cx="8603700" cy="59414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Current: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executive vice president and chief financial officer for Walmart</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Before current role: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executive vice president and chief financial officer for Walmart U.S., ,then became executive vice president and chief financial officer for Walmart International</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Joined Walmart in 2000: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senior vice president, International Strategy and Mergers &amp; Acquisitions of Walmart, then promoted to chief financial officer, Sam’s Club, then senior vice president of operations for Sam’s Club</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Before Walmart: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held various M&amp;A and corporate finance positions with Leggett &amp; Platt, Phillips Petroleum Co. and Price Waterhouse</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Civic functions involvement: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the Board of Director for MANA, and serves on the Cancer Challenge Board and is the former Board of the First Tee of Northwest Arkansas</a:t>
            </a:r>
          </a:p>
          <a:p>
            <a:pPr marL="0" marR="0" lvl="0" indent="0" algn="l" rtl="0">
              <a:spcBef>
                <a:spcPts val="0"/>
              </a:spcBef>
              <a:buNone/>
            </a:pPr>
            <a:endParaRPr sz="1900" dirty="0">
              <a:solidFill>
                <a:schemeClr val="lt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buSzPct val="25000"/>
              <a:buNone/>
            </a:pPr>
            <a:r>
              <a:rPr lang="en-US" sz="1900" b="1" dirty="0">
                <a:solidFill>
                  <a:schemeClr val="lt1"/>
                </a:solidFill>
                <a:latin typeface="Times New Roman" panose="02020603050405020304" pitchFamily="18" charset="0"/>
                <a:ea typeface="Calibri"/>
                <a:cs typeface="Times New Roman" panose="02020603050405020304" pitchFamily="18" charset="0"/>
                <a:sym typeface="Calibri"/>
              </a:rPr>
              <a:t>Education: </a:t>
            </a:r>
            <a:r>
              <a:rPr lang="en-US" sz="1900" dirty="0">
                <a:solidFill>
                  <a:schemeClr val="lt1"/>
                </a:solidFill>
                <a:latin typeface="Times New Roman" panose="02020603050405020304" pitchFamily="18" charset="0"/>
                <a:ea typeface="Calibri"/>
                <a:cs typeface="Times New Roman" panose="02020603050405020304" pitchFamily="18" charset="0"/>
                <a:sym typeface="Calibri"/>
              </a:rPr>
              <a:t>MBA with Honors from Oklahoma State University, Summa Cum Laude from Harding University with a bachelor’s degree in accounting, serves in various advisory roles at Harding University</a:t>
            </a:r>
          </a:p>
        </p:txBody>
      </p:sp>
      <p:sp>
        <p:nvSpPr>
          <p:cNvPr id="2" name="Slide Number Placeholder 1"/>
          <p:cNvSpPr>
            <a:spLocks noGrp="1"/>
          </p:cNvSpPr>
          <p:nvPr>
            <p:ph type="sldNum" sz="quarter" idx="12"/>
          </p:nvPr>
        </p:nvSpPr>
        <p:spPr/>
        <p:txBody>
          <a:bodyPr/>
          <a:lstStyle/>
          <a:p>
            <a:fld id="{29B3F65C-2DF1-4EBD-AC68-8BBBAB898856}" type="slidenum">
              <a:rPr lang="en-US" smtClean="0"/>
              <a:t>85</a:t>
            </a:fld>
            <a:endParaRPr lang="en-US"/>
          </a:p>
        </p:txBody>
      </p:sp>
    </p:spTree>
    <p:extLst>
      <p:ext uri="{BB962C8B-B14F-4D97-AF65-F5344CB8AC3E}">
        <p14:creationId xmlns:p14="http://schemas.microsoft.com/office/powerpoint/2010/main" val="1936268758"/>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ctrTitle"/>
          </p:nvPr>
        </p:nvSpPr>
        <p:spPr>
          <a:xfrm>
            <a:off x="1524000" y="478374"/>
            <a:ext cx="9144000" cy="1614831"/>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lt1"/>
              </a:buClr>
              <a:buSzPct val="25000"/>
              <a:buFont typeface="Calibri"/>
              <a:buNone/>
            </a:pPr>
            <a:r>
              <a:rPr lang="en-US" sz="8000" b="1" i="0" u="none" strike="noStrike" cap="none" dirty="0">
                <a:solidFill>
                  <a:schemeClr val="lt1"/>
                </a:solidFill>
                <a:ea typeface="Calibri"/>
                <a:sym typeface="Calibri"/>
              </a:rPr>
              <a:t>Financial</a:t>
            </a:r>
          </a:p>
        </p:txBody>
      </p:sp>
      <p:sp>
        <p:nvSpPr>
          <p:cNvPr id="1036" name="Shape 1036"/>
          <p:cNvSpPr txBox="1">
            <a:spLocks noGrp="1"/>
          </p:cNvSpPr>
          <p:nvPr>
            <p:ph type="subTitle" idx="1"/>
          </p:nvPr>
        </p:nvSpPr>
        <p:spPr>
          <a:xfrm>
            <a:off x="2129926" y="3602037"/>
            <a:ext cx="9144000" cy="165576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endParaRPr sz="2400" b="0" i="0" u="none" strike="noStrike" cap="none" dirty="0">
              <a:solidFill>
                <a:schemeClr val="dk1"/>
              </a:solidFill>
              <a:ea typeface="Calibri"/>
              <a:sym typeface="Calibri"/>
            </a:endParaRPr>
          </a:p>
        </p:txBody>
      </p:sp>
      <p:pic>
        <p:nvPicPr>
          <p:cNvPr id="1037" name="Shape 1037"/>
          <p:cNvPicPr preferRelativeResize="0"/>
          <p:nvPr/>
        </p:nvPicPr>
        <p:blipFill rotWithShape="1">
          <a:blip r:embed="rId3">
            <a:alphaModFix/>
          </a:blip>
          <a:srcRect/>
          <a:stretch/>
        </p:blipFill>
        <p:spPr>
          <a:xfrm>
            <a:off x="1101687" y="2467778"/>
            <a:ext cx="10172239" cy="3804287"/>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86</a:t>
            </a:fld>
            <a:endParaRPr lang="en-US"/>
          </a:p>
        </p:txBody>
      </p:sp>
    </p:spTree>
    <p:extLst>
      <p:ext uri="{BB962C8B-B14F-4D97-AF65-F5344CB8AC3E}">
        <p14:creationId xmlns:p14="http://schemas.microsoft.com/office/powerpoint/2010/main" val="2201990091"/>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Shape 1042"/>
          <p:cNvSpPr txBox="1">
            <a:spLocks noGrp="1"/>
          </p:cNvSpPr>
          <p:nvPr>
            <p:ph type="title"/>
          </p:nvPr>
        </p:nvSpPr>
        <p:spPr>
          <a:xfrm>
            <a:off x="320634" y="175119"/>
            <a:ext cx="11033165"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ea typeface="Calibri"/>
                <a:sym typeface="Calibri"/>
              </a:rPr>
              <a:t>Walmart Financial Summary 2006-2</a:t>
            </a:r>
            <a:r>
              <a:rPr lang="en-US" sz="3600" b="1" dirty="0">
                <a:solidFill>
                  <a:schemeClr val="lt1"/>
                </a:solidFill>
              </a:rPr>
              <a:t>015  Key </a:t>
            </a:r>
            <a:r>
              <a:rPr lang="en-US" sz="3600" b="1" i="0" u="none" strike="noStrike" cap="none" dirty="0">
                <a:solidFill>
                  <a:schemeClr val="lt1"/>
                </a:solidFill>
                <a:ea typeface="Calibri"/>
                <a:sym typeface="Calibri"/>
              </a:rPr>
              <a:t>Ratios</a:t>
            </a:r>
          </a:p>
        </p:txBody>
      </p:sp>
      <p:pic>
        <p:nvPicPr>
          <p:cNvPr id="1043" name="Shape 1043"/>
          <p:cNvPicPr preferRelativeResize="0"/>
          <p:nvPr/>
        </p:nvPicPr>
        <p:blipFill rotWithShape="1">
          <a:blip r:embed="rId3">
            <a:alphaModFix/>
          </a:blip>
          <a:srcRect/>
          <a:stretch/>
        </p:blipFill>
        <p:spPr>
          <a:xfrm>
            <a:off x="320634" y="1500683"/>
            <a:ext cx="11471563" cy="5173249"/>
          </a:xfrm>
          <a:prstGeom prst="rect">
            <a:avLst/>
          </a:prstGeom>
          <a:noFill/>
          <a:ln>
            <a:noFill/>
          </a:ln>
        </p:spPr>
      </p:pic>
      <p:sp>
        <p:nvSpPr>
          <p:cNvPr id="2" name="Slide Number Placeholder 1"/>
          <p:cNvSpPr>
            <a:spLocks noGrp="1"/>
          </p:cNvSpPr>
          <p:nvPr>
            <p:ph type="sldNum" sz="quarter" idx="12"/>
          </p:nvPr>
        </p:nvSpPr>
        <p:spPr/>
        <p:txBody>
          <a:bodyPr/>
          <a:lstStyle/>
          <a:p>
            <a:fld id="{29B3F65C-2DF1-4EBD-AC68-8BBBAB898856}" type="slidenum">
              <a:rPr lang="en-US" smtClean="0"/>
              <a:t>87</a:t>
            </a:fld>
            <a:endParaRPr lang="en-US"/>
          </a:p>
        </p:txBody>
      </p:sp>
    </p:spTree>
    <p:extLst>
      <p:ext uri="{BB962C8B-B14F-4D97-AF65-F5344CB8AC3E}">
        <p14:creationId xmlns:p14="http://schemas.microsoft.com/office/powerpoint/2010/main" val="2991626870"/>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8" y="0"/>
            <a:ext cx="10515599" cy="1325562"/>
          </a:xfrm>
        </p:spPr>
        <p:txBody>
          <a:bodyPr/>
          <a:lstStyle/>
          <a:p>
            <a:r>
              <a:rPr lang="en-US" dirty="0" smtClean="0">
                <a:solidFill>
                  <a:schemeClr val="bg1"/>
                </a:solidFill>
              </a:rPr>
              <a:t>Financial Overview</a:t>
            </a:r>
            <a:endParaRPr lang="en-US" dirty="0">
              <a:solidFill>
                <a:schemeClr val="bg1"/>
              </a:solidFill>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17" y="1473959"/>
            <a:ext cx="5895832" cy="4790364"/>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322" y="1473959"/>
            <a:ext cx="5858693" cy="4790364"/>
          </a:xfrm>
          <a:prstGeom prst="rect">
            <a:avLst/>
          </a:prstGeom>
        </p:spPr>
      </p:pic>
      <p:sp>
        <p:nvSpPr>
          <p:cNvPr id="3" name="Slide Number Placeholder 2"/>
          <p:cNvSpPr>
            <a:spLocks noGrp="1"/>
          </p:cNvSpPr>
          <p:nvPr>
            <p:ph type="sldNum" sz="quarter" idx="12"/>
          </p:nvPr>
        </p:nvSpPr>
        <p:spPr/>
        <p:txBody>
          <a:bodyPr/>
          <a:lstStyle/>
          <a:p>
            <a:fld id="{29B3F65C-2DF1-4EBD-AC68-8BBBAB898856}" type="slidenum">
              <a:rPr lang="en-US" smtClean="0"/>
              <a:t>88</a:t>
            </a:fld>
            <a:endParaRPr lang="en-US"/>
          </a:p>
        </p:txBody>
      </p:sp>
    </p:spTree>
    <p:extLst>
      <p:ext uri="{BB962C8B-B14F-4D97-AF65-F5344CB8AC3E}">
        <p14:creationId xmlns:p14="http://schemas.microsoft.com/office/powerpoint/2010/main" val="30415955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216636"/>
            <a:ext cx="10515599" cy="1325562"/>
          </a:xfrm>
        </p:spPr>
        <p:txBody>
          <a:bodyPr/>
          <a:lstStyle/>
          <a:p>
            <a:r>
              <a:rPr lang="en-US" dirty="0">
                <a:solidFill>
                  <a:srgbClr val="FFFFFF"/>
                </a:solidFill>
              </a:rPr>
              <a:t>Financial Overview</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062" y="1419367"/>
            <a:ext cx="9048465" cy="5076968"/>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89</a:t>
            </a:fld>
            <a:endParaRPr lang="en-US"/>
          </a:p>
        </p:txBody>
      </p:sp>
    </p:spTree>
    <p:extLst>
      <p:ext uri="{BB962C8B-B14F-4D97-AF65-F5344CB8AC3E}">
        <p14:creationId xmlns:p14="http://schemas.microsoft.com/office/powerpoint/2010/main" val="1136946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22" y="111737"/>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U.S. retail industry overview</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040" y="1491198"/>
            <a:ext cx="7524521" cy="4894664"/>
          </a:xfrm>
          <a:ln w="57150">
            <a:solidFill>
              <a:schemeClr val="tx1"/>
            </a:solidFill>
          </a:ln>
        </p:spPr>
      </p:pic>
      <p:sp>
        <p:nvSpPr>
          <p:cNvPr id="6" name="Rectangle 5"/>
          <p:cNvSpPr/>
          <p:nvPr/>
        </p:nvSpPr>
        <p:spPr>
          <a:xfrm>
            <a:off x="2820318" y="3602516"/>
            <a:ext cx="793215" cy="42965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9B3F65C-2DF1-4EBD-AC68-8BBBAB898856}" type="slidenum">
              <a:rPr lang="en-US" smtClean="0"/>
              <a:t>9</a:t>
            </a:fld>
            <a:endParaRPr lang="en-US"/>
          </a:p>
        </p:txBody>
      </p:sp>
    </p:spTree>
    <p:extLst>
      <p:ext uri="{BB962C8B-B14F-4D97-AF65-F5344CB8AC3E}">
        <p14:creationId xmlns:p14="http://schemas.microsoft.com/office/powerpoint/2010/main" val="39778268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599" cy="1325562"/>
          </a:xfrm>
        </p:spPr>
        <p:txBody>
          <a:bodyPr/>
          <a:lstStyle/>
          <a:p>
            <a:r>
              <a:rPr lang="en-US" dirty="0">
                <a:solidFill>
                  <a:srgbClr val="FFFFFF"/>
                </a:solidFill>
              </a:rPr>
              <a:t>Financial Overview</a:t>
            </a:r>
            <a:endParaRPr lang="en-US" dirty="0"/>
          </a:p>
        </p:txBody>
      </p:sp>
      <p:pic>
        <p:nvPicPr>
          <p:cNvPr id="3" name="Picture 2"/>
          <p:cNvPicPr>
            <a:picLocks noChangeAspect="1"/>
          </p:cNvPicPr>
          <p:nvPr/>
        </p:nvPicPr>
        <p:blipFill>
          <a:blip r:embed="rId2"/>
          <a:stretch>
            <a:fillRect/>
          </a:stretch>
        </p:blipFill>
        <p:spPr>
          <a:xfrm>
            <a:off x="1091821" y="1187355"/>
            <a:ext cx="10072048" cy="5227093"/>
          </a:xfrm>
          <a:prstGeom prst="rect">
            <a:avLst/>
          </a:prstGeom>
        </p:spPr>
      </p:pic>
      <p:sp>
        <p:nvSpPr>
          <p:cNvPr id="4" name="Slide Number Placeholder 3"/>
          <p:cNvSpPr>
            <a:spLocks noGrp="1"/>
          </p:cNvSpPr>
          <p:nvPr>
            <p:ph type="sldNum" sz="quarter" idx="12"/>
          </p:nvPr>
        </p:nvSpPr>
        <p:spPr/>
        <p:txBody>
          <a:bodyPr/>
          <a:lstStyle/>
          <a:p>
            <a:fld id="{29B3F65C-2DF1-4EBD-AC68-8BBBAB898856}" type="slidenum">
              <a:rPr lang="en-US" smtClean="0"/>
              <a:t>90</a:t>
            </a:fld>
            <a:endParaRPr lang="en-US"/>
          </a:p>
        </p:txBody>
      </p:sp>
    </p:spTree>
    <p:extLst>
      <p:ext uri="{BB962C8B-B14F-4D97-AF65-F5344CB8AC3E}">
        <p14:creationId xmlns:p14="http://schemas.microsoft.com/office/powerpoint/2010/main" val="22702338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title"/>
          </p:nvPr>
        </p:nvSpPr>
        <p:spPr>
          <a:xfrm>
            <a:off x="568960" y="-206375"/>
            <a:ext cx="1078483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Consolidated Balance Sheets 2016 </a:t>
            </a:r>
            <a:r>
              <a:rPr lang="en-US" sz="4000" b="1" i="0" u="none" strike="noStrike" cap="none" dirty="0" smtClean="0">
                <a:solidFill>
                  <a:schemeClr val="lt1"/>
                </a:solidFill>
                <a:ea typeface="Calibri"/>
                <a:sym typeface="Calibri"/>
              </a:rPr>
              <a:t>Q4 (Asset)</a:t>
            </a:r>
            <a:endParaRPr lang="en-US" sz="4000" b="1" i="0" u="none" strike="noStrike" cap="none" dirty="0">
              <a:solidFill>
                <a:schemeClr val="lt1"/>
              </a:solidFill>
              <a:ea typeface="Calibri"/>
              <a:sym typeface="Calibri"/>
            </a:endParaRPr>
          </a:p>
        </p:txBody>
      </p:sp>
      <p:pic>
        <p:nvPicPr>
          <p:cNvPr id="1049" name="Shape 1049"/>
          <p:cNvPicPr preferRelativeResize="0"/>
          <p:nvPr/>
        </p:nvPicPr>
        <p:blipFill rotWithShape="1">
          <a:blip r:embed="rId3">
            <a:alphaModFix/>
          </a:blip>
          <a:srcRect/>
          <a:stretch/>
        </p:blipFill>
        <p:spPr>
          <a:xfrm>
            <a:off x="568960" y="824552"/>
            <a:ext cx="11064240" cy="5763321"/>
          </a:xfrm>
          <a:prstGeom prst="rect">
            <a:avLst/>
          </a:prstGeom>
          <a:noFill/>
          <a:ln>
            <a:noFill/>
          </a:ln>
        </p:spPr>
      </p:pic>
      <p:cxnSp>
        <p:nvCxnSpPr>
          <p:cNvPr id="9" name="Straight Connector 8"/>
          <p:cNvCxnSpPr/>
          <p:nvPr/>
        </p:nvCxnSpPr>
        <p:spPr>
          <a:xfrm>
            <a:off x="1160060" y="4653887"/>
            <a:ext cx="10317707" cy="2729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V="1">
            <a:off x="568960" y="5950424"/>
            <a:ext cx="10784839" cy="1364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91</a:t>
            </a:fld>
            <a:endParaRPr lang="en-US"/>
          </a:p>
        </p:txBody>
      </p:sp>
    </p:spTree>
    <p:extLst>
      <p:ext uri="{BB962C8B-B14F-4D97-AF65-F5344CB8AC3E}">
        <p14:creationId xmlns:p14="http://schemas.microsoft.com/office/powerpoint/2010/main" val="2089541912"/>
      </p:ext>
    </p:extLst>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Shape 1054"/>
          <p:cNvSpPr txBox="1">
            <a:spLocks noGrp="1"/>
          </p:cNvSpPr>
          <p:nvPr>
            <p:ph type="title"/>
          </p:nvPr>
        </p:nvSpPr>
        <p:spPr>
          <a:xfrm>
            <a:off x="431800" y="157163"/>
            <a:ext cx="10866120" cy="51339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200" b="1" i="0" u="none" strike="noStrike" cap="none" dirty="0">
                <a:solidFill>
                  <a:schemeClr val="lt1"/>
                </a:solidFill>
                <a:ea typeface="Calibri"/>
                <a:sym typeface="Calibri"/>
              </a:rPr>
              <a:t>Consolidated Balance Sheets 2016 </a:t>
            </a:r>
            <a:r>
              <a:rPr lang="en-US" sz="3200" b="1" i="0" u="none" strike="noStrike" cap="none" dirty="0" smtClean="0">
                <a:solidFill>
                  <a:schemeClr val="lt1"/>
                </a:solidFill>
                <a:ea typeface="Calibri"/>
                <a:sym typeface="Calibri"/>
              </a:rPr>
              <a:t>Q4 (Liabilities &amp;Equity)</a:t>
            </a:r>
            <a:endParaRPr lang="en-US" sz="3200" b="1" i="0" u="none" strike="noStrike" cap="none" dirty="0">
              <a:solidFill>
                <a:schemeClr val="lt1"/>
              </a:solidFill>
              <a:ea typeface="Calibri"/>
              <a:sym typeface="Calibri"/>
            </a:endParaRPr>
          </a:p>
        </p:txBody>
      </p:sp>
      <p:pic>
        <p:nvPicPr>
          <p:cNvPr id="1055" name="Shape 1055"/>
          <p:cNvPicPr preferRelativeResize="0"/>
          <p:nvPr/>
        </p:nvPicPr>
        <p:blipFill rotWithShape="1">
          <a:blip r:embed="rId3">
            <a:alphaModFix/>
          </a:blip>
          <a:srcRect/>
          <a:stretch/>
        </p:blipFill>
        <p:spPr>
          <a:xfrm>
            <a:off x="431800" y="2325217"/>
            <a:ext cx="11556999" cy="4431708"/>
          </a:xfrm>
          <a:prstGeom prst="rect">
            <a:avLst/>
          </a:prstGeom>
          <a:noFill/>
          <a:ln>
            <a:noFill/>
          </a:ln>
        </p:spPr>
      </p:pic>
      <p:pic>
        <p:nvPicPr>
          <p:cNvPr id="1056" name="Shape 1056"/>
          <p:cNvPicPr preferRelativeResize="0"/>
          <p:nvPr/>
        </p:nvPicPr>
        <p:blipFill rotWithShape="1">
          <a:blip r:embed="rId4">
            <a:alphaModFix/>
          </a:blip>
          <a:srcRect/>
          <a:stretch/>
        </p:blipFill>
        <p:spPr>
          <a:xfrm>
            <a:off x="431800" y="843279"/>
            <a:ext cx="11556999" cy="1149534"/>
          </a:xfrm>
          <a:prstGeom prst="rect">
            <a:avLst/>
          </a:prstGeom>
          <a:noFill/>
          <a:ln>
            <a:noFill/>
          </a:ln>
        </p:spPr>
      </p:pic>
      <p:pic>
        <p:nvPicPr>
          <p:cNvPr id="1057" name="Shape 1057"/>
          <p:cNvPicPr preferRelativeResize="0"/>
          <p:nvPr/>
        </p:nvPicPr>
        <p:blipFill rotWithShape="1">
          <a:blip r:embed="rId5">
            <a:alphaModFix/>
          </a:blip>
          <a:srcRect/>
          <a:stretch/>
        </p:blipFill>
        <p:spPr>
          <a:xfrm>
            <a:off x="8763000" y="2004205"/>
            <a:ext cx="3225799" cy="321013"/>
          </a:xfrm>
          <a:prstGeom prst="rect">
            <a:avLst/>
          </a:prstGeom>
          <a:noFill/>
          <a:ln>
            <a:noFill/>
          </a:ln>
        </p:spPr>
      </p:pic>
      <p:cxnSp>
        <p:nvCxnSpPr>
          <p:cNvPr id="3" name="Straight Connector 2"/>
          <p:cNvCxnSpPr/>
          <p:nvPr/>
        </p:nvCxnSpPr>
        <p:spPr>
          <a:xfrm>
            <a:off x="1347537" y="6112042"/>
            <a:ext cx="10383252" cy="2406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92</a:t>
            </a:fld>
            <a:endParaRPr lang="en-US"/>
          </a:p>
        </p:txBody>
      </p:sp>
    </p:spTree>
    <p:extLst>
      <p:ext uri="{BB962C8B-B14F-4D97-AF65-F5344CB8AC3E}">
        <p14:creationId xmlns:p14="http://schemas.microsoft.com/office/powerpoint/2010/main" val="2896210214"/>
      </p:ext>
    </p:extLst>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Shape 1062"/>
          <p:cNvSpPr txBox="1">
            <a:spLocks noGrp="1"/>
          </p:cNvSpPr>
          <p:nvPr>
            <p:ph type="title"/>
          </p:nvPr>
        </p:nvSpPr>
        <p:spPr>
          <a:xfrm>
            <a:off x="561860" y="209320"/>
            <a:ext cx="10791940" cy="782196"/>
          </a:xfrm>
          <a:prstGeom prst="rect">
            <a:avLst/>
          </a:prstGeom>
          <a:noFill/>
          <a:ln>
            <a:noFill/>
          </a:ln>
        </p:spPr>
        <p:txBody>
          <a:bodyPr lIns="91425" tIns="45700" rIns="91425" bIns="45700" anchor="ctr" anchorCtr="0">
            <a:noAutofit/>
          </a:bodyPr>
          <a:lstStyle/>
          <a:p>
            <a:pPr lvl="0">
              <a:buClr>
                <a:schemeClr val="lt1"/>
              </a:buClr>
              <a:buSzPct val="25000"/>
            </a:pPr>
            <a:r>
              <a:rPr lang="en-US" sz="3800" b="1" i="0" u="none" strike="noStrike" cap="none" dirty="0">
                <a:solidFill>
                  <a:schemeClr val="lt1"/>
                </a:solidFill>
                <a:ea typeface="Calibri"/>
                <a:sym typeface="Calibri"/>
              </a:rPr>
              <a:t>Consolidated Balance Sheet </a:t>
            </a:r>
            <a:r>
              <a:rPr lang="en-US" sz="3800" b="1" i="0" u="none" strike="noStrike" cap="none" dirty="0" smtClean="0">
                <a:solidFill>
                  <a:schemeClr val="lt1"/>
                </a:solidFill>
                <a:ea typeface="Calibri"/>
                <a:sym typeface="Calibri"/>
              </a:rPr>
              <a:t>2015-2014 </a:t>
            </a:r>
            <a:r>
              <a:rPr lang="en-US" sz="3800" b="1" dirty="0">
                <a:solidFill>
                  <a:schemeClr val="lt1"/>
                </a:solidFill>
                <a:ea typeface="Calibri"/>
              </a:rPr>
              <a:t>10K (Asset)</a:t>
            </a:r>
            <a:endParaRPr lang="en-US" sz="3800" b="1" i="0" u="none" strike="noStrike" cap="none" dirty="0">
              <a:solidFill>
                <a:schemeClr val="lt1"/>
              </a:solidFill>
              <a:ea typeface="Calibri"/>
              <a:sym typeface="Calibri"/>
            </a:endParaRPr>
          </a:p>
        </p:txBody>
      </p:sp>
      <p:pic>
        <p:nvPicPr>
          <p:cNvPr id="1063" name="Shape 1063"/>
          <p:cNvPicPr preferRelativeResize="0"/>
          <p:nvPr/>
        </p:nvPicPr>
        <p:blipFill rotWithShape="1">
          <a:blip r:embed="rId3">
            <a:alphaModFix/>
          </a:blip>
          <a:srcRect/>
          <a:stretch/>
        </p:blipFill>
        <p:spPr>
          <a:xfrm>
            <a:off x="561860" y="1094800"/>
            <a:ext cx="10917715" cy="5401381"/>
          </a:xfrm>
          <a:prstGeom prst="rect">
            <a:avLst/>
          </a:prstGeom>
          <a:solidFill>
            <a:schemeClr val="lt1"/>
          </a:solidFill>
          <a:ln>
            <a:noFill/>
          </a:ln>
        </p:spPr>
      </p:pic>
      <p:cxnSp>
        <p:nvCxnSpPr>
          <p:cNvPr id="3" name="Straight Connector 2"/>
          <p:cNvCxnSpPr/>
          <p:nvPr/>
        </p:nvCxnSpPr>
        <p:spPr>
          <a:xfrm>
            <a:off x="648586" y="5443870"/>
            <a:ext cx="10705214" cy="318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a:off x="1063256" y="4316819"/>
            <a:ext cx="10290544" cy="1063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93</a:t>
            </a:fld>
            <a:endParaRPr lang="en-US"/>
          </a:p>
        </p:txBody>
      </p:sp>
    </p:spTree>
    <p:extLst>
      <p:ext uri="{BB962C8B-B14F-4D97-AF65-F5344CB8AC3E}">
        <p14:creationId xmlns:p14="http://schemas.microsoft.com/office/powerpoint/2010/main" val="1430694286"/>
      </p:ext>
    </p:extLst>
  </p:cSld>
  <p:clrMapOvr>
    <a:masterClrMapping/>
  </p:clrMapOvr>
  <p:transition spd="slow">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txBox="1">
            <a:spLocks noGrp="1"/>
          </p:cNvSpPr>
          <p:nvPr>
            <p:ph type="title"/>
          </p:nvPr>
        </p:nvSpPr>
        <p:spPr>
          <a:xfrm>
            <a:off x="727111" y="-194854"/>
            <a:ext cx="10678823" cy="1325562"/>
          </a:xfrm>
          <a:prstGeom prst="rect">
            <a:avLst/>
          </a:prstGeom>
          <a:noFill/>
          <a:ln>
            <a:noFill/>
          </a:ln>
        </p:spPr>
        <p:txBody>
          <a:bodyPr lIns="91425" tIns="45700" rIns="91425" bIns="45700" anchor="ctr" anchorCtr="0">
            <a:noAutofit/>
          </a:bodyPr>
          <a:lstStyle/>
          <a:p>
            <a:pPr lvl="0">
              <a:buClr>
                <a:schemeClr val="lt1"/>
              </a:buClr>
              <a:buSzPct val="25000"/>
            </a:pPr>
            <a:r>
              <a:rPr lang="en-US" sz="3200" b="1" i="0" u="none" strike="noStrike" cap="none" dirty="0">
                <a:solidFill>
                  <a:schemeClr val="lt1"/>
                </a:solidFill>
                <a:ea typeface="Calibri"/>
                <a:sym typeface="Calibri"/>
              </a:rPr>
              <a:t>Consolidated Balance Sheet </a:t>
            </a:r>
            <a:r>
              <a:rPr lang="en-US" sz="3200" b="1" i="0" u="none" strike="noStrike" cap="none" dirty="0" smtClean="0">
                <a:solidFill>
                  <a:schemeClr val="lt1"/>
                </a:solidFill>
                <a:ea typeface="Calibri"/>
                <a:sym typeface="Calibri"/>
              </a:rPr>
              <a:t>2015-2014 10K </a:t>
            </a:r>
            <a:r>
              <a:rPr lang="en-US" sz="3200" b="1" dirty="0">
                <a:solidFill>
                  <a:srgbClr val="FFFFFF"/>
                </a:solidFill>
                <a:ea typeface="Calibri"/>
              </a:rPr>
              <a:t>(Liabilities &amp;Equity)</a:t>
            </a:r>
            <a:endParaRPr lang="en-US" sz="3200" b="1" i="0" u="none" strike="noStrike" cap="none" dirty="0">
              <a:solidFill>
                <a:schemeClr val="lt1"/>
              </a:solidFill>
              <a:ea typeface="Calibri"/>
              <a:sym typeface="Calibri"/>
            </a:endParaRPr>
          </a:p>
        </p:txBody>
      </p:sp>
      <p:pic>
        <p:nvPicPr>
          <p:cNvPr id="1069" name="Shape 1069"/>
          <p:cNvPicPr preferRelativeResize="0"/>
          <p:nvPr/>
        </p:nvPicPr>
        <p:blipFill rotWithShape="1">
          <a:blip r:embed="rId3">
            <a:alphaModFix/>
          </a:blip>
          <a:srcRect/>
          <a:stretch/>
        </p:blipFill>
        <p:spPr>
          <a:xfrm>
            <a:off x="727112" y="1556158"/>
            <a:ext cx="10678823" cy="5174156"/>
          </a:xfrm>
          <a:prstGeom prst="rect">
            <a:avLst/>
          </a:prstGeom>
          <a:solidFill>
            <a:schemeClr val="lt1"/>
          </a:solidFill>
          <a:ln>
            <a:noFill/>
          </a:ln>
        </p:spPr>
      </p:pic>
      <p:pic>
        <p:nvPicPr>
          <p:cNvPr id="1070" name="Shape 1070"/>
          <p:cNvPicPr preferRelativeResize="0"/>
          <p:nvPr/>
        </p:nvPicPr>
        <p:blipFill rotWithShape="1">
          <a:blip r:embed="rId4">
            <a:alphaModFix/>
          </a:blip>
          <a:srcRect/>
          <a:stretch/>
        </p:blipFill>
        <p:spPr>
          <a:xfrm>
            <a:off x="727112" y="866516"/>
            <a:ext cx="10678823" cy="689640"/>
          </a:xfrm>
          <a:prstGeom prst="rect">
            <a:avLst/>
          </a:prstGeom>
          <a:solidFill>
            <a:schemeClr val="lt1"/>
          </a:solidFill>
          <a:ln>
            <a:noFill/>
          </a:ln>
        </p:spPr>
      </p:pic>
      <p:cxnSp>
        <p:nvCxnSpPr>
          <p:cNvPr id="3" name="Straight Connector 2"/>
          <p:cNvCxnSpPr/>
          <p:nvPr/>
        </p:nvCxnSpPr>
        <p:spPr>
          <a:xfrm flipV="1">
            <a:off x="1212112" y="2030819"/>
            <a:ext cx="10026502" cy="1063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flipV="1">
            <a:off x="1180214" y="5433237"/>
            <a:ext cx="10122195" cy="3189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94</a:t>
            </a:fld>
            <a:endParaRPr lang="en-US"/>
          </a:p>
        </p:txBody>
      </p:sp>
    </p:spTree>
    <p:extLst>
      <p:ext uri="{BB962C8B-B14F-4D97-AF65-F5344CB8AC3E}">
        <p14:creationId xmlns:p14="http://schemas.microsoft.com/office/powerpoint/2010/main" val="4036245847"/>
      </p:ext>
    </p:extLst>
  </p:cSld>
  <p:clrMapOvr>
    <a:masterClrMapping/>
  </p:clrMapOvr>
  <p:transition spd="slow">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Shape 1075"/>
          <p:cNvSpPr txBox="1">
            <a:spLocks noGrp="1"/>
          </p:cNvSpPr>
          <p:nvPr>
            <p:ph type="title"/>
          </p:nvPr>
        </p:nvSpPr>
        <p:spPr>
          <a:xfrm>
            <a:off x="898358" y="0"/>
            <a:ext cx="10515599" cy="89236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ea typeface="Calibri"/>
                <a:sym typeface="Calibri"/>
              </a:rPr>
              <a:t>Consolidated Statements of Income </a:t>
            </a:r>
            <a:r>
              <a:rPr lang="en-US" sz="3600" b="1" i="0" u="none" strike="noStrike" cap="none" dirty="0" smtClean="0">
                <a:solidFill>
                  <a:schemeClr val="lt1"/>
                </a:solidFill>
                <a:ea typeface="Calibri"/>
                <a:sym typeface="Calibri"/>
              </a:rPr>
              <a:t>2015-2013 </a:t>
            </a:r>
            <a:r>
              <a:rPr lang="en-US" sz="3600" b="1" i="0" u="none" strike="noStrike" cap="none" dirty="0">
                <a:solidFill>
                  <a:schemeClr val="lt1"/>
                </a:solidFill>
                <a:ea typeface="Calibri"/>
                <a:sym typeface="Calibri"/>
              </a:rPr>
              <a:t>10K</a:t>
            </a:r>
          </a:p>
        </p:txBody>
      </p:sp>
      <p:pic>
        <p:nvPicPr>
          <p:cNvPr id="1076" name="Shape 1076"/>
          <p:cNvPicPr preferRelativeResize="0"/>
          <p:nvPr/>
        </p:nvPicPr>
        <p:blipFill rotWithShape="1">
          <a:blip r:embed="rId3">
            <a:alphaModFix/>
          </a:blip>
          <a:srcRect/>
          <a:stretch/>
        </p:blipFill>
        <p:spPr>
          <a:xfrm>
            <a:off x="644968" y="892366"/>
            <a:ext cx="10966808" cy="5706736"/>
          </a:xfrm>
          <a:prstGeom prst="rect">
            <a:avLst/>
          </a:prstGeom>
          <a:solidFill>
            <a:schemeClr val="lt1"/>
          </a:solidFill>
          <a:ln>
            <a:noFill/>
          </a:ln>
        </p:spPr>
      </p:pic>
      <p:cxnSp>
        <p:nvCxnSpPr>
          <p:cNvPr id="3" name="Straight Connector 2"/>
          <p:cNvCxnSpPr/>
          <p:nvPr/>
        </p:nvCxnSpPr>
        <p:spPr>
          <a:xfrm>
            <a:off x="1180214" y="2519916"/>
            <a:ext cx="10233743" cy="1063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95</a:t>
            </a:fld>
            <a:endParaRPr lang="en-US"/>
          </a:p>
        </p:txBody>
      </p:sp>
    </p:spTree>
    <p:extLst>
      <p:ext uri="{BB962C8B-B14F-4D97-AF65-F5344CB8AC3E}">
        <p14:creationId xmlns:p14="http://schemas.microsoft.com/office/powerpoint/2010/main" val="2137719728"/>
      </p:ext>
    </p:extLst>
  </p:cSld>
  <p:clrMapOvr>
    <a:masterClrMapping/>
  </p:clrMapOvr>
  <p:transition spd="slow">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Shape 1081"/>
          <p:cNvSpPr txBox="1">
            <a:spLocks noGrp="1"/>
          </p:cNvSpPr>
          <p:nvPr>
            <p:ph type="title"/>
          </p:nvPr>
        </p:nvSpPr>
        <p:spPr>
          <a:xfrm>
            <a:off x="772097" y="317625"/>
            <a:ext cx="10515599" cy="736561"/>
          </a:xfrm>
          <a:prstGeom prst="rect">
            <a:avLst/>
          </a:prstGeom>
          <a:noFill/>
          <a:ln>
            <a:noFill/>
          </a:ln>
        </p:spPr>
        <p:txBody>
          <a:bodyPr lIns="91425" tIns="45700" rIns="91425" bIns="45700" anchor="ctr" anchorCtr="0">
            <a:noAutofit/>
          </a:bodyPr>
          <a:lstStyle/>
          <a:p>
            <a:pPr lvl="0">
              <a:buClr>
                <a:schemeClr val="lt1"/>
              </a:buClr>
              <a:buSzPct val="25000"/>
            </a:pPr>
            <a:r>
              <a:rPr lang="en-US" sz="3600" b="1" i="0" u="none" strike="noStrike" cap="none" dirty="0">
                <a:solidFill>
                  <a:schemeClr val="lt1"/>
                </a:solidFill>
                <a:ea typeface="Calibri"/>
                <a:sym typeface="Calibri"/>
              </a:rPr>
              <a:t>Consolidated Statements of Income </a:t>
            </a:r>
            <a:r>
              <a:rPr lang="en-US" sz="3600" b="1" i="0" u="none" strike="noStrike" cap="none" dirty="0" smtClean="0">
                <a:solidFill>
                  <a:schemeClr val="lt1"/>
                </a:solidFill>
                <a:ea typeface="Calibri"/>
                <a:sym typeface="Calibri"/>
              </a:rPr>
              <a:t>2015</a:t>
            </a:r>
            <a:r>
              <a:rPr lang="en-US" sz="3600" b="1" dirty="0" smtClean="0">
                <a:solidFill>
                  <a:srgbClr val="FFFFFF"/>
                </a:solidFill>
                <a:ea typeface="Calibri"/>
              </a:rPr>
              <a:t>-2013</a:t>
            </a:r>
            <a:r>
              <a:rPr lang="en-US" sz="3600" b="1" i="0" u="none" strike="noStrike" cap="none" dirty="0" smtClean="0">
                <a:solidFill>
                  <a:schemeClr val="lt1"/>
                </a:solidFill>
                <a:ea typeface="Calibri"/>
                <a:sym typeface="Calibri"/>
              </a:rPr>
              <a:t> 10K (continued)</a:t>
            </a:r>
            <a:endParaRPr lang="en-US" sz="3600" b="1" i="0" u="none" strike="noStrike" cap="none" dirty="0">
              <a:solidFill>
                <a:schemeClr val="lt1"/>
              </a:solidFill>
              <a:ea typeface="Calibri"/>
              <a:sym typeface="Calibri"/>
            </a:endParaRPr>
          </a:p>
        </p:txBody>
      </p:sp>
      <p:pic>
        <p:nvPicPr>
          <p:cNvPr id="1082" name="Shape 1082"/>
          <p:cNvPicPr preferRelativeResize="0"/>
          <p:nvPr/>
        </p:nvPicPr>
        <p:blipFill rotWithShape="1">
          <a:blip r:embed="rId3">
            <a:alphaModFix/>
          </a:blip>
          <a:srcRect/>
          <a:stretch/>
        </p:blipFill>
        <p:spPr>
          <a:xfrm>
            <a:off x="772097" y="1863643"/>
            <a:ext cx="10685444" cy="4625290"/>
          </a:xfrm>
          <a:prstGeom prst="rect">
            <a:avLst/>
          </a:prstGeom>
          <a:solidFill>
            <a:schemeClr val="lt1"/>
          </a:solidFill>
          <a:ln>
            <a:noFill/>
          </a:ln>
        </p:spPr>
      </p:pic>
      <p:pic>
        <p:nvPicPr>
          <p:cNvPr id="1083" name="Shape 1083"/>
          <p:cNvPicPr preferRelativeResize="0"/>
          <p:nvPr/>
        </p:nvPicPr>
        <p:blipFill rotWithShape="1">
          <a:blip r:embed="rId4">
            <a:alphaModFix/>
          </a:blip>
          <a:srcRect/>
          <a:stretch/>
        </p:blipFill>
        <p:spPr>
          <a:xfrm>
            <a:off x="772097" y="1264565"/>
            <a:ext cx="10685444" cy="599078"/>
          </a:xfrm>
          <a:prstGeom prst="rect">
            <a:avLst/>
          </a:prstGeom>
          <a:solidFill>
            <a:schemeClr val="lt1"/>
          </a:solidFill>
          <a:ln>
            <a:noFill/>
          </a:ln>
        </p:spPr>
      </p:pic>
      <p:cxnSp>
        <p:nvCxnSpPr>
          <p:cNvPr id="3" name="Straight Connector 2"/>
          <p:cNvCxnSpPr/>
          <p:nvPr/>
        </p:nvCxnSpPr>
        <p:spPr>
          <a:xfrm flipV="1">
            <a:off x="1084521" y="5199321"/>
            <a:ext cx="10203175" cy="1063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96</a:t>
            </a:fld>
            <a:endParaRPr lang="en-US"/>
          </a:p>
        </p:txBody>
      </p:sp>
    </p:spTree>
    <p:extLst>
      <p:ext uri="{BB962C8B-B14F-4D97-AF65-F5344CB8AC3E}">
        <p14:creationId xmlns:p14="http://schemas.microsoft.com/office/powerpoint/2010/main" val="1636158864"/>
      </p:ext>
    </p:extLst>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Shape 1088"/>
          <p:cNvSpPr txBox="1">
            <a:spLocks noGrp="1"/>
          </p:cNvSpPr>
          <p:nvPr>
            <p:ph type="title"/>
          </p:nvPr>
        </p:nvSpPr>
        <p:spPr>
          <a:xfrm>
            <a:off x="812800" y="-238000"/>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000" b="1" i="0" u="none" strike="noStrike" cap="none" dirty="0">
                <a:solidFill>
                  <a:schemeClr val="lt1"/>
                </a:solidFill>
                <a:ea typeface="Calibri"/>
                <a:sym typeface="Calibri"/>
              </a:rPr>
              <a:t>Consolidated Statements of Income 2016 Q4</a:t>
            </a:r>
          </a:p>
        </p:txBody>
      </p:sp>
      <p:pic>
        <p:nvPicPr>
          <p:cNvPr id="1089" name="Shape 1089"/>
          <p:cNvPicPr preferRelativeResize="0"/>
          <p:nvPr/>
        </p:nvPicPr>
        <p:blipFill rotWithShape="1">
          <a:blip r:embed="rId3">
            <a:alphaModFix/>
          </a:blip>
          <a:srcRect/>
          <a:stretch/>
        </p:blipFill>
        <p:spPr>
          <a:xfrm>
            <a:off x="622300" y="711200"/>
            <a:ext cx="10923377" cy="6009146"/>
          </a:xfrm>
          <a:prstGeom prst="rect">
            <a:avLst/>
          </a:prstGeom>
          <a:noFill/>
          <a:ln>
            <a:noFill/>
          </a:ln>
        </p:spPr>
      </p:pic>
      <p:cxnSp>
        <p:nvCxnSpPr>
          <p:cNvPr id="3" name="Straight Connector 2"/>
          <p:cNvCxnSpPr/>
          <p:nvPr/>
        </p:nvCxnSpPr>
        <p:spPr>
          <a:xfrm>
            <a:off x="1541721" y="2753833"/>
            <a:ext cx="9484242" cy="4253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a:off x="946298" y="5156791"/>
            <a:ext cx="10079665" cy="1063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97</a:t>
            </a:fld>
            <a:endParaRPr lang="en-US"/>
          </a:p>
        </p:txBody>
      </p:sp>
    </p:spTree>
    <p:extLst>
      <p:ext uri="{BB962C8B-B14F-4D97-AF65-F5344CB8AC3E}">
        <p14:creationId xmlns:p14="http://schemas.microsoft.com/office/powerpoint/2010/main" val="1602161441"/>
      </p:ext>
    </p:extLst>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txBox="1">
            <a:spLocks noGrp="1"/>
          </p:cNvSpPr>
          <p:nvPr>
            <p:ph type="title"/>
          </p:nvPr>
        </p:nvSpPr>
        <p:spPr>
          <a:xfrm>
            <a:off x="800100" y="-222703"/>
            <a:ext cx="10515599" cy="1325562"/>
          </a:xfrm>
          <a:prstGeom prst="rect">
            <a:avLst/>
          </a:prstGeom>
          <a:noFill/>
          <a:ln>
            <a:noFill/>
          </a:ln>
        </p:spPr>
        <p:txBody>
          <a:bodyPr lIns="91425" tIns="45700" rIns="91425" bIns="45700" anchor="ctr" anchorCtr="0">
            <a:noAutofit/>
          </a:bodyPr>
          <a:lstStyle/>
          <a:p>
            <a:pPr lvl="0">
              <a:buClr>
                <a:schemeClr val="lt1"/>
              </a:buClr>
              <a:buSzPct val="25000"/>
            </a:pPr>
            <a:r>
              <a:rPr lang="en-US" sz="3200" b="1" i="0" u="none" strike="noStrike" cap="none" dirty="0">
                <a:solidFill>
                  <a:schemeClr val="lt1"/>
                </a:solidFill>
                <a:ea typeface="Calibri"/>
                <a:sym typeface="Calibri"/>
              </a:rPr>
              <a:t>Consolidated Statements of Income 2016 </a:t>
            </a:r>
            <a:r>
              <a:rPr lang="en-US" sz="3200" b="1" i="0" u="none" strike="noStrike" cap="none" dirty="0" smtClean="0">
                <a:solidFill>
                  <a:schemeClr val="lt1"/>
                </a:solidFill>
                <a:ea typeface="Calibri"/>
                <a:sym typeface="Calibri"/>
              </a:rPr>
              <a:t>Q4 </a:t>
            </a:r>
            <a:r>
              <a:rPr lang="en-US" sz="3200" b="1" dirty="0">
                <a:solidFill>
                  <a:srgbClr val="FFFFFF"/>
                </a:solidFill>
                <a:ea typeface="Calibri"/>
              </a:rPr>
              <a:t>(continued)</a:t>
            </a:r>
            <a:endParaRPr lang="en-US" sz="3200" b="1" i="0" u="none" strike="noStrike" cap="none" dirty="0">
              <a:solidFill>
                <a:schemeClr val="lt1"/>
              </a:solidFill>
              <a:ea typeface="Calibri"/>
              <a:sym typeface="Calibri"/>
            </a:endParaRPr>
          </a:p>
        </p:txBody>
      </p:sp>
      <p:pic>
        <p:nvPicPr>
          <p:cNvPr id="1095" name="Shape 1095"/>
          <p:cNvPicPr preferRelativeResize="0"/>
          <p:nvPr/>
        </p:nvPicPr>
        <p:blipFill rotWithShape="1">
          <a:blip r:embed="rId3">
            <a:alphaModFix/>
          </a:blip>
          <a:srcRect/>
          <a:stretch/>
        </p:blipFill>
        <p:spPr>
          <a:xfrm>
            <a:off x="647700" y="839683"/>
            <a:ext cx="11061700" cy="1495633"/>
          </a:xfrm>
          <a:prstGeom prst="rect">
            <a:avLst/>
          </a:prstGeom>
          <a:noFill/>
          <a:ln>
            <a:noFill/>
          </a:ln>
        </p:spPr>
      </p:pic>
      <p:pic>
        <p:nvPicPr>
          <p:cNvPr id="1096" name="Shape 1096"/>
          <p:cNvPicPr preferRelativeResize="0"/>
          <p:nvPr/>
        </p:nvPicPr>
        <p:blipFill rotWithShape="1">
          <a:blip r:embed="rId4">
            <a:alphaModFix/>
          </a:blip>
          <a:srcRect/>
          <a:stretch/>
        </p:blipFill>
        <p:spPr>
          <a:xfrm>
            <a:off x="647700" y="2335316"/>
            <a:ext cx="11061700" cy="4421082"/>
          </a:xfrm>
          <a:prstGeom prst="rect">
            <a:avLst/>
          </a:prstGeom>
          <a:noFill/>
          <a:ln>
            <a:noFill/>
          </a:ln>
        </p:spPr>
      </p:pic>
      <p:cxnSp>
        <p:nvCxnSpPr>
          <p:cNvPr id="3" name="Straight Connector 2"/>
          <p:cNvCxnSpPr/>
          <p:nvPr/>
        </p:nvCxnSpPr>
        <p:spPr>
          <a:xfrm>
            <a:off x="1041991" y="5869172"/>
            <a:ext cx="980321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a:off x="1265274" y="2955851"/>
            <a:ext cx="10143461" cy="5316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98</a:t>
            </a:fld>
            <a:endParaRPr lang="en-US"/>
          </a:p>
        </p:txBody>
      </p:sp>
    </p:spTree>
    <p:extLst>
      <p:ext uri="{BB962C8B-B14F-4D97-AF65-F5344CB8AC3E}">
        <p14:creationId xmlns:p14="http://schemas.microsoft.com/office/powerpoint/2010/main" val="2684823409"/>
      </p:ext>
    </p:extLst>
  </p:cSld>
  <p:clrMapOvr>
    <a:masterClrMapping/>
  </p:clrMapOvr>
  <p:transition spd="slow">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Shape 1101"/>
          <p:cNvSpPr txBox="1">
            <a:spLocks noGrp="1"/>
          </p:cNvSpPr>
          <p:nvPr>
            <p:ph type="title"/>
          </p:nvPr>
        </p:nvSpPr>
        <p:spPr>
          <a:xfrm>
            <a:off x="702275" y="340412"/>
            <a:ext cx="10515599" cy="82112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600" b="1" i="0" u="none" strike="noStrike" cap="none" dirty="0">
                <a:solidFill>
                  <a:schemeClr val="lt1"/>
                </a:solidFill>
                <a:ea typeface="Calibri"/>
                <a:sym typeface="Calibri"/>
              </a:rPr>
              <a:t>Consolidated statements of Cash flows </a:t>
            </a:r>
            <a:r>
              <a:rPr lang="en-US" sz="3600" b="1" i="0" u="none" strike="noStrike" cap="none" dirty="0" smtClean="0">
                <a:solidFill>
                  <a:schemeClr val="lt1"/>
                </a:solidFill>
                <a:ea typeface="Calibri"/>
                <a:sym typeface="Calibri"/>
              </a:rPr>
              <a:t>2015-2013 </a:t>
            </a:r>
            <a:r>
              <a:rPr lang="en-US" sz="3600" b="1" i="0" u="none" strike="noStrike" cap="none" dirty="0">
                <a:solidFill>
                  <a:schemeClr val="lt1"/>
                </a:solidFill>
                <a:ea typeface="Calibri"/>
                <a:sym typeface="Calibri"/>
              </a:rPr>
              <a:t>10K (Operating)</a:t>
            </a:r>
          </a:p>
        </p:txBody>
      </p:sp>
      <p:pic>
        <p:nvPicPr>
          <p:cNvPr id="1102" name="Shape 1102"/>
          <p:cNvPicPr preferRelativeResize="0"/>
          <p:nvPr/>
        </p:nvPicPr>
        <p:blipFill rotWithShape="1">
          <a:blip r:embed="rId3">
            <a:alphaModFix/>
          </a:blip>
          <a:srcRect/>
          <a:stretch/>
        </p:blipFill>
        <p:spPr>
          <a:xfrm>
            <a:off x="702275" y="1297459"/>
            <a:ext cx="10838936" cy="5273748"/>
          </a:xfrm>
          <a:prstGeom prst="rect">
            <a:avLst/>
          </a:prstGeom>
          <a:solidFill>
            <a:schemeClr val="lt1"/>
          </a:solidFill>
          <a:ln>
            <a:noFill/>
          </a:ln>
        </p:spPr>
      </p:pic>
      <p:cxnSp>
        <p:nvCxnSpPr>
          <p:cNvPr id="3" name="Straight Connector 2"/>
          <p:cNvCxnSpPr/>
          <p:nvPr/>
        </p:nvCxnSpPr>
        <p:spPr>
          <a:xfrm>
            <a:off x="1488558" y="3838353"/>
            <a:ext cx="9930809" cy="2126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a:off x="1839433" y="5295014"/>
            <a:ext cx="9569302" cy="2126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 name="Slide Number Placeholder 1"/>
          <p:cNvSpPr>
            <a:spLocks noGrp="1"/>
          </p:cNvSpPr>
          <p:nvPr>
            <p:ph type="sldNum" sz="quarter" idx="12"/>
          </p:nvPr>
        </p:nvSpPr>
        <p:spPr/>
        <p:txBody>
          <a:bodyPr/>
          <a:lstStyle/>
          <a:p>
            <a:fld id="{29B3F65C-2DF1-4EBD-AC68-8BBBAB898856}" type="slidenum">
              <a:rPr lang="en-US" smtClean="0"/>
              <a:t>99</a:t>
            </a:fld>
            <a:endParaRPr lang="en-US"/>
          </a:p>
        </p:txBody>
      </p:sp>
    </p:spTree>
    <p:extLst>
      <p:ext uri="{BB962C8B-B14F-4D97-AF65-F5344CB8AC3E}">
        <p14:creationId xmlns:p14="http://schemas.microsoft.com/office/powerpoint/2010/main" val="100757900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7602</TotalTime>
  <Words>11512</Words>
  <Application>Microsoft Office PowerPoint</Application>
  <PresentationFormat>Custom</PresentationFormat>
  <Paragraphs>1303</Paragraphs>
  <Slides>246</Slides>
  <Notes>161</Notes>
  <HiddenSlides>0</HiddenSlides>
  <MMClips>0</MMClips>
  <ScaleCrop>false</ScaleCrop>
  <HeadingPairs>
    <vt:vector size="4" baseType="variant">
      <vt:variant>
        <vt:lpstr>Theme</vt:lpstr>
      </vt:variant>
      <vt:variant>
        <vt:i4>1</vt:i4>
      </vt:variant>
      <vt:variant>
        <vt:lpstr>Slide Titles</vt:lpstr>
      </vt:variant>
      <vt:variant>
        <vt:i4>246</vt:i4>
      </vt:variant>
    </vt:vector>
  </HeadingPairs>
  <TitlesOfParts>
    <vt:vector size="247" baseType="lpstr">
      <vt:lpstr>Office Theme</vt:lpstr>
      <vt:lpstr>U.S. Retail Industry</vt:lpstr>
      <vt:lpstr>Today’s Agenda</vt:lpstr>
      <vt:lpstr>Retail Industry Overview</vt:lpstr>
      <vt:lpstr>U.S. retail industry overview</vt:lpstr>
      <vt:lpstr>U.S. retail industry overview</vt:lpstr>
      <vt:lpstr>U.S. retail industry overview</vt:lpstr>
      <vt:lpstr>U.S. retail industry overview</vt:lpstr>
      <vt:lpstr>U.S. retail industry overview</vt:lpstr>
      <vt:lpstr>U.S. retail industry overview</vt:lpstr>
      <vt:lpstr>U.S. retail industry overview</vt:lpstr>
      <vt:lpstr>Retail sales per foot</vt:lpstr>
      <vt:lpstr>Retail sales per foot</vt:lpstr>
      <vt:lpstr>Relationship between the Retail Industry and the US Economy</vt:lpstr>
      <vt:lpstr>Structure of the Industry: competition and market dynamics  </vt:lpstr>
      <vt:lpstr>Structure of the Industry: competition and market dynamics  </vt:lpstr>
      <vt:lpstr>Structure of the Industry </vt:lpstr>
      <vt:lpstr>Retail Industry Mature Life Cycle</vt:lpstr>
      <vt:lpstr>Retail Industry Mature Life Cycle </vt:lpstr>
      <vt:lpstr>Retail Industry Mature Life Cycle </vt:lpstr>
      <vt:lpstr>Key External Factors of Growth </vt:lpstr>
      <vt:lpstr>Cost Structure and Revenue Composition </vt:lpstr>
      <vt:lpstr>Retail cost of doing business </vt:lpstr>
      <vt:lpstr>Retail cost of doing business </vt:lpstr>
      <vt:lpstr>Retail cost of doing business </vt:lpstr>
      <vt:lpstr>Compare Cost of retail industry</vt:lpstr>
      <vt:lpstr>Retail industry is evolving</vt:lpstr>
      <vt:lpstr>Retail industry is evolving</vt:lpstr>
      <vt:lpstr>U.S. Retail_ Walmart </vt:lpstr>
      <vt:lpstr>PowerPoint Presentation</vt:lpstr>
      <vt:lpstr>Wal-Mart Stores Shares Outstanding </vt:lpstr>
      <vt:lpstr>5 days Performance</vt:lpstr>
      <vt:lpstr>1 Year Performance</vt:lpstr>
      <vt:lpstr>1 Year Trading Range</vt:lpstr>
      <vt:lpstr>1 Year Exponential Moving Average (50 days &amp; 200 days)  </vt:lpstr>
      <vt:lpstr>5 Year performance</vt:lpstr>
      <vt:lpstr> 5 Year Trading Range</vt:lpstr>
      <vt:lpstr>5 Year Exponential Moving Average (50 days &amp; 200 days) </vt:lpstr>
      <vt:lpstr>10 Year Performance</vt:lpstr>
      <vt:lpstr>10 Year Trading Range</vt:lpstr>
      <vt:lpstr>10 Year Exponential Moving Average (50 days &amp; 200 days) </vt:lpstr>
      <vt:lpstr>Max Timeframe Performance</vt:lpstr>
      <vt:lpstr>Walmart vs S&amp;P 500, DJIA, NASDAQ</vt:lpstr>
      <vt:lpstr>WMT Stock Performance &amp; Return</vt:lpstr>
      <vt:lpstr>Dividends</vt:lpstr>
      <vt:lpstr>Dividend Schedule</vt:lpstr>
      <vt:lpstr>5 Year Dividends Declared Summary</vt:lpstr>
      <vt:lpstr>Dividend History</vt:lpstr>
      <vt:lpstr>Total Shareholder Return </vt:lpstr>
      <vt:lpstr>Shares Repurchase</vt:lpstr>
      <vt:lpstr>Walmart Stores Worldwide Map</vt:lpstr>
      <vt:lpstr>Walmart Stores Worldwide Map </vt:lpstr>
      <vt:lpstr>Walmart Store Count</vt:lpstr>
      <vt:lpstr>Walmart History </vt:lpstr>
      <vt:lpstr>Walmart History </vt:lpstr>
      <vt:lpstr>Walmart Operating Division</vt:lpstr>
      <vt:lpstr>Walmart Operating Division</vt:lpstr>
      <vt:lpstr>Walmart Net Sales By Segment</vt:lpstr>
      <vt:lpstr>Walmart Net Sales By Segment FY15</vt:lpstr>
      <vt:lpstr>Walmart U.S. Merchandise Category - % of Net Sales</vt:lpstr>
      <vt:lpstr>Employee</vt:lpstr>
      <vt:lpstr>Employee</vt:lpstr>
      <vt:lpstr>Unit Count and Square Footage</vt:lpstr>
      <vt:lpstr>Square Footage &amp; Employee Growth</vt:lpstr>
      <vt:lpstr>Sales per square foot</vt:lpstr>
      <vt:lpstr>Efficiency Ratios</vt:lpstr>
      <vt:lpstr>Efficiency Ratios</vt:lpstr>
      <vt:lpstr>Efficiency Ratios</vt:lpstr>
      <vt:lpstr>Strategy</vt:lpstr>
      <vt:lpstr>Strategy</vt:lpstr>
      <vt:lpstr>Risk of Investing In Walmart Stock</vt:lpstr>
      <vt:lpstr>Recent Events</vt:lpstr>
      <vt:lpstr>Recent Events</vt:lpstr>
      <vt:lpstr>PowerPoint Presentation</vt:lpstr>
      <vt:lpstr>Key Management Compensation</vt:lpstr>
      <vt:lpstr>Key Management Compensation</vt:lpstr>
      <vt:lpstr>Gregory B. Penner, Chairman Walmart Board of Directors</vt:lpstr>
      <vt:lpstr>James I. Cash, Jr. Lead Independent Director</vt:lpstr>
      <vt:lpstr>Doug McMillon, President and CEO</vt:lpstr>
      <vt:lpstr>Greg Foran, President and CEO</vt:lpstr>
      <vt:lpstr>David Cheesewright, President and CEO</vt:lpstr>
      <vt:lpstr>Claire Babineaux-Fontenot, Executive Vice President and Treasurer</vt:lpstr>
      <vt:lpstr>Andy Barron,Executive Vice President, Softlines and General Merchandise </vt:lpstr>
      <vt:lpstr>Dan Bartlett, Executive Vice President, Corporate Affairs </vt:lpstr>
      <vt:lpstr>Michael J. Bender, Chief Operating Officer, Global ECommerce</vt:lpstr>
      <vt:lpstr>Brett Biggs, Executive Vice President and Chief Financial Officer</vt:lpstr>
      <vt:lpstr>Financial</vt:lpstr>
      <vt:lpstr>Walmart Financial Summary 2006-2015  Key Ratios</vt:lpstr>
      <vt:lpstr>Financial Overview</vt:lpstr>
      <vt:lpstr>Financial Overview</vt:lpstr>
      <vt:lpstr>Financial Overview</vt:lpstr>
      <vt:lpstr>Consolidated Balance Sheets 2016 Q4 (Asset)</vt:lpstr>
      <vt:lpstr>Consolidated Balance Sheets 2016 Q4 (Liabilities &amp;Equity)</vt:lpstr>
      <vt:lpstr>Consolidated Balance Sheet 2015-2014 10K (Asset)</vt:lpstr>
      <vt:lpstr>Consolidated Balance Sheet 2015-2014 10K (Liabilities &amp;Equity)</vt:lpstr>
      <vt:lpstr>Consolidated Statements of Income 2015-2013 10K</vt:lpstr>
      <vt:lpstr>Consolidated Statements of Income 2015-2013 10K (continued)</vt:lpstr>
      <vt:lpstr>Consolidated Statements of Income 2016 Q4</vt:lpstr>
      <vt:lpstr>Consolidated Statements of Income 2016 Q4 (continued)</vt:lpstr>
      <vt:lpstr>Consolidated statements of Cash flows 2015-2013 10K (Operating)</vt:lpstr>
      <vt:lpstr>Consolidated statements of Cash flows 2015-2013 10K (Financing)</vt:lpstr>
      <vt:lpstr>Consolidated statements of Cash flows 2015-2013 10K (Investing)</vt:lpstr>
      <vt:lpstr>Free Cash Flow Summary 2015-2013 10K</vt:lpstr>
      <vt:lpstr>Consolidated statements of Cash flows 2016 Q4 (Operating)</vt:lpstr>
      <vt:lpstr>Consolidated statements of Cash flows 2016 Q4 (Investing)</vt:lpstr>
      <vt:lpstr>Consolidated statements of Cash flows 2016 Q4 (Financing)</vt:lpstr>
      <vt:lpstr>Consolidated Statement of Shareholders' Equity and Redeemable Non-controlling Interest 2015 10K</vt:lpstr>
      <vt:lpstr>Consolidated Statement of Shareholders' Equity and Redeemable Non-controlling Interest 2015 10K (continued) </vt:lpstr>
      <vt:lpstr>Consolidated Statement of Shareholders' Equity and Redeemable Non-controlling Interest 2015 10K (continued) </vt:lpstr>
      <vt:lpstr>Recommendation</vt:lpstr>
      <vt:lpstr>U.S. Retail_ Costco </vt:lpstr>
      <vt:lpstr>Corporate Overview</vt:lpstr>
      <vt:lpstr>Stock Price</vt:lpstr>
      <vt:lpstr>5 Days Stock Performance</vt:lpstr>
      <vt:lpstr>5 Days Trading Range</vt:lpstr>
      <vt:lpstr>1 Year Stock Performance</vt:lpstr>
      <vt:lpstr>1 year stock performance</vt:lpstr>
      <vt:lpstr>1 Year Trading Range</vt:lpstr>
      <vt:lpstr>5 Year Stock Performance</vt:lpstr>
      <vt:lpstr>5 Year Stock Performance</vt:lpstr>
      <vt:lpstr>5 Year Trading Range</vt:lpstr>
      <vt:lpstr>10 Year Stock Performance</vt:lpstr>
      <vt:lpstr>10 Year Trading Range</vt:lpstr>
      <vt:lpstr>MAX Timeframe Performance</vt:lpstr>
      <vt:lpstr>Dividend/$ First dividend of $0.1 on April 28th, 2004 Has increased its dividend payment every year.In 2013 and 2015, the company paid a special cash dividend respectively. Until February this year, Costco has paid  $0.8 dividend.  </vt:lpstr>
      <vt:lpstr>Key Stats</vt:lpstr>
      <vt:lpstr>History of Company</vt:lpstr>
      <vt:lpstr>History of Company</vt:lpstr>
      <vt:lpstr>Recent events (2015)</vt:lpstr>
      <vt:lpstr>Recent events (2016)</vt:lpstr>
      <vt:lpstr>Stock Repurchase</vt:lpstr>
      <vt:lpstr>Number of Shares Outstanding (2006 - 2015)</vt:lpstr>
      <vt:lpstr>Stock Compensation for Executives</vt:lpstr>
      <vt:lpstr>Codes of Ethics</vt:lpstr>
      <vt:lpstr>Employees</vt:lpstr>
      <vt:lpstr>News: Even Costco Has Union Problems!  Mar 19, 2016 </vt:lpstr>
      <vt:lpstr>Strategies Overview</vt:lpstr>
      <vt:lpstr>PowerPoint Presentation</vt:lpstr>
      <vt:lpstr> </vt:lpstr>
      <vt:lpstr>Ancillary businesses</vt:lpstr>
      <vt:lpstr>PowerPoint Presentation</vt:lpstr>
      <vt:lpstr>Kirkland Signature - high quality with lower price</vt:lpstr>
      <vt:lpstr>Why Costco invests in  its own line of private label products?</vt:lpstr>
      <vt:lpstr>Costco expanded Kirkland Signature product offering</vt:lpstr>
      <vt:lpstr>PowerPoint Presentation</vt:lpstr>
      <vt:lpstr>Membership Policy </vt:lpstr>
      <vt:lpstr>Membership</vt:lpstr>
      <vt:lpstr>2015 Membership Facts</vt:lpstr>
      <vt:lpstr>PowerPoint Presentation</vt:lpstr>
      <vt:lpstr>Domestic market - Competition</vt:lpstr>
      <vt:lpstr>Domestic - Expansion moves away from West Coast</vt:lpstr>
      <vt:lpstr>International market</vt:lpstr>
      <vt:lpstr>North America                                   Asia Pacific</vt:lpstr>
      <vt:lpstr>Other markets</vt:lpstr>
      <vt:lpstr>Sales through Expansion</vt:lpstr>
      <vt:lpstr>Comparable Warehouse Sales  by Aug. 2015</vt:lpstr>
      <vt:lpstr>Comparable Warehouse Operating Income</vt:lpstr>
      <vt:lpstr>Expansion Drives Square Footage sales growth</vt:lpstr>
      <vt:lpstr>Laws and regulations</vt:lpstr>
      <vt:lpstr>PowerPoint Presentation</vt:lpstr>
      <vt:lpstr>Example: France market 2016 may see the first Costco in France </vt:lpstr>
      <vt:lpstr>Example:  Attempt to open warehouse in Exit 35 failed</vt:lpstr>
      <vt:lpstr>PowerPoint Presentation</vt:lpstr>
      <vt:lpstr>Retailing Approaches</vt:lpstr>
      <vt:lpstr>Trend of E-commerce in Retail</vt:lpstr>
      <vt:lpstr>Benefits to develop e-commerce for Costco</vt:lpstr>
      <vt:lpstr>Retailing Approaches</vt:lpstr>
      <vt:lpstr>Internet Retail</vt:lpstr>
      <vt:lpstr>2015 Internet Retail</vt:lpstr>
      <vt:lpstr>Mobile commerce</vt:lpstr>
      <vt:lpstr>Risks of Investing in Costco’s Stock</vt:lpstr>
      <vt:lpstr>PowerPoint Presentation</vt:lpstr>
      <vt:lpstr>James D. Sinegal Co-Founder and Director</vt:lpstr>
      <vt:lpstr>Richard A. Galanti Executive Vice President, CFO and Director</vt:lpstr>
      <vt:lpstr>Jeffrey H. Brotman Chairman of the Board </vt:lpstr>
      <vt:lpstr>Richard M. Libenson Director</vt:lpstr>
      <vt:lpstr>W. Craig Jelinek  President, CEO and Director</vt:lpstr>
      <vt:lpstr>John W. Meisenbach Director</vt:lpstr>
      <vt:lpstr>John W. Stanton Director</vt:lpstr>
      <vt:lpstr>Maggie Wilderotter Director</vt:lpstr>
      <vt:lpstr>PowerPoint Presentation</vt:lpstr>
      <vt:lpstr>Mauricio Talayero Gonzalez Vice President &amp; CFO of COSTCO Wholesale Mexico </vt:lpstr>
      <vt:lpstr>Paul G. Moulton Chief Information Officer and Executive Vice President </vt:lpstr>
      <vt:lpstr>Franz E. Lazarus Executive Vice President, Chief Operating Officer</vt:lpstr>
      <vt:lpstr>Financial highlights by 2015. 8</vt:lpstr>
      <vt:lpstr>PowerPoint Presentation</vt:lpstr>
      <vt:lpstr>Financial highlights Aug.2015- Feb.14 2016</vt:lpstr>
      <vt:lpstr>Balance Sheet 10-Q</vt:lpstr>
      <vt:lpstr>Balance Sheet 10-Q</vt:lpstr>
      <vt:lpstr>PowerPoint Presentation</vt:lpstr>
      <vt:lpstr>Balance Sheet 10-K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vt:lpstr>
      <vt:lpstr>U.S. Retail Home Depot</vt:lpstr>
      <vt:lpstr>Stock</vt:lpstr>
      <vt:lpstr>Shares Outstanding (in Millions)</vt:lpstr>
      <vt:lpstr>Dividend History</vt:lpstr>
      <vt:lpstr>5 Days Performance</vt:lpstr>
      <vt:lpstr>1 Year Performance</vt:lpstr>
      <vt:lpstr>PowerPoint Presentation</vt:lpstr>
      <vt:lpstr>1 Year Trading Volume</vt:lpstr>
      <vt:lpstr>5 Year Performance</vt:lpstr>
      <vt:lpstr>PowerPoint Presentation</vt:lpstr>
      <vt:lpstr>5 Year Trading Volume</vt:lpstr>
      <vt:lpstr>10 Year Performance</vt:lpstr>
      <vt:lpstr>10 Year Moving Average</vt:lpstr>
      <vt:lpstr>10 Year Trading Volume</vt:lpstr>
      <vt:lpstr> Max Timeframe Performance</vt:lpstr>
      <vt:lpstr>Home Depot vs. Nasdaq &amp; S&amp;P 500  (5 Years)</vt:lpstr>
      <vt:lpstr>Stock Price &amp; Sales per Square Foot</vt:lpstr>
      <vt:lpstr>Home Depot Profitability</vt:lpstr>
      <vt:lpstr>Efficiency Ratios</vt:lpstr>
      <vt:lpstr>Cash Conversion Cycle</vt:lpstr>
      <vt:lpstr>Inventory Turnover</vt:lpstr>
      <vt:lpstr>History</vt:lpstr>
      <vt:lpstr>PowerPoint Presentation</vt:lpstr>
      <vt:lpstr>Home Depot Mission</vt:lpstr>
      <vt:lpstr>Home Depot Mission cont.</vt:lpstr>
      <vt:lpstr>PowerPoint Presentation</vt:lpstr>
      <vt:lpstr>PowerPoint Presentation</vt:lpstr>
      <vt:lpstr>Home Depot</vt:lpstr>
      <vt:lpstr>Number of Stores in US</vt:lpstr>
      <vt:lpstr>Number of Stores in Canada</vt:lpstr>
      <vt:lpstr>Number of Stores in Mexico</vt:lpstr>
      <vt:lpstr>Strategy : Marketing Designed for Consumer Base</vt:lpstr>
      <vt:lpstr>Strategy : Marketing Designed for Consumer Base</vt:lpstr>
      <vt:lpstr>Strategy : Marketing Designed for Consumer Base</vt:lpstr>
      <vt:lpstr>Management Team</vt:lpstr>
      <vt:lpstr>Craig Menear: Chairman, CEO and President</vt:lpstr>
      <vt:lpstr>Carol B. Tome Executive Vice President - Corporate Services &amp; Chief Financial Officer</vt:lpstr>
      <vt:lpstr>Mark Holifield ​Executive Vice President, Supply Chain and Product Development</vt:lpstr>
      <vt:lpstr>Matt Carey Executive Vice President &amp; Chief Information Officer</vt:lpstr>
      <vt:lpstr>Timothy Crow ​Executive Vice President - Human Resources</vt:lpstr>
      <vt:lpstr>Compensations (2010-2014)</vt:lpstr>
      <vt:lpstr>Balance Sheet (Assets 10K)</vt:lpstr>
      <vt:lpstr>Balance Sheet (Liabilities &amp; Shareholder’s Equity 10K)</vt:lpstr>
      <vt:lpstr>Statements of Earnings 10K</vt:lpstr>
      <vt:lpstr>Statement of Comprehensive Income 10K</vt:lpstr>
      <vt:lpstr>Statements of Cash Flows 10K</vt:lpstr>
      <vt:lpstr>Recommendation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李忱</dc:creator>
  <cp:lastModifiedBy>gp</cp:lastModifiedBy>
  <cp:revision>122</cp:revision>
  <dcterms:created xsi:type="dcterms:W3CDTF">2016-03-13T05:04:10Z</dcterms:created>
  <dcterms:modified xsi:type="dcterms:W3CDTF">2016-03-30T23:53:43Z</dcterms:modified>
</cp:coreProperties>
</file>