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Lst>
  <p:sldSz cx="9144000" cy="5143500" type="screen16x9"/>
  <p:notesSz cx="6858000" cy="9144000"/>
  <p:embeddedFontLst>
    <p:embeddedFont>
      <p:font typeface="Economica" panose="020B0604020202020204" charset="0"/>
      <p:regular r:id="rId211"/>
      <p:bold r:id="rId212"/>
      <p:italic r:id="rId213"/>
      <p:boldItalic r:id="rId214"/>
    </p:embeddedFont>
    <p:embeddedFont>
      <p:font typeface="Lato" panose="020F0502020204030203" pitchFamily="34" charset="0"/>
      <p:regular r:id="rId215"/>
      <p:bold r:id="rId216"/>
      <p:italic r:id="rId217"/>
      <p:boldItalic r:id="rId218"/>
    </p:embeddedFont>
    <p:embeddedFont>
      <p:font typeface="Montserrat" panose="00000500000000000000" pitchFamily="2" charset="0"/>
      <p:regular r:id="rId219"/>
      <p:bold r:id="rId220"/>
      <p:italic r:id="rId221"/>
      <p:boldItalic r:id="rId222"/>
    </p:embeddedFont>
    <p:embeddedFont>
      <p:font typeface="Open Sans" panose="020B0606030504020204" pitchFamily="34" charset="0"/>
      <p:regular r:id="rId223"/>
      <p:bold r:id="rId224"/>
      <p:italic r:id="rId225"/>
      <p:boldItalic r:id="rId226"/>
    </p:embeddedFont>
    <p:embeddedFont>
      <p:font typeface="Oswald" panose="00000500000000000000" pitchFamily="2" charset="0"/>
      <p:regular r:id="rId227"/>
      <p:bold r:id="rId228"/>
    </p:embeddedFont>
    <p:embeddedFont>
      <p:font typeface="Oswald Light" panose="00000400000000000000" pitchFamily="2" charset="0"/>
      <p:regular r:id="rId229"/>
      <p:bold r:id="rId2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138" d="100"/>
          <a:sy n="138"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font" Target="fonts/font1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6.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font" Target="fonts/font1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font" Target="fonts/font7.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font" Target="fonts/font18.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font" Target="fonts/font8.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font" Target="fonts/font19.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font" Target="fonts/font9.fntdata"/><Relationship Id="rId230" Type="http://schemas.openxmlformats.org/officeDocument/2006/relationships/font" Target="fonts/font2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font" Target="fonts/font10.fntdata"/><Relationship Id="rId225" Type="http://schemas.openxmlformats.org/officeDocument/2006/relationships/font" Target="fonts/font1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font" Target="fonts/font5.fntdata"/><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font" Target="fonts/font11.fntdata"/><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1.fntdata"/><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font" Target="fonts/font12.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2.fntdata"/><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font" Target="fonts/font13.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3.fntdata"/><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font" Target="fonts/font14.fntdata"/><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font" Target="fonts/font4.fntdata"/><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tatista.com/statistics/443522/global-retail-sal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zippia.com/advice/walmart-statistics/#:~:text=every%20single%20day.-,In%20fact%2C%20just%20one%20Walmart%20Supercenter%20in%20the%20U.S.%20serves,items%20available%20on%20the%20shelve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eb958a95e1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eb958a95e1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eadacfb5bf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eadacfb5b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2ea1dc22927_0_1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2ea1dc22927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ea1dc22927_0_18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ea1dc22927_0_1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ea1dc22927_0_19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ea1dc22927_0_1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ea1dc22927_0_1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2ea1dc22927_0_1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76c86f1587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76c86f1587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2ea1dc22927_0_19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2ea1dc22927_0_19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276c86f158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276c86f158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ea1dc22927_0_19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ea1dc22927_0_1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ea1dc22927_0_19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ea1dc22927_0_1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ea1dc22927_0_19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ea1dc22927_0_1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adacfb5bf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eadacfb5b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ea1dc22927_0_1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2ea1dc22927_0_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ea1dc22927_0_19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2ea1dc22927_0_19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2ea1dc22927_0_3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2ea1dc22927_0_3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74e340a7c8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74e340a7c8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2e987e14b8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2e987e14b8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 P/E ratio indicates a high valuation, high growth expectations. </a:t>
            </a:r>
            <a:endParaRPr/>
          </a:p>
          <a:p>
            <a:pPr marL="0" lvl="0" indent="0" algn="l" rtl="0">
              <a:spcBef>
                <a:spcPts val="0"/>
              </a:spcBef>
              <a:spcAft>
                <a:spcPts val="0"/>
              </a:spcAft>
              <a:buNone/>
            </a:pPr>
            <a:endParaRPr/>
          </a:p>
          <a:p>
            <a:pPr marL="0" lvl="0" indent="0" algn="l" rtl="0">
              <a:spcBef>
                <a:spcPts val="0"/>
              </a:spcBef>
              <a:spcAft>
                <a:spcPts val="0"/>
              </a:spcAft>
              <a:buNone/>
            </a:pPr>
            <a:r>
              <a:rPr lang="en"/>
              <a:t>The dividend is attractive indicating that costco returns a large portion of its earnings to its shareholders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2e987e14b8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2e987e14b8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an overall positive trend because the stock price has been rising from $500 to $800 in this past year. </a:t>
            </a:r>
            <a:endParaRPr/>
          </a:p>
          <a:p>
            <a:pPr marL="0" lvl="0" indent="0" algn="l" rtl="0">
              <a:spcBef>
                <a:spcPts val="0"/>
              </a:spcBef>
              <a:spcAft>
                <a:spcPts val="0"/>
              </a:spcAft>
              <a:buNone/>
            </a:pPr>
            <a:endParaRPr/>
          </a:p>
          <a:p>
            <a:pPr marL="0" lvl="0" indent="0" algn="l" rtl="0">
              <a:spcBef>
                <a:spcPts val="0"/>
              </a:spcBef>
              <a:spcAft>
                <a:spcPts val="0"/>
              </a:spcAft>
              <a:buNone/>
            </a:pPr>
            <a:r>
              <a:rPr lang="en"/>
              <a:t>The positive increase in December was because of a 6.1% increase in net sales and the announcement of a special cash dividend of $15 which was payable on Jan 12, 2024</a:t>
            </a:r>
            <a:endParaRPr/>
          </a:p>
          <a:p>
            <a:pPr marL="0" lvl="0" indent="0" algn="l" rtl="0">
              <a:spcBef>
                <a:spcPts val="0"/>
              </a:spcBef>
              <a:spcAft>
                <a:spcPts val="0"/>
              </a:spcAft>
              <a:buNone/>
            </a:pPr>
            <a:endParaRPr/>
          </a:p>
          <a:p>
            <a:pPr marL="0" lvl="0" indent="0" algn="l" rtl="0">
              <a:spcBef>
                <a:spcPts val="0"/>
              </a:spcBef>
              <a:spcAft>
                <a:spcPts val="0"/>
              </a:spcAft>
              <a:buNone/>
            </a:pPr>
            <a:r>
              <a:rPr lang="en"/>
              <a:t>There was a steep increase in the second half of the year perhaps cause of positive news or positive earnings reports. </a:t>
            </a:r>
            <a:endParaRPr/>
          </a:p>
          <a:p>
            <a:pPr marL="0" lvl="0" indent="0" algn="l" rtl="0">
              <a:spcBef>
                <a:spcPts val="0"/>
              </a:spcBef>
              <a:spcAft>
                <a:spcPts val="0"/>
              </a:spcAft>
              <a:buNone/>
            </a:pPr>
            <a:endParaRPr/>
          </a:p>
          <a:p>
            <a:pPr marL="0" lvl="0" indent="0" algn="l" rtl="0">
              <a:spcBef>
                <a:spcPts val="0"/>
              </a:spcBef>
              <a:spcAft>
                <a:spcPts val="0"/>
              </a:spcAft>
              <a:buNone/>
            </a:pPr>
            <a:r>
              <a:rPr lang="en"/>
              <a:t>There is some volatility around early march (increase maybe due to a positive sales report indicating that net sales for the quarter increased by 5.7%. Fluctuations may be due to Garry Millerchip being appointed an Executive Vice President position)</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2e987e14b85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2e987e14b85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still an upward trend but a lot more volatility can be seen in the 5 year price chart. 2020 and 2021 stock prices were impacted by COVID-19. </a:t>
            </a:r>
            <a:endParaRPr/>
          </a:p>
          <a:p>
            <a:pPr marL="0" lvl="0" indent="0" algn="l" rtl="0">
              <a:spcBef>
                <a:spcPts val="0"/>
              </a:spcBef>
              <a:spcAft>
                <a:spcPts val="0"/>
              </a:spcAft>
              <a:buNone/>
            </a:pPr>
            <a:endParaRPr/>
          </a:p>
          <a:p>
            <a:pPr marL="0" lvl="0" indent="0" algn="l" rtl="0">
              <a:spcBef>
                <a:spcPts val="0"/>
              </a:spcBef>
              <a:spcAft>
                <a:spcPts val="0"/>
              </a:spcAft>
              <a:buNone/>
            </a:pPr>
            <a:r>
              <a:rPr lang="en"/>
              <a:t>Volatility in Late December of 2021 was due to net income being down. Fluctuations from April until Late June due to Costco acquiring a minority interest in Costco-Taiwan</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e987e14b85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e987e14b8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for the 10 year it is still a positive trend and some fluctuations due to covid, news, and announcements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e987e14b8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2e987e14b8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Again same thing can be seen for the max with the stock price being fairly consistent until Covid-19 hit and then so on due to changes in sales, news about new management, and dividends.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276bf851b6f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276bf851b6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adacfb5bf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eadacfb5b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rgbClr val="455F7C"/>
                </a:solidFill>
                <a:highlight>
                  <a:srgbClr val="FFFFFF"/>
                </a:highlight>
                <a:latin typeface="Open Sans"/>
                <a:ea typeface="Open Sans"/>
                <a:cs typeface="Open Sans"/>
                <a:sym typeface="Open Sans"/>
              </a:rPr>
              <a:t> In 2020, global retail sales fell by 2.9 percent as a result of the COVID-19 pandemic, bouncing back in 2021 with a growth of 9.7 percent </a:t>
            </a:r>
            <a:r>
              <a:rPr lang="en" sz="1150" u="sng">
                <a:solidFill>
                  <a:srgbClr val="0A8DFF"/>
                </a:solidFill>
                <a:highlight>
                  <a:srgbClr val="FFFFFF"/>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Global retail sales were projected to amount to around 27.3 trillion U.S. dollars by 2022, up from approximately 23.7 trillion U.S. dollars in 2020.</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e987e14b85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e987e14b8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2e9fffb64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2e9fffb64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e9fffb642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2e9fffb642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More memberships: The primary revenue source for costco is actually their membership fees. In order to shop at costco customers need to pay an annual fee to become members. This allows them to have a stable income creat and they also offer different membership types such as gold-star, business, executive and each membership has different benefits and fees. </a:t>
            </a:r>
            <a:endParaRPr/>
          </a:p>
          <a:p>
            <a:pPr marL="0" lvl="0" indent="0" algn="l" rtl="0">
              <a:spcBef>
                <a:spcPts val="0"/>
              </a:spcBef>
              <a:spcAft>
                <a:spcPts val="0"/>
              </a:spcAft>
              <a:buNone/>
            </a:pPr>
            <a:endParaRPr/>
          </a:p>
          <a:p>
            <a:pPr marL="0" lvl="0" indent="0" algn="l" rtl="0">
              <a:spcBef>
                <a:spcPts val="0"/>
              </a:spcBef>
              <a:spcAft>
                <a:spcPts val="0"/>
              </a:spcAft>
              <a:buNone/>
            </a:pPr>
            <a:r>
              <a:rPr lang="en"/>
              <a:t>Higher Sales Volume: Costco sells most of their products in bulk at lower prices than competing stores which influences customers to purchase more items when they visit regardless of if they need the large quantity. The idea of having a wholesale store in a warehouse also is aimed at attracting more customers while maintaining low costs </a:t>
            </a:r>
            <a:endParaRPr/>
          </a:p>
          <a:p>
            <a:pPr marL="0" lvl="0" indent="0" algn="l" rtl="0">
              <a:spcBef>
                <a:spcPts val="0"/>
              </a:spcBef>
              <a:spcAft>
                <a:spcPts val="0"/>
              </a:spcAft>
              <a:buNone/>
            </a:pPr>
            <a:endParaRPr/>
          </a:p>
          <a:p>
            <a:pPr marL="0" lvl="0" indent="0" algn="l" rtl="0">
              <a:spcBef>
                <a:spcPts val="0"/>
              </a:spcBef>
              <a:spcAft>
                <a:spcPts val="0"/>
              </a:spcAft>
              <a:buNone/>
            </a:pPr>
            <a:r>
              <a:rPr lang="en"/>
              <a:t>Better Negotiating Leverage: Costco is a company that has strong relationships and negotiating power with their suppliers which allows them to secure lower prices and favourable items. Their private label, Kirkland also allows the company to offer high-quality products at lower prices which increases their margins on these products </a:t>
            </a:r>
            <a:endParaRPr/>
          </a:p>
          <a:p>
            <a:pPr marL="0" lvl="0" indent="0" algn="l" rtl="0">
              <a:spcBef>
                <a:spcPts val="0"/>
              </a:spcBef>
              <a:spcAft>
                <a:spcPts val="0"/>
              </a:spcAft>
              <a:buNone/>
            </a:pPr>
            <a:endParaRPr/>
          </a:p>
          <a:p>
            <a:pPr marL="0" lvl="0" indent="0" algn="l" rtl="0">
              <a:spcBef>
                <a:spcPts val="0"/>
              </a:spcBef>
              <a:spcAft>
                <a:spcPts val="0"/>
              </a:spcAft>
              <a:buNone/>
            </a:pPr>
            <a:r>
              <a:rPr lang="en"/>
              <a:t>Low Prices: Costco is known for offering lower prices than their competitors which drives high customer traffic and loyalty. Also by maintaining low operational costs and efficient inventory management, costco also helps customers save</a:t>
            </a:r>
            <a:endParaRPr/>
          </a:p>
          <a:p>
            <a:pPr marL="0" lvl="0" indent="0" algn="l" rtl="0">
              <a:spcBef>
                <a:spcPts val="0"/>
              </a:spcBef>
              <a:spcAft>
                <a:spcPts val="0"/>
              </a:spcAft>
              <a:buNone/>
            </a:pPr>
            <a:endParaRPr/>
          </a:p>
          <a:p>
            <a:pPr marL="0" lvl="0" indent="0" algn="l" rtl="0">
              <a:spcBef>
                <a:spcPts val="0"/>
              </a:spcBef>
              <a:spcAft>
                <a:spcPts val="0"/>
              </a:spcAft>
              <a:buNone/>
            </a:pPr>
            <a:r>
              <a:rPr lang="en"/>
              <a:t>E-commerce and In-store: Many of their stores are Brick-and-Mortar stores so most of their revenue comes from physical stores. Their E-commerce platform is also growing which gives customers convenience and accessibility to purchase a wider range of products </a:t>
            </a:r>
            <a:endParaRPr/>
          </a:p>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e987e14b85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2e987e14b8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popular membership option is the Gold star due to its cheaper annual membership fee and benefits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e987e14b8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2e987e14b8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Costco's membership has continued to grow at a steady pace. The membership fees for Q3 2023 amounted to over $1.4 billion, indicating a healthy increase from the previous year's $984 million. This growth aligns with a 10-year compound annual growth rate (CAGR) of approximately 5.72%​</a:t>
            </a:r>
            <a:endParaRPr/>
          </a:p>
          <a:p>
            <a:pPr marL="0" lvl="0" indent="0" algn="l" rtl="0">
              <a:spcBef>
                <a:spcPts val="0"/>
              </a:spcBef>
              <a:spcAft>
                <a:spcPts val="0"/>
              </a:spcAft>
              <a:buNone/>
            </a:pPr>
            <a:endParaRPr/>
          </a:p>
          <a:p>
            <a:pPr marL="0" lvl="0" indent="0" algn="l" rtl="0">
              <a:spcBef>
                <a:spcPts val="0"/>
              </a:spcBef>
              <a:spcAft>
                <a:spcPts val="0"/>
              </a:spcAft>
              <a:buNone/>
            </a:pPr>
            <a:r>
              <a:rPr lang="en"/>
              <a:t>The membership retention rates have been maintained at high levels. As of the latest reports, the U.S. and Canada retention rate is about 92.6%, and the international retention rate is around 90.5%, both at all-time highs​</a:t>
            </a:r>
            <a:endParaRPr/>
          </a:p>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2e987e14b8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2e987e14b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e987e14b85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e987e14b8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visual shows that costco’s revenue primarily comes from food and sundries which amounts to 40.5%. In terms of geographical mix, US and Puerto Rico are said to make up 69% of their warehouses.</a:t>
            </a:r>
            <a:endParaRPr/>
          </a:p>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eadacfb5b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2eadacfb5b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again just shows which one of their products bring in the most revenue for Costco and it’s clear that is has been Food and Sundries for 3 consecutive years now</a:t>
            </a:r>
            <a:endParaRPr/>
          </a:p>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e987e14b85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2e987e14b85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visual kind of just shows all the locations in which Costco operates. This shows that a bulk of the locations are in the US followed by Canada and so on. </a:t>
            </a:r>
            <a:endParaRPr/>
          </a:p>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2e987e14b85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2e987e14b8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When Costco opens up its international stores, they see membership sign-ups are 10 times higher in the first 8-12 weeks compared to US stores. This is said to be driven by two strategies: high average ticket totals from customers who believe they are saving by spending more and a “more-is-better” mindset leading to impulse purchases of things that are not needed.</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eadacfb5bf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eadacfb5bf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e987e14b85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e987e14b85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In 2024 Costco increased their minimum employee wage by 50 cents bringing it up to 18.50. They pay their employees above the minimum wage with 76% of warehouse managers who are rising from entry-level positions. Strong benefits and high engagement leads to 90% employee retention for over a year in 2023.</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e987e14b85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e987e14b85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Kirkland is Costco’s private label brand that sells products for up to 20% less than their competing brands.</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2e987e14b85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2e987e14b85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This chart shoes the average sales per Costco warehouse from 2014 to 2023. It shows a steady increase in sales, with a noticeable jump in recent years. The newer warehouses, especially the ones opened from 2020 onwards have higher sales figures which shows Costco’s growing market presence and efficiency in generating revenue.</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2e987e14b85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2e987e14b8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76acc795dd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76acc795d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These are positions they do not currently all hold but are notable positions they had </a:t>
            </a:r>
            <a:endParaRPr sz="1000">
              <a:solidFill>
                <a:schemeClr val="dk1"/>
              </a:solidFill>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Based on the Costco’s Websites board of directors and executive management the chairman of the board is Hamilton E. James. “Talk about his past experiences and education”</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2e987e14b85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2e987e14b85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76acc795dd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276acc795d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e987e14b85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2e987e14b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2e987e14b85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2e987e14b8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276acc795dd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276acc795d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adacfb5bf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adacfb5b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When discussing the top retail companies worldwide, it's essential to highlight a few key players dominating the market. Walmart leads the pack as the world's largest retailer, known for its vast network of stores and significant market share. Amazon follows closely, revolutionizing the retail landscape with its e-commerce dominance and rapid delivery services. Other major players include Costco, with its membership-based model and bulk sales, and Alibaba, which rules the Asian market with its online shopping platforms. These companies are not just leaders in sales but also in innovation, continuously setting trends and shaping the future of retail.</a:t>
            </a:r>
            <a:endParaRPr/>
          </a:p>
          <a:p>
            <a:pPr marL="0" lvl="0" indent="0" algn="l" rtl="0">
              <a:spcBef>
                <a:spcPts val="120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276acc795dd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276acc795dd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g276acc795dd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1" name="Google Shape;1111;g276acc795dd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2e987e14b85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2e987e14b85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2e987e14b85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2e987e14b85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So, between May 2024 and September 2023 we can see a slight decrease in total assets from roughly 69 million to approximately 68 billion. Changes are from the reduction from cash and cash equivalents from 13.7 billion to 10.4 billion and also a decrease in short-term investments and operating lease right-of-use assets.</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decrease in short-term investments could suggest that Costco is relocating these funds into a more long-term strategic investments or operational needs</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The decrease in operating lease right-of-use assets can reflect the end of certain lease agreements and maybe a shift towards instead owning properties instead which is supported by the property and equipment</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Increase in property and equipment can show that Costco is investing in its physical infrastructure to maybe improve and expand their warehouses.</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2e987e14b85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2e987e14b85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2e987e14b85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2e987e14b85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2e987e14b85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6" name="Google Shape;1146;g2e987e14b85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2e987e14b85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2e987e14b85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e987e14b85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2e987e14b85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276acc795dd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276acc795d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eadacfb5bf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eadacfb5bf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276acc795dd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276acc795d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276acc795dd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276acc795d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276acc795dd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276acc795d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276acc795dd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276acc795d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276acc795dd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276acc795d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2eadacfb5bf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2eadacfb5bf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274e340a7c8_0_7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274e340a7c8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2e9cd2bf36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2e9cd2bf3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2e9cd2bf36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2e9cd2bf36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2e9cd2bf36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2e9cd2bf36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eadacfb5b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2eadacfb5b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2e9cd2bf36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2e9cd2bf3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2eb28acca65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2eb28acca6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5"/>
        <p:cNvGrpSpPr/>
        <p:nvPr/>
      </p:nvGrpSpPr>
      <p:grpSpPr>
        <a:xfrm>
          <a:off x="0" y="0"/>
          <a:ext cx="0" cy="0"/>
          <a:chOff x="0" y="0"/>
          <a:chExt cx="0" cy="0"/>
        </a:xfrm>
      </p:grpSpPr>
      <p:sp>
        <p:nvSpPr>
          <p:cNvPr id="1256" name="Google Shape;1256;g2e9cd2bf36a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7" name="Google Shape;1257;g2e9cd2bf36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276bf851b6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0" name="Google Shape;1270;g276bf851b6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2eb23324378_1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2eb23324378_1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2eb23324378_1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2eb23324378_1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2eadacfe4b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2eadacfe4b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2eb23324378_1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2eb23324378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eb23324378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eb2332437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2e9c502165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2e9c502165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eadacfb5bf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eadacfb5bf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2e9c502165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2e9c502165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2ea413d90b3_0_10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2ea413d90b3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2e9c502165b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2e9c502165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2ea8402fed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2ea8402fed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2e9cd2bf36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2e9cd2bf36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e9c50216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e9c50216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276bf851b6f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276bf851b6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g2eb23324378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2" name="Google Shape;1372;g2eb23324378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2ea413d90b3_0_10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2ea413d90b3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ea65bfc63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ea65bfc63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eadacfb5bf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eadacfb5bf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e9c502165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2e9c502165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ea8402fed2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2ea8402fed2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2eb23324378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2eb23324378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2e9c502165b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2e9c502165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7"/>
        <p:cNvGrpSpPr/>
        <p:nvPr/>
      </p:nvGrpSpPr>
      <p:grpSpPr>
        <a:xfrm>
          <a:off x="0" y="0"/>
          <a:ext cx="0" cy="0"/>
          <a:chOff x="0" y="0"/>
          <a:chExt cx="0" cy="0"/>
        </a:xfrm>
      </p:grpSpPr>
      <p:sp>
        <p:nvSpPr>
          <p:cNvPr id="1418" name="Google Shape;1418;g2eb23324378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9" name="Google Shape;1419;g2eb23324378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2eb23324378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2eb23324378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2eb23324378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2eb2332437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ea8402fed2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2ea8402fed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ea413d90b3_0_1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1" name="Google Shape;1451;g2ea413d90b3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2eadacfdf0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2eadacfdf0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eadacfb5bf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eadacfb5bf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Over the past few years, US consumer spending has shown resilience, bouncing back strongly after the COVID-19 pandemic due to government stimulus and pent-up demand. The pandemic accelerated the shift to online shopping, significantly boosting e-commerce sales. Rising inflation in 2022 and 2023 affected spending habits, with consumers prioritizing essentials over discretionary items. Despite fluctuations in consumer confidence, retail sales continued to grow, particularly in sectors like electronics, home goods, and health and personal care.</a:t>
            </a:r>
            <a:endParaRPr/>
          </a:p>
          <a:p>
            <a:pPr marL="0" lvl="0" indent="0" algn="l" rtl="0">
              <a:spcBef>
                <a:spcPts val="120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g2eadacfdf0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9" name="Google Shape;1469;g2eadacfdf0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eadacfdf0e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2eadacfdf0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2eadacfdf0e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2eadacfdf0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2eb23324378_1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2eb23324378_1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2ea8402fed2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2ea8402fed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2ea413d90b3_0_1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9" name="Google Shape;1509;g2ea413d90b3_0_1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2ea413d90b3_0_1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2ea413d90b3_0_1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2eb23324378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2eb23324378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2ea413d90b3_0_1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2ea413d90b3_0_1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2ea65bfc63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2ea65bfc6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74e340a7c8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274e340a7c8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eadacfb5bf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eadacfb5b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2eb23324378_1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2eb23324378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2ea65bfc63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2ea65bfc6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2ea8402fed2_0_5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2ea8402fed2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2ea8402fed2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2ea8402fed2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2ea8402fed2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2ea8402fed2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2ea8402fed2_0_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2ea8402fed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4"/>
        <p:cNvGrpSpPr/>
        <p:nvPr/>
      </p:nvGrpSpPr>
      <p:grpSpPr>
        <a:xfrm>
          <a:off x="0" y="0"/>
          <a:ext cx="0" cy="0"/>
          <a:chOff x="0" y="0"/>
          <a:chExt cx="0" cy="0"/>
        </a:xfrm>
      </p:grpSpPr>
      <p:sp>
        <p:nvSpPr>
          <p:cNvPr id="1585" name="Google Shape;1585;g2ea8402fed2_0_5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6" name="Google Shape;1586;g2ea8402fed2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2ea8402fed2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3" name="Google Shape;1593;g2ea8402fed2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g2ea8402fed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1" name="Google Shape;1601;g2ea8402fed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eadacfb5bf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2eadacfb5bf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eadacfb5bf_0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eadacfb5bf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eadacfb5bf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eadacfb5bf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adacfb5bf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eadacfb5bf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b2332437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eb2332437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eb23324378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eb2332437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eb23324378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eb2332437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eb23324378_0_8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eb23324378_0_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eb2332437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eb2332437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adacfb5b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adacfb5b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eb2332437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eb2332437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eb2332437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eb2332437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eb23324378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eb23324378_0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eb23324378_0_9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eb23324378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eb23324378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eb23324378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b23324378_0_8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b23324378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eb23324378_0_8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eb23324378_0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b23324378_0_8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eb23324378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b23324378_0_9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eb23324378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eb23324378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eb23324378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eadacfb5b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eadacfb5b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eb23324378_0_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eb23324378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74e340a7c8_0_6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74e340a7c8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9ba7613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9ba7613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ea1dc2292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2ea1dc2292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ea1dc22927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ea1dc2292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ea1dc2292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2ea1dc2292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ea1dc22927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ea1dc2292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ea9394140a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ea9394140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ea1dc2292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2ea1dc229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ea1dc22927_0_16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ea1dc22927_0_1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eadacfb5bf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eadacfb5bf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America's largest retailers, like Walmart and Amazon, dominate the market with massive sales and extensive reach. They continually innovate, using advanced technology and logistics to meet customer demands and stay ahead of the competition.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ea1dc22927_0_18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2ea1dc22927_0_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ea1dc22927_0_1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ea1dc22927_0_1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ea1dc22927_0_18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ea1dc22927_0_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e9ba76130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e9ba76130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eb3d7ac98a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eb3d7ac98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eb3d7ac98a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eb3d7ac98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https://www.zippia.com/advice/walmart-statistics/#:~:text=every%20single%20day.-,In%20fact%2C%20just%20one%20Walmart%20Supercenter%20in%20the%20U.S.%20serves,items%20available%20on%20the%20shelves</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https://www.enterpriseappstoday.com/stats/walmart-statistics.html</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eb3d7ac98a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eb3d7ac98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eb3d7ac98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2eb3d7ac98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eb3d7ac98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2eb3d7ac98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eb3d7ac98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eb3d7ac98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adacfb5bf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eadacfb5bf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ea3c2633d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ea3c2633d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76c86f1587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76c86f158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ea9394140a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ea9394140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ea3c2633d1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ea3c2633d1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ea9394140a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ea939414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ea9394140a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2ea9394140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eb4a48000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2eb4a4800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eb4a48000f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2eb4a48000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eb4a48000f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2eb4a48000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ea3c2633d1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2ea3c2633d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eadacfb5bf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eadacfb5b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E-commerce sales grew quickly from Q2 2020 to Q1 2021 but have slowed down since. For six out of the last eight quarters, including the last three, growth has been slow. This is much weaker compared to the usual fast growth in US e-commerce from 2009 to 2021, except for Q1 2019.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76c86f158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76c86f158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ea9394140a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ea9394140a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76dac0ac9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276dac0ac9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https://finbox.com/NASDAQGS:AMZN/explorer/total_rev_cagr_7y/</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eb3d7ac98a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eb3d7ac98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eb3d7ac98a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2eb3d7ac98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eb3d7ac98a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eb3d7ac98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eb3d7ac98a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2eb3d7ac98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eb3d7ac98a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eb3d7ac98a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eb3d7ac98a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2eb3d7ac98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eb3d7ac98a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eb3d7ac98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eadacfb5bf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eadacfb5b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76dac0ac9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76dac0ac9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a9394140a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a9394140a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eba5c0fc0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2eba5c0fc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2eb69e94c36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2eb69e94c36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ea9394140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2ea9394140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ea9394140a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ea9394140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ea3c2633d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ea3c2633d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ea1dc22927_0_18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2ea1dc22927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ea1dc22927_0_1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ea1dc22927_0_1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ea1dc22927_0_19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ea1dc22927_0_1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eadacfb5bf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eadacfb5b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2ea1dc22927_0_20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2ea1dc22927_0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ea1dc22927_0_33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ea1dc22927_0_3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76c86f158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76c86f158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ea1dc22927_0_3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2ea1dc22927_0_3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2ea1dc22927_0_34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2ea1dc22927_0_3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ea1dc22927_0_34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ea1dc22927_0_3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ea939414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ea939414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ea1dc22927_0_18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ea1dc22927_0_1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2ea1dc22927_0_18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2ea1dc22927_0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ea1dc22927_0_18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ea1dc22927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0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41.png"/></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4.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3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3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9.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29.png"/></Relationships>
</file>

<file path=ppt/slides/_rels/slide14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1.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29.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1.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3.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4.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1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7.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15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16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16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6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1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4.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16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87.png"/></Relationships>
</file>

<file path=ppt/slides/_rels/slide16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89.png"/></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7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72.xml"/><Relationship Id="rId1" Type="http://schemas.openxmlformats.org/officeDocument/2006/relationships/slideLayout" Target="../slideLayouts/slideLayout7.xml"/><Relationship Id="rId5" Type="http://schemas.openxmlformats.org/officeDocument/2006/relationships/image" Target="../media/image194.png"/><Relationship Id="rId4" Type="http://schemas.openxmlformats.org/officeDocument/2006/relationships/image" Target="../media/image178.png"/></Relationships>
</file>

<file path=ppt/slides/_rels/slide1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195.png"/></Relationships>
</file>

<file path=ppt/slides/_rels/slide1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196.png"/></Relationships>
</file>

<file path=ppt/slides/_rels/slide17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198.png"/></Relationships>
</file>

<file path=ppt/slides/_rels/slide17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8.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9.xml"/><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80.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8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openxmlformats.org/officeDocument/2006/relationships/image" Target="../media/image202.png"/></Relationships>
</file>

<file path=ppt/slides/_rels/slide18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3.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78.png"/><Relationship Id="rId7" Type="http://schemas.openxmlformats.org/officeDocument/2006/relationships/image" Target="../media/image207.pn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s>
</file>

<file path=ppt/slides/_rels/slide1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8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6.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7.xml"/><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18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8.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214.png"/></Relationships>
</file>

<file path=ppt/slides/_rels/slide1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9.xml"/><Relationship Id="rId1" Type="http://schemas.openxmlformats.org/officeDocument/2006/relationships/slideLayout" Target="../slideLayouts/slideLayout7.xml"/><Relationship Id="rId5" Type="http://schemas.openxmlformats.org/officeDocument/2006/relationships/image" Target="../media/image217.png"/><Relationship Id="rId4" Type="http://schemas.openxmlformats.org/officeDocument/2006/relationships/image" Target="../media/image21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0.xml"/><Relationship Id="rId1" Type="http://schemas.openxmlformats.org/officeDocument/2006/relationships/slideLayout" Target="../slideLayouts/slideLayout7.xml"/><Relationship Id="rId5" Type="http://schemas.openxmlformats.org/officeDocument/2006/relationships/image" Target="../media/image219.png"/><Relationship Id="rId4" Type="http://schemas.openxmlformats.org/officeDocument/2006/relationships/image" Target="../media/image218.png"/></Relationships>
</file>

<file path=ppt/slides/_rels/slide1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1.xml"/><Relationship Id="rId1" Type="http://schemas.openxmlformats.org/officeDocument/2006/relationships/slideLayout" Target="../slideLayouts/slideLayout7.xml"/><Relationship Id="rId5" Type="http://schemas.openxmlformats.org/officeDocument/2006/relationships/image" Target="../media/image221.png"/><Relationship Id="rId4" Type="http://schemas.openxmlformats.org/officeDocument/2006/relationships/image" Target="../media/image220.png"/></Relationships>
</file>

<file path=ppt/slides/_rels/slide1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2.xml"/><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222.png"/></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3.xml"/><Relationship Id="rId1" Type="http://schemas.openxmlformats.org/officeDocument/2006/relationships/slideLayout" Target="../slideLayouts/slideLayout7.xml"/><Relationship Id="rId4" Type="http://schemas.openxmlformats.org/officeDocument/2006/relationships/image" Target="../media/image224.png"/></Relationships>
</file>

<file path=ppt/slides/_rels/slide19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5.xml"/><Relationship Id="rId1" Type="http://schemas.openxmlformats.org/officeDocument/2006/relationships/slideLayout" Target="../slideLayouts/slideLayout7.xml"/><Relationship Id="rId4" Type="http://schemas.openxmlformats.org/officeDocument/2006/relationships/image" Target="../media/image225.png"/></Relationships>
</file>

<file path=ppt/slides/_rels/slide19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6.xml"/><Relationship Id="rId1" Type="http://schemas.openxmlformats.org/officeDocument/2006/relationships/slideLayout" Target="../slideLayouts/slideLayout7.xml"/><Relationship Id="rId4" Type="http://schemas.openxmlformats.org/officeDocument/2006/relationships/image" Target="../media/image226.png"/></Relationships>
</file>

<file path=ppt/slides/_rels/slide1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7.xml"/><Relationship Id="rId1" Type="http://schemas.openxmlformats.org/officeDocument/2006/relationships/slideLayout" Target="../slideLayouts/slideLayout7.xml"/><Relationship Id="rId4" Type="http://schemas.openxmlformats.org/officeDocument/2006/relationships/image" Target="../media/image227.png"/></Relationships>
</file>

<file path=ppt/slides/_rels/slide19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8.xml"/><Relationship Id="rId1" Type="http://schemas.openxmlformats.org/officeDocument/2006/relationships/slideLayout" Target="../slideLayouts/slideLayout7.xml"/><Relationship Id="rId4" Type="http://schemas.openxmlformats.org/officeDocument/2006/relationships/image" Target="../media/image228.png"/></Relationships>
</file>

<file path=ppt/slides/_rels/slide1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9.xml"/><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0.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20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231.png"/></Relationships>
</file>

<file path=ppt/slides/_rels/slide2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2.xml"/><Relationship Id="rId1" Type="http://schemas.openxmlformats.org/officeDocument/2006/relationships/slideLayout" Target="../slideLayouts/slideLayout7.xml"/><Relationship Id="rId4" Type="http://schemas.openxmlformats.org/officeDocument/2006/relationships/image" Target="../media/image232.png"/></Relationships>
</file>

<file path=ppt/slides/_rels/slide20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233.png"/></Relationships>
</file>

<file path=ppt/slides/_rels/slide2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234.png"/></Relationships>
</file>

<file path=ppt/slides/_rels/slide20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235.png"/></Relationships>
</file>

<file path=ppt/slides/_rels/slide20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236.png"/></Relationships>
</file>

<file path=ppt/slides/_rels/slide20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7.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 Id="rId9" Type="http://schemas.openxmlformats.org/officeDocument/2006/relationships/image" Target="../media/image45.png"/></Relationships>
</file>

<file path=ppt/slides/_rels/slide8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105.jpg"/></Relationships>
</file>

<file path=ppt/slides/_rels/slide9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107.jpg"/></Relationships>
</file>

<file path=ppt/slides/_rels/slide9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109.jpg"/></Relationships>
</file>

<file path=ppt/slides/_rels/slide9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111.jpg"/></Relationships>
</file>

<file path=ppt/slides/_rels/slide9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9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773700" y="631538"/>
            <a:ext cx="7596600" cy="15306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000" b="1">
                <a:solidFill>
                  <a:schemeClr val="dk1"/>
                </a:solidFill>
                <a:latin typeface="Oswald"/>
                <a:ea typeface="Oswald"/>
                <a:cs typeface="Oswald"/>
                <a:sym typeface="Oswald"/>
              </a:rPr>
              <a:t>US Retail</a:t>
            </a:r>
            <a:endParaRPr sz="5000" b="1">
              <a:solidFill>
                <a:schemeClr val="dk1"/>
              </a:solidFill>
              <a:latin typeface="Oswald"/>
              <a:ea typeface="Oswald"/>
              <a:cs typeface="Oswald"/>
              <a:sym typeface="Oswald"/>
            </a:endParaRPr>
          </a:p>
        </p:txBody>
      </p:sp>
      <p:sp>
        <p:nvSpPr>
          <p:cNvPr id="63" name="Google Shape;63;p13"/>
          <p:cNvSpPr txBox="1">
            <a:spLocks noGrp="1"/>
          </p:cNvSpPr>
          <p:nvPr>
            <p:ph type="subTitle" idx="4294967295"/>
          </p:nvPr>
        </p:nvSpPr>
        <p:spPr>
          <a:xfrm>
            <a:off x="7462425" y="4223000"/>
            <a:ext cx="1576800" cy="84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Oswald"/>
                <a:ea typeface="Oswald"/>
                <a:cs typeface="Oswald"/>
                <a:sym typeface="Oswald"/>
              </a:rPr>
              <a:t>BUS 417-3</a:t>
            </a:r>
            <a:endParaRPr>
              <a:latin typeface="Oswald"/>
              <a:ea typeface="Oswald"/>
              <a:cs typeface="Oswald"/>
              <a:sym typeface="Oswald"/>
            </a:endParaRPr>
          </a:p>
          <a:p>
            <a:pPr marL="0" lvl="0" indent="0" algn="ctr" rtl="0">
              <a:spcBef>
                <a:spcPts val="1200"/>
              </a:spcBef>
              <a:spcAft>
                <a:spcPts val="0"/>
              </a:spcAft>
              <a:buNone/>
            </a:pPr>
            <a:r>
              <a:rPr lang="en">
                <a:latin typeface="Oswald"/>
                <a:ea typeface="Oswald"/>
                <a:cs typeface="Oswald"/>
                <a:sym typeface="Oswald"/>
              </a:rPr>
              <a:t>Team 4</a:t>
            </a:r>
            <a:endParaRPr>
              <a:latin typeface="Oswald"/>
              <a:ea typeface="Oswald"/>
              <a:cs typeface="Oswald"/>
              <a:sym typeface="Oswald"/>
            </a:endParaRPr>
          </a:p>
          <a:p>
            <a:pPr marL="0" lvl="0" indent="0" algn="ctr" rtl="0">
              <a:spcBef>
                <a:spcPts val="1200"/>
              </a:spcBef>
              <a:spcAft>
                <a:spcPts val="1200"/>
              </a:spcAft>
              <a:buNone/>
            </a:pPr>
            <a:endParaRPr>
              <a:latin typeface="Oswald"/>
              <a:ea typeface="Oswald"/>
              <a:cs typeface="Oswald"/>
              <a:sym typeface="Oswald"/>
            </a:endParaRPr>
          </a:p>
        </p:txBody>
      </p:sp>
      <p:pic>
        <p:nvPicPr>
          <p:cNvPr id="64" name="Google Shape;64;p13"/>
          <p:cNvPicPr preferRelativeResize="0"/>
          <p:nvPr/>
        </p:nvPicPr>
        <p:blipFill rotWithShape="1">
          <a:blip r:embed="rId3">
            <a:alphaModFix/>
          </a:blip>
          <a:srcRect l="8178" t="15045" r="8702" b="13208"/>
          <a:stretch/>
        </p:blipFill>
        <p:spPr>
          <a:xfrm>
            <a:off x="3580213" y="2162150"/>
            <a:ext cx="1865725" cy="1610425"/>
          </a:xfrm>
          <a:prstGeom prst="rect">
            <a:avLst/>
          </a:prstGeom>
          <a:noFill/>
          <a:ln>
            <a:noFill/>
          </a:ln>
        </p:spPr>
      </p:pic>
      <p:sp>
        <p:nvSpPr>
          <p:cNvPr id="65" name="Google Shape;65;p13"/>
          <p:cNvSpPr txBox="1"/>
          <p:nvPr/>
        </p:nvSpPr>
        <p:spPr>
          <a:xfrm>
            <a:off x="47625" y="4695800"/>
            <a:ext cx="50484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Oswald Light"/>
                <a:ea typeface="Oswald Light"/>
                <a:cs typeface="Oswald Light"/>
                <a:sym typeface="Oswald Light"/>
              </a:rPr>
              <a:t>By: Sandeep Chahil, Yuvraj Singh, Timothy Wong, Dilkamal Phull</a:t>
            </a:r>
            <a:endParaRPr>
              <a:solidFill>
                <a:schemeClr val="dk1"/>
              </a:solidFill>
              <a:latin typeface="Oswald Light"/>
              <a:ea typeface="Oswald Light"/>
              <a:cs typeface="Oswald Light"/>
              <a:sym typeface="Oswal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64425" y="20095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Retail Industry Analysis</a:t>
            </a:r>
            <a:endParaRPr>
              <a:latin typeface="Oswald"/>
              <a:ea typeface="Oswald"/>
              <a:cs typeface="Oswald"/>
              <a:sym typeface="Oswald"/>
            </a:endParaRPr>
          </a:p>
        </p:txBody>
      </p:sp>
      <p:pic>
        <p:nvPicPr>
          <p:cNvPr id="129" name="Google Shape;129;p22"/>
          <p:cNvPicPr preferRelativeResize="0"/>
          <p:nvPr/>
        </p:nvPicPr>
        <p:blipFill rotWithShape="1">
          <a:blip r:embed="rId3">
            <a:alphaModFix/>
          </a:blip>
          <a:srcRect b="12861"/>
          <a:stretch/>
        </p:blipFill>
        <p:spPr>
          <a:xfrm>
            <a:off x="4812675" y="350150"/>
            <a:ext cx="4244900" cy="415005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1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(Assets)</a:t>
            </a:r>
            <a:endParaRPr sz="2700">
              <a:solidFill>
                <a:schemeClr val="dk1"/>
              </a:solidFill>
              <a:latin typeface="Oswald"/>
              <a:ea typeface="Oswald"/>
              <a:cs typeface="Oswald"/>
              <a:sym typeface="Oswald"/>
            </a:endParaRPr>
          </a:p>
        </p:txBody>
      </p:sp>
      <p:pic>
        <p:nvPicPr>
          <p:cNvPr id="793" name="Google Shape;793;p112"/>
          <p:cNvPicPr preferRelativeResize="0"/>
          <p:nvPr/>
        </p:nvPicPr>
        <p:blipFill>
          <a:blip r:embed="rId3">
            <a:alphaModFix/>
          </a:blip>
          <a:stretch>
            <a:fillRect/>
          </a:stretch>
        </p:blipFill>
        <p:spPr>
          <a:xfrm>
            <a:off x="152400" y="1092650"/>
            <a:ext cx="8839204" cy="3340598"/>
          </a:xfrm>
          <a:prstGeom prst="rect">
            <a:avLst/>
          </a:prstGeom>
          <a:noFill/>
          <a:ln>
            <a:noFill/>
          </a:ln>
        </p:spPr>
      </p:pic>
      <p:pic>
        <p:nvPicPr>
          <p:cNvPr id="794" name="Google Shape;794;p112"/>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1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(Liabilities)</a:t>
            </a:r>
            <a:endParaRPr sz="2700">
              <a:solidFill>
                <a:schemeClr val="dk1"/>
              </a:solidFill>
              <a:latin typeface="Oswald"/>
              <a:ea typeface="Oswald"/>
              <a:cs typeface="Oswald"/>
              <a:sym typeface="Oswald"/>
            </a:endParaRPr>
          </a:p>
        </p:txBody>
      </p:sp>
      <p:pic>
        <p:nvPicPr>
          <p:cNvPr id="800" name="Google Shape;800;p113"/>
          <p:cNvPicPr preferRelativeResize="0"/>
          <p:nvPr/>
        </p:nvPicPr>
        <p:blipFill>
          <a:blip r:embed="rId3">
            <a:alphaModFix/>
          </a:blip>
          <a:stretch>
            <a:fillRect/>
          </a:stretch>
        </p:blipFill>
        <p:spPr>
          <a:xfrm>
            <a:off x="152400" y="1092650"/>
            <a:ext cx="8839204" cy="2978052"/>
          </a:xfrm>
          <a:prstGeom prst="rect">
            <a:avLst/>
          </a:prstGeom>
          <a:noFill/>
          <a:ln>
            <a:noFill/>
          </a:ln>
        </p:spPr>
      </p:pic>
      <p:pic>
        <p:nvPicPr>
          <p:cNvPr id="801" name="Google Shape;801;p113"/>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1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(Equity)</a:t>
            </a:r>
            <a:endParaRPr sz="2700">
              <a:solidFill>
                <a:schemeClr val="dk1"/>
              </a:solidFill>
              <a:latin typeface="Oswald"/>
              <a:ea typeface="Oswald"/>
              <a:cs typeface="Oswald"/>
              <a:sym typeface="Oswald"/>
            </a:endParaRPr>
          </a:p>
        </p:txBody>
      </p:sp>
      <p:pic>
        <p:nvPicPr>
          <p:cNvPr id="807" name="Google Shape;807;p114"/>
          <p:cNvPicPr preferRelativeResize="0"/>
          <p:nvPr/>
        </p:nvPicPr>
        <p:blipFill>
          <a:blip r:embed="rId3">
            <a:alphaModFix/>
          </a:blip>
          <a:stretch>
            <a:fillRect/>
          </a:stretch>
        </p:blipFill>
        <p:spPr>
          <a:xfrm>
            <a:off x="152400" y="1092650"/>
            <a:ext cx="8839204" cy="1540818"/>
          </a:xfrm>
          <a:prstGeom prst="rect">
            <a:avLst/>
          </a:prstGeom>
          <a:noFill/>
          <a:ln>
            <a:noFill/>
          </a:ln>
        </p:spPr>
      </p:pic>
      <p:pic>
        <p:nvPicPr>
          <p:cNvPr id="808" name="Google Shape;808;p114"/>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11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Income Statement</a:t>
            </a:r>
            <a:endParaRPr sz="2700">
              <a:solidFill>
                <a:schemeClr val="dk1"/>
              </a:solidFill>
              <a:latin typeface="Oswald"/>
              <a:ea typeface="Oswald"/>
              <a:cs typeface="Oswald"/>
              <a:sym typeface="Oswald"/>
            </a:endParaRPr>
          </a:p>
        </p:txBody>
      </p:sp>
      <p:pic>
        <p:nvPicPr>
          <p:cNvPr id="814" name="Google Shape;814;p115"/>
          <p:cNvPicPr preferRelativeResize="0"/>
          <p:nvPr/>
        </p:nvPicPr>
        <p:blipFill rotWithShape="1">
          <a:blip r:embed="rId3">
            <a:alphaModFix/>
          </a:blip>
          <a:srcRect b="27948"/>
          <a:stretch/>
        </p:blipFill>
        <p:spPr>
          <a:xfrm>
            <a:off x="378375" y="940250"/>
            <a:ext cx="8387251" cy="3688550"/>
          </a:xfrm>
          <a:prstGeom prst="rect">
            <a:avLst/>
          </a:prstGeom>
          <a:noFill/>
          <a:ln>
            <a:noFill/>
          </a:ln>
        </p:spPr>
      </p:pic>
      <p:pic>
        <p:nvPicPr>
          <p:cNvPr id="815" name="Google Shape;815;p115"/>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1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Income Statement - cont.</a:t>
            </a:r>
            <a:endParaRPr sz="2700">
              <a:solidFill>
                <a:schemeClr val="dk1"/>
              </a:solidFill>
              <a:latin typeface="Oswald"/>
              <a:ea typeface="Oswald"/>
              <a:cs typeface="Oswald"/>
              <a:sym typeface="Oswald"/>
            </a:endParaRPr>
          </a:p>
        </p:txBody>
      </p:sp>
      <p:pic>
        <p:nvPicPr>
          <p:cNvPr id="821" name="Google Shape;821;p116"/>
          <p:cNvPicPr preferRelativeResize="0"/>
          <p:nvPr/>
        </p:nvPicPr>
        <p:blipFill>
          <a:blip r:embed="rId3">
            <a:alphaModFix/>
          </a:blip>
          <a:stretch>
            <a:fillRect/>
          </a:stretch>
        </p:blipFill>
        <p:spPr>
          <a:xfrm>
            <a:off x="152400" y="1876875"/>
            <a:ext cx="8839204" cy="1389758"/>
          </a:xfrm>
          <a:prstGeom prst="rect">
            <a:avLst/>
          </a:prstGeom>
          <a:noFill/>
          <a:ln>
            <a:noFill/>
          </a:ln>
        </p:spPr>
      </p:pic>
      <p:pic>
        <p:nvPicPr>
          <p:cNvPr id="822" name="Google Shape;822;p116"/>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1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Income Statement</a:t>
            </a:r>
            <a:endParaRPr sz="2700">
              <a:solidFill>
                <a:schemeClr val="dk1"/>
              </a:solidFill>
              <a:latin typeface="Oswald"/>
              <a:ea typeface="Oswald"/>
              <a:cs typeface="Oswald"/>
              <a:sym typeface="Oswald"/>
            </a:endParaRPr>
          </a:p>
        </p:txBody>
      </p:sp>
      <p:pic>
        <p:nvPicPr>
          <p:cNvPr id="828" name="Google Shape;828;p117"/>
          <p:cNvPicPr preferRelativeResize="0"/>
          <p:nvPr/>
        </p:nvPicPr>
        <p:blipFill rotWithShape="1">
          <a:blip r:embed="rId3">
            <a:alphaModFix/>
          </a:blip>
          <a:srcRect t="5167" b="26113"/>
          <a:stretch/>
        </p:blipFill>
        <p:spPr>
          <a:xfrm>
            <a:off x="351638" y="984650"/>
            <a:ext cx="8440724" cy="3899994"/>
          </a:xfrm>
          <a:prstGeom prst="rect">
            <a:avLst/>
          </a:prstGeom>
          <a:noFill/>
          <a:ln>
            <a:noFill/>
          </a:ln>
        </p:spPr>
      </p:pic>
      <p:pic>
        <p:nvPicPr>
          <p:cNvPr id="829" name="Google Shape;829;p11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Income Statement - cont.</a:t>
            </a:r>
            <a:endParaRPr sz="2700">
              <a:solidFill>
                <a:schemeClr val="dk1"/>
              </a:solidFill>
              <a:latin typeface="Oswald"/>
              <a:ea typeface="Oswald"/>
              <a:cs typeface="Oswald"/>
              <a:sym typeface="Oswald"/>
            </a:endParaRPr>
          </a:p>
        </p:txBody>
      </p:sp>
      <p:pic>
        <p:nvPicPr>
          <p:cNvPr id="835" name="Google Shape;835;p118"/>
          <p:cNvPicPr preferRelativeResize="0"/>
          <p:nvPr/>
        </p:nvPicPr>
        <p:blipFill>
          <a:blip r:embed="rId3">
            <a:alphaModFix/>
          </a:blip>
          <a:stretch>
            <a:fillRect/>
          </a:stretch>
        </p:blipFill>
        <p:spPr>
          <a:xfrm>
            <a:off x="152400" y="1872550"/>
            <a:ext cx="8839204" cy="1398390"/>
          </a:xfrm>
          <a:prstGeom prst="rect">
            <a:avLst/>
          </a:prstGeom>
          <a:noFill/>
          <a:ln>
            <a:noFill/>
          </a:ln>
        </p:spPr>
      </p:pic>
      <p:pic>
        <p:nvPicPr>
          <p:cNvPr id="836" name="Google Shape;836;p11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19"/>
          <p:cNvSpPr txBox="1"/>
          <p:nvPr/>
        </p:nvSpPr>
        <p:spPr>
          <a:xfrm>
            <a:off x="222650" y="272150"/>
            <a:ext cx="63264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Cash Flow Statement (Operating)</a:t>
            </a:r>
            <a:endParaRPr sz="2700">
              <a:solidFill>
                <a:schemeClr val="dk1"/>
              </a:solidFill>
              <a:latin typeface="Oswald"/>
              <a:ea typeface="Oswald"/>
              <a:cs typeface="Oswald"/>
              <a:sym typeface="Oswald"/>
            </a:endParaRPr>
          </a:p>
        </p:txBody>
      </p:sp>
      <p:pic>
        <p:nvPicPr>
          <p:cNvPr id="842" name="Google Shape;842;p119"/>
          <p:cNvPicPr preferRelativeResize="0"/>
          <p:nvPr/>
        </p:nvPicPr>
        <p:blipFill>
          <a:blip r:embed="rId3">
            <a:alphaModFix/>
          </a:blip>
          <a:stretch>
            <a:fillRect/>
          </a:stretch>
        </p:blipFill>
        <p:spPr>
          <a:xfrm>
            <a:off x="152400" y="1092650"/>
            <a:ext cx="8839204" cy="2753619"/>
          </a:xfrm>
          <a:prstGeom prst="rect">
            <a:avLst/>
          </a:prstGeom>
          <a:noFill/>
          <a:ln>
            <a:noFill/>
          </a:ln>
        </p:spPr>
      </p:pic>
      <p:pic>
        <p:nvPicPr>
          <p:cNvPr id="843" name="Google Shape;843;p119"/>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0"/>
          <p:cNvSpPr txBox="1"/>
          <p:nvPr/>
        </p:nvSpPr>
        <p:spPr>
          <a:xfrm>
            <a:off x="222650" y="272150"/>
            <a:ext cx="74499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Cash Flow Statement (Investing)</a:t>
            </a:r>
            <a:endParaRPr sz="2700">
              <a:solidFill>
                <a:schemeClr val="dk1"/>
              </a:solidFill>
              <a:latin typeface="Oswald"/>
              <a:ea typeface="Oswald"/>
              <a:cs typeface="Oswald"/>
              <a:sym typeface="Oswald"/>
            </a:endParaRPr>
          </a:p>
        </p:txBody>
      </p:sp>
      <p:pic>
        <p:nvPicPr>
          <p:cNvPr id="849" name="Google Shape;849;p120"/>
          <p:cNvPicPr preferRelativeResize="0"/>
          <p:nvPr/>
        </p:nvPicPr>
        <p:blipFill>
          <a:blip r:embed="rId3">
            <a:alphaModFix/>
          </a:blip>
          <a:stretch>
            <a:fillRect/>
          </a:stretch>
        </p:blipFill>
        <p:spPr>
          <a:xfrm>
            <a:off x="152400" y="1092650"/>
            <a:ext cx="8839204" cy="1143745"/>
          </a:xfrm>
          <a:prstGeom prst="rect">
            <a:avLst/>
          </a:prstGeom>
          <a:noFill/>
          <a:ln>
            <a:noFill/>
          </a:ln>
        </p:spPr>
      </p:pic>
      <p:pic>
        <p:nvPicPr>
          <p:cNvPr id="850" name="Google Shape;850;p120"/>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121"/>
          <p:cNvSpPr txBox="1"/>
          <p:nvPr/>
        </p:nvSpPr>
        <p:spPr>
          <a:xfrm>
            <a:off x="222650" y="272150"/>
            <a:ext cx="74499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Cash Flow Statement (Financing)</a:t>
            </a:r>
            <a:endParaRPr sz="2700">
              <a:solidFill>
                <a:schemeClr val="dk1"/>
              </a:solidFill>
              <a:latin typeface="Oswald"/>
              <a:ea typeface="Oswald"/>
              <a:cs typeface="Oswald"/>
              <a:sym typeface="Oswald"/>
            </a:endParaRPr>
          </a:p>
        </p:txBody>
      </p:sp>
      <p:pic>
        <p:nvPicPr>
          <p:cNvPr id="856" name="Google Shape;856;p121"/>
          <p:cNvPicPr preferRelativeResize="0"/>
          <p:nvPr/>
        </p:nvPicPr>
        <p:blipFill>
          <a:blip r:embed="rId3">
            <a:alphaModFix/>
          </a:blip>
          <a:stretch>
            <a:fillRect/>
          </a:stretch>
        </p:blipFill>
        <p:spPr>
          <a:xfrm>
            <a:off x="152400" y="1092650"/>
            <a:ext cx="8839204" cy="3590927"/>
          </a:xfrm>
          <a:prstGeom prst="rect">
            <a:avLst/>
          </a:prstGeom>
          <a:noFill/>
          <a:ln>
            <a:noFill/>
          </a:ln>
        </p:spPr>
      </p:pic>
      <p:pic>
        <p:nvPicPr>
          <p:cNvPr id="857" name="Google Shape;857;p121"/>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311700" y="2030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Retail Sales Worldwide</a:t>
            </a:r>
            <a:endParaRPr>
              <a:latin typeface="Oswald"/>
              <a:ea typeface="Oswald"/>
              <a:cs typeface="Oswald"/>
              <a:sym typeface="Oswald"/>
            </a:endParaRPr>
          </a:p>
        </p:txBody>
      </p:sp>
      <p:pic>
        <p:nvPicPr>
          <p:cNvPr id="135" name="Google Shape;135;p23"/>
          <p:cNvPicPr preferRelativeResize="0"/>
          <p:nvPr/>
        </p:nvPicPr>
        <p:blipFill>
          <a:blip r:embed="rId3">
            <a:alphaModFix/>
          </a:blip>
          <a:stretch>
            <a:fillRect/>
          </a:stretch>
        </p:blipFill>
        <p:spPr>
          <a:xfrm>
            <a:off x="2892325" y="928350"/>
            <a:ext cx="6069125" cy="4001900"/>
          </a:xfrm>
          <a:prstGeom prst="rect">
            <a:avLst/>
          </a:prstGeom>
          <a:noFill/>
          <a:ln>
            <a:noFill/>
          </a:ln>
        </p:spPr>
      </p:pic>
      <p:sp>
        <p:nvSpPr>
          <p:cNvPr id="136" name="Google Shape;136;p23"/>
          <p:cNvSpPr txBox="1"/>
          <p:nvPr/>
        </p:nvSpPr>
        <p:spPr>
          <a:xfrm rot="-5400000">
            <a:off x="7581363" y="2517350"/>
            <a:ext cx="16059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Open Sans"/>
                <a:ea typeface="Open Sans"/>
                <a:cs typeface="Open Sans"/>
                <a:sym typeface="Open Sans"/>
              </a:rPr>
              <a:t>In Trillions</a:t>
            </a:r>
            <a:endParaRPr sz="1800">
              <a:solidFill>
                <a:schemeClr val="lt1"/>
              </a:solidFill>
              <a:latin typeface="Open Sans"/>
              <a:ea typeface="Open Sans"/>
              <a:cs typeface="Open Sans"/>
              <a:sym typeface="Open Sans"/>
            </a:endParaRPr>
          </a:p>
        </p:txBody>
      </p:sp>
      <p:sp>
        <p:nvSpPr>
          <p:cNvPr id="137" name="Google Shape;137;p23"/>
          <p:cNvSpPr txBox="1"/>
          <p:nvPr/>
        </p:nvSpPr>
        <p:spPr>
          <a:xfrm>
            <a:off x="311700" y="1449000"/>
            <a:ext cx="2496600" cy="224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Clr>
                <a:schemeClr val="dk1"/>
              </a:buClr>
              <a:buSzPts val="1100"/>
              <a:buFont typeface="Arial"/>
              <a:buNone/>
            </a:pPr>
            <a:r>
              <a:rPr lang="en" sz="1800">
                <a:solidFill>
                  <a:schemeClr val="dk1"/>
                </a:solidFill>
              </a:rPr>
              <a:t>Total retail sales are expected to increase by $1.24 trillion, an overall increase of 31.7 percent and an average annual increase of 4.3 percent. </a:t>
            </a:r>
            <a:endParaRPr sz="1800">
              <a:solidFill>
                <a:schemeClr val="dk1"/>
              </a:solidFill>
            </a:endParaRPr>
          </a:p>
          <a:p>
            <a:pPr marL="0" lvl="0" indent="0" algn="l" rtl="0">
              <a:spcBef>
                <a:spcPts val="0"/>
              </a:spcBef>
              <a:spcAft>
                <a:spcPts val="0"/>
              </a:spcAft>
              <a:buNone/>
            </a:pPr>
            <a:endParaRPr sz="800">
              <a:solidFill>
                <a:schemeClr val="dk1"/>
              </a:solidFill>
              <a:latin typeface="Open Sans"/>
              <a:ea typeface="Open Sans"/>
              <a:cs typeface="Open Sans"/>
              <a:sym typeface="Open San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22"/>
          <p:cNvSpPr txBox="1"/>
          <p:nvPr/>
        </p:nvSpPr>
        <p:spPr>
          <a:xfrm>
            <a:off x="222650" y="272150"/>
            <a:ext cx="63264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Cash Flow Statement (Operating)</a:t>
            </a:r>
            <a:endParaRPr sz="2700">
              <a:solidFill>
                <a:schemeClr val="dk1"/>
              </a:solidFill>
              <a:latin typeface="Oswald"/>
              <a:ea typeface="Oswald"/>
              <a:cs typeface="Oswald"/>
              <a:sym typeface="Oswald"/>
            </a:endParaRPr>
          </a:p>
        </p:txBody>
      </p:sp>
      <p:pic>
        <p:nvPicPr>
          <p:cNvPr id="863" name="Google Shape;863;p122"/>
          <p:cNvPicPr preferRelativeResize="0"/>
          <p:nvPr/>
        </p:nvPicPr>
        <p:blipFill>
          <a:blip r:embed="rId3">
            <a:alphaModFix/>
          </a:blip>
          <a:stretch>
            <a:fillRect/>
          </a:stretch>
        </p:blipFill>
        <p:spPr>
          <a:xfrm>
            <a:off x="152400" y="1092650"/>
            <a:ext cx="8839204" cy="3245645"/>
          </a:xfrm>
          <a:prstGeom prst="rect">
            <a:avLst/>
          </a:prstGeom>
          <a:noFill/>
          <a:ln>
            <a:noFill/>
          </a:ln>
        </p:spPr>
      </p:pic>
      <p:pic>
        <p:nvPicPr>
          <p:cNvPr id="864" name="Google Shape;864;p122"/>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123"/>
          <p:cNvSpPr txBox="1"/>
          <p:nvPr/>
        </p:nvSpPr>
        <p:spPr>
          <a:xfrm>
            <a:off x="222650" y="272150"/>
            <a:ext cx="74499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Cash Flow Statement (Investing and Financing)</a:t>
            </a:r>
            <a:endParaRPr sz="2700">
              <a:solidFill>
                <a:schemeClr val="dk1"/>
              </a:solidFill>
              <a:latin typeface="Oswald"/>
              <a:ea typeface="Oswald"/>
              <a:cs typeface="Oswald"/>
              <a:sym typeface="Oswald"/>
            </a:endParaRPr>
          </a:p>
        </p:txBody>
      </p:sp>
      <p:pic>
        <p:nvPicPr>
          <p:cNvPr id="870" name="Google Shape;870;p123"/>
          <p:cNvPicPr preferRelativeResize="0"/>
          <p:nvPr/>
        </p:nvPicPr>
        <p:blipFill>
          <a:blip r:embed="rId3">
            <a:alphaModFix/>
          </a:blip>
          <a:stretch>
            <a:fillRect/>
          </a:stretch>
        </p:blipFill>
        <p:spPr>
          <a:xfrm>
            <a:off x="152400" y="1092650"/>
            <a:ext cx="8839204" cy="1009948"/>
          </a:xfrm>
          <a:prstGeom prst="rect">
            <a:avLst/>
          </a:prstGeom>
          <a:noFill/>
          <a:ln>
            <a:noFill/>
          </a:ln>
        </p:spPr>
      </p:pic>
      <p:pic>
        <p:nvPicPr>
          <p:cNvPr id="871" name="Google Shape;871;p123"/>
          <p:cNvPicPr preferRelativeResize="0"/>
          <p:nvPr/>
        </p:nvPicPr>
        <p:blipFill>
          <a:blip r:embed="rId4">
            <a:alphaModFix/>
          </a:blip>
          <a:stretch>
            <a:fillRect/>
          </a:stretch>
        </p:blipFill>
        <p:spPr>
          <a:xfrm>
            <a:off x="152400" y="2102598"/>
            <a:ext cx="8839204" cy="2460130"/>
          </a:xfrm>
          <a:prstGeom prst="rect">
            <a:avLst/>
          </a:prstGeom>
          <a:noFill/>
          <a:ln>
            <a:noFill/>
          </a:ln>
        </p:spPr>
      </p:pic>
      <p:pic>
        <p:nvPicPr>
          <p:cNvPr id="872" name="Google Shape;872;p123"/>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24"/>
          <p:cNvSpPr txBox="1">
            <a:spLocks noGrp="1"/>
          </p:cNvSpPr>
          <p:nvPr>
            <p:ph type="title"/>
          </p:nvPr>
        </p:nvSpPr>
        <p:spPr>
          <a:xfrm>
            <a:off x="484975" y="1826625"/>
            <a:ext cx="33369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000" b="1">
                <a:solidFill>
                  <a:srgbClr val="93C47D"/>
                </a:solidFill>
                <a:latin typeface="Oswald"/>
                <a:ea typeface="Oswald"/>
                <a:cs typeface="Oswald"/>
                <a:sym typeface="Oswald"/>
              </a:rPr>
              <a:t>Buy</a:t>
            </a:r>
            <a:endParaRPr sz="5000" b="1">
              <a:solidFill>
                <a:srgbClr val="93C47D"/>
              </a:solidFill>
              <a:latin typeface="Oswald"/>
              <a:ea typeface="Oswald"/>
              <a:cs typeface="Oswald"/>
              <a:sym typeface="Oswald"/>
            </a:endParaRPr>
          </a:p>
        </p:txBody>
      </p:sp>
      <p:sp>
        <p:nvSpPr>
          <p:cNvPr id="878" name="Google Shape;878;p124"/>
          <p:cNvSpPr txBox="1">
            <a:spLocks noGrp="1"/>
          </p:cNvSpPr>
          <p:nvPr>
            <p:ph type="title"/>
          </p:nvPr>
        </p:nvSpPr>
        <p:spPr>
          <a:xfrm>
            <a:off x="484975" y="2088975"/>
            <a:ext cx="3534600" cy="5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1F1F1F"/>
                </a:solidFill>
                <a:latin typeface="Oswald"/>
                <a:ea typeface="Oswald"/>
                <a:cs typeface="Oswald"/>
                <a:sym typeface="Oswald"/>
              </a:rPr>
              <a:t>Recommendation</a:t>
            </a:r>
            <a:endParaRPr sz="4000">
              <a:solidFill>
                <a:srgbClr val="1F1F1F"/>
              </a:solidFill>
              <a:latin typeface="Oswald"/>
              <a:ea typeface="Oswald"/>
              <a:cs typeface="Oswald"/>
              <a:sym typeface="Oswald"/>
            </a:endParaRPr>
          </a:p>
        </p:txBody>
      </p:sp>
      <p:pic>
        <p:nvPicPr>
          <p:cNvPr id="879" name="Google Shape;879;p124"/>
          <p:cNvPicPr preferRelativeResize="0"/>
          <p:nvPr/>
        </p:nvPicPr>
        <p:blipFill>
          <a:blip r:embed="rId3">
            <a:alphaModFix/>
          </a:blip>
          <a:stretch>
            <a:fillRect/>
          </a:stretch>
        </p:blipFill>
        <p:spPr>
          <a:xfrm>
            <a:off x="4764938" y="355511"/>
            <a:ext cx="4303875" cy="1033925"/>
          </a:xfrm>
          <a:prstGeom prst="rect">
            <a:avLst/>
          </a:prstGeom>
          <a:noFill/>
          <a:ln>
            <a:noFill/>
          </a:ln>
        </p:spPr>
      </p:pic>
      <p:sp>
        <p:nvSpPr>
          <p:cNvPr id="880" name="Google Shape;880;p124"/>
          <p:cNvSpPr txBox="1"/>
          <p:nvPr/>
        </p:nvSpPr>
        <p:spPr>
          <a:xfrm>
            <a:off x="4650225" y="1389425"/>
            <a:ext cx="4533300" cy="275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Montserrat"/>
                <a:ea typeface="Montserrat"/>
                <a:cs typeface="Montserrat"/>
                <a:sym typeface="Montserrat"/>
              </a:rPr>
              <a:t>Large Potential for Growth:</a:t>
            </a: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a:latin typeface="Montserrat"/>
                <a:ea typeface="Montserrat"/>
                <a:cs typeface="Montserrat"/>
                <a:sym typeface="Montserrat"/>
              </a:rPr>
              <a:t>Economies of scale and economies of scope</a:t>
            </a: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a:latin typeface="Montserrat"/>
                <a:ea typeface="Montserrat"/>
                <a:cs typeface="Montserrat"/>
                <a:sym typeface="Montserrat"/>
              </a:rPr>
              <a:t>Continued growth across all markets (+13.7% Y/Y in income)</a:t>
            </a: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a:latin typeface="Montserrat"/>
                <a:ea typeface="Montserrat"/>
                <a:cs typeface="Montserrat"/>
                <a:sym typeface="Montserrat"/>
              </a:rPr>
              <a:t>Continued E-commerce growth</a:t>
            </a:r>
            <a:endParaRPr sz="1800">
              <a:latin typeface="Montserrat"/>
              <a:ea typeface="Montserrat"/>
              <a:cs typeface="Montserrat"/>
              <a:sym typeface="Montserrat"/>
            </a:endParaRPr>
          </a:p>
          <a:p>
            <a:pPr marL="457200" lvl="0" indent="0" algn="l" rtl="0">
              <a:lnSpc>
                <a:spcPct val="115000"/>
              </a:lnSpc>
              <a:spcBef>
                <a:spcPts val="0"/>
              </a:spcBef>
              <a:spcAft>
                <a:spcPts val="0"/>
              </a:spcAft>
              <a:buNone/>
            </a:pPr>
            <a:r>
              <a:rPr lang="en" sz="1800">
                <a:latin typeface="Montserrat"/>
                <a:ea typeface="Montserrat"/>
                <a:cs typeface="Montserrat"/>
                <a:sym typeface="Montserrat"/>
              </a:rPr>
              <a:t>(+31.8% 6 year CAGR)</a:t>
            </a:r>
            <a:endParaRPr sz="1800">
              <a:latin typeface="Montserrat"/>
              <a:ea typeface="Montserrat"/>
              <a:cs typeface="Montserrat"/>
              <a:sym typeface="Montserrat"/>
            </a:endParaRPr>
          </a:p>
          <a:p>
            <a:pPr marL="457200" lvl="0" indent="-342900" algn="l" rtl="0">
              <a:lnSpc>
                <a:spcPct val="115000"/>
              </a:lnSpc>
              <a:spcBef>
                <a:spcPts val="0"/>
              </a:spcBef>
              <a:spcAft>
                <a:spcPts val="0"/>
              </a:spcAft>
              <a:buSzPts val="1800"/>
              <a:buFont typeface="Montserrat"/>
              <a:buChar char="●"/>
            </a:pPr>
            <a:r>
              <a:rPr lang="en" sz="1800">
                <a:latin typeface="Montserrat"/>
                <a:ea typeface="Montserrat"/>
                <a:cs typeface="Montserrat"/>
                <a:sym typeface="Montserrat"/>
              </a:rPr>
              <a:t>Continued growth in international markets (+10.7% Y/Y)</a:t>
            </a: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pic>
        <p:nvPicPr>
          <p:cNvPr id="885" name="Google Shape;885;p125"/>
          <p:cNvPicPr preferRelativeResize="0"/>
          <p:nvPr/>
        </p:nvPicPr>
        <p:blipFill>
          <a:blip r:embed="rId3">
            <a:alphaModFix/>
          </a:blip>
          <a:stretch>
            <a:fillRect/>
          </a:stretch>
        </p:blipFill>
        <p:spPr>
          <a:xfrm>
            <a:off x="1616988" y="1512100"/>
            <a:ext cx="5910026" cy="21193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pic>
        <p:nvPicPr>
          <p:cNvPr id="890" name="Google Shape;890;p126"/>
          <p:cNvPicPr preferRelativeResize="0"/>
          <p:nvPr/>
        </p:nvPicPr>
        <p:blipFill>
          <a:blip r:embed="rId3">
            <a:alphaModFix/>
          </a:blip>
          <a:stretch>
            <a:fillRect/>
          </a:stretch>
        </p:blipFill>
        <p:spPr>
          <a:xfrm>
            <a:off x="7896100" y="148451"/>
            <a:ext cx="1054074" cy="377975"/>
          </a:xfrm>
          <a:prstGeom prst="rect">
            <a:avLst/>
          </a:prstGeom>
          <a:noFill/>
          <a:ln>
            <a:noFill/>
          </a:ln>
        </p:spPr>
      </p:pic>
      <p:sp>
        <p:nvSpPr>
          <p:cNvPr id="891" name="Google Shape;891;p12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Basic Company Information</a:t>
            </a:r>
            <a:endParaRPr sz="2700">
              <a:solidFill>
                <a:schemeClr val="dk1"/>
              </a:solidFill>
              <a:latin typeface="Oswald"/>
              <a:ea typeface="Oswald"/>
              <a:cs typeface="Oswald"/>
              <a:sym typeface="Oswald"/>
            </a:endParaRPr>
          </a:p>
        </p:txBody>
      </p:sp>
      <p:pic>
        <p:nvPicPr>
          <p:cNvPr id="892" name="Google Shape;892;p126"/>
          <p:cNvPicPr preferRelativeResize="0"/>
          <p:nvPr/>
        </p:nvPicPr>
        <p:blipFill>
          <a:blip r:embed="rId4">
            <a:alphaModFix/>
          </a:blip>
          <a:stretch>
            <a:fillRect/>
          </a:stretch>
        </p:blipFill>
        <p:spPr>
          <a:xfrm>
            <a:off x="1579313" y="940250"/>
            <a:ext cx="5985375" cy="38984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2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 Year</a:t>
            </a:r>
            <a:endParaRPr sz="2700">
              <a:solidFill>
                <a:schemeClr val="dk1"/>
              </a:solidFill>
              <a:latin typeface="Oswald"/>
              <a:ea typeface="Oswald"/>
              <a:cs typeface="Oswald"/>
              <a:sym typeface="Oswald"/>
            </a:endParaRPr>
          </a:p>
        </p:txBody>
      </p:sp>
      <p:pic>
        <p:nvPicPr>
          <p:cNvPr id="898" name="Google Shape;898;p127"/>
          <p:cNvPicPr preferRelativeResize="0"/>
          <p:nvPr/>
        </p:nvPicPr>
        <p:blipFill>
          <a:blip r:embed="rId3">
            <a:alphaModFix/>
          </a:blip>
          <a:stretch>
            <a:fillRect/>
          </a:stretch>
        </p:blipFill>
        <p:spPr>
          <a:xfrm>
            <a:off x="337563" y="1169925"/>
            <a:ext cx="8468874" cy="2803650"/>
          </a:xfrm>
          <a:prstGeom prst="rect">
            <a:avLst/>
          </a:prstGeom>
          <a:noFill/>
          <a:ln>
            <a:noFill/>
          </a:ln>
        </p:spPr>
      </p:pic>
      <p:pic>
        <p:nvPicPr>
          <p:cNvPr id="899" name="Google Shape;899;p127"/>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2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- 5 Year</a:t>
            </a:r>
            <a:endParaRPr sz="2700">
              <a:solidFill>
                <a:schemeClr val="dk1"/>
              </a:solidFill>
              <a:latin typeface="Oswald"/>
              <a:ea typeface="Oswald"/>
              <a:cs typeface="Oswald"/>
              <a:sym typeface="Oswald"/>
            </a:endParaRPr>
          </a:p>
        </p:txBody>
      </p:sp>
      <p:pic>
        <p:nvPicPr>
          <p:cNvPr id="905" name="Google Shape;905;p128"/>
          <p:cNvPicPr preferRelativeResize="0"/>
          <p:nvPr/>
        </p:nvPicPr>
        <p:blipFill>
          <a:blip r:embed="rId3">
            <a:alphaModFix/>
          </a:blip>
          <a:stretch>
            <a:fillRect/>
          </a:stretch>
        </p:blipFill>
        <p:spPr>
          <a:xfrm>
            <a:off x="287388" y="1147038"/>
            <a:ext cx="8569226" cy="2849425"/>
          </a:xfrm>
          <a:prstGeom prst="rect">
            <a:avLst/>
          </a:prstGeom>
          <a:noFill/>
          <a:ln>
            <a:noFill/>
          </a:ln>
        </p:spPr>
      </p:pic>
      <p:pic>
        <p:nvPicPr>
          <p:cNvPr id="906" name="Google Shape;906;p128"/>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2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- 10 Year</a:t>
            </a:r>
            <a:endParaRPr sz="2700">
              <a:solidFill>
                <a:schemeClr val="dk1"/>
              </a:solidFill>
              <a:latin typeface="Oswald"/>
              <a:ea typeface="Oswald"/>
              <a:cs typeface="Oswald"/>
              <a:sym typeface="Oswald"/>
            </a:endParaRPr>
          </a:p>
        </p:txBody>
      </p:sp>
      <p:pic>
        <p:nvPicPr>
          <p:cNvPr id="912" name="Google Shape;912;p129"/>
          <p:cNvPicPr preferRelativeResize="0"/>
          <p:nvPr/>
        </p:nvPicPr>
        <p:blipFill>
          <a:blip r:embed="rId3">
            <a:alphaModFix/>
          </a:blip>
          <a:stretch>
            <a:fillRect/>
          </a:stretch>
        </p:blipFill>
        <p:spPr>
          <a:xfrm>
            <a:off x="337288" y="1167763"/>
            <a:ext cx="8469427" cy="2807976"/>
          </a:xfrm>
          <a:prstGeom prst="rect">
            <a:avLst/>
          </a:prstGeom>
          <a:noFill/>
          <a:ln>
            <a:noFill/>
          </a:ln>
        </p:spPr>
      </p:pic>
      <p:pic>
        <p:nvPicPr>
          <p:cNvPr id="913" name="Google Shape;913;p129"/>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3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Max</a:t>
            </a:r>
            <a:endParaRPr sz="2700">
              <a:solidFill>
                <a:schemeClr val="dk1"/>
              </a:solidFill>
              <a:latin typeface="Oswald"/>
              <a:ea typeface="Oswald"/>
              <a:cs typeface="Oswald"/>
              <a:sym typeface="Oswald"/>
            </a:endParaRPr>
          </a:p>
        </p:txBody>
      </p:sp>
      <p:pic>
        <p:nvPicPr>
          <p:cNvPr id="919" name="Google Shape;919;p130"/>
          <p:cNvPicPr preferRelativeResize="0"/>
          <p:nvPr/>
        </p:nvPicPr>
        <p:blipFill>
          <a:blip r:embed="rId3">
            <a:alphaModFix/>
          </a:blip>
          <a:stretch>
            <a:fillRect/>
          </a:stretch>
        </p:blipFill>
        <p:spPr>
          <a:xfrm>
            <a:off x="271625" y="1150187"/>
            <a:ext cx="8600750" cy="2843126"/>
          </a:xfrm>
          <a:prstGeom prst="rect">
            <a:avLst/>
          </a:prstGeom>
          <a:noFill/>
          <a:ln>
            <a:noFill/>
          </a:ln>
        </p:spPr>
      </p:pic>
      <p:pic>
        <p:nvPicPr>
          <p:cNvPr id="920" name="Google Shape;920;p130"/>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31"/>
          <p:cNvSpPr txBox="1"/>
          <p:nvPr/>
        </p:nvSpPr>
        <p:spPr>
          <a:xfrm>
            <a:off x="222650" y="272150"/>
            <a:ext cx="74499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Institutional Holders</a:t>
            </a:r>
            <a:endParaRPr sz="2700">
              <a:solidFill>
                <a:schemeClr val="dk1"/>
              </a:solidFill>
              <a:latin typeface="Oswald"/>
              <a:ea typeface="Oswald"/>
              <a:cs typeface="Oswald"/>
              <a:sym typeface="Oswald"/>
            </a:endParaRPr>
          </a:p>
        </p:txBody>
      </p:sp>
      <p:pic>
        <p:nvPicPr>
          <p:cNvPr id="926" name="Google Shape;926;p131"/>
          <p:cNvPicPr preferRelativeResize="0"/>
          <p:nvPr/>
        </p:nvPicPr>
        <p:blipFill>
          <a:blip r:embed="rId3">
            <a:alphaModFix/>
          </a:blip>
          <a:stretch>
            <a:fillRect/>
          </a:stretch>
        </p:blipFill>
        <p:spPr>
          <a:xfrm>
            <a:off x="446313" y="1020075"/>
            <a:ext cx="8251381" cy="3898449"/>
          </a:xfrm>
          <a:prstGeom prst="rect">
            <a:avLst/>
          </a:prstGeom>
          <a:noFill/>
          <a:ln>
            <a:noFill/>
          </a:ln>
        </p:spPr>
      </p:pic>
      <p:pic>
        <p:nvPicPr>
          <p:cNvPr id="927" name="Google Shape;927;p131"/>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177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Projected Retail Sales Growth Worldwide</a:t>
            </a:r>
            <a:endParaRPr>
              <a:latin typeface="Oswald"/>
              <a:ea typeface="Oswald"/>
              <a:cs typeface="Oswald"/>
              <a:sym typeface="Oswald"/>
            </a:endParaRPr>
          </a:p>
        </p:txBody>
      </p:sp>
      <p:pic>
        <p:nvPicPr>
          <p:cNvPr id="143" name="Google Shape;143;p24"/>
          <p:cNvPicPr preferRelativeResize="0"/>
          <p:nvPr/>
        </p:nvPicPr>
        <p:blipFill>
          <a:blip r:embed="rId3">
            <a:alphaModFix/>
          </a:blip>
          <a:stretch>
            <a:fillRect/>
          </a:stretch>
        </p:blipFill>
        <p:spPr>
          <a:xfrm>
            <a:off x="1680350" y="896300"/>
            <a:ext cx="5783300" cy="39844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3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p:txBody>
      </p:sp>
      <p:sp>
        <p:nvSpPr>
          <p:cNvPr id="933" name="Google Shape;933;p132"/>
          <p:cNvSpPr txBox="1"/>
          <p:nvPr/>
        </p:nvSpPr>
        <p:spPr>
          <a:xfrm>
            <a:off x="324600" y="758125"/>
            <a:ext cx="8494800" cy="3810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1976: Costco traces its history back to 1976, when Sol Price, opened the first Price Club in San Diego </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1978: Price Club was able to rebound from its rocky start and opened a second store in Arizona </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1980: Price Club was operating four stores in California and Arizona, generating $150 million in annual sales, and offered public stock on July 12th</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1983: The first Costco location opened in September in Seattle, Washington </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1984: Price Club sales exceeded USD $1 billion, and there were nine Costco’s in five states </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1985: Costco offers public stock on December 5th </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1993: Costco and Price Club merge, forming “PriceCostco”</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1995: Kirkland Signature, Costco’s exclusive private label was introduced</a:t>
            </a:r>
            <a:endParaRPr sz="190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1997: The company changed its name from Price Costco to Costco Companies, Inc</a:t>
            </a:r>
            <a:endParaRPr sz="1900">
              <a:solidFill>
                <a:schemeClr val="dk1"/>
              </a:solidFill>
              <a:latin typeface="Oswald"/>
              <a:ea typeface="Oswald"/>
              <a:cs typeface="Oswald"/>
              <a:sym typeface="Oswald"/>
            </a:endParaRPr>
          </a:p>
          <a:p>
            <a:pPr marL="914400" lvl="1" indent="-349250" algn="l" rtl="0">
              <a:spcBef>
                <a:spcPts val="0"/>
              </a:spcBef>
              <a:spcAft>
                <a:spcPts val="0"/>
              </a:spcAft>
              <a:buClr>
                <a:schemeClr val="dk1"/>
              </a:buClr>
              <a:buSzPts val="1900"/>
              <a:buFont typeface="Oswald"/>
              <a:buChar char="○"/>
            </a:pPr>
            <a:r>
              <a:rPr lang="en" sz="1900">
                <a:solidFill>
                  <a:schemeClr val="dk1"/>
                </a:solidFill>
                <a:latin typeface="Oswald"/>
                <a:ea typeface="Oswald"/>
                <a:cs typeface="Oswald"/>
                <a:sym typeface="Oswald"/>
              </a:rPr>
              <a:t>The Executive Membership is introduced</a:t>
            </a:r>
            <a:endParaRPr sz="1900">
              <a:solidFill>
                <a:schemeClr val="dk1"/>
              </a:solidFill>
              <a:latin typeface="Oswald"/>
              <a:ea typeface="Oswald"/>
              <a:cs typeface="Oswald"/>
              <a:sym typeface="Oswald"/>
            </a:endParaRPr>
          </a:p>
        </p:txBody>
      </p:sp>
      <p:pic>
        <p:nvPicPr>
          <p:cNvPr id="934" name="Google Shape;934;p132"/>
          <p:cNvPicPr preferRelativeResize="0"/>
          <p:nvPr/>
        </p:nvPicPr>
        <p:blipFill>
          <a:blip r:embed="rId3">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3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p:txBody>
      </p:sp>
      <p:sp>
        <p:nvSpPr>
          <p:cNvPr id="940" name="Google Shape;940;p133"/>
          <p:cNvSpPr txBox="1"/>
          <p:nvPr/>
        </p:nvSpPr>
        <p:spPr>
          <a:xfrm>
            <a:off x="324599" y="758125"/>
            <a:ext cx="8893291" cy="3810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1998: E-commerce at </a:t>
            </a:r>
            <a:r>
              <a:rPr lang="en" sz="1900" dirty="0" err="1">
                <a:solidFill>
                  <a:schemeClr val="dk1"/>
                </a:solidFill>
                <a:latin typeface="Oswald"/>
                <a:ea typeface="Oswald"/>
                <a:cs typeface="Oswald"/>
                <a:sym typeface="Oswald"/>
              </a:rPr>
              <a:t>Costco.com</a:t>
            </a:r>
            <a:r>
              <a:rPr lang="en" sz="1900" dirty="0">
                <a:solidFill>
                  <a:schemeClr val="dk1"/>
                </a:solidFill>
                <a:latin typeface="Oswald"/>
                <a:ea typeface="Oswald"/>
                <a:cs typeface="Oswald"/>
                <a:sym typeface="Oswald"/>
              </a:rPr>
              <a:t> brings Costco prices and services to the internet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1999: The company changes its name to Costco Wholesale Corporation on August 30th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2000: The 2% reward program is initiated, increasing Executive member value even more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2004: Costco is now the 5th largest retailer in the U.S. and the 11th largest in the world </a:t>
            </a:r>
            <a:endParaRPr sz="1900" dirty="0">
              <a:solidFill>
                <a:schemeClr val="dk1"/>
              </a:solidFill>
              <a:latin typeface="Oswald"/>
              <a:ea typeface="Oswald"/>
              <a:cs typeface="Oswald"/>
              <a:sym typeface="Oswald"/>
            </a:endParaRPr>
          </a:p>
          <a:p>
            <a:pPr marL="914400" lvl="1"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Fortune Magazine lists Costco 29th on the Fortune 500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2005: </a:t>
            </a:r>
            <a:r>
              <a:rPr lang="en" sz="1900" dirty="0" err="1">
                <a:solidFill>
                  <a:schemeClr val="dk1"/>
                </a:solidFill>
                <a:latin typeface="Oswald"/>
                <a:ea typeface="Oswald"/>
                <a:cs typeface="Oswald"/>
                <a:sym typeface="Oswald"/>
              </a:rPr>
              <a:t>Costco.ca</a:t>
            </a:r>
            <a:r>
              <a:rPr lang="en" sz="1900" dirty="0">
                <a:solidFill>
                  <a:schemeClr val="dk1"/>
                </a:solidFill>
                <a:latin typeface="Oswald"/>
                <a:ea typeface="Oswald"/>
                <a:cs typeface="Oswald"/>
                <a:sym typeface="Oswald"/>
              </a:rPr>
              <a:t> is launched for Canadian members in February 2005</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2014: With less than 2 million employees on its payroll, Costco becomes the Fortune - 2014 list of Top Revenue generating companies </a:t>
            </a:r>
            <a:endParaRPr sz="1900" dirty="0">
              <a:solidFill>
                <a:schemeClr val="dk1"/>
              </a:solidFill>
              <a:latin typeface="Oswald"/>
              <a:ea typeface="Oswald"/>
              <a:cs typeface="Oswald"/>
              <a:sym typeface="Oswald"/>
            </a:endParaRPr>
          </a:p>
          <a:p>
            <a:pPr marL="914400" lvl="1"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Costco becomes the third-largest retailer in the U.S.</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2018: Jim </a:t>
            </a:r>
            <a:r>
              <a:rPr lang="en" sz="1900" dirty="0" err="1">
                <a:solidFill>
                  <a:schemeClr val="dk1"/>
                </a:solidFill>
                <a:latin typeface="Oswald"/>
                <a:ea typeface="Oswald"/>
                <a:cs typeface="Oswald"/>
                <a:sym typeface="Oswald"/>
              </a:rPr>
              <a:t>Sinegal</a:t>
            </a:r>
            <a:r>
              <a:rPr lang="en" sz="1900" dirty="0">
                <a:solidFill>
                  <a:schemeClr val="dk1"/>
                </a:solidFill>
                <a:latin typeface="Oswald"/>
                <a:ea typeface="Oswald"/>
                <a:cs typeface="Oswald"/>
                <a:sym typeface="Oswald"/>
              </a:rPr>
              <a:t>, Co-founder and former CEO of Costco retires from Board of Directors</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2019: Costco opens its first Chinese location in Shanghai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2022: Costco has 842 locations across the globe and has surpassed over USD $200 Billion in sales </a:t>
            </a:r>
            <a:endParaRPr sz="1900" dirty="0">
              <a:solidFill>
                <a:schemeClr val="dk1"/>
              </a:solidFill>
              <a:latin typeface="Oswald"/>
              <a:ea typeface="Oswald"/>
              <a:cs typeface="Oswald"/>
              <a:sym typeface="Oswald"/>
            </a:endParaRPr>
          </a:p>
          <a:p>
            <a:pPr marL="457200" lvl="0" indent="-349250" algn="l" rtl="0">
              <a:spcBef>
                <a:spcPts val="0"/>
              </a:spcBef>
              <a:spcAft>
                <a:spcPts val="0"/>
              </a:spcAft>
              <a:buClr>
                <a:schemeClr val="dk1"/>
              </a:buClr>
              <a:buSzPts val="1900"/>
              <a:buFont typeface="Oswald"/>
              <a:buChar char="●"/>
            </a:pPr>
            <a:r>
              <a:rPr lang="en" sz="1900" dirty="0">
                <a:solidFill>
                  <a:schemeClr val="dk1"/>
                </a:solidFill>
                <a:latin typeface="Oswald"/>
                <a:ea typeface="Oswald"/>
                <a:cs typeface="Oswald"/>
                <a:sym typeface="Oswald"/>
              </a:rPr>
              <a:t>2024: Costco has 876 locations worldwide</a:t>
            </a:r>
            <a:endParaRPr sz="1900" dirty="0">
              <a:solidFill>
                <a:schemeClr val="dk1"/>
              </a:solidFill>
              <a:latin typeface="Oswald"/>
              <a:ea typeface="Oswald"/>
              <a:cs typeface="Oswald"/>
              <a:sym typeface="Oswald"/>
            </a:endParaRPr>
          </a:p>
        </p:txBody>
      </p:sp>
      <p:pic>
        <p:nvPicPr>
          <p:cNvPr id="941" name="Google Shape;941;p133"/>
          <p:cNvPicPr preferRelativeResize="0"/>
          <p:nvPr/>
        </p:nvPicPr>
        <p:blipFill>
          <a:blip r:embed="rId3">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3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How Costco Makes Money </a:t>
            </a:r>
            <a:endParaRPr sz="2700">
              <a:solidFill>
                <a:schemeClr val="dk1"/>
              </a:solidFill>
              <a:latin typeface="Oswald"/>
              <a:ea typeface="Oswald"/>
              <a:cs typeface="Oswald"/>
              <a:sym typeface="Oswald"/>
            </a:endParaRPr>
          </a:p>
        </p:txBody>
      </p:sp>
      <p:pic>
        <p:nvPicPr>
          <p:cNvPr id="947" name="Google Shape;947;p134"/>
          <p:cNvPicPr preferRelativeResize="0"/>
          <p:nvPr/>
        </p:nvPicPr>
        <p:blipFill>
          <a:blip r:embed="rId3">
            <a:alphaModFix/>
          </a:blip>
          <a:stretch>
            <a:fillRect/>
          </a:stretch>
        </p:blipFill>
        <p:spPr>
          <a:xfrm>
            <a:off x="2714825" y="940248"/>
            <a:ext cx="3714351" cy="3660125"/>
          </a:xfrm>
          <a:prstGeom prst="rect">
            <a:avLst/>
          </a:prstGeom>
          <a:noFill/>
          <a:ln>
            <a:noFill/>
          </a:ln>
        </p:spPr>
      </p:pic>
      <p:pic>
        <p:nvPicPr>
          <p:cNvPr id="948" name="Google Shape;948;p134"/>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3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Membership Layout</a:t>
            </a:r>
            <a:endParaRPr sz="2700">
              <a:solidFill>
                <a:schemeClr val="dk1"/>
              </a:solidFill>
              <a:latin typeface="Oswald"/>
              <a:ea typeface="Oswald"/>
              <a:cs typeface="Oswald"/>
              <a:sym typeface="Oswald"/>
            </a:endParaRPr>
          </a:p>
        </p:txBody>
      </p:sp>
      <p:pic>
        <p:nvPicPr>
          <p:cNvPr id="954" name="Google Shape;954;p135"/>
          <p:cNvPicPr preferRelativeResize="0"/>
          <p:nvPr/>
        </p:nvPicPr>
        <p:blipFill>
          <a:blip r:embed="rId3">
            <a:alphaModFix/>
          </a:blip>
          <a:stretch>
            <a:fillRect/>
          </a:stretch>
        </p:blipFill>
        <p:spPr>
          <a:xfrm>
            <a:off x="152400" y="3462125"/>
            <a:ext cx="8839200" cy="1399700"/>
          </a:xfrm>
          <a:prstGeom prst="rect">
            <a:avLst/>
          </a:prstGeom>
          <a:noFill/>
          <a:ln>
            <a:noFill/>
          </a:ln>
        </p:spPr>
      </p:pic>
      <p:sp>
        <p:nvSpPr>
          <p:cNvPr id="955" name="Google Shape;955;p135"/>
          <p:cNvSpPr txBox="1"/>
          <p:nvPr/>
        </p:nvSpPr>
        <p:spPr>
          <a:xfrm>
            <a:off x="214325" y="881075"/>
            <a:ext cx="8631900" cy="2309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Gold Star Membership </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Annual Membership fee of $60 </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Executive Membership </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Annual Membership fee of $120 </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2% cash back on eligible purchased, up to $1000</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Totaled 32.3 Million and represented 45.4% of paid members (excluding affiliates) in the U.S. &amp; Canada.</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Represented approximately 72.8% of worldwide net sales in 2023</a:t>
            </a:r>
            <a:endParaRPr sz="1800">
              <a:solidFill>
                <a:schemeClr val="dk1"/>
              </a:solidFill>
              <a:latin typeface="Oswald"/>
              <a:ea typeface="Oswald"/>
              <a:cs typeface="Oswald"/>
              <a:sym typeface="Oswald"/>
            </a:endParaRPr>
          </a:p>
        </p:txBody>
      </p:sp>
      <p:pic>
        <p:nvPicPr>
          <p:cNvPr id="956" name="Google Shape;956;p135"/>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13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Membership Growth</a:t>
            </a:r>
            <a:endParaRPr sz="2700">
              <a:solidFill>
                <a:schemeClr val="dk1"/>
              </a:solidFill>
              <a:latin typeface="Oswald"/>
              <a:ea typeface="Oswald"/>
              <a:cs typeface="Oswald"/>
              <a:sym typeface="Oswald"/>
            </a:endParaRPr>
          </a:p>
        </p:txBody>
      </p:sp>
      <p:sp>
        <p:nvSpPr>
          <p:cNvPr id="962" name="Google Shape;962;p136"/>
          <p:cNvSpPr txBox="1"/>
          <p:nvPr/>
        </p:nvSpPr>
        <p:spPr>
          <a:xfrm>
            <a:off x="238125" y="904875"/>
            <a:ext cx="8620200" cy="1666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Membership Growth has been considerably strong amid inflationary pressures, growing at a 10-year CAGR of 5.72%</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International Membership retention has been maintained at 90%</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U.S. and Canada Membership retention has averaged roughly 93%</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As of yesterday, Costco plans their first membership fee increase since 2017</a:t>
            </a:r>
            <a:endParaRPr sz="1800">
              <a:solidFill>
                <a:schemeClr val="dk1"/>
              </a:solidFill>
              <a:latin typeface="Oswald"/>
              <a:ea typeface="Oswald"/>
              <a:cs typeface="Oswald"/>
              <a:sym typeface="Oswald"/>
            </a:endParaRPr>
          </a:p>
          <a:p>
            <a:pPr marL="914400" lvl="1"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$5 increase on basic memberships and $10 increase on executive memberships </a:t>
            </a:r>
            <a:endParaRPr sz="1800">
              <a:solidFill>
                <a:schemeClr val="dk1"/>
              </a:solidFill>
              <a:latin typeface="Oswald"/>
              <a:ea typeface="Oswald"/>
              <a:cs typeface="Oswald"/>
              <a:sym typeface="Oswald"/>
            </a:endParaRPr>
          </a:p>
        </p:txBody>
      </p:sp>
      <p:pic>
        <p:nvPicPr>
          <p:cNvPr id="963" name="Google Shape;963;p136"/>
          <p:cNvPicPr preferRelativeResize="0"/>
          <p:nvPr/>
        </p:nvPicPr>
        <p:blipFill>
          <a:blip r:embed="rId3">
            <a:alphaModFix/>
          </a:blip>
          <a:stretch>
            <a:fillRect/>
          </a:stretch>
        </p:blipFill>
        <p:spPr>
          <a:xfrm>
            <a:off x="7896100" y="148451"/>
            <a:ext cx="1054074" cy="377975"/>
          </a:xfrm>
          <a:prstGeom prst="rect">
            <a:avLst/>
          </a:prstGeom>
          <a:noFill/>
          <a:ln>
            <a:noFill/>
          </a:ln>
        </p:spPr>
      </p:pic>
      <p:pic>
        <p:nvPicPr>
          <p:cNvPr id="964" name="Google Shape;964;p136"/>
          <p:cNvPicPr preferRelativeResize="0"/>
          <p:nvPr/>
        </p:nvPicPr>
        <p:blipFill>
          <a:blip r:embed="rId4">
            <a:alphaModFix/>
          </a:blip>
          <a:stretch>
            <a:fillRect/>
          </a:stretch>
        </p:blipFill>
        <p:spPr>
          <a:xfrm>
            <a:off x="152400" y="2950125"/>
            <a:ext cx="8839196" cy="122073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3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Costco Inc. Strategy</a:t>
            </a:r>
            <a:endParaRPr sz="2700">
              <a:solidFill>
                <a:schemeClr val="dk1"/>
              </a:solidFill>
              <a:latin typeface="Oswald"/>
              <a:ea typeface="Oswald"/>
              <a:cs typeface="Oswald"/>
              <a:sym typeface="Oswald"/>
            </a:endParaRPr>
          </a:p>
        </p:txBody>
      </p:sp>
      <p:sp>
        <p:nvSpPr>
          <p:cNvPr id="970" name="Google Shape;970;p137"/>
          <p:cNvSpPr txBox="1"/>
          <p:nvPr/>
        </p:nvSpPr>
        <p:spPr>
          <a:xfrm>
            <a:off x="222650" y="785450"/>
            <a:ext cx="4932900" cy="3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Costco purposely sells a few items at a loss to drive customers into their stores, with the focus on making money strictly from their annual memberships</a:t>
            </a:r>
            <a:endParaRPr sz="1800">
              <a:solidFill>
                <a:schemeClr val="dk1"/>
              </a:solidFill>
              <a:latin typeface="Oswald"/>
              <a:ea typeface="Oswald"/>
              <a:cs typeface="Oswald"/>
              <a:sym typeface="Oswald"/>
            </a:endParaRPr>
          </a:p>
          <a:p>
            <a:pPr marL="457200" lvl="0" indent="-342900" algn="l" rtl="0">
              <a:lnSpc>
                <a:spcPct val="115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Costco provides its members with a “thrilling shopping experience,” with cheap meals at its cafeteria and a treasure-hunting-like experience, with a strategically designed warehouse designed to maximize restocking</a:t>
            </a:r>
            <a:endParaRPr sz="1800">
              <a:solidFill>
                <a:schemeClr val="dk1"/>
              </a:solidFill>
              <a:latin typeface="Oswald"/>
              <a:ea typeface="Oswald"/>
              <a:cs typeface="Oswald"/>
              <a:sym typeface="Oswald"/>
            </a:endParaRPr>
          </a:p>
          <a:p>
            <a:pPr marL="457200" lvl="0" indent="-342900" algn="l" rtl="0">
              <a:lnSpc>
                <a:spcPct val="115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The company carries an average of roughly 4000 active stock-keeping units (SKUs) per warehouse, significantly less than other retailers</a:t>
            </a:r>
            <a:endParaRPr sz="1800">
              <a:solidFill>
                <a:schemeClr val="dk1"/>
              </a:solidFill>
              <a:latin typeface="Oswald"/>
              <a:ea typeface="Oswald"/>
              <a:cs typeface="Oswald"/>
              <a:sym typeface="Oswald"/>
            </a:endParaRPr>
          </a:p>
        </p:txBody>
      </p:sp>
      <p:pic>
        <p:nvPicPr>
          <p:cNvPr id="971" name="Google Shape;971;p137"/>
          <p:cNvPicPr preferRelativeResize="0"/>
          <p:nvPr/>
        </p:nvPicPr>
        <p:blipFill>
          <a:blip r:embed="rId3">
            <a:alphaModFix/>
          </a:blip>
          <a:stretch>
            <a:fillRect/>
          </a:stretch>
        </p:blipFill>
        <p:spPr>
          <a:xfrm>
            <a:off x="5272225" y="1699250"/>
            <a:ext cx="3683650" cy="2457587"/>
          </a:xfrm>
          <a:prstGeom prst="rect">
            <a:avLst/>
          </a:prstGeom>
          <a:noFill/>
          <a:ln>
            <a:noFill/>
          </a:ln>
        </p:spPr>
      </p:pic>
      <p:pic>
        <p:nvPicPr>
          <p:cNvPr id="972" name="Google Shape;972;p137"/>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3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Segment Reporting</a:t>
            </a:r>
            <a:endParaRPr sz="2700">
              <a:solidFill>
                <a:schemeClr val="dk1"/>
              </a:solidFill>
              <a:latin typeface="Oswald"/>
              <a:ea typeface="Oswald"/>
              <a:cs typeface="Oswald"/>
              <a:sym typeface="Oswald"/>
            </a:endParaRPr>
          </a:p>
        </p:txBody>
      </p:sp>
      <p:pic>
        <p:nvPicPr>
          <p:cNvPr id="978" name="Google Shape;978;p138"/>
          <p:cNvPicPr preferRelativeResize="0"/>
          <p:nvPr/>
        </p:nvPicPr>
        <p:blipFill>
          <a:blip r:embed="rId3">
            <a:alphaModFix/>
          </a:blip>
          <a:stretch>
            <a:fillRect/>
          </a:stretch>
        </p:blipFill>
        <p:spPr>
          <a:xfrm>
            <a:off x="415825" y="1320675"/>
            <a:ext cx="4156175" cy="3332426"/>
          </a:xfrm>
          <a:prstGeom prst="rect">
            <a:avLst/>
          </a:prstGeom>
          <a:noFill/>
          <a:ln>
            <a:noFill/>
          </a:ln>
        </p:spPr>
      </p:pic>
      <p:sp>
        <p:nvSpPr>
          <p:cNvPr id="979" name="Google Shape;979;p138"/>
          <p:cNvSpPr txBox="1"/>
          <p:nvPr/>
        </p:nvSpPr>
        <p:spPr>
          <a:xfrm>
            <a:off x="1951075" y="2694988"/>
            <a:ext cx="13365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a:solidFill>
                  <a:schemeClr val="dk2"/>
                </a:solidFill>
                <a:latin typeface="Oswald"/>
                <a:ea typeface="Oswald"/>
                <a:cs typeface="Oswald"/>
                <a:sym typeface="Oswald"/>
              </a:rPr>
              <a:t>$237.7B</a:t>
            </a:r>
            <a:endParaRPr sz="2300" b="1">
              <a:solidFill>
                <a:schemeClr val="dk2"/>
              </a:solidFill>
              <a:latin typeface="Oswald"/>
              <a:ea typeface="Oswald"/>
              <a:cs typeface="Oswald"/>
              <a:sym typeface="Oswald"/>
            </a:endParaRPr>
          </a:p>
        </p:txBody>
      </p:sp>
      <p:sp>
        <p:nvSpPr>
          <p:cNvPr id="980" name="Google Shape;980;p138"/>
          <p:cNvSpPr txBox="1"/>
          <p:nvPr/>
        </p:nvSpPr>
        <p:spPr>
          <a:xfrm>
            <a:off x="1526112" y="940250"/>
            <a:ext cx="19356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Oswald"/>
                <a:ea typeface="Oswald"/>
                <a:cs typeface="Oswald"/>
                <a:sym typeface="Oswald"/>
              </a:rPr>
              <a:t>2023 Revenue Mix</a:t>
            </a:r>
            <a:endParaRPr sz="1800">
              <a:solidFill>
                <a:schemeClr val="dk2"/>
              </a:solidFill>
              <a:latin typeface="Oswald"/>
              <a:ea typeface="Oswald"/>
              <a:cs typeface="Oswald"/>
              <a:sym typeface="Oswald"/>
            </a:endParaRPr>
          </a:p>
        </p:txBody>
      </p:sp>
      <p:pic>
        <p:nvPicPr>
          <p:cNvPr id="981" name="Google Shape;981;p138"/>
          <p:cNvPicPr preferRelativeResize="0"/>
          <p:nvPr/>
        </p:nvPicPr>
        <p:blipFill>
          <a:blip r:embed="rId4">
            <a:alphaModFix/>
          </a:blip>
          <a:stretch>
            <a:fillRect/>
          </a:stretch>
        </p:blipFill>
        <p:spPr>
          <a:xfrm>
            <a:off x="4572000" y="1405188"/>
            <a:ext cx="4267200" cy="3163418"/>
          </a:xfrm>
          <a:prstGeom prst="rect">
            <a:avLst/>
          </a:prstGeom>
          <a:noFill/>
          <a:ln>
            <a:noFill/>
          </a:ln>
        </p:spPr>
      </p:pic>
      <p:sp>
        <p:nvSpPr>
          <p:cNvPr id="982" name="Google Shape;982;p138"/>
          <p:cNvSpPr txBox="1"/>
          <p:nvPr/>
        </p:nvSpPr>
        <p:spPr>
          <a:xfrm>
            <a:off x="5602198" y="1052400"/>
            <a:ext cx="22068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Oswald"/>
                <a:ea typeface="Oswald"/>
                <a:cs typeface="Oswald"/>
                <a:sym typeface="Oswald"/>
              </a:rPr>
              <a:t>2023 Geographical Mix</a:t>
            </a:r>
            <a:endParaRPr sz="1800">
              <a:solidFill>
                <a:schemeClr val="dk2"/>
              </a:solidFill>
              <a:latin typeface="Oswald"/>
              <a:ea typeface="Oswald"/>
              <a:cs typeface="Oswald"/>
              <a:sym typeface="Oswald"/>
            </a:endParaRPr>
          </a:p>
        </p:txBody>
      </p:sp>
      <p:sp>
        <p:nvSpPr>
          <p:cNvPr id="983" name="Google Shape;983;p138"/>
          <p:cNvSpPr txBox="1"/>
          <p:nvPr/>
        </p:nvSpPr>
        <p:spPr>
          <a:xfrm>
            <a:off x="5911800" y="2571738"/>
            <a:ext cx="1587600" cy="58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dk2"/>
                </a:solidFill>
                <a:latin typeface="Oswald"/>
                <a:ea typeface="Oswald"/>
                <a:cs typeface="Oswald"/>
                <a:sym typeface="Oswald"/>
              </a:rPr>
              <a:t>861 Warehouses</a:t>
            </a:r>
            <a:endParaRPr sz="2300" b="1">
              <a:solidFill>
                <a:schemeClr val="dk2"/>
              </a:solidFill>
              <a:latin typeface="Oswald"/>
              <a:ea typeface="Oswald"/>
              <a:cs typeface="Oswald"/>
              <a:sym typeface="Oswald"/>
            </a:endParaRPr>
          </a:p>
        </p:txBody>
      </p:sp>
      <p:sp>
        <p:nvSpPr>
          <p:cNvPr id="984" name="Google Shape;984;p138"/>
          <p:cNvSpPr txBox="1"/>
          <p:nvPr/>
        </p:nvSpPr>
        <p:spPr>
          <a:xfrm>
            <a:off x="3637025" y="1890425"/>
            <a:ext cx="594600" cy="28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i="1">
                <a:solidFill>
                  <a:schemeClr val="dk1"/>
                </a:solidFill>
                <a:latin typeface="Times New Roman"/>
                <a:ea typeface="Times New Roman"/>
                <a:cs typeface="Times New Roman"/>
                <a:sym typeface="Times New Roman"/>
              </a:rPr>
              <a:t>Food and Sundries</a:t>
            </a:r>
            <a:endParaRPr sz="800" b="1" i="1">
              <a:solidFill>
                <a:schemeClr val="dk1"/>
              </a:solidFill>
              <a:latin typeface="Times New Roman"/>
              <a:ea typeface="Times New Roman"/>
              <a:cs typeface="Times New Roman"/>
              <a:sym typeface="Times New Roman"/>
            </a:endParaRPr>
          </a:p>
        </p:txBody>
      </p:sp>
      <p:pic>
        <p:nvPicPr>
          <p:cNvPr id="985" name="Google Shape;985;p138"/>
          <p:cNvPicPr preferRelativeResize="0"/>
          <p:nvPr/>
        </p:nvPicPr>
        <p:blipFill>
          <a:blip r:embed="rId5">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3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Disaggregated Revenue </a:t>
            </a:r>
            <a:endParaRPr sz="2700">
              <a:solidFill>
                <a:schemeClr val="dk1"/>
              </a:solidFill>
              <a:latin typeface="Oswald"/>
              <a:ea typeface="Oswald"/>
              <a:cs typeface="Oswald"/>
              <a:sym typeface="Oswald"/>
            </a:endParaRPr>
          </a:p>
        </p:txBody>
      </p:sp>
      <p:pic>
        <p:nvPicPr>
          <p:cNvPr id="991" name="Google Shape;991;p139"/>
          <p:cNvPicPr preferRelativeResize="0"/>
          <p:nvPr/>
        </p:nvPicPr>
        <p:blipFill>
          <a:blip r:embed="rId3">
            <a:alphaModFix/>
          </a:blip>
          <a:stretch>
            <a:fillRect/>
          </a:stretch>
        </p:blipFill>
        <p:spPr>
          <a:xfrm>
            <a:off x="152400" y="1936825"/>
            <a:ext cx="8839202" cy="1269857"/>
          </a:xfrm>
          <a:prstGeom prst="rect">
            <a:avLst/>
          </a:prstGeom>
          <a:noFill/>
          <a:ln>
            <a:noFill/>
          </a:ln>
        </p:spPr>
      </p:pic>
      <p:pic>
        <p:nvPicPr>
          <p:cNvPr id="992" name="Google Shape;992;p139"/>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4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Locations</a:t>
            </a:r>
            <a:endParaRPr sz="2700">
              <a:solidFill>
                <a:schemeClr val="dk1"/>
              </a:solidFill>
              <a:latin typeface="Oswald"/>
              <a:ea typeface="Oswald"/>
              <a:cs typeface="Oswald"/>
              <a:sym typeface="Oswald"/>
            </a:endParaRPr>
          </a:p>
        </p:txBody>
      </p:sp>
      <p:pic>
        <p:nvPicPr>
          <p:cNvPr id="998" name="Google Shape;998;p140"/>
          <p:cNvPicPr preferRelativeResize="0"/>
          <p:nvPr/>
        </p:nvPicPr>
        <p:blipFill>
          <a:blip r:embed="rId3">
            <a:alphaModFix/>
          </a:blip>
          <a:stretch>
            <a:fillRect/>
          </a:stretch>
        </p:blipFill>
        <p:spPr>
          <a:xfrm>
            <a:off x="-96450" y="693743"/>
            <a:ext cx="9336901" cy="4973882"/>
          </a:xfrm>
          <a:prstGeom prst="rect">
            <a:avLst/>
          </a:prstGeom>
          <a:noFill/>
          <a:ln>
            <a:noFill/>
          </a:ln>
        </p:spPr>
      </p:pic>
      <p:pic>
        <p:nvPicPr>
          <p:cNvPr id="999" name="Google Shape;999;p140"/>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4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Global Success</a:t>
            </a:r>
            <a:endParaRPr sz="2700">
              <a:solidFill>
                <a:schemeClr val="dk1"/>
              </a:solidFill>
              <a:latin typeface="Oswald"/>
              <a:ea typeface="Oswald"/>
              <a:cs typeface="Oswald"/>
              <a:sym typeface="Oswald"/>
            </a:endParaRPr>
          </a:p>
        </p:txBody>
      </p:sp>
      <p:sp>
        <p:nvSpPr>
          <p:cNvPr id="1005" name="Google Shape;1005;p141"/>
          <p:cNvSpPr txBox="1"/>
          <p:nvPr/>
        </p:nvSpPr>
        <p:spPr>
          <a:xfrm>
            <a:off x="222650" y="1097175"/>
            <a:ext cx="5227200" cy="3447900"/>
          </a:xfrm>
          <a:prstGeom prst="rect">
            <a:avLst/>
          </a:prstGeom>
          <a:noFill/>
          <a:ln>
            <a:noFill/>
          </a:ln>
        </p:spPr>
        <p:txBody>
          <a:bodyPr spcFirstLastPara="1" wrap="square" lIns="91425" tIns="91425" rIns="91425" bIns="91425" anchor="t" anchorCtr="0">
            <a:spAutoFit/>
          </a:bodyPr>
          <a:lstStyle/>
          <a:p>
            <a:pPr marL="457200" lvl="0" indent="-323850" algn="l" rtl="0">
              <a:lnSpc>
                <a:spcPct val="150000"/>
              </a:lnSpc>
              <a:spcBef>
                <a:spcPts val="1200"/>
              </a:spcBef>
              <a:spcAft>
                <a:spcPts val="0"/>
              </a:spcAft>
              <a:buSzPts val="1500"/>
              <a:buFont typeface="Oswald"/>
              <a:buChar char="●"/>
            </a:pPr>
            <a:r>
              <a:rPr lang="en" sz="1500">
                <a:latin typeface="Oswald"/>
                <a:ea typeface="Oswald"/>
                <a:cs typeface="Oswald"/>
                <a:sym typeface="Oswald"/>
              </a:rPr>
              <a:t>Costco membership sign ups in the first 8 to 12 weeks of a new store opening overseas are generally 10 times greater than Costco store openings in the US.</a:t>
            </a:r>
            <a:endParaRPr sz="1500">
              <a:latin typeface="Oswald"/>
              <a:ea typeface="Oswald"/>
              <a:cs typeface="Oswald"/>
              <a:sym typeface="Oswald"/>
            </a:endParaRPr>
          </a:p>
          <a:p>
            <a:pPr marL="457200" lvl="0" indent="-323850" algn="l" rtl="0">
              <a:lnSpc>
                <a:spcPct val="150000"/>
              </a:lnSpc>
              <a:spcBef>
                <a:spcPts val="0"/>
              </a:spcBef>
              <a:spcAft>
                <a:spcPts val="0"/>
              </a:spcAft>
              <a:buSzPts val="1500"/>
              <a:buFont typeface="Oswald"/>
              <a:buChar char="●"/>
            </a:pPr>
            <a:r>
              <a:rPr lang="en" sz="1500">
                <a:latin typeface="Oswald"/>
                <a:ea typeface="Oswald"/>
                <a:cs typeface="Oswald"/>
                <a:sym typeface="Oswald"/>
              </a:rPr>
              <a:t>Costco’s unorthodox strategies create two outcomes:</a:t>
            </a:r>
            <a:endParaRPr sz="1500">
              <a:latin typeface="Oswald"/>
              <a:ea typeface="Oswald"/>
              <a:cs typeface="Oswald"/>
              <a:sym typeface="Oswald"/>
            </a:endParaRPr>
          </a:p>
          <a:p>
            <a:pPr marL="914400" lvl="1" indent="-323850" algn="l" rtl="0">
              <a:lnSpc>
                <a:spcPct val="150000"/>
              </a:lnSpc>
              <a:spcBef>
                <a:spcPts val="0"/>
              </a:spcBef>
              <a:spcAft>
                <a:spcPts val="0"/>
              </a:spcAft>
              <a:buSzPts val="1500"/>
              <a:buFont typeface="Oswald"/>
              <a:buChar char="○"/>
            </a:pPr>
            <a:r>
              <a:rPr lang="en" i="1">
                <a:latin typeface="Oswald"/>
                <a:ea typeface="Oswald"/>
                <a:cs typeface="Oswald"/>
                <a:sym typeface="Oswald"/>
              </a:rPr>
              <a:t>Average ticket total for Costco customers is high because customers firmly believe they are saving </a:t>
            </a:r>
            <a:r>
              <a:rPr lang="en">
                <a:latin typeface="Oswald"/>
                <a:ea typeface="Oswald"/>
                <a:cs typeface="Oswald"/>
                <a:sym typeface="Oswald"/>
              </a:rPr>
              <a:t>more money by spending more money</a:t>
            </a:r>
            <a:endParaRPr>
              <a:latin typeface="Oswald"/>
              <a:ea typeface="Oswald"/>
              <a:cs typeface="Oswald"/>
              <a:sym typeface="Oswald"/>
            </a:endParaRPr>
          </a:p>
          <a:p>
            <a:pPr marL="914400" lvl="1" indent="-323850" algn="l" rtl="0">
              <a:lnSpc>
                <a:spcPct val="150000"/>
              </a:lnSpc>
              <a:spcBef>
                <a:spcPts val="0"/>
              </a:spcBef>
              <a:spcAft>
                <a:spcPts val="0"/>
              </a:spcAft>
              <a:buSzPts val="1500"/>
              <a:buFont typeface="Oswald"/>
              <a:buChar char="○"/>
            </a:pPr>
            <a:r>
              <a:rPr lang="en" i="1">
                <a:latin typeface="Oswald"/>
                <a:ea typeface="Oswald"/>
                <a:cs typeface="Oswald"/>
                <a:sym typeface="Oswald"/>
              </a:rPr>
              <a:t>“More - is - better mindset,” customers tend to make impulse purchases when they spot products that they did not expect to be available at a discount warehouse</a:t>
            </a:r>
            <a:endParaRPr i="1">
              <a:latin typeface="Oswald"/>
              <a:ea typeface="Oswald"/>
              <a:cs typeface="Oswald"/>
              <a:sym typeface="Oswald"/>
            </a:endParaRPr>
          </a:p>
        </p:txBody>
      </p:sp>
      <p:pic>
        <p:nvPicPr>
          <p:cNvPr id="1006" name="Google Shape;1006;p141"/>
          <p:cNvPicPr preferRelativeResize="0"/>
          <p:nvPr/>
        </p:nvPicPr>
        <p:blipFill>
          <a:blip r:embed="rId3">
            <a:alphaModFix/>
          </a:blip>
          <a:stretch>
            <a:fillRect/>
          </a:stretch>
        </p:blipFill>
        <p:spPr>
          <a:xfrm>
            <a:off x="5449850" y="1618500"/>
            <a:ext cx="3389350" cy="1906510"/>
          </a:xfrm>
          <a:prstGeom prst="rect">
            <a:avLst/>
          </a:prstGeom>
          <a:noFill/>
          <a:ln>
            <a:noFill/>
          </a:ln>
        </p:spPr>
      </p:pic>
      <p:pic>
        <p:nvPicPr>
          <p:cNvPr id="1007" name="Google Shape;1007;p141"/>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234175"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500" dirty="0">
                <a:latin typeface="Oswald"/>
                <a:ea typeface="Oswald"/>
                <a:cs typeface="Oswald"/>
                <a:sym typeface="Oswald"/>
              </a:rPr>
              <a:t>US Retail Sales 2020-2026 </a:t>
            </a:r>
            <a:endParaRPr sz="3500" dirty="0">
              <a:latin typeface="Oswald"/>
              <a:ea typeface="Oswald"/>
              <a:cs typeface="Oswald"/>
              <a:sym typeface="Oswald"/>
            </a:endParaRPr>
          </a:p>
        </p:txBody>
      </p:sp>
      <p:pic>
        <p:nvPicPr>
          <p:cNvPr id="149" name="Google Shape;149;p25"/>
          <p:cNvPicPr preferRelativeResize="0"/>
          <p:nvPr/>
        </p:nvPicPr>
        <p:blipFill>
          <a:blip r:embed="rId3">
            <a:alphaModFix/>
          </a:blip>
          <a:stretch>
            <a:fillRect/>
          </a:stretch>
        </p:blipFill>
        <p:spPr>
          <a:xfrm>
            <a:off x="234175" y="1036475"/>
            <a:ext cx="5914937" cy="3843876"/>
          </a:xfrm>
          <a:prstGeom prst="rect">
            <a:avLst/>
          </a:prstGeom>
          <a:noFill/>
          <a:ln>
            <a:noFill/>
          </a:ln>
        </p:spPr>
      </p:pic>
      <p:sp>
        <p:nvSpPr>
          <p:cNvPr id="150" name="Google Shape;150;p25"/>
          <p:cNvSpPr txBox="1"/>
          <p:nvPr/>
        </p:nvSpPr>
        <p:spPr>
          <a:xfrm>
            <a:off x="6080500" y="963575"/>
            <a:ext cx="2082300" cy="21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Similar Slide: Incorporate in other</a:t>
            </a:r>
            <a:endParaRPr sz="1800">
              <a:solidFill>
                <a:schemeClr val="dk1"/>
              </a:solidFill>
              <a:latin typeface="Open Sans"/>
              <a:ea typeface="Open Sans"/>
              <a:cs typeface="Open Sans"/>
              <a:sym typeface="Open Sans"/>
            </a:endParaRPr>
          </a:p>
          <a:p>
            <a:pPr marL="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4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Employee Productivity</a:t>
            </a:r>
            <a:endParaRPr sz="2700">
              <a:solidFill>
                <a:schemeClr val="dk1"/>
              </a:solidFill>
              <a:latin typeface="Oswald"/>
              <a:ea typeface="Oswald"/>
              <a:cs typeface="Oswald"/>
              <a:sym typeface="Oswald"/>
            </a:endParaRPr>
          </a:p>
        </p:txBody>
      </p:sp>
      <p:sp>
        <p:nvSpPr>
          <p:cNvPr id="1013" name="Google Shape;1013;p142"/>
          <p:cNvSpPr txBox="1"/>
          <p:nvPr/>
        </p:nvSpPr>
        <p:spPr>
          <a:xfrm>
            <a:off x="301425" y="1000725"/>
            <a:ext cx="4859100" cy="3924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Costco pays its employees way above the average minimum hourly pay (US $18.50 vs. US $12)</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76% of Costco’s warehouse managers started at entry-level and worked their way up</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Strong employee perks have allowed Costco to have high employee engagement</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90% employees have been with Costco for at least one year in 2023 in the U.S.</a:t>
            </a:r>
            <a:endParaRPr sz="1800">
              <a:solidFill>
                <a:schemeClr val="dk1"/>
              </a:solidFill>
              <a:latin typeface="Oswald"/>
              <a:ea typeface="Oswald"/>
              <a:cs typeface="Oswald"/>
              <a:sym typeface="Oswald"/>
            </a:endParaRPr>
          </a:p>
          <a:p>
            <a:pPr marL="914400" lvl="1" indent="-342900" algn="l" rtl="0">
              <a:lnSpc>
                <a:spcPct val="150000"/>
              </a:lnSpc>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Walmart faces an estimated employee turnover rate of 70% per year</a:t>
            </a:r>
            <a:endParaRPr sz="1800">
              <a:solidFill>
                <a:schemeClr val="dk1"/>
              </a:solidFill>
              <a:latin typeface="Oswald"/>
              <a:ea typeface="Oswald"/>
              <a:cs typeface="Oswald"/>
              <a:sym typeface="Oswald"/>
            </a:endParaRPr>
          </a:p>
        </p:txBody>
      </p:sp>
      <p:pic>
        <p:nvPicPr>
          <p:cNvPr id="1014" name="Google Shape;1014;p142"/>
          <p:cNvPicPr preferRelativeResize="0"/>
          <p:nvPr/>
        </p:nvPicPr>
        <p:blipFill>
          <a:blip r:embed="rId3">
            <a:alphaModFix/>
          </a:blip>
          <a:stretch>
            <a:fillRect/>
          </a:stretch>
        </p:blipFill>
        <p:spPr>
          <a:xfrm>
            <a:off x="5312925" y="1358100"/>
            <a:ext cx="3678674" cy="2557435"/>
          </a:xfrm>
          <a:prstGeom prst="rect">
            <a:avLst/>
          </a:prstGeom>
          <a:noFill/>
          <a:ln>
            <a:noFill/>
          </a:ln>
        </p:spPr>
      </p:pic>
      <p:pic>
        <p:nvPicPr>
          <p:cNvPr id="1015" name="Google Shape;1015;p142"/>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14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Kirkland</a:t>
            </a:r>
            <a:endParaRPr sz="2700">
              <a:solidFill>
                <a:schemeClr val="dk1"/>
              </a:solidFill>
              <a:latin typeface="Oswald"/>
              <a:ea typeface="Oswald"/>
              <a:cs typeface="Oswald"/>
              <a:sym typeface="Oswald"/>
            </a:endParaRPr>
          </a:p>
        </p:txBody>
      </p:sp>
      <p:sp>
        <p:nvSpPr>
          <p:cNvPr id="1021" name="Google Shape;1021;p143"/>
          <p:cNvSpPr txBox="1"/>
          <p:nvPr/>
        </p:nvSpPr>
        <p:spPr>
          <a:xfrm>
            <a:off x="325550" y="1085125"/>
            <a:ext cx="7912200" cy="15699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Kirkland is Costco’s in-house brand that sells products for up to 20% less than their national brand name counterparts </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Kirkland is America’s biggest consumer packaged goods brand measured by sales</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As Costco is a high-volume driven business, national brand names compete for shelf space which is why Kirkland products tend to be high quality</a:t>
            </a:r>
            <a:endParaRPr sz="1800">
              <a:solidFill>
                <a:schemeClr val="dk1"/>
              </a:solidFill>
              <a:latin typeface="Oswald"/>
              <a:ea typeface="Oswald"/>
              <a:cs typeface="Oswald"/>
              <a:sym typeface="Oswald"/>
            </a:endParaRPr>
          </a:p>
        </p:txBody>
      </p:sp>
      <p:pic>
        <p:nvPicPr>
          <p:cNvPr id="1022" name="Google Shape;1022;p143"/>
          <p:cNvPicPr preferRelativeResize="0"/>
          <p:nvPr/>
        </p:nvPicPr>
        <p:blipFill>
          <a:blip r:embed="rId3">
            <a:alphaModFix/>
          </a:blip>
          <a:stretch>
            <a:fillRect/>
          </a:stretch>
        </p:blipFill>
        <p:spPr>
          <a:xfrm>
            <a:off x="7896100" y="148451"/>
            <a:ext cx="1054074" cy="377975"/>
          </a:xfrm>
          <a:prstGeom prst="rect">
            <a:avLst/>
          </a:prstGeom>
          <a:noFill/>
          <a:ln>
            <a:noFill/>
          </a:ln>
        </p:spPr>
      </p:pic>
      <p:pic>
        <p:nvPicPr>
          <p:cNvPr id="1023" name="Google Shape;1023;p143"/>
          <p:cNvPicPr preferRelativeResize="0"/>
          <p:nvPr/>
        </p:nvPicPr>
        <p:blipFill>
          <a:blip r:embed="rId4">
            <a:alphaModFix/>
          </a:blip>
          <a:stretch>
            <a:fillRect/>
          </a:stretch>
        </p:blipFill>
        <p:spPr>
          <a:xfrm>
            <a:off x="2340600" y="2706975"/>
            <a:ext cx="3882090" cy="2183676"/>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14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Average Sales Per Warehouse</a:t>
            </a:r>
            <a:endParaRPr sz="2700">
              <a:solidFill>
                <a:schemeClr val="dk1"/>
              </a:solidFill>
              <a:latin typeface="Oswald"/>
              <a:ea typeface="Oswald"/>
              <a:cs typeface="Oswald"/>
              <a:sym typeface="Oswald"/>
            </a:endParaRPr>
          </a:p>
        </p:txBody>
      </p:sp>
      <p:pic>
        <p:nvPicPr>
          <p:cNvPr id="1029" name="Google Shape;1029;p144"/>
          <p:cNvPicPr preferRelativeResize="0"/>
          <p:nvPr/>
        </p:nvPicPr>
        <p:blipFill>
          <a:blip r:embed="rId3">
            <a:alphaModFix/>
          </a:blip>
          <a:stretch>
            <a:fillRect/>
          </a:stretch>
        </p:blipFill>
        <p:spPr>
          <a:xfrm>
            <a:off x="316838" y="1228337"/>
            <a:ext cx="8510324" cy="2686825"/>
          </a:xfrm>
          <a:prstGeom prst="rect">
            <a:avLst/>
          </a:prstGeom>
          <a:noFill/>
          <a:ln>
            <a:noFill/>
          </a:ln>
        </p:spPr>
      </p:pic>
      <p:pic>
        <p:nvPicPr>
          <p:cNvPr id="1030" name="Google Shape;1030;p144"/>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45"/>
          <p:cNvSpPr txBox="1">
            <a:spLocks noGrp="1"/>
          </p:cNvSpPr>
          <p:nvPr>
            <p:ph type="title"/>
          </p:nvPr>
        </p:nvSpPr>
        <p:spPr>
          <a:xfrm>
            <a:off x="265500" y="1802575"/>
            <a:ext cx="4045200" cy="912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solidFill>
                  <a:schemeClr val="dk1"/>
                </a:solidFill>
                <a:latin typeface="Oswald"/>
                <a:ea typeface="Oswald"/>
                <a:cs typeface="Oswald"/>
                <a:sym typeface="Oswald"/>
              </a:rPr>
              <a:t>Board of Directors</a:t>
            </a:r>
            <a:endParaRPr b="1">
              <a:solidFill>
                <a:schemeClr val="dk1"/>
              </a:solidFill>
              <a:latin typeface="Oswald"/>
              <a:ea typeface="Oswald"/>
              <a:cs typeface="Oswald"/>
              <a:sym typeface="Oswald"/>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4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Board of Directors</a:t>
            </a:r>
            <a:endParaRPr sz="2700">
              <a:solidFill>
                <a:schemeClr val="dk1"/>
              </a:solidFill>
              <a:latin typeface="Oswald"/>
              <a:ea typeface="Oswald"/>
              <a:cs typeface="Oswald"/>
              <a:sym typeface="Oswald"/>
            </a:endParaRPr>
          </a:p>
        </p:txBody>
      </p:sp>
      <p:pic>
        <p:nvPicPr>
          <p:cNvPr id="1041" name="Google Shape;1041;p146"/>
          <p:cNvPicPr preferRelativeResize="0"/>
          <p:nvPr/>
        </p:nvPicPr>
        <p:blipFill>
          <a:blip r:embed="rId3">
            <a:alphaModFix/>
          </a:blip>
          <a:stretch>
            <a:fillRect/>
          </a:stretch>
        </p:blipFill>
        <p:spPr>
          <a:xfrm>
            <a:off x="620650" y="1425825"/>
            <a:ext cx="2019000" cy="2019000"/>
          </a:xfrm>
          <a:prstGeom prst="ellipse">
            <a:avLst/>
          </a:prstGeom>
          <a:noFill/>
          <a:ln>
            <a:noFill/>
          </a:ln>
        </p:spPr>
      </p:pic>
      <p:sp>
        <p:nvSpPr>
          <p:cNvPr id="1042" name="Google Shape;1042;p146"/>
          <p:cNvSpPr txBox="1"/>
          <p:nvPr/>
        </p:nvSpPr>
        <p:spPr>
          <a:xfrm>
            <a:off x="574900" y="3755400"/>
            <a:ext cx="2110500" cy="10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dk1"/>
                </a:solidFill>
                <a:latin typeface="Oswald"/>
                <a:ea typeface="Oswald"/>
                <a:cs typeface="Oswald"/>
                <a:sym typeface="Oswald"/>
              </a:rPr>
              <a:t>Hamilton E. James </a:t>
            </a:r>
            <a:endParaRPr sz="1800" b="1">
              <a:solidFill>
                <a:schemeClr val="dk1"/>
              </a:solidFill>
              <a:latin typeface="Oswald"/>
              <a:ea typeface="Oswald"/>
              <a:cs typeface="Oswald"/>
              <a:sym typeface="Oswald"/>
            </a:endParaRPr>
          </a:p>
          <a:p>
            <a:pPr marL="0" lvl="0" indent="0" algn="ctr" rtl="0">
              <a:spcBef>
                <a:spcPts val="0"/>
              </a:spcBef>
              <a:spcAft>
                <a:spcPts val="0"/>
              </a:spcAft>
              <a:buNone/>
            </a:pPr>
            <a:r>
              <a:rPr lang="en" sz="1800">
                <a:solidFill>
                  <a:schemeClr val="dk1"/>
                </a:solidFill>
                <a:latin typeface="Oswald"/>
                <a:ea typeface="Oswald"/>
                <a:cs typeface="Oswald"/>
                <a:sym typeface="Oswald"/>
              </a:rPr>
              <a:t>Chairman of the Board</a:t>
            </a:r>
            <a:endParaRPr sz="1800">
              <a:solidFill>
                <a:schemeClr val="dk1"/>
              </a:solidFill>
              <a:latin typeface="Oswald"/>
              <a:ea typeface="Oswald"/>
              <a:cs typeface="Oswald"/>
              <a:sym typeface="Oswald"/>
            </a:endParaRPr>
          </a:p>
        </p:txBody>
      </p:sp>
      <p:sp>
        <p:nvSpPr>
          <p:cNvPr id="1043" name="Google Shape;1043;p146"/>
          <p:cNvSpPr txBox="1"/>
          <p:nvPr/>
        </p:nvSpPr>
        <p:spPr>
          <a:xfrm>
            <a:off x="3203875" y="1385450"/>
            <a:ext cx="5480100" cy="3080100"/>
          </a:xfrm>
          <a:prstGeom prst="rect">
            <a:avLst/>
          </a:prstGeom>
          <a:noFill/>
          <a:ln>
            <a:noFill/>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Age: 71 </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Director of Costco since 1988 </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Lead Independent Director from 2005 until becoming the non-executive Chairman of the Board, in August 2017 </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Chairman of Jefferson River Capital </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Precious Executive Vice Chairman, President and COO of The Blackstone Group </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Co-chair of the board of the Metropolitan Museum of Art, of which he has been a member of the board since 2010</a:t>
            </a:r>
            <a:endParaRPr sz="1500">
              <a:solidFill>
                <a:schemeClr val="dk1"/>
              </a:solidFill>
              <a:latin typeface="Oswald"/>
              <a:ea typeface="Oswald"/>
              <a:cs typeface="Oswald"/>
              <a:sym typeface="Oswald"/>
            </a:endParaRPr>
          </a:p>
          <a:p>
            <a:pPr marL="457200" lvl="0" indent="-323850" algn="l" rtl="0">
              <a:spcBef>
                <a:spcPts val="0"/>
              </a:spcBef>
              <a:spcAft>
                <a:spcPts val="0"/>
              </a:spcAft>
              <a:buClr>
                <a:schemeClr val="dk1"/>
              </a:buClr>
              <a:buSzPts val="1500"/>
              <a:buFont typeface="Oswald"/>
              <a:buChar char="●"/>
            </a:pPr>
            <a:r>
              <a:rPr lang="en" sz="1500">
                <a:solidFill>
                  <a:schemeClr val="dk1"/>
                </a:solidFill>
                <a:latin typeface="Oswald"/>
                <a:ea typeface="Oswald"/>
                <a:cs typeface="Oswald"/>
                <a:sym typeface="Oswald"/>
              </a:rPr>
              <a:t>Board member of several environmental nonprofits and in 2016 co-authored Rescuing Retirement, a book on solutions to the retirement crisis</a:t>
            </a:r>
            <a:endParaRPr sz="1500">
              <a:solidFill>
                <a:schemeClr val="dk1"/>
              </a:solidFill>
              <a:latin typeface="Oswald"/>
              <a:ea typeface="Oswald"/>
              <a:cs typeface="Oswald"/>
              <a:sym typeface="Oswald"/>
            </a:endParaRPr>
          </a:p>
        </p:txBody>
      </p:sp>
      <p:pic>
        <p:nvPicPr>
          <p:cNvPr id="1044" name="Google Shape;1044;p146"/>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4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Board of Directors</a:t>
            </a:r>
            <a:endParaRPr sz="2700">
              <a:solidFill>
                <a:schemeClr val="dk1"/>
              </a:solidFill>
              <a:latin typeface="Oswald"/>
              <a:ea typeface="Oswald"/>
              <a:cs typeface="Oswald"/>
              <a:sym typeface="Oswald"/>
            </a:endParaRPr>
          </a:p>
        </p:txBody>
      </p:sp>
      <p:pic>
        <p:nvPicPr>
          <p:cNvPr id="1050" name="Google Shape;1050;p147"/>
          <p:cNvPicPr preferRelativeResize="0"/>
          <p:nvPr/>
        </p:nvPicPr>
        <p:blipFill>
          <a:blip r:embed="rId3">
            <a:alphaModFix/>
          </a:blip>
          <a:stretch>
            <a:fillRect/>
          </a:stretch>
        </p:blipFill>
        <p:spPr>
          <a:xfrm>
            <a:off x="2039025" y="1432500"/>
            <a:ext cx="1220400" cy="1220400"/>
          </a:xfrm>
          <a:prstGeom prst="ellipse">
            <a:avLst/>
          </a:prstGeom>
          <a:noFill/>
          <a:ln>
            <a:noFill/>
          </a:ln>
        </p:spPr>
      </p:pic>
      <p:pic>
        <p:nvPicPr>
          <p:cNvPr id="1051" name="Google Shape;1051;p147"/>
          <p:cNvPicPr preferRelativeResize="0"/>
          <p:nvPr/>
        </p:nvPicPr>
        <p:blipFill>
          <a:blip r:embed="rId4">
            <a:alphaModFix/>
          </a:blip>
          <a:stretch>
            <a:fillRect/>
          </a:stretch>
        </p:blipFill>
        <p:spPr>
          <a:xfrm>
            <a:off x="3704463" y="1432500"/>
            <a:ext cx="1220400" cy="1220400"/>
          </a:xfrm>
          <a:prstGeom prst="ellipse">
            <a:avLst/>
          </a:prstGeom>
          <a:noFill/>
          <a:ln>
            <a:noFill/>
          </a:ln>
        </p:spPr>
      </p:pic>
      <p:pic>
        <p:nvPicPr>
          <p:cNvPr id="1052" name="Google Shape;1052;p147"/>
          <p:cNvPicPr preferRelativeResize="0"/>
          <p:nvPr/>
        </p:nvPicPr>
        <p:blipFill>
          <a:blip r:embed="rId5">
            <a:alphaModFix/>
          </a:blip>
          <a:stretch>
            <a:fillRect/>
          </a:stretch>
        </p:blipFill>
        <p:spPr>
          <a:xfrm>
            <a:off x="5566300" y="1432500"/>
            <a:ext cx="1220400" cy="1220400"/>
          </a:xfrm>
          <a:prstGeom prst="ellipse">
            <a:avLst/>
          </a:prstGeom>
          <a:noFill/>
          <a:ln>
            <a:noFill/>
          </a:ln>
        </p:spPr>
      </p:pic>
      <p:pic>
        <p:nvPicPr>
          <p:cNvPr id="1053" name="Google Shape;1053;p147"/>
          <p:cNvPicPr preferRelativeResize="0"/>
          <p:nvPr/>
        </p:nvPicPr>
        <p:blipFill>
          <a:blip r:embed="rId6">
            <a:alphaModFix/>
          </a:blip>
          <a:stretch>
            <a:fillRect/>
          </a:stretch>
        </p:blipFill>
        <p:spPr>
          <a:xfrm>
            <a:off x="7296075" y="1432500"/>
            <a:ext cx="1220400" cy="1220400"/>
          </a:xfrm>
          <a:prstGeom prst="ellipse">
            <a:avLst/>
          </a:prstGeom>
          <a:noFill/>
          <a:ln>
            <a:noFill/>
          </a:ln>
        </p:spPr>
      </p:pic>
      <p:pic>
        <p:nvPicPr>
          <p:cNvPr id="1054" name="Google Shape;1054;p147"/>
          <p:cNvPicPr preferRelativeResize="0"/>
          <p:nvPr/>
        </p:nvPicPr>
        <p:blipFill>
          <a:blip r:embed="rId7">
            <a:alphaModFix/>
          </a:blip>
          <a:stretch>
            <a:fillRect/>
          </a:stretch>
        </p:blipFill>
        <p:spPr>
          <a:xfrm>
            <a:off x="473875" y="1432500"/>
            <a:ext cx="1220400" cy="1220400"/>
          </a:xfrm>
          <a:prstGeom prst="ellipse">
            <a:avLst/>
          </a:prstGeom>
          <a:noFill/>
          <a:ln>
            <a:noFill/>
          </a:ln>
        </p:spPr>
      </p:pic>
      <p:sp>
        <p:nvSpPr>
          <p:cNvPr id="1055" name="Google Shape;1055;p147"/>
          <p:cNvSpPr txBox="1"/>
          <p:nvPr/>
        </p:nvSpPr>
        <p:spPr>
          <a:xfrm>
            <a:off x="28825" y="2762075"/>
            <a:ext cx="2110500" cy="10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Maggie Wilderotter</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56" name="Google Shape;1056;p147"/>
          <p:cNvSpPr txBox="1"/>
          <p:nvPr/>
        </p:nvSpPr>
        <p:spPr>
          <a:xfrm>
            <a:off x="1593975" y="2762075"/>
            <a:ext cx="2110500" cy="106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Susan Decker</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57" name="Google Shape;1057;p147"/>
          <p:cNvSpPr txBox="1"/>
          <p:nvPr/>
        </p:nvSpPr>
        <p:spPr>
          <a:xfrm>
            <a:off x="3259425" y="2762075"/>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Kenneth D. Denman</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58" name="Google Shape;1058;p147"/>
          <p:cNvSpPr txBox="1"/>
          <p:nvPr/>
        </p:nvSpPr>
        <p:spPr>
          <a:xfrm>
            <a:off x="5121250" y="2762075"/>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Helena Buonanno Foulkes</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59" name="Google Shape;1059;p147"/>
          <p:cNvSpPr txBox="1"/>
          <p:nvPr/>
        </p:nvSpPr>
        <p:spPr>
          <a:xfrm>
            <a:off x="6932350" y="2762075"/>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Richard A. Galanti</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a:t>
            </a:r>
            <a:endParaRPr>
              <a:solidFill>
                <a:schemeClr val="dk1"/>
              </a:solidFill>
              <a:latin typeface="Oswald"/>
              <a:ea typeface="Oswald"/>
              <a:cs typeface="Oswald"/>
              <a:sym typeface="Oswald"/>
            </a:endParaRPr>
          </a:p>
        </p:txBody>
      </p:sp>
      <p:pic>
        <p:nvPicPr>
          <p:cNvPr id="1060" name="Google Shape;1060;p147"/>
          <p:cNvPicPr preferRelativeResize="0"/>
          <p:nvPr/>
        </p:nvPicPr>
        <p:blipFill>
          <a:blip r:embed="rId8">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Board of Directors</a:t>
            </a:r>
            <a:endParaRPr sz="2700">
              <a:solidFill>
                <a:schemeClr val="dk1"/>
              </a:solidFill>
              <a:latin typeface="Oswald"/>
              <a:ea typeface="Oswald"/>
              <a:cs typeface="Oswald"/>
              <a:sym typeface="Oswald"/>
            </a:endParaRPr>
          </a:p>
        </p:txBody>
      </p:sp>
      <p:pic>
        <p:nvPicPr>
          <p:cNvPr id="1066" name="Google Shape;1066;p148"/>
          <p:cNvPicPr preferRelativeResize="0"/>
          <p:nvPr/>
        </p:nvPicPr>
        <p:blipFill>
          <a:blip r:embed="rId3">
            <a:alphaModFix/>
          </a:blip>
          <a:stretch>
            <a:fillRect/>
          </a:stretch>
        </p:blipFill>
        <p:spPr>
          <a:xfrm>
            <a:off x="481300" y="1477850"/>
            <a:ext cx="1220400" cy="1220400"/>
          </a:xfrm>
          <a:prstGeom prst="ellipse">
            <a:avLst/>
          </a:prstGeom>
          <a:noFill/>
          <a:ln>
            <a:noFill/>
          </a:ln>
        </p:spPr>
      </p:pic>
      <p:pic>
        <p:nvPicPr>
          <p:cNvPr id="1067" name="Google Shape;1067;p148"/>
          <p:cNvPicPr preferRelativeResize="0"/>
          <p:nvPr/>
        </p:nvPicPr>
        <p:blipFill>
          <a:blip r:embed="rId4">
            <a:alphaModFix/>
          </a:blip>
          <a:stretch>
            <a:fillRect/>
          </a:stretch>
        </p:blipFill>
        <p:spPr>
          <a:xfrm>
            <a:off x="2147375" y="1477850"/>
            <a:ext cx="1220400" cy="1220400"/>
          </a:xfrm>
          <a:prstGeom prst="ellipse">
            <a:avLst/>
          </a:prstGeom>
          <a:noFill/>
          <a:ln>
            <a:noFill/>
          </a:ln>
        </p:spPr>
      </p:pic>
      <p:pic>
        <p:nvPicPr>
          <p:cNvPr id="1068" name="Google Shape;1068;p148"/>
          <p:cNvPicPr preferRelativeResize="0"/>
          <p:nvPr/>
        </p:nvPicPr>
        <p:blipFill>
          <a:blip r:embed="rId5">
            <a:alphaModFix/>
          </a:blip>
          <a:stretch>
            <a:fillRect/>
          </a:stretch>
        </p:blipFill>
        <p:spPr>
          <a:xfrm>
            <a:off x="3813450" y="1477850"/>
            <a:ext cx="1220400" cy="1220400"/>
          </a:xfrm>
          <a:prstGeom prst="ellipse">
            <a:avLst/>
          </a:prstGeom>
          <a:noFill/>
          <a:ln>
            <a:noFill/>
          </a:ln>
        </p:spPr>
      </p:pic>
      <p:pic>
        <p:nvPicPr>
          <p:cNvPr id="1069" name="Google Shape;1069;p148"/>
          <p:cNvPicPr preferRelativeResize="0"/>
          <p:nvPr/>
        </p:nvPicPr>
        <p:blipFill>
          <a:blip r:embed="rId6">
            <a:alphaModFix/>
          </a:blip>
          <a:stretch>
            <a:fillRect/>
          </a:stretch>
        </p:blipFill>
        <p:spPr>
          <a:xfrm>
            <a:off x="5479525" y="1477850"/>
            <a:ext cx="1220400" cy="1220400"/>
          </a:xfrm>
          <a:prstGeom prst="ellipse">
            <a:avLst/>
          </a:prstGeom>
          <a:noFill/>
          <a:ln>
            <a:noFill/>
          </a:ln>
        </p:spPr>
      </p:pic>
      <p:pic>
        <p:nvPicPr>
          <p:cNvPr id="1070" name="Google Shape;1070;p148"/>
          <p:cNvPicPr preferRelativeResize="0"/>
          <p:nvPr/>
        </p:nvPicPr>
        <p:blipFill>
          <a:blip r:embed="rId7">
            <a:alphaModFix/>
          </a:blip>
          <a:stretch>
            <a:fillRect/>
          </a:stretch>
        </p:blipFill>
        <p:spPr>
          <a:xfrm>
            <a:off x="7145600" y="1477850"/>
            <a:ext cx="1220400" cy="1220400"/>
          </a:xfrm>
          <a:prstGeom prst="ellipse">
            <a:avLst/>
          </a:prstGeom>
          <a:noFill/>
          <a:ln>
            <a:noFill/>
          </a:ln>
        </p:spPr>
      </p:pic>
      <p:sp>
        <p:nvSpPr>
          <p:cNvPr id="1071" name="Google Shape;1071;p148"/>
          <p:cNvSpPr txBox="1"/>
          <p:nvPr/>
        </p:nvSpPr>
        <p:spPr>
          <a:xfrm>
            <a:off x="36250" y="2811400"/>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W. Craig Jelinek</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Company Advisor and Director </a:t>
            </a:r>
            <a:endParaRPr>
              <a:solidFill>
                <a:schemeClr val="dk1"/>
              </a:solidFill>
              <a:latin typeface="Oswald"/>
              <a:ea typeface="Oswald"/>
              <a:cs typeface="Oswald"/>
              <a:sym typeface="Oswald"/>
            </a:endParaRPr>
          </a:p>
        </p:txBody>
      </p:sp>
      <p:sp>
        <p:nvSpPr>
          <p:cNvPr id="1072" name="Google Shape;1072;p148"/>
          <p:cNvSpPr txBox="1"/>
          <p:nvPr/>
        </p:nvSpPr>
        <p:spPr>
          <a:xfrm>
            <a:off x="1702325" y="2811400"/>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Sally Jewell</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73" name="Google Shape;1073;p148"/>
          <p:cNvSpPr txBox="1"/>
          <p:nvPr/>
        </p:nvSpPr>
        <p:spPr>
          <a:xfrm>
            <a:off x="3368400" y="2811400"/>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Jeff Raikes</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74" name="Google Shape;1074;p148"/>
          <p:cNvSpPr txBox="1"/>
          <p:nvPr/>
        </p:nvSpPr>
        <p:spPr>
          <a:xfrm>
            <a:off x="5034475" y="2811400"/>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John W. Stanton</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Director </a:t>
            </a:r>
            <a:endParaRPr>
              <a:solidFill>
                <a:schemeClr val="dk1"/>
              </a:solidFill>
              <a:latin typeface="Oswald"/>
              <a:ea typeface="Oswald"/>
              <a:cs typeface="Oswald"/>
              <a:sym typeface="Oswald"/>
            </a:endParaRPr>
          </a:p>
        </p:txBody>
      </p:sp>
      <p:sp>
        <p:nvSpPr>
          <p:cNvPr id="1075" name="Google Shape;1075;p148"/>
          <p:cNvSpPr txBox="1"/>
          <p:nvPr/>
        </p:nvSpPr>
        <p:spPr>
          <a:xfrm>
            <a:off x="6700550" y="2811400"/>
            <a:ext cx="2110500" cy="5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Ron Vachris</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a:solidFill>
                  <a:schemeClr val="dk1"/>
                </a:solidFill>
                <a:latin typeface="Oswald"/>
                <a:ea typeface="Oswald"/>
                <a:cs typeface="Oswald"/>
                <a:sym typeface="Oswald"/>
              </a:rPr>
              <a:t>President, CEO and Director</a:t>
            </a:r>
            <a:endParaRPr>
              <a:solidFill>
                <a:schemeClr val="dk1"/>
              </a:solidFill>
              <a:latin typeface="Oswald"/>
              <a:ea typeface="Oswald"/>
              <a:cs typeface="Oswald"/>
              <a:sym typeface="Oswald"/>
            </a:endParaRPr>
          </a:p>
        </p:txBody>
      </p:sp>
      <p:pic>
        <p:nvPicPr>
          <p:cNvPr id="1076" name="Google Shape;1076;p148"/>
          <p:cNvPicPr preferRelativeResize="0"/>
          <p:nvPr/>
        </p:nvPicPr>
        <p:blipFill>
          <a:blip r:embed="rId8">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49"/>
          <p:cNvSpPr txBox="1">
            <a:spLocks noGrp="1"/>
          </p:cNvSpPr>
          <p:nvPr>
            <p:ph type="title"/>
          </p:nvPr>
        </p:nvSpPr>
        <p:spPr>
          <a:xfrm>
            <a:off x="306475"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Executive Management </a:t>
            </a:r>
            <a:endParaRPr b="1">
              <a:solidFill>
                <a:schemeClr val="dk1"/>
              </a:solidFill>
              <a:latin typeface="Oswald"/>
              <a:ea typeface="Oswald"/>
              <a:cs typeface="Oswald"/>
              <a:sym typeface="Oswald"/>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5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President &amp; CEO </a:t>
            </a:r>
            <a:endParaRPr sz="2700">
              <a:solidFill>
                <a:schemeClr val="dk1"/>
              </a:solidFill>
              <a:latin typeface="Oswald"/>
              <a:ea typeface="Oswald"/>
              <a:cs typeface="Oswald"/>
              <a:sym typeface="Oswald"/>
            </a:endParaRPr>
          </a:p>
        </p:txBody>
      </p:sp>
      <p:pic>
        <p:nvPicPr>
          <p:cNvPr id="1087" name="Google Shape;1087;p150"/>
          <p:cNvPicPr preferRelativeResize="0"/>
          <p:nvPr/>
        </p:nvPicPr>
        <p:blipFill>
          <a:blip r:embed="rId3">
            <a:alphaModFix/>
          </a:blip>
          <a:stretch>
            <a:fillRect/>
          </a:stretch>
        </p:blipFill>
        <p:spPr>
          <a:xfrm>
            <a:off x="465650" y="1687825"/>
            <a:ext cx="3781800" cy="2836200"/>
          </a:xfrm>
          <a:prstGeom prst="ellipse">
            <a:avLst/>
          </a:prstGeom>
          <a:noFill/>
          <a:ln>
            <a:noFill/>
          </a:ln>
        </p:spPr>
      </p:pic>
      <p:sp>
        <p:nvSpPr>
          <p:cNvPr id="1088" name="Google Shape;1088;p150"/>
          <p:cNvSpPr txBox="1"/>
          <p:nvPr/>
        </p:nvSpPr>
        <p:spPr>
          <a:xfrm>
            <a:off x="4596850" y="1504675"/>
            <a:ext cx="3879000" cy="32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Oswald"/>
                <a:ea typeface="Oswald"/>
                <a:cs typeface="Oswald"/>
                <a:sym typeface="Oswald"/>
              </a:rPr>
              <a:t>Age:</a:t>
            </a:r>
            <a:r>
              <a:rPr lang="en" sz="1300">
                <a:solidFill>
                  <a:schemeClr val="dk1"/>
                </a:solidFill>
                <a:latin typeface="Oswald"/>
                <a:ea typeface="Oswald"/>
                <a:cs typeface="Oswald"/>
                <a:sym typeface="Oswald"/>
              </a:rPr>
              <a:t> 58 </a:t>
            </a:r>
            <a:endParaRPr sz="1300">
              <a:solidFill>
                <a:schemeClr val="dk1"/>
              </a:solidFill>
              <a:latin typeface="Oswald"/>
              <a:ea typeface="Oswald"/>
              <a:cs typeface="Oswald"/>
              <a:sym typeface="Oswald"/>
            </a:endParaRPr>
          </a:p>
          <a:p>
            <a:pPr marL="0" lvl="0" indent="0" algn="l" rtl="0">
              <a:spcBef>
                <a:spcPts val="0"/>
              </a:spcBef>
              <a:spcAft>
                <a:spcPts val="0"/>
              </a:spcAft>
              <a:buNone/>
            </a:pPr>
            <a:r>
              <a:rPr lang="en" sz="1300" b="1">
                <a:solidFill>
                  <a:schemeClr val="dk1"/>
                </a:solidFill>
                <a:latin typeface="Oswald"/>
                <a:ea typeface="Oswald"/>
                <a:cs typeface="Oswald"/>
                <a:sym typeface="Oswald"/>
              </a:rPr>
              <a:t>Experience: </a:t>
            </a:r>
            <a:endParaRPr sz="1300" b="1">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Elected to President and CEO effective January 1, 2024</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Most previously served as Director and President of the company from February 2022-January 2024 and Executive Vice President of Merchandising from June 2016-January 2022</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Began Retail Career as a forklift driver with the Price Club in 1982</a:t>
            </a:r>
            <a:endParaRPr sz="1300">
              <a:solidFill>
                <a:schemeClr val="dk1"/>
              </a:solidFill>
              <a:latin typeface="Oswald"/>
              <a:ea typeface="Oswald"/>
              <a:cs typeface="Oswald"/>
              <a:sym typeface="Oswald"/>
            </a:endParaRPr>
          </a:p>
          <a:p>
            <a:pPr marL="0" lvl="0" indent="0" algn="l" rtl="0">
              <a:spcBef>
                <a:spcPts val="0"/>
              </a:spcBef>
              <a:spcAft>
                <a:spcPts val="0"/>
              </a:spcAft>
              <a:buNone/>
            </a:pPr>
            <a:r>
              <a:rPr lang="en" sz="1300" b="1">
                <a:solidFill>
                  <a:schemeClr val="dk1"/>
                </a:solidFill>
                <a:latin typeface="Oswald"/>
                <a:ea typeface="Oswald"/>
                <a:cs typeface="Oswald"/>
                <a:sym typeface="Oswald"/>
              </a:rPr>
              <a:t>Education:</a:t>
            </a:r>
            <a:endParaRPr sz="1300" b="1">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Graduated from Glendale Community College of California </a:t>
            </a:r>
            <a:endParaRPr sz="1300">
              <a:solidFill>
                <a:schemeClr val="dk1"/>
              </a:solidFill>
              <a:latin typeface="Oswald"/>
              <a:ea typeface="Oswald"/>
              <a:cs typeface="Oswald"/>
              <a:sym typeface="Oswald"/>
            </a:endParaRPr>
          </a:p>
        </p:txBody>
      </p:sp>
      <p:sp>
        <p:nvSpPr>
          <p:cNvPr id="1089" name="Google Shape;1089;p150"/>
          <p:cNvSpPr txBox="1"/>
          <p:nvPr/>
        </p:nvSpPr>
        <p:spPr>
          <a:xfrm>
            <a:off x="973200" y="1104350"/>
            <a:ext cx="2774700" cy="46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chemeClr val="dk1"/>
                </a:solidFill>
                <a:latin typeface="Oswald"/>
                <a:ea typeface="Oswald"/>
                <a:cs typeface="Oswald"/>
                <a:sym typeface="Oswald"/>
              </a:rPr>
              <a:t>Ron Vachris </a:t>
            </a:r>
            <a:endParaRPr sz="1500" b="1">
              <a:solidFill>
                <a:schemeClr val="dk1"/>
              </a:solidFill>
              <a:latin typeface="Oswald"/>
              <a:ea typeface="Oswald"/>
              <a:cs typeface="Oswald"/>
              <a:sym typeface="Oswald"/>
            </a:endParaRPr>
          </a:p>
          <a:p>
            <a:pPr marL="0" lvl="0" indent="0" algn="ctr" rtl="0">
              <a:spcBef>
                <a:spcPts val="0"/>
              </a:spcBef>
              <a:spcAft>
                <a:spcPts val="0"/>
              </a:spcAft>
              <a:buNone/>
            </a:pPr>
            <a:r>
              <a:rPr lang="en" sz="1300">
                <a:solidFill>
                  <a:schemeClr val="dk1"/>
                </a:solidFill>
                <a:latin typeface="Oswald"/>
                <a:ea typeface="Oswald"/>
                <a:cs typeface="Oswald"/>
                <a:sym typeface="Oswald"/>
              </a:rPr>
              <a:t>President, CEO and Director</a:t>
            </a:r>
            <a:endParaRPr sz="1300">
              <a:solidFill>
                <a:schemeClr val="dk1"/>
              </a:solidFill>
              <a:latin typeface="Oswald"/>
              <a:ea typeface="Oswald"/>
              <a:cs typeface="Oswald"/>
              <a:sym typeface="Oswald"/>
            </a:endParaRPr>
          </a:p>
        </p:txBody>
      </p:sp>
      <p:pic>
        <p:nvPicPr>
          <p:cNvPr id="1090" name="Google Shape;1090;p150"/>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pic>
        <p:nvPicPr>
          <p:cNvPr id="1095" name="Google Shape;1095;p151"/>
          <p:cNvPicPr preferRelativeResize="0"/>
          <p:nvPr/>
        </p:nvPicPr>
        <p:blipFill>
          <a:blip r:embed="rId3">
            <a:alphaModFix/>
          </a:blip>
          <a:stretch>
            <a:fillRect/>
          </a:stretch>
        </p:blipFill>
        <p:spPr>
          <a:xfrm>
            <a:off x="566550" y="472475"/>
            <a:ext cx="1680900" cy="2099400"/>
          </a:xfrm>
          <a:prstGeom prst="ellipse">
            <a:avLst/>
          </a:prstGeom>
          <a:noFill/>
          <a:ln>
            <a:noFill/>
          </a:ln>
        </p:spPr>
      </p:pic>
      <p:sp>
        <p:nvSpPr>
          <p:cNvPr id="1096" name="Google Shape;1096;p151"/>
          <p:cNvSpPr txBox="1"/>
          <p:nvPr/>
        </p:nvSpPr>
        <p:spPr>
          <a:xfrm>
            <a:off x="2374325" y="472475"/>
            <a:ext cx="5935800" cy="169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Oswald"/>
                <a:ea typeface="Oswald"/>
                <a:cs typeface="Oswald"/>
                <a:sym typeface="Oswald"/>
              </a:rPr>
              <a:t>Richard A. Galanti:</a:t>
            </a:r>
            <a:r>
              <a:rPr lang="en" sz="1300">
                <a:solidFill>
                  <a:schemeClr val="dk1"/>
                </a:solidFill>
                <a:latin typeface="Oswald"/>
                <a:ea typeface="Oswald"/>
                <a:cs typeface="Oswald"/>
                <a:sym typeface="Oswald"/>
              </a:rPr>
              <a:t> </a:t>
            </a:r>
            <a:r>
              <a:rPr lang="en" sz="1200">
                <a:solidFill>
                  <a:schemeClr val="dk1"/>
                </a:solidFill>
                <a:latin typeface="Oswald"/>
                <a:ea typeface="Oswald"/>
                <a:cs typeface="Oswald"/>
                <a:sym typeface="Oswald"/>
              </a:rPr>
              <a:t>Previous Executive Vice President, CFO and Director </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Age: 67</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Been director since January 1995, and Executive Vice President and CFO of the Company since October 1993</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Stepped down on March 15 but staying on until January 2025 to assist in the transition</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One of the longest-serving finance chiefs in the US</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Raised in the grocery store business as the son and nephew of grocery store operators in the south</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Earlier in his career, Galanti held previous roles in Investment Banking</a:t>
            </a:r>
            <a:endParaRPr sz="1200">
              <a:solidFill>
                <a:schemeClr val="dk1"/>
              </a:solidFill>
              <a:latin typeface="Oswald"/>
              <a:ea typeface="Oswald"/>
              <a:cs typeface="Oswald"/>
              <a:sym typeface="Oswald"/>
            </a:endParaRPr>
          </a:p>
          <a:p>
            <a:pPr marL="457200" lvl="0" indent="-304800" algn="l" rtl="0">
              <a:spcBef>
                <a:spcPts val="0"/>
              </a:spcBef>
              <a:spcAft>
                <a:spcPts val="0"/>
              </a:spcAft>
              <a:buClr>
                <a:schemeClr val="dk1"/>
              </a:buClr>
              <a:buSzPts val="1200"/>
              <a:buFont typeface="Oswald"/>
              <a:buChar char="●"/>
            </a:pPr>
            <a:r>
              <a:rPr lang="en" sz="1200">
                <a:solidFill>
                  <a:schemeClr val="dk1"/>
                </a:solidFill>
                <a:latin typeface="Oswald"/>
                <a:ea typeface="Oswald"/>
                <a:cs typeface="Oswald"/>
                <a:sym typeface="Oswald"/>
              </a:rPr>
              <a:t>Earned his B.S. in economics from the Wharton School of Business and his MBA from the Stanford University Graduate School of Business</a:t>
            </a:r>
            <a:endParaRPr sz="1200">
              <a:solidFill>
                <a:schemeClr val="dk1"/>
              </a:solidFill>
              <a:latin typeface="Oswald"/>
              <a:ea typeface="Oswald"/>
              <a:cs typeface="Oswald"/>
              <a:sym typeface="Oswald"/>
            </a:endParaRPr>
          </a:p>
          <a:p>
            <a:pPr marL="0" lvl="0" indent="0" algn="l" rtl="0">
              <a:spcBef>
                <a:spcPts val="0"/>
              </a:spcBef>
              <a:spcAft>
                <a:spcPts val="0"/>
              </a:spcAft>
              <a:buNone/>
            </a:pPr>
            <a:endParaRPr sz="1300">
              <a:solidFill>
                <a:schemeClr val="dk1"/>
              </a:solidFill>
              <a:latin typeface="Oswald"/>
              <a:ea typeface="Oswald"/>
              <a:cs typeface="Oswald"/>
              <a:sym typeface="Oswald"/>
            </a:endParaRPr>
          </a:p>
        </p:txBody>
      </p:sp>
      <p:sp>
        <p:nvSpPr>
          <p:cNvPr id="1097" name="Google Shape;1097;p151"/>
          <p:cNvSpPr txBox="1"/>
          <p:nvPr/>
        </p:nvSpPr>
        <p:spPr>
          <a:xfrm>
            <a:off x="1021325" y="2804725"/>
            <a:ext cx="5292300" cy="169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latin typeface="Oswald"/>
                <a:ea typeface="Oswald"/>
                <a:cs typeface="Oswald"/>
                <a:sym typeface="Oswald"/>
              </a:rPr>
              <a:t>Garry Millerchip:</a:t>
            </a:r>
            <a:r>
              <a:rPr lang="en">
                <a:latin typeface="Oswald"/>
                <a:ea typeface="Oswald"/>
                <a:cs typeface="Oswald"/>
                <a:sym typeface="Oswald"/>
              </a:rPr>
              <a:t>  </a:t>
            </a:r>
            <a:r>
              <a:rPr lang="en" sz="1200">
                <a:latin typeface="Oswald"/>
                <a:ea typeface="Oswald"/>
                <a:cs typeface="Oswald"/>
                <a:sym typeface="Oswald"/>
              </a:rPr>
              <a:t>Executive Vice President and Chief Financial Officer</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Age: 48</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Has had multiple leadership positions at Kroger</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Previously a CFO at Kroger from April 2019-February 2024</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In March 2024, was named the CFO of Costco, taking over from long-serving Costco CFO Richard Galanti</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Held positions as a CFO and CEO at Kroger</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Earned his Bachelor of Arts in Financial Services from Birmingham City University and went on to the Warwick Business School to get his MBA</a:t>
            </a:r>
            <a:endParaRPr sz="1300">
              <a:solidFill>
                <a:schemeClr val="dk2"/>
              </a:solidFill>
              <a:latin typeface="Oswald"/>
              <a:ea typeface="Oswald"/>
              <a:cs typeface="Oswald"/>
              <a:sym typeface="Oswald"/>
            </a:endParaRPr>
          </a:p>
        </p:txBody>
      </p:sp>
      <p:pic>
        <p:nvPicPr>
          <p:cNvPr id="1098" name="Google Shape;1098;p151"/>
          <p:cNvPicPr preferRelativeResize="0"/>
          <p:nvPr/>
        </p:nvPicPr>
        <p:blipFill>
          <a:blip r:embed="rId4">
            <a:alphaModFix/>
          </a:blip>
          <a:stretch>
            <a:fillRect/>
          </a:stretch>
        </p:blipFill>
        <p:spPr>
          <a:xfrm>
            <a:off x="7896100" y="148451"/>
            <a:ext cx="1054074" cy="377975"/>
          </a:xfrm>
          <a:prstGeom prst="rect">
            <a:avLst/>
          </a:prstGeom>
          <a:noFill/>
          <a:ln>
            <a:noFill/>
          </a:ln>
        </p:spPr>
      </p:pic>
      <p:pic>
        <p:nvPicPr>
          <p:cNvPr id="1099" name="Google Shape;1099;p151"/>
          <p:cNvPicPr preferRelativeResize="0"/>
          <p:nvPr/>
        </p:nvPicPr>
        <p:blipFill rotWithShape="1">
          <a:blip r:embed="rId5">
            <a:alphaModFix/>
          </a:blip>
          <a:srcRect l="14922" r="14689"/>
          <a:stretch/>
        </p:blipFill>
        <p:spPr>
          <a:xfrm>
            <a:off x="6436025" y="2766325"/>
            <a:ext cx="1874100" cy="17748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latin typeface="Oswald"/>
                <a:ea typeface="Oswald"/>
                <a:cs typeface="Oswald"/>
                <a:sym typeface="Oswald"/>
              </a:rPr>
              <a:t>Top Retail Companies: Worldwide</a:t>
            </a:r>
            <a:endParaRPr dirty="0">
              <a:latin typeface="Oswald"/>
              <a:ea typeface="Oswald"/>
              <a:cs typeface="Oswald"/>
              <a:sym typeface="Oswald"/>
            </a:endParaRPr>
          </a:p>
        </p:txBody>
      </p:sp>
      <p:pic>
        <p:nvPicPr>
          <p:cNvPr id="156" name="Google Shape;156;p26"/>
          <p:cNvPicPr preferRelativeResize="0"/>
          <p:nvPr/>
        </p:nvPicPr>
        <p:blipFill>
          <a:blip r:embed="rId3">
            <a:alphaModFix/>
          </a:blip>
          <a:stretch>
            <a:fillRect/>
          </a:stretch>
        </p:blipFill>
        <p:spPr>
          <a:xfrm>
            <a:off x="1191800" y="1303700"/>
            <a:ext cx="7087976" cy="33540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152"/>
          <p:cNvPicPr preferRelativeResize="0"/>
          <p:nvPr/>
        </p:nvPicPr>
        <p:blipFill>
          <a:blip r:embed="rId3">
            <a:alphaModFix/>
          </a:blip>
          <a:stretch>
            <a:fillRect/>
          </a:stretch>
        </p:blipFill>
        <p:spPr>
          <a:xfrm>
            <a:off x="587800" y="625650"/>
            <a:ext cx="1643700" cy="1819500"/>
          </a:xfrm>
          <a:prstGeom prst="ellipse">
            <a:avLst/>
          </a:prstGeom>
          <a:noFill/>
          <a:ln>
            <a:noFill/>
          </a:ln>
        </p:spPr>
      </p:pic>
      <p:sp>
        <p:nvSpPr>
          <p:cNvPr id="1105" name="Google Shape;1105;p152"/>
          <p:cNvSpPr txBox="1"/>
          <p:nvPr/>
        </p:nvSpPr>
        <p:spPr>
          <a:xfrm>
            <a:off x="2509600" y="625650"/>
            <a:ext cx="5320500" cy="212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latin typeface="Oswald"/>
                <a:ea typeface="Oswald"/>
                <a:cs typeface="Oswald"/>
                <a:sym typeface="Oswald"/>
              </a:rPr>
              <a:t>Russ Miller</a:t>
            </a:r>
            <a:r>
              <a:rPr lang="en" sz="1500">
                <a:latin typeface="Oswald"/>
                <a:ea typeface="Oswald"/>
                <a:cs typeface="Oswald"/>
                <a:sym typeface="Oswald"/>
              </a:rPr>
              <a:t>: </a:t>
            </a:r>
            <a:r>
              <a:rPr lang="en" sz="1200">
                <a:latin typeface="Oswald"/>
                <a:ea typeface="Oswald"/>
                <a:cs typeface="Oswald"/>
                <a:sym typeface="Oswald"/>
              </a:rPr>
              <a:t>Senior Executive Vice President, COO - Warehouse Operations</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Age: 66</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Appointed Senior VP of U.S. operations on May 4, 2022</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Previously served as Senior Vice President, of Western Canada Region, from 2001 to January 2018</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From 1977-1982, worked at the U.S. Air Force in a Instrumentation and Navigation role</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Undergraduate degree from Northwestern University and an MBA from the university of Denver</a:t>
            </a:r>
            <a:endParaRPr sz="1200">
              <a:latin typeface="Oswald"/>
              <a:ea typeface="Oswald"/>
              <a:cs typeface="Oswald"/>
              <a:sym typeface="Oswald"/>
            </a:endParaRPr>
          </a:p>
        </p:txBody>
      </p:sp>
      <p:pic>
        <p:nvPicPr>
          <p:cNvPr id="1106" name="Google Shape;1106;p152"/>
          <p:cNvPicPr preferRelativeResize="0"/>
          <p:nvPr/>
        </p:nvPicPr>
        <p:blipFill>
          <a:blip r:embed="rId4">
            <a:alphaModFix/>
          </a:blip>
          <a:stretch>
            <a:fillRect/>
          </a:stretch>
        </p:blipFill>
        <p:spPr>
          <a:xfrm>
            <a:off x="7896100" y="148451"/>
            <a:ext cx="1054074" cy="377975"/>
          </a:xfrm>
          <a:prstGeom prst="rect">
            <a:avLst/>
          </a:prstGeom>
          <a:noFill/>
          <a:ln>
            <a:noFill/>
          </a:ln>
        </p:spPr>
      </p:pic>
      <p:pic>
        <p:nvPicPr>
          <p:cNvPr id="1107" name="Google Shape;1107;p152"/>
          <p:cNvPicPr preferRelativeResize="0"/>
          <p:nvPr/>
        </p:nvPicPr>
        <p:blipFill>
          <a:blip r:embed="rId5">
            <a:alphaModFix/>
          </a:blip>
          <a:stretch>
            <a:fillRect/>
          </a:stretch>
        </p:blipFill>
        <p:spPr>
          <a:xfrm>
            <a:off x="6349550" y="2701225"/>
            <a:ext cx="1905000" cy="1905000"/>
          </a:xfrm>
          <a:prstGeom prst="ellipse">
            <a:avLst/>
          </a:prstGeom>
          <a:noFill/>
          <a:ln>
            <a:noFill/>
          </a:ln>
        </p:spPr>
      </p:pic>
      <p:sp>
        <p:nvSpPr>
          <p:cNvPr id="1108" name="Google Shape;1108;p152"/>
          <p:cNvSpPr txBox="1"/>
          <p:nvPr/>
        </p:nvSpPr>
        <p:spPr>
          <a:xfrm>
            <a:off x="1481650" y="2804725"/>
            <a:ext cx="5773800" cy="1698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b="1">
                <a:latin typeface="Oswald"/>
                <a:ea typeface="Oswald"/>
                <a:cs typeface="Oswald"/>
                <a:sym typeface="Oswald"/>
              </a:rPr>
              <a:t>Patrick Callans:</a:t>
            </a:r>
            <a:r>
              <a:rPr lang="en">
                <a:latin typeface="Oswald"/>
                <a:ea typeface="Oswald"/>
                <a:cs typeface="Oswald"/>
                <a:sym typeface="Oswald"/>
              </a:rPr>
              <a:t> : </a:t>
            </a:r>
            <a:r>
              <a:rPr lang="en" sz="1200">
                <a:latin typeface="Oswald"/>
                <a:ea typeface="Oswald"/>
                <a:cs typeface="Oswald"/>
                <a:sym typeface="Oswald"/>
              </a:rPr>
              <a:t>Executive Vice President, Administration</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Age: 61</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Has had multiple leadership positions across finance, HR, operations</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Worked as an Attorney at Winston &amp; Strawn LP</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Joined Foster Pepper &amp; Shefelman in 1989 as an Attorney</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In 1994, began his career as Corporate Counsel at Costco</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Has been with the company for nearly 28 years</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Went to Northwest University, Pritzker School of Law from 1984-1987</a:t>
            </a:r>
            <a:endParaRPr sz="1200">
              <a:latin typeface="Oswald"/>
              <a:ea typeface="Oswald"/>
              <a:cs typeface="Oswald"/>
              <a:sym typeface="Oswald"/>
            </a:endParaRPr>
          </a:p>
          <a:p>
            <a:pPr marL="0" lvl="0" indent="0" algn="l" rtl="0">
              <a:spcBef>
                <a:spcPts val="0"/>
              </a:spcBef>
              <a:spcAft>
                <a:spcPts val="0"/>
              </a:spcAft>
              <a:buNone/>
            </a:pPr>
            <a:endParaRPr sz="1300">
              <a:solidFill>
                <a:schemeClr val="dk2"/>
              </a:solidFill>
              <a:latin typeface="Oswald"/>
              <a:ea typeface="Oswald"/>
              <a:cs typeface="Oswald"/>
              <a:sym typeface="Oswald"/>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113" name="Google Shape;1113;p153"/>
          <p:cNvPicPr preferRelativeResize="0"/>
          <p:nvPr/>
        </p:nvPicPr>
        <p:blipFill>
          <a:blip r:embed="rId3">
            <a:alphaModFix/>
          </a:blip>
          <a:stretch>
            <a:fillRect/>
          </a:stretch>
        </p:blipFill>
        <p:spPr>
          <a:xfrm>
            <a:off x="433175" y="526425"/>
            <a:ext cx="1717200" cy="1717200"/>
          </a:xfrm>
          <a:prstGeom prst="ellipse">
            <a:avLst/>
          </a:prstGeom>
          <a:noFill/>
          <a:ln>
            <a:noFill/>
          </a:ln>
        </p:spPr>
      </p:pic>
      <p:sp>
        <p:nvSpPr>
          <p:cNvPr id="1114" name="Google Shape;1114;p153"/>
          <p:cNvSpPr txBox="1"/>
          <p:nvPr/>
        </p:nvSpPr>
        <p:spPr>
          <a:xfrm>
            <a:off x="2892100" y="471975"/>
            <a:ext cx="5004000" cy="17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Oswald"/>
                <a:ea typeface="Oswald"/>
                <a:cs typeface="Oswald"/>
                <a:sym typeface="Oswald"/>
              </a:rPr>
              <a:t>Pierre Riel:</a:t>
            </a:r>
            <a:r>
              <a:rPr lang="en" b="1">
                <a:solidFill>
                  <a:schemeClr val="dk1"/>
                </a:solidFill>
                <a:latin typeface="Oswald"/>
                <a:ea typeface="Oswald"/>
                <a:cs typeface="Oswald"/>
                <a:sym typeface="Oswald"/>
              </a:rPr>
              <a:t> </a:t>
            </a:r>
            <a:r>
              <a:rPr lang="en" sz="1300">
                <a:solidFill>
                  <a:schemeClr val="dk1"/>
                </a:solidFill>
                <a:latin typeface="Oswald"/>
                <a:ea typeface="Oswald"/>
                <a:cs typeface="Oswald"/>
                <a:sym typeface="Oswald"/>
              </a:rPr>
              <a:t>Executive Vice President, COO - International Division </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Age: 60</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Appointed to executive vice president, COO - international in 2022 after overseeing the company’s Eastern Canada operations for more than 20 years and most recently serving as a senior vice president and country manager of Canada</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Joined the Price Club in 1986 as a forklift operator </a:t>
            </a:r>
            <a:endParaRPr sz="1300">
              <a:solidFill>
                <a:schemeClr val="dk1"/>
              </a:solidFill>
              <a:latin typeface="Oswald"/>
              <a:ea typeface="Oswald"/>
              <a:cs typeface="Oswald"/>
              <a:sym typeface="Oswald"/>
            </a:endParaRPr>
          </a:p>
          <a:p>
            <a:pPr marL="457200" lvl="0" indent="-311150" algn="l" rtl="0">
              <a:spcBef>
                <a:spcPts val="0"/>
              </a:spcBef>
              <a:spcAft>
                <a:spcPts val="0"/>
              </a:spcAft>
              <a:buClr>
                <a:schemeClr val="dk1"/>
              </a:buClr>
              <a:buSzPts val="1300"/>
              <a:buFont typeface="Oswald"/>
              <a:buChar char="●"/>
            </a:pPr>
            <a:r>
              <a:rPr lang="en" sz="1300">
                <a:solidFill>
                  <a:schemeClr val="dk1"/>
                </a:solidFill>
                <a:latin typeface="Oswald"/>
                <a:ea typeface="Oswald"/>
                <a:cs typeface="Oswald"/>
                <a:sym typeface="Oswald"/>
              </a:rPr>
              <a:t>In the past he was a store manager at Costco </a:t>
            </a:r>
            <a:endParaRPr sz="1300">
              <a:solidFill>
                <a:schemeClr val="dk1"/>
              </a:solidFill>
              <a:latin typeface="Oswald"/>
              <a:ea typeface="Oswald"/>
              <a:cs typeface="Oswald"/>
              <a:sym typeface="Oswald"/>
            </a:endParaRPr>
          </a:p>
          <a:p>
            <a:pPr marL="0" lvl="0" indent="0" algn="l" rtl="0">
              <a:spcBef>
                <a:spcPts val="0"/>
              </a:spcBef>
              <a:spcAft>
                <a:spcPts val="0"/>
              </a:spcAft>
              <a:buNone/>
            </a:pPr>
            <a:r>
              <a:rPr lang="en" sz="1200">
                <a:solidFill>
                  <a:schemeClr val="dk1"/>
                </a:solidFill>
                <a:latin typeface="Oswald"/>
                <a:ea typeface="Oswald"/>
                <a:cs typeface="Oswald"/>
                <a:sym typeface="Oswald"/>
              </a:rPr>
              <a:t> </a:t>
            </a:r>
            <a:endParaRPr sz="1200">
              <a:solidFill>
                <a:schemeClr val="dk1"/>
              </a:solidFill>
              <a:latin typeface="Oswald"/>
              <a:ea typeface="Oswald"/>
              <a:cs typeface="Oswald"/>
              <a:sym typeface="Oswald"/>
            </a:endParaRPr>
          </a:p>
          <a:p>
            <a:pPr marL="0" lvl="0" indent="0" algn="l" rtl="0">
              <a:spcBef>
                <a:spcPts val="0"/>
              </a:spcBef>
              <a:spcAft>
                <a:spcPts val="0"/>
              </a:spcAft>
              <a:buNone/>
            </a:pPr>
            <a:endParaRPr sz="1300">
              <a:solidFill>
                <a:schemeClr val="dk1"/>
              </a:solidFill>
              <a:latin typeface="Oswald"/>
              <a:ea typeface="Oswald"/>
              <a:cs typeface="Oswald"/>
              <a:sym typeface="Oswald"/>
            </a:endParaRPr>
          </a:p>
        </p:txBody>
      </p:sp>
      <p:pic>
        <p:nvPicPr>
          <p:cNvPr id="1115" name="Google Shape;1115;p153"/>
          <p:cNvPicPr preferRelativeResize="0"/>
          <p:nvPr/>
        </p:nvPicPr>
        <p:blipFill>
          <a:blip r:embed="rId4">
            <a:alphaModFix/>
          </a:blip>
          <a:stretch>
            <a:fillRect/>
          </a:stretch>
        </p:blipFill>
        <p:spPr>
          <a:xfrm>
            <a:off x="7896100" y="148451"/>
            <a:ext cx="1054074" cy="377975"/>
          </a:xfrm>
          <a:prstGeom prst="rect">
            <a:avLst/>
          </a:prstGeom>
          <a:noFill/>
          <a:ln>
            <a:noFill/>
          </a:ln>
        </p:spPr>
      </p:pic>
      <p:pic>
        <p:nvPicPr>
          <p:cNvPr id="1116" name="Google Shape;1116;p153"/>
          <p:cNvPicPr preferRelativeResize="0"/>
          <p:nvPr/>
        </p:nvPicPr>
        <p:blipFill>
          <a:blip r:embed="rId5">
            <a:alphaModFix/>
          </a:blip>
          <a:stretch>
            <a:fillRect/>
          </a:stretch>
        </p:blipFill>
        <p:spPr>
          <a:xfrm>
            <a:off x="6260975" y="2715450"/>
            <a:ext cx="1819500" cy="1819500"/>
          </a:xfrm>
          <a:prstGeom prst="ellipse">
            <a:avLst/>
          </a:prstGeom>
          <a:noFill/>
          <a:ln>
            <a:noFill/>
          </a:ln>
        </p:spPr>
      </p:pic>
      <p:sp>
        <p:nvSpPr>
          <p:cNvPr id="1117" name="Google Shape;1117;p153"/>
          <p:cNvSpPr txBox="1"/>
          <p:nvPr/>
        </p:nvSpPr>
        <p:spPr>
          <a:xfrm>
            <a:off x="1006150" y="2750100"/>
            <a:ext cx="5553900" cy="169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latin typeface="Oswald"/>
                <a:ea typeface="Oswald"/>
                <a:cs typeface="Oswald"/>
                <a:sym typeface="Oswald"/>
              </a:rPr>
              <a:t>Jim C. Klauer:</a:t>
            </a:r>
            <a:r>
              <a:rPr lang="en">
                <a:latin typeface="Oswald"/>
                <a:ea typeface="Oswald"/>
                <a:cs typeface="Oswald"/>
                <a:sym typeface="Oswald"/>
              </a:rPr>
              <a:t> </a:t>
            </a:r>
            <a:r>
              <a:rPr lang="en" sz="1200">
                <a:latin typeface="Oswald"/>
                <a:ea typeface="Oswald"/>
                <a:cs typeface="Oswald"/>
                <a:sym typeface="Oswald"/>
              </a:rPr>
              <a:t>Executive Vice President; COO, Northern Division.</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Age: 61</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Graduated from University of Notre Dame, majoring in MIS</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Previously was Senior VP, Non-Foods and E-commerce Merchandise (2013-2018)</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Started career at Ernst &amp; Young as a consultant</a:t>
            </a:r>
            <a:endParaRPr sz="1200">
              <a:latin typeface="Oswald"/>
              <a:ea typeface="Oswald"/>
              <a:cs typeface="Oswald"/>
              <a:sym typeface="Oswald"/>
            </a:endParaRPr>
          </a:p>
          <a:p>
            <a:pPr marL="457200" lvl="0" indent="-304800" algn="l" rtl="0">
              <a:lnSpc>
                <a:spcPct val="115000"/>
              </a:lnSpc>
              <a:spcBef>
                <a:spcPts val="0"/>
              </a:spcBef>
              <a:spcAft>
                <a:spcPts val="0"/>
              </a:spcAft>
              <a:buSzPts val="1200"/>
              <a:buFont typeface="Oswald"/>
              <a:buChar char="●"/>
            </a:pPr>
            <a:r>
              <a:rPr lang="en" sz="1200">
                <a:latin typeface="Oswald"/>
                <a:ea typeface="Oswald"/>
                <a:cs typeface="Oswald"/>
                <a:sym typeface="Oswald"/>
              </a:rPr>
              <a:t>Spent 28 years at Fidelity Investments. Before joining in Costco in 2018,  he was VP, Planning and Re-Engineering Leader at Fidelity</a:t>
            </a:r>
            <a:endParaRPr sz="1200">
              <a:latin typeface="Oswald"/>
              <a:ea typeface="Oswald"/>
              <a:cs typeface="Oswald"/>
              <a:sym typeface="Oswa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54"/>
          <p:cNvSpPr txBox="1">
            <a:spLocks noGrp="1"/>
          </p:cNvSpPr>
          <p:nvPr>
            <p:ph type="title"/>
          </p:nvPr>
        </p:nvSpPr>
        <p:spPr>
          <a:xfrm>
            <a:off x="286000" y="15540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Financial Statements</a:t>
            </a:r>
            <a:endParaRPr b="1">
              <a:solidFill>
                <a:schemeClr val="dk1"/>
              </a:solidFill>
              <a:latin typeface="Oswald"/>
              <a:ea typeface="Oswald"/>
              <a:cs typeface="Oswald"/>
              <a:sym typeface="Oswald"/>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5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(Assets)</a:t>
            </a:r>
            <a:endParaRPr sz="2700">
              <a:solidFill>
                <a:schemeClr val="dk1"/>
              </a:solidFill>
              <a:latin typeface="Oswald"/>
              <a:ea typeface="Oswald"/>
              <a:cs typeface="Oswald"/>
              <a:sym typeface="Oswald"/>
            </a:endParaRPr>
          </a:p>
        </p:txBody>
      </p:sp>
      <p:pic>
        <p:nvPicPr>
          <p:cNvPr id="1128" name="Google Shape;1128;p155"/>
          <p:cNvPicPr preferRelativeResize="0"/>
          <p:nvPr/>
        </p:nvPicPr>
        <p:blipFill>
          <a:blip r:embed="rId3">
            <a:alphaModFix/>
          </a:blip>
          <a:stretch>
            <a:fillRect/>
          </a:stretch>
        </p:blipFill>
        <p:spPr>
          <a:xfrm>
            <a:off x="251200" y="942600"/>
            <a:ext cx="8641599" cy="3258300"/>
          </a:xfrm>
          <a:prstGeom prst="rect">
            <a:avLst/>
          </a:prstGeom>
          <a:noFill/>
          <a:ln>
            <a:noFill/>
          </a:ln>
        </p:spPr>
      </p:pic>
      <p:pic>
        <p:nvPicPr>
          <p:cNvPr id="1129" name="Google Shape;1129;p155"/>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5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(Liabilities)</a:t>
            </a:r>
            <a:endParaRPr sz="2700">
              <a:solidFill>
                <a:schemeClr val="dk1"/>
              </a:solidFill>
              <a:latin typeface="Oswald"/>
              <a:ea typeface="Oswald"/>
              <a:cs typeface="Oswald"/>
              <a:sym typeface="Oswald"/>
            </a:endParaRPr>
          </a:p>
        </p:txBody>
      </p:sp>
      <p:pic>
        <p:nvPicPr>
          <p:cNvPr id="1135" name="Google Shape;1135;p156"/>
          <p:cNvPicPr preferRelativeResize="0"/>
          <p:nvPr/>
        </p:nvPicPr>
        <p:blipFill>
          <a:blip r:embed="rId3">
            <a:alphaModFix/>
          </a:blip>
          <a:stretch>
            <a:fillRect/>
          </a:stretch>
        </p:blipFill>
        <p:spPr>
          <a:xfrm>
            <a:off x="321700" y="1559025"/>
            <a:ext cx="8500599" cy="2278525"/>
          </a:xfrm>
          <a:prstGeom prst="rect">
            <a:avLst/>
          </a:prstGeom>
          <a:noFill/>
          <a:ln>
            <a:noFill/>
          </a:ln>
        </p:spPr>
      </p:pic>
      <p:pic>
        <p:nvPicPr>
          <p:cNvPr id="1136" name="Google Shape;1136;p156"/>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5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(Equity)</a:t>
            </a:r>
            <a:endParaRPr sz="2700">
              <a:solidFill>
                <a:schemeClr val="dk1"/>
              </a:solidFill>
              <a:latin typeface="Oswald"/>
              <a:ea typeface="Oswald"/>
              <a:cs typeface="Oswald"/>
              <a:sym typeface="Oswald"/>
            </a:endParaRPr>
          </a:p>
        </p:txBody>
      </p:sp>
      <p:pic>
        <p:nvPicPr>
          <p:cNvPr id="1142" name="Google Shape;1142;p157"/>
          <p:cNvPicPr preferRelativeResize="0"/>
          <p:nvPr/>
        </p:nvPicPr>
        <p:blipFill>
          <a:blip r:embed="rId3">
            <a:alphaModFix/>
          </a:blip>
          <a:stretch>
            <a:fillRect/>
          </a:stretch>
        </p:blipFill>
        <p:spPr>
          <a:xfrm>
            <a:off x="277350" y="1658650"/>
            <a:ext cx="8589300" cy="1669525"/>
          </a:xfrm>
          <a:prstGeom prst="rect">
            <a:avLst/>
          </a:prstGeom>
          <a:noFill/>
          <a:ln>
            <a:noFill/>
          </a:ln>
        </p:spPr>
      </p:pic>
      <p:pic>
        <p:nvPicPr>
          <p:cNvPr id="1143" name="Google Shape;1143;p157"/>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5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(Assets)</a:t>
            </a:r>
            <a:endParaRPr sz="2700">
              <a:solidFill>
                <a:schemeClr val="dk1"/>
              </a:solidFill>
              <a:latin typeface="Oswald"/>
              <a:ea typeface="Oswald"/>
              <a:cs typeface="Oswald"/>
              <a:sym typeface="Oswald"/>
            </a:endParaRPr>
          </a:p>
        </p:txBody>
      </p:sp>
      <p:pic>
        <p:nvPicPr>
          <p:cNvPr id="1149" name="Google Shape;1149;p158"/>
          <p:cNvPicPr preferRelativeResize="0"/>
          <p:nvPr/>
        </p:nvPicPr>
        <p:blipFill>
          <a:blip r:embed="rId3">
            <a:alphaModFix/>
          </a:blip>
          <a:stretch>
            <a:fillRect/>
          </a:stretch>
        </p:blipFill>
        <p:spPr>
          <a:xfrm>
            <a:off x="248863" y="1296062"/>
            <a:ext cx="8646273" cy="2551375"/>
          </a:xfrm>
          <a:prstGeom prst="rect">
            <a:avLst/>
          </a:prstGeom>
          <a:noFill/>
          <a:ln>
            <a:noFill/>
          </a:ln>
        </p:spPr>
      </p:pic>
      <p:pic>
        <p:nvPicPr>
          <p:cNvPr id="1150" name="Google Shape;1150;p158"/>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p15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(Liabilities)</a:t>
            </a:r>
            <a:endParaRPr sz="2700">
              <a:solidFill>
                <a:schemeClr val="dk1"/>
              </a:solidFill>
              <a:latin typeface="Oswald"/>
              <a:ea typeface="Oswald"/>
              <a:cs typeface="Oswald"/>
              <a:sym typeface="Oswald"/>
            </a:endParaRPr>
          </a:p>
        </p:txBody>
      </p:sp>
      <p:pic>
        <p:nvPicPr>
          <p:cNvPr id="1156" name="Google Shape;1156;p159"/>
          <p:cNvPicPr preferRelativeResize="0"/>
          <p:nvPr/>
        </p:nvPicPr>
        <p:blipFill>
          <a:blip r:embed="rId3">
            <a:alphaModFix/>
          </a:blip>
          <a:stretch>
            <a:fillRect/>
          </a:stretch>
        </p:blipFill>
        <p:spPr>
          <a:xfrm>
            <a:off x="222363" y="1425950"/>
            <a:ext cx="8699277" cy="2291600"/>
          </a:xfrm>
          <a:prstGeom prst="rect">
            <a:avLst/>
          </a:prstGeom>
          <a:noFill/>
          <a:ln>
            <a:noFill/>
          </a:ln>
        </p:spPr>
      </p:pic>
      <p:pic>
        <p:nvPicPr>
          <p:cNvPr id="1157" name="Google Shape;1157;p159"/>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6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Balance Sheet (Equity)</a:t>
            </a:r>
            <a:endParaRPr sz="2700">
              <a:solidFill>
                <a:schemeClr val="dk1"/>
              </a:solidFill>
              <a:latin typeface="Oswald"/>
              <a:ea typeface="Oswald"/>
              <a:cs typeface="Oswald"/>
              <a:sym typeface="Oswald"/>
            </a:endParaRPr>
          </a:p>
        </p:txBody>
      </p:sp>
      <p:pic>
        <p:nvPicPr>
          <p:cNvPr id="1163" name="Google Shape;1163;p160"/>
          <p:cNvPicPr preferRelativeResize="0"/>
          <p:nvPr/>
        </p:nvPicPr>
        <p:blipFill>
          <a:blip r:embed="rId3">
            <a:alphaModFix/>
          </a:blip>
          <a:stretch>
            <a:fillRect/>
          </a:stretch>
        </p:blipFill>
        <p:spPr>
          <a:xfrm>
            <a:off x="279838" y="1556337"/>
            <a:ext cx="8584327" cy="2030825"/>
          </a:xfrm>
          <a:prstGeom prst="rect">
            <a:avLst/>
          </a:prstGeom>
          <a:noFill/>
          <a:ln>
            <a:noFill/>
          </a:ln>
        </p:spPr>
      </p:pic>
      <p:pic>
        <p:nvPicPr>
          <p:cNvPr id="1164" name="Google Shape;1164;p160"/>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pic>
        <p:nvPicPr>
          <p:cNvPr id="1169" name="Google Shape;1169;p161"/>
          <p:cNvPicPr preferRelativeResize="0"/>
          <p:nvPr/>
        </p:nvPicPr>
        <p:blipFill>
          <a:blip r:embed="rId3">
            <a:alphaModFix/>
          </a:blip>
          <a:stretch>
            <a:fillRect/>
          </a:stretch>
        </p:blipFill>
        <p:spPr>
          <a:xfrm>
            <a:off x="519263" y="825275"/>
            <a:ext cx="8105478" cy="3986450"/>
          </a:xfrm>
          <a:prstGeom prst="rect">
            <a:avLst/>
          </a:prstGeom>
          <a:noFill/>
          <a:ln>
            <a:noFill/>
          </a:ln>
        </p:spPr>
      </p:pic>
      <p:sp>
        <p:nvSpPr>
          <p:cNvPr id="1170" name="Google Shape;1170;p16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Income Statement</a:t>
            </a:r>
            <a:endParaRPr sz="2700">
              <a:solidFill>
                <a:schemeClr val="dk1"/>
              </a:solidFill>
              <a:latin typeface="Oswald"/>
              <a:ea typeface="Oswald"/>
              <a:cs typeface="Oswald"/>
              <a:sym typeface="Oswald"/>
            </a:endParaRPr>
          </a:p>
        </p:txBody>
      </p:sp>
      <p:pic>
        <p:nvPicPr>
          <p:cNvPr id="1171" name="Google Shape;1171;p161"/>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123500" y="1152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550" dirty="0">
                <a:solidFill>
                  <a:srgbClr val="0F2741"/>
                </a:solidFill>
                <a:highlight>
                  <a:srgbClr val="FFFFFF"/>
                </a:highlight>
                <a:latin typeface="Oswald"/>
                <a:ea typeface="Oswald"/>
                <a:cs typeface="Oswald"/>
                <a:sym typeface="Oswald"/>
              </a:rPr>
              <a:t>Retail sales of leading U.S. retailers in 2023</a:t>
            </a:r>
            <a:endParaRPr sz="5700" dirty="0">
              <a:latin typeface="Oswald"/>
              <a:ea typeface="Oswald"/>
              <a:cs typeface="Oswald"/>
              <a:sym typeface="Oswald"/>
            </a:endParaRPr>
          </a:p>
        </p:txBody>
      </p:sp>
      <p:pic>
        <p:nvPicPr>
          <p:cNvPr id="162" name="Google Shape;162;p27"/>
          <p:cNvPicPr preferRelativeResize="0"/>
          <p:nvPr/>
        </p:nvPicPr>
        <p:blipFill>
          <a:blip r:embed="rId3">
            <a:alphaModFix/>
          </a:blip>
          <a:stretch>
            <a:fillRect/>
          </a:stretch>
        </p:blipFill>
        <p:spPr>
          <a:xfrm>
            <a:off x="1407550" y="946500"/>
            <a:ext cx="6144623" cy="4053374"/>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6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Income Statement</a:t>
            </a:r>
            <a:endParaRPr sz="2700">
              <a:solidFill>
                <a:schemeClr val="dk1"/>
              </a:solidFill>
              <a:latin typeface="Oswald"/>
              <a:ea typeface="Oswald"/>
              <a:cs typeface="Oswald"/>
              <a:sym typeface="Oswald"/>
            </a:endParaRPr>
          </a:p>
        </p:txBody>
      </p:sp>
      <p:pic>
        <p:nvPicPr>
          <p:cNvPr id="1177" name="Google Shape;1177;p162"/>
          <p:cNvPicPr preferRelativeResize="0"/>
          <p:nvPr/>
        </p:nvPicPr>
        <p:blipFill>
          <a:blip r:embed="rId3">
            <a:alphaModFix/>
          </a:blip>
          <a:stretch>
            <a:fillRect/>
          </a:stretch>
        </p:blipFill>
        <p:spPr>
          <a:xfrm>
            <a:off x="309288" y="1018200"/>
            <a:ext cx="8525423" cy="3775850"/>
          </a:xfrm>
          <a:prstGeom prst="rect">
            <a:avLst/>
          </a:prstGeom>
          <a:noFill/>
          <a:ln>
            <a:noFill/>
          </a:ln>
        </p:spPr>
      </p:pic>
      <p:pic>
        <p:nvPicPr>
          <p:cNvPr id="1178" name="Google Shape;1178;p162"/>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16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Cash Flow Statement</a:t>
            </a:r>
            <a:endParaRPr sz="2700">
              <a:solidFill>
                <a:schemeClr val="dk1"/>
              </a:solidFill>
              <a:latin typeface="Oswald"/>
              <a:ea typeface="Oswald"/>
              <a:cs typeface="Oswald"/>
              <a:sym typeface="Oswald"/>
            </a:endParaRPr>
          </a:p>
        </p:txBody>
      </p:sp>
      <p:pic>
        <p:nvPicPr>
          <p:cNvPr id="1184" name="Google Shape;1184;p163"/>
          <p:cNvPicPr preferRelativeResize="0"/>
          <p:nvPr/>
        </p:nvPicPr>
        <p:blipFill>
          <a:blip r:embed="rId3">
            <a:alphaModFix/>
          </a:blip>
          <a:stretch>
            <a:fillRect/>
          </a:stretch>
        </p:blipFill>
        <p:spPr>
          <a:xfrm>
            <a:off x="249537" y="1148625"/>
            <a:ext cx="8644923" cy="3221301"/>
          </a:xfrm>
          <a:prstGeom prst="rect">
            <a:avLst/>
          </a:prstGeom>
          <a:noFill/>
          <a:ln>
            <a:noFill/>
          </a:ln>
        </p:spPr>
      </p:pic>
      <p:pic>
        <p:nvPicPr>
          <p:cNvPr id="1185" name="Google Shape;1185;p163"/>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6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10-K Cash Flow Statement Con’t</a:t>
            </a:r>
            <a:endParaRPr sz="2700">
              <a:solidFill>
                <a:schemeClr val="dk1"/>
              </a:solidFill>
              <a:latin typeface="Oswald"/>
              <a:ea typeface="Oswald"/>
              <a:cs typeface="Oswald"/>
              <a:sym typeface="Oswald"/>
            </a:endParaRPr>
          </a:p>
        </p:txBody>
      </p:sp>
      <p:pic>
        <p:nvPicPr>
          <p:cNvPr id="1191" name="Google Shape;1191;p164"/>
          <p:cNvPicPr preferRelativeResize="0"/>
          <p:nvPr/>
        </p:nvPicPr>
        <p:blipFill>
          <a:blip r:embed="rId3">
            <a:alphaModFix/>
          </a:blip>
          <a:stretch>
            <a:fillRect/>
          </a:stretch>
        </p:blipFill>
        <p:spPr>
          <a:xfrm>
            <a:off x="309875" y="1111150"/>
            <a:ext cx="8524249" cy="3499676"/>
          </a:xfrm>
          <a:prstGeom prst="rect">
            <a:avLst/>
          </a:prstGeom>
          <a:noFill/>
          <a:ln>
            <a:noFill/>
          </a:ln>
        </p:spPr>
      </p:pic>
      <p:pic>
        <p:nvPicPr>
          <p:cNvPr id="1192" name="Google Shape;1192;p164"/>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6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Cash Flow Statement</a:t>
            </a:r>
            <a:endParaRPr sz="2700">
              <a:solidFill>
                <a:schemeClr val="dk1"/>
              </a:solidFill>
              <a:latin typeface="Oswald"/>
              <a:ea typeface="Oswald"/>
              <a:cs typeface="Oswald"/>
              <a:sym typeface="Oswald"/>
            </a:endParaRPr>
          </a:p>
        </p:txBody>
      </p:sp>
      <p:pic>
        <p:nvPicPr>
          <p:cNvPr id="1198" name="Google Shape;1198;p165"/>
          <p:cNvPicPr preferRelativeResize="0"/>
          <p:nvPr/>
        </p:nvPicPr>
        <p:blipFill>
          <a:blip r:embed="rId3">
            <a:alphaModFix/>
          </a:blip>
          <a:stretch>
            <a:fillRect/>
          </a:stretch>
        </p:blipFill>
        <p:spPr>
          <a:xfrm>
            <a:off x="341925" y="1051025"/>
            <a:ext cx="8460126" cy="3469426"/>
          </a:xfrm>
          <a:prstGeom prst="rect">
            <a:avLst/>
          </a:prstGeom>
          <a:noFill/>
          <a:ln>
            <a:noFill/>
          </a:ln>
        </p:spPr>
      </p:pic>
      <p:pic>
        <p:nvPicPr>
          <p:cNvPr id="1199" name="Google Shape;1199;p165"/>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16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Cash Flow Statement Con’t</a:t>
            </a:r>
            <a:endParaRPr sz="2700">
              <a:solidFill>
                <a:schemeClr val="dk1"/>
              </a:solidFill>
              <a:latin typeface="Oswald"/>
              <a:ea typeface="Oswald"/>
              <a:cs typeface="Oswald"/>
              <a:sym typeface="Oswald"/>
            </a:endParaRPr>
          </a:p>
        </p:txBody>
      </p:sp>
      <p:pic>
        <p:nvPicPr>
          <p:cNvPr id="1205" name="Google Shape;1205;p166"/>
          <p:cNvPicPr preferRelativeResize="0"/>
          <p:nvPr/>
        </p:nvPicPr>
        <p:blipFill>
          <a:blip r:embed="rId3">
            <a:alphaModFix/>
          </a:blip>
          <a:stretch>
            <a:fillRect/>
          </a:stretch>
        </p:blipFill>
        <p:spPr>
          <a:xfrm>
            <a:off x="441375" y="940250"/>
            <a:ext cx="8261258" cy="3898450"/>
          </a:xfrm>
          <a:prstGeom prst="rect">
            <a:avLst/>
          </a:prstGeom>
          <a:noFill/>
          <a:ln>
            <a:noFill/>
          </a:ln>
        </p:spPr>
      </p:pic>
      <p:pic>
        <p:nvPicPr>
          <p:cNvPr id="1206" name="Google Shape;1206;p166"/>
          <p:cNvPicPr preferRelativeResize="0"/>
          <p:nvPr/>
        </p:nvPicPr>
        <p:blipFill>
          <a:blip r:embed="rId4">
            <a:alphaModFix/>
          </a:blip>
          <a:stretch>
            <a:fillRect/>
          </a:stretch>
        </p:blipFill>
        <p:spPr>
          <a:xfrm>
            <a:off x="7896100" y="148451"/>
            <a:ext cx="1054074" cy="37797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67"/>
          <p:cNvSpPr txBox="1">
            <a:spLocks noGrp="1"/>
          </p:cNvSpPr>
          <p:nvPr>
            <p:ph type="title"/>
          </p:nvPr>
        </p:nvSpPr>
        <p:spPr>
          <a:xfrm>
            <a:off x="338400" y="1419575"/>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000" b="1">
                <a:solidFill>
                  <a:srgbClr val="E69138"/>
                </a:solidFill>
                <a:latin typeface="Oswald"/>
                <a:ea typeface="Oswald"/>
                <a:cs typeface="Oswald"/>
                <a:sym typeface="Oswald"/>
              </a:rPr>
              <a:t>HOLD</a:t>
            </a:r>
            <a:endParaRPr sz="5000" b="1">
              <a:solidFill>
                <a:srgbClr val="E69138"/>
              </a:solidFill>
              <a:latin typeface="Oswald"/>
              <a:ea typeface="Oswald"/>
              <a:cs typeface="Oswald"/>
              <a:sym typeface="Oswald"/>
            </a:endParaRPr>
          </a:p>
        </p:txBody>
      </p:sp>
      <p:sp>
        <p:nvSpPr>
          <p:cNvPr id="1212" name="Google Shape;1212;p167"/>
          <p:cNvSpPr txBox="1">
            <a:spLocks noGrp="1"/>
          </p:cNvSpPr>
          <p:nvPr>
            <p:ph type="title"/>
          </p:nvPr>
        </p:nvSpPr>
        <p:spPr>
          <a:xfrm>
            <a:off x="480600" y="1613500"/>
            <a:ext cx="4045200" cy="5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1F1F1F"/>
                </a:solidFill>
                <a:latin typeface="Oswald"/>
                <a:ea typeface="Oswald"/>
                <a:cs typeface="Oswald"/>
                <a:sym typeface="Oswald"/>
              </a:rPr>
              <a:t>Recommendation</a:t>
            </a:r>
            <a:endParaRPr sz="4000">
              <a:solidFill>
                <a:srgbClr val="1F1F1F"/>
              </a:solidFill>
              <a:latin typeface="Oswald"/>
              <a:ea typeface="Oswald"/>
              <a:cs typeface="Oswald"/>
              <a:sym typeface="Oswald"/>
            </a:endParaRPr>
          </a:p>
        </p:txBody>
      </p:sp>
      <p:pic>
        <p:nvPicPr>
          <p:cNvPr id="1213" name="Google Shape;1213;p167"/>
          <p:cNvPicPr preferRelativeResize="0"/>
          <p:nvPr/>
        </p:nvPicPr>
        <p:blipFill>
          <a:blip r:embed="rId3">
            <a:alphaModFix/>
          </a:blip>
          <a:stretch>
            <a:fillRect/>
          </a:stretch>
        </p:blipFill>
        <p:spPr>
          <a:xfrm>
            <a:off x="5344099" y="158725"/>
            <a:ext cx="3022026" cy="1083675"/>
          </a:xfrm>
          <a:prstGeom prst="rect">
            <a:avLst/>
          </a:prstGeom>
          <a:noFill/>
          <a:ln>
            <a:noFill/>
          </a:ln>
        </p:spPr>
      </p:pic>
      <p:sp>
        <p:nvSpPr>
          <p:cNvPr id="1214" name="Google Shape;1214;p167"/>
          <p:cNvSpPr txBox="1"/>
          <p:nvPr/>
        </p:nvSpPr>
        <p:spPr>
          <a:xfrm>
            <a:off x="4824625" y="1283800"/>
            <a:ext cx="4045200" cy="300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swald"/>
                <a:ea typeface="Oswald"/>
                <a:cs typeface="Oswald"/>
                <a:sym typeface="Oswald"/>
              </a:rPr>
              <a:t>Potential for Growth:</a:t>
            </a:r>
            <a:endParaRPr sz="1800">
              <a:solidFill>
                <a:schemeClr val="dk1"/>
              </a:solidFill>
              <a:latin typeface="Oswald"/>
              <a:ea typeface="Oswald"/>
              <a:cs typeface="Oswald"/>
              <a:sym typeface="Oswald"/>
            </a:endParaRPr>
          </a:p>
          <a:p>
            <a:pPr marL="0" lvl="0" indent="0" algn="l" rtl="0">
              <a:spcBef>
                <a:spcPts val="0"/>
              </a:spcBef>
              <a:spcAft>
                <a:spcPts val="0"/>
              </a:spcAft>
              <a:buNone/>
            </a:pP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In FY 2023, Costco reported revenue went up ~$17 billion, indicating growth </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Despite economic uncertainties, they have maintained strong performance indicating stability</a:t>
            </a:r>
            <a:endParaRPr sz="1800">
              <a:solidFill>
                <a:schemeClr val="dk1"/>
              </a:solidFill>
              <a:latin typeface="Oswald"/>
              <a:ea typeface="Oswald"/>
              <a:cs typeface="Oswald"/>
              <a:sym typeface="Oswald"/>
            </a:endParaRPr>
          </a:p>
          <a:p>
            <a:pPr marL="457200" lvl="0" indent="-342900" algn="l" rtl="0">
              <a:spcBef>
                <a:spcPts val="0"/>
              </a:spcBef>
              <a:spcAft>
                <a:spcPts val="0"/>
              </a:spcAft>
              <a:buClr>
                <a:schemeClr val="dk1"/>
              </a:buClr>
              <a:buSzPts val="1800"/>
              <a:buFont typeface="Oswald"/>
              <a:buChar char="●"/>
            </a:pPr>
            <a:r>
              <a:rPr lang="en" sz="1800">
                <a:solidFill>
                  <a:schemeClr val="dk1"/>
                </a:solidFill>
                <a:latin typeface="Oswald"/>
                <a:ea typeface="Oswald"/>
                <a:cs typeface="Oswald"/>
                <a:sym typeface="Oswald"/>
              </a:rPr>
              <a:t>Strong brand reputation, customer loyalty, and promoting from within</a:t>
            </a:r>
            <a:endParaRPr sz="1800">
              <a:solidFill>
                <a:schemeClr val="dk1"/>
              </a:solidFill>
              <a:latin typeface="Oswald"/>
              <a:ea typeface="Oswald"/>
              <a:cs typeface="Oswald"/>
              <a:sym typeface="Oswald"/>
            </a:endParaRPr>
          </a:p>
          <a:p>
            <a:pPr marL="0" lvl="0" indent="0" algn="l" rtl="0">
              <a:spcBef>
                <a:spcPts val="0"/>
              </a:spcBef>
              <a:spcAft>
                <a:spcPts val="0"/>
              </a:spcAft>
              <a:buNone/>
            </a:pPr>
            <a:endParaRPr sz="1800">
              <a:solidFill>
                <a:schemeClr val="dk1"/>
              </a:solidFill>
              <a:latin typeface="Oswald"/>
              <a:ea typeface="Oswald"/>
              <a:cs typeface="Oswald"/>
              <a:sym typeface="Oswa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pic>
        <p:nvPicPr>
          <p:cNvPr id="1219" name="Google Shape;1219;p168"/>
          <p:cNvPicPr preferRelativeResize="0"/>
          <p:nvPr/>
        </p:nvPicPr>
        <p:blipFill>
          <a:blip r:embed="rId3">
            <a:alphaModFix/>
          </a:blip>
          <a:stretch>
            <a:fillRect/>
          </a:stretch>
        </p:blipFill>
        <p:spPr>
          <a:xfrm>
            <a:off x="2736650" y="736413"/>
            <a:ext cx="3670676" cy="3670676"/>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Google Shape;1224;p169"/>
          <p:cNvSpPr txBox="1"/>
          <p:nvPr/>
        </p:nvSpPr>
        <p:spPr>
          <a:xfrm>
            <a:off x="335275" y="57075"/>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Company Information</a:t>
            </a:r>
            <a:endParaRPr sz="2700">
              <a:solidFill>
                <a:schemeClr val="dk1"/>
              </a:solidFill>
              <a:latin typeface="Oswald"/>
              <a:ea typeface="Oswald"/>
              <a:cs typeface="Oswald"/>
              <a:sym typeface="Oswald"/>
            </a:endParaRPr>
          </a:p>
        </p:txBody>
      </p:sp>
      <p:pic>
        <p:nvPicPr>
          <p:cNvPr id="1225" name="Google Shape;1225;p169"/>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26" name="Google Shape;1226;p169"/>
          <p:cNvPicPr preferRelativeResize="0"/>
          <p:nvPr/>
        </p:nvPicPr>
        <p:blipFill rotWithShape="1">
          <a:blip r:embed="rId4">
            <a:alphaModFix/>
          </a:blip>
          <a:srcRect/>
          <a:stretch/>
        </p:blipFill>
        <p:spPr>
          <a:xfrm>
            <a:off x="1552550" y="786325"/>
            <a:ext cx="6038900" cy="3898449"/>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7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 Year</a:t>
            </a:r>
            <a:endParaRPr sz="2700">
              <a:solidFill>
                <a:schemeClr val="dk1"/>
              </a:solidFill>
              <a:latin typeface="Oswald"/>
              <a:ea typeface="Oswald"/>
              <a:cs typeface="Oswald"/>
              <a:sym typeface="Oswald"/>
            </a:endParaRPr>
          </a:p>
        </p:txBody>
      </p:sp>
      <p:pic>
        <p:nvPicPr>
          <p:cNvPr id="1232" name="Google Shape;1232;p170"/>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33" name="Google Shape;1233;p170"/>
          <p:cNvPicPr preferRelativeResize="0"/>
          <p:nvPr/>
        </p:nvPicPr>
        <p:blipFill>
          <a:blip r:embed="rId4">
            <a:alphaModFix/>
          </a:blip>
          <a:stretch>
            <a:fillRect/>
          </a:stretch>
        </p:blipFill>
        <p:spPr>
          <a:xfrm>
            <a:off x="152400" y="1092650"/>
            <a:ext cx="8839199" cy="2860463"/>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17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- 5 Year</a:t>
            </a:r>
            <a:endParaRPr sz="2700">
              <a:solidFill>
                <a:schemeClr val="dk1"/>
              </a:solidFill>
              <a:latin typeface="Oswald"/>
              <a:ea typeface="Oswald"/>
              <a:cs typeface="Oswald"/>
              <a:sym typeface="Oswald"/>
            </a:endParaRPr>
          </a:p>
        </p:txBody>
      </p:sp>
      <p:pic>
        <p:nvPicPr>
          <p:cNvPr id="1239" name="Google Shape;1239;p171"/>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40" name="Google Shape;1240;p171"/>
          <p:cNvPicPr preferRelativeResize="0"/>
          <p:nvPr/>
        </p:nvPicPr>
        <p:blipFill>
          <a:blip r:embed="rId4">
            <a:alphaModFix/>
          </a:blip>
          <a:stretch>
            <a:fillRect/>
          </a:stretch>
        </p:blipFill>
        <p:spPr>
          <a:xfrm>
            <a:off x="152400" y="1092650"/>
            <a:ext cx="8839199" cy="2866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8"/>
          <p:cNvSpPr txBox="1">
            <a:spLocks noGrp="1"/>
          </p:cNvSpPr>
          <p:nvPr>
            <p:ph type="title"/>
          </p:nvPr>
        </p:nvSpPr>
        <p:spPr>
          <a:xfrm>
            <a:off x="311700" y="315925"/>
            <a:ext cx="8520600" cy="94022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dirty="0">
                <a:latin typeface="Oswald"/>
                <a:ea typeface="Oswald"/>
                <a:cs typeface="Oswald"/>
                <a:sym typeface="Oswald"/>
              </a:rPr>
              <a:t>U.S. retail sales set to grow 2.5% to 3.5% in 2024</a:t>
            </a:r>
            <a:endParaRPr dirty="0">
              <a:latin typeface="Oswald"/>
              <a:ea typeface="Oswald"/>
              <a:cs typeface="Oswald"/>
              <a:sym typeface="Oswald"/>
            </a:endParaRPr>
          </a:p>
        </p:txBody>
      </p:sp>
      <p:pic>
        <p:nvPicPr>
          <p:cNvPr id="168" name="Google Shape;168;p28"/>
          <p:cNvPicPr preferRelativeResize="0"/>
          <p:nvPr/>
        </p:nvPicPr>
        <p:blipFill rotWithShape="1">
          <a:blip r:embed="rId3">
            <a:alphaModFix/>
          </a:blip>
          <a:srcRect t="13517"/>
          <a:stretch/>
        </p:blipFill>
        <p:spPr>
          <a:xfrm>
            <a:off x="243675" y="1147225"/>
            <a:ext cx="8656676" cy="3806774"/>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7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- 10 Year</a:t>
            </a:r>
            <a:endParaRPr sz="2700">
              <a:solidFill>
                <a:schemeClr val="dk1"/>
              </a:solidFill>
              <a:latin typeface="Oswald"/>
              <a:ea typeface="Oswald"/>
              <a:cs typeface="Oswald"/>
              <a:sym typeface="Oswald"/>
            </a:endParaRPr>
          </a:p>
        </p:txBody>
      </p:sp>
      <p:pic>
        <p:nvPicPr>
          <p:cNvPr id="1246" name="Google Shape;1246;p172"/>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47" name="Google Shape;1247;p172"/>
          <p:cNvPicPr preferRelativeResize="0"/>
          <p:nvPr/>
        </p:nvPicPr>
        <p:blipFill>
          <a:blip r:embed="rId4">
            <a:alphaModFix/>
          </a:blip>
          <a:stretch>
            <a:fillRect/>
          </a:stretch>
        </p:blipFill>
        <p:spPr>
          <a:xfrm>
            <a:off x="152400" y="1092650"/>
            <a:ext cx="8839199" cy="2866601"/>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7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Max</a:t>
            </a:r>
            <a:endParaRPr sz="2700">
              <a:solidFill>
                <a:schemeClr val="dk1"/>
              </a:solidFill>
              <a:latin typeface="Oswald"/>
              <a:ea typeface="Oswald"/>
              <a:cs typeface="Oswald"/>
              <a:sym typeface="Oswald"/>
            </a:endParaRPr>
          </a:p>
        </p:txBody>
      </p:sp>
      <p:pic>
        <p:nvPicPr>
          <p:cNvPr id="1253" name="Google Shape;1253;p173"/>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54" name="Google Shape;1254;p173"/>
          <p:cNvPicPr preferRelativeResize="0"/>
          <p:nvPr/>
        </p:nvPicPr>
        <p:blipFill rotWithShape="1">
          <a:blip r:embed="rId4">
            <a:alphaModFix/>
          </a:blip>
          <a:srcRect t="10642"/>
          <a:stretch/>
        </p:blipFill>
        <p:spPr>
          <a:xfrm>
            <a:off x="152400" y="1399200"/>
            <a:ext cx="8839199" cy="2572325"/>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174"/>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Compared with Benchmark (10 Y)</a:t>
            </a:r>
            <a:endParaRPr sz="2700">
              <a:solidFill>
                <a:schemeClr val="dk1"/>
              </a:solidFill>
              <a:latin typeface="Oswald"/>
              <a:ea typeface="Oswald"/>
              <a:cs typeface="Oswald"/>
              <a:sym typeface="Oswald"/>
            </a:endParaRPr>
          </a:p>
        </p:txBody>
      </p:sp>
      <p:pic>
        <p:nvPicPr>
          <p:cNvPr id="1260" name="Google Shape;1260;p174"/>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261" name="Google Shape;1261;p174"/>
          <p:cNvSpPr/>
          <p:nvPr/>
        </p:nvSpPr>
        <p:spPr>
          <a:xfrm>
            <a:off x="152400" y="4319475"/>
            <a:ext cx="138000" cy="147900"/>
          </a:xfrm>
          <a:prstGeom prst="ellipse">
            <a:avLst/>
          </a:prstGeom>
          <a:solidFill>
            <a:srgbClr val="A7A7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F6230"/>
              </a:solidFill>
              <a:latin typeface="Calibri"/>
              <a:ea typeface="Calibri"/>
              <a:cs typeface="Calibri"/>
              <a:sym typeface="Calibri"/>
            </a:endParaRPr>
          </a:p>
        </p:txBody>
      </p:sp>
      <p:sp>
        <p:nvSpPr>
          <p:cNvPr id="1262" name="Google Shape;1262;p174"/>
          <p:cNvSpPr/>
          <p:nvPr/>
        </p:nvSpPr>
        <p:spPr>
          <a:xfrm>
            <a:off x="152400" y="4529350"/>
            <a:ext cx="138000" cy="147900"/>
          </a:xfrm>
          <a:prstGeom prst="ellipse">
            <a:avLst/>
          </a:prstGeom>
          <a:solidFill>
            <a:srgbClr val="8EE6B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63" name="Google Shape;1263;p174"/>
          <p:cNvSpPr/>
          <p:nvPr/>
        </p:nvSpPr>
        <p:spPr>
          <a:xfrm>
            <a:off x="152400" y="4739225"/>
            <a:ext cx="138000" cy="147900"/>
          </a:xfrm>
          <a:prstGeom prst="ellipse">
            <a:avLst/>
          </a:prstGeom>
          <a:solidFill>
            <a:srgbClr val="A0D4F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64" name="Google Shape;1264;p174"/>
          <p:cNvSpPr txBox="1">
            <a:spLocks noGrp="1"/>
          </p:cNvSpPr>
          <p:nvPr>
            <p:ph type="title"/>
          </p:nvPr>
        </p:nvSpPr>
        <p:spPr>
          <a:xfrm>
            <a:off x="470275" y="4529350"/>
            <a:ext cx="744900" cy="14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0000"/>
                </a:solidFill>
                <a:latin typeface="Oswald"/>
                <a:ea typeface="Oswald"/>
                <a:cs typeface="Oswald"/>
                <a:sym typeface="Oswald"/>
              </a:rPr>
              <a:t>VanEck Retail</a:t>
            </a:r>
            <a:endParaRPr sz="900">
              <a:solidFill>
                <a:srgbClr val="000000"/>
              </a:solidFill>
              <a:latin typeface="Oswald"/>
              <a:ea typeface="Oswald"/>
              <a:cs typeface="Oswald"/>
              <a:sym typeface="Oswald"/>
            </a:endParaRPr>
          </a:p>
        </p:txBody>
      </p:sp>
      <p:sp>
        <p:nvSpPr>
          <p:cNvPr id="1265" name="Google Shape;1265;p174"/>
          <p:cNvSpPr txBox="1">
            <a:spLocks noGrp="1"/>
          </p:cNvSpPr>
          <p:nvPr>
            <p:ph type="title"/>
          </p:nvPr>
        </p:nvSpPr>
        <p:spPr>
          <a:xfrm>
            <a:off x="470275" y="4739225"/>
            <a:ext cx="924300" cy="14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0000"/>
                </a:solidFill>
                <a:latin typeface="Oswald"/>
                <a:ea typeface="Oswald"/>
                <a:cs typeface="Oswald"/>
                <a:sym typeface="Oswald"/>
              </a:rPr>
              <a:t>SPDR S&amp;P Retail</a:t>
            </a:r>
            <a:endParaRPr sz="900">
              <a:solidFill>
                <a:srgbClr val="000000"/>
              </a:solidFill>
              <a:latin typeface="Oswald"/>
              <a:ea typeface="Oswald"/>
              <a:cs typeface="Oswald"/>
              <a:sym typeface="Oswald"/>
            </a:endParaRPr>
          </a:p>
        </p:txBody>
      </p:sp>
      <p:pic>
        <p:nvPicPr>
          <p:cNvPr id="1266" name="Google Shape;1266;p174"/>
          <p:cNvPicPr preferRelativeResize="0"/>
          <p:nvPr/>
        </p:nvPicPr>
        <p:blipFill>
          <a:blip r:embed="rId4">
            <a:alphaModFix/>
          </a:blip>
          <a:stretch>
            <a:fillRect/>
          </a:stretch>
        </p:blipFill>
        <p:spPr>
          <a:xfrm>
            <a:off x="152400" y="1092650"/>
            <a:ext cx="8839199" cy="3043962"/>
          </a:xfrm>
          <a:prstGeom prst="rect">
            <a:avLst/>
          </a:prstGeom>
          <a:noFill/>
          <a:ln>
            <a:noFill/>
          </a:ln>
        </p:spPr>
      </p:pic>
      <p:sp>
        <p:nvSpPr>
          <p:cNvPr id="1267" name="Google Shape;1267;p174"/>
          <p:cNvSpPr txBox="1">
            <a:spLocks noGrp="1"/>
          </p:cNvSpPr>
          <p:nvPr>
            <p:ph type="title"/>
          </p:nvPr>
        </p:nvSpPr>
        <p:spPr>
          <a:xfrm>
            <a:off x="470275" y="4319475"/>
            <a:ext cx="697800" cy="147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000000"/>
                </a:solidFill>
                <a:latin typeface="Oswald"/>
                <a:ea typeface="Oswald"/>
                <a:cs typeface="Oswald"/>
                <a:sym typeface="Oswald"/>
              </a:rPr>
              <a:t>Home Depot</a:t>
            </a:r>
            <a:endParaRPr sz="900">
              <a:solidFill>
                <a:srgbClr val="000000"/>
              </a:solidFill>
              <a:latin typeface="Oswald"/>
              <a:ea typeface="Oswald"/>
              <a:cs typeface="Oswald"/>
              <a:sym typeface="Oswa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75"/>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Institutional Holders</a:t>
            </a:r>
            <a:endParaRPr sz="2700">
              <a:solidFill>
                <a:schemeClr val="dk1"/>
              </a:solidFill>
              <a:latin typeface="Oswald"/>
              <a:ea typeface="Oswald"/>
              <a:cs typeface="Oswald"/>
              <a:sym typeface="Oswald"/>
            </a:endParaRPr>
          </a:p>
        </p:txBody>
      </p:sp>
      <p:pic>
        <p:nvPicPr>
          <p:cNvPr id="1273" name="Google Shape;1273;p175"/>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74" name="Google Shape;1274;p175"/>
          <p:cNvPicPr preferRelativeResize="0"/>
          <p:nvPr/>
        </p:nvPicPr>
        <p:blipFill>
          <a:blip r:embed="rId4">
            <a:alphaModFix/>
          </a:blip>
          <a:stretch>
            <a:fillRect/>
          </a:stretch>
        </p:blipFill>
        <p:spPr>
          <a:xfrm>
            <a:off x="533400" y="940250"/>
            <a:ext cx="8077200" cy="3781425"/>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76"/>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Statistics</a:t>
            </a:r>
            <a:endParaRPr sz="2700">
              <a:solidFill>
                <a:schemeClr val="dk1"/>
              </a:solidFill>
              <a:latin typeface="Oswald"/>
              <a:ea typeface="Oswald"/>
              <a:cs typeface="Oswald"/>
              <a:sym typeface="Oswald"/>
            </a:endParaRPr>
          </a:p>
        </p:txBody>
      </p:sp>
      <p:pic>
        <p:nvPicPr>
          <p:cNvPr id="1280" name="Google Shape;1280;p176"/>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81" name="Google Shape;1281;p176"/>
          <p:cNvPicPr preferRelativeResize="0"/>
          <p:nvPr/>
        </p:nvPicPr>
        <p:blipFill>
          <a:blip r:embed="rId4">
            <a:alphaModFix/>
          </a:blip>
          <a:stretch>
            <a:fillRect/>
          </a:stretch>
        </p:blipFill>
        <p:spPr>
          <a:xfrm>
            <a:off x="1073675" y="786325"/>
            <a:ext cx="6996652" cy="3898449"/>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77"/>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Statistics</a:t>
            </a:r>
            <a:endParaRPr sz="2700">
              <a:solidFill>
                <a:schemeClr val="dk1"/>
              </a:solidFill>
              <a:latin typeface="Oswald"/>
              <a:ea typeface="Oswald"/>
              <a:cs typeface="Oswald"/>
              <a:sym typeface="Oswald"/>
            </a:endParaRPr>
          </a:p>
        </p:txBody>
      </p:sp>
      <p:pic>
        <p:nvPicPr>
          <p:cNvPr id="1287" name="Google Shape;1287;p177"/>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88" name="Google Shape;1288;p177"/>
          <p:cNvPicPr preferRelativeResize="0"/>
          <p:nvPr/>
        </p:nvPicPr>
        <p:blipFill>
          <a:blip r:embed="rId4">
            <a:alphaModFix/>
          </a:blip>
          <a:stretch>
            <a:fillRect/>
          </a:stretch>
        </p:blipFill>
        <p:spPr>
          <a:xfrm>
            <a:off x="1086025" y="866325"/>
            <a:ext cx="6971946" cy="3898450"/>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8"/>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Dividends</a:t>
            </a:r>
            <a:endParaRPr sz="2700">
              <a:solidFill>
                <a:schemeClr val="dk1"/>
              </a:solidFill>
              <a:latin typeface="Oswald"/>
              <a:ea typeface="Oswald"/>
              <a:cs typeface="Oswald"/>
              <a:sym typeface="Oswald"/>
            </a:endParaRPr>
          </a:p>
        </p:txBody>
      </p:sp>
      <p:pic>
        <p:nvPicPr>
          <p:cNvPr id="1294" name="Google Shape;1294;p178"/>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295" name="Google Shape;1295;p178"/>
          <p:cNvPicPr preferRelativeResize="0"/>
          <p:nvPr/>
        </p:nvPicPr>
        <p:blipFill>
          <a:blip r:embed="rId4">
            <a:alphaModFix/>
          </a:blip>
          <a:stretch>
            <a:fillRect/>
          </a:stretch>
        </p:blipFill>
        <p:spPr>
          <a:xfrm>
            <a:off x="203400" y="1524000"/>
            <a:ext cx="8737200" cy="2095500"/>
          </a:xfrm>
          <a:prstGeom prst="rect">
            <a:avLst/>
          </a:prstGeom>
          <a:noFill/>
          <a:ln>
            <a:noFill/>
          </a:ln>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79"/>
          <p:cNvSpPr txBox="1"/>
          <p:nvPr/>
        </p:nvSpPr>
        <p:spPr>
          <a:xfrm>
            <a:off x="222650" y="272150"/>
            <a:ext cx="5360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Dividends</a:t>
            </a:r>
            <a:endParaRPr sz="2700">
              <a:solidFill>
                <a:schemeClr val="dk1"/>
              </a:solidFill>
              <a:latin typeface="Oswald"/>
              <a:ea typeface="Oswald"/>
              <a:cs typeface="Oswald"/>
              <a:sym typeface="Oswald"/>
            </a:endParaRPr>
          </a:p>
        </p:txBody>
      </p:sp>
      <p:pic>
        <p:nvPicPr>
          <p:cNvPr id="1301" name="Google Shape;1301;p179"/>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02" name="Google Shape;1302;p179"/>
          <p:cNvPicPr preferRelativeResize="0"/>
          <p:nvPr/>
        </p:nvPicPr>
        <p:blipFill>
          <a:blip r:embed="rId4">
            <a:alphaModFix/>
          </a:blip>
          <a:stretch>
            <a:fillRect/>
          </a:stretch>
        </p:blipFill>
        <p:spPr>
          <a:xfrm>
            <a:off x="915000" y="850025"/>
            <a:ext cx="7313984" cy="3898450"/>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80"/>
          <p:cNvSpPr txBox="1">
            <a:spLocks noGrp="1"/>
          </p:cNvSpPr>
          <p:nvPr>
            <p:ph type="title"/>
          </p:nvPr>
        </p:nvSpPr>
        <p:spPr>
          <a:xfrm>
            <a:off x="275750"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Company Overview</a:t>
            </a:r>
            <a:endParaRPr b="1">
              <a:solidFill>
                <a:schemeClr val="dk1"/>
              </a:solidFill>
              <a:latin typeface="Oswald"/>
              <a:ea typeface="Oswald"/>
              <a:cs typeface="Oswald"/>
              <a:sym typeface="Oswa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181"/>
          <p:cNvSpPr txBox="1"/>
          <p:nvPr/>
        </p:nvSpPr>
        <p:spPr>
          <a:xfrm>
            <a:off x="1478550" y="694500"/>
            <a:ext cx="23985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Value Proposition</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1313" name="Google Shape;1313;p181"/>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314" name="Google Shape;1314;p181"/>
          <p:cNvSpPr txBox="1"/>
          <p:nvPr/>
        </p:nvSpPr>
        <p:spPr>
          <a:xfrm>
            <a:off x="5084350" y="2049550"/>
            <a:ext cx="35868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1F1F1F"/>
                </a:solidFill>
                <a:latin typeface="Oswald"/>
                <a:ea typeface="Oswald"/>
                <a:cs typeface="Oswald"/>
                <a:sym typeface="Oswald"/>
              </a:rPr>
              <a:t>“To provide the highest level of service, the broadest selection of products, and the most competitive prices.”</a:t>
            </a:r>
            <a:endParaRPr sz="2200">
              <a:solidFill>
                <a:srgbClr val="1F1F1F"/>
              </a:solidFill>
              <a:latin typeface="Oswald"/>
              <a:ea typeface="Oswald"/>
              <a:cs typeface="Oswald"/>
              <a:sym typeface="Oswald"/>
            </a:endParaRPr>
          </a:p>
        </p:txBody>
      </p:sp>
      <p:pic>
        <p:nvPicPr>
          <p:cNvPr id="1315" name="Google Shape;1315;p181"/>
          <p:cNvPicPr preferRelativeResize="0"/>
          <p:nvPr/>
        </p:nvPicPr>
        <p:blipFill rotWithShape="1">
          <a:blip r:embed="rId4">
            <a:alphaModFix/>
          </a:blip>
          <a:srcRect l="9001" t="5846" r="10985" b="2510"/>
          <a:stretch/>
        </p:blipFill>
        <p:spPr>
          <a:xfrm>
            <a:off x="893775" y="1236550"/>
            <a:ext cx="3414675" cy="3450024"/>
          </a:xfrm>
          <a:prstGeom prst="rect">
            <a:avLst/>
          </a:prstGeom>
          <a:noFill/>
          <a:ln>
            <a:noFill/>
          </a:ln>
        </p:spPr>
      </p:pic>
      <p:sp>
        <p:nvSpPr>
          <p:cNvPr id="1316" name="Google Shape;1316;p181"/>
          <p:cNvSpPr txBox="1"/>
          <p:nvPr/>
        </p:nvSpPr>
        <p:spPr>
          <a:xfrm>
            <a:off x="5432950" y="1293775"/>
            <a:ext cx="32382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Mission Statement</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11700" y="2076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US Retail Historical Data </a:t>
            </a:r>
            <a:endParaRPr>
              <a:latin typeface="Oswald"/>
              <a:ea typeface="Oswald"/>
              <a:cs typeface="Oswald"/>
              <a:sym typeface="Oswald"/>
            </a:endParaRPr>
          </a:p>
        </p:txBody>
      </p:sp>
      <p:pic>
        <p:nvPicPr>
          <p:cNvPr id="174" name="Google Shape;174;p29"/>
          <p:cNvPicPr preferRelativeResize="0"/>
          <p:nvPr/>
        </p:nvPicPr>
        <p:blipFill>
          <a:blip r:embed="rId3">
            <a:alphaModFix/>
          </a:blip>
          <a:stretch>
            <a:fillRect/>
          </a:stretch>
        </p:blipFill>
        <p:spPr>
          <a:xfrm>
            <a:off x="311700" y="945950"/>
            <a:ext cx="8229599" cy="4114799"/>
          </a:xfrm>
          <a:prstGeom prst="rect">
            <a:avLst/>
          </a:prstGeom>
          <a:noFill/>
          <a:ln>
            <a:noFill/>
          </a:ln>
        </p:spPr>
      </p:pic>
      <p:pic>
        <p:nvPicPr>
          <p:cNvPr id="175" name="Google Shape;175;p29"/>
          <p:cNvPicPr preferRelativeResize="0"/>
          <p:nvPr/>
        </p:nvPicPr>
        <p:blipFill>
          <a:blip r:embed="rId4">
            <a:alphaModFix/>
          </a:blip>
          <a:stretch>
            <a:fillRect/>
          </a:stretch>
        </p:blipFill>
        <p:spPr>
          <a:xfrm flipH="1">
            <a:off x="7071704" y="771500"/>
            <a:ext cx="811125" cy="3911775"/>
          </a:xfrm>
          <a:prstGeom prst="rect">
            <a:avLst/>
          </a:prstGeom>
          <a:noFill/>
          <a:ln>
            <a:noFill/>
          </a:ln>
        </p:spPr>
      </p:pic>
      <p:sp>
        <p:nvSpPr>
          <p:cNvPr id="176" name="Google Shape;176;p29"/>
          <p:cNvSpPr txBox="1"/>
          <p:nvPr/>
        </p:nvSpPr>
        <p:spPr>
          <a:xfrm>
            <a:off x="4507325" y="1461825"/>
            <a:ext cx="2504100" cy="10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Average: 0.41%</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Max 18.7% in May of 2020 </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Min: -14.7% in April of 2020</a:t>
            </a:r>
            <a:endParaRPr sz="1500">
              <a:solidFill>
                <a:schemeClr val="dk1"/>
              </a:solidFill>
            </a:endParaRPr>
          </a:p>
          <a:p>
            <a:pPr marL="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sp>
        <p:nvSpPr>
          <p:cNvPr id="1321" name="Google Shape;1321;p182"/>
          <p:cNvSpPr txBox="1">
            <a:spLocks noGrp="1"/>
          </p:cNvSpPr>
          <p:nvPr>
            <p:ph type="title"/>
          </p:nvPr>
        </p:nvSpPr>
        <p:spPr>
          <a:xfrm>
            <a:off x="480025" y="149875"/>
            <a:ext cx="5878800" cy="604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Strategy</a:t>
            </a:r>
            <a:endParaRPr sz="2700">
              <a:latin typeface="Oswald"/>
              <a:ea typeface="Oswald"/>
              <a:cs typeface="Oswald"/>
              <a:sym typeface="Oswald"/>
            </a:endParaRPr>
          </a:p>
        </p:txBody>
      </p:sp>
      <p:pic>
        <p:nvPicPr>
          <p:cNvPr id="1322" name="Google Shape;1322;p182"/>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23" name="Google Shape;1323;p182"/>
          <p:cNvPicPr preferRelativeResize="0"/>
          <p:nvPr/>
        </p:nvPicPr>
        <p:blipFill>
          <a:blip r:embed="rId4">
            <a:alphaModFix/>
          </a:blip>
          <a:stretch>
            <a:fillRect/>
          </a:stretch>
        </p:blipFill>
        <p:spPr>
          <a:xfrm>
            <a:off x="630100" y="786322"/>
            <a:ext cx="7883806" cy="3941903"/>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83"/>
          <p:cNvSpPr txBox="1">
            <a:spLocks noGrp="1"/>
          </p:cNvSpPr>
          <p:nvPr>
            <p:ph type="title"/>
          </p:nvPr>
        </p:nvSpPr>
        <p:spPr>
          <a:xfrm>
            <a:off x="357125" y="22482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Locations</a:t>
            </a:r>
            <a:endParaRPr sz="2700">
              <a:latin typeface="Oswald"/>
              <a:ea typeface="Oswald"/>
              <a:cs typeface="Oswald"/>
              <a:sym typeface="Oswald"/>
            </a:endParaRPr>
          </a:p>
        </p:txBody>
      </p:sp>
      <p:pic>
        <p:nvPicPr>
          <p:cNvPr id="1329" name="Google Shape;1329;p183"/>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30" name="Google Shape;1330;p183"/>
          <p:cNvPicPr preferRelativeResize="0"/>
          <p:nvPr/>
        </p:nvPicPr>
        <p:blipFill>
          <a:blip r:embed="rId4">
            <a:alphaModFix/>
          </a:blip>
          <a:stretch>
            <a:fillRect/>
          </a:stretch>
        </p:blipFill>
        <p:spPr>
          <a:xfrm>
            <a:off x="269175" y="3369286"/>
            <a:ext cx="8472600" cy="1075550"/>
          </a:xfrm>
          <a:prstGeom prst="rect">
            <a:avLst/>
          </a:prstGeom>
          <a:noFill/>
          <a:ln>
            <a:noFill/>
          </a:ln>
        </p:spPr>
      </p:pic>
      <p:sp>
        <p:nvSpPr>
          <p:cNvPr id="1331" name="Google Shape;1331;p183"/>
          <p:cNvSpPr txBox="1"/>
          <p:nvPr/>
        </p:nvSpPr>
        <p:spPr>
          <a:xfrm>
            <a:off x="269175" y="1415600"/>
            <a:ext cx="6475500" cy="15465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a:solidFill>
                  <a:schemeClr val="dk1"/>
                </a:solidFill>
                <a:latin typeface="Oswald"/>
                <a:ea typeface="Oswald"/>
                <a:cs typeface="Oswald"/>
                <a:sym typeface="Oswald"/>
              </a:rPr>
              <a:t>Total# of Retail Stores as of 2024 Q1</a:t>
            </a:r>
            <a:r>
              <a:rPr lang="en" sz="1800">
                <a:solidFill>
                  <a:schemeClr val="dk1"/>
                </a:solidFill>
                <a:latin typeface="Oswald"/>
                <a:ea typeface="Oswald"/>
                <a:cs typeface="Oswald"/>
                <a:sym typeface="Oswald"/>
              </a:rPr>
              <a:t>: 2,337</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b="1">
                <a:solidFill>
                  <a:schemeClr val="dk1"/>
                </a:solidFill>
                <a:latin typeface="Oswald"/>
                <a:ea typeface="Oswald"/>
                <a:cs typeface="Oswald"/>
                <a:sym typeface="Oswald"/>
              </a:rPr>
              <a:t>US &amp; Territories: </a:t>
            </a:r>
            <a:r>
              <a:rPr lang="en" sz="1800">
                <a:solidFill>
                  <a:schemeClr val="dk1"/>
                </a:solidFill>
                <a:latin typeface="Oswald"/>
                <a:ea typeface="Oswald"/>
                <a:cs typeface="Oswald"/>
                <a:sym typeface="Oswald"/>
              </a:rPr>
              <a:t>2,017</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b="1">
                <a:solidFill>
                  <a:schemeClr val="dk1"/>
                </a:solidFill>
                <a:latin typeface="Oswald"/>
                <a:ea typeface="Oswald"/>
                <a:cs typeface="Oswald"/>
                <a:sym typeface="Oswald"/>
              </a:rPr>
              <a:t>Canada:</a:t>
            </a:r>
            <a:r>
              <a:rPr lang="en" sz="1800">
                <a:solidFill>
                  <a:schemeClr val="dk1"/>
                </a:solidFill>
                <a:latin typeface="Oswald"/>
                <a:ea typeface="Oswald"/>
                <a:cs typeface="Oswald"/>
                <a:sym typeface="Oswald"/>
              </a:rPr>
              <a:t> 182</a:t>
            </a:r>
            <a:endParaRPr sz="1800">
              <a:solidFill>
                <a:schemeClr val="dk1"/>
              </a:solidFill>
              <a:latin typeface="Oswald"/>
              <a:ea typeface="Oswald"/>
              <a:cs typeface="Oswald"/>
              <a:sym typeface="Oswald"/>
            </a:endParaRPr>
          </a:p>
          <a:p>
            <a:pPr marL="457200" lvl="0" indent="-342900" algn="l" rtl="0">
              <a:lnSpc>
                <a:spcPct val="150000"/>
              </a:lnSpc>
              <a:spcBef>
                <a:spcPts val="0"/>
              </a:spcBef>
              <a:spcAft>
                <a:spcPts val="0"/>
              </a:spcAft>
              <a:buClr>
                <a:schemeClr val="dk1"/>
              </a:buClr>
              <a:buSzPts val="1800"/>
              <a:buFont typeface="Oswald"/>
              <a:buChar char="●"/>
            </a:pPr>
            <a:r>
              <a:rPr lang="en" sz="1800" b="1">
                <a:solidFill>
                  <a:schemeClr val="dk1"/>
                </a:solidFill>
                <a:latin typeface="Oswald"/>
                <a:ea typeface="Oswald"/>
                <a:cs typeface="Oswald"/>
                <a:sym typeface="Oswald"/>
              </a:rPr>
              <a:t>Mexico: </a:t>
            </a:r>
            <a:r>
              <a:rPr lang="en" sz="1800">
                <a:solidFill>
                  <a:schemeClr val="dk1"/>
                </a:solidFill>
                <a:latin typeface="Oswald"/>
                <a:ea typeface="Oswald"/>
                <a:cs typeface="Oswald"/>
                <a:sym typeface="Oswald"/>
              </a:rPr>
              <a:t>138</a:t>
            </a:r>
            <a:endParaRPr sz="1800">
              <a:solidFill>
                <a:schemeClr val="dk1"/>
              </a:solidFill>
              <a:latin typeface="Oswald"/>
              <a:ea typeface="Oswald"/>
              <a:cs typeface="Oswald"/>
              <a:sym typeface="Oswa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84"/>
          <p:cNvSpPr txBox="1">
            <a:spLocks noGrp="1"/>
          </p:cNvSpPr>
          <p:nvPr>
            <p:ph type="title"/>
          </p:nvPr>
        </p:nvSpPr>
        <p:spPr>
          <a:xfrm>
            <a:off x="221900" y="183850"/>
            <a:ext cx="5878800" cy="451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700">
                <a:latin typeface="Oswald"/>
                <a:ea typeface="Oswald"/>
                <a:cs typeface="Oswald"/>
                <a:sym typeface="Oswald"/>
              </a:rPr>
              <a:t>Sources of Revenue / Segments</a:t>
            </a:r>
            <a:endParaRPr sz="2700">
              <a:latin typeface="Oswald"/>
              <a:ea typeface="Oswald"/>
              <a:cs typeface="Oswald"/>
              <a:sym typeface="Oswald"/>
            </a:endParaRPr>
          </a:p>
        </p:txBody>
      </p:sp>
      <p:pic>
        <p:nvPicPr>
          <p:cNvPr id="1337" name="Google Shape;1337;p184"/>
          <p:cNvPicPr preferRelativeResize="0"/>
          <p:nvPr/>
        </p:nvPicPr>
        <p:blipFill>
          <a:blip r:embed="rId3">
            <a:alphaModFix/>
          </a:blip>
          <a:stretch>
            <a:fillRect/>
          </a:stretch>
        </p:blipFill>
        <p:spPr>
          <a:xfrm>
            <a:off x="221900" y="786325"/>
            <a:ext cx="8464401" cy="1085850"/>
          </a:xfrm>
          <a:prstGeom prst="rect">
            <a:avLst/>
          </a:prstGeom>
          <a:noFill/>
          <a:ln>
            <a:noFill/>
          </a:ln>
        </p:spPr>
      </p:pic>
      <p:pic>
        <p:nvPicPr>
          <p:cNvPr id="1338" name="Google Shape;1338;p184"/>
          <p:cNvPicPr preferRelativeResize="0"/>
          <p:nvPr/>
        </p:nvPicPr>
        <p:blipFill>
          <a:blip r:embed="rId4">
            <a:alphaModFix/>
          </a:blip>
          <a:stretch>
            <a:fillRect/>
          </a:stretch>
        </p:blipFill>
        <p:spPr>
          <a:xfrm>
            <a:off x="8395298" y="118225"/>
            <a:ext cx="668099" cy="668099"/>
          </a:xfrm>
          <a:prstGeom prst="rect">
            <a:avLst/>
          </a:prstGeom>
          <a:noFill/>
          <a:ln>
            <a:noFill/>
          </a:ln>
        </p:spPr>
      </p:pic>
      <p:pic>
        <p:nvPicPr>
          <p:cNvPr id="1339" name="Google Shape;1339;p184"/>
          <p:cNvPicPr preferRelativeResize="0"/>
          <p:nvPr/>
        </p:nvPicPr>
        <p:blipFill>
          <a:blip r:embed="rId5">
            <a:alphaModFix/>
          </a:blip>
          <a:stretch>
            <a:fillRect/>
          </a:stretch>
        </p:blipFill>
        <p:spPr>
          <a:xfrm>
            <a:off x="633775" y="1872175"/>
            <a:ext cx="7353300" cy="287655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85"/>
          <p:cNvSpPr txBox="1">
            <a:spLocks noGrp="1"/>
          </p:cNvSpPr>
          <p:nvPr>
            <p:ph type="title"/>
          </p:nvPr>
        </p:nvSpPr>
        <p:spPr>
          <a:xfrm>
            <a:off x="469775" y="199975"/>
            <a:ext cx="5878800" cy="5046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700">
                <a:latin typeface="Oswald"/>
                <a:ea typeface="Oswald"/>
                <a:cs typeface="Oswald"/>
                <a:sym typeface="Oswald"/>
              </a:rPr>
              <a:t>Sales/ Segment</a:t>
            </a:r>
            <a:endParaRPr sz="2700">
              <a:latin typeface="Oswald"/>
              <a:ea typeface="Oswald"/>
              <a:cs typeface="Oswald"/>
              <a:sym typeface="Oswald"/>
            </a:endParaRPr>
          </a:p>
        </p:txBody>
      </p:sp>
      <p:pic>
        <p:nvPicPr>
          <p:cNvPr id="1345" name="Google Shape;1345;p185"/>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46" name="Google Shape;1346;p185"/>
          <p:cNvPicPr preferRelativeResize="0"/>
          <p:nvPr/>
        </p:nvPicPr>
        <p:blipFill rotWithShape="1">
          <a:blip r:embed="rId4">
            <a:alphaModFix/>
          </a:blip>
          <a:srcRect l="17398" t="1758" r="8472"/>
          <a:stretch/>
        </p:blipFill>
        <p:spPr>
          <a:xfrm>
            <a:off x="1915950" y="704575"/>
            <a:ext cx="4974725" cy="4060775"/>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86"/>
          <p:cNvSpPr txBox="1"/>
          <p:nvPr/>
        </p:nvSpPr>
        <p:spPr>
          <a:xfrm>
            <a:off x="197925" y="338082"/>
            <a:ext cx="36912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dirty="0">
                <a:solidFill>
                  <a:schemeClr val="dk1"/>
                </a:solidFill>
                <a:latin typeface="Oswald"/>
                <a:ea typeface="Oswald"/>
                <a:cs typeface="Oswald"/>
                <a:sym typeface="Oswald"/>
              </a:rPr>
              <a:t>Timeline</a:t>
            </a:r>
            <a:endParaRPr sz="2700" dirty="0">
              <a:solidFill>
                <a:schemeClr val="dk1"/>
              </a:solidFill>
              <a:latin typeface="Oswald"/>
              <a:ea typeface="Oswald"/>
              <a:cs typeface="Oswald"/>
              <a:sym typeface="Oswald"/>
            </a:endParaRPr>
          </a:p>
        </p:txBody>
      </p:sp>
      <p:pic>
        <p:nvPicPr>
          <p:cNvPr id="1352" name="Google Shape;1352;p186"/>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353" name="Google Shape;1353;p186"/>
          <p:cNvSpPr txBox="1"/>
          <p:nvPr/>
        </p:nvSpPr>
        <p:spPr>
          <a:xfrm>
            <a:off x="384500" y="858400"/>
            <a:ext cx="8986200" cy="480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600" b="1">
                <a:latin typeface="Oswald"/>
                <a:ea typeface="Oswald"/>
                <a:cs typeface="Oswald"/>
                <a:sym typeface="Oswald"/>
              </a:rPr>
              <a:t>1978:</a:t>
            </a:r>
            <a:r>
              <a:rPr lang="en" sz="1600">
                <a:latin typeface="Oswald"/>
                <a:ea typeface="Oswald"/>
                <a:cs typeface="Oswald"/>
                <a:sym typeface="Oswald"/>
              </a:rPr>
              <a:t> The Home Depot was founded by Bernie Marcus and Arthur Blank in Atlanta, Georgia.</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1979:</a:t>
            </a:r>
            <a:r>
              <a:rPr lang="en" sz="1600">
                <a:latin typeface="Oswald"/>
                <a:ea typeface="Oswald"/>
                <a:cs typeface="Oswald"/>
                <a:sym typeface="Oswald"/>
              </a:rPr>
              <a:t> The first two Home Depot stores opened in Atlanta on June 22.</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1981:</a:t>
            </a:r>
            <a:r>
              <a:rPr lang="en" sz="1600">
                <a:latin typeface="Oswald"/>
                <a:ea typeface="Oswald"/>
                <a:cs typeface="Oswald"/>
                <a:sym typeface="Oswald"/>
              </a:rPr>
              <a:t> The Home Depot goes public on September 22, trading on the NASDAQ.</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1984</a:t>
            </a:r>
            <a:r>
              <a:rPr lang="en" sz="1600">
                <a:latin typeface="Oswald"/>
                <a:ea typeface="Oswald"/>
                <a:cs typeface="Oswald"/>
                <a:sym typeface="Oswald"/>
              </a:rPr>
              <a:t>: The Home Depot is listed on the New York Stock Exchange (NYSE).</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1989:</a:t>
            </a:r>
            <a:r>
              <a:rPr lang="en" sz="1600">
                <a:latin typeface="Oswald"/>
                <a:ea typeface="Oswald"/>
                <a:cs typeface="Oswald"/>
                <a:sym typeface="Oswald"/>
              </a:rPr>
              <a:t> The Home Depot opens its 100th store.</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1994:</a:t>
            </a:r>
            <a:r>
              <a:rPr lang="en" sz="1600">
                <a:latin typeface="Oswald"/>
                <a:ea typeface="Oswald"/>
                <a:cs typeface="Oswald"/>
                <a:sym typeface="Oswald"/>
              </a:rPr>
              <a:t> The Home Depot expands internationally, opening its first store in Canada.</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1997:</a:t>
            </a:r>
            <a:r>
              <a:rPr lang="en" sz="1600">
                <a:latin typeface="Oswald"/>
                <a:ea typeface="Oswald"/>
                <a:cs typeface="Oswald"/>
                <a:sym typeface="Oswald"/>
              </a:rPr>
              <a:t> The Home Depot celebrates the opening of its 500th store.</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1999: </a:t>
            </a:r>
            <a:r>
              <a:rPr lang="en" sz="1600">
                <a:latin typeface="Oswald"/>
                <a:ea typeface="Oswald"/>
                <a:cs typeface="Oswald"/>
                <a:sym typeface="Oswald"/>
              </a:rPr>
              <a:t>The Home Depot launches its online home improvement store, homedepot.com.</a:t>
            </a:r>
            <a:endParaRPr sz="1600">
              <a:latin typeface="Oswald"/>
              <a:ea typeface="Oswald"/>
              <a:cs typeface="Oswald"/>
              <a:sym typeface="Oswald"/>
            </a:endParaRPr>
          </a:p>
          <a:p>
            <a:pPr marL="0" lvl="0" indent="0" algn="l" rtl="0">
              <a:lnSpc>
                <a:spcPct val="115000"/>
              </a:lnSpc>
              <a:spcBef>
                <a:spcPts val="1200"/>
              </a:spcBef>
              <a:spcAft>
                <a:spcPts val="0"/>
              </a:spcAft>
              <a:buNone/>
            </a:pPr>
            <a:r>
              <a:rPr lang="en" sz="1600" b="1">
                <a:latin typeface="Oswald"/>
                <a:ea typeface="Oswald"/>
                <a:cs typeface="Oswald"/>
                <a:sym typeface="Oswald"/>
              </a:rPr>
              <a:t>2001:</a:t>
            </a:r>
            <a:r>
              <a:rPr lang="en" sz="1600">
                <a:latin typeface="Oswald"/>
                <a:ea typeface="Oswald"/>
                <a:cs typeface="Oswald"/>
                <a:sym typeface="Oswald"/>
              </a:rPr>
              <a:t> The Home Depot begins the installation services business.</a:t>
            </a:r>
            <a:endParaRPr sz="1600">
              <a:latin typeface="Oswald"/>
              <a:ea typeface="Oswald"/>
              <a:cs typeface="Oswald"/>
              <a:sym typeface="Oswald"/>
            </a:endParaRPr>
          </a:p>
          <a:p>
            <a:pPr marL="0" lvl="0" indent="0" algn="l" rtl="0">
              <a:lnSpc>
                <a:spcPct val="115000"/>
              </a:lnSpc>
              <a:spcBef>
                <a:spcPts val="1200"/>
              </a:spcBef>
              <a:spcAft>
                <a:spcPts val="0"/>
              </a:spcAft>
              <a:buNone/>
            </a:pPr>
            <a:endParaRPr sz="1600">
              <a:latin typeface="Oswald"/>
              <a:ea typeface="Oswald"/>
              <a:cs typeface="Oswald"/>
              <a:sym typeface="Oswald"/>
            </a:endParaRPr>
          </a:p>
          <a:p>
            <a:pPr marL="0" lvl="0" indent="0" algn="l" rtl="0">
              <a:lnSpc>
                <a:spcPct val="115000"/>
              </a:lnSpc>
              <a:spcBef>
                <a:spcPts val="1200"/>
              </a:spcBef>
              <a:spcAft>
                <a:spcPts val="1200"/>
              </a:spcAft>
              <a:buNone/>
            </a:pPr>
            <a:endParaRPr sz="1600">
              <a:latin typeface="Oswald"/>
              <a:ea typeface="Oswald"/>
              <a:cs typeface="Oswald"/>
              <a:sym typeface="Oswa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8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p:txBody>
      </p:sp>
      <p:pic>
        <p:nvPicPr>
          <p:cNvPr id="1359" name="Google Shape;1359;p187"/>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361" name="Google Shape;1361;p187"/>
          <p:cNvSpPr txBox="1"/>
          <p:nvPr/>
        </p:nvSpPr>
        <p:spPr>
          <a:xfrm>
            <a:off x="394200" y="821227"/>
            <a:ext cx="8749800" cy="405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600" b="1" dirty="0">
                <a:latin typeface="Oswald"/>
                <a:ea typeface="Oswald"/>
                <a:cs typeface="Oswald"/>
                <a:sym typeface="Oswald"/>
              </a:rPr>
              <a:t>2006:</a:t>
            </a:r>
            <a:r>
              <a:rPr lang="en" sz="1600" dirty="0">
                <a:latin typeface="Oswald"/>
                <a:ea typeface="Oswald"/>
                <a:cs typeface="Oswald"/>
                <a:sym typeface="Oswald"/>
              </a:rPr>
              <a:t> The Home Depot surpasses 2,000 stores across the United States, Canada, and Mexico.</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2011:</a:t>
            </a:r>
            <a:r>
              <a:rPr lang="en" sz="1600" dirty="0">
                <a:latin typeface="Oswald"/>
                <a:ea typeface="Oswald"/>
                <a:cs typeface="Oswald"/>
                <a:sym typeface="Oswald"/>
              </a:rPr>
              <a:t> The Home Depot announces a goal to reduce its energy use by 20% by 2015.</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2014: </a:t>
            </a:r>
            <a:r>
              <a:rPr lang="en" sz="1600" dirty="0">
                <a:latin typeface="Oswald"/>
                <a:ea typeface="Oswald"/>
                <a:cs typeface="Oswald"/>
                <a:sym typeface="Oswald"/>
              </a:rPr>
              <a:t>The Home Depot announces a data breach affecting 56 million credit and debit cards, leading to enhanced security measures.</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2019:</a:t>
            </a:r>
            <a:r>
              <a:rPr lang="en" sz="1600" dirty="0">
                <a:latin typeface="Oswald"/>
                <a:ea typeface="Oswald"/>
                <a:cs typeface="Oswald"/>
                <a:sym typeface="Oswald"/>
              </a:rPr>
              <a:t> Craig </a:t>
            </a:r>
            <a:r>
              <a:rPr lang="en" sz="1600" dirty="0" err="1">
                <a:latin typeface="Oswald"/>
                <a:ea typeface="Oswald"/>
                <a:cs typeface="Oswald"/>
                <a:sym typeface="Oswald"/>
              </a:rPr>
              <a:t>Menear</a:t>
            </a:r>
            <a:r>
              <a:rPr lang="en" sz="1600" dirty="0">
                <a:latin typeface="Oswald"/>
                <a:ea typeface="Oswald"/>
                <a:cs typeface="Oswald"/>
                <a:sym typeface="Oswald"/>
              </a:rPr>
              <a:t>, CEO of The Home Depot, announces a $1.2 billion investment to enhance supply chain efficiency.</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2020</a:t>
            </a:r>
            <a:r>
              <a:rPr lang="en" sz="1600" dirty="0">
                <a:latin typeface="Oswald"/>
                <a:ea typeface="Oswald"/>
                <a:cs typeface="Oswald"/>
                <a:sym typeface="Oswald"/>
              </a:rPr>
              <a:t>: The Home Depot reaches over 2,300 stores and expands its online presence.</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2022:</a:t>
            </a:r>
            <a:r>
              <a:rPr lang="en" sz="1600" dirty="0">
                <a:latin typeface="Oswald"/>
                <a:ea typeface="Oswald"/>
                <a:cs typeface="Oswald"/>
                <a:sym typeface="Oswald"/>
              </a:rPr>
              <a:t> The Home Depot achieves over $150 billion in annual sales for the first time.</a:t>
            </a:r>
            <a:endParaRPr sz="1600" dirty="0">
              <a:latin typeface="Oswald"/>
              <a:ea typeface="Oswald"/>
              <a:cs typeface="Oswald"/>
              <a:sym typeface="Oswald"/>
            </a:endParaRPr>
          </a:p>
          <a:p>
            <a:pPr marL="0" lvl="0" indent="0" algn="l" rtl="0">
              <a:lnSpc>
                <a:spcPct val="115000"/>
              </a:lnSpc>
              <a:spcBef>
                <a:spcPts val="1200"/>
              </a:spcBef>
              <a:spcAft>
                <a:spcPts val="0"/>
              </a:spcAft>
              <a:buNone/>
            </a:pPr>
            <a:r>
              <a:rPr lang="en" sz="1600" b="1" dirty="0">
                <a:latin typeface="Oswald"/>
                <a:ea typeface="Oswald"/>
                <a:cs typeface="Oswald"/>
                <a:sym typeface="Oswald"/>
              </a:rPr>
              <a:t>2023</a:t>
            </a:r>
            <a:r>
              <a:rPr lang="en" sz="1600" dirty="0">
                <a:latin typeface="Oswald"/>
                <a:ea typeface="Oswald"/>
                <a:cs typeface="Oswald"/>
                <a:sym typeface="Oswald"/>
              </a:rPr>
              <a:t>: Home depot acquires </a:t>
            </a:r>
            <a:r>
              <a:rPr lang="en" sz="1600" dirty="0" err="1">
                <a:latin typeface="Oswald"/>
                <a:ea typeface="Oswald"/>
                <a:cs typeface="Oswald"/>
                <a:sym typeface="Oswald"/>
              </a:rPr>
              <a:t>Temco</a:t>
            </a:r>
            <a:r>
              <a:rPr lang="en" sz="1600" dirty="0">
                <a:latin typeface="Oswald"/>
                <a:ea typeface="Oswald"/>
                <a:cs typeface="Oswald"/>
                <a:sym typeface="Oswald"/>
              </a:rPr>
              <a:t>, Redi Carpet &amp; construction resources.</a:t>
            </a:r>
            <a:endParaRPr sz="1600" dirty="0">
              <a:latin typeface="Oswald"/>
              <a:ea typeface="Oswald"/>
              <a:cs typeface="Oswald"/>
              <a:sym typeface="Oswald"/>
            </a:endParaRPr>
          </a:p>
          <a:p>
            <a:pPr marL="0" lvl="0" indent="0" algn="l" rtl="0">
              <a:lnSpc>
                <a:spcPct val="115000"/>
              </a:lnSpc>
              <a:spcBef>
                <a:spcPts val="1200"/>
              </a:spcBef>
              <a:spcAft>
                <a:spcPts val="1200"/>
              </a:spcAft>
              <a:buNone/>
            </a:pPr>
            <a:r>
              <a:rPr lang="en" sz="1600" b="1" dirty="0">
                <a:latin typeface="Oswald"/>
                <a:ea typeface="Oswald"/>
                <a:cs typeface="Oswald"/>
                <a:sym typeface="Oswald"/>
              </a:rPr>
              <a:t>2024:</a:t>
            </a:r>
            <a:r>
              <a:rPr lang="en" sz="1600" dirty="0">
                <a:latin typeface="Oswald"/>
                <a:ea typeface="Oswald"/>
                <a:cs typeface="Oswald"/>
                <a:sym typeface="Oswald"/>
              </a:rPr>
              <a:t> Home depot acquires SRS Distribution in March for $18.25 Billion.</a:t>
            </a:r>
            <a:endParaRPr sz="1600" dirty="0">
              <a:latin typeface="Oswald"/>
              <a:ea typeface="Oswald"/>
              <a:cs typeface="Oswald"/>
              <a:sym typeface="Oswal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18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Notable Acquisitions</a:t>
            </a:r>
            <a:endParaRPr sz="2700">
              <a:solidFill>
                <a:schemeClr val="dk1"/>
              </a:solidFill>
              <a:latin typeface="Oswald"/>
              <a:ea typeface="Oswald"/>
              <a:cs typeface="Oswald"/>
              <a:sym typeface="Oswald"/>
            </a:endParaRPr>
          </a:p>
        </p:txBody>
      </p:sp>
      <p:pic>
        <p:nvPicPr>
          <p:cNvPr id="1367" name="Google Shape;1367;p188"/>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68" name="Google Shape;1368;p188"/>
          <p:cNvPicPr preferRelativeResize="0"/>
          <p:nvPr/>
        </p:nvPicPr>
        <p:blipFill>
          <a:blip r:embed="rId4">
            <a:alphaModFix/>
          </a:blip>
          <a:stretch>
            <a:fillRect/>
          </a:stretch>
        </p:blipFill>
        <p:spPr>
          <a:xfrm>
            <a:off x="461000" y="1428750"/>
            <a:ext cx="6792800" cy="2286000"/>
          </a:xfrm>
          <a:prstGeom prst="rect">
            <a:avLst/>
          </a:prstGeom>
          <a:noFill/>
          <a:ln>
            <a:noFill/>
          </a:ln>
        </p:spPr>
      </p:pic>
      <p:pic>
        <p:nvPicPr>
          <p:cNvPr id="1369" name="Google Shape;1369;p188"/>
          <p:cNvPicPr preferRelativeResize="0"/>
          <p:nvPr/>
        </p:nvPicPr>
        <p:blipFill>
          <a:blip r:embed="rId5">
            <a:alphaModFix/>
          </a:blip>
          <a:stretch>
            <a:fillRect/>
          </a:stretch>
        </p:blipFill>
        <p:spPr>
          <a:xfrm>
            <a:off x="7253800" y="1428750"/>
            <a:ext cx="1575550" cy="2286000"/>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4" name="Google Shape;1374;p18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Notable Acquisitions</a:t>
            </a:r>
            <a:endParaRPr sz="2700">
              <a:solidFill>
                <a:schemeClr val="dk1"/>
              </a:solidFill>
              <a:latin typeface="Oswald"/>
              <a:ea typeface="Oswald"/>
              <a:cs typeface="Oswald"/>
              <a:sym typeface="Oswald"/>
            </a:endParaRPr>
          </a:p>
        </p:txBody>
      </p:sp>
      <p:pic>
        <p:nvPicPr>
          <p:cNvPr id="1375" name="Google Shape;1375;p189"/>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76" name="Google Shape;1376;p189"/>
          <p:cNvPicPr preferRelativeResize="0"/>
          <p:nvPr/>
        </p:nvPicPr>
        <p:blipFill>
          <a:blip r:embed="rId4">
            <a:alphaModFix/>
          </a:blip>
          <a:stretch>
            <a:fillRect/>
          </a:stretch>
        </p:blipFill>
        <p:spPr>
          <a:xfrm>
            <a:off x="976175" y="786325"/>
            <a:ext cx="7191661" cy="389845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90"/>
          <p:cNvSpPr txBox="1">
            <a:spLocks noGrp="1"/>
          </p:cNvSpPr>
          <p:nvPr>
            <p:ph type="title"/>
          </p:nvPr>
        </p:nvSpPr>
        <p:spPr>
          <a:xfrm>
            <a:off x="449275" y="248350"/>
            <a:ext cx="5878800" cy="574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700">
                <a:latin typeface="Oswald"/>
                <a:ea typeface="Oswald"/>
                <a:cs typeface="Oswald"/>
                <a:sym typeface="Oswald"/>
              </a:rPr>
              <a:t>Performance Review 2023</a:t>
            </a:r>
            <a:endParaRPr sz="2700">
              <a:latin typeface="Oswald"/>
              <a:ea typeface="Oswald"/>
              <a:cs typeface="Oswald"/>
              <a:sym typeface="Oswald"/>
            </a:endParaRPr>
          </a:p>
        </p:txBody>
      </p:sp>
      <p:pic>
        <p:nvPicPr>
          <p:cNvPr id="1382" name="Google Shape;1382;p190"/>
          <p:cNvPicPr preferRelativeResize="0"/>
          <p:nvPr/>
        </p:nvPicPr>
        <p:blipFill>
          <a:blip r:embed="rId3">
            <a:alphaModFix/>
          </a:blip>
          <a:stretch>
            <a:fillRect/>
          </a:stretch>
        </p:blipFill>
        <p:spPr>
          <a:xfrm>
            <a:off x="930800" y="822550"/>
            <a:ext cx="7147158" cy="3853250"/>
          </a:xfrm>
          <a:prstGeom prst="rect">
            <a:avLst/>
          </a:prstGeom>
          <a:noFill/>
          <a:ln>
            <a:noFill/>
          </a:ln>
        </p:spPr>
      </p:pic>
      <p:pic>
        <p:nvPicPr>
          <p:cNvPr id="1383" name="Google Shape;1383;p190"/>
          <p:cNvPicPr preferRelativeResize="0"/>
          <p:nvPr/>
        </p:nvPicPr>
        <p:blipFill>
          <a:blip r:embed="rId4">
            <a:alphaModFix/>
          </a:blip>
          <a:stretch>
            <a:fillRect/>
          </a:stretch>
        </p:blipFill>
        <p:spPr>
          <a:xfrm>
            <a:off x="8395298" y="118225"/>
            <a:ext cx="668099" cy="668099"/>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91"/>
          <p:cNvSpPr txBox="1">
            <a:spLocks noGrp="1"/>
          </p:cNvSpPr>
          <p:nvPr>
            <p:ph type="title"/>
          </p:nvPr>
        </p:nvSpPr>
        <p:spPr>
          <a:xfrm>
            <a:off x="307075" y="384750"/>
            <a:ext cx="5878800" cy="522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2700">
                <a:latin typeface="Oswald"/>
                <a:ea typeface="Oswald"/>
                <a:cs typeface="Oswald"/>
                <a:sym typeface="Oswald"/>
              </a:rPr>
              <a:t>Cash Flow Summary</a:t>
            </a:r>
            <a:endParaRPr sz="2700">
              <a:latin typeface="Oswald"/>
              <a:ea typeface="Oswald"/>
              <a:cs typeface="Oswald"/>
              <a:sym typeface="Oswald"/>
            </a:endParaRPr>
          </a:p>
        </p:txBody>
      </p:sp>
      <p:pic>
        <p:nvPicPr>
          <p:cNvPr id="1389" name="Google Shape;1389;p191"/>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390" name="Google Shape;1390;p191"/>
          <p:cNvPicPr preferRelativeResize="0"/>
          <p:nvPr/>
        </p:nvPicPr>
        <p:blipFill rotWithShape="1">
          <a:blip r:embed="rId4">
            <a:alphaModFix/>
          </a:blip>
          <a:srcRect t="-6061" b="-4951"/>
          <a:stretch/>
        </p:blipFill>
        <p:spPr>
          <a:xfrm>
            <a:off x="985838" y="1192172"/>
            <a:ext cx="7172325" cy="31623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Employment in the US Industries</a:t>
            </a:r>
            <a:endParaRPr>
              <a:latin typeface="Oswald"/>
              <a:ea typeface="Oswald"/>
              <a:cs typeface="Oswald"/>
              <a:sym typeface="Oswald"/>
            </a:endParaRPr>
          </a:p>
        </p:txBody>
      </p:sp>
      <p:pic>
        <p:nvPicPr>
          <p:cNvPr id="182" name="Google Shape;182;p30"/>
          <p:cNvPicPr preferRelativeResize="0"/>
          <p:nvPr/>
        </p:nvPicPr>
        <p:blipFill>
          <a:blip r:embed="rId3">
            <a:alphaModFix/>
          </a:blip>
          <a:stretch>
            <a:fillRect/>
          </a:stretch>
        </p:blipFill>
        <p:spPr>
          <a:xfrm>
            <a:off x="162427" y="1042175"/>
            <a:ext cx="5998711" cy="3762924"/>
          </a:xfrm>
          <a:prstGeom prst="rect">
            <a:avLst/>
          </a:prstGeom>
          <a:noFill/>
          <a:ln>
            <a:noFill/>
          </a:ln>
        </p:spPr>
      </p:pic>
      <p:sp>
        <p:nvSpPr>
          <p:cNvPr id="183" name="Google Shape;183;p30"/>
          <p:cNvSpPr txBox="1"/>
          <p:nvPr/>
        </p:nvSpPr>
        <p:spPr>
          <a:xfrm>
            <a:off x="6161125" y="1147225"/>
            <a:ext cx="3010800" cy="30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As of May 2024, There were approximately 15.7 Million employees employed by the Retail Industry.</a:t>
            </a:r>
            <a:endParaRPr sz="1800">
              <a:solidFill>
                <a:schemeClr val="dk1"/>
              </a:solidFill>
              <a:latin typeface="Open Sans"/>
              <a:ea typeface="Open Sans"/>
              <a:cs typeface="Open Sans"/>
              <a:sym typeface="Open Sans"/>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92"/>
          <p:cNvSpPr txBox="1">
            <a:spLocks noGrp="1"/>
          </p:cNvSpPr>
          <p:nvPr>
            <p:ph type="title"/>
          </p:nvPr>
        </p:nvSpPr>
        <p:spPr>
          <a:xfrm>
            <a:off x="408325" y="181525"/>
            <a:ext cx="5878800" cy="604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Q1 Performance Review</a:t>
            </a:r>
            <a:endParaRPr sz="2700">
              <a:latin typeface="Oswald"/>
              <a:ea typeface="Oswald"/>
              <a:cs typeface="Oswald"/>
              <a:sym typeface="Oswald"/>
            </a:endParaRPr>
          </a:p>
        </p:txBody>
      </p:sp>
      <p:pic>
        <p:nvPicPr>
          <p:cNvPr id="1396" name="Google Shape;1396;p192"/>
          <p:cNvPicPr preferRelativeResize="0"/>
          <p:nvPr/>
        </p:nvPicPr>
        <p:blipFill rotWithShape="1">
          <a:blip r:embed="rId3">
            <a:alphaModFix/>
          </a:blip>
          <a:srcRect r="1244" b="3222"/>
          <a:stretch/>
        </p:blipFill>
        <p:spPr>
          <a:xfrm>
            <a:off x="1409575" y="1349100"/>
            <a:ext cx="6324850" cy="2445300"/>
          </a:xfrm>
          <a:prstGeom prst="rect">
            <a:avLst/>
          </a:prstGeom>
          <a:noFill/>
          <a:ln>
            <a:noFill/>
          </a:ln>
        </p:spPr>
      </p:pic>
      <p:pic>
        <p:nvPicPr>
          <p:cNvPr id="1397" name="Google Shape;1397;p192"/>
          <p:cNvPicPr preferRelativeResize="0"/>
          <p:nvPr/>
        </p:nvPicPr>
        <p:blipFill>
          <a:blip r:embed="rId4">
            <a:alphaModFix/>
          </a:blip>
          <a:stretch>
            <a:fillRect/>
          </a:stretch>
        </p:blipFill>
        <p:spPr>
          <a:xfrm>
            <a:off x="8395298" y="118225"/>
            <a:ext cx="668099" cy="668099"/>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93"/>
          <p:cNvSpPr txBox="1">
            <a:spLocks noGrp="1"/>
          </p:cNvSpPr>
          <p:nvPr>
            <p:ph type="title"/>
          </p:nvPr>
        </p:nvSpPr>
        <p:spPr>
          <a:xfrm>
            <a:off x="307500" y="26952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dirty="0">
                <a:latin typeface="Oswald"/>
                <a:ea typeface="Oswald"/>
                <a:cs typeface="Oswald"/>
                <a:sym typeface="Oswald"/>
              </a:rPr>
              <a:t>Return on Investment Capital</a:t>
            </a:r>
            <a:endParaRPr sz="2700" dirty="0">
              <a:latin typeface="Oswald"/>
              <a:ea typeface="Oswald"/>
              <a:cs typeface="Oswald"/>
              <a:sym typeface="Oswald"/>
            </a:endParaRPr>
          </a:p>
        </p:txBody>
      </p:sp>
      <p:pic>
        <p:nvPicPr>
          <p:cNvPr id="1403" name="Google Shape;1403;p193"/>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04" name="Google Shape;1404;p193"/>
          <p:cNvPicPr preferRelativeResize="0"/>
          <p:nvPr/>
        </p:nvPicPr>
        <p:blipFill>
          <a:blip r:embed="rId4">
            <a:alphaModFix/>
          </a:blip>
          <a:stretch>
            <a:fillRect/>
          </a:stretch>
        </p:blipFill>
        <p:spPr>
          <a:xfrm>
            <a:off x="83425" y="1418424"/>
            <a:ext cx="8839200" cy="2306662"/>
          </a:xfrm>
          <a:prstGeom prst="rect">
            <a:avLst/>
          </a:prstGeom>
          <a:noFill/>
          <a:ln>
            <a:noFill/>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pic>
        <p:nvPicPr>
          <p:cNvPr id="1409" name="Google Shape;1409;p194"/>
          <p:cNvPicPr preferRelativeResize="0"/>
          <p:nvPr/>
        </p:nvPicPr>
        <p:blipFill>
          <a:blip r:embed="rId3">
            <a:alphaModFix/>
          </a:blip>
          <a:stretch>
            <a:fillRect/>
          </a:stretch>
        </p:blipFill>
        <p:spPr>
          <a:xfrm>
            <a:off x="1422875" y="820775"/>
            <a:ext cx="5901426" cy="4063551"/>
          </a:xfrm>
          <a:prstGeom prst="rect">
            <a:avLst/>
          </a:prstGeom>
          <a:noFill/>
          <a:ln>
            <a:noFill/>
          </a:ln>
        </p:spPr>
      </p:pic>
      <p:sp>
        <p:nvSpPr>
          <p:cNvPr id="1410" name="Google Shape;1410;p194"/>
          <p:cNvSpPr txBox="1">
            <a:spLocks noGrp="1"/>
          </p:cNvSpPr>
          <p:nvPr>
            <p:ph type="title"/>
          </p:nvPr>
        </p:nvSpPr>
        <p:spPr>
          <a:xfrm>
            <a:off x="449275" y="248350"/>
            <a:ext cx="5878800" cy="57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dirty="0">
                <a:latin typeface="Oswald"/>
                <a:ea typeface="Oswald"/>
                <a:cs typeface="Oswald"/>
                <a:sym typeface="Oswald"/>
              </a:rPr>
              <a:t>Performance Review 2023</a:t>
            </a:r>
            <a:endParaRPr sz="2700" dirty="0">
              <a:latin typeface="Oswald"/>
              <a:ea typeface="Oswald"/>
              <a:cs typeface="Oswald"/>
              <a:sym typeface="Oswa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95"/>
          <p:cNvSpPr txBox="1">
            <a:spLocks noGrp="1"/>
          </p:cNvSpPr>
          <p:nvPr>
            <p:ph type="title"/>
          </p:nvPr>
        </p:nvSpPr>
        <p:spPr>
          <a:xfrm>
            <a:off x="1034975" y="1678650"/>
            <a:ext cx="3134700" cy="1786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b="1">
                <a:solidFill>
                  <a:schemeClr val="dk1"/>
                </a:solidFill>
                <a:latin typeface="Oswald"/>
                <a:ea typeface="Oswald"/>
                <a:cs typeface="Oswald"/>
                <a:sym typeface="Oswald"/>
              </a:rPr>
              <a:t>Board of Directors</a:t>
            </a:r>
            <a:endParaRPr b="1">
              <a:solidFill>
                <a:schemeClr val="dk1"/>
              </a:solidFill>
              <a:latin typeface="Oswald"/>
              <a:ea typeface="Oswald"/>
              <a:cs typeface="Oswald"/>
              <a:sym typeface="Oswald"/>
            </a:endParaRPr>
          </a:p>
        </p:txBody>
      </p:sp>
      <p:pic>
        <p:nvPicPr>
          <p:cNvPr id="1416" name="Google Shape;1416;p195"/>
          <p:cNvPicPr preferRelativeResize="0"/>
          <p:nvPr/>
        </p:nvPicPr>
        <p:blipFill>
          <a:blip r:embed="rId3">
            <a:alphaModFix/>
          </a:blip>
          <a:stretch>
            <a:fillRect/>
          </a:stretch>
        </p:blipFill>
        <p:spPr>
          <a:xfrm>
            <a:off x="8395298" y="118225"/>
            <a:ext cx="668099" cy="668099"/>
          </a:xfrm>
          <a:prstGeom prst="rect">
            <a:avLst/>
          </a:prstGeom>
          <a:noFill/>
          <a:ln>
            <a:noFill/>
          </a:ln>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420"/>
        <p:cNvGrpSpPr/>
        <p:nvPr/>
      </p:nvGrpSpPr>
      <p:grpSpPr>
        <a:xfrm>
          <a:off x="0" y="0"/>
          <a:ext cx="0" cy="0"/>
          <a:chOff x="0" y="0"/>
          <a:chExt cx="0" cy="0"/>
        </a:xfrm>
      </p:grpSpPr>
      <p:pic>
        <p:nvPicPr>
          <p:cNvPr id="1421" name="Google Shape;1421;p196"/>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22" name="Google Shape;1422;p196"/>
          <p:cNvPicPr preferRelativeResize="0"/>
          <p:nvPr/>
        </p:nvPicPr>
        <p:blipFill rotWithShape="1">
          <a:blip r:embed="rId4">
            <a:alphaModFix/>
          </a:blip>
          <a:srcRect t="2353"/>
          <a:stretch/>
        </p:blipFill>
        <p:spPr>
          <a:xfrm>
            <a:off x="1956756" y="1111563"/>
            <a:ext cx="1590675" cy="2920375"/>
          </a:xfrm>
          <a:prstGeom prst="rect">
            <a:avLst/>
          </a:prstGeom>
          <a:noFill/>
          <a:ln>
            <a:noFill/>
          </a:ln>
        </p:spPr>
      </p:pic>
      <p:pic>
        <p:nvPicPr>
          <p:cNvPr id="1423" name="Google Shape;1423;p196"/>
          <p:cNvPicPr preferRelativeResize="0"/>
          <p:nvPr/>
        </p:nvPicPr>
        <p:blipFill rotWithShape="1">
          <a:blip r:embed="rId5">
            <a:alphaModFix/>
          </a:blip>
          <a:srcRect t="3707"/>
          <a:stretch/>
        </p:blipFill>
        <p:spPr>
          <a:xfrm>
            <a:off x="3798400" y="1131738"/>
            <a:ext cx="1504950" cy="2880000"/>
          </a:xfrm>
          <a:prstGeom prst="rect">
            <a:avLst/>
          </a:prstGeom>
          <a:noFill/>
          <a:ln>
            <a:noFill/>
          </a:ln>
        </p:spPr>
      </p:pic>
      <p:pic>
        <p:nvPicPr>
          <p:cNvPr id="1424" name="Google Shape;1424;p196"/>
          <p:cNvPicPr preferRelativeResize="0"/>
          <p:nvPr/>
        </p:nvPicPr>
        <p:blipFill rotWithShape="1">
          <a:blip r:embed="rId6">
            <a:alphaModFix/>
          </a:blip>
          <a:srcRect t="1254"/>
          <a:stretch/>
        </p:blipFill>
        <p:spPr>
          <a:xfrm>
            <a:off x="5554331" y="1149163"/>
            <a:ext cx="1552575" cy="3226150"/>
          </a:xfrm>
          <a:prstGeom prst="rect">
            <a:avLst/>
          </a:prstGeom>
          <a:noFill/>
          <a:ln>
            <a:noFill/>
          </a:ln>
        </p:spPr>
      </p:pic>
      <p:pic>
        <p:nvPicPr>
          <p:cNvPr id="1425" name="Google Shape;1425;p196"/>
          <p:cNvPicPr preferRelativeResize="0"/>
          <p:nvPr/>
        </p:nvPicPr>
        <p:blipFill rotWithShape="1">
          <a:blip r:embed="rId7">
            <a:alphaModFix/>
          </a:blip>
          <a:srcRect t="3605"/>
          <a:stretch/>
        </p:blipFill>
        <p:spPr>
          <a:xfrm>
            <a:off x="7357875" y="1206325"/>
            <a:ext cx="1628775" cy="3351375"/>
          </a:xfrm>
          <a:prstGeom prst="rect">
            <a:avLst/>
          </a:prstGeom>
          <a:noFill/>
          <a:ln>
            <a:noFill/>
          </a:ln>
        </p:spPr>
      </p:pic>
      <p:pic>
        <p:nvPicPr>
          <p:cNvPr id="1426" name="Google Shape;1426;p196"/>
          <p:cNvPicPr preferRelativeResize="0"/>
          <p:nvPr/>
        </p:nvPicPr>
        <p:blipFill rotWithShape="1">
          <a:blip r:embed="rId8">
            <a:alphaModFix/>
          </a:blip>
          <a:srcRect t="3400"/>
          <a:stretch/>
        </p:blipFill>
        <p:spPr>
          <a:xfrm>
            <a:off x="96050" y="1131738"/>
            <a:ext cx="1609725" cy="2880000"/>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pic>
        <p:nvPicPr>
          <p:cNvPr id="1431" name="Google Shape;1431;p197"/>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32" name="Google Shape;1432;p197"/>
          <p:cNvPicPr preferRelativeResize="0"/>
          <p:nvPr/>
        </p:nvPicPr>
        <p:blipFill rotWithShape="1">
          <a:blip r:embed="rId4">
            <a:alphaModFix/>
          </a:blip>
          <a:srcRect t="3100"/>
          <a:stretch/>
        </p:blipFill>
        <p:spPr>
          <a:xfrm>
            <a:off x="1853875" y="1182425"/>
            <a:ext cx="1562100" cy="3165725"/>
          </a:xfrm>
          <a:prstGeom prst="rect">
            <a:avLst/>
          </a:prstGeom>
          <a:noFill/>
          <a:ln>
            <a:noFill/>
          </a:ln>
        </p:spPr>
      </p:pic>
      <p:pic>
        <p:nvPicPr>
          <p:cNvPr id="1433" name="Google Shape;1433;p197"/>
          <p:cNvPicPr preferRelativeResize="0"/>
          <p:nvPr/>
        </p:nvPicPr>
        <p:blipFill rotWithShape="1">
          <a:blip r:embed="rId5">
            <a:alphaModFix/>
          </a:blip>
          <a:srcRect t="3502"/>
          <a:stretch/>
        </p:blipFill>
        <p:spPr>
          <a:xfrm>
            <a:off x="4000538" y="1182425"/>
            <a:ext cx="1581150" cy="3446725"/>
          </a:xfrm>
          <a:prstGeom prst="rect">
            <a:avLst/>
          </a:prstGeom>
          <a:noFill/>
          <a:ln>
            <a:noFill/>
          </a:ln>
        </p:spPr>
      </p:pic>
      <p:pic>
        <p:nvPicPr>
          <p:cNvPr id="1434" name="Google Shape;1434;p197"/>
          <p:cNvPicPr preferRelativeResize="0"/>
          <p:nvPr/>
        </p:nvPicPr>
        <p:blipFill rotWithShape="1">
          <a:blip r:embed="rId6">
            <a:alphaModFix/>
          </a:blip>
          <a:srcRect t="1989"/>
          <a:stretch/>
        </p:blipFill>
        <p:spPr>
          <a:xfrm>
            <a:off x="6166250" y="1123300"/>
            <a:ext cx="1619250" cy="3248675"/>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98"/>
          <p:cNvSpPr txBox="1">
            <a:spLocks noGrp="1"/>
          </p:cNvSpPr>
          <p:nvPr>
            <p:ph type="title"/>
          </p:nvPr>
        </p:nvSpPr>
        <p:spPr>
          <a:xfrm>
            <a:off x="680225" y="1863150"/>
            <a:ext cx="3468000" cy="1417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b="1">
                <a:solidFill>
                  <a:schemeClr val="dk1"/>
                </a:solidFill>
                <a:latin typeface="Oswald"/>
                <a:ea typeface="Oswald"/>
                <a:cs typeface="Oswald"/>
                <a:sym typeface="Oswald"/>
              </a:rPr>
              <a:t>Executive Management</a:t>
            </a:r>
            <a:endParaRPr b="1">
              <a:solidFill>
                <a:schemeClr val="dk1"/>
              </a:solidFill>
              <a:latin typeface="Oswald"/>
              <a:ea typeface="Oswald"/>
              <a:cs typeface="Oswald"/>
              <a:sym typeface="Oswald"/>
            </a:endParaRPr>
          </a:p>
        </p:txBody>
      </p:sp>
      <p:pic>
        <p:nvPicPr>
          <p:cNvPr id="1440" name="Google Shape;1440;p198"/>
          <p:cNvPicPr preferRelativeResize="0"/>
          <p:nvPr/>
        </p:nvPicPr>
        <p:blipFill>
          <a:blip r:embed="rId3">
            <a:alphaModFix/>
          </a:blip>
          <a:stretch>
            <a:fillRect/>
          </a:stretch>
        </p:blipFill>
        <p:spPr>
          <a:xfrm>
            <a:off x="8395298" y="118225"/>
            <a:ext cx="668099" cy="668099"/>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pic>
        <p:nvPicPr>
          <p:cNvPr id="1445" name="Google Shape;1445;p199"/>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46" name="Google Shape;1446;p199"/>
          <p:cNvPicPr preferRelativeResize="0"/>
          <p:nvPr/>
        </p:nvPicPr>
        <p:blipFill rotWithShape="1">
          <a:blip r:embed="rId4">
            <a:alphaModFix/>
          </a:blip>
          <a:srcRect l="4901" t="10562" r="12021"/>
          <a:stretch/>
        </p:blipFill>
        <p:spPr>
          <a:xfrm>
            <a:off x="378975" y="1026750"/>
            <a:ext cx="2673125" cy="3412250"/>
          </a:xfrm>
          <a:prstGeom prst="rect">
            <a:avLst/>
          </a:prstGeom>
          <a:noFill/>
          <a:ln>
            <a:noFill/>
          </a:ln>
        </p:spPr>
      </p:pic>
      <p:pic>
        <p:nvPicPr>
          <p:cNvPr id="1447" name="Google Shape;1447;p199"/>
          <p:cNvPicPr preferRelativeResize="0"/>
          <p:nvPr/>
        </p:nvPicPr>
        <p:blipFill>
          <a:blip r:embed="rId5">
            <a:alphaModFix/>
          </a:blip>
          <a:stretch>
            <a:fillRect/>
          </a:stretch>
        </p:blipFill>
        <p:spPr>
          <a:xfrm>
            <a:off x="378987" y="104609"/>
            <a:ext cx="3571875" cy="695325"/>
          </a:xfrm>
          <a:prstGeom prst="rect">
            <a:avLst/>
          </a:prstGeom>
          <a:noFill/>
          <a:ln>
            <a:noFill/>
          </a:ln>
        </p:spPr>
      </p:pic>
      <p:sp>
        <p:nvSpPr>
          <p:cNvPr id="1448" name="Google Shape;1448;p199"/>
          <p:cNvSpPr txBox="1"/>
          <p:nvPr/>
        </p:nvSpPr>
        <p:spPr>
          <a:xfrm>
            <a:off x="3133300" y="1026750"/>
            <a:ext cx="5930100" cy="358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400"/>
              </a:spcBef>
              <a:spcAft>
                <a:spcPts val="0"/>
              </a:spcAft>
              <a:buNone/>
            </a:pPr>
            <a:r>
              <a:rPr lang="en" sz="1300" b="1"/>
              <a:t>Career Path</a:t>
            </a:r>
            <a:endParaRPr sz="1300" b="1"/>
          </a:p>
          <a:p>
            <a:pPr marL="457200" lvl="0" indent="-298450" algn="l" rtl="0">
              <a:lnSpc>
                <a:spcPct val="100000"/>
              </a:lnSpc>
              <a:spcBef>
                <a:spcPts val="1200"/>
              </a:spcBef>
              <a:spcAft>
                <a:spcPts val="0"/>
              </a:spcAft>
              <a:buSzPts val="1100"/>
              <a:buChar char="●"/>
            </a:pPr>
            <a:r>
              <a:rPr lang="en" sz="1100" b="1"/>
              <a:t>2020-2022</a:t>
            </a:r>
            <a:r>
              <a:rPr lang="en" sz="1100"/>
              <a:t>: President and COO, led global operations and integrated online and in-store shopping.</a:t>
            </a:r>
            <a:endParaRPr sz="1100"/>
          </a:p>
          <a:p>
            <a:pPr marL="457200" lvl="0" indent="-298450" algn="l" rtl="0">
              <a:lnSpc>
                <a:spcPct val="100000"/>
              </a:lnSpc>
              <a:spcBef>
                <a:spcPts val="0"/>
              </a:spcBef>
              <a:spcAft>
                <a:spcPts val="0"/>
              </a:spcAft>
              <a:buSzPts val="1100"/>
              <a:buChar char="●"/>
            </a:pPr>
            <a:r>
              <a:rPr lang="en" sz="1100" b="1"/>
              <a:t>Chief Merchant</a:t>
            </a:r>
            <a:r>
              <a:rPr lang="en" sz="1100"/>
              <a:t>: Managed merchandising, marketing, and vendor relations.</a:t>
            </a:r>
            <a:endParaRPr sz="1100"/>
          </a:p>
          <a:p>
            <a:pPr marL="457200" lvl="0" indent="-298450" algn="l" rtl="0">
              <a:lnSpc>
                <a:spcPct val="100000"/>
              </a:lnSpc>
              <a:spcBef>
                <a:spcPts val="0"/>
              </a:spcBef>
              <a:spcAft>
                <a:spcPts val="0"/>
              </a:spcAft>
              <a:buSzPts val="1100"/>
              <a:buChar char="●"/>
            </a:pPr>
            <a:r>
              <a:rPr lang="en" sz="1100" b="1"/>
              <a:t>Joined in 2000</a:t>
            </a:r>
            <a:r>
              <a:rPr lang="en" sz="1100"/>
              <a:t>: Held various strategic roles, including business valuation and retail finance.</a:t>
            </a:r>
            <a:endParaRPr sz="1100"/>
          </a:p>
          <a:p>
            <a:pPr marL="0" lvl="0" indent="0" algn="l" rtl="0">
              <a:lnSpc>
                <a:spcPct val="100000"/>
              </a:lnSpc>
              <a:spcBef>
                <a:spcPts val="1400"/>
              </a:spcBef>
              <a:spcAft>
                <a:spcPts val="0"/>
              </a:spcAft>
              <a:buNone/>
            </a:pPr>
            <a:r>
              <a:rPr lang="en" sz="1300" b="1"/>
              <a:t>Previous Experience</a:t>
            </a:r>
            <a:endParaRPr sz="1300" b="1"/>
          </a:p>
          <a:p>
            <a:pPr marL="457200" lvl="0" indent="-298450" algn="l" rtl="0">
              <a:lnSpc>
                <a:spcPct val="100000"/>
              </a:lnSpc>
              <a:spcBef>
                <a:spcPts val="1200"/>
              </a:spcBef>
              <a:spcAft>
                <a:spcPts val="0"/>
              </a:spcAft>
              <a:buSzPts val="1100"/>
              <a:buChar char="●"/>
            </a:pPr>
            <a:r>
              <a:rPr lang="en" sz="1100" b="1"/>
              <a:t>Kimberly-Clark and Scott Paper</a:t>
            </a:r>
            <a:r>
              <a:rPr lang="en" sz="1100"/>
              <a:t>: Worked in strategic planning and finance.</a:t>
            </a:r>
            <a:endParaRPr sz="1100"/>
          </a:p>
          <a:p>
            <a:pPr marL="457200" lvl="0" indent="-298450" algn="l" rtl="0">
              <a:lnSpc>
                <a:spcPct val="100000"/>
              </a:lnSpc>
              <a:spcBef>
                <a:spcPts val="0"/>
              </a:spcBef>
              <a:spcAft>
                <a:spcPts val="0"/>
              </a:spcAft>
              <a:buSzPts val="1100"/>
              <a:buChar char="●"/>
            </a:pPr>
            <a:r>
              <a:rPr lang="en" sz="1100" b="1"/>
              <a:t>PNC Bank</a:t>
            </a:r>
            <a:r>
              <a:rPr lang="en" sz="1100"/>
              <a:t>: Roles in corporate finance and credit.</a:t>
            </a:r>
            <a:endParaRPr sz="1100"/>
          </a:p>
          <a:p>
            <a:pPr marL="457200" lvl="0" indent="-298450" algn="l" rtl="0">
              <a:lnSpc>
                <a:spcPct val="100000"/>
              </a:lnSpc>
              <a:spcBef>
                <a:spcPts val="0"/>
              </a:spcBef>
              <a:spcAft>
                <a:spcPts val="0"/>
              </a:spcAft>
              <a:buSzPts val="1100"/>
              <a:buChar char="●"/>
            </a:pPr>
            <a:r>
              <a:rPr lang="en" sz="1100" b="1"/>
              <a:t>International</a:t>
            </a:r>
            <a:r>
              <a:rPr lang="en" sz="1100"/>
              <a:t>: Worked in England and Australia.</a:t>
            </a:r>
            <a:endParaRPr sz="1100"/>
          </a:p>
          <a:p>
            <a:pPr marL="0" lvl="0" indent="0" algn="l" rtl="0">
              <a:lnSpc>
                <a:spcPct val="100000"/>
              </a:lnSpc>
              <a:spcBef>
                <a:spcPts val="1400"/>
              </a:spcBef>
              <a:spcAft>
                <a:spcPts val="0"/>
              </a:spcAft>
              <a:buNone/>
            </a:pPr>
            <a:r>
              <a:rPr lang="en" sz="1300" b="1"/>
              <a:t>Education</a:t>
            </a:r>
            <a:endParaRPr sz="1300" b="1"/>
          </a:p>
          <a:p>
            <a:pPr marL="457200" lvl="0" indent="-298450" algn="l" rtl="0">
              <a:lnSpc>
                <a:spcPct val="100000"/>
              </a:lnSpc>
              <a:spcBef>
                <a:spcPts val="1200"/>
              </a:spcBef>
              <a:spcAft>
                <a:spcPts val="0"/>
              </a:spcAft>
              <a:buSzPts val="1100"/>
              <a:buChar char="●"/>
            </a:pPr>
            <a:r>
              <a:rPr lang="en" sz="1100" b="1"/>
              <a:t>Degrees</a:t>
            </a:r>
            <a:r>
              <a:rPr lang="en" sz="1100"/>
              <a:t>: Bachelor's in English (College of William and Mary), MBA (Carnegie Mellon University).</a:t>
            </a:r>
            <a:endParaRPr sz="1100"/>
          </a:p>
          <a:p>
            <a:pPr marL="0" lvl="0" indent="0" algn="l" rtl="0">
              <a:lnSpc>
                <a:spcPct val="115000"/>
              </a:lnSpc>
              <a:spcBef>
                <a:spcPts val="1400"/>
              </a:spcBef>
              <a:spcAft>
                <a:spcPts val="400"/>
              </a:spcAft>
              <a:buNone/>
            </a:pPr>
            <a:endParaRPr sz="1300" b="1"/>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pic>
        <p:nvPicPr>
          <p:cNvPr id="1453" name="Google Shape;1453;p200"/>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54" name="Google Shape;1454;p200"/>
          <p:cNvPicPr preferRelativeResize="0"/>
          <p:nvPr/>
        </p:nvPicPr>
        <p:blipFill>
          <a:blip r:embed="rId4">
            <a:alphaModFix/>
          </a:blip>
          <a:stretch>
            <a:fillRect/>
          </a:stretch>
        </p:blipFill>
        <p:spPr>
          <a:xfrm>
            <a:off x="201675" y="181975"/>
            <a:ext cx="1897100" cy="2229300"/>
          </a:xfrm>
          <a:prstGeom prst="rect">
            <a:avLst/>
          </a:prstGeom>
          <a:noFill/>
          <a:ln>
            <a:noFill/>
          </a:ln>
        </p:spPr>
      </p:pic>
      <p:sp>
        <p:nvSpPr>
          <p:cNvPr id="1455" name="Google Shape;1455;p200"/>
          <p:cNvSpPr txBox="1"/>
          <p:nvPr/>
        </p:nvSpPr>
        <p:spPr>
          <a:xfrm>
            <a:off x="2226350" y="185275"/>
            <a:ext cx="5861400" cy="243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Montserrat"/>
                <a:ea typeface="Montserrat"/>
                <a:cs typeface="Montserrat"/>
                <a:sym typeface="Montserrat"/>
              </a:rPr>
              <a:t>Ann-Marie Campbell</a:t>
            </a:r>
            <a:r>
              <a:rPr lang="en" sz="1200">
                <a:solidFill>
                  <a:schemeClr val="dk1"/>
                </a:solidFill>
                <a:latin typeface="Montserrat"/>
                <a:ea typeface="Montserrat"/>
                <a:cs typeface="Montserrat"/>
                <a:sym typeface="Montserrat"/>
              </a:rPr>
              <a:t>: </a:t>
            </a:r>
            <a:r>
              <a:rPr lang="en" sz="1200">
                <a:solidFill>
                  <a:schemeClr val="dk1"/>
                </a:solidFill>
              </a:rPr>
              <a:t>Executive Vice President of U.S. Stores and International Operations at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Started career with The Home Depot in 1985 as a cashier in South Florida</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Held various positions, including store manager, district manager, and regional vice president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Leads more than 2,300 stores and over 400,000 associates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Overseas supply chain, merchandising, sourcing, and strategy for The Home Depot Canada and The Home Depot Mexico</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Bachelors in Philosophy and Masters from Georgia State University.</a:t>
            </a:r>
            <a:endParaRPr sz="1200">
              <a:solidFill>
                <a:schemeClr val="dk1"/>
              </a:solidFill>
            </a:endParaRPr>
          </a:p>
          <a:p>
            <a:pPr marL="0" lvl="0" indent="0" algn="l" rtl="0">
              <a:lnSpc>
                <a:spcPct val="100000"/>
              </a:lnSpc>
              <a:spcBef>
                <a:spcPts val="1200"/>
              </a:spcBef>
              <a:spcAft>
                <a:spcPts val="1200"/>
              </a:spcAft>
              <a:buNone/>
            </a:pPr>
            <a:endParaRPr sz="1200" b="1">
              <a:solidFill>
                <a:schemeClr val="dk1"/>
              </a:solidFill>
            </a:endParaRPr>
          </a:p>
        </p:txBody>
      </p:sp>
      <p:pic>
        <p:nvPicPr>
          <p:cNvPr id="1456" name="Google Shape;1456;p200"/>
          <p:cNvPicPr preferRelativeResize="0"/>
          <p:nvPr/>
        </p:nvPicPr>
        <p:blipFill>
          <a:blip r:embed="rId5">
            <a:alphaModFix/>
          </a:blip>
          <a:stretch>
            <a:fillRect/>
          </a:stretch>
        </p:blipFill>
        <p:spPr>
          <a:xfrm>
            <a:off x="201675" y="2577438"/>
            <a:ext cx="1897100" cy="2229312"/>
          </a:xfrm>
          <a:prstGeom prst="rect">
            <a:avLst/>
          </a:prstGeom>
          <a:noFill/>
          <a:ln>
            <a:noFill/>
          </a:ln>
        </p:spPr>
      </p:pic>
      <p:sp>
        <p:nvSpPr>
          <p:cNvPr id="1457" name="Google Shape;1457;p200"/>
          <p:cNvSpPr txBox="1"/>
          <p:nvPr/>
        </p:nvSpPr>
        <p:spPr>
          <a:xfrm>
            <a:off x="2357750" y="2722025"/>
            <a:ext cx="6914100" cy="179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Billy Bastek: </a:t>
            </a:r>
            <a:r>
              <a:rPr lang="en" sz="1200">
                <a:solidFill>
                  <a:schemeClr val="dk1"/>
                </a:solidFill>
              </a:rPr>
              <a:t>Executive Vice President of Merchandising at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 30-year veteran of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Started career in 1989 at HD Supply (formerly known as Maintenance Warehouse)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Oversees all store merchandising departments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Develops merchandising strategy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Manages services and vendor management</a:t>
            </a:r>
            <a:endParaRPr sz="1200">
              <a:solidFill>
                <a:schemeClr val="dk1"/>
              </a:solidFill>
            </a:endParaRPr>
          </a:p>
          <a:p>
            <a:pPr marL="0" lvl="0" indent="0" algn="l" rtl="0">
              <a:lnSpc>
                <a:spcPct val="100000"/>
              </a:lnSpc>
              <a:spcBef>
                <a:spcPts val="1200"/>
              </a:spcBef>
              <a:spcAft>
                <a:spcPts val="200"/>
              </a:spcAft>
              <a:buNone/>
            </a:pPr>
            <a:endParaRPr sz="1200" b="1">
              <a:solidFill>
                <a:schemeClr val="dk1"/>
              </a:solidFill>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pic>
        <p:nvPicPr>
          <p:cNvPr id="1462" name="Google Shape;1462;p201"/>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463" name="Google Shape;1463;p201"/>
          <p:cNvSpPr txBox="1"/>
          <p:nvPr/>
        </p:nvSpPr>
        <p:spPr>
          <a:xfrm>
            <a:off x="2610875" y="320425"/>
            <a:ext cx="50175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Matt Carey:</a:t>
            </a:r>
            <a:r>
              <a:rPr lang="en" sz="1200">
                <a:solidFill>
                  <a:schemeClr val="dk1"/>
                </a:solidFill>
              </a:rPr>
              <a:t>Executive Vice President (EVP) of Customer Experience at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Started career in 2008 with HD</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Leads the vision, design, and development of new and innovative solutions for a seamless customer experience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Focuses on in-store, online, and mobile experiences</a:t>
            </a:r>
            <a:endParaRPr sz="1200">
              <a:solidFill>
                <a:schemeClr val="dk1"/>
              </a:solidFill>
            </a:endParaRPr>
          </a:p>
        </p:txBody>
      </p:sp>
      <p:sp>
        <p:nvSpPr>
          <p:cNvPr id="1464" name="Google Shape;1464;p201"/>
          <p:cNvSpPr txBox="1"/>
          <p:nvPr/>
        </p:nvSpPr>
        <p:spPr>
          <a:xfrm>
            <a:off x="2661875" y="2678900"/>
            <a:ext cx="5953200" cy="206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Montserrat"/>
                <a:ea typeface="Montserrat"/>
                <a:cs typeface="Montserrat"/>
                <a:sym typeface="Montserrat"/>
              </a:rPr>
              <a:t>John Deaton: </a:t>
            </a:r>
            <a:r>
              <a:rPr lang="en" sz="1200">
                <a:solidFill>
                  <a:schemeClr val="dk1"/>
                </a:solidFill>
              </a:rPr>
              <a:t>Executive Vice President of Supply Chain &amp; Product Development at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Joined The Home Depot in 2007 as Vice President of Supply Chain Development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Leads strategic efforts to build a fast, efficient, and reliable supply chain in home improvement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Overseas logistics, distribution, delivery, transportation, and inventory management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Responsible for product development of the company's private brands</a:t>
            </a:r>
            <a:endParaRPr sz="1200">
              <a:solidFill>
                <a:schemeClr val="dk1"/>
              </a:solidFill>
            </a:endParaRPr>
          </a:p>
        </p:txBody>
      </p:sp>
      <p:pic>
        <p:nvPicPr>
          <p:cNvPr id="1465" name="Google Shape;1465;p201"/>
          <p:cNvPicPr preferRelativeResize="0"/>
          <p:nvPr/>
        </p:nvPicPr>
        <p:blipFill>
          <a:blip r:embed="rId4">
            <a:alphaModFix/>
          </a:blip>
          <a:stretch>
            <a:fillRect/>
          </a:stretch>
        </p:blipFill>
        <p:spPr>
          <a:xfrm>
            <a:off x="407500" y="320425"/>
            <a:ext cx="1976475" cy="2185500"/>
          </a:xfrm>
          <a:prstGeom prst="rect">
            <a:avLst/>
          </a:prstGeom>
          <a:noFill/>
          <a:ln>
            <a:noFill/>
          </a:ln>
        </p:spPr>
      </p:pic>
      <p:pic>
        <p:nvPicPr>
          <p:cNvPr id="1466" name="Google Shape;1466;p201"/>
          <p:cNvPicPr preferRelativeResize="0"/>
          <p:nvPr/>
        </p:nvPicPr>
        <p:blipFill>
          <a:blip r:embed="rId5">
            <a:alphaModFix/>
          </a:blip>
          <a:stretch>
            <a:fillRect/>
          </a:stretch>
        </p:blipFill>
        <p:spPr>
          <a:xfrm>
            <a:off x="407500" y="2615825"/>
            <a:ext cx="1976475" cy="23327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11700" y="18057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US Consumer Spending: Past 10 Years</a:t>
            </a:r>
            <a:endParaRPr>
              <a:latin typeface="Oswald"/>
              <a:ea typeface="Oswald"/>
              <a:cs typeface="Oswald"/>
              <a:sym typeface="Oswald"/>
            </a:endParaRPr>
          </a:p>
        </p:txBody>
      </p:sp>
      <p:pic>
        <p:nvPicPr>
          <p:cNvPr id="189" name="Google Shape;189;p31"/>
          <p:cNvPicPr preferRelativeResize="0"/>
          <p:nvPr/>
        </p:nvPicPr>
        <p:blipFill>
          <a:blip r:embed="rId3">
            <a:alphaModFix/>
          </a:blip>
          <a:stretch>
            <a:fillRect/>
          </a:stretch>
        </p:blipFill>
        <p:spPr>
          <a:xfrm>
            <a:off x="479975" y="1079550"/>
            <a:ext cx="7892118" cy="3691474"/>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Google Shape;1471;p202"/>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72" name="Google Shape;1472;p202"/>
          <p:cNvPicPr preferRelativeResize="0"/>
          <p:nvPr/>
        </p:nvPicPr>
        <p:blipFill>
          <a:blip r:embed="rId4">
            <a:alphaModFix/>
          </a:blip>
          <a:stretch>
            <a:fillRect/>
          </a:stretch>
        </p:blipFill>
        <p:spPr>
          <a:xfrm>
            <a:off x="348700" y="328325"/>
            <a:ext cx="1802925" cy="2180475"/>
          </a:xfrm>
          <a:prstGeom prst="rect">
            <a:avLst/>
          </a:prstGeom>
          <a:noFill/>
          <a:ln>
            <a:noFill/>
          </a:ln>
        </p:spPr>
      </p:pic>
      <p:sp>
        <p:nvSpPr>
          <p:cNvPr id="1473" name="Google Shape;1473;p202"/>
          <p:cNvSpPr txBox="1"/>
          <p:nvPr/>
        </p:nvSpPr>
        <p:spPr>
          <a:xfrm>
            <a:off x="2237313" y="328325"/>
            <a:ext cx="6072300" cy="18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Richard McPhail:</a:t>
            </a:r>
            <a:r>
              <a:rPr lang="en" sz="1200">
                <a:solidFill>
                  <a:schemeClr val="dk1"/>
                </a:solidFill>
              </a:rPr>
              <a:t>Executive Vice President and Chief Financial Officer (CFO) of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Joined The Home Depot in 2005</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Oversees financial operations and functions of the company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Drives company growth and strategy for a seamless, interconnected retail experience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Bachelors in Economics and Business Management from North Carolina State University.</a:t>
            </a:r>
            <a:endParaRPr sz="1200">
              <a:solidFill>
                <a:schemeClr val="dk1"/>
              </a:solidFill>
            </a:endParaRPr>
          </a:p>
        </p:txBody>
      </p:sp>
      <p:pic>
        <p:nvPicPr>
          <p:cNvPr id="1474" name="Google Shape;1474;p202"/>
          <p:cNvPicPr preferRelativeResize="0"/>
          <p:nvPr/>
        </p:nvPicPr>
        <p:blipFill>
          <a:blip r:embed="rId5">
            <a:alphaModFix/>
          </a:blip>
          <a:stretch>
            <a:fillRect/>
          </a:stretch>
        </p:blipFill>
        <p:spPr>
          <a:xfrm>
            <a:off x="348700" y="2633875"/>
            <a:ext cx="1802925" cy="2225175"/>
          </a:xfrm>
          <a:prstGeom prst="rect">
            <a:avLst/>
          </a:prstGeom>
          <a:noFill/>
          <a:ln>
            <a:noFill/>
          </a:ln>
        </p:spPr>
      </p:pic>
      <p:sp>
        <p:nvSpPr>
          <p:cNvPr id="1475" name="Google Shape;1475;p202"/>
          <p:cNvSpPr txBox="1"/>
          <p:nvPr/>
        </p:nvSpPr>
        <p:spPr>
          <a:xfrm>
            <a:off x="2347250" y="2704425"/>
            <a:ext cx="6897000" cy="164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Tim Hourigan:</a:t>
            </a:r>
            <a:r>
              <a:rPr lang="en" sz="1200">
                <a:solidFill>
                  <a:schemeClr val="dk1"/>
                </a:solidFill>
              </a:rPr>
              <a:t>Executive Vice President – Human Resources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President of the Southern Division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Leads all aspects of human resource management at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Focuses on creating a best-in-class environment for over 400,000 associates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Upholds the company's inverted pyramid leadership model and core values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Led a team of over 100,000 associates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Led Human Resources function for U.S. stores and operations:</a:t>
            </a:r>
            <a:endParaRPr sz="1200">
              <a:solidFill>
                <a:schemeClr val="dk1"/>
              </a:solidFill>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480" name="Google Shape;1480;p203"/>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481" name="Google Shape;1481;p203"/>
          <p:cNvSpPr txBox="1"/>
          <p:nvPr/>
        </p:nvSpPr>
        <p:spPr>
          <a:xfrm>
            <a:off x="2296200" y="194925"/>
            <a:ext cx="6148800" cy="164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Hector Padilla:</a:t>
            </a:r>
            <a:r>
              <a:rPr lang="en" sz="1200">
                <a:solidFill>
                  <a:schemeClr val="dk1"/>
                </a:solidFill>
              </a:rPr>
              <a:t>Executive Vice President of Outside Sales &amp; Service for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 26 years with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Started in store aisles and progressed through various positions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Positions held include department supervisor, store manager, district manager, general manager of home services, divisional director of field services, regional vice president, and senior vice president of operations</a:t>
            </a:r>
            <a:endParaRPr sz="1200">
              <a:solidFill>
                <a:schemeClr val="dk1"/>
              </a:solidFill>
            </a:endParaRPr>
          </a:p>
        </p:txBody>
      </p:sp>
      <p:sp>
        <p:nvSpPr>
          <p:cNvPr id="1482" name="Google Shape;1482;p203"/>
          <p:cNvSpPr txBox="1"/>
          <p:nvPr/>
        </p:nvSpPr>
        <p:spPr>
          <a:xfrm>
            <a:off x="2185650" y="2536300"/>
            <a:ext cx="6565500" cy="143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Teresa Wynn Roseborough:</a:t>
            </a:r>
            <a:r>
              <a:rPr lang="en" sz="1200">
                <a:solidFill>
                  <a:schemeClr val="dk1"/>
                </a:solidFill>
              </a:rPr>
              <a:t>Executive Vice President of General Counsel &amp; Corporate Secretary for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Oversees legal functions, government relations, and external communications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Serves as corporate secretary and liaison between the board of directors and the company</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Responsible for corporate governance matters</a:t>
            </a:r>
            <a:endParaRPr sz="1200">
              <a:solidFill>
                <a:schemeClr val="dk1"/>
              </a:solidFill>
            </a:endParaRPr>
          </a:p>
        </p:txBody>
      </p:sp>
      <p:pic>
        <p:nvPicPr>
          <p:cNvPr id="1483" name="Google Shape;1483;p203"/>
          <p:cNvPicPr preferRelativeResize="0"/>
          <p:nvPr/>
        </p:nvPicPr>
        <p:blipFill>
          <a:blip r:embed="rId4">
            <a:alphaModFix/>
          </a:blip>
          <a:stretch>
            <a:fillRect/>
          </a:stretch>
        </p:blipFill>
        <p:spPr>
          <a:xfrm>
            <a:off x="271475" y="194925"/>
            <a:ext cx="1735575" cy="2266351"/>
          </a:xfrm>
          <a:prstGeom prst="rect">
            <a:avLst/>
          </a:prstGeom>
          <a:noFill/>
          <a:ln>
            <a:noFill/>
          </a:ln>
        </p:spPr>
      </p:pic>
      <p:pic>
        <p:nvPicPr>
          <p:cNvPr id="1484" name="Google Shape;1484;p203"/>
          <p:cNvPicPr preferRelativeResize="0"/>
          <p:nvPr/>
        </p:nvPicPr>
        <p:blipFill rotWithShape="1">
          <a:blip r:embed="rId5">
            <a:alphaModFix/>
          </a:blip>
          <a:srcRect r="9428" b="23844"/>
          <a:stretch/>
        </p:blipFill>
        <p:spPr>
          <a:xfrm>
            <a:off x="271475" y="2536300"/>
            <a:ext cx="1735575" cy="2266350"/>
          </a:xfrm>
          <a:prstGeom prst="rect">
            <a:avLst/>
          </a:prstGeom>
          <a:noFill/>
          <a:ln>
            <a:noFill/>
          </a:ln>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pic>
        <p:nvPicPr>
          <p:cNvPr id="1489" name="Google Shape;1489;p204"/>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90" name="Google Shape;1490;p204"/>
          <p:cNvPicPr preferRelativeResize="0"/>
          <p:nvPr/>
        </p:nvPicPr>
        <p:blipFill>
          <a:blip r:embed="rId4">
            <a:alphaModFix/>
          </a:blip>
          <a:stretch>
            <a:fillRect/>
          </a:stretch>
        </p:blipFill>
        <p:spPr>
          <a:xfrm>
            <a:off x="279950" y="228775"/>
            <a:ext cx="1820650" cy="2361250"/>
          </a:xfrm>
          <a:prstGeom prst="rect">
            <a:avLst/>
          </a:prstGeom>
          <a:noFill/>
          <a:ln>
            <a:noFill/>
          </a:ln>
        </p:spPr>
      </p:pic>
      <p:pic>
        <p:nvPicPr>
          <p:cNvPr id="1491" name="Google Shape;1491;p204"/>
          <p:cNvPicPr preferRelativeResize="0"/>
          <p:nvPr/>
        </p:nvPicPr>
        <p:blipFill rotWithShape="1">
          <a:blip r:embed="rId5">
            <a:alphaModFix/>
          </a:blip>
          <a:srcRect b="16736"/>
          <a:stretch/>
        </p:blipFill>
        <p:spPr>
          <a:xfrm>
            <a:off x="279950" y="2707300"/>
            <a:ext cx="1820650" cy="2097725"/>
          </a:xfrm>
          <a:prstGeom prst="rect">
            <a:avLst/>
          </a:prstGeom>
          <a:noFill/>
          <a:ln>
            <a:noFill/>
          </a:ln>
        </p:spPr>
      </p:pic>
      <p:sp>
        <p:nvSpPr>
          <p:cNvPr id="1492" name="Google Shape;1492;p204"/>
          <p:cNvSpPr txBox="1"/>
          <p:nvPr/>
        </p:nvSpPr>
        <p:spPr>
          <a:xfrm>
            <a:off x="2253675" y="118225"/>
            <a:ext cx="5885100" cy="2281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Fahim Siddiqui:</a:t>
            </a:r>
            <a:r>
              <a:rPr lang="en" sz="1200">
                <a:solidFill>
                  <a:schemeClr val="dk1"/>
                </a:solidFill>
              </a:rPr>
              <a:t>Executive Vice President and Chief Information Officer (CIO) of The Home Depot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Senior Vice President of Information Technology at The Home Depot before becoming CIO</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Led software development in the retail, energy, and telecom sectors for over three decades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Oversees the company's technology strategy, infrastructure, and software development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Manages technology for retail stores, supply chain facilities, store support centers, and online systems</a:t>
            </a:r>
            <a:endParaRPr sz="1200">
              <a:solidFill>
                <a:schemeClr val="dk1"/>
              </a:solidFill>
            </a:endParaRPr>
          </a:p>
        </p:txBody>
      </p:sp>
      <p:sp>
        <p:nvSpPr>
          <p:cNvPr id="1493" name="Google Shape;1493;p204"/>
          <p:cNvSpPr txBox="1"/>
          <p:nvPr/>
        </p:nvSpPr>
        <p:spPr>
          <a:xfrm>
            <a:off x="2378800" y="2707300"/>
            <a:ext cx="66846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Paul Antony:</a:t>
            </a:r>
            <a:r>
              <a:rPr lang="en" sz="1200"/>
              <a:t> Senior VP of Technology</a:t>
            </a:r>
            <a:endParaRPr sz="1200"/>
          </a:p>
          <a:p>
            <a:pPr marL="457200" lvl="0" indent="-304800" algn="l" rtl="0">
              <a:spcBef>
                <a:spcPts val="0"/>
              </a:spcBef>
              <a:spcAft>
                <a:spcPts val="0"/>
              </a:spcAft>
              <a:buSzPts val="1200"/>
              <a:buChar char="●"/>
            </a:pPr>
            <a:r>
              <a:rPr lang="en" sz="1200"/>
              <a:t>Senior Vice President of Technology at The Home Depot</a:t>
            </a:r>
            <a:endParaRPr sz="1200"/>
          </a:p>
          <a:p>
            <a:pPr marL="457200" lvl="0" indent="-304800" algn="l" rtl="0">
              <a:spcBef>
                <a:spcPts val="0"/>
              </a:spcBef>
              <a:spcAft>
                <a:spcPts val="0"/>
              </a:spcAft>
              <a:buSzPts val="1200"/>
              <a:buChar char="●"/>
            </a:pPr>
            <a:r>
              <a:rPr lang="en" sz="1200"/>
              <a:t>Develops solutions for enterprise-wide functions including stores, supply chain, finance, human resources, and legal</a:t>
            </a:r>
            <a:endParaRPr sz="1200"/>
          </a:p>
          <a:p>
            <a:pPr marL="457200" lvl="0" indent="-304800" algn="l" rtl="0">
              <a:spcBef>
                <a:spcPts val="0"/>
              </a:spcBef>
              <a:spcAft>
                <a:spcPts val="0"/>
              </a:spcAft>
              <a:buSzPts val="1200"/>
              <a:buChar char="●"/>
            </a:pPr>
            <a:r>
              <a:rPr lang="en" sz="1200"/>
              <a:t>Over a decade at NCR Corporation in software development and integration</a:t>
            </a:r>
            <a:endParaRPr sz="1200"/>
          </a:p>
          <a:p>
            <a:pPr marL="457200" lvl="0" indent="-304800" algn="l" rtl="0">
              <a:spcBef>
                <a:spcPts val="0"/>
              </a:spcBef>
              <a:spcAft>
                <a:spcPts val="0"/>
              </a:spcAft>
              <a:buSzPts val="1200"/>
              <a:buChar char="●"/>
            </a:pPr>
            <a:r>
              <a:rPr lang="en" sz="1200"/>
              <a:t>Bachelors in Electrical Engineering from Christian Brothers University</a:t>
            </a:r>
            <a:endParaRPr sz="1200"/>
          </a:p>
          <a:p>
            <a:pPr marL="457200" lvl="0" indent="-304800" algn="l" rtl="0">
              <a:spcBef>
                <a:spcPts val="0"/>
              </a:spcBef>
              <a:spcAft>
                <a:spcPts val="0"/>
              </a:spcAft>
              <a:buSzPts val="1200"/>
              <a:buChar char="●"/>
            </a:pPr>
            <a:r>
              <a:rPr lang="en" sz="1200"/>
              <a:t>Master's in Engineering from the University of South Carolina</a:t>
            </a:r>
            <a:endParaRPr sz="120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pic>
        <p:nvPicPr>
          <p:cNvPr id="1498" name="Google Shape;1498;p205"/>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499" name="Google Shape;1499;p205"/>
          <p:cNvPicPr preferRelativeResize="0"/>
          <p:nvPr/>
        </p:nvPicPr>
        <p:blipFill>
          <a:blip r:embed="rId4">
            <a:alphaModFix/>
          </a:blip>
          <a:stretch>
            <a:fillRect/>
          </a:stretch>
        </p:blipFill>
        <p:spPr>
          <a:xfrm>
            <a:off x="1138225" y="861750"/>
            <a:ext cx="6867525" cy="3905250"/>
          </a:xfrm>
          <a:prstGeom prst="rect">
            <a:avLst/>
          </a:prstGeom>
          <a:noFill/>
          <a:ln>
            <a:noFill/>
          </a:ln>
        </p:spPr>
      </p:pic>
      <p:sp>
        <p:nvSpPr>
          <p:cNvPr id="1500" name="Google Shape;1500;p205"/>
          <p:cNvSpPr txBox="1">
            <a:spLocks noGrp="1"/>
          </p:cNvSpPr>
          <p:nvPr>
            <p:ph type="title"/>
          </p:nvPr>
        </p:nvSpPr>
        <p:spPr>
          <a:xfrm>
            <a:off x="178625" y="118225"/>
            <a:ext cx="5878800" cy="604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CEO Compensation</a:t>
            </a:r>
            <a:endParaRPr sz="2700">
              <a:latin typeface="Oswald"/>
              <a:ea typeface="Oswald"/>
              <a:cs typeface="Oswald"/>
              <a:sym typeface="Oswald"/>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06"/>
          <p:cNvSpPr txBox="1">
            <a:spLocks noGrp="1"/>
          </p:cNvSpPr>
          <p:nvPr>
            <p:ph type="title"/>
          </p:nvPr>
        </p:nvSpPr>
        <p:spPr>
          <a:xfrm>
            <a:off x="910750" y="2647950"/>
            <a:ext cx="4045200" cy="5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b="1">
                <a:solidFill>
                  <a:srgbClr val="1F1F1F"/>
                </a:solidFill>
                <a:latin typeface="Oswald"/>
                <a:ea typeface="Oswald"/>
                <a:cs typeface="Oswald"/>
                <a:sym typeface="Oswald"/>
              </a:rPr>
              <a:t>Financial Statements</a:t>
            </a:r>
            <a:endParaRPr sz="4000" b="1">
              <a:solidFill>
                <a:srgbClr val="1F1F1F"/>
              </a:solidFill>
              <a:latin typeface="Oswald"/>
              <a:ea typeface="Oswald"/>
              <a:cs typeface="Oswald"/>
              <a:sym typeface="Oswald"/>
            </a:endParaRPr>
          </a:p>
        </p:txBody>
      </p:sp>
      <p:pic>
        <p:nvPicPr>
          <p:cNvPr id="1506" name="Google Shape;1506;p206"/>
          <p:cNvPicPr preferRelativeResize="0"/>
          <p:nvPr/>
        </p:nvPicPr>
        <p:blipFill>
          <a:blip r:embed="rId3">
            <a:alphaModFix/>
          </a:blip>
          <a:stretch>
            <a:fillRect/>
          </a:stretch>
        </p:blipFill>
        <p:spPr>
          <a:xfrm>
            <a:off x="8395298" y="118225"/>
            <a:ext cx="668099" cy="668099"/>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Google Shape;1511;p207"/>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12" name="Google Shape;1512;p207"/>
          <p:cNvPicPr preferRelativeResize="0"/>
          <p:nvPr/>
        </p:nvPicPr>
        <p:blipFill rotWithShape="1">
          <a:blip r:embed="rId4">
            <a:alphaModFix/>
          </a:blip>
          <a:srcRect t="1671"/>
          <a:stretch/>
        </p:blipFill>
        <p:spPr>
          <a:xfrm>
            <a:off x="273350" y="1229400"/>
            <a:ext cx="8597301" cy="3090225"/>
          </a:xfrm>
          <a:prstGeom prst="rect">
            <a:avLst/>
          </a:prstGeom>
          <a:noFill/>
          <a:ln>
            <a:noFill/>
          </a:ln>
        </p:spPr>
      </p:pic>
      <p:sp>
        <p:nvSpPr>
          <p:cNvPr id="1513" name="Google Shape;1513;p207"/>
          <p:cNvSpPr txBox="1">
            <a:spLocks noGrp="1"/>
          </p:cNvSpPr>
          <p:nvPr>
            <p:ph type="title"/>
          </p:nvPr>
        </p:nvSpPr>
        <p:spPr>
          <a:xfrm>
            <a:off x="480000" y="24532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Balance Sheet: Assets</a:t>
            </a:r>
            <a:endParaRPr sz="2700">
              <a:latin typeface="Oswald"/>
              <a:ea typeface="Oswald"/>
              <a:cs typeface="Oswald"/>
              <a:sym typeface="Oswald"/>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208"/>
          <p:cNvSpPr txBox="1">
            <a:spLocks noGrp="1"/>
          </p:cNvSpPr>
          <p:nvPr>
            <p:ph type="title"/>
          </p:nvPr>
        </p:nvSpPr>
        <p:spPr>
          <a:xfrm>
            <a:off x="480000" y="24532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Balance Sheet: Liabilities </a:t>
            </a:r>
            <a:endParaRPr sz="2700">
              <a:latin typeface="Oswald"/>
              <a:ea typeface="Oswald"/>
              <a:cs typeface="Oswald"/>
              <a:sym typeface="Oswald"/>
            </a:endParaRPr>
          </a:p>
        </p:txBody>
      </p:sp>
      <p:pic>
        <p:nvPicPr>
          <p:cNvPr id="1519" name="Google Shape;1519;p208"/>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20" name="Google Shape;1520;p208"/>
          <p:cNvPicPr preferRelativeResize="0"/>
          <p:nvPr/>
        </p:nvPicPr>
        <p:blipFill>
          <a:blip r:embed="rId4">
            <a:alphaModFix/>
          </a:blip>
          <a:stretch>
            <a:fillRect/>
          </a:stretch>
        </p:blipFill>
        <p:spPr>
          <a:xfrm>
            <a:off x="152400" y="1065825"/>
            <a:ext cx="8839200" cy="3105170"/>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209"/>
          <p:cNvSpPr txBox="1">
            <a:spLocks noGrp="1"/>
          </p:cNvSpPr>
          <p:nvPr>
            <p:ph type="title"/>
          </p:nvPr>
        </p:nvSpPr>
        <p:spPr>
          <a:xfrm>
            <a:off x="480000" y="24532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Balance Sheet: Equity</a:t>
            </a:r>
            <a:endParaRPr sz="2700">
              <a:latin typeface="Oswald"/>
              <a:ea typeface="Oswald"/>
              <a:cs typeface="Oswald"/>
              <a:sym typeface="Oswald"/>
            </a:endParaRPr>
          </a:p>
        </p:txBody>
      </p:sp>
      <p:pic>
        <p:nvPicPr>
          <p:cNvPr id="1526" name="Google Shape;1526;p209"/>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27" name="Google Shape;1527;p209"/>
          <p:cNvPicPr preferRelativeResize="0"/>
          <p:nvPr/>
        </p:nvPicPr>
        <p:blipFill>
          <a:blip r:embed="rId4">
            <a:alphaModFix/>
          </a:blip>
          <a:stretch>
            <a:fillRect/>
          </a:stretch>
        </p:blipFill>
        <p:spPr>
          <a:xfrm>
            <a:off x="152400" y="1596575"/>
            <a:ext cx="8839200" cy="1813878"/>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210"/>
          <p:cNvSpPr txBox="1">
            <a:spLocks noGrp="1"/>
          </p:cNvSpPr>
          <p:nvPr>
            <p:ph type="title"/>
          </p:nvPr>
        </p:nvSpPr>
        <p:spPr>
          <a:xfrm>
            <a:off x="295675" y="18387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Balance Sheets: Assets</a:t>
            </a:r>
            <a:endParaRPr sz="2700">
              <a:latin typeface="Oswald"/>
              <a:ea typeface="Oswald"/>
              <a:cs typeface="Oswald"/>
              <a:sym typeface="Oswald"/>
            </a:endParaRPr>
          </a:p>
        </p:txBody>
      </p:sp>
      <p:pic>
        <p:nvPicPr>
          <p:cNvPr id="1533" name="Google Shape;1533;p210"/>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34" name="Google Shape;1534;p210"/>
          <p:cNvPicPr preferRelativeResize="0"/>
          <p:nvPr/>
        </p:nvPicPr>
        <p:blipFill>
          <a:blip r:embed="rId4">
            <a:alphaModFix/>
          </a:blip>
          <a:stretch>
            <a:fillRect/>
          </a:stretch>
        </p:blipFill>
        <p:spPr>
          <a:xfrm>
            <a:off x="951275" y="1117050"/>
            <a:ext cx="7343775" cy="2657475"/>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pic>
        <p:nvPicPr>
          <p:cNvPr id="1539" name="Google Shape;1539;p211"/>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540" name="Google Shape;1540;p211"/>
          <p:cNvSpPr txBox="1">
            <a:spLocks noGrp="1"/>
          </p:cNvSpPr>
          <p:nvPr>
            <p:ph type="title"/>
          </p:nvPr>
        </p:nvSpPr>
        <p:spPr>
          <a:xfrm>
            <a:off x="295675" y="18387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Balance Sheets: Liabilities </a:t>
            </a:r>
            <a:endParaRPr sz="2700">
              <a:latin typeface="Oswald"/>
              <a:ea typeface="Oswald"/>
              <a:cs typeface="Oswald"/>
              <a:sym typeface="Oswald"/>
            </a:endParaRPr>
          </a:p>
        </p:txBody>
      </p:sp>
      <p:pic>
        <p:nvPicPr>
          <p:cNvPr id="1541" name="Google Shape;1541;p211"/>
          <p:cNvPicPr preferRelativeResize="0"/>
          <p:nvPr/>
        </p:nvPicPr>
        <p:blipFill>
          <a:blip r:embed="rId4">
            <a:alphaModFix/>
          </a:blip>
          <a:stretch>
            <a:fillRect/>
          </a:stretch>
        </p:blipFill>
        <p:spPr>
          <a:xfrm>
            <a:off x="152400" y="1004375"/>
            <a:ext cx="8839200" cy="296783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7300" y="1824600"/>
            <a:ext cx="4045200" cy="1494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Industry Overview</a:t>
            </a:r>
            <a:endParaRPr b="1">
              <a:solidFill>
                <a:schemeClr val="dk1"/>
              </a:solidFill>
              <a:latin typeface="Oswald"/>
              <a:ea typeface="Oswald"/>
              <a:cs typeface="Oswald"/>
              <a:sym typeface="Oswald"/>
            </a:endParaRPr>
          </a:p>
        </p:txBody>
      </p:sp>
      <p:pic>
        <p:nvPicPr>
          <p:cNvPr id="71" name="Google Shape;71;p14"/>
          <p:cNvPicPr preferRelativeResize="0"/>
          <p:nvPr/>
        </p:nvPicPr>
        <p:blipFill>
          <a:blip r:embed="rId3">
            <a:alphaModFix/>
          </a:blip>
          <a:stretch>
            <a:fillRect/>
          </a:stretch>
        </p:blipFill>
        <p:spPr>
          <a:xfrm>
            <a:off x="3597950" y="1068788"/>
            <a:ext cx="4477300" cy="30059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2"/>
          <p:cNvSpPr txBox="1">
            <a:spLocks noGrp="1"/>
          </p:cNvSpPr>
          <p:nvPr>
            <p:ph type="title"/>
          </p:nvPr>
        </p:nvSpPr>
        <p:spPr>
          <a:xfrm>
            <a:off x="311700" y="2753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Consumer Expenditure</a:t>
            </a:r>
            <a:endParaRPr>
              <a:latin typeface="Oswald"/>
              <a:ea typeface="Oswald"/>
              <a:cs typeface="Oswald"/>
              <a:sym typeface="Oswald"/>
            </a:endParaRPr>
          </a:p>
        </p:txBody>
      </p:sp>
      <p:pic>
        <p:nvPicPr>
          <p:cNvPr id="195" name="Google Shape;195;p32"/>
          <p:cNvPicPr preferRelativeResize="0"/>
          <p:nvPr/>
        </p:nvPicPr>
        <p:blipFill>
          <a:blip r:embed="rId3">
            <a:alphaModFix/>
          </a:blip>
          <a:stretch>
            <a:fillRect/>
          </a:stretch>
        </p:blipFill>
        <p:spPr>
          <a:xfrm>
            <a:off x="378150" y="1042425"/>
            <a:ext cx="5602650" cy="3867550"/>
          </a:xfrm>
          <a:prstGeom prst="rect">
            <a:avLst/>
          </a:prstGeom>
          <a:noFill/>
          <a:ln>
            <a:noFill/>
          </a:ln>
        </p:spPr>
      </p:pic>
      <p:sp>
        <p:nvSpPr>
          <p:cNvPr id="196" name="Google Shape;196;p32"/>
          <p:cNvSpPr txBox="1"/>
          <p:nvPr/>
        </p:nvSpPr>
        <p:spPr>
          <a:xfrm>
            <a:off x="6889025" y="1273675"/>
            <a:ext cx="21486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Overall Spending: $6.6 Trillion in 2022</a:t>
            </a:r>
            <a:endParaRPr sz="1800">
              <a:solidFill>
                <a:schemeClr val="dk1"/>
              </a:solidFill>
              <a:latin typeface="Open Sans"/>
              <a:ea typeface="Open Sans"/>
              <a:cs typeface="Open Sans"/>
              <a:sym typeface="Open Sans"/>
            </a:endParaRPr>
          </a:p>
          <a:p>
            <a:pPr marL="0" lvl="0" indent="0" algn="l" rtl="0">
              <a:spcBef>
                <a:spcPts val="0"/>
              </a:spcBef>
              <a:spcAft>
                <a:spcPts val="0"/>
              </a:spcAft>
              <a:buNone/>
            </a:pPr>
            <a:endParaRPr sz="1800">
              <a:solidFill>
                <a:schemeClr val="dk1"/>
              </a:solidFill>
              <a:latin typeface="Open Sans"/>
              <a:ea typeface="Open Sans"/>
              <a:cs typeface="Open Sans"/>
              <a:sym typeface="Open Sans"/>
            </a:endParaRPr>
          </a:p>
          <a:p>
            <a:pPr marL="0" lvl="0" indent="0" algn="l" rtl="0">
              <a:spcBef>
                <a:spcPts val="0"/>
              </a:spcBef>
              <a:spcAft>
                <a:spcPts val="0"/>
              </a:spcAft>
              <a:buNone/>
            </a:pPr>
            <a:r>
              <a:rPr lang="en" sz="1800">
                <a:solidFill>
                  <a:schemeClr val="dk1"/>
                </a:solidFill>
                <a:latin typeface="Open Sans"/>
                <a:ea typeface="Open Sans"/>
                <a:cs typeface="Open Sans"/>
                <a:sym typeface="Open Sans"/>
              </a:rPr>
              <a:t>Ecommerce: Rapid Growth in online sales, 1 trillion in 2022 (Boosted by pandemic)</a:t>
            </a:r>
            <a:endParaRPr sz="1800">
              <a:solidFill>
                <a:schemeClr val="dk1"/>
              </a:solidFill>
              <a:latin typeface="Open Sans"/>
              <a:ea typeface="Open Sans"/>
              <a:cs typeface="Open Sans"/>
              <a:sym typeface="Open Sans"/>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pic>
        <p:nvPicPr>
          <p:cNvPr id="1546" name="Google Shape;1546;p212"/>
          <p:cNvPicPr preferRelativeResize="0"/>
          <p:nvPr/>
        </p:nvPicPr>
        <p:blipFill>
          <a:blip r:embed="rId3">
            <a:alphaModFix/>
          </a:blip>
          <a:stretch>
            <a:fillRect/>
          </a:stretch>
        </p:blipFill>
        <p:spPr>
          <a:xfrm>
            <a:off x="8395298" y="118225"/>
            <a:ext cx="668099" cy="668099"/>
          </a:xfrm>
          <a:prstGeom prst="rect">
            <a:avLst/>
          </a:prstGeom>
          <a:noFill/>
          <a:ln>
            <a:noFill/>
          </a:ln>
        </p:spPr>
      </p:pic>
      <p:sp>
        <p:nvSpPr>
          <p:cNvPr id="1547" name="Google Shape;1547;p212"/>
          <p:cNvSpPr txBox="1">
            <a:spLocks noGrp="1"/>
          </p:cNvSpPr>
          <p:nvPr>
            <p:ph type="title"/>
          </p:nvPr>
        </p:nvSpPr>
        <p:spPr>
          <a:xfrm>
            <a:off x="295675" y="183875"/>
            <a:ext cx="5878800" cy="668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Balance Sheets: Equity</a:t>
            </a:r>
            <a:endParaRPr sz="2700">
              <a:latin typeface="Oswald"/>
              <a:ea typeface="Oswald"/>
              <a:cs typeface="Oswald"/>
              <a:sym typeface="Oswald"/>
            </a:endParaRPr>
          </a:p>
        </p:txBody>
      </p:sp>
      <p:pic>
        <p:nvPicPr>
          <p:cNvPr id="1548" name="Google Shape;1548;p212"/>
          <p:cNvPicPr preferRelativeResize="0"/>
          <p:nvPr/>
        </p:nvPicPr>
        <p:blipFill>
          <a:blip r:embed="rId4">
            <a:alphaModFix/>
          </a:blip>
          <a:stretch>
            <a:fillRect/>
          </a:stretch>
        </p:blipFill>
        <p:spPr>
          <a:xfrm>
            <a:off x="152400" y="1666700"/>
            <a:ext cx="8839200" cy="1810106"/>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213"/>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Income Statement</a:t>
            </a:r>
            <a:endParaRPr sz="2700">
              <a:latin typeface="Oswald"/>
              <a:ea typeface="Oswald"/>
              <a:cs typeface="Oswald"/>
              <a:sym typeface="Oswald"/>
            </a:endParaRPr>
          </a:p>
        </p:txBody>
      </p:sp>
      <p:pic>
        <p:nvPicPr>
          <p:cNvPr id="1554" name="Google Shape;1554;p213"/>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55" name="Google Shape;1555;p213"/>
          <p:cNvPicPr preferRelativeResize="0"/>
          <p:nvPr/>
        </p:nvPicPr>
        <p:blipFill>
          <a:blip r:embed="rId4">
            <a:alphaModFix/>
          </a:blip>
          <a:stretch>
            <a:fillRect/>
          </a:stretch>
        </p:blipFill>
        <p:spPr>
          <a:xfrm>
            <a:off x="347000" y="885550"/>
            <a:ext cx="7992516" cy="3869975"/>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214"/>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Income Statement</a:t>
            </a:r>
            <a:endParaRPr sz="2700">
              <a:latin typeface="Oswald"/>
              <a:ea typeface="Oswald"/>
              <a:cs typeface="Oswald"/>
              <a:sym typeface="Oswald"/>
            </a:endParaRPr>
          </a:p>
        </p:txBody>
      </p:sp>
      <p:pic>
        <p:nvPicPr>
          <p:cNvPr id="1561" name="Google Shape;1561;p214"/>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62" name="Google Shape;1562;p214"/>
          <p:cNvPicPr preferRelativeResize="0"/>
          <p:nvPr/>
        </p:nvPicPr>
        <p:blipFill>
          <a:blip r:embed="rId4">
            <a:alphaModFix/>
          </a:blip>
          <a:stretch>
            <a:fillRect/>
          </a:stretch>
        </p:blipFill>
        <p:spPr>
          <a:xfrm>
            <a:off x="480125" y="875325"/>
            <a:ext cx="7774426" cy="3869975"/>
          </a:xfrm>
          <a:prstGeom prst="rect">
            <a:avLst/>
          </a:prstGeom>
          <a:noFill/>
          <a:ln>
            <a:noFill/>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215"/>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Cash Flow Statement</a:t>
            </a:r>
            <a:endParaRPr sz="2700">
              <a:latin typeface="Oswald"/>
              <a:ea typeface="Oswald"/>
              <a:cs typeface="Oswald"/>
              <a:sym typeface="Oswald"/>
            </a:endParaRPr>
          </a:p>
        </p:txBody>
      </p:sp>
      <p:pic>
        <p:nvPicPr>
          <p:cNvPr id="1568" name="Google Shape;1568;p215"/>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69" name="Google Shape;1569;p215"/>
          <p:cNvPicPr preferRelativeResize="0"/>
          <p:nvPr/>
        </p:nvPicPr>
        <p:blipFill rotWithShape="1">
          <a:blip r:embed="rId4">
            <a:alphaModFix/>
          </a:blip>
          <a:srcRect t="14170"/>
          <a:stretch/>
        </p:blipFill>
        <p:spPr>
          <a:xfrm>
            <a:off x="471125" y="968725"/>
            <a:ext cx="8029725" cy="3492500"/>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216"/>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10-K Cash Flow Statement Cont.</a:t>
            </a:r>
            <a:endParaRPr sz="2700">
              <a:latin typeface="Oswald"/>
              <a:ea typeface="Oswald"/>
              <a:cs typeface="Oswald"/>
              <a:sym typeface="Oswald"/>
            </a:endParaRPr>
          </a:p>
        </p:txBody>
      </p:sp>
      <p:pic>
        <p:nvPicPr>
          <p:cNvPr id="1575" name="Google Shape;1575;p216"/>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76" name="Google Shape;1576;p216"/>
          <p:cNvPicPr preferRelativeResize="0"/>
          <p:nvPr/>
        </p:nvPicPr>
        <p:blipFill>
          <a:blip r:embed="rId4">
            <a:alphaModFix/>
          </a:blip>
          <a:stretch>
            <a:fillRect/>
          </a:stretch>
        </p:blipFill>
        <p:spPr>
          <a:xfrm>
            <a:off x="152400" y="1121125"/>
            <a:ext cx="8839198" cy="3338255"/>
          </a:xfrm>
          <a:prstGeom prst="rect">
            <a:avLst/>
          </a:prstGeom>
          <a:noFill/>
          <a:ln>
            <a:noFill/>
          </a:ln>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217"/>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Cash Flow Statement</a:t>
            </a:r>
            <a:endParaRPr sz="2700">
              <a:latin typeface="Oswald"/>
              <a:ea typeface="Oswald"/>
              <a:cs typeface="Oswald"/>
              <a:sym typeface="Oswald"/>
            </a:endParaRPr>
          </a:p>
        </p:txBody>
      </p:sp>
      <p:pic>
        <p:nvPicPr>
          <p:cNvPr id="1582" name="Google Shape;1582;p217"/>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83" name="Google Shape;1583;p217"/>
          <p:cNvPicPr preferRelativeResize="0"/>
          <p:nvPr/>
        </p:nvPicPr>
        <p:blipFill rotWithShape="1">
          <a:blip r:embed="rId4">
            <a:alphaModFix/>
          </a:blip>
          <a:srcRect t="14354"/>
          <a:stretch/>
        </p:blipFill>
        <p:spPr>
          <a:xfrm>
            <a:off x="590750" y="968725"/>
            <a:ext cx="8186300" cy="3507000"/>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587"/>
        <p:cNvGrpSpPr/>
        <p:nvPr/>
      </p:nvGrpSpPr>
      <p:grpSpPr>
        <a:xfrm>
          <a:off x="0" y="0"/>
          <a:ext cx="0" cy="0"/>
          <a:chOff x="0" y="0"/>
          <a:chExt cx="0" cy="0"/>
        </a:xfrm>
      </p:grpSpPr>
      <p:sp>
        <p:nvSpPr>
          <p:cNvPr id="1588" name="Google Shape;1588;p218"/>
          <p:cNvSpPr txBox="1">
            <a:spLocks noGrp="1"/>
          </p:cNvSpPr>
          <p:nvPr>
            <p:ph type="title"/>
          </p:nvPr>
        </p:nvSpPr>
        <p:spPr>
          <a:xfrm>
            <a:off x="172750" y="118225"/>
            <a:ext cx="5878800" cy="850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700">
                <a:latin typeface="Oswald"/>
                <a:ea typeface="Oswald"/>
                <a:cs typeface="Oswald"/>
                <a:sym typeface="Oswald"/>
              </a:rPr>
              <a:t>10-Q Cash Flow Statement Cont.</a:t>
            </a:r>
            <a:endParaRPr sz="2700">
              <a:latin typeface="Oswald"/>
              <a:ea typeface="Oswald"/>
              <a:cs typeface="Oswald"/>
              <a:sym typeface="Oswald"/>
            </a:endParaRPr>
          </a:p>
        </p:txBody>
      </p:sp>
      <p:pic>
        <p:nvPicPr>
          <p:cNvPr id="1589" name="Google Shape;1589;p218"/>
          <p:cNvPicPr preferRelativeResize="0"/>
          <p:nvPr/>
        </p:nvPicPr>
        <p:blipFill>
          <a:blip r:embed="rId3">
            <a:alphaModFix/>
          </a:blip>
          <a:stretch>
            <a:fillRect/>
          </a:stretch>
        </p:blipFill>
        <p:spPr>
          <a:xfrm>
            <a:off x="8395298" y="118225"/>
            <a:ext cx="668099" cy="668099"/>
          </a:xfrm>
          <a:prstGeom prst="rect">
            <a:avLst/>
          </a:prstGeom>
          <a:noFill/>
          <a:ln>
            <a:noFill/>
          </a:ln>
        </p:spPr>
      </p:pic>
      <p:pic>
        <p:nvPicPr>
          <p:cNvPr id="1590" name="Google Shape;1590;p218"/>
          <p:cNvPicPr preferRelativeResize="0"/>
          <p:nvPr/>
        </p:nvPicPr>
        <p:blipFill>
          <a:blip r:embed="rId4">
            <a:alphaModFix/>
          </a:blip>
          <a:stretch>
            <a:fillRect/>
          </a:stretch>
        </p:blipFill>
        <p:spPr>
          <a:xfrm>
            <a:off x="152400" y="1121125"/>
            <a:ext cx="8839199" cy="2997097"/>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219"/>
          <p:cNvSpPr txBox="1">
            <a:spLocks noGrp="1"/>
          </p:cNvSpPr>
          <p:nvPr>
            <p:ph type="title"/>
          </p:nvPr>
        </p:nvSpPr>
        <p:spPr>
          <a:xfrm>
            <a:off x="490450" y="960800"/>
            <a:ext cx="4045200" cy="50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solidFill>
                  <a:srgbClr val="1F1F1F"/>
                </a:solidFill>
                <a:latin typeface="Oswald"/>
                <a:ea typeface="Oswald"/>
                <a:cs typeface="Oswald"/>
                <a:sym typeface="Oswald"/>
              </a:rPr>
              <a:t>Recommendation</a:t>
            </a:r>
            <a:endParaRPr sz="4000">
              <a:solidFill>
                <a:srgbClr val="1F1F1F"/>
              </a:solidFill>
              <a:latin typeface="Oswald"/>
              <a:ea typeface="Oswald"/>
              <a:cs typeface="Oswald"/>
              <a:sym typeface="Oswald"/>
            </a:endParaRPr>
          </a:p>
        </p:txBody>
      </p:sp>
      <p:pic>
        <p:nvPicPr>
          <p:cNvPr id="1596" name="Google Shape;1596;p219"/>
          <p:cNvPicPr preferRelativeResize="0"/>
          <p:nvPr/>
        </p:nvPicPr>
        <p:blipFill>
          <a:blip r:embed="rId3">
            <a:alphaModFix/>
          </a:blip>
          <a:stretch>
            <a:fillRect/>
          </a:stretch>
        </p:blipFill>
        <p:spPr>
          <a:xfrm>
            <a:off x="1602239" y="1847474"/>
            <a:ext cx="1076224" cy="1076224"/>
          </a:xfrm>
          <a:prstGeom prst="rect">
            <a:avLst/>
          </a:prstGeom>
          <a:noFill/>
          <a:ln>
            <a:noFill/>
          </a:ln>
        </p:spPr>
      </p:pic>
      <p:sp>
        <p:nvSpPr>
          <p:cNvPr id="1597" name="Google Shape;1597;p219"/>
          <p:cNvSpPr txBox="1">
            <a:spLocks noGrp="1"/>
          </p:cNvSpPr>
          <p:nvPr>
            <p:ph type="title"/>
          </p:nvPr>
        </p:nvSpPr>
        <p:spPr>
          <a:xfrm>
            <a:off x="1464288" y="3652350"/>
            <a:ext cx="1352100" cy="648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b="1">
                <a:solidFill>
                  <a:srgbClr val="93C47D"/>
                </a:solidFill>
                <a:latin typeface="Oswald"/>
                <a:ea typeface="Oswald"/>
                <a:cs typeface="Oswald"/>
                <a:sym typeface="Oswald"/>
              </a:rPr>
              <a:t>BUY</a:t>
            </a:r>
            <a:endParaRPr sz="5000" b="1">
              <a:solidFill>
                <a:srgbClr val="93C47D"/>
              </a:solidFill>
              <a:latin typeface="Oswald"/>
              <a:ea typeface="Oswald"/>
              <a:cs typeface="Oswald"/>
              <a:sym typeface="Oswald"/>
            </a:endParaRPr>
          </a:p>
        </p:txBody>
      </p:sp>
      <p:sp>
        <p:nvSpPr>
          <p:cNvPr id="1598" name="Google Shape;1598;p219"/>
          <p:cNvSpPr txBox="1"/>
          <p:nvPr/>
        </p:nvSpPr>
        <p:spPr>
          <a:xfrm>
            <a:off x="4689650" y="714450"/>
            <a:ext cx="4287000" cy="3458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000" b="1">
                <a:latin typeface="Oswald"/>
                <a:ea typeface="Oswald"/>
                <a:cs typeface="Oswald"/>
                <a:sym typeface="Oswald"/>
              </a:rPr>
              <a:t>Large Potential for Growth:</a:t>
            </a:r>
            <a:endParaRPr sz="2000" b="1">
              <a:latin typeface="Oswald"/>
              <a:ea typeface="Oswald"/>
              <a:cs typeface="Oswald"/>
              <a:sym typeface="Oswald"/>
            </a:endParaRPr>
          </a:p>
          <a:p>
            <a:pPr marL="457200" lvl="0" indent="-323850" algn="l" rtl="0">
              <a:lnSpc>
                <a:spcPct val="150000"/>
              </a:lnSpc>
              <a:spcBef>
                <a:spcPts val="0"/>
              </a:spcBef>
              <a:spcAft>
                <a:spcPts val="0"/>
              </a:spcAft>
              <a:buClr>
                <a:schemeClr val="dk1"/>
              </a:buClr>
              <a:buSzPts val="1500"/>
              <a:buFont typeface="Oswald"/>
              <a:buChar char="●"/>
            </a:pPr>
            <a:r>
              <a:rPr lang="en" sz="1500" b="1">
                <a:solidFill>
                  <a:schemeClr val="dk1"/>
                </a:solidFill>
                <a:latin typeface="Oswald"/>
                <a:ea typeface="Oswald"/>
                <a:cs typeface="Oswald"/>
                <a:sym typeface="Oswald"/>
              </a:rPr>
              <a:t>Cost Advantage: </a:t>
            </a:r>
            <a:r>
              <a:rPr lang="en" sz="1500">
                <a:solidFill>
                  <a:schemeClr val="dk1"/>
                </a:solidFill>
                <a:latin typeface="Oswald"/>
                <a:ea typeface="Oswald"/>
                <a:cs typeface="Oswald"/>
                <a:sym typeface="Oswald"/>
              </a:rPr>
              <a:t>Economies of scale.</a:t>
            </a:r>
            <a:endParaRPr sz="1500">
              <a:solidFill>
                <a:schemeClr val="dk1"/>
              </a:solidFill>
              <a:latin typeface="Oswald"/>
              <a:ea typeface="Oswald"/>
              <a:cs typeface="Oswald"/>
              <a:sym typeface="Oswald"/>
            </a:endParaRPr>
          </a:p>
          <a:p>
            <a:pPr marL="457200" lvl="0" indent="-323850" algn="l" rtl="0">
              <a:lnSpc>
                <a:spcPct val="150000"/>
              </a:lnSpc>
              <a:spcBef>
                <a:spcPts val="0"/>
              </a:spcBef>
              <a:spcAft>
                <a:spcPts val="0"/>
              </a:spcAft>
              <a:buClr>
                <a:schemeClr val="dk1"/>
              </a:buClr>
              <a:buSzPts val="1500"/>
              <a:buFont typeface="Oswald"/>
              <a:buChar char="●"/>
            </a:pPr>
            <a:r>
              <a:rPr lang="en" sz="1500" b="1">
                <a:solidFill>
                  <a:schemeClr val="dk1"/>
                </a:solidFill>
                <a:latin typeface="Oswald"/>
                <a:ea typeface="Oswald"/>
                <a:cs typeface="Oswald"/>
                <a:sym typeface="Oswald"/>
              </a:rPr>
              <a:t>Superior Growth: </a:t>
            </a:r>
            <a:r>
              <a:rPr lang="en" sz="1500">
                <a:solidFill>
                  <a:schemeClr val="dk1"/>
                </a:solidFill>
                <a:latin typeface="Oswald"/>
                <a:ea typeface="Oswald"/>
                <a:cs typeface="Oswald"/>
                <a:sym typeface="Oswald"/>
              </a:rPr>
              <a:t>Sales growth outpaces industry by 1.7% annually.</a:t>
            </a:r>
            <a:endParaRPr sz="1500">
              <a:solidFill>
                <a:schemeClr val="dk1"/>
              </a:solidFill>
              <a:latin typeface="Oswald"/>
              <a:ea typeface="Oswald"/>
              <a:cs typeface="Oswald"/>
              <a:sym typeface="Oswald"/>
            </a:endParaRPr>
          </a:p>
          <a:p>
            <a:pPr marL="457200" lvl="0" indent="-323850" algn="l" rtl="0">
              <a:lnSpc>
                <a:spcPct val="150000"/>
              </a:lnSpc>
              <a:spcBef>
                <a:spcPts val="0"/>
              </a:spcBef>
              <a:spcAft>
                <a:spcPts val="0"/>
              </a:spcAft>
              <a:buClr>
                <a:schemeClr val="dk1"/>
              </a:buClr>
              <a:buSzPts val="1500"/>
              <a:buFont typeface="Oswald"/>
              <a:buChar char="●"/>
            </a:pPr>
            <a:r>
              <a:rPr lang="en" sz="1500" b="1">
                <a:solidFill>
                  <a:schemeClr val="dk1"/>
                </a:solidFill>
                <a:latin typeface="Oswald"/>
                <a:ea typeface="Oswald"/>
                <a:cs typeface="Oswald"/>
                <a:sym typeface="Oswald"/>
              </a:rPr>
              <a:t>Recent Debt Activity:</a:t>
            </a:r>
            <a:r>
              <a:rPr lang="en" sz="1500">
                <a:solidFill>
                  <a:schemeClr val="dk1"/>
                </a:solidFill>
                <a:latin typeface="Oswald"/>
                <a:ea typeface="Oswald"/>
                <a:cs typeface="Oswald"/>
                <a:sym typeface="Oswald"/>
              </a:rPr>
              <a:t> Raised nearly $2 billion in 2023, repaid $1.3 billion.</a:t>
            </a:r>
            <a:endParaRPr sz="1500">
              <a:solidFill>
                <a:schemeClr val="dk1"/>
              </a:solidFill>
              <a:latin typeface="Oswald"/>
              <a:ea typeface="Oswald"/>
              <a:cs typeface="Oswald"/>
              <a:sym typeface="Oswald"/>
            </a:endParaRPr>
          </a:p>
          <a:p>
            <a:pPr marL="457200" lvl="0" indent="-323850" algn="l" rtl="0">
              <a:lnSpc>
                <a:spcPct val="150000"/>
              </a:lnSpc>
              <a:spcBef>
                <a:spcPts val="0"/>
              </a:spcBef>
              <a:spcAft>
                <a:spcPts val="0"/>
              </a:spcAft>
              <a:buClr>
                <a:schemeClr val="dk1"/>
              </a:buClr>
              <a:buSzPts val="1500"/>
              <a:buFont typeface="Oswald"/>
              <a:buChar char="●"/>
            </a:pPr>
            <a:r>
              <a:rPr lang="en" sz="1500" b="1">
                <a:solidFill>
                  <a:schemeClr val="dk1"/>
                </a:solidFill>
                <a:latin typeface="Oswald"/>
                <a:ea typeface="Oswald"/>
                <a:cs typeface="Oswald"/>
                <a:sym typeface="Oswald"/>
              </a:rPr>
              <a:t>Robust Coverage:</a:t>
            </a:r>
            <a:r>
              <a:rPr lang="en" sz="1500">
                <a:solidFill>
                  <a:schemeClr val="dk1"/>
                </a:solidFill>
                <a:latin typeface="Oswald"/>
                <a:ea typeface="Oswald"/>
                <a:cs typeface="Oswald"/>
                <a:sym typeface="Oswald"/>
              </a:rPr>
              <a:t> EBIT forecast to cover net interest expense 12 times by end of 2024.</a:t>
            </a:r>
            <a:endParaRPr sz="1500">
              <a:solidFill>
                <a:schemeClr val="dk1"/>
              </a:solidFill>
              <a:latin typeface="Oswald"/>
              <a:ea typeface="Oswald"/>
              <a:cs typeface="Oswald"/>
              <a:sym typeface="Oswald"/>
            </a:endParaRPr>
          </a:p>
          <a:p>
            <a:pPr marL="0" lvl="0" indent="0" algn="l" rtl="0">
              <a:lnSpc>
                <a:spcPct val="115000"/>
              </a:lnSpc>
              <a:spcBef>
                <a:spcPts val="0"/>
              </a:spcBef>
              <a:spcAft>
                <a:spcPts val="0"/>
              </a:spcAft>
              <a:buNone/>
            </a:pPr>
            <a:endParaRPr sz="1500">
              <a:solidFill>
                <a:schemeClr val="dk1"/>
              </a:solidFill>
              <a:latin typeface="Oswald"/>
              <a:ea typeface="Oswald"/>
              <a:cs typeface="Oswald"/>
              <a:sym typeface="Oswald"/>
            </a:endParaRPr>
          </a:p>
          <a:p>
            <a:pPr marL="12700" lvl="0" indent="0" algn="l" rtl="0">
              <a:lnSpc>
                <a:spcPct val="115000"/>
              </a:lnSpc>
              <a:spcBef>
                <a:spcPts val="0"/>
              </a:spcBef>
              <a:spcAft>
                <a:spcPts val="0"/>
              </a:spcAft>
              <a:buNone/>
            </a:pPr>
            <a:endParaRPr sz="2000">
              <a:latin typeface="Oswald"/>
              <a:ea typeface="Oswald"/>
              <a:cs typeface="Oswald"/>
              <a:sym typeface="Oswald"/>
            </a:endParaRPr>
          </a:p>
          <a:p>
            <a:pPr marL="12700" lvl="0" indent="0" algn="l" rtl="0">
              <a:lnSpc>
                <a:spcPct val="115000"/>
              </a:lnSpc>
              <a:spcBef>
                <a:spcPts val="0"/>
              </a:spcBef>
              <a:spcAft>
                <a:spcPts val="0"/>
              </a:spcAft>
              <a:buNone/>
            </a:pPr>
            <a:endParaRPr sz="2000">
              <a:latin typeface="Oswald"/>
              <a:ea typeface="Oswald"/>
              <a:cs typeface="Oswald"/>
              <a:sym typeface="Oswald"/>
            </a:endParaRPr>
          </a:p>
          <a:p>
            <a:pPr marL="12700" lvl="0" indent="0" algn="l" rtl="0">
              <a:lnSpc>
                <a:spcPct val="115000"/>
              </a:lnSpc>
              <a:spcBef>
                <a:spcPts val="0"/>
              </a:spcBef>
              <a:spcAft>
                <a:spcPts val="0"/>
              </a:spcAft>
              <a:buNone/>
            </a:pPr>
            <a:endParaRPr sz="2000">
              <a:latin typeface="Oswald"/>
              <a:ea typeface="Oswald"/>
              <a:cs typeface="Oswald"/>
              <a:sym typeface="Oswald"/>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602"/>
        <p:cNvGrpSpPr/>
        <p:nvPr/>
      </p:nvGrpSpPr>
      <p:grpSpPr>
        <a:xfrm>
          <a:off x="0" y="0"/>
          <a:ext cx="0" cy="0"/>
          <a:chOff x="0" y="0"/>
          <a:chExt cx="0" cy="0"/>
        </a:xfrm>
      </p:grpSpPr>
      <p:sp>
        <p:nvSpPr>
          <p:cNvPr id="1603" name="Google Shape;1603;p220"/>
          <p:cNvSpPr txBox="1">
            <a:spLocks noGrp="1"/>
          </p:cNvSpPr>
          <p:nvPr>
            <p:ph type="ctrTitle"/>
          </p:nvPr>
        </p:nvSpPr>
        <p:spPr>
          <a:xfrm>
            <a:off x="3362200" y="2335150"/>
            <a:ext cx="3028800" cy="64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a:solidFill>
                  <a:srgbClr val="1F1F1F"/>
                </a:solidFill>
                <a:latin typeface="Oswald"/>
                <a:ea typeface="Oswald"/>
                <a:cs typeface="Oswald"/>
                <a:sym typeface="Oswald"/>
              </a:rPr>
              <a:t>Thank You</a:t>
            </a:r>
            <a:endParaRPr sz="5000">
              <a:solidFill>
                <a:srgbClr val="1F1F1F"/>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Retail Industry by Sector</a:t>
            </a:r>
            <a:endParaRPr>
              <a:latin typeface="Oswald"/>
              <a:ea typeface="Oswald"/>
              <a:cs typeface="Oswald"/>
              <a:sym typeface="Oswald"/>
            </a:endParaRPr>
          </a:p>
        </p:txBody>
      </p:sp>
      <p:pic>
        <p:nvPicPr>
          <p:cNvPr id="202" name="Google Shape;202;p33"/>
          <p:cNvPicPr preferRelativeResize="0"/>
          <p:nvPr/>
        </p:nvPicPr>
        <p:blipFill>
          <a:blip r:embed="rId3">
            <a:alphaModFix/>
          </a:blip>
          <a:stretch>
            <a:fillRect/>
          </a:stretch>
        </p:blipFill>
        <p:spPr>
          <a:xfrm>
            <a:off x="3215025" y="1069675"/>
            <a:ext cx="5862526" cy="3832209"/>
          </a:xfrm>
          <a:prstGeom prst="rect">
            <a:avLst/>
          </a:prstGeom>
          <a:noFill/>
          <a:ln>
            <a:noFill/>
          </a:ln>
        </p:spPr>
      </p:pic>
      <p:sp>
        <p:nvSpPr>
          <p:cNvPr id="203" name="Google Shape;203;p33"/>
          <p:cNvSpPr txBox="1"/>
          <p:nvPr/>
        </p:nvSpPr>
        <p:spPr>
          <a:xfrm>
            <a:off x="215025" y="1147225"/>
            <a:ext cx="3000000" cy="3378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900"/>
              </a:spcBef>
              <a:spcAft>
                <a:spcPts val="0"/>
              </a:spcAft>
              <a:buNone/>
            </a:pPr>
            <a:r>
              <a:rPr lang="en" sz="1600">
                <a:solidFill>
                  <a:schemeClr val="dk1"/>
                </a:solidFill>
                <a:latin typeface="Montserrat"/>
                <a:ea typeface="Montserrat"/>
                <a:cs typeface="Montserrat"/>
                <a:sym typeface="Montserrat"/>
              </a:rPr>
              <a:t>Top 10 Sectors</a:t>
            </a:r>
            <a:endParaRPr sz="1600">
              <a:solidFill>
                <a:schemeClr val="dk1"/>
              </a:solidFill>
              <a:latin typeface="Montserrat"/>
              <a:ea typeface="Montserrat"/>
              <a:cs typeface="Montserrat"/>
              <a:sym typeface="Montserrat"/>
            </a:endParaRPr>
          </a:p>
          <a:p>
            <a:pPr marL="12700" lvl="0" indent="0" algn="l" rtl="0">
              <a:lnSpc>
                <a:spcPct val="115000"/>
              </a:lnSpc>
              <a:spcBef>
                <a:spcPts val="900"/>
              </a:spcBef>
              <a:spcAft>
                <a:spcPts val="0"/>
              </a:spcAft>
              <a:buNone/>
            </a:pPr>
            <a:r>
              <a:rPr lang="en" sz="1600">
                <a:solidFill>
                  <a:schemeClr val="dk1"/>
                </a:solidFill>
                <a:latin typeface="Montserrat"/>
                <a:ea typeface="Montserrat"/>
                <a:cs typeface="Montserrat"/>
                <a:sym typeface="Montserrat"/>
              </a:rPr>
              <a:t>1)Apparel</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2)Automotive</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3)Internet</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4)Specialty</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5)Food</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6)Other</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7)Hypermarkets</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8)Department stores</a:t>
            </a:r>
            <a:endParaRPr sz="1600">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r>
              <a:rPr lang="en" sz="1600">
                <a:solidFill>
                  <a:schemeClr val="dk1"/>
                </a:solidFill>
                <a:latin typeface="Montserrat"/>
                <a:ea typeface="Montserrat"/>
                <a:cs typeface="Montserrat"/>
                <a:sym typeface="Montserrat"/>
              </a:rPr>
              <a:t>9)Computer</a:t>
            </a:r>
            <a:endParaRPr sz="16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600">
                <a:solidFill>
                  <a:schemeClr val="dk1"/>
                </a:solidFill>
                <a:latin typeface="Montserrat"/>
                <a:ea typeface="Montserrat"/>
                <a:cs typeface="Montserrat"/>
                <a:sym typeface="Montserrat"/>
              </a:rPr>
              <a:t>Drug</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Cost Structure: Retail Vs E-Commerce</a:t>
            </a:r>
            <a:endParaRPr>
              <a:latin typeface="Oswald"/>
              <a:ea typeface="Oswald"/>
              <a:cs typeface="Oswald"/>
              <a:sym typeface="Oswald"/>
            </a:endParaRPr>
          </a:p>
        </p:txBody>
      </p:sp>
      <p:sp>
        <p:nvSpPr>
          <p:cNvPr id="209" name="Google Shape;209;p34"/>
          <p:cNvSpPr txBox="1">
            <a:spLocks noGrp="1"/>
          </p:cNvSpPr>
          <p:nvPr>
            <p:ph type="body" idx="1"/>
          </p:nvPr>
        </p:nvSpPr>
        <p:spPr>
          <a:xfrm>
            <a:off x="199325" y="1147225"/>
            <a:ext cx="3235800" cy="3271800"/>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None/>
            </a:pPr>
            <a:r>
              <a:rPr lang="en" b="1"/>
              <a:t>Retail</a:t>
            </a:r>
            <a:endParaRPr b="1"/>
          </a:p>
          <a:p>
            <a:pPr marL="457200" lvl="0" indent="-342900" algn="l" rtl="0">
              <a:lnSpc>
                <a:spcPct val="100000"/>
              </a:lnSpc>
              <a:spcBef>
                <a:spcPts val="1200"/>
              </a:spcBef>
              <a:spcAft>
                <a:spcPts val="0"/>
              </a:spcAft>
              <a:buSzPts val="1800"/>
              <a:buChar char="●"/>
            </a:pPr>
            <a:r>
              <a:rPr lang="en"/>
              <a:t>Physical Stores</a:t>
            </a:r>
            <a:endParaRPr/>
          </a:p>
          <a:p>
            <a:pPr marL="457200" lvl="0" indent="-342900" algn="l" rtl="0">
              <a:lnSpc>
                <a:spcPct val="100000"/>
              </a:lnSpc>
              <a:spcBef>
                <a:spcPts val="0"/>
              </a:spcBef>
              <a:spcAft>
                <a:spcPts val="0"/>
              </a:spcAft>
              <a:buSzPts val="1800"/>
              <a:buChar char="●"/>
            </a:pPr>
            <a:r>
              <a:rPr lang="en"/>
              <a:t>Staff </a:t>
            </a:r>
            <a:endParaRPr/>
          </a:p>
          <a:p>
            <a:pPr marL="457200" lvl="0" indent="-342900" algn="l" rtl="0">
              <a:lnSpc>
                <a:spcPct val="100000"/>
              </a:lnSpc>
              <a:spcBef>
                <a:spcPts val="0"/>
              </a:spcBef>
              <a:spcAft>
                <a:spcPts val="0"/>
              </a:spcAft>
              <a:buSzPts val="1800"/>
              <a:buChar char="●"/>
            </a:pPr>
            <a:r>
              <a:rPr lang="en"/>
              <a:t>Inventory </a:t>
            </a:r>
            <a:endParaRPr/>
          </a:p>
          <a:p>
            <a:pPr marL="457200" lvl="0" indent="-342900" algn="l" rtl="0">
              <a:lnSpc>
                <a:spcPct val="100000"/>
              </a:lnSpc>
              <a:spcBef>
                <a:spcPts val="0"/>
              </a:spcBef>
              <a:spcAft>
                <a:spcPts val="0"/>
              </a:spcAft>
              <a:buSzPts val="1800"/>
              <a:buChar char="●"/>
            </a:pPr>
            <a:r>
              <a:rPr lang="en"/>
              <a:t>Marketing</a:t>
            </a:r>
            <a:endParaRPr/>
          </a:p>
          <a:p>
            <a:pPr marL="0" lvl="0" indent="0" algn="l" rtl="0">
              <a:lnSpc>
                <a:spcPct val="100000"/>
              </a:lnSpc>
              <a:spcBef>
                <a:spcPts val="1200"/>
              </a:spcBef>
              <a:spcAft>
                <a:spcPts val="0"/>
              </a:spcAft>
              <a:buNone/>
            </a:pPr>
            <a:r>
              <a:rPr lang="en" b="1"/>
              <a:t>E-commerce</a:t>
            </a:r>
            <a:endParaRPr b="1"/>
          </a:p>
          <a:p>
            <a:pPr marL="457200" lvl="0" indent="-342900" algn="l" rtl="0">
              <a:lnSpc>
                <a:spcPct val="100000"/>
              </a:lnSpc>
              <a:spcBef>
                <a:spcPts val="1200"/>
              </a:spcBef>
              <a:spcAft>
                <a:spcPts val="0"/>
              </a:spcAft>
              <a:buSzPts val="1800"/>
              <a:buChar char="●"/>
            </a:pPr>
            <a:r>
              <a:rPr lang="en"/>
              <a:t>Technology</a:t>
            </a:r>
            <a:endParaRPr/>
          </a:p>
          <a:p>
            <a:pPr marL="457200" lvl="0" indent="-342900" algn="l" rtl="0">
              <a:lnSpc>
                <a:spcPct val="100000"/>
              </a:lnSpc>
              <a:spcBef>
                <a:spcPts val="0"/>
              </a:spcBef>
              <a:spcAft>
                <a:spcPts val="0"/>
              </a:spcAft>
              <a:buSzPts val="1800"/>
              <a:buChar char="●"/>
            </a:pPr>
            <a:r>
              <a:rPr lang="en"/>
              <a:t>Shipping/Logistics</a:t>
            </a:r>
            <a:endParaRPr/>
          </a:p>
          <a:p>
            <a:pPr marL="457200" lvl="0" indent="-342900" algn="l" rtl="0">
              <a:lnSpc>
                <a:spcPct val="100000"/>
              </a:lnSpc>
              <a:spcBef>
                <a:spcPts val="0"/>
              </a:spcBef>
              <a:spcAft>
                <a:spcPts val="0"/>
              </a:spcAft>
              <a:buSzPts val="1800"/>
              <a:buChar char="●"/>
            </a:pPr>
            <a:r>
              <a:rPr lang="en"/>
              <a:t>Customer Service</a:t>
            </a:r>
            <a:endParaRPr/>
          </a:p>
          <a:p>
            <a:pPr marL="457200" lvl="0" indent="-342900" algn="l" rtl="0">
              <a:lnSpc>
                <a:spcPct val="100000"/>
              </a:lnSpc>
              <a:spcBef>
                <a:spcPts val="0"/>
              </a:spcBef>
              <a:spcAft>
                <a:spcPts val="0"/>
              </a:spcAft>
              <a:buSzPts val="1800"/>
              <a:buChar char="●"/>
            </a:pPr>
            <a:r>
              <a:rPr lang="en"/>
              <a:t>Marketing</a:t>
            </a:r>
            <a:endParaRPr/>
          </a:p>
        </p:txBody>
      </p:sp>
      <p:pic>
        <p:nvPicPr>
          <p:cNvPr id="210" name="Google Shape;210;p34"/>
          <p:cNvPicPr preferRelativeResize="0"/>
          <p:nvPr/>
        </p:nvPicPr>
        <p:blipFill>
          <a:blip r:embed="rId3">
            <a:alphaModFix/>
          </a:blip>
          <a:stretch>
            <a:fillRect/>
          </a:stretch>
        </p:blipFill>
        <p:spPr>
          <a:xfrm>
            <a:off x="3224700" y="1197010"/>
            <a:ext cx="5653624" cy="35211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p35"/>
          <p:cNvPicPr preferRelativeResize="0"/>
          <p:nvPr/>
        </p:nvPicPr>
        <p:blipFill>
          <a:blip r:embed="rId3">
            <a:alphaModFix/>
          </a:blip>
          <a:stretch>
            <a:fillRect/>
          </a:stretch>
        </p:blipFill>
        <p:spPr>
          <a:xfrm>
            <a:off x="0" y="0"/>
            <a:ext cx="9144001" cy="5050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6"/>
          <p:cNvSpPr txBox="1">
            <a:spLocks noGrp="1"/>
          </p:cNvSpPr>
          <p:nvPr>
            <p:ph type="title"/>
          </p:nvPr>
        </p:nvSpPr>
        <p:spPr>
          <a:xfrm>
            <a:off x="311700" y="3047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Threat : Economic Recession</a:t>
            </a:r>
            <a:endParaRPr>
              <a:latin typeface="Oswald"/>
              <a:ea typeface="Oswald"/>
              <a:cs typeface="Oswald"/>
              <a:sym typeface="Oswald"/>
            </a:endParaRPr>
          </a:p>
        </p:txBody>
      </p:sp>
      <p:sp>
        <p:nvSpPr>
          <p:cNvPr id="221" name="Google Shape;221;p36"/>
          <p:cNvSpPr txBox="1">
            <a:spLocks noGrp="1"/>
          </p:cNvSpPr>
          <p:nvPr>
            <p:ph type="body" idx="1"/>
          </p:nvPr>
        </p:nvSpPr>
        <p:spPr>
          <a:xfrm>
            <a:off x="98325" y="2281500"/>
            <a:ext cx="3506700" cy="2087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As inflation rates rise, the possibility of a recession increases, impacting consumer spending habits.</a:t>
            </a:r>
            <a:endParaRPr/>
          </a:p>
          <a:p>
            <a:pPr marL="0" lvl="0" indent="0" algn="l" rtl="0">
              <a:spcBef>
                <a:spcPts val="1200"/>
              </a:spcBef>
              <a:spcAft>
                <a:spcPts val="1200"/>
              </a:spcAft>
              <a:buNone/>
            </a:pPr>
            <a:endParaRPr/>
          </a:p>
        </p:txBody>
      </p:sp>
      <p:pic>
        <p:nvPicPr>
          <p:cNvPr id="222" name="Google Shape;222;p36"/>
          <p:cNvPicPr preferRelativeResize="0"/>
          <p:nvPr/>
        </p:nvPicPr>
        <p:blipFill>
          <a:blip r:embed="rId3">
            <a:alphaModFix/>
          </a:blip>
          <a:stretch>
            <a:fillRect/>
          </a:stretch>
        </p:blipFill>
        <p:spPr>
          <a:xfrm>
            <a:off x="3503875" y="1221825"/>
            <a:ext cx="5549476" cy="36970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7"/>
          <p:cNvSpPr txBox="1">
            <a:spLocks noGrp="1"/>
          </p:cNvSpPr>
          <p:nvPr>
            <p:ph type="title"/>
          </p:nvPr>
        </p:nvSpPr>
        <p:spPr>
          <a:xfrm>
            <a:off x="311700" y="2822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Threat : Interest Rates</a:t>
            </a:r>
            <a:endParaRPr>
              <a:latin typeface="Oswald"/>
              <a:ea typeface="Oswald"/>
              <a:cs typeface="Oswald"/>
              <a:sym typeface="Oswald"/>
            </a:endParaRPr>
          </a:p>
        </p:txBody>
      </p:sp>
      <p:sp>
        <p:nvSpPr>
          <p:cNvPr id="228" name="Google Shape;228;p37"/>
          <p:cNvSpPr txBox="1">
            <a:spLocks noGrp="1"/>
          </p:cNvSpPr>
          <p:nvPr>
            <p:ph type="body" idx="1"/>
          </p:nvPr>
        </p:nvSpPr>
        <p:spPr>
          <a:xfrm>
            <a:off x="424025" y="1740600"/>
            <a:ext cx="2518200" cy="3402900"/>
          </a:xfrm>
          <a:prstGeom prst="rect">
            <a:avLst/>
          </a:prstGeom>
        </p:spPr>
        <p:txBody>
          <a:bodyPr spcFirstLastPara="1" wrap="square" lIns="91425" tIns="91425" rIns="91425" bIns="91425" anchor="t" anchorCtr="0">
            <a:normAutofit fontScale="47500"/>
          </a:bodyPr>
          <a:lstStyle/>
          <a:p>
            <a:pPr marL="0" lvl="0" indent="0" algn="l" rtl="0">
              <a:spcBef>
                <a:spcPts val="1200"/>
              </a:spcBef>
              <a:spcAft>
                <a:spcPts val="0"/>
              </a:spcAft>
              <a:buClr>
                <a:schemeClr val="dk1"/>
              </a:buClr>
              <a:buSzPct val="36298"/>
              <a:buFont typeface="Arial"/>
              <a:buNone/>
            </a:pPr>
            <a:r>
              <a:rPr lang="en" sz="3030"/>
              <a:t>Interest rates significantly impact consumer spending on retail goods. High interest rates discourage borrowing and reduce discretionary spending, while low interest rates encourage borrowing and increase retail purchases.</a:t>
            </a:r>
            <a:endParaRPr sz="3030"/>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29" name="Google Shape;229;p37"/>
          <p:cNvPicPr preferRelativeResize="0"/>
          <p:nvPr/>
        </p:nvPicPr>
        <p:blipFill>
          <a:blip r:embed="rId3">
            <a:alphaModFix/>
          </a:blip>
          <a:stretch>
            <a:fillRect/>
          </a:stretch>
        </p:blipFill>
        <p:spPr>
          <a:xfrm>
            <a:off x="3053899" y="1033200"/>
            <a:ext cx="5907973" cy="38969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8"/>
          <p:cNvSpPr txBox="1">
            <a:spLocks noGrp="1"/>
          </p:cNvSpPr>
          <p:nvPr>
            <p:ph type="title"/>
          </p:nvPr>
        </p:nvSpPr>
        <p:spPr>
          <a:xfrm>
            <a:off x="311700" y="2822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Threat : Change in Consumer Behaviour </a:t>
            </a:r>
            <a:endParaRPr>
              <a:latin typeface="Oswald"/>
              <a:ea typeface="Oswald"/>
              <a:cs typeface="Oswald"/>
              <a:sym typeface="Oswald"/>
            </a:endParaRPr>
          </a:p>
        </p:txBody>
      </p:sp>
      <p:sp>
        <p:nvSpPr>
          <p:cNvPr id="235" name="Google Shape;235;p38"/>
          <p:cNvSpPr txBox="1">
            <a:spLocks noGrp="1"/>
          </p:cNvSpPr>
          <p:nvPr>
            <p:ph type="body" idx="1"/>
          </p:nvPr>
        </p:nvSpPr>
        <p:spPr>
          <a:xfrm>
            <a:off x="123525" y="1740600"/>
            <a:ext cx="2818800" cy="16398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n" sz="4999">
                <a:highlight>
                  <a:srgbClr val="FFFFFF"/>
                </a:highlight>
              </a:rPr>
              <a:t>The saving rate of U.S. households surged during the early stages of the COVID-19 pandemic, peaking at 26.5 percent in the second quarter of 2020. By the second quarter of 2022, this rate had decreased to an average of 6.2 percent of disposable income</a:t>
            </a:r>
            <a:endParaRPr sz="4999">
              <a:highlight>
                <a:srgbClr val="FFFFFF"/>
              </a:highlight>
            </a:endParaRPr>
          </a:p>
          <a:p>
            <a:pPr marL="0" lvl="0" indent="0" algn="l" rtl="0">
              <a:spcBef>
                <a:spcPts val="1200"/>
              </a:spcBef>
              <a:spcAft>
                <a:spcPts val="0"/>
              </a:spcAft>
              <a:buNone/>
            </a:pPr>
            <a:endParaRPr sz="1150">
              <a:solidFill>
                <a:srgbClr val="455F7C"/>
              </a:solidFill>
              <a:highlight>
                <a:srgbClr val="FFFFFF"/>
              </a:highlight>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236" name="Google Shape;236;p38"/>
          <p:cNvPicPr preferRelativeResize="0"/>
          <p:nvPr/>
        </p:nvPicPr>
        <p:blipFill>
          <a:blip r:embed="rId3">
            <a:alphaModFix/>
          </a:blip>
          <a:stretch>
            <a:fillRect/>
          </a:stretch>
        </p:blipFill>
        <p:spPr>
          <a:xfrm>
            <a:off x="2942225" y="1179175"/>
            <a:ext cx="5864824" cy="3728475"/>
          </a:xfrm>
          <a:prstGeom prst="rect">
            <a:avLst/>
          </a:prstGeom>
          <a:noFill/>
          <a:ln>
            <a:noFill/>
          </a:ln>
        </p:spPr>
      </p:pic>
      <p:sp>
        <p:nvSpPr>
          <p:cNvPr id="237" name="Google Shape;237;p38"/>
          <p:cNvSpPr/>
          <p:nvPr/>
        </p:nvSpPr>
        <p:spPr>
          <a:xfrm>
            <a:off x="7524350" y="1392550"/>
            <a:ext cx="617700" cy="4827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9"/>
          <p:cNvSpPr txBox="1">
            <a:spLocks noGrp="1"/>
          </p:cNvSpPr>
          <p:nvPr>
            <p:ph type="title"/>
          </p:nvPr>
        </p:nvSpPr>
        <p:spPr>
          <a:xfrm>
            <a:off x="311700" y="2822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Threat : Supply Chain Issues</a:t>
            </a:r>
            <a:endParaRPr>
              <a:latin typeface="Oswald"/>
              <a:ea typeface="Oswald"/>
              <a:cs typeface="Oswald"/>
              <a:sym typeface="Oswald"/>
            </a:endParaRPr>
          </a:p>
        </p:txBody>
      </p:sp>
      <p:sp>
        <p:nvSpPr>
          <p:cNvPr id="243" name="Google Shape;243;p39"/>
          <p:cNvSpPr txBox="1"/>
          <p:nvPr/>
        </p:nvSpPr>
        <p:spPr>
          <a:xfrm>
            <a:off x="500625" y="1687925"/>
            <a:ext cx="3000000" cy="26859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1"/>
              </a:buClr>
              <a:buSzPts val="1300"/>
              <a:buChar char="●"/>
            </a:pPr>
            <a:r>
              <a:rPr lang="en" sz="1300">
                <a:solidFill>
                  <a:schemeClr val="dk1"/>
                </a:solidFill>
              </a:rPr>
              <a:t>Disruptions in supply chain can lead to inventory shortages, increased costs, delays in product availability which can all negatively impact sales and customer satisfaction.</a:t>
            </a:r>
            <a:endParaRPr sz="13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rPr>
              <a:t>Retailers may struggle to meet consumer demand, leading to lost revenue opportunities and damage to reputation. </a:t>
            </a:r>
            <a:endParaRPr sz="1300">
              <a:solidFill>
                <a:schemeClr val="dk1"/>
              </a:solidFill>
            </a:endParaRPr>
          </a:p>
        </p:txBody>
      </p:sp>
      <p:pic>
        <p:nvPicPr>
          <p:cNvPr id="244" name="Google Shape;244;p39"/>
          <p:cNvPicPr preferRelativeResize="0"/>
          <p:nvPr/>
        </p:nvPicPr>
        <p:blipFill>
          <a:blip r:embed="rId3">
            <a:alphaModFix/>
          </a:blip>
          <a:stretch>
            <a:fillRect/>
          </a:stretch>
        </p:blipFill>
        <p:spPr>
          <a:xfrm>
            <a:off x="3780275" y="1512650"/>
            <a:ext cx="4959800" cy="2861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0"/>
          <p:cNvSpPr txBox="1">
            <a:spLocks noGrp="1"/>
          </p:cNvSpPr>
          <p:nvPr>
            <p:ph type="title"/>
          </p:nvPr>
        </p:nvSpPr>
        <p:spPr>
          <a:xfrm>
            <a:off x="311700" y="2822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Changes in Retail </a:t>
            </a:r>
            <a:endParaRPr>
              <a:latin typeface="Oswald"/>
              <a:ea typeface="Oswald"/>
              <a:cs typeface="Oswald"/>
              <a:sym typeface="Oswald"/>
            </a:endParaRPr>
          </a:p>
        </p:txBody>
      </p:sp>
      <p:sp>
        <p:nvSpPr>
          <p:cNvPr id="250" name="Google Shape;250;p40"/>
          <p:cNvSpPr txBox="1"/>
          <p:nvPr/>
        </p:nvSpPr>
        <p:spPr>
          <a:xfrm>
            <a:off x="311700" y="1752375"/>
            <a:ext cx="8182200" cy="3263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90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Decline of brick and mortar stores: </a:t>
            </a:r>
            <a:r>
              <a:rPr lang="en" sz="1600">
                <a:solidFill>
                  <a:schemeClr val="dk1"/>
                </a:solidFill>
                <a:latin typeface="Montserrat"/>
                <a:ea typeface="Montserrat"/>
                <a:cs typeface="Montserrat"/>
                <a:sym typeface="Montserrat"/>
              </a:rPr>
              <a:t>the covid-19 pandemic has shifted the view of consumers from in person shopping to that of convenience and safety. Brick and mortar stores are expected to decline by 60%, and convert to an online format</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AR/VR: </a:t>
            </a:r>
            <a:r>
              <a:rPr lang="en" sz="1600">
                <a:solidFill>
                  <a:schemeClr val="dk1"/>
                </a:solidFill>
                <a:latin typeface="Montserrat"/>
                <a:ea typeface="Montserrat"/>
                <a:cs typeface="Montserrat"/>
                <a:sym typeface="Montserrat"/>
              </a:rPr>
              <a:t>Through the metaverse, we could see stores shifting their entire platform into AR/VR, to provide consumers with the shopping experience from the comfort of their own homes.</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en" sz="1600" b="1">
                <a:solidFill>
                  <a:schemeClr val="dk1"/>
                </a:solidFill>
                <a:latin typeface="Montserrat"/>
                <a:ea typeface="Montserrat"/>
                <a:cs typeface="Montserrat"/>
                <a:sym typeface="Montserrat"/>
              </a:rPr>
              <a:t>Integration of Technology: </a:t>
            </a:r>
            <a:r>
              <a:rPr lang="en" sz="1600">
                <a:solidFill>
                  <a:schemeClr val="dk1"/>
                </a:solidFill>
                <a:latin typeface="Montserrat"/>
                <a:ea typeface="Montserrat"/>
                <a:cs typeface="Montserrat"/>
                <a:sym typeface="Montserrat"/>
              </a:rPr>
              <a:t>Stores are choosing to go about a more technological route, we see this in the forms of curbside pick up or self check out. Ultimately reducing the human element of the shopping experience. </a:t>
            </a:r>
            <a:endParaRPr sz="1600">
              <a:solidFill>
                <a:schemeClr val="dk1"/>
              </a:solidFill>
              <a:latin typeface="Montserrat"/>
              <a:ea typeface="Montserrat"/>
              <a:cs typeface="Montserrat"/>
              <a:sym typeface="Montserrat"/>
            </a:endParaRPr>
          </a:p>
        </p:txBody>
      </p:sp>
      <p:pic>
        <p:nvPicPr>
          <p:cNvPr id="251" name="Google Shape;251;p40"/>
          <p:cNvPicPr preferRelativeResize="0"/>
          <p:nvPr/>
        </p:nvPicPr>
        <p:blipFill>
          <a:blip r:embed="rId3">
            <a:alphaModFix/>
          </a:blip>
          <a:stretch>
            <a:fillRect/>
          </a:stretch>
        </p:blipFill>
        <p:spPr>
          <a:xfrm>
            <a:off x="6476376" y="282225"/>
            <a:ext cx="2355927" cy="14701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1"/>
          <p:cNvPicPr preferRelativeResize="0"/>
          <p:nvPr/>
        </p:nvPicPr>
        <p:blipFill>
          <a:blip r:embed="rId3">
            <a:alphaModFix/>
          </a:blip>
          <a:stretch>
            <a:fillRect/>
          </a:stretch>
        </p:blipFill>
        <p:spPr>
          <a:xfrm>
            <a:off x="1436438" y="1207125"/>
            <a:ext cx="6271125" cy="3443950"/>
          </a:xfrm>
          <a:prstGeom prst="rect">
            <a:avLst/>
          </a:prstGeom>
          <a:noFill/>
          <a:ln>
            <a:noFill/>
          </a:ln>
        </p:spPr>
      </p:pic>
      <p:sp>
        <p:nvSpPr>
          <p:cNvPr id="257" name="Google Shape;257;p41"/>
          <p:cNvSpPr txBox="1">
            <a:spLocks noGrp="1"/>
          </p:cNvSpPr>
          <p:nvPr>
            <p:ph type="title"/>
          </p:nvPr>
        </p:nvSpPr>
        <p:spPr>
          <a:xfrm>
            <a:off x="2540713" y="229525"/>
            <a:ext cx="4062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Oswald"/>
                <a:ea typeface="Oswald"/>
                <a:cs typeface="Oswald"/>
                <a:sym typeface="Oswald"/>
              </a:rPr>
              <a:t>Metaverse Shopping? </a:t>
            </a:r>
            <a:endParaRPr>
              <a:latin typeface="Oswald"/>
              <a:ea typeface="Oswald"/>
              <a:cs typeface="Oswald"/>
              <a:sym typeface="Oswa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372875"/>
            <a:ext cx="8520600" cy="5451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000">
                <a:latin typeface="Oswald"/>
                <a:ea typeface="Oswald"/>
                <a:cs typeface="Oswald"/>
                <a:sym typeface="Oswald"/>
              </a:rPr>
              <a:t>Definition of US Retail </a:t>
            </a:r>
            <a:endParaRPr sz="3000">
              <a:latin typeface="Oswald"/>
              <a:ea typeface="Oswald"/>
              <a:cs typeface="Oswald"/>
              <a:sym typeface="Oswald"/>
            </a:endParaRPr>
          </a:p>
        </p:txBody>
      </p:sp>
      <p:sp>
        <p:nvSpPr>
          <p:cNvPr id="77" name="Google Shape;77;p15"/>
          <p:cNvSpPr txBox="1">
            <a:spLocks noGrp="1"/>
          </p:cNvSpPr>
          <p:nvPr>
            <p:ph type="body" idx="1"/>
          </p:nvPr>
        </p:nvSpPr>
        <p:spPr>
          <a:xfrm>
            <a:off x="-88675" y="1657050"/>
            <a:ext cx="4386300" cy="1829400"/>
          </a:xfrm>
          <a:prstGeom prst="rect">
            <a:avLst/>
          </a:prstGeom>
        </p:spPr>
        <p:txBody>
          <a:bodyPr spcFirstLastPara="1" wrap="square" lIns="91425" tIns="91425" rIns="91425" bIns="91425" anchor="t" anchorCtr="0">
            <a:normAutofit lnSpcReduction="10000"/>
          </a:bodyPr>
          <a:lstStyle/>
          <a:p>
            <a:pPr marL="457200" lvl="0" indent="-330200" algn="l" rtl="0">
              <a:lnSpc>
                <a:spcPct val="115000"/>
              </a:lnSpc>
              <a:spcBef>
                <a:spcPts val="900"/>
              </a:spcBef>
              <a:spcAft>
                <a:spcPts val="0"/>
              </a:spcAft>
              <a:buSzPts val="1600"/>
              <a:buFont typeface="Montserrat"/>
              <a:buChar char="-"/>
            </a:pPr>
            <a:r>
              <a:rPr lang="en" sz="1600">
                <a:latin typeface="Montserrat"/>
                <a:ea typeface="Montserrat"/>
                <a:cs typeface="Montserrat"/>
                <a:sym typeface="Montserrat"/>
              </a:rPr>
              <a:t>The retail industry is a sector of the economy that is comprised of individuals and companies engaged in the selling of finished products to end user consumers.</a:t>
            </a:r>
            <a:endParaRPr sz="1600">
              <a:latin typeface="Montserrat"/>
              <a:ea typeface="Montserrat"/>
              <a:cs typeface="Montserrat"/>
              <a:sym typeface="Montserrat"/>
            </a:endParaRPr>
          </a:p>
          <a:p>
            <a:pPr marL="0" lvl="0" indent="0" algn="l" rtl="0">
              <a:spcBef>
                <a:spcPts val="0"/>
              </a:spcBef>
              <a:spcAft>
                <a:spcPts val="1200"/>
              </a:spcAft>
              <a:buNone/>
            </a:pPr>
            <a:endParaRPr/>
          </a:p>
        </p:txBody>
      </p:sp>
      <p:pic>
        <p:nvPicPr>
          <p:cNvPr id="78" name="Google Shape;78;p15"/>
          <p:cNvPicPr preferRelativeResize="0"/>
          <p:nvPr/>
        </p:nvPicPr>
        <p:blipFill>
          <a:blip r:embed="rId3">
            <a:alphaModFix/>
          </a:blip>
          <a:stretch>
            <a:fillRect/>
          </a:stretch>
        </p:blipFill>
        <p:spPr>
          <a:xfrm>
            <a:off x="4649426" y="1448263"/>
            <a:ext cx="3985800" cy="2246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txBox="1">
            <a:spLocks noGrp="1"/>
          </p:cNvSpPr>
          <p:nvPr>
            <p:ph type="title"/>
          </p:nvPr>
        </p:nvSpPr>
        <p:spPr>
          <a:xfrm>
            <a:off x="100875" y="4740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3000">
                <a:latin typeface="Oswald"/>
                <a:ea typeface="Oswald"/>
                <a:cs typeface="Oswald"/>
                <a:sym typeface="Oswald"/>
              </a:rPr>
              <a:t>E-Commerce Retail</a:t>
            </a:r>
            <a:endParaRPr sz="3000">
              <a:latin typeface="Oswald"/>
              <a:ea typeface="Oswald"/>
              <a:cs typeface="Oswald"/>
              <a:sym typeface="Oswald"/>
            </a:endParaRPr>
          </a:p>
        </p:txBody>
      </p:sp>
      <p:sp>
        <p:nvSpPr>
          <p:cNvPr id="263" name="Google Shape;263;p42"/>
          <p:cNvSpPr txBox="1">
            <a:spLocks noGrp="1"/>
          </p:cNvSpPr>
          <p:nvPr>
            <p:ph type="body" idx="1"/>
          </p:nvPr>
        </p:nvSpPr>
        <p:spPr>
          <a:xfrm>
            <a:off x="166775" y="2002600"/>
            <a:ext cx="3522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Buying and selling of goods and services over the internet, offering convenience and a wide range of products to consumers globally</a:t>
            </a:r>
            <a:endParaRPr/>
          </a:p>
        </p:txBody>
      </p:sp>
      <p:pic>
        <p:nvPicPr>
          <p:cNvPr id="264" name="Google Shape;264;p42"/>
          <p:cNvPicPr preferRelativeResize="0"/>
          <p:nvPr/>
        </p:nvPicPr>
        <p:blipFill>
          <a:blip r:embed="rId3">
            <a:alphaModFix/>
          </a:blip>
          <a:stretch>
            <a:fillRect/>
          </a:stretch>
        </p:blipFill>
        <p:spPr>
          <a:xfrm>
            <a:off x="3867075" y="0"/>
            <a:ext cx="6857999"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latin typeface="Oswald"/>
                <a:ea typeface="Oswald"/>
                <a:cs typeface="Oswald"/>
                <a:sym typeface="Oswald"/>
              </a:rPr>
              <a:t>Timeline: E-commerce</a:t>
            </a:r>
            <a:endParaRPr sz="2700">
              <a:latin typeface="Oswald"/>
              <a:ea typeface="Oswald"/>
              <a:cs typeface="Oswald"/>
              <a:sym typeface="Oswald"/>
            </a:endParaRPr>
          </a:p>
        </p:txBody>
      </p:sp>
      <p:pic>
        <p:nvPicPr>
          <p:cNvPr id="270" name="Google Shape;270;p43"/>
          <p:cNvPicPr preferRelativeResize="0"/>
          <p:nvPr/>
        </p:nvPicPr>
        <p:blipFill>
          <a:blip r:embed="rId3">
            <a:alphaModFix/>
          </a:blip>
          <a:stretch>
            <a:fillRect/>
          </a:stretch>
        </p:blipFill>
        <p:spPr>
          <a:xfrm>
            <a:off x="1150725" y="1147225"/>
            <a:ext cx="6306749" cy="3649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4"/>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latin typeface="Oswald"/>
                <a:ea typeface="Oswald"/>
                <a:cs typeface="Oswald"/>
                <a:sym typeface="Oswald"/>
              </a:rPr>
              <a:t>Revenue of E-commerce Industry in US </a:t>
            </a:r>
            <a:endParaRPr sz="2700">
              <a:latin typeface="Oswald"/>
              <a:ea typeface="Oswald"/>
              <a:cs typeface="Oswald"/>
              <a:sym typeface="Oswald"/>
            </a:endParaRPr>
          </a:p>
        </p:txBody>
      </p:sp>
      <p:pic>
        <p:nvPicPr>
          <p:cNvPr id="276" name="Google Shape;276;p44"/>
          <p:cNvPicPr preferRelativeResize="0"/>
          <p:nvPr/>
        </p:nvPicPr>
        <p:blipFill>
          <a:blip r:embed="rId3">
            <a:alphaModFix/>
          </a:blip>
          <a:stretch>
            <a:fillRect/>
          </a:stretch>
        </p:blipFill>
        <p:spPr>
          <a:xfrm>
            <a:off x="1615538" y="831300"/>
            <a:ext cx="5912928" cy="42199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5"/>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latin typeface="Oswald"/>
                <a:ea typeface="Oswald"/>
                <a:cs typeface="Oswald"/>
                <a:sym typeface="Oswald"/>
              </a:rPr>
              <a:t>S&amp;P Retail ETF (XRT)</a:t>
            </a:r>
            <a:endParaRPr sz="2700">
              <a:latin typeface="Oswald"/>
              <a:ea typeface="Oswald"/>
              <a:cs typeface="Oswald"/>
              <a:sym typeface="Oswald"/>
            </a:endParaRPr>
          </a:p>
        </p:txBody>
      </p:sp>
      <p:pic>
        <p:nvPicPr>
          <p:cNvPr id="282" name="Google Shape;282;p45"/>
          <p:cNvPicPr preferRelativeResize="0"/>
          <p:nvPr/>
        </p:nvPicPr>
        <p:blipFill>
          <a:blip r:embed="rId3">
            <a:alphaModFix/>
          </a:blip>
          <a:stretch>
            <a:fillRect/>
          </a:stretch>
        </p:blipFill>
        <p:spPr>
          <a:xfrm>
            <a:off x="994738" y="772900"/>
            <a:ext cx="6864613" cy="40074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6"/>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latin typeface="Oswald"/>
                <a:ea typeface="Oswald"/>
                <a:cs typeface="Oswald"/>
                <a:sym typeface="Oswald"/>
              </a:rPr>
              <a:t>S&amp;P Top Holdings  </a:t>
            </a:r>
            <a:endParaRPr sz="2700">
              <a:latin typeface="Oswald"/>
              <a:ea typeface="Oswald"/>
              <a:cs typeface="Oswald"/>
              <a:sym typeface="Oswald"/>
            </a:endParaRPr>
          </a:p>
        </p:txBody>
      </p:sp>
      <p:pic>
        <p:nvPicPr>
          <p:cNvPr id="288" name="Google Shape;288;p46"/>
          <p:cNvPicPr preferRelativeResize="0"/>
          <p:nvPr/>
        </p:nvPicPr>
        <p:blipFill>
          <a:blip r:embed="rId3">
            <a:alphaModFix/>
          </a:blip>
          <a:stretch>
            <a:fillRect/>
          </a:stretch>
        </p:blipFill>
        <p:spPr>
          <a:xfrm>
            <a:off x="2055850" y="882925"/>
            <a:ext cx="3960299" cy="3973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700">
                <a:latin typeface="Oswald"/>
                <a:ea typeface="Oswald"/>
                <a:cs typeface="Oswald"/>
                <a:sym typeface="Oswald"/>
              </a:rPr>
              <a:t>S&amp;P Retail Index Comparison (1 Year)</a:t>
            </a:r>
            <a:endParaRPr sz="2700">
              <a:latin typeface="Oswald"/>
              <a:ea typeface="Oswald"/>
              <a:cs typeface="Oswald"/>
              <a:sym typeface="Oswald"/>
            </a:endParaRPr>
          </a:p>
        </p:txBody>
      </p:sp>
      <p:pic>
        <p:nvPicPr>
          <p:cNvPr id="294" name="Google Shape;294;p47"/>
          <p:cNvPicPr preferRelativeResize="0"/>
          <p:nvPr/>
        </p:nvPicPr>
        <p:blipFill>
          <a:blip r:embed="rId3">
            <a:alphaModFix/>
          </a:blip>
          <a:stretch>
            <a:fillRect/>
          </a:stretch>
        </p:blipFill>
        <p:spPr>
          <a:xfrm>
            <a:off x="854400" y="739175"/>
            <a:ext cx="7378775" cy="42730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Clr>
                <a:schemeClr val="dk1"/>
              </a:buClr>
              <a:buSzPts val="1100"/>
              <a:buFont typeface="Arial"/>
              <a:buNone/>
            </a:pPr>
            <a:r>
              <a:rPr lang="en" sz="2700">
                <a:latin typeface="Oswald"/>
                <a:ea typeface="Oswald"/>
                <a:cs typeface="Oswald"/>
                <a:sym typeface="Oswald"/>
              </a:rPr>
              <a:t>S&amp;P Retail Index Comparison (5 Year)</a:t>
            </a:r>
            <a:endParaRPr sz="2700">
              <a:latin typeface="Oswald"/>
              <a:ea typeface="Oswald"/>
              <a:cs typeface="Oswald"/>
              <a:sym typeface="Oswald"/>
            </a:endParaRPr>
          </a:p>
        </p:txBody>
      </p:sp>
      <p:pic>
        <p:nvPicPr>
          <p:cNvPr id="300" name="Google Shape;300;p48"/>
          <p:cNvPicPr preferRelativeResize="0"/>
          <p:nvPr/>
        </p:nvPicPr>
        <p:blipFill>
          <a:blip r:embed="rId3">
            <a:alphaModFix/>
          </a:blip>
          <a:stretch>
            <a:fillRect/>
          </a:stretch>
        </p:blipFill>
        <p:spPr>
          <a:xfrm>
            <a:off x="863788" y="759425"/>
            <a:ext cx="7126523" cy="41583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fontScale="90000"/>
          </a:bodyPr>
          <a:lstStyle/>
          <a:p>
            <a:pPr marL="0" lvl="0" indent="0" algn="l" rtl="0">
              <a:lnSpc>
                <a:spcPct val="125000"/>
              </a:lnSpc>
              <a:spcBef>
                <a:spcPts val="0"/>
              </a:spcBef>
              <a:spcAft>
                <a:spcPts val="0"/>
              </a:spcAft>
              <a:buClr>
                <a:schemeClr val="dk1"/>
              </a:buClr>
              <a:buSzPct val="47826"/>
              <a:buFont typeface="Arial"/>
              <a:buNone/>
            </a:pPr>
            <a:endParaRPr sz="2300">
              <a:solidFill>
                <a:srgbClr val="232A31"/>
              </a:solidFill>
              <a:highlight>
                <a:srgbClr val="FFFFFF"/>
              </a:highlight>
              <a:latin typeface="Oswald"/>
              <a:ea typeface="Oswald"/>
              <a:cs typeface="Oswald"/>
              <a:sym typeface="Oswald"/>
            </a:endParaRPr>
          </a:p>
          <a:p>
            <a:pPr marL="0" lvl="0" indent="0" algn="l" rtl="0">
              <a:spcBef>
                <a:spcPts val="0"/>
              </a:spcBef>
              <a:spcAft>
                <a:spcPts val="0"/>
              </a:spcAft>
              <a:buNone/>
            </a:pPr>
            <a:endParaRPr>
              <a:latin typeface="Oswald"/>
              <a:ea typeface="Oswald"/>
              <a:cs typeface="Oswald"/>
              <a:sym typeface="Oswald"/>
            </a:endParaRPr>
          </a:p>
        </p:txBody>
      </p:sp>
      <p:sp>
        <p:nvSpPr>
          <p:cNvPr id="306" name="Google Shape;306;p49"/>
          <p:cNvSpPr txBox="1">
            <a:spLocks noGrp="1"/>
          </p:cNvSpPr>
          <p:nvPr>
            <p:ph type="title"/>
          </p:nvPr>
        </p:nvSpPr>
        <p:spPr>
          <a:xfrm>
            <a:off x="228350" y="0"/>
            <a:ext cx="8520600" cy="831300"/>
          </a:xfrm>
          <a:prstGeom prst="rect">
            <a:avLst/>
          </a:prstGeom>
        </p:spPr>
        <p:txBody>
          <a:bodyPr spcFirstLastPara="1" wrap="square" lIns="91425" tIns="91425" rIns="91425" bIns="91425" anchor="b" anchorCtr="0">
            <a:normAutofit/>
          </a:bodyPr>
          <a:lstStyle/>
          <a:p>
            <a:pPr marL="0" lvl="0" indent="0" algn="l" rtl="0">
              <a:lnSpc>
                <a:spcPct val="125000"/>
              </a:lnSpc>
              <a:spcBef>
                <a:spcPts val="0"/>
              </a:spcBef>
              <a:spcAft>
                <a:spcPts val="0"/>
              </a:spcAft>
              <a:buNone/>
            </a:pPr>
            <a:r>
              <a:rPr lang="en" sz="2700">
                <a:solidFill>
                  <a:srgbClr val="232A31"/>
                </a:solidFill>
                <a:highlight>
                  <a:srgbClr val="FFFFFF"/>
                </a:highlight>
                <a:latin typeface="Oswald"/>
                <a:ea typeface="Oswald"/>
                <a:cs typeface="Oswald"/>
                <a:sym typeface="Oswald"/>
              </a:rPr>
              <a:t>VanEck Retail ETF (RTH)</a:t>
            </a:r>
            <a:endParaRPr sz="2700">
              <a:latin typeface="Oswald"/>
              <a:ea typeface="Oswald"/>
              <a:cs typeface="Oswald"/>
              <a:sym typeface="Oswald"/>
            </a:endParaRPr>
          </a:p>
        </p:txBody>
      </p:sp>
      <p:pic>
        <p:nvPicPr>
          <p:cNvPr id="307" name="Google Shape;307;p49"/>
          <p:cNvPicPr preferRelativeResize="0"/>
          <p:nvPr/>
        </p:nvPicPr>
        <p:blipFill>
          <a:blip r:embed="rId3">
            <a:alphaModFix/>
          </a:blip>
          <a:stretch>
            <a:fillRect/>
          </a:stretch>
        </p:blipFill>
        <p:spPr>
          <a:xfrm>
            <a:off x="971688" y="891300"/>
            <a:ext cx="6910721" cy="4007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117475" y="-216800"/>
            <a:ext cx="8520600" cy="831300"/>
          </a:xfrm>
          <a:prstGeom prst="rect">
            <a:avLst/>
          </a:prstGeom>
        </p:spPr>
        <p:txBody>
          <a:bodyPr spcFirstLastPara="1" wrap="square" lIns="91425" tIns="91425" rIns="91425" bIns="91425" anchor="b" anchorCtr="0">
            <a:noAutofit/>
          </a:bodyPr>
          <a:lstStyle/>
          <a:p>
            <a:pPr marL="0" lvl="0" indent="0" algn="l" rtl="0">
              <a:lnSpc>
                <a:spcPct val="125000"/>
              </a:lnSpc>
              <a:spcBef>
                <a:spcPts val="0"/>
              </a:spcBef>
              <a:spcAft>
                <a:spcPts val="0"/>
              </a:spcAft>
              <a:buClr>
                <a:schemeClr val="dk1"/>
              </a:buClr>
              <a:buSzPts val="1100"/>
              <a:buFont typeface="Arial"/>
              <a:buNone/>
            </a:pPr>
            <a:r>
              <a:rPr lang="en" sz="3500" baseline="-25000">
                <a:solidFill>
                  <a:srgbClr val="232A31"/>
                </a:solidFill>
                <a:highlight>
                  <a:srgbClr val="FFFFFF"/>
                </a:highlight>
                <a:latin typeface="Oswald"/>
                <a:ea typeface="Oswald"/>
                <a:cs typeface="Oswald"/>
                <a:sym typeface="Oswald"/>
              </a:rPr>
              <a:t>VanEck Retail ETF (RTH) Top Holdings</a:t>
            </a:r>
            <a:endParaRPr sz="3500" baseline="-25000">
              <a:latin typeface="Oswald"/>
              <a:ea typeface="Oswald"/>
              <a:cs typeface="Oswald"/>
              <a:sym typeface="Oswald"/>
            </a:endParaRPr>
          </a:p>
        </p:txBody>
      </p:sp>
      <p:pic>
        <p:nvPicPr>
          <p:cNvPr id="313" name="Google Shape;313;p50"/>
          <p:cNvPicPr preferRelativeResize="0"/>
          <p:nvPr/>
        </p:nvPicPr>
        <p:blipFill>
          <a:blip r:embed="rId3">
            <a:alphaModFix/>
          </a:blip>
          <a:stretch>
            <a:fillRect/>
          </a:stretch>
        </p:blipFill>
        <p:spPr>
          <a:xfrm>
            <a:off x="2510725" y="831300"/>
            <a:ext cx="3832659" cy="4007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166750" y="0"/>
            <a:ext cx="8520600" cy="831300"/>
          </a:xfrm>
          <a:prstGeom prst="rect">
            <a:avLst/>
          </a:prstGeom>
        </p:spPr>
        <p:txBody>
          <a:bodyPr spcFirstLastPara="1" wrap="square" lIns="91425" tIns="91425" rIns="91425" bIns="91425" anchor="b" anchorCtr="0">
            <a:normAutofit/>
          </a:bodyPr>
          <a:lstStyle/>
          <a:p>
            <a:pPr marL="0" lvl="0" indent="0" algn="l" rtl="0">
              <a:lnSpc>
                <a:spcPct val="125000"/>
              </a:lnSpc>
              <a:spcBef>
                <a:spcPts val="0"/>
              </a:spcBef>
              <a:spcAft>
                <a:spcPts val="0"/>
              </a:spcAft>
              <a:buClr>
                <a:schemeClr val="dk1"/>
              </a:buClr>
              <a:buSzPts val="1100"/>
              <a:buFont typeface="Arial"/>
              <a:buNone/>
            </a:pPr>
            <a:r>
              <a:rPr lang="en" sz="2400">
                <a:solidFill>
                  <a:srgbClr val="232A31"/>
                </a:solidFill>
                <a:highlight>
                  <a:srgbClr val="FFFFFF"/>
                </a:highlight>
                <a:latin typeface="Oswald"/>
                <a:ea typeface="Oswald"/>
                <a:cs typeface="Oswald"/>
                <a:sym typeface="Oswald"/>
              </a:rPr>
              <a:t>VanEck Retail ETF Comparison (1 Year) </a:t>
            </a:r>
            <a:endParaRPr sz="2400">
              <a:latin typeface="Oswald"/>
              <a:ea typeface="Oswald"/>
              <a:cs typeface="Oswald"/>
              <a:sym typeface="Oswald"/>
            </a:endParaRPr>
          </a:p>
        </p:txBody>
      </p:sp>
      <p:pic>
        <p:nvPicPr>
          <p:cNvPr id="319" name="Google Shape;319;p51"/>
          <p:cNvPicPr preferRelativeResize="0"/>
          <p:nvPr/>
        </p:nvPicPr>
        <p:blipFill>
          <a:blip r:embed="rId3">
            <a:alphaModFix/>
          </a:blip>
          <a:stretch>
            <a:fillRect/>
          </a:stretch>
        </p:blipFill>
        <p:spPr>
          <a:xfrm>
            <a:off x="952725" y="749150"/>
            <a:ext cx="7238548" cy="42095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252600" y="138525"/>
            <a:ext cx="3186300" cy="108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2645">
                <a:solidFill>
                  <a:srgbClr val="0F2741"/>
                </a:solidFill>
                <a:latin typeface="Oswald"/>
                <a:ea typeface="Oswald"/>
                <a:cs typeface="Oswald"/>
                <a:sym typeface="Oswald"/>
              </a:rPr>
              <a:t>Value added to the GDP of United States in 2023</a:t>
            </a:r>
            <a:endParaRPr sz="4580">
              <a:latin typeface="Oswald"/>
              <a:ea typeface="Oswald"/>
              <a:cs typeface="Oswald"/>
              <a:sym typeface="Oswald"/>
            </a:endParaRPr>
          </a:p>
        </p:txBody>
      </p:sp>
      <p:pic>
        <p:nvPicPr>
          <p:cNvPr id="84" name="Google Shape;84;p16"/>
          <p:cNvPicPr preferRelativeResize="0"/>
          <p:nvPr/>
        </p:nvPicPr>
        <p:blipFill>
          <a:blip r:embed="rId3">
            <a:alphaModFix/>
          </a:blip>
          <a:stretch>
            <a:fillRect/>
          </a:stretch>
        </p:blipFill>
        <p:spPr>
          <a:xfrm>
            <a:off x="3764051" y="49275"/>
            <a:ext cx="5153349" cy="48924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2"/>
          <p:cNvSpPr txBox="1">
            <a:spLocks noGrp="1"/>
          </p:cNvSpPr>
          <p:nvPr>
            <p:ph type="title"/>
          </p:nvPr>
        </p:nvSpPr>
        <p:spPr>
          <a:xfrm>
            <a:off x="125675" y="61600"/>
            <a:ext cx="8520600" cy="831300"/>
          </a:xfrm>
          <a:prstGeom prst="rect">
            <a:avLst/>
          </a:prstGeom>
        </p:spPr>
        <p:txBody>
          <a:bodyPr spcFirstLastPara="1" wrap="square" lIns="91425" tIns="91425" rIns="91425" bIns="91425" anchor="b" anchorCtr="0">
            <a:normAutofit/>
          </a:bodyPr>
          <a:lstStyle/>
          <a:p>
            <a:pPr marL="0" lvl="0" indent="0" algn="l" rtl="0">
              <a:lnSpc>
                <a:spcPct val="125000"/>
              </a:lnSpc>
              <a:spcBef>
                <a:spcPts val="0"/>
              </a:spcBef>
              <a:spcAft>
                <a:spcPts val="0"/>
              </a:spcAft>
              <a:buNone/>
            </a:pPr>
            <a:r>
              <a:rPr lang="en" sz="2400">
                <a:solidFill>
                  <a:srgbClr val="232A31"/>
                </a:solidFill>
                <a:highlight>
                  <a:srgbClr val="FFFFFF"/>
                </a:highlight>
                <a:latin typeface="Oswald"/>
                <a:ea typeface="Oswald"/>
                <a:cs typeface="Oswald"/>
                <a:sym typeface="Oswald"/>
              </a:rPr>
              <a:t>VanEck Retail ETF Comparison (5 Year) </a:t>
            </a:r>
            <a:endParaRPr sz="2400">
              <a:latin typeface="Oswald"/>
              <a:ea typeface="Oswald"/>
              <a:cs typeface="Oswald"/>
              <a:sym typeface="Oswald"/>
            </a:endParaRPr>
          </a:p>
        </p:txBody>
      </p:sp>
      <p:pic>
        <p:nvPicPr>
          <p:cNvPr id="325" name="Google Shape;325;p52"/>
          <p:cNvPicPr preferRelativeResize="0"/>
          <p:nvPr/>
        </p:nvPicPr>
        <p:blipFill>
          <a:blip r:embed="rId3">
            <a:alphaModFix/>
          </a:blip>
          <a:stretch>
            <a:fillRect/>
          </a:stretch>
        </p:blipFill>
        <p:spPr>
          <a:xfrm>
            <a:off x="1016638" y="892900"/>
            <a:ext cx="7110723" cy="41803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53"/>
          <p:cNvPicPr preferRelativeResize="0"/>
          <p:nvPr/>
        </p:nvPicPr>
        <p:blipFill>
          <a:blip r:embed="rId3">
            <a:alphaModFix/>
          </a:blip>
          <a:stretch>
            <a:fillRect/>
          </a:stretch>
        </p:blipFill>
        <p:spPr>
          <a:xfrm>
            <a:off x="152400" y="1510013"/>
            <a:ext cx="8839201" cy="212348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Basic Company Information</a:t>
            </a:r>
            <a:endParaRPr sz="2700">
              <a:solidFill>
                <a:schemeClr val="dk1"/>
              </a:solidFill>
              <a:latin typeface="Oswald"/>
              <a:ea typeface="Oswald"/>
              <a:cs typeface="Oswald"/>
              <a:sym typeface="Oswald"/>
            </a:endParaRPr>
          </a:p>
        </p:txBody>
      </p:sp>
      <p:pic>
        <p:nvPicPr>
          <p:cNvPr id="336" name="Google Shape;336;p54"/>
          <p:cNvPicPr preferRelativeResize="0"/>
          <p:nvPr/>
        </p:nvPicPr>
        <p:blipFill>
          <a:blip r:embed="rId3">
            <a:alphaModFix/>
          </a:blip>
          <a:stretch>
            <a:fillRect/>
          </a:stretch>
        </p:blipFill>
        <p:spPr>
          <a:xfrm>
            <a:off x="1360600" y="833100"/>
            <a:ext cx="6422800" cy="4084324"/>
          </a:xfrm>
          <a:prstGeom prst="rect">
            <a:avLst/>
          </a:prstGeom>
          <a:noFill/>
          <a:ln>
            <a:noFill/>
          </a:ln>
        </p:spPr>
      </p:pic>
      <p:pic>
        <p:nvPicPr>
          <p:cNvPr id="337" name="Google Shape;337;p54"/>
          <p:cNvPicPr preferRelativeResize="0"/>
          <p:nvPr/>
        </p:nvPicPr>
        <p:blipFill>
          <a:blip r:embed="rId4">
            <a:alphaModFix/>
          </a:blip>
          <a:stretch>
            <a:fillRect/>
          </a:stretch>
        </p:blipFill>
        <p:spPr>
          <a:xfrm>
            <a:off x="45275" y="3676418"/>
            <a:ext cx="1315324" cy="397857"/>
          </a:xfrm>
          <a:prstGeom prst="rect">
            <a:avLst/>
          </a:prstGeom>
          <a:noFill/>
          <a:ln>
            <a:noFill/>
          </a:ln>
        </p:spPr>
      </p:pic>
      <p:pic>
        <p:nvPicPr>
          <p:cNvPr id="338" name="Google Shape;338;p54"/>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 Year</a:t>
            </a:r>
            <a:endParaRPr sz="2700">
              <a:solidFill>
                <a:schemeClr val="dk1"/>
              </a:solidFill>
              <a:latin typeface="Oswald"/>
              <a:ea typeface="Oswald"/>
              <a:cs typeface="Oswald"/>
              <a:sym typeface="Oswald"/>
            </a:endParaRPr>
          </a:p>
        </p:txBody>
      </p:sp>
      <p:pic>
        <p:nvPicPr>
          <p:cNvPr id="344" name="Google Shape;344;p55"/>
          <p:cNvPicPr preferRelativeResize="0"/>
          <p:nvPr/>
        </p:nvPicPr>
        <p:blipFill rotWithShape="1">
          <a:blip r:embed="rId3">
            <a:alphaModFix/>
          </a:blip>
          <a:srcRect b="7766"/>
          <a:stretch/>
        </p:blipFill>
        <p:spPr>
          <a:xfrm>
            <a:off x="152400" y="1387325"/>
            <a:ext cx="8839199" cy="2854275"/>
          </a:xfrm>
          <a:prstGeom prst="rect">
            <a:avLst/>
          </a:prstGeom>
          <a:noFill/>
          <a:ln w="9525" cap="flat" cmpd="sng">
            <a:solidFill>
              <a:schemeClr val="dk2"/>
            </a:solidFill>
            <a:prstDash val="solid"/>
            <a:round/>
            <a:headEnd type="none" w="sm" len="sm"/>
            <a:tailEnd type="none" w="sm" len="sm"/>
          </a:ln>
        </p:spPr>
      </p:pic>
      <p:pic>
        <p:nvPicPr>
          <p:cNvPr id="345" name="Google Shape;345;p55"/>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6"/>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- 5 Year</a:t>
            </a:r>
            <a:endParaRPr sz="2700">
              <a:solidFill>
                <a:schemeClr val="dk1"/>
              </a:solidFill>
              <a:latin typeface="Oswald"/>
              <a:ea typeface="Oswald"/>
              <a:cs typeface="Oswald"/>
              <a:sym typeface="Oswald"/>
            </a:endParaRPr>
          </a:p>
        </p:txBody>
      </p:sp>
      <p:pic>
        <p:nvPicPr>
          <p:cNvPr id="351" name="Google Shape;351;p56"/>
          <p:cNvPicPr preferRelativeResize="0"/>
          <p:nvPr/>
        </p:nvPicPr>
        <p:blipFill rotWithShape="1">
          <a:blip r:embed="rId3">
            <a:alphaModFix/>
          </a:blip>
          <a:srcRect t="8867"/>
          <a:stretch/>
        </p:blipFill>
        <p:spPr>
          <a:xfrm>
            <a:off x="152400" y="1366250"/>
            <a:ext cx="8839199" cy="2812351"/>
          </a:xfrm>
          <a:prstGeom prst="rect">
            <a:avLst/>
          </a:prstGeom>
          <a:noFill/>
          <a:ln w="9525" cap="flat" cmpd="sng">
            <a:solidFill>
              <a:schemeClr val="dk2"/>
            </a:solidFill>
            <a:prstDash val="solid"/>
            <a:round/>
            <a:headEnd type="none" w="sm" len="sm"/>
            <a:tailEnd type="none" w="sm" len="sm"/>
          </a:ln>
        </p:spPr>
      </p:pic>
      <p:pic>
        <p:nvPicPr>
          <p:cNvPr id="352" name="Google Shape;352;p56"/>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- 10 Year</a:t>
            </a:r>
            <a:endParaRPr sz="2700">
              <a:solidFill>
                <a:schemeClr val="dk1"/>
              </a:solidFill>
              <a:latin typeface="Oswald"/>
              <a:ea typeface="Oswald"/>
              <a:cs typeface="Oswald"/>
              <a:sym typeface="Oswald"/>
            </a:endParaRPr>
          </a:p>
        </p:txBody>
      </p:sp>
      <p:pic>
        <p:nvPicPr>
          <p:cNvPr id="358" name="Google Shape;358;p57"/>
          <p:cNvPicPr preferRelativeResize="0"/>
          <p:nvPr/>
        </p:nvPicPr>
        <p:blipFill rotWithShape="1">
          <a:blip r:embed="rId3">
            <a:alphaModFix/>
          </a:blip>
          <a:srcRect t="8575"/>
          <a:stretch/>
        </p:blipFill>
        <p:spPr>
          <a:xfrm>
            <a:off x="152400" y="1357325"/>
            <a:ext cx="8839199" cy="2821276"/>
          </a:xfrm>
          <a:prstGeom prst="rect">
            <a:avLst/>
          </a:prstGeom>
          <a:noFill/>
          <a:ln w="9525" cap="flat" cmpd="sng">
            <a:solidFill>
              <a:schemeClr val="dk2"/>
            </a:solidFill>
            <a:prstDash val="solid"/>
            <a:round/>
            <a:headEnd type="none" w="sm" len="sm"/>
            <a:tailEnd type="none" w="sm" len="sm"/>
          </a:ln>
        </p:spPr>
      </p:pic>
      <p:pic>
        <p:nvPicPr>
          <p:cNvPr id="359" name="Google Shape;359;p5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8"/>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Price Chart - Max</a:t>
            </a:r>
            <a:endParaRPr sz="2700">
              <a:solidFill>
                <a:schemeClr val="dk1"/>
              </a:solidFill>
              <a:latin typeface="Oswald"/>
              <a:ea typeface="Oswald"/>
              <a:cs typeface="Oswald"/>
              <a:sym typeface="Oswald"/>
            </a:endParaRPr>
          </a:p>
        </p:txBody>
      </p:sp>
      <p:pic>
        <p:nvPicPr>
          <p:cNvPr id="365" name="Google Shape;365;p58"/>
          <p:cNvPicPr preferRelativeResize="0"/>
          <p:nvPr/>
        </p:nvPicPr>
        <p:blipFill>
          <a:blip r:embed="rId3">
            <a:alphaModFix/>
          </a:blip>
          <a:stretch>
            <a:fillRect/>
          </a:stretch>
        </p:blipFill>
        <p:spPr>
          <a:xfrm>
            <a:off x="152400" y="1184150"/>
            <a:ext cx="8839204" cy="2775199"/>
          </a:xfrm>
          <a:prstGeom prst="rect">
            <a:avLst/>
          </a:prstGeom>
          <a:noFill/>
          <a:ln w="9525" cap="flat" cmpd="sng">
            <a:solidFill>
              <a:schemeClr val="dk2"/>
            </a:solidFill>
            <a:prstDash val="solid"/>
            <a:round/>
            <a:headEnd type="none" w="sm" len="sm"/>
            <a:tailEnd type="none" w="sm" len="sm"/>
          </a:ln>
        </p:spPr>
      </p:pic>
      <p:pic>
        <p:nvPicPr>
          <p:cNvPr id="366" name="Google Shape;366;p5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Institutional Holders</a:t>
            </a:r>
            <a:endParaRPr sz="2700">
              <a:solidFill>
                <a:schemeClr val="dk1"/>
              </a:solidFill>
              <a:latin typeface="Oswald"/>
              <a:ea typeface="Oswald"/>
              <a:cs typeface="Oswald"/>
              <a:sym typeface="Oswald"/>
            </a:endParaRPr>
          </a:p>
        </p:txBody>
      </p:sp>
      <p:pic>
        <p:nvPicPr>
          <p:cNvPr id="372" name="Google Shape;372;p59"/>
          <p:cNvPicPr preferRelativeResize="0"/>
          <p:nvPr/>
        </p:nvPicPr>
        <p:blipFill rotWithShape="1">
          <a:blip r:embed="rId3">
            <a:alphaModFix/>
          </a:blip>
          <a:srcRect t="14052"/>
          <a:stretch/>
        </p:blipFill>
        <p:spPr>
          <a:xfrm>
            <a:off x="357488" y="940250"/>
            <a:ext cx="8429019" cy="3958624"/>
          </a:xfrm>
          <a:prstGeom prst="rect">
            <a:avLst/>
          </a:prstGeom>
          <a:noFill/>
          <a:ln>
            <a:noFill/>
          </a:ln>
        </p:spPr>
      </p:pic>
      <p:pic>
        <p:nvPicPr>
          <p:cNvPr id="373" name="Google Shape;373;p59"/>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0"/>
          <p:cNvSpPr txBox="1">
            <a:spLocks noGrp="1"/>
          </p:cNvSpPr>
          <p:nvPr>
            <p:ph type="title"/>
          </p:nvPr>
        </p:nvSpPr>
        <p:spPr>
          <a:xfrm>
            <a:off x="275750"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Company Overview</a:t>
            </a:r>
            <a:endParaRPr b="1">
              <a:solidFill>
                <a:schemeClr val="dk1"/>
              </a:solidFill>
              <a:latin typeface="Oswald"/>
              <a:ea typeface="Oswald"/>
              <a:cs typeface="Oswald"/>
              <a:sym typeface="Oswa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384" name="Google Shape;384;p61"/>
          <p:cNvSpPr txBox="1"/>
          <p:nvPr/>
        </p:nvSpPr>
        <p:spPr>
          <a:xfrm>
            <a:off x="884700" y="752650"/>
            <a:ext cx="8034600" cy="4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latin typeface="Montserrat"/>
                <a:ea typeface="Montserrat"/>
                <a:cs typeface="Montserrat"/>
                <a:sym typeface="Montserrat"/>
              </a:rPr>
              <a:t>1962</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Sam Walton opens first Walmart in Rogers, Arkansas</a:t>
            </a:r>
            <a:endParaRPr sz="1500" b="1">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1969</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Official incorporation as Wal-Mart Stores, Inc.</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1970</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becomes publicly traded</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1971</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The first distribution center and Home Office opens in Bentonville, Arkansas</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1972</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is listed on the NYSE</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1978</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First pharmacy opens</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1980</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becomes fastest company to reach $1 billions annual sales</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385" name="Google Shape;385;p61"/>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428063" y="692700"/>
            <a:ext cx="4750124" cy="4165501"/>
          </a:xfrm>
          <a:prstGeom prst="rect">
            <a:avLst/>
          </a:prstGeom>
          <a:noFill/>
          <a:ln>
            <a:noFill/>
          </a:ln>
        </p:spPr>
      </p:pic>
      <p:sp>
        <p:nvSpPr>
          <p:cNvPr id="90" name="Google Shape;90;p17"/>
          <p:cNvSpPr txBox="1"/>
          <p:nvPr/>
        </p:nvSpPr>
        <p:spPr>
          <a:xfrm>
            <a:off x="0" y="0"/>
            <a:ext cx="64734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300">
                <a:latin typeface="Oswald"/>
                <a:ea typeface="Oswald"/>
                <a:cs typeface="Oswald"/>
                <a:sym typeface="Oswald"/>
              </a:rPr>
              <a:t>Dominance in the Retail Market </a:t>
            </a:r>
            <a:endParaRPr sz="3300">
              <a:latin typeface="Oswald"/>
              <a:ea typeface="Oswald"/>
              <a:cs typeface="Oswald"/>
              <a:sym typeface="Oswald"/>
            </a:endParaRPr>
          </a:p>
        </p:txBody>
      </p:sp>
      <p:pic>
        <p:nvPicPr>
          <p:cNvPr id="91" name="Google Shape;91;p17"/>
          <p:cNvPicPr preferRelativeResize="0"/>
          <p:nvPr/>
        </p:nvPicPr>
        <p:blipFill>
          <a:blip r:embed="rId4">
            <a:alphaModFix/>
          </a:blip>
          <a:stretch>
            <a:fillRect/>
          </a:stretch>
        </p:blipFill>
        <p:spPr>
          <a:xfrm>
            <a:off x="5940584" y="1627025"/>
            <a:ext cx="2890448" cy="692700"/>
          </a:xfrm>
          <a:prstGeom prst="rect">
            <a:avLst/>
          </a:prstGeom>
          <a:noFill/>
          <a:ln>
            <a:noFill/>
          </a:ln>
        </p:spPr>
      </p:pic>
      <p:pic>
        <p:nvPicPr>
          <p:cNvPr id="92" name="Google Shape;92;p17"/>
          <p:cNvPicPr preferRelativeResize="0"/>
          <p:nvPr/>
        </p:nvPicPr>
        <p:blipFill>
          <a:blip r:embed="rId5">
            <a:alphaModFix/>
          </a:blip>
          <a:stretch>
            <a:fillRect/>
          </a:stretch>
        </p:blipFill>
        <p:spPr>
          <a:xfrm>
            <a:off x="5940563" y="2611937"/>
            <a:ext cx="2533376" cy="14250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6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391" name="Google Shape;391;p62"/>
          <p:cNvSpPr txBox="1"/>
          <p:nvPr/>
        </p:nvSpPr>
        <p:spPr>
          <a:xfrm>
            <a:off x="884700" y="752650"/>
            <a:ext cx="7374600" cy="4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latin typeface="Montserrat"/>
                <a:ea typeface="Montserrat"/>
                <a:cs typeface="Montserrat"/>
                <a:sym typeface="Montserrat"/>
              </a:rPr>
              <a:t>1983</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	Walmart’s First Sam’s Club opens in Midwest City, Oklahoma</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	Walmart replaces cash registers with computerized POS systems</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1988</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	The first Walmart Supercenter opens in Washington, Missouri</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Montserrat"/>
                <a:ea typeface="Montserrat"/>
                <a:cs typeface="Montserrat"/>
                <a:sym typeface="Montserrat"/>
              </a:rPr>
              <a:t>●	David Glass becomes CEO</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1991</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Montserrat"/>
                <a:ea typeface="Montserrat"/>
                <a:cs typeface="Montserrat"/>
                <a:sym typeface="Montserrat"/>
              </a:rPr>
              <a:t>●	Walmart goes global, opening a Sam’s Club in Mexico City</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1992</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Montserrat"/>
                <a:ea typeface="Montserrat"/>
                <a:cs typeface="Montserrat"/>
                <a:sym typeface="Montserrat"/>
              </a:rPr>
              <a:t>●	Sam Walton passes away at age 74</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1993</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Montserrat"/>
                <a:ea typeface="Montserrat"/>
                <a:cs typeface="Montserrat"/>
                <a:sym typeface="Montserrat"/>
              </a:rPr>
              <a:t>●	Walmart achieves $1 billion sales in a week</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1994</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Montserrat"/>
                <a:ea typeface="Montserrat"/>
                <a:cs typeface="Montserrat"/>
                <a:sym typeface="Montserrat"/>
              </a:rPr>
              <a:t>●	Walmart expands into Canada through purchase of 122 Woolco stores</a:t>
            </a:r>
            <a:endParaRPr sz="1500" b="1">
              <a:latin typeface="Montserrat"/>
              <a:ea typeface="Montserrat"/>
              <a:cs typeface="Montserrat"/>
              <a:sym typeface="Montserrat"/>
            </a:endParaRPr>
          </a:p>
        </p:txBody>
      </p:sp>
      <p:pic>
        <p:nvPicPr>
          <p:cNvPr id="392" name="Google Shape;392;p62"/>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6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398" name="Google Shape;398;p63"/>
          <p:cNvSpPr txBox="1"/>
          <p:nvPr/>
        </p:nvSpPr>
        <p:spPr>
          <a:xfrm>
            <a:off x="884700" y="752650"/>
            <a:ext cx="8259300" cy="4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latin typeface="Montserrat"/>
                <a:ea typeface="Montserrat"/>
                <a:cs typeface="Montserrat"/>
                <a:sym typeface="Montserrat"/>
              </a:rPr>
              <a:t>1996</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opens first stores in China</a:t>
            </a:r>
            <a:endParaRPr sz="1500" b="1">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1997</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achieves first $100 billion sales year</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1998</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enters the UK with acquisition of Asda</a:t>
            </a:r>
            <a:endParaRPr sz="1500" b="1">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2000</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H. Lee Scott, Jr becomes CEO</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Walmart.com is founded</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2002</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enters the Japanese market through investment in Seiyu</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2007</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Walmart.com launches Site to Store service (order online and pick up in store)</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399" name="Google Shape;399;p63"/>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4"/>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Timeline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05" name="Google Shape;405;p64"/>
          <p:cNvSpPr txBox="1"/>
          <p:nvPr/>
        </p:nvSpPr>
        <p:spPr>
          <a:xfrm>
            <a:off x="884700" y="752650"/>
            <a:ext cx="8259300" cy="492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a:latin typeface="Montserrat"/>
                <a:ea typeface="Montserrat"/>
                <a:cs typeface="Montserrat"/>
                <a:sym typeface="Montserrat"/>
              </a:rPr>
              <a:t>2009</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Mike Duke becomes CEO</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enters Chile with acquisition of majority stake in D&amp;S S.A.</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2010</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enters India with a joint venture</a:t>
            </a:r>
            <a:endParaRPr sz="1500" b="1">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2011</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enters South Africa with acquisition of 51% of Massmart Holdings Limited</a:t>
            </a:r>
            <a:endParaRPr sz="1500" b="1">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2014</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Doug McMillon becomes CEO</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a:latin typeface="Montserrat"/>
                <a:ea typeface="Montserrat"/>
                <a:cs typeface="Montserrat"/>
                <a:sym typeface="Montserrat"/>
              </a:rPr>
              <a:t>2019</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First Walmart Health Center opens</a:t>
            </a:r>
            <a:endParaRPr sz="1500">
              <a:latin typeface="Montserrat"/>
              <a:ea typeface="Montserrat"/>
              <a:cs typeface="Montserrat"/>
              <a:sym typeface="Montserrat"/>
            </a:endParaRPr>
          </a:p>
          <a:p>
            <a:pPr marL="12700" lvl="0" indent="0" algn="l" rtl="0">
              <a:lnSpc>
                <a:spcPct val="115000"/>
              </a:lnSpc>
              <a:spcBef>
                <a:spcPts val="0"/>
              </a:spcBef>
              <a:spcAft>
                <a:spcPts val="0"/>
              </a:spcAft>
              <a:buNone/>
            </a:pPr>
            <a:r>
              <a:rPr lang="en" sz="1500">
                <a:latin typeface="Lato"/>
                <a:ea typeface="Lato"/>
                <a:cs typeface="Lato"/>
                <a:sym typeface="Lato"/>
              </a:rPr>
              <a:t>●	</a:t>
            </a:r>
            <a:r>
              <a:rPr lang="en" sz="1500">
                <a:latin typeface="Montserrat"/>
                <a:ea typeface="Montserrat"/>
                <a:cs typeface="Montserrat"/>
                <a:sym typeface="Montserrat"/>
              </a:rPr>
              <a:t>Walmart insources its advertising business, Walmart Connect</a:t>
            </a:r>
            <a:endParaRPr sz="1500">
              <a:latin typeface="Montserrat"/>
              <a:ea typeface="Montserrat"/>
              <a:cs typeface="Montserrat"/>
              <a:sym typeface="Montserrat"/>
            </a:endParaRPr>
          </a:p>
          <a:p>
            <a:pPr marL="0" lvl="0" indent="0" algn="l" rtl="0">
              <a:lnSpc>
                <a:spcPct val="115000"/>
              </a:lnSpc>
              <a:spcBef>
                <a:spcPts val="0"/>
              </a:spcBef>
              <a:spcAft>
                <a:spcPts val="0"/>
              </a:spcAft>
              <a:buNone/>
            </a:pPr>
            <a:r>
              <a:rPr lang="en" sz="1500" b="1">
                <a:latin typeface="Montserrat"/>
                <a:ea typeface="Montserrat"/>
                <a:cs typeface="Montserrat"/>
                <a:sym typeface="Montserrat"/>
              </a:rPr>
              <a:t>2020</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500" b="1">
                <a:latin typeface="Lato"/>
                <a:ea typeface="Lato"/>
                <a:cs typeface="Lato"/>
                <a:sym typeface="Lato"/>
              </a:rPr>
              <a:t>●	</a:t>
            </a:r>
            <a:r>
              <a:rPr lang="en" sz="1500" b="1">
                <a:latin typeface="Montserrat"/>
                <a:ea typeface="Montserrat"/>
                <a:cs typeface="Montserrat"/>
                <a:sym typeface="Montserrat"/>
              </a:rPr>
              <a:t>Walmart launches Walmart+ membership program</a:t>
            </a:r>
            <a:endParaRPr sz="1500" b="1">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406" name="Google Shape;406;p64"/>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5"/>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Mission and Strategy</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12" name="Google Shape;412;p65"/>
          <p:cNvSpPr txBox="1"/>
          <p:nvPr/>
        </p:nvSpPr>
        <p:spPr>
          <a:xfrm>
            <a:off x="442350" y="1026925"/>
            <a:ext cx="8259300" cy="4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latin typeface="Montserrat"/>
                <a:ea typeface="Montserrat"/>
                <a:cs typeface="Montserrat"/>
                <a:sym typeface="Montserrat"/>
              </a:rPr>
              <a:t>Mission</a:t>
            </a:r>
            <a:endParaRPr sz="1200" b="1">
              <a:latin typeface="Montserrat"/>
              <a:ea typeface="Montserrat"/>
              <a:cs typeface="Montserrat"/>
              <a:sym typeface="Montserrat"/>
            </a:endParaRPr>
          </a:p>
          <a:p>
            <a:pPr marL="0" lvl="0" indent="0" algn="l" rtl="0">
              <a:lnSpc>
                <a:spcPct val="115000"/>
              </a:lnSpc>
              <a:spcBef>
                <a:spcPts val="0"/>
              </a:spcBef>
              <a:spcAft>
                <a:spcPts val="0"/>
              </a:spcAft>
              <a:buNone/>
            </a:pPr>
            <a:r>
              <a:rPr lang="en" sz="1200">
                <a:latin typeface="Montserrat"/>
                <a:ea typeface="Montserrat"/>
                <a:cs typeface="Montserrat"/>
                <a:sym typeface="Montserrat"/>
              </a:rPr>
              <a:t>“Walmart Inc. helps people around the world save money and live better - anytime and anywhere - by providing the opportunity to shop in both retail stores and through eCommerce, and to access other service offerings”</a:t>
            </a:r>
            <a:endParaRPr sz="1200">
              <a:latin typeface="Montserrat"/>
              <a:ea typeface="Montserrat"/>
              <a:cs typeface="Montserrat"/>
              <a:sym typeface="Montserrat"/>
            </a:endParaRPr>
          </a:p>
          <a:p>
            <a:pPr marL="0" lvl="0" indent="0" algn="l" rtl="0">
              <a:lnSpc>
                <a:spcPct val="115000"/>
              </a:lnSpc>
              <a:spcBef>
                <a:spcPts val="0"/>
              </a:spcBef>
              <a:spcAft>
                <a:spcPts val="0"/>
              </a:spcAft>
              <a:buNone/>
            </a:pPr>
            <a:endParaRPr sz="1200">
              <a:latin typeface="Montserrat"/>
              <a:ea typeface="Montserrat"/>
              <a:cs typeface="Montserrat"/>
              <a:sym typeface="Montserrat"/>
            </a:endParaRPr>
          </a:p>
          <a:p>
            <a:pPr marL="0" lvl="0" indent="0" algn="l" rtl="0">
              <a:lnSpc>
                <a:spcPct val="115000"/>
              </a:lnSpc>
              <a:spcBef>
                <a:spcPts val="0"/>
              </a:spcBef>
              <a:spcAft>
                <a:spcPts val="0"/>
              </a:spcAft>
              <a:buNone/>
            </a:pPr>
            <a:r>
              <a:rPr lang="en" sz="1200" b="1">
                <a:latin typeface="Montserrat"/>
                <a:ea typeface="Montserrat"/>
                <a:cs typeface="Montserrat"/>
                <a:sym typeface="Montserrat"/>
              </a:rPr>
              <a:t>Strategy</a:t>
            </a:r>
            <a:endParaRPr sz="1200" b="1">
              <a:latin typeface="Montserrat"/>
              <a:ea typeface="Montserrat"/>
              <a:cs typeface="Montserrat"/>
              <a:sym typeface="Montserrat"/>
            </a:endParaRPr>
          </a:p>
          <a:p>
            <a:pPr marL="0" lvl="0" indent="0" algn="l" rtl="0">
              <a:lnSpc>
                <a:spcPct val="115000"/>
              </a:lnSpc>
              <a:spcBef>
                <a:spcPts val="0"/>
              </a:spcBef>
              <a:spcAft>
                <a:spcPts val="0"/>
              </a:spcAft>
              <a:buNone/>
            </a:pPr>
            <a:r>
              <a:rPr lang="en" sz="1200">
                <a:latin typeface="Montserrat"/>
                <a:ea typeface="Montserrat"/>
                <a:cs typeface="Montserrat"/>
                <a:sym typeface="Montserrat"/>
              </a:rPr>
              <a:t>“Our strategy is to make every day easier for busy families, operate with discipline, sharpen our cultures and became more digital, and make trust a competitive advantage.”</a:t>
            </a:r>
            <a:endParaRPr sz="1200">
              <a:latin typeface="Montserrat"/>
              <a:ea typeface="Montserrat"/>
              <a:cs typeface="Montserrat"/>
              <a:sym typeface="Montserrat"/>
            </a:endParaRPr>
          </a:p>
          <a:p>
            <a:pPr marL="0" lvl="0" indent="0" algn="l" rtl="0">
              <a:lnSpc>
                <a:spcPct val="115000"/>
              </a:lnSpc>
              <a:spcBef>
                <a:spcPts val="0"/>
              </a:spcBef>
              <a:spcAft>
                <a:spcPts val="0"/>
              </a:spcAft>
              <a:buNone/>
            </a:pPr>
            <a:r>
              <a:rPr lang="en" sz="1200">
                <a:latin typeface="Montserrat"/>
                <a:ea typeface="Montserrat"/>
                <a:cs typeface="Montserrat"/>
                <a:sym typeface="Montserrat"/>
              </a:rPr>
              <a:t>Core Values</a:t>
            </a:r>
            <a:endParaRPr sz="1200">
              <a:latin typeface="Montserrat"/>
              <a:ea typeface="Montserrat"/>
              <a:cs typeface="Montserrat"/>
              <a:sym typeface="Montserrat"/>
            </a:endParaRPr>
          </a:p>
          <a:p>
            <a:pPr marL="12700" lvl="0" indent="0" algn="l" rtl="0">
              <a:lnSpc>
                <a:spcPct val="115000"/>
              </a:lnSpc>
              <a:spcBef>
                <a:spcPts val="0"/>
              </a:spcBef>
              <a:spcAft>
                <a:spcPts val="0"/>
              </a:spcAft>
              <a:buNone/>
            </a:pPr>
            <a:r>
              <a:rPr lang="en" sz="1900">
                <a:latin typeface="Lato"/>
                <a:ea typeface="Lato"/>
                <a:cs typeface="Lato"/>
                <a:sym typeface="Lato"/>
              </a:rPr>
              <a:t>●</a:t>
            </a:r>
            <a:r>
              <a:rPr lang="en" sz="1200">
                <a:latin typeface="Montserrat"/>
                <a:ea typeface="Montserrat"/>
                <a:cs typeface="Montserrat"/>
                <a:sym typeface="Montserrat"/>
              </a:rPr>
              <a:t>Price leadership (Pay Less. Live Better)</a:t>
            </a:r>
            <a:endParaRPr sz="1200">
              <a:latin typeface="Montserrat"/>
              <a:ea typeface="Montserrat"/>
              <a:cs typeface="Montserrat"/>
              <a:sym typeface="Montserrat"/>
            </a:endParaRPr>
          </a:p>
          <a:p>
            <a:pPr marL="12700" lvl="0" indent="0" algn="l" rtl="0">
              <a:lnSpc>
                <a:spcPct val="115000"/>
              </a:lnSpc>
              <a:spcBef>
                <a:spcPts val="0"/>
              </a:spcBef>
              <a:spcAft>
                <a:spcPts val="0"/>
              </a:spcAft>
              <a:buNone/>
            </a:pPr>
            <a:r>
              <a:rPr lang="en" sz="1900">
                <a:latin typeface="Lato"/>
                <a:ea typeface="Lato"/>
                <a:cs typeface="Lato"/>
                <a:sym typeface="Lato"/>
              </a:rPr>
              <a:t>●</a:t>
            </a:r>
            <a:r>
              <a:rPr lang="en" sz="1200">
                <a:latin typeface="Montserrat"/>
                <a:ea typeface="Montserrat"/>
                <a:cs typeface="Montserrat"/>
                <a:sym typeface="Montserrat"/>
              </a:rPr>
              <a:t>Trust consumers are getting the best price (Everyday low prices)</a:t>
            </a:r>
            <a:endParaRPr sz="1200">
              <a:latin typeface="Montserrat"/>
              <a:ea typeface="Montserrat"/>
              <a:cs typeface="Montserrat"/>
              <a:sym typeface="Montserrat"/>
            </a:endParaRPr>
          </a:p>
          <a:p>
            <a:pPr marL="12700" lvl="0" indent="0" algn="l" rtl="0">
              <a:lnSpc>
                <a:spcPct val="115000"/>
              </a:lnSpc>
              <a:spcBef>
                <a:spcPts val="0"/>
              </a:spcBef>
              <a:spcAft>
                <a:spcPts val="0"/>
              </a:spcAft>
              <a:buNone/>
            </a:pPr>
            <a:r>
              <a:rPr lang="en" sz="1900">
                <a:latin typeface="Lato"/>
                <a:ea typeface="Lato"/>
                <a:cs typeface="Lato"/>
                <a:sym typeface="Lato"/>
              </a:rPr>
              <a:t>●</a:t>
            </a:r>
            <a:r>
              <a:rPr lang="en" sz="1200">
                <a:latin typeface="Montserrat"/>
                <a:ea typeface="Montserrat"/>
                <a:cs typeface="Montserrat"/>
                <a:sym typeface="Montserrat"/>
              </a:rPr>
              <a:t>Making life easier by increasing convenience (eCommerce, pick-up instore)</a:t>
            </a:r>
            <a:endParaRPr sz="12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413" name="Google Shape;413;p65"/>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6"/>
          <p:cNvSpPr txBox="1"/>
          <p:nvPr/>
        </p:nvSpPr>
        <p:spPr>
          <a:xfrm>
            <a:off x="222650" y="272150"/>
            <a:ext cx="65817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Company Introduction</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19" name="Google Shape;419;p66"/>
          <p:cNvSpPr txBox="1"/>
          <p:nvPr/>
        </p:nvSpPr>
        <p:spPr>
          <a:xfrm>
            <a:off x="99700" y="1607825"/>
            <a:ext cx="4101300" cy="264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chemeClr val="dk1"/>
                </a:solidFill>
                <a:latin typeface="Montserrat"/>
                <a:ea typeface="Montserrat"/>
                <a:cs typeface="Montserrat"/>
                <a:sym typeface="Montserrat"/>
              </a:rPr>
              <a:t>• At revenue over $600 billion, Walmart is the largest company by revenue since 2014</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700">
                <a:solidFill>
                  <a:schemeClr val="dk1"/>
                </a:solidFill>
                <a:latin typeface="Montserrat"/>
                <a:ea typeface="Montserrat"/>
                <a:cs typeface="Montserrat"/>
                <a:sym typeface="Montserrat"/>
              </a:rPr>
              <a:t>• 95% of Americans visit Walmart at least twice every year</a:t>
            </a:r>
            <a:endParaRPr sz="17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p:txBody>
      </p:sp>
      <p:pic>
        <p:nvPicPr>
          <p:cNvPr id="420" name="Google Shape;420;p66"/>
          <p:cNvPicPr preferRelativeResize="0"/>
          <p:nvPr/>
        </p:nvPicPr>
        <p:blipFill>
          <a:blip r:embed="rId3">
            <a:alphaModFix/>
          </a:blip>
          <a:stretch>
            <a:fillRect/>
          </a:stretch>
        </p:blipFill>
        <p:spPr>
          <a:xfrm>
            <a:off x="4353400" y="1092650"/>
            <a:ext cx="4638198" cy="3236321"/>
          </a:xfrm>
          <a:prstGeom prst="rect">
            <a:avLst/>
          </a:prstGeom>
          <a:noFill/>
          <a:ln>
            <a:noFill/>
          </a:ln>
        </p:spPr>
      </p:pic>
      <p:pic>
        <p:nvPicPr>
          <p:cNvPr id="421" name="Google Shape;421;p66"/>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7"/>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Employees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27" name="Google Shape;427;p67"/>
          <p:cNvSpPr txBox="1"/>
          <p:nvPr/>
        </p:nvSpPr>
        <p:spPr>
          <a:xfrm>
            <a:off x="222650" y="1199800"/>
            <a:ext cx="5576700" cy="2857200"/>
          </a:xfrm>
          <a:prstGeom prst="rect">
            <a:avLst/>
          </a:prstGeom>
          <a:noFill/>
          <a:ln>
            <a:noFill/>
          </a:ln>
        </p:spPr>
        <p:txBody>
          <a:bodyPr spcFirstLastPara="1" wrap="square" lIns="91425" tIns="91425" rIns="91425" bIns="91425" anchor="t" anchorCtr="0">
            <a:noAutofit/>
          </a:bodyPr>
          <a:lstStyle/>
          <a:p>
            <a:pPr marL="12700" lvl="0" indent="0" algn="l" rtl="0">
              <a:lnSpc>
                <a:spcPct val="115000"/>
              </a:lnSpc>
              <a:spcBef>
                <a:spcPts val="0"/>
              </a:spcBef>
              <a:spcAft>
                <a:spcPts val="0"/>
              </a:spcAft>
              <a:buNone/>
            </a:pPr>
            <a:r>
              <a:rPr lang="en" sz="1600">
                <a:latin typeface="Montserrat"/>
                <a:ea typeface="Montserrat"/>
                <a:cs typeface="Montserrat"/>
                <a:sym typeface="Montserrat"/>
              </a:rPr>
              <a:t>As of 2023:</a:t>
            </a: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 sz="1600">
                <a:latin typeface="Montserrat"/>
                <a:ea typeface="Montserrat"/>
                <a:cs typeface="Montserrat"/>
                <a:sym typeface="Montserrat"/>
              </a:rPr>
              <a:t>1.6 million employee in US, 600,000 worldwide</a:t>
            </a: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 sz="1600">
                <a:latin typeface="Montserrat"/>
                <a:ea typeface="Montserrat"/>
                <a:cs typeface="Montserrat"/>
                <a:sym typeface="Montserrat"/>
              </a:rPr>
              <a:t>75% of U.S. Walmart managers started as hourly employees</a:t>
            </a: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 sz="1600">
                <a:latin typeface="Montserrat"/>
                <a:ea typeface="Montserrat"/>
                <a:cs typeface="Montserrat"/>
                <a:sym typeface="Montserrat"/>
              </a:rPr>
              <a:t>Women represent 57% of Walmart’s workforce, slightly above the natural male/female split of 51.1% in the U.S</a:t>
            </a:r>
            <a:endParaRPr sz="1600">
              <a:latin typeface="Montserrat"/>
              <a:ea typeface="Montserrat"/>
              <a:cs typeface="Montserrat"/>
              <a:sym typeface="Montserrat"/>
            </a:endParaRPr>
          </a:p>
          <a:p>
            <a:pPr marL="457200" lvl="0" indent="-330200" algn="l" rtl="0">
              <a:lnSpc>
                <a:spcPct val="115000"/>
              </a:lnSpc>
              <a:spcBef>
                <a:spcPts val="0"/>
              </a:spcBef>
              <a:spcAft>
                <a:spcPts val="0"/>
              </a:spcAft>
              <a:buSzPts val="1600"/>
              <a:buFont typeface="Montserrat"/>
              <a:buChar char="●"/>
            </a:pPr>
            <a:r>
              <a:rPr lang="en" sz="1600">
                <a:latin typeface="Montserrat"/>
                <a:ea typeface="Montserrat"/>
                <a:cs typeface="Montserrat"/>
                <a:sym typeface="Montserrat"/>
              </a:rPr>
              <a:t>There are around 14,500 U.S. Walmart employees who are currently on welfare programs like SNAP food stamps.</a:t>
            </a:r>
            <a:endParaRPr sz="1600">
              <a:latin typeface="Montserrat"/>
              <a:ea typeface="Montserrat"/>
              <a:cs typeface="Montserrat"/>
              <a:sym typeface="Montserrat"/>
            </a:endParaRPr>
          </a:p>
          <a:p>
            <a:pPr marL="0" lvl="0" indent="0" algn="l" rtl="0">
              <a:lnSpc>
                <a:spcPct val="115000"/>
              </a:lnSpc>
              <a:spcBef>
                <a:spcPts val="0"/>
              </a:spcBef>
              <a:spcAft>
                <a:spcPts val="0"/>
              </a:spcAft>
              <a:buNone/>
            </a:pPr>
            <a:endParaRPr sz="12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428" name="Google Shape;428;p67"/>
          <p:cNvPicPr preferRelativeResize="0"/>
          <p:nvPr/>
        </p:nvPicPr>
        <p:blipFill>
          <a:blip r:embed="rId3">
            <a:alphaModFix/>
          </a:blip>
          <a:stretch>
            <a:fillRect/>
          </a:stretch>
        </p:blipFill>
        <p:spPr>
          <a:xfrm>
            <a:off x="5972150" y="984175"/>
            <a:ext cx="2998950" cy="3175138"/>
          </a:xfrm>
          <a:prstGeom prst="rect">
            <a:avLst/>
          </a:prstGeom>
          <a:noFill/>
          <a:ln>
            <a:noFill/>
          </a:ln>
        </p:spPr>
      </p:pic>
      <p:pic>
        <p:nvPicPr>
          <p:cNvPr id="429" name="Google Shape;429;p6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8"/>
          <p:cNvSpPr txBox="1"/>
          <p:nvPr/>
        </p:nvSpPr>
        <p:spPr>
          <a:xfrm>
            <a:off x="222650" y="272150"/>
            <a:ext cx="65817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Merchandise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35" name="Google Shape;435;p68"/>
          <p:cNvSpPr txBox="1"/>
          <p:nvPr/>
        </p:nvSpPr>
        <p:spPr>
          <a:xfrm>
            <a:off x="79200" y="1441900"/>
            <a:ext cx="4101300" cy="30201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On Average, Walmart supercenters contains ~142,000 items </a:t>
            </a:r>
            <a:endParaRPr sz="1500">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Bananas are the Walmart’s most popular product, however the margin is likely close to 0%</a:t>
            </a:r>
            <a:endParaRPr sz="1500">
              <a:solidFill>
                <a:schemeClr val="dk1"/>
              </a:solidFill>
              <a:latin typeface="Montserrat"/>
              <a:ea typeface="Montserrat"/>
              <a:cs typeface="Montserrat"/>
              <a:sym typeface="Montserrat"/>
            </a:endParaRPr>
          </a:p>
          <a:p>
            <a:pPr marL="457200" lvl="0" indent="-323850" algn="l" rtl="0">
              <a:lnSpc>
                <a:spcPct val="115000"/>
              </a:lnSpc>
              <a:spcBef>
                <a:spcPts val="0"/>
              </a:spcBef>
              <a:spcAft>
                <a:spcPts val="0"/>
              </a:spcAft>
              <a:buClr>
                <a:schemeClr val="dk1"/>
              </a:buClr>
              <a:buSzPts val="1500"/>
              <a:buFont typeface="Montserrat"/>
              <a:buChar char="●"/>
            </a:pPr>
            <a:r>
              <a:rPr lang="en" sz="1500">
                <a:solidFill>
                  <a:schemeClr val="dk1"/>
                </a:solidFill>
                <a:latin typeface="Montserrat"/>
                <a:ea typeface="Montserrat"/>
                <a:cs typeface="Montserrat"/>
                <a:sym typeface="Montserrat"/>
              </a:rPr>
              <a:t>Other popular items include slow cookers, pillows, flushable wipes, paper towels, television etc</a:t>
            </a:r>
            <a:endParaRPr sz="15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p:txBody>
      </p:sp>
      <p:pic>
        <p:nvPicPr>
          <p:cNvPr id="436" name="Google Shape;436;p68"/>
          <p:cNvPicPr preferRelativeResize="0"/>
          <p:nvPr/>
        </p:nvPicPr>
        <p:blipFill>
          <a:blip r:embed="rId3">
            <a:alphaModFix/>
          </a:blip>
          <a:stretch>
            <a:fillRect/>
          </a:stretch>
        </p:blipFill>
        <p:spPr>
          <a:xfrm>
            <a:off x="4292975" y="1102900"/>
            <a:ext cx="4546227" cy="3030078"/>
          </a:xfrm>
          <a:prstGeom prst="rect">
            <a:avLst/>
          </a:prstGeom>
          <a:noFill/>
          <a:ln>
            <a:noFill/>
          </a:ln>
        </p:spPr>
      </p:pic>
      <p:pic>
        <p:nvPicPr>
          <p:cNvPr id="437" name="Google Shape;437;p6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9"/>
          <p:cNvSpPr txBox="1"/>
          <p:nvPr/>
        </p:nvSpPr>
        <p:spPr>
          <a:xfrm>
            <a:off x="222650" y="272150"/>
            <a:ext cx="65817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Merchandise </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43" name="Google Shape;443;p69"/>
          <p:cNvPicPr preferRelativeResize="0"/>
          <p:nvPr/>
        </p:nvPicPr>
        <p:blipFill>
          <a:blip r:embed="rId3">
            <a:alphaModFix/>
          </a:blip>
          <a:stretch>
            <a:fillRect/>
          </a:stretch>
        </p:blipFill>
        <p:spPr>
          <a:xfrm>
            <a:off x="312575" y="3638375"/>
            <a:ext cx="8518851" cy="1227075"/>
          </a:xfrm>
          <a:prstGeom prst="rect">
            <a:avLst/>
          </a:prstGeom>
          <a:noFill/>
          <a:ln>
            <a:noFill/>
          </a:ln>
        </p:spPr>
      </p:pic>
      <p:pic>
        <p:nvPicPr>
          <p:cNvPr id="444" name="Google Shape;444;p69"/>
          <p:cNvPicPr preferRelativeResize="0"/>
          <p:nvPr/>
        </p:nvPicPr>
        <p:blipFill>
          <a:blip r:embed="rId4">
            <a:alphaModFix/>
          </a:blip>
          <a:stretch>
            <a:fillRect/>
          </a:stretch>
        </p:blipFill>
        <p:spPr>
          <a:xfrm>
            <a:off x="5005299" y="272150"/>
            <a:ext cx="4041900" cy="3165551"/>
          </a:xfrm>
          <a:prstGeom prst="rect">
            <a:avLst/>
          </a:prstGeom>
          <a:noFill/>
          <a:ln>
            <a:noFill/>
          </a:ln>
        </p:spPr>
      </p:pic>
      <p:sp>
        <p:nvSpPr>
          <p:cNvPr id="445" name="Google Shape;445;p69"/>
          <p:cNvSpPr txBox="1"/>
          <p:nvPr/>
        </p:nvSpPr>
        <p:spPr>
          <a:xfrm>
            <a:off x="312575" y="940250"/>
            <a:ext cx="39804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Largest revenue source by merchandise: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Grocery</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General Merchandise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Health and wellness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Other categories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Walmart Margins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Gross Margin (24.1%)  </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Net Margin (4.3%)</a:t>
            </a:r>
            <a:endParaRPr>
              <a:solidFill>
                <a:schemeClr val="dk1"/>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70"/>
          <p:cNvPicPr preferRelativeResize="0"/>
          <p:nvPr/>
        </p:nvPicPr>
        <p:blipFill>
          <a:blip r:embed="rId3">
            <a:alphaModFix/>
          </a:blip>
          <a:stretch>
            <a:fillRect/>
          </a:stretch>
        </p:blipFill>
        <p:spPr>
          <a:xfrm>
            <a:off x="908138" y="123725"/>
            <a:ext cx="7327727" cy="489604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Three Walmart Segments </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56" name="Google Shape;456;p71"/>
          <p:cNvPicPr preferRelativeResize="0"/>
          <p:nvPr/>
        </p:nvPicPr>
        <p:blipFill>
          <a:blip r:embed="rId3">
            <a:alphaModFix/>
          </a:blip>
          <a:stretch>
            <a:fillRect/>
          </a:stretch>
        </p:blipFill>
        <p:spPr>
          <a:xfrm>
            <a:off x="222650" y="1831750"/>
            <a:ext cx="3679601" cy="2071100"/>
          </a:xfrm>
          <a:prstGeom prst="rect">
            <a:avLst/>
          </a:prstGeom>
          <a:noFill/>
          <a:ln>
            <a:noFill/>
          </a:ln>
        </p:spPr>
      </p:pic>
      <p:pic>
        <p:nvPicPr>
          <p:cNvPr id="457" name="Google Shape;457;p71"/>
          <p:cNvPicPr preferRelativeResize="0"/>
          <p:nvPr/>
        </p:nvPicPr>
        <p:blipFill>
          <a:blip r:embed="rId4">
            <a:alphaModFix/>
          </a:blip>
          <a:stretch>
            <a:fillRect/>
          </a:stretch>
        </p:blipFill>
        <p:spPr>
          <a:xfrm>
            <a:off x="4095650" y="1831750"/>
            <a:ext cx="2716178" cy="2071100"/>
          </a:xfrm>
          <a:prstGeom prst="rect">
            <a:avLst/>
          </a:prstGeom>
          <a:noFill/>
          <a:ln>
            <a:noFill/>
          </a:ln>
        </p:spPr>
      </p:pic>
      <p:pic>
        <p:nvPicPr>
          <p:cNvPr id="458" name="Google Shape;458;p71"/>
          <p:cNvPicPr preferRelativeResize="0"/>
          <p:nvPr/>
        </p:nvPicPr>
        <p:blipFill>
          <a:blip r:embed="rId5">
            <a:alphaModFix/>
          </a:blip>
          <a:stretch>
            <a:fillRect/>
          </a:stretch>
        </p:blipFill>
        <p:spPr>
          <a:xfrm>
            <a:off x="6943753" y="1853613"/>
            <a:ext cx="2027371" cy="2027371"/>
          </a:xfrm>
          <a:prstGeom prst="rect">
            <a:avLst/>
          </a:prstGeom>
          <a:noFill/>
          <a:ln>
            <a:noFill/>
          </a:ln>
        </p:spPr>
      </p:pic>
      <p:pic>
        <p:nvPicPr>
          <p:cNvPr id="459" name="Google Shape;459;p71"/>
          <p:cNvPicPr preferRelativeResize="0"/>
          <p:nvPr/>
        </p:nvPicPr>
        <p:blipFill>
          <a:blip r:embed="rId6">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4821150" y="125450"/>
            <a:ext cx="4110025" cy="2584300"/>
          </a:xfrm>
          <a:prstGeom prst="rect">
            <a:avLst/>
          </a:prstGeom>
          <a:noFill/>
          <a:ln>
            <a:noFill/>
          </a:ln>
        </p:spPr>
      </p:pic>
      <p:pic>
        <p:nvPicPr>
          <p:cNvPr id="98" name="Google Shape;98;p18"/>
          <p:cNvPicPr preferRelativeResize="0"/>
          <p:nvPr/>
        </p:nvPicPr>
        <p:blipFill>
          <a:blip r:embed="rId4">
            <a:alphaModFix/>
          </a:blip>
          <a:stretch>
            <a:fillRect/>
          </a:stretch>
        </p:blipFill>
        <p:spPr>
          <a:xfrm>
            <a:off x="729500" y="2761201"/>
            <a:ext cx="7500100" cy="1479425"/>
          </a:xfrm>
          <a:prstGeom prst="rect">
            <a:avLst/>
          </a:prstGeom>
          <a:noFill/>
          <a:ln>
            <a:noFill/>
          </a:ln>
        </p:spPr>
      </p:pic>
      <p:sp>
        <p:nvSpPr>
          <p:cNvPr id="99" name="Google Shape;99;p18"/>
          <p:cNvSpPr txBox="1"/>
          <p:nvPr/>
        </p:nvSpPr>
        <p:spPr>
          <a:xfrm>
            <a:off x="250025" y="125450"/>
            <a:ext cx="3349500" cy="79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Oswald"/>
                <a:ea typeface="Oswald"/>
                <a:cs typeface="Oswald"/>
                <a:sym typeface="Oswald"/>
              </a:rPr>
              <a:t>US Retail Sales</a:t>
            </a:r>
            <a:endParaRPr sz="3600">
              <a:solidFill>
                <a:schemeClr val="dk1"/>
              </a:solidFill>
              <a:latin typeface="Oswald"/>
              <a:ea typeface="Oswald"/>
              <a:cs typeface="Oswald"/>
              <a:sym typeface="Oswald"/>
            </a:endParaRPr>
          </a:p>
        </p:txBody>
      </p:sp>
      <p:sp>
        <p:nvSpPr>
          <p:cNvPr id="100" name="Google Shape;100;p18"/>
          <p:cNvSpPr txBox="1"/>
          <p:nvPr/>
        </p:nvSpPr>
        <p:spPr>
          <a:xfrm>
            <a:off x="250025" y="4292075"/>
            <a:ext cx="30000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1"/>
                </a:solidFill>
              </a:rPr>
              <a:t>2022 Revenue</a:t>
            </a:r>
            <a:endParaRPr sz="2400">
              <a:solidFill>
                <a:schemeClr val="dk1"/>
              </a:solidFill>
            </a:endParaRPr>
          </a:p>
        </p:txBody>
      </p:sp>
      <p:sp>
        <p:nvSpPr>
          <p:cNvPr id="101" name="Google Shape;101;p18"/>
          <p:cNvSpPr txBox="1"/>
          <p:nvPr/>
        </p:nvSpPr>
        <p:spPr>
          <a:xfrm>
            <a:off x="6211675" y="4292075"/>
            <a:ext cx="23565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1"/>
                </a:solidFill>
              </a:rPr>
              <a:t>2023 Revenue </a:t>
            </a:r>
            <a:endParaRPr sz="2400">
              <a:solidFill>
                <a:schemeClr val="dk1"/>
              </a:solidFill>
            </a:endParaRPr>
          </a:p>
        </p:txBody>
      </p:sp>
      <p:sp>
        <p:nvSpPr>
          <p:cNvPr id="102" name="Google Shape;102;p18"/>
          <p:cNvSpPr txBox="1"/>
          <p:nvPr/>
        </p:nvSpPr>
        <p:spPr>
          <a:xfrm>
            <a:off x="2889075" y="4292075"/>
            <a:ext cx="30000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1"/>
                </a:solidFill>
              </a:rPr>
              <a:t>Growth</a:t>
            </a:r>
            <a:endParaRPr sz="2400">
              <a:solidFill>
                <a:schemeClr val="dk1"/>
              </a:solidFill>
            </a:endParaRPr>
          </a:p>
        </p:txBody>
      </p:sp>
      <p:sp>
        <p:nvSpPr>
          <p:cNvPr id="103" name="Google Shape;103;p18"/>
          <p:cNvSpPr txBox="1"/>
          <p:nvPr/>
        </p:nvSpPr>
        <p:spPr>
          <a:xfrm>
            <a:off x="677425" y="1361225"/>
            <a:ext cx="2935500" cy="790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Open Sans"/>
              <a:buChar char="-"/>
            </a:pPr>
            <a:r>
              <a:rPr lang="en" sz="1800">
                <a:solidFill>
                  <a:schemeClr val="dk1"/>
                </a:solidFill>
                <a:latin typeface="Open Sans"/>
                <a:ea typeface="Open Sans"/>
                <a:cs typeface="Open Sans"/>
                <a:sym typeface="Open Sans"/>
              </a:rPr>
              <a:t>Previous Year Sales Growth 7.78%</a:t>
            </a:r>
            <a:endParaRPr sz="1800">
              <a:solidFill>
                <a:schemeClr val="dk1"/>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2"/>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Revenue &amp; Income </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65" name="Google Shape;465;p72"/>
          <p:cNvPicPr preferRelativeResize="0"/>
          <p:nvPr/>
        </p:nvPicPr>
        <p:blipFill>
          <a:blip r:embed="rId3">
            <a:alphaModFix/>
          </a:blip>
          <a:stretch>
            <a:fillRect/>
          </a:stretch>
        </p:blipFill>
        <p:spPr>
          <a:xfrm>
            <a:off x="509288" y="1079975"/>
            <a:ext cx="8125425" cy="1491775"/>
          </a:xfrm>
          <a:prstGeom prst="rect">
            <a:avLst/>
          </a:prstGeom>
          <a:noFill/>
          <a:ln>
            <a:noFill/>
          </a:ln>
        </p:spPr>
      </p:pic>
      <p:pic>
        <p:nvPicPr>
          <p:cNvPr id="466" name="Google Shape;466;p72"/>
          <p:cNvPicPr preferRelativeResize="0"/>
          <p:nvPr/>
        </p:nvPicPr>
        <p:blipFill>
          <a:blip r:embed="rId4">
            <a:alphaModFix/>
          </a:blip>
          <a:stretch>
            <a:fillRect/>
          </a:stretch>
        </p:blipFill>
        <p:spPr>
          <a:xfrm>
            <a:off x="509300" y="2711477"/>
            <a:ext cx="8125399" cy="1975799"/>
          </a:xfrm>
          <a:prstGeom prst="rect">
            <a:avLst/>
          </a:prstGeom>
          <a:noFill/>
          <a:ln>
            <a:noFill/>
          </a:ln>
        </p:spPr>
      </p:pic>
      <p:pic>
        <p:nvPicPr>
          <p:cNvPr id="467" name="Google Shape;467;p72"/>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3"/>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Sources of Revenue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73" name="Google Shape;473;p73"/>
          <p:cNvPicPr preferRelativeResize="0"/>
          <p:nvPr/>
        </p:nvPicPr>
        <p:blipFill>
          <a:blip r:embed="rId3">
            <a:alphaModFix/>
          </a:blip>
          <a:stretch>
            <a:fillRect/>
          </a:stretch>
        </p:blipFill>
        <p:spPr>
          <a:xfrm>
            <a:off x="222650" y="1135450"/>
            <a:ext cx="4795550" cy="3563099"/>
          </a:xfrm>
          <a:prstGeom prst="rect">
            <a:avLst/>
          </a:prstGeom>
          <a:noFill/>
          <a:ln>
            <a:noFill/>
          </a:ln>
        </p:spPr>
      </p:pic>
      <p:pic>
        <p:nvPicPr>
          <p:cNvPr id="474" name="Google Shape;474;p73"/>
          <p:cNvPicPr preferRelativeResize="0"/>
          <p:nvPr/>
        </p:nvPicPr>
        <p:blipFill>
          <a:blip r:embed="rId4">
            <a:alphaModFix/>
          </a:blip>
          <a:stretch>
            <a:fillRect/>
          </a:stretch>
        </p:blipFill>
        <p:spPr>
          <a:xfrm>
            <a:off x="5018200" y="1792225"/>
            <a:ext cx="4071176" cy="2249550"/>
          </a:xfrm>
          <a:prstGeom prst="rect">
            <a:avLst/>
          </a:prstGeom>
          <a:noFill/>
          <a:ln>
            <a:noFill/>
          </a:ln>
        </p:spPr>
      </p:pic>
      <p:sp>
        <p:nvSpPr>
          <p:cNvPr id="475" name="Google Shape;475;p73"/>
          <p:cNvSpPr txBox="1"/>
          <p:nvPr/>
        </p:nvSpPr>
        <p:spPr>
          <a:xfrm>
            <a:off x="5088037" y="851200"/>
            <a:ext cx="39315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solidFill>
                  <a:schemeClr val="dk1"/>
                </a:solidFill>
                <a:latin typeface="Oswald"/>
                <a:ea typeface="Oswald"/>
                <a:cs typeface="Oswald"/>
                <a:sym typeface="Oswald"/>
              </a:rPr>
              <a:t>Percentage of Net sales in FY2024</a:t>
            </a:r>
            <a:endParaRPr sz="23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76" name="Google Shape;476;p73"/>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4"/>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Walmart US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82" name="Google Shape;482;p74"/>
          <p:cNvSpPr txBox="1"/>
          <p:nvPr/>
        </p:nvSpPr>
        <p:spPr>
          <a:xfrm>
            <a:off x="490550" y="886075"/>
            <a:ext cx="5339400" cy="3864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Gross Profit Rate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+46bps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b="1">
                <a:latin typeface="Montserrat"/>
                <a:ea typeface="Montserrat"/>
                <a:cs typeface="Montserrat"/>
                <a:sym typeface="Montserrat"/>
              </a:rPr>
              <a:t>Strong competitive price gaps </a:t>
            </a:r>
            <a:r>
              <a:rPr lang="en" sz="1300">
                <a:latin typeface="Montserrat"/>
                <a:ea typeface="Montserrat"/>
                <a:cs typeface="Montserrat"/>
                <a:sym typeface="Montserrat"/>
              </a:rPr>
              <a:t>to retail market</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b="1">
                <a:latin typeface="Montserrat"/>
                <a:ea typeface="Montserrat"/>
                <a:cs typeface="Montserrat"/>
                <a:sym typeface="Montserrat"/>
              </a:rPr>
              <a:t>Lower markdowns</a:t>
            </a:r>
            <a:r>
              <a:rPr lang="en" sz="1300">
                <a:latin typeface="Montserrat"/>
                <a:ea typeface="Montserrat"/>
                <a:cs typeface="Montserrat"/>
                <a:sym typeface="Montserrat"/>
              </a:rPr>
              <a:t> as a result of disciplined inventory management </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b="1">
                <a:latin typeface="Montserrat"/>
                <a:ea typeface="Montserrat"/>
                <a:cs typeface="Montserrat"/>
                <a:sym typeface="Montserrat"/>
              </a:rPr>
              <a:t>Advertising and data analytics </a:t>
            </a:r>
            <a:r>
              <a:rPr lang="en" sz="1300">
                <a:latin typeface="Montserrat"/>
                <a:ea typeface="Montserrat"/>
                <a:cs typeface="Montserrat"/>
                <a:sym typeface="Montserrat"/>
              </a:rPr>
              <a:t>&amp; insights businesses aided business mix</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expenses as a percentage of net sales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+48bps</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income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$5.3Billion, +7.0%</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b="1">
                <a:latin typeface="Montserrat"/>
                <a:ea typeface="Montserrat"/>
                <a:cs typeface="Montserrat"/>
                <a:sym typeface="Montserrat"/>
              </a:rPr>
              <a:t>Reflects gross margin expansion</a:t>
            </a:r>
            <a:r>
              <a:rPr lang="en" sz="1300">
                <a:latin typeface="Montserrat"/>
                <a:ea typeface="Montserrat"/>
                <a:cs typeface="Montserrat"/>
                <a:sym typeface="Montserrat"/>
              </a:rPr>
              <a:t> and higher </a:t>
            </a:r>
            <a:r>
              <a:rPr lang="en" sz="1300" b="1">
                <a:latin typeface="Montserrat"/>
                <a:ea typeface="Montserrat"/>
                <a:cs typeface="Montserrat"/>
                <a:sym typeface="Montserrat"/>
              </a:rPr>
              <a:t>Walmart+ membership income</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Inventory</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-4.2%</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 Disciplined inventory management while sustaining strong sales and higher in-stock levels</a:t>
            </a: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sz="1900">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p:txBody>
      </p:sp>
      <p:pic>
        <p:nvPicPr>
          <p:cNvPr id="483" name="Google Shape;483;p74"/>
          <p:cNvPicPr preferRelativeResize="0"/>
          <p:nvPr/>
        </p:nvPicPr>
        <p:blipFill>
          <a:blip r:embed="rId3">
            <a:alphaModFix/>
          </a:blip>
          <a:stretch>
            <a:fillRect/>
          </a:stretch>
        </p:blipFill>
        <p:spPr>
          <a:xfrm>
            <a:off x="5957799" y="-1"/>
            <a:ext cx="3227752" cy="552642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5"/>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Revenue Details - International</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489" name="Google Shape;489;p75"/>
          <p:cNvPicPr preferRelativeResize="0"/>
          <p:nvPr/>
        </p:nvPicPr>
        <p:blipFill>
          <a:blip r:embed="rId3">
            <a:alphaModFix/>
          </a:blip>
          <a:stretch>
            <a:fillRect/>
          </a:stretch>
        </p:blipFill>
        <p:spPr>
          <a:xfrm>
            <a:off x="287663" y="3692775"/>
            <a:ext cx="8568673" cy="1297025"/>
          </a:xfrm>
          <a:prstGeom prst="rect">
            <a:avLst/>
          </a:prstGeom>
          <a:noFill/>
          <a:ln>
            <a:noFill/>
          </a:ln>
        </p:spPr>
      </p:pic>
      <p:pic>
        <p:nvPicPr>
          <p:cNvPr id="490" name="Google Shape;490;p75"/>
          <p:cNvPicPr preferRelativeResize="0"/>
          <p:nvPr/>
        </p:nvPicPr>
        <p:blipFill rotWithShape="1">
          <a:blip r:embed="rId4">
            <a:alphaModFix/>
          </a:blip>
          <a:srcRect b="14668"/>
          <a:stretch/>
        </p:blipFill>
        <p:spPr>
          <a:xfrm>
            <a:off x="4253375" y="462075"/>
            <a:ext cx="4756275" cy="3015525"/>
          </a:xfrm>
          <a:prstGeom prst="rect">
            <a:avLst/>
          </a:prstGeom>
          <a:noFill/>
          <a:ln>
            <a:noFill/>
          </a:ln>
        </p:spPr>
      </p:pic>
      <p:sp>
        <p:nvSpPr>
          <p:cNvPr id="491" name="Google Shape;491;p75"/>
          <p:cNvSpPr txBox="1"/>
          <p:nvPr/>
        </p:nvSpPr>
        <p:spPr>
          <a:xfrm>
            <a:off x="287675" y="1616075"/>
            <a:ext cx="3790200" cy="139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Largest Market outside of US: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Mexico and Central America (44%)</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China (18%)</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AutoNum type="arabicPeriod"/>
            </a:pPr>
            <a:r>
              <a:rPr lang="en">
                <a:solidFill>
                  <a:schemeClr val="dk1"/>
                </a:solidFill>
                <a:latin typeface="Montserrat"/>
                <a:ea typeface="Montserrat"/>
                <a:cs typeface="Montserrat"/>
                <a:sym typeface="Montserrat"/>
              </a:rPr>
              <a:t>Canada (18%)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492" name="Google Shape;492;p75"/>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6"/>
          <p:cNvSpPr txBox="1"/>
          <p:nvPr/>
        </p:nvSpPr>
        <p:spPr>
          <a:xfrm>
            <a:off x="3523375"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Walmart International</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498" name="Google Shape;498;p76"/>
          <p:cNvSpPr txBox="1"/>
          <p:nvPr/>
        </p:nvSpPr>
        <p:spPr>
          <a:xfrm>
            <a:off x="3523375" y="940250"/>
            <a:ext cx="5339400" cy="3864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Gross Profit Rate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+32bps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Improved </a:t>
            </a:r>
            <a:r>
              <a:rPr lang="en" sz="1300" b="1">
                <a:latin typeface="Montserrat"/>
                <a:ea typeface="Montserrat"/>
                <a:cs typeface="Montserrat"/>
                <a:sym typeface="Montserrat"/>
              </a:rPr>
              <a:t>eCommerce margins</a:t>
            </a:r>
            <a:r>
              <a:rPr lang="en" sz="1300">
                <a:latin typeface="Montserrat"/>
                <a:ea typeface="Montserrat"/>
                <a:cs typeface="Montserrat"/>
                <a:sym typeface="Montserrat"/>
              </a:rPr>
              <a:t> and growth in higher-margin services</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expenses as a percentage of net sales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-47bps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Strong sales growth combined with disciplined expense management driving leverage </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Benefited by ongoing </a:t>
            </a:r>
            <a:r>
              <a:rPr lang="en" sz="1300" b="1">
                <a:latin typeface="Montserrat"/>
                <a:ea typeface="Montserrat"/>
                <a:cs typeface="Montserrat"/>
                <a:sym typeface="Montserrat"/>
              </a:rPr>
              <a:t>format mix changes</a:t>
            </a:r>
            <a:r>
              <a:rPr lang="en" sz="1300">
                <a:latin typeface="Montserrat"/>
                <a:ea typeface="Montserrat"/>
                <a:cs typeface="Montserrat"/>
                <a:sym typeface="Montserrat"/>
              </a:rPr>
              <a:t> </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income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$1.5Billion, +31.7%</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Inventory</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+3.7%</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Driven by over</a:t>
            </a:r>
            <a:r>
              <a:rPr lang="en" sz="1300" b="1">
                <a:latin typeface="Montserrat"/>
                <a:ea typeface="Montserrat"/>
                <a:cs typeface="Montserrat"/>
                <a:sym typeface="Montserrat"/>
              </a:rPr>
              <a:t> 170 new stores </a:t>
            </a:r>
            <a:r>
              <a:rPr lang="en" sz="1300">
                <a:latin typeface="Montserrat"/>
                <a:ea typeface="Montserrat"/>
                <a:cs typeface="Montserrat"/>
                <a:sym typeface="Montserrat"/>
              </a:rPr>
              <a:t>in the past 12 months and currency rate fluctuations</a:t>
            </a: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sz="1900">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p:txBody>
      </p:sp>
      <p:pic>
        <p:nvPicPr>
          <p:cNvPr id="499" name="Google Shape;499;p76"/>
          <p:cNvPicPr preferRelativeResize="0"/>
          <p:nvPr/>
        </p:nvPicPr>
        <p:blipFill>
          <a:blip r:embed="rId3">
            <a:alphaModFix/>
          </a:blip>
          <a:stretch>
            <a:fillRect/>
          </a:stretch>
        </p:blipFill>
        <p:spPr>
          <a:xfrm>
            <a:off x="0" y="0"/>
            <a:ext cx="3336800" cy="548187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7"/>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Walmart International Sales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05" name="Google Shape;505;p77"/>
          <p:cNvSpPr txBox="1"/>
          <p:nvPr/>
        </p:nvSpPr>
        <p:spPr>
          <a:xfrm>
            <a:off x="5063150" y="1680852"/>
            <a:ext cx="3696900" cy="2176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Sales growth led by Mexico, China, Philippines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eCommerce sales grew 19% led by store-fulfilled pickup and delivery and marketplace</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Currency rate fluctuations positively affected sales by $0.4 billion </a:t>
            </a: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506" name="Google Shape;506;p77"/>
          <p:cNvPicPr preferRelativeResize="0"/>
          <p:nvPr/>
        </p:nvPicPr>
        <p:blipFill>
          <a:blip r:embed="rId3">
            <a:alphaModFix/>
          </a:blip>
          <a:stretch>
            <a:fillRect/>
          </a:stretch>
        </p:blipFill>
        <p:spPr>
          <a:xfrm>
            <a:off x="143475" y="940250"/>
            <a:ext cx="4687649" cy="3898450"/>
          </a:xfrm>
          <a:prstGeom prst="rect">
            <a:avLst/>
          </a:prstGeom>
          <a:noFill/>
          <a:ln>
            <a:noFill/>
          </a:ln>
        </p:spPr>
      </p:pic>
      <p:pic>
        <p:nvPicPr>
          <p:cNvPr id="507" name="Google Shape;507;p7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8"/>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Walmex </a:t>
            </a:r>
            <a:endParaRPr sz="2700">
              <a:solidFill>
                <a:schemeClr val="dk1"/>
              </a:solidFill>
              <a:latin typeface="Oswald"/>
              <a:ea typeface="Oswald"/>
              <a:cs typeface="Oswald"/>
              <a:sym typeface="Oswald"/>
            </a:endParaRPr>
          </a:p>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Mexico and Central America</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13" name="Google Shape;513;p78"/>
          <p:cNvSpPr txBox="1"/>
          <p:nvPr/>
        </p:nvSpPr>
        <p:spPr>
          <a:xfrm>
            <a:off x="5116725" y="1037899"/>
            <a:ext cx="3696900" cy="325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Opened 162 new stores in the past 12 months</a:t>
            </a:r>
            <a:r>
              <a:rPr lang="en">
                <a:latin typeface="Montserrat"/>
                <a:ea typeface="Montserrat"/>
                <a:cs typeface="Montserrat"/>
                <a:sym typeface="Montserrat"/>
              </a:rPr>
              <a:t>, including 12 new stores in the quarter</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Gross profit rate increase</a:t>
            </a:r>
            <a:endParaRPr b="1">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 Lower supply chain costs and growth of higher-margin services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Operating expense rate increase</a:t>
            </a:r>
            <a:endParaRPr b="1">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Primarily due to planned investments in associates and strategic priorities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Operating income increase</a:t>
            </a:r>
            <a:endParaRPr b="1">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514" name="Google Shape;514;p78"/>
          <p:cNvPicPr preferRelativeResize="0"/>
          <p:nvPr/>
        </p:nvPicPr>
        <p:blipFill>
          <a:blip r:embed="rId3">
            <a:alphaModFix/>
          </a:blip>
          <a:stretch>
            <a:fillRect/>
          </a:stretch>
        </p:blipFill>
        <p:spPr>
          <a:xfrm>
            <a:off x="152400" y="1092650"/>
            <a:ext cx="4736133" cy="3898449"/>
          </a:xfrm>
          <a:prstGeom prst="rect">
            <a:avLst/>
          </a:prstGeom>
          <a:noFill/>
          <a:ln>
            <a:noFill/>
          </a:ln>
        </p:spPr>
      </p:pic>
      <p:pic>
        <p:nvPicPr>
          <p:cNvPr id="515" name="Google Shape;515;p7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9"/>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Canada</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21" name="Google Shape;521;p79"/>
          <p:cNvSpPr txBox="1"/>
          <p:nvPr/>
        </p:nvSpPr>
        <p:spPr>
          <a:xfrm>
            <a:off x="4946475" y="1037900"/>
            <a:ext cx="3867300" cy="325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Montserrat"/>
                <a:ea typeface="Montserrat"/>
                <a:cs typeface="Montserrat"/>
                <a:sym typeface="Montserrat"/>
              </a:rPr>
              <a:t>Sales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Continued strength in food and consumables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Strong eCommerce growth</a:t>
            </a:r>
            <a:r>
              <a:rPr lang="en">
                <a:latin typeface="Montserrat"/>
                <a:ea typeface="Montserrat"/>
                <a:cs typeface="Montserrat"/>
                <a:sym typeface="Montserrat"/>
              </a:rPr>
              <a:t> led by store-fulfilled pickup and delivery and marketplace</a:t>
            </a:r>
            <a:endParaRPr>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Gross profit rate relatively flat</a:t>
            </a:r>
            <a:endParaRPr>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Lower supply chain costs</a:t>
            </a:r>
            <a:r>
              <a:rPr lang="en">
                <a:latin typeface="Montserrat"/>
                <a:ea typeface="Montserrat"/>
                <a:cs typeface="Montserrat"/>
                <a:sym typeface="Montserrat"/>
              </a:rPr>
              <a:t> and shrink offset by</a:t>
            </a:r>
            <a:r>
              <a:rPr lang="en" b="1">
                <a:latin typeface="Montserrat"/>
                <a:ea typeface="Montserrat"/>
                <a:cs typeface="Montserrat"/>
                <a:sym typeface="Montserrat"/>
              </a:rPr>
              <a:t> investments in price gaps</a:t>
            </a:r>
            <a:endParaRPr b="1">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Operating expense rate relatively flat</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Operating income increase</a:t>
            </a:r>
            <a:endParaRPr b="1">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522" name="Google Shape;522;p79"/>
          <p:cNvPicPr preferRelativeResize="0"/>
          <p:nvPr/>
        </p:nvPicPr>
        <p:blipFill>
          <a:blip r:embed="rId3">
            <a:alphaModFix/>
          </a:blip>
          <a:stretch>
            <a:fillRect/>
          </a:stretch>
        </p:blipFill>
        <p:spPr>
          <a:xfrm>
            <a:off x="134550" y="940250"/>
            <a:ext cx="4811924" cy="3860601"/>
          </a:xfrm>
          <a:prstGeom prst="rect">
            <a:avLst/>
          </a:prstGeom>
          <a:noFill/>
          <a:ln>
            <a:noFill/>
          </a:ln>
        </p:spPr>
      </p:pic>
      <p:pic>
        <p:nvPicPr>
          <p:cNvPr id="523" name="Google Shape;523;p79"/>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0"/>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China</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29" name="Google Shape;529;p80"/>
          <p:cNvSpPr txBox="1"/>
          <p:nvPr/>
        </p:nvSpPr>
        <p:spPr>
          <a:xfrm>
            <a:off x="4946475" y="1037900"/>
            <a:ext cx="3867300" cy="38646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Sales</a:t>
            </a:r>
            <a:endParaRPr>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Continued strength in Sam’s Club and eCommerce</a:t>
            </a:r>
            <a:endParaRPr>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eCommerce penetration</a:t>
            </a:r>
            <a:r>
              <a:rPr lang="en">
                <a:latin typeface="Montserrat"/>
                <a:ea typeface="Montserrat"/>
                <a:cs typeface="Montserrat"/>
                <a:sym typeface="Montserrat"/>
              </a:rPr>
              <a:t> at 43%, up over 200 bps vs Q1 last year</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Gross profit rate decrease</a:t>
            </a:r>
            <a:endParaRPr b="1">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Due to format and channel mix changes, partially offset by lower delivery costs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Operating expense rate decrease</a:t>
            </a:r>
            <a:endParaRPr b="1">
              <a:latin typeface="Montserrat"/>
              <a:ea typeface="Montserrat"/>
              <a:cs typeface="Montserrat"/>
              <a:sym typeface="Montserrat"/>
            </a:endParaRPr>
          </a:p>
          <a:p>
            <a:pPr marL="914400" lvl="1"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 Driven by strong sales growth and format mix changes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Operating income increase</a:t>
            </a:r>
            <a:endParaRPr b="1">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a:p>
            <a:pPr marL="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530" name="Google Shape;530;p80"/>
          <p:cNvPicPr preferRelativeResize="0"/>
          <p:nvPr/>
        </p:nvPicPr>
        <p:blipFill>
          <a:blip r:embed="rId3">
            <a:alphaModFix/>
          </a:blip>
          <a:stretch>
            <a:fillRect/>
          </a:stretch>
        </p:blipFill>
        <p:spPr>
          <a:xfrm>
            <a:off x="152400" y="1092650"/>
            <a:ext cx="4641674" cy="3591894"/>
          </a:xfrm>
          <a:prstGeom prst="rect">
            <a:avLst/>
          </a:prstGeom>
          <a:noFill/>
          <a:ln>
            <a:noFill/>
          </a:ln>
        </p:spPr>
      </p:pic>
      <p:pic>
        <p:nvPicPr>
          <p:cNvPr id="531" name="Google Shape;531;p80"/>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1"/>
          <p:cNvSpPr txBox="1"/>
          <p:nvPr/>
        </p:nvSpPr>
        <p:spPr>
          <a:xfrm>
            <a:off x="222650" y="272150"/>
            <a:ext cx="73695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Sam’s Club</a:t>
            </a:r>
            <a:endParaRPr sz="2700">
              <a:solidFill>
                <a:schemeClr val="dk1"/>
              </a:solidFill>
              <a:latin typeface="Oswald"/>
              <a:ea typeface="Oswald"/>
              <a:cs typeface="Oswald"/>
              <a:sym typeface="Oswald"/>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Operates in 44 states in the U.S. and in Puerto Rico, Membership-only warehouse club</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37" name="Google Shape;537;p81"/>
          <p:cNvSpPr txBox="1"/>
          <p:nvPr/>
        </p:nvSpPr>
        <p:spPr>
          <a:xfrm>
            <a:off x="5325125" y="1131100"/>
            <a:ext cx="3767700" cy="34425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Operates in 45 states in the U.S. and in Puerto Rico, Membership-only warehouse club</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Also operates 168 locations in Mexico and 45 locations in China</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Revenue is behind its main rival Costco</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In 2009, Walmart Canada announced that it would be closing all six of its Canadian Sam's Club locations due to competition with Costco. Only 1 Sam’s Club remains in Canada in Ontario.</a:t>
            </a:r>
            <a:endParaRPr>
              <a:solidFill>
                <a:schemeClr val="dk1"/>
              </a:solidFill>
              <a:latin typeface="Montserrat"/>
              <a:ea typeface="Montserrat"/>
              <a:cs typeface="Montserrat"/>
              <a:sym typeface="Montserrat"/>
            </a:endParaRPr>
          </a:p>
          <a:p>
            <a:pPr marL="914400" lvl="0" indent="0" algn="l" rtl="0">
              <a:lnSpc>
                <a:spcPct val="115000"/>
              </a:lnSpc>
              <a:spcBef>
                <a:spcPts val="0"/>
              </a:spcBef>
              <a:spcAft>
                <a:spcPts val="0"/>
              </a:spcAft>
              <a:buNone/>
            </a:pPr>
            <a:endParaRPr sz="17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538" name="Google Shape;538;p81"/>
          <p:cNvPicPr preferRelativeResize="0"/>
          <p:nvPr/>
        </p:nvPicPr>
        <p:blipFill>
          <a:blip r:embed="rId3">
            <a:alphaModFix/>
          </a:blip>
          <a:stretch>
            <a:fillRect/>
          </a:stretch>
        </p:blipFill>
        <p:spPr>
          <a:xfrm>
            <a:off x="222650" y="1078575"/>
            <a:ext cx="4961823" cy="3670474"/>
          </a:xfrm>
          <a:prstGeom prst="rect">
            <a:avLst/>
          </a:prstGeom>
          <a:noFill/>
          <a:ln>
            <a:noFill/>
          </a:ln>
        </p:spPr>
      </p:pic>
      <p:pic>
        <p:nvPicPr>
          <p:cNvPr id="539" name="Google Shape;539;p81"/>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latin typeface="Oswald"/>
                <a:ea typeface="Oswald"/>
                <a:cs typeface="Oswald"/>
                <a:sym typeface="Oswald"/>
              </a:rPr>
              <a:t>US Retail and E-Commerce Sales Growth: 2023</a:t>
            </a:r>
            <a:endParaRPr>
              <a:latin typeface="Oswald"/>
              <a:ea typeface="Oswald"/>
              <a:cs typeface="Oswald"/>
              <a:sym typeface="Oswald"/>
            </a:endParaRPr>
          </a:p>
        </p:txBody>
      </p:sp>
      <p:pic>
        <p:nvPicPr>
          <p:cNvPr id="109" name="Google Shape;109;p19"/>
          <p:cNvPicPr preferRelativeResize="0"/>
          <p:nvPr/>
        </p:nvPicPr>
        <p:blipFill rotWithShape="1">
          <a:blip r:embed="rId3">
            <a:alphaModFix/>
          </a:blip>
          <a:srcRect t="6733"/>
          <a:stretch/>
        </p:blipFill>
        <p:spPr>
          <a:xfrm>
            <a:off x="1291450" y="1231675"/>
            <a:ext cx="6561099" cy="35450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2"/>
          <p:cNvSpPr txBox="1"/>
          <p:nvPr/>
        </p:nvSpPr>
        <p:spPr>
          <a:xfrm>
            <a:off x="222650" y="272150"/>
            <a:ext cx="73695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Sam’s Club - Performance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45" name="Google Shape;545;p82"/>
          <p:cNvSpPr txBox="1"/>
          <p:nvPr/>
        </p:nvSpPr>
        <p:spPr>
          <a:xfrm>
            <a:off x="112663" y="3669100"/>
            <a:ext cx="8918700" cy="11502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Compared to sales of $108,670 million and $5,332 million of operating income from Walmart US. 2.9% operating income as a percentage of net sale compared to 4.9% from Walmart US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Walmart US Units counts: 4,609</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Retail square feet: 698</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p:txBody>
      </p:sp>
      <p:pic>
        <p:nvPicPr>
          <p:cNvPr id="546" name="Google Shape;546;p82"/>
          <p:cNvPicPr preferRelativeResize="0"/>
          <p:nvPr/>
        </p:nvPicPr>
        <p:blipFill>
          <a:blip r:embed="rId3">
            <a:alphaModFix/>
          </a:blip>
          <a:stretch>
            <a:fillRect/>
          </a:stretch>
        </p:blipFill>
        <p:spPr>
          <a:xfrm>
            <a:off x="360863" y="875825"/>
            <a:ext cx="8422277" cy="2673075"/>
          </a:xfrm>
          <a:prstGeom prst="rect">
            <a:avLst/>
          </a:prstGeom>
          <a:noFill/>
          <a:ln>
            <a:noFill/>
          </a:ln>
        </p:spPr>
      </p:pic>
      <p:pic>
        <p:nvPicPr>
          <p:cNvPr id="547" name="Google Shape;547;p82"/>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3"/>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Sam’s Club US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53" name="Google Shape;553;p83"/>
          <p:cNvSpPr txBox="1"/>
          <p:nvPr/>
        </p:nvSpPr>
        <p:spPr>
          <a:xfrm>
            <a:off x="490550" y="886075"/>
            <a:ext cx="5134500" cy="3864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Gross Profit Rate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+58bps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Benefited from lower markdowns as a result of disciplined </a:t>
            </a:r>
            <a:r>
              <a:rPr lang="en" sz="1300" b="1">
                <a:latin typeface="Montserrat"/>
                <a:ea typeface="Montserrat"/>
                <a:cs typeface="Montserrat"/>
                <a:sym typeface="Montserrat"/>
              </a:rPr>
              <a:t>inventory management</a:t>
            </a:r>
            <a:endParaRPr sz="1300" b="1">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Continued focus on </a:t>
            </a:r>
            <a:r>
              <a:rPr lang="en" sz="1300" b="1">
                <a:latin typeface="Montserrat"/>
                <a:ea typeface="Montserrat"/>
                <a:cs typeface="Montserrat"/>
                <a:sym typeface="Montserrat"/>
              </a:rPr>
              <a:t>cost</a:t>
            </a:r>
            <a:r>
              <a:rPr lang="en" sz="1300">
                <a:latin typeface="Montserrat"/>
                <a:ea typeface="Montserrat"/>
                <a:cs typeface="Montserrat"/>
                <a:sym typeface="Montserrat"/>
              </a:rPr>
              <a:t> and </a:t>
            </a:r>
            <a:r>
              <a:rPr lang="en" sz="1300" b="1">
                <a:latin typeface="Montserrat"/>
                <a:ea typeface="Montserrat"/>
                <a:cs typeface="Montserrat"/>
                <a:sym typeface="Montserrat"/>
              </a:rPr>
              <a:t>price</a:t>
            </a:r>
            <a:r>
              <a:rPr lang="en" sz="1300">
                <a:latin typeface="Montserrat"/>
                <a:ea typeface="Montserrat"/>
                <a:cs typeface="Montserrat"/>
                <a:sym typeface="Montserrat"/>
              </a:rPr>
              <a:t> to increase value for the member</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expenses as a percentage of net sales</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+17bps</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Membership income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+13.3%</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Record highs for total and Plus membership</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Operating income</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$615M, +34.3%,</a:t>
            </a:r>
            <a:endParaRPr sz="1300">
              <a:latin typeface="Montserrat"/>
              <a:ea typeface="Montserrat"/>
              <a:cs typeface="Montserrat"/>
              <a:sym typeface="Montserrat"/>
            </a:endParaRPr>
          </a:p>
          <a:p>
            <a:pPr marL="457200" lvl="0"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Inventory</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-4.9%</a:t>
            </a:r>
            <a:endParaRPr sz="1300">
              <a:latin typeface="Montserrat"/>
              <a:ea typeface="Montserrat"/>
              <a:cs typeface="Montserrat"/>
              <a:sym typeface="Montserrat"/>
            </a:endParaRPr>
          </a:p>
          <a:p>
            <a:pPr marL="914400" lvl="1" indent="-311150" algn="l" rtl="0">
              <a:lnSpc>
                <a:spcPct val="115000"/>
              </a:lnSpc>
              <a:spcBef>
                <a:spcPts val="0"/>
              </a:spcBef>
              <a:spcAft>
                <a:spcPts val="0"/>
              </a:spcAft>
              <a:buSzPts val="1300"/>
              <a:buFont typeface="Montserrat"/>
              <a:buChar char="○"/>
            </a:pPr>
            <a:r>
              <a:rPr lang="en" sz="1300">
                <a:latin typeface="Montserrat"/>
                <a:ea typeface="Montserrat"/>
                <a:cs typeface="Montserrat"/>
                <a:sym typeface="Montserrat"/>
              </a:rPr>
              <a:t>Disciplined inventory management</a:t>
            </a: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0" lvl="0" indent="0" algn="l" rtl="0">
              <a:lnSpc>
                <a:spcPct val="115000"/>
              </a:lnSpc>
              <a:spcBef>
                <a:spcPts val="0"/>
              </a:spcBef>
              <a:spcAft>
                <a:spcPts val="0"/>
              </a:spcAft>
              <a:buNone/>
            </a:pP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sz="1900">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a:latin typeface="Montserrat"/>
              <a:ea typeface="Montserrat"/>
              <a:cs typeface="Montserrat"/>
              <a:sym typeface="Montserrat"/>
            </a:endParaRPr>
          </a:p>
        </p:txBody>
      </p:sp>
      <p:pic>
        <p:nvPicPr>
          <p:cNvPr id="554" name="Google Shape;554;p83"/>
          <p:cNvPicPr preferRelativeResize="0"/>
          <p:nvPr/>
        </p:nvPicPr>
        <p:blipFill>
          <a:blip r:embed="rId3">
            <a:alphaModFix/>
          </a:blip>
          <a:stretch>
            <a:fillRect/>
          </a:stretch>
        </p:blipFill>
        <p:spPr>
          <a:xfrm>
            <a:off x="5893800" y="-35725"/>
            <a:ext cx="3250200" cy="521494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4"/>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eCommerce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560" name="Google Shape;560;p84"/>
          <p:cNvPicPr preferRelativeResize="0"/>
          <p:nvPr/>
        </p:nvPicPr>
        <p:blipFill>
          <a:blip r:embed="rId3">
            <a:alphaModFix/>
          </a:blip>
          <a:stretch>
            <a:fillRect/>
          </a:stretch>
        </p:blipFill>
        <p:spPr>
          <a:xfrm>
            <a:off x="4470374" y="266275"/>
            <a:ext cx="4301600" cy="4610950"/>
          </a:xfrm>
          <a:prstGeom prst="rect">
            <a:avLst/>
          </a:prstGeom>
          <a:noFill/>
          <a:ln>
            <a:noFill/>
          </a:ln>
        </p:spPr>
      </p:pic>
      <p:pic>
        <p:nvPicPr>
          <p:cNvPr id="561" name="Google Shape;561;p84"/>
          <p:cNvPicPr preferRelativeResize="0"/>
          <p:nvPr/>
        </p:nvPicPr>
        <p:blipFill>
          <a:blip r:embed="rId4">
            <a:alphaModFix/>
          </a:blip>
          <a:stretch>
            <a:fillRect/>
          </a:stretch>
        </p:blipFill>
        <p:spPr>
          <a:xfrm>
            <a:off x="161150" y="1121551"/>
            <a:ext cx="4202950" cy="2654501"/>
          </a:xfrm>
          <a:prstGeom prst="rect">
            <a:avLst/>
          </a:prstGeom>
          <a:noFill/>
          <a:ln>
            <a:noFill/>
          </a:ln>
        </p:spPr>
      </p:pic>
      <p:sp>
        <p:nvSpPr>
          <p:cNvPr id="562" name="Google Shape;562;p84"/>
          <p:cNvSpPr txBox="1"/>
          <p:nvPr/>
        </p:nvSpPr>
        <p:spPr>
          <a:xfrm>
            <a:off x="634525" y="3817050"/>
            <a:ext cx="32562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For reference, Amazon’s revenue 7 year CAGR is 22.9%</a:t>
            </a:r>
            <a:endParaRPr>
              <a:solidFill>
                <a:schemeClr val="dk1"/>
              </a:solidFill>
              <a:latin typeface="Montserrat"/>
              <a:ea typeface="Montserrat"/>
              <a:cs typeface="Montserrat"/>
              <a:sym typeface="Montserra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5"/>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eCommerce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568" name="Google Shape;568;p85"/>
          <p:cNvPicPr preferRelativeResize="0"/>
          <p:nvPr/>
        </p:nvPicPr>
        <p:blipFill rotWithShape="1">
          <a:blip r:embed="rId3">
            <a:alphaModFix/>
          </a:blip>
          <a:srcRect b="14045"/>
          <a:stretch/>
        </p:blipFill>
        <p:spPr>
          <a:xfrm>
            <a:off x="1444075" y="827500"/>
            <a:ext cx="6255850" cy="3995174"/>
          </a:xfrm>
          <a:prstGeom prst="rect">
            <a:avLst/>
          </a:prstGeom>
          <a:noFill/>
          <a:ln>
            <a:noFill/>
          </a:ln>
        </p:spPr>
      </p:pic>
      <p:pic>
        <p:nvPicPr>
          <p:cNvPr id="569" name="Google Shape;569;p85"/>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6"/>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Acquisition of Jet.com</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75" name="Google Shape;575;p86"/>
          <p:cNvSpPr txBox="1"/>
          <p:nvPr/>
        </p:nvSpPr>
        <p:spPr>
          <a:xfrm>
            <a:off x="222650" y="1097350"/>
            <a:ext cx="4254900" cy="3621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Jet.com was a E-commerce business, a competitor to Amazon</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Walmart acquired Jet.com in 2016 for $3.3billion, this started Walmart’s E-commerce business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Walmart winded up Jet.com in 2020 when Walmart’s main website outgrew Jet.com</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Majority of Jet.com employees were merged into Walmart</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Despite the wind up, Walmart credited Jet.com as the stepping stone to the E-commerce business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576" name="Google Shape;576;p86"/>
          <p:cNvPicPr preferRelativeResize="0"/>
          <p:nvPr/>
        </p:nvPicPr>
        <p:blipFill>
          <a:blip r:embed="rId3">
            <a:alphaModFix/>
          </a:blip>
          <a:stretch>
            <a:fillRect/>
          </a:stretch>
        </p:blipFill>
        <p:spPr>
          <a:xfrm>
            <a:off x="4681400" y="1720178"/>
            <a:ext cx="4072725" cy="1703150"/>
          </a:xfrm>
          <a:prstGeom prst="rect">
            <a:avLst/>
          </a:prstGeom>
          <a:noFill/>
          <a:ln>
            <a:noFill/>
          </a:ln>
        </p:spPr>
      </p:pic>
      <p:pic>
        <p:nvPicPr>
          <p:cNvPr id="577" name="Google Shape;577;p86"/>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87"/>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Strategic Alliance with JD.com</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83" name="Google Shape;583;p87"/>
          <p:cNvSpPr txBox="1"/>
          <p:nvPr/>
        </p:nvSpPr>
        <p:spPr>
          <a:xfrm>
            <a:off x="191900" y="1220300"/>
            <a:ext cx="5955600" cy="3586500"/>
          </a:xfrm>
          <a:prstGeom prst="rect">
            <a:avLst/>
          </a:prstGeom>
          <a:noFill/>
          <a:ln>
            <a:noFill/>
          </a:ln>
        </p:spPr>
        <p:txBody>
          <a:bodyPr spcFirstLastPara="1" wrap="square" lIns="91425" tIns="91425" rIns="91425" bIns="91425" anchor="t" anchorCtr="0">
            <a:spAutoFit/>
          </a:bodyPr>
          <a:lstStyle/>
          <a:p>
            <a:pPr marL="457200" lvl="0" indent="-311150" algn="l" rtl="0">
              <a:lnSpc>
                <a:spcPct val="98000"/>
              </a:lnSpc>
              <a:spcBef>
                <a:spcPts val="800"/>
              </a:spcBef>
              <a:spcAft>
                <a:spcPts val="0"/>
              </a:spcAft>
              <a:buClr>
                <a:schemeClr val="dk1"/>
              </a:buClr>
              <a:buSzPts val="1300"/>
              <a:buFont typeface="Montserrat"/>
              <a:buChar char="●"/>
            </a:pPr>
            <a:r>
              <a:rPr lang="en" sz="1600">
                <a:solidFill>
                  <a:schemeClr val="dk1"/>
                </a:solidFill>
                <a:latin typeface="Montserrat"/>
                <a:ea typeface="Montserrat"/>
                <a:cs typeface="Montserrat"/>
                <a:sym typeface="Montserrat"/>
              </a:rPr>
              <a:t>In 2016, Walmart and JD.com, China’s largest e-commerce company by revenue, form a strategic alliance to better serve consumers across China, covering both online and offline retail</a:t>
            </a:r>
            <a:endParaRPr sz="1600">
              <a:solidFill>
                <a:schemeClr val="dk1"/>
              </a:solidFill>
              <a:latin typeface="Montserrat"/>
              <a:ea typeface="Montserrat"/>
              <a:cs typeface="Montserrat"/>
              <a:sym typeface="Montserrat"/>
            </a:endParaRPr>
          </a:p>
          <a:p>
            <a:pPr marL="457200" lvl="0" indent="-311150" algn="l" rtl="0">
              <a:lnSpc>
                <a:spcPct val="98000"/>
              </a:lnSpc>
              <a:spcBef>
                <a:spcPts val="0"/>
              </a:spcBef>
              <a:spcAft>
                <a:spcPts val="0"/>
              </a:spcAft>
              <a:buClr>
                <a:schemeClr val="dk1"/>
              </a:buClr>
              <a:buSzPts val="1300"/>
              <a:buFont typeface="Montserrat"/>
              <a:buChar char="●"/>
            </a:pPr>
            <a:r>
              <a:rPr lang="en" sz="1600">
                <a:solidFill>
                  <a:schemeClr val="dk1"/>
                </a:solidFill>
                <a:latin typeface="Montserrat"/>
                <a:ea typeface="Montserrat"/>
                <a:cs typeface="Montserrat"/>
                <a:sym typeface="Montserrat"/>
              </a:rPr>
              <a:t>Wal-Mart is putting faith in JD.com to remain one of the top players in China’s e-commerce space, where consumers are projected to spend nearly $6.4 trillion a year by 2025</a:t>
            </a:r>
            <a:endParaRPr sz="1600">
              <a:solidFill>
                <a:schemeClr val="dk1"/>
              </a:solidFill>
              <a:latin typeface="Montserrat"/>
              <a:ea typeface="Montserrat"/>
              <a:cs typeface="Montserrat"/>
              <a:sym typeface="Montserrat"/>
            </a:endParaRPr>
          </a:p>
          <a:p>
            <a:pPr marL="457200" lvl="0" indent="-311150" algn="l" rtl="0">
              <a:lnSpc>
                <a:spcPct val="98000"/>
              </a:lnSpc>
              <a:spcBef>
                <a:spcPts val="0"/>
              </a:spcBef>
              <a:spcAft>
                <a:spcPts val="0"/>
              </a:spcAft>
              <a:buClr>
                <a:schemeClr val="dk1"/>
              </a:buClr>
              <a:buSzPts val="1300"/>
              <a:buFont typeface="Montserrat"/>
              <a:buChar char="●"/>
            </a:pPr>
            <a:r>
              <a:rPr lang="en" sz="1600">
                <a:solidFill>
                  <a:schemeClr val="dk1"/>
                </a:solidFill>
                <a:latin typeface="Montserrat"/>
                <a:ea typeface="Montserrat"/>
                <a:cs typeface="Montserrat"/>
                <a:sym typeface="Montserrat"/>
              </a:rPr>
              <a:t>On the innovation front, the company is expanding its drone delivery routes to cut transportation costs and increase focus on rural areas of China, which will ultimately help it compete against Chinese e-commerce market leader Alibaba</a:t>
            </a:r>
            <a:endParaRPr sz="13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300" b="1">
              <a:solidFill>
                <a:schemeClr val="dk1"/>
              </a:solidFill>
              <a:latin typeface="Montserrat"/>
              <a:ea typeface="Montserrat"/>
              <a:cs typeface="Montserrat"/>
              <a:sym typeface="Montserrat"/>
            </a:endParaRPr>
          </a:p>
        </p:txBody>
      </p:sp>
      <p:pic>
        <p:nvPicPr>
          <p:cNvPr id="584" name="Google Shape;584;p87"/>
          <p:cNvPicPr preferRelativeResize="0"/>
          <p:nvPr/>
        </p:nvPicPr>
        <p:blipFill>
          <a:blip r:embed="rId3">
            <a:alphaModFix/>
          </a:blip>
          <a:stretch>
            <a:fillRect/>
          </a:stretch>
        </p:blipFill>
        <p:spPr>
          <a:xfrm>
            <a:off x="4463394" y="60750"/>
            <a:ext cx="1295756" cy="1036600"/>
          </a:xfrm>
          <a:prstGeom prst="rect">
            <a:avLst/>
          </a:prstGeom>
          <a:noFill/>
          <a:ln>
            <a:noFill/>
          </a:ln>
        </p:spPr>
      </p:pic>
      <p:pic>
        <p:nvPicPr>
          <p:cNvPr id="585" name="Google Shape;585;p87"/>
          <p:cNvPicPr preferRelativeResize="0"/>
          <p:nvPr/>
        </p:nvPicPr>
        <p:blipFill rotWithShape="1">
          <a:blip r:embed="rId4">
            <a:alphaModFix/>
          </a:blip>
          <a:srcRect t="12418"/>
          <a:stretch/>
        </p:blipFill>
        <p:spPr>
          <a:xfrm>
            <a:off x="6381875" y="940245"/>
            <a:ext cx="2587925" cy="3735180"/>
          </a:xfrm>
          <a:prstGeom prst="rect">
            <a:avLst/>
          </a:prstGeom>
          <a:noFill/>
          <a:ln>
            <a:noFill/>
          </a:ln>
        </p:spPr>
      </p:pic>
      <p:sp>
        <p:nvSpPr>
          <p:cNvPr id="586" name="Google Shape;586;p87"/>
          <p:cNvSpPr txBox="1"/>
          <p:nvPr/>
        </p:nvSpPr>
        <p:spPr>
          <a:xfrm>
            <a:off x="6528388" y="409150"/>
            <a:ext cx="1721100" cy="2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Open Sans"/>
                <a:ea typeface="Open Sans"/>
                <a:cs typeface="Open Sans"/>
                <a:sym typeface="Open Sans"/>
              </a:rPr>
              <a:t>Largest E-commerce companies in China</a:t>
            </a:r>
            <a:endParaRPr sz="1200">
              <a:solidFill>
                <a:schemeClr val="dk1"/>
              </a:solidFill>
              <a:latin typeface="Open Sans"/>
              <a:ea typeface="Open Sans"/>
              <a:cs typeface="Open Sans"/>
              <a:sym typeface="Open Sans"/>
            </a:endParaRPr>
          </a:p>
        </p:txBody>
      </p:sp>
      <p:pic>
        <p:nvPicPr>
          <p:cNvPr id="587" name="Google Shape;587;p87"/>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88"/>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Partnership with Shopify</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593" name="Google Shape;593;p88"/>
          <p:cNvSpPr txBox="1"/>
          <p:nvPr/>
        </p:nvSpPr>
        <p:spPr>
          <a:xfrm>
            <a:off x="4321050" y="932400"/>
            <a:ext cx="4490400" cy="3278700"/>
          </a:xfrm>
          <a:prstGeom prst="rect">
            <a:avLst/>
          </a:prstGeom>
          <a:noFill/>
          <a:ln>
            <a:noFill/>
          </a:ln>
        </p:spPr>
        <p:txBody>
          <a:bodyPr spcFirstLastPara="1" wrap="square" lIns="91425" tIns="91425" rIns="91425" bIns="91425" anchor="t" anchorCtr="0">
            <a:spAutoFit/>
          </a:bodyPr>
          <a:lstStyle/>
          <a:p>
            <a:pPr marL="457200" lvl="0" indent="-336550" algn="l" rtl="0">
              <a:lnSpc>
                <a:spcPct val="98000"/>
              </a:lnSpc>
              <a:spcBef>
                <a:spcPts val="80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In 2020, Walmart partnered with e-commerce firm Shopify as it looks to expand its online marketplace business and cash in on the coronavirus-driven jump in online shopping.</a:t>
            </a:r>
            <a:endParaRPr sz="1700">
              <a:solidFill>
                <a:schemeClr val="dk1"/>
              </a:solidFill>
              <a:latin typeface="Calibri"/>
              <a:ea typeface="Calibri"/>
              <a:cs typeface="Calibri"/>
              <a:sym typeface="Calibri"/>
            </a:endParaRPr>
          </a:p>
          <a:p>
            <a:pPr marL="457200" lvl="0" indent="-336550" algn="l" rtl="0">
              <a:lnSpc>
                <a:spcPct val="98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The partnership was focused on adding small- and medium-sized U.S. businesses to its platform, Walmart.com</a:t>
            </a:r>
            <a:endParaRPr sz="1700">
              <a:solidFill>
                <a:schemeClr val="dk1"/>
              </a:solidFill>
              <a:latin typeface="Calibri"/>
              <a:ea typeface="Calibri"/>
              <a:cs typeface="Calibri"/>
              <a:sym typeface="Calibri"/>
            </a:endParaRPr>
          </a:p>
          <a:p>
            <a:pPr marL="457200" lvl="0" indent="-336550" algn="l" rtl="0">
              <a:lnSpc>
                <a:spcPct val="98000"/>
              </a:lnSpc>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Shopify Walmart Integration: Allows Shopify sellers to easily register and sell on Walmart Marketplace</a:t>
            </a: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594" name="Google Shape;594;p88"/>
          <p:cNvPicPr preferRelativeResize="0"/>
          <p:nvPr/>
        </p:nvPicPr>
        <p:blipFill>
          <a:blip r:embed="rId3">
            <a:alphaModFix/>
          </a:blip>
          <a:stretch>
            <a:fillRect/>
          </a:stretch>
        </p:blipFill>
        <p:spPr>
          <a:xfrm>
            <a:off x="222645" y="1416190"/>
            <a:ext cx="3851875" cy="2311111"/>
          </a:xfrm>
          <a:prstGeom prst="rect">
            <a:avLst/>
          </a:prstGeom>
          <a:noFill/>
          <a:ln>
            <a:noFill/>
          </a:ln>
        </p:spPr>
      </p:pic>
      <p:pic>
        <p:nvPicPr>
          <p:cNvPr id="595" name="Google Shape;595;p8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9"/>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Other E-Commerce Acquisitions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01" name="Google Shape;601;p89"/>
          <p:cNvSpPr txBox="1"/>
          <p:nvPr/>
        </p:nvSpPr>
        <p:spPr>
          <a:xfrm>
            <a:off x="453189" y="2683800"/>
            <a:ext cx="3599100" cy="2747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a:solidFill>
                  <a:srgbClr val="111111"/>
                </a:solidFill>
              </a:rPr>
              <a:t>●Type of business: Online apparel brand</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●Acquisition price: $310 million</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●Date purchased: June 16, 2017</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●Sold in May 2023 for $75 million</a:t>
            </a: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Clr>
                <a:schemeClr val="dk1"/>
              </a:buClr>
              <a:buSzPts val="1100"/>
              <a:buFont typeface="Arial"/>
              <a:buNone/>
            </a:pPr>
            <a:endParaRPr>
              <a:solidFill>
                <a:srgbClr val="111111"/>
              </a:solidFill>
            </a:endParaRPr>
          </a:p>
          <a:p>
            <a:pPr marL="0" lvl="0" indent="0" algn="l" rtl="0">
              <a:lnSpc>
                <a:spcPct val="98000"/>
              </a:lnSpc>
              <a:spcBef>
                <a:spcPts val="800"/>
              </a:spcBef>
              <a:spcAft>
                <a:spcPts val="0"/>
              </a:spcAft>
              <a:buNone/>
            </a:pP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sp>
        <p:nvSpPr>
          <p:cNvPr id="602" name="Google Shape;602;p89"/>
          <p:cNvSpPr txBox="1"/>
          <p:nvPr/>
        </p:nvSpPr>
        <p:spPr>
          <a:xfrm>
            <a:off x="5029462" y="2683800"/>
            <a:ext cx="3683700" cy="27471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a:solidFill>
                  <a:srgbClr val="111111"/>
                </a:solidFill>
              </a:rPr>
              <a:t>●Type of business: Online outdoor retailer</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●Acquisition price: $51 million</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●Date purchased: February 13, 2017</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●Sold in February 2023 </a:t>
            </a: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0" lvl="0" indent="0" algn="l" rtl="0">
              <a:lnSpc>
                <a:spcPct val="98000"/>
              </a:lnSpc>
              <a:spcBef>
                <a:spcPts val="800"/>
              </a:spcBef>
              <a:spcAft>
                <a:spcPts val="0"/>
              </a:spcAft>
              <a:buNone/>
            </a:pP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603" name="Google Shape;603;p89"/>
          <p:cNvPicPr preferRelativeResize="0"/>
          <p:nvPr/>
        </p:nvPicPr>
        <p:blipFill rotWithShape="1">
          <a:blip r:embed="rId3">
            <a:alphaModFix/>
          </a:blip>
          <a:srcRect t="33335" b="31932"/>
          <a:stretch/>
        </p:blipFill>
        <p:spPr>
          <a:xfrm>
            <a:off x="5071750" y="1433763"/>
            <a:ext cx="3599100" cy="1250025"/>
          </a:xfrm>
          <a:prstGeom prst="rect">
            <a:avLst/>
          </a:prstGeom>
          <a:noFill/>
          <a:ln>
            <a:noFill/>
          </a:ln>
        </p:spPr>
      </p:pic>
      <p:pic>
        <p:nvPicPr>
          <p:cNvPr id="604" name="Google Shape;604;p89"/>
          <p:cNvPicPr preferRelativeResize="0"/>
          <p:nvPr/>
        </p:nvPicPr>
        <p:blipFill>
          <a:blip r:embed="rId4">
            <a:alphaModFix/>
          </a:blip>
          <a:stretch>
            <a:fillRect/>
          </a:stretch>
        </p:blipFill>
        <p:spPr>
          <a:xfrm>
            <a:off x="222650" y="1745063"/>
            <a:ext cx="4247187" cy="627425"/>
          </a:xfrm>
          <a:prstGeom prst="rect">
            <a:avLst/>
          </a:prstGeom>
          <a:noFill/>
          <a:ln>
            <a:noFill/>
          </a:ln>
        </p:spPr>
      </p:pic>
      <p:pic>
        <p:nvPicPr>
          <p:cNvPr id="605" name="Google Shape;605;p89"/>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0"/>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Other E-Commerce Acquisitions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611" name="Google Shape;611;p90"/>
          <p:cNvPicPr preferRelativeResize="0"/>
          <p:nvPr/>
        </p:nvPicPr>
        <p:blipFill>
          <a:blip r:embed="rId3">
            <a:alphaModFix/>
          </a:blip>
          <a:stretch>
            <a:fillRect/>
          </a:stretch>
        </p:blipFill>
        <p:spPr>
          <a:xfrm>
            <a:off x="222650" y="1064075"/>
            <a:ext cx="4080676" cy="1918799"/>
          </a:xfrm>
          <a:prstGeom prst="rect">
            <a:avLst/>
          </a:prstGeom>
          <a:noFill/>
          <a:ln>
            <a:noFill/>
          </a:ln>
        </p:spPr>
      </p:pic>
      <p:sp>
        <p:nvSpPr>
          <p:cNvPr id="612" name="Google Shape;612;p90"/>
          <p:cNvSpPr txBox="1"/>
          <p:nvPr/>
        </p:nvSpPr>
        <p:spPr>
          <a:xfrm>
            <a:off x="642688" y="3177300"/>
            <a:ext cx="3240600" cy="24993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a:solidFill>
                  <a:srgbClr val="111111"/>
                </a:solidFill>
              </a:rPr>
              <a:t>●Type of Business: E-commerce</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●Acquisition price: $70 million</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●Date purchased: December 30, 2016</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●Sold in October 2020</a:t>
            </a: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0" lvl="0" indent="0" algn="l" rtl="0">
              <a:lnSpc>
                <a:spcPct val="98000"/>
              </a:lnSpc>
              <a:spcBef>
                <a:spcPts val="800"/>
              </a:spcBef>
              <a:spcAft>
                <a:spcPts val="0"/>
              </a:spcAft>
              <a:buNone/>
            </a:pP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613" name="Google Shape;613;p90"/>
          <p:cNvPicPr preferRelativeResize="0"/>
          <p:nvPr/>
        </p:nvPicPr>
        <p:blipFill>
          <a:blip r:embed="rId4">
            <a:alphaModFix/>
          </a:blip>
          <a:stretch>
            <a:fillRect/>
          </a:stretch>
        </p:blipFill>
        <p:spPr>
          <a:xfrm>
            <a:off x="5029500" y="1064075"/>
            <a:ext cx="3683622" cy="1918800"/>
          </a:xfrm>
          <a:prstGeom prst="rect">
            <a:avLst/>
          </a:prstGeom>
          <a:noFill/>
          <a:ln>
            <a:noFill/>
          </a:ln>
        </p:spPr>
      </p:pic>
      <p:sp>
        <p:nvSpPr>
          <p:cNvPr id="614" name="Google Shape;614;p90"/>
          <p:cNvSpPr txBox="1"/>
          <p:nvPr/>
        </p:nvSpPr>
        <p:spPr>
          <a:xfrm>
            <a:off x="5029462" y="3177300"/>
            <a:ext cx="3683700" cy="2994900"/>
          </a:xfrm>
          <a:prstGeom prst="rect">
            <a:avLst/>
          </a:prstGeom>
          <a:noFill/>
          <a:ln>
            <a:noFill/>
          </a:ln>
        </p:spPr>
        <p:txBody>
          <a:bodyPr spcFirstLastPara="1" wrap="square" lIns="91425" tIns="91425" rIns="91425" bIns="91425" anchor="t" anchorCtr="0">
            <a:spAutoFit/>
          </a:bodyPr>
          <a:lstStyle/>
          <a:p>
            <a:pPr marL="12700" lvl="0" indent="0" algn="l" rtl="0">
              <a:lnSpc>
                <a:spcPct val="115000"/>
              </a:lnSpc>
              <a:spcBef>
                <a:spcPts val="0"/>
              </a:spcBef>
              <a:spcAft>
                <a:spcPts val="0"/>
              </a:spcAft>
              <a:buNone/>
            </a:pPr>
            <a:r>
              <a:rPr lang="en">
                <a:solidFill>
                  <a:srgbClr val="111111"/>
                </a:solidFill>
              </a:rPr>
              <a:t>●Type of business: </a:t>
            </a:r>
            <a:r>
              <a:rPr lang="en">
                <a:solidFill>
                  <a:srgbClr val="333333"/>
                </a:solidFill>
              </a:rPr>
              <a:t>Online specialty retailer</a:t>
            </a:r>
            <a:endParaRPr>
              <a:solidFill>
                <a:srgbClr val="333333"/>
              </a:solidFill>
            </a:endParaRPr>
          </a:p>
          <a:p>
            <a:pPr marL="12700" lvl="0" indent="0" algn="l" rtl="0">
              <a:lnSpc>
                <a:spcPct val="115000"/>
              </a:lnSpc>
              <a:spcBef>
                <a:spcPts val="0"/>
              </a:spcBef>
              <a:spcAft>
                <a:spcPts val="0"/>
              </a:spcAft>
              <a:buNone/>
            </a:pPr>
            <a:r>
              <a:rPr lang="en">
                <a:solidFill>
                  <a:srgbClr val="111111"/>
                </a:solidFill>
              </a:rPr>
              <a:t>●Acquisition price: N/A (</a:t>
            </a:r>
            <a:r>
              <a:rPr lang="en">
                <a:solidFill>
                  <a:srgbClr val="040C28"/>
                </a:solidFill>
              </a:rPr>
              <a:t>between $50 million and $75 million</a:t>
            </a:r>
            <a:r>
              <a:rPr lang="en">
                <a:solidFill>
                  <a:srgbClr val="111111"/>
                </a:solidFill>
              </a:rPr>
              <a:t>)</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●Date purchased: March 17, 2017</a:t>
            </a:r>
            <a:endParaRPr>
              <a:solidFill>
                <a:srgbClr val="111111"/>
              </a:solidFill>
            </a:endParaRPr>
          </a:p>
          <a:p>
            <a:pPr marL="12700" lvl="0" indent="0" algn="l" rtl="0">
              <a:lnSpc>
                <a:spcPct val="115000"/>
              </a:lnSpc>
              <a:spcBef>
                <a:spcPts val="0"/>
              </a:spcBef>
              <a:spcAft>
                <a:spcPts val="0"/>
              </a:spcAft>
              <a:buNone/>
            </a:pPr>
            <a:r>
              <a:rPr lang="en">
                <a:solidFill>
                  <a:srgbClr val="111111"/>
                </a:solidFill>
              </a:rPr>
              <a:t>●Sold in October 2019</a:t>
            </a: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12700" lvl="0" indent="0" algn="l" rtl="0">
              <a:lnSpc>
                <a:spcPct val="115000"/>
              </a:lnSpc>
              <a:spcBef>
                <a:spcPts val="0"/>
              </a:spcBef>
              <a:spcAft>
                <a:spcPts val="0"/>
              </a:spcAft>
              <a:buNone/>
            </a:pPr>
            <a:endParaRPr>
              <a:solidFill>
                <a:srgbClr val="111111"/>
              </a:solidFill>
            </a:endParaRPr>
          </a:p>
          <a:p>
            <a:pPr marL="0" lvl="0" indent="0" algn="l" rtl="0">
              <a:lnSpc>
                <a:spcPct val="98000"/>
              </a:lnSpc>
              <a:spcBef>
                <a:spcPts val="800"/>
              </a:spcBef>
              <a:spcAft>
                <a:spcPts val="0"/>
              </a:spcAft>
              <a:buNone/>
            </a:pPr>
            <a:endParaRPr sz="17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b="1">
              <a:solidFill>
                <a:schemeClr val="dk1"/>
              </a:solidFill>
              <a:latin typeface="Montserrat"/>
              <a:ea typeface="Montserrat"/>
              <a:cs typeface="Montserrat"/>
              <a:sym typeface="Montserrat"/>
            </a:endParaRPr>
          </a:p>
        </p:txBody>
      </p:sp>
      <p:pic>
        <p:nvPicPr>
          <p:cNvPr id="615" name="Google Shape;615;p90"/>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1"/>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eCommerce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21" name="Google Shape;621;p91"/>
          <p:cNvSpPr txBox="1"/>
          <p:nvPr/>
        </p:nvSpPr>
        <p:spPr>
          <a:xfrm>
            <a:off x="222650" y="1097350"/>
            <a:ext cx="3127800" cy="362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Walmart App</a:t>
            </a:r>
            <a:r>
              <a:rPr lang="en">
                <a:solidFill>
                  <a:schemeClr val="dk1"/>
                </a:solidFill>
                <a:latin typeface="Montserrat"/>
                <a:ea typeface="Montserrat"/>
                <a:cs typeface="Montserrat"/>
                <a:sym typeface="Montserrat"/>
              </a:rPr>
              <a:t>: Walmart Pay, Mobile Express Returns, prescription refills and grocery orders with same-day pickup</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Mobile Scan &amp; Go</a:t>
            </a:r>
            <a:r>
              <a:rPr lang="en">
                <a:solidFill>
                  <a:schemeClr val="dk1"/>
                </a:solidFill>
                <a:latin typeface="Montserrat"/>
                <a:ea typeface="Montserrat"/>
                <a:cs typeface="Montserrat"/>
                <a:sym typeface="Montserrat"/>
              </a:rPr>
              <a:t>: Shop and checkout with your phone in-store.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Curbside Pickup</a:t>
            </a:r>
            <a:r>
              <a:rPr lang="en">
                <a:solidFill>
                  <a:schemeClr val="dk1"/>
                </a:solidFill>
                <a:latin typeface="Montserrat"/>
                <a:ea typeface="Montserrat"/>
                <a:cs typeface="Montserrat"/>
                <a:sym typeface="Montserrat"/>
              </a:rPr>
              <a:t>: Order online, pickup in store</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NextDay Delivery</a:t>
            </a:r>
            <a:r>
              <a:rPr lang="en">
                <a:solidFill>
                  <a:schemeClr val="dk1"/>
                </a:solidFill>
                <a:latin typeface="Montserrat"/>
                <a:ea typeface="Montserrat"/>
                <a:cs typeface="Montserrat"/>
                <a:sym typeface="Montserrat"/>
              </a:rPr>
              <a:t>: Free shipping on eligible orders over $35</a:t>
            </a:r>
            <a:endParaRPr>
              <a:solidFill>
                <a:schemeClr val="dk1"/>
              </a:solidFill>
              <a:latin typeface="Montserrat"/>
              <a:ea typeface="Montserrat"/>
              <a:cs typeface="Montserrat"/>
              <a:sym typeface="Montserrat"/>
            </a:endParaRPr>
          </a:p>
        </p:txBody>
      </p:sp>
      <p:pic>
        <p:nvPicPr>
          <p:cNvPr id="622" name="Google Shape;622;p91"/>
          <p:cNvPicPr preferRelativeResize="0"/>
          <p:nvPr/>
        </p:nvPicPr>
        <p:blipFill>
          <a:blip r:embed="rId3">
            <a:alphaModFix/>
          </a:blip>
          <a:stretch>
            <a:fillRect/>
          </a:stretch>
        </p:blipFill>
        <p:spPr>
          <a:xfrm>
            <a:off x="3558349" y="1097350"/>
            <a:ext cx="5362575" cy="3535150"/>
          </a:xfrm>
          <a:prstGeom prst="rect">
            <a:avLst/>
          </a:prstGeom>
          <a:noFill/>
          <a:ln>
            <a:noFill/>
          </a:ln>
        </p:spPr>
      </p:pic>
      <p:pic>
        <p:nvPicPr>
          <p:cNvPr id="623" name="Google Shape;623;p91"/>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Type of Retailers</a:t>
            </a:r>
            <a:endParaRPr>
              <a:latin typeface="Oswald"/>
              <a:ea typeface="Oswald"/>
              <a:cs typeface="Oswald"/>
              <a:sym typeface="Oswald"/>
            </a:endParaRPr>
          </a:p>
        </p:txBody>
      </p:sp>
      <p:sp>
        <p:nvSpPr>
          <p:cNvPr id="115" name="Google Shape;115;p20"/>
          <p:cNvSpPr txBox="1">
            <a:spLocks noGrp="1"/>
          </p:cNvSpPr>
          <p:nvPr>
            <p:ph type="body" idx="1"/>
          </p:nvPr>
        </p:nvSpPr>
        <p:spPr>
          <a:xfrm>
            <a:off x="236425" y="1789500"/>
            <a:ext cx="8520600" cy="3354000"/>
          </a:xfrm>
          <a:prstGeom prst="rect">
            <a:avLst/>
          </a:prstGeom>
        </p:spPr>
        <p:txBody>
          <a:bodyPr spcFirstLastPara="1" wrap="square" lIns="91425" tIns="91425" rIns="91425" bIns="91425" anchor="t" anchorCtr="0">
            <a:normAutofit/>
          </a:bodyPr>
          <a:lstStyle/>
          <a:p>
            <a:pPr marL="0" lvl="0" indent="0" algn="l" rtl="0">
              <a:lnSpc>
                <a:spcPct val="115000"/>
              </a:lnSpc>
              <a:spcBef>
                <a:spcPts val="900"/>
              </a:spcBef>
              <a:spcAft>
                <a:spcPts val="0"/>
              </a:spcAft>
              <a:buClr>
                <a:schemeClr val="dk1"/>
              </a:buClr>
              <a:buSzPts val="1100"/>
              <a:buFont typeface="Arial"/>
              <a:buNone/>
            </a:pPr>
            <a:r>
              <a:rPr lang="en" sz="1600" b="1">
                <a:latin typeface="Montserrat"/>
                <a:ea typeface="Montserrat"/>
                <a:cs typeface="Montserrat"/>
                <a:sym typeface="Montserrat"/>
              </a:rPr>
              <a:t>Department Stores:</a:t>
            </a:r>
            <a:r>
              <a:rPr lang="en" sz="1600">
                <a:latin typeface="Montserrat"/>
                <a:ea typeface="Montserrat"/>
                <a:cs typeface="Montserrat"/>
                <a:sym typeface="Montserrat"/>
              </a:rPr>
              <a:t> Offer a wide range of consumer goods in different areas of the store, each area ("department") specializing in a product category.</a:t>
            </a:r>
            <a:endParaRPr sz="1600">
              <a:latin typeface="Montserrat"/>
              <a:ea typeface="Montserrat"/>
              <a:cs typeface="Montserrat"/>
              <a:sym typeface="Montserrat"/>
            </a:endParaRPr>
          </a:p>
          <a:p>
            <a:pPr marL="0" lvl="0" indent="0" algn="l" rtl="0">
              <a:lnSpc>
                <a:spcPct val="115000"/>
              </a:lnSpc>
              <a:spcBef>
                <a:spcPts val="900"/>
              </a:spcBef>
              <a:spcAft>
                <a:spcPts val="0"/>
              </a:spcAft>
              <a:buClr>
                <a:schemeClr val="dk1"/>
              </a:buClr>
              <a:buSzPts val="1100"/>
              <a:buFont typeface="Arial"/>
              <a:buNone/>
            </a:pPr>
            <a:r>
              <a:rPr lang="en" sz="1600" b="1">
                <a:latin typeface="Montserrat"/>
                <a:ea typeface="Montserrat"/>
                <a:cs typeface="Montserrat"/>
                <a:sym typeface="Montserrat"/>
              </a:rPr>
              <a:t>Speciality Stores: </a:t>
            </a:r>
            <a:r>
              <a:rPr lang="en" sz="1600">
                <a:latin typeface="Montserrat"/>
                <a:ea typeface="Montserrat"/>
                <a:cs typeface="Montserrat"/>
                <a:sym typeface="Montserrat"/>
              </a:rPr>
              <a:t>Focus on one or two specific categories of products.</a:t>
            </a:r>
            <a:endParaRPr sz="1600">
              <a:latin typeface="Montserrat"/>
              <a:ea typeface="Montserrat"/>
              <a:cs typeface="Montserrat"/>
              <a:sym typeface="Montserrat"/>
            </a:endParaRPr>
          </a:p>
          <a:p>
            <a:pPr marL="0" lvl="0" indent="0" algn="l" rtl="0">
              <a:lnSpc>
                <a:spcPct val="115000"/>
              </a:lnSpc>
              <a:spcBef>
                <a:spcPts val="900"/>
              </a:spcBef>
              <a:spcAft>
                <a:spcPts val="0"/>
              </a:spcAft>
              <a:buClr>
                <a:schemeClr val="dk1"/>
              </a:buClr>
              <a:buSzPts val="1100"/>
              <a:buFont typeface="Arial"/>
              <a:buNone/>
            </a:pPr>
            <a:r>
              <a:rPr lang="en" sz="1600" b="1">
                <a:latin typeface="Montserrat"/>
                <a:ea typeface="Montserrat"/>
                <a:cs typeface="Montserrat"/>
                <a:sym typeface="Montserrat"/>
              </a:rPr>
              <a:t>Supermarkets: </a:t>
            </a:r>
            <a:r>
              <a:rPr lang="en" sz="1600">
                <a:latin typeface="Montserrat"/>
                <a:ea typeface="Montserrat"/>
                <a:cs typeface="Montserrat"/>
                <a:sym typeface="Montserrat"/>
              </a:rPr>
              <a:t>Big self-service retail market that generally sells foods and household items.</a:t>
            </a:r>
            <a:endParaRPr sz="1600">
              <a:latin typeface="Montserrat"/>
              <a:ea typeface="Montserrat"/>
              <a:cs typeface="Montserrat"/>
              <a:sym typeface="Montserrat"/>
            </a:endParaRPr>
          </a:p>
          <a:p>
            <a:pPr marL="0" lvl="0" indent="0" algn="l" rtl="0">
              <a:lnSpc>
                <a:spcPct val="115000"/>
              </a:lnSpc>
              <a:spcBef>
                <a:spcPts val="900"/>
              </a:spcBef>
              <a:spcAft>
                <a:spcPts val="0"/>
              </a:spcAft>
              <a:buClr>
                <a:schemeClr val="dk1"/>
              </a:buClr>
              <a:buSzPts val="1100"/>
              <a:buFont typeface="Arial"/>
              <a:buNone/>
            </a:pPr>
            <a:r>
              <a:rPr lang="en" sz="1600" b="1">
                <a:latin typeface="Montserrat"/>
                <a:ea typeface="Montserrat"/>
                <a:cs typeface="Montserrat"/>
                <a:sym typeface="Montserrat"/>
              </a:rPr>
              <a:t>Convenience Store:</a:t>
            </a:r>
            <a:r>
              <a:rPr lang="en" sz="1600">
                <a:latin typeface="Montserrat"/>
                <a:ea typeface="Montserrat"/>
                <a:cs typeface="Montserrat"/>
                <a:sym typeface="Montserrat"/>
              </a:rPr>
              <a:t> Offer a limited range of products at premium prices due to the added value of convenience. Usually are small and located in residential area.</a:t>
            </a:r>
            <a:endParaRPr sz="1600">
              <a:latin typeface="Montserrat"/>
              <a:ea typeface="Montserrat"/>
              <a:cs typeface="Montserrat"/>
              <a:sym typeface="Montserrat"/>
            </a:endParaRPr>
          </a:p>
          <a:p>
            <a:pPr marL="0" lvl="0" indent="0" algn="l" rtl="0">
              <a:spcBef>
                <a:spcPts val="0"/>
              </a:spcBef>
              <a:spcAft>
                <a:spcPts val="1200"/>
              </a:spcAft>
              <a:buNone/>
            </a:pPr>
            <a:endParaRPr/>
          </a:p>
        </p:txBody>
      </p:sp>
      <p:pic>
        <p:nvPicPr>
          <p:cNvPr id="116" name="Google Shape;116;p20"/>
          <p:cNvPicPr preferRelativeResize="0"/>
          <p:nvPr/>
        </p:nvPicPr>
        <p:blipFill>
          <a:blip r:embed="rId3">
            <a:alphaModFix/>
          </a:blip>
          <a:stretch>
            <a:fillRect/>
          </a:stretch>
        </p:blipFill>
        <p:spPr>
          <a:xfrm>
            <a:off x="7495025" y="0"/>
            <a:ext cx="1568150" cy="15681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92"/>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eCommerce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29" name="Google Shape;629;p92"/>
          <p:cNvSpPr txBox="1"/>
          <p:nvPr/>
        </p:nvSpPr>
        <p:spPr>
          <a:xfrm>
            <a:off x="5109225" y="1256550"/>
            <a:ext cx="32721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Walmart+</a:t>
            </a:r>
            <a:r>
              <a:rPr lang="en">
                <a:solidFill>
                  <a:schemeClr val="dk1"/>
                </a:solidFill>
                <a:latin typeface="Montserrat"/>
                <a:ea typeface="Montserrat"/>
                <a:cs typeface="Montserrat"/>
                <a:sym typeface="Montserrat"/>
              </a:rPr>
              <a:t>: Membership program with various in-store and online benefits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Walmart GoLocal</a:t>
            </a:r>
            <a:r>
              <a:rPr lang="en">
                <a:solidFill>
                  <a:schemeClr val="dk1"/>
                </a:solidFill>
                <a:latin typeface="Montserrat"/>
                <a:ea typeface="Montserrat"/>
                <a:cs typeface="Montserrat"/>
                <a:sym typeface="Montserrat"/>
              </a:rPr>
              <a:t>: Walmart’s delivery as a service business that provides delivery to customers from businesses of all sizes.</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en" b="1">
                <a:solidFill>
                  <a:schemeClr val="dk1"/>
                </a:solidFill>
                <a:latin typeface="Montserrat"/>
                <a:ea typeface="Montserrat"/>
                <a:cs typeface="Montserrat"/>
                <a:sym typeface="Montserrat"/>
              </a:rPr>
              <a:t>Built for Better</a:t>
            </a:r>
            <a:r>
              <a:rPr lang="en">
                <a:solidFill>
                  <a:schemeClr val="dk1"/>
                </a:solidFill>
                <a:latin typeface="Montserrat"/>
                <a:ea typeface="Montserrat"/>
                <a:cs typeface="Montserrat"/>
                <a:sym typeface="Montserrat"/>
              </a:rPr>
              <a:t>:</a:t>
            </a:r>
            <a:r>
              <a:rPr lang="en" b="1">
                <a:solidFill>
                  <a:schemeClr val="dk1"/>
                </a:solidFill>
                <a:latin typeface="Montserrat"/>
                <a:ea typeface="Montserrat"/>
                <a:cs typeface="Montserrat"/>
                <a:sym typeface="Montserrat"/>
              </a:rPr>
              <a:t> </a:t>
            </a:r>
            <a:r>
              <a:rPr lang="en">
                <a:solidFill>
                  <a:schemeClr val="dk1"/>
                </a:solidFill>
                <a:latin typeface="Montserrat"/>
                <a:ea typeface="Montserrat"/>
                <a:cs typeface="Montserrat"/>
                <a:sym typeface="Montserrat"/>
              </a:rPr>
              <a:t>Promoting personal well-being and reducing our impact on the environment</a:t>
            </a:r>
            <a:endParaRPr>
              <a:solidFill>
                <a:schemeClr val="dk1"/>
              </a:solidFill>
              <a:latin typeface="Montserrat"/>
              <a:ea typeface="Montserrat"/>
              <a:cs typeface="Montserrat"/>
              <a:sym typeface="Montserrat"/>
            </a:endParaRPr>
          </a:p>
        </p:txBody>
      </p:sp>
      <p:pic>
        <p:nvPicPr>
          <p:cNvPr id="630" name="Google Shape;630;p92"/>
          <p:cNvPicPr preferRelativeResize="0"/>
          <p:nvPr/>
        </p:nvPicPr>
        <p:blipFill>
          <a:blip r:embed="rId3">
            <a:alphaModFix/>
          </a:blip>
          <a:stretch>
            <a:fillRect/>
          </a:stretch>
        </p:blipFill>
        <p:spPr>
          <a:xfrm>
            <a:off x="222650" y="1154100"/>
            <a:ext cx="4666022" cy="3107651"/>
          </a:xfrm>
          <a:prstGeom prst="rect">
            <a:avLst/>
          </a:prstGeom>
          <a:noFill/>
          <a:ln>
            <a:noFill/>
          </a:ln>
        </p:spPr>
      </p:pic>
      <p:pic>
        <p:nvPicPr>
          <p:cNvPr id="631" name="Google Shape;631;p92"/>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3"/>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Walmart+</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37" name="Google Shape;637;p93"/>
          <p:cNvSpPr txBox="1"/>
          <p:nvPr/>
        </p:nvSpPr>
        <p:spPr>
          <a:xfrm>
            <a:off x="912450" y="859375"/>
            <a:ext cx="7319100" cy="3621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Launched in 2020, a Prime competitor</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Annual/monthly membership ($12.95/mo or $98/an), cheaper than Prime ($139/$15)</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Benefits</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Free shipping on goods (no order minimum) and free delivery on groceries ($35 order minimum)</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Free next day and two-day shipping on items from Walmart.com</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Paramount+ subscription (video streaming service)</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Returns from home</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Scan-and-Go</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Walmart Rewards</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Other limited-time offers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Estimated ~59 million members, compared to Amazon prime ~230 million</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Probably not accurate as Walmart doesn’t report its member count</a:t>
            </a:r>
            <a:endParaRPr>
              <a:solidFill>
                <a:schemeClr val="dk1"/>
              </a:solidFill>
              <a:latin typeface="Montserrat"/>
              <a:ea typeface="Montserrat"/>
              <a:cs typeface="Montserrat"/>
              <a:sym typeface="Montserrat"/>
            </a:endParaRPr>
          </a:p>
        </p:txBody>
      </p:sp>
      <p:pic>
        <p:nvPicPr>
          <p:cNvPr id="638" name="Google Shape;638;p93"/>
          <p:cNvPicPr preferRelativeResize="0"/>
          <p:nvPr/>
        </p:nvPicPr>
        <p:blipFill>
          <a:blip r:embed="rId3">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4"/>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00">
                <a:solidFill>
                  <a:schemeClr val="dk1"/>
                </a:solidFill>
                <a:latin typeface="Oswald"/>
                <a:ea typeface="Oswald"/>
                <a:cs typeface="Oswald"/>
                <a:sym typeface="Oswald"/>
              </a:rPr>
              <a:t>Automated Distribution Centres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44" name="Google Shape;644;p94"/>
          <p:cNvSpPr txBox="1"/>
          <p:nvPr/>
        </p:nvSpPr>
        <p:spPr>
          <a:xfrm>
            <a:off x="130425" y="940250"/>
            <a:ext cx="4432800" cy="4313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On July 10, 2024, Walmart said it will open 5 automated distribution centres for fresh foods across the US</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Will be roughly 700,000 square feet, with chilled and frozen areas with products later sold at stores or online</a:t>
            </a:r>
            <a:endParaRPr>
              <a:solidFill>
                <a:schemeClr val="dk1"/>
              </a:solidFill>
              <a:latin typeface="Montserrat"/>
              <a:ea typeface="Montserrat"/>
              <a:cs typeface="Montserrat"/>
              <a:sym typeface="Montserrat"/>
            </a:endParaRPr>
          </a:p>
          <a:p>
            <a:pPr marL="457200" lvl="0"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Walmart said by early 2026, </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Two-thirds of its stores will be serviced by some kind of automation </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Roughly 55% of fulfillment center volume will move through automated facilities. </a:t>
            </a:r>
            <a:endParaRPr>
              <a:solidFill>
                <a:schemeClr val="dk1"/>
              </a:solidFill>
              <a:latin typeface="Montserrat"/>
              <a:ea typeface="Montserrat"/>
              <a:cs typeface="Montserrat"/>
              <a:sym typeface="Montserrat"/>
            </a:endParaRPr>
          </a:p>
          <a:p>
            <a:pPr marL="914400" lvl="1" indent="-317500" algn="l" rtl="0">
              <a:lnSpc>
                <a:spcPct val="115000"/>
              </a:lnSpc>
              <a:spcBef>
                <a:spcPts val="0"/>
              </a:spcBef>
              <a:spcAft>
                <a:spcPts val="0"/>
              </a:spcAft>
              <a:buClr>
                <a:schemeClr val="dk1"/>
              </a:buClr>
              <a:buSzPts val="1400"/>
              <a:buFont typeface="Montserrat"/>
              <a:buChar char="○"/>
            </a:pPr>
            <a:r>
              <a:rPr lang="en">
                <a:solidFill>
                  <a:schemeClr val="dk1"/>
                </a:solidFill>
                <a:latin typeface="Montserrat"/>
                <a:ea typeface="Montserrat"/>
                <a:cs typeface="Montserrat"/>
                <a:sym typeface="Montserrat"/>
              </a:rPr>
              <a:t>Unit cost averages could improve by about 20% </a:t>
            </a:r>
            <a:endParaRPr>
              <a:solidFill>
                <a:schemeClr val="dk1"/>
              </a:solidFill>
              <a:latin typeface="Montserrat"/>
              <a:ea typeface="Montserrat"/>
              <a:cs typeface="Montserrat"/>
              <a:sym typeface="Montserrat"/>
            </a:endParaRPr>
          </a:p>
        </p:txBody>
      </p:sp>
      <p:pic>
        <p:nvPicPr>
          <p:cNvPr id="645" name="Google Shape;645;p94"/>
          <p:cNvPicPr preferRelativeResize="0"/>
          <p:nvPr/>
        </p:nvPicPr>
        <p:blipFill>
          <a:blip r:embed="rId3">
            <a:alphaModFix/>
          </a:blip>
          <a:stretch>
            <a:fillRect/>
          </a:stretch>
        </p:blipFill>
        <p:spPr>
          <a:xfrm>
            <a:off x="4706800" y="1307837"/>
            <a:ext cx="4213075" cy="2527825"/>
          </a:xfrm>
          <a:prstGeom prst="rect">
            <a:avLst/>
          </a:prstGeom>
          <a:noFill/>
          <a:ln>
            <a:noFill/>
          </a:ln>
        </p:spPr>
      </p:pic>
      <p:pic>
        <p:nvPicPr>
          <p:cNvPr id="646" name="Google Shape;646;p94"/>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5"/>
          <p:cNvSpPr txBox="1">
            <a:spLocks noGrp="1"/>
          </p:cNvSpPr>
          <p:nvPr>
            <p:ph type="title"/>
          </p:nvPr>
        </p:nvSpPr>
        <p:spPr>
          <a:xfrm>
            <a:off x="286000"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Other </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b="1">
                <a:solidFill>
                  <a:schemeClr val="dk1"/>
                </a:solidFill>
                <a:latin typeface="Oswald"/>
                <a:ea typeface="Oswald"/>
                <a:cs typeface="Oswald"/>
                <a:sym typeface="Oswald"/>
              </a:rPr>
              <a:t>Information</a:t>
            </a:r>
            <a:endParaRPr b="1">
              <a:solidFill>
                <a:schemeClr val="dk1"/>
              </a:solidFill>
              <a:latin typeface="Oswald"/>
              <a:ea typeface="Oswald"/>
              <a:cs typeface="Oswald"/>
              <a:sym typeface="Oswa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6"/>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Gross Profit Rate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57" name="Google Shape;657;p96"/>
          <p:cNvSpPr txBox="1"/>
          <p:nvPr/>
        </p:nvSpPr>
        <p:spPr>
          <a:xfrm>
            <a:off x="5309050" y="1172125"/>
            <a:ext cx="3540300" cy="31857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Gross profit rate +42bps to 24.1%</a:t>
            </a:r>
            <a:endParaRPr b="1">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Due to improvements across segments, led by Walmart U.S.</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Improvement from continuing to manage pricing aligned to </a:t>
            </a:r>
            <a:r>
              <a:rPr lang="en" b="1">
                <a:latin typeface="Montserrat"/>
                <a:ea typeface="Montserrat"/>
                <a:cs typeface="Montserrat"/>
                <a:sym typeface="Montserrat"/>
              </a:rPr>
              <a:t>competitive price gaps</a:t>
            </a:r>
            <a:r>
              <a:rPr lang="en">
                <a:latin typeface="Montserrat"/>
                <a:ea typeface="Montserrat"/>
                <a:cs typeface="Montserrat"/>
                <a:sym typeface="Montserrat"/>
              </a:rPr>
              <a:t>, lower markdowns as a result of </a:t>
            </a:r>
            <a:r>
              <a:rPr lang="en" b="1">
                <a:latin typeface="Montserrat"/>
                <a:ea typeface="Montserrat"/>
                <a:cs typeface="Montserrat"/>
                <a:sym typeface="Montserrat"/>
              </a:rPr>
              <a:t>disciplined inventory management</a:t>
            </a:r>
            <a:r>
              <a:rPr lang="en">
                <a:latin typeface="Montserrat"/>
                <a:ea typeface="Montserrat"/>
                <a:cs typeface="Montserrat"/>
                <a:sym typeface="Montserrat"/>
              </a:rPr>
              <a:t>, and </a:t>
            </a:r>
            <a:r>
              <a:rPr lang="en" b="1">
                <a:latin typeface="Montserrat"/>
                <a:ea typeface="Montserrat"/>
                <a:cs typeface="Montserrat"/>
                <a:sym typeface="Montserrat"/>
              </a:rPr>
              <a:t>favorable business mix</a:t>
            </a:r>
            <a:endParaRPr b="1">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658" name="Google Shape;658;p96"/>
          <p:cNvPicPr preferRelativeResize="0"/>
          <p:nvPr/>
        </p:nvPicPr>
        <p:blipFill>
          <a:blip r:embed="rId3">
            <a:alphaModFix/>
          </a:blip>
          <a:stretch>
            <a:fillRect/>
          </a:stretch>
        </p:blipFill>
        <p:spPr>
          <a:xfrm>
            <a:off x="152400" y="1092650"/>
            <a:ext cx="5013174" cy="3711579"/>
          </a:xfrm>
          <a:prstGeom prst="rect">
            <a:avLst/>
          </a:prstGeom>
          <a:noFill/>
          <a:ln>
            <a:noFill/>
          </a:ln>
        </p:spPr>
      </p:pic>
      <p:pic>
        <p:nvPicPr>
          <p:cNvPr id="659" name="Google Shape;659;p96"/>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7"/>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Return to Shareholders</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sp>
        <p:nvSpPr>
          <p:cNvPr id="665" name="Google Shape;665;p97"/>
          <p:cNvSpPr txBox="1"/>
          <p:nvPr/>
        </p:nvSpPr>
        <p:spPr>
          <a:xfrm>
            <a:off x="5063150" y="1680838"/>
            <a:ext cx="3696900" cy="1881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SzPts val="1400"/>
              <a:buFont typeface="Montserrat"/>
              <a:buChar char="●"/>
            </a:pPr>
            <a:r>
              <a:rPr lang="en" b="1">
                <a:latin typeface="Montserrat"/>
                <a:ea typeface="Montserrat"/>
                <a:cs typeface="Montserrat"/>
                <a:sym typeface="Montserrat"/>
              </a:rPr>
              <a:t>Share repurchases</a:t>
            </a:r>
            <a:r>
              <a:rPr lang="en">
                <a:latin typeface="Montserrat"/>
                <a:ea typeface="Montserrat"/>
                <a:cs typeface="Montserrat"/>
                <a:sym typeface="Montserrat"/>
              </a:rPr>
              <a:t> during the quarter totaled $1.1 billion representing 18.0 million shares, at an average price of $59.05 per share</a:t>
            </a:r>
            <a:endParaRPr>
              <a:latin typeface="Montserrat"/>
              <a:ea typeface="Montserrat"/>
              <a:cs typeface="Montserrat"/>
              <a:sym typeface="Montserrat"/>
            </a:endParaRPr>
          </a:p>
          <a:p>
            <a:pPr marL="457200" lvl="0" indent="-317500" algn="l" rtl="0">
              <a:lnSpc>
                <a:spcPct val="115000"/>
              </a:lnSpc>
              <a:spcBef>
                <a:spcPts val="0"/>
              </a:spcBef>
              <a:spcAft>
                <a:spcPts val="0"/>
              </a:spcAft>
              <a:buSzPts val="1400"/>
              <a:buFont typeface="Montserrat"/>
              <a:buChar char="●"/>
            </a:pPr>
            <a:r>
              <a:rPr lang="en">
                <a:latin typeface="Montserrat"/>
                <a:ea typeface="Montserrat"/>
                <a:cs typeface="Montserrat"/>
                <a:sym typeface="Montserrat"/>
              </a:rPr>
              <a:t>Remaining share repurchase authorization is $15.5 billion</a:t>
            </a: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sz="20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a:p>
            <a:pPr marL="12700" lvl="0" indent="0" algn="l" rtl="0">
              <a:lnSpc>
                <a:spcPct val="115000"/>
              </a:lnSpc>
              <a:spcBef>
                <a:spcPts val="0"/>
              </a:spcBef>
              <a:spcAft>
                <a:spcPts val="0"/>
              </a:spcAft>
              <a:buNone/>
            </a:pPr>
            <a:endParaRPr sz="1500">
              <a:latin typeface="Montserrat"/>
              <a:ea typeface="Montserrat"/>
              <a:cs typeface="Montserrat"/>
              <a:sym typeface="Montserrat"/>
            </a:endParaRPr>
          </a:p>
        </p:txBody>
      </p:sp>
      <p:pic>
        <p:nvPicPr>
          <p:cNvPr id="666" name="Google Shape;666;p97"/>
          <p:cNvPicPr preferRelativeResize="0"/>
          <p:nvPr/>
        </p:nvPicPr>
        <p:blipFill>
          <a:blip r:embed="rId3">
            <a:alphaModFix/>
          </a:blip>
          <a:stretch>
            <a:fillRect/>
          </a:stretch>
        </p:blipFill>
        <p:spPr>
          <a:xfrm>
            <a:off x="152400" y="1092650"/>
            <a:ext cx="4776200" cy="3058278"/>
          </a:xfrm>
          <a:prstGeom prst="rect">
            <a:avLst/>
          </a:prstGeom>
          <a:noFill/>
          <a:ln>
            <a:noFill/>
          </a:ln>
        </p:spPr>
      </p:pic>
      <p:pic>
        <p:nvPicPr>
          <p:cNvPr id="667" name="Google Shape;667;p9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98"/>
          <p:cNvSpPr txBox="1"/>
          <p:nvPr/>
        </p:nvSpPr>
        <p:spPr>
          <a:xfrm>
            <a:off x="222650" y="272150"/>
            <a:ext cx="58941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Strategic Capital Expenditure</a:t>
            </a: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a:p>
            <a:pPr marL="0" lvl="0" indent="0" algn="l" rtl="0">
              <a:spcBef>
                <a:spcPts val="0"/>
              </a:spcBef>
              <a:spcAft>
                <a:spcPts val="0"/>
              </a:spcAft>
              <a:buNone/>
            </a:pPr>
            <a:endParaRPr sz="2700">
              <a:solidFill>
                <a:schemeClr val="dk1"/>
              </a:solidFill>
              <a:latin typeface="Oswald"/>
              <a:ea typeface="Oswald"/>
              <a:cs typeface="Oswald"/>
              <a:sym typeface="Oswald"/>
            </a:endParaRPr>
          </a:p>
        </p:txBody>
      </p:sp>
      <p:pic>
        <p:nvPicPr>
          <p:cNvPr id="673" name="Google Shape;673;p98"/>
          <p:cNvPicPr preferRelativeResize="0"/>
          <p:nvPr/>
        </p:nvPicPr>
        <p:blipFill>
          <a:blip r:embed="rId3">
            <a:alphaModFix/>
          </a:blip>
          <a:stretch>
            <a:fillRect/>
          </a:stretch>
        </p:blipFill>
        <p:spPr>
          <a:xfrm>
            <a:off x="347963" y="1678776"/>
            <a:ext cx="8448077" cy="2004750"/>
          </a:xfrm>
          <a:prstGeom prst="rect">
            <a:avLst/>
          </a:prstGeom>
          <a:noFill/>
          <a:ln>
            <a:noFill/>
          </a:ln>
        </p:spPr>
      </p:pic>
      <p:pic>
        <p:nvPicPr>
          <p:cNvPr id="674" name="Google Shape;674;p98"/>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99"/>
          <p:cNvSpPr txBox="1">
            <a:spLocks noGrp="1"/>
          </p:cNvSpPr>
          <p:nvPr>
            <p:ph type="title"/>
          </p:nvPr>
        </p:nvSpPr>
        <p:spPr>
          <a:xfrm>
            <a:off x="286000"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Board of Directors</a:t>
            </a:r>
            <a:endParaRPr b="1">
              <a:solidFill>
                <a:schemeClr val="dk1"/>
              </a:solidFill>
              <a:latin typeface="Oswald"/>
              <a:ea typeface="Oswald"/>
              <a:cs typeface="Oswald"/>
              <a:sym typeface="Oswa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Board of Directors</a:t>
            </a:r>
            <a:endParaRPr sz="2700">
              <a:solidFill>
                <a:schemeClr val="dk1"/>
              </a:solidFill>
              <a:latin typeface="Oswald"/>
              <a:ea typeface="Oswald"/>
              <a:cs typeface="Oswald"/>
              <a:sym typeface="Oswald"/>
            </a:endParaRPr>
          </a:p>
        </p:txBody>
      </p:sp>
      <p:pic>
        <p:nvPicPr>
          <p:cNvPr id="685" name="Google Shape;685;p100"/>
          <p:cNvPicPr preferRelativeResize="0"/>
          <p:nvPr/>
        </p:nvPicPr>
        <p:blipFill>
          <a:blip r:embed="rId3">
            <a:alphaModFix/>
          </a:blip>
          <a:stretch>
            <a:fillRect/>
          </a:stretch>
        </p:blipFill>
        <p:spPr>
          <a:xfrm>
            <a:off x="448300" y="1952412"/>
            <a:ext cx="1289400" cy="928800"/>
          </a:xfrm>
          <a:prstGeom prst="rect">
            <a:avLst/>
          </a:prstGeom>
          <a:noFill/>
          <a:ln>
            <a:noFill/>
          </a:ln>
        </p:spPr>
      </p:pic>
      <p:pic>
        <p:nvPicPr>
          <p:cNvPr id="686" name="Google Shape;686;p100"/>
          <p:cNvPicPr preferRelativeResize="0"/>
          <p:nvPr/>
        </p:nvPicPr>
        <p:blipFill>
          <a:blip r:embed="rId4">
            <a:alphaModFix/>
          </a:blip>
          <a:stretch>
            <a:fillRect/>
          </a:stretch>
        </p:blipFill>
        <p:spPr>
          <a:xfrm>
            <a:off x="1869075" y="1952400"/>
            <a:ext cx="1289427" cy="928825"/>
          </a:xfrm>
          <a:prstGeom prst="rect">
            <a:avLst/>
          </a:prstGeom>
          <a:noFill/>
          <a:ln>
            <a:noFill/>
          </a:ln>
        </p:spPr>
      </p:pic>
      <p:pic>
        <p:nvPicPr>
          <p:cNvPr id="687" name="Google Shape;687;p100"/>
          <p:cNvPicPr preferRelativeResize="0"/>
          <p:nvPr/>
        </p:nvPicPr>
        <p:blipFill>
          <a:blip r:embed="rId5">
            <a:alphaModFix/>
          </a:blip>
          <a:stretch>
            <a:fillRect/>
          </a:stretch>
        </p:blipFill>
        <p:spPr>
          <a:xfrm>
            <a:off x="3289875" y="1952412"/>
            <a:ext cx="1289425" cy="928808"/>
          </a:xfrm>
          <a:prstGeom prst="rect">
            <a:avLst/>
          </a:prstGeom>
          <a:noFill/>
          <a:ln>
            <a:noFill/>
          </a:ln>
        </p:spPr>
      </p:pic>
      <p:sp>
        <p:nvSpPr>
          <p:cNvPr id="688" name="Google Shape;688;p100"/>
          <p:cNvSpPr txBox="1"/>
          <p:nvPr/>
        </p:nvSpPr>
        <p:spPr>
          <a:xfrm>
            <a:off x="232600" y="3145400"/>
            <a:ext cx="1720800" cy="113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Gregory B. Penner</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Chairman of the Board. General Partner of Madrone Capital Partners </a:t>
            </a:r>
            <a:endParaRPr sz="1100">
              <a:latin typeface="Montserrat"/>
              <a:ea typeface="Montserrat"/>
              <a:cs typeface="Montserrat"/>
              <a:sym typeface="Montserrat"/>
            </a:endParaRPr>
          </a:p>
        </p:txBody>
      </p:sp>
      <p:sp>
        <p:nvSpPr>
          <p:cNvPr id="689" name="Google Shape;689;p100"/>
          <p:cNvSpPr txBox="1"/>
          <p:nvPr/>
        </p:nvSpPr>
        <p:spPr>
          <a:xfrm>
            <a:off x="1742025" y="3145400"/>
            <a:ext cx="1543500" cy="938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Cesar Conde</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Chairman of NBC Universal News Group</a:t>
            </a:r>
            <a:endParaRPr sz="1100">
              <a:latin typeface="Montserrat"/>
              <a:ea typeface="Montserrat"/>
              <a:cs typeface="Montserrat"/>
              <a:sym typeface="Montserrat"/>
            </a:endParaRPr>
          </a:p>
        </p:txBody>
      </p:sp>
      <p:sp>
        <p:nvSpPr>
          <p:cNvPr id="690" name="Google Shape;690;p100"/>
          <p:cNvSpPr txBox="1"/>
          <p:nvPr/>
        </p:nvSpPr>
        <p:spPr>
          <a:xfrm>
            <a:off x="3289890" y="3145400"/>
            <a:ext cx="1289400" cy="132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Timothy P. Flynn</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Retired Chairman and CEO of KPMG International</a:t>
            </a:r>
            <a:endParaRPr sz="1100">
              <a:latin typeface="Montserrat"/>
              <a:ea typeface="Montserrat"/>
              <a:cs typeface="Montserrat"/>
              <a:sym typeface="Montserrat"/>
            </a:endParaRPr>
          </a:p>
        </p:txBody>
      </p:sp>
      <p:pic>
        <p:nvPicPr>
          <p:cNvPr id="691" name="Google Shape;691;p100"/>
          <p:cNvPicPr preferRelativeResize="0"/>
          <p:nvPr/>
        </p:nvPicPr>
        <p:blipFill>
          <a:blip r:embed="rId6">
            <a:alphaModFix/>
          </a:blip>
          <a:stretch>
            <a:fillRect/>
          </a:stretch>
        </p:blipFill>
        <p:spPr>
          <a:xfrm>
            <a:off x="4710675" y="1952414"/>
            <a:ext cx="1289425" cy="928823"/>
          </a:xfrm>
          <a:prstGeom prst="rect">
            <a:avLst/>
          </a:prstGeom>
          <a:noFill/>
          <a:ln>
            <a:noFill/>
          </a:ln>
        </p:spPr>
      </p:pic>
      <p:pic>
        <p:nvPicPr>
          <p:cNvPr id="692" name="Google Shape;692;p100"/>
          <p:cNvPicPr preferRelativeResize="0"/>
          <p:nvPr/>
        </p:nvPicPr>
        <p:blipFill>
          <a:blip r:embed="rId7">
            <a:alphaModFix/>
          </a:blip>
          <a:stretch>
            <a:fillRect/>
          </a:stretch>
        </p:blipFill>
        <p:spPr>
          <a:xfrm>
            <a:off x="6131475" y="1952400"/>
            <a:ext cx="1289400" cy="928805"/>
          </a:xfrm>
          <a:prstGeom prst="rect">
            <a:avLst/>
          </a:prstGeom>
          <a:noFill/>
          <a:ln>
            <a:noFill/>
          </a:ln>
        </p:spPr>
      </p:pic>
      <p:pic>
        <p:nvPicPr>
          <p:cNvPr id="693" name="Google Shape;693;p100"/>
          <p:cNvPicPr preferRelativeResize="0"/>
          <p:nvPr/>
        </p:nvPicPr>
        <p:blipFill>
          <a:blip r:embed="rId8">
            <a:alphaModFix/>
          </a:blip>
          <a:stretch>
            <a:fillRect/>
          </a:stretch>
        </p:blipFill>
        <p:spPr>
          <a:xfrm>
            <a:off x="7603425" y="1952419"/>
            <a:ext cx="1289400" cy="928805"/>
          </a:xfrm>
          <a:prstGeom prst="rect">
            <a:avLst/>
          </a:prstGeom>
          <a:noFill/>
          <a:ln>
            <a:noFill/>
          </a:ln>
        </p:spPr>
      </p:pic>
      <p:sp>
        <p:nvSpPr>
          <p:cNvPr id="694" name="Google Shape;694;p100"/>
          <p:cNvSpPr txBox="1"/>
          <p:nvPr/>
        </p:nvSpPr>
        <p:spPr>
          <a:xfrm>
            <a:off x="4624138" y="3145400"/>
            <a:ext cx="1462500" cy="938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Sarah Friar</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 CEO of Nextdoor holdings, Inc.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sp>
        <p:nvSpPr>
          <p:cNvPr id="695" name="Google Shape;695;p100"/>
          <p:cNvSpPr txBox="1"/>
          <p:nvPr/>
        </p:nvSpPr>
        <p:spPr>
          <a:xfrm>
            <a:off x="6142513" y="3145400"/>
            <a:ext cx="1350000" cy="113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Carla A. Harris</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 Senior Client Advisor Morgan Stanley</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sp>
        <p:nvSpPr>
          <p:cNvPr id="696" name="Google Shape;696;p100"/>
          <p:cNvSpPr txBox="1"/>
          <p:nvPr/>
        </p:nvSpPr>
        <p:spPr>
          <a:xfrm>
            <a:off x="7548400" y="3145400"/>
            <a:ext cx="1399500" cy="1716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Tom Horton</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  Lead Independent Director. Retired Chairman and CEO of American Airlines</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pic>
        <p:nvPicPr>
          <p:cNvPr id="697" name="Google Shape;697;p100"/>
          <p:cNvPicPr preferRelativeResize="0"/>
          <p:nvPr/>
        </p:nvPicPr>
        <p:blipFill>
          <a:blip r:embed="rId9">
            <a:alphaModFix/>
          </a:blip>
          <a:stretch>
            <a:fillRect/>
          </a:stretch>
        </p:blipFill>
        <p:spPr>
          <a:xfrm>
            <a:off x="7409289" y="78550"/>
            <a:ext cx="1656161" cy="3978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10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Board of Directors</a:t>
            </a:r>
            <a:endParaRPr sz="2700">
              <a:solidFill>
                <a:schemeClr val="dk1"/>
              </a:solidFill>
              <a:latin typeface="Oswald"/>
              <a:ea typeface="Oswald"/>
              <a:cs typeface="Oswald"/>
              <a:sym typeface="Oswald"/>
            </a:endParaRPr>
          </a:p>
        </p:txBody>
      </p:sp>
      <p:sp>
        <p:nvSpPr>
          <p:cNvPr id="703" name="Google Shape;703;p101"/>
          <p:cNvSpPr txBox="1"/>
          <p:nvPr/>
        </p:nvSpPr>
        <p:spPr>
          <a:xfrm>
            <a:off x="-77425" y="3437450"/>
            <a:ext cx="2059800" cy="1522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Marissa A. Mayer</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Co-founder and CEO of Sunshine Products, Inc. Former President and CEO of Yahoo!, Inc.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sp>
        <p:nvSpPr>
          <p:cNvPr id="704" name="Google Shape;704;p101"/>
          <p:cNvSpPr txBox="1"/>
          <p:nvPr/>
        </p:nvSpPr>
        <p:spPr>
          <a:xfrm>
            <a:off x="1770875" y="3437450"/>
            <a:ext cx="1992000" cy="113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Doug McMillon</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President and CEO, Walmart Inc.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sp>
        <p:nvSpPr>
          <p:cNvPr id="705" name="Google Shape;705;p101"/>
          <p:cNvSpPr txBox="1"/>
          <p:nvPr/>
        </p:nvSpPr>
        <p:spPr>
          <a:xfrm>
            <a:off x="3620450" y="3437450"/>
            <a:ext cx="1714200" cy="1132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Brian Niccol</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Chairman and CEO, Chipotle Mexican Grill, Inc.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pic>
        <p:nvPicPr>
          <p:cNvPr id="706" name="Google Shape;706;p101"/>
          <p:cNvPicPr preferRelativeResize="0"/>
          <p:nvPr/>
        </p:nvPicPr>
        <p:blipFill>
          <a:blip r:embed="rId3">
            <a:alphaModFix/>
          </a:blip>
          <a:stretch>
            <a:fillRect/>
          </a:stretch>
        </p:blipFill>
        <p:spPr>
          <a:xfrm>
            <a:off x="142625" y="2070950"/>
            <a:ext cx="1619700" cy="1166725"/>
          </a:xfrm>
          <a:prstGeom prst="rect">
            <a:avLst/>
          </a:prstGeom>
          <a:noFill/>
          <a:ln>
            <a:noFill/>
          </a:ln>
        </p:spPr>
      </p:pic>
      <p:pic>
        <p:nvPicPr>
          <p:cNvPr id="707" name="Google Shape;707;p101"/>
          <p:cNvPicPr preferRelativeResize="0"/>
          <p:nvPr/>
        </p:nvPicPr>
        <p:blipFill>
          <a:blip r:embed="rId4">
            <a:alphaModFix/>
          </a:blip>
          <a:stretch>
            <a:fillRect/>
          </a:stretch>
        </p:blipFill>
        <p:spPr>
          <a:xfrm>
            <a:off x="1957025" y="2070942"/>
            <a:ext cx="1619700" cy="1166733"/>
          </a:xfrm>
          <a:prstGeom prst="rect">
            <a:avLst/>
          </a:prstGeom>
          <a:noFill/>
          <a:ln>
            <a:noFill/>
          </a:ln>
        </p:spPr>
      </p:pic>
      <p:pic>
        <p:nvPicPr>
          <p:cNvPr id="708" name="Google Shape;708;p101"/>
          <p:cNvPicPr preferRelativeResize="0"/>
          <p:nvPr/>
        </p:nvPicPr>
        <p:blipFill>
          <a:blip r:embed="rId5">
            <a:alphaModFix/>
          </a:blip>
          <a:stretch>
            <a:fillRect/>
          </a:stretch>
        </p:blipFill>
        <p:spPr>
          <a:xfrm>
            <a:off x="3714800" y="2070946"/>
            <a:ext cx="1619700" cy="1166741"/>
          </a:xfrm>
          <a:prstGeom prst="rect">
            <a:avLst/>
          </a:prstGeom>
          <a:noFill/>
          <a:ln>
            <a:noFill/>
          </a:ln>
        </p:spPr>
      </p:pic>
      <p:pic>
        <p:nvPicPr>
          <p:cNvPr id="709" name="Google Shape;709;p101"/>
          <p:cNvPicPr preferRelativeResize="0"/>
          <p:nvPr/>
        </p:nvPicPr>
        <p:blipFill>
          <a:blip r:embed="rId6">
            <a:alphaModFix/>
          </a:blip>
          <a:stretch>
            <a:fillRect/>
          </a:stretch>
        </p:blipFill>
        <p:spPr>
          <a:xfrm>
            <a:off x="5500888" y="2070941"/>
            <a:ext cx="1619700" cy="1166734"/>
          </a:xfrm>
          <a:prstGeom prst="rect">
            <a:avLst/>
          </a:prstGeom>
          <a:noFill/>
          <a:ln>
            <a:noFill/>
          </a:ln>
        </p:spPr>
      </p:pic>
      <p:pic>
        <p:nvPicPr>
          <p:cNvPr id="710" name="Google Shape;710;p101"/>
          <p:cNvPicPr preferRelativeResize="0"/>
          <p:nvPr/>
        </p:nvPicPr>
        <p:blipFill>
          <a:blip r:embed="rId7">
            <a:alphaModFix/>
          </a:blip>
          <a:stretch>
            <a:fillRect/>
          </a:stretch>
        </p:blipFill>
        <p:spPr>
          <a:xfrm>
            <a:off x="7286975" y="2070941"/>
            <a:ext cx="1619700" cy="1166734"/>
          </a:xfrm>
          <a:prstGeom prst="rect">
            <a:avLst/>
          </a:prstGeom>
          <a:noFill/>
          <a:ln>
            <a:noFill/>
          </a:ln>
        </p:spPr>
      </p:pic>
      <p:sp>
        <p:nvSpPr>
          <p:cNvPr id="711" name="Google Shape;711;p101"/>
          <p:cNvSpPr txBox="1"/>
          <p:nvPr/>
        </p:nvSpPr>
        <p:spPr>
          <a:xfrm>
            <a:off x="5430238" y="3437450"/>
            <a:ext cx="1761000" cy="1522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Randall Stephenson</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Retired Executive Chairman and CEO of AT&amp;T Inc.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sp>
        <p:nvSpPr>
          <p:cNvPr id="712" name="Google Shape;712;p101"/>
          <p:cNvSpPr txBox="1"/>
          <p:nvPr/>
        </p:nvSpPr>
        <p:spPr>
          <a:xfrm>
            <a:off x="7239725" y="3437450"/>
            <a:ext cx="1714200" cy="132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b="1">
                <a:latin typeface="Montserrat"/>
                <a:ea typeface="Montserrat"/>
                <a:cs typeface="Montserrat"/>
                <a:sym typeface="Montserrat"/>
              </a:rPr>
              <a:t>Steuart Walton</a:t>
            </a:r>
            <a:endParaRPr sz="1100" b="1">
              <a:latin typeface="Montserrat"/>
              <a:ea typeface="Montserrat"/>
              <a:cs typeface="Montserrat"/>
              <a:sym typeface="Montserrat"/>
            </a:endParaRPr>
          </a:p>
          <a:p>
            <a:pPr marL="0" lvl="0" indent="0" algn="ctr" rtl="0">
              <a:lnSpc>
                <a:spcPct val="115000"/>
              </a:lnSpc>
              <a:spcBef>
                <a:spcPts val="0"/>
              </a:spcBef>
              <a:spcAft>
                <a:spcPts val="0"/>
              </a:spcAft>
              <a:buNone/>
            </a:pPr>
            <a:r>
              <a:rPr lang="en" sz="1100">
                <a:latin typeface="Montserrat"/>
                <a:ea typeface="Montserrat"/>
                <a:cs typeface="Montserrat"/>
                <a:sym typeface="Montserrat"/>
              </a:rPr>
              <a:t>Founder and Chairman, RZC Investments, LLC</a:t>
            </a:r>
            <a:endParaRPr sz="1100">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a:p>
            <a:pPr marL="0" lvl="0" indent="0" algn="ctr" rtl="0">
              <a:lnSpc>
                <a:spcPct val="115000"/>
              </a:lnSpc>
              <a:spcBef>
                <a:spcPts val="0"/>
              </a:spcBef>
              <a:spcAft>
                <a:spcPts val="0"/>
              </a:spcAft>
              <a:buNone/>
            </a:pPr>
            <a:endParaRPr sz="1100" b="1">
              <a:latin typeface="Montserrat"/>
              <a:ea typeface="Montserrat"/>
              <a:cs typeface="Montserrat"/>
              <a:sym typeface="Montserrat"/>
            </a:endParaRPr>
          </a:p>
        </p:txBody>
      </p:sp>
      <p:pic>
        <p:nvPicPr>
          <p:cNvPr id="713" name="Google Shape;713;p101"/>
          <p:cNvPicPr preferRelativeResize="0"/>
          <p:nvPr/>
        </p:nvPicPr>
        <p:blipFill>
          <a:blip r:embed="rId8">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latin typeface="Oswald"/>
                <a:ea typeface="Oswald"/>
                <a:cs typeface="Oswald"/>
                <a:sym typeface="Oswald"/>
              </a:rPr>
              <a:t>Type of Retailers</a:t>
            </a:r>
            <a:endParaRPr>
              <a:latin typeface="Oswald"/>
              <a:ea typeface="Oswald"/>
              <a:cs typeface="Oswald"/>
              <a:sym typeface="Oswald"/>
            </a:endParaRPr>
          </a:p>
        </p:txBody>
      </p:sp>
      <p:sp>
        <p:nvSpPr>
          <p:cNvPr id="122" name="Google Shape;122;p21"/>
          <p:cNvSpPr txBox="1">
            <a:spLocks noGrp="1"/>
          </p:cNvSpPr>
          <p:nvPr>
            <p:ph type="body" idx="1"/>
          </p:nvPr>
        </p:nvSpPr>
        <p:spPr>
          <a:xfrm>
            <a:off x="311700" y="1476125"/>
            <a:ext cx="8520600" cy="3354000"/>
          </a:xfrm>
          <a:prstGeom prst="rect">
            <a:avLst/>
          </a:prstGeom>
        </p:spPr>
        <p:txBody>
          <a:bodyPr spcFirstLastPara="1" wrap="square" lIns="91425" tIns="91425" rIns="91425" bIns="91425" anchor="t" anchorCtr="0">
            <a:normAutofit/>
          </a:bodyPr>
          <a:lstStyle/>
          <a:p>
            <a:pPr marL="0" lvl="0" indent="0" algn="l" rtl="0">
              <a:lnSpc>
                <a:spcPct val="115000"/>
              </a:lnSpc>
              <a:spcBef>
                <a:spcPts val="900"/>
              </a:spcBef>
              <a:spcAft>
                <a:spcPts val="0"/>
              </a:spcAft>
              <a:buNone/>
            </a:pPr>
            <a:r>
              <a:rPr lang="en" sz="1600" b="1">
                <a:latin typeface="Montserrat"/>
                <a:ea typeface="Montserrat"/>
                <a:cs typeface="Montserrat"/>
                <a:sym typeface="Montserrat"/>
              </a:rPr>
              <a:t>Discount Stores: </a:t>
            </a:r>
            <a:r>
              <a:rPr lang="en" sz="1600">
                <a:latin typeface="Montserrat"/>
                <a:ea typeface="Montserrat"/>
                <a:cs typeface="Montserrat"/>
                <a:sym typeface="Montserrat"/>
              </a:rPr>
              <a:t>Compete on the basis of low prices, high turnover, and high volume.</a:t>
            </a:r>
            <a:endParaRPr sz="1600">
              <a:latin typeface="Montserrat"/>
              <a:ea typeface="Montserrat"/>
              <a:cs typeface="Montserrat"/>
              <a:sym typeface="Montserrat"/>
            </a:endParaRPr>
          </a:p>
          <a:p>
            <a:pPr marL="0" lvl="0" indent="0" algn="l" rtl="0">
              <a:lnSpc>
                <a:spcPct val="115000"/>
              </a:lnSpc>
              <a:spcBef>
                <a:spcPts val="900"/>
              </a:spcBef>
              <a:spcAft>
                <a:spcPts val="0"/>
              </a:spcAft>
              <a:buNone/>
            </a:pPr>
            <a:r>
              <a:rPr lang="en" sz="1600" b="1">
                <a:latin typeface="Montserrat"/>
                <a:ea typeface="Montserrat"/>
                <a:cs typeface="Montserrat"/>
                <a:sym typeface="Montserrat"/>
              </a:rPr>
              <a:t>E-Commerce Retailers: </a:t>
            </a:r>
            <a:r>
              <a:rPr lang="en" sz="1600">
                <a:latin typeface="Montserrat"/>
                <a:ea typeface="Montserrat"/>
                <a:cs typeface="Montserrat"/>
                <a:sym typeface="Montserrat"/>
              </a:rPr>
              <a:t>Sells from an Internet shopping website and ship the purchases directly to customers at their homes or workplaces and without all the expenses of a traditional brick-and-mortar retailer, usually sell merchandise for a lower-than-retail price.</a:t>
            </a:r>
            <a:endParaRPr sz="1600">
              <a:latin typeface="Montserrat"/>
              <a:ea typeface="Montserrat"/>
              <a:cs typeface="Montserrat"/>
              <a:sym typeface="Montserrat"/>
            </a:endParaRPr>
          </a:p>
          <a:p>
            <a:pPr marL="0" lvl="0" indent="0" algn="l" rtl="0">
              <a:lnSpc>
                <a:spcPct val="115000"/>
              </a:lnSpc>
              <a:spcBef>
                <a:spcPts val="900"/>
              </a:spcBef>
              <a:spcAft>
                <a:spcPts val="0"/>
              </a:spcAft>
              <a:buNone/>
            </a:pPr>
            <a:r>
              <a:rPr lang="en" sz="1600" b="1">
                <a:latin typeface="Montserrat"/>
                <a:ea typeface="Montserrat"/>
                <a:cs typeface="Montserrat"/>
                <a:sym typeface="Montserrat"/>
              </a:rPr>
              <a:t>Warehouse Retailers:</a:t>
            </a:r>
            <a:r>
              <a:rPr lang="en" sz="1600">
                <a:latin typeface="Montserrat"/>
                <a:ea typeface="Montserrat"/>
                <a:cs typeface="Montserrat"/>
                <a:sym typeface="Montserrat"/>
              </a:rPr>
              <a:t> Selling large quantities of goods at discounts deeper than those provided in conventional supermarkets or wholesalers. They offer very low prices and little or no customer service at all</a:t>
            </a:r>
            <a:endParaRPr sz="1600" b="1">
              <a:latin typeface="Montserrat"/>
              <a:ea typeface="Montserrat"/>
              <a:cs typeface="Montserrat"/>
              <a:sym typeface="Montserrat"/>
            </a:endParaRPr>
          </a:p>
          <a:p>
            <a:pPr marL="0" lvl="0" indent="0" algn="l" rtl="0">
              <a:spcBef>
                <a:spcPts val="0"/>
              </a:spcBef>
              <a:spcAft>
                <a:spcPts val="1200"/>
              </a:spcAft>
              <a:buNone/>
            </a:pPr>
            <a:endParaRPr/>
          </a:p>
        </p:txBody>
      </p:sp>
      <p:pic>
        <p:nvPicPr>
          <p:cNvPr id="123" name="Google Shape;123;p21"/>
          <p:cNvPicPr preferRelativeResize="0"/>
          <p:nvPr/>
        </p:nvPicPr>
        <p:blipFill>
          <a:blip r:embed="rId3">
            <a:alphaModFix/>
          </a:blip>
          <a:stretch>
            <a:fillRect/>
          </a:stretch>
        </p:blipFill>
        <p:spPr>
          <a:xfrm>
            <a:off x="7248300" y="0"/>
            <a:ext cx="1797275" cy="15806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02"/>
          <p:cNvSpPr txBox="1">
            <a:spLocks noGrp="1"/>
          </p:cNvSpPr>
          <p:nvPr>
            <p:ph type="title"/>
          </p:nvPr>
        </p:nvSpPr>
        <p:spPr>
          <a:xfrm>
            <a:off x="316725"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Executive Management</a:t>
            </a:r>
            <a:endParaRPr b="1">
              <a:solidFill>
                <a:schemeClr val="dk1"/>
              </a:solidFill>
              <a:latin typeface="Oswald"/>
              <a:ea typeface="Oswald"/>
              <a:cs typeface="Oswald"/>
              <a:sym typeface="Oswa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103"/>
          <p:cNvPicPr preferRelativeResize="0"/>
          <p:nvPr/>
        </p:nvPicPr>
        <p:blipFill>
          <a:blip r:embed="rId3">
            <a:alphaModFix/>
          </a:blip>
          <a:stretch>
            <a:fillRect/>
          </a:stretch>
        </p:blipFill>
        <p:spPr>
          <a:xfrm>
            <a:off x="646675" y="707700"/>
            <a:ext cx="2432725" cy="1752400"/>
          </a:xfrm>
          <a:prstGeom prst="rect">
            <a:avLst/>
          </a:prstGeom>
          <a:noFill/>
          <a:ln>
            <a:noFill/>
          </a:ln>
        </p:spPr>
      </p:pic>
      <p:sp>
        <p:nvSpPr>
          <p:cNvPr id="724" name="Google Shape;724;p103"/>
          <p:cNvSpPr txBox="1"/>
          <p:nvPr/>
        </p:nvSpPr>
        <p:spPr>
          <a:xfrm>
            <a:off x="3224000" y="538975"/>
            <a:ext cx="5212200" cy="1639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b="1">
                <a:latin typeface="Montserrat"/>
                <a:ea typeface="Montserrat"/>
                <a:cs typeface="Montserrat"/>
                <a:sym typeface="Montserrat"/>
              </a:rPr>
              <a:t>Doug McMillon</a:t>
            </a:r>
            <a:r>
              <a:rPr lang="en">
                <a:latin typeface="Montserrat"/>
                <a:ea typeface="Montserrat"/>
                <a:cs typeface="Montserrat"/>
                <a:sym typeface="Montserrat"/>
              </a:rPr>
              <a:t>:</a:t>
            </a:r>
            <a:endParaRPr>
              <a:latin typeface="Montserrat"/>
              <a:ea typeface="Montserrat"/>
              <a:cs typeface="Montserrat"/>
              <a:sym typeface="Montserrat"/>
            </a:endParaRPr>
          </a:p>
          <a:p>
            <a:pPr marL="0" lvl="0" indent="0" algn="ctr" rtl="0">
              <a:lnSpc>
                <a:spcPct val="115000"/>
              </a:lnSpc>
              <a:spcBef>
                <a:spcPts val="0"/>
              </a:spcBef>
              <a:spcAft>
                <a:spcPts val="0"/>
              </a:spcAft>
              <a:buNone/>
            </a:pPr>
            <a:r>
              <a:rPr lang="en">
                <a:latin typeface="Montserrat"/>
                <a:ea typeface="Montserrat"/>
                <a:cs typeface="Montserrat"/>
                <a:sym typeface="Montserrat"/>
              </a:rPr>
              <a:t>President and CEO, Walmart Inc (2014-present)</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●2009-2014 President and CEO, Walmart International</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●2005-2009 President and CEO, Sam’s Club</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●Started in </a:t>
            </a:r>
            <a:r>
              <a:rPr lang="en" b="1">
                <a:latin typeface="Montserrat"/>
                <a:ea typeface="Montserrat"/>
                <a:cs typeface="Montserrat"/>
                <a:sym typeface="Montserrat"/>
              </a:rPr>
              <a:t>1984 </a:t>
            </a:r>
            <a:r>
              <a:rPr lang="en">
                <a:latin typeface="Montserrat"/>
                <a:ea typeface="Montserrat"/>
                <a:cs typeface="Montserrat"/>
                <a:sym typeface="Montserrat"/>
              </a:rPr>
              <a:t>as a teenager unloading trucks</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●MBA from University of ​​Tulsa</a:t>
            </a:r>
            <a:endParaRPr>
              <a:latin typeface="Montserrat"/>
              <a:ea typeface="Montserrat"/>
              <a:cs typeface="Montserrat"/>
              <a:sym typeface="Montserrat"/>
            </a:endParaRPr>
          </a:p>
        </p:txBody>
      </p:sp>
      <p:sp>
        <p:nvSpPr>
          <p:cNvPr id="725" name="Google Shape;725;p103"/>
          <p:cNvSpPr txBox="1"/>
          <p:nvPr/>
        </p:nvSpPr>
        <p:spPr>
          <a:xfrm>
            <a:off x="3224000" y="2220150"/>
            <a:ext cx="5212200" cy="316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300" b="1">
                <a:latin typeface="Montserrat"/>
                <a:ea typeface="Montserrat"/>
                <a:cs typeface="Montserrat"/>
                <a:sym typeface="Montserrat"/>
              </a:rPr>
              <a:t>John Furner</a:t>
            </a:r>
            <a:r>
              <a:rPr lang="en" sz="1300">
                <a:latin typeface="Montserrat"/>
                <a:ea typeface="Montserrat"/>
                <a:cs typeface="Montserrat"/>
                <a:sym typeface="Montserrat"/>
              </a:rPr>
              <a:t>:</a:t>
            </a:r>
            <a:endParaRPr sz="1300">
              <a:latin typeface="Montserrat"/>
              <a:ea typeface="Montserrat"/>
              <a:cs typeface="Montserrat"/>
              <a:sym typeface="Montserrat"/>
            </a:endParaRPr>
          </a:p>
          <a:p>
            <a:pPr marL="0" lvl="0" indent="0" algn="ctr" rtl="0">
              <a:lnSpc>
                <a:spcPct val="115000"/>
              </a:lnSpc>
              <a:spcBef>
                <a:spcPts val="0"/>
              </a:spcBef>
              <a:spcAft>
                <a:spcPts val="0"/>
              </a:spcAft>
              <a:buNone/>
            </a:pPr>
            <a:r>
              <a:rPr lang="en" sz="1300">
                <a:latin typeface="Montserrat"/>
                <a:ea typeface="Montserrat"/>
                <a:cs typeface="Montserrat"/>
                <a:sym typeface="Montserrat"/>
              </a:rPr>
              <a:t>President and CEO, Walmart U.S. (2019-present)</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●2017-2019, President and CEO of Sam’s Club</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●Started Walmart career as an associate in </a:t>
            </a:r>
            <a:r>
              <a:rPr lang="en" sz="1300" b="1">
                <a:latin typeface="Montserrat"/>
                <a:ea typeface="Montserrat"/>
                <a:cs typeface="Montserrat"/>
                <a:sym typeface="Montserrat"/>
              </a:rPr>
              <a:t>1993</a:t>
            </a:r>
            <a:endParaRPr sz="1300" b="1">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●Held positions including:  assistant store manager, store manager, district manager, buyer, regional general manager, divisional merchandising manager, VP of global sources, general merchandise manager, head of marketing and merchandising for Walmart China, and chief merchant for Sam’s Club</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●Bachelor of Science in Marketing Management from the University of Arkansas.</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b="1">
              <a:latin typeface="Montserrat"/>
              <a:ea typeface="Montserrat"/>
              <a:cs typeface="Montserrat"/>
              <a:sym typeface="Montserrat"/>
            </a:endParaRPr>
          </a:p>
        </p:txBody>
      </p:sp>
      <p:pic>
        <p:nvPicPr>
          <p:cNvPr id="726" name="Google Shape;726;p103"/>
          <p:cNvPicPr preferRelativeResize="0"/>
          <p:nvPr/>
        </p:nvPicPr>
        <p:blipFill>
          <a:blip r:embed="rId4">
            <a:alphaModFix/>
          </a:blip>
          <a:stretch>
            <a:fillRect/>
          </a:stretch>
        </p:blipFill>
        <p:spPr>
          <a:xfrm>
            <a:off x="646675" y="2802177"/>
            <a:ext cx="2432725" cy="1752397"/>
          </a:xfrm>
          <a:prstGeom prst="rect">
            <a:avLst/>
          </a:prstGeom>
          <a:noFill/>
          <a:ln>
            <a:noFill/>
          </a:ln>
        </p:spPr>
      </p:pic>
      <p:pic>
        <p:nvPicPr>
          <p:cNvPr id="727" name="Google Shape;727;p103"/>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4"/>
          <p:cNvSpPr txBox="1"/>
          <p:nvPr/>
        </p:nvSpPr>
        <p:spPr>
          <a:xfrm>
            <a:off x="3224000" y="325300"/>
            <a:ext cx="52122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Chris Nicolas</a:t>
            </a:r>
            <a:r>
              <a:rPr lang="en">
                <a:solidFill>
                  <a:schemeClr val="dk1"/>
                </a:solidFill>
                <a:latin typeface="Montserrat"/>
                <a:ea typeface="Montserrat"/>
                <a:cs typeface="Montserrat"/>
                <a:sym typeface="Montserrat"/>
              </a:rPr>
              <a:t>: President and CEO, Sam’s Club (</a:t>
            </a:r>
            <a:r>
              <a:rPr lang="en" b="1">
                <a:solidFill>
                  <a:schemeClr val="dk1"/>
                </a:solidFill>
                <a:latin typeface="Montserrat"/>
                <a:ea typeface="Montserrat"/>
                <a:cs typeface="Montserrat"/>
                <a:sym typeface="Montserrat"/>
              </a:rPr>
              <a:t>2018</a:t>
            </a:r>
            <a:r>
              <a:rPr lang="en">
                <a:solidFill>
                  <a:schemeClr val="dk1"/>
                </a:solidFill>
                <a:latin typeface="Montserrat"/>
                <a:ea typeface="Montserrat"/>
                <a:cs typeface="Montserrat"/>
                <a:sym typeface="Montserrat"/>
              </a:rPr>
              <a:t>-present)</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●More than 20 years of broad retail experience working in nine countries and serving in leadership roles with companies such as Tesco, and The Salling Group </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●Graduated at the Manchester Institute of Science and Technology with a Bachelor of Science in Management Science and is a chartered accountant (ACMA)</a:t>
            </a:r>
            <a:endParaRPr b="1">
              <a:latin typeface="Montserrat"/>
              <a:ea typeface="Montserrat"/>
              <a:cs typeface="Montserrat"/>
              <a:sym typeface="Montserrat"/>
            </a:endParaRPr>
          </a:p>
        </p:txBody>
      </p:sp>
      <p:sp>
        <p:nvSpPr>
          <p:cNvPr id="733" name="Google Shape;733;p104"/>
          <p:cNvSpPr txBox="1"/>
          <p:nvPr/>
        </p:nvSpPr>
        <p:spPr>
          <a:xfrm>
            <a:off x="3224000" y="2564325"/>
            <a:ext cx="52122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Kathryn McLay</a:t>
            </a:r>
            <a:r>
              <a:rPr lang="en">
                <a:solidFill>
                  <a:schemeClr val="dk1"/>
                </a:solidFill>
                <a:latin typeface="Montserrat"/>
                <a:ea typeface="Montserrat"/>
                <a:cs typeface="Montserrat"/>
                <a:sym typeface="Montserrat"/>
              </a:rPr>
              <a:t>: President and CEO, Walmart International (2023-present)</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●Joined Walmart in </a:t>
            </a:r>
            <a:r>
              <a:rPr lang="en" b="1">
                <a:solidFill>
                  <a:schemeClr val="dk1"/>
                </a:solidFill>
                <a:latin typeface="Montserrat"/>
                <a:ea typeface="Montserrat"/>
                <a:cs typeface="Montserrat"/>
                <a:sym typeface="Montserrat"/>
              </a:rPr>
              <a:t>2015</a:t>
            </a:r>
            <a:r>
              <a:rPr lang="en">
                <a:solidFill>
                  <a:schemeClr val="dk1"/>
                </a:solidFill>
                <a:latin typeface="Montserrat"/>
                <a:ea typeface="Montserrat"/>
                <a:cs typeface="Montserrat"/>
                <a:sym typeface="Montserrat"/>
              </a:rPr>
              <a:t> as Vice President Strategy</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●Was CEO and president of Sam’s Club from 2019 to 2023</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●Prior to joining Walmart, worked various managerial positions at Woolworths (U.K. supermarket) over 12 years</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●Bachelor’s in accounting and finance from the University of Technology Sydney</a:t>
            </a:r>
            <a:endParaRPr sz="1300" b="1">
              <a:latin typeface="Montserrat"/>
              <a:ea typeface="Montserrat"/>
              <a:cs typeface="Montserrat"/>
              <a:sym typeface="Montserrat"/>
            </a:endParaRPr>
          </a:p>
          <a:p>
            <a:pPr marL="12700" lvl="0" indent="0" algn="l" rtl="0">
              <a:lnSpc>
                <a:spcPct val="115000"/>
              </a:lnSpc>
              <a:spcBef>
                <a:spcPts val="0"/>
              </a:spcBef>
              <a:spcAft>
                <a:spcPts val="0"/>
              </a:spcAft>
              <a:buNone/>
            </a:pPr>
            <a:endParaRPr b="1">
              <a:latin typeface="Montserrat"/>
              <a:ea typeface="Montserrat"/>
              <a:cs typeface="Montserrat"/>
              <a:sym typeface="Montserrat"/>
            </a:endParaRPr>
          </a:p>
        </p:txBody>
      </p:sp>
      <p:pic>
        <p:nvPicPr>
          <p:cNvPr id="734" name="Google Shape;734;p104"/>
          <p:cNvPicPr preferRelativeResize="0"/>
          <p:nvPr/>
        </p:nvPicPr>
        <p:blipFill>
          <a:blip r:embed="rId3">
            <a:alphaModFix/>
          </a:blip>
          <a:stretch>
            <a:fillRect/>
          </a:stretch>
        </p:blipFill>
        <p:spPr>
          <a:xfrm>
            <a:off x="345449" y="2735256"/>
            <a:ext cx="2751800" cy="1982220"/>
          </a:xfrm>
          <a:prstGeom prst="rect">
            <a:avLst/>
          </a:prstGeom>
          <a:noFill/>
          <a:ln>
            <a:noFill/>
          </a:ln>
        </p:spPr>
      </p:pic>
      <p:pic>
        <p:nvPicPr>
          <p:cNvPr id="735" name="Google Shape;735;p104"/>
          <p:cNvPicPr preferRelativeResize="0"/>
          <p:nvPr/>
        </p:nvPicPr>
        <p:blipFill>
          <a:blip r:embed="rId4">
            <a:alphaModFix/>
          </a:blip>
          <a:stretch>
            <a:fillRect/>
          </a:stretch>
        </p:blipFill>
        <p:spPr>
          <a:xfrm>
            <a:off x="345450" y="477881"/>
            <a:ext cx="2751800" cy="1982220"/>
          </a:xfrm>
          <a:prstGeom prst="rect">
            <a:avLst/>
          </a:prstGeom>
          <a:noFill/>
          <a:ln>
            <a:noFill/>
          </a:ln>
        </p:spPr>
      </p:pic>
      <p:pic>
        <p:nvPicPr>
          <p:cNvPr id="736" name="Google Shape;736;p104"/>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105"/>
          <p:cNvPicPr preferRelativeResize="0"/>
          <p:nvPr/>
        </p:nvPicPr>
        <p:blipFill>
          <a:blip r:embed="rId3">
            <a:alphaModFix/>
          </a:blip>
          <a:stretch>
            <a:fillRect/>
          </a:stretch>
        </p:blipFill>
        <p:spPr>
          <a:xfrm>
            <a:off x="345450" y="589538"/>
            <a:ext cx="2751800" cy="1982225"/>
          </a:xfrm>
          <a:prstGeom prst="rect">
            <a:avLst/>
          </a:prstGeom>
          <a:noFill/>
          <a:ln>
            <a:noFill/>
          </a:ln>
        </p:spPr>
      </p:pic>
      <p:sp>
        <p:nvSpPr>
          <p:cNvPr id="742" name="Google Shape;742;p105"/>
          <p:cNvSpPr txBox="1"/>
          <p:nvPr/>
        </p:nvSpPr>
        <p:spPr>
          <a:xfrm>
            <a:off x="3215075" y="509550"/>
            <a:ext cx="5212200" cy="245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latin typeface="Montserrat"/>
                <a:ea typeface="Montserrat"/>
                <a:cs typeface="Montserrat"/>
                <a:sym typeface="Montserrat"/>
              </a:rPr>
              <a:t>Dan Bartlett</a:t>
            </a:r>
            <a:r>
              <a:rPr lang="en" sz="1300">
                <a:latin typeface="Montserrat"/>
                <a:ea typeface="Montserrat"/>
                <a:cs typeface="Montserrat"/>
                <a:sym typeface="Montserrat"/>
              </a:rPr>
              <a:t>: Executive Vice President, Corporate Affairs (</a:t>
            </a:r>
            <a:r>
              <a:rPr lang="en" sz="1300" b="1">
                <a:latin typeface="Montserrat"/>
                <a:ea typeface="Montserrat"/>
                <a:cs typeface="Montserrat"/>
                <a:sym typeface="Montserrat"/>
              </a:rPr>
              <a:t>2013</a:t>
            </a:r>
            <a:r>
              <a:rPr lang="en" sz="1300">
                <a:latin typeface="Montserrat"/>
                <a:ea typeface="Montserrat"/>
                <a:cs typeface="Montserrat"/>
                <a:sym typeface="Montserrat"/>
              </a:rPr>
              <a:t>-present)</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●Responsible for government relations and public policy, corporate communications, philanthropy, and social responsibility</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●Also worked as President and CEO of Public Strategies, Inc. and several high-ranking positions at the White House </a:t>
            </a:r>
            <a:endParaRPr sz="1300">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sz="1300">
                <a:solidFill>
                  <a:schemeClr val="dk1"/>
                </a:solidFill>
                <a:latin typeface="Montserrat"/>
                <a:ea typeface="Montserrat"/>
                <a:cs typeface="Montserrat"/>
                <a:sym typeface="Montserrat"/>
              </a:rPr>
              <a:t>●Graduated at the University of Texas at Austin with a arts degree in political science</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sz="1300" b="1">
              <a:latin typeface="Montserrat"/>
              <a:ea typeface="Montserrat"/>
              <a:cs typeface="Montserrat"/>
              <a:sym typeface="Montserrat"/>
            </a:endParaRPr>
          </a:p>
        </p:txBody>
      </p:sp>
      <p:pic>
        <p:nvPicPr>
          <p:cNvPr id="743" name="Google Shape;743;p105"/>
          <p:cNvPicPr preferRelativeResize="0"/>
          <p:nvPr/>
        </p:nvPicPr>
        <p:blipFill>
          <a:blip r:embed="rId4">
            <a:alphaModFix/>
          </a:blip>
          <a:stretch>
            <a:fillRect/>
          </a:stretch>
        </p:blipFill>
        <p:spPr>
          <a:xfrm>
            <a:off x="345449" y="2811531"/>
            <a:ext cx="2751800" cy="1982243"/>
          </a:xfrm>
          <a:prstGeom prst="rect">
            <a:avLst/>
          </a:prstGeom>
          <a:noFill/>
          <a:ln>
            <a:noFill/>
          </a:ln>
        </p:spPr>
      </p:pic>
      <p:sp>
        <p:nvSpPr>
          <p:cNvPr id="744" name="Google Shape;744;p105"/>
          <p:cNvSpPr txBox="1"/>
          <p:nvPr/>
        </p:nvSpPr>
        <p:spPr>
          <a:xfrm>
            <a:off x="3215075" y="2735250"/>
            <a:ext cx="5447100" cy="2134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Rachel Brand</a:t>
            </a:r>
            <a:r>
              <a:rPr lang="en">
                <a:latin typeface="Montserrat"/>
                <a:ea typeface="Montserrat"/>
                <a:cs typeface="Montserrat"/>
                <a:sym typeface="Montserrat"/>
              </a:rPr>
              <a:t>: Executive Vice President of Global Governance, Chief Legal Office and Corporate Secretary (</a:t>
            </a:r>
            <a:r>
              <a:rPr lang="en" b="1">
                <a:latin typeface="Montserrat"/>
                <a:ea typeface="Montserrat"/>
                <a:cs typeface="Montserrat"/>
                <a:sym typeface="Montserrat"/>
              </a:rPr>
              <a:t>2018</a:t>
            </a:r>
            <a:r>
              <a:rPr lang="en">
                <a:latin typeface="Montserrat"/>
                <a:ea typeface="Montserrat"/>
                <a:cs typeface="Montserrat"/>
                <a:sym typeface="Montserrat"/>
              </a:rPr>
              <a:t>-present)</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●Also held positions including Assistant Attorney General for the Office of Legal Policy at the U.S. Depart of Justice during President George W. Bush’s administration</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a:t>
            </a:r>
            <a:r>
              <a:rPr lang="en">
                <a:latin typeface="Montserrat"/>
                <a:ea typeface="Montserrat"/>
                <a:cs typeface="Montserrat"/>
                <a:sym typeface="Montserrat"/>
              </a:rPr>
              <a:t>Bachelor of Arts degree from the University of Minnesota-Morris and her J.D. from Harvard Law School.</a:t>
            </a:r>
            <a:endParaRPr>
              <a:latin typeface="Montserrat"/>
              <a:ea typeface="Montserrat"/>
              <a:cs typeface="Montserrat"/>
              <a:sym typeface="Montserrat"/>
            </a:endParaRPr>
          </a:p>
        </p:txBody>
      </p:sp>
      <p:pic>
        <p:nvPicPr>
          <p:cNvPr id="745" name="Google Shape;745;p105"/>
          <p:cNvPicPr preferRelativeResize="0"/>
          <p:nvPr/>
        </p:nvPicPr>
        <p:blipFill>
          <a:blip r:embed="rId5">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6"/>
          <p:cNvSpPr txBox="1"/>
          <p:nvPr/>
        </p:nvSpPr>
        <p:spPr>
          <a:xfrm>
            <a:off x="3215075" y="236100"/>
            <a:ext cx="5212200" cy="2883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latin typeface="Montserrat"/>
                <a:ea typeface="Montserrat"/>
                <a:cs typeface="Montserrat"/>
                <a:sym typeface="Montserrat"/>
              </a:rPr>
              <a:t>Suresh Kumar</a:t>
            </a:r>
            <a:r>
              <a:rPr lang="en" sz="1300">
                <a:latin typeface="Montserrat"/>
                <a:ea typeface="Montserrat"/>
                <a:cs typeface="Montserrat"/>
                <a:sym typeface="Montserrat"/>
              </a:rPr>
              <a:t>: Executive Vice President, Global Chief Technology Officer and Chief Development Officer (</a:t>
            </a:r>
            <a:r>
              <a:rPr lang="en" sz="1300" b="1">
                <a:latin typeface="Montserrat"/>
                <a:ea typeface="Montserrat"/>
                <a:cs typeface="Montserrat"/>
                <a:sym typeface="Montserrat"/>
              </a:rPr>
              <a:t>2019</a:t>
            </a:r>
            <a:r>
              <a:rPr lang="en" sz="1300">
                <a:latin typeface="Montserrat"/>
                <a:ea typeface="Montserrat"/>
                <a:cs typeface="Montserrat"/>
                <a:sym typeface="Montserrat"/>
              </a:rPr>
              <a:t>-present)</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●Responsible for setting technical strategy, which includes combining advances in computing with Walmart’s strengths to deliver the best customer experiences</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latin typeface="Montserrat"/>
                <a:ea typeface="Montserrat"/>
                <a:cs typeface="Montserrat"/>
                <a:sym typeface="Montserrat"/>
              </a:rPr>
              <a:t>●Prior to joining Walmart, worked various executive positions in technology companies including at Google, Microsoft, Amazon, and IBM </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r>
              <a:rPr lang="en" sz="1300">
                <a:solidFill>
                  <a:schemeClr val="dk1"/>
                </a:solidFill>
                <a:latin typeface="Montserrat"/>
                <a:ea typeface="Montserrat"/>
                <a:cs typeface="Montserrat"/>
                <a:sym typeface="Montserrat"/>
              </a:rPr>
              <a:t>●</a:t>
            </a:r>
            <a:r>
              <a:rPr lang="en" sz="1300">
                <a:latin typeface="Montserrat"/>
                <a:ea typeface="Montserrat"/>
                <a:cs typeface="Montserrat"/>
                <a:sym typeface="Montserrat"/>
              </a:rPr>
              <a:t>PhD in engineering from Princeton University</a:t>
            </a:r>
            <a:endParaRPr sz="1300">
              <a:latin typeface="Montserrat"/>
              <a:ea typeface="Montserrat"/>
              <a:cs typeface="Montserrat"/>
              <a:sym typeface="Montserrat"/>
            </a:endParaRPr>
          </a:p>
          <a:p>
            <a:pPr marL="12700" lvl="0" indent="0" algn="l" rtl="0">
              <a:lnSpc>
                <a:spcPct val="115000"/>
              </a:lnSpc>
              <a:spcBef>
                <a:spcPts val="0"/>
              </a:spcBef>
              <a:spcAft>
                <a:spcPts val="0"/>
              </a:spcAft>
              <a:buNone/>
            </a:pPr>
            <a:endParaRPr sz="1200" b="1">
              <a:latin typeface="Montserrat"/>
              <a:ea typeface="Montserrat"/>
              <a:cs typeface="Montserrat"/>
              <a:sym typeface="Montserrat"/>
            </a:endParaRPr>
          </a:p>
          <a:p>
            <a:pPr marL="12700" lvl="0" indent="0" algn="l" rtl="0">
              <a:lnSpc>
                <a:spcPct val="115000"/>
              </a:lnSpc>
              <a:spcBef>
                <a:spcPts val="0"/>
              </a:spcBef>
              <a:spcAft>
                <a:spcPts val="0"/>
              </a:spcAft>
              <a:buNone/>
            </a:pPr>
            <a:endParaRPr sz="1200" b="1">
              <a:latin typeface="Montserrat"/>
              <a:ea typeface="Montserrat"/>
              <a:cs typeface="Montserrat"/>
              <a:sym typeface="Montserrat"/>
            </a:endParaRPr>
          </a:p>
        </p:txBody>
      </p:sp>
      <p:sp>
        <p:nvSpPr>
          <p:cNvPr id="751" name="Google Shape;751;p106"/>
          <p:cNvSpPr txBox="1"/>
          <p:nvPr/>
        </p:nvSpPr>
        <p:spPr>
          <a:xfrm>
            <a:off x="3215075" y="2735250"/>
            <a:ext cx="5447100" cy="263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Montserrat"/>
                <a:ea typeface="Montserrat"/>
                <a:cs typeface="Montserrat"/>
                <a:sym typeface="Montserrat"/>
              </a:rPr>
              <a:t>Donna Morris</a:t>
            </a:r>
            <a:r>
              <a:rPr lang="en">
                <a:solidFill>
                  <a:schemeClr val="dk1"/>
                </a:solidFill>
                <a:latin typeface="Montserrat"/>
                <a:ea typeface="Montserrat"/>
                <a:cs typeface="Montserrat"/>
                <a:sym typeface="Montserrat"/>
              </a:rPr>
              <a:t>: Executive Vice President, Chief People Officer (</a:t>
            </a:r>
            <a:r>
              <a:rPr lang="en" b="1">
                <a:solidFill>
                  <a:schemeClr val="dk1"/>
                </a:solidFill>
                <a:latin typeface="Montserrat"/>
                <a:ea typeface="Montserrat"/>
                <a:cs typeface="Montserrat"/>
                <a:sym typeface="Montserrat"/>
              </a:rPr>
              <a:t>2020</a:t>
            </a:r>
            <a:r>
              <a:rPr lang="en">
                <a:solidFill>
                  <a:schemeClr val="dk1"/>
                </a:solidFill>
                <a:latin typeface="Montserrat"/>
                <a:ea typeface="Montserrat"/>
                <a:cs typeface="Montserrat"/>
                <a:sym typeface="Montserrat"/>
              </a:rPr>
              <a:t>-present)</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●Responsible for attracting, retaining and developing talent</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●Prior to joining Walmart, worked various people-related executive positions at Adobe for 17 years including Chief Human Resources Office</a:t>
            </a:r>
            <a:endParaRPr>
              <a:solidFill>
                <a:schemeClr val="dk1"/>
              </a:solidFill>
              <a:latin typeface="Montserrat"/>
              <a:ea typeface="Montserrat"/>
              <a:cs typeface="Montserrat"/>
              <a:sym typeface="Montserrat"/>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●Bachelor of Arts degree in political science from the Carleton University</a:t>
            </a:r>
            <a:endParaRPr b="1">
              <a:latin typeface="Montserrat"/>
              <a:ea typeface="Montserrat"/>
              <a:cs typeface="Montserrat"/>
              <a:sym typeface="Montserrat"/>
            </a:endParaRPr>
          </a:p>
          <a:p>
            <a:pPr marL="12700" lvl="0" indent="0" algn="l" rtl="0">
              <a:lnSpc>
                <a:spcPct val="115000"/>
              </a:lnSpc>
              <a:spcBef>
                <a:spcPts val="0"/>
              </a:spcBef>
              <a:spcAft>
                <a:spcPts val="0"/>
              </a:spcAft>
              <a:buNone/>
            </a:pPr>
            <a:endParaRPr b="1">
              <a:latin typeface="Montserrat"/>
              <a:ea typeface="Montserrat"/>
              <a:cs typeface="Montserrat"/>
              <a:sym typeface="Montserrat"/>
            </a:endParaRPr>
          </a:p>
        </p:txBody>
      </p:sp>
      <p:pic>
        <p:nvPicPr>
          <p:cNvPr id="752" name="Google Shape;752;p106"/>
          <p:cNvPicPr preferRelativeResize="0"/>
          <p:nvPr/>
        </p:nvPicPr>
        <p:blipFill>
          <a:blip r:embed="rId3">
            <a:alphaModFix/>
          </a:blip>
          <a:stretch>
            <a:fillRect/>
          </a:stretch>
        </p:blipFill>
        <p:spPr>
          <a:xfrm>
            <a:off x="345449" y="463006"/>
            <a:ext cx="2751800" cy="1982220"/>
          </a:xfrm>
          <a:prstGeom prst="rect">
            <a:avLst/>
          </a:prstGeom>
          <a:noFill/>
          <a:ln>
            <a:noFill/>
          </a:ln>
        </p:spPr>
      </p:pic>
      <p:pic>
        <p:nvPicPr>
          <p:cNvPr id="753" name="Google Shape;753;p106"/>
          <p:cNvPicPr preferRelativeResize="0"/>
          <p:nvPr/>
        </p:nvPicPr>
        <p:blipFill>
          <a:blip r:embed="rId4">
            <a:alphaModFix/>
          </a:blip>
          <a:stretch>
            <a:fillRect/>
          </a:stretch>
        </p:blipFill>
        <p:spPr>
          <a:xfrm>
            <a:off x="345450" y="2735242"/>
            <a:ext cx="2751800" cy="1965932"/>
          </a:xfrm>
          <a:prstGeom prst="rect">
            <a:avLst/>
          </a:prstGeom>
          <a:noFill/>
          <a:ln>
            <a:noFill/>
          </a:ln>
        </p:spPr>
      </p:pic>
      <p:pic>
        <p:nvPicPr>
          <p:cNvPr id="754" name="Google Shape;754;p106"/>
          <p:cNvPicPr preferRelativeResize="0"/>
          <p:nvPr/>
        </p:nvPicPr>
        <p:blipFill>
          <a:blip r:embed="rId5">
            <a:alphaModFix/>
          </a:blip>
          <a:stretch>
            <a:fillRect/>
          </a:stretch>
        </p:blipFill>
        <p:spPr>
          <a:xfrm>
            <a:off x="8002600" y="78550"/>
            <a:ext cx="1062851" cy="255325"/>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107"/>
          <p:cNvSpPr txBox="1"/>
          <p:nvPr/>
        </p:nvSpPr>
        <p:spPr>
          <a:xfrm>
            <a:off x="3277575" y="1499450"/>
            <a:ext cx="5212200" cy="378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Montserrat"/>
                <a:ea typeface="Montserrat"/>
                <a:cs typeface="Montserrat"/>
                <a:sym typeface="Montserrat"/>
              </a:rPr>
              <a:t>John Rainey</a:t>
            </a:r>
            <a:r>
              <a:rPr lang="en">
                <a:latin typeface="Montserrat"/>
                <a:ea typeface="Montserrat"/>
                <a:cs typeface="Montserrat"/>
                <a:sym typeface="Montserrat"/>
              </a:rPr>
              <a:t>: Executive Vice President and Chief Financial Officer (</a:t>
            </a:r>
            <a:r>
              <a:rPr lang="en" b="1">
                <a:latin typeface="Montserrat"/>
                <a:ea typeface="Montserrat"/>
                <a:cs typeface="Montserrat"/>
                <a:sym typeface="Montserrat"/>
              </a:rPr>
              <a:t>2022</a:t>
            </a:r>
            <a:r>
              <a:rPr lang="en">
                <a:latin typeface="Montserrat"/>
                <a:ea typeface="Montserrat"/>
                <a:cs typeface="Montserrat"/>
                <a:sym typeface="Montserrat"/>
              </a:rPr>
              <a:t>-present)</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●Responsible for accounting and controls, corporate strategy and development, business planning and analysis, global procurement, internal audit, treasury, tax and investor relations</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●Prior to joining Walmart, worked at PayPal’s CFO</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latin typeface="Montserrat"/>
                <a:ea typeface="Montserrat"/>
                <a:cs typeface="Montserrat"/>
                <a:sym typeface="Montserrat"/>
              </a:rPr>
              <a:t>●Also worked other executive positions including CFO at United Airlines</a:t>
            </a:r>
            <a:endParaRPr>
              <a:latin typeface="Montserrat"/>
              <a:ea typeface="Montserrat"/>
              <a:cs typeface="Montserrat"/>
              <a:sym typeface="Montserrat"/>
            </a:endParaRPr>
          </a:p>
          <a:p>
            <a:pPr marL="1270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a:t>
            </a:r>
            <a:r>
              <a:rPr lang="en">
                <a:latin typeface="Montserrat"/>
                <a:ea typeface="Montserrat"/>
                <a:cs typeface="Montserrat"/>
                <a:sym typeface="Montserrat"/>
              </a:rPr>
              <a:t>MBA and Bachelor of Business Administration from Baylor University.</a:t>
            </a:r>
            <a:endParaRPr>
              <a:latin typeface="Montserrat"/>
              <a:ea typeface="Montserrat"/>
              <a:cs typeface="Montserrat"/>
              <a:sym typeface="Montserrat"/>
            </a:endParaRPr>
          </a:p>
          <a:p>
            <a:pPr marL="12700" lvl="0" indent="0" algn="l" rtl="0">
              <a:lnSpc>
                <a:spcPct val="115000"/>
              </a:lnSpc>
              <a:spcBef>
                <a:spcPts val="0"/>
              </a:spcBef>
              <a:spcAft>
                <a:spcPts val="0"/>
              </a:spcAft>
              <a:buNone/>
            </a:pPr>
            <a:endParaRPr b="1">
              <a:latin typeface="Montserrat"/>
              <a:ea typeface="Montserrat"/>
              <a:cs typeface="Montserrat"/>
              <a:sym typeface="Montserrat"/>
            </a:endParaRPr>
          </a:p>
          <a:p>
            <a:pPr marL="12700" lvl="0" indent="0" algn="l" rtl="0">
              <a:lnSpc>
                <a:spcPct val="115000"/>
              </a:lnSpc>
              <a:spcBef>
                <a:spcPts val="0"/>
              </a:spcBef>
              <a:spcAft>
                <a:spcPts val="0"/>
              </a:spcAft>
              <a:buNone/>
            </a:pPr>
            <a:endParaRPr sz="1300" b="1">
              <a:latin typeface="Montserrat"/>
              <a:ea typeface="Montserrat"/>
              <a:cs typeface="Montserrat"/>
              <a:sym typeface="Montserrat"/>
            </a:endParaRPr>
          </a:p>
          <a:p>
            <a:pPr marL="12700" lvl="0" indent="0" algn="l" rtl="0">
              <a:lnSpc>
                <a:spcPct val="115000"/>
              </a:lnSpc>
              <a:spcBef>
                <a:spcPts val="0"/>
              </a:spcBef>
              <a:spcAft>
                <a:spcPts val="0"/>
              </a:spcAft>
              <a:buNone/>
            </a:pPr>
            <a:endParaRPr sz="1200" b="1">
              <a:latin typeface="Montserrat"/>
              <a:ea typeface="Montserrat"/>
              <a:cs typeface="Montserrat"/>
              <a:sym typeface="Montserrat"/>
            </a:endParaRPr>
          </a:p>
          <a:p>
            <a:pPr marL="12700" lvl="0" indent="0" algn="l" rtl="0">
              <a:lnSpc>
                <a:spcPct val="115000"/>
              </a:lnSpc>
              <a:spcBef>
                <a:spcPts val="0"/>
              </a:spcBef>
              <a:spcAft>
                <a:spcPts val="0"/>
              </a:spcAft>
              <a:buNone/>
            </a:pPr>
            <a:endParaRPr sz="1200" b="1">
              <a:latin typeface="Montserrat"/>
              <a:ea typeface="Montserrat"/>
              <a:cs typeface="Montserrat"/>
              <a:sym typeface="Montserrat"/>
            </a:endParaRPr>
          </a:p>
        </p:txBody>
      </p:sp>
      <p:pic>
        <p:nvPicPr>
          <p:cNvPr id="760" name="Google Shape;760;p107"/>
          <p:cNvPicPr preferRelativeResize="0"/>
          <p:nvPr/>
        </p:nvPicPr>
        <p:blipFill>
          <a:blip r:embed="rId3">
            <a:alphaModFix/>
          </a:blip>
          <a:stretch>
            <a:fillRect/>
          </a:stretch>
        </p:blipFill>
        <p:spPr>
          <a:xfrm>
            <a:off x="304800" y="1588775"/>
            <a:ext cx="2972775" cy="2141406"/>
          </a:xfrm>
          <a:prstGeom prst="rect">
            <a:avLst/>
          </a:prstGeom>
          <a:noFill/>
          <a:ln>
            <a:noFill/>
          </a:ln>
        </p:spPr>
      </p:pic>
      <p:pic>
        <p:nvPicPr>
          <p:cNvPr id="761" name="Google Shape;761;p107"/>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8"/>
          <p:cNvSpPr txBox="1">
            <a:spLocks noGrp="1"/>
          </p:cNvSpPr>
          <p:nvPr>
            <p:ph type="title"/>
          </p:nvPr>
        </p:nvSpPr>
        <p:spPr>
          <a:xfrm>
            <a:off x="316725" y="1678650"/>
            <a:ext cx="4045200" cy="17862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dk1"/>
                </a:solidFill>
                <a:latin typeface="Oswald"/>
                <a:ea typeface="Oswald"/>
                <a:cs typeface="Oswald"/>
                <a:sym typeface="Oswald"/>
              </a:rPr>
              <a:t>Financial </a:t>
            </a:r>
            <a:endParaRPr b="1">
              <a:solidFill>
                <a:schemeClr val="dk1"/>
              </a:solidFill>
              <a:latin typeface="Oswald"/>
              <a:ea typeface="Oswald"/>
              <a:cs typeface="Oswald"/>
              <a:sym typeface="Oswald"/>
            </a:endParaRPr>
          </a:p>
          <a:p>
            <a:pPr marL="0" lvl="0" indent="0" algn="ctr" rtl="0">
              <a:spcBef>
                <a:spcPts val="0"/>
              </a:spcBef>
              <a:spcAft>
                <a:spcPts val="0"/>
              </a:spcAft>
              <a:buNone/>
            </a:pPr>
            <a:r>
              <a:rPr lang="en" b="1">
                <a:solidFill>
                  <a:schemeClr val="dk1"/>
                </a:solidFill>
                <a:latin typeface="Oswald"/>
                <a:ea typeface="Oswald"/>
                <a:cs typeface="Oswald"/>
                <a:sym typeface="Oswald"/>
              </a:rPr>
              <a:t>Statements</a:t>
            </a:r>
            <a:endParaRPr b="1">
              <a:solidFill>
                <a:schemeClr val="dk1"/>
              </a:solidFill>
              <a:latin typeface="Oswald"/>
              <a:ea typeface="Oswald"/>
              <a:cs typeface="Oswald"/>
              <a:sym typeface="Oswa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9"/>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(Assets)</a:t>
            </a:r>
            <a:endParaRPr sz="2700">
              <a:solidFill>
                <a:schemeClr val="dk1"/>
              </a:solidFill>
              <a:latin typeface="Oswald"/>
              <a:ea typeface="Oswald"/>
              <a:cs typeface="Oswald"/>
              <a:sym typeface="Oswald"/>
            </a:endParaRPr>
          </a:p>
        </p:txBody>
      </p:sp>
      <p:pic>
        <p:nvPicPr>
          <p:cNvPr id="772" name="Google Shape;772;p109"/>
          <p:cNvPicPr preferRelativeResize="0"/>
          <p:nvPr/>
        </p:nvPicPr>
        <p:blipFill>
          <a:blip r:embed="rId3">
            <a:alphaModFix/>
          </a:blip>
          <a:stretch>
            <a:fillRect/>
          </a:stretch>
        </p:blipFill>
        <p:spPr>
          <a:xfrm>
            <a:off x="152400" y="1092650"/>
            <a:ext cx="8839203" cy="3314701"/>
          </a:xfrm>
          <a:prstGeom prst="rect">
            <a:avLst/>
          </a:prstGeom>
          <a:noFill/>
          <a:ln>
            <a:noFill/>
          </a:ln>
        </p:spPr>
      </p:pic>
      <p:pic>
        <p:nvPicPr>
          <p:cNvPr id="773" name="Google Shape;773;p109"/>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10"/>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(Liabilities)</a:t>
            </a:r>
            <a:endParaRPr sz="2700">
              <a:solidFill>
                <a:schemeClr val="dk1"/>
              </a:solidFill>
              <a:latin typeface="Oswald"/>
              <a:ea typeface="Oswald"/>
              <a:cs typeface="Oswald"/>
              <a:sym typeface="Oswald"/>
            </a:endParaRPr>
          </a:p>
        </p:txBody>
      </p:sp>
      <p:pic>
        <p:nvPicPr>
          <p:cNvPr id="779" name="Google Shape;779;p110"/>
          <p:cNvPicPr preferRelativeResize="0"/>
          <p:nvPr/>
        </p:nvPicPr>
        <p:blipFill>
          <a:blip r:embed="rId3">
            <a:alphaModFix/>
          </a:blip>
          <a:stretch>
            <a:fillRect/>
          </a:stretch>
        </p:blipFill>
        <p:spPr>
          <a:xfrm>
            <a:off x="152400" y="1092650"/>
            <a:ext cx="8839200" cy="3123967"/>
          </a:xfrm>
          <a:prstGeom prst="rect">
            <a:avLst/>
          </a:prstGeom>
          <a:noFill/>
          <a:ln>
            <a:noFill/>
          </a:ln>
        </p:spPr>
      </p:pic>
      <p:pic>
        <p:nvPicPr>
          <p:cNvPr id="780" name="Google Shape;780;p110"/>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11"/>
          <p:cNvSpPr txBox="1"/>
          <p:nvPr/>
        </p:nvSpPr>
        <p:spPr>
          <a:xfrm>
            <a:off x="222650" y="272150"/>
            <a:ext cx="42678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a:solidFill>
                  <a:schemeClr val="dk1"/>
                </a:solidFill>
                <a:latin typeface="Oswald"/>
                <a:ea typeface="Oswald"/>
                <a:cs typeface="Oswald"/>
                <a:sym typeface="Oswald"/>
              </a:rPr>
              <a:t>10-Q Balance Sheet (Equity)</a:t>
            </a:r>
            <a:endParaRPr sz="2700">
              <a:solidFill>
                <a:schemeClr val="dk1"/>
              </a:solidFill>
              <a:latin typeface="Oswald"/>
              <a:ea typeface="Oswald"/>
              <a:cs typeface="Oswald"/>
              <a:sym typeface="Oswald"/>
            </a:endParaRPr>
          </a:p>
        </p:txBody>
      </p:sp>
      <p:pic>
        <p:nvPicPr>
          <p:cNvPr id="786" name="Google Shape;786;p111"/>
          <p:cNvPicPr preferRelativeResize="0"/>
          <p:nvPr/>
        </p:nvPicPr>
        <p:blipFill>
          <a:blip r:embed="rId3">
            <a:alphaModFix/>
          </a:blip>
          <a:stretch>
            <a:fillRect/>
          </a:stretch>
        </p:blipFill>
        <p:spPr>
          <a:xfrm>
            <a:off x="152400" y="1092650"/>
            <a:ext cx="8839201" cy="1574595"/>
          </a:xfrm>
          <a:prstGeom prst="rect">
            <a:avLst/>
          </a:prstGeom>
          <a:noFill/>
          <a:ln>
            <a:noFill/>
          </a:ln>
        </p:spPr>
      </p:pic>
      <p:pic>
        <p:nvPicPr>
          <p:cNvPr id="787" name="Google Shape;787;p111"/>
          <p:cNvPicPr preferRelativeResize="0"/>
          <p:nvPr/>
        </p:nvPicPr>
        <p:blipFill>
          <a:blip r:embed="rId4">
            <a:alphaModFix/>
          </a:blip>
          <a:stretch>
            <a:fillRect/>
          </a:stretch>
        </p:blipFill>
        <p:spPr>
          <a:xfrm>
            <a:off x="7409289" y="78550"/>
            <a:ext cx="1656161" cy="397850"/>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9DAF8"/>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8217</Words>
  <Application>Microsoft Office PowerPoint</Application>
  <PresentationFormat>On-screen Show (16:9)</PresentationFormat>
  <Paragraphs>886</Paragraphs>
  <Slides>208</Slides>
  <Notes>208</Notes>
  <HiddenSlides>0</HiddenSlides>
  <MMClips>0</MMClips>
  <ScaleCrop>false</ScaleCrop>
  <HeadingPairs>
    <vt:vector size="4" baseType="variant">
      <vt:variant>
        <vt:lpstr>Theme</vt:lpstr>
      </vt:variant>
      <vt:variant>
        <vt:i4>1</vt:i4>
      </vt:variant>
      <vt:variant>
        <vt:lpstr>Slide Titles</vt:lpstr>
      </vt:variant>
      <vt:variant>
        <vt:i4>208</vt:i4>
      </vt:variant>
    </vt:vector>
  </HeadingPairs>
  <TitlesOfParts>
    <vt:vector size="209" baseType="lpstr">
      <vt:lpstr>Luxe</vt:lpstr>
      <vt:lpstr>US Retail</vt:lpstr>
      <vt:lpstr>Industry Overview</vt:lpstr>
      <vt:lpstr>Definition of US Retail </vt:lpstr>
      <vt:lpstr>Value added to the GDP of United States in 2023</vt:lpstr>
      <vt:lpstr>PowerPoint Presentation</vt:lpstr>
      <vt:lpstr>PowerPoint Presentation</vt:lpstr>
      <vt:lpstr>US Retail and E-Commerce Sales Growth: 2023</vt:lpstr>
      <vt:lpstr>Type of Retailers</vt:lpstr>
      <vt:lpstr>Type of Retailers</vt:lpstr>
      <vt:lpstr>Retail Industry Analysis</vt:lpstr>
      <vt:lpstr>Retail Sales Worldwide</vt:lpstr>
      <vt:lpstr>Projected Retail Sales Growth Worldwide</vt:lpstr>
      <vt:lpstr>US Retail Sales 2020-2026 </vt:lpstr>
      <vt:lpstr>Top Retail Companies: Worldwide</vt:lpstr>
      <vt:lpstr>Retail sales of leading U.S. retailers in 2023</vt:lpstr>
      <vt:lpstr>U.S. retail sales set to grow 2.5% to 3.5% in 2024</vt:lpstr>
      <vt:lpstr>US Retail Historical Data </vt:lpstr>
      <vt:lpstr>Employment in the US Industries</vt:lpstr>
      <vt:lpstr>US Consumer Spending: Past 10 Years</vt:lpstr>
      <vt:lpstr>Consumer Expenditure</vt:lpstr>
      <vt:lpstr>Retail Industry by Sector</vt:lpstr>
      <vt:lpstr>Cost Structure: Retail Vs E-Commerce</vt:lpstr>
      <vt:lpstr>PowerPoint Presentation</vt:lpstr>
      <vt:lpstr>Threat : Economic Recession</vt:lpstr>
      <vt:lpstr>Threat : Interest Rates</vt:lpstr>
      <vt:lpstr>Threat : Change in Consumer Behaviour </vt:lpstr>
      <vt:lpstr>Threat : Supply Chain Issues</vt:lpstr>
      <vt:lpstr>Changes in Retail </vt:lpstr>
      <vt:lpstr>Metaverse Shopping? </vt:lpstr>
      <vt:lpstr>E-Commerce Retail</vt:lpstr>
      <vt:lpstr>Timeline: E-commerce</vt:lpstr>
      <vt:lpstr>Revenue of E-commerce Industry in US </vt:lpstr>
      <vt:lpstr>S&amp;P Retail ETF (XRT)</vt:lpstr>
      <vt:lpstr>S&amp;P Top Holdings  </vt:lpstr>
      <vt:lpstr>S&amp;P Retail Index Comparison (1 Year)</vt:lpstr>
      <vt:lpstr>S&amp;P Retail Index Comparison (5 Year)</vt:lpstr>
      <vt:lpstr> </vt:lpstr>
      <vt:lpstr>VanEck Retail ETF (RTH) Top Holdings</vt:lpstr>
      <vt:lpstr>VanEck Retail ETF Comparison (1 Year) </vt:lpstr>
      <vt:lpstr>VanEck Retail ETF Comparison (5 Year)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Company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Information</vt:lpstr>
      <vt:lpstr>PowerPoint Presentation</vt:lpstr>
      <vt:lpstr>PowerPoint Presentation</vt:lpstr>
      <vt:lpstr>PowerPoint Presentation</vt:lpstr>
      <vt:lpstr>Board of Directors</vt:lpstr>
      <vt:lpstr>PowerPoint Presentation</vt:lpstr>
      <vt:lpstr>PowerPoint Presentation</vt:lpstr>
      <vt:lpstr>Executive Management</vt:lpstr>
      <vt:lpstr>PowerPoint Presentation</vt:lpstr>
      <vt:lpstr>PowerPoint Presentation</vt:lpstr>
      <vt:lpstr>PowerPoint Presentation</vt:lpstr>
      <vt:lpstr>PowerPoint Presentation</vt:lpstr>
      <vt:lpstr>PowerPoint Presentation</vt:lpstr>
      <vt:lpstr>Financial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Board of Directors</vt:lpstr>
      <vt:lpstr>PowerPoint Presentation</vt:lpstr>
      <vt:lpstr>PowerPoint Presentation</vt:lpstr>
      <vt:lpstr>PowerPoint Presentation</vt:lpstr>
      <vt:lpstr>Executive Management </vt:lpstr>
      <vt:lpstr>PowerPoint Presentation</vt:lpstr>
      <vt:lpstr>PowerPoint Presentation</vt:lpstr>
      <vt:lpstr>PowerPoint Presentation</vt:lpstr>
      <vt:lpstr>PowerPoint Presentation</vt:lpstr>
      <vt:lpstr>Financial Statements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HOLD</vt:lpstr>
      <vt:lpstr>PowerPoint Presentation</vt:lpstr>
      <vt:lpstr>PowerPoint Presentation</vt:lpstr>
      <vt:lpstr>PowerPoint Presentation</vt:lpstr>
      <vt:lpstr>PowerPoint Presentation</vt:lpstr>
      <vt:lpstr>PowerPoint Presentation</vt:lpstr>
      <vt:lpstr>PowerPoint Presentation</vt:lpstr>
      <vt:lpstr>VanEck Retail</vt:lpstr>
      <vt:lpstr>PowerPoint Presentation</vt:lpstr>
      <vt:lpstr>PowerPoint Presentation</vt:lpstr>
      <vt:lpstr>PowerPoint Presentation</vt:lpstr>
      <vt:lpstr>PowerPoint Presentation</vt:lpstr>
      <vt:lpstr>PowerPoint Presentation</vt:lpstr>
      <vt:lpstr>Company Overview</vt:lpstr>
      <vt:lpstr>PowerPoint Presentation</vt:lpstr>
      <vt:lpstr>Strategy</vt:lpstr>
      <vt:lpstr>Locations</vt:lpstr>
      <vt:lpstr>Sources of Revenue / Segments</vt:lpstr>
      <vt:lpstr>Sales/ Segment</vt:lpstr>
      <vt:lpstr>PowerPoint Presentation</vt:lpstr>
      <vt:lpstr>PowerPoint Presentation</vt:lpstr>
      <vt:lpstr>PowerPoint Presentation</vt:lpstr>
      <vt:lpstr>PowerPoint Presentation</vt:lpstr>
      <vt:lpstr>Performance Review 2023</vt:lpstr>
      <vt:lpstr>Cash Flow Summary</vt:lpstr>
      <vt:lpstr>Q1 Performance Review</vt:lpstr>
      <vt:lpstr>Return on Investment Capital</vt:lpstr>
      <vt:lpstr>Performance Review 2023</vt:lpstr>
      <vt:lpstr>Board of Directors</vt:lpstr>
      <vt:lpstr>PowerPoint Presentation</vt:lpstr>
      <vt:lpstr>PowerPoint Presentation</vt:lpstr>
      <vt:lpstr>Executive Management</vt:lpstr>
      <vt:lpstr>PowerPoint Presentation</vt:lpstr>
      <vt:lpstr>PowerPoint Presentation</vt:lpstr>
      <vt:lpstr>PowerPoint Presentation</vt:lpstr>
      <vt:lpstr>PowerPoint Presentation</vt:lpstr>
      <vt:lpstr>PowerPoint Presentation</vt:lpstr>
      <vt:lpstr>PowerPoint Presentation</vt:lpstr>
      <vt:lpstr>CEO Compensation</vt:lpstr>
      <vt:lpstr>Financial Statements</vt:lpstr>
      <vt:lpstr>10-Q Balance Sheet: Assets</vt:lpstr>
      <vt:lpstr>10-Q Balance Sheet: Liabilities </vt:lpstr>
      <vt:lpstr>10-Q Balance Sheet: Equity</vt:lpstr>
      <vt:lpstr>10-K Balance Sheets: Assets</vt:lpstr>
      <vt:lpstr>10-K Balance Sheets: Liabilities </vt:lpstr>
      <vt:lpstr>10-K Balance Sheets: Equity</vt:lpstr>
      <vt:lpstr>10-K Income Statement</vt:lpstr>
      <vt:lpstr>10-Q Income Statement</vt:lpstr>
      <vt:lpstr>10-K Cash Flow Statement</vt:lpstr>
      <vt:lpstr>10-K Cash Flow Statement Cont.</vt:lpstr>
      <vt:lpstr>10-Q Cash Flow Statement</vt:lpstr>
      <vt:lpstr>10-Q Cash Flow Statement Cont.</vt:lpstr>
      <vt:lpstr>Recommendation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Retail</dc:title>
  <cp:lastModifiedBy>Yuvraj Singh</cp:lastModifiedBy>
  <cp:revision>2</cp:revision>
  <dcterms:modified xsi:type="dcterms:W3CDTF">2024-07-12T04:15:22Z</dcterms:modified>
</cp:coreProperties>
</file>