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 id="2147483673" r:id="rId3"/>
  </p:sldMasterIdLst>
  <p:notesMasterIdLst>
    <p:notesMasterId r:id="rId21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6" r:id="rId164"/>
    <p:sldId id="417" r:id="rId165"/>
    <p:sldId id="418" r:id="rId166"/>
    <p:sldId id="419" r:id="rId167"/>
    <p:sldId id="420" r:id="rId168"/>
    <p:sldId id="421" r:id="rId169"/>
    <p:sldId id="422" r:id="rId170"/>
    <p:sldId id="423" r:id="rId171"/>
    <p:sldId id="424" r:id="rId172"/>
    <p:sldId id="425" r:id="rId173"/>
    <p:sldId id="426" r:id="rId174"/>
    <p:sldId id="427" r:id="rId175"/>
    <p:sldId id="428" r:id="rId176"/>
    <p:sldId id="429" r:id="rId177"/>
    <p:sldId id="430" r:id="rId178"/>
    <p:sldId id="431" r:id="rId179"/>
    <p:sldId id="432" r:id="rId180"/>
    <p:sldId id="433" r:id="rId181"/>
    <p:sldId id="434" r:id="rId182"/>
    <p:sldId id="435" r:id="rId183"/>
    <p:sldId id="436" r:id="rId184"/>
    <p:sldId id="437" r:id="rId185"/>
    <p:sldId id="438" r:id="rId186"/>
    <p:sldId id="439" r:id="rId187"/>
    <p:sldId id="440" r:id="rId188"/>
    <p:sldId id="441" r:id="rId189"/>
    <p:sldId id="442" r:id="rId190"/>
    <p:sldId id="443" r:id="rId191"/>
    <p:sldId id="444" r:id="rId192"/>
    <p:sldId id="445" r:id="rId193"/>
    <p:sldId id="446" r:id="rId194"/>
    <p:sldId id="447" r:id="rId195"/>
    <p:sldId id="448" r:id="rId196"/>
    <p:sldId id="449" r:id="rId197"/>
    <p:sldId id="450" r:id="rId198"/>
    <p:sldId id="451" r:id="rId199"/>
    <p:sldId id="452" r:id="rId200"/>
    <p:sldId id="453" r:id="rId201"/>
    <p:sldId id="454" r:id="rId202"/>
    <p:sldId id="455" r:id="rId203"/>
    <p:sldId id="456" r:id="rId204"/>
    <p:sldId id="457" r:id="rId205"/>
    <p:sldId id="458" r:id="rId206"/>
    <p:sldId id="459" r:id="rId207"/>
    <p:sldId id="460" r:id="rId208"/>
    <p:sldId id="461" r:id="rId209"/>
    <p:sldId id="462" r:id="rId210"/>
    <p:sldId id="463" r:id="rId211"/>
    <p:sldId id="464" r:id="rId212"/>
    <p:sldId id="465" r:id="rId213"/>
    <p:sldId id="466" r:id="rId214"/>
    <p:sldId id="467" r:id="rId215"/>
  </p:sldIdLst>
  <p:sldSz cx="9144000" cy="5143500" type="screen16x9"/>
  <p:notesSz cx="6858000" cy="9144000"/>
  <p:embeddedFontLst>
    <p:embeddedFont>
      <p:font typeface="Calibri" panose="020F0502020204030204" pitchFamily="34" charset="0"/>
      <p:regular r:id="rId217"/>
      <p:bold r:id="rId218"/>
      <p:italic r:id="rId219"/>
      <p:boldItalic r:id="rId220"/>
    </p:embeddedFont>
    <p:embeddedFont>
      <p:font typeface="Georgia" panose="02040502050405020303" pitchFamily="18" charset="0"/>
      <p:regular r:id="rId221"/>
      <p:bold r:id="rId222"/>
      <p:italic r:id="rId223"/>
      <p:boldItalic r:id="rId224"/>
    </p:embeddedFont>
    <p:embeddedFont>
      <p:font typeface="Roboto" panose="020B0604020202020204" charset="0"/>
      <p:regular r:id="rId225"/>
      <p:bold r:id="rId226"/>
      <p:italic r:id="rId227"/>
      <p:boldItalic r:id="rId228"/>
    </p:embeddedFont>
    <p:embeddedFont>
      <p:font typeface="Verdana" panose="020B0604030504040204" pitchFamily="34" charset="0"/>
      <p:regular r:id="rId229"/>
      <p:bold r:id="rId230"/>
      <p:italic r:id="rId231"/>
      <p:boldItalic r:id="rId2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font" Target="fonts/font10.fntdata"/><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notesMaster" Target="notesMasters/notesMaster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27" Type="http://schemas.openxmlformats.org/officeDocument/2006/relationships/font" Target="fonts/font11.fntdata"/><Relationship Id="rId201" Type="http://schemas.openxmlformats.org/officeDocument/2006/relationships/slide" Target="slides/slide198.xml"/><Relationship Id="rId222" Type="http://schemas.openxmlformats.org/officeDocument/2006/relationships/font" Target="fonts/font6.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3" Type="http://schemas.openxmlformats.org/officeDocument/2006/relationships/presProps" Target="presProps.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font" Target="fonts/font7.fntdata"/><Relationship Id="rId228" Type="http://schemas.openxmlformats.org/officeDocument/2006/relationships/font" Target="fonts/font12.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font" Target="fonts/font2.fntdata"/><Relationship Id="rId234"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font" Target="fonts/font13.fntdata"/><Relationship Id="rId19" Type="http://schemas.openxmlformats.org/officeDocument/2006/relationships/slide" Target="slides/slide16.xml"/><Relationship Id="rId224" Type="http://schemas.openxmlformats.org/officeDocument/2006/relationships/font" Target="fonts/font8.fntdata"/><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font" Target="fonts/font3.fntdata"/><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font" Target="fonts/font14.fntdata"/><Relationship Id="rId235" Type="http://schemas.openxmlformats.org/officeDocument/2006/relationships/theme" Target="theme/theme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font" Target="fonts/font4.fntdata"/><Relationship Id="rId225" Type="http://schemas.openxmlformats.org/officeDocument/2006/relationships/font" Target="fonts/font9.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tableStyles" Target="tableStyles.xml"/><Relationship Id="rId26" Type="http://schemas.openxmlformats.org/officeDocument/2006/relationships/slide" Target="slides/slide23.xml"/><Relationship Id="rId231" Type="http://schemas.openxmlformats.org/officeDocument/2006/relationships/font" Target="fonts/font15.fntdata"/><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font" Target="fonts/font5.fntdata"/><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font" Target="fonts/font16.fntdata"/><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ycharts.com/companies/COST/pe_ratio" TargetMode="External"/><Relationship Id="rId2" Type="http://schemas.openxmlformats.org/officeDocument/2006/relationships/slide" Target="../slides/slide116.xml"/><Relationship Id="rId1" Type="http://schemas.openxmlformats.org/officeDocument/2006/relationships/notesMaster" Target="../notesMasters/notesMaster1.xml"/><Relationship Id="rId4" Type="http://schemas.openxmlformats.org/officeDocument/2006/relationships/hyperlink" Target="http://pages.stern.nyu.edu/~adamodar/New_Home_Page/datafile/pedata.html" TargetMode="Externa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s://seekingalpha.com/article/4319008-costco-strong-u-s-base-allowing-for-expansion-east"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www.forbes.com/sites/niallmccarthy/2019/04/18/americas-best-large-employers-2019-infographic/#54b4a0ff1b4a"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www.forbes.com/canada-best-employers/#73104d08241f" TargetMode="External"/><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8cf33ab0b9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8cf33ab0b9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Raunaq</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8eb780af7b_10_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4" name="Google Shape;794;g8eb780af7b_1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8ea2a1475f_0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8ea2a1475f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8ea2a1475f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8ea2a1475f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8ea2a1475f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8ea2a1475f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8ea2a1475f_0_2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8ea2a1475f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8ea2a1475f_0_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8ea2a1475f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8ea2a1475f_0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8ea2a1475f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8ea2a1475f_0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8ea2a1475f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8ea2a1475f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8ea2a1475f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8ea2a1475f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8ea2a1475f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cf33ab0b9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cf33ab0b9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Raunaq</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8ea2a1475f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8ea2a1475f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8ea2a1475f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8ea2a1475f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8ea2a1475f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8ea2a1475f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8ea2a1475f_0_30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8" name="Google Shape;878;g8ea2a1475f_0_3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8eb780af7b_3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8" name="Google Shape;888;g8eb780af7b_3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8eb780af7b_3_8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3" name="Google Shape;893;g8eb780af7b_3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8eb780af7b_3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g8eb780af7b_3_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u="sng">
                <a:solidFill>
                  <a:schemeClr val="hlink"/>
                </a:solidFill>
                <a:hlinkClick r:id="rId3"/>
              </a:rPr>
              <a:t>https://ycharts.com/companies/COST/pe_ratio</a:t>
            </a:r>
            <a:endParaRPr/>
          </a:p>
          <a:p>
            <a:pPr marL="0" lvl="0" indent="0" algn="l" rtl="0">
              <a:spcBef>
                <a:spcPts val="0"/>
              </a:spcBef>
              <a:spcAft>
                <a:spcPts val="0"/>
              </a:spcAft>
              <a:buNone/>
            </a:pPr>
            <a:r>
              <a:rPr lang="en" u="sng">
                <a:solidFill>
                  <a:schemeClr val="hlink"/>
                </a:solidFill>
                <a:hlinkClick r:id="rId4"/>
              </a:rPr>
              <a:t>http://pages.stern.nyu.edu/~adamodar/New_Home_Page/datafile/pedata.html</a:t>
            </a:r>
            <a:endParaRPr/>
          </a:p>
          <a:p>
            <a:pPr marL="0" lvl="0" indent="0" algn="l" rtl="0">
              <a:spcBef>
                <a:spcPts val="0"/>
              </a:spcBef>
              <a:spcAft>
                <a:spcPts val="0"/>
              </a:spcAft>
              <a:buNone/>
            </a:pPr>
            <a:endParaRPr/>
          </a:p>
        </p:txBody>
      </p:sp>
      <p:sp>
        <p:nvSpPr>
          <p:cNvPr id="900" name="Google Shape;900;g8eb780af7b_3_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8eb780af7b_3_9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6" name="Google Shape;906;g8eb780af7b_3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8eb780af7b_3_9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2" name="Google Shape;912;g8eb780af7b_3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8eb780af7b_3_10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8" name="Google Shape;918;g8eb780af7b_3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cf33ab0b9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cf33ab0b9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Raunaq</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8eb780af7b_3_1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4" name="Google Shape;924;g8eb780af7b_3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8eb780af7b_3_1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3" name="Google Shape;933;g8eb780af7b_3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8eb780af7b_3_13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9" name="Google Shape;939;g8eb780af7b_3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8eb780af7b_3_13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5" name="Google Shape;945;g8eb780af7b_3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8eb780af7b_3_1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1" name="Google Shape;951;g8eb780af7b_3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8eb780af7b_3_14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7" name="Google Shape;957;g8eb780af7b_3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8eb780af7b_3_15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3" name="Google Shape;963;g8eb780af7b_3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8eb780af7b_3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g8eb780af7b_3_1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Costco and home depot at 126%</a:t>
            </a:r>
            <a:endParaRPr/>
          </a:p>
          <a:p>
            <a:pPr marL="0" lvl="0" indent="0" algn="l" rtl="0">
              <a:spcBef>
                <a:spcPts val="0"/>
              </a:spcBef>
              <a:spcAft>
                <a:spcPts val="0"/>
              </a:spcAft>
              <a:buNone/>
            </a:pPr>
            <a:r>
              <a:rPr lang="en"/>
              <a:t>Wmt 82</a:t>
            </a:r>
            <a:endParaRPr/>
          </a:p>
          <a:p>
            <a:pPr marL="0" lvl="0" indent="0" algn="l" rtl="0">
              <a:spcBef>
                <a:spcPts val="0"/>
              </a:spcBef>
              <a:spcAft>
                <a:spcPts val="0"/>
              </a:spcAft>
              <a:buNone/>
            </a:pPr>
            <a:r>
              <a:rPr lang="en"/>
              <a:t>Target at 50</a:t>
            </a:r>
            <a:endParaRPr/>
          </a:p>
        </p:txBody>
      </p:sp>
      <p:sp>
        <p:nvSpPr>
          <p:cNvPr id="970" name="Google Shape;970;g8eb780af7b_3_1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8eb780af7b_3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g8eb780af7b_3_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Cost at 126</a:t>
            </a:r>
            <a:endParaRPr/>
          </a:p>
          <a:p>
            <a:pPr marL="0" lvl="0" indent="0" algn="l" rtl="0">
              <a:spcBef>
                <a:spcPts val="0"/>
              </a:spcBef>
              <a:spcAft>
                <a:spcPts val="0"/>
              </a:spcAft>
              <a:buNone/>
            </a:pPr>
            <a:r>
              <a:rPr lang="en"/>
              <a:t>S&amp;p at 54%</a:t>
            </a:r>
            <a:endParaRPr/>
          </a:p>
          <a:p>
            <a:pPr marL="0" lvl="0" indent="0" algn="l" rtl="0">
              <a:spcBef>
                <a:spcPts val="0"/>
              </a:spcBef>
              <a:spcAft>
                <a:spcPts val="0"/>
              </a:spcAft>
              <a:buNone/>
            </a:pPr>
            <a:r>
              <a:rPr lang="en"/>
              <a:t>Xrt at -5%</a:t>
            </a:r>
            <a:endParaRPr/>
          </a:p>
          <a:p>
            <a:pPr marL="0" lvl="0" indent="0" algn="l" rtl="0">
              <a:spcBef>
                <a:spcPts val="0"/>
              </a:spcBef>
              <a:spcAft>
                <a:spcPts val="0"/>
              </a:spcAft>
              <a:buNone/>
            </a:pPr>
            <a:endParaRPr/>
          </a:p>
        </p:txBody>
      </p:sp>
      <p:sp>
        <p:nvSpPr>
          <p:cNvPr id="978" name="Google Shape;978;g8eb780af7b_3_1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8eb780af7b_3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g8eb780af7b_3_1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785 warehouses, 666 in Canada and u.s , with more internationally</a:t>
            </a:r>
            <a:endParaRPr/>
          </a:p>
          <a:p>
            <a:pPr marL="0" lvl="0" indent="0" algn="l" rtl="0">
              <a:spcBef>
                <a:spcPts val="0"/>
              </a:spcBef>
              <a:spcAft>
                <a:spcPts val="0"/>
              </a:spcAft>
              <a:buNone/>
            </a:pPr>
            <a:r>
              <a:rPr lang="en"/>
              <a:t>53.9 million memerships</a:t>
            </a:r>
            <a:endParaRPr/>
          </a:p>
          <a:p>
            <a:pPr marL="0" lvl="0" indent="0" algn="l" rtl="0">
              <a:spcBef>
                <a:spcPts val="0"/>
              </a:spcBef>
              <a:spcAft>
                <a:spcPts val="0"/>
              </a:spcAft>
              <a:buNone/>
            </a:pPr>
            <a:endParaRPr/>
          </a:p>
        </p:txBody>
      </p:sp>
      <p:sp>
        <p:nvSpPr>
          <p:cNvPr id="985" name="Google Shape;985;g8eb780af7b_3_1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cf33ab0b9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8cf33ab0b9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Raunaq</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8eb780af7b_17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g8eb780af7b_17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785 warehouses, 666 in Canada and u.s , with more internationally</a:t>
            </a:r>
            <a:endParaRPr/>
          </a:p>
          <a:p>
            <a:pPr marL="0" lvl="0" indent="0" algn="l" rtl="0">
              <a:spcBef>
                <a:spcPts val="0"/>
              </a:spcBef>
              <a:spcAft>
                <a:spcPts val="0"/>
              </a:spcAft>
              <a:buNone/>
            </a:pPr>
            <a:r>
              <a:rPr lang="en"/>
              <a:t>53.9 million memerships</a:t>
            </a:r>
            <a:endParaRPr/>
          </a:p>
          <a:p>
            <a:pPr marL="0" lvl="0" indent="0" algn="l" rtl="0">
              <a:spcBef>
                <a:spcPts val="0"/>
              </a:spcBef>
              <a:spcAft>
                <a:spcPts val="0"/>
              </a:spcAft>
              <a:buNone/>
            </a:pPr>
            <a:endParaRPr/>
          </a:p>
        </p:txBody>
      </p:sp>
      <p:sp>
        <p:nvSpPr>
          <p:cNvPr id="994" name="Google Shape;994;g8eb780af7b_17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8eb780af7b_17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Google Shape;1001;g8eb780af7b_17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785 warehouses, 666 in Canada and u.s , with more internationally</a:t>
            </a:r>
            <a:endParaRPr/>
          </a:p>
          <a:p>
            <a:pPr marL="0" lvl="0" indent="0" algn="l" rtl="0">
              <a:spcBef>
                <a:spcPts val="0"/>
              </a:spcBef>
              <a:spcAft>
                <a:spcPts val="0"/>
              </a:spcAft>
              <a:buNone/>
            </a:pPr>
            <a:r>
              <a:rPr lang="en"/>
              <a:t>53.9 million memerships</a:t>
            </a:r>
            <a:endParaRPr/>
          </a:p>
          <a:p>
            <a:pPr marL="0" lvl="0" indent="0" algn="l" rtl="0">
              <a:spcBef>
                <a:spcPts val="0"/>
              </a:spcBef>
              <a:spcAft>
                <a:spcPts val="0"/>
              </a:spcAft>
              <a:buNone/>
            </a:pPr>
            <a:endParaRPr/>
          </a:p>
        </p:txBody>
      </p:sp>
      <p:sp>
        <p:nvSpPr>
          <p:cNvPr id="1002" name="Google Shape;1002;g8eb780af7b_17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eb780af7b_3_17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9" name="Google Shape;1009;g8eb780af7b_3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8eb780af7b_3_1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5" name="Google Shape;1015;g8eb780af7b_3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8eb780af7b_3_18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1" name="Google Shape;1021;g8eb780af7b_3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8eb780af7b_3_19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9" name="Google Shape;1029;g8eb780af7b_3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8eb780af7b_3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g8eb780af7b_3_1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Membership fees allow for products to be sold lower and along with bulk selling makes it very attractive for consumers, membership fees higher percentage of net income</a:t>
            </a:r>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Our member renewal rate was 91% in the U.S. and Canada and 88% on a worldwide basis at the end of 2019</a:t>
            </a:r>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Paid cardholders (except affiliates) are eligible to upgrade to an Executive membership in the U.S. and Canada, for an additional annual fee of $60</a:t>
            </a:r>
            <a:endParaRPr/>
          </a:p>
          <a:p>
            <a:pPr marL="0" lvl="0" indent="0" algn="l" rtl="0">
              <a:spcBef>
                <a:spcPts val="0"/>
              </a:spcBef>
              <a:spcAft>
                <a:spcPts val="0"/>
              </a:spcAft>
              <a:buNone/>
            </a:pPr>
            <a:endParaRPr/>
          </a:p>
        </p:txBody>
      </p:sp>
      <p:sp>
        <p:nvSpPr>
          <p:cNvPr id="1036" name="Google Shape;1036;g8eb780af7b_3_1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8eb780af7b_3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8eb780af7b_3_2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u="sng">
                <a:solidFill>
                  <a:schemeClr val="hlink"/>
                </a:solidFill>
                <a:hlinkClick r:id="rId3"/>
              </a:rPr>
              <a:t>https://seekingalpha.com/article/4319008-costco-strong-u-s-base-allowing-for-expansion-east</a:t>
            </a:r>
            <a:endParaRPr/>
          </a:p>
          <a:p>
            <a:pPr marL="0" lvl="0" indent="0" algn="l" rtl="0">
              <a:spcBef>
                <a:spcPts val="0"/>
              </a:spcBef>
              <a:spcAft>
                <a:spcPts val="0"/>
              </a:spcAft>
              <a:buNone/>
            </a:pPr>
            <a:endParaRPr/>
          </a:p>
          <a:p>
            <a:pPr marL="0" lvl="0" indent="0" algn="l" rtl="0">
              <a:spcBef>
                <a:spcPts val="0"/>
              </a:spcBef>
              <a:spcAft>
                <a:spcPts val="0"/>
              </a:spcAft>
              <a:buNone/>
            </a:pPr>
            <a:r>
              <a:rPr lang="en"/>
              <a:t>Using strong base to expand internationally</a:t>
            </a:r>
            <a:endParaRPr/>
          </a:p>
          <a:p>
            <a:pPr marL="0" lvl="0" indent="0" algn="l" rtl="0">
              <a:spcBef>
                <a:spcPts val="0"/>
              </a:spcBef>
              <a:spcAft>
                <a:spcPts val="0"/>
              </a:spcAft>
              <a:buNone/>
            </a:pPr>
            <a:r>
              <a:rPr lang="en"/>
              <a:t>Merchandise revenue per member up</a:t>
            </a:r>
            <a:endParaRPr/>
          </a:p>
        </p:txBody>
      </p:sp>
      <p:sp>
        <p:nvSpPr>
          <p:cNvPr id="1044" name="Google Shape;1044;g8eb780af7b_3_2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eb780af7b_3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g8eb780af7b_3_2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 sz="1200" u="sng">
                <a:solidFill>
                  <a:schemeClr val="hlink"/>
                </a:solidFill>
                <a:latin typeface="Calibri"/>
                <a:ea typeface="Calibri"/>
                <a:cs typeface="Calibri"/>
                <a:sym typeface="Calibri"/>
                <a:hlinkClick r:id="rId3"/>
              </a:rPr>
              <a:t>https://www.forbes.com/sites/niallmccarthy/2019/04/18/americas-best-large-employers-2019-infographic/#54b4a0ff1b4a</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051" name="Google Shape;1051;g8eb780af7b_3_2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8eb780af7b_3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g8eb780af7b_3_2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u="sng">
                <a:solidFill>
                  <a:schemeClr val="hlink"/>
                </a:solidFill>
                <a:latin typeface="Calibri"/>
                <a:ea typeface="Calibri"/>
                <a:cs typeface="Calibri"/>
                <a:sym typeface="Calibri"/>
                <a:hlinkClick r:id="rId3"/>
              </a:rPr>
              <a:t>https://www.forbes.com/canada-best-employers/#73104d08241f</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058" name="Google Shape;1058;g8eb780af7b_3_2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8ecbc51093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8ecbc5109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8eb780af7b_3_22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4" name="Google Shape;1064;g8eb780af7b_3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8eb780af7b_3_22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0" name="Google Shape;1070;g8eb780af7b_3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8eb780af7b_3_23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6" name="Google Shape;1076;g8eb780af7b_3_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8eb780af7b_3_2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4" name="Google Shape;1084;g8eb780af7b_3_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8eb780af7b_3_25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g8eb780af7b_3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8eb780af7b_3_2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g8eb780af7b_3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8eb780af7b_3_2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4" name="Google Shape;1114;g8eb780af7b_3_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8eb780af7b_3_27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4" name="Google Shape;1124;g8eb780af7b_3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eb780af7b_3_28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4" name="Google Shape;1134;g8eb780af7b_3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8eb780af7b_3_29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4" name="Google Shape;1144;g8eb780af7b_3_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8cf33ab0b9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8cf33ab0b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Raunaq</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8eb780af7b_3_30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3" name="Google Shape;1153;g8eb780af7b_3_3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8eb780af7b_3_30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9" name="Google Shape;1159;g8eb780af7b_3_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8eb780af7b_3_3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5" name="Google Shape;1165;g8eb780af7b_3_3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8eb780af7b_3_3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1" name="Google Shape;1171;g8eb780af7b_3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8eb780af7b_3_32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7" name="Google Shape;1177;g8eb780af7b_3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8eb780af7b_3_3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3" name="Google Shape;1183;g8eb780af7b_3_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8eb780af7b_3_34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9" name="Google Shape;1189;g8eb780af7b_3_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8eb780af7b_3_34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5" name="Google Shape;1195;g8eb780af7b_3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8eb780af7b_3_3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1" name="Google Shape;1201;g8eb780af7b_3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8eb780af7b_3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7" name="Google Shape;1207;g8eb780af7b_3_3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8" name="Google Shape;1208;g8eb780af7b_3_3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8cf33ab0b9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8cf33ab0b9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Raunaq</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8eb780af7b_1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8eb780af7b_1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8eb780af7b_17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8eb780af7b_17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8eb780af7b_3_35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7" name="Google Shape;1227;g8eb780af7b_3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8eb780af7b_8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8eb780af7b_8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8eb780af7b_8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8eb780af7b_8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8eb780af7b_8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8eb780af7b_8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8eb780af7b_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8eb780af7b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8eb780af7b_9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8eb780af7b_9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8eb780af7b_9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8eb780af7b_9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8eb780af7b_9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8eb780af7b_9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c87d1c156_0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c87d1c156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Joven</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8eb780af7b_9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8eb780af7b_9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8eb780af7b_9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8eb780af7b_9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8eb780af7b_9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8eb780af7b_9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8ecbc51093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8ecbc5109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8ecbc51093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8ecbc5109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8eb780af7b_9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8eb780af7b_9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8eb780af7b_9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8eb780af7b_9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8eb780af7b_9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8eb780af7b_9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8eb780af7b_9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8eb780af7b_9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8eb780af7b_9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8eb780af7b_9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8cf33ab0b9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8cf33ab0b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Joven</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8eb780af7b_9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8eb780af7b_9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8eb780af7b_9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8eb780af7b_9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8ecbc51093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8ecbc5109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8eb780af7b_9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8eb780af7b_9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8ecbc51093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 name="Google Shape;1374;g8ecbc5109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8ecbc51093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8ecbc5109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8ecbc51093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8ecbc5109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8ecbc51093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5" name="Google Shape;1395;g8ecbc5109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8ecbc51093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2" name="Google Shape;1402;g8ecbc5109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8ecbc51093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8ecbc51093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8cf33ab0b9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8cf33ab0b9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Joven</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8ecbc51093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8ecbc5109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8ecbc51093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8ecbc5109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8ecbc51093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8ecbc51093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8ecbc51093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8ecbc51093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8ecbc51093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8ecbc51093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8ecbc51093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8ecbc5109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8ecbc51093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g8ecbc5109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8ecbc51093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8ecbc51093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8ecbc51093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8ecbc51093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8ecbc51093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8ecbc51093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c9d08c73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8c9d08c73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8eb780af7b_7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8eb780af7b_7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8eb780af7b_9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2" name="Google Shape;1492;g8eb780af7b_9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g8eb780af7b_9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8" name="Google Shape;1498;g8eb780af7b_9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8eb780af7b_9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8eb780af7b_9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8eb780af7b_9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8eb780af7b_9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8eb780af7b_9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1" name="Google Shape;1521;g8eb780af7b_9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8eb780af7b_9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8" name="Google Shape;1528;g8eb780af7b_9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eb780af7b_9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eb780af7b_9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8eb780af7b_9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8eb780af7b_9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8eb780af7b_9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8eb780af7b_9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8eb780af7b_9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8eb780af7b_9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8cf33ab0b9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8cf33ab0b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Joven</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8eb780af7b_9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8eb780af7b_9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8ecbc51093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5" name="Google Shape;1575;g8ecbc51093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8ecbc51093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8ecbc51093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8cf33ab0b9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8cf33ab0b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8eb780af7b_7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8eb780af7b_7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eb780af7b_7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8eb780af7b_7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8eb780af7b_7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8eb780af7b_7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8eb780af7b_7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8eb780af7b_7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8eb780af7b_7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8eb780af7b_7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8eb780af7b_7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8eb780af7b_7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8eb780af7b_7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8eb780af7b_7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c9d08c73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8c9d08c73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8eb780af7b_7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8eb780af7b_7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8eb780af7b_7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8eb780af7b_7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8c87d1c156_0_6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8c87d1c156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8cf33ab0b9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8cf33ab0b9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8cf33ab0b9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8cf33ab0b9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c87d1c156_0_6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c87d1c156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8c87d1c156_0_6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8c87d1c156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152 JC penney</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ea2a1475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8ea2a147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8c87d1c156_0_6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8c87d1c156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8c87d1c156_0_6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8c87d1c156_0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8c87d1c156_0_6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8c87d1c156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8cf33ab0b9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8cf33ab0b9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cf33ab0b9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cf33ab0b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Contactless pay, mention war on cash and shopify</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8cf33ab0b9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8cf33ab0b9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8cf33ab0b9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8cf33ab0b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8cf33ab0b9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8cf33ab0b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8cf33ab0b9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8cf33ab0b9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8c9d08c73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8c9d08c7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bezos at senate hearing</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cf33ab0b9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8cf33ab0b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8cf33ab0b9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8cf33ab0b9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8ea2a1475f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8ea2a1475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cf33ab0b9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cf33ab0b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8ea2a1475f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8ea2a1475f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8eb780af7b_1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8eb780af7b_1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ea2a1475f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8ea2a1475f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8ea2a1475f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8ea2a1475f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8ea2a1475f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8ea2a1475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8ea2a1475f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8ea2a1475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8ea2a1475f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8ea2a1475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8ea2a1475f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8ea2a1475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8ea2a1475f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8ea2a1475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8ea2a1475f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8ea2a1475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cf33ab0b9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8cf33ab0b9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Raunaq</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8ea2a1475f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8ea2a1475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8ea2a1475f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8ea2a1475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8ea2a1475f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8ea2a1475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8ea2a1475f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8ea2a1475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8ea2a1475f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8ea2a1475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8ea2a1475f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8ea2a1475f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8ea2a1475f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8ea2a1475f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8ea2a1475f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8ea2a1475f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8ea2a1475f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8ea2a1475f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8ea2a1475f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8ea2a1475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8cf33ab0b9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8cf33ab0b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Raunaq</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8ea2a1475f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8ea2a1475f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8ea2a1475f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8ea2a1475f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8ea2a1475f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8ea2a1475f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ea2a1475f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ea2a1475f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8ea2a1475f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8ea2a1475f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8ea2a1475f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8ea2a1475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8ea2a1475f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8ea2a1475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8ea2a1475f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8ea2a1475f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8ea2a1475f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8ea2a1475f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8ecbc51093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8ecbc51093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8cf33ab0b9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8cf33ab0b9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Joven</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8eb780af7b_1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8eb780af7b_1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8eb780af7b_1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8eb780af7b_1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8ea2a1475f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8ea2a1475f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8ea2a1475f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8ea2a1475f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8eb780af7b_1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8eb780af7b_1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8eb780af7b_1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8eb780af7b_1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eb780af7b_1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eb780af7b_1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8eb780af7b_1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8eb780af7b_1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8eb780af7b_1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8eb780af7b_1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8eb780af7b_1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8eb780af7b_1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8cf33ab0b9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8cf33ab0b9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Raunaq</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8eb780af7b_1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8eb780af7b_1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8eb780af7b_1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8eb780af7b_1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8eb780af7b_1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8eb780af7b_1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8eb780af7b_1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8eb780af7b_1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8eb780af7b_1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8eb780af7b_1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8ea2a1475f_0_3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4" name="Google Shape;744;g8ea2a1475f_0_3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8eb780af7b_10_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4" name="Google Shape;754;g8eb780af7b_1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8eb780af7b_1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4" name="Google Shape;764;g8eb780af7b_1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8eb780af7b_10_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4" name="Google Shape;774;g8eb780af7b_1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eb780af7b_10_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4" name="Google Shape;784;g8eb780af7b_1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1" name="Google Shape;71;p1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2" name="Google Shape;72;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5"/>
        <p:cNvGrpSpPr/>
        <p:nvPr/>
      </p:nvGrpSpPr>
      <p:grpSpPr>
        <a:xfrm>
          <a:off x="0" y="0"/>
          <a:ext cx="0" cy="0"/>
          <a:chOff x="0" y="0"/>
          <a:chExt cx="0" cy="0"/>
        </a:xfrm>
      </p:grpSpPr>
      <p:sp>
        <p:nvSpPr>
          <p:cNvPr id="76" name="Google Shape;76;p1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7" name="Google Shape;77;p15"/>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8" name="Google Shape;78;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4" name="Google Shape;84;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9" name="Google Shape;89;p17"/>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0" name="Google Shape;90;p17"/>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1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7" name="Google Shape;97;p18"/>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8" name="Google Shape;98;p1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9" name="Google Shape;99;p18"/>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0" name="Google Shape;100;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 name="Google Shape;105;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sp>
        <p:nvSpPr>
          <p:cNvPr id="109" name="Google Shape;109;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15" name="Google Shape;115;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6" name="Google Shape;116;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2"/>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22" name="Google Shape;122;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3" name="Google Shape;123;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5" name="Google Shape;125;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8" name="Google Shape;128;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9" name="Google Shape;129;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4" name="Google Shape;134;p24"/>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5" name="Google Shape;135;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7" name="Google Shape;137;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lt1"/>
              </a:buClr>
              <a:buSzPts val="1400"/>
              <a:buChar char="•"/>
              <a:defRPr/>
            </a:lvl1pPr>
            <a:lvl2pPr marL="914400" lvl="1" indent="-317500" algn="l">
              <a:lnSpc>
                <a:spcPct val="90000"/>
              </a:lnSpc>
              <a:spcBef>
                <a:spcPts val="400"/>
              </a:spcBef>
              <a:spcAft>
                <a:spcPts val="0"/>
              </a:spcAft>
              <a:buClr>
                <a:schemeClr val="lt1"/>
              </a:buClr>
              <a:buSzPts val="1400"/>
              <a:buChar char="•"/>
              <a:defRPr/>
            </a:lvl2pPr>
            <a:lvl3pPr marL="1371600" lvl="2" indent="-317500" algn="l">
              <a:lnSpc>
                <a:spcPct val="90000"/>
              </a:lnSpc>
              <a:spcBef>
                <a:spcPts val="400"/>
              </a:spcBef>
              <a:spcAft>
                <a:spcPts val="0"/>
              </a:spcAft>
              <a:buClr>
                <a:schemeClr val="lt1"/>
              </a:buClr>
              <a:buSzPts val="1400"/>
              <a:buChar char="•"/>
              <a:defRPr/>
            </a:lvl3pPr>
            <a:lvl4pPr marL="1828800" lvl="3" indent="-317500" algn="l">
              <a:lnSpc>
                <a:spcPct val="90000"/>
              </a:lnSpc>
              <a:spcBef>
                <a:spcPts val="400"/>
              </a:spcBef>
              <a:spcAft>
                <a:spcPts val="0"/>
              </a:spcAft>
              <a:buClr>
                <a:schemeClr val="lt1"/>
              </a:buClr>
              <a:buSzPts val="1400"/>
              <a:buChar char="•"/>
              <a:defRPr/>
            </a:lvl4pPr>
            <a:lvl5pPr marL="2286000" lvl="4" indent="-317500" algn="l">
              <a:lnSpc>
                <a:spcPct val="90000"/>
              </a:lnSpc>
              <a:spcBef>
                <a:spcPts val="400"/>
              </a:spcBef>
              <a:spcAft>
                <a:spcPts val="0"/>
              </a:spcAft>
              <a:buClr>
                <a:schemeClr val="lt1"/>
              </a:buClr>
              <a:buSzPts val="1400"/>
              <a:buChar char="•"/>
              <a:defRPr/>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147" name="Google Shape;147;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 name="Google Shape;148;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5" name="Google Shape;65;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6" name="Google Shape;66;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8" name="Google Shape;68;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40" name="Google Shape;140;p2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141" name="Google Shape;141;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142" name="Google Shape;142;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143" name="Google Shape;143;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chemeClr val="lt1"/>
                </a:solidFill>
                <a:latin typeface="Calibri"/>
                <a:ea typeface="Calibri"/>
                <a:cs typeface="Calibri"/>
                <a:sym typeface="Calibri"/>
              </a:defRPr>
            </a:lvl1pPr>
            <a:lvl2pPr marL="0" marR="0" lvl="1" indent="0" algn="r" rtl="0">
              <a:spcBef>
                <a:spcPts val="0"/>
              </a:spcBef>
              <a:buNone/>
              <a:defRPr sz="900" b="0" i="0" u="none" strike="noStrike" cap="none">
                <a:solidFill>
                  <a:schemeClr val="lt1"/>
                </a:solidFill>
                <a:latin typeface="Calibri"/>
                <a:ea typeface="Calibri"/>
                <a:cs typeface="Calibri"/>
                <a:sym typeface="Calibri"/>
              </a:defRPr>
            </a:lvl2pPr>
            <a:lvl3pPr marL="0" marR="0" lvl="2" indent="0" algn="r" rtl="0">
              <a:spcBef>
                <a:spcPts val="0"/>
              </a:spcBef>
              <a:buNone/>
              <a:defRPr sz="900" b="0" i="0" u="none" strike="noStrike" cap="none">
                <a:solidFill>
                  <a:schemeClr val="lt1"/>
                </a:solidFill>
                <a:latin typeface="Calibri"/>
                <a:ea typeface="Calibri"/>
                <a:cs typeface="Calibri"/>
                <a:sym typeface="Calibri"/>
              </a:defRPr>
            </a:lvl3pPr>
            <a:lvl4pPr marL="0" marR="0" lvl="3" indent="0" algn="r" rtl="0">
              <a:spcBef>
                <a:spcPts val="0"/>
              </a:spcBef>
              <a:buNone/>
              <a:defRPr sz="900" b="0" i="0" u="none" strike="noStrike" cap="none">
                <a:solidFill>
                  <a:schemeClr val="lt1"/>
                </a:solidFill>
                <a:latin typeface="Calibri"/>
                <a:ea typeface="Calibri"/>
                <a:cs typeface="Calibri"/>
                <a:sym typeface="Calibri"/>
              </a:defRPr>
            </a:lvl4pPr>
            <a:lvl5pPr marL="0" marR="0" lvl="4" indent="0" algn="r" rtl="0">
              <a:spcBef>
                <a:spcPts val="0"/>
              </a:spcBef>
              <a:buNone/>
              <a:defRPr sz="900" b="0" i="0" u="none" strike="noStrike" cap="none">
                <a:solidFill>
                  <a:schemeClr val="lt1"/>
                </a:solidFill>
                <a:latin typeface="Calibri"/>
                <a:ea typeface="Calibri"/>
                <a:cs typeface="Calibri"/>
                <a:sym typeface="Calibri"/>
              </a:defRPr>
            </a:lvl5pPr>
            <a:lvl6pPr marL="0" marR="0" lvl="5" indent="0" algn="r" rtl="0">
              <a:spcBef>
                <a:spcPts val="0"/>
              </a:spcBef>
              <a:buNone/>
              <a:defRPr sz="900" b="0" i="0" u="none" strike="noStrike" cap="none">
                <a:solidFill>
                  <a:schemeClr val="lt1"/>
                </a:solidFill>
                <a:latin typeface="Calibri"/>
                <a:ea typeface="Calibri"/>
                <a:cs typeface="Calibri"/>
                <a:sym typeface="Calibri"/>
              </a:defRPr>
            </a:lvl6pPr>
            <a:lvl7pPr marL="0" marR="0" lvl="6" indent="0" algn="r" rtl="0">
              <a:spcBef>
                <a:spcPts val="0"/>
              </a:spcBef>
              <a:buNone/>
              <a:defRPr sz="900" b="0" i="0" u="none" strike="noStrike" cap="none">
                <a:solidFill>
                  <a:schemeClr val="lt1"/>
                </a:solidFill>
                <a:latin typeface="Calibri"/>
                <a:ea typeface="Calibri"/>
                <a:cs typeface="Calibri"/>
                <a:sym typeface="Calibri"/>
              </a:defRPr>
            </a:lvl7pPr>
            <a:lvl8pPr marL="0" marR="0" lvl="7" indent="0" algn="r" rtl="0">
              <a:spcBef>
                <a:spcPts val="0"/>
              </a:spcBef>
              <a:buNone/>
              <a:defRPr sz="900" b="0" i="0" u="none" strike="noStrike" cap="none">
                <a:solidFill>
                  <a:schemeClr val="lt1"/>
                </a:solidFill>
                <a:latin typeface="Calibri"/>
                <a:ea typeface="Calibri"/>
                <a:cs typeface="Calibri"/>
                <a:sym typeface="Calibri"/>
              </a:defRPr>
            </a:lvl8pPr>
            <a:lvl9pPr marL="0" marR="0" lvl="8" indent="0" algn="r" rtl="0">
              <a:spcBef>
                <a:spcPts val="0"/>
              </a:spcBef>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image" Target="../media/image116.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20.xml"/><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9.xml"/><Relationship Id="rId1" Type="http://schemas.openxmlformats.org/officeDocument/2006/relationships/slideLayout" Target="../slideLayouts/slideLayout12.xml"/><Relationship Id="rId4" Type="http://schemas.openxmlformats.org/officeDocument/2006/relationships/image" Target="../media/image13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5.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6.xml"/><Relationship Id="rId1" Type="http://schemas.openxmlformats.org/officeDocument/2006/relationships/slideLayout" Target="../slideLayouts/slideLayout12.xml"/><Relationship Id="rId4" Type="http://schemas.openxmlformats.org/officeDocument/2006/relationships/image" Target="../media/image140.png"/></Relationships>
</file>

<file path=ppt/slides/_rels/slide1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7.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43.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49.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6.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7.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1.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3.xm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4.xml"/><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5.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6.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7.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68.xml"/><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0.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71.xml"/><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72.xml"/><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3.xml"/><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4.xml"/><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75.xml"/><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76.xml"/><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7.xml"/><Relationship Id="rId1" Type="http://schemas.openxmlformats.org/officeDocument/2006/relationships/slideLayout" Target="../slideLayouts/slideLayout12.xml"/><Relationship Id="rId5" Type="http://schemas.openxmlformats.org/officeDocument/2006/relationships/image" Target="../media/image180.png"/><Relationship Id="rId4" Type="http://schemas.openxmlformats.org/officeDocument/2006/relationships/image" Target="../media/image179.pn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3" Type="http://schemas.openxmlformats.org/officeDocument/2006/relationships/hyperlink" Target="https://corporate.walmart.com/newsroom/business/20171206/were-updating-our-legal-name-to-reflect-how-customers-want-to-shop-heres-why" TargetMode="External"/><Relationship Id="rId2" Type="http://schemas.openxmlformats.org/officeDocument/2006/relationships/notesSlide" Target="../notesSlides/notesSlide180.xml"/><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81.xml"/><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2.xml"/><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83.xml"/><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84.xml"/><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85.xml"/><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86.xml"/><Relationship Id="rId1" Type="http://schemas.openxmlformats.org/officeDocument/2006/relationships/slideLayout" Target="../slideLayouts/slideLayout12.xml"/><Relationship Id="rId4" Type="http://schemas.openxmlformats.org/officeDocument/2006/relationships/image" Target="../media/image186.png"/></Relationships>
</file>

<file path=ppt/slides/_rels/slide18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7.xml"/><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8.xml"/><Relationship Id="rId1" Type="http://schemas.openxmlformats.org/officeDocument/2006/relationships/slideLayout" Target="../slideLayouts/slideLayout12.xml"/><Relationship Id="rId4" Type="http://schemas.openxmlformats.org/officeDocument/2006/relationships/image" Target="../media/image189.png"/></Relationships>
</file>

<file path=ppt/slides/_rels/slide18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9.xml"/><Relationship Id="rId1" Type="http://schemas.openxmlformats.org/officeDocument/2006/relationships/slideLayout" Target="../slideLayouts/slideLayout12.xml"/><Relationship Id="rId4" Type="http://schemas.openxmlformats.org/officeDocument/2006/relationships/image" Target="../media/image19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90.xml"/><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91.xml"/><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92.xml"/><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3.xml"/><Relationship Id="rId1" Type="http://schemas.openxmlformats.org/officeDocument/2006/relationships/slideLayout" Target="../slideLayouts/slideLayout12.xml"/><Relationship Id="rId5" Type="http://schemas.openxmlformats.org/officeDocument/2006/relationships/image" Target="../media/image195.png"/><Relationship Id="rId4" Type="http://schemas.openxmlformats.org/officeDocument/2006/relationships/image" Target="../media/image194.png"/></Relationships>
</file>

<file path=ppt/slides/_rels/slide19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94.xml"/><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95.xml"/><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96.xml"/><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97.xml"/><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98.xml"/><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9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00.xml"/><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1.xml"/><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02.xml"/><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03.xml"/><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04.xml"/><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05.xml"/><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06.xml"/><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07.xml"/><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08.xml"/><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0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10.xml"/><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11.xml"/><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www.icsc.org/uploads/t07-subpage/Bricks_Drive_Clicks_(Global_Halo)_Consumer_Series_FINAL.pdf"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hyperlink" Target="https://www.icsc.org/uploads/t07-subpage/Gen_Z_2018_Consumer_Series.pdf"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thebalancesmb.com/what-size-retail-building-do-i-need-2890502"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sp>
        <p:nvSpPr>
          <p:cNvPr id="154" name="Google Shape;154;p27"/>
          <p:cNvSpPr txBox="1">
            <a:spLocks noGrp="1"/>
          </p:cNvSpPr>
          <p:nvPr>
            <p:ph type="ctrTitle"/>
          </p:nvPr>
        </p:nvSpPr>
        <p:spPr>
          <a:xfrm>
            <a:off x="5203950" y="1836525"/>
            <a:ext cx="2736300" cy="1245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000000"/>
                </a:solidFill>
              </a:rPr>
              <a:t>US Retail</a:t>
            </a:r>
            <a:endParaRPr b="1">
              <a:solidFill>
                <a:srgbClr val="000000"/>
              </a:solidFill>
            </a:endParaRPr>
          </a:p>
        </p:txBody>
      </p:sp>
      <p:sp>
        <p:nvSpPr>
          <p:cNvPr id="155" name="Google Shape;155;p27"/>
          <p:cNvSpPr txBox="1">
            <a:spLocks noGrp="1"/>
          </p:cNvSpPr>
          <p:nvPr>
            <p:ph type="subTitle" idx="1"/>
          </p:nvPr>
        </p:nvSpPr>
        <p:spPr>
          <a:xfrm>
            <a:off x="5344500" y="3140425"/>
            <a:ext cx="3799500" cy="187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rPr>
              <a:t>Presented by:</a:t>
            </a:r>
            <a:endParaRPr b="1">
              <a:solidFill>
                <a:srgbClr val="000000"/>
              </a:solidFill>
            </a:endParaRPr>
          </a:p>
          <a:p>
            <a:pPr marL="0" lvl="0" indent="0" algn="l" rtl="0">
              <a:spcBef>
                <a:spcPts val="0"/>
              </a:spcBef>
              <a:spcAft>
                <a:spcPts val="0"/>
              </a:spcAft>
              <a:buNone/>
            </a:pPr>
            <a:r>
              <a:rPr lang="en" sz="1600" b="1">
                <a:solidFill>
                  <a:srgbClr val="000000"/>
                </a:solidFill>
              </a:rPr>
              <a:t>Hansika Chawla | 301269804</a:t>
            </a:r>
            <a:endParaRPr sz="1600" b="1">
              <a:solidFill>
                <a:srgbClr val="000000"/>
              </a:solidFill>
            </a:endParaRPr>
          </a:p>
          <a:p>
            <a:pPr marL="0" lvl="0" indent="0" algn="l" rtl="0">
              <a:lnSpc>
                <a:spcPct val="115000"/>
              </a:lnSpc>
              <a:spcBef>
                <a:spcPts val="0"/>
              </a:spcBef>
              <a:spcAft>
                <a:spcPts val="0"/>
              </a:spcAft>
              <a:buNone/>
            </a:pPr>
            <a:r>
              <a:rPr lang="en" sz="1600" b="1">
                <a:solidFill>
                  <a:srgbClr val="000000"/>
                </a:solidFill>
              </a:rPr>
              <a:t>Manraj Sanghera| 301318077</a:t>
            </a:r>
            <a:endParaRPr sz="1600" b="1">
              <a:solidFill>
                <a:srgbClr val="000000"/>
              </a:solidFill>
            </a:endParaRPr>
          </a:p>
          <a:p>
            <a:pPr marL="0" lvl="0" indent="0" algn="l" rtl="0">
              <a:spcBef>
                <a:spcPts val="0"/>
              </a:spcBef>
              <a:spcAft>
                <a:spcPts val="0"/>
              </a:spcAft>
              <a:buNone/>
            </a:pPr>
            <a:r>
              <a:rPr lang="en" sz="1600" b="1">
                <a:solidFill>
                  <a:srgbClr val="000000"/>
                </a:solidFill>
              </a:rPr>
              <a:t>Suruchi Singal | 301294798</a:t>
            </a:r>
            <a:endParaRPr sz="1600" b="1">
              <a:solidFill>
                <a:srgbClr val="000000"/>
              </a:solidFill>
            </a:endParaRPr>
          </a:p>
          <a:p>
            <a:pPr marL="0" lvl="0" indent="0" algn="l" rtl="0">
              <a:spcBef>
                <a:spcPts val="0"/>
              </a:spcBef>
              <a:spcAft>
                <a:spcPts val="0"/>
              </a:spcAft>
              <a:buNone/>
            </a:pPr>
            <a:r>
              <a:rPr lang="en" sz="1600" b="1">
                <a:solidFill>
                  <a:srgbClr val="000000"/>
                </a:solidFill>
              </a:rPr>
              <a:t>Raunaq Singh | 301291564</a:t>
            </a:r>
            <a:endParaRPr sz="1600" b="1">
              <a:solidFill>
                <a:srgbClr val="000000"/>
              </a:solidFill>
            </a:endParaRPr>
          </a:p>
          <a:p>
            <a:pPr marL="0" lvl="0" indent="0" algn="l" rtl="0">
              <a:lnSpc>
                <a:spcPct val="115000"/>
              </a:lnSpc>
              <a:spcBef>
                <a:spcPts val="0"/>
              </a:spcBef>
              <a:spcAft>
                <a:spcPts val="0"/>
              </a:spcAft>
              <a:buNone/>
            </a:pPr>
            <a:r>
              <a:rPr lang="en" sz="1600" b="1">
                <a:solidFill>
                  <a:srgbClr val="000000"/>
                </a:solidFill>
              </a:rPr>
              <a:t>Joven Toor | 301343707</a:t>
            </a:r>
            <a:endParaRPr sz="1600" b="1">
              <a:solidFill>
                <a:srgbClr val="000000"/>
              </a:solidFill>
            </a:endParaRPr>
          </a:p>
          <a:p>
            <a:pPr marL="0" lvl="0" indent="0" algn="l" rtl="0">
              <a:lnSpc>
                <a:spcPct val="115000"/>
              </a:lnSpc>
              <a:spcBef>
                <a:spcPts val="0"/>
              </a:spcBef>
              <a:spcAft>
                <a:spcPts val="0"/>
              </a:spcAft>
              <a:buNone/>
            </a:pPr>
            <a:endParaRPr/>
          </a:p>
          <a:p>
            <a:pPr marL="0" lvl="0" indent="0" algn="l" rtl="0">
              <a:spcBef>
                <a:spcPts val="0"/>
              </a:spcBef>
              <a:spcAft>
                <a:spcPts val="0"/>
              </a:spcAft>
              <a:buNone/>
            </a:pPr>
            <a:br>
              <a:rPr lang="en"/>
            </a:br>
            <a:r>
              <a:rPr lang="en"/>
              <a:t>				</a:t>
            </a:r>
            <a:endParaRPr/>
          </a:p>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Retail Metrics</a:t>
            </a:r>
            <a:endParaRPr/>
          </a:p>
        </p:txBody>
      </p:sp>
      <p:pic>
        <p:nvPicPr>
          <p:cNvPr id="222" name="Google Shape;222;p36"/>
          <p:cNvPicPr preferRelativeResize="0"/>
          <p:nvPr/>
        </p:nvPicPr>
        <p:blipFill>
          <a:blip r:embed="rId3">
            <a:alphaModFix/>
          </a:blip>
          <a:stretch>
            <a:fillRect/>
          </a:stretch>
        </p:blipFill>
        <p:spPr>
          <a:xfrm>
            <a:off x="1928363" y="757425"/>
            <a:ext cx="5287273" cy="421965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5"/>
        <p:cNvGrpSpPr/>
        <p:nvPr/>
      </p:nvGrpSpPr>
      <p:grpSpPr>
        <a:xfrm>
          <a:off x="0" y="0"/>
          <a:ext cx="0" cy="0"/>
          <a:chOff x="0" y="0"/>
          <a:chExt cx="0" cy="0"/>
        </a:xfrm>
      </p:grpSpPr>
      <p:sp>
        <p:nvSpPr>
          <p:cNvPr id="796" name="Google Shape;796;p126"/>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97" name="Google Shape;797;p126"/>
          <p:cNvSpPr txBox="1">
            <a:spLocks noGrp="1"/>
          </p:cNvSpPr>
          <p:nvPr>
            <p:ph type="title"/>
          </p:nvPr>
        </p:nvSpPr>
        <p:spPr>
          <a:xfrm>
            <a:off x="3803900" y="705149"/>
            <a:ext cx="4704600" cy="1608900"/>
          </a:xfrm>
          <a:prstGeom prst="rect">
            <a:avLst/>
          </a:prstGeom>
          <a:noFill/>
          <a:ln>
            <a:noFill/>
          </a:ln>
        </p:spPr>
        <p:txBody>
          <a:bodyPr spcFirstLastPara="1" wrap="square" lIns="68575" tIns="34275" rIns="68575" bIns="34275" anchor="b" anchorCtr="0">
            <a:noAutofit/>
          </a:bodyPr>
          <a:lstStyle/>
          <a:p>
            <a:pPr marL="0" lvl="0" indent="0" algn="l" rtl="0">
              <a:lnSpc>
                <a:spcPct val="110000"/>
              </a:lnSpc>
              <a:spcBef>
                <a:spcPts val="0"/>
              </a:spcBef>
              <a:spcAft>
                <a:spcPts val="0"/>
              </a:spcAft>
              <a:buClr>
                <a:schemeClr val="dk1"/>
              </a:buClr>
              <a:buSzPts val="1100"/>
              <a:buFont typeface="Arial"/>
              <a:buNone/>
            </a:pPr>
            <a:endParaRPr sz="3600" b="1">
              <a:solidFill>
                <a:srgbClr val="000000"/>
              </a:solidFill>
            </a:endParaRPr>
          </a:p>
          <a:p>
            <a:pPr marL="0" lvl="0" indent="0" algn="l" rtl="0">
              <a:lnSpc>
                <a:spcPct val="110000"/>
              </a:lnSpc>
              <a:spcBef>
                <a:spcPts val="800"/>
              </a:spcBef>
              <a:spcAft>
                <a:spcPts val="0"/>
              </a:spcAft>
              <a:buClr>
                <a:schemeClr val="dk1"/>
              </a:buClr>
              <a:buSzPts val="1100"/>
              <a:buFont typeface="Arial"/>
              <a:buNone/>
            </a:pPr>
            <a:endParaRPr sz="3600" b="1">
              <a:solidFill>
                <a:srgbClr val="000000"/>
              </a:solidFill>
            </a:endParaRPr>
          </a:p>
          <a:p>
            <a:pPr marL="0" lvl="0" indent="0" algn="l" rtl="0">
              <a:lnSpc>
                <a:spcPct val="110000"/>
              </a:lnSpc>
              <a:spcBef>
                <a:spcPts val="800"/>
              </a:spcBef>
              <a:spcAft>
                <a:spcPts val="0"/>
              </a:spcAft>
              <a:buClr>
                <a:schemeClr val="dk1"/>
              </a:buClr>
              <a:buSzPts val="1100"/>
              <a:buFont typeface="Arial"/>
              <a:buNone/>
            </a:pPr>
            <a:endParaRPr sz="3600" b="1">
              <a:solidFill>
                <a:srgbClr val="000000"/>
              </a:solidFill>
            </a:endParaRPr>
          </a:p>
          <a:p>
            <a:pPr marL="0" lvl="0" indent="0" algn="l" rtl="0">
              <a:lnSpc>
                <a:spcPct val="110000"/>
              </a:lnSpc>
              <a:spcBef>
                <a:spcPts val="800"/>
              </a:spcBef>
              <a:spcAft>
                <a:spcPts val="0"/>
              </a:spcAft>
              <a:buClr>
                <a:schemeClr val="dk1"/>
              </a:buClr>
              <a:buSzPts val="1100"/>
              <a:buFont typeface="Arial"/>
              <a:buNone/>
            </a:pPr>
            <a:endParaRPr sz="3600" b="1">
              <a:solidFill>
                <a:srgbClr val="000000"/>
              </a:solidFill>
            </a:endParaRPr>
          </a:p>
          <a:p>
            <a:pPr marL="0" lvl="0" indent="0" algn="l" rtl="0">
              <a:lnSpc>
                <a:spcPct val="110000"/>
              </a:lnSpc>
              <a:spcBef>
                <a:spcPts val="800"/>
              </a:spcBef>
              <a:spcAft>
                <a:spcPts val="0"/>
              </a:spcAft>
              <a:buClr>
                <a:schemeClr val="dk1"/>
              </a:buClr>
              <a:buSzPts val="1100"/>
              <a:buFont typeface="Arial"/>
              <a:buNone/>
            </a:pPr>
            <a:r>
              <a:rPr lang="en" sz="3600" b="1">
                <a:solidFill>
                  <a:srgbClr val="000000"/>
                </a:solidFill>
              </a:rPr>
              <a:t>JEFF KINNAIRD</a:t>
            </a:r>
            <a:endParaRPr sz="3600" b="1">
              <a:solidFill>
                <a:srgbClr val="000000"/>
              </a:solidFill>
            </a:endParaRPr>
          </a:p>
          <a:p>
            <a:pPr marL="0" lvl="0" indent="0" algn="l" rtl="0">
              <a:lnSpc>
                <a:spcPct val="110000"/>
              </a:lnSpc>
              <a:spcBef>
                <a:spcPts val="800"/>
              </a:spcBef>
              <a:spcAft>
                <a:spcPts val="800"/>
              </a:spcAft>
              <a:buClr>
                <a:schemeClr val="dk1"/>
              </a:buClr>
              <a:buSzPts val="1100"/>
              <a:buFont typeface="Arial"/>
              <a:buNone/>
            </a:pPr>
            <a:r>
              <a:rPr lang="en" sz="2800">
                <a:solidFill>
                  <a:srgbClr val="000000"/>
                </a:solidFill>
              </a:rPr>
              <a:t>President - Canada</a:t>
            </a:r>
            <a:endParaRPr sz="2800" b="1"/>
          </a:p>
        </p:txBody>
      </p:sp>
      <p:sp>
        <p:nvSpPr>
          <p:cNvPr id="798" name="Google Shape;798;p126"/>
          <p:cNvSpPr/>
          <p:nvPr/>
        </p:nvSpPr>
        <p:spPr>
          <a:xfrm rot="5400000">
            <a:off x="3988392" y="272500"/>
            <a:ext cx="54900" cy="4116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99" name="Google Shape;799;p126"/>
          <p:cNvSpPr/>
          <p:nvPr/>
        </p:nvSpPr>
        <p:spPr>
          <a:xfrm>
            <a:off x="3824450" y="2201656"/>
            <a:ext cx="4663500" cy="13800"/>
          </a:xfrm>
          <a:prstGeom prst="rect">
            <a:avLst/>
          </a:prstGeom>
          <a:solidFill>
            <a:srgbClr val="D5D5D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800" name="Google Shape;800;p126"/>
          <p:cNvSpPr txBox="1">
            <a:spLocks noGrp="1"/>
          </p:cNvSpPr>
          <p:nvPr>
            <p:ph type="body" idx="1"/>
          </p:nvPr>
        </p:nvSpPr>
        <p:spPr>
          <a:xfrm>
            <a:off x="3810150" y="2513450"/>
            <a:ext cx="5160000" cy="2753100"/>
          </a:xfrm>
          <a:prstGeom prst="rect">
            <a:avLst/>
          </a:prstGeom>
          <a:noFill/>
          <a:ln>
            <a:noFill/>
          </a:ln>
        </p:spPr>
        <p:txBody>
          <a:bodyPr spcFirstLastPara="1" wrap="square" lIns="68575" tIns="34275" rIns="68575" bIns="34275" anchor="t" anchorCtr="0">
            <a:noAutofit/>
          </a:bodyPr>
          <a:lstStyle/>
          <a:p>
            <a:pPr marL="177800" lvl="0" indent="-184150" algn="l" rtl="0">
              <a:lnSpc>
                <a:spcPct val="90000"/>
              </a:lnSpc>
              <a:spcBef>
                <a:spcPts val="0"/>
              </a:spcBef>
              <a:spcAft>
                <a:spcPts val="0"/>
              </a:spcAft>
              <a:buClr>
                <a:schemeClr val="dk1"/>
              </a:buClr>
              <a:buSzPts val="1700"/>
              <a:buFont typeface="Times New Roman"/>
              <a:buChar char="•"/>
            </a:pPr>
            <a:r>
              <a:rPr lang="en" sz="1700" b="1">
                <a:solidFill>
                  <a:srgbClr val="333333"/>
                </a:solidFill>
              </a:rPr>
              <a:t>Role</a:t>
            </a:r>
            <a:r>
              <a:rPr lang="en" sz="1700">
                <a:solidFill>
                  <a:srgbClr val="333333"/>
                </a:solidFill>
              </a:rPr>
              <a:t>: responsible for the sales and operations of 182 stores and approximately 28,000 associates</a:t>
            </a:r>
            <a:endParaRPr sz="1700">
              <a:solidFill>
                <a:srgbClr val="333333"/>
              </a:solidFill>
            </a:endParaRPr>
          </a:p>
          <a:p>
            <a:pPr marL="177800" lvl="0" indent="0" algn="l" rtl="0">
              <a:lnSpc>
                <a:spcPct val="90000"/>
              </a:lnSpc>
              <a:spcBef>
                <a:spcPts val="0"/>
              </a:spcBef>
              <a:spcAft>
                <a:spcPts val="0"/>
              </a:spcAft>
              <a:buNone/>
            </a:pPr>
            <a:endParaRPr sz="1700">
              <a:solidFill>
                <a:srgbClr val="333333"/>
              </a:solidFill>
            </a:endParaRPr>
          </a:p>
          <a:p>
            <a:pPr marL="177800" lvl="0" indent="-184150" algn="l" rtl="0">
              <a:lnSpc>
                <a:spcPct val="90000"/>
              </a:lnSpc>
              <a:spcBef>
                <a:spcPts val="0"/>
              </a:spcBef>
              <a:spcAft>
                <a:spcPts val="0"/>
              </a:spcAft>
              <a:buClr>
                <a:srgbClr val="333333"/>
              </a:buClr>
              <a:buSzPts val="1700"/>
              <a:buFont typeface="Calibri"/>
              <a:buChar char="•"/>
            </a:pPr>
            <a:r>
              <a:rPr lang="en" sz="1700">
                <a:solidFill>
                  <a:srgbClr val="333333"/>
                </a:solidFill>
              </a:rPr>
              <a:t>Jeff has over 25 years of Home Improvement retail experience. Prior to joining The Home Depot, he worked at Windsor Plywood.</a:t>
            </a:r>
            <a:endParaRPr sz="1700">
              <a:solidFill>
                <a:srgbClr val="333333"/>
              </a:solidFill>
            </a:endParaRPr>
          </a:p>
          <a:p>
            <a:pPr marL="177800" lvl="0" indent="-184150" algn="l" rtl="0">
              <a:lnSpc>
                <a:spcPct val="90000"/>
              </a:lnSpc>
              <a:spcBef>
                <a:spcPts val="800"/>
              </a:spcBef>
              <a:spcAft>
                <a:spcPts val="0"/>
              </a:spcAft>
              <a:buClr>
                <a:schemeClr val="dk1"/>
              </a:buClr>
              <a:buSzPts val="1700"/>
              <a:buChar char="•"/>
            </a:pPr>
            <a:r>
              <a:rPr lang="en" sz="1700" b="1">
                <a:solidFill>
                  <a:srgbClr val="333333"/>
                </a:solidFill>
              </a:rPr>
              <a:t>Education:  </a:t>
            </a:r>
            <a:r>
              <a:rPr lang="en" sz="1700">
                <a:solidFill>
                  <a:srgbClr val="333333"/>
                </a:solidFill>
              </a:rPr>
              <a:t> Executive MBA from Queen’s University.</a:t>
            </a:r>
            <a:endParaRPr sz="1700"/>
          </a:p>
        </p:txBody>
      </p:sp>
      <p:pic>
        <p:nvPicPr>
          <p:cNvPr id="801" name="Google Shape;801;p126"/>
          <p:cNvPicPr preferRelativeResize="0"/>
          <p:nvPr/>
        </p:nvPicPr>
        <p:blipFill>
          <a:blip r:embed="rId3">
            <a:alphaModFix/>
          </a:blip>
          <a:stretch>
            <a:fillRect/>
          </a:stretch>
        </p:blipFill>
        <p:spPr>
          <a:xfrm>
            <a:off x="-1" y="0"/>
            <a:ext cx="3424051" cy="5143498"/>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2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7" name="Google Shape;807;p127"/>
          <p:cNvPicPr preferRelativeResize="0"/>
          <p:nvPr/>
        </p:nvPicPr>
        <p:blipFill>
          <a:blip r:embed="rId3">
            <a:alphaModFix/>
          </a:blip>
          <a:stretch>
            <a:fillRect/>
          </a:stretch>
        </p:blipFill>
        <p:spPr>
          <a:xfrm>
            <a:off x="152400" y="771450"/>
            <a:ext cx="8772450" cy="42196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2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3" name="Google Shape;813;p128"/>
          <p:cNvPicPr preferRelativeResize="0"/>
          <p:nvPr/>
        </p:nvPicPr>
        <p:blipFill>
          <a:blip r:embed="rId3">
            <a:alphaModFix/>
          </a:blip>
          <a:stretch>
            <a:fillRect/>
          </a:stretch>
        </p:blipFill>
        <p:spPr>
          <a:xfrm>
            <a:off x="152400" y="771450"/>
            <a:ext cx="8772450" cy="42196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2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 name="Google Shape;819;p129"/>
          <p:cNvPicPr preferRelativeResize="0"/>
          <p:nvPr/>
        </p:nvPicPr>
        <p:blipFill>
          <a:blip r:embed="rId3">
            <a:alphaModFix/>
          </a:blip>
          <a:stretch>
            <a:fillRect/>
          </a:stretch>
        </p:blipFill>
        <p:spPr>
          <a:xfrm>
            <a:off x="152400" y="771450"/>
            <a:ext cx="8772450" cy="42196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3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5" name="Google Shape;825;p130"/>
          <p:cNvPicPr preferRelativeResize="0"/>
          <p:nvPr/>
        </p:nvPicPr>
        <p:blipFill>
          <a:blip r:embed="rId3">
            <a:alphaModFix/>
          </a:blip>
          <a:stretch>
            <a:fillRect/>
          </a:stretch>
        </p:blipFill>
        <p:spPr>
          <a:xfrm>
            <a:off x="152400" y="771450"/>
            <a:ext cx="8772449" cy="4219649"/>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3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1" name="Google Shape;831;p131"/>
          <p:cNvPicPr preferRelativeResize="0"/>
          <p:nvPr/>
        </p:nvPicPr>
        <p:blipFill>
          <a:blip r:embed="rId3">
            <a:alphaModFix/>
          </a:blip>
          <a:stretch>
            <a:fillRect/>
          </a:stretch>
        </p:blipFill>
        <p:spPr>
          <a:xfrm>
            <a:off x="152400" y="771450"/>
            <a:ext cx="8772451" cy="421965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13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7" name="Google Shape;837;p132"/>
          <p:cNvPicPr preferRelativeResize="0"/>
          <p:nvPr/>
        </p:nvPicPr>
        <p:blipFill>
          <a:blip r:embed="rId3">
            <a:alphaModFix/>
          </a:blip>
          <a:stretch>
            <a:fillRect/>
          </a:stretch>
        </p:blipFill>
        <p:spPr>
          <a:xfrm>
            <a:off x="152400" y="771450"/>
            <a:ext cx="8826600" cy="421965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3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3" name="Google Shape;843;p133"/>
          <p:cNvPicPr preferRelativeResize="0"/>
          <p:nvPr/>
        </p:nvPicPr>
        <p:blipFill>
          <a:blip r:embed="rId3">
            <a:alphaModFix/>
          </a:blip>
          <a:stretch>
            <a:fillRect/>
          </a:stretch>
        </p:blipFill>
        <p:spPr>
          <a:xfrm>
            <a:off x="98250" y="739125"/>
            <a:ext cx="8826600" cy="42196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34"/>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9" name="Google Shape;849;p134"/>
          <p:cNvPicPr preferRelativeResize="0"/>
          <p:nvPr/>
        </p:nvPicPr>
        <p:blipFill>
          <a:blip r:embed="rId3">
            <a:alphaModFix/>
          </a:blip>
          <a:stretch>
            <a:fillRect/>
          </a:stretch>
        </p:blipFill>
        <p:spPr>
          <a:xfrm>
            <a:off x="152400" y="771450"/>
            <a:ext cx="7206373" cy="4219651"/>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135"/>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Number of employees</a:t>
            </a:r>
            <a:endParaRPr/>
          </a:p>
        </p:txBody>
      </p:sp>
      <p:pic>
        <p:nvPicPr>
          <p:cNvPr id="855" name="Google Shape;855;p135"/>
          <p:cNvPicPr preferRelativeResize="0"/>
          <p:nvPr/>
        </p:nvPicPr>
        <p:blipFill>
          <a:blip r:embed="rId3">
            <a:alphaModFix/>
          </a:blip>
          <a:stretch>
            <a:fillRect/>
          </a:stretch>
        </p:blipFill>
        <p:spPr>
          <a:xfrm>
            <a:off x="152400" y="771450"/>
            <a:ext cx="7795394" cy="42196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Retail Rankings</a:t>
            </a:r>
            <a:endParaRPr/>
          </a:p>
        </p:txBody>
      </p:sp>
      <p:pic>
        <p:nvPicPr>
          <p:cNvPr id="228" name="Google Shape;228;p37"/>
          <p:cNvPicPr preferRelativeResize="0"/>
          <p:nvPr/>
        </p:nvPicPr>
        <p:blipFill>
          <a:blip r:embed="rId3">
            <a:alphaModFix/>
          </a:blip>
          <a:stretch>
            <a:fillRect/>
          </a:stretch>
        </p:blipFill>
        <p:spPr>
          <a:xfrm>
            <a:off x="1193500" y="746650"/>
            <a:ext cx="6902029" cy="42196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3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COVID-19 UPDATE: HOW HOME DEPOT IS RESPONDING</a:t>
            </a:r>
            <a:endParaRPr/>
          </a:p>
        </p:txBody>
      </p:sp>
      <p:pic>
        <p:nvPicPr>
          <p:cNvPr id="861" name="Google Shape;861;p136"/>
          <p:cNvPicPr preferRelativeResize="0"/>
          <p:nvPr/>
        </p:nvPicPr>
        <p:blipFill>
          <a:blip r:embed="rId3">
            <a:alphaModFix/>
          </a:blip>
          <a:stretch>
            <a:fillRect/>
          </a:stretch>
        </p:blipFill>
        <p:spPr>
          <a:xfrm>
            <a:off x="152400" y="2760925"/>
            <a:ext cx="8839201" cy="1954677"/>
          </a:xfrm>
          <a:prstGeom prst="rect">
            <a:avLst/>
          </a:prstGeom>
          <a:noFill/>
          <a:ln>
            <a:noFill/>
          </a:ln>
        </p:spPr>
      </p:pic>
      <p:sp>
        <p:nvSpPr>
          <p:cNvPr id="862" name="Google Shape;862;p136"/>
          <p:cNvSpPr txBox="1"/>
          <p:nvPr/>
        </p:nvSpPr>
        <p:spPr>
          <a:xfrm>
            <a:off x="356125" y="922725"/>
            <a:ext cx="8362200" cy="18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As the situation around the 2019 Novel Coronavirus (COVID-19) continues to develop, our paramount concern has been for the health and safety of our customers and associates.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The Home Depot is an essential retailer to the communities we serve, and we’re committed to keeping stores open just as we always do during times of crisis and natural disaster. Homeowners and businesses depend on us for urgent needs such as hot water heaters, refrigerators, electrical and plumbing repairs, and harsh weather items like tarps, propane and batteries.</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13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2020 RESPONSIBILITY REPORT</a:t>
            </a:r>
            <a:endParaRPr/>
          </a:p>
        </p:txBody>
      </p:sp>
      <p:pic>
        <p:nvPicPr>
          <p:cNvPr id="868" name="Google Shape;868;p137"/>
          <p:cNvPicPr preferRelativeResize="0"/>
          <p:nvPr/>
        </p:nvPicPr>
        <p:blipFill>
          <a:blip r:embed="rId3">
            <a:alphaModFix/>
          </a:blip>
          <a:stretch>
            <a:fillRect/>
          </a:stretch>
        </p:blipFill>
        <p:spPr>
          <a:xfrm>
            <a:off x="2613789" y="619050"/>
            <a:ext cx="3916413" cy="452445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13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2020 RESPONSIBILITY REPORT</a:t>
            </a:r>
            <a:endParaRPr/>
          </a:p>
        </p:txBody>
      </p:sp>
      <p:pic>
        <p:nvPicPr>
          <p:cNvPr id="874" name="Google Shape;874;p138"/>
          <p:cNvPicPr preferRelativeResize="0"/>
          <p:nvPr/>
        </p:nvPicPr>
        <p:blipFill>
          <a:blip r:embed="rId3">
            <a:alphaModFix/>
          </a:blip>
          <a:stretch>
            <a:fillRect/>
          </a:stretch>
        </p:blipFill>
        <p:spPr>
          <a:xfrm>
            <a:off x="152400" y="771450"/>
            <a:ext cx="5137306" cy="4219650"/>
          </a:xfrm>
          <a:prstGeom prst="rect">
            <a:avLst/>
          </a:prstGeom>
          <a:noFill/>
          <a:ln>
            <a:noFill/>
          </a:ln>
        </p:spPr>
      </p:pic>
      <p:pic>
        <p:nvPicPr>
          <p:cNvPr id="875" name="Google Shape;875;p138"/>
          <p:cNvPicPr preferRelativeResize="0"/>
          <p:nvPr/>
        </p:nvPicPr>
        <p:blipFill>
          <a:blip r:embed="rId4">
            <a:alphaModFix/>
          </a:blip>
          <a:stretch>
            <a:fillRect/>
          </a:stretch>
        </p:blipFill>
        <p:spPr>
          <a:xfrm>
            <a:off x="5442106" y="771450"/>
            <a:ext cx="3549493" cy="2757099"/>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9"/>
        <p:cNvGrpSpPr/>
        <p:nvPr/>
      </p:nvGrpSpPr>
      <p:grpSpPr>
        <a:xfrm>
          <a:off x="0" y="0"/>
          <a:ext cx="0" cy="0"/>
          <a:chOff x="0" y="0"/>
          <a:chExt cx="0" cy="0"/>
        </a:xfrm>
      </p:grpSpPr>
      <p:sp>
        <p:nvSpPr>
          <p:cNvPr id="880" name="Google Shape;880;p139"/>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81" name="Google Shape;881;p139"/>
          <p:cNvSpPr/>
          <p:nvPr/>
        </p:nvSpPr>
        <p:spPr>
          <a:xfrm>
            <a:off x="1146572" y="935831"/>
            <a:ext cx="6858000" cy="2255700"/>
          </a:xfrm>
          <a:prstGeom prst="rect">
            <a:avLst/>
          </a:prstGeom>
          <a:solidFill>
            <a:schemeClr val="lt1"/>
          </a:solidFill>
          <a:ln w="12700" cap="flat" cmpd="sng">
            <a:solidFill>
              <a:srgbClr val="E1E1E1"/>
            </a:solidFill>
            <a:prstDash val="solid"/>
            <a:miter lim="800000"/>
            <a:headEnd type="none" w="sm" len="sm"/>
            <a:tailEnd type="none" w="sm" len="sm"/>
          </a:ln>
          <a:effectLst>
            <a:outerShdw blurRad="50800" dist="38100" dir="2700000" algn="tl" rotWithShape="0">
              <a:srgbClr val="D8D8D8">
                <a:alpha val="498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882" name="Google Shape;882;p139"/>
          <p:cNvSpPr txBox="1">
            <a:spLocks noGrp="1"/>
          </p:cNvSpPr>
          <p:nvPr>
            <p:ph type="title"/>
          </p:nvPr>
        </p:nvSpPr>
        <p:spPr>
          <a:xfrm>
            <a:off x="1353741" y="1081629"/>
            <a:ext cx="6436500" cy="16329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5000"/>
              <a:buFont typeface="Calibri"/>
              <a:buNone/>
            </a:pPr>
            <a:r>
              <a:rPr lang="en" sz="5000">
                <a:solidFill>
                  <a:schemeClr val="dk1"/>
                </a:solidFill>
                <a:latin typeface="Calibri"/>
                <a:ea typeface="Calibri"/>
                <a:cs typeface="Calibri"/>
                <a:sym typeface="Calibri"/>
              </a:rPr>
              <a:t>Recommendation</a:t>
            </a:r>
            <a:endParaRPr sz="1100"/>
          </a:p>
        </p:txBody>
      </p:sp>
      <p:sp>
        <p:nvSpPr>
          <p:cNvPr id="883" name="Google Shape;883;p139"/>
          <p:cNvSpPr/>
          <p:nvPr/>
        </p:nvSpPr>
        <p:spPr>
          <a:xfrm>
            <a:off x="1865904" y="2934241"/>
            <a:ext cx="5419200" cy="514200"/>
          </a:xfrm>
          <a:prstGeom prst="roundRect">
            <a:avLst>
              <a:gd name="adj" fmla="val 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84" name="Google Shape;884;p139"/>
          <p:cNvSpPr/>
          <p:nvPr/>
        </p:nvSpPr>
        <p:spPr>
          <a:xfrm>
            <a:off x="1665514" y="2773400"/>
            <a:ext cx="5988600" cy="1127700"/>
          </a:xfrm>
          <a:prstGeom prst="rect">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85" name="Google Shape;885;p139"/>
          <p:cNvSpPr txBox="1">
            <a:spLocks noGrp="1"/>
          </p:cNvSpPr>
          <p:nvPr>
            <p:ph type="body" idx="1"/>
          </p:nvPr>
        </p:nvSpPr>
        <p:spPr>
          <a:xfrm>
            <a:off x="1674371" y="2842880"/>
            <a:ext cx="5795400" cy="9888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5000"/>
              <a:buNone/>
            </a:pPr>
            <a:r>
              <a:rPr lang="en" sz="5000">
                <a:solidFill>
                  <a:schemeClr val="lt1"/>
                </a:solidFill>
              </a:rPr>
              <a:t>Hold</a:t>
            </a:r>
            <a:endParaRPr sz="110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9"/>
        <p:cNvGrpSpPr/>
        <p:nvPr/>
      </p:nvGrpSpPr>
      <p:grpSpPr>
        <a:xfrm>
          <a:off x="0" y="0"/>
          <a:ext cx="0" cy="0"/>
          <a:chOff x="0" y="0"/>
          <a:chExt cx="0" cy="0"/>
        </a:xfrm>
      </p:grpSpPr>
      <p:pic>
        <p:nvPicPr>
          <p:cNvPr id="890" name="Google Shape;890;p140" descr="Costco-Wholesale-Logo-PNG-Transparent - ERNIE DEAN CHEVROLET BUICK ..."/>
          <p:cNvPicPr preferRelativeResize="0"/>
          <p:nvPr/>
        </p:nvPicPr>
        <p:blipFill rotWithShape="1">
          <a:blip r:embed="rId3">
            <a:alphaModFix/>
          </a:blip>
          <a:srcRect/>
          <a:stretch/>
        </p:blipFill>
        <p:spPr>
          <a:xfrm>
            <a:off x="482600" y="1111250"/>
            <a:ext cx="8178800" cy="292099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4"/>
        <p:cNvGrpSpPr/>
        <p:nvPr/>
      </p:nvGrpSpPr>
      <p:grpSpPr>
        <a:xfrm>
          <a:off x="0" y="0"/>
          <a:ext cx="0" cy="0"/>
          <a:chOff x="0" y="0"/>
          <a:chExt cx="0" cy="0"/>
        </a:xfrm>
      </p:grpSpPr>
      <p:sp>
        <p:nvSpPr>
          <p:cNvPr id="895" name="Google Shape;895;p141"/>
          <p:cNvSpPr txBox="1">
            <a:spLocks noGrp="1"/>
          </p:cNvSpPr>
          <p:nvPr>
            <p:ph type="title"/>
          </p:nvPr>
        </p:nvSpPr>
        <p:spPr>
          <a:xfrm>
            <a:off x="3287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Stock Overview</a:t>
            </a:r>
            <a:endParaRPr sz="3000">
              <a:latin typeface="Arial"/>
              <a:ea typeface="Arial"/>
              <a:cs typeface="Arial"/>
              <a:sym typeface="Arial"/>
            </a:endParaRPr>
          </a:p>
        </p:txBody>
      </p:sp>
      <p:pic>
        <p:nvPicPr>
          <p:cNvPr id="896" name="Google Shape;896;p141"/>
          <p:cNvPicPr preferRelativeResize="0">
            <a:picLocks noGrp="1"/>
          </p:cNvPicPr>
          <p:nvPr>
            <p:ph type="body" idx="1"/>
          </p:nvPr>
        </p:nvPicPr>
        <p:blipFill rotWithShape="1">
          <a:blip r:embed="rId3">
            <a:alphaModFix/>
          </a:blip>
          <a:srcRect/>
          <a:stretch/>
        </p:blipFill>
        <p:spPr>
          <a:xfrm>
            <a:off x="328750" y="980829"/>
            <a:ext cx="7780534" cy="4162671"/>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1"/>
        <p:cNvGrpSpPr/>
        <p:nvPr/>
      </p:nvGrpSpPr>
      <p:grpSpPr>
        <a:xfrm>
          <a:off x="0" y="0"/>
          <a:ext cx="0" cy="0"/>
          <a:chOff x="0" y="0"/>
          <a:chExt cx="0" cy="0"/>
        </a:xfrm>
      </p:grpSpPr>
      <p:sp>
        <p:nvSpPr>
          <p:cNvPr id="902" name="Google Shape;902;p142"/>
          <p:cNvSpPr txBox="1">
            <a:spLocks noGrp="1"/>
          </p:cNvSpPr>
          <p:nvPr>
            <p:ph type="title"/>
          </p:nvPr>
        </p:nvSpPr>
        <p:spPr>
          <a:xfrm>
            <a:off x="484271" y="299975"/>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P/E Ratio</a:t>
            </a:r>
            <a:endParaRPr sz="3000">
              <a:latin typeface="Arial"/>
              <a:ea typeface="Arial"/>
              <a:cs typeface="Arial"/>
              <a:sym typeface="Arial"/>
            </a:endParaRPr>
          </a:p>
        </p:txBody>
      </p:sp>
      <p:pic>
        <p:nvPicPr>
          <p:cNvPr id="903" name="Google Shape;903;p142" descr="A screenshot of a cell phone&#10;&#10;Description automatically generated"/>
          <p:cNvPicPr preferRelativeResize="0">
            <a:picLocks noGrp="1"/>
          </p:cNvPicPr>
          <p:nvPr>
            <p:ph type="body" idx="1"/>
          </p:nvPr>
        </p:nvPicPr>
        <p:blipFill rotWithShape="1">
          <a:blip r:embed="rId3">
            <a:alphaModFix/>
          </a:blip>
          <a:srcRect l="17760"/>
          <a:stretch/>
        </p:blipFill>
        <p:spPr>
          <a:xfrm>
            <a:off x="484271" y="1268016"/>
            <a:ext cx="8466944" cy="3500437"/>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43"/>
          <p:cNvSpPr txBox="1">
            <a:spLocks noGrp="1"/>
          </p:cNvSpPr>
          <p:nvPr>
            <p:ph type="title"/>
          </p:nvPr>
        </p:nvSpPr>
        <p:spPr>
          <a:xfrm>
            <a:off x="404561" y="403058"/>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P/E Ratio vs Industry</a:t>
            </a:r>
            <a:endParaRPr sz="3000">
              <a:latin typeface="Arial"/>
              <a:ea typeface="Arial"/>
              <a:cs typeface="Arial"/>
              <a:sym typeface="Arial"/>
            </a:endParaRPr>
          </a:p>
        </p:txBody>
      </p:sp>
      <p:pic>
        <p:nvPicPr>
          <p:cNvPr id="909" name="Google Shape;909;p143"/>
          <p:cNvPicPr preferRelativeResize="0"/>
          <p:nvPr/>
        </p:nvPicPr>
        <p:blipFill rotWithShape="1">
          <a:blip r:embed="rId3">
            <a:alphaModFix/>
          </a:blip>
          <a:srcRect/>
          <a:stretch/>
        </p:blipFill>
        <p:spPr>
          <a:xfrm>
            <a:off x="360736" y="1085622"/>
            <a:ext cx="8334900" cy="36840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3"/>
        <p:cNvGrpSpPr/>
        <p:nvPr/>
      </p:nvGrpSpPr>
      <p:grpSpPr>
        <a:xfrm>
          <a:off x="0" y="0"/>
          <a:ext cx="0" cy="0"/>
          <a:chOff x="0" y="0"/>
          <a:chExt cx="0" cy="0"/>
        </a:xfrm>
      </p:grpSpPr>
      <p:sp>
        <p:nvSpPr>
          <p:cNvPr id="914" name="Google Shape;914;p144"/>
          <p:cNvSpPr txBox="1">
            <a:spLocks noGrp="1"/>
          </p:cNvSpPr>
          <p:nvPr>
            <p:ph type="title"/>
          </p:nvPr>
        </p:nvSpPr>
        <p:spPr>
          <a:xfrm>
            <a:off x="502681" y="297908"/>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Dividend Yield Chart</a:t>
            </a:r>
            <a:endParaRPr sz="3000">
              <a:latin typeface="Arial"/>
              <a:ea typeface="Arial"/>
              <a:cs typeface="Arial"/>
              <a:sym typeface="Arial"/>
            </a:endParaRPr>
          </a:p>
        </p:txBody>
      </p:sp>
      <p:pic>
        <p:nvPicPr>
          <p:cNvPr id="915" name="Google Shape;915;p144" descr="A screenshot of a social media post&#10;&#10;Description automatically generated"/>
          <p:cNvPicPr preferRelativeResize="0">
            <a:picLocks noGrp="1"/>
          </p:cNvPicPr>
          <p:nvPr>
            <p:ph type="body" idx="1"/>
          </p:nvPr>
        </p:nvPicPr>
        <p:blipFill rotWithShape="1">
          <a:blip r:embed="rId3">
            <a:alphaModFix/>
          </a:blip>
          <a:srcRect l="21993" r="-1" b="-1"/>
          <a:stretch/>
        </p:blipFill>
        <p:spPr>
          <a:xfrm>
            <a:off x="502681" y="1135669"/>
            <a:ext cx="8138637" cy="3364707"/>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9"/>
        <p:cNvGrpSpPr/>
        <p:nvPr/>
      </p:nvGrpSpPr>
      <p:grpSpPr>
        <a:xfrm>
          <a:off x="0" y="0"/>
          <a:ext cx="0" cy="0"/>
          <a:chOff x="0" y="0"/>
          <a:chExt cx="0" cy="0"/>
        </a:xfrm>
      </p:grpSpPr>
      <p:sp>
        <p:nvSpPr>
          <p:cNvPr id="920" name="Google Shape;920;p145"/>
          <p:cNvSpPr txBox="1">
            <a:spLocks noGrp="1"/>
          </p:cNvSpPr>
          <p:nvPr>
            <p:ph type="title"/>
          </p:nvPr>
        </p:nvSpPr>
        <p:spPr>
          <a:xfrm>
            <a:off x="351485" y="249781"/>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Institutional Ownership</a:t>
            </a:r>
            <a:endParaRPr sz="3000">
              <a:latin typeface="Arial"/>
              <a:ea typeface="Arial"/>
              <a:cs typeface="Arial"/>
              <a:sym typeface="Arial"/>
            </a:endParaRPr>
          </a:p>
        </p:txBody>
      </p:sp>
      <p:pic>
        <p:nvPicPr>
          <p:cNvPr id="921" name="Google Shape;921;p145" descr="A screenshot of a cell phone&#10;&#10;Description automatically generated"/>
          <p:cNvPicPr preferRelativeResize="0">
            <a:picLocks noGrp="1"/>
          </p:cNvPicPr>
          <p:nvPr>
            <p:ph type="body" idx="1"/>
          </p:nvPr>
        </p:nvPicPr>
        <p:blipFill rotWithShape="1">
          <a:blip r:embed="rId3">
            <a:alphaModFix/>
          </a:blip>
          <a:srcRect r="1" b="13871"/>
          <a:stretch/>
        </p:blipFill>
        <p:spPr>
          <a:xfrm>
            <a:off x="351485" y="1131220"/>
            <a:ext cx="8441029" cy="34897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Retail Rankings</a:t>
            </a:r>
            <a:endParaRPr/>
          </a:p>
        </p:txBody>
      </p:sp>
      <p:pic>
        <p:nvPicPr>
          <p:cNvPr id="234" name="Google Shape;234;p38"/>
          <p:cNvPicPr preferRelativeResize="0"/>
          <p:nvPr/>
        </p:nvPicPr>
        <p:blipFill>
          <a:blip r:embed="rId3">
            <a:alphaModFix/>
          </a:blip>
          <a:stretch>
            <a:fillRect/>
          </a:stretch>
        </p:blipFill>
        <p:spPr>
          <a:xfrm>
            <a:off x="1379425" y="759075"/>
            <a:ext cx="6866008" cy="421965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25"/>
        <p:cNvGrpSpPr/>
        <p:nvPr/>
      </p:nvGrpSpPr>
      <p:grpSpPr>
        <a:xfrm>
          <a:off x="0" y="0"/>
          <a:ext cx="0" cy="0"/>
          <a:chOff x="0" y="0"/>
          <a:chExt cx="0" cy="0"/>
        </a:xfrm>
      </p:grpSpPr>
      <p:sp>
        <p:nvSpPr>
          <p:cNvPr id="926" name="Google Shape;926;p146"/>
          <p:cNvSpPr/>
          <p:nvPr/>
        </p:nvSpPr>
        <p:spPr>
          <a:xfrm>
            <a:off x="0" y="0"/>
            <a:ext cx="91440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927" name="Google Shape;927;p146"/>
          <p:cNvPicPr preferRelativeResize="0"/>
          <p:nvPr/>
        </p:nvPicPr>
        <p:blipFill rotWithShape="1">
          <a:blip r:embed="rId3">
            <a:alphaModFix/>
          </a:blip>
          <a:srcRect l="4393" t="23391" r="4698"/>
          <a:stretch/>
        </p:blipFill>
        <p:spPr>
          <a:xfrm>
            <a:off x="15" y="1"/>
            <a:ext cx="9143985" cy="5143499"/>
          </a:xfrm>
          <a:prstGeom prst="rect">
            <a:avLst/>
          </a:prstGeom>
          <a:noFill/>
          <a:ln>
            <a:noFill/>
          </a:ln>
        </p:spPr>
      </p:pic>
      <p:sp>
        <p:nvSpPr>
          <p:cNvPr id="928" name="Google Shape;928;p146"/>
          <p:cNvSpPr/>
          <p:nvPr/>
        </p:nvSpPr>
        <p:spPr>
          <a:xfrm rot="-5400000">
            <a:off x="2849901" y="-1150602"/>
            <a:ext cx="3444203" cy="9144000"/>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29" name="Google Shape;929;p146"/>
          <p:cNvSpPr txBox="1">
            <a:spLocks noGrp="1"/>
          </p:cNvSpPr>
          <p:nvPr>
            <p:ph type="title"/>
          </p:nvPr>
        </p:nvSpPr>
        <p:spPr>
          <a:xfrm>
            <a:off x="303415" y="2318946"/>
            <a:ext cx="6808922" cy="17907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5000"/>
              <a:buFont typeface="Calibri"/>
              <a:buNone/>
            </a:pPr>
            <a:r>
              <a:rPr lang="en" sz="5000"/>
              <a:t>Stock Performance</a:t>
            </a:r>
            <a:endParaRPr sz="1100"/>
          </a:p>
        </p:txBody>
      </p:sp>
      <p:sp>
        <p:nvSpPr>
          <p:cNvPr id="930" name="Google Shape;930;p146"/>
          <p:cNvSpPr/>
          <p:nvPr/>
        </p:nvSpPr>
        <p:spPr>
          <a:xfrm>
            <a:off x="0" y="4181279"/>
            <a:ext cx="7339423" cy="514350"/>
          </a:xfrm>
          <a:prstGeom prst="roundRect">
            <a:avLst>
              <a:gd name="adj" fmla="val 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4"/>
        <p:cNvGrpSpPr/>
        <p:nvPr/>
      </p:nvGrpSpPr>
      <p:grpSpPr>
        <a:xfrm>
          <a:off x="0" y="0"/>
          <a:ext cx="0" cy="0"/>
          <a:chOff x="0" y="0"/>
          <a:chExt cx="0" cy="0"/>
        </a:xfrm>
      </p:grpSpPr>
      <p:sp>
        <p:nvSpPr>
          <p:cNvPr id="935" name="Google Shape;935;p147"/>
          <p:cNvSpPr txBox="1">
            <a:spLocks noGrp="1"/>
          </p:cNvSpPr>
          <p:nvPr>
            <p:ph type="title"/>
          </p:nvPr>
        </p:nvSpPr>
        <p:spPr>
          <a:xfrm>
            <a:off x="488783"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5 Day Performance</a:t>
            </a:r>
            <a:endParaRPr sz="3000">
              <a:latin typeface="Arial"/>
              <a:ea typeface="Arial"/>
              <a:cs typeface="Arial"/>
              <a:sym typeface="Arial"/>
            </a:endParaRPr>
          </a:p>
        </p:txBody>
      </p:sp>
      <p:pic>
        <p:nvPicPr>
          <p:cNvPr id="936" name="Google Shape;936;p147" descr="A close up of a map&#10;&#10;Description automatically generated"/>
          <p:cNvPicPr preferRelativeResize="0">
            <a:picLocks noGrp="1"/>
          </p:cNvPicPr>
          <p:nvPr>
            <p:ph type="body" idx="1"/>
          </p:nvPr>
        </p:nvPicPr>
        <p:blipFill rotWithShape="1">
          <a:blip r:embed="rId3">
            <a:alphaModFix/>
          </a:blip>
          <a:srcRect t="8128" r="1"/>
          <a:stretch/>
        </p:blipFill>
        <p:spPr>
          <a:xfrm>
            <a:off x="488783" y="1123639"/>
            <a:ext cx="8390523" cy="3468843"/>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0"/>
        <p:cNvGrpSpPr/>
        <p:nvPr/>
      </p:nvGrpSpPr>
      <p:grpSpPr>
        <a:xfrm>
          <a:off x="0" y="0"/>
          <a:ext cx="0" cy="0"/>
          <a:chOff x="0" y="0"/>
          <a:chExt cx="0" cy="0"/>
        </a:xfrm>
      </p:grpSpPr>
      <p:sp>
        <p:nvSpPr>
          <p:cNvPr id="941" name="Google Shape;941;p148"/>
          <p:cNvSpPr txBox="1">
            <a:spLocks noGrp="1"/>
          </p:cNvSpPr>
          <p:nvPr>
            <p:ph type="title"/>
          </p:nvPr>
        </p:nvSpPr>
        <p:spPr>
          <a:xfrm>
            <a:off x="502681"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1 Month Performance</a:t>
            </a:r>
            <a:endParaRPr sz="3000">
              <a:latin typeface="Arial"/>
              <a:ea typeface="Arial"/>
              <a:cs typeface="Arial"/>
              <a:sym typeface="Arial"/>
            </a:endParaRPr>
          </a:p>
        </p:txBody>
      </p:sp>
      <p:pic>
        <p:nvPicPr>
          <p:cNvPr id="942" name="Google Shape;942;p148" descr="A close up of a map&#10;&#10;Description automatically generated"/>
          <p:cNvPicPr preferRelativeResize="0">
            <a:picLocks noGrp="1"/>
          </p:cNvPicPr>
          <p:nvPr>
            <p:ph type="body" idx="1"/>
          </p:nvPr>
        </p:nvPicPr>
        <p:blipFill rotWithShape="1">
          <a:blip r:embed="rId3">
            <a:alphaModFix/>
          </a:blip>
          <a:srcRect t="9137" r="1" b="1"/>
          <a:stretch/>
        </p:blipFill>
        <p:spPr>
          <a:xfrm>
            <a:off x="502681" y="1147700"/>
            <a:ext cx="8292404" cy="3428278"/>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6"/>
        <p:cNvGrpSpPr/>
        <p:nvPr/>
      </p:nvGrpSpPr>
      <p:grpSpPr>
        <a:xfrm>
          <a:off x="0" y="0"/>
          <a:ext cx="0" cy="0"/>
          <a:chOff x="0" y="0"/>
          <a:chExt cx="0" cy="0"/>
        </a:xfrm>
      </p:grpSpPr>
      <p:sp>
        <p:nvSpPr>
          <p:cNvPr id="947" name="Google Shape;947;p149"/>
          <p:cNvSpPr txBox="1">
            <a:spLocks noGrp="1"/>
          </p:cNvSpPr>
          <p:nvPr>
            <p:ph type="title"/>
          </p:nvPr>
        </p:nvSpPr>
        <p:spPr>
          <a:xfrm>
            <a:off x="470389"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6 Month Performance</a:t>
            </a:r>
            <a:endParaRPr sz="3000">
              <a:latin typeface="Arial"/>
              <a:ea typeface="Arial"/>
              <a:cs typeface="Arial"/>
              <a:sym typeface="Arial"/>
            </a:endParaRPr>
          </a:p>
        </p:txBody>
      </p:sp>
      <p:pic>
        <p:nvPicPr>
          <p:cNvPr id="948" name="Google Shape;948;p149"/>
          <p:cNvPicPr preferRelativeResize="0"/>
          <p:nvPr/>
        </p:nvPicPr>
        <p:blipFill rotWithShape="1">
          <a:blip r:embed="rId3">
            <a:alphaModFix/>
          </a:blip>
          <a:srcRect/>
          <a:stretch/>
        </p:blipFill>
        <p:spPr>
          <a:xfrm>
            <a:off x="470389" y="1053991"/>
            <a:ext cx="8288601" cy="3697023"/>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50"/>
          <p:cNvSpPr txBox="1">
            <a:spLocks noGrp="1"/>
          </p:cNvSpPr>
          <p:nvPr>
            <p:ph type="title"/>
          </p:nvPr>
        </p:nvSpPr>
        <p:spPr>
          <a:xfrm>
            <a:off x="517924"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1 Year Performance</a:t>
            </a:r>
            <a:endParaRPr sz="3000">
              <a:latin typeface="Arial"/>
              <a:ea typeface="Arial"/>
              <a:cs typeface="Arial"/>
              <a:sym typeface="Arial"/>
            </a:endParaRPr>
          </a:p>
        </p:txBody>
      </p:sp>
      <p:pic>
        <p:nvPicPr>
          <p:cNvPr id="954" name="Google Shape;954;p150"/>
          <p:cNvPicPr preferRelativeResize="0">
            <a:picLocks noGrp="1"/>
          </p:cNvPicPr>
          <p:nvPr>
            <p:ph type="body" idx="1"/>
          </p:nvPr>
        </p:nvPicPr>
        <p:blipFill rotWithShape="1">
          <a:blip r:embed="rId3">
            <a:alphaModFix/>
          </a:blip>
          <a:srcRect/>
          <a:stretch/>
        </p:blipFill>
        <p:spPr>
          <a:xfrm>
            <a:off x="517924" y="1075237"/>
            <a:ext cx="8108153" cy="3638009"/>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51"/>
          <p:cNvSpPr txBox="1">
            <a:spLocks noGrp="1"/>
          </p:cNvSpPr>
          <p:nvPr>
            <p:ph type="title"/>
          </p:nvPr>
        </p:nvSpPr>
        <p:spPr>
          <a:xfrm>
            <a:off x="517924"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5 Year Performance</a:t>
            </a:r>
            <a:endParaRPr sz="3000">
              <a:latin typeface="Arial"/>
              <a:ea typeface="Arial"/>
              <a:cs typeface="Arial"/>
              <a:sym typeface="Arial"/>
            </a:endParaRPr>
          </a:p>
        </p:txBody>
      </p:sp>
      <p:pic>
        <p:nvPicPr>
          <p:cNvPr id="960" name="Google Shape;960;p151"/>
          <p:cNvPicPr preferRelativeResize="0">
            <a:picLocks noGrp="1"/>
          </p:cNvPicPr>
          <p:nvPr>
            <p:ph type="body" idx="1"/>
          </p:nvPr>
        </p:nvPicPr>
        <p:blipFill rotWithShape="1">
          <a:blip r:embed="rId3">
            <a:alphaModFix/>
          </a:blip>
          <a:srcRect/>
          <a:stretch/>
        </p:blipFill>
        <p:spPr>
          <a:xfrm>
            <a:off x="517924" y="1082842"/>
            <a:ext cx="7997794" cy="3549316"/>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4"/>
        <p:cNvGrpSpPr/>
        <p:nvPr/>
      </p:nvGrpSpPr>
      <p:grpSpPr>
        <a:xfrm>
          <a:off x="0" y="0"/>
          <a:ext cx="0" cy="0"/>
          <a:chOff x="0" y="0"/>
          <a:chExt cx="0" cy="0"/>
        </a:xfrm>
      </p:grpSpPr>
      <p:sp>
        <p:nvSpPr>
          <p:cNvPr id="965" name="Google Shape;965;p152"/>
          <p:cNvSpPr txBox="1">
            <a:spLocks noGrp="1"/>
          </p:cNvSpPr>
          <p:nvPr>
            <p:ph type="title"/>
          </p:nvPr>
        </p:nvSpPr>
        <p:spPr>
          <a:xfrm>
            <a:off x="397199" y="249780"/>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10 Year Performance</a:t>
            </a:r>
            <a:endParaRPr sz="3000">
              <a:latin typeface="Arial"/>
              <a:ea typeface="Arial"/>
              <a:cs typeface="Arial"/>
              <a:sym typeface="Arial"/>
            </a:endParaRPr>
          </a:p>
        </p:txBody>
      </p:sp>
      <p:pic>
        <p:nvPicPr>
          <p:cNvPr id="966" name="Google Shape;966;p152" descr="A screenshot of a cell phone&#10;&#10;Description automatically generated"/>
          <p:cNvPicPr preferRelativeResize="0">
            <a:picLocks noGrp="1"/>
          </p:cNvPicPr>
          <p:nvPr>
            <p:ph type="body" idx="1"/>
          </p:nvPr>
        </p:nvPicPr>
        <p:blipFill rotWithShape="1">
          <a:blip r:embed="rId3">
            <a:alphaModFix/>
          </a:blip>
          <a:srcRect t="8128" r="1"/>
          <a:stretch/>
        </p:blipFill>
        <p:spPr>
          <a:xfrm>
            <a:off x="397199" y="1159731"/>
            <a:ext cx="8370088" cy="3460394"/>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53"/>
          <p:cNvSpPr txBox="1">
            <a:spLocks noGrp="1"/>
          </p:cNvSpPr>
          <p:nvPr>
            <p:ph type="title"/>
          </p:nvPr>
        </p:nvSpPr>
        <p:spPr>
          <a:xfrm>
            <a:off x="306586" y="270962"/>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5 Year Peer Comparison</a:t>
            </a:r>
            <a:endParaRPr sz="3000">
              <a:latin typeface="Arial"/>
              <a:ea typeface="Arial"/>
              <a:cs typeface="Arial"/>
              <a:sym typeface="Arial"/>
            </a:endParaRPr>
          </a:p>
        </p:txBody>
      </p:sp>
      <p:sp>
        <p:nvSpPr>
          <p:cNvPr id="973" name="Google Shape;973;p15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p:txBody>
      </p:sp>
      <p:pic>
        <p:nvPicPr>
          <p:cNvPr id="974" name="Google Shape;974;p153"/>
          <p:cNvPicPr preferRelativeResize="0"/>
          <p:nvPr/>
        </p:nvPicPr>
        <p:blipFill rotWithShape="1">
          <a:blip r:embed="rId3">
            <a:alphaModFix/>
          </a:blip>
          <a:srcRect/>
          <a:stretch/>
        </p:blipFill>
        <p:spPr>
          <a:xfrm>
            <a:off x="306586" y="972036"/>
            <a:ext cx="8761468" cy="3900503"/>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9"/>
        <p:cNvGrpSpPr/>
        <p:nvPr/>
      </p:nvGrpSpPr>
      <p:grpSpPr>
        <a:xfrm>
          <a:off x="0" y="0"/>
          <a:ext cx="0" cy="0"/>
          <a:chOff x="0" y="0"/>
          <a:chExt cx="0" cy="0"/>
        </a:xfrm>
      </p:grpSpPr>
      <p:sp>
        <p:nvSpPr>
          <p:cNvPr id="980" name="Google Shape;980;p154"/>
          <p:cNvSpPr txBox="1">
            <a:spLocks noGrp="1"/>
          </p:cNvSpPr>
          <p:nvPr>
            <p:ph type="title"/>
          </p:nvPr>
        </p:nvSpPr>
        <p:spPr>
          <a:xfrm>
            <a:off x="518432" y="10828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Market &amp; Industry Index Comparison</a:t>
            </a:r>
            <a:endParaRPr sz="3000">
              <a:latin typeface="Arial"/>
              <a:ea typeface="Arial"/>
              <a:cs typeface="Arial"/>
              <a:sym typeface="Arial"/>
            </a:endParaRPr>
          </a:p>
        </p:txBody>
      </p:sp>
      <p:pic>
        <p:nvPicPr>
          <p:cNvPr id="981" name="Google Shape;981;p154"/>
          <p:cNvPicPr preferRelativeResize="0">
            <a:picLocks noGrp="1"/>
          </p:cNvPicPr>
          <p:nvPr>
            <p:ph type="body" idx="1"/>
          </p:nvPr>
        </p:nvPicPr>
        <p:blipFill rotWithShape="1">
          <a:blip r:embed="rId3">
            <a:alphaModFix/>
          </a:blip>
          <a:srcRect/>
          <a:stretch/>
        </p:blipFill>
        <p:spPr>
          <a:xfrm>
            <a:off x="2061515" y="940381"/>
            <a:ext cx="5020969" cy="409483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6"/>
        <p:cNvGrpSpPr/>
        <p:nvPr/>
      </p:nvGrpSpPr>
      <p:grpSpPr>
        <a:xfrm>
          <a:off x="0" y="0"/>
          <a:ext cx="0" cy="0"/>
          <a:chOff x="0" y="0"/>
          <a:chExt cx="0" cy="0"/>
        </a:xfrm>
      </p:grpSpPr>
      <p:sp>
        <p:nvSpPr>
          <p:cNvPr id="987" name="Google Shape;987;p155"/>
          <p:cNvSpPr/>
          <p:nvPr/>
        </p:nvSpPr>
        <p:spPr>
          <a:xfrm>
            <a:off x="-1" y="0"/>
            <a:ext cx="9141714"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88" name="Google Shape;988;p155"/>
          <p:cNvSpPr txBox="1">
            <a:spLocks noGrp="1"/>
          </p:cNvSpPr>
          <p:nvPr>
            <p:ph type="title"/>
          </p:nvPr>
        </p:nvSpPr>
        <p:spPr>
          <a:xfrm>
            <a:off x="567258" y="147973"/>
            <a:ext cx="4450985" cy="118023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Company Overview</a:t>
            </a:r>
            <a:endParaRPr sz="3000">
              <a:latin typeface="Arial"/>
              <a:ea typeface="Arial"/>
              <a:cs typeface="Arial"/>
              <a:sym typeface="Arial"/>
            </a:endParaRPr>
          </a:p>
        </p:txBody>
      </p:sp>
      <p:pic>
        <p:nvPicPr>
          <p:cNvPr id="989" name="Google Shape;989;p155" descr="A close up of a map&#10;&#10;Description automatically generated"/>
          <p:cNvPicPr preferRelativeResize="0"/>
          <p:nvPr/>
        </p:nvPicPr>
        <p:blipFill rotWithShape="1">
          <a:blip r:embed="rId3">
            <a:alphaModFix/>
          </a:blip>
          <a:srcRect l="23619" r="1" b="1"/>
          <a:stretch/>
        </p:blipFill>
        <p:spPr>
          <a:xfrm>
            <a:off x="3533789" y="1356094"/>
            <a:ext cx="4903379" cy="3049318"/>
          </a:xfrm>
          <a:prstGeom prst="rect">
            <a:avLst/>
          </a:prstGeom>
          <a:noFill/>
          <a:ln>
            <a:noFill/>
          </a:ln>
        </p:spPr>
      </p:pic>
      <p:pic>
        <p:nvPicPr>
          <p:cNvPr id="990" name="Google Shape;990;p155"/>
          <p:cNvPicPr preferRelativeResize="0"/>
          <p:nvPr/>
        </p:nvPicPr>
        <p:blipFill rotWithShape="1">
          <a:blip r:embed="rId4">
            <a:alphaModFix/>
          </a:blip>
          <a:srcRect/>
          <a:stretch/>
        </p:blipFill>
        <p:spPr>
          <a:xfrm>
            <a:off x="668317" y="1356094"/>
            <a:ext cx="2764414" cy="35082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Retail Rankings</a:t>
            </a:r>
            <a:endParaRPr/>
          </a:p>
        </p:txBody>
      </p:sp>
      <p:pic>
        <p:nvPicPr>
          <p:cNvPr id="240" name="Google Shape;240;p39"/>
          <p:cNvPicPr preferRelativeResize="0"/>
          <p:nvPr/>
        </p:nvPicPr>
        <p:blipFill>
          <a:blip r:embed="rId3">
            <a:alphaModFix/>
          </a:blip>
          <a:stretch>
            <a:fillRect/>
          </a:stretch>
        </p:blipFill>
        <p:spPr>
          <a:xfrm>
            <a:off x="647700" y="766763"/>
            <a:ext cx="8153400" cy="3914775"/>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5"/>
        <p:cNvGrpSpPr/>
        <p:nvPr/>
      </p:nvGrpSpPr>
      <p:grpSpPr>
        <a:xfrm>
          <a:off x="0" y="0"/>
          <a:ext cx="0" cy="0"/>
          <a:chOff x="0" y="0"/>
          <a:chExt cx="0" cy="0"/>
        </a:xfrm>
      </p:grpSpPr>
      <p:sp>
        <p:nvSpPr>
          <p:cNvPr id="996" name="Google Shape;996;p156"/>
          <p:cNvSpPr/>
          <p:nvPr/>
        </p:nvSpPr>
        <p:spPr>
          <a:xfrm>
            <a:off x="-1" y="0"/>
            <a:ext cx="91416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97" name="Google Shape;997;p156"/>
          <p:cNvSpPr txBox="1">
            <a:spLocks noGrp="1"/>
          </p:cNvSpPr>
          <p:nvPr>
            <p:ph type="title"/>
          </p:nvPr>
        </p:nvSpPr>
        <p:spPr>
          <a:xfrm>
            <a:off x="567258" y="147973"/>
            <a:ext cx="4451100" cy="1180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Company Overview</a:t>
            </a:r>
            <a:endParaRPr sz="3000">
              <a:latin typeface="Arial"/>
              <a:ea typeface="Arial"/>
              <a:cs typeface="Arial"/>
              <a:sym typeface="Arial"/>
            </a:endParaRPr>
          </a:p>
        </p:txBody>
      </p:sp>
      <p:pic>
        <p:nvPicPr>
          <p:cNvPr id="998" name="Google Shape;998;p156"/>
          <p:cNvPicPr preferRelativeResize="0"/>
          <p:nvPr/>
        </p:nvPicPr>
        <p:blipFill>
          <a:blip r:embed="rId3">
            <a:alphaModFix/>
          </a:blip>
          <a:stretch>
            <a:fillRect/>
          </a:stretch>
        </p:blipFill>
        <p:spPr>
          <a:xfrm>
            <a:off x="567250" y="996575"/>
            <a:ext cx="7353300" cy="39243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3"/>
        <p:cNvGrpSpPr/>
        <p:nvPr/>
      </p:nvGrpSpPr>
      <p:grpSpPr>
        <a:xfrm>
          <a:off x="0" y="0"/>
          <a:ext cx="0" cy="0"/>
          <a:chOff x="0" y="0"/>
          <a:chExt cx="0" cy="0"/>
        </a:xfrm>
      </p:grpSpPr>
      <p:sp>
        <p:nvSpPr>
          <p:cNvPr id="1004" name="Google Shape;1004;p157"/>
          <p:cNvSpPr/>
          <p:nvPr/>
        </p:nvSpPr>
        <p:spPr>
          <a:xfrm>
            <a:off x="-1" y="0"/>
            <a:ext cx="91416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005" name="Google Shape;1005;p157"/>
          <p:cNvSpPr txBox="1">
            <a:spLocks noGrp="1"/>
          </p:cNvSpPr>
          <p:nvPr>
            <p:ph type="title"/>
          </p:nvPr>
        </p:nvSpPr>
        <p:spPr>
          <a:xfrm>
            <a:off x="567258" y="147973"/>
            <a:ext cx="4451100" cy="1180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Company Overview</a:t>
            </a:r>
            <a:endParaRPr sz="3000">
              <a:latin typeface="Arial"/>
              <a:ea typeface="Arial"/>
              <a:cs typeface="Arial"/>
              <a:sym typeface="Arial"/>
            </a:endParaRPr>
          </a:p>
        </p:txBody>
      </p:sp>
      <p:pic>
        <p:nvPicPr>
          <p:cNvPr id="1006" name="Google Shape;1006;p157"/>
          <p:cNvPicPr preferRelativeResize="0"/>
          <p:nvPr/>
        </p:nvPicPr>
        <p:blipFill>
          <a:blip r:embed="rId3">
            <a:alphaModFix/>
          </a:blip>
          <a:stretch>
            <a:fillRect/>
          </a:stretch>
        </p:blipFill>
        <p:spPr>
          <a:xfrm>
            <a:off x="567250" y="986325"/>
            <a:ext cx="7921975" cy="388665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0"/>
        <p:cNvGrpSpPr/>
        <p:nvPr/>
      </p:nvGrpSpPr>
      <p:grpSpPr>
        <a:xfrm>
          <a:off x="0" y="0"/>
          <a:ext cx="0" cy="0"/>
          <a:chOff x="0" y="0"/>
          <a:chExt cx="0" cy="0"/>
        </a:xfrm>
      </p:grpSpPr>
      <p:sp>
        <p:nvSpPr>
          <p:cNvPr id="1011" name="Google Shape;1011;p158"/>
          <p:cNvSpPr/>
          <p:nvPr/>
        </p:nvSpPr>
        <p:spPr>
          <a:xfrm>
            <a:off x="-1" y="0"/>
            <a:ext cx="9141714"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012" name="Google Shape;1012;p158"/>
          <p:cNvPicPr preferRelativeResize="0"/>
          <p:nvPr/>
        </p:nvPicPr>
        <p:blipFill rotWithShape="1">
          <a:blip r:embed="rId3">
            <a:alphaModFix/>
          </a:blip>
          <a:srcRect/>
          <a:stretch/>
        </p:blipFill>
        <p:spPr>
          <a:xfrm>
            <a:off x="208190" y="255388"/>
            <a:ext cx="8380639" cy="4632722"/>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5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Costco Timeline</a:t>
            </a:r>
            <a:endParaRPr sz="3000">
              <a:latin typeface="Arial"/>
              <a:ea typeface="Arial"/>
              <a:cs typeface="Arial"/>
              <a:sym typeface="Arial"/>
            </a:endParaRPr>
          </a:p>
        </p:txBody>
      </p:sp>
      <p:sp>
        <p:nvSpPr>
          <p:cNvPr id="1018" name="Google Shape;1018;p159"/>
          <p:cNvSpPr txBox="1">
            <a:spLocks noGrp="1"/>
          </p:cNvSpPr>
          <p:nvPr>
            <p:ph type="body" idx="1"/>
          </p:nvPr>
        </p:nvSpPr>
        <p:spPr>
          <a:xfrm>
            <a:off x="628650" y="1268016"/>
            <a:ext cx="7886700" cy="3263504"/>
          </a:xfrm>
          <a:prstGeom prst="rect">
            <a:avLst/>
          </a:prstGeom>
          <a:noFill/>
          <a:ln>
            <a:noFill/>
          </a:ln>
        </p:spPr>
        <p:txBody>
          <a:bodyPr spcFirstLastPara="1" wrap="square" lIns="68575" tIns="34275" rIns="68575" bIns="34275" anchor="t" anchorCtr="0">
            <a:noAutofit/>
          </a:bodyPr>
          <a:lstStyle/>
          <a:p>
            <a:pPr marL="177800" lvl="0" indent="-177800" algn="l" rtl="0">
              <a:lnSpc>
                <a:spcPct val="90000"/>
              </a:lnSpc>
              <a:spcBef>
                <a:spcPts val="0"/>
              </a:spcBef>
              <a:spcAft>
                <a:spcPts val="0"/>
              </a:spcAft>
              <a:buClr>
                <a:schemeClr val="dk1"/>
              </a:buClr>
              <a:buSzPts val="1800"/>
              <a:buChar char="•"/>
            </a:pPr>
            <a:r>
              <a:rPr lang="en" sz="1800" b="1"/>
              <a:t>1983-</a:t>
            </a:r>
            <a:r>
              <a:rPr lang="en" sz="1800"/>
              <a:t>Costco opens its first warehouse after founder James Sinegal acquired experience working at Price Club</a:t>
            </a:r>
            <a:endParaRPr sz="1100"/>
          </a:p>
          <a:p>
            <a:pPr marL="177800" lvl="0" indent="-177800" algn="l" rtl="0">
              <a:lnSpc>
                <a:spcPct val="90000"/>
              </a:lnSpc>
              <a:spcBef>
                <a:spcPts val="800"/>
              </a:spcBef>
              <a:spcAft>
                <a:spcPts val="0"/>
              </a:spcAft>
              <a:buClr>
                <a:schemeClr val="dk1"/>
              </a:buClr>
              <a:buSzPts val="1800"/>
              <a:buChar char="•"/>
            </a:pPr>
            <a:r>
              <a:rPr lang="en" sz="1800" b="1"/>
              <a:t>1993- </a:t>
            </a:r>
            <a:r>
              <a:rPr lang="en" sz="1800"/>
              <a:t>Merger between Costco and Price Club and Price Club locations rebranded as Costco Wholesale in 1997</a:t>
            </a:r>
            <a:endParaRPr sz="1100"/>
          </a:p>
          <a:p>
            <a:pPr marL="177800" lvl="0" indent="-177800" algn="l" rtl="0">
              <a:lnSpc>
                <a:spcPct val="90000"/>
              </a:lnSpc>
              <a:spcBef>
                <a:spcPts val="800"/>
              </a:spcBef>
              <a:spcAft>
                <a:spcPts val="0"/>
              </a:spcAft>
              <a:buClr>
                <a:schemeClr val="dk1"/>
              </a:buClr>
              <a:buSzPts val="1800"/>
              <a:buChar char="•"/>
            </a:pPr>
            <a:r>
              <a:rPr lang="en" sz="1800" b="1"/>
              <a:t>1994- </a:t>
            </a:r>
            <a:r>
              <a:rPr lang="en" sz="1800"/>
              <a:t>First Asia Costco opens in Seoul</a:t>
            </a:r>
            <a:endParaRPr sz="1100"/>
          </a:p>
          <a:p>
            <a:pPr marL="177800" lvl="0" indent="-177800" algn="l" rtl="0">
              <a:lnSpc>
                <a:spcPct val="90000"/>
              </a:lnSpc>
              <a:spcBef>
                <a:spcPts val="800"/>
              </a:spcBef>
              <a:spcAft>
                <a:spcPts val="0"/>
              </a:spcAft>
              <a:buClr>
                <a:schemeClr val="dk1"/>
              </a:buClr>
              <a:buSzPts val="1800"/>
              <a:buChar char="•"/>
            </a:pPr>
            <a:r>
              <a:rPr lang="en" sz="1800" b="1"/>
              <a:t>1995- </a:t>
            </a:r>
            <a:r>
              <a:rPr lang="en" sz="1800"/>
              <a:t>200th location is opened in Washington</a:t>
            </a:r>
            <a:endParaRPr sz="1100"/>
          </a:p>
          <a:p>
            <a:pPr marL="177800" lvl="0" indent="-177800" algn="l" rtl="0">
              <a:lnSpc>
                <a:spcPct val="90000"/>
              </a:lnSpc>
              <a:spcBef>
                <a:spcPts val="800"/>
              </a:spcBef>
              <a:spcAft>
                <a:spcPts val="0"/>
              </a:spcAft>
              <a:buClr>
                <a:schemeClr val="dk1"/>
              </a:buClr>
              <a:buSzPts val="1800"/>
              <a:buChar char="•"/>
            </a:pPr>
            <a:r>
              <a:rPr lang="en" sz="1800" b="1"/>
              <a:t>1998- </a:t>
            </a:r>
            <a:r>
              <a:rPr lang="en" sz="1800"/>
              <a:t>Costco.com is established</a:t>
            </a:r>
            <a:endParaRPr sz="1100"/>
          </a:p>
          <a:p>
            <a:pPr marL="177800" lvl="0" indent="-177800" algn="l" rtl="0">
              <a:lnSpc>
                <a:spcPct val="90000"/>
              </a:lnSpc>
              <a:spcBef>
                <a:spcPts val="800"/>
              </a:spcBef>
              <a:spcAft>
                <a:spcPts val="0"/>
              </a:spcAft>
              <a:buClr>
                <a:schemeClr val="dk1"/>
              </a:buClr>
              <a:buSzPts val="1800"/>
              <a:buChar char="•"/>
            </a:pPr>
            <a:r>
              <a:rPr lang="en" sz="1800" b="1"/>
              <a:t>2000- </a:t>
            </a:r>
            <a:r>
              <a:rPr lang="en" sz="1800"/>
              <a:t>2 for 1 stock split on January 14</a:t>
            </a:r>
            <a:r>
              <a:rPr lang="en" sz="1800" baseline="30000"/>
              <a:t>th</a:t>
            </a:r>
            <a:endParaRPr sz="1800"/>
          </a:p>
          <a:p>
            <a:pPr marL="177800" lvl="0" indent="-177800" algn="l" rtl="0">
              <a:lnSpc>
                <a:spcPct val="90000"/>
              </a:lnSpc>
              <a:spcBef>
                <a:spcPts val="800"/>
              </a:spcBef>
              <a:spcAft>
                <a:spcPts val="0"/>
              </a:spcAft>
              <a:buClr>
                <a:schemeClr val="dk1"/>
              </a:buClr>
              <a:buSzPts val="1800"/>
              <a:buChar char="•"/>
            </a:pPr>
            <a:r>
              <a:rPr lang="en" sz="1800" b="1"/>
              <a:t>2005- </a:t>
            </a:r>
            <a:r>
              <a:rPr lang="en" sz="1800"/>
              <a:t>25 warehouses pass $200 million in annual sales</a:t>
            </a:r>
            <a:endParaRPr sz="1100"/>
          </a:p>
          <a:p>
            <a:pPr marL="177800" lvl="0" indent="-177800" algn="l" rtl="0">
              <a:lnSpc>
                <a:spcPct val="90000"/>
              </a:lnSpc>
              <a:spcBef>
                <a:spcPts val="800"/>
              </a:spcBef>
              <a:spcAft>
                <a:spcPts val="0"/>
              </a:spcAft>
              <a:buClr>
                <a:schemeClr val="dk1"/>
              </a:buClr>
              <a:buSzPts val="1800"/>
              <a:buChar char="•"/>
            </a:pPr>
            <a:r>
              <a:rPr lang="en" sz="1800" b="1"/>
              <a:t>2019- </a:t>
            </a:r>
            <a:r>
              <a:rPr lang="en" sz="1800"/>
              <a:t>785 warehouses to date have been opened across the world</a:t>
            </a:r>
            <a:endParaRPr sz="1800" b="1"/>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160"/>
          <p:cNvSpPr txBox="1">
            <a:spLocks noGrp="1"/>
          </p:cNvSpPr>
          <p:nvPr>
            <p:ph type="title"/>
          </p:nvPr>
        </p:nvSpPr>
        <p:spPr>
          <a:xfrm>
            <a:off x="628650" y="272557"/>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Business Model</a:t>
            </a:r>
            <a:endParaRPr sz="3000">
              <a:latin typeface="Arial"/>
              <a:ea typeface="Arial"/>
              <a:cs typeface="Arial"/>
              <a:sym typeface="Arial"/>
            </a:endParaRPr>
          </a:p>
        </p:txBody>
      </p:sp>
      <p:pic>
        <p:nvPicPr>
          <p:cNvPr id="1024" name="Google Shape;1024;p160"/>
          <p:cNvPicPr preferRelativeResize="0"/>
          <p:nvPr/>
        </p:nvPicPr>
        <p:blipFill rotWithShape="1">
          <a:blip r:embed="rId3">
            <a:alphaModFix/>
          </a:blip>
          <a:srcRect/>
          <a:stretch/>
        </p:blipFill>
        <p:spPr>
          <a:xfrm>
            <a:off x="1414482" y="1090288"/>
            <a:ext cx="6315036" cy="3915820"/>
          </a:xfrm>
          <a:prstGeom prst="rect">
            <a:avLst/>
          </a:prstGeom>
          <a:noFill/>
          <a:ln>
            <a:noFill/>
          </a:ln>
        </p:spPr>
      </p:pic>
      <p:sp>
        <p:nvSpPr>
          <p:cNvPr id="1025" name="Google Shape;1025;p160"/>
          <p:cNvSpPr/>
          <p:nvPr/>
        </p:nvSpPr>
        <p:spPr>
          <a:xfrm>
            <a:off x="1500207" y="4188278"/>
            <a:ext cx="1047050" cy="159204"/>
          </a:xfrm>
          <a:prstGeom prst="roundRect">
            <a:avLst>
              <a:gd name="adj" fmla="val 16667"/>
            </a:avLst>
          </a:prstGeom>
          <a:noFill/>
          <a:ln w="381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026" name="Google Shape;1026;p160"/>
          <p:cNvSpPr/>
          <p:nvPr/>
        </p:nvSpPr>
        <p:spPr>
          <a:xfrm>
            <a:off x="7372350" y="4188278"/>
            <a:ext cx="442893" cy="159204"/>
          </a:xfrm>
          <a:prstGeom prst="roundRect">
            <a:avLst>
              <a:gd name="adj" fmla="val 16667"/>
            </a:avLst>
          </a:prstGeom>
          <a:noFill/>
          <a:ln w="381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61"/>
          <p:cNvSpPr txBox="1">
            <a:spLocks noGrp="1"/>
          </p:cNvSpPr>
          <p:nvPr>
            <p:ph type="title"/>
          </p:nvPr>
        </p:nvSpPr>
        <p:spPr>
          <a:xfrm>
            <a:off x="251655" y="322829"/>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Business Model - Memberships</a:t>
            </a:r>
            <a:endParaRPr sz="3000">
              <a:latin typeface="Arial"/>
              <a:ea typeface="Arial"/>
              <a:cs typeface="Arial"/>
              <a:sym typeface="Arial"/>
            </a:endParaRPr>
          </a:p>
        </p:txBody>
      </p:sp>
      <p:pic>
        <p:nvPicPr>
          <p:cNvPr id="1032" name="Google Shape;1032;p161"/>
          <p:cNvPicPr preferRelativeResize="0">
            <a:picLocks noGrp="1"/>
          </p:cNvPicPr>
          <p:nvPr>
            <p:ph type="body" idx="1"/>
          </p:nvPr>
        </p:nvPicPr>
        <p:blipFill rotWithShape="1">
          <a:blip r:embed="rId3">
            <a:alphaModFix/>
          </a:blip>
          <a:srcRect/>
          <a:stretch/>
        </p:blipFill>
        <p:spPr>
          <a:xfrm>
            <a:off x="251655" y="1665514"/>
            <a:ext cx="8640690" cy="2411498"/>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7"/>
        <p:cNvGrpSpPr/>
        <p:nvPr/>
      </p:nvGrpSpPr>
      <p:grpSpPr>
        <a:xfrm>
          <a:off x="0" y="0"/>
          <a:ext cx="0" cy="0"/>
          <a:chOff x="0" y="0"/>
          <a:chExt cx="0" cy="0"/>
        </a:xfrm>
      </p:grpSpPr>
      <p:sp>
        <p:nvSpPr>
          <p:cNvPr id="1038" name="Google Shape;1038;p162"/>
          <p:cNvSpPr txBox="1">
            <a:spLocks noGrp="1"/>
          </p:cNvSpPr>
          <p:nvPr>
            <p:ph type="title"/>
          </p:nvPr>
        </p:nvSpPr>
        <p:spPr>
          <a:xfrm>
            <a:off x="691753" y="406003"/>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Business Model - Memberships</a:t>
            </a:r>
            <a:endParaRPr sz="3000">
              <a:latin typeface="Arial"/>
              <a:ea typeface="Arial"/>
              <a:cs typeface="Arial"/>
              <a:sym typeface="Arial"/>
            </a:endParaRPr>
          </a:p>
        </p:txBody>
      </p:sp>
      <p:pic>
        <p:nvPicPr>
          <p:cNvPr id="1039" name="Google Shape;1039;p162"/>
          <p:cNvPicPr preferRelativeResize="0">
            <a:picLocks noGrp="1"/>
          </p:cNvPicPr>
          <p:nvPr>
            <p:ph type="body" idx="1"/>
          </p:nvPr>
        </p:nvPicPr>
        <p:blipFill rotWithShape="1">
          <a:blip r:embed="rId3">
            <a:alphaModFix/>
          </a:blip>
          <a:srcRect/>
          <a:stretch/>
        </p:blipFill>
        <p:spPr>
          <a:xfrm>
            <a:off x="691753" y="1400175"/>
            <a:ext cx="7753350" cy="1448991"/>
          </a:xfrm>
          <a:prstGeom prst="rect">
            <a:avLst/>
          </a:prstGeom>
          <a:noFill/>
          <a:ln>
            <a:noFill/>
          </a:ln>
        </p:spPr>
      </p:pic>
      <p:pic>
        <p:nvPicPr>
          <p:cNvPr id="1040" name="Google Shape;1040;p162"/>
          <p:cNvPicPr preferRelativeResize="0"/>
          <p:nvPr/>
        </p:nvPicPr>
        <p:blipFill rotWithShape="1">
          <a:blip r:embed="rId4">
            <a:alphaModFix/>
          </a:blip>
          <a:srcRect/>
          <a:stretch/>
        </p:blipFill>
        <p:spPr>
          <a:xfrm>
            <a:off x="698897" y="2834628"/>
            <a:ext cx="6322657" cy="1723022"/>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5"/>
        <p:cNvGrpSpPr/>
        <p:nvPr/>
      </p:nvGrpSpPr>
      <p:grpSpPr>
        <a:xfrm>
          <a:off x="0" y="0"/>
          <a:ext cx="0" cy="0"/>
          <a:chOff x="0" y="0"/>
          <a:chExt cx="0" cy="0"/>
        </a:xfrm>
      </p:grpSpPr>
      <p:sp>
        <p:nvSpPr>
          <p:cNvPr id="1046" name="Google Shape;1046;p16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solidFill>
                  <a:schemeClr val="dk1"/>
                </a:solidFill>
                <a:latin typeface="Arial"/>
                <a:ea typeface="Arial"/>
                <a:cs typeface="Arial"/>
                <a:sym typeface="Arial"/>
              </a:rPr>
              <a:t>Business Model - Memberships</a:t>
            </a:r>
            <a:endParaRPr sz="3000">
              <a:latin typeface="Arial"/>
              <a:ea typeface="Arial"/>
              <a:cs typeface="Arial"/>
              <a:sym typeface="Arial"/>
            </a:endParaRPr>
          </a:p>
        </p:txBody>
      </p:sp>
      <p:pic>
        <p:nvPicPr>
          <p:cNvPr id="1047" name="Google Shape;1047;p163" descr="Costco: Strong U.S. Base Allowing For Expansion Further East ..."/>
          <p:cNvPicPr preferRelativeResize="0"/>
          <p:nvPr/>
        </p:nvPicPr>
        <p:blipFill rotWithShape="1">
          <a:blip r:embed="rId3">
            <a:alphaModFix/>
          </a:blip>
          <a:srcRect/>
          <a:stretch/>
        </p:blipFill>
        <p:spPr>
          <a:xfrm>
            <a:off x="1338530" y="1035333"/>
            <a:ext cx="6774871" cy="4108167"/>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Google Shape;1053;p164" descr="America's Best Large Employers 2019 [Infographic]"/>
          <p:cNvPicPr preferRelativeResize="0"/>
          <p:nvPr/>
        </p:nvPicPr>
        <p:blipFill rotWithShape="1">
          <a:blip r:embed="rId3">
            <a:alphaModFix/>
          </a:blip>
          <a:srcRect/>
          <a:stretch/>
        </p:blipFill>
        <p:spPr>
          <a:xfrm>
            <a:off x="781730" y="293915"/>
            <a:ext cx="7580539" cy="4555670"/>
          </a:xfrm>
          <a:prstGeom prst="rect">
            <a:avLst/>
          </a:prstGeom>
          <a:noFill/>
          <a:ln>
            <a:noFill/>
          </a:ln>
        </p:spPr>
      </p:pic>
      <p:sp>
        <p:nvSpPr>
          <p:cNvPr id="1054" name="Google Shape;1054;p164"/>
          <p:cNvSpPr/>
          <p:nvPr/>
        </p:nvSpPr>
        <p:spPr>
          <a:xfrm>
            <a:off x="713354" y="2008414"/>
            <a:ext cx="7717291" cy="318407"/>
          </a:xfrm>
          <a:prstGeom prst="rect">
            <a:avLst/>
          </a:prstGeom>
          <a:noFill/>
          <a:ln w="381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pic>
        <p:nvPicPr>
          <p:cNvPr id="1060" name="Google Shape;1060;p165"/>
          <p:cNvPicPr preferRelativeResize="0"/>
          <p:nvPr/>
        </p:nvPicPr>
        <p:blipFill rotWithShape="1">
          <a:blip r:embed="rId3">
            <a:alphaModFix/>
          </a:blip>
          <a:srcRect/>
          <a:stretch/>
        </p:blipFill>
        <p:spPr>
          <a:xfrm>
            <a:off x="612321" y="382956"/>
            <a:ext cx="7919357" cy="4377587"/>
          </a:xfrm>
          <a:prstGeom prst="rect">
            <a:avLst/>
          </a:prstGeom>
          <a:noFill/>
          <a:ln>
            <a:noFill/>
          </a:ln>
        </p:spPr>
      </p:pic>
      <p:sp>
        <p:nvSpPr>
          <p:cNvPr id="1061" name="Google Shape;1061;p165"/>
          <p:cNvSpPr/>
          <p:nvPr/>
        </p:nvSpPr>
        <p:spPr>
          <a:xfrm>
            <a:off x="771525" y="2853418"/>
            <a:ext cx="7629525" cy="159204"/>
          </a:xfrm>
          <a:prstGeom prst="rect">
            <a:avLst/>
          </a:prstGeom>
          <a:noFill/>
          <a:ln w="381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4"/>
        <p:cNvGrpSpPr/>
        <p:nvPr/>
      </p:nvGrpSpPr>
      <p:grpSpPr>
        <a:xfrm>
          <a:off x="0" y="0"/>
          <a:ext cx="0" cy="0"/>
          <a:chOff x="0" y="0"/>
          <a:chExt cx="0" cy="0"/>
        </a:xfrm>
      </p:grpSpPr>
      <p:sp>
        <p:nvSpPr>
          <p:cNvPr id="245" name="Google Shape;245;p40"/>
          <p:cNvSpPr txBox="1">
            <a:spLocks noGrp="1"/>
          </p:cNvSpPr>
          <p:nvPr>
            <p:ph type="ctrTitle"/>
          </p:nvPr>
        </p:nvSpPr>
        <p:spPr>
          <a:xfrm>
            <a:off x="5274225" y="2735925"/>
            <a:ext cx="2736300" cy="1245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FFFFFF"/>
                </a:solidFill>
              </a:rPr>
              <a:t>Retail Industry </a:t>
            </a:r>
            <a:endParaRPr b="1">
              <a:solidFill>
                <a:srgbClr val="FFFFFF"/>
              </a:solidFill>
            </a:endParaRPr>
          </a:p>
          <a:p>
            <a:pPr marL="0" lvl="0" indent="0" algn="l" rtl="0">
              <a:spcBef>
                <a:spcPts val="0"/>
              </a:spcBef>
              <a:spcAft>
                <a:spcPts val="0"/>
              </a:spcAft>
              <a:buNone/>
            </a:pPr>
            <a:r>
              <a:rPr lang="en" b="1">
                <a:solidFill>
                  <a:srgbClr val="FFFFFF"/>
                </a:solidFill>
              </a:rPr>
              <a:t>Analysis</a:t>
            </a:r>
            <a:endParaRPr b="1">
              <a:solidFill>
                <a:srgbClr val="FFFFFF"/>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66"/>
          <p:cNvSpPr txBox="1">
            <a:spLocks noGrp="1"/>
          </p:cNvSpPr>
          <p:nvPr>
            <p:ph type="title"/>
          </p:nvPr>
        </p:nvSpPr>
        <p:spPr>
          <a:xfrm>
            <a:off x="628649" y="114641"/>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Covid-19 Impact</a:t>
            </a:r>
            <a:endParaRPr sz="3000">
              <a:latin typeface="Arial"/>
              <a:ea typeface="Arial"/>
              <a:cs typeface="Arial"/>
              <a:sym typeface="Arial"/>
            </a:endParaRPr>
          </a:p>
        </p:txBody>
      </p:sp>
      <p:pic>
        <p:nvPicPr>
          <p:cNvPr id="1067" name="Google Shape;1067;p166" descr="Coronavirus: YoY weekly foot traffic growth of Costco U.S. 2020 ..."/>
          <p:cNvPicPr preferRelativeResize="0"/>
          <p:nvPr/>
        </p:nvPicPr>
        <p:blipFill rotWithShape="1">
          <a:blip r:embed="rId3">
            <a:alphaModFix/>
          </a:blip>
          <a:srcRect/>
          <a:stretch/>
        </p:blipFill>
        <p:spPr>
          <a:xfrm>
            <a:off x="1738993" y="942975"/>
            <a:ext cx="5920127" cy="4075849"/>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6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Largest Retailers U.S ($M)</a:t>
            </a:r>
            <a:endParaRPr sz="3000">
              <a:latin typeface="Arial"/>
              <a:ea typeface="Arial"/>
              <a:cs typeface="Arial"/>
              <a:sym typeface="Arial"/>
            </a:endParaRPr>
          </a:p>
        </p:txBody>
      </p:sp>
      <p:pic>
        <p:nvPicPr>
          <p:cNvPr id="1073" name="Google Shape;1073;p167"/>
          <p:cNvPicPr preferRelativeResize="0"/>
          <p:nvPr/>
        </p:nvPicPr>
        <p:blipFill rotWithShape="1">
          <a:blip r:embed="rId3">
            <a:alphaModFix/>
          </a:blip>
          <a:srcRect/>
          <a:stretch/>
        </p:blipFill>
        <p:spPr>
          <a:xfrm>
            <a:off x="493939" y="1268016"/>
            <a:ext cx="8335736" cy="3394642"/>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7"/>
        <p:cNvGrpSpPr/>
        <p:nvPr/>
      </p:nvGrpSpPr>
      <p:grpSpPr>
        <a:xfrm>
          <a:off x="0" y="0"/>
          <a:ext cx="0" cy="0"/>
          <a:chOff x="0" y="0"/>
          <a:chExt cx="0" cy="0"/>
        </a:xfrm>
      </p:grpSpPr>
      <p:sp>
        <p:nvSpPr>
          <p:cNvPr id="1078" name="Google Shape;1078;p168"/>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079" name="Google Shape;1079;p168"/>
          <p:cNvSpPr/>
          <p:nvPr/>
        </p:nvSpPr>
        <p:spPr>
          <a:xfrm>
            <a:off x="1146572" y="935831"/>
            <a:ext cx="6858000" cy="2255585"/>
          </a:xfrm>
          <a:prstGeom prst="rect">
            <a:avLst/>
          </a:prstGeom>
          <a:solidFill>
            <a:schemeClr val="lt1"/>
          </a:solidFill>
          <a:ln w="12700" cap="flat" cmpd="sng">
            <a:solidFill>
              <a:srgbClr val="E1E1E1"/>
            </a:solidFill>
            <a:prstDash val="solid"/>
            <a:miter lim="800000"/>
            <a:headEnd type="none" w="sm" len="sm"/>
            <a:tailEnd type="none" w="sm" len="sm"/>
          </a:ln>
          <a:effectLst>
            <a:outerShdw blurRad="50800" dist="38100" dir="2700000" algn="tl" rotWithShape="0">
              <a:srgbClr val="D8D8D8">
                <a:alpha val="4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1080" name="Google Shape;1080;p168"/>
          <p:cNvSpPr txBox="1">
            <a:spLocks noGrp="1"/>
          </p:cNvSpPr>
          <p:nvPr>
            <p:ph type="title"/>
          </p:nvPr>
        </p:nvSpPr>
        <p:spPr>
          <a:xfrm>
            <a:off x="1353741" y="1081629"/>
            <a:ext cx="6436519" cy="1632996"/>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5000"/>
              <a:buFont typeface="Calibri"/>
              <a:buNone/>
            </a:pPr>
            <a:r>
              <a:rPr lang="en" sz="5000">
                <a:solidFill>
                  <a:schemeClr val="dk1"/>
                </a:solidFill>
                <a:latin typeface="Calibri"/>
                <a:ea typeface="Calibri"/>
                <a:cs typeface="Calibri"/>
                <a:sym typeface="Calibri"/>
              </a:rPr>
              <a:t>Management Overview</a:t>
            </a:r>
            <a:endParaRPr sz="1100"/>
          </a:p>
        </p:txBody>
      </p:sp>
      <p:sp>
        <p:nvSpPr>
          <p:cNvPr id="1081" name="Google Shape;1081;p168"/>
          <p:cNvSpPr/>
          <p:nvPr/>
        </p:nvSpPr>
        <p:spPr>
          <a:xfrm>
            <a:off x="1865904" y="2934241"/>
            <a:ext cx="5419335" cy="514350"/>
          </a:xfrm>
          <a:prstGeom prst="roundRect">
            <a:avLst>
              <a:gd name="adj" fmla="val 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5"/>
        <p:cNvGrpSpPr/>
        <p:nvPr/>
      </p:nvGrpSpPr>
      <p:grpSpPr>
        <a:xfrm>
          <a:off x="0" y="0"/>
          <a:ext cx="0" cy="0"/>
          <a:chOff x="0" y="0"/>
          <a:chExt cx="0" cy="0"/>
        </a:xfrm>
      </p:grpSpPr>
      <p:sp>
        <p:nvSpPr>
          <p:cNvPr id="1086" name="Google Shape;1086;p169"/>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087" name="Google Shape;1087;p169"/>
          <p:cNvSpPr txBox="1">
            <a:spLocks noGrp="1"/>
          </p:cNvSpPr>
          <p:nvPr>
            <p:ph type="title"/>
          </p:nvPr>
        </p:nvSpPr>
        <p:spPr>
          <a:xfrm>
            <a:off x="3810162" y="807243"/>
            <a:ext cx="4704588" cy="1151288"/>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600"/>
              <a:buFont typeface="Calibri"/>
              <a:buNone/>
            </a:pPr>
            <a:r>
              <a:rPr lang="en" sz="3600"/>
              <a:t>James Sinegal (Co-Founder)</a:t>
            </a:r>
            <a:endParaRPr sz="1100"/>
          </a:p>
        </p:txBody>
      </p:sp>
      <p:pic>
        <p:nvPicPr>
          <p:cNvPr id="1088" name="Google Shape;1088;p169" descr="9 Quotes for Startups from Costco's James Sinegal | LogoMaker"/>
          <p:cNvPicPr preferRelativeResize="0"/>
          <p:nvPr/>
        </p:nvPicPr>
        <p:blipFill rotWithShape="1">
          <a:blip r:embed="rId3">
            <a:alphaModFix/>
          </a:blip>
          <a:srcRect l="10468" r="18364" b="1"/>
          <a:stretch/>
        </p:blipFill>
        <p:spPr>
          <a:xfrm>
            <a:off x="342900" y="450850"/>
            <a:ext cx="3036094" cy="4181871"/>
          </a:xfrm>
          <a:prstGeom prst="rect">
            <a:avLst/>
          </a:prstGeom>
          <a:noFill/>
          <a:ln>
            <a:noFill/>
          </a:ln>
        </p:spPr>
      </p:pic>
      <p:sp>
        <p:nvSpPr>
          <p:cNvPr id="1089" name="Google Shape;1089;p169"/>
          <p:cNvSpPr/>
          <p:nvPr/>
        </p:nvSpPr>
        <p:spPr>
          <a:xfrm rot="5400000">
            <a:off x="3988470" y="272542"/>
            <a:ext cx="54864" cy="41148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1090" name="Google Shape;1090;p169"/>
          <p:cNvSpPr/>
          <p:nvPr/>
        </p:nvSpPr>
        <p:spPr>
          <a:xfrm>
            <a:off x="3824450" y="2201656"/>
            <a:ext cx="4663440" cy="13716"/>
          </a:xfrm>
          <a:prstGeom prst="rect">
            <a:avLst/>
          </a:prstGeom>
          <a:solidFill>
            <a:srgbClr val="D5D5D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1091" name="Google Shape;1091;p169"/>
          <p:cNvSpPr txBox="1">
            <a:spLocks noGrp="1"/>
          </p:cNvSpPr>
          <p:nvPr>
            <p:ph type="body" idx="1"/>
          </p:nvPr>
        </p:nvSpPr>
        <p:spPr>
          <a:xfrm>
            <a:off x="3810162" y="2513457"/>
            <a:ext cx="4704588" cy="2119264"/>
          </a:xfrm>
          <a:prstGeom prst="rect">
            <a:avLst/>
          </a:prstGeom>
          <a:noFill/>
          <a:ln>
            <a:noFill/>
          </a:ln>
        </p:spPr>
        <p:txBody>
          <a:bodyPr spcFirstLastPara="1" wrap="square" lIns="68575" tIns="34275" rIns="68575" bIns="34275" anchor="t" anchorCtr="0">
            <a:noAutofit/>
          </a:bodyPr>
          <a:lstStyle/>
          <a:p>
            <a:pPr marL="177800" lvl="0" indent="-184150" algn="l" rtl="0">
              <a:lnSpc>
                <a:spcPct val="90000"/>
              </a:lnSpc>
              <a:spcBef>
                <a:spcPts val="0"/>
              </a:spcBef>
              <a:spcAft>
                <a:spcPts val="0"/>
              </a:spcAft>
              <a:buClr>
                <a:schemeClr val="dk1"/>
              </a:buClr>
              <a:buSzPts val="1700"/>
              <a:buChar char="•"/>
            </a:pPr>
            <a:r>
              <a:rPr lang="en" sz="1700"/>
              <a:t>Co founder, CEO from 1983- Dec 2011</a:t>
            </a:r>
            <a:endParaRPr sz="1100"/>
          </a:p>
          <a:p>
            <a:pPr marL="177800" lvl="0" indent="-184150" algn="l" rtl="0">
              <a:lnSpc>
                <a:spcPct val="90000"/>
              </a:lnSpc>
              <a:spcBef>
                <a:spcPts val="800"/>
              </a:spcBef>
              <a:spcAft>
                <a:spcPts val="0"/>
              </a:spcAft>
              <a:buClr>
                <a:schemeClr val="dk1"/>
              </a:buClr>
              <a:buSzPts val="1700"/>
              <a:buChar char="•"/>
            </a:pPr>
            <a:r>
              <a:rPr lang="en" sz="1700"/>
              <a:t>On the Board of Directors until retirement in 2018</a:t>
            </a:r>
            <a:endParaRPr sz="1100"/>
          </a:p>
          <a:p>
            <a:pPr marL="177800" lvl="0" indent="-184150" algn="l" rtl="0">
              <a:lnSpc>
                <a:spcPct val="90000"/>
              </a:lnSpc>
              <a:spcBef>
                <a:spcPts val="800"/>
              </a:spcBef>
              <a:spcAft>
                <a:spcPts val="0"/>
              </a:spcAft>
              <a:buClr>
                <a:schemeClr val="dk1"/>
              </a:buClr>
              <a:buSzPts val="1700"/>
              <a:buChar char="•"/>
            </a:pPr>
            <a:r>
              <a:rPr lang="en" sz="1700"/>
              <a:t>Implemented Costco culture of paying employees well and providing benefits resulting in lowest turnover in retail</a:t>
            </a:r>
            <a:endParaRPr sz="1100"/>
          </a:p>
          <a:p>
            <a:pPr marL="177800" lvl="0" indent="-184150" algn="l" rtl="0">
              <a:lnSpc>
                <a:spcPct val="90000"/>
              </a:lnSpc>
              <a:spcBef>
                <a:spcPts val="800"/>
              </a:spcBef>
              <a:spcAft>
                <a:spcPts val="0"/>
              </a:spcAft>
              <a:buClr>
                <a:schemeClr val="dk1"/>
              </a:buClr>
              <a:buSzPts val="1700"/>
              <a:buChar char="•"/>
            </a:pPr>
            <a:r>
              <a:rPr lang="en" sz="1700"/>
              <a:t>Led the company successfully and stock price increased 5000% under his tenure</a:t>
            </a:r>
            <a:endParaRPr sz="1100"/>
          </a:p>
          <a:p>
            <a:pPr marL="177800" lvl="0" indent="-76200" algn="l" rtl="0">
              <a:lnSpc>
                <a:spcPct val="90000"/>
              </a:lnSpc>
              <a:spcBef>
                <a:spcPts val="800"/>
              </a:spcBef>
              <a:spcAft>
                <a:spcPts val="0"/>
              </a:spcAft>
              <a:buClr>
                <a:schemeClr val="dk1"/>
              </a:buClr>
              <a:buSzPts val="1700"/>
              <a:buNone/>
            </a:pPr>
            <a:endParaRPr sz="170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5"/>
        <p:cNvGrpSpPr/>
        <p:nvPr/>
      </p:nvGrpSpPr>
      <p:grpSpPr>
        <a:xfrm>
          <a:off x="0" y="0"/>
          <a:ext cx="0" cy="0"/>
          <a:chOff x="0" y="0"/>
          <a:chExt cx="0" cy="0"/>
        </a:xfrm>
      </p:grpSpPr>
      <p:sp>
        <p:nvSpPr>
          <p:cNvPr id="1096" name="Google Shape;1096;p170"/>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097" name="Google Shape;1097;p170"/>
          <p:cNvSpPr txBox="1">
            <a:spLocks noGrp="1"/>
          </p:cNvSpPr>
          <p:nvPr>
            <p:ph type="title"/>
          </p:nvPr>
        </p:nvSpPr>
        <p:spPr>
          <a:xfrm>
            <a:off x="3810162" y="807243"/>
            <a:ext cx="4704588" cy="1151288"/>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600"/>
              <a:buFont typeface="Calibri"/>
              <a:buNone/>
            </a:pPr>
            <a:r>
              <a:rPr lang="en" sz="3600"/>
              <a:t>Jeffrey Brotman (Co-Founder)</a:t>
            </a:r>
            <a:endParaRPr sz="1100"/>
          </a:p>
        </p:txBody>
      </p:sp>
      <p:pic>
        <p:nvPicPr>
          <p:cNvPr id="1098" name="Google Shape;1098;p170" descr="Costco co-founder Jeff Brotman dies | Daily Mail Online"/>
          <p:cNvPicPr preferRelativeResize="0"/>
          <p:nvPr/>
        </p:nvPicPr>
        <p:blipFill rotWithShape="1">
          <a:blip r:embed="rId3">
            <a:alphaModFix/>
          </a:blip>
          <a:srcRect l="8512" r="3940" b="2"/>
          <a:stretch/>
        </p:blipFill>
        <p:spPr>
          <a:xfrm>
            <a:off x="342900" y="450850"/>
            <a:ext cx="3036094" cy="4181871"/>
          </a:xfrm>
          <a:prstGeom prst="rect">
            <a:avLst/>
          </a:prstGeom>
          <a:noFill/>
          <a:ln>
            <a:noFill/>
          </a:ln>
        </p:spPr>
      </p:pic>
      <p:sp>
        <p:nvSpPr>
          <p:cNvPr id="1099" name="Google Shape;1099;p170"/>
          <p:cNvSpPr/>
          <p:nvPr/>
        </p:nvSpPr>
        <p:spPr>
          <a:xfrm rot="5400000">
            <a:off x="3988470" y="272542"/>
            <a:ext cx="54864" cy="41148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1100" name="Google Shape;1100;p170"/>
          <p:cNvSpPr/>
          <p:nvPr/>
        </p:nvSpPr>
        <p:spPr>
          <a:xfrm>
            <a:off x="3824450" y="2201656"/>
            <a:ext cx="4663440" cy="13716"/>
          </a:xfrm>
          <a:prstGeom prst="rect">
            <a:avLst/>
          </a:prstGeom>
          <a:solidFill>
            <a:srgbClr val="D5D5D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1101" name="Google Shape;1101;p170"/>
          <p:cNvSpPr txBox="1">
            <a:spLocks noGrp="1"/>
          </p:cNvSpPr>
          <p:nvPr>
            <p:ph type="body" idx="1"/>
          </p:nvPr>
        </p:nvSpPr>
        <p:spPr>
          <a:xfrm>
            <a:off x="3810162" y="2513457"/>
            <a:ext cx="4704588" cy="2119264"/>
          </a:xfrm>
          <a:prstGeom prst="rect">
            <a:avLst/>
          </a:prstGeom>
          <a:noFill/>
          <a:ln>
            <a:noFill/>
          </a:ln>
        </p:spPr>
        <p:txBody>
          <a:bodyPr spcFirstLastPara="1" wrap="square" lIns="68575" tIns="34275" rIns="68575" bIns="34275" anchor="t" anchorCtr="0">
            <a:noAutofit/>
          </a:bodyPr>
          <a:lstStyle/>
          <a:p>
            <a:pPr marL="177800" lvl="0" indent="-184150" algn="l" rtl="0">
              <a:lnSpc>
                <a:spcPct val="90000"/>
              </a:lnSpc>
              <a:spcBef>
                <a:spcPts val="0"/>
              </a:spcBef>
              <a:spcAft>
                <a:spcPts val="0"/>
              </a:spcAft>
              <a:buClr>
                <a:schemeClr val="dk1"/>
              </a:buClr>
              <a:buSzPts val="1700"/>
              <a:buChar char="•"/>
            </a:pPr>
            <a:r>
              <a:rPr lang="en" sz="1700"/>
              <a:t>Co founded Costco with Sinegal in 1982</a:t>
            </a:r>
            <a:endParaRPr sz="1100"/>
          </a:p>
          <a:p>
            <a:pPr marL="177800" lvl="0" indent="-184150" algn="l" rtl="0">
              <a:lnSpc>
                <a:spcPct val="90000"/>
              </a:lnSpc>
              <a:spcBef>
                <a:spcPts val="800"/>
              </a:spcBef>
              <a:spcAft>
                <a:spcPts val="0"/>
              </a:spcAft>
              <a:buClr>
                <a:schemeClr val="dk1"/>
              </a:buClr>
              <a:buSzPts val="1700"/>
              <a:buChar char="•"/>
            </a:pPr>
            <a:r>
              <a:rPr lang="en" sz="1700"/>
              <a:t>Was Chairman on Board of Directors until his death in 2017</a:t>
            </a:r>
            <a:endParaRPr sz="1100"/>
          </a:p>
          <a:p>
            <a:pPr marL="177800" lvl="0" indent="-184150" algn="l" rtl="0">
              <a:lnSpc>
                <a:spcPct val="90000"/>
              </a:lnSpc>
              <a:spcBef>
                <a:spcPts val="800"/>
              </a:spcBef>
              <a:spcAft>
                <a:spcPts val="0"/>
              </a:spcAft>
              <a:buClr>
                <a:schemeClr val="dk1"/>
              </a:buClr>
              <a:buSzPts val="1700"/>
              <a:buChar char="•"/>
            </a:pPr>
            <a:r>
              <a:rPr lang="en" sz="1700"/>
              <a:t>Previously a lawyer before founding Costco</a:t>
            </a:r>
            <a:endParaRPr sz="1100"/>
          </a:p>
          <a:p>
            <a:pPr marL="177800" lvl="0" indent="-184150" algn="l" rtl="0">
              <a:lnSpc>
                <a:spcPct val="90000"/>
              </a:lnSpc>
              <a:spcBef>
                <a:spcPts val="800"/>
              </a:spcBef>
              <a:spcAft>
                <a:spcPts val="0"/>
              </a:spcAft>
              <a:buClr>
                <a:schemeClr val="dk1"/>
              </a:buClr>
              <a:buSzPts val="1700"/>
              <a:buChar char="•"/>
            </a:pPr>
            <a:r>
              <a:rPr lang="en" sz="1700"/>
              <a:t>Shared philosophy of Sinegal to “do the right thing” and take care of employees</a:t>
            </a:r>
            <a:endParaRPr sz="1100"/>
          </a:p>
          <a:p>
            <a:pPr marL="177800" lvl="0" indent="-76200" algn="l" rtl="0">
              <a:lnSpc>
                <a:spcPct val="90000"/>
              </a:lnSpc>
              <a:spcBef>
                <a:spcPts val="800"/>
              </a:spcBef>
              <a:spcAft>
                <a:spcPts val="0"/>
              </a:spcAft>
              <a:buClr>
                <a:schemeClr val="dk1"/>
              </a:buClr>
              <a:buSzPts val="1700"/>
              <a:buNone/>
            </a:pPr>
            <a:endParaRPr sz="170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5"/>
        <p:cNvGrpSpPr/>
        <p:nvPr/>
      </p:nvGrpSpPr>
      <p:grpSpPr>
        <a:xfrm>
          <a:off x="0" y="0"/>
          <a:ext cx="0" cy="0"/>
          <a:chOff x="0" y="0"/>
          <a:chExt cx="0" cy="0"/>
        </a:xfrm>
      </p:grpSpPr>
      <p:sp>
        <p:nvSpPr>
          <p:cNvPr id="1106" name="Google Shape;1106;p171"/>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07" name="Google Shape;1107;p171"/>
          <p:cNvSpPr txBox="1">
            <a:spLocks noGrp="1"/>
          </p:cNvSpPr>
          <p:nvPr>
            <p:ph type="title"/>
          </p:nvPr>
        </p:nvSpPr>
        <p:spPr>
          <a:xfrm>
            <a:off x="3810162" y="807243"/>
            <a:ext cx="4704588" cy="1151288"/>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600"/>
              <a:buFont typeface="Calibri"/>
              <a:buNone/>
            </a:pPr>
            <a:r>
              <a:rPr lang="en" sz="3600"/>
              <a:t>Hamilton James (Chairman of the Board)</a:t>
            </a:r>
            <a:endParaRPr sz="1100"/>
          </a:p>
        </p:txBody>
      </p:sp>
      <p:pic>
        <p:nvPicPr>
          <p:cNvPr id="1108" name="Google Shape;1108;p171" descr="Icahn School of Medicine at Mount Sinai to Establish World Class ..."/>
          <p:cNvPicPr preferRelativeResize="0"/>
          <p:nvPr/>
        </p:nvPicPr>
        <p:blipFill rotWithShape="1">
          <a:blip r:embed="rId3">
            <a:alphaModFix/>
          </a:blip>
          <a:srcRect l="30091" r="30340" b="-1"/>
          <a:stretch/>
        </p:blipFill>
        <p:spPr>
          <a:xfrm>
            <a:off x="342900" y="450850"/>
            <a:ext cx="3036094" cy="4181871"/>
          </a:xfrm>
          <a:prstGeom prst="rect">
            <a:avLst/>
          </a:prstGeom>
          <a:noFill/>
          <a:ln>
            <a:noFill/>
          </a:ln>
        </p:spPr>
      </p:pic>
      <p:sp>
        <p:nvSpPr>
          <p:cNvPr id="1109" name="Google Shape;1109;p171"/>
          <p:cNvSpPr/>
          <p:nvPr/>
        </p:nvSpPr>
        <p:spPr>
          <a:xfrm rot="5400000">
            <a:off x="3988470" y="272542"/>
            <a:ext cx="54864" cy="41148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1110" name="Google Shape;1110;p171"/>
          <p:cNvSpPr/>
          <p:nvPr/>
        </p:nvSpPr>
        <p:spPr>
          <a:xfrm>
            <a:off x="3824450" y="2201656"/>
            <a:ext cx="4663440" cy="13716"/>
          </a:xfrm>
          <a:prstGeom prst="rect">
            <a:avLst/>
          </a:prstGeom>
          <a:solidFill>
            <a:srgbClr val="D5D5D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1111" name="Google Shape;1111;p171"/>
          <p:cNvSpPr txBox="1">
            <a:spLocks noGrp="1"/>
          </p:cNvSpPr>
          <p:nvPr>
            <p:ph type="body" idx="1"/>
          </p:nvPr>
        </p:nvSpPr>
        <p:spPr>
          <a:xfrm>
            <a:off x="3810162" y="2513457"/>
            <a:ext cx="4704588" cy="2119264"/>
          </a:xfrm>
          <a:prstGeom prst="rect">
            <a:avLst/>
          </a:prstGeom>
          <a:noFill/>
          <a:ln>
            <a:noFill/>
          </a:ln>
        </p:spPr>
        <p:txBody>
          <a:bodyPr spcFirstLastPara="1" wrap="square" lIns="68575" tIns="34275" rIns="68575" bIns="34275" anchor="t" anchorCtr="0">
            <a:noAutofit/>
          </a:bodyPr>
          <a:lstStyle/>
          <a:p>
            <a:pPr marL="177800" lvl="0" indent="-184150" algn="l" rtl="0">
              <a:lnSpc>
                <a:spcPct val="90000"/>
              </a:lnSpc>
              <a:spcBef>
                <a:spcPts val="0"/>
              </a:spcBef>
              <a:spcAft>
                <a:spcPts val="0"/>
              </a:spcAft>
              <a:buClr>
                <a:schemeClr val="dk1"/>
              </a:buClr>
              <a:buSzPts val="1700"/>
              <a:buChar char="•"/>
            </a:pPr>
            <a:r>
              <a:rPr lang="en" sz="1700"/>
              <a:t>Became Chairman of the board in 2017 following Brotman’s death</a:t>
            </a:r>
            <a:endParaRPr sz="1100"/>
          </a:p>
          <a:p>
            <a:pPr marL="177800" lvl="0" indent="-184150" algn="l" rtl="0">
              <a:lnSpc>
                <a:spcPct val="90000"/>
              </a:lnSpc>
              <a:spcBef>
                <a:spcPts val="800"/>
              </a:spcBef>
              <a:spcAft>
                <a:spcPts val="0"/>
              </a:spcAft>
              <a:buClr>
                <a:schemeClr val="dk1"/>
              </a:buClr>
              <a:buSzPts val="1700"/>
              <a:buChar char="•"/>
            </a:pPr>
            <a:r>
              <a:rPr lang="en" sz="1700"/>
              <a:t>Served as President and COO at Blackstone Group until 2018</a:t>
            </a:r>
            <a:endParaRPr sz="1100"/>
          </a:p>
          <a:p>
            <a:pPr marL="177800" lvl="0" indent="-184150" algn="l" rtl="0">
              <a:lnSpc>
                <a:spcPct val="90000"/>
              </a:lnSpc>
              <a:spcBef>
                <a:spcPts val="800"/>
              </a:spcBef>
              <a:spcAft>
                <a:spcPts val="0"/>
              </a:spcAft>
              <a:buClr>
                <a:schemeClr val="dk1"/>
              </a:buClr>
              <a:buSzPts val="1700"/>
              <a:buChar char="•"/>
            </a:pPr>
            <a:r>
              <a:rPr lang="en" sz="1700"/>
              <a:t>Has extensive experience in private equity and on other boards of directors</a:t>
            </a:r>
            <a:endParaRPr sz="1100"/>
          </a:p>
          <a:p>
            <a:pPr marL="177800" lvl="0" indent="-184150" algn="l" rtl="0">
              <a:lnSpc>
                <a:spcPct val="90000"/>
              </a:lnSpc>
              <a:spcBef>
                <a:spcPts val="800"/>
              </a:spcBef>
              <a:spcAft>
                <a:spcPts val="0"/>
              </a:spcAft>
              <a:buClr>
                <a:schemeClr val="dk1"/>
              </a:buClr>
              <a:buSzPts val="1700"/>
              <a:buChar char="•"/>
            </a:pPr>
            <a:r>
              <a:rPr lang="en" sz="1700"/>
              <a:t>Graduated with a BA from Harvard in 1973</a:t>
            </a:r>
            <a:endParaRPr sz="1100"/>
          </a:p>
          <a:p>
            <a:pPr marL="177800" lvl="0" indent="-76200" algn="l" rtl="0">
              <a:lnSpc>
                <a:spcPct val="90000"/>
              </a:lnSpc>
              <a:spcBef>
                <a:spcPts val="800"/>
              </a:spcBef>
              <a:spcAft>
                <a:spcPts val="0"/>
              </a:spcAft>
              <a:buClr>
                <a:schemeClr val="dk1"/>
              </a:buClr>
              <a:buSzPts val="1700"/>
              <a:buNone/>
            </a:pPr>
            <a:endParaRPr sz="1700"/>
          </a:p>
          <a:p>
            <a:pPr marL="177800" lvl="0" indent="-76200" algn="l" rtl="0">
              <a:lnSpc>
                <a:spcPct val="90000"/>
              </a:lnSpc>
              <a:spcBef>
                <a:spcPts val="800"/>
              </a:spcBef>
              <a:spcAft>
                <a:spcPts val="0"/>
              </a:spcAft>
              <a:buClr>
                <a:schemeClr val="dk1"/>
              </a:buClr>
              <a:buSzPts val="1700"/>
              <a:buNone/>
            </a:pPr>
            <a:endParaRPr sz="170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5"/>
        <p:cNvGrpSpPr/>
        <p:nvPr/>
      </p:nvGrpSpPr>
      <p:grpSpPr>
        <a:xfrm>
          <a:off x="0" y="0"/>
          <a:ext cx="0" cy="0"/>
          <a:chOff x="0" y="0"/>
          <a:chExt cx="0" cy="0"/>
        </a:xfrm>
      </p:grpSpPr>
      <p:sp>
        <p:nvSpPr>
          <p:cNvPr id="1116" name="Google Shape;1116;p172"/>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17" name="Google Shape;1117;p172"/>
          <p:cNvSpPr txBox="1">
            <a:spLocks noGrp="1"/>
          </p:cNvSpPr>
          <p:nvPr>
            <p:ph type="title"/>
          </p:nvPr>
        </p:nvSpPr>
        <p:spPr>
          <a:xfrm>
            <a:off x="3810162" y="807243"/>
            <a:ext cx="4799078" cy="1195435"/>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600"/>
              <a:buFont typeface="Calibri"/>
              <a:buNone/>
            </a:pPr>
            <a:r>
              <a:rPr lang="en" sz="3600"/>
              <a:t>Craig Jelinek (President, CEO, Director)</a:t>
            </a:r>
            <a:endParaRPr sz="1100"/>
          </a:p>
        </p:txBody>
      </p:sp>
      <p:pic>
        <p:nvPicPr>
          <p:cNvPr id="1118" name="Google Shape;1118;p172" descr="A person smiling for the camera&#10;&#10;Description automatically generated"/>
          <p:cNvPicPr preferRelativeResize="0"/>
          <p:nvPr/>
        </p:nvPicPr>
        <p:blipFill rotWithShape="1">
          <a:blip r:embed="rId3">
            <a:alphaModFix/>
          </a:blip>
          <a:srcRect l="12574" r="14827" b="3"/>
          <a:stretch/>
        </p:blipFill>
        <p:spPr>
          <a:xfrm>
            <a:off x="342900" y="450850"/>
            <a:ext cx="3036094" cy="4181871"/>
          </a:xfrm>
          <a:prstGeom prst="rect">
            <a:avLst/>
          </a:prstGeom>
          <a:noFill/>
          <a:ln>
            <a:noFill/>
          </a:ln>
        </p:spPr>
      </p:pic>
      <p:sp>
        <p:nvSpPr>
          <p:cNvPr id="1119" name="Google Shape;1119;p172"/>
          <p:cNvSpPr/>
          <p:nvPr/>
        </p:nvSpPr>
        <p:spPr>
          <a:xfrm rot="5400000">
            <a:off x="3988470" y="272542"/>
            <a:ext cx="54864" cy="41148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1120" name="Google Shape;1120;p172"/>
          <p:cNvSpPr/>
          <p:nvPr/>
        </p:nvSpPr>
        <p:spPr>
          <a:xfrm>
            <a:off x="3824450" y="2201656"/>
            <a:ext cx="4663440" cy="13716"/>
          </a:xfrm>
          <a:prstGeom prst="rect">
            <a:avLst/>
          </a:prstGeom>
          <a:solidFill>
            <a:srgbClr val="D5D5D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1121" name="Google Shape;1121;p172"/>
          <p:cNvSpPr txBox="1">
            <a:spLocks noGrp="1"/>
          </p:cNvSpPr>
          <p:nvPr>
            <p:ph type="body" idx="1"/>
          </p:nvPr>
        </p:nvSpPr>
        <p:spPr>
          <a:xfrm>
            <a:off x="3810162" y="2513457"/>
            <a:ext cx="4704588" cy="2119264"/>
          </a:xfrm>
          <a:prstGeom prst="rect">
            <a:avLst/>
          </a:prstGeom>
          <a:noFill/>
          <a:ln>
            <a:noFill/>
          </a:ln>
        </p:spPr>
        <p:txBody>
          <a:bodyPr spcFirstLastPara="1" wrap="square" lIns="68575" tIns="34275" rIns="68575" bIns="34275" anchor="t" anchorCtr="0">
            <a:noAutofit/>
          </a:bodyPr>
          <a:lstStyle/>
          <a:p>
            <a:pPr marL="177800" lvl="0" indent="-184150" algn="l" rtl="0">
              <a:lnSpc>
                <a:spcPct val="90000"/>
              </a:lnSpc>
              <a:spcBef>
                <a:spcPts val="0"/>
              </a:spcBef>
              <a:spcAft>
                <a:spcPts val="0"/>
              </a:spcAft>
              <a:buClr>
                <a:schemeClr val="dk1"/>
              </a:buClr>
              <a:buSzPts val="1700"/>
              <a:buChar char="•"/>
            </a:pPr>
            <a:r>
              <a:rPr lang="en" sz="1700"/>
              <a:t>President since 2010 and CEO since 2012</a:t>
            </a:r>
            <a:endParaRPr sz="1100"/>
          </a:p>
          <a:p>
            <a:pPr marL="177800" lvl="0" indent="-184150" algn="l" rtl="0">
              <a:lnSpc>
                <a:spcPct val="90000"/>
              </a:lnSpc>
              <a:spcBef>
                <a:spcPts val="800"/>
              </a:spcBef>
              <a:spcAft>
                <a:spcPts val="0"/>
              </a:spcAft>
              <a:buClr>
                <a:schemeClr val="dk1"/>
              </a:buClr>
              <a:buSzPts val="1700"/>
              <a:buChar char="•"/>
            </a:pPr>
            <a:r>
              <a:rPr lang="en" sz="1700"/>
              <a:t>Previously VP of Merchandising since 2004</a:t>
            </a:r>
            <a:endParaRPr sz="1100"/>
          </a:p>
          <a:p>
            <a:pPr marL="177800" lvl="0" indent="-184150" algn="l" rtl="0">
              <a:lnSpc>
                <a:spcPct val="90000"/>
              </a:lnSpc>
              <a:spcBef>
                <a:spcPts val="800"/>
              </a:spcBef>
              <a:spcAft>
                <a:spcPts val="0"/>
              </a:spcAft>
              <a:buClr>
                <a:schemeClr val="dk1"/>
              </a:buClr>
              <a:buSzPts val="1700"/>
              <a:buChar char="•"/>
            </a:pPr>
            <a:r>
              <a:rPr lang="en" sz="1700"/>
              <a:t>Joined Costco in 1984 after previously working in retail in the 1970s</a:t>
            </a:r>
            <a:endParaRPr sz="1100"/>
          </a:p>
          <a:p>
            <a:pPr marL="177800" lvl="0" indent="-184150" algn="l" rtl="0">
              <a:lnSpc>
                <a:spcPct val="90000"/>
              </a:lnSpc>
              <a:spcBef>
                <a:spcPts val="800"/>
              </a:spcBef>
              <a:spcAft>
                <a:spcPts val="0"/>
              </a:spcAft>
              <a:buClr>
                <a:schemeClr val="dk1"/>
              </a:buClr>
              <a:buSzPts val="1700"/>
              <a:buChar char="•"/>
            </a:pPr>
            <a:r>
              <a:rPr lang="en" sz="1700"/>
              <a:t>Has built on Sinegal’s success by continuing to add  new stores and increase revenues</a:t>
            </a:r>
            <a:endParaRPr sz="1100"/>
          </a:p>
          <a:p>
            <a:pPr marL="177800" lvl="0" indent="-76200" algn="l" rtl="0">
              <a:lnSpc>
                <a:spcPct val="90000"/>
              </a:lnSpc>
              <a:spcBef>
                <a:spcPts val="800"/>
              </a:spcBef>
              <a:spcAft>
                <a:spcPts val="0"/>
              </a:spcAft>
              <a:buClr>
                <a:schemeClr val="dk1"/>
              </a:buClr>
              <a:buSzPts val="1700"/>
              <a:buNone/>
            </a:pPr>
            <a:endParaRPr sz="170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5"/>
        <p:cNvGrpSpPr/>
        <p:nvPr/>
      </p:nvGrpSpPr>
      <p:grpSpPr>
        <a:xfrm>
          <a:off x="0" y="0"/>
          <a:ext cx="0" cy="0"/>
          <a:chOff x="0" y="0"/>
          <a:chExt cx="0" cy="0"/>
        </a:xfrm>
      </p:grpSpPr>
      <p:sp>
        <p:nvSpPr>
          <p:cNvPr id="1126" name="Google Shape;1126;p173"/>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27" name="Google Shape;1127;p173"/>
          <p:cNvSpPr txBox="1">
            <a:spLocks noGrp="1"/>
          </p:cNvSpPr>
          <p:nvPr>
            <p:ph type="title"/>
          </p:nvPr>
        </p:nvSpPr>
        <p:spPr>
          <a:xfrm>
            <a:off x="3810162" y="807243"/>
            <a:ext cx="4990938" cy="1298401"/>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600"/>
              <a:buFont typeface="Calibri"/>
              <a:buNone/>
            </a:pPr>
            <a:r>
              <a:rPr lang="en" sz="3600"/>
              <a:t>Richard Galanti (Executive VP, CFO, Director)</a:t>
            </a:r>
            <a:endParaRPr sz="1100"/>
          </a:p>
        </p:txBody>
      </p:sp>
      <p:pic>
        <p:nvPicPr>
          <p:cNvPr id="1128" name="Google Shape;1128;p173" descr="The 2016 Executive Excellence Awards: Richard Galanti | Seattle ..."/>
          <p:cNvPicPr preferRelativeResize="0"/>
          <p:nvPr/>
        </p:nvPicPr>
        <p:blipFill rotWithShape="1">
          <a:blip r:embed="rId3">
            <a:alphaModFix/>
          </a:blip>
          <a:srcRect r="-3" b="480"/>
          <a:stretch/>
        </p:blipFill>
        <p:spPr>
          <a:xfrm>
            <a:off x="342900" y="450850"/>
            <a:ext cx="3036094" cy="4181871"/>
          </a:xfrm>
          <a:prstGeom prst="rect">
            <a:avLst/>
          </a:prstGeom>
          <a:noFill/>
          <a:ln>
            <a:noFill/>
          </a:ln>
        </p:spPr>
      </p:pic>
      <p:sp>
        <p:nvSpPr>
          <p:cNvPr id="1129" name="Google Shape;1129;p173"/>
          <p:cNvSpPr/>
          <p:nvPr/>
        </p:nvSpPr>
        <p:spPr>
          <a:xfrm rot="5400000">
            <a:off x="3988470" y="272542"/>
            <a:ext cx="54864" cy="41148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1130" name="Google Shape;1130;p173"/>
          <p:cNvSpPr/>
          <p:nvPr/>
        </p:nvSpPr>
        <p:spPr>
          <a:xfrm>
            <a:off x="3824450" y="2201656"/>
            <a:ext cx="4663440" cy="13716"/>
          </a:xfrm>
          <a:prstGeom prst="rect">
            <a:avLst/>
          </a:prstGeom>
          <a:solidFill>
            <a:srgbClr val="D5D5D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1131" name="Google Shape;1131;p173"/>
          <p:cNvSpPr txBox="1">
            <a:spLocks noGrp="1"/>
          </p:cNvSpPr>
          <p:nvPr>
            <p:ph type="body" idx="1"/>
          </p:nvPr>
        </p:nvSpPr>
        <p:spPr>
          <a:xfrm>
            <a:off x="3810162" y="2513457"/>
            <a:ext cx="4704588" cy="2119264"/>
          </a:xfrm>
          <a:prstGeom prst="rect">
            <a:avLst/>
          </a:prstGeom>
          <a:noFill/>
          <a:ln>
            <a:noFill/>
          </a:ln>
        </p:spPr>
        <p:txBody>
          <a:bodyPr spcFirstLastPara="1" wrap="square" lIns="68575" tIns="34275" rIns="68575" bIns="34275" anchor="t" anchorCtr="0">
            <a:noAutofit/>
          </a:bodyPr>
          <a:lstStyle/>
          <a:p>
            <a:pPr marL="177800" lvl="0" indent="-184150" algn="l" rtl="0">
              <a:lnSpc>
                <a:spcPct val="90000"/>
              </a:lnSpc>
              <a:spcBef>
                <a:spcPts val="0"/>
              </a:spcBef>
              <a:spcAft>
                <a:spcPts val="0"/>
              </a:spcAft>
              <a:buClr>
                <a:schemeClr val="dk1"/>
              </a:buClr>
              <a:buSzPts val="1700"/>
              <a:buChar char="•"/>
            </a:pPr>
            <a:r>
              <a:rPr lang="en" sz="1700"/>
              <a:t>Executive VP and CFO since 1993</a:t>
            </a:r>
            <a:endParaRPr sz="1100"/>
          </a:p>
          <a:p>
            <a:pPr marL="177800" lvl="0" indent="-184150" algn="l" rtl="0">
              <a:lnSpc>
                <a:spcPct val="90000"/>
              </a:lnSpc>
              <a:spcBef>
                <a:spcPts val="800"/>
              </a:spcBef>
              <a:spcAft>
                <a:spcPts val="0"/>
              </a:spcAft>
              <a:buClr>
                <a:schemeClr val="dk1"/>
              </a:buClr>
              <a:buSzPts val="1700"/>
              <a:buChar char="•"/>
            </a:pPr>
            <a:r>
              <a:rPr lang="en" sz="1700"/>
              <a:t>Director since 1995</a:t>
            </a:r>
            <a:endParaRPr sz="1100"/>
          </a:p>
          <a:p>
            <a:pPr marL="177800" lvl="0" indent="-184150" algn="l" rtl="0">
              <a:lnSpc>
                <a:spcPct val="90000"/>
              </a:lnSpc>
              <a:spcBef>
                <a:spcPts val="800"/>
              </a:spcBef>
              <a:spcAft>
                <a:spcPts val="0"/>
              </a:spcAft>
              <a:buClr>
                <a:schemeClr val="dk1"/>
              </a:buClr>
              <a:buSzPts val="1700"/>
              <a:buChar char="•"/>
            </a:pPr>
            <a:r>
              <a:rPr lang="en" sz="1700"/>
              <a:t>Previously worked at Donaldson Lufkin &amp; Jenrette Securities prior to joining Costco in 1984</a:t>
            </a:r>
            <a:endParaRPr sz="1100"/>
          </a:p>
          <a:p>
            <a:pPr marL="177800" lvl="0" indent="-184150" algn="l" rtl="0">
              <a:lnSpc>
                <a:spcPct val="90000"/>
              </a:lnSpc>
              <a:spcBef>
                <a:spcPts val="800"/>
              </a:spcBef>
              <a:spcAft>
                <a:spcPts val="0"/>
              </a:spcAft>
              <a:buClr>
                <a:schemeClr val="dk1"/>
              </a:buClr>
              <a:buSzPts val="1700"/>
              <a:buChar char="•"/>
            </a:pPr>
            <a:r>
              <a:rPr lang="en" sz="1700"/>
              <a:t>Graduated from Stanford University Graduate School of Business in 1982 with an MBA</a:t>
            </a:r>
            <a:endParaRPr sz="1700"/>
          </a:p>
          <a:p>
            <a:pPr marL="177800" lvl="0" indent="-76200" algn="l" rtl="0">
              <a:lnSpc>
                <a:spcPct val="90000"/>
              </a:lnSpc>
              <a:spcBef>
                <a:spcPts val="800"/>
              </a:spcBef>
              <a:spcAft>
                <a:spcPts val="0"/>
              </a:spcAft>
              <a:buClr>
                <a:schemeClr val="dk1"/>
              </a:buClr>
              <a:buSzPts val="1700"/>
              <a:buNone/>
            </a:pPr>
            <a:endParaRPr sz="170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5"/>
        <p:cNvGrpSpPr/>
        <p:nvPr/>
      </p:nvGrpSpPr>
      <p:grpSpPr>
        <a:xfrm>
          <a:off x="0" y="0"/>
          <a:ext cx="0" cy="0"/>
          <a:chOff x="0" y="0"/>
          <a:chExt cx="0" cy="0"/>
        </a:xfrm>
      </p:grpSpPr>
      <p:sp>
        <p:nvSpPr>
          <p:cNvPr id="1136" name="Google Shape;1136;p174"/>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37" name="Google Shape;1137;p174"/>
          <p:cNvSpPr txBox="1">
            <a:spLocks noGrp="1"/>
          </p:cNvSpPr>
          <p:nvPr>
            <p:ph type="title"/>
          </p:nvPr>
        </p:nvSpPr>
        <p:spPr>
          <a:xfrm>
            <a:off x="3767975" y="568800"/>
            <a:ext cx="5203800" cy="14988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300"/>
              <a:buFont typeface="Calibri"/>
              <a:buNone/>
            </a:pPr>
            <a:r>
              <a:rPr lang="en" sz="3500"/>
              <a:t>Paul Moulton (Executive VP &amp; Chief Information Officer)</a:t>
            </a:r>
            <a:endParaRPr sz="3500"/>
          </a:p>
        </p:txBody>
      </p:sp>
      <p:pic>
        <p:nvPicPr>
          <p:cNvPr id="1138" name="Google Shape;1138;p174" descr="Ranking the Americas' top enterprise CIOs of 2015 | I-CIO"/>
          <p:cNvPicPr preferRelativeResize="0"/>
          <p:nvPr/>
        </p:nvPicPr>
        <p:blipFill rotWithShape="1">
          <a:blip r:embed="rId3">
            <a:alphaModFix/>
          </a:blip>
          <a:srcRect r="3440" b="1"/>
          <a:stretch/>
        </p:blipFill>
        <p:spPr>
          <a:xfrm>
            <a:off x="342900" y="450850"/>
            <a:ext cx="3036094" cy="4181871"/>
          </a:xfrm>
          <a:prstGeom prst="rect">
            <a:avLst/>
          </a:prstGeom>
          <a:noFill/>
          <a:ln>
            <a:noFill/>
          </a:ln>
        </p:spPr>
      </p:pic>
      <p:sp>
        <p:nvSpPr>
          <p:cNvPr id="1139" name="Google Shape;1139;p174"/>
          <p:cNvSpPr/>
          <p:nvPr/>
        </p:nvSpPr>
        <p:spPr>
          <a:xfrm rot="5400000">
            <a:off x="3988470" y="272542"/>
            <a:ext cx="54864" cy="41148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1140" name="Google Shape;1140;p174"/>
          <p:cNvSpPr/>
          <p:nvPr/>
        </p:nvSpPr>
        <p:spPr>
          <a:xfrm>
            <a:off x="3824450" y="2201656"/>
            <a:ext cx="4663440" cy="13716"/>
          </a:xfrm>
          <a:prstGeom prst="rect">
            <a:avLst/>
          </a:prstGeom>
          <a:solidFill>
            <a:srgbClr val="D5D5D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1141" name="Google Shape;1141;p174"/>
          <p:cNvSpPr txBox="1">
            <a:spLocks noGrp="1"/>
          </p:cNvSpPr>
          <p:nvPr>
            <p:ph type="body" idx="1"/>
          </p:nvPr>
        </p:nvSpPr>
        <p:spPr>
          <a:xfrm>
            <a:off x="3810162" y="2513457"/>
            <a:ext cx="4704588" cy="2119264"/>
          </a:xfrm>
          <a:prstGeom prst="rect">
            <a:avLst/>
          </a:prstGeom>
          <a:noFill/>
          <a:ln>
            <a:noFill/>
          </a:ln>
        </p:spPr>
        <p:txBody>
          <a:bodyPr spcFirstLastPara="1" wrap="square" lIns="68575" tIns="34275" rIns="68575" bIns="34275" anchor="t" anchorCtr="0">
            <a:noAutofit/>
          </a:bodyPr>
          <a:lstStyle/>
          <a:p>
            <a:pPr marL="177800" lvl="0" indent="-184150" algn="l" rtl="0">
              <a:lnSpc>
                <a:spcPct val="90000"/>
              </a:lnSpc>
              <a:spcBef>
                <a:spcPts val="0"/>
              </a:spcBef>
              <a:spcAft>
                <a:spcPts val="0"/>
              </a:spcAft>
              <a:buClr>
                <a:schemeClr val="dk1"/>
              </a:buClr>
              <a:buSzPts val="1700"/>
              <a:buChar char="•"/>
            </a:pPr>
            <a:r>
              <a:rPr lang="en" sz="1700"/>
              <a:t>Joined Costco in July 1985</a:t>
            </a:r>
            <a:endParaRPr sz="1100"/>
          </a:p>
          <a:p>
            <a:pPr marL="177800" lvl="0" indent="-184150" algn="l" rtl="0">
              <a:lnSpc>
                <a:spcPct val="90000"/>
              </a:lnSpc>
              <a:spcBef>
                <a:spcPts val="800"/>
              </a:spcBef>
              <a:spcAft>
                <a:spcPts val="0"/>
              </a:spcAft>
              <a:buClr>
                <a:schemeClr val="dk1"/>
              </a:buClr>
              <a:buSzPts val="1700"/>
              <a:buChar char="•"/>
            </a:pPr>
            <a:r>
              <a:rPr lang="en" sz="1700"/>
              <a:t>Has been responsible for Marketing, E-commerce and Member Services since 1999</a:t>
            </a:r>
            <a:endParaRPr sz="1100"/>
          </a:p>
          <a:p>
            <a:pPr marL="177800" lvl="0" indent="-184150" algn="l" rtl="0">
              <a:lnSpc>
                <a:spcPct val="90000"/>
              </a:lnSpc>
              <a:spcBef>
                <a:spcPts val="800"/>
              </a:spcBef>
              <a:spcAft>
                <a:spcPts val="0"/>
              </a:spcAft>
              <a:buClr>
                <a:schemeClr val="dk1"/>
              </a:buClr>
              <a:buSzPts val="1700"/>
              <a:buChar char="•"/>
            </a:pPr>
            <a:r>
              <a:rPr lang="en" sz="1700"/>
              <a:t>Has served as COO for Costco in Asia and Europe</a:t>
            </a:r>
            <a:endParaRPr sz="1100"/>
          </a:p>
          <a:p>
            <a:pPr marL="177800" lvl="0" indent="-184150" algn="l" rtl="0">
              <a:lnSpc>
                <a:spcPct val="90000"/>
              </a:lnSpc>
              <a:spcBef>
                <a:spcPts val="800"/>
              </a:spcBef>
              <a:spcAft>
                <a:spcPts val="0"/>
              </a:spcAft>
              <a:buClr>
                <a:schemeClr val="dk1"/>
              </a:buClr>
              <a:buSzPts val="1700"/>
              <a:buChar char="•"/>
            </a:pPr>
            <a:r>
              <a:rPr lang="en" sz="1700"/>
              <a:t>Received Bachelors degree from University of San Diego</a:t>
            </a:r>
            <a:endParaRPr sz="1100"/>
          </a:p>
          <a:p>
            <a:pPr marL="177800" lvl="0" indent="-76200" algn="l" rtl="0">
              <a:lnSpc>
                <a:spcPct val="90000"/>
              </a:lnSpc>
              <a:spcBef>
                <a:spcPts val="800"/>
              </a:spcBef>
              <a:spcAft>
                <a:spcPts val="0"/>
              </a:spcAft>
              <a:buClr>
                <a:schemeClr val="dk1"/>
              </a:buClr>
              <a:buSzPts val="1700"/>
              <a:buNone/>
            </a:pPr>
            <a:endParaRPr sz="170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5"/>
        <p:cNvGrpSpPr/>
        <p:nvPr/>
      </p:nvGrpSpPr>
      <p:grpSpPr>
        <a:xfrm>
          <a:off x="0" y="0"/>
          <a:ext cx="0" cy="0"/>
          <a:chOff x="0" y="0"/>
          <a:chExt cx="0" cy="0"/>
        </a:xfrm>
      </p:grpSpPr>
      <p:sp>
        <p:nvSpPr>
          <p:cNvPr id="1146" name="Google Shape;1146;p175"/>
          <p:cNvSpPr/>
          <p:nvPr/>
        </p:nvSpPr>
        <p:spPr>
          <a:xfrm>
            <a:off x="0" y="0"/>
            <a:ext cx="91440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147" name="Google Shape;1147;p175"/>
          <p:cNvPicPr preferRelativeResize="0"/>
          <p:nvPr/>
        </p:nvPicPr>
        <p:blipFill rotWithShape="1">
          <a:blip r:embed="rId3">
            <a:alphaModFix/>
          </a:blip>
          <a:srcRect t="15730"/>
          <a:stretch/>
        </p:blipFill>
        <p:spPr>
          <a:xfrm>
            <a:off x="15" y="8"/>
            <a:ext cx="9143986" cy="5143493"/>
          </a:xfrm>
          <a:prstGeom prst="rect">
            <a:avLst/>
          </a:prstGeom>
          <a:noFill/>
          <a:ln>
            <a:noFill/>
          </a:ln>
        </p:spPr>
      </p:pic>
      <p:sp>
        <p:nvSpPr>
          <p:cNvPr id="1148" name="Google Shape;1148;p175"/>
          <p:cNvSpPr/>
          <p:nvPr/>
        </p:nvSpPr>
        <p:spPr>
          <a:xfrm rot="-5400000">
            <a:off x="2849901" y="-1150602"/>
            <a:ext cx="3444203" cy="9144000"/>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49" name="Google Shape;1149;p175"/>
          <p:cNvSpPr txBox="1">
            <a:spLocks noGrp="1"/>
          </p:cNvSpPr>
          <p:nvPr>
            <p:ph type="title"/>
          </p:nvPr>
        </p:nvSpPr>
        <p:spPr>
          <a:xfrm>
            <a:off x="303415" y="2318946"/>
            <a:ext cx="6808922" cy="17907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5000"/>
              <a:buFont typeface="Calibri"/>
              <a:buNone/>
            </a:pPr>
            <a:r>
              <a:rPr lang="en" sz="5000"/>
              <a:t>Financial Statements</a:t>
            </a:r>
            <a:endParaRPr sz="1100"/>
          </a:p>
        </p:txBody>
      </p:sp>
      <p:sp>
        <p:nvSpPr>
          <p:cNvPr id="1150" name="Google Shape;1150;p175"/>
          <p:cNvSpPr/>
          <p:nvPr/>
        </p:nvSpPr>
        <p:spPr>
          <a:xfrm>
            <a:off x="0" y="4181279"/>
            <a:ext cx="7339423" cy="514350"/>
          </a:xfrm>
          <a:prstGeom prst="roundRect">
            <a:avLst>
              <a:gd name="adj" fmla="val 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Retail Metrics</a:t>
            </a:r>
            <a:endParaRPr/>
          </a:p>
        </p:txBody>
      </p:sp>
      <p:pic>
        <p:nvPicPr>
          <p:cNvPr id="251" name="Google Shape;251;p41"/>
          <p:cNvPicPr preferRelativeResize="0"/>
          <p:nvPr/>
        </p:nvPicPr>
        <p:blipFill>
          <a:blip r:embed="rId3">
            <a:alphaModFix/>
          </a:blip>
          <a:stretch>
            <a:fillRect/>
          </a:stretch>
        </p:blipFill>
        <p:spPr>
          <a:xfrm>
            <a:off x="1146738" y="785500"/>
            <a:ext cx="6729614" cy="421965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176"/>
          <p:cNvSpPr txBox="1">
            <a:spLocks noGrp="1"/>
          </p:cNvSpPr>
          <p:nvPr>
            <p:ph type="title"/>
          </p:nvPr>
        </p:nvSpPr>
        <p:spPr>
          <a:xfrm>
            <a:off x="304880" y="261597"/>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Balance Sheet Assets – 10Q</a:t>
            </a:r>
            <a:endParaRPr sz="3000">
              <a:latin typeface="Arial"/>
              <a:ea typeface="Arial"/>
              <a:cs typeface="Arial"/>
              <a:sym typeface="Arial"/>
            </a:endParaRPr>
          </a:p>
        </p:txBody>
      </p:sp>
      <p:pic>
        <p:nvPicPr>
          <p:cNvPr id="1156" name="Google Shape;1156;p176"/>
          <p:cNvPicPr preferRelativeResize="0"/>
          <p:nvPr/>
        </p:nvPicPr>
        <p:blipFill rotWithShape="1">
          <a:blip r:embed="rId3">
            <a:alphaModFix/>
          </a:blip>
          <a:srcRect/>
          <a:stretch/>
        </p:blipFill>
        <p:spPr>
          <a:xfrm>
            <a:off x="304880" y="920694"/>
            <a:ext cx="8534241" cy="3967843"/>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77"/>
          <p:cNvSpPr txBox="1">
            <a:spLocks noGrp="1"/>
          </p:cNvSpPr>
          <p:nvPr>
            <p:ph type="title"/>
          </p:nvPr>
        </p:nvSpPr>
        <p:spPr>
          <a:xfrm>
            <a:off x="628650" y="153463"/>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Balance Sheet Liabilities &amp; Equity – 10Q</a:t>
            </a:r>
            <a:endParaRPr sz="3000">
              <a:latin typeface="Arial"/>
              <a:ea typeface="Arial"/>
              <a:cs typeface="Arial"/>
              <a:sym typeface="Arial"/>
            </a:endParaRPr>
          </a:p>
        </p:txBody>
      </p:sp>
      <p:pic>
        <p:nvPicPr>
          <p:cNvPr id="1162" name="Google Shape;1162;p177"/>
          <p:cNvPicPr preferRelativeResize="0"/>
          <p:nvPr/>
        </p:nvPicPr>
        <p:blipFill rotWithShape="1">
          <a:blip r:embed="rId3">
            <a:alphaModFix/>
          </a:blip>
          <a:srcRect/>
          <a:stretch/>
        </p:blipFill>
        <p:spPr>
          <a:xfrm>
            <a:off x="628650" y="927920"/>
            <a:ext cx="6996306" cy="4062117"/>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178"/>
          <p:cNvSpPr txBox="1">
            <a:spLocks noGrp="1"/>
          </p:cNvSpPr>
          <p:nvPr>
            <p:ph type="title"/>
          </p:nvPr>
        </p:nvSpPr>
        <p:spPr>
          <a:xfrm>
            <a:off x="304880" y="261597"/>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Balance Sheet Assets – 10K</a:t>
            </a:r>
            <a:endParaRPr sz="3000">
              <a:latin typeface="Arial"/>
              <a:ea typeface="Arial"/>
              <a:cs typeface="Arial"/>
              <a:sym typeface="Arial"/>
            </a:endParaRPr>
          </a:p>
        </p:txBody>
      </p:sp>
      <p:pic>
        <p:nvPicPr>
          <p:cNvPr id="1168" name="Google Shape;1168;p178"/>
          <p:cNvPicPr preferRelativeResize="0"/>
          <p:nvPr/>
        </p:nvPicPr>
        <p:blipFill rotWithShape="1">
          <a:blip r:embed="rId3">
            <a:alphaModFix/>
          </a:blip>
          <a:srcRect/>
          <a:stretch/>
        </p:blipFill>
        <p:spPr>
          <a:xfrm>
            <a:off x="304880" y="1071925"/>
            <a:ext cx="7108169" cy="3809978"/>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79"/>
          <p:cNvSpPr txBox="1">
            <a:spLocks noGrp="1"/>
          </p:cNvSpPr>
          <p:nvPr>
            <p:ph type="title"/>
          </p:nvPr>
        </p:nvSpPr>
        <p:spPr>
          <a:xfrm>
            <a:off x="628650" y="153463"/>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Balance Sheet Liabilities &amp; Equity – 10K</a:t>
            </a:r>
            <a:endParaRPr sz="3000">
              <a:latin typeface="Arial"/>
              <a:ea typeface="Arial"/>
              <a:cs typeface="Arial"/>
              <a:sym typeface="Arial"/>
            </a:endParaRPr>
          </a:p>
        </p:txBody>
      </p:sp>
      <p:pic>
        <p:nvPicPr>
          <p:cNvPr id="1174" name="Google Shape;1174;p179"/>
          <p:cNvPicPr preferRelativeResize="0"/>
          <p:nvPr/>
        </p:nvPicPr>
        <p:blipFill rotWithShape="1">
          <a:blip r:embed="rId3">
            <a:alphaModFix/>
          </a:blip>
          <a:srcRect/>
          <a:stretch/>
        </p:blipFill>
        <p:spPr>
          <a:xfrm>
            <a:off x="628650" y="902958"/>
            <a:ext cx="6339568" cy="4240542"/>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80"/>
          <p:cNvSpPr txBox="1">
            <a:spLocks noGrp="1"/>
          </p:cNvSpPr>
          <p:nvPr>
            <p:ph type="title"/>
          </p:nvPr>
        </p:nvSpPr>
        <p:spPr>
          <a:xfrm>
            <a:off x="751115" y="78921"/>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Income Statement – 10K</a:t>
            </a:r>
            <a:endParaRPr sz="3000">
              <a:latin typeface="Arial"/>
              <a:ea typeface="Arial"/>
              <a:cs typeface="Arial"/>
              <a:sym typeface="Arial"/>
            </a:endParaRPr>
          </a:p>
        </p:txBody>
      </p:sp>
      <p:pic>
        <p:nvPicPr>
          <p:cNvPr id="1180" name="Google Shape;1180;p180"/>
          <p:cNvPicPr preferRelativeResize="0"/>
          <p:nvPr/>
        </p:nvPicPr>
        <p:blipFill rotWithShape="1">
          <a:blip r:embed="rId3">
            <a:alphaModFix/>
          </a:blip>
          <a:srcRect/>
          <a:stretch/>
        </p:blipFill>
        <p:spPr>
          <a:xfrm>
            <a:off x="2014538" y="731785"/>
            <a:ext cx="5114925" cy="4304899"/>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181"/>
          <p:cNvSpPr txBox="1">
            <a:spLocks noGrp="1"/>
          </p:cNvSpPr>
          <p:nvPr>
            <p:ph type="title"/>
          </p:nvPr>
        </p:nvSpPr>
        <p:spPr>
          <a:xfrm>
            <a:off x="628650" y="224858"/>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Income Statement – 10Q</a:t>
            </a:r>
            <a:endParaRPr sz="3000">
              <a:latin typeface="Arial"/>
              <a:ea typeface="Arial"/>
              <a:cs typeface="Arial"/>
              <a:sym typeface="Arial"/>
            </a:endParaRPr>
          </a:p>
        </p:txBody>
      </p:sp>
      <p:pic>
        <p:nvPicPr>
          <p:cNvPr id="1186" name="Google Shape;1186;p181"/>
          <p:cNvPicPr preferRelativeResize="0"/>
          <p:nvPr/>
        </p:nvPicPr>
        <p:blipFill rotWithShape="1">
          <a:blip r:embed="rId3">
            <a:alphaModFix/>
          </a:blip>
          <a:srcRect/>
          <a:stretch/>
        </p:blipFill>
        <p:spPr>
          <a:xfrm>
            <a:off x="628650" y="921347"/>
            <a:ext cx="6853918" cy="4135325"/>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18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Cash Flow – 10K</a:t>
            </a:r>
            <a:endParaRPr sz="3000">
              <a:latin typeface="Arial"/>
              <a:ea typeface="Arial"/>
              <a:cs typeface="Arial"/>
              <a:sym typeface="Arial"/>
            </a:endParaRPr>
          </a:p>
        </p:txBody>
      </p:sp>
      <p:pic>
        <p:nvPicPr>
          <p:cNvPr id="1192" name="Google Shape;1192;p182"/>
          <p:cNvPicPr preferRelativeResize="0"/>
          <p:nvPr/>
        </p:nvPicPr>
        <p:blipFill rotWithShape="1">
          <a:blip r:embed="rId3">
            <a:alphaModFix/>
          </a:blip>
          <a:srcRect/>
          <a:stretch/>
        </p:blipFill>
        <p:spPr>
          <a:xfrm>
            <a:off x="628649" y="939187"/>
            <a:ext cx="7107523" cy="393047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8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3300"/>
              <a:buFont typeface="Calibri"/>
              <a:buNone/>
            </a:pPr>
            <a:r>
              <a:rPr lang="en" sz="3000">
                <a:latin typeface="Arial"/>
                <a:ea typeface="Arial"/>
                <a:cs typeface="Arial"/>
                <a:sym typeface="Arial"/>
              </a:rPr>
              <a:t>Cash Flow – 10K</a:t>
            </a:r>
            <a:endParaRPr sz="1100"/>
          </a:p>
        </p:txBody>
      </p:sp>
      <p:pic>
        <p:nvPicPr>
          <p:cNvPr id="1198" name="Google Shape;1198;p183"/>
          <p:cNvPicPr preferRelativeResize="0"/>
          <p:nvPr/>
        </p:nvPicPr>
        <p:blipFill rotWithShape="1">
          <a:blip r:embed="rId3">
            <a:alphaModFix/>
          </a:blip>
          <a:srcRect/>
          <a:stretch/>
        </p:blipFill>
        <p:spPr>
          <a:xfrm>
            <a:off x="628650" y="1049919"/>
            <a:ext cx="6904221" cy="3819737"/>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18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latin typeface="Arial"/>
                <a:ea typeface="Arial"/>
                <a:cs typeface="Arial"/>
                <a:sym typeface="Arial"/>
              </a:rPr>
              <a:t>Cash Flow – 10Q</a:t>
            </a:r>
            <a:endParaRPr sz="3000">
              <a:latin typeface="Arial"/>
              <a:ea typeface="Arial"/>
              <a:cs typeface="Arial"/>
              <a:sym typeface="Arial"/>
            </a:endParaRPr>
          </a:p>
        </p:txBody>
      </p:sp>
      <p:pic>
        <p:nvPicPr>
          <p:cNvPr id="1204" name="Google Shape;1204;p184"/>
          <p:cNvPicPr preferRelativeResize="0"/>
          <p:nvPr/>
        </p:nvPicPr>
        <p:blipFill rotWithShape="1">
          <a:blip r:embed="rId3">
            <a:alphaModFix/>
          </a:blip>
          <a:srcRect/>
          <a:stretch/>
        </p:blipFill>
        <p:spPr>
          <a:xfrm>
            <a:off x="628650" y="992926"/>
            <a:ext cx="7769329" cy="3888976"/>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18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3300"/>
              <a:buFont typeface="Calibri"/>
              <a:buNone/>
            </a:pPr>
            <a:r>
              <a:rPr lang="en" sz="3000">
                <a:latin typeface="Arial"/>
                <a:ea typeface="Arial"/>
                <a:cs typeface="Arial"/>
                <a:sym typeface="Arial"/>
              </a:rPr>
              <a:t>Cash Flow – 10Q</a:t>
            </a:r>
            <a:endParaRPr sz="1100"/>
          </a:p>
        </p:txBody>
      </p:sp>
      <p:pic>
        <p:nvPicPr>
          <p:cNvPr id="1211" name="Google Shape;1211;p185"/>
          <p:cNvPicPr preferRelativeResize="0"/>
          <p:nvPr/>
        </p:nvPicPr>
        <p:blipFill rotWithShape="1">
          <a:blip r:embed="rId3">
            <a:alphaModFix/>
          </a:blip>
          <a:srcRect/>
          <a:stretch/>
        </p:blipFill>
        <p:spPr>
          <a:xfrm>
            <a:off x="628650" y="1160661"/>
            <a:ext cx="7771996" cy="340725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Breakdown of Consumer Expenditure</a:t>
            </a:r>
            <a:endParaRPr/>
          </a:p>
        </p:txBody>
      </p:sp>
      <p:pic>
        <p:nvPicPr>
          <p:cNvPr id="257" name="Google Shape;257;p42"/>
          <p:cNvPicPr preferRelativeResize="0"/>
          <p:nvPr/>
        </p:nvPicPr>
        <p:blipFill>
          <a:blip r:embed="rId3">
            <a:alphaModFix/>
          </a:blip>
          <a:stretch>
            <a:fillRect/>
          </a:stretch>
        </p:blipFill>
        <p:spPr>
          <a:xfrm>
            <a:off x="1506863" y="729300"/>
            <a:ext cx="6130282" cy="421965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18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a:latin typeface="Arial"/>
                <a:ea typeface="Arial"/>
                <a:cs typeface="Arial"/>
                <a:sym typeface="Arial"/>
              </a:rPr>
              <a:t>P/E Analyst Estimates</a:t>
            </a:r>
            <a:endParaRPr sz="3000">
              <a:latin typeface="Arial"/>
              <a:ea typeface="Arial"/>
              <a:cs typeface="Arial"/>
              <a:sym typeface="Arial"/>
            </a:endParaRPr>
          </a:p>
        </p:txBody>
      </p:sp>
      <p:pic>
        <p:nvPicPr>
          <p:cNvPr id="1217" name="Google Shape;1217;p186"/>
          <p:cNvPicPr preferRelativeResize="0"/>
          <p:nvPr/>
        </p:nvPicPr>
        <p:blipFill>
          <a:blip r:embed="rId3">
            <a:alphaModFix/>
          </a:blip>
          <a:stretch>
            <a:fillRect/>
          </a:stretch>
        </p:blipFill>
        <p:spPr>
          <a:xfrm>
            <a:off x="628650" y="1079850"/>
            <a:ext cx="6643175" cy="368375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8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000">
                <a:latin typeface="Arial"/>
                <a:ea typeface="Arial"/>
                <a:cs typeface="Arial"/>
                <a:sym typeface="Arial"/>
              </a:rPr>
              <a:t>Analysts Outlook on Costco</a:t>
            </a:r>
            <a:endParaRPr sz="3000">
              <a:latin typeface="Arial"/>
              <a:ea typeface="Arial"/>
              <a:cs typeface="Arial"/>
              <a:sym typeface="Arial"/>
            </a:endParaRPr>
          </a:p>
        </p:txBody>
      </p:sp>
      <p:pic>
        <p:nvPicPr>
          <p:cNvPr id="1223" name="Google Shape;1223;p187"/>
          <p:cNvPicPr preferRelativeResize="0"/>
          <p:nvPr/>
        </p:nvPicPr>
        <p:blipFill>
          <a:blip r:embed="rId3">
            <a:alphaModFix/>
          </a:blip>
          <a:stretch>
            <a:fillRect/>
          </a:stretch>
        </p:blipFill>
        <p:spPr>
          <a:xfrm>
            <a:off x="628650" y="1268051"/>
            <a:ext cx="6918701" cy="3553975"/>
          </a:xfrm>
          <a:prstGeom prst="rect">
            <a:avLst/>
          </a:prstGeom>
          <a:noFill/>
          <a:ln>
            <a:noFill/>
          </a:ln>
        </p:spPr>
      </p:pic>
      <p:sp>
        <p:nvSpPr>
          <p:cNvPr id="1224" name="Google Shape;1224;p187"/>
          <p:cNvSpPr/>
          <p:nvPr/>
        </p:nvSpPr>
        <p:spPr>
          <a:xfrm>
            <a:off x="695125" y="4054150"/>
            <a:ext cx="6888000" cy="555900"/>
          </a:xfrm>
          <a:prstGeom prst="rect">
            <a:avLst/>
          </a:prstGeom>
          <a:noFill/>
          <a:ln w="381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8"/>
        <p:cNvGrpSpPr/>
        <p:nvPr/>
      </p:nvGrpSpPr>
      <p:grpSpPr>
        <a:xfrm>
          <a:off x="0" y="0"/>
          <a:ext cx="0" cy="0"/>
          <a:chOff x="0" y="0"/>
          <a:chExt cx="0" cy="0"/>
        </a:xfrm>
      </p:grpSpPr>
      <p:sp>
        <p:nvSpPr>
          <p:cNvPr id="1229" name="Google Shape;1229;p188"/>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230" name="Google Shape;1230;p188"/>
          <p:cNvSpPr/>
          <p:nvPr/>
        </p:nvSpPr>
        <p:spPr>
          <a:xfrm>
            <a:off x="1146572" y="935831"/>
            <a:ext cx="6858000" cy="2255585"/>
          </a:xfrm>
          <a:prstGeom prst="rect">
            <a:avLst/>
          </a:prstGeom>
          <a:solidFill>
            <a:schemeClr val="lt1"/>
          </a:solidFill>
          <a:ln w="12700" cap="flat" cmpd="sng">
            <a:solidFill>
              <a:srgbClr val="E1E1E1"/>
            </a:solidFill>
            <a:prstDash val="solid"/>
            <a:miter lim="800000"/>
            <a:headEnd type="none" w="sm" len="sm"/>
            <a:tailEnd type="none" w="sm" len="sm"/>
          </a:ln>
          <a:effectLst>
            <a:outerShdw blurRad="50800" dist="38100" dir="2700000" algn="tl" rotWithShape="0">
              <a:srgbClr val="D8D8D8">
                <a:alpha val="4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1231" name="Google Shape;1231;p188"/>
          <p:cNvSpPr txBox="1">
            <a:spLocks noGrp="1"/>
          </p:cNvSpPr>
          <p:nvPr>
            <p:ph type="title"/>
          </p:nvPr>
        </p:nvSpPr>
        <p:spPr>
          <a:xfrm>
            <a:off x="1353741" y="1081629"/>
            <a:ext cx="6436519" cy="1632996"/>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5000"/>
              <a:buFont typeface="Calibri"/>
              <a:buNone/>
            </a:pPr>
            <a:r>
              <a:rPr lang="en" sz="5000">
                <a:solidFill>
                  <a:schemeClr val="dk1"/>
                </a:solidFill>
                <a:latin typeface="Calibri"/>
                <a:ea typeface="Calibri"/>
                <a:cs typeface="Calibri"/>
                <a:sym typeface="Calibri"/>
              </a:rPr>
              <a:t>Recommendation</a:t>
            </a:r>
            <a:endParaRPr sz="1100"/>
          </a:p>
        </p:txBody>
      </p:sp>
      <p:sp>
        <p:nvSpPr>
          <p:cNvPr id="1232" name="Google Shape;1232;p188"/>
          <p:cNvSpPr/>
          <p:nvPr/>
        </p:nvSpPr>
        <p:spPr>
          <a:xfrm>
            <a:off x="1865904" y="2934241"/>
            <a:ext cx="5419335" cy="514350"/>
          </a:xfrm>
          <a:prstGeom prst="roundRect">
            <a:avLst>
              <a:gd name="adj" fmla="val 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233" name="Google Shape;1233;p188"/>
          <p:cNvSpPr/>
          <p:nvPr/>
        </p:nvSpPr>
        <p:spPr>
          <a:xfrm>
            <a:off x="1665514" y="2773400"/>
            <a:ext cx="5988503" cy="1127630"/>
          </a:xfrm>
          <a:prstGeom prst="rect">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234" name="Google Shape;1234;p188"/>
          <p:cNvSpPr txBox="1">
            <a:spLocks noGrp="1"/>
          </p:cNvSpPr>
          <p:nvPr>
            <p:ph type="body" idx="1"/>
          </p:nvPr>
        </p:nvSpPr>
        <p:spPr>
          <a:xfrm>
            <a:off x="1674371" y="2842880"/>
            <a:ext cx="5795257" cy="988667"/>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5000"/>
              <a:buNone/>
            </a:pPr>
            <a:r>
              <a:rPr lang="en" sz="5000">
                <a:solidFill>
                  <a:schemeClr val="lt1"/>
                </a:solidFill>
                <a:latin typeface="Calibri"/>
                <a:ea typeface="Calibri"/>
                <a:cs typeface="Calibri"/>
                <a:sym typeface="Calibri"/>
              </a:rPr>
              <a:t>Buy</a:t>
            </a:r>
            <a:endParaRPr sz="110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1239" name="Google Shape;1239;p189"/>
          <p:cNvPicPr preferRelativeResize="0"/>
          <p:nvPr/>
        </p:nvPicPr>
        <p:blipFill>
          <a:blip r:embed="rId3">
            <a:alphaModFix/>
          </a:blip>
          <a:stretch>
            <a:fillRect/>
          </a:stretch>
        </p:blipFill>
        <p:spPr>
          <a:xfrm>
            <a:off x="1223963" y="1237625"/>
            <a:ext cx="6696075" cy="1905000"/>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190"/>
          <p:cNvSpPr txBox="1"/>
          <p:nvPr/>
        </p:nvSpPr>
        <p:spPr>
          <a:xfrm>
            <a:off x="1842000" y="865650"/>
            <a:ext cx="5797800" cy="67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1245" name="Google Shape;1245;p190"/>
          <p:cNvPicPr preferRelativeResize="0"/>
          <p:nvPr/>
        </p:nvPicPr>
        <p:blipFill>
          <a:blip r:embed="rId3">
            <a:alphaModFix/>
          </a:blip>
          <a:stretch>
            <a:fillRect/>
          </a:stretch>
        </p:blipFill>
        <p:spPr>
          <a:xfrm>
            <a:off x="923975" y="482525"/>
            <a:ext cx="7278925" cy="4174975"/>
          </a:xfrm>
          <a:prstGeom prst="rect">
            <a:avLst/>
          </a:prstGeom>
          <a:noFill/>
          <a:ln>
            <a:noFill/>
          </a:ln>
        </p:spPr>
      </p:pic>
      <p:sp>
        <p:nvSpPr>
          <p:cNvPr id="1246" name="Google Shape;1246;p190"/>
          <p:cNvSpPr txBox="1"/>
          <p:nvPr/>
        </p:nvSpPr>
        <p:spPr>
          <a:xfrm>
            <a:off x="1098500" y="1160100"/>
            <a:ext cx="1160100" cy="338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247" name="Google Shape;1247;p190"/>
          <p:cNvSpPr txBox="1"/>
          <p:nvPr/>
        </p:nvSpPr>
        <p:spPr>
          <a:xfrm>
            <a:off x="1190900" y="3952600"/>
            <a:ext cx="3285300" cy="184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248" name="Google Shape;1248;p190"/>
          <p:cNvSpPr txBox="1"/>
          <p:nvPr/>
        </p:nvSpPr>
        <p:spPr>
          <a:xfrm>
            <a:off x="3737000" y="3716450"/>
            <a:ext cx="834900" cy="236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191"/>
          <p:cNvSpPr txBox="1">
            <a:spLocks noGrp="1"/>
          </p:cNvSpPr>
          <p:nvPr>
            <p:ph type="title"/>
          </p:nvPr>
        </p:nvSpPr>
        <p:spPr>
          <a:xfrm>
            <a:off x="360575" y="4539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Key Statistics</a:t>
            </a:r>
            <a:endParaRPr/>
          </a:p>
        </p:txBody>
      </p:sp>
      <p:sp>
        <p:nvSpPr>
          <p:cNvPr id="1254" name="Google Shape;1254;p191"/>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1255" name="Google Shape;1255;p191"/>
          <p:cNvPicPr preferRelativeResize="0"/>
          <p:nvPr/>
        </p:nvPicPr>
        <p:blipFill>
          <a:blip r:embed="rId3">
            <a:alphaModFix/>
          </a:blip>
          <a:stretch>
            <a:fillRect/>
          </a:stretch>
        </p:blipFill>
        <p:spPr>
          <a:xfrm>
            <a:off x="360575" y="949025"/>
            <a:ext cx="8154777" cy="3600601"/>
          </a:xfrm>
          <a:prstGeom prst="rect">
            <a:avLst/>
          </a:prstGeom>
          <a:noFill/>
          <a:ln>
            <a:noFill/>
          </a:ln>
        </p:spPr>
      </p:pic>
      <p:sp>
        <p:nvSpPr>
          <p:cNvPr id="1256" name="Google Shape;1256;p191"/>
          <p:cNvSpPr txBox="1"/>
          <p:nvPr/>
        </p:nvSpPr>
        <p:spPr>
          <a:xfrm>
            <a:off x="3613525" y="1701075"/>
            <a:ext cx="744900" cy="261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92"/>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5-Day Performance</a:t>
            </a:r>
            <a:endParaRPr/>
          </a:p>
        </p:txBody>
      </p:sp>
      <p:pic>
        <p:nvPicPr>
          <p:cNvPr id="1262" name="Google Shape;1262;p192"/>
          <p:cNvPicPr preferRelativeResize="0"/>
          <p:nvPr/>
        </p:nvPicPr>
        <p:blipFill>
          <a:blip r:embed="rId3">
            <a:alphaModFix/>
          </a:blip>
          <a:stretch>
            <a:fillRect/>
          </a:stretch>
        </p:blipFill>
        <p:spPr>
          <a:xfrm>
            <a:off x="405725" y="1089125"/>
            <a:ext cx="7886702" cy="3682651"/>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19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1- Month Performance</a:t>
            </a:r>
            <a:endParaRPr/>
          </a:p>
        </p:txBody>
      </p:sp>
      <p:pic>
        <p:nvPicPr>
          <p:cNvPr id="1268" name="Google Shape;1268;p193"/>
          <p:cNvPicPr preferRelativeResize="0"/>
          <p:nvPr/>
        </p:nvPicPr>
        <p:blipFill>
          <a:blip r:embed="rId3">
            <a:alphaModFix/>
          </a:blip>
          <a:stretch>
            <a:fillRect/>
          </a:stretch>
        </p:blipFill>
        <p:spPr>
          <a:xfrm>
            <a:off x="319675" y="1526100"/>
            <a:ext cx="8195677" cy="3153076"/>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194"/>
          <p:cNvSpPr txBox="1">
            <a:spLocks noGrp="1"/>
          </p:cNvSpPr>
          <p:nvPr>
            <p:ph type="title"/>
          </p:nvPr>
        </p:nvSpPr>
        <p:spPr>
          <a:xfrm>
            <a:off x="628650" y="20139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6 - Month Performance</a:t>
            </a:r>
            <a:endParaRPr/>
          </a:p>
        </p:txBody>
      </p:sp>
      <p:pic>
        <p:nvPicPr>
          <p:cNvPr id="1274" name="Google Shape;1274;p194"/>
          <p:cNvPicPr preferRelativeResize="0"/>
          <p:nvPr/>
        </p:nvPicPr>
        <p:blipFill>
          <a:blip r:embed="rId3">
            <a:alphaModFix/>
          </a:blip>
          <a:stretch>
            <a:fillRect/>
          </a:stretch>
        </p:blipFill>
        <p:spPr>
          <a:xfrm>
            <a:off x="977625" y="1003850"/>
            <a:ext cx="7218050" cy="3787775"/>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19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1 - Year Performance</a:t>
            </a:r>
            <a:endParaRPr/>
          </a:p>
        </p:txBody>
      </p:sp>
      <p:pic>
        <p:nvPicPr>
          <p:cNvPr id="1280" name="Google Shape;1280;p195"/>
          <p:cNvPicPr preferRelativeResize="0"/>
          <p:nvPr/>
        </p:nvPicPr>
        <p:blipFill>
          <a:blip r:embed="rId3">
            <a:alphaModFix/>
          </a:blip>
          <a:stretch>
            <a:fillRect/>
          </a:stretch>
        </p:blipFill>
        <p:spPr>
          <a:xfrm>
            <a:off x="1065950" y="1161725"/>
            <a:ext cx="7275426" cy="3570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3"/>
          <p:cNvPicPr preferRelativeResize="0"/>
          <p:nvPr/>
        </p:nvPicPr>
        <p:blipFill>
          <a:blip r:embed="rId3">
            <a:alphaModFix/>
          </a:blip>
          <a:stretch>
            <a:fillRect/>
          </a:stretch>
        </p:blipFill>
        <p:spPr>
          <a:xfrm>
            <a:off x="1776650" y="728575"/>
            <a:ext cx="5590700" cy="4273650"/>
          </a:xfrm>
          <a:prstGeom prst="rect">
            <a:avLst/>
          </a:prstGeom>
          <a:noFill/>
          <a:ln>
            <a:noFill/>
          </a:ln>
        </p:spPr>
      </p:pic>
      <p:sp>
        <p:nvSpPr>
          <p:cNvPr id="263" name="Google Shape;263;p4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Worldwide Retail Sales Trend</a:t>
            </a:r>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9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5 - Year Performance</a:t>
            </a:r>
            <a:endParaRPr/>
          </a:p>
        </p:txBody>
      </p:sp>
      <p:pic>
        <p:nvPicPr>
          <p:cNvPr id="1286" name="Google Shape;1286;p196"/>
          <p:cNvPicPr preferRelativeResize="0"/>
          <p:nvPr/>
        </p:nvPicPr>
        <p:blipFill>
          <a:blip r:embed="rId3">
            <a:alphaModFix/>
          </a:blip>
          <a:stretch>
            <a:fillRect/>
          </a:stretch>
        </p:blipFill>
        <p:spPr>
          <a:xfrm>
            <a:off x="752650" y="1151350"/>
            <a:ext cx="7588727" cy="357065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19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10 -Year Performance</a:t>
            </a:r>
            <a:endParaRPr/>
          </a:p>
        </p:txBody>
      </p:sp>
      <p:pic>
        <p:nvPicPr>
          <p:cNvPr id="1292" name="Google Shape;1292;p197"/>
          <p:cNvPicPr preferRelativeResize="0"/>
          <p:nvPr/>
        </p:nvPicPr>
        <p:blipFill>
          <a:blip r:embed="rId3">
            <a:alphaModFix/>
          </a:blip>
          <a:stretch>
            <a:fillRect/>
          </a:stretch>
        </p:blipFill>
        <p:spPr>
          <a:xfrm>
            <a:off x="628650" y="1130675"/>
            <a:ext cx="8023201" cy="3570651"/>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19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Stock Performance Comparison with S&amp;P 500</a:t>
            </a:r>
            <a:endParaRPr/>
          </a:p>
        </p:txBody>
      </p:sp>
      <p:pic>
        <p:nvPicPr>
          <p:cNvPr id="1298" name="Google Shape;1298;p198"/>
          <p:cNvPicPr preferRelativeResize="0"/>
          <p:nvPr/>
        </p:nvPicPr>
        <p:blipFill>
          <a:blip r:embed="rId3">
            <a:alphaModFix/>
          </a:blip>
          <a:stretch>
            <a:fillRect/>
          </a:stretch>
        </p:blipFill>
        <p:spPr>
          <a:xfrm>
            <a:off x="734100" y="1213475"/>
            <a:ext cx="7886700" cy="3570650"/>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199"/>
          <p:cNvSpPr txBox="1">
            <a:spLocks noGrp="1"/>
          </p:cNvSpPr>
          <p:nvPr>
            <p:ph type="title"/>
          </p:nvPr>
        </p:nvSpPr>
        <p:spPr>
          <a:xfrm>
            <a:off x="628650" y="-6"/>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Dividend</a:t>
            </a:r>
            <a:endParaRPr/>
          </a:p>
        </p:txBody>
      </p:sp>
      <p:sp>
        <p:nvSpPr>
          <p:cNvPr id="1304" name="Google Shape;1304;p199"/>
          <p:cNvSpPr txBox="1">
            <a:spLocks noGrp="1"/>
          </p:cNvSpPr>
          <p:nvPr>
            <p:ph type="body" idx="1"/>
          </p:nvPr>
        </p:nvSpPr>
        <p:spPr>
          <a:xfrm>
            <a:off x="628650" y="875701"/>
            <a:ext cx="7886700" cy="38877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750">
                <a:latin typeface="Arial"/>
                <a:ea typeface="Arial"/>
                <a:cs typeface="Arial"/>
                <a:sym typeface="Arial"/>
              </a:rPr>
              <a:t>Walmart has increased its annual cash dividend every year since first declaring a $0.05 per share annual dividend in March 1974.</a:t>
            </a:r>
            <a:endParaRPr sz="1750">
              <a:latin typeface="Arial"/>
              <a:ea typeface="Arial"/>
              <a:cs typeface="Arial"/>
              <a:sym typeface="Arial"/>
            </a:endParaRPr>
          </a:p>
          <a:p>
            <a:pPr marL="0" lvl="0" indent="0" algn="l" rtl="0">
              <a:spcBef>
                <a:spcPts val="800"/>
              </a:spcBef>
              <a:spcAft>
                <a:spcPts val="0"/>
              </a:spcAft>
              <a:buNone/>
            </a:pPr>
            <a:endParaRPr/>
          </a:p>
        </p:txBody>
      </p:sp>
      <p:pic>
        <p:nvPicPr>
          <p:cNvPr id="1305" name="Google Shape;1305;p199"/>
          <p:cNvPicPr preferRelativeResize="0"/>
          <p:nvPr/>
        </p:nvPicPr>
        <p:blipFill>
          <a:blip r:embed="rId3">
            <a:alphaModFix/>
          </a:blip>
          <a:stretch>
            <a:fillRect/>
          </a:stretch>
        </p:blipFill>
        <p:spPr>
          <a:xfrm>
            <a:off x="1370350" y="1590375"/>
            <a:ext cx="6722350" cy="3414974"/>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200"/>
          <p:cNvSpPr txBox="1">
            <a:spLocks noGrp="1"/>
          </p:cNvSpPr>
          <p:nvPr>
            <p:ph type="title"/>
          </p:nvPr>
        </p:nvSpPr>
        <p:spPr>
          <a:xfrm>
            <a:off x="598450" y="1084350"/>
            <a:ext cx="29748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Stock Splits</a:t>
            </a:r>
            <a:endParaRPr/>
          </a:p>
        </p:txBody>
      </p:sp>
      <p:pic>
        <p:nvPicPr>
          <p:cNvPr id="1311" name="Google Shape;1311;p200"/>
          <p:cNvPicPr preferRelativeResize="0"/>
          <p:nvPr/>
        </p:nvPicPr>
        <p:blipFill>
          <a:blip r:embed="rId3">
            <a:alphaModFix/>
          </a:blip>
          <a:stretch>
            <a:fillRect/>
          </a:stretch>
        </p:blipFill>
        <p:spPr>
          <a:xfrm>
            <a:off x="3271300" y="221450"/>
            <a:ext cx="5113300" cy="4640225"/>
          </a:xfrm>
          <a:prstGeom prst="rect">
            <a:avLst/>
          </a:prstGeom>
          <a:noFill/>
          <a:ln>
            <a:noFill/>
          </a:ln>
        </p:spPr>
      </p:pic>
      <p:sp>
        <p:nvSpPr>
          <p:cNvPr id="1312" name="Google Shape;1312;p200"/>
          <p:cNvSpPr txBox="1"/>
          <p:nvPr/>
        </p:nvSpPr>
        <p:spPr>
          <a:xfrm>
            <a:off x="593875" y="2234550"/>
            <a:ext cx="2778000" cy="6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Walmart has offered 2:1 stock splits and the number of shares has grown as shown</a:t>
            </a:r>
            <a:endParaRPr>
              <a:latin typeface="Calibri"/>
              <a:ea typeface="Calibri"/>
              <a:cs typeface="Calibri"/>
              <a:sym typeface="Calibri"/>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201"/>
          <p:cNvSpPr txBox="1">
            <a:spLocks noGrp="1"/>
          </p:cNvSpPr>
          <p:nvPr>
            <p:ph type="title"/>
          </p:nvPr>
        </p:nvSpPr>
        <p:spPr>
          <a:xfrm>
            <a:off x="2230125" y="1948375"/>
            <a:ext cx="51669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500" b="1">
                <a:solidFill>
                  <a:srgbClr val="000000"/>
                </a:solidFill>
              </a:rPr>
              <a:t>Company Overview</a:t>
            </a:r>
            <a:endParaRPr sz="3500" b="1">
              <a:solidFill>
                <a:srgbClr val="000000"/>
              </a:solidFill>
            </a:endParaRPr>
          </a:p>
        </p:txBody>
      </p:sp>
      <p:pic>
        <p:nvPicPr>
          <p:cNvPr id="1318" name="Google Shape;1318;p201"/>
          <p:cNvPicPr preferRelativeResize="0"/>
          <p:nvPr/>
        </p:nvPicPr>
        <p:blipFill>
          <a:blip r:embed="rId3">
            <a:alphaModFix/>
          </a:blip>
          <a:stretch>
            <a:fillRect/>
          </a:stretch>
        </p:blipFill>
        <p:spPr>
          <a:xfrm>
            <a:off x="226650" y="415600"/>
            <a:ext cx="4233600" cy="947075"/>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202"/>
          <p:cNvSpPr txBox="1">
            <a:spLocks noGrp="1"/>
          </p:cNvSpPr>
          <p:nvPr>
            <p:ph type="title"/>
          </p:nvPr>
        </p:nvSpPr>
        <p:spPr>
          <a:xfrm>
            <a:off x="628650" y="16091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Walmart Values</a:t>
            </a:r>
            <a:endParaRPr/>
          </a:p>
        </p:txBody>
      </p:sp>
      <p:pic>
        <p:nvPicPr>
          <p:cNvPr id="1324" name="Google Shape;1324;p202"/>
          <p:cNvPicPr preferRelativeResize="0"/>
          <p:nvPr/>
        </p:nvPicPr>
        <p:blipFill>
          <a:blip r:embed="rId3">
            <a:alphaModFix/>
          </a:blip>
          <a:stretch>
            <a:fillRect/>
          </a:stretch>
        </p:blipFill>
        <p:spPr>
          <a:xfrm>
            <a:off x="1107175" y="985575"/>
            <a:ext cx="7075200" cy="3880724"/>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203"/>
          <p:cNvSpPr txBox="1">
            <a:spLocks noGrp="1"/>
          </p:cNvSpPr>
          <p:nvPr>
            <p:ph type="title"/>
          </p:nvPr>
        </p:nvSpPr>
        <p:spPr>
          <a:xfrm>
            <a:off x="462875" y="21346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Four Segments</a:t>
            </a:r>
            <a:endParaRPr/>
          </a:p>
        </p:txBody>
      </p:sp>
      <p:pic>
        <p:nvPicPr>
          <p:cNvPr id="1330" name="Google Shape;1330;p203"/>
          <p:cNvPicPr preferRelativeResize="0"/>
          <p:nvPr/>
        </p:nvPicPr>
        <p:blipFill>
          <a:blip r:embed="rId3">
            <a:alphaModFix/>
          </a:blip>
          <a:stretch>
            <a:fillRect/>
          </a:stretch>
        </p:blipFill>
        <p:spPr>
          <a:xfrm>
            <a:off x="462875" y="1141019"/>
            <a:ext cx="3543300" cy="1819275"/>
          </a:xfrm>
          <a:prstGeom prst="rect">
            <a:avLst/>
          </a:prstGeom>
          <a:noFill/>
          <a:ln>
            <a:noFill/>
          </a:ln>
        </p:spPr>
      </p:pic>
      <p:sp>
        <p:nvSpPr>
          <p:cNvPr id="1331" name="Google Shape;1331;p203"/>
          <p:cNvSpPr txBox="1"/>
          <p:nvPr/>
        </p:nvSpPr>
        <p:spPr>
          <a:xfrm>
            <a:off x="517450" y="3239275"/>
            <a:ext cx="2928900" cy="1076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alibri"/>
              <a:buChar char="●"/>
            </a:pPr>
            <a:r>
              <a:rPr lang="en">
                <a:latin typeface="Calibri"/>
                <a:ea typeface="Calibri"/>
                <a:cs typeface="Calibri"/>
                <a:sym typeface="Calibri"/>
              </a:rPr>
              <a:t>Walmart U.S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Walmart International</a:t>
            </a:r>
            <a:endParaRPr>
              <a:latin typeface="Calibri"/>
              <a:ea typeface="Calibri"/>
              <a:cs typeface="Calibri"/>
              <a:sym typeface="Calibri"/>
            </a:endParaRPr>
          </a:p>
        </p:txBody>
      </p:sp>
      <p:pic>
        <p:nvPicPr>
          <p:cNvPr id="1332" name="Google Shape;1332;p203"/>
          <p:cNvPicPr preferRelativeResize="0"/>
          <p:nvPr/>
        </p:nvPicPr>
        <p:blipFill>
          <a:blip r:embed="rId4">
            <a:alphaModFix/>
          </a:blip>
          <a:stretch>
            <a:fillRect/>
          </a:stretch>
        </p:blipFill>
        <p:spPr>
          <a:xfrm>
            <a:off x="5912075" y="530449"/>
            <a:ext cx="2313955" cy="1673925"/>
          </a:xfrm>
          <a:prstGeom prst="rect">
            <a:avLst/>
          </a:prstGeom>
          <a:noFill/>
          <a:ln>
            <a:noFill/>
          </a:ln>
        </p:spPr>
      </p:pic>
      <p:sp>
        <p:nvSpPr>
          <p:cNvPr id="1333" name="Google Shape;1333;p203"/>
          <p:cNvSpPr txBox="1"/>
          <p:nvPr/>
        </p:nvSpPr>
        <p:spPr>
          <a:xfrm>
            <a:off x="5925450" y="2332613"/>
            <a:ext cx="2287200" cy="5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Sam’s Club</a:t>
            </a:r>
            <a:endParaRPr>
              <a:latin typeface="Calibri"/>
              <a:ea typeface="Calibri"/>
              <a:cs typeface="Calibri"/>
              <a:sym typeface="Calibri"/>
            </a:endParaRPr>
          </a:p>
        </p:txBody>
      </p:sp>
      <p:pic>
        <p:nvPicPr>
          <p:cNvPr id="1334" name="Google Shape;1334;p203"/>
          <p:cNvPicPr preferRelativeResize="0"/>
          <p:nvPr/>
        </p:nvPicPr>
        <p:blipFill>
          <a:blip r:embed="rId5">
            <a:alphaModFix/>
          </a:blip>
          <a:stretch>
            <a:fillRect/>
          </a:stretch>
        </p:blipFill>
        <p:spPr>
          <a:xfrm>
            <a:off x="5925450" y="2771225"/>
            <a:ext cx="2372675" cy="1619250"/>
          </a:xfrm>
          <a:prstGeom prst="rect">
            <a:avLst/>
          </a:prstGeom>
          <a:noFill/>
          <a:ln>
            <a:noFill/>
          </a:ln>
        </p:spPr>
      </p:pic>
      <p:sp>
        <p:nvSpPr>
          <p:cNvPr id="1335" name="Google Shape;1335;p203"/>
          <p:cNvSpPr txBox="1"/>
          <p:nvPr/>
        </p:nvSpPr>
        <p:spPr>
          <a:xfrm>
            <a:off x="5919675" y="4491500"/>
            <a:ext cx="2595600" cy="37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Walmart U.S E-commerce</a:t>
            </a:r>
            <a:endParaRPr>
              <a:latin typeface="Calibri"/>
              <a:ea typeface="Calibri"/>
              <a:cs typeface="Calibri"/>
              <a:sym typeface="Calibri"/>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Google Shape;1340;p204"/>
          <p:cNvSpPr txBox="1">
            <a:spLocks noGrp="1"/>
          </p:cNvSpPr>
          <p:nvPr>
            <p:ph type="title"/>
          </p:nvPr>
        </p:nvSpPr>
        <p:spPr>
          <a:xfrm>
            <a:off x="628650" y="-6"/>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Facts</a:t>
            </a:r>
            <a:endParaRPr/>
          </a:p>
        </p:txBody>
      </p:sp>
      <p:sp>
        <p:nvSpPr>
          <p:cNvPr id="1341" name="Google Shape;1341;p204"/>
          <p:cNvSpPr txBox="1">
            <a:spLocks noGrp="1"/>
          </p:cNvSpPr>
          <p:nvPr>
            <p:ph type="body" idx="1"/>
          </p:nvPr>
        </p:nvSpPr>
        <p:spPr>
          <a:xfrm>
            <a:off x="628650" y="878050"/>
            <a:ext cx="7886700" cy="36786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500">
                <a:latin typeface="Times New Roman"/>
                <a:ea typeface="Times New Roman"/>
                <a:cs typeface="Times New Roman"/>
                <a:sym typeface="Times New Roman"/>
              </a:rPr>
              <a:t>●Walmart U.S. is the largest segment and operates retail stores in all 50 states in the U.S. Walmart U.S. generated approximately 66% of total net sales in fiscal 2020; Walmart U.S. has historically contributed the greatest amount to the Company's net sales and operating income</a:t>
            </a:r>
            <a:endParaRPr sz="15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5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500">
                <a:latin typeface="Times New Roman"/>
                <a:ea typeface="Times New Roman"/>
                <a:cs typeface="Times New Roman"/>
                <a:sym typeface="Times New Roman"/>
              </a:rPr>
              <a:t>●Wal-Mart International is the second largest segment and consists of operations in 27 countries outside of the U.S. and includes numerous formats as well as digital retail; Wal-Mart International generated approximately 23% of fiscal 2020 net sales</a:t>
            </a:r>
            <a:endParaRPr sz="15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50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500">
                <a:latin typeface="Times New Roman"/>
                <a:ea typeface="Times New Roman"/>
                <a:cs typeface="Times New Roman"/>
                <a:sym typeface="Times New Roman"/>
              </a:rPr>
              <a:t>●Sam's Club consists of membership-only warehouse clubs and operates in 44 states in the U.S., as well as digital retail. Sam's Club accounted for approximately 11% of fiscal 2020 net sales; As a membership-only warehouse club, membership income is a significant component of the segment's operating income</a:t>
            </a:r>
            <a:endParaRPr sz="1500">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650">
              <a:latin typeface="Times New Roman"/>
              <a:ea typeface="Times New Roman"/>
              <a:cs typeface="Times New Roman"/>
              <a:sym typeface="Times New Roman"/>
            </a:endParaRPr>
          </a:p>
          <a:p>
            <a:pPr marL="0" lvl="0" indent="0" algn="l" rtl="0">
              <a:spcBef>
                <a:spcPts val="800"/>
              </a:spcBef>
              <a:spcAft>
                <a:spcPts val="0"/>
              </a:spcAft>
              <a:buNone/>
            </a:pPr>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205"/>
          <p:cNvSpPr txBox="1">
            <a:spLocks noGrp="1"/>
          </p:cNvSpPr>
          <p:nvPr>
            <p:ph type="title"/>
          </p:nvPr>
        </p:nvSpPr>
        <p:spPr>
          <a:xfrm>
            <a:off x="628650" y="8756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Walmart Timeline</a:t>
            </a:r>
            <a:endParaRPr/>
          </a:p>
        </p:txBody>
      </p:sp>
      <p:sp>
        <p:nvSpPr>
          <p:cNvPr id="1347" name="Google Shape;1347;p205"/>
          <p:cNvSpPr txBox="1">
            <a:spLocks noGrp="1"/>
          </p:cNvSpPr>
          <p:nvPr>
            <p:ph type="body" idx="1"/>
          </p:nvPr>
        </p:nvSpPr>
        <p:spPr>
          <a:xfrm>
            <a:off x="628650" y="1210850"/>
            <a:ext cx="6067200" cy="3121800"/>
          </a:xfrm>
          <a:prstGeom prst="rect">
            <a:avLst/>
          </a:prstGeom>
        </p:spPr>
        <p:txBody>
          <a:bodyPr spcFirstLastPara="1" wrap="square" lIns="68575" tIns="34275" rIns="68575" bIns="34275" anchor="t" anchorCtr="0">
            <a:noAutofit/>
          </a:bodyPr>
          <a:lstStyle/>
          <a:p>
            <a:pPr marL="0" lvl="0" indent="0" algn="l" rtl="0">
              <a:lnSpc>
                <a:spcPct val="150000"/>
              </a:lnSpc>
              <a:spcBef>
                <a:spcPts val="0"/>
              </a:spcBef>
              <a:spcAft>
                <a:spcPts val="0"/>
              </a:spcAft>
              <a:buClr>
                <a:schemeClr val="dk1"/>
              </a:buClr>
              <a:buSzPts val="1100"/>
              <a:buFont typeface="Arial"/>
              <a:buNone/>
            </a:pPr>
            <a:r>
              <a:rPr lang="en" sz="1300">
                <a:latin typeface="Times New Roman"/>
                <a:ea typeface="Times New Roman"/>
                <a:cs typeface="Times New Roman"/>
                <a:sym typeface="Times New Roman"/>
              </a:rPr>
              <a:t>●1962: </a:t>
            </a:r>
            <a:r>
              <a:rPr lang="en" sz="1300" u="sng">
                <a:latin typeface="Times New Roman"/>
                <a:ea typeface="Times New Roman"/>
                <a:cs typeface="Times New Roman"/>
                <a:sym typeface="Times New Roman"/>
              </a:rPr>
              <a:t>Sam Walton opened the first Walmart in Rogers, Arkansas</a:t>
            </a:r>
            <a:endParaRPr sz="1300" u="sng">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Font typeface="Arial"/>
              <a:buNone/>
            </a:pPr>
            <a:r>
              <a:rPr lang="en" sz="1300">
                <a:latin typeface="Times New Roman"/>
                <a:ea typeface="Times New Roman"/>
                <a:cs typeface="Times New Roman"/>
                <a:sym typeface="Times New Roman"/>
              </a:rPr>
              <a:t>●1969: Officially incorporated as Wal-Mart Stores, Inc.</a:t>
            </a:r>
            <a:endParaRPr sz="1300">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Font typeface="Arial"/>
              <a:buNone/>
            </a:pPr>
            <a:r>
              <a:rPr lang="en" sz="1300">
                <a:latin typeface="Times New Roman"/>
                <a:ea typeface="Times New Roman"/>
                <a:cs typeface="Times New Roman"/>
                <a:sym typeface="Times New Roman"/>
              </a:rPr>
              <a:t>●1970: </a:t>
            </a:r>
            <a:r>
              <a:rPr lang="en" sz="1300" u="sng">
                <a:latin typeface="Times New Roman"/>
                <a:ea typeface="Times New Roman"/>
                <a:cs typeface="Times New Roman"/>
                <a:sym typeface="Times New Roman"/>
              </a:rPr>
              <a:t>Became a publicly traded company</a:t>
            </a:r>
            <a:endParaRPr sz="1300" u="sng">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Font typeface="Arial"/>
              <a:buNone/>
            </a:pPr>
            <a:r>
              <a:rPr lang="en" sz="1300">
                <a:latin typeface="Times New Roman"/>
                <a:ea typeface="Times New Roman"/>
                <a:cs typeface="Times New Roman"/>
                <a:sym typeface="Times New Roman"/>
              </a:rPr>
              <a:t>●1972: Listed on NYSE, 51 stores and sales of $78 million</a:t>
            </a:r>
            <a:endParaRPr sz="1300">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Font typeface="Arial"/>
              <a:buNone/>
            </a:pPr>
            <a:r>
              <a:rPr lang="en" sz="1300">
                <a:latin typeface="Times New Roman"/>
                <a:ea typeface="Times New Roman"/>
                <a:cs typeface="Times New Roman"/>
                <a:sym typeface="Times New Roman"/>
              </a:rPr>
              <a:t>●1980: </a:t>
            </a:r>
            <a:r>
              <a:rPr lang="en" sz="1300" u="sng">
                <a:latin typeface="Times New Roman"/>
                <a:ea typeface="Times New Roman"/>
                <a:cs typeface="Times New Roman"/>
                <a:sym typeface="Times New Roman"/>
              </a:rPr>
              <a:t>Walmart reaches $1 billion in annual sales, faster than any other company at that time.</a:t>
            </a:r>
            <a:endParaRPr sz="1300" u="sng">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Font typeface="Arial"/>
              <a:buNone/>
            </a:pPr>
            <a:r>
              <a:rPr lang="en" sz="1300">
                <a:latin typeface="Times New Roman"/>
                <a:ea typeface="Times New Roman"/>
                <a:cs typeface="Times New Roman"/>
                <a:sym typeface="Times New Roman"/>
              </a:rPr>
              <a:t>●1983: The first Sam’s Club opened in Midwest City, Oklahoma</a:t>
            </a:r>
            <a:endParaRPr sz="1300">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Font typeface="Arial"/>
              <a:buNone/>
            </a:pPr>
            <a:r>
              <a:rPr lang="en" sz="1300">
                <a:latin typeface="Times New Roman"/>
                <a:ea typeface="Times New Roman"/>
                <a:cs typeface="Times New Roman"/>
                <a:sym typeface="Times New Roman"/>
              </a:rPr>
              <a:t>●1990: </a:t>
            </a:r>
            <a:r>
              <a:rPr lang="en" sz="1300" u="sng">
                <a:latin typeface="Times New Roman"/>
                <a:ea typeface="Times New Roman"/>
                <a:cs typeface="Times New Roman"/>
                <a:sym typeface="Times New Roman"/>
              </a:rPr>
              <a:t>Walmart became the nation's number-one retailer</a:t>
            </a:r>
            <a:endParaRPr sz="1300" u="sng">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Font typeface="Arial"/>
              <a:buNone/>
            </a:pPr>
            <a:r>
              <a:rPr lang="en" sz="1300">
                <a:latin typeface="Times New Roman"/>
                <a:ea typeface="Times New Roman"/>
                <a:cs typeface="Times New Roman"/>
                <a:sym typeface="Times New Roman"/>
              </a:rPr>
              <a:t>●1991: Walmart goes global, opened a Sam’s Club in Mexico City</a:t>
            </a:r>
            <a:endParaRPr sz="1300">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Font typeface="Arial"/>
              <a:buNone/>
            </a:pPr>
            <a:r>
              <a:rPr lang="en" sz="1300">
                <a:latin typeface="Times New Roman"/>
                <a:ea typeface="Times New Roman"/>
                <a:cs typeface="Times New Roman"/>
                <a:sym typeface="Times New Roman"/>
              </a:rPr>
              <a:t>●1992: Employed 371,000 associates in 1,928 stores and clubs.</a:t>
            </a:r>
            <a:endParaRPr sz="1300">
              <a:latin typeface="Times New Roman"/>
              <a:ea typeface="Times New Roman"/>
              <a:cs typeface="Times New Roman"/>
              <a:sym typeface="Times New Roman"/>
            </a:endParaRPr>
          </a:p>
          <a:p>
            <a:pPr marL="0" lvl="0" indent="0" algn="l" rtl="0">
              <a:lnSpc>
                <a:spcPct val="150000"/>
              </a:lnSpc>
              <a:spcBef>
                <a:spcPts val="0"/>
              </a:spcBef>
              <a:spcAft>
                <a:spcPts val="0"/>
              </a:spcAft>
              <a:buClr>
                <a:schemeClr val="dk1"/>
              </a:buClr>
              <a:buSzPts val="1100"/>
              <a:buFont typeface="Arial"/>
              <a:buNone/>
            </a:pPr>
            <a:r>
              <a:rPr lang="en" sz="1300">
                <a:latin typeface="Times New Roman"/>
                <a:ea typeface="Times New Roman"/>
                <a:cs typeface="Times New Roman"/>
                <a:sym typeface="Times New Roman"/>
              </a:rPr>
              <a:t>●1996: Walmart opened its first stores in China</a:t>
            </a:r>
            <a:endParaRPr sz="1300">
              <a:latin typeface="Times New Roman"/>
              <a:ea typeface="Times New Roman"/>
              <a:cs typeface="Times New Roman"/>
              <a:sym typeface="Times New Roman"/>
            </a:endParaRPr>
          </a:p>
          <a:p>
            <a:pPr marL="0" lvl="0" indent="0" algn="l" rtl="0">
              <a:spcBef>
                <a:spcPts val="800"/>
              </a:spcBef>
              <a:spcAft>
                <a:spcPts val="0"/>
              </a:spcAft>
              <a:buNone/>
            </a:pP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4"/>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US Retail Sales Trend</a:t>
            </a:r>
            <a:endParaRPr/>
          </a:p>
        </p:txBody>
      </p:sp>
      <p:pic>
        <p:nvPicPr>
          <p:cNvPr id="269" name="Google Shape;269;p44"/>
          <p:cNvPicPr preferRelativeResize="0"/>
          <p:nvPr/>
        </p:nvPicPr>
        <p:blipFill>
          <a:blip r:embed="rId3">
            <a:alphaModFix/>
          </a:blip>
          <a:stretch>
            <a:fillRect/>
          </a:stretch>
        </p:blipFill>
        <p:spPr>
          <a:xfrm>
            <a:off x="2007275" y="813625"/>
            <a:ext cx="5129450" cy="4219650"/>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206"/>
          <p:cNvSpPr txBox="1">
            <a:spLocks noGrp="1"/>
          </p:cNvSpPr>
          <p:nvPr>
            <p:ph type="title"/>
          </p:nvPr>
        </p:nvSpPr>
        <p:spPr>
          <a:xfrm>
            <a:off x="628650" y="-6"/>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Walmart Timeline</a:t>
            </a:r>
            <a:endParaRPr/>
          </a:p>
        </p:txBody>
      </p:sp>
      <p:sp>
        <p:nvSpPr>
          <p:cNvPr id="1353" name="Google Shape;1353;p206"/>
          <p:cNvSpPr txBox="1">
            <a:spLocks noGrp="1"/>
          </p:cNvSpPr>
          <p:nvPr>
            <p:ph type="body" idx="1"/>
          </p:nvPr>
        </p:nvSpPr>
        <p:spPr>
          <a:xfrm>
            <a:off x="628650" y="796875"/>
            <a:ext cx="6067200" cy="1717800"/>
          </a:xfrm>
          <a:prstGeom prst="rect">
            <a:avLst/>
          </a:prstGeom>
        </p:spPr>
        <p:txBody>
          <a:bodyPr spcFirstLastPara="1" wrap="square" lIns="68575" tIns="34275" rIns="68575" bIns="34275" anchor="t" anchorCtr="0">
            <a:noAutofit/>
          </a:bodyPr>
          <a:lstStyle/>
          <a:p>
            <a:pPr marL="0" lvl="0" indent="0" algn="l" rtl="0">
              <a:lnSpc>
                <a:spcPct val="150000"/>
              </a:lnSpc>
              <a:spcBef>
                <a:spcPts val="0"/>
              </a:spcBef>
              <a:spcAft>
                <a:spcPts val="0"/>
              </a:spcAft>
              <a:buNone/>
            </a:pPr>
            <a:r>
              <a:rPr lang="en" sz="1800">
                <a:latin typeface="Times New Roman"/>
                <a:ea typeface="Times New Roman"/>
                <a:cs typeface="Times New Roman"/>
                <a:sym typeface="Times New Roman"/>
              </a:rPr>
              <a:t>●</a:t>
            </a:r>
            <a:r>
              <a:rPr lang="en" sz="1200">
                <a:latin typeface="Times New Roman"/>
                <a:ea typeface="Times New Roman"/>
                <a:cs typeface="Times New Roman"/>
                <a:sym typeface="Times New Roman"/>
              </a:rPr>
              <a:t>2002: </a:t>
            </a:r>
            <a:r>
              <a:rPr lang="en" sz="1200" u="sng">
                <a:latin typeface="Times New Roman"/>
                <a:ea typeface="Times New Roman"/>
                <a:cs typeface="Times New Roman"/>
                <a:sym typeface="Times New Roman"/>
              </a:rPr>
              <a:t>Walmart topped the Fortune 500 ranking of America's largest companies</a:t>
            </a:r>
            <a:endParaRPr sz="1200" u="sng">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200">
                <a:latin typeface="Times New Roman"/>
                <a:ea typeface="Times New Roman"/>
                <a:cs typeface="Times New Roman"/>
                <a:sym typeface="Times New Roman"/>
              </a:rPr>
              <a:t>●2009: </a:t>
            </a:r>
            <a:r>
              <a:rPr lang="en" sz="1200" u="sng">
                <a:latin typeface="Times New Roman"/>
                <a:ea typeface="Times New Roman"/>
                <a:cs typeface="Times New Roman"/>
                <a:sym typeface="Times New Roman"/>
              </a:rPr>
              <a:t>Walmart exceeded $400 billion in annual sales</a:t>
            </a:r>
            <a:endParaRPr sz="1200" u="sng">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200">
                <a:latin typeface="Times New Roman"/>
                <a:ea typeface="Times New Roman"/>
                <a:cs typeface="Times New Roman"/>
                <a:sym typeface="Times New Roman"/>
              </a:rPr>
              <a:t>●2011: With the acquisition of MassMart in South Africa, Walmart surpassed 10,000 retail units around the world.</a:t>
            </a:r>
            <a:endParaRPr sz="1200">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200">
                <a:latin typeface="Times New Roman"/>
                <a:ea typeface="Times New Roman"/>
                <a:cs typeface="Times New Roman"/>
                <a:sym typeface="Times New Roman"/>
              </a:rPr>
              <a:t>●2014: Doug McMillon succeeded Mike Duke as CEO</a:t>
            </a:r>
            <a:endParaRPr sz="1200">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200">
                <a:latin typeface="Times New Roman"/>
                <a:ea typeface="Times New Roman"/>
                <a:cs typeface="Times New Roman"/>
                <a:sym typeface="Times New Roman"/>
              </a:rPr>
              <a:t>●2015: Walmart announces a $2.7 billion investment over two years in its U.S workforce</a:t>
            </a:r>
            <a:endParaRPr sz="1200">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200">
                <a:latin typeface="Times New Roman"/>
                <a:ea typeface="Times New Roman"/>
                <a:cs typeface="Times New Roman"/>
                <a:sym typeface="Times New Roman"/>
              </a:rPr>
              <a:t>●2016: </a:t>
            </a:r>
            <a:r>
              <a:rPr lang="en" sz="1200" u="sng">
                <a:latin typeface="Times New Roman"/>
                <a:ea typeface="Times New Roman"/>
                <a:cs typeface="Times New Roman"/>
                <a:sym typeface="Times New Roman"/>
              </a:rPr>
              <a:t>Walmart and JD.com, China’s largest e-commerce company by revenue, form a strategic alliance to better serve consumers across China</a:t>
            </a:r>
            <a:endParaRPr sz="1200" u="sng">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200">
                <a:latin typeface="Times New Roman"/>
                <a:ea typeface="Times New Roman"/>
                <a:cs typeface="Times New Roman"/>
                <a:sym typeface="Times New Roman"/>
              </a:rPr>
              <a:t>●2017: Walmart acquires Shoebuy.com, which was later renamed Shoes.com</a:t>
            </a:r>
            <a:endParaRPr sz="1200">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200">
                <a:latin typeface="Times New Roman"/>
                <a:ea typeface="Times New Roman"/>
                <a:cs typeface="Times New Roman"/>
                <a:sym typeface="Times New Roman"/>
              </a:rPr>
              <a:t>●2017: Walmart launches free two-day shipping on more than 2 million items, no membership required.</a:t>
            </a:r>
            <a:endParaRPr sz="1200">
              <a:latin typeface="Times New Roman"/>
              <a:ea typeface="Times New Roman"/>
              <a:cs typeface="Times New Roman"/>
              <a:sym typeface="Times New Roman"/>
            </a:endParaRPr>
          </a:p>
          <a:p>
            <a:pPr marL="0" lvl="0" indent="0" algn="l" rtl="0">
              <a:lnSpc>
                <a:spcPct val="150000"/>
              </a:lnSpc>
              <a:spcBef>
                <a:spcPts val="0"/>
              </a:spcBef>
              <a:spcAft>
                <a:spcPts val="0"/>
              </a:spcAft>
              <a:buNone/>
            </a:pPr>
            <a:r>
              <a:rPr lang="en" sz="1200">
                <a:latin typeface="Times New Roman"/>
                <a:ea typeface="Times New Roman"/>
                <a:cs typeface="Times New Roman"/>
                <a:sym typeface="Times New Roman"/>
              </a:rPr>
              <a:t>●2018: </a:t>
            </a:r>
            <a:r>
              <a:rPr lang="en" sz="1200">
                <a:latin typeface="Arial"/>
                <a:ea typeface="Arial"/>
                <a:cs typeface="Arial"/>
                <a:sym typeface="Arial"/>
              </a:rPr>
              <a:t>The company</a:t>
            </a:r>
            <a:r>
              <a:rPr lang="en" sz="1200">
                <a:uFill>
                  <a:noFill/>
                </a:uFill>
                <a:latin typeface="Arial"/>
                <a:ea typeface="Arial"/>
                <a:cs typeface="Arial"/>
                <a:sym typeface="Arial"/>
                <a:hlinkClick r:id="rId3"/>
              </a:rPr>
              <a:t> </a:t>
            </a:r>
            <a:r>
              <a:rPr lang="en" sz="1200" u="sng">
                <a:solidFill>
                  <a:schemeClr val="hlink"/>
                </a:solidFill>
                <a:latin typeface="Arial"/>
                <a:ea typeface="Arial"/>
                <a:cs typeface="Arial"/>
                <a:sym typeface="Arial"/>
                <a:hlinkClick r:id="rId3"/>
              </a:rPr>
              <a:t>changes its legal</a:t>
            </a:r>
            <a:r>
              <a:rPr lang="en" sz="1200">
                <a:latin typeface="Arial"/>
                <a:ea typeface="Arial"/>
                <a:cs typeface="Arial"/>
                <a:sym typeface="Arial"/>
              </a:rPr>
              <a:t> name from Wal-Mart Stores, Inc. to Walmart Inc.</a:t>
            </a:r>
            <a:endParaRPr sz="1200">
              <a:latin typeface="Arial"/>
              <a:ea typeface="Arial"/>
              <a:cs typeface="Arial"/>
              <a:sym typeface="Arial"/>
            </a:endParaRPr>
          </a:p>
          <a:p>
            <a:pPr marL="0" lvl="0" indent="0" algn="l" rtl="0">
              <a:lnSpc>
                <a:spcPct val="150000"/>
              </a:lnSpc>
              <a:spcBef>
                <a:spcPts val="0"/>
              </a:spcBef>
              <a:spcAft>
                <a:spcPts val="0"/>
              </a:spcAft>
              <a:buNone/>
            </a:pPr>
            <a:r>
              <a:rPr lang="en" sz="1200">
                <a:latin typeface="Times New Roman"/>
                <a:ea typeface="Times New Roman"/>
                <a:cs typeface="Times New Roman"/>
                <a:sym typeface="Times New Roman"/>
              </a:rPr>
              <a:t>●2019</a:t>
            </a:r>
            <a:r>
              <a:rPr lang="en" sz="1200" b="1">
                <a:latin typeface="Arial"/>
                <a:ea typeface="Arial"/>
                <a:cs typeface="Arial"/>
                <a:sym typeface="Arial"/>
              </a:rPr>
              <a:t>: </a:t>
            </a:r>
            <a:r>
              <a:rPr lang="en" sz="1200">
                <a:latin typeface="Arial"/>
                <a:ea typeface="Arial"/>
                <a:cs typeface="Arial"/>
                <a:sym typeface="Arial"/>
              </a:rPr>
              <a:t>John Furner named President and CEO of Walmart U.S.</a:t>
            </a:r>
            <a:endParaRPr sz="1200">
              <a:latin typeface="Arial"/>
              <a:ea typeface="Arial"/>
              <a:cs typeface="Arial"/>
              <a:sym typeface="Arial"/>
            </a:endParaRPr>
          </a:p>
          <a:p>
            <a:pPr marL="0" lvl="0" indent="0" algn="l" rtl="0">
              <a:lnSpc>
                <a:spcPct val="150000"/>
              </a:lnSpc>
              <a:spcBef>
                <a:spcPts val="0"/>
              </a:spcBef>
              <a:spcAft>
                <a:spcPts val="0"/>
              </a:spcAft>
              <a:buNone/>
            </a:pPr>
            <a:endParaRPr sz="1500">
              <a:latin typeface="Times New Roman"/>
              <a:ea typeface="Times New Roman"/>
              <a:cs typeface="Times New Roman"/>
              <a:sym typeface="Times New Roman"/>
            </a:endParaRPr>
          </a:p>
          <a:p>
            <a:pPr marL="0" lvl="0" indent="0" algn="l" rtl="0">
              <a:spcBef>
                <a:spcPts val="800"/>
              </a:spcBef>
              <a:spcAft>
                <a:spcPts val="0"/>
              </a:spcAft>
              <a:buNone/>
            </a:pPr>
            <a:endParaRPr sz="180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207"/>
          <p:cNvSpPr txBox="1">
            <a:spLocks noGrp="1"/>
          </p:cNvSpPr>
          <p:nvPr>
            <p:ph type="title"/>
          </p:nvPr>
        </p:nvSpPr>
        <p:spPr>
          <a:xfrm>
            <a:off x="7462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Walmart net sales worldwide from 2006 to 2020</a:t>
            </a:r>
            <a:endParaRPr/>
          </a:p>
        </p:txBody>
      </p:sp>
      <p:pic>
        <p:nvPicPr>
          <p:cNvPr id="1359" name="Google Shape;1359;p207"/>
          <p:cNvPicPr preferRelativeResize="0"/>
          <p:nvPr/>
        </p:nvPicPr>
        <p:blipFill>
          <a:blip r:embed="rId3">
            <a:alphaModFix/>
          </a:blip>
          <a:stretch>
            <a:fillRect/>
          </a:stretch>
        </p:blipFill>
        <p:spPr>
          <a:xfrm>
            <a:off x="1014525" y="1268050"/>
            <a:ext cx="7114950" cy="3570649"/>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208"/>
          <p:cNvSpPr txBox="1">
            <a:spLocks noGrp="1"/>
          </p:cNvSpPr>
          <p:nvPr>
            <p:ph type="title"/>
          </p:nvPr>
        </p:nvSpPr>
        <p:spPr>
          <a:xfrm>
            <a:off x="628650" y="12306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Total Number of Walmart Stores Worldwide</a:t>
            </a:r>
            <a:endParaRPr/>
          </a:p>
        </p:txBody>
      </p:sp>
      <p:pic>
        <p:nvPicPr>
          <p:cNvPr id="1365" name="Google Shape;1365;p208"/>
          <p:cNvPicPr preferRelativeResize="0"/>
          <p:nvPr/>
        </p:nvPicPr>
        <p:blipFill>
          <a:blip r:embed="rId3">
            <a:alphaModFix/>
          </a:blip>
          <a:stretch>
            <a:fillRect/>
          </a:stretch>
        </p:blipFill>
        <p:spPr>
          <a:xfrm>
            <a:off x="1047175" y="831575"/>
            <a:ext cx="7104401" cy="4007124"/>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20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Walmart’s gross profit margin worldwide form fiscal year 2006 to 2020</a:t>
            </a:r>
            <a:endParaRPr/>
          </a:p>
        </p:txBody>
      </p:sp>
      <p:pic>
        <p:nvPicPr>
          <p:cNvPr id="1371" name="Google Shape;1371;p209"/>
          <p:cNvPicPr preferRelativeResize="0"/>
          <p:nvPr/>
        </p:nvPicPr>
        <p:blipFill>
          <a:blip r:embed="rId3">
            <a:alphaModFix/>
          </a:blip>
          <a:stretch>
            <a:fillRect/>
          </a:stretch>
        </p:blipFill>
        <p:spPr>
          <a:xfrm>
            <a:off x="1032075" y="1268050"/>
            <a:ext cx="7133351" cy="3570649"/>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210"/>
          <p:cNvSpPr txBox="1">
            <a:spLocks noGrp="1"/>
          </p:cNvSpPr>
          <p:nvPr>
            <p:ph type="title"/>
          </p:nvPr>
        </p:nvSpPr>
        <p:spPr>
          <a:xfrm>
            <a:off x="2269325" y="2013100"/>
            <a:ext cx="5018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500" b="1"/>
              <a:t>Transition to E-Commerce</a:t>
            </a:r>
            <a:endParaRPr sz="3500" b="1"/>
          </a:p>
        </p:txBody>
      </p:sp>
      <p:pic>
        <p:nvPicPr>
          <p:cNvPr id="1377" name="Google Shape;1377;p210"/>
          <p:cNvPicPr preferRelativeResize="0"/>
          <p:nvPr/>
        </p:nvPicPr>
        <p:blipFill>
          <a:blip r:embed="rId3">
            <a:alphaModFix/>
          </a:blip>
          <a:stretch>
            <a:fillRect/>
          </a:stretch>
        </p:blipFill>
        <p:spPr>
          <a:xfrm>
            <a:off x="363800" y="102950"/>
            <a:ext cx="3370524" cy="1910150"/>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211"/>
          <p:cNvSpPr txBox="1">
            <a:spLocks noGrp="1"/>
          </p:cNvSpPr>
          <p:nvPr>
            <p:ph type="title"/>
          </p:nvPr>
        </p:nvSpPr>
        <p:spPr>
          <a:xfrm>
            <a:off x="628650" y="189138"/>
            <a:ext cx="4464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Acquisition of Jet.com</a:t>
            </a:r>
            <a:endParaRPr/>
          </a:p>
        </p:txBody>
      </p:sp>
      <p:sp>
        <p:nvSpPr>
          <p:cNvPr id="1383" name="Google Shape;1383;p211"/>
          <p:cNvSpPr txBox="1">
            <a:spLocks noGrp="1"/>
          </p:cNvSpPr>
          <p:nvPr>
            <p:ph type="body" idx="1"/>
          </p:nvPr>
        </p:nvSpPr>
        <p:spPr>
          <a:xfrm>
            <a:off x="628650" y="972951"/>
            <a:ext cx="7886700" cy="3518700"/>
          </a:xfrm>
          <a:prstGeom prst="rect">
            <a:avLst/>
          </a:prstGeom>
        </p:spPr>
        <p:txBody>
          <a:bodyPr spcFirstLastPara="1" wrap="square" lIns="68575" tIns="34275" rIns="68575" bIns="34275" anchor="t" anchorCtr="0">
            <a:noAutofit/>
          </a:bodyPr>
          <a:lstStyle/>
          <a:p>
            <a:pPr marL="457200" lvl="0" indent="-292100" algn="l" rtl="0">
              <a:lnSpc>
                <a:spcPct val="100000"/>
              </a:lnSpc>
              <a:spcBef>
                <a:spcPts val="800"/>
              </a:spcBef>
              <a:spcAft>
                <a:spcPts val="0"/>
              </a:spcAft>
              <a:buSzPts val="1000"/>
              <a:buChar char="•"/>
            </a:pPr>
            <a:r>
              <a:rPr lang="en" sz="1700"/>
              <a:t>Walmart acquired Jet.com in August 2016 for $3 billion in cash and $300 million worth of Walmart shares, gaining the brand’s smartcart technology</a:t>
            </a:r>
            <a:endParaRPr sz="1700"/>
          </a:p>
          <a:p>
            <a:pPr marL="457200" lvl="0" indent="0" algn="l" rtl="0">
              <a:lnSpc>
                <a:spcPct val="100000"/>
              </a:lnSpc>
              <a:spcBef>
                <a:spcPts val="800"/>
              </a:spcBef>
              <a:spcAft>
                <a:spcPts val="0"/>
              </a:spcAft>
              <a:buNone/>
            </a:pPr>
            <a:endParaRPr sz="1700"/>
          </a:p>
          <a:p>
            <a:pPr marL="457200" lvl="0" indent="-292100" algn="l" rtl="0">
              <a:lnSpc>
                <a:spcPct val="100000"/>
              </a:lnSpc>
              <a:spcBef>
                <a:spcPts val="800"/>
              </a:spcBef>
              <a:spcAft>
                <a:spcPts val="0"/>
              </a:spcAft>
              <a:buSzPts val="1000"/>
              <a:buChar char="•"/>
            </a:pPr>
            <a:r>
              <a:rPr lang="en" sz="1700"/>
              <a:t>Jet brings in its grounded technology specifically, the powerful AI software which Jet’s online platform is built on</a:t>
            </a:r>
            <a:endParaRPr sz="1700"/>
          </a:p>
          <a:p>
            <a:pPr marL="457200" lvl="0" indent="0" algn="l" rtl="0">
              <a:lnSpc>
                <a:spcPct val="100000"/>
              </a:lnSpc>
              <a:spcBef>
                <a:spcPts val="800"/>
              </a:spcBef>
              <a:spcAft>
                <a:spcPts val="0"/>
              </a:spcAft>
              <a:buNone/>
            </a:pPr>
            <a:endParaRPr sz="1700"/>
          </a:p>
          <a:p>
            <a:pPr marL="457200" lvl="0" indent="-292100" algn="l" rtl="0">
              <a:lnSpc>
                <a:spcPct val="100000"/>
              </a:lnSpc>
              <a:spcBef>
                <a:spcPts val="800"/>
              </a:spcBef>
              <a:spcAft>
                <a:spcPts val="0"/>
              </a:spcAft>
              <a:buSzPts val="1000"/>
              <a:buChar char="•"/>
            </a:pPr>
            <a:r>
              <a:rPr lang="en" sz="1700"/>
              <a:t>Unique to Jet, the proprietary algorithm pulls data from their vast marketplace of third party sellers, serving their customers with the best products, at the best price, by the best possible means of delivery</a:t>
            </a:r>
            <a:endParaRPr sz="1700"/>
          </a:p>
          <a:p>
            <a:pPr marL="457200" lvl="0" indent="0" algn="l" rtl="0">
              <a:lnSpc>
                <a:spcPct val="100000"/>
              </a:lnSpc>
              <a:spcBef>
                <a:spcPts val="800"/>
              </a:spcBef>
              <a:spcAft>
                <a:spcPts val="0"/>
              </a:spcAft>
              <a:buNone/>
            </a:pPr>
            <a:endParaRPr sz="1700"/>
          </a:p>
          <a:p>
            <a:pPr marL="457200" lvl="0" indent="-292100" algn="l" rtl="0">
              <a:lnSpc>
                <a:spcPct val="100000"/>
              </a:lnSpc>
              <a:spcBef>
                <a:spcPts val="800"/>
              </a:spcBef>
              <a:spcAft>
                <a:spcPts val="0"/>
              </a:spcAft>
              <a:buSzPts val="1000"/>
              <a:buChar char="•"/>
            </a:pPr>
            <a:r>
              <a:rPr lang="en" sz="1700"/>
              <a:t>The purchase of Jet.com opened up an opportunity for Walmart to grow in the world of E-commerce</a:t>
            </a:r>
            <a:endParaRPr sz="1700"/>
          </a:p>
        </p:txBody>
      </p:sp>
      <p:pic>
        <p:nvPicPr>
          <p:cNvPr id="1384" name="Google Shape;1384;p211"/>
          <p:cNvPicPr preferRelativeResize="0"/>
          <p:nvPr/>
        </p:nvPicPr>
        <p:blipFill>
          <a:blip r:embed="rId3">
            <a:alphaModFix/>
          </a:blip>
          <a:stretch>
            <a:fillRect/>
          </a:stretch>
        </p:blipFill>
        <p:spPr>
          <a:xfrm>
            <a:off x="6332750" y="189140"/>
            <a:ext cx="1639200" cy="855235"/>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212"/>
          <p:cNvSpPr txBox="1">
            <a:spLocks noGrp="1"/>
          </p:cNvSpPr>
          <p:nvPr>
            <p:ph type="title"/>
          </p:nvPr>
        </p:nvSpPr>
        <p:spPr>
          <a:xfrm>
            <a:off x="628650" y="118688"/>
            <a:ext cx="4464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Acquisition of Jet.com</a:t>
            </a:r>
            <a:endParaRPr/>
          </a:p>
        </p:txBody>
      </p:sp>
      <p:sp>
        <p:nvSpPr>
          <p:cNvPr id="1390" name="Google Shape;1390;p212"/>
          <p:cNvSpPr txBox="1">
            <a:spLocks noGrp="1"/>
          </p:cNvSpPr>
          <p:nvPr>
            <p:ph type="body" idx="1"/>
          </p:nvPr>
        </p:nvSpPr>
        <p:spPr>
          <a:xfrm>
            <a:off x="628650" y="973926"/>
            <a:ext cx="7886700" cy="3518700"/>
          </a:xfrm>
          <a:prstGeom prst="rect">
            <a:avLst/>
          </a:prstGeom>
        </p:spPr>
        <p:txBody>
          <a:bodyPr spcFirstLastPara="1" wrap="square" lIns="68575" tIns="34275" rIns="68575" bIns="34275" anchor="t" anchorCtr="0">
            <a:noAutofit/>
          </a:bodyPr>
          <a:lstStyle/>
          <a:p>
            <a:pPr marL="457200" lvl="0" indent="-279400" algn="l" rtl="0">
              <a:lnSpc>
                <a:spcPct val="100000"/>
              </a:lnSpc>
              <a:spcBef>
                <a:spcPts val="0"/>
              </a:spcBef>
              <a:spcAft>
                <a:spcPts val="0"/>
              </a:spcAft>
              <a:buSzPts val="800"/>
              <a:buChar char="•"/>
            </a:pPr>
            <a:r>
              <a:rPr lang="en" sz="1500"/>
              <a:t>In 2019, Walmart decided to fully merge majority of Jet.com employees within </a:t>
            </a:r>
            <a:br>
              <a:rPr lang="en" sz="1500"/>
            </a:br>
            <a:r>
              <a:rPr lang="en" sz="1500"/>
              <a:t>Walmart Inc. and shrink the unit’s management team</a:t>
            </a:r>
            <a:endParaRPr sz="1500"/>
          </a:p>
          <a:p>
            <a:pPr marL="457200" lvl="0" indent="0" algn="l" rtl="0">
              <a:lnSpc>
                <a:spcPct val="100000"/>
              </a:lnSpc>
              <a:spcBef>
                <a:spcPts val="0"/>
              </a:spcBef>
              <a:spcAft>
                <a:spcPts val="0"/>
              </a:spcAft>
              <a:buNone/>
            </a:pPr>
            <a:endParaRPr sz="1500"/>
          </a:p>
          <a:p>
            <a:pPr marL="457200" lvl="0" indent="-323850" algn="l" rtl="0">
              <a:lnSpc>
                <a:spcPct val="100000"/>
              </a:lnSpc>
              <a:spcBef>
                <a:spcPts val="0"/>
              </a:spcBef>
              <a:spcAft>
                <a:spcPts val="0"/>
              </a:spcAft>
              <a:buSzPts val="1500"/>
              <a:buChar char="•"/>
            </a:pPr>
            <a:r>
              <a:rPr lang="en" sz="1500"/>
              <a:t>In 2020, Walmart announced that it will discontinue Jet.com and phase out the brand. This is because as Walmart’s main website grew, reaching about 20 billion in sales, Jet weakened, suffering declines in traffic and sales</a:t>
            </a:r>
            <a:endParaRPr sz="1500"/>
          </a:p>
        </p:txBody>
      </p:sp>
      <p:pic>
        <p:nvPicPr>
          <p:cNvPr id="1391" name="Google Shape;1391;p212"/>
          <p:cNvPicPr preferRelativeResize="0"/>
          <p:nvPr/>
        </p:nvPicPr>
        <p:blipFill>
          <a:blip r:embed="rId3">
            <a:alphaModFix/>
          </a:blip>
          <a:stretch>
            <a:fillRect/>
          </a:stretch>
        </p:blipFill>
        <p:spPr>
          <a:xfrm>
            <a:off x="6725300" y="118690"/>
            <a:ext cx="1639200" cy="855235"/>
          </a:xfrm>
          <a:prstGeom prst="rect">
            <a:avLst/>
          </a:prstGeom>
          <a:noFill/>
          <a:ln>
            <a:noFill/>
          </a:ln>
        </p:spPr>
      </p:pic>
      <p:pic>
        <p:nvPicPr>
          <p:cNvPr id="1392" name="Google Shape;1392;p212"/>
          <p:cNvPicPr preferRelativeResize="0"/>
          <p:nvPr/>
        </p:nvPicPr>
        <p:blipFill>
          <a:blip r:embed="rId4">
            <a:alphaModFix/>
          </a:blip>
          <a:stretch>
            <a:fillRect/>
          </a:stretch>
        </p:blipFill>
        <p:spPr>
          <a:xfrm>
            <a:off x="2539925" y="2571750"/>
            <a:ext cx="4133275" cy="2076450"/>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21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Other E-Commerce Acquisitions</a:t>
            </a:r>
            <a:endParaRPr/>
          </a:p>
        </p:txBody>
      </p:sp>
      <p:sp>
        <p:nvSpPr>
          <p:cNvPr id="1398" name="Google Shape;1398;p213"/>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457200" lvl="0" indent="-336550" algn="l" rtl="0">
              <a:spcBef>
                <a:spcPts val="800"/>
              </a:spcBef>
              <a:spcAft>
                <a:spcPts val="0"/>
              </a:spcAft>
              <a:buSzPts val="1700"/>
              <a:buChar char="•"/>
            </a:pPr>
            <a:r>
              <a:rPr lang="en" sz="1700"/>
              <a:t>In 2016, Walmart and JD.com, China’s largest e-commerce company by revenue, form a strategic alliance to better serve consumers across China, covering both online and offline retail</a:t>
            </a:r>
            <a:endParaRPr sz="1700"/>
          </a:p>
          <a:p>
            <a:pPr marL="457200" lvl="0" indent="-336550" algn="l" rtl="0">
              <a:spcBef>
                <a:spcPts val="800"/>
              </a:spcBef>
              <a:spcAft>
                <a:spcPts val="0"/>
              </a:spcAft>
              <a:buSzPts val="1700"/>
              <a:buChar char="•"/>
            </a:pPr>
            <a:r>
              <a:rPr lang="en" sz="1700"/>
              <a:t>Wal-Mart is putting faith in JD.com to remain one of the top players in China’s e-commerce space, where consumers are projected to spend nearly $6.4 trillion a year by 2025</a:t>
            </a:r>
            <a:endParaRPr sz="1700"/>
          </a:p>
          <a:p>
            <a:pPr marL="457200" lvl="0" indent="-336550" algn="l" rtl="0">
              <a:spcBef>
                <a:spcPts val="800"/>
              </a:spcBef>
              <a:spcAft>
                <a:spcPts val="0"/>
              </a:spcAft>
              <a:buSzPts val="1700"/>
              <a:buChar char="•"/>
            </a:pPr>
            <a:r>
              <a:rPr lang="en" sz="1700"/>
              <a:t>On the innovation front, the company is expanding its drone delivery routes to cut transportation costs and increase focus on rural areas of China, which will ultimately help it compete against Chinese e-commerce market leader Alibaba</a:t>
            </a:r>
            <a:endParaRPr sz="1700"/>
          </a:p>
          <a:p>
            <a:pPr marL="0" lvl="0" indent="0" algn="l" rtl="0">
              <a:spcBef>
                <a:spcPts val="800"/>
              </a:spcBef>
              <a:spcAft>
                <a:spcPts val="0"/>
              </a:spcAft>
              <a:buNone/>
            </a:pPr>
            <a:endParaRPr sz="1700"/>
          </a:p>
          <a:p>
            <a:pPr marL="0" lvl="0" indent="0" algn="l" rtl="0">
              <a:spcBef>
                <a:spcPts val="800"/>
              </a:spcBef>
              <a:spcAft>
                <a:spcPts val="0"/>
              </a:spcAft>
              <a:buNone/>
            </a:pPr>
            <a:endParaRPr/>
          </a:p>
        </p:txBody>
      </p:sp>
      <p:pic>
        <p:nvPicPr>
          <p:cNvPr id="1399" name="Google Shape;1399;p213"/>
          <p:cNvPicPr preferRelativeResize="0"/>
          <p:nvPr/>
        </p:nvPicPr>
        <p:blipFill>
          <a:blip r:embed="rId3">
            <a:alphaModFix/>
          </a:blip>
          <a:stretch>
            <a:fillRect/>
          </a:stretch>
        </p:blipFill>
        <p:spPr>
          <a:xfrm>
            <a:off x="7645875" y="170875"/>
            <a:ext cx="1200150" cy="1097175"/>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21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Other E-Commerce Acquisitions</a:t>
            </a:r>
            <a:endParaRPr/>
          </a:p>
        </p:txBody>
      </p:sp>
      <p:sp>
        <p:nvSpPr>
          <p:cNvPr id="1405" name="Google Shape;1405;p214"/>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700"/>
              <a:t>In August 2018, Walmart acquired a 77% stake in India’s largest online retailer Flipkart for $16 billion.</a:t>
            </a:r>
            <a:endParaRPr sz="1700"/>
          </a:p>
          <a:p>
            <a:pPr marL="0" lvl="0" indent="0" algn="l" rtl="0">
              <a:spcBef>
                <a:spcPts val="800"/>
              </a:spcBef>
              <a:spcAft>
                <a:spcPts val="0"/>
              </a:spcAft>
              <a:buNone/>
            </a:pPr>
            <a:endParaRPr sz="1700"/>
          </a:p>
          <a:p>
            <a:pPr marL="0" lvl="0" indent="0" algn="l" rtl="0">
              <a:spcBef>
                <a:spcPts val="800"/>
              </a:spcBef>
              <a:spcAft>
                <a:spcPts val="0"/>
              </a:spcAft>
              <a:buNone/>
            </a:pPr>
            <a:endParaRPr/>
          </a:p>
        </p:txBody>
      </p:sp>
      <p:pic>
        <p:nvPicPr>
          <p:cNvPr id="1406" name="Google Shape;1406;p214"/>
          <p:cNvPicPr preferRelativeResize="0"/>
          <p:nvPr/>
        </p:nvPicPr>
        <p:blipFill>
          <a:blip r:embed="rId3">
            <a:alphaModFix/>
          </a:blip>
          <a:stretch>
            <a:fillRect/>
          </a:stretch>
        </p:blipFill>
        <p:spPr>
          <a:xfrm>
            <a:off x="7131100" y="337550"/>
            <a:ext cx="1716525" cy="988632"/>
          </a:xfrm>
          <a:prstGeom prst="rect">
            <a:avLst/>
          </a:prstGeom>
          <a:noFill/>
          <a:ln>
            <a:noFill/>
          </a:ln>
        </p:spPr>
      </p:pic>
      <p:pic>
        <p:nvPicPr>
          <p:cNvPr id="1407" name="Google Shape;1407;p214"/>
          <p:cNvPicPr preferRelativeResize="0"/>
          <p:nvPr/>
        </p:nvPicPr>
        <p:blipFill>
          <a:blip r:embed="rId4">
            <a:alphaModFix/>
          </a:blip>
          <a:stretch>
            <a:fillRect/>
          </a:stretch>
        </p:blipFill>
        <p:spPr>
          <a:xfrm>
            <a:off x="2068125" y="2174150"/>
            <a:ext cx="5430724" cy="2458475"/>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21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Other E-Commerce Acquisitions</a:t>
            </a:r>
            <a:endParaRPr/>
          </a:p>
        </p:txBody>
      </p:sp>
      <p:sp>
        <p:nvSpPr>
          <p:cNvPr id="1413" name="Google Shape;1413;p215"/>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sz="1700"/>
          </a:p>
          <a:p>
            <a:pPr marL="0" lvl="0" indent="0" algn="l" rtl="0">
              <a:spcBef>
                <a:spcPts val="800"/>
              </a:spcBef>
              <a:spcAft>
                <a:spcPts val="0"/>
              </a:spcAft>
              <a:buNone/>
            </a:pPr>
            <a:endParaRPr sz="1700"/>
          </a:p>
          <a:p>
            <a:pPr marL="0" lvl="0" indent="0" algn="l" rtl="0">
              <a:spcBef>
                <a:spcPts val="800"/>
              </a:spcBef>
              <a:spcAft>
                <a:spcPts val="0"/>
              </a:spcAft>
              <a:buNone/>
            </a:pPr>
            <a:endParaRPr/>
          </a:p>
        </p:txBody>
      </p:sp>
      <p:pic>
        <p:nvPicPr>
          <p:cNvPr id="1414" name="Google Shape;1414;p215"/>
          <p:cNvPicPr preferRelativeResize="0"/>
          <p:nvPr/>
        </p:nvPicPr>
        <p:blipFill>
          <a:blip r:embed="rId3">
            <a:alphaModFix/>
          </a:blip>
          <a:stretch>
            <a:fillRect/>
          </a:stretch>
        </p:blipFill>
        <p:spPr>
          <a:xfrm>
            <a:off x="7131100" y="337550"/>
            <a:ext cx="1716525" cy="988632"/>
          </a:xfrm>
          <a:prstGeom prst="rect">
            <a:avLst/>
          </a:prstGeom>
          <a:noFill/>
          <a:ln>
            <a:noFill/>
          </a:ln>
        </p:spPr>
      </p:pic>
      <p:pic>
        <p:nvPicPr>
          <p:cNvPr id="1415" name="Google Shape;1415;p215"/>
          <p:cNvPicPr preferRelativeResize="0"/>
          <p:nvPr/>
        </p:nvPicPr>
        <p:blipFill>
          <a:blip r:embed="rId4">
            <a:alphaModFix/>
          </a:blip>
          <a:stretch>
            <a:fillRect/>
          </a:stretch>
        </p:blipFill>
        <p:spPr>
          <a:xfrm>
            <a:off x="2999825" y="1515750"/>
            <a:ext cx="3472325" cy="2862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5"/>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Retail Sales Worldwide</a:t>
            </a:r>
            <a:endParaRPr/>
          </a:p>
        </p:txBody>
      </p:sp>
      <p:pic>
        <p:nvPicPr>
          <p:cNvPr id="275" name="Google Shape;275;p45"/>
          <p:cNvPicPr preferRelativeResize="0"/>
          <p:nvPr/>
        </p:nvPicPr>
        <p:blipFill>
          <a:blip r:embed="rId3">
            <a:alphaModFix/>
          </a:blip>
          <a:stretch>
            <a:fillRect/>
          </a:stretch>
        </p:blipFill>
        <p:spPr>
          <a:xfrm>
            <a:off x="2308425" y="743350"/>
            <a:ext cx="4708850" cy="4287725"/>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21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Growth of Walmart’s E-commerce Sales in the U.S</a:t>
            </a:r>
            <a:endParaRPr/>
          </a:p>
        </p:txBody>
      </p:sp>
      <p:pic>
        <p:nvPicPr>
          <p:cNvPr id="1421" name="Google Shape;1421;p216"/>
          <p:cNvPicPr preferRelativeResize="0"/>
          <p:nvPr/>
        </p:nvPicPr>
        <p:blipFill>
          <a:blip r:embed="rId3">
            <a:alphaModFix/>
          </a:blip>
          <a:stretch>
            <a:fillRect/>
          </a:stretch>
        </p:blipFill>
        <p:spPr>
          <a:xfrm>
            <a:off x="1914525" y="1373350"/>
            <a:ext cx="5866149" cy="3347400"/>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21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200"/>
              <a:t>Top 10 E-Commerce Retailers in the US in 2020 by % share of US retail e-commerce sales</a:t>
            </a:r>
            <a:endParaRPr sz="3200"/>
          </a:p>
        </p:txBody>
      </p:sp>
      <p:pic>
        <p:nvPicPr>
          <p:cNvPr id="1427" name="Google Shape;1427;p217"/>
          <p:cNvPicPr preferRelativeResize="0"/>
          <p:nvPr/>
        </p:nvPicPr>
        <p:blipFill>
          <a:blip r:embed="rId3">
            <a:alphaModFix/>
          </a:blip>
          <a:stretch>
            <a:fillRect/>
          </a:stretch>
        </p:blipFill>
        <p:spPr>
          <a:xfrm>
            <a:off x="709175" y="1369213"/>
            <a:ext cx="7599498" cy="3425025"/>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218"/>
          <p:cNvSpPr txBox="1">
            <a:spLocks noGrp="1"/>
          </p:cNvSpPr>
          <p:nvPr>
            <p:ph type="title"/>
          </p:nvPr>
        </p:nvSpPr>
        <p:spPr>
          <a:xfrm>
            <a:off x="2299550" y="2007175"/>
            <a:ext cx="55014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500" b="1"/>
              <a:t>Management Overview</a:t>
            </a:r>
            <a:endParaRPr sz="3500" b="1"/>
          </a:p>
        </p:txBody>
      </p:sp>
      <p:pic>
        <p:nvPicPr>
          <p:cNvPr id="1433" name="Google Shape;1433;p218"/>
          <p:cNvPicPr preferRelativeResize="0"/>
          <p:nvPr/>
        </p:nvPicPr>
        <p:blipFill>
          <a:blip r:embed="rId3">
            <a:alphaModFix/>
          </a:blip>
          <a:stretch>
            <a:fillRect/>
          </a:stretch>
        </p:blipFill>
        <p:spPr>
          <a:xfrm>
            <a:off x="165050" y="220525"/>
            <a:ext cx="4233600" cy="947075"/>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219"/>
          <p:cNvSpPr txBox="1">
            <a:spLocks noGrp="1"/>
          </p:cNvSpPr>
          <p:nvPr>
            <p:ph type="title"/>
          </p:nvPr>
        </p:nvSpPr>
        <p:spPr>
          <a:xfrm>
            <a:off x="628650" y="-6"/>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The Walton Family</a:t>
            </a:r>
            <a:endParaRPr/>
          </a:p>
        </p:txBody>
      </p:sp>
      <p:sp>
        <p:nvSpPr>
          <p:cNvPr id="1439" name="Google Shape;1439;p219"/>
          <p:cNvSpPr txBox="1"/>
          <p:nvPr/>
        </p:nvSpPr>
        <p:spPr>
          <a:xfrm>
            <a:off x="865650" y="718075"/>
            <a:ext cx="1539900" cy="3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Alice Walton</a:t>
            </a:r>
            <a:endParaRPr>
              <a:latin typeface="Calibri"/>
              <a:ea typeface="Calibri"/>
              <a:cs typeface="Calibri"/>
              <a:sym typeface="Calibri"/>
            </a:endParaRPr>
          </a:p>
        </p:txBody>
      </p:sp>
      <p:sp>
        <p:nvSpPr>
          <p:cNvPr id="1440" name="Google Shape;1440;p219"/>
          <p:cNvSpPr txBox="1"/>
          <p:nvPr/>
        </p:nvSpPr>
        <p:spPr>
          <a:xfrm>
            <a:off x="3729125" y="718075"/>
            <a:ext cx="1278300" cy="3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Jim Walton</a:t>
            </a:r>
            <a:endParaRPr>
              <a:latin typeface="Calibri"/>
              <a:ea typeface="Calibri"/>
              <a:cs typeface="Calibri"/>
              <a:sym typeface="Calibri"/>
            </a:endParaRPr>
          </a:p>
        </p:txBody>
      </p:sp>
      <p:sp>
        <p:nvSpPr>
          <p:cNvPr id="1441" name="Google Shape;1441;p219"/>
          <p:cNvSpPr txBox="1"/>
          <p:nvPr/>
        </p:nvSpPr>
        <p:spPr>
          <a:xfrm>
            <a:off x="7173300" y="386825"/>
            <a:ext cx="1187700" cy="39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br>
              <a:rPr lang="en">
                <a:latin typeface="Calibri"/>
                <a:ea typeface="Calibri"/>
                <a:cs typeface="Calibri"/>
                <a:sym typeface="Calibri"/>
              </a:rPr>
            </a:br>
            <a:r>
              <a:rPr lang="en">
                <a:latin typeface="Calibri"/>
                <a:ea typeface="Calibri"/>
                <a:cs typeface="Calibri"/>
                <a:sym typeface="Calibri"/>
              </a:rPr>
              <a:t>Rob Walton</a:t>
            </a:r>
            <a:endParaRPr>
              <a:latin typeface="Calibri"/>
              <a:ea typeface="Calibri"/>
              <a:cs typeface="Calibri"/>
              <a:sym typeface="Calibri"/>
            </a:endParaRPr>
          </a:p>
        </p:txBody>
      </p:sp>
      <p:pic>
        <p:nvPicPr>
          <p:cNvPr id="1442" name="Google Shape;1442;p219"/>
          <p:cNvPicPr preferRelativeResize="0"/>
          <p:nvPr/>
        </p:nvPicPr>
        <p:blipFill>
          <a:blip r:embed="rId3">
            <a:alphaModFix/>
          </a:blip>
          <a:stretch>
            <a:fillRect/>
          </a:stretch>
        </p:blipFill>
        <p:spPr>
          <a:xfrm>
            <a:off x="865650" y="1015038"/>
            <a:ext cx="1221334" cy="1468200"/>
          </a:xfrm>
          <a:prstGeom prst="rect">
            <a:avLst/>
          </a:prstGeom>
          <a:noFill/>
          <a:ln>
            <a:noFill/>
          </a:ln>
        </p:spPr>
      </p:pic>
      <p:pic>
        <p:nvPicPr>
          <p:cNvPr id="1443" name="Google Shape;1443;p219"/>
          <p:cNvPicPr preferRelativeResize="0"/>
          <p:nvPr/>
        </p:nvPicPr>
        <p:blipFill>
          <a:blip r:embed="rId4">
            <a:alphaModFix/>
          </a:blip>
          <a:stretch>
            <a:fillRect/>
          </a:stretch>
        </p:blipFill>
        <p:spPr>
          <a:xfrm>
            <a:off x="3729125" y="1015038"/>
            <a:ext cx="1187700" cy="1468200"/>
          </a:xfrm>
          <a:prstGeom prst="rect">
            <a:avLst/>
          </a:prstGeom>
          <a:noFill/>
          <a:ln>
            <a:noFill/>
          </a:ln>
        </p:spPr>
      </p:pic>
      <p:pic>
        <p:nvPicPr>
          <p:cNvPr id="1444" name="Google Shape;1444;p219"/>
          <p:cNvPicPr preferRelativeResize="0"/>
          <p:nvPr/>
        </p:nvPicPr>
        <p:blipFill>
          <a:blip r:embed="rId5">
            <a:alphaModFix/>
          </a:blip>
          <a:stretch>
            <a:fillRect/>
          </a:stretch>
        </p:blipFill>
        <p:spPr>
          <a:xfrm>
            <a:off x="7156633" y="889975"/>
            <a:ext cx="1221029" cy="1509875"/>
          </a:xfrm>
          <a:prstGeom prst="rect">
            <a:avLst/>
          </a:prstGeom>
          <a:noFill/>
          <a:ln>
            <a:noFill/>
          </a:ln>
        </p:spPr>
      </p:pic>
      <p:sp>
        <p:nvSpPr>
          <p:cNvPr id="1445" name="Google Shape;1445;p219"/>
          <p:cNvSpPr txBox="1"/>
          <p:nvPr/>
        </p:nvSpPr>
        <p:spPr>
          <a:xfrm>
            <a:off x="543500" y="2705775"/>
            <a:ext cx="2083500" cy="1509900"/>
          </a:xfrm>
          <a:prstGeom prst="rect">
            <a:avLst/>
          </a:prstGeom>
          <a:noFill/>
          <a:ln>
            <a:noFill/>
          </a:ln>
        </p:spPr>
        <p:txBody>
          <a:bodyPr spcFirstLastPara="1" wrap="square" lIns="91425" tIns="91425" rIns="91425" bIns="91425" anchor="t" anchorCtr="0">
            <a:noAutofit/>
          </a:bodyPr>
          <a:lstStyle/>
          <a:p>
            <a:pPr marL="457200" lvl="0" indent="-292100" algn="l" rtl="0">
              <a:spcBef>
                <a:spcPts val="0"/>
              </a:spcBef>
              <a:spcAft>
                <a:spcPts val="0"/>
              </a:spcAft>
              <a:buSzPts val="1000"/>
              <a:buFont typeface="Calibri"/>
              <a:buChar char="●"/>
            </a:pPr>
            <a:r>
              <a:rPr lang="en" sz="1000">
                <a:latin typeface="Calibri"/>
                <a:ea typeface="Calibri"/>
                <a:cs typeface="Calibri"/>
                <a:sym typeface="Calibri"/>
              </a:rPr>
              <a:t>Net worth: 48.1 billion USD</a:t>
            </a:r>
            <a:endParaRPr sz="1000">
              <a:latin typeface="Calibri"/>
              <a:ea typeface="Calibri"/>
              <a:cs typeface="Calibri"/>
              <a:sym typeface="Calibri"/>
            </a:endParaRPr>
          </a:p>
          <a:p>
            <a:pPr marL="457200" lvl="0" indent="-292100" algn="l" rtl="0">
              <a:spcBef>
                <a:spcPts val="0"/>
              </a:spcBef>
              <a:spcAft>
                <a:spcPts val="0"/>
              </a:spcAft>
              <a:buSzPts val="1000"/>
              <a:buFont typeface="Calibri"/>
              <a:buChar char="●"/>
            </a:pPr>
            <a:r>
              <a:rPr lang="en" sz="1000">
                <a:latin typeface="Calibri"/>
                <a:ea typeface="Calibri"/>
                <a:cs typeface="Calibri"/>
                <a:sym typeface="Calibri"/>
              </a:rPr>
              <a:t>Graduated from Trinity University with a B.A, in economics and finance</a:t>
            </a:r>
            <a:endParaRPr sz="1000">
              <a:latin typeface="Calibri"/>
              <a:ea typeface="Calibri"/>
              <a:cs typeface="Calibri"/>
              <a:sym typeface="Calibri"/>
            </a:endParaRPr>
          </a:p>
        </p:txBody>
      </p:sp>
      <p:sp>
        <p:nvSpPr>
          <p:cNvPr id="1446" name="Google Shape;1446;p219"/>
          <p:cNvSpPr txBox="1"/>
          <p:nvPr/>
        </p:nvSpPr>
        <p:spPr>
          <a:xfrm>
            <a:off x="3037050" y="2654650"/>
            <a:ext cx="3069900" cy="1833600"/>
          </a:xfrm>
          <a:prstGeom prst="rect">
            <a:avLst/>
          </a:prstGeom>
          <a:noFill/>
          <a:ln>
            <a:noFill/>
          </a:ln>
        </p:spPr>
        <p:txBody>
          <a:bodyPr spcFirstLastPara="1" wrap="square" lIns="91425" tIns="91425" rIns="91425" bIns="91425" anchor="t" anchorCtr="0">
            <a:noAutofit/>
          </a:bodyPr>
          <a:lstStyle/>
          <a:p>
            <a:pPr marL="457200" lvl="0" indent="-292100" algn="l" rtl="0">
              <a:spcBef>
                <a:spcPts val="0"/>
              </a:spcBef>
              <a:spcAft>
                <a:spcPts val="0"/>
              </a:spcAft>
              <a:buSzPts val="1000"/>
              <a:buFont typeface="Calibri"/>
              <a:buChar char="●"/>
            </a:pPr>
            <a:r>
              <a:rPr lang="en" sz="1000">
                <a:latin typeface="Calibri"/>
                <a:ea typeface="Calibri"/>
                <a:cs typeface="Calibri"/>
                <a:sym typeface="Calibri"/>
              </a:rPr>
              <a:t>Net worth: 48.4 billion USD</a:t>
            </a:r>
            <a:endParaRPr sz="1000">
              <a:latin typeface="Calibri"/>
              <a:ea typeface="Calibri"/>
              <a:cs typeface="Calibri"/>
              <a:sym typeface="Calibri"/>
            </a:endParaRPr>
          </a:p>
          <a:p>
            <a:pPr marL="457200" lvl="0" indent="-292100" algn="l" rtl="0">
              <a:spcBef>
                <a:spcPts val="0"/>
              </a:spcBef>
              <a:spcAft>
                <a:spcPts val="0"/>
              </a:spcAft>
              <a:buSzPts val="1000"/>
              <a:buFont typeface="Calibri"/>
              <a:buChar char="●"/>
            </a:pPr>
            <a:r>
              <a:rPr lang="en" sz="1000">
                <a:latin typeface="Calibri"/>
                <a:ea typeface="Calibri"/>
                <a:cs typeface="Calibri"/>
                <a:sym typeface="Calibri"/>
              </a:rPr>
              <a:t>Walton received a bachelor’s degree in Business Administration Marketing</a:t>
            </a:r>
            <a:endParaRPr sz="1000">
              <a:latin typeface="Calibri"/>
              <a:ea typeface="Calibri"/>
              <a:cs typeface="Calibri"/>
              <a:sym typeface="Calibri"/>
            </a:endParaRPr>
          </a:p>
          <a:p>
            <a:pPr marL="457200" lvl="0" indent="-292100" algn="l" rtl="0">
              <a:spcBef>
                <a:spcPts val="0"/>
              </a:spcBef>
              <a:spcAft>
                <a:spcPts val="0"/>
              </a:spcAft>
              <a:buSzPts val="1000"/>
              <a:buFont typeface="Calibri"/>
              <a:buChar char="●"/>
            </a:pPr>
            <a:r>
              <a:rPr lang="en" sz="1000">
                <a:latin typeface="Calibri"/>
                <a:ea typeface="Calibri"/>
                <a:cs typeface="Calibri"/>
                <a:sym typeface="Calibri"/>
              </a:rPr>
              <a:t>Jim walton’s retirement from the board and the nomination of Steuart Walton, his son, mark a leadership transition to the next generation of Walton family representatives</a:t>
            </a:r>
            <a:endParaRPr sz="1000">
              <a:latin typeface="Calibri"/>
              <a:ea typeface="Calibri"/>
              <a:cs typeface="Calibri"/>
              <a:sym typeface="Calibri"/>
            </a:endParaRPr>
          </a:p>
          <a:p>
            <a:pPr marL="457200" lvl="0" indent="-292100" algn="l" rtl="0">
              <a:spcBef>
                <a:spcPts val="0"/>
              </a:spcBef>
              <a:spcAft>
                <a:spcPts val="0"/>
              </a:spcAft>
              <a:buSzPts val="1000"/>
              <a:buFont typeface="Calibri"/>
              <a:buChar char="●"/>
            </a:pPr>
            <a:r>
              <a:rPr lang="en" sz="1000">
                <a:latin typeface="Calibri"/>
                <a:ea typeface="Calibri"/>
                <a:cs typeface="Calibri"/>
                <a:sym typeface="Calibri"/>
              </a:rPr>
              <a:t>Jim Walton served on the board for over 10 years and was a member of the Technology and eCommerce Committee, as well as the Strategic Planning and Finance Committee during his tenure</a:t>
            </a:r>
            <a:endParaRPr sz="1000">
              <a:latin typeface="Calibri"/>
              <a:ea typeface="Calibri"/>
              <a:cs typeface="Calibri"/>
              <a:sym typeface="Calibri"/>
            </a:endParaRPr>
          </a:p>
        </p:txBody>
      </p:sp>
      <p:sp>
        <p:nvSpPr>
          <p:cNvPr id="1447" name="Google Shape;1447;p219"/>
          <p:cNvSpPr txBox="1"/>
          <p:nvPr/>
        </p:nvSpPr>
        <p:spPr>
          <a:xfrm>
            <a:off x="6106950" y="2483225"/>
            <a:ext cx="2813100" cy="3000000"/>
          </a:xfrm>
          <a:prstGeom prst="rect">
            <a:avLst/>
          </a:prstGeom>
          <a:noFill/>
          <a:ln>
            <a:noFill/>
          </a:ln>
        </p:spPr>
        <p:txBody>
          <a:bodyPr spcFirstLastPara="1" wrap="square" lIns="91425" tIns="91425" rIns="91425" bIns="91425" anchor="t" anchorCtr="0">
            <a:noAutofit/>
          </a:bodyPr>
          <a:lstStyle/>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Executive; Strategic Planning &amp; Finance</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Son of Walmart founder, Sam Walton, Rob Walton served as Walmart’s chairman of the board of directors from 1992 to 2015</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Rob joined the company in 1969. Prior to becoming chairman, he held a variety of positions with Walmart, including senior vice president, corporate secretary, general counsel and vice chairman</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Before joining Walmart, Rob was a partner with the law firm of Conner &amp; Winters in Tulsa, Okla</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Graduated from the University of Arkansas in 1966 with a bachelor of science degree in business administration</a:t>
            </a:r>
            <a:endParaRPr sz="1000">
              <a:solidFill>
                <a:schemeClr val="dk1"/>
              </a:solidFill>
              <a:latin typeface="Calibri"/>
              <a:ea typeface="Calibri"/>
              <a:cs typeface="Calibri"/>
              <a:sym typeface="Calibri"/>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Google Shape;1452;p22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Management</a:t>
            </a:r>
            <a:endParaRPr/>
          </a:p>
        </p:txBody>
      </p:sp>
      <p:sp>
        <p:nvSpPr>
          <p:cNvPr id="1453" name="Google Shape;1453;p220"/>
          <p:cNvSpPr txBox="1">
            <a:spLocks noGrp="1"/>
          </p:cNvSpPr>
          <p:nvPr>
            <p:ph type="body" idx="1"/>
          </p:nvPr>
        </p:nvSpPr>
        <p:spPr>
          <a:xfrm>
            <a:off x="2505275" y="1268050"/>
            <a:ext cx="6819900" cy="35031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800"/>
              <a:t>Doug McMillon: CEO and President, Walmart</a:t>
            </a:r>
            <a:endParaRPr sz="1800"/>
          </a:p>
          <a:p>
            <a:pPr marL="0" lvl="0" indent="0" algn="l" rtl="0">
              <a:spcBef>
                <a:spcPts val="800"/>
              </a:spcBef>
              <a:spcAft>
                <a:spcPts val="0"/>
              </a:spcAft>
              <a:buNone/>
            </a:pPr>
            <a:r>
              <a:rPr lang="en" sz="1600"/>
              <a:t>As CEO, Doug leads a strong management team that is working to deliver Walmart’s mission of “saving people money so they can live a better life.”</a:t>
            </a:r>
            <a:endParaRPr sz="1600"/>
          </a:p>
          <a:p>
            <a:pPr marL="0" lvl="0" indent="0" algn="l" rtl="0">
              <a:spcBef>
                <a:spcPts val="800"/>
              </a:spcBef>
              <a:spcAft>
                <a:spcPts val="0"/>
              </a:spcAft>
              <a:buNone/>
            </a:pPr>
            <a:r>
              <a:rPr lang="en" sz="1600"/>
              <a:t>Mr. McMillon has more than 25 years of experience in the retail industry and at our company.</a:t>
            </a:r>
            <a:endParaRPr sz="1600"/>
          </a:p>
          <a:p>
            <a:pPr marL="0" lvl="0" indent="0" algn="l" rtl="0">
              <a:spcBef>
                <a:spcPts val="800"/>
              </a:spcBef>
              <a:spcAft>
                <a:spcPts val="0"/>
              </a:spcAft>
              <a:buNone/>
            </a:pPr>
            <a:r>
              <a:rPr lang="en" sz="1600"/>
              <a:t>From February 2009 to February 2014, Doug served as president and chief executive officer of Walmart</a:t>
            </a:r>
            <a:endParaRPr sz="1600"/>
          </a:p>
          <a:p>
            <a:pPr marL="0" lvl="0" indent="0" algn="l" rtl="0">
              <a:spcBef>
                <a:spcPts val="800"/>
              </a:spcBef>
              <a:spcAft>
                <a:spcPts val="0"/>
              </a:spcAft>
              <a:buNone/>
            </a:pPr>
            <a:r>
              <a:rPr lang="en" sz="1600"/>
              <a:t>International, a fast-growing segment of Walmart’s overall operations</a:t>
            </a:r>
            <a:endParaRPr sz="1600"/>
          </a:p>
          <a:p>
            <a:pPr marL="0" lvl="0" indent="0" algn="l" rtl="0">
              <a:spcBef>
                <a:spcPts val="800"/>
              </a:spcBef>
              <a:spcAft>
                <a:spcPts val="0"/>
              </a:spcAft>
              <a:buNone/>
            </a:pPr>
            <a:r>
              <a:rPr lang="en" sz="1600"/>
              <a:t>Originally from Jonesboro, Ark., Doug graduated from the University of Arkansas with a bachelor of science in business administration. He earned his MBA in finance from the University of Tulsa.</a:t>
            </a:r>
            <a:endParaRPr sz="1600"/>
          </a:p>
          <a:p>
            <a:pPr marL="0" lvl="0" indent="0" algn="l" rtl="0">
              <a:spcBef>
                <a:spcPts val="800"/>
              </a:spcBef>
              <a:spcAft>
                <a:spcPts val="0"/>
              </a:spcAft>
              <a:buNone/>
            </a:pPr>
            <a:endParaRPr/>
          </a:p>
        </p:txBody>
      </p:sp>
      <p:pic>
        <p:nvPicPr>
          <p:cNvPr id="1454" name="Google Shape;1454;p220"/>
          <p:cNvPicPr preferRelativeResize="0"/>
          <p:nvPr/>
        </p:nvPicPr>
        <p:blipFill>
          <a:blip r:embed="rId3">
            <a:alphaModFix/>
          </a:blip>
          <a:stretch>
            <a:fillRect/>
          </a:stretch>
        </p:blipFill>
        <p:spPr>
          <a:xfrm>
            <a:off x="323525" y="1420450"/>
            <a:ext cx="1991575" cy="2880025"/>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221"/>
          <p:cNvSpPr txBox="1">
            <a:spLocks noGrp="1"/>
          </p:cNvSpPr>
          <p:nvPr>
            <p:ph type="title"/>
          </p:nvPr>
        </p:nvSpPr>
        <p:spPr>
          <a:xfrm>
            <a:off x="366925" y="22351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Management</a:t>
            </a:r>
            <a:endParaRPr/>
          </a:p>
        </p:txBody>
      </p:sp>
      <p:sp>
        <p:nvSpPr>
          <p:cNvPr id="1460" name="Google Shape;1460;p221"/>
          <p:cNvSpPr txBox="1">
            <a:spLocks noGrp="1"/>
          </p:cNvSpPr>
          <p:nvPr>
            <p:ph type="body" idx="1"/>
          </p:nvPr>
        </p:nvSpPr>
        <p:spPr>
          <a:xfrm>
            <a:off x="2535475" y="1217725"/>
            <a:ext cx="6412800" cy="3503100"/>
          </a:xfrm>
          <a:prstGeom prst="rect">
            <a:avLst/>
          </a:prstGeom>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 sz="1800"/>
              <a:t>John Furner: CEO and President, Walmart U.S.</a:t>
            </a:r>
            <a:endParaRPr sz="1800"/>
          </a:p>
          <a:p>
            <a:pPr marL="0" lvl="0" indent="0" algn="l" rtl="0">
              <a:lnSpc>
                <a:spcPct val="90000"/>
              </a:lnSpc>
              <a:spcBef>
                <a:spcPts val="0"/>
              </a:spcBef>
              <a:spcAft>
                <a:spcPts val="0"/>
              </a:spcAft>
              <a:buNone/>
            </a:pPr>
            <a:endParaRPr sz="1800"/>
          </a:p>
          <a:p>
            <a:pPr marL="0" lvl="0" indent="0" algn="l" rtl="0">
              <a:lnSpc>
                <a:spcPct val="90000"/>
              </a:lnSpc>
              <a:spcBef>
                <a:spcPts val="0"/>
              </a:spcBef>
              <a:spcAft>
                <a:spcPts val="0"/>
              </a:spcAft>
              <a:buNone/>
            </a:pPr>
            <a:r>
              <a:rPr lang="en" sz="1600"/>
              <a:t>John Furner is responsible for the strategic direction and performance of more than 4,700 stores and more than 1 million associates</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From 2017-2019, John served as president and CEO of Sam’s Club</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John started with Walmart as an hourly associate in 1993, at Store 100 in Bentonville, Arkansas. He has held important roles throughout the company, including assistant store manager, store manager, district manager, buyer with the prominent ones including head of marketing and merchandising for Walmart China, and chief merchant for Sam’s Club</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John has a bachelor of science in marketing from the University of Arkansas</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spcBef>
                <a:spcPts val="800"/>
              </a:spcBef>
              <a:spcAft>
                <a:spcPts val="0"/>
              </a:spcAft>
              <a:buNone/>
            </a:pPr>
            <a:endParaRPr sz="1600"/>
          </a:p>
          <a:p>
            <a:pPr marL="0" lvl="0" indent="0" algn="l" rtl="0">
              <a:spcBef>
                <a:spcPts val="800"/>
              </a:spcBef>
              <a:spcAft>
                <a:spcPts val="0"/>
              </a:spcAft>
              <a:buNone/>
            </a:pPr>
            <a:endParaRPr sz="1600"/>
          </a:p>
          <a:p>
            <a:pPr marL="0" lvl="0" indent="0" algn="l" rtl="0">
              <a:spcBef>
                <a:spcPts val="800"/>
              </a:spcBef>
              <a:spcAft>
                <a:spcPts val="0"/>
              </a:spcAft>
              <a:buNone/>
            </a:pPr>
            <a:endParaRPr/>
          </a:p>
        </p:txBody>
      </p:sp>
      <p:pic>
        <p:nvPicPr>
          <p:cNvPr id="1461" name="Google Shape;1461;p221"/>
          <p:cNvPicPr preferRelativeResize="0"/>
          <p:nvPr/>
        </p:nvPicPr>
        <p:blipFill>
          <a:blip r:embed="rId3">
            <a:alphaModFix/>
          </a:blip>
          <a:stretch>
            <a:fillRect/>
          </a:stretch>
        </p:blipFill>
        <p:spPr>
          <a:xfrm>
            <a:off x="323500" y="1268050"/>
            <a:ext cx="2082149" cy="2956900"/>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222"/>
          <p:cNvSpPr txBox="1">
            <a:spLocks noGrp="1"/>
          </p:cNvSpPr>
          <p:nvPr>
            <p:ph type="title"/>
          </p:nvPr>
        </p:nvSpPr>
        <p:spPr>
          <a:xfrm>
            <a:off x="366925" y="22351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Management</a:t>
            </a:r>
            <a:endParaRPr/>
          </a:p>
        </p:txBody>
      </p:sp>
      <p:sp>
        <p:nvSpPr>
          <p:cNvPr id="1467" name="Google Shape;1467;p222"/>
          <p:cNvSpPr txBox="1">
            <a:spLocks noGrp="1"/>
          </p:cNvSpPr>
          <p:nvPr>
            <p:ph type="body" idx="1"/>
          </p:nvPr>
        </p:nvSpPr>
        <p:spPr>
          <a:xfrm>
            <a:off x="2585825" y="994950"/>
            <a:ext cx="6412800" cy="3503100"/>
          </a:xfrm>
          <a:prstGeom prst="rect">
            <a:avLst/>
          </a:prstGeom>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Judith Mckenna: CEO and President, Walmart International</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She leads more than 5,900 retail units and 700,000 associates across 26 countries.</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Prior to being named president and CEO of Walmart International, Judith served as executive vice president and chief operating officer for Walmart U.S. She led the company’s 1.5 million associates and operations for its 4,600 U.S. stores.</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Judith has been named to Fortune’s 50 Most Powerful Women list every year since 2015.</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Judith graduated with a law degree from Hull University in England before earning her Institute of Chartered Accountants in England and Wales accounting qualification at KPMG.</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spcBef>
                <a:spcPts val="800"/>
              </a:spcBef>
              <a:spcAft>
                <a:spcPts val="0"/>
              </a:spcAft>
              <a:buNone/>
            </a:pPr>
            <a:endParaRPr sz="1600"/>
          </a:p>
          <a:p>
            <a:pPr marL="0" lvl="0" indent="0" algn="l" rtl="0">
              <a:spcBef>
                <a:spcPts val="800"/>
              </a:spcBef>
              <a:spcAft>
                <a:spcPts val="0"/>
              </a:spcAft>
              <a:buNone/>
            </a:pPr>
            <a:endParaRPr sz="1600"/>
          </a:p>
          <a:p>
            <a:pPr marL="0" lvl="0" indent="0" algn="l" rtl="0">
              <a:spcBef>
                <a:spcPts val="800"/>
              </a:spcBef>
              <a:spcAft>
                <a:spcPts val="0"/>
              </a:spcAft>
              <a:buNone/>
            </a:pPr>
            <a:endParaRPr/>
          </a:p>
        </p:txBody>
      </p:sp>
      <p:pic>
        <p:nvPicPr>
          <p:cNvPr id="1468" name="Google Shape;1468;p222"/>
          <p:cNvPicPr preferRelativeResize="0"/>
          <p:nvPr/>
        </p:nvPicPr>
        <p:blipFill>
          <a:blip r:embed="rId3">
            <a:alphaModFix/>
          </a:blip>
          <a:stretch>
            <a:fillRect/>
          </a:stretch>
        </p:blipFill>
        <p:spPr>
          <a:xfrm>
            <a:off x="152400" y="1217725"/>
            <a:ext cx="2283475" cy="3050075"/>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223"/>
          <p:cNvSpPr txBox="1">
            <a:spLocks noGrp="1"/>
          </p:cNvSpPr>
          <p:nvPr>
            <p:ph type="title"/>
          </p:nvPr>
        </p:nvSpPr>
        <p:spPr>
          <a:xfrm>
            <a:off x="366925" y="22351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Management</a:t>
            </a:r>
            <a:endParaRPr/>
          </a:p>
        </p:txBody>
      </p:sp>
      <p:sp>
        <p:nvSpPr>
          <p:cNvPr id="1474" name="Google Shape;1474;p223"/>
          <p:cNvSpPr txBox="1">
            <a:spLocks noGrp="1"/>
          </p:cNvSpPr>
          <p:nvPr>
            <p:ph type="body" idx="1"/>
          </p:nvPr>
        </p:nvSpPr>
        <p:spPr>
          <a:xfrm>
            <a:off x="2585825" y="874175"/>
            <a:ext cx="6412800" cy="3503100"/>
          </a:xfrm>
          <a:prstGeom prst="rect">
            <a:avLst/>
          </a:prstGeom>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Marc Lore: CEO and President, Walmart eCommerce U.S.</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He was appointed in September 2016 to lead U.S. ecommerce when his company Jet.com was acquired </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In his role, he accelerates Walmart’s U.S. e-commerce growth and customer reach, leading Walmart.com and Jet.com.</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Prior to Jet, Marc was the co-founder and CEO of Quidsi, the parent company of e-commerce websites Diapers.com, Soap.com, Wag.com and more. </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 Marc’s industry accolades include E&amp;Y’s Entrepreneur of the Year regional winner and Fortune’s “smartest people in technology.” </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He graduated from Bucknell University, where he received a B.A. in Business Management and Economics.</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spcBef>
                <a:spcPts val="800"/>
              </a:spcBef>
              <a:spcAft>
                <a:spcPts val="0"/>
              </a:spcAft>
              <a:buNone/>
            </a:pPr>
            <a:endParaRPr sz="1600"/>
          </a:p>
          <a:p>
            <a:pPr marL="0" lvl="0" indent="0" algn="l" rtl="0">
              <a:spcBef>
                <a:spcPts val="800"/>
              </a:spcBef>
              <a:spcAft>
                <a:spcPts val="0"/>
              </a:spcAft>
              <a:buNone/>
            </a:pPr>
            <a:endParaRPr sz="1600"/>
          </a:p>
          <a:p>
            <a:pPr marL="0" lvl="0" indent="0" algn="l" rtl="0">
              <a:spcBef>
                <a:spcPts val="800"/>
              </a:spcBef>
              <a:spcAft>
                <a:spcPts val="0"/>
              </a:spcAft>
              <a:buNone/>
            </a:pPr>
            <a:endParaRPr/>
          </a:p>
        </p:txBody>
      </p:sp>
      <p:pic>
        <p:nvPicPr>
          <p:cNvPr id="1475" name="Google Shape;1475;p223"/>
          <p:cNvPicPr preferRelativeResize="0"/>
          <p:nvPr/>
        </p:nvPicPr>
        <p:blipFill>
          <a:blip r:embed="rId3">
            <a:alphaModFix/>
          </a:blip>
          <a:stretch>
            <a:fillRect/>
          </a:stretch>
        </p:blipFill>
        <p:spPr>
          <a:xfrm>
            <a:off x="152400" y="1370126"/>
            <a:ext cx="2190750" cy="2827225"/>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224"/>
          <p:cNvSpPr txBox="1">
            <a:spLocks noGrp="1"/>
          </p:cNvSpPr>
          <p:nvPr>
            <p:ph type="title"/>
          </p:nvPr>
        </p:nvSpPr>
        <p:spPr>
          <a:xfrm>
            <a:off x="142350" y="22351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Management</a:t>
            </a:r>
            <a:endParaRPr/>
          </a:p>
        </p:txBody>
      </p:sp>
      <p:sp>
        <p:nvSpPr>
          <p:cNvPr id="1481" name="Google Shape;1481;p224"/>
          <p:cNvSpPr txBox="1">
            <a:spLocks noGrp="1"/>
          </p:cNvSpPr>
          <p:nvPr>
            <p:ph type="body" idx="1"/>
          </p:nvPr>
        </p:nvSpPr>
        <p:spPr>
          <a:xfrm>
            <a:off x="2607150" y="789625"/>
            <a:ext cx="6412800" cy="3070200"/>
          </a:xfrm>
          <a:prstGeom prst="rect">
            <a:avLst/>
          </a:prstGeom>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Brett Biggs: Executive Vice President and CFO, Walmart</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Brett is responsible for accounting and control, corporate strategy and development, business planning and analysis, internal auditing, treasury, tax, global shared services and several other key areas of the company. </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Before being appointed to his current role, he was executive vice president and chief financial officer for Walmart International, where he was responsible for all global finance activities. </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Prior to joining Walmart in 2000, Brett held various M&amp;A and corporate finance positions with Leggett &amp; Platt, Phillips Petroleum Co. and Price Waterhouse.</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Brett graduated Summa Cum Laude from Harding University with a bachelor’s degree in accounting and later received a MBA with Honors from Oklahoma State University. He serves in various advisory roles at Harding University</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spcBef>
                <a:spcPts val="800"/>
              </a:spcBef>
              <a:spcAft>
                <a:spcPts val="0"/>
              </a:spcAft>
              <a:buNone/>
            </a:pPr>
            <a:endParaRPr sz="1600"/>
          </a:p>
          <a:p>
            <a:pPr marL="0" lvl="0" indent="0" algn="l" rtl="0">
              <a:spcBef>
                <a:spcPts val="800"/>
              </a:spcBef>
              <a:spcAft>
                <a:spcPts val="0"/>
              </a:spcAft>
              <a:buNone/>
            </a:pPr>
            <a:endParaRPr sz="1600"/>
          </a:p>
          <a:p>
            <a:pPr marL="0" lvl="0" indent="0" algn="l" rtl="0">
              <a:spcBef>
                <a:spcPts val="800"/>
              </a:spcBef>
              <a:spcAft>
                <a:spcPts val="0"/>
              </a:spcAft>
              <a:buNone/>
            </a:pPr>
            <a:endParaRPr/>
          </a:p>
        </p:txBody>
      </p:sp>
      <p:pic>
        <p:nvPicPr>
          <p:cNvPr id="1482" name="Google Shape;1482;p224"/>
          <p:cNvPicPr preferRelativeResize="0"/>
          <p:nvPr/>
        </p:nvPicPr>
        <p:blipFill>
          <a:blip r:embed="rId3">
            <a:alphaModFix/>
          </a:blip>
          <a:stretch>
            <a:fillRect/>
          </a:stretch>
        </p:blipFill>
        <p:spPr>
          <a:xfrm>
            <a:off x="142350" y="1132375"/>
            <a:ext cx="2233125" cy="3007150"/>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225"/>
          <p:cNvSpPr txBox="1">
            <a:spLocks noGrp="1"/>
          </p:cNvSpPr>
          <p:nvPr>
            <p:ph type="title"/>
          </p:nvPr>
        </p:nvSpPr>
        <p:spPr>
          <a:xfrm>
            <a:off x="215950" y="22351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Management</a:t>
            </a:r>
            <a:endParaRPr/>
          </a:p>
        </p:txBody>
      </p:sp>
      <p:sp>
        <p:nvSpPr>
          <p:cNvPr id="1488" name="Google Shape;1488;p225"/>
          <p:cNvSpPr txBox="1">
            <a:spLocks noGrp="1"/>
          </p:cNvSpPr>
          <p:nvPr>
            <p:ph type="body" idx="1"/>
          </p:nvPr>
        </p:nvSpPr>
        <p:spPr>
          <a:xfrm>
            <a:off x="2595875" y="1188875"/>
            <a:ext cx="6412800" cy="3070200"/>
          </a:xfrm>
          <a:prstGeom prst="rect">
            <a:avLst/>
          </a:prstGeom>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 sz="1600"/>
              <a:t>Kathryn McLay: President and CEO, Sam’s Club</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Kathryn has held a number of leadership roles at Walmart since joining in 2015 as vice president at U.S. Finance &amp; Strategy</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Kathryn began her career in 1992 at Deloitte as an undergraduate and worked in both internal and external audit and later at Qantas Airlines. In 2007, she was selected as the general manager for business development and subsequently held executive leadership roles throughout Woolworths’ retail and supply chain</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r>
              <a:rPr lang="en" sz="1600"/>
              <a:t>She has a bachelor’s degree in accounting and finance from the University of Technology in Sydney</a:t>
            </a: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lnSpc>
                <a:spcPct val="90000"/>
              </a:lnSpc>
              <a:spcBef>
                <a:spcPts val="0"/>
              </a:spcBef>
              <a:spcAft>
                <a:spcPts val="0"/>
              </a:spcAft>
              <a:buNone/>
            </a:pPr>
            <a:endParaRPr sz="1600"/>
          </a:p>
          <a:p>
            <a:pPr marL="0" lvl="0" indent="0" algn="l" rtl="0">
              <a:spcBef>
                <a:spcPts val="800"/>
              </a:spcBef>
              <a:spcAft>
                <a:spcPts val="0"/>
              </a:spcAft>
              <a:buNone/>
            </a:pPr>
            <a:endParaRPr sz="1600"/>
          </a:p>
          <a:p>
            <a:pPr marL="0" lvl="0" indent="0" algn="l" rtl="0">
              <a:spcBef>
                <a:spcPts val="800"/>
              </a:spcBef>
              <a:spcAft>
                <a:spcPts val="0"/>
              </a:spcAft>
              <a:buNone/>
            </a:pPr>
            <a:endParaRPr sz="1600"/>
          </a:p>
          <a:p>
            <a:pPr marL="0" lvl="0" indent="0" algn="l" rtl="0">
              <a:spcBef>
                <a:spcPts val="800"/>
              </a:spcBef>
              <a:spcAft>
                <a:spcPts val="0"/>
              </a:spcAft>
              <a:buNone/>
            </a:pPr>
            <a:endParaRPr/>
          </a:p>
        </p:txBody>
      </p:sp>
      <p:pic>
        <p:nvPicPr>
          <p:cNvPr id="1489" name="Google Shape;1489;p225"/>
          <p:cNvPicPr preferRelativeResize="0"/>
          <p:nvPr/>
        </p:nvPicPr>
        <p:blipFill>
          <a:blip r:embed="rId3">
            <a:alphaModFix/>
          </a:blip>
          <a:stretch>
            <a:fillRect/>
          </a:stretch>
        </p:blipFill>
        <p:spPr>
          <a:xfrm>
            <a:off x="162475" y="1217719"/>
            <a:ext cx="2281025" cy="304136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2822400" y="548250"/>
            <a:ext cx="3499200" cy="151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000">
                <a:solidFill>
                  <a:srgbClr val="000000"/>
                </a:solidFill>
              </a:rPr>
              <a:t>Our Team</a:t>
            </a:r>
            <a:r>
              <a:rPr lang="en" sz="5000" b="1">
                <a:solidFill>
                  <a:srgbClr val="000000"/>
                </a:solidFill>
              </a:rPr>
              <a:t>:</a:t>
            </a:r>
            <a:endParaRPr sz="5000" b="1">
              <a:solidFill>
                <a:srgbClr val="000000"/>
              </a:solidFill>
            </a:endParaRPr>
          </a:p>
        </p:txBody>
      </p:sp>
      <p:pic>
        <p:nvPicPr>
          <p:cNvPr id="161" name="Google Shape;161;p28"/>
          <p:cNvPicPr preferRelativeResize="0"/>
          <p:nvPr/>
        </p:nvPicPr>
        <p:blipFill rotWithShape="1">
          <a:blip r:embed="rId3">
            <a:alphaModFix/>
          </a:blip>
          <a:srcRect t="6254" b="22014"/>
          <a:stretch/>
        </p:blipFill>
        <p:spPr>
          <a:xfrm>
            <a:off x="3700688" y="1817200"/>
            <a:ext cx="1889559" cy="2005926"/>
          </a:xfrm>
          <a:prstGeom prst="rect">
            <a:avLst/>
          </a:prstGeom>
          <a:noFill/>
          <a:ln>
            <a:noFill/>
          </a:ln>
        </p:spPr>
      </p:pic>
      <p:sp>
        <p:nvSpPr>
          <p:cNvPr id="162" name="Google Shape;162;p28"/>
          <p:cNvSpPr txBox="1"/>
          <p:nvPr/>
        </p:nvSpPr>
        <p:spPr>
          <a:xfrm>
            <a:off x="4023913" y="3981100"/>
            <a:ext cx="1032300" cy="45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Roboto"/>
                <a:ea typeface="Roboto"/>
                <a:cs typeface="Roboto"/>
                <a:sym typeface="Roboto"/>
              </a:rPr>
              <a:t>Suruchi Singal</a:t>
            </a:r>
            <a:endParaRPr sz="1900">
              <a:latin typeface="Roboto"/>
              <a:ea typeface="Roboto"/>
              <a:cs typeface="Roboto"/>
              <a:sym typeface="Roboto"/>
            </a:endParaRPr>
          </a:p>
        </p:txBody>
      </p:sp>
      <p:pic>
        <p:nvPicPr>
          <p:cNvPr id="163" name="Google Shape;163;p28"/>
          <p:cNvPicPr preferRelativeResize="0"/>
          <p:nvPr/>
        </p:nvPicPr>
        <p:blipFill>
          <a:blip r:embed="rId4">
            <a:alphaModFix/>
          </a:blip>
          <a:stretch>
            <a:fillRect/>
          </a:stretch>
        </p:blipFill>
        <p:spPr>
          <a:xfrm>
            <a:off x="7473575" y="1766925"/>
            <a:ext cx="1454754" cy="2005925"/>
          </a:xfrm>
          <a:prstGeom prst="rect">
            <a:avLst/>
          </a:prstGeom>
          <a:noFill/>
          <a:ln>
            <a:noFill/>
          </a:ln>
        </p:spPr>
      </p:pic>
      <p:sp>
        <p:nvSpPr>
          <p:cNvPr id="164" name="Google Shape;164;p28"/>
          <p:cNvSpPr txBox="1"/>
          <p:nvPr/>
        </p:nvSpPr>
        <p:spPr>
          <a:xfrm>
            <a:off x="7645188" y="3980950"/>
            <a:ext cx="1111500" cy="6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Roboto"/>
                <a:ea typeface="Roboto"/>
                <a:cs typeface="Roboto"/>
                <a:sym typeface="Roboto"/>
              </a:rPr>
              <a:t>Hansika Chawla</a:t>
            </a:r>
            <a:endParaRPr sz="1800">
              <a:latin typeface="Roboto"/>
              <a:ea typeface="Roboto"/>
              <a:cs typeface="Roboto"/>
              <a:sym typeface="Roboto"/>
            </a:endParaRPr>
          </a:p>
        </p:txBody>
      </p:sp>
      <p:sp>
        <p:nvSpPr>
          <p:cNvPr id="166" name="Google Shape;166;p28"/>
          <p:cNvSpPr txBox="1"/>
          <p:nvPr/>
        </p:nvSpPr>
        <p:spPr>
          <a:xfrm>
            <a:off x="506063" y="3923650"/>
            <a:ext cx="1111500" cy="74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Roboto"/>
                <a:ea typeface="Roboto"/>
                <a:cs typeface="Roboto"/>
                <a:sym typeface="Roboto"/>
              </a:rPr>
              <a:t>Raunaq Singh</a:t>
            </a:r>
            <a:endParaRPr sz="1900">
              <a:latin typeface="Roboto"/>
              <a:ea typeface="Roboto"/>
              <a:cs typeface="Roboto"/>
              <a:sym typeface="Roboto"/>
            </a:endParaRPr>
          </a:p>
        </p:txBody>
      </p:sp>
      <p:pic>
        <p:nvPicPr>
          <p:cNvPr id="167" name="Google Shape;167;p28"/>
          <p:cNvPicPr preferRelativeResize="0"/>
          <p:nvPr/>
        </p:nvPicPr>
        <p:blipFill>
          <a:blip r:embed="rId5">
            <a:alphaModFix/>
          </a:blip>
          <a:stretch>
            <a:fillRect/>
          </a:stretch>
        </p:blipFill>
        <p:spPr>
          <a:xfrm>
            <a:off x="1848686" y="1817185"/>
            <a:ext cx="1744149" cy="1955650"/>
          </a:xfrm>
          <a:prstGeom prst="rect">
            <a:avLst/>
          </a:prstGeom>
          <a:noFill/>
          <a:ln>
            <a:noFill/>
          </a:ln>
        </p:spPr>
      </p:pic>
      <p:sp>
        <p:nvSpPr>
          <p:cNvPr id="168" name="Google Shape;168;p28"/>
          <p:cNvSpPr txBox="1"/>
          <p:nvPr/>
        </p:nvSpPr>
        <p:spPr>
          <a:xfrm>
            <a:off x="2040388" y="4031500"/>
            <a:ext cx="1454700" cy="53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a:latin typeface="Roboto"/>
                <a:ea typeface="Roboto"/>
                <a:cs typeface="Roboto"/>
                <a:sym typeface="Roboto"/>
              </a:rPr>
              <a:t>Joven Toor </a:t>
            </a:r>
            <a:endParaRPr sz="1900">
              <a:latin typeface="Roboto"/>
              <a:ea typeface="Roboto"/>
              <a:cs typeface="Roboto"/>
              <a:sym typeface="Roboto"/>
            </a:endParaRPr>
          </a:p>
        </p:txBody>
      </p:sp>
      <p:sp>
        <p:nvSpPr>
          <p:cNvPr id="169" name="Google Shape;169;p28"/>
          <p:cNvSpPr txBox="1"/>
          <p:nvPr/>
        </p:nvSpPr>
        <p:spPr>
          <a:xfrm>
            <a:off x="5918675" y="3889750"/>
            <a:ext cx="1454700" cy="63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Roboto"/>
                <a:ea typeface="Roboto"/>
                <a:cs typeface="Roboto"/>
                <a:sym typeface="Roboto"/>
              </a:rPr>
              <a:t>Manraj Sanghera</a:t>
            </a:r>
            <a:endParaRPr sz="1800">
              <a:latin typeface="Roboto"/>
              <a:ea typeface="Roboto"/>
              <a:cs typeface="Roboto"/>
              <a:sym typeface="Roboto"/>
            </a:endParaRPr>
          </a:p>
        </p:txBody>
      </p:sp>
      <p:pic>
        <p:nvPicPr>
          <p:cNvPr id="170" name="Google Shape;170;p28"/>
          <p:cNvPicPr preferRelativeResize="0"/>
          <p:nvPr/>
        </p:nvPicPr>
        <p:blipFill rotWithShape="1">
          <a:blip r:embed="rId6">
            <a:alphaModFix/>
          </a:blip>
          <a:srcRect l="12691" r="16245"/>
          <a:stretch/>
        </p:blipFill>
        <p:spPr>
          <a:xfrm>
            <a:off x="5698100" y="1817188"/>
            <a:ext cx="1638779" cy="1955647"/>
          </a:xfrm>
          <a:prstGeom prst="rect">
            <a:avLst/>
          </a:prstGeom>
          <a:noFill/>
          <a:ln>
            <a:noFill/>
          </a:ln>
        </p:spPr>
      </p:pic>
      <p:pic>
        <p:nvPicPr>
          <p:cNvPr id="1026" name="Picture 2">
            <a:extLst>
              <a:ext uri="{FF2B5EF4-FFF2-40B4-BE49-F238E27FC236}">
                <a16:creationId xmlns:a16="http://schemas.microsoft.com/office/drawing/2014/main" id="{ED4E8F3C-86EC-40C9-83CB-2F8649E4A5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817188"/>
            <a:ext cx="1744719" cy="19556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Retail Index </a:t>
            </a:r>
            <a:endParaRPr/>
          </a:p>
        </p:txBody>
      </p:sp>
      <p:sp>
        <p:nvSpPr>
          <p:cNvPr id="281" name="Google Shape;281;p46"/>
          <p:cNvSpPr txBox="1"/>
          <p:nvPr/>
        </p:nvSpPr>
        <p:spPr>
          <a:xfrm>
            <a:off x="535450" y="1100450"/>
            <a:ext cx="4435200" cy="310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350" b="1">
              <a:highlight>
                <a:srgbClr val="FFFFFF"/>
              </a:highlight>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SPDR S&amp;P Retail (XRT)</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SPDR S&amp;P 500 (SPY)</a:t>
            </a:r>
            <a:endParaRPr>
              <a:latin typeface="Roboto"/>
              <a:ea typeface="Roboto"/>
              <a:cs typeface="Roboto"/>
              <a:sym typeface="Roboto"/>
            </a:endParaRPr>
          </a:p>
          <a:p>
            <a:pPr marL="45720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RTH: VanEck Vectors Retail</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XLY: Dow Jones Consumer</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226"/>
          <p:cNvSpPr txBox="1">
            <a:spLocks noGrp="1"/>
          </p:cNvSpPr>
          <p:nvPr>
            <p:ph type="title"/>
          </p:nvPr>
        </p:nvSpPr>
        <p:spPr>
          <a:xfrm>
            <a:off x="2351850" y="1865475"/>
            <a:ext cx="4029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500" b="1"/>
              <a:t>Financial Snapshot</a:t>
            </a:r>
            <a:endParaRPr sz="3500" b="1"/>
          </a:p>
        </p:txBody>
      </p:sp>
      <p:pic>
        <p:nvPicPr>
          <p:cNvPr id="1495" name="Google Shape;1495;p226"/>
          <p:cNvPicPr preferRelativeResize="0"/>
          <p:nvPr/>
        </p:nvPicPr>
        <p:blipFill>
          <a:blip r:embed="rId3">
            <a:alphaModFix/>
          </a:blip>
          <a:stretch>
            <a:fillRect/>
          </a:stretch>
        </p:blipFill>
        <p:spPr>
          <a:xfrm>
            <a:off x="338400" y="412600"/>
            <a:ext cx="4233600" cy="947075"/>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22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Balance Sheet - Assets (10-Q)</a:t>
            </a:r>
            <a:endParaRPr/>
          </a:p>
        </p:txBody>
      </p:sp>
      <p:pic>
        <p:nvPicPr>
          <p:cNvPr id="1501" name="Google Shape;1501;p227"/>
          <p:cNvPicPr preferRelativeResize="0"/>
          <p:nvPr/>
        </p:nvPicPr>
        <p:blipFill>
          <a:blip r:embed="rId3">
            <a:alphaModFix/>
          </a:blip>
          <a:stretch>
            <a:fillRect/>
          </a:stretch>
        </p:blipFill>
        <p:spPr>
          <a:xfrm>
            <a:off x="556025" y="1097150"/>
            <a:ext cx="8147577" cy="3607300"/>
          </a:xfrm>
          <a:prstGeom prst="rect">
            <a:avLst/>
          </a:prstGeom>
          <a:noFill/>
          <a:ln>
            <a:noFill/>
          </a:ln>
        </p:spPr>
      </p:pic>
      <p:sp>
        <p:nvSpPr>
          <p:cNvPr id="1502" name="Google Shape;1502;p227"/>
          <p:cNvSpPr txBox="1"/>
          <p:nvPr/>
        </p:nvSpPr>
        <p:spPr>
          <a:xfrm>
            <a:off x="785125" y="1922525"/>
            <a:ext cx="7886700" cy="241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503" name="Google Shape;1503;p227"/>
          <p:cNvSpPr txBox="1"/>
          <p:nvPr/>
        </p:nvSpPr>
        <p:spPr>
          <a:xfrm>
            <a:off x="905900" y="2345275"/>
            <a:ext cx="7765800" cy="241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504" name="Google Shape;1504;p227"/>
          <p:cNvSpPr txBox="1"/>
          <p:nvPr/>
        </p:nvSpPr>
        <p:spPr>
          <a:xfrm>
            <a:off x="785125" y="3160575"/>
            <a:ext cx="7941600" cy="221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228"/>
          <p:cNvSpPr txBox="1">
            <a:spLocks noGrp="1"/>
          </p:cNvSpPr>
          <p:nvPr>
            <p:ph type="title"/>
          </p:nvPr>
        </p:nvSpPr>
        <p:spPr>
          <a:xfrm>
            <a:off x="628650" y="10016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Balance  - Liabilities &amp; Equity (10-Q)</a:t>
            </a:r>
            <a:endParaRPr/>
          </a:p>
        </p:txBody>
      </p:sp>
      <p:pic>
        <p:nvPicPr>
          <p:cNvPr id="1510" name="Google Shape;1510;p228"/>
          <p:cNvPicPr preferRelativeResize="0"/>
          <p:nvPr/>
        </p:nvPicPr>
        <p:blipFill>
          <a:blip r:embed="rId3">
            <a:alphaModFix/>
          </a:blip>
          <a:stretch>
            <a:fillRect/>
          </a:stretch>
        </p:blipFill>
        <p:spPr>
          <a:xfrm>
            <a:off x="1086650" y="936100"/>
            <a:ext cx="7130523" cy="4066476"/>
          </a:xfrm>
          <a:prstGeom prst="rect">
            <a:avLst/>
          </a:prstGeom>
          <a:noFill/>
          <a:ln>
            <a:noFill/>
          </a:ln>
        </p:spPr>
      </p:pic>
      <p:sp>
        <p:nvSpPr>
          <p:cNvPr id="1511" name="Google Shape;1511;p228"/>
          <p:cNvSpPr txBox="1"/>
          <p:nvPr/>
        </p:nvSpPr>
        <p:spPr>
          <a:xfrm>
            <a:off x="1298450" y="2667375"/>
            <a:ext cx="6804300" cy="141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22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Balance Sheet (10 - K)</a:t>
            </a:r>
            <a:endParaRPr/>
          </a:p>
        </p:txBody>
      </p:sp>
      <p:pic>
        <p:nvPicPr>
          <p:cNvPr id="1517" name="Google Shape;1517;p229"/>
          <p:cNvPicPr preferRelativeResize="0"/>
          <p:nvPr/>
        </p:nvPicPr>
        <p:blipFill>
          <a:blip r:embed="rId3">
            <a:alphaModFix/>
          </a:blip>
          <a:stretch>
            <a:fillRect/>
          </a:stretch>
        </p:blipFill>
        <p:spPr>
          <a:xfrm>
            <a:off x="152400" y="1099619"/>
            <a:ext cx="8694713" cy="3570658"/>
          </a:xfrm>
          <a:prstGeom prst="rect">
            <a:avLst/>
          </a:prstGeom>
          <a:noFill/>
          <a:ln>
            <a:noFill/>
          </a:ln>
        </p:spPr>
      </p:pic>
      <p:sp>
        <p:nvSpPr>
          <p:cNvPr id="1518" name="Google Shape;1518;p229"/>
          <p:cNvSpPr txBox="1"/>
          <p:nvPr/>
        </p:nvSpPr>
        <p:spPr>
          <a:xfrm>
            <a:off x="573725" y="1982925"/>
            <a:ext cx="8133000" cy="211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p230"/>
          <p:cNvSpPr txBox="1">
            <a:spLocks noGrp="1"/>
          </p:cNvSpPr>
          <p:nvPr>
            <p:ph type="title"/>
          </p:nvPr>
        </p:nvSpPr>
        <p:spPr>
          <a:xfrm>
            <a:off x="628650" y="79749"/>
            <a:ext cx="7886700" cy="856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Balance Sheet (10 - K)</a:t>
            </a:r>
            <a:endParaRPr/>
          </a:p>
        </p:txBody>
      </p:sp>
      <p:pic>
        <p:nvPicPr>
          <p:cNvPr id="1524" name="Google Shape;1524;p230"/>
          <p:cNvPicPr preferRelativeResize="0"/>
          <p:nvPr/>
        </p:nvPicPr>
        <p:blipFill>
          <a:blip r:embed="rId3">
            <a:alphaModFix/>
          </a:blip>
          <a:stretch>
            <a:fillRect/>
          </a:stretch>
        </p:blipFill>
        <p:spPr>
          <a:xfrm>
            <a:off x="566375" y="885775"/>
            <a:ext cx="7795698" cy="3945700"/>
          </a:xfrm>
          <a:prstGeom prst="rect">
            <a:avLst/>
          </a:prstGeom>
          <a:noFill/>
          <a:ln>
            <a:noFill/>
          </a:ln>
        </p:spPr>
      </p:pic>
      <p:sp>
        <p:nvSpPr>
          <p:cNvPr id="1525" name="Google Shape;1525;p230"/>
          <p:cNvSpPr txBox="1"/>
          <p:nvPr/>
        </p:nvSpPr>
        <p:spPr>
          <a:xfrm>
            <a:off x="966300" y="3965825"/>
            <a:ext cx="7287300" cy="161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231"/>
          <p:cNvSpPr txBox="1">
            <a:spLocks noGrp="1"/>
          </p:cNvSpPr>
          <p:nvPr>
            <p:ph type="title"/>
          </p:nvPr>
        </p:nvSpPr>
        <p:spPr>
          <a:xfrm>
            <a:off x="628650" y="-64306"/>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Statement of Income (10 - K)</a:t>
            </a:r>
            <a:endParaRPr/>
          </a:p>
        </p:txBody>
      </p:sp>
      <p:pic>
        <p:nvPicPr>
          <p:cNvPr id="1531" name="Google Shape;1531;p231"/>
          <p:cNvPicPr preferRelativeResize="0"/>
          <p:nvPr/>
        </p:nvPicPr>
        <p:blipFill>
          <a:blip r:embed="rId3">
            <a:alphaModFix/>
          </a:blip>
          <a:stretch>
            <a:fillRect/>
          </a:stretch>
        </p:blipFill>
        <p:spPr>
          <a:xfrm>
            <a:off x="869325" y="785125"/>
            <a:ext cx="7515275" cy="4106724"/>
          </a:xfrm>
          <a:prstGeom prst="rect">
            <a:avLst/>
          </a:prstGeom>
          <a:noFill/>
          <a:ln>
            <a:noFill/>
          </a:ln>
        </p:spPr>
      </p:pic>
      <p:sp>
        <p:nvSpPr>
          <p:cNvPr id="1532" name="Google Shape;1532;p231"/>
          <p:cNvSpPr txBox="1"/>
          <p:nvPr/>
        </p:nvSpPr>
        <p:spPr>
          <a:xfrm>
            <a:off x="1157550" y="1157550"/>
            <a:ext cx="6764100" cy="120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533" name="Google Shape;1533;p231"/>
          <p:cNvSpPr txBox="1"/>
          <p:nvPr/>
        </p:nvSpPr>
        <p:spPr>
          <a:xfrm>
            <a:off x="1107200" y="3432350"/>
            <a:ext cx="7176900" cy="211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232"/>
          <p:cNvSpPr txBox="1">
            <a:spLocks noGrp="1"/>
          </p:cNvSpPr>
          <p:nvPr>
            <p:ph type="title"/>
          </p:nvPr>
        </p:nvSpPr>
        <p:spPr>
          <a:xfrm>
            <a:off x="628650" y="769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Statement of Income (10 - Q)</a:t>
            </a:r>
            <a:endParaRPr/>
          </a:p>
        </p:txBody>
      </p:sp>
      <p:pic>
        <p:nvPicPr>
          <p:cNvPr id="1539" name="Google Shape;1539;p232"/>
          <p:cNvPicPr preferRelativeResize="0"/>
          <p:nvPr/>
        </p:nvPicPr>
        <p:blipFill>
          <a:blip r:embed="rId3">
            <a:alphaModFix/>
          </a:blip>
          <a:stretch>
            <a:fillRect/>
          </a:stretch>
        </p:blipFill>
        <p:spPr>
          <a:xfrm>
            <a:off x="721600" y="845500"/>
            <a:ext cx="7793750" cy="4036301"/>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233"/>
          <p:cNvSpPr txBox="1">
            <a:spLocks noGrp="1"/>
          </p:cNvSpPr>
          <p:nvPr>
            <p:ph type="title"/>
          </p:nvPr>
        </p:nvSpPr>
        <p:spPr>
          <a:xfrm>
            <a:off x="319050" y="11579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Statement of Cash Flows (10 - K)</a:t>
            </a:r>
            <a:endParaRPr/>
          </a:p>
        </p:txBody>
      </p:sp>
      <p:pic>
        <p:nvPicPr>
          <p:cNvPr id="1545" name="Google Shape;1545;p233"/>
          <p:cNvPicPr preferRelativeResize="0"/>
          <p:nvPr/>
        </p:nvPicPr>
        <p:blipFill>
          <a:blip r:embed="rId3">
            <a:alphaModFix/>
          </a:blip>
          <a:stretch>
            <a:fillRect/>
          </a:stretch>
        </p:blipFill>
        <p:spPr>
          <a:xfrm>
            <a:off x="380075" y="845500"/>
            <a:ext cx="7764652" cy="3956475"/>
          </a:xfrm>
          <a:prstGeom prst="rect">
            <a:avLst/>
          </a:prstGeom>
          <a:noFill/>
          <a:ln>
            <a:noFill/>
          </a:ln>
        </p:spPr>
      </p:pic>
      <p:sp>
        <p:nvSpPr>
          <p:cNvPr id="1546" name="Google Shape;1546;p233"/>
          <p:cNvSpPr txBox="1"/>
          <p:nvPr/>
        </p:nvSpPr>
        <p:spPr>
          <a:xfrm>
            <a:off x="624075" y="1368925"/>
            <a:ext cx="7327800" cy="161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547" name="Google Shape;1547;p233"/>
          <p:cNvSpPr txBox="1"/>
          <p:nvPr/>
        </p:nvSpPr>
        <p:spPr>
          <a:xfrm>
            <a:off x="533475" y="3462550"/>
            <a:ext cx="7418400" cy="161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548" name="Google Shape;1548;p233"/>
          <p:cNvSpPr txBox="1"/>
          <p:nvPr/>
        </p:nvSpPr>
        <p:spPr>
          <a:xfrm>
            <a:off x="563675" y="4549625"/>
            <a:ext cx="7418400" cy="161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23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Statement of Cash Flows (10 - K)</a:t>
            </a:r>
            <a:endParaRPr/>
          </a:p>
        </p:txBody>
      </p:sp>
      <p:pic>
        <p:nvPicPr>
          <p:cNvPr id="1554" name="Google Shape;1554;p234"/>
          <p:cNvPicPr preferRelativeResize="0"/>
          <p:nvPr/>
        </p:nvPicPr>
        <p:blipFill>
          <a:blip r:embed="rId3">
            <a:alphaModFix/>
          </a:blip>
          <a:stretch>
            <a:fillRect/>
          </a:stretch>
        </p:blipFill>
        <p:spPr>
          <a:xfrm>
            <a:off x="462875" y="1151375"/>
            <a:ext cx="7733601" cy="3570651"/>
          </a:xfrm>
          <a:prstGeom prst="rect">
            <a:avLst/>
          </a:prstGeom>
          <a:noFill/>
          <a:ln>
            <a:noFill/>
          </a:ln>
        </p:spPr>
      </p:pic>
      <p:sp>
        <p:nvSpPr>
          <p:cNvPr id="1555" name="Google Shape;1555;p234"/>
          <p:cNvSpPr txBox="1"/>
          <p:nvPr/>
        </p:nvSpPr>
        <p:spPr>
          <a:xfrm>
            <a:off x="664325" y="2184225"/>
            <a:ext cx="7438500" cy="211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556" name="Google Shape;1556;p234"/>
          <p:cNvSpPr txBox="1"/>
          <p:nvPr/>
        </p:nvSpPr>
        <p:spPr>
          <a:xfrm>
            <a:off x="654250" y="2858625"/>
            <a:ext cx="7438500" cy="161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235"/>
          <p:cNvSpPr txBox="1">
            <a:spLocks noGrp="1"/>
          </p:cNvSpPr>
          <p:nvPr>
            <p:ph type="title"/>
          </p:nvPr>
        </p:nvSpPr>
        <p:spPr>
          <a:xfrm>
            <a:off x="588375" y="14299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Statement of Cash Flows (10 - Q)</a:t>
            </a:r>
            <a:endParaRPr/>
          </a:p>
        </p:txBody>
      </p:sp>
      <p:pic>
        <p:nvPicPr>
          <p:cNvPr id="1562" name="Google Shape;1562;p235"/>
          <p:cNvPicPr preferRelativeResize="0"/>
          <p:nvPr/>
        </p:nvPicPr>
        <p:blipFill>
          <a:blip r:embed="rId3">
            <a:alphaModFix/>
          </a:blip>
          <a:stretch>
            <a:fillRect/>
          </a:stretch>
        </p:blipFill>
        <p:spPr>
          <a:xfrm>
            <a:off x="752650" y="895825"/>
            <a:ext cx="7601775" cy="3945699"/>
          </a:xfrm>
          <a:prstGeom prst="rect">
            <a:avLst/>
          </a:prstGeom>
          <a:noFill/>
          <a:ln>
            <a:noFill/>
          </a:ln>
        </p:spPr>
      </p:pic>
      <p:sp>
        <p:nvSpPr>
          <p:cNvPr id="1563" name="Google Shape;1563;p235"/>
          <p:cNvSpPr txBox="1"/>
          <p:nvPr/>
        </p:nvSpPr>
        <p:spPr>
          <a:xfrm>
            <a:off x="835450" y="3321625"/>
            <a:ext cx="7408200" cy="141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564" name="Google Shape;1564;p235"/>
          <p:cNvSpPr txBox="1"/>
          <p:nvPr/>
        </p:nvSpPr>
        <p:spPr>
          <a:xfrm>
            <a:off x="865650" y="4519425"/>
            <a:ext cx="7408200" cy="201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XRT Retail Index Fund</a:t>
            </a:r>
            <a:endParaRPr/>
          </a:p>
        </p:txBody>
      </p:sp>
      <p:pic>
        <p:nvPicPr>
          <p:cNvPr id="287" name="Google Shape;287;p47"/>
          <p:cNvPicPr preferRelativeResize="0"/>
          <p:nvPr/>
        </p:nvPicPr>
        <p:blipFill>
          <a:blip r:embed="rId3">
            <a:alphaModFix/>
          </a:blip>
          <a:stretch>
            <a:fillRect/>
          </a:stretch>
        </p:blipFill>
        <p:spPr>
          <a:xfrm>
            <a:off x="3528050" y="792150"/>
            <a:ext cx="5566726" cy="4219650"/>
          </a:xfrm>
          <a:prstGeom prst="rect">
            <a:avLst/>
          </a:prstGeom>
          <a:noFill/>
          <a:ln>
            <a:noFill/>
          </a:ln>
        </p:spPr>
      </p:pic>
      <p:sp>
        <p:nvSpPr>
          <p:cNvPr id="288" name="Google Shape;288;p47"/>
          <p:cNvSpPr txBox="1"/>
          <p:nvPr/>
        </p:nvSpPr>
        <p:spPr>
          <a:xfrm>
            <a:off x="1507325" y="2023350"/>
            <a:ext cx="1434000" cy="4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Top 10 Sectors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23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Statement of Cash Flows (10 - Q)</a:t>
            </a:r>
            <a:endParaRPr/>
          </a:p>
        </p:txBody>
      </p:sp>
      <p:pic>
        <p:nvPicPr>
          <p:cNvPr id="1570" name="Google Shape;1570;p236"/>
          <p:cNvPicPr preferRelativeResize="0"/>
          <p:nvPr/>
        </p:nvPicPr>
        <p:blipFill>
          <a:blip r:embed="rId3">
            <a:alphaModFix/>
          </a:blip>
          <a:stretch>
            <a:fillRect/>
          </a:stretch>
        </p:blipFill>
        <p:spPr>
          <a:xfrm>
            <a:off x="152400" y="1268050"/>
            <a:ext cx="8839199" cy="3397450"/>
          </a:xfrm>
          <a:prstGeom prst="rect">
            <a:avLst/>
          </a:prstGeom>
          <a:noFill/>
          <a:ln>
            <a:noFill/>
          </a:ln>
        </p:spPr>
      </p:pic>
      <p:sp>
        <p:nvSpPr>
          <p:cNvPr id="1571" name="Google Shape;1571;p236"/>
          <p:cNvSpPr txBox="1"/>
          <p:nvPr/>
        </p:nvSpPr>
        <p:spPr>
          <a:xfrm>
            <a:off x="412700" y="3029725"/>
            <a:ext cx="8404800" cy="231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572" name="Google Shape;1572;p236"/>
          <p:cNvSpPr txBox="1"/>
          <p:nvPr/>
        </p:nvSpPr>
        <p:spPr>
          <a:xfrm>
            <a:off x="463025" y="1580300"/>
            <a:ext cx="8354400" cy="614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237"/>
          <p:cNvSpPr txBox="1">
            <a:spLocks noGrp="1"/>
          </p:cNvSpPr>
          <p:nvPr>
            <p:ph type="title"/>
          </p:nvPr>
        </p:nvSpPr>
        <p:spPr>
          <a:xfrm>
            <a:off x="39250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Share Repurchase - for quarter year ended Jan 31, 2020</a:t>
            </a:r>
            <a:endParaRPr/>
          </a:p>
        </p:txBody>
      </p:sp>
      <p:pic>
        <p:nvPicPr>
          <p:cNvPr id="1578" name="Google Shape;1578;p237"/>
          <p:cNvPicPr preferRelativeResize="0"/>
          <p:nvPr/>
        </p:nvPicPr>
        <p:blipFill>
          <a:blip r:embed="rId3">
            <a:alphaModFix/>
          </a:blip>
          <a:stretch>
            <a:fillRect/>
          </a:stretch>
        </p:blipFill>
        <p:spPr>
          <a:xfrm>
            <a:off x="152400" y="1490900"/>
            <a:ext cx="8839202" cy="2810750"/>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Google Shape;1583;p23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Recommendation</a:t>
            </a:r>
            <a:endParaRPr/>
          </a:p>
        </p:txBody>
      </p:sp>
      <p:pic>
        <p:nvPicPr>
          <p:cNvPr id="1584" name="Google Shape;1584;p238"/>
          <p:cNvPicPr preferRelativeResize="0"/>
          <p:nvPr/>
        </p:nvPicPr>
        <p:blipFill>
          <a:blip r:embed="rId3">
            <a:alphaModFix/>
          </a:blip>
          <a:stretch>
            <a:fillRect/>
          </a:stretch>
        </p:blipFill>
        <p:spPr>
          <a:xfrm>
            <a:off x="2328900" y="1317769"/>
            <a:ext cx="4645592" cy="35706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48"/>
          <p:cNvPicPr preferRelativeResize="0"/>
          <p:nvPr/>
        </p:nvPicPr>
        <p:blipFill>
          <a:blip r:embed="rId3">
            <a:alphaModFix/>
          </a:blip>
          <a:stretch>
            <a:fillRect/>
          </a:stretch>
        </p:blipFill>
        <p:spPr>
          <a:xfrm>
            <a:off x="1657188" y="771225"/>
            <a:ext cx="5829625" cy="4306825"/>
          </a:xfrm>
          <a:prstGeom prst="rect">
            <a:avLst/>
          </a:prstGeom>
          <a:noFill/>
          <a:ln>
            <a:noFill/>
          </a:ln>
        </p:spPr>
      </p:pic>
      <p:sp>
        <p:nvSpPr>
          <p:cNvPr id="294" name="Google Shape;294;p4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Top 10 Holdings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S&amp;P Retail Index - RLX</a:t>
            </a:r>
            <a:endParaRPr/>
          </a:p>
        </p:txBody>
      </p:sp>
      <p:pic>
        <p:nvPicPr>
          <p:cNvPr id="300" name="Google Shape;300;p49"/>
          <p:cNvPicPr preferRelativeResize="0"/>
          <p:nvPr/>
        </p:nvPicPr>
        <p:blipFill>
          <a:blip r:embed="rId3">
            <a:alphaModFix/>
          </a:blip>
          <a:stretch>
            <a:fillRect/>
          </a:stretch>
        </p:blipFill>
        <p:spPr>
          <a:xfrm>
            <a:off x="173400" y="1235375"/>
            <a:ext cx="8024050" cy="3908125"/>
          </a:xfrm>
          <a:prstGeom prst="rect">
            <a:avLst/>
          </a:prstGeom>
          <a:noFill/>
          <a:ln>
            <a:noFill/>
          </a:ln>
        </p:spPr>
      </p:pic>
      <p:pic>
        <p:nvPicPr>
          <p:cNvPr id="301" name="Google Shape;301;p49"/>
          <p:cNvPicPr preferRelativeResize="0"/>
          <p:nvPr/>
        </p:nvPicPr>
        <p:blipFill>
          <a:blip r:embed="rId4">
            <a:alphaModFix/>
          </a:blip>
          <a:stretch>
            <a:fillRect/>
          </a:stretch>
        </p:blipFill>
        <p:spPr>
          <a:xfrm>
            <a:off x="4187900" y="1722550"/>
            <a:ext cx="4009550" cy="528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S&amp;P Retail Index - XRT (5 Year)</a:t>
            </a:r>
            <a:endParaRPr/>
          </a:p>
        </p:txBody>
      </p:sp>
      <p:pic>
        <p:nvPicPr>
          <p:cNvPr id="307" name="Google Shape;307;p50"/>
          <p:cNvPicPr preferRelativeResize="0"/>
          <p:nvPr/>
        </p:nvPicPr>
        <p:blipFill>
          <a:blip r:embed="rId3">
            <a:alphaModFix/>
          </a:blip>
          <a:stretch>
            <a:fillRect/>
          </a:stretch>
        </p:blipFill>
        <p:spPr>
          <a:xfrm>
            <a:off x="152400" y="771450"/>
            <a:ext cx="8772449" cy="4386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S&amp;P Retail Index - XRT (14 Year)</a:t>
            </a:r>
            <a:endParaRPr/>
          </a:p>
        </p:txBody>
      </p:sp>
      <p:pic>
        <p:nvPicPr>
          <p:cNvPr id="313" name="Google Shape;313;p51"/>
          <p:cNvPicPr preferRelativeResize="0"/>
          <p:nvPr/>
        </p:nvPicPr>
        <p:blipFill>
          <a:blip r:embed="rId3">
            <a:alphaModFix/>
          </a:blip>
          <a:stretch>
            <a:fillRect/>
          </a:stretch>
        </p:blipFill>
        <p:spPr>
          <a:xfrm>
            <a:off x="152400" y="771450"/>
            <a:ext cx="8772449" cy="428781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S&amp;P Retail Index Comparison (5 Year)</a:t>
            </a:r>
            <a:endParaRPr/>
          </a:p>
        </p:txBody>
      </p:sp>
      <p:pic>
        <p:nvPicPr>
          <p:cNvPr id="319" name="Google Shape;319;p52"/>
          <p:cNvPicPr preferRelativeResize="0"/>
          <p:nvPr/>
        </p:nvPicPr>
        <p:blipFill>
          <a:blip r:embed="rId3">
            <a:alphaModFix/>
          </a:blip>
          <a:stretch>
            <a:fillRect/>
          </a:stretch>
        </p:blipFill>
        <p:spPr>
          <a:xfrm>
            <a:off x="152400" y="771450"/>
            <a:ext cx="8772449" cy="404882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S&amp;P Retail Index Comparison (14 Year)</a:t>
            </a:r>
            <a:endParaRPr/>
          </a:p>
        </p:txBody>
      </p:sp>
      <p:pic>
        <p:nvPicPr>
          <p:cNvPr id="325" name="Google Shape;325;p53"/>
          <p:cNvPicPr preferRelativeResize="0"/>
          <p:nvPr/>
        </p:nvPicPr>
        <p:blipFill>
          <a:blip r:embed="rId3">
            <a:alphaModFix/>
          </a:blip>
          <a:stretch>
            <a:fillRect/>
          </a:stretch>
        </p:blipFill>
        <p:spPr>
          <a:xfrm>
            <a:off x="152400" y="771450"/>
            <a:ext cx="8772449" cy="42596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4"/>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RTH: VanEck Vector Retail ETF</a:t>
            </a:r>
            <a:endParaRPr/>
          </a:p>
        </p:txBody>
      </p:sp>
      <p:pic>
        <p:nvPicPr>
          <p:cNvPr id="331" name="Google Shape;331;p54"/>
          <p:cNvPicPr preferRelativeResize="0"/>
          <p:nvPr/>
        </p:nvPicPr>
        <p:blipFill>
          <a:blip r:embed="rId3">
            <a:alphaModFix/>
          </a:blip>
          <a:stretch>
            <a:fillRect/>
          </a:stretch>
        </p:blipFill>
        <p:spPr>
          <a:xfrm>
            <a:off x="152400" y="771450"/>
            <a:ext cx="8772450" cy="4219650"/>
          </a:xfrm>
          <a:prstGeom prst="rect">
            <a:avLst/>
          </a:prstGeom>
          <a:noFill/>
          <a:ln>
            <a:noFill/>
          </a:ln>
        </p:spPr>
      </p:pic>
      <p:pic>
        <p:nvPicPr>
          <p:cNvPr id="332" name="Google Shape;332;p54"/>
          <p:cNvPicPr preferRelativeResize="0"/>
          <p:nvPr/>
        </p:nvPicPr>
        <p:blipFill>
          <a:blip r:embed="rId4">
            <a:alphaModFix/>
          </a:blip>
          <a:stretch>
            <a:fillRect/>
          </a:stretch>
        </p:blipFill>
        <p:spPr>
          <a:xfrm>
            <a:off x="4169875" y="1175725"/>
            <a:ext cx="4572000" cy="7429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5"/>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RTH: VanEck Vector Retail ETF</a:t>
            </a:r>
            <a:endParaRPr/>
          </a:p>
        </p:txBody>
      </p:sp>
      <p:pic>
        <p:nvPicPr>
          <p:cNvPr id="338" name="Google Shape;338;p55"/>
          <p:cNvPicPr preferRelativeResize="0"/>
          <p:nvPr/>
        </p:nvPicPr>
        <p:blipFill>
          <a:blip r:embed="rId3">
            <a:alphaModFix/>
          </a:blip>
          <a:stretch>
            <a:fillRect/>
          </a:stretch>
        </p:blipFill>
        <p:spPr>
          <a:xfrm>
            <a:off x="1023800" y="771450"/>
            <a:ext cx="7226524" cy="4224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495750" y="337875"/>
            <a:ext cx="7845300" cy="151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000" b="1">
                <a:solidFill>
                  <a:srgbClr val="000000"/>
                </a:solidFill>
              </a:rPr>
              <a:t>Presentation Overview</a:t>
            </a:r>
            <a:endParaRPr sz="5000" b="1">
              <a:solidFill>
                <a:srgbClr val="000000"/>
              </a:solidFill>
            </a:endParaRPr>
          </a:p>
        </p:txBody>
      </p:sp>
      <p:sp>
        <p:nvSpPr>
          <p:cNvPr id="176" name="Google Shape;176;p29"/>
          <p:cNvSpPr txBox="1"/>
          <p:nvPr/>
        </p:nvSpPr>
        <p:spPr>
          <a:xfrm>
            <a:off x="622075" y="1591200"/>
            <a:ext cx="5640900" cy="25662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Font typeface="Roboto"/>
              <a:buAutoNum type="arabicPeriod"/>
            </a:pPr>
            <a:r>
              <a:rPr lang="en" sz="1800" b="1">
                <a:latin typeface="Roboto"/>
                <a:ea typeface="Roboto"/>
                <a:cs typeface="Roboto"/>
                <a:sym typeface="Roboto"/>
              </a:rPr>
              <a:t>Industry Overview</a:t>
            </a:r>
            <a:endParaRPr sz="1800" b="1">
              <a:latin typeface="Roboto"/>
              <a:ea typeface="Roboto"/>
              <a:cs typeface="Roboto"/>
              <a:sym typeface="Roboto"/>
            </a:endParaRPr>
          </a:p>
          <a:p>
            <a:pPr marL="457200" lvl="0" indent="0" algn="l" rtl="0">
              <a:lnSpc>
                <a:spcPct val="150000"/>
              </a:lnSpc>
              <a:spcBef>
                <a:spcPts val="0"/>
              </a:spcBef>
              <a:spcAft>
                <a:spcPts val="0"/>
              </a:spcAft>
              <a:buNone/>
            </a:pPr>
            <a:r>
              <a:rPr lang="en" sz="1800">
                <a:latin typeface="Roboto"/>
                <a:ea typeface="Roboto"/>
                <a:cs typeface="Roboto"/>
                <a:sym typeface="Roboto"/>
              </a:rPr>
              <a:t>-US Retail</a:t>
            </a:r>
            <a:br>
              <a:rPr lang="en" sz="1800">
                <a:latin typeface="Roboto"/>
                <a:ea typeface="Roboto"/>
                <a:cs typeface="Roboto"/>
                <a:sym typeface="Roboto"/>
              </a:rPr>
            </a:br>
            <a:r>
              <a:rPr lang="en" sz="1800">
                <a:latin typeface="Roboto"/>
                <a:ea typeface="Roboto"/>
                <a:cs typeface="Roboto"/>
                <a:sym typeface="Roboto"/>
              </a:rPr>
              <a:t>-Retail Trends</a:t>
            </a:r>
            <a:br>
              <a:rPr lang="en" sz="1800">
                <a:latin typeface="Roboto"/>
                <a:ea typeface="Roboto"/>
                <a:cs typeface="Roboto"/>
                <a:sym typeface="Roboto"/>
              </a:rPr>
            </a:br>
            <a:r>
              <a:rPr lang="en" sz="1800">
                <a:latin typeface="Roboto"/>
                <a:ea typeface="Roboto"/>
                <a:cs typeface="Roboto"/>
                <a:sym typeface="Roboto"/>
              </a:rPr>
              <a:t>-Effects of the Pandemic</a:t>
            </a:r>
            <a:endParaRPr sz="1800">
              <a:latin typeface="Roboto"/>
              <a:ea typeface="Roboto"/>
              <a:cs typeface="Roboto"/>
              <a:sym typeface="Roboto"/>
            </a:endParaRPr>
          </a:p>
          <a:p>
            <a:pPr marL="457200" lvl="0" indent="-342900" algn="l" rtl="0">
              <a:lnSpc>
                <a:spcPct val="150000"/>
              </a:lnSpc>
              <a:spcBef>
                <a:spcPts val="0"/>
              </a:spcBef>
              <a:spcAft>
                <a:spcPts val="0"/>
              </a:spcAft>
              <a:buSzPts val="1800"/>
              <a:buFont typeface="Roboto"/>
              <a:buAutoNum type="arabicPeriod"/>
            </a:pPr>
            <a:r>
              <a:rPr lang="en" sz="1800" b="1">
                <a:latin typeface="Roboto"/>
                <a:ea typeface="Roboto"/>
                <a:cs typeface="Roboto"/>
                <a:sym typeface="Roboto"/>
              </a:rPr>
              <a:t>Stock Analysis</a:t>
            </a:r>
            <a:endParaRPr sz="1800" b="1">
              <a:latin typeface="Roboto"/>
              <a:ea typeface="Roboto"/>
              <a:cs typeface="Roboto"/>
              <a:sym typeface="Roboto"/>
            </a:endParaRPr>
          </a:p>
          <a:p>
            <a:pPr marL="457200" lvl="0" indent="0" algn="l" rtl="0">
              <a:lnSpc>
                <a:spcPct val="150000"/>
              </a:lnSpc>
              <a:spcBef>
                <a:spcPts val="0"/>
              </a:spcBef>
              <a:spcAft>
                <a:spcPts val="0"/>
              </a:spcAft>
              <a:buNone/>
            </a:pPr>
            <a:r>
              <a:rPr lang="en" sz="1800">
                <a:latin typeface="Roboto"/>
                <a:ea typeface="Roboto"/>
                <a:cs typeface="Roboto"/>
                <a:sym typeface="Roboto"/>
              </a:rPr>
              <a:t>-Home Depot</a:t>
            </a:r>
            <a:endParaRPr sz="1800">
              <a:latin typeface="Roboto"/>
              <a:ea typeface="Roboto"/>
              <a:cs typeface="Roboto"/>
              <a:sym typeface="Roboto"/>
            </a:endParaRPr>
          </a:p>
          <a:p>
            <a:pPr marL="457200" lvl="0" indent="0" algn="l" rtl="0">
              <a:lnSpc>
                <a:spcPct val="150000"/>
              </a:lnSpc>
              <a:spcBef>
                <a:spcPts val="0"/>
              </a:spcBef>
              <a:spcAft>
                <a:spcPts val="0"/>
              </a:spcAft>
              <a:buNone/>
            </a:pPr>
            <a:r>
              <a:rPr lang="en" sz="1800">
                <a:latin typeface="Roboto"/>
                <a:ea typeface="Roboto"/>
                <a:cs typeface="Roboto"/>
                <a:sym typeface="Roboto"/>
              </a:rPr>
              <a:t>-Costco Wholesale</a:t>
            </a:r>
            <a:endParaRPr sz="1800">
              <a:latin typeface="Roboto"/>
              <a:ea typeface="Roboto"/>
              <a:cs typeface="Roboto"/>
              <a:sym typeface="Roboto"/>
            </a:endParaRPr>
          </a:p>
          <a:p>
            <a:pPr marL="457200" lvl="0" indent="0" algn="l" rtl="0">
              <a:lnSpc>
                <a:spcPct val="150000"/>
              </a:lnSpc>
              <a:spcBef>
                <a:spcPts val="0"/>
              </a:spcBef>
              <a:spcAft>
                <a:spcPts val="0"/>
              </a:spcAft>
              <a:buNone/>
            </a:pPr>
            <a:r>
              <a:rPr lang="en" sz="1800">
                <a:latin typeface="Roboto"/>
                <a:ea typeface="Roboto"/>
                <a:cs typeface="Roboto"/>
                <a:sym typeface="Roboto"/>
              </a:rPr>
              <a:t>-Walmart</a:t>
            </a:r>
            <a:endParaRPr sz="1800">
              <a:latin typeface="Roboto"/>
              <a:ea typeface="Roboto"/>
              <a:cs typeface="Roboto"/>
              <a:sym typeface="Roboto"/>
            </a:endParaRPr>
          </a:p>
          <a:p>
            <a:pPr marL="457200" lvl="0" indent="0" algn="l" rtl="0">
              <a:lnSpc>
                <a:spcPct val="150000"/>
              </a:lnSpc>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VanEck Vector Retail Comparison (5 Year)</a:t>
            </a:r>
            <a:endParaRPr/>
          </a:p>
        </p:txBody>
      </p:sp>
      <p:pic>
        <p:nvPicPr>
          <p:cNvPr id="344" name="Google Shape;344;p56"/>
          <p:cNvPicPr preferRelativeResize="0"/>
          <p:nvPr/>
        </p:nvPicPr>
        <p:blipFill>
          <a:blip r:embed="rId3">
            <a:alphaModFix/>
          </a:blip>
          <a:stretch>
            <a:fillRect/>
          </a:stretch>
        </p:blipFill>
        <p:spPr>
          <a:xfrm>
            <a:off x="152400" y="771450"/>
            <a:ext cx="8839201" cy="389771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Cyclical and Defensive Stocks </a:t>
            </a:r>
            <a:endParaRPr/>
          </a:p>
        </p:txBody>
      </p:sp>
      <p:sp>
        <p:nvSpPr>
          <p:cNvPr id="350" name="Google Shape;350;p57"/>
          <p:cNvSpPr txBox="1"/>
          <p:nvPr/>
        </p:nvSpPr>
        <p:spPr>
          <a:xfrm>
            <a:off x="318925" y="820475"/>
            <a:ext cx="8605800" cy="4105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Roboto"/>
              <a:buChar char="●"/>
            </a:pPr>
            <a:r>
              <a:rPr lang="en">
                <a:latin typeface="Roboto"/>
                <a:ea typeface="Roboto"/>
                <a:cs typeface="Roboto"/>
                <a:sym typeface="Roboto"/>
              </a:rPr>
              <a:t>Cyclical stocks</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Apparel stores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Defensive stocks </a:t>
            </a:r>
            <a:endParaRPr>
              <a:latin typeface="Roboto"/>
              <a:ea typeface="Roboto"/>
              <a:cs typeface="Roboto"/>
              <a:sym typeface="Roboto"/>
            </a:endParaRPr>
          </a:p>
          <a:p>
            <a:pPr marL="914400" lvl="1" indent="-317500" algn="l" rtl="0">
              <a:spcBef>
                <a:spcPts val="0"/>
              </a:spcBef>
              <a:spcAft>
                <a:spcPts val="0"/>
              </a:spcAft>
              <a:buSzPts val="1400"/>
              <a:buFont typeface="Roboto"/>
              <a:buChar char="○"/>
            </a:pPr>
            <a:r>
              <a:rPr lang="en">
                <a:latin typeface="Roboto"/>
                <a:ea typeface="Roboto"/>
                <a:cs typeface="Roboto"/>
                <a:sym typeface="Roboto"/>
              </a:rPr>
              <a:t>Grocery stores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351" name="Google Shape;351;p57"/>
          <p:cNvPicPr preferRelativeResize="0"/>
          <p:nvPr/>
        </p:nvPicPr>
        <p:blipFill>
          <a:blip r:embed="rId3">
            <a:alphaModFix/>
          </a:blip>
          <a:stretch>
            <a:fillRect/>
          </a:stretch>
        </p:blipFill>
        <p:spPr>
          <a:xfrm>
            <a:off x="0" y="1892750"/>
            <a:ext cx="5117100" cy="3002175"/>
          </a:xfrm>
          <a:prstGeom prst="rect">
            <a:avLst/>
          </a:prstGeom>
          <a:noFill/>
          <a:ln>
            <a:noFill/>
          </a:ln>
        </p:spPr>
      </p:pic>
      <p:pic>
        <p:nvPicPr>
          <p:cNvPr id="352" name="Google Shape;352;p57"/>
          <p:cNvPicPr preferRelativeResize="0"/>
          <p:nvPr/>
        </p:nvPicPr>
        <p:blipFill>
          <a:blip r:embed="rId4">
            <a:alphaModFix/>
          </a:blip>
          <a:stretch>
            <a:fillRect/>
          </a:stretch>
        </p:blipFill>
        <p:spPr>
          <a:xfrm>
            <a:off x="5117100" y="1892750"/>
            <a:ext cx="3969050" cy="3033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6"/>
        <p:cNvGrpSpPr/>
        <p:nvPr/>
      </p:nvGrpSpPr>
      <p:grpSpPr>
        <a:xfrm>
          <a:off x="0" y="0"/>
          <a:ext cx="0" cy="0"/>
          <a:chOff x="0" y="0"/>
          <a:chExt cx="0" cy="0"/>
        </a:xfrm>
      </p:grpSpPr>
      <p:sp>
        <p:nvSpPr>
          <p:cNvPr id="357" name="Google Shape;357;p58"/>
          <p:cNvSpPr txBox="1">
            <a:spLocks noGrp="1"/>
          </p:cNvSpPr>
          <p:nvPr>
            <p:ph type="ctrTitle"/>
          </p:nvPr>
        </p:nvSpPr>
        <p:spPr>
          <a:xfrm>
            <a:off x="390525" y="3561875"/>
            <a:ext cx="8222100" cy="93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The Retailpocalypse</a:t>
            </a:r>
            <a:endParaRPr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Is Retail dying?</a:t>
            </a:r>
            <a:endParaRPr/>
          </a:p>
        </p:txBody>
      </p:sp>
      <p:sp>
        <p:nvSpPr>
          <p:cNvPr id="363" name="Google Shape;363;p59"/>
          <p:cNvSpPr txBox="1">
            <a:spLocks noGrp="1"/>
          </p:cNvSpPr>
          <p:nvPr>
            <p:ph type="subTitle" idx="4294967295"/>
          </p:nvPr>
        </p:nvSpPr>
        <p:spPr>
          <a:xfrm>
            <a:off x="247825" y="1046400"/>
            <a:ext cx="4516200" cy="40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Increasing retail store closures in a booming US economy.</a:t>
            </a:r>
            <a:endParaRPr b="1"/>
          </a:p>
          <a:p>
            <a:pPr marL="0" lvl="0" indent="0" algn="l" rtl="0">
              <a:spcBef>
                <a:spcPts val="1600"/>
              </a:spcBef>
              <a:spcAft>
                <a:spcPts val="0"/>
              </a:spcAft>
              <a:buNone/>
            </a:pPr>
            <a:r>
              <a:rPr lang="en" b="1"/>
              <a:t>Part of the explanation for retail chains' difficulties since 2017—what some have called the "retail apocalypse"—is the continuing trend of Americans making purchases online</a:t>
            </a:r>
            <a:endParaRPr b="1"/>
          </a:p>
          <a:p>
            <a:pPr marL="0" lvl="0" indent="0" algn="l" rtl="0">
              <a:spcBef>
                <a:spcPts val="1600"/>
              </a:spcBef>
              <a:spcAft>
                <a:spcPts val="0"/>
              </a:spcAft>
              <a:buNone/>
            </a:pPr>
            <a:r>
              <a:rPr lang="en" b="1"/>
              <a:t>Furthered by the Covid-19 Pandemic.</a:t>
            </a:r>
            <a:endParaRPr b="1"/>
          </a:p>
          <a:p>
            <a:pPr marL="457200" lvl="0" indent="0" algn="l" rtl="0">
              <a:spcBef>
                <a:spcPts val="1600"/>
              </a:spcBef>
              <a:spcAft>
                <a:spcPts val="0"/>
              </a:spcAft>
              <a:buNone/>
            </a:pPr>
            <a:endParaRPr sz="1050">
              <a:solidFill>
                <a:srgbClr val="000000"/>
              </a:solidFill>
              <a:highlight>
                <a:srgbClr val="FFFFFF"/>
              </a:highlight>
              <a:latin typeface="Verdana"/>
              <a:ea typeface="Verdana"/>
              <a:cs typeface="Verdana"/>
              <a:sym typeface="Verdana"/>
            </a:endParaRPr>
          </a:p>
          <a:p>
            <a:pPr marL="0" lvl="0" indent="0" algn="l" rtl="0">
              <a:spcBef>
                <a:spcPts val="1600"/>
              </a:spcBef>
              <a:spcAft>
                <a:spcPts val="1600"/>
              </a:spcAft>
              <a:buNone/>
            </a:pPr>
            <a:r>
              <a:rPr lang="en"/>
              <a:t>							</a:t>
            </a:r>
            <a:endParaRPr/>
          </a:p>
        </p:txBody>
      </p:sp>
      <p:pic>
        <p:nvPicPr>
          <p:cNvPr id="364" name="Google Shape;364;p59"/>
          <p:cNvPicPr preferRelativeResize="0"/>
          <p:nvPr/>
        </p:nvPicPr>
        <p:blipFill rotWithShape="1">
          <a:blip r:embed="rId3">
            <a:alphaModFix/>
          </a:blip>
          <a:srcRect l="13793"/>
          <a:stretch/>
        </p:blipFill>
        <p:spPr>
          <a:xfrm>
            <a:off x="4952475" y="1342138"/>
            <a:ext cx="4047874" cy="24592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6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Is Retail dying?</a:t>
            </a:r>
            <a:endParaRPr/>
          </a:p>
        </p:txBody>
      </p:sp>
      <p:pic>
        <p:nvPicPr>
          <p:cNvPr id="370" name="Google Shape;370;p60"/>
          <p:cNvPicPr preferRelativeResize="0"/>
          <p:nvPr/>
        </p:nvPicPr>
        <p:blipFill>
          <a:blip r:embed="rId3">
            <a:alphaModFix/>
          </a:blip>
          <a:stretch>
            <a:fillRect/>
          </a:stretch>
        </p:blipFill>
        <p:spPr>
          <a:xfrm>
            <a:off x="1780938" y="731475"/>
            <a:ext cx="5582123" cy="43376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 Memoriam</a:t>
            </a:r>
            <a:endParaRPr/>
          </a:p>
        </p:txBody>
      </p:sp>
      <p:sp>
        <p:nvSpPr>
          <p:cNvPr id="376" name="Google Shape;376;p61"/>
          <p:cNvSpPr txBox="1">
            <a:spLocks noGrp="1"/>
          </p:cNvSpPr>
          <p:nvPr>
            <p:ph type="subTitle" idx="4294967295"/>
          </p:nvPr>
        </p:nvSpPr>
        <p:spPr>
          <a:xfrm>
            <a:off x="261850" y="765400"/>
            <a:ext cx="5963700" cy="54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Major Retailers that closed doors permanently in recent years: </a:t>
            </a:r>
            <a:endParaRPr/>
          </a:p>
          <a:p>
            <a:pPr marL="0" lvl="0" indent="0" algn="l" rtl="0">
              <a:spcBef>
                <a:spcPts val="1600"/>
              </a:spcBef>
              <a:spcAft>
                <a:spcPts val="1600"/>
              </a:spcAft>
              <a:buNone/>
            </a:pPr>
            <a:r>
              <a:rPr lang="en"/>
              <a:t>							</a:t>
            </a:r>
            <a:endParaRPr/>
          </a:p>
        </p:txBody>
      </p:sp>
      <p:pic>
        <p:nvPicPr>
          <p:cNvPr id="377" name="Google Shape;377;p61"/>
          <p:cNvPicPr preferRelativeResize="0"/>
          <p:nvPr/>
        </p:nvPicPr>
        <p:blipFill rotWithShape="1">
          <a:blip r:embed="rId3">
            <a:alphaModFix/>
          </a:blip>
          <a:srcRect t="21549" b="29507"/>
          <a:stretch/>
        </p:blipFill>
        <p:spPr>
          <a:xfrm>
            <a:off x="261850" y="1517750"/>
            <a:ext cx="3265774" cy="899076"/>
          </a:xfrm>
          <a:prstGeom prst="rect">
            <a:avLst/>
          </a:prstGeom>
          <a:noFill/>
          <a:ln>
            <a:noFill/>
          </a:ln>
        </p:spPr>
      </p:pic>
      <p:sp>
        <p:nvSpPr>
          <p:cNvPr id="378" name="Google Shape;378;p61"/>
          <p:cNvSpPr txBox="1">
            <a:spLocks noGrp="1"/>
          </p:cNvSpPr>
          <p:nvPr>
            <p:ph type="subTitle" idx="4294967295"/>
          </p:nvPr>
        </p:nvSpPr>
        <p:spPr>
          <a:xfrm>
            <a:off x="261850" y="4206275"/>
            <a:ext cx="8451300" cy="54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2019, nearly 9,100 US Retail Stores closed doors, 55% higher than total closures in 2018.</a:t>
            </a:r>
            <a:endParaRPr/>
          </a:p>
          <a:p>
            <a:pPr marL="0" lvl="0" indent="0" algn="l" rtl="0">
              <a:spcBef>
                <a:spcPts val="1600"/>
              </a:spcBef>
              <a:spcAft>
                <a:spcPts val="1600"/>
              </a:spcAft>
              <a:buNone/>
            </a:pPr>
            <a:r>
              <a:rPr lang="en"/>
              <a:t>							</a:t>
            </a:r>
            <a:endParaRPr/>
          </a:p>
        </p:txBody>
      </p:sp>
      <p:pic>
        <p:nvPicPr>
          <p:cNvPr id="379" name="Google Shape;379;p61"/>
          <p:cNvPicPr preferRelativeResize="0"/>
          <p:nvPr/>
        </p:nvPicPr>
        <p:blipFill rotWithShape="1">
          <a:blip r:embed="rId4">
            <a:alphaModFix/>
          </a:blip>
          <a:srcRect l="7157" t="24612" r="9612" b="25695"/>
          <a:stretch/>
        </p:blipFill>
        <p:spPr>
          <a:xfrm>
            <a:off x="4077600" y="1453250"/>
            <a:ext cx="3130274" cy="963425"/>
          </a:xfrm>
          <a:prstGeom prst="rect">
            <a:avLst/>
          </a:prstGeom>
          <a:noFill/>
          <a:ln>
            <a:noFill/>
          </a:ln>
        </p:spPr>
      </p:pic>
      <p:pic>
        <p:nvPicPr>
          <p:cNvPr id="380" name="Google Shape;380;p61"/>
          <p:cNvPicPr preferRelativeResize="0"/>
          <p:nvPr/>
        </p:nvPicPr>
        <p:blipFill rotWithShape="1">
          <a:blip r:embed="rId5">
            <a:alphaModFix/>
          </a:blip>
          <a:srcRect t="20560" b="17416"/>
          <a:stretch/>
        </p:blipFill>
        <p:spPr>
          <a:xfrm>
            <a:off x="748327" y="2698225"/>
            <a:ext cx="2613164" cy="1395625"/>
          </a:xfrm>
          <a:prstGeom prst="rect">
            <a:avLst/>
          </a:prstGeom>
          <a:noFill/>
          <a:ln>
            <a:noFill/>
          </a:ln>
        </p:spPr>
      </p:pic>
      <p:pic>
        <p:nvPicPr>
          <p:cNvPr id="381" name="Google Shape;381;p61"/>
          <p:cNvPicPr preferRelativeResize="0"/>
          <p:nvPr/>
        </p:nvPicPr>
        <p:blipFill rotWithShape="1">
          <a:blip r:embed="rId6">
            <a:alphaModFix/>
          </a:blip>
          <a:srcRect t="29508" b="27867"/>
          <a:stretch/>
        </p:blipFill>
        <p:spPr>
          <a:xfrm>
            <a:off x="4240250" y="2629562"/>
            <a:ext cx="3265775" cy="136382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6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 Memoriam</a:t>
            </a:r>
            <a:endParaRPr/>
          </a:p>
        </p:txBody>
      </p:sp>
      <p:sp>
        <p:nvSpPr>
          <p:cNvPr id="387" name="Google Shape;387;p62"/>
          <p:cNvSpPr txBox="1">
            <a:spLocks noGrp="1"/>
          </p:cNvSpPr>
          <p:nvPr>
            <p:ph type="subTitle" idx="4294967295"/>
          </p:nvPr>
        </p:nvSpPr>
        <p:spPr>
          <a:xfrm>
            <a:off x="261850" y="765400"/>
            <a:ext cx="7017600" cy="54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Examples of major retailers that are closing stores in 2020:</a:t>
            </a:r>
            <a:endParaRPr/>
          </a:p>
          <a:p>
            <a:pPr marL="0" lvl="0" indent="0" algn="l" rtl="0">
              <a:spcBef>
                <a:spcPts val="1600"/>
              </a:spcBef>
              <a:spcAft>
                <a:spcPts val="1600"/>
              </a:spcAft>
              <a:buNone/>
            </a:pPr>
            <a:r>
              <a:rPr lang="en"/>
              <a:t>							</a:t>
            </a:r>
            <a:endParaRPr/>
          </a:p>
        </p:txBody>
      </p:sp>
      <p:pic>
        <p:nvPicPr>
          <p:cNvPr id="388" name="Google Shape;388;p62"/>
          <p:cNvPicPr preferRelativeResize="0"/>
          <p:nvPr/>
        </p:nvPicPr>
        <p:blipFill rotWithShape="1">
          <a:blip r:embed="rId3">
            <a:alphaModFix/>
          </a:blip>
          <a:srcRect t="23692" b="27756"/>
          <a:stretch/>
        </p:blipFill>
        <p:spPr>
          <a:xfrm>
            <a:off x="911250" y="1774125"/>
            <a:ext cx="2756625" cy="716700"/>
          </a:xfrm>
          <a:prstGeom prst="rect">
            <a:avLst/>
          </a:prstGeom>
          <a:noFill/>
          <a:ln>
            <a:noFill/>
          </a:ln>
        </p:spPr>
      </p:pic>
      <p:pic>
        <p:nvPicPr>
          <p:cNvPr id="389" name="Google Shape;389;p62"/>
          <p:cNvPicPr preferRelativeResize="0"/>
          <p:nvPr/>
        </p:nvPicPr>
        <p:blipFill>
          <a:blip r:embed="rId4">
            <a:alphaModFix/>
          </a:blip>
          <a:stretch>
            <a:fillRect/>
          </a:stretch>
        </p:blipFill>
        <p:spPr>
          <a:xfrm>
            <a:off x="5122058" y="1372325"/>
            <a:ext cx="3099468" cy="1118500"/>
          </a:xfrm>
          <a:prstGeom prst="rect">
            <a:avLst/>
          </a:prstGeom>
          <a:noFill/>
          <a:ln>
            <a:noFill/>
          </a:ln>
        </p:spPr>
      </p:pic>
      <p:pic>
        <p:nvPicPr>
          <p:cNvPr id="390" name="Google Shape;390;p62"/>
          <p:cNvPicPr preferRelativeResize="0"/>
          <p:nvPr/>
        </p:nvPicPr>
        <p:blipFill rotWithShape="1">
          <a:blip r:embed="rId5">
            <a:alphaModFix/>
          </a:blip>
          <a:srcRect l="10586" r="11165" b="44730"/>
          <a:stretch/>
        </p:blipFill>
        <p:spPr>
          <a:xfrm>
            <a:off x="435650" y="3103600"/>
            <a:ext cx="3547576" cy="1252924"/>
          </a:xfrm>
          <a:prstGeom prst="rect">
            <a:avLst/>
          </a:prstGeom>
          <a:noFill/>
          <a:ln>
            <a:noFill/>
          </a:ln>
        </p:spPr>
      </p:pic>
      <p:pic>
        <p:nvPicPr>
          <p:cNvPr id="391" name="Google Shape;391;p62"/>
          <p:cNvPicPr preferRelativeResize="0"/>
          <p:nvPr/>
        </p:nvPicPr>
        <p:blipFill>
          <a:blip r:embed="rId6">
            <a:alphaModFix/>
          </a:blip>
          <a:stretch>
            <a:fillRect/>
          </a:stretch>
        </p:blipFill>
        <p:spPr>
          <a:xfrm>
            <a:off x="4725851" y="3244100"/>
            <a:ext cx="3495675" cy="13049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Challenges in the Retail Sector</a:t>
            </a:r>
            <a:endParaRPr/>
          </a:p>
        </p:txBody>
      </p:sp>
      <p:sp>
        <p:nvSpPr>
          <p:cNvPr id="397" name="Google Shape;397;p63"/>
          <p:cNvSpPr txBox="1">
            <a:spLocks noGrp="1"/>
          </p:cNvSpPr>
          <p:nvPr>
            <p:ph type="subTitle" idx="4294967295"/>
          </p:nvPr>
        </p:nvSpPr>
        <p:spPr>
          <a:xfrm>
            <a:off x="275925" y="1172950"/>
            <a:ext cx="7846800" cy="541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b="1"/>
              <a:t>Shift in Consumer Expectations</a:t>
            </a:r>
            <a:br>
              <a:rPr lang="en" b="1"/>
            </a:br>
            <a:r>
              <a:rPr lang="en"/>
              <a:t>All about Convenience. “Saves me time”</a:t>
            </a:r>
            <a:br>
              <a:rPr lang="en"/>
            </a:br>
            <a:endParaRPr/>
          </a:p>
          <a:p>
            <a:pPr marL="457200" marR="0" lvl="0" indent="-342900" algn="l" rtl="0">
              <a:lnSpc>
                <a:spcPct val="115000"/>
              </a:lnSpc>
              <a:spcBef>
                <a:spcPts val="0"/>
              </a:spcBef>
              <a:spcAft>
                <a:spcPts val="0"/>
              </a:spcAft>
              <a:buSzPts val="1800"/>
              <a:buAutoNum type="arabicPeriod"/>
            </a:pPr>
            <a:r>
              <a:rPr lang="en" b="1"/>
              <a:t>Digitalization</a:t>
            </a:r>
            <a:br>
              <a:rPr lang="en" b="1"/>
            </a:br>
            <a:r>
              <a:rPr lang="en"/>
              <a:t>Focus on how to increase sales by adapting to mobile.</a:t>
            </a:r>
            <a:br>
              <a:rPr lang="en"/>
            </a:br>
            <a:r>
              <a:rPr lang="en"/>
              <a:t>Facebook Shops</a:t>
            </a:r>
            <a:br>
              <a:rPr lang="en" b="1"/>
            </a:br>
            <a:endParaRPr/>
          </a:p>
          <a:p>
            <a:pPr marL="457200" lvl="0" indent="-342900" algn="l" rtl="0">
              <a:spcBef>
                <a:spcPts val="0"/>
              </a:spcBef>
              <a:spcAft>
                <a:spcPts val="0"/>
              </a:spcAft>
              <a:buSzPts val="1800"/>
              <a:buAutoNum type="arabicPeriod"/>
            </a:pPr>
            <a:r>
              <a:rPr lang="en" b="1"/>
              <a:t>Escalation of trade tensions</a:t>
            </a:r>
            <a:br>
              <a:rPr lang="en"/>
            </a:br>
            <a:r>
              <a:rPr lang="en"/>
              <a:t>Increased Pricing Pressure and the race to go global </a:t>
            </a:r>
            <a:endParaRPr/>
          </a:p>
          <a:p>
            <a:pPr marL="457200" marR="0" lvl="0" indent="0" algn="l" rtl="0">
              <a:lnSpc>
                <a:spcPct val="115000"/>
              </a:lnSpc>
              <a:spcBef>
                <a:spcPts val="1600"/>
              </a:spcBef>
              <a:spcAft>
                <a:spcPts val="0"/>
              </a:spcAft>
              <a:buNone/>
            </a:pPr>
            <a:endParaRPr sz="1050">
              <a:solidFill>
                <a:srgbClr val="000000"/>
              </a:solidFill>
              <a:highlight>
                <a:srgbClr val="FFFFFF"/>
              </a:highlight>
              <a:latin typeface="Verdana"/>
              <a:ea typeface="Verdana"/>
              <a:cs typeface="Verdana"/>
              <a:sym typeface="Verdana"/>
            </a:endParaRPr>
          </a:p>
          <a:p>
            <a:pPr marL="0" lvl="0" indent="0" algn="l" rtl="0">
              <a:spcBef>
                <a:spcPts val="1600"/>
              </a:spcBef>
              <a:spcAft>
                <a:spcPts val="1600"/>
              </a:spcAft>
              <a:buNone/>
            </a:pPr>
            <a:r>
              <a:rPr lang="en"/>
              <a:t>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1"/>
        <p:cNvGrpSpPr/>
        <p:nvPr/>
      </p:nvGrpSpPr>
      <p:grpSpPr>
        <a:xfrm>
          <a:off x="0" y="0"/>
          <a:ext cx="0" cy="0"/>
          <a:chOff x="0" y="0"/>
          <a:chExt cx="0" cy="0"/>
        </a:xfrm>
      </p:grpSpPr>
      <p:sp>
        <p:nvSpPr>
          <p:cNvPr id="402" name="Google Shape;402;p64"/>
          <p:cNvSpPr txBox="1">
            <a:spLocks noGrp="1"/>
          </p:cNvSpPr>
          <p:nvPr>
            <p:ph type="ctrTitle"/>
          </p:nvPr>
        </p:nvSpPr>
        <p:spPr>
          <a:xfrm>
            <a:off x="2358000" y="2571750"/>
            <a:ext cx="8222100" cy="93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t>US Retail Post Covid-19</a:t>
            </a:r>
            <a:endParaRPr b="1"/>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5"/>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Effect on US Retail</a:t>
            </a:r>
            <a:endParaRPr/>
          </a:p>
        </p:txBody>
      </p:sp>
      <p:pic>
        <p:nvPicPr>
          <p:cNvPr id="408" name="Google Shape;408;p65"/>
          <p:cNvPicPr preferRelativeResize="0"/>
          <p:nvPr/>
        </p:nvPicPr>
        <p:blipFill>
          <a:blip r:embed="rId3">
            <a:alphaModFix/>
          </a:blip>
          <a:stretch>
            <a:fillRect/>
          </a:stretch>
        </p:blipFill>
        <p:spPr>
          <a:xfrm>
            <a:off x="2751225" y="757400"/>
            <a:ext cx="3641552" cy="42196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How is Retail defined?</a:t>
            </a:r>
            <a:endParaRPr/>
          </a:p>
        </p:txBody>
      </p:sp>
      <p:sp>
        <p:nvSpPr>
          <p:cNvPr id="182" name="Google Shape;182;p30"/>
          <p:cNvSpPr txBox="1">
            <a:spLocks noGrp="1"/>
          </p:cNvSpPr>
          <p:nvPr>
            <p:ph type="title"/>
          </p:nvPr>
        </p:nvSpPr>
        <p:spPr>
          <a:xfrm>
            <a:off x="158700" y="8846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666666"/>
                </a:solidFill>
              </a:rPr>
              <a:t>The retail industry is a sector of the economy that is comprised of individuals and companies engaged in the</a:t>
            </a:r>
            <a:r>
              <a:rPr lang="en" b="1">
                <a:solidFill>
                  <a:srgbClr val="999999"/>
                </a:solidFill>
              </a:rPr>
              <a:t> </a:t>
            </a:r>
            <a:r>
              <a:rPr lang="en" b="1">
                <a:solidFill>
                  <a:srgbClr val="000000"/>
                </a:solidFill>
              </a:rPr>
              <a:t>selling of finished products to end user consumers.</a:t>
            </a:r>
            <a:endParaRPr b="1">
              <a:solidFill>
                <a:srgbClr val="000000"/>
              </a:solidFill>
            </a:endParaRPr>
          </a:p>
        </p:txBody>
      </p:sp>
      <p:pic>
        <p:nvPicPr>
          <p:cNvPr id="183" name="Google Shape;183;p30" title="Points scored"/>
          <p:cNvPicPr preferRelativeResize="0"/>
          <p:nvPr/>
        </p:nvPicPr>
        <p:blipFill>
          <a:blip r:embed="rId3">
            <a:alphaModFix/>
          </a:blip>
          <a:stretch>
            <a:fillRect/>
          </a:stretch>
        </p:blipFill>
        <p:spPr>
          <a:xfrm>
            <a:off x="3651650" y="1752950"/>
            <a:ext cx="5168691" cy="3195974"/>
          </a:xfrm>
          <a:prstGeom prst="rect">
            <a:avLst/>
          </a:prstGeom>
          <a:noFill/>
          <a:ln>
            <a:noFill/>
          </a:ln>
        </p:spPr>
      </p:pic>
      <p:sp>
        <p:nvSpPr>
          <p:cNvPr id="184" name="Google Shape;184;p30"/>
          <p:cNvSpPr txBox="1"/>
          <p:nvPr/>
        </p:nvSpPr>
        <p:spPr>
          <a:xfrm>
            <a:off x="158700" y="194892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666666"/>
                </a:solidFill>
                <a:latin typeface="Roboto"/>
                <a:ea typeface="Roboto"/>
                <a:cs typeface="Roboto"/>
                <a:sym typeface="Roboto"/>
              </a:rPr>
              <a:t>-76 of the largest retailing companies in the world are based in the U.S.</a:t>
            </a:r>
            <a:endParaRPr sz="1800" b="1">
              <a:solidFill>
                <a:srgbClr val="666666"/>
              </a:solidFill>
              <a:latin typeface="Roboto"/>
              <a:ea typeface="Roboto"/>
              <a:cs typeface="Roboto"/>
              <a:sym typeface="Roboto"/>
            </a:endParaRPr>
          </a:p>
          <a:p>
            <a:pPr marL="0" lvl="0" indent="0" algn="l" rtl="0">
              <a:spcBef>
                <a:spcPts val="0"/>
              </a:spcBef>
              <a:spcAft>
                <a:spcPts val="0"/>
              </a:spcAft>
              <a:buNone/>
            </a:pPr>
            <a:endParaRPr sz="1800" b="1">
              <a:solidFill>
                <a:srgbClr val="666666"/>
              </a:solidFill>
              <a:latin typeface="Roboto"/>
              <a:ea typeface="Roboto"/>
              <a:cs typeface="Roboto"/>
              <a:sym typeface="Roboto"/>
            </a:endParaRPr>
          </a:p>
          <a:p>
            <a:pPr marL="0" lvl="0" indent="0" algn="l" rtl="0">
              <a:spcBef>
                <a:spcPts val="0"/>
              </a:spcBef>
              <a:spcAft>
                <a:spcPts val="0"/>
              </a:spcAft>
              <a:buNone/>
            </a:pPr>
            <a:endParaRPr sz="1800" b="1">
              <a:solidFill>
                <a:srgbClr val="666666"/>
              </a:solidFill>
              <a:latin typeface="Roboto"/>
              <a:ea typeface="Roboto"/>
              <a:cs typeface="Roboto"/>
              <a:sym typeface="Roboto"/>
            </a:endParaRPr>
          </a:p>
          <a:p>
            <a:pPr marL="0" lvl="0" indent="0" algn="l" rtl="0">
              <a:spcBef>
                <a:spcPts val="0"/>
              </a:spcBef>
              <a:spcAft>
                <a:spcPts val="0"/>
              </a:spcAft>
              <a:buNone/>
            </a:pPr>
            <a:r>
              <a:rPr lang="en" sz="1800" b="1">
                <a:solidFill>
                  <a:srgbClr val="666666"/>
                </a:solidFill>
                <a:latin typeface="Roboto"/>
                <a:ea typeface="Roboto"/>
                <a:cs typeface="Roboto"/>
                <a:sym typeface="Roboto"/>
              </a:rPr>
              <a:t>-Changes in retail sector significant indicator of strength of US economy.</a:t>
            </a:r>
            <a:endParaRPr sz="1800" b="1">
              <a:solidFill>
                <a:srgbClr val="666666"/>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Effect on US Retail</a:t>
            </a:r>
            <a:endParaRPr/>
          </a:p>
        </p:txBody>
      </p:sp>
      <p:pic>
        <p:nvPicPr>
          <p:cNvPr id="414" name="Google Shape;414;p66"/>
          <p:cNvPicPr preferRelativeResize="0"/>
          <p:nvPr/>
        </p:nvPicPr>
        <p:blipFill>
          <a:blip r:embed="rId3">
            <a:alphaModFix/>
          </a:blip>
          <a:stretch>
            <a:fillRect/>
          </a:stretch>
        </p:blipFill>
        <p:spPr>
          <a:xfrm>
            <a:off x="944425" y="827675"/>
            <a:ext cx="7134225" cy="42195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Covid-19 Challenges in the Retail Sector (Forbes)</a:t>
            </a:r>
            <a:endParaRPr/>
          </a:p>
        </p:txBody>
      </p:sp>
      <p:sp>
        <p:nvSpPr>
          <p:cNvPr id="420" name="Google Shape;420;p67"/>
          <p:cNvSpPr txBox="1">
            <a:spLocks noGrp="1"/>
          </p:cNvSpPr>
          <p:nvPr>
            <p:ph type="subTitle" idx="4294967295"/>
          </p:nvPr>
        </p:nvSpPr>
        <p:spPr>
          <a:xfrm>
            <a:off x="261850" y="1468075"/>
            <a:ext cx="7846800" cy="3492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b="1"/>
              <a:t>Retailers will follow safety guidelines for a long time.</a:t>
            </a:r>
            <a:br>
              <a:rPr lang="en" b="1"/>
            </a:br>
            <a:endParaRPr b="1"/>
          </a:p>
          <a:p>
            <a:pPr marL="457200" lvl="0" indent="-342900" algn="l" rtl="0">
              <a:spcBef>
                <a:spcPts val="0"/>
              </a:spcBef>
              <a:spcAft>
                <a:spcPts val="0"/>
              </a:spcAft>
              <a:buSzPts val="1800"/>
              <a:buAutoNum type="arabicPeriod"/>
            </a:pPr>
            <a:r>
              <a:rPr lang="en" b="1"/>
              <a:t>Limited visitor numbers will lead to different experiences.</a:t>
            </a:r>
            <a:br>
              <a:rPr lang="en" b="1"/>
            </a:br>
            <a:endParaRPr b="1"/>
          </a:p>
          <a:p>
            <a:pPr marL="457200" lvl="0" indent="-342900" algn="l" rtl="0">
              <a:spcBef>
                <a:spcPts val="0"/>
              </a:spcBef>
              <a:spcAft>
                <a:spcPts val="0"/>
              </a:spcAft>
              <a:buSzPts val="1800"/>
              <a:buAutoNum type="arabicPeriod"/>
            </a:pPr>
            <a:r>
              <a:rPr lang="en" b="1"/>
              <a:t>Employee relations will become essential.</a:t>
            </a:r>
            <a:br>
              <a:rPr lang="en" b="1"/>
            </a:br>
            <a:endParaRPr b="1"/>
          </a:p>
          <a:p>
            <a:pPr marL="457200" lvl="0" indent="-342900" algn="l" rtl="0">
              <a:spcBef>
                <a:spcPts val="0"/>
              </a:spcBef>
              <a:spcAft>
                <a:spcPts val="0"/>
              </a:spcAft>
              <a:buSzPts val="1800"/>
              <a:buAutoNum type="arabicPeriod"/>
            </a:pPr>
            <a:r>
              <a:rPr lang="en" b="1"/>
              <a:t>Low-touch environments will become the norm.</a:t>
            </a:r>
            <a:endParaRPr sz="1350">
              <a:solidFill>
                <a:srgbClr val="333333"/>
              </a:solidFill>
              <a:highlight>
                <a:srgbClr val="FCFCFC"/>
              </a:highlight>
              <a:latin typeface="Georgia"/>
              <a:ea typeface="Georgia"/>
              <a:cs typeface="Georgia"/>
              <a:sym typeface="Georgia"/>
            </a:endParaRPr>
          </a:p>
          <a:p>
            <a:pPr marL="0" lvl="0" indent="0" algn="l" rtl="0">
              <a:spcBef>
                <a:spcPts val="1600"/>
              </a:spcBef>
              <a:spcAft>
                <a:spcPts val="1600"/>
              </a:spcAft>
              <a:buNone/>
            </a:pPr>
            <a:r>
              <a:rPr lang="en"/>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Renaissance for Retail</a:t>
            </a:r>
            <a:endParaRPr/>
          </a:p>
        </p:txBody>
      </p:sp>
      <p:sp>
        <p:nvSpPr>
          <p:cNvPr id="426" name="Google Shape;426;p68"/>
          <p:cNvSpPr txBox="1">
            <a:spLocks noGrp="1"/>
          </p:cNvSpPr>
          <p:nvPr>
            <p:ph type="subTitle" idx="4294967295"/>
          </p:nvPr>
        </p:nvSpPr>
        <p:spPr>
          <a:xfrm>
            <a:off x="261850" y="765400"/>
            <a:ext cx="8423100" cy="38019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None/>
            </a:pPr>
            <a:r>
              <a:rPr lang="en" sz="1850">
                <a:solidFill>
                  <a:srgbClr val="666666"/>
                </a:solidFill>
                <a:highlight>
                  <a:srgbClr val="FCFCFC"/>
                </a:highlight>
                <a:latin typeface="Georgia"/>
                <a:ea typeface="Georgia"/>
                <a:cs typeface="Georgia"/>
                <a:sym typeface="Georgia"/>
              </a:rPr>
              <a:t> </a:t>
            </a:r>
            <a:r>
              <a:rPr lang="en" sz="1850">
                <a:solidFill>
                  <a:srgbClr val="434343"/>
                </a:solidFill>
                <a:highlight>
                  <a:srgbClr val="FCFCFC"/>
                </a:highlight>
                <a:latin typeface="Georgia"/>
                <a:ea typeface="Georgia"/>
                <a:cs typeface="Georgia"/>
                <a:sym typeface="Georgia"/>
              </a:rPr>
              <a:t>-</a:t>
            </a:r>
            <a:r>
              <a:rPr lang="en" sz="1850">
                <a:solidFill>
                  <a:srgbClr val="434343"/>
                </a:solidFill>
                <a:highlight>
                  <a:srgbClr val="FCFCFC"/>
                </a:highlight>
                <a:uFill>
                  <a:noFill/>
                </a:uFill>
                <a:latin typeface="Georgia"/>
                <a:ea typeface="Georgia"/>
                <a:cs typeface="Georgia"/>
                <a:sym typeface="Georgia"/>
                <a:hlinkClick r:id="rId3"/>
              </a:rPr>
              <a:t>A recent survey by ICSC</a:t>
            </a:r>
            <a:r>
              <a:rPr lang="en" sz="1850">
                <a:solidFill>
                  <a:srgbClr val="434343"/>
                </a:solidFill>
                <a:highlight>
                  <a:srgbClr val="FCFCFC"/>
                </a:highlight>
                <a:latin typeface="Georgia"/>
                <a:ea typeface="Georgia"/>
                <a:cs typeface="Georgia"/>
                <a:sym typeface="Georgia"/>
              </a:rPr>
              <a:t> of 9,000 consumers found that slightly more than half of online shoppers said a nearby physical store is “important when buying online.” </a:t>
            </a:r>
            <a:endParaRPr sz="1850">
              <a:solidFill>
                <a:srgbClr val="434343"/>
              </a:solidFill>
              <a:highlight>
                <a:srgbClr val="FCFCFC"/>
              </a:highlight>
              <a:latin typeface="Georgia"/>
              <a:ea typeface="Georgia"/>
              <a:cs typeface="Georgia"/>
              <a:sym typeface="Georgia"/>
            </a:endParaRPr>
          </a:p>
          <a:p>
            <a:pPr marL="0" lvl="0" indent="0" algn="l" rtl="0">
              <a:spcBef>
                <a:spcPts val="1400"/>
              </a:spcBef>
              <a:spcAft>
                <a:spcPts val="0"/>
              </a:spcAft>
              <a:buNone/>
            </a:pPr>
            <a:r>
              <a:rPr lang="en" sz="1850">
                <a:solidFill>
                  <a:srgbClr val="434343"/>
                </a:solidFill>
                <a:highlight>
                  <a:srgbClr val="FCFCFC"/>
                </a:highlight>
                <a:latin typeface="Georgia"/>
                <a:ea typeface="Georgia"/>
                <a:cs typeface="Georgia"/>
                <a:sym typeface="Georgia"/>
              </a:rPr>
              <a:t>-Another </a:t>
            </a:r>
            <a:r>
              <a:rPr lang="en" sz="1850">
                <a:solidFill>
                  <a:srgbClr val="434343"/>
                </a:solidFill>
                <a:highlight>
                  <a:srgbClr val="FCFCFC"/>
                </a:highlight>
                <a:uFill>
                  <a:noFill/>
                </a:uFill>
                <a:latin typeface="Georgia"/>
                <a:ea typeface="Georgia"/>
                <a:cs typeface="Georgia"/>
                <a:sym typeface="Georgia"/>
                <a:hlinkClick r:id="rId4"/>
              </a:rPr>
              <a:t>ICSC survey</a:t>
            </a:r>
            <a:r>
              <a:rPr lang="en" sz="1850">
                <a:solidFill>
                  <a:srgbClr val="434343"/>
                </a:solidFill>
                <a:highlight>
                  <a:srgbClr val="FCFCFC"/>
                </a:highlight>
                <a:latin typeface="Georgia"/>
                <a:ea typeface="Georgia"/>
                <a:cs typeface="Georgia"/>
                <a:sym typeface="Georgia"/>
              </a:rPr>
              <a:t> found that the newest customer cohort, Gen Z, believes by three-to-one that physical stores provide a better shopping experience.</a:t>
            </a:r>
            <a:endParaRPr sz="1850">
              <a:solidFill>
                <a:srgbClr val="434343"/>
              </a:solidFill>
              <a:highlight>
                <a:srgbClr val="FCFCFC"/>
              </a:highlight>
              <a:latin typeface="Georgia"/>
              <a:ea typeface="Georgia"/>
              <a:cs typeface="Georgia"/>
              <a:sym typeface="Georgia"/>
            </a:endParaRPr>
          </a:p>
          <a:p>
            <a:pPr marL="0" lvl="0" indent="0" algn="l" rtl="0">
              <a:spcBef>
                <a:spcPts val="1400"/>
              </a:spcBef>
              <a:spcAft>
                <a:spcPts val="0"/>
              </a:spcAft>
              <a:buNone/>
            </a:pPr>
            <a:r>
              <a:rPr lang="en" sz="1850">
                <a:solidFill>
                  <a:srgbClr val="434343"/>
                </a:solidFill>
                <a:highlight>
                  <a:srgbClr val="FCFCFC"/>
                </a:highlight>
                <a:latin typeface="Georgia"/>
                <a:ea typeface="Georgia"/>
                <a:cs typeface="Georgia"/>
                <a:sym typeface="Georgia"/>
              </a:rPr>
              <a:t>-71 percent of consumers under 30 years old said they shop for clothing mostly in stores.</a:t>
            </a:r>
            <a:endParaRPr sz="1850">
              <a:solidFill>
                <a:srgbClr val="434343"/>
              </a:solidFill>
              <a:highlight>
                <a:srgbClr val="FCFCFC"/>
              </a:highlight>
              <a:latin typeface="Georgia"/>
              <a:ea typeface="Georgia"/>
              <a:cs typeface="Georgia"/>
              <a:sym typeface="Georgia"/>
            </a:endParaRPr>
          </a:p>
          <a:p>
            <a:pPr marL="0" lvl="0" indent="0" algn="l" rtl="0">
              <a:spcBef>
                <a:spcPts val="1400"/>
              </a:spcBef>
              <a:spcAft>
                <a:spcPts val="0"/>
              </a:spcAft>
              <a:buNone/>
            </a:pPr>
            <a:r>
              <a:rPr lang="en" sz="1850">
                <a:solidFill>
                  <a:srgbClr val="434343"/>
                </a:solidFill>
                <a:highlight>
                  <a:srgbClr val="FCFCFC"/>
                </a:highlight>
                <a:latin typeface="Georgia"/>
                <a:ea typeface="Georgia"/>
                <a:cs typeface="Georgia"/>
                <a:sym typeface="Georgia"/>
              </a:rPr>
              <a:t>-Trend in physical retail reflecting a generational shift. </a:t>
            </a:r>
            <a:r>
              <a:rPr lang="en" sz="1850" b="1">
                <a:solidFill>
                  <a:srgbClr val="434343"/>
                </a:solidFill>
                <a:highlight>
                  <a:srgbClr val="FCFCFC"/>
                </a:highlight>
                <a:latin typeface="Georgia"/>
                <a:ea typeface="Georgia"/>
                <a:cs typeface="Georgia"/>
                <a:sym typeface="Georgia"/>
              </a:rPr>
              <a:t>“Millennials are into experiences”</a:t>
            </a:r>
            <a:r>
              <a:rPr lang="en" sz="1850">
                <a:solidFill>
                  <a:srgbClr val="434343"/>
                </a:solidFill>
                <a:highlight>
                  <a:srgbClr val="FCFCFC"/>
                </a:highlight>
                <a:latin typeface="Georgia"/>
                <a:ea typeface="Georgia"/>
                <a:cs typeface="Georgia"/>
                <a:sym typeface="Georgia"/>
              </a:rPr>
              <a:t>.</a:t>
            </a:r>
            <a:endParaRPr sz="1850">
              <a:solidFill>
                <a:srgbClr val="434343"/>
              </a:solidFill>
              <a:highlight>
                <a:srgbClr val="FCFCFC"/>
              </a:highlight>
              <a:latin typeface="Georgia"/>
              <a:ea typeface="Georgia"/>
              <a:cs typeface="Georgia"/>
              <a:sym typeface="Georgia"/>
            </a:endParaRPr>
          </a:p>
          <a:p>
            <a:pPr marL="0" lvl="0" indent="0" algn="l" rtl="0">
              <a:spcBef>
                <a:spcPts val="1400"/>
              </a:spcBef>
              <a:spcAft>
                <a:spcPts val="0"/>
              </a:spcAft>
              <a:buNone/>
            </a:pPr>
            <a:endParaRPr sz="1600"/>
          </a:p>
          <a:p>
            <a:pPr marL="457200" lvl="0" indent="0" algn="l" rtl="0">
              <a:spcBef>
                <a:spcPts val="1600"/>
              </a:spcBef>
              <a:spcAft>
                <a:spcPts val="0"/>
              </a:spcAft>
              <a:buNone/>
            </a:pPr>
            <a:endParaRPr sz="1050">
              <a:solidFill>
                <a:srgbClr val="000000"/>
              </a:solidFill>
              <a:highlight>
                <a:srgbClr val="FFFFFF"/>
              </a:highlight>
              <a:latin typeface="Verdana"/>
              <a:ea typeface="Verdana"/>
              <a:cs typeface="Verdana"/>
              <a:sym typeface="Verdana"/>
            </a:endParaRPr>
          </a:p>
          <a:p>
            <a:pPr marL="0" lvl="0" indent="0" algn="l" rtl="0">
              <a:spcBef>
                <a:spcPts val="1600"/>
              </a:spcBef>
              <a:spcAft>
                <a:spcPts val="1600"/>
              </a:spcAft>
              <a:buNone/>
            </a:pPr>
            <a:r>
              <a:rPr lang="en"/>
              <a:t>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Shifting Trends</a:t>
            </a:r>
            <a:endParaRPr/>
          </a:p>
        </p:txBody>
      </p:sp>
      <p:sp>
        <p:nvSpPr>
          <p:cNvPr id="432" name="Google Shape;432;p69"/>
          <p:cNvSpPr txBox="1">
            <a:spLocks noGrp="1"/>
          </p:cNvSpPr>
          <p:nvPr>
            <p:ph type="subTitle" idx="4294967295"/>
          </p:nvPr>
        </p:nvSpPr>
        <p:spPr>
          <a:xfrm>
            <a:off x="637350" y="586500"/>
            <a:ext cx="7748400" cy="39705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a:p>
            <a:pPr marL="457200" lvl="0" indent="-355600" algn="l" rtl="0">
              <a:spcBef>
                <a:spcPts val="1600"/>
              </a:spcBef>
              <a:spcAft>
                <a:spcPts val="0"/>
              </a:spcAft>
              <a:buSzPts val="2000"/>
              <a:buAutoNum type="arabicPeriod"/>
            </a:pPr>
            <a:r>
              <a:rPr lang="en" sz="2000" b="1"/>
              <a:t>The Shift to Online</a:t>
            </a:r>
            <a:endParaRPr sz="2000" b="1"/>
          </a:p>
          <a:p>
            <a:pPr marL="457200" lvl="0" indent="0" algn="l" rtl="0">
              <a:spcBef>
                <a:spcPts val="1600"/>
              </a:spcBef>
              <a:spcAft>
                <a:spcPts val="0"/>
              </a:spcAft>
              <a:buNone/>
            </a:pPr>
            <a:r>
              <a:rPr lang="en" sz="2000"/>
              <a:t>In 2019, digital natives turned to physical store pilots, and traditional retailers rolled out digitally powered physical stores.</a:t>
            </a:r>
            <a:endParaRPr sz="2000"/>
          </a:p>
          <a:p>
            <a:pPr marL="457200" lvl="0" indent="0" algn="l" rtl="0">
              <a:spcBef>
                <a:spcPts val="1600"/>
              </a:spcBef>
              <a:spcAft>
                <a:spcPts val="0"/>
              </a:spcAft>
              <a:buNone/>
            </a:pPr>
            <a:r>
              <a:rPr lang="en" sz="2000"/>
              <a:t>Retailers are still contemplating plans for fulfillment centers, stores serve as showrooms.</a:t>
            </a:r>
            <a:endParaRPr sz="2000"/>
          </a:p>
          <a:p>
            <a:pPr marL="457200" lvl="0" indent="0" algn="l" rtl="0">
              <a:spcBef>
                <a:spcPts val="1600"/>
              </a:spcBef>
              <a:spcAft>
                <a:spcPts val="0"/>
              </a:spcAft>
              <a:buNone/>
            </a:pPr>
            <a:r>
              <a:rPr lang="en" sz="2000"/>
              <a:t>Increased focus on the consumer shopping experience.</a:t>
            </a:r>
            <a:endParaRPr sz="1250">
              <a:solidFill>
                <a:srgbClr val="000000"/>
              </a:solidFill>
              <a:highlight>
                <a:srgbClr val="FFFFFF"/>
              </a:highlight>
              <a:latin typeface="Verdana"/>
              <a:ea typeface="Verdana"/>
              <a:cs typeface="Verdana"/>
              <a:sym typeface="Verdana"/>
            </a:endParaRPr>
          </a:p>
          <a:p>
            <a:pPr marL="0" lvl="0" indent="0" algn="l" rtl="0">
              <a:spcBef>
                <a:spcPts val="1600"/>
              </a:spcBef>
              <a:spcAft>
                <a:spcPts val="0"/>
              </a:spcAft>
              <a:buNone/>
            </a:pPr>
            <a:endParaRPr/>
          </a:p>
          <a:p>
            <a:pPr marL="457200" lvl="0" indent="0" algn="l" rtl="0">
              <a:spcBef>
                <a:spcPts val="1600"/>
              </a:spcBef>
              <a:spcAft>
                <a:spcPts val="0"/>
              </a:spcAft>
              <a:buNone/>
            </a:pPr>
            <a:endParaRPr sz="1050">
              <a:solidFill>
                <a:srgbClr val="000000"/>
              </a:solidFill>
              <a:highlight>
                <a:srgbClr val="FFFFFF"/>
              </a:highlight>
              <a:latin typeface="Verdana"/>
              <a:ea typeface="Verdana"/>
              <a:cs typeface="Verdana"/>
              <a:sym typeface="Verdana"/>
            </a:endParaRPr>
          </a:p>
          <a:p>
            <a:pPr marL="0" lvl="0" indent="0" algn="l" rtl="0">
              <a:spcBef>
                <a:spcPts val="1600"/>
              </a:spcBef>
              <a:spcAft>
                <a:spcPts val="0"/>
              </a:spcAft>
              <a:buNone/>
            </a:pPr>
            <a:endParaRPr sz="1050">
              <a:solidFill>
                <a:srgbClr val="000000"/>
              </a:solidFill>
              <a:highlight>
                <a:srgbClr val="FFFFFF"/>
              </a:highlight>
              <a:latin typeface="Verdana"/>
              <a:ea typeface="Verdana"/>
              <a:cs typeface="Verdana"/>
              <a:sym typeface="Verdana"/>
            </a:endParaRPr>
          </a:p>
          <a:p>
            <a:pPr marL="0" lvl="0" indent="0" algn="l" rtl="0">
              <a:spcBef>
                <a:spcPts val="1600"/>
              </a:spcBef>
              <a:spcAft>
                <a:spcPts val="1600"/>
              </a:spcAft>
              <a:buNone/>
            </a:pPr>
            <a:r>
              <a:rPr lang="en"/>
              <a:t>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7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Shifting Trends</a:t>
            </a:r>
            <a:endParaRPr/>
          </a:p>
        </p:txBody>
      </p:sp>
      <p:sp>
        <p:nvSpPr>
          <p:cNvPr id="438" name="Google Shape;438;p70"/>
          <p:cNvSpPr txBox="1">
            <a:spLocks noGrp="1"/>
          </p:cNvSpPr>
          <p:nvPr>
            <p:ph type="subTitle" idx="4294967295"/>
          </p:nvPr>
        </p:nvSpPr>
        <p:spPr>
          <a:xfrm>
            <a:off x="676650" y="793500"/>
            <a:ext cx="7790700" cy="39705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050">
              <a:solidFill>
                <a:srgbClr val="000000"/>
              </a:solidFill>
              <a:highlight>
                <a:srgbClr val="FFFFFF"/>
              </a:highlight>
              <a:latin typeface="Verdana"/>
              <a:ea typeface="Verdana"/>
              <a:cs typeface="Verdana"/>
              <a:sym typeface="Verdana"/>
            </a:endParaRPr>
          </a:p>
          <a:p>
            <a:pPr marL="0" lvl="0" indent="0" algn="l" rtl="0">
              <a:spcBef>
                <a:spcPts val="1600"/>
              </a:spcBef>
              <a:spcAft>
                <a:spcPts val="0"/>
              </a:spcAft>
              <a:buNone/>
            </a:pPr>
            <a:r>
              <a:rPr lang="en"/>
              <a:t>2.  </a:t>
            </a:r>
            <a:r>
              <a:rPr lang="en" b="1"/>
              <a:t>Data Driven Shopping Experiences</a:t>
            </a:r>
            <a:endParaRPr b="1"/>
          </a:p>
          <a:p>
            <a:pPr marL="0" lvl="0" indent="0" algn="l" rtl="0">
              <a:spcBef>
                <a:spcPts val="1600"/>
              </a:spcBef>
              <a:spcAft>
                <a:spcPts val="0"/>
              </a:spcAft>
              <a:buNone/>
            </a:pPr>
            <a:r>
              <a:rPr lang="en"/>
              <a:t>Brick-and-mortar accounted for nearly 90 percent of all retail sales in the third quarter of 2019, according to the US Census Bureau</a:t>
            </a:r>
            <a:endParaRPr/>
          </a:p>
          <a:p>
            <a:pPr marL="0" lvl="0" indent="0" algn="l" rtl="0">
              <a:spcBef>
                <a:spcPts val="1600"/>
              </a:spcBef>
              <a:spcAft>
                <a:spcPts val="0"/>
              </a:spcAft>
              <a:buNone/>
            </a:pPr>
            <a:r>
              <a:rPr lang="en"/>
              <a:t>Socially conscious shoppers use their purchasing power as a demonstration of support, and with research showing that shoppers still rely primarily on stores for product discovery and inspiration.</a:t>
            </a:r>
            <a:endParaRPr/>
          </a:p>
          <a:p>
            <a:pPr marL="0" lvl="0" indent="0" algn="l" rtl="0">
              <a:spcBef>
                <a:spcPts val="1600"/>
              </a:spcBef>
              <a:spcAft>
                <a:spcPts val="0"/>
              </a:spcAft>
              <a:buNone/>
            </a:pPr>
            <a:r>
              <a:rPr lang="en"/>
              <a:t>Entire supply chains are being revamped to improve access by having same day delivery etc.</a:t>
            </a:r>
            <a:endParaRPr sz="1050">
              <a:solidFill>
                <a:srgbClr val="000000"/>
              </a:solidFill>
              <a:highlight>
                <a:srgbClr val="FFFFFF"/>
              </a:highlight>
              <a:latin typeface="Verdana"/>
              <a:ea typeface="Verdana"/>
              <a:cs typeface="Verdana"/>
              <a:sym typeface="Verdana"/>
            </a:endParaRPr>
          </a:p>
          <a:p>
            <a:pPr marL="457200" lvl="0" indent="0" algn="l" rtl="0">
              <a:spcBef>
                <a:spcPts val="1600"/>
              </a:spcBef>
              <a:spcAft>
                <a:spcPts val="0"/>
              </a:spcAft>
              <a:buNone/>
            </a:pPr>
            <a:endParaRPr sz="1050">
              <a:solidFill>
                <a:srgbClr val="000000"/>
              </a:solidFill>
              <a:highlight>
                <a:srgbClr val="FFFFFF"/>
              </a:highlight>
              <a:latin typeface="Verdana"/>
              <a:ea typeface="Verdana"/>
              <a:cs typeface="Verdana"/>
              <a:sym typeface="Verdana"/>
            </a:endParaRPr>
          </a:p>
          <a:p>
            <a:pPr marL="0" lvl="0" indent="0" algn="l" rtl="0">
              <a:spcBef>
                <a:spcPts val="1600"/>
              </a:spcBef>
              <a:spcAft>
                <a:spcPts val="0"/>
              </a:spcAft>
              <a:buNone/>
            </a:pPr>
            <a:endParaRPr sz="1050">
              <a:solidFill>
                <a:srgbClr val="000000"/>
              </a:solidFill>
              <a:highlight>
                <a:srgbClr val="FFFFFF"/>
              </a:highlight>
              <a:latin typeface="Verdana"/>
              <a:ea typeface="Verdana"/>
              <a:cs typeface="Verdana"/>
              <a:sym typeface="Verdana"/>
            </a:endParaRPr>
          </a:p>
          <a:p>
            <a:pPr marL="0" lvl="0" indent="0" algn="l" rtl="0">
              <a:spcBef>
                <a:spcPts val="1600"/>
              </a:spcBef>
              <a:spcAft>
                <a:spcPts val="1600"/>
              </a:spcAft>
              <a:buNone/>
            </a:pPr>
            <a:r>
              <a:rPr lang="en"/>
              <a: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Renaissance for Retail</a:t>
            </a:r>
            <a:endParaRPr/>
          </a:p>
        </p:txBody>
      </p:sp>
      <p:sp>
        <p:nvSpPr>
          <p:cNvPr id="444" name="Google Shape;444;p71"/>
          <p:cNvSpPr txBox="1">
            <a:spLocks noGrp="1"/>
          </p:cNvSpPr>
          <p:nvPr>
            <p:ph type="subTitle" idx="4294967295"/>
          </p:nvPr>
        </p:nvSpPr>
        <p:spPr>
          <a:xfrm>
            <a:off x="261850" y="765400"/>
            <a:ext cx="7846800" cy="5415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SzPts val="1800"/>
              <a:buAutoNum type="arabicPeriod"/>
            </a:pPr>
            <a:r>
              <a:rPr lang="en" b="1"/>
              <a:t>Consumerization of Technology</a:t>
            </a:r>
            <a:endParaRPr b="1"/>
          </a:p>
          <a:p>
            <a:pPr marL="457200" marR="0" lvl="0" indent="-330200" algn="l" rtl="0">
              <a:lnSpc>
                <a:spcPct val="115000"/>
              </a:lnSpc>
              <a:spcBef>
                <a:spcPts val="0"/>
              </a:spcBef>
              <a:spcAft>
                <a:spcPts val="0"/>
              </a:spcAft>
              <a:buSzPts val="1600"/>
              <a:buAutoNum type="alphaUcPeriod"/>
            </a:pPr>
            <a:r>
              <a:rPr lang="en" sz="1600"/>
              <a:t>Internet use</a:t>
            </a:r>
            <a:endParaRPr sz="1600"/>
          </a:p>
          <a:p>
            <a:pPr marL="457200" marR="0" lvl="0" indent="-330200" algn="l" rtl="0">
              <a:lnSpc>
                <a:spcPct val="115000"/>
              </a:lnSpc>
              <a:spcBef>
                <a:spcPts val="0"/>
              </a:spcBef>
              <a:spcAft>
                <a:spcPts val="0"/>
              </a:spcAft>
              <a:buSzPts val="1600"/>
              <a:buAutoNum type="alphaUcPeriod"/>
            </a:pPr>
            <a:r>
              <a:rPr lang="en" sz="1600"/>
              <a:t>Smartphones</a:t>
            </a:r>
            <a:endParaRPr sz="1600"/>
          </a:p>
          <a:p>
            <a:pPr marL="0" marR="0" lvl="0" indent="0" algn="l" rtl="0">
              <a:lnSpc>
                <a:spcPct val="115000"/>
              </a:lnSpc>
              <a:spcBef>
                <a:spcPts val="1600"/>
              </a:spcBef>
              <a:spcAft>
                <a:spcPts val="0"/>
              </a:spcAft>
              <a:buNone/>
            </a:pPr>
            <a:r>
              <a:rPr lang="en" b="1"/>
              <a:t>2. 	Increased Competitiveness </a:t>
            </a:r>
            <a:endParaRPr b="1"/>
          </a:p>
          <a:p>
            <a:pPr marL="457200" marR="0" lvl="0" indent="-330200" algn="l" rtl="0">
              <a:lnSpc>
                <a:spcPct val="115000"/>
              </a:lnSpc>
              <a:spcBef>
                <a:spcPts val="1600"/>
              </a:spcBef>
              <a:spcAft>
                <a:spcPts val="0"/>
              </a:spcAft>
              <a:buSzPts val="1600"/>
              <a:buAutoNum type="alphaUcPeriod"/>
            </a:pPr>
            <a:r>
              <a:rPr lang="en" sz="1600"/>
              <a:t>Price Advantage</a:t>
            </a:r>
            <a:endParaRPr sz="1600"/>
          </a:p>
          <a:p>
            <a:pPr marL="457200" marR="0" lvl="0" indent="-330200" algn="l" rtl="0">
              <a:lnSpc>
                <a:spcPct val="115000"/>
              </a:lnSpc>
              <a:spcBef>
                <a:spcPts val="0"/>
              </a:spcBef>
              <a:spcAft>
                <a:spcPts val="0"/>
              </a:spcAft>
              <a:buSzPts val="1600"/>
              <a:buAutoNum type="alphaUcPeriod"/>
            </a:pPr>
            <a:r>
              <a:rPr lang="en" sz="1600"/>
              <a:t>Convenience</a:t>
            </a:r>
            <a:endParaRPr sz="1600"/>
          </a:p>
          <a:p>
            <a:pPr marL="457200" marR="0" lvl="0" indent="-330200" algn="l" rtl="0">
              <a:lnSpc>
                <a:spcPct val="115000"/>
              </a:lnSpc>
              <a:spcBef>
                <a:spcPts val="0"/>
              </a:spcBef>
              <a:spcAft>
                <a:spcPts val="0"/>
              </a:spcAft>
              <a:buSzPts val="1600"/>
              <a:buAutoNum type="alphaUcPeriod"/>
            </a:pPr>
            <a:r>
              <a:rPr lang="en" sz="1600"/>
              <a:t>Large product assortment</a:t>
            </a:r>
            <a:endParaRPr sz="1300">
              <a:solidFill>
                <a:srgbClr val="333333"/>
              </a:solidFill>
              <a:highlight>
                <a:srgbClr val="FFFFFF"/>
              </a:highlight>
              <a:latin typeface="Arial"/>
              <a:ea typeface="Arial"/>
              <a:cs typeface="Arial"/>
              <a:sym typeface="Arial"/>
            </a:endParaRPr>
          </a:p>
          <a:p>
            <a:pPr marL="0" lvl="0" indent="0" algn="l" rtl="0">
              <a:spcBef>
                <a:spcPts val="1600"/>
              </a:spcBef>
              <a:spcAft>
                <a:spcPts val="0"/>
              </a:spcAft>
              <a:buNone/>
            </a:pPr>
            <a:r>
              <a:rPr lang="en" b="1"/>
              <a:t>3. 	Major cost savings</a:t>
            </a:r>
            <a:endParaRPr b="1"/>
          </a:p>
          <a:p>
            <a:pPr marL="0" lvl="0" indent="0" algn="l" rtl="0">
              <a:spcBef>
                <a:spcPts val="1600"/>
              </a:spcBef>
              <a:spcAft>
                <a:spcPts val="0"/>
              </a:spcAft>
              <a:buNone/>
            </a:pPr>
            <a:r>
              <a:rPr lang="en"/>
              <a:t>A.	</a:t>
            </a:r>
            <a:r>
              <a:rPr lang="en" sz="1600"/>
              <a:t>Showrooming</a:t>
            </a:r>
            <a:br>
              <a:rPr lang="en" sz="1600"/>
            </a:br>
            <a:r>
              <a:rPr lang="en" sz="1600"/>
              <a:t>B. 	Inventory Savings</a:t>
            </a:r>
            <a:br>
              <a:rPr lang="en" sz="1600"/>
            </a:br>
            <a:r>
              <a:rPr lang="en" sz="1600"/>
              <a:t>C.	Real Estate Effect</a:t>
            </a:r>
            <a:endParaRPr sz="1600"/>
          </a:p>
          <a:p>
            <a:pPr marL="457200" lvl="0" indent="0" algn="l" rtl="0">
              <a:spcBef>
                <a:spcPts val="1600"/>
              </a:spcBef>
              <a:spcAft>
                <a:spcPts val="0"/>
              </a:spcAft>
              <a:buNone/>
            </a:pPr>
            <a:endParaRPr sz="1050">
              <a:solidFill>
                <a:srgbClr val="000000"/>
              </a:solidFill>
              <a:highlight>
                <a:srgbClr val="FFFFFF"/>
              </a:highlight>
              <a:latin typeface="Verdana"/>
              <a:ea typeface="Verdana"/>
              <a:cs typeface="Verdana"/>
              <a:sym typeface="Verdana"/>
            </a:endParaRPr>
          </a:p>
          <a:p>
            <a:pPr marL="0" lvl="0" indent="0" algn="l" rtl="0">
              <a:spcBef>
                <a:spcPts val="1600"/>
              </a:spcBef>
              <a:spcAft>
                <a:spcPts val="1600"/>
              </a:spcAft>
              <a:buNone/>
            </a:pPr>
            <a:r>
              <a:rPr lang="en"/>
              <a:t>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7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 Rise of Ecommerce</a:t>
            </a:r>
            <a:endParaRPr/>
          </a:p>
        </p:txBody>
      </p:sp>
      <p:pic>
        <p:nvPicPr>
          <p:cNvPr id="450" name="Google Shape;450;p72"/>
          <p:cNvPicPr preferRelativeResize="0"/>
          <p:nvPr/>
        </p:nvPicPr>
        <p:blipFill rotWithShape="1">
          <a:blip r:embed="rId3">
            <a:alphaModFix/>
          </a:blip>
          <a:srcRect b="21697"/>
          <a:stretch/>
        </p:blipFill>
        <p:spPr>
          <a:xfrm>
            <a:off x="2030050" y="799550"/>
            <a:ext cx="4963000" cy="41913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 Rise of Ecommerce</a:t>
            </a:r>
            <a:endParaRPr/>
          </a:p>
        </p:txBody>
      </p:sp>
      <p:pic>
        <p:nvPicPr>
          <p:cNvPr id="456" name="Google Shape;456;p73"/>
          <p:cNvPicPr preferRelativeResize="0"/>
          <p:nvPr/>
        </p:nvPicPr>
        <p:blipFill rotWithShape="1">
          <a:blip r:embed="rId3">
            <a:alphaModFix/>
          </a:blip>
          <a:srcRect b="18260"/>
          <a:stretch/>
        </p:blipFill>
        <p:spPr>
          <a:xfrm>
            <a:off x="2611700" y="853825"/>
            <a:ext cx="4180700" cy="402099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0"/>
        <p:cNvGrpSpPr/>
        <p:nvPr/>
      </p:nvGrpSpPr>
      <p:grpSpPr>
        <a:xfrm>
          <a:off x="0" y="0"/>
          <a:ext cx="0" cy="0"/>
          <a:chOff x="0" y="0"/>
          <a:chExt cx="0" cy="0"/>
        </a:xfrm>
      </p:grpSpPr>
      <p:sp>
        <p:nvSpPr>
          <p:cNvPr id="461" name="Google Shape;461;p74"/>
          <p:cNvSpPr txBox="1">
            <a:spLocks noGrp="1"/>
          </p:cNvSpPr>
          <p:nvPr>
            <p:ph type="ctrTitle"/>
          </p:nvPr>
        </p:nvSpPr>
        <p:spPr>
          <a:xfrm>
            <a:off x="236100" y="1607850"/>
            <a:ext cx="8290200" cy="205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FFFFFF"/>
                </a:solidFill>
              </a:rPr>
              <a:t>Retail Companies’ Analysis</a:t>
            </a:r>
            <a:endParaRPr b="1">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75"/>
          <p:cNvPicPr preferRelativeResize="0"/>
          <p:nvPr/>
        </p:nvPicPr>
        <p:blipFill>
          <a:blip r:embed="rId3">
            <a:alphaModFix/>
          </a:blip>
          <a:stretch>
            <a:fillRect/>
          </a:stretch>
        </p:blipFill>
        <p:spPr>
          <a:xfrm>
            <a:off x="2465125" y="771450"/>
            <a:ext cx="4213741" cy="42196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Retail in Detail</a:t>
            </a:r>
            <a:endParaRPr/>
          </a:p>
        </p:txBody>
      </p:sp>
      <p:sp>
        <p:nvSpPr>
          <p:cNvPr id="190" name="Google Shape;190;p31"/>
          <p:cNvSpPr txBox="1">
            <a:spLocks noGrp="1"/>
          </p:cNvSpPr>
          <p:nvPr>
            <p:ph type="title"/>
          </p:nvPr>
        </p:nvSpPr>
        <p:spPr>
          <a:xfrm>
            <a:off x="317400" y="787100"/>
            <a:ext cx="8826600" cy="96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666666"/>
                </a:solidFill>
              </a:rPr>
              <a:t>16.5 million people were employed in the U.S. Retail Industry in 2018.</a:t>
            </a:r>
            <a:endParaRPr>
              <a:solidFill>
                <a:srgbClr val="666666"/>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None/>
            </a:pPr>
            <a:endParaRPr>
              <a:solidFill>
                <a:srgbClr val="666666"/>
              </a:solidFill>
            </a:endParaRPr>
          </a:p>
        </p:txBody>
      </p:sp>
      <p:pic>
        <p:nvPicPr>
          <p:cNvPr id="191" name="Google Shape;191;p31" title="Points scored"/>
          <p:cNvPicPr preferRelativeResize="0"/>
          <p:nvPr/>
        </p:nvPicPr>
        <p:blipFill>
          <a:blip r:embed="rId3">
            <a:alphaModFix/>
          </a:blip>
          <a:stretch>
            <a:fillRect/>
          </a:stretch>
        </p:blipFill>
        <p:spPr>
          <a:xfrm>
            <a:off x="3609050" y="1557750"/>
            <a:ext cx="5315799" cy="3286936"/>
          </a:xfrm>
          <a:prstGeom prst="rect">
            <a:avLst/>
          </a:prstGeom>
          <a:noFill/>
          <a:ln>
            <a:noFill/>
          </a:ln>
        </p:spPr>
      </p:pic>
      <p:sp>
        <p:nvSpPr>
          <p:cNvPr id="192" name="Google Shape;192;p31"/>
          <p:cNvSpPr txBox="1">
            <a:spLocks noGrp="1"/>
          </p:cNvSpPr>
          <p:nvPr>
            <p:ph type="title"/>
          </p:nvPr>
        </p:nvSpPr>
        <p:spPr>
          <a:xfrm>
            <a:off x="317400" y="1613975"/>
            <a:ext cx="3153900" cy="328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666666"/>
                </a:solidFill>
              </a:rPr>
              <a:t>Global retail sales amount for upwards of $25 Trillion.</a:t>
            </a:r>
            <a:endParaRPr>
              <a:solidFill>
                <a:srgbClr val="666666"/>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None/>
            </a:pPr>
            <a:r>
              <a:rPr lang="en">
                <a:solidFill>
                  <a:srgbClr val="666666"/>
                </a:solidFill>
              </a:rPr>
              <a:t>US Retail sales surpassed $5 Trillion in 2018.</a:t>
            </a:r>
            <a:endParaRPr>
              <a:solidFill>
                <a:srgbClr val="666666"/>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None/>
            </a:pPr>
            <a:r>
              <a:rPr lang="en">
                <a:solidFill>
                  <a:srgbClr val="666666"/>
                </a:solidFill>
              </a:rPr>
              <a:t>US largest retail market in the world. </a:t>
            </a:r>
            <a:endParaRPr>
              <a:solidFill>
                <a:srgbClr val="666666"/>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None/>
            </a:pPr>
            <a:r>
              <a:rPr lang="en">
                <a:solidFill>
                  <a:srgbClr val="666666"/>
                </a:solidFill>
              </a:rPr>
              <a:t>Top 10 of the largest retailers based in US</a:t>
            </a:r>
            <a:endParaRPr>
              <a:solidFill>
                <a:srgbClr val="666666"/>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None/>
            </a:pPr>
            <a:endParaRPr>
              <a:solidFill>
                <a:srgbClr val="666666"/>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2" name="Google Shape;472;p76"/>
          <p:cNvPicPr preferRelativeResize="0"/>
          <p:nvPr/>
        </p:nvPicPr>
        <p:blipFill rotWithShape="1">
          <a:blip r:embed="rId3">
            <a:alphaModFix/>
          </a:blip>
          <a:srcRect l="8104" t="23129" r="31954" b="10938"/>
          <a:stretch/>
        </p:blipFill>
        <p:spPr>
          <a:xfrm>
            <a:off x="98250" y="619050"/>
            <a:ext cx="7078776" cy="43796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8" name="Google Shape;478;p77"/>
          <p:cNvPicPr preferRelativeResize="0"/>
          <p:nvPr/>
        </p:nvPicPr>
        <p:blipFill>
          <a:blip r:embed="rId3">
            <a:alphaModFix/>
          </a:blip>
          <a:stretch>
            <a:fillRect/>
          </a:stretch>
        </p:blipFill>
        <p:spPr>
          <a:xfrm>
            <a:off x="152400" y="771450"/>
            <a:ext cx="8839200" cy="371612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7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PE Ratio</a:t>
            </a:r>
            <a:endParaRPr/>
          </a:p>
        </p:txBody>
      </p:sp>
      <p:pic>
        <p:nvPicPr>
          <p:cNvPr id="484" name="Google Shape;484;p78"/>
          <p:cNvPicPr preferRelativeResize="0"/>
          <p:nvPr/>
        </p:nvPicPr>
        <p:blipFill rotWithShape="1">
          <a:blip r:embed="rId3">
            <a:alphaModFix/>
          </a:blip>
          <a:srcRect t="35016" r="34542" b="27420"/>
          <a:stretch/>
        </p:blipFill>
        <p:spPr>
          <a:xfrm>
            <a:off x="109575" y="1278550"/>
            <a:ext cx="8924848" cy="288092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0" name="Google Shape;490;p79"/>
          <p:cNvPicPr preferRelativeResize="0"/>
          <p:nvPr/>
        </p:nvPicPr>
        <p:blipFill>
          <a:blip r:embed="rId3">
            <a:alphaModFix/>
          </a:blip>
          <a:stretch>
            <a:fillRect/>
          </a:stretch>
        </p:blipFill>
        <p:spPr>
          <a:xfrm>
            <a:off x="152400" y="1159625"/>
            <a:ext cx="8839201" cy="36449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8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6" name="Google Shape;496;p80"/>
          <p:cNvPicPr preferRelativeResize="0"/>
          <p:nvPr/>
        </p:nvPicPr>
        <p:blipFill>
          <a:blip r:embed="rId3">
            <a:alphaModFix/>
          </a:blip>
          <a:stretch>
            <a:fillRect/>
          </a:stretch>
        </p:blipFill>
        <p:spPr>
          <a:xfrm>
            <a:off x="152400" y="771450"/>
            <a:ext cx="7720933" cy="42196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8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2" name="Google Shape;502;p81"/>
          <p:cNvPicPr preferRelativeResize="0"/>
          <p:nvPr/>
        </p:nvPicPr>
        <p:blipFill>
          <a:blip r:embed="rId3">
            <a:alphaModFix/>
          </a:blip>
          <a:stretch>
            <a:fillRect/>
          </a:stretch>
        </p:blipFill>
        <p:spPr>
          <a:xfrm>
            <a:off x="152400" y="771450"/>
            <a:ext cx="8000011" cy="42196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8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8" name="Google Shape;508;p82"/>
          <p:cNvPicPr preferRelativeResize="0"/>
          <p:nvPr/>
        </p:nvPicPr>
        <p:blipFill>
          <a:blip r:embed="rId3">
            <a:alphaModFix/>
          </a:blip>
          <a:stretch>
            <a:fillRect/>
          </a:stretch>
        </p:blipFill>
        <p:spPr>
          <a:xfrm>
            <a:off x="152400" y="771450"/>
            <a:ext cx="7995447" cy="4219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4" name="Google Shape;514;p83"/>
          <p:cNvPicPr preferRelativeResize="0"/>
          <p:nvPr/>
        </p:nvPicPr>
        <p:blipFill>
          <a:blip r:embed="rId3">
            <a:alphaModFix/>
          </a:blip>
          <a:stretch>
            <a:fillRect/>
          </a:stretch>
        </p:blipFill>
        <p:spPr>
          <a:xfrm>
            <a:off x="152400" y="771450"/>
            <a:ext cx="7312916" cy="42196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4"/>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0" name="Google Shape;520;p84"/>
          <p:cNvPicPr preferRelativeResize="0"/>
          <p:nvPr/>
        </p:nvPicPr>
        <p:blipFill>
          <a:blip r:embed="rId3">
            <a:alphaModFix/>
          </a:blip>
          <a:stretch>
            <a:fillRect/>
          </a:stretch>
        </p:blipFill>
        <p:spPr>
          <a:xfrm>
            <a:off x="152400" y="771450"/>
            <a:ext cx="7179031" cy="42196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85"/>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6" name="Google Shape;526;p85"/>
          <p:cNvPicPr preferRelativeResize="0"/>
          <p:nvPr/>
        </p:nvPicPr>
        <p:blipFill>
          <a:blip r:embed="rId3">
            <a:alphaModFix/>
          </a:blip>
          <a:stretch>
            <a:fillRect/>
          </a:stretch>
        </p:blipFill>
        <p:spPr>
          <a:xfrm>
            <a:off x="152400" y="771450"/>
            <a:ext cx="7762957" cy="42196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Types of Retail Stores</a:t>
            </a:r>
            <a:endParaRPr/>
          </a:p>
        </p:txBody>
      </p:sp>
      <p:sp>
        <p:nvSpPr>
          <p:cNvPr id="198" name="Google Shape;198;p32"/>
          <p:cNvSpPr txBox="1"/>
          <p:nvPr/>
        </p:nvSpPr>
        <p:spPr>
          <a:xfrm>
            <a:off x="98250" y="815100"/>
            <a:ext cx="8614800" cy="30000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2600">
                <a:solidFill>
                  <a:srgbClr val="A1E8D9"/>
                </a:solidFill>
              </a:rPr>
              <a:t>●</a:t>
            </a:r>
            <a:r>
              <a:rPr lang="en" sz="2000" b="1">
                <a:solidFill>
                  <a:srgbClr val="695D46"/>
                </a:solidFill>
              </a:rPr>
              <a:t>Furniture and Home Furnishings Stores</a:t>
            </a:r>
            <a:endParaRPr sz="2000" b="1">
              <a:solidFill>
                <a:srgbClr val="695D46"/>
              </a:solidFill>
            </a:endParaRPr>
          </a:p>
          <a:p>
            <a:pPr marL="0" lvl="0" indent="0" algn="l" rtl="0">
              <a:lnSpc>
                <a:spcPct val="80000"/>
              </a:lnSpc>
              <a:spcBef>
                <a:spcPts val="0"/>
              </a:spcBef>
              <a:spcAft>
                <a:spcPts val="0"/>
              </a:spcAft>
              <a:buNone/>
            </a:pPr>
            <a:r>
              <a:rPr lang="en" sz="2200">
                <a:solidFill>
                  <a:srgbClr val="A1E8D9"/>
                </a:solidFill>
              </a:rPr>
              <a:t>○</a:t>
            </a:r>
            <a:r>
              <a:rPr lang="en" sz="1800">
                <a:solidFill>
                  <a:srgbClr val="695D46"/>
                </a:solidFill>
              </a:rPr>
              <a:t>Industries in the Furniture and Home Furnishings Stores subsector retail new furniture and home furnishings from fixed point-of-sale locations. Establishments in this sub-sector usually operate from showrooms and have substantial areas for the presentation of their products.</a:t>
            </a:r>
            <a:endParaRPr sz="1800">
              <a:solidFill>
                <a:srgbClr val="695D46"/>
              </a:solidFill>
            </a:endParaRPr>
          </a:p>
          <a:p>
            <a:pPr marL="0" lvl="0" indent="0" algn="l" rtl="0">
              <a:lnSpc>
                <a:spcPct val="80000"/>
              </a:lnSpc>
              <a:spcBef>
                <a:spcPts val="0"/>
              </a:spcBef>
              <a:spcAft>
                <a:spcPts val="0"/>
              </a:spcAft>
              <a:buNone/>
            </a:pPr>
            <a:endParaRPr sz="1800">
              <a:solidFill>
                <a:srgbClr val="695D46"/>
              </a:solidFill>
            </a:endParaRPr>
          </a:p>
          <a:p>
            <a:pPr marL="0" lvl="0" indent="0" algn="l" rtl="0">
              <a:lnSpc>
                <a:spcPct val="80000"/>
              </a:lnSpc>
              <a:spcBef>
                <a:spcPts val="0"/>
              </a:spcBef>
              <a:spcAft>
                <a:spcPts val="0"/>
              </a:spcAft>
              <a:buNone/>
            </a:pPr>
            <a:r>
              <a:rPr lang="en" sz="2600">
                <a:solidFill>
                  <a:srgbClr val="A1E8D9"/>
                </a:solidFill>
              </a:rPr>
              <a:t>●</a:t>
            </a:r>
            <a:r>
              <a:rPr lang="en" sz="2000" b="1">
                <a:solidFill>
                  <a:srgbClr val="695D46"/>
                </a:solidFill>
              </a:rPr>
              <a:t>General Merchandise Stores and Supercenters</a:t>
            </a:r>
            <a:endParaRPr sz="2600" b="1">
              <a:solidFill>
                <a:srgbClr val="695D46"/>
              </a:solidFill>
            </a:endParaRPr>
          </a:p>
          <a:p>
            <a:pPr marL="0" lvl="0" indent="0" algn="l" rtl="0">
              <a:lnSpc>
                <a:spcPct val="80000"/>
              </a:lnSpc>
              <a:spcBef>
                <a:spcPts val="0"/>
              </a:spcBef>
              <a:spcAft>
                <a:spcPts val="0"/>
              </a:spcAft>
              <a:buNone/>
            </a:pPr>
            <a:r>
              <a:rPr lang="en" sz="2200">
                <a:solidFill>
                  <a:srgbClr val="A1E8D9"/>
                </a:solidFill>
              </a:rPr>
              <a:t>○</a:t>
            </a:r>
            <a:r>
              <a:rPr lang="en" sz="1800">
                <a:solidFill>
                  <a:srgbClr val="695D46"/>
                </a:solidFill>
              </a:rPr>
              <a:t>This industry comprises establishments primarily engaged in retailing new goods in general merchandise stores (except department stores). These establishments retail a general line of new merchandise, such as apparel, automotive parts, dry goods, hardware, groceries, housewares, and home furnishings, with no one merchandise line predominating. </a:t>
            </a:r>
            <a:endParaRPr sz="1900">
              <a:solidFill>
                <a:srgbClr val="695D46"/>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86"/>
          <p:cNvPicPr preferRelativeResize="0"/>
          <p:nvPr/>
        </p:nvPicPr>
        <p:blipFill>
          <a:blip r:embed="rId3">
            <a:alphaModFix/>
          </a:blip>
          <a:stretch>
            <a:fillRect/>
          </a:stretch>
        </p:blipFill>
        <p:spPr>
          <a:xfrm>
            <a:off x="152400" y="771450"/>
            <a:ext cx="5525125" cy="421964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8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8" name="Google Shape;538;p87"/>
          <p:cNvPicPr preferRelativeResize="0"/>
          <p:nvPr/>
        </p:nvPicPr>
        <p:blipFill>
          <a:blip r:embed="rId3">
            <a:alphaModFix/>
          </a:blip>
          <a:stretch>
            <a:fillRect/>
          </a:stretch>
        </p:blipFill>
        <p:spPr>
          <a:xfrm>
            <a:off x="152400" y="771450"/>
            <a:ext cx="8839198" cy="396639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4" name="Google Shape;544;p88"/>
          <p:cNvPicPr preferRelativeResize="0"/>
          <p:nvPr/>
        </p:nvPicPr>
        <p:blipFill>
          <a:blip r:embed="rId3">
            <a:alphaModFix/>
          </a:blip>
          <a:stretch>
            <a:fillRect/>
          </a:stretch>
        </p:blipFill>
        <p:spPr>
          <a:xfrm>
            <a:off x="152400" y="771450"/>
            <a:ext cx="8839202" cy="368891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0" name="Google Shape;550;p89"/>
          <p:cNvPicPr preferRelativeResize="0"/>
          <p:nvPr/>
        </p:nvPicPr>
        <p:blipFill>
          <a:blip r:embed="rId3">
            <a:alphaModFix/>
          </a:blip>
          <a:stretch>
            <a:fillRect/>
          </a:stretch>
        </p:blipFill>
        <p:spPr>
          <a:xfrm>
            <a:off x="152400" y="771450"/>
            <a:ext cx="8839203" cy="389117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9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6" name="Google Shape;556;p90"/>
          <p:cNvPicPr preferRelativeResize="0"/>
          <p:nvPr/>
        </p:nvPicPr>
        <p:blipFill>
          <a:blip r:embed="rId3">
            <a:alphaModFix/>
          </a:blip>
          <a:stretch>
            <a:fillRect/>
          </a:stretch>
        </p:blipFill>
        <p:spPr>
          <a:xfrm>
            <a:off x="1267763" y="709475"/>
            <a:ext cx="6608485" cy="421964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9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2" name="Google Shape;562;p91"/>
          <p:cNvPicPr preferRelativeResize="0"/>
          <p:nvPr/>
        </p:nvPicPr>
        <p:blipFill>
          <a:blip r:embed="rId3">
            <a:alphaModFix/>
          </a:blip>
          <a:stretch>
            <a:fillRect/>
          </a:stretch>
        </p:blipFill>
        <p:spPr>
          <a:xfrm>
            <a:off x="1603413" y="721875"/>
            <a:ext cx="5816276" cy="421964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9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Earnings per Share Growth Forecasts</a:t>
            </a:r>
            <a:endParaRPr/>
          </a:p>
        </p:txBody>
      </p:sp>
      <p:pic>
        <p:nvPicPr>
          <p:cNvPr id="568" name="Google Shape;568;p92"/>
          <p:cNvPicPr preferRelativeResize="0"/>
          <p:nvPr/>
        </p:nvPicPr>
        <p:blipFill>
          <a:blip r:embed="rId3">
            <a:alphaModFix/>
          </a:blip>
          <a:stretch>
            <a:fillRect/>
          </a:stretch>
        </p:blipFill>
        <p:spPr>
          <a:xfrm>
            <a:off x="152400" y="771450"/>
            <a:ext cx="4881687" cy="4219650"/>
          </a:xfrm>
          <a:prstGeom prst="rect">
            <a:avLst/>
          </a:prstGeom>
          <a:noFill/>
          <a:ln>
            <a:noFill/>
          </a:ln>
        </p:spPr>
      </p:pic>
      <p:pic>
        <p:nvPicPr>
          <p:cNvPr id="569" name="Google Shape;569;p92"/>
          <p:cNvPicPr preferRelativeResize="0"/>
          <p:nvPr/>
        </p:nvPicPr>
        <p:blipFill>
          <a:blip r:embed="rId4">
            <a:alphaModFix/>
          </a:blip>
          <a:stretch>
            <a:fillRect/>
          </a:stretch>
        </p:blipFill>
        <p:spPr>
          <a:xfrm>
            <a:off x="5186475" y="771450"/>
            <a:ext cx="3805126" cy="36288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9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5" name="Google Shape;575;p93"/>
          <p:cNvPicPr preferRelativeResize="0"/>
          <p:nvPr/>
        </p:nvPicPr>
        <p:blipFill>
          <a:blip r:embed="rId3">
            <a:alphaModFix/>
          </a:blip>
          <a:stretch>
            <a:fillRect/>
          </a:stretch>
        </p:blipFill>
        <p:spPr>
          <a:xfrm>
            <a:off x="152400" y="771450"/>
            <a:ext cx="8747242" cy="421964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94"/>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Earnings and Revenue History</a:t>
            </a:r>
            <a:endParaRPr/>
          </a:p>
        </p:txBody>
      </p:sp>
      <p:pic>
        <p:nvPicPr>
          <p:cNvPr id="581" name="Google Shape;581;p94"/>
          <p:cNvPicPr preferRelativeResize="0"/>
          <p:nvPr/>
        </p:nvPicPr>
        <p:blipFill>
          <a:blip r:embed="rId3">
            <a:alphaModFix/>
          </a:blip>
          <a:stretch>
            <a:fillRect/>
          </a:stretch>
        </p:blipFill>
        <p:spPr>
          <a:xfrm>
            <a:off x="352025" y="542850"/>
            <a:ext cx="7056176" cy="46768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95"/>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7" name="Google Shape;587;p95"/>
          <p:cNvPicPr preferRelativeResize="0"/>
          <p:nvPr/>
        </p:nvPicPr>
        <p:blipFill>
          <a:blip r:embed="rId3">
            <a:alphaModFix/>
          </a:blip>
          <a:stretch>
            <a:fillRect/>
          </a:stretch>
        </p:blipFill>
        <p:spPr>
          <a:xfrm>
            <a:off x="152400" y="771450"/>
            <a:ext cx="5994200" cy="4130200"/>
          </a:xfrm>
          <a:prstGeom prst="rect">
            <a:avLst/>
          </a:prstGeom>
          <a:noFill/>
          <a:ln>
            <a:noFill/>
          </a:ln>
        </p:spPr>
      </p:pic>
      <p:sp>
        <p:nvSpPr>
          <p:cNvPr id="588" name="Google Shape;588;p95"/>
          <p:cNvSpPr txBox="1"/>
          <p:nvPr/>
        </p:nvSpPr>
        <p:spPr>
          <a:xfrm>
            <a:off x="6227475" y="825675"/>
            <a:ext cx="2697300" cy="4130100"/>
          </a:xfrm>
          <a:prstGeom prst="rect">
            <a:avLst/>
          </a:prstGeom>
          <a:noFill/>
          <a:ln w="9525" cap="flat" cmpd="sng">
            <a:solidFill>
              <a:srgbClr val="00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FF00"/>
                </a:solidFill>
                <a:latin typeface="Roboto"/>
                <a:ea typeface="Roboto"/>
                <a:cs typeface="Roboto"/>
                <a:sym typeface="Roboto"/>
              </a:rPr>
              <a:t>Earnings Trend: HD's earnings have grown by 12.2% per year over the past 5 years.</a:t>
            </a:r>
            <a:endParaRPr>
              <a:solidFill>
                <a:srgbClr val="00FF00"/>
              </a:solidFill>
              <a:latin typeface="Roboto"/>
              <a:ea typeface="Roboto"/>
              <a:cs typeface="Roboto"/>
              <a:sym typeface="Roboto"/>
            </a:endParaRPr>
          </a:p>
          <a:p>
            <a:pPr marL="0" lvl="0" indent="0" algn="l" rtl="0">
              <a:spcBef>
                <a:spcPts val="0"/>
              </a:spcBef>
              <a:spcAft>
                <a:spcPts val="0"/>
              </a:spcAft>
              <a:buNone/>
            </a:pPr>
            <a:endParaRPr>
              <a:solidFill>
                <a:srgbClr val="00FF00"/>
              </a:solidFill>
              <a:latin typeface="Roboto"/>
              <a:ea typeface="Roboto"/>
              <a:cs typeface="Roboto"/>
              <a:sym typeface="Roboto"/>
            </a:endParaRPr>
          </a:p>
          <a:p>
            <a:pPr marL="0" lvl="0" indent="0" algn="l" rtl="0">
              <a:spcBef>
                <a:spcPts val="0"/>
              </a:spcBef>
              <a:spcAft>
                <a:spcPts val="0"/>
              </a:spcAft>
              <a:buNone/>
            </a:pPr>
            <a:r>
              <a:rPr lang="en">
                <a:solidFill>
                  <a:srgbClr val="FF0000"/>
                </a:solidFill>
                <a:latin typeface="Roboto"/>
                <a:ea typeface="Roboto"/>
                <a:cs typeface="Roboto"/>
                <a:sym typeface="Roboto"/>
              </a:rPr>
              <a:t>Accelerating Growth: HD's has had negative earnings growth over the past year, so it can't be compared to its 5-year average.</a:t>
            </a:r>
            <a:endParaRPr>
              <a:solidFill>
                <a:srgbClr val="FF0000"/>
              </a:solidFill>
              <a:latin typeface="Roboto"/>
              <a:ea typeface="Roboto"/>
              <a:cs typeface="Roboto"/>
              <a:sym typeface="Roboto"/>
            </a:endParaRPr>
          </a:p>
          <a:p>
            <a:pPr marL="0" lvl="0" indent="0" algn="l" rtl="0">
              <a:spcBef>
                <a:spcPts val="0"/>
              </a:spcBef>
              <a:spcAft>
                <a:spcPts val="0"/>
              </a:spcAft>
              <a:buNone/>
            </a:pPr>
            <a:endParaRPr>
              <a:solidFill>
                <a:srgbClr val="FF0000"/>
              </a:solidFill>
              <a:latin typeface="Roboto"/>
              <a:ea typeface="Roboto"/>
              <a:cs typeface="Roboto"/>
              <a:sym typeface="Roboto"/>
            </a:endParaRPr>
          </a:p>
          <a:p>
            <a:pPr marL="0" lvl="0" indent="0" algn="l" rtl="0">
              <a:spcBef>
                <a:spcPts val="0"/>
              </a:spcBef>
              <a:spcAft>
                <a:spcPts val="0"/>
              </a:spcAft>
              <a:buNone/>
            </a:pPr>
            <a:r>
              <a:rPr lang="en">
                <a:solidFill>
                  <a:srgbClr val="FF0000"/>
                </a:solidFill>
                <a:latin typeface="Roboto"/>
                <a:ea typeface="Roboto"/>
                <a:cs typeface="Roboto"/>
                <a:sym typeface="Roboto"/>
              </a:rPr>
              <a:t>Earnings vs Industry: HD had negative earnings growth (-2.3%) over the past year, making it difficult to compare to the Specialty Retail industry average (-12.9%).</a:t>
            </a:r>
            <a:endParaRPr>
              <a:solidFill>
                <a:srgbClr val="FF0000"/>
              </a:solidFill>
              <a:latin typeface="Roboto"/>
              <a:ea typeface="Roboto"/>
              <a:cs typeface="Roboto"/>
              <a:sym typeface="Roboto"/>
            </a:endParaRPr>
          </a:p>
          <a:p>
            <a:pPr marL="0" lvl="0" indent="0" algn="l" rtl="0">
              <a:spcBef>
                <a:spcPts val="0"/>
              </a:spcBef>
              <a:spcAft>
                <a:spcPts val="0"/>
              </a:spcAft>
              <a:buNone/>
            </a:pPr>
            <a:endParaRPr>
              <a:solidFill>
                <a:srgbClr val="FF0000"/>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Types of Retail Stores</a:t>
            </a:r>
            <a:endParaRPr/>
          </a:p>
        </p:txBody>
      </p:sp>
      <p:sp>
        <p:nvSpPr>
          <p:cNvPr id="204" name="Google Shape;204;p33"/>
          <p:cNvSpPr txBox="1"/>
          <p:nvPr/>
        </p:nvSpPr>
        <p:spPr>
          <a:xfrm>
            <a:off x="98250" y="815100"/>
            <a:ext cx="80805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800">
                <a:solidFill>
                  <a:srgbClr val="A1E8D9"/>
                </a:solidFill>
              </a:rPr>
              <a:t>●</a:t>
            </a:r>
            <a:r>
              <a:rPr lang="en" sz="2000" b="1">
                <a:solidFill>
                  <a:srgbClr val="695D46"/>
                </a:solidFill>
              </a:rPr>
              <a:t>Grocery Stores</a:t>
            </a:r>
            <a:endParaRPr sz="2000" b="1">
              <a:solidFill>
                <a:srgbClr val="695D46"/>
              </a:solidFill>
            </a:endParaRPr>
          </a:p>
          <a:p>
            <a:pPr marL="0" lvl="0" indent="0" algn="l" rtl="0">
              <a:lnSpc>
                <a:spcPct val="90000"/>
              </a:lnSpc>
              <a:spcBef>
                <a:spcPts val="0"/>
              </a:spcBef>
              <a:spcAft>
                <a:spcPts val="0"/>
              </a:spcAft>
              <a:buNone/>
            </a:pPr>
            <a:r>
              <a:rPr lang="en" sz="2400">
                <a:solidFill>
                  <a:srgbClr val="A1E8D9"/>
                </a:solidFill>
              </a:rPr>
              <a:t>○</a:t>
            </a:r>
            <a:r>
              <a:rPr lang="en" sz="1900">
                <a:solidFill>
                  <a:srgbClr val="695D46"/>
                </a:solidFill>
              </a:rPr>
              <a:t>This industry group comprises establishments primarily engaged in retailing a general line of food products.</a:t>
            </a:r>
            <a:endParaRPr sz="1900">
              <a:solidFill>
                <a:srgbClr val="695D46"/>
              </a:solidFill>
            </a:endParaRPr>
          </a:p>
          <a:p>
            <a:pPr marL="0" lvl="0" indent="0" algn="l" rtl="0">
              <a:lnSpc>
                <a:spcPct val="90000"/>
              </a:lnSpc>
              <a:spcBef>
                <a:spcPts val="0"/>
              </a:spcBef>
              <a:spcAft>
                <a:spcPts val="0"/>
              </a:spcAft>
              <a:buNone/>
            </a:pPr>
            <a:endParaRPr sz="1900">
              <a:solidFill>
                <a:srgbClr val="695D46"/>
              </a:solidFill>
            </a:endParaRPr>
          </a:p>
          <a:p>
            <a:pPr marL="0" lvl="0" indent="0" algn="l" rtl="0">
              <a:lnSpc>
                <a:spcPct val="90000"/>
              </a:lnSpc>
              <a:spcBef>
                <a:spcPts val="0"/>
              </a:spcBef>
              <a:spcAft>
                <a:spcPts val="0"/>
              </a:spcAft>
              <a:buNone/>
            </a:pPr>
            <a:r>
              <a:rPr lang="en" sz="2800">
                <a:solidFill>
                  <a:srgbClr val="A1E8D9"/>
                </a:solidFill>
              </a:rPr>
              <a:t>●</a:t>
            </a:r>
            <a:r>
              <a:rPr lang="en" sz="2000" b="1">
                <a:solidFill>
                  <a:srgbClr val="695D46"/>
                </a:solidFill>
              </a:rPr>
              <a:t>Department Stores</a:t>
            </a:r>
            <a:endParaRPr sz="2000" b="1">
              <a:solidFill>
                <a:srgbClr val="695D46"/>
              </a:solidFill>
            </a:endParaRPr>
          </a:p>
          <a:p>
            <a:pPr marL="0" lvl="0" indent="0" algn="l" rtl="0">
              <a:lnSpc>
                <a:spcPct val="90000"/>
              </a:lnSpc>
              <a:spcBef>
                <a:spcPts val="0"/>
              </a:spcBef>
              <a:spcAft>
                <a:spcPts val="0"/>
              </a:spcAft>
              <a:buNone/>
            </a:pPr>
            <a:r>
              <a:rPr lang="en" sz="2400">
                <a:solidFill>
                  <a:srgbClr val="A1E8D9"/>
                </a:solidFill>
              </a:rPr>
              <a:t>○</a:t>
            </a:r>
            <a:r>
              <a:rPr lang="en" sz="1900">
                <a:solidFill>
                  <a:srgbClr val="695D46"/>
                </a:solidFill>
              </a:rPr>
              <a:t>This industry comprises establishments known as department stores that have separate departments for general lines of new merchandise, such as apparel, jewelry, home furnishings, and toys, with no one merchandise line predominating. Department stores may sell perishable groceries, such as fresh fruits, vegetables, and dairy products, but such sales are insignificant. </a:t>
            </a:r>
            <a:endParaRPr sz="1900">
              <a:solidFill>
                <a:srgbClr val="695D46"/>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9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4" name="Google Shape;594;p96"/>
          <p:cNvPicPr preferRelativeResize="0"/>
          <p:nvPr/>
        </p:nvPicPr>
        <p:blipFill>
          <a:blip r:embed="rId3">
            <a:alphaModFix/>
          </a:blip>
          <a:stretch>
            <a:fillRect/>
          </a:stretch>
        </p:blipFill>
        <p:spPr>
          <a:xfrm>
            <a:off x="152400" y="771450"/>
            <a:ext cx="8209435" cy="42196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9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0" name="Google Shape;600;p97"/>
          <p:cNvPicPr preferRelativeResize="0"/>
          <p:nvPr/>
        </p:nvPicPr>
        <p:blipFill>
          <a:blip r:embed="rId3">
            <a:alphaModFix/>
          </a:blip>
          <a:stretch>
            <a:fillRect/>
          </a:stretch>
        </p:blipFill>
        <p:spPr>
          <a:xfrm>
            <a:off x="152400" y="771450"/>
            <a:ext cx="8308710" cy="421964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9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6" name="Google Shape;606;p98"/>
          <p:cNvPicPr preferRelativeResize="0"/>
          <p:nvPr/>
        </p:nvPicPr>
        <p:blipFill rotWithShape="1">
          <a:blip r:embed="rId3">
            <a:alphaModFix/>
          </a:blip>
          <a:srcRect b="38916"/>
          <a:stretch/>
        </p:blipFill>
        <p:spPr>
          <a:xfrm>
            <a:off x="152400" y="771450"/>
            <a:ext cx="6899976" cy="3086150"/>
          </a:xfrm>
          <a:prstGeom prst="rect">
            <a:avLst/>
          </a:prstGeom>
          <a:noFill/>
          <a:ln>
            <a:noFill/>
          </a:ln>
        </p:spPr>
      </p:pic>
      <p:sp>
        <p:nvSpPr>
          <p:cNvPr id="607" name="Google Shape;607;p98"/>
          <p:cNvSpPr txBox="1"/>
          <p:nvPr/>
        </p:nvSpPr>
        <p:spPr>
          <a:xfrm>
            <a:off x="178200" y="3882650"/>
            <a:ext cx="8746800" cy="9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Roboto"/>
                <a:ea typeface="Roboto"/>
                <a:cs typeface="Roboto"/>
                <a:sym typeface="Roboto"/>
              </a:rPr>
              <a:t>Short Term Liabilities: HD has </a:t>
            </a:r>
            <a:r>
              <a:rPr lang="en" b="1">
                <a:solidFill>
                  <a:srgbClr val="FF0000"/>
                </a:solidFill>
                <a:latin typeface="Roboto"/>
                <a:ea typeface="Roboto"/>
                <a:cs typeface="Roboto"/>
                <a:sym typeface="Roboto"/>
              </a:rPr>
              <a:t>negative shareholder equity,</a:t>
            </a:r>
            <a:r>
              <a:rPr lang="en">
                <a:solidFill>
                  <a:srgbClr val="FF0000"/>
                </a:solidFill>
                <a:latin typeface="Roboto"/>
                <a:ea typeface="Roboto"/>
                <a:cs typeface="Roboto"/>
                <a:sym typeface="Roboto"/>
              </a:rPr>
              <a:t> which is a more serious situation than short term assets not covering short term liabilities.</a:t>
            </a:r>
            <a:endParaRPr>
              <a:solidFill>
                <a:srgbClr val="FF0000"/>
              </a:solidFill>
              <a:latin typeface="Roboto"/>
              <a:ea typeface="Roboto"/>
              <a:cs typeface="Roboto"/>
              <a:sym typeface="Roboto"/>
            </a:endParaRPr>
          </a:p>
          <a:p>
            <a:pPr marL="0" lvl="0" indent="0" algn="l" rtl="0">
              <a:spcBef>
                <a:spcPts val="0"/>
              </a:spcBef>
              <a:spcAft>
                <a:spcPts val="0"/>
              </a:spcAft>
              <a:buNone/>
            </a:pPr>
            <a:endParaRPr>
              <a:solidFill>
                <a:srgbClr val="FF0000"/>
              </a:solidFill>
              <a:latin typeface="Roboto"/>
              <a:ea typeface="Roboto"/>
              <a:cs typeface="Roboto"/>
              <a:sym typeface="Roboto"/>
            </a:endParaRPr>
          </a:p>
          <a:p>
            <a:pPr marL="0" lvl="0" indent="0" algn="l" rtl="0">
              <a:spcBef>
                <a:spcPts val="0"/>
              </a:spcBef>
              <a:spcAft>
                <a:spcPts val="0"/>
              </a:spcAft>
              <a:buNone/>
            </a:pPr>
            <a:r>
              <a:rPr lang="en">
                <a:solidFill>
                  <a:srgbClr val="FF0000"/>
                </a:solidFill>
                <a:latin typeface="Roboto"/>
                <a:ea typeface="Roboto"/>
                <a:cs typeface="Roboto"/>
                <a:sym typeface="Roboto"/>
              </a:rPr>
              <a:t>Long Term Liabilities: HD has </a:t>
            </a:r>
            <a:r>
              <a:rPr lang="en" b="1">
                <a:solidFill>
                  <a:srgbClr val="FF0000"/>
                </a:solidFill>
                <a:latin typeface="Roboto"/>
                <a:ea typeface="Roboto"/>
                <a:cs typeface="Roboto"/>
                <a:sym typeface="Roboto"/>
              </a:rPr>
              <a:t>negative shareholder equity,</a:t>
            </a:r>
            <a:r>
              <a:rPr lang="en">
                <a:solidFill>
                  <a:srgbClr val="FF0000"/>
                </a:solidFill>
                <a:latin typeface="Roboto"/>
                <a:ea typeface="Roboto"/>
                <a:cs typeface="Roboto"/>
                <a:sym typeface="Roboto"/>
              </a:rPr>
              <a:t> which is a more serious situation than short term assets not covering long term liabilities.</a:t>
            </a:r>
            <a:endParaRPr>
              <a:solidFill>
                <a:srgbClr val="FF0000"/>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9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Debt to Equity History and Analysis</a:t>
            </a:r>
            <a:endParaRPr/>
          </a:p>
        </p:txBody>
      </p:sp>
      <p:pic>
        <p:nvPicPr>
          <p:cNvPr id="613" name="Google Shape;613;p99"/>
          <p:cNvPicPr preferRelativeResize="0"/>
          <p:nvPr/>
        </p:nvPicPr>
        <p:blipFill>
          <a:blip r:embed="rId3">
            <a:alphaModFix/>
          </a:blip>
          <a:stretch>
            <a:fillRect/>
          </a:stretch>
        </p:blipFill>
        <p:spPr>
          <a:xfrm>
            <a:off x="98250" y="619050"/>
            <a:ext cx="7438401" cy="2933274"/>
          </a:xfrm>
          <a:prstGeom prst="rect">
            <a:avLst/>
          </a:prstGeom>
          <a:noFill/>
          <a:ln>
            <a:noFill/>
          </a:ln>
        </p:spPr>
      </p:pic>
      <p:sp>
        <p:nvSpPr>
          <p:cNvPr id="614" name="Google Shape;614;p99"/>
          <p:cNvSpPr txBox="1"/>
          <p:nvPr/>
        </p:nvSpPr>
        <p:spPr>
          <a:xfrm>
            <a:off x="145850" y="3607675"/>
            <a:ext cx="8778900" cy="142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Roboto"/>
                <a:ea typeface="Roboto"/>
                <a:cs typeface="Roboto"/>
                <a:sym typeface="Roboto"/>
              </a:rPr>
              <a:t>Debt Level:</a:t>
            </a:r>
            <a:r>
              <a:rPr lang="en">
                <a:solidFill>
                  <a:srgbClr val="FF0000"/>
                </a:solidFill>
                <a:latin typeface="Roboto"/>
                <a:ea typeface="Roboto"/>
                <a:cs typeface="Roboto"/>
                <a:sym typeface="Roboto"/>
              </a:rPr>
              <a:t> HD has negative shareholder equity, which is a more serious situation than a high debt level.</a:t>
            </a:r>
            <a:endParaRPr>
              <a:solidFill>
                <a:srgbClr val="FF0000"/>
              </a:solidFill>
              <a:latin typeface="Roboto"/>
              <a:ea typeface="Roboto"/>
              <a:cs typeface="Roboto"/>
              <a:sym typeface="Roboto"/>
            </a:endParaRPr>
          </a:p>
          <a:p>
            <a:pPr marL="0" lvl="0" indent="0" algn="l" rtl="0">
              <a:spcBef>
                <a:spcPts val="0"/>
              </a:spcBef>
              <a:spcAft>
                <a:spcPts val="0"/>
              </a:spcAft>
              <a:buNone/>
            </a:pPr>
            <a:r>
              <a:rPr lang="en" b="1">
                <a:solidFill>
                  <a:srgbClr val="FF0000"/>
                </a:solidFill>
                <a:latin typeface="Roboto"/>
                <a:ea typeface="Roboto"/>
                <a:cs typeface="Roboto"/>
                <a:sym typeface="Roboto"/>
              </a:rPr>
              <a:t>Reducing Debt:</a:t>
            </a:r>
            <a:r>
              <a:rPr lang="en">
                <a:solidFill>
                  <a:srgbClr val="FF0000"/>
                </a:solidFill>
                <a:latin typeface="Roboto"/>
                <a:ea typeface="Roboto"/>
                <a:cs typeface="Roboto"/>
                <a:sym typeface="Roboto"/>
              </a:rPr>
              <a:t> HD's has negative shareholder equity, so we do not need to check if its debt has reduced over time.</a:t>
            </a:r>
            <a:endParaRPr>
              <a:solidFill>
                <a:srgbClr val="FF0000"/>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b="1">
                <a:solidFill>
                  <a:srgbClr val="38761D"/>
                </a:solidFill>
                <a:latin typeface="Roboto"/>
                <a:ea typeface="Roboto"/>
                <a:cs typeface="Roboto"/>
                <a:sym typeface="Roboto"/>
              </a:rPr>
              <a:t>Debt Coverage</a:t>
            </a:r>
            <a:r>
              <a:rPr lang="en">
                <a:solidFill>
                  <a:srgbClr val="38761D"/>
                </a:solidFill>
                <a:latin typeface="Roboto"/>
                <a:ea typeface="Roboto"/>
                <a:cs typeface="Roboto"/>
                <a:sym typeface="Roboto"/>
              </a:rPr>
              <a:t>: HD's debt is well covered by operating cash flow (42.9%).</a:t>
            </a:r>
            <a:endParaRPr>
              <a:solidFill>
                <a:srgbClr val="38761D"/>
              </a:solidFill>
              <a:latin typeface="Roboto"/>
              <a:ea typeface="Roboto"/>
              <a:cs typeface="Roboto"/>
              <a:sym typeface="Roboto"/>
            </a:endParaRPr>
          </a:p>
          <a:p>
            <a:pPr marL="0" lvl="0" indent="0" algn="l" rtl="0">
              <a:spcBef>
                <a:spcPts val="0"/>
              </a:spcBef>
              <a:spcAft>
                <a:spcPts val="0"/>
              </a:spcAft>
              <a:buNone/>
            </a:pPr>
            <a:r>
              <a:rPr lang="en" b="1">
                <a:solidFill>
                  <a:srgbClr val="38761D"/>
                </a:solidFill>
                <a:latin typeface="Roboto"/>
                <a:ea typeface="Roboto"/>
                <a:cs typeface="Roboto"/>
                <a:sym typeface="Roboto"/>
              </a:rPr>
              <a:t>Interest Coverage:</a:t>
            </a:r>
            <a:r>
              <a:rPr lang="en">
                <a:solidFill>
                  <a:srgbClr val="38761D"/>
                </a:solidFill>
                <a:latin typeface="Roboto"/>
                <a:ea typeface="Roboto"/>
                <a:cs typeface="Roboto"/>
                <a:sym typeface="Roboto"/>
              </a:rPr>
              <a:t> HD's interest payments on its debt are well covered by EBIT (13.4x coverage)</a:t>
            </a:r>
            <a:endParaRPr>
              <a:solidFill>
                <a:srgbClr val="38761D"/>
              </a:solidFill>
              <a:latin typeface="Roboto"/>
              <a:ea typeface="Roboto"/>
              <a:cs typeface="Roboto"/>
              <a:sym typeface="Roboto"/>
            </a:endParaRPr>
          </a:p>
          <a:p>
            <a:pPr marL="0" lvl="0" indent="0" algn="l" rtl="0">
              <a:spcBef>
                <a:spcPts val="0"/>
              </a:spcBef>
              <a:spcAft>
                <a:spcPts val="0"/>
              </a:spcAft>
              <a:buNone/>
            </a:pPr>
            <a:endParaRPr>
              <a:solidFill>
                <a:srgbClr val="00FF00"/>
              </a:solidFill>
              <a:latin typeface="Roboto"/>
              <a:ea typeface="Roboto"/>
              <a:cs typeface="Roboto"/>
              <a:sym typeface="Roboto"/>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10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Balance Sheet</a:t>
            </a:r>
            <a:endParaRPr/>
          </a:p>
        </p:txBody>
      </p:sp>
      <p:pic>
        <p:nvPicPr>
          <p:cNvPr id="620" name="Google Shape;620;p100"/>
          <p:cNvPicPr preferRelativeResize="0"/>
          <p:nvPr/>
        </p:nvPicPr>
        <p:blipFill>
          <a:blip r:embed="rId3">
            <a:alphaModFix/>
          </a:blip>
          <a:stretch>
            <a:fillRect/>
          </a:stretch>
        </p:blipFill>
        <p:spPr>
          <a:xfrm>
            <a:off x="152400" y="771450"/>
            <a:ext cx="8839201" cy="355987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10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Dividend Yield vs Market</a:t>
            </a:r>
            <a:endParaRPr/>
          </a:p>
        </p:txBody>
      </p:sp>
      <p:pic>
        <p:nvPicPr>
          <p:cNvPr id="626" name="Google Shape;626;p101"/>
          <p:cNvPicPr preferRelativeResize="0"/>
          <p:nvPr/>
        </p:nvPicPr>
        <p:blipFill>
          <a:blip r:embed="rId3">
            <a:alphaModFix/>
          </a:blip>
          <a:stretch>
            <a:fillRect/>
          </a:stretch>
        </p:blipFill>
        <p:spPr>
          <a:xfrm>
            <a:off x="152400" y="771450"/>
            <a:ext cx="6998444" cy="42196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0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Stability and Growth of Payments</a:t>
            </a:r>
            <a:endParaRPr/>
          </a:p>
        </p:txBody>
      </p:sp>
      <p:pic>
        <p:nvPicPr>
          <p:cNvPr id="632" name="Google Shape;632;p102"/>
          <p:cNvPicPr preferRelativeResize="0"/>
          <p:nvPr/>
        </p:nvPicPr>
        <p:blipFill>
          <a:blip r:embed="rId3">
            <a:alphaModFix/>
          </a:blip>
          <a:stretch>
            <a:fillRect/>
          </a:stretch>
        </p:blipFill>
        <p:spPr>
          <a:xfrm>
            <a:off x="152400" y="771450"/>
            <a:ext cx="7500774" cy="3580276"/>
          </a:xfrm>
          <a:prstGeom prst="rect">
            <a:avLst/>
          </a:prstGeom>
          <a:noFill/>
          <a:ln>
            <a:noFill/>
          </a:ln>
        </p:spPr>
      </p:pic>
      <p:sp>
        <p:nvSpPr>
          <p:cNvPr id="633" name="Google Shape;633;p102"/>
          <p:cNvSpPr txBox="1"/>
          <p:nvPr/>
        </p:nvSpPr>
        <p:spPr>
          <a:xfrm>
            <a:off x="194375" y="4432575"/>
            <a:ext cx="8475300" cy="602700"/>
          </a:xfrm>
          <a:prstGeom prst="rect">
            <a:avLst/>
          </a:prstGeom>
          <a:noFill/>
          <a:ln>
            <a:noFill/>
          </a:ln>
        </p:spPr>
        <p:txBody>
          <a:bodyPr spcFirstLastPara="1" wrap="square" lIns="91425" tIns="91425" rIns="91425" bIns="91425" anchor="t" anchorCtr="0">
            <a:noAutofit/>
          </a:bodyPr>
          <a:lstStyle/>
          <a:p>
            <a:pPr marL="304800" lvl="0" indent="0" algn="l" rtl="0">
              <a:lnSpc>
                <a:spcPct val="100000"/>
              </a:lnSpc>
              <a:spcBef>
                <a:spcPts val="0"/>
              </a:spcBef>
              <a:spcAft>
                <a:spcPts val="0"/>
              </a:spcAft>
              <a:buNone/>
            </a:pPr>
            <a:r>
              <a:rPr lang="en" sz="1450" b="1">
                <a:solidFill>
                  <a:srgbClr val="38761D"/>
                </a:solidFill>
                <a:latin typeface="Roboto"/>
                <a:ea typeface="Roboto"/>
                <a:cs typeface="Roboto"/>
                <a:sym typeface="Roboto"/>
              </a:rPr>
              <a:t>Stable Dividend</a:t>
            </a:r>
            <a:r>
              <a:rPr lang="en" sz="1450">
                <a:solidFill>
                  <a:srgbClr val="38761D"/>
                </a:solidFill>
                <a:latin typeface="Roboto"/>
                <a:ea typeface="Roboto"/>
                <a:cs typeface="Roboto"/>
                <a:sym typeface="Roboto"/>
              </a:rPr>
              <a:t>: HD's dividends per share have been stable in the past 10 years.</a:t>
            </a:r>
            <a:endParaRPr sz="1450">
              <a:solidFill>
                <a:srgbClr val="38761D"/>
              </a:solidFill>
              <a:latin typeface="Roboto"/>
              <a:ea typeface="Roboto"/>
              <a:cs typeface="Roboto"/>
              <a:sym typeface="Roboto"/>
            </a:endParaRPr>
          </a:p>
          <a:p>
            <a:pPr marL="304800" lvl="0" indent="0" algn="l" rtl="0">
              <a:lnSpc>
                <a:spcPct val="100000"/>
              </a:lnSpc>
              <a:spcBef>
                <a:spcPts val="0"/>
              </a:spcBef>
              <a:spcAft>
                <a:spcPts val="0"/>
              </a:spcAft>
              <a:buNone/>
            </a:pPr>
            <a:r>
              <a:rPr lang="en" sz="1450" b="1">
                <a:solidFill>
                  <a:srgbClr val="38761D"/>
                </a:solidFill>
                <a:latin typeface="Roboto"/>
                <a:ea typeface="Roboto"/>
                <a:cs typeface="Roboto"/>
                <a:sym typeface="Roboto"/>
              </a:rPr>
              <a:t>Growing Dividend</a:t>
            </a:r>
            <a:r>
              <a:rPr lang="en" sz="1450">
                <a:solidFill>
                  <a:srgbClr val="38761D"/>
                </a:solidFill>
                <a:latin typeface="Roboto"/>
                <a:ea typeface="Roboto"/>
                <a:cs typeface="Roboto"/>
                <a:sym typeface="Roboto"/>
              </a:rPr>
              <a:t>: HD's dividend payments have increased over the past 10 years.</a:t>
            </a:r>
            <a:endParaRPr sz="1450">
              <a:solidFill>
                <a:srgbClr val="38761D"/>
              </a:solidFill>
              <a:latin typeface="Roboto"/>
              <a:ea typeface="Roboto"/>
              <a:cs typeface="Roboto"/>
              <a:sym typeface="Roboto"/>
            </a:endParaRPr>
          </a:p>
          <a:p>
            <a:pPr marL="0" lvl="0" indent="0" algn="l" rtl="0">
              <a:lnSpc>
                <a:spcPct val="100000"/>
              </a:lnSpc>
              <a:spcBef>
                <a:spcPts val="0"/>
              </a:spcBef>
              <a:spcAft>
                <a:spcPts val="0"/>
              </a:spcAft>
              <a:buNone/>
            </a:pPr>
            <a:endParaRPr sz="1600">
              <a:latin typeface="Roboto"/>
              <a:ea typeface="Roboto"/>
              <a:cs typeface="Roboto"/>
              <a:sym typeface="Roboto"/>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0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9" name="Google Shape;639;p103"/>
          <p:cNvPicPr preferRelativeResize="0"/>
          <p:nvPr/>
        </p:nvPicPr>
        <p:blipFill>
          <a:blip r:embed="rId3">
            <a:alphaModFix/>
          </a:blip>
          <a:stretch>
            <a:fillRect/>
          </a:stretch>
        </p:blipFill>
        <p:spPr>
          <a:xfrm>
            <a:off x="152400" y="771450"/>
            <a:ext cx="8839200" cy="340841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104"/>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5" name="Google Shape;645;p104"/>
          <p:cNvPicPr preferRelativeResize="0"/>
          <p:nvPr/>
        </p:nvPicPr>
        <p:blipFill>
          <a:blip r:embed="rId3">
            <a:alphaModFix/>
          </a:blip>
          <a:stretch>
            <a:fillRect/>
          </a:stretch>
        </p:blipFill>
        <p:spPr>
          <a:xfrm>
            <a:off x="152400" y="771450"/>
            <a:ext cx="8839200" cy="320323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105"/>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Net Share Repurchases</a:t>
            </a:r>
            <a:endParaRPr/>
          </a:p>
        </p:txBody>
      </p:sp>
      <p:pic>
        <p:nvPicPr>
          <p:cNvPr id="651" name="Google Shape;651;p105"/>
          <p:cNvPicPr preferRelativeResize="0"/>
          <p:nvPr/>
        </p:nvPicPr>
        <p:blipFill>
          <a:blip r:embed="rId3">
            <a:alphaModFix/>
          </a:blip>
          <a:stretch>
            <a:fillRect/>
          </a:stretch>
        </p:blipFill>
        <p:spPr>
          <a:xfrm>
            <a:off x="675800" y="741250"/>
            <a:ext cx="7648425" cy="4219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4"/>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Top American Retailers</a:t>
            </a:r>
            <a:endParaRPr/>
          </a:p>
        </p:txBody>
      </p:sp>
      <p:pic>
        <p:nvPicPr>
          <p:cNvPr id="210" name="Google Shape;210;p34"/>
          <p:cNvPicPr preferRelativeResize="0"/>
          <p:nvPr/>
        </p:nvPicPr>
        <p:blipFill>
          <a:blip r:embed="rId3">
            <a:alphaModFix/>
          </a:blip>
          <a:stretch>
            <a:fillRect/>
          </a:stretch>
        </p:blipFill>
        <p:spPr>
          <a:xfrm>
            <a:off x="992075" y="954150"/>
            <a:ext cx="7038975" cy="38942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10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 U.S. store locations</a:t>
            </a:r>
            <a:endParaRPr/>
          </a:p>
        </p:txBody>
      </p:sp>
      <p:pic>
        <p:nvPicPr>
          <p:cNvPr id="657" name="Google Shape;657;p106"/>
          <p:cNvPicPr preferRelativeResize="0"/>
          <p:nvPr/>
        </p:nvPicPr>
        <p:blipFill>
          <a:blip r:embed="rId3">
            <a:alphaModFix/>
          </a:blip>
          <a:stretch>
            <a:fillRect/>
          </a:stretch>
        </p:blipFill>
        <p:spPr>
          <a:xfrm>
            <a:off x="777149" y="619050"/>
            <a:ext cx="6700360" cy="454080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10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Home Depot stores in Canada</a:t>
            </a:r>
            <a:endParaRPr/>
          </a:p>
        </p:txBody>
      </p:sp>
      <p:pic>
        <p:nvPicPr>
          <p:cNvPr id="663" name="Google Shape;663;p107"/>
          <p:cNvPicPr preferRelativeResize="0"/>
          <p:nvPr/>
        </p:nvPicPr>
        <p:blipFill>
          <a:blip r:embed="rId3">
            <a:alphaModFix/>
          </a:blip>
          <a:stretch>
            <a:fillRect/>
          </a:stretch>
        </p:blipFill>
        <p:spPr>
          <a:xfrm>
            <a:off x="152400" y="771450"/>
            <a:ext cx="4457700" cy="34099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10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Company Profile</a:t>
            </a:r>
            <a:endParaRPr/>
          </a:p>
        </p:txBody>
      </p:sp>
      <p:pic>
        <p:nvPicPr>
          <p:cNvPr id="669" name="Google Shape;669;p108"/>
          <p:cNvPicPr preferRelativeResize="0"/>
          <p:nvPr/>
        </p:nvPicPr>
        <p:blipFill>
          <a:blip r:embed="rId3">
            <a:alphaModFix/>
          </a:blip>
          <a:stretch>
            <a:fillRect/>
          </a:stretch>
        </p:blipFill>
        <p:spPr>
          <a:xfrm>
            <a:off x="152400" y="771450"/>
            <a:ext cx="7501600" cy="42196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0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5" name="Google Shape;675;p109"/>
          <p:cNvPicPr preferRelativeResize="0"/>
          <p:nvPr/>
        </p:nvPicPr>
        <p:blipFill>
          <a:blip r:embed="rId3">
            <a:alphaModFix/>
          </a:blip>
          <a:stretch>
            <a:fillRect/>
          </a:stretch>
        </p:blipFill>
        <p:spPr>
          <a:xfrm>
            <a:off x="152400" y="771450"/>
            <a:ext cx="7501600" cy="42196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1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Cash Flow Summary</a:t>
            </a:r>
            <a:endParaRPr/>
          </a:p>
        </p:txBody>
      </p:sp>
      <p:pic>
        <p:nvPicPr>
          <p:cNvPr id="681" name="Google Shape;681;p110"/>
          <p:cNvPicPr preferRelativeResize="0"/>
          <p:nvPr/>
        </p:nvPicPr>
        <p:blipFill>
          <a:blip r:embed="rId3">
            <a:alphaModFix/>
          </a:blip>
          <a:stretch>
            <a:fillRect/>
          </a:stretch>
        </p:blipFill>
        <p:spPr>
          <a:xfrm>
            <a:off x="152400" y="771450"/>
            <a:ext cx="8839200" cy="399734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11"/>
          <p:cNvSpPr txBox="1">
            <a:spLocks noGrp="1"/>
          </p:cNvSpPr>
          <p:nvPr>
            <p:ph type="title"/>
          </p:nvPr>
        </p:nvSpPr>
        <p:spPr>
          <a:xfrm>
            <a:off x="0" y="-440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Balance Sheet (10Q)</a:t>
            </a:r>
            <a:endParaRPr/>
          </a:p>
        </p:txBody>
      </p:sp>
      <p:pic>
        <p:nvPicPr>
          <p:cNvPr id="687" name="Google Shape;687;p111"/>
          <p:cNvPicPr preferRelativeResize="0"/>
          <p:nvPr/>
        </p:nvPicPr>
        <p:blipFill>
          <a:blip r:embed="rId3">
            <a:alphaModFix/>
          </a:blip>
          <a:stretch>
            <a:fillRect/>
          </a:stretch>
        </p:blipFill>
        <p:spPr>
          <a:xfrm>
            <a:off x="152400" y="771450"/>
            <a:ext cx="8839201" cy="3332538"/>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11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Balance Sheet (10Q)</a:t>
            </a:r>
            <a:endParaRPr/>
          </a:p>
        </p:txBody>
      </p:sp>
      <p:pic>
        <p:nvPicPr>
          <p:cNvPr id="693" name="Google Shape;693;p112"/>
          <p:cNvPicPr preferRelativeResize="0"/>
          <p:nvPr/>
        </p:nvPicPr>
        <p:blipFill>
          <a:blip r:embed="rId3">
            <a:alphaModFix/>
          </a:blip>
          <a:stretch>
            <a:fillRect/>
          </a:stretch>
        </p:blipFill>
        <p:spPr>
          <a:xfrm>
            <a:off x="152400" y="771450"/>
            <a:ext cx="7615955" cy="421965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11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Balance Sheet (10K)</a:t>
            </a:r>
            <a:endParaRPr/>
          </a:p>
        </p:txBody>
      </p:sp>
      <p:pic>
        <p:nvPicPr>
          <p:cNvPr id="699" name="Google Shape;699;p113"/>
          <p:cNvPicPr preferRelativeResize="0"/>
          <p:nvPr/>
        </p:nvPicPr>
        <p:blipFill>
          <a:blip r:embed="rId3">
            <a:alphaModFix/>
          </a:blip>
          <a:stretch>
            <a:fillRect/>
          </a:stretch>
        </p:blipFill>
        <p:spPr>
          <a:xfrm>
            <a:off x="152400" y="771450"/>
            <a:ext cx="8839200" cy="33580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114"/>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Balance Sheet (10K)</a:t>
            </a:r>
            <a:endParaRPr/>
          </a:p>
        </p:txBody>
      </p:sp>
      <p:pic>
        <p:nvPicPr>
          <p:cNvPr id="705" name="Google Shape;705;p114"/>
          <p:cNvPicPr preferRelativeResize="0"/>
          <p:nvPr/>
        </p:nvPicPr>
        <p:blipFill>
          <a:blip r:embed="rId3">
            <a:alphaModFix/>
          </a:blip>
          <a:stretch>
            <a:fillRect/>
          </a:stretch>
        </p:blipFill>
        <p:spPr>
          <a:xfrm>
            <a:off x="152400" y="619050"/>
            <a:ext cx="7526649" cy="452445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15"/>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Income Statement (10K)</a:t>
            </a:r>
            <a:endParaRPr/>
          </a:p>
        </p:txBody>
      </p:sp>
      <p:pic>
        <p:nvPicPr>
          <p:cNvPr id="711" name="Google Shape;711;p115"/>
          <p:cNvPicPr preferRelativeResize="0"/>
          <p:nvPr/>
        </p:nvPicPr>
        <p:blipFill>
          <a:blip r:embed="rId3">
            <a:alphaModFix/>
          </a:blip>
          <a:stretch>
            <a:fillRect/>
          </a:stretch>
        </p:blipFill>
        <p:spPr>
          <a:xfrm>
            <a:off x="152400" y="771450"/>
            <a:ext cx="7916000" cy="4219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Retail Metrics</a:t>
            </a:r>
            <a:endParaRPr/>
          </a:p>
        </p:txBody>
      </p:sp>
      <p:sp>
        <p:nvSpPr>
          <p:cNvPr id="216" name="Google Shape;216;p35"/>
          <p:cNvSpPr txBox="1"/>
          <p:nvPr/>
        </p:nvSpPr>
        <p:spPr>
          <a:xfrm>
            <a:off x="582525" y="1071750"/>
            <a:ext cx="76224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a:solidFill>
                  <a:srgbClr val="666666"/>
                </a:solidFill>
              </a:rPr>
              <a:t>●</a:t>
            </a:r>
            <a:r>
              <a:rPr lang="en" sz="1700" b="1">
                <a:solidFill>
                  <a:srgbClr val="666666"/>
                </a:solidFill>
              </a:rPr>
              <a:t>Retailer sales per square foot</a:t>
            </a:r>
            <a:r>
              <a:rPr lang="en" sz="1700">
                <a:solidFill>
                  <a:srgbClr val="666666"/>
                </a:solidFill>
              </a:rPr>
              <a:t>: The sales per square foot data are most commonly used in the retailing industry to determine how successful store sales have been.</a:t>
            </a:r>
            <a:endParaRPr sz="1700">
              <a:solidFill>
                <a:srgbClr val="666666"/>
              </a:solidFill>
            </a:endParaRPr>
          </a:p>
          <a:p>
            <a:pPr marL="0" lvl="0" indent="0" algn="l" rtl="0">
              <a:lnSpc>
                <a:spcPct val="115000"/>
              </a:lnSpc>
              <a:spcBef>
                <a:spcPts val="0"/>
              </a:spcBef>
              <a:spcAft>
                <a:spcPts val="0"/>
              </a:spcAft>
              <a:buNone/>
            </a:pPr>
            <a:endParaRPr sz="1700">
              <a:solidFill>
                <a:srgbClr val="666666"/>
              </a:solidFill>
            </a:endParaRPr>
          </a:p>
          <a:p>
            <a:pPr marL="0" lvl="0" indent="0" algn="l" rtl="0">
              <a:lnSpc>
                <a:spcPct val="115000"/>
              </a:lnSpc>
              <a:spcBef>
                <a:spcPts val="0"/>
              </a:spcBef>
              <a:spcAft>
                <a:spcPts val="0"/>
              </a:spcAft>
              <a:buNone/>
            </a:pPr>
            <a:r>
              <a:rPr lang="en" sz="1700">
                <a:solidFill>
                  <a:srgbClr val="666666"/>
                </a:solidFill>
              </a:rPr>
              <a:t>●When measuring sales per square foot, keep in mind that</a:t>
            </a:r>
            <a:r>
              <a:rPr lang="en" sz="1700" u="sng">
                <a:solidFill>
                  <a:srgbClr val="666666"/>
                </a:solidFill>
                <a:hlinkClick r:id="rId3"/>
              </a:rPr>
              <a:t> selling space</a:t>
            </a:r>
            <a:r>
              <a:rPr lang="en" sz="1700">
                <a:solidFill>
                  <a:srgbClr val="666666"/>
                </a:solidFill>
              </a:rPr>
              <a:t> does not include the stock room or any area where products are not displayed.</a:t>
            </a:r>
            <a:endParaRPr sz="1700">
              <a:solidFill>
                <a:srgbClr val="666666"/>
              </a:solidFill>
            </a:endParaRPr>
          </a:p>
          <a:p>
            <a:pPr marL="0" lvl="0" indent="0" algn="l" rtl="0">
              <a:lnSpc>
                <a:spcPct val="115000"/>
              </a:lnSpc>
              <a:spcBef>
                <a:spcPts val="0"/>
              </a:spcBef>
              <a:spcAft>
                <a:spcPts val="0"/>
              </a:spcAft>
              <a:buNone/>
            </a:pPr>
            <a:endParaRPr sz="1700">
              <a:solidFill>
                <a:srgbClr val="666666"/>
              </a:solidFill>
            </a:endParaRPr>
          </a:p>
          <a:p>
            <a:pPr marL="0" lvl="0" indent="0" algn="l" rtl="0">
              <a:lnSpc>
                <a:spcPct val="115000"/>
              </a:lnSpc>
              <a:spcBef>
                <a:spcPts val="0"/>
              </a:spcBef>
              <a:spcAft>
                <a:spcPts val="0"/>
              </a:spcAft>
              <a:buNone/>
            </a:pPr>
            <a:r>
              <a:rPr lang="en" sz="1700">
                <a:solidFill>
                  <a:srgbClr val="666666"/>
                </a:solidFill>
              </a:rPr>
              <a:t>●Total Net Sales ÷ Square Feet of Selling Space = Sales per Square Foot of Selling Space</a:t>
            </a:r>
            <a:endParaRPr sz="1700">
              <a:solidFill>
                <a:srgbClr val="666666"/>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1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Income statement (10Q)</a:t>
            </a:r>
            <a:endParaRPr/>
          </a:p>
        </p:txBody>
      </p:sp>
      <p:pic>
        <p:nvPicPr>
          <p:cNvPr id="717" name="Google Shape;717;p116"/>
          <p:cNvPicPr preferRelativeResize="0"/>
          <p:nvPr/>
        </p:nvPicPr>
        <p:blipFill>
          <a:blip r:embed="rId3">
            <a:alphaModFix/>
          </a:blip>
          <a:stretch>
            <a:fillRect/>
          </a:stretch>
        </p:blipFill>
        <p:spPr>
          <a:xfrm>
            <a:off x="152400" y="771450"/>
            <a:ext cx="7862512" cy="421964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11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Cash Flow Statement (10K)</a:t>
            </a:r>
            <a:endParaRPr/>
          </a:p>
        </p:txBody>
      </p:sp>
      <p:pic>
        <p:nvPicPr>
          <p:cNvPr id="723" name="Google Shape;723;p117"/>
          <p:cNvPicPr preferRelativeResize="0"/>
          <p:nvPr/>
        </p:nvPicPr>
        <p:blipFill>
          <a:blip r:embed="rId3">
            <a:alphaModFix/>
          </a:blip>
          <a:stretch>
            <a:fillRect/>
          </a:stretch>
        </p:blipFill>
        <p:spPr>
          <a:xfrm>
            <a:off x="152400" y="771450"/>
            <a:ext cx="8325826" cy="42196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1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9" name="Google Shape;729;p118"/>
          <p:cNvPicPr preferRelativeResize="0"/>
          <p:nvPr/>
        </p:nvPicPr>
        <p:blipFill>
          <a:blip r:embed="rId3">
            <a:alphaModFix/>
          </a:blip>
          <a:stretch>
            <a:fillRect/>
          </a:stretch>
        </p:blipFill>
        <p:spPr>
          <a:xfrm>
            <a:off x="152400" y="771450"/>
            <a:ext cx="8839200" cy="382515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1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Cash Flow Statement (10Q)</a:t>
            </a:r>
            <a:endParaRPr/>
          </a:p>
        </p:txBody>
      </p:sp>
      <p:pic>
        <p:nvPicPr>
          <p:cNvPr id="735" name="Google Shape;735;p119"/>
          <p:cNvPicPr preferRelativeResize="0"/>
          <p:nvPr/>
        </p:nvPicPr>
        <p:blipFill>
          <a:blip r:embed="rId3">
            <a:alphaModFix/>
          </a:blip>
          <a:stretch>
            <a:fillRect/>
          </a:stretch>
        </p:blipFill>
        <p:spPr>
          <a:xfrm>
            <a:off x="152400" y="771450"/>
            <a:ext cx="8772449" cy="42196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2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1" name="Google Shape;741;p120"/>
          <p:cNvPicPr preferRelativeResize="0"/>
          <p:nvPr/>
        </p:nvPicPr>
        <p:blipFill>
          <a:blip r:embed="rId3">
            <a:alphaModFix/>
          </a:blip>
          <a:stretch>
            <a:fillRect/>
          </a:stretch>
        </p:blipFill>
        <p:spPr>
          <a:xfrm>
            <a:off x="152400" y="771450"/>
            <a:ext cx="8839200" cy="42491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5"/>
        <p:cNvGrpSpPr/>
        <p:nvPr/>
      </p:nvGrpSpPr>
      <p:grpSpPr>
        <a:xfrm>
          <a:off x="0" y="0"/>
          <a:ext cx="0" cy="0"/>
          <a:chOff x="0" y="0"/>
          <a:chExt cx="0" cy="0"/>
        </a:xfrm>
      </p:grpSpPr>
      <p:sp>
        <p:nvSpPr>
          <p:cNvPr id="746" name="Google Shape;746;p121"/>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47" name="Google Shape;747;p121"/>
          <p:cNvSpPr txBox="1">
            <a:spLocks noGrp="1"/>
          </p:cNvSpPr>
          <p:nvPr>
            <p:ph type="title"/>
          </p:nvPr>
        </p:nvSpPr>
        <p:spPr>
          <a:xfrm>
            <a:off x="3810162" y="807243"/>
            <a:ext cx="4704600" cy="1151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600"/>
              <a:buFont typeface="Calibri"/>
              <a:buNone/>
            </a:pPr>
            <a:r>
              <a:rPr lang="en" sz="4000" b="1"/>
              <a:t>Craig Menear</a:t>
            </a:r>
            <a:endParaRPr sz="4000" b="1"/>
          </a:p>
          <a:p>
            <a:pPr marL="0" lvl="0" indent="0" algn="l" rtl="0">
              <a:lnSpc>
                <a:spcPct val="90000"/>
              </a:lnSpc>
              <a:spcBef>
                <a:spcPts val="0"/>
              </a:spcBef>
              <a:spcAft>
                <a:spcPts val="0"/>
              </a:spcAft>
              <a:buClr>
                <a:schemeClr val="dk1"/>
              </a:buClr>
              <a:buSzPts val="3600"/>
              <a:buFont typeface="Calibri"/>
              <a:buNone/>
            </a:pPr>
            <a:r>
              <a:rPr lang="en" sz="3200"/>
              <a:t>Chairman, CEO &amp; President</a:t>
            </a:r>
            <a:endParaRPr sz="700"/>
          </a:p>
        </p:txBody>
      </p:sp>
      <p:sp>
        <p:nvSpPr>
          <p:cNvPr id="748" name="Google Shape;748;p121"/>
          <p:cNvSpPr/>
          <p:nvPr/>
        </p:nvSpPr>
        <p:spPr>
          <a:xfrm rot="5400000">
            <a:off x="3988392" y="272500"/>
            <a:ext cx="54900" cy="4116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49" name="Google Shape;749;p121"/>
          <p:cNvSpPr/>
          <p:nvPr/>
        </p:nvSpPr>
        <p:spPr>
          <a:xfrm>
            <a:off x="3824450" y="2201656"/>
            <a:ext cx="4663500" cy="13800"/>
          </a:xfrm>
          <a:prstGeom prst="rect">
            <a:avLst/>
          </a:prstGeom>
          <a:solidFill>
            <a:srgbClr val="D5D5D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50" name="Google Shape;750;p121"/>
          <p:cNvSpPr txBox="1">
            <a:spLocks noGrp="1"/>
          </p:cNvSpPr>
          <p:nvPr>
            <p:ph type="body" idx="1"/>
          </p:nvPr>
        </p:nvSpPr>
        <p:spPr>
          <a:xfrm>
            <a:off x="3810150" y="2513450"/>
            <a:ext cx="5160000" cy="2445600"/>
          </a:xfrm>
          <a:prstGeom prst="rect">
            <a:avLst/>
          </a:prstGeom>
          <a:noFill/>
          <a:ln>
            <a:noFill/>
          </a:ln>
        </p:spPr>
        <p:txBody>
          <a:bodyPr spcFirstLastPara="1" wrap="square" lIns="68575" tIns="34275" rIns="68575" bIns="34275" anchor="t" anchorCtr="0">
            <a:noAutofit/>
          </a:bodyPr>
          <a:lstStyle/>
          <a:p>
            <a:pPr marL="177800" lvl="0" indent="-203200" algn="l" rtl="0">
              <a:lnSpc>
                <a:spcPct val="90000"/>
              </a:lnSpc>
              <a:spcBef>
                <a:spcPts val="0"/>
              </a:spcBef>
              <a:spcAft>
                <a:spcPts val="0"/>
              </a:spcAft>
              <a:buClr>
                <a:schemeClr val="dk1"/>
              </a:buClr>
              <a:buSzPts val="2000"/>
              <a:buFont typeface="Times New Roman"/>
              <a:buChar char="•"/>
            </a:pPr>
            <a:r>
              <a:rPr lang="en" sz="1500">
                <a:solidFill>
                  <a:srgbClr val="333333"/>
                </a:solidFill>
                <a:highlight>
                  <a:srgbClr val="FFFFFF"/>
                </a:highlight>
                <a:latin typeface="Times New Roman"/>
                <a:ea typeface="Times New Roman"/>
                <a:cs typeface="Times New Roman"/>
                <a:sym typeface="Times New Roman"/>
              </a:rPr>
              <a:t>Chief Executive Officer and President since November 2014 and our Chairman since February 2015</a:t>
            </a:r>
            <a:endParaRPr sz="1400">
              <a:latin typeface="Times New Roman"/>
              <a:ea typeface="Times New Roman"/>
              <a:cs typeface="Times New Roman"/>
              <a:sym typeface="Times New Roman"/>
            </a:endParaRPr>
          </a:p>
          <a:p>
            <a:pPr marL="177800" lvl="0" indent="-203200" algn="l" rtl="0">
              <a:lnSpc>
                <a:spcPct val="90000"/>
              </a:lnSpc>
              <a:spcBef>
                <a:spcPts val="800"/>
              </a:spcBef>
              <a:spcAft>
                <a:spcPts val="0"/>
              </a:spcAft>
              <a:buClr>
                <a:schemeClr val="dk1"/>
              </a:buClr>
              <a:buSzPts val="2000"/>
              <a:buChar char="•"/>
            </a:pPr>
            <a:r>
              <a:rPr lang="en" sz="1450" b="1">
                <a:solidFill>
                  <a:srgbClr val="333333"/>
                </a:solidFill>
                <a:latin typeface="Arial"/>
                <a:ea typeface="Arial"/>
                <a:cs typeface="Arial"/>
                <a:sym typeface="Arial"/>
              </a:rPr>
              <a:t>Roles</a:t>
            </a:r>
            <a:r>
              <a:rPr lang="en" sz="1450">
                <a:solidFill>
                  <a:srgbClr val="333333"/>
                </a:solidFill>
                <a:latin typeface="Arial"/>
                <a:ea typeface="Arial"/>
                <a:cs typeface="Arial"/>
                <a:sym typeface="Arial"/>
              </a:rPr>
              <a:t>:  spanning merchandising, supply chain, store operations, sourcing, marketing and online </a:t>
            </a:r>
            <a:endParaRPr sz="1450">
              <a:solidFill>
                <a:srgbClr val="333333"/>
              </a:solidFill>
              <a:latin typeface="Arial"/>
              <a:ea typeface="Arial"/>
              <a:cs typeface="Arial"/>
              <a:sym typeface="Arial"/>
            </a:endParaRPr>
          </a:p>
          <a:p>
            <a:pPr marL="177800" lvl="0" indent="-168275" algn="l" rtl="0">
              <a:lnSpc>
                <a:spcPct val="90000"/>
              </a:lnSpc>
              <a:spcBef>
                <a:spcPts val="800"/>
              </a:spcBef>
              <a:spcAft>
                <a:spcPts val="0"/>
              </a:spcAft>
              <a:buClr>
                <a:srgbClr val="333333"/>
              </a:buClr>
              <a:buSzPts val="1450"/>
              <a:buFont typeface="Arial"/>
              <a:buChar char="•"/>
            </a:pPr>
            <a:r>
              <a:rPr lang="en" sz="1450" b="1">
                <a:solidFill>
                  <a:srgbClr val="333333"/>
                </a:solidFill>
                <a:latin typeface="Arial"/>
                <a:ea typeface="Arial"/>
                <a:cs typeface="Arial"/>
                <a:sym typeface="Arial"/>
              </a:rPr>
              <a:t>Education</a:t>
            </a:r>
            <a:r>
              <a:rPr lang="en" sz="1450">
                <a:solidFill>
                  <a:srgbClr val="333333"/>
                </a:solidFill>
                <a:latin typeface="Arial"/>
                <a:ea typeface="Arial"/>
                <a:cs typeface="Arial"/>
                <a:sym typeface="Arial"/>
              </a:rPr>
              <a:t>:  Bachelor of Arts degree from Michigan State University’s Eli Broad College of Business. In 2017, he was honored with MSU’s Distinguished Alumni Award for his business accomplishments and commitment to philanthropic initiatives.</a:t>
            </a:r>
            <a:endParaRPr sz="1450">
              <a:solidFill>
                <a:srgbClr val="333333"/>
              </a:solidFill>
              <a:latin typeface="Arial"/>
              <a:ea typeface="Arial"/>
              <a:cs typeface="Arial"/>
              <a:sym typeface="Arial"/>
            </a:endParaRPr>
          </a:p>
          <a:p>
            <a:pPr marL="177800" lvl="0" indent="-76200" algn="l" rtl="0">
              <a:lnSpc>
                <a:spcPct val="90000"/>
              </a:lnSpc>
              <a:spcBef>
                <a:spcPts val="800"/>
              </a:spcBef>
              <a:spcAft>
                <a:spcPts val="0"/>
              </a:spcAft>
              <a:buClr>
                <a:schemeClr val="dk1"/>
              </a:buClr>
              <a:buSzPts val="1700"/>
              <a:buNone/>
            </a:pPr>
            <a:endParaRPr sz="1700"/>
          </a:p>
        </p:txBody>
      </p:sp>
      <p:pic>
        <p:nvPicPr>
          <p:cNvPr id="751" name="Google Shape;751;p121"/>
          <p:cNvPicPr preferRelativeResize="0"/>
          <p:nvPr/>
        </p:nvPicPr>
        <p:blipFill>
          <a:blip r:embed="rId3">
            <a:alphaModFix/>
          </a:blip>
          <a:stretch>
            <a:fillRect/>
          </a:stretch>
        </p:blipFill>
        <p:spPr>
          <a:xfrm>
            <a:off x="0" y="0"/>
            <a:ext cx="3429000" cy="51435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5"/>
        <p:cNvGrpSpPr/>
        <p:nvPr/>
      </p:nvGrpSpPr>
      <p:grpSpPr>
        <a:xfrm>
          <a:off x="0" y="0"/>
          <a:ext cx="0" cy="0"/>
          <a:chOff x="0" y="0"/>
          <a:chExt cx="0" cy="0"/>
        </a:xfrm>
      </p:grpSpPr>
      <p:sp>
        <p:nvSpPr>
          <p:cNvPr id="756" name="Google Shape;756;p122"/>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57" name="Google Shape;757;p122"/>
          <p:cNvSpPr txBox="1">
            <a:spLocks noGrp="1"/>
          </p:cNvSpPr>
          <p:nvPr>
            <p:ph type="title"/>
          </p:nvPr>
        </p:nvSpPr>
        <p:spPr>
          <a:xfrm>
            <a:off x="3810162" y="807243"/>
            <a:ext cx="4704600" cy="11514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600"/>
              <a:buFont typeface="Calibri"/>
              <a:buNone/>
            </a:pPr>
            <a:r>
              <a:rPr lang="en" sz="3600" b="1">
                <a:solidFill>
                  <a:srgbClr val="333333"/>
                </a:solidFill>
              </a:rPr>
              <a:t>ANN-MARIE CAMPBELL</a:t>
            </a:r>
            <a:endParaRPr sz="3600" b="1"/>
          </a:p>
          <a:p>
            <a:pPr marL="0" lvl="0" indent="0" algn="l" rtl="0">
              <a:lnSpc>
                <a:spcPct val="90000"/>
              </a:lnSpc>
              <a:spcBef>
                <a:spcPts val="0"/>
              </a:spcBef>
              <a:spcAft>
                <a:spcPts val="0"/>
              </a:spcAft>
              <a:buClr>
                <a:schemeClr val="dk1"/>
              </a:buClr>
              <a:buSzPts val="3600"/>
              <a:buFont typeface="Calibri"/>
              <a:buNone/>
            </a:pPr>
            <a:r>
              <a:rPr lang="en" sz="2700"/>
              <a:t>Executive Vice President</a:t>
            </a:r>
            <a:endParaRPr sz="2700"/>
          </a:p>
        </p:txBody>
      </p:sp>
      <p:sp>
        <p:nvSpPr>
          <p:cNvPr id="758" name="Google Shape;758;p122"/>
          <p:cNvSpPr/>
          <p:nvPr/>
        </p:nvSpPr>
        <p:spPr>
          <a:xfrm rot="5400000">
            <a:off x="3988392" y="272500"/>
            <a:ext cx="54900" cy="4116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59" name="Google Shape;759;p122"/>
          <p:cNvSpPr/>
          <p:nvPr/>
        </p:nvSpPr>
        <p:spPr>
          <a:xfrm>
            <a:off x="3824450" y="2201656"/>
            <a:ext cx="4663500" cy="13800"/>
          </a:xfrm>
          <a:prstGeom prst="rect">
            <a:avLst/>
          </a:prstGeom>
          <a:solidFill>
            <a:srgbClr val="D5D5D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60" name="Google Shape;760;p122"/>
          <p:cNvSpPr txBox="1">
            <a:spLocks noGrp="1"/>
          </p:cNvSpPr>
          <p:nvPr>
            <p:ph type="body" idx="1"/>
          </p:nvPr>
        </p:nvSpPr>
        <p:spPr>
          <a:xfrm>
            <a:off x="3810150" y="2513450"/>
            <a:ext cx="5160000" cy="2753100"/>
          </a:xfrm>
          <a:prstGeom prst="rect">
            <a:avLst/>
          </a:prstGeom>
          <a:noFill/>
          <a:ln>
            <a:noFill/>
          </a:ln>
        </p:spPr>
        <p:txBody>
          <a:bodyPr spcFirstLastPara="1" wrap="square" lIns="68575" tIns="34275" rIns="68575" bIns="34275" anchor="t" anchorCtr="0">
            <a:noAutofit/>
          </a:bodyPr>
          <a:lstStyle/>
          <a:p>
            <a:pPr marL="177800" lvl="0" indent="-203200" algn="l" rtl="0">
              <a:lnSpc>
                <a:spcPct val="90000"/>
              </a:lnSpc>
              <a:spcBef>
                <a:spcPts val="0"/>
              </a:spcBef>
              <a:spcAft>
                <a:spcPts val="0"/>
              </a:spcAft>
              <a:buClr>
                <a:schemeClr val="dk1"/>
              </a:buClr>
              <a:buSzPts val="2000"/>
              <a:buFont typeface="Times New Roman"/>
              <a:buChar char="•"/>
            </a:pPr>
            <a:r>
              <a:rPr lang="en" sz="1450">
                <a:solidFill>
                  <a:srgbClr val="333333"/>
                </a:solidFill>
                <a:latin typeface="Arial"/>
                <a:ea typeface="Arial"/>
                <a:cs typeface="Arial"/>
                <a:sym typeface="Arial"/>
              </a:rPr>
              <a:t>B</a:t>
            </a:r>
            <a:r>
              <a:rPr lang="en" sz="1600">
                <a:solidFill>
                  <a:srgbClr val="333333"/>
                </a:solidFill>
                <a:latin typeface="Arial"/>
                <a:ea typeface="Arial"/>
                <a:cs typeface="Arial"/>
                <a:sym typeface="Arial"/>
              </a:rPr>
              <a:t>egan her career with The Home Depot in 1985 as a cashier in South Florida</a:t>
            </a:r>
            <a:endParaRPr sz="1600">
              <a:solidFill>
                <a:srgbClr val="333333"/>
              </a:solidFill>
              <a:latin typeface="Arial"/>
              <a:ea typeface="Arial"/>
              <a:cs typeface="Arial"/>
              <a:sym typeface="Arial"/>
            </a:endParaRPr>
          </a:p>
          <a:p>
            <a:pPr marL="0" lvl="0" indent="0" algn="l" rtl="0">
              <a:lnSpc>
                <a:spcPct val="90000"/>
              </a:lnSpc>
              <a:spcBef>
                <a:spcPts val="0"/>
              </a:spcBef>
              <a:spcAft>
                <a:spcPts val="0"/>
              </a:spcAft>
              <a:buNone/>
            </a:pPr>
            <a:endParaRPr sz="1600">
              <a:solidFill>
                <a:srgbClr val="333333"/>
              </a:solidFill>
              <a:latin typeface="Arial"/>
              <a:ea typeface="Arial"/>
              <a:cs typeface="Arial"/>
              <a:sym typeface="Arial"/>
            </a:endParaRPr>
          </a:p>
          <a:p>
            <a:pPr marL="177800" lvl="0" indent="-177800" algn="l" rtl="0">
              <a:lnSpc>
                <a:spcPct val="90000"/>
              </a:lnSpc>
              <a:spcBef>
                <a:spcPts val="0"/>
              </a:spcBef>
              <a:spcAft>
                <a:spcPts val="0"/>
              </a:spcAft>
              <a:buClr>
                <a:srgbClr val="333333"/>
              </a:buClr>
              <a:buSzPts val="1600"/>
              <a:buFont typeface="Arial"/>
              <a:buChar char="•"/>
            </a:pPr>
            <a:r>
              <a:rPr lang="en" sz="1600" b="1">
                <a:solidFill>
                  <a:srgbClr val="333333"/>
                </a:solidFill>
                <a:latin typeface="Arial"/>
                <a:ea typeface="Arial"/>
                <a:cs typeface="Arial"/>
                <a:sym typeface="Arial"/>
              </a:rPr>
              <a:t>Role</a:t>
            </a:r>
            <a:r>
              <a:rPr lang="en" sz="1600">
                <a:solidFill>
                  <a:srgbClr val="333333"/>
                </a:solidFill>
                <a:latin typeface="Arial"/>
                <a:ea typeface="Arial"/>
                <a:cs typeface="Arial"/>
                <a:sym typeface="Arial"/>
              </a:rPr>
              <a:t>:  leads the company’s three U.S. operating divisions comprised of nearly 2,000 U.S. stores and the bulk of the company’s nearly 400,000 associates.</a:t>
            </a:r>
            <a:endParaRPr sz="1600">
              <a:solidFill>
                <a:srgbClr val="333333"/>
              </a:solidFill>
              <a:latin typeface="Arial"/>
              <a:ea typeface="Arial"/>
              <a:cs typeface="Arial"/>
              <a:sym typeface="Arial"/>
            </a:endParaRPr>
          </a:p>
          <a:p>
            <a:pPr marL="177800" lvl="0" indent="-177800" algn="l" rtl="0">
              <a:lnSpc>
                <a:spcPct val="90000"/>
              </a:lnSpc>
              <a:spcBef>
                <a:spcPts val="800"/>
              </a:spcBef>
              <a:spcAft>
                <a:spcPts val="0"/>
              </a:spcAft>
              <a:buClr>
                <a:schemeClr val="dk1"/>
              </a:buClr>
              <a:buSzPts val="1600"/>
              <a:buChar char="•"/>
            </a:pPr>
            <a:r>
              <a:rPr lang="en" sz="1600" b="1">
                <a:solidFill>
                  <a:srgbClr val="333333"/>
                </a:solidFill>
                <a:latin typeface="Arial"/>
                <a:ea typeface="Arial"/>
                <a:cs typeface="Arial"/>
                <a:sym typeface="Arial"/>
              </a:rPr>
              <a:t>Education: </a:t>
            </a:r>
            <a:r>
              <a:rPr lang="en" sz="1600">
                <a:solidFill>
                  <a:srgbClr val="333333"/>
                </a:solidFill>
                <a:latin typeface="Arial"/>
                <a:ea typeface="Arial"/>
                <a:cs typeface="Arial"/>
                <a:sym typeface="Arial"/>
              </a:rPr>
              <a:t> graduate of Georgia State University, where she earned a bachelor’s degree in philosophy and a master’s degree in business administration.</a:t>
            </a:r>
            <a:endParaRPr sz="1600">
              <a:latin typeface="Times New Roman"/>
              <a:ea typeface="Times New Roman"/>
              <a:cs typeface="Times New Roman"/>
              <a:sym typeface="Times New Roman"/>
            </a:endParaRPr>
          </a:p>
          <a:p>
            <a:pPr marL="177800" lvl="0" indent="-76200" algn="l" rtl="0">
              <a:lnSpc>
                <a:spcPct val="90000"/>
              </a:lnSpc>
              <a:spcBef>
                <a:spcPts val="800"/>
              </a:spcBef>
              <a:spcAft>
                <a:spcPts val="0"/>
              </a:spcAft>
              <a:buClr>
                <a:schemeClr val="dk1"/>
              </a:buClr>
              <a:buSzPts val="1700"/>
              <a:buNone/>
            </a:pPr>
            <a:endParaRPr sz="1700"/>
          </a:p>
        </p:txBody>
      </p:sp>
      <p:pic>
        <p:nvPicPr>
          <p:cNvPr id="761" name="Google Shape;761;p122"/>
          <p:cNvPicPr preferRelativeResize="0"/>
          <p:nvPr/>
        </p:nvPicPr>
        <p:blipFill>
          <a:blip r:embed="rId3">
            <a:alphaModFix/>
          </a:blip>
          <a:stretch>
            <a:fillRect/>
          </a:stretch>
        </p:blipFill>
        <p:spPr>
          <a:xfrm>
            <a:off x="0" y="0"/>
            <a:ext cx="3429000" cy="51435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5"/>
        <p:cNvGrpSpPr/>
        <p:nvPr/>
      </p:nvGrpSpPr>
      <p:grpSpPr>
        <a:xfrm>
          <a:off x="0" y="0"/>
          <a:ext cx="0" cy="0"/>
          <a:chOff x="0" y="0"/>
          <a:chExt cx="0" cy="0"/>
        </a:xfrm>
      </p:grpSpPr>
      <p:sp>
        <p:nvSpPr>
          <p:cNvPr id="766" name="Google Shape;766;p123"/>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67" name="Google Shape;767;p123"/>
          <p:cNvSpPr txBox="1">
            <a:spLocks noGrp="1"/>
          </p:cNvSpPr>
          <p:nvPr>
            <p:ph type="title"/>
          </p:nvPr>
        </p:nvSpPr>
        <p:spPr>
          <a:xfrm>
            <a:off x="3803900" y="258329"/>
            <a:ext cx="4704600" cy="17727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1100"/>
              <a:buFont typeface="Arial"/>
              <a:buNone/>
            </a:pPr>
            <a:r>
              <a:rPr lang="en" sz="3600" b="1"/>
              <a:t>MATT CAREY</a:t>
            </a:r>
            <a:endParaRPr sz="3600" b="1"/>
          </a:p>
          <a:p>
            <a:pPr marL="0" lvl="0" indent="0" algn="l" rtl="0">
              <a:lnSpc>
                <a:spcPct val="90000"/>
              </a:lnSpc>
              <a:spcBef>
                <a:spcPts val="0"/>
              </a:spcBef>
              <a:spcAft>
                <a:spcPts val="0"/>
              </a:spcAft>
              <a:buClr>
                <a:schemeClr val="dk1"/>
              </a:buClr>
              <a:buSzPts val="1100"/>
              <a:buFont typeface="Arial"/>
              <a:buNone/>
            </a:pPr>
            <a:r>
              <a:rPr lang="en" sz="2900"/>
              <a:t>Executive Vice President &amp; Chief Information Officer</a:t>
            </a:r>
            <a:endParaRPr sz="2900" b="1"/>
          </a:p>
        </p:txBody>
      </p:sp>
      <p:sp>
        <p:nvSpPr>
          <p:cNvPr id="768" name="Google Shape;768;p123"/>
          <p:cNvSpPr/>
          <p:nvPr/>
        </p:nvSpPr>
        <p:spPr>
          <a:xfrm rot="5400000">
            <a:off x="3988392" y="272500"/>
            <a:ext cx="54900" cy="4116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69" name="Google Shape;769;p123"/>
          <p:cNvSpPr/>
          <p:nvPr/>
        </p:nvSpPr>
        <p:spPr>
          <a:xfrm>
            <a:off x="3824450" y="2201656"/>
            <a:ext cx="4663500" cy="13800"/>
          </a:xfrm>
          <a:prstGeom prst="rect">
            <a:avLst/>
          </a:prstGeom>
          <a:solidFill>
            <a:srgbClr val="D5D5D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70" name="Google Shape;770;p123"/>
          <p:cNvSpPr txBox="1">
            <a:spLocks noGrp="1"/>
          </p:cNvSpPr>
          <p:nvPr>
            <p:ph type="body" idx="1"/>
          </p:nvPr>
        </p:nvSpPr>
        <p:spPr>
          <a:xfrm>
            <a:off x="3810150" y="2513450"/>
            <a:ext cx="5160000" cy="2753100"/>
          </a:xfrm>
          <a:prstGeom prst="rect">
            <a:avLst/>
          </a:prstGeom>
          <a:noFill/>
          <a:ln>
            <a:noFill/>
          </a:ln>
        </p:spPr>
        <p:txBody>
          <a:bodyPr spcFirstLastPara="1" wrap="square" lIns="68575" tIns="34275" rIns="68575" bIns="34275" anchor="t" anchorCtr="0">
            <a:noAutofit/>
          </a:bodyPr>
          <a:lstStyle/>
          <a:p>
            <a:pPr marL="177800" lvl="0" indent="-177800" algn="l" rtl="0">
              <a:lnSpc>
                <a:spcPct val="90000"/>
              </a:lnSpc>
              <a:spcBef>
                <a:spcPts val="0"/>
              </a:spcBef>
              <a:spcAft>
                <a:spcPts val="0"/>
              </a:spcAft>
              <a:buClr>
                <a:schemeClr val="dk1"/>
              </a:buClr>
              <a:buSzPts val="1600"/>
              <a:buFont typeface="Times New Roman"/>
              <a:buChar char="•"/>
            </a:pPr>
            <a:r>
              <a:rPr lang="en" sz="1600" b="1">
                <a:solidFill>
                  <a:srgbClr val="333333"/>
                </a:solidFill>
              </a:rPr>
              <a:t>Role</a:t>
            </a:r>
            <a:r>
              <a:rPr lang="en" sz="1600">
                <a:solidFill>
                  <a:srgbClr val="333333"/>
                </a:solidFill>
              </a:rPr>
              <a:t>: responsible for all aspects of our IT infrastructure and software development, including communication networks and IT Strategy</a:t>
            </a:r>
            <a:endParaRPr sz="1600">
              <a:solidFill>
                <a:srgbClr val="333333"/>
              </a:solidFill>
            </a:endParaRPr>
          </a:p>
          <a:p>
            <a:pPr marL="0" lvl="0" indent="0" algn="l" rtl="0">
              <a:lnSpc>
                <a:spcPct val="90000"/>
              </a:lnSpc>
              <a:spcBef>
                <a:spcPts val="0"/>
              </a:spcBef>
              <a:spcAft>
                <a:spcPts val="0"/>
              </a:spcAft>
              <a:buNone/>
            </a:pPr>
            <a:endParaRPr sz="1600">
              <a:solidFill>
                <a:srgbClr val="333333"/>
              </a:solidFill>
            </a:endParaRPr>
          </a:p>
          <a:p>
            <a:pPr marL="177800" lvl="0" indent="-177800" algn="l" rtl="0">
              <a:lnSpc>
                <a:spcPct val="90000"/>
              </a:lnSpc>
              <a:spcBef>
                <a:spcPts val="0"/>
              </a:spcBef>
              <a:spcAft>
                <a:spcPts val="0"/>
              </a:spcAft>
              <a:buClr>
                <a:srgbClr val="333333"/>
              </a:buClr>
              <a:buSzPts val="1600"/>
              <a:buFont typeface="Calibri"/>
              <a:buChar char="•"/>
            </a:pPr>
            <a:r>
              <a:rPr lang="en" sz="1600">
                <a:solidFill>
                  <a:srgbClr val="333333"/>
                </a:solidFill>
              </a:rPr>
              <a:t>Matt’s team designed and launched an industry-first proprietary mobile device we call the “First Phone,” which functions as a phone and walkie-talkie with the added functionality of mobile checkout, inventory management, product search and business analytics.</a:t>
            </a:r>
            <a:endParaRPr sz="1600">
              <a:solidFill>
                <a:srgbClr val="333333"/>
              </a:solidFill>
            </a:endParaRPr>
          </a:p>
          <a:p>
            <a:pPr marL="177800" lvl="0" indent="-177800" algn="l" rtl="0">
              <a:lnSpc>
                <a:spcPct val="90000"/>
              </a:lnSpc>
              <a:spcBef>
                <a:spcPts val="800"/>
              </a:spcBef>
              <a:spcAft>
                <a:spcPts val="0"/>
              </a:spcAft>
              <a:buClr>
                <a:schemeClr val="dk1"/>
              </a:buClr>
              <a:buSzPts val="1600"/>
              <a:buFont typeface="Calibri"/>
              <a:buChar char="•"/>
            </a:pPr>
            <a:r>
              <a:rPr lang="en" sz="1600" b="1">
                <a:solidFill>
                  <a:srgbClr val="333333"/>
                </a:solidFill>
              </a:rPr>
              <a:t>Education</a:t>
            </a:r>
            <a:r>
              <a:rPr lang="en" sz="1600">
                <a:solidFill>
                  <a:srgbClr val="333333"/>
                </a:solidFill>
              </a:rPr>
              <a:t>:  associate’s degree in information systems from Oklahoma State University – Okmulgee. </a:t>
            </a:r>
            <a:endParaRPr sz="1600"/>
          </a:p>
          <a:p>
            <a:pPr marL="177800" lvl="0" indent="-76200" algn="l" rtl="0">
              <a:lnSpc>
                <a:spcPct val="90000"/>
              </a:lnSpc>
              <a:spcBef>
                <a:spcPts val="800"/>
              </a:spcBef>
              <a:spcAft>
                <a:spcPts val="0"/>
              </a:spcAft>
              <a:buClr>
                <a:schemeClr val="dk1"/>
              </a:buClr>
              <a:buSzPts val="1700"/>
              <a:buNone/>
            </a:pPr>
            <a:endParaRPr sz="1700"/>
          </a:p>
        </p:txBody>
      </p:sp>
      <p:pic>
        <p:nvPicPr>
          <p:cNvPr id="771" name="Google Shape;771;p123"/>
          <p:cNvPicPr preferRelativeResize="0"/>
          <p:nvPr/>
        </p:nvPicPr>
        <p:blipFill>
          <a:blip r:embed="rId3">
            <a:alphaModFix/>
          </a:blip>
          <a:stretch>
            <a:fillRect/>
          </a:stretch>
        </p:blipFill>
        <p:spPr>
          <a:xfrm>
            <a:off x="0" y="0"/>
            <a:ext cx="3429000" cy="51435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5"/>
        <p:cNvGrpSpPr/>
        <p:nvPr/>
      </p:nvGrpSpPr>
      <p:grpSpPr>
        <a:xfrm>
          <a:off x="0" y="0"/>
          <a:ext cx="0" cy="0"/>
          <a:chOff x="0" y="0"/>
          <a:chExt cx="0" cy="0"/>
        </a:xfrm>
      </p:grpSpPr>
      <p:sp>
        <p:nvSpPr>
          <p:cNvPr id="776" name="Google Shape;776;p124"/>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77" name="Google Shape;777;p124"/>
          <p:cNvSpPr txBox="1">
            <a:spLocks noGrp="1"/>
          </p:cNvSpPr>
          <p:nvPr>
            <p:ph type="title"/>
          </p:nvPr>
        </p:nvSpPr>
        <p:spPr>
          <a:xfrm>
            <a:off x="3824450" y="8"/>
            <a:ext cx="4704600" cy="25716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1100"/>
              <a:buFont typeface="Arial"/>
              <a:buNone/>
            </a:pPr>
            <a:r>
              <a:rPr lang="en" sz="3600" b="1"/>
              <a:t>TED DECKER</a:t>
            </a:r>
            <a:endParaRPr sz="3600" b="1"/>
          </a:p>
          <a:p>
            <a:pPr marL="0" lvl="0" indent="0" algn="l" rtl="0">
              <a:lnSpc>
                <a:spcPct val="90000"/>
              </a:lnSpc>
              <a:spcBef>
                <a:spcPts val="0"/>
              </a:spcBef>
              <a:spcAft>
                <a:spcPts val="0"/>
              </a:spcAft>
              <a:buClr>
                <a:schemeClr val="dk1"/>
              </a:buClr>
              <a:buSzPts val="1100"/>
              <a:buFont typeface="Arial"/>
              <a:buNone/>
            </a:pPr>
            <a:r>
              <a:rPr lang="en" sz="2900"/>
              <a:t>Executive Vice President – Merchandising</a:t>
            </a:r>
            <a:endParaRPr sz="2900"/>
          </a:p>
          <a:p>
            <a:pPr marL="0" lvl="0" indent="0" algn="l" rtl="0">
              <a:lnSpc>
                <a:spcPct val="90000"/>
              </a:lnSpc>
              <a:spcBef>
                <a:spcPts val="0"/>
              </a:spcBef>
              <a:spcAft>
                <a:spcPts val="0"/>
              </a:spcAft>
              <a:buClr>
                <a:schemeClr val="dk1"/>
              </a:buClr>
              <a:buSzPts val="1100"/>
              <a:buFont typeface="Arial"/>
              <a:buNone/>
            </a:pPr>
            <a:endParaRPr sz="3600" b="1"/>
          </a:p>
        </p:txBody>
      </p:sp>
      <p:sp>
        <p:nvSpPr>
          <p:cNvPr id="778" name="Google Shape;778;p124"/>
          <p:cNvSpPr/>
          <p:nvPr/>
        </p:nvSpPr>
        <p:spPr>
          <a:xfrm rot="5400000">
            <a:off x="3988392" y="272500"/>
            <a:ext cx="54900" cy="4116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79" name="Google Shape;779;p124"/>
          <p:cNvSpPr/>
          <p:nvPr/>
        </p:nvSpPr>
        <p:spPr>
          <a:xfrm>
            <a:off x="3824450" y="2201656"/>
            <a:ext cx="4663500" cy="13800"/>
          </a:xfrm>
          <a:prstGeom prst="rect">
            <a:avLst/>
          </a:prstGeom>
          <a:solidFill>
            <a:srgbClr val="D5D5D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80" name="Google Shape;780;p124"/>
          <p:cNvSpPr txBox="1">
            <a:spLocks noGrp="1"/>
          </p:cNvSpPr>
          <p:nvPr>
            <p:ph type="body" idx="1"/>
          </p:nvPr>
        </p:nvSpPr>
        <p:spPr>
          <a:xfrm>
            <a:off x="3810150" y="2513450"/>
            <a:ext cx="5160000" cy="2753100"/>
          </a:xfrm>
          <a:prstGeom prst="rect">
            <a:avLst/>
          </a:prstGeom>
          <a:noFill/>
          <a:ln>
            <a:noFill/>
          </a:ln>
        </p:spPr>
        <p:txBody>
          <a:bodyPr spcFirstLastPara="1" wrap="square" lIns="68575" tIns="34275" rIns="68575" bIns="34275" anchor="t" anchorCtr="0">
            <a:noAutofit/>
          </a:bodyPr>
          <a:lstStyle/>
          <a:p>
            <a:pPr marL="177800" lvl="0" indent="-203200" algn="l" rtl="0">
              <a:lnSpc>
                <a:spcPct val="90000"/>
              </a:lnSpc>
              <a:spcBef>
                <a:spcPts val="0"/>
              </a:spcBef>
              <a:spcAft>
                <a:spcPts val="0"/>
              </a:spcAft>
              <a:buClr>
                <a:schemeClr val="dk1"/>
              </a:buClr>
              <a:buSzPts val="2000"/>
              <a:buFont typeface="Times New Roman"/>
              <a:buChar char="•"/>
            </a:pPr>
            <a:r>
              <a:rPr lang="en" sz="1500" b="1">
                <a:solidFill>
                  <a:srgbClr val="333333"/>
                </a:solidFill>
                <a:latin typeface="Times New Roman"/>
                <a:ea typeface="Times New Roman"/>
                <a:cs typeface="Times New Roman"/>
                <a:sym typeface="Times New Roman"/>
              </a:rPr>
              <a:t>Role</a:t>
            </a:r>
            <a:r>
              <a:rPr lang="en" sz="1500">
                <a:solidFill>
                  <a:srgbClr val="333333"/>
                </a:solidFill>
                <a:latin typeface="Times New Roman"/>
                <a:ea typeface="Times New Roman"/>
                <a:cs typeface="Times New Roman"/>
                <a:sym typeface="Times New Roman"/>
              </a:rPr>
              <a:t>: </a:t>
            </a:r>
            <a:r>
              <a:rPr lang="en" sz="1450">
                <a:solidFill>
                  <a:srgbClr val="333333"/>
                </a:solidFill>
                <a:latin typeface="Arial"/>
                <a:ea typeface="Arial"/>
                <a:cs typeface="Arial"/>
                <a:sym typeface="Arial"/>
              </a:rPr>
              <a:t>responsible for all aspects of merchandising, marketing, store environment, pricing and assortment planning.</a:t>
            </a:r>
            <a:endParaRPr sz="1450">
              <a:solidFill>
                <a:srgbClr val="333333"/>
              </a:solidFill>
              <a:latin typeface="Arial"/>
              <a:ea typeface="Arial"/>
              <a:cs typeface="Arial"/>
              <a:sym typeface="Arial"/>
            </a:endParaRPr>
          </a:p>
          <a:p>
            <a:pPr marL="177800" lvl="0" indent="0" algn="l" rtl="0">
              <a:lnSpc>
                <a:spcPct val="90000"/>
              </a:lnSpc>
              <a:spcBef>
                <a:spcPts val="0"/>
              </a:spcBef>
              <a:spcAft>
                <a:spcPts val="0"/>
              </a:spcAft>
              <a:buNone/>
            </a:pPr>
            <a:endParaRPr sz="1450">
              <a:solidFill>
                <a:srgbClr val="333333"/>
              </a:solidFill>
              <a:latin typeface="Arial"/>
              <a:ea typeface="Arial"/>
              <a:cs typeface="Arial"/>
              <a:sym typeface="Arial"/>
            </a:endParaRPr>
          </a:p>
          <a:p>
            <a:pPr marL="177800" lvl="0" indent="-168275" algn="l" rtl="0">
              <a:lnSpc>
                <a:spcPct val="90000"/>
              </a:lnSpc>
              <a:spcBef>
                <a:spcPts val="0"/>
              </a:spcBef>
              <a:spcAft>
                <a:spcPts val="0"/>
              </a:spcAft>
              <a:buClr>
                <a:srgbClr val="333333"/>
              </a:buClr>
              <a:buSzPts val="1450"/>
              <a:buFont typeface="Arial"/>
              <a:buChar char="•"/>
            </a:pPr>
            <a:r>
              <a:rPr lang="en" sz="1450">
                <a:solidFill>
                  <a:srgbClr val="333333"/>
                </a:solidFill>
                <a:latin typeface="Arial"/>
                <a:ea typeface="Arial"/>
                <a:cs typeface="Arial"/>
                <a:sym typeface="Arial"/>
              </a:rPr>
              <a:t>Has extensive international experience, having lived and worked in London, England, and Sydney, Australia.</a:t>
            </a:r>
            <a:endParaRPr sz="1450">
              <a:solidFill>
                <a:srgbClr val="333333"/>
              </a:solidFill>
              <a:latin typeface="Arial"/>
              <a:ea typeface="Arial"/>
              <a:cs typeface="Arial"/>
              <a:sym typeface="Arial"/>
            </a:endParaRPr>
          </a:p>
          <a:p>
            <a:pPr marL="177800" lvl="0" indent="-203200" algn="l" rtl="0">
              <a:lnSpc>
                <a:spcPct val="90000"/>
              </a:lnSpc>
              <a:spcBef>
                <a:spcPts val="800"/>
              </a:spcBef>
              <a:spcAft>
                <a:spcPts val="0"/>
              </a:spcAft>
              <a:buClr>
                <a:schemeClr val="dk1"/>
              </a:buClr>
              <a:buSzPts val="2000"/>
              <a:buChar char="•"/>
            </a:pPr>
            <a:r>
              <a:rPr lang="en" sz="1200" b="1">
                <a:solidFill>
                  <a:srgbClr val="333333"/>
                </a:solidFill>
                <a:latin typeface="Arial"/>
                <a:ea typeface="Arial"/>
                <a:cs typeface="Arial"/>
                <a:sym typeface="Arial"/>
              </a:rPr>
              <a:t>Education:  </a:t>
            </a:r>
            <a:r>
              <a:rPr lang="en" sz="1450">
                <a:solidFill>
                  <a:srgbClr val="333333"/>
                </a:solidFill>
                <a:latin typeface="Arial"/>
                <a:ea typeface="Arial"/>
                <a:cs typeface="Arial"/>
                <a:sym typeface="Arial"/>
              </a:rPr>
              <a:t>bachelor’s degree in English from The College of William and Mary and a master’s degree in business administration from Carnegie Mellon University</a:t>
            </a:r>
            <a:endParaRPr sz="1400">
              <a:latin typeface="Times New Roman"/>
              <a:ea typeface="Times New Roman"/>
              <a:cs typeface="Times New Roman"/>
              <a:sym typeface="Times New Roman"/>
            </a:endParaRPr>
          </a:p>
          <a:p>
            <a:pPr marL="177800" lvl="0" indent="-76200" algn="l" rtl="0">
              <a:lnSpc>
                <a:spcPct val="90000"/>
              </a:lnSpc>
              <a:spcBef>
                <a:spcPts val="800"/>
              </a:spcBef>
              <a:spcAft>
                <a:spcPts val="0"/>
              </a:spcAft>
              <a:buClr>
                <a:schemeClr val="dk1"/>
              </a:buClr>
              <a:buSzPts val="1700"/>
              <a:buNone/>
            </a:pPr>
            <a:endParaRPr sz="1700"/>
          </a:p>
        </p:txBody>
      </p:sp>
      <p:pic>
        <p:nvPicPr>
          <p:cNvPr id="781" name="Google Shape;781;p124"/>
          <p:cNvPicPr preferRelativeResize="0"/>
          <p:nvPr/>
        </p:nvPicPr>
        <p:blipFill>
          <a:blip r:embed="rId3">
            <a:alphaModFix/>
          </a:blip>
          <a:stretch>
            <a:fillRect/>
          </a:stretch>
        </p:blipFill>
        <p:spPr>
          <a:xfrm>
            <a:off x="0" y="0"/>
            <a:ext cx="3429000" cy="51435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5"/>
        <p:cNvGrpSpPr/>
        <p:nvPr/>
      </p:nvGrpSpPr>
      <p:grpSpPr>
        <a:xfrm>
          <a:off x="0" y="0"/>
          <a:ext cx="0" cy="0"/>
          <a:chOff x="0" y="0"/>
          <a:chExt cx="0" cy="0"/>
        </a:xfrm>
      </p:grpSpPr>
      <p:sp>
        <p:nvSpPr>
          <p:cNvPr id="786" name="Google Shape;786;p125"/>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87" name="Google Shape;787;p125"/>
          <p:cNvSpPr txBox="1">
            <a:spLocks noGrp="1"/>
          </p:cNvSpPr>
          <p:nvPr>
            <p:ph type="title"/>
          </p:nvPr>
        </p:nvSpPr>
        <p:spPr>
          <a:xfrm>
            <a:off x="3824450" y="143458"/>
            <a:ext cx="4704600" cy="24282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1100"/>
              <a:buFont typeface="Arial"/>
              <a:buNone/>
            </a:pPr>
            <a:r>
              <a:rPr lang="en" sz="3600" b="1">
                <a:solidFill>
                  <a:srgbClr val="000000"/>
                </a:solidFill>
              </a:rPr>
              <a:t>MARK HOLIFIELD</a:t>
            </a:r>
            <a:endParaRPr sz="3600" b="1">
              <a:solidFill>
                <a:srgbClr val="000000"/>
              </a:solidFill>
            </a:endParaRPr>
          </a:p>
          <a:p>
            <a:pPr marL="0" lvl="0" indent="0" algn="l" rtl="0">
              <a:lnSpc>
                <a:spcPct val="110000"/>
              </a:lnSpc>
              <a:spcBef>
                <a:spcPts val="0"/>
              </a:spcBef>
              <a:spcAft>
                <a:spcPts val="0"/>
              </a:spcAft>
              <a:buClr>
                <a:schemeClr val="dk1"/>
              </a:buClr>
              <a:buSzPts val="1100"/>
              <a:buFont typeface="Arial"/>
              <a:buNone/>
            </a:pPr>
            <a:r>
              <a:rPr lang="en" sz="2500">
                <a:solidFill>
                  <a:srgbClr val="000000"/>
                </a:solidFill>
              </a:rPr>
              <a:t>Executive Vice President - Supply Chain &amp; Product Development</a:t>
            </a:r>
            <a:endParaRPr sz="2500" b="1"/>
          </a:p>
          <a:p>
            <a:pPr marL="0" lvl="0" indent="0" algn="l" rtl="0">
              <a:lnSpc>
                <a:spcPct val="90000"/>
              </a:lnSpc>
              <a:spcBef>
                <a:spcPts val="800"/>
              </a:spcBef>
              <a:spcAft>
                <a:spcPts val="0"/>
              </a:spcAft>
              <a:buClr>
                <a:schemeClr val="dk1"/>
              </a:buClr>
              <a:buSzPts val="1100"/>
              <a:buFont typeface="Arial"/>
              <a:buNone/>
            </a:pPr>
            <a:endParaRPr sz="3600" b="1"/>
          </a:p>
        </p:txBody>
      </p:sp>
      <p:sp>
        <p:nvSpPr>
          <p:cNvPr id="788" name="Google Shape;788;p125"/>
          <p:cNvSpPr/>
          <p:nvPr/>
        </p:nvSpPr>
        <p:spPr>
          <a:xfrm rot="5400000">
            <a:off x="3988392" y="272500"/>
            <a:ext cx="54900" cy="4116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89" name="Google Shape;789;p125"/>
          <p:cNvSpPr/>
          <p:nvPr/>
        </p:nvSpPr>
        <p:spPr>
          <a:xfrm>
            <a:off x="3824450" y="2201656"/>
            <a:ext cx="4663500" cy="13800"/>
          </a:xfrm>
          <a:prstGeom prst="rect">
            <a:avLst/>
          </a:prstGeom>
          <a:solidFill>
            <a:srgbClr val="D5D5D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90" name="Google Shape;790;p125"/>
          <p:cNvSpPr txBox="1">
            <a:spLocks noGrp="1"/>
          </p:cNvSpPr>
          <p:nvPr>
            <p:ph type="body" idx="1"/>
          </p:nvPr>
        </p:nvSpPr>
        <p:spPr>
          <a:xfrm>
            <a:off x="3810150" y="2513450"/>
            <a:ext cx="5160000" cy="2753100"/>
          </a:xfrm>
          <a:prstGeom prst="rect">
            <a:avLst/>
          </a:prstGeom>
          <a:noFill/>
          <a:ln>
            <a:noFill/>
          </a:ln>
        </p:spPr>
        <p:txBody>
          <a:bodyPr spcFirstLastPara="1" wrap="square" lIns="68575" tIns="34275" rIns="68575" bIns="34275" anchor="t" anchorCtr="0">
            <a:noAutofit/>
          </a:bodyPr>
          <a:lstStyle/>
          <a:p>
            <a:pPr marL="177800" lvl="0" indent="-171450" algn="l" rtl="0">
              <a:lnSpc>
                <a:spcPct val="90000"/>
              </a:lnSpc>
              <a:spcBef>
                <a:spcPts val="0"/>
              </a:spcBef>
              <a:spcAft>
                <a:spcPts val="0"/>
              </a:spcAft>
              <a:buClr>
                <a:schemeClr val="dk1"/>
              </a:buClr>
              <a:buSzPts val="1500"/>
              <a:buFont typeface="Times New Roman"/>
              <a:buChar char="•"/>
            </a:pPr>
            <a:r>
              <a:rPr lang="en" sz="1500" b="1">
                <a:solidFill>
                  <a:srgbClr val="333333"/>
                </a:solidFill>
              </a:rPr>
              <a:t>Role</a:t>
            </a:r>
            <a:r>
              <a:rPr lang="en" sz="1500">
                <a:solidFill>
                  <a:srgbClr val="333333"/>
                </a:solidFill>
              </a:rPr>
              <a:t>: responsible for The Home Depot’s logistics, distribution, delivery, transportation, and inventory planning and replenishment operations, as well as product development </a:t>
            </a:r>
            <a:endParaRPr sz="1500">
              <a:solidFill>
                <a:srgbClr val="333333"/>
              </a:solidFill>
            </a:endParaRPr>
          </a:p>
          <a:p>
            <a:pPr marL="177800" lvl="0" indent="0" algn="l" rtl="0">
              <a:lnSpc>
                <a:spcPct val="90000"/>
              </a:lnSpc>
              <a:spcBef>
                <a:spcPts val="0"/>
              </a:spcBef>
              <a:spcAft>
                <a:spcPts val="0"/>
              </a:spcAft>
              <a:buNone/>
            </a:pPr>
            <a:endParaRPr sz="1500">
              <a:solidFill>
                <a:srgbClr val="333333"/>
              </a:solidFill>
            </a:endParaRPr>
          </a:p>
          <a:p>
            <a:pPr marL="177800" lvl="0" indent="-171450" algn="l" rtl="0">
              <a:lnSpc>
                <a:spcPct val="90000"/>
              </a:lnSpc>
              <a:spcBef>
                <a:spcPts val="0"/>
              </a:spcBef>
              <a:spcAft>
                <a:spcPts val="0"/>
              </a:spcAft>
              <a:buClr>
                <a:srgbClr val="333333"/>
              </a:buClr>
              <a:buSzPts val="1500"/>
              <a:buFont typeface="Calibri"/>
              <a:buChar char="•"/>
            </a:pPr>
            <a:r>
              <a:rPr lang="en" sz="1500">
                <a:solidFill>
                  <a:srgbClr val="333333"/>
                </a:solidFill>
              </a:rPr>
              <a:t>Mark and his team are now expanding the RDC network to Canada, and recently opened three new Direct Fulfillment Centers to support our expanding e-commerce business and interconnected retail strategy.</a:t>
            </a:r>
            <a:endParaRPr sz="1500">
              <a:solidFill>
                <a:srgbClr val="333333"/>
              </a:solidFill>
            </a:endParaRPr>
          </a:p>
          <a:p>
            <a:pPr marL="177800" lvl="0" indent="-171450" algn="l" rtl="0">
              <a:lnSpc>
                <a:spcPct val="90000"/>
              </a:lnSpc>
              <a:spcBef>
                <a:spcPts val="800"/>
              </a:spcBef>
              <a:spcAft>
                <a:spcPts val="0"/>
              </a:spcAft>
              <a:buClr>
                <a:schemeClr val="dk1"/>
              </a:buClr>
              <a:buSzPts val="1500"/>
              <a:buChar char="•"/>
            </a:pPr>
            <a:r>
              <a:rPr lang="en" sz="1500" b="1">
                <a:solidFill>
                  <a:srgbClr val="333333"/>
                </a:solidFill>
              </a:rPr>
              <a:t>Education:  </a:t>
            </a:r>
            <a:r>
              <a:rPr lang="en" sz="1500">
                <a:solidFill>
                  <a:srgbClr val="333333"/>
                </a:solidFill>
              </a:rPr>
              <a:t> bachelor’s degree in business administration with honors from the University of Texas and his master’s degree in business administration from Baylor University.</a:t>
            </a:r>
            <a:endParaRPr sz="1500"/>
          </a:p>
          <a:p>
            <a:pPr marL="177800" lvl="0" indent="-76200" algn="l" rtl="0">
              <a:lnSpc>
                <a:spcPct val="90000"/>
              </a:lnSpc>
              <a:spcBef>
                <a:spcPts val="800"/>
              </a:spcBef>
              <a:spcAft>
                <a:spcPts val="0"/>
              </a:spcAft>
              <a:buClr>
                <a:schemeClr val="dk1"/>
              </a:buClr>
              <a:buSzPts val="1700"/>
              <a:buNone/>
            </a:pPr>
            <a:endParaRPr sz="1700"/>
          </a:p>
        </p:txBody>
      </p:sp>
      <p:pic>
        <p:nvPicPr>
          <p:cNvPr id="791" name="Google Shape;791;p125"/>
          <p:cNvPicPr preferRelativeResize="0"/>
          <p:nvPr/>
        </p:nvPicPr>
        <p:blipFill>
          <a:blip r:embed="rId3">
            <a:alphaModFix/>
          </a:blip>
          <a:stretch>
            <a:fillRect/>
          </a:stretch>
        </p:blipFill>
        <p:spPr>
          <a:xfrm>
            <a:off x="0" y="0"/>
            <a:ext cx="3429000" cy="5143500"/>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4815</Words>
  <Application>Microsoft Office PowerPoint</Application>
  <PresentationFormat>On-screen Show (16:9)</PresentationFormat>
  <Paragraphs>569</Paragraphs>
  <Slides>212</Slides>
  <Notes>212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212</vt:i4>
      </vt:variant>
    </vt:vector>
  </HeadingPairs>
  <TitlesOfParts>
    <vt:vector size="221" baseType="lpstr">
      <vt:lpstr>Roboto</vt:lpstr>
      <vt:lpstr>Calibri</vt:lpstr>
      <vt:lpstr>Georgia</vt:lpstr>
      <vt:lpstr>Times New Roman</vt:lpstr>
      <vt:lpstr>Arial</vt:lpstr>
      <vt:lpstr>Verdana</vt:lpstr>
      <vt:lpstr>Material</vt:lpstr>
      <vt:lpstr>Office Theme</vt:lpstr>
      <vt:lpstr>Office Theme</vt:lpstr>
      <vt:lpstr>US Retail</vt:lpstr>
      <vt:lpstr>Our Team:</vt:lpstr>
      <vt:lpstr>Presentation Overview</vt:lpstr>
      <vt:lpstr>How is Retail defined?</vt:lpstr>
      <vt:lpstr>Retail in Detail</vt:lpstr>
      <vt:lpstr>Types of Retail Stores</vt:lpstr>
      <vt:lpstr>Types of Retail Stores</vt:lpstr>
      <vt:lpstr>Top American Retailers</vt:lpstr>
      <vt:lpstr>Retail Metrics</vt:lpstr>
      <vt:lpstr>Retail Metrics</vt:lpstr>
      <vt:lpstr>Retail Rankings</vt:lpstr>
      <vt:lpstr>Retail Rankings</vt:lpstr>
      <vt:lpstr>Retail Rankings</vt:lpstr>
      <vt:lpstr>Retail Industry  Analysis</vt:lpstr>
      <vt:lpstr>Retail Metrics</vt:lpstr>
      <vt:lpstr>Breakdown of Consumer Expenditure</vt:lpstr>
      <vt:lpstr>Worldwide Retail Sales Trend</vt:lpstr>
      <vt:lpstr>US Retail Sales Trend</vt:lpstr>
      <vt:lpstr>Retail Sales Worldwide</vt:lpstr>
      <vt:lpstr>Retail Index </vt:lpstr>
      <vt:lpstr>XRT Retail Index Fund</vt:lpstr>
      <vt:lpstr>Top 10 Holdings </vt:lpstr>
      <vt:lpstr>S&amp;P Retail Index - RLX</vt:lpstr>
      <vt:lpstr>S&amp;P Retail Index - XRT (5 Year)</vt:lpstr>
      <vt:lpstr>S&amp;P Retail Index - XRT (14 Year)</vt:lpstr>
      <vt:lpstr>S&amp;P Retail Index Comparison (5 Year)</vt:lpstr>
      <vt:lpstr>S&amp;P Retail Index Comparison (14 Year)</vt:lpstr>
      <vt:lpstr>RTH: VanEck Vector Retail ETF</vt:lpstr>
      <vt:lpstr>RTH: VanEck Vector Retail ETF</vt:lpstr>
      <vt:lpstr>VanEck Vector Retail Comparison (5 Year)</vt:lpstr>
      <vt:lpstr>Cyclical and Defensive Stocks </vt:lpstr>
      <vt:lpstr>The Retailpocalypse</vt:lpstr>
      <vt:lpstr>Is Retail dying?</vt:lpstr>
      <vt:lpstr>Is Retail dying?</vt:lpstr>
      <vt:lpstr>In Memoriam</vt:lpstr>
      <vt:lpstr>In Memoriam</vt:lpstr>
      <vt:lpstr>Challenges in the Retail Sector</vt:lpstr>
      <vt:lpstr>US Retail Post Covid-19</vt:lpstr>
      <vt:lpstr>Effect on US Retail</vt:lpstr>
      <vt:lpstr>Effect on US Retail</vt:lpstr>
      <vt:lpstr>Covid-19 Challenges in the Retail Sector (Forbes)</vt:lpstr>
      <vt:lpstr>Renaissance for Retail</vt:lpstr>
      <vt:lpstr>Shifting Trends</vt:lpstr>
      <vt:lpstr>Shifting Trends</vt:lpstr>
      <vt:lpstr>Renaissance for Retail</vt:lpstr>
      <vt:lpstr>The Rise of Ecommerce</vt:lpstr>
      <vt:lpstr>The Rise of Ecommerce</vt:lpstr>
      <vt:lpstr>Retail Companies’ Analysis</vt:lpstr>
      <vt:lpstr>PowerPoint Presentation</vt:lpstr>
      <vt:lpstr>PowerPoint Presentation</vt:lpstr>
      <vt:lpstr>PowerPoint Presentation</vt:lpstr>
      <vt:lpstr>PE Ratio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Earnings per Share Growth Forecasts</vt:lpstr>
      <vt:lpstr>PowerPoint Presentation</vt:lpstr>
      <vt:lpstr>Earnings and Revenue History</vt:lpstr>
      <vt:lpstr>PowerPoint Presentation</vt:lpstr>
      <vt:lpstr>PowerPoint Presentation</vt:lpstr>
      <vt:lpstr>PowerPoint Presentation</vt:lpstr>
      <vt:lpstr>PowerPoint Presentation</vt:lpstr>
      <vt:lpstr>Debt to Equity History and Analysis</vt:lpstr>
      <vt:lpstr>Balance Sheet</vt:lpstr>
      <vt:lpstr>Dividend Yield vs Market</vt:lpstr>
      <vt:lpstr>Stability and Growth of Payments</vt:lpstr>
      <vt:lpstr>PowerPoint Presentation</vt:lpstr>
      <vt:lpstr>PowerPoint Presentation</vt:lpstr>
      <vt:lpstr>Net Share Repurchases</vt:lpstr>
      <vt:lpstr>r U.S. store locations</vt:lpstr>
      <vt:lpstr>Home Depot stores in Canada</vt:lpstr>
      <vt:lpstr>Company Profile</vt:lpstr>
      <vt:lpstr>PowerPoint Presentation</vt:lpstr>
      <vt:lpstr>Cash Flow Summary</vt:lpstr>
      <vt:lpstr>Balance Sheet (10Q)</vt:lpstr>
      <vt:lpstr>Balance Sheet (10Q)</vt:lpstr>
      <vt:lpstr>Balance Sheet (10K)</vt:lpstr>
      <vt:lpstr>Balance Sheet (10K)</vt:lpstr>
      <vt:lpstr>Income Statement (10K)</vt:lpstr>
      <vt:lpstr>Income statement (10Q)</vt:lpstr>
      <vt:lpstr>Cash Flow Statement (10K)</vt:lpstr>
      <vt:lpstr>PowerPoint Presentation</vt:lpstr>
      <vt:lpstr>Cash Flow Statement (10Q)</vt:lpstr>
      <vt:lpstr>PowerPoint Presentation</vt:lpstr>
      <vt:lpstr>Craig Menear Chairman, CEO &amp; President</vt:lpstr>
      <vt:lpstr>ANN-MARIE CAMPBELL Executive Vice President</vt:lpstr>
      <vt:lpstr>MATT CAREY Executive Vice President &amp; Chief Information Officer</vt:lpstr>
      <vt:lpstr>TED DECKER Executive Vice President – Merchandising </vt:lpstr>
      <vt:lpstr>MARK HOLIFIELD Executive Vice President - Supply Chain &amp; Product Development </vt:lpstr>
      <vt:lpstr>    JEFF KINNAIRD President - Canada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Number of employees</vt:lpstr>
      <vt:lpstr>COVID-19 UPDATE: HOW HOME DEPOT IS RESPONDING</vt:lpstr>
      <vt:lpstr>2020 RESPONSIBILITY REPORT</vt:lpstr>
      <vt:lpstr>2020 RESPONSIBILITY REPORT</vt:lpstr>
      <vt:lpstr>Recommendation</vt:lpstr>
      <vt:lpstr>PowerPoint Presentation</vt:lpstr>
      <vt:lpstr>Stock Overview</vt:lpstr>
      <vt:lpstr>P/E Ratio</vt:lpstr>
      <vt:lpstr>P/E Ratio vs Industry</vt:lpstr>
      <vt:lpstr>Dividend Yield Chart</vt:lpstr>
      <vt:lpstr>Institutional Ownership</vt:lpstr>
      <vt:lpstr>Stock Performance</vt:lpstr>
      <vt:lpstr>5 Day Performance</vt:lpstr>
      <vt:lpstr>1 Month Performance</vt:lpstr>
      <vt:lpstr>6 Month Performance</vt:lpstr>
      <vt:lpstr>1 Year Performance</vt:lpstr>
      <vt:lpstr>5 Year Performance</vt:lpstr>
      <vt:lpstr>10 Year Performance</vt:lpstr>
      <vt:lpstr>5 Year Peer Comparison</vt:lpstr>
      <vt:lpstr>Market &amp; Industry Index Comparison</vt:lpstr>
      <vt:lpstr>Company Overview</vt:lpstr>
      <vt:lpstr>Company Overview</vt:lpstr>
      <vt:lpstr>Company Overview</vt:lpstr>
      <vt:lpstr>PowerPoint Presentation</vt:lpstr>
      <vt:lpstr>Costco Timeline</vt:lpstr>
      <vt:lpstr>Business Model</vt:lpstr>
      <vt:lpstr>Business Model - Memberships</vt:lpstr>
      <vt:lpstr>Business Model - Memberships</vt:lpstr>
      <vt:lpstr>Business Model - Memberships</vt:lpstr>
      <vt:lpstr>PowerPoint Presentation</vt:lpstr>
      <vt:lpstr>PowerPoint Presentation</vt:lpstr>
      <vt:lpstr>Covid-19 Impact</vt:lpstr>
      <vt:lpstr>Largest Retailers U.S ($M)</vt:lpstr>
      <vt:lpstr>Management Overview</vt:lpstr>
      <vt:lpstr>James Sinegal (Co-Founder)</vt:lpstr>
      <vt:lpstr>Jeffrey Brotman (Co-Founder)</vt:lpstr>
      <vt:lpstr>Hamilton James (Chairman of the Board)</vt:lpstr>
      <vt:lpstr>Craig Jelinek (President, CEO, Director)</vt:lpstr>
      <vt:lpstr>Richard Galanti (Executive VP, CFO, Director)</vt:lpstr>
      <vt:lpstr>Paul Moulton (Executive VP &amp; Chief Information Officer)</vt:lpstr>
      <vt:lpstr>Financial Statements</vt:lpstr>
      <vt:lpstr>Balance Sheet Assets – 10Q</vt:lpstr>
      <vt:lpstr>Balance Sheet Liabilities &amp; Equity – 10Q</vt:lpstr>
      <vt:lpstr>Balance Sheet Assets – 10K</vt:lpstr>
      <vt:lpstr>Balance Sheet Liabilities &amp; Equity – 10K</vt:lpstr>
      <vt:lpstr>Income Statement – 10K</vt:lpstr>
      <vt:lpstr>Income Statement – 10Q</vt:lpstr>
      <vt:lpstr>Cash Flow – 10K</vt:lpstr>
      <vt:lpstr>Cash Flow – 10K</vt:lpstr>
      <vt:lpstr>Cash Flow – 10Q</vt:lpstr>
      <vt:lpstr>Cash Flow – 10Q</vt:lpstr>
      <vt:lpstr>P/E Analyst Estimates</vt:lpstr>
      <vt:lpstr>Analysts Outlook on Costco</vt:lpstr>
      <vt:lpstr>Recommendation</vt:lpstr>
      <vt:lpstr>PowerPoint Presentation</vt:lpstr>
      <vt:lpstr>PowerPoint Presentation</vt:lpstr>
      <vt:lpstr>Key Statistics</vt:lpstr>
      <vt:lpstr>5-Day Performance</vt:lpstr>
      <vt:lpstr>1- Month Performance</vt:lpstr>
      <vt:lpstr>6 - Month Performance</vt:lpstr>
      <vt:lpstr>1 - Year Performance</vt:lpstr>
      <vt:lpstr>5 - Year Performance</vt:lpstr>
      <vt:lpstr>10 -Year Performance</vt:lpstr>
      <vt:lpstr>Stock Performance Comparison with S&amp;P 500</vt:lpstr>
      <vt:lpstr>Dividend</vt:lpstr>
      <vt:lpstr>Stock Splits</vt:lpstr>
      <vt:lpstr>Company Overview</vt:lpstr>
      <vt:lpstr>Walmart Values</vt:lpstr>
      <vt:lpstr>Four Segments</vt:lpstr>
      <vt:lpstr>Facts</vt:lpstr>
      <vt:lpstr>Walmart Timeline</vt:lpstr>
      <vt:lpstr>Walmart Timeline</vt:lpstr>
      <vt:lpstr>Walmart net sales worldwide from 2006 to 2020</vt:lpstr>
      <vt:lpstr>Total Number of Walmart Stores Worldwide</vt:lpstr>
      <vt:lpstr>Walmart’s gross profit margin worldwide form fiscal year 2006 to 2020</vt:lpstr>
      <vt:lpstr>Transition to E-Commerce</vt:lpstr>
      <vt:lpstr>Acquisition of Jet.com</vt:lpstr>
      <vt:lpstr>Acquisition of Jet.com</vt:lpstr>
      <vt:lpstr>Other E-Commerce Acquisitions</vt:lpstr>
      <vt:lpstr>Other E-Commerce Acquisitions</vt:lpstr>
      <vt:lpstr>Other E-Commerce Acquisitions</vt:lpstr>
      <vt:lpstr>Growth of Walmart’s E-commerce Sales in the U.S</vt:lpstr>
      <vt:lpstr>Top 10 E-Commerce Retailers in the US in 2020 by % share of US retail e-commerce sales</vt:lpstr>
      <vt:lpstr>Management Overview</vt:lpstr>
      <vt:lpstr>The Walton Family</vt:lpstr>
      <vt:lpstr>Management</vt:lpstr>
      <vt:lpstr>Management</vt:lpstr>
      <vt:lpstr>Management</vt:lpstr>
      <vt:lpstr>Management</vt:lpstr>
      <vt:lpstr>Management</vt:lpstr>
      <vt:lpstr>Management</vt:lpstr>
      <vt:lpstr>Financial Snapshot</vt:lpstr>
      <vt:lpstr>Balance Sheet - Assets (10-Q)</vt:lpstr>
      <vt:lpstr>Balance  - Liabilities &amp; Equity (10-Q)</vt:lpstr>
      <vt:lpstr>Balance Sheet (10 - K)</vt:lpstr>
      <vt:lpstr>Balance Sheet (10 - K)</vt:lpstr>
      <vt:lpstr>Statement of Income (10 - K)</vt:lpstr>
      <vt:lpstr>Statement of Income (10 - Q)</vt:lpstr>
      <vt:lpstr>Statement of Cash Flows (10 - K)</vt:lpstr>
      <vt:lpstr>Statement of Cash Flows (10 - K)</vt:lpstr>
      <vt:lpstr>Statement of Cash Flows (10 - Q)</vt:lpstr>
      <vt:lpstr>Statement of Cash Flows (10 - Q)</vt:lpstr>
      <vt:lpstr>Share Repurchase - for quarter year ended Jan 31, 2020</vt:lpstr>
      <vt:lpstr>Recommendation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Retail</dc:title>
  <dc:creator>Raunaq</dc:creator>
  <cp:lastModifiedBy> </cp:lastModifiedBy>
  <cp:revision>1</cp:revision>
  <dcterms:modified xsi:type="dcterms:W3CDTF">2020-07-29T20:57:42Z</dcterms:modified>
</cp:coreProperties>
</file>