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5"/>
    <p:sldMasterId id="2147483683" r:id="rId6"/>
    <p:sldMasterId id="2147483684" r:id="rId7"/>
    <p:sldMasterId id="214748368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Lst>
  <p:sldSz cy="5143500" cx="9144000"/>
  <p:notesSz cx="6858000" cy="9144000"/>
  <p:embeddedFontLst>
    <p:embeddedFont>
      <p:font typeface="Roboto"/>
      <p:regular r:id="rId161"/>
      <p:bold r:id="rId162"/>
      <p:italic r:id="rId163"/>
      <p:boldItalic r:id="rId1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AB8FD65-56B3-4E59-AA35-317A8A2BA4DB}">
  <a:tblStyle styleId="{2AB8FD65-56B3-4E59-AA35-317A8A2BA4DB}"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BF4"/>
          </a:solidFill>
        </a:fill>
      </a:tcStyle>
    </a:wholeTbl>
    <a:band1H>
      <a:tcTxStyle/>
      <a:tcStyle>
        <a:fill>
          <a:solidFill>
            <a:srgbClr val="CAD5E7"/>
          </a:solidFill>
        </a:fill>
      </a:tcStyle>
    </a:band1H>
    <a:band2H>
      <a:tcTxStyle/>
    </a:band2H>
    <a:band1V>
      <a:tcTxStyle/>
      <a:tcStyle>
        <a:fill>
          <a:solidFill>
            <a:srgbClr val="CAD5E7"/>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7" Type="http://schemas.openxmlformats.org/officeDocument/2006/relationships/slide" Target="slides/slide98.xml"/><Relationship Id="rId106" Type="http://schemas.openxmlformats.org/officeDocument/2006/relationships/slide" Target="slides/slide97.xml"/><Relationship Id="rId105" Type="http://schemas.openxmlformats.org/officeDocument/2006/relationships/slide" Target="slides/slide96.xml"/><Relationship Id="rId104" Type="http://schemas.openxmlformats.org/officeDocument/2006/relationships/slide" Target="slides/slide95.xml"/><Relationship Id="rId109" Type="http://schemas.openxmlformats.org/officeDocument/2006/relationships/slide" Target="slides/slide100.xml"/><Relationship Id="rId108" Type="http://schemas.openxmlformats.org/officeDocument/2006/relationships/slide" Target="slides/slide99.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slide" Target="slides/slide94.xml"/><Relationship Id="rId102" Type="http://schemas.openxmlformats.org/officeDocument/2006/relationships/slide" Target="slides/slide93.xml"/><Relationship Id="rId101" Type="http://schemas.openxmlformats.org/officeDocument/2006/relationships/slide" Target="slides/slide92.xml"/><Relationship Id="rId100" Type="http://schemas.openxmlformats.org/officeDocument/2006/relationships/slide" Target="slides/slide91.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29" Type="http://schemas.openxmlformats.org/officeDocument/2006/relationships/slide" Target="slides/slide120.xml"/><Relationship Id="rId128" Type="http://schemas.openxmlformats.org/officeDocument/2006/relationships/slide" Target="slides/slide119.xml"/><Relationship Id="rId127" Type="http://schemas.openxmlformats.org/officeDocument/2006/relationships/slide" Target="slides/slide118.xml"/><Relationship Id="rId126" Type="http://schemas.openxmlformats.org/officeDocument/2006/relationships/slide" Target="slides/slide117.xml"/><Relationship Id="rId26" Type="http://schemas.openxmlformats.org/officeDocument/2006/relationships/slide" Target="slides/slide17.xml"/><Relationship Id="rId121" Type="http://schemas.openxmlformats.org/officeDocument/2006/relationships/slide" Target="slides/slide112.xml"/><Relationship Id="rId25" Type="http://schemas.openxmlformats.org/officeDocument/2006/relationships/slide" Target="slides/slide16.xml"/><Relationship Id="rId120" Type="http://schemas.openxmlformats.org/officeDocument/2006/relationships/slide" Target="slides/slide111.xml"/><Relationship Id="rId28" Type="http://schemas.openxmlformats.org/officeDocument/2006/relationships/slide" Target="slides/slide19.xml"/><Relationship Id="rId27" Type="http://schemas.openxmlformats.org/officeDocument/2006/relationships/slide" Target="slides/slide18.xml"/><Relationship Id="rId125" Type="http://schemas.openxmlformats.org/officeDocument/2006/relationships/slide" Target="slides/slide116.xml"/><Relationship Id="rId29" Type="http://schemas.openxmlformats.org/officeDocument/2006/relationships/slide" Target="slides/slide20.xml"/><Relationship Id="rId124" Type="http://schemas.openxmlformats.org/officeDocument/2006/relationships/slide" Target="slides/slide115.xml"/><Relationship Id="rId123" Type="http://schemas.openxmlformats.org/officeDocument/2006/relationships/slide" Target="slides/slide114.xml"/><Relationship Id="rId122" Type="http://schemas.openxmlformats.org/officeDocument/2006/relationships/slide" Target="slides/slide113.xml"/><Relationship Id="rId95" Type="http://schemas.openxmlformats.org/officeDocument/2006/relationships/slide" Target="slides/slide86.xml"/><Relationship Id="rId94" Type="http://schemas.openxmlformats.org/officeDocument/2006/relationships/slide" Target="slides/slide85.xml"/><Relationship Id="rId97" Type="http://schemas.openxmlformats.org/officeDocument/2006/relationships/slide" Target="slides/slide88.xml"/><Relationship Id="rId96" Type="http://schemas.openxmlformats.org/officeDocument/2006/relationships/slide" Target="slides/slide87.xml"/><Relationship Id="rId11" Type="http://schemas.openxmlformats.org/officeDocument/2006/relationships/slide" Target="slides/slide2.xml"/><Relationship Id="rId99" Type="http://schemas.openxmlformats.org/officeDocument/2006/relationships/slide" Target="slides/slide90.xml"/><Relationship Id="rId10" Type="http://schemas.openxmlformats.org/officeDocument/2006/relationships/slide" Target="slides/slide1.xml"/><Relationship Id="rId98" Type="http://schemas.openxmlformats.org/officeDocument/2006/relationships/slide" Target="slides/slide89.xml"/><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slide" Target="slides/slide84.xml"/><Relationship Id="rId92" Type="http://schemas.openxmlformats.org/officeDocument/2006/relationships/slide" Target="slides/slide83.xml"/><Relationship Id="rId118" Type="http://schemas.openxmlformats.org/officeDocument/2006/relationships/slide" Target="slides/slide109.xml"/><Relationship Id="rId117" Type="http://schemas.openxmlformats.org/officeDocument/2006/relationships/slide" Target="slides/slide108.xml"/><Relationship Id="rId116" Type="http://schemas.openxmlformats.org/officeDocument/2006/relationships/slide" Target="slides/slide107.xml"/><Relationship Id="rId115" Type="http://schemas.openxmlformats.org/officeDocument/2006/relationships/slide" Target="slides/slide106.xml"/><Relationship Id="rId119" Type="http://schemas.openxmlformats.org/officeDocument/2006/relationships/slide" Target="slides/slide110.xml"/><Relationship Id="rId15" Type="http://schemas.openxmlformats.org/officeDocument/2006/relationships/slide" Target="slides/slide6.xml"/><Relationship Id="rId110" Type="http://schemas.openxmlformats.org/officeDocument/2006/relationships/slide" Target="slides/slide101.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14" Type="http://schemas.openxmlformats.org/officeDocument/2006/relationships/slide" Target="slides/slide105.xml"/><Relationship Id="rId18" Type="http://schemas.openxmlformats.org/officeDocument/2006/relationships/slide" Target="slides/slide9.xml"/><Relationship Id="rId113" Type="http://schemas.openxmlformats.org/officeDocument/2006/relationships/slide" Target="slides/slide104.xml"/><Relationship Id="rId112" Type="http://schemas.openxmlformats.org/officeDocument/2006/relationships/slide" Target="slides/slide103.xml"/><Relationship Id="rId111" Type="http://schemas.openxmlformats.org/officeDocument/2006/relationships/slide" Target="slides/slide102.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150" Type="http://schemas.openxmlformats.org/officeDocument/2006/relationships/slide" Target="slides/slide141.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0.xml"/><Relationship Id="rId4" Type="http://schemas.openxmlformats.org/officeDocument/2006/relationships/tableStyles" Target="tableStyles.xml"/><Relationship Id="rId148" Type="http://schemas.openxmlformats.org/officeDocument/2006/relationships/slide" Target="slides/slide139.xml"/><Relationship Id="rId9" Type="http://schemas.openxmlformats.org/officeDocument/2006/relationships/notesMaster" Target="notesMasters/notesMaster1.xml"/><Relationship Id="rId143" Type="http://schemas.openxmlformats.org/officeDocument/2006/relationships/slide" Target="slides/slide134.xml"/><Relationship Id="rId142" Type="http://schemas.openxmlformats.org/officeDocument/2006/relationships/slide" Target="slides/slide133.xml"/><Relationship Id="rId141" Type="http://schemas.openxmlformats.org/officeDocument/2006/relationships/slide" Target="slides/slide132.xml"/><Relationship Id="rId140" Type="http://schemas.openxmlformats.org/officeDocument/2006/relationships/slide" Target="slides/slide131.xml"/><Relationship Id="rId5" Type="http://schemas.openxmlformats.org/officeDocument/2006/relationships/slideMaster" Target="slideMasters/slideMaster1.xml"/><Relationship Id="rId147" Type="http://schemas.openxmlformats.org/officeDocument/2006/relationships/slide" Target="slides/slide138.xml"/><Relationship Id="rId6" Type="http://schemas.openxmlformats.org/officeDocument/2006/relationships/slideMaster" Target="slideMasters/slideMaster2.xml"/><Relationship Id="rId146" Type="http://schemas.openxmlformats.org/officeDocument/2006/relationships/slide" Target="slides/slide137.xml"/><Relationship Id="rId7" Type="http://schemas.openxmlformats.org/officeDocument/2006/relationships/slideMaster" Target="slideMasters/slideMaster3.xml"/><Relationship Id="rId145" Type="http://schemas.openxmlformats.org/officeDocument/2006/relationships/slide" Target="slides/slide136.xml"/><Relationship Id="rId8" Type="http://schemas.openxmlformats.org/officeDocument/2006/relationships/slideMaster" Target="slideMasters/slideMaster4.xml"/><Relationship Id="rId144" Type="http://schemas.openxmlformats.org/officeDocument/2006/relationships/slide" Target="slides/slide135.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139" Type="http://schemas.openxmlformats.org/officeDocument/2006/relationships/slide" Target="slides/slide130.xml"/><Relationship Id="rId138" Type="http://schemas.openxmlformats.org/officeDocument/2006/relationships/slide" Target="slides/slide129.xml"/><Relationship Id="rId137" Type="http://schemas.openxmlformats.org/officeDocument/2006/relationships/slide" Target="slides/slide128.xml"/><Relationship Id="rId132" Type="http://schemas.openxmlformats.org/officeDocument/2006/relationships/slide" Target="slides/slide123.xml"/><Relationship Id="rId131" Type="http://schemas.openxmlformats.org/officeDocument/2006/relationships/slide" Target="slides/slide122.xml"/><Relationship Id="rId130" Type="http://schemas.openxmlformats.org/officeDocument/2006/relationships/slide" Target="slides/slide121.xml"/><Relationship Id="rId136" Type="http://schemas.openxmlformats.org/officeDocument/2006/relationships/slide" Target="slides/slide127.xml"/><Relationship Id="rId135" Type="http://schemas.openxmlformats.org/officeDocument/2006/relationships/slide" Target="slides/slide126.xml"/><Relationship Id="rId134" Type="http://schemas.openxmlformats.org/officeDocument/2006/relationships/slide" Target="slides/slide125.xml"/><Relationship Id="rId133" Type="http://schemas.openxmlformats.org/officeDocument/2006/relationships/slide" Target="slides/slide124.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164" Type="http://schemas.openxmlformats.org/officeDocument/2006/relationships/font" Target="fonts/Roboto-boldItalic.fntdata"/><Relationship Id="rId163" Type="http://schemas.openxmlformats.org/officeDocument/2006/relationships/font" Target="fonts/Roboto-italic.fntdata"/><Relationship Id="rId162" Type="http://schemas.openxmlformats.org/officeDocument/2006/relationships/font" Target="fonts/Roboto-bold.fntdata"/><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161" Type="http://schemas.openxmlformats.org/officeDocument/2006/relationships/font" Target="fonts/Roboto-regular.fntdata"/><Relationship Id="rId54" Type="http://schemas.openxmlformats.org/officeDocument/2006/relationships/slide" Target="slides/slide45.xml"/><Relationship Id="rId160" Type="http://schemas.openxmlformats.org/officeDocument/2006/relationships/slide" Target="slides/slide151.xml"/><Relationship Id="rId57" Type="http://schemas.openxmlformats.org/officeDocument/2006/relationships/slide" Target="slides/slide48.xml"/><Relationship Id="rId56" Type="http://schemas.openxmlformats.org/officeDocument/2006/relationships/slide" Target="slides/slide47.xml"/><Relationship Id="rId159" Type="http://schemas.openxmlformats.org/officeDocument/2006/relationships/slide" Target="slides/slide150.xml"/><Relationship Id="rId59" Type="http://schemas.openxmlformats.org/officeDocument/2006/relationships/slide" Target="slides/slide50.xml"/><Relationship Id="rId154" Type="http://schemas.openxmlformats.org/officeDocument/2006/relationships/slide" Target="slides/slide145.xml"/><Relationship Id="rId58" Type="http://schemas.openxmlformats.org/officeDocument/2006/relationships/slide" Target="slides/slide49.xml"/><Relationship Id="rId153" Type="http://schemas.openxmlformats.org/officeDocument/2006/relationships/slide" Target="slides/slide144.xml"/><Relationship Id="rId152" Type="http://schemas.openxmlformats.org/officeDocument/2006/relationships/slide" Target="slides/slide143.xml"/><Relationship Id="rId151" Type="http://schemas.openxmlformats.org/officeDocument/2006/relationships/slide" Target="slides/slide142.xml"/><Relationship Id="rId158" Type="http://schemas.openxmlformats.org/officeDocument/2006/relationships/slide" Target="slides/slide149.xml"/><Relationship Id="rId157" Type="http://schemas.openxmlformats.org/officeDocument/2006/relationships/slide" Target="slides/slide148.xml"/><Relationship Id="rId156" Type="http://schemas.openxmlformats.org/officeDocument/2006/relationships/slide" Target="slides/slide147.xml"/><Relationship Id="rId155" Type="http://schemas.openxmlformats.org/officeDocument/2006/relationships/slide" Target="slides/slide1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eekingalpha.com/article/4319008-costco-strong-u-s-base-allowing-for-expansion-east"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rbes.com/sites/niallmccarthy/2019/04/18/americas-best-large-employers-2019-infographic/#54b4a0ff1b4a"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rbes.com/canada-best-employers/#73104d08241f"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a206eaa2b9_3_5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a206eaa2b9_3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ad83666a8d_2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ad83666a8d_2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ac5a24e1f3_2_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gac5a24e1f3_2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ac5a24e1f3_2_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gac5a24e1f3_2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ac5a24e1f3_2_10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gac5a24e1f3_2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ac5a24e1f3_2_10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gac5a24e1f3_2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ac5a24e1f3_2_1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gac5a24e1f3_2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ac5a24e1f3_2_11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gac5a24e1f3_2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ac5a24e1f3_2_12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gac5a24e1f3_2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ac5a24e1f3_2_1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gac5a24e1f3_2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ac5a24e1f3_2_1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gac5a24e1f3_2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ac5a24e1f3_2_15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gac5a24e1f3_2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ad83666a8d_2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gad83666a8d_2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ac5a24e1f3_2_15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gac5a24e1f3_2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ac5a24e1f3_2_16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gac5a24e1f3_2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ac5a24e1f3_2_16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gac5a24e1f3_2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ac5a24e1f3_2_17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gac5a24e1f3_2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ac5a24e1f3_2_17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gac5a24e1f3_2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ac5a24e1f3_2_18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gac5a24e1f3_2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ac5a24e1f3_2_1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gac5a24e1f3_2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ac5a24e1f3_2_1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gac5a24e1f3_2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ac5a24e1f3_2_20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gac5a24e1f3_2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ac5a24e1f3_2_20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gac5a24e1f3_2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ad83666a8d_2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ad83666a8d_2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ac5a24e1f3_2_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6" name="Google Shape;986;gac5a24e1f3_2_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ac5a24e1f3_2_2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gac5a24e1f3_2_2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ac5a24e1f3_2_2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gac5a24e1f3_2_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ac5a24e1f3_2_2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gac5a24e1f3_2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ac5a24e1f3_2_24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gac5a24e1f3_2_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ac5a24e1f3_2_2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gac5a24e1f3_2_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ac5a24e1f3_2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6" name="Google Shape;1026;gac5a24e1f3_2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ac5a24e1f3_2_2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gac5a24e1f3_2_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ac5a24e1f3_2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gac5a24e1f3_2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ac5a24e1f3_2_2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7" name="Google Shape;1047;gac5a24e1f3_2_2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ad83666a8d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gad83666a8d_2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ac5a24e1f3_2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gac5a24e1f3_2_2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ac5a24e1f3_2_2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1" name="Google Shape;1061;gac5a24e1f3_2_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ac5a24e1f3_2_2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7" name="Google Shape;1067;gac5a24e1f3_2_2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ac5a24e1f3_2_2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ac5a24e1f3_2_2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ac5a24e1f3_2_3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6" name="Google Shape;1086;gac5a24e1f3_2_3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ac5a24e1f3_2_3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gac5a24e1f3_2_3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ac5a24e1f3_2_3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gac5a24e1f3_2_3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ac5a24e1f3_2_3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7" name="Google Shape;1107;gac5a24e1f3_2_3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ac5a24e1f3_2_3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4" name="Google Shape;1114;gac5a24e1f3_2_3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ac5a24e1f3_2_3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1" name="Google Shape;1121;gac5a24e1f3_2_3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ad83666a8d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ad83666a8d_2_6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ac5a24e1f3_2_3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8" name="Google Shape;1128;gac5a24e1f3_2_3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ac5a24e1f3_2_3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3" name="Google Shape;1133;gac5a24e1f3_2_3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ac5a24e1f3_2_3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0" name="Google Shape;1140;gac5a24e1f3_2_3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ac5a24e1f3_2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7" name="Google Shape;1147;gac5a24e1f3_2_3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ac5a24e1f3_2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4" name="Google Shape;1154;gac5a24e1f3_2_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ac5a24e1f3_2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1" name="Google Shape;1161;gac5a24e1f3_2_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ac5a24e1f3_2_36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gac5a24e1f3_2_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ac5a24e1f3_2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7" name="Google Shape;1177;gac5a24e1f3_2_3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ac5a24e1f3_2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6" name="Google Shape;1186;gac5a24e1f3_2_3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ac5a24e1f3_2_3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gac5a24e1f3_2_3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ad83666a8d_2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ad83666a8d_2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Raunaq</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ac5a24e1f3_2_3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3" name="Google Shape;1203;gac5a24e1f3_2_3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9" name="Shape 1209"/>
        <p:cNvGrpSpPr/>
        <p:nvPr/>
      </p:nvGrpSpPr>
      <p:grpSpPr>
        <a:xfrm>
          <a:off x="0" y="0"/>
          <a:ext cx="0" cy="0"/>
          <a:chOff x="0" y="0"/>
          <a:chExt cx="0" cy="0"/>
        </a:xfrm>
      </p:grpSpPr>
      <p:sp>
        <p:nvSpPr>
          <p:cNvPr id="1210" name="Google Shape;1210;gac5a24e1f3_2_3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1" name="Google Shape;1211;gac5a24e1f3_2_3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ad83666a8d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gad83666a8d_2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Raunaq</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ad83666a8d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ad83666a8d_2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Joven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ad83666a8d_2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ad83666a8d_2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Joven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ad83666a8d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ad83666a8d_2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Joven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ad67fc2fd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ad67fc2fd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ad83666a8d_2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ad83666a8d_2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ad83666a8d_2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gad83666a8d_2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Joven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ad83666a8d_2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gad83666a8d_2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ad83666a8d_2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gad83666a8d_2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ad83666a8d_2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gad83666a8d_2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ad83666a8d_2_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ad83666a8d_2_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ad83666a8d_2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ad83666a8d_2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ad83666a8d_2_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ad83666a8d_2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ad83666a8d_2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ad83666a8d_2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ad83666a8d_2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gad83666a8d_2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ad83666a8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gad83666a8d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ad83666a8d_2_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gad83666a8d_2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ad83666a8d_2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ad83666a8d_2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ad83666a8d_2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gad83666a8d_2_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ad83666a8d_2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ad83666a8d_2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ad83666a8d_2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ad83666a8d_2_1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ad83666a8d_2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gad83666a8d_2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ad83666a8d_2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gad83666a8d_2_1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ad83666a8d_2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gad83666a8d_2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152 JC penney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ad83666a8d_2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gad83666a8d_2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ad83666a8d_2_19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gad83666a8d_2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ad83666a8d_2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ad83666a8d_2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ad83666a8d_2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gad83666a8d_2_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ad83666a8d_2_2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gad83666a8d_2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ad83666a8d_2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ad83666a8d_2_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ad83666a8d_2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gad83666a8d_2_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Contactless pay, mention war on cash and shopify</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ad83666a8d_2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gad83666a8d_2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ad83666a8d_2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gad83666a8d_2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ad83666a8d_2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gad83666a8d_2_2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ad83666a8d_2_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ad83666a8d_2_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ad83666a8d_2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gad83666a8d_2_2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Talk about bezos at senate hearing</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ad83666a8d_2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ad83666a8d_2_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ad83666a8d_2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ad83666a8d_2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a206eaa2b9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3" name="Google Shape;503;ga206eaa2b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a206eaa2b9_0_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8" name="Google Shape;508;ga206eaa2b9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a206eaa2b9_0_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4" name="Google Shape;514;ga206eaa2b9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a206eaa2b9_0_2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0" name="Google Shape;520;ga206eaa2b9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a206eaa2b9_0_3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6" name="Google Shape;526;ga206eaa2b9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a206eaa2b9_0_3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5" name="Google Shape;535;ga206eaa2b9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a206eaa2b9_0_4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1" name="Google Shape;541;ga206eaa2b9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a206eaa2b9_0_4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7" name="Google Shape;547;ga206eaa2b9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a206eaa2b9_0_5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3" name="Google Shape;553;ga206eaa2b9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a206eaa2b9_0_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9" name="Google Shape;559;ga206eaa2b9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ad83666a8d_2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ad83666a8d_2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a206eaa2b9_0_6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5" name="Google Shape;565;ga206eaa2b9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a206eaa2b9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a206eaa2b9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GB"/>
              <a:t>Costco and home depot at 126%</a:t>
            </a:r>
            <a:endParaRPr/>
          </a:p>
          <a:p>
            <a:pPr indent="0" lvl="0" marL="0" rtl="0" algn="l">
              <a:lnSpc>
                <a:spcPct val="100000"/>
              </a:lnSpc>
              <a:spcBef>
                <a:spcPts val="0"/>
              </a:spcBef>
              <a:spcAft>
                <a:spcPts val="0"/>
              </a:spcAft>
              <a:buSzPts val="1100"/>
              <a:buNone/>
            </a:pPr>
            <a:r>
              <a:rPr lang="en-GB"/>
              <a:t>Wmt 82</a:t>
            </a:r>
            <a:endParaRPr/>
          </a:p>
          <a:p>
            <a:pPr indent="0" lvl="0" marL="0" rtl="0" algn="l">
              <a:lnSpc>
                <a:spcPct val="100000"/>
              </a:lnSpc>
              <a:spcBef>
                <a:spcPts val="0"/>
              </a:spcBef>
              <a:spcAft>
                <a:spcPts val="0"/>
              </a:spcAft>
              <a:buSzPts val="1100"/>
              <a:buNone/>
            </a:pPr>
            <a:r>
              <a:rPr lang="en-GB"/>
              <a:t>Target at 50</a:t>
            </a:r>
            <a:endParaRPr/>
          </a:p>
        </p:txBody>
      </p:sp>
      <p:sp>
        <p:nvSpPr>
          <p:cNvPr id="572" name="Google Shape;572;ga206eaa2b9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a206eaa2b9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ga206eaa2b9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GB"/>
              <a:t>Cost at 126</a:t>
            </a:r>
            <a:endParaRPr/>
          </a:p>
          <a:p>
            <a:pPr indent="0" lvl="0" marL="0" rtl="0" algn="l">
              <a:lnSpc>
                <a:spcPct val="100000"/>
              </a:lnSpc>
              <a:spcBef>
                <a:spcPts val="0"/>
              </a:spcBef>
              <a:spcAft>
                <a:spcPts val="0"/>
              </a:spcAft>
              <a:buSzPts val="1100"/>
              <a:buNone/>
            </a:pPr>
            <a:r>
              <a:rPr lang="en-GB"/>
              <a:t>S&amp;p at 54%</a:t>
            </a:r>
            <a:endParaRPr/>
          </a:p>
          <a:p>
            <a:pPr indent="0" lvl="0" marL="0" rtl="0" algn="l">
              <a:lnSpc>
                <a:spcPct val="100000"/>
              </a:lnSpc>
              <a:spcBef>
                <a:spcPts val="0"/>
              </a:spcBef>
              <a:spcAft>
                <a:spcPts val="0"/>
              </a:spcAft>
              <a:buSzPts val="1100"/>
              <a:buNone/>
            </a:pPr>
            <a:r>
              <a:rPr lang="en-GB"/>
              <a:t>Xrt at -5%</a:t>
            </a:r>
            <a:endParaRPr/>
          </a:p>
          <a:p>
            <a:pPr indent="0" lvl="0" marL="0" rtl="0" algn="l">
              <a:lnSpc>
                <a:spcPct val="100000"/>
              </a:lnSpc>
              <a:spcBef>
                <a:spcPts val="0"/>
              </a:spcBef>
              <a:spcAft>
                <a:spcPts val="0"/>
              </a:spcAft>
              <a:buSzPts val="1100"/>
              <a:buNone/>
            </a:pPr>
            <a:r>
              <a:t/>
            </a:r>
            <a:endParaRPr/>
          </a:p>
        </p:txBody>
      </p:sp>
      <p:sp>
        <p:nvSpPr>
          <p:cNvPr id="580" name="Google Shape;580;ga206eaa2b9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a206eaa2b9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a206eaa2b9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GB"/>
              <a:t>785 warehouses, 666 in Canada and u.s , with more internationally</a:t>
            </a:r>
            <a:endParaRPr/>
          </a:p>
          <a:p>
            <a:pPr indent="0" lvl="0" marL="0" rtl="0" algn="l">
              <a:lnSpc>
                <a:spcPct val="100000"/>
              </a:lnSpc>
              <a:spcBef>
                <a:spcPts val="0"/>
              </a:spcBef>
              <a:spcAft>
                <a:spcPts val="0"/>
              </a:spcAft>
              <a:buSzPts val="1100"/>
              <a:buNone/>
            </a:pPr>
            <a:r>
              <a:rPr lang="en-GB"/>
              <a:t>53.9 million memerships</a:t>
            </a:r>
            <a:endParaRPr/>
          </a:p>
          <a:p>
            <a:pPr indent="0" lvl="0" marL="0" rtl="0" algn="l">
              <a:lnSpc>
                <a:spcPct val="100000"/>
              </a:lnSpc>
              <a:spcBef>
                <a:spcPts val="0"/>
              </a:spcBef>
              <a:spcAft>
                <a:spcPts val="0"/>
              </a:spcAft>
              <a:buSzPts val="1100"/>
              <a:buNone/>
            </a:pPr>
            <a:r>
              <a:t/>
            </a:r>
            <a:endParaRPr/>
          </a:p>
        </p:txBody>
      </p:sp>
      <p:sp>
        <p:nvSpPr>
          <p:cNvPr id="587" name="Google Shape;587;ga206eaa2b9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a206eaa2b9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a206eaa2b9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GB"/>
              <a:t>785 warehouses, 666 in Canada and u.s , with more internationally</a:t>
            </a:r>
            <a:endParaRPr/>
          </a:p>
          <a:p>
            <a:pPr indent="0" lvl="0" marL="0" rtl="0" algn="l">
              <a:lnSpc>
                <a:spcPct val="100000"/>
              </a:lnSpc>
              <a:spcBef>
                <a:spcPts val="0"/>
              </a:spcBef>
              <a:spcAft>
                <a:spcPts val="0"/>
              </a:spcAft>
              <a:buSzPts val="1100"/>
              <a:buNone/>
            </a:pPr>
            <a:r>
              <a:rPr lang="en-GB"/>
              <a:t>53.9 million memerships</a:t>
            </a:r>
            <a:endParaRPr/>
          </a:p>
          <a:p>
            <a:pPr indent="0" lvl="0" marL="0" rtl="0" algn="l">
              <a:lnSpc>
                <a:spcPct val="100000"/>
              </a:lnSpc>
              <a:spcBef>
                <a:spcPts val="0"/>
              </a:spcBef>
              <a:spcAft>
                <a:spcPts val="0"/>
              </a:spcAft>
              <a:buSzPts val="1100"/>
              <a:buNone/>
            </a:pPr>
            <a:r>
              <a:t/>
            </a:r>
            <a:endParaRPr/>
          </a:p>
        </p:txBody>
      </p:sp>
      <p:sp>
        <p:nvSpPr>
          <p:cNvPr id="596" name="Google Shape;596;ga206eaa2b9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a206eaa2b9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a206eaa2b9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GB"/>
              <a:t>785 warehouses, 666 in Canada and u.s , with more internationally</a:t>
            </a:r>
            <a:endParaRPr/>
          </a:p>
          <a:p>
            <a:pPr indent="0" lvl="0" marL="0" rtl="0" algn="l">
              <a:lnSpc>
                <a:spcPct val="100000"/>
              </a:lnSpc>
              <a:spcBef>
                <a:spcPts val="0"/>
              </a:spcBef>
              <a:spcAft>
                <a:spcPts val="0"/>
              </a:spcAft>
              <a:buSzPts val="1100"/>
              <a:buNone/>
            </a:pPr>
            <a:r>
              <a:rPr lang="en-GB"/>
              <a:t>53.9 million memerships</a:t>
            </a:r>
            <a:endParaRPr/>
          </a:p>
          <a:p>
            <a:pPr indent="0" lvl="0" marL="0" rtl="0" algn="l">
              <a:lnSpc>
                <a:spcPct val="100000"/>
              </a:lnSpc>
              <a:spcBef>
                <a:spcPts val="0"/>
              </a:spcBef>
              <a:spcAft>
                <a:spcPts val="0"/>
              </a:spcAft>
              <a:buSzPts val="1100"/>
              <a:buNone/>
            </a:pPr>
            <a:r>
              <a:t/>
            </a:r>
            <a:endParaRPr/>
          </a:p>
        </p:txBody>
      </p:sp>
      <p:sp>
        <p:nvSpPr>
          <p:cNvPr id="604" name="Google Shape;604;ga206eaa2b9_0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a206eaa2b9_0_10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1" name="Google Shape;611;ga206eaa2b9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a206eaa2b9_0_10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7" name="Google Shape;617;ga206eaa2b9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a206eaa2b9_0_11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3" name="Google Shape;623;ga206eaa2b9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a206eaa2b9_0_1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1" name="Google Shape;631;ga206eaa2b9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ad83666a8d_2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gad83666a8d_2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a206eaa2b9_0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a206eaa2b9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GB"/>
              <a:t>Membership fees allow for products to be sold lower and along with bulk selling makes it very attractive for consumers, membership fees higher percentage of net income</a:t>
            </a:r>
            <a:endParaRPr/>
          </a:p>
          <a:p>
            <a:pPr indent="0" lvl="0" marL="0" marR="0" rtl="0" algn="l">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Our member renewal rate was 91% in the U.S. and Canada and 88% on a worldwide basis at the end of 2019</a:t>
            </a:r>
            <a:endParaRPr/>
          </a:p>
          <a:p>
            <a:pPr indent="0" lvl="0" marL="0" marR="0" rtl="0" algn="l">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Paid cardholders (except affiliates) are eligible to upgrade to an Executive membership in the U.S. and Canada, for an additional annual fee of $60</a:t>
            </a:r>
            <a:endParaRPr/>
          </a:p>
          <a:p>
            <a:pPr indent="0" lvl="0" marL="0" rtl="0" algn="l">
              <a:lnSpc>
                <a:spcPct val="100000"/>
              </a:lnSpc>
              <a:spcBef>
                <a:spcPts val="0"/>
              </a:spcBef>
              <a:spcAft>
                <a:spcPts val="0"/>
              </a:spcAft>
              <a:buSzPts val="1100"/>
              <a:buNone/>
            </a:pPr>
            <a:r>
              <a:t/>
            </a:r>
            <a:endParaRPr/>
          </a:p>
        </p:txBody>
      </p:sp>
      <p:sp>
        <p:nvSpPr>
          <p:cNvPr id="638" name="Google Shape;638;ga206eaa2b9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a206eaa2b9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a206eaa2b9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GB" u="sng">
                <a:solidFill>
                  <a:schemeClr val="hlink"/>
                </a:solidFill>
                <a:hlinkClick r:id="rId2"/>
              </a:rPr>
              <a:t>https://seekingalpha.com/article/4319008-costco-strong-u-s-base-allowing-for-expansion-east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GB"/>
              <a:t>Using strong base to expand internationally</a:t>
            </a:r>
            <a:endParaRPr/>
          </a:p>
          <a:p>
            <a:pPr indent="0" lvl="0" marL="0" rtl="0" algn="l">
              <a:lnSpc>
                <a:spcPct val="100000"/>
              </a:lnSpc>
              <a:spcBef>
                <a:spcPts val="0"/>
              </a:spcBef>
              <a:spcAft>
                <a:spcPts val="0"/>
              </a:spcAft>
              <a:buSzPts val="1100"/>
              <a:buNone/>
            </a:pPr>
            <a:r>
              <a:rPr lang="en-GB"/>
              <a:t>Merchandise revenue per member up</a:t>
            </a:r>
            <a:endParaRPr/>
          </a:p>
        </p:txBody>
      </p:sp>
      <p:sp>
        <p:nvSpPr>
          <p:cNvPr id="646" name="Google Shape;646;ga206eaa2b9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a206eaa2b9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ga206eaa2b9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GB" sz="1200">
                <a:solidFill>
                  <a:schemeClr val="dk1"/>
                </a:solidFill>
                <a:latin typeface="Calibri"/>
                <a:ea typeface="Calibri"/>
                <a:cs typeface="Calibri"/>
                <a:sym typeface="Calibri"/>
              </a:rPr>
              <a:t> </a:t>
            </a:r>
            <a:endParaRPr/>
          </a:p>
          <a:p>
            <a:pPr indent="0" lvl="0" marL="0" rtl="0" algn="l">
              <a:lnSpc>
                <a:spcPct val="100000"/>
              </a:lnSpc>
              <a:spcBef>
                <a:spcPts val="0"/>
              </a:spcBef>
              <a:spcAft>
                <a:spcPts val="0"/>
              </a:spcAft>
              <a:buSzPts val="1100"/>
              <a:buNone/>
            </a:pPr>
            <a:r>
              <a:rPr lang="en-GB" sz="1200" u="sng">
                <a:solidFill>
                  <a:schemeClr val="hlink"/>
                </a:solidFill>
                <a:latin typeface="Calibri"/>
                <a:ea typeface="Calibri"/>
                <a:cs typeface="Calibri"/>
                <a:sym typeface="Calibri"/>
                <a:hlinkClick r:id="rId2"/>
              </a:rPr>
              <a:t>https://www.forbes.com/sites/niallmccarthy/2019/04/18/americas-best-large-employers-2019-infographic/#54b4a0ff1b4a</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653" name="Google Shape;653;ga206eaa2b9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a206eaa2b9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ga206eaa2b9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GB" sz="1200" u="sng">
                <a:solidFill>
                  <a:schemeClr val="hlink"/>
                </a:solidFill>
                <a:latin typeface="Calibri"/>
                <a:ea typeface="Calibri"/>
                <a:cs typeface="Calibri"/>
                <a:sym typeface="Calibri"/>
                <a:hlinkClick r:id="rId2"/>
              </a:rPr>
              <a:t>https://www.forbes.com/canada-best-employers/#73104d08241f</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660" name="Google Shape;660;ga206eaa2b9_0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a206eaa2b9_0_15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6" name="Google Shape;666;ga206eaa2b9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a206eaa2b9_0_15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2" name="Google Shape;672;ga206eaa2b9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a206eaa2b9_0_16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8" name="Google Shape;678;ga206eaa2b9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a206eaa2b9_0_1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6" name="Google Shape;686;ga206eaa2b9_0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a206eaa2b9_0_17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6" name="Google Shape;696;ga206eaa2b9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a206eaa2b9_0_18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6" name="Google Shape;706;ga206eaa2b9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ad83666a8d_2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gad83666a8d_2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a206eaa2b9_0_19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6" name="Google Shape;716;ga206eaa2b9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a206eaa2b9_0_20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6" name="Google Shape;726;ga206eaa2b9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a206eaa2b9_0_21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6" name="Google Shape;736;ga206eaa2b9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a206eaa2b9_0_2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6" name="Google Shape;746;ga206eaa2b9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a206eaa2b9_0_22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5" name="Google Shape;755;ga206eaa2b9_0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a206eaa2b9_0_23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1" name="Google Shape;761;ga206eaa2b9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a206eaa2b9_0_23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7" name="Google Shape;767;ga206eaa2b9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a206eaa2b9_0_24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3" name="Google Shape;773;ga206eaa2b9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a206eaa2b9_0_24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9" name="Google Shape;779;ga206eaa2b9_0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a206eaa2b9_0_25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5" name="Google Shape;785;ga206eaa2b9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ad83666a8d_2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ad83666a8d_2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a206eaa2b9_0_25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1" name="Google Shape;791;ga206eaa2b9_0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a206eaa2b9_0_26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7" name="Google Shape;797;ga206eaa2b9_0_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a206eaa2b9_0_26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3" name="Google Shape;803;ga206eaa2b9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a206eaa2b9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ga206eaa2b9_0_2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10" name="Google Shape;810;ga206eaa2b9_0_2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a206eaa2b9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6" name="Google Shape;816;ga206eaa2b9_0_2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a206eaa2b9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2" name="Google Shape;822;ga206eaa2b9_0_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a206eaa2b9_0_29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9" name="Google Shape;829;ga206eaa2b9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ac5a24e1f3_2_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gac5a24e1f3_2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ac5a24e1f3_2_8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gac5a24e1f3_2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ac5a24e1f3_2_8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gac5a24e1f3_2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4"/>
          <p:cNvSpPr/>
          <p:nvPr/>
        </p:nvSpPr>
        <p:spPr>
          <a:xfrm flipH="1">
            <a:off x="8246400" y="4245875"/>
            <a:ext cx="897600" cy="897600"/>
          </a:xfrm>
          <a:prstGeom prst="round1Rect">
            <a:avLst>
              <a:gd fmla="val 16667" name="adj"/>
            </a:avLst>
          </a:prstGeom>
          <a:solidFill>
            <a:schemeClr val="lt1">
              <a:alpha val="6784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4"/>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8" name="Google Shape;58;p14"/>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59" name="Google Shape;59;p1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15"/>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5"/>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15"/>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64" name="Google Shape;64;p1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16"/>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67" name="Google Shape;67;p1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7"/>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7"/>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72" name="Google Shape;72;p17"/>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3" name="Google Shape;73;p1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4" name="Shape 74"/>
        <p:cNvGrpSpPr/>
        <p:nvPr/>
      </p:nvGrpSpPr>
      <p:grpSpPr>
        <a:xfrm>
          <a:off x="0" y="0"/>
          <a:ext cx="0" cy="0"/>
          <a:chOff x="0" y="0"/>
          <a:chExt cx="0" cy="0"/>
        </a:xfrm>
      </p:grpSpPr>
      <p:sp>
        <p:nvSpPr>
          <p:cNvPr id="75" name="Google Shape;75;p18"/>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18"/>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8"/>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78" name="Google Shape;78;p18"/>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9" name="Google Shape;79;p18"/>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0" name="Google Shape;80;p1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19"/>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9"/>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9"/>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5" name="Google Shape;85;p19"/>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lt1"/>
              </a:buClr>
              <a:buSzPts val="1200"/>
              <a:buChar char="●"/>
              <a:defRPr sz="1200">
                <a:solidFill>
                  <a:schemeClr val="lt1"/>
                </a:solidFill>
              </a:defRPr>
            </a:lvl1pPr>
            <a:lvl2pPr indent="-304800" lvl="1" marL="914400" algn="l">
              <a:lnSpc>
                <a:spcPct val="115000"/>
              </a:lnSpc>
              <a:spcBef>
                <a:spcPts val="1600"/>
              </a:spcBef>
              <a:spcAft>
                <a:spcPts val="0"/>
              </a:spcAft>
              <a:buClr>
                <a:schemeClr val="lt1"/>
              </a:buClr>
              <a:buSzPts val="1200"/>
              <a:buChar char="○"/>
              <a:defRPr sz="1200">
                <a:solidFill>
                  <a:schemeClr val="lt1"/>
                </a:solidFill>
              </a:defRPr>
            </a:lvl2pPr>
            <a:lvl3pPr indent="-304800" lvl="2" marL="1371600" algn="l">
              <a:lnSpc>
                <a:spcPct val="115000"/>
              </a:lnSpc>
              <a:spcBef>
                <a:spcPts val="1600"/>
              </a:spcBef>
              <a:spcAft>
                <a:spcPts val="0"/>
              </a:spcAft>
              <a:buClr>
                <a:schemeClr val="lt1"/>
              </a:buClr>
              <a:buSzPts val="1200"/>
              <a:buChar char="■"/>
              <a:defRPr sz="1200">
                <a:solidFill>
                  <a:schemeClr val="lt1"/>
                </a:solidFill>
              </a:defRPr>
            </a:lvl3pPr>
            <a:lvl4pPr indent="-304800" lvl="3" marL="1828800" algn="l">
              <a:lnSpc>
                <a:spcPct val="115000"/>
              </a:lnSpc>
              <a:spcBef>
                <a:spcPts val="1600"/>
              </a:spcBef>
              <a:spcAft>
                <a:spcPts val="0"/>
              </a:spcAft>
              <a:buClr>
                <a:schemeClr val="lt1"/>
              </a:buClr>
              <a:buSzPts val="1200"/>
              <a:buChar char="●"/>
              <a:defRPr sz="1200">
                <a:solidFill>
                  <a:schemeClr val="lt1"/>
                </a:solidFill>
              </a:defRPr>
            </a:lvl4pPr>
            <a:lvl5pPr indent="-304800" lvl="4" marL="2286000" algn="l">
              <a:lnSpc>
                <a:spcPct val="115000"/>
              </a:lnSpc>
              <a:spcBef>
                <a:spcPts val="1600"/>
              </a:spcBef>
              <a:spcAft>
                <a:spcPts val="0"/>
              </a:spcAft>
              <a:buClr>
                <a:schemeClr val="lt1"/>
              </a:buClr>
              <a:buSzPts val="1200"/>
              <a:buChar char="○"/>
              <a:defRPr sz="1200">
                <a:solidFill>
                  <a:schemeClr val="lt1"/>
                </a:solidFill>
              </a:defRPr>
            </a:lvl5pPr>
            <a:lvl6pPr indent="-304800" lvl="5" marL="2743200" algn="l">
              <a:lnSpc>
                <a:spcPct val="115000"/>
              </a:lnSpc>
              <a:spcBef>
                <a:spcPts val="1600"/>
              </a:spcBef>
              <a:spcAft>
                <a:spcPts val="0"/>
              </a:spcAft>
              <a:buClr>
                <a:schemeClr val="lt1"/>
              </a:buClr>
              <a:buSzPts val="1200"/>
              <a:buChar char="■"/>
              <a:defRPr sz="1200">
                <a:solidFill>
                  <a:schemeClr val="lt1"/>
                </a:solidFill>
              </a:defRPr>
            </a:lvl6pPr>
            <a:lvl7pPr indent="-304800" lvl="6" marL="3200400" algn="l">
              <a:lnSpc>
                <a:spcPct val="115000"/>
              </a:lnSpc>
              <a:spcBef>
                <a:spcPts val="1600"/>
              </a:spcBef>
              <a:spcAft>
                <a:spcPts val="0"/>
              </a:spcAft>
              <a:buClr>
                <a:schemeClr val="lt1"/>
              </a:buClr>
              <a:buSzPts val="1200"/>
              <a:buChar char="●"/>
              <a:defRPr sz="1200">
                <a:solidFill>
                  <a:schemeClr val="lt1"/>
                </a:solidFill>
              </a:defRPr>
            </a:lvl7pPr>
            <a:lvl8pPr indent="-304800" lvl="7" marL="3657600" algn="l">
              <a:lnSpc>
                <a:spcPct val="115000"/>
              </a:lnSpc>
              <a:spcBef>
                <a:spcPts val="1600"/>
              </a:spcBef>
              <a:spcAft>
                <a:spcPts val="0"/>
              </a:spcAft>
              <a:buClr>
                <a:schemeClr val="lt1"/>
              </a:buClr>
              <a:buSzPts val="1200"/>
              <a:buChar char="○"/>
              <a:defRPr sz="1200">
                <a:solidFill>
                  <a:schemeClr val="lt1"/>
                </a:solidFill>
              </a:defRPr>
            </a:lvl8pPr>
            <a:lvl9pPr indent="-304800" lvl="8" marL="411480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86" name="Google Shape;86;p1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7" name="Shape 87"/>
        <p:cNvGrpSpPr/>
        <p:nvPr/>
      </p:nvGrpSpPr>
      <p:grpSpPr>
        <a:xfrm>
          <a:off x="0" y="0"/>
          <a:ext cx="0" cy="0"/>
          <a:chOff x="0" y="0"/>
          <a:chExt cx="0" cy="0"/>
        </a:xfrm>
      </p:grpSpPr>
      <p:sp>
        <p:nvSpPr>
          <p:cNvPr id="88" name="Google Shape;88;p20"/>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89" name="Google Shape;89;p2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0" name="Shape 90"/>
        <p:cNvGrpSpPr/>
        <p:nvPr/>
      </p:nvGrpSpPr>
      <p:grpSpPr>
        <a:xfrm>
          <a:off x="0" y="0"/>
          <a:ext cx="0" cy="0"/>
          <a:chOff x="0" y="0"/>
          <a:chExt cx="0" cy="0"/>
        </a:xfrm>
      </p:grpSpPr>
      <p:sp>
        <p:nvSpPr>
          <p:cNvPr id="91" name="Google Shape;91;p21"/>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2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p:txBody>
      </p:sp>
      <p:sp>
        <p:nvSpPr>
          <p:cNvPr id="94" name="Google Shape;94;p21"/>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5" name="Google Shape;95;p2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96" name="Google Shape;96;p2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2"/>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22"/>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22"/>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101" name="Google Shape;101;p2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102" name="Shape 102"/>
        <p:cNvGrpSpPr/>
        <p:nvPr/>
      </p:nvGrpSpPr>
      <p:grpSpPr>
        <a:xfrm>
          <a:off x="0" y="0"/>
          <a:ext cx="0" cy="0"/>
          <a:chOff x="0" y="0"/>
          <a:chExt cx="0" cy="0"/>
        </a:xfrm>
      </p:grpSpPr>
      <p:sp>
        <p:nvSpPr>
          <p:cNvPr id="103" name="Google Shape;103;p23"/>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104" name="Google Shape;104;p23"/>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05" name="Google Shape;105;p2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06" name="Shape 106"/>
        <p:cNvGrpSpPr/>
        <p:nvPr/>
      </p:nvGrpSpPr>
      <p:grpSpPr>
        <a:xfrm>
          <a:off x="0" y="0"/>
          <a:ext cx="0" cy="0"/>
          <a:chOff x="0" y="0"/>
          <a:chExt cx="0" cy="0"/>
        </a:xfrm>
      </p:grpSpPr>
      <p:sp>
        <p:nvSpPr>
          <p:cNvPr id="107" name="Google Shape;107;p2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p2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6" name="Google Shape;116;p2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17" name="Google Shape;117;p2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2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9" name="Google Shape;119;p2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0" name="Shape 120"/>
        <p:cNvGrpSpPr/>
        <p:nvPr/>
      </p:nvGrpSpPr>
      <p:grpSpPr>
        <a:xfrm>
          <a:off x="0" y="0"/>
          <a:ext cx="0" cy="0"/>
          <a:chOff x="0" y="0"/>
          <a:chExt cx="0" cy="0"/>
        </a:xfrm>
      </p:grpSpPr>
      <p:sp>
        <p:nvSpPr>
          <p:cNvPr id="121" name="Google Shape;121;p2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2" name="Google Shape;122;p2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3" name="Google Shape;123;p2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2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2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id="127" name="Google Shape;127;p2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8" name="Google Shape;128;p2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29" name="Google Shape;129;p2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0" name="Google Shape;130;p2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1" name="Google Shape;131;p2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2" name="Shape 132"/>
        <p:cNvGrpSpPr/>
        <p:nvPr/>
      </p:nvGrpSpPr>
      <p:grpSpPr>
        <a:xfrm>
          <a:off x="0" y="0"/>
          <a:ext cx="0" cy="0"/>
          <a:chOff x="0" y="0"/>
          <a:chExt cx="0" cy="0"/>
        </a:xfrm>
      </p:grpSpPr>
      <p:sp>
        <p:nvSpPr>
          <p:cNvPr id="133" name="Google Shape;133;p2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4" name="Google Shape;134;p2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5" name="Google Shape;135;p2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6" name="Google Shape;136;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7" name="Google Shape;137;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8" name="Google Shape;138;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9" name="Shape 139"/>
        <p:cNvGrpSpPr/>
        <p:nvPr/>
      </p:nvGrpSpPr>
      <p:grpSpPr>
        <a:xfrm>
          <a:off x="0" y="0"/>
          <a:ext cx="0" cy="0"/>
          <a:chOff x="0" y="0"/>
          <a:chExt cx="0" cy="0"/>
        </a:xfrm>
      </p:grpSpPr>
      <p:sp>
        <p:nvSpPr>
          <p:cNvPr id="140" name="Google Shape;140;p3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1" name="Google Shape;141;p30"/>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42" name="Google Shape;142;p30"/>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3" name="Google Shape;143;p3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44" name="Google Shape;144;p3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45" name="Google Shape;145;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6" name="Google Shape;146;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7" name="Google Shape;147;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8" name="Shape 148"/>
        <p:cNvGrpSpPr/>
        <p:nvPr/>
      </p:nvGrpSpPr>
      <p:grpSpPr>
        <a:xfrm>
          <a:off x="0" y="0"/>
          <a:ext cx="0" cy="0"/>
          <a:chOff x="0" y="0"/>
          <a:chExt cx="0" cy="0"/>
        </a:xfrm>
      </p:grpSpPr>
      <p:sp>
        <p:nvSpPr>
          <p:cNvPr id="149" name="Google Shape;149;p3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0" name="Google Shape;150;p3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1" name="Google Shape;151;p3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2" name="Google Shape;152;p3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3" name="Shape 153"/>
        <p:cNvGrpSpPr/>
        <p:nvPr/>
      </p:nvGrpSpPr>
      <p:grpSpPr>
        <a:xfrm>
          <a:off x="0" y="0"/>
          <a:ext cx="0" cy="0"/>
          <a:chOff x="0" y="0"/>
          <a:chExt cx="0" cy="0"/>
        </a:xfrm>
      </p:grpSpPr>
      <p:sp>
        <p:nvSpPr>
          <p:cNvPr id="154" name="Google Shape;154;p3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5" name="Google Shape;155;p3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6" name="Google Shape;156;p3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7" name="Shape 157"/>
        <p:cNvGrpSpPr/>
        <p:nvPr/>
      </p:nvGrpSpPr>
      <p:grpSpPr>
        <a:xfrm>
          <a:off x="0" y="0"/>
          <a:ext cx="0" cy="0"/>
          <a:chOff x="0" y="0"/>
          <a:chExt cx="0" cy="0"/>
        </a:xfrm>
      </p:grpSpPr>
      <p:sp>
        <p:nvSpPr>
          <p:cNvPr id="158" name="Google Shape;158;p3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9" name="Google Shape;159;p3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60" name="Google Shape;160;p3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61" name="Google Shape;161;p3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2" name="Google Shape;162;p3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3" name="Google Shape;163;p3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4" name="Shape 164"/>
        <p:cNvGrpSpPr/>
        <p:nvPr/>
      </p:nvGrpSpPr>
      <p:grpSpPr>
        <a:xfrm>
          <a:off x="0" y="0"/>
          <a:ext cx="0" cy="0"/>
          <a:chOff x="0" y="0"/>
          <a:chExt cx="0" cy="0"/>
        </a:xfrm>
      </p:grpSpPr>
      <p:sp>
        <p:nvSpPr>
          <p:cNvPr id="165" name="Google Shape;165;p3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6" name="Google Shape;166;p34"/>
          <p:cNvSpPr/>
          <p:nvPr>
            <p:ph idx="2" type="pic"/>
          </p:nvPr>
        </p:nvSpPr>
        <p:spPr>
          <a:xfrm>
            <a:off x="3887391" y="740569"/>
            <a:ext cx="4629150" cy="3655219"/>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67" name="Google Shape;167;p3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68" name="Google Shape;168;p3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9" name="Google Shape;169;p3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0" name="Google Shape;170;p3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1" name="Shape 171"/>
        <p:cNvGrpSpPr/>
        <p:nvPr/>
      </p:nvGrpSpPr>
      <p:grpSpPr>
        <a:xfrm>
          <a:off x="0" y="0"/>
          <a:ext cx="0" cy="0"/>
          <a:chOff x="0" y="0"/>
          <a:chExt cx="0" cy="0"/>
        </a:xfrm>
      </p:grpSpPr>
      <p:sp>
        <p:nvSpPr>
          <p:cNvPr id="172" name="Google Shape;172;p3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3" name="Google Shape;173;p3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4" name="Google Shape;174;p3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5" name="Google Shape;175;p3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6" name="Google Shape;176;p3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7" name="Shape 177"/>
        <p:cNvGrpSpPr/>
        <p:nvPr/>
      </p:nvGrpSpPr>
      <p:grpSpPr>
        <a:xfrm>
          <a:off x="0" y="0"/>
          <a:ext cx="0" cy="0"/>
          <a:chOff x="0" y="0"/>
          <a:chExt cx="0" cy="0"/>
        </a:xfrm>
      </p:grpSpPr>
      <p:sp>
        <p:nvSpPr>
          <p:cNvPr id="178" name="Google Shape;178;p36"/>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9" name="Google Shape;179;p36"/>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0" name="Google Shape;180;p3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1" name="Google Shape;181;p3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2" name="Google Shape;182;p3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4" name="Shape 18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5.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52" name="Google Shape;52;p13"/>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53" name="Google Shape;53;p1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 name="Shape 108"/>
        <p:cNvGrpSpPr/>
        <p:nvPr/>
      </p:nvGrpSpPr>
      <p:grpSpPr>
        <a:xfrm>
          <a:off x="0" y="0"/>
          <a:ext cx="0" cy="0"/>
          <a:chOff x="0" y="0"/>
          <a:chExt cx="0" cy="0"/>
        </a:xfrm>
      </p:grpSpPr>
      <p:sp>
        <p:nvSpPr>
          <p:cNvPr id="109" name="Google Shape;109;p2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0" name="Google Shape;110;p2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1" name="Google Shape;111;p2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2" name="Google Shape;112;p2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13" name="Google Shape;113;p2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0.xml"/><Relationship Id="rId3" Type="http://schemas.openxmlformats.org/officeDocument/2006/relationships/image" Target="../media/image12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1.xml"/><Relationship Id="rId3" Type="http://schemas.openxmlformats.org/officeDocument/2006/relationships/image" Target="../media/image12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2.xml"/><Relationship Id="rId3" Type="http://schemas.openxmlformats.org/officeDocument/2006/relationships/image" Target="../media/image12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3.xml"/><Relationship Id="rId3" Type="http://schemas.openxmlformats.org/officeDocument/2006/relationships/image" Target="../media/image12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4.xml"/><Relationship Id="rId3" Type="http://schemas.openxmlformats.org/officeDocument/2006/relationships/image" Target="../media/image13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5.xml"/><Relationship Id="rId3" Type="http://schemas.openxmlformats.org/officeDocument/2006/relationships/image" Target="../media/image12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6.xml"/><Relationship Id="rId3" Type="http://schemas.openxmlformats.org/officeDocument/2006/relationships/image" Target="../media/image12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7.xml"/><Relationship Id="rId3" Type="http://schemas.openxmlformats.org/officeDocument/2006/relationships/image" Target="../media/image13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8.xml"/><Relationship Id="rId3" Type="http://schemas.openxmlformats.org/officeDocument/2006/relationships/image" Target="../media/image102.png"/><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9.xml"/><Relationship Id="rId3" Type="http://schemas.openxmlformats.org/officeDocument/2006/relationships/image" Target="../media/image9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0.xml"/><Relationship Id="rId3" Type="http://schemas.openxmlformats.org/officeDocument/2006/relationships/image" Target="../media/image9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2.xml"/><Relationship Id="rId3" Type="http://schemas.openxmlformats.org/officeDocument/2006/relationships/image" Target="../media/image10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3.xml"/><Relationship Id="rId3" Type="http://schemas.openxmlformats.org/officeDocument/2006/relationships/image" Target="../media/image10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4.xml"/><Relationship Id="rId3" Type="http://schemas.openxmlformats.org/officeDocument/2006/relationships/image" Target="../media/image9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5.xml"/><Relationship Id="rId3" Type="http://schemas.openxmlformats.org/officeDocument/2006/relationships/image" Target="../media/image10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6.xml"/><Relationship Id="rId3" Type="http://schemas.openxmlformats.org/officeDocument/2006/relationships/image" Target="../media/image103.png"/><Relationship Id="rId4" Type="http://schemas.openxmlformats.org/officeDocument/2006/relationships/image" Target="../media/image107.png"/><Relationship Id="rId5" Type="http://schemas.openxmlformats.org/officeDocument/2006/relationships/image" Target="../media/image10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9.xml"/><Relationship Id="rId3" Type="http://schemas.openxmlformats.org/officeDocument/2006/relationships/hyperlink" Target="https://corporate.walmart.com/newsroom/business/20171206/were-updating-our-legal-name-to-reflect-how-customers-want-to-shop-heres-why" TargetMode="External"/><Relationship Id="rId4" Type="http://schemas.openxmlformats.org/officeDocument/2006/relationships/hyperlink" Target="https://corporate.walmart.com/newsroom/business/20171206/were-updating-our-legal-name-to-reflect-how-customers-want-to-shop-heres-why"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0.xml"/><Relationship Id="rId3" Type="http://schemas.openxmlformats.org/officeDocument/2006/relationships/image" Target="../media/image11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1.xml"/><Relationship Id="rId3" Type="http://schemas.openxmlformats.org/officeDocument/2006/relationships/image" Target="../media/image11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2.xml"/><Relationship Id="rId3" Type="http://schemas.openxmlformats.org/officeDocument/2006/relationships/image" Target="../media/image10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3.xml"/><Relationship Id="rId3" Type="http://schemas.openxmlformats.org/officeDocument/2006/relationships/image" Target="../media/image110.png"/><Relationship Id="rId4" Type="http://schemas.openxmlformats.org/officeDocument/2006/relationships/image" Target="../media/image10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4.xml"/><Relationship Id="rId3" Type="http://schemas.openxmlformats.org/officeDocument/2006/relationships/image" Target="../media/image11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5.xml"/><Relationship Id="rId3" Type="http://schemas.openxmlformats.org/officeDocument/2006/relationships/image" Target="../media/image111.png"/><Relationship Id="rId4" Type="http://schemas.openxmlformats.org/officeDocument/2006/relationships/image" Target="../media/image11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6.xml"/><Relationship Id="rId3" Type="http://schemas.openxmlformats.org/officeDocument/2006/relationships/image" Target="../media/image11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7.xml"/><Relationship Id="rId3" Type="http://schemas.openxmlformats.org/officeDocument/2006/relationships/image" Target="../media/image11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8.xml"/><Relationship Id="rId3" Type="http://schemas.openxmlformats.org/officeDocument/2006/relationships/image" Target="../media/image120.png"/><Relationship Id="rId4" Type="http://schemas.openxmlformats.org/officeDocument/2006/relationships/image" Target="../media/image130.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9.xml"/><Relationship Id="rId3" Type="http://schemas.openxmlformats.org/officeDocument/2006/relationships/image" Target="../media/image120.png"/><Relationship Id="rId4" Type="http://schemas.openxmlformats.org/officeDocument/2006/relationships/image" Target="../media/image1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1.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0.xml"/><Relationship Id="rId3" Type="http://schemas.openxmlformats.org/officeDocument/2006/relationships/image" Target="../media/image12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1.xml"/><Relationship Id="rId3" Type="http://schemas.openxmlformats.org/officeDocument/2006/relationships/image" Target="../media/image12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3.xml"/><Relationship Id="rId3" Type="http://schemas.openxmlformats.org/officeDocument/2006/relationships/image" Target="../media/image123.png"/><Relationship Id="rId4" Type="http://schemas.openxmlformats.org/officeDocument/2006/relationships/image" Target="../media/image131.png"/><Relationship Id="rId5" Type="http://schemas.openxmlformats.org/officeDocument/2006/relationships/image" Target="../media/image13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4.xml"/><Relationship Id="rId3" Type="http://schemas.openxmlformats.org/officeDocument/2006/relationships/image" Target="../media/image13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5.xml"/><Relationship Id="rId3" Type="http://schemas.openxmlformats.org/officeDocument/2006/relationships/image" Target="../media/image14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6.xml"/><Relationship Id="rId3" Type="http://schemas.openxmlformats.org/officeDocument/2006/relationships/image" Target="../media/image13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7.xml"/><Relationship Id="rId3" Type="http://schemas.openxmlformats.org/officeDocument/2006/relationships/image" Target="../media/image143.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8.xml"/><Relationship Id="rId3" Type="http://schemas.openxmlformats.org/officeDocument/2006/relationships/image" Target="../media/image14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9.xml"/><Relationship Id="rId3" Type="http://schemas.openxmlformats.org/officeDocument/2006/relationships/image" Target="../media/image1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1.xml"/><Relationship Id="rId3" Type="http://schemas.openxmlformats.org/officeDocument/2006/relationships/image" Target="../media/image14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2.xml"/><Relationship Id="rId3" Type="http://schemas.openxmlformats.org/officeDocument/2006/relationships/image" Target="../media/image14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3.xml"/><Relationship Id="rId3" Type="http://schemas.openxmlformats.org/officeDocument/2006/relationships/image" Target="../media/image138.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4.xml"/><Relationship Id="rId3" Type="http://schemas.openxmlformats.org/officeDocument/2006/relationships/image" Target="../media/image14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5.xml"/><Relationship Id="rId3" Type="http://schemas.openxmlformats.org/officeDocument/2006/relationships/image" Target="../media/image135.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6.xml"/><Relationship Id="rId3" Type="http://schemas.openxmlformats.org/officeDocument/2006/relationships/image" Target="../media/image15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7.xml"/><Relationship Id="rId3" Type="http://schemas.openxmlformats.org/officeDocument/2006/relationships/image" Target="../media/image14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8.xml"/><Relationship Id="rId3" Type="http://schemas.openxmlformats.org/officeDocument/2006/relationships/image" Target="../media/image145.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9.xml"/><Relationship Id="rId3" Type="http://schemas.openxmlformats.org/officeDocument/2006/relationships/image" Target="../media/image1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0.xml"/><Relationship Id="rId3" Type="http://schemas.openxmlformats.org/officeDocument/2006/relationships/image" Target="../media/image148.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1.xml"/><Relationship Id="rId3" Type="http://schemas.openxmlformats.org/officeDocument/2006/relationships/image" Target="../media/image1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86.jpg"/><Relationship Id="rId4" Type="http://schemas.openxmlformats.org/officeDocument/2006/relationships/image" Target="../media/image65.jp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4.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37.png"/><Relationship Id="rId6"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44.jpg"/><Relationship Id="rId4" Type="http://schemas.openxmlformats.org/officeDocument/2006/relationships/image" Target="../media/image43.jpg"/><Relationship Id="rId5" Type="http://schemas.openxmlformats.org/officeDocument/2006/relationships/image" Target="../media/image41.png"/><Relationship Id="rId6"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hyperlink" Target="https://www.icsc.org/uploads/t07-subpage/Bricks_Drive_Clicks_(Global_Halo)_Consumer_Series_FINAL.pdf" TargetMode="External"/><Relationship Id="rId4" Type="http://schemas.openxmlformats.org/officeDocument/2006/relationships/hyperlink" Target="https://www.icsc.org/uploads/t07-subpage/Gen_Z_2018_Consumer_Series.pdf"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0.xml"/><Relationship Id="rId3"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1.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2.xml"/><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3.xml"/><Relationship Id="rId3"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4.xml"/><Relationship Id="rId3" Type="http://schemas.openxmlformats.org/officeDocument/2006/relationships/image" Target="../media/image5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5.xml"/><Relationship Id="rId3"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6.xml"/><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7.xml"/><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8.xml"/><Relationship Id="rId3"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9.xml"/><Relationship Id="rId3"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0.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1.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2.xml"/><Relationship Id="rId3"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3.xml"/><Relationship Id="rId3" Type="http://schemas.openxmlformats.org/officeDocument/2006/relationships/image" Target="../media/image62.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4.xml"/><Relationship Id="rId3"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5.xml"/><Relationship Id="rId3" Type="http://schemas.openxmlformats.org/officeDocument/2006/relationships/image" Target="../media/image6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6.xml"/><Relationship Id="rId3" Type="http://schemas.openxmlformats.org/officeDocument/2006/relationships/image" Target="../media/image6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8.xml"/><Relationship Id="rId3" Type="http://schemas.openxmlformats.org/officeDocument/2006/relationships/image" Target="../media/image7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9.xml"/><Relationship Id="rId3"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0.xml"/><Relationship Id="rId3" Type="http://schemas.openxmlformats.org/officeDocument/2006/relationships/image" Target="../media/image68.png"/><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1.xml"/><Relationship Id="rId3" Type="http://schemas.openxmlformats.org/officeDocument/2006/relationships/image" Target="../media/image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2.xml"/><Relationship Id="rId3" Type="http://schemas.openxmlformats.org/officeDocument/2006/relationships/image" Target="../media/image7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3.xml"/><Relationship Id="rId3" Type="http://schemas.openxmlformats.org/officeDocument/2006/relationships/image" Target="../media/image7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4.xml"/><Relationship Id="rId3" Type="http://schemas.openxmlformats.org/officeDocument/2006/relationships/image" Target="../media/image7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5.xml"/><Relationship Id="rId3" Type="http://schemas.openxmlformats.org/officeDocument/2006/relationships/image" Target="../media/image7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7.xml"/><Relationship Id="rId3" Type="http://schemas.openxmlformats.org/officeDocument/2006/relationships/image" Target="../media/image8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8.xml"/><Relationship Id="rId3" Type="http://schemas.openxmlformats.org/officeDocument/2006/relationships/image" Target="../media/image76.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9.xml"/><Relationship Id="rId3" Type="http://schemas.openxmlformats.org/officeDocument/2006/relationships/image" Target="../media/image7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s://www.thebalancesmb.com/what-size-retail-building-do-i-need-2890502"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0.xml"/><Relationship Id="rId3" Type="http://schemas.openxmlformats.org/officeDocument/2006/relationships/image" Target="../media/image7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1.xml"/><Relationship Id="rId3" Type="http://schemas.openxmlformats.org/officeDocument/2006/relationships/image" Target="../media/image7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2.xml"/><Relationship Id="rId3" Type="http://schemas.openxmlformats.org/officeDocument/2006/relationships/image" Target="../media/image93.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3.xml"/><Relationship Id="rId3" Type="http://schemas.openxmlformats.org/officeDocument/2006/relationships/image" Target="../media/image5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4.xml"/><Relationship Id="rId3" Type="http://schemas.openxmlformats.org/officeDocument/2006/relationships/image" Target="../media/image8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5.xml"/><Relationship Id="rId3" Type="http://schemas.openxmlformats.org/officeDocument/2006/relationships/image" Target="../media/image8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6.xml"/><Relationship Id="rId3" Type="http://schemas.openxmlformats.org/officeDocument/2006/relationships/image" Target="../media/image8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7.xml"/><Relationship Id="rId3" Type="http://schemas.openxmlformats.org/officeDocument/2006/relationships/image" Target="../media/image9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8.xml"/><Relationship Id="rId3" Type="http://schemas.openxmlformats.org/officeDocument/2006/relationships/image" Target="../media/image8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9.xml"/><Relationship Id="rId3" Type="http://schemas.openxmlformats.org/officeDocument/2006/relationships/image" Target="../media/image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0.xml"/><Relationship Id="rId3" Type="http://schemas.openxmlformats.org/officeDocument/2006/relationships/image" Target="../media/image9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1.xml"/><Relationship Id="rId3" Type="http://schemas.openxmlformats.org/officeDocument/2006/relationships/image" Target="../media/image9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2.xml"/><Relationship Id="rId3" Type="http://schemas.openxmlformats.org/officeDocument/2006/relationships/image" Target="../media/image8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3.xml"/><Relationship Id="rId3" Type="http://schemas.openxmlformats.org/officeDocument/2006/relationships/image" Target="../media/image8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4.xml"/><Relationship Id="rId3" Type="http://schemas.openxmlformats.org/officeDocument/2006/relationships/image" Target="../media/image8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5.xml"/><Relationship Id="rId3" Type="http://schemas.openxmlformats.org/officeDocument/2006/relationships/image" Target="../media/image9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7.xml"/><Relationship Id="rId3" Type="http://schemas.openxmlformats.org/officeDocument/2006/relationships/image" Target="../media/image9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8.xml"/><Relationship Id="rId3" Type="http://schemas.openxmlformats.org/officeDocument/2006/relationships/image" Target="../media/image104.png"/><Relationship Id="rId4" Type="http://schemas.openxmlformats.org/officeDocument/2006/relationships/image" Target="../media/image11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9.xml"/><Relationship Id="rId3"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8" name="Shape 188"/>
        <p:cNvGrpSpPr/>
        <p:nvPr/>
      </p:nvGrpSpPr>
      <p:grpSpPr>
        <a:xfrm>
          <a:off x="0" y="0"/>
          <a:ext cx="0" cy="0"/>
          <a:chOff x="0" y="0"/>
          <a:chExt cx="0" cy="0"/>
        </a:xfrm>
      </p:grpSpPr>
      <p:sp>
        <p:nvSpPr>
          <p:cNvPr id="189" name="Google Shape;189;p39"/>
          <p:cNvSpPr txBox="1"/>
          <p:nvPr>
            <p:ph type="ctrTitle"/>
          </p:nvPr>
        </p:nvSpPr>
        <p:spPr>
          <a:xfrm>
            <a:off x="5203950" y="1836525"/>
            <a:ext cx="2736300" cy="1245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GB">
                <a:solidFill>
                  <a:srgbClr val="000000"/>
                </a:solidFill>
              </a:rPr>
              <a:t>US Retail</a:t>
            </a:r>
            <a:endParaRPr b="1">
              <a:solidFill>
                <a:srgbClr val="000000"/>
              </a:solidFill>
            </a:endParaRPr>
          </a:p>
        </p:txBody>
      </p:sp>
      <p:sp>
        <p:nvSpPr>
          <p:cNvPr id="190" name="Google Shape;190;p39"/>
          <p:cNvSpPr txBox="1"/>
          <p:nvPr>
            <p:ph idx="1" type="subTitle"/>
          </p:nvPr>
        </p:nvSpPr>
        <p:spPr>
          <a:xfrm>
            <a:off x="5344500" y="3140425"/>
            <a:ext cx="3799500" cy="187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GB">
                <a:solidFill>
                  <a:srgbClr val="000000"/>
                </a:solidFill>
              </a:rPr>
              <a:t>Presented by:</a:t>
            </a:r>
            <a:endParaRPr b="1">
              <a:solidFill>
                <a:srgbClr val="000000"/>
              </a:solidFill>
            </a:endParaRPr>
          </a:p>
          <a:p>
            <a:pPr indent="0" lvl="0" marL="0" rtl="0" algn="l">
              <a:lnSpc>
                <a:spcPct val="115000"/>
              </a:lnSpc>
              <a:spcBef>
                <a:spcPts val="0"/>
              </a:spcBef>
              <a:spcAft>
                <a:spcPts val="0"/>
              </a:spcAft>
              <a:buSzPts val="1800"/>
              <a:buNone/>
            </a:pPr>
            <a:r>
              <a:rPr b="1" lang="en-GB" sz="1600">
                <a:solidFill>
                  <a:srgbClr val="000000"/>
                </a:solidFill>
              </a:rPr>
              <a:t>Tri Nguyen</a:t>
            </a:r>
            <a:r>
              <a:rPr b="1" lang="en-GB" sz="1600">
                <a:solidFill>
                  <a:srgbClr val="000000"/>
                </a:solidFill>
              </a:rPr>
              <a:t>| 301323790</a:t>
            </a:r>
            <a:endParaRPr b="1" sz="1600">
              <a:solidFill>
                <a:srgbClr val="000000"/>
              </a:solidFill>
            </a:endParaRPr>
          </a:p>
          <a:p>
            <a:pPr indent="0" lvl="0" marL="0" rtl="0" algn="l">
              <a:lnSpc>
                <a:spcPct val="100000"/>
              </a:lnSpc>
              <a:spcBef>
                <a:spcPts val="0"/>
              </a:spcBef>
              <a:spcAft>
                <a:spcPts val="0"/>
              </a:spcAft>
              <a:buSzPts val="1800"/>
              <a:buNone/>
            </a:pPr>
            <a:r>
              <a:rPr b="1" lang="en-GB" sz="1600">
                <a:solidFill>
                  <a:srgbClr val="000000"/>
                </a:solidFill>
              </a:rPr>
              <a:t>Harrison Wang</a:t>
            </a:r>
            <a:r>
              <a:rPr b="1" lang="en-GB" sz="1600">
                <a:solidFill>
                  <a:srgbClr val="000000"/>
                </a:solidFill>
              </a:rPr>
              <a:t> | 301326922</a:t>
            </a:r>
            <a:endParaRPr b="1" sz="1600">
              <a:solidFill>
                <a:srgbClr val="000000"/>
              </a:solidFill>
            </a:endParaRPr>
          </a:p>
          <a:p>
            <a:pPr indent="0" lvl="0" marL="0" rtl="0" algn="l">
              <a:lnSpc>
                <a:spcPct val="100000"/>
              </a:lnSpc>
              <a:spcBef>
                <a:spcPts val="0"/>
              </a:spcBef>
              <a:spcAft>
                <a:spcPts val="0"/>
              </a:spcAft>
              <a:buSzPts val="1800"/>
              <a:buNone/>
            </a:pPr>
            <a:r>
              <a:rPr b="1" lang="en-GB" sz="1600">
                <a:solidFill>
                  <a:srgbClr val="000000"/>
                </a:solidFill>
              </a:rPr>
              <a:t>Abraham Ali </a:t>
            </a:r>
            <a:r>
              <a:rPr b="1" lang="en-GB" sz="1600">
                <a:solidFill>
                  <a:srgbClr val="000000"/>
                </a:solidFill>
              </a:rPr>
              <a:t>| 301277633</a:t>
            </a:r>
            <a:endParaRPr b="1" sz="1600">
              <a:solidFill>
                <a:srgbClr val="000000"/>
              </a:solidFill>
            </a:endParaRPr>
          </a:p>
          <a:p>
            <a:pPr indent="0" lvl="0" marL="0" rtl="0" algn="l">
              <a:lnSpc>
                <a:spcPct val="115000"/>
              </a:lnSpc>
              <a:spcBef>
                <a:spcPts val="0"/>
              </a:spcBef>
              <a:spcAft>
                <a:spcPts val="0"/>
              </a:spcAft>
              <a:buSzPts val="1800"/>
              <a:buNone/>
            </a:pPr>
            <a:r>
              <a:t/>
            </a:r>
            <a:endParaRPr b="1" sz="1600">
              <a:solidFill>
                <a:srgbClr val="000000"/>
              </a:solidFill>
            </a:endParaRPr>
          </a:p>
          <a:p>
            <a:pPr indent="0" lvl="0" marL="0" rtl="0" algn="l">
              <a:lnSpc>
                <a:spcPct val="100000"/>
              </a:lnSpc>
              <a:spcBef>
                <a:spcPts val="0"/>
              </a:spcBef>
              <a:spcAft>
                <a:spcPts val="0"/>
              </a:spcAft>
              <a:buSzPts val="1800"/>
              <a:buNone/>
            </a:pPr>
            <a:r>
              <a:t/>
            </a:r>
            <a:endParaRPr b="1" sz="1600">
              <a:solidFill>
                <a:srgbClr val="000000"/>
              </a:solidFill>
            </a:endParaRPr>
          </a:p>
          <a:p>
            <a:pPr indent="0" lvl="0" marL="0" rtl="0" algn="l">
              <a:lnSpc>
                <a:spcPct val="115000"/>
              </a:lnSpc>
              <a:spcBef>
                <a:spcPts val="0"/>
              </a:spcBef>
              <a:spcAft>
                <a:spcPts val="0"/>
              </a:spcAft>
              <a:buSzPts val="1800"/>
              <a:buNone/>
            </a:pPr>
            <a:r>
              <a:t/>
            </a:r>
            <a:endParaRPr b="1" sz="1600">
              <a:solidFill>
                <a:srgbClr val="000000"/>
              </a:solidFill>
            </a:endParaRPr>
          </a:p>
          <a:p>
            <a:pPr indent="0" lvl="0" marL="0" rtl="0" algn="l">
              <a:lnSpc>
                <a:spcPct val="115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br>
              <a:rPr lang="en-GB"/>
            </a:br>
            <a:r>
              <a:rPr lang="en-GB"/>
              <a:t>				</a:t>
            </a:r>
            <a:endParaRPr/>
          </a:p>
          <a:p>
            <a:pPr indent="0" lvl="0" marL="0" rtl="0" algn="l">
              <a:lnSpc>
                <a:spcPct val="100000"/>
              </a:lnSpc>
              <a:spcBef>
                <a:spcPts val="0"/>
              </a:spcBef>
              <a:spcAft>
                <a:spcPts val="0"/>
              </a:spcAft>
              <a:buSzPts val="18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8"/>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Retail Rankings</a:t>
            </a:r>
            <a:endParaRPr/>
          </a:p>
        </p:txBody>
      </p:sp>
      <p:pic>
        <p:nvPicPr>
          <p:cNvPr id="255" name="Google Shape;255;p48"/>
          <p:cNvPicPr preferRelativeResize="0"/>
          <p:nvPr/>
        </p:nvPicPr>
        <p:blipFill rotWithShape="1">
          <a:blip r:embed="rId3">
            <a:alphaModFix/>
          </a:blip>
          <a:srcRect b="0" l="0" r="0" t="0"/>
          <a:stretch/>
        </p:blipFill>
        <p:spPr>
          <a:xfrm>
            <a:off x="1193500" y="746650"/>
            <a:ext cx="6902029" cy="421965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38"/>
          <p:cNvSpPr txBox="1"/>
          <p:nvPr>
            <p:ph type="title"/>
          </p:nvPr>
        </p:nvSpPr>
        <p:spPr>
          <a:xfrm>
            <a:off x="628650" y="1020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400">
                <a:latin typeface="Times New Roman"/>
                <a:ea typeface="Times New Roman"/>
                <a:cs typeface="Times New Roman"/>
                <a:sym typeface="Times New Roman"/>
              </a:rPr>
              <a:t>5-Day Performance</a:t>
            </a:r>
            <a:endParaRPr sz="1400"/>
          </a:p>
        </p:txBody>
      </p:sp>
      <p:pic>
        <p:nvPicPr>
          <p:cNvPr id="859" name="Google Shape;859;p138"/>
          <p:cNvPicPr preferRelativeResize="0"/>
          <p:nvPr/>
        </p:nvPicPr>
        <p:blipFill>
          <a:blip r:embed="rId3">
            <a:alphaModFix/>
          </a:blip>
          <a:stretch>
            <a:fillRect/>
          </a:stretch>
        </p:blipFill>
        <p:spPr>
          <a:xfrm>
            <a:off x="579850" y="1033875"/>
            <a:ext cx="7989075" cy="384117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39"/>
          <p:cNvSpPr txBox="1"/>
          <p:nvPr>
            <p:ph type="title"/>
          </p:nvPr>
        </p:nvSpPr>
        <p:spPr>
          <a:xfrm>
            <a:off x="602838" y="-6"/>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Calibri"/>
              <a:buNone/>
            </a:pPr>
            <a:r>
              <a:rPr lang="en-GB" sz="1400">
                <a:latin typeface="Times New Roman"/>
                <a:ea typeface="Times New Roman"/>
                <a:cs typeface="Times New Roman"/>
                <a:sym typeface="Times New Roman"/>
              </a:rPr>
              <a:t>1-Month Performance</a:t>
            </a:r>
            <a:endParaRPr sz="1400">
              <a:latin typeface="Times New Roman"/>
              <a:ea typeface="Times New Roman"/>
              <a:cs typeface="Times New Roman"/>
              <a:sym typeface="Times New Roman"/>
            </a:endParaRPr>
          </a:p>
        </p:txBody>
      </p:sp>
      <p:pic>
        <p:nvPicPr>
          <p:cNvPr id="865" name="Google Shape;865;p139"/>
          <p:cNvPicPr preferRelativeResize="0"/>
          <p:nvPr/>
        </p:nvPicPr>
        <p:blipFill>
          <a:blip r:embed="rId3">
            <a:alphaModFix/>
          </a:blip>
          <a:stretch>
            <a:fillRect/>
          </a:stretch>
        </p:blipFill>
        <p:spPr>
          <a:xfrm>
            <a:off x="512725" y="980175"/>
            <a:ext cx="8066927" cy="3723076"/>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140"/>
          <p:cNvSpPr txBox="1"/>
          <p:nvPr>
            <p:ph type="title"/>
          </p:nvPr>
        </p:nvSpPr>
        <p:spPr>
          <a:xfrm>
            <a:off x="628650" y="483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Calibri"/>
              <a:buNone/>
            </a:pPr>
            <a:r>
              <a:rPr lang="en-GB" sz="1400">
                <a:latin typeface="Times New Roman"/>
                <a:ea typeface="Times New Roman"/>
                <a:cs typeface="Times New Roman"/>
                <a:sym typeface="Times New Roman"/>
              </a:rPr>
              <a:t>3-Month Performance</a:t>
            </a:r>
            <a:endParaRPr sz="1400">
              <a:latin typeface="Times New Roman"/>
              <a:ea typeface="Times New Roman"/>
              <a:cs typeface="Times New Roman"/>
              <a:sym typeface="Times New Roman"/>
            </a:endParaRPr>
          </a:p>
        </p:txBody>
      </p:sp>
      <p:pic>
        <p:nvPicPr>
          <p:cNvPr id="871" name="Google Shape;871;p140"/>
          <p:cNvPicPr preferRelativeResize="0"/>
          <p:nvPr/>
        </p:nvPicPr>
        <p:blipFill>
          <a:blip r:embed="rId3">
            <a:alphaModFix/>
          </a:blip>
          <a:stretch>
            <a:fillRect/>
          </a:stretch>
        </p:blipFill>
        <p:spPr>
          <a:xfrm>
            <a:off x="628650" y="978200"/>
            <a:ext cx="7977477" cy="388862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41"/>
          <p:cNvSpPr txBox="1"/>
          <p:nvPr>
            <p:ph type="title"/>
          </p:nvPr>
        </p:nvSpPr>
        <p:spPr>
          <a:xfrm>
            <a:off x="574975" y="-6"/>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400">
                <a:latin typeface="Times New Roman"/>
                <a:ea typeface="Times New Roman"/>
                <a:cs typeface="Times New Roman"/>
                <a:sym typeface="Times New Roman"/>
              </a:rPr>
              <a:t>6-Month Performance</a:t>
            </a:r>
            <a:endParaRPr sz="1400"/>
          </a:p>
        </p:txBody>
      </p:sp>
      <p:pic>
        <p:nvPicPr>
          <p:cNvPr id="877" name="Google Shape;877;p141"/>
          <p:cNvPicPr preferRelativeResize="0"/>
          <p:nvPr/>
        </p:nvPicPr>
        <p:blipFill>
          <a:blip r:embed="rId3">
            <a:alphaModFix/>
          </a:blip>
          <a:stretch>
            <a:fillRect/>
          </a:stretch>
        </p:blipFill>
        <p:spPr>
          <a:xfrm>
            <a:off x="574975" y="955675"/>
            <a:ext cx="8071176" cy="391444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142"/>
          <p:cNvSpPr txBox="1"/>
          <p:nvPr>
            <p:ph type="title"/>
          </p:nvPr>
        </p:nvSpPr>
        <p:spPr>
          <a:xfrm>
            <a:off x="628650" y="-6"/>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400">
                <a:latin typeface="Times New Roman"/>
                <a:ea typeface="Times New Roman"/>
                <a:cs typeface="Times New Roman"/>
                <a:sym typeface="Times New Roman"/>
              </a:rPr>
              <a:t>1-Year Performance</a:t>
            </a:r>
            <a:endParaRPr sz="1400"/>
          </a:p>
        </p:txBody>
      </p:sp>
      <p:pic>
        <p:nvPicPr>
          <p:cNvPr id="883" name="Google Shape;883;p142"/>
          <p:cNvPicPr preferRelativeResize="0"/>
          <p:nvPr/>
        </p:nvPicPr>
        <p:blipFill>
          <a:blip r:embed="rId3">
            <a:alphaModFix/>
          </a:blip>
          <a:stretch>
            <a:fillRect/>
          </a:stretch>
        </p:blipFill>
        <p:spPr>
          <a:xfrm>
            <a:off x="536900" y="842565"/>
            <a:ext cx="8193098" cy="3912434"/>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43"/>
          <p:cNvSpPr txBox="1"/>
          <p:nvPr>
            <p:ph type="title"/>
          </p:nvPr>
        </p:nvSpPr>
        <p:spPr>
          <a:xfrm>
            <a:off x="628650" y="-6"/>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400">
                <a:latin typeface="Times New Roman"/>
                <a:ea typeface="Times New Roman"/>
                <a:cs typeface="Times New Roman"/>
                <a:sym typeface="Times New Roman"/>
              </a:rPr>
              <a:t>5-Year Performance</a:t>
            </a:r>
            <a:endParaRPr sz="1400"/>
          </a:p>
        </p:txBody>
      </p:sp>
      <p:sp>
        <p:nvSpPr>
          <p:cNvPr id="889" name="Google Shape;889;p14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38100" lvl="0" marL="177800" rtl="0" algn="l">
              <a:lnSpc>
                <a:spcPct val="90000"/>
              </a:lnSpc>
              <a:spcBef>
                <a:spcPts val="0"/>
              </a:spcBef>
              <a:spcAft>
                <a:spcPts val="0"/>
              </a:spcAft>
              <a:buClr>
                <a:schemeClr val="dk1"/>
              </a:buClr>
              <a:buSzPts val="2100"/>
              <a:buNone/>
            </a:pPr>
            <a:r>
              <a:t/>
            </a:r>
            <a:endParaRPr sz="1100"/>
          </a:p>
        </p:txBody>
      </p:sp>
      <p:pic>
        <p:nvPicPr>
          <p:cNvPr id="890" name="Google Shape;890;p143"/>
          <p:cNvPicPr preferRelativeResize="0"/>
          <p:nvPr/>
        </p:nvPicPr>
        <p:blipFill>
          <a:blip r:embed="rId3">
            <a:alphaModFix/>
          </a:blip>
          <a:stretch>
            <a:fillRect/>
          </a:stretch>
        </p:blipFill>
        <p:spPr>
          <a:xfrm>
            <a:off x="332875" y="977150"/>
            <a:ext cx="8386374" cy="3805474"/>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44"/>
          <p:cNvSpPr txBox="1"/>
          <p:nvPr>
            <p:ph type="title"/>
          </p:nvPr>
        </p:nvSpPr>
        <p:spPr>
          <a:xfrm>
            <a:off x="628650" y="-70731"/>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400">
                <a:latin typeface="Times New Roman"/>
                <a:ea typeface="Times New Roman"/>
                <a:cs typeface="Times New Roman"/>
                <a:sym typeface="Times New Roman"/>
              </a:rPr>
              <a:t>10-Year Performance</a:t>
            </a:r>
            <a:endParaRPr sz="1400"/>
          </a:p>
        </p:txBody>
      </p:sp>
      <p:pic>
        <p:nvPicPr>
          <p:cNvPr id="896" name="Google Shape;896;p144"/>
          <p:cNvPicPr preferRelativeResize="0"/>
          <p:nvPr/>
        </p:nvPicPr>
        <p:blipFill>
          <a:blip r:embed="rId3">
            <a:alphaModFix/>
          </a:blip>
          <a:stretch>
            <a:fillRect/>
          </a:stretch>
        </p:blipFill>
        <p:spPr>
          <a:xfrm>
            <a:off x="510001" y="785950"/>
            <a:ext cx="8222750" cy="396025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45"/>
          <p:cNvSpPr txBox="1"/>
          <p:nvPr>
            <p:ph type="title"/>
          </p:nvPr>
        </p:nvSpPr>
        <p:spPr>
          <a:xfrm>
            <a:off x="487024" y="-6"/>
            <a:ext cx="81699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400">
                <a:latin typeface="Times New Roman"/>
                <a:ea typeface="Times New Roman"/>
                <a:cs typeface="Times New Roman"/>
                <a:sym typeface="Times New Roman"/>
              </a:rPr>
              <a:t>10- year </a:t>
            </a:r>
            <a:r>
              <a:rPr lang="en-GB" sz="1400">
                <a:latin typeface="Times New Roman"/>
                <a:ea typeface="Times New Roman"/>
                <a:cs typeface="Times New Roman"/>
                <a:sym typeface="Times New Roman"/>
              </a:rPr>
              <a:t>Stock Performance Comparison With S&amp;P 500 and </a:t>
            </a:r>
            <a:r>
              <a:rPr lang="en-GB" sz="1400">
                <a:highlight>
                  <a:srgbClr val="FFFFFF"/>
                </a:highlight>
                <a:latin typeface="Times New Roman"/>
                <a:ea typeface="Times New Roman"/>
                <a:cs typeface="Times New Roman"/>
                <a:sym typeface="Times New Roman"/>
              </a:rPr>
              <a:t>SPDR S&amp;P Retail ETF</a:t>
            </a:r>
            <a:endParaRPr sz="1400">
              <a:latin typeface="Times New Roman"/>
              <a:ea typeface="Times New Roman"/>
              <a:cs typeface="Times New Roman"/>
              <a:sym typeface="Times New Roman"/>
            </a:endParaRPr>
          </a:p>
        </p:txBody>
      </p:sp>
      <p:sp>
        <p:nvSpPr>
          <p:cNvPr id="902" name="Google Shape;902;p14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38100" lvl="0" marL="177800" rtl="0" algn="l">
              <a:lnSpc>
                <a:spcPct val="90000"/>
              </a:lnSpc>
              <a:spcBef>
                <a:spcPts val="0"/>
              </a:spcBef>
              <a:spcAft>
                <a:spcPts val="0"/>
              </a:spcAft>
              <a:buClr>
                <a:schemeClr val="dk1"/>
              </a:buClr>
              <a:buSzPts val="2100"/>
              <a:buNone/>
            </a:pPr>
            <a:r>
              <a:t/>
            </a:r>
            <a:endParaRPr sz="1100"/>
          </a:p>
        </p:txBody>
      </p:sp>
      <p:pic>
        <p:nvPicPr>
          <p:cNvPr id="903" name="Google Shape;903;p145"/>
          <p:cNvPicPr preferRelativeResize="0"/>
          <p:nvPr/>
        </p:nvPicPr>
        <p:blipFill>
          <a:blip r:embed="rId3">
            <a:alphaModFix/>
          </a:blip>
          <a:stretch>
            <a:fillRect/>
          </a:stretch>
        </p:blipFill>
        <p:spPr>
          <a:xfrm>
            <a:off x="569125" y="794600"/>
            <a:ext cx="7946226" cy="4290776"/>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146"/>
          <p:cNvSpPr txBox="1"/>
          <p:nvPr>
            <p:ph type="title"/>
          </p:nvPr>
        </p:nvSpPr>
        <p:spPr>
          <a:xfrm>
            <a:off x="2668657" y="-382656"/>
            <a:ext cx="3496089" cy="2554356"/>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400">
                <a:latin typeface="Times New Roman"/>
                <a:ea typeface="Times New Roman"/>
                <a:cs typeface="Times New Roman"/>
                <a:sym typeface="Times New Roman"/>
              </a:rPr>
              <a:t>Walmart Dividend Schedule</a:t>
            </a:r>
            <a:endParaRPr sz="1400">
              <a:latin typeface="Times New Roman"/>
              <a:ea typeface="Times New Roman"/>
              <a:cs typeface="Times New Roman"/>
              <a:sym typeface="Times New Roman"/>
            </a:endParaRPr>
          </a:p>
        </p:txBody>
      </p:sp>
      <p:pic>
        <p:nvPicPr>
          <p:cNvPr descr="Table&#10;&#10;Description automatically generated" id="909" name="Google Shape;909;p146"/>
          <p:cNvPicPr preferRelativeResize="0"/>
          <p:nvPr>
            <p:ph idx="1" type="body"/>
          </p:nvPr>
        </p:nvPicPr>
        <p:blipFill rotWithShape="1">
          <a:blip r:embed="rId3">
            <a:alphaModFix/>
          </a:blip>
          <a:srcRect b="0" l="0" r="0" t="0"/>
          <a:stretch/>
        </p:blipFill>
        <p:spPr>
          <a:xfrm>
            <a:off x="785191" y="1669774"/>
            <a:ext cx="3250096" cy="2991679"/>
          </a:xfrm>
          <a:prstGeom prst="rect">
            <a:avLst/>
          </a:prstGeom>
          <a:noFill/>
          <a:ln>
            <a:noFill/>
          </a:ln>
        </p:spPr>
      </p:pic>
      <p:pic>
        <p:nvPicPr>
          <p:cNvPr descr="Table&#10;&#10;Description automatically generated" id="910" name="Google Shape;910;p146"/>
          <p:cNvPicPr preferRelativeResize="0"/>
          <p:nvPr/>
        </p:nvPicPr>
        <p:blipFill rotWithShape="1">
          <a:blip r:embed="rId4">
            <a:alphaModFix/>
          </a:blip>
          <a:srcRect b="0" l="0" r="0" t="0"/>
          <a:stretch/>
        </p:blipFill>
        <p:spPr>
          <a:xfrm>
            <a:off x="4798115" y="1669774"/>
            <a:ext cx="3250096" cy="2991679"/>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147"/>
          <p:cNvSpPr txBox="1"/>
          <p:nvPr>
            <p:ph type="title"/>
          </p:nvPr>
        </p:nvSpPr>
        <p:spPr>
          <a:xfrm>
            <a:off x="248479" y="993913"/>
            <a:ext cx="3588027" cy="2907196"/>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rgbClr val="222222"/>
              </a:buClr>
              <a:buSzPts val="1800"/>
              <a:buFont typeface="Times New Roman"/>
              <a:buNone/>
            </a:pPr>
            <a:br>
              <a:rPr lang="en-GB" sz="1800">
                <a:solidFill>
                  <a:srgbClr val="222222"/>
                </a:solidFill>
                <a:highlight>
                  <a:srgbClr val="FFFFFF"/>
                </a:highlight>
                <a:latin typeface="Times New Roman"/>
                <a:ea typeface="Times New Roman"/>
                <a:cs typeface="Times New Roman"/>
                <a:sym typeface="Times New Roman"/>
              </a:rPr>
            </a:br>
            <a:br>
              <a:rPr lang="en-GB" sz="1500">
                <a:solidFill>
                  <a:srgbClr val="222222"/>
                </a:solidFill>
                <a:highlight>
                  <a:srgbClr val="FFFFFF"/>
                </a:highlight>
                <a:latin typeface="Times New Roman"/>
                <a:ea typeface="Times New Roman"/>
                <a:cs typeface="Times New Roman"/>
                <a:sym typeface="Times New Roman"/>
              </a:rPr>
            </a:br>
            <a:r>
              <a:rPr lang="en-GB" sz="1400">
                <a:solidFill>
                  <a:srgbClr val="222222"/>
                </a:solidFill>
                <a:highlight>
                  <a:srgbClr val="FFFFFF"/>
                </a:highlight>
                <a:latin typeface="Times New Roman"/>
                <a:ea typeface="Times New Roman"/>
                <a:cs typeface="Times New Roman"/>
                <a:sym typeface="Times New Roman"/>
              </a:rPr>
              <a:t>Wal-Mart Stores, Inc. was incorporated on Oct. 31, 1969. On Oct. 1, 1970, Walmart offered 300,000 shares of its common stock to the public at a price of $16.50 per share. Since that time, there have been 11 two-for-one (2:1) stock splits. On a purchase of 100 shares at $16.50 per share on their first offering, the number of shares has grown as follows:</a:t>
            </a:r>
            <a:br>
              <a:rPr lang="en-GB" sz="1400">
                <a:latin typeface="Times New Roman"/>
                <a:ea typeface="Times New Roman"/>
                <a:cs typeface="Times New Roman"/>
                <a:sym typeface="Times New Roman"/>
              </a:rPr>
            </a:br>
            <a:endParaRPr sz="1400"/>
          </a:p>
        </p:txBody>
      </p:sp>
      <p:pic>
        <p:nvPicPr>
          <p:cNvPr id="916" name="Google Shape;916;p147"/>
          <p:cNvPicPr preferRelativeResize="0"/>
          <p:nvPr>
            <p:ph idx="1" type="body"/>
          </p:nvPr>
        </p:nvPicPr>
        <p:blipFill rotWithShape="1">
          <a:blip r:embed="rId3">
            <a:alphaModFix/>
          </a:blip>
          <a:srcRect b="0" l="0" r="0" t="0"/>
          <a:stretch/>
        </p:blipFill>
        <p:spPr>
          <a:xfrm>
            <a:off x="4114800" y="795131"/>
            <a:ext cx="4636603" cy="4143970"/>
          </a:xfrm>
          <a:prstGeom prst="rect">
            <a:avLst/>
          </a:prstGeom>
          <a:noFill/>
          <a:ln>
            <a:noFill/>
          </a:ln>
        </p:spPr>
      </p:pic>
      <p:sp>
        <p:nvSpPr>
          <p:cNvPr id="917" name="Google Shape;917;p147"/>
          <p:cNvSpPr txBox="1"/>
          <p:nvPr/>
        </p:nvSpPr>
        <p:spPr>
          <a:xfrm>
            <a:off x="3160643" y="204400"/>
            <a:ext cx="3180522" cy="438581"/>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0" i="0" lang="en-GB" sz="2400" u="none" cap="none" strike="noStrike">
                <a:solidFill>
                  <a:schemeClr val="dk1"/>
                </a:solidFill>
                <a:latin typeface="Times New Roman"/>
                <a:ea typeface="Times New Roman"/>
                <a:cs typeface="Times New Roman"/>
                <a:sym typeface="Times New Roman"/>
              </a:rPr>
              <a:t>Stock Splits</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9"/>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Retail Rankings</a:t>
            </a:r>
            <a:endParaRPr/>
          </a:p>
        </p:txBody>
      </p:sp>
      <p:pic>
        <p:nvPicPr>
          <p:cNvPr id="261" name="Google Shape;261;p49"/>
          <p:cNvPicPr preferRelativeResize="0"/>
          <p:nvPr/>
        </p:nvPicPr>
        <p:blipFill rotWithShape="1">
          <a:blip r:embed="rId3">
            <a:alphaModFix/>
          </a:blip>
          <a:srcRect b="0" l="0" r="0" t="0"/>
          <a:stretch/>
        </p:blipFill>
        <p:spPr>
          <a:xfrm>
            <a:off x="1379425" y="759075"/>
            <a:ext cx="6866008" cy="42196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4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Calibri"/>
              <a:buNone/>
            </a:pPr>
            <a:r>
              <a:rPr lang="en-GB" sz="1100"/>
              <a:t>Walmart Top Institutional Holders</a:t>
            </a:r>
            <a:endParaRPr sz="1100"/>
          </a:p>
        </p:txBody>
      </p:sp>
      <p:pic>
        <p:nvPicPr>
          <p:cNvPr descr="Table&#10;&#10;Description automatically generated" id="923" name="Google Shape;923;p148"/>
          <p:cNvPicPr preferRelativeResize="0"/>
          <p:nvPr>
            <p:ph idx="1" type="body"/>
          </p:nvPr>
        </p:nvPicPr>
        <p:blipFill rotWithShape="1">
          <a:blip r:embed="rId3">
            <a:alphaModFix/>
          </a:blip>
          <a:srcRect b="0" l="0" r="0" t="0"/>
          <a:stretch/>
        </p:blipFill>
        <p:spPr>
          <a:xfrm>
            <a:off x="901576" y="1133061"/>
            <a:ext cx="7340848" cy="359796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4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t/>
            </a:r>
            <a:endParaRPr sz="1100"/>
          </a:p>
        </p:txBody>
      </p:sp>
      <p:sp>
        <p:nvSpPr>
          <p:cNvPr id="929" name="Google Shape;929;p149"/>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5400"/>
              <a:buNone/>
            </a:pPr>
            <a:r>
              <a:t/>
            </a:r>
            <a:endParaRPr sz="5400">
              <a:latin typeface="Times New Roman"/>
              <a:ea typeface="Times New Roman"/>
              <a:cs typeface="Times New Roman"/>
              <a:sym typeface="Times New Roman"/>
            </a:endParaRPr>
          </a:p>
          <a:p>
            <a:pPr indent="0" lvl="0" marL="0" rtl="0" algn="ctr">
              <a:lnSpc>
                <a:spcPct val="90000"/>
              </a:lnSpc>
              <a:spcBef>
                <a:spcPts val="800"/>
              </a:spcBef>
              <a:spcAft>
                <a:spcPts val="0"/>
              </a:spcAft>
              <a:buClr>
                <a:schemeClr val="dk1"/>
              </a:buClr>
              <a:buSzPts val="6000"/>
              <a:buNone/>
            </a:pPr>
            <a:r>
              <a:rPr lang="en-GB" sz="6000">
                <a:latin typeface="Times New Roman"/>
                <a:ea typeface="Times New Roman"/>
                <a:cs typeface="Times New Roman"/>
                <a:sym typeface="Times New Roman"/>
              </a:rPr>
              <a:t>Walmart Overview</a:t>
            </a:r>
            <a:endParaRPr sz="1100"/>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pic>
        <p:nvPicPr>
          <p:cNvPr id="934" name="Google Shape;934;p150"/>
          <p:cNvPicPr preferRelativeResize="0"/>
          <p:nvPr>
            <p:ph idx="1" type="body"/>
          </p:nvPr>
        </p:nvPicPr>
        <p:blipFill rotWithShape="1">
          <a:blip r:embed="rId3">
            <a:alphaModFix/>
          </a:blip>
          <a:srcRect b="0" l="0" r="0" t="0"/>
          <a:stretch/>
        </p:blipFill>
        <p:spPr>
          <a:xfrm>
            <a:off x="1848678" y="337931"/>
            <a:ext cx="5257799" cy="4531726"/>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151"/>
          <p:cNvSpPr txBox="1"/>
          <p:nvPr>
            <p:ph type="title"/>
          </p:nvPr>
        </p:nvSpPr>
        <p:spPr>
          <a:xfrm>
            <a:off x="628650" y="144635"/>
            <a:ext cx="7886700" cy="994172"/>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Walmart Values</a:t>
            </a:r>
            <a:endParaRPr sz="1100"/>
          </a:p>
        </p:txBody>
      </p:sp>
      <p:pic>
        <p:nvPicPr>
          <p:cNvPr id="940" name="Google Shape;940;p151"/>
          <p:cNvPicPr preferRelativeResize="0"/>
          <p:nvPr>
            <p:ph idx="1" type="body"/>
          </p:nvPr>
        </p:nvPicPr>
        <p:blipFill rotWithShape="1">
          <a:blip r:embed="rId3">
            <a:alphaModFix/>
          </a:blip>
          <a:srcRect b="0" l="0" r="0" t="0"/>
          <a:stretch/>
        </p:blipFill>
        <p:spPr>
          <a:xfrm>
            <a:off x="1331843" y="1272208"/>
            <a:ext cx="6370983" cy="353833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4" name="Shape 944"/>
        <p:cNvGrpSpPr/>
        <p:nvPr/>
      </p:nvGrpSpPr>
      <p:grpSpPr>
        <a:xfrm>
          <a:off x="0" y="0"/>
          <a:ext cx="0" cy="0"/>
          <a:chOff x="0" y="0"/>
          <a:chExt cx="0" cy="0"/>
        </a:xfrm>
      </p:grpSpPr>
      <p:sp>
        <p:nvSpPr>
          <p:cNvPr id="945" name="Google Shape;945;p152"/>
          <p:cNvSpPr/>
          <p:nvPr/>
        </p:nvSpPr>
        <p:spPr>
          <a:xfrm>
            <a:off x="0"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46" name="Google Shape;946;p152"/>
          <p:cNvSpPr txBox="1"/>
          <p:nvPr>
            <p:ph type="title"/>
          </p:nvPr>
        </p:nvSpPr>
        <p:spPr>
          <a:xfrm>
            <a:off x="628650" y="421703"/>
            <a:ext cx="7886700" cy="846313"/>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000"/>
              <a:buFont typeface="Times New Roman"/>
              <a:buNone/>
            </a:pPr>
            <a:r>
              <a:rPr lang="en-GB" sz="3000">
                <a:latin typeface="Times New Roman"/>
                <a:ea typeface="Times New Roman"/>
                <a:cs typeface="Times New Roman"/>
                <a:sym typeface="Times New Roman"/>
              </a:rPr>
              <a:t>Strategy</a:t>
            </a:r>
            <a:endParaRPr sz="1100"/>
          </a:p>
        </p:txBody>
      </p:sp>
      <p:pic>
        <p:nvPicPr>
          <p:cNvPr id="947" name="Google Shape;947;p152"/>
          <p:cNvPicPr preferRelativeResize="0"/>
          <p:nvPr>
            <p:ph idx="1" type="body"/>
          </p:nvPr>
        </p:nvPicPr>
        <p:blipFill rotWithShape="1">
          <a:blip r:embed="rId3">
            <a:alphaModFix/>
          </a:blip>
          <a:srcRect b="-2" l="403" r="887" t="0"/>
          <a:stretch/>
        </p:blipFill>
        <p:spPr>
          <a:xfrm>
            <a:off x="628650" y="1384069"/>
            <a:ext cx="7884410" cy="3337727"/>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1" name="Shape 951"/>
        <p:cNvGrpSpPr/>
        <p:nvPr/>
      </p:nvGrpSpPr>
      <p:grpSpPr>
        <a:xfrm>
          <a:off x="0" y="0"/>
          <a:ext cx="0" cy="0"/>
          <a:chOff x="0" y="0"/>
          <a:chExt cx="0" cy="0"/>
        </a:xfrm>
      </p:grpSpPr>
      <p:sp>
        <p:nvSpPr>
          <p:cNvPr id="952" name="Google Shape;952;p153"/>
          <p:cNvSpPr/>
          <p:nvPr/>
        </p:nvSpPr>
        <p:spPr>
          <a:xfrm>
            <a:off x="0"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953" name="Google Shape;953;p153"/>
          <p:cNvSpPr txBox="1"/>
          <p:nvPr>
            <p:ph type="title"/>
          </p:nvPr>
        </p:nvSpPr>
        <p:spPr>
          <a:xfrm>
            <a:off x="628650" y="421703"/>
            <a:ext cx="7886700" cy="846313"/>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900"/>
              <a:buFont typeface="Calibri"/>
              <a:buNone/>
            </a:pPr>
            <a:r>
              <a:rPr lang="en-GB" sz="3900"/>
              <a:t>Strategy</a:t>
            </a:r>
            <a:endParaRPr sz="1100"/>
          </a:p>
        </p:txBody>
      </p:sp>
      <p:pic>
        <p:nvPicPr>
          <p:cNvPr id="954" name="Google Shape;954;p153"/>
          <p:cNvPicPr preferRelativeResize="0"/>
          <p:nvPr>
            <p:ph idx="1" type="body"/>
          </p:nvPr>
        </p:nvPicPr>
        <p:blipFill rotWithShape="1">
          <a:blip r:embed="rId3">
            <a:alphaModFix/>
          </a:blip>
          <a:srcRect b="0" l="0" r="0" t="0"/>
          <a:stretch/>
        </p:blipFill>
        <p:spPr>
          <a:xfrm>
            <a:off x="911086" y="1357469"/>
            <a:ext cx="6959601" cy="2986484"/>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154"/>
          <p:cNvSpPr txBox="1"/>
          <p:nvPr>
            <p:ph type="title"/>
          </p:nvPr>
        </p:nvSpPr>
        <p:spPr>
          <a:xfrm>
            <a:off x="628650" y="0"/>
            <a:ext cx="7886700" cy="994172"/>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Walmart Four Segments</a:t>
            </a:r>
            <a:endParaRPr sz="1100"/>
          </a:p>
        </p:txBody>
      </p:sp>
      <p:pic>
        <p:nvPicPr>
          <p:cNvPr id="960" name="Google Shape;960;p154"/>
          <p:cNvPicPr preferRelativeResize="0"/>
          <p:nvPr>
            <p:ph idx="1" type="body"/>
          </p:nvPr>
        </p:nvPicPr>
        <p:blipFill rotWithShape="1">
          <a:blip r:embed="rId3">
            <a:alphaModFix/>
          </a:blip>
          <a:srcRect b="0" l="0" r="0" t="0"/>
          <a:stretch/>
        </p:blipFill>
        <p:spPr>
          <a:xfrm>
            <a:off x="640872" y="1025128"/>
            <a:ext cx="1779506" cy="1214438"/>
          </a:xfrm>
          <a:prstGeom prst="rect">
            <a:avLst/>
          </a:prstGeom>
          <a:noFill/>
          <a:ln>
            <a:noFill/>
          </a:ln>
        </p:spPr>
      </p:pic>
      <p:pic>
        <p:nvPicPr>
          <p:cNvPr id="961" name="Google Shape;961;p154"/>
          <p:cNvPicPr preferRelativeResize="0"/>
          <p:nvPr/>
        </p:nvPicPr>
        <p:blipFill rotWithShape="1">
          <a:blip r:embed="rId4">
            <a:alphaModFix/>
          </a:blip>
          <a:srcRect b="0" l="0" r="0" t="0"/>
          <a:stretch/>
        </p:blipFill>
        <p:spPr>
          <a:xfrm>
            <a:off x="628650" y="2903936"/>
            <a:ext cx="1779506" cy="1445830"/>
          </a:xfrm>
          <a:prstGeom prst="rect">
            <a:avLst/>
          </a:prstGeom>
          <a:noFill/>
          <a:ln>
            <a:noFill/>
          </a:ln>
        </p:spPr>
      </p:pic>
      <p:sp>
        <p:nvSpPr>
          <p:cNvPr id="962" name="Google Shape;962;p154"/>
          <p:cNvSpPr txBox="1"/>
          <p:nvPr/>
        </p:nvSpPr>
        <p:spPr>
          <a:xfrm>
            <a:off x="2802835" y="1540565"/>
            <a:ext cx="1351722" cy="346249"/>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GB" sz="1800" u="none" cap="none" strike="noStrike">
                <a:solidFill>
                  <a:schemeClr val="dk1"/>
                </a:solidFill>
                <a:latin typeface="Times New Roman"/>
                <a:ea typeface="Times New Roman"/>
                <a:cs typeface="Times New Roman"/>
                <a:sym typeface="Times New Roman"/>
              </a:rPr>
              <a:t>Sam’s Club</a:t>
            </a:r>
            <a:endParaRPr sz="1100"/>
          </a:p>
        </p:txBody>
      </p:sp>
      <p:sp>
        <p:nvSpPr>
          <p:cNvPr id="963" name="Google Shape;963;p154"/>
          <p:cNvSpPr txBox="1"/>
          <p:nvPr/>
        </p:nvSpPr>
        <p:spPr>
          <a:xfrm>
            <a:off x="2802835" y="3429000"/>
            <a:ext cx="1461052" cy="62324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Walmart E-commerce</a:t>
            </a:r>
            <a:endParaRPr sz="1100"/>
          </a:p>
        </p:txBody>
      </p:sp>
      <p:pic>
        <p:nvPicPr>
          <p:cNvPr id="964" name="Google Shape;964;p154"/>
          <p:cNvPicPr preferRelativeResize="0"/>
          <p:nvPr/>
        </p:nvPicPr>
        <p:blipFill rotWithShape="1">
          <a:blip r:embed="rId5">
            <a:alphaModFix/>
          </a:blip>
          <a:srcRect b="0" l="0" r="0" t="0"/>
          <a:stretch/>
        </p:blipFill>
        <p:spPr>
          <a:xfrm>
            <a:off x="4989444" y="1025128"/>
            <a:ext cx="3538127" cy="2523142"/>
          </a:xfrm>
          <a:prstGeom prst="rect">
            <a:avLst/>
          </a:prstGeom>
          <a:noFill/>
          <a:ln>
            <a:noFill/>
          </a:ln>
        </p:spPr>
      </p:pic>
      <p:sp>
        <p:nvSpPr>
          <p:cNvPr id="965" name="Google Shape;965;p154"/>
          <p:cNvSpPr txBox="1"/>
          <p:nvPr/>
        </p:nvSpPr>
        <p:spPr>
          <a:xfrm>
            <a:off x="5476461" y="3707296"/>
            <a:ext cx="2419990" cy="623248"/>
          </a:xfrm>
          <a:prstGeom prst="rect">
            <a:avLst/>
          </a:prstGeom>
          <a:noFill/>
          <a:ln>
            <a:noFill/>
          </a:ln>
        </p:spPr>
        <p:txBody>
          <a:bodyPr anchorCtr="0" anchor="t" bIns="34275" lIns="68575" spcFirstLastPara="1" rIns="68575" wrap="square" tIns="34275">
            <a:noAutofit/>
          </a:bodyPr>
          <a:lstStyle/>
          <a:p>
            <a:pPr indent="-215900" lvl="0" marL="215900" marR="0" rtl="0" algn="l">
              <a:spcBef>
                <a:spcPts val="0"/>
              </a:spcBef>
              <a:spcAft>
                <a:spcPts val="0"/>
              </a:spcAft>
              <a:buClr>
                <a:schemeClr val="dk1"/>
              </a:buClr>
              <a:buSzPts val="1800"/>
              <a:buFont typeface="Noto Sans Symbols"/>
              <a:buChar char="❖"/>
            </a:pPr>
            <a:r>
              <a:rPr lang="en-GB" sz="1800">
                <a:solidFill>
                  <a:schemeClr val="dk1"/>
                </a:solidFill>
                <a:latin typeface="Times New Roman"/>
                <a:ea typeface="Times New Roman"/>
                <a:cs typeface="Times New Roman"/>
                <a:sym typeface="Times New Roman"/>
              </a:rPr>
              <a:t>Walmart U.S</a:t>
            </a:r>
            <a:endParaRPr sz="1100"/>
          </a:p>
          <a:p>
            <a:pPr indent="-215900" lvl="0" marL="215900" marR="0" rtl="0" algn="l">
              <a:spcBef>
                <a:spcPts val="0"/>
              </a:spcBef>
              <a:spcAft>
                <a:spcPts val="0"/>
              </a:spcAft>
              <a:buClr>
                <a:schemeClr val="dk1"/>
              </a:buClr>
              <a:buSzPts val="1800"/>
              <a:buFont typeface="Noto Sans Symbols"/>
              <a:buChar char="❖"/>
            </a:pPr>
            <a:r>
              <a:rPr lang="en-GB" sz="1800">
                <a:solidFill>
                  <a:schemeClr val="dk1"/>
                </a:solidFill>
                <a:latin typeface="Times New Roman"/>
                <a:ea typeface="Times New Roman"/>
                <a:cs typeface="Times New Roman"/>
                <a:sym typeface="Times New Roman"/>
              </a:rPr>
              <a:t>Walmart Internationa</a:t>
            </a:r>
            <a:r>
              <a:rPr lang="en-GB" sz="1400">
                <a:solidFill>
                  <a:schemeClr val="dk1"/>
                </a:solidFill>
                <a:latin typeface="Calibri"/>
                <a:ea typeface="Calibri"/>
                <a:cs typeface="Calibri"/>
                <a:sym typeface="Calibri"/>
              </a:rPr>
              <a:t>l</a:t>
            </a:r>
            <a:endParaRPr sz="1100"/>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5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Facts</a:t>
            </a:r>
            <a:endParaRPr sz="1100"/>
          </a:p>
        </p:txBody>
      </p:sp>
      <p:sp>
        <p:nvSpPr>
          <p:cNvPr id="971" name="Google Shape;971;p15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0" lvl="0" marL="0" rtl="0" algn="l">
              <a:lnSpc>
                <a:spcPct val="95000"/>
              </a:lnSpc>
              <a:spcBef>
                <a:spcPts val="0"/>
              </a:spcBef>
              <a:spcAft>
                <a:spcPts val="0"/>
              </a:spcAft>
              <a:buClr>
                <a:schemeClr val="dk1"/>
              </a:buClr>
              <a:buSzPts val="1600"/>
              <a:buNone/>
            </a:pPr>
            <a:r>
              <a:rPr lang="en-GB" sz="1600">
                <a:latin typeface="Times New Roman"/>
                <a:ea typeface="Times New Roman"/>
                <a:cs typeface="Times New Roman"/>
                <a:sym typeface="Times New Roman"/>
              </a:rPr>
              <a:t>●Walmart U.S. is the largest segment and operates retail stores in all 50 states in the U.S. Walmart U.S. generated approximately 66% of total net sales in fiscal 2020; Walmart U.S. has historically contributed the greatest amount to the Company's net sales and operating income</a:t>
            </a:r>
            <a:endParaRPr sz="1100"/>
          </a:p>
          <a:p>
            <a:pPr indent="0" lvl="0" marL="0" rtl="0" algn="l">
              <a:lnSpc>
                <a:spcPct val="95000"/>
              </a:lnSpc>
              <a:spcBef>
                <a:spcPts val="0"/>
              </a:spcBef>
              <a:spcAft>
                <a:spcPts val="0"/>
              </a:spcAft>
              <a:buClr>
                <a:schemeClr val="dk1"/>
              </a:buClr>
              <a:buSzPts val="1600"/>
              <a:buNone/>
            </a:pPr>
            <a:r>
              <a:t/>
            </a:r>
            <a:endParaRPr sz="1600">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1600"/>
              <a:buNone/>
            </a:pPr>
            <a:r>
              <a:rPr lang="en-GB" sz="1600">
                <a:latin typeface="Times New Roman"/>
                <a:ea typeface="Times New Roman"/>
                <a:cs typeface="Times New Roman"/>
                <a:sym typeface="Times New Roman"/>
              </a:rPr>
              <a:t>●Wal-Mart International is the second largest segment and consists of operations in 27 countries outside of the U.S. and includes numerous formats as well as digital retail; Wal-Mart International generated approximately 23% of fiscal 2020 net sales</a:t>
            </a:r>
            <a:endParaRPr sz="1100"/>
          </a:p>
          <a:p>
            <a:pPr indent="0" lvl="0" marL="0" rtl="0" algn="l">
              <a:lnSpc>
                <a:spcPct val="95000"/>
              </a:lnSpc>
              <a:spcBef>
                <a:spcPts val="0"/>
              </a:spcBef>
              <a:spcAft>
                <a:spcPts val="0"/>
              </a:spcAft>
              <a:buClr>
                <a:schemeClr val="dk1"/>
              </a:buClr>
              <a:buSzPts val="1600"/>
              <a:buNone/>
            </a:pPr>
            <a:r>
              <a:t/>
            </a:r>
            <a:endParaRPr sz="1600">
              <a:latin typeface="Times New Roman"/>
              <a:ea typeface="Times New Roman"/>
              <a:cs typeface="Times New Roman"/>
              <a:sym typeface="Times New Roman"/>
            </a:endParaRPr>
          </a:p>
          <a:p>
            <a:pPr indent="0" lvl="0" marL="0" rtl="0" algn="l">
              <a:lnSpc>
                <a:spcPct val="95000"/>
              </a:lnSpc>
              <a:spcBef>
                <a:spcPts val="0"/>
              </a:spcBef>
              <a:spcAft>
                <a:spcPts val="0"/>
              </a:spcAft>
              <a:buClr>
                <a:schemeClr val="dk1"/>
              </a:buClr>
              <a:buSzPts val="1600"/>
              <a:buNone/>
            </a:pPr>
            <a:r>
              <a:rPr lang="en-GB" sz="1600">
                <a:latin typeface="Times New Roman"/>
                <a:ea typeface="Times New Roman"/>
                <a:cs typeface="Times New Roman"/>
                <a:sym typeface="Times New Roman"/>
              </a:rPr>
              <a:t>●Sam's Club consists of membership-only warehouse clubs and operates in 44 states in the U.S., as well as digital retail. Sam's Club accounted for approximately 11% of fiscal 2020 net sales; As a membership-only warehouse club, membership income is a significant component of the segment's operating income</a:t>
            </a:r>
            <a:endParaRPr sz="1100"/>
          </a:p>
          <a:p>
            <a:pPr indent="-76200" lvl="0" marL="177800" rtl="0" algn="l">
              <a:lnSpc>
                <a:spcPct val="70000"/>
              </a:lnSpc>
              <a:spcBef>
                <a:spcPts val="800"/>
              </a:spcBef>
              <a:spcAft>
                <a:spcPts val="0"/>
              </a:spcAft>
              <a:buClr>
                <a:schemeClr val="dk1"/>
              </a:buClr>
              <a:buSzPts val="1600"/>
              <a:buNone/>
            </a:pPr>
            <a:r>
              <a:t/>
            </a:r>
            <a:endParaRPr sz="1600"/>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56"/>
          <p:cNvSpPr txBox="1"/>
          <p:nvPr>
            <p:ph type="title"/>
          </p:nvPr>
        </p:nvSpPr>
        <p:spPr>
          <a:xfrm>
            <a:off x="628650" y="0"/>
            <a:ext cx="7886700" cy="994172"/>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Timeline</a:t>
            </a:r>
            <a:endParaRPr sz="1100"/>
          </a:p>
        </p:txBody>
      </p:sp>
      <p:sp>
        <p:nvSpPr>
          <p:cNvPr id="977" name="Google Shape;977;p156"/>
          <p:cNvSpPr txBox="1"/>
          <p:nvPr>
            <p:ph idx="1" type="body"/>
          </p:nvPr>
        </p:nvSpPr>
        <p:spPr>
          <a:xfrm>
            <a:off x="628650" y="1192696"/>
            <a:ext cx="7392228" cy="3637722"/>
          </a:xfrm>
          <a:prstGeom prst="rect">
            <a:avLst/>
          </a:prstGeom>
          <a:noFill/>
          <a:ln>
            <a:noFill/>
          </a:ln>
        </p:spPr>
        <p:txBody>
          <a:bodyPr anchorCtr="0" anchor="t" bIns="34275" lIns="68575" spcFirstLastPara="1" rIns="68575" wrap="square" tIns="34275">
            <a:noAutofit/>
          </a:bodyPr>
          <a:lstStyle/>
          <a:p>
            <a:pPr indent="0" lvl="0" marL="0" rtl="0" algn="l">
              <a:lnSpc>
                <a:spcPct val="130000"/>
              </a:lnSpc>
              <a:spcBef>
                <a:spcPts val="0"/>
              </a:spcBef>
              <a:spcAft>
                <a:spcPts val="0"/>
              </a:spcAft>
              <a:buClr>
                <a:schemeClr val="dk1"/>
              </a:buClr>
              <a:buSzPts val="800"/>
              <a:buNone/>
            </a:pPr>
            <a:r>
              <a:rPr lang="en-GB" sz="1500">
                <a:latin typeface="Times New Roman"/>
                <a:ea typeface="Times New Roman"/>
                <a:cs typeface="Times New Roman"/>
                <a:sym typeface="Times New Roman"/>
              </a:rPr>
              <a:t>●1962: </a:t>
            </a:r>
            <a:r>
              <a:rPr lang="en-GB" sz="1500" u="sng">
                <a:latin typeface="Times New Roman"/>
                <a:ea typeface="Times New Roman"/>
                <a:cs typeface="Times New Roman"/>
                <a:sym typeface="Times New Roman"/>
              </a:rPr>
              <a:t>Sam Walton opened the first Walmart in Rogers, Arkansas</a:t>
            </a:r>
            <a:endParaRPr sz="1100"/>
          </a:p>
          <a:p>
            <a:pPr indent="0" lvl="0" marL="0" rtl="0" algn="l">
              <a:lnSpc>
                <a:spcPct val="130000"/>
              </a:lnSpc>
              <a:spcBef>
                <a:spcPts val="0"/>
              </a:spcBef>
              <a:spcAft>
                <a:spcPts val="0"/>
              </a:spcAft>
              <a:buClr>
                <a:schemeClr val="dk1"/>
              </a:buClr>
              <a:buSzPts val="800"/>
              <a:buNone/>
            </a:pPr>
            <a:r>
              <a:rPr lang="en-GB" sz="1500">
                <a:latin typeface="Times New Roman"/>
                <a:ea typeface="Times New Roman"/>
                <a:cs typeface="Times New Roman"/>
                <a:sym typeface="Times New Roman"/>
              </a:rPr>
              <a:t>●1969: Officially incorporated as Wal-Mart Stores, Inc.</a:t>
            </a:r>
            <a:endParaRPr sz="1100"/>
          </a:p>
          <a:p>
            <a:pPr indent="0" lvl="0" marL="0" rtl="0" algn="l">
              <a:lnSpc>
                <a:spcPct val="130000"/>
              </a:lnSpc>
              <a:spcBef>
                <a:spcPts val="0"/>
              </a:spcBef>
              <a:spcAft>
                <a:spcPts val="0"/>
              </a:spcAft>
              <a:buClr>
                <a:schemeClr val="dk1"/>
              </a:buClr>
              <a:buSzPts val="800"/>
              <a:buNone/>
            </a:pPr>
            <a:r>
              <a:rPr lang="en-GB" sz="1500">
                <a:latin typeface="Times New Roman"/>
                <a:ea typeface="Times New Roman"/>
                <a:cs typeface="Times New Roman"/>
                <a:sym typeface="Times New Roman"/>
              </a:rPr>
              <a:t>●1970: </a:t>
            </a:r>
            <a:r>
              <a:rPr lang="en-GB" sz="1500" u="sng">
                <a:latin typeface="Times New Roman"/>
                <a:ea typeface="Times New Roman"/>
                <a:cs typeface="Times New Roman"/>
                <a:sym typeface="Times New Roman"/>
              </a:rPr>
              <a:t>Became a publicly traded company</a:t>
            </a:r>
            <a:endParaRPr sz="1100"/>
          </a:p>
          <a:p>
            <a:pPr indent="0" lvl="0" marL="0" rtl="0" algn="l">
              <a:lnSpc>
                <a:spcPct val="130000"/>
              </a:lnSpc>
              <a:spcBef>
                <a:spcPts val="0"/>
              </a:spcBef>
              <a:spcAft>
                <a:spcPts val="0"/>
              </a:spcAft>
              <a:buClr>
                <a:schemeClr val="dk1"/>
              </a:buClr>
              <a:buSzPts val="800"/>
              <a:buNone/>
            </a:pPr>
            <a:r>
              <a:rPr lang="en-GB" sz="1500">
                <a:latin typeface="Times New Roman"/>
                <a:ea typeface="Times New Roman"/>
                <a:cs typeface="Times New Roman"/>
                <a:sym typeface="Times New Roman"/>
              </a:rPr>
              <a:t>●1972: Listed on NYSE, 51 stores and sales of $78 million</a:t>
            </a:r>
            <a:endParaRPr sz="1100"/>
          </a:p>
          <a:p>
            <a:pPr indent="0" lvl="0" marL="0" rtl="0" algn="l">
              <a:lnSpc>
                <a:spcPct val="130000"/>
              </a:lnSpc>
              <a:spcBef>
                <a:spcPts val="0"/>
              </a:spcBef>
              <a:spcAft>
                <a:spcPts val="0"/>
              </a:spcAft>
              <a:buClr>
                <a:schemeClr val="dk1"/>
              </a:buClr>
              <a:buSzPts val="800"/>
              <a:buNone/>
            </a:pPr>
            <a:r>
              <a:rPr lang="en-GB" sz="1500">
                <a:latin typeface="Times New Roman"/>
                <a:ea typeface="Times New Roman"/>
                <a:cs typeface="Times New Roman"/>
                <a:sym typeface="Times New Roman"/>
              </a:rPr>
              <a:t>●1980: </a:t>
            </a:r>
            <a:r>
              <a:rPr lang="en-GB" sz="1500" u="sng">
                <a:latin typeface="Times New Roman"/>
                <a:ea typeface="Times New Roman"/>
                <a:cs typeface="Times New Roman"/>
                <a:sym typeface="Times New Roman"/>
              </a:rPr>
              <a:t>Walmart reaches $1 billion in annual sales, faster than any other company at that time.</a:t>
            </a:r>
            <a:endParaRPr sz="1100"/>
          </a:p>
          <a:p>
            <a:pPr indent="0" lvl="0" marL="0" rtl="0" algn="l">
              <a:lnSpc>
                <a:spcPct val="130000"/>
              </a:lnSpc>
              <a:spcBef>
                <a:spcPts val="0"/>
              </a:spcBef>
              <a:spcAft>
                <a:spcPts val="0"/>
              </a:spcAft>
              <a:buClr>
                <a:schemeClr val="dk1"/>
              </a:buClr>
              <a:buSzPts val="800"/>
              <a:buNone/>
            </a:pPr>
            <a:r>
              <a:rPr lang="en-GB" sz="1500">
                <a:latin typeface="Times New Roman"/>
                <a:ea typeface="Times New Roman"/>
                <a:cs typeface="Times New Roman"/>
                <a:sym typeface="Times New Roman"/>
              </a:rPr>
              <a:t>●1983: The first Sam’s Club opened in Midwest City, Oklahoma</a:t>
            </a:r>
            <a:endParaRPr sz="1100"/>
          </a:p>
          <a:p>
            <a:pPr indent="0" lvl="0" marL="0" rtl="0" algn="l">
              <a:lnSpc>
                <a:spcPct val="130000"/>
              </a:lnSpc>
              <a:spcBef>
                <a:spcPts val="0"/>
              </a:spcBef>
              <a:spcAft>
                <a:spcPts val="0"/>
              </a:spcAft>
              <a:buClr>
                <a:schemeClr val="dk1"/>
              </a:buClr>
              <a:buSzPts val="800"/>
              <a:buNone/>
            </a:pPr>
            <a:r>
              <a:rPr lang="en-GB" sz="1500">
                <a:latin typeface="Times New Roman"/>
                <a:ea typeface="Times New Roman"/>
                <a:cs typeface="Times New Roman"/>
                <a:sym typeface="Times New Roman"/>
              </a:rPr>
              <a:t>●1990: </a:t>
            </a:r>
            <a:r>
              <a:rPr lang="en-GB" sz="1500" u="sng">
                <a:latin typeface="Times New Roman"/>
                <a:ea typeface="Times New Roman"/>
                <a:cs typeface="Times New Roman"/>
                <a:sym typeface="Times New Roman"/>
              </a:rPr>
              <a:t>Walmart became the nation's number-one retailer</a:t>
            </a:r>
            <a:endParaRPr sz="1100"/>
          </a:p>
          <a:p>
            <a:pPr indent="0" lvl="0" marL="0" rtl="0" algn="l">
              <a:lnSpc>
                <a:spcPct val="130000"/>
              </a:lnSpc>
              <a:spcBef>
                <a:spcPts val="0"/>
              </a:spcBef>
              <a:spcAft>
                <a:spcPts val="0"/>
              </a:spcAft>
              <a:buClr>
                <a:schemeClr val="dk1"/>
              </a:buClr>
              <a:buSzPts val="800"/>
              <a:buNone/>
            </a:pPr>
            <a:r>
              <a:rPr lang="en-GB" sz="1500">
                <a:latin typeface="Times New Roman"/>
                <a:ea typeface="Times New Roman"/>
                <a:cs typeface="Times New Roman"/>
                <a:sym typeface="Times New Roman"/>
              </a:rPr>
              <a:t>●1991: Walmart goes global, opened a Sam’s Club in Mexico City</a:t>
            </a:r>
            <a:endParaRPr sz="1100"/>
          </a:p>
          <a:p>
            <a:pPr indent="0" lvl="0" marL="0" rtl="0" algn="l">
              <a:lnSpc>
                <a:spcPct val="130000"/>
              </a:lnSpc>
              <a:spcBef>
                <a:spcPts val="0"/>
              </a:spcBef>
              <a:spcAft>
                <a:spcPts val="0"/>
              </a:spcAft>
              <a:buClr>
                <a:schemeClr val="dk1"/>
              </a:buClr>
              <a:buSzPts val="800"/>
              <a:buNone/>
            </a:pPr>
            <a:r>
              <a:rPr lang="en-GB" sz="1500">
                <a:latin typeface="Times New Roman"/>
                <a:ea typeface="Times New Roman"/>
                <a:cs typeface="Times New Roman"/>
                <a:sym typeface="Times New Roman"/>
              </a:rPr>
              <a:t>●1992: Employed 371,000 associates in 1,928 stores and clubs.</a:t>
            </a:r>
            <a:endParaRPr sz="1100"/>
          </a:p>
          <a:p>
            <a:pPr indent="0" lvl="0" marL="0" rtl="0" algn="l">
              <a:lnSpc>
                <a:spcPct val="130000"/>
              </a:lnSpc>
              <a:spcBef>
                <a:spcPts val="0"/>
              </a:spcBef>
              <a:spcAft>
                <a:spcPts val="0"/>
              </a:spcAft>
              <a:buClr>
                <a:schemeClr val="dk1"/>
              </a:buClr>
              <a:buSzPts val="800"/>
              <a:buNone/>
            </a:pPr>
            <a:r>
              <a:rPr lang="en-GB" sz="1500">
                <a:latin typeface="Times New Roman"/>
                <a:ea typeface="Times New Roman"/>
                <a:cs typeface="Times New Roman"/>
                <a:sym typeface="Times New Roman"/>
              </a:rPr>
              <a:t>●1996: Walmart opened its first stores in China</a:t>
            </a:r>
            <a:endParaRPr sz="1100"/>
          </a:p>
          <a:p>
            <a:pPr indent="-88900" lvl="0" marL="177800" rtl="0" algn="l">
              <a:lnSpc>
                <a:spcPct val="70000"/>
              </a:lnSpc>
              <a:spcBef>
                <a:spcPts val="800"/>
              </a:spcBef>
              <a:spcAft>
                <a:spcPts val="0"/>
              </a:spcAft>
              <a:buClr>
                <a:schemeClr val="dk1"/>
              </a:buClr>
              <a:buSzPts val="1500"/>
              <a:buNone/>
            </a:pPr>
            <a:r>
              <a:t/>
            </a:r>
            <a:endParaRPr sz="1500"/>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57"/>
          <p:cNvSpPr txBox="1"/>
          <p:nvPr>
            <p:ph type="title"/>
          </p:nvPr>
        </p:nvSpPr>
        <p:spPr>
          <a:xfrm>
            <a:off x="628650" y="-93904"/>
            <a:ext cx="7886700" cy="994172"/>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Timeline</a:t>
            </a:r>
            <a:endParaRPr sz="1100"/>
          </a:p>
        </p:txBody>
      </p:sp>
      <p:sp>
        <p:nvSpPr>
          <p:cNvPr id="983" name="Google Shape;983;p157"/>
          <p:cNvSpPr txBox="1"/>
          <p:nvPr>
            <p:ph idx="1" type="body"/>
          </p:nvPr>
        </p:nvSpPr>
        <p:spPr>
          <a:xfrm>
            <a:off x="628650" y="900268"/>
            <a:ext cx="7886700" cy="3969905"/>
          </a:xfrm>
          <a:prstGeom prst="rect">
            <a:avLst/>
          </a:prstGeom>
          <a:noFill/>
          <a:ln>
            <a:noFill/>
          </a:ln>
        </p:spPr>
        <p:txBody>
          <a:bodyPr anchorCtr="0" anchor="t" bIns="34275" lIns="68575" spcFirstLastPara="1" rIns="68575" wrap="square" tIns="34275">
            <a:noAutofit/>
          </a:bodyPr>
          <a:lstStyle/>
          <a:p>
            <a:pPr indent="0" lvl="0" marL="0" rtl="0" algn="l">
              <a:lnSpc>
                <a:spcPct val="130000"/>
              </a:lnSpc>
              <a:spcBef>
                <a:spcPts val="0"/>
              </a:spcBef>
              <a:spcAft>
                <a:spcPts val="0"/>
              </a:spcAft>
              <a:buClr>
                <a:schemeClr val="dk1"/>
              </a:buClr>
              <a:buSzPts val="1500"/>
              <a:buNone/>
            </a:pPr>
            <a:r>
              <a:rPr lang="en-GB" sz="1500">
                <a:latin typeface="Times New Roman"/>
                <a:ea typeface="Times New Roman"/>
                <a:cs typeface="Times New Roman"/>
                <a:sym typeface="Times New Roman"/>
              </a:rPr>
              <a:t>●2002: </a:t>
            </a:r>
            <a:r>
              <a:rPr lang="en-GB" sz="1500" u="sng">
                <a:latin typeface="Times New Roman"/>
                <a:ea typeface="Times New Roman"/>
                <a:cs typeface="Times New Roman"/>
                <a:sym typeface="Times New Roman"/>
              </a:rPr>
              <a:t>Walmart topped the Fortune 500 ranking of America's largest companies</a:t>
            </a:r>
            <a:endParaRPr sz="1100"/>
          </a:p>
          <a:p>
            <a:pPr indent="0" lvl="0" marL="0" rtl="0" algn="l">
              <a:lnSpc>
                <a:spcPct val="130000"/>
              </a:lnSpc>
              <a:spcBef>
                <a:spcPts val="0"/>
              </a:spcBef>
              <a:spcAft>
                <a:spcPts val="0"/>
              </a:spcAft>
              <a:buClr>
                <a:schemeClr val="dk1"/>
              </a:buClr>
              <a:buSzPts val="1500"/>
              <a:buNone/>
            </a:pPr>
            <a:r>
              <a:rPr lang="en-GB" sz="1500">
                <a:latin typeface="Times New Roman"/>
                <a:ea typeface="Times New Roman"/>
                <a:cs typeface="Times New Roman"/>
                <a:sym typeface="Times New Roman"/>
              </a:rPr>
              <a:t>●2009: </a:t>
            </a:r>
            <a:r>
              <a:rPr lang="en-GB" sz="1500" u="sng">
                <a:latin typeface="Times New Roman"/>
                <a:ea typeface="Times New Roman"/>
                <a:cs typeface="Times New Roman"/>
                <a:sym typeface="Times New Roman"/>
              </a:rPr>
              <a:t>Walmart exceeded $400 billion in annual sales</a:t>
            </a:r>
            <a:endParaRPr sz="1100"/>
          </a:p>
          <a:p>
            <a:pPr indent="0" lvl="0" marL="0" rtl="0" algn="l">
              <a:lnSpc>
                <a:spcPct val="130000"/>
              </a:lnSpc>
              <a:spcBef>
                <a:spcPts val="0"/>
              </a:spcBef>
              <a:spcAft>
                <a:spcPts val="0"/>
              </a:spcAft>
              <a:buClr>
                <a:schemeClr val="dk1"/>
              </a:buClr>
              <a:buSzPts val="1500"/>
              <a:buNone/>
            </a:pPr>
            <a:r>
              <a:rPr lang="en-GB" sz="1500">
                <a:latin typeface="Times New Roman"/>
                <a:ea typeface="Times New Roman"/>
                <a:cs typeface="Times New Roman"/>
                <a:sym typeface="Times New Roman"/>
              </a:rPr>
              <a:t>●2011: With the acquisition of MassMart in South Africa, Walmart surpassed 10,000 retail units around the world.</a:t>
            </a:r>
            <a:endParaRPr sz="1100"/>
          </a:p>
          <a:p>
            <a:pPr indent="0" lvl="0" marL="0" rtl="0" algn="l">
              <a:lnSpc>
                <a:spcPct val="130000"/>
              </a:lnSpc>
              <a:spcBef>
                <a:spcPts val="0"/>
              </a:spcBef>
              <a:spcAft>
                <a:spcPts val="0"/>
              </a:spcAft>
              <a:buClr>
                <a:schemeClr val="dk1"/>
              </a:buClr>
              <a:buSzPts val="1500"/>
              <a:buNone/>
            </a:pPr>
            <a:r>
              <a:rPr lang="en-GB" sz="1500">
                <a:latin typeface="Times New Roman"/>
                <a:ea typeface="Times New Roman"/>
                <a:cs typeface="Times New Roman"/>
                <a:sym typeface="Times New Roman"/>
              </a:rPr>
              <a:t>●2014: Doug McMillon succeeded Mike Duke as CEO</a:t>
            </a:r>
            <a:endParaRPr sz="1100"/>
          </a:p>
          <a:p>
            <a:pPr indent="0" lvl="0" marL="0" rtl="0" algn="l">
              <a:lnSpc>
                <a:spcPct val="130000"/>
              </a:lnSpc>
              <a:spcBef>
                <a:spcPts val="0"/>
              </a:spcBef>
              <a:spcAft>
                <a:spcPts val="0"/>
              </a:spcAft>
              <a:buClr>
                <a:schemeClr val="dk1"/>
              </a:buClr>
              <a:buSzPts val="1500"/>
              <a:buNone/>
            </a:pPr>
            <a:r>
              <a:rPr lang="en-GB" sz="1500">
                <a:latin typeface="Times New Roman"/>
                <a:ea typeface="Times New Roman"/>
                <a:cs typeface="Times New Roman"/>
                <a:sym typeface="Times New Roman"/>
              </a:rPr>
              <a:t>●2015: Walmart announces a $2.7 billion investment over two years in its U.S workforce</a:t>
            </a:r>
            <a:endParaRPr sz="1100"/>
          </a:p>
          <a:p>
            <a:pPr indent="0" lvl="0" marL="0" rtl="0" algn="l">
              <a:lnSpc>
                <a:spcPct val="130000"/>
              </a:lnSpc>
              <a:spcBef>
                <a:spcPts val="0"/>
              </a:spcBef>
              <a:spcAft>
                <a:spcPts val="0"/>
              </a:spcAft>
              <a:buClr>
                <a:schemeClr val="dk1"/>
              </a:buClr>
              <a:buSzPts val="1500"/>
              <a:buNone/>
            </a:pPr>
            <a:r>
              <a:rPr lang="en-GB" sz="1500">
                <a:latin typeface="Times New Roman"/>
                <a:ea typeface="Times New Roman"/>
                <a:cs typeface="Times New Roman"/>
                <a:sym typeface="Times New Roman"/>
              </a:rPr>
              <a:t>●2016: </a:t>
            </a:r>
            <a:r>
              <a:rPr lang="en-GB" sz="1500" u="sng">
                <a:latin typeface="Times New Roman"/>
                <a:ea typeface="Times New Roman"/>
                <a:cs typeface="Times New Roman"/>
                <a:sym typeface="Times New Roman"/>
              </a:rPr>
              <a:t>Walmart and JD.com, China’s largest e-commerce company by revenue, form a strategic alliance to better serve consumers across China</a:t>
            </a:r>
            <a:endParaRPr sz="1100"/>
          </a:p>
          <a:p>
            <a:pPr indent="0" lvl="0" marL="0" rtl="0" algn="l">
              <a:lnSpc>
                <a:spcPct val="130000"/>
              </a:lnSpc>
              <a:spcBef>
                <a:spcPts val="0"/>
              </a:spcBef>
              <a:spcAft>
                <a:spcPts val="0"/>
              </a:spcAft>
              <a:buClr>
                <a:schemeClr val="dk1"/>
              </a:buClr>
              <a:buSzPts val="1500"/>
              <a:buNone/>
            </a:pPr>
            <a:r>
              <a:rPr lang="en-GB" sz="1500">
                <a:latin typeface="Times New Roman"/>
                <a:ea typeface="Times New Roman"/>
                <a:cs typeface="Times New Roman"/>
                <a:sym typeface="Times New Roman"/>
              </a:rPr>
              <a:t>●2017: Walmart acquires Shoebuy.com, which was later renamed Shoes.com</a:t>
            </a:r>
            <a:endParaRPr sz="1500">
              <a:latin typeface="Times New Roman"/>
              <a:ea typeface="Times New Roman"/>
              <a:cs typeface="Times New Roman"/>
              <a:sym typeface="Times New Roman"/>
            </a:endParaRPr>
          </a:p>
          <a:p>
            <a:pPr indent="0" lvl="0" marL="0" rtl="0" algn="l">
              <a:lnSpc>
                <a:spcPct val="130000"/>
              </a:lnSpc>
              <a:spcBef>
                <a:spcPts val="0"/>
              </a:spcBef>
              <a:spcAft>
                <a:spcPts val="0"/>
              </a:spcAft>
              <a:buClr>
                <a:schemeClr val="dk1"/>
              </a:buClr>
              <a:buSzPts val="1500"/>
              <a:buNone/>
            </a:pPr>
            <a:r>
              <a:rPr lang="en-GB" sz="1500">
                <a:latin typeface="Times New Roman"/>
                <a:ea typeface="Times New Roman"/>
                <a:cs typeface="Times New Roman"/>
                <a:sym typeface="Times New Roman"/>
              </a:rPr>
              <a:t>●2017: Walmart launches free two-day shipping on more than 2 million items, no membership required.</a:t>
            </a:r>
            <a:endParaRPr sz="1100"/>
          </a:p>
          <a:p>
            <a:pPr indent="0" lvl="0" marL="0" rtl="0" algn="l">
              <a:lnSpc>
                <a:spcPct val="130000"/>
              </a:lnSpc>
              <a:spcBef>
                <a:spcPts val="0"/>
              </a:spcBef>
              <a:spcAft>
                <a:spcPts val="0"/>
              </a:spcAft>
              <a:buClr>
                <a:schemeClr val="dk1"/>
              </a:buClr>
              <a:buSzPts val="1500"/>
              <a:buNone/>
            </a:pPr>
            <a:r>
              <a:rPr lang="en-GB" sz="1500">
                <a:latin typeface="Times New Roman"/>
                <a:ea typeface="Times New Roman"/>
                <a:cs typeface="Times New Roman"/>
                <a:sym typeface="Times New Roman"/>
              </a:rPr>
              <a:t>●2018: The company</a:t>
            </a:r>
            <a:r>
              <a:rPr lang="en-GB" sz="1500">
                <a:solidFill>
                  <a:schemeClr val="hlink"/>
                </a:solidFill>
                <a:uFill>
                  <a:noFill/>
                </a:uFill>
                <a:latin typeface="Times New Roman"/>
                <a:ea typeface="Times New Roman"/>
                <a:cs typeface="Times New Roman"/>
                <a:sym typeface="Times New Roman"/>
                <a:hlinkClick r:id="rId3"/>
              </a:rPr>
              <a:t> </a:t>
            </a:r>
            <a:r>
              <a:rPr lang="en-GB" sz="1500" u="sng">
                <a:solidFill>
                  <a:schemeClr val="hlink"/>
                </a:solidFill>
                <a:latin typeface="Times New Roman"/>
                <a:ea typeface="Times New Roman"/>
                <a:cs typeface="Times New Roman"/>
                <a:sym typeface="Times New Roman"/>
                <a:hlinkClick r:id="rId4"/>
              </a:rPr>
              <a:t>changes its legal</a:t>
            </a:r>
            <a:r>
              <a:rPr lang="en-GB" sz="1500">
                <a:latin typeface="Times New Roman"/>
                <a:ea typeface="Times New Roman"/>
                <a:cs typeface="Times New Roman"/>
                <a:sym typeface="Times New Roman"/>
              </a:rPr>
              <a:t> name from Wal-Mart Stores, Inc. to Walmart Inc.</a:t>
            </a:r>
            <a:endParaRPr sz="1100"/>
          </a:p>
          <a:p>
            <a:pPr indent="0" lvl="0" marL="0" rtl="0" algn="l">
              <a:lnSpc>
                <a:spcPct val="130000"/>
              </a:lnSpc>
              <a:spcBef>
                <a:spcPts val="0"/>
              </a:spcBef>
              <a:spcAft>
                <a:spcPts val="0"/>
              </a:spcAft>
              <a:buClr>
                <a:schemeClr val="dk1"/>
              </a:buClr>
              <a:buSzPts val="1500"/>
              <a:buNone/>
            </a:pPr>
            <a:r>
              <a:rPr lang="en-GB" sz="1500">
                <a:latin typeface="Times New Roman"/>
                <a:ea typeface="Times New Roman"/>
                <a:cs typeface="Times New Roman"/>
                <a:sym typeface="Times New Roman"/>
              </a:rPr>
              <a:t>●2019</a:t>
            </a:r>
            <a:r>
              <a:rPr b="1" lang="en-GB" sz="1500">
                <a:latin typeface="Times New Roman"/>
                <a:ea typeface="Times New Roman"/>
                <a:cs typeface="Times New Roman"/>
                <a:sym typeface="Times New Roman"/>
              </a:rPr>
              <a:t>: </a:t>
            </a:r>
            <a:r>
              <a:rPr lang="en-GB" sz="1500">
                <a:latin typeface="Times New Roman"/>
                <a:ea typeface="Times New Roman"/>
                <a:cs typeface="Times New Roman"/>
                <a:sym typeface="Times New Roman"/>
              </a:rPr>
              <a:t>John Furner named President and CEO of Walmart U.S.</a:t>
            </a:r>
            <a:endParaRPr sz="1100"/>
          </a:p>
          <a:p>
            <a:pPr indent="0" lvl="0" marL="0" rtl="0" algn="l">
              <a:lnSpc>
                <a:spcPct val="130000"/>
              </a:lnSpc>
              <a:spcBef>
                <a:spcPts val="0"/>
              </a:spcBef>
              <a:spcAft>
                <a:spcPts val="0"/>
              </a:spcAft>
              <a:buClr>
                <a:schemeClr val="dk1"/>
              </a:buClr>
              <a:buSzPts val="700"/>
              <a:buNone/>
            </a:pPr>
            <a:r>
              <a:t/>
            </a:r>
            <a:endParaRPr sz="700">
              <a:latin typeface="Times New Roman"/>
              <a:ea typeface="Times New Roman"/>
              <a:cs typeface="Times New Roman"/>
              <a:sym typeface="Times New Roman"/>
            </a:endParaRPr>
          </a:p>
          <a:p>
            <a:pPr indent="-139700" lvl="0" marL="177800" rtl="0" algn="l">
              <a:lnSpc>
                <a:spcPct val="70000"/>
              </a:lnSpc>
              <a:spcBef>
                <a:spcPts val="800"/>
              </a:spcBef>
              <a:spcAft>
                <a:spcPts val="0"/>
              </a:spcAft>
              <a:buClr>
                <a:schemeClr val="dk1"/>
              </a:buClr>
              <a:buSzPts val="500"/>
              <a:buNone/>
            </a:pPr>
            <a:r>
              <a:t/>
            </a:r>
            <a:endParaRPr sz="5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50"/>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Retail Rankings</a:t>
            </a:r>
            <a:endParaRPr/>
          </a:p>
        </p:txBody>
      </p:sp>
      <p:pic>
        <p:nvPicPr>
          <p:cNvPr id="267" name="Google Shape;267;p50"/>
          <p:cNvPicPr preferRelativeResize="0"/>
          <p:nvPr/>
        </p:nvPicPr>
        <p:blipFill rotWithShape="1">
          <a:blip r:embed="rId3">
            <a:alphaModFix/>
          </a:blip>
          <a:srcRect b="0" l="0" r="0" t="0"/>
          <a:stretch/>
        </p:blipFill>
        <p:spPr>
          <a:xfrm>
            <a:off x="647700" y="766763"/>
            <a:ext cx="8153400" cy="391477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158"/>
          <p:cNvSpPr txBox="1"/>
          <p:nvPr>
            <p:ph type="title"/>
          </p:nvPr>
        </p:nvSpPr>
        <p:spPr>
          <a:xfrm>
            <a:off x="628650" y="123069"/>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Total Number of Walmart Stores Worldwide</a:t>
            </a:r>
            <a:endParaRPr sz="1100">
              <a:latin typeface="Times New Roman"/>
              <a:ea typeface="Times New Roman"/>
              <a:cs typeface="Times New Roman"/>
              <a:sym typeface="Times New Roman"/>
            </a:endParaRPr>
          </a:p>
        </p:txBody>
      </p:sp>
      <p:pic>
        <p:nvPicPr>
          <p:cNvPr id="989" name="Google Shape;989;p158"/>
          <p:cNvPicPr preferRelativeResize="0"/>
          <p:nvPr/>
        </p:nvPicPr>
        <p:blipFill rotWithShape="1">
          <a:blip r:embed="rId3">
            <a:alphaModFix/>
          </a:blip>
          <a:srcRect b="0" l="0" r="0" t="0"/>
          <a:stretch/>
        </p:blipFill>
        <p:spPr>
          <a:xfrm>
            <a:off x="1047175" y="831575"/>
            <a:ext cx="7104401" cy="4007124"/>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Walmart’s gross profit margin worldwide form fiscal year 2006 to 2020</a:t>
            </a:r>
            <a:endParaRPr sz="1100">
              <a:latin typeface="Times New Roman"/>
              <a:ea typeface="Times New Roman"/>
              <a:cs typeface="Times New Roman"/>
              <a:sym typeface="Times New Roman"/>
            </a:endParaRPr>
          </a:p>
        </p:txBody>
      </p:sp>
      <p:pic>
        <p:nvPicPr>
          <p:cNvPr id="995" name="Google Shape;995;p159"/>
          <p:cNvPicPr preferRelativeResize="0"/>
          <p:nvPr/>
        </p:nvPicPr>
        <p:blipFill rotWithShape="1">
          <a:blip r:embed="rId3">
            <a:alphaModFix/>
          </a:blip>
          <a:srcRect b="0" l="0" r="0" t="0"/>
          <a:stretch/>
        </p:blipFill>
        <p:spPr>
          <a:xfrm>
            <a:off x="1032076" y="1268050"/>
            <a:ext cx="7133351" cy="3570649"/>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160"/>
          <p:cNvSpPr txBox="1"/>
          <p:nvPr>
            <p:ph type="title"/>
          </p:nvPr>
        </p:nvSpPr>
        <p:spPr>
          <a:xfrm>
            <a:off x="7462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Walmart net sales worldwide from 2006 to 2020</a:t>
            </a:r>
            <a:endParaRPr sz="1100">
              <a:latin typeface="Times New Roman"/>
              <a:ea typeface="Times New Roman"/>
              <a:cs typeface="Times New Roman"/>
              <a:sym typeface="Times New Roman"/>
            </a:endParaRPr>
          </a:p>
        </p:txBody>
      </p:sp>
      <p:pic>
        <p:nvPicPr>
          <p:cNvPr id="1001" name="Google Shape;1001;p160"/>
          <p:cNvPicPr preferRelativeResize="0"/>
          <p:nvPr/>
        </p:nvPicPr>
        <p:blipFill rotWithShape="1">
          <a:blip r:embed="rId3">
            <a:alphaModFix/>
          </a:blip>
          <a:srcRect b="0" l="0" r="0" t="0"/>
          <a:stretch/>
        </p:blipFill>
        <p:spPr>
          <a:xfrm>
            <a:off x="1014525" y="1268050"/>
            <a:ext cx="7114950" cy="357064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61"/>
          <p:cNvSpPr txBox="1"/>
          <p:nvPr>
            <p:ph type="title"/>
          </p:nvPr>
        </p:nvSpPr>
        <p:spPr>
          <a:xfrm>
            <a:off x="628649" y="50626"/>
            <a:ext cx="7886700" cy="994172"/>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Walmart and the Competition</a:t>
            </a:r>
            <a:endParaRPr sz="1100"/>
          </a:p>
        </p:txBody>
      </p:sp>
      <p:pic>
        <p:nvPicPr>
          <p:cNvPr descr="A picture containing graphical user interface&#10;&#10;Description automatically generated" id="1007" name="Google Shape;1007;p161"/>
          <p:cNvPicPr preferRelativeResize="0"/>
          <p:nvPr>
            <p:ph idx="1" type="body"/>
          </p:nvPr>
        </p:nvPicPr>
        <p:blipFill rotWithShape="1">
          <a:blip r:embed="rId3">
            <a:alphaModFix/>
          </a:blip>
          <a:srcRect b="0" l="0" r="0" t="0"/>
          <a:stretch/>
        </p:blipFill>
        <p:spPr>
          <a:xfrm>
            <a:off x="2164603" y="1369219"/>
            <a:ext cx="4814794" cy="3263504"/>
          </a:xfrm>
          <a:prstGeom prst="rect">
            <a:avLst/>
          </a:prstGeom>
          <a:noFill/>
          <a:ln>
            <a:noFill/>
          </a:ln>
        </p:spPr>
      </p:pic>
      <p:pic>
        <p:nvPicPr>
          <p:cNvPr descr="A picture containing text&#10;&#10;Description automatically generated" id="1008" name="Google Shape;1008;p161"/>
          <p:cNvPicPr preferRelativeResize="0"/>
          <p:nvPr/>
        </p:nvPicPr>
        <p:blipFill rotWithShape="1">
          <a:blip r:embed="rId4">
            <a:alphaModFix/>
          </a:blip>
          <a:srcRect b="0" l="0" r="0" t="0"/>
          <a:stretch/>
        </p:blipFill>
        <p:spPr>
          <a:xfrm>
            <a:off x="1033463" y="914401"/>
            <a:ext cx="7077075" cy="395525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6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Jet.com </a:t>
            </a:r>
            <a:endParaRPr sz="1100"/>
          </a:p>
        </p:txBody>
      </p:sp>
      <p:sp>
        <p:nvSpPr>
          <p:cNvPr id="1014" name="Google Shape;1014;p16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Autofit/>
          </a:bodyPr>
          <a:lstStyle/>
          <a:p>
            <a:pPr indent="-215900" lvl="0" marL="342900" rtl="0" algn="l">
              <a:lnSpc>
                <a:spcPct val="80000"/>
              </a:lnSpc>
              <a:spcBef>
                <a:spcPts val="0"/>
              </a:spcBef>
              <a:spcAft>
                <a:spcPts val="0"/>
              </a:spcAft>
              <a:buClr>
                <a:schemeClr val="dk1"/>
              </a:buClr>
              <a:buSzPts val="800"/>
              <a:buChar char="•"/>
            </a:pPr>
            <a:r>
              <a:rPr lang="en-GB" sz="1800"/>
              <a:t>Walmart acquired Jet.com in August 2016 for $3 billion in cash and $300 million worth of Walmart shares, gaining the brand’s smartcart technology</a:t>
            </a:r>
            <a:endParaRPr sz="1100"/>
          </a:p>
          <a:p>
            <a:pPr indent="0" lvl="0" marL="342900" rtl="0" algn="l">
              <a:lnSpc>
                <a:spcPct val="80000"/>
              </a:lnSpc>
              <a:spcBef>
                <a:spcPts val="600"/>
              </a:spcBef>
              <a:spcAft>
                <a:spcPts val="0"/>
              </a:spcAft>
              <a:buClr>
                <a:schemeClr val="dk1"/>
              </a:buClr>
              <a:buSzPts val="1800"/>
              <a:buNone/>
            </a:pPr>
            <a:r>
              <a:t/>
            </a:r>
            <a:endParaRPr sz="1800"/>
          </a:p>
          <a:p>
            <a:pPr indent="-215900" lvl="0" marL="342900" rtl="0" algn="l">
              <a:lnSpc>
                <a:spcPct val="80000"/>
              </a:lnSpc>
              <a:spcBef>
                <a:spcPts val="600"/>
              </a:spcBef>
              <a:spcAft>
                <a:spcPts val="0"/>
              </a:spcAft>
              <a:buClr>
                <a:schemeClr val="dk1"/>
              </a:buClr>
              <a:buSzPts val="800"/>
              <a:buChar char="•"/>
            </a:pPr>
            <a:r>
              <a:rPr lang="en-GB" sz="1800"/>
              <a:t>Jet brings in its grounded technology specifically, the powerful AI software which Jet’s online platform is built on</a:t>
            </a:r>
            <a:endParaRPr sz="1100"/>
          </a:p>
          <a:p>
            <a:pPr indent="0" lvl="0" marL="342900" rtl="0" algn="l">
              <a:lnSpc>
                <a:spcPct val="80000"/>
              </a:lnSpc>
              <a:spcBef>
                <a:spcPts val="600"/>
              </a:spcBef>
              <a:spcAft>
                <a:spcPts val="0"/>
              </a:spcAft>
              <a:buClr>
                <a:schemeClr val="dk1"/>
              </a:buClr>
              <a:buSzPts val="1800"/>
              <a:buNone/>
            </a:pPr>
            <a:r>
              <a:t/>
            </a:r>
            <a:endParaRPr sz="1800"/>
          </a:p>
          <a:p>
            <a:pPr indent="-215900" lvl="0" marL="342900" rtl="0" algn="l">
              <a:lnSpc>
                <a:spcPct val="80000"/>
              </a:lnSpc>
              <a:spcBef>
                <a:spcPts val="600"/>
              </a:spcBef>
              <a:spcAft>
                <a:spcPts val="0"/>
              </a:spcAft>
              <a:buClr>
                <a:schemeClr val="dk1"/>
              </a:buClr>
              <a:buSzPts val="800"/>
              <a:buChar char="•"/>
            </a:pPr>
            <a:r>
              <a:rPr lang="en-GB" sz="1800"/>
              <a:t>Unique to Jet, the proprietary algorithm pulls data from their vast marketplace of third party sellers, serving their customers with the best products, at the best price, by the best possible means of delivery</a:t>
            </a:r>
            <a:endParaRPr sz="1100"/>
          </a:p>
          <a:p>
            <a:pPr indent="0" lvl="0" marL="342900" rtl="0" algn="l">
              <a:lnSpc>
                <a:spcPct val="80000"/>
              </a:lnSpc>
              <a:spcBef>
                <a:spcPts val="600"/>
              </a:spcBef>
              <a:spcAft>
                <a:spcPts val="0"/>
              </a:spcAft>
              <a:buClr>
                <a:schemeClr val="dk1"/>
              </a:buClr>
              <a:buSzPts val="1800"/>
              <a:buNone/>
            </a:pPr>
            <a:r>
              <a:t/>
            </a:r>
            <a:endParaRPr sz="1800"/>
          </a:p>
          <a:p>
            <a:pPr indent="-215900" lvl="0" marL="342900" rtl="0" algn="l">
              <a:lnSpc>
                <a:spcPct val="80000"/>
              </a:lnSpc>
              <a:spcBef>
                <a:spcPts val="600"/>
              </a:spcBef>
              <a:spcAft>
                <a:spcPts val="0"/>
              </a:spcAft>
              <a:buClr>
                <a:schemeClr val="dk1"/>
              </a:buClr>
              <a:buSzPts val="800"/>
              <a:buChar char="•"/>
            </a:pPr>
            <a:r>
              <a:rPr lang="en-GB" sz="1800"/>
              <a:t>The purchase of Jet.com opened up an opportunity for Walmart to grow in the world of E-commerce</a:t>
            </a:r>
            <a:endParaRPr sz="1100"/>
          </a:p>
          <a:p>
            <a:pPr indent="-63500" lvl="0" marL="177800" rtl="0" algn="l">
              <a:lnSpc>
                <a:spcPct val="70000"/>
              </a:lnSpc>
              <a:spcBef>
                <a:spcPts val="800"/>
              </a:spcBef>
              <a:spcAft>
                <a:spcPts val="0"/>
              </a:spcAft>
              <a:buClr>
                <a:schemeClr val="dk1"/>
              </a:buClr>
              <a:buSzPts val="1800"/>
              <a:buNone/>
            </a:pPr>
            <a:r>
              <a:t/>
            </a:r>
            <a:endParaRPr sz="1800"/>
          </a:p>
        </p:txBody>
      </p:sp>
      <p:pic>
        <p:nvPicPr>
          <p:cNvPr id="1015" name="Google Shape;1015;p162"/>
          <p:cNvPicPr preferRelativeResize="0"/>
          <p:nvPr/>
        </p:nvPicPr>
        <p:blipFill rotWithShape="1">
          <a:blip r:embed="rId3">
            <a:alphaModFix/>
          </a:blip>
          <a:srcRect b="0" l="0" r="0" t="0"/>
          <a:stretch/>
        </p:blipFill>
        <p:spPr>
          <a:xfrm>
            <a:off x="6778487" y="311503"/>
            <a:ext cx="1977887" cy="918852"/>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163"/>
          <p:cNvSpPr txBox="1"/>
          <p:nvPr>
            <p:ph type="title"/>
          </p:nvPr>
        </p:nvSpPr>
        <p:spPr>
          <a:xfrm>
            <a:off x="2030067" y="118691"/>
            <a:ext cx="44646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Jet.Com</a:t>
            </a:r>
            <a:endParaRPr sz="1100">
              <a:latin typeface="Times New Roman"/>
              <a:ea typeface="Times New Roman"/>
              <a:cs typeface="Times New Roman"/>
              <a:sym typeface="Times New Roman"/>
            </a:endParaRPr>
          </a:p>
        </p:txBody>
      </p:sp>
      <p:sp>
        <p:nvSpPr>
          <p:cNvPr id="1021" name="Google Shape;1021;p163"/>
          <p:cNvSpPr txBox="1"/>
          <p:nvPr>
            <p:ph idx="1" type="body"/>
          </p:nvPr>
        </p:nvSpPr>
        <p:spPr>
          <a:xfrm>
            <a:off x="628650" y="973926"/>
            <a:ext cx="7886700" cy="3518700"/>
          </a:xfrm>
          <a:prstGeom prst="rect">
            <a:avLst/>
          </a:prstGeom>
          <a:noFill/>
          <a:ln>
            <a:noFill/>
          </a:ln>
        </p:spPr>
        <p:txBody>
          <a:bodyPr anchorCtr="0" anchor="t" bIns="34275" lIns="68575" spcFirstLastPara="1" rIns="68575" wrap="square" tIns="34275">
            <a:noAutofit/>
          </a:bodyPr>
          <a:lstStyle/>
          <a:p>
            <a:pPr indent="-279400" lvl="0" marL="457200" rtl="0" algn="l">
              <a:lnSpc>
                <a:spcPct val="100000"/>
              </a:lnSpc>
              <a:spcBef>
                <a:spcPts val="0"/>
              </a:spcBef>
              <a:spcAft>
                <a:spcPts val="0"/>
              </a:spcAft>
              <a:buClr>
                <a:schemeClr val="dk1"/>
              </a:buClr>
              <a:buSzPts val="600"/>
              <a:buChar char="•"/>
            </a:pPr>
            <a:r>
              <a:rPr lang="en-GB" sz="1500">
                <a:latin typeface="Times New Roman"/>
                <a:ea typeface="Times New Roman"/>
                <a:cs typeface="Times New Roman"/>
                <a:sym typeface="Times New Roman"/>
              </a:rPr>
              <a:t>In 2019, Walmart decided to fully merge majority of Jet.com employees within </a:t>
            </a:r>
            <a:br>
              <a:rPr lang="en-GB" sz="1500">
                <a:latin typeface="Times New Roman"/>
                <a:ea typeface="Times New Roman"/>
                <a:cs typeface="Times New Roman"/>
                <a:sym typeface="Times New Roman"/>
              </a:rPr>
            </a:br>
            <a:r>
              <a:rPr lang="en-GB" sz="1500">
                <a:latin typeface="Times New Roman"/>
                <a:ea typeface="Times New Roman"/>
                <a:cs typeface="Times New Roman"/>
                <a:sym typeface="Times New Roman"/>
              </a:rPr>
              <a:t>Walmart Inc. and shrink the unit’s management team</a:t>
            </a:r>
            <a:endParaRPr sz="1500">
              <a:latin typeface="Times New Roman"/>
              <a:ea typeface="Times New Roman"/>
              <a:cs typeface="Times New Roman"/>
              <a:sym typeface="Times New Roman"/>
            </a:endParaRPr>
          </a:p>
          <a:p>
            <a:pPr indent="0" lvl="0" marL="457200" rtl="0" algn="l">
              <a:lnSpc>
                <a:spcPct val="100000"/>
              </a:lnSpc>
              <a:spcBef>
                <a:spcPts val="0"/>
              </a:spcBef>
              <a:spcAft>
                <a:spcPts val="0"/>
              </a:spcAft>
              <a:buClr>
                <a:schemeClr val="dk1"/>
              </a:buClr>
              <a:buSzPts val="1500"/>
              <a:buNone/>
            </a:pPr>
            <a:r>
              <a:t/>
            </a:r>
            <a:endParaRPr sz="1500">
              <a:latin typeface="Times New Roman"/>
              <a:ea typeface="Times New Roman"/>
              <a:cs typeface="Times New Roman"/>
              <a:sym typeface="Times New Roman"/>
            </a:endParaRPr>
          </a:p>
          <a:p>
            <a:pPr indent="-323850" lvl="0" marL="457200" rtl="0" algn="l">
              <a:lnSpc>
                <a:spcPct val="100000"/>
              </a:lnSpc>
              <a:spcBef>
                <a:spcPts val="0"/>
              </a:spcBef>
              <a:spcAft>
                <a:spcPts val="0"/>
              </a:spcAft>
              <a:buClr>
                <a:schemeClr val="dk1"/>
              </a:buClr>
              <a:buSzPts val="1100"/>
              <a:buChar char="•"/>
            </a:pPr>
            <a:r>
              <a:rPr lang="en-GB" sz="1500">
                <a:latin typeface="Times New Roman"/>
                <a:ea typeface="Times New Roman"/>
                <a:cs typeface="Times New Roman"/>
                <a:sym typeface="Times New Roman"/>
              </a:rPr>
              <a:t>In 2020, Walmart announced that it will discontinue Jet.com and phase out the brand. This is because as Walmart’s main website grew, reaching about 20 billion in sales, Jet weakened, suffering declines in traffic and sales</a:t>
            </a:r>
            <a:endParaRPr sz="1500">
              <a:latin typeface="Times New Roman"/>
              <a:ea typeface="Times New Roman"/>
              <a:cs typeface="Times New Roman"/>
              <a:sym typeface="Times New Roman"/>
            </a:endParaRPr>
          </a:p>
        </p:txBody>
      </p:sp>
      <p:pic>
        <p:nvPicPr>
          <p:cNvPr id="1022" name="Google Shape;1022;p163"/>
          <p:cNvPicPr preferRelativeResize="0"/>
          <p:nvPr/>
        </p:nvPicPr>
        <p:blipFill rotWithShape="1">
          <a:blip r:embed="rId3">
            <a:alphaModFix/>
          </a:blip>
          <a:srcRect b="0" l="0" r="0" t="0"/>
          <a:stretch/>
        </p:blipFill>
        <p:spPr>
          <a:xfrm>
            <a:off x="6725300" y="118691"/>
            <a:ext cx="1639200" cy="855235"/>
          </a:xfrm>
          <a:prstGeom prst="rect">
            <a:avLst/>
          </a:prstGeom>
          <a:noFill/>
          <a:ln>
            <a:noFill/>
          </a:ln>
        </p:spPr>
      </p:pic>
      <p:pic>
        <p:nvPicPr>
          <p:cNvPr id="1023" name="Google Shape;1023;p163"/>
          <p:cNvPicPr preferRelativeResize="0"/>
          <p:nvPr/>
        </p:nvPicPr>
        <p:blipFill rotWithShape="1">
          <a:blip r:embed="rId4">
            <a:alphaModFix/>
          </a:blip>
          <a:srcRect b="0" l="0" r="0" t="0"/>
          <a:stretch/>
        </p:blipFill>
        <p:spPr>
          <a:xfrm>
            <a:off x="2539926" y="2571749"/>
            <a:ext cx="4133275" cy="2179154"/>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64"/>
          <p:cNvSpPr txBox="1"/>
          <p:nvPr>
            <p:ph type="title"/>
          </p:nvPr>
        </p:nvSpPr>
        <p:spPr>
          <a:xfrm>
            <a:off x="626165" y="-188842"/>
            <a:ext cx="7484165" cy="1729408"/>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b="1" lang="en-GB" sz="1100">
                <a:latin typeface="Times New Roman"/>
                <a:ea typeface="Times New Roman"/>
                <a:cs typeface="Times New Roman"/>
                <a:sym typeface="Times New Roman"/>
              </a:rPr>
              <a:t>E-Commerce Acquisitions</a:t>
            </a:r>
            <a:endParaRPr b="1" sz="1100">
              <a:latin typeface="Times New Roman"/>
              <a:ea typeface="Times New Roman"/>
              <a:cs typeface="Times New Roman"/>
              <a:sym typeface="Times New Roman"/>
            </a:endParaRPr>
          </a:p>
        </p:txBody>
      </p:sp>
      <p:pic>
        <p:nvPicPr>
          <p:cNvPr descr="A picture containing diagram&#10;&#10;Description automatically generated" id="1029" name="Google Shape;1029;p164"/>
          <p:cNvPicPr preferRelativeResize="0"/>
          <p:nvPr/>
        </p:nvPicPr>
        <p:blipFill rotWithShape="1">
          <a:blip r:embed="rId3">
            <a:alphaModFix/>
          </a:blip>
          <a:srcRect b="0" l="0" r="0" t="0"/>
          <a:stretch/>
        </p:blipFill>
        <p:spPr>
          <a:xfrm>
            <a:off x="934278" y="993913"/>
            <a:ext cx="7071485" cy="3892412"/>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16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JD.COM</a:t>
            </a:r>
            <a:endParaRPr sz="1100">
              <a:latin typeface="Times New Roman"/>
              <a:ea typeface="Times New Roman"/>
              <a:cs typeface="Times New Roman"/>
              <a:sym typeface="Times New Roman"/>
            </a:endParaRPr>
          </a:p>
        </p:txBody>
      </p:sp>
      <p:sp>
        <p:nvSpPr>
          <p:cNvPr id="1035" name="Google Shape;1035;p165"/>
          <p:cNvSpPr txBox="1"/>
          <p:nvPr>
            <p:ph idx="1" type="body"/>
          </p:nvPr>
        </p:nvSpPr>
        <p:spPr>
          <a:xfrm>
            <a:off x="628650" y="1630018"/>
            <a:ext cx="7886700" cy="3002600"/>
          </a:xfrm>
          <a:prstGeom prst="rect">
            <a:avLst/>
          </a:prstGeom>
          <a:noFill/>
          <a:ln>
            <a:noFill/>
          </a:ln>
        </p:spPr>
        <p:txBody>
          <a:bodyPr anchorCtr="0" anchor="t" bIns="34275" lIns="68575" spcFirstLastPara="1" rIns="68575" wrap="square" tIns="34275">
            <a:noAutofit/>
          </a:bodyPr>
          <a:lstStyle/>
          <a:p>
            <a:pPr indent="-336550" lvl="0" marL="457200" rtl="0" algn="l">
              <a:lnSpc>
                <a:spcPct val="90000"/>
              </a:lnSpc>
              <a:spcBef>
                <a:spcPts val="800"/>
              </a:spcBef>
              <a:spcAft>
                <a:spcPts val="0"/>
              </a:spcAft>
              <a:buClr>
                <a:schemeClr val="dk1"/>
              </a:buClr>
              <a:buSzPts val="1300"/>
              <a:buChar char="•"/>
            </a:pPr>
            <a:r>
              <a:rPr lang="en-GB" sz="1800">
                <a:latin typeface="Times New Roman"/>
                <a:ea typeface="Times New Roman"/>
                <a:cs typeface="Times New Roman"/>
                <a:sym typeface="Times New Roman"/>
              </a:rPr>
              <a:t>In 2016, Walmart and JD.com, China’s largest e-commerce company by revenue, form a strategic alliance to better serve consumers across China, covering both online and offline retail</a:t>
            </a:r>
            <a:endParaRPr sz="1800">
              <a:latin typeface="Times New Roman"/>
              <a:ea typeface="Times New Roman"/>
              <a:cs typeface="Times New Roman"/>
              <a:sym typeface="Times New Roman"/>
            </a:endParaRPr>
          </a:p>
          <a:p>
            <a:pPr indent="-336550" lvl="0" marL="457200" rtl="0" algn="l">
              <a:lnSpc>
                <a:spcPct val="90000"/>
              </a:lnSpc>
              <a:spcBef>
                <a:spcPts val="800"/>
              </a:spcBef>
              <a:spcAft>
                <a:spcPts val="0"/>
              </a:spcAft>
              <a:buClr>
                <a:schemeClr val="dk1"/>
              </a:buClr>
              <a:buSzPts val="1300"/>
              <a:buChar char="•"/>
            </a:pPr>
            <a:r>
              <a:rPr lang="en-GB" sz="1800">
                <a:latin typeface="Times New Roman"/>
                <a:ea typeface="Times New Roman"/>
                <a:cs typeface="Times New Roman"/>
                <a:sym typeface="Times New Roman"/>
              </a:rPr>
              <a:t>Wal-Mart is putting faith in JD.com to remain one of the top players in China’s e-commerce space, where consumers are projected to spend nearly $6.4 trillion a year by 2025</a:t>
            </a:r>
            <a:endParaRPr sz="1800">
              <a:latin typeface="Times New Roman"/>
              <a:ea typeface="Times New Roman"/>
              <a:cs typeface="Times New Roman"/>
              <a:sym typeface="Times New Roman"/>
            </a:endParaRPr>
          </a:p>
          <a:p>
            <a:pPr indent="-336550" lvl="0" marL="457200" rtl="0" algn="l">
              <a:lnSpc>
                <a:spcPct val="90000"/>
              </a:lnSpc>
              <a:spcBef>
                <a:spcPts val="800"/>
              </a:spcBef>
              <a:spcAft>
                <a:spcPts val="0"/>
              </a:spcAft>
              <a:buClr>
                <a:schemeClr val="dk1"/>
              </a:buClr>
              <a:buSzPts val="1300"/>
              <a:buChar char="•"/>
            </a:pPr>
            <a:r>
              <a:rPr lang="en-GB" sz="1800">
                <a:latin typeface="Times New Roman"/>
                <a:ea typeface="Times New Roman"/>
                <a:cs typeface="Times New Roman"/>
                <a:sym typeface="Times New Roman"/>
              </a:rPr>
              <a:t>On the innovation front, the company is expanding its drone delivery routes to cut transportation costs and increase focus on rural areas of China, which will ultimately help it compete against Chinese e-commerce market leader Alibaba</a:t>
            </a:r>
            <a:endParaRPr sz="1800">
              <a:latin typeface="Times New Roman"/>
              <a:ea typeface="Times New Roman"/>
              <a:cs typeface="Times New Roman"/>
              <a:sym typeface="Times New Roman"/>
            </a:endParaRPr>
          </a:p>
          <a:p>
            <a:pPr indent="0" lvl="0" marL="0" rtl="0" algn="l">
              <a:lnSpc>
                <a:spcPct val="90000"/>
              </a:lnSpc>
              <a:spcBef>
                <a:spcPts val="800"/>
              </a:spcBef>
              <a:spcAft>
                <a:spcPts val="0"/>
              </a:spcAft>
              <a:buClr>
                <a:schemeClr val="dk1"/>
              </a:buClr>
              <a:buSzPts val="1800"/>
              <a:buNone/>
            </a:pPr>
            <a:r>
              <a:t/>
            </a:r>
            <a:endParaRPr sz="1800">
              <a:latin typeface="Times New Roman"/>
              <a:ea typeface="Times New Roman"/>
              <a:cs typeface="Times New Roman"/>
              <a:sym typeface="Times New Roman"/>
            </a:endParaRPr>
          </a:p>
          <a:p>
            <a:pPr indent="0" lvl="0" marL="0" rtl="0" algn="l">
              <a:lnSpc>
                <a:spcPct val="90000"/>
              </a:lnSpc>
              <a:spcBef>
                <a:spcPts val="800"/>
              </a:spcBef>
              <a:spcAft>
                <a:spcPts val="0"/>
              </a:spcAft>
              <a:buClr>
                <a:schemeClr val="dk1"/>
              </a:buClr>
              <a:buSzPts val="2100"/>
              <a:buNone/>
            </a:pPr>
            <a:r>
              <a:t/>
            </a:r>
            <a:endParaRPr sz="1100"/>
          </a:p>
        </p:txBody>
      </p:sp>
      <p:pic>
        <p:nvPicPr>
          <p:cNvPr id="1036" name="Google Shape;1036;p165"/>
          <p:cNvPicPr preferRelativeResize="0"/>
          <p:nvPr/>
        </p:nvPicPr>
        <p:blipFill rotWithShape="1">
          <a:blip r:embed="rId3">
            <a:alphaModFix/>
          </a:blip>
          <a:srcRect b="0" l="0" r="0" t="0"/>
          <a:stretch/>
        </p:blipFill>
        <p:spPr>
          <a:xfrm>
            <a:off x="7364896" y="170875"/>
            <a:ext cx="1481129" cy="1280237"/>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16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Flipkart</a:t>
            </a:r>
            <a:endParaRPr sz="1100">
              <a:latin typeface="Times New Roman"/>
              <a:ea typeface="Times New Roman"/>
              <a:cs typeface="Times New Roman"/>
              <a:sym typeface="Times New Roman"/>
            </a:endParaRPr>
          </a:p>
        </p:txBody>
      </p:sp>
      <p:sp>
        <p:nvSpPr>
          <p:cNvPr id="1042" name="Google Shape;1042;p16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Clr>
                <a:schemeClr val="dk1"/>
              </a:buClr>
              <a:buSzPts val="1800"/>
              <a:buNone/>
            </a:pPr>
            <a:r>
              <a:rPr lang="en-GB" sz="1800">
                <a:latin typeface="Times New Roman"/>
                <a:ea typeface="Times New Roman"/>
                <a:cs typeface="Times New Roman"/>
                <a:sym typeface="Times New Roman"/>
              </a:rPr>
              <a:t>In August 2018, Walmart acquired a 77% stake in India’s largest online retailer Flipkart for $16 billion.</a:t>
            </a:r>
            <a:endParaRPr sz="1800">
              <a:latin typeface="Times New Roman"/>
              <a:ea typeface="Times New Roman"/>
              <a:cs typeface="Times New Roman"/>
              <a:sym typeface="Times New Roman"/>
            </a:endParaRPr>
          </a:p>
          <a:p>
            <a:pPr indent="0" lvl="0" marL="0" rtl="0" algn="l">
              <a:lnSpc>
                <a:spcPct val="90000"/>
              </a:lnSpc>
              <a:spcBef>
                <a:spcPts val="800"/>
              </a:spcBef>
              <a:spcAft>
                <a:spcPts val="0"/>
              </a:spcAft>
              <a:buClr>
                <a:schemeClr val="dk1"/>
              </a:buClr>
              <a:buSzPts val="1700"/>
              <a:buNone/>
            </a:pPr>
            <a:r>
              <a:t/>
            </a:r>
            <a:endParaRPr sz="1700"/>
          </a:p>
          <a:p>
            <a:pPr indent="0" lvl="0" marL="0" rtl="0" algn="l">
              <a:lnSpc>
                <a:spcPct val="90000"/>
              </a:lnSpc>
              <a:spcBef>
                <a:spcPts val="800"/>
              </a:spcBef>
              <a:spcAft>
                <a:spcPts val="0"/>
              </a:spcAft>
              <a:buClr>
                <a:schemeClr val="dk1"/>
              </a:buClr>
              <a:buSzPts val="2100"/>
              <a:buNone/>
            </a:pPr>
            <a:r>
              <a:t/>
            </a:r>
            <a:endParaRPr sz="1100"/>
          </a:p>
        </p:txBody>
      </p:sp>
      <p:pic>
        <p:nvPicPr>
          <p:cNvPr id="1043" name="Google Shape;1043;p166"/>
          <p:cNvPicPr preferRelativeResize="0"/>
          <p:nvPr/>
        </p:nvPicPr>
        <p:blipFill rotWithShape="1">
          <a:blip r:embed="rId3">
            <a:alphaModFix/>
          </a:blip>
          <a:srcRect b="0" l="0" r="0" t="0"/>
          <a:stretch/>
        </p:blipFill>
        <p:spPr>
          <a:xfrm>
            <a:off x="7131101" y="337550"/>
            <a:ext cx="1716525" cy="988632"/>
          </a:xfrm>
          <a:prstGeom prst="rect">
            <a:avLst/>
          </a:prstGeom>
          <a:noFill/>
          <a:ln>
            <a:noFill/>
          </a:ln>
        </p:spPr>
      </p:pic>
      <p:pic>
        <p:nvPicPr>
          <p:cNvPr id="1044" name="Google Shape;1044;p166"/>
          <p:cNvPicPr preferRelativeResize="0"/>
          <p:nvPr/>
        </p:nvPicPr>
        <p:blipFill rotWithShape="1">
          <a:blip r:embed="rId4">
            <a:alphaModFix/>
          </a:blip>
          <a:srcRect b="0" l="0" r="0" t="0"/>
          <a:stretch/>
        </p:blipFill>
        <p:spPr>
          <a:xfrm>
            <a:off x="2068125" y="2174150"/>
            <a:ext cx="5430724" cy="245847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16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Flipkart</a:t>
            </a:r>
            <a:endParaRPr sz="1100"/>
          </a:p>
        </p:txBody>
      </p:sp>
      <p:sp>
        <p:nvSpPr>
          <p:cNvPr id="1050" name="Google Shape;1050;p16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Clr>
                <a:schemeClr val="dk1"/>
              </a:buClr>
              <a:buSzPts val="1700"/>
              <a:buNone/>
            </a:pPr>
            <a:r>
              <a:t/>
            </a:r>
            <a:endParaRPr sz="1700"/>
          </a:p>
          <a:p>
            <a:pPr indent="0" lvl="0" marL="0" rtl="0" algn="l">
              <a:lnSpc>
                <a:spcPct val="90000"/>
              </a:lnSpc>
              <a:spcBef>
                <a:spcPts val="800"/>
              </a:spcBef>
              <a:spcAft>
                <a:spcPts val="0"/>
              </a:spcAft>
              <a:buClr>
                <a:schemeClr val="dk1"/>
              </a:buClr>
              <a:buSzPts val="1700"/>
              <a:buNone/>
            </a:pPr>
            <a:r>
              <a:t/>
            </a:r>
            <a:endParaRPr sz="1700"/>
          </a:p>
          <a:p>
            <a:pPr indent="0" lvl="0" marL="0" rtl="0" algn="l">
              <a:lnSpc>
                <a:spcPct val="90000"/>
              </a:lnSpc>
              <a:spcBef>
                <a:spcPts val="800"/>
              </a:spcBef>
              <a:spcAft>
                <a:spcPts val="0"/>
              </a:spcAft>
              <a:buClr>
                <a:schemeClr val="dk1"/>
              </a:buClr>
              <a:buSzPts val="2100"/>
              <a:buNone/>
            </a:pPr>
            <a:r>
              <a:t/>
            </a:r>
            <a:endParaRPr sz="1100"/>
          </a:p>
        </p:txBody>
      </p:sp>
      <p:pic>
        <p:nvPicPr>
          <p:cNvPr id="1051" name="Google Shape;1051;p167"/>
          <p:cNvPicPr preferRelativeResize="0"/>
          <p:nvPr/>
        </p:nvPicPr>
        <p:blipFill rotWithShape="1">
          <a:blip r:embed="rId3">
            <a:alphaModFix/>
          </a:blip>
          <a:srcRect b="0" l="0" r="0" t="0"/>
          <a:stretch/>
        </p:blipFill>
        <p:spPr>
          <a:xfrm>
            <a:off x="7131101" y="337550"/>
            <a:ext cx="1716525" cy="988632"/>
          </a:xfrm>
          <a:prstGeom prst="rect">
            <a:avLst/>
          </a:prstGeom>
          <a:noFill/>
          <a:ln>
            <a:noFill/>
          </a:ln>
        </p:spPr>
      </p:pic>
      <p:pic>
        <p:nvPicPr>
          <p:cNvPr id="1052" name="Google Shape;1052;p167"/>
          <p:cNvPicPr preferRelativeResize="0"/>
          <p:nvPr/>
        </p:nvPicPr>
        <p:blipFill rotWithShape="1">
          <a:blip r:embed="rId4">
            <a:alphaModFix/>
          </a:blip>
          <a:srcRect b="0" l="0" r="0" t="0"/>
          <a:stretch/>
        </p:blipFill>
        <p:spPr>
          <a:xfrm>
            <a:off x="2693504" y="1515749"/>
            <a:ext cx="3778646" cy="31599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1" name="Shape 271"/>
        <p:cNvGrpSpPr/>
        <p:nvPr/>
      </p:nvGrpSpPr>
      <p:grpSpPr>
        <a:xfrm>
          <a:off x="0" y="0"/>
          <a:ext cx="0" cy="0"/>
          <a:chOff x="0" y="0"/>
          <a:chExt cx="0" cy="0"/>
        </a:xfrm>
      </p:grpSpPr>
      <p:sp>
        <p:nvSpPr>
          <p:cNvPr id="272" name="Google Shape;272;p51"/>
          <p:cNvSpPr txBox="1"/>
          <p:nvPr>
            <p:ph type="ctrTitle"/>
          </p:nvPr>
        </p:nvSpPr>
        <p:spPr>
          <a:xfrm>
            <a:off x="5274225" y="2735925"/>
            <a:ext cx="2736300" cy="1245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GB">
                <a:solidFill>
                  <a:srgbClr val="FFFFFF"/>
                </a:solidFill>
              </a:rPr>
              <a:t>Retail Industry </a:t>
            </a:r>
            <a:endParaRPr b="1">
              <a:solidFill>
                <a:srgbClr val="FFFFFF"/>
              </a:solidFill>
            </a:endParaRPr>
          </a:p>
          <a:p>
            <a:pPr indent="0" lvl="0" marL="0" rtl="0" algn="l">
              <a:lnSpc>
                <a:spcPct val="100000"/>
              </a:lnSpc>
              <a:spcBef>
                <a:spcPts val="0"/>
              </a:spcBef>
              <a:spcAft>
                <a:spcPts val="0"/>
              </a:spcAft>
              <a:buSzPts val="4800"/>
              <a:buNone/>
            </a:pPr>
            <a:r>
              <a:rPr b="1" lang="en-GB">
                <a:solidFill>
                  <a:srgbClr val="FFFFFF"/>
                </a:solidFill>
              </a:rPr>
              <a:t>Analysis</a:t>
            </a:r>
            <a:endParaRPr b="1">
              <a:solidFill>
                <a:srgbClr val="FFFFFF"/>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6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1100"/>
              <a:t>Growth of Walmart’s E-commerce Sales in the U.S</a:t>
            </a:r>
            <a:endParaRPr sz="1100"/>
          </a:p>
        </p:txBody>
      </p:sp>
      <p:pic>
        <p:nvPicPr>
          <p:cNvPr id="1058" name="Google Shape;1058;p168"/>
          <p:cNvPicPr preferRelativeResize="0"/>
          <p:nvPr/>
        </p:nvPicPr>
        <p:blipFill rotWithShape="1">
          <a:blip r:embed="rId3">
            <a:alphaModFix/>
          </a:blip>
          <a:srcRect b="0" l="0" r="0" t="0"/>
          <a:stretch/>
        </p:blipFill>
        <p:spPr>
          <a:xfrm>
            <a:off x="1914526" y="1373350"/>
            <a:ext cx="5866149" cy="33474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16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200"/>
              <a:buFont typeface="Times New Roman"/>
              <a:buNone/>
            </a:pPr>
            <a:r>
              <a:rPr lang="en-GB" sz="3200">
                <a:latin typeface="Times New Roman"/>
                <a:ea typeface="Times New Roman"/>
                <a:cs typeface="Times New Roman"/>
                <a:sym typeface="Times New Roman"/>
              </a:rPr>
              <a:t>Top 10 E-Commerce Retailers in the US in 2020 by % share of US retail e-commerce sales</a:t>
            </a:r>
            <a:endParaRPr sz="3200">
              <a:latin typeface="Times New Roman"/>
              <a:ea typeface="Times New Roman"/>
              <a:cs typeface="Times New Roman"/>
              <a:sym typeface="Times New Roman"/>
            </a:endParaRPr>
          </a:p>
        </p:txBody>
      </p:sp>
      <p:pic>
        <p:nvPicPr>
          <p:cNvPr id="1064" name="Google Shape;1064;p169"/>
          <p:cNvPicPr preferRelativeResize="0"/>
          <p:nvPr/>
        </p:nvPicPr>
        <p:blipFill rotWithShape="1">
          <a:blip r:embed="rId3">
            <a:alphaModFix/>
          </a:blip>
          <a:srcRect b="0" l="0" r="0" t="0"/>
          <a:stretch/>
        </p:blipFill>
        <p:spPr>
          <a:xfrm>
            <a:off x="709175" y="1369213"/>
            <a:ext cx="7599498" cy="3425025"/>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70"/>
          <p:cNvSpPr txBox="1"/>
          <p:nvPr>
            <p:ph type="title"/>
          </p:nvPr>
        </p:nvSpPr>
        <p:spPr>
          <a:xfrm>
            <a:off x="2021255" y="2074650"/>
            <a:ext cx="55014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4500"/>
              <a:buFont typeface="Times New Roman"/>
              <a:buNone/>
            </a:pPr>
            <a:r>
              <a:rPr b="1" lang="en-GB" sz="4500">
                <a:latin typeface="Times New Roman"/>
                <a:ea typeface="Times New Roman"/>
                <a:cs typeface="Times New Roman"/>
                <a:sym typeface="Times New Roman"/>
              </a:rPr>
              <a:t>Management</a:t>
            </a:r>
            <a:endParaRPr b="1" sz="4500">
              <a:latin typeface="Times New Roman"/>
              <a:ea typeface="Times New Roman"/>
              <a:cs typeface="Times New Roman"/>
              <a:sym typeface="Times New Roman"/>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171"/>
          <p:cNvSpPr txBox="1"/>
          <p:nvPr>
            <p:ph type="title"/>
          </p:nvPr>
        </p:nvSpPr>
        <p:spPr>
          <a:xfrm>
            <a:off x="628650" y="-6"/>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The Walton Family</a:t>
            </a:r>
            <a:endParaRPr sz="1100">
              <a:latin typeface="Times New Roman"/>
              <a:ea typeface="Times New Roman"/>
              <a:cs typeface="Times New Roman"/>
              <a:sym typeface="Times New Roman"/>
            </a:endParaRPr>
          </a:p>
        </p:txBody>
      </p:sp>
      <p:sp>
        <p:nvSpPr>
          <p:cNvPr id="1075" name="Google Shape;1075;p171"/>
          <p:cNvSpPr txBox="1"/>
          <p:nvPr/>
        </p:nvSpPr>
        <p:spPr>
          <a:xfrm>
            <a:off x="865650" y="718075"/>
            <a:ext cx="1539900" cy="392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Alice Walton</a:t>
            </a:r>
            <a:endParaRPr sz="1800">
              <a:solidFill>
                <a:schemeClr val="dk1"/>
              </a:solidFill>
              <a:latin typeface="Calibri"/>
              <a:ea typeface="Calibri"/>
              <a:cs typeface="Calibri"/>
              <a:sym typeface="Calibri"/>
            </a:endParaRPr>
          </a:p>
        </p:txBody>
      </p:sp>
      <p:sp>
        <p:nvSpPr>
          <p:cNvPr id="1076" name="Google Shape;1076;p171"/>
          <p:cNvSpPr txBox="1"/>
          <p:nvPr/>
        </p:nvSpPr>
        <p:spPr>
          <a:xfrm>
            <a:off x="3729125" y="718075"/>
            <a:ext cx="1278300" cy="3924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Jim Walton</a:t>
            </a:r>
            <a:endParaRPr sz="1800">
              <a:solidFill>
                <a:schemeClr val="dk1"/>
              </a:solidFill>
              <a:latin typeface="Calibri"/>
              <a:ea typeface="Calibri"/>
              <a:cs typeface="Calibri"/>
              <a:sym typeface="Calibri"/>
            </a:endParaRPr>
          </a:p>
        </p:txBody>
      </p:sp>
      <p:sp>
        <p:nvSpPr>
          <p:cNvPr id="1077" name="Google Shape;1077;p171"/>
          <p:cNvSpPr txBox="1"/>
          <p:nvPr/>
        </p:nvSpPr>
        <p:spPr>
          <a:xfrm>
            <a:off x="7156635" y="718074"/>
            <a:ext cx="1342050" cy="392401"/>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Rob Walton </a:t>
            </a:r>
            <a:endParaRPr sz="1800">
              <a:solidFill>
                <a:schemeClr val="dk1"/>
              </a:solidFill>
              <a:latin typeface="Calibri"/>
              <a:ea typeface="Calibri"/>
              <a:cs typeface="Calibri"/>
              <a:sym typeface="Calibri"/>
            </a:endParaRPr>
          </a:p>
        </p:txBody>
      </p:sp>
      <p:pic>
        <p:nvPicPr>
          <p:cNvPr id="1078" name="Google Shape;1078;p171"/>
          <p:cNvPicPr preferRelativeResize="0"/>
          <p:nvPr/>
        </p:nvPicPr>
        <p:blipFill rotWithShape="1">
          <a:blip r:embed="rId3">
            <a:alphaModFix/>
          </a:blip>
          <a:srcRect b="0" l="0" r="0" t="0"/>
          <a:stretch/>
        </p:blipFill>
        <p:spPr>
          <a:xfrm>
            <a:off x="913121" y="1339405"/>
            <a:ext cx="1221334" cy="1468200"/>
          </a:xfrm>
          <a:prstGeom prst="rect">
            <a:avLst/>
          </a:prstGeom>
          <a:noFill/>
          <a:ln>
            <a:noFill/>
          </a:ln>
        </p:spPr>
      </p:pic>
      <p:pic>
        <p:nvPicPr>
          <p:cNvPr id="1079" name="Google Shape;1079;p171"/>
          <p:cNvPicPr preferRelativeResize="0"/>
          <p:nvPr/>
        </p:nvPicPr>
        <p:blipFill rotWithShape="1">
          <a:blip r:embed="rId4">
            <a:alphaModFix/>
          </a:blip>
          <a:srcRect b="0" l="0" r="0" t="0"/>
          <a:stretch/>
        </p:blipFill>
        <p:spPr>
          <a:xfrm>
            <a:off x="3819725" y="1251871"/>
            <a:ext cx="1187700" cy="1468800"/>
          </a:xfrm>
          <a:prstGeom prst="rect">
            <a:avLst/>
          </a:prstGeom>
          <a:noFill/>
          <a:ln>
            <a:noFill/>
          </a:ln>
        </p:spPr>
      </p:pic>
      <p:pic>
        <p:nvPicPr>
          <p:cNvPr id="1080" name="Google Shape;1080;p171"/>
          <p:cNvPicPr preferRelativeResize="0"/>
          <p:nvPr/>
        </p:nvPicPr>
        <p:blipFill rotWithShape="1">
          <a:blip r:embed="rId5">
            <a:alphaModFix/>
          </a:blip>
          <a:srcRect b="0" l="0" r="0" t="0"/>
          <a:stretch/>
        </p:blipFill>
        <p:spPr>
          <a:xfrm>
            <a:off x="7156635" y="1181449"/>
            <a:ext cx="1187700" cy="1435998"/>
          </a:xfrm>
          <a:prstGeom prst="rect">
            <a:avLst/>
          </a:prstGeom>
          <a:noFill/>
          <a:ln>
            <a:noFill/>
          </a:ln>
        </p:spPr>
      </p:pic>
      <p:sp>
        <p:nvSpPr>
          <p:cNvPr id="1081" name="Google Shape;1081;p171"/>
          <p:cNvSpPr txBox="1"/>
          <p:nvPr/>
        </p:nvSpPr>
        <p:spPr>
          <a:xfrm>
            <a:off x="593850" y="3269097"/>
            <a:ext cx="2083500" cy="1156328"/>
          </a:xfrm>
          <a:prstGeom prst="rect">
            <a:avLst/>
          </a:prstGeom>
          <a:noFill/>
          <a:ln>
            <a:noFill/>
          </a:ln>
        </p:spPr>
        <p:txBody>
          <a:bodyPr anchorCtr="0" anchor="t" bIns="91425" lIns="91425" spcFirstLastPara="1" rIns="91425" wrap="square" tIns="91425">
            <a:noAutofit/>
          </a:bodyPr>
          <a:lstStyle/>
          <a:p>
            <a:pPr indent="-292100" lvl="0" marL="457200" marR="0" rtl="0" algn="l">
              <a:spcBef>
                <a:spcPts val="0"/>
              </a:spcBef>
              <a:spcAft>
                <a:spcPts val="0"/>
              </a:spcAft>
              <a:buClr>
                <a:schemeClr val="dk1"/>
              </a:buClr>
              <a:buSzPts val="800"/>
              <a:buFont typeface="Calibri"/>
              <a:buChar char="●"/>
            </a:pPr>
            <a:r>
              <a:rPr lang="en-GB" sz="1000">
                <a:solidFill>
                  <a:schemeClr val="dk1"/>
                </a:solidFill>
                <a:latin typeface="Calibri"/>
                <a:ea typeface="Calibri"/>
                <a:cs typeface="Calibri"/>
                <a:sym typeface="Calibri"/>
              </a:rPr>
              <a:t>Net worth: 48.1 billion USD</a:t>
            </a:r>
            <a:endParaRPr sz="1000">
              <a:solidFill>
                <a:schemeClr val="dk1"/>
              </a:solidFill>
              <a:latin typeface="Calibri"/>
              <a:ea typeface="Calibri"/>
              <a:cs typeface="Calibri"/>
              <a:sym typeface="Calibri"/>
            </a:endParaRPr>
          </a:p>
          <a:p>
            <a:pPr indent="-292100" lvl="0" marL="457200" marR="0" rtl="0" algn="l">
              <a:spcBef>
                <a:spcPts val="0"/>
              </a:spcBef>
              <a:spcAft>
                <a:spcPts val="0"/>
              </a:spcAft>
              <a:buClr>
                <a:schemeClr val="dk1"/>
              </a:buClr>
              <a:buSzPts val="800"/>
              <a:buFont typeface="Calibri"/>
              <a:buChar char="●"/>
            </a:pPr>
            <a:r>
              <a:rPr lang="en-GB" sz="1000">
                <a:solidFill>
                  <a:schemeClr val="dk1"/>
                </a:solidFill>
                <a:latin typeface="Calibri"/>
                <a:ea typeface="Calibri"/>
                <a:cs typeface="Calibri"/>
                <a:sym typeface="Calibri"/>
              </a:rPr>
              <a:t>Graduated from Trinity University with a B.A, in economics and finance</a:t>
            </a:r>
            <a:endParaRPr sz="1000">
              <a:solidFill>
                <a:schemeClr val="dk1"/>
              </a:solidFill>
              <a:latin typeface="Calibri"/>
              <a:ea typeface="Calibri"/>
              <a:cs typeface="Calibri"/>
              <a:sym typeface="Calibri"/>
            </a:endParaRPr>
          </a:p>
        </p:txBody>
      </p:sp>
      <p:sp>
        <p:nvSpPr>
          <p:cNvPr id="1082" name="Google Shape;1082;p171"/>
          <p:cNvSpPr txBox="1"/>
          <p:nvPr/>
        </p:nvSpPr>
        <p:spPr>
          <a:xfrm>
            <a:off x="2967476" y="2903128"/>
            <a:ext cx="3069900" cy="1833600"/>
          </a:xfrm>
          <a:prstGeom prst="rect">
            <a:avLst/>
          </a:prstGeom>
          <a:noFill/>
          <a:ln>
            <a:noFill/>
          </a:ln>
        </p:spPr>
        <p:txBody>
          <a:bodyPr anchorCtr="0" anchor="t" bIns="91425" lIns="91425" spcFirstLastPara="1" rIns="91425" wrap="square" tIns="91425">
            <a:noAutofit/>
          </a:bodyPr>
          <a:lstStyle/>
          <a:p>
            <a:pPr indent="-292100" lvl="0" marL="457200" marR="0" rtl="0" algn="l">
              <a:spcBef>
                <a:spcPts val="0"/>
              </a:spcBef>
              <a:spcAft>
                <a:spcPts val="0"/>
              </a:spcAft>
              <a:buClr>
                <a:schemeClr val="dk1"/>
              </a:buClr>
              <a:buSzPts val="800"/>
              <a:buFont typeface="Calibri"/>
              <a:buChar char="●"/>
            </a:pPr>
            <a:r>
              <a:rPr lang="en-GB" sz="1000">
                <a:solidFill>
                  <a:schemeClr val="dk1"/>
                </a:solidFill>
                <a:latin typeface="Calibri"/>
                <a:ea typeface="Calibri"/>
                <a:cs typeface="Calibri"/>
                <a:sym typeface="Calibri"/>
              </a:rPr>
              <a:t>Net worth: 48.4 billion USD</a:t>
            </a:r>
            <a:endParaRPr sz="1000">
              <a:solidFill>
                <a:schemeClr val="dk1"/>
              </a:solidFill>
              <a:latin typeface="Calibri"/>
              <a:ea typeface="Calibri"/>
              <a:cs typeface="Calibri"/>
              <a:sym typeface="Calibri"/>
            </a:endParaRPr>
          </a:p>
          <a:p>
            <a:pPr indent="-292100" lvl="0" marL="457200" marR="0" rtl="0" algn="l">
              <a:spcBef>
                <a:spcPts val="0"/>
              </a:spcBef>
              <a:spcAft>
                <a:spcPts val="0"/>
              </a:spcAft>
              <a:buClr>
                <a:schemeClr val="dk1"/>
              </a:buClr>
              <a:buSzPts val="800"/>
              <a:buFont typeface="Calibri"/>
              <a:buChar char="●"/>
            </a:pPr>
            <a:r>
              <a:rPr lang="en-GB" sz="1000">
                <a:solidFill>
                  <a:schemeClr val="dk1"/>
                </a:solidFill>
                <a:latin typeface="Calibri"/>
                <a:ea typeface="Calibri"/>
                <a:cs typeface="Calibri"/>
                <a:sym typeface="Calibri"/>
              </a:rPr>
              <a:t>Walton received a bachelor’s degree in Business Administration Marketing</a:t>
            </a:r>
            <a:endParaRPr sz="1000">
              <a:solidFill>
                <a:schemeClr val="dk1"/>
              </a:solidFill>
              <a:latin typeface="Calibri"/>
              <a:ea typeface="Calibri"/>
              <a:cs typeface="Calibri"/>
              <a:sym typeface="Calibri"/>
            </a:endParaRPr>
          </a:p>
          <a:p>
            <a:pPr indent="-292100" lvl="0" marL="457200" marR="0" rtl="0" algn="l">
              <a:spcBef>
                <a:spcPts val="0"/>
              </a:spcBef>
              <a:spcAft>
                <a:spcPts val="0"/>
              </a:spcAft>
              <a:buClr>
                <a:schemeClr val="dk1"/>
              </a:buClr>
              <a:buSzPts val="800"/>
              <a:buFont typeface="Calibri"/>
              <a:buChar char="●"/>
            </a:pPr>
            <a:r>
              <a:rPr lang="en-GB" sz="1000">
                <a:solidFill>
                  <a:schemeClr val="dk1"/>
                </a:solidFill>
                <a:latin typeface="Calibri"/>
                <a:ea typeface="Calibri"/>
                <a:cs typeface="Calibri"/>
                <a:sym typeface="Calibri"/>
              </a:rPr>
              <a:t>Jim walton’s retirement from the board and the nomination of Steuart Walton, his son, mark a leadership transition to the next generation of Walton family representatives</a:t>
            </a:r>
            <a:endParaRPr sz="1000">
              <a:solidFill>
                <a:schemeClr val="dk1"/>
              </a:solidFill>
              <a:latin typeface="Calibri"/>
              <a:ea typeface="Calibri"/>
              <a:cs typeface="Calibri"/>
              <a:sym typeface="Calibri"/>
            </a:endParaRPr>
          </a:p>
          <a:p>
            <a:pPr indent="-292100" lvl="0" marL="457200" marR="0" rtl="0" algn="l">
              <a:spcBef>
                <a:spcPts val="0"/>
              </a:spcBef>
              <a:spcAft>
                <a:spcPts val="0"/>
              </a:spcAft>
              <a:buClr>
                <a:schemeClr val="dk1"/>
              </a:buClr>
              <a:buSzPts val="800"/>
              <a:buFont typeface="Calibri"/>
              <a:buChar char="●"/>
            </a:pPr>
            <a:r>
              <a:rPr lang="en-GB" sz="1000">
                <a:solidFill>
                  <a:schemeClr val="dk1"/>
                </a:solidFill>
                <a:latin typeface="Calibri"/>
                <a:ea typeface="Calibri"/>
                <a:cs typeface="Calibri"/>
                <a:sym typeface="Calibri"/>
              </a:rPr>
              <a:t>Jim Walton served on the board for over 10 years and was a member of the Technology and eCommerce Committee, as well as the Strategic Planning and Finance Committee during his tenure</a:t>
            </a:r>
            <a:endParaRPr sz="1000">
              <a:solidFill>
                <a:schemeClr val="dk1"/>
              </a:solidFill>
              <a:latin typeface="Calibri"/>
              <a:ea typeface="Calibri"/>
              <a:cs typeface="Calibri"/>
              <a:sym typeface="Calibri"/>
            </a:endParaRPr>
          </a:p>
        </p:txBody>
      </p:sp>
      <p:sp>
        <p:nvSpPr>
          <p:cNvPr id="1083" name="Google Shape;1083;p171"/>
          <p:cNvSpPr txBox="1"/>
          <p:nvPr/>
        </p:nvSpPr>
        <p:spPr>
          <a:xfrm>
            <a:off x="6146707" y="2617447"/>
            <a:ext cx="2813100" cy="3000000"/>
          </a:xfrm>
          <a:prstGeom prst="rect">
            <a:avLst/>
          </a:prstGeom>
          <a:noFill/>
          <a:ln>
            <a:noFill/>
          </a:ln>
        </p:spPr>
        <p:txBody>
          <a:bodyPr anchorCtr="0" anchor="t" bIns="91425" lIns="91425" spcFirstLastPara="1" rIns="91425" wrap="square" tIns="91425">
            <a:noAutofit/>
          </a:bodyPr>
          <a:lstStyle/>
          <a:p>
            <a:pPr indent="-292100" lvl="0" marL="457200" marR="0" rtl="0" algn="l">
              <a:spcBef>
                <a:spcPts val="0"/>
              </a:spcBef>
              <a:spcAft>
                <a:spcPts val="0"/>
              </a:spcAft>
              <a:buClr>
                <a:schemeClr val="dk1"/>
              </a:buClr>
              <a:buSzPts val="800"/>
              <a:buFont typeface="Calibri"/>
              <a:buChar char="●"/>
            </a:pPr>
            <a:r>
              <a:rPr lang="en-GB" sz="1000">
                <a:solidFill>
                  <a:schemeClr val="dk1"/>
                </a:solidFill>
                <a:latin typeface="Calibri"/>
                <a:ea typeface="Calibri"/>
                <a:cs typeface="Calibri"/>
                <a:sym typeface="Calibri"/>
              </a:rPr>
              <a:t>Executive; Strategic Planning &amp; Finance</a:t>
            </a:r>
            <a:endParaRPr sz="1000">
              <a:solidFill>
                <a:schemeClr val="dk1"/>
              </a:solidFill>
              <a:latin typeface="Calibri"/>
              <a:ea typeface="Calibri"/>
              <a:cs typeface="Calibri"/>
              <a:sym typeface="Calibri"/>
            </a:endParaRPr>
          </a:p>
          <a:p>
            <a:pPr indent="-292100" lvl="0" marL="457200" marR="0" rtl="0" algn="l">
              <a:spcBef>
                <a:spcPts val="0"/>
              </a:spcBef>
              <a:spcAft>
                <a:spcPts val="0"/>
              </a:spcAft>
              <a:buClr>
                <a:schemeClr val="dk1"/>
              </a:buClr>
              <a:buSzPts val="800"/>
              <a:buFont typeface="Calibri"/>
              <a:buChar char="●"/>
            </a:pPr>
            <a:r>
              <a:rPr lang="en-GB" sz="1000">
                <a:solidFill>
                  <a:schemeClr val="dk1"/>
                </a:solidFill>
                <a:latin typeface="Calibri"/>
                <a:ea typeface="Calibri"/>
                <a:cs typeface="Calibri"/>
                <a:sym typeface="Calibri"/>
              </a:rPr>
              <a:t>Son of Walmart founder, Sam Walton, Rob Walton served as Walmart’s chairman of the board of directors from 1992 to 2015</a:t>
            </a:r>
            <a:endParaRPr sz="1000">
              <a:solidFill>
                <a:schemeClr val="dk1"/>
              </a:solidFill>
              <a:latin typeface="Calibri"/>
              <a:ea typeface="Calibri"/>
              <a:cs typeface="Calibri"/>
              <a:sym typeface="Calibri"/>
            </a:endParaRPr>
          </a:p>
          <a:p>
            <a:pPr indent="-292100" lvl="0" marL="457200" marR="0" rtl="0" algn="l">
              <a:spcBef>
                <a:spcPts val="0"/>
              </a:spcBef>
              <a:spcAft>
                <a:spcPts val="0"/>
              </a:spcAft>
              <a:buClr>
                <a:schemeClr val="dk1"/>
              </a:buClr>
              <a:buSzPts val="800"/>
              <a:buFont typeface="Calibri"/>
              <a:buChar char="●"/>
            </a:pPr>
            <a:r>
              <a:rPr lang="en-GB" sz="1000">
                <a:solidFill>
                  <a:schemeClr val="dk1"/>
                </a:solidFill>
                <a:latin typeface="Calibri"/>
                <a:ea typeface="Calibri"/>
                <a:cs typeface="Calibri"/>
                <a:sym typeface="Calibri"/>
              </a:rPr>
              <a:t>Rob joined the company in 1969. Prior to becoming chairman, he held a variety of positions with Walmart, including senior vice president, corporate secretary, general counsel and vice chairman</a:t>
            </a:r>
            <a:endParaRPr sz="1000">
              <a:solidFill>
                <a:schemeClr val="dk1"/>
              </a:solidFill>
              <a:latin typeface="Calibri"/>
              <a:ea typeface="Calibri"/>
              <a:cs typeface="Calibri"/>
              <a:sym typeface="Calibri"/>
            </a:endParaRPr>
          </a:p>
          <a:p>
            <a:pPr indent="-292100" lvl="0" marL="457200" marR="0" rtl="0" algn="l">
              <a:spcBef>
                <a:spcPts val="0"/>
              </a:spcBef>
              <a:spcAft>
                <a:spcPts val="0"/>
              </a:spcAft>
              <a:buClr>
                <a:schemeClr val="dk1"/>
              </a:buClr>
              <a:buSzPts val="800"/>
              <a:buFont typeface="Calibri"/>
              <a:buChar char="●"/>
            </a:pPr>
            <a:r>
              <a:rPr lang="en-GB" sz="1000">
                <a:solidFill>
                  <a:schemeClr val="dk1"/>
                </a:solidFill>
                <a:latin typeface="Calibri"/>
                <a:ea typeface="Calibri"/>
                <a:cs typeface="Calibri"/>
                <a:sym typeface="Calibri"/>
              </a:rPr>
              <a:t>Before joining Walmart, Rob was a partner with the law firm of Conner &amp; Winters in Tulsa, Okla</a:t>
            </a:r>
            <a:endParaRPr sz="1000">
              <a:solidFill>
                <a:schemeClr val="dk1"/>
              </a:solidFill>
              <a:latin typeface="Calibri"/>
              <a:ea typeface="Calibri"/>
              <a:cs typeface="Calibri"/>
              <a:sym typeface="Calibri"/>
            </a:endParaRPr>
          </a:p>
          <a:p>
            <a:pPr indent="-292100" lvl="0" marL="457200" marR="0" rtl="0" algn="l">
              <a:spcBef>
                <a:spcPts val="0"/>
              </a:spcBef>
              <a:spcAft>
                <a:spcPts val="0"/>
              </a:spcAft>
              <a:buClr>
                <a:schemeClr val="dk1"/>
              </a:buClr>
              <a:buSzPts val="800"/>
              <a:buFont typeface="Calibri"/>
              <a:buChar char="●"/>
            </a:pPr>
            <a:r>
              <a:rPr lang="en-GB" sz="1000">
                <a:solidFill>
                  <a:schemeClr val="dk1"/>
                </a:solidFill>
                <a:latin typeface="Calibri"/>
                <a:ea typeface="Calibri"/>
                <a:cs typeface="Calibri"/>
                <a:sym typeface="Calibri"/>
              </a:rPr>
              <a:t>Graduated from the University of Arkansas in 1966 with a bachelor of science degree in business administration</a:t>
            </a:r>
            <a:endParaRPr sz="1000">
              <a:solidFill>
                <a:schemeClr val="dk1"/>
              </a:solidFill>
              <a:latin typeface="Calibri"/>
              <a:ea typeface="Calibri"/>
              <a:cs typeface="Calibri"/>
              <a:sym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17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Calibri"/>
              <a:buNone/>
            </a:pPr>
            <a:r>
              <a:rPr lang="en-GB" sz="1100"/>
              <a:t>Management</a:t>
            </a:r>
            <a:endParaRPr sz="1100"/>
          </a:p>
        </p:txBody>
      </p:sp>
      <p:sp>
        <p:nvSpPr>
          <p:cNvPr id="1089" name="Google Shape;1089;p172"/>
          <p:cNvSpPr txBox="1"/>
          <p:nvPr>
            <p:ph idx="1" type="body"/>
          </p:nvPr>
        </p:nvSpPr>
        <p:spPr>
          <a:xfrm>
            <a:off x="2505275" y="1268050"/>
            <a:ext cx="6819900" cy="35031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800"/>
              </a:spcBef>
              <a:spcAft>
                <a:spcPts val="0"/>
              </a:spcAft>
              <a:buClr>
                <a:schemeClr val="dk1"/>
              </a:buClr>
              <a:buSzPts val="1800"/>
              <a:buNone/>
            </a:pPr>
            <a:r>
              <a:rPr lang="en-GB" sz="1800"/>
              <a:t>Doug McMillon: CEO and President, Walmart</a:t>
            </a:r>
            <a:endParaRPr sz="1800"/>
          </a:p>
          <a:p>
            <a:pPr indent="0" lvl="0" marL="0" rtl="0" algn="l">
              <a:lnSpc>
                <a:spcPct val="90000"/>
              </a:lnSpc>
              <a:spcBef>
                <a:spcPts val="800"/>
              </a:spcBef>
              <a:spcAft>
                <a:spcPts val="0"/>
              </a:spcAft>
              <a:buClr>
                <a:schemeClr val="dk1"/>
              </a:buClr>
              <a:buSzPts val="1600"/>
              <a:buNone/>
            </a:pPr>
            <a:r>
              <a:rPr lang="en-GB" sz="1600"/>
              <a:t>As CEO, Doug leads a strong management team that is working to deliver Walmart’s mission of “saving people money so they can live a better life.”</a:t>
            </a:r>
            <a:endParaRPr sz="1600"/>
          </a:p>
          <a:p>
            <a:pPr indent="0" lvl="0" marL="0" rtl="0" algn="l">
              <a:lnSpc>
                <a:spcPct val="90000"/>
              </a:lnSpc>
              <a:spcBef>
                <a:spcPts val="800"/>
              </a:spcBef>
              <a:spcAft>
                <a:spcPts val="0"/>
              </a:spcAft>
              <a:buClr>
                <a:schemeClr val="dk1"/>
              </a:buClr>
              <a:buSzPts val="1600"/>
              <a:buNone/>
            </a:pPr>
            <a:r>
              <a:rPr lang="en-GB" sz="1600"/>
              <a:t>Mr. McMillon has more than 25 years of experience in the retail industry and at our company.</a:t>
            </a:r>
            <a:endParaRPr sz="1600"/>
          </a:p>
          <a:p>
            <a:pPr indent="0" lvl="0" marL="0" rtl="0" algn="l">
              <a:lnSpc>
                <a:spcPct val="90000"/>
              </a:lnSpc>
              <a:spcBef>
                <a:spcPts val="800"/>
              </a:spcBef>
              <a:spcAft>
                <a:spcPts val="0"/>
              </a:spcAft>
              <a:buClr>
                <a:schemeClr val="dk1"/>
              </a:buClr>
              <a:buSzPts val="1600"/>
              <a:buNone/>
            </a:pPr>
            <a:r>
              <a:rPr lang="en-GB" sz="1600"/>
              <a:t>From February 2009 to February 2014, Doug served as president and chief executive officer of Walmart</a:t>
            </a:r>
            <a:endParaRPr sz="1600"/>
          </a:p>
          <a:p>
            <a:pPr indent="0" lvl="0" marL="0" rtl="0" algn="l">
              <a:lnSpc>
                <a:spcPct val="90000"/>
              </a:lnSpc>
              <a:spcBef>
                <a:spcPts val="800"/>
              </a:spcBef>
              <a:spcAft>
                <a:spcPts val="0"/>
              </a:spcAft>
              <a:buClr>
                <a:schemeClr val="dk1"/>
              </a:buClr>
              <a:buSzPts val="1600"/>
              <a:buNone/>
            </a:pPr>
            <a:r>
              <a:rPr lang="en-GB" sz="1600"/>
              <a:t>International, a fast-growing segment of Walmart’s overall operations</a:t>
            </a:r>
            <a:endParaRPr sz="1600"/>
          </a:p>
          <a:p>
            <a:pPr indent="0" lvl="0" marL="0" rtl="0" algn="l">
              <a:lnSpc>
                <a:spcPct val="90000"/>
              </a:lnSpc>
              <a:spcBef>
                <a:spcPts val="800"/>
              </a:spcBef>
              <a:spcAft>
                <a:spcPts val="0"/>
              </a:spcAft>
              <a:buClr>
                <a:schemeClr val="dk1"/>
              </a:buClr>
              <a:buSzPts val="1600"/>
              <a:buNone/>
            </a:pPr>
            <a:r>
              <a:rPr lang="en-GB" sz="1600"/>
              <a:t>Originally from Jonesboro, Ark., Doug graduated from the University of Arkansas with a bachelor of science in business administration. He earned his MBA in finance from the University of Tulsa.</a:t>
            </a:r>
            <a:endParaRPr sz="1600"/>
          </a:p>
          <a:p>
            <a:pPr indent="0" lvl="0" marL="0" rtl="0" algn="l">
              <a:lnSpc>
                <a:spcPct val="90000"/>
              </a:lnSpc>
              <a:spcBef>
                <a:spcPts val="800"/>
              </a:spcBef>
              <a:spcAft>
                <a:spcPts val="0"/>
              </a:spcAft>
              <a:buClr>
                <a:schemeClr val="dk1"/>
              </a:buClr>
              <a:buSzPts val="2100"/>
              <a:buNone/>
            </a:pPr>
            <a:r>
              <a:t/>
            </a:r>
            <a:endParaRPr sz="1100"/>
          </a:p>
        </p:txBody>
      </p:sp>
      <p:pic>
        <p:nvPicPr>
          <p:cNvPr id="1090" name="Google Shape;1090;p172"/>
          <p:cNvPicPr preferRelativeResize="0"/>
          <p:nvPr/>
        </p:nvPicPr>
        <p:blipFill rotWithShape="1">
          <a:blip r:embed="rId3">
            <a:alphaModFix/>
          </a:blip>
          <a:srcRect b="0" l="0" r="0" t="0"/>
          <a:stretch/>
        </p:blipFill>
        <p:spPr>
          <a:xfrm>
            <a:off x="323526" y="1420450"/>
            <a:ext cx="1991575" cy="288002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73"/>
          <p:cNvSpPr txBox="1"/>
          <p:nvPr>
            <p:ph type="title"/>
          </p:nvPr>
        </p:nvSpPr>
        <p:spPr>
          <a:xfrm>
            <a:off x="366925" y="223519"/>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Calibri"/>
              <a:buNone/>
            </a:pPr>
            <a:r>
              <a:rPr lang="en-GB" sz="1100"/>
              <a:t>Management</a:t>
            </a:r>
            <a:endParaRPr sz="1100"/>
          </a:p>
        </p:txBody>
      </p:sp>
      <p:sp>
        <p:nvSpPr>
          <p:cNvPr id="1096" name="Google Shape;1096;p173"/>
          <p:cNvSpPr txBox="1"/>
          <p:nvPr>
            <p:ph idx="1" type="body"/>
          </p:nvPr>
        </p:nvSpPr>
        <p:spPr>
          <a:xfrm>
            <a:off x="2535475" y="1217725"/>
            <a:ext cx="6412800" cy="35031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800"/>
              <a:buNone/>
            </a:pPr>
            <a:r>
              <a:rPr lang="en-GB" sz="1800"/>
              <a:t>John Furner: CEO and President, Walmart U.S.</a:t>
            </a:r>
            <a:endParaRPr sz="1800"/>
          </a:p>
          <a:p>
            <a:pPr indent="0" lvl="0" marL="0" rtl="0" algn="l">
              <a:lnSpc>
                <a:spcPct val="90000"/>
              </a:lnSpc>
              <a:spcBef>
                <a:spcPts val="0"/>
              </a:spcBef>
              <a:spcAft>
                <a:spcPts val="0"/>
              </a:spcAft>
              <a:buClr>
                <a:schemeClr val="dk1"/>
              </a:buClr>
              <a:buSzPts val="1800"/>
              <a:buNone/>
            </a:pPr>
            <a:r>
              <a:t/>
            </a:r>
            <a:endParaRPr sz="1800"/>
          </a:p>
          <a:p>
            <a:pPr indent="0" lvl="0" marL="0" rtl="0" algn="l">
              <a:lnSpc>
                <a:spcPct val="90000"/>
              </a:lnSpc>
              <a:spcBef>
                <a:spcPts val="0"/>
              </a:spcBef>
              <a:spcAft>
                <a:spcPts val="0"/>
              </a:spcAft>
              <a:buClr>
                <a:schemeClr val="dk1"/>
              </a:buClr>
              <a:buSzPts val="1600"/>
              <a:buNone/>
            </a:pPr>
            <a:r>
              <a:rPr lang="en-GB" sz="1600"/>
              <a:t>John Furner is responsible for the strategic direction and performance of more than 4,700 stores and more than 1 million associates</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From 2017-2019, John served as president and CEO of Sam’s Club</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John started with Walmart as an hourly associate in 1993, at Store 100 in Bentonville, Arkansas. He has held important roles throughout the company, including assistant store manager, store manager, district manager, buyer with the prominent ones including head of marketing and merchandising for Walmart China, and chief merchant for Sam’s Club</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John has a bachelor of science in marketing from the University of Arkansas</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2100"/>
              <a:buNone/>
            </a:pPr>
            <a:r>
              <a:t/>
            </a:r>
            <a:endParaRPr sz="1100"/>
          </a:p>
        </p:txBody>
      </p:sp>
      <p:pic>
        <p:nvPicPr>
          <p:cNvPr id="1097" name="Google Shape;1097;p173"/>
          <p:cNvPicPr preferRelativeResize="0"/>
          <p:nvPr/>
        </p:nvPicPr>
        <p:blipFill rotWithShape="1">
          <a:blip r:embed="rId3">
            <a:alphaModFix/>
          </a:blip>
          <a:srcRect b="0" l="0" r="0" t="0"/>
          <a:stretch/>
        </p:blipFill>
        <p:spPr>
          <a:xfrm>
            <a:off x="323500" y="1268050"/>
            <a:ext cx="2082149" cy="29569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174"/>
          <p:cNvSpPr txBox="1"/>
          <p:nvPr>
            <p:ph type="title"/>
          </p:nvPr>
        </p:nvSpPr>
        <p:spPr>
          <a:xfrm>
            <a:off x="366925" y="223519"/>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Calibri"/>
              <a:buNone/>
            </a:pPr>
            <a:r>
              <a:rPr lang="en-GB" sz="1100"/>
              <a:t>Management</a:t>
            </a:r>
            <a:endParaRPr sz="1100"/>
          </a:p>
        </p:txBody>
      </p:sp>
      <p:sp>
        <p:nvSpPr>
          <p:cNvPr id="1103" name="Google Shape;1103;p174"/>
          <p:cNvSpPr txBox="1"/>
          <p:nvPr>
            <p:ph idx="1" type="body"/>
          </p:nvPr>
        </p:nvSpPr>
        <p:spPr>
          <a:xfrm>
            <a:off x="2585825" y="994950"/>
            <a:ext cx="6412800" cy="35031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Judith Mckenna: CEO and President, Walmart International</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She leads more than 5,900 retail units and 700,000 associates across 26 countries.</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Prior to being named president and CEO of Walmart International, Judith served as executive vice president and chief operating officer for Walmart U.S. She led the company’s 1.5 million associates and operations for its 4,600 U.S. stores.</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Judith has been named to Fortune’s 50 Most Powerful Women list every year since 2015.</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Judith graduated with a law degree from Hull University in England before earning her Institute of Chartered Accountants in England and Wales accounting qualification at KPMG.</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2100"/>
              <a:buNone/>
            </a:pPr>
            <a:r>
              <a:t/>
            </a:r>
            <a:endParaRPr sz="1100"/>
          </a:p>
        </p:txBody>
      </p:sp>
      <p:pic>
        <p:nvPicPr>
          <p:cNvPr id="1104" name="Google Shape;1104;p174"/>
          <p:cNvPicPr preferRelativeResize="0"/>
          <p:nvPr/>
        </p:nvPicPr>
        <p:blipFill rotWithShape="1">
          <a:blip r:embed="rId3">
            <a:alphaModFix/>
          </a:blip>
          <a:srcRect b="0" l="0" r="0" t="0"/>
          <a:stretch/>
        </p:blipFill>
        <p:spPr>
          <a:xfrm>
            <a:off x="152401" y="1217725"/>
            <a:ext cx="2283475" cy="305007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175"/>
          <p:cNvSpPr txBox="1"/>
          <p:nvPr>
            <p:ph type="title"/>
          </p:nvPr>
        </p:nvSpPr>
        <p:spPr>
          <a:xfrm>
            <a:off x="366925" y="223519"/>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Calibri"/>
              <a:buNone/>
            </a:pPr>
            <a:r>
              <a:rPr lang="en-GB" sz="1100"/>
              <a:t>Management</a:t>
            </a:r>
            <a:endParaRPr sz="1100"/>
          </a:p>
        </p:txBody>
      </p:sp>
      <p:sp>
        <p:nvSpPr>
          <p:cNvPr id="1110" name="Google Shape;1110;p175"/>
          <p:cNvSpPr txBox="1"/>
          <p:nvPr>
            <p:ph idx="1" type="body"/>
          </p:nvPr>
        </p:nvSpPr>
        <p:spPr>
          <a:xfrm>
            <a:off x="2585825" y="874175"/>
            <a:ext cx="6412800" cy="35031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Marc Lore: CEO and President, Walmart eCommerce U.S.</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He was appointed in September 2016 to lead U.S. ecommerce when his company Jet.com was acquired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In his role, he accelerates Walmart’s U.S. e-commerce growth and customer reach, leading Walmart.com and Jet.com.</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Prior to Jet, Marc was the co-founder and CEO of Quidsi, the parent company of e-commerce websites Diapers.com, Soap.com, Wag.com and more.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 Marc’s industry accolades include E&amp;Y’s Entrepreneur of the Year regional winner and Fortune’s “smartest people in technology.”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He graduated from Bucknell University, where he received a B.A. in Business Management and Economics.</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2100"/>
              <a:buNone/>
            </a:pPr>
            <a:r>
              <a:t/>
            </a:r>
            <a:endParaRPr sz="1100"/>
          </a:p>
        </p:txBody>
      </p:sp>
      <p:pic>
        <p:nvPicPr>
          <p:cNvPr id="1111" name="Google Shape;1111;p175"/>
          <p:cNvPicPr preferRelativeResize="0"/>
          <p:nvPr/>
        </p:nvPicPr>
        <p:blipFill rotWithShape="1">
          <a:blip r:embed="rId3">
            <a:alphaModFix/>
          </a:blip>
          <a:srcRect b="0" l="0" r="0" t="0"/>
          <a:stretch/>
        </p:blipFill>
        <p:spPr>
          <a:xfrm>
            <a:off x="152400" y="1370127"/>
            <a:ext cx="2190750" cy="2827225"/>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176"/>
          <p:cNvSpPr txBox="1"/>
          <p:nvPr>
            <p:ph type="title"/>
          </p:nvPr>
        </p:nvSpPr>
        <p:spPr>
          <a:xfrm>
            <a:off x="142350" y="223519"/>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Calibri"/>
              <a:buNone/>
            </a:pPr>
            <a:r>
              <a:rPr lang="en-GB" sz="1100"/>
              <a:t>Management</a:t>
            </a:r>
            <a:endParaRPr sz="1100"/>
          </a:p>
        </p:txBody>
      </p:sp>
      <p:sp>
        <p:nvSpPr>
          <p:cNvPr id="1117" name="Google Shape;1117;p176"/>
          <p:cNvSpPr txBox="1"/>
          <p:nvPr>
            <p:ph idx="1" type="body"/>
          </p:nvPr>
        </p:nvSpPr>
        <p:spPr>
          <a:xfrm>
            <a:off x="2607150" y="789625"/>
            <a:ext cx="6412800" cy="3070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Brett Biggs: Executive Vice President and CFO, Walmart</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Brett is responsible for accounting and control, corporate strategy and development, business planning and analysis, internal auditing, treasury, tax, global shared services and several other key areas of the company.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Before being appointed to his current role, he was executive vice president and chief financial officer for Walmart International, where he was responsible for all global finance activities.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Prior to joining Walmart in 2000, Brett held various M&amp;A and corporate finance positions with Leggett &amp; Platt, Phillips Petroleum Co. and Price Waterhouse.</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Brett graduated Summa Cum Laude from Harding University with a bachelor’s degree in accounting and later received a MBA with Honors from Oklahoma State University. He serves in various advisory roles at Harding University</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2100"/>
              <a:buNone/>
            </a:pPr>
            <a:r>
              <a:t/>
            </a:r>
            <a:endParaRPr sz="1100"/>
          </a:p>
        </p:txBody>
      </p:sp>
      <p:pic>
        <p:nvPicPr>
          <p:cNvPr id="1118" name="Google Shape;1118;p176"/>
          <p:cNvPicPr preferRelativeResize="0"/>
          <p:nvPr/>
        </p:nvPicPr>
        <p:blipFill rotWithShape="1">
          <a:blip r:embed="rId3">
            <a:alphaModFix/>
          </a:blip>
          <a:srcRect b="0" l="0" r="0" t="0"/>
          <a:stretch/>
        </p:blipFill>
        <p:spPr>
          <a:xfrm>
            <a:off x="142351" y="1132375"/>
            <a:ext cx="2233125" cy="300715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177"/>
          <p:cNvSpPr txBox="1"/>
          <p:nvPr>
            <p:ph type="title"/>
          </p:nvPr>
        </p:nvSpPr>
        <p:spPr>
          <a:xfrm>
            <a:off x="215950" y="223519"/>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Calibri"/>
              <a:buNone/>
            </a:pPr>
            <a:r>
              <a:rPr lang="en-GB" sz="1100"/>
              <a:t>Management</a:t>
            </a:r>
            <a:endParaRPr sz="1100"/>
          </a:p>
        </p:txBody>
      </p:sp>
      <p:sp>
        <p:nvSpPr>
          <p:cNvPr id="1124" name="Google Shape;1124;p177"/>
          <p:cNvSpPr txBox="1"/>
          <p:nvPr>
            <p:ph idx="1" type="body"/>
          </p:nvPr>
        </p:nvSpPr>
        <p:spPr>
          <a:xfrm>
            <a:off x="2595875" y="1188875"/>
            <a:ext cx="6412800" cy="30702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1600"/>
              <a:buNone/>
            </a:pPr>
            <a:r>
              <a:rPr lang="en-GB" sz="1600"/>
              <a:t>Kathryn McLay: President and CEO, Sam’s Club</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Kathryn has held a number of leadership roles at Walmart since joining in 2015 as vice president at U.S. Finance &amp; Strategy</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Kathryn began her career in 1992 at Deloitte as an undergraduate and worked in both internal and external audit and later at Qantas Airlines. In 2007, she was selected as the general manager for business development and subsequently held executive leadership roles throughout Woolworths’ retail and supply chain</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rPr lang="en-GB" sz="1600"/>
              <a:t>She has a bachelor’s degree in accounting and finance from the University of Technology in Sydney</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1600"/>
              <a:buNone/>
            </a:pPr>
            <a:r>
              <a:t/>
            </a:r>
            <a:endParaRPr sz="1600"/>
          </a:p>
          <a:p>
            <a:pPr indent="0" lvl="0" marL="0" rtl="0" algn="l">
              <a:lnSpc>
                <a:spcPct val="90000"/>
              </a:lnSpc>
              <a:spcBef>
                <a:spcPts val="800"/>
              </a:spcBef>
              <a:spcAft>
                <a:spcPts val="0"/>
              </a:spcAft>
              <a:buClr>
                <a:schemeClr val="dk1"/>
              </a:buClr>
              <a:buSzPts val="2100"/>
              <a:buNone/>
            </a:pPr>
            <a:r>
              <a:t/>
            </a:r>
            <a:endParaRPr sz="1100"/>
          </a:p>
        </p:txBody>
      </p:sp>
      <p:pic>
        <p:nvPicPr>
          <p:cNvPr id="1125" name="Google Shape;1125;p177"/>
          <p:cNvPicPr preferRelativeResize="0"/>
          <p:nvPr/>
        </p:nvPicPr>
        <p:blipFill rotWithShape="1">
          <a:blip r:embed="rId3">
            <a:alphaModFix/>
          </a:blip>
          <a:srcRect b="0" l="0" r="0" t="0"/>
          <a:stretch/>
        </p:blipFill>
        <p:spPr>
          <a:xfrm>
            <a:off x="162476" y="1217719"/>
            <a:ext cx="2281025" cy="304136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2"/>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SWOT Analysis</a:t>
            </a:r>
            <a:endParaRPr/>
          </a:p>
        </p:txBody>
      </p:sp>
      <p:graphicFrame>
        <p:nvGraphicFramePr>
          <p:cNvPr id="278" name="Google Shape;278;p52"/>
          <p:cNvGraphicFramePr/>
          <p:nvPr/>
        </p:nvGraphicFramePr>
        <p:xfrm>
          <a:off x="191620" y="974911"/>
          <a:ext cx="3000000" cy="3000000"/>
        </p:xfrm>
        <a:graphic>
          <a:graphicData uri="http://schemas.openxmlformats.org/drawingml/2006/table">
            <a:tbl>
              <a:tblPr bandRow="1" firstRow="1">
                <a:noFill/>
                <a:tableStyleId>{2AB8FD65-56B3-4E59-AA35-317A8A2BA4DB}</a:tableStyleId>
              </a:tblPr>
              <a:tblGrid>
                <a:gridCol w="4380375"/>
                <a:gridCol w="4380375"/>
              </a:tblGrid>
              <a:tr h="1822075">
                <a:tc>
                  <a:txBody>
                    <a:bodyPr/>
                    <a:lstStyle/>
                    <a:p>
                      <a:pPr indent="0" lvl="0" marL="0" marR="0" rtl="0" algn="l">
                        <a:lnSpc>
                          <a:spcPct val="100000"/>
                        </a:lnSpc>
                        <a:spcBef>
                          <a:spcPts val="0"/>
                        </a:spcBef>
                        <a:spcAft>
                          <a:spcPts val="0"/>
                        </a:spcAft>
                        <a:buNone/>
                      </a:pPr>
                      <a:r>
                        <a:rPr lang="en-GB" sz="1400" u="none" cap="none" strike="noStrike">
                          <a:solidFill>
                            <a:schemeClr val="dk2"/>
                          </a:solidFill>
                        </a:rPr>
                        <a:t>Strengths:</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Diverse customer classes</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Low product/service concentration</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Low capital requirements</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Brand loyalty </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Flexibility in workforce</a:t>
                      </a:r>
                      <a:endParaRPr/>
                    </a:p>
                    <a:p>
                      <a:pPr indent="-285750" lvl="0"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Weaknesses: </a:t>
                      </a:r>
                      <a:endParaRPr/>
                    </a:p>
                    <a:p>
                      <a:pPr indent="0" lvl="0" marL="0" marR="0" rtl="0" algn="l">
                        <a:lnSpc>
                          <a:spcPct val="100000"/>
                        </a:lnSpc>
                        <a:spcBef>
                          <a:spcPts val="0"/>
                        </a:spcBef>
                        <a:spcAft>
                          <a:spcPts val="0"/>
                        </a:spcAft>
                        <a:buNone/>
                      </a:pPr>
                      <a:r>
                        <a:t/>
                      </a:r>
                      <a:endParaRPr sz="1400" u="none" cap="none" strike="noStrike">
                        <a:solidFill>
                          <a:schemeClr val="dk2"/>
                        </a:solidFill>
                      </a:endParaRPr>
                    </a:p>
                  </a:txBody>
                  <a:tcPr marT="45725" marB="45725" marR="91450" marL="91450"/>
                </a:tc>
                <a:tc>
                  <a:txBody>
                    <a:bodyPr/>
                    <a:lstStyle/>
                    <a:p>
                      <a:pPr indent="0" lvl="0" marL="0" marR="0" rtl="0" algn="l">
                        <a:lnSpc>
                          <a:spcPct val="100000"/>
                        </a:lnSpc>
                        <a:spcBef>
                          <a:spcPts val="0"/>
                        </a:spcBef>
                        <a:spcAft>
                          <a:spcPts val="0"/>
                        </a:spcAft>
                        <a:buNone/>
                      </a:pPr>
                      <a:r>
                        <a:rPr lang="en-GB" sz="1400" u="none" cap="none" strike="noStrike">
                          <a:solidFill>
                            <a:schemeClr val="dk2"/>
                          </a:solidFill>
                        </a:rPr>
                        <a:t>Weaknesses:</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Low Profit: 2.6% of revenue</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Many small companies lacking resources</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Too much flexibility in workforce → less motivated workers, poor service quality.</a:t>
                      </a:r>
                      <a:endParaRPr/>
                    </a:p>
                    <a:p>
                      <a:pPr indent="0" lvl="0" marL="0" marR="0" rtl="0" algn="l">
                        <a:lnSpc>
                          <a:spcPct val="100000"/>
                        </a:lnSpc>
                        <a:spcBef>
                          <a:spcPts val="0"/>
                        </a:spcBef>
                        <a:spcAft>
                          <a:spcPts val="0"/>
                        </a:spcAft>
                        <a:buNone/>
                      </a:pPr>
                      <a:r>
                        <a:t/>
                      </a:r>
                      <a:endParaRPr sz="1400" u="none" cap="none" strike="noStrike">
                        <a:solidFill>
                          <a:schemeClr val="dk2"/>
                        </a:solidFill>
                      </a:endParaRPr>
                    </a:p>
                  </a:txBody>
                  <a:tcPr marT="45725" marB="45725" marR="91450" marL="91450"/>
                </a:tc>
              </a:tr>
              <a:tr h="1822075">
                <a:tc>
                  <a:txBody>
                    <a:bodyPr/>
                    <a:lstStyle/>
                    <a:p>
                      <a:pPr indent="0" lvl="0" marL="0" marR="0" rtl="0" algn="l">
                        <a:lnSpc>
                          <a:spcPct val="100000"/>
                        </a:lnSpc>
                        <a:spcBef>
                          <a:spcPts val="0"/>
                        </a:spcBef>
                        <a:spcAft>
                          <a:spcPts val="0"/>
                        </a:spcAft>
                        <a:buNone/>
                      </a:pPr>
                      <a:r>
                        <a:rPr b="1" lang="en-GB" sz="1400" u="none" cap="none" strike="noStrike">
                          <a:solidFill>
                            <a:schemeClr val="dk2"/>
                          </a:solidFill>
                        </a:rPr>
                        <a:t>Opportunities:</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E-commerce</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Emerging markets</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Increasing income per capita</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Supplier/Customer relationship-based business</a:t>
                      </a:r>
                      <a:endParaRPr/>
                    </a:p>
                    <a:p>
                      <a:pPr indent="0" lvl="0" marL="0" marR="0" rtl="0" algn="l">
                        <a:lnSpc>
                          <a:spcPct val="100000"/>
                        </a:lnSpc>
                        <a:spcBef>
                          <a:spcPts val="0"/>
                        </a:spcBef>
                        <a:spcAft>
                          <a:spcPts val="0"/>
                        </a:spcAft>
                        <a:buNone/>
                      </a:pPr>
                      <a:r>
                        <a:t/>
                      </a:r>
                      <a:endParaRPr b="1" sz="1400" u="none" cap="none" strike="noStrike">
                        <a:solidFill>
                          <a:schemeClr val="dk2"/>
                        </a:solidFill>
                      </a:endParaRPr>
                    </a:p>
                  </a:txBody>
                  <a:tcPr marT="45725" marB="45725" marR="91450" marL="91450"/>
                </a:tc>
                <a:tc>
                  <a:txBody>
                    <a:bodyPr/>
                    <a:lstStyle/>
                    <a:p>
                      <a:pPr indent="0" lvl="0" marL="0" marR="0" rtl="0" algn="l">
                        <a:lnSpc>
                          <a:spcPct val="100000"/>
                        </a:lnSpc>
                        <a:spcBef>
                          <a:spcPts val="0"/>
                        </a:spcBef>
                        <a:spcAft>
                          <a:spcPts val="0"/>
                        </a:spcAft>
                        <a:buNone/>
                      </a:pPr>
                      <a:r>
                        <a:rPr b="1" lang="en-GB" sz="1400" u="none" cap="none" strike="noStrike">
                          <a:solidFill>
                            <a:schemeClr val="dk2"/>
                          </a:solidFill>
                        </a:rPr>
                        <a:t>Threats:</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International competition</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E-commerce rules over traditional retailers</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E-commerce presents many problems: fraud, payment systems, delivery quality.</a:t>
                      </a:r>
                      <a:endParaRPr/>
                    </a:p>
                    <a:p>
                      <a:pPr indent="-285750" lvl="1" marL="285750" marR="0" rtl="0" algn="l">
                        <a:lnSpc>
                          <a:spcPct val="100000"/>
                        </a:lnSpc>
                        <a:spcBef>
                          <a:spcPts val="0"/>
                        </a:spcBef>
                        <a:spcAft>
                          <a:spcPts val="0"/>
                        </a:spcAft>
                        <a:buClr>
                          <a:srgbClr val="000000"/>
                        </a:buClr>
                        <a:buSzPts val="1400"/>
                        <a:buFont typeface="Arial"/>
                        <a:buChar char="•"/>
                      </a:pPr>
                      <a:r>
                        <a:rPr b="0" i="0" lang="en-GB" sz="1400" u="none" cap="none" strike="noStrike">
                          <a:solidFill>
                            <a:schemeClr val="dk2"/>
                          </a:solidFill>
                          <a:latin typeface="Arial"/>
                          <a:ea typeface="Arial"/>
                          <a:cs typeface="Arial"/>
                          <a:sym typeface="Arial"/>
                        </a:rPr>
                        <a:t>Emerging markets are difficult to penetrate.</a:t>
                      </a:r>
                      <a:endParaRPr/>
                    </a:p>
                    <a:p>
                      <a:pPr indent="0" lvl="0" marL="0" marR="0" rtl="0" algn="l">
                        <a:lnSpc>
                          <a:spcPct val="100000"/>
                        </a:lnSpc>
                        <a:spcBef>
                          <a:spcPts val="0"/>
                        </a:spcBef>
                        <a:spcAft>
                          <a:spcPts val="0"/>
                        </a:spcAft>
                        <a:buNone/>
                      </a:pPr>
                      <a:r>
                        <a:t/>
                      </a:r>
                      <a:endParaRPr b="1" sz="1400" u="none" cap="none" strike="noStrike">
                        <a:solidFill>
                          <a:schemeClr val="dk2"/>
                        </a:solidFill>
                      </a:endParaRPr>
                    </a:p>
                  </a:txBody>
                  <a:tcPr marT="45725" marB="45725" marR="91450" marL="91450"/>
                </a:tc>
              </a:tr>
            </a:tbl>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178"/>
          <p:cNvSpPr txBox="1"/>
          <p:nvPr>
            <p:ph type="title"/>
          </p:nvPr>
        </p:nvSpPr>
        <p:spPr>
          <a:xfrm>
            <a:off x="1938131" y="1875414"/>
            <a:ext cx="5267739"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4500"/>
              <a:buFont typeface="Times New Roman"/>
              <a:buNone/>
            </a:pPr>
            <a:r>
              <a:rPr b="1" lang="en-GB" sz="4500">
                <a:latin typeface="Times New Roman"/>
                <a:ea typeface="Times New Roman"/>
                <a:cs typeface="Times New Roman"/>
                <a:sym typeface="Times New Roman"/>
              </a:rPr>
              <a:t>Financial Snapshot</a:t>
            </a:r>
            <a:endParaRPr b="1" sz="4500">
              <a:latin typeface="Times New Roman"/>
              <a:ea typeface="Times New Roman"/>
              <a:cs typeface="Times New Roman"/>
              <a:sym typeface="Times New Roman"/>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7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GB" sz="1400">
                <a:latin typeface="Times New Roman"/>
                <a:ea typeface="Times New Roman"/>
                <a:cs typeface="Times New Roman"/>
                <a:sym typeface="Times New Roman"/>
              </a:rPr>
              <a:t>Balance Sheet - Assets (10-Q)</a:t>
            </a:r>
            <a:endParaRPr sz="1400">
              <a:latin typeface="Times New Roman"/>
              <a:ea typeface="Times New Roman"/>
              <a:cs typeface="Times New Roman"/>
              <a:sym typeface="Times New Roman"/>
            </a:endParaRPr>
          </a:p>
        </p:txBody>
      </p:sp>
      <p:pic>
        <p:nvPicPr>
          <p:cNvPr id="1136" name="Google Shape;1136;p179"/>
          <p:cNvPicPr preferRelativeResize="0"/>
          <p:nvPr/>
        </p:nvPicPr>
        <p:blipFill>
          <a:blip r:embed="rId3">
            <a:alphaModFix/>
          </a:blip>
          <a:stretch>
            <a:fillRect/>
          </a:stretch>
        </p:blipFill>
        <p:spPr>
          <a:xfrm>
            <a:off x="472475" y="1420450"/>
            <a:ext cx="8171598" cy="3352800"/>
          </a:xfrm>
          <a:prstGeom prst="rect">
            <a:avLst/>
          </a:prstGeom>
          <a:noFill/>
          <a:ln>
            <a:noFill/>
          </a:ln>
        </p:spPr>
      </p:pic>
      <p:sp>
        <p:nvSpPr>
          <p:cNvPr id="1137" name="Google Shape;1137;p179"/>
          <p:cNvSpPr txBox="1"/>
          <p:nvPr/>
        </p:nvSpPr>
        <p:spPr>
          <a:xfrm>
            <a:off x="524025" y="2212025"/>
            <a:ext cx="7991400" cy="1932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80"/>
          <p:cNvSpPr txBox="1"/>
          <p:nvPr>
            <p:ph type="title"/>
          </p:nvPr>
        </p:nvSpPr>
        <p:spPr>
          <a:xfrm>
            <a:off x="628650" y="100169"/>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GB" sz="1400">
                <a:latin typeface="Times New Roman"/>
                <a:ea typeface="Times New Roman"/>
                <a:cs typeface="Times New Roman"/>
                <a:sym typeface="Times New Roman"/>
              </a:rPr>
              <a:t>Balance  - Liabilities &amp; Equity (10-Q)</a:t>
            </a:r>
            <a:endParaRPr sz="1400">
              <a:latin typeface="Times New Roman"/>
              <a:ea typeface="Times New Roman"/>
              <a:cs typeface="Times New Roman"/>
              <a:sym typeface="Times New Roman"/>
            </a:endParaRPr>
          </a:p>
        </p:txBody>
      </p:sp>
      <p:pic>
        <p:nvPicPr>
          <p:cNvPr id="1143" name="Google Shape;1143;p180"/>
          <p:cNvPicPr preferRelativeResize="0"/>
          <p:nvPr/>
        </p:nvPicPr>
        <p:blipFill>
          <a:blip r:embed="rId3">
            <a:alphaModFix/>
          </a:blip>
          <a:stretch>
            <a:fillRect/>
          </a:stretch>
        </p:blipFill>
        <p:spPr>
          <a:xfrm>
            <a:off x="768125" y="998625"/>
            <a:ext cx="7671951" cy="3992474"/>
          </a:xfrm>
          <a:prstGeom prst="rect">
            <a:avLst/>
          </a:prstGeom>
          <a:noFill/>
          <a:ln>
            <a:noFill/>
          </a:ln>
        </p:spPr>
      </p:pic>
      <p:sp>
        <p:nvSpPr>
          <p:cNvPr id="1144" name="Google Shape;1144;p180"/>
          <p:cNvSpPr txBox="1"/>
          <p:nvPr/>
        </p:nvSpPr>
        <p:spPr>
          <a:xfrm>
            <a:off x="891250" y="4067550"/>
            <a:ext cx="7494900" cy="1524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18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1400">
                <a:latin typeface="Times New Roman"/>
                <a:ea typeface="Times New Roman"/>
                <a:cs typeface="Times New Roman"/>
                <a:sym typeface="Times New Roman"/>
              </a:rPr>
              <a:t>Balance Sheet (10 - K)</a:t>
            </a:r>
            <a:endParaRPr sz="1400">
              <a:latin typeface="Times New Roman"/>
              <a:ea typeface="Times New Roman"/>
              <a:cs typeface="Times New Roman"/>
              <a:sym typeface="Times New Roman"/>
            </a:endParaRPr>
          </a:p>
        </p:txBody>
      </p:sp>
      <p:pic>
        <p:nvPicPr>
          <p:cNvPr id="1150" name="Google Shape;1150;p181"/>
          <p:cNvPicPr preferRelativeResize="0"/>
          <p:nvPr/>
        </p:nvPicPr>
        <p:blipFill rotWithShape="1">
          <a:blip r:embed="rId3">
            <a:alphaModFix/>
          </a:blip>
          <a:srcRect b="0" l="0" r="0" t="0"/>
          <a:stretch/>
        </p:blipFill>
        <p:spPr>
          <a:xfrm>
            <a:off x="152401" y="1099619"/>
            <a:ext cx="8694714" cy="3570658"/>
          </a:xfrm>
          <a:prstGeom prst="rect">
            <a:avLst/>
          </a:prstGeom>
          <a:noFill/>
          <a:ln>
            <a:noFill/>
          </a:ln>
        </p:spPr>
      </p:pic>
      <p:sp>
        <p:nvSpPr>
          <p:cNvPr id="1151" name="Google Shape;1151;p181"/>
          <p:cNvSpPr txBox="1"/>
          <p:nvPr/>
        </p:nvSpPr>
        <p:spPr>
          <a:xfrm>
            <a:off x="573725" y="1982925"/>
            <a:ext cx="8133000" cy="2115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82"/>
          <p:cNvSpPr txBox="1"/>
          <p:nvPr>
            <p:ph type="title"/>
          </p:nvPr>
        </p:nvSpPr>
        <p:spPr>
          <a:xfrm>
            <a:off x="628650" y="79749"/>
            <a:ext cx="7886700" cy="856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1400">
                <a:latin typeface="Times New Roman"/>
                <a:ea typeface="Times New Roman"/>
                <a:cs typeface="Times New Roman"/>
                <a:sym typeface="Times New Roman"/>
              </a:rPr>
              <a:t>Balance - </a:t>
            </a:r>
            <a:r>
              <a:rPr lang="en-GB" sz="1400">
                <a:latin typeface="Times New Roman"/>
                <a:ea typeface="Times New Roman"/>
                <a:cs typeface="Times New Roman"/>
                <a:sym typeface="Times New Roman"/>
              </a:rPr>
              <a:t>Liabilities &amp; Equity </a:t>
            </a:r>
            <a:r>
              <a:rPr lang="en-GB" sz="1400">
                <a:latin typeface="Times New Roman"/>
                <a:ea typeface="Times New Roman"/>
                <a:cs typeface="Times New Roman"/>
                <a:sym typeface="Times New Roman"/>
              </a:rPr>
              <a:t>(10 - K)</a:t>
            </a:r>
            <a:endParaRPr sz="1400">
              <a:latin typeface="Times New Roman"/>
              <a:ea typeface="Times New Roman"/>
              <a:cs typeface="Times New Roman"/>
              <a:sym typeface="Times New Roman"/>
            </a:endParaRPr>
          </a:p>
        </p:txBody>
      </p:sp>
      <p:pic>
        <p:nvPicPr>
          <p:cNvPr id="1157" name="Google Shape;1157;p182"/>
          <p:cNvPicPr preferRelativeResize="0"/>
          <p:nvPr/>
        </p:nvPicPr>
        <p:blipFill rotWithShape="1">
          <a:blip r:embed="rId3">
            <a:alphaModFix/>
          </a:blip>
          <a:srcRect b="0" l="0" r="0" t="0"/>
          <a:stretch/>
        </p:blipFill>
        <p:spPr>
          <a:xfrm>
            <a:off x="566375" y="719450"/>
            <a:ext cx="7795698" cy="4112026"/>
          </a:xfrm>
          <a:prstGeom prst="rect">
            <a:avLst/>
          </a:prstGeom>
          <a:noFill/>
          <a:ln>
            <a:noFill/>
          </a:ln>
        </p:spPr>
      </p:pic>
      <p:sp>
        <p:nvSpPr>
          <p:cNvPr id="1158" name="Google Shape;1158;p182"/>
          <p:cNvSpPr txBox="1"/>
          <p:nvPr/>
        </p:nvSpPr>
        <p:spPr>
          <a:xfrm>
            <a:off x="864000" y="3922875"/>
            <a:ext cx="7416000" cy="1611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183"/>
          <p:cNvSpPr txBox="1"/>
          <p:nvPr>
            <p:ph type="title"/>
          </p:nvPr>
        </p:nvSpPr>
        <p:spPr>
          <a:xfrm>
            <a:off x="628650" y="-64306"/>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1400">
                <a:latin typeface="Times New Roman"/>
                <a:ea typeface="Times New Roman"/>
                <a:cs typeface="Times New Roman"/>
                <a:sym typeface="Times New Roman"/>
              </a:rPr>
              <a:t>Statement of Income (10 - K)</a:t>
            </a:r>
            <a:endParaRPr sz="1400">
              <a:latin typeface="Times New Roman"/>
              <a:ea typeface="Times New Roman"/>
              <a:cs typeface="Times New Roman"/>
              <a:sym typeface="Times New Roman"/>
            </a:endParaRPr>
          </a:p>
        </p:txBody>
      </p:sp>
      <p:pic>
        <p:nvPicPr>
          <p:cNvPr id="1164" name="Google Shape;1164;p183"/>
          <p:cNvPicPr preferRelativeResize="0"/>
          <p:nvPr/>
        </p:nvPicPr>
        <p:blipFill rotWithShape="1">
          <a:blip r:embed="rId3">
            <a:alphaModFix/>
          </a:blip>
          <a:srcRect b="0" l="0" r="0" t="0"/>
          <a:stretch/>
        </p:blipFill>
        <p:spPr>
          <a:xfrm>
            <a:off x="869325" y="687225"/>
            <a:ext cx="7515275" cy="4204626"/>
          </a:xfrm>
          <a:prstGeom prst="rect">
            <a:avLst/>
          </a:prstGeom>
          <a:noFill/>
          <a:ln>
            <a:noFill/>
          </a:ln>
        </p:spPr>
      </p:pic>
      <p:sp>
        <p:nvSpPr>
          <p:cNvPr id="1165" name="Google Shape;1165;p183"/>
          <p:cNvSpPr txBox="1"/>
          <p:nvPr/>
        </p:nvSpPr>
        <p:spPr>
          <a:xfrm>
            <a:off x="1157550" y="1093125"/>
            <a:ext cx="7067700" cy="1209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6" name="Google Shape;1166;p183"/>
          <p:cNvSpPr txBox="1"/>
          <p:nvPr/>
        </p:nvSpPr>
        <p:spPr>
          <a:xfrm>
            <a:off x="1102950" y="3357175"/>
            <a:ext cx="7176900" cy="2115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84"/>
          <p:cNvSpPr txBox="1"/>
          <p:nvPr>
            <p:ph type="title"/>
          </p:nvPr>
        </p:nvSpPr>
        <p:spPr>
          <a:xfrm>
            <a:off x="628650" y="25366"/>
            <a:ext cx="7886700" cy="994172"/>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GB" sz="1400">
                <a:latin typeface="Times New Roman"/>
                <a:ea typeface="Times New Roman"/>
                <a:cs typeface="Times New Roman"/>
                <a:sym typeface="Times New Roman"/>
              </a:rPr>
              <a:t>Statement of Income (10 - Q)</a:t>
            </a:r>
            <a:endParaRPr sz="1400">
              <a:latin typeface="Times New Roman"/>
              <a:ea typeface="Times New Roman"/>
              <a:cs typeface="Times New Roman"/>
              <a:sym typeface="Times New Roman"/>
            </a:endParaRPr>
          </a:p>
        </p:txBody>
      </p:sp>
      <p:pic>
        <p:nvPicPr>
          <p:cNvPr id="1172" name="Google Shape;1172;p184"/>
          <p:cNvPicPr preferRelativeResize="0"/>
          <p:nvPr/>
        </p:nvPicPr>
        <p:blipFill>
          <a:blip r:embed="rId3">
            <a:alphaModFix/>
          </a:blip>
          <a:stretch>
            <a:fillRect/>
          </a:stretch>
        </p:blipFill>
        <p:spPr>
          <a:xfrm>
            <a:off x="1009375" y="655025"/>
            <a:ext cx="7205199" cy="4336075"/>
          </a:xfrm>
          <a:prstGeom prst="rect">
            <a:avLst/>
          </a:prstGeom>
          <a:noFill/>
          <a:ln>
            <a:noFill/>
          </a:ln>
        </p:spPr>
      </p:pic>
      <p:sp>
        <p:nvSpPr>
          <p:cNvPr id="1173" name="Google Shape;1173;p184"/>
          <p:cNvSpPr txBox="1"/>
          <p:nvPr/>
        </p:nvSpPr>
        <p:spPr>
          <a:xfrm>
            <a:off x="1234775" y="1329350"/>
            <a:ext cx="6871200" cy="1311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4" name="Google Shape;1174;p184"/>
          <p:cNvSpPr txBox="1"/>
          <p:nvPr/>
        </p:nvSpPr>
        <p:spPr>
          <a:xfrm>
            <a:off x="1234775" y="3489775"/>
            <a:ext cx="6871200" cy="1740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185"/>
          <p:cNvSpPr txBox="1"/>
          <p:nvPr>
            <p:ph type="title"/>
          </p:nvPr>
        </p:nvSpPr>
        <p:spPr>
          <a:xfrm>
            <a:off x="319050" y="11579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1400">
                <a:latin typeface="Times New Roman"/>
                <a:ea typeface="Times New Roman"/>
                <a:cs typeface="Times New Roman"/>
                <a:sym typeface="Times New Roman"/>
              </a:rPr>
              <a:t>Statement of Cash Flows (10 - K)</a:t>
            </a:r>
            <a:endParaRPr sz="1400">
              <a:latin typeface="Times New Roman"/>
              <a:ea typeface="Times New Roman"/>
              <a:cs typeface="Times New Roman"/>
              <a:sym typeface="Times New Roman"/>
            </a:endParaRPr>
          </a:p>
        </p:txBody>
      </p:sp>
      <p:pic>
        <p:nvPicPr>
          <p:cNvPr id="1180" name="Google Shape;1180;p185"/>
          <p:cNvPicPr preferRelativeResize="0"/>
          <p:nvPr/>
        </p:nvPicPr>
        <p:blipFill rotWithShape="1">
          <a:blip r:embed="rId3">
            <a:alphaModFix/>
          </a:blip>
          <a:srcRect b="0" l="0" r="0" t="0"/>
          <a:stretch/>
        </p:blipFill>
        <p:spPr>
          <a:xfrm>
            <a:off x="380075" y="845500"/>
            <a:ext cx="7764652" cy="3956475"/>
          </a:xfrm>
          <a:prstGeom prst="rect">
            <a:avLst/>
          </a:prstGeom>
          <a:noFill/>
          <a:ln>
            <a:noFill/>
          </a:ln>
        </p:spPr>
      </p:pic>
      <p:sp>
        <p:nvSpPr>
          <p:cNvPr id="1181" name="Google Shape;1181;p185"/>
          <p:cNvSpPr txBox="1"/>
          <p:nvPr/>
        </p:nvSpPr>
        <p:spPr>
          <a:xfrm>
            <a:off x="624075" y="1368925"/>
            <a:ext cx="7327800" cy="1611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2" name="Google Shape;1182;p185"/>
          <p:cNvSpPr txBox="1"/>
          <p:nvPr/>
        </p:nvSpPr>
        <p:spPr>
          <a:xfrm>
            <a:off x="533475" y="3462550"/>
            <a:ext cx="7418400" cy="1611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3" name="Google Shape;1183;p185"/>
          <p:cNvSpPr txBox="1"/>
          <p:nvPr/>
        </p:nvSpPr>
        <p:spPr>
          <a:xfrm>
            <a:off x="563675" y="4549625"/>
            <a:ext cx="7418400" cy="1611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8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1400">
                <a:latin typeface="Times New Roman"/>
                <a:ea typeface="Times New Roman"/>
                <a:cs typeface="Times New Roman"/>
                <a:sym typeface="Times New Roman"/>
              </a:rPr>
              <a:t>Statement of Cash Flows (10 - K)</a:t>
            </a:r>
            <a:endParaRPr sz="1400">
              <a:latin typeface="Times New Roman"/>
              <a:ea typeface="Times New Roman"/>
              <a:cs typeface="Times New Roman"/>
              <a:sym typeface="Times New Roman"/>
            </a:endParaRPr>
          </a:p>
        </p:txBody>
      </p:sp>
      <p:pic>
        <p:nvPicPr>
          <p:cNvPr id="1189" name="Google Shape;1189;p186"/>
          <p:cNvPicPr preferRelativeResize="0"/>
          <p:nvPr/>
        </p:nvPicPr>
        <p:blipFill rotWithShape="1">
          <a:blip r:embed="rId3">
            <a:alphaModFix/>
          </a:blip>
          <a:srcRect b="0" l="0" r="0" t="0"/>
          <a:stretch/>
        </p:blipFill>
        <p:spPr>
          <a:xfrm>
            <a:off x="462875" y="1151375"/>
            <a:ext cx="7733601" cy="3570651"/>
          </a:xfrm>
          <a:prstGeom prst="rect">
            <a:avLst/>
          </a:prstGeom>
          <a:noFill/>
          <a:ln>
            <a:noFill/>
          </a:ln>
        </p:spPr>
      </p:pic>
      <p:sp>
        <p:nvSpPr>
          <p:cNvPr id="1190" name="Google Shape;1190;p186"/>
          <p:cNvSpPr txBox="1"/>
          <p:nvPr/>
        </p:nvSpPr>
        <p:spPr>
          <a:xfrm>
            <a:off x="664325" y="2184225"/>
            <a:ext cx="7438500" cy="2115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1" name="Google Shape;1191;p186"/>
          <p:cNvSpPr txBox="1"/>
          <p:nvPr/>
        </p:nvSpPr>
        <p:spPr>
          <a:xfrm>
            <a:off x="654250" y="2858625"/>
            <a:ext cx="7438500" cy="1611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87"/>
          <p:cNvSpPr txBox="1"/>
          <p:nvPr>
            <p:ph type="title"/>
          </p:nvPr>
        </p:nvSpPr>
        <p:spPr>
          <a:xfrm>
            <a:off x="523950" y="107375"/>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GB" sz="1400">
                <a:latin typeface="Times New Roman"/>
                <a:ea typeface="Times New Roman"/>
                <a:cs typeface="Times New Roman"/>
                <a:sym typeface="Times New Roman"/>
              </a:rPr>
              <a:t>Statement of Cash Flows (10 - Q)</a:t>
            </a:r>
            <a:endParaRPr sz="1400">
              <a:latin typeface="Times New Roman"/>
              <a:ea typeface="Times New Roman"/>
              <a:cs typeface="Times New Roman"/>
              <a:sym typeface="Times New Roman"/>
            </a:endParaRPr>
          </a:p>
        </p:txBody>
      </p:sp>
      <p:pic>
        <p:nvPicPr>
          <p:cNvPr id="1197" name="Google Shape;1197;p187"/>
          <p:cNvPicPr preferRelativeResize="0"/>
          <p:nvPr/>
        </p:nvPicPr>
        <p:blipFill>
          <a:blip r:embed="rId3">
            <a:alphaModFix/>
          </a:blip>
          <a:stretch>
            <a:fillRect/>
          </a:stretch>
        </p:blipFill>
        <p:spPr>
          <a:xfrm>
            <a:off x="944950" y="902000"/>
            <a:ext cx="7465701" cy="4089100"/>
          </a:xfrm>
          <a:prstGeom prst="rect">
            <a:avLst/>
          </a:prstGeom>
          <a:noFill/>
          <a:ln>
            <a:noFill/>
          </a:ln>
        </p:spPr>
      </p:pic>
      <p:sp>
        <p:nvSpPr>
          <p:cNvPr id="1198" name="Google Shape;1198;p187"/>
          <p:cNvSpPr txBox="1"/>
          <p:nvPr/>
        </p:nvSpPr>
        <p:spPr>
          <a:xfrm>
            <a:off x="1095275" y="1587050"/>
            <a:ext cx="7116300" cy="1209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9" name="Google Shape;1199;p187"/>
          <p:cNvSpPr txBox="1"/>
          <p:nvPr/>
        </p:nvSpPr>
        <p:spPr>
          <a:xfrm>
            <a:off x="1095275" y="3543475"/>
            <a:ext cx="7164300" cy="1209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0" name="Google Shape;1200;p187"/>
          <p:cNvSpPr txBox="1"/>
          <p:nvPr/>
        </p:nvSpPr>
        <p:spPr>
          <a:xfrm>
            <a:off x="1038150" y="4737450"/>
            <a:ext cx="7221300" cy="1209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3"/>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Retail Metrics</a:t>
            </a:r>
            <a:endParaRPr/>
          </a:p>
        </p:txBody>
      </p:sp>
      <p:pic>
        <p:nvPicPr>
          <p:cNvPr id="284" name="Google Shape;284;p53"/>
          <p:cNvPicPr preferRelativeResize="0"/>
          <p:nvPr/>
        </p:nvPicPr>
        <p:blipFill rotWithShape="1">
          <a:blip r:embed="rId3">
            <a:alphaModFix/>
          </a:blip>
          <a:srcRect b="0" l="0" r="0" t="0"/>
          <a:stretch/>
        </p:blipFill>
        <p:spPr>
          <a:xfrm>
            <a:off x="1146738" y="785500"/>
            <a:ext cx="6729614" cy="421965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8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Times New Roman"/>
              <a:buNone/>
            </a:pPr>
            <a:r>
              <a:rPr lang="en-GB" sz="1400">
                <a:latin typeface="Times New Roman"/>
                <a:ea typeface="Times New Roman"/>
                <a:cs typeface="Times New Roman"/>
                <a:sym typeface="Times New Roman"/>
              </a:rPr>
              <a:t>Statement of Cash Flows (10 - Q)</a:t>
            </a:r>
            <a:endParaRPr sz="1400">
              <a:latin typeface="Times New Roman"/>
              <a:ea typeface="Times New Roman"/>
              <a:cs typeface="Times New Roman"/>
              <a:sym typeface="Times New Roman"/>
            </a:endParaRPr>
          </a:p>
        </p:txBody>
      </p:sp>
      <p:pic>
        <p:nvPicPr>
          <p:cNvPr id="1206" name="Google Shape;1206;p188"/>
          <p:cNvPicPr preferRelativeResize="0"/>
          <p:nvPr/>
        </p:nvPicPr>
        <p:blipFill>
          <a:blip r:embed="rId3">
            <a:alphaModFix/>
          </a:blip>
          <a:stretch>
            <a:fillRect/>
          </a:stretch>
        </p:blipFill>
        <p:spPr>
          <a:xfrm>
            <a:off x="461725" y="1063050"/>
            <a:ext cx="8053625" cy="3801249"/>
          </a:xfrm>
          <a:prstGeom prst="rect">
            <a:avLst/>
          </a:prstGeom>
          <a:noFill/>
          <a:ln>
            <a:noFill/>
          </a:ln>
        </p:spPr>
      </p:pic>
      <p:sp>
        <p:nvSpPr>
          <p:cNvPr id="1207" name="Google Shape;1207;p188"/>
          <p:cNvSpPr txBox="1"/>
          <p:nvPr/>
        </p:nvSpPr>
        <p:spPr>
          <a:xfrm>
            <a:off x="708700" y="2370950"/>
            <a:ext cx="7742100" cy="2007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8" name="Google Shape;1208;p188"/>
          <p:cNvSpPr txBox="1"/>
          <p:nvPr/>
        </p:nvSpPr>
        <p:spPr>
          <a:xfrm>
            <a:off x="628650" y="3049600"/>
            <a:ext cx="7822200" cy="2544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8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300"/>
              <a:buFont typeface="Times New Roman"/>
              <a:buNone/>
            </a:pPr>
            <a:r>
              <a:rPr lang="en-GB" sz="1100">
                <a:latin typeface="Times New Roman"/>
                <a:ea typeface="Times New Roman"/>
                <a:cs typeface="Times New Roman"/>
                <a:sym typeface="Times New Roman"/>
              </a:rPr>
              <a:t>Recommendation</a:t>
            </a:r>
            <a:endParaRPr sz="1100">
              <a:latin typeface="Times New Roman"/>
              <a:ea typeface="Times New Roman"/>
              <a:cs typeface="Times New Roman"/>
              <a:sym typeface="Times New Roman"/>
            </a:endParaRPr>
          </a:p>
        </p:txBody>
      </p:sp>
      <p:pic>
        <p:nvPicPr>
          <p:cNvPr id="1214" name="Google Shape;1214;p189"/>
          <p:cNvPicPr preferRelativeResize="0"/>
          <p:nvPr/>
        </p:nvPicPr>
        <p:blipFill rotWithShape="1">
          <a:blip r:embed="rId3">
            <a:alphaModFix/>
          </a:blip>
          <a:srcRect b="0" l="0" r="0" t="0"/>
          <a:stretch/>
        </p:blipFill>
        <p:spPr>
          <a:xfrm>
            <a:off x="2328900" y="1317769"/>
            <a:ext cx="4645592" cy="357065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4"/>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Breakdown of Consumer Expenditure</a:t>
            </a:r>
            <a:endParaRPr/>
          </a:p>
        </p:txBody>
      </p:sp>
      <p:pic>
        <p:nvPicPr>
          <p:cNvPr id="290" name="Google Shape;290;p54"/>
          <p:cNvPicPr preferRelativeResize="0"/>
          <p:nvPr/>
        </p:nvPicPr>
        <p:blipFill rotWithShape="1">
          <a:blip r:embed="rId3">
            <a:alphaModFix/>
          </a:blip>
          <a:srcRect b="0" l="0" r="0" t="0"/>
          <a:stretch/>
        </p:blipFill>
        <p:spPr>
          <a:xfrm>
            <a:off x="1506863" y="729300"/>
            <a:ext cx="6130282" cy="4219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55"/>
          <p:cNvPicPr preferRelativeResize="0"/>
          <p:nvPr/>
        </p:nvPicPr>
        <p:blipFill rotWithShape="1">
          <a:blip r:embed="rId3">
            <a:alphaModFix/>
          </a:blip>
          <a:srcRect b="0" l="0" r="0" t="0"/>
          <a:stretch/>
        </p:blipFill>
        <p:spPr>
          <a:xfrm>
            <a:off x="1776650" y="728575"/>
            <a:ext cx="5590700" cy="4273650"/>
          </a:xfrm>
          <a:prstGeom prst="rect">
            <a:avLst/>
          </a:prstGeom>
          <a:noFill/>
          <a:ln>
            <a:noFill/>
          </a:ln>
        </p:spPr>
      </p:pic>
      <p:sp>
        <p:nvSpPr>
          <p:cNvPr id="296" name="Google Shape;296;p55"/>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Worldwide Retail Sales Trend</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56"/>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US Retail Sales Trend</a:t>
            </a:r>
            <a:endParaRPr/>
          </a:p>
        </p:txBody>
      </p:sp>
      <p:pic>
        <p:nvPicPr>
          <p:cNvPr id="302" name="Google Shape;302;p56"/>
          <p:cNvPicPr preferRelativeResize="0"/>
          <p:nvPr/>
        </p:nvPicPr>
        <p:blipFill rotWithShape="1">
          <a:blip r:embed="rId3">
            <a:alphaModFix/>
          </a:blip>
          <a:srcRect b="0" l="0" r="0" t="0"/>
          <a:stretch/>
        </p:blipFill>
        <p:spPr>
          <a:xfrm>
            <a:off x="2007275" y="813625"/>
            <a:ext cx="5129450" cy="4219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7"/>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Retail Sales Worldwide</a:t>
            </a:r>
            <a:endParaRPr/>
          </a:p>
        </p:txBody>
      </p:sp>
      <p:pic>
        <p:nvPicPr>
          <p:cNvPr id="308" name="Google Shape;308;p57"/>
          <p:cNvPicPr preferRelativeResize="0"/>
          <p:nvPr/>
        </p:nvPicPr>
        <p:blipFill rotWithShape="1">
          <a:blip r:embed="rId3">
            <a:alphaModFix/>
          </a:blip>
          <a:srcRect b="0" l="0" r="0" t="0"/>
          <a:stretch/>
        </p:blipFill>
        <p:spPr>
          <a:xfrm>
            <a:off x="2308425" y="743350"/>
            <a:ext cx="4708850" cy="4287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40"/>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Team Member</a:t>
            </a:r>
            <a:endParaRPr/>
          </a:p>
        </p:txBody>
      </p:sp>
      <p:sp>
        <p:nvSpPr>
          <p:cNvPr id="196" name="Google Shape;196;p40"/>
          <p:cNvSpPr txBox="1"/>
          <p:nvPr/>
        </p:nvSpPr>
        <p:spPr>
          <a:xfrm>
            <a:off x="3791550" y="3984250"/>
            <a:ext cx="1560900" cy="51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Roboto"/>
                <a:ea typeface="Roboto"/>
                <a:cs typeface="Roboto"/>
                <a:sym typeface="Roboto"/>
              </a:rPr>
              <a:t>Harrison Wang</a:t>
            </a:r>
            <a:endParaRPr>
              <a:latin typeface="Roboto"/>
              <a:ea typeface="Roboto"/>
              <a:cs typeface="Roboto"/>
              <a:sym typeface="Roboto"/>
            </a:endParaRPr>
          </a:p>
        </p:txBody>
      </p:sp>
      <p:pic>
        <p:nvPicPr>
          <p:cNvPr id="197" name="Google Shape;197;p40"/>
          <p:cNvPicPr preferRelativeResize="0"/>
          <p:nvPr/>
        </p:nvPicPr>
        <p:blipFill rotWithShape="1">
          <a:blip r:embed="rId3">
            <a:alphaModFix/>
          </a:blip>
          <a:srcRect b="32065" l="48149" r="33651" t="48757"/>
          <a:stretch/>
        </p:blipFill>
        <p:spPr>
          <a:xfrm>
            <a:off x="3830563" y="1518507"/>
            <a:ext cx="1482871" cy="2194970"/>
          </a:xfrm>
          <a:prstGeom prst="rect">
            <a:avLst/>
          </a:prstGeom>
          <a:noFill/>
          <a:ln>
            <a:noFill/>
          </a:ln>
        </p:spPr>
      </p:pic>
      <p:pic>
        <p:nvPicPr>
          <p:cNvPr id="198" name="Google Shape;198;p40"/>
          <p:cNvPicPr preferRelativeResize="0"/>
          <p:nvPr/>
        </p:nvPicPr>
        <p:blipFill>
          <a:blip r:embed="rId4">
            <a:alphaModFix/>
          </a:blip>
          <a:stretch>
            <a:fillRect/>
          </a:stretch>
        </p:blipFill>
        <p:spPr>
          <a:xfrm>
            <a:off x="6048325" y="1518500"/>
            <a:ext cx="2405272" cy="2194975"/>
          </a:xfrm>
          <a:prstGeom prst="rect">
            <a:avLst/>
          </a:prstGeom>
          <a:noFill/>
          <a:ln>
            <a:noFill/>
          </a:ln>
        </p:spPr>
      </p:pic>
      <p:sp>
        <p:nvSpPr>
          <p:cNvPr id="199" name="Google Shape;199;p40"/>
          <p:cNvSpPr txBox="1"/>
          <p:nvPr/>
        </p:nvSpPr>
        <p:spPr>
          <a:xfrm>
            <a:off x="6209350" y="3984250"/>
            <a:ext cx="20832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Roboto"/>
                <a:ea typeface="Roboto"/>
                <a:cs typeface="Roboto"/>
                <a:sym typeface="Roboto"/>
              </a:rPr>
              <a:t>Abraham Ali</a:t>
            </a:r>
            <a:endParaRPr>
              <a:latin typeface="Roboto"/>
              <a:ea typeface="Roboto"/>
              <a:cs typeface="Roboto"/>
              <a:sym typeface="Roboto"/>
            </a:endParaRPr>
          </a:p>
        </p:txBody>
      </p:sp>
      <p:pic>
        <p:nvPicPr>
          <p:cNvPr id="200" name="Google Shape;200;p40"/>
          <p:cNvPicPr preferRelativeResize="0"/>
          <p:nvPr/>
        </p:nvPicPr>
        <p:blipFill>
          <a:blip r:embed="rId5">
            <a:alphaModFix/>
          </a:blip>
          <a:stretch>
            <a:fillRect/>
          </a:stretch>
        </p:blipFill>
        <p:spPr>
          <a:xfrm>
            <a:off x="697125" y="1518500"/>
            <a:ext cx="2194976" cy="2194976"/>
          </a:xfrm>
          <a:prstGeom prst="rect">
            <a:avLst/>
          </a:prstGeom>
          <a:noFill/>
          <a:ln>
            <a:noFill/>
          </a:ln>
        </p:spPr>
      </p:pic>
      <p:sp>
        <p:nvSpPr>
          <p:cNvPr id="201" name="Google Shape;201;p40"/>
          <p:cNvSpPr txBox="1"/>
          <p:nvPr/>
        </p:nvSpPr>
        <p:spPr>
          <a:xfrm>
            <a:off x="1014150" y="3984250"/>
            <a:ext cx="1560900" cy="51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Roboto"/>
                <a:ea typeface="Roboto"/>
                <a:cs typeface="Roboto"/>
                <a:sym typeface="Roboto"/>
              </a:rPr>
              <a:t>Tri Nguyen</a:t>
            </a:r>
            <a:endParaRPr>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58"/>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Retail Index </a:t>
            </a:r>
            <a:endParaRPr/>
          </a:p>
        </p:txBody>
      </p:sp>
      <p:sp>
        <p:nvSpPr>
          <p:cNvPr id="314" name="Google Shape;314;p58"/>
          <p:cNvSpPr txBox="1"/>
          <p:nvPr/>
        </p:nvSpPr>
        <p:spPr>
          <a:xfrm>
            <a:off x="535450" y="1100450"/>
            <a:ext cx="4435200" cy="310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350"/>
              <a:buFont typeface="Arial"/>
              <a:buNone/>
            </a:pPr>
            <a:r>
              <a:t/>
            </a:r>
            <a:endParaRPr b="1" i="0" sz="1350" u="none" cap="none" strike="noStrike">
              <a:solidFill>
                <a:srgbClr val="000000"/>
              </a:solidFill>
              <a:highlight>
                <a:srgbClr val="FFFFFF"/>
              </a:highlight>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Roboto"/>
              <a:buChar char="●"/>
            </a:pPr>
            <a:r>
              <a:rPr b="0" i="0" lang="en-GB" sz="1400" u="none" cap="none" strike="noStrike">
                <a:solidFill>
                  <a:srgbClr val="000000"/>
                </a:solidFill>
                <a:latin typeface="Roboto"/>
                <a:ea typeface="Roboto"/>
                <a:cs typeface="Roboto"/>
                <a:sym typeface="Roboto"/>
              </a:rPr>
              <a:t>SPDR S&amp;P Retail (XRT)</a:t>
            </a:r>
            <a:endParaRPr b="0" i="0" sz="1400" u="none" cap="none" strike="noStrike">
              <a:solidFill>
                <a:srgbClr val="000000"/>
              </a:solidFill>
              <a:latin typeface="Roboto"/>
              <a:ea typeface="Roboto"/>
              <a:cs typeface="Roboto"/>
              <a:sym typeface="Roboto"/>
            </a:endParaRPr>
          </a:p>
          <a:p>
            <a:pPr indent="-317500" lvl="0" marL="457200" marR="0" rtl="0" algn="l">
              <a:lnSpc>
                <a:spcPct val="100000"/>
              </a:lnSpc>
              <a:spcBef>
                <a:spcPts val="0"/>
              </a:spcBef>
              <a:spcAft>
                <a:spcPts val="0"/>
              </a:spcAft>
              <a:buClr>
                <a:srgbClr val="000000"/>
              </a:buClr>
              <a:buSzPts val="1400"/>
              <a:buFont typeface="Roboto"/>
              <a:buChar char="●"/>
            </a:pPr>
            <a:r>
              <a:rPr b="0" i="0" lang="en-GB" sz="1400" u="none" cap="none" strike="noStrike">
                <a:solidFill>
                  <a:srgbClr val="000000"/>
                </a:solidFill>
                <a:latin typeface="Roboto"/>
                <a:ea typeface="Roboto"/>
                <a:cs typeface="Roboto"/>
                <a:sym typeface="Roboto"/>
              </a:rPr>
              <a:t>SPDR S&amp;P 500 (SPY)</a:t>
            </a:r>
            <a:endParaRPr b="0" i="0" sz="1400" u="none" cap="none" strike="noStrike">
              <a:solidFill>
                <a:srgbClr val="000000"/>
              </a:solidFill>
              <a:latin typeface="Roboto"/>
              <a:ea typeface="Roboto"/>
              <a:cs typeface="Roboto"/>
              <a:sym typeface="Roboto"/>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a:p>
            <a:pPr indent="-317500" lvl="0" marL="457200" marR="0" rtl="0" algn="l">
              <a:lnSpc>
                <a:spcPct val="100000"/>
              </a:lnSpc>
              <a:spcBef>
                <a:spcPts val="0"/>
              </a:spcBef>
              <a:spcAft>
                <a:spcPts val="0"/>
              </a:spcAft>
              <a:buClr>
                <a:srgbClr val="000000"/>
              </a:buClr>
              <a:buSzPts val="1400"/>
              <a:buFont typeface="Roboto"/>
              <a:buChar char="●"/>
            </a:pPr>
            <a:r>
              <a:rPr b="0" i="0" lang="en-GB" sz="1400" u="none" cap="none" strike="noStrike">
                <a:solidFill>
                  <a:srgbClr val="000000"/>
                </a:solidFill>
                <a:latin typeface="Roboto"/>
                <a:ea typeface="Roboto"/>
                <a:cs typeface="Roboto"/>
                <a:sym typeface="Roboto"/>
              </a:rPr>
              <a:t>RTH: VanEck Vectors Retail</a:t>
            </a:r>
            <a:endParaRPr b="0" i="0" sz="1400" u="none" cap="none" strike="noStrike">
              <a:solidFill>
                <a:srgbClr val="000000"/>
              </a:solidFill>
              <a:latin typeface="Roboto"/>
              <a:ea typeface="Roboto"/>
              <a:cs typeface="Roboto"/>
              <a:sym typeface="Roboto"/>
            </a:endParaRPr>
          </a:p>
          <a:p>
            <a:pPr indent="-317500" lvl="0" marL="457200" marR="0" rtl="0" algn="l">
              <a:lnSpc>
                <a:spcPct val="100000"/>
              </a:lnSpc>
              <a:spcBef>
                <a:spcPts val="0"/>
              </a:spcBef>
              <a:spcAft>
                <a:spcPts val="0"/>
              </a:spcAft>
              <a:buClr>
                <a:srgbClr val="000000"/>
              </a:buClr>
              <a:buSzPts val="1400"/>
              <a:buFont typeface="Roboto"/>
              <a:buChar char="●"/>
            </a:pPr>
            <a:r>
              <a:rPr b="0" i="0" lang="en-GB" sz="1400" u="none" cap="none" strike="noStrike">
                <a:solidFill>
                  <a:srgbClr val="000000"/>
                </a:solidFill>
                <a:latin typeface="Roboto"/>
                <a:ea typeface="Roboto"/>
                <a:cs typeface="Roboto"/>
                <a:sym typeface="Roboto"/>
              </a:rPr>
              <a:t>XLY: Dow Jones Consumer</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9"/>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XRT Retail Index Fund</a:t>
            </a:r>
            <a:endParaRPr/>
          </a:p>
        </p:txBody>
      </p:sp>
      <p:pic>
        <p:nvPicPr>
          <p:cNvPr descr="Table&#10;&#10;Description automatically generated" id="320" name="Google Shape;320;p59"/>
          <p:cNvPicPr preferRelativeResize="0"/>
          <p:nvPr/>
        </p:nvPicPr>
        <p:blipFill rotWithShape="1">
          <a:blip r:embed="rId3">
            <a:alphaModFix/>
          </a:blip>
          <a:srcRect b="0" l="0" r="0" t="3963"/>
          <a:stretch/>
        </p:blipFill>
        <p:spPr>
          <a:xfrm>
            <a:off x="947733" y="1519518"/>
            <a:ext cx="7463770" cy="21950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60"/>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Top 10 Holdings </a:t>
            </a:r>
            <a:endParaRPr/>
          </a:p>
        </p:txBody>
      </p:sp>
      <p:pic>
        <p:nvPicPr>
          <p:cNvPr descr="Graphical user interface, application&#10;&#10;Description automatically generated" id="326" name="Google Shape;326;p60"/>
          <p:cNvPicPr preferRelativeResize="0"/>
          <p:nvPr/>
        </p:nvPicPr>
        <p:blipFill rotWithShape="1">
          <a:blip r:embed="rId3">
            <a:alphaModFix/>
          </a:blip>
          <a:srcRect b="3662" l="0" r="0" t="20121"/>
          <a:stretch/>
        </p:blipFill>
        <p:spPr>
          <a:xfrm>
            <a:off x="128510" y="1418664"/>
            <a:ext cx="8886979" cy="31524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61"/>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S&amp;P Retail ETF - XRT</a:t>
            </a:r>
            <a:endParaRPr/>
          </a:p>
        </p:txBody>
      </p:sp>
      <p:pic>
        <p:nvPicPr>
          <p:cNvPr descr="Graphical user interface, application&#10;&#10;Description automatically generated" id="332" name="Google Shape;332;p61"/>
          <p:cNvPicPr preferRelativeResize="0"/>
          <p:nvPr/>
        </p:nvPicPr>
        <p:blipFill rotWithShape="1">
          <a:blip r:embed="rId3">
            <a:alphaModFix/>
          </a:blip>
          <a:srcRect b="0" l="0" r="0" t="0"/>
          <a:stretch/>
        </p:blipFill>
        <p:spPr>
          <a:xfrm>
            <a:off x="92274" y="746313"/>
            <a:ext cx="8903365" cy="4034116"/>
          </a:xfrm>
          <a:prstGeom prst="rect">
            <a:avLst/>
          </a:prstGeom>
          <a:noFill/>
          <a:ln>
            <a:noFill/>
          </a:ln>
        </p:spPr>
      </p:pic>
      <p:pic>
        <p:nvPicPr>
          <p:cNvPr descr="Logo, company name&#10;&#10;Description automatically generated" id="333" name="Google Shape;333;p61"/>
          <p:cNvPicPr preferRelativeResize="0"/>
          <p:nvPr/>
        </p:nvPicPr>
        <p:blipFill rotWithShape="1">
          <a:blip r:embed="rId4">
            <a:alphaModFix/>
          </a:blip>
          <a:srcRect b="0" l="0" r="0" t="0"/>
          <a:stretch/>
        </p:blipFill>
        <p:spPr>
          <a:xfrm>
            <a:off x="3371658" y="1273155"/>
            <a:ext cx="5553192" cy="9019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62"/>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S&amp;P Retail Index - XRT (5 Year)</a:t>
            </a:r>
            <a:endParaRPr/>
          </a:p>
        </p:txBody>
      </p:sp>
      <p:pic>
        <p:nvPicPr>
          <p:cNvPr descr="Graphical user interface, chart, scatter chart&#10;&#10;Description automatically generated" id="339" name="Google Shape;339;p62"/>
          <p:cNvPicPr preferRelativeResize="0"/>
          <p:nvPr/>
        </p:nvPicPr>
        <p:blipFill rotWithShape="1">
          <a:blip r:embed="rId3">
            <a:alphaModFix/>
          </a:blip>
          <a:srcRect b="0" l="0" r="0" t="0"/>
          <a:stretch/>
        </p:blipFill>
        <p:spPr>
          <a:xfrm>
            <a:off x="0" y="619050"/>
            <a:ext cx="9144000" cy="441622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63"/>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S&amp;P Retail Index - XRT (14 Year)</a:t>
            </a:r>
            <a:endParaRPr/>
          </a:p>
        </p:txBody>
      </p:sp>
      <p:pic>
        <p:nvPicPr>
          <p:cNvPr descr="Chart&#10;&#10;Description automatically generated" id="345" name="Google Shape;345;p63"/>
          <p:cNvPicPr preferRelativeResize="0"/>
          <p:nvPr/>
        </p:nvPicPr>
        <p:blipFill rotWithShape="1">
          <a:blip r:embed="rId3">
            <a:alphaModFix/>
          </a:blip>
          <a:srcRect b="0" l="0" r="0" t="0"/>
          <a:stretch/>
        </p:blipFill>
        <p:spPr>
          <a:xfrm>
            <a:off x="0" y="539488"/>
            <a:ext cx="9144000" cy="448138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64"/>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S&amp;P Retail Index Comparison (5 Years)</a:t>
            </a:r>
            <a:endParaRPr/>
          </a:p>
        </p:txBody>
      </p:sp>
      <p:pic>
        <p:nvPicPr>
          <p:cNvPr descr="Chart, histogram&#10;&#10;Description automatically generated" id="351" name="Google Shape;351;p64"/>
          <p:cNvPicPr preferRelativeResize="0"/>
          <p:nvPr/>
        </p:nvPicPr>
        <p:blipFill rotWithShape="1">
          <a:blip r:embed="rId3">
            <a:alphaModFix/>
          </a:blip>
          <a:srcRect b="0" l="0" r="0" t="0"/>
          <a:stretch/>
        </p:blipFill>
        <p:spPr>
          <a:xfrm>
            <a:off x="0" y="619050"/>
            <a:ext cx="9144000" cy="44858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65"/>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S&amp;P Retail Index Comparison (14 Years)</a:t>
            </a:r>
            <a:endParaRPr/>
          </a:p>
        </p:txBody>
      </p:sp>
      <p:pic>
        <p:nvPicPr>
          <p:cNvPr descr="Graphical user interface, chart&#10;&#10;Description automatically generated" id="357" name="Google Shape;357;p65"/>
          <p:cNvPicPr preferRelativeResize="0"/>
          <p:nvPr/>
        </p:nvPicPr>
        <p:blipFill rotWithShape="1">
          <a:blip r:embed="rId3">
            <a:alphaModFix/>
          </a:blip>
          <a:srcRect b="0" l="0" r="0" t="0"/>
          <a:stretch/>
        </p:blipFill>
        <p:spPr>
          <a:xfrm>
            <a:off x="0" y="776463"/>
            <a:ext cx="9144000" cy="384606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66"/>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RTH: VanEck Vector Retail ETF</a:t>
            </a:r>
            <a:endParaRPr/>
          </a:p>
        </p:txBody>
      </p:sp>
      <p:pic>
        <p:nvPicPr>
          <p:cNvPr id="363" name="Google Shape;363;p66"/>
          <p:cNvPicPr preferRelativeResize="0"/>
          <p:nvPr/>
        </p:nvPicPr>
        <p:blipFill rotWithShape="1">
          <a:blip r:embed="rId3">
            <a:alphaModFix/>
          </a:blip>
          <a:srcRect b="0" l="0" r="0" t="0"/>
          <a:stretch/>
        </p:blipFill>
        <p:spPr>
          <a:xfrm>
            <a:off x="4169875" y="1175725"/>
            <a:ext cx="4572000" cy="742950"/>
          </a:xfrm>
          <a:prstGeom prst="rect">
            <a:avLst/>
          </a:prstGeom>
          <a:noFill/>
          <a:ln>
            <a:noFill/>
          </a:ln>
        </p:spPr>
      </p:pic>
      <p:pic>
        <p:nvPicPr>
          <p:cNvPr descr="Graphical user interface, text, application&#10;&#10;Description automatically generated" id="364" name="Google Shape;364;p66"/>
          <p:cNvPicPr preferRelativeResize="0"/>
          <p:nvPr/>
        </p:nvPicPr>
        <p:blipFill rotWithShape="1">
          <a:blip r:embed="rId4">
            <a:alphaModFix/>
          </a:blip>
          <a:srcRect b="0" l="0" r="0" t="0"/>
          <a:stretch/>
        </p:blipFill>
        <p:spPr>
          <a:xfrm>
            <a:off x="0" y="429048"/>
            <a:ext cx="9144000" cy="45408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67"/>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RTH: VanEck Vector Retail ETF</a:t>
            </a:r>
            <a:endParaRPr/>
          </a:p>
        </p:txBody>
      </p:sp>
      <p:pic>
        <p:nvPicPr>
          <p:cNvPr descr="Graphical user interface, text, application, email&#10;&#10;Description automatically generated" id="370" name="Google Shape;370;p67"/>
          <p:cNvPicPr preferRelativeResize="0"/>
          <p:nvPr/>
        </p:nvPicPr>
        <p:blipFill rotWithShape="1">
          <a:blip r:embed="rId3">
            <a:alphaModFix/>
          </a:blip>
          <a:srcRect b="0" l="0" r="0" t="0"/>
          <a:stretch/>
        </p:blipFill>
        <p:spPr>
          <a:xfrm>
            <a:off x="0" y="1160291"/>
            <a:ext cx="9144000" cy="28229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1"/>
          <p:cNvSpPr txBox="1"/>
          <p:nvPr>
            <p:ph type="title"/>
          </p:nvPr>
        </p:nvSpPr>
        <p:spPr>
          <a:xfrm>
            <a:off x="495750" y="337875"/>
            <a:ext cx="7845300" cy="1515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b="1" lang="en-GB" sz="5000">
                <a:solidFill>
                  <a:srgbClr val="000000"/>
                </a:solidFill>
              </a:rPr>
              <a:t>Presentation Overview</a:t>
            </a:r>
            <a:endParaRPr b="1" sz="5000">
              <a:solidFill>
                <a:srgbClr val="000000"/>
              </a:solidFill>
            </a:endParaRPr>
          </a:p>
        </p:txBody>
      </p:sp>
      <p:sp>
        <p:nvSpPr>
          <p:cNvPr id="207" name="Google Shape;207;p41"/>
          <p:cNvSpPr txBox="1"/>
          <p:nvPr/>
        </p:nvSpPr>
        <p:spPr>
          <a:xfrm>
            <a:off x="622075" y="1591200"/>
            <a:ext cx="5640900" cy="2566200"/>
          </a:xfrm>
          <a:prstGeom prst="rect">
            <a:avLst/>
          </a:prstGeom>
          <a:noFill/>
          <a:ln>
            <a:noFill/>
          </a:ln>
        </p:spPr>
        <p:txBody>
          <a:bodyPr anchorCtr="0" anchor="t" bIns="91425" lIns="91425" spcFirstLastPara="1" rIns="91425" wrap="square" tIns="91425">
            <a:noAutofit/>
          </a:bodyPr>
          <a:lstStyle/>
          <a:p>
            <a:pPr indent="0" lvl="0" marL="457200" marR="0" rtl="0" algn="l">
              <a:lnSpc>
                <a:spcPct val="150000"/>
              </a:lnSpc>
              <a:spcBef>
                <a:spcPts val="0"/>
              </a:spcBef>
              <a:spcAft>
                <a:spcPts val="0"/>
              </a:spcAft>
              <a:buNone/>
            </a:pPr>
            <a:r>
              <a:rPr b="1" i="0" lang="en-GB" sz="1800" u="none" cap="none" strike="noStrike">
                <a:solidFill>
                  <a:srgbClr val="000000"/>
                </a:solidFill>
                <a:latin typeface="Roboto"/>
                <a:ea typeface="Roboto"/>
                <a:cs typeface="Roboto"/>
                <a:sym typeface="Roboto"/>
              </a:rPr>
              <a:t>Industry Overview</a:t>
            </a:r>
            <a:endParaRPr b="1" i="0" sz="1800" u="none" cap="none" strike="noStrike">
              <a:solidFill>
                <a:srgbClr val="000000"/>
              </a:solidFill>
              <a:latin typeface="Roboto"/>
              <a:ea typeface="Roboto"/>
              <a:cs typeface="Roboto"/>
              <a:sym typeface="Roboto"/>
            </a:endParaRPr>
          </a:p>
          <a:p>
            <a:pPr indent="0" lvl="0" marL="457200" marR="0" rtl="0" algn="l">
              <a:lnSpc>
                <a:spcPct val="150000"/>
              </a:lnSpc>
              <a:spcBef>
                <a:spcPts val="0"/>
              </a:spcBef>
              <a:spcAft>
                <a:spcPts val="0"/>
              </a:spcAft>
              <a:buClr>
                <a:srgbClr val="000000"/>
              </a:buClr>
              <a:buSzPts val="1800"/>
              <a:buFont typeface="Arial"/>
              <a:buNone/>
            </a:pPr>
            <a:r>
              <a:rPr b="0" i="0" lang="en-GB" sz="1800" u="none" cap="none" strike="noStrike">
                <a:solidFill>
                  <a:srgbClr val="000000"/>
                </a:solidFill>
                <a:latin typeface="Roboto"/>
                <a:ea typeface="Roboto"/>
                <a:cs typeface="Roboto"/>
                <a:sym typeface="Roboto"/>
              </a:rPr>
              <a:t>-US Retail</a:t>
            </a:r>
            <a:br>
              <a:rPr b="0" i="0" lang="en-GB" sz="1800" u="none" cap="none" strike="noStrike">
                <a:solidFill>
                  <a:srgbClr val="000000"/>
                </a:solidFill>
                <a:latin typeface="Roboto"/>
                <a:ea typeface="Roboto"/>
                <a:cs typeface="Roboto"/>
                <a:sym typeface="Roboto"/>
              </a:rPr>
            </a:br>
            <a:r>
              <a:rPr b="0" i="0" lang="en-GB" sz="1800" u="none" cap="none" strike="noStrike">
                <a:solidFill>
                  <a:srgbClr val="000000"/>
                </a:solidFill>
                <a:latin typeface="Roboto"/>
                <a:ea typeface="Roboto"/>
                <a:cs typeface="Roboto"/>
                <a:sym typeface="Roboto"/>
              </a:rPr>
              <a:t>-Retail Trends</a:t>
            </a:r>
            <a:br>
              <a:rPr b="0" i="0" lang="en-GB" sz="1800" u="none" cap="none" strike="noStrike">
                <a:solidFill>
                  <a:srgbClr val="000000"/>
                </a:solidFill>
                <a:latin typeface="Roboto"/>
                <a:ea typeface="Roboto"/>
                <a:cs typeface="Roboto"/>
                <a:sym typeface="Roboto"/>
              </a:rPr>
            </a:br>
            <a:r>
              <a:rPr b="0" i="0" lang="en-GB" sz="1800" u="none" cap="none" strike="noStrike">
                <a:solidFill>
                  <a:srgbClr val="000000"/>
                </a:solidFill>
                <a:latin typeface="Roboto"/>
                <a:ea typeface="Roboto"/>
                <a:cs typeface="Roboto"/>
                <a:sym typeface="Roboto"/>
              </a:rPr>
              <a:t>-Effects of the Pandemic</a:t>
            </a:r>
            <a:endParaRPr sz="1800">
              <a:latin typeface="Roboto"/>
              <a:ea typeface="Roboto"/>
              <a:cs typeface="Roboto"/>
              <a:sym typeface="Roboto"/>
            </a:endParaRPr>
          </a:p>
          <a:p>
            <a:pPr indent="0" lvl="0" marL="457200" marR="0" rtl="0" algn="l">
              <a:lnSpc>
                <a:spcPct val="150000"/>
              </a:lnSpc>
              <a:spcBef>
                <a:spcPts val="0"/>
              </a:spcBef>
              <a:spcAft>
                <a:spcPts val="0"/>
              </a:spcAft>
              <a:buClr>
                <a:srgbClr val="000000"/>
              </a:buClr>
              <a:buSzPts val="1800"/>
              <a:buFont typeface="Arial"/>
              <a:buNone/>
            </a:pPr>
            <a:r>
              <a:t/>
            </a:r>
            <a:endParaRPr b="1" sz="1800">
              <a:latin typeface="Roboto"/>
              <a:ea typeface="Roboto"/>
              <a:cs typeface="Roboto"/>
              <a:sym typeface="Roboto"/>
            </a:endParaRPr>
          </a:p>
          <a:p>
            <a:pPr indent="0" lvl="0" marL="457200" marR="0" rtl="0" algn="l">
              <a:lnSpc>
                <a:spcPct val="150000"/>
              </a:lnSpc>
              <a:spcBef>
                <a:spcPts val="0"/>
              </a:spcBef>
              <a:spcAft>
                <a:spcPts val="0"/>
              </a:spcAft>
              <a:buClr>
                <a:srgbClr val="000000"/>
              </a:buClr>
              <a:buSzPts val="1800"/>
              <a:buFont typeface="Arial"/>
              <a:buNone/>
            </a:pPr>
            <a:r>
              <a:rPr b="1" i="0" lang="en-GB" sz="1800" u="none" cap="none" strike="noStrike">
                <a:solidFill>
                  <a:srgbClr val="000000"/>
                </a:solidFill>
                <a:latin typeface="Roboto"/>
                <a:ea typeface="Roboto"/>
                <a:cs typeface="Roboto"/>
                <a:sym typeface="Roboto"/>
              </a:rPr>
              <a:t>Stock Analysis</a:t>
            </a:r>
            <a:endParaRPr b="0" i="0" sz="1800" u="none" cap="none" strike="noStrike">
              <a:solidFill>
                <a:srgbClr val="000000"/>
              </a:solidFill>
              <a:latin typeface="Roboto"/>
              <a:ea typeface="Roboto"/>
              <a:cs typeface="Roboto"/>
              <a:sym typeface="Roboto"/>
            </a:endParaRPr>
          </a:p>
          <a:p>
            <a:pPr indent="0" lvl="0" marL="457200" marR="0" rtl="0" algn="l">
              <a:lnSpc>
                <a:spcPct val="150000"/>
              </a:lnSpc>
              <a:spcBef>
                <a:spcPts val="0"/>
              </a:spcBef>
              <a:spcAft>
                <a:spcPts val="0"/>
              </a:spcAft>
              <a:buClr>
                <a:srgbClr val="000000"/>
              </a:buClr>
              <a:buSzPts val="1800"/>
              <a:buFont typeface="Arial"/>
              <a:buNone/>
            </a:pPr>
            <a:r>
              <a:rPr b="0" i="0" lang="en-GB" sz="1800" u="none" cap="none" strike="noStrike">
                <a:solidFill>
                  <a:srgbClr val="000000"/>
                </a:solidFill>
                <a:latin typeface="Roboto"/>
                <a:ea typeface="Roboto"/>
                <a:cs typeface="Roboto"/>
                <a:sym typeface="Roboto"/>
              </a:rPr>
              <a:t>-Costco Wholesale</a:t>
            </a:r>
            <a:endParaRPr b="0" i="0" sz="1800" u="none" cap="none" strike="noStrike">
              <a:solidFill>
                <a:srgbClr val="000000"/>
              </a:solidFill>
              <a:latin typeface="Roboto"/>
              <a:ea typeface="Roboto"/>
              <a:cs typeface="Roboto"/>
              <a:sym typeface="Roboto"/>
            </a:endParaRPr>
          </a:p>
          <a:p>
            <a:pPr indent="0" lvl="0" marL="457200" marR="0" rtl="0" algn="l">
              <a:lnSpc>
                <a:spcPct val="150000"/>
              </a:lnSpc>
              <a:spcBef>
                <a:spcPts val="0"/>
              </a:spcBef>
              <a:spcAft>
                <a:spcPts val="0"/>
              </a:spcAft>
              <a:buClr>
                <a:srgbClr val="000000"/>
              </a:buClr>
              <a:buSzPts val="1800"/>
              <a:buFont typeface="Arial"/>
              <a:buNone/>
            </a:pPr>
            <a:r>
              <a:rPr b="0" i="0" lang="en-GB" sz="1800" u="none" cap="none" strike="noStrike">
                <a:solidFill>
                  <a:srgbClr val="000000"/>
                </a:solidFill>
                <a:latin typeface="Roboto"/>
                <a:ea typeface="Roboto"/>
                <a:cs typeface="Roboto"/>
                <a:sym typeface="Roboto"/>
              </a:rPr>
              <a:t>-Walmart</a:t>
            </a:r>
            <a:endParaRPr b="0" i="0" sz="1800" u="none" cap="none" strike="noStrike">
              <a:solidFill>
                <a:srgbClr val="000000"/>
              </a:solidFill>
              <a:latin typeface="Roboto"/>
              <a:ea typeface="Roboto"/>
              <a:cs typeface="Roboto"/>
              <a:sym typeface="Roboto"/>
            </a:endParaRPr>
          </a:p>
          <a:p>
            <a:pPr indent="0" lvl="0" marL="45720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68"/>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VanEck Vector Retail Comparison (5 Years)</a:t>
            </a:r>
            <a:endParaRPr/>
          </a:p>
        </p:txBody>
      </p:sp>
      <p:pic>
        <p:nvPicPr>
          <p:cNvPr descr="Chart, histogram, scatter chart&#10;&#10;Description automatically generated" id="376" name="Google Shape;376;p68"/>
          <p:cNvPicPr preferRelativeResize="0"/>
          <p:nvPr/>
        </p:nvPicPr>
        <p:blipFill rotWithShape="1">
          <a:blip r:embed="rId3">
            <a:alphaModFix/>
          </a:blip>
          <a:srcRect b="0" l="0" r="0" t="0"/>
          <a:stretch/>
        </p:blipFill>
        <p:spPr>
          <a:xfrm>
            <a:off x="0" y="709575"/>
            <a:ext cx="9144000" cy="389916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9"/>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VanEck Vector Retail Comparison (14 Years)</a:t>
            </a:r>
            <a:endParaRPr/>
          </a:p>
        </p:txBody>
      </p:sp>
      <p:pic>
        <p:nvPicPr>
          <p:cNvPr descr="Chart, histogram&#10;&#10;Description automatically generated" id="382" name="Google Shape;382;p69"/>
          <p:cNvPicPr preferRelativeResize="0"/>
          <p:nvPr/>
        </p:nvPicPr>
        <p:blipFill rotWithShape="1">
          <a:blip r:embed="rId3">
            <a:alphaModFix/>
          </a:blip>
          <a:srcRect b="0" l="0" r="0" t="0"/>
          <a:stretch/>
        </p:blipFill>
        <p:spPr>
          <a:xfrm>
            <a:off x="0" y="592291"/>
            <a:ext cx="9144000" cy="453485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70"/>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Cyclical and Defensive Stocks </a:t>
            </a:r>
            <a:endParaRPr/>
          </a:p>
        </p:txBody>
      </p:sp>
      <p:sp>
        <p:nvSpPr>
          <p:cNvPr id="388" name="Google Shape;388;p70"/>
          <p:cNvSpPr txBox="1"/>
          <p:nvPr/>
        </p:nvSpPr>
        <p:spPr>
          <a:xfrm>
            <a:off x="318925" y="820475"/>
            <a:ext cx="8605800" cy="4105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Roboto"/>
              <a:buChar char="●"/>
            </a:pPr>
            <a:r>
              <a:rPr b="0" i="0" lang="en-GB" sz="1400" u="none" cap="none" strike="noStrike">
                <a:solidFill>
                  <a:srgbClr val="000000"/>
                </a:solidFill>
                <a:latin typeface="Roboto"/>
                <a:ea typeface="Roboto"/>
                <a:cs typeface="Roboto"/>
                <a:sym typeface="Roboto"/>
              </a:rPr>
              <a:t>Cyclical stocks</a:t>
            </a:r>
            <a:endParaRPr b="0" i="0" sz="1400" u="none" cap="none" strike="noStrike">
              <a:solidFill>
                <a:srgbClr val="000000"/>
              </a:solidFill>
              <a:latin typeface="Roboto"/>
              <a:ea typeface="Roboto"/>
              <a:cs typeface="Roboto"/>
              <a:sym typeface="Roboto"/>
            </a:endParaRPr>
          </a:p>
          <a:p>
            <a:pPr indent="-317500" lvl="1" marL="914400" marR="0" rtl="0" algn="l">
              <a:lnSpc>
                <a:spcPct val="100000"/>
              </a:lnSpc>
              <a:spcBef>
                <a:spcPts val="0"/>
              </a:spcBef>
              <a:spcAft>
                <a:spcPts val="0"/>
              </a:spcAft>
              <a:buClr>
                <a:srgbClr val="000000"/>
              </a:buClr>
              <a:buSzPts val="1400"/>
              <a:buFont typeface="Roboto"/>
              <a:buChar char="○"/>
            </a:pPr>
            <a:r>
              <a:rPr b="0" i="0" lang="en-GB" sz="1400" u="none" cap="none" strike="noStrike">
                <a:solidFill>
                  <a:srgbClr val="000000"/>
                </a:solidFill>
                <a:latin typeface="Roboto"/>
                <a:ea typeface="Roboto"/>
                <a:cs typeface="Roboto"/>
                <a:sym typeface="Roboto"/>
              </a:rPr>
              <a:t>Apparel stores</a:t>
            </a:r>
            <a:endParaRPr b="0" i="0" sz="1400" u="none" cap="none" strike="noStrike">
              <a:solidFill>
                <a:srgbClr val="000000"/>
              </a:solidFill>
              <a:latin typeface="Roboto"/>
              <a:ea typeface="Roboto"/>
              <a:cs typeface="Roboto"/>
              <a:sym typeface="Roboto"/>
            </a:endParaRPr>
          </a:p>
          <a:p>
            <a:pPr indent="-317500" lvl="0" marL="457200" marR="0" rtl="0" algn="l">
              <a:lnSpc>
                <a:spcPct val="100000"/>
              </a:lnSpc>
              <a:spcBef>
                <a:spcPts val="0"/>
              </a:spcBef>
              <a:spcAft>
                <a:spcPts val="0"/>
              </a:spcAft>
              <a:buClr>
                <a:srgbClr val="000000"/>
              </a:buClr>
              <a:buSzPts val="1400"/>
              <a:buFont typeface="Roboto"/>
              <a:buChar char="●"/>
            </a:pPr>
            <a:r>
              <a:rPr b="0" i="0" lang="en-GB" sz="1400" u="none" cap="none" strike="noStrike">
                <a:solidFill>
                  <a:srgbClr val="000000"/>
                </a:solidFill>
                <a:latin typeface="Roboto"/>
                <a:ea typeface="Roboto"/>
                <a:cs typeface="Roboto"/>
                <a:sym typeface="Roboto"/>
              </a:rPr>
              <a:t>Defensive stocks </a:t>
            </a:r>
            <a:endParaRPr b="0" i="0" sz="1400" u="none" cap="none" strike="noStrike">
              <a:solidFill>
                <a:srgbClr val="000000"/>
              </a:solidFill>
              <a:latin typeface="Roboto"/>
              <a:ea typeface="Roboto"/>
              <a:cs typeface="Roboto"/>
              <a:sym typeface="Roboto"/>
            </a:endParaRPr>
          </a:p>
          <a:p>
            <a:pPr indent="-317500" lvl="1" marL="914400" marR="0" rtl="0" algn="l">
              <a:lnSpc>
                <a:spcPct val="100000"/>
              </a:lnSpc>
              <a:spcBef>
                <a:spcPts val="0"/>
              </a:spcBef>
              <a:spcAft>
                <a:spcPts val="0"/>
              </a:spcAft>
              <a:buClr>
                <a:srgbClr val="000000"/>
              </a:buClr>
              <a:buSzPts val="1400"/>
              <a:buFont typeface="Roboto"/>
              <a:buChar char="○"/>
            </a:pPr>
            <a:r>
              <a:rPr b="0" i="0" lang="en-GB" sz="1400" u="none" cap="none" strike="noStrike">
                <a:solidFill>
                  <a:srgbClr val="000000"/>
                </a:solidFill>
                <a:latin typeface="Roboto"/>
                <a:ea typeface="Roboto"/>
                <a:cs typeface="Roboto"/>
                <a:sym typeface="Roboto"/>
              </a:rPr>
              <a:t>Grocery stores </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oboto"/>
              <a:ea typeface="Roboto"/>
              <a:cs typeface="Roboto"/>
              <a:sym typeface="Roboto"/>
            </a:endParaRPr>
          </a:p>
        </p:txBody>
      </p:sp>
      <p:pic>
        <p:nvPicPr>
          <p:cNvPr id="389" name="Google Shape;389;p70"/>
          <p:cNvPicPr preferRelativeResize="0"/>
          <p:nvPr/>
        </p:nvPicPr>
        <p:blipFill rotWithShape="1">
          <a:blip r:embed="rId3">
            <a:alphaModFix/>
          </a:blip>
          <a:srcRect b="0" l="0" r="0" t="0"/>
          <a:stretch/>
        </p:blipFill>
        <p:spPr>
          <a:xfrm>
            <a:off x="0" y="1892750"/>
            <a:ext cx="5117100" cy="3002175"/>
          </a:xfrm>
          <a:prstGeom prst="rect">
            <a:avLst/>
          </a:prstGeom>
          <a:noFill/>
          <a:ln>
            <a:noFill/>
          </a:ln>
        </p:spPr>
      </p:pic>
      <p:pic>
        <p:nvPicPr>
          <p:cNvPr id="390" name="Google Shape;390;p70"/>
          <p:cNvPicPr preferRelativeResize="0"/>
          <p:nvPr/>
        </p:nvPicPr>
        <p:blipFill rotWithShape="1">
          <a:blip r:embed="rId4">
            <a:alphaModFix/>
          </a:blip>
          <a:srcRect b="0" l="0" r="0" t="0"/>
          <a:stretch/>
        </p:blipFill>
        <p:spPr>
          <a:xfrm>
            <a:off x="5117100" y="1892750"/>
            <a:ext cx="3969050" cy="30335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4" name="Shape 394"/>
        <p:cNvGrpSpPr/>
        <p:nvPr/>
      </p:nvGrpSpPr>
      <p:grpSpPr>
        <a:xfrm>
          <a:off x="0" y="0"/>
          <a:ext cx="0" cy="0"/>
          <a:chOff x="0" y="0"/>
          <a:chExt cx="0" cy="0"/>
        </a:xfrm>
      </p:grpSpPr>
      <p:sp>
        <p:nvSpPr>
          <p:cNvPr id="395" name="Google Shape;395;p71"/>
          <p:cNvSpPr txBox="1"/>
          <p:nvPr>
            <p:ph type="ctrTitle"/>
          </p:nvPr>
        </p:nvSpPr>
        <p:spPr>
          <a:xfrm>
            <a:off x="390525" y="3561875"/>
            <a:ext cx="8222100" cy="93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GB"/>
              <a:t>The Retailpocalypse</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72"/>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Is Retail dying?</a:t>
            </a:r>
            <a:endParaRPr/>
          </a:p>
        </p:txBody>
      </p:sp>
      <p:sp>
        <p:nvSpPr>
          <p:cNvPr id="401" name="Google Shape;401;p72"/>
          <p:cNvSpPr txBox="1"/>
          <p:nvPr>
            <p:ph idx="4294967295" type="subTitle"/>
          </p:nvPr>
        </p:nvSpPr>
        <p:spPr>
          <a:xfrm>
            <a:off x="247825" y="1046400"/>
            <a:ext cx="4516200" cy="4097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lt2"/>
              </a:buClr>
              <a:buSzPts val="1800"/>
              <a:buFont typeface="Roboto"/>
              <a:buNone/>
            </a:pPr>
            <a:r>
              <a:rPr b="1" i="0" lang="en-GB" sz="1800" u="none" cap="none" strike="noStrike">
                <a:solidFill>
                  <a:schemeClr val="lt2"/>
                </a:solidFill>
                <a:latin typeface="Roboto"/>
                <a:ea typeface="Roboto"/>
                <a:cs typeface="Roboto"/>
                <a:sym typeface="Roboto"/>
              </a:rPr>
              <a:t>Increasing retail store closures in a booming US economy.</a:t>
            </a:r>
            <a:endParaRPr b="1" i="0" sz="1800" u="none" cap="none" strike="noStrike">
              <a:solidFill>
                <a:schemeClr val="lt2"/>
              </a:solidFill>
              <a:latin typeface="Roboto"/>
              <a:ea typeface="Roboto"/>
              <a:cs typeface="Roboto"/>
              <a:sym typeface="Roboto"/>
            </a:endParaRPr>
          </a:p>
          <a:p>
            <a:pPr indent="0" lvl="0" marL="0" marR="0" rtl="0" algn="l">
              <a:lnSpc>
                <a:spcPct val="115000"/>
              </a:lnSpc>
              <a:spcBef>
                <a:spcPts val="1600"/>
              </a:spcBef>
              <a:spcAft>
                <a:spcPts val="0"/>
              </a:spcAft>
              <a:buClr>
                <a:schemeClr val="lt2"/>
              </a:buClr>
              <a:buSzPts val="1800"/>
              <a:buFont typeface="Roboto"/>
              <a:buNone/>
            </a:pPr>
            <a:r>
              <a:rPr b="1" i="0" lang="en-GB" sz="1800" u="none" cap="none" strike="noStrike">
                <a:solidFill>
                  <a:schemeClr val="lt2"/>
                </a:solidFill>
                <a:latin typeface="Roboto"/>
                <a:ea typeface="Roboto"/>
                <a:cs typeface="Roboto"/>
                <a:sym typeface="Roboto"/>
              </a:rPr>
              <a:t>Part of the explanation for retail chains' difficulties since 2017—what some have called the "retail apocalypse"—is the continuing trend of Americans making purchases online</a:t>
            </a:r>
            <a:endParaRPr b="1" i="0" sz="1800" u="none" cap="none" strike="noStrike">
              <a:solidFill>
                <a:schemeClr val="lt2"/>
              </a:solidFill>
              <a:latin typeface="Roboto"/>
              <a:ea typeface="Roboto"/>
              <a:cs typeface="Roboto"/>
              <a:sym typeface="Roboto"/>
            </a:endParaRPr>
          </a:p>
          <a:p>
            <a:pPr indent="0" lvl="0" marL="0" marR="0" rtl="0" algn="l">
              <a:lnSpc>
                <a:spcPct val="115000"/>
              </a:lnSpc>
              <a:spcBef>
                <a:spcPts val="1600"/>
              </a:spcBef>
              <a:spcAft>
                <a:spcPts val="0"/>
              </a:spcAft>
              <a:buClr>
                <a:schemeClr val="lt2"/>
              </a:buClr>
              <a:buSzPts val="1800"/>
              <a:buFont typeface="Roboto"/>
              <a:buNone/>
            </a:pPr>
            <a:r>
              <a:rPr b="1" i="0" lang="en-GB" sz="1800" u="none" cap="none" strike="noStrike">
                <a:solidFill>
                  <a:schemeClr val="lt2"/>
                </a:solidFill>
                <a:latin typeface="Roboto"/>
                <a:ea typeface="Roboto"/>
                <a:cs typeface="Roboto"/>
                <a:sym typeface="Roboto"/>
              </a:rPr>
              <a:t>Furthered by the Covid-19 Pandemic.</a:t>
            </a:r>
            <a:endParaRPr b="1" i="0" sz="1800" u="none" cap="none" strike="noStrike">
              <a:solidFill>
                <a:schemeClr val="lt2"/>
              </a:solidFill>
              <a:latin typeface="Roboto"/>
              <a:ea typeface="Roboto"/>
              <a:cs typeface="Roboto"/>
              <a:sym typeface="Roboto"/>
            </a:endParaRPr>
          </a:p>
          <a:p>
            <a:pPr indent="0" lvl="0" marL="457200" marR="0" rtl="0" algn="l">
              <a:lnSpc>
                <a:spcPct val="115000"/>
              </a:lnSpc>
              <a:spcBef>
                <a:spcPts val="1600"/>
              </a:spcBef>
              <a:spcAft>
                <a:spcPts val="0"/>
              </a:spcAft>
              <a:buClr>
                <a:schemeClr val="lt2"/>
              </a:buClr>
              <a:buSzPts val="1800"/>
              <a:buFont typeface="Roboto"/>
              <a:buNone/>
            </a:pPr>
            <a:r>
              <a:t/>
            </a:r>
            <a:endParaRPr b="0" i="0" sz="1050" u="none" cap="none" strike="noStrike">
              <a:solidFill>
                <a:srgbClr val="000000"/>
              </a:solidFill>
              <a:highlight>
                <a:srgbClr val="FFFFFF"/>
              </a:highlight>
              <a:latin typeface="Verdana"/>
              <a:ea typeface="Verdana"/>
              <a:cs typeface="Verdana"/>
              <a:sym typeface="Verdana"/>
            </a:endParaRPr>
          </a:p>
          <a:p>
            <a:pPr indent="0" lvl="0" marL="0" marR="0" rtl="0" algn="l">
              <a:lnSpc>
                <a:spcPct val="115000"/>
              </a:lnSpc>
              <a:spcBef>
                <a:spcPts val="1600"/>
              </a:spcBef>
              <a:spcAft>
                <a:spcPts val="160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							</a:t>
            </a:r>
            <a:endParaRPr b="0" i="0" sz="1800" u="none" cap="none" strike="noStrike">
              <a:solidFill>
                <a:schemeClr val="lt2"/>
              </a:solidFill>
              <a:latin typeface="Roboto"/>
              <a:ea typeface="Roboto"/>
              <a:cs typeface="Roboto"/>
              <a:sym typeface="Roboto"/>
            </a:endParaRPr>
          </a:p>
        </p:txBody>
      </p:sp>
      <p:pic>
        <p:nvPicPr>
          <p:cNvPr id="402" name="Google Shape;402;p72"/>
          <p:cNvPicPr preferRelativeResize="0"/>
          <p:nvPr/>
        </p:nvPicPr>
        <p:blipFill rotWithShape="1">
          <a:blip r:embed="rId3">
            <a:alphaModFix/>
          </a:blip>
          <a:srcRect b="0" l="13793" r="0" t="0"/>
          <a:stretch/>
        </p:blipFill>
        <p:spPr>
          <a:xfrm>
            <a:off x="4952475" y="1342138"/>
            <a:ext cx="4047874" cy="24592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73"/>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Is Retail dying?</a:t>
            </a:r>
            <a:endParaRPr/>
          </a:p>
        </p:txBody>
      </p:sp>
      <p:pic>
        <p:nvPicPr>
          <p:cNvPr id="408" name="Google Shape;408;p73"/>
          <p:cNvPicPr preferRelativeResize="0"/>
          <p:nvPr/>
        </p:nvPicPr>
        <p:blipFill rotWithShape="1">
          <a:blip r:embed="rId3">
            <a:alphaModFix/>
          </a:blip>
          <a:srcRect b="0" l="0" r="0" t="0"/>
          <a:stretch/>
        </p:blipFill>
        <p:spPr>
          <a:xfrm>
            <a:off x="1690689" y="696344"/>
            <a:ext cx="5161068" cy="443080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74"/>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In Memoriam</a:t>
            </a:r>
            <a:endParaRPr/>
          </a:p>
        </p:txBody>
      </p:sp>
      <p:sp>
        <p:nvSpPr>
          <p:cNvPr id="414" name="Google Shape;414;p74"/>
          <p:cNvSpPr txBox="1"/>
          <p:nvPr>
            <p:ph idx="4294967295" type="subTitle"/>
          </p:nvPr>
        </p:nvSpPr>
        <p:spPr>
          <a:xfrm>
            <a:off x="261850" y="765400"/>
            <a:ext cx="5963700" cy="541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Major Retailers that closed doors permanently in recent years: </a:t>
            </a:r>
            <a:endParaRPr b="0" i="0" sz="1800" u="none" cap="none" strike="noStrike">
              <a:solidFill>
                <a:schemeClr val="lt2"/>
              </a:solidFill>
              <a:latin typeface="Roboto"/>
              <a:ea typeface="Roboto"/>
              <a:cs typeface="Roboto"/>
              <a:sym typeface="Roboto"/>
            </a:endParaRPr>
          </a:p>
          <a:p>
            <a:pPr indent="0" lvl="0" marL="0" marR="0" rtl="0" algn="l">
              <a:lnSpc>
                <a:spcPct val="115000"/>
              </a:lnSpc>
              <a:spcBef>
                <a:spcPts val="1600"/>
              </a:spcBef>
              <a:spcAft>
                <a:spcPts val="160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							</a:t>
            </a:r>
            <a:endParaRPr b="0" i="0" sz="1800" u="none" cap="none" strike="noStrike">
              <a:solidFill>
                <a:schemeClr val="lt2"/>
              </a:solidFill>
              <a:latin typeface="Roboto"/>
              <a:ea typeface="Roboto"/>
              <a:cs typeface="Roboto"/>
              <a:sym typeface="Roboto"/>
            </a:endParaRPr>
          </a:p>
        </p:txBody>
      </p:sp>
      <p:pic>
        <p:nvPicPr>
          <p:cNvPr id="415" name="Google Shape;415;p74"/>
          <p:cNvPicPr preferRelativeResize="0"/>
          <p:nvPr/>
        </p:nvPicPr>
        <p:blipFill rotWithShape="1">
          <a:blip r:embed="rId3">
            <a:alphaModFix/>
          </a:blip>
          <a:srcRect b="29506" l="0" r="0" t="21549"/>
          <a:stretch/>
        </p:blipFill>
        <p:spPr>
          <a:xfrm>
            <a:off x="261850" y="1517750"/>
            <a:ext cx="3265774" cy="899076"/>
          </a:xfrm>
          <a:prstGeom prst="rect">
            <a:avLst/>
          </a:prstGeom>
          <a:noFill/>
          <a:ln>
            <a:noFill/>
          </a:ln>
        </p:spPr>
      </p:pic>
      <p:sp>
        <p:nvSpPr>
          <p:cNvPr id="416" name="Google Shape;416;p74"/>
          <p:cNvSpPr txBox="1"/>
          <p:nvPr>
            <p:ph idx="4294967295" type="subTitle"/>
          </p:nvPr>
        </p:nvSpPr>
        <p:spPr>
          <a:xfrm>
            <a:off x="261850" y="4206275"/>
            <a:ext cx="8451300" cy="541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In 2019, nearly 9,100 US Retail Stores closed doors, 55% higher than total closures in 2018.</a:t>
            </a:r>
            <a:endParaRPr b="0" i="0" sz="1800" u="none" cap="none" strike="noStrike">
              <a:solidFill>
                <a:schemeClr val="lt2"/>
              </a:solidFill>
              <a:latin typeface="Roboto"/>
              <a:ea typeface="Roboto"/>
              <a:cs typeface="Roboto"/>
              <a:sym typeface="Roboto"/>
            </a:endParaRPr>
          </a:p>
          <a:p>
            <a:pPr indent="0" lvl="0" marL="0" marR="0" rtl="0" algn="l">
              <a:lnSpc>
                <a:spcPct val="115000"/>
              </a:lnSpc>
              <a:spcBef>
                <a:spcPts val="1600"/>
              </a:spcBef>
              <a:spcAft>
                <a:spcPts val="160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							</a:t>
            </a:r>
            <a:endParaRPr b="0" i="0" sz="1800" u="none" cap="none" strike="noStrike">
              <a:solidFill>
                <a:schemeClr val="lt2"/>
              </a:solidFill>
              <a:latin typeface="Roboto"/>
              <a:ea typeface="Roboto"/>
              <a:cs typeface="Roboto"/>
              <a:sym typeface="Roboto"/>
            </a:endParaRPr>
          </a:p>
        </p:txBody>
      </p:sp>
      <p:pic>
        <p:nvPicPr>
          <p:cNvPr id="417" name="Google Shape;417;p74"/>
          <p:cNvPicPr preferRelativeResize="0"/>
          <p:nvPr/>
        </p:nvPicPr>
        <p:blipFill rotWithShape="1">
          <a:blip r:embed="rId4">
            <a:alphaModFix/>
          </a:blip>
          <a:srcRect b="25695" l="7157" r="9611" t="24612"/>
          <a:stretch/>
        </p:blipFill>
        <p:spPr>
          <a:xfrm>
            <a:off x="4077600" y="1453250"/>
            <a:ext cx="3130274" cy="963425"/>
          </a:xfrm>
          <a:prstGeom prst="rect">
            <a:avLst/>
          </a:prstGeom>
          <a:noFill/>
          <a:ln>
            <a:noFill/>
          </a:ln>
        </p:spPr>
      </p:pic>
      <p:pic>
        <p:nvPicPr>
          <p:cNvPr id="418" name="Google Shape;418;p74"/>
          <p:cNvPicPr preferRelativeResize="0"/>
          <p:nvPr/>
        </p:nvPicPr>
        <p:blipFill rotWithShape="1">
          <a:blip r:embed="rId5">
            <a:alphaModFix/>
          </a:blip>
          <a:srcRect b="17416" l="0" r="0" t="20560"/>
          <a:stretch/>
        </p:blipFill>
        <p:spPr>
          <a:xfrm>
            <a:off x="748327" y="2698225"/>
            <a:ext cx="2613164" cy="1395625"/>
          </a:xfrm>
          <a:prstGeom prst="rect">
            <a:avLst/>
          </a:prstGeom>
          <a:noFill/>
          <a:ln>
            <a:noFill/>
          </a:ln>
        </p:spPr>
      </p:pic>
      <p:pic>
        <p:nvPicPr>
          <p:cNvPr id="419" name="Google Shape;419;p74"/>
          <p:cNvPicPr preferRelativeResize="0"/>
          <p:nvPr/>
        </p:nvPicPr>
        <p:blipFill rotWithShape="1">
          <a:blip r:embed="rId6">
            <a:alphaModFix/>
          </a:blip>
          <a:srcRect b="27867" l="0" r="0" t="29508"/>
          <a:stretch/>
        </p:blipFill>
        <p:spPr>
          <a:xfrm>
            <a:off x="4240250" y="2629562"/>
            <a:ext cx="3265775" cy="136382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75"/>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In Memoriam</a:t>
            </a:r>
            <a:endParaRPr/>
          </a:p>
        </p:txBody>
      </p:sp>
      <p:sp>
        <p:nvSpPr>
          <p:cNvPr id="425" name="Google Shape;425;p75"/>
          <p:cNvSpPr txBox="1"/>
          <p:nvPr>
            <p:ph idx="4294967295" type="subTitle"/>
          </p:nvPr>
        </p:nvSpPr>
        <p:spPr>
          <a:xfrm>
            <a:off x="261850" y="765400"/>
            <a:ext cx="7017600" cy="541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Examples of major retailers that are closing stores in 2020:</a:t>
            </a:r>
            <a:endParaRPr b="0" i="0" sz="1800" u="none" cap="none" strike="noStrike">
              <a:solidFill>
                <a:schemeClr val="lt2"/>
              </a:solidFill>
              <a:latin typeface="Roboto"/>
              <a:ea typeface="Roboto"/>
              <a:cs typeface="Roboto"/>
              <a:sym typeface="Roboto"/>
            </a:endParaRPr>
          </a:p>
          <a:p>
            <a:pPr indent="0" lvl="0" marL="0" marR="0" rtl="0" algn="l">
              <a:lnSpc>
                <a:spcPct val="115000"/>
              </a:lnSpc>
              <a:spcBef>
                <a:spcPts val="1600"/>
              </a:spcBef>
              <a:spcAft>
                <a:spcPts val="160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							</a:t>
            </a:r>
            <a:endParaRPr b="0" i="0" sz="1800" u="none" cap="none" strike="noStrike">
              <a:solidFill>
                <a:schemeClr val="lt2"/>
              </a:solidFill>
              <a:latin typeface="Roboto"/>
              <a:ea typeface="Roboto"/>
              <a:cs typeface="Roboto"/>
              <a:sym typeface="Roboto"/>
            </a:endParaRPr>
          </a:p>
        </p:txBody>
      </p:sp>
      <p:pic>
        <p:nvPicPr>
          <p:cNvPr id="426" name="Google Shape;426;p75"/>
          <p:cNvPicPr preferRelativeResize="0"/>
          <p:nvPr/>
        </p:nvPicPr>
        <p:blipFill rotWithShape="1">
          <a:blip r:embed="rId3">
            <a:alphaModFix/>
          </a:blip>
          <a:srcRect b="27755" l="0" r="0" t="23692"/>
          <a:stretch/>
        </p:blipFill>
        <p:spPr>
          <a:xfrm>
            <a:off x="911250" y="1774125"/>
            <a:ext cx="2756625" cy="716700"/>
          </a:xfrm>
          <a:prstGeom prst="rect">
            <a:avLst/>
          </a:prstGeom>
          <a:noFill/>
          <a:ln>
            <a:noFill/>
          </a:ln>
        </p:spPr>
      </p:pic>
      <p:pic>
        <p:nvPicPr>
          <p:cNvPr id="427" name="Google Shape;427;p75"/>
          <p:cNvPicPr preferRelativeResize="0"/>
          <p:nvPr/>
        </p:nvPicPr>
        <p:blipFill rotWithShape="1">
          <a:blip r:embed="rId4">
            <a:alphaModFix/>
          </a:blip>
          <a:srcRect b="0" l="0" r="0" t="0"/>
          <a:stretch/>
        </p:blipFill>
        <p:spPr>
          <a:xfrm>
            <a:off x="5122058" y="1372325"/>
            <a:ext cx="3099468" cy="1118500"/>
          </a:xfrm>
          <a:prstGeom prst="rect">
            <a:avLst/>
          </a:prstGeom>
          <a:noFill/>
          <a:ln>
            <a:noFill/>
          </a:ln>
        </p:spPr>
      </p:pic>
      <p:pic>
        <p:nvPicPr>
          <p:cNvPr id="428" name="Google Shape;428;p75"/>
          <p:cNvPicPr preferRelativeResize="0"/>
          <p:nvPr/>
        </p:nvPicPr>
        <p:blipFill rotWithShape="1">
          <a:blip r:embed="rId5">
            <a:alphaModFix/>
          </a:blip>
          <a:srcRect b="44729" l="10586" r="11165" t="0"/>
          <a:stretch/>
        </p:blipFill>
        <p:spPr>
          <a:xfrm>
            <a:off x="435650" y="3103600"/>
            <a:ext cx="3547576" cy="1252924"/>
          </a:xfrm>
          <a:prstGeom prst="rect">
            <a:avLst/>
          </a:prstGeom>
          <a:noFill/>
          <a:ln>
            <a:noFill/>
          </a:ln>
        </p:spPr>
      </p:pic>
      <p:pic>
        <p:nvPicPr>
          <p:cNvPr id="429" name="Google Shape;429;p75"/>
          <p:cNvPicPr preferRelativeResize="0"/>
          <p:nvPr/>
        </p:nvPicPr>
        <p:blipFill rotWithShape="1">
          <a:blip r:embed="rId6">
            <a:alphaModFix/>
          </a:blip>
          <a:srcRect b="0" l="0" r="0" t="0"/>
          <a:stretch/>
        </p:blipFill>
        <p:spPr>
          <a:xfrm>
            <a:off x="4725851" y="3244100"/>
            <a:ext cx="3495675" cy="1304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76"/>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Challenges in the Retail Sector</a:t>
            </a:r>
            <a:endParaRPr/>
          </a:p>
        </p:txBody>
      </p:sp>
      <p:sp>
        <p:nvSpPr>
          <p:cNvPr id="435" name="Google Shape;435;p76"/>
          <p:cNvSpPr txBox="1"/>
          <p:nvPr>
            <p:ph idx="4294967295" type="subTitle"/>
          </p:nvPr>
        </p:nvSpPr>
        <p:spPr>
          <a:xfrm>
            <a:off x="275925" y="1172950"/>
            <a:ext cx="7846800" cy="541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lt2"/>
              </a:buClr>
              <a:buSzPts val="1800"/>
              <a:buFont typeface="Roboto"/>
              <a:buAutoNum type="arabicPeriod"/>
            </a:pPr>
            <a:r>
              <a:rPr b="1" i="0" lang="en-GB" sz="1800" u="none" cap="none" strike="noStrike">
                <a:solidFill>
                  <a:schemeClr val="lt2"/>
                </a:solidFill>
                <a:latin typeface="Roboto"/>
                <a:ea typeface="Roboto"/>
                <a:cs typeface="Roboto"/>
                <a:sym typeface="Roboto"/>
              </a:rPr>
              <a:t>Shift in Consumer Expectations</a:t>
            </a:r>
            <a:br>
              <a:rPr b="1" i="0" lang="en-GB" sz="1800" u="none" cap="none" strike="noStrike">
                <a:solidFill>
                  <a:schemeClr val="lt2"/>
                </a:solidFill>
                <a:latin typeface="Roboto"/>
                <a:ea typeface="Roboto"/>
                <a:cs typeface="Roboto"/>
                <a:sym typeface="Roboto"/>
              </a:rPr>
            </a:br>
            <a:r>
              <a:rPr b="0" i="0" lang="en-GB" sz="1800" u="none" cap="none" strike="noStrike">
                <a:solidFill>
                  <a:schemeClr val="lt2"/>
                </a:solidFill>
                <a:latin typeface="Roboto"/>
                <a:ea typeface="Roboto"/>
                <a:cs typeface="Roboto"/>
                <a:sym typeface="Roboto"/>
              </a:rPr>
              <a:t>All about Convenience. “Saves me time”</a:t>
            </a:r>
            <a:br>
              <a:rPr b="0" i="0" lang="en-GB" sz="1800" u="none" cap="none" strike="noStrike">
                <a:solidFill>
                  <a:schemeClr val="lt2"/>
                </a:solidFill>
                <a:latin typeface="Roboto"/>
                <a:ea typeface="Roboto"/>
                <a:cs typeface="Roboto"/>
                <a:sym typeface="Roboto"/>
              </a:rPr>
            </a:br>
            <a:endParaRPr b="0" i="0" sz="1800" u="none" cap="none" strike="noStrike">
              <a:solidFill>
                <a:schemeClr val="lt2"/>
              </a:solidFill>
              <a:latin typeface="Roboto"/>
              <a:ea typeface="Roboto"/>
              <a:cs typeface="Roboto"/>
              <a:sym typeface="Roboto"/>
            </a:endParaRPr>
          </a:p>
          <a:p>
            <a:pPr indent="-342900" lvl="0" marL="457200" marR="0" rtl="0" algn="l">
              <a:lnSpc>
                <a:spcPct val="115000"/>
              </a:lnSpc>
              <a:spcBef>
                <a:spcPts val="0"/>
              </a:spcBef>
              <a:spcAft>
                <a:spcPts val="0"/>
              </a:spcAft>
              <a:buClr>
                <a:schemeClr val="lt2"/>
              </a:buClr>
              <a:buSzPts val="1800"/>
              <a:buFont typeface="Roboto"/>
              <a:buAutoNum type="arabicPeriod"/>
            </a:pPr>
            <a:r>
              <a:rPr b="1" i="0" lang="en-GB" sz="1800" u="none" cap="none" strike="noStrike">
                <a:solidFill>
                  <a:schemeClr val="lt2"/>
                </a:solidFill>
                <a:latin typeface="Roboto"/>
                <a:ea typeface="Roboto"/>
                <a:cs typeface="Roboto"/>
                <a:sym typeface="Roboto"/>
              </a:rPr>
              <a:t>Digitalization</a:t>
            </a:r>
            <a:br>
              <a:rPr b="1" i="0" lang="en-GB" sz="1800" u="none" cap="none" strike="noStrike">
                <a:solidFill>
                  <a:schemeClr val="lt2"/>
                </a:solidFill>
                <a:latin typeface="Roboto"/>
                <a:ea typeface="Roboto"/>
                <a:cs typeface="Roboto"/>
                <a:sym typeface="Roboto"/>
              </a:rPr>
            </a:br>
            <a:r>
              <a:rPr b="0" i="0" lang="en-GB" sz="1800" u="none" cap="none" strike="noStrike">
                <a:solidFill>
                  <a:schemeClr val="lt2"/>
                </a:solidFill>
                <a:latin typeface="Roboto"/>
                <a:ea typeface="Roboto"/>
                <a:cs typeface="Roboto"/>
                <a:sym typeface="Roboto"/>
              </a:rPr>
              <a:t>Focus on how to increase sales by adapting to mobile.</a:t>
            </a:r>
            <a:br>
              <a:rPr b="0" i="0" lang="en-GB" sz="1800" u="none" cap="none" strike="noStrike">
                <a:solidFill>
                  <a:schemeClr val="lt2"/>
                </a:solidFill>
                <a:latin typeface="Roboto"/>
                <a:ea typeface="Roboto"/>
                <a:cs typeface="Roboto"/>
                <a:sym typeface="Roboto"/>
              </a:rPr>
            </a:br>
            <a:r>
              <a:rPr b="0" i="0" lang="en-GB" sz="1800" u="none" cap="none" strike="noStrike">
                <a:solidFill>
                  <a:schemeClr val="lt2"/>
                </a:solidFill>
                <a:latin typeface="Roboto"/>
                <a:ea typeface="Roboto"/>
                <a:cs typeface="Roboto"/>
                <a:sym typeface="Roboto"/>
              </a:rPr>
              <a:t>Facebook Shops</a:t>
            </a:r>
            <a:br>
              <a:rPr b="1" i="0" lang="en-GB" sz="1800" u="none" cap="none" strike="noStrike">
                <a:solidFill>
                  <a:schemeClr val="lt2"/>
                </a:solidFill>
                <a:latin typeface="Roboto"/>
                <a:ea typeface="Roboto"/>
                <a:cs typeface="Roboto"/>
                <a:sym typeface="Roboto"/>
              </a:rPr>
            </a:br>
            <a:endParaRPr b="0" i="0" sz="1800" u="none" cap="none" strike="noStrike">
              <a:solidFill>
                <a:schemeClr val="lt2"/>
              </a:solidFill>
              <a:latin typeface="Roboto"/>
              <a:ea typeface="Roboto"/>
              <a:cs typeface="Roboto"/>
              <a:sym typeface="Roboto"/>
            </a:endParaRPr>
          </a:p>
          <a:p>
            <a:pPr indent="-342900" lvl="0" marL="457200" marR="0" rtl="0" algn="l">
              <a:lnSpc>
                <a:spcPct val="115000"/>
              </a:lnSpc>
              <a:spcBef>
                <a:spcPts val="0"/>
              </a:spcBef>
              <a:spcAft>
                <a:spcPts val="0"/>
              </a:spcAft>
              <a:buClr>
                <a:schemeClr val="lt2"/>
              </a:buClr>
              <a:buSzPts val="1800"/>
              <a:buFont typeface="Roboto"/>
              <a:buAutoNum type="arabicPeriod"/>
            </a:pPr>
            <a:r>
              <a:rPr b="1" i="0" lang="en-GB" sz="1800" u="none" cap="none" strike="noStrike">
                <a:solidFill>
                  <a:schemeClr val="lt2"/>
                </a:solidFill>
                <a:latin typeface="Roboto"/>
                <a:ea typeface="Roboto"/>
                <a:cs typeface="Roboto"/>
                <a:sym typeface="Roboto"/>
              </a:rPr>
              <a:t>Escalation of trade tensions</a:t>
            </a:r>
            <a:br>
              <a:rPr b="0" i="0" lang="en-GB" sz="1800" u="none" cap="none" strike="noStrike">
                <a:solidFill>
                  <a:schemeClr val="lt2"/>
                </a:solidFill>
                <a:latin typeface="Roboto"/>
                <a:ea typeface="Roboto"/>
                <a:cs typeface="Roboto"/>
                <a:sym typeface="Roboto"/>
              </a:rPr>
            </a:br>
            <a:r>
              <a:rPr b="0" i="0" lang="en-GB" sz="1800" u="none" cap="none" strike="noStrike">
                <a:solidFill>
                  <a:schemeClr val="lt2"/>
                </a:solidFill>
                <a:latin typeface="Roboto"/>
                <a:ea typeface="Roboto"/>
                <a:cs typeface="Roboto"/>
                <a:sym typeface="Roboto"/>
              </a:rPr>
              <a:t>Increased Pricing Pressure and the race to go global </a:t>
            </a:r>
            <a:endParaRPr b="0" i="0" sz="1800" u="none" cap="none" strike="noStrike">
              <a:solidFill>
                <a:schemeClr val="lt2"/>
              </a:solidFill>
              <a:latin typeface="Roboto"/>
              <a:ea typeface="Roboto"/>
              <a:cs typeface="Roboto"/>
              <a:sym typeface="Roboto"/>
            </a:endParaRPr>
          </a:p>
          <a:p>
            <a:pPr indent="0" lvl="0" marL="457200" marR="0" rtl="0" algn="l">
              <a:lnSpc>
                <a:spcPct val="115000"/>
              </a:lnSpc>
              <a:spcBef>
                <a:spcPts val="1600"/>
              </a:spcBef>
              <a:spcAft>
                <a:spcPts val="0"/>
              </a:spcAft>
              <a:buClr>
                <a:schemeClr val="lt2"/>
              </a:buClr>
              <a:buSzPts val="1800"/>
              <a:buFont typeface="Roboto"/>
              <a:buNone/>
            </a:pPr>
            <a:r>
              <a:t/>
            </a:r>
            <a:endParaRPr b="0" i="0" sz="1050" u="none" cap="none" strike="noStrike">
              <a:solidFill>
                <a:srgbClr val="000000"/>
              </a:solidFill>
              <a:highlight>
                <a:srgbClr val="FFFFFF"/>
              </a:highlight>
              <a:latin typeface="Verdana"/>
              <a:ea typeface="Verdana"/>
              <a:cs typeface="Verdana"/>
              <a:sym typeface="Verdana"/>
            </a:endParaRPr>
          </a:p>
          <a:p>
            <a:pPr indent="0" lvl="0" marL="0" marR="0" rtl="0" algn="l">
              <a:lnSpc>
                <a:spcPct val="115000"/>
              </a:lnSpc>
              <a:spcBef>
                <a:spcPts val="1600"/>
              </a:spcBef>
              <a:spcAft>
                <a:spcPts val="160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							</a:t>
            </a:r>
            <a:endParaRPr b="0" i="0" sz="1800" u="none" cap="none" strike="noStrike">
              <a:solidFill>
                <a:schemeClr val="lt2"/>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77"/>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E-commerce is taking over</a:t>
            </a:r>
            <a:endParaRPr/>
          </a:p>
        </p:txBody>
      </p:sp>
      <p:pic>
        <p:nvPicPr>
          <p:cNvPr descr="Chart, line chart&#10;&#10;Description automatically generated" id="441" name="Google Shape;441;p77"/>
          <p:cNvPicPr preferRelativeResize="0"/>
          <p:nvPr/>
        </p:nvPicPr>
        <p:blipFill rotWithShape="1">
          <a:blip r:embed="rId3">
            <a:alphaModFix/>
          </a:blip>
          <a:srcRect b="0" l="0" r="0" t="0"/>
          <a:stretch/>
        </p:blipFill>
        <p:spPr>
          <a:xfrm>
            <a:off x="0" y="670423"/>
            <a:ext cx="9144000" cy="40850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2"/>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How is Retail defined?</a:t>
            </a:r>
            <a:endParaRPr/>
          </a:p>
        </p:txBody>
      </p:sp>
      <p:sp>
        <p:nvSpPr>
          <p:cNvPr id="213" name="Google Shape;213;p42"/>
          <p:cNvSpPr txBox="1"/>
          <p:nvPr>
            <p:ph type="title"/>
          </p:nvPr>
        </p:nvSpPr>
        <p:spPr>
          <a:xfrm>
            <a:off x="158700" y="8846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b="1" lang="en-GB">
                <a:solidFill>
                  <a:srgbClr val="666666"/>
                </a:solidFill>
              </a:rPr>
              <a:t>The retail industry is a sector of the economy that is comprised of individuals and companies engaged in the</a:t>
            </a:r>
            <a:r>
              <a:rPr b="1" lang="en-GB">
                <a:solidFill>
                  <a:srgbClr val="999999"/>
                </a:solidFill>
              </a:rPr>
              <a:t> </a:t>
            </a:r>
            <a:r>
              <a:rPr b="1" lang="en-GB">
                <a:solidFill>
                  <a:schemeClr val="accent3"/>
                </a:solidFill>
              </a:rPr>
              <a:t>selling of finished products to end user consumers.</a:t>
            </a:r>
            <a:endParaRPr b="1">
              <a:solidFill>
                <a:schemeClr val="accent3"/>
              </a:solidFill>
            </a:endParaRPr>
          </a:p>
        </p:txBody>
      </p:sp>
      <p:sp>
        <p:nvSpPr>
          <p:cNvPr id="214" name="Google Shape;214;p42"/>
          <p:cNvSpPr txBox="1"/>
          <p:nvPr/>
        </p:nvSpPr>
        <p:spPr>
          <a:xfrm>
            <a:off x="158700" y="1948925"/>
            <a:ext cx="3000000" cy="3000000"/>
          </a:xfrm>
          <a:prstGeom prst="rect">
            <a:avLst/>
          </a:prstGeom>
          <a:noFill/>
          <a:ln>
            <a:noFill/>
          </a:ln>
        </p:spPr>
        <p:txBody>
          <a:bodyPr anchorCtr="0" anchor="t" bIns="91425" lIns="91425" spcFirstLastPara="1" rIns="91425" wrap="square" tIns="91425">
            <a:noAutofit/>
          </a:bodyPr>
          <a:lstStyle/>
          <a:p>
            <a:pPr indent="-285750" lvl="2" marL="285750" marR="0" rtl="0" algn="l">
              <a:lnSpc>
                <a:spcPct val="100000"/>
              </a:lnSpc>
              <a:spcBef>
                <a:spcPts val="0"/>
              </a:spcBef>
              <a:spcAft>
                <a:spcPts val="0"/>
              </a:spcAft>
              <a:buClr>
                <a:srgbClr val="000000"/>
              </a:buClr>
              <a:buSzPts val="1800"/>
              <a:buFont typeface="Arial"/>
              <a:buChar char="•"/>
            </a:pPr>
            <a:r>
              <a:rPr b="1" i="0" lang="en-GB" sz="1800" u="none" cap="none" strike="noStrike">
                <a:solidFill>
                  <a:srgbClr val="666666"/>
                </a:solidFill>
                <a:latin typeface="Roboto"/>
                <a:ea typeface="Roboto"/>
                <a:cs typeface="Roboto"/>
                <a:sym typeface="Roboto"/>
              </a:rPr>
              <a:t>Added </a:t>
            </a:r>
            <a:r>
              <a:rPr b="1" i="0" lang="en-GB" sz="1800" u="none" cap="none" strike="noStrike">
                <a:solidFill>
                  <a:schemeClr val="accent3"/>
                </a:solidFill>
                <a:latin typeface="Roboto"/>
                <a:ea typeface="Roboto"/>
                <a:cs typeface="Roboto"/>
                <a:sym typeface="Roboto"/>
              </a:rPr>
              <a:t>$1,172.9B </a:t>
            </a:r>
            <a:r>
              <a:rPr b="1" i="0" lang="en-GB" sz="1800" u="none" cap="none" strike="noStrike">
                <a:solidFill>
                  <a:srgbClr val="666666"/>
                </a:solidFill>
                <a:latin typeface="Roboto"/>
                <a:ea typeface="Roboto"/>
                <a:cs typeface="Roboto"/>
                <a:sym typeface="Roboto"/>
              </a:rPr>
              <a:t>to U.S. GDP (2019).</a:t>
            </a:r>
            <a:endParaRPr/>
          </a:p>
          <a:p>
            <a:pPr indent="-285750" lvl="2" marL="285750" marR="0" rtl="0" algn="l">
              <a:lnSpc>
                <a:spcPct val="100000"/>
              </a:lnSpc>
              <a:spcBef>
                <a:spcPts val="0"/>
              </a:spcBef>
              <a:spcAft>
                <a:spcPts val="0"/>
              </a:spcAft>
              <a:buClr>
                <a:srgbClr val="000000"/>
              </a:buClr>
              <a:buSzPts val="1800"/>
              <a:buFont typeface="Arial"/>
              <a:buChar char="•"/>
            </a:pPr>
            <a:r>
              <a:rPr b="1" i="0" lang="en-GB" sz="1800" u="none" cap="none" strike="noStrike">
                <a:solidFill>
                  <a:srgbClr val="666666"/>
                </a:solidFill>
                <a:latin typeface="Roboto"/>
                <a:ea typeface="Roboto"/>
                <a:cs typeface="Roboto"/>
                <a:sym typeface="Roboto"/>
              </a:rPr>
              <a:t>Highly dependent on the </a:t>
            </a:r>
            <a:r>
              <a:rPr b="1" i="0" lang="en-GB" sz="1800" u="none" cap="none" strike="noStrike">
                <a:solidFill>
                  <a:schemeClr val="accent3"/>
                </a:solidFill>
                <a:latin typeface="Roboto"/>
                <a:ea typeface="Roboto"/>
                <a:cs typeface="Roboto"/>
                <a:sym typeface="Roboto"/>
              </a:rPr>
              <a:t>number of households </a:t>
            </a:r>
            <a:r>
              <a:rPr b="1" i="0" lang="en-GB" sz="1800" u="none" cap="none" strike="noStrike">
                <a:solidFill>
                  <a:srgbClr val="666666"/>
                </a:solidFill>
                <a:latin typeface="Roboto"/>
                <a:ea typeface="Roboto"/>
                <a:cs typeface="Roboto"/>
                <a:sym typeface="Roboto"/>
              </a:rPr>
              <a:t>and their </a:t>
            </a:r>
            <a:r>
              <a:rPr b="1" i="0" lang="en-GB" sz="1800" u="none" cap="none" strike="noStrike">
                <a:solidFill>
                  <a:schemeClr val="accent3"/>
                </a:solidFill>
                <a:latin typeface="Roboto"/>
                <a:ea typeface="Roboto"/>
                <a:cs typeface="Roboto"/>
                <a:sym typeface="Roboto"/>
              </a:rPr>
              <a:t>disposable income level</a:t>
            </a:r>
            <a:r>
              <a:rPr b="1" i="0" lang="en-GB" sz="1800" u="none" cap="none" strike="noStrike">
                <a:solidFill>
                  <a:srgbClr val="666666"/>
                </a:solidFill>
                <a:latin typeface="Roboto"/>
                <a:ea typeface="Roboto"/>
                <a:cs typeface="Roboto"/>
                <a:sym typeface="Roboto"/>
              </a:rPr>
              <a:t>.</a:t>
            </a:r>
            <a:endParaRPr/>
          </a:p>
          <a:p>
            <a:pPr indent="-171450" lvl="2" marL="28575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666666"/>
              </a:solidFill>
              <a:latin typeface="Roboto"/>
              <a:ea typeface="Roboto"/>
              <a:cs typeface="Roboto"/>
              <a:sym typeface="Roboto"/>
            </a:endParaRPr>
          </a:p>
        </p:txBody>
      </p:sp>
      <p:pic>
        <p:nvPicPr>
          <p:cNvPr id="215" name="Google Shape;215;p42"/>
          <p:cNvPicPr preferRelativeResize="0"/>
          <p:nvPr/>
        </p:nvPicPr>
        <p:blipFill rotWithShape="1">
          <a:blip r:embed="rId3">
            <a:alphaModFix/>
          </a:blip>
          <a:srcRect b="0" l="0" r="0" t="0"/>
          <a:stretch/>
        </p:blipFill>
        <p:spPr>
          <a:xfrm>
            <a:off x="4126247" y="1945043"/>
            <a:ext cx="4816850" cy="2897578"/>
          </a:xfrm>
          <a:prstGeom prst="rect">
            <a:avLst/>
          </a:prstGeom>
          <a:noFill/>
          <a:ln>
            <a:noFill/>
          </a:ln>
        </p:spPr>
      </p:pic>
      <p:cxnSp>
        <p:nvCxnSpPr>
          <p:cNvPr id="216" name="Google Shape;216;p42"/>
          <p:cNvCxnSpPr/>
          <p:nvPr/>
        </p:nvCxnSpPr>
        <p:spPr>
          <a:xfrm rot="10800000">
            <a:off x="4987099" y="3277690"/>
            <a:ext cx="478200" cy="232200"/>
          </a:xfrm>
          <a:prstGeom prst="bentConnector3">
            <a:avLst>
              <a:gd fmla="val 50000" name="adj1"/>
            </a:avLst>
          </a:prstGeom>
          <a:noFill/>
          <a:ln cap="flat" cmpd="sng" w="9525">
            <a:solidFill>
              <a:srgbClr val="0075BC"/>
            </a:solidFill>
            <a:prstDash val="solid"/>
            <a:round/>
            <a:headEnd len="sm" w="sm" type="none"/>
            <a:tailEnd len="med" w="med" type="triangle"/>
          </a:ln>
        </p:spPr>
      </p:cxnSp>
      <p:sp>
        <p:nvSpPr>
          <p:cNvPr id="217" name="Google Shape;217;p42"/>
          <p:cNvSpPr txBox="1"/>
          <p:nvPr/>
        </p:nvSpPr>
        <p:spPr>
          <a:xfrm>
            <a:off x="4346917" y="3123884"/>
            <a:ext cx="717453"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Retail</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5" name="Shape 445"/>
        <p:cNvGrpSpPr/>
        <p:nvPr/>
      </p:nvGrpSpPr>
      <p:grpSpPr>
        <a:xfrm>
          <a:off x="0" y="0"/>
          <a:ext cx="0" cy="0"/>
          <a:chOff x="0" y="0"/>
          <a:chExt cx="0" cy="0"/>
        </a:xfrm>
      </p:grpSpPr>
      <p:sp>
        <p:nvSpPr>
          <p:cNvPr id="446" name="Google Shape;446;p78"/>
          <p:cNvSpPr txBox="1"/>
          <p:nvPr>
            <p:ph type="ctrTitle"/>
          </p:nvPr>
        </p:nvSpPr>
        <p:spPr>
          <a:xfrm>
            <a:off x="2358000" y="2571750"/>
            <a:ext cx="8222100" cy="93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b="1" lang="en-GB"/>
              <a:t>US Retail Post Covid-19</a:t>
            </a:r>
            <a:endParaRPr b="1"/>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9"/>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Effect on US Retail</a:t>
            </a:r>
            <a:endParaRPr/>
          </a:p>
        </p:txBody>
      </p:sp>
      <p:pic>
        <p:nvPicPr>
          <p:cNvPr id="452" name="Google Shape;452;p79"/>
          <p:cNvPicPr preferRelativeResize="0"/>
          <p:nvPr/>
        </p:nvPicPr>
        <p:blipFill rotWithShape="1">
          <a:blip r:embed="rId3">
            <a:alphaModFix/>
          </a:blip>
          <a:srcRect b="0" l="0" r="0" t="0"/>
          <a:stretch/>
        </p:blipFill>
        <p:spPr>
          <a:xfrm>
            <a:off x="2311400" y="619050"/>
            <a:ext cx="3975651" cy="4524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80"/>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Effect on US Retail</a:t>
            </a:r>
            <a:endParaRPr/>
          </a:p>
        </p:txBody>
      </p:sp>
      <p:pic>
        <p:nvPicPr>
          <p:cNvPr id="458" name="Google Shape;458;p80"/>
          <p:cNvPicPr preferRelativeResize="0"/>
          <p:nvPr/>
        </p:nvPicPr>
        <p:blipFill rotWithShape="1">
          <a:blip r:embed="rId3">
            <a:alphaModFix/>
          </a:blip>
          <a:srcRect b="0" l="0" r="0" t="0"/>
          <a:stretch/>
        </p:blipFill>
        <p:spPr>
          <a:xfrm>
            <a:off x="944425" y="827675"/>
            <a:ext cx="7134225" cy="42195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81"/>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Covid-19 Challenges in the Retail Sector (Forbes)</a:t>
            </a:r>
            <a:endParaRPr/>
          </a:p>
        </p:txBody>
      </p:sp>
      <p:sp>
        <p:nvSpPr>
          <p:cNvPr id="464" name="Google Shape;464;p81"/>
          <p:cNvSpPr txBox="1"/>
          <p:nvPr>
            <p:ph idx="4294967295" type="subTitle"/>
          </p:nvPr>
        </p:nvSpPr>
        <p:spPr>
          <a:xfrm>
            <a:off x="261850" y="1468075"/>
            <a:ext cx="7846800" cy="3492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lt2"/>
              </a:buClr>
              <a:buSzPts val="1800"/>
              <a:buFont typeface="Roboto"/>
              <a:buAutoNum type="arabicPeriod"/>
            </a:pPr>
            <a:r>
              <a:rPr b="1" i="0" lang="en-GB" sz="1800" u="none" cap="none" strike="noStrike">
                <a:solidFill>
                  <a:schemeClr val="lt2"/>
                </a:solidFill>
                <a:latin typeface="Roboto"/>
                <a:ea typeface="Roboto"/>
                <a:cs typeface="Roboto"/>
                <a:sym typeface="Roboto"/>
              </a:rPr>
              <a:t>Retailers will follow safety guidelines for a long time.</a:t>
            </a:r>
            <a:br>
              <a:rPr b="1" i="0" lang="en-GB" sz="1800" u="none" cap="none" strike="noStrike">
                <a:solidFill>
                  <a:schemeClr val="lt2"/>
                </a:solidFill>
                <a:latin typeface="Roboto"/>
                <a:ea typeface="Roboto"/>
                <a:cs typeface="Roboto"/>
                <a:sym typeface="Roboto"/>
              </a:rPr>
            </a:br>
            <a:endParaRPr b="1" i="0" sz="1800" u="none" cap="none" strike="noStrike">
              <a:solidFill>
                <a:schemeClr val="lt2"/>
              </a:solidFill>
              <a:latin typeface="Roboto"/>
              <a:ea typeface="Roboto"/>
              <a:cs typeface="Roboto"/>
              <a:sym typeface="Roboto"/>
            </a:endParaRPr>
          </a:p>
          <a:p>
            <a:pPr indent="-342900" lvl="0" marL="457200" marR="0" rtl="0" algn="l">
              <a:lnSpc>
                <a:spcPct val="115000"/>
              </a:lnSpc>
              <a:spcBef>
                <a:spcPts val="0"/>
              </a:spcBef>
              <a:spcAft>
                <a:spcPts val="0"/>
              </a:spcAft>
              <a:buClr>
                <a:schemeClr val="lt2"/>
              </a:buClr>
              <a:buSzPts val="1800"/>
              <a:buFont typeface="Roboto"/>
              <a:buAutoNum type="arabicPeriod"/>
            </a:pPr>
            <a:r>
              <a:rPr b="1" i="0" lang="en-GB" sz="1800" u="none" cap="none" strike="noStrike">
                <a:solidFill>
                  <a:schemeClr val="lt2"/>
                </a:solidFill>
                <a:latin typeface="Roboto"/>
                <a:ea typeface="Roboto"/>
                <a:cs typeface="Roboto"/>
                <a:sym typeface="Roboto"/>
              </a:rPr>
              <a:t>Limited visitor numbers will lead to different experiences.</a:t>
            </a:r>
            <a:br>
              <a:rPr b="1" i="0" lang="en-GB" sz="1800" u="none" cap="none" strike="noStrike">
                <a:solidFill>
                  <a:schemeClr val="lt2"/>
                </a:solidFill>
                <a:latin typeface="Roboto"/>
                <a:ea typeface="Roboto"/>
                <a:cs typeface="Roboto"/>
                <a:sym typeface="Roboto"/>
              </a:rPr>
            </a:br>
            <a:endParaRPr b="1" i="0" sz="1800" u="none" cap="none" strike="noStrike">
              <a:solidFill>
                <a:schemeClr val="lt2"/>
              </a:solidFill>
              <a:latin typeface="Roboto"/>
              <a:ea typeface="Roboto"/>
              <a:cs typeface="Roboto"/>
              <a:sym typeface="Roboto"/>
            </a:endParaRPr>
          </a:p>
          <a:p>
            <a:pPr indent="-342900" lvl="0" marL="457200" marR="0" rtl="0" algn="l">
              <a:lnSpc>
                <a:spcPct val="115000"/>
              </a:lnSpc>
              <a:spcBef>
                <a:spcPts val="0"/>
              </a:spcBef>
              <a:spcAft>
                <a:spcPts val="0"/>
              </a:spcAft>
              <a:buClr>
                <a:schemeClr val="lt2"/>
              </a:buClr>
              <a:buSzPts val="1800"/>
              <a:buFont typeface="Roboto"/>
              <a:buAutoNum type="arabicPeriod"/>
            </a:pPr>
            <a:r>
              <a:rPr b="1" i="0" lang="en-GB" sz="1800" u="none" cap="none" strike="noStrike">
                <a:solidFill>
                  <a:schemeClr val="lt2"/>
                </a:solidFill>
                <a:latin typeface="Roboto"/>
                <a:ea typeface="Roboto"/>
                <a:cs typeface="Roboto"/>
                <a:sym typeface="Roboto"/>
              </a:rPr>
              <a:t>Employee relations will become essential.</a:t>
            </a:r>
            <a:br>
              <a:rPr b="1" i="0" lang="en-GB" sz="1800" u="none" cap="none" strike="noStrike">
                <a:solidFill>
                  <a:schemeClr val="lt2"/>
                </a:solidFill>
                <a:latin typeface="Roboto"/>
                <a:ea typeface="Roboto"/>
                <a:cs typeface="Roboto"/>
                <a:sym typeface="Roboto"/>
              </a:rPr>
            </a:br>
            <a:endParaRPr b="1" i="0" sz="1800" u="none" cap="none" strike="noStrike">
              <a:solidFill>
                <a:schemeClr val="lt2"/>
              </a:solidFill>
              <a:latin typeface="Roboto"/>
              <a:ea typeface="Roboto"/>
              <a:cs typeface="Roboto"/>
              <a:sym typeface="Roboto"/>
            </a:endParaRPr>
          </a:p>
          <a:p>
            <a:pPr indent="-342900" lvl="0" marL="457200" marR="0" rtl="0" algn="l">
              <a:lnSpc>
                <a:spcPct val="115000"/>
              </a:lnSpc>
              <a:spcBef>
                <a:spcPts val="0"/>
              </a:spcBef>
              <a:spcAft>
                <a:spcPts val="0"/>
              </a:spcAft>
              <a:buClr>
                <a:schemeClr val="lt2"/>
              </a:buClr>
              <a:buSzPts val="1800"/>
              <a:buFont typeface="Roboto"/>
              <a:buAutoNum type="arabicPeriod"/>
            </a:pPr>
            <a:r>
              <a:rPr b="1" i="0" lang="en-GB" sz="1800" u="none" cap="none" strike="noStrike">
                <a:solidFill>
                  <a:schemeClr val="lt2"/>
                </a:solidFill>
                <a:latin typeface="Roboto"/>
                <a:ea typeface="Roboto"/>
                <a:cs typeface="Roboto"/>
                <a:sym typeface="Roboto"/>
              </a:rPr>
              <a:t>Low-touch environments will become the norm.</a:t>
            </a:r>
            <a:endParaRPr b="0" i="0" sz="1350" u="none" cap="none" strike="noStrike">
              <a:solidFill>
                <a:srgbClr val="333333"/>
              </a:solidFill>
              <a:highlight>
                <a:srgbClr val="FCFCFC"/>
              </a:highlight>
              <a:latin typeface="Georgia"/>
              <a:ea typeface="Georgia"/>
              <a:cs typeface="Georgia"/>
              <a:sym typeface="Georgia"/>
            </a:endParaRPr>
          </a:p>
          <a:p>
            <a:pPr indent="0" lvl="0" marL="0" marR="0" rtl="0" algn="l">
              <a:lnSpc>
                <a:spcPct val="115000"/>
              </a:lnSpc>
              <a:spcBef>
                <a:spcPts val="1600"/>
              </a:spcBef>
              <a:spcAft>
                <a:spcPts val="160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							</a:t>
            </a:r>
            <a:endParaRPr b="0" i="0" sz="1800" u="none" cap="none" strike="noStrike">
              <a:solidFill>
                <a:schemeClr val="lt2"/>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82"/>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Renaissance for Retail</a:t>
            </a:r>
            <a:endParaRPr/>
          </a:p>
        </p:txBody>
      </p:sp>
      <p:sp>
        <p:nvSpPr>
          <p:cNvPr id="470" name="Google Shape;470;p82"/>
          <p:cNvSpPr txBox="1"/>
          <p:nvPr>
            <p:ph idx="4294967295" type="subTitle"/>
          </p:nvPr>
        </p:nvSpPr>
        <p:spPr>
          <a:xfrm>
            <a:off x="261850" y="765400"/>
            <a:ext cx="8423100" cy="3801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400"/>
              </a:spcBef>
              <a:spcAft>
                <a:spcPts val="0"/>
              </a:spcAft>
              <a:buClr>
                <a:schemeClr val="lt2"/>
              </a:buClr>
              <a:buSzPts val="1800"/>
              <a:buFont typeface="Roboto"/>
              <a:buNone/>
            </a:pPr>
            <a:r>
              <a:rPr b="0" i="0" lang="en-GB" sz="1850" u="none" cap="none" strike="noStrike">
                <a:solidFill>
                  <a:srgbClr val="666666"/>
                </a:solidFill>
                <a:highlight>
                  <a:srgbClr val="FCFCFC"/>
                </a:highlight>
                <a:latin typeface="Georgia"/>
                <a:ea typeface="Georgia"/>
                <a:cs typeface="Georgia"/>
                <a:sym typeface="Georgia"/>
              </a:rPr>
              <a:t> </a:t>
            </a:r>
            <a:r>
              <a:rPr b="0" i="0" lang="en-GB" sz="1850" u="none" cap="none" strike="noStrike">
                <a:solidFill>
                  <a:srgbClr val="434343"/>
                </a:solidFill>
                <a:highlight>
                  <a:srgbClr val="FCFCFC"/>
                </a:highlight>
                <a:latin typeface="Georgia"/>
                <a:ea typeface="Georgia"/>
                <a:cs typeface="Georgia"/>
                <a:sym typeface="Georgia"/>
              </a:rPr>
              <a:t>-</a:t>
            </a:r>
            <a:r>
              <a:rPr b="0" i="0" lang="en-GB" sz="1850" u="none" cap="none" strike="noStrike">
                <a:solidFill>
                  <a:schemeClr val="hlink"/>
                </a:solidFill>
                <a:highlight>
                  <a:srgbClr val="FCFCFC"/>
                </a:highlight>
                <a:uFill>
                  <a:noFill/>
                </a:uFill>
                <a:latin typeface="Georgia"/>
                <a:ea typeface="Georgia"/>
                <a:cs typeface="Georgia"/>
                <a:sym typeface="Georgia"/>
                <a:hlinkClick r:id="rId3"/>
              </a:rPr>
              <a:t>A recent survey by ICSC</a:t>
            </a:r>
            <a:r>
              <a:rPr b="0" i="0" lang="en-GB" sz="1850" u="none" cap="none" strike="noStrike">
                <a:solidFill>
                  <a:srgbClr val="434343"/>
                </a:solidFill>
                <a:highlight>
                  <a:srgbClr val="FCFCFC"/>
                </a:highlight>
                <a:latin typeface="Georgia"/>
                <a:ea typeface="Georgia"/>
                <a:cs typeface="Georgia"/>
                <a:sym typeface="Georgia"/>
              </a:rPr>
              <a:t> of 9,000 consumers found that slightly more than half of online shoppers said a nearby physical store is “important when buying online.” </a:t>
            </a:r>
            <a:endParaRPr b="0" i="0" sz="1850" u="none" cap="none" strike="noStrike">
              <a:solidFill>
                <a:srgbClr val="434343"/>
              </a:solidFill>
              <a:highlight>
                <a:srgbClr val="FCFCFC"/>
              </a:highlight>
              <a:latin typeface="Georgia"/>
              <a:ea typeface="Georgia"/>
              <a:cs typeface="Georgia"/>
              <a:sym typeface="Georgia"/>
            </a:endParaRPr>
          </a:p>
          <a:p>
            <a:pPr indent="0" lvl="0" marL="0" marR="0" rtl="0" algn="l">
              <a:lnSpc>
                <a:spcPct val="115000"/>
              </a:lnSpc>
              <a:spcBef>
                <a:spcPts val="1400"/>
              </a:spcBef>
              <a:spcAft>
                <a:spcPts val="0"/>
              </a:spcAft>
              <a:buClr>
                <a:schemeClr val="lt2"/>
              </a:buClr>
              <a:buSzPts val="1800"/>
              <a:buFont typeface="Roboto"/>
              <a:buNone/>
            </a:pPr>
            <a:r>
              <a:rPr b="0" i="0" lang="en-GB" sz="1850" u="none" cap="none" strike="noStrike">
                <a:solidFill>
                  <a:srgbClr val="434343"/>
                </a:solidFill>
                <a:highlight>
                  <a:srgbClr val="FCFCFC"/>
                </a:highlight>
                <a:latin typeface="Georgia"/>
                <a:ea typeface="Georgia"/>
                <a:cs typeface="Georgia"/>
                <a:sym typeface="Georgia"/>
              </a:rPr>
              <a:t>-Another </a:t>
            </a:r>
            <a:r>
              <a:rPr b="0" i="0" lang="en-GB" sz="1850" u="none" cap="none" strike="noStrike">
                <a:solidFill>
                  <a:schemeClr val="hlink"/>
                </a:solidFill>
                <a:highlight>
                  <a:srgbClr val="FCFCFC"/>
                </a:highlight>
                <a:uFill>
                  <a:noFill/>
                </a:uFill>
                <a:latin typeface="Georgia"/>
                <a:ea typeface="Georgia"/>
                <a:cs typeface="Georgia"/>
                <a:sym typeface="Georgia"/>
                <a:hlinkClick r:id="rId4"/>
              </a:rPr>
              <a:t>ICSC survey</a:t>
            </a:r>
            <a:r>
              <a:rPr b="0" i="0" lang="en-GB" sz="1850" u="none" cap="none" strike="noStrike">
                <a:solidFill>
                  <a:srgbClr val="434343"/>
                </a:solidFill>
                <a:highlight>
                  <a:srgbClr val="FCFCFC"/>
                </a:highlight>
                <a:latin typeface="Georgia"/>
                <a:ea typeface="Georgia"/>
                <a:cs typeface="Georgia"/>
                <a:sym typeface="Georgia"/>
              </a:rPr>
              <a:t> found that the newest customer cohort, Gen Z, believes by three-to-one that physical stores provide a better shopping experience.</a:t>
            </a:r>
            <a:endParaRPr b="0" i="0" sz="1850" u="none" cap="none" strike="noStrike">
              <a:solidFill>
                <a:srgbClr val="434343"/>
              </a:solidFill>
              <a:highlight>
                <a:srgbClr val="FCFCFC"/>
              </a:highlight>
              <a:latin typeface="Georgia"/>
              <a:ea typeface="Georgia"/>
              <a:cs typeface="Georgia"/>
              <a:sym typeface="Georgia"/>
            </a:endParaRPr>
          </a:p>
          <a:p>
            <a:pPr indent="0" lvl="0" marL="0" marR="0" rtl="0" algn="l">
              <a:lnSpc>
                <a:spcPct val="115000"/>
              </a:lnSpc>
              <a:spcBef>
                <a:spcPts val="1400"/>
              </a:spcBef>
              <a:spcAft>
                <a:spcPts val="0"/>
              </a:spcAft>
              <a:buClr>
                <a:schemeClr val="lt2"/>
              </a:buClr>
              <a:buSzPts val="1800"/>
              <a:buFont typeface="Roboto"/>
              <a:buNone/>
            </a:pPr>
            <a:r>
              <a:rPr b="0" i="0" lang="en-GB" sz="1850" u="none" cap="none" strike="noStrike">
                <a:solidFill>
                  <a:srgbClr val="434343"/>
                </a:solidFill>
                <a:highlight>
                  <a:srgbClr val="FCFCFC"/>
                </a:highlight>
                <a:latin typeface="Georgia"/>
                <a:ea typeface="Georgia"/>
                <a:cs typeface="Georgia"/>
                <a:sym typeface="Georgia"/>
              </a:rPr>
              <a:t>-71 percent of consumers under 30 years old said they shop for clothing mostly in stores.</a:t>
            </a:r>
            <a:endParaRPr b="0" i="0" sz="1850" u="none" cap="none" strike="noStrike">
              <a:solidFill>
                <a:srgbClr val="434343"/>
              </a:solidFill>
              <a:highlight>
                <a:srgbClr val="FCFCFC"/>
              </a:highlight>
              <a:latin typeface="Georgia"/>
              <a:ea typeface="Georgia"/>
              <a:cs typeface="Georgia"/>
              <a:sym typeface="Georgia"/>
            </a:endParaRPr>
          </a:p>
          <a:p>
            <a:pPr indent="0" lvl="0" marL="0" marR="0" rtl="0" algn="l">
              <a:lnSpc>
                <a:spcPct val="115000"/>
              </a:lnSpc>
              <a:spcBef>
                <a:spcPts val="1400"/>
              </a:spcBef>
              <a:spcAft>
                <a:spcPts val="0"/>
              </a:spcAft>
              <a:buClr>
                <a:schemeClr val="lt2"/>
              </a:buClr>
              <a:buSzPts val="1800"/>
              <a:buFont typeface="Roboto"/>
              <a:buNone/>
            </a:pPr>
            <a:r>
              <a:rPr b="0" i="0" lang="en-GB" sz="1850" u="none" cap="none" strike="noStrike">
                <a:solidFill>
                  <a:srgbClr val="434343"/>
                </a:solidFill>
                <a:highlight>
                  <a:srgbClr val="FCFCFC"/>
                </a:highlight>
                <a:latin typeface="Georgia"/>
                <a:ea typeface="Georgia"/>
                <a:cs typeface="Georgia"/>
                <a:sym typeface="Georgia"/>
              </a:rPr>
              <a:t>-Trend in physical retail reflecting a generational shift. </a:t>
            </a:r>
            <a:r>
              <a:rPr b="1" i="0" lang="en-GB" sz="1850" u="none" cap="none" strike="noStrike">
                <a:solidFill>
                  <a:srgbClr val="434343"/>
                </a:solidFill>
                <a:highlight>
                  <a:srgbClr val="FCFCFC"/>
                </a:highlight>
                <a:latin typeface="Georgia"/>
                <a:ea typeface="Georgia"/>
                <a:cs typeface="Georgia"/>
                <a:sym typeface="Georgia"/>
              </a:rPr>
              <a:t>“Millennials are into experiences”</a:t>
            </a:r>
            <a:r>
              <a:rPr b="0" i="0" lang="en-GB" sz="1850" u="none" cap="none" strike="noStrike">
                <a:solidFill>
                  <a:srgbClr val="434343"/>
                </a:solidFill>
                <a:highlight>
                  <a:srgbClr val="FCFCFC"/>
                </a:highlight>
                <a:latin typeface="Georgia"/>
                <a:ea typeface="Georgia"/>
                <a:cs typeface="Georgia"/>
                <a:sym typeface="Georgia"/>
              </a:rPr>
              <a:t>.</a:t>
            </a:r>
            <a:endParaRPr b="0" i="0" sz="1850" u="none" cap="none" strike="noStrike">
              <a:solidFill>
                <a:srgbClr val="434343"/>
              </a:solidFill>
              <a:highlight>
                <a:srgbClr val="FCFCFC"/>
              </a:highlight>
              <a:latin typeface="Georgia"/>
              <a:ea typeface="Georgia"/>
              <a:cs typeface="Georgia"/>
              <a:sym typeface="Georgia"/>
            </a:endParaRPr>
          </a:p>
          <a:p>
            <a:pPr indent="0" lvl="0" marL="0" marR="0" rtl="0" algn="l">
              <a:lnSpc>
                <a:spcPct val="115000"/>
              </a:lnSpc>
              <a:spcBef>
                <a:spcPts val="1400"/>
              </a:spcBef>
              <a:spcAft>
                <a:spcPts val="0"/>
              </a:spcAft>
              <a:buClr>
                <a:schemeClr val="lt2"/>
              </a:buClr>
              <a:buSzPts val="1800"/>
              <a:buFont typeface="Roboto"/>
              <a:buNone/>
            </a:pPr>
            <a:r>
              <a:t/>
            </a:r>
            <a:endParaRPr b="0" i="0" sz="1600" u="none" cap="none" strike="noStrike">
              <a:solidFill>
                <a:schemeClr val="lt2"/>
              </a:solidFill>
              <a:latin typeface="Roboto"/>
              <a:ea typeface="Roboto"/>
              <a:cs typeface="Roboto"/>
              <a:sym typeface="Roboto"/>
            </a:endParaRPr>
          </a:p>
          <a:p>
            <a:pPr indent="0" lvl="0" marL="457200" marR="0" rtl="0" algn="l">
              <a:lnSpc>
                <a:spcPct val="115000"/>
              </a:lnSpc>
              <a:spcBef>
                <a:spcPts val="1600"/>
              </a:spcBef>
              <a:spcAft>
                <a:spcPts val="0"/>
              </a:spcAft>
              <a:buClr>
                <a:schemeClr val="lt2"/>
              </a:buClr>
              <a:buSzPts val="1800"/>
              <a:buFont typeface="Roboto"/>
              <a:buNone/>
            </a:pPr>
            <a:r>
              <a:t/>
            </a:r>
            <a:endParaRPr b="0" i="0" sz="1050" u="none" cap="none" strike="noStrike">
              <a:solidFill>
                <a:srgbClr val="000000"/>
              </a:solidFill>
              <a:highlight>
                <a:srgbClr val="FFFFFF"/>
              </a:highlight>
              <a:latin typeface="Verdana"/>
              <a:ea typeface="Verdana"/>
              <a:cs typeface="Verdana"/>
              <a:sym typeface="Verdana"/>
            </a:endParaRPr>
          </a:p>
          <a:p>
            <a:pPr indent="0" lvl="0" marL="0" marR="0" rtl="0" algn="l">
              <a:lnSpc>
                <a:spcPct val="115000"/>
              </a:lnSpc>
              <a:spcBef>
                <a:spcPts val="1600"/>
              </a:spcBef>
              <a:spcAft>
                <a:spcPts val="160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							</a:t>
            </a:r>
            <a:endParaRPr b="0" i="0" sz="1800" u="none" cap="none" strike="noStrike">
              <a:solidFill>
                <a:schemeClr val="lt2"/>
              </a:solidFill>
              <a:latin typeface="Roboto"/>
              <a:ea typeface="Roboto"/>
              <a:cs typeface="Roboto"/>
              <a:sym typeface="Robo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83"/>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Shifting Trends</a:t>
            </a:r>
            <a:endParaRPr/>
          </a:p>
        </p:txBody>
      </p:sp>
      <p:sp>
        <p:nvSpPr>
          <p:cNvPr id="476" name="Google Shape;476;p83"/>
          <p:cNvSpPr txBox="1"/>
          <p:nvPr>
            <p:ph idx="4294967295" type="subTitle"/>
          </p:nvPr>
        </p:nvSpPr>
        <p:spPr>
          <a:xfrm>
            <a:off x="637350" y="586500"/>
            <a:ext cx="7748400" cy="39705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0"/>
              </a:spcAft>
              <a:buClr>
                <a:schemeClr val="lt2"/>
              </a:buClr>
              <a:buSzPts val="1800"/>
              <a:buFont typeface="Roboto"/>
              <a:buNone/>
            </a:pPr>
            <a:r>
              <a:t/>
            </a:r>
            <a:endParaRPr b="0" i="0" sz="1800" u="none" cap="none" strike="noStrike">
              <a:solidFill>
                <a:schemeClr val="lt2"/>
              </a:solidFill>
              <a:latin typeface="Roboto"/>
              <a:ea typeface="Roboto"/>
              <a:cs typeface="Roboto"/>
              <a:sym typeface="Roboto"/>
            </a:endParaRPr>
          </a:p>
          <a:p>
            <a:pPr indent="-355600" lvl="0" marL="457200" marR="0" rtl="0" algn="l">
              <a:lnSpc>
                <a:spcPct val="115000"/>
              </a:lnSpc>
              <a:spcBef>
                <a:spcPts val="1600"/>
              </a:spcBef>
              <a:spcAft>
                <a:spcPts val="0"/>
              </a:spcAft>
              <a:buClr>
                <a:schemeClr val="lt2"/>
              </a:buClr>
              <a:buSzPts val="2000"/>
              <a:buFont typeface="Roboto"/>
              <a:buAutoNum type="arabicPeriod"/>
            </a:pPr>
            <a:r>
              <a:rPr b="1" i="0" lang="en-GB" sz="2000" u="none" cap="none" strike="noStrike">
                <a:solidFill>
                  <a:schemeClr val="lt2"/>
                </a:solidFill>
                <a:latin typeface="Roboto"/>
                <a:ea typeface="Roboto"/>
                <a:cs typeface="Roboto"/>
                <a:sym typeface="Roboto"/>
              </a:rPr>
              <a:t>The Shift to Online</a:t>
            </a:r>
            <a:endParaRPr b="1" i="0" sz="2000" u="none" cap="none" strike="noStrike">
              <a:solidFill>
                <a:schemeClr val="lt2"/>
              </a:solidFill>
              <a:latin typeface="Roboto"/>
              <a:ea typeface="Roboto"/>
              <a:cs typeface="Roboto"/>
              <a:sym typeface="Roboto"/>
            </a:endParaRPr>
          </a:p>
          <a:p>
            <a:pPr indent="0" lvl="0" marL="457200" marR="0" rtl="0" algn="l">
              <a:lnSpc>
                <a:spcPct val="115000"/>
              </a:lnSpc>
              <a:spcBef>
                <a:spcPts val="1600"/>
              </a:spcBef>
              <a:spcAft>
                <a:spcPts val="0"/>
              </a:spcAft>
              <a:buClr>
                <a:schemeClr val="lt2"/>
              </a:buClr>
              <a:buSzPts val="1800"/>
              <a:buFont typeface="Roboto"/>
              <a:buNone/>
            </a:pPr>
            <a:r>
              <a:rPr b="0" i="0" lang="en-GB" sz="2000" u="none" cap="none" strike="noStrike">
                <a:solidFill>
                  <a:schemeClr val="lt2"/>
                </a:solidFill>
                <a:latin typeface="Roboto"/>
                <a:ea typeface="Roboto"/>
                <a:cs typeface="Roboto"/>
                <a:sym typeface="Roboto"/>
              </a:rPr>
              <a:t>In 2019, digital natives turned to physical store pilots, and traditional retailers rolled out digitally powered physical stores.</a:t>
            </a:r>
            <a:endParaRPr b="0" i="0" sz="2000" u="none" cap="none" strike="noStrike">
              <a:solidFill>
                <a:schemeClr val="lt2"/>
              </a:solidFill>
              <a:latin typeface="Roboto"/>
              <a:ea typeface="Roboto"/>
              <a:cs typeface="Roboto"/>
              <a:sym typeface="Roboto"/>
            </a:endParaRPr>
          </a:p>
          <a:p>
            <a:pPr indent="0" lvl="0" marL="457200" marR="0" rtl="0" algn="l">
              <a:lnSpc>
                <a:spcPct val="115000"/>
              </a:lnSpc>
              <a:spcBef>
                <a:spcPts val="1600"/>
              </a:spcBef>
              <a:spcAft>
                <a:spcPts val="0"/>
              </a:spcAft>
              <a:buClr>
                <a:schemeClr val="lt2"/>
              </a:buClr>
              <a:buSzPts val="1800"/>
              <a:buFont typeface="Roboto"/>
              <a:buNone/>
            </a:pPr>
            <a:r>
              <a:rPr b="0" i="0" lang="en-GB" sz="2000" u="none" cap="none" strike="noStrike">
                <a:solidFill>
                  <a:schemeClr val="lt2"/>
                </a:solidFill>
                <a:latin typeface="Roboto"/>
                <a:ea typeface="Roboto"/>
                <a:cs typeface="Roboto"/>
                <a:sym typeface="Roboto"/>
              </a:rPr>
              <a:t>Retailers are still contemplating plans for fulfillment centers, stores serve as showrooms.</a:t>
            </a:r>
            <a:endParaRPr b="0" i="0" sz="2000" u="none" cap="none" strike="noStrike">
              <a:solidFill>
                <a:schemeClr val="lt2"/>
              </a:solidFill>
              <a:latin typeface="Roboto"/>
              <a:ea typeface="Roboto"/>
              <a:cs typeface="Roboto"/>
              <a:sym typeface="Roboto"/>
            </a:endParaRPr>
          </a:p>
          <a:p>
            <a:pPr indent="0" lvl="0" marL="457200" marR="0" rtl="0" algn="l">
              <a:lnSpc>
                <a:spcPct val="115000"/>
              </a:lnSpc>
              <a:spcBef>
                <a:spcPts val="1600"/>
              </a:spcBef>
              <a:spcAft>
                <a:spcPts val="0"/>
              </a:spcAft>
              <a:buClr>
                <a:schemeClr val="lt2"/>
              </a:buClr>
              <a:buSzPts val="1800"/>
              <a:buFont typeface="Roboto"/>
              <a:buNone/>
            </a:pPr>
            <a:r>
              <a:rPr b="0" i="0" lang="en-GB" sz="2000" u="none" cap="none" strike="noStrike">
                <a:solidFill>
                  <a:schemeClr val="lt2"/>
                </a:solidFill>
                <a:latin typeface="Roboto"/>
                <a:ea typeface="Roboto"/>
                <a:cs typeface="Roboto"/>
                <a:sym typeface="Roboto"/>
              </a:rPr>
              <a:t>Increased focus on the consumer shopping experience.</a:t>
            </a:r>
            <a:endParaRPr b="0" i="0" sz="1250" u="none" cap="none" strike="noStrike">
              <a:solidFill>
                <a:srgbClr val="000000"/>
              </a:solidFill>
              <a:highlight>
                <a:srgbClr val="FFFFFF"/>
              </a:highlight>
              <a:latin typeface="Verdana"/>
              <a:ea typeface="Verdana"/>
              <a:cs typeface="Verdana"/>
              <a:sym typeface="Verdana"/>
            </a:endParaRPr>
          </a:p>
          <a:p>
            <a:pPr indent="0" lvl="0" marL="0" marR="0" rtl="0" algn="l">
              <a:lnSpc>
                <a:spcPct val="115000"/>
              </a:lnSpc>
              <a:spcBef>
                <a:spcPts val="1600"/>
              </a:spcBef>
              <a:spcAft>
                <a:spcPts val="0"/>
              </a:spcAft>
              <a:buClr>
                <a:schemeClr val="lt2"/>
              </a:buClr>
              <a:buSzPts val="1800"/>
              <a:buFont typeface="Roboto"/>
              <a:buNone/>
            </a:pPr>
            <a:r>
              <a:t/>
            </a:r>
            <a:endParaRPr b="0" i="0" sz="1800" u="none" cap="none" strike="noStrike">
              <a:solidFill>
                <a:schemeClr val="lt2"/>
              </a:solidFill>
              <a:latin typeface="Roboto"/>
              <a:ea typeface="Roboto"/>
              <a:cs typeface="Roboto"/>
              <a:sym typeface="Roboto"/>
            </a:endParaRPr>
          </a:p>
          <a:p>
            <a:pPr indent="0" lvl="0" marL="457200" marR="0" rtl="0" algn="l">
              <a:lnSpc>
                <a:spcPct val="115000"/>
              </a:lnSpc>
              <a:spcBef>
                <a:spcPts val="1600"/>
              </a:spcBef>
              <a:spcAft>
                <a:spcPts val="0"/>
              </a:spcAft>
              <a:buClr>
                <a:schemeClr val="lt2"/>
              </a:buClr>
              <a:buSzPts val="1800"/>
              <a:buFont typeface="Roboto"/>
              <a:buNone/>
            </a:pPr>
            <a:r>
              <a:t/>
            </a:r>
            <a:endParaRPr b="0" i="0" sz="1050" u="none" cap="none" strike="noStrike">
              <a:solidFill>
                <a:srgbClr val="000000"/>
              </a:solidFill>
              <a:highlight>
                <a:srgbClr val="FFFFFF"/>
              </a:highlight>
              <a:latin typeface="Verdana"/>
              <a:ea typeface="Verdana"/>
              <a:cs typeface="Verdana"/>
              <a:sym typeface="Verdana"/>
            </a:endParaRPr>
          </a:p>
          <a:p>
            <a:pPr indent="0" lvl="0" marL="0" marR="0" rtl="0" algn="l">
              <a:lnSpc>
                <a:spcPct val="115000"/>
              </a:lnSpc>
              <a:spcBef>
                <a:spcPts val="1600"/>
              </a:spcBef>
              <a:spcAft>
                <a:spcPts val="0"/>
              </a:spcAft>
              <a:buClr>
                <a:schemeClr val="lt2"/>
              </a:buClr>
              <a:buSzPts val="1800"/>
              <a:buFont typeface="Roboto"/>
              <a:buNone/>
            </a:pPr>
            <a:r>
              <a:t/>
            </a:r>
            <a:endParaRPr b="0" i="0" sz="1050" u="none" cap="none" strike="noStrike">
              <a:solidFill>
                <a:srgbClr val="000000"/>
              </a:solidFill>
              <a:highlight>
                <a:srgbClr val="FFFFFF"/>
              </a:highlight>
              <a:latin typeface="Verdana"/>
              <a:ea typeface="Verdana"/>
              <a:cs typeface="Verdana"/>
              <a:sym typeface="Verdana"/>
            </a:endParaRPr>
          </a:p>
          <a:p>
            <a:pPr indent="0" lvl="0" marL="0" marR="0" rtl="0" algn="l">
              <a:lnSpc>
                <a:spcPct val="115000"/>
              </a:lnSpc>
              <a:spcBef>
                <a:spcPts val="1600"/>
              </a:spcBef>
              <a:spcAft>
                <a:spcPts val="160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							</a:t>
            </a:r>
            <a:endParaRPr b="0" i="0" sz="1800" u="none" cap="none" strike="noStrike">
              <a:solidFill>
                <a:schemeClr val="lt2"/>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84"/>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Shifting Trends</a:t>
            </a:r>
            <a:endParaRPr/>
          </a:p>
        </p:txBody>
      </p:sp>
      <p:sp>
        <p:nvSpPr>
          <p:cNvPr id="482" name="Google Shape;482;p84"/>
          <p:cNvSpPr txBox="1"/>
          <p:nvPr>
            <p:ph idx="4294967295" type="subTitle"/>
          </p:nvPr>
        </p:nvSpPr>
        <p:spPr>
          <a:xfrm>
            <a:off x="676650" y="793500"/>
            <a:ext cx="7790700" cy="39705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0"/>
              </a:spcAft>
              <a:buClr>
                <a:schemeClr val="lt2"/>
              </a:buClr>
              <a:buSzPts val="1800"/>
              <a:buFont typeface="Roboto"/>
              <a:buNone/>
            </a:pPr>
            <a:r>
              <a:t/>
            </a:r>
            <a:endParaRPr b="0" i="0" sz="1050" u="none" cap="none" strike="noStrike">
              <a:solidFill>
                <a:srgbClr val="000000"/>
              </a:solidFill>
              <a:highlight>
                <a:srgbClr val="FFFFFF"/>
              </a:highlight>
              <a:latin typeface="Verdana"/>
              <a:ea typeface="Verdana"/>
              <a:cs typeface="Verdana"/>
              <a:sym typeface="Verdana"/>
            </a:endParaRPr>
          </a:p>
          <a:p>
            <a:pPr indent="0" lvl="0" marL="0" marR="0" rtl="0" algn="l">
              <a:lnSpc>
                <a:spcPct val="115000"/>
              </a:lnSpc>
              <a:spcBef>
                <a:spcPts val="1600"/>
              </a:spcBef>
              <a:spcAft>
                <a:spcPts val="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2.  </a:t>
            </a:r>
            <a:r>
              <a:rPr b="1" i="0" lang="en-GB" sz="1800" u="none" cap="none" strike="noStrike">
                <a:solidFill>
                  <a:schemeClr val="lt2"/>
                </a:solidFill>
                <a:latin typeface="Roboto"/>
                <a:ea typeface="Roboto"/>
                <a:cs typeface="Roboto"/>
                <a:sym typeface="Roboto"/>
              </a:rPr>
              <a:t>Data Driven Shopping Experiences</a:t>
            </a:r>
            <a:endParaRPr b="1" i="0" sz="1800" u="none" cap="none" strike="noStrike">
              <a:solidFill>
                <a:schemeClr val="lt2"/>
              </a:solidFill>
              <a:latin typeface="Roboto"/>
              <a:ea typeface="Roboto"/>
              <a:cs typeface="Roboto"/>
              <a:sym typeface="Roboto"/>
            </a:endParaRPr>
          </a:p>
          <a:p>
            <a:pPr indent="0" lvl="0" marL="0" marR="0" rtl="0" algn="l">
              <a:lnSpc>
                <a:spcPct val="115000"/>
              </a:lnSpc>
              <a:spcBef>
                <a:spcPts val="1600"/>
              </a:spcBef>
              <a:spcAft>
                <a:spcPts val="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Brick-and-mortar accounted for nearly 90 percent of all retail sales in the third quarter of 2019, according to the US Census Bureau</a:t>
            </a:r>
            <a:endParaRPr b="0" i="0" sz="1800" u="none" cap="none" strike="noStrike">
              <a:solidFill>
                <a:schemeClr val="lt2"/>
              </a:solidFill>
              <a:latin typeface="Roboto"/>
              <a:ea typeface="Roboto"/>
              <a:cs typeface="Roboto"/>
              <a:sym typeface="Roboto"/>
            </a:endParaRPr>
          </a:p>
          <a:p>
            <a:pPr indent="0" lvl="0" marL="0" marR="0" rtl="0" algn="l">
              <a:lnSpc>
                <a:spcPct val="115000"/>
              </a:lnSpc>
              <a:spcBef>
                <a:spcPts val="1600"/>
              </a:spcBef>
              <a:spcAft>
                <a:spcPts val="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Socially conscious shoppers use their purchasing power as a demonstration of support, and with research showing that shoppers still rely primarily on stores for product discovery and inspiration.</a:t>
            </a:r>
            <a:endParaRPr b="0" i="0" sz="1800" u="none" cap="none" strike="noStrike">
              <a:solidFill>
                <a:schemeClr val="lt2"/>
              </a:solidFill>
              <a:latin typeface="Roboto"/>
              <a:ea typeface="Roboto"/>
              <a:cs typeface="Roboto"/>
              <a:sym typeface="Roboto"/>
            </a:endParaRPr>
          </a:p>
          <a:p>
            <a:pPr indent="0" lvl="0" marL="0" marR="0" rtl="0" algn="l">
              <a:lnSpc>
                <a:spcPct val="115000"/>
              </a:lnSpc>
              <a:spcBef>
                <a:spcPts val="1600"/>
              </a:spcBef>
              <a:spcAft>
                <a:spcPts val="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Entire supply chains are being revamped to improve access by having same day delivery etc.</a:t>
            </a:r>
            <a:endParaRPr b="0" i="0" sz="1050" u="none" cap="none" strike="noStrike">
              <a:solidFill>
                <a:srgbClr val="000000"/>
              </a:solidFill>
              <a:highlight>
                <a:srgbClr val="FFFFFF"/>
              </a:highlight>
              <a:latin typeface="Verdana"/>
              <a:ea typeface="Verdana"/>
              <a:cs typeface="Verdana"/>
              <a:sym typeface="Verdana"/>
            </a:endParaRPr>
          </a:p>
          <a:p>
            <a:pPr indent="0" lvl="0" marL="457200" marR="0" rtl="0" algn="l">
              <a:lnSpc>
                <a:spcPct val="115000"/>
              </a:lnSpc>
              <a:spcBef>
                <a:spcPts val="1600"/>
              </a:spcBef>
              <a:spcAft>
                <a:spcPts val="0"/>
              </a:spcAft>
              <a:buClr>
                <a:schemeClr val="lt2"/>
              </a:buClr>
              <a:buSzPts val="1800"/>
              <a:buFont typeface="Roboto"/>
              <a:buNone/>
            </a:pPr>
            <a:r>
              <a:t/>
            </a:r>
            <a:endParaRPr b="0" i="0" sz="1050" u="none" cap="none" strike="noStrike">
              <a:solidFill>
                <a:srgbClr val="000000"/>
              </a:solidFill>
              <a:highlight>
                <a:srgbClr val="FFFFFF"/>
              </a:highlight>
              <a:latin typeface="Verdana"/>
              <a:ea typeface="Verdana"/>
              <a:cs typeface="Verdana"/>
              <a:sym typeface="Verdana"/>
            </a:endParaRPr>
          </a:p>
          <a:p>
            <a:pPr indent="0" lvl="0" marL="0" marR="0" rtl="0" algn="l">
              <a:lnSpc>
                <a:spcPct val="115000"/>
              </a:lnSpc>
              <a:spcBef>
                <a:spcPts val="1600"/>
              </a:spcBef>
              <a:spcAft>
                <a:spcPts val="0"/>
              </a:spcAft>
              <a:buClr>
                <a:schemeClr val="lt2"/>
              </a:buClr>
              <a:buSzPts val="1800"/>
              <a:buFont typeface="Roboto"/>
              <a:buNone/>
            </a:pPr>
            <a:r>
              <a:t/>
            </a:r>
            <a:endParaRPr b="0" i="0" sz="1050" u="none" cap="none" strike="noStrike">
              <a:solidFill>
                <a:srgbClr val="000000"/>
              </a:solidFill>
              <a:highlight>
                <a:srgbClr val="FFFFFF"/>
              </a:highlight>
              <a:latin typeface="Verdana"/>
              <a:ea typeface="Verdana"/>
              <a:cs typeface="Verdana"/>
              <a:sym typeface="Verdana"/>
            </a:endParaRPr>
          </a:p>
          <a:p>
            <a:pPr indent="0" lvl="0" marL="0" marR="0" rtl="0" algn="l">
              <a:lnSpc>
                <a:spcPct val="115000"/>
              </a:lnSpc>
              <a:spcBef>
                <a:spcPts val="1600"/>
              </a:spcBef>
              <a:spcAft>
                <a:spcPts val="160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							</a:t>
            </a:r>
            <a:endParaRPr b="0" i="0" sz="1800" u="none" cap="none" strike="noStrike">
              <a:solidFill>
                <a:schemeClr val="lt2"/>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85"/>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Renaissance for Retail</a:t>
            </a:r>
            <a:endParaRPr/>
          </a:p>
        </p:txBody>
      </p:sp>
      <p:sp>
        <p:nvSpPr>
          <p:cNvPr id="488" name="Google Shape;488;p85"/>
          <p:cNvSpPr txBox="1"/>
          <p:nvPr>
            <p:ph idx="4294967295" type="subTitle"/>
          </p:nvPr>
        </p:nvSpPr>
        <p:spPr>
          <a:xfrm>
            <a:off x="261850" y="765400"/>
            <a:ext cx="7846800" cy="541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chemeClr val="lt2"/>
              </a:buClr>
              <a:buSzPts val="1800"/>
              <a:buFont typeface="Roboto"/>
              <a:buAutoNum type="arabicPeriod"/>
            </a:pPr>
            <a:r>
              <a:rPr b="1" i="0" lang="en-GB" sz="1800" u="none" cap="none" strike="noStrike">
                <a:solidFill>
                  <a:schemeClr val="lt2"/>
                </a:solidFill>
                <a:latin typeface="Roboto"/>
                <a:ea typeface="Roboto"/>
                <a:cs typeface="Roboto"/>
                <a:sym typeface="Roboto"/>
              </a:rPr>
              <a:t>Consumerization of Technology</a:t>
            </a:r>
            <a:endParaRPr b="1" i="0" sz="1800" u="none" cap="none" strike="noStrike">
              <a:solidFill>
                <a:schemeClr val="lt2"/>
              </a:solidFill>
              <a:latin typeface="Roboto"/>
              <a:ea typeface="Roboto"/>
              <a:cs typeface="Roboto"/>
              <a:sym typeface="Roboto"/>
            </a:endParaRPr>
          </a:p>
          <a:p>
            <a:pPr indent="-330200" lvl="0" marL="457200" marR="0" rtl="0" algn="l">
              <a:lnSpc>
                <a:spcPct val="115000"/>
              </a:lnSpc>
              <a:spcBef>
                <a:spcPts val="0"/>
              </a:spcBef>
              <a:spcAft>
                <a:spcPts val="0"/>
              </a:spcAft>
              <a:buClr>
                <a:schemeClr val="lt2"/>
              </a:buClr>
              <a:buSzPts val="1600"/>
              <a:buFont typeface="Roboto"/>
              <a:buAutoNum type="alphaUcPeriod"/>
            </a:pPr>
            <a:r>
              <a:rPr b="0" i="0" lang="en-GB" sz="1600" u="none" cap="none" strike="noStrike">
                <a:solidFill>
                  <a:schemeClr val="lt2"/>
                </a:solidFill>
                <a:latin typeface="Roboto"/>
                <a:ea typeface="Roboto"/>
                <a:cs typeface="Roboto"/>
                <a:sym typeface="Roboto"/>
              </a:rPr>
              <a:t>Internet use</a:t>
            </a:r>
            <a:endParaRPr b="0" i="0" sz="1600" u="none" cap="none" strike="noStrike">
              <a:solidFill>
                <a:schemeClr val="lt2"/>
              </a:solidFill>
              <a:latin typeface="Roboto"/>
              <a:ea typeface="Roboto"/>
              <a:cs typeface="Roboto"/>
              <a:sym typeface="Roboto"/>
            </a:endParaRPr>
          </a:p>
          <a:p>
            <a:pPr indent="-330200" lvl="0" marL="457200" marR="0" rtl="0" algn="l">
              <a:lnSpc>
                <a:spcPct val="115000"/>
              </a:lnSpc>
              <a:spcBef>
                <a:spcPts val="0"/>
              </a:spcBef>
              <a:spcAft>
                <a:spcPts val="0"/>
              </a:spcAft>
              <a:buClr>
                <a:schemeClr val="lt2"/>
              </a:buClr>
              <a:buSzPts val="1600"/>
              <a:buFont typeface="Roboto"/>
              <a:buAutoNum type="alphaUcPeriod"/>
            </a:pPr>
            <a:r>
              <a:rPr b="0" i="0" lang="en-GB" sz="1600" u="none" cap="none" strike="noStrike">
                <a:solidFill>
                  <a:schemeClr val="lt2"/>
                </a:solidFill>
                <a:latin typeface="Roboto"/>
                <a:ea typeface="Roboto"/>
                <a:cs typeface="Roboto"/>
                <a:sym typeface="Roboto"/>
              </a:rPr>
              <a:t>Smartphones</a:t>
            </a:r>
            <a:endParaRPr b="0" i="0" sz="1600" u="none" cap="none" strike="noStrike">
              <a:solidFill>
                <a:schemeClr val="lt2"/>
              </a:solidFill>
              <a:latin typeface="Roboto"/>
              <a:ea typeface="Roboto"/>
              <a:cs typeface="Roboto"/>
              <a:sym typeface="Roboto"/>
            </a:endParaRPr>
          </a:p>
          <a:p>
            <a:pPr indent="0" lvl="0" marL="0" marR="0" rtl="0" algn="l">
              <a:lnSpc>
                <a:spcPct val="115000"/>
              </a:lnSpc>
              <a:spcBef>
                <a:spcPts val="1600"/>
              </a:spcBef>
              <a:spcAft>
                <a:spcPts val="0"/>
              </a:spcAft>
              <a:buClr>
                <a:schemeClr val="lt2"/>
              </a:buClr>
              <a:buSzPts val="1800"/>
              <a:buFont typeface="Roboto"/>
              <a:buNone/>
            </a:pPr>
            <a:r>
              <a:rPr b="1" i="0" lang="en-GB" sz="1800" u="none" cap="none" strike="noStrike">
                <a:solidFill>
                  <a:schemeClr val="lt2"/>
                </a:solidFill>
                <a:latin typeface="Roboto"/>
                <a:ea typeface="Roboto"/>
                <a:cs typeface="Roboto"/>
                <a:sym typeface="Roboto"/>
              </a:rPr>
              <a:t>2. Increased Competitiveness </a:t>
            </a:r>
            <a:endParaRPr b="1" i="0" sz="1800" u="none" cap="none" strike="noStrike">
              <a:solidFill>
                <a:schemeClr val="lt2"/>
              </a:solidFill>
              <a:latin typeface="Roboto"/>
              <a:ea typeface="Roboto"/>
              <a:cs typeface="Roboto"/>
              <a:sym typeface="Roboto"/>
            </a:endParaRPr>
          </a:p>
          <a:p>
            <a:pPr indent="-330200" lvl="0" marL="457200" marR="0" rtl="0" algn="l">
              <a:lnSpc>
                <a:spcPct val="115000"/>
              </a:lnSpc>
              <a:spcBef>
                <a:spcPts val="1600"/>
              </a:spcBef>
              <a:spcAft>
                <a:spcPts val="0"/>
              </a:spcAft>
              <a:buClr>
                <a:schemeClr val="lt2"/>
              </a:buClr>
              <a:buSzPts val="1600"/>
              <a:buFont typeface="Roboto"/>
              <a:buAutoNum type="alphaUcPeriod"/>
            </a:pPr>
            <a:r>
              <a:rPr b="0" i="0" lang="en-GB" sz="1600" u="none" cap="none" strike="noStrike">
                <a:solidFill>
                  <a:schemeClr val="lt2"/>
                </a:solidFill>
                <a:latin typeface="Roboto"/>
                <a:ea typeface="Roboto"/>
                <a:cs typeface="Roboto"/>
                <a:sym typeface="Roboto"/>
              </a:rPr>
              <a:t>Price Advantage</a:t>
            </a:r>
            <a:endParaRPr b="0" i="0" sz="1600" u="none" cap="none" strike="noStrike">
              <a:solidFill>
                <a:schemeClr val="lt2"/>
              </a:solidFill>
              <a:latin typeface="Roboto"/>
              <a:ea typeface="Roboto"/>
              <a:cs typeface="Roboto"/>
              <a:sym typeface="Roboto"/>
            </a:endParaRPr>
          </a:p>
          <a:p>
            <a:pPr indent="-330200" lvl="0" marL="457200" marR="0" rtl="0" algn="l">
              <a:lnSpc>
                <a:spcPct val="115000"/>
              </a:lnSpc>
              <a:spcBef>
                <a:spcPts val="0"/>
              </a:spcBef>
              <a:spcAft>
                <a:spcPts val="0"/>
              </a:spcAft>
              <a:buClr>
                <a:schemeClr val="lt2"/>
              </a:buClr>
              <a:buSzPts val="1600"/>
              <a:buFont typeface="Roboto"/>
              <a:buAutoNum type="alphaUcPeriod"/>
            </a:pPr>
            <a:r>
              <a:rPr b="0" i="0" lang="en-GB" sz="1600" u="none" cap="none" strike="noStrike">
                <a:solidFill>
                  <a:schemeClr val="lt2"/>
                </a:solidFill>
                <a:latin typeface="Roboto"/>
                <a:ea typeface="Roboto"/>
                <a:cs typeface="Roboto"/>
                <a:sym typeface="Roboto"/>
              </a:rPr>
              <a:t>Convenience</a:t>
            </a:r>
            <a:endParaRPr b="0" i="0" sz="1600" u="none" cap="none" strike="noStrike">
              <a:solidFill>
                <a:schemeClr val="lt2"/>
              </a:solidFill>
              <a:latin typeface="Roboto"/>
              <a:ea typeface="Roboto"/>
              <a:cs typeface="Roboto"/>
              <a:sym typeface="Roboto"/>
            </a:endParaRPr>
          </a:p>
          <a:p>
            <a:pPr indent="-330200" lvl="0" marL="457200" marR="0" rtl="0" algn="l">
              <a:lnSpc>
                <a:spcPct val="115000"/>
              </a:lnSpc>
              <a:spcBef>
                <a:spcPts val="0"/>
              </a:spcBef>
              <a:spcAft>
                <a:spcPts val="0"/>
              </a:spcAft>
              <a:buClr>
                <a:schemeClr val="lt2"/>
              </a:buClr>
              <a:buSzPts val="1600"/>
              <a:buFont typeface="Roboto"/>
              <a:buAutoNum type="alphaUcPeriod"/>
            </a:pPr>
            <a:r>
              <a:rPr b="0" i="0" lang="en-GB" sz="1600" u="none" cap="none" strike="noStrike">
                <a:solidFill>
                  <a:schemeClr val="lt2"/>
                </a:solidFill>
                <a:latin typeface="Roboto"/>
                <a:ea typeface="Roboto"/>
                <a:cs typeface="Roboto"/>
                <a:sym typeface="Roboto"/>
              </a:rPr>
              <a:t>Large product assortment</a:t>
            </a:r>
            <a:endParaRPr b="0" i="0" sz="1300" u="none" cap="none" strike="noStrike">
              <a:solidFill>
                <a:srgbClr val="333333"/>
              </a:solidFill>
              <a:highlight>
                <a:srgbClr val="FFFFFF"/>
              </a:highlight>
              <a:latin typeface="Arial"/>
              <a:ea typeface="Arial"/>
              <a:cs typeface="Arial"/>
              <a:sym typeface="Arial"/>
            </a:endParaRPr>
          </a:p>
          <a:p>
            <a:pPr indent="0" lvl="0" marL="0" marR="0" rtl="0" algn="l">
              <a:lnSpc>
                <a:spcPct val="115000"/>
              </a:lnSpc>
              <a:spcBef>
                <a:spcPts val="1600"/>
              </a:spcBef>
              <a:spcAft>
                <a:spcPts val="0"/>
              </a:spcAft>
              <a:buClr>
                <a:schemeClr val="lt2"/>
              </a:buClr>
              <a:buSzPts val="1800"/>
              <a:buFont typeface="Roboto"/>
              <a:buNone/>
            </a:pPr>
            <a:r>
              <a:rPr b="1" i="0" lang="en-GB" sz="1800" u="none" cap="none" strike="noStrike">
                <a:solidFill>
                  <a:schemeClr val="lt2"/>
                </a:solidFill>
                <a:latin typeface="Roboto"/>
                <a:ea typeface="Roboto"/>
                <a:cs typeface="Roboto"/>
                <a:sym typeface="Roboto"/>
              </a:rPr>
              <a:t>3. Major cost savings</a:t>
            </a:r>
            <a:endParaRPr b="1" i="0" sz="1800" u="none" cap="none" strike="noStrike">
              <a:solidFill>
                <a:schemeClr val="lt2"/>
              </a:solidFill>
              <a:latin typeface="Roboto"/>
              <a:ea typeface="Roboto"/>
              <a:cs typeface="Roboto"/>
              <a:sym typeface="Roboto"/>
            </a:endParaRPr>
          </a:p>
          <a:p>
            <a:pPr indent="0" lvl="0" marL="0" marR="0" rtl="0" algn="l">
              <a:lnSpc>
                <a:spcPct val="115000"/>
              </a:lnSpc>
              <a:spcBef>
                <a:spcPts val="1600"/>
              </a:spcBef>
              <a:spcAft>
                <a:spcPts val="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A. </a:t>
            </a:r>
            <a:r>
              <a:rPr b="0" i="0" lang="en-GB" sz="1600" u="none" cap="none" strike="noStrike">
                <a:solidFill>
                  <a:schemeClr val="lt2"/>
                </a:solidFill>
                <a:latin typeface="Roboto"/>
                <a:ea typeface="Roboto"/>
                <a:cs typeface="Roboto"/>
                <a:sym typeface="Roboto"/>
              </a:rPr>
              <a:t>Showrooming</a:t>
            </a:r>
            <a:br>
              <a:rPr b="0" i="0" lang="en-GB" sz="1600" u="none" cap="none" strike="noStrike">
                <a:solidFill>
                  <a:schemeClr val="lt2"/>
                </a:solidFill>
                <a:latin typeface="Roboto"/>
                <a:ea typeface="Roboto"/>
                <a:cs typeface="Roboto"/>
                <a:sym typeface="Roboto"/>
              </a:rPr>
            </a:br>
            <a:r>
              <a:rPr b="0" i="0" lang="en-GB" sz="1600" u="none" cap="none" strike="noStrike">
                <a:solidFill>
                  <a:schemeClr val="lt2"/>
                </a:solidFill>
                <a:latin typeface="Roboto"/>
                <a:ea typeface="Roboto"/>
                <a:cs typeface="Roboto"/>
                <a:sym typeface="Roboto"/>
              </a:rPr>
              <a:t>B. Inventory Savings</a:t>
            </a:r>
            <a:br>
              <a:rPr b="0" i="0" lang="en-GB" sz="1600" u="none" cap="none" strike="noStrike">
                <a:solidFill>
                  <a:schemeClr val="lt2"/>
                </a:solidFill>
                <a:latin typeface="Roboto"/>
                <a:ea typeface="Roboto"/>
                <a:cs typeface="Roboto"/>
                <a:sym typeface="Roboto"/>
              </a:rPr>
            </a:br>
            <a:r>
              <a:rPr b="0" i="0" lang="en-GB" sz="1600" u="none" cap="none" strike="noStrike">
                <a:solidFill>
                  <a:schemeClr val="lt2"/>
                </a:solidFill>
                <a:latin typeface="Roboto"/>
                <a:ea typeface="Roboto"/>
                <a:cs typeface="Roboto"/>
                <a:sym typeface="Roboto"/>
              </a:rPr>
              <a:t>C. Real Estate Effect</a:t>
            </a:r>
            <a:endParaRPr b="0" i="0" sz="1600" u="none" cap="none" strike="noStrike">
              <a:solidFill>
                <a:schemeClr val="lt2"/>
              </a:solidFill>
              <a:latin typeface="Roboto"/>
              <a:ea typeface="Roboto"/>
              <a:cs typeface="Roboto"/>
              <a:sym typeface="Roboto"/>
            </a:endParaRPr>
          </a:p>
          <a:p>
            <a:pPr indent="0" lvl="0" marL="457200" marR="0" rtl="0" algn="l">
              <a:lnSpc>
                <a:spcPct val="115000"/>
              </a:lnSpc>
              <a:spcBef>
                <a:spcPts val="1600"/>
              </a:spcBef>
              <a:spcAft>
                <a:spcPts val="0"/>
              </a:spcAft>
              <a:buClr>
                <a:schemeClr val="lt2"/>
              </a:buClr>
              <a:buSzPts val="1800"/>
              <a:buFont typeface="Roboto"/>
              <a:buNone/>
            </a:pPr>
            <a:r>
              <a:t/>
            </a:r>
            <a:endParaRPr b="0" i="0" sz="1050" u="none" cap="none" strike="noStrike">
              <a:solidFill>
                <a:srgbClr val="000000"/>
              </a:solidFill>
              <a:highlight>
                <a:srgbClr val="FFFFFF"/>
              </a:highlight>
              <a:latin typeface="Verdana"/>
              <a:ea typeface="Verdana"/>
              <a:cs typeface="Verdana"/>
              <a:sym typeface="Verdana"/>
            </a:endParaRPr>
          </a:p>
          <a:p>
            <a:pPr indent="0" lvl="0" marL="0" marR="0" rtl="0" algn="l">
              <a:lnSpc>
                <a:spcPct val="115000"/>
              </a:lnSpc>
              <a:spcBef>
                <a:spcPts val="1600"/>
              </a:spcBef>
              <a:spcAft>
                <a:spcPts val="1600"/>
              </a:spcAft>
              <a:buClr>
                <a:schemeClr val="lt2"/>
              </a:buClr>
              <a:buSzPts val="1800"/>
              <a:buFont typeface="Roboto"/>
              <a:buNone/>
            </a:pPr>
            <a:r>
              <a:rPr b="0" i="0" lang="en-GB" sz="1800" u="none" cap="none" strike="noStrike">
                <a:solidFill>
                  <a:schemeClr val="lt2"/>
                </a:solidFill>
                <a:latin typeface="Roboto"/>
                <a:ea typeface="Roboto"/>
                <a:cs typeface="Roboto"/>
                <a:sym typeface="Roboto"/>
              </a:rPr>
              <a:t>							</a:t>
            </a:r>
            <a:endParaRPr b="0" i="0" sz="1800" u="none" cap="none" strike="noStrike">
              <a:solidFill>
                <a:schemeClr val="lt2"/>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86"/>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The Rise of Ecommerce</a:t>
            </a:r>
            <a:endParaRPr/>
          </a:p>
        </p:txBody>
      </p:sp>
      <p:pic>
        <p:nvPicPr>
          <p:cNvPr id="494" name="Google Shape;494;p86"/>
          <p:cNvPicPr preferRelativeResize="0"/>
          <p:nvPr/>
        </p:nvPicPr>
        <p:blipFill rotWithShape="1">
          <a:blip r:embed="rId3">
            <a:alphaModFix/>
          </a:blip>
          <a:srcRect b="21697" l="0" r="0" t="0"/>
          <a:stretch/>
        </p:blipFill>
        <p:spPr>
          <a:xfrm>
            <a:off x="2030050" y="799550"/>
            <a:ext cx="4963000" cy="41913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87"/>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The Rise of Ecommerce</a:t>
            </a:r>
            <a:endParaRPr/>
          </a:p>
        </p:txBody>
      </p:sp>
      <p:pic>
        <p:nvPicPr>
          <p:cNvPr id="500" name="Google Shape;500;p87"/>
          <p:cNvPicPr preferRelativeResize="0"/>
          <p:nvPr/>
        </p:nvPicPr>
        <p:blipFill rotWithShape="1">
          <a:blip r:embed="rId3">
            <a:alphaModFix/>
          </a:blip>
          <a:srcRect b="18260" l="0" r="0" t="0"/>
          <a:stretch/>
        </p:blipFill>
        <p:spPr>
          <a:xfrm>
            <a:off x="2611700" y="853825"/>
            <a:ext cx="4180700" cy="40209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3"/>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Retail in Detail</a:t>
            </a:r>
            <a:endParaRPr/>
          </a:p>
        </p:txBody>
      </p:sp>
      <p:sp>
        <p:nvSpPr>
          <p:cNvPr id="223" name="Google Shape;223;p43"/>
          <p:cNvSpPr txBox="1"/>
          <p:nvPr>
            <p:ph type="title"/>
          </p:nvPr>
        </p:nvSpPr>
        <p:spPr>
          <a:xfrm>
            <a:off x="317400" y="787100"/>
            <a:ext cx="8826600" cy="969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solidFill>
                  <a:srgbClr val="666666"/>
                </a:solidFill>
              </a:rPr>
              <a:t>16 million people were employed in the U.S. Retail Industry in 2020.</a:t>
            </a:r>
            <a:endParaRPr>
              <a:solidFill>
                <a:srgbClr val="666666"/>
              </a:solidFill>
            </a:endParaRPr>
          </a:p>
          <a:p>
            <a:pPr indent="0" lvl="0" marL="0" rtl="0" algn="l">
              <a:lnSpc>
                <a:spcPct val="100000"/>
              </a:lnSpc>
              <a:spcBef>
                <a:spcPts val="0"/>
              </a:spcBef>
              <a:spcAft>
                <a:spcPts val="0"/>
              </a:spcAft>
              <a:buSzPts val="1800"/>
              <a:buNone/>
            </a:pPr>
            <a:r>
              <a:t/>
            </a:r>
            <a:endParaRPr>
              <a:solidFill>
                <a:srgbClr val="666666"/>
              </a:solidFill>
            </a:endParaRPr>
          </a:p>
          <a:p>
            <a:pPr indent="0" lvl="0" marL="0" rtl="0" algn="l">
              <a:lnSpc>
                <a:spcPct val="100000"/>
              </a:lnSpc>
              <a:spcBef>
                <a:spcPts val="0"/>
              </a:spcBef>
              <a:spcAft>
                <a:spcPts val="0"/>
              </a:spcAft>
              <a:buSzPts val="1800"/>
              <a:buNone/>
            </a:pPr>
            <a:r>
              <a:t/>
            </a:r>
            <a:endParaRPr>
              <a:solidFill>
                <a:srgbClr val="666666"/>
              </a:solidFill>
            </a:endParaRPr>
          </a:p>
        </p:txBody>
      </p:sp>
      <p:pic>
        <p:nvPicPr>
          <p:cNvPr id="224" name="Google Shape;224;p43" title="Points scored"/>
          <p:cNvPicPr preferRelativeResize="0"/>
          <p:nvPr/>
        </p:nvPicPr>
        <p:blipFill rotWithShape="1">
          <a:blip r:embed="rId3">
            <a:alphaModFix/>
          </a:blip>
          <a:srcRect b="0" l="0" r="0" t="0"/>
          <a:stretch/>
        </p:blipFill>
        <p:spPr>
          <a:xfrm>
            <a:off x="3609050" y="1557750"/>
            <a:ext cx="5315799" cy="3286936"/>
          </a:xfrm>
          <a:prstGeom prst="rect">
            <a:avLst/>
          </a:prstGeom>
          <a:noFill/>
          <a:ln>
            <a:noFill/>
          </a:ln>
        </p:spPr>
      </p:pic>
      <p:sp>
        <p:nvSpPr>
          <p:cNvPr id="225" name="Google Shape;225;p43"/>
          <p:cNvSpPr txBox="1"/>
          <p:nvPr>
            <p:ph type="title"/>
          </p:nvPr>
        </p:nvSpPr>
        <p:spPr>
          <a:xfrm>
            <a:off x="317400" y="1613975"/>
            <a:ext cx="3153900" cy="3286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solidFill>
                  <a:srgbClr val="666666"/>
                </a:solidFill>
              </a:rPr>
              <a:t>US Retail sales comes close to $5 Trillion in 2020.</a:t>
            </a:r>
            <a:endParaRPr>
              <a:solidFill>
                <a:srgbClr val="666666"/>
              </a:solidFill>
            </a:endParaRPr>
          </a:p>
          <a:p>
            <a:pPr indent="0" lvl="0" marL="0" rtl="0" algn="l">
              <a:lnSpc>
                <a:spcPct val="100000"/>
              </a:lnSpc>
              <a:spcBef>
                <a:spcPts val="0"/>
              </a:spcBef>
              <a:spcAft>
                <a:spcPts val="0"/>
              </a:spcAft>
              <a:buSzPts val="1800"/>
              <a:buNone/>
            </a:pPr>
            <a:r>
              <a:t/>
            </a:r>
            <a:endParaRPr>
              <a:solidFill>
                <a:srgbClr val="666666"/>
              </a:solidFill>
            </a:endParaRPr>
          </a:p>
          <a:p>
            <a:pPr indent="0" lvl="0" marL="0" rtl="0" algn="l">
              <a:lnSpc>
                <a:spcPct val="100000"/>
              </a:lnSpc>
              <a:spcBef>
                <a:spcPts val="0"/>
              </a:spcBef>
              <a:spcAft>
                <a:spcPts val="0"/>
              </a:spcAft>
              <a:buSzPts val="1800"/>
              <a:buNone/>
            </a:pPr>
            <a:r>
              <a:rPr lang="en-GB">
                <a:solidFill>
                  <a:srgbClr val="666666"/>
                </a:solidFill>
              </a:rPr>
              <a:t>US largest retail market in the world. </a:t>
            </a:r>
            <a:endParaRPr>
              <a:solidFill>
                <a:srgbClr val="666666"/>
              </a:solidFill>
            </a:endParaRPr>
          </a:p>
          <a:p>
            <a:pPr indent="0" lvl="0" marL="0" rtl="0" algn="l">
              <a:lnSpc>
                <a:spcPct val="100000"/>
              </a:lnSpc>
              <a:spcBef>
                <a:spcPts val="0"/>
              </a:spcBef>
              <a:spcAft>
                <a:spcPts val="0"/>
              </a:spcAft>
              <a:buSzPts val="1800"/>
              <a:buNone/>
            </a:pPr>
            <a:r>
              <a:t/>
            </a:r>
            <a:endParaRPr>
              <a:solidFill>
                <a:srgbClr val="666666"/>
              </a:solidFill>
            </a:endParaRPr>
          </a:p>
          <a:p>
            <a:pPr indent="0" lvl="0" marL="0" rtl="0" algn="l">
              <a:lnSpc>
                <a:spcPct val="100000"/>
              </a:lnSpc>
              <a:spcBef>
                <a:spcPts val="0"/>
              </a:spcBef>
              <a:spcAft>
                <a:spcPts val="0"/>
              </a:spcAft>
              <a:buSzPts val="1800"/>
              <a:buNone/>
            </a:pPr>
            <a:r>
              <a:rPr lang="en-GB">
                <a:solidFill>
                  <a:srgbClr val="666666"/>
                </a:solidFill>
              </a:rPr>
              <a:t>Top 10 of the largest retailers based in US</a:t>
            </a:r>
            <a:endParaRPr>
              <a:solidFill>
                <a:srgbClr val="666666"/>
              </a:solidFill>
            </a:endParaRPr>
          </a:p>
          <a:p>
            <a:pPr indent="0" lvl="0" marL="0" rtl="0" algn="l">
              <a:lnSpc>
                <a:spcPct val="100000"/>
              </a:lnSpc>
              <a:spcBef>
                <a:spcPts val="0"/>
              </a:spcBef>
              <a:spcAft>
                <a:spcPts val="0"/>
              </a:spcAft>
              <a:buSzPts val="1800"/>
              <a:buNone/>
            </a:pPr>
            <a:r>
              <a:t/>
            </a:r>
            <a:endParaRPr>
              <a:solidFill>
                <a:srgbClr val="666666"/>
              </a:solidFill>
            </a:endParaRPr>
          </a:p>
          <a:p>
            <a:pPr indent="0" lvl="0" marL="0" rtl="0" algn="l">
              <a:lnSpc>
                <a:spcPct val="100000"/>
              </a:lnSpc>
              <a:spcBef>
                <a:spcPts val="0"/>
              </a:spcBef>
              <a:spcAft>
                <a:spcPts val="0"/>
              </a:spcAft>
              <a:buSzPts val="1800"/>
              <a:buNone/>
            </a:pPr>
            <a:r>
              <a:t/>
            </a:r>
            <a:endParaRPr>
              <a:solidFill>
                <a:srgbClr val="666666"/>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4" name="Shape 504"/>
        <p:cNvGrpSpPr/>
        <p:nvPr/>
      </p:nvGrpSpPr>
      <p:grpSpPr>
        <a:xfrm>
          <a:off x="0" y="0"/>
          <a:ext cx="0" cy="0"/>
          <a:chOff x="0" y="0"/>
          <a:chExt cx="0" cy="0"/>
        </a:xfrm>
      </p:grpSpPr>
      <p:pic>
        <p:nvPicPr>
          <p:cNvPr descr="Costco-Wholesale-Logo-PNG-Transparent - ERNIE DEAN CHEVROLET BUICK ..." id="505" name="Google Shape;505;p88"/>
          <p:cNvPicPr preferRelativeResize="0"/>
          <p:nvPr/>
        </p:nvPicPr>
        <p:blipFill rotWithShape="1">
          <a:blip r:embed="rId3">
            <a:alphaModFix/>
          </a:blip>
          <a:srcRect b="0" l="0" r="0" t="0"/>
          <a:stretch/>
        </p:blipFill>
        <p:spPr>
          <a:xfrm>
            <a:off x="482600" y="1111250"/>
            <a:ext cx="8178801" cy="29209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9" name="Shape 509"/>
        <p:cNvGrpSpPr/>
        <p:nvPr/>
      </p:nvGrpSpPr>
      <p:grpSpPr>
        <a:xfrm>
          <a:off x="0" y="0"/>
          <a:ext cx="0" cy="0"/>
          <a:chOff x="0" y="0"/>
          <a:chExt cx="0" cy="0"/>
        </a:xfrm>
      </p:grpSpPr>
      <p:sp>
        <p:nvSpPr>
          <p:cNvPr id="510" name="Google Shape;510;p89"/>
          <p:cNvSpPr txBox="1"/>
          <p:nvPr>
            <p:ph type="title"/>
          </p:nvPr>
        </p:nvSpPr>
        <p:spPr>
          <a:xfrm>
            <a:off x="3287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Stock Overview</a:t>
            </a:r>
            <a:endParaRPr sz="3000">
              <a:latin typeface="Arial"/>
              <a:ea typeface="Arial"/>
              <a:cs typeface="Arial"/>
              <a:sym typeface="Arial"/>
            </a:endParaRPr>
          </a:p>
        </p:txBody>
      </p:sp>
      <p:pic>
        <p:nvPicPr>
          <p:cNvPr id="511" name="Google Shape;511;p89"/>
          <p:cNvPicPr preferRelativeResize="0"/>
          <p:nvPr/>
        </p:nvPicPr>
        <p:blipFill>
          <a:blip r:embed="rId3">
            <a:alphaModFix/>
          </a:blip>
          <a:stretch>
            <a:fillRect/>
          </a:stretch>
        </p:blipFill>
        <p:spPr>
          <a:xfrm>
            <a:off x="428550" y="960700"/>
            <a:ext cx="7942574" cy="407354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5" name="Shape 515"/>
        <p:cNvGrpSpPr/>
        <p:nvPr/>
      </p:nvGrpSpPr>
      <p:grpSpPr>
        <a:xfrm>
          <a:off x="0" y="0"/>
          <a:ext cx="0" cy="0"/>
          <a:chOff x="0" y="0"/>
          <a:chExt cx="0" cy="0"/>
        </a:xfrm>
      </p:grpSpPr>
      <p:sp>
        <p:nvSpPr>
          <p:cNvPr id="516" name="Google Shape;516;p90"/>
          <p:cNvSpPr txBox="1"/>
          <p:nvPr>
            <p:ph type="title"/>
          </p:nvPr>
        </p:nvSpPr>
        <p:spPr>
          <a:xfrm>
            <a:off x="502681" y="297908"/>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Dividend Yield Chart</a:t>
            </a:r>
            <a:endParaRPr sz="3000">
              <a:latin typeface="Arial"/>
              <a:ea typeface="Arial"/>
              <a:cs typeface="Arial"/>
              <a:sym typeface="Arial"/>
            </a:endParaRPr>
          </a:p>
        </p:txBody>
      </p:sp>
      <p:pic>
        <p:nvPicPr>
          <p:cNvPr descr="A screenshot of a social media post&#10;&#10;Description automatically generated" id="517" name="Google Shape;517;p90"/>
          <p:cNvPicPr preferRelativeResize="0"/>
          <p:nvPr>
            <p:ph idx="1" type="body"/>
          </p:nvPr>
        </p:nvPicPr>
        <p:blipFill rotWithShape="1">
          <a:blip r:embed="rId3">
            <a:alphaModFix/>
          </a:blip>
          <a:srcRect b="0" l="21990" r="0" t="0"/>
          <a:stretch/>
        </p:blipFill>
        <p:spPr>
          <a:xfrm>
            <a:off x="502681" y="1135669"/>
            <a:ext cx="8138700" cy="33648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1" name="Shape 521"/>
        <p:cNvGrpSpPr/>
        <p:nvPr/>
      </p:nvGrpSpPr>
      <p:grpSpPr>
        <a:xfrm>
          <a:off x="0" y="0"/>
          <a:ext cx="0" cy="0"/>
          <a:chOff x="0" y="0"/>
          <a:chExt cx="0" cy="0"/>
        </a:xfrm>
      </p:grpSpPr>
      <p:sp>
        <p:nvSpPr>
          <p:cNvPr id="522" name="Google Shape;522;p91"/>
          <p:cNvSpPr txBox="1"/>
          <p:nvPr>
            <p:ph type="title"/>
          </p:nvPr>
        </p:nvSpPr>
        <p:spPr>
          <a:xfrm>
            <a:off x="351485" y="249781"/>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Institutional Ownership</a:t>
            </a:r>
            <a:endParaRPr sz="3000">
              <a:latin typeface="Arial"/>
              <a:ea typeface="Arial"/>
              <a:cs typeface="Arial"/>
              <a:sym typeface="Arial"/>
            </a:endParaRPr>
          </a:p>
        </p:txBody>
      </p:sp>
      <p:pic>
        <p:nvPicPr>
          <p:cNvPr descr="A screenshot of a cell phone&#10;&#10;Description automatically generated" id="523" name="Google Shape;523;p91"/>
          <p:cNvPicPr preferRelativeResize="0"/>
          <p:nvPr>
            <p:ph idx="1" type="body"/>
          </p:nvPr>
        </p:nvPicPr>
        <p:blipFill rotWithShape="1">
          <a:blip r:embed="rId3">
            <a:alphaModFix/>
          </a:blip>
          <a:srcRect b="13867" l="0" r="0" t="0"/>
          <a:stretch/>
        </p:blipFill>
        <p:spPr>
          <a:xfrm>
            <a:off x="351485" y="1131220"/>
            <a:ext cx="8441100" cy="3489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7" name="Shape 527"/>
        <p:cNvGrpSpPr/>
        <p:nvPr/>
      </p:nvGrpSpPr>
      <p:grpSpPr>
        <a:xfrm>
          <a:off x="0" y="0"/>
          <a:ext cx="0" cy="0"/>
          <a:chOff x="0" y="0"/>
          <a:chExt cx="0" cy="0"/>
        </a:xfrm>
      </p:grpSpPr>
      <p:sp>
        <p:nvSpPr>
          <p:cNvPr id="528" name="Google Shape;528;p92"/>
          <p:cNvSpPr/>
          <p:nvPr/>
        </p:nvSpPr>
        <p:spPr>
          <a:xfrm>
            <a:off x="0" y="0"/>
            <a:ext cx="9144000"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529" name="Google Shape;529;p92"/>
          <p:cNvPicPr preferRelativeResize="0"/>
          <p:nvPr/>
        </p:nvPicPr>
        <p:blipFill rotWithShape="1">
          <a:blip r:embed="rId3">
            <a:alphaModFix/>
          </a:blip>
          <a:srcRect b="0" l="4390" r="4699" t="23389"/>
          <a:stretch/>
        </p:blipFill>
        <p:spPr>
          <a:xfrm>
            <a:off x="15" y="1"/>
            <a:ext cx="9143987" cy="5143498"/>
          </a:xfrm>
          <a:prstGeom prst="rect">
            <a:avLst/>
          </a:prstGeom>
          <a:noFill/>
          <a:ln>
            <a:noFill/>
          </a:ln>
        </p:spPr>
      </p:pic>
      <p:sp>
        <p:nvSpPr>
          <p:cNvPr id="530" name="Google Shape;530;p92"/>
          <p:cNvSpPr/>
          <p:nvPr/>
        </p:nvSpPr>
        <p:spPr>
          <a:xfrm rot="-5400000">
            <a:off x="2849853" y="-1150650"/>
            <a:ext cx="3444300" cy="9144000"/>
          </a:xfrm>
          <a:prstGeom prst="rect">
            <a:avLst/>
          </a:prstGeom>
          <a:gradFill>
            <a:gsLst>
              <a:gs pos="0">
                <a:srgbClr val="000000">
                  <a:alpha val="0"/>
                </a:srgbClr>
              </a:gs>
              <a:gs pos="21000">
                <a:srgbClr val="000000">
                  <a:alpha val="29411"/>
                </a:srgbClr>
              </a:gs>
              <a:gs pos="35000">
                <a:srgbClr val="000000">
                  <a:alpha val="45490"/>
                </a:srgbClr>
              </a:gs>
              <a:gs pos="100000">
                <a:srgbClr val="000000">
                  <a:alpha val="89411"/>
                </a:srgbClr>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1" name="Google Shape;531;p92"/>
          <p:cNvSpPr txBox="1"/>
          <p:nvPr>
            <p:ph type="title"/>
          </p:nvPr>
        </p:nvSpPr>
        <p:spPr>
          <a:xfrm>
            <a:off x="303415" y="2318946"/>
            <a:ext cx="6808800" cy="17907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5000"/>
              <a:buFont typeface="Calibri"/>
              <a:buNone/>
            </a:pPr>
            <a:r>
              <a:rPr lang="en-GB" sz="5000"/>
              <a:t>Stock Performance</a:t>
            </a:r>
            <a:endParaRPr sz="1100"/>
          </a:p>
        </p:txBody>
      </p:sp>
      <p:sp>
        <p:nvSpPr>
          <p:cNvPr id="532" name="Google Shape;532;p92"/>
          <p:cNvSpPr/>
          <p:nvPr/>
        </p:nvSpPr>
        <p:spPr>
          <a:xfrm>
            <a:off x="0" y="4181279"/>
            <a:ext cx="7339500" cy="514500"/>
          </a:xfrm>
          <a:prstGeom prst="roundRect">
            <a:avLst>
              <a:gd fmla="val 0" name="adj"/>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6" name="Shape 536"/>
        <p:cNvGrpSpPr/>
        <p:nvPr/>
      </p:nvGrpSpPr>
      <p:grpSpPr>
        <a:xfrm>
          <a:off x="0" y="0"/>
          <a:ext cx="0" cy="0"/>
          <a:chOff x="0" y="0"/>
          <a:chExt cx="0" cy="0"/>
        </a:xfrm>
      </p:grpSpPr>
      <p:sp>
        <p:nvSpPr>
          <p:cNvPr id="537" name="Google Shape;537;p93"/>
          <p:cNvSpPr txBox="1"/>
          <p:nvPr>
            <p:ph type="title"/>
          </p:nvPr>
        </p:nvSpPr>
        <p:spPr>
          <a:xfrm>
            <a:off x="488783"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5 Day Performance</a:t>
            </a:r>
            <a:endParaRPr sz="3000">
              <a:latin typeface="Arial"/>
              <a:ea typeface="Arial"/>
              <a:cs typeface="Arial"/>
              <a:sym typeface="Arial"/>
            </a:endParaRPr>
          </a:p>
        </p:txBody>
      </p:sp>
      <p:pic>
        <p:nvPicPr>
          <p:cNvPr id="538" name="Google Shape;538;p93"/>
          <p:cNvPicPr preferRelativeResize="0"/>
          <p:nvPr/>
        </p:nvPicPr>
        <p:blipFill>
          <a:blip r:embed="rId3">
            <a:alphaModFix/>
          </a:blip>
          <a:stretch>
            <a:fillRect/>
          </a:stretch>
        </p:blipFill>
        <p:spPr>
          <a:xfrm>
            <a:off x="488775" y="1144294"/>
            <a:ext cx="8437170" cy="357065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2" name="Shape 542"/>
        <p:cNvGrpSpPr/>
        <p:nvPr/>
      </p:nvGrpSpPr>
      <p:grpSpPr>
        <a:xfrm>
          <a:off x="0" y="0"/>
          <a:ext cx="0" cy="0"/>
          <a:chOff x="0" y="0"/>
          <a:chExt cx="0" cy="0"/>
        </a:xfrm>
      </p:grpSpPr>
      <p:sp>
        <p:nvSpPr>
          <p:cNvPr id="543" name="Google Shape;543;p94"/>
          <p:cNvSpPr txBox="1"/>
          <p:nvPr>
            <p:ph type="title"/>
          </p:nvPr>
        </p:nvSpPr>
        <p:spPr>
          <a:xfrm>
            <a:off x="502681"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1 Month Performance</a:t>
            </a:r>
            <a:endParaRPr sz="3000">
              <a:latin typeface="Arial"/>
              <a:ea typeface="Arial"/>
              <a:cs typeface="Arial"/>
              <a:sym typeface="Arial"/>
            </a:endParaRPr>
          </a:p>
        </p:txBody>
      </p:sp>
      <p:pic>
        <p:nvPicPr>
          <p:cNvPr id="544" name="Google Shape;544;p94"/>
          <p:cNvPicPr preferRelativeResize="0"/>
          <p:nvPr/>
        </p:nvPicPr>
        <p:blipFill>
          <a:blip r:embed="rId3">
            <a:alphaModFix/>
          </a:blip>
          <a:stretch>
            <a:fillRect/>
          </a:stretch>
        </p:blipFill>
        <p:spPr>
          <a:xfrm>
            <a:off x="502675" y="1204694"/>
            <a:ext cx="8336272" cy="357065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8" name="Shape 548"/>
        <p:cNvGrpSpPr/>
        <p:nvPr/>
      </p:nvGrpSpPr>
      <p:grpSpPr>
        <a:xfrm>
          <a:off x="0" y="0"/>
          <a:ext cx="0" cy="0"/>
          <a:chOff x="0" y="0"/>
          <a:chExt cx="0" cy="0"/>
        </a:xfrm>
      </p:grpSpPr>
      <p:sp>
        <p:nvSpPr>
          <p:cNvPr id="549" name="Google Shape;549;p95"/>
          <p:cNvSpPr txBox="1"/>
          <p:nvPr>
            <p:ph type="title"/>
          </p:nvPr>
        </p:nvSpPr>
        <p:spPr>
          <a:xfrm>
            <a:off x="470389"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6 Month Performance</a:t>
            </a:r>
            <a:endParaRPr sz="3000">
              <a:latin typeface="Arial"/>
              <a:ea typeface="Arial"/>
              <a:cs typeface="Arial"/>
              <a:sym typeface="Arial"/>
            </a:endParaRPr>
          </a:p>
        </p:txBody>
      </p:sp>
      <p:pic>
        <p:nvPicPr>
          <p:cNvPr id="550" name="Google Shape;550;p95"/>
          <p:cNvPicPr preferRelativeResize="0"/>
          <p:nvPr/>
        </p:nvPicPr>
        <p:blipFill>
          <a:blip r:embed="rId3">
            <a:alphaModFix/>
          </a:blip>
          <a:stretch>
            <a:fillRect/>
          </a:stretch>
        </p:blipFill>
        <p:spPr>
          <a:xfrm>
            <a:off x="470400" y="1268044"/>
            <a:ext cx="8469094" cy="357065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96"/>
          <p:cNvSpPr txBox="1"/>
          <p:nvPr>
            <p:ph type="title"/>
          </p:nvPr>
        </p:nvSpPr>
        <p:spPr>
          <a:xfrm>
            <a:off x="517924"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1 Year Performance</a:t>
            </a:r>
            <a:endParaRPr sz="3000">
              <a:latin typeface="Arial"/>
              <a:ea typeface="Arial"/>
              <a:cs typeface="Arial"/>
              <a:sym typeface="Arial"/>
            </a:endParaRPr>
          </a:p>
        </p:txBody>
      </p:sp>
      <p:pic>
        <p:nvPicPr>
          <p:cNvPr id="556" name="Google Shape;556;p96"/>
          <p:cNvPicPr preferRelativeResize="0"/>
          <p:nvPr/>
        </p:nvPicPr>
        <p:blipFill>
          <a:blip r:embed="rId3">
            <a:alphaModFix/>
          </a:blip>
          <a:stretch>
            <a:fillRect/>
          </a:stretch>
        </p:blipFill>
        <p:spPr>
          <a:xfrm>
            <a:off x="517925" y="1023469"/>
            <a:ext cx="8367061" cy="357065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97"/>
          <p:cNvSpPr txBox="1"/>
          <p:nvPr>
            <p:ph type="title"/>
          </p:nvPr>
        </p:nvSpPr>
        <p:spPr>
          <a:xfrm>
            <a:off x="517924"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5 Year Performance</a:t>
            </a:r>
            <a:endParaRPr sz="3000">
              <a:latin typeface="Arial"/>
              <a:ea typeface="Arial"/>
              <a:cs typeface="Arial"/>
              <a:sym typeface="Arial"/>
            </a:endParaRPr>
          </a:p>
        </p:txBody>
      </p:sp>
      <p:pic>
        <p:nvPicPr>
          <p:cNvPr id="562" name="Google Shape;562;p97"/>
          <p:cNvPicPr preferRelativeResize="0"/>
          <p:nvPr/>
        </p:nvPicPr>
        <p:blipFill>
          <a:blip r:embed="rId3">
            <a:alphaModFix/>
          </a:blip>
          <a:stretch>
            <a:fillRect/>
          </a:stretch>
        </p:blipFill>
        <p:spPr>
          <a:xfrm>
            <a:off x="578325" y="1014844"/>
            <a:ext cx="8405735" cy="357065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4"/>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Types of Retail Stores</a:t>
            </a:r>
            <a:endParaRPr/>
          </a:p>
        </p:txBody>
      </p:sp>
      <p:sp>
        <p:nvSpPr>
          <p:cNvPr id="231" name="Google Shape;231;p44"/>
          <p:cNvSpPr txBox="1"/>
          <p:nvPr/>
        </p:nvSpPr>
        <p:spPr>
          <a:xfrm>
            <a:off x="98250" y="815100"/>
            <a:ext cx="8614800" cy="30000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80000"/>
              </a:lnSpc>
              <a:spcBef>
                <a:spcPts val="0"/>
              </a:spcBef>
              <a:spcAft>
                <a:spcPts val="0"/>
              </a:spcAft>
              <a:buClr>
                <a:srgbClr val="000000"/>
              </a:buClr>
              <a:buSzPts val="1400"/>
              <a:buFont typeface="Arial"/>
              <a:buChar char="•"/>
            </a:pPr>
            <a:r>
              <a:rPr b="1" i="0" lang="en-GB" sz="1400" u="none" cap="none" strike="noStrike">
                <a:solidFill>
                  <a:srgbClr val="695D46"/>
                </a:solidFill>
                <a:latin typeface="Arial"/>
                <a:ea typeface="Arial"/>
                <a:cs typeface="Arial"/>
                <a:sym typeface="Arial"/>
              </a:rPr>
              <a:t>Department stores</a:t>
            </a:r>
            <a:r>
              <a:rPr b="0" i="0" lang="en-GB" sz="1400" u="none" cap="none" strike="noStrike">
                <a:solidFill>
                  <a:srgbClr val="695D46"/>
                </a:solidFill>
                <a:latin typeface="Arial"/>
                <a:ea typeface="Arial"/>
                <a:cs typeface="Arial"/>
                <a:sym typeface="Arial"/>
              </a:rPr>
              <a:t>: offer products at different pricing levels and have a variety of different products. Exp: Macy’s, Kohls, etc. </a:t>
            </a:r>
            <a:endParaRPr/>
          </a:p>
          <a:p>
            <a:pPr indent="-254000" lvl="0" marL="342900" marR="0" rtl="0" algn="l">
              <a:lnSpc>
                <a:spcPct val="80000"/>
              </a:lnSpc>
              <a:spcBef>
                <a:spcPts val="0"/>
              </a:spcBef>
              <a:spcAft>
                <a:spcPts val="0"/>
              </a:spcAft>
              <a:buClr>
                <a:srgbClr val="000000"/>
              </a:buClr>
              <a:buSzPts val="1400"/>
              <a:buFont typeface="Arial"/>
              <a:buNone/>
            </a:pPr>
            <a:r>
              <a:t/>
            </a:r>
            <a:endParaRPr b="0" i="0" sz="1400" u="none" cap="none" strike="noStrike">
              <a:solidFill>
                <a:srgbClr val="695D46"/>
              </a:solidFill>
              <a:latin typeface="Arial"/>
              <a:ea typeface="Arial"/>
              <a:cs typeface="Arial"/>
              <a:sym typeface="Arial"/>
            </a:endParaRPr>
          </a:p>
          <a:p>
            <a:pPr indent="-342900" lvl="0" marL="342900" marR="0" rtl="0" algn="l">
              <a:lnSpc>
                <a:spcPct val="80000"/>
              </a:lnSpc>
              <a:spcBef>
                <a:spcPts val="0"/>
              </a:spcBef>
              <a:spcAft>
                <a:spcPts val="0"/>
              </a:spcAft>
              <a:buClr>
                <a:srgbClr val="000000"/>
              </a:buClr>
              <a:buSzPts val="1400"/>
              <a:buFont typeface="Arial"/>
              <a:buChar char="•"/>
            </a:pPr>
            <a:r>
              <a:rPr b="1" i="0" lang="en-GB" sz="1400" u="none" cap="none" strike="noStrike">
                <a:solidFill>
                  <a:srgbClr val="695D46"/>
                </a:solidFill>
                <a:latin typeface="Arial"/>
                <a:ea typeface="Arial"/>
                <a:cs typeface="Arial"/>
                <a:sym typeface="Arial"/>
              </a:rPr>
              <a:t>Specialty stores: </a:t>
            </a:r>
            <a:r>
              <a:rPr b="0" i="0" lang="en-GB" sz="1400" u="none" cap="none" strike="noStrike">
                <a:solidFill>
                  <a:srgbClr val="695D46"/>
                </a:solidFill>
                <a:latin typeface="Arial"/>
                <a:ea typeface="Arial"/>
                <a:cs typeface="Arial"/>
                <a:sym typeface="Arial"/>
              </a:rPr>
              <a:t>focus on one or two specific categories of products.</a:t>
            </a:r>
            <a:endParaRPr/>
          </a:p>
          <a:p>
            <a:pPr indent="-254000" lvl="0" marL="342900" marR="0" rtl="0" algn="l">
              <a:lnSpc>
                <a:spcPct val="80000"/>
              </a:lnSpc>
              <a:spcBef>
                <a:spcPts val="0"/>
              </a:spcBef>
              <a:spcAft>
                <a:spcPts val="0"/>
              </a:spcAft>
              <a:buClr>
                <a:srgbClr val="000000"/>
              </a:buClr>
              <a:buSzPts val="1400"/>
              <a:buFont typeface="Arial"/>
              <a:buNone/>
            </a:pPr>
            <a:r>
              <a:t/>
            </a:r>
            <a:endParaRPr b="1" i="0" sz="1400" u="none" cap="none" strike="noStrike">
              <a:solidFill>
                <a:srgbClr val="695D46"/>
              </a:solidFill>
              <a:latin typeface="Arial"/>
              <a:ea typeface="Arial"/>
              <a:cs typeface="Arial"/>
              <a:sym typeface="Arial"/>
            </a:endParaRPr>
          </a:p>
          <a:p>
            <a:pPr indent="-342900" lvl="0" marL="342900" marR="0" rtl="0" algn="l">
              <a:lnSpc>
                <a:spcPct val="80000"/>
              </a:lnSpc>
              <a:spcBef>
                <a:spcPts val="0"/>
              </a:spcBef>
              <a:spcAft>
                <a:spcPts val="0"/>
              </a:spcAft>
              <a:buClr>
                <a:srgbClr val="000000"/>
              </a:buClr>
              <a:buSzPts val="1400"/>
              <a:buFont typeface="Arial"/>
              <a:buChar char="•"/>
            </a:pPr>
            <a:r>
              <a:rPr b="1" i="0" lang="en-GB" sz="1400" u="none" cap="none" strike="noStrike">
                <a:solidFill>
                  <a:srgbClr val="695D46"/>
                </a:solidFill>
                <a:latin typeface="Arial"/>
                <a:ea typeface="Arial"/>
                <a:cs typeface="Arial"/>
                <a:sym typeface="Arial"/>
              </a:rPr>
              <a:t>Supermarkets: </a:t>
            </a:r>
            <a:r>
              <a:rPr b="0" i="0" lang="en-GB" sz="1400" u="none" cap="none" strike="noStrike">
                <a:solidFill>
                  <a:srgbClr val="695D46"/>
                </a:solidFill>
                <a:latin typeface="Arial"/>
                <a:ea typeface="Arial"/>
                <a:cs typeface="Arial"/>
                <a:sym typeface="Arial"/>
              </a:rPr>
              <a:t>large, departmentalized, self-service stores that specialize in food and non-food items.</a:t>
            </a:r>
            <a:endParaRPr/>
          </a:p>
          <a:p>
            <a:pPr indent="0" lvl="0" marL="0" marR="0" rtl="0" algn="l">
              <a:lnSpc>
                <a:spcPct val="80000"/>
              </a:lnSpc>
              <a:spcBef>
                <a:spcPts val="0"/>
              </a:spcBef>
              <a:spcAft>
                <a:spcPts val="0"/>
              </a:spcAft>
              <a:buNone/>
            </a:pPr>
            <a:r>
              <a:t/>
            </a:r>
            <a:endParaRPr b="1" i="0" sz="1400" u="none" cap="none" strike="noStrike">
              <a:solidFill>
                <a:srgbClr val="695D46"/>
              </a:solidFill>
              <a:latin typeface="Arial"/>
              <a:ea typeface="Arial"/>
              <a:cs typeface="Arial"/>
              <a:sym typeface="Arial"/>
            </a:endParaRPr>
          </a:p>
          <a:p>
            <a:pPr indent="-342900" lvl="0" marL="342900" marR="0" rtl="0" algn="l">
              <a:lnSpc>
                <a:spcPct val="80000"/>
              </a:lnSpc>
              <a:spcBef>
                <a:spcPts val="0"/>
              </a:spcBef>
              <a:spcAft>
                <a:spcPts val="0"/>
              </a:spcAft>
              <a:buClr>
                <a:srgbClr val="000000"/>
              </a:buClr>
              <a:buSzPts val="1400"/>
              <a:buFont typeface="Arial"/>
              <a:buChar char="•"/>
            </a:pPr>
            <a:r>
              <a:rPr b="1" i="0" lang="en-GB" sz="1400" u="none" cap="none" strike="noStrike">
                <a:solidFill>
                  <a:srgbClr val="695D46"/>
                </a:solidFill>
                <a:latin typeface="Arial"/>
                <a:ea typeface="Arial"/>
                <a:cs typeface="Arial"/>
                <a:sym typeface="Arial"/>
              </a:rPr>
              <a:t>Convenience stores: </a:t>
            </a:r>
            <a:r>
              <a:rPr b="0" i="0" lang="en-GB" sz="1400" u="none" cap="none" strike="noStrike">
                <a:solidFill>
                  <a:srgbClr val="695D46"/>
                </a:solidFill>
                <a:latin typeface="Arial"/>
                <a:ea typeface="Arial"/>
                <a:cs typeface="Arial"/>
                <a:sym typeface="Arial"/>
              </a:rPr>
              <a:t>offer a limited range of products at premium prices due to the added value of convenience. Usually are small and located in residential area.</a:t>
            </a:r>
            <a:endParaRPr/>
          </a:p>
          <a:p>
            <a:pPr indent="-254000" lvl="0" marL="342900" marR="0" rtl="0" algn="l">
              <a:lnSpc>
                <a:spcPct val="80000"/>
              </a:lnSpc>
              <a:spcBef>
                <a:spcPts val="0"/>
              </a:spcBef>
              <a:spcAft>
                <a:spcPts val="0"/>
              </a:spcAft>
              <a:buClr>
                <a:srgbClr val="000000"/>
              </a:buClr>
              <a:buSzPts val="1400"/>
              <a:buFont typeface="Arial"/>
              <a:buNone/>
            </a:pPr>
            <a:r>
              <a:t/>
            </a:r>
            <a:endParaRPr b="1" i="0" sz="1400" u="none" cap="none" strike="noStrike">
              <a:solidFill>
                <a:srgbClr val="695D46"/>
              </a:solidFill>
              <a:latin typeface="Arial"/>
              <a:ea typeface="Arial"/>
              <a:cs typeface="Arial"/>
              <a:sym typeface="Arial"/>
            </a:endParaRPr>
          </a:p>
          <a:p>
            <a:pPr indent="-342900" lvl="0" marL="342900" marR="0" rtl="0" algn="l">
              <a:lnSpc>
                <a:spcPct val="80000"/>
              </a:lnSpc>
              <a:spcBef>
                <a:spcPts val="0"/>
              </a:spcBef>
              <a:spcAft>
                <a:spcPts val="0"/>
              </a:spcAft>
              <a:buClr>
                <a:srgbClr val="000000"/>
              </a:buClr>
              <a:buSzPts val="1400"/>
              <a:buFont typeface="Arial"/>
              <a:buChar char="•"/>
            </a:pPr>
            <a:r>
              <a:rPr b="1" i="0" lang="en-GB" sz="1400" u="none" cap="none" strike="noStrike">
                <a:solidFill>
                  <a:srgbClr val="695D46"/>
                </a:solidFill>
                <a:latin typeface="Arial"/>
                <a:ea typeface="Arial"/>
                <a:cs typeface="Arial"/>
                <a:sym typeface="Arial"/>
              </a:rPr>
              <a:t>Discount stores: </a:t>
            </a:r>
            <a:r>
              <a:rPr b="0" i="0" lang="en-GB" sz="1400" u="none" cap="none" strike="noStrike">
                <a:solidFill>
                  <a:srgbClr val="695D46"/>
                </a:solidFill>
                <a:latin typeface="Arial"/>
                <a:ea typeface="Arial"/>
                <a:cs typeface="Arial"/>
                <a:sym typeface="Arial"/>
              </a:rPr>
              <a:t>compete on the basis of low prices, high turnover, and high volume. Exp: Walmart, Winners, etc.</a:t>
            </a:r>
            <a:endParaRPr/>
          </a:p>
          <a:p>
            <a:pPr indent="-254000" lvl="0" marL="342900" marR="0" rtl="0" algn="l">
              <a:lnSpc>
                <a:spcPct val="80000"/>
              </a:lnSpc>
              <a:spcBef>
                <a:spcPts val="0"/>
              </a:spcBef>
              <a:spcAft>
                <a:spcPts val="0"/>
              </a:spcAft>
              <a:buClr>
                <a:srgbClr val="000000"/>
              </a:buClr>
              <a:buSzPts val="1400"/>
              <a:buFont typeface="Arial"/>
              <a:buNone/>
            </a:pPr>
            <a:r>
              <a:t/>
            </a:r>
            <a:endParaRPr b="1" i="0" sz="1400" u="none" cap="none" strike="noStrike">
              <a:solidFill>
                <a:srgbClr val="695D46"/>
              </a:solidFill>
              <a:latin typeface="Arial"/>
              <a:ea typeface="Arial"/>
              <a:cs typeface="Arial"/>
              <a:sym typeface="Arial"/>
            </a:endParaRPr>
          </a:p>
          <a:p>
            <a:pPr indent="-342900" lvl="0" marL="342900" marR="0" rtl="0" algn="l">
              <a:lnSpc>
                <a:spcPct val="80000"/>
              </a:lnSpc>
              <a:spcBef>
                <a:spcPts val="0"/>
              </a:spcBef>
              <a:spcAft>
                <a:spcPts val="0"/>
              </a:spcAft>
              <a:buClr>
                <a:srgbClr val="000000"/>
              </a:buClr>
              <a:buSzPts val="1400"/>
              <a:buFont typeface="Arial"/>
              <a:buChar char="•"/>
            </a:pPr>
            <a:r>
              <a:rPr b="1" i="0" lang="en-GB" sz="1400" u="none" cap="none" strike="noStrike">
                <a:solidFill>
                  <a:srgbClr val="695D46"/>
                </a:solidFill>
                <a:latin typeface="Arial"/>
                <a:ea typeface="Arial"/>
                <a:cs typeface="Arial"/>
                <a:sym typeface="Arial"/>
              </a:rPr>
              <a:t>Hypermarkets or Superstores: </a:t>
            </a:r>
            <a:r>
              <a:rPr b="0" i="0" lang="en-GB" sz="1400" u="none" cap="none" strike="noStrike">
                <a:solidFill>
                  <a:srgbClr val="695D46"/>
                </a:solidFill>
                <a:latin typeface="Arial"/>
                <a:ea typeface="Arial"/>
                <a:cs typeface="Arial"/>
                <a:sym typeface="Arial"/>
              </a:rPr>
              <a:t>the next level of supermarkets. Usually are the size of malls. Exp: Tesco, Costco, etc.</a:t>
            </a:r>
            <a:endParaRPr b="1" i="0" sz="1400" u="none" cap="none" strike="noStrike">
              <a:solidFill>
                <a:srgbClr val="695D46"/>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6" name="Shape 566"/>
        <p:cNvGrpSpPr/>
        <p:nvPr/>
      </p:nvGrpSpPr>
      <p:grpSpPr>
        <a:xfrm>
          <a:off x="0" y="0"/>
          <a:ext cx="0" cy="0"/>
          <a:chOff x="0" y="0"/>
          <a:chExt cx="0" cy="0"/>
        </a:xfrm>
      </p:grpSpPr>
      <p:sp>
        <p:nvSpPr>
          <p:cNvPr id="567" name="Google Shape;567;p98"/>
          <p:cNvSpPr txBox="1"/>
          <p:nvPr>
            <p:ph type="title"/>
          </p:nvPr>
        </p:nvSpPr>
        <p:spPr>
          <a:xfrm>
            <a:off x="397199" y="249780"/>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10 Year Performance</a:t>
            </a:r>
            <a:endParaRPr sz="3000">
              <a:latin typeface="Arial"/>
              <a:ea typeface="Arial"/>
              <a:cs typeface="Arial"/>
              <a:sym typeface="Arial"/>
            </a:endParaRPr>
          </a:p>
        </p:txBody>
      </p:sp>
      <p:pic>
        <p:nvPicPr>
          <p:cNvPr descr="A screenshot of a cell phone&#10;&#10;Description automatically generated" id="568" name="Google Shape;568;p98"/>
          <p:cNvPicPr preferRelativeResize="0"/>
          <p:nvPr>
            <p:ph idx="1" type="body"/>
          </p:nvPr>
        </p:nvPicPr>
        <p:blipFill rotWithShape="1">
          <a:blip r:embed="rId3">
            <a:alphaModFix/>
          </a:blip>
          <a:srcRect b="0" l="0" r="0" t="8130"/>
          <a:stretch/>
        </p:blipFill>
        <p:spPr>
          <a:xfrm>
            <a:off x="397199" y="1159731"/>
            <a:ext cx="8370000" cy="3460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99"/>
          <p:cNvSpPr txBox="1"/>
          <p:nvPr>
            <p:ph type="title"/>
          </p:nvPr>
        </p:nvSpPr>
        <p:spPr>
          <a:xfrm>
            <a:off x="249086" y="229862"/>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Peer Comparison</a:t>
            </a:r>
            <a:endParaRPr sz="3000">
              <a:latin typeface="Arial"/>
              <a:ea typeface="Arial"/>
              <a:cs typeface="Arial"/>
              <a:sym typeface="Arial"/>
            </a:endParaRPr>
          </a:p>
        </p:txBody>
      </p:sp>
      <p:sp>
        <p:nvSpPr>
          <p:cNvPr id="575" name="Google Shape;575;p9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p>
            <a:pPr indent="-38100" lvl="0" marL="177800" rtl="0" algn="l">
              <a:lnSpc>
                <a:spcPct val="90000"/>
              </a:lnSpc>
              <a:spcBef>
                <a:spcPts val="0"/>
              </a:spcBef>
              <a:spcAft>
                <a:spcPts val="0"/>
              </a:spcAft>
              <a:buClr>
                <a:schemeClr val="dk1"/>
              </a:buClr>
              <a:buSzPts val="2100"/>
              <a:buNone/>
            </a:pPr>
            <a:r>
              <a:t/>
            </a:r>
            <a:endParaRPr sz="1100"/>
          </a:p>
        </p:txBody>
      </p:sp>
      <p:pic>
        <p:nvPicPr>
          <p:cNvPr id="576" name="Google Shape;576;p99"/>
          <p:cNvPicPr preferRelativeResize="0"/>
          <p:nvPr/>
        </p:nvPicPr>
        <p:blipFill>
          <a:blip r:embed="rId3">
            <a:alphaModFix/>
          </a:blip>
          <a:stretch>
            <a:fillRect/>
          </a:stretch>
        </p:blipFill>
        <p:spPr>
          <a:xfrm>
            <a:off x="87262" y="905650"/>
            <a:ext cx="8969475" cy="38290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1" name="Shape 581"/>
        <p:cNvGrpSpPr/>
        <p:nvPr/>
      </p:nvGrpSpPr>
      <p:grpSpPr>
        <a:xfrm>
          <a:off x="0" y="0"/>
          <a:ext cx="0" cy="0"/>
          <a:chOff x="0" y="0"/>
          <a:chExt cx="0" cy="0"/>
        </a:xfrm>
      </p:grpSpPr>
      <p:sp>
        <p:nvSpPr>
          <p:cNvPr id="582" name="Google Shape;582;p100"/>
          <p:cNvSpPr txBox="1"/>
          <p:nvPr>
            <p:ph type="title"/>
          </p:nvPr>
        </p:nvSpPr>
        <p:spPr>
          <a:xfrm>
            <a:off x="518432" y="10828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Market &amp; Industry Index Comparison</a:t>
            </a:r>
            <a:endParaRPr sz="3000">
              <a:latin typeface="Arial"/>
              <a:ea typeface="Arial"/>
              <a:cs typeface="Arial"/>
              <a:sym typeface="Arial"/>
            </a:endParaRPr>
          </a:p>
        </p:txBody>
      </p:sp>
      <p:pic>
        <p:nvPicPr>
          <p:cNvPr id="583" name="Google Shape;583;p100"/>
          <p:cNvPicPr preferRelativeResize="0"/>
          <p:nvPr/>
        </p:nvPicPr>
        <p:blipFill>
          <a:blip r:embed="rId3">
            <a:alphaModFix/>
          </a:blip>
          <a:stretch>
            <a:fillRect/>
          </a:stretch>
        </p:blipFill>
        <p:spPr>
          <a:xfrm>
            <a:off x="1291575" y="857899"/>
            <a:ext cx="6018051" cy="38374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8" name="Shape 588"/>
        <p:cNvGrpSpPr/>
        <p:nvPr/>
      </p:nvGrpSpPr>
      <p:grpSpPr>
        <a:xfrm>
          <a:off x="0" y="0"/>
          <a:ext cx="0" cy="0"/>
          <a:chOff x="0" y="0"/>
          <a:chExt cx="0" cy="0"/>
        </a:xfrm>
      </p:grpSpPr>
      <p:sp>
        <p:nvSpPr>
          <p:cNvPr id="589" name="Google Shape;589;p101"/>
          <p:cNvSpPr/>
          <p:nvPr/>
        </p:nvSpPr>
        <p:spPr>
          <a:xfrm>
            <a:off x="-1" y="0"/>
            <a:ext cx="91416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90" name="Google Shape;590;p101"/>
          <p:cNvSpPr txBox="1"/>
          <p:nvPr>
            <p:ph type="title"/>
          </p:nvPr>
        </p:nvSpPr>
        <p:spPr>
          <a:xfrm>
            <a:off x="567258" y="147973"/>
            <a:ext cx="4451100" cy="1180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Company Overview</a:t>
            </a:r>
            <a:endParaRPr sz="3000">
              <a:latin typeface="Arial"/>
              <a:ea typeface="Arial"/>
              <a:cs typeface="Arial"/>
              <a:sym typeface="Arial"/>
            </a:endParaRPr>
          </a:p>
        </p:txBody>
      </p:sp>
      <p:pic>
        <p:nvPicPr>
          <p:cNvPr descr="A close up of a map&#10;&#10;Description automatically generated" id="591" name="Google Shape;591;p101"/>
          <p:cNvPicPr preferRelativeResize="0"/>
          <p:nvPr/>
        </p:nvPicPr>
        <p:blipFill rotWithShape="1">
          <a:blip r:embed="rId3">
            <a:alphaModFix/>
          </a:blip>
          <a:srcRect b="0" l="23617" r="0" t="0"/>
          <a:stretch/>
        </p:blipFill>
        <p:spPr>
          <a:xfrm>
            <a:off x="3533789" y="1356094"/>
            <a:ext cx="4903379" cy="3049318"/>
          </a:xfrm>
          <a:prstGeom prst="rect">
            <a:avLst/>
          </a:prstGeom>
          <a:noFill/>
          <a:ln>
            <a:noFill/>
          </a:ln>
        </p:spPr>
      </p:pic>
      <p:pic>
        <p:nvPicPr>
          <p:cNvPr id="592" name="Google Shape;592;p101"/>
          <p:cNvPicPr preferRelativeResize="0"/>
          <p:nvPr/>
        </p:nvPicPr>
        <p:blipFill rotWithShape="1">
          <a:blip r:embed="rId4">
            <a:alphaModFix/>
          </a:blip>
          <a:srcRect b="0" l="0" r="0" t="0"/>
          <a:stretch/>
        </p:blipFill>
        <p:spPr>
          <a:xfrm>
            <a:off x="668317" y="1356094"/>
            <a:ext cx="2764414" cy="350825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7" name="Shape 597"/>
        <p:cNvGrpSpPr/>
        <p:nvPr/>
      </p:nvGrpSpPr>
      <p:grpSpPr>
        <a:xfrm>
          <a:off x="0" y="0"/>
          <a:ext cx="0" cy="0"/>
          <a:chOff x="0" y="0"/>
          <a:chExt cx="0" cy="0"/>
        </a:xfrm>
      </p:grpSpPr>
      <p:sp>
        <p:nvSpPr>
          <p:cNvPr id="598" name="Google Shape;598;p102"/>
          <p:cNvSpPr/>
          <p:nvPr/>
        </p:nvSpPr>
        <p:spPr>
          <a:xfrm>
            <a:off x="-1" y="0"/>
            <a:ext cx="91416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99" name="Google Shape;599;p102"/>
          <p:cNvSpPr txBox="1"/>
          <p:nvPr>
            <p:ph type="title"/>
          </p:nvPr>
        </p:nvSpPr>
        <p:spPr>
          <a:xfrm>
            <a:off x="567258" y="147973"/>
            <a:ext cx="4451100" cy="1180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Company Overview</a:t>
            </a:r>
            <a:endParaRPr sz="3000">
              <a:latin typeface="Arial"/>
              <a:ea typeface="Arial"/>
              <a:cs typeface="Arial"/>
              <a:sym typeface="Arial"/>
            </a:endParaRPr>
          </a:p>
        </p:txBody>
      </p:sp>
      <p:pic>
        <p:nvPicPr>
          <p:cNvPr id="600" name="Google Shape;600;p102"/>
          <p:cNvPicPr preferRelativeResize="0"/>
          <p:nvPr/>
        </p:nvPicPr>
        <p:blipFill rotWithShape="1">
          <a:blip r:embed="rId3">
            <a:alphaModFix/>
          </a:blip>
          <a:srcRect b="0" l="0" r="0" t="0"/>
          <a:stretch/>
        </p:blipFill>
        <p:spPr>
          <a:xfrm>
            <a:off x="567250" y="996575"/>
            <a:ext cx="7353300" cy="39243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5" name="Shape 605"/>
        <p:cNvGrpSpPr/>
        <p:nvPr/>
      </p:nvGrpSpPr>
      <p:grpSpPr>
        <a:xfrm>
          <a:off x="0" y="0"/>
          <a:ext cx="0" cy="0"/>
          <a:chOff x="0" y="0"/>
          <a:chExt cx="0" cy="0"/>
        </a:xfrm>
      </p:grpSpPr>
      <p:sp>
        <p:nvSpPr>
          <p:cNvPr id="606" name="Google Shape;606;p103"/>
          <p:cNvSpPr/>
          <p:nvPr/>
        </p:nvSpPr>
        <p:spPr>
          <a:xfrm>
            <a:off x="-1" y="0"/>
            <a:ext cx="91416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07" name="Google Shape;607;p103"/>
          <p:cNvSpPr txBox="1"/>
          <p:nvPr>
            <p:ph type="title"/>
          </p:nvPr>
        </p:nvSpPr>
        <p:spPr>
          <a:xfrm>
            <a:off x="567258" y="147973"/>
            <a:ext cx="4451100" cy="1180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Company Overview</a:t>
            </a:r>
            <a:endParaRPr sz="3000">
              <a:latin typeface="Arial"/>
              <a:ea typeface="Arial"/>
              <a:cs typeface="Arial"/>
              <a:sym typeface="Arial"/>
            </a:endParaRPr>
          </a:p>
        </p:txBody>
      </p:sp>
      <p:pic>
        <p:nvPicPr>
          <p:cNvPr id="608" name="Google Shape;608;p103"/>
          <p:cNvPicPr preferRelativeResize="0"/>
          <p:nvPr/>
        </p:nvPicPr>
        <p:blipFill rotWithShape="1">
          <a:blip r:embed="rId3">
            <a:alphaModFix/>
          </a:blip>
          <a:srcRect b="0" l="0" r="0" t="0"/>
          <a:stretch/>
        </p:blipFill>
        <p:spPr>
          <a:xfrm>
            <a:off x="567250" y="986325"/>
            <a:ext cx="7921975" cy="38866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2" name="Shape 612"/>
        <p:cNvGrpSpPr/>
        <p:nvPr/>
      </p:nvGrpSpPr>
      <p:grpSpPr>
        <a:xfrm>
          <a:off x="0" y="0"/>
          <a:ext cx="0" cy="0"/>
          <a:chOff x="0" y="0"/>
          <a:chExt cx="0" cy="0"/>
        </a:xfrm>
      </p:grpSpPr>
      <p:sp>
        <p:nvSpPr>
          <p:cNvPr id="613" name="Google Shape;613;p104"/>
          <p:cNvSpPr/>
          <p:nvPr/>
        </p:nvSpPr>
        <p:spPr>
          <a:xfrm>
            <a:off x="-1" y="0"/>
            <a:ext cx="91416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614" name="Google Shape;614;p104"/>
          <p:cNvPicPr preferRelativeResize="0"/>
          <p:nvPr/>
        </p:nvPicPr>
        <p:blipFill rotWithShape="1">
          <a:blip r:embed="rId3">
            <a:alphaModFix/>
          </a:blip>
          <a:srcRect b="0" l="0" r="0" t="0"/>
          <a:stretch/>
        </p:blipFill>
        <p:spPr>
          <a:xfrm>
            <a:off x="208190" y="255388"/>
            <a:ext cx="8380640" cy="463272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10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Costco Timeline</a:t>
            </a:r>
            <a:endParaRPr sz="3000">
              <a:latin typeface="Arial"/>
              <a:ea typeface="Arial"/>
              <a:cs typeface="Arial"/>
              <a:sym typeface="Arial"/>
            </a:endParaRPr>
          </a:p>
        </p:txBody>
      </p:sp>
      <p:sp>
        <p:nvSpPr>
          <p:cNvPr id="620" name="Google Shape;620;p105"/>
          <p:cNvSpPr txBox="1"/>
          <p:nvPr>
            <p:ph idx="1" type="body"/>
          </p:nvPr>
        </p:nvSpPr>
        <p:spPr>
          <a:xfrm>
            <a:off x="628650" y="1268016"/>
            <a:ext cx="7886700" cy="32634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1800"/>
              <a:buChar char="•"/>
            </a:pPr>
            <a:r>
              <a:rPr b="1" lang="en-GB" sz="1800"/>
              <a:t>1983-</a:t>
            </a:r>
            <a:r>
              <a:rPr lang="en-GB" sz="1800"/>
              <a:t>Costco opens its first warehouse after founder James Sinegal acquired experience working at Price Club</a:t>
            </a:r>
            <a:endParaRPr sz="1100"/>
          </a:p>
          <a:p>
            <a:pPr indent="-177800" lvl="0" marL="177800" rtl="0" algn="l">
              <a:lnSpc>
                <a:spcPct val="90000"/>
              </a:lnSpc>
              <a:spcBef>
                <a:spcPts val="800"/>
              </a:spcBef>
              <a:spcAft>
                <a:spcPts val="0"/>
              </a:spcAft>
              <a:buClr>
                <a:schemeClr val="dk1"/>
              </a:buClr>
              <a:buSzPts val="1800"/>
              <a:buChar char="•"/>
            </a:pPr>
            <a:r>
              <a:rPr b="1" lang="en-GB" sz="1800"/>
              <a:t>1993- </a:t>
            </a:r>
            <a:r>
              <a:rPr lang="en-GB" sz="1800"/>
              <a:t>Merger between Costco and Price Club and Price Club locations rebranded as Costco Wholesale in 1997</a:t>
            </a:r>
            <a:endParaRPr sz="1100"/>
          </a:p>
          <a:p>
            <a:pPr indent="-177800" lvl="0" marL="177800" rtl="0" algn="l">
              <a:lnSpc>
                <a:spcPct val="90000"/>
              </a:lnSpc>
              <a:spcBef>
                <a:spcPts val="800"/>
              </a:spcBef>
              <a:spcAft>
                <a:spcPts val="0"/>
              </a:spcAft>
              <a:buClr>
                <a:schemeClr val="dk1"/>
              </a:buClr>
              <a:buSzPts val="1800"/>
              <a:buChar char="•"/>
            </a:pPr>
            <a:r>
              <a:rPr b="1" lang="en-GB" sz="1800"/>
              <a:t>1994- </a:t>
            </a:r>
            <a:r>
              <a:rPr lang="en-GB" sz="1800"/>
              <a:t>First Asia Costco opens in Seoul</a:t>
            </a:r>
            <a:endParaRPr sz="1100"/>
          </a:p>
          <a:p>
            <a:pPr indent="-177800" lvl="0" marL="177800" rtl="0" algn="l">
              <a:lnSpc>
                <a:spcPct val="90000"/>
              </a:lnSpc>
              <a:spcBef>
                <a:spcPts val="800"/>
              </a:spcBef>
              <a:spcAft>
                <a:spcPts val="0"/>
              </a:spcAft>
              <a:buClr>
                <a:schemeClr val="dk1"/>
              </a:buClr>
              <a:buSzPts val="1800"/>
              <a:buChar char="•"/>
            </a:pPr>
            <a:r>
              <a:rPr b="1" lang="en-GB" sz="1800"/>
              <a:t>1995- </a:t>
            </a:r>
            <a:r>
              <a:rPr lang="en-GB" sz="1800"/>
              <a:t>200th location is opened in Washington</a:t>
            </a:r>
            <a:endParaRPr sz="1100"/>
          </a:p>
          <a:p>
            <a:pPr indent="-177800" lvl="0" marL="177800" rtl="0" algn="l">
              <a:lnSpc>
                <a:spcPct val="90000"/>
              </a:lnSpc>
              <a:spcBef>
                <a:spcPts val="800"/>
              </a:spcBef>
              <a:spcAft>
                <a:spcPts val="0"/>
              </a:spcAft>
              <a:buClr>
                <a:schemeClr val="dk1"/>
              </a:buClr>
              <a:buSzPts val="1800"/>
              <a:buChar char="•"/>
            </a:pPr>
            <a:r>
              <a:rPr b="1" lang="en-GB" sz="1800"/>
              <a:t>1998- </a:t>
            </a:r>
            <a:r>
              <a:rPr lang="en-GB" sz="1800"/>
              <a:t>Costco.com is established</a:t>
            </a:r>
            <a:endParaRPr sz="1100"/>
          </a:p>
          <a:p>
            <a:pPr indent="-177800" lvl="0" marL="177800" rtl="0" algn="l">
              <a:lnSpc>
                <a:spcPct val="90000"/>
              </a:lnSpc>
              <a:spcBef>
                <a:spcPts val="800"/>
              </a:spcBef>
              <a:spcAft>
                <a:spcPts val="0"/>
              </a:spcAft>
              <a:buClr>
                <a:schemeClr val="dk1"/>
              </a:buClr>
              <a:buSzPts val="1800"/>
              <a:buChar char="•"/>
            </a:pPr>
            <a:r>
              <a:rPr b="1" lang="en-GB" sz="1800"/>
              <a:t>2000- </a:t>
            </a:r>
            <a:r>
              <a:rPr lang="en-GB" sz="1800"/>
              <a:t>2 for 1 stock split on January 14</a:t>
            </a:r>
            <a:r>
              <a:rPr baseline="30000" lang="en-GB" sz="1800"/>
              <a:t>th</a:t>
            </a:r>
            <a:endParaRPr sz="1800"/>
          </a:p>
          <a:p>
            <a:pPr indent="-177800" lvl="0" marL="177800" rtl="0" algn="l">
              <a:lnSpc>
                <a:spcPct val="90000"/>
              </a:lnSpc>
              <a:spcBef>
                <a:spcPts val="800"/>
              </a:spcBef>
              <a:spcAft>
                <a:spcPts val="0"/>
              </a:spcAft>
              <a:buClr>
                <a:schemeClr val="dk1"/>
              </a:buClr>
              <a:buSzPts val="1800"/>
              <a:buChar char="•"/>
            </a:pPr>
            <a:r>
              <a:rPr b="1" lang="en-GB" sz="1800"/>
              <a:t>2005- </a:t>
            </a:r>
            <a:r>
              <a:rPr lang="en-GB" sz="1800"/>
              <a:t>25 warehouses pass $200 million in annual sales</a:t>
            </a:r>
            <a:endParaRPr sz="1100"/>
          </a:p>
          <a:p>
            <a:pPr indent="-177800" lvl="0" marL="177800" rtl="0" algn="l">
              <a:lnSpc>
                <a:spcPct val="90000"/>
              </a:lnSpc>
              <a:spcBef>
                <a:spcPts val="800"/>
              </a:spcBef>
              <a:spcAft>
                <a:spcPts val="0"/>
              </a:spcAft>
              <a:buClr>
                <a:schemeClr val="dk1"/>
              </a:buClr>
              <a:buSzPts val="1800"/>
              <a:buChar char="•"/>
            </a:pPr>
            <a:r>
              <a:rPr b="1" lang="en-GB" sz="1800"/>
              <a:t>2019- </a:t>
            </a:r>
            <a:r>
              <a:rPr lang="en-GB" sz="1800"/>
              <a:t>785 warehouses to date have been opened across the world</a:t>
            </a:r>
            <a:endParaRPr b="1" sz="18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106"/>
          <p:cNvSpPr txBox="1"/>
          <p:nvPr>
            <p:ph type="title"/>
          </p:nvPr>
        </p:nvSpPr>
        <p:spPr>
          <a:xfrm>
            <a:off x="628650" y="272557"/>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Business Model</a:t>
            </a:r>
            <a:endParaRPr sz="3000">
              <a:latin typeface="Arial"/>
              <a:ea typeface="Arial"/>
              <a:cs typeface="Arial"/>
              <a:sym typeface="Arial"/>
            </a:endParaRPr>
          </a:p>
        </p:txBody>
      </p:sp>
      <p:pic>
        <p:nvPicPr>
          <p:cNvPr id="626" name="Google Shape;626;p106"/>
          <p:cNvPicPr preferRelativeResize="0"/>
          <p:nvPr/>
        </p:nvPicPr>
        <p:blipFill rotWithShape="1">
          <a:blip r:embed="rId3">
            <a:alphaModFix/>
          </a:blip>
          <a:srcRect b="0" l="0" r="0" t="0"/>
          <a:stretch/>
        </p:blipFill>
        <p:spPr>
          <a:xfrm>
            <a:off x="1414482" y="1090288"/>
            <a:ext cx="6315036" cy="3915820"/>
          </a:xfrm>
          <a:prstGeom prst="rect">
            <a:avLst/>
          </a:prstGeom>
          <a:noFill/>
          <a:ln>
            <a:noFill/>
          </a:ln>
        </p:spPr>
      </p:pic>
      <p:sp>
        <p:nvSpPr>
          <p:cNvPr id="627" name="Google Shape;627;p106"/>
          <p:cNvSpPr/>
          <p:nvPr/>
        </p:nvSpPr>
        <p:spPr>
          <a:xfrm>
            <a:off x="1500207" y="4188278"/>
            <a:ext cx="1047000" cy="159300"/>
          </a:xfrm>
          <a:prstGeom prst="roundRect">
            <a:avLst>
              <a:gd fmla="val 16667" name="adj"/>
            </a:avLst>
          </a:prstGeom>
          <a:noFill/>
          <a:ln cap="flat" cmpd="sng" w="381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28" name="Google Shape;628;p106"/>
          <p:cNvSpPr/>
          <p:nvPr/>
        </p:nvSpPr>
        <p:spPr>
          <a:xfrm>
            <a:off x="7372350" y="4188278"/>
            <a:ext cx="442800" cy="159300"/>
          </a:xfrm>
          <a:prstGeom prst="roundRect">
            <a:avLst>
              <a:gd fmla="val 16667" name="adj"/>
            </a:avLst>
          </a:prstGeom>
          <a:noFill/>
          <a:ln cap="flat" cmpd="sng" w="381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107"/>
          <p:cNvSpPr txBox="1"/>
          <p:nvPr>
            <p:ph type="title"/>
          </p:nvPr>
        </p:nvSpPr>
        <p:spPr>
          <a:xfrm>
            <a:off x="251655" y="322829"/>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Business Model - Memberships</a:t>
            </a:r>
            <a:endParaRPr sz="3000">
              <a:latin typeface="Arial"/>
              <a:ea typeface="Arial"/>
              <a:cs typeface="Arial"/>
              <a:sym typeface="Arial"/>
            </a:endParaRPr>
          </a:p>
        </p:txBody>
      </p:sp>
      <p:pic>
        <p:nvPicPr>
          <p:cNvPr id="634" name="Google Shape;634;p107"/>
          <p:cNvPicPr preferRelativeResize="0"/>
          <p:nvPr>
            <p:ph idx="1" type="body"/>
          </p:nvPr>
        </p:nvPicPr>
        <p:blipFill rotWithShape="1">
          <a:blip r:embed="rId3">
            <a:alphaModFix/>
          </a:blip>
          <a:srcRect b="0" l="0" r="0" t="0"/>
          <a:stretch/>
        </p:blipFill>
        <p:spPr>
          <a:xfrm>
            <a:off x="251655" y="1665514"/>
            <a:ext cx="8640600" cy="2411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5"/>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World Largest Retailers</a:t>
            </a:r>
            <a:endParaRPr/>
          </a:p>
        </p:txBody>
      </p:sp>
      <p:pic>
        <p:nvPicPr>
          <p:cNvPr descr="Chart: The World's Largest Retailers | Statista" id="237" name="Google Shape;237;p45"/>
          <p:cNvPicPr preferRelativeResize="0"/>
          <p:nvPr/>
        </p:nvPicPr>
        <p:blipFill rotWithShape="1">
          <a:blip r:embed="rId3">
            <a:alphaModFix/>
          </a:blip>
          <a:srcRect b="0" l="0" r="0" t="0"/>
          <a:stretch/>
        </p:blipFill>
        <p:spPr>
          <a:xfrm>
            <a:off x="2341608" y="703456"/>
            <a:ext cx="4339883" cy="433988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9" name="Shape 639"/>
        <p:cNvGrpSpPr/>
        <p:nvPr/>
      </p:nvGrpSpPr>
      <p:grpSpPr>
        <a:xfrm>
          <a:off x="0" y="0"/>
          <a:ext cx="0" cy="0"/>
          <a:chOff x="0" y="0"/>
          <a:chExt cx="0" cy="0"/>
        </a:xfrm>
      </p:grpSpPr>
      <p:sp>
        <p:nvSpPr>
          <p:cNvPr id="640" name="Google Shape;640;p108"/>
          <p:cNvSpPr txBox="1"/>
          <p:nvPr>
            <p:ph type="title"/>
          </p:nvPr>
        </p:nvSpPr>
        <p:spPr>
          <a:xfrm>
            <a:off x="691753" y="406003"/>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Business Model - Memberships</a:t>
            </a:r>
            <a:endParaRPr sz="3000">
              <a:latin typeface="Arial"/>
              <a:ea typeface="Arial"/>
              <a:cs typeface="Arial"/>
              <a:sym typeface="Arial"/>
            </a:endParaRPr>
          </a:p>
        </p:txBody>
      </p:sp>
      <p:pic>
        <p:nvPicPr>
          <p:cNvPr id="641" name="Google Shape;641;p108"/>
          <p:cNvPicPr preferRelativeResize="0"/>
          <p:nvPr>
            <p:ph idx="1" type="body"/>
          </p:nvPr>
        </p:nvPicPr>
        <p:blipFill rotWithShape="1">
          <a:blip r:embed="rId3">
            <a:alphaModFix/>
          </a:blip>
          <a:srcRect b="0" l="0" r="0" t="0"/>
          <a:stretch/>
        </p:blipFill>
        <p:spPr>
          <a:xfrm>
            <a:off x="691753" y="1400175"/>
            <a:ext cx="7753500" cy="1449000"/>
          </a:xfrm>
          <a:prstGeom prst="rect">
            <a:avLst/>
          </a:prstGeom>
          <a:noFill/>
          <a:ln>
            <a:noFill/>
          </a:ln>
        </p:spPr>
      </p:pic>
      <p:pic>
        <p:nvPicPr>
          <p:cNvPr id="642" name="Google Shape;642;p108"/>
          <p:cNvPicPr preferRelativeResize="0"/>
          <p:nvPr/>
        </p:nvPicPr>
        <p:blipFill rotWithShape="1">
          <a:blip r:embed="rId4">
            <a:alphaModFix/>
          </a:blip>
          <a:srcRect b="0" l="0" r="0" t="0"/>
          <a:stretch/>
        </p:blipFill>
        <p:spPr>
          <a:xfrm>
            <a:off x="698897" y="2834628"/>
            <a:ext cx="6322657" cy="172302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7" name="Shape 647"/>
        <p:cNvGrpSpPr/>
        <p:nvPr/>
      </p:nvGrpSpPr>
      <p:grpSpPr>
        <a:xfrm>
          <a:off x="0" y="0"/>
          <a:ext cx="0" cy="0"/>
          <a:chOff x="0" y="0"/>
          <a:chExt cx="0" cy="0"/>
        </a:xfrm>
      </p:grpSpPr>
      <p:sp>
        <p:nvSpPr>
          <p:cNvPr id="648" name="Google Shape;648;p10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solidFill>
                  <a:schemeClr val="dk1"/>
                </a:solidFill>
                <a:latin typeface="Arial"/>
                <a:ea typeface="Arial"/>
                <a:cs typeface="Arial"/>
                <a:sym typeface="Arial"/>
              </a:rPr>
              <a:t>Business Model - Memberships</a:t>
            </a:r>
            <a:endParaRPr sz="3000">
              <a:latin typeface="Arial"/>
              <a:ea typeface="Arial"/>
              <a:cs typeface="Arial"/>
              <a:sym typeface="Arial"/>
            </a:endParaRPr>
          </a:p>
        </p:txBody>
      </p:sp>
      <p:pic>
        <p:nvPicPr>
          <p:cNvPr descr="Costco: Strong U.S. Base Allowing For Expansion Further East ..." id="649" name="Google Shape;649;p109"/>
          <p:cNvPicPr preferRelativeResize="0"/>
          <p:nvPr/>
        </p:nvPicPr>
        <p:blipFill rotWithShape="1">
          <a:blip r:embed="rId3">
            <a:alphaModFix/>
          </a:blip>
          <a:srcRect b="0" l="0" r="0" t="0"/>
          <a:stretch/>
        </p:blipFill>
        <p:spPr>
          <a:xfrm>
            <a:off x="1338530" y="1035333"/>
            <a:ext cx="6774871" cy="4108167"/>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descr="America's Best Large Employers 2019 [Infographic]" id="655" name="Google Shape;655;p110"/>
          <p:cNvPicPr preferRelativeResize="0"/>
          <p:nvPr/>
        </p:nvPicPr>
        <p:blipFill rotWithShape="1">
          <a:blip r:embed="rId3">
            <a:alphaModFix/>
          </a:blip>
          <a:srcRect b="0" l="0" r="0" t="0"/>
          <a:stretch/>
        </p:blipFill>
        <p:spPr>
          <a:xfrm>
            <a:off x="781730" y="293915"/>
            <a:ext cx="7580539" cy="4555671"/>
          </a:xfrm>
          <a:prstGeom prst="rect">
            <a:avLst/>
          </a:prstGeom>
          <a:noFill/>
          <a:ln>
            <a:noFill/>
          </a:ln>
        </p:spPr>
      </p:pic>
      <p:sp>
        <p:nvSpPr>
          <p:cNvPr id="656" name="Google Shape;656;p110"/>
          <p:cNvSpPr/>
          <p:nvPr/>
        </p:nvSpPr>
        <p:spPr>
          <a:xfrm>
            <a:off x="713354" y="2008414"/>
            <a:ext cx="7717200" cy="318300"/>
          </a:xfrm>
          <a:prstGeom prst="rect">
            <a:avLst/>
          </a:prstGeom>
          <a:noFill/>
          <a:ln cap="flat" cmpd="sng" w="381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111"/>
          <p:cNvPicPr preferRelativeResize="0"/>
          <p:nvPr/>
        </p:nvPicPr>
        <p:blipFill rotWithShape="1">
          <a:blip r:embed="rId3">
            <a:alphaModFix/>
          </a:blip>
          <a:srcRect b="0" l="0" r="0" t="0"/>
          <a:stretch/>
        </p:blipFill>
        <p:spPr>
          <a:xfrm>
            <a:off x="612321" y="382956"/>
            <a:ext cx="7919359" cy="4377588"/>
          </a:xfrm>
          <a:prstGeom prst="rect">
            <a:avLst/>
          </a:prstGeom>
          <a:noFill/>
          <a:ln>
            <a:noFill/>
          </a:ln>
        </p:spPr>
      </p:pic>
      <p:sp>
        <p:nvSpPr>
          <p:cNvPr id="663" name="Google Shape;663;p111"/>
          <p:cNvSpPr/>
          <p:nvPr/>
        </p:nvSpPr>
        <p:spPr>
          <a:xfrm>
            <a:off x="771525" y="2853418"/>
            <a:ext cx="7629600" cy="159300"/>
          </a:xfrm>
          <a:prstGeom prst="rect">
            <a:avLst/>
          </a:prstGeom>
          <a:noFill/>
          <a:ln cap="flat" cmpd="sng" w="381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112"/>
          <p:cNvSpPr txBox="1"/>
          <p:nvPr>
            <p:ph type="title"/>
          </p:nvPr>
        </p:nvSpPr>
        <p:spPr>
          <a:xfrm>
            <a:off x="628649" y="114641"/>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Covid-19 Impact</a:t>
            </a:r>
            <a:endParaRPr sz="3000">
              <a:latin typeface="Arial"/>
              <a:ea typeface="Arial"/>
              <a:cs typeface="Arial"/>
              <a:sym typeface="Arial"/>
            </a:endParaRPr>
          </a:p>
        </p:txBody>
      </p:sp>
      <p:pic>
        <p:nvPicPr>
          <p:cNvPr descr="Coronavirus: YoY weekly foot traffic growth of Costco U.S. 2020 ..." id="669" name="Google Shape;669;p112"/>
          <p:cNvPicPr preferRelativeResize="0"/>
          <p:nvPr/>
        </p:nvPicPr>
        <p:blipFill rotWithShape="1">
          <a:blip r:embed="rId3">
            <a:alphaModFix/>
          </a:blip>
          <a:srcRect b="0" l="0" r="0" t="0"/>
          <a:stretch/>
        </p:blipFill>
        <p:spPr>
          <a:xfrm>
            <a:off x="1738993" y="942975"/>
            <a:ext cx="5920128" cy="407584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Largest Retailers U.S ($M)</a:t>
            </a:r>
            <a:endParaRPr sz="3000">
              <a:latin typeface="Arial"/>
              <a:ea typeface="Arial"/>
              <a:cs typeface="Arial"/>
              <a:sym typeface="Arial"/>
            </a:endParaRPr>
          </a:p>
        </p:txBody>
      </p:sp>
      <p:pic>
        <p:nvPicPr>
          <p:cNvPr id="675" name="Google Shape;675;p113"/>
          <p:cNvPicPr preferRelativeResize="0"/>
          <p:nvPr/>
        </p:nvPicPr>
        <p:blipFill rotWithShape="1">
          <a:blip r:embed="rId3">
            <a:alphaModFix/>
          </a:blip>
          <a:srcRect b="0" l="0" r="0" t="0"/>
          <a:stretch/>
        </p:blipFill>
        <p:spPr>
          <a:xfrm>
            <a:off x="493939" y="1268016"/>
            <a:ext cx="8335737" cy="3394642"/>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9" name="Shape 679"/>
        <p:cNvGrpSpPr/>
        <p:nvPr/>
      </p:nvGrpSpPr>
      <p:grpSpPr>
        <a:xfrm>
          <a:off x="0" y="0"/>
          <a:ext cx="0" cy="0"/>
          <a:chOff x="0" y="0"/>
          <a:chExt cx="0" cy="0"/>
        </a:xfrm>
      </p:grpSpPr>
      <p:sp>
        <p:nvSpPr>
          <p:cNvPr id="680" name="Google Shape;680;p114"/>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81" name="Google Shape;681;p114"/>
          <p:cNvSpPr/>
          <p:nvPr/>
        </p:nvSpPr>
        <p:spPr>
          <a:xfrm>
            <a:off x="1146572" y="935831"/>
            <a:ext cx="6858000" cy="2255700"/>
          </a:xfrm>
          <a:prstGeom prst="rect">
            <a:avLst/>
          </a:prstGeom>
          <a:solidFill>
            <a:schemeClr val="lt1"/>
          </a:solidFill>
          <a:ln cap="flat" cmpd="sng" w="12700">
            <a:solidFill>
              <a:srgbClr val="E1E1E1"/>
            </a:solidFill>
            <a:prstDash val="solid"/>
            <a:miter lim="800000"/>
            <a:headEnd len="sm" w="sm" type="none"/>
            <a:tailEnd len="sm" w="sm" type="none"/>
          </a:ln>
          <a:effectLst>
            <a:outerShdw blurRad="50800" rotWithShape="0" algn="tl" dir="2700000" dist="38100">
              <a:srgbClr val="D8D8D8">
                <a:alpha val="4941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82" name="Google Shape;682;p114"/>
          <p:cNvSpPr txBox="1"/>
          <p:nvPr>
            <p:ph type="title"/>
          </p:nvPr>
        </p:nvSpPr>
        <p:spPr>
          <a:xfrm>
            <a:off x="1353741" y="1081629"/>
            <a:ext cx="6436500" cy="16329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5000"/>
              <a:buFont typeface="Calibri"/>
              <a:buNone/>
            </a:pPr>
            <a:r>
              <a:rPr lang="en-GB" sz="5000">
                <a:solidFill>
                  <a:schemeClr val="dk1"/>
                </a:solidFill>
                <a:latin typeface="Calibri"/>
                <a:ea typeface="Calibri"/>
                <a:cs typeface="Calibri"/>
                <a:sym typeface="Calibri"/>
              </a:rPr>
              <a:t>Management Overview</a:t>
            </a:r>
            <a:endParaRPr sz="1100"/>
          </a:p>
        </p:txBody>
      </p:sp>
      <p:sp>
        <p:nvSpPr>
          <p:cNvPr id="683" name="Google Shape;683;p114"/>
          <p:cNvSpPr/>
          <p:nvPr/>
        </p:nvSpPr>
        <p:spPr>
          <a:xfrm>
            <a:off x="1865904" y="2934241"/>
            <a:ext cx="5419200" cy="514500"/>
          </a:xfrm>
          <a:prstGeom prst="roundRect">
            <a:avLst>
              <a:gd fmla="val 0" name="adj"/>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7" name="Shape 687"/>
        <p:cNvGrpSpPr/>
        <p:nvPr/>
      </p:nvGrpSpPr>
      <p:grpSpPr>
        <a:xfrm>
          <a:off x="0" y="0"/>
          <a:ext cx="0" cy="0"/>
          <a:chOff x="0" y="0"/>
          <a:chExt cx="0" cy="0"/>
        </a:xfrm>
      </p:grpSpPr>
      <p:sp>
        <p:nvSpPr>
          <p:cNvPr id="688" name="Google Shape;688;p115"/>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89" name="Google Shape;689;p115"/>
          <p:cNvSpPr txBox="1"/>
          <p:nvPr>
            <p:ph type="title"/>
          </p:nvPr>
        </p:nvSpPr>
        <p:spPr>
          <a:xfrm>
            <a:off x="3810162" y="807243"/>
            <a:ext cx="4704600" cy="11514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3600"/>
              <a:buFont typeface="Calibri"/>
              <a:buNone/>
            </a:pPr>
            <a:r>
              <a:rPr lang="en-GB" sz="3600"/>
              <a:t>James Sinegal (Co-Founder)</a:t>
            </a:r>
            <a:endParaRPr sz="1100"/>
          </a:p>
        </p:txBody>
      </p:sp>
      <p:pic>
        <p:nvPicPr>
          <p:cNvPr descr="9 Quotes for Startups from Costco's James Sinegal | LogoMaker" id="690" name="Google Shape;690;p115"/>
          <p:cNvPicPr preferRelativeResize="0"/>
          <p:nvPr/>
        </p:nvPicPr>
        <p:blipFill rotWithShape="1">
          <a:blip r:embed="rId3">
            <a:alphaModFix/>
          </a:blip>
          <a:srcRect b="0" l="10469" r="18361" t="0"/>
          <a:stretch/>
        </p:blipFill>
        <p:spPr>
          <a:xfrm>
            <a:off x="342900" y="450850"/>
            <a:ext cx="3036094" cy="4181871"/>
          </a:xfrm>
          <a:prstGeom prst="rect">
            <a:avLst/>
          </a:prstGeom>
          <a:noFill/>
          <a:ln>
            <a:noFill/>
          </a:ln>
        </p:spPr>
      </p:pic>
      <p:sp>
        <p:nvSpPr>
          <p:cNvPr id="691" name="Google Shape;691;p115"/>
          <p:cNvSpPr/>
          <p:nvPr/>
        </p:nvSpPr>
        <p:spPr>
          <a:xfrm rot="5400000">
            <a:off x="3988392" y="272500"/>
            <a:ext cx="54900" cy="4116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92" name="Google Shape;692;p115"/>
          <p:cNvSpPr/>
          <p:nvPr/>
        </p:nvSpPr>
        <p:spPr>
          <a:xfrm>
            <a:off x="3824450" y="2201656"/>
            <a:ext cx="46635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693" name="Google Shape;693;p115"/>
          <p:cNvSpPr txBox="1"/>
          <p:nvPr>
            <p:ph idx="1" type="body"/>
          </p:nvPr>
        </p:nvSpPr>
        <p:spPr>
          <a:xfrm>
            <a:off x="3810162" y="2513457"/>
            <a:ext cx="4704600" cy="21192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1700"/>
              <a:buChar char="•"/>
            </a:pPr>
            <a:r>
              <a:rPr lang="en-GB" sz="1700"/>
              <a:t>Co founder, CEO from 1983- Dec 2011</a:t>
            </a:r>
            <a:endParaRPr sz="1100"/>
          </a:p>
          <a:p>
            <a:pPr indent="-177800" lvl="0" marL="177800" rtl="0" algn="l">
              <a:lnSpc>
                <a:spcPct val="90000"/>
              </a:lnSpc>
              <a:spcBef>
                <a:spcPts val="800"/>
              </a:spcBef>
              <a:spcAft>
                <a:spcPts val="0"/>
              </a:spcAft>
              <a:buClr>
                <a:schemeClr val="dk1"/>
              </a:buClr>
              <a:buSzPts val="1700"/>
              <a:buChar char="•"/>
            </a:pPr>
            <a:r>
              <a:rPr lang="en-GB" sz="1700"/>
              <a:t>On the Board of Directors until retirement in 2018</a:t>
            </a:r>
            <a:endParaRPr sz="1100"/>
          </a:p>
          <a:p>
            <a:pPr indent="-177800" lvl="0" marL="177800" rtl="0" algn="l">
              <a:lnSpc>
                <a:spcPct val="90000"/>
              </a:lnSpc>
              <a:spcBef>
                <a:spcPts val="800"/>
              </a:spcBef>
              <a:spcAft>
                <a:spcPts val="0"/>
              </a:spcAft>
              <a:buClr>
                <a:schemeClr val="dk1"/>
              </a:buClr>
              <a:buSzPts val="1700"/>
              <a:buChar char="•"/>
            </a:pPr>
            <a:r>
              <a:rPr lang="en-GB" sz="1700"/>
              <a:t>Implemented Costco culture of paying employees well and providing benefits resulting in lowest turnover in retail</a:t>
            </a:r>
            <a:endParaRPr sz="1100"/>
          </a:p>
          <a:p>
            <a:pPr indent="-177800" lvl="0" marL="177800" rtl="0" algn="l">
              <a:lnSpc>
                <a:spcPct val="90000"/>
              </a:lnSpc>
              <a:spcBef>
                <a:spcPts val="800"/>
              </a:spcBef>
              <a:spcAft>
                <a:spcPts val="0"/>
              </a:spcAft>
              <a:buClr>
                <a:schemeClr val="dk1"/>
              </a:buClr>
              <a:buSzPts val="1700"/>
              <a:buChar char="•"/>
            </a:pPr>
            <a:r>
              <a:rPr lang="en-GB" sz="1700"/>
              <a:t>Led the company successfully and stock price increased 5000% under his tenure</a:t>
            </a:r>
            <a:endParaRPr sz="1100"/>
          </a:p>
          <a:p>
            <a:pPr indent="-76200" lvl="0" marL="177800" rtl="0" algn="l">
              <a:lnSpc>
                <a:spcPct val="90000"/>
              </a:lnSpc>
              <a:spcBef>
                <a:spcPts val="800"/>
              </a:spcBef>
              <a:spcAft>
                <a:spcPts val="0"/>
              </a:spcAft>
              <a:buClr>
                <a:schemeClr val="dk1"/>
              </a:buClr>
              <a:buSzPts val="1700"/>
              <a:buNone/>
            </a:pPr>
            <a:r>
              <a:t/>
            </a:r>
            <a:endParaRPr sz="17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7" name="Shape 697"/>
        <p:cNvGrpSpPr/>
        <p:nvPr/>
      </p:nvGrpSpPr>
      <p:grpSpPr>
        <a:xfrm>
          <a:off x="0" y="0"/>
          <a:ext cx="0" cy="0"/>
          <a:chOff x="0" y="0"/>
          <a:chExt cx="0" cy="0"/>
        </a:xfrm>
      </p:grpSpPr>
      <p:sp>
        <p:nvSpPr>
          <p:cNvPr id="698" name="Google Shape;698;p116"/>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99" name="Google Shape;699;p116"/>
          <p:cNvSpPr txBox="1"/>
          <p:nvPr>
            <p:ph type="title"/>
          </p:nvPr>
        </p:nvSpPr>
        <p:spPr>
          <a:xfrm>
            <a:off x="3810162" y="807243"/>
            <a:ext cx="4704600" cy="11514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3600"/>
              <a:buFont typeface="Calibri"/>
              <a:buNone/>
            </a:pPr>
            <a:r>
              <a:rPr lang="en-GB" sz="3600"/>
              <a:t>Jeffrey Brotman (Co-Founder)</a:t>
            </a:r>
            <a:endParaRPr sz="1100"/>
          </a:p>
        </p:txBody>
      </p:sp>
      <p:pic>
        <p:nvPicPr>
          <p:cNvPr descr="Costco co-founder Jeff Brotman dies | Daily Mail Online" id="700" name="Google Shape;700;p116"/>
          <p:cNvPicPr preferRelativeResize="0"/>
          <p:nvPr/>
        </p:nvPicPr>
        <p:blipFill rotWithShape="1">
          <a:blip r:embed="rId3">
            <a:alphaModFix/>
          </a:blip>
          <a:srcRect b="0" l="8509" r="3939" t="0"/>
          <a:stretch/>
        </p:blipFill>
        <p:spPr>
          <a:xfrm>
            <a:off x="342900" y="450850"/>
            <a:ext cx="3036094" cy="4181871"/>
          </a:xfrm>
          <a:prstGeom prst="rect">
            <a:avLst/>
          </a:prstGeom>
          <a:noFill/>
          <a:ln>
            <a:noFill/>
          </a:ln>
        </p:spPr>
      </p:pic>
      <p:sp>
        <p:nvSpPr>
          <p:cNvPr id="701" name="Google Shape;701;p116"/>
          <p:cNvSpPr/>
          <p:nvPr/>
        </p:nvSpPr>
        <p:spPr>
          <a:xfrm rot="5400000">
            <a:off x="3988392" y="272500"/>
            <a:ext cx="54900" cy="4116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702" name="Google Shape;702;p116"/>
          <p:cNvSpPr/>
          <p:nvPr/>
        </p:nvSpPr>
        <p:spPr>
          <a:xfrm>
            <a:off x="3824450" y="2201656"/>
            <a:ext cx="46635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703" name="Google Shape;703;p116"/>
          <p:cNvSpPr txBox="1"/>
          <p:nvPr>
            <p:ph idx="1" type="body"/>
          </p:nvPr>
        </p:nvSpPr>
        <p:spPr>
          <a:xfrm>
            <a:off x="3810162" y="2513457"/>
            <a:ext cx="4704600" cy="21192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1700"/>
              <a:buChar char="•"/>
            </a:pPr>
            <a:r>
              <a:rPr lang="en-GB" sz="1700"/>
              <a:t>Co founded Costco with Sinegal in 1982</a:t>
            </a:r>
            <a:endParaRPr sz="1100"/>
          </a:p>
          <a:p>
            <a:pPr indent="-177800" lvl="0" marL="177800" rtl="0" algn="l">
              <a:lnSpc>
                <a:spcPct val="90000"/>
              </a:lnSpc>
              <a:spcBef>
                <a:spcPts val="800"/>
              </a:spcBef>
              <a:spcAft>
                <a:spcPts val="0"/>
              </a:spcAft>
              <a:buClr>
                <a:schemeClr val="dk1"/>
              </a:buClr>
              <a:buSzPts val="1700"/>
              <a:buChar char="•"/>
            </a:pPr>
            <a:r>
              <a:rPr lang="en-GB" sz="1700"/>
              <a:t>Was Chairman on Board of Directors until his death in 2017</a:t>
            </a:r>
            <a:endParaRPr sz="1100"/>
          </a:p>
          <a:p>
            <a:pPr indent="-177800" lvl="0" marL="177800" rtl="0" algn="l">
              <a:lnSpc>
                <a:spcPct val="90000"/>
              </a:lnSpc>
              <a:spcBef>
                <a:spcPts val="800"/>
              </a:spcBef>
              <a:spcAft>
                <a:spcPts val="0"/>
              </a:spcAft>
              <a:buClr>
                <a:schemeClr val="dk1"/>
              </a:buClr>
              <a:buSzPts val="1700"/>
              <a:buChar char="•"/>
            </a:pPr>
            <a:r>
              <a:rPr lang="en-GB" sz="1700"/>
              <a:t>Previously a lawyer before founding Costco</a:t>
            </a:r>
            <a:endParaRPr sz="1100"/>
          </a:p>
          <a:p>
            <a:pPr indent="-177800" lvl="0" marL="177800" rtl="0" algn="l">
              <a:lnSpc>
                <a:spcPct val="90000"/>
              </a:lnSpc>
              <a:spcBef>
                <a:spcPts val="800"/>
              </a:spcBef>
              <a:spcAft>
                <a:spcPts val="0"/>
              </a:spcAft>
              <a:buClr>
                <a:schemeClr val="dk1"/>
              </a:buClr>
              <a:buSzPts val="1700"/>
              <a:buChar char="•"/>
            </a:pPr>
            <a:r>
              <a:rPr lang="en-GB" sz="1700"/>
              <a:t>Shared philosophy of Sinegal to “do the right thing” and take care of employees</a:t>
            </a:r>
            <a:endParaRPr sz="1100"/>
          </a:p>
          <a:p>
            <a:pPr indent="-76200" lvl="0" marL="177800" rtl="0" algn="l">
              <a:lnSpc>
                <a:spcPct val="90000"/>
              </a:lnSpc>
              <a:spcBef>
                <a:spcPts val="800"/>
              </a:spcBef>
              <a:spcAft>
                <a:spcPts val="0"/>
              </a:spcAft>
              <a:buClr>
                <a:schemeClr val="dk1"/>
              </a:buClr>
              <a:buSzPts val="1700"/>
              <a:buNone/>
            </a:pPr>
            <a:r>
              <a:t/>
            </a:r>
            <a:endParaRPr sz="17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7" name="Shape 707"/>
        <p:cNvGrpSpPr/>
        <p:nvPr/>
      </p:nvGrpSpPr>
      <p:grpSpPr>
        <a:xfrm>
          <a:off x="0" y="0"/>
          <a:ext cx="0" cy="0"/>
          <a:chOff x="0" y="0"/>
          <a:chExt cx="0" cy="0"/>
        </a:xfrm>
      </p:grpSpPr>
      <p:sp>
        <p:nvSpPr>
          <p:cNvPr id="708" name="Google Shape;708;p117"/>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09" name="Google Shape;709;p117"/>
          <p:cNvSpPr txBox="1"/>
          <p:nvPr>
            <p:ph type="title"/>
          </p:nvPr>
        </p:nvSpPr>
        <p:spPr>
          <a:xfrm>
            <a:off x="3810162" y="807243"/>
            <a:ext cx="4704600" cy="11514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3600"/>
              <a:buFont typeface="Calibri"/>
              <a:buNone/>
            </a:pPr>
            <a:r>
              <a:rPr lang="en-GB" sz="3600"/>
              <a:t>Hamilton James (Chairman of the Board)</a:t>
            </a:r>
            <a:endParaRPr sz="1100"/>
          </a:p>
        </p:txBody>
      </p:sp>
      <p:pic>
        <p:nvPicPr>
          <p:cNvPr descr="Icahn School of Medicine at Mount Sinai to Establish World Class ..." id="710" name="Google Shape;710;p117"/>
          <p:cNvPicPr preferRelativeResize="0"/>
          <p:nvPr/>
        </p:nvPicPr>
        <p:blipFill rotWithShape="1">
          <a:blip r:embed="rId3">
            <a:alphaModFix/>
          </a:blip>
          <a:srcRect b="0" l="30092" r="30337" t="0"/>
          <a:stretch/>
        </p:blipFill>
        <p:spPr>
          <a:xfrm>
            <a:off x="342900" y="450850"/>
            <a:ext cx="3036095" cy="4181871"/>
          </a:xfrm>
          <a:prstGeom prst="rect">
            <a:avLst/>
          </a:prstGeom>
          <a:noFill/>
          <a:ln>
            <a:noFill/>
          </a:ln>
        </p:spPr>
      </p:pic>
      <p:sp>
        <p:nvSpPr>
          <p:cNvPr id="711" name="Google Shape;711;p117"/>
          <p:cNvSpPr/>
          <p:nvPr/>
        </p:nvSpPr>
        <p:spPr>
          <a:xfrm rot="5400000">
            <a:off x="3988392" y="272500"/>
            <a:ext cx="54900" cy="4116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712" name="Google Shape;712;p117"/>
          <p:cNvSpPr/>
          <p:nvPr/>
        </p:nvSpPr>
        <p:spPr>
          <a:xfrm>
            <a:off x="3824450" y="2201656"/>
            <a:ext cx="46635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713" name="Google Shape;713;p117"/>
          <p:cNvSpPr txBox="1"/>
          <p:nvPr>
            <p:ph idx="1" type="body"/>
          </p:nvPr>
        </p:nvSpPr>
        <p:spPr>
          <a:xfrm>
            <a:off x="3810162" y="2513457"/>
            <a:ext cx="4704600" cy="21192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1700"/>
              <a:buChar char="•"/>
            </a:pPr>
            <a:r>
              <a:rPr lang="en-GB" sz="1700"/>
              <a:t>Became Chairman of the board in 2017 following Brotman’s death</a:t>
            </a:r>
            <a:endParaRPr sz="1100"/>
          </a:p>
          <a:p>
            <a:pPr indent="-177800" lvl="0" marL="177800" rtl="0" algn="l">
              <a:lnSpc>
                <a:spcPct val="90000"/>
              </a:lnSpc>
              <a:spcBef>
                <a:spcPts val="800"/>
              </a:spcBef>
              <a:spcAft>
                <a:spcPts val="0"/>
              </a:spcAft>
              <a:buClr>
                <a:schemeClr val="dk1"/>
              </a:buClr>
              <a:buSzPts val="1700"/>
              <a:buChar char="•"/>
            </a:pPr>
            <a:r>
              <a:rPr lang="en-GB" sz="1700"/>
              <a:t>Served as President and COO at Blackstone Group until 2018</a:t>
            </a:r>
            <a:endParaRPr sz="1100"/>
          </a:p>
          <a:p>
            <a:pPr indent="-177800" lvl="0" marL="177800" rtl="0" algn="l">
              <a:lnSpc>
                <a:spcPct val="90000"/>
              </a:lnSpc>
              <a:spcBef>
                <a:spcPts val="800"/>
              </a:spcBef>
              <a:spcAft>
                <a:spcPts val="0"/>
              </a:spcAft>
              <a:buClr>
                <a:schemeClr val="dk1"/>
              </a:buClr>
              <a:buSzPts val="1700"/>
              <a:buChar char="•"/>
            </a:pPr>
            <a:r>
              <a:rPr lang="en-GB" sz="1700"/>
              <a:t>Has extensive experience in private equity and on other boards of directors</a:t>
            </a:r>
            <a:endParaRPr sz="1100"/>
          </a:p>
          <a:p>
            <a:pPr indent="-177800" lvl="0" marL="177800" rtl="0" algn="l">
              <a:lnSpc>
                <a:spcPct val="90000"/>
              </a:lnSpc>
              <a:spcBef>
                <a:spcPts val="800"/>
              </a:spcBef>
              <a:spcAft>
                <a:spcPts val="0"/>
              </a:spcAft>
              <a:buClr>
                <a:schemeClr val="dk1"/>
              </a:buClr>
              <a:buSzPts val="1700"/>
              <a:buChar char="•"/>
            </a:pPr>
            <a:r>
              <a:rPr lang="en-GB" sz="1700"/>
              <a:t>Graduated with a BA from Harvard in 1973</a:t>
            </a:r>
            <a:endParaRPr sz="1100"/>
          </a:p>
          <a:p>
            <a:pPr indent="-76200" lvl="0" marL="177800" rtl="0" algn="l">
              <a:lnSpc>
                <a:spcPct val="90000"/>
              </a:lnSpc>
              <a:spcBef>
                <a:spcPts val="800"/>
              </a:spcBef>
              <a:spcAft>
                <a:spcPts val="0"/>
              </a:spcAft>
              <a:buClr>
                <a:schemeClr val="dk1"/>
              </a:buClr>
              <a:buSzPts val="1700"/>
              <a:buNone/>
            </a:pPr>
            <a:r>
              <a:t/>
            </a:r>
            <a:endParaRPr sz="1700"/>
          </a:p>
          <a:p>
            <a:pPr indent="-76200" lvl="0" marL="177800" rtl="0" algn="l">
              <a:lnSpc>
                <a:spcPct val="90000"/>
              </a:lnSpc>
              <a:spcBef>
                <a:spcPts val="800"/>
              </a:spcBef>
              <a:spcAft>
                <a:spcPts val="0"/>
              </a:spcAft>
              <a:buClr>
                <a:schemeClr val="dk1"/>
              </a:buClr>
              <a:buSzPts val="1700"/>
              <a:buNone/>
            </a:pPr>
            <a:r>
              <a:t/>
            </a:r>
            <a:endParaRPr sz="1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6"/>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Retail Metrics</a:t>
            </a:r>
            <a:endParaRPr/>
          </a:p>
        </p:txBody>
      </p:sp>
      <p:sp>
        <p:nvSpPr>
          <p:cNvPr id="243" name="Google Shape;243;p46"/>
          <p:cNvSpPr txBox="1"/>
          <p:nvPr/>
        </p:nvSpPr>
        <p:spPr>
          <a:xfrm>
            <a:off x="582525" y="1071750"/>
            <a:ext cx="76224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666666"/>
                </a:solidFill>
                <a:latin typeface="Arial"/>
                <a:ea typeface="Arial"/>
                <a:cs typeface="Arial"/>
                <a:sym typeface="Arial"/>
              </a:rPr>
              <a:t>●</a:t>
            </a:r>
            <a:r>
              <a:rPr b="1" i="0" lang="en-GB" sz="1700" u="none" cap="none" strike="noStrike">
                <a:solidFill>
                  <a:srgbClr val="666666"/>
                </a:solidFill>
                <a:latin typeface="Arial"/>
                <a:ea typeface="Arial"/>
                <a:cs typeface="Arial"/>
                <a:sym typeface="Arial"/>
              </a:rPr>
              <a:t>Retailer sales per square foot</a:t>
            </a:r>
            <a:r>
              <a:rPr b="0" i="0" lang="en-GB" sz="1700" u="none" cap="none" strike="noStrike">
                <a:solidFill>
                  <a:srgbClr val="666666"/>
                </a:solidFill>
                <a:latin typeface="Arial"/>
                <a:ea typeface="Arial"/>
                <a:cs typeface="Arial"/>
                <a:sym typeface="Arial"/>
              </a:rPr>
              <a:t>: The sales per square foot data are most commonly used in the retailing industry to determine how successful store sales have been.</a:t>
            </a:r>
            <a:endParaRPr b="0" i="0" sz="170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666666"/>
                </a:solidFill>
                <a:latin typeface="Arial"/>
                <a:ea typeface="Arial"/>
                <a:cs typeface="Arial"/>
                <a:sym typeface="Arial"/>
              </a:rPr>
              <a:t>●When measuring sales per square foot, keep in mind that</a:t>
            </a:r>
            <a:r>
              <a:rPr b="0" i="0" lang="en-GB" sz="1700" u="sng" cap="none" strike="noStrike">
                <a:solidFill>
                  <a:schemeClr val="hlink"/>
                </a:solidFill>
                <a:latin typeface="Arial"/>
                <a:ea typeface="Arial"/>
                <a:cs typeface="Arial"/>
                <a:sym typeface="Arial"/>
                <a:hlinkClick r:id="rId3"/>
              </a:rPr>
              <a:t> selling space</a:t>
            </a:r>
            <a:r>
              <a:rPr b="0" i="0" lang="en-GB" sz="1700" u="none" cap="none" strike="noStrike">
                <a:solidFill>
                  <a:srgbClr val="666666"/>
                </a:solidFill>
                <a:latin typeface="Arial"/>
                <a:ea typeface="Arial"/>
                <a:cs typeface="Arial"/>
                <a:sym typeface="Arial"/>
              </a:rPr>
              <a:t> does not include the stock room or any area where products are not displayed.</a:t>
            </a:r>
            <a:endParaRPr b="0" i="0" sz="170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rgbClr val="666666"/>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rPr b="0" i="0" lang="en-GB" sz="1700" u="none" cap="none" strike="noStrike">
                <a:solidFill>
                  <a:srgbClr val="666666"/>
                </a:solidFill>
                <a:latin typeface="Arial"/>
                <a:ea typeface="Arial"/>
                <a:cs typeface="Arial"/>
                <a:sym typeface="Arial"/>
              </a:rPr>
              <a:t>●Total Net Sales ÷ Square Feet of Selling Space = Sales per Square Foot of Selling Space</a:t>
            </a:r>
            <a:endParaRPr b="0" i="0" sz="1700" u="none" cap="none" strike="noStrike">
              <a:solidFill>
                <a:srgbClr val="666666"/>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7" name="Shape 717"/>
        <p:cNvGrpSpPr/>
        <p:nvPr/>
      </p:nvGrpSpPr>
      <p:grpSpPr>
        <a:xfrm>
          <a:off x="0" y="0"/>
          <a:ext cx="0" cy="0"/>
          <a:chOff x="0" y="0"/>
          <a:chExt cx="0" cy="0"/>
        </a:xfrm>
      </p:grpSpPr>
      <p:sp>
        <p:nvSpPr>
          <p:cNvPr id="718" name="Google Shape;718;p118"/>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19" name="Google Shape;719;p118"/>
          <p:cNvSpPr txBox="1"/>
          <p:nvPr>
            <p:ph type="title"/>
          </p:nvPr>
        </p:nvSpPr>
        <p:spPr>
          <a:xfrm>
            <a:off x="3810162" y="807243"/>
            <a:ext cx="4799100" cy="11955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3600"/>
              <a:buFont typeface="Calibri"/>
              <a:buNone/>
            </a:pPr>
            <a:r>
              <a:rPr lang="en-GB" sz="3600"/>
              <a:t>Craig Jelinek (President, CEO, Director)</a:t>
            </a:r>
            <a:endParaRPr sz="1100"/>
          </a:p>
        </p:txBody>
      </p:sp>
      <p:pic>
        <p:nvPicPr>
          <p:cNvPr descr="A person smiling for the camera&#10;&#10;Description automatically generated" id="720" name="Google Shape;720;p118"/>
          <p:cNvPicPr preferRelativeResize="0"/>
          <p:nvPr/>
        </p:nvPicPr>
        <p:blipFill rotWithShape="1">
          <a:blip r:embed="rId3">
            <a:alphaModFix/>
          </a:blip>
          <a:srcRect b="0" l="12574" r="14825" t="0"/>
          <a:stretch/>
        </p:blipFill>
        <p:spPr>
          <a:xfrm>
            <a:off x="342900" y="450850"/>
            <a:ext cx="3036094" cy="4181871"/>
          </a:xfrm>
          <a:prstGeom prst="rect">
            <a:avLst/>
          </a:prstGeom>
          <a:noFill/>
          <a:ln>
            <a:noFill/>
          </a:ln>
        </p:spPr>
      </p:pic>
      <p:sp>
        <p:nvSpPr>
          <p:cNvPr id="721" name="Google Shape;721;p118"/>
          <p:cNvSpPr/>
          <p:nvPr/>
        </p:nvSpPr>
        <p:spPr>
          <a:xfrm rot="5400000">
            <a:off x="3988392" y="272500"/>
            <a:ext cx="54900" cy="4116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722" name="Google Shape;722;p118"/>
          <p:cNvSpPr/>
          <p:nvPr/>
        </p:nvSpPr>
        <p:spPr>
          <a:xfrm>
            <a:off x="3824450" y="2201656"/>
            <a:ext cx="46635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723" name="Google Shape;723;p118"/>
          <p:cNvSpPr txBox="1"/>
          <p:nvPr>
            <p:ph idx="1" type="body"/>
          </p:nvPr>
        </p:nvSpPr>
        <p:spPr>
          <a:xfrm>
            <a:off x="3810162" y="2513457"/>
            <a:ext cx="4704600" cy="21192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1700"/>
              <a:buChar char="•"/>
            </a:pPr>
            <a:r>
              <a:rPr lang="en-GB" sz="1700"/>
              <a:t>President since 2010 and CEO since 2012</a:t>
            </a:r>
            <a:endParaRPr sz="1100"/>
          </a:p>
          <a:p>
            <a:pPr indent="-177800" lvl="0" marL="177800" rtl="0" algn="l">
              <a:lnSpc>
                <a:spcPct val="90000"/>
              </a:lnSpc>
              <a:spcBef>
                <a:spcPts val="800"/>
              </a:spcBef>
              <a:spcAft>
                <a:spcPts val="0"/>
              </a:spcAft>
              <a:buClr>
                <a:schemeClr val="dk1"/>
              </a:buClr>
              <a:buSzPts val="1700"/>
              <a:buChar char="•"/>
            </a:pPr>
            <a:r>
              <a:rPr lang="en-GB" sz="1700"/>
              <a:t>Previously VP of Merchandising since 2004</a:t>
            </a:r>
            <a:endParaRPr sz="1100"/>
          </a:p>
          <a:p>
            <a:pPr indent="-177800" lvl="0" marL="177800" rtl="0" algn="l">
              <a:lnSpc>
                <a:spcPct val="90000"/>
              </a:lnSpc>
              <a:spcBef>
                <a:spcPts val="800"/>
              </a:spcBef>
              <a:spcAft>
                <a:spcPts val="0"/>
              </a:spcAft>
              <a:buClr>
                <a:schemeClr val="dk1"/>
              </a:buClr>
              <a:buSzPts val="1700"/>
              <a:buChar char="•"/>
            </a:pPr>
            <a:r>
              <a:rPr lang="en-GB" sz="1700"/>
              <a:t>Joined Costco in 1984 after previously working in retail in the 1970s</a:t>
            </a:r>
            <a:endParaRPr sz="1100"/>
          </a:p>
          <a:p>
            <a:pPr indent="-177800" lvl="0" marL="177800" rtl="0" algn="l">
              <a:lnSpc>
                <a:spcPct val="90000"/>
              </a:lnSpc>
              <a:spcBef>
                <a:spcPts val="800"/>
              </a:spcBef>
              <a:spcAft>
                <a:spcPts val="0"/>
              </a:spcAft>
              <a:buClr>
                <a:schemeClr val="dk1"/>
              </a:buClr>
              <a:buSzPts val="1700"/>
              <a:buChar char="•"/>
            </a:pPr>
            <a:r>
              <a:rPr lang="en-GB" sz="1700"/>
              <a:t>Has built on Sinegal’s success by continuing to add  new stores and increase revenues</a:t>
            </a:r>
            <a:endParaRPr sz="1100"/>
          </a:p>
          <a:p>
            <a:pPr indent="-76200" lvl="0" marL="177800" rtl="0" algn="l">
              <a:lnSpc>
                <a:spcPct val="90000"/>
              </a:lnSpc>
              <a:spcBef>
                <a:spcPts val="800"/>
              </a:spcBef>
              <a:spcAft>
                <a:spcPts val="0"/>
              </a:spcAft>
              <a:buClr>
                <a:schemeClr val="dk1"/>
              </a:buClr>
              <a:buSzPts val="1700"/>
              <a:buNone/>
            </a:pPr>
            <a:r>
              <a:t/>
            </a:r>
            <a:endParaRPr sz="17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7" name="Shape 727"/>
        <p:cNvGrpSpPr/>
        <p:nvPr/>
      </p:nvGrpSpPr>
      <p:grpSpPr>
        <a:xfrm>
          <a:off x="0" y="0"/>
          <a:ext cx="0" cy="0"/>
          <a:chOff x="0" y="0"/>
          <a:chExt cx="0" cy="0"/>
        </a:xfrm>
      </p:grpSpPr>
      <p:sp>
        <p:nvSpPr>
          <p:cNvPr id="728" name="Google Shape;728;p119"/>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29" name="Google Shape;729;p119"/>
          <p:cNvSpPr txBox="1"/>
          <p:nvPr>
            <p:ph type="title"/>
          </p:nvPr>
        </p:nvSpPr>
        <p:spPr>
          <a:xfrm>
            <a:off x="3810162" y="807243"/>
            <a:ext cx="4990800" cy="12984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3600"/>
              <a:buFont typeface="Calibri"/>
              <a:buNone/>
            </a:pPr>
            <a:r>
              <a:rPr lang="en-GB" sz="3600"/>
              <a:t>Richard Galanti (Executive VP, CFO, Director)</a:t>
            </a:r>
            <a:endParaRPr sz="1100"/>
          </a:p>
        </p:txBody>
      </p:sp>
      <p:pic>
        <p:nvPicPr>
          <p:cNvPr descr="The 2016 Executive Excellence Awards: Richard Galanti | Seattle ..." id="730" name="Google Shape;730;p119"/>
          <p:cNvPicPr preferRelativeResize="0"/>
          <p:nvPr/>
        </p:nvPicPr>
        <p:blipFill rotWithShape="1">
          <a:blip r:embed="rId3">
            <a:alphaModFix/>
          </a:blip>
          <a:srcRect b="477" l="0" r="0" t="0"/>
          <a:stretch/>
        </p:blipFill>
        <p:spPr>
          <a:xfrm>
            <a:off x="342900" y="450850"/>
            <a:ext cx="3036094" cy="4181870"/>
          </a:xfrm>
          <a:prstGeom prst="rect">
            <a:avLst/>
          </a:prstGeom>
          <a:noFill/>
          <a:ln>
            <a:noFill/>
          </a:ln>
        </p:spPr>
      </p:pic>
      <p:sp>
        <p:nvSpPr>
          <p:cNvPr id="731" name="Google Shape;731;p119"/>
          <p:cNvSpPr/>
          <p:nvPr/>
        </p:nvSpPr>
        <p:spPr>
          <a:xfrm rot="5400000">
            <a:off x="3988392" y="272500"/>
            <a:ext cx="54900" cy="4116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732" name="Google Shape;732;p119"/>
          <p:cNvSpPr/>
          <p:nvPr/>
        </p:nvSpPr>
        <p:spPr>
          <a:xfrm>
            <a:off x="3824450" y="2201656"/>
            <a:ext cx="46635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733" name="Google Shape;733;p119"/>
          <p:cNvSpPr txBox="1"/>
          <p:nvPr>
            <p:ph idx="1" type="body"/>
          </p:nvPr>
        </p:nvSpPr>
        <p:spPr>
          <a:xfrm>
            <a:off x="3810162" y="2513457"/>
            <a:ext cx="4704600" cy="21192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1700"/>
              <a:buChar char="•"/>
            </a:pPr>
            <a:r>
              <a:rPr lang="en-GB" sz="1700"/>
              <a:t>Executive VP and CFO since 1993</a:t>
            </a:r>
            <a:endParaRPr sz="1100"/>
          </a:p>
          <a:p>
            <a:pPr indent="-177800" lvl="0" marL="177800" rtl="0" algn="l">
              <a:lnSpc>
                <a:spcPct val="90000"/>
              </a:lnSpc>
              <a:spcBef>
                <a:spcPts val="800"/>
              </a:spcBef>
              <a:spcAft>
                <a:spcPts val="0"/>
              </a:spcAft>
              <a:buClr>
                <a:schemeClr val="dk1"/>
              </a:buClr>
              <a:buSzPts val="1700"/>
              <a:buChar char="•"/>
            </a:pPr>
            <a:r>
              <a:rPr lang="en-GB" sz="1700"/>
              <a:t>Director since 1995</a:t>
            </a:r>
            <a:endParaRPr sz="1100"/>
          </a:p>
          <a:p>
            <a:pPr indent="-177800" lvl="0" marL="177800" rtl="0" algn="l">
              <a:lnSpc>
                <a:spcPct val="90000"/>
              </a:lnSpc>
              <a:spcBef>
                <a:spcPts val="800"/>
              </a:spcBef>
              <a:spcAft>
                <a:spcPts val="0"/>
              </a:spcAft>
              <a:buClr>
                <a:schemeClr val="dk1"/>
              </a:buClr>
              <a:buSzPts val="1700"/>
              <a:buChar char="•"/>
            </a:pPr>
            <a:r>
              <a:rPr lang="en-GB" sz="1700"/>
              <a:t>Previously worked at Donaldson Lufkin &amp; Jenrette Securities prior to joining Costco in 1984</a:t>
            </a:r>
            <a:endParaRPr sz="1100"/>
          </a:p>
          <a:p>
            <a:pPr indent="-177800" lvl="0" marL="177800" rtl="0" algn="l">
              <a:lnSpc>
                <a:spcPct val="90000"/>
              </a:lnSpc>
              <a:spcBef>
                <a:spcPts val="800"/>
              </a:spcBef>
              <a:spcAft>
                <a:spcPts val="0"/>
              </a:spcAft>
              <a:buClr>
                <a:schemeClr val="dk1"/>
              </a:buClr>
              <a:buSzPts val="1700"/>
              <a:buChar char="•"/>
            </a:pPr>
            <a:r>
              <a:rPr lang="en-GB" sz="1700"/>
              <a:t>Graduated from Stanford University Graduate School of Business in 1982 with an MBA</a:t>
            </a:r>
            <a:endParaRPr sz="1700"/>
          </a:p>
          <a:p>
            <a:pPr indent="-76200" lvl="0" marL="177800" rtl="0" algn="l">
              <a:lnSpc>
                <a:spcPct val="90000"/>
              </a:lnSpc>
              <a:spcBef>
                <a:spcPts val="800"/>
              </a:spcBef>
              <a:spcAft>
                <a:spcPts val="0"/>
              </a:spcAft>
              <a:buClr>
                <a:schemeClr val="dk1"/>
              </a:buClr>
              <a:buSzPts val="1700"/>
              <a:buNone/>
            </a:pPr>
            <a:r>
              <a:t/>
            </a:r>
            <a:endParaRPr sz="17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7" name="Shape 737"/>
        <p:cNvGrpSpPr/>
        <p:nvPr/>
      </p:nvGrpSpPr>
      <p:grpSpPr>
        <a:xfrm>
          <a:off x="0" y="0"/>
          <a:ext cx="0" cy="0"/>
          <a:chOff x="0" y="0"/>
          <a:chExt cx="0" cy="0"/>
        </a:xfrm>
      </p:grpSpPr>
      <p:sp>
        <p:nvSpPr>
          <p:cNvPr id="738" name="Google Shape;738;p120"/>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39" name="Google Shape;739;p120"/>
          <p:cNvSpPr txBox="1"/>
          <p:nvPr>
            <p:ph type="title"/>
          </p:nvPr>
        </p:nvSpPr>
        <p:spPr>
          <a:xfrm>
            <a:off x="3767975" y="568800"/>
            <a:ext cx="5203800" cy="14988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500"/>
              <a:t>Paul Moulton (Executive VP &amp; Chief Information Officer)</a:t>
            </a:r>
            <a:endParaRPr sz="3500"/>
          </a:p>
        </p:txBody>
      </p:sp>
      <p:pic>
        <p:nvPicPr>
          <p:cNvPr descr="Ranking the Americas' top enterprise CIOs of 2015 | I-CIO" id="740" name="Google Shape;740;p120"/>
          <p:cNvPicPr preferRelativeResize="0"/>
          <p:nvPr/>
        </p:nvPicPr>
        <p:blipFill rotWithShape="1">
          <a:blip r:embed="rId3">
            <a:alphaModFix/>
          </a:blip>
          <a:srcRect b="0" l="0" r="3437" t="0"/>
          <a:stretch/>
        </p:blipFill>
        <p:spPr>
          <a:xfrm>
            <a:off x="342900" y="450850"/>
            <a:ext cx="3036094" cy="4181871"/>
          </a:xfrm>
          <a:prstGeom prst="rect">
            <a:avLst/>
          </a:prstGeom>
          <a:noFill/>
          <a:ln>
            <a:noFill/>
          </a:ln>
        </p:spPr>
      </p:pic>
      <p:sp>
        <p:nvSpPr>
          <p:cNvPr id="741" name="Google Shape;741;p120"/>
          <p:cNvSpPr/>
          <p:nvPr/>
        </p:nvSpPr>
        <p:spPr>
          <a:xfrm rot="5400000">
            <a:off x="3988392" y="272500"/>
            <a:ext cx="54900" cy="4116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742" name="Google Shape;742;p120"/>
          <p:cNvSpPr/>
          <p:nvPr/>
        </p:nvSpPr>
        <p:spPr>
          <a:xfrm>
            <a:off x="3824450" y="2201656"/>
            <a:ext cx="46635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743" name="Google Shape;743;p120"/>
          <p:cNvSpPr txBox="1"/>
          <p:nvPr>
            <p:ph idx="1" type="body"/>
          </p:nvPr>
        </p:nvSpPr>
        <p:spPr>
          <a:xfrm>
            <a:off x="3810162" y="2513457"/>
            <a:ext cx="4704600" cy="2119200"/>
          </a:xfrm>
          <a:prstGeom prst="rect">
            <a:avLst/>
          </a:prstGeom>
          <a:noFill/>
          <a:ln>
            <a:noFill/>
          </a:ln>
        </p:spPr>
        <p:txBody>
          <a:bodyPr anchorCtr="0" anchor="t" bIns="34275" lIns="68575" spcFirstLastPara="1" rIns="68575" wrap="square" tIns="34275">
            <a:noAutofit/>
          </a:bodyPr>
          <a:lstStyle/>
          <a:p>
            <a:pPr indent="-177800" lvl="0" marL="177800" rtl="0" algn="l">
              <a:lnSpc>
                <a:spcPct val="90000"/>
              </a:lnSpc>
              <a:spcBef>
                <a:spcPts val="0"/>
              </a:spcBef>
              <a:spcAft>
                <a:spcPts val="0"/>
              </a:spcAft>
              <a:buClr>
                <a:schemeClr val="dk1"/>
              </a:buClr>
              <a:buSzPts val="1700"/>
              <a:buChar char="•"/>
            </a:pPr>
            <a:r>
              <a:rPr lang="en-GB" sz="1700"/>
              <a:t>Joined Costco in July 1985</a:t>
            </a:r>
            <a:endParaRPr sz="1100"/>
          </a:p>
          <a:p>
            <a:pPr indent="-177800" lvl="0" marL="177800" rtl="0" algn="l">
              <a:lnSpc>
                <a:spcPct val="90000"/>
              </a:lnSpc>
              <a:spcBef>
                <a:spcPts val="800"/>
              </a:spcBef>
              <a:spcAft>
                <a:spcPts val="0"/>
              </a:spcAft>
              <a:buClr>
                <a:schemeClr val="dk1"/>
              </a:buClr>
              <a:buSzPts val="1700"/>
              <a:buChar char="•"/>
            </a:pPr>
            <a:r>
              <a:rPr lang="en-GB" sz="1700"/>
              <a:t>Has been responsible for Marketing, E-commerce and Member Services since 1999</a:t>
            </a:r>
            <a:endParaRPr sz="1100"/>
          </a:p>
          <a:p>
            <a:pPr indent="-177800" lvl="0" marL="177800" rtl="0" algn="l">
              <a:lnSpc>
                <a:spcPct val="90000"/>
              </a:lnSpc>
              <a:spcBef>
                <a:spcPts val="800"/>
              </a:spcBef>
              <a:spcAft>
                <a:spcPts val="0"/>
              </a:spcAft>
              <a:buClr>
                <a:schemeClr val="dk1"/>
              </a:buClr>
              <a:buSzPts val="1700"/>
              <a:buChar char="•"/>
            </a:pPr>
            <a:r>
              <a:rPr lang="en-GB" sz="1700"/>
              <a:t>Has served as COO for Costco in Asia and Europe</a:t>
            </a:r>
            <a:endParaRPr sz="1100"/>
          </a:p>
          <a:p>
            <a:pPr indent="-177800" lvl="0" marL="177800" rtl="0" algn="l">
              <a:lnSpc>
                <a:spcPct val="90000"/>
              </a:lnSpc>
              <a:spcBef>
                <a:spcPts val="800"/>
              </a:spcBef>
              <a:spcAft>
                <a:spcPts val="0"/>
              </a:spcAft>
              <a:buClr>
                <a:schemeClr val="dk1"/>
              </a:buClr>
              <a:buSzPts val="1700"/>
              <a:buChar char="•"/>
            </a:pPr>
            <a:r>
              <a:rPr lang="en-GB" sz="1700"/>
              <a:t>Received Bachelors degree from University of San Diego</a:t>
            </a:r>
            <a:endParaRPr sz="1100"/>
          </a:p>
          <a:p>
            <a:pPr indent="-76200" lvl="0" marL="177800" rtl="0" algn="l">
              <a:lnSpc>
                <a:spcPct val="90000"/>
              </a:lnSpc>
              <a:spcBef>
                <a:spcPts val="800"/>
              </a:spcBef>
              <a:spcAft>
                <a:spcPts val="0"/>
              </a:spcAft>
              <a:buClr>
                <a:schemeClr val="dk1"/>
              </a:buClr>
              <a:buSzPts val="1700"/>
              <a:buNone/>
            </a:pPr>
            <a:r>
              <a:t/>
            </a:r>
            <a:endParaRPr sz="17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47" name="Shape 747"/>
        <p:cNvGrpSpPr/>
        <p:nvPr/>
      </p:nvGrpSpPr>
      <p:grpSpPr>
        <a:xfrm>
          <a:off x="0" y="0"/>
          <a:ext cx="0" cy="0"/>
          <a:chOff x="0" y="0"/>
          <a:chExt cx="0" cy="0"/>
        </a:xfrm>
      </p:grpSpPr>
      <p:sp>
        <p:nvSpPr>
          <p:cNvPr id="748" name="Google Shape;748;p121"/>
          <p:cNvSpPr/>
          <p:nvPr/>
        </p:nvSpPr>
        <p:spPr>
          <a:xfrm>
            <a:off x="0" y="0"/>
            <a:ext cx="9144000"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749" name="Google Shape;749;p121"/>
          <p:cNvPicPr preferRelativeResize="0"/>
          <p:nvPr/>
        </p:nvPicPr>
        <p:blipFill rotWithShape="1">
          <a:blip r:embed="rId3">
            <a:alphaModFix/>
          </a:blip>
          <a:srcRect b="0" l="0" r="0" t="15732"/>
          <a:stretch/>
        </p:blipFill>
        <p:spPr>
          <a:xfrm>
            <a:off x="15" y="8"/>
            <a:ext cx="9143987" cy="5143491"/>
          </a:xfrm>
          <a:prstGeom prst="rect">
            <a:avLst/>
          </a:prstGeom>
          <a:noFill/>
          <a:ln>
            <a:noFill/>
          </a:ln>
        </p:spPr>
      </p:pic>
      <p:sp>
        <p:nvSpPr>
          <p:cNvPr id="750" name="Google Shape;750;p121"/>
          <p:cNvSpPr/>
          <p:nvPr/>
        </p:nvSpPr>
        <p:spPr>
          <a:xfrm rot="-5400000">
            <a:off x="2849853" y="-1150650"/>
            <a:ext cx="3444300" cy="9144000"/>
          </a:xfrm>
          <a:prstGeom prst="rect">
            <a:avLst/>
          </a:prstGeom>
          <a:gradFill>
            <a:gsLst>
              <a:gs pos="0">
                <a:srgbClr val="000000">
                  <a:alpha val="0"/>
                </a:srgbClr>
              </a:gs>
              <a:gs pos="21000">
                <a:srgbClr val="000000">
                  <a:alpha val="29411"/>
                </a:srgbClr>
              </a:gs>
              <a:gs pos="35000">
                <a:srgbClr val="000000">
                  <a:alpha val="45490"/>
                </a:srgbClr>
              </a:gs>
              <a:gs pos="100000">
                <a:srgbClr val="000000">
                  <a:alpha val="89411"/>
                </a:srgbClr>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751" name="Google Shape;751;p121"/>
          <p:cNvSpPr txBox="1"/>
          <p:nvPr>
            <p:ph type="title"/>
          </p:nvPr>
        </p:nvSpPr>
        <p:spPr>
          <a:xfrm>
            <a:off x="303415" y="2318946"/>
            <a:ext cx="6808800" cy="17907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5000"/>
              <a:buFont typeface="Calibri"/>
              <a:buNone/>
            </a:pPr>
            <a:r>
              <a:rPr lang="en-GB" sz="5000"/>
              <a:t>Financial Statements</a:t>
            </a:r>
            <a:endParaRPr sz="1100"/>
          </a:p>
        </p:txBody>
      </p:sp>
      <p:sp>
        <p:nvSpPr>
          <p:cNvPr id="752" name="Google Shape;752;p121"/>
          <p:cNvSpPr/>
          <p:nvPr/>
        </p:nvSpPr>
        <p:spPr>
          <a:xfrm>
            <a:off x="0" y="4181279"/>
            <a:ext cx="7339500" cy="514500"/>
          </a:xfrm>
          <a:prstGeom prst="roundRect">
            <a:avLst>
              <a:gd fmla="val 0" name="adj"/>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122"/>
          <p:cNvSpPr txBox="1"/>
          <p:nvPr>
            <p:ph type="title"/>
          </p:nvPr>
        </p:nvSpPr>
        <p:spPr>
          <a:xfrm>
            <a:off x="304880" y="261597"/>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Balance Sheet Assets – 10Q</a:t>
            </a:r>
            <a:endParaRPr sz="3000">
              <a:latin typeface="Arial"/>
              <a:ea typeface="Arial"/>
              <a:cs typeface="Arial"/>
              <a:sym typeface="Arial"/>
            </a:endParaRPr>
          </a:p>
        </p:txBody>
      </p:sp>
      <p:pic>
        <p:nvPicPr>
          <p:cNvPr id="758" name="Google Shape;758;p122"/>
          <p:cNvPicPr preferRelativeResize="0"/>
          <p:nvPr/>
        </p:nvPicPr>
        <p:blipFill>
          <a:blip r:embed="rId3">
            <a:alphaModFix/>
          </a:blip>
          <a:stretch>
            <a:fillRect/>
          </a:stretch>
        </p:blipFill>
        <p:spPr>
          <a:xfrm>
            <a:off x="998150" y="1071625"/>
            <a:ext cx="7036400" cy="35885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23"/>
          <p:cNvSpPr txBox="1"/>
          <p:nvPr>
            <p:ph type="title"/>
          </p:nvPr>
        </p:nvSpPr>
        <p:spPr>
          <a:xfrm>
            <a:off x="628650" y="153463"/>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Balance Sheet Liabilities &amp; Equity – 10Q</a:t>
            </a:r>
            <a:endParaRPr sz="3000">
              <a:latin typeface="Arial"/>
              <a:ea typeface="Arial"/>
              <a:cs typeface="Arial"/>
              <a:sym typeface="Arial"/>
            </a:endParaRPr>
          </a:p>
        </p:txBody>
      </p:sp>
      <p:pic>
        <p:nvPicPr>
          <p:cNvPr id="764" name="Google Shape;764;p123"/>
          <p:cNvPicPr preferRelativeResize="0"/>
          <p:nvPr/>
        </p:nvPicPr>
        <p:blipFill>
          <a:blip r:embed="rId3">
            <a:alphaModFix/>
          </a:blip>
          <a:stretch>
            <a:fillRect/>
          </a:stretch>
        </p:blipFill>
        <p:spPr>
          <a:xfrm>
            <a:off x="1329950" y="914652"/>
            <a:ext cx="6484100" cy="3832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124"/>
          <p:cNvSpPr txBox="1"/>
          <p:nvPr>
            <p:ph type="title"/>
          </p:nvPr>
        </p:nvSpPr>
        <p:spPr>
          <a:xfrm>
            <a:off x="304880" y="261597"/>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Balance Sheet Assets – 10K</a:t>
            </a:r>
            <a:endParaRPr sz="3000">
              <a:latin typeface="Arial"/>
              <a:ea typeface="Arial"/>
              <a:cs typeface="Arial"/>
              <a:sym typeface="Arial"/>
            </a:endParaRPr>
          </a:p>
        </p:txBody>
      </p:sp>
      <p:pic>
        <p:nvPicPr>
          <p:cNvPr id="770" name="Google Shape;770;p124"/>
          <p:cNvPicPr preferRelativeResize="0"/>
          <p:nvPr/>
        </p:nvPicPr>
        <p:blipFill rotWithShape="1">
          <a:blip r:embed="rId3">
            <a:alphaModFix/>
          </a:blip>
          <a:srcRect b="0" l="0" r="0" t="0"/>
          <a:stretch/>
        </p:blipFill>
        <p:spPr>
          <a:xfrm>
            <a:off x="304880" y="1071925"/>
            <a:ext cx="7108170" cy="380997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125"/>
          <p:cNvSpPr txBox="1"/>
          <p:nvPr>
            <p:ph type="title"/>
          </p:nvPr>
        </p:nvSpPr>
        <p:spPr>
          <a:xfrm>
            <a:off x="628650" y="153463"/>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Balance Sheet Liabilities &amp; Equity – 10K</a:t>
            </a:r>
            <a:endParaRPr sz="3000">
              <a:latin typeface="Arial"/>
              <a:ea typeface="Arial"/>
              <a:cs typeface="Arial"/>
              <a:sym typeface="Arial"/>
            </a:endParaRPr>
          </a:p>
        </p:txBody>
      </p:sp>
      <p:pic>
        <p:nvPicPr>
          <p:cNvPr id="776" name="Google Shape;776;p125"/>
          <p:cNvPicPr preferRelativeResize="0"/>
          <p:nvPr/>
        </p:nvPicPr>
        <p:blipFill rotWithShape="1">
          <a:blip r:embed="rId3">
            <a:alphaModFix/>
          </a:blip>
          <a:srcRect b="0" l="0" r="0" t="0"/>
          <a:stretch/>
        </p:blipFill>
        <p:spPr>
          <a:xfrm>
            <a:off x="628650" y="902958"/>
            <a:ext cx="6339568" cy="424054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26"/>
          <p:cNvSpPr txBox="1"/>
          <p:nvPr>
            <p:ph type="title"/>
          </p:nvPr>
        </p:nvSpPr>
        <p:spPr>
          <a:xfrm>
            <a:off x="751115" y="78921"/>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Income Statement – 10K</a:t>
            </a:r>
            <a:endParaRPr sz="3000">
              <a:latin typeface="Arial"/>
              <a:ea typeface="Arial"/>
              <a:cs typeface="Arial"/>
              <a:sym typeface="Arial"/>
            </a:endParaRPr>
          </a:p>
        </p:txBody>
      </p:sp>
      <p:pic>
        <p:nvPicPr>
          <p:cNvPr id="782" name="Google Shape;782;p126"/>
          <p:cNvPicPr preferRelativeResize="0"/>
          <p:nvPr/>
        </p:nvPicPr>
        <p:blipFill rotWithShape="1">
          <a:blip r:embed="rId3">
            <a:alphaModFix/>
          </a:blip>
          <a:srcRect b="0" l="0" r="0" t="0"/>
          <a:stretch/>
        </p:blipFill>
        <p:spPr>
          <a:xfrm>
            <a:off x="2014538" y="731785"/>
            <a:ext cx="5114926" cy="4304899"/>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27"/>
          <p:cNvSpPr txBox="1"/>
          <p:nvPr>
            <p:ph type="title"/>
          </p:nvPr>
        </p:nvSpPr>
        <p:spPr>
          <a:xfrm>
            <a:off x="628650" y="224858"/>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Income Statement – 10Q</a:t>
            </a:r>
            <a:endParaRPr sz="3000">
              <a:latin typeface="Arial"/>
              <a:ea typeface="Arial"/>
              <a:cs typeface="Arial"/>
              <a:sym typeface="Arial"/>
            </a:endParaRPr>
          </a:p>
        </p:txBody>
      </p:sp>
      <p:pic>
        <p:nvPicPr>
          <p:cNvPr id="788" name="Google Shape;788;p127"/>
          <p:cNvPicPr preferRelativeResize="0"/>
          <p:nvPr/>
        </p:nvPicPr>
        <p:blipFill>
          <a:blip r:embed="rId3">
            <a:alphaModFix/>
          </a:blip>
          <a:stretch>
            <a:fillRect/>
          </a:stretch>
        </p:blipFill>
        <p:spPr>
          <a:xfrm>
            <a:off x="1058550" y="986074"/>
            <a:ext cx="6579024" cy="39474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7"/>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en-GB"/>
              <a:t>Retail Metrics</a:t>
            </a:r>
            <a:endParaRPr/>
          </a:p>
        </p:txBody>
      </p:sp>
      <p:pic>
        <p:nvPicPr>
          <p:cNvPr id="249" name="Google Shape;249;p47"/>
          <p:cNvPicPr preferRelativeResize="0"/>
          <p:nvPr/>
        </p:nvPicPr>
        <p:blipFill rotWithShape="1">
          <a:blip r:embed="rId3">
            <a:alphaModFix/>
          </a:blip>
          <a:srcRect b="0" l="0" r="0" t="0"/>
          <a:stretch/>
        </p:blipFill>
        <p:spPr>
          <a:xfrm>
            <a:off x="1928363" y="757425"/>
            <a:ext cx="5287273" cy="42196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Cash Flow – 10K</a:t>
            </a:r>
            <a:endParaRPr sz="3000">
              <a:latin typeface="Arial"/>
              <a:ea typeface="Arial"/>
              <a:cs typeface="Arial"/>
              <a:sym typeface="Arial"/>
            </a:endParaRPr>
          </a:p>
        </p:txBody>
      </p:sp>
      <p:pic>
        <p:nvPicPr>
          <p:cNvPr id="794" name="Google Shape;794;p128"/>
          <p:cNvPicPr preferRelativeResize="0"/>
          <p:nvPr/>
        </p:nvPicPr>
        <p:blipFill rotWithShape="1">
          <a:blip r:embed="rId3">
            <a:alphaModFix/>
          </a:blip>
          <a:srcRect b="0" l="0" r="0" t="0"/>
          <a:stretch/>
        </p:blipFill>
        <p:spPr>
          <a:xfrm>
            <a:off x="628649" y="939187"/>
            <a:ext cx="7107524" cy="393047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Cash Flow – 10K</a:t>
            </a:r>
            <a:endParaRPr sz="1100"/>
          </a:p>
        </p:txBody>
      </p:sp>
      <p:pic>
        <p:nvPicPr>
          <p:cNvPr id="800" name="Google Shape;800;p129"/>
          <p:cNvPicPr preferRelativeResize="0"/>
          <p:nvPr/>
        </p:nvPicPr>
        <p:blipFill rotWithShape="1">
          <a:blip r:embed="rId3">
            <a:alphaModFix/>
          </a:blip>
          <a:srcRect b="0" l="0" r="0" t="0"/>
          <a:stretch/>
        </p:blipFill>
        <p:spPr>
          <a:xfrm>
            <a:off x="628650" y="1049919"/>
            <a:ext cx="6904220" cy="381973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Cash Flow – 10Q</a:t>
            </a:r>
            <a:endParaRPr sz="3000">
              <a:latin typeface="Arial"/>
              <a:ea typeface="Arial"/>
              <a:cs typeface="Arial"/>
              <a:sym typeface="Arial"/>
            </a:endParaRPr>
          </a:p>
        </p:txBody>
      </p:sp>
      <p:pic>
        <p:nvPicPr>
          <p:cNvPr id="806" name="Google Shape;806;p130"/>
          <p:cNvPicPr preferRelativeResize="0"/>
          <p:nvPr/>
        </p:nvPicPr>
        <p:blipFill>
          <a:blip r:embed="rId3">
            <a:alphaModFix/>
          </a:blip>
          <a:stretch>
            <a:fillRect/>
          </a:stretch>
        </p:blipFill>
        <p:spPr>
          <a:xfrm>
            <a:off x="514875" y="1057994"/>
            <a:ext cx="8305656" cy="357065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GB" sz="3000">
                <a:latin typeface="Arial"/>
                <a:ea typeface="Arial"/>
                <a:cs typeface="Arial"/>
                <a:sym typeface="Arial"/>
              </a:rPr>
              <a:t>Cash Flow – 10Q</a:t>
            </a:r>
            <a:endParaRPr sz="1100"/>
          </a:p>
        </p:txBody>
      </p:sp>
      <p:pic>
        <p:nvPicPr>
          <p:cNvPr id="813" name="Google Shape;813;p131"/>
          <p:cNvPicPr preferRelativeResize="0"/>
          <p:nvPr/>
        </p:nvPicPr>
        <p:blipFill>
          <a:blip r:embed="rId3">
            <a:alphaModFix/>
          </a:blip>
          <a:stretch>
            <a:fillRect/>
          </a:stretch>
        </p:blipFill>
        <p:spPr>
          <a:xfrm>
            <a:off x="507850" y="1316900"/>
            <a:ext cx="8244125" cy="31793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1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GB" sz="3000">
                <a:latin typeface="Arial"/>
                <a:ea typeface="Arial"/>
                <a:cs typeface="Arial"/>
                <a:sym typeface="Arial"/>
              </a:rPr>
              <a:t>P/E Analyst Estimates</a:t>
            </a:r>
            <a:endParaRPr sz="3000">
              <a:latin typeface="Arial"/>
              <a:ea typeface="Arial"/>
              <a:cs typeface="Arial"/>
              <a:sym typeface="Arial"/>
            </a:endParaRPr>
          </a:p>
        </p:txBody>
      </p:sp>
      <p:pic>
        <p:nvPicPr>
          <p:cNvPr id="819" name="Google Shape;819;p132"/>
          <p:cNvPicPr preferRelativeResize="0"/>
          <p:nvPr/>
        </p:nvPicPr>
        <p:blipFill rotWithShape="1">
          <a:blip r:embed="rId3">
            <a:alphaModFix/>
          </a:blip>
          <a:srcRect b="0" l="0" r="0" t="0"/>
          <a:stretch/>
        </p:blipFill>
        <p:spPr>
          <a:xfrm>
            <a:off x="628650" y="1079850"/>
            <a:ext cx="6643175" cy="36837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1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1400"/>
              <a:buNone/>
            </a:pPr>
            <a:r>
              <a:rPr lang="en-GB" sz="3000">
                <a:latin typeface="Arial"/>
                <a:ea typeface="Arial"/>
                <a:cs typeface="Arial"/>
                <a:sym typeface="Arial"/>
              </a:rPr>
              <a:t>Analysts Outlook on Costco</a:t>
            </a:r>
            <a:endParaRPr sz="3000">
              <a:latin typeface="Arial"/>
              <a:ea typeface="Arial"/>
              <a:cs typeface="Arial"/>
              <a:sym typeface="Arial"/>
            </a:endParaRPr>
          </a:p>
        </p:txBody>
      </p:sp>
      <p:pic>
        <p:nvPicPr>
          <p:cNvPr id="825" name="Google Shape;825;p133"/>
          <p:cNvPicPr preferRelativeResize="0"/>
          <p:nvPr/>
        </p:nvPicPr>
        <p:blipFill rotWithShape="1">
          <a:blip r:embed="rId3">
            <a:alphaModFix/>
          </a:blip>
          <a:srcRect b="0" l="0" r="0" t="0"/>
          <a:stretch/>
        </p:blipFill>
        <p:spPr>
          <a:xfrm>
            <a:off x="628650" y="1268051"/>
            <a:ext cx="6918701" cy="3553975"/>
          </a:xfrm>
          <a:prstGeom prst="rect">
            <a:avLst/>
          </a:prstGeom>
          <a:noFill/>
          <a:ln>
            <a:noFill/>
          </a:ln>
        </p:spPr>
      </p:pic>
      <p:sp>
        <p:nvSpPr>
          <p:cNvPr id="826" name="Google Shape;826;p133"/>
          <p:cNvSpPr/>
          <p:nvPr/>
        </p:nvSpPr>
        <p:spPr>
          <a:xfrm>
            <a:off x="695125" y="4054150"/>
            <a:ext cx="6888000" cy="555900"/>
          </a:xfrm>
          <a:prstGeom prst="rect">
            <a:avLst/>
          </a:prstGeom>
          <a:noFill/>
          <a:ln cap="flat" cmpd="sng" w="38100">
            <a:solidFill>
              <a:schemeClr val="accent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0" name="Shape 830"/>
        <p:cNvGrpSpPr/>
        <p:nvPr/>
      </p:nvGrpSpPr>
      <p:grpSpPr>
        <a:xfrm>
          <a:off x="0" y="0"/>
          <a:ext cx="0" cy="0"/>
          <a:chOff x="0" y="0"/>
          <a:chExt cx="0" cy="0"/>
        </a:xfrm>
      </p:grpSpPr>
      <p:sp>
        <p:nvSpPr>
          <p:cNvPr id="831" name="Google Shape;831;p134"/>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32" name="Google Shape;832;p134"/>
          <p:cNvSpPr/>
          <p:nvPr/>
        </p:nvSpPr>
        <p:spPr>
          <a:xfrm>
            <a:off x="1146572" y="935831"/>
            <a:ext cx="6858000" cy="2255700"/>
          </a:xfrm>
          <a:prstGeom prst="rect">
            <a:avLst/>
          </a:prstGeom>
          <a:solidFill>
            <a:schemeClr val="lt1"/>
          </a:solidFill>
          <a:ln cap="flat" cmpd="sng" w="12700">
            <a:solidFill>
              <a:srgbClr val="E1E1E1"/>
            </a:solidFill>
            <a:prstDash val="solid"/>
            <a:miter lim="800000"/>
            <a:headEnd len="sm" w="sm" type="none"/>
            <a:tailEnd len="sm" w="sm" type="none"/>
          </a:ln>
          <a:effectLst>
            <a:outerShdw blurRad="50800" rotWithShape="0" algn="tl" dir="2700000" dist="38100">
              <a:srgbClr val="D8D8D8">
                <a:alpha val="4941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Calibri"/>
              <a:ea typeface="Calibri"/>
              <a:cs typeface="Calibri"/>
              <a:sym typeface="Calibri"/>
            </a:endParaRPr>
          </a:p>
        </p:txBody>
      </p:sp>
      <p:sp>
        <p:nvSpPr>
          <p:cNvPr id="833" name="Google Shape;833;p134"/>
          <p:cNvSpPr txBox="1"/>
          <p:nvPr>
            <p:ph type="title"/>
          </p:nvPr>
        </p:nvSpPr>
        <p:spPr>
          <a:xfrm>
            <a:off x="1353741" y="1081629"/>
            <a:ext cx="6436500" cy="16329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5000"/>
              <a:buFont typeface="Calibri"/>
              <a:buNone/>
            </a:pPr>
            <a:r>
              <a:rPr lang="en-GB" sz="5000">
                <a:solidFill>
                  <a:schemeClr val="dk1"/>
                </a:solidFill>
                <a:latin typeface="Calibri"/>
                <a:ea typeface="Calibri"/>
                <a:cs typeface="Calibri"/>
                <a:sym typeface="Calibri"/>
              </a:rPr>
              <a:t>Recommendation</a:t>
            </a:r>
            <a:endParaRPr sz="1100"/>
          </a:p>
        </p:txBody>
      </p:sp>
      <p:sp>
        <p:nvSpPr>
          <p:cNvPr id="834" name="Google Shape;834;p134"/>
          <p:cNvSpPr/>
          <p:nvPr/>
        </p:nvSpPr>
        <p:spPr>
          <a:xfrm>
            <a:off x="1865904" y="2934241"/>
            <a:ext cx="5419200" cy="514500"/>
          </a:xfrm>
          <a:prstGeom prst="roundRect">
            <a:avLst>
              <a:gd fmla="val 0" name="adj"/>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35" name="Google Shape;835;p134"/>
          <p:cNvSpPr/>
          <p:nvPr/>
        </p:nvSpPr>
        <p:spPr>
          <a:xfrm>
            <a:off x="1665514" y="2773400"/>
            <a:ext cx="5988600" cy="1127700"/>
          </a:xfrm>
          <a:prstGeom prst="rect">
            <a:avLst/>
          </a:prstGeom>
          <a:solidFill>
            <a:schemeClr val="accent2"/>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836" name="Google Shape;836;p134"/>
          <p:cNvSpPr txBox="1"/>
          <p:nvPr>
            <p:ph idx="1" type="body"/>
          </p:nvPr>
        </p:nvSpPr>
        <p:spPr>
          <a:xfrm>
            <a:off x="1674371" y="2842880"/>
            <a:ext cx="5795400" cy="9888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5000"/>
              <a:buNone/>
            </a:pPr>
            <a:r>
              <a:rPr lang="en-GB" sz="5000">
                <a:solidFill>
                  <a:schemeClr val="lt1"/>
                </a:solidFill>
                <a:latin typeface="Calibri"/>
                <a:ea typeface="Calibri"/>
                <a:cs typeface="Calibri"/>
                <a:sym typeface="Calibri"/>
              </a:rPr>
              <a:t>Buy</a:t>
            </a:r>
            <a:endParaRPr sz="110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id="841" name="Google Shape;841;p135"/>
          <p:cNvPicPr preferRelativeResize="0"/>
          <p:nvPr/>
        </p:nvPicPr>
        <p:blipFill rotWithShape="1">
          <a:blip r:embed="rId3">
            <a:alphaModFix/>
          </a:blip>
          <a:srcRect b="0" l="0" r="0" t="0"/>
          <a:stretch/>
        </p:blipFill>
        <p:spPr>
          <a:xfrm>
            <a:off x="1997765" y="1381539"/>
            <a:ext cx="5267739" cy="1759226"/>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id="846" name="Google Shape;846;p136"/>
          <p:cNvPicPr preferRelativeResize="0"/>
          <p:nvPr/>
        </p:nvPicPr>
        <p:blipFill>
          <a:blip r:embed="rId3">
            <a:alphaModFix/>
          </a:blip>
          <a:stretch>
            <a:fillRect/>
          </a:stretch>
        </p:blipFill>
        <p:spPr>
          <a:xfrm>
            <a:off x="152400" y="292000"/>
            <a:ext cx="8839199" cy="1134234"/>
          </a:xfrm>
          <a:prstGeom prst="rect">
            <a:avLst/>
          </a:prstGeom>
          <a:noFill/>
          <a:ln>
            <a:noFill/>
          </a:ln>
        </p:spPr>
      </p:pic>
      <p:pic>
        <p:nvPicPr>
          <p:cNvPr id="847" name="Google Shape;847;p136"/>
          <p:cNvPicPr preferRelativeResize="0"/>
          <p:nvPr/>
        </p:nvPicPr>
        <p:blipFill>
          <a:blip r:embed="rId4">
            <a:alphaModFix/>
          </a:blip>
          <a:stretch>
            <a:fillRect/>
          </a:stretch>
        </p:blipFill>
        <p:spPr>
          <a:xfrm>
            <a:off x="152400" y="1675275"/>
            <a:ext cx="8839201" cy="29528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3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600"/>
              <a:buFont typeface="Times New Roman"/>
              <a:buNone/>
            </a:pPr>
            <a:r>
              <a:rPr lang="en-GB" sz="3600">
                <a:latin typeface="Times New Roman"/>
                <a:ea typeface="Times New Roman"/>
                <a:cs typeface="Times New Roman"/>
                <a:sym typeface="Times New Roman"/>
              </a:rPr>
              <a:t>Key Statistics</a:t>
            </a:r>
            <a:endParaRPr sz="1100"/>
          </a:p>
        </p:txBody>
      </p:sp>
      <p:pic>
        <p:nvPicPr>
          <p:cNvPr id="853" name="Google Shape;853;p137"/>
          <p:cNvPicPr preferRelativeResize="0"/>
          <p:nvPr/>
        </p:nvPicPr>
        <p:blipFill>
          <a:blip r:embed="rId3">
            <a:alphaModFix/>
          </a:blip>
          <a:stretch>
            <a:fillRect/>
          </a:stretch>
        </p:blipFill>
        <p:spPr>
          <a:xfrm>
            <a:off x="152400" y="1181175"/>
            <a:ext cx="8759324" cy="3809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