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omments/modernComment_1EC_A3B25175.xml" ContentType="application/vnd.ms-powerpoint.comments+xml"/>
  <Override PartName="/ppt/comments/modernComment_1F6_59A580F4.xml" ContentType="application/vnd.ms-powerpoint.comments+xml"/>
  <Override PartName="/ppt/comments/modernComment_1FB_F94ECE75.xml" ContentType="application/vnd.ms-powerpoint.comments+xml"/>
  <Override PartName="/ppt/comments/modernComment_1FC_A5484C44.xml" ContentType="application/vnd.ms-powerpoint.comments+xml"/>
  <Override PartName="/ppt/comments/modernComment_1FF_70A16CCE.xml" ContentType="application/vnd.ms-powerpoint.comments+xml"/>
  <Override PartName="/ppt/comments/modernComment_200_D110E7F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4"/>
    <p:sldMasterId id="2147483698" r:id="rId5"/>
  </p:sldMasterIdLst>
  <p:notesMasterIdLst>
    <p:notesMasterId r:id="rId159"/>
  </p:notesMasterIdLst>
  <p:sldIdLst>
    <p:sldId id="382" r:id="rId6"/>
    <p:sldId id="464" r:id="rId7"/>
    <p:sldId id="383" r:id="rId8"/>
    <p:sldId id="470" r:id="rId9"/>
    <p:sldId id="471" r:id="rId10"/>
    <p:sldId id="472" r:id="rId11"/>
    <p:sldId id="473" r:id="rId12"/>
    <p:sldId id="474" r:id="rId13"/>
    <p:sldId id="475" r:id="rId14"/>
    <p:sldId id="476" r:id="rId15"/>
    <p:sldId id="477" r:id="rId16"/>
    <p:sldId id="478" r:id="rId17"/>
    <p:sldId id="479" r:id="rId18"/>
    <p:sldId id="518" r:id="rId19"/>
    <p:sldId id="519" r:id="rId20"/>
    <p:sldId id="520" r:id="rId21"/>
    <p:sldId id="469" r:id="rId22"/>
    <p:sldId id="527" r:id="rId23"/>
    <p:sldId id="530" r:id="rId24"/>
    <p:sldId id="528" r:id="rId25"/>
    <p:sldId id="529" r:id="rId26"/>
    <p:sldId id="531" r:id="rId27"/>
    <p:sldId id="534" r:id="rId28"/>
    <p:sldId id="535" r:id="rId29"/>
    <p:sldId id="536" r:id="rId30"/>
    <p:sldId id="537" r:id="rId31"/>
    <p:sldId id="538" r:id="rId32"/>
    <p:sldId id="539" r:id="rId33"/>
    <p:sldId id="547" r:id="rId34"/>
    <p:sldId id="550" r:id="rId35"/>
    <p:sldId id="555" r:id="rId36"/>
    <p:sldId id="556" r:id="rId37"/>
    <p:sldId id="521" r:id="rId38"/>
    <p:sldId id="540" r:id="rId39"/>
    <p:sldId id="541" r:id="rId40"/>
    <p:sldId id="522" r:id="rId41"/>
    <p:sldId id="523" r:id="rId42"/>
    <p:sldId id="524" r:id="rId43"/>
    <p:sldId id="525" r:id="rId44"/>
    <p:sldId id="526" r:id="rId45"/>
    <p:sldId id="611" r:id="rId46"/>
    <p:sldId id="613" r:id="rId47"/>
    <p:sldId id="619" r:id="rId48"/>
    <p:sldId id="622" r:id="rId49"/>
    <p:sldId id="616" r:id="rId50"/>
    <p:sldId id="614" r:id="rId51"/>
    <p:sldId id="615" r:id="rId52"/>
    <p:sldId id="617" r:id="rId53"/>
    <p:sldId id="618" r:id="rId54"/>
    <p:sldId id="620" r:id="rId55"/>
    <p:sldId id="621" r:id="rId56"/>
    <p:sldId id="630" r:id="rId57"/>
    <p:sldId id="645" r:id="rId58"/>
    <p:sldId id="646" r:id="rId59"/>
    <p:sldId id="647" r:id="rId60"/>
    <p:sldId id="623" r:id="rId61"/>
    <p:sldId id="648" r:id="rId62"/>
    <p:sldId id="624" r:id="rId63"/>
    <p:sldId id="649" r:id="rId64"/>
    <p:sldId id="625" r:id="rId65"/>
    <p:sldId id="628" r:id="rId66"/>
    <p:sldId id="626" r:id="rId67"/>
    <p:sldId id="627" r:id="rId68"/>
    <p:sldId id="629" r:id="rId69"/>
    <p:sldId id="631" r:id="rId70"/>
    <p:sldId id="632" r:id="rId71"/>
    <p:sldId id="633" r:id="rId72"/>
    <p:sldId id="634" r:id="rId73"/>
    <p:sldId id="635" r:id="rId74"/>
    <p:sldId id="636" r:id="rId75"/>
    <p:sldId id="637" r:id="rId76"/>
    <p:sldId id="638" r:id="rId77"/>
    <p:sldId id="639" r:id="rId78"/>
    <p:sldId id="640" r:id="rId79"/>
    <p:sldId id="641" r:id="rId80"/>
    <p:sldId id="642" r:id="rId81"/>
    <p:sldId id="643" r:id="rId82"/>
    <p:sldId id="644" r:id="rId83"/>
    <p:sldId id="582" r:id="rId84"/>
    <p:sldId id="333" r:id="rId85"/>
    <p:sldId id="456" r:id="rId86"/>
    <p:sldId id="465" r:id="rId87"/>
    <p:sldId id="468" r:id="rId88"/>
    <p:sldId id="466" r:id="rId89"/>
    <p:sldId id="480" r:id="rId90"/>
    <p:sldId id="481" r:id="rId91"/>
    <p:sldId id="482" r:id="rId92"/>
    <p:sldId id="532" r:id="rId93"/>
    <p:sldId id="483" r:id="rId94"/>
    <p:sldId id="484" r:id="rId95"/>
    <p:sldId id="533" r:id="rId96"/>
    <p:sldId id="549" r:id="rId97"/>
    <p:sldId id="548" r:id="rId98"/>
    <p:sldId id="580" r:id="rId99"/>
    <p:sldId id="581" r:id="rId100"/>
    <p:sldId id="565" r:id="rId101"/>
    <p:sldId id="561" r:id="rId102"/>
    <p:sldId id="562" r:id="rId103"/>
    <p:sldId id="563" r:id="rId104"/>
    <p:sldId id="566" r:id="rId105"/>
    <p:sldId id="569" r:id="rId106"/>
    <p:sldId id="571" r:id="rId107"/>
    <p:sldId id="575" r:id="rId108"/>
    <p:sldId id="576" r:id="rId109"/>
    <p:sldId id="572" r:id="rId110"/>
    <p:sldId id="577" r:id="rId111"/>
    <p:sldId id="574" r:id="rId112"/>
    <p:sldId id="578" r:id="rId113"/>
    <p:sldId id="579" r:id="rId114"/>
    <p:sldId id="487" r:id="rId115"/>
    <p:sldId id="488" r:id="rId116"/>
    <p:sldId id="489" r:id="rId117"/>
    <p:sldId id="491" r:id="rId118"/>
    <p:sldId id="492" r:id="rId119"/>
    <p:sldId id="495" r:id="rId120"/>
    <p:sldId id="493" r:id="rId121"/>
    <p:sldId id="494" r:id="rId122"/>
    <p:sldId id="496" r:id="rId123"/>
    <p:sldId id="497" r:id="rId124"/>
    <p:sldId id="498" r:id="rId125"/>
    <p:sldId id="499" r:id="rId126"/>
    <p:sldId id="500" r:id="rId127"/>
    <p:sldId id="501" r:id="rId128"/>
    <p:sldId id="502" r:id="rId129"/>
    <p:sldId id="506" r:id="rId130"/>
    <p:sldId id="503" r:id="rId131"/>
    <p:sldId id="567" r:id="rId132"/>
    <p:sldId id="504" r:id="rId133"/>
    <p:sldId id="573" r:id="rId134"/>
    <p:sldId id="505" r:id="rId135"/>
    <p:sldId id="507" r:id="rId136"/>
    <p:sldId id="508" r:id="rId137"/>
    <p:sldId id="509" r:id="rId138"/>
    <p:sldId id="510" r:id="rId139"/>
    <p:sldId id="511" r:id="rId140"/>
    <p:sldId id="514" r:id="rId141"/>
    <p:sldId id="512" r:id="rId142"/>
    <p:sldId id="513" r:id="rId143"/>
    <p:sldId id="515" r:id="rId144"/>
    <p:sldId id="516" r:id="rId145"/>
    <p:sldId id="560" r:id="rId146"/>
    <p:sldId id="546" r:id="rId147"/>
    <p:sldId id="542" r:id="rId148"/>
    <p:sldId id="543" r:id="rId149"/>
    <p:sldId id="544" r:id="rId150"/>
    <p:sldId id="545" r:id="rId151"/>
    <p:sldId id="517" r:id="rId152"/>
    <p:sldId id="552" r:id="rId153"/>
    <p:sldId id="553" r:id="rId154"/>
    <p:sldId id="557" r:id="rId155"/>
    <p:sldId id="554" r:id="rId156"/>
    <p:sldId id="558" r:id="rId157"/>
    <p:sldId id="559" r:id="rId158"/>
  </p:sldIdLst>
  <p:sldSz cx="10058400" cy="7772400"/>
  <p:notesSz cx="7099300" cy="10234613"/>
  <p:defaultTextStyle>
    <a:defPPr>
      <a:defRPr lang="en-CA"/>
    </a:defPPr>
    <a:lvl1pPr algn="ctr" rtl="0" fontAlgn="base">
      <a:spcBef>
        <a:spcPct val="0"/>
      </a:spcBef>
      <a:spcAft>
        <a:spcPct val="0"/>
      </a:spcAft>
      <a:defRPr sz="1200" kern="1200">
        <a:solidFill>
          <a:schemeClr val="tx1"/>
        </a:solidFill>
        <a:latin typeface="Arial" charset="0"/>
        <a:ea typeface="LF_Kai" pitchFamily="2" charset="-122"/>
        <a:cs typeface="+mn-cs"/>
      </a:defRPr>
    </a:lvl1pPr>
    <a:lvl2pPr marL="457200" algn="ctr" rtl="0" fontAlgn="base">
      <a:spcBef>
        <a:spcPct val="0"/>
      </a:spcBef>
      <a:spcAft>
        <a:spcPct val="0"/>
      </a:spcAft>
      <a:defRPr sz="1200" kern="1200">
        <a:solidFill>
          <a:schemeClr val="tx1"/>
        </a:solidFill>
        <a:latin typeface="Arial" charset="0"/>
        <a:ea typeface="LF_Kai" pitchFamily="2" charset="-122"/>
        <a:cs typeface="+mn-cs"/>
      </a:defRPr>
    </a:lvl2pPr>
    <a:lvl3pPr marL="914400" algn="ctr" rtl="0" fontAlgn="base">
      <a:spcBef>
        <a:spcPct val="0"/>
      </a:spcBef>
      <a:spcAft>
        <a:spcPct val="0"/>
      </a:spcAft>
      <a:defRPr sz="1200" kern="1200">
        <a:solidFill>
          <a:schemeClr val="tx1"/>
        </a:solidFill>
        <a:latin typeface="Arial" charset="0"/>
        <a:ea typeface="LF_Kai" pitchFamily="2" charset="-122"/>
        <a:cs typeface="+mn-cs"/>
      </a:defRPr>
    </a:lvl3pPr>
    <a:lvl4pPr marL="1371600" algn="ctr" rtl="0" fontAlgn="base">
      <a:spcBef>
        <a:spcPct val="0"/>
      </a:spcBef>
      <a:spcAft>
        <a:spcPct val="0"/>
      </a:spcAft>
      <a:defRPr sz="1200" kern="1200">
        <a:solidFill>
          <a:schemeClr val="tx1"/>
        </a:solidFill>
        <a:latin typeface="Arial" charset="0"/>
        <a:ea typeface="LF_Kai" pitchFamily="2" charset="-122"/>
        <a:cs typeface="+mn-cs"/>
      </a:defRPr>
    </a:lvl4pPr>
    <a:lvl5pPr marL="1828800" algn="ctr" rtl="0" fontAlgn="base">
      <a:spcBef>
        <a:spcPct val="0"/>
      </a:spcBef>
      <a:spcAft>
        <a:spcPct val="0"/>
      </a:spcAft>
      <a:defRPr sz="1200" kern="1200">
        <a:solidFill>
          <a:schemeClr val="tx1"/>
        </a:solidFill>
        <a:latin typeface="Arial" charset="0"/>
        <a:ea typeface="LF_Kai" pitchFamily="2" charset="-122"/>
        <a:cs typeface="+mn-cs"/>
      </a:defRPr>
    </a:lvl5pPr>
    <a:lvl6pPr marL="2286000" algn="l" defTabSz="914400" rtl="0" eaLnBrk="1" latinLnBrk="0" hangingPunct="1">
      <a:defRPr sz="1200" kern="1200">
        <a:solidFill>
          <a:schemeClr val="tx1"/>
        </a:solidFill>
        <a:latin typeface="Arial" charset="0"/>
        <a:ea typeface="LF_Kai" pitchFamily="2" charset="-122"/>
        <a:cs typeface="+mn-cs"/>
      </a:defRPr>
    </a:lvl6pPr>
    <a:lvl7pPr marL="2743200" algn="l" defTabSz="914400" rtl="0" eaLnBrk="1" latinLnBrk="0" hangingPunct="1">
      <a:defRPr sz="1200" kern="1200">
        <a:solidFill>
          <a:schemeClr val="tx1"/>
        </a:solidFill>
        <a:latin typeface="Arial" charset="0"/>
        <a:ea typeface="LF_Kai" pitchFamily="2" charset="-122"/>
        <a:cs typeface="+mn-cs"/>
      </a:defRPr>
    </a:lvl7pPr>
    <a:lvl8pPr marL="3200400" algn="l" defTabSz="914400" rtl="0" eaLnBrk="1" latinLnBrk="0" hangingPunct="1">
      <a:defRPr sz="1200" kern="1200">
        <a:solidFill>
          <a:schemeClr val="tx1"/>
        </a:solidFill>
        <a:latin typeface="Arial" charset="0"/>
        <a:ea typeface="LF_Kai" pitchFamily="2" charset="-122"/>
        <a:cs typeface="+mn-cs"/>
      </a:defRPr>
    </a:lvl8pPr>
    <a:lvl9pPr marL="3657600" algn="l" defTabSz="914400" rtl="0" eaLnBrk="1" latinLnBrk="0" hangingPunct="1">
      <a:defRPr sz="1200" kern="1200">
        <a:solidFill>
          <a:schemeClr val="tx1"/>
        </a:solidFill>
        <a:latin typeface="Arial" charset="0"/>
        <a:ea typeface="LF_Kai" pitchFamily="2" charset="-122"/>
        <a:cs typeface="+mn-cs"/>
      </a:defRPr>
    </a:lvl9pPr>
  </p:defaultTextStyle>
  <p:extLst>
    <p:ext uri="{EFAFB233-063F-42B5-8137-9DF3F51BA10A}">
      <p15:sldGuideLst xmlns:p15="http://schemas.microsoft.com/office/powerpoint/2012/main">
        <p15:guide id="1" orient="horz" pos="2523" userDrawn="1">
          <p15:clr>
            <a:srgbClr val="A4A3A4"/>
          </p15:clr>
        </p15:guide>
        <p15:guide id="2" orient="horz" pos="4428" userDrawn="1">
          <p15:clr>
            <a:srgbClr val="A4A3A4"/>
          </p15:clr>
        </p15:guide>
        <p15:guide id="3" orient="horz" pos="4084" userDrawn="1">
          <p15:clr>
            <a:srgbClr val="A4A3A4"/>
          </p15:clr>
        </p15:guide>
        <p15:guide id="4" orient="horz" pos="656" userDrawn="1">
          <p15:clr>
            <a:srgbClr val="A4A3A4"/>
          </p15:clr>
        </p15:guide>
        <p15:guide id="5" orient="horz" pos="262" userDrawn="1">
          <p15:clr>
            <a:srgbClr val="A4A3A4"/>
          </p15:clr>
        </p15:guide>
        <p15:guide id="6" pos="3168" userDrawn="1">
          <p15:clr>
            <a:srgbClr val="A4A3A4"/>
          </p15:clr>
        </p15:guide>
        <p15:guide id="7" pos="3213" userDrawn="1">
          <p15:clr>
            <a:srgbClr val="A4A3A4"/>
          </p15:clr>
        </p15:guide>
        <p15:guide id="8" pos="3123" userDrawn="1">
          <p15:clr>
            <a:srgbClr val="A4A3A4"/>
          </p15:clr>
        </p15:guide>
        <p15:guide id="9" pos="6131" userDrawn="1">
          <p15:clr>
            <a:srgbClr val="A4A3A4"/>
          </p15:clr>
        </p15:guide>
        <p15:guide id="10" pos="197" userDrawn="1">
          <p15:clr>
            <a:srgbClr val="A4A3A4"/>
          </p15:clr>
        </p15:guide>
        <p15:guide id="11" orient="horz" pos="247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633347-F38C-CBB9-3245-E9A682FCC47A}" name="Annie Lee" initials="AL" userId="S::ala180@sfu.ca::70a58f25-3f6c-403c-93d1-07d38af956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vneet Bal" initials="RB" lastIdx="1" clrIdx="0">
    <p:extLst>
      <p:ext uri="{19B8F6BF-5375-455C-9EA6-DF929625EA0E}">
        <p15:presenceInfo xmlns:p15="http://schemas.microsoft.com/office/powerpoint/2012/main" userId="39d414917e7bade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B6"/>
    <a:srgbClr val="D6D6D6"/>
    <a:srgbClr val="BC062E"/>
    <a:srgbClr val="821015"/>
    <a:srgbClr val="FF1F29"/>
    <a:srgbClr val="A6192E"/>
    <a:srgbClr val="54585A"/>
    <a:srgbClr val="A6A6A6"/>
    <a:srgbClr val="CD0532"/>
    <a:srgbClr val="9700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8A685-D821-5E21-C5C6-529A1EC55958}" v="88" dt="2022-07-05T22:20:38.608"/>
    <p1510:client id="{101E99E1-55F2-22FF-9622-24688C2E7BE4}" v="1" dt="2022-07-11T04:13:53.301"/>
    <p1510:client id="{1148BF6C-CAA1-F920-643E-B579650F16C3}" v="1" dt="2022-07-10T22:56:52.138"/>
    <p1510:client id="{1E7139C3-373C-922E-1110-481CB71DB2D3}" v="30" dt="2022-07-05T21:29:01.643"/>
    <p1510:client id="{3602328B-AF9E-C627-1A20-696E6F649E6F}" v="25" dt="2022-07-13T19:01:47.703"/>
    <p1510:client id="{3D58D287-FBB4-7735-99B4-64A35DA2D672}" v="143" dt="2022-07-05T22:01:19.686"/>
    <p1510:client id="{43DD4227-D6B7-E09F-357D-B91E0DED571A}" v="2" dt="2022-07-06T18:38:48.321"/>
    <p1510:client id="{69089F54-CA18-0A6B-A258-9D7DA29EE903}" v="21" dt="2022-07-14T05:20:31.810"/>
    <p1510:client id="{78D6B5B4-E2D7-3C3F-B380-68E6D33C5832}" v="3140" dt="2022-07-06T23:38:24.648"/>
    <p1510:client id="{7B33835C-3096-6191-2AC2-763F5E283906}" v="7" dt="2022-07-14T03:16:41.939"/>
    <p1510:client id="{8B4CA84B-6894-FB8E-E434-B1A6CEE084BB}" v="19" dt="2022-07-12T22:37:18.552"/>
    <p1510:client id="{8BCD8C4B-29F8-D0BC-BAE0-CE3CE0562562}" v="130" dt="2022-07-13T04:49:38.906"/>
    <p1510:client id="{8CF49D10-FE11-DACB-24AB-612E4D995552}" v="5" dt="2022-07-07T01:08:11.144"/>
    <p1510:client id="{9E5BE9CC-657C-D708-89CE-77C757798D07}" v="1" dt="2022-07-14T04:54:50.152"/>
    <p1510:client id="{AF3AF7F9-6062-2378-8FA9-13F690A1D3AC}" v="5" dt="2022-07-13T03:02:58.690"/>
    <p1510:client id="{BF5F92A2-991F-D051-B3AB-743DCE34E0E9}" v="95" dt="2022-07-14T01:39:02.768"/>
    <p1510:client id="{E91939B0-81D5-D83B-B247-B9E48F0C9461}" v="148" dt="2022-07-06T17:51:31.623"/>
    <p1510:client id="{F7D3450C-22F8-BAF4-6B7C-717AA3441B9D}" v="160" dt="2022-07-05T22:21:26.069"/>
    <p1510:client id="{F97157B6-0A2C-ABBE-86A8-C1310E876EBC}" v="329" dt="2022-07-06T02:56:51.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523"/>
        <p:guide orient="horz" pos="4428"/>
        <p:guide orient="horz" pos="4084"/>
        <p:guide orient="horz" pos="656"/>
        <p:guide orient="horz" pos="262"/>
        <p:guide pos="3168"/>
        <p:guide pos="3213"/>
        <p:guide pos="3123"/>
        <p:guide pos="6131"/>
        <p:guide pos="197"/>
        <p:guide orient="horz" pos="2471"/>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commentAuthors" Target="commentAuthor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presProps" Target="presProps.xml"/><Relationship Id="rId16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microsoft.com/office/2015/10/relationships/revisionInfo" Target="revisionInfo.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pdao\Downloads\KR.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a:solidFill>
                  <a:schemeClr val="tx1"/>
                </a:solidFill>
              </a:rPr>
              <a:t>%</a:t>
            </a:r>
            <a:r>
              <a:rPr lang="en-US" sz="1200" baseline="0">
                <a:solidFill>
                  <a:schemeClr val="tx1"/>
                </a:solidFill>
              </a:rPr>
              <a:t> Ownership </a:t>
            </a:r>
            <a:endParaRPr lang="en-US" sz="120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Sheet1!$C$1</c:f>
              <c:strCache>
                <c:ptCount val="1"/>
                <c:pt idx="0">
                  <c:v>% of Total Shares Outstanding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84C-4461-A881-29868859379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84C-4461-A881-29868859379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84C-4461-A881-29868859379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84C-4461-A881-29868859379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84C-4461-A881-29868859379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84C-4461-A881-298688593795}"/>
              </c:ext>
            </c:extLst>
          </c:dPt>
          <c:dLbls>
            <c:dLbl>
              <c:idx val="0"/>
              <c:layout>
                <c:manualLayout>
                  <c:x val="-5.8393482064741905E-3"/>
                  <c:y val="6.4430628909980317E-2"/>
                </c:manualLayout>
              </c:layout>
              <c:tx>
                <c:rich>
                  <a:bodyPr/>
                  <a:lstStyle/>
                  <a:p>
                    <a:r>
                      <a:rPr lang="en-US">
                        <a:solidFill>
                          <a:schemeClr val="tx1"/>
                        </a:solidFill>
                      </a:rPr>
                      <a:t>Institutions </a:t>
                    </a:r>
                    <a:fld id="{82606051-EA7C-4CBA-A3BC-C51BF9C559B4}" type="VALUE">
                      <a:rPr lang="en-US" altLang="zh-CN" smtClean="0">
                        <a:solidFill>
                          <a:schemeClr val="tx1"/>
                        </a:solidFill>
                      </a:rPr>
                      <a:pPr/>
                      <a:t>[VALUE]</a:t>
                    </a:fld>
                    <a:r>
                      <a:rPr lang="en-US">
                        <a:solidFill>
                          <a:schemeClr val="tx1"/>
                        </a:solidFill>
                      </a:rPr>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84C-4461-A881-298688593795}"/>
                </c:ext>
              </c:extLst>
            </c:dLbl>
            <c:dLbl>
              <c:idx val="1"/>
              <c:layout>
                <c:manualLayout>
                  <c:x val="-6.6896325459317582E-3"/>
                  <c:y val="8.9246310933668416E-2"/>
                </c:manualLayout>
              </c:layout>
              <c:tx>
                <c:rich>
                  <a:bodyPr/>
                  <a:lstStyle/>
                  <a:p>
                    <a:r>
                      <a:rPr lang="en-US">
                        <a:solidFill>
                          <a:schemeClr val="tx1"/>
                        </a:solidFill>
                      </a:rPr>
                      <a:t>Corporations (public) </a:t>
                    </a:r>
                  </a:p>
                  <a:p>
                    <a:fld id="{4DA1C50E-F084-4FEC-B0E2-10C7C4E8DA6E}" type="VALUE">
                      <a:rPr lang="en-US" altLang="zh-CN" smtClean="0">
                        <a:solidFill>
                          <a:schemeClr val="tx1"/>
                        </a:solidFill>
                      </a:rPr>
                      <a:pPr/>
                      <a:t>[VALUE]</a:t>
                    </a:fld>
                    <a:r>
                      <a:rPr lang="en-US">
                        <a:solidFill>
                          <a:schemeClr val="tx1"/>
                        </a:solidFill>
                      </a:rPr>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84C-4461-A881-29868859379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Institutions</c:v>
                </c:pt>
                <c:pt idx="1">
                  <c:v>Corporations (Public)</c:v>
                </c:pt>
                <c:pt idx="2">
                  <c:v>Corporations (Private)</c:v>
                </c:pt>
                <c:pt idx="3">
                  <c:v>Individuals/Insiders</c:v>
                </c:pt>
                <c:pt idx="4">
                  <c:v>State Owned Shares</c:v>
                </c:pt>
                <c:pt idx="5">
                  <c:v>Public and Other </c:v>
                </c:pt>
              </c:strCache>
            </c:strRef>
          </c:cat>
          <c:val>
            <c:numRef>
              <c:f>Sheet1!$C$2:$C$7</c:f>
              <c:numCache>
                <c:formatCode>0.00</c:formatCode>
                <c:ptCount val="6"/>
                <c:pt idx="0">
                  <c:v>73.13</c:v>
                </c:pt>
                <c:pt idx="1">
                  <c:v>8.1</c:v>
                </c:pt>
                <c:pt idx="2">
                  <c:v>0</c:v>
                </c:pt>
                <c:pt idx="3">
                  <c:v>0.87</c:v>
                </c:pt>
                <c:pt idx="4">
                  <c:v>0.06</c:v>
                </c:pt>
                <c:pt idx="5">
                  <c:v>17.84</c:v>
                </c:pt>
              </c:numCache>
            </c:numRef>
          </c:val>
          <c:extLst>
            <c:ext xmlns:c16="http://schemas.microsoft.com/office/drawing/2014/chart" uri="{C3380CC4-5D6E-409C-BE32-E72D297353CC}">
              <c16:uniqueId val="{0000000C-C84C-4461-A881-29868859379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Trebuchet MS" panose="020B0603020202020204" pitchFamily="34" charset="0"/>
                <a:ea typeface="+mn-ea"/>
                <a:cs typeface="+mn-cs"/>
              </a:defRPr>
            </a:pPr>
            <a:r>
              <a:rPr lang="en-US">
                <a:solidFill>
                  <a:sysClr val="windowText" lastClr="000000"/>
                </a:solidFill>
                <a:latin typeface="Trebuchet MS" panose="020B0603020202020204" pitchFamily="34" charset="0"/>
              </a:rPr>
              <a:t>Historical Dividends (USD)</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Trebuchet MS" panose="020B0603020202020204" pitchFamily="34" charset="0"/>
              <a:ea typeface="+mn-ea"/>
              <a:cs typeface="+mn-cs"/>
            </a:defRPr>
          </a:pPr>
          <a:endParaRPr lang="en-US"/>
        </a:p>
      </c:txPr>
    </c:title>
    <c:autoTitleDeleted val="0"/>
    <c:plotArea>
      <c:layout/>
      <c:lineChart>
        <c:grouping val="standard"/>
        <c:varyColors val="0"/>
        <c:ser>
          <c:idx val="0"/>
          <c:order val="0"/>
          <c:tx>
            <c:strRef>
              <c:f>KR!$B$1</c:f>
              <c:strCache>
                <c:ptCount val="1"/>
                <c:pt idx="0">
                  <c:v>Dividends</c:v>
                </c:pt>
              </c:strCache>
            </c:strRef>
          </c:tx>
          <c:spPr>
            <a:ln w="28575" cap="rnd">
              <a:solidFill>
                <a:schemeClr val="accent2"/>
              </a:solidFill>
              <a:round/>
            </a:ln>
            <a:effectLst/>
          </c:spPr>
          <c:marker>
            <c:symbol val="none"/>
          </c:marker>
          <c:cat>
            <c:numRef>
              <c:f>KR!$A$2:$A$21</c:f>
              <c:numCache>
                <c:formatCode>[$-409]mmmm\-yy;@</c:formatCode>
                <c:ptCount val="20"/>
                <c:pt idx="0">
                  <c:v>42958</c:v>
                </c:pt>
                <c:pt idx="1">
                  <c:v>43053</c:v>
                </c:pt>
                <c:pt idx="2">
                  <c:v>43145</c:v>
                </c:pt>
                <c:pt idx="3">
                  <c:v>43234</c:v>
                </c:pt>
                <c:pt idx="4">
                  <c:v>43326</c:v>
                </c:pt>
                <c:pt idx="5">
                  <c:v>43418</c:v>
                </c:pt>
                <c:pt idx="6">
                  <c:v>43510</c:v>
                </c:pt>
                <c:pt idx="7">
                  <c:v>43599</c:v>
                </c:pt>
                <c:pt idx="8">
                  <c:v>43691</c:v>
                </c:pt>
                <c:pt idx="9">
                  <c:v>43783</c:v>
                </c:pt>
                <c:pt idx="10">
                  <c:v>43874</c:v>
                </c:pt>
                <c:pt idx="11">
                  <c:v>43965</c:v>
                </c:pt>
                <c:pt idx="12">
                  <c:v>44056</c:v>
                </c:pt>
                <c:pt idx="13">
                  <c:v>44147</c:v>
                </c:pt>
                <c:pt idx="14">
                  <c:v>44238</c:v>
                </c:pt>
                <c:pt idx="15">
                  <c:v>44329</c:v>
                </c:pt>
                <c:pt idx="16">
                  <c:v>44420</c:v>
                </c:pt>
                <c:pt idx="17">
                  <c:v>44512</c:v>
                </c:pt>
                <c:pt idx="18">
                  <c:v>44606</c:v>
                </c:pt>
                <c:pt idx="19">
                  <c:v>44693</c:v>
                </c:pt>
              </c:numCache>
            </c:numRef>
          </c:cat>
          <c:val>
            <c:numRef>
              <c:f>KR!$B$2:$B$21</c:f>
              <c:numCache>
                <c:formatCode>"$"0.00</c:formatCode>
                <c:ptCount val="20"/>
                <c:pt idx="0">
                  <c:v>0.125</c:v>
                </c:pt>
                <c:pt idx="1">
                  <c:v>0.125</c:v>
                </c:pt>
                <c:pt idx="2">
                  <c:v>0.125</c:v>
                </c:pt>
                <c:pt idx="3">
                  <c:v>0.125</c:v>
                </c:pt>
                <c:pt idx="4">
                  <c:v>0.14000000000000001</c:v>
                </c:pt>
                <c:pt idx="5">
                  <c:v>0.14000000000000001</c:v>
                </c:pt>
                <c:pt idx="6">
                  <c:v>0.14000000000000001</c:v>
                </c:pt>
                <c:pt idx="7">
                  <c:v>0.14000000000000001</c:v>
                </c:pt>
                <c:pt idx="8">
                  <c:v>0.16</c:v>
                </c:pt>
                <c:pt idx="9">
                  <c:v>0.16</c:v>
                </c:pt>
                <c:pt idx="10">
                  <c:v>0.16</c:v>
                </c:pt>
                <c:pt idx="11">
                  <c:v>0.16</c:v>
                </c:pt>
                <c:pt idx="12">
                  <c:v>0.18</c:v>
                </c:pt>
                <c:pt idx="13">
                  <c:v>0.18</c:v>
                </c:pt>
                <c:pt idx="14">
                  <c:v>0.18</c:v>
                </c:pt>
                <c:pt idx="15">
                  <c:v>0.18</c:v>
                </c:pt>
                <c:pt idx="16">
                  <c:v>0.21</c:v>
                </c:pt>
                <c:pt idx="17">
                  <c:v>0.21</c:v>
                </c:pt>
                <c:pt idx="18">
                  <c:v>0.21</c:v>
                </c:pt>
                <c:pt idx="19">
                  <c:v>0.21</c:v>
                </c:pt>
              </c:numCache>
            </c:numRef>
          </c:val>
          <c:smooth val="0"/>
          <c:extLst>
            <c:ext xmlns:c16="http://schemas.microsoft.com/office/drawing/2014/chart" uri="{C3380CC4-5D6E-409C-BE32-E72D297353CC}">
              <c16:uniqueId val="{00000000-0093-47B0-A33D-3E492BEB89FE}"/>
            </c:ext>
          </c:extLst>
        </c:ser>
        <c:dLbls>
          <c:showLegendKey val="0"/>
          <c:showVal val="0"/>
          <c:showCatName val="0"/>
          <c:showSerName val="0"/>
          <c:showPercent val="0"/>
          <c:showBubbleSize val="0"/>
        </c:dLbls>
        <c:smooth val="0"/>
        <c:axId val="1602156031"/>
        <c:axId val="1487020639"/>
      </c:lineChart>
      <c:dateAx>
        <c:axId val="1602156031"/>
        <c:scaling>
          <c:orientation val="minMax"/>
        </c:scaling>
        <c:delete val="0"/>
        <c:axPos val="b"/>
        <c:numFmt formatCode="[$-409]mmm\-yy;@" sourceLinked="0"/>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000" b="0" i="0" u="none" strike="noStrike" kern="1200" baseline="0">
                <a:solidFill>
                  <a:sysClr val="windowText" lastClr="000000"/>
                </a:solidFill>
                <a:latin typeface="Trebuchet MS" panose="020B0603020202020204" pitchFamily="34" charset="0"/>
                <a:ea typeface="+mn-ea"/>
                <a:cs typeface="+mn-cs"/>
              </a:defRPr>
            </a:pPr>
            <a:endParaRPr lang="en-US"/>
          </a:p>
        </c:txPr>
        <c:crossAx val="1487020639"/>
        <c:crosses val="autoZero"/>
        <c:auto val="1"/>
        <c:lblOffset val="100"/>
        <c:baseTimeUnit val="months"/>
      </c:dateAx>
      <c:valAx>
        <c:axId val="148702063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Trebuchet MS" panose="020B0603020202020204" pitchFamily="34" charset="0"/>
                <a:ea typeface="+mn-ea"/>
                <a:cs typeface="+mn-cs"/>
              </a:defRPr>
            </a:pPr>
            <a:endParaRPr lang="en-US"/>
          </a:p>
        </c:txPr>
        <c:crossAx val="16021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latin typeface="Trebuchet MS" panose="020B0603020202020204" pitchFamily="34" charset="0"/>
              </a:rPr>
              <a:t>Revenue Breakdown</a:t>
            </a:r>
          </a:p>
        </c:rich>
      </c:tx>
      <c:layout>
        <c:manualLayout>
          <c:xMode val="edge"/>
          <c:yMode val="edge"/>
          <c:x val="1.3780455957499074E-2"/>
          <c:y val="1.25474563901791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285180280385416"/>
          <c:y val="0.16850503062117236"/>
          <c:w val="0.53050756553025902"/>
          <c:h val="0.7914632545931759"/>
        </c:manualLayout>
      </c:layout>
      <c:pieChart>
        <c:varyColors val="1"/>
        <c:ser>
          <c:idx val="0"/>
          <c:order val="0"/>
          <c:tx>
            <c:strRef>
              <c:f>Sheet1!$C$10</c:f>
              <c:strCache>
                <c:ptCount val="1"/>
              </c:strCache>
            </c:strRef>
          </c:tx>
          <c:dPt>
            <c:idx val="0"/>
            <c:bubble3D val="0"/>
            <c:spPr>
              <a:solidFill>
                <a:srgbClr val="0066B6"/>
              </a:solidFill>
              <a:ln w="19050">
                <a:solidFill>
                  <a:schemeClr val="lt1"/>
                </a:solidFill>
              </a:ln>
              <a:effectLst/>
            </c:spPr>
            <c:extLst>
              <c:ext xmlns:c16="http://schemas.microsoft.com/office/drawing/2014/chart" uri="{C3380CC4-5D6E-409C-BE32-E72D297353CC}">
                <c16:uniqueId val="{00000001-362A-4685-81F3-26AE3EE29075}"/>
              </c:ext>
            </c:extLst>
          </c:dPt>
          <c:dPt>
            <c:idx val="1"/>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362A-4685-81F3-26AE3EE29075}"/>
              </c:ext>
            </c:extLst>
          </c:dPt>
          <c:dPt>
            <c:idx val="2"/>
            <c:bubble3D val="0"/>
            <c:spPr>
              <a:solidFill>
                <a:schemeClr val="accent3">
                  <a:lumMod val="90000"/>
                </a:schemeClr>
              </a:solidFill>
              <a:ln w="19050">
                <a:solidFill>
                  <a:schemeClr val="lt1"/>
                </a:solidFill>
              </a:ln>
              <a:effectLst/>
            </c:spPr>
            <c:extLst>
              <c:ext xmlns:c16="http://schemas.microsoft.com/office/drawing/2014/chart" uri="{C3380CC4-5D6E-409C-BE32-E72D297353CC}">
                <c16:uniqueId val="{00000005-362A-4685-81F3-26AE3EE29075}"/>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362A-4685-81F3-26AE3EE29075}"/>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362A-4685-81F3-26AE3EE29075}"/>
              </c:ext>
            </c:extLst>
          </c:dPt>
          <c:dLbls>
            <c:dLbl>
              <c:idx val="0"/>
              <c:layout>
                <c:manualLayout>
                  <c:x val="-0.23021258701160791"/>
                  <c:y val="-0.1075643761963197"/>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r>
                      <a:rPr lang="en-US" b="1">
                        <a:solidFill>
                          <a:schemeClr val="bg1"/>
                        </a:solidFill>
                      </a:rPr>
                      <a:t>Non Perishable</a:t>
                    </a:r>
                    <a:r>
                      <a:rPr lang="en-US" b="1" baseline="30000">
                        <a:solidFill>
                          <a:schemeClr val="bg1"/>
                        </a:solidFill>
                      </a:rPr>
                      <a:t>1</a:t>
                    </a:r>
                    <a:r>
                      <a:rPr lang="en-US" b="1">
                        <a:solidFill>
                          <a:schemeClr val="bg1"/>
                        </a:solidFill>
                      </a:rPr>
                      <a:t> </a:t>
                    </a:r>
                    <a:fld id="{29600681-AD2A-4D65-A470-67D6ACE164BB}" type="VALUE">
                      <a:rPr lang="en-US" altLang="zh-CN" b="1">
                        <a:solidFill>
                          <a:schemeClr val="bg1"/>
                        </a:solidFill>
                      </a:rPr>
                      <a:pPr>
                        <a:defRPr b="1"/>
                      </a:pPr>
                      <a:t>[VALUE]</a:t>
                    </a:fld>
                    <a:endParaRPr lang="en-US" b="1">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3887119748500563"/>
                      <c:h val="0.16286048869399974"/>
                    </c:manualLayout>
                  </c15:layout>
                  <c15:dlblFieldTable/>
                  <c15:showDataLabelsRange val="0"/>
                </c:ext>
                <c:ext xmlns:c16="http://schemas.microsoft.com/office/drawing/2014/chart" uri="{C3380CC4-5D6E-409C-BE32-E72D297353CC}">
                  <c16:uniqueId val="{00000001-362A-4685-81F3-26AE3EE29075}"/>
                </c:ext>
              </c:extLst>
            </c:dLbl>
            <c:dLbl>
              <c:idx val="1"/>
              <c:tx>
                <c:rich>
                  <a:bodyPr/>
                  <a:lstStyle/>
                  <a:p>
                    <a:r>
                      <a:rPr lang="en-US">
                        <a:solidFill>
                          <a:schemeClr val="bg1"/>
                        </a:solidFill>
                      </a:rPr>
                      <a:t>Fresh</a:t>
                    </a:r>
                    <a:r>
                      <a:rPr lang="en-US" baseline="30000">
                        <a:solidFill>
                          <a:schemeClr val="bg1"/>
                        </a:solidFill>
                      </a:rPr>
                      <a:t>2</a:t>
                    </a:r>
                    <a:endParaRPr lang="en-US">
                      <a:solidFill>
                        <a:schemeClr val="bg1"/>
                      </a:solidFill>
                    </a:endParaRPr>
                  </a:p>
                  <a:p>
                    <a:fld id="{5966E00B-CC11-4966-B7D1-15E741425D45}" type="VALUE">
                      <a:rPr lang="en-US" altLang="zh-CN">
                        <a:solidFill>
                          <a:schemeClr val="bg1"/>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62A-4685-81F3-26AE3EE29075}"/>
                </c:ext>
              </c:extLst>
            </c:dLbl>
            <c:dLbl>
              <c:idx val="2"/>
              <c:layout>
                <c:manualLayout>
                  <c:x val="4.4532516325099004E-2"/>
                  <c:y val="7.7904397095910044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r>
                      <a:rPr lang="en-US"/>
                      <a:t>Supermarket Fuel</a:t>
                    </a:r>
                    <a:r>
                      <a:rPr lang="en-US" baseline="0"/>
                      <a:t> </a:t>
                    </a:r>
                  </a:p>
                  <a:p>
                    <a:pPr>
                      <a:defRPr b="1"/>
                    </a:pPr>
                    <a:fld id="{C648BED4-7422-4C91-83A2-46CD7A2B6E70}" type="VALUE">
                      <a:rPr lang="en-US" altLang="zh-CN"/>
                      <a:pPr>
                        <a:defRPr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8131086156920371"/>
                      <c:h val="0.19675909895485633"/>
                    </c:manualLayout>
                  </c15:layout>
                  <c15:dlblFieldTable/>
                  <c15:showDataLabelsRange val="0"/>
                </c:ext>
                <c:ext xmlns:c16="http://schemas.microsoft.com/office/drawing/2014/chart" uri="{C3380CC4-5D6E-409C-BE32-E72D297353CC}">
                  <c16:uniqueId val="{00000005-362A-4685-81F3-26AE3EE29075}"/>
                </c:ext>
              </c:extLst>
            </c:dLbl>
            <c:dLbl>
              <c:idx val="3"/>
              <c:layout>
                <c:manualLayout>
                  <c:x val="4.4774193157216162E-3"/>
                  <c:y val="4.3569928781755279E-2"/>
                </c:manualLayout>
              </c:layout>
              <c:tx>
                <c:rich>
                  <a:bodyPr/>
                  <a:lstStyle/>
                  <a:p>
                    <a:r>
                      <a:rPr lang="en-US"/>
                      <a:t>Pharmacy</a:t>
                    </a:r>
                    <a:endParaRPr lang="en-US" baseline="0"/>
                  </a:p>
                  <a:p>
                    <a:fld id="{46CA0BB2-0651-48E1-8F39-D2C8451568B2}" type="VALUE">
                      <a:rPr lang="en-US" altLang="zh-CN"/>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62A-4685-81F3-26AE3EE29075}"/>
                </c:ext>
              </c:extLst>
            </c:dLbl>
            <c:dLbl>
              <c:idx val="4"/>
              <c:layout>
                <c:manualLayout>
                  <c:x val="1.4276574803149606E-2"/>
                  <c:y val="7.4737532808398953E-3"/>
                </c:manualLayout>
              </c:layout>
              <c:tx>
                <c:rich>
                  <a:bodyPr/>
                  <a:lstStyle/>
                  <a:p>
                    <a:r>
                      <a:rPr lang="en-US" b="0"/>
                      <a:t>Other</a:t>
                    </a:r>
                    <a:r>
                      <a:rPr lang="en-US" b="0" baseline="30000"/>
                      <a:t>3</a:t>
                    </a:r>
                    <a:endParaRPr lang="en-US" b="0"/>
                  </a:p>
                  <a:p>
                    <a:fld id="{EEE82339-9516-4CA2-BB72-B37C5DE195EE}" type="VALUE">
                      <a:rPr lang="en-US" altLang="zh-CN" b="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62A-4685-81F3-26AE3EE2907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Sheet1!$B$11:$B$15</c:f>
              <c:strCache>
                <c:ptCount val="5"/>
                <c:pt idx="0">
                  <c:v>Non Perishable </c:v>
                </c:pt>
                <c:pt idx="1">
                  <c:v>Fresh </c:v>
                </c:pt>
                <c:pt idx="2">
                  <c:v>Supermarket Fuel </c:v>
                </c:pt>
                <c:pt idx="3">
                  <c:v>Pharmacy </c:v>
                </c:pt>
                <c:pt idx="4">
                  <c:v>Other</c:v>
                </c:pt>
              </c:strCache>
            </c:strRef>
          </c:cat>
          <c:val>
            <c:numRef>
              <c:f>Sheet1!$C$11:$C$15</c:f>
              <c:numCache>
                <c:formatCode>0.00%</c:formatCode>
                <c:ptCount val="5"/>
                <c:pt idx="0">
                  <c:v>0.50510559294499879</c:v>
                </c:pt>
                <c:pt idx="1">
                  <c:v>0.24637386864701788</c:v>
                </c:pt>
                <c:pt idx="2">
                  <c:v>0.10644871199814342</c:v>
                </c:pt>
                <c:pt idx="3">
                  <c:v>8.9935309816662798E-2</c:v>
                </c:pt>
                <c:pt idx="4">
                  <c:v>5.2136516593177071E-2</c:v>
                </c:pt>
              </c:numCache>
            </c:numRef>
          </c:val>
          <c:extLst>
            <c:ext xmlns:c16="http://schemas.microsoft.com/office/drawing/2014/chart" uri="{C3380CC4-5D6E-409C-BE32-E72D297353CC}">
              <c16:uniqueId val="{0000000A-362A-4685-81F3-26AE3EE29075}"/>
            </c:ext>
          </c:extLst>
        </c:ser>
        <c:dLbls>
          <c:dLblPos val="bestFit"/>
          <c:showLegendKey val="0"/>
          <c:showVal val="1"/>
          <c:showCatName val="0"/>
          <c:showSerName val="0"/>
          <c:showPercent val="0"/>
          <c:showBubbleSize val="0"/>
          <c:showLeaderLines val="1"/>
        </c:dLbls>
        <c:firstSliceAng val="1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22371911268796"/>
          <c:y val="8.7774861475648877E-2"/>
          <c:w val="0.84441631989189414"/>
          <c:h val="0.88735320877999602"/>
        </c:manualLayout>
      </c:layout>
      <c:pieChart>
        <c:varyColors val="1"/>
        <c:ser>
          <c:idx val="0"/>
          <c:order val="0"/>
          <c:tx>
            <c:strRef>
              <c:f>Sheet1!$B$1</c:f>
              <c:strCache>
                <c:ptCount val="1"/>
                <c:pt idx="0">
                  <c:v>2019</c:v>
                </c:pt>
              </c:strCache>
            </c:strRef>
          </c:tx>
          <c:dPt>
            <c:idx val="0"/>
            <c:bubble3D val="0"/>
            <c:spPr>
              <a:solidFill>
                <a:srgbClr val="134B97"/>
              </a:solidFill>
              <a:ln w="19050">
                <a:solidFill>
                  <a:schemeClr val="lt1"/>
                </a:solidFill>
              </a:ln>
              <a:effectLst/>
            </c:spPr>
            <c:extLst>
              <c:ext xmlns:c16="http://schemas.microsoft.com/office/drawing/2014/chart" uri="{C3380CC4-5D6E-409C-BE32-E72D297353CC}">
                <c16:uniqueId val="{00000001-8BD5-4E76-81FA-6A56E726EDA6}"/>
              </c:ext>
            </c:extLst>
          </c:dPt>
          <c:dPt>
            <c:idx val="1"/>
            <c:bubble3D val="0"/>
            <c:spPr>
              <a:solidFill>
                <a:schemeClr val="accent3">
                  <a:lumMod val="90000"/>
                </a:schemeClr>
              </a:solidFill>
              <a:ln w="19050">
                <a:solidFill>
                  <a:schemeClr val="lt1"/>
                </a:solidFill>
              </a:ln>
              <a:effectLst/>
            </c:spPr>
            <c:extLst>
              <c:ext xmlns:c16="http://schemas.microsoft.com/office/drawing/2014/chart" uri="{C3380CC4-5D6E-409C-BE32-E72D297353CC}">
                <c16:uniqueId val="{00000003-8BD5-4E76-81FA-6A56E726EDA6}"/>
              </c:ext>
            </c:extLst>
          </c:dPt>
          <c:dPt>
            <c:idx val="2"/>
            <c:bubble3D val="0"/>
            <c:spPr>
              <a:solidFill>
                <a:srgbClr val="71DAFF"/>
              </a:solidFill>
              <a:ln w="19050">
                <a:solidFill>
                  <a:schemeClr val="lt1"/>
                </a:solidFill>
              </a:ln>
              <a:effectLst/>
            </c:spPr>
            <c:extLst>
              <c:ext xmlns:c16="http://schemas.microsoft.com/office/drawing/2014/chart" uri="{C3380CC4-5D6E-409C-BE32-E72D297353CC}">
                <c16:uniqueId val="{00000005-8BD5-4E76-81FA-6A56E726EDA6}"/>
              </c:ext>
            </c:extLst>
          </c:dPt>
          <c:dPt>
            <c:idx val="3"/>
            <c:bubble3D val="0"/>
            <c:spPr>
              <a:solidFill>
                <a:srgbClr val="6CA6DA"/>
              </a:solidFill>
              <a:ln w="19050">
                <a:solidFill>
                  <a:schemeClr val="lt1"/>
                </a:solidFill>
              </a:ln>
              <a:effectLst/>
            </c:spPr>
            <c:extLst>
              <c:ext xmlns:c16="http://schemas.microsoft.com/office/drawing/2014/chart" uri="{C3380CC4-5D6E-409C-BE32-E72D297353CC}">
                <c16:uniqueId val="{00000007-8BD5-4E76-81FA-6A56E726EDA6}"/>
              </c:ext>
            </c:extLst>
          </c:dPt>
          <c:dLbls>
            <c:dLbl>
              <c:idx val="0"/>
              <c:layout>
                <c:manualLayout>
                  <c:x val="-0.16886809977658213"/>
                  <c:y val="4.5621901428988046E-3"/>
                </c:manualLayout>
              </c:layout>
              <c:tx>
                <c:rich>
                  <a:bodyPr rot="0" spcFirstLastPara="1" vertOverflow="ellipsis" vert="horz" wrap="square" lIns="38100" tIns="19050" rIns="38100" bIns="19050" anchor="ctr" anchorCtr="0">
                    <a:noAutofit/>
                  </a:bodyPr>
                  <a:lstStyle/>
                  <a:p>
                    <a:pPr algn="l">
                      <a:defRPr sz="1200" b="1" i="0" u="none" strike="noStrike" kern="1200" baseline="0">
                        <a:solidFill>
                          <a:schemeClr val="bg1"/>
                        </a:solidFill>
                        <a:latin typeface="+mn-lt"/>
                        <a:ea typeface="+mn-ea"/>
                        <a:cs typeface="+mn-cs"/>
                      </a:defRPr>
                    </a:pPr>
                    <a:fld id="{3A1930D5-A44F-46A0-ACB1-552EED4A37C1}" type="VALUE">
                      <a:rPr lang="en-US" altLang="zh-CN" sz="1400"/>
                      <a:pPr algn="l">
                        <a:defRPr sz="1200" b="1" i="0" u="none" strike="noStrike" kern="1200" baseline="0">
                          <a:solidFill>
                            <a:schemeClr val="bg1"/>
                          </a:solidFill>
                          <a:latin typeface="+mn-lt"/>
                          <a:ea typeface="+mn-ea"/>
                          <a:cs typeface="+mn-cs"/>
                        </a:defRPr>
                      </a:pPr>
                      <a:t>[VALUE]</a:t>
                    </a:fld>
                    <a:endParaRPr lang="en-US" sz="1400"/>
                  </a:p>
                  <a:p>
                    <a:pPr algn="l">
                      <a:defRPr sz="1200" b="1" i="0" u="none" strike="noStrike" kern="1200" baseline="0">
                        <a:solidFill>
                          <a:schemeClr val="bg1"/>
                        </a:solidFill>
                        <a:latin typeface="+mn-lt"/>
                        <a:ea typeface="+mn-ea"/>
                        <a:cs typeface="+mn-cs"/>
                      </a:defRPr>
                    </a:pPr>
                    <a:r>
                      <a:rPr lang="en-US" sz="800"/>
                      <a:t>Profitable Sales Growth</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284077892325315"/>
                      <c:h val="0.23148148148148148"/>
                    </c:manualLayout>
                  </c15:layout>
                  <c15:dlblFieldTable/>
                  <c15:showDataLabelsRange val="0"/>
                </c:ext>
                <c:ext xmlns:c16="http://schemas.microsoft.com/office/drawing/2014/chart" uri="{C3380CC4-5D6E-409C-BE32-E72D297353CC}">
                  <c16:uniqueId val="{00000001-8BD5-4E76-81FA-6A56E726EDA6}"/>
                </c:ext>
              </c:extLst>
            </c:dLbl>
            <c:dLbl>
              <c:idx val="1"/>
              <c:layout>
                <c:manualLayout>
                  <c:x val="-0.1055292598192426"/>
                  <c:y val="-6.9541228708933658E-2"/>
                </c:manualLayout>
              </c:layout>
              <c:tx>
                <c:rich>
                  <a:bodyPr rot="0" spcFirstLastPara="1" vertOverflow="ellipsis" vert="horz" wrap="square" lIns="38100" tIns="19050" rIns="38100" bIns="19050" anchor="ctr" anchorCtr="0">
                    <a:spAutoFit/>
                  </a:bodyPr>
                  <a:lstStyle/>
                  <a:p>
                    <a:pPr algn="l">
                      <a:defRPr sz="1200" b="1" i="0" u="none" strike="noStrike" kern="1200" baseline="0">
                        <a:solidFill>
                          <a:schemeClr val="bg1"/>
                        </a:solidFill>
                        <a:latin typeface="+mn-lt"/>
                        <a:ea typeface="+mn-ea"/>
                        <a:cs typeface="+mn-cs"/>
                      </a:defRPr>
                    </a:pPr>
                    <a:fld id="{E048B9B4-E2B7-45EA-A8E9-C3001A7461B7}" type="VALUE">
                      <a:rPr lang="en-US" altLang="zh-CN" sz="1400"/>
                      <a:pPr algn="l">
                        <a:defRPr sz="1200" b="1" i="0" u="none" strike="noStrike" kern="1200" baseline="0">
                          <a:solidFill>
                            <a:schemeClr val="bg1"/>
                          </a:solidFill>
                          <a:latin typeface="+mn-lt"/>
                          <a:ea typeface="+mn-ea"/>
                          <a:cs typeface="+mn-cs"/>
                        </a:defRPr>
                      </a:pPr>
                      <a:t>[VALUE]</a:t>
                    </a:fld>
                    <a:endParaRPr lang="en-US" sz="1400"/>
                  </a:p>
                  <a:p>
                    <a:pPr algn="l">
                      <a:defRPr sz="1200" b="1" i="0" u="none" strike="noStrike" kern="1200" baseline="0">
                        <a:solidFill>
                          <a:schemeClr val="bg1"/>
                        </a:solidFill>
                        <a:latin typeface="+mn-lt"/>
                        <a:ea typeface="+mn-ea"/>
                        <a:cs typeface="+mn-cs"/>
                      </a:defRPr>
                    </a:pPr>
                    <a:r>
                      <a:rPr lang="en-US" sz="800"/>
                      <a:t>Margin Expansions</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27263628302584009"/>
                      <c:h val="0.22863437423832067"/>
                    </c:manualLayout>
                  </c15:layout>
                  <c15:dlblFieldTable/>
                  <c15:showDataLabelsRange val="0"/>
                </c:ext>
                <c:ext xmlns:c16="http://schemas.microsoft.com/office/drawing/2014/chart" uri="{C3380CC4-5D6E-409C-BE32-E72D297353CC}">
                  <c16:uniqueId val="{00000003-8BD5-4E76-81FA-6A56E726EDA6}"/>
                </c:ext>
              </c:extLst>
            </c:dLbl>
            <c:dLbl>
              <c:idx val="2"/>
              <c:layout>
                <c:manualLayout>
                  <c:x val="0.2017285554888858"/>
                  <c:y val="-9.6546877057953479E-2"/>
                </c:manualLayout>
              </c:layout>
              <c:tx>
                <c:rich>
                  <a:bodyPr rot="0" spcFirstLastPara="1" vertOverflow="ellipsis" vert="horz" wrap="square" lIns="38100" tIns="19050" rIns="38100" bIns="19050" anchor="ctr" anchorCtr="0">
                    <a:spAutoFit/>
                  </a:bodyPr>
                  <a:lstStyle/>
                  <a:p>
                    <a:pPr algn="l">
                      <a:defRPr sz="1200" b="1" i="0" u="none" strike="noStrike" kern="1200" baseline="0">
                        <a:solidFill>
                          <a:schemeClr val="bg1"/>
                        </a:solidFill>
                        <a:latin typeface="+mn-lt"/>
                        <a:ea typeface="+mn-ea"/>
                        <a:cs typeface="+mn-cs"/>
                      </a:defRPr>
                    </a:pPr>
                    <a:fld id="{2780F4BC-510C-4FD2-92CA-4020B4111FC9}" type="VALUE">
                      <a:rPr lang="en-US" altLang="zh-CN" sz="1400"/>
                      <a:pPr algn="l">
                        <a:defRPr sz="1200" b="1" i="0" u="none" strike="noStrike" kern="1200" baseline="0">
                          <a:solidFill>
                            <a:schemeClr val="bg1"/>
                          </a:solidFill>
                          <a:latin typeface="+mn-lt"/>
                          <a:ea typeface="+mn-ea"/>
                          <a:cs typeface="+mn-cs"/>
                        </a:defRPr>
                      </a:pPr>
                      <a:t>[VALUE]</a:t>
                    </a:fld>
                    <a:endParaRPr lang="en-US" sz="1400"/>
                  </a:p>
                  <a:p>
                    <a:pPr algn="l">
                      <a:defRPr sz="1200" b="1" i="0" u="none" strike="noStrike" kern="1200" baseline="0">
                        <a:solidFill>
                          <a:schemeClr val="bg1"/>
                        </a:solidFill>
                        <a:latin typeface="+mn-lt"/>
                        <a:ea typeface="+mn-ea"/>
                        <a:cs typeface="+mn-cs"/>
                      </a:defRPr>
                    </a:pPr>
                    <a:r>
                      <a:rPr lang="en-US" sz="800"/>
                      <a:t>Digital Acceleration</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24921611013427514"/>
                      <c:h val="0.22863437423832067"/>
                    </c:manualLayout>
                  </c15:layout>
                  <c15:dlblFieldTable/>
                  <c15:showDataLabelsRange val="0"/>
                </c:ext>
                <c:ext xmlns:c16="http://schemas.microsoft.com/office/drawing/2014/chart" uri="{C3380CC4-5D6E-409C-BE32-E72D297353CC}">
                  <c16:uniqueId val="{00000005-8BD5-4E76-81FA-6A56E726EDA6}"/>
                </c:ext>
              </c:extLst>
            </c:dLbl>
            <c:dLbl>
              <c:idx val="3"/>
              <c:tx>
                <c:rich>
                  <a:bodyPr rot="0" spcFirstLastPara="1" vertOverflow="ellipsis" vert="horz" wrap="square" lIns="38100" tIns="19050" rIns="38100" bIns="19050" anchor="ctr" anchorCtr="0">
                    <a:noAutofit/>
                  </a:bodyPr>
                  <a:lstStyle/>
                  <a:p>
                    <a:pPr algn="l">
                      <a:defRPr sz="1200" b="1" i="0" u="none" strike="noStrike" kern="1200" baseline="0">
                        <a:solidFill>
                          <a:schemeClr val="bg1"/>
                        </a:solidFill>
                        <a:latin typeface="+mn-lt"/>
                        <a:ea typeface="+mn-ea"/>
                        <a:cs typeface="+mn-cs"/>
                      </a:defRPr>
                    </a:pPr>
                    <a:fld id="{8DEFE275-F95B-438A-BCE6-3376FD3B91C9}" type="VALUE">
                      <a:rPr lang="en-US" altLang="zh-CN" sz="1400"/>
                      <a:pPr algn="l">
                        <a:defRPr sz="1200" b="1" i="0" u="none" strike="noStrike" kern="1200" baseline="0">
                          <a:solidFill>
                            <a:schemeClr val="bg1"/>
                          </a:solidFill>
                          <a:latin typeface="+mn-lt"/>
                          <a:ea typeface="+mn-ea"/>
                          <a:cs typeface="+mn-cs"/>
                        </a:defRPr>
                      </a:pPr>
                      <a:t>[VALUE]</a:t>
                    </a:fld>
                    <a:endParaRPr lang="en-US" sz="1400"/>
                  </a:p>
                  <a:p>
                    <a:pPr algn="l">
                      <a:defRPr sz="1200" b="1" i="0" u="none" strike="noStrike" kern="1200" baseline="0">
                        <a:solidFill>
                          <a:schemeClr val="bg1"/>
                        </a:solidFill>
                        <a:latin typeface="+mn-lt"/>
                        <a:ea typeface="+mn-ea"/>
                        <a:cs typeface="+mn-cs"/>
                      </a:defRPr>
                    </a:pPr>
                    <a:r>
                      <a:rPr lang="en-US" sz="800"/>
                      <a:t>Maintain the Business/Other</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8BD5-4E76-81FA-6A56E726EDA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Profitable Sales Growth </c:v>
                </c:pt>
                <c:pt idx="1">
                  <c:v>Margin Expansion</c:v>
                </c:pt>
                <c:pt idx="2">
                  <c:v>Digital Acceleration </c:v>
                </c:pt>
                <c:pt idx="3">
                  <c:v>Maintain the Business/Other</c:v>
                </c:pt>
              </c:strCache>
            </c:strRef>
          </c:cat>
          <c:val>
            <c:numRef>
              <c:f>Sheet1!$B$2:$B$5</c:f>
              <c:numCache>
                <c:formatCode>0%</c:formatCode>
                <c:ptCount val="4"/>
                <c:pt idx="0">
                  <c:v>0.41</c:v>
                </c:pt>
                <c:pt idx="1">
                  <c:v>0.1</c:v>
                </c:pt>
                <c:pt idx="2">
                  <c:v>0.15</c:v>
                </c:pt>
                <c:pt idx="3">
                  <c:v>0.34</c:v>
                </c:pt>
              </c:numCache>
            </c:numRef>
          </c:val>
          <c:extLst>
            <c:ext xmlns:c16="http://schemas.microsoft.com/office/drawing/2014/chart" uri="{C3380CC4-5D6E-409C-BE32-E72D297353CC}">
              <c16:uniqueId val="{00000008-8BD5-4E76-81FA-6A56E726EDA6}"/>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97430406852248"/>
          <c:y val="9.7222222222222224E-2"/>
          <c:w val="0.80085653104925059"/>
          <c:h val="0.8657407407407407"/>
        </c:manualLayout>
      </c:layout>
      <c:pieChart>
        <c:varyColors val="1"/>
        <c:ser>
          <c:idx val="0"/>
          <c:order val="0"/>
          <c:tx>
            <c:strRef>
              <c:f>Sheet1!$D$1</c:f>
              <c:strCache>
                <c:ptCount val="1"/>
                <c:pt idx="0">
                  <c:v>2020</c:v>
                </c:pt>
              </c:strCache>
            </c:strRef>
          </c:tx>
          <c:dPt>
            <c:idx val="0"/>
            <c:bubble3D val="0"/>
            <c:spPr>
              <a:solidFill>
                <a:srgbClr val="134B97"/>
              </a:solidFill>
              <a:ln w="19050">
                <a:solidFill>
                  <a:schemeClr val="lt1"/>
                </a:solidFill>
              </a:ln>
              <a:effectLst/>
            </c:spPr>
            <c:extLst>
              <c:ext xmlns:c16="http://schemas.microsoft.com/office/drawing/2014/chart" uri="{C3380CC4-5D6E-409C-BE32-E72D297353CC}">
                <c16:uniqueId val="{00000001-FF87-4912-A78C-4E478701D200}"/>
              </c:ext>
            </c:extLst>
          </c:dPt>
          <c:dPt>
            <c:idx val="1"/>
            <c:bubble3D val="0"/>
            <c:spPr>
              <a:solidFill>
                <a:schemeClr val="accent3">
                  <a:lumMod val="90000"/>
                </a:schemeClr>
              </a:solidFill>
              <a:ln w="19050">
                <a:solidFill>
                  <a:schemeClr val="lt1"/>
                </a:solidFill>
              </a:ln>
              <a:effectLst/>
            </c:spPr>
            <c:extLst>
              <c:ext xmlns:c16="http://schemas.microsoft.com/office/drawing/2014/chart" uri="{C3380CC4-5D6E-409C-BE32-E72D297353CC}">
                <c16:uniqueId val="{00000003-FF87-4912-A78C-4E478701D200}"/>
              </c:ext>
            </c:extLst>
          </c:dPt>
          <c:dPt>
            <c:idx val="2"/>
            <c:bubble3D val="0"/>
            <c:spPr>
              <a:solidFill>
                <a:srgbClr val="71DAFF"/>
              </a:solidFill>
              <a:ln w="19050">
                <a:solidFill>
                  <a:schemeClr val="lt1"/>
                </a:solidFill>
              </a:ln>
              <a:effectLst/>
            </c:spPr>
            <c:extLst>
              <c:ext xmlns:c16="http://schemas.microsoft.com/office/drawing/2014/chart" uri="{C3380CC4-5D6E-409C-BE32-E72D297353CC}">
                <c16:uniqueId val="{00000005-FF87-4912-A78C-4E478701D200}"/>
              </c:ext>
            </c:extLst>
          </c:dPt>
          <c:dPt>
            <c:idx val="3"/>
            <c:bubble3D val="0"/>
            <c:spPr>
              <a:solidFill>
                <a:srgbClr val="6CA6DA"/>
              </a:solidFill>
              <a:ln w="19050">
                <a:solidFill>
                  <a:schemeClr val="lt1"/>
                </a:solidFill>
              </a:ln>
              <a:effectLst/>
            </c:spPr>
            <c:extLst>
              <c:ext xmlns:c16="http://schemas.microsoft.com/office/drawing/2014/chart" uri="{C3380CC4-5D6E-409C-BE32-E72D297353CC}">
                <c16:uniqueId val="{00000007-FF87-4912-A78C-4E478701D200}"/>
              </c:ext>
            </c:extLst>
          </c:dPt>
          <c:dLbls>
            <c:dLbl>
              <c:idx val="0"/>
              <c:layout>
                <c:manualLayout>
                  <c:x val="-0.18843683083511778"/>
                  <c:y val="-6.1609434237387017E-2"/>
                </c:manualLayout>
              </c:layout>
              <c:tx>
                <c:rich>
                  <a:bodyPr rot="0" spcFirstLastPara="1" vertOverflow="ellipsis" vert="horz" wrap="square" lIns="38100" tIns="19050" rIns="38100" bIns="19050" anchor="ctr" anchorCtr="0">
                    <a:noAutofit/>
                  </a:bodyPr>
                  <a:lstStyle/>
                  <a:p>
                    <a:pPr algn="l">
                      <a:defRPr sz="1400" b="1" i="0" u="none" strike="noStrike" kern="1200" baseline="0">
                        <a:solidFill>
                          <a:schemeClr val="bg1"/>
                        </a:solidFill>
                        <a:latin typeface="+mn-lt"/>
                        <a:ea typeface="+mn-ea"/>
                        <a:cs typeface="+mn-cs"/>
                      </a:defRPr>
                    </a:pPr>
                    <a:fld id="{4C147F62-CCB0-4602-8034-F32C692A0147}" type="VALUE">
                      <a:rPr lang="en-US" altLang="zh-CN"/>
                      <a:pPr algn="l">
                        <a:defRPr sz="1400" b="1">
                          <a:solidFill>
                            <a:schemeClr val="bg1"/>
                          </a:solidFill>
                        </a:defRPr>
                      </a:pPr>
                      <a:t>[VALUE]</a:t>
                    </a:fld>
                    <a:endParaRPr lang="en-US"/>
                  </a:p>
                  <a:p>
                    <a:pPr algn="l">
                      <a:defRPr sz="1400" b="1">
                        <a:solidFill>
                          <a:schemeClr val="bg1"/>
                        </a:solidFill>
                      </a:defRPr>
                    </a:pPr>
                    <a:r>
                      <a:rPr lang="en-US" sz="800"/>
                      <a:t>Profitable</a:t>
                    </a:r>
                    <a:r>
                      <a:rPr lang="en-US" sz="800" baseline="0"/>
                      <a:t> Sales Growth</a:t>
                    </a:r>
                  </a:p>
                </c:rich>
              </c:tx>
              <c:spPr>
                <a:noFill/>
                <a:ln>
                  <a:noFill/>
                </a:ln>
                <a:effectLst/>
              </c:spPr>
              <c:txPr>
                <a:bodyPr rot="0" spcFirstLastPara="1" vertOverflow="ellipsis" vert="horz" wrap="square" lIns="38100" tIns="19050" rIns="38100" bIns="19050" anchor="ctr" anchorCtr="0">
                  <a:noAutofit/>
                </a:bodyPr>
                <a:lstStyle/>
                <a:p>
                  <a:pPr algn="l">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1734475374732334"/>
                      <c:h val="0.3125"/>
                    </c:manualLayout>
                  </c15:layout>
                  <c15:dlblFieldTable/>
                  <c15:showDataLabelsRange val="0"/>
                </c:ext>
                <c:ext xmlns:c16="http://schemas.microsoft.com/office/drawing/2014/chart" uri="{C3380CC4-5D6E-409C-BE32-E72D297353CC}">
                  <c16:uniqueId val="{00000001-FF87-4912-A78C-4E478701D200}"/>
                </c:ext>
              </c:extLst>
            </c:dLbl>
            <c:dLbl>
              <c:idx val="1"/>
              <c:layout>
                <c:manualLayout>
                  <c:x val="-5.5167006693756446E-2"/>
                  <c:y val="-6.7731481481481573E-2"/>
                </c:manualLayout>
              </c:layout>
              <c:tx>
                <c:rich>
                  <a:bodyPr/>
                  <a:lstStyle/>
                  <a:p>
                    <a:fld id="{706E8DAB-B95A-4675-9DB5-17FEDD968750}" type="VALUE">
                      <a:rPr lang="en-US" altLang="zh-CN"/>
                      <a:pPr/>
                      <a:t>[VALUE]</a:t>
                    </a:fld>
                    <a:endParaRPr lang="en-US"/>
                  </a:p>
                  <a:p>
                    <a:r>
                      <a:rPr lang="en-US" sz="800"/>
                      <a:t>Margin Expansions</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3747323340471088"/>
                      <c:h val="0.21613444152814232"/>
                    </c:manualLayout>
                  </c15:layout>
                  <c15:dlblFieldTable/>
                  <c15:showDataLabelsRange val="0"/>
                </c:ext>
                <c:ext xmlns:c16="http://schemas.microsoft.com/office/drawing/2014/chart" uri="{C3380CC4-5D6E-409C-BE32-E72D297353CC}">
                  <c16:uniqueId val="{00000003-FF87-4912-A78C-4E478701D200}"/>
                </c:ext>
              </c:extLst>
            </c:dLbl>
            <c:dLbl>
              <c:idx val="2"/>
              <c:layout>
                <c:manualLayout>
                  <c:x val="0.19271948608137046"/>
                  <c:y val="-0.20153944298629339"/>
                </c:manualLayout>
              </c:layout>
              <c:tx>
                <c:rich>
                  <a:bodyPr rot="0" spcFirstLastPara="1" vertOverflow="ellipsis" vert="horz" wrap="square" lIns="38100" tIns="19050" rIns="38100" bIns="19050" anchor="ctr" anchorCtr="0">
                    <a:noAutofit/>
                  </a:bodyPr>
                  <a:lstStyle/>
                  <a:p>
                    <a:pPr algn="l">
                      <a:defRPr sz="1400" b="1" i="0" u="none" strike="noStrike" kern="1200" baseline="0">
                        <a:solidFill>
                          <a:schemeClr val="bg1"/>
                        </a:solidFill>
                        <a:latin typeface="+mn-lt"/>
                        <a:ea typeface="+mn-ea"/>
                        <a:cs typeface="+mn-cs"/>
                      </a:defRPr>
                    </a:pPr>
                    <a:fld id="{A37861C6-8B8B-4DBE-9D18-98A2F1445913}" type="VALUE">
                      <a:rPr lang="en-US" altLang="zh-CN"/>
                      <a:pPr algn="l">
                        <a:defRPr sz="1400" b="1">
                          <a:solidFill>
                            <a:schemeClr val="bg1"/>
                          </a:solidFill>
                        </a:defRPr>
                      </a:pPr>
                      <a:t>[VALUE]</a:t>
                    </a:fld>
                    <a:endParaRPr lang="en-US"/>
                  </a:p>
                  <a:p>
                    <a:pPr algn="l">
                      <a:defRPr sz="1400" b="1">
                        <a:solidFill>
                          <a:schemeClr val="bg1"/>
                        </a:solidFill>
                      </a:defRPr>
                    </a:pPr>
                    <a:r>
                      <a:rPr lang="en-US" sz="800"/>
                      <a:t>Digital</a:t>
                    </a:r>
                    <a:r>
                      <a:rPr lang="en-US" sz="800" baseline="0"/>
                      <a:t> Acceleration</a:t>
                    </a:r>
                  </a:p>
                </c:rich>
              </c:tx>
              <c:spPr>
                <a:noFill/>
                <a:ln>
                  <a:noFill/>
                </a:ln>
                <a:effectLst/>
              </c:spPr>
              <c:txPr>
                <a:bodyPr rot="0" spcFirstLastPara="1" vertOverflow="ellipsis" vert="horz" wrap="square" lIns="38100" tIns="19050" rIns="38100" bIns="19050" anchor="ctr" anchorCtr="0">
                  <a:noAutofit/>
                </a:bodyPr>
                <a:lstStyle/>
                <a:p>
                  <a:pPr algn="l">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6445396145610278"/>
                      <c:h val="0.21875"/>
                    </c:manualLayout>
                  </c15:layout>
                  <c15:dlblFieldTable/>
                  <c15:showDataLabelsRange val="0"/>
                </c:ext>
                <c:ext xmlns:c16="http://schemas.microsoft.com/office/drawing/2014/chart" uri="{C3380CC4-5D6E-409C-BE32-E72D297353CC}">
                  <c16:uniqueId val="{00000005-FF87-4912-A78C-4E478701D200}"/>
                </c:ext>
              </c:extLst>
            </c:dLbl>
            <c:dLbl>
              <c:idx val="3"/>
              <c:layout>
                <c:manualLayout>
                  <c:x val="0.2226980728051392"/>
                  <c:y val="0.23148148148148148"/>
                </c:manualLayout>
              </c:layout>
              <c:tx>
                <c:rich>
                  <a:bodyPr rot="0" spcFirstLastPara="1" vertOverflow="ellipsis" vert="horz" wrap="square" lIns="38100" tIns="19050" rIns="38100" bIns="19050" anchor="ctr" anchorCtr="0">
                    <a:noAutofit/>
                  </a:bodyPr>
                  <a:lstStyle/>
                  <a:p>
                    <a:pPr algn="l">
                      <a:defRPr sz="1400" b="1" i="0" u="none" strike="noStrike" kern="1200" baseline="0">
                        <a:solidFill>
                          <a:schemeClr val="bg1"/>
                        </a:solidFill>
                        <a:latin typeface="+mn-lt"/>
                        <a:ea typeface="+mn-ea"/>
                        <a:cs typeface="+mn-cs"/>
                      </a:defRPr>
                    </a:pPr>
                    <a:fld id="{5C2BDE8A-E2C7-4724-B7FA-7D4A9B77F849}" type="VALUE">
                      <a:rPr lang="en-US" altLang="zh-CN"/>
                      <a:pPr algn="l">
                        <a:defRPr sz="1400" b="1">
                          <a:solidFill>
                            <a:schemeClr val="bg1"/>
                          </a:solidFill>
                        </a:defRPr>
                      </a:pPr>
                      <a:t>[VALUE]</a:t>
                    </a:fld>
                    <a:endParaRPr lang="en-US"/>
                  </a:p>
                  <a:p>
                    <a:pPr algn="l">
                      <a:defRPr sz="1400" b="1">
                        <a:solidFill>
                          <a:schemeClr val="bg1"/>
                        </a:solidFill>
                      </a:defRPr>
                    </a:pPr>
                    <a:r>
                      <a:rPr lang="en-US" sz="800"/>
                      <a:t>Maintain the Business/Other</a:t>
                    </a:r>
                  </a:p>
                </c:rich>
              </c:tx>
              <c:spPr>
                <a:noFill/>
                <a:ln>
                  <a:noFill/>
                </a:ln>
                <a:effectLst/>
              </c:spPr>
              <c:txPr>
                <a:bodyPr rot="0" spcFirstLastPara="1" vertOverflow="ellipsis" vert="horz" wrap="square" lIns="38100" tIns="19050" rIns="38100" bIns="19050" anchor="ctr" anchorCtr="0">
                  <a:noAutofit/>
                </a:bodyPr>
                <a:lstStyle/>
                <a:p>
                  <a:pPr algn="l">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8158458244111351"/>
                      <c:h val="0.23726851851851852"/>
                    </c:manualLayout>
                  </c15:layout>
                  <c15:dlblFieldTable/>
                  <c15:showDataLabelsRange val="0"/>
                </c:ext>
                <c:ext xmlns:c16="http://schemas.microsoft.com/office/drawing/2014/chart" uri="{C3380CC4-5D6E-409C-BE32-E72D297353CC}">
                  <c16:uniqueId val="{00000007-FF87-4912-A78C-4E478701D200}"/>
                </c:ext>
              </c:extLst>
            </c:dLbl>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Sheet1!$C$2:$C$5</c:f>
              <c:strCache>
                <c:ptCount val="4"/>
                <c:pt idx="0">
                  <c:v>Profitable Sales Growth </c:v>
                </c:pt>
                <c:pt idx="1">
                  <c:v>Margin Expansion</c:v>
                </c:pt>
                <c:pt idx="2">
                  <c:v>Digital Acceleration </c:v>
                </c:pt>
                <c:pt idx="3">
                  <c:v>Maintain the Business/Other</c:v>
                </c:pt>
              </c:strCache>
            </c:strRef>
          </c:cat>
          <c:val>
            <c:numRef>
              <c:f>Sheet1!$D$2:$D$5</c:f>
              <c:numCache>
                <c:formatCode>0%</c:formatCode>
                <c:ptCount val="4"/>
                <c:pt idx="0">
                  <c:v>0.37</c:v>
                </c:pt>
                <c:pt idx="1">
                  <c:v>0.15</c:v>
                </c:pt>
                <c:pt idx="2">
                  <c:v>0.19</c:v>
                </c:pt>
                <c:pt idx="3">
                  <c:v>0.28000000000000003</c:v>
                </c:pt>
              </c:numCache>
            </c:numRef>
          </c:val>
          <c:extLst>
            <c:ext xmlns:c16="http://schemas.microsoft.com/office/drawing/2014/chart" uri="{C3380CC4-5D6E-409C-BE32-E72D297353CC}">
              <c16:uniqueId val="{00000008-FF87-4912-A78C-4E478701D200}"/>
            </c:ext>
          </c:extLst>
        </c:ser>
        <c:dLbls>
          <c:showLegendKey val="0"/>
          <c:showVal val="0"/>
          <c:showCatName val="0"/>
          <c:showSerName val="0"/>
          <c:showPercent val="0"/>
          <c:showBubbleSize val="0"/>
          <c:showLeaderLines val="1"/>
        </c:dLbls>
        <c:firstSliceAng val="1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EC_A3B25175.xml><?xml version="1.0" encoding="utf-8"?>
<p188:cmLst xmlns:a="http://schemas.openxmlformats.org/drawingml/2006/main" xmlns:r="http://schemas.openxmlformats.org/officeDocument/2006/relationships" xmlns:p188="http://schemas.microsoft.com/office/powerpoint/2018/8/main">
  <p188:cm id="{3252A41F-9ABE-44D0-927E-B9DB3B6E84FF}" authorId="{BD633347-F38C-CBB9-3245-E9A682FCC47A}" created="2022-07-02T21:10:23.275">
    <pc:sldMkLst xmlns:pc="http://schemas.microsoft.com/office/powerpoint/2013/main/command">
      <pc:docMk/>
      <pc:sldMk cId="2746372469" sldId="492"/>
    </pc:sldMkLst>
    <p188:txBody>
      <a:bodyPr/>
      <a:lstStyle/>
      <a:p>
        <a:r>
          <a:rPr lang="en-US"/>
          <a:t>https://www.macrotrends.net/stocks/charts/COST/costco/dividend-yield-history</a:t>
        </a:r>
      </a:p>
    </p188:txBody>
  </p188:cm>
</p188:cmLst>
</file>

<file path=ppt/comments/modernComment_1F6_59A580F4.xml><?xml version="1.0" encoding="utf-8"?>
<p188:cmLst xmlns:a="http://schemas.openxmlformats.org/drawingml/2006/main" xmlns:r="http://schemas.openxmlformats.org/officeDocument/2006/relationships" xmlns:p188="http://schemas.microsoft.com/office/powerpoint/2018/8/main">
  <p188:cm id="{3DB04199-B652-4DC5-BF41-456A778F14B7}" authorId="{BD633347-F38C-CBB9-3245-E9A682FCC47A}" created="2022-07-02T21:19:42.109">
    <ac:deMkLst xmlns:ac="http://schemas.microsoft.com/office/drawing/2013/main/command">
      <pc:docMk xmlns:pc="http://schemas.microsoft.com/office/powerpoint/2013/main/command"/>
      <pc:sldMk xmlns:pc="http://schemas.microsoft.com/office/powerpoint/2013/main/command" cId="1504018676" sldId="502"/>
      <ac:picMk id="7" creationId="{F8FE4B16-38F7-B3BF-D8C0-44414E129CEF}"/>
    </ac:deMkLst>
    <p188:txBody>
      <a:bodyPr/>
      <a:lstStyle/>
      <a:p>
        <a:r>
          <a:rPr lang="en-US"/>
          <a:t>The following graph compares the cumulative total shareholder return (stock price appreciation and the reinvestment of dividends) on an investment of $100 in Costco common stock, S&amp;P 500 Index, and the S&amp;P 500 Retail Index over the five years from August 28, 2016, through August 29, 2021.</a:t>
        </a:r>
      </a:p>
    </p188:txBody>
  </p188:cm>
</p188:cmLst>
</file>

<file path=ppt/comments/modernComment_1FB_F94ECE75.xml><?xml version="1.0" encoding="utf-8"?>
<p188:cmLst xmlns:a="http://schemas.openxmlformats.org/drawingml/2006/main" xmlns:r="http://schemas.openxmlformats.org/officeDocument/2006/relationships" xmlns:p188="http://schemas.microsoft.com/office/powerpoint/2018/8/main">
  <p188:cm id="{D51D13D0-B6DC-4A04-9C75-ECE578B6EFB6}" authorId="{BD633347-F38C-CBB9-3245-E9A682FCC47A}" created="2022-07-03T00:00:53.831">
    <pc:sldMkLst xmlns:pc="http://schemas.microsoft.com/office/powerpoint/2013/main/command">
      <pc:docMk/>
      <pc:sldMk cId="4182691445" sldId="507"/>
    </pc:sldMkLst>
    <p188:txBody>
      <a:bodyPr/>
      <a:lstStyle/>
      <a:p>
        <a:r>
          <a:rPr lang="en-US"/>
          <a:t>Membership fees increased 9% in 2021, driven by sign-ups and upgrades to Executive membership. Excluding the positive impact of changes in foreign currencies relative to the U.S. dollar, membership fees increased 8%. At the end of 2021, our member renewal rates were 91% in the U.S. and Canada and 89% worldwide</a:t>
        </a:r>
      </a:p>
    </p188:txBody>
  </p188:cm>
</p188:cmLst>
</file>

<file path=ppt/comments/modernComment_1FC_A5484C44.xml><?xml version="1.0" encoding="utf-8"?>
<p188:cmLst xmlns:a="http://schemas.openxmlformats.org/drawingml/2006/main" xmlns:r="http://schemas.openxmlformats.org/officeDocument/2006/relationships" xmlns:p188="http://schemas.microsoft.com/office/powerpoint/2018/8/main">
  <p188:cm id="{02967AA8-6669-4D75-9727-E0E5CC329FC1}" authorId="{BD633347-F38C-CBB9-3245-E9A682FCC47A}" created="2022-07-02T21:46:07.018">
    <pc:sldMkLst xmlns:pc="http://schemas.microsoft.com/office/powerpoint/2013/main/command">
      <pc:docMk/>
      <pc:sldMk cId="2772978756" sldId="508"/>
    </pc:sldMkLst>
    <p188:txBody>
      <a:bodyPr/>
      <a:lstStyle/>
      <a:p>
        <a:r>
          <a:rPr lang="en-US"/>
          <a:t>https://www.statista.com/statistics/952763/costco-paid-members-worldwide/</a:t>
        </a:r>
      </a:p>
    </p188:txBody>
  </p188:cm>
</p188:cmLst>
</file>

<file path=ppt/comments/modernComment_1FF_70A16CCE.xml><?xml version="1.0" encoding="utf-8"?>
<p188:cmLst xmlns:a="http://schemas.openxmlformats.org/drawingml/2006/main" xmlns:r="http://schemas.openxmlformats.org/officeDocument/2006/relationships" xmlns:p188="http://schemas.microsoft.com/office/powerpoint/2018/8/main">
  <p188:cm id="{358C6855-576B-48AB-8291-EB867E45AB52}" authorId="{BD633347-F38C-CBB9-3245-E9A682FCC47A}" created="2022-07-02T21:27:22.505">
    <pc:sldMkLst xmlns:pc="http://schemas.microsoft.com/office/powerpoint/2013/main/command">
      <pc:docMk/>
      <pc:sldMk cId="1889627342" sldId="511"/>
    </pc:sldMkLst>
    <p188:txBody>
      <a:bodyPr/>
      <a:lstStyle/>
      <a:p>
        <a:r>
          <a:rPr lang="en-US"/>
          <a:t>https://www.statista.com/statistics/269769/costcos-number-of-warehouses-worldwide/</a:t>
        </a:r>
      </a:p>
    </p188:txBody>
  </p188:cm>
</p188:cmLst>
</file>

<file path=ppt/comments/modernComment_200_D110E7F3.xml><?xml version="1.0" encoding="utf-8"?>
<p188:cmLst xmlns:a="http://schemas.openxmlformats.org/drawingml/2006/main" xmlns:r="http://schemas.openxmlformats.org/officeDocument/2006/relationships" xmlns:p188="http://schemas.microsoft.com/office/powerpoint/2018/8/main">
  <p188:cm id="{46A74F88-6BFB-4497-B3CA-3A054715C281}" authorId="{BD633347-F38C-CBB9-3245-E9A682FCC47A}" created="2022-07-02T21:45:45.643">
    <pc:sldMkLst xmlns:pc="http://schemas.microsoft.com/office/powerpoint/2013/main/command">
      <pc:docMk/>
      <pc:sldMk cId="3507546099" sldId="512"/>
    </pc:sldMkLst>
    <p188:txBody>
      <a:bodyPr/>
      <a:lstStyle/>
      <a:p>
        <a:r>
          <a:rPr lang="en-US"/>
          <a:t>https://www.businessinsider.com/meet-costco-cofounder-jim-sinegal-net-worth-house-philanthropy-2020-9#despite-costcos-immense-success-sinegal-earned-only-a-third-of-what-his-fellow-ceos-did-while-leading-the-company-4</a:t>
        </a:r>
      </a:p>
    </p188:txBody>
  </p188:cm>
</p188:cmLst>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749BEE-A778-42BC-AD8F-18C672243AB0}" type="doc">
      <dgm:prSet loTypeId="urn:microsoft.com/office/officeart/2005/8/layout/hProcess11" loCatId="process" qsTypeId="urn:microsoft.com/office/officeart/2005/8/quickstyle/simple1" qsCatId="simple" csTypeId="urn:microsoft.com/office/officeart/2005/8/colors/accent2_1" csCatId="accent2" phldr="1"/>
      <dgm:spPr/>
    </dgm:pt>
    <dgm:pt modelId="{056ADDF1-57AE-4F06-99DA-D938692C8F6D}">
      <dgm:prSet phldrT="[Text]" custT="1"/>
      <dgm:spPr/>
      <dgm:t>
        <a:bodyPr/>
        <a:lstStyle/>
        <a:p>
          <a:r>
            <a:rPr lang="en-US" sz="1200">
              <a:latin typeface="Trebuchet MS" panose="020B0603020202020204" pitchFamily="34" charset="0"/>
            </a:rPr>
            <a:t>1883: Founded by Bernard Kroger in Cincinnati, Ohio</a:t>
          </a:r>
        </a:p>
      </dgm:t>
    </dgm:pt>
    <dgm:pt modelId="{CE862EEA-DA21-49CD-9BA1-6B4D5E151D5E}" type="parTrans" cxnId="{5AAE48D8-95FB-4499-9A5B-DD04E3798839}">
      <dgm:prSet/>
      <dgm:spPr/>
      <dgm:t>
        <a:bodyPr/>
        <a:lstStyle/>
        <a:p>
          <a:endParaRPr lang="en-US"/>
        </a:p>
      </dgm:t>
    </dgm:pt>
    <dgm:pt modelId="{43314BA7-C944-46E1-ABDE-BFC92FC83E2A}" type="sibTrans" cxnId="{5AAE48D8-95FB-4499-9A5B-DD04E3798839}">
      <dgm:prSet/>
      <dgm:spPr/>
      <dgm:t>
        <a:bodyPr/>
        <a:lstStyle/>
        <a:p>
          <a:endParaRPr lang="en-US"/>
        </a:p>
      </dgm:t>
    </dgm:pt>
    <dgm:pt modelId="{EDF258AD-5E77-436D-AEED-E3838C2CF8DC}">
      <dgm:prSet phldrT="[Text]" custT="1"/>
      <dgm:spPr/>
      <dgm:t>
        <a:bodyPr/>
        <a:lstStyle/>
        <a:p>
          <a:r>
            <a:rPr lang="en-US" sz="1200">
              <a:latin typeface="Trebuchet MS" panose="020B0603020202020204" pitchFamily="34" charset="0"/>
            </a:rPr>
            <a:t>1916: Began self-service shopping</a:t>
          </a:r>
        </a:p>
      </dgm:t>
    </dgm:pt>
    <dgm:pt modelId="{8AD82316-D3FF-4749-8C3C-F3F85FC41740}" type="parTrans" cxnId="{8140BCD2-3E2D-46BE-8019-C18837121B58}">
      <dgm:prSet/>
      <dgm:spPr/>
      <dgm:t>
        <a:bodyPr/>
        <a:lstStyle/>
        <a:p>
          <a:endParaRPr lang="en-US"/>
        </a:p>
      </dgm:t>
    </dgm:pt>
    <dgm:pt modelId="{B5F9654C-891D-4978-A0DE-0DC83B8AC6E8}" type="sibTrans" cxnId="{8140BCD2-3E2D-46BE-8019-C18837121B58}">
      <dgm:prSet/>
      <dgm:spPr/>
      <dgm:t>
        <a:bodyPr/>
        <a:lstStyle/>
        <a:p>
          <a:endParaRPr lang="en-US"/>
        </a:p>
      </dgm:t>
    </dgm:pt>
    <dgm:pt modelId="{66A592AC-F532-4FD9-8F9C-96813295E3B0}">
      <dgm:prSet phldrT="[Text]" custT="1"/>
      <dgm:spPr/>
      <dgm:t>
        <a:bodyPr/>
        <a:lstStyle/>
        <a:p>
          <a:r>
            <a:rPr lang="en-US" sz="1200">
              <a:latin typeface="Trebuchet MS" panose="020B0603020202020204" pitchFamily="34" charset="0"/>
            </a:rPr>
            <a:t>1998-2000s: Merged with the then 5</a:t>
          </a:r>
          <a:r>
            <a:rPr lang="en-US" sz="1200" baseline="30000">
              <a:latin typeface="Trebuchet MS" panose="020B0603020202020204" pitchFamily="34" charset="0"/>
            </a:rPr>
            <a:t>th</a:t>
          </a:r>
          <a:r>
            <a:rPr lang="en-US" sz="1200">
              <a:latin typeface="Trebuchet MS" panose="020B0603020202020204" pitchFamily="34" charset="0"/>
            </a:rPr>
            <a:t> largest grocery company along with others </a:t>
          </a:r>
        </a:p>
      </dgm:t>
    </dgm:pt>
    <dgm:pt modelId="{A1004A4B-390E-4A11-A6EA-80B3705F4184}" type="parTrans" cxnId="{6BE4DDA0-733B-46F5-B124-F169F53C2702}">
      <dgm:prSet/>
      <dgm:spPr/>
      <dgm:t>
        <a:bodyPr/>
        <a:lstStyle/>
        <a:p>
          <a:endParaRPr lang="en-US"/>
        </a:p>
      </dgm:t>
    </dgm:pt>
    <dgm:pt modelId="{DD31B649-2BF9-4366-892C-97BBD9BA98C2}" type="sibTrans" cxnId="{6BE4DDA0-733B-46F5-B124-F169F53C2702}">
      <dgm:prSet/>
      <dgm:spPr/>
      <dgm:t>
        <a:bodyPr/>
        <a:lstStyle/>
        <a:p>
          <a:endParaRPr lang="en-US"/>
        </a:p>
      </dgm:t>
    </dgm:pt>
    <dgm:pt modelId="{724B3ED3-F919-4BB9-831C-BC1D14DADADC}">
      <dgm:prSet phldrT="[Text]" custT="1"/>
      <dgm:spPr/>
      <dgm:t>
        <a:bodyPr/>
        <a:lstStyle/>
        <a:p>
          <a:r>
            <a:rPr lang="en-US" sz="1200">
              <a:latin typeface="Trebuchet MS" panose="020B0603020202020204" pitchFamily="34" charset="0"/>
            </a:rPr>
            <a:t>1955: Began acquiring supermarket chains, expanding into new markets</a:t>
          </a:r>
        </a:p>
      </dgm:t>
    </dgm:pt>
    <dgm:pt modelId="{18112532-A3DF-4C21-953B-69A31B501EEC}" type="parTrans" cxnId="{63F300E8-FC13-45C8-BA56-5EE5564C54A6}">
      <dgm:prSet/>
      <dgm:spPr/>
      <dgm:t>
        <a:bodyPr/>
        <a:lstStyle/>
        <a:p>
          <a:endParaRPr lang="en-US"/>
        </a:p>
      </dgm:t>
    </dgm:pt>
    <dgm:pt modelId="{9EC7D959-6367-405C-8B6D-16FC191AA1CA}" type="sibTrans" cxnId="{63F300E8-FC13-45C8-BA56-5EE5564C54A6}">
      <dgm:prSet/>
      <dgm:spPr/>
      <dgm:t>
        <a:bodyPr/>
        <a:lstStyle/>
        <a:p>
          <a:endParaRPr lang="en-US"/>
        </a:p>
      </dgm:t>
    </dgm:pt>
    <dgm:pt modelId="{7692BD71-0DAE-425B-8BAC-B2551B51FABC}">
      <dgm:prSet phldrT="[Text]" custT="1"/>
      <dgm:spPr/>
      <dgm:t>
        <a:bodyPr/>
        <a:lstStyle/>
        <a:p>
          <a:r>
            <a:rPr lang="en-US" sz="1200">
              <a:latin typeface="Trebuchet MS" panose="020B0603020202020204" pitchFamily="34" charset="0"/>
            </a:rPr>
            <a:t>1983: The U.S. severe economic recession impacted Kroger’s business, leading to its stores withdrawal </a:t>
          </a:r>
        </a:p>
      </dgm:t>
    </dgm:pt>
    <dgm:pt modelId="{DC0069ED-1075-4E76-8150-587E7E08F8B8}" type="parTrans" cxnId="{46A59597-754F-443F-AE3A-E63EC9311DF3}">
      <dgm:prSet/>
      <dgm:spPr/>
      <dgm:t>
        <a:bodyPr/>
        <a:lstStyle/>
        <a:p>
          <a:endParaRPr lang="en-US"/>
        </a:p>
      </dgm:t>
    </dgm:pt>
    <dgm:pt modelId="{BFBB5F1C-0533-4A40-B19B-7D12E5F8BB11}" type="sibTrans" cxnId="{46A59597-754F-443F-AE3A-E63EC9311DF3}">
      <dgm:prSet/>
      <dgm:spPr/>
      <dgm:t>
        <a:bodyPr/>
        <a:lstStyle/>
        <a:p>
          <a:endParaRPr lang="en-US"/>
        </a:p>
      </dgm:t>
    </dgm:pt>
    <dgm:pt modelId="{8B373EC9-397A-45CC-A416-22E68BD8D354}">
      <dgm:prSet phldrT="[Text]" custT="1"/>
      <dgm:spPr/>
      <dgm:t>
        <a:bodyPr/>
        <a:lstStyle/>
        <a:p>
          <a:r>
            <a:rPr lang="en-US" sz="1200">
              <a:latin typeface="Trebuchet MS" panose="020B0603020202020204" pitchFamily="34" charset="0"/>
            </a:rPr>
            <a:t>2016: Named the 2</a:t>
          </a:r>
          <a:r>
            <a:rPr lang="en-US" sz="1200" baseline="30000">
              <a:latin typeface="Trebuchet MS" panose="020B0603020202020204" pitchFamily="34" charset="0"/>
            </a:rPr>
            <a:t>nd</a:t>
          </a:r>
          <a:r>
            <a:rPr lang="en-US" sz="1200">
              <a:latin typeface="Trebuchet MS" panose="020B0603020202020204" pitchFamily="34" charset="0"/>
            </a:rPr>
            <a:t> largest grocer in the nation with $110 billion in sales </a:t>
          </a:r>
        </a:p>
      </dgm:t>
    </dgm:pt>
    <dgm:pt modelId="{81A97C6B-68E5-42FC-A724-164D6372D8C1}" type="parTrans" cxnId="{A8DC4A92-E24E-4BFD-9976-7700EFFBCB9C}">
      <dgm:prSet/>
      <dgm:spPr/>
      <dgm:t>
        <a:bodyPr/>
        <a:lstStyle/>
        <a:p>
          <a:endParaRPr lang="en-US"/>
        </a:p>
      </dgm:t>
    </dgm:pt>
    <dgm:pt modelId="{873DE53F-9FA2-4DE6-AE10-EF1602CFCF90}" type="sibTrans" cxnId="{A8DC4A92-E24E-4BFD-9976-7700EFFBCB9C}">
      <dgm:prSet/>
      <dgm:spPr/>
      <dgm:t>
        <a:bodyPr/>
        <a:lstStyle/>
        <a:p>
          <a:endParaRPr lang="en-US"/>
        </a:p>
      </dgm:t>
    </dgm:pt>
    <dgm:pt modelId="{B79481A1-A316-4548-972F-C078AC8C65FD}">
      <dgm:prSet phldrT="[Text]" custT="1"/>
      <dgm:spPr/>
      <dgm:t>
        <a:bodyPr/>
        <a:lstStyle/>
        <a:p>
          <a:r>
            <a:rPr lang="en-US" sz="1200">
              <a:latin typeface="Trebuchet MS" panose="020B0603020202020204" pitchFamily="34" charset="0"/>
            </a:rPr>
            <a:t>1977: Kroger announced IPO </a:t>
          </a:r>
        </a:p>
      </dgm:t>
    </dgm:pt>
    <dgm:pt modelId="{65FC034C-B417-4216-BDD7-8FC4A06567C0}" type="parTrans" cxnId="{DD3B8CD6-9110-457A-A330-4D47C19B4DF3}">
      <dgm:prSet/>
      <dgm:spPr/>
      <dgm:t>
        <a:bodyPr/>
        <a:lstStyle/>
        <a:p>
          <a:endParaRPr lang="en-US"/>
        </a:p>
      </dgm:t>
    </dgm:pt>
    <dgm:pt modelId="{787E32A8-D78A-4E92-B2E5-1EB489FFF3DA}" type="sibTrans" cxnId="{DD3B8CD6-9110-457A-A330-4D47C19B4DF3}">
      <dgm:prSet/>
      <dgm:spPr/>
      <dgm:t>
        <a:bodyPr/>
        <a:lstStyle/>
        <a:p>
          <a:endParaRPr lang="en-US"/>
        </a:p>
      </dgm:t>
    </dgm:pt>
    <dgm:pt modelId="{623450F9-F7B2-47CC-A63D-424C672226B2}">
      <dgm:prSet phldrT="[Text]" custT="1"/>
      <dgm:spPr/>
      <dgm:t>
        <a:bodyPr/>
        <a:lstStyle/>
        <a:p>
          <a:r>
            <a:rPr lang="en-US" sz="1200">
              <a:latin typeface="Trebuchet MS" panose="020B0603020202020204" pitchFamily="34" charset="0"/>
            </a:rPr>
            <a:t>2017-nowadays: Invested into organic foods supermarket chain and opened convenience store</a:t>
          </a:r>
        </a:p>
      </dgm:t>
    </dgm:pt>
    <dgm:pt modelId="{9BA5A7AA-64FA-4294-9718-7F00FA175B82}" type="parTrans" cxnId="{37E01CED-9ACC-4138-AA1D-A3519DA90215}">
      <dgm:prSet/>
      <dgm:spPr/>
      <dgm:t>
        <a:bodyPr/>
        <a:lstStyle/>
        <a:p>
          <a:endParaRPr lang="en-US"/>
        </a:p>
      </dgm:t>
    </dgm:pt>
    <dgm:pt modelId="{D1BBB2B1-6800-4AE5-BBA0-A9719984187C}" type="sibTrans" cxnId="{37E01CED-9ACC-4138-AA1D-A3519DA90215}">
      <dgm:prSet/>
      <dgm:spPr/>
      <dgm:t>
        <a:bodyPr/>
        <a:lstStyle/>
        <a:p>
          <a:endParaRPr lang="en-US"/>
        </a:p>
      </dgm:t>
    </dgm:pt>
    <dgm:pt modelId="{06C27CD7-8D96-4B77-83C1-D8F632348627}" type="pres">
      <dgm:prSet presAssocID="{7E749BEE-A778-42BC-AD8F-18C672243AB0}" presName="Name0" presStyleCnt="0">
        <dgm:presLayoutVars>
          <dgm:dir/>
          <dgm:resizeHandles val="exact"/>
        </dgm:presLayoutVars>
      </dgm:prSet>
      <dgm:spPr/>
    </dgm:pt>
    <dgm:pt modelId="{A67D73F4-3699-42EF-97AF-5760ED831113}" type="pres">
      <dgm:prSet presAssocID="{7E749BEE-A778-42BC-AD8F-18C672243AB0}" presName="arrow" presStyleLbl="bgShp" presStyleIdx="0" presStyleCnt="1"/>
      <dgm:spPr/>
    </dgm:pt>
    <dgm:pt modelId="{85221021-B434-40F9-BDFF-FA92C3114BB9}" type="pres">
      <dgm:prSet presAssocID="{7E749BEE-A778-42BC-AD8F-18C672243AB0}" presName="points" presStyleCnt="0"/>
      <dgm:spPr/>
    </dgm:pt>
    <dgm:pt modelId="{BFEC8911-F516-4D1B-83D8-83F2DC17375F}" type="pres">
      <dgm:prSet presAssocID="{056ADDF1-57AE-4F06-99DA-D938692C8F6D}" presName="compositeA" presStyleCnt="0"/>
      <dgm:spPr/>
    </dgm:pt>
    <dgm:pt modelId="{9E0DEB88-58A9-42C5-8601-8F375C451953}" type="pres">
      <dgm:prSet presAssocID="{056ADDF1-57AE-4F06-99DA-D938692C8F6D}" presName="textA" presStyleLbl="revTx" presStyleIdx="0" presStyleCnt="8">
        <dgm:presLayoutVars>
          <dgm:bulletEnabled val="1"/>
        </dgm:presLayoutVars>
      </dgm:prSet>
      <dgm:spPr/>
    </dgm:pt>
    <dgm:pt modelId="{E696E50E-EF36-41EA-9950-071636DC3C1B}" type="pres">
      <dgm:prSet presAssocID="{056ADDF1-57AE-4F06-99DA-D938692C8F6D}" presName="circleA" presStyleLbl="node1" presStyleIdx="0" presStyleCnt="8"/>
      <dgm:spPr/>
    </dgm:pt>
    <dgm:pt modelId="{72652CE4-4EBF-475D-BE0F-BE3520D09C80}" type="pres">
      <dgm:prSet presAssocID="{056ADDF1-57AE-4F06-99DA-D938692C8F6D}" presName="spaceA" presStyleCnt="0"/>
      <dgm:spPr/>
    </dgm:pt>
    <dgm:pt modelId="{019A802E-5221-4DA9-A33C-D64782BFA762}" type="pres">
      <dgm:prSet presAssocID="{43314BA7-C944-46E1-ABDE-BFC92FC83E2A}" presName="space" presStyleCnt="0"/>
      <dgm:spPr/>
    </dgm:pt>
    <dgm:pt modelId="{4E4258ED-1824-4A0D-8AAC-48715D179F4A}" type="pres">
      <dgm:prSet presAssocID="{EDF258AD-5E77-436D-AEED-E3838C2CF8DC}" presName="compositeB" presStyleCnt="0"/>
      <dgm:spPr/>
    </dgm:pt>
    <dgm:pt modelId="{AADF05D7-FB3F-4D67-AC47-B8DA9E0919BD}" type="pres">
      <dgm:prSet presAssocID="{EDF258AD-5E77-436D-AEED-E3838C2CF8DC}" presName="textB" presStyleLbl="revTx" presStyleIdx="1" presStyleCnt="8">
        <dgm:presLayoutVars>
          <dgm:bulletEnabled val="1"/>
        </dgm:presLayoutVars>
      </dgm:prSet>
      <dgm:spPr/>
    </dgm:pt>
    <dgm:pt modelId="{F934C6C2-E4CD-4F36-82BF-E5187E110C8C}" type="pres">
      <dgm:prSet presAssocID="{EDF258AD-5E77-436D-AEED-E3838C2CF8DC}" presName="circleB" presStyleLbl="node1" presStyleIdx="1" presStyleCnt="8"/>
      <dgm:spPr/>
    </dgm:pt>
    <dgm:pt modelId="{D72D15A5-C9C0-49B0-8E1F-725BB362B1D6}" type="pres">
      <dgm:prSet presAssocID="{EDF258AD-5E77-436D-AEED-E3838C2CF8DC}" presName="spaceB" presStyleCnt="0"/>
      <dgm:spPr/>
    </dgm:pt>
    <dgm:pt modelId="{BECDDC0B-ADBB-43DA-8F75-D3EAD62658A4}" type="pres">
      <dgm:prSet presAssocID="{B5F9654C-891D-4978-A0DE-0DC83B8AC6E8}" presName="space" presStyleCnt="0"/>
      <dgm:spPr/>
    </dgm:pt>
    <dgm:pt modelId="{8F34D348-EC06-42B4-A520-7614B73EE715}" type="pres">
      <dgm:prSet presAssocID="{724B3ED3-F919-4BB9-831C-BC1D14DADADC}" presName="compositeA" presStyleCnt="0"/>
      <dgm:spPr/>
    </dgm:pt>
    <dgm:pt modelId="{8F53D1FD-41CD-4009-B07A-2C7CF5D9D73B}" type="pres">
      <dgm:prSet presAssocID="{724B3ED3-F919-4BB9-831C-BC1D14DADADC}" presName="textA" presStyleLbl="revTx" presStyleIdx="2" presStyleCnt="8">
        <dgm:presLayoutVars>
          <dgm:bulletEnabled val="1"/>
        </dgm:presLayoutVars>
      </dgm:prSet>
      <dgm:spPr/>
    </dgm:pt>
    <dgm:pt modelId="{92415843-C11B-4EB0-BB10-8E79FA9423D7}" type="pres">
      <dgm:prSet presAssocID="{724B3ED3-F919-4BB9-831C-BC1D14DADADC}" presName="circleA" presStyleLbl="node1" presStyleIdx="2" presStyleCnt="8"/>
      <dgm:spPr/>
    </dgm:pt>
    <dgm:pt modelId="{CF6374C3-9BB7-4A5E-9D52-602BB7A715DE}" type="pres">
      <dgm:prSet presAssocID="{724B3ED3-F919-4BB9-831C-BC1D14DADADC}" presName="spaceA" presStyleCnt="0"/>
      <dgm:spPr/>
    </dgm:pt>
    <dgm:pt modelId="{A0446B85-F5D4-4CE7-A5B2-23AFB062AD84}" type="pres">
      <dgm:prSet presAssocID="{9EC7D959-6367-405C-8B6D-16FC191AA1CA}" presName="space" presStyleCnt="0"/>
      <dgm:spPr/>
    </dgm:pt>
    <dgm:pt modelId="{4DABD2D9-DF45-4483-B267-CA6F8D7B9E08}" type="pres">
      <dgm:prSet presAssocID="{B79481A1-A316-4548-972F-C078AC8C65FD}" presName="compositeB" presStyleCnt="0"/>
      <dgm:spPr/>
    </dgm:pt>
    <dgm:pt modelId="{ADA94276-B927-4285-97DC-D83582FB9EDE}" type="pres">
      <dgm:prSet presAssocID="{B79481A1-A316-4548-972F-C078AC8C65FD}" presName="textB" presStyleLbl="revTx" presStyleIdx="3" presStyleCnt="8">
        <dgm:presLayoutVars>
          <dgm:bulletEnabled val="1"/>
        </dgm:presLayoutVars>
      </dgm:prSet>
      <dgm:spPr/>
    </dgm:pt>
    <dgm:pt modelId="{7CF9A91C-4FCB-4198-8818-BB3E41300F53}" type="pres">
      <dgm:prSet presAssocID="{B79481A1-A316-4548-972F-C078AC8C65FD}" presName="circleB" presStyleLbl="node1" presStyleIdx="3" presStyleCnt="8"/>
      <dgm:spPr/>
    </dgm:pt>
    <dgm:pt modelId="{F4A06CAF-E757-44B5-8B1B-38055AE90ACC}" type="pres">
      <dgm:prSet presAssocID="{B79481A1-A316-4548-972F-C078AC8C65FD}" presName="spaceB" presStyleCnt="0"/>
      <dgm:spPr/>
    </dgm:pt>
    <dgm:pt modelId="{9EE295B4-C0EC-4A7F-A3A9-1B145B8745E3}" type="pres">
      <dgm:prSet presAssocID="{787E32A8-D78A-4E92-B2E5-1EB489FFF3DA}" presName="space" presStyleCnt="0"/>
      <dgm:spPr/>
    </dgm:pt>
    <dgm:pt modelId="{8531F291-19EA-4CA8-BA85-17B1D22F13C7}" type="pres">
      <dgm:prSet presAssocID="{7692BD71-0DAE-425B-8BAC-B2551B51FABC}" presName="compositeA" presStyleCnt="0"/>
      <dgm:spPr/>
    </dgm:pt>
    <dgm:pt modelId="{CA472337-3702-4BD5-9A2D-B82EE90F99CC}" type="pres">
      <dgm:prSet presAssocID="{7692BD71-0DAE-425B-8BAC-B2551B51FABC}" presName="textA" presStyleLbl="revTx" presStyleIdx="4" presStyleCnt="8">
        <dgm:presLayoutVars>
          <dgm:bulletEnabled val="1"/>
        </dgm:presLayoutVars>
      </dgm:prSet>
      <dgm:spPr/>
    </dgm:pt>
    <dgm:pt modelId="{4CEDA9DC-7E27-451A-94E0-4B1A1E3F487B}" type="pres">
      <dgm:prSet presAssocID="{7692BD71-0DAE-425B-8BAC-B2551B51FABC}" presName="circleA" presStyleLbl="node1" presStyleIdx="4" presStyleCnt="8"/>
      <dgm:spPr/>
    </dgm:pt>
    <dgm:pt modelId="{F0980EB4-9085-495C-8142-4D5F329399AA}" type="pres">
      <dgm:prSet presAssocID="{7692BD71-0DAE-425B-8BAC-B2551B51FABC}" presName="spaceA" presStyleCnt="0"/>
      <dgm:spPr/>
    </dgm:pt>
    <dgm:pt modelId="{AFA598C8-D3C7-4580-9AA8-0785F68AFBB2}" type="pres">
      <dgm:prSet presAssocID="{BFBB5F1C-0533-4A40-B19B-7D12E5F8BB11}" presName="space" presStyleCnt="0"/>
      <dgm:spPr/>
    </dgm:pt>
    <dgm:pt modelId="{46D2DE90-685E-4676-924F-7B714BF75B44}" type="pres">
      <dgm:prSet presAssocID="{66A592AC-F532-4FD9-8F9C-96813295E3B0}" presName="compositeB" presStyleCnt="0"/>
      <dgm:spPr/>
    </dgm:pt>
    <dgm:pt modelId="{9A57ECD7-C6C1-4BA1-AF06-2E5303ECFBAD}" type="pres">
      <dgm:prSet presAssocID="{66A592AC-F532-4FD9-8F9C-96813295E3B0}" presName="textB" presStyleLbl="revTx" presStyleIdx="5" presStyleCnt="8">
        <dgm:presLayoutVars>
          <dgm:bulletEnabled val="1"/>
        </dgm:presLayoutVars>
      </dgm:prSet>
      <dgm:spPr/>
    </dgm:pt>
    <dgm:pt modelId="{FF48325B-707A-4FF9-A871-B4757EA6725A}" type="pres">
      <dgm:prSet presAssocID="{66A592AC-F532-4FD9-8F9C-96813295E3B0}" presName="circleB" presStyleLbl="node1" presStyleIdx="5" presStyleCnt="8"/>
      <dgm:spPr/>
    </dgm:pt>
    <dgm:pt modelId="{C87F19DE-F960-4305-A58B-1C7DB6014B90}" type="pres">
      <dgm:prSet presAssocID="{66A592AC-F532-4FD9-8F9C-96813295E3B0}" presName="spaceB" presStyleCnt="0"/>
      <dgm:spPr/>
    </dgm:pt>
    <dgm:pt modelId="{39078CA6-2CBF-4530-B40A-7D9F610381AC}" type="pres">
      <dgm:prSet presAssocID="{DD31B649-2BF9-4366-892C-97BBD9BA98C2}" presName="space" presStyleCnt="0"/>
      <dgm:spPr/>
    </dgm:pt>
    <dgm:pt modelId="{34AEE511-00A1-4FA6-AAAB-D235FE42B747}" type="pres">
      <dgm:prSet presAssocID="{8B373EC9-397A-45CC-A416-22E68BD8D354}" presName="compositeA" presStyleCnt="0"/>
      <dgm:spPr/>
    </dgm:pt>
    <dgm:pt modelId="{741D3ADF-64F5-45CB-BA58-7857D840F1CC}" type="pres">
      <dgm:prSet presAssocID="{8B373EC9-397A-45CC-A416-22E68BD8D354}" presName="textA" presStyleLbl="revTx" presStyleIdx="6" presStyleCnt="8">
        <dgm:presLayoutVars>
          <dgm:bulletEnabled val="1"/>
        </dgm:presLayoutVars>
      </dgm:prSet>
      <dgm:spPr/>
    </dgm:pt>
    <dgm:pt modelId="{B8FEB243-B07A-401F-9581-3DE164795BF1}" type="pres">
      <dgm:prSet presAssocID="{8B373EC9-397A-45CC-A416-22E68BD8D354}" presName="circleA" presStyleLbl="node1" presStyleIdx="6" presStyleCnt="8"/>
      <dgm:spPr/>
    </dgm:pt>
    <dgm:pt modelId="{36A32D5A-2428-4A34-AAAA-6313BA860243}" type="pres">
      <dgm:prSet presAssocID="{8B373EC9-397A-45CC-A416-22E68BD8D354}" presName="spaceA" presStyleCnt="0"/>
      <dgm:spPr/>
    </dgm:pt>
    <dgm:pt modelId="{45F7A038-1107-4195-A20E-C5334BBB126D}" type="pres">
      <dgm:prSet presAssocID="{873DE53F-9FA2-4DE6-AE10-EF1602CFCF90}" presName="space" presStyleCnt="0"/>
      <dgm:spPr/>
    </dgm:pt>
    <dgm:pt modelId="{B71DC386-A91F-4AD4-AB4A-24A629A572B4}" type="pres">
      <dgm:prSet presAssocID="{623450F9-F7B2-47CC-A63D-424C672226B2}" presName="compositeB" presStyleCnt="0"/>
      <dgm:spPr/>
    </dgm:pt>
    <dgm:pt modelId="{70C83283-3E18-4F62-80EC-3E423000AC67}" type="pres">
      <dgm:prSet presAssocID="{623450F9-F7B2-47CC-A63D-424C672226B2}" presName="textB" presStyleLbl="revTx" presStyleIdx="7" presStyleCnt="8">
        <dgm:presLayoutVars>
          <dgm:bulletEnabled val="1"/>
        </dgm:presLayoutVars>
      </dgm:prSet>
      <dgm:spPr/>
    </dgm:pt>
    <dgm:pt modelId="{AD4F5B92-846D-47D2-A3CA-A29755044651}" type="pres">
      <dgm:prSet presAssocID="{623450F9-F7B2-47CC-A63D-424C672226B2}" presName="circleB" presStyleLbl="node1" presStyleIdx="7" presStyleCnt="8"/>
      <dgm:spPr/>
    </dgm:pt>
    <dgm:pt modelId="{D2A2C740-F262-448B-9776-37FE9015800D}" type="pres">
      <dgm:prSet presAssocID="{623450F9-F7B2-47CC-A63D-424C672226B2}" presName="spaceB" presStyleCnt="0"/>
      <dgm:spPr/>
    </dgm:pt>
  </dgm:ptLst>
  <dgm:cxnLst>
    <dgm:cxn modelId="{99841729-4ED8-488B-9EA8-5B284A5339BD}" type="presOf" srcId="{66A592AC-F532-4FD9-8F9C-96813295E3B0}" destId="{9A57ECD7-C6C1-4BA1-AF06-2E5303ECFBAD}" srcOrd="0" destOrd="0" presId="urn:microsoft.com/office/officeart/2005/8/layout/hProcess11"/>
    <dgm:cxn modelId="{5BBB4A63-86D6-42BB-9008-AB9097CDA065}" type="presOf" srcId="{EDF258AD-5E77-436D-AEED-E3838C2CF8DC}" destId="{AADF05D7-FB3F-4D67-AC47-B8DA9E0919BD}" srcOrd="0" destOrd="0" presId="urn:microsoft.com/office/officeart/2005/8/layout/hProcess11"/>
    <dgm:cxn modelId="{3774314A-9A22-490C-B7F3-899E26C98A2B}" type="presOf" srcId="{056ADDF1-57AE-4F06-99DA-D938692C8F6D}" destId="{9E0DEB88-58A9-42C5-8601-8F375C451953}" srcOrd="0" destOrd="0" presId="urn:microsoft.com/office/officeart/2005/8/layout/hProcess11"/>
    <dgm:cxn modelId="{0A7E454A-60ED-482E-86B1-3E01655A24DD}" type="presOf" srcId="{8B373EC9-397A-45CC-A416-22E68BD8D354}" destId="{741D3ADF-64F5-45CB-BA58-7857D840F1CC}" srcOrd="0" destOrd="0" presId="urn:microsoft.com/office/officeart/2005/8/layout/hProcess11"/>
    <dgm:cxn modelId="{8DC1B752-0C6D-4E5B-B47D-4C1442519C4A}" type="presOf" srcId="{B79481A1-A316-4548-972F-C078AC8C65FD}" destId="{ADA94276-B927-4285-97DC-D83582FB9EDE}" srcOrd="0" destOrd="0" presId="urn:microsoft.com/office/officeart/2005/8/layout/hProcess11"/>
    <dgm:cxn modelId="{98CCE373-7639-4B72-8C3C-895C757F63C0}" type="presOf" srcId="{7692BD71-0DAE-425B-8BAC-B2551B51FABC}" destId="{CA472337-3702-4BD5-9A2D-B82EE90F99CC}" srcOrd="0" destOrd="0" presId="urn:microsoft.com/office/officeart/2005/8/layout/hProcess11"/>
    <dgm:cxn modelId="{A522F658-2F09-4F12-A8CF-6F4680E591CC}" type="presOf" srcId="{724B3ED3-F919-4BB9-831C-BC1D14DADADC}" destId="{8F53D1FD-41CD-4009-B07A-2C7CF5D9D73B}" srcOrd="0" destOrd="0" presId="urn:microsoft.com/office/officeart/2005/8/layout/hProcess11"/>
    <dgm:cxn modelId="{A356DC84-26E9-4D69-ACE9-B89A754BE5E0}" type="presOf" srcId="{623450F9-F7B2-47CC-A63D-424C672226B2}" destId="{70C83283-3E18-4F62-80EC-3E423000AC67}" srcOrd="0" destOrd="0" presId="urn:microsoft.com/office/officeart/2005/8/layout/hProcess11"/>
    <dgm:cxn modelId="{A8DC4A92-E24E-4BFD-9976-7700EFFBCB9C}" srcId="{7E749BEE-A778-42BC-AD8F-18C672243AB0}" destId="{8B373EC9-397A-45CC-A416-22E68BD8D354}" srcOrd="6" destOrd="0" parTransId="{81A97C6B-68E5-42FC-A724-164D6372D8C1}" sibTransId="{873DE53F-9FA2-4DE6-AE10-EF1602CFCF90}"/>
    <dgm:cxn modelId="{EA053096-499E-4CB8-919B-8AFC28BDF211}" type="presOf" srcId="{7E749BEE-A778-42BC-AD8F-18C672243AB0}" destId="{06C27CD7-8D96-4B77-83C1-D8F632348627}" srcOrd="0" destOrd="0" presId="urn:microsoft.com/office/officeart/2005/8/layout/hProcess11"/>
    <dgm:cxn modelId="{46A59597-754F-443F-AE3A-E63EC9311DF3}" srcId="{7E749BEE-A778-42BC-AD8F-18C672243AB0}" destId="{7692BD71-0DAE-425B-8BAC-B2551B51FABC}" srcOrd="4" destOrd="0" parTransId="{DC0069ED-1075-4E76-8150-587E7E08F8B8}" sibTransId="{BFBB5F1C-0533-4A40-B19B-7D12E5F8BB11}"/>
    <dgm:cxn modelId="{6BE4DDA0-733B-46F5-B124-F169F53C2702}" srcId="{7E749BEE-A778-42BC-AD8F-18C672243AB0}" destId="{66A592AC-F532-4FD9-8F9C-96813295E3B0}" srcOrd="5" destOrd="0" parTransId="{A1004A4B-390E-4A11-A6EA-80B3705F4184}" sibTransId="{DD31B649-2BF9-4366-892C-97BBD9BA98C2}"/>
    <dgm:cxn modelId="{8140BCD2-3E2D-46BE-8019-C18837121B58}" srcId="{7E749BEE-A778-42BC-AD8F-18C672243AB0}" destId="{EDF258AD-5E77-436D-AEED-E3838C2CF8DC}" srcOrd="1" destOrd="0" parTransId="{8AD82316-D3FF-4749-8C3C-F3F85FC41740}" sibTransId="{B5F9654C-891D-4978-A0DE-0DC83B8AC6E8}"/>
    <dgm:cxn modelId="{DD3B8CD6-9110-457A-A330-4D47C19B4DF3}" srcId="{7E749BEE-A778-42BC-AD8F-18C672243AB0}" destId="{B79481A1-A316-4548-972F-C078AC8C65FD}" srcOrd="3" destOrd="0" parTransId="{65FC034C-B417-4216-BDD7-8FC4A06567C0}" sibTransId="{787E32A8-D78A-4E92-B2E5-1EB489FFF3DA}"/>
    <dgm:cxn modelId="{5AAE48D8-95FB-4499-9A5B-DD04E3798839}" srcId="{7E749BEE-A778-42BC-AD8F-18C672243AB0}" destId="{056ADDF1-57AE-4F06-99DA-D938692C8F6D}" srcOrd="0" destOrd="0" parTransId="{CE862EEA-DA21-49CD-9BA1-6B4D5E151D5E}" sibTransId="{43314BA7-C944-46E1-ABDE-BFC92FC83E2A}"/>
    <dgm:cxn modelId="{63F300E8-FC13-45C8-BA56-5EE5564C54A6}" srcId="{7E749BEE-A778-42BC-AD8F-18C672243AB0}" destId="{724B3ED3-F919-4BB9-831C-BC1D14DADADC}" srcOrd="2" destOrd="0" parTransId="{18112532-A3DF-4C21-953B-69A31B501EEC}" sibTransId="{9EC7D959-6367-405C-8B6D-16FC191AA1CA}"/>
    <dgm:cxn modelId="{37E01CED-9ACC-4138-AA1D-A3519DA90215}" srcId="{7E749BEE-A778-42BC-AD8F-18C672243AB0}" destId="{623450F9-F7B2-47CC-A63D-424C672226B2}" srcOrd="7" destOrd="0" parTransId="{9BA5A7AA-64FA-4294-9718-7F00FA175B82}" sibTransId="{D1BBB2B1-6800-4AE5-BBA0-A9719984187C}"/>
    <dgm:cxn modelId="{0577FAD3-C704-4874-ACE2-804E9EA0B14A}" type="presParOf" srcId="{06C27CD7-8D96-4B77-83C1-D8F632348627}" destId="{A67D73F4-3699-42EF-97AF-5760ED831113}" srcOrd="0" destOrd="0" presId="urn:microsoft.com/office/officeart/2005/8/layout/hProcess11"/>
    <dgm:cxn modelId="{1FD07C54-B010-48A2-9A4E-35778E8F7FD2}" type="presParOf" srcId="{06C27CD7-8D96-4B77-83C1-D8F632348627}" destId="{85221021-B434-40F9-BDFF-FA92C3114BB9}" srcOrd="1" destOrd="0" presId="urn:microsoft.com/office/officeart/2005/8/layout/hProcess11"/>
    <dgm:cxn modelId="{6A0F1113-CFD5-4882-922E-12AB863A3447}" type="presParOf" srcId="{85221021-B434-40F9-BDFF-FA92C3114BB9}" destId="{BFEC8911-F516-4D1B-83D8-83F2DC17375F}" srcOrd="0" destOrd="0" presId="urn:microsoft.com/office/officeart/2005/8/layout/hProcess11"/>
    <dgm:cxn modelId="{53B7D54A-EC5E-46E2-9085-B84EF739DACC}" type="presParOf" srcId="{BFEC8911-F516-4D1B-83D8-83F2DC17375F}" destId="{9E0DEB88-58A9-42C5-8601-8F375C451953}" srcOrd="0" destOrd="0" presId="urn:microsoft.com/office/officeart/2005/8/layout/hProcess11"/>
    <dgm:cxn modelId="{20B49BE0-CE00-4493-87CD-39B3AAA7E2FF}" type="presParOf" srcId="{BFEC8911-F516-4D1B-83D8-83F2DC17375F}" destId="{E696E50E-EF36-41EA-9950-071636DC3C1B}" srcOrd="1" destOrd="0" presId="urn:microsoft.com/office/officeart/2005/8/layout/hProcess11"/>
    <dgm:cxn modelId="{F97FA460-3C32-4E29-AE7D-B116F914ED3C}" type="presParOf" srcId="{BFEC8911-F516-4D1B-83D8-83F2DC17375F}" destId="{72652CE4-4EBF-475D-BE0F-BE3520D09C80}" srcOrd="2" destOrd="0" presId="urn:microsoft.com/office/officeart/2005/8/layout/hProcess11"/>
    <dgm:cxn modelId="{F1825D24-5982-4D35-9D4A-F88CE4D90424}" type="presParOf" srcId="{85221021-B434-40F9-BDFF-FA92C3114BB9}" destId="{019A802E-5221-4DA9-A33C-D64782BFA762}" srcOrd="1" destOrd="0" presId="urn:microsoft.com/office/officeart/2005/8/layout/hProcess11"/>
    <dgm:cxn modelId="{AE84DE9E-DFBA-484C-88E7-95DF42D801C6}" type="presParOf" srcId="{85221021-B434-40F9-BDFF-FA92C3114BB9}" destId="{4E4258ED-1824-4A0D-8AAC-48715D179F4A}" srcOrd="2" destOrd="0" presId="urn:microsoft.com/office/officeart/2005/8/layout/hProcess11"/>
    <dgm:cxn modelId="{04ACB61C-2DFD-4D53-B5CD-7C137DF4BBD2}" type="presParOf" srcId="{4E4258ED-1824-4A0D-8AAC-48715D179F4A}" destId="{AADF05D7-FB3F-4D67-AC47-B8DA9E0919BD}" srcOrd="0" destOrd="0" presId="urn:microsoft.com/office/officeart/2005/8/layout/hProcess11"/>
    <dgm:cxn modelId="{BB36ACD6-5D95-4680-828A-5CA68D75F517}" type="presParOf" srcId="{4E4258ED-1824-4A0D-8AAC-48715D179F4A}" destId="{F934C6C2-E4CD-4F36-82BF-E5187E110C8C}" srcOrd="1" destOrd="0" presId="urn:microsoft.com/office/officeart/2005/8/layout/hProcess11"/>
    <dgm:cxn modelId="{29F93B9E-5B9D-4866-BFD4-3DBC966C1F3E}" type="presParOf" srcId="{4E4258ED-1824-4A0D-8AAC-48715D179F4A}" destId="{D72D15A5-C9C0-49B0-8E1F-725BB362B1D6}" srcOrd="2" destOrd="0" presId="urn:microsoft.com/office/officeart/2005/8/layout/hProcess11"/>
    <dgm:cxn modelId="{FEFC66D1-0B2A-4D12-B063-EA9F6EBE9F41}" type="presParOf" srcId="{85221021-B434-40F9-BDFF-FA92C3114BB9}" destId="{BECDDC0B-ADBB-43DA-8F75-D3EAD62658A4}" srcOrd="3" destOrd="0" presId="urn:microsoft.com/office/officeart/2005/8/layout/hProcess11"/>
    <dgm:cxn modelId="{56B39413-7D4C-4794-A929-9543A7F87364}" type="presParOf" srcId="{85221021-B434-40F9-BDFF-FA92C3114BB9}" destId="{8F34D348-EC06-42B4-A520-7614B73EE715}" srcOrd="4" destOrd="0" presId="urn:microsoft.com/office/officeart/2005/8/layout/hProcess11"/>
    <dgm:cxn modelId="{87B95F89-1E6B-4835-8867-51B94F987592}" type="presParOf" srcId="{8F34D348-EC06-42B4-A520-7614B73EE715}" destId="{8F53D1FD-41CD-4009-B07A-2C7CF5D9D73B}" srcOrd="0" destOrd="0" presId="urn:microsoft.com/office/officeart/2005/8/layout/hProcess11"/>
    <dgm:cxn modelId="{8FB79D97-CE1B-4E71-8255-610933F2A7F6}" type="presParOf" srcId="{8F34D348-EC06-42B4-A520-7614B73EE715}" destId="{92415843-C11B-4EB0-BB10-8E79FA9423D7}" srcOrd="1" destOrd="0" presId="urn:microsoft.com/office/officeart/2005/8/layout/hProcess11"/>
    <dgm:cxn modelId="{CB953883-CC51-4780-8AD8-CE861954C641}" type="presParOf" srcId="{8F34D348-EC06-42B4-A520-7614B73EE715}" destId="{CF6374C3-9BB7-4A5E-9D52-602BB7A715DE}" srcOrd="2" destOrd="0" presId="urn:microsoft.com/office/officeart/2005/8/layout/hProcess11"/>
    <dgm:cxn modelId="{1BC3E921-929D-4535-ADDB-F8F603228A0D}" type="presParOf" srcId="{85221021-B434-40F9-BDFF-FA92C3114BB9}" destId="{A0446B85-F5D4-4CE7-A5B2-23AFB062AD84}" srcOrd="5" destOrd="0" presId="urn:microsoft.com/office/officeart/2005/8/layout/hProcess11"/>
    <dgm:cxn modelId="{EB6BA972-41CB-42FC-B68C-8BF23E260734}" type="presParOf" srcId="{85221021-B434-40F9-BDFF-FA92C3114BB9}" destId="{4DABD2D9-DF45-4483-B267-CA6F8D7B9E08}" srcOrd="6" destOrd="0" presId="urn:microsoft.com/office/officeart/2005/8/layout/hProcess11"/>
    <dgm:cxn modelId="{72617978-587A-4F02-9F08-EFB228D9B7FB}" type="presParOf" srcId="{4DABD2D9-DF45-4483-B267-CA6F8D7B9E08}" destId="{ADA94276-B927-4285-97DC-D83582FB9EDE}" srcOrd="0" destOrd="0" presId="urn:microsoft.com/office/officeart/2005/8/layout/hProcess11"/>
    <dgm:cxn modelId="{FC167F49-06E4-418A-8896-4F3BDBC53C5E}" type="presParOf" srcId="{4DABD2D9-DF45-4483-B267-CA6F8D7B9E08}" destId="{7CF9A91C-4FCB-4198-8818-BB3E41300F53}" srcOrd="1" destOrd="0" presId="urn:microsoft.com/office/officeart/2005/8/layout/hProcess11"/>
    <dgm:cxn modelId="{F6C42D43-4247-43AF-ADE1-E4EEC6FC9A8C}" type="presParOf" srcId="{4DABD2D9-DF45-4483-B267-CA6F8D7B9E08}" destId="{F4A06CAF-E757-44B5-8B1B-38055AE90ACC}" srcOrd="2" destOrd="0" presId="urn:microsoft.com/office/officeart/2005/8/layout/hProcess11"/>
    <dgm:cxn modelId="{160401B3-B6EE-4488-A03C-979535F70B0D}" type="presParOf" srcId="{85221021-B434-40F9-BDFF-FA92C3114BB9}" destId="{9EE295B4-C0EC-4A7F-A3A9-1B145B8745E3}" srcOrd="7" destOrd="0" presId="urn:microsoft.com/office/officeart/2005/8/layout/hProcess11"/>
    <dgm:cxn modelId="{984CF339-7F4C-48A6-9F5F-D21D3DDCE328}" type="presParOf" srcId="{85221021-B434-40F9-BDFF-FA92C3114BB9}" destId="{8531F291-19EA-4CA8-BA85-17B1D22F13C7}" srcOrd="8" destOrd="0" presId="urn:microsoft.com/office/officeart/2005/8/layout/hProcess11"/>
    <dgm:cxn modelId="{F0556672-7270-4EC3-95DE-E90F358F3DE1}" type="presParOf" srcId="{8531F291-19EA-4CA8-BA85-17B1D22F13C7}" destId="{CA472337-3702-4BD5-9A2D-B82EE90F99CC}" srcOrd="0" destOrd="0" presId="urn:microsoft.com/office/officeart/2005/8/layout/hProcess11"/>
    <dgm:cxn modelId="{CA0CFC9D-5E2F-4278-A6BF-8BC317DAEA36}" type="presParOf" srcId="{8531F291-19EA-4CA8-BA85-17B1D22F13C7}" destId="{4CEDA9DC-7E27-451A-94E0-4B1A1E3F487B}" srcOrd="1" destOrd="0" presId="urn:microsoft.com/office/officeart/2005/8/layout/hProcess11"/>
    <dgm:cxn modelId="{212CFDA0-02F0-45CD-93A4-B6D5B0B66D42}" type="presParOf" srcId="{8531F291-19EA-4CA8-BA85-17B1D22F13C7}" destId="{F0980EB4-9085-495C-8142-4D5F329399AA}" srcOrd="2" destOrd="0" presId="urn:microsoft.com/office/officeart/2005/8/layout/hProcess11"/>
    <dgm:cxn modelId="{06F6E6EB-7F99-4221-8A09-A700D13E1D99}" type="presParOf" srcId="{85221021-B434-40F9-BDFF-FA92C3114BB9}" destId="{AFA598C8-D3C7-4580-9AA8-0785F68AFBB2}" srcOrd="9" destOrd="0" presId="urn:microsoft.com/office/officeart/2005/8/layout/hProcess11"/>
    <dgm:cxn modelId="{C8FEDF91-D74E-4DBA-A838-DFA001E675B4}" type="presParOf" srcId="{85221021-B434-40F9-BDFF-FA92C3114BB9}" destId="{46D2DE90-685E-4676-924F-7B714BF75B44}" srcOrd="10" destOrd="0" presId="urn:microsoft.com/office/officeart/2005/8/layout/hProcess11"/>
    <dgm:cxn modelId="{AB10FD24-5661-43E9-A3CF-B566161F680E}" type="presParOf" srcId="{46D2DE90-685E-4676-924F-7B714BF75B44}" destId="{9A57ECD7-C6C1-4BA1-AF06-2E5303ECFBAD}" srcOrd="0" destOrd="0" presId="urn:microsoft.com/office/officeart/2005/8/layout/hProcess11"/>
    <dgm:cxn modelId="{D5AB4AB8-C8A9-467E-8270-81C777AC6C85}" type="presParOf" srcId="{46D2DE90-685E-4676-924F-7B714BF75B44}" destId="{FF48325B-707A-4FF9-A871-B4757EA6725A}" srcOrd="1" destOrd="0" presId="urn:microsoft.com/office/officeart/2005/8/layout/hProcess11"/>
    <dgm:cxn modelId="{07B45EDA-A829-44D0-9C5C-1F9DE53A915F}" type="presParOf" srcId="{46D2DE90-685E-4676-924F-7B714BF75B44}" destId="{C87F19DE-F960-4305-A58B-1C7DB6014B90}" srcOrd="2" destOrd="0" presId="urn:microsoft.com/office/officeart/2005/8/layout/hProcess11"/>
    <dgm:cxn modelId="{DABBC1E4-059E-441C-AEFA-BF7F77ED2514}" type="presParOf" srcId="{85221021-B434-40F9-BDFF-FA92C3114BB9}" destId="{39078CA6-2CBF-4530-B40A-7D9F610381AC}" srcOrd="11" destOrd="0" presId="urn:microsoft.com/office/officeart/2005/8/layout/hProcess11"/>
    <dgm:cxn modelId="{1D604ADF-2FBC-4E54-BAC5-9BF85905C7F7}" type="presParOf" srcId="{85221021-B434-40F9-BDFF-FA92C3114BB9}" destId="{34AEE511-00A1-4FA6-AAAB-D235FE42B747}" srcOrd="12" destOrd="0" presId="urn:microsoft.com/office/officeart/2005/8/layout/hProcess11"/>
    <dgm:cxn modelId="{6A6F9132-3E5A-446A-8DD6-0CCD288DC895}" type="presParOf" srcId="{34AEE511-00A1-4FA6-AAAB-D235FE42B747}" destId="{741D3ADF-64F5-45CB-BA58-7857D840F1CC}" srcOrd="0" destOrd="0" presId="urn:microsoft.com/office/officeart/2005/8/layout/hProcess11"/>
    <dgm:cxn modelId="{E6D9EDC2-E1BF-40AC-BB65-73B56B6A8D45}" type="presParOf" srcId="{34AEE511-00A1-4FA6-AAAB-D235FE42B747}" destId="{B8FEB243-B07A-401F-9581-3DE164795BF1}" srcOrd="1" destOrd="0" presId="urn:microsoft.com/office/officeart/2005/8/layout/hProcess11"/>
    <dgm:cxn modelId="{6B9BDACF-A534-49A6-B92B-8807DD461CE9}" type="presParOf" srcId="{34AEE511-00A1-4FA6-AAAB-D235FE42B747}" destId="{36A32D5A-2428-4A34-AAAA-6313BA860243}" srcOrd="2" destOrd="0" presId="urn:microsoft.com/office/officeart/2005/8/layout/hProcess11"/>
    <dgm:cxn modelId="{84DDCCDD-07FF-41D7-87E0-C3C2478C25F7}" type="presParOf" srcId="{85221021-B434-40F9-BDFF-FA92C3114BB9}" destId="{45F7A038-1107-4195-A20E-C5334BBB126D}" srcOrd="13" destOrd="0" presId="urn:microsoft.com/office/officeart/2005/8/layout/hProcess11"/>
    <dgm:cxn modelId="{A9478730-15D8-48B1-8D5A-08040A0163F5}" type="presParOf" srcId="{85221021-B434-40F9-BDFF-FA92C3114BB9}" destId="{B71DC386-A91F-4AD4-AB4A-24A629A572B4}" srcOrd="14" destOrd="0" presId="urn:microsoft.com/office/officeart/2005/8/layout/hProcess11"/>
    <dgm:cxn modelId="{78306C36-F235-4B59-A5AB-43308678444D}" type="presParOf" srcId="{B71DC386-A91F-4AD4-AB4A-24A629A572B4}" destId="{70C83283-3E18-4F62-80EC-3E423000AC67}" srcOrd="0" destOrd="0" presId="urn:microsoft.com/office/officeart/2005/8/layout/hProcess11"/>
    <dgm:cxn modelId="{697A7F14-E511-41C5-8E8A-14B77D1EE509}" type="presParOf" srcId="{B71DC386-A91F-4AD4-AB4A-24A629A572B4}" destId="{AD4F5B92-846D-47D2-A3CA-A29755044651}" srcOrd="1" destOrd="0" presId="urn:microsoft.com/office/officeart/2005/8/layout/hProcess11"/>
    <dgm:cxn modelId="{CD058836-C63C-42DA-B06F-E7FCE81FB794}" type="presParOf" srcId="{B71DC386-A91F-4AD4-AB4A-24A629A572B4}" destId="{D2A2C740-F262-448B-9776-37FE9015800D}"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D73F4-3699-42EF-97AF-5760ED831113}">
      <dsp:nvSpPr>
        <dsp:cNvPr id="0" name=""/>
        <dsp:cNvSpPr/>
      </dsp:nvSpPr>
      <dsp:spPr>
        <a:xfrm>
          <a:off x="0" y="1218321"/>
          <a:ext cx="9655621" cy="1624428"/>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0DEB88-58A9-42C5-8601-8F375C451953}">
      <dsp:nvSpPr>
        <dsp:cNvPr id="0" name=""/>
        <dsp:cNvSpPr/>
      </dsp:nvSpPr>
      <dsp:spPr>
        <a:xfrm>
          <a:off x="344" y="0"/>
          <a:ext cx="1040643" cy="1624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a:latin typeface="Trebuchet MS" panose="020B0603020202020204" pitchFamily="34" charset="0"/>
            </a:rPr>
            <a:t>1883: Founded by Bernard Kroger in Cincinnati, Ohio</a:t>
          </a:r>
        </a:p>
      </dsp:txBody>
      <dsp:txXfrm>
        <a:off x="344" y="0"/>
        <a:ext cx="1040643" cy="1624428"/>
      </dsp:txXfrm>
    </dsp:sp>
    <dsp:sp modelId="{E696E50E-EF36-41EA-9950-071636DC3C1B}">
      <dsp:nvSpPr>
        <dsp:cNvPr id="0" name=""/>
        <dsp:cNvSpPr/>
      </dsp:nvSpPr>
      <dsp:spPr>
        <a:xfrm>
          <a:off x="317612" y="1827481"/>
          <a:ext cx="406107" cy="4061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DF05D7-FB3F-4D67-AC47-B8DA9E0919BD}">
      <dsp:nvSpPr>
        <dsp:cNvPr id="0" name=""/>
        <dsp:cNvSpPr/>
      </dsp:nvSpPr>
      <dsp:spPr>
        <a:xfrm>
          <a:off x="1093019" y="2436642"/>
          <a:ext cx="1040643" cy="1624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a:latin typeface="Trebuchet MS" panose="020B0603020202020204" pitchFamily="34" charset="0"/>
            </a:rPr>
            <a:t>1916: Began self-service shopping</a:t>
          </a:r>
        </a:p>
      </dsp:txBody>
      <dsp:txXfrm>
        <a:off x="1093019" y="2436642"/>
        <a:ext cx="1040643" cy="1624428"/>
      </dsp:txXfrm>
    </dsp:sp>
    <dsp:sp modelId="{F934C6C2-E4CD-4F36-82BF-E5187E110C8C}">
      <dsp:nvSpPr>
        <dsp:cNvPr id="0" name=""/>
        <dsp:cNvSpPr/>
      </dsp:nvSpPr>
      <dsp:spPr>
        <a:xfrm>
          <a:off x="1410287" y="1827481"/>
          <a:ext cx="406107" cy="4061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3D1FD-41CD-4009-B07A-2C7CF5D9D73B}">
      <dsp:nvSpPr>
        <dsp:cNvPr id="0" name=""/>
        <dsp:cNvSpPr/>
      </dsp:nvSpPr>
      <dsp:spPr>
        <a:xfrm>
          <a:off x="2185695" y="0"/>
          <a:ext cx="1040643" cy="1624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a:latin typeface="Trebuchet MS" panose="020B0603020202020204" pitchFamily="34" charset="0"/>
            </a:rPr>
            <a:t>1955: Began acquiring supermarket chains, expanding into new markets</a:t>
          </a:r>
        </a:p>
      </dsp:txBody>
      <dsp:txXfrm>
        <a:off x="2185695" y="0"/>
        <a:ext cx="1040643" cy="1624428"/>
      </dsp:txXfrm>
    </dsp:sp>
    <dsp:sp modelId="{92415843-C11B-4EB0-BB10-8E79FA9423D7}">
      <dsp:nvSpPr>
        <dsp:cNvPr id="0" name=""/>
        <dsp:cNvSpPr/>
      </dsp:nvSpPr>
      <dsp:spPr>
        <a:xfrm>
          <a:off x="2502963" y="1827481"/>
          <a:ext cx="406107" cy="4061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A94276-B927-4285-97DC-D83582FB9EDE}">
      <dsp:nvSpPr>
        <dsp:cNvPr id="0" name=""/>
        <dsp:cNvSpPr/>
      </dsp:nvSpPr>
      <dsp:spPr>
        <a:xfrm>
          <a:off x="3278370" y="2436642"/>
          <a:ext cx="1040643" cy="1624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a:latin typeface="Trebuchet MS" panose="020B0603020202020204" pitchFamily="34" charset="0"/>
            </a:rPr>
            <a:t>1977: Kroger announced IPO </a:t>
          </a:r>
        </a:p>
      </dsp:txBody>
      <dsp:txXfrm>
        <a:off x="3278370" y="2436642"/>
        <a:ext cx="1040643" cy="1624428"/>
      </dsp:txXfrm>
    </dsp:sp>
    <dsp:sp modelId="{7CF9A91C-4FCB-4198-8818-BB3E41300F53}">
      <dsp:nvSpPr>
        <dsp:cNvPr id="0" name=""/>
        <dsp:cNvSpPr/>
      </dsp:nvSpPr>
      <dsp:spPr>
        <a:xfrm>
          <a:off x="3595638" y="1827481"/>
          <a:ext cx="406107" cy="4061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472337-3702-4BD5-9A2D-B82EE90F99CC}">
      <dsp:nvSpPr>
        <dsp:cNvPr id="0" name=""/>
        <dsp:cNvSpPr/>
      </dsp:nvSpPr>
      <dsp:spPr>
        <a:xfrm>
          <a:off x="4371045" y="0"/>
          <a:ext cx="1040643" cy="1624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a:latin typeface="Trebuchet MS" panose="020B0603020202020204" pitchFamily="34" charset="0"/>
            </a:rPr>
            <a:t>1983: The U.S. severe economic recession impacted Kroger’s business, leading to its stores withdrawal </a:t>
          </a:r>
        </a:p>
      </dsp:txBody>
      <dsp:txXfrm>
        <a:off x="4371045" y="0"/>
        <a:ext cx="1040643" cy="1624428"/>
      </dsp:txXfrm>
    </dsp:sp>
    <dsp:sp modelId="{4CEDA9DC-7E27-451A-94E0-4B1A1E3F487B}">
      <dsp:nvSpPr>
        <dsp:cNvPr id="0" name=""/>
        <dsp:cNvSpPr/>
      </dsp:nvSpPr>
      <dsp:spPr>
        <a:xfrm>
          <a:off x="4688313" y="1827481"/>
          <a:ext cx="406107" cy="4061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57ECD7-C6C1-4BA1-AF06-2E5303ECFBAD}">
      <dsp:nvSpPr>
        <dsp:cNvPr id="0" name=""/>
        <dsp:cNvSpPr/>
      </dsp:nvSpPr>
      <dsp:spPr>
        <a:xfrm>
          <a:off x="5463720" y="2436642"/>
          <a:ext cx="1040643" cy="1624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a:latin typeface="Trebuchet MS" panose="020B0603020202020204" pitchFamily="34" charset="0"/>
            </a:rPr>
            <a:t>1998-2000s: Merged with the then 5</a:t>
          </a:r>
          <a:r>
            <a:rPr lang="en-US" sz="1200" kern="1200" baseline="30000">
              <a:latin typeface="Trebuchet MS" panose="020B0603020202020204" pitchFamily="34" charset="0"/>
            </a:rPr>
            <a:t>th</a:t>
          </a:r>
          <a:r>
            <a:rPr lang="en-US" sz="1200" kern="1200">
              <a:latin typeface="Trebuchet MS" panose="020B0603020202020204" pitchFamily="34" charset="0"/>
            </a:rPr>
            <a:t> largest grocery company along with others </a:t>
          </a:r>
        </a:p>
      </dsp:txBody>
      <dsp:txXfrm>
        <a:off x="5463720" y="2436642"/>
        <a:ext cx="1040643" cy="1624428"/>
      </dsp:txXfrm>
    </dsp:sp>
    <dsp:sp modelId="{FF48325B-707A-4FF9-A871-B4757EA6725A}">
      <dsp:nvSpPr>
        <dsp:cNvPr id="0" name=""/>
        <dsp:cNvSpPr/>
      </dsp:nvSpPr>
      <dsp:spPr>
        <a:xfrm>
          <a:off x="5780988" y="1827481"/>
          <a:ext cx="406107" cy="4061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1D3ADF-64F5-45CB-BA58-7857D840F1CC}">
      <dsp:nvSpPr>
        <dsp:cNvPr id="0" name=""/>
        <dsp:cNvSpPr/>
      </dsp:nvSpPr>
      <dsp:spPr>
        <a:xfrm>
          <a:off x="6556395" y="0"/>
          <a:ext cx="1040643" cy="1624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a:latin typeface="Trebuchet MS" panose="020B0603020202020204" pitchFamily="34" charset="0"/>
            </a:rPr>
            <a:t>2016: Named the 2</a:t>
          </a:r>
          <a:r>
            <a:rPr lang="en-US" sz="1200" kern="1200" baseline="30000">
              <a:latin typeface="Trebuchet MS" panose="020B0603020202020204" pitchFamily="34" charset="0"/>
            </a:rPr>
            <a:t>nd</a:t>
          </a:r>
          <a:r>
            <a:rPr lang="en-US" sz="1200" kern="1200">
              <a:latin typeface="Trebuchet MS" panose="020B0603020202020204" pitchFamily="34" charset="0"/>
            </a:rPr>
            <a:t> largest grocer in the nation with $110 billion in sales </a:t>
          </a:r>
        </a:p>
      </dsp:txBody>
      <dsp:txXfrm>
        <a:off x="6556395" y="0"/>
        <a:ext cx="1040643" cy="1624428"/>
      </dsp:txXfrm>
    </dsp:sp>
    <dsp:sp modelId="{B8FEB243-B07A-401F-9581-3DE164795BF1}">
      <dsp:nvSpPr>
        <dsp:cNvPr id="0" name=""/>
        <dsp:cNvSpPr/>
      </dsp:nvSpPr>
      <dsp:spPr>
        <a:xfrm>
          <a:off x="6873663" y="1827481"/>
          <a:ext cx="406107" cy="4061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83283-3E18-4F62-80EC-3E423000AC67}">
      <dsp:nvSpPr>
        <dsp:cNvPr id="0" name=""/>
        <dsp:cNvSpPr/>
      </dsp:nvSpPr>
      <dsp:spPr>
        <a:xfrm>
          <a:off x="7649071" y="2436642"/>
          <a:ext cx="1040643" cy="1624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a:latin typeface="Trebuchet MS" panose="020B0603020202020204" pitchFamily="34" charset="0"/>
            </a:rPr>
            <a:t>2017-nowadays: Invested into organic foods supermarket chain and opened convenience store</a:t>
          </a:r>
        </a:p>
      </dsp:txBody>
      <dsp:txXfrm>
        <a:off x="7649071" y="2436642"/>
        <a:ext cx="1040643" cy="1624428"/>
      </dsp:txXfrm>
    </dsp:sp>
    <dsp:sp modelId="{AD4F5B92-846D-47D2-A3CA-A29755044651}">
      <dsp:nvSpPr>
        <dsp:cNvPr id="0" name=""/>
        <dsp:cNvSpPr/>
      </dsp:nvSpPr>
      <dsp:spPr>
        <a:xfrm>
          <a:off x="7966339" y="1827481"/>
          <a:ext cx="406107" cy="4061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6DED90AF-B7D3-4147-B9C4-3DCC18270383}" type="datetimeFigureOut">
              <a:rPr lang="en-CA" smtClean="0"/>
              <a:t>2022-07-13</a:t>
            </a:fld>
            <a:endParaRPr lang="en-CA"/>
          </a:p>
        </p:txBody>
      </p:sp>
      <p:sp>
        <p:nvSpPr>
          <p:cNvPr id="4" name="Slide Image Placeholder 3"/>
          <p:cNvSpPr>
            <a:spLocks noGrp="1" noRot="1" noChangeAspect="1"/>
          </p:cNvSpPr>
          <p:nvPr>
            <p:ph type="sldImg" idx="2"/>
          </p:nvPr>
        </p:nvSpPr>
        <p:spPr>
          <a:xfrm>
            <a:off x="1314450" y="1279525"/>
            <a:ext cx="4470400" cy="34544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16B53923-3844-4F7A-8CD4-A185379AFA29}" type="slidenum">
              <a:rPr lang="en-CA" smtClean="0"/>
              <a:t>‹#›</a:t>
            </a:fld>
            <a:endParaRPr lang="en-CA"/>
          </a:p>
        </p:txBody>
      </p:sp>
    </p:spTree>
    <p:extLst>
      <p:ext uri="{BB962C8B-B14F-4D97-AF65-F5344CB8AC3E}">
        <p14:creationId xmlns:p14="http://schemas.microsoft.com/office/powerpoint/2010/main" val="330259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53923-3844-4F7A-8CD4-A185379AFA29}" type="slidenum">
              <a:rPr lang="en-CA" smtClean="0"/>
              <a:t>41</a:t>
            </a:fld>
            <a:endParaRPr lang="en-CA"/>
          </a:p>
        </p:txBody>
      </p:sp>
    </p:spTree>
    <p:extLst>
      <p:ext uri="{BB962C8B-B14F-4D97-AF65-F5344CB8AC3E}">
        <p14:creationId xmlns:p14="http://schemas.microsoft.com/office/powerpoint/2010/main" val="338209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53923-3844-4F7A-8CD4-A185379AFA29}" type="slidenum">
              <a:rPr lang="en-CA" smtClean="0"/>
              <a:t>50</a:t>
            </a:fld>
            <a:endParaRPr lang="en-CA"/>
          </a:p>
        </p:txBody>
      </p:sp>
    </p:spTree>
    <p:extLst>
      <p:ext uri="{BB962C8B-B14F-4D97-AF65-F5344CB8AC3E}">
        <p14:creationId xmlns:p14="http://schemas.microsoft.com/office/powerpoint/2010/main" val="213328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53923-3844-4F7A-8CD4-A185379AFA29}" type="slidenum">
              <a:rPr lang="en-CA" smtClean="0"/>
              <a:t>55</a:t>
            </a:fld>
            <a:endParaRPr lang="en-CA"/>
          </a:p>
        </p:txBody>
      </p:sp>
    </p:spTree>
    <p:extLst>
      <p:ext uri="{BB962C8B-B14F-4D97-AF65-F5344CB8AC3E}">
        <p14:creationId xmlns:p14="http://schemas.microsoft.com/office/powerpoint/2010/main" val="1664608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53923-3844-4F7A-8CD4-A185379AFA29}" type="slidenum">
              <a:rPr lang="en-CA" smtClean="0"/>
              <a:t>57</a:t>
            </a:fld>
            <a:endParaRPr lang="en-CA"/>
          </a:p>
        </p:txBody>
      </p:sp>
    </p:spTree>
    <p:extLst>
      <p:ext uri="{BB962C8B-B14F-4D97-AF65-F5344CB8AC3E}">
        <p14:creationId xmlns:p14="http://schemas.microsoft.com/office/powerpoint/2010/main" val="323665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53923-3844-4F7A-8CD4-A185379AFA29}" type="slidenum">
              <a:rPr lang="en-CA" smtClean="0"/>
              <a:t>59</a:t>
            </a:fld>
            <a:endParaRPr lang="en-CA"/>
          </a:p>
        </p:txBody>
      </p:sp>
    </p:spTree>
    <p:extLst>
      <p:ext uri="{BB962C8B-B14F-4D97-AF65-F5344CB8AC3E}">
        <p14:creationId xmlns:p14="http://schemas.microsoft.com/office/powerpoint/2010/main" val="356865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53923-3844-4F7A-8CD4-A185379AFA29}" type="slidenum">
              <a:rPr lang="en-CA" smtClean="0"/>
              <a:t>80</a:t>
            </a:fld>
            <a:endParaRPr lang="en-CA"/>
          </a:p>
        </p:txBody>
      </p:sp>
    </p:spTree>
    <p:extLst>
      <p:ext uri="{BB962C8B-B14F-4D97-AF65-F5344CB8AC3E}">
        <p14:creationId xmlns:p14="http://schemas.microsoft.com/office/powerpoint/2010/main" val="3650101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53923-3844-4F7A-8CD4-A185379AFA29}" type="slidenum">
              <a:rPr lang="en-CA" smtClean="0"/>
              <a:t>88</a:t>
            </a:fld>
            <a:endParaRPr lang="en-CA"/>
          </a:p>
        </p:txBody>
      </p:sp>
    </p:spTree>
    <p:extLst>
      <p:ext uri="{BB962C8B-B14F-4D97-AF65-F5344CB8AC3E}">
        <p14:creationId xmlns:p14="http://schemas.microsoft.com/office/powerpoint/2010/main" val="763128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53923-3844-4F7A-8CD4-A185379AFA29}" type="slidenum">
              <a:rPr lang="en-CA" smtClean="0"/>
              <a:t>89</a:t>
            </a:fld>
            <a:endParaRPr lang="en-CA"/>
          </a:p>
        </p:txBody>
      </p:sp>
    </p:spTree>
    <p:extLst>
      <p:ext uri="{BB962C8B-B14F-4D97-AF65-F5344CB8AC3E}">
        <p14:creationId xmlns:p14="http://schemas.microsoft.com/office/powerpoint/2010/main" val="2271252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3"/>
          <p:cNvSpPr>
            <a:spLocks noGrp="1" noChangeArrowheads="1"/>
          </p:cNvSpPr>
          <p:nvPr>
            <p:ph type="subTitle" idx="1"/>
          </p:nvPr>
        </p:nvSpPr>
        <p:spPr>
          <a:xfrm>
            <a:off x="0" y="7414262"/>
            <a:ext cx="10058400" cy="314958"/>
          </a:xfrm>
          <a:solidFill>
            <a:schemeClr val="accent3">
              <a:lumMod val="75000"/>
            </a:schemeClr>
          </a:solidFill>
        </p:spPr>
        <p:txBody>
          <a:bodyPr lIns="0" tIns="0" rIns="0" bIns="0"/>
          <a:lstStyle>
            <a:lvl1pPr marL="0" indent="0" algn="l">
              <a:lnSpc>
                <a:spcPct val="100000"/>
              </a:lnSpc>
              <a:spcBef>
                <a:spcPct val="0"/>
              </a:spcBef>
              <a:buClrTx/>
              <a:buSzTx/>
              <a:buFontTx/>
              <a:buNone/>
              <a:defRPr sz="1800" b="1">
                <a:solidFill>
                  <a:schemeClr val="bg1"/>
                </a:solidFill>
                <a:latin typeface="+mn-lt"/>
              </a:defRPr>
            </a:lvl1pPr>
          </a:lstStyle>
          <a:p>
            <a:endParaRPr lang="en-CA"/>
          </a:p>
        </p:txBody>
      </p:sp>
      <p:sp>
        <p:nvSpPr>
          <p:cNvPr id="12" name="Title 1"/>
          <p:cNvSpPr>
            <a:spLocks noGrp="1"/>
          </p:cNvSpPr>
          <p:nvPr>
            <p:ph type="ctrTitle" sz="quarter"/>
          </p:nvPr>
        </p:nvSpPr>
        <p:spPr>
          <a:xfrm>
            <a:off x="7377" y="43180"/>
            <a:ext cx="10058399" cy="949960"/>
          </a:xfrm>
          <a:prstGeom prst="rect">
            <a:avLst/>
          </a:prstGeom>
          <a:solidFill>
            <a:schemeClr val="accent3">
              <a:lumMod val="75000"/>
            </a:schemeClr>
          </a:solidFill>
        </p:spPr>
        <p:txBody>
          <a:bodyPr lIns="0" tIns="0" rIns="0" anchor="b">
            <a:noAutofit/>
          </a:bodyPr>
          <a:lstStyle>
            <a:lvl1pPr algn="r">
              <a:lnSpc>
                <a:spcPct val="100000"/>
              </a:lnSpc>
              <a:defRPr sz="3000" b="1" baseline="0">
                <a:solidFill>
                  <a:schemeClr val="bg1"/>
                </a:solidFill>
              </a:defRPr>
            </a:lvl1pPr>
          </a:lstStyle>
          <a:p>
            <a:endParaRPr lang="en-CA"/>
          </a:p>
        </p:txBody>
      </p:sp>
      <p:pic>
        <p:nvPicPr>
          <p:cNvPr id="1026" name="Picture 2" descr="See the source image">
            <a:extLst>
              <a:ext uri="{FF2B5EF4-FFF2-40B4-BE49-F238E27FC236}">
                <a16:creationId xmlns:a16="http://schemas.microsoft.com/office/drawing/2014/main" id="{DEA14F00-69A7-B1AA-3DD4-013C8209D7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32511"/>
            <a:ext cx="10065776" cy="634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139573"/>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8" y="86700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874" b="0" i="0" kern="0" baseline="0" dirty="0">
                <a:solidFill>
                  <a:schemeClr val="tx1"/>
                </a:solidFill>
                <a:ea typeface="+mj-ea"/>
                <a:cs typeface="+mj-cs"/>
              </a:defRPr>
            </a:lvl1pPr>
          </a:lstStyle>
          <a:p>
            <a:pPr lvl="0" defTabSz="741957">
              <a:lnSpc>
                <a:spcPct val="100000"/>
              </a:lnSpc>
              <a:spcBef>
                <a:spcPct val="0"/>
              </a:spcBef>
            </a:pPr>
            <a:r>
              <a:rPr lang="en-US" sz="874" i="1" kern="0"/>
              <a:t>Sub-title and Scenarios</a:t>
            </a:r>
            <a:endParaRPr lang="en-CA" sz="874" i="1" kern="0"/>
          </a:p>
        </p:txBody>
      </p:sp>
      <p:sp>
        <p:nvSpPr>
          <p:cNvPr id="7" name="Footer Placeholder 6"/>
          <p:cNvSpPr>
            <a:spLocks noGrp="1"/>
          </p:cNvSpPr>
          <p:nvPr>
            <p:ph type="ftr" sz="quarter" idx="13"/>
          </p:nvPr>
        </p:nvSpPr>
        <p:spPr/>
        <p:txBody>
          <a:bodyPr/>
          <a:lstStyle/>
          <a:p>
            <a:endParaRPr lang="en-CA"/>
          </a:p>
        </p:txBody>
      </p:sp>
      <p:sp>
        <p:nvSpPr>
          <p:cNvPr id="9" name="Text Placeholder 5"/>
          <p:cNvSpPr>
            <a:spLocks noGrp="1"/>
          </p:cNvSpPr>
          <p:nvPr>
            <p:ph type="body" sz="quarter" idx="10" hasCustomPrompt="1"/>
          </p:nvPr>
        </p:nvSpPr>
        <p:spPr>
          <a:xfrm>
            <a:off x="5121213" y="302163"/>
            <a:ext cx="4608576" cy="128016"/>
          </a:xfrm>
          <a:noFill/>
        </p:spPr>
        <p:txBody>
          <a:bodyPr wrap="square" lIns="0" tIns="0" rIns="0" bIns="0" anchor="ctr">
            <a:noAutofit/>
          </a:bodyPr>
          <a:lstStyle>
            <a:lvl1pPr marL="0" indent="0" algn="r">
              <a:buNone/>
              <a:defRPr lang="en-US" sz="582"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8" y="1053645"/>
            <a:ext cx="9400032" cy="5349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7320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4 Category Text Box">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8" y="86700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874" b="0" i="0" kern="0" baseline="0" dirty="0">
                <a:solidFill>
                  <a:schemeClr val="tx1"/>
                </a:solidFill>
                <a:ea typeface="+mj-ea"/>
                <a:cs typeface="+mj-cs"/>
              </a:defRPr>
            </a:lvl1pPr>
          </a:lstStyle>
          <a:p>
            <a:pPr lvl="0" defTabSz="741957">
              <a:lnSpc>
                <a:spcPct val="100000"/>
              </a:lnSpc>
              <a:spcBef>
                <a:spcPct val="0"/>
              </a:spcBef>
            </a:pPr>
            <a:r>
              <a:rPr lang="en-US" sz="874" i="1" kern="0"/>
              <a:t>Sub-title and Scenarios</a:t>
            </a:r>
            <a:endParaRPr lang="en-CA" sz="874" i="1" kern="0"/>
          </a:p>
        </p:txBody>
      </p:sp>
      <p:sp>
        <p:nvSpPr>
          <p:cNvPr id="7" name="Footer Placeholder 6"/>
          <p:cNvSpPr>
            <a:spLocks noGrp="1"/>
          </p:cNvSpPr>
          <p:nvPr>
            <p:ph type="ftr" sz="quarter" idx="13"/>
          </p:nvPr>
        </p:nvSpPr>
        <p:spPr/>
        <p:txBody>
          <a:bodyPr/>
          <a:lstStyle/>
          <a:p>
            <a:endParaRPr lang="en-CA"/>
          </a:p>
        </p:txBody>
      </p:sp>
      <p:sp>
        <p:nvSpPr>
          <p:cNvPr id="9" name="Text Placeholder 5"/>
          <p:cNvSpPr>
            <a:spLocks noGrp="1"/>
          </p:cNvSpPr>
          <p:nvPr>
            <p:ph type="body" sz="quarter" idx="10" hasCustomPrompt="1"/>
          </p:nvPr>
        </p:nvSpPr>
        <p:spPr>
          <a:xfrm>
            <a:off x="5121213" y="302163"/>
            <a:ext cx="4608576" cy="128016"/>
          </a:xfrm>
          <a:noFill/>
        </p:spPr>
        <p:txBody>
          <a:bodyPr wrap="square" lIns="0" tIns="0" rIns="0" bIns="0" anchor="ctr">
            <a:noAutofit/>
          </a:bodyPr>
          <a:lstStyle>
            <a:lvl1pPr marL="0" indent="0" algn="r">
              <a:buNone/>
              <a:defRPr lang="en-US" sz="582"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8" y="1337184"/>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cxnSp>
        <p:nvCxnSpPr>
          <p:cNvPr id="12" name="Straight Connector 11">
            <a:extLst>
              <a:ext uri="{FF2B5EF4-FFF2-40B4-BE49-F238E27FC236}">
                <a16:creationId xmlns:a16="http://schemas.microsoft.com/office/drawing/2014/main" id="{DD90E6ED-B9D6-42E6-AEA3-147B9655C17F}"/>
              </a:ext>
            </a:extLst>
          </p:cNvPr>
          <p:cNvCxnSpPr/>
          <p:nvPr/>
        </p:nvCxnSpPr>
        <p:spPr bwMode="auto">
          <a:xfrm>
            <a:off x="344648" y="1326831"/>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B0A0F667-3E88-4DDA-83EB-58908FE997C5}"/>
              </a:ext>
            </a:extLst>
          </p:cNvPr>
          <p:cNvCxnSpPr/>
          <p:nvPr/>
        </p:nvCxnSpPr>
        <p:spPr bwMode="auto">
          <a:xfrm>
            <a:off x="5122673" y="1326831"/>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57CD702-CEE0-441A-AC2E-2D614F18F148}"/>
              </a:ext>
            </a:extLst>
          </p:cNvPr>
          <p:cNvCxnSpPr/>
          <p:nvPr/>
        </p:nvCxnSpPr>
        <p:spPr bwMode="auto">
          <a:xfrm>
            <a:off x="344648" y="4429760"/>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98E28573-C87B-4F14-8EDF-28A45A8D7ECC}"/>
              </a:ext>
            </a:extLst>
          </p:cNvPr>
          <p:cNvCxnSpPr/>
          <p:nvPr/>
        </p:nvCxnSpPr>
        <p:spPr bwMode="auto">
          <a:xfrm>
            <a:off x="5122673" y="4429760"/>
            <a:ext cx="4608576" cy="0"/>
          </a:xfrm>
          <a:prstGeom prst="line">
            <a:avLst/>
          </a:prstGeom>
          <a:noFill/>
          <a:ln w="9525" cap="flat" cmpd="sng" algn="ctr">
            <a:solidFill>
              <a:schemeClr val="tx1"/>
            </a:solidFill>
            <a:prstDash val="solid"/>
            <a:round/>
            <a:headEnd type="none" w="med" len="med"/>
            <a:tailEnd type="none" w="med" len="med"/>
          </a:ln>
          <a:effectLst/>
        </p:spPr>
      </p:cxnSp>
      <p:sp>
        <p:nvSpPr>
          <p:cNvPr id="22" name="Content Placeholder 5">
            <a:extLst>
              <a:ext uri="{FF2B5EF4-FFF2-40B4-BE49-F238E27FC236}">
                <a16:creationId xmlns:a16="http://schemas.microsoft.com/office/drawing/2014/main" id="{8C6E4550-0C4D-474E-A5A4-9954E99FC942}"/>
              </a:ext>
            </a:extLst>
          </p:cNvPr>
          <p:cNvSpPr>
            <a:spLocks noGrp="1"/>
          </p:cNvSpPr>
          <p:nvPr userDrawn="1">
            <p:ph sz="quarter" idx="15"/>
          </p:nvPr>
        </p:nvSpPr>
        <p:spPr>
          <a:xfrm>
            <a:off x="5121213" y="1338757"/>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3" name="Content Placeholder 5">
            <a:extLst>
              <a:ext uri="{FF2B5EF4-FFF2-40B4-BE49-F238E27FC236}">
                <a16:creationId xmlns:a16="http://schemas.microsoft.com/office/drawing/2014/main" id="{06D8961C-12B4-4687-A03F-CF6C7B2BD252}"/>
              </a:ext>
            </a:extLst>
          </p:cNvPr>
          <p:cNvSpPr>
            <a:spLocks noGrp="1"/>
          </p:cNvSpPr>
          <p:nvPr userDrawn="1">
            <p:ph sz="quarter" idx="16"/>
          </p:nvPr>
        </p:nvSpPr>
        <p:spPr>
          <a:xfrm>
            <a:off x="336134" y="4449102"/>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4" name="Content Placeholder 5">
            <a:extLst>
              <a:ext uri="{FF2B5EF4-FFF2-40B4-BE49-F238E27FC236}">
                <a16:creationId xmlns:a16="http://schemas.microsoft.com/office/drawing/2014/main" id="{1DA915D2-F29F-4AD3-8768-8FD25149757D}"/>
              </a:ext>
            </a:extLst>
          </p:cNvPr>
          <p:cNvSpPr>
            <a:spLocks noGrp="1"/>
          </p:cNvSpPr>
          <p:nvPr userDrawn="1">
            <p:ph sz="quarter" idx="17"/>
          </p:nvPr>
        </p:nvSpPr>
        <p:spPr>
          <a:xfrm>
            <a:off x="5126128" y="4450675"/>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8" name="Content Placeholder 27">
            <a:extLst>
              <a:ext uri="{FF2B5EF4-FFF2-40B4-BE49-F238E27FC236}">
                <a16:creationId xmlns:a16="http://schemas.microsoft.com/office/drawing/2014/main" id="{C5810D72-CFF0-40D8-9618-B305FEEF7FEF}"/>
              </a:ext>
            </a:extLst>
          </p:cNvPr>
          <p:cNvSpPr>
            <a:spLocks noGrp="1"/>
          </p:cNvSpPr>
          <p:nvPr userDrawn="1">
            <p:ph sz="quarter" idx="18" hasCustomPrompt="1"/>
          </p:nvPr>
        </p:nvSpPr>
        <p:spPr>
          <a:xfrm>
            <a:off x="327152" y="1029719"/>
            <a:ext cx="4608576" cy="292100"/>
          </a:xfrm>
        </p:spPr>
        <p:txBody>
          <a:bodyPr/>
          <a:lstStyle>
            <a:lvl1pPr marL="0" indent="0">
              <a:buNone/>
              <a:defRPr sz="1019">
                <a:latin typeface="Trebuchet MS" panose="020B0603020202020204" pitchFamily="34" charset="0"/>
              </a:defRPr>
            </a:lvl1pPr>
          </a:lstStyle>
          <a:p>
            <a:pPr lvl="0"/>
            <a:r>
              <a:rPr lang="en-US"/>
              <a:t>Click to edit Master text styles\</a:t>
            </a:r>
          </a:p>
        </p:txBody>
      </p:sp>
      <p:sp>
        <p:nvSpPr>
          <p:cNvPr id="29" name="Content Placeholder 27">
            <a:extLst>
              <a:ext uri="{FF2B5EF4-FFF2-40B4-BE49-F238E27FC236}">
                <a16:creationId xmlns:a16="http://schemas.microsoft.com/office/drawing/2014/main" id="{2B7C457A-33F4-45F4-8CF2-8D8C695C0407}"/>
              </a:ext>
            </a:extLst>
          </p:cNvPr>
          <p:cNvSpPr>
            <a:spLocks noGrp="1"/>
          </p:cNvSpPr>
          <p:nvPr userDrawn="1">
            <p:ph sz="quarter" idx="19" hasCustomPrompt="1"/>
          </p:nvPr>
        </p:nvSpPr>
        <p:spPr>
          <a:xfrm>
            <a:off x="5118607" y="1029951"/>
            <a:ext cx="4608576" cy="292100"/>
          </a:xfrm>
        </p:spPr>
        <p:txBody>
          <a:bodyPr/>
          <a:lstStyle>
            <a:lvl1pPr marL="0" indent="0">
              <a:buNone/>
              <a:defRPr sz="1019">
                <a:latin typeface="Trebuchet MS" panose="020B0603020202020204" pitchFamily="34" charset="0"/>
              </a:defRPr>
            </a:lvl1pPr>
          </a:lstStyle>
          <a:p>
            <a:pPr lvl="0"/>
            <a:r>
              <a:rPr lang="en-US"/>
              <a:t>Click to edit Master text styles\</a:t>
            </a:r>
          </a:p>
        </p:txBody>
      </p:sp>
      <p:sp>
        <p:nvSpPr>
          <p:cNvPr id="32" name="Content Placeholder 27">
            <a:extLst>
              <a:ext uri="{FF2B5EF4-FFF2-40B4-BE49-F238E27FC236}">
                <a16:creationId xmlns:a16="http://schemas.microsoft.com/office/drawing/2014/main" id="{EDD59B3C-0E47-4919-9F62-DCA2991DFF53}"/>
              </a:ext>
            </a:extLst>
          </p:cNvPr>
          <p:cNvSpPr>
            <a:spLocks noGrp="1"/>
          </p:cNvSpPr>
          <p:nvPr>
            <p:ph sz="quarter" idx="20" hasCustomPrompt="1"/>
          </p:nvPr>
        </p:nvSpPr>
        <p:spPr>
          <a:xfrm>
            <a:off x="334295" y="4130062"/>
            <a:ext cx="4608576" cy="292100"/>
          </a:xfrm>
        </p:spPr>
        <p:txBody>
          <a:bodyPr/>
          <a:lstStyle>
            <a:lvl1pPr marL="0" indent="0">
              <a:buNone/>
              <a:defRPr sz="1019">
                <a:latin typeface="Trebuchet MS" panose="020B0603020202020204" pitchFamily="34" charset="0"/>
              </a:defRPr>
            </a:lvl1pPr>
          </a:lstStyle>
          <a:p>
            <a:pPr lvl="0"/>
            <a:r>
              <a:rPr lang="en-US"/>
              <a:t>Click to edit Master text styles\</a:t>
            </a:r>
          </a:p>
        </p:txBody>
      </p:sp>
      <p:sp>
        <p:nvSpPr>
          <p:cNvPr id="33" name="Content Placeholder 27">
            <a:extLst>
              <a:ext uri="{FF2B5EF4-FFF2-40B4-BE49-F238E27FC236}">
                <a16:creationId xmlns:a16="http://schemas.microsoft.com/office/drawing/2014/main" id="{7E154627-7EB1-4D5E-9343-CCF6A5964598}"/>
              </a:ext>
            </a:extLst>
          </p:cNvPr>
          <p:cNvSpPr>
            <a:spLocks noGrp="1"/>
          </p:cNvSpPr>
          <p:nvPr>
            <p:ph sz="quarter" idx="21" hasCustomPrompt="1"/>
          </p:nvPr>
        </p:nvSpPr>
        <p:spPr>
          <a:xfrm>
            <a:off x="5120983" y="4132716"/>
            <a:ext cx="4608576" cy="292100"/>
          </a:xfrm>
        </p:spPr>
        <p:txBody>
          <a:bodyPr/>
          <a:lstStyle>
            <a:lvl1pPr marL="0" indent="0">
              <a:buNone/>
              <a:defRPr sz="1019">
                <a:latin typeface="Trebuchet MS" panose="020B0603020202020204" pitchFamily="34" charset="0"/>
              </a:defRPr>
            </a:lvl1pPr>
          </a:lstStyle>
          <a:p>
            <a:pPr lvl="0"/>
            <a:r>
              <a:rPr lang="en-US"/>
              <a:t>Click to edit Master text styles\</a:t>
            </a:r>
          </a:p>
        </p:txBody>
      </p:sp>
    </p:spTree>
    <p:extLst>
      <p:ext uri="{BB962C8B-B14F-4D97-AF65-F5344CB8AC3E}">
        <p14:creationId xmlns:p14="http://schemas.microsoft.com/office/powerpoint/2010/main" val="2555433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3 Category Text Box">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8" y="86700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874" b="0" i="0" kern="0" baseline="0" dirty="0">
                <a:solidFill>
                  <a:schemeClr val="tx1"/>
                </a:solidFill>
                <a:ea typeface="+mj-ea"/>
                <a:cs typeface="+mj-cs"/>
              </a:defRPr>
            </a:lvl1pPr>
          </a:lstStyle>
          <a:p>
            <a:pPr lvl="0" defTabSz="741957">
              <a:lnSpc>
                <a:spcPct val="100000"/>
              </a:lnSpc>
              <a:spcBef>
                <a:spcPct val="0"/>
              </a:spcBef>
            </a:pPr>
            <a:r>
              <a:rPr lang="en-US" sz="874" i="1" kern="0"/>
              <a:t>Sub-title and Scenarios</a:t>
            </a:r>
            <a:endParaRPr lang="en-CA" sz="874" i="1" kern="0"/>
          </a:p>
        </p:txBody>
      </p:sp>
      <p:sp>
        <p:nvSpPr>
          <p:cNvPr id="7" name="Footer Placeholder 6"/>
          <p:cNvSpPr>
            <a:spLocks noGrp="1"/>
          </p:cNvSpPr>
          <p:nvPr>
            <p:ph type="ftr" sz="quarter" idx="13"/>
          </p:nvPr>
        </p:nvSpPr>
        <p:spPr/>
        <p:txBody>
          <a:bodyPr/>
          <a:lstStyle/>
          <a:p>
            <a:endParaRPr lang="en-CA"/>
          </a:p>
        </p:txBody>
      </p:sp>
      <p:sp>
        <p:nvSpPr>
          <p:cNvPr id="9" name="Text Placeholder 5"/>
          <p:cNvSpPr>
            <a:spLocks noGrp="1"/>
          </p:cNvSpPr>
          <p:nvPr>
            <p:ph type="body" sz="quarter" idx="10" hasCustomPrompt="1"/>
          </p:nvPr>
        </p:nvSpPr>
        <p:spPr>
          <a:xfrm>
            <a:off x="5121213" y="302163"/>
            <a:ext cx="4608576" cy="128016"/>
          </a:xfrm>
          <a:noFill/>
        </p:spPr>
        <p:txBody>
          <a:bodyPr wrap="square" lIns="0" tIns="0" rIns="0" bIns="0" anchor="ctr">
            <a:noAutofit/>
          </a:bodyPr>
          <a:lstStyle>
            <a:lvl1pPr marL="0" indent="0" algn="r">
              <a:buNone/>
              <a:defRPr lang="en-US" sz="582"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8" y="1337184"/>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523982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2 Category Text Box">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8" y="86700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874" b="0" i="0" kern="0" baseline="0" dirty="0">
                <a:solidFill>
                  <a:schemeClr val="tx1"/>
                </a:solidFill>
                <a:ea typeface="+mj-ea"/>
                <a:cs typeface="+mj-cs"/>
              </a:defRPr>
            </a:lvl1pPr>
          </a:lstStyle>
          <a:p>
            <a:pPr lvl="0" defTabSz="741957">
              <a:lnSpc>
                <a:spcPct val="100000"/>
              </a:lnSpc>
              <a:spcBef>
                <a:spcPct val="0"/>
              </a:spcBef>
            </a:pPr>
            <a:r>
              <a:rPr lang="en-US" sz="874" i="1" kern="0"/>
              <a:t>Sub-title and Scenarios</a:t>
            </a:r>
            <a:endParaRPr lang="en-CA" sz="874" i="1" kern="0"/>
          </a:p>
        </p:txBody>
      </p:sp>
      <p:sp>
        <p:nvSpPr>
          <p:cNvPr id="7" name="Footer Placeholder 6"/>
          <p:cNvSpPr>
            <a:spLocks noGrp="1"/>
          </p:cNvSpPr>
          <p:nvPr>
            <p:ph type="ftr" sz="quarter" idx="13"/>
          </p:nvPr>
        </p:nvSpPr>
        <p:spPr/>
        <p:txBody>
          <a:bodyPr/>
          <a:lstStyle/>
          <a:p>
            <a:endParaRPr lang="en-CA"/>
          </a:p>
        </p:txBody>
      </p:sp>
      <p:sp>
        <p:nvSpPr>
          <p:cNvPr id="9" name="Text Placeholder 5"/>
          <p:cNvSpPr>
            <a:spLocks noGrp="1"/>
          </p:cNvSpPr>
          <p:nvPr>
            <p:ph type="body" sz="quarter" idx="10" hasCustomPrompt="1"/>
          </p:nvPr>
        </p:nvSpPr>
        <p:spPr>
          <a:xfrm>
            <a:off x="5121213" y="302163"/>
            <a:ext cx="4608576" cy="128016"/>
          </a:xfrm>
          <a:noFill/>
        </p:spPr>
        <p:txBody>
          <a:bodyPr wrap="square" lIns="0" tIns="0" rIns="0" bIns="0" anchor="ctr">
            <a:noAutofit/>
          </a:bodyPr>
          <a:lstStyle>
            <a:lvl1pPr marL="0" indent="0" algn="r">
              <a:buNone/>
              <a:defRPr lang="en-US" sz="582"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6" y="1337184"/>
            <a:ext cx="9398572"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cxnSp>
        <p:nvCxnSpPr>
          <p:cNvPr id="12" name="Straight Connector 11">
            <a:extLst>
              <a:ext uri="{FF2B5EF4-FFF2-40B4-BE49-F238E27FC236}">
                <a16:creationId xmlns:a16="http://schemas.microsoft.com/office/drawing/2014/main" id="{DD90E6ED-B9D6-42E6-AEA3-147B9655C17F}"/>
              </a:ext>
            </a:extLst>
          </p:cNvPr>
          <p:cNvCxnSpPr/>
          <p:nvPr/>
        </p:nvCxnSpPr>
        <p:spPr bwMode="auto">
          <a:xfrm>
            <a:off x="344647" y="1326831"/>
            <a:ext cx="9398572" cy="0"/>
          </a:xfrm>
          <a:prstGeom prst="line">
            <a:avLst/>
          </a:prstGeom>
          <a:noFill/>
          <a:ln w="9525" cap="flat" cmpd="sng" algn="ctr">
            <a:solidFill>
              <a:schemeClr val="tx1"/>
            </a:solidFill>
            <a:prstDash val="solid"/>
            <a:round/>
            <a:headEnd type="none" w="med" len="med"/>
            <a:tailEnd type="none" w="med" len="med"/>
          </a:ln>
          <a:effectLst/>
        </p:spPr>
      </p:cxnSp>
      <p:sp>
        <p:nvSpPr>
          <p:cNvPr id="28" name="Content Placeholder 27">
            <a:extLst>
              <a:ext uri="{FF2B5EF4-FFF2-40B4-BE49-F238E27FC236}">
                <a16:creationId xmlns:a16="http://schemas.microsoft.com/office/drawing/2014/main" id="{C5810D72-CFF0-40D8-9618-B305FEEF7FEF}"/>
              </a:ext>
            </a:extLst>
          </p:cNvPr>
          <p:cNvSpPr>
            <a:spLocks noGrp="1"/>
          </p:cNvSpPr>
          <p:nvPr userDrawn="1">
            <p:ph sz="quarter" idx="18" hasCustomPrompt="1"/>
          </p:nvPr>
        </p:nvSpPr>
        <p:spPr>
          <a:xfrm>
            <a:off x="327151" y="1029719"/>
            <a:ext cx="9398572" cy="292100"/>
          </a:xfrm>
        </p:spPr>
        <p:txBody>
          <a:bodyPr/>
          <a:lstStyle>
            <a:lvl1pPr marL="0" indent="0">
              <a:buNone/>
              <a:defRPr sz="1019">
                <a:latin typeface="Trebuchet MS" panose="020B0603020202020204" pitchFamily="34" charset="0"/>
              </a:defRPr>
            </a:lvl1pPr>
          </a:lstStyle>
          <a:p>
            <a:pPr lvl="0"/>
            <a:r>
              <a:rPr lang="en-US"/>
              <a:t>Click to edit Master text styles\</a:t>
            </a:r>
          </a:p>
        </p:txBody>
      </p:sp>
    </p:spTree>
    <p:extLst>
      <p:ext uri="{BB962C8B-B14F-4D97-AF65-F5344CB8AC3E}">
        <p14:creationId xmlns:p14="http://schemas.microsoft.com/office/powerpoint/2010/main" val="682930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31787" y="866852"/>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874" b="0" i="1" kern="0" dirty="0">
                <a:solidFill>
                  <a:schemeClr val="tx1"/>
                </a:solidFill>
                <a:ea typeface="+mj-ea"/>
                <a:cs typeface="+mj-cs"/>
              </a:defRPr>
            </a:lvl1pPr>
          </a:lstStyle>
          <a:p>
            <a:pPr lvl="0" defTabSz="741957">
              <a:lnSpc>
                <a:spcPct val="100000"/>
              </a:lnSpc>
              <a:spcBef>
                <a:spcPct val="0"/>
              </a:spcBef>
            </a:pPr>
            <a:r>
              <a:rPr lang="en-US" sz="874" i="1" kern="0"/>
              <a:t>Sub-title and Scenarios</a:t>
            </a:r>
            <a:endParaRPr lang="en-CA" sz="874" i="1" kern="0"/>
          </a:p>
        </p:txBody>
      </p:sp>
      <p:sp>
        <p:nvSpPr>
          <p:cNvPr id="4" name="Footer Placeholder 3"/>
          <p:cNvSpPr>
            <a:spLocks noGrp="1"/>
          </p:cNvSpPr>
          <p:nvPr>
            <p:ph type="ftr" sz="quarter" idx="13"/>
          </p:nvPr>
        </p:nvSpPr>
        <p:spPr/>
        <p:txBody>
          <a:bodyPr/>
          <a:lstStyle/>
          <a:p>
            <a:endParaRPr lang="en-CA"/>
          </a:p>
        </p:txBody>
      </p:sp>
      <p:sp>
        <p:nvSpPr>
          <p:cNvPr id="12" name="Text Placeholder 5"/>
          <p:cNvSpPr>
            <a:spLocks noGrp="1"/>
          </p:cNvSpPr>
          <p:nvPr>
            <p:ph type="body" sz="quarter" idx="10" hasCustomPrompt="1"/>
          </p:nvPr>
        </p:nvSpPr>
        <p:spPr>
          <a:xfrm>
            <a:off x="5121213" y="302163"/>
            <a:ext cx="4608576" cy="128016"/>
          </a:xfrm>
          <a:noFill/>
        </p:spPr>
        <p:txBody>
          <a:bodyPr wrap="square" lIns="0" tIns="0" rIns="0" bIns="0" anchor="ctr">
            <a:noAutofit/>
          </a:bodyPr>
          <a:lstStyle>
            <a:lvl1pPr marL="0" indent="0" algn="r">
              <a:buNone/>
              <a:defRPr lang="en-US" sz="582"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701965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8" name="Text Placeholder 17"/>
          <p:cNvSpPr>
            <a:spLocks noGrp="1"/>
          </p:cNvSpPr>
          <p:nvPr>
            <p:ph type="body" sz="quarter" idx="13" hasCustomPrompt="1"/>
          </p:nvPr>
        </p:nvSpPr>
        <p:spPr>
          <a:xfrm>
            <a:off x="329407" y="1053648"/>
            <a:ext cx="9402763" cy="366384"/>
          </a:xfrm>
        </p:spPr>
        <p:txBody>
          <a:bodyPr/>
          <a:lstStyle>
            <a:lvl1pPr marL="0" indent="0">
              <a:spcBef>
                <a:spcPts val="0"/>
              </a:spcBef>
              <a:buFontTx/>
              <a:buNone/>
              <a:defRPr sz="1456">
                <a:solidFill>
                  <a:schemeClr val="tx1"/>
                </a:solidFill>
                <a:latin typeface="Trebuchet MS" panose="020B0603020202020204" pitchFamily="34" charset="0"/>
              </a:defRPr>
            </a:lvl1pPr>
            <a:lvl2pPr marL="169888" indent="0">
              <a:buFontTx/>
              <a:buNone/>
              <a:defRPr/>
            </a:lvl2pPr>
            <a:lvl3pPr marL="337464" indent="0">
              <a:buFontTx/>
              <a:buNone/>
              <a:defRPr/>
            </a:lvl3pPr>
            <a:lvl4pPr marL="498105" indent="0">
              <a:buFontTx/>
              <a:buNone/>
              <a:defRPr/>
            </a:lvl4pPr>
            <a:lvl5pPr marL="657591" indent="0">
              <a:buFontTx/>
              <a:buNone/>
              <a:defRPr/>
            </a:lvl5pPr>
          </a:lstStyle>
          <a:p>
            <a:pPr lvl="0"/>
            <a:r>
              <a:rPr lang="en-US"/>
              <a:t>Section 1: Section Title</a:t>
            </a:r>
          </a:p>
        </p:txBody>
      </p:sp>
      <p:sp>
        <p:nvSpPr>
          <p:cNvPr id="20" name="Text Placeholder 19"/>
          <p:cNvSpPr>
            <a:spLocks noGrp="1"/>
          </p:cNvSpPr>
          <p:nvPr>
            <p:ph type="body" sz="quarter" idx="14" hasCustomPrompt="1"/>
          </p:nvPr>
        </p:nvSpPr>
        <p:spPr>
          <a:xfrm>
            <a:off x="329407" y="1422331"/>
            <a:ext cx="9402763" cy="2286000"/>
          </a:xfrm>
        </p:spPr>
        <p:txBody>
          <a:bodyPr/>
          <a:lstStyle>
            <a:lvl1pPr marL="0" indent="0">
              <a:lnSpc>
                <a:spcPct val="100000"/>
              </a:lnSpc>
              <a:spcBef>
                <a:spcPts val="0"/>
              </a:spcBef>
              <a:spcAft>
                <a:spcPts val="436"/>
              </a:spcAft>
              <a:buFontTx/>
              <a:buNone/>
              <a:defRPr sz="1019">
                <a:solidFill>
                  <a:schemeClr val="accent1"/>
                </a:solidFill>
              </a:defRPr>
            </a:lvl1pPr>
            <a:lvl2pPr marL="169888" indent="0">
              <a:buFontTx/>
              <a:buNone/>
              <a:defRPr/>
            </a:lvl2pPr>
            <a:lvl3pPr marL="337464" indent="0">
              <a:buFontTx/>
              <a:buNone/>
              <a:defRPr/>
            </a:lvl3pPr>
            <a:lvl4pPr marL="498105" indent="0">
              <a:buFontTx/>
              <a:buNone/>
              <a:defRPr/>
            </a:lvl4pPr>
            <a:lvl5pPr marL="657591" indent="0">
              <a:buFontTx/>
              <a:buNone/>
              <a:defRPr/>
            </a:lvl5pPr>
          </a:lstStyle>
          <a:p>
            <a:pPr lvl="0"/>
            <a:r>
              <a:rPr lang="en-US"/>
              <a:t>Subsection Title</a:t>
            </a:r>
          </a:p>
        </p:txBody>
      </p:sp>
      <p:sp>
        <p:nvSpPr>
          <p:cNvPr id="23" name="Content Placeholder 22"/>
          <p:cNvSpPr>
            <a:spLocks noGrp="1"/>
          </p:cNvSpPr>
          <p:nvPr>
            <p:ph sz="quarter" idx="15" hasCustomPrompt="1"/>
          </p:nvPr>
        </p:nvSpPr>
        <p:spPr>
          <a:xfrm>
            <a:off x="329407" y="4004470"/>
            <a:ext cx="9402763" cy="2468881"/>
          </a:xfrm>
        </p:spPr>
        <p:txBody>
          <a:bodyPr tIns="0" bIns="0" anchor="b"/>
          <a:lstStyle>
            <a:lvl1pPr marL="0" indent="0">
              <a:spcBef>
                <a:spcPts val="0"/>
              </a:spcBef>
              <a:buFontTx/>
              <a:buNone/>
              <a:defRPr>
                <a:solidFill>
                  <a:schemeClr val="bg2"/>
                </a:solidFill>
              </a:defRPr>
            </a:lvl1pPr>
            <a:lvl2pPr marL="169888" indent="0">
              <a:buFontTx/>
              <a:buNone/>
              <a:defRPr>
                <a:solidFill>
                  <a:schemeClr val="bg2"/>
                </a:solidFill>
              </a:defRPr>
            </a:lvl2pPr>
            <a:lvl3pPr marL="337464" indent="0">
              <a:buFontTx/>
              <a:buNone/>
              <a:defRPr>
                <a:solidFill>
                  <a:schemeClr val="bg2"/>
                </a:solidFill>
              </a:defRPr>
            </a:lvl3pPr>
            <a:lvl4pPr marL="498105" indent="0">
              <a:buFontTx/>
              <a:buNone/>
              <a:defRPr>
                <a:solidFill>
                  <a:schemeClr val="bg2"/>
                </a:solidFill>
              </a:defRPr>
            </a:lvl4pPr>
            <a:lvl5pPr marL="657591" indent="0">
              <a:buFontTx/>
              <a:buNone/>
              <a:defRPr>
                <a:solidFill>
                  <a:schemeClr val="bg2"/>
                </a:solidFill>
              </a:defRPr>
            </a:lvl5pPr>
          </a:lstStyle>
          <a:p>
            <a:pPr lvl="0"/>
            <a:r>
              <a:rPr lang="en-US"/>
              <a:t>Insert Table of Contents</a:t>
            </a:r>
            <a:endParaRPr lang="en-CA"/>
          </a:p>
        </p:txBody>
      </p:sp>
      <p:sp>
        <p:nvSpPr>
          <p:cNvPr id="25" name="Text Placeholder 5"/>
          <p:cNvSpPr>
            <a:spLocks noGrp="1"/>
          </p:cNvSpPr>
          <p:nvPr>
            <p:ph type="body" sz="quarter" idx="10" hasCustomPrompt="1"/>
          </p:nvPr>
        </p:nvSpPr>
        <p:spPr>
          <a:xfrm>
            <a:off x="5121213" y="302163"/>
            <a:ext cx="4608576" cy="128016"/>
          </a:xfrm>
          <a:noFill/>
        </p:spPr>
        <p:txBody>
          <a:bodyPr wrap="square" lIns="0" tIns="0" rIns="0" bIns="0" anchor="ctr">
            <a:noAutofit/>
          </a:bodyPr>
          <a:lstStyle>
            <a:lvl1pPr marL="0" indent="0" algn="r">
              <a:buNone/>
              <a:defRPr lang="en-US" sz="582"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Footer Placeholder 3">
            <a:extLst>
              <a:ext uri="{FF2B5EF4-FFF2-40B4-BE49-F238E27FC236}">
                <a16:creationId xmlns:a16="http://schemas.microsoft.com/office/drawing/2014/main" id="{00092C39-1DC3-47AC-AD32-39D77745AC5D}"/>
              </a:ext>
            </a:extLst>
          </p:cNvPr>
          <p:cNvSpPr>
            <a:spLocks noGrp="1"/>
          </p:cNvSpPr>
          <p:nvPr>
            <p:ph type="ftr" sz="quarter" idx="16"/>
          </p:nvPr>
        </p:nvSpPr>
        <p:spPr>
          <a:xfrm>
            <a:off x="642938" y="7035954"/>
            <a:ext cx="6400800" cy="414338"/>
          </a:xfrm>
        </p:spPr>
        <p:txBody>
          <a:bodyPr/>
          <a:lstStyle/>
          <a:p>
            <a:endParaRPr lang="en-CA"/>
          </a:p>
        </p:txBody>
      </p:sp>
    </p:spTree>
    <p:extLst>
      <p:ext uri="{BB962C8B-B14F-4D97-AF65-F5344CB8AC3E}">
        <p14:creationId xmlns:p14="http://schemas.microsoft.com/office/powerpoint/2010/main" val="3767990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844D-A6D2-4906-826E-D0959A254CCF}"/>
              </a:ext>
            </a:extLst>
          </p:cNvPr>
          <p:cNvSpPr>
            <a:spLocks noGrp="1"/>
          </p:cNvSpPr>
          <p:nvPr>
            <p:ph type="title"/>
          </p:nvPr>
        </p:nvSpPr>
        <p:spPr/>
        <p:txBody>
          <a:bodyPr/>
          <a:lstStyle/>
          <a:p>
            <a:r>
              <a:rPr lang="en-US"/>
              <a:t>Click to edit Master title style</a:t>
            </a:r>
            <a:endParaRPr lang="en-CA"/>
          </a:p>
        </p:txBody>
      </p:sp>
      <p:sp>
        <p:nvSpPr>
          <p:cNvPr id="3" name="Footer Placeholder 2">
            <a:extLst>
              <a:ext uri="{FF2B5EF4-FFF2-40B4-BE49-F238E27FC236}">
                <a16:creationId xmlns:a16="http://schemas.microsoft.com/office/drawing/2014/main" id="{251D4BAB-716B-4326-95A8-A76B4F62A839}"/>
              </a:ext>
            </a:extLst>
          </p:cNvPr>
          <p:cNvSpPr>
            <a:spLocks noGrp="1"/>
          </p:cNvSpPr>
          <p:nvPr>
            <p:ph type="ftr" sz="quarter" idx="10"/>
          </p:nvPr>
        </p:nvSpPr>
        <p:spPr/>
        <p:txBody>
          <a:bodyPr/>
          <a:lstStyle/>
          <a:p>
            <a:endParaRPr lang="en-CA"/>
          </a:p>
        </p:txBody>
      </p:sp>
    </p:spTree>
    <p:extLst>
      <p:ext uri="{BB962C8B-B14F-4D97-AF65-F5344CB8AC3E}">
        <p14:creationId xmlns:p14="http://schemas.microsoft.com/office/powerpoint/2010/main" val="298356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8" y="867000"/>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0" kern="0" baseline="0" dirty="0">
                <a:solidFill>
                  <a:schemeClr val="tx1"/>
                </a:solidFill>
                <a:ea typeface="+mj-ea"/>
                <a:cs typeface="+mj-cs"/>
              </a:defRPr>
            </a:lvl1pPr>
          </a:lstStyle>
          <a:p>
            <a:pPr lvl="0" defTabSz="1019200">
              <a:lnSpc>
                <a:spcPct val="100000"/>
              </a:lnSpc>
              <a:spcBef>
                <a:spcPct val="0"/>
              </a:spcBef>
            </a:pPr>
            <a:r>
              <a:rPr lang="en-US" sz="1200" i="1" kern="0"/>
              <a:t>Sub-title and Scenarios</a:t>
            </a:r>
            <a:endParaRPr lang="en-CA" sz="1200" i="1" kern="0"/>
          </a:p>
        </p:txBody>
      </p:sp>
      <p:sp>
        <p:nvSpPr>
          <p:cNvPr id="7" name="Footer Placeholder 6"/>
          <p:cNvSpPr>
            <a:spLocks noGrp="1"/>
          </p:cNvSpPr>
          <p:nvPr>
            <p:ph type="ftr" sz="quarter" idx="13"/>
          </p:nvPr>
        </p:nvSpPr>
        <p:spPr/>
        <p:txBody>
          <a:bodyPr/>
          <a:lstStyle/>
          <a:p>
            <a:endParaRPr lang="en-CA"/>
          </a:p>
        </p:txBody>
      </p:sp>
      <p:sp>
        <p:nvSpPr>
          <p:cNvPr id="9" name="Text Placeholder 5"/>
          <p:cNvSpPr>
            <a:spLocks noGrp="1"/>
          </p:cNvSpPr>
          <p:nvPr>
            <p:ph type="body" sz="quarter" idx="10" hasCustomPrompt="1"/>
          </p:nvPr>
        </p:nvSpPr>
        <p:spPr>
          <a:xfrm>
            <a:off x="5121212" y="302162"/>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8" y="1053646"/>
            <a:ext cx="9400032" cy="5349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732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4 Category Text Box">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8" y="867000"/>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0" kern="0" baseline="0" dirty="0">
                <a:solidFill>
                  <a:schemeClr val="tx1"/>
                </a:solidFill>
                <a:ea typeface="+mj-ea"/>
                <a:cs typeface="+mj-cs"/>
              </a:defRPr>
            </a:lvl1pPr>
          </a:lstStyle>
          <a:p>
            <a:pPr lvl="0" defTabSz="1019200">
              <a:lnSpc>
                <a:spcPct val="100000"/>
              </a:lnSpc>
              <a:spcBef>
                <a:spcPct val="0"/>
              </a:spcBef>
            </a:pPr>
            <a:r>
              <a:rPr lang="en-US" sz="1200" i="1" kern="0"/>
              <a:t>Sub-title and Scenarios</a:t>
            </a:r>
            <a:endParaRPr lang="en-CA" sz="1200" i="1" kern="0"/>
          </a:p>
        </p:txBody>
      </p:sp>
      <p:sp>
        <p:nvSpPr>
          <p:cNvPr id="7" name="Footer Placeholder 6"/>
          <p:cNvSpPr>
            <a:spLocks noGrp="1"/>
          </p:cNvSpPr>
          <p:nvPr>
            <p:ph type="ftr" sz="quarter" idx="13"/>
          </p:nvPr>
        </p:nvSpPr>
        <p:spPr/>
        <p:txBody>
          <a:bodyPr/>
          <a:lstStyle/>
          <a:p>
            <a:endParaRPr lang="en-CA"/>
          </a:p>
        </p:txBody>
      </p:sp>
      <p:sp>
        <p:nvSpPr>
          <p:cNvPr id="9" name="Text Placeholder 5"/>
          <p:cNvSpPr>
            <a:spLocks noGrp="1"/>
          </p:cNvSpPr>
          <p:nvPr>
            <p:ph type="body" sz="quarter" idx="10" hasCustomPrompt="1"/>
          </p:nvPr>
        </p:nvSpPr>
        <p:spPr>
          <a:xfrm>
            <a:off x="5121212" y="302162"/>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8" y="1337184"/>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cxnSp>
        <p:nvCxnSpPr>
          <p:cNvPr id="12" name="Straight Connector 11">
            <a:extLst>
              <a:ext uri="{FF2B5EF4-FFF2-40B4-BE49-F238E27FC236}">
                <a16:creationId xmlns:a16="http://schemas.microsoft.com/office/drawing/2014/main" id="{DD90E6ED-B9D6-42E6-AEA3-147B9655C17F}"/>
              </a:ext>
            </a:extLst>
          </p:cNvPr>
          <p:cNvCxnSpPr/>
          <p:nvPr/>
        </p:nvCxnSpPr>
        <p:spPr bwMode="auto">
          <a:xfrm>
            <a:off x="344647" y="1326831"/>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B0A0F667-3E88-4DDA-83EB-58908FE997C5}"/>
              </a:ext>
            </a:extLst>
          </p:cNvPr>
          <p:cNvCxnSpPr/>
          <p:nvPr/>
        </p:nvCxnSpPr>
        <p:spPr bwMode="auto">
          <a:xfrm>
            <a:off x="5122673" y="1326831"/>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57CD702-CEE0-441A-AC2E-2D614F18F148}"/>
              </a:ext>
            </a:extLst>
          </p:cNvPr>
          <p:cNvCxnSpPr/>
          <p:nvPr/>
        </p:nvCxnSpPr>
        <p:spPr bwMode="auto">
          <a:xfrm>
            <a:off x="344647" y="4429760"/>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98E28573-C87B-4F14-8EDF-28A45A8D7ECC}"/>
              </a:ext>
            </a:extLst>
          </p:cNvPr>
          <p:cNvCxnSpPr/>
          <p:nvPr/>
        </p:nvCxnSpPr>
        <p:spPr bwMode="auto">
          <a:xfrm>
            <a:off x="5122673" y="4429760"/>
            <a:ext cx="4608576" cy="0"/>
          </a:xfrm>
          <a:prstGeom prst="line">
            <a:avLst/>
          </a:prstGeom>
          <a:noFill/>
          <a:ln w="9525" cap="flat" cmpd="sng" algn="ctr">
            <a:solidFill>
              <a:schemeClr val="tx1"/>
            </a:solidFill>
            <a:prstDash val="solid"/>
            <a:round/>
            <a:headEnd type="none" w="med" len="med"/>
            <a:tailEnd type="none" w="med" len="med"/>
          </a:ln>
          <a:effectLst/>
        </p:spPr>
      </p:cxnSp>
      <p:sp>
        <p:nvSpPr>
          <p:cNvPr id="22" name="Content Placeholder 5">
            <a:extLst>
              <a:ext uri="{FF2B5EF4-FFF2-40B4-BE49-F238E27FC236}">
                <a16:creationId xmlns:a16="http://schemas.microsoft.com/office/drawing/2014/main" id="{8C6E4550-0C4D-474E-A5A4-9954E99FC942}"/>
              </a:ext>
            </a:extLst>
          </p:cNvPr>
          <p:cNvSpPr>
            <a:spLocks noGrp="1"/>
          </p:cNvSpPr>
          <p:nvPr userDrawn="1">
            <p:ph sz="quarter" idx="15"/>
          </p:nvPr>
        </p:nvSpPr>
        <p:spPr>
          <a:xfrm>
            <a:off x="5121212" y="1338757"/>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3" name="Content Placeholder 5">
            <a:extLst>
              <a:ext uri="{FF2B5EF4-FFF2-40B4-BE49-F238E27FC236}">
                <a16:creationId xmlns:a16="http://schemas.microsoft.com/office/drawing/2014/main" id="{06D8961C-12B4-4687-A03F-CF6C7B2BD252}"/>
              </a:ext>
            </a:extLst>
          </p:cNvPr>
          <p:cNvSpPr>
            <a:spLocks noGrp="1"/>
          </p:cNvSpPr>
          <p:nvPr userDrawn="1">
            <p:ph sz="quarter" idx="16"/>
          </p:nvPr>
        </p:nvSpPr>
        <p:spPr>
          <a:xfrm>
            <a:off x="336134" y="4449102"/>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4" name="Content Placeholder 5">
            <a:extLst>
              <a:ext uri="{FF2B5EF4-FFF2-40B4-BE49-F238E27FC236}">
                <a16:creationId xmlns:a16="http://schemas.microsoft.com/office/drawing/2014/main" id="{1DA915D2-F29F-4AD3-8768-8FD25149757D}"/>
              </a:ext>
            </a:extLst>
          </p:cNvPr>
          <p:cNvSpPr>
            <a:spLocks noGrp="1"/>
          </p:cNvSpPr>
          <p:nvPr userDrawn="1">
            <p:ph sz="quarter" idx="17"/>
          </p:nvPr>
        </p:nvSpPr>
        <p:spPr>
          <a:xfrm>
            <a:off x="5126128" y="4450675"/>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8" name="Content Placeholder 27">
            <a:extLst>
              <a:ext uri="{FF2B5EF4-FFF2-40B4-BE49-F238E27FC236}">
                <a16:creationId xmlns:a16="http://schemas.microsoft.com/office/drawing/2014/main" id="{C5810D72-CFF0-40D8-9618-B305FEEF7FEF}"/>
              </a:ext>
            </a:extLst>
          </p:cNvPr>
          <p:cNvSpPr>
            <a:spLocks noGrp="1"/>
          </p:cNvSpPr>
          <p:nvPr userDrawn="1">
            <p:ph sz="quarter" idx="18" hasCustomPrompt="1"/>
          </p:nvPr>
        </p:nvSpPr>
        <p:spPr>
          <a:xfrm>
            <a:off x="327151" y="1029718"/>
            <a:ext cx="4608576"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
        <p:nvSpPr>
          <p:cNvPr id="29" name="Content Placeholder 27">
            <a:extLst>
              <a:ext uri="{FF2B5EF4-FFF2-40B4-BE49-F238E27FC236}">
                <a16:creationId xmlns:a16="http://schemas.microsoft.com/office/drawing/2014/main" id="{2B7C457A-33F4-45F4-8CF2-8D8C695C0407}"/>
              </a:ext>
            </a:extLst>
          </p:cNvPr>
          <p:cNvSpPr>
            <a:spLocks noGrp="1"/>
          </p:cNvSpPr>
          <p:nvPr userDrawn="1">
            <p:ph sz="quarter" idx="19" hasCustomPrompt="1"/>
          </p:nvPr>
        </p:nvSpPr>
        <p:spPr>
          <a:xfrm>
            <a:off x="5118607" y="1029951"/>
            <a:ext cx="4608576"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
        <p:nvSpPr>
          <p:cNvPr id="32" name="Content Placeholder 27">
            <a:extLst>
              <a:ext uri="{FF2B5EF4-FFF2-40B4-BE49-F238E27FC236}">
                <a16:creationId xmlns:a16="http://schemas.microsoft.com/office/drawing/2014/main" id="{EDD59B3C-0E47-4919-9F62-DCA2991DFF53}"/>
              </a:ext>
            </a:extLst>
          </p:cNvPr>
          <p:cNvSpPr>
            <a:spLocks noGrp="1"/>
          </p:cNvSpPr>
          <p:nvPr>
            <p:ph sz="quarter" idx="20" hasCustomPrompt="1"/>
          </p:nvPr>
        </p:nvSpPr>
        <p:spPr>
          <a:xfrm>
            <a:off x="334295" y="4130061"/>
            <a:ext cx="4608576"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
        <p:nvSpPr>
          <p:cNvPr id="33" name="Content Placeholder 27">
            <a:extLst>
              <a:ext uri="{FF2B5EF4-FFF2-40B4-BE49-F238E27FC236}">
                <a16:creationId xmlns:a16="http://schemas.microsoft.com/office/drawing/2014/main" id="{7E154627-7EB1-4D5E-9343-CCF6A5964598}"/>
              </a:ext>
            </a:extLst>
          </p:cNvPr>
          <p:cNvSpPr>
            <a:spLocks noGrp="1"/>
          </p:cNvSpPr>
          <p:nvPr>
            <p:ph sz="quarter" idx="21" hasCustomPrompt="1"/>
          </p:nvPr>
        </p:nvSpPr>
        <p:spPr>
          <a:xfrm>
            <a:off x="5120983" y="4132716"/>
            <a:ext cx="4608576"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Tree>
    <p:extLst>
      <p:ext uri="{BB962C8B-B14F-4D97-AF65-F5344CB8AC3E}">
        <p14:creationId xmlns:p14="http://schemas.microsoft.com/office/powerpoint/2010/main" val="2555433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ategory Text Box">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8" y="867000"/>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0" kern="0" baseline="0" dirty="0">
                <a:solidFill>
                  <a:schemeClr val="tx1"/>
                </a:solidFill>
                <a:ea typeface="+mj-ea"/>
                <a:cs typeface="+mj-cs"/>
              </a:defRPr>
            </a:lvl1pPr>
          </a:lstStyle>
          <a:p>
            <a:pPr lvl="0" defTabSz="1019200">
              <a:lnSpc>
                <a:spcPct val="100000"/>
              </a:lnSpc>
              <a:spcBef>
                <a:spcPct val="0"/>
              </a:spcBef>
            </a:pPr>
            <a:r>
              <a:rPr lang="en-US" sz="1200" i="1" kern="0"/>
              <a:t>Sub-title and Scenarios</a:t>
            </a:r>
            <a:endParaRPr lang="en-CA" sz="1200" i="1" kern="0"/>
          </a:p>
        </p:txBody>
      </p:sp>
      <p:sp>
        <p:nvSpPr>
          <p:cNvPr id="7" name="Footer Placeholder 6"/>
          <p:cNvSpPr>
            <a:spLocks noGrp="1"/>
          </p:cNvSpPr>
          <p:nvPr>
            <p:ph type="ftr" sz="quarter" idx="13"/>
          </p:nvPr>
        </p:nvSpPr>
        <p:spPr/>
        <p:txBody>
          <a:bodyPr/>
          <a:lstStyle/>
          <a:p>
            <a:endParaRPr lang="en-CA"/>
          </a:p>
        </p:txBody>
      </p:sp>
      <p:sp>
        <p:nvSpPr>
          <p:cNvPr id="9" name="Text Placeholder 5"/>
          <p:cNvSpPr>
            <a:spLocks noGrp="1"/>
          </p:cNvSpPr>
          <p:nvPr>
            <p:ph type="body" sz="quarter" idx="10" hasCustomPrompt="1"/>
          </p:nvPr>
        </p:nvSpPr>
        <p:spPr>
          <a:xfrm>
            <a:off x="5121212" y="302162"/>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8" y="1337184"/>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523982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2 Category Text Box">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8" y="867000"/>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0" kern="0" baseline="0" dirty="0">
                <a:solidFill>
                  <a:schemeClr val="tx1"/>
                </a:solidFill>
                <a:ea typeface="+mj-ea"/>
                <a:cs typeface="+mj-cs"/>
              </a:defRPr>
            </a:lvl1pPr>
          </a:lstStyle>
          <a:p>
            <a:pPr lvl="0" defTabSz="1019200">
              <a:lnSpc>
                <a:spcPct val="100000"/>
              </a:lnSpc>
              <a:spcBef>
                <a:spcPct val="0"/>
              </a:spcBef>
            </a:pPr>
            <a:r>
              <a:rPr lang="en-US" sz="1200" i="1" kern="0"/>
              <a:t>Sub-title and Scenarios</a:t>
            </a:r>
            <a:endParaRPr lang="en-CA" sz="1200" i="1" kern="0"/>
          </a:p>
        </p:txBody>
      </p:sp>
      <p:sp>
        <p:nvSpPr>
          <p:cNvPr id="7" name="Footer Placeholder 6"/>
          <p:cNvSpPr>
            <a:spLocks noGrp="1"/>
          </p:cNvSpPr>
          <p:nvPr>
            <p:ph type="ftr" sz="quarter" idx="13"/>
          </p:nvPr>
        </p:nvSpPr>
        <p:spPr/>
        <p:txBody>
          <a:bodyPr/>
          <a:lstStyle/>
          <a:p>
            <a:endParaRPr lang="en-CA"/>
          </a:p>
        </p:txBody>
      </p:sp>
      <p:sp>
        <p:nvSpPr>
          <p:cNvPr id="9" name="Text Placeholder 5"/>
          <p:cNvSpPr>
            <a:spLocks noGrp="1"/>
          </p:cNvSpPr>
          <p:nvPr>
            <p:ph type="body" sz="quarter" idx="10" hasCustomPrompt="1"/>
          </p:nvPr>
        </p:nvSpPr>
        <p:spPr>
          <a:xfrm>
            <a:off x="5121212" y="302162"/>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6" y="1337184"/>
            <a:ext cx="9398572"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cxnSp>
        <p:nvCxnSpPr>
          <p:cNvPr id="12" name="Straight Connector 11">
            <a:extLst>
              <a:ext uri="{FF2B5EF4-FFF2-40B4-BE49-F238E27FC236}">
                <a16:creationId xmlns:a16="http://schemas.microsoft.com/office/drawing/2014/main" id="{DD90E6ED-B9D6-42E6-AEA3-147B9655C17F}"/>
              </a:ext>
            </a:extLst>
          </p:cNvPr>
          <p:cNvCxnSpPr/>
          <p:nvPr/>
        </p:nvCxnSpPr>
        <p:spPr bwMode="auto">
          <a:xfrm>
            <a:off x="344647" y="1326831"/>
            <a:ext cx="9398572" cy="0"/>
          </a:xfrm>
          <a:prstGeom prst="line">
            <a:avLst/>
          </a:prstGeom>
          <a:noFill/>
          <a:ln w="9525" cap="flat" cmpd="sng" algn="ctr">
            <a:solidFill>
              <a:schemeClr val="tx1"/>
            </a:solidFill>
            <a:prstDash val="solid"/>
            <a:round/>
            <a:headEnd type="none" w="med" len="med"/>
            <a:tailEnd type="none" w="med" len="med"/>
          </a:ln>
          <a:effectLst/>
        </p:spPr>
      </p:cxnSp>
      <p:sp>
        <p:nvSpPr>
          <p:cNvPr id="28" name="Content Placeholder 27">
            <a:extLst>
              <a:ext uri="{FF2B5EF4-FFF2-40B4-BE49-F238E27FC236}">
                <a16:creationId xmlns:a16="http://schemas.microsoft.com/office/drawing/2014/main" id="{C5810D72-CFF0-40D8-9618-B305FEEF7FEF}"/>
              </a:ext>
            </a:extLst>
          </p:cNvPr>
          <p:cNvSpPr>
            <a:spLocks noGrp="1"/>
          </p:cNvSpPr>
          <p:nvPr userDrawn="1">
            <p:ph sz="quarter" idx="18" hasCustomPrompt="1"/>
          </p:nvPr>
        </p:nvSpPr>
        <p:spPr>
          <a:xfrm>
            <a:off x="327151" y="1029718"/>
            <a:ext cx="9398572"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Tree>
    <p:extLst>
      <p:ext uri="{BB962C8B-B14F-4D97-AF65-F5344CB8AC3E}">
        <p14:creationId xmlns:p14="http://schemas.microsoft.com/office/powerpoint/2010/main" val="68293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31787" y="866852"/>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chemeClr val="tx1"/>
                </a:solidFill>
                <a:ea typeface="+mj-ea"/>
                <a:cs typeface="+mj-cs"/>
              </a:defRPr>
            </a:lvl1pPr>
          </a:lstStyle>
          <a:p>
            <a:pPr lvl="0" defTabSz="1019200">
              <a:lnSpc>
                <a:spcPct val="100000"/>
              </a:lnSpc>
              <a:spcBef>
                <a:spcPct val="0"/>
              </a:spcBef>
            </a:pPr>
            <a:r>
              <a:rPr lang="en-US" sz="1200" i="1" kern="0"/>
              <a:t>Sub-title and Scenarios</a:t>
            </a:r>
            <a:endParaRPr lang="en-CA" sz="1200" i="1" kern="0"/>
          </a:p>
        </p:txBody>
      </p:sp>
      <p:sp>
        <p:nvSpPr>
          <p:cNvPr id="4" name="Footer Placeholder 3"/>
          <p:cNvSpPr>
            <a:spLocks noGrp="1"/>
          </p:cNvSpPr>
          <p:nvPr>
            <p:ph type="ftr" sz="quarter" idx="13"/>
          </p:nvPr>
        </p:nvSpPr>
        <p:spPr/>
        <p:txBody>
          <a:bodyPr/>
          <a:lstStyle/>
          <a:p>
            <a:endParaRPr lang="en-CA"/>
          </a:p>
        </p:txBody>
      </p:sp>
      <p:sp>
        <p:nvSpPr>
          <p:cNvPr id="12" name="Text Placeholder 5"/>
          <p:cNvSpPr>
            <a:spLocks noGrp="1"/>
          </p:cNvSpPr>
          <p:nvPr>
            <p:ph type="body" sz="quarter" idx="10" hasCustomPrompt="1"/>
          </p:nvPr>
        </p:nvSpPr>
        <p:spPr>
          <a:xfrm>
            <a:off x="5121212" y="302162"/>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701965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8" name="Text Placeholder 17"/>
          <p:cNvSpPr>
            <a:spLocks noGrp="1"/>
          </p:cNvSpPr>
          <p:nvPr>
            <p:ph type="body" sz="quarter" idx="13" hasCustomPrompt="1"/>
          </p:nvPr>
        </p:nvSpPr>
        <p:spPr>
          <a:xfrm>
            <a:off x="329407" y="1053647"/>
            <a:ext cx="9402763" cy="366384"/>
          </a:xfrm>
        </p:spPr>
        <p:txBody>
          <a:bodyPr/>
          <a:lstStyle>
            <a:lvl1pPr marL="0" indent="0">
              <a:spcBef>
                <a:spcPts val="0"/>
              </a:spcBef>
              <a:buFontTx/>
              <a:buNone/>
              <a:defRPr sz="2000">
                <a:solidFill>
                  <a:schemeClr val="tx1"/>
                </a:solidFill>
                <a:latin typeface="Trebuchet MS" panose="020B0603020202020204" pitchFamily="34" charset="0"/>
              </a:defRPr>
            </a:lvl1pPr>
            <a:lvl2pPr marL="233369" indent="0">
              <a:buFontTx/>
              <a:buNone/>
              <a:defRPr/>
            </a:lvl2pPr>
            <a:lvl3pPr marL="463562" indent="0">
              <a:buFontTx/>
              <a:buNone/>
              <a:defRPr/>
            </a:lvl3pPr>
            <a:lvl4pPr marL="684229" indent="0">
              <a:buFontTx/>
              <a:buNone/>
              <a:defRPr/>
            </a:lvl4pPr>
            <a:lvl5pPr marL="903309" indent="0">
              <a:buFontTx/>
              <a:buNone/>
              <a:defRPr/>
            </a:lvl5pPr>
          </a:lstStyle>
          <a:p>
            <a:pPr lvl="0"/>
            <a:r>
              <a:rPr lang="en-US"/>
              <a:t>Section 1: Section Title</a:t>
            </a:r>
          </a:p>
        </p:txBody>
      </p:sp>
      <p:sp>
        <p:nvSpPr>
          <p:cNvPr id="20" name="Text Placeholder 19"/>
          <p:cNvSpPr>
            <a:spLocks noGrp="1"/>
          </p:cNvSpPr>
          <p:nvPr>
            <p:ph type="body" sz="quarter" idx="14" hasCustomPrompt="1"/>
          </p:nvPr>
        </p:nvSpPr>
        <p:spPr>
          <a:xfrm>
            <a:off x="329407" y="1422330"/>
            <a:ext cx="9402763" cy="2286000"/>
          </a:xfrm>
        </p:spPr>
        <p:txBody>
          <a:bodyPr/>
          <a:lstStyle>
            <a:lvl1pPr marL="0" indent="0">
              <a:lnSpc>
                <a:spcPct val="100000"/>
              </a:lnSpc>
              <a:spcBef>
                <a:spcPts val="0"/>
              </a:spcBef>
              <a:spcAft>
                <a:spcPts val="600"/>
              </a:spcAft>
              <a:buFontTx/>
              <a:buNone/>
              <a:defRPr sz="1400">
                <a:solidFill>
                  <a:schemeClr val="accent1"/>
                </a:solidFill>
              </a:defRPr>
            </a:lvl1pPr>
            <a:lvl2pPr marL="233369" indent="0">
              <a:buFontTx/>
              <a:buNone/>
              <a:defRPr/>
            </a:lvl2pPr>
            <a:lvl3pPr marL="463562" indent="0">
              <a:buFontTx/>
              <a:buNone/>
              <a:defRPr/>
            </a:lvl3pPr>
            <a:lvl4pPr marL="684229" indent="0">
              <a:buFontTx/>
              <a:buNone/>
              <a:defRPr/>
            </a:lvl4pPr>
            <a:lvl5pPr marL="903309" indent="0">
              <a:buFontTx/>
              <a:buNone/>
              <a:defRPr/>
            </a:lvl5pPr>
          </a:lstStyle>
          <a:p>
            <a:pPr lvl="0"/>
            <a:r>
              <a:rPr lang="en-US"/>
              <a:t>Subsection Title</a:t>
            </a:r>
          </a:p>
        </p:txBody>
      </p:sp>
      <p:sp>
        <p:nvSpPr>
          <p:cNvPr id="23" name="Content Placeholder 22"/>
          <p:cNvSpPr>
            <a:spLocks noGrp="1"/>
          </p:cNvSpPr>
          <p:nvPr>
            <p:ph sz="quarter" idx="15" hasCustomPrompt="1"/>
          </p:nvPr>
        </p:nvSpPr>
        <p:spPr>
          <a:xfrm>
            <a:off x="329407" y="4004470"/>
            <a:ext cx="9402763" cy="2468880"/>
          </a:xfrm>
        </p:spPr>
        <p:txBody>
          <a:bodyPr tIns="0" bIns="0" anchor="b"/>
          <a:lstStyle>
            <a:lvl1pPr marL="0" indent="0">
              <a:spcBef>
                <a:spcPts val="0"/>
              </a:spcBef>
              <a:buFontTx/>
              <a:buNone/>
              <a:defRPr>
                <a:solidFill>
                  <a:schemeClr val="bg2"/>
                </a:solidFill>
              </a:defRPr>
            </a:lvl1pPr>
            <a:lvl2pPr marL="233369" indent="0">
              <a:buFontTx/>
              <a:buNone/>
              <a:defRPr>
                <a:solidFill>
                  <a:schemeClr val="bg2"/>
                </a:solidFill>
              </a:defRPr>
            </a:lvl2pPr>
            <a:lvl3pPr marL="463562" indent="0">
              <a:buFontTx/>
              <a:buNone/>
              <a:defRPr>
                <a:solidFill>
                  <a:schemeClr val="bg2"/>
                </a:solidFill>
              </a:defRPr>
            </a:lvl3pPr>
            <a:lvl4pPr marL="684229" indent="0">
              <a:buFontTx/>
              <a:buNone/>
              <a:defRPr>
                <a:solidFill>
                  <a:schemeClr val="bg2"/>
                </a:solidFill>
              </a:defRPr>
            </a:lvl4pPr>
            <a:lvl5pPr marL="903309" indent="0">
              <a:buFontTx/>
              <a:buNone/>
              <a:defRPr>
                <a:solidFill>
                  <a:schemeClr val="bg2"/>
                </a:solidFill>
              </a:defRPr>
            </a:lvl5pPr>
          </a:lstStyle>
          <a:p>
            <a:pPr lvl="0"/>
            <a:r>
              <a:rPr lang="en-US"/>
              <a:t>Insert Table of Contents</a:t>
            </a:r>
            <a:endParaRPr lang="en-CA"/>
          </a:p>
        </p:txBody>
      </p:sp>
      <p:sp>
        <p:nvSpPr>
          <p:cNvPr id="25" name="Text Placeholder 5"/>
          <p:cNvSpPr>
            <a:spLocks noGrp="1"/>
          </p:cNvSpPr>
          <p:nvPr>
            <p:ph type="body" sz="quarter" idx="10" hasCustomPrompt="1"/>
          </p:nvPr>
        </p:nvSpPr>
        <p:spPr>
          <a:xfrm>
            <a:off x="5121212" y="302162"/>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Footer Placeholder 3">
            <a:extLst>
              <a:ext uri="{FF2B5EF4-FFF2-40B4-BE49-F238E27FC236}">
                <a16:creationId xmlns:a16="http://schemas.microsoft.com/office/drawing/2014/main" id="{00092C39-1DC3-47AC-AD32-39D77745AC5D}"/>
              </a:ext>
            </a:extLst>
          </p:cNvPr>
          <p:cNvSpPr>
            <a:spLocks noGrp="1"/>
          </p:cNvSpPr>
          <p:nvPr>
            <p:ph type="ftr" sz="quarter" idx="16"/>
          </p:nvPr>
        </p:nvSpPr>
        <p:spPr>
          <a:xfrm>
            <a:off x="642938" y="7035954"/>
            <a:ext cx="6400800" cy="414338"/>
          </a:xfrm>
        </p:spPr>
        <p:txBody>
          <a:bodyPr/>
          <a:lstStyle/>
          <a:p>
            <a:endParaRPr lang="en-CA"/>
          </a:p>
        </p:txBody>
      </p:sp>
    </p:spTree>
    <p:extLst>
      <p:ext uri="{BB962C8B-B14F-4D97-AF65-F5344CB8AC3E}">
        <p14:creationId xmlns:p14="http://schemas.microsoft.com/office/powerpoint/2010/main" val="376799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844D-A6D2-4906-826E-D0959A254CCF}"/>
              </a:ext>
            </a:extLst>
          </p:cNvPr>
          <p:cNvSpPr>
            <a:spLocks noGrp="1"/>
          </p:cNvSpPr>
          <p:nvPr>
            <p:ph type="title"/>
          </p:nvPr>
        </p:nvSpPr>
        <p:spPr/>
        <p:txBody>
          <a:bodyPr/>
          <a:lstStyle/>
          <a:p>
            <a:r>
              <a:rPr lang="en-US"/>
              <a:t>Click to edit Master title style</a:t>
            </a:r>
            <a:endParaRPr lang="en-CA"/>
          </a:p>
        </p:txBody>
      </p:sp>
      <p:sp>
        <p:nvSpPr>
          <p:cNvPr id="3" name="Footer Placeholder 2">
            <a:extLst>
              <a:ext uri="{FF2B5EF4-FFF2-40B4-BE49-F238E27FC236}">
                <a16:creationId xmlns:a16="http://schemas.microsoft.com/office/drawing/2014/main" id="{251D4BAB-716B-4326-95A8-A76B4F62A839}"/>
              </a:ext>
            </a:extLst>
          </p:cNvPr>
          <p:cNvSpPr>
            <a:spLocks noGrp="1"/>
          </p:cNvSpPr>
          <p:nvPr>
            <p:ph type="ftr" sz="quarter" idx="10"/>
          </p:nvPr>
        </p:nvSpPr>
        <p:spPr/>
        <p:txBody>
          <a:bodyPr/>
          <a:lstStyle/>
          <a:p>
            <a:endParaRPr lang="en-CA"/>
          </a:p>
        </p:txBody>
      </p:sp>
    </p:spTree>
    <p:extLst>
      <p:ext uri="{BB962C8B-B14F-4D97-AF65-F5344CB8AC3E}">
        <p14:creationId xmlns:p14="http://schemas.microsoft.com/office/powerpoint/2010/main" val="2983561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3"/>
          <p:cNvSpPr>
            <a:spLocks noGrp="1" noChangeArrowheads="1"/>
          </p:cNvSpPr>
          <p:nvPr>
            <p:ph type="subTitle" idx="1"/>
          </p:nvPr>
        </p:nvSpPr>
        <p:spPr>
          <a:xfrm>
            <a:off x="0" y="7414262"/>
            <a:ext cx="10058400" cy="314958"/>
          </a:xfrm>
          <a:solidFill>
            <a:schemeClr val="accent3">
              <a:lumMod val="75000"/>
            </a:schemeClr>
          </a:solidFill>
        </p:spPr>
        <p:txBody>
          <a:bodyPr lIns="0" tIns="0" rIns="0" bIns="0"/>
          <a:lstStyle>
            <a:lvl1pPr marL="0" indent="0" algn="l">
              <a:lnSpc>
                <a:spcPct val="100000"/>
              </a:lnSpc>
              <a:spcBef>
                <a:spcPct val="0"/>
              </a:spcBef>
              <a:buClrTx/>
              <a:buSzTx/>
              <a:buFontTx/>
              <a:buNone/>
              <a:defRPr sz="1310" b="1">
                <a:solidFill>
                  <a:schemeClr val="bg1"/>
                </a:solidFill>
                <a:latin typeface="+mn-lt"/>
              </a:defRPr>
            </a:lvl1pPr>
          </a:lstStyle>
          <a:p>
            <a:endParaRPr lang="en-CA"/>
          </a:p>
        </p:txBody>
      </p:sp>
      <p:sp>
        <p:nvSpPr>
          <p:cNvPr id="12" name="Title 1"/>
          <p:cNvSpPr>
            <a:spLocks noGrp="1"/>
          </p:cNvSpPr>
          <p:nvPr>
            <p:ph type="ctrTitle" sz="quarter"/>
          </p:nvPr>
        </p:nvSpPr>
        <p:spPr>
          <a:xfrm>
            <a:off x="7378" y="43180"/>
            <a:ext cx="10058399" cy="949960"/>
          </a:xfrm>
          <a:prstGeom prst="rect">
            <a:avLst/>
          </a:prstGeom>
          <a:solidFill>
            <a:schemeClr val="accent3">
              <a:lumMod val="75000"/>
            </a:schemeClr>
          </a:solidFill>
        </p:spPr>
        <p:txBody>
          <a:bodyPr lIns="0" tIns="0" rIns="0" anchor="b">
            <a:noAutofit/>
          </a:bodyPr>
          <a:lstStyle>
            <a:lvl1pPr algn="r">
              <a:lnSpc>
                <a:spcPct val="100000"/>
              </a:lnSpc>
              <a:defRPr sz="2184" b="1" baseline="0">
                <a:solidFill>
                  <a:schemeClr val="bg1"/>
                </a:solidFill>
              </a:defRPr>
            </a:lvl1pPr>
          </a:lstStyle>
          <a:p>
            <a:endParaRPr lang="en-CA"/>
          </a:p>
        </p:txBody>
      </p:sp>
      <p:pic>
        <p:nvPicPr>
          <p:cNvPr id="1026" name="Picture 2" descr="See the source image">
            <a:extLst>
              <a:ext uri="{FF2B5EF4-FFF2-40B4-BE49-F238E27FC236}">
                <a16:creationId xmlns:a16="http://schemas.microsoft.com/office/drawing/2014/main" id="{DEA14F00-69A7-B1AA-3DD4-013C8209D7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032511"/>
            <a:ext cx="10065776" cy="634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139573"/>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2340" name="Line 20"/>
          <p:cNvSpPr>
            <a:spLocks noChangeShapeType="1"/>
          </p:cNvSpPr>
          <p:nvPr/>
        </p:nvSpPr>
        <p:spPr bwMode="auto">
          <a:xfrm flipH="1">
            <a:off x="327025" y="7024688"/>
            <a:ext cx="9402763" cy="0"/>
          </a:xfrm>
          <a:prstGeom prst="line">
            <a:avLst/>
          </a:prstGeom>
          <a:noFill/>
          <a:ln w="9525">
            <a:solidFill>
              <a:srgbClr val="000000"/>
            </a:solidFill>
            <a:round/>
            <a:headEnd/>
            <a:tailEnd/>
          </a:ln>
          <a:effectLst/>
        </p:spPr>
        <p:txBody>
          <a:bodyPr wrap="none" lIns="0" tIns="50941" rIns="0" bIns="50941" anchor="ctr"/>
          <a:lstStyle/>
          <a:p>
            <a:pPr>
              <a:defRPr/>
            </a:pPr>
            <a:endParaRPr lang="en-CA" sz="1200">
              <a:ea typeface="+mn-ea"/>
            </a:endParaRPr>
          </a:p>
        </p:txBody>
      </p:sp>
      <p:sp>
        <p:nvSpPr>
          <p:cNvPr id="1031" name="Rectangle 24"/>
          <p:cNvSpPr>
            <a:spLocks noGrp="1" noChangeArrowheads="1"/>
          </p:cNvSpPr>
          <p:nvPr>
            <p:ph type="body" idx="1"/>
          </p:nvPr>
        </p:nvSpPr>
        <p:spPr bwMode="gray">
          <a:xfrm>
            <a:off x="331787" y="1053647"/>
            <a:ext cx="9400032" cy="534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CA"/>
              <a:t>Bullet one</a:t>
            </a:r>
          </a:p>
          <a:p>
            <a:pPr lvl="1"/>
            <a:r>
              <a:rPr lang="en-CA"/>
              <a:t>Bullet two</a:t>
            </a:r>
          </a:p>
          <a:p>
            <a:pPr lvl="2"/>
            <a:r>
              <a:rPr lang="en-CA"/>
              <a:t>Bullet three</a:t>
            </a:r>
          </a:p>
          <a:p>
            <a:pPr lvl="3"/>
            <a:r>
              <a:rPr lang="en-CA"/>
              <a:t>Bullet four</a:t>
            </a:r>
          </a:p>
          <a:p>
            <a:pPr lvl="4"/>
            <a:r>
              <a:rPr lang="en-CA"/>
              <a:t>Bullet five</a:t>
            </a:r>
          </a:p>
        </p:txBody>
      </p:sp>
      <p:sp>
        <p:nvSpPr>
          <p:cNvPr id="12" name="Rectangle 17"/>
          <p:cNvSpPr txBox="1">
            <a:spLocks noChangeArrowheads="1"/>
          </p:cNvSpPr>
          <p:nvPr/>
        </p:nvSpPr>
        <p:spPr bwMode="auto">
          <a:xfrm>
            <a:off x="326823" y="7104922"/>
            <a:ext cx="335331" cy="230832"/>
          </a:xfrm>
          <a:prstGeom prst="rect">
            <a:avLst/>
          </a:prstGeom>
          <a:solidFill>
            <a:schemeClr val="bg1"/>
          </a:solidFill>
        </p:spPr>
        <p:txBody>
          <a:bodyPr wrap="square" lIns="0">
            <a:spAutoFit/>
          </a:bodyPr>
          <a:lstStyle>
            <a:defPPr>
              <a:defRPr lang="en-CA"/>
            </a:defPPr>
            <a:lvl1pPr lvl="0" algn="r" fontAlgn="auto">
              <a:spcBef>
                <a:spcPts val="0"/>
              </a:spcBef>
              <a:spcAft>
                <a:spcPts val="0"/>
              </a:spcAft>
              <a:defRPr sz="900" kern="0" cap="small">
                <a:solidFill>
                  <a:schemeClr val="accent1"/>
                </a:solidFill>
                <a:latin typeface="Arial" pitchFamily="34" charset="0"/>
                <a:cs typeface="Arial" pitchFamily="34" charset="0"/>
              </a:defRPr>
            </a:lvl1pPr>
          </a:lstStyle>
          <a:p>
            <a:pPr algn="l"/>
            <a:fld id="{4709DFA8-5E55-4CEC-9D0D-670ECCEB4301}" type="slidenum">
              <a:rPr lang="en-CA" sz="900" smtClean="0">
                <a:solidFill>
                  <a:schemeClr val="tx1"/>
                </a:solidFill>
                <a:latin typeface="Times New Roman" panose="02020603050405020304" pitchFamily="18" charset="0"/>
                <a:cs typeface="Times New Roman" panose="02020603050405020304" pitchFamily="18" charset="0"/>
              </a:rPr>
              <a:t>‹#›</a:t>
            </a:fld>
            <a:endParaRPr lang="en-CA" sz="900">
              <a:solidFill>
                <a:schemeClr val="tx1"/>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bwMode="auto">
          <a:xfrm>
            <a:off x="547190" y="7087514"/>
            <a:ext cx="0" cy="274320"/>
          </a:xfrm>
          <a:prstGeom prst="line">
            <a:avLst/>
          </a:prstGeom>
          <a:noFill/>
          <a:ln w="9525" cap="flat" cmpd="sng" algn="ctr">
            <a:solidFill>
              <a:schemeClr val="tx1"/>
            </a:solidFill>
            <a:prstDash val="solid"/>
            <a:round/>
            <a:headEnd type="none" w="med" len="med"/>
            <a:tailEnd type="none" w="med" len="med"/>
          </a:ln>
          <a:effectLst/>
        </p:spPr>
      </p:cxnSp>
      <p:sp>
        <p:nvSpPr>
          <p:cNvPr id="2" name="Title Placeholder 1"/>
          <p:cNvSpPr>
            <a:spLocks noGrp="1"/>
          </p:cNvSpPr>
          <p:nvPr>
            <p:ph type="title"/>
          </p:nvPr>
        </p:nvSpPr>
        <p:spPr>
          <a:xfrm>
            <a:off x="331787" y="546288"/>
            <a:ext cx="9400032" cy="320040"/>
          </a:xfrm>
          <a:prstGeom prst="rect">
            <a:avLst/>
          </a:prstGeom>
        </p:spPr>
        <p:txBody>
          <a:bodyPr vert="horz" wrap="square" lIns="0" tIns="0" rIns="0" bIns="0" rtlCol="0" anchor="b">
            <a:noAutofit/>
          </a:bodyPr>
          <a:lstStyle/>
          <a:p>
            <a:r>
              <a:rPr lang="en-US"/>
              <a:t>Click to edit Master title style</a:t>
            </a:r>
            <a:endParaRPr lang="en-CA"/>
          </a:p>
        </p:txBody>
      </p:sp>
      <p:sp>
        <p:nvSpPr>
          <p:cNvPr id="5" name="Footer Placeholder 4"/>
          <p:cNvSpPr>
            <a:spLocks noGrp="1"/>
          </p:cNvSpPr>
          <p:nvPr>
            <p:ph type="ftr" sz="quarter" idx="3"/>
          </p:nvPr>
        </p:nvSpPr>
        <p:spPr>
          <a:xfrm>
            <a:off x="642938" y="7035954"/>
            <a:ext cx="6400800" cy="414338"/>
          </a:xfrm>
          <a:prstGeom prst="rect">
            <a:avLst/>
          </a:prstGeom>
        </p:spPr>
        <p:txBody>
          <a:bodyPr vert="horz" lIns="0" tIns="45720" rIns="0" bIns="45720" rtlCol="0" anchor="t"/>
          <a:lstStyle>
            <a:lvl1pPr algn="l">
              <a:defRPr sz="700">
                <a:solidFill>
                  <a:schemeClr val="tx1"/>
                </a:solidFill>
                <a:latin typeface="Times New Roman" panose="02020603050405020304" pitchFamily="18" charset="0"/>
                <a:cs typeface="Times New Roman" panose="02020603050405020304" pitchFamily="18" charset="0"/>
              </a:defRPr>
            </a:lvl1pPr>
          </a:lstStyle>
          <a:p>
            <a:endParaRPr lang="en-CA"/>
          </a:p>
        </p:txBody>
      </p:sp>
      <p:pic>
        <p:nvPicPr>
          <p:cNvPr id="4" name="ClientLogoImg_FT"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900" y="7073900"/>
            <a:ext cx="495301" cy="546100"/>
          </a:xfrm>
          <a:prstGeom prst="rect">
            <a:avLst/>
          </a:prstGeom>
        </p:spPr>
      </p:pic>
      <p:pic>
        <p:nvPicPr>
          <p:cNvPr id="2050" name="Picture 2" descr="Simon Fraser University Beedie Community - SFU - Home">
            <a:extLst>
              <a:ext uri="{FF2B5EF4-FFF2-40B4-BE49-F238E27FC236}">
                <a16:creationId xmlns:a16="http://schemas.microsoft.com/office/drawing/2014/main" id="{6EBD9587-EF38-08C6-91B0-9F149AA149F5}"/>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69673" y="36846"/>
            <a:ext cx="2096579" cy="46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5132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4" r:id="rId3"/>
    <p:sldLayoutId id="2147483695" r:id="rId4"/>
    <p:sldLayoutId id="2147483697" r:id="rId5"/>
    <p:sldLayoutId id="2147483691" r:id="rId6"/>
    <p:sldLayoutId id="2147483693" r:id="rId7"/>
    <p:sldLayoutId id="2147483696" r:id="rId8"/>
  </p:sldLayoutIdLst>
  <p:hf sldNum="0" hdr="0" dt="0"/>
  <p:txStyles>
    <p:titleStyle>
      <a:lvl1pPr algn="l" defTabSz="1019200"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12"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23"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34"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46"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p:titleStyle>
    <p:body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2340" name="Line 20"/>
          <p:cNvSpPr>
            <a:spLocks noChangeShapeType="1"/>
          </p:cNvSpPr>
          <p:nvPr/>
        </p:nvSpPr>
        <p:spPr bwMode="auto">
          <a:xfrm flipH="1">
            <a:off x="327026" y="7024688"/>
            <a:ext cx="9402763" cy="0"/>
          </a:xfrm>
          <a:prstGeom prst="line">
            <a:avLst/>
          </a:prstGeom>
          <a:noFill/>
          <a:ln w="9525">
            <a:solidFill>
              <a:srgbClr val="000000"/>
            </a:solidFill>
            <a:round/>
            <a:headEnd/>
            <a:tailEnd/>
          </a:ln>
          <a:effectLst/>
        </p:spPr>
        <p:txBody>
          <a:bodyPr wrap="none" lIns="0" tIns="37082" rIns="0" bIns="37082" anchor="ctr"/>
          <a:lstStyle/>
          <a:p>
            <a:pPr>
              <a:defRPr/>
            </a:pPr>
            <a:endParaRPr lang="en-CA" sz="874">
              <a:ea typeface="+mn-ea"/>
            </a:endParaRPr>
          </a:p>
        </p:txBody>
      </p:sp>
      <p:sp>
        <p:nvSpPr>
          <p:cNvPr id="1031" name="Rectangle 24"/>
          <p:cNvSpPr>
            <a:spLocks noGrp="1" noChangeArrowheads="1"/>
          </p:cNvSpPr>
          <p:nvPr>
            <p:ph type="body" idx="1"/>
          </p:nvPr>
        </p:nvSpPr>
        <p:spPr bwMode="gray">
          <a:xfrm>
            <a:off x="331787" y="1053648"/>
            <a:ext cx="9400032" cy="534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CA"/>
              <a:t>Bullet one</a:t>
            </a:r>
          </a:p>
          <a:p>
            <a:pPr lvl="1"/>
            <a:r>
              <a:rPr lang="en-CA"/>
              <a:t>Bullet two</a:t>
            </a:r>
          </a:p>
          <a:p>
            <a:pPr lvl="2"/>
            <a:r>
              <a:rPr lang="en-CA"/>
              <a:t>Bullet three</a:t>
            </a:r>
          </a:p>
          <a:p>
            <a:pPr lvl="3"/>
            <a:r>
              <a:rPr lang="en-CA"/>
              <a:t>Bullet four</a:t>
            </a:r>
          </a:p>
          <a:p>
            <a:pPr lvl="4"/>
            <a:r>
              <a:rPr lang="en-CA"/>
              <a:t>Bullet five</a:t>
            </a:r>
          </a:p>
        </p:txBody>
      </p:sp>
      <p:sp>
        <p:nvSpPr>
          <p:cNvPr id="12" name="Rectangle 17"/>
          <p:cNvSpPr txBox="1">
            <a:spLocks noChangeArrowheads="1"/>
          </p:cNvSpPr>
          <p:nvPr/>
        </p:nvSpPr>
        <p:spPr bwMode="auto">
          <a:xfrm>
            <a:off x="326824" y="7104922"/>
            <a:ext cx="335331" cy="193130"/>
          </a:xfrm>
          <a:prstGeom prst="rect">
            <a:avLst/>
          </a:prstGeom>
          <a:solidFill>
            <a:schemeClr val="bg1"/>
          </a:solidFill>
        </p:spPr>
        <p:txBody>
          <a:bodyPr wrap="square" lIns="0">
            <a:spAutoFit/>
          </a:bodyPr>
          <a:lstStyle>
            <a:defPPr>
              <a:defRPr lang="en-CA"/>
            </a:defPPr>
            <a:lvl1pPr lvl="0" algn="r" fontAlgn="auto">
              <a:spcBef>
                <a:spcPts val="0"/>
              </a:spcBef>
              <a:spcAft>
                <a:spcPts val="0"/>
              </a:spcAft>
              <a:defRPr sz="900" kern="0" cap="small">
                <a:solidFill>
                  <a:schemeClr val="accent1"/>
                </a:solidFill>
                <a:latin typeface="Arial" pitchFamily="34" charset="0"/>
                <a:cs typeface="Arial" pitchFamily="34" charset="0"/>
              </a:defRPr>
            </a:lvl1pPr>
          </a:lstStyle>
          <a:p>
            <a:pPr algn="l"/>
            <a:fld id="{4709DFA8-5E55-4CEC-9D0D-670ECCEB4301}" type="slidenum">
              <a:rPr lang="en-CA" sz="655" smtClean="0">
                <a:solidFill>
                  <a:schemeClr val="tx1"/>
                </a:solidFill>
                <a:latin typeface="Times New Roman" panose="02020603050405020304" pitchFamily="18" charset="0"/>
                <a:cs typeface="Times New Roman" panose="02020603050405020304" pitchFamily="18" charset="0"/>
              </a:rPr>
              <a:t>‹#›</a:t>
            </a:fld>
            <a:endParaRPr lang="en-CA" sz="655">
              <a:solidFill>
                <a:schemeClr val="tx1"/>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bwMode="auto">
          <a:xfrm>
            <a:off x="547190" y="7087515"/>
            <a:ext cx="0" cy="274320"/>
          </a:xfrm>
          <a:prstGeom prst="line">
            <a:avLst/>
          </a:prstGeom>
          <a:noFill/>
          <a:ln w="9525" cap="flat" cmpd="sng" algn="ctr">
            <a:solidFill>
              <a:schemeClr val="tx1"/>
            </a:solidFill>
            <a:prstDash val="solid"/>
            <a:round/>
            <a:headEnd type="none" w="med" len="med"/>
            <a:tailEnd type="none" w="med" len="med"/>
          </a:ln>
          <a:effectLst/>
        </p:spPr>
      </p:cxnSp>
      <p:sp>
        <p:nvSpPr>
          <p:cNvPr id="2" name="Title Placeholder 1"/>
          <p:cNvSpPr>
            <a:spLocks noGrp="1"/>
          </p:cNvSpPr>
          <p:nvPr>
            <p:ph type="title"/>
          </p:nvPr>
        </p:nvSpPr>
        <p:spPr>
          <a:xfrm>
            <a:off x="331787" y="546288"/>
            <a:ext cx="9400032" cy="320040"/>
          </a:xfrm>
          <a:prstGeom prst="rect">
            <a:avLst/>
          </a:prstGeom>
        </p:spPr>
        <p:txBody>
          <a:bodyPr vert="horz" wrap="square" lIns="0" tIns="0" rIns="0" bIns="0" rtlCol="0" anchor="b">
            <a:noAutofit/>
          </a:bodyPr>
          <a:lstStyle/>
          <a:p>
            <a:r>
              <a:rPr lang="en-US"/>
              <a:t>Click to edit Master title style</a:t>
            </a:r>
            <a:endParaRPr lang="en-CA"/>
          </a:p>
        </p:txBody>
      </p:sp>
      <p:sp>
        <p:nvSpPr>
          <p:cNvPr id="5" name="Footer Placeholder 4"/>
          <p:cNvSpPr>
            <a:spLocks noGrp="1"/>
          </p:cNvSpPr>
          <p:nvPr>
            <p:ph type="ftr" sz="quarter" idx="3"/>
          </p:nvPr>
        </p:nvSpPr>
        <p:spPr>
          <a:xfrm>
            <a:off x="642938" y="7035954"/>
            <a:ext cx="6400800" cy="414338"/>
          </a:xfrm>
          <a:prstGeom prst="rect">
            <a:avLst/>
          </a:prstGeom>
        </p:spPr>
        <p:txBody>
          <a:bodyPr vert="horz" lIns="0" tIns="45720" rIns="0" bIns="45720" rtlCol="0" anchor="t"/>
          <a:lstStyle>
            <a:lvl1pPr algn="l">
              <a:defRPr sz="510">
                <a:solidFill>
                  <a:schemeClr val="tx1"/>
                </a:solidFill>
                <a:latin typeface="Times New Roman" panose="02020603050405020304" pitchFamily="18" charset="0"/>
                <a:cs typeface="Times New Roman" panose="02020603050405020304" pitchFamily="18" charset="0"/>
              </a:defRPr>
            </a:lvl1pPr>
          </a:lstStyle>
          <a:p>
            <a:endParaRPr lang="en-CA"/>
          </a:p>
        </p:txBody>
      </p:sp>
      <p:pic>
        <p:nvPicPr>
          <p:cNvPr id="4" name="ClientLogoImg_FT"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901" y="7073900"/>
            <a:ext cx="495301" cy="546100"/>
          </a:xfrm>
          <a:prstGeom prst="rect">
            <a:avLst/>
          </a:prstGeom>
        </p:spPr>
      </p:pic>
      <p:pic>
        <p:nvPicPr>
          <p:cNvPr id="2050" name="Picture 2" descr="Simon Fraser University Beedie Community - SFU - Home">
            <a:extLst>
              <a:ext uri="{FF2B5EF4-FFF2-40B4-BE49-F238E27FC236}">
                <a16:creationId xmlns:a16="http://schemas.microsoft.com/office/drawing/2014/main" id="{6EBD9587-EF38-08C6-91B0-9F149AA149F5}"/>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69674" y="36846"/>
            <a:ext cx="2096579" cy="46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513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hf sldNum="0" hdr="0" dt="0"/>
  <p:txStyles>
    <p:titleStyle>
      <a:lvl1pPr algn="l" defTabSz="741957" rtl="0" eaLnBrk="1" fontAlgn="base" hangingPunct="1">
        <a:lnSpc>
          <a:spcPct val="100000"/>
        </a:lnSpc>
        <a:spcBef>
          <a:spcPct val="0"/>
        </a:spcBef>
        <a:spcAft>
          <a:spcPct val="0"/>
        </a:spcAft>
        <a:defRPr sz="1456" b="0">
          <a:solidFill>
            <a:srgbClr val="000000"/>
          </a:solidFill>
          <a:latin typeface="Trebuchet MS" panose="020B0603020202020204" pitchFamily="34" charset="0"/>
          <a:ea typeface="+mj-ea"/>
          <a:cs typeface="+mj-cs"/>
        </a:defRPr>
      </a:lvl1pPr>
      <a:lvl2pPr algn="l" defTabSz="741957" rtl="0" eaLnBrk="1" fontAlgn="base" hangingPunct="1">
        <a:lnSpc>
          <a:spcPts val="2030"/>
        </a:lnSpc>
        <a:spcBef>
          <a:spcPct val="0"/>
        </a:spcBef>
        <a:spcAft>
          <a:spcPct val="0"/>
        </a:spcAft>
        <a:defRPr sz="1747">
          <a:solidFill>
            <a:srgbClr val="FFFFFF"/>
          </a:solidFill>
          <a:latin typeface="Dax-Medium" pitchFamily="34" charset="0"/>
          <a:ea typeface="LF_Kai" pitchFamily="2" charset="-122"/>
        </a:defRPr>
      </a:lvl2pPr>
      <a:lvl3pPr algn="l" defTabSz="741957" rtl="0" eaLnBrk="1" fontAlgn="base" hangingPunct="1">
        <a:lnSpc>
          <a:spcPts val="2030"/>
        </a:lnSpc>
        <a:spcBef>
          <a:spcPct val="0"/>
        </a:spcBef>
        <a:spcAft>
          <a:spcPct val="0"/>
        </a:spcAft>
        <a:defRPr sz="1747">
          <a:solidFill>
            <a:srgbClr val="FFFFFF"/>
          </a:solidFill>
          <a:latin typeface="Dax-Medium" pitchFamily="34" charset="0"/>
          <a:ea typeface="LF_Kai" pitchFamily="2" charset="-122"/>
        </a:defRPr>
      </a:lvl3pPr>
      <a:lvl4pPr algn="l" defTabSz="741957" rtl="0" eaLnBrk="1" fontAlgn="base" hangingPunct="1">
        <a:lnSpc>
          <a:spcPts val="2030"/>
        </a:lnSpc>
        <a:spcBef>
          <a:spcPct val="0"/>
        </a:spcBef>
        <a:spcAft>
          <a:spcPct val="0"/>
        </a:spcAft>
        <a:defRPr sz="1747">
          <a:solidFill>
            <a:srgbClr val="FFFFFF"/>
          </a:solidFill>
          <a:latin typeface="Dax-Medium" pitchFamily="34" charset="0"/>
          <a:ea typeface="LF_Kai" pitchFamily="2" charset="-122"/>
        </a:defRPr>
      </a:lvl4pPr>
      <a:lvl5pPr algn="l" defTabSz="741957" rtl="0" eaLnBrk="1" fontAlgn="base" hangingPunct="1">
        <a:lnSpc>
          <a:spcPts val="2030"/>
        </a:lnSpc>
        <a:spcBef>
          <a:spcPct val="0"/>
        </a:spcBef>
        <a:spcAft>
          <a:spcPct val="0"/>
        </a:spcAft>
        <a:defRPr sz="1747">
          <a:solidFill>
            <a:srgbClr val="FFFFFF"/>
          </a:solidFill>
          <a:latin typeface="Dax-Medium" pitchFamily="34" charset="0"/>
          <a:ea typeface="LF_Kai" pitchFamily="2" charset="-122"/>
        </a:defRPr>
      </a:lvl5pPr>
      <a:lvl6pPr marL="332841" algn="l" defTabSz="741957" rtl="0" eaLnBrk="1" fontAlgn="base" hangingPunct="1">
        <a:lnSpc>
          <a:spcPts val="2030"/>
        </a:lnSpc>
        <a:spcBef>
          <a:spcPct val="0"/>
        </a:spcBef>
        <a:spcAft>
          <a:spcPct val="0"/>
        </a:spcAft>
        <a:defRPr sz="1747">
          <a:solidFill>
            <a:srgbClr val="FFFFFF"/>
          </a:solidFill>
          <a:latin typeface="Dax-Medium" pitchFamily="34" charset="0"/>
          <a:ea typeface="LF_Kai" pitchFamily="2" charset="-122"/>
        </a:defRPr>
      </a:lvl6pPr>
      <a:lvl7pPr marL="665682" algn="l" defTabSz="741957" rtl="0" eaLnBrk="1" fontAlgn="base" hangingPunct="1">
        <a:lnSpc>
          <a:spcPts val="2030"/>
        </a:lnSpc>
        <a:spcBef>
          <a:spcPct val="0"/>
        </a:spcBef>
        <a:spcAft>
          <a:spcPct val="0"/>
        </a:spcAft>
        <a:defRPr sz="1747">
          <a:solidFill>
            <a:srgbClr val="FFFFFF"/>
          </a:solidFill>
          <a:latin typeface="Dax-Medium" pitchFamily="34" charset="0"/>
          <a:ea typeface="LF_Kai" pitchFamily="2" charset="-122"/>
        </a:defRPr>
      </a:lvl7pPr>
      <a:lvl8pPr marL="998522" algn="l" defTabSz="741957" rtl="0" eaLnBrk="1" fontAlgn="base" hangingPunct="1">
        <a:lnSpc>
          <a:spcPts val="2030"/>
        </a:lnSpc>
        <a:spcBef>
          <a:spcPct val="0"/>
        </a:spcBef>
        <a:spcAft>
          <a:spcPct val="0"/>
        </a:spcAft>
        <a:defRPr sz="1747">
          <a:solidFill>
            <a:srgbClr val="FFFFFF"/>
          </a:solidFill>
          <a:latin typeface="Dax-Medium" pitchFamily="34" charset="0"/>
          <a:ea typeface="LF_Kai" pitchFamily="2" charset="-122"/>
        </a:defRPr>
      </a:lvl8pPr>
      <a:lvl9pPr marL="1331364" algn="l" defTabSz="741957" rtl="0" eaLnBrk="1" fontAlgn="base" hangingPunct="1">
        <a:lnSpc>
          <a:spcPts val="2030"/>
        </a:lnSpc>
        <a:spcBef>
          <a:spcPct val="0"/>
        </a:spcBef>
        <a:spcAft>
          <a:spcPct val="0"/>
        </a:spcAft>
        <a:defRPr sz="1747">
          <a:solidFill>
            <a:srgbClr val="FFFFFF"/>
          </a:solidFill>
          <a:latin typeface="Dax-Medium" pitchFamily="34" charset="0"/>
          <a:ea typeface="LF_Kai" pitchFamily="2" charset="-122"/>
        </a:defRPr>
      </a:lvl9pPr>
    </p:titleStyle>
    <p:bodyStyle>
      <a:lvl1pPr marL="168732" indent="-168732" algn="l" defTabSz="649502" rtl="0" eaLnBrk="1" fontAlgn="base" hangingPunct="1">
        <a:spcBef>
          <a:spcPts val="655"/>
        </a:spcBef>
        <a:spcAft>
          <a:spcPct val="0"/>
        </a:spcAft>
        <a:buClr>
          <a:srgbClr val="CC0633"/>
        </a:buClr>
        <a:buSzPct val="70000"/>
        <a:buFont typeface="Wingdings" pitchFamily="2" charset="2"/>
        <a:buChar char="l"/>
        <a:defRPr sz="874">
          <a:solidFill>
            <a:schemeClr val="tx1"/>
          </a:solidFill>
          <a:latin typeface="Times New Roman" panose="02020603050405020304" pitchFamily="18" charset="0"/>
          <a:ea typeface="+mn-ea"/>
          <a:cs typeface="Times New Roman" panose="02020603050405020304" pitchFamily="18" charset="0"/>
        </a:defRPr>
      </a:lvl1pPr>
      <a:lvl2pPr marL="332841" indent="-166421" algn="l" defTabSz="649502" rtl="0" eaLnBrk="1" fontAlgn="base" hangingPunct="1">
        <a:spcBef>
          <a:spcPts val="219"/>
        </a:spcBef>
        <a:spcAft>
          <a:spcPct val="0"/>
        </a:spcAft>
        <a:buClr>
          <a:schemeClr val="accent1"/>
        </a:buClr>
        <a:buSzPct val="70000"/>
        <a:buFont typeface="Wingdings" pitchFamily="2" charset="2"/>
        <a:buChar char="n"/>
        <a:defRPr sz="874">
          <a:solidFill>
            <a:schemeClr val="tx1"/>
          </a:solidFill>
          <a:latin typeface="Times New Roman" panose="02020603050405020304" pitchFamily="18" charset="0"/>
          <a:ea typeface="+mn-ea"/>
          <a:cs typeface="Times New Roman" panose="02020603050405020304" pitchFamily="18" charset="0"/>
        </a:defRPr>
      </a:lvl2pPr>
      <a:lvl3pPr marL="496949" indent="-166421" algn="l" defTabSz="649502" rtl="0" eaLnBrk="1" fontAlgn="base" hangingPunct="1">
        <a:spcBef>
          <a:spcPts val="219"/>
        </a:spcBef>
        <a:spcAft>
          <a:spcPct val="0"/>
        </a:spcAft>
        <a:buClr>
          <a:schemeClr val="accent1"/>
        </a:buClr>
        <a:buFont typeface="Arial" charset="0"/>
        <a:buChar char="–"/>
        <a:defRPr sz="874">
          <a:solidFill>
            <a:schemeClr val="tx1"/>
          </a:solidFill>
          <a:latin typeface="Times New Roman" panose="02020603050405020304" pitchFamily="18" charset="0"/>
          <a:ea typeface="+mn-ea"/>
          <a:cs typeface="Times New Roman" panose="02020603050405020304" pitchFamily="18" charset="0"/>
        </a:defRPr>
      </a:lvl3pPr>
      <a:lvl4pPr marL="665682" indent="-166421" algn="l" defTabSz="649502" rtl="0" eaLnBrk="1" fontAlgn="base" hangingPunct="1">
        <a:spcBef>
          <a:spcPts val="219"/>
        </a:spcBef>
        <a:spcAft>
          <a:spcPct val="0"/>
        </a:spcAft>
        <a:buClr>
          <a:schemeClr val="accent1"/>
        </a:buClr>
        <a:buFont typeface="Wingdings" pitchFamily="2" charset="2"/>
        <a:buChar char="w"/>
        <a:defRPr sz="874">
          <a:solidFill>
            <a:schemeClr val="tx1"/>
          </a:solidFill>
          <a:latin typeface="Times New Roman" panose="02020603050405020304" pitchFamily="18" charset="0"/>
          <a:ea typeface="+mn-ea"/>
          <a:cs typeface="Times New Roman" panose="02020603050405020304" pitchFamily="18" charset="0"/>
        </a:defRPr>
      </a:lvl4pPr>
      <a:lvl5pPr marL="834413" indent="-166421" algn="l" defTabSz="649502" rtl="0" eaLnBrk="1" fontAlgn="base" hangingPunct="1">
        <a:spcBef>
          <a:spcPts val="219"/>
        </a:spcBef>
        <a:spcAft>
          <a:spcPct val="0"/>
        </a:spcAft>
        <a:buClr>
          <a:schemeClr val="accent1"/>
        </a:buClr>
        <a:buFont typeface="Arial" charset="0"/>
        <a:buChar char="&gt;"/>
        <a:defRPr sz="874">
          <a:solidFill>
            <a:schemeClr val="tx1"/>
          </a:solidFill>
          <a:latin typeface="Times New Roman" panose="02020603050405020304" pitchFamily="18" charset="0"/>
          <a:ea typeface="+mn-ea"/>
          <a:cs typeface="Times New Roman" panose="02020603050405020304" pitchFamily="18" charset="0"/>
        </a:defRPr>
      </a:lvl5pPr>
      <a:lvl6pPr marL="1167254" indent="-176822" algn="l" defTabSz="649502" rtl="0" eaLnBrk="1" fontAlgn="base" hangingPunct="1">
        <a:spcBef>
          <a:spcPct val="25000"/>
        </a:spcBef>
        <a:spcAft>
          <a:spcPct val="0"/>
        </a:spcAft>
        <a:buClr>
          <a:srgbClr val="83AED1"/>
        </a:buClr>
        <a:buFont typeface="Arial" charset="0"/>
        <a:buChar char="&gt;"/>
        <a:defRPr sz="874">
          <a:solidFill>
            <a:schemeClr val="tx1"/>
          </a:solidFill>
          <a:latin typeface="+mn-lt"/>
          <a:ea typeface="+mn-ea"/>
        </a:defRPr>
      </a:lvl6pPr>
      <a:lvl7pPr marL="1500094" indent="-176822" algn="l" defTabSz="649502" rtl="0" eaLnBrk="1" fontAlgn="base" hangingPunct="1">
        <a:spcBef>
          <a:spcPct val="25000"/>
        </a:spcBef>
        <a:spcAft>
          <a:spcPct val="0"/>
        </a:spcAft>
        <a:buClr>
          <a:srgbClr val="83AED1"/>
        </a:buClr>
        <a:buFont typeface="Arial" charset="0"/>
        <a:buChar char="&gt;"/>
        <a:defRPr sz="874">
          <a:solidFill>
            <a:schemeClr val="tx1"/>
          </a:solidFill>
          <a:latin typeface="+mn-lt"/>
          <a:ea typeface="+mn-ea"/>
        </a:defRPr>
      </a:lvl7pPr>
      <a:lvl8pPr marL="1832936" indent="-176822" algn="l" defTabSz="649502" rtl="0" eaLnBrk="1" fontAlgn="base" hangingPunct="1">
        <a:spcBef>
          <a:spcPct val="25000"/>
        </a:spcBef>
        <a:spcAft>
          <a:spcPct val="0"/>
        </a:spcAft>
        <a:buClr>
          <a:srgbClr val="83AED1"/>
        </a:buClr>
        <a:buFont typeface="Arial" charset="0"/>
        <a:buChar char="&gt;"/>
        <a:defRPr sz="874">
          <a:solidFill>
            <a:schemeClr val="tx1"/>
          </a:solidFill>
          <a:latin typeface="+mn-lt"/>
          <a:ea typeface="+mn-ea"/>
        </a:defRPr>
      </a:lvl8pPr>
      <a:lvl9pPr marL="2165776" indent="-176822" algn="l" defTabSz="649502" rtl="0" eaLnBrk="1" fontAlgn="base" hangingPunct="1">
        <a:spcBef>
          <a:spcPct val="25000"/>
        </a:spcBef>
        <a:spcAft>
          <a:spcPct val="0"/>
        </a:spcAft>
        <a:buClr>
          <a:srgbClr val="83AED1"/>
        </a:buClr>
        <a:buFont typeface="Arial" charset="0"/>
        <a:buChar char="&gt;"/>
        <a:defRPr sz="874">
          <a:solidFill>
            <a:schemeClr val="tx1"/>
          </a:solidFill>
          <a:latin typeface="+mn-lt"/>
          <a:ea typeface="+mn-ea"/>
        </a:defRPr>
      </a:lvl9pPr>
    </p:bodyStyle>
    <p:otherStyle>
      <a:defPPr>
        <a:defRPr lang="en-US"/>
      </a:defPPr>
      <a:lvl1pPr marL="0" algn="l" defTabSz="665682" rtl="0" eaLnBrk="1" latinLnBrk="0" hangingPunct="1">
        <a:defRPr sz="1310" kern="1200">
          <a:solidFill>
            <a:schemeClr val="tx1"/>
          </a:solidFill>
          <a:latin typeface="+mn-lt"/>
          <a:ea typeface="+mn-ea"/>
          <a:cs typeface="+mn-cs"/>
        </a:defRPr>
      </a:lvl1pPr>
      <a:lvl2pPr marL="332841" algn="l" defTabSz="665682" rtl="0" eaLnBrk="1" latinLnBrk="0" hangingPunct="1">
        <a:defRPr sz="1310" kern="1200">
          <a:solidFill>
            <a:schemeClr val="tx1"/>
          </a:solidFill>
          <a:latin typeface="+mn-lt"/>
          <a:ea typeface="+mn-ea"/>
          <a:cs typeface="+mn-cs"/>
        </a:defRPr>
      </a:lvl2pPr>
      <a:lvl3pPr marL="665682" algn="l" defTabSz="665682" rtl="0" eaLnBrk="1" latinLnBrk="0" hangingPunct="1">
        <a:defRPr sz="1310" kern="1200">
          <a:solidFill>
            <a:schemeClr val="tx1"/>
          </a:solidFill>
          <a:latin typeface="+mn-lt"/>
          <a:ea typeface="+mn-ea"/>
          <a:cs typeface="+mn-cs"/>
        </a:defRPr>
      </a:lvl3pPr>
      <a:lvl4pPr marL="998522" algn="l" defTabSz="665682" rtl="0" eaLnBrk="1" latinLnBrk="0" hangingPunct="1">
        <a:defRPr sz="1310" kern="1200">
          <a:solidFill>
            <a:schemeClr val="tx1"/>
          </a:solidFill>
          <a:latin typeface="+mn-lt"/>
          <a:ea typeface="+mn-ea"/>
          <a:cs typeface="+mn-cs"/>
        </a:defRPr>
      </a:lvl4pPr>
      <a:lvl5pPr marL="1331364" algn="l" defTabSz="665682" rtl="0" eaLnBrk="1" latinLnBrk="0" hangingPunct="1">
        <a:defRPr sz="1310" kern="1200">
          <a:solidFill>
            <a:schemeClr val="tx1"/>
          </a:solidFill>
          <a:latin typeface="+mn-lt"/>
          <a:ea typeface="+mn-ea"/>
          <a:cs typeface="+mn-cs"/>
        </a:defRPr>
      </a:lvl5pPr>
      <a:lvl6pPr marL="1664204" algn="l" defTabSz="665682" rtl="0" eaLnBrk="1" latinLnBrk="0" hangingPunct="1">
        <a:defRPr sz="1310" kern="1200">
          <a:solidFill>
            <a:schemeClr val="tx1"/>
          </a:solidFill>
          <a:latin typeface="+mn-lt"/>
          <a:ea typeface="+mn-ea"/>
          <a:cs typeface="+mn-cs"/>
        </a:defRPr>
      </a:lvl6pPr>
      <a:lvl7pPr marL="1997045" algn="l" defTabSz="665682" rtl="0" eaLnBrk="1" latinLnBrk="0" hangingPunct="1">
        <a:defRPr sz="1310" kern="1200">
          <a:solidFill>
            <a:schemeClr val="tx1"/>
          </a:solidFill>
          <a:latin typeface="+mn-lt"/>
          <a:ea typeface="+mn-ea"/>
          <a:cs typeface="+mn-cs"/>
        </a:defRPr>
      </a:lvl7pPr>
      <a:lvl8pPr marL="2329886" algn="l" defTabSz="665682" rtl="0" eaLnBrk="1" latinLnBrk="0" hangingPunct="1">
        <a:defRPr sz="1310" kern="1200">
          <a:solidFill>
            <a:schemeClr val="tx1"/>
          </a:solidFill>
          <a:latin typeface="+mn-lt"/>
          <a:ea typeface="+mn-ea"/>
          <a:cs typeface="+mn-cs"/>
        </a:defRPr>
      </a:lvl8pPr>
      <a:lvl9pPr marL="2662726" algn="l" defTabSz="665682" rtl="0" eaLnBrk="1" latinLnBrk="0" hangingPunct="1">
        <a:defRPr sz="13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macrotrends.net/stocks/charts/COST/costco/dividend-yield-history" TargetMode="External"/><Relationship Id="rId2" Type="http://schemas.microsoft.com/office/2018/10/relationships/comments" Target="../comments/modernComment_1EC_A3B2517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7.png"/></Relationships>
</file>

<file path=ppt/slides/_rels/slide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png"/><Relationship Id="rId2" Type="http://schemas.microsoft.com/office/2018/10/relationships/comments" Target="../comments/modernComment_1F6_59A580F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www.statista.com/statistics/284423/sales-costco-worldwide-2011-2013-by-categor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microsoft.com/office/2018/10/relationships/comments" Target="../comments/modernComment_1FB_F94ECE7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0.png"/></Relationships>
</file>

<file path=ppt/slides/_rels/slide132.xml.rels><?xml version="1.0" encoding="UTF-8" standalone="yes"?>
<Relationships xmlns="http://schemas.openxmlformats.org/package/2006/relationships"><Relationship Id="rId3" Type="http://schemas.openxmlformats.org/officeDocument/2006/relationships/hyperlink" Target="https://www.statista.com/statistics/952763/costco-paid-members-worldwide/" TargetMode="External"/><Relationship Id="rId2" Type="http://schemas.microsoft.com/office/2018/10/relationships/comments" Target="../comments/modernComment_1FC_A5484C4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1.png"/></Relationships>
</file>

<file path=ppt/slides/_rels/slide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www.statista.com/statistics/269769/costcos-number-of-warehouses-worldwide/" TargetMode="External"/><Relationship Id="rId2" Type="http://schemas.microsoft.com/office/2018/10/relationships/comments" Target="../comments/modernComment_1FF_70A16CCE.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4.png"/></Relationships>
</file>

<file path=ppt/slides/_rels/slide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5.jpeg"/><Relationship Id="rId2" Type="http://schemas.microsoft.com/office/2018/10/relationships/comments" Target="../comments/modernComment_200_D110E7F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bls.gov/news.release/jolts.nr0.ht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stock-analysis-on.net/"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chart" Target="../charts/chart1.xml"/></Relationships>
</file>

<file path=ppt/slides/_rels/slide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png"/><Relationship Id="rId7"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chart" Target="../charts/chart3.xml"/><Relationship Id="rId9" Type="http://schemas.openxmlformats.org/officeDocument/2006/relationships/image" Target="../media/image96.png"/></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5918F1-7445-EA9A-9D0E-804E33A4F185}"/>
              </a:ext>
            </a:extLst>
          </p:cNvPr>
          <p:cNvSpPr>
            <a:spLocks noGrp="1"/>
          </p:cNvSpPr>
          <p:nvPr>
            <p:ph type="ctrTitle" sz="quarter"/>
          </p:nvPr>
        </p:nvSpPr>
        <p:spPr>
          <a:xfrm>
            <a:off x="1" y="43180"/>
            <a:ext cx="10058399" cy="949960"/>
          </a:xfrm>
        </p:spPr>
        <p:txBody>
          <a:bodyPr/>
          <a:lstStyle/>
          <a:p>
            <a:r>
              <a:rPr lang="en-US"/>
              <a:t>U.S. RETAILS</a:t>
            </a:r>
            <a:br>
              <a:rPr lang="en-US"/>
            </a:br>
            <a:r>
              <a:rPr lang="en-US"/>
              <a:t>Summer 2022</a:t>
            </a:r>
          </a:p>
        </p:txBody>
      </p:sp>
      <p:sp>
        <p:nvSpPr>
          <p:cNvPr id="6" name="Subtitle 5">
            <a:extLst>
              <a:ext uri="{FF2B5EF4-FFF2-40B4-BE49-F238E27FC236}">
                <a16:creationId xmlns:a16="http://schemas.microsoft.com/office/drawing/2014/main" id="{EF41CEDD-3F81-1710-4DE8-F392431E373D}"/>
              </a:ext>
            </a:extLst>
          </p:cNvPr>
          <p:cNvSpPr>
            <a:spLocks noGrp="1"/>
          </p:cNvSpPr>
          <p:nvPr>
            <p:ph type="subTitle" idx="1"/>
          </p:nvPr>
        </p:nvSpPr>
        <p:spPr/>
        <p:txBody>
          <a:bodyPr/>
          <a:lstStyle/>
          <a:p>
            <a:r>
              <a:rPr lang="en-US">
                <a:cs typeface="Times New Roman"/>
              </a:rPr>
              <a:t>Team Members: Laurel Dao, Annie Lee, Zoya Ahmad, John Gong </a:t>
            </a:r>
            <a:endParaRPr lang="en-US"/>
          </a:p>
        </p:txBody>
      </p:sp>
    </p:spTree>
    <p:extLst>
      <p:ext uri="{BB962C8B-B14F-4D97-AF65-F5344CB8AC3E}">
        <p14:creationId xmlns:p14="http://schemas.microsoft.com/office/powerpoint/2010/main" val="787935768"/>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A84650D-8614-43CA-0583-8076F3B4DB0A}"/>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9A81FD27-7DB8-C272-3413-044559737E63}"/>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76EC1C45-33D0-4635-E45A-FC676B6E7D67}"/>
              </a:ext>
            </a:extLst>
          </p:cNvPr>
          <p:cNvSpPr>
            <a:spLocks noGrp="1"/>
          </p:cNvSpPr>
          <p:nvPr>
            <p:ph type="body" sz="quarter" idx="10"/>
          </p:nvPr>
        </p:nvSpPr>
        <p:spPr/>
        <p:txBody>
          <a:bodyPr/>
          <a:lstStyle/>
          <a:p>
            <a:endParaRPr lang="zh-CN" altLang="en-US"/>
          </a:p>
        </p:txBody>
      </p:sp>
      <p:pic>
        <p:nvPicPr>
          <p:cNvPr id="8" name="图片 8" descr="图片包含 图表&#10;&#10;已自动生成说明">
            <a:extLst>
              <a:ext uri="{FF2B5EF4-FFF2-40B4-BE49-F238E27FC236}">
                <a16:creationId xmlns:a16="http://schemas.microsoft.com/office/drawing/2014/main" id="{12E8EA5E-44F6-0A97-9E44-3B02BF693CCE}"/>
              </a:ext>
            </a:extLst>
          </p:cNvPr>
          <p:cNvPicPr>
            <a:picLocks noGrp="1" noChangeAspect="1"/>
          </p:cNvPicPr>
          <p:nvPr>
            <p:ph sz="quarter" idx="14"/>
          </p:nvPr>
        </p:nvPicPr>
        <p:blipFill>
          <a:blip r:embed="rId2"/>
          <a:stretch>
            <a:fillRect/>
          </a:stretch>
        </p:blipFill>
        <p:spPr>
          <a:xfrm>
            <a:off x="280062" y="1652396"/>
            <a:ext cx="6713031" cy="2999200"/>
          </a:xfrm>
        </p:spPr>
      </p:pic>
      <p:sp>
        <p:nvSpPr>
          <p:cNvPr id="6" name="标题 5">
            <a:extLst>
              <a:ext uri="{FF2B5EF4-FFF2-40B4-BE49-F238E27FC236}">
                <a16:creationId xmlns:a16="http://schemas.microsoft.com/office/drawing/2014/main" id="{7241CDD8-44E0-153C-15DC-23C4B34B2561}"/>
              </a:ext>
            </a:extLst>
          </p:cNvPr>
          <p:cNvSpPr>
            <a:spLocks noGrp="1"/>
          </p:cNvSpPr>
          <p:nvPr>
            <p:ph type="title"/>
          </p:nvPr>
        </p:nvSpPr>
        <p:spPr/>
        <p:txBody>
          <a:bodyPr/>
          <a:lstStyle/>
          <a:p>
            <a:r>
              <a:rPr lang="zh-CN" sz="2500">
                <a:latin typeface="Arial"/>
                <a:cs typeface="Arial"/>
              </a:rPr>
              <a:t>Top Retail Companies Worldwide in 2021</a:t>
            </a:r>
          </a:p>
        </p:txBody>
      </p:sp>
      <p:pic>
        <p:nvPicPr>
          <p:cNvPr id="10" name="图片 10" descr="图示&#10;&#10;已自动生成说明">
            <a:extLst>
              <a:ext uri="{FF2B5EF4-FFF2-40B4-BE49-F238E27FC236}">
                <a16:creationId xmlns:a16="http://schemas.microsoft.com/office/drawing/2014/main" id="{03AC2F55-C6F8-86AE-FB29-0721035139D9}"/>
              </a:ext>
            </a:extLst>
          </p:cNvPr>
          <p:cNvPicPr>
            <a:picLocks noGrp="1" noChangeAspect="1"/>
          </p:cNvPicPr>
          <p:nvPr>
            <p:ph sz="quarter" idx="18"/>
          </p:nvPr>
        </p:nvPicPr>
        <p:blipFill>
          <a:blip r:embed="rId3"/>
          <a:stretch>
            <a:fillRect/>
          </a:stretch>
        </p:blipFill>
        <p:spPr>
          <a:xfrm>
            <a:off x="7043014" y="1473856"/>
            <a:ext cx="2843983" cy="5469803"/>
          </a:xfrm>
        </p:spPr>
      </p:pic>
    </p:spTree>
    <p:extLst>
      <p:ext uri="{BB962C8B-B14F-4D97-AF65-F5344CB8AC3E}">
        <p14:creationId xmlns:p14="http://schemas.microsoft.com/office/powerpoint/2010/main" val="2942806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06C1-340A-BE16-7E1B-0439AE036ED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52AE0D9-DC03-0035-4846-1E198E6CF530}"/>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45FDC9F-53A8-FF7A-76DF-34F9434E08CE}"/>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C7E42BA5-D70B-4927-BB49-C4447F2A6567}"/>
              </a:ext>
            </a:extLst>
          </p:cNvPr>
          <p:cNvSpPr>
            <a:spLocks noGrp="1"/>
          </p:cNvSpPr>
          <p:nvPr>
            <p:ph type="title"/>
          </p:nvPr>
        </p:nvSpPr>
        <p:spPr/>
        <p:txBody>
          <a:bodyPr/>
          <a:lstStyle/>
          <a:p>
            <a:endParaRPr lang="en-US"/>
          </a:p>
        </p:txBody>
      </p:sp>
      <p:sp>
        <p:nvSpPr>
          <p:cNvPr id="11" name="Title 2">
            <a:extLst>
              <a:ext uri="{FF2B5EF4-FFF2-40B4-BE49-F238E27FC236}">
                <a16:creationId xmlns:a16="http://schemas.microsoft.com/office/drawing/2014/main" id="{86D9E6AA-7F42-DE24-5CFC-6CDDCCE00BA1}"/>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400" b="1" kern="0">
                <a:latin typeface="Trebuchet MS"/>
              </a:rPr>
              <a:t>Financial Statements </a:t>
            </a:r>
            <a:endParaRPr lang="en-IN" sz="2400" b="1" kern="0"/>
          </a:p>
        </p:txBody>
      </p:sp>
      <p:pic>
        <p:nvPicPr>
          <p:cNvPr id="8" name="Picture 2">
            <a:extLst>
              <a:ext uri="{FF2B5EF4-FFF2-40B4-BE49-F238E27FC236}">
                <a16:creationId xmlns:a16="http://schemas.microsoft.com/office/drawing/2014/main" id="{4371290F-1463-4275-B704-58617A349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3308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Balance Sheet Assets – 10Q</a:t>
            </a:r>
            <a:endParaRPr lang="en-US"/>
          </a:p>
        </p:txBody>
      </p:sp>
      <p:pic>
        <p:nvPicPr>
          <p:cNvPr id="8" name="Picture 2">
            <a:extLst>
              <a:ext uri="{FF2B5EF4-FFF2-40B4-BE49-F238E27FC236}">
                <a16:creationId xmlns:a16="http://schemas.microsoft.com/office/drawing/2014/main" id="{C840588D-2E10-4E4F-82A6-7895324E3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70802E5-CB9C-4A02-948F-8F125FAF2AC0}"/>
              </a:ext>
            </a:extLst>
          </p:cNvPr>
          <p:cNvPicPr>
            <a:picLocks noChangeAspect="1"/>
          </p:cNvPicPr>
          <p:nvPr/>
        </p:nvPicPr>
        <p:blipFill>
          <a:blip r:embed="rId3"/>
          <a:stretch>
            <a:fillRect/>
          </a:stretch>
        </p:blipFill>
        <p:spPr>
          <a:xfrm>
            <a:off x="331218" y="1459991"/>
            <a:ext cx="9400032" cy="4607826"/>
          </a:xfrm>
          <a:prstGeom prst="rect">
            <a:avLst/>
          </a:prstGeom>
        </p:spPr>
      </p:pic>
      <p:sp>
        <p:nvSpPr>
          <p:cNvPr id="7" name="Rectangle 6">
            <a:extLst>
              <a:ext uri="{FF2B5EF4-FFF2-40B4-BE49-F238E27FC236}">
                <a16:creationId xmlns:a16="http://schemas.microsoft.com/office/drawing/2014/main" id="{02781DF4-CB5E-5B57-0967-734515A2FA75}"/>
              </a:ext>
            </a:extLst>
          </p:cNvPr>
          <p:cNvSpPr/>
          <p:nvPr/>
        </p:nvSpPr>
        <p:spPr bwMode="auto">
          <a:xfrm>
            <a:off x="347241" y="3641660"/>
            <a:ext cx="9343395" cy="219925"/>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007657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Balance Sheet Liabilities &amp; Shareholders’ Equity – 10Q</a:t>
            </a:r>
            <a:endParaRPr lang="en-US"/>
          </a:p>
        </p:txBody>
      </p:sp>
      <p:pic>
        <p:nvPicPr>
          <p:cNvPr id="8" name="Picture 2">
            <a:extLst>
              <a:ext uri="{FF2B5EF4-FFF2-40B4-BE49-F238E27FC236}">
                <a16:creationId xmlns:a16="http://schemas.microsoft.com/office/drawing/2014/main" id="{C840588D-2E10-4E4F-82A6-7895324E3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8D8217-61E7-4047-8295-D0DD80A6A97F}"/>
              </a:ext>
            </a:extLst>
          </p:cNvPr>
          <p:cNvPicPr>
            <a:picLocks noChangeAspect="1"/>
          </p:cNvPicPr>
          <p:nvPr/>
        </p:nvPicPr>
        <p:blipFill>
          <a:blip r:embed="rId3"/>
          <a:stretch>
            <a:fillRect/>
          </a:stretch>
        </p:blipFill>
        <p:spPr>
          <a:xfrm>
            <a:off x="331218" y="1207493"/>
            <a:ext cx="9398570" cy="5725890"/>
          </a:xfrm>
          <a:prstGeom prst="rect">
            <a:avLst/>
          </a:prstGeom>
        </p:spPr>
      </p:pic>
      <p:sp>
        <p:nvSpPr>
          <p:cNvPr id="9" name="Rectangle 8">
            <a:extLst>
              <a:ext uri="{FF2B5EF4-FFF2-40B4-BE49-F238E27FC236}">
                <a16:creationId xmlns:a16="http://schemas.microsoft.com/office/drawing/2014/main" id="{91FFB6B1-3D7A-FFC7-4654-8AFB1E2527C2}"/>
              </a:ext>
            </a:extLst>
          </p:cNvPr>
          <p:cNvSpPr/>
          <p:nvPr/>
        </p:nvSpPr>
        <p:spPr bwMode="auto">
          <a:xfrm>
            <a:off x="335137" y="4997593"/>
            <a:ext cx="9319187" cy="195713"/>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780CC597-4F02-F0F5-0048-90261F33CEDE}"/>
              </a:ext>
            </a:extLst>
          </p:cNvPr>
          <p:cNvSpPr/>
          <p:nvPr/>
        </p:nvSpPr>
        <p:spPr bwMode="auto">
          <a:xfrm>
            <a:off x="335137" y="5300256"/>
            <a:ext cx="9319187" cy="207819"/>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082331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Balance Sheet Assets – 10K</a:t>
            </a:r>
            <a:endParaRPr lang="en-US"/>
          </a:p>
        </p:txBody>
      </p:sp>
      <p:pic>
        <p:nvPicPr>
          <p:cNvPr id="8" name="Picture 2">
            <a:extLst>
              <a:ext uri="{FF2B5EF4-FFF2-40B4-BE49-F238E27FC236}">
                <a16:creationId xmlns:a16="http://schemas.microsoft.com/office/drawing/2014/main" id="{C840588D-2E10-4E4F-82A6-7895324E3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68C041E-72CB-4518-ACCF-C16E59E3E0B6}"/>
              </a:ext>
            </a:extLst>
          </p:cNvPr>
          <p:cNvPicPr>
            <a:picLocks noChangeAspect="1"/>
          </p:cNvPicPr>
          <p:nvPr/>
        </p:nvPicPr>
        <p:blipFill>
          <a:blip r:embed="rId3"/>
          <a:stretch>
            <a:fillRect/>
          </a:stretch>
        </p:blipFill>
        <p:spPr>
          <a:xfrm>
            <a:off x="329915" y="1606216"/>
            <a:ext cx="9398570" cy="4810036"/>
          </a:xfrm>
          <a:prstGeom prst="rect">
            <a:avLst/>
          </a:prstGeom>
        </p:spPr>
      </p:pic>
      <p:sp>
        <p:nvSpPr>
          <p:cNvPr id="9" name="Rectangle 8">
            <a:extLst>
              <a:ext uri="{FF2B5EF4-FFF2-40B4-BE49-F238E27FC236}">
                <a16:creationId xmlns:a16="http://schemas.microsoft.com/office/drawing/2014/main" id="{99680086-D0D0-0F55-DF2B-3ADEB2AF9D1B}"/>
              </a:ext>
            </a:extLst>
          </p:cNvPr>
          <p:cNvSpPr/>
          <p:nvPr/>
        </p:nvSpPr>
        <p:spPr bwMode="auto">
          <a:xfrm>
            <a:off x="335137" y="3677980"/>
            <a:ext cx="9294979" cy="219925"/>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384731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Balance Sheet Liabilities &amp; Shareholders’ Equity – 10K</a:t>
            </a:r>
            <a:endParaRPr lang="en-US"/>
          </a:p>
        </p:txBody>
      </p:sp>
      <p:pic>
        <p:nvPicPr>
          <p:cNvPr id="8" name="Picture 2">
            <a:extLst>
              <a:ext uri="{FF2B5EF4-FFF2-40B4-BE49-F238E27FC236}">
                <a16:creationId xmlns:a16="http://schemas.microsoft.com/office/drawing/2014/main" id="{C840588D-2E10-4E4F-82A6-7895324E3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723CB0C-1702-4332-B0A2-A7A3CF39F921}"/>
              </a:ext>
            </a:extLst>
          </p:cNvPr>
          <p:cNvPicPr>
            <a:picLocks noChangeAspect="1"/>
          </p:cNvPicPr>
          <p:nvPr/>
        </p:nvPicPr>
        <p:blipFill>
          <a:blip r:embed="rId3"/>
          <a:stretch>
            <a:fillRect/>
          </a:stretch>
        </p:blipFill>
        <p:spPr>
          <a:xfrm>
            <a:off x="331218" y="1197272"/>
            <a:ext cx="9398570" cy="5708128"/>
          </a:xfrm>
          <a:prstGeom prst="rect">
            <a:avLst/>
          </a:prstGeom>
        </p:spPr>
      </p:pic>
      <p:sp>
        <p:nvSpPr>
          <p:cNvPr id="9" name="Rectangle 8">
            <a:extLst>
              <a:ext uri="{FF2B5EF4-FFF2-40B4-BE49-F238E27FC236}">
                <a16:creationId xmlns:a16="http://schemas.microsoft.com/office/drawing/2014/main" id="{187E3FC7-35CC-D71F-5C1F-1182C8779C02}"/>
              </a:ext>
            </a:extLst>
          </p:cNvPr>
          <p:cNvSpPr/>
          <p:nvPr/>
        </p:nvSpPr>
        <p:spPr bwMode="auto">
          <a:xfrm>
            <a:off x="335137" y="4997593"/>
            <a:ext cx="9391810" cy="171500"/>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AE147E67-6306-F328-99E0-6DAC68CAC8FB}"/>
              </a:ext>
            </a:extLst>
          </p:cNvPr>
          <p:cNvSpPr/>
          <p:nvPr/>
        </p:nvSpPr>
        <p:spPr bwMode="auto">
          <a:xfrm>
            <a:off x="330185" y="5331591"/>
            <a:ext cx="9403914" cy="159393"/>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476132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Income Statement – 10Q</a:t>
            </a:r>
            <a:endParaRPr lang="en-US"/>
          </a:p>
        </p:txBody>
      </p:sp>
      <p:pic>
        <p:nvPicPr>
          <p:cNvPr id="8" name="Picture 2">
            <a:extLst>
              <a:ext uri="{FF2B5EF4-FFF2-40B4-BE49-F238E27FC236}">
                <a16:creationId xmlns:a16="http://schemas.microsoft.com/office/drawing/2014/main" id="{C840588D-2E10-4E4F-82A6-7895324E3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6A70984-16DA-469B-8E2C-90C4EFFB76CF}"/>
              </a:ext>
            </a:extLst>
          </p:cNvPr>
          <p:cNvPicPr>
            <a:picLocks noChangeAspect="1"/>
          </p:cNvPicPr>
          <p:nvPr/>
        </p:nvPicPr>
        <p:blipFill>
          <a:blip r:embed="rId3"/>
          <a:stretch>
            <a:fillRect/>
          </a:stretch>
        </p:blipFill>
        <p:spPr>
          <a:xfrm>
            <a:off x="1858403" y="1087462"/>
            <a:ext cx="6341593" cy="5910910"/>
          </a:xfrm>
          <a:prstGeom prst="rect">
            <a:avLst/>
          </a:prstGeom>
        </p:spPr>
      </p:pic>
      <p:sp>
        <p:nvSpPr>
          <p:cNvPr id="9" name="Rectangle 8">
            <a:extLst>
              <a:ext uri="{FF2B5EF4-FFF2-40B4-BE49-F238E27FC236}">
                <a16:creationId xmlns:a16="http://schemas.microsoft.com/office/drawing/2014/main" id="{CB595E5F-A775-6542-3344-4F6EA250C427}"/>
              </a:ext>
            </a:extLst>
          </p:cNvPr>
          <p:cNvSpPr/>
          <p:nvPr/>
        </p:nvSpPr>
        <p:spPr bwMode="auto">
          <a:xfrm>
            <a:off x="1860237" y="2079916"/>
            <a:ext cx="6317404" cy="135181"/>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5FDC7E9D-62C1-20AB-4B27-B9431EEAE955}"/>
              </a:ext>
            </a:extLst>
          </p:cNvPr>
          <p:cNvSpPr/>
          <p:nvPr/>
        </p:nvSpPr>
        <p:spPr bwMode="auto">
          <a:xfrm>
            <a:off x="1860238" y="5506068"/>
            <a:ext cx="6341610" cy="183607"/>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065878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Income Statement – 10K</a:t>
            </a:r>
            <a:endParaRPr lang="en-US"/>
          </a:p>
        </p:txBody>
      </p:sp>
      <p:pic>
        <p:nvPicPr>
          <p:cNvPr id="8" name="Picture 2">
            <a:extLst>
              <a:ext uri="{FF2B5EF4-FFF2-40B4-BE49-F238E27FC236}">
                <a16:creationId xmlns:a16="http://schemas.microsoft.com/office/drawing/2014/main" id="{C840588D-2E10-4E4F-82A6-7895324E3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F2A3DC1-F14B-4C75-A5D5-C931D101D7A7}"/>
              </a:ext>
            </a:extLst>
          </p:cNvPr>
          <p:cNvPicPr>
            <a:picLocks noChangeAspect="1"/>
          </p:cNvPicPr>
          <p:nvPr/>
        </p:nvPicPr>
        <p:blipFill>
          <a:blip r:embed="rId3"/>
          <a:stretch>
            <a:fillRect/>
          </a:stretch>
        </p:blipFill>
        <p:spPr>
          <a:xfrm>
            <a:off x="2003128" y="1093533"/>
            <a:ext cx="6052144" cy="5898768"/>
          </a:xfrm>
          <a:prstGeom prst="rect">
            <a:avLst/>
          </a:prstGeom>
        </p:spPr>
      </p:pic>
      <p:sp>
        <p:nvSpPr>
          <p:cNvPr id="9" name="Rectangle 8">
            <a:extLst>
              <a:ext uri="{FF2B5EF4-FFF2-40B4-BE49-F238E27FC236}">
                <a16:creationId xmlns:a16="http://schemas.microsoft.com/office/drawing/2014/main" id="{8FECC292-E184-36FB-51E8-42704EB8BCA5}"/>
              </a:ext>
            </a:extLst>
          </p:cNvPr>
          <p:cNvSpPr/>
          <p:nvPr/>
        </p:nvSpPr>
        <p:spPr bwMode="auto">
          <a:xfrm>
            <a:off x="2005484" y="2164662"/>
            <a:ext cx="5978492" cy="183607"/>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B2423216-4609-0FEB-4969-8E3280F46423}"/>
              </a:ext>
            </a:extLst>
          </p:cNvPr>
          <p:cNvSpPr/>
          <p:nvPr/>
        </p:nvSpPr>
        <p:spPr bwMode="auto">
          <a:xfrm>
            <a:off x="2041797" y="5566601"/>
            <a:ext cx="5990595" cy="171500"/>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48829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Cash Flow Statement – 10Q</a:t>
            </a:r>
            <a:endParaRPr lang="en-US"/>
          </a:p>
        </p:txBody>
      </p:sp>
      <p:pic>
        <p:nvPicPr>
          <p:cNvPr id="8" name="Picture 2">
            <a:extLst>
              <a:ext uri="{FF2B5EF4-FFF2-40B4-BE49-F238E27FC236}">
                <a16:creationId xmlns:a16="http://schemas.microsoft.com/office/drawing/2014/main" id="{C840588D-2E10-4E4F-82A6-7895324E3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09B552-C9C4-45A6-BCD2-65CA01CC25CF}"/>
              </a:ext>
            </a:extLst>
          </p:cNvPr>
          <p:cNvPicPr>
            <a:picLocks noChangeAspect="1"/>
          </p:cNvPicPr>
          <p:nvPr/>
        </p:nvPicPr>
        <p:blipFill>
          <a:blip r:embed="rId3"/>
          <a:stretch>
            <a:fillRect/>
          </a:stretch>
        </p:blipFill>
        <p:spPr>
          <a:xfrm>
            <a:off x="1643013" y="1082807"/>
            <a:ext cx="6772373" cy="5920220"/>
          </a:xfrm>
          <a:prstGeom prst="rect">
            <a:avLst/>
          </a:prstGeom>
        </p:spPr>
      </p:pic>
    </p:spTree>
    <p:extLst>
      <p:ext uri="{BB962C8B-B14F-4D97-AF65-F5344CB8AC3E}">
        <p14:creationId xmlns:p14="http://schemas.microsoft.com/office/powerpoint/2010/main" val="42706751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Cash Flow Statement – 10K</a:t>
            </a:r>
            <a:endParaRPr lang="en-US"/>
          </a:p>
        </p:txBody>
      </p:sp>
      <p:pic>
        <p:nvPicPr>
          <p:cNvPr id="8" name="Picture 2">
            <a:extLst>
              <a:ext uri="{FF2B5EF4-FFF2-40B4-BE49-F238E27FC236}">
                <a16:creationId xmlns:a16="http://schemas.microsoft.com/office/drawing/2014/main" id="{C840588D-2E10-4E4F-82A6-7895324E3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6FD8F3F-8EEB-42C7-8592-B1BC5E3368C4}"/>
              </a:ext>
            </a:extLst>
          </p:cNvPr>
          <p:cNvPicPr>
            <a:picLocks noChangeAspect="1"/>
          </p:cNvPicPr>
          <p:nvPr/>
        </p:nvPicPr>
        <p:blipFill>
          <a:blip r:embed="rId3"/>
          <a:stretch>
            <a:fillRect/>
          </a:stretch>
        </p:blipFill>
        <p:spPr>
          <a:xfrm>
            <a:off x="2072201" y="1124316"/>
            <a:ext cx="5913997" cy="5833911"/>
          </a:xfrm>
          <a:prstGeom prst="rect">
            <a:avLst/>
          </a:prstGeom>
        </p:spPr>
      </p:pic>
    </p:spTree>
    <p:extLst>
      <p:ext uri="{BB962C8B-B14F-4D97-AF65-F5344CB8AC3E}">
        <p14:creationId xmlns:p14="http://schemas.microsoft.com/office/powerpoint/2010/main" val="3205050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B92942-13CA-37A4-741C-6C34245B616D}"/>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2D1DBE8E-40C0-02CC-D590-AD300286E4E6}"/>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DF7D1F8-361B-C66F-8D20-94CB52060829}"/>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086B7677-8D05-3727-A498-B37E0565D4CC}"/>
              </a:ext>
            </a:extLst>
          </p:cNvPr>
          <p:cNvSpPr>
            <a:spLocks noGrp="1"/>
          </p:cNvSpPr>
          <p:nvPr>
            <p:ph sz="quarter" idx="14"/>
          </p:nvPr>
        </p:nvSpPr>
        <p:spPr>
          <a:xfrm>
            <a:off x="331218" y="3075437"/>
            <a:ext cx="9400032" cy="1196696"/>
          </a:xfrm>
        </p:spPr>
        <p:txBody>
          <a:bodyPr/>
          <a:lstStyle/>
          <a:p>
            <a:pPr marL="0" indent="0" algn="ctr">
              <a:buNone/>
            </a:pPr>
            <a:r>
              <a:rPr lang="en-US" sz="8000" b="1">
                <a:latin typeface="Times New Roman"/>
                <a:cs typeface="Times New Roman"/>
              </a:rPr>
              <a:t>HOLD</a:t>
            </a:r>
            <a:endParaRPr lang="en-US" sz="8000" b="1"/>
          </a:p>
        </p:txBody>
      </p:sp>
      <p:sp>
        <p:nvSpPr>
          <p:cNvPr id="6" name="Title 5">
            <a:extLst>
              <a:ext uri="{FF2B5EF4-FFF2-40B4-BE49-F238E27FC236}">
                <a16:creationId xmlns:a16="http://schemas.microsoft.com/office/drawing/2014/main" id="{2D012EF6-627E-7E3C-B374-EC2D46B504A8}"/>
              </a:ext>
            </a:extLst>
          </p:cNvPr>
          <p:cNvSpPr>
            <a:spLocks noGrp="1"/>
          </p:cNvSpPr>
          <p:nvPr>
            <p:ph type="title"/>
          </p:nvPr>
        </p:nvSpPr>
        <p:spPr/>
        <p:txBody>
          <a:bodyPr/>
          <a:lstStyle/>
          <a:p>
            <a:r>
              <a:rPr lang="en-US">
                <a:latin typeface="Trebuchet MS"/>
              </a:rPr>
              <a:t>Recommendation </a:t>
            </a:r>
            <a:endParaRPr lang="en-US"/>
          </a:p>
        </p:txBody>
      </p:sp>
      <p:pic>
        <p:nvPicPr>
          <p:cNvPr id="7" name="Picture 2">
            <a:extLst>
              <a:ext uri="{FF2B5EF4-FFF2-40B4-BE49-F238E27FC236}">
                <a16:creationId xmlns:a16="http://schemas.microsoft.com/office/drawing/2014/main" id="{99C056B3-38CB-47EA-8842-6B74EA942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362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26F7E5C-FB2A-2D5C-4A6A-9D6C96FBF972}"/>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F144ADB2-E707-2B9E-AEF0-6ED73FE11D26}"/>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DD30CE5E-CD97-EEC3-CC85-B451452DEF8A}"/>
              </a:ext>
            </a:extLst>
          </p:cNvPr>
          <p:cNvSpPr>
            <a:spLocks noGrp="1"/>
          </p:cNvSpPr>
          <p:nvPr>
            <p:ph type="body" sz="quarter" idx="10"/>
          </p:nvPr>
        </p:nvSpPr>
        <p:spPr/>
        <p:txBody>
          <a:bodyPr/>
          <a:lstStyle/>
          <a:p>
            <a:endParaRPr lang="zh-CN" altLang="en-US"/>
          </a:p>
        </p:txBody>
      </p:sp>
      <p:pic>
        <p:nvPicPr>
          <p:cNvPr id="8" name="图片 8" descr="图表, 条形图, 直方图&#10;&#10;已自动生成说明">
            <a:extLst>
              <a:ext uri="{FF2B5EF4-FFF2-40B4-BE49-F238E27FC236}">
                <a16:creationId xmlns:a16="http://schemas.microsoft.com/office/drawing/2014/main" id="{0A975556-CA00-7E0A-241E-B9497F84694D}"/>
              </a:ext>
            </a:extLst>
          </p:cNvPr>
          <p:cNvPicPr>
            <a:picLocks noGrp="1" noChangeAspect="1"/>
          </p:cNvPicPr>
          <p:nvPr>
            <p:ph sz="quarter" idx="14"/>
          </p:nvPr>
        </p:nvPicPr>
        <p:blipFill>
          <a:blip r:embed="rId2"/>
          <a:stretch>
            <a:fillRect/>
          </a:stretch>
        </p:blipFill>
        <p:spPr>
          <a:xfrm>
            <a:off x="322864" y="1886512"/>
            <a:ext cx="9403579" cy="4682246"/>
          </a:xfrm>
        </p:spPr>
      </p:pic>
      <p:sp>
        <p:nvSpPr>
          <p:cNvPr id="6" name="标题 5">
            <a:extLst>
              <a:ext uri="{FF2B5EF4-FFF2-40B4-BE49-F238E27FC236}">
                <a16:creationId xmlns:a16="http://schemas.microsoft.com/office/drawing/2014/main" id="{3671AD7A-457C-3726-6E3B-BB20FC20FD17}"/>
              </a:ext>
            </a:extLst>
          </p:cNvPr>
          <p:cNvSpPr>
            <a:spLocks noGrp="1"/>
          </p:cNvSpPr>
          <p:nvPr>
            <p:ph type="title"/>
          </p:nvPr>
        </p:nvSpPr>
        <p:spPr/>
        <p:txBody>
          <a:bodyPr/>
          <a:lstStyle/>
          <a:p>
            <a:r>
              <a:rPr lang="zh-CN" sz="2500">
                <a:latin typeface="Arial"/>
                <a:cs typeface="Arial"/>
              </a:rPr>
              <a:t>US Retail Sales</a:t>
            </a:r>
          </a:p>
        </p:txBody>
      </p:sp>
      <p:sp>
        <p:nvSpPr>
          <p:cNvPr id="7" name="内容占位符 6">
            <a:extLst>
              <a:ext uri="{FF2B5EF4-FFF2-40B4-BE49-F238E27FC236}">
                <a16:creationId xmlns:a16="http://schemas.microsoft.com/office/drawing/2014/main" id="{4613728F-7702-AD20-2133-14C4C4511D2D}"/>
              </a:ext>
            </a:extLst>
          </p:cNvPr>
          <p:cNvSpPr>
            <a:spLocks noGrp="1"/>
          </p:cNvSpPr>
          <p:nvPr>
            <p:ph sz="quarter" idx="18"/>
          </p:nvPr>
        </p:nvSpPr>
        <p:spPr/>
        <p:txBody>
          <a:bodyPr/>
          <a:lstStyle/>
          <a:p>
            <a:endParaRPr lang="zh-CN" altLang="en-US"/>
          </a:p>
        </p:txBody>
      </p:sp>
    </p:spTree>
    <p:extLst>
      <p:ext uri="{BB962C8B-B14F-4D97-AF65-F5344CB8AC3E}">
        <p14:creationId xmlns:p14="http://schemas.microsoft.com/office/powerpoint/2010/main" val="231418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06C1-340A-BE16-7E1B-0439AE036ED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52AE0D9-DC03-0035-4846-1E198E6CF530}"/>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45FDC9F-53A8-FF7A-76DF-34F9434E08CE}"/>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C7E42BA5-D70B-4927-BB49-C4447F2A6567}"/>
              </a:ext>
            </a:extLst>
          </p:cNvPr>
          <p:cNvSpPr>
            <a:spLocks noGrp="1"/>
          </p:cNvSpPr>
          <p:nvPr>
            <p:ph type="title"/>
          </p:nvPr>
        </p:nvSpPr>
        <p:spPr/>
        <p:txBody>
          <a:bodyPr/>
          <a:lstStyle/>
          <a:p>
            <a:endParaRPr lang="en-US"/>
          </a:p>
        </p:txBody>
      </p:sp>
      <p:sp>
        <p:nvSpPr>
          <p:cNvPr id="11" name="Title 2">
            <a:extLst>
              <a:ext uri="{FF2B5EF4-FFF2-40B4-BE49-F238E27FC236}">
                <a16:creationId xmlns:a16="http://schemas.microsoft.com/office/drawing/2014/main" id="{86D9E6AA-7F42-DE24-5CFC-6CDDCCE00BA1}"/>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400" b="1" kern="0">
                <a:latin typeface="Trebuchet MS"/>
              </a:rPr>
              <a:t> </a:t>
            </a:r>
            <a:endParaRPr lang="en-IN" sz="2400" b="1" kern="0"/>
          </a:p>
        </p:txBody>
      </p:sp>
      <p:pic>
        <p:nvPicPr>
          <p:cNvPr id="5" name="Picture 7" descr="Logo&#10;&#10;Description automatically generated">
            <a:extLst>
              <a:ext uri="{FF2B5EF4-FFF2-40B4-BE49-F238E27FC236}">
                <a16:creationId xmlns:a16="http://schemas.microsoft.com/office/drawing/2014/main" id="{13C8FF62-0E2A-19E1-180C-08238448099B}"/>
              </a:ext>
            </a:extLst>
          </p:cNvPr>
          <p:cNvPicPr>
            <a:picLocks noChangeAspect="1"/>
          </p:cNvPicPr>
          <p:nvPr/>
        </p:nvPicPr>
        <p:blipFill>
          <a:blip r:embed="rId2"/>
          <a:stretch>
            <a:fillRect/>
          </a:stretch>
        </p:blipFill>
        <p:spPr bwMode="gray">
          <a:xfrm>
            <a:off x="1710961" y="2713418"/>
            <a:ext cx="6636477" cy="193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5573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869504-FC04-476F-F92F-45E0119EA36C}"/>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7A74D064-4029-AC28-7055-E78D8C846DA8}"/>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BD5D91C2-C9A0-D986-FE7A-87CE6B1FEC8A}"/>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C83D1611-F855-0A9F-8BBD-3470060B7F06}"/>
              </a:ext>
            </a:extLst>
          </p:cNvPr>
          <p:cNvPicPr>
            <a:picLocks noGrp="1" noChangeAspect="1"/>
          </p:cNvPicPr>
          <p:nvPr>
            <p:ph sz="quarter" idx="14"/>
          </p:nvPr>
        </p:nvPicPr>
        <p:blipFill>
          <a:blip r:embed="rId2"/>
          <a:stretch>
            <a:fillRect/>
          </a:stretch>
        </p:blipFill>
        <p:spPr>
          <a:xfrm>
            <a:off x="1158464" y="1194616"/>
            <a:ext cx="7745540" cy="5067300"/>
          </a:xfrm>
        </p:spPr>
      </p:pic>
      <p:sp>
        <p:nvSpPr>
          <p:cNvPr id="6" name="Title 5">
            <a:extLst>
              <a:ext uri="{FF2B5EF4-FFF2-40B4-BE49-F238E27FC236}">
                <a16:creationId xmlns:a16="http://schemas.microsoft.com/office/drawing/2014/main" id="{D90F201D-9B77-AF1C-8E12-D8C85402A37A}"/>
              </a:ext>
            </a:extLst>
          </p:cNvPr>
          <p:cNvSpPr>
            <a:spLocks noGrp="1"/>
          </p:cNvSpPr>
          <p:nvPr>
            <p:ph type="title"/>
          </p:nvPr>
        </p:nvSpPr>
        <p:spPr/>
        <p:txBody>
          <a:bodyPr/>
          <a:lstStyle/>
          <a:p>
            <a:r>
              <a:rPr lang="en-US">
                <a:latin typeface="Trebuchet MS"/>
              </a:rPr>
              <a:t>Stock Information</a:t>
            </a:r>
            <a:endParaRPr lang="en-US"/>
          </a:p>
        </p:txBody>
      </p:sp>
      <p:pic>
        <p:nvPicPr>
          <p:cNvPr id="9" name="Picture 7" descr="Logo&#10;&#10;Description automatically generated">
            <a:extLst>
              <a:ext uri="{FF2B5EF4-FFF2-40B4-BE49-F238E27FC236}">
                <a16:creationId xmlns:a16="http://schemas.microsoft.com/office/drawing/2014/main" id="{2AD91047-D3B7-ED83-8E4D-B7E38510B40F}"/>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D3980C50-6596-3819-970D-5C05083EDC5A}"/>
              </a:ext>
            </a:extLst>
          </p:cNvPr>
          <p:cNvSpPr/>
          <p:nvPr/>
        </p:nvSpPr>
        <p:spPr bwMode="auto">
          <a:xfrm>
            <a:off x="1210010" y="5001367"/>
            <a:ext cx="3665631" cy="47278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014532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105437-9C02-923A-C00C-3949A7B7ED1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6FF7374A-CFEA-8AD1-2130-E284183DD180}"/>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FBC8271E-434C-3818-52B2-41FBB8FF9F02}"/>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86C5CC8C-3C5B-3791-5820-D585C8976719}"/>
              </a:ext>
            </a:extLst>
          </p:cNvPr>
          <p:cNvPicPr>
            <a:picLocks noGrp="1" noChangeAspect="1"/>
          </p:cNvPicPr>
          <p:nvPr>
            <p:ph sz="quarter" idx="14"/>
          </p:nvPr>
        </p:nvPicPr>
        <p:blipFill>
          <a:blip r:embed="rId2"/>
          <a:stretch>
            <a:fillRect/>
          </a:stretch>
        </p:blipFill>
        <p:spPr>
          <a:xfrm>
            <a:off x="1987322" y="1789928"/>
            <a:ext cx="6087823" cy="3876675"/>
          </a:xfrm>
        </p:spPr>
      </p:pic>
      <p:sp>
        <p:nvSpPr>
          <p:cNvPr id="6" name="Title 5">
            <a:extLst>
              <a:ext uri="{FF2B5EF4-FFF2-40B4-BE49-F238E27FC236}">
                <a16:creationId xmlns:a16="http://schemas.microsoft.com/office/drawing/2014/main" id="{B924B8B3-F5A0-385E-C64D-6CC1D56689D9}"/>
              </a:ext>
            </a:extLst>
          </p:cNvPr>
          <p:cNvSpPr>
            <a:spLocks noGrp="1"/>
          </p:cNvSpPr>
          <p:nvPr>
            <p:ph type="title"/>
          </p:nvPr>
        </p:nvSpPr>
        <p:spPr/>
        <p:txBody>
          <a:bodyPr/>
          <a:lstStyle/>
          <a:p>
            <a:r>
              <a:rPr lang="en-US">
                <a:latin typeface="Trebuchet MS"/>
              </a:rPr>
              <a:t>Stock Overview</a:t>
            </a:r>
            <a:endParaRPr lang="en-US"/>
          </a:p>
        </p:txBody>
      </p:sp>
      <p:pic>
        <p:nvPicPr>
          <p:cNvPr id="9" name="Picture 7" descr="Logo&#10;&#10;Description automatically generated">
            <a:extLst>
              <a:ext uri="{FF2B5EF4-FFF2-40B4-BE49-F238E27FC236}">
                <a16:creationId xmlns:a16="http://schemas.microsoft.com/office/drawing/2014/main" id="{D98E5848-DE6E-4898-9972-91E51F3EA3AB}"/>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EB04A74-E194-4F59-5081-DE6D40222E89}"/>
              </a:ext>
            </a:extLst>
          </p:cNvPr>
          <p:cNvSpPr/>
          <p:nvPr/>
        </p:nvSpPr>
        <p:spPr bwMode="auto">
          <a:xfrm>
            <a:off x="1986160" y="4307403"/>
            <a:ext cx="6000391" cy="47278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98667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455565-DEB5-A2C6-124F-47D308722A8B}"/>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B9529A6A-2CCF-4F4A-2CFC-F9AEA2E8C9C2}"/>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868482C4-9369-AF9D-0973-66689AB9429C}"/>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FEEDE527-1983-9951-75A1-65DECA957FA3}"/>
              </a:ext>
            </a:extLst>
          </p:cNvPr>
          <p:cNvPicPr>
            <a:picLocks noGrp="1" noChangeAspect="1"/>
          </p:cNvPicPr>
          <p:nvPr>
            <p:ph sz="quarter" idx="14"/>
          </p:nvPr>
        </p:nvPicPr>
        <p:blipFill>
          <a:blip r:embed="rId2"/>
          <a:stretch>
            <a:fillRect/>
          </a:stretch>
        </p:blipFill>
        <p:spPr>
          <a:xfrm>
            <a:off x="274423" y="1567575"/>
            <a:ext cx="9513622" cy="4636819"/>
          </a:xfrm>
        </p:spPr>
      </p:pic>
      <p:sp>
        <p:nvSpPr>
          <p:cNvPr id="6" name="Title 5">
            <a:extLst>
              <a:ext uri="{FF2B5EF4-FFF2-40B4-BE49-F238E27FC236}">
                <a16:creationId xmlns:a16="http://schemas.microsoft.com/office/drawing/2014/main" id="{86E76E08-A4E6-113D-46CA-9419FC47584E}"/>
              </a:ext>
            </a:extLst>
          </p:cNvPr>
          <p:cNvSpPr>
            <a:spLocks noGrp="1"/>
          </p:cNvSpPr>
          <p:nvPr>
            <p:ph type="title"/>
          </p:nvPr>
        </p:nvSpPr>
        <p:spPr/>
        <p:txBody>
          <a:bodyPr/>
          <a:lstStyle/>
          <a:p>
            <a:r>
              <a:rPr lang="en-US">
                <a:latin typeface="Trebuchet MS"/>
              </a:rPr>
              <a:t>Institutional Ownership</a:t>
            </a:r>
            <a:endParaRPr lang="en-US"/>
          </a:p>
        </p:txBody>
      </p:sp>
      <p:pic>
        <p:nvPicPr>
          <p:cNvPr id="9" name="Picture 7" descr="Logo&#10;&#10;Description automatically generated">
            <a:extLst>
              <a:ext uri="{FF2B5EF4-FFF2-40B4-BE49-F238E27FC236}">
                <a16:creationId xmlns:a16="http://schemas.microsoft.com/office/drawing/2014/main" id="{C00DB00D-170D-4DF4-4779-3D1D353FBBCA}"/>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4816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540B6C-05A4-DA69-8C08-7E13148500E1}"/>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4DDAE150-3C1D-C787-9149-310A099B1AF4}"/>
              </a:ext>
            </a:extLst>
          </p:cNvPr>
          <p:cNvSpPr>
            <a:spLocks noGrp="1"/>
          </p:cNvSpPr>
          <p:nvPr>
            <p:ph type="ftr" sz="quarter" idx="13"/>
          </p:nvPr>
        </p:nvSpPr>
        <p:spPr/>
        <p:txBody>
          <a:bodyPr/>
          <a:lstStyle/>
          <a:p>
            <a:r>
              <a:rPr lang="en-CA">
                <a:latin typeface="Times New Roman"/>
                <a:ea typeface="LF_Kai"/>
                <a:cs typeface="Times New Roman"/>
              </a:rPr>
              <a:t>Source from Macrotrends</a:t>
            </a:r>
          </a:p>
          <a:p>
            <a:r>
              <a:rPr lang="en-CA">
                <a:hlinkClick r:id="rId3"/>
              </a:rPr>
              <a:t>https://www.macrotrends.net/stocks/charts/COST/costco/dividend-yield-history</a:t>
            </a:r>
            <a:endParaRPr lang="en-CA"/>
          </a:p>
        </p:txBody>
      </p:sp>
      <p:sp>
        <p:nvSpPr>
          <p:cNvPr id="4" name="Text Placeholder 3">
            <a:extLst>
              <a:ext uri="{FF2B5EF4-FFF2-40B4-BE49-F238E27FC236}">
                <a16:creationId xmlns:a16="http://schemas.microsoft.com/office/drawing/2014/main" id="{F68A688E-871E-4D1E-7110-70E9575DC105}"/>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E3E9EE4E-3464-B5A5-739D-3E46FFAB3269}"/>
              </a:ext>
            </a:extLst>
          </p:cNvPr>
          <p:cNvPicPr>
            <a:picLocks noGrp="1" noChangeAspect="1"/>
          </p:cNvPicPr>
          <p:nvPr>
            <p:ph sz="quarter" idx="14"/>
          </p:nvPr>
        </p:nvPicPr>
        <p:blipFill>
          <a:blip r:embed="rId4"/>
          <a:stretch>
            <a:fillRect/>
          </a:stretch>
        </p:blipFill>
        <p:spPr>
          <a:xfrm>
            <a:off x="1309597" y="1150561"/>
            <a:ext cx="7621814" cy="5882026"/>
          </a:xfrm>
        </p:spPr>
      </p:pic>
      <p:sp>
        <p:nvSpPr>
          <p:cNvPr id="6" name="Title 5">
            <a:extLst>
              <a:ext uri="{FF2B5EF4-FFF2-40B4-BE49-F238E27FC236}">
                <a16:creationId xmlns:a16="http://schemas.microsoft.com/office/drawing/2014/main" id="{6A59C91C-9C46-595A-5E00-ED55F8C27021}"/>
              </a:ext>
            </a:extLst>
          </p:cNvPr>
          <p:cNvSpPr>
            <a:spLocks noGrp="1"/>
          </p:cNvSpPr>
          <p:nvPr>
            <p:ph type="title"/>
          </p:nvPr>
        </p:nvSpPr>
        <p:spPr/>
        <p:txBody>
          <a:bodyPr/>
          <a:lstStyle/>
          <a:p>
            <a:endParaRPr lang="en-US"/>
          </a:p>
        </p:txBody>
      </p:sp>
      <p:pic>
        <p:nvPicPr>
          <p:cNvPr id="9" name="Picture 7" descr="Logo&#10;&#10;Description automatically generated">
            <a:extLst>
              <a:ext uri="{FF2B5EF4-FFF2-40B4-BE49-F238E27FC236}">
                <a16:creationId xmlns:a16="http://schemas.microsoft.com/office/drawing/2014/main" id="{407ED110-2320-85E4-B70E-B60072FE72C0}"/>
              </a:ext>
            </a:extLst>
          </p:cNvPr>
          <p:cNvPicPr>
            <a:picLocks noChangeAspect="1"/>
          </p:cNvPicPr>
          <p:nvPr/>
        </p:nvPicPr>
        <p:blipFill>
          <a:blip r:embed="rId5"/>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372469"/>
      </p:ext>
    </p:extLst>
  </p:cSld>
  <p:clrMapOvr>
    <a:masterClrMapping/>
  </p:clrMapOvr>
  <p:extLst>
    <p:ext uri="{6950BFC3-D8DA-4A85-94F7-54DA5524770B}">
      <p188:commentRel xmlns:p188="http://schemas.microsoft.com/office/powerpoint/2018/8/main" r:id="rId2"/>
    </p:ext>
  </p:extLs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06C1-340A-BE16-7E1B-0439AE036ED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52AE0D9-DC03-0035-4846-1E198E6CF530}"/>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45FDC9F-53A8-FF7A-76DF-34F9434E08CE}"/>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C7E42BA5-D70B-4927-BB49-C4447F2A6567}"/>
              </a:ext>
            </a:extLst>
          </p:cNvPr>
          <p:cNvSpPr>
            <a:spLocks noGrp="1"/>
          </p:cNvSpPr>
          <p:nvPr>
            <p:ph type="title"/>
          </p:nvPr>
        </p:nvSpPr>
        <p:spPr/>
        <p:txBody>
          <a:bodyPr/>
          <a:lstStyle/>
          <a:p>
            <a:endParaRPr lang="en-US"/>
          </a:p>
        </p:txBody>
      </p:sp>
      <p:pic>
        <p:nvPicPr>
          <p:cNvPr id="9" name="Picture 7" descr="Logo&#10;&#10;Description automatically generated">
            <a:extLst>
              <a:ext uri="{FF2B5EF4-FFF2-40B4-BE49-F238E27FC236}">
                <a16:creationId xmlns:a16="http://schemas.microsoft.com/office/drawing/2014/main" id="{3B7D649C-64DC-D15A-E84A-3778CCECF686}"/>
              </a:ext>
            </a:extLst>
          </p:cNvPr>
          <p:cNvPicPr>
            <a:picLocks noChangeAspect="1"/>
          </p:cNvPicPr>
          <p:nvPr/>
        </p:nvPicPr>
        <p:blipFill>
          <a:blip r:embed="rId2"/>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2">
            <a:extLst>
              <a:ext uri="{FF2B5EF4-FFF2-40B4-BE49-F238E27FC236}">
                <a16:creationId xmlns:a16="http://schemas.microsoft.com/office/drawing/2014/main" id="{86D9E6AA-7F42-DE24-5CFC-6CDDCCE00BA1}"/>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400" b="1" kern="0">
                <a:latin typeface="Trebuchet MS"/>
              </a:rPr>
              <a:t>Stock Performance </a:t>
            </a:r>
            <a:endParaRPr lang="en-IN" sz="2400" b="1" kern="0"/>
          </a:p>
        </p:txBody>
      </p:sp>
    </p:spTree>
    <p:extLst>
      <p:ext uri="{BB962C8B-B14F-4D97-AF65-F5344CB8AC3E}">
        <p14:creationId xmlns:p14="http://schemas.microsoft.com/office/powerpoint/2010/main" val="38879317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2D438-E73A-5A74-5AA0-8EBAC016B72E}"/>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D26DB4F-5854-300A-492A-013FD843E69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F3A79F-E993-B64F-B60A-4131C9B638EF}"/>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1C524019-C930-8E40-F88B-89EBCF34D858}"/>
              </a:ext>
            </a:extLst>
          </p:cNvPr>
          <p:cNvPicPr>
            <a:picLocks noGrp="1" noChangeAspect="1"/>
          </p:cNvPicPr>
          <p:nvPr>
            <p:ph sz="quarter" idx="14"/>
          </p:nvPr>
        </p:nvPicPr>
        <p:blipFill>
          <a:blip r:embed="rId2"/>
          <a:stretch>
            <a:fillRect/>
          </a:stretch>
        </p:blipFill>
        <p:spPr>
          <a:xfrm>
            <a:off x="458221" y="2356666"/>
            <a:ext cx="9146025" cy="2743200"/>
          </a:xfrm>
        </p:spPr>
      </p:pic>
      <p:sp>
        <p:nvSpPr>
          <p:cNvPr id="6" name="Title 5">
            <a:extLst>
              <a:ext uri="{FF2B5EF4-FFF2-40B4-BE49-F238E27FC236}">
                <a16:creationId xmlns:a16="http://schemas.microsoft.com/office/drawing/2014/main" id="{A6D30E31-3335-191C-C7A3-28E5F5EAE213}"/>
              </a:ext>
            </a:extLst>
          </p:cNvPr>
          <p:cNvSpPr>
            <a:spLocks noGrp="1"/>
          </p:cNvSpPr>
          <p:nvPr>
            <p:ph type="title"/>
          </p:nvPr>
        </p:nvSpPr>
        <p:spPr/>
        <p:txBody>
          <a:bodyPr/>
          <a:lstStyle/>
          <a:p>
            <a:r>
              <a:rPr lang="en-US">
                <a:latin typeface="Trebuchet MS"/>
              </a:rPr>
              <a:t>5 Day Performance </a:t>
            </a:r>
            <a:endParaRPr lang="en-US"/>
          </a:p>
        </p:txBody>
      </p:sp>
      <p:pic>
        <p:nvPicPr>
          <p:cNvPr id="9" name="Picture 7" descr="Logo&#10;&#10;Description automatically generated">
            <a:extLst>
              <a:ext uri="{FF2B5EF4-FFF2-40B4-BE49-F238E27FC236}">
                <a16:creationId xmlns:a16="http://schemas.microsoft.com/office/drawing/2014/main" id="{FFCB66E0-0FF7-4812-5DD6-82825DC0108C}"/>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4096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B644D3-B85D-C761-C5D2-C3FF8BAF5BC3}"/>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B9220561-35AE-FB15-299F-6D87BD2D5AD1}"/>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9A83F278-9311-1F4F-31B4-F18646BD8589}"/>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690810CA-45D4-F16C-DEDD-87887F7B0DC0}"/>
              </a:ext>
            </a:extLst>
          </p:cNvPr>
          <p:cNvPicPr>
            <a:picLocks noGrp="1" noChangeAspect="1"/>
          </p:cNvPicPr>
          <p:nvPr>
            <p:ph sz="quarter" idx="14"/>
          </p:nvPr>
        </p:nvPicPr>
        <p:blipFill>
          <a:blip r:embed="rId2"/>
          <a:stretch>
            <a:fillRect/>
          </a:stretch>
        </p:blipFill>
        <p:spPr>
          <a:xfrm>
            <a:off x="458221" y="2375716"/>
            <a:ext cx="9146025" cy="2705100"/>
          </a:xfrm>
        </p:spPr>
      </p:pic>
      <p:sp>
        <p:nvSpPr>
          <p:cNvPr id="6" name="Title 5">
            <a:extLst>
              <a:ext uri="{FF2B5EF4-FFF2-40B4-BE49-F238E27FC236}">
                <a16:creationId xmlns:a16="http://schemas.microsoft.com/office/drawing/2014/main" id="{720D2154-F9CF-F6F3-1F45-5B85E5705BBC}"/>
              </a:ext>
            </a:extLst>
          </p:cNvPr>
          <p:cNvSpPr>
            <a:spLocks noGrp="1"/>
          </p:cNvSpPr>
          <p:nvPr>
            <p:ph type="title"/>
          </p:nvPr>
        </p:nvSpPr>
        <p:spPr/>
        <p:txBody>
          <a:bodyPr/>
          <a:lstStyle/>
          <a:p>
            <a:r>
              <a:rPr lang="en-US">
                <a:latin typeface="Trebuchet MS"/>
              </a:rPr>
              <a:t>1 Month Performance</a:t>
            </a:r>
            <a:endParaRPr lang="en-US"/>
          </a:p>
        </p:txBody>
      </p:sp>
      <p:pic>
        <p:nvPicPr>
          <p:cNvPr id="9" name="Picture 7" descr="Logo&#10;&#10;Description automatically generated">
            <a:extLst>
              <a:ext uri="{FF2B5EF4-FFF2-40B4-BE49-F238E27FC236}">
                <a16:creationId xmlns:a16="http://schemas.microsoft.com/office/drawing/2014/main" id="{0188061B-E2A2-5030-8F11-A6F15F73CE1E}"/>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8021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ECBD96-3295-68EF-554A-5732BC7B8C38}"/>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77996C90-87FC-F00C-2470-A951AC3A0D01}"/>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EE183E2-9E1A-9AB1-565A-167E01B591C5}"/>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F9F44538-4273-357D-AE6E-9AE18D4433FD}"/>
              </a:ext>
            </a:extLst>
          </p:cNvPr>
          <p:cNvPicPr>
            <a:picLocks noGrp="1" noChangeAspect="1"/>
          </p:cNvPicPr>
          <p:nvPr>
            <p:ph sz="quarter" idx="14"/>
          </p:nvPr>
        </p:nvPicPr>
        <p:blipFill>
          <a:blip r:embed="rId2"/>
          <a:stretch>
            <a:fillRect/>
          </a:stretch>
        </p:blipFill>
        <p:spPr>
          <a:xfrm>
            <a:off x="458221" y="2361428"/>
            <a:ext cx="9146025" cy="2733675"/>
          </a:xfrm>
        </p:spPr>
      </p:pic>
      <p:sp>
        <p:nvSpPr>
          <p:cNvPr id="6" name="Title 5">
            <a:extLst>
              <a:ext uri="{FF2B5EF4-FFF2-40B4-BE49-F238E27FC236}">
                <a16:creationId xmlns:a16="http://schemas.microsoft.com/office/drawing/2014/main" id="{C4A276A0-05DA-508D-1B57-A759F2DA0414}"/>
              </a:ext>
            </a:extLst>
          </p:cNvPr>
          <p:cNvSpPr>
            <a:spLocks noGrp="1"/>
          </p:cNvSpPr>
          <p:nvPr>
            <p:ph type="title"/>
          </p:nvPr>
        </p:nvSpPr>
        <p:spPr/>
        <p:txBody>
          <a:bodyPr/>
          <a:lstStyle/>
          <a:p>
            <a:r>
              <a:rPr lang="en-US">
                <a:latin typeface="Trebuchet MS"/>
              </a:rPr>
              <a:t>6 Month Performance</a:t>
            </a:r>
          </a:p>
        </p:txBody>
      </p:sp>
      <p:pic>
        <p:nvPicPr>
          <p:cNvPr id="9" name="Picture 7" descr="Logo&#10;&#10;Description automatically generated">
            <a:extLst>
              <a:ext uri="{FF2B5EF4-FFF2-40B4-BE49-F238E27FC236}">
                <a16:creationId xmlns:a16="http://schemas.microsoft.com/office/drawing/2014/main" id="{8D9FC765-C32A-66CE-1299-2878DB70A90F}"/>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7195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4F0F65-EEF7-F932-4460-6C880935B48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D9D06138-06C6-ECD9-71D6-5AF9F4B70D9A}"/>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D1767BAF-CC33-9501-0FCC-D58F861ADB05}"/>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A5C9532F-6043-D4D1-E7C6-093AF82AE29C}"/>
              </a:ext>
            </a:extLst>
          </p:cNvPr>
          <p:cNvPicPr>
            <a:picLocks noGrp="1" noChangeAspect="1"/>
          </p:cNvPicPr>
          <p:nvPr>
            <p:ph sz="quarter" idx="14"/>
          </p:nvPr>
        </p:nvPicPr>
        <p:blipFill>
          <a:blip r:embed="rId2"/>
          <a:stretch>
            <a:fillRect/>
          </a:stretch>
        </p:blipFill>
        <p:spPr>
          <a:xfrm>
            <a:off x="458221" y="2366191"/>
            <a:ext cx="9146025" cy="2724150"/>
          </a:xfrm>
        </p:spPr>
      </p:pic>
      <p:sp>
        <p:nvSpPr>
          <p:cNvPr id="6" name="Title 5">
            <a:extLst>
              <a:ext uri="{FF2B5EF4-FFF2-40B4-BE49-F238E27FC236}">
                <a16:creationId xmlns:a16="http://schemas.microsoft.com/office/drawing/2014/main" id="{079E902B-7C68-4BAB-7751-CB336EAA0641}"/>
              </a:ext>
            </a:extLst>
          </p:cNvPr>
          <p:cNvSpPr>
            <a:spLocks noGrp="1"/>
          </p:cNvSpPr>
          <p:nvPr>
            <p:ph type="title"/>
          </p:nvPr>
        </p:nvSpPr>
        <p:spPr/>
        <p:txBody>
          <a:bodyPr/>
          <a:lstStyle/>
          <a:p>
            <a:r>
              <a:rPr lang="en-US">
                <a:latin typeface="Trebuchet MS"/>
              </a:rPr>
              <a:t>1 Year Performance</a:t>
            </a:r>
          </a:p>
        </p:txBody>
      </p:sp>
      <p:pic>
        <p:nvPicPr>
          <p:cNvPr id="9" name="Picture 7" descr="Logo&#10;&#10;Description automatically generated">
            <a:extLst>
              <a:ext uri="{FF2B5EF4-FFF2-40B4-BE49-F238E27FC236}">
                <a16:creationId xmlns:a16="http://schemas.microsoft.com/office/drawing/2014/main" id="{AC008503-9BC3-77AA-6FA9-3246F6175967}"/>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473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6946E5A-1E77-9318-50B9-DCF53053A292}"/>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0B069489-6214-3520-69D1-2E99E7AB4C50}"/>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CB2BA8DF-4201-D849-6399-681DCA3F1C32}"/>
              </a:ext>
            </a:extLst>
          </p:cNvPr>
          <p:cNvSpPr>
            <a:spLocks noGrp="1"/>
          </p:cNvSpPr>
          <p:nvPr>
            <p:ph type="body" sz="quarter" idx="10"/>
          </p:nvPr>
        </p:nvSpPr>
        <p:spPr/>
        <p:txBody>
          <a:bodyPr/>
          <a:lstStyle/>
          <a:p>
            <a:endParaRPr lang="zh-CN" altLang="en-US"/>
          </a:p>
        </p:txBody>
      </p:sp>
      <p:pic>
        <p:nvPicPr>
          <p:cNvPr id="8" name="图片 8" descr="图片包含 图示&#10;&#10;已自动生成说明">
            <a:extLst>
              <a:ext uri="{FF2B5EF4-FFF2-40B4-BE49-F238E27FC236}">
                <a16:creationId xmlns:a16="http://schemas.microsoft.com/office/drawing/2014/main" id="{1696C581-85FA-60C0-2995-F1AF0665F3CF}"/>
              </a:ext>
            </a:extLst>
          </p:cNvPr>
          <p:cNvPicPr>
            <a:picLocks noGrp="1" noChangeAspect="1"/>
          </p:cNvPicPr>
          <p:nvPr>
            <p:ph sz="quarter" idx="14"/>
          </p:nvPr>
        </p:nvPicPr>
        <p:blipFill>
          <a:blip r:embed="rId2"/>
          <a:stretch>
            <a:fillRect/>
          </a:stretch>
        </p:blipFill>
        <p:spPr>
          <a:xfrm>
            <a:off x="337132" y="1664444"/>
            <a:ext cx="9322994" cy="4378362"/>
          </a:xfrm>
        </p:spPr>
      </p:pic>
      <p:sp>
        <p:nvSpPr>
          <p:cNvPr id="6" name="标题 5">
            <a:extLst>
              <a:ext uri="{FF2B5EF4-FFF2-40B4-BE49-F238E27FC236}">
                <a16:creationId xmlns:a16="http://schemas.microsoft.com/office/drawing/2014/main" id="{37E0C3D6-1CF6-7201-D6E9-D417750FC60A}"/>
              </a:ext>
            </a:extLst>
          </p:cNvPr>
          <p:cNvSpPr>
            <a:spLocks noGrp="1"/>
          </p:cNvSpPr>
          <p:nvPr>
            <p:ph type="title"/>
          </p:nvPr>
        </p:nvSpPr>
        <p:spPr/>
        <p:txBody>
          <a:bodyPr/>
          <a:lstStyle/>
          <a:p>
            <a:r>
              <a:rPr lang="zh-CN" sz="2500">
                <a:latin typeface="Arial"/>
                <a:cs typeface="Arial"/>
              </a:rPr>
              <a:t>Largest Retailer</a:t>
            </a:r>
            <a:r>
              <a:rPr lang="en-US" altLang="zh-CN" sz="2500">
                <a:latin typeface="Arial"/>
                <a:cs typeface="Arial"/>
              </a:rPr>
              <a:t>s’ S</a:t>
            </a:r>
            <a:r>
              <a:rPr lang="zh-CN" sz="2500">
                <a:latin typeface="Arial"/>
                <a:cs typeface="Arial"/>
              </a:rPr>
              <a:t>ales in US</a:t>
            </a:r>
          </a:p>
        </p:txBody>
      </p:sp>
      <p:sp>
        <p:nvSpPr>
          <p:cNvPr id="7" name="内容占位符 6">
            <a:extLst>
              <a:ext uri="{FF2B5EF4-FFF2-40B4-BE49-F238E27FC236}">
                <a16:creationId xmlns:a16="http://schemas.microsoft.com/office/drawing/2014/main" id="{2061C7D1-0DA8-F4A3-B66D-3DF3596D1B25}"/>
              </a:ext>
            </a:extLst>
          </p:cNvPr>
          <p:cNvSpPr>
            <a:spLocks noGrp="1"/>
          </p:cNvSpPr>
          <p:nvPr>
            <p:ph sz="quarter" idx="18"/>
          </p:nvPr>
        </p:nvSpPr>
        <p:spPr/>
        <p:txBody>
          <a:bodyPr/>
          <a:lstStyle/>
          <a:p>
            <a:endParaRPr lang="zh-CN" altLang="en-US"/>
          </a:p>
        </p:txBody>
      </p:sp>
    </p:spTree>
    <p:extLst>
      <p:ext uri="{BB962C8B-B14F-4D97-AF65-F5344CB8AC3E}">
        <p14:creationId xmlns:p14="http://schemas.microsoft.com/office/powerpoint/2010/main" val="11791542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3F5FB6-05A3-9125-0CAA-55906A703EFD}"/>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7CA24F71-431C-DE5A-66AD-99460A792E0B}"/>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761EEA63-7F0B-BA72-8E46-DAAF1ACB24BD}"/>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4E431825-A551-8E49-5B59-0D677C56F0E2}"/>
              </a:ext>
            </a:extLst>
          </p:cNvPr>
          <p:cNvPicPr>
            <a:picLocks noGrp="1" noChangeAspect="1"/>
          </p:cNvPicPr>
          <p:nvPr>
            <p:ph sz="quarter" idx="14"/>
          </p:nvPr>
        </p:nvPicPr>
        <p:blipFill>
          <a:blip r:embed="rId2"/>
          <a:stretch>
            <a:fillRect/>
          </a:stretch>
        </p:blipFill>
        <p:spPr>
          <a:xfrm>
            <a:off x="458221" y="2361428"/>
            <a:ext cx="9146025" cy="2733675"/>
          </a:xfrm>
        </p:spPr>
      </p:pic>
      <p:sp>
        <p:nvSpPr>
          <p:cNvPr id="6" name="Title 5">
            <a:extLst>
              <a:ext uri="{FF2B5EF4-FFF2-40B4-BE49-F238E27FC236}">
                <a16:creationId xmlns:a16="http://schemas.microsoft.com/office/drawing/2014/main" id="{4286DAA1-F407-5953-CFFC-706DDF6C0945}"/>
              </a:ext>
            </a:extLst>
          </p:cNvPr>
          <p:cNvSpPr>
            <a:spLocks noGrp="1"/>
          </p:cNvSpPr>
          <p:nvPr>
            <p:ph type="title"/>
          </p:nvPr>
        </p:nvSpPr>
        <p:spPr/>
        <p:txBody>
          <a:bodyPr/>
          <a:lstStyle/>
          <a:p>
            <a:r>
              <a:rPr lang="en-US">
                <a:latin typeface="Trebuchet MS"/>
              </a:rPr>
              <a:t>5 Year Performance </a:t>
            </a:r>
          </a:p>
        </p:txBody>
      </p:sp>
      <p:pic>
        <p:nvPicPr>
          <p:cNvPr id="9" name="Picture 7" descr="Logo&#10;&#10;Description automatically generated">
            <a:extLst>
              <a:ext uri="{FF2B5EF4-FFF2-40B4-BE49-F238E27FC236}">
                <a16:creationId xmlns:a16="http://schemas.microsoft.com/office/drawing/2014/main" id="{2B605A81-9D00-2C08-EFE5-FB18513461B5}"/>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8385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008789-5F2F-266E-2804-544D6E356B15}"/>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379206E2-BBDD-204B-D7FD-038CED3CC6C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79DC3E5-B6DD-82E1-A25E-1A0419C575F8}"/>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9CE54455-6097-375F-967E-0F2B1BA93369}"/>
              </a:ext>
            </a:extLst>
          </p:cNvPr>
          <p:cNvPicPr>
            <a:picLocks noGrp="1" noChangeAspect="1"/>
          </p:cNvPicPr>
          <p:nvPr>
            <p:ph sz="quarter" idx="14"/>
          </p:nvPr>
        </p:nvPicPr>
        <p:blipFill>
          <a:blip r:embed="rId2"/>
          <a:stretch>
            <a:fillRect/>
          </a:stretch>
        </p:blipFill>
        <p:spPr>
          <a:xfrm>
            <a:off x="458221" y="2361428"/>
            <a:ext cx="9146025" cy="2733675"/>
          </a:xfrm>
        </p:spPr>
      </p:pic>
      <p:sp>
        <p:nvSpPr>
          <p:cNvPr id="6" name="Title 5">
            <a:extLst>
              <a:ext uri="{FF2B5EF4-FFF2-40B4-BE49-F238E27FC236}">
                <a16:creationId xmlns:a16="http://schemas.microsoft.com/office/drawing/2014/main" id="{8C22223F-80D0-6FCA-312A-0FF2CACCECF4}"/>
              </a:ext>
            </a:extLst>
          </p:cNvPr>
          <p:cNvSpPr>
            <a:spLocks noGrp="1"/>
          </p:cNvSpPr>
          <p:nvPr>
            <p:ph type="title"/>
          </p:nvPr>
        </p:nvSpPr>
        <p:spPr/>
        <p:txBody>
          <a:bodyPr/>
          <a:lstStyle/>
          <a:p>
            <a:r>
              <a:rPr lang="en-US">
                <a:latin typeface="Trebuchet MS"/>
              </a:rPr>
              <a:t>10 Year Performance</a:t>
            </a:r>
          </a:p>
        </p:txBody>
      </p:sp>
      <p:pic>
        <p:nvPicPr>
          <p:cNvPr id="9" name="Picture 7" descr="Logo&#10;&#10;Description automatically generated">
            <a:extLst>
              <a:ext uri="{FF2B5EF4-FFF2-40B4-BE49-F238E27FC236}">
                <a16:creationId xmlns:a16="http://schemas.microsoft.com/office/drawing/2014/main" id="{B3A27089-04E5-E5AB-3A4B-8DDC774EA5A9}"/>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5138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1EFE6-94EA-2AAE-EFF5-EF393660460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70615763-6DD5-EC4C-43A2-8885006119B6}"/>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0C233AA0-DAAF-5A33-AA7C-CBDEC4C45204}"/>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4126B3E8-26BE-E9E7-0FDB-70DE593A3894}"/>
              </a:ext>
            </a:extLst>
          </p:cNvPr>
          <p:cNvPicPr>
            <a:picLocks noGrp="1" noChangeAspect="1"/>
          </p:cNvPicPr>
          <p:nvPr>
            <p:ph sz="quarter" idx="14"/>
          </p:nvPr>
        </p:nvPicPr>
        <p:blipFill>
          <a:blip r:embed="rId2"/>
          <a:stretch>
            <a:fillRect/>
          </a:stretch>
        </p:blipFill>
        <p:spPr>
          <a:xfrm>
            <a:off x="458221" y="2361428"/>
            <a:ext cx="9146025" cy="2733675"/>
          </a:xfrm>
        </p:spPr>
      </p:pic>
      <p:sp>
        <p:nvSpPr>
          <p:cNvPr id="6" name="Title 5">
            <a:extLst>
              <a:ext uri="{FF2B5EF4-FFF2-40B4-BE49-F238E27FC236}">
                <a16:creationId xmlns:a16="http://schemas.microsoft.com/office/drawing/2014/main" id="{EF33B4FA-9D3F-518E-A843-BC4EBF2B7B6E}"/>
              </a:ext>
            </a:extLst>
          </p:cNvPr>
          <p:cNvSpPr>
            <a:spLocks noGrp="1"/>
          </p:cNvSpPr>
          <p:nvPr>
            <p:ph type="title"/>
          </p:nvPr>
        </p:nvSpPr>
        <p:spPr/>
        <p:txBody>
          <a:bodyPr/>
          <a:lstStyle/>
          <a:p>
            <a:r>
              <a:rPr lang="en-US">
                <a:latin typeface="Trebuchet MS"/>
              </a:rPr>
              <a:t>Max Performance All-Time</a:t>
            </a:r>
            <a:endParaRPr lang="en-US"/>
          </a:p>
        </p:txBody>
      </p:sp>
      <p:pic>
        <p:nvPicPr>
          <p:cNvPr id="9" name="Picture 7" descr="Logo&#10;&#10;Description automatically generated">
            <a:extLst>
              <a:ext uri="{FF2B5EF4-FFF2-40B4-BE49-F238E27FC236}">
                <a16:creationId xmlns:a16="http://schemas.microsoft.com/office/drawing/2014/main" id="{3D1B3FDE-C48D-2C9A-70ED-E9A6345DA4BE}"/>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8137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EBCE4-7EF9-DC31-9A3F-CEE770A4523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2E888DFD-57F9-D4D5-E6A9-48DC1A2D0929}"/>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1BC22E22-4FA1-C7CC-BB5B-DE273CF9CD85}"/>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AE7E4E7B-332C-AD7D-3719-FDEAF7B1B01B}"/>
              </a:ext>
            </a:extLst>
          </p:cNvPr>
          <p:cNvSpPr>
            <a:spLocks noGrp="1"/>
          </p:cNvSpPr>
          <p:nvPr>
            <p:ph type="title"/>
          </p:nvPr>
        </p:nvSpPr>
        <p:spPr/>
        <p:txBody>
          <a:bodyPr/>
          <a:lstStyle/>
          <a:p>
            <a:r>
              <a:rPr lang="en-US">
                <a:latin typeface="Trebuchet MS"/>
              </a:rPr>
              <a:t>Peer Comparison</a:t>
            </a:r>
            <a:endParaRPr lang="en-US"/>
          </a:p>
        </p:txBody>
      </p:sp>
      <p:pic>
        <p:nvPicPr>
          <p:cNvPr id="9" name="Picture 7" descr="Logo&#10;&#10;Description automatically generated">
            <a:extLst>
              <a:ext uri="{FF2B5EF4-FFF2-40B4-BE49-F238E27FC236}">
                <a16:creationId xmlns:a16="http://schemas.microsoft.com/office/drawing/2014/main" id="{08D88512-B7A8-F309-8D27-85E726CB0037}"/>
              </a:ext>
            </a:extLst>
          </p:cNvPr>
          <p:cNvPicPr>
            <a:picLocks noChangeAspect="1"/>
          </p:cNvPicPr>
          <p:nvPr/>
        </p:nvPicPr>
        <p:blipFill>
          <a:blip r:embed="rId2"/>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6141AF7E-8744-5821-1A0D-168038BDDD2B}"/>
              </a:ext>
            </a:extLst>
          </p:cNvPr>
          <p:cNvPicPr>
            <a:picLocks noGrp="1" noChangeAspect="1"/>
          </p:cNvPicPr>
          <p:nvPr>
            <p:ph sz="quarter" idx="14"/>
          </p:nvPr>
        </p:nvPicPr>
        <p:blipFill>
          <a:blip r:embed="rId3"/>
          <a:stretch>
            <a:fillRect/>
          </a:stretch>
        </p:blipFill>
        <p:spPr>
          <a:xfrm>
            <a:off x="141914" y="2419513"/>
            <a:ext cx="9778641" cy="2932943"/>
          </a:xfrm>
        </p:spPr>
      </p:pic>
    </p:spTree>
    <p:extLst>
      <p:ext uri="{BB962C8B-B14F-4D97-AF65-F5344CB8AC3E}">
        <p14:creationId xmlns:p14="http://schemas.microsoft.com/office/powerpoint/2010/main" val="1931410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AA093B-1232-6B8F-6AEE-F1866089A2CB}"/>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F7746D9-3086-17F5-5F59-8500371C3F36}"/>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94C0E45-4833-D930-3594-A415A73B40C8}"/>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F8FE4B16-38F7-B3BF-D8C0-44414E129CEF}"/>
              </a:ext>
            </a:extLst>
          </p:cNvPr>
          <p:cNvPicPr>
            <a:picLocks noGrp="1" noChangeAspect="1"/>
          </p:cNvPicPr>
          <p:nvPr>
            <p:ph sz="quarter" idx="14"/>
          </p:nvPr>
        </p:nvPicPr>
        <p:blipFill>
          <a:blip r:embed="rId3"/>
          <a:stretch>
            <a:fillRect/>
          </a:stretch>
        </p:blipFill>
        <p:spPr>
          <a:xfrm>
            <a:off x="1036438" y="1534475"/>
            <a:ext cx="7981547" cy="5190191"/>
          </a:xfrm>
        </p:spPr>
      </p:pic>
      <p:sp>
        <p:nvSpPr>
          <p:cNvPr id="6" name="Title 5">
            <a:extLst>
              <a:ext uri="{FF2B5EF4-FFF2-40B4-BE49-F238E27FC236}">
                <a16:creationId xmlns:a16="http://schemas.microsoft.com/office/drawing/2014/main" id="{D5C993D1-CB8E-A047-E786-F2761F147302}"/>
              </a:ext>
            </a:extLst>
          </p:cNvPr>
          <p:cNvSpPr>
            <a:spLocks noGrp="1"/>
          </p:cNvSpPr>
          <p:nvPr>
            <p:ph type="title"/>
          </p:nvPr>
        </p:nvSpPr>
        <p:spPr/>
        <p:txBody>
          <a:bodyPr/>
          <a:lstStyle/>
          <a:p>
            <a:r>
              <a:rPr lang="en-US"/>
              <a:t>Market &amp; Industry Index Comparison</a:t>
            </a:r>
          </a:p>
        </p:txBody>
      </p:sp>
      <p:pic>
        <p:nvPicPr>
          <p:cNvPr id="9" name="Picture 7" descr="Logo&#10;&#10;Description automatically generated">
            <a:extLst>
              <a:ext uri="{FF2B5EF4-FFF2-40B4-BE49-F238E27FC236}">
                <a16:creationId xmlns:a16="http://schemas.microsoft.com/office/drawing/2014/main" id="{9871F431-D04C-FC51-188A-3E3B8777C29E}"/>
              </a:ext>
            </a:extLst>
          </p:cNvPr>
          <p:cNvPicPr>
            <a:picLocks noChangeAspect="1"/>
          </p:cNvPicPr>
          <p:nvPr/>
        </p:nvPicPr>
        <p:blipFill>
          <a:blip r:embed="rId4"/>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018676"/>
      </p:ext>
    </p:extLst>
  </p:cSld>
  <p:clrMapOvr>
    <a:masterClrMapping/>
  </p:clrMapOvr>
  <p:extLst>
    <p:ext uri="{6950BFC3-D8DA-4A85-94F7-54DA5524770B}">
      <p188:commentRel xmlns:p188="http://schemas.microsoft.com/office/powerpoint/2018/8/main" r:id="rId2"/>
    </p:ext>
  </p:extLs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06C1-340A-BE16-7E1B-0439AE036ED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52AE0D9-DC03-0035-4846-1E198E6CF530}"/>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45FDC9F-53A8-FF7A-76DF-34F9434E08CE}"/>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C7E42BA5-D70B-4927-BB49-C4447F2A6567}"/>
              </a:ext>
            </a:extLst>
          </p:cNvPr>
          <p:cNvSpPr>
            <a:spLocks noGrp="1"/>
          </p:cNvSpPr>
          <p:nvPr>
            <p:ph type="title"/>
          </p:nvPr>
        </p:nvSpPr>
        <p:spPr/>
        <p:txBody>
          <a:bodyPr/>
          <a:lstStyle/>
          <a:p>
            <a:endParaRPr lang="en-US"/>
          </a:p>
        </p:txBody>
      </p:sp>
      <p:pic>
        <p:nvPicPr>
          <p:cNvPr id="9" name="Picture 7" descr="Logo&#10;&#10;Description automatically generated">
            <a:extLst>
              <a:ext uri="{FF2B5EF4-FFF2-40B4-BE49-F238E27FC236}">
                <a16:creationId xmlns:a16="http://schemas.microsoft.com/office/drawing/2014/main" id="{3B7D649C-64DC-D15A-E84A-3778CCECF686}"/>
              </a:ext>
            </a:extLst>
          </p:cNvPr>
          <p:cNvPicPr>
            <a:picLocks noChangeAspect="1"/>
          </p:cNvPicPr>
          <p:nvPr/>
        </p:nvPicPr>
        <p:blipFill>
          <a:blip r:embed="rId2"/>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2">
            <a:extLst>
              <a:ext uri="{FF2B5EF4-FFF2-40B4-BE49-F238E27FC236}">
                <a16:creationId xmlns:a16="http://schemas.microsoft.com/office/drawing/2014/main" id="{86D9E6AA-7F42-DE24-5CFC-6CDDCCE00BA1}"/>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400" b="1" kern="0">
                <a:latin typeface="Trebuchet MS"/>
              </a:rPr>
              <a:t>Company Overview</a:t>
            </a:r>
            <a:endParaRPr lang="en-US"/>
          </a:p>
        </p:txBody>
      </p:sp>
    </p:spTree>
    <p:extLst>
      <p:ext uri="{BB962C8B-B14F-4D97-AF65-F5344CB8AC3E}">
        <p14:creationId xmlns:p14="http://schemas.microsoft.com/office/powerpoint/2010/main" val="37661446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9C8092-4F00-C6D5-3A97-0A4A99D5B576}"/>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5F3D3CD0-132F-22BD-8CA6-F9BF36E2177B}"/>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63026E8C-6DF3-0DFC-C02A-2113FBCEF2A1}"/>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799C4AB7-53A6-2986-C34C-FA0AA23E4E27}"/>
              </a:ext>
            </a:extLst>
          </p:cNvPr>
          <p:cNvSpPr>
            <a:spLocks noGrp="1"/>
          </p:cNvSpPr>
          <p:nvPr>
            <p:ph sz="quarter" idx="14"/>
          </p:nvPr>
        </p:nvSpPr>
        <p:spPr/>
        <p:txBody>
          <a:bodyPr/>
          <a:lstStyle/>
          <a:p>
            <a:pPr marL="231775" indent="-231775"/>
            <a:r>
              <a:rPr lang="en-US" sz="2000">
                <a:latin typeface="Times New Roman"/>
                <a:cs typeface="Times New Roman"/>
              </a:rPr>
              <a:t>1983 – Costco was founded by James Sinegal and Jeffery Brotman and opened its first </a:t>
            </a:r>
            <a:endParaRPr lang="en-US"/>
          </a:p>
          <a:p>
            <a:pPr marL="0" indent="0">
              <a:buNone/>
            </a:pPr>
            <a:r>
              <a:rPr lang="en-US" sz="2000">
                <a:latin typeface="Times New Roman"/>
                <a:cs typeface="Times New Roman"/>
              </a:rPr>
              <a:t>                warehouse at Seattle. </a:t>
            </a:r>
          </a:p>
          <a:p>
            <a:pPr marL="231775" indent="-231775"/>
            <a:r>
              <a:rPr lang="en-US" sz="2000">
                <a:latin typeface="Times New Roman"/>
                <a:cs typeface="Times New Roman"/>
              </a:rPr>
              <a:t>1985 – Profits had grown to $45M on sales of $1.9B. Costco becomes a publicly owned. </a:t>
            </a:r>
            <a:endParaRPr lang="en-US"/>
          </a:p>
          <a:p>
            <a:pPr marL="231775" indent="-231775"/>
            <a:r>
              <a:rPr lang="en-US" sz="2000">
                <a:latin typeface="Times New Roman"/>
                <a:cs typeface="Times New Roman"/>
              </a:rPr>
              <a:t>1993 - Costco merged with Price Club under the name PriceCostco, had 206 locations </a:t>
            </a:r>
            <a:endParaRPr lang="en-US" sz="2000"/>
          </a:p>
          <a:p>
            <a:pPr marL="0" indent="0">
              <a:buNone/>
            </a:pPr>
            <a:r>
              <a:rPr lang="en-US" sz="2000">
                <a:latin typeface="Times New Roman"/>
                <a:cs typeface="Times New Roman"/>
              </a:rPr>
              <a:t>                generating $16B in annual sales. </a:t>
            </a:r>
            <a:endParaRPr lang="en-US" sz="2000"/>
          </a:p>
          <a:p>
            <a:pPr marL="231775" indent="-231775"/>
            <a:r>
              <a:rPr lang="en-US" sz="2000">
                <a:latin typeface="Times New Roman"/>
                <a:cs typeface="Times New Roman"/>
              </a:rPr>
              <a:t>1994 - First Asia Costco opens in Seoul.</a:t>
            </a:r>
          </a:p>
          <a:p>
            <a:pPr marL="231775" indent="-231775"/>
            <a:r>
              <a:rPr lang="en-US" sz="2000">
                <a:latin typeface="Times New Roman"/>
                <a:cs typeface="Times New Roman"/>
              </a:rPr>
              <a:t>1998 - The Costco.com Web site is launched.</a:t>
            </a:r>
            <a:endParaRPr lang="en-US" sz="2000"/>
          </a:p>
          <a:p>
            <a:pPr marL="231775" indent="-231775"/>
            <a:r>
              <a:rPr lang="en-US" sz="2000">
                <a:latin typeface="Times New Roman"/>
                <a:cs typeface="Times New Roman"/>
              </a:rPr>
              <a:t>2000 - The 2% reward program is initiated. 2 for 1 stock split on January 14th </a:t>
            </a:r>
            <a:endParaRPr lang="en-US" sz="2000"/>
          </a:p>
          <a:p>
            <a:pPr marL="231775" indent="-231775"/>
            <a:r>
              <a:rPr lang="en-US" sz="2000">
                <a:latin typeface="Times New Roman"/>
                <a:cs typeface="Times New Roman"/>
              </a:rPr>
              <a:t>2019 - 785 warehouses, 98.5M members, and #14 Fortune 500 rankings of largest United </a:t>
            </a:r>
            <a:endParaRPr lang="en-US" sz="2000"/>
          </a:p>
          <a:p>
            <a:pPr marL="0" indent="0">
              <a:buNone/>
            </a:pPr>
            <a:r>
              <a:rPr lang="en-US" sz="2000">
                <a:latin typeface="Times New Roman"/>
                <a:cs typeface="Times New Roman"/>
              </a:rPr>
              <a:t>               States corporations by total revenue. </a:t>
            </a:r>
            <a:endParaRPr lang="en-US" sz="2000"/>
          </a:p>
          <a:p>
            <a:pPr marL="231775" indent="-231775"/>
            <a:r>
              <a:rPr lang="en-US" sz="2000">
                <a:latin typeface="Times New Roman"/>
                <a:cs typeface="Times New Roman"/>
              </a:rPr>
              <a:t>2020 - Acquisition of </a:t>
            </a:r>
            <a:r>
              <a:rPr lang="en-US" sz="2000" err="1">
                <a:latin typeface="Times New Roman"/>
                <a:cs typeface="Times New Roman"/>
              </a:rPr>
              <a:t>Innovel</a:t>
            </a:r>
            <a:r>
              <a:rPr lang="en-US" sz="2000">
                <a:latin typeface="Times New Roman"/>
                <a:cs typeface="Times New Roman"/>
              </a:rPr>
              <a:t> (now Costco Logistics) to improve last mile delivery </a:t>
            </a:r>
            <a:endParaRPr lang="en-US" sz="2000"/>
          </a:p>
          <a:p>
            <a:pPr marL="0" indent="0">
              <a:buNone/>
            </a:pPr>
            <a:r>
              <a:rPr lang="en-US" sz="2000">
                <a:latin typeface="Times New Roman"/>
                <a:cs typeface="Times New Roman"/>
              </a:rPr>
              <a:t>               offerings.</a:t>
            </a:r>
            <a:endParaRPr lang="en-US" sz="2000"/>
          </a:p>
          <a:p>
            <a:pPr marL="231775" indent="-231775"/>
            <a:r>
              <a:rPr lang="en-US" sz="2000">
                <a:latin typeface="Times New Roman"/>
                <a:cs typeface="Times New Roman"/>
              </a:rPr>
              <a:t>2021 - 815 warehouses, Kirkland Signature represented $59B total sales, and over 106M </a:t>
            </a:r>
            <a:endParaRPr lang="en-US" sz="2000"/>
          </a:p>
          <a:p>
            <a:pPr marL="0" indent="0">
              <a:buNone/>
            </a:pPr>
            <a:r>
              <a:rPr lang="en-US" sz="2000">
                <a:latin typeface="Times New Roman"/>
                <a:cs typeface="Times New Roman"/>
              </a:rPr>
              <a:t>               rotisserie chickens were sold company-wide. </a:t>
            </a:r>
            <a:endParaRPr lang="en-US" sz="2000"/>
          </a:p>
          <a:p>
            <a:pPr marL="231775" indent="-231775"/>
            <a:endParaRPr lang="en-US" sz="2000"/>
          </a:p>
        </p:txBody>
      </p:sp>
      <p:sp>
        <p:nvSpPr>
          <p:cNvPr id="6" name="Title 5">
            <a:extLst>
              <a:ext uri="{FF2B5EF4-FFF2-40B4-BE49-F238E27FC236}">
                <a16:creationId xmlns:a16="http://schemas.microsoft.com/office/drawing/2014/main" id="{A61DDA7D-3A31-A057-EE19-A44CB01C1B38}"/>
              </a:ext>
            </a:extLst>
          </p:cNvPr>
          <p:cNvSpPr>
            <a:spLocks noGrp="1"/>
          </p:cNvSpPr>
          <p:nvPr>
            <p:ph type="title"/>
          </p:nvPr>
        </p:nvSpPr>
        <p:spPr/>
        <p:txBody>
          <a:bodyPr/>
          <a:lstStyle/>
          <a:p>
            <a:r>
              <a:rPr lang="en-US">
                <a:latin typeface="Trebuchet MS"/>
              </a:rPr>
              <a:t>Business Timeline</a:t>
            </a:r>
            <a:endParaRPr lang="en-US"/>
          </a:p>
        </p:txBody>
      </p:sp>
      <p:pic>
        <p:nvPicPr>
          <p:cNvPr id="8" name="Picture 7" descr="Logo&#10;&#10;Description automatically generated">
            <a:extLst>
              <a:ext uri="{FF2B5EF4-FFF2-40B4-BE49-F238E27FC236}">
                <a16:creationId xmlns:a16="http://schemas.microsoft.com/office/drawing/2014/main" id="{429A5663-2E27-48C2-EA27-9513E2857E5A}"/>
              </a:ext>
            </a:extLst>
          </p:cNvPr>
          <p:cNvPicPr>
            <a:picLocks noChangeAspect="1"/>
          </p:cNvPicPr>
          <p:nvPr/>
        </p:nvPicPr>
        <p:blipFill>
          <a:blip r:embed="rId2"/>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6592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B41075-4168-CC12-7CE1-01BBC3D91A99}"/>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0857D003-1386-A36C-E685-15C0580C3AFB}"/>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EA5842D-6EE4-7588-0F11-2A4B4480628B}"/>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537F90E5-5BFE-79F4-8392-43B46229407C}"/>
              </a:ext>
            </a:extLst>
          </p:cNvPr>
          <p:cNvSpPr>
            <a:spLocks noGrp="1"/>
          </p:cNvSpPr>
          <p:nvPr>
            <p:ph sz="quarter" idx="14"/>
          </p:nvPr>
        </p:nvSpPr>
        <p:spPr/>
        <p:txBody>
          <a:bodyPr/>
          <a:lstStyle/>
          <a:p>
            <a:pPr marL="231775" indent="-231775"/>
            <a:endParaRPr lang="en-US" sz="2000">
              <a:latin typeface="Times New Roman"/>
              <a:cs typeface="Times New Roman"/>
            </a:endParaRPr>
          </a:p>
          <a:p>
            <a:pPr marL="231775" indent="-231775"/>
            <a:r>
              <a:rPr lang="en-US" sz="2000" b="1">
                <a:latin typeface="Times New Roman"/>
                <a:cs typeface="Times New Roman"/>
              </a:rPr>
              <a:t>Opened 22 new warehouses</a:t>
            </a:r>
            <a:r>
              <a:rPr lang="en-US" sz="2000">
                <a:latin typeface="Times New Roman"/>
                <a:cs typeface="Times New Roman"/>
              </a:rPr>
              <a:t>, including 2 relocations: 12 net new in the U.S., 4 net new in our Canadian segment, and 4 new in our Other International segment, compared to 16 new warehouses, including 3 relocations in 2020; </a:t>
            </a:r>
            <a:endParaRPr lang="en-US"/>
          </a:p>
          <a:p>
            <a:pPr marL="231775" indent="-231775"/>
            <a:r>
              <a:rPr lang="en-US" sz="2000" b="1">
                <a:latin typeface="Times New Roman"/>
                <a:cs typeface="Times New Roman"/>
              </a:rPr>
              <a:t>Net sales increased 18%</a:t>
            </a:r>
            <a:r>
              <a:rPr lang="en-US" sz="2000">
                <a:latin typeface="Times New Roman"/>
                <a:cs typeface="Times New Roman"/>
              </a:rPr>
              <a:t> to $192,052 driven by a 16% increase in comparable sales and sales at new warehouses opened in 2020 and 2021; </a:t>
            </a:r>
            <a:endParaRPr lang="en-US"/>
          </a:p>
          <a:p>
            <a:pPr marL="231775" indent="-231775"/>
            <a:r>
              <a:rPr lang="en-US" sz="2000" b="1">
                <a:latin typeface="Times New Roman"/>
                <a:cs typeface="Times New Roman"/>
              </a:rPr>
              <a:t>Membership fee revenue increased 9%</a:t>
            </a:r>
            <a:r>
              <a:rPr lang="en-US" sz="2000">
                <a:latin typeface="Times New Roman"/>
                <a:cs typeface="Times New Roman"/>
              </a:rPr>
              <a:t> to $3,877, driven by sign-ups and upgrades to Executive membership; </a:t>
            </a:r>
            <a:endParaRPr lang="en-US"/>
          </a:p>
          <a:p>
            <a:pPr marL="231775" indent="-231775"/>
            <a:r>
              <a:rPr lang="en-US" sz="2000" b="1">
                <a:latin typeface="Times New Roman"/>
                <a:cs typeface="Times New Roman"/>
              </a:rPr>
              <a:t>Net income increased 25%</a:t>
            </a:r>
            <a:r>
              <a:rPr lang="en-US" sz="2000">
                <a:latin typeface="Times New Roman"/>
                <a:cs typeface="Times New Roman"/>
              </a:rPr>
              <a:t> to $5,007, or $11.27 per diluted share compared to $4,002, or $9.02 per diluted share in 2020; </a:t>
            </a:r>
            <a:endParaRPr lang="en-US"/>
          </a:p>
          <a:p>
            <a:pPr marL="231775" indent="-231775"/>
            <a:r>
              <a:rPr lang="en-US" sz="2000">
                <a:latin typeface="Times New Roman"/>
                <a:cs typeface="Times New Roman"/>
              </a:rPr>
              <a:t>We paid a </a:t>
            </a:r>
            <a:r>
              <a:rPr lang="en-US" sz="2000" b="1">
                <a:latin typeface="Times New Roman"/>
                <a:cs typeface="Times New Roman"/>
              </a:rPr>
              <a:t>special cash dividend of $10.00 per share</a:t>
            </a:r>
            <a:r>
              <a:rPr lang="en-US" sz="2000">
                <a:latin typeface="Times New Roman"/>
                <a:cs typeface="Times New Roman"/>
              </a:rPr>
              <a:t> in December 2020 and in April 2021, increased the quarterly cash dividend from $0.70 to $0.79 per share totaling $5,748.</a:t>
            </a:r>
            <a:endParaRPr lang="en-US"/>
          </a:p>
        </p:txBody>
      </p:sp>
      <p:sp>
        <p:nvSpPr>
          <p:cNvPr id="6" name="Title 5">
            <a:extLst>
              <a:ext uri="{FF2B5EF4-FFF2-40B4-BE49-F238E27FC236}">
                <a16:creationId xmlns:a16="http://schemas.microsoft.com/office/drawing/2014/main" id="{48A82AA7-72E8-C478-EE04-DA9B41896C05}"/>
              </a:ext>
            </a:extLst>
          </p:cNvPr>
          <p:cNvSpPr>
            <a:spLocks noGrp="1"/>
          </p:cNvSpPr>
          <p:nvPr>
            <p:ph type="title"/>
          </p:nvPr>
        </p:nvSpPr>
        <p:spPr/>
        <p:txBody>
          <a:bodyPr/>
          <a:lstStyle/>
          <a:p>
            <a:r>
              <a:rPr lang="en-US">
                <a:latin typeface="Trebuchet MS"/>
              </a:rPr>
              <a:t>Highlight for 2021</a:t>
            </a:r>
            <a:endParaRPr lang="en-US"/>
          </a:p>
        </p:txBody>
      </p:sp>
    </p:spTree>
    <p:extLst>
      <p:ext uri="{BB962C8B-B14F-4D97-AF65-F5344CB8AC3E}">
        <p14:creationId xmlns:p14="http://schemas.microsoft.com/office/powerpoint/2010/main" val="35985047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14D359-3C3F-C473-FAA6-DBDA2AE230F3}"/>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7797931B-F725-636C-E173-43D0928FF50B}"/>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362C3BBE-D8A9-F9D8-B2D7-BD9EE4781183}"/>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7B05D464-AC9E-A3E9-5D1A-933E13B57D13}"/>
              </a:ext>
            </a:extLst>
          </p:cNvPr>
          <p:cNvSpPr>
            <a:spLocks noGrp="1"/>
          </p:cNvSpPr>
          <p:nvPr>
            <p:ph sz="quarter" idx="14"/>
          </p:nvPr>
        </p:nvSpPr>
        <p:spPr/>
        <p:txBody>
          <a:bodyPr/>
          <a:lstStyle/>
          <a:p>
            <a:pPr marL="0" indent="0">
              <a:buNone/>
            </a:pPr>
            <a:r>
              <a:rPr lang="en-US" sz="2000">
                <a:latin typeface="Times New Roman"/>
                <a:cs typeface="Times New Roman"/>
              </a:rPr>
              <a:t>Costco operates membership warehouses and e-commerce websites based on the concept that offering their members low prices on a limited selection of nationally-branded and private-label products in a wide range of categories will produce high sales volumes and rapid inventory turnover.</a:t>
            </a:r>
            <a:endParaRPr lang="en-US" sz="2000"/>
          </a:p>
          <a:p>
            <a:pPr marL="0" indent="0">
              <a:buNone/>
            </a:pPr>
            <a:endParaRPr lang="en-US" sz="2000">
              <a:latin typeface="Times New Roman"/>
              <a:cs typeface="Times New Roman"/>
            </a:endParaRPr>
          </a:p>
          <a:p>
            <a:pPr marL="231775" indent="-231775"/>
            <a:r>
              <a:rPr lang="en-US" sz="2000">
                <a:latin typeface="Times New Roman"/>
                <a:cs typeface="Times New Roman"/>
              </a:rPr>
              <a:t>Foods and Sundries (Ex: dry grocery, cooler, liquor, tobacco)</a:t>
            </a:r>
          </a:p>
          <a:p>
            <a:pPr marL="231775" indent="-231775"/>
            <a:r>
              <a:rPr lang="en-US" sz="2000">
                <a:latin typeface="Times New Roman"/>
                <a:cs typeface="Times New Roman"/>
              </a:rPr>
              <a:t>Non-Foods (Ex: tickets, apparel, health and beauty aids)</a:t>
            </a:r>
          </a:p>
          <a:p>
            <a:pPr marL="231775" indent="-231775"/>
            <a:r>
              <a:rPr lang="en-US" sz="2000">
                <a:latin typeface="Times New Roman"/>
                <a:cs typeface="Times New Roman"/>
              </a:rPr>
              <a:t>Warehouse Ancillary (Ex: gasoline, pharmacy)</a:t>
            </a:r>
          </a:p>
          <a:p>
            <a:pPr marL="231775" indent="-231775"/>
            <a:r>
              <a:rPr lang="en-US" sz="2000">
                <a:latin typeface="Times New Roman"/>
                <a:cs typeface="Times New Roman"/>
              </a:rPr>
              <a:t>Other Business (Ex: e-commerce, business centers, travel) </a:t>
            </a:r>
          </a:p>
          <a:p>
            <a:pPr marL="231775" indent="-231775"/>
            <a:endParaRPr lang="en-US"/>
          </a:p>
          <a:p>
            <a:pPr marL="231775" indent="-231775"/>
            <a:endParaRPr lang="en-US"/>
          </a:p>
        </p:txBody>
      </p:sp>
      <p:sp>
        <p:nvSpPr>
          <p:cNvPr id="6" name="Title 5">
            <a:extLst>
              <a:ext uri="{FF2B5EF4-FFF2-40B4-BE49-F238E27FC236}">
                <a16:creationId xmlns:a16="http://schemas.microsoft.com/office/drawing/2014/main" id="{3265DF64-B5CE-1A2E-7C7F-23BA89B1498F}"/>
              </a:ext>
            </a:extLst>
          </p:cNvPr>
          <p:cNvSpPr>
            <a:spLocks noGrp="1"/>
          </p:cNvSpPr>
          <p:nvPr>
            <p:ph type="title"/>
          </p:nvPr>
        </p:nvSpPr>
        <p:spPr/>
        <p:txBody>
          <a:bodyPr/>
          <a:lstStyle/>
          <a:p>
            <a:r>
              <a:rPr lang="en-US"/>
              <a:t>Core Business</a:t>
            </a:r>
          </a:p>
        </p:txBody>
      </p:sp>
      <p:pic>
        <p:nvPicPr>
          <p:cNvPr id="8" name="Picture 7" descr="Logo&#10;&#10;Description automatically generated">
            <a:extLst>
              <a:ext uri="{FF2B5EF4-FFF2-40B4-BE49-F238E27FC236}">
                <a16:creationId xmlns:a16="http://schemas.microsoft.com/office/drawing/2014/main" id="{80688DD5-DD4C-B6E1-3028-E30FB48360CE}"/>
              </a:ext>
            </a:extLst>
          </p:cNvPr>
          <p:cNvPicPr>
            <a:picLocks noChangeAspect="1"/>
          </p:cNvPicPr>
          <p:nvPr/>
        </p:nvPicPr>
        <p:blipFill>
          <a:blip r:embed="rId2"/>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2211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867F14-166B-92E7-5FDA-905E19010AF7}"/>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6C0F7576-6E64-61A7-6182-3B0EFD67BF66}"/>
              </a:ext>
            </a:extLst>
          </p:cNvPr>
          <p:cNvSpPr>
            <a:spLocks noGrp="1"/>
          </p:cNvSpPr>
          <p:nvPr>
            <p:ph type="ftr" sz="quarter" idx="13"/>
          </p:nvPr>
        </p:nvSpPr>
        <p:spPr/>
        <p:txBody>
          <a:bodyPr/>
          <a:lstStyle/>
          <a:p>
            <a:r>
              <a:rPr lang="en-CA">
                <a:latin typeface="Times New Roman"/>
                <a:ea typeface="LF_Kai"/>
                <a:cs typeface="Times New Roman"/>
              </a:rPr>
              <a:t>Source from Statista</a:t>
            </a:r>
          </a:p>
          <a:p>
            <a:r>
              <a:rPr lang="en-CA">
                <a:latin typeface="Times New Roman"/>
                <a:ea typeface="LF_Kai"/>
                <a:cs typeface="Times New Roman"/>
                <a:hlinkClick r:id="rId2"/>
              </a:rPr>
              <a:t>https://www.statista.com/statistics/284423/sales-costco-worldwide-2011-2013-by-category/</a:t>
            </a:r>
          </a:p>
          <a:p>
            <a:endParaRPr lang="en-CA"/>
          </a:p>
        </p:txBody>
      </p:sp>
      <p:sp>
        <p:nvSpPr>
          <p:cNvPr id="4" name="Text Placeholder 3">
            <a:extLst>
              <a:ext uri="{FF2B5EF4-FFF2-40B4-BE49-F238E27FC236}">
                <a16:creationId xmlns:a16="http://schemas.microsoft.com/office/drawing/2014/main" id="{6C90E05E-886B-6512-B295-2DF3FA9A90C9}"/>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8349DDC1-B664-B11D-461A-5CB16ADC942F}"/>
              </a:ext>
            </a:extLst>
          </p:cNvPr>
          <p:cNvPicPr>
            <a:picLocks noGrp="1" noChangeAspect="1"/>
          </p:cNvPicPr>
          <p:nvPr>
            <p:ph sz="quarter" idx="14"/>
          </p:nvPr>
        </p:nvPicPr>
        <p:blipFill>
          <a:blip r:embed="rId3"/>
          <a:stretch>
            <a:fillRect/>
          </a:stretch>
        </p:blipFill>
        <p:spPr>
          <a:xfrm>
            <a:off x="909806" y="1211365"/>
            <a:ext cx="8242855" cy="5349240"/>
          </a:xfrm>
        </p:spPr>
      </p:pic>
      <p:sp>
        <p:nvSpPr>
          <p:cNvPr id="6" name="Title 5">
            <a:extLst>
              <a:ext uri="{FF2B5EF4-FFF2-40B4-BE49-F238E27FC236}">
                <a16:creationId xmlns:a16="http://schemas.microsoft.com/office/drawing/2014/main" id="{E2EACCFD-001D-2994-E849-A06EE9844472}"/>
              </a:ext>
            </a:extLst>
          </p:cNvPr>
          <p:cNvSpPr>
            <a:spLocks noGrp="1"/>
          </p:cNvSpPr>
          <p:nvPr>
            <p:ph type="title"/>
          </p:nvPr>
        </p:nvSpPr>
        <p:spPr>
          <a:xfrm>
            <a:off x="331787" y="546288"/>
            <a:ext cx="9400032" cy="622860"/>
          </a:xfrm>
        </p:spPr>
        <p:txBody>
          <a:bodyPr/>
          <a:lstStyle/>
          <a:p>
            <a:r>
              <a:rPr lang="en-US" b="1">
                <a:latin typeface="Trebuchet MS"/>
              </a:rPr>
              <a:t>Net sales of Costco worldwide in 2019 and 2021, by merchandise category</a:t>
            </a:r>
            <a:br>
              <a:rPr lang="en-US" b="1">
                <a:latin typeface="Trebuchet MS"/>
              </a:rPr>
            </a:br>
            <a:r>
              <a:rPr lang="en-US" i="1">
                <a:latin typeface="Trebuchet MS"/>
              </a:rPr>
              <a:t>(in million U.S. dollars)</a:t>
            </a:r>
            <a:endParaRPr lang="en-US">
              <a:latin typeface="Trebuchet MS"/>
            </a:endParaRPr>
          </a:p>
        </p:txBody>
      </p:sp>
    </p:spTree>
    <p:extLst>
      <p:ext uri="{BB962C8B-B14F-4D97-AF65-F5344CB8AC3E}">
        <p14:creationId xmlns:p14="http://schemas.microsoft.com/office/powerpoint/2010/main" val="2348806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F3534FB-FC18-DCB6-362E-75EC2ACEE7B8}"/>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C0017D4A-0CE1-6143-72C7-ACBE8E7B8C97}"/>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E628B6A2-212D-7FF6-9DDD-3615FE6F84A7}"/>
              </a:ext>
            </a:extLst>
          </p:cNvPr>
          <p:cNvSpPr>
            <a:spLocks noGrp="1"/>
          </p:cNvSpPr>
          <p:nvPr>
            <p:ph type="body" sz="quarter" idx="10"/>
          </p:nvPr>
        </p:nvSpPr>
        <p:spPr/>
        <p:txBody>
          <a:bodyPr/>
          <a:lstStyle/>
          <a:p>
            <a:endParaRPr lang="zh-CN" altLang="en-US"/>
          </a:p>
        </p:txBody>
      </p:sp>
      <p:pic>
        <p:nvPicPr>
          <p:cNvPr id="8" name="图片 8" descr="图表&#10;&#10;已自动生成说明">
            <a:extLst>
              <a:ext uri="{FF2B5EF4-FFF2-40B4-BE49-F238E27FC236}">
                <a16:creationId xmlns:a16="http://schemas.microsoft.com/office/drawing/2014/main" id="{1DC8EA1E-0066-8CDA-F9F9-92DD1D47737B}"/>
              </a:ext>
            </a:extLst>
          </p:cNvPr>
          <p:cNvPicPr>
            <a:picLocks noGrp="1" noChangeAspect="1"/>
          </p:cNvPicPr>
          <p:nvPr>
            <p:ph sz="quarter" idx="14"/>
          </p:nvPr>
        </p:nvPicPr>
        <p:blipFill>
          <a:blip r:embed="rId2"/>
          <a:stretch>
            <a:fillRect/>
          </a:stretch>
        </p:blipFill>
        <p:spPr>
          <a:xfrm>
            <a:off x="744835" y="1325497"/>
            <a:ext cx="8753202" cy="4378363"/>
          </a:xfrm>
        </p:spPr>
      </p:pic>
      <p:sp>
        <p:nvSpPr>
          <p:cNvPr id="6" name="标题 5">
            <a:extLst>
              <a:ext uri="{FF2B5EF4-FFF2-40B4-BE49-F238E27FC236}">
                <a16:creationId xmlns:a16="http://schemas.microsoft.com/office/drawing/2014/main" id="{B6F7B9CC-6420-7571-008B-4C403B959525}"/>
              </a:ext>
            </a:extLst>
          </p:cNvPr>
          <p:cNvSpPr>
            <a:spLocks noGrp="1"/>
          </p:cNvSpPr>
          <p:nvPr>
            <p:ph type="title"/>
          </p:nvPr>
        </p:nvSpPr>
        <p:spPr>
          <a:xfrm>
            <a:off x="331218" y="542271"/>
            <a:ext cx="9400032" cy="320040"/>
          </a:xfrm>
        </p:spPr>
        <p:txBody>
          <a:bodyPr/>
          <a:lstStyle/>
          <a:p>
            <a:r>
              <a:rPr lang="zh-CN" sz="2500">
                <a:latin typeface="Arial"/>
                <a:cs typeface="Arial"/>
              </a:rPr>
              <a:t>U.S. Retail Industry Histor</a:t>
            </a:r>
            <a:r>
              <a:rPr lang="en-US" altLang="zh-CN" sz="2500" err="1">
                <a:latin typeface="Arial"/>
                <a:cs typeface="Arial"/>
              </a:rPr>
              <a:t>ical</a:t>
            </a:r>
            <a:r>
              <a:rPr lang="zh-CN" sz="2500">
                <a:latin typeface="Arial"/>
                <a:cs typeface="Arial"/>
              </a:rPr>
              <a:t> Data</a:t>
            </a:r>
          </a:p>
        </p:txBody>
      </p:sp>
      <p:sp>
        <p:nvSpPr>
          <p:cNvPr id="7" name="内容占位符 6">
            <a:extLst>
              <a:ext uri="{FF2B5EF4-FFF2-40B4-BE49-F238E27FC236}">
                <a16:creationId xmlns:a16="http://schemas.microsoft.com/office/drawing/2014/main" id="{12120855-14CF-EEAD-6B8C-62970EB85C47}"/>
              </a:ext>
            </a:extLst>
          </p:cNvPr>
          <p:cNvSpPr>
            <a:spLocks noGrp="1"/>
          </p:cNvSpPr>
          <p:nvPr>
            <p:ph sz="quarter" idx="18"/>
          </p:nvPr>
        </p:nvSpPr>
        <p:spPr/>
        <p:txBody>
          <a:bodyPr/>
          <a:lstStyle/>
          <a:p>
            <a:endParaRPr lang="zh-CN" altLang="en-US"/>
          </a:p>
        </p:txBody>
      </p:sp>
      <p:sp>
        <p:nvSpPr>
          <p:cNvPr id="5" name="文本框 4">
            <a:extLst>
              <a:ext uri="{FF2B5EF4-FFF2-40B4-BE49-F238E27FC236}">
                <a16:creationId xmlns:a16="http://schemas.microsoft.com/office/drawing/2014/main" id="{5DBE2EEB-E454-38F2-1471-315D5D166BC2}"/>
              </a:ext>
            </a:extLst>
          </p:cNvPr>
          <p:cNvSpPr txBox="1"/>
          <p:nvPr/>
        </p:nvSpPr>
        <p:spPr>
          <a:xfrm>
            <a:off x="1037738" y="5925037"/>
            <a:ext cx="2501799" cy="1015663"/>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l"/>
            <a:r>
              <a:rPr lang="zh-CN" altLang="en-US" sz="1500">
                <a:latin typeface="Arial"/>
                <a:ea typeface="LF_Kai"/>
                <a:cs typeface="Arial"/>
              </a:rPr>
              <a:t>Average: 0.41%</a:t>
            </a:r>
          </a:p>
          <a:p>
            <a:pPr algn="l"/>
            <a:r>
              <a:rPr lang="zh-CN" altLang="en-US" sz="1500">
                <a:latin typeface="Arial"/>
                <a:ea typeface="LF_Kai"/>
                <a:cs typeface="Arial"/>
              </a:rPr>
              <a:t>Max 18.7% </a:t>
            </a:r>
            <a:r>
              <a:rPr lang="zh-CN" sz="1500">
                <a:latin typeface="Arial"/>
                <a:ea typeface="LF_Kai"/>
                <a:cs typeface="Arial"/>
              </a:rPr>
              <a:t>in May of 2020 </a:t>
            </a:r>
          </a:p>
          <a:p>
            <a:pPr algn="l"/>
            <a:r>
              <a:rPr lang="en-US" altLang="zh-CN" sz="1500">
                <a:latin typeface="Arial"/>
                <a:ea typeface="LF_Kai"/>
                <a:cs typeface="Arial"/>
              </a:rPr>
              <a:t>Min: -14.7% </a:t>
            </a:r>
            <a:r>
              <a:rPr lang="en-US" sz="1500">
                <a:latin typeface="Arial"/>
                <a:ea typeface="LF_Kai"/>
                <a:cs typeface="Arial"/>
              </a:rPr>
              <a:t>in April of 2020</a:t>
            </a:r>
            <a:endParaRPr lang="zh-CN" altLang="en-US" sz="1500">
              <a:cs typeface="Arial"/>
            </a:endParaRPr>
          </a:p>
          <a:p>
            <a:pPr algn="l"/>
            <a:endParaRPr lang="en-US" altLang="zh-CN" sz="1500">
              <a:cs typeface="Arial"/>
            </a:endParaRPr>
          </a:p>
        </p:txBody>
      </p:sp>
      <p:sp>
        <p:nvSpPr>
          <p:cNvPr id="12" name="Rectangle 8">
            <a:extLst>
              <a:ext uri="{FF2B5EF4-FFF2-40B4-BE49-F238E27FC236}">
                <a16:creationId xmlns:a16="http://schemas.microsoft.com/office/drawing/2014/main" id="{4921BFBF-44F7-8A99-15D8-A7DAEE214A0B}"/>
              </a:ext>
            </a:extLst>
          </p:cNvPr>
          <p:cNvSpPr/>
          <p:nvPr/>
        </p:nvSpPr>
        <p:spPr bwMode="auto">
          <a:xfrm>
            <a:off x="8101157" y="1550797"/>
            <a:ext cx="757036" cy="3761333"/>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113970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01AA64-81B2-9C54-BC14-330F15371A93}"/>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94D4000E-2AE8-CF92-BE1C-2EEADA9AFDE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1ED2BDA7-6F28-41DB-1B4D-6FA49EB2A022}"/>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2D268806-A5CD-FD15-16F6-2FC48C2872A3}"/>
              </a:ext>
            </a:extLst>
          </p:cNvPr>
          <p:cNvPicPr>
            <a:picLocks noGrp="1" noChangeAspect="1"/>
          </p:cNvPicPr>
          <p:nvPr>
            <p:ph sz="quarter" idx="14"/>
          </p:nvPr>
        </p:nvPicPr>
        <p:blipFill>
          <a:blip r:embed="rId2"/>
          <a:stretch>
            <a:fillRect/>
          </a:stretch>
        </p:blipFill>
        <p:spPr>
          <a:xfrm>
            <a:off x="524911" y="2518591"/>
            <a:ext cx="9012645" cy="2800525"/>
          </a:xfrm>
        </p:spPr>
      </p:pic>
      <p:sp>
        <p:nvSpPr>
          <p:cNvPr id="6" name="Title 5">
            <a:extLst>
              <a:ext uri="{FF2B5EF4-FFF2-40B4-BE49-F238E27FC236}">
                <a16:creationId xmlns:a16="http://schemas.microsoft.com/office/drawing/2014/main" id="{10A8DF08-52F9-EB2B-59C1-BA1292C331FF}"/>
              </a:ext>
            </a:extLst>
          </p:cNvPr>
          <p:cNvSpPr>
            <a:spLocks noGrp="1"/>
          </p:cNvSpPr>
          <p:nvPr>
            <p:ph type="title"/>
          </p:nvPr>
        </p:nvSpPr>
        <p:spPr/>
        <p:txBody>
          <a:bodyPr/>
          <a:lstStyle/>
          <a:p>
            <a:r>
              <a:rPr lang="en-US"/>
              <a:t>Business Model - Membership </a:t>
            </a:r>
          </a:p>
        </p:txBody>
      </p:sp>
      <p:pic>
        <p:nvPicPr>
          <p:cNvPr id="9" name="Picture 7" descr="Logo&#10;&#10;Description automatically generated">
            <a:extLst>
              <a:ext uri="{FF2B5EF4-FFF2-40B4-BE49-F238E27FC236}">
                <a16:creationId xmlns:a16="http://schemas.microsoft.com/office/drawing/2014/main" id="{4885C4AE-343F-1EF3-DDE6-3D4C2C5BA644}"/>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8327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D01D4-E2F3-F972-5F83-14F3827DEDB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5C288CFD-7573-CB1E-08BE-F1E0650D414D}"/>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9183799A-2A8A-9B59-A060-F96C7392B9C7}"/>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0DFD10BB-FB3C-77A7-7B55-5BD78341A9D7}"/>
              </a:ext>
            </a:extLst>
          </p:cNvPr>
          <p:cNvPicPr>
            <a:picLocks noGrp="1" noChangeAspect="1"/>
          </p:cNvPicPr>
          <p:nvPr>
            <p:ph sz="quarter" idx="14"/>
          </p:nvPr>
        </p:nvPicPr>
        <p:blipFill>
          <a:blip r:embed="rId3"/>
          <a:stretch>
            <a:fillRect/>
          </a:stretch>
        </p:blipFill>
        <p:spPr>
          <a:xfrm>
            <a:off x="332451" y="1869036"/>
            <a:ext cx="9397565" cy="1510392"/>
          </a:xfrm>
        </p:spPr>
      </p:pic>
      <p:sp>
        <p:nvSpPr>
          <p:cNvPr id="6" name="Title 5">
            <a:extLst>
              <a:ext uri="{FF2B5EF4-FFF2-40B4-BE49-F238E27FC236}">
                <a16:creationId xmlns:a16="http://schemas.microsoft.com/office/drawing/2014/main" id="{9B6C8B90-6214-8EFF-FD5F-6E123A401CE0}"/>
              </a:ext>
            </a:extLst>
          </p:cNvPr>
          <p:cNvSpPr>
            <a:spLocks noGrp="1"/>
          </p:cNvSpPr>
          <p:nvPr>
            <p:ph type="title"/>
          </p:nvPr>
        </p:nvSpPr>
        <p:spPr/>
        <p:txBody>
          <a:bodyPr/>
          <a:lstStyle/>
          <a:p>
            <a:r>
              <a:rPr lang="en-US"/>
              <a:t>Business Model - Membership </a:t>
            </a:r>
          </a:p>
        </p:txBody>
      </p:sp>
      <p:pic>
        <p:nvPicPr>
          <p:cNvPr id="8" name="Picture 8">
            <a:extLst>
              <a:ext uri="{FF2B5EF4-FFF2-40B4-BE49-F238E27FC236}">
                <a16:creationId xmlns:a16="http://schemas.microsoft.com/office/drawing/2014/main" id="{E480984D-AD36-10A8-1889-91F351470C8F}"/>
              </a:ext>
            </a:extLst>
          </p:cNvPr>
          <p:cNvPicPr>
            <a:picLocks noChangeAspect="1"/>
          </p:cNvPicPr>
          <p:nvPr/>
        </p:nvPicPr>
        <p:blipFill>
          <a:blip r:embed="rId4"/>
          <a:stretch>
            <a:fillRect/>
          </a:stretch>
        </p:blipFill>
        <p:spPr>
          <a:xfrm>
            <a:off x="242075" y="3380571"/>
            <a:ext cx="9580560" cy="1957573"/>
          </a:xfrm>
          <a:prstGeom prst="rect">
            <a:avLst/>
          </a:prstGeom>
        </p:spPr>
      </p:pic>
      <p:pic>
        <p:nvPicPr>
          <p:cNvPr id="10" name="Picture 7" descr="Logo&#10;&#10;Description automatically generated">
            <a:extLst>
              <a:ext uri="{FF2B5EF4-FFF2-40B4-BE49-F238E27FC236}">
                <a16:creationId xmlns:a16="http://schemas.microsoft.com/office/drawing/2014/main" id="{6F852538-0CDB-EA57-5E17-47C1D07936A6}"/>
              </a:ext>
            </a:extLst>
          </p:cNvPr>
          <p:cNvPicPr>
            <a:picLocks noChangeAspect="1"/>
          </p:cNvPicPr>
          <p:nvPr/>
        </p:nvPicPr>
        <p:blipFill>
          <a:blip r:embed="rId5"/>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691445"/>
      </p:ext>
    </p:extLst>
  </p:cSld>
  <p:clrMapOvr>
    <a:masterClrMapping/>
  </p:clrMapOvr>
  <p:extLst>
    <p:ext uri="{6950BFC3-D8DA-4A85-94F7-54DA5524770B}">
      <p188:commentRel xmlns:p188="http://schemas.microsoft.com/office/powerpoint/2018/8/main" r:id="rId2"/>
    </p:ext>
  </p:extLs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04F142-BC1F-CCD2-6EB6-4503DEBB927C}"/>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F5EC8733-99E1-13DE-1DB7-977BA6AB9595}"/>
              </a:ext>
            </a:extLst>
          </p:cNvPr>
          <p:cNvSpPr>
            <a:spLocks noGrp="1"/>
          </p:cNvSpPr>
          <p:nvPr>
            <p:ph type="ftr" sz="quarter" idx="13"/>
          </p:nvPr>
        </p:nvSpPr>
        <p:spPr/>
        <p:txBody>
          <a:bodyPr/>
          <a:lstStyle/>
          <a:p>
            <a:r>
              <a:rPr lang="en-CA">
                <a:latin typeface="Times New Roman"/>
                <a:ea typeface="LF_Kai"/>
                <a:cs typeface="Times New Roman"/>
              </a:rPr>
              <a:t>Source from Statista</a:t>
            </a:r>
          </a:p>
          <a:p>
            <a:r>
              <a:rPr lang="en-CA">
                <a:hlinkClick r:id="rId3"/>
              </a:rPr>
              <a:t>https://www.statista.com/statistics/952763/costco-paid-members-worldwide/</a:t>
            </a:r>
            <a:endParaRPr lang="en-CA"/>
          </a:p>
        </p:txBody>
      </p:sp>
      <p:sp>
        <p:nvSpPr>
          <p:cNvPr id="4" name="Text Placeholder 3">
            <a:extLst>
              <a:ext uri="{FF2B5EF4-FFF2-40B4-BE49-F238E27FC236}">
                <a16:creationId xmlns:a16="http://schemas.microsoft.com/office/drawing/2014/main" id="{10306165-36D1-E419-DA1C-725F06CEEF9E}"/>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BED69AEF-4F6D-9111-3E72-5DFCD56DDA2F}"/>
              </a:ext>
            </a:extLst>
          </p:cNvPr>
          <p:cNvPicPr>
            <a:picLocks noGrp="1" noChangeAspect="1"/>
          </p:cNvPicPr>
          <p:nvPr>
            <p:ph sz="quarter" idx="14"/>
          </p:nvPr>
        </p:nvPicPr>
        <p:blipFill>
          <a:blip r:embed="rId4"/>
          <a:stretch>
            <a:fillRect/>
          </a:stretch>
        </p:blipFill>
        <p:spPr>
          <a:xfrm>
            <a:off x="777433" y="1328211"/>
            <a:ext cx="8507514" cy="5578364"/>
          </a:xfrm>
        </p:spPr>
      </p:pic>
      <p:sp>
        <p:nvSpPr>
          <p:cNvPr id="6" name="Title 5">
            <a:extLst>
              <a:ext uri="{FF2B5EF4-FFF2-40B4-BE49-F238E27FC236}">
                <a16:creationId xmlns:a16="http://schemas.microsoft.com/office/drawing/2014/main" id="{29AB20E4-D5AB-4C9F-BE57-1D5F2293948A}"/>
              </a:ext>
            </a:extLst>
          </p:cNvPr>
          <p:cNvSpPr>
            <a:spLocks noGrp="1"/>
          </p:cNvSpPr>
          <p:nvPr>
            <p:ph type="title"/>
          </p:nvPr>
        </p:nvSpPr>
        <p:spPr/>
        <p:txBody>
          <a:bodyPr/>
          <a:lstStyle/>
          <a:p>
            <a:r>
              <a:rPr lang="en-US" b="1">
                <a:latin typeface="Trebuchet MS"/>
              </a:rPr>
              <a:t>Number of paid Costco members worldwide from 2014 to 2021 </a:t>
            </a:r>
            <a:r>
              <a:rPr lang="en-US" i="1">
                <a:latin typeface="Trebuchet MS"/>
              </a:rPr>
              <a:t>(in millions)</a:t>
            </a:r>
            <a:endParaRPr lang="en-US"/>
          </a:p>
        </p:txBody>
      </p:sp>
      <p:pic>
        <p:nvPicPr>
          <p:cNvPr id="10" name="Picture 7" descr="Logo&#10;&#10;Description automatically generated">
            <a:extLst>
              <a:ext uri="{FF2B5EF4-FFF2-40B4-BE49-F238E27FC236}">
                <a16:creationId xmlns:a16="http://schemas.microsoft.com/office/drawing/2014/main" id="{7910B55F-5074-2153-E37E-6A3950884E96}"/>
              </a:ext>
            </a:extLst>
          </p:cNvPr>
          <p:cNvPicPr>
            <a:picLocks noChangeAspect="1"/>
          </p:cNvPicPr>
          <p:nvPr/>
        </p:nvPicPr>
        <p:blipFill>
          <a:blip r:embed="rId5"/>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978756"/>
      </p:ext>
    </p:extLst>
  </p:cSld>
  <p:clrMapOvr>
    <a:masterClrMapping/>
  </p:clrMapOvr>
  <p:extLst>
    <p:ext uri="{6950BFC3-D8DA-4A85-94F7-54DA5524770B}">
      <p188:commentRel xmlns:p188="http://schemas.microsoft.com/office/powerpoint/2018/8/main" r:id="rId2"/>
    </p:ext>
  </p:extLs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E4F59A-D8C4-FF92-98FD-62123C926863}"/>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98D1BBD0-5493-41FA-CB65-083BEACBE194}"/>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36E1D203-90F6-33A0-AF73-235955C260EE}"/>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F05FD47C-786E-3D23-B10E-85F09DB6739B}"/>
              </a:ext>
            </a:extLst>
          </p:cNvPr>
          <p:cNvPicPr>
            <a:picLocks noGrp="1" noChangeAspect="1"/>
          </p:cNvPicPr>
          <p:nvPr>
            <p:ph sz="quarter" idx="14"/>
          </p:nvPr>
        </p:nvPicPr>
        <p:blipFill>
          <a:blip r:embed="rId2"/>
          <a:stretch>
            <a:fillRect/>
          </a:stretch>
        </p:blipFill>
        <p:spPr>
          <a:xfrm>
            <a:off x="1139410" y="1842316"/>
            <a:ext cx="7783648" cy="3771900"/>
          </a:xfrm>
        </p:spPr>
      </p:pic>
      <p:sp>
        <p:nvSpPr>
          <p:cNvPr id="6" name="Title 5">
            <a:extLst>
              <a:ext uri="{FF2B5EF4-FFF2-40B4-BE49-F238E27FC236}">
                <a16:creationId xmlns:a16="http://schemas.microsoft.com/office/drawing/2014/main" id="{0C66D8E4-1D45-6011-B11B-3FBB520BCA57}"/>
              </a:ext>
            </a:extLst>
          </p:cNvPr>
          <p:cNvSpPr>
            <a:spLocks noGrp="1"/>
          </p:cNvSpPr>
          <p:nvPr>
            <p:ph type="title"/>
          </p:nvPr>
        </p:nvSpPr>
        <p:spPr/>
        <p:txBody>
          <a:bodyPr/>
          <a:lstStyle/>
          <a:p>
            <a:r>
              <a:rPr lang="en-US">
                <a:latin typeface="Trebuchet MS"/>
              </a:rPr>
              <a:t>828 Locations on December 31, 2021</a:t>
            </a:r>
          </a:p>
        </p:txBody>
      </p:sp>
      <p:pic>
        <p:nvPicPr>
          <p:cNvPr id="9" name="Picture 7" descr="Logo&#10;&#10;Description automatically generated">
            <a:extLst>
              <a:ext uri="{FF2B5EF4-FFF2-40B4-BE49-F238E27FC236}">
                <a16:creationId xmlns:a16="http://schemas.microsoft.com/office/drawing/2014/main" id="{F1231CE3-E4F3-2551-EF5D-EC857027209B}"/>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8022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A10F5-E03E-0477-5662-A54C66E1B90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B139A92D-DEDB-23AA-7001-AF6C7227E3BA}"/>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A7E93EC-BB95-8BFA-F0A3-76802FB0B785}"/>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11E9F6A0-08A5-0D14-9BC9-16D2C9584C29}"/>
              </a:ext>
            </a:extLst>
          </p:cNvPr>
          <p:cNvPicPr>
            <a:picLocks noGrp="1" noChangeAspect="1"/>
          </p:cNvPicPr>
          <p:nvPr>
            <p:ph sz="quarter" idx="14"/>
          </p:nvPr>
        </p:nvPicPr>
        <p:blipFill>
          <a:blip r:embed="rId2"/>
          <a:stretch>
            <a:fillRect/>
          </a:stretch>
        </p:blipFill>
        <p:spPr>
          <a:xfrm>
            <a:off x="1173436" y="1156516"/>
            <a:ext cx="7709286" cy="5648201"/>
          </a:xfrm>
        </p:spPr>
      </p:pic>
      <p:sp>
        <p:nvSpPr>
          <p:cNvPr id="6" name="Title 5">
            <a:extLst>
              <a:ext uri="{FF2B5EF4-FFF2-40B4-BE49-F238E27FC236}">
                <a16:creationId xmlns:a16="http://schemas.microsoft.com/office/drawing/2014/main" id="{C73FF911-A751-D5C2-B261-51654A357DAB}"/>
              </a:ext>
            </a:extLst>
          </p:cNvPr>
          <p:cNvSpPr>
            <a:spLocks noGrp="1"/>
          </p:cNvSpPr>
          <p:nvPr>
            <p:ph type="title"/>
          </p:nvPr>
        </p:nvSpPr>
        <p:spPr/>
        <p:txBody>
          <a:bodyPr/>
          <a:lstStyle/>
          <a:p>
            <a:endParaRPr lang="en-US"/>
          </a:p>
        </p:txBody>
      </p:sp>
      <p:pic>
        <p:nvPicPr>
          <p:cNvPr id="9" name="Picture 7" descr="Logo&#10;&#10;Description automatically generated">
            <a:extLst>
              <a:ext uri="{FF2B5EF4-FFF2-40B4-BE49-F238E27FC236}">
                <a16:creationId xmlns:a16="http://schemas.microsoft.com/office/drawing/2014/main" id="{A9AB96C5-78F1-DC58-5EBC-DE14EB564BCF}"/>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2588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EAF3A5-65FF-E6D9-AFA9-AE4CD7473FF3}"/>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821D137C-A2A3-3203-8F55-7CB237493389}"/>
              </a:ext>
            </a:extLst>
          </p:cNvPr>
          <p:cNvSpPr>
            <a:spLocks noGrp="1"/>
          </p:cNvSpPr>
          <p:nvPr>
            <p:ph type="ftr" sz="quarter" idx="13"/>
          </p:nvPr>
        </p:nvSpPr>
        <p:spPr/>
        <p:txBody>
          <a:bodyPr/>
          <a:lstStyle/>
          <a:p>
            <a:r>
              <a:rPr lang="en-CA">
                <a:latin typeface="Times New Roman"/>
                <a:ea typeface="LF_Kai"/>
                <a:cs typeface="Times New Roman"/>
              </a:rPr>
              <a:t>Source from Statista</a:t>
            </a:r>
          </a:p>
          <a:p>
            <a:r>
              <a:rPr lang="en-CA">
                <a:hlinkClick r:id="rId3"/>
              </a:rPr>
              <a:t>https://www.statista.com/statistics/269769/costcos-number-of-warehouses-worldwide/</a:t>
            </a:r>
            <a:endParaRPr lang="en-CA"/>
          </a:p>
          <a:p>
            <a:endParaRPr lang="en-CA"/>
          </a:p>
        </p:txBody>
      </p:sp>
      <p:sp>
        <p:nvSpPr>
          <p:cNvPr id="4" name="Text Placeholder 3">
            <a:extLst>
              <a:ext uri="{FF2B5EF4-FFF2-40B4-BE49-F238E27FC236}">
                <a16:creationId xmlns:a16="http://schemas.microsoft.com/office/drawing/2014/main" id="{CBB4FA03-66EB-2891-784A-E4BF22DD0FE6}"/>
              </a:ext>
            </a:extLst>
          </p:cNvPr>
          <p:cNvSpPr>
            <a:spLocks noGrp="1"/>
          </p:cNvSpPr>
          <p:nvPr>
            <p:ph type="body" sz="quarter" idx="10"/>
          </p:nvPr>
        </p:nvSpPr>
        <p:spPr/>
        <p:txBody>
          <a:bodyPr/>
          <a:lstStyle/>
          <a:p>
            <a:endParaRPr lang="en-US"/>
          </a:p>
        </p:txBody>
      </p:sp>
      <p:pic>
        <p:nvPicPr>
          <p:cNvPr id="7" name="Picture 7">
            <a:extLst>
              <a:ext uri="{FF2B5EF4-FFF2-40B4-BE49-F238E27FC236}">
                <a16:creationId xmlns:a16="http://schemas.microsoft.com/office/drawing/2014/main" id="{C89A8472-C18E-A3F6-CFB5-67BF640D7A1F}"/>
              </a:ext>
            </a:extLst>
          </p:cNvPr>
          <p:cNvPicPr>
            <a:picLocks noGrp="1" noChangeAspect="1"/>
          </p:cNvPicPr>
          <p:nvPr>
            <p:ph sz="quarter" idx="14"/>
          </p:nvPr>
        </p:nvPicPr>
        <p:blipFill>
          <a:blip r:embed="rId4"/>
          <a:stretch>
            <a:fillRect/>
          </a:stretch>
        </p:blipFill>
        <p:spPr>
          <a:xfrm>
            <a:off x="921342" y="1344638"/>
            <a:ext cx="8399919" cy="5500375"/>
          </a:xfrm>
        </p:spPr>
      </p:pic>
      <p:sp>
        <p:nvSpPr>
          <p:cNvPr id="6" name="Title 5">
            <a:extLst>
              <a:ext uri="{FF2B5EF4-FFF2-40B4-BE49-F238E27FC236}">
                <a16:creationId xmlns:a16="http://schemas.microsoft.com/office/drawing/2014/main" id="{1DBBAFCC-B7B2-84F2-CD8F-BC65D76736C5}"/>
              </a:ext>
            </a:extLst>
          </p:cNvPr>
          <p:cNvSpPr>
            <a:spLocks noGrp="1"/>
          </p:cNvSpPr>
          <p:nvPr>
            <p:ph type="title"/>
          </p:nvPr>
        </p:nvSpPr>
        <p:spPr/>
        <p:txBody>
          <a:bodyPr/>
          <a:lstStyle/>
          <a:p>
            <a:r>
              <a:rPr lang="en-US"/>
              <a:t>Number of Costco warehouses worldwide from 2011 to 2021</a:t>
            </a:r>
          </a:p>
        </p:txBody>
      </p:sp>
      <p:pic>
        <p:nvPicPr>
          <p:cNvPr id="9" name="Picture 7" descr="Logo&#10;&#10;Description automatically generated">
            <a:extLst>
              <a:ext uri="{FF2B5EF4-FFF2-40B4-BE49-F238E27FC236}">
                <a16:creationId xmlns:a16="http://schemas.microsoft.com/office/drawing/2014/main" id="{28792604-9012-29EF-AFB0-514C21535597}"/>
              </a:ext>
            </a:extLst>
          </p:cNvPr>
          <p:cNvPicPr>
            <a:picLocks noChangeAspect="1"/>
          </p:cNvPicPr>
          <p:nvPr/>
        </p:nvPicPr>
        <p:blipFill>
          <a:blip r:embed="rId5"/>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627342"/>
      </p:ext>
    </p:extLst>
  </p:cSld>
  <p:clrMapOvr>
    <a:masterClrMapping/>
  </p:clrMapOvr>
  <p:extLst>
    <p:ext uri="{6950BFC3-D8DA-4A85-94F7-54DA5524770B}">
      <p188:commentRel xmlns:p188="http://schemas.microsoft.com/office/powerpoint/2018/8/main" r:id="rId2"/>
    </p:ext>
  </p:extLs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06C1-340A-BE16-7E1B-0439AE036ED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52AE0D9-DC03-0035-4846-1E198E6CF530}"/>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45FDC9F-53A8-FF7A-76DF-34F9434E08CE}"/>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C7E42BA5-D70B-4927-BB49-C4447F2A6567}"/>
              </a:ext>
            </a:extLst>
          </p:cNvPr>
          <p:cNvSpPr>
            <a:spLocks noGrp="1"/>
          </p:cNvSpPr>
          <p:nvPr>
            <p:ph type="title"/>
          </p:nvPr>
        </p:nvSpPr>
        <p:spPr/>
        <p:txBody>
          <a:bodyPr/>
          <a:lstStyle/>
          <a:p>
            <a:endParaRPr lang="en-US"/>
          </a:p>
        </p:txBody>
      </p:sp>
      <p:pic>
        <p:nvPicPr>
          <p:cNvPr id="9" name="Picture 7" descr="Logo&#10;&#10;Description automatically generated">
            <a:extLst>
              <a:ext uri="{FF2B5EF4-FFF2-40B4-BE49-F238E27FC236}">
                <a16:creationId xmlns:a16="http://schemas.microsoft.com/office/drawing/2014/main" id="{3B7D649C-64DC-D15A-E84A-3778CCECF686}"/>
              </a:ext>
            </a:extLst>
          </p:cNvPr>
          <p:cNvPicPr>
            <a:picLocks noChangeAspect="1"/>
          </p:cNvPicPr>
          <p:nvPr/>
        </p:nvPicPr>
        <p:blipFill>
          <a:blip r:embed="rId2"/>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2">
            <a:extLst>
              <a:ext uri="{FF2B5EF4-FFF2-40B4-BE49-F238E27FC236}">
                <a16:creationId xmlns:a16="http://schemas.microsoft.com/office/drawing/2014/main" id="{86D9E6AA-7F42-DE24-5CFC-6CDDCCE00BA1}"/>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400" b="1" kern="0">
                <a:latin typeface="Trebuchet MS"/>
              </a:rPr>
              <a:t>Management Team</a:t>
            </a:r>
            <a:endParaRPr lang="en-US"/>
          </a:p>
        </p:txBody>
      </p:sp>
    </p:spTree>
    <p:extLst>
      <p:ext uri="{BB962C8B-B14F-4D97-AF65-F5344CB8AC3E}">
        <p14:creationId xmlns:p14="http://schemas.microsoft.com/office/powerpoint/2010/main" val="34938789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5526D6-72EF-A1A9-3983-072336FE0F08}"/>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7E59CD26-C95C-5194-480A-E5EF94415BCC}"/>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5F22EEE8-55FF-316F-E67A-359B1213CF73}"/>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7683CA89-0C67-8DBF-4119-1A2FDE425650}"/>
              </a:ext>
            </a:extLst>
          </p:cNvPr>
          <p:cNvSpPr>
            <a:spLocks noGrp="1"/>
          </p:cNvSpPr>
          <p:nvPr>
            <p:ph sz="quarter" idx="14"/>
          </p:nvPr>
        </p:nvSpPr>
        <p:spPr>
          <a:xfrm>
            <a:off x="5120631" y="1053646"/>
            <a:ext cx="4610619" cy="5349240"/>
          </a:xfrm>
        </p:spPr>
        <p:txBody>
          <a:bodyPr/>
          <a:lstStyle/>
          <a:p>
            <a:pPr marL="231775" indent="-231775"/>
            <a:endParaRPr lang="en-US" sz="2000">
              <a:latin typeface="Times New Roman"/>
              <a:cs typeface="Times New Roman"/>
            </a:endParaRPr>
          </a:p>
          <a:p>
            <a:pPr marL="231775" indent="-231775"/>
            <a:endParaRPr lang="en-US" sz="2000">
              <a:latin typeface="Times New Roman"/>
              <a:cs typeface="Times New Roman"/>
            </a:endParaRPr>
          </a:p>
          <a:p>
            <a:pPr marL="231775" indent="-231775"/>
            <a:r>
              <a:rPr lang="en-US" sz="2000">
                <a:latin typeface="Times New Roman"/>
                <a:cs typeface="Times New Roman"/>
              </a:rPr>
              <a:t>1983 - 2011: President and CEO </a:t>
            </a:r>
            <a:endParaRPr lang="en-US"/>
          </a:p>
          <a:p>
            <a:pPr marL="231775" indent="-231775"/>
            <a:r>
              <a:rPr lang="en-US" sz="2000">
                <a:latin typeface="Times New Roman"/>
                <a:cs typeface="Times New Roman"/>
              </a:rPr>
              <a:t>2012 - 2018: Advisor and Board of Director</a:t>
            </a:r>
          </a:p>
          <a:p>
            <a:pPr marL="231775" indent="-231775"/>
            <a:r>
              <a:rPr lang="en-US" sz="2000">
                <a:latin typeface="Times New Roman"/>
                <a:cs typeface="Times New Roman"/>
              </a:rPr>
              <a:t>During his 35-year career at Costco, Sinegal was known for being frugal and going out of his way to help his employees.</a:t>
            </a:r>
          </a:p>
          <a:p>
            <a:pPr marL="231775" indent="-231775"/>
            <a:r>
              <a:rPr lang="en-US" sz="2000">
                <a:latin typeface="Times New Roman"/>
                <a:cs typeface="Times New Roman"/>
              </a:rPr>
              <a:t>Despite Costco's immense success, Sinegal earned only a third of what his fellow CEOs did while leading the company.</a:t>
            </a:r>
          </a:p>
          <a:p>
            <a:pPr marL="231775" indent="-231775"/>
            <a:endParaRPr lang="en-US"/>
          </a:p>
        </p:txBody>
      </p:sp>
      <p:sp>
        <p:nvSpPr>
          <p:cNvPr id="6" name="Title 5">
            <a:extLst>
              <a:ext uri="{FF2B5EF4-FFF2-40B4-BE49-F238E27FC236}">
                <a16:creationId xmlns:a16="http://schemas.microsoft.com/office/drawing/2014/main" id="{93C84FF0-DB9F-2813-8755-10F2E7015005}"/>
              </a:ext>
            </a:extLst>
          </p:cNvPr>
          <p:cNvSpPr>
            <a:spLocks noGrp="1"/>
          </p:cNvSpPr>
          <p:nvPr>
            <p:ph type="title"/>
          </p:nvPr>
        </p:nvSpPr>
        <p:spPr/>
        <p:txBody>
          <a:bodyPr/>
          <a:lstStyle/>
          <a:p>
            <a:r>
              <a:rPr lang="en-US">
                <a:latin typeface="Trebuchet MS"/>
              </a:rPr>
              <a:t>Co-Founder / Jim Sinegal</a:t>
            </a:r>
            <a:endParaRPr lang="en-US"/>
          </a:p>
        </p:txBody>
      </p:sp>
      <p:pic>
        <p:nvPicPr>
          <p:cNvPr id="7" name="Picture 7">
            <a:extLst>
              <a:ext uri="{FF2B5EF4-FFF2-40B4-BE49-F238E27FC236}">
                <a16:creationId xmlns:a16="http://schemas.microsoft.com/office/drawing/2014/main" id="{18B2EC0B-0BDC-6433-62BB-0862892B8F28}"/>
              </a:ext>
            </a:extLst>
          </p:cNvPr>
          <p:cNvPicPr>
            <a:picLocks noChangeAspect="1"/>
          </p:cNvPicPr>
          <p:nvPr/>
        </p:nvPicPr>
        <p:blipFill rotWithShape="1">
          <a:blip r:embed="rId3"/>
          <a:srcRect l="26496" r="30769"/>
          <a:stretch/>
        </p:blipFill>
        <p:spPr>
          <a:xfrm>
            <a:off x="1392580" y="1293521"/>
            <a:ext cx="3070356" cy="5354288"/>
          </a:xfrm>
          <a:prstGeom prst="rect">
            <a:avLst/>
          </a:prstGeom>
        </p:spPr>
      </p:pic>
      <p:pic>
        <p:nvPicPr>
          <p:cNvPr id="9" name="Picture 7" descr="Logo&#10;&#10;Description automatically generated">
            <a:extLst>
              <a:ext uri="{FF2B5EF4-FFF2-40B4-BE49-F238E27FC236}">
                <a16:creationId xmlns:a16="http://schemas.microsoft.com/office/drawing/2014/main" id="{6497EC66-CDA7-38B6-9A5C-61F89FF1B328}"/>
              </a:ext>
            </a:extLst>
          </p:cNvPr>
          <p:cNvPicPr>
            <a:picLocks noChangeAspect="1"/>
          </p:cNvPicPr>
          <p:nvPr/>
        </p:nvPicPr>
        <p:blipFill>
          <a:blip r:embed="rId4"/>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546099"/>
      </p:ext>
    </p:extLst>
  </p:cSld>
  <p:clrMapOvr>
    <a:masterClrMapping/>
  </p:clrMapOvr>
  <p:extLst>
    <p:ext uri="{6950BFC3-D8DA-4A85-94F7-54DA5524770B}">
      <p188:commentRel xmlns:p188="http://schemas.microsoft.com/office/powerpoint/2018/8/main" r:id="rId2"/>
    </p:ext>
  </p:extLs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8C3F2D-646A-F1A8-2E21-89D08D074747}"/>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067E5013-80CB-EF22-B35F-30BCB21B4852}"/>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BA73691A-B742-432F-FCE0-686B51EFCF6C}"/>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C2D1F5EE-8D32-03C7-1F1D-AE46046BDC2E}"/>
              </a:ext>
            </a:extLst>
          </p:cNvPr>
          <p:cNvSpPr>
            <a:spLocks noGrp="1"/>
          </p:cNvSpPr>
          <p:nvPr>
            <p:ph sz="quarter" idx="14"/>
          </p:nvPr>
        </p:nvSpPr>
        <p:spPr>
          <a:xfrm>
            <a:off x="5119230" y="1047691"/>
            <a:ext cx="4612020" cy="5355195"/>
          </a:xfrm>
        </p:spPr>
        <p:txBody>
          <a:bodyPr/>
          <a:lstStyle/>
          <a:p>
            <a:pPr marL="231775" indent="-231775"/>
            <a:endParaRPr lang="en-US" sz="2000">
              <a:latin typeface="Times New Roman"/>
              <a:cs typeface="Times New Roman"/>
            </a:endParaRPr>
          </a:p>
          <a:p>
            <a:pPr marL="231775" indent="-231775"/>
            <a:endParaRPr lang="en-US" sz="2000">
              <a:latin typeface="Times New Roman"/>
              <a:cs typeface="Times New Roman"/>
            </a:endParaRPr>
          </a:p>
          <a:p>
            <a:pPr marL="231775" indent="-231775"/>
            <a:endParaRPr lang="en-US" sz="2000">
              <a:latin typeface="Times New Roman"/>
              <a:cs typeface="Times New Roman"/>
            </a:endParaRPr>
          </a:p>
          <a:p>
            <a:pPr marL="231775" indent="-231775"/>
            <a:r>
              <a:rPr lang="en-US" sz="2000">
                <a:latin typeface="Times New Roman"/>
                <a:cs typeface="Times New Roman"/>
              </a:rPr>
              <a:t>Co-founded Costco with Sinegal in 1982</a:t>
            </a:r>
            <a:endParaRPr lang="en-US"/>
          </a:p>
          <a:p>
            <a:pPr marL="231775" indent="-231775"/>
            <a:r>
              <a:rPr lang="en-US" sz="2000">
                <a:latin typeface="Times New Roman"/>
                <a:cs typeface="Times New Roman"/>
              </a:rPr>
              <a:t>Was Chairman on Board of Directors until his death in 2017</a:t>
            </a:r>
          </a:p>
          <a:p>
            <a:pPr marL="231775" indent="-231775"/>
            <a:r>
              <a:rPr lang="en-US" sz="2000">
                <a:latin typeface="Times New Roman"/>
                <a:cs typeface="Times New Roman"/>
              </a:rPr>
              <a:t>Previously a lawyer before founding Costco</a:t>
            </a:r>
          </a:p>
          <a:p>
            <a:pPr marL="231775" indent="-231775"/>
            <a:r>
              <a:rPr lang="en-US" sz="2000">
                <a:latin typeface="Times New Roman"/>
                <a:cs typeface="Times New Roman"/>
              </a:rPr>
              <a:t>Shared philosophy of Sinegal to “do the right thing” and take care of employees</a:t>
            </a:r>
          </a:p>
          <a:p>
            <a:pPr marL="231775" indent="-231775"/>
            <a:endParaRPr lang="en-US"/>
          </a:p>
        </p:txBody>
      </p:sp>
      <p:sp>
        <p:nvSpPr>
          <p:cNvPr id="6" name="Title 5">
            <a:extLst>
              <a:ext uri="{FF2B5EF4-FFF2-40B4-BE49-F238E27FC236}">
                <a16:creationId xmlns:a16="http://schemas.microsoft.com/office/drawing/2014/main" id="{BAB4ECA1-67E4-1630-64B4-120812282D9E}"/>
              </a:ext>
            </a:extLst>
          </p:cNvPr>
          <p:cNvSpPr>
            <a:spLocks noGrp="1"/>
          </p:cNvSpPr>
          <p:nvPr>
            <p:ph type="title"/>
          </p:nvPr>
        </p:nvSpPr>
        <p:spPr/>
        <p:txBody>
          <a:bodyPr/>
          <a:lstStyle/>
          <a:p>
            <a:r>
              <a:rPr lang="en-US">
                <a:latin typeface="Trebuchet MS"/>
              </a:rPr>
              <a:t>Co-Founder / Jeff Brotman</a:t>
            </a:r>
          </a:p>
        </p:txBody>
      </p:sp>
      <p:pic>
        <p:nvPicPr>
          <p:cNvPr id="10" name="Picture 10">
            <a:extLst>
              <a:ext uri="{FF2B5EF4-FFF2-40B4-BE49-F238E27FC236}">
                <a16:creationId xmlns:a16="http://schemas.microsoft.com/office/drawing/2014/main" id="{259F7699-97FF-2237-3F10-1603F3912354}"/>
              </a:ext>
            </a:extLst>
          </p:cNvPr>
          <p:cNvPicPr>
            <a:picLocks noChangeAspect="1"/>
          </p:cNvPicPr>
          <p:nvPr/>
        </p:nvPicPr>
        <p:blipFill>
          <a:blip r:embed="rId2"/>
          <a:stretch>
            <a:fillRect/>
          </a:stretch>
        </p:blipFill>
        <p:spPr>
          <a:xfrm>
            <a:off x="841767" y="1427728"/>
            <a:ext cx="3456215" cy="4595647"/>
          </a:xfrm>
          <a:prstGeom prst="rect">
            <a:avLst/>
          </a:prstGeom>
        </p:spPr>
      </p:pic>
      <p:pic>
        <p:nvPicPr>
          <p:cNvPr id="12" name="Picture 7" descr="Logo&#10;&#10;Description automatically generated">
            <a:extLst>
              <a:ext uri="{FF2B5EF4-FFF2-40B4-BE49-F238E27FC236}">
                <a16:creationId xmlns:a16="http://schemas.microsoft.com/office/drawing/2014/main" id="{07A9D49A-8F5B-026D-ADA4-308993E1A9E5}"/>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0331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25E523-F970-E675-F4BD-2E5070444F79}"/>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69A433F2-9791-B578-D713-E4A988217B54}"/>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730BA2BD-4C29-E2B1-6E97-CDBE14B5FA00}"/>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8A71280A-6224-8447-009D-C9D92C546E62}"/>
              </a:ext>
            </a:extLst>
          </p:cNvPr>
          <p:cNvSpPr>
            <a:spLocks noGrp="1"/>
          </p:cNvSpPr>
          <p:nvPr>
            <p:ph sz="quarter" idx="14"/>
          </p:nvPr>
        </p:nvSpPr>
        <p:spPr>
          <a:xfrm>
            <a:off x="5125185" y="1047691"/>
            <a:ext cx="4606065" cy="5355195"/>
          </a:xfrm>
        </p:spPr>
        <p:txBody>
          <a:bodyPr/>
          <a:lstStyle/>
          <a:p>
            <a:pPr marL="231775" indent="-231775"/>
            <a:r>
              <a:rPr lang="en-US" sz="1700">
                <a:latin typeface="Times New Roman"/>
                <a:cs typeface="Times New Roman"/>
              </a:rPr>
              <a:t>Age: 69</a:t>
            </a:r>
          </a:p>
          <a:p>
            <a:pPr marL="231775" indent="-231775"/>
            <a:r>
              <a:rPr lang="en-US" sz="1700">
                <a:latin typeface="Times New Roman"/>
                <a:cs typeface="Times New Roman"/>
              </a:rPr>
              <a:t>1984: Join Costco </a:t>
            </a:r>
          </a:p>
          <a:p>
            <a:pPr marL="231775" indent="-231775"/>
            <a:r>
              <a:rPr lang="en-US" sz="1700">
                <a:latin typeface="Times New Roman"/>
                <a:cs typeface="Times New Roman"/>
              </a:rPr>
              <a:t>1995 – 2010: Executive VP and COO</a:t>
            </a:r>
            <a:endParaRPr lang="en-US" sz="1700"/>
          </a:p>
          <a:p>
            <a:pPr marL="231775" indent="-231775"/>
            <a:r>
              <a:rPr lang="en-US" sz="1700">
                <a:latin typeface="Times New Roman"/>
                <a:cs typeface="Times New Roman"/>
              </a:rPr>
              <a:t>2010 – 2011: President and COO</a:t>
            </a:r>
          </a:p>
          <a:p>
            <a:pPr marL="231775" indent="-231775"/>
            <a:r>
              <a:rPr lang="en-US" sz="1700">
                <a:latin typeface="Times New Roman"/>
                <a:cs typeface="Times New Roman"/>
              </a:rPr>
              <a:t>2012 – Now: President and CEO </a:t>
            </a:r>
          </a:p>
          <a:p>
            <a:pPr marL="231775" indent="-231775"/>
            <a:r>
              <a:rPr lang="en-US" sz="1700">
                <a:latin typeface="Times New Roman"/>
                <a:cs typeface="Times New Roman"/>
              </a:rPr>
              <a:t>The company has experienced steady growth during his tenure. In August 2019, Costco opened its first-ever Chinese store, in Shanghai.</a:t>
            </a:r>
          </a:p>
          <a:p>
            <a:pPr marL="231775" indent="-231775"/>
            <a:r>
              <a:rPr lang="en-US" sz="1700">
                <a:latin typeface="Times New Roman"/>
                <a:cs typeface="Times New Roman"/>
              </a:rPr>
              <a:t>a key role in Costco’s expansion into Nevada and California</a:t>
            </a:r>
          </a:p>
          <a:p>
            <a:pPr marL="231775" indent="-231775"/>
            <a:r>
              <a:rPr lang="en-US" sz="1700">
                <a:latin typeface="Times New Roman"/>
                <a:cs typeface="Times New Roman"/>
              </a:rPr>
              <a:t>overseeing E-commerce, Fresh Foods, Meat, Bakery, Deli, Produce, Foods, Non-Foods, Pharmacy, Home/Business Centers and Purchasing</a:t>
            </a:r>
          </a:p>
          <a:p>
            <a:pPr marL="231775" indent="-231775"/>
            <a:r>
              <a:rPr lang="en-US" sz="1700">
                <a:latin typeface="Times New Roman"/>
                <a:cs typeface="Times New Roman"/>
              </a:rPr>
              <a:t>Craig Jelinek Saves the $1.50 Hot Dog, built their own hot dog manufacturing plant, ditch Coca-Cola for Pepsi</a:t>
            </a:r>
          </a:p>
          <a:p>
            <a:pPr marL="231775" indent="-231775"/>
            <a:endParaRPr lang="en-US" sz="1700"/>
          </a:p>
        </p:txBody>
      </p:sp>
      <p:sp>
        <p:nvSpPr>
          <p:cNvPr id="6" name="Title 5">
            <a:extLst>
              <a:ext uri="{FF2B5EF4-FFF2-40B4-BE49-F238E27FC236}">
                <a16:creationId xmlns:a16="http://schemas.microsoft.com/office/drawing/2014/main" id="{25FCEEEC-EBA7-3196-E042-1B6C77F7C2B3}"/>
              </a:ext>
            </a:extLst>
          </p:cNvPr>
          <p:cNvSpPr>
            <a:spLocks noGrp="1"/>
          </p:cNvSpPr>
          <p:nvPr>
            <p:ph type="title"/>
          </p:nvPr>
        </p:nvSpPr>
        <p:spPr/>
        <p:txBody>
          <a:bodyPr/>
          <a:lstStyle/>
          <a:p>
            <a:r>
              <a:rPr lang="en-US">
                <a:latin typeface="Trebuchet MS"/>
              </a:rPr>
              <a:t>President and CEO / W. Craig Jelinek </a:t>
            </a:r>
            <a:endParaRPr lang="en-US"/>
          </a:p>
        </p:txBody>
      </p:sp>
      <p:pic>
        <p:nvPicPr>
          <p:cNvPr id="7" name="Picture 7">
            <a:extLst>
              <a:ext uri="{FF2B5EF4-FFF2-40B4-BE49-F238E27FC236}">
                <a16:creationId xmlns:a16="http://schemas.microsoft.com/office/drawing/2014/main" id="{86FBB73C-1073-E73C-5B48-32ED09123935}"/>
              </a:ext>
            </a:extLst>
          </p:cNvPr>
          <p:cNvPicPr>
            <a:picLocks noChangeAspect="1"/>
          </p:cNvPicPr>
          <p:nvPr/>
        </p:nvPicPr>
        <p:blipFill>
          <a:blip r:embed="rId2"/>
          <a:stretch>
            <a:fillRect/>
          </a:stretch>
        </p:blipFill>
        <p:spPr>
          <a:xfrm>
            <a:off x="751365" y="1270887"/>
            <a:ext cx="3648109" cy="4909171"/>
          </a:xfrm>
          <a:prstGeom prst="rect">
            <a:avLst/>
          </a:prstGeom>
        </p:spPr>
      </p:pic>
      <p:pic>
        <p:nvPicPr>
          <p:cNvPr id="9" name="Picture 7" descr="Logo&#10;&#10;Description automatically generated">
            <a:extLst>
              <a:ext uri="{FF2B5EF4-FFF2-40B4-BE49-F238E27FC236}">
                <a16:creationId xmlns:a16="http://schemas.microsoft.com/office/drawing/2014/main" id="{60CBDE37-8673-DF83-3899-6D5F7AB1D345}"/>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845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1">
            <a:extLst>
              <a:ext uri="{FF2B5EF4-FFF2-40B4-BE49-F238E27FC236}">
                <a16:creationId xmlns:a16="http://schemas.microsoft.com/office/drawing/2014/main" id="{4D945A92-57B2-CC7F-03BA-CADBBD0A97EA}"/>
              </a:ext>
            </a:extLst>
          </p:cNvPr>
          <p:cNvSpPr>
            <a:spLocks noGrp="1"/>
          </p:cNvSpPr>
          <p:nvPr>
            <p:ph type="body" sz="quarter" idx="13"/>
          </p:nvPr>
        </p:nvSpPr>
        <p:spPr>
          <a:xfrm>
            <a:off x="329407" y="790411"/>
            <a:ext cx="9402763" cy="366384"/>
          </a:xfrm>
        </p:spPr>
        <p:txBody>
          <a:bodyPr/>
          <a:lstStyle/>
          <a:p>
            <a:r>
              <a:rPr lang="en-US" sz="2500">
                <a:latin typeface="Arial"/>
                <a:cs typeface="Times New Roman"/>
              </a:rPr>
              <a:t>US Retail </a:t>
            </a:r>
            <a:endParaRPr lang="en-US" sz="2500">
              <a:latin typeface="Arial"/>
            </a:endParaRPr>
          </a:p>
        </p:txBody>
      </p:sp>
      <p:sp>
        <p:nvSpPr>
          <p:cNvPr id="5" name="内容占位符 4">
            <a:extLst>
              <a:ext uri="{FF2B5EF4-FFF2-40B4-BE49-F238E27FC236}">
                <a16:creationId xmlns:a16="http://schemas.microsoft.com/office/drawing/2014/main" id="{91A6F553-1446-AA0D-B7EC-5EAF1CF446C0}"/>
              </a:ext>
            </a:extLst>
          </p:cNvPr>
          <p:cNvSpPr>
            <a:spLocks noGrp="1"/>
          </p:cNvSpPr>
          <p:nvPr>
            <p:ph type="body" sz="quarter" idx="14"/>
          </p:nvPr>
        </p:nvSpPr>
        <p:spPr>
          <a:xfrm>
            <a:off x="329407" y="1283784"/>
            <a:ext cx="9531416" cy="2286000"/>
          </a:xfrm>
        </p:spPr>
        <p:txBody>
          <a:bodyPr vert="horz" wrap="square" lIns="0" tIns="45720" rIns="0" bIns="45720" numCol="1" anchor="t" anchorCtr="0" compatLnSpc="1">
            <a:prstTxWarp prst="textNoShape">
              <a:avLst/>
            </a:prstTxWarp>
            <a:noAutofit/>
          </a:bodyPr>
          <a:lstStyle/>
          <a:p>
            <a:pPr marL="231775" indent="-231775"/>
            <a:r>
              <a:rPr lang="zh-CN" sz="2000">
                <a:solidFill>
                  <a:schemeClr val="tx1"/>
                </a:solidFill>
                <a:latin typeface="Arial"/>
                <a:cs typeface="Times New Roman"/>
              </a:rPr>
              <a:t>In February 2021, there were approximately 15.7 million people employed in the retail</a:t>
            </a:r>
            <a:r>
              <a:rPr lang="zh-CN" altLang="en-US" sz="2000">
                <a:solidFill>
                  <a:schemeClr val="tx1"/>
                </a:solidFill>
                <a:latin typeface="Arial"/>
                <a:cs typeface="Times New Roman"/>
              </a:rPr>
              <a:t> </a:t>
            </a:r>
            <a:r>
              <a:rPr lang="zh-CN" sz="2000">
                <a:solidFill>
                  <a:schemeClr val="tx1"/>
                </a:solidFill>
                <a:latin typeface="Arial"/>
                <a:cs typeface="Times New Roman"/>
              </a:rPr>
              <a:t>industry in the United States</a:t>
            </a:r>
          </a:p>
          <a:p>
            <a:pPr marL="231775" indent="-231775"/>
            <a:r>
              <a:rPr lang="en-US" altLang="zh-CN" sz="2000">
                <a:solidFill>
                  <a:schemeClr val="tx1"/>
                </a:solidFill>
                <a:latin typeface="Arial"/>
                <a:cs typeface="Times New Roman"/>
              </a:rPr>
              <a:t>Top</a:t>
            </a:r>
            <a:r>
              <a:rPr lang="zh-CN" altLang="en-US" sz="2000">
                <a:solidFill>
                  <a:schemeClr val="tx1"/>
                </a:solidFill>
                <a:latin typeface="Arial"/>
                <a:cs typeface="Times New Roman"/>
              </a:rPr>
              <a:t> </a:t>
            </a:r>
            <a:r>
              <a:rPr lang="en-US" altLang="zh-CN" sz="2000">
                <a:solidFill>
                  <a:schemeClr val="tx1"/>
                </a:solidFill>
                <a:latin typeface="Arial"/>
                <a:cs typeface="Times New Roman"/>
              </a:rPr>
              <a:t>Three:</a:t>
            </a:r>
            <a:endParaRPr lang="zh-CN" altLang="en-US" sz="2000">
              <a:solidFill>
                <a:schemeClr val="tx1"/>
              </a:solidFill>
              <a:latin typeface="Arial"/>
              <a:cs typeface="Times New Roman"/>
            </a:endParaRPr>
          </a:p>
          <a:p>
            <a:pPr marL="231775" indent="-231775"/>
            <a:r>
              <a:rPr lang="en-US" altLang="zh-CN" sz="2000">
                <a:solidFill>
                  <a:schemeClr val="tx1"/>
                </a:solidFill>
                <a:latin typeface="Arial"/>
                <a:cs typeface="Times New Roman"/>
              </a:rPr>
              <a:t>Motor</a:t>
            </a:r>
            <a:r>
              <a:rPr lang="zh-CN" altLang="en-US" sz="2000">
                <a:solidFill>
                  <a:schemeClr val="tx1"/>
                </a:solidFill>
                <a:latin typeface="Arial"/>
                <a:cs typeface="Times New Roman"/>
              </a:rPr>
              <a:t> </a:t>
            </a:r>
            <a:r>
              <a:rPr lang="en-US" altLang="zh-CN" sz="2000">
                <a:solidFill>
                  <a:schemeClr val="tx1"/>
                </a:solidFill>
                <a:latin typeface="Arial"/>
                <a:cs typeface="Times New Roman"/>
              </a:rPr>
              <a:t>vehicle</a:t>
            </a:r>
            <a:r>
              <a:rPr lang="zh-CN" altLang="en-US" sz="2000">
                <a:solidFill>
                  <a:schemeClr val="tx1"/>
                </a:solidFill>
                <a:latin typeface="Arial"/>
                <a:cs typeface="Times New Roman"/>
              </a:rPr>
              <a:t> </a:t>
            </a:r>
            <a:r>
              <a:rPr lang="en-US" altLang="zh-CN" sz="2000">
                <a:solidFill>
                  <a:schemeClr val="tx1"/>
                </a:solidFill>
                <a:latin typeface="Arial"/>
                <a:cs typeface="Times New Roman"/>
              </a:rPr>
              <a:t>&amp;</a:t>
            </a:r>
            <a:r>
              <a:rPr lang="zh-CN" altLang="en-US" sz="2000">
                <a:solidFill>
                  <a:schemeClr val="tx1"/>
                </a:solidFill>
                <a:latin typeface="Arial"/>
                <a:cs typeface="Times New Roman"/>
              </a:rPr>
              <a:t> </a:t>
            </a:r>
            <a:r>
              <a:rPr lang="en-US" altLang="zh-CN" sz="2000">
                <a:solidFill>
                  <a:schemeClr val="tx1"/>
                </a:solidFill>
                <a:latin typeface="Arial"/>
                <a:cs typeface="Times New Roman"/>
              </a:rPr>
              <a:t>parts</a:t>
            </a:r>
            <a:r>
              <a:rPr lang="zh-CN" altLang="en-US" sz="2000">
                <a:solidFill>
                  <a:schemeClr val="tx1"/>
                </a:solidFill>
                <a:latin typeface="Arial"/>
                <a:cs typeface="Times New Roman"/>
              </a:rPr>
              <a:t> </a:t>
            </a:r>
            <a:r>
              <a:rPr lang="en-US" altLang="zh-CN" sz="2000">
                <a:solidFill>
                  <a:schemeClr val="tx1"/>
                </a:solidFill>
                <a:latin typeface="Arial"/>
                <a:cs typeface="Times New Roman"/>
              </a:rPr>
              <a:t>dealers</a:t>
            </a:r>
            <a:r>
              <a:rPr lang="zh-CN" altLang="en-US" sz="2000">
                <a:solidFill>
                  <a:schemeClr val="tx1"/>
                </a:solidFill>
                <a:latin typeface="Arial"/>
                <a:cs typeface="Times New Roman"/>
              </a:rPr>
              <a:t> </a:t>
            </a:r>
            <a:r>
              <a:rPr lang="en-US" altLang="zh-CN" sz="2000">
                <a:solidFill>
                  <a:schemeClr val="tx1"/>
                </a:solidFill>
                <a:latin typeface="Arial"/>
                <a:cs typeface="Times New Roman"/>
              </a:rPr>
              <a:t>(20%)</a:t>
            </a:r>
            <a:endParaRPr lang="zh-CN" altLang="en-US" sz="2000">
              <a:solidFill>
                <a:schemeClr val="tx1"/>
              </a:solidFill>
              <a:latin typeface="Arial"/>
              <a:cs typeface="Times New Roman"/>
            </a:endParaRPr>
          </a:p>
          <a:p>
            <a:pPr marL="231775" indent="-231775"/>
            <a:r>
              <a:rPr lang="en-US" altLang="zh-CN" sz="2000">
                <a:solidFill>
                  <a:schemeClr val="tx1"/>
                </a:solidFill>
                <a:latin typeface="Arial"/>
                <a:cs typeface="Times New Roman"/>
              </a:rPr>
              <a:t>Food</a:t>
            </a:r>
            <a:r>
              <a:rPr lang="zh-CN" altLang="en-US" sz="2000">
                <a:solidFill>
                  <a:schemeClr val="tx1"/>
                </a:solidFill>
                <a:latin typeface="Arial"/>
                <a:cs typeface="Times New Roman"/>
              </a:rPr>
              <a:t> </a:t>
            </a:r>
            <a:r>
              <a:rPr lang="en-US" altLang="zh-CN" sz="2000">
                <a:solidFill>
                  <a:schemeClr val="tx1"/>
                </a:solidFill>
                <a:latin typeface="Arial"/>
                <a:cs typeface="Times New Roman"/>
              </a:rPr>
              <a:t>&amp;</a:t>
            </a:r>
            <a:r>
              <a:rPr lang="zh-CN" altLang="en-US" sz="2000">
                <a:solidFill>
                  <a:schemeClr val="tx1"/>
                </a:solidFill>
                <a:latin typeface="Arial"/>
                <a:cs typeface="Times New Roman"/>
              </a:rPr>
              <a:t> </a:t>
            </a:r>
            <a:r>
              <a:rPr lang="en-US" altLang="zh-CN" sz="2000">
                <a:solidFill>
                  <a:schemeClr val="tx1"/>
                </a:solidFill>
                <a:latin typeface="Arial"/>
                <a:cs typeface="Times New Roman"/>
              </a:rPr>
              <a:t>beverage</a:t>
            </a:r>
            <a:r>
              <a:rPr lang="zh-CN" altLang="en-US" sz="2000">
                <a:solidFill>
                  <a:schemeClr val="tx1"/>
                </a:solidFill>
                <a:latin typeface="Arial"/>
                <a:cs typeface="Times New Roman"/>
              </a:rPr>
              <a:t> </a:t>
            </a:r>
            <a:r>
              <a:rPr lang="en-US" altLang="zh-CN" sz="2000">
                <a:solidFill>
                  <a:schemeClr val="tx1"/>
                </a:solidFill>
                <a:latin typeface="Arial"/>
                <a:cs typeface="Times New Roman"/>
              </a:rPr>
              <a:t>stores</a:t>
            </a:r>
            <a:r>
              <a:rPr lang="zh-CN" altLang="en-US" sz="2000">
                <a:solidFill>
                  <a:schemeClr val="tx1"/>
                </a:solidFill>
                <a:latin typeface="Arial"/>
                <a:cs typeface="Times New Roman"/>
              </a:rPr>
              <a:t> </a:t>
            </a:r>
            <a:r>
              <a:rPr lang="en-US" altLang="zh-CN" sz="2000">
                <a:solidFill>
                  <a:schemeClr val="tx1"/>
                </a:solidFill>
                <a:latin typeface="Arial"/>
                <a:cs typeface="Times New Roman"/>
              </a:rPr>
              <a:t>(13%)</a:t>
            </a:r>
            <a:endParaRPr lang="zh-CN" altLang="en-US" sz="2000">
              <a:solidFill>
                <a:schemeClr val="tx1"/>
              </a:solidFill>
              <a:latin typeface="Arial"/>
              <a:cs typeface="Times New Roman"/>
            </a:endParaRPr>
          </a:p>
          <a:p>
            <a:pPr marL="231775" indent="-231775"/>
            <a:r>
              <a:rPr lang="en-US" altLang="zh-CN" sz="2000">
                <a:solidFill>
                  <a:schemeClr val="tx1"/>
                </a:solidFill>
                <a:latin typeface="Arial"/>
                <a:cs typeface="Times New Roman"/>
              </a:rPr>
              <a:t>Department</a:t>
            </a:r>
            <a:r>
              <a:rPr lang="zh-CN" altLang="en-US" sz="2000">
                <a:solidFill>
                  <a:schemeClr val="tx1"/>
                </a:solidFill>
                <a:latin typeface="Arial"/>
                <a:cs typeface="Times New Roman"/>
              </a:rPr>
              <a:t> </a:t>
            </a:r>
            <a:r>
              <a:rPr lang="en-US" altLang="zh-CN" sz="2000">
                <a:solidFill>
                  <a:schemeClr val="tx1"/>
                </a:solidFill>
                <a:latin typeface="Arial"/>
                <a:cs typeface="Times New Roman"/>
              </a:rPr>
              <a:t>stores</a:t>
            </a:r>
            <a:r>
              <a:rPr lang="zh-CN" altLang="en-US" sz="2000">
                <a:solidFill>
                  <a:schemeClr val="tx1"/>
                </a:solidFill>
                <a:latin typeface="Arial"/>
                <a:cs typeface="Times New Roman"/>
              </a:rPr>
              <a:t> </a:t>
            </a:r>
            <a:r>
              <a:rPr lang="en-US" altLang="zh-CN" sz="2000">
                <a:solidFill>
                  <a:schemeClr val="tx1"/>
                </a:solidFill>
                <a:latin typeface="Arial"/>
                <a:cs typeface="Times New Roman"/>
              </a:rPr>
              <a:t>(13%)</a:t>
            </a:r>
            <a:endParaRPr lang="zh-CN" altLang="en-US" sz="2000">
              <a:solidFill>
                <a:schemeClr val="tx1"/>
              </a:solidFill>
              <a:latin typeface="Arial"/>
              <a:cs typeface="Times New Roman"/>
            </a:endParaRPr>
          </a:p>
          <a:p>
            <a:pPr marL="231775" indent="-231775"/>
            <a:endParaRPr lang="zh-CN" sz="2000">
              <a:solidFill>
                <a:schemeClr val="tx1"/>
              </a:solidFill>
            </a:endParaRPr>
          </a:p>
        </p:txBody>
      </p:sp>
      <p:pic>
        <p:nvPicPr>
          <p:cNvPr id="8" name="图片 8" descr="图表, 饼图&#10;&#10;已自动生成说明">
            <a:extLst>
              <a:ext uri="{FF2B5EF4-FFF2-40B4-BE49-F238E27FC236}">
                <a16:creationId xmlns:a16="http://schemas.microsoft.com/office/drawing/2014/main" id="{1E2DC39D-75FF-5E26-3033-C779AB5457A0}"/>
              </a:ext>
            </a:extLst>
          </p:cNvPr>
          <p:cNvPicPr>
            <a:picLocks noGrp="1" noChangeAspect="1"/>
          </p:cNvPicPr>
          <p:nvPr>
            <p:ph sz="quarter" idx="15"/>
          </p:nvPr>
        </p:nvPicPr>
        <p:blipFill>
          <a:blip r:embed="rId2"/>
          <a:stretch>
            <a:fillRect/>
          </a:stretch>
        </p:blipFill>
        <p:spPr>
          <a:xfrm>
            <a:off x="3842128" y="2718570"/>
            <a:ext cx="6198233" cy="4055110"/>
          </a:xfrm>
          <a:noFill/>
        </p:spPr>
      </p:pic>
      <p:sp>
        <p:nvSpPr>
          <p:cNvPr id="34" name="Text Placeholder 4">
            <a:extLst>
              <a:ext uri="{FF2B5EF4-FFF2-40B4-BE49-F238E27FC236}">
                <a16:creationId xmlns:a16="http://schemas.microsoft.com/office/drawing/2014/main" id="{E79D5B58-E411-A8D1-CD55-85A14BEC67C3}"/>
              </a:ext>
            </a:extLst>
          </p:cNvPr>
          <p:cNvSpPr>
            <a:spLocks noGrp="1"/>
          </p:cNvSpPr>
          <p:nvPr>
            <p:ph type="body" sz="quarter" idx="10"/>
          </p:nvPr>
        </p:nvSpPr>
        <p:spPr>
          <a:xfrm>
            <a:off x="5121212" y="302162"/>
            <a:ext cx="4608576" cy="128016"/>
          </a:xfrm>
        </p:spPr>
        <p:txBody>
          <a:bodyPr/>
          <a:lstStyle/>
          <a:p>
            <a:endParaRPr lang="en-US"/>
          </a:p>
        </p:txBody>
      </p:sp>
      <p:sp>
        <p:nvSpPr>
          <p:cNvPr id="35" name="Footer Placeholder 5">
            <a:extLst>
              <a:ext uri="{FF2B5EF4-FFF2-40B4-BE49-F238E27FC236}">
                <a16:creationId xmlns:a16="http://schemas.microsoft.com/office/drawing/2014/main" id="{F6C9E8C0-CF3A-47D2-7FB3-CBD6CC2B326F}"/>
              </a:ext>
            </a:extLst>
          </p:cNvPr>
          <p:cNvSpPr>
            <a:spLocks noGrp="1"/>
          </p:cNvSpPr>
          <p:nvPr>
            <p:ph type="ftr" sz="quarter" idx="16"/>
          </p:nvPr>
        </p:nvSpPr>
        <p:spPr>
          <a:xfrm>
            <a:off x="642938" y="7035954"/>
            <a:ext cx="6400800" cy="414338"/>
          </a:xfrm>
        </p:spPr>
        <p:txBody>
          <a:bodyPr/>
          <a:lstStyle/>
          <a:p>
            <a:endParaRPr lang="en-CA"/>
          </a:p>
        </p:txBody>
      </p:sp>
    </p:spTree>
    <p:extLst>
      <p:ext uri="{BB962C8B-B14F-4D97-AF65-F5344CB8AC3E}">
        <p14:creationId xmlns:p14="http://schemas.microsoft.com/office/powerpoint/2010/main" val="38841453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CA56FF-3CAF-DD8A-7F00-FDB8064BBDE8}"/>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38592317-1209-B6C2-B281-C88B0D79BC4E}"/>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81781875-1851-A17A-6C53-4D8DE33D95F5}"/>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E4FD2979-2E7C-82AE-11DC-A79A31A87CCD}"/>
              </a:ext>
            </a:extLst>
          </p:cNvPr>
          <p:cNvSpPr>
            <a:spLocks noGrp="1"/>
          </p:cNvSpPr>
          <p:nvPr>
            <p:ph sz="quarter" idx="14"/>
          </p:nvPr>
        </p:nvSpPr>
        <p:spPr>
          <a:xfrm>
            <a:off x="5119230" y="1047691"/>
            <a:ext cx="4612020" cy="5355195"/>
          </a:xfrm>
        </p:spPr>
        <p:txBody>
          <a:bodyPr/>
          <a:lstStyle/>
          <a:p>
            <a:pPr marL="231775" indent="-231775"/>
            <a:r>
              <a:rPr lang="en-US" sz="2000">
                <a:latin typeface="Times New Roman"/>
                <a:cs typeface="Times New Roman"/>
              </a:rPr>
              <a:t>Age: 65</a:t>
            </a:r>
          </a:p>
          <a:p>
            <a:pPr marL="231775" indent="-231775"/>
            <a:r>
              <a:rPr lang="en-US" sz="2000">
                <a:latin typeface="Times New Roman"/>
                <a:cs typeface="Times New Roman"/>
              </a:rPr>
              <a:t>1978 – 1984: Associate with Donaldson Lufkin &amp; Jenrette Securities Corporation </a:t>
            </a:r>
          </a:p>
          <a:p>
            <a:pPr marL="231775" indent="-231775"/>
            <a:r>
              <a:rPr lang="en-US" sz="2000">
                <a:latin typeface="Times New Roman"/>
                <a:cs typeface="Times New Roman"/>
              </a:rPr>
              <a:t>1984: Join Costco Vice President, Finance</a:t>
            </a:r>
          </a:p>
          <a:p>
            <a:pPr marL="231775" indent="-231775"/>
            <a:r>
              <a:rPr lang="en-US" sz="2000">
                <a:latin typeface="Times New Roman"/>
                <a:cs typeface="Times New Roman"/>
              </a:rPr>
              <a:t>1985 – 1993: Senior VP, CFO and Treasurer</a:t>
            </a:r>
          </a:p>
          <a:p>
            <a:pPr marL="231775" indent="-231775"/>
            <a:r>
              <a:rPr lang="en-US" sz="2000">
                <a:latin typeface="Times New Roman"/>
                <a:cs typeface="Times New Roman"/>
              </a:rPr>
              <a:t>1993 – Now: Executive VP and CFO </a:t>
            </a:r>
          </a:p>
          <a:p>
            <a:pPr marL="231775" indent="-231775"/>
            <a:r>
              <a:rPr lang="en-US" sz="2000">
                <a:latin typeface="Times New Roman"/>
                <a:cs typeface="Times New Roman"/>
              </a:rPr>
              <a:t>Board Memberships: Seattle Academy of Arts &amp; Sciences, Federal Reserve Bank San Fran, Costco Wholesale Corp, Foster School of Business</a:t>
            </a:r>
          </a:p>
          <a:p>
            <a:pPr marL="231775" indent="-231775"/>
            <a:r>
              <a:rPr lang="en-US" sz="2000">
                <a:latin typeface="Times New Roman"/>
                <a:cs typeface="Times New Roman"/>
              </a:rPr>
              <a:t>President of Jewish Day School of Metropolitan Seattle</a:t>
            </a:r>
          </a:p>
          <a:p>
            <a:pPr marL="231775" indent="-231775"/>
            <a:r>
              <a:rPr lang="en-US" sz="2000">
                <a:latin typeface="Times New Roman"/>
                <a:cs typeface="Times New Roman"/>
              </a:rPr>
              <a:t>Education: MBA from Stanford University</a:t>
            </a:r>
          </a:p>
        </p:txBody>
      </p:sp>
      <p:sp>
        <p:nvSpPr>
          <p:cNvPr id="6" name="Title 5">
            <a:extLst>
              <a:ext uri="{FF2B5EF4-FFF2-40B4-BE49-F238E27FC236}">
                <a16:creationId xmlns:a16="http://schemas.microsoft.com/office/drawing/2014/main" id="{85A49888-3304-4F36-4B3C-FF4888A0260A}"/>
              </a:ext>
            </a:extLst>
          </p:cNvPr>
          <p:cNvSpPr>
            <a:spLocks noGrp="1"/>
          </p:cNvSpPr>
          <p:nvPr>
            <p:ph type="title"/>
          </p:nvPr>
        </p:nvSpPr>
        <p:spPr/>
        <p:txBody>
          <a:bodyPr/>
          <a:lstStyle/>
          <a:p>
            <a:r>
              <a:rPr lang="en-US">
                <a:latin typeface="Trebuchet MS"/>
              </a:rPr>
              <a:t> Executive VP and CFO/ Richard A. Galanti</a:t>
            </a:r>
          </a:p>
        </p:txBody>
      </p:sp>
      <p:pic>
        <p:nvPicPr>
          <p:cNvPr id="8" name="Picture 8">
            <a:extLst>
              <a:ext uri="{FF2B5EF4-FFF2-40B4-BE49-F238E27FC236}">
                <a16:creationId xmlns:a16="http://schemas.microsoft.com/office/drawing/2014/main" id="{4EDF3EE9-0C33-9E81-A292-2813BBD7FC10}"/>
              </a:ext>
            </a:extLst>
          </p:cNvPr>
          <p:cNvPicPr>
            <a:picLocks noChangeAspect="1"/>
          </p:cNvPicPr>
          <p:nvPr/>
        </p:nvPicPr>
        <p:blipFill>
          <a:blip r:embed="rId2"/>
          <a:stretch>
            <a:fillRect/>
          </a:stretch>
        </p:blipFill>
        <p:spPr>
          <a:xfrm>
            <a:off x="998896" y="1772420"/>
            <a:ext cx="3629521" cy="3906191"/>
          </a:xfrm>
          <a:prstGeom prst="rect">
            <a:avLst/>
          </a:prstGeom>
        </p:spPr>
      </p:pic>
    </p:spTree>
    <p:extLst>
      <p:ext uri="{BB962C8B-B14F-4D97-AF65-F5344CB8AC3E}">
        <p14:creationId xmlns:p14="http://schemas.microsoft.com/office/powerpoint/2010/main" val="41810341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7A42D3-415A-BC06-9ADF-4B630A46E876}"/>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24135445-94B5-5E55-7BD8-ACFA5E98182B}"/>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C208C9F0-F93B-BE71-0605-BE8F8D598F9E}"/>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751E7A25-FB1E-00A9-1660-6E82431802FA}"/>
              </a:ext>
            </a:extLst>
          </p:cNvPr>
          <p:cNvSpPr>
            <a:spLocks noGrp="1"/>
          </p:cNvSpPr>
          <p:nvPr>
            <p:ph sz="quarter" idx="14"/>
          </p:nvPr>
        </p:nvSpPr>
        <p:spPr>
          <a:xfrm>
            <a:off x="5025979" y="1053646"/>
            <a:ext cx="4705271" cy="5349240"/>
          </a:xfrm>
        </p:spPr>
        <p:txBody>
          <a:bodyPr/>
          <a:lstStyle/>
          <a:p>
            <a:pPr marL="231775" indent="-231775"/>
            <a:r>
              <a:rPr lang="en-US" sz="2000">
                <a:latin typeface="Times New Roman"/>
                <a:cs typeface="Times New Roman"/>
              </a:rPr>
              <a:t>Age: 70</a:t>
            </a:r>
          </a:p>
          <a:p>
            <a:pPr marL="231775" indent="-231775"/>
            <a:r>
              <a:rPr lang="en-US" sz="2000">
                <a:latin typeface="Times New Roman"/>
                <a:cs typeface="Times New Roman"/>
              </a:rPr>
              <a:t>Director of Costco since 1988</a:t>
            </a:r>
          </a:p>
          <a:p>
            <a:pPr marL="231775" indent="-231775"/>
            <a:r>
              <a:rPr lang="en-US" sz="2000">
                <a:latin typeface="Times New Roman"/>
                <a:cs typeface="Times New Roman"/>
              </a:rPr>
              <a:t>Lead Independent Director from 2005 until becoming the non-executive Chairman of the Board, in August 2017. </a:t>
            </a:r>
          </a:p>
          <a:p>
            <a:pPr marL="231775" indent="-231775"/>
            <a:r>
              <a:rPr lang="en-US" sz="2000">
                <a:latin typeface="Times New Roman"/>
                <a:cs typeface="Times New Roman"/>
              </a:rPr>
              <a:t>Chairman of Jefferson River Capital.  </a:t>
            </a:r>
            <a:endParaRPr lang="en-US"/>
          </a:p>
          <a:p>
            <a:pPr marL="231775" indent="-231775"/>
            <a:r>
              <a:rPr lang="en-US" sz="2000">
                <a:latin typeface="Times New Roman"/>
                <a:cs typeface="Times New Roman"/>
              </a:rPr>
              <a:t>Precious Executive Vice Chairman, President and COO of The Blackstone Group</a:t>
            </a:r>
          </a:p>
          <a:p>
            <a:pPr marL="231775" indent="-231775"/>
            <a:r>
              <a:rPr lang="en-US" sz="2000">
                <a:latin typeface="Times New Roman"/>
                <a:cs typeface="Times New Roman"/>
              </a:rPr>
              <a:t>Co-chair of the board of the Metropolitan Museum of Art, of which he has been a member of the board of directors since 2010.</a:t>
            </a:r>
            <a:endParaRPr lang="en-US"/>
          </a:p>
          <a:p>
            <a:pPr marL="231775" indent="-231775"/>
            <a:r>
              <a:rPr lang="en-US" sz="2000">
                <a:latin typeface="Times New Roman"/>
                <a:cs typeface="Times New Roman"/>
              </a:rPr>
              <a:t>Board member of several environmental nonprofits and in 2016 co-authored Rescuing Retirement, a book on solutions to the retirement crisis.</a:t>
            </a:r>
          </a:p>
        </p:txBody>
      </p:sp>
      <p:sp>
        <p:nvSpPr>
          <p:cNvPr id="6" name="Title 5">
            <a:extLst>
              <a:ext uri="{FF2B5EF4-FFF2-40B4-BE49-F238E27FC236}">
                <a16:creationId xmlns:a16="http://schemas.microsoft.com/office/drawing/2014/main" id="{B3BBBB5F-FE8B-DF6A-BDC6-371E8FEBF048}"/>
              </a:ext>
            </a:extLst>
          </p:cNvPr>
          <p:cNvSpPr>
            <a:spLocks noGrp="1"/>
          </p:cNvSpPr>
          <p:nvPr>
            <p:ph type="title"/>
          </p:nvPr>
        </p:nvSpPr>
        <p:spPr/>
        <p:txBody>
          <a:bodyPr/>
          <a:lstStyle/>
          <a:p>
            <a:r>
              <a:rPr lang="en-US">
                <a:latin typeface="Trebuchet MS"/>
              </a:rPr>
              <a:t>Chairman of the Board / Hamilton E. James</a:t>
            </a:r>
            <a:endParaRPr lang="en-US"/>
          </a:p>
        </p:txBody>
      </p:sp>
      <p:pic>
        <p:nvPicPr>
          <p:cNvPr id="8" name="Picture 8">
            <a:extLst>
              <a:ext uri="{FF2B5EF4-FFF2-40B4-BE49-F238E27FC236}">
                <a16:creationId xmlns:a16="http://schemas.microsoft.com/office/drawing/2014/main" id="{17EE1A1E-D68B-9E38-9DD6-0AD8919219EF}"/>
              </a:ext>
            </a:extLst>
          </p:cNvPr>
          <p:cNvPicPr>
            <a:picLocks noChangeAspect="1"/>
          </p:cNvPicPr>
          <p:nvPr/>
        </p:nvPicPr>
        <p:blipFill>
          <a:blip r:embed="rId2"/>
          <a:stretch>
            <a:fillRect/>
          </a:stretch>
        </p:blipFill>
        <p:spPr>
          <a:xfrm>
            <a:off x="793596" y="2060369"/>
            <a:ext cx="3652470" cy="3651662"/>
          </a:xfrm>
          <a:prstGeom prst="rect">
            <a:avLst/>
          </a:prstGeom>
        </p:spPr>
      </p:pic>
    </p:spTree>
    <p:extLst>
      <p:ext uri="{BB962C8B-B14F-4D97-AF65-F5344CB8AC3E}">
        <p14:creationId xmlns:p14="http://schemas.microsoft.com/office/powerpoint/2010/main" val="21613944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06C1-340A-BE16-7E1B-0439AE036ED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52AE0D9-DC03-0035-4846-1E198E6CF530}"/>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45FDC9F-53A8-FF7A-76DF-34F9434E08CE}"/>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C7E42BA5-D70B-4927-BB49-C4447F2A6567}"/>
              </a:ext>
            </a:extLst>
          </p:cNvPr>
          <p:cNvSpPr>
            <a:spLocks noGrp="1"/>
          </p:cNvSpPr>
          <p:nvPr>
            <p:ph type="title"/>
          </p:nvPr>
        </p:nvSpPr>
        <p:spPr/>
        <p:txBody>
          <a:bodyPr/>
          <a:lstStyle/>
          <a:p>
            <a:endParaRPr lang="en-US"/>
          </a:p>
        </p:txBody>
      </p:sp>
      <p:pic>
        <p:nvPicPr>
          <p:cNvPr id="9" name="Picture 7" descr="Logo&#10;&#10;Description automatically generated">
            <a:extLst>
              <a:ext uri="{FF2B5EF4-FFF2-40B4-BE49-F238E27FC236}">
                <a16:creationId xmlns:a16="http://schemas.microsoft.com/office/drawing/2014/main" id="{3B7D649C-64DC-D15A-E84A-3778CCECF686}"/>
              </a:ext>
            </a:extLst>
          </p:cNvPr>
          <p:cNvPicPr>
            <a:picLocks noChangeAspect="1"/>
          </p:cNvPicPr>
          <p:nvPr/>
        </p:nvPicPr>
        <p:blipFill>
          <a:blip r:embed="rId2"/>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2">
            <a:extLst>
              <a:ext uri="{FF2B5EF4-FFF2-40B4-BE49-F238E27FC236}">
                <a16:creationId xmlns:a16="http://schemas.microsoft.com/office/drawing/2014/main" id="{86D9E6AA-7F42-DE24-5CFC-6CDDCCE00BA1}"/>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400" b="1" kern="0">
                <a:latin typeface="Trebuchet MS"/>
              </a:rPr>
              <a:t>Financial Statement</a:t>
            </a:r>
            <a:endParaRPr lang="en-US"/>
          </a:p>
        </p:txBody>
      </p:sp>
    </p:spTree>
    <p:extLst>
      <p:ext uri="{BB962C8B-B14F-4D97-AF65-F5344CB8AC3E}">
        <p14:creationId xmlns:p14="http://schemas.microsoft.com/office/powerpoint/2010/main" val="9184082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pic>
        <p:nvPicPr>
          <p:cNvPr id="7" name="Picture 7">
            <a:extLst>
              <a:ext uri="{FF2B5EF4-FFF2-40B4-BE49-F238E27FC236}">
                <a16:creationId xmlns:a16="http://schemas.microsoft.com/office/drawing/2014/main" id="{C9BA6356-B73F-C457-5030-A7B95A132F4E}"/>
              </a:ext>
            </a:extLst>
          </p:cNvPr>
          <p:cNvPicPr>
            <a:picLocks noGrp="1" noChangeAspect="1"/>
          </p:cNvPicPr>
          <p:nvPr>
            <p:ph sz="quarter" idx="14"/>
          </p:nvPr>
        </p:nvPicPr>
        <p:blipFill>
          <a:blip r:embed="rId2"/>
          <a:stretch>
            <a:fillRect/>
          </a:stretch>
        </p:blipFill>
        <p:spPr>
          <a:xfrm>
            <a:off x="331709" y="1985701"/>
            <a:ext cx="9399050" cy="3485129"/>
          </a:xfrm>
        </p:spPr>
      </p:pic>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Balance Sheet Assets - 10Q</a:t>
            </a:r>
            <a:endParaRPr lang="en-US"/>
          </a:p>
        </p:txBody>
      </p:sp>
      <p:pic>
        <p:nvPicPr>
          <p:cNvPr id="8" name="Picture 7" descr="Logo&#10;&#10;Description automatically generated">
            <a:extLst>
              <a:ext uri="{FF2B5EF4-FFF2-40B4-BE49-F238E27FC236}">
                <a16:creationId xmlns:a16="http://schemas.microsoft.com/office/drawing/2014/main" id="{DC86C29B-D78E-4536-AA92-1957FE2A7014}"/>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4536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F1475D-4FFE-E876-2A12-B365160570CA}"/>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FA50B169-EFBF-25CA-5BD5-43C552E6D3A7}"/>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F93986BE-BCB8-1EEC-E2E6-DEF5A8F8F7BA}"/>
              </a:ext>
            </a:extLst>
          </p:cNvPr>
          <p:cNvSpPr>
            <a:spLocks noGrp="1"/>
          </p:cNvSpPr>
          <p:nvPr>
            <p:ph type="body" sz="quarter" idx="10"/>
          </p:nvPr>
        </p:nvSpPr>
        <p:spPr/>
        <p:txBody>
          <a:bodyPr/>
          <a:lstStyle/>
          <a:p>
            <a:r>
              <a:rPr lang="en-US"/>
              <a:t>Financial statements</a:t>
            </a:r>
          </a:p>
        </p:txBody>
      </p:sp>
      <p:pic>
        <p:nvPicPr>
          <p:cNvPr id="7" name="Picture 7">
            <a:extLst>
              <a:ext uri="{FF2B5EF4-FFF2-40B4-BE49-F238E27FC236}">
                <a16:creationId xmlns:a16="http://schemas.microsoft.com/office/drawing/2014/main" id="{E5CA9B1B-D469-B030-7CEC-35B02D323F54}"/>
              </a:ext>
            </a:extLst>
          </p:cNvPr>
          <p:cNvPicPr>
            <a:picLocks noGrp="1" noChangeAspect="1"/>
          </p:cNvPicPr>
          <p:nvPr>
            <p:ph sz="quarter" idx="14"/>
          </p:nvPr>
        </p:nvPicPr>
        <p:blipFill>
          <a:blip r:embed="rId2"/>
          <a:stretch>
            <a:fillRect/>
          </a:stretch>
        </p:blipFill>
        <p:spPr>
          <a:xfrm>
            <a:off x="331709" y="1269605"/>
            <a:ext cx="9399050" cy="4917322"/>
          </a:xfrm>
        </p:spPr>
      </p:pic>
      <p:sp>
        <p:nvSpPr>
          <p:cNvPr id="6" name="Title 5">
            <a:extLst>
              <a:ext uri="{FF2B5EF4-FFF2-40B4-BE49-F238E27FC236}">
                <a16:creationId xmlns:a16="http://schemas.microsoft.com/office/drawing/2014/main" id="{4E90F83E-F6C0-5F27-E305-170F31A73B66}"/>
              </a:ext>
            </a:extLst>
          </p:cNvPr>
          <p:cNvSpPr>
            <a:spLocks noGrp="1"/>
          </p:cNvSpPr>
          <p:nvPr>
            <p:ph type="title"/>
          </p:nvPr>
        </p:nvSpPr>
        <p:spPr/>
        <p:txBody>
          <a:bodyPr/>
          <a:lstStyle/>
          <a:p>
            <a:r>
              <a:rPr lang="en-US">
                <a:latin typeface="Trebuchet MS"/>
              </a:rPr>
              <a:t>Balance Sheet Liabilities and Equity - 10Q</a:t>
            </a:r>
            <a:endParaRPr lang="en-US"/>
          </a:p>
        </p:txBody>
      </p:sp>
      <p:pic>
        <p:nvPicPr>
          <p:cNvPr id="8" name="Picture 7" descr="Logo&#10;&#10;Description automatically generated">
            <a:extLst>
              <a:ext uri="{FF2B5EF4-FFF2-40B4-BE49-F238E27FC236}">
                <a16:creationId xmlns:a16="http://schemas.microsoft.com/office/drawing/2014/main" id="{4F3FD0D4-EBE2-4A5F-9BB7-98A5F3ED33BF}"/>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2BA0B5C-FB17-93CA-69A9-8392AF2559CB}"/>
              </a:ext>
            </a:extLst>
          </p:cNvPr>
          <p:cNvSpPr/>
          <p:nvPr/>
        </p:nvSpPr>
        <p:spPr bwMode="auto">
          <a:xfrm>
            <a:off x="389690" y="2307524"/>
            <a:ext cx="9269056" cy="233053"/>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3B914044-A414-B604-A23F-A8FF257D3974}"/>
              </a:ext>
            </a:extLst>
          </p:cNvPr>
          <p:cNvSpPr/>
          <p:nvPr/>
        </p:nvSpPr>
        <p:spPr bwMode="auto">
          <a:xfrm>
            <a:off x="395999" y="3033031"/>
            <a:ext cx="9269055" cy="207819"/>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667534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66B82-E620-9C8D-490C-650158EF51B6}"/>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3D9951AA-502C-9A23-043A-014886028E74}"/>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3F44F21B-F4E5-E996-4F7C-5BEE6DEC26E5}"/>
              </a:ext>
            </a:extLst>
          </p:cNvPr>
          <p:cNvSpPr>
            <a:spLocks noGrp="1"/>
          </p:cNvSpPr>
          <p:nvPr>
            <p:ph type="body" sz="quarter" idx="10"/>
          </p:nvPr>
        </p:nvSpPr>
        <p:spPr/>
        <p:txBody>
          <a:bodyPr/>
          <a:lstStyle/>
          <a:p>
            <a:r>
              <a:rPr lang="en-US"/>
              <a:t>Financial statements</a:t>
            </a:r>
          </a:p>
        </p:txBody>
      </p:sp>
      <p:pic>
        <p:nvPicPr>
          <p:cNvPr id="7" name="Picture 7">
            <a:extLst>
              <a:ext uri="{FF2B5EF4-FFF2-40B4-BE49-F238E27FC236}">
                <a16:creationId xmlns:a16="http://schemas.microsoft.com/office/drawing/2014/main" id="{ECBC897C-3F54-F248-DD37-D4D4B40A7457}"/>
              </a:ext>
            </a:extLst>
          </p:cNvPr>
          <p:cNvPicPr>
            <a:picLocks noGrp="1" noChangeAspect="1"/>
          </p:cNvPicPr>
          <p:nvPr>
            <p:ph sz="quarter" idx="14"/>
          </p:nvPr>
        </p:nvPicPr>
        <p:blipFill>
          <a:blip r:embed="rId2"/>
          <a:stretch>
            <a:fillRect/>
          </a:stretch>
        </p:blipFill>
        <p:spPr>
          <a:xfrm>
            <a:off x="331709" y="1863082"/>
            <a:ext cx="9399050" cy="3730367"/>
          </a:xfrm>
        </p:spPr>
      </p:pic>
      <p:sp>
        <p:nvSpPr>
          <p:cNvPr id="6" name="Title 5">
            <a:extLst>
              <a:ext uri="{FF2B5EF4-FFF2-40B4-BE49-F238E27FC236}">
                <a16:creationId xmlns:a16="http://schemas.microsoft.com/office/drawing/2014/main" id="{F3E22BC1-36DC-DA12-1971-5B40274378DD}"/>
              </a:ext>
            </a:extLst>
          </p:cNvPr>
          <p:cNvSpPr>
            <a:spLocks noGrp="1"/>
          </p:cNvSpPr>
          <p:nvPr>
            <p:ph type="title"/>
          </p:nvPr>
        </p:nvSpPr>
        <p:spPr/>
        <p:txBody>
          <a:bodyPr/>
          <a:lstStyle/>
          <a:p>
            <a:r>
              <a:rPr lang="en-US">
                <a:latin typeface="Trebuchet MS"/>
              </a:rPr>
              <a:t>Balance Sheet Assets - 10K</a:t>
            </a:r>
            <a:endParaRPr lang="en-US"/>
          </a:p>
        </p:txBody>
      </p:sp>
      <p:pic>
        <p:nvPicPr>
          <p:cNvPr id="8" name="Picture 7" descr="Logo&#10;&#10;Description automatically generated">
            <a:extLst>
              <a:ext uri="{FF2B5EF4-FFF2-40B4-BE49-F238E27FC236}">
                <a16:creationId xmlns:a16="http://schemas.microsoft.com/office/drawing/2014/main" id="{2466A7FF-FAEF-4C2A-8A77-8849ACCF8432}"/>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8706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EB7138-5BA1-6295-2EAB-A0D9818934CD}"/>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453B2555-FFC1-D2EE-5303-0AF567E0D866}"/>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61C78C4-31DB-4377-54E1-F790F55B6494}"/>
              </a:ext>
            </a:extLst>
          </p:cNvPr>
          <p:cNvSpPr>
            <a:spLocks noGrp="1"/>
          </p:cNvSpPr>
          <p:nvPr>
            <p:ph type="body" sz="quarter" idx="10"/>
          </p:nvPr>
        </p:nvSpPr>
        <p:spPr/>
        <p:txBody>
          <a:bodyPr/>
          <a:lstStyle/>
          <a:p>
            <a:r>
              <a:rPr lang="en-US"/>
              <a:t>Financial statements</a:t>
            </a:r>
          </a:p>
        </p:txBody>
      </p:sp>
      <p:pic>
        <p:nvPicPr>
          <p:cNvPr id="7" name="Picture 7">
            <a:extLst>
              <a:ext uri="{FF2B5EF4-FFF2-40B4-BE49-F238E27FC236}">
                <a16:creationId xmlns:a16="http://schemas.microsoft.com/office/drawing/2014/main" id="{3D3E02E7-9B86-969F-A44D-8402F79871AA}"/>
              </a:ext>
            </a:extLst>
          </p:cNvPr>
          <p:cNvPicPr>
            <a:picLocks noGrp="1" noChangeAspect="1"/>
          </p:cNvPicPr>
          <p:nvPr>
            <p:ph sz="quarter" idx="14"/>
          </p:nvPr>
        </p:nvPicPr>
        <p:blipFill>
          <a:blip r:embed="rId2"/>
          <a:stretch>
            <a:fillRect/>
          </a:stretch>
        </p:blipFill>
        <p:spPr>
          <a:xfrm>
            <a:off x="331709" y="1201775"/>
            <a:ext cx="9399050" cy="5052982"/>
          </a:xfrm>
        </p:spPr>
      </p:pic>
      <p:sp>
        <p:nvSpPr>
          <p:cNvPr id="6" name="Title 5">
            <a:extLst>
              <a:ext uri="{FF2B5EF4-FFF2-40B4-BE49-F238E27FC236}">
                <a16:creationId xmlns:a16="http://schemas.microsoft.com/office/drawing/2014/main" id="{9D332A4C-D1E2-FC23-E7E5-FB2A7000FF0F}"/>
              </a:ext>
            </a:extLst>
          </p:cNvPr>
          <p:cNvSpPr>
            <a:spLocks noGrp="1"/>
          </p:cNvSpPr>
          <p:nvPr>
            <p:ph type="title"/>
          </p:nvPr>
        </p:nvSpPr>
        <p:spPr/>
        <p:txBody>
          <a:bodyPr/>
          <a:lstStyle/>
          <a:p>
            <a:r>
              <a:rPr lang="en-US">
                <a:latin typeface="Trebuchet MS"/>
              </a:rPr>
              <a:t>Balance Sheet Liabilities and Equity - 10K</a:t>
            </a:r>
            <a:endParaRPr lang="en-US"/>
          </a:p>
        </p:txBody>
      </p:sp>
      <p:pic>
        <p:nvPicPr>
          <p:cNvPr id="8" name="Picture 7" descr="Logo&#10;&#10;Description automatically generated">
            <a:extLst>
              <a:ext uri="{FF2B5EF4-FFF2-40B4-BE49-F238E27FC236}">
                <a16:creationId xmlns:a16="http://schemas.microsoft.com/office/drawing/2014/main" id="{8323CD9B-BE5F-4EC3-BB05-FA8A696A7258}"/>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FF090C0-0034-C8B5-26FF-7E6A4DA32FEE}"/>
              </a:ext>
            </a:extLst>
          </p:cNvPr>
          <p:cNvSpPr/>
          <p:nvPr/>
        </p:nvSpPr>
        <p:spPr bwMode="auto">
          <a:xfrm>
            <a:off x="402309" y="2288597"/>
            <a:ext cx="9269055" cy="207819"/>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F49DFD0C-2B2D-D083-9B70-CF9039D15B6B}"/>
              </a:ext>
            </a:extLst>
          </p:cNvPr>
          <p:cNvSpPr/>
          <p:nvPr/>
        </p:nvSpPr>
        <p:spPr bwMode="auto">
          <a:xfrm>
            <a:off x="402187" y="3026722"/>
            <a:ext cx="9269055" cy="207819"/>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278578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58921E-E81F-F6D7-2322-C478FE1A7A62}"/>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BE02291-7625-A69F-0951-5F53F3D849C8}"/>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8E63E872-8550-3C87-55D7-5573D41A8E16}"/>
              </a:ext>
            </a:extLst>
          </p:cNvPr>
          <p:cNvSpPr>
            <a:spLocks noGrp="1"/>
          </p:cNvSpPr>
          <p:nvPr>
            <p:ph type="body" sz="quarter" idx="10"/>
          </p:nvPr>
        </p:nvSpPr>
        <p:spPr/>
        <p:txBody>
          <a:bodyPr/>
          <a:lstStyle/>
          <a:p>
            <a:r>
              <a:rPr lang="en-US"/>
              <a:t>Financial statements</a:t>
            </a:r>
          </a:p>
        </p:txBody>
      </p:sp>
      <p:pic>
        <p:nvPicPr>
          <p:cNvPr id="7" name="Picture 7">
            <a:extLst>
              <a:ext uri="{FF2B5EF4-FFF2-40B4-BE49-F238E27FC236}">
                <a16:creationId xmlns:a16="http://schemas.microsoft.com/office/drawing/2014/main" id="{D44448F5-69AE-9F73-C58B-DAE07C600A71}"/>
              </a:ext>
            </a:extLst>
          </p:cNvPr>
          <p:cNvPicPr>
            <a:picLocks noGrp="1" noChangeAspect="1"/>
          </p:cNvPicPr>
          <p:nvPr>
            <p:ph sz="quarter" idx="14"/>
          </p:nvPr>
        </p:nvPicPr>
        <p:blipFill>
          <a:blip r:embed="rId2"/>
          <a:stretch>
            <a:fillRect/>
          </a:stretch>
        </p:blipFill>
        <p:spPr>
          <a:xfrm>
            <a:off x="681259" y="1047337"/>
            <a:ext cx="8699950" cy="5967499"/>
          </a:xfrm>
        </p:spPr>
      </p:pic>
      <p:sp>
        <p:nvSpPr>
          <p:cNvPr id="6" name="Title 5">
            <a:extLst>
              <a:ext uri="{FF2B5EF4-FFF2-40B4-BE49-F238E27FC236}">
                <a16:creationId xmlns:a16="http://schemas.microsoft.com/office/drawing/2014/main" id="{4CD47EF0-BDA0-30C1-0F6F-BFC52812C723}"/>
              </a:ext>
            </a:extLst>
          </p:cNvPr>
          <p:cNvSpPr>
            <a:spLocks noGrp="1"/>
          </p:cNvSpPr>
          <p:nvPr>
            <p:ph type="title"/>
          </p:nvPr>
        </p:nvSpPr>
        <p:spPr/>
        <p:txBody>
          <a:bodyPr/>
          <a:lstStyle/>
          <a:p>
            <a:r>
              <a:rPr lang="en-US">
                <a:latin typeface="Trebuchet MS"/>
              </a:rPr>
              <a:t>Income Statement - 10Q</a:t>
            </a:r>
            <a:endParaRPr lang="en-US"/>
          </a:p>
        </p:txBody>
      </p:sp>
      <p:pic>
        <p:nvPicPr>
          <p:cNvPr id="8" name="Picture 7" descr="Logo&#10;&#10;Description automatically generated">
            <a:extLst>
              <a:ext uri="{FF2B5EF4-FFF2-40B4-BE49-F238E27FC236}">
                <a16:creationId xmlns:a16="http://schemas.microsoft.com/office/drawing/2014/main" id="{30E9DE95-07F0-4214-8534-E9C6A257B387}"/>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AA7CCAA-DDDB-9D7E-F102-D1FABEA8D469}"/>
              </a:ext>
            </a:extLst>
          </p:cNvPr>
          <p:cNvSpPr/>
          <p:nvPr/>
        </p:nvSpPr>
        <p:spPr bwMode="auto">
          <a:xfrm>
            <a:off x="831400" y="5506068"/>
            <a:ext cx="8423494" cy="207819"/>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9087381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F01AED-082F-7B8E-A0CB-7E4E19DA5BE1}"/>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DB9492D0-14AA-075E-9702-1E6910386D10}"/>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6DCA7C09-3357-0C87-CFD6-5164681B63A8}"/>
              </a:ext>
            </a:extLst>
          </p:cNvPr>
          <p:cNvSpPr>
            <a:spLocks noGrp="1"/>
          </p:cNvSpPr>
          <p:nvPr>
            <p:ph type="body" sz="quarter" idx="10"/>
          </p:nvPr>
        </p:nvSpPr>
        <p:spPr/>
        <p:txBody>
          <a:bodyPr/>
          <a:lstStyle/>
          <a:p>
            <a:r>
              <a:rPr lang="en-US"/>
              <a:t>Financial statements</a:t>
            </a:r>
          </a:p>
        </p:txBody>
      </p:sp>
      <p:pic>
        <p:nvPicPr>
          <p:cNvPr id="7" name="Picture 7">
            <a:extLst>
              <a:ext uri="{FF2B5EF4-FFF2-40B4-BE49-F238E27FC236}">
                <a16:creationId xmlns:a16="http://schemas.microsoft.com/office/drawing/2014/main" id="{5AC4B42E-2806-D3CE-2DEF-314FF291F13B}"/>
              </a:ext>
            </a:extLst>
          </p:cNvPr>
          <p:cNvPicPr>
            <a:picLocks noGrp="1" noChangeAspect="1"/>
          </p:cNvPicPr>
          <p:nvPr>
            <p:ph sz="quarter" idx="14"/>
          </p:nvPr>
        </p:nvPicPr>
        <p:blipFill>
          <a:blip r:embed="rId2"/>
          <a:stretch>
            <a:fillRect/>
          </a:stretch>
        </p:blipFill>
        <p:spPr>
          <a:xfrm>
            <a:off x="622022" y="1047337"/>
            <a:ext cx="9001418" cy="5967499"/>
          </a:xfrm>
        </p:spPr>
      </p:pic>
      <p:sp>
        <p:nvSpPr>
          <p:cNvPr id="6" name="Title 5">
            <a:extLst>
              <a:ext uri="{FF2B5EF4-FFF2-40B4-BE49-F238E27FC236}">
                <a16:creationId xmlns:a16="http://schemas.microsoft.com/office/drawing/2014/main" id="{E43B4445-46BC-5FE3-0C81-F79EB801AEAE}"/>
              </a:ext>
            </a:extLst>
          </p:cNvPr>
          <p:cNvSpPr>
            <a:spLocks noGrp="1"/>
          </p:cNvSpPr>
          <p:nvPr>
            <p:ph type="title"/>
          </p:nvPr>
        </p:nvSpPr>
        <p:spPr/>
        <p:txBody>
          <a:bodyPr/>
          <a:lstStyle/>
          <a:p>
            <a:r>
              <a:rPr lang="en-US">
                <a:latin typeface="Trebuchet MS"/>
              </a:rPr>
              <a:t>Income Statement - 10K</a:t>
            </a:r>
            <a:endParaRPr lang="en-US"/>
          </a:p>
        </p:txBody>
      </p:sp>
      <p:pic>
        <p:nvPicPr>
          <p:cNvPr id="8" name="Picture 7" descr="Logo&#10;&#10;Description automatically generated">
            <a:extLst>
              <a:ext uri="{FF2B5EF4-FFF2-40B4-BE49-F238E27FC236}">
                <a16:creationId xmlns:a16="http://schemas.microsoft.com/office/drawing/2014/main" id="{ACDF2BC5-795D-4EC6-BDF9-DA52F63048E7}"/>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6A50183-6E1B-F42E-5DC0-45E4E81EC756}"/>
              </a:ext>
            </a:extLst>
          </p:cNvPr>
          <p:cNvSpPr/>
          <p:nvPr/>
        </p:nvSpPr>
        <p:spPr bwMode="auto">
          <a:xfrm>
            <a:off x="654715" y="5430362"/>
            <a:ext cx="8858896" cy="195202"/>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91732D91-E32F-3F74-6363-58E91ADD8696}"/>
              </a:ext>
            </a:extLst>
          </p:cNvPr>
          <p:cNvSpPr/>
          <p:nvPr/>
        </p:nvSpPr>
        <p:spPr bwMode="auto">
          <a:xfrm>
            <a:off x="641917" y="3165514"/>
            <a:ext cx="8858896" cy="195202"/>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350586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26879C-48B4-D6AE-948E-1D2EA09D3392}"/>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9C14776-DE17-03A1-A4AB-297CD9056ACD}"/>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689F6115-D606-647E-3B21-07D4FB2579AB}"/>
              </a:ext>
            </a:extLst>
          </p:cNvPr>
          <p:cNvSpPr>
            <a:spLocks noGrp="1"/>
          </p:cNvSpPr>
          <p:nvPr>
            <p:ph type="body" sz="quarter" idx="10"/>
          </p:nvPr>
        </p:nvSpPr>
        <p:spPr/>
        <p:txBody>
          <a:bodyPr/>
          <a:lstStyle/>
          <a:p>
            <a:r>
              <a:rPr lang="en-US"/>
              <a:t>Financial statements</a:t>
            </a:r>
          </a:p>
        </p:txBody>
      </p:sp>
      <p:pic>
        <p:nvPicPr>
          <p:cNvPr id="7" name="Picture 7">
            <a:extLst>
              <a:ext uri="{FF2B5EF4-FFF2-40B4-BE49-F238E27FC236}">
                <a16:creationId xmlns:a16="http://schemas.microsoft.com/office/drawing/2014/main" id="{DD93DBCD-3645-113D-ADD9-622D54CDF591}"/>
              </a:ext>
            </a:extLst>
          </p:cNvPr>
          <p:cNvPicPr>
            <a:picLocks noGrp="1" noChangeAspect="1"/>
          </p:cNvPicPr>
          <p:nvPr>
            <p:ph sz="quarter" idx="14"/>
          </p:nvPr>
        </p:nvPicPr>
        <p:blipFill>
          <a:blip r:embed="rId2"/>
          <a:stretch>
            <a:fillRect/>
          </a:stretch>
        </p:blipFill>
        <p:spPr>
          <a:xfrm>
            <a:off x="331709" y="1264299"/>
            <a:ext cx="9399050" cy="4927933"/>
          </a:xfrm>
        </p:spPr>
      </p:pic>
      <p:sp>
        <p:nvSpPr>
          <p:cNvPr id="6" name="Title 5">
            <a:extLst>
              <a:ext uri="{FF2B5EF4-FFF2-40B4-BE49-F238E27FC236}">
                <a16:creationId xmlns:a16="http://schemas.microsoft.com/office/drawing/2014/main" id="{8ECFF124-4DCE-B989-99D3-C7658ECB2ECA}"/>
              </a:ext>
            </a:extLst>
          </p:cNvPr>
          <p:cNvSpPr>
            <a:spLocks noGrp="1"/>
          </p:cNvSpPr>
          <p:nvPr>
            <p:ph type="title"/>
          </p:nvPr>
        </p:nvSpPr>
        <p:spPr/>
        <p:txBody>
          <a:bodyPr/>
          <a:lstStyle/>
          <a:p>
            <a:r>
              <a:rPr lang="en-US">
                <a:latin typeface="Trebuchet MS"/>
              </a:rPr>
              <a:t>Cash Flow Statement - 10Q</a:t>
            </a:r>
            <a:endParaRPr lang="en-US"/>
          </a:p>
        </p:txBody>
      </p:sp>
      <p:pic>
        <p:nvPicPr>
          <p:cNvPr id="8" name="Picture 7" descr="Logo&#10;&#10;Description automatically generated">
            <a:extLst>
              <a:ext uri="{FF2B5EF4-FFF2-40B4-BE49-F238E27FC236}">
                <a16:creationId xmlns:a16="http://schemas.microsoft.com/office/drawing/2014/main" id="{AF70BD8B-166A-45A8-BE83-653549A7D1AA}"/>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A98C191-C50D-C7F5-3B46-03B02D742154}"/>
              </a:ext>
            </a:extLst>
          </p:cNvPr>
          <p:cNvSpPr/>
          <p:nvPr/>
        </p:nvSpPr>
        <p:spPr bwMode="auto">
          <a:xfrm>
            <a:off x="332897" y="3632364"/>
            <a:ext cx="9351088" cy="195202"/>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59235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81064DD-4385-AEC7-3F8C-F29477D5C1B7}"/>
              </a:ext>
            </a:extLst>
          </p:cNvPr>
          <p:cNvSpPr>
            <a:spLocks noGrp="1"/>
          </p:cNvSpPr>
          <p:nvPr>
            <p:ph type="body" sz="quarter" idx="12"/>
          </p:nvPr>
        </p:nvSpPr>
        <p:spPr/>
        <p:txBody>
          <a:bodyPr/>
          <a:lstStyle/>
          <a:p>
            <a:endParaRPr lang="zh-CN" altLang="en-US"/>
          </a:p>
        </p:txBody>
      </p:sp>
      <p:sp>
        <p:nvSpPr>
          <p:cNvPr id="6" name="页脚占位符 5">
            <a:extLst>
              <a:ext uri="{FF2B5EF4-FFF2-40B4-BE49-F238E27FC236}">
                <a16:creationId xmlns:a16="http://schemas.microsoft.com/office/drawing/2014/main" id="{4CAC4E2C-E3AF-F427-4049-A88CA4313EAA}"/>
              </a:ext>
            </a:extLst>
          </p:cNvPr>
          <p:cNvSpPr>
            <a:spLocks noGrp="1"/>
          </p:cNvSpPr>
          <p:nvPr>
            <p:ph type="ftr" sz="quarter" idx="13"/>
          </p:nvPr>
        </p:nvSpPr>
        <p:spPr/>
        <p:txBody>
          <a:bodyPr/>
          <a:lstStyle/>
          <a:p>
            <a:endParaRPr lang="en-CA"/>
          </a:p>
        </p:txBody>
      </p:sp>
      <p:sp>
        <p:nvSpPr>
          <p:cNvPr id="5" name="文本占位符 4">
            <a:extLst>
              <a:ext uri="{FF2B5EF4-FFF2-40B4-BE49-F238E27FC236}">
                <a16:creationId xmlns:a16="http://schemas.microsoft.com/office/drawing/2014/main" id="{1F20B086-3895-5EC6-902B-DC983D323A2B}"/>
              </a:ext>
            </a:extLst>
          </p:cNvPr>
          <p:cNvSpPr>
            <a:spLocks noGrp="1"/>
          </p:cNvSpPr>
          <p:nvPr>
            <p:ph type="body" sz="quarter" idx="10"/>
          </p:nvPr>
        </p:nvSpPr>
        <p:spPr/>
        <p:txBody>
          <a:bodyPr/>
          <a:lstStyle/>
          <a:p>
            <a:endParaRPr lang="zh-CN" altLang="en-US"/>
          </a:p>
        </p:txBody>
      </p:sp>
      <p:pic>
        <p:nvPicPr>
          <p:cNvPr id="9" name="图片 9" descr="图表, 饼图&#10;&#10;已自动生成说明">
            <a:extLst>
              <a:ext uri="{FF2B5EF4-FFF2-40B4-BE49-F238E27FC236}">
                <a16:creationId xmlns:a16="http://schemas.microsoft.com/office/drawing/2014/main" id="{68D78A63-578C-9B16-D761-2A59AC13FAF3}"/>
              </a:ext>
            </a:extLst>
          </p:cNvPr>
          <p:cNvPicPr>
            <a:picLocks noGrp="1" noChangeAspect="1"/>
          </p:cNvPicPr>
          <p:nvPr>
            <p:ph sz="quarter" idx="14"/>
          </p:nvPr>
        </p:nvPicPr>
        <p:blipFill>
          <a:blip r:embed="rId2"/>
          <a:stretch>
            <a:fillRect/>
          </a:stretch>
        </p:blipFill>
        <p:spPr>
          <a:xfrm>
            <a:off x="698888" y="1112085"/>
            <a:ext cx="8114988" cy="5863504"/>
          </a:xfrm>
        </p:spPr>
      </p:pic>
      <p:sp>
        <p:nvSpPr>
          <p:cNvPr id="7" name="标题 6">
            <a:extLst>
              <a:ext uri="{FF2B5EF4-FFF2-40B4-BE49-F238E27FC236}">
                <a16:creationId xmlns:a16="http://schemas.microsoft.com/office/drawing/2014/main" id="{0FA5A337-4485-521A-71FA-963C89F0C605}"/>
              </a:ext>
            </a:extLst>
          </p:cNvPr>
          <p:cNvSpPr>
            <a:spLocks noGrp="1"/>
          </p:cNvSpPr>
          <p:nvPr>
            <p:ph type="title"/>
          </p:nvPr>
        </p:nvSpPr>
        <p:spPr/>
        <p:txBody>
          <a:bodyPr/>
          <a:lstStyle/>
          <a:p>
            <a:r>
              <a:rPr lang="en-US" altLang="zh-CN" sz="2500">
                <a:latin typeface="Arial"/>
                <a:cs typeface="Calibri Light"/>
              </a:rPr>
              <a:t>Composition of Consumer Expenditure</a:t>
            </a:r>
            <a:endParaRPr lang="zh-CN" sz="2500">
              <a:latin typeface="Arial"/>
              <a:cs typeface="Arial"/>
            </a:endParaRPr>
          </a:p>
        </p:txBody>
      </p:sp>
      <p:sp>
        <p:nvSpPr>
          <p:cNvPr id="4" name="Rectangle 8">
            <a:extLst>
              <a:ext uri="{FF2B5EF4-FFF2-40B4-BE49-F238E27FC236}">
                <a16:creationId xmlns:a16="http://schemas.microsoft.com/office/drawing/2014/main" id="{F21EB57F-505A-F9C4-00C7-D8C69033F1DA}"/>
              </a:ext>
            </a:extLst>
          </p:cNvPr>
          <p:cNvSpPr/>
          <p:nvPr/>
        </p:nvSpPr>
        <p:spPr bwMode="auto">
          <a:xfrm>
            <a:off x="3668442" y="3315657"/>
            <a:ext cx="768733" cy="1014697"/>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032697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26879C-48B4-D6AE-948E-1D2EA09D3392}"/>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9C14776-DE17-03A1-A4AB-297CD9056ACD}"/>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689F6115-D606-647E-3B21-07D4FB2579AB}"/>
              </a:ext>
            </a:extLst>
          </p:cNvPr>
          <p:cNvSpPr>
            <a:spLocks noGrp="1"/>
          </p:cNvSpPr>
          <p:nvPr>
            <p:ph type="body" sz="quarter" idx="10"/>
          </p:nvPr>
        </p:nvSpPr>
        <p:spPr/>
        <p:txBody>
          <a:bodyPr/>
          <a:lstStyle/>
          <a:p>
            <a:r>
              <a:rPr lang="en-US"/>
              <a:t>Financial statements</a:t>
            </a:r>
          </a:p>
        </p:txBody>
      </p:sp>
      <p:pic>
        <p:nvPicPr>
          <p:cNvPr id="7" name="Picture 7">
            <a:extLst>
              <a:ext uri="{FF2B5EF4-FFF2-40B4-BE49-F238E27FC236}">
                <a16:creationId xmlns:a16="http://schemas.microsoft.com/office/drawing/2014/main" id="{E2EEB1A9-933F-B477-2441-C12507D298D4}"/>
              </a:ext>
            </a:extLst>
          </p:cNvPr>
          <p:cNvPicPr>
            <a:picLocks noGrp="1" noChangeAspect="1"/>
          </p:cNvPicPr>
          <p:nvPr>
            <p:ph sz="quarter" idx="14"/>
          </p:nvPr>
        </p:nvPicPr>
        <p:blipFill>
          <a:blip r:embed="rId2"/>
          <a:stretch>
            <a:fillRect/>
          </a:stretch>
        </p:blipFill>
        <p:spPr>
          <a:xfrm>
            <a:off x="331709" y="1750291"/>
            <a:ext cx="9399050" cy="3955950"/>
          </a:xfrm>
        </p:spPr>
      </p:pic>
      <p:sp>
        <p:nvSpPr>
          <p:cNvPr id="6" name="Title 5">
            <a:extLst>
              <a:ext uri="{FF2B5EF4-FFF2-40B4-BE49-F238E27FC236}">
                <a16:creationId xmlns:a16="http://schemas.microsoft.com/office/drawing/2014/main" id="{8ECFF124-4DCE-B989-99D3-C7658ECB2ECA}"/>
              </a:ext>
            </a:extLst>
          </p:cNvPr>
          <p:cNvSpPr>
            <a:spLocks noGrp="1"/>
          </p:cNvSpPr>
          <p:nvPr>
            <p:ph type="title"/>
          </p:nvPr>
        </p:nvSpPr>
        <p:spPr/>
        <p:txBody>
          <a:bodyPr/>
          <a:lstStyle/>
          <a:p>
            <a:r>
              <a:rPr lang="en-US">
                <a:latin typeface="Trebuchet MS"/>
              </a:rPr>
              <a:t>Cash Flow Statement - 10Q</a:t>
            </a:r>
            <a:endParaRPr lang="en-US"/>
          </a:p>
        </p:txBody>
      </p:sp>
      <p:pic>
        <p:nvPicPr>
          <p:cNvPr id="8" name="Picture 7" descr="Logo&#10;&#10;Description automatically generated">
            <a:extLst>
              <a:ext uri="{FF2B5EF4-FFF2-40B4-BE49-F238E27FC236}">
                <a16:creationId xmlns:a16="http://schemas.microsoft.com/office/drawing/2014/main" id="{F9C8D2CC-960B-446C-8BC2-323454152676}"/>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14A3D32-3DB2-8DD2-149D-85B2699A6AAE}"/>
              </a:ext>
            </a:extLst>
          </p:cNvPr>
          <p:cNvSpPr/>
          <p:nvPr/>
        </p:nvSpPr>
        <p:spPr bwMode="auto">
          <a:xfrm>
            <a:off x="402308" y="2641888"/>
            <a:ext cx="9319537" cy="182584"/>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5609C2EE-9DDA-FAF8-5569-9FB7982AF75D}"/>
              </a:ext>
            </a:extLst>
          </p:cNvPr>
          <p:cNvSpPr/>
          <p:nvPr/>
        </p:nvSpPr>
        <p:spPr bwMode="auto">
          <a:xfrm>
            <a:off x="402308" y="2099333"/>
            <a:ext cx="9319537" cy="182585"/>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AC8D8173-24AB-6227-AD0F-F7E6D7AE1518}"/>
              </a:ext>
            </a:extLst>
          </p:cNvPr>
          <p:cNvSpPr/>
          <p:nvPr/>
        </p:nvSpPr>
        <p:spPr bwMode="auto">
          <a:xfrm>
            <a:off x="402186" y="2458932"/>
            <a:ext cx="9319537" cy="182585"/>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215886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316EE1-AFC5-1E4A-AEC3-3DBA414BDDDC}"/>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81F69BDE-D1B8-FB1C-C395-65D7C0161D84}"/>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57E9F96A-DFFF-1FE8-B47B-5E9A5007EA50}"/>
              </a:ext>
            </a:extLst>
          </p:cNvPr>
          <p:cNvSpPr>
            <a:spLocks noGrp="1"/>
          </p:cNvSpPr>
          <p:nvPr>
            <p:ph type="body" sz="quarter" idx="10"/>
          </p:nvPr>
        </p:nvSpPr>
        <p:spPr/>
        <p:txBody>
          <a:bodyPr/>
          <a:lstStyle/>
          <a:p>
            <a:r>
              <a:rPr lang="en-US"/>
              <a:t>Financial statements</a:t>
            </a:r>
          </a:p>
        </p:txBody>
      </p:sp>
      <p:pic>
        <p:nvPicPr>
          <p:cNvPr id="7" name="Picture 7">
            <a:extLst>
              <a:ext uri="{FF2B5EF4-FFF2-40B4-BE49-F238E27FC236}">
                <a16:creationId xmlns:a16="http://schemas.microsoft.com/office/drawing/2014/main" id="{7DA38079-7841-269B-5F64-70F791F8A691}"/>
              </a:ext>
            </a:extLst>
          </p:cNvPr>
          <p:cNvPicPr>
            <a:picLocks noGrp="1" noChangeAspect="1"/>
          </p:cNvPicPr>
          <p:nvPr>
            <p:ph sz="quarter" idx="14"/>
          </p:nvPr>
        </p:nvPicPr>
        <p:blipFill>
          <a:blip r:embed="rId2"/>
          <a:stretch>
            <a:fillRect/>
          </a:stretch>
        </p:blipFill>
        <p:spPr>
          <a:xfrm>
            <a:off x="331709" y="1437871"/>
            <a:ext cx="9399050" cy="4580790"/>
          </a:xfrm>
        </p:spPr>
      </p:pic>
      <p:sp>
        <p:nvSpPr>
          <p:cNvPr id="6" name="Title 5">
            <a:extLst>
              <a:ext uri="{FF2B5EF4-FFF2-40B4-BE49-F238E27FC236}">
                <a16:creationId xmlns:a16="http://schemas.microsoft.com/office/drawing/2014/main" id="{3F2476DD-3A61-7439-0BB4-99C4902079D9}"/>
              </a:ext>
            </a:extLst>
          </p:cNvPr>
          <p:cNvSpPr>
            <a:spLocks noGrp="1"/>
          </p:cNvSpPr>
          <p:nvPr>
            <p:ph type="title"/>
          </p:nvPr>
        </p:nvSpPr>
        <p:spPr/>
        <p:txBody>
          <a:bodyPr/>
          <a:lstStyle/>
          <a:p>
            <a:r>
              <a:rPr lang="en-US">
                <a:latin typeface="Trebuchet MS"/>
              </a:rPr>
              <a:t>Cash Flow Statement - 10K</a:t>
            </a:r>
            <a:endParaRPr lang="en-US"/>
          </a:p>
        </p:txBody>
      </p:sp>
      <p:pic>
        <p:nvPicPr>
          <p:cNvPr id="8" name="Picture 7" descr="Logo&#10;&#10;Description automatically generated">
            <a:extLst>
              <a:ext uri="{FF2B5EF4-FFF2-40B4-BE49-F238E27FC236}">
                <a16:creationId xmlns:a16="http://schemas.microsoft.com/office/drawing/2014/main" id="{FF2B5F2C-DFAA-499E-B590-57EC5099473A}"/>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3773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316EE1-AFC5-1E4A-AEC3-3DBA414BDDDC}"/>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81F69BDE-D1B8-FB1C-C395-65D7C0161D84}"/>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57E9F96A-DFFF-1FE8-B47B-5E9A5007EA50}"/>
              </a:ext>
            </a:extLst>
          </p:cNvPr>
          <p:cNvSpPr>
            <a:spLocks noGrp="1"/>
          </p:cNvSpPr>
          <p:nvPr>
            <p:ph type="body" sz="quarter" idx="10"/>
          </p:nvPr>
        </p:nvSpPr>
        <p:spPr/>
        <p:txBody>
          <a:bodyPr/>
          <a:lstStyle/>
          <a:p>
            <a:r>
              <a:rPr lang="en-US"/>
              <a:t>Financial statements</a:t>
            </a:r>
          </a:p>
        </p:txBody>
      </p:sp>
      <p:pic>
        <p:nvPicPr>
          <p:cNvPr id="7" name="Picture 7">
            <a:extLst>
              <a:ext uri="{FF2B5EF4-FFF2-40B4-BE49-F238E27FC236}">
                <a16:creationId xmlns:a16="http://schemas.microsoft.com/office/drawing/2014/main" id="{72728B39-F436-3C2E-EEB0-240D41667A05}"/>
              </a:ext>
            </a:extLst>
          </p:cNvPr>
          <p:cNvPicPr>
            <a:picLocks noGrp="1" noChangeAspect="1"/>
          </p:cNvPicPr>
          <p:nvPr>
            <p:ph sz="quarter" idx="14"/>
          </p:nvPr>
        </p:nvPicPr>
        <p:blipFill>
          <a:blip r:embed="rId2"/>
          <a:stretch>
            <a:fillRect/>
          </a:stretch>
        </p:blipFill>
        <p:spPr>
          <a:xfrm>
            <a:off x="262298" y="2144412"/>
            <a:ext cx="9720868" cy="3483145"/>
          </a:xfrm>
        </p:spPr>
      </p:pic>
      <p:sp>
        <p:nvSpPr>
          <p:cNvPr id="6" name="Title 5">
            <a:extLst>
              <a:ext uri="{FF2B5EF4-FFF2-40B4-BE49-F238E27FC236}">
                <a16:creationId xmlns:a16="http://schemas.microsoft.com/office/drawing/2014/main" id="{3F2476DD-3A61-7439-0BB4-99C4902079D9}"/>
              </a:ext>
            </a:extLst>
          </p:cNvPr>
          <p:cNvSpPr>
            <a:spLocks noGrp="1"/>
          </p:cNvSpPr>
          <p:nvPr>
            <p:ph type="title"/>
          </p:nvPr>
        </p:nvSpPr>
        <p:spPr/>
        <p:txBody>
          <a:bodyPr/>
          <a:lstStyle/>
          <a:p>
            <a:r>
              <a:rPr lang="en-US">
                <a:latin typeface="Trebuchet MS"/>
              </a:rPr>
              <a:t>Cash Flow Statement - 10K</a:t>
            </a:r>
            <a:endParaRPr lang="en-US"/>
          </a:p>
        </p:txBody>
      </p:sp>
      <p:pic>
        <p:nvPicPr>
          <p:cNvPr id="8" name="Picture 7" descr="Logo&#10;&#10;Description automatically generated">
            <a:extLst>
              <a:ext uri="{FF2B5EF4-FFF2-40B4-BE49-F238E27FC236}">
                <a16:creationId xmlns:a16="http://schemas.microsoft.com/office/drawing/2014/main" id="{32A66AC5-DEAC-4F4C-A448-F2FA4E9B06AA}"/>
              </a:ext>
            </a:extLst>
          </p:cNvPr>
          <p:cNvPicPr>
            <a:picLocks noChangeAspect="1"/>
          </p:cNvPicPr>
          <p:nvPr/>
        </p:nvPicPr>
        <p:blipFill>
          <a:blip r:embed="rId3"/>
          <a:stretch>
            <a:fillRect/>
          </a:stretch>
        </p:blipFill>
        <p:spPr bwMode="gray">
          <a:xfrm>
            <a:off x="8541783" y="7142978"/>
            <a:ext cx="1190573" cy="3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9B4A8B6-2A1B-AA3D-CC9B-F6AE9405D30F}"/>
              </a:ext>
            </a:extLst>
          </p:cNvPr>
          <p:cNvSpPr/>
          <p:nvPr/>
        </p:nvSpPr>
        <p:spPr bwMode="auto">
          <a:xfrm>
            <a:off x="263484" y="3285381"/>
            <a:ext cx="9660285" cy="182585"/>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A8443C74-0EC7-5E01-2EB4-798E09DA7CBE}"/>
              </a:ext>
            </a:extLst>
          </p:cNvPr>
          <p:cNvSpPr/>
          <p:nvPr/>
        </p:nvSpPr>
        <p:spPr bwMode="auto">
          <a:xfrm>
            <a:off x="263484" y="3127662"/>
            <a:ext cx="9660285" cy="157350"/>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285132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B92942-13CA-37A4-741C-6C34245B616D}"/>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2D1DBE8E-40C0-02CC-D590-AD300286E4E6}"/>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DF7D1F8-361B-C66F-8D20-94CB52060829}"/>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086B7677-8D05-3727-A498-B37E0565D4CC}"/>
              </a:ext>
            </a:extLst>
          </p:cNvPr>
          <p:cNvSpPr>
            <a:spLocks noGrp="1"/>
          </p:cNvSpPr>
          <p:nvPr>
            <p:ph sz="quarter" idx="14"/>
          </p:nvPr>
        </p:nvSpPr>
        <p:spPr/>
        <p:txBody>
          <a:bodyPr vert="horz" wrap="square" lIns="0" tIns="45720" rIns="0" bIns="45720" numCol="1" anchor="ctr" anchorCtr="0" compatLnSpc="1">
            <a:prstTxWarp prst="textNoShape">
              <a:avLst/>
            </a:prstTxWarp>
          </a:bodyPr>
          <a:lstStyle/>
          <a:p>
            <a:pPr marL="0" indent="0" algn="ctr">
              <a:buNone/>
            </a:pPr>
            <a:r>
              <a:rPr lang="en-US" sz="8000" b="1">
                <a:latin typeface="Times New Roman"/>
                <a:cs typeface="Times New Roman"/>
              </a:rPr>
              <a:t>BUY</a:t>
            </a:r>
            <a:endParaRPr lang="en-US" sz="9600" b="1"/>
          </a:p>
        </p:txBody>
      </p:sp>
      <p:sp>
        <p:nvSpPr>
          <p:cNvPr id="6" name="Title 5">
            <a:extLst>
              <a:ext uri="{FF2B5EF4-FFF2-40B4-BE49-F238E27FC236}">
                <a16:creationId xmlns:a16="http://schemas.microsoft.com/office/drawing/2014/main" id="{2D012EF6-627E-7E3C-B374-EC2D46B504A8}"/>
              </a:ext>
            </a:extLst>
          </p:cNvPr>
          <p:cNvSpPr>
            <a:spLocks noGrp="1"/>
          </p:cNvSpPr>
          <p:nvPr>
            <p:ph type="title"/>
          </p:nvPr>
        </p:nvSpPr>
        <p:spPr/>
        <p:txBody>
          <a:bodyPr/>
          <a:lstStyle/>
          <a:p>
            <a:r>
              <a:rPr lang="en-US">
                <a:latin typeface="Trebuchet MS"/>
              </a:rPr>
              <a:t>Recommendation </a:t>
            </a:r>
            <a:endParaRPr lang="en-US"/>
          </a:p>
        </p:txBody>
      </p:sp>
    </p:spTree>
    <p:extLst>
      <p:ext uri="{BB962C8B-B14F-4D97-AF65-F5344CB8AC3E}">
        <p14:creationId xmlns:p14="http://schemas.microsoft.com/office/powerpoint/2010/main" val="4277671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54713A-70F3-D8DF-6203-B7991EFE13D3}"/>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B170EFBB-FDF4-8DF3-EEB7-21FC2B4331EC}"/>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2CEFCD14-B510-02A0-8A8B-B36F358C43E9}"/>
              </a:ext>
            </a:extLst>
          </p:cNvPr>
          <p:cNvSpPr>
            <a:spLocks noGrp="1"/>
          </p:cNvSpPr>
          <p:nvPr>
            <p:ph type="body" sz="quarter" idx="10"/>
          </p:nvPr>
        </p:nvSpPr>
        <p:spPr/>
        <p:txBody>
          <a:bodyPr/>
          <a:lstStyle/>
          <a:p>
            <a:endParaRPr lang="zh-CN" altLang="en-US"/>
          </a:p>
        </p:txBody>
      </p:sp>
      <p:sp>
        <p:nvSpPr>
          <p:cNvPr id="5" name="内容占位符 4">
            <a:extLst>
              <a:ext uri="{FF2B5EF4-FFF2-40B4-BE49-F238E27FC236}">
                <a16:creationId xmlns:a16="http://schemas.microsoft.com/office/drawing/2014/main" id="{615DCF6B-AB38-086A-B8B7-47C5E713B4CC}"/>
              </a:ext>
            </a:extLst>
          </p:cNvPr>
          <p:cNvSpPr>
            <a:spLocks noGrp="1"/>
          </p:cNvSpPr>
          <p:nvPr>
            <p:ph sz="quarter" idx="14"/>
          </p:nvPr>
        </p:nvSpPr>
        <p:spPr/>
        <p:txBody>
          <a:bodyPr/>
          <a:lstStyle/>
          <a:p>
            <a:pPr marL="231775" indent="-231775"/>
            <a:r>
              <a:rPr lang="zh-CN" sz="2200">
                <a:latin typeface="Arial"/>
                <a:cs typeface="Times New Roman"/>
              </a:rPr>
              <a:t>U.S. retailers announced twice as many store openings as closings in 2021</a:t>
            </a:r>
            <a:endParaRPr lang="zh-CN" altLang="en-US" sz="2200">
              <a:latin typeface="Arial"/>
              <a:cs typeface="Times New Roman"/>
            </a:endParaRPr>
          </a:p>
          <a:p>
            <a:pPr marL="682625" lvl="2" indent="-228600"/>
            <a:r>
              <a:rPr lang="zh-CN" sz="2200">
                <a:latin typeface="Arial"/>
                <a:cs typeface="Times New Roman"/>
              </a:rPr>
              <a:t>more than 8,100 new store openings</a:t>
            </a:r>
          </a:p>
          <a:p>
            <a:pPr marL="682625" lvl="2" indent="-228600"/>
            <a:r>
              <a:rPr lang="zh-CN" sz="2200">
                <a:latin typeface="Arial"/>
                <a:cs typeface="Times New Roman"/>
              </a:rPr>
              <a:t>roughly 3,950 store closings</a:t>
            </a:r>
          </a:p>
          <a:p>
            <a:pPr marL="231775" indent="-231775"/>
            <a:r>
              <a:rPr lang="zh-CN" sz="2200">
                <a:latin typeface="Arial"/>
                <a:cs typeface="Times New Roman"/>
              </a:rPr>
              <a:t>Openings remained skewed toward dollar, discount, off-price and warehouse clubs</a:t>
            </a:r>
          </a:p>
          <a:p>
            <a:pPr marL="682625" lvl="2" indent="-228600"/>
            <a:r>
              <a:rPr lang="en-US" altLang="zh-CN" sz="2200">
                <a:latin typeface="Arial"/>
                <a:cs typeface="Times New Roman"/>
              </a:rPr>
              <a:t>T</a:t>
            </a:r>
            <a:r>
              <a:rPr lang="zh-CN" sz="2200">
                <a:latin typeface="Arial"/>
                <a:cs typeface="Times New Roman"/>
              </a:rPr>
              <a:t>hese sectors accounted for 47 percent of all opening announcements last year, or 3,840-plus stores</a:t>
            </a:r>
          </a:p>
          <a:p>
            <a:pPr marL="231775" indent="-231775"/>
            <a:r>
              <a:rPr lang="zh-CN" sz="2200">
                <a:latin typeface="Arial"/>
                <a:cs typeface="Times New Roman"/>
              </a:rPr>
              <a:t>CVS and specialty apparel/footwear retailers announced the most closings</a:t>
            </a:r>
          </a:p>
          <a:p>
            <a:pPr marL="682625" lvl="2" indent="-228600"/>
            <a:r>
              <a:rPr lang="zh-CN" sz="2200">
                <a:latin typeface="Arial"/>
                <a:cs typeface="Times New Roman"/>
              </a:rPr>
              <a:t>CVS announced the planned closing of about 900 stores over the next three years</a:t>
            </a:r>
          </a:p>
          <a:p>
            <a:pPr marL="0" indent="0">
              <a:buNone/>
            </a:pPr>
            <a:endParaRPr lang="zh-CN" sz="2200">
              <a:latin typeface="Arial"/>
            </a:endParaRPr>
          </a:p>
          <a:p>
            <a:pPr marL="231775" indent="-231775"/>
            <a:endParaRPr lang="zh-CN" altLang="en-US" sz="2200">
              <a:latin typeface="Arial"/>
            </a:endParaRPr>
          </a:p>
        </p:txBody>
      </p:sp>
      <p:sp>
        <p:nvSpPr>
          <p:cNvPr id="6" name="标题 5">
            <a:extLst>
              <a:ext uri="{FF2B5EF4-FFF2-40B4-BE49-F238E27FC236}">
                <a16:creationId xmlns:a16="http://schemas.microsoft.com/office/drawing/2014/main" id="{E93D5E17-7959-8F63-2B9C-A21F5CF9FB73}"/>
              </a:ext>
            </a:extLst>
          </p:cNvPr>
          <p:cNvSpPr>
            <a:spLocks noGrp="1"/>
          </p:cNvSpPr>
          <p:nvPr>
            <p:ph type="title"/>
          </p:nvPr>
        </p:nvSpPr>
        <p:spPr/>
        <p:txBody>
          <a:bodyPr/>
          <a:lstStyle/>
          <a:p>
            <a:r>
              <a:rPr lang="zh-CN" sz="2500">
                <a:latin typeface="Arial"/>
                <a:cs typeface="Arial"/>
              </a:rPr>
              <a:t>Openings and Closings in 2021 </a:t>
            </a:r>
          </a:p>
        </p:txBody>
      </p:sp>
    </p:spTree>
    <p:extLst>
      <p:ext uri="{BB962C8B-B14F-4D97-AF65-F5344CB8AC3E}">
        <p14:creationId xmlns:p14="http://schemas.microsoft.com/office/powerpoint/2010/main" val="1847354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BD4465C-1668-45C8-8275-251BBC311235}"/>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CDD72FF9-4847-D8DD-7BBE-ABB798692A96}"/>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16D851B1-E621-AF53-A480-58BA4B49B7D3}"/>
              </a:ext>
            </a:extLst>
          </p:cNvPr>
          <p:cNvSpPr>
            <a:spLocks noGrp="1"/>
          </p:cNvSpPr>
          <p:nvPr>
            <p:ph type="body" sz="quarter" idx="10"/>
          </p:nvPr>
        </p:nvSpPr>
        <p:spPr/>
        <p:txBody>
          <a:bodyPr/>
          <a:lstStyle/>
          <a:p>
            <a:endParaRPr lang="zh-CN" altLang="en-US"/>
          </a:p>
        </p:txBody>
      </p:sp>
      <p:sp>
        <p:nvSpPr>
          <p:cNvPr id="6" name="标题 5">
            <a:extLst>
              <a:ext uri="{FF2B5EF4-FFF2-40B4-BE49-F238E27FC236}">
                <a16:creationId xmlns:a16="http://schemas.microsoft.com/office/drawing/2014/main" id="{320FDFF6-B091-6FC3-82B2-7183790E38E5}"/>
              </a:ext>
            </a:extLst>
          </p:cNvPr>
          <p:cNvSpPr>
            <a:spLocks noGrp="1"/>
          </p:cNvSpPr>
          <p:nvPr>
            <p:ph type="title"/>
          </p:nvPr>
        </p:nvSpPr>
        <p:spPr/>
        <p:txBody>
          <a:bodyPr/>
          <a:lstStyle/>
          <a:p>
            <a:r>
              <a:rPr lang="en-US" altLang="zh-CN" sz="2400">
                <a:latin typeface="Trebuchet MS"/>
              </a:rPr>
              <a:t>Retail Index</a:t>
            </a:r>
            <a:endParaRPr lang="zh-CN" sz="2400">
              <a:latin typeface="Trebuchet MS"/>
            </a:endParaRPr>
          </a:p>
        </p:txBody>
      </p:sp>
      <p:sp>
        <p:nvSpPr>
          <p:cNvPr id="9" name="内容占位符 8">
            <a:extLst>
              <a:ext uri="{FF2B5EF4-FFF2-40B4-BE49-F238E27FC236}">
                <a16:creationId xmlns:a16="http://schemas.microsoft.com/office/drawing/2014/main" id="{BC170CF3-C30A-4356-7D22-D2C4AD68651C}"/>
              </a:ext>
            </a:extLst>
          </p:cNvPr>
          <p:cNvSpPr>
            <a:spLocks noGrp="1"/>
          </p:cNvSpPr>
          <p:nvPr>
            <p:ph sz="quarter" idx="14"/>
          </p:nvPr>
        </p:nvSpPr>
        <p:spPr/>
        <p:txBody>
          <a:bodyPr/>
          <a:lstStyle/>
          <a:p>
            <a:pPr marL="231775" indent="-231775"/>
            <a:endParaRPr lang="en-US" altLang="zh-CN" sz="3500">
              <a:latin typeface="Times New Roman"/>
              <a:cs typeface="Times New Roman"/>
            </a:endParaRPr>
          </a:p>
          <a:p>
            <a:pPr marL="231775" indent="-231775"/>
            <a:r>
              <a:rPr lang="en-US" altLang="zh-CN" sz="3500">
                <a:latin typeface="Times New Roman"/>
                <a:cs typeface="Times New Roman"/>
              </a:rPr>
              <a:t>SPDR</a:t>
            </a:r>
            <a:r>
              <a:rPr lang="zh-CN" altLang="en-US" sz="3500">
                <a:latin typeface="Times New Roman"/>
                <a:cs typeface="Times New Roman"/>
              </a:rPr>
              <a:t> </a:t>
            </a:r>
            <a:r>
              <a:rPr lang="en-US" altLang="zh-CN" sz="3500">
                <a:latin typeface="Times New Roman"/>
                <a:cs typeface="Times New Roman"/>
              </a:rPr>
              <a:t>S&amp;P</a:t>
            </a:r>
            <a:r>
              <a:rPr lang="zh-CN" altLang="en-US" sz="3500">
                <a:latin typeface="Times New Roman"/>
                <a:cs typeface="Times New Roman"/>
              </a:rPr>
              <a:t> </a:t>
            </a:r>
            <a:r>
              <a:rPr lang="en-US" altLang="zh-CN" sz="3500">
                <a:latin typeface="Times New Roman"/>
                <a:cs typeface="Times New Roman"/>
              </a:rPr>
              <a:t>Retail</a:t>
            </a:r>
            <a:r>
              <a:rPr lang="zh-CN" altLang="en-US" sz="3500">
                <a:latin typeface="Times New Roman"/>
                <a:cs typeface="Times New Roman"/>
              </a:rPr>
              <a:t> </a:t>
            </a:r>
            <a:r>
              <a:rPr lang="en-US" altLang="zh-CN" sz="3500">
                <a:latin typeface="Times New Roman"/>
                <a:cs typeface="Times New Roman"/>
              </a:rPr>
              <a:t>(XRT)</a:t>
            </a:r>
            <a:endParaRPr lang="zh-CN" altLang="en-US" sz="3500">
              <a:latin typeface="Times New Roman"/>
              <a:cs typeface="Times New Roman"/>
            </a:endParaRPr>
          </a:p>
          <a:p>
            <a:pPr marL="231775" indent="-231775"/>
            <a:r>
              <a:rPr lang="en-US" sz="3500" err="1">
                <a:latin typeface="Times New Roman"/>
                <a:cs typeface="Times New Roman"/>
              </a:rPr>
              <a:t>VanEck</a:t>
            </a:r>
            <a:r>
              <a:rPr lang="zh-CN" altLang="en-US" sz="3500">
                <a:latin typeface="Times New Roman"/>
                <a:cs typeface="Times New Roman"/>
              </a:rPr>
              <a:t> </a:t>
            </a:r>
            <a:r>
              <a:rPr lang="en-US" sz="3500">
                <a:latin typeface="Times New Roman"/>
                <a:cs typeface="Times New Roman"/>
              </a:rPr>
              <a:t>Retail</a:t>
            </a:r>
            <a:r>
              <a:rPr lang="zh-CN" altLang="en-US" sz="3500">
                <a:latin typeface="Times New Roman"/>
                <a:cs typeface="Times New Roman"/>
              </a:rPr>
              <a:t> </a:t>
            </a:r>
            <a:r>
              <a:rPr lang="en-US" sz="3500">
                <a:latin typeface="Times New Roman"/>
                <a:cs typeface="Times New Roman"/>
              </a:rPr>
              <a:t>ETF (RTH)</a:t>
            </a:r>
            <a:endParaRPr lang="en-US" altLang="zh-CN" sz="3500">
              <a:latin typeface="Times New Roman"/>
              <a:cs typeface="Times New Roman"/>
            </a:endParaRPr>
          </a:p>
          <a:p>
            <a:pPr marL="231775" indent="-231775"/>
            <a:r>
              <a:rPr lang="en-US" altLang="zh-CN" sz="3500">
                <a:latin typeface="Times New Roman"/>
                <a:cs typeface="Times New Roman"/>
              </a:rPr>
              <a:t>SPDR</a:t>
            </a:r>
            <a:r>
              <a:rPr lang="zh-CN" altLang="en-US" sz="3500">
                <a:latin typeface="Times New Roman"/>
                <a:cs typeface="Times New Roman"/>
              </a:rPr>
              <a:t> </a:t>
            </a:r>
            <a:r>
              <a:rPr lang="en-US" altLang="zh-CN" sz="3500">
                <a:latin typeface="Times New Roman"/>
                <a:cs typeface="Times New Roman"/>
              </a:rPr>
              <a:t>S&amp;P</a:t>
            </a:r>
            <a:r>
              <a:rPr lang="zh-CN" altLang="en-US" sz="3500">
                <a:latin typeface="Times New Roman"/>
                <a:cs typeface="Times New Roman"/>
              </a:rPr>
              <a:t> </a:t>
            </a:r>
            <a:r>
              <a:rPr lang="en-US" altLang="zh-CN" sz="3500">
                <a:latin typeface="Times New Roman"/>
                <a:cs typeface="Times New Roman"/>
              </a:rPr>
              <a:t>500</a:t>
            </a:r>
            <a:r>
              <a:rPr lang="zh-CN" altLang="en-US" sz="3500">
                <a:latin typeface="Times New Roman"/>
                <a:cs typeface="Times New Roman"/>
              </a:rPr>
              <a:t> </a:t>
            </a:r>
            <a:r>
              <a:rPr lang="en-US" altLang="zh-CN" sz="3500">
                <a:latin typeface="Times New Roman"/>
                <a:cs typeface="Times New Roman"/>
              </a:rPr>
              <a:t>(SPY)</a:t>
            </a:r>
            <a:endParaRPr lang="zh-CN" altLang="en-US" sz="3500"/>
          </a:p>
          <a:p>
            <a:pPr marL="0" indent="0">
              <a:buNone/>
            </a:pPr>
            <a:endParaRPr lang="en-US" altLang="zh-CN" sz="3500"/>
          </a:p>
          <a:p>
            <a:pPr marL="231775" indent="-231775"/>
            <a:endParaRPr lang="en-US" altLang="zh-CN" sz="3500"/>
          </a:p>
          <a:p>
            <a:pPr marL="231775" indent="-231775"/>
            <a:endParaRPr lang="zh-CN" sz="3500">
              <a:latin typeface="Times New Roman"/>
              <a:cs typeface="Times New Roman"/>
            </a:endParaRPr>
          </a:p>
        </p:txBody>
      </p:sp>
    </p:spTree>
    <p:extLst>
      <p:ext uri="{BB962C8B-B14F-4D97-AF65-F5344CB8AC3E}">
        <p14:creationId xmlns:p14="http://schemas.microsoft.com/office/powerpoint/2010/main" val="1375486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F732497-9AF9-589E-C38F-F0C4AB1B8622}"/>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F9EE41F7-382B-555F-A587-36EC26A86D63}"/>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CF4D5ED8-DB3A-3E5E-243B-6663E1CF8C15}"/>
              </a:ext>
            </a:extLst>
          </p:cNvPr>
          <p:cNvSpPr>
            <a:spLocks noGrp="1"/>
          </p:cNvSpPr>
          <p:nvPr>
            <p:ph type="body" sz="quarter" idx="10"/>
          </p:nvPr>
        </p:nvSpPr>
        <p:spPr/>
        <p:txBody>
          <a:bodyPr/>
          <a:lstStyle/>
          <a:p>
            <a:endParaRPr lang="zh-CN" altLang="en-US"/>
          </a:p>
        </p:txBody>
      </p:sp>
      <p:sp>
        <p:nvSpPr>
          <p:cNvPr id="5" name="内容占位符 4">
            <a:extLst>
              <a:ext uri="{FF2B5EF4-FFF2-40B4-BE49-F238E27FC236}">
                <a16:creationId xmlns:a16="http://schemas.microsoft.com/office/drawing/2014/main" id="{905D4897-816D-C964-39AA-874341F7EAE7}"/>
              </a:ext>
            </a:extLst>
          </p:cNvPr>
          <p:cNvSpPr>
            <a:spLocks noGrp="1"/>
          </p:cNvSpPr>
          <p:nvPr>
            <p:ph sz="quarter" idx="14"/>
          </p:nvPr>
        </p:nvSpPr>
        <p:spPr>
          <a:xfrm>
            <a:off x="132693" y="2783037"/>
            <a:ext cx="7155833" cy="2520000"/>
          </a:xfrm>
        </p:spPr>
        <p:txBody>
          <a:bodyPr/>
          <a:lstStyle/>
          <a:p>
            <a:pPr marL="0" indent="0">
              <a:buNone/>
            </a:pPr>
            <a:r>
              <a:rPr lang="zh-CN" sz="3000">
                <a:latin typeface="Times New Roman"/>
                <a:cs typeface="Times New Roman"/>
              </a:rPr>
              <a:t>SPDR S&amp;P Retail (XRT)</a:t>
            </a:r>
            <a:br>
              <a:rPr lang="zh-CN" sz="3000"/>
            </a:br>
            <a:endParaRPr lang="zh-CN" sz="3000"/>
          </a:p>
        </p:txBody>
      </p:sp>
      <p:sp>
        <p:nvSpPr>
          <p:cNvPr id="6" name="标题 5">
            <a:extLst>
              <a:ext uri="{FF2B5EF4-FFF2-40B4-BE49-F238E27FC236}">
                <a16:creationId xmlns:a16="http://schemas.microsoft.com/office/drawing/2014/main" id="{46055CF4-D52B-92C1-095D-A2046329AAA6}"/>
              </a:ext>
            </a:extLst>
          </p:cNvPr>
          <p:cNvSpPr>
            <a:spLocks noGrp="1"/>
          </p:cNvSpPr>
          <p:nvPr>
            <p:ph type="title"/>
          </p:nvPr>
        </p:nvSpPr>
        <p:spPr/>
        <p:txBody>
          <a:bodyPr/>
          <a:lstStyle/>
          <a:p>
            <a:endParaRPr lang="zh-CN" altLang="en-US"/>
          </a:p>
        </p:txBody>
      </p:sp>
      <p:sp>
        <p:nvSpPr>
          <p:cNvPr id="8" name="内容占位符 4">
            <a:extLst>
              <a:ext uri="{FF2B5EF4-FFF2-40B4-BE49-F238E27FC236}">
                <a16:creationId xmlns:a16="http://schemas.microsoft.com/office/drawing/2014/main" id="{9C3B0ECB-20C1-2B67-6BBE-CC6E4EE02830}"/>
              </a:ext>
            </a:extLst>
          </p:cNvPr>
          <p:cNvSpPr txBox="1">
            <a:spLocks/>
          </p:cNvSpPr>
          <p:nvPr/>
        </p:nvSpPr>
        <p:spPr bwMode="gray">
          <a:xfrm>
            <a:off x="5029492" y="1332830"/>
            <a:ext cx="4608576" cy="505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r>
              <a:rPr lang="en-US" altLang="zh-CN" sz="2400" kern="0">
                <a:latin typeface="Arial"/>
                <a:cs typeface="Times New Roman"/>
              </a:rPr>
              <a:t>In</a:t>
            </a:r>
            <a:r>
              <a:rPr lang="zh-CN" altLang="en-US" sz="2400" kern="0">
                <a:latin typeface="Arial"/>
                <a:cs typeface="Times New Roman"/>
              </a:rPr>
              <a:t> </a:t>
            </a:r>
            <a:r>
              <a:rPr lang="en-US" altLang="zh-CN" sz="2400" kern="0">
                <a:latin typeface="Arial"/>
                <a:cs typeface="Times New Roman"/>
              </a:rPr>
              <a:t>seeking</a:t>
            </a:r>
            <a:r>
              <a:rPr lang="zh-CN" altLang="en-US" sz="2400" kern="0">
                <a:latin typeface="Arial"/>
                <a:cs typeface="Times New Roman"/>
              </a:rPr>
              <a:t> </a:t>
            </a:r>
            <a:r>
              <a:rPr lang="en-US" altLang="zh-CN" sz="2400" kern="0">
                <a:latin typeface="Arial"/>
                <a:cs typeface="Times New Roman"/>
              </a:rPr>
              <a:t>to</a:t>
            </a:r>
            <a:r>
              <a:rPr lang="zh-CN" altLang="en-US" sz="2400" kern="0">
                <a:latin typeface="Arial"/>
                <a:cs typeface="Times New Roman"/>
              </a:rPr>
              <a:t> </a:t>
            </a:r>
            <a:r>
              <a:rPr lang="en-US" altLang="zh-CN" sz="2400" kern="0">
                <a:latin typeface="Arial"/>
                <a:cs typeface="Times New Roman"/>
              </a:rPr>
              <a:t>track</a:t>
            </a:r>
            <a:r>
              <a:rPr lang="zh-CN" altLang="en-US" sz="2400" kern="0">
                <a:latin typeface="Arial"/>
                <a:cs typeface="Times New Roman"/>
              </a:rPr>
              <a:t> </a:t>
            </a:r>
            <a:r>
              <a:rPr lang="en-US" altLang="zh-CN" sz="2400" kern="0">
                <a:latin typeface="Arial"/>
                <a:cs typeface="Times New Roman"/>
              </a:rPr>
              <a:t>the</a:t>
            </a:r>
            <a:r>
              <a:rPr lang="zh-CN" altLang="en-US" sz="2400" kern="0">
                <a:latin typeface="Arial"/>
                <a:cs typeface="Times New Roman"/>
              </a:rPr>
              <a:t> </a:t>
            </a:r>
            <a:r>
              <a:rPr lang="en-US" altLang="zh-CN" sz="2400" kern="0">
                <a:latin typeface="Arial"/>
                <a:cs typeface="Times New Roman"/>
              </a:rPr>
              <a:t>performance</a:t>
            </a:r>
            <a:r>
              <a:rPr lang="zh-CN" altLang="en-US" sz="2400" kern="0">
                <a:latin typeface="Arial"/>
                <a:cs typeface="Times New Roman"/>
              </a:rPr>
              <a:t> </a:t>
            </a:r>
            <a:r>
              <a:rPr lang="en-US" altLang="zh-CN" sz="2400" kern="0">
                <a:latin typeface="Arial"/>
                <a:cs typeface="Times New Roman"/>
              </a:rPr>
              <a:t>of</a:t>
            </a:r>
            <a:r>
              <a:rPr lang="zh-CN" altLang="en-US" sz="2400" kern="0">
                <a:latin typeface="Arial"/>
                <a:cs typeface="Times New Roman"/>
              </a:rPr>
              <a:t> </a:t>
            </a:r>
            <a:r>
              <a:rPr lang="en-US" altLang="zh-CN" sz="2400" kern="0">
                <a:latin typeface="Arial"/>
                <a:cs typeface="Times New Roman"/>
              </a:rPr>
              <a:t>the</a:t>
            </a:r>
            <a:r>
              <a:rPr lang="zh-CN" altLang="en-US" sz="2400" kern="0">
                <a:latin typeface="Arial"/>
                <a:cs typeface="Times New Roman"/>
              </a:rPr>
              <a:t> </a:t>
            </a:r>
            <a:r>
              <a:rPr lang="en-US" altLang="zh-CN" sz="2400" kern="0">
                <a:latin typeface="Arial"/>
                <a:cs typeface="Times New Roman"/>
              </a:rPr>
              <a:t>S&amp;P</a:t>
            </a:r>
            <a:r>
              <a:rPr lang="zh-CN" altLang="en-US" sz="2400" kern="0">
                <a:latin typeface="Arial"/>
                <a:cs typeface="Times New Roman"/>
              </a:rPr>
              <a:t> </a:t>
            </a:r>
            <a:r>
              <a:rPr lang="en-US" altLang="zh-CN" sz="2400" kern="0">
                <a:latin typeface="Arial"/>
                <a:cs typeface="Times New Roman"/>
              </a:rPr>
              <a:t>Retail</a:t>
            </a:r>
            <a:r>
              <a:rPr lang="zh-CN" altLang="en-US" sz="2400" kern="0">
                <a:latin typeface="Arial"/>
                <a:cs typeface="Times New Roman"/>
              </a:rPr>
              <a:t> </a:t>
            </a:r>
            <a:r>
              <a:rPr lang="en-US" altLang="zh-CN" sz="2400" kern="0">
                <a:latin typeface="Arial"/>
                <a:cs typeface="Times New Roman"/>
              </a:rPr>
              <a:t>Select</a:t>
            </a:r>
            <a:r>
              <a:rPr lang="zh-CN" altLang="en-US" sz="2400" kern="0">
                <a:latin typeface="Arial"/>
                <a:cs typeface="Times New Roman"/>
              </a:rPr>
              <a:t> </a:t>
            </a:r>
            <a:r>
              <a:rPr lang="en-US" altLang="zh-CN" sz="2400" kern="0">
                <a:latin typeface="Arial"/>
                <a:cs typeface="Times New Roman"/>
              </a:rPr>
              <a:t>Industry</a:t>
            </a:r>
            <a:r>
              <a:rPr lang="zh-CN" altLang="en-US" sz="2400" kern="0">
                <a:latin typeface="Arial"/>
                <a:cs typeface="Times New Roman"/>
              </a:rPr>
              <a:t> </a:t>
            </a:r>
            <a:r>
              <a:rPr lang="en-US" altLang="zh-CN" sz="2400" kern="0">
                <a:latin typeface="Arial"/>
                <a:cs typeface="Times New Roman"/>
              </a:rPr>
              <a:t>Index</a:t>
            </a:r>
            <a:r>
              <a:rPr lang="zh-CN" altLang="en-US" sz="2400" kern="0">
                <a:latin typeface="Arial"/>
                <a:cs typeface="Times New Roman"/>
              </a:rPr>
              <a:t> </a:t>
            </a:r>
            <a:r>
              <a:rPr lang="en-US" altLang="zh-CN" sz="2400" kern="0">
                <a:latin typeface="Arial"/>
                <a:cs typeface="Times New Roman"/>
              </a:rPr>
              <a:t>(the</a:t>
            </a:r>
            <a:r>
              <a:rPr lang="zh-CN" altLang="en-US" sz="2400" kern="0">
                <a:latin typeface="Arial"/>
                <a:cs typeface="Times New Roman"/>
              </a:rPr>
              <a:t> </a:t>
            </a:r>
            <a:r>
              <a:rPr lang="en-US" altLang="zh-CN" sz="2400" kern="0">
                <a:latin typeface="Arial"/>
                <a:cs typeface="Times New Roman"/>
              </a:rPr>
              <a:t>"index").</a:t>
            </a:r>
            <a:endParaRPr lang="zh-CN" altLang="en-US" sz="2400" kern="0">
              <a:latin typeface="Arial"/>
            </a:endParaRPr>
          </a:p>
          <a:p>
            <a:pPr marL="231775" indent="-231775"/>
            <a:r>
              <a:rPr lang="en-US" altLang="zh-CN" sz="2400" kern="0">
                <a:latin typeface="Arial"/>
                <a:cs typeface="Times New Roman"/>
              </a:rPr>
              <a:t>It</a:t>
            </a:r>
            <a:r>
              <a:rPr lang="zh-CN" altLang="en-US" sz="2400" kern="0">
                <a:latin typeface="Arial"/>
                <a:cs typeface="Times New Roman"/>
              </a:rPr>
              <a:t> </a:t>
            </a:r>
            <a:r>
              <a:rPr lang="en-US" altLang="zh-CN" sz="2400" kern="0">
                <a:latin typeface="Arial"/>
                <a:cs typeface="Times New Roman"/>
              </a:rPr>
              <a:t>generally</a:t>
            </a:r>
            <a:r>
              <a:rPr lang="zh-CN" altLang="en-US" sz="2400" kern="0">
                <a:latin typeface="Arial"/>
                <a:cs typeface="Times New Roman"/>
              </a:rPr>
              <a:t> </a:t>
            </a:r>
            <a:r>
              <a:rPr lang="en-US" altLang="zh-CN" sz="2400" kern="0">
                <a:latin typeface="Arial"/>
                <a:cs typeface="Times New Roman"/>
              </a:rPr>
              <a:t>invests</a:t>
            </a:r>
            <a:r>
              <a:rPr lang="zh-CN" altLang="en-US" sz="2400" kern="0">
                <a:latin typeface="Arial"/>
                <a:cs typeface="Times New Roman"/>
              </a:rPr>
              <a:t> </a:t>
            </a:r>
            <a:r>
              <a:rPr lang="en-US" altLang="zh-CN" sz="2400" kern="0">
                <a:latin typeface="Arial"/>
                <a:cs typeface="Times New Roman"/>
              </a:rPr>
              <a:t>substantially</a:t>
            </a:r>
            <a:r>
              <a:rPr lang="zh-CN" altLang="en-US" sz="2400" kern="0">
                <a:latin typeface="Arial"/>
                <a:cs typeface="Times New Roman"/>
              </a:rPr>
              <a:t> </a:t>
            </a:r>
            <a:r>
              <a:rPr lang="en-US" altLang="zh-CN" sz="2400" kern="0">
                <a:latin typeface="Arial"/>
                <a:cs typeface="Times New Roman"/>
              </a:rPr>
              <a:t>all,</a:t>
            </a:r>
            <a:r>
              <a:rPr lang="zh-CN" altLang="en-US" sz="2400" kern="0">
                <a:latin typeface="Arial"/>
                <a:cs typeface="Times New Roman"/>
              </a:rPr>
              <a:t> </a:t>
            </a:r>
            <a:r>
              <a:rPr lang="en-US" altLang="zh-CN" sz="2400" kern="0">
                <a:latin typeface="Arial"/>
                <a:cs typeface="Times New Roman"/>
              </a:rPr>
              <a:t>but</a:t>
            </a:r>
            <a:r>
              <a:rPr lang="zh-CN" altLang="en-US" sz="2400" kern="0">
                <a:latin typeface="Arial"/>
                <a:cs typeface="Times New Roman"/>
              </a:rPr>
              <a:t> </a:t>
            </a:r>
            <a:r>
              <a:rPr lang="en-US" altLang="zh-CN" sz="2400" kern="0">
                <a:latin typeface="Arial"/>
                <a:cs typeface="Times New Roman"/>
              </a:rPr>
              <a:t>at</a:t>
            </a:r>
            <a:r>
              <a:rPr lang="zh-CN" altLang="en-US" sz="2400" kern="0">
                <a:latin typeface="Arial"/>
                <a:cs typeface="Times New Roman"/>
              </a:rPr>
              <a:t> </a:t>
            </a:r>
            <a:r>
              <a:rPr lang="en-US" altLang="zh-CN" sz="2400" kern="0">
                <a:latin typeface="Arial"/>
                <a:cs typeface="Times New Roman"/>
              </a:rPr>
              <a:t>least</a:t>
            </a:r>
            <a:r>
              <a:rPr lang="zh-CN" altLang="en-US" sz="2400" kern="0">
                <a:latin typeface="Arial"/>
                <a:cs typeface="Times New Roman"/>
              </a:rPr>
              <a:t> </a:t>
            </a:r>
            <a:r>
              <a:rPr lang="en-US" altLang="zh-CN" sz="2400" kern="0">
                <a:latin typeface="Arial"/>
                <a:cs typeface="Times New Roman"/>
              </a:rPr>
              <a:t>80%,</a:t>
            </a:r>
            <a:r>
              <a:rPr lang="zh-CN" altLang="en-US" sz="2400" kern="0">
                <a:latin typeface="Arial"/>
                <a:cs typeface="Times New Roman"/>
              </a:rPr>
              <a:t> </a:t>
            </a:r>
            <a:r>
              <a:rPr lang="en-US" altLang="zh-CN" sz="2400" kern="0">
                <a:latin typeface="Arial"/>
                <a:cs typeface="Times New Roman"/>
              </a:rPr>
              <a:t>of</a:t>
            </a:r>
            <a:r>
              <a:rPr lang="zh-CN" altLang="en-US" sz="2400" kern="0">
                <a:latin typeface="Arial"/>
                <a:cs typeface="Times New Roman"/>
              </a:rPr>
              <a:t> </a:t>
            </a:r>
            <a:r>
              <a:rPr lang="en-US" altLang="zh-CN" sz="2400" kern="0">
                <a:latin typeface="Arial"/>
                <a:cs typeface="Times New Roman"/>
              </a:rPr>
              <a:t>its</a:t>
            </a:r>
            <a:r>
              <a:rPr lang="zh-CN" altLang="en-US" sz="2400" kern="0">
                <a:latin typeface="Arial"/>
                <a:cs typeface="Times New Roman"/>
              </a:rPr>
              <a:t> </a:t>
            </a:r>
            <a:r>
              <a:rPr lang="en-US" altLang="zh-CN" sz="2400" kern="0">
                <a:latin typeface="Arial"/>
                <a:cs typeface="Times New Roman"/>
              </a:rPr>
              <a:t>total</a:t>
            </a:r>
            <a:r>
              <a:rPr lang="zh-CN" altLang="en-US" sz="2400" kern="0">
                <a:latin typeface="Arial"/>
                <a:cs typeface="Times New Roman"/>
              </a:rPr>
              <a:t> </a:t>
            </a:r>
            <a:r>
              <a:rPr lang="en-US" altLang="zh-CN" sz="2400" kern="0">
                <a:latin typeface="Arial"/>
                <a:cs typeface="Times New Roman"/>
              </a:rPr>
              <a:t>assets</a:t>
            </a:r>
            <a:r>
              <a:rPr lang="zh-CN" altLang="en-US" sz="2400" kern="0">
                <a:latin typeface="Arial"/>
                <a:cs typeface="Times New Roman"/>
              </a:rPr>
              <a:t> </a:t>
            </a:r>
            <a:r>
              <a:rPr lang="en-US" altLang="zh-CN" sz="2400" kern="0">
                <a:latin typeface="Arial"/>
                <a:cs typeface="Times New Roman"/>
              </a:rPr>
              <a:t>in</a:t>
            </a:r>
            <a:r>
              <a:rPr lang="zh-CN" altLang="en-US" sz="2400" kern="0">
                <a:latin typeface="Arial"/>
                <a:cs typeface="Times New Roman"/>
              </a:rPr>
              <a:t> </a:t>
            </a:r>
            <a:r>
              <a:rPr lang="en-US" altLang="zh-CN" sz="2400" kern="0">
                <a:latin typeface="Arial"/>
                <a:cs typeface="Times New Roman"/>
              </a:rPr>
              <a:t>the</a:t>
            </a:r>
            <a:r>
              <a:rPr lang="zh-CN" altLang="en-US" sz="2400" kern="0">
                <a:latin typeface="Arial"/>
                <a:cs typeface="Times New Roman"/>
              </a:rPr>
              <a:t> </a:t>
            </a:r>
            <a:r>
              <a:rPr lang="en-US" altLang="zh-CN" sz="2400" kern="0">
                <a:latin typeface="Arial"/>
                <a:cs typeface="Times New Roman"/>
              </a:rPr>
              <a:t>securities</a:t>
            </a:r>
            <a:r>
              <a:rPr lang="zh-CN" altLang="en-US" sz="2400" kern="0">
                <a:latin typeface="Arial"/>
                <a:cs typeface="Times New Roman"/>
              </a:rPr>
              <a:t> </a:t>
            </a:r>
            <a:r>
              <a:rPr lang="en-US" altLang="zh-CN" sz="2400" kern="0">
                <a:latin typeface="Arial"/>
                <a:cs typeface="Times New Roman"/>
              </a:rPr>
              <a:t>comprising</a:t>
            </a:r>
            <a:r>
              <a:rPr lang="zh-CN" altLang="en-US" sz="2400" kern="0">
                <a:latin typeface="Arial"/>
                <a:cs typeface="Times New Roman"/>
              </a:rPr>
              <a:t> </a:t>
            </a:r>
            <a:r>
              <a:rPr lang="en-US" altLang="zh-CN" sz="2400" kern="0">
                <a:latin typeface="Arial"/>
                <a:cs typeface="Times New Roman"/>
              </a:rPr>
              <a:t>the</a:t>
            </a:r>
            <a:r>
              <a:rPr lang="zh-CN" altLang="en-US" sz="2400" kern="0">
                <a:latin typeface="Arial"/>
                <a:cs typeface="Times New Roman"/>
              </a:rPr>
              <a:t> </a:t>
            </a:r>
            <a:r>
              <a:rPr lang="en-US" altLang="zh-CN" sz="2400" kern="0">
                <a:latin typeface="Arial"/>
                <a:cs typeface="Times New Roman"/>
              </a:rPr>
              <a:t>index.</a:t>
            </a:r>
            <a:r>
              <a:rPr lang="zh-CN" altLang="en-US" sz="2400" kern="0">
                <a:latin typeface="Arial"/>
                <a:cs typeface="Times New Roman"/>
              </a:rPr>
              <a:t> </a:t>
            </a:r>
            <a:endParaRPr lang="zh-CN"/>
          </a:p>
          <a:p>
            <a:pPr marL="231775" indent="-231775"/>
            <a:r>
              <a:rPr lang="en-US" altLang="zh-CN" sz="2400" kern="0">
                <a:latin typeface="Arial"/>
                <a:cs typeface="Times New Roman"/>
              </a:rPr>
              <a:t>The</a:t>
            </a:r>
            <a:r>
              <a:rPr lang="zh-CN" altLang="en-US" sz="2400" kern="0">
                <a:latin typeface="Arial"/>
                <a:cs typeface="Times New Roman"/>
              </a:rPr>
              <a:t> </a:t>
            </a:r>
            <a:r>
              <a:rPr lang="en-US" altLang="zh-CN" sz="2400" kern="0">
                <a:latin typeface="Arial"/>
                <a:cs typeface="Times New Roman"/>
              </a:rPr>
              <a:t>index</a:t>
            </a:r>
            <a:r>
              <a:rPr lang="zh-CN" altLang="en-US" sz="2400" kern="0">
                <a:latin typeface="Arial"/>
                <a:cs typeface="Times New Roman"/>
              </a:rPr>
              <a:t> </a:t>
            </a:r>
            <a:r>
              <a:rPr lang="en-US" altLang="zh-CN" sz="2400" kern="0">
                <a:latin typeface="Arial"/>
                <a:cs typeface="Times New Roman"/>
              </a:rPr>
              <a:t>represents</a:t>
            </a:r>
            <a:r>
              <a:rPr lang="zh-CN" altLang="en-US" sz="2400" kern="0">
                <a:latin typeface="Arial"/>
                <a:cs typeface="Times New Roman"/>
              </a:rPr>
              <a:t> </a:t>
            </a:r>
            <a:r>
              <a:rPr lang="en-US" altLang="zh-CN" sz="2400" kern="0">
                <a:latin typeface="Arial"/>
                <a:cs typeface="Times New Roman"/>
              </a:rPr>
              <a:t>the</a:t>
            </a:r>
            <a:r>
              <a:rPr lang="zh-CN" altLang="en-US" sz="2400" kern="0">
                <a:latin typeface="Arial"/>
                <a:cs typeface="Times New Roman"/>
              </a:rPr>
              <a:t> </a:t>
            </a:r>
            <a:r>
              <a:rPr lang="en-US" altLang="zh-CN" sz="2400" kern="0">
                <a:latin typeface="Arial"/>
                <a:cs typeface="Times New Roman"/>
              </a:rPr>
              <a:t>retail</a:t>
            </a:r>
            <a:r>
              <a:rPr lang="zh-CN" altLang="en-US" sz="2400" kern="0">
                <a:latin typeface="Arial"/>
                <a:cs typeface="Times New Roman"/>
              </a:rPr>
              <a:t> </a:t>
            </a:r>
            <a:r>
              <a:rPr lang="en-US" altLang="zh-CN" sz="2400" kern="0">
                <a:latin typeface="Arial"/>
                <a:cs typeface="Times New Roman"/>
              </a:rPr>
              <a:t>segment</a:t>
            </a:r>
            <a:r>
              <a:rPr lang="zh-CN" altLang="en-US" sz="2400" kern="0">
                <a:latin typeface="Arial"/>
                <a:cs typeface="Times New Roman"/>
              </a:rPr>
              <a:t> </a:t>
            </a:r>
            <a:r>
              <a:rPr lang="en-US" altLang="zh-CN" sz="2400" kern="0">
                <a:latin typeface="Arial"/>
                <a:cs typeface="Times New Roman"/>
              </a:rPr>
              <a:t>of</a:t>
            </a:r>
            <a:r>
              <a:rPr lang="zh-CN" altLang="en-US" sz="2400" kern="0">
                <a:latin typeface="Arial"/>
                <a:cs typeface="Times New Roman"/>
              </a:rPr>
              <a:t> </a:t>
            </a:r>
            <a:r>
              <a:rPr lang="en-US" altLang="zh-CN" sz="2400" kern="0">
                <a:latin typeface="Arial"/>
                <a:cs typeface="Times New Roman"/>
              </a:rPr>
              <a:t>the</a:t>
            </a:r>
            <a:r>
              <a:rPr lang="zh-CN" altLang="en-US" sz="2400" kern="0">
                <a:latin typeface="Arial"/>
                <a:cs typeface="Times New Roman"/>
              </a:rPr>
              <a:t> </a:t>
            </a:r>
            <a:r>
              <a:rPr lang="en-US" altLang="zh-CN" sz="2400" kern="0">
                <a:latin typeface="Arial"/>
                <a:cs typeface="Times New Roman"/>
              </a:rPr>
              <a:t>S&amp;P</a:t>
            </a:r>
            <a:r>
              <a:rPr lang="zh-CN" altLang="en-US" sz="2400" kern="0">
                <a:latin typeface="Arial"/>
                <a:cs typeface="Times New Roman"/>
              </a:rPr>
              <a:t> </a:t>
            </a:r>
            <a:r>
              <a:rPr lang="en-US" altLang="zh-CN" sz="2400" kern="0">
                <a:latin typeface="Arial"/>
                <a:cs typeface="Times New Roman"/>
              </a:rPr>
              <a:t>Total</a:t>
            </a:r>
            <a:r>
              <a:rPr lang="zh-CN" altLang="en-US" sz="2400" kern="0">
                <a:latin typeface="Arial"/>
                <a:cs typeface="Times New Roman"/>
              </a:rPr>
              <a:t> </a:t>
            </a:r>
            <a:r>
              <a:rPr lang="en-US" altLang="zh-CN" sz="2400" kern="0">
                <a:latin typeface="Arial"/>
                <a:cs typeface="Times New Roman"/>
              </a:rPr>
              <a:t>Market</a:t>
            </a:r>
            <a:r>
              <a:rPr lang="zh-CN" altLang="en-US" sz="2400" kern="0">
                <a:latin typeface="Arial"/>
                <a:cs typeface="Times New Roman"/>
              </a:rPr>
              <a:t> </a:t>
            </a:r>
            <a:r>
              <a:rPr lang="en-US" altLang="zh-CN" sz="2400" kern="0">
                <a:latin typeface="Arial"/>
                <a:cs typeface="Times New Roman"/>
              </a:rPr>
              <a:t>Index</a:t>
            </a:r>
            <a:r>
              <a:rPr lang="zh-CN" altLang="en-US" sz="2400" kern="0">
                <a:latin typeface="Arial"/>
                <a:cs typeface="Times New Roman"/>
              </a:rPr>
              <a:t> </a:t>
            </a:r>
            <a:r>
              <a:rPr lang="en-US" altLang="zh-CN" sz="2400" kern="0">
                <a:latin typeface="Arial"/>
                <a:cs typeface="Times New Roman"/>
              </a:rPr>
              <a:t>("S&amp;P</a:t>
            </a:r>
            <a:r>
              <a:rPr lang="zh-CN" altLang="en-US" sz="2400" kern="0">
                <a:latin typeface="Arial"/>
                <a:cs typeface="Times New Roman"/>
              </a:rPr>
              <a:t> </a:t>
            </a:r>
            <a:r>
              <a:rPr lang="en-US" altLang="zh-CN" sz="2400" kern="0">
                <a:latin typeface="Arial"/>
                <a:cs typeface="Times New Roman"/>
              </a:rPr>
              <a:t>TMI").</a:t>
            </a:r>
            <a:endParaRPr lang="zh-CN" altLang="en-US" sz="2400">
              <a:latin typeface="Arial"/>
              <a:cs typeface="Times New Roman"/>
            </a:endParaRPr>
          </a:p>
          <a:p>
            <a:pPr marL="231775" indent="-231775"/>
            <a:endParaRPr lang="zh-CN" altLang="en-US" sz="2400" kern="0">
              <a:latin typeface="Arial"/>
            </a:endParaRPr>
          </a:p>
        </p:txBody>
      </p:sp>
    </p:spTree>
    <p:extLst>
      <p:ext uri="{BB962C8B-B14F-4D97-AF65-F5344CB8AC3E}">
        <p14:creationId xmlns:p14="http://schemas.microsoft.com/office/powerpoint/2010/main" val="1063410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3C9880-78BA-7D40-1B78-BC8DF0056ADE}"/>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072FCD75-AFFF-CC64-5994-407F82596E62}"/>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C002E9D2-AA2A-A6FB-DFA2-5C0A2866F5C6}"/>
              </a:ext>
            </a:extLst>
          </p:cNvPr>
          <p:cNvSpPr>
            <a:spLocks noGrp="1"/>
          </p:cNvSpPr>
          <p:nvPr>
            <p:ph type="body" sz="quarter" idx="10"/>
          </p:nvPr>
        </p:nvSpPr>
        <p:spPr/>
        <p:txBody>
          <a:bodyPr/>
          <a:lstStyle/>
          <a:p>
            <a:endParaRPr lang="zh-CN" altLang="en-US"/>
          </a:p>
        </p:txBody>
      </p:sp>
      <p:pic>
        <p:nvPicPr>
          <p:cNvPr id="7" name="图片 7" descr="图表&#10;&#10;已自动生成说明">
            <a:extLst>
              <a:ext uri="{FF2B5EF4-FFF2-40B4-BE49-F238E27FC236}">
                <a16:creationId xmlns:a16="http://schemas.microsoft.com/office/drawing/2014/main" id="{2C573541-C6E3-EF66-EFDF-9BFBEA066B8F}"/>
              </a:ext>
            </a:extLst>
          </p:cNvPr>
          <p:cNvPicPr>
            <a:picLocks noGrp="1" noChangeAspect="1"/>
          </p:cNvPicPr>
          <p:nvPr>
            <p:ph sz="quarter" idx="14"/>
          </p:nvPr>
        </p:nvPicPr>
        <p:blipFill>
          <a:blip r:embed="rId2"/>
          <a:stretch>
            <a:fillRect/>
          </a:stretch>
        </p:blipFill>
        <p:spPr>
          <a:xfrm>
            <a:off x="331218" y="1319734"/>
            <a:ext cx="9400032" cy="4817063"/>
          </a:xfrm>
        </p:spPr>
      </p:pic>
      <p:sp>
        <p:nvSpPr>
          <p:cNvPr id="6" name="标题 5">
            <a:extLst>
              <a:ext uri="{FF2B5EF4-FFF2-40B4-BE49-F238E27FC236}">
                <a16:creationId xmlns:a16="http://schemas.microsoft.com/office/drawing/2014/main" id="{D14C8697-A824-5BAD-A083-D61D2830A886}"/>
              </a:ext>
            </a:extLst>
          </p:cNvPr>
          <p:cNvSpPr>
            <a:spLocks noGrp="1"/>
          </p:cNvSpPr>
          <p:nvPr>
            <p:ph type="title"/>
          </p:nvPr>
        </p:nvSpPr>
        <p:spPr/>
        <p:txBody>
          <a:bodyPr/>
          <a:lstStyle/>
          <a:p>
            <a:r>
              <a:rPr lang="zh-CN" sz="2500">
                <a:latin typeface="Arial"/>
                <a:cs typeface="Arial"/>
              </a:rPr>
              <a:t>S&amp;P Retail ETF</a:t>
            </a:r>
            <a:r>
              <a:rPr lang="zh-CN" altLang="en-US" sz="2500">
                <a:latin typeface="Arial"/>
                <a:cs typeface="Arial"/>
              </a:rPr>
              <a:t> </a:t>
            </a:r>
            <a:r>
              <a:rPr lang="zh-CN" sz="2500">
                <a:latin typeface="Arial"/>
                <a:cs typeface="Arial"/>
              </a:rPr>
              <a:t>- </a:t>
            </a:r>
            <a:r>
              <a:rPr lang="en-US" altLang="zh-CN" sz="2500">
                <a:latin typeface="Arial"/>
                <a:cs typeface="Arial"/>
              </a:rPr>
              <a:t>XRT</a:t>
            </a:r>
            <a:endParaRPr lang="zh-CN" sz="2500">
              <a:latin typeface="Arial"/>
              <a:cs typeface="Arial"/>
            </a:endParaRPr>
          </a:p>
        </p:txBody>
      </p:sp>
    </p:spTree>
    <p:extLst>
      <p:ext uri="{BB962C8B-B14F-4D97-AF65-F5344CB8AC3E}">
        <p14:creationId xmlns:p14="http://schemas.microsoft.com/office/powerpoint/2010/main" val="1317445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C97907-7816-5A63-5496-9F8CBE2DE42B}"/>
              </a:ext>
            </a:extLst>
          </p:cNvPr>
          <p:cNvSpPr>
            <a:spLocks noGrp="1"/>
          </p:cNvSpPr>
          <p:nvPr>
            <p:ph type="ftr" sz="quarter" idx="13"/>
          </p:nvPr>
        </p:nvSpPr>
        <p:spPr/>
        <p:txBody>
          <a:bodyPr/>
          <a:lstStyle/>
          <a:p>
            <a:endParaRPr lang="en-CA"/>
          </a:p>
        </p:txBody>
      </p:sp>
      <p:pic>
        <p:nvPicPr>
          <p:cNvPr id="3074" name="Picture 2" descr="Profile photo of Annie Lee">
            <a:extLst>
              <a:ext uri="{FF2B5EF4-FFF2-40B4-BE49-F238E27FC236}">
                <a16:creationId xmlns:a16="http://schemas.microsoft.com/office/drawing/2014/main" id="{A27A3758-E3A9-92C9-EB9C-5C550491C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832" y="2154183"/>
            <a:ext cx="2245058" cy="2217592"/>
          </a:xfrm>
          <a:prstGeom prst="ellipse">
            <a:avLst/>
          </a:prstGeom>
          <a:noFill/>
          <a:extLst>
            <a:ext uri="{909E8E84-426E-40DD-AFC4-6F175D3DCCD1}">
              <a14:hiddenFill xmlns:a14="http://schemas.microsoft.com/office/drawing/2010/main">
                <a:solidFill>
                  <a:srgbClr val="FFFFFF"/>
                </a:solidFill>
              </a14:hiddenFill>
            </a:ext>
          </a:extLst>
        </p:spPr>
      </p:pic>
      <p:pic>
        <p:nvPicPr>
          <p:cNvPr id="3080" name="Picture 8" descr="profile image">
            <a:extLst>
              <a:ext uri="{FF2B5EF4-FFF2-40B4-BE49-F238E27FC236}">
                <a16:creationId xmlns:a16="http://schemas.microsoft.com/office/drawing/2014/main" id="{38BEDE60-120A-B83E-8C80-A5BCA0DD32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13" y="2157960"/>
            <a:ext cx="2245057" cy="2245057"/>
          </a:xfrm>
          <a:prstGeom prst="ellipse">
            <a:avLst/>
          </a:prstGeom>
          <a:noFill/>
          <a:extLst>
            <a:ext uri="{909E8E84-426E-40DD-AFC4-6F175D3DCCD1}">
              <a14:hiddenFill xmlns:a14="http://schemas.microsoft.com/office/drawing/2010/main">
                <a:solidFill>
                  <a:srgbClr val="FFFFFF"/>
                </a:solidFill>
              </a14:hiddenFill>
            </a:ext>
          </a:extLst>
        </p:spPr>
      </p:pic>
      <p:sp>
        <p:nvSpPr>
          <p:cNvPr id="15" name="Title 11">
            <a:extLst>
              <a:ext uri="{FF2B5EF4-FFF2-40B4-BE49-F238E27FC236}">
                <a16:creationId xmlns:a16="http://schemas.microsoft.com/office/drawing/2014/main" id="{6920E6CB-8FBC-398F-D684-4E94FCAB83B2}"/>
              </a:ext>
            </a:extLst>
          </p:cNvPr>
          <p:cNvSpPr txBox="1">
            <a:spLocks/>
          </p:cNvSpPr>
          <p:nvPr/>
        </p:nvSpPr>
        <p:spPr>
          <a:xfrm>
            <a:off x="327151" y="1166661"/>
            <a:ext cx="9400032" cy="320040"/>
          </a:xfrm>
          <a:prstGeom prst="rect">
            <a:avLst/>
          </a:prstGeom>
        </p:spPr>
        <p:txBody>
          <a:bodyPr vert="horz" wrap="square" lIns="0" tIns="0" rIns="0" bIns="0" rtlCol="0" anchor="b">
            <a:noAutofit/>
          </a:bodyPr>
          <a:lstStyle>
            <a:lvl1pPr algn="l" defTabSz="1019200"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12"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23"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34"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46"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CA" sz="2400" kern="0"/>
              <a:t>Presenters</a:t>
            </a:r>
          </a:p>
        </p:txBody>
      </p:sp>
      <p:sp>
        <p:nvSpPr>
          <p:cNvPr id="12" name="Title 11">
            <a:extLst>
              <a:ext uri="{FF2B5EF4-FFF2-40B4-BE49-F238E27FC236}">
                <a16:creationId xmlns:a16="http://schemas.microsoft.com/office/drawing/2014/main" id="{F0EEA251-5A83-B672-F775-DDD478AFA683}"/>
              </a:ext>
            </a:extLst>
          </p:cNvPr>
          <p:cNvSpPr>
            <a:spLocks noGrp="1"/>
          </p:cNvSpPr>
          <p:nvPr>
            <p:ph type="title"/>
          </p:nvPr>
        </p:nvSpPr>
        <p:spPr/>
        <p:txBody>
          <a:bodyPr/>
          <a:lstStyle/>
          <a:p>
            <a:endParaRPr lang="en-US"/>
          </a:p>
        </p:txBody>
      </p:sp>
      <p:sp>
        <p:nvSpPr>
          <p:cNvPr id="18" name="Title 11">
            <a:extLst>
              <a:ext uri="{FF2B5EF4-FFF2-40B4-BE49-F238E27FC236}">
                <a16:creationId xmlns:a16="http://schemas.microsoft.com/office/drawing/2014/main" id="{04EA1C43-F5C8-51BB-3134-39155255781A}"/>
              </a:ext>
            </a:extLst>
          </p:cNvPr>
          <p:cNvSpPr txBox="1">
            <a:spLocks/>
          </p:cNvSpPr>
          <p:nvPr/>
        </p:nvSpPr>
        <p:spPr>
          <a:xfrm>
            <a:off x="290430" y="4615952"/>
            <a:ext cx="1723072" cy="315908"/>
          </a:xfrm>
          <a:prstGeom prst="rect">
            <a:avLst/>
          </a:prstGeom>
        </p:spPr>
        <p:txBody>
          <a:bodyPr vert="horz" wrap="square" lIns="0" tIns="0" rIns="0" bIns="0" rtlCol="0" anchor="b">
            <a:noAutofit/>
          </a:bodyPr>
          <a:lstStyle>
            <a:lvl1pPr algn="l" defTabSz="1019200"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12"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23"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34"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46"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pPr algn="ctr"/>
            <a:r>
              <a:rPr lang="en-CA" sz="2400" kern="0"/>
              <a:t>Laurel Dao</a:t>
            </a:r>
          </a:p>
        </p:txBody>
      </p:sp>
      <p:sp>
        <p:nvSpPr>
          <p:cNvPr id="19" name="Title 11">
            <a:extLst>
              <a:ext uri="{FF2B5EF4-FFF2-40B4-BE49-F238E27FC236}">
                <a16:creationId xmlns:a16="http://schemas.microsoft.com/office/drawing/2014/main" id="{FD04454D-A3C3-D40F-F00F-849D18214D6B}"/>
              </a:ext>
            </a:extLst>
          </p:cNvPr>
          <p:cNvSpPr txBox="1">
            <a:spLocks/>
          </p:cNvSpPr>
          <p:nvPr/>
        </p:nvSpPr>
        <p:spPr>
          <a:xfrm>
            <a:off x="2831825" y="4610422"/>
            <a:ext cx="1723072" cy="315908"/>
          </a:xfrm>
          <a:prstGeom prst="rect">
            <a:avLst/>
          </a:prstGeom>
        </p:spPr>
        <p:txBody>
          <a:bodyPr vert="horz" wrap="square" lIns="0" tIns="0" rIns="0" bIns="0" rtlCol="0" anchor="b">
            <a:noAutofit/>
          </a:bodyPr>
          <a:lstStyle>
            <a:lvl1pPr algn="l" defTabSz="1019200"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12"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23"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34"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46"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pPr algn="ctr"/>
            <a:r>
              <a:rPr lang="en-CA" sz="2400" kern="0"/>
              <a:t>Annie Lee</a:t>
            </a:r>
          </a:p>
        </p:txBody>
      </p:sp>
      <p:sp>
        <p:nvSpPr>
          <p:cNvPr id="20" name="Title 11">
            <a:extLst>
              <a:ext uri="{FF2B5EF4-FFF2-40B4-BE49-F238E27FC236}">
                <a16:creationId xmlns:a16="http://schemas.microsoft.com/office/drawing/2014/main" id="{AEAFE75F-9DCB-33A9-E5B1-7F52AB6D23CD}"/>
              </a:ext>
            </a:extLst>
          </p:cNvPr>
          <p:cNvSpPr txBox="1">
            <a:spLocks/>
          </p:cNvSpPr>
          <p:nvPr/>
        </p:nvSpPr>
        <p:spPr>
          <a:xfrm>
            <a:off x="5373145" y="4610422"/>
            <a:ext cx="1723072" cy="315908"/>
          </a:xfrm>
          <a:prstGeom prst="rect">
            <a:avLst/>
          </a:prstGeom>
        </p:spPr>
        <p:txBody>
          <a:bodyPr vert="horz" wrap="square" lIns="0" tIns="0" rIns="0" bIns="0" rtlCol="0" anchor="b">
            <a:noAutofit/>
          </a:bodyPr>
          <a:lstStyle>
            <a:lvl1pPr algn="l" defTabSz="1019200"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12"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23"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34"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46"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pPr algn="ctr"/>
            <a:r>
              <a:rPr lang="en-CA" sz="2400" kern="0"/>
              <a:t>Zoya Ahmad</a:t>
            </a:r>
          </a:p>
        </p:txBody>
      </p:sp>
      <p:sp>
        <p:nvSpPr>
          <p:cNvPr id="21" name="Title 11">
            <a:extLst>
              <a:ext uri="{FF2B5EF4-FFF2-40B4-BE49-F238E27FC236}">
                <a16:creationId xmlns:a16="http://schemas.microsoft.com/office/drawing/2014/main" id="{CEBCF1C2-295E-E064-2E53-11FEBE0B7BA7}"/>
              </a:ext>
            </a:extLst>
          </p:cNvPr>
          <p:cNvSpPr txBox="1">
            <a:spLocks/>
          </p:cNvSpPr>
          <p:nvPr/>
        </p:nvSpPr>
        <p:spPr>
          <a:xfrm>
            <a:off x="8003364" y="4618042"/>
            <a:ext cx="1545272" cy="308288"/>
          </a:xfrm>
          <a:prstGeom prst="rect">
            <a:avLst/>
          </a:prstGeom>
        </p:spPr>
        <p:txBody>
          <a:bodyPr vert="horz" wrap="square" lIns="0" tIns="0" rIns="0" bIns="0" rtlCol="0" anchor="b">
            <a:noAutofit/>
          </a:bodyPr>
          <a:lstStyle>
            <a:lvl1pPr algn="l" defTabSz="1019200"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12"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23"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34"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46"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pPr algn="ctr"/>
            <a:r>
              <a:rPr lang="en-CA" sz="2400" kern="0"/>
              <a:t>John Gong</a:t>
            </a:r>
          </a:p>
        </p:txBody>
      </p:sp>
      <p:sp>
        <p:nvSpPr>
          <p:cNvPr id="11" name="Text Placeholder 37">
            <a:extLst>
              <a:ext uri="{FF2B5EF4-FFF2-40B4-BE49-F238E27FC236}">
                <a16:creationId xmlns:a16="http://schemas.microsoft.com/office/drawing/2014/main" id="{2440A29B-486F-3620-5125-2BB45220D5B9}"/>
              </a:ext>
            </a:extLst>
          </p:cNvPr>
          <p:cNvSpPr txBox="1">
            <a:spLocks/>
          </p:cNvSpPr>
          <p:nvPr/>
        </p:nvSpPr>
        <p:spPr bwMode="gray">
          <a:xfrm>
            <a:off x="5121212" y="302162"/>
            <a:ext cx="4608576" cy="12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97"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a:t>U.S. RETAILS</a:t>
            </a:r>
          </a:p>
        </p:txBody>
      </p:sp>
      <p:pic>
        <p:nvPicPr>
          <p:cNvPr id="5" name="Picture 4">
            <a:extLst>
              <a:ext uri="{FF2B5EF4-FFF2-40B4-BE49-F238E27FC236}">
                <a16:creationId xmlns:a16="http://schemas.microsoft.com/office/drawing/2014/main" id="{F1702A11-2FB3-F293-3EEB-41F810B6E5CF}"/>
              </a:ext>
            </a:extLst>
          </p:cNvPr>
          <p:cNvPicPr>
            <a:picLocks noChangeAspect="1"/>
          </p:cNvPicPr>
          <p:nvPr/>
        </p:nvPicPr>
        <p:blipFill>
          <a:blip r:embed="rId4"/>
          <a:stretch>
            <a:fillRect/>
          </a:stretch>
        </p:blipFill>
        <p:spPr>
          <a:xfrm>
            <a:off x="5112152" y="2154123"/>
            <a:ext cx="2245057" cy="2217652"/>
          </a:xfrm>
          <a:prstGeom prst="ellipse">
            <a:avLst/>
          </a:prstGeom>
        </p:spPr>
      </p:pic>
      <p:pic>
        <p:nvPicPr>
          <p:cNvPr id="4" name="图片 5" descr="穿西装戴眼镜的男孩&#10;&#10;已自动生成说明">
            <a:extLst>
              <a:ext uri="{FF2B5EF4-FFF2-40B4-BE49-F238E27FC236}">
                <a16:creationId xmlns:a16="http://schemas.microsoft.com/office/drawing/2014/main" id="{6C5F06E2-2DA6-3FCC-6046-A40A0274C270}"/>
              </a:ext>
            </a:extLst>
          </p:cNvPr>
          <p:cNvPicPr>
            <a:picLocks noChangeAspect="1"/>
          </p:cNvPicPr>
          <p:nvPr/>
        </p:nvPicPr>
        <p:blipFill>
          <a:blip r:embed="rId5"/>
          <a:stretch>
            <a:fillRect/>
          </a:stretch>
        </p:blipFill>
        <p:spPr>
          <a:xfrm rot="5400000">
            <a:off x="7653472" y="2157959"/>
            <a:ext cx="2245057" cy="2245059"/>
          </a:xfrm>
          <a:prstGeom prst="ellipse">
            <a:avLst/>
          </a:prstGeom>
        </p:spPr>
      </p:pic>
      <p:pic>
        <p:nvPicPr>
          <p:cNvPr id="14" name="Picture 2">
            <a:extLst>
              <a:ext uri="{FF2B5EF4-FFF2-40B4-BE49-F238E27FC236}">
                <a16:creationId xmlns:a16="http://schemas.microsoft.com/office/drawing/2014/main" id="{10AF85EA-6A7B-4296-B60C-A266402BE8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108" y="5207078"/>
            <a:ext cx="1575715" cy="8783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93630E4E-1F77-4161-8228-D4CD39A748AE}"/>
              </a:ext>
            </a:extLst>
          </p:cNvPr>
          <p:cNvPicPr>
            <a:picLocks noChangeAspect="1"/>
          </p:cNvPicPr>
          <p:nvPr/>
        </p:nvPicPr>
        <p:blipFill>
          <a:blip r:embed="rId7"/>
          <a:stretch>
            <a:fillRect/>
          </a:stretch>
        </p:blipFill>
        <p:spPr bwMode="gray">
          <a:xfrm>
            <a:off x="2686953" y="5365564"/>
            <a:ext cx="1927212" cy="56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8714D73-E296-4EBB-9193-C7320FD0FF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2339" y="4885623"/>
            <a:ext cx="2154870" cy="1529958"/>
          </a:xfrm>
          <a:prstGeom prst="rect">
            <a:avLst/>
          </a:prstGeom>
        </p:spPr>
      </p:pic>
      <p:pic>
        <p:nvPicPr>
          <p:cNvPr id="22" name="Picture 2">
            <a:extLst>
              <a:ext uri="{FF2B5EF4-FFF2-40B4-BE49-F238E27FC236}">
                <a16:creationId xmlns:a16="http://schemas.microsoft.com/office/drawing/2014/main" id="{332A9DB1-089D-4A3E-BBB3-DC8C43F0BA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6681" y="5241252"/>
            <a:ext cx="759319" cy="4232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Logo&#10;&#10;Description automatically generated">
            <a:extLst>
              <a:ext uri="{FF2B5EF4-FFF2-40B4-BE49-F238E27FC236}">
                <a16:creationId xmlns:a16="http://schemas.microsoft.com/office/drawing/2014/main" id="{16EF14A5-40BA-41AF-AD77-9CFD36DF953A}"/>
              </a:ext>
            </a:extLst>
          </p:cNvPr>
          <p:cNvPicPr>
            <a:picLocks noChangeAspect="1"/>
          </p:cNvPicPr>
          <p:nvPr/>
        </p:nvPicPr>
        <p:blipFill>
          <a:blip r:embed="rId7"/>
          <a:stretch>
            <a:fillRect/>
          </a:stretch>
        </p:blipFill>
        <p:spPr bwMode="gray">
          <a:xfrm>
            <a:off x="8221657" y="5764565"/>
            <a:ext cx="1089874" cy="3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3A44D168-6E68-4DA3-AFBC-59851CBAEB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5964" y="5105586"/>
            <a:ext cx="978328" cy="694613"/>
          </a:xfrm>
          <a:prstGeom prst="rect">
            <a:avLst/>
          </a:prstGeom>
        </p:spPr>
      </p:pic>
    </p:spTree>
    <p:extLst>
      <p:ext uri="{BB962C8B-B14F-4D97-AF65-F5344CB8AC3E}">
        <p14:creationId xmlns:p14="http://schemas.microsoft.com/office/powerpoint/2010/main" val="393228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20E358D-2278-1707-2994-D22E7169C187}"/>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79DE05CE-E1E0-7F91-094F-14228685C28D}"/>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230A5D3E-DDE9-AE55-4DD8-BDA14D14CF78}"/>
              </a:ext>
            </a:extLst>
          </p:cNvPr>
          <p:cNvSpPr>
            <a:spLocks noGrp="1"/>
          </p:cNvSpPr>
          <p:nvPr>
            <p:ph type="body" sz="quarter" idx="10"/>
          </p:nvPr>
        </p:nvSpPr>
        <p:spPr/>
        <p:txBody>
          <a:bodyPr/>
          <a:lstStyle/>
          <a:p>
            <a:endParaRPr lang="zh-CN" altLang="en-US"/>
          </a:p>
        </p:txBody>
      </p:sp>
      <p:pic>
        <p:nvPicPr>
          <p:cNvPr id="7" name="图片 7" descr="图表, 树状图&#10;&#10;已自动生成说明">
            <a:extLst>
              <a:ext uri="{FF2B5EF4-FFF2-40B4-BE49-F238E27FC236}">
                <a16:creationId xmlns:a16="http://schemas.microsoft.com/office/drawing/2014/main" id="{D253C6F9-1BD3-1D77-4B2B-C50EC2A9CD6A}"/>
              </a:ext>
            </a:extLst>
          </p:cNvPr>
          <p:cNvPicPr>
            <a:picLocks noGrp="1" noChangeAspect="1"/>
          </p:cNvPicPr>
          <p:nvPr>
            <p:ph sz="quarter" idx="14"/>
          </p:nvPr>
        </p:nvPicPr>
        <p:blipFill>
          <a:blip r:embed="rId2"/>
          <a:stretch>
            <a:fillRect/>
          </a:stretch>
        </p:blipFill>
        <p:spPr>
          <a:xfrm>
            <a:off x="705113" y="971424"/>
            <a:ext cx="7701267" cy="6478046"/>
          </a:xfrm>
        </p:spPr>
      </p:pic>
      <p:sp>
        <p:nvSpPr>
          <p:cNvPr id="6" name="标题 5">
            <a:extLst>
              <a:ext uri="{FF2B5EF4-FFF2-40B4-BE49-F238E27FC236}">
                <a16:creationId xmlns:a16="http://schemas.microsoft.com/office/drawing/2014/main" id="{63C18A77-682F-E8FA-AE9E-74A09355FBC5}"/>
              </a:ext>
            </a:extLst>
          </p:cNvPr>
          <p:cNvSpPr>
            <a:spLocks noGrp="1"/>
          </p:cNvSpPr>
          <p:nvPr>
            <p:ph type="title"/>
          </p:nvPr>
        </p:nvSpPr>
        <p:spPr/>
        <p:txBody>
          <a:bodyPr/>
          <a:lstStyle/>
          <a:p>
            <a:r>
              <a:rPr lang="zh-CN" altLang="en-US" sz="2500">
                <a:latin typeface="Arial"/>
                <a:cs typeface="Arial"/>
              </a:rPr>
              <a:t>Top 10 Sectors</a:t>
            </a:r>
          </a:p>
        </p:txBody>
      </p:sp>
    </p:spTree>
    <p:extLst>
      <p:ext uri="{BB962C8B-B14F-4D97-AF65-F5344CB8AC3E}">
        <p14:creationId xmlns:p14="http://schemas.microsoft.com/office/powerpoint/2010/main" val="1684663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356D6B2E-669D-019C-62FB-881B94DF7FA7}"/>
              </a:ext>
            </a:extLst>
          </p:cNvPr>
          <p:cNvSpPr>
            <a:spLocks noGrp="1"/>
          </p:cNvSpPr>
          <p:nvPr>
            <p:ph type="body" sz="quarter" idx="12"/>
          </p:nvPr>
        </p:nvSpPr>
        <p:spPr>
          <a:xfrm>
            <a:off x="331218" y="867000"/>
            <a:ext cx="9400032" cy="182880"/>
          </a:xfrm>
        </p:spPr>
        <p:txBody>
          <a:bodyPr/>
          <a:lstStyle/>
          <a:p>
            <a:endParaRPr lang="en-US"/>
          </a:p>
        </p:txBody>
      </p:sp>
      <p:sp>
        <p:nvSpPr>
          <p:cNvPr id="20" name="Footer Placeholder 2">
            <a:extLst>
              <a:ext uri="{FF2B5EF4-FFF2-40B4-BE49-F238E27FC236}">
                <a16:creationId xmlns:a16="http://schemas.microsoft.com/office/drawing/2014/main" id="{98E53D44-8DAF-8071-D5D6-620A6453831F}"/>
              </a:ext>
            </a:extLst>
          </p:cNvPr>
          <p:cNvSpPr>
            <a:spLocks noGrp="1"/>
          </p:cNvSpPr>
          <p:nvPr>
            <p:ph type="ftr" sz="quarter" idx="13"/>
          </p:nvPr>
        </p:nvSpPr>
        <p:spPr>
          <a:xfrm>
            <a:off x="642938" y="7035954"/>
            <a:ext cx="6400800" cy="414338"/>
          </a:xfrm>
        </p:spPr>
        <p:txBody>
          <a:bodyPr/>
          <a:lstStyle/>
          <a:p>
            <a:endParaRPr lang="en-CA"/>
          </a:p>
        </p:txBody>
      </p:sp>
      <p:sp>
        <p:nvSpPr>
          <p:cNvPr id="21" name="Text Placeholder 3">
            <a:extLst>
              <a:ext uri="{FF2B5EF4-FFF2-40B4-BE49-F238E27FC236}">
                <a16:creationId xmlns:a16="http://schemas.microsoft.com/office/drawing/2014/main" id="{33EB24BD-61F6-3282-07EF-274696629355}"/>
              </a:ext>
            </a:extLst>
          </p:cNvPr>
          <p:cNvSpPr>
            <a:spLocks noGrp="1"/>
          </p:cNvSpPr>
          <p:nvPr>
            <p:ph type="body" sz="quarter" idx="10"/>
          </p:nvPr>
        </p:nvSpPr>
        <p:spPr>
          <a:xfrm>
            <a:off x="5121212" y="302162"/>
            <a:ext cx="4608576" cy="128016"/>
          </a:xfrm>
        </p:spPr>
        <p:txBody>
          <a:bodyPr/>
          <a:lstStyle/>
          <a:p>
            <a:endParaRPr lang="en-US"/>
          </a:p>
        </p:txBody>
      </p:sp>
      <p:pic>
        <p:nvPicPr>
          <p:cNvPr id="7" name="图片 7" descr="图形用户界面, 文本, 应用程序, 电子邮件&#10;&#10;已自动生成说明">
            <a:extLst>
              <a:ext uri="{FF2B5EF4-FFF2-40B4-BE49-F238E27FC236}">
                <a16:creationId xmlns:a16="http://schemas.microsoft.com/office/drawing/2014/main" id="{683DF2E7-EE22-36CA-98C5-0D12CFEC978C}"/>
              </a:ext>
            </a:extLst>
          </p:cNvPr>
          <p:cNvPicPr>
            <a:picLocks noGrp="1" noChangeAspect="1"/>
          </p:cNvPicPr>
          <p:nvPr>
            <p:ph sz="quarter" idx="14"/>
          </p:nvPr>
        </p:nvPicPr>
        <p:blipFill>
          <a:blip r:embed="rId2"/>
          <a:stretch>
            <a:fillRect/>
          </a:stretch>
        </p:blipFill>
        <p:spPr>
          <a:xfrm>
            <a:off x="331788" y="1932305"/>
            <a:ext cx="9398000" cy="3688715"/>
          </a:xfrm>
          <a:noFill/>
        </p:spPr>
      </p:pic>
      <p:sp>
        <p:nvSpPr>
          <p:cNvPr id="6" name="标题 5">
            <a:extLst>
              <a:ext uri="{FF2B5EF4-FFF2-40B4-BE49-F238E27FC236}">
                <a16:creationId xmlns:a16="http://schemas.microsoft.com/office/drawing/2014/main" id="{7FB9A8FA-D25F-C630-79BE-D6C839CCC855}"/>
              </a:ext>
            </a:extLst>
          </p:cNvPr>
          <p:cNvSpPr>
            <a:spLocks noGrp="1"/>
          </p:cNvSpPr>
          <p:nvPr>
            <p:ph type="title"/>
          </p:nvPr>
        </p:nvSpPr>
        <p:spPr>
          <a:xfrm>
            <a:off x="331787" y="546288"/>
            <a:ext cx="9400032" cy="320040"/>
          </a:xfrm>
        </p:spPr>
        <p:txBody>
          <a:bodyPr wrap="square" anchor="b">
            <a:noAutofit/>
          </a:bodyPr>
          <a:lstStyle/>
          <a:p>
            <a:r>
              <a:rPr lang="zh-CN" altLang="en-US" sz="2400">
                <a:latin typeface="Trebuchet MS"/>
              </a:rPr>
              <a:t>Performance</a:t>
            </a:r>
            <a:endParaRPr lang="zh-CN" sz="2400"/>
          </a:p>
        </p:txBody>
      </p:sp>
      <p:sp>
        <p:nvSpPr>
          <p:cNvPr id="18" name="Content Placeholder 6">
            <a:extLst>
              <a:ext uri="{FF2B5EF4-FFF2-40B4-BE49-F238E27FC236}">
                <a16:creationId xmlns:a16="http://schemas.microsoft.com/office/drawing/2014/main" id="{0873701E-673E-59F8-BC03-C12F2AA959F4}"/>
              </a:ext>
            </a:extLst>
          </p:cNvPr>
          <p:cNvSpPr>
            <a:spLocks noGrp="1"/>
          </p:cNvSpPr>
          <p:nvPr>
            <p:ph sz="quarter" idx="18"/>
          </p:nvPr>
        </p:nvSpPr>
        <p:spPr>
          <a:xfrm>
            <a:off x="327151" y="1029718"/>
            <a:ext cx="9398572" cy="292100"/>
          </a:xfrm>
        </p:spPr>
        <p:txBody>
          <a:bodyPr/>
          <a:lstStyle/>
          <a:p>
            <a:endParaRPr lang="en-US"/>
          </a:p>
        </p:txBody>
      </p:sp>
      <p:sp>
        <p:nvSpPr>
          <p:cNvPr id="3" name="Rectangle 8">
            <a:extLst>
              <a:ext uri="{FF2B5EF4-FFF2-40B4-BE49-F238E27FC236}">
                <a16:creationId xmlns:a16="http://schemas.microsoft.com/office/drawing/2014/main" id="{D52B9A02-4FDD-6D91-242A-0603C9017240}"/>
              </a:ext>
            </a:extLst>
          </p:cNvPr>
          <p:cNvSpPr/>
          <p:nvPr/>
        </p:nvSpPr>
        <p:spPr bwMode="auto">
          <a:xfrm>
            <a:off x="7949111" y="2088437"/>
            <a:ext cx="581600" cy="3457450"/>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8" name="Rectangle 8">
            <a:extLst>
              <a:ext uri="{FF2B5EF4-FFF2-40B4-BE49-F238E27FC236}">
                <a16:creationId xmlns:a16="http://schemas.microsoft.com/office/drawing/2014/main" id="{B69DCBE1-4279-3AA1-9AE3-1908022493F9}"/>
              </a:ext>
            </a:extLst>
          </p:cNvPr>
          <p:cNvSpPr/>
          <p:nvPr/>
        </p:nvSpPr>
        <p:spPr bwMode="auto">
          <a:xfrm>
            <a:off x="6235992" y="2088436"/>
            <a:ext cx="581600" cy="3457450"/>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61080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57430E8-0DBC-1601-03BD-409A281EC493}"/>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C02C828F-62B8-8234-534A-4BEAF763AF08}"/>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29C65FDF-9159-ACFF-FCCF-5125EA6B3E2A}"/>
              </a:ext>
            </a:extLst>
          </p:cNvPr>
          <p:cNvSpPr>
            <a:spLocks noGrp="1"/>
          </p:cNvSpPr>
          <p:nvPr>
            <p:ph type="body" sz="quarter" idx="10"/>
          </p:nvPr>
        </p:nvSpPr>
        <p:spPr/>
        <p:txBody>
          <a:bodyPr/>
          <a:lstStyle/>
          <a:p>
            <a:endParaRPr lang="zh-CN" altLang="en-US"/>
          </a:p>
        </p:txBody>
      </p:sp>
      <p:pic>
        <p:nvPicPr>
          <p:cNvPr id="7" name="图片 7" descr="图形用户界面, 图表, 直方图&#10;&#10;已自动生成说明">
            <a:extLst>
              <a:ext uri="{FF2B5EF4-FFF2-40B4-BE49-F238E27FC236}">
                <a16:creationId xmlns:a16="http://schemas.microsoft.com/office/drawing/2014/main" id="{FDE528E5-E73F-043C-1D9A-E9F906DFF447}"/>
              </a:ext>
            </a:extLst>
          </p:cNvPr>
          <p:cNvPicPr>
            <a:picLocks noGrp="1" noChangeAspect="1"/>
          </p:cNvPicPr>
          <p:nvPr>
            <p:ph sz="quarter" idx="14"/>
          </p:nvPr>
        </p:nvPicPr>
        <p:blipFill>
          <a:blip r:embed="rId2"/>
          <a:stretch>
            <a:fillRect/>
          </a:stretch>
        </p:blipFill>
        <p:spPr>
          <a:xfrm>
            <a:off x="353943" y="1053646"/>
            <a:ext cx="9354581" cy="5349240"/>
          </a:xfrm>
        </p:spPr>
      </p:pic>
      <p:sp>
        <p:nvSpPr>
          <p:cNvPr id="6" name="标题 5">
            <a:extLst>
              <a:ext uri="{FF2B5EF4-FFF2-40B4-BE49-F238E27FC236}">
                <a16:creationId xmlns:a16="http://schemas.microsoft.com/office/drawing/2014/main" id="{B1F263A1-A1A7-9E78-672D-EBBE8BD1EF51}"/>
              </a:ext>
            </a:extLst>
          </p:cNvPr>
          <p:cNvSpPr>
            <a:spLocks noGrp="1"/>
          </p:cNvSpPr>
          <p:nvPr>
            <p:ph type="title"/>
          </p:nvPr>
        </p:nvSpPr>
        <p:spPr/>
        <p:txBody>
          <a:bodyPr/>
          <a:lstStyle/>
          <a:p>
            <a:r>
              <a:rPr lang="zh-CN" sz="2500">
                <a:latin typeface="Arial"/>
                <a:cs typeface="Arial"/>
              </a:rPr>
              <a:t>S&amp;P Retail Index Comparison (5 Years)</a:t>
            </a:r>
          </a:p>
        </p:txBody>
      </p:sp>
    </p:spTree>
    <p:extLst>
      <p:ext uri="{BB962C8B-B14F-4D97-AF65-F5344CB8AC3E}">
        <p14:creationId xmlns:p14="http://schemas.microsoft.com/office/powerpoint/2010/main" val="2160689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4F0942D-19A0-6C01-D0E9-EF4D7311A6F8}"/>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7D66ADE5-B95D-DCCB-74CB-F4542BA38A1B}"/>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9566832F-C228-3D66-734D-ED5292556CC8}"/>
              </a:ext>
            </a:extLst>
          </p:cNvPr>
          <p:cNvSpPr>
            <a:spLocks noGrp="1"/>
          </p:cNvSpPr>
          <p:nvPr>
            <p:ph type="body" sz="quarter" idx="10"/>
          </p:nvPr>
        </p:nvSpPr>
        <p:spPr/>
        <p:txBody>
          <a:bodyPr/>
          <a:lstStyle/>
          <a:p>
            <a:endParaRPr lang="zh-CN" altLang="en-US"/>
          </a:p>
        </p:txBody>
      </p:sp>
      <p:pic>
        <p:nvPicPr>
          <p:cNvPr id="7" name="图片 7">
            <a:extLst>
              <a:ext uri="{FF2B5EF4-FFF2-40B4-BE49-F238E27FC236}">
                <a16:creationId xmlns:a16="http://schemas.microsoft.com/office/drawing/2014/main" id="{5768A0BA-81FF-17AD-854B-964FFDEE7AA8}"/>
              </a:ext>
            </a:extLst>
          </p:cNvPr>
          <p:cNvPicPr>
            <a:picLocks noGrp="1" noChangeAspect="1"/>
          </p:cNvPicPr>
          <p:nvPr>
            <p:ph sz="quarter" idx="14"/>
          </p:nvPr>
        </p:nvPicPr>
        <p:blipFill>
          <a:blip r:embed="rId2"/>
          <a:stretch>
            <a:fillRect/>
          </a:stretch>
        </p:blipFill>
        <p:spPr>
          <a:xfrm>
            <a:off x="420762" y="1053646"/>
            <a:ext cx="9220944" cy="5349240"/>
          </a:xfrm>
        </p:spPr>
      </p:pic>
      <p:sp>
        <p:nvSpPr>
          <p:cNvPr id="6" name="标题 5">
            <a:extLst>
              <a:ext uri="{FF2B5EF4-FFF2-40B4-BE49-F238E27FC236}">
                <a16:creationId xmlns:a16="http://schemas.microsoft.com/office/drawing/2014/main" id="{75C50594-8672-93B2-BB6A-A139A82ED508}"/>
              </a:ext>
            </a:extLst>
          </p:cNvPr>
          <p:cNvSpPr>
            <a:spLocks noGrp="1"/>
          </p:cNvSpPr>
          <p:nvPr>
            <p:ph type="title"/>
          </p:nvPr>
        </p:nvSpPr>
        <p:spPr/>
        <p:txBody>
          <a:bodyPr/>
          <a:lstStyle/>
          <a:p>
            <a:r>
              <a:rPr lang="zh-CN" sz="2400">
                <a:latin typeface="Arial"/>
                <a:cs typeface="Arial"/>
              </a:rPr>
              <a:t>S&amp;P Retail Index Comparison (10 Years)</a:t>
            </a:r>
          </a:p>
        </p:txBody>
      </p:sp>
    </p:spTree>
    <p:extLst>
      <p:ext uri="{BB962C8B-B14F-4D97-AF65-F5344CB8AC3E}">
        <p14:creationId xmlns:p14="http://schemas.microsoft.com/office/powerpoint/2010/main" val="275308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B8C830B-A385-0373-DFAB-6E95787A89A8}"/>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159AA2BA-106A-1052-209C-6B966AC9047B}"/>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41B016DD-93CA-6839-CC62-F0EADAE2F7F5}"/>
              </a:ext>
            </a:extLst>
          </p:cNvPr>
          <p:cNvSpPr>
            <a:spLocks noGrp="1"/>
          </p:cNvSpPr>
          <p:nvPr>
            <p:ph type="body" sz="quarter" idx="10"/>
          </p:nvPr>
        </p:nvSpPr>
        <p:spPr/>
        <p:txBody>
          <a:bodyPr/>
          <a:lstStyle/>
          <a:p>
            <a:endParaRPr lang="zh-CN" altLang="en-US"/>
          </a:p>
        </p:txBody>
      </p:sp>
      <p:sp>
        <p:nvSpPr>
          <p:cNvPr id="5" name="内容占位符 4">
            <a:extLst>
              <a:ext uri="{FF2B5EF4-FFF2-40B4-BE49-F238E27FC236}">
                <a16:creationId xmlns:a16="http://schemas.microsoft.com/office/drawing/2014/main" id="{F50B04AF-EA7B-6893-2E02-309CD62D98B9}"/>
              </a:ext>
            </a:extLst>
          </p:cNvPr>
          <p:cNvSpPr>
            <a:spLocks noGrp="1"/>
          </p:cNvSpPr>
          <p:nvPr>
            <p:ph sz="quarter" idx="14"/>
          </p:nvPr>
        </p:nvSpPr>
        <p:spPr>
          <a:xfrm>
            <a:off x="5863338" y="1439344"/>
            <a:ext cx="3867912" cy="4963542"/>
          </a:xfrm>
        </p:spPr>
        <p:txBody>
          <a:bodyPr/>
          <a:lstStyle/>
          <a:p>
            <a:pPr marL="231775" indent="-231775"/>
            <a:r>
              <a:rPr lang="zh-CN" sz="2000">
                <a:latin typeface="Times New Roman"/>
                <a:cs typeface="Times New Roman"/>
              </a:rPr>
              <a:t>VanEck Retail ETF (RTH) seeks to </a:t>
            </a:r>
            <a:r>
              <a:rPr lang="zh-CN" sz="2000" b="1">
                <a:latin typeface="Times New Roman"/>
                <a:cs typeface="Times New Roman"/>
              </a:rPr>
              <a:t>replicate</a:t>
            </a:r>
            <a:r>
              <a:rPr lang="zh-CN" sz="2000">
                <a:latin typeface="Times New Roman"/>
                <a:cs typeface="Times New Roman"/>
              </a:rPr>
              <a:t> as closely as possible, before fees and expenses, the price and yield performance of the </a:t>
            </a:r>
            <a:r>
              <a:rPr lang="zh-CN" sz="2000" b="1">
                <a:latin typeface="Times New Roman"/>
                <a:cs typeface="Times New Roman"/>
              </a:rPr>
              <a:t>MVIS</a:t>
            </a:r>
            <a:r>
              <a:rPr lang="zh-CN" altLang="en-US" sz="2000" b="1">
                <a:latin typeface="Times New Roman"/>
                <a:cs typeface="Times New Roman"/>
              </a:rPr>
              <a:t> </a:t>
            </a:r>
            <a:r>
              <a:rPr lang="zh-CN" sz="2000" b="1">
                <a:latin typeface="Times New Roman"/>
                <a:cs typeface="Times New Roman"/>
              </a:rPr>
              <a:t>US Listed Retail 25 Index</a:t>
            </a:r>
            <a:r>
              <a:rPr lang="zh-CN" sz="2000">
                <a:latin typeface="Times New Roman"/>
                <a:cs typeface="Times New Roman"/>
              </a:rPr>
              <a:t> (MVRTHTR).</a:t>
            </a:r>
            <a:endParaRPr lang="zh-CN" altLang="en-US" sz="2000">
              <a:latin typeface="Times New Roman"/>
              <a:cs typeface="Times New Roman"/>
            </a:endParaRPr>
          </a:p>
          <a:p>
            <a:pPr marL="231775" indent="-231775"/>
            <a:endParaRPr lang="zh-CN" sz="2000"/>
          </a:p>
          <a:p>
            <a:pPr marL="231775" indent="-231775"/>
            <a:r>
              <a:rPr lang="zh-CN" sz="2000">
                <a:latin typeface="Times New Roman"/>
                <a:cs typeface="Times New Roman"/>
              </a:rPr>
              <a:t>Retail includes companies engaged primarily in retail distribution; wholesalers; online, direct mail, and TV retailers; multi-line retailers; specialty retailers; and food and other staples retailers. The fund is non-diversified.</a:t>
            </a:r>
          </a:p>
        </p:txBody>
      </p:sp>
      <p:sp>
        <p:nvSpPr>
          <p:cNvPr id="6" name="标题 5">
            <a:extLst>
              <a:ext uri="{FF2B5EF4-FFF2-40B4-BE49-F238E27FC236}">
                <a16:creationId xmlns:a16="http://schemas.microsoft.com/office/drawing/2014/main" id="{C7289C64-A9C0-8D15-E00B-190D595D582D}"/>
              </a:ext>
            </a:extLst>
          </p:cNvPr>
          <p:cNvSpPr>
            <a:spLocks noGrp="1"/>
          </p:cNvSpPr>
          <p:nvPr>
            <p:ph type="title"/>
          </p:nvPr>
        </p:nvSpPr>
        <p:spPr/>
        <p:txBody>
          <a:bodyPr/>
          <a:lstStyle/>
          <a:p>
            <a:endParaRPr lang="zh-CN" altLang="en-US"/>
          </a:p>
        </p:txBody>
      </p:sp>
      <p:sp>
        <p:nvSpPr>
          <p:cNvPr id="8" name="内容占位符 4">
            <a:extLst>
              <a:ext uri="{FF2B5EF4-FFF2-40B4-BE49-F238E27FC236}">
                <a16:creationId xmlns:a16="http://schemas.microsoft.com/office/drawing/2014/main" id="{BE3AB0E3-654C-8050-6F9C-3C143A86B63F}"/>
              </a:ext>
            </a:extLst>
          </p:cNvPr>
          <p:cNvSpPr txBox="1">
            <a:spLocks/>
          </p:cNvSpPr>
          <p:nvPr/>
        </p:nvSpPr>
        <p:spPr bwMode="gray">
          <a:xfrm>
            <a:off x="460227" y="2725462"/>
            <a:ext cx="5014101" cy="496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r>
              <a:rPr lang="zh-CN" sz="3000" kern="0">
                <a:latin typeface="Times New Roman"/>
                <a:cs typeface="Times New Roman"/>
              </a:rPr>
              <a:t>VanEck Retail ETF (RTH)</a:t>
            </a:r>
            <a:r>
              <a:rPr lang="zh-CN" altLang="en-US" sz="3000" kern="0">
                <a:latin typeface="Times New Roman"/>
                <a:cs typeface="Times New Roman"/>
              </a:rPr>
              <a:t> </a:t>
            </a:r>
            <a:endParaRPr lang="zh-CN" sz="3000" kern="0">
              <a:latin typeface="Times New Roman"/>
              <a:cs typeface="Times New Roman"/>
            </a:endParaRPr>
          </a:p>
        </p:txBody>
      </p:sp>
    </p:spTree>
    <p:extLst>
      <p:ext uri="{BB962C8B-B14F-4D97-AF65-F5344CB8AC3E}">
        <p14:creationId xmlns:p14="http://schemas.microsoft.com/office/powerpoint/2010/main" val="3538708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ACC0CEB1-6068-B312-3A52-615D00E9F731}"/>
              </a:ext>
            </a:extLst>
          </p:cNvPr>
          <p:cNvSpPr>
            <a:spLocks noGrp="1"/>
          </p:cNvSpPr>
          <p:nvPr>
            <p:ph type="body" sz="quarter" idx="12"/>
          </p:nvPr>
        </p:nvSpPr>
        <p:spPr>
          <a:xfrm>
            <a:off x="331218" y="867000"/>
            <a:ext cx="9400032" cy="182880"/>
          </a:xfrm>
        </p:spPr>
        <p:txBody>
          <a:bodyPr/>
          <a:lstStyle/>
          <a:p>
            <a:endParaRPr lang="en-US"/>
          </a:p>
        </p:txBody>
      </p:sp>
      <p:sp>
        <p:nvSpPr>
          <p:cNvPr id="14" name="Footer Placeholder 2">
            <a:extLst>
              <a:ext uri="{FF2B5EF4-FFF2-40B4-BE49-F238E27FC236}">
                <a16:creationId xmlns:a16="http://schemas.microsoft.com/office/drawing/2014/main" id="{BEDD5234-BE2D-D4E0-BA62-3FF9F947A565}"/>
              </a:ext>
            </a:extLst>
          </p:cNvPr>
          <p:cNvSpPr>
            <a:spLocks noGrp="1"/>
          </p:cNvSpPr>
          <p:nvPr>
            <p:ph type="ftr" sz="quarter" idx="13"/>
          </p:nvPr>
        </p:nvSpPr>
        <p:spPr>
          <a:xfrm>
            <a:off x="642938" y="7035954"/>
            <a:ext cx="6400800" cy="414338"/>
          </a:xfrm>
        </p:spPr>
        <p:txBody>
          <a:bodyPr/>
          <a:lstStyle/>
          <a:p>
            <a:endParaRPr lang="en-CA"/>
          </a:p>
        </p:txBody>
      </p:sp>
      <p:sp>
        <p:nvSpPr>
          <p:cNvPr id="16" name="Text Placeholder 3">
            <a:extLst>
              <a:ext uri="{FF2B5EF4-FFF2-40B4-BE49-F238E27FC236}">
                <a16:creationId xmlns:a16="http://schemas.microsoft.com/office/drawing/2014/main" id="{21714464-D18C-B23B-9DA9-6C947B1EBC12}"/>
              </a:ext>
            </a:extLst>
          </p:cNvPr>
          <p:cNvSpPr>
            <a:spLocks noGrp="1"/>
          </p:cNvSpPr>
          <p:nvPr>
            <p:ph type="body" sz="quarter" idx="10"/>
          </p:nvPr>
        </p:nvSpPr>
        <p:spPr>
          <a:xfrm>
            <a:off x="5121212" y="302162"/>
            <a:ext cx="4608576" cy="128016"/>
          </a:xfrm>
        </p:spPr>
        <p:txBody>
          <a:bodyPr/>
          <a:lstStyle/>
          <a:p>
            <a:endParaRPr lang="en-US"/>
          </a:p>
        </p:txBody>
      </p:sp>
      <p:pic>
        <p:nvPicPr>
          <p:cNvPr id="7" name="图片 7" descr="表格&#10;&#10;已自动生成说明">
            <a:extLst>
              <a:ext uri="{FF2B5EF4-FFF2-40B4-BE49-F238E27FC236}">
                <a16:creationId xmlns:a16="http://schemas.microsoft.com/office/drawing/2014/main" id="{20832E84-8831-48DE-E87A-11C2FB523CA5}"/>
              </a:ext>
            </a:extLst>
          </p:cNvPr>
          <p:cNvPicPr>
            <a:picLocks noGrp="1" noChangeAspect="1"/>
          </p:cNvPicPr>
          <p:nvPr>
            <p:ph sz="quarter" idx="14"/>
          </p:nvPr>
        </p:nvPicPr>
        <p:blipFill>
          <a:blip r:embed="rId2"/>
          <a:stretch>
            <a:fillRect/>
          </a:stretch>
        </p:blipFill>
        <p:spPr>
          <a:xfrm>
            <a:off x="331218" y="1266544"/>
            <a:ext cx="9400032" cy="2749510"/>
          </a:xfrm>
          <a:noFill/>
        </p:spPr>
      </p:pic>
      <p:sp>
        <p:nvSpPr>
          <p:cNvPr id="6" name="标题 5">
            <a:extLst>
              <a:ext uri="{FF2B5EF4-FFF2-40B4-BE49-F238E27FC236}">
                <a16:creationId xmlns:a16="http://schemas.microsoft.com/office/drawing/2014/main" id="{B5A8C40E-AF8A-2768-EE58-1F8BD1B8F57F}"/>
              </a:ext>
            </a:extLst>
          </p:cNvPr>
          <p:cNvSpPr>
            <a:spLocks noGrp="1"/>
          </p:cNvSpPr>
          <p:nvPr>
            <p:ph type="title"/>
          </p:nvPr>
        </p:nvSpPr>
        <p:spPr>
          <a:xfrm>
            <a:off x="331787" y="546288"/>
            <a:ext cx="9400032" cy="320040"/>
          </a:xfrm>
        </p:spPr>
        <p:txBody>
          <a:bodyPr wrap="square" anchor="b">
            <a:noAutofit/>
          </a:bodyPr>
          <a:lstStyle/>
          <a:p>
            <a:r>
              <a:rPr lang="zh-CN" altLang="en-US" sz="2500">
                <a:latin typeface="Arial"/>
                <a:cs typeface="Arial"/>
              </a:rPr>
              <a:t>Performance</a:t>
            </a:r>
            <a:endParaRPr lang="zh-CN" sz="2500">
              <a:latin typeface="Arial"/>
              <a:cs typeface="Arial"/>
            </a:endParaRPr>
          </a:p>
        </p:txBody>
      </p:sp>
      <p:sp>
        <p:nvSpPr>
          <p:cNvPr id="3" name="Rectangle 8">
            <a:extLst>
              <a:ext uri="{FF2B5EF4-FFF2-40B4-BE49-F238E27FC236}">
                <a16:creationId xmlns:a16="http://schemas.microsoft.com/office/drawing/2014/main" id="{DF2EABDB-735F-F4C7-1A71-32F569372370}"/>
              </a:ext>
            </a:extLst>
          </p:cNvPr>
          <p:cNvSpPr/>
          <p:nvPr/>
        </p:nvSpPr>
        <p:spPr bwMode="auto">
          <a:xfrm>
            <a:off x="7785371" y="2041685"/>
            <a:ext cx="663470" cy="1867907"/>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5" name="Rectangle 8">
            <a:extLst>
              <a:ext uri="{FF2B5EF4-FFF2-40B4-BE49-F238E27FC236}">
                <a16:creationId xmlns:a16="http://schemas.microsoft.com/office/drawing/2014/main" id="{61A75EB9-A8E5-1D86-916B-BFBF6DCB58F3}"/>
              </a:ext>
            </a:extLst>
          </p:cNvPr>
          <p:cNvSpPr/>
          <p:nvPr/>
        </p:nvSpPr>
        <p:spPr bwMode="auto">
          <a:xfrm>
            <a:off x="5738602" y="1901431"/>
            <a:ext cx="593295" cy="2125039"/>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pic>
        <p:nvPicPr>
          <p:cNvPr id="9" name="图片 7" descr="图形用户界面, 文本, 应用程序, 电子邮件&#10;&#10;已自动生成说明">
            <a:extLst>
              <a:ext uri="{FF2B5EF4-FFF2-40B4-BE49-F238E27FC236}">
                <a16:creationId xmlns:a16="http://schemas.microsoft.com/office/drawing/2014/main" id="{194860FD-6034-1B78-2596-4C1A2EC76EFA}"/>
              </a:ext>
            </a:extLst>
          </p:cNvPr>
          <p:cNvPicPr>
            <a:picLocks noChangeAspect="1"/>
          </p:cNvPicPr>
          <p:nvPr/>
        </p:nvPicPr>
        <p:blipFill>
          <a:blip r:embed="rId3"/>
          <a:stretch>
            <a:fillRect/>
          </a:stretch>
        </p:blipFill>
        <p:spPr bwMode="gray">
          <a:xfrm>
            <a:off x="542352" y="4024424"/>
            <a:ext cx="9351216" cy="30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806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A5291FE-9952-DCC7-1D5F-3C4F255817E2}"/>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BC706EFF-B6D1-77FA-C271-F8E5C1D53B41}"/>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7AE3FCCF-1944-6D3A-B604-2AA6C043950B}"/>
              </a:ext>
            </a:extLst>
          </p:cNvPr>
          <p:cNvSpPr>
            <a:spLocks noGrp="1"/>
          </p:cNvSpPr>
          <p:nvPr>
            <p:ph type="body" sz="quarter" idx="10"/>
          </p:nvPr>
        </p:nvSpPr>
        <p:spPr/>
        <p:txBody>
          <a:bodyPr/>
          <a:lstStyle/>
          <a:p>
            <a:endParaRPr lang="zh-CN" altLang="en-US"/>
          </a:p>
        </p:txBody>
      </p:sp>
      <p:sp>
        <p:nvSpPr>
          <p:cNvPr id="6" name="标题 5">
            <a:extLst>
              <a:ext uri="{FF2B5EF4-FFF2-40B4-BE49-F238E27FC236}">
                <a16:creationId xmlns:a16="http://schemas.microsoft.com/office/drawing/2014/main" id="{E54F6580-B179-AA30-351C-615BE41C08F4}"/>
              </a:ext>
            </a:extLst>
          </p:cNvPr>
          <p:cNvSpPr>
            <a:spLocks noGrp="1"/>
          </p:cNvSpPr>
          <p:nvPr>
            <p:ph type="title"/>
          </p:nvPr>
        </p:nvSpPr>
        <p:spPr/>
        <p:txBody>
          <a:bodyPr/>
          <a:lstStyle/>
          <a:p>
            <a:r>
              <a:rPr lang="zh-CN" altLang="en-US" sz="2500">
                <a:latin typeface="Arial"/>
                <a:cs typeface="Arial"/>
              </a:rPr>
              <a:t>Top 10 Holdings</a:t>
            </a:r>
          </a:p>
        </p:txBody>
      </p:sp>
      <p:pic>
        <p:nvPicPr>
          <p:cNvPr id="10" name="图片 10">
            <a:extLst>
              <a:ext uri="{FF2B5EF4-FFF2-40B4-BE49-F238E27FC236}">
                <a16:creationId xmlns:a16="http://schemas.microsoft.com/office/drawing/2014/main" id="{F890B125-A6F3-A392-8E2D-CD24D38EAAA0}"/>
              </a:ext>
            </a:extLst>
          </p:cNvPr>
          <p:cNvPicPr>
            <a:picLocks noGrp="1" noChangeAspect="1"/>
          </p:cNvPicPr>
          <p:nvPr>
            <p:ph sz="quarter" idx="14"/>
          </p:nvPr>
        </p:nvPicPr>
        <p:blipFill>
          <a:blip r:embed="rId2"/>
          <a:stretch>
            <a:fillRect/>
          </a:stretch>
        </p:blipFill>
        <p:spPr>
          <a:xfrm>
            <a:off x="331218" y="1479830"/>
            <a:ext cx="9406462" cy="4496872"/>
          </a:xfrm>
        </p:spPr>
      </p:pic>
    </p:spTree>
    <p:extLst>
      <p:ext uri="{BB962C8B-B14F-4D97-AF65-F5344CB8AC3E}">
        <p14:creationId xmlns:p14="http://schemas.microsoft.com/office/powerpoint/2010/main" val="476748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2835840-4C31-BD00-C027-B6B2E75C1710}"/>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67FF9443-B2AF-05E7-E60F-281E81D83762}"/>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E31FC0D0-CFD6-E1F6-B3E5-51BE54039085}"/>
              </a:ext>
            </a:extLst>
          </p:cNvPr>
          <p:cNvSpPr>
            <a:spLocks noGrp="1"/>
          </p:cNvSpPr>
          <p:nvPr>
            <p:ph type="body" sz="quarter" idx="10"/>
          </p:nvPr>
        </p:nvSpPr>
        <p:spPr/>
        <p:txBody>
          <a:bodyPr/>
          <a:lstStyle/>
          <a:p>
            <a:endParaRPr lang="zh-CN" altLang="en-US"/>
          </a:p>
        </p:txBody>
      </p:sp>
      <p:pic>
        <p:nvPicPr>
          <p:cNvPr id="7" name="图片 7" descr="图表, 直方图&#10;&#10;已自动生成说明">
            <a:extLst>
              <a:ext uri="{FF2B5EF4-FFF2-40B4-BE49-F238E27FC236}">
                <a16:creationId xmlns:a16="http://schemas.microsoft.com/office/drawing/2014/main" id="{39B3020F-3F48-9792-D88F-F9A62E646716}"/>
              </a:ext>
            </a:extLst>
          </p:cNvPr>
          <p:cNvPicPr>
            <a:picLocks noGrp="1" noChangeAspect="1"/>
          </p:cNvPicPr>
          <p:nvPr>
            <p:ph sz="quarter" idx="14"/>
          </p:nvPr>
        </p:nvPicPr>
        <p:blipFill>
          <a:blip r:embed="rId2"/>
          <a:stretch>
            <a:fillRect/>
          </a:stretch>
        </p:blipFill>
        <p:spPr>
          <a:xfrm>
            <a:off x="398489" y="1053646"/>
            <a:ext cx="9265489" cy="5349240"/>
          </a:xfrm>
        </p:spPr>
      </p:pic>
      <p:sp>
        <p:nvSpPr>
          <p:cNvPr id="6" name="标题 5">
            <a:extLst>
              <a:ext uri="{FF2B5EF4-FFF2-40B4-BE49-F238E27FC236}">
                <a16:creationId xmlns:a16="http://schemas.microsoft.com/office/drawing/2014/main" id="{D45AA58F-8ECE-C563-243A-09DCEB311B38}"/>
              </a:ext>
            </a:extLst>
          </p:cNvPr>
          <p:cNvSpPr>
            <a:spLocks noGrp="1"/>
          </p:cNvSpPr>
          <p:nvPr>
            <p:ph type="title"/>
          </p:nvPr>
        </p:nvSpPr>
        <p:spPr/>
        <p:txBody>
          <a:bodyPr/>
          <a:lstStyle/>
          <a:p>
            <a:r>
              <a:rPr lang="zh-CN" sz="2500">
                <a:latin typeface="Arial"/>
                <a:cs typeface="Arial"/>
              </a:rPr>
              <a:t>VanEck Retail Comparison (5 Years)</a:t>
            </a:r>
          </a:p>
        </p:txBody>
      </p:sp>
    </p:spTree>
    <p:extLst>
      <p:ext uri="{BB962C8B-B14F-4D97-AF65-F5344CB8AC3E}">
        <p14:creationId xmlns:p14="http://schemas.microsoft.com/office/powerpoint/2010/main" val="42695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1FC0AFF-C532-4F9A-3241-AC7FE81D159A}"/>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76F58718-48E9-8489-B337-7B204369BBA4}"/>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C7D750BE-0B77-6D9E-BF58-6EB20A0A6988}"/>
              </a:ext>
            </a:extLst>
          </p:cNvPr>
          <p:cNvSpPr>
            <a:spLocks noGrp="1"/>
          </p:cNvSpPr>
          <p:nvPr>
            <p:ph type="body" sz="quarter" idx="10"/>
          </p:nvPr>
        </p:nvSpPr>
        <p:spPr/>
        <p:txBody>
          <a:bodyPr/>
          <a:lstStyle/>
          <a:p>
            <a:endParaRPr lang="zh-CN" altLang="en-US"/>
          </a:p>
        </p:txBody>
      </p:sp>
      <p:pic>
        <p:nvPicPr>
          <p:cNvPr id="7" name="图片 7" descr="图表, 直方图&#10;&#10;已自动生成说明">
            <a:extLst>
              <a:ext uri="{FF2B5EF4-FFF2-40B4-BE49-F238E27FC236}">
                <a16:creationId xmlns:a16="http://schemas.microsoft.com/office/drawing/2014/main" id="{1DC83F2B-7DAA-1BF0-D2DF-76F061F0B0C8}"/>
              </a:ext>
            </a:extLst>
          </p:cNvPr>
          <p:cNvPicPr>
            <a:picLocks noGrp="1" noChangeAspect="1"/>
          </p:cNvPicPr>
          <p:nvPr>
            <p:ph sz="quarter" idx="14"/>
          </p:nvPr>
        </p:nvPicPr>
        <p:blipFill>
          <a:blip r:embed="rId2"/>
          <a:stretch>
            <a:fillRect/>
          </a:stretch>
        </p:blipFill>
        <p:spPr>
          <a:xfrm>
            <a:off x="376216" y="1053646"/>
            <a:ext cx="9310035" cy="5349240"/>
          </a:xfrm>
        </p:spPr>
      </p:pic>
      <p:sp>
        <p:nvSpPr>
          <p:cNvPr id="6" name="标题 5">
            <a:extLst>
              <a:ext uri="{FF2B5EF4-FFF2-40B4-BE49-F238E27FC236}">
                <a16:creationId xmlns:a16="http://schemas.microsoft.com/office/drawing/2014/main" id="{0382B561-EBF0-F088-0D9F-50300EA57B5B}"/>
              </a:ext>
            </a:extLst>
          </p:cNvPr>
          <p:cNvSpPr>
            <a:spLocks noGrp="1"/>
          </p:cNvSpPr>
          <p:nvPr>
            <p:ph type="title"/>
          </p:nvPr>
        </p:nvSpPr>
        <p:spPr/>
        <p:txBody>
          <a:bodyPr/>
          <a:lstStyle/>
          <a:p>
            <a:r>
              <a:rPr lang="zh-CN" sz="2500">
                <a:latin typeface="Arial"/>
                <a:cs typeface="Arial"/>
              </a:rPr>
              <a:t>VanEck Retail Comparison (10 Years)</a:t>
            </a:r>
          </a:p>
        </p:txBody>
      </p:sp>
    </p:spTree>
    <p:extLst>
      <p:ext uri="{BB962C8B-B14F-4D97-AF65-F5344CB8AC3E}">
        <p14:creationId xmlns:p14="http://schemas.microsoft.com/office/powerpoint/2010/main" val="4180698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480317C-CAFF-1852-24CD-F6EA49770D70}"/>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3CFCFC0B-4037-A964-A18E-ED32ACBB7AB4}"/>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CA3C21E7-7227-40AD-D677-EF46A7B39229}"/>
              </a:ext>
            </a:extLst>
          </p:cNvPr>
          <p:cNvSpPr>
            <a:spLocks noGrp="1"/>
          </p:cNvSpPr>
          <p:nvPr>
            <p:ph type="body" sz="quarter" idx="10"/>
          </p:nvPr>
        </p:nvSpPr>
        <p:spPr/>
        <p:txBody>
          <a:bodyPr/>
          <a:lstStyle/>
          <a:p>
            <a:endParaRPr lang="zh-CN" altLang="en-US"/>
          </a:p>
        </p:txBody>
      </p:sp>
      <p:sp>
        <p:nvSpPr>
          <p:cNvPr id="5" name="内容占位符 4">
            <a:extLst>
              <a:ext uri="{FF2B5EF4-FFF2-40B4-BE49-F238E27FC236}">
                <a16:creationId xmlns:a16="http://schemas.microsoft.com/office/drawing/2014/main" id="{8E6CA98C-9FDD-1E38-1DA8-88FE8377F879}"/>
              </a:ext>
            </a:extLst>
          </p:cNvPr>
          <p:cNvSpPr>
            <a:spLocks noGrp="1"/>
          </p:cNvSpPr>
          <p:nvPr>
            <p:ph sz="quarter" idx="14"/>
          </p:nvPr>
        </p:nvSpPr>
        <p:spPr/>
        <p:txBody>
          <a:bodyPr/>
          <a:lstStyle/>
          <a:p>
            <a:pPr marL="0" indent="0">
              <a:buNone/>
            </a:pPr>
            <a:endParaRPr lang="zh-CN" altLang="en-US"/>
          </a:p>
        </p:txBody>
      </p:sp>
      <p:sp>
        <p:nvSpPr>
          <p:cNvPr id="6" name="标题 5">
            <a:extLst>
              <a:ext uri="{FF2B5EF4-FFF2-40B4-BE49-F238E27FC236}">
                <a16:creationId xmlns:a16="http://schemas.microsoft.com/office/drawing/2014/main" id="{5F0984EF-E1E6-9C4D-79FA-BD590C21A68D}"/>
              </a:ext>
            </a:extLst>
          </p:cNvPr>
          <p:cNvSpPr>
            <a:spLocks noGrp="1"/>
          </p:cNvSpPr>
          <p:nvPr>
            <p:ph type="title"/>
          </p:nvPr>
        </p:nvSpPr>
        <p:spPr>
          <a:xfrm>
            <a:off x="525751" y="2929270"/>
            <a:ext cx="9400032" cy="320040"/>
          </a:xfrm>
        </p:spPr>
        <p:txBody>
          <a:bodyPr/>
          <a:lstStyle/>
          <a:p>
            <a:r>
              <a:rPr lang="en-US" altLang="zh-CN" sz="4000">
                <a:latin typeface="Arial"/>
                <a:cs typeface="Times New Roman"/>
              </a:rPr>
              <a:t>The Future of Retail</a:t>
            </a:r>
            <a:endParaRPr lang="zh-CN" sz="4000">
              <a:latin typeface="Arial"/>
              <a:cs typeface="Times New Roman"/>
            </a:endParaRPr>
          </a:p>
        </p:txBody>
      </p:sp>
    </p:spTree>
    <p:extLst>
      <p:ext uri="{BB962C8B-B14F-4D97-AF65-F5344CB8AC3E}">
        <p14:creationId xmlns:p14="http://schemas.microsoft.com/office/powerpoint/2010/main" val="1831654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endParaRPr lang="en-CA"/>
          </a:p>
        </p:txBody>
      </p:sp>
      <p:sp>
        <p:nvSpPr>
          <p:cNvPr id="38" name="Text Placeholder 37"/>
          <p:cNvSpPr>
            <a:spLocks noGrp="1"/>
          </p:cNvSpPr>
          <p:nvPr>
            <p:ph type="body" sz="quarter" idx="10"/>
          </p:nvPr>
        </p:nvSpPr>
        <p:spPr/>
        <p:txBody>
          <a:bodyPr/>
          <a:lstStyle/>
          <a:p>
            <a:r>
              <a:rPr lang="en-CA"/>
              <a:t>TABLE OF CONTENTS</a:t>
            </a:r>
          </a:p>
        </p:txBody>
      </p:sp>
      <p:sp>
        <p:nvSpPr>
          <p:cNvPr id="6" name="Content Placeholder 5"/>
          <p:cNvSpPr>
            <a:spLocks noGrp="1"/>
          </p:cNvSpPr>
          <p:nvPr>
            <p:ph sz="quarter" idx="14"/>
          </p:nvPr>
        </p:nvSpPr>
        <p:spPr>
          <a:xfrm>
            <a:off x="331217" y="1603482"/>
            <a:ext cx="9400032" cy="4799403"/>
          </a:xfrm>
        </p:spPr>
        <p:txBody>
          <a:bodyPr/>
          <a:lstStyle/>
          <a:p>
            <a:pPr marL="0" indent="0">
              <a:buNone/>
            </a:pPr>
            <a:endParaRPr lang="en-CA" sz="1800">
              <a:latin typeface="Arial" panose="020B0604020202020204" pitchFamily="34" charset="0"/>
              <a:cs typeface="Arial" panose="020B0604020202020204" pitchFamily="34" charset="0"/>
            </a:endParaRPr>
          </a:p>
          <a:p>
            <a:pPr marL="285750" indent="-285750">
              <a:buAutoNum type="romanUcPeriod"/>
            </a:pPr>
            <a:r>
              <a:rPr lang="en-CA" sz="1800">
                <a:latin typeface="Arial"/>
                <a:cs typeface="Arial"/>
              </a:rPr>
              <a:t>Industry Overview</a:t>
            </a:r>
          </a:p>
          <a:p>
            <a:pPr marL="285750" indent="-285750">
              <a:buAutoNum type="romanUcPeriod"/>
            </a:pPr>
            <a:r>
              <a:rPr lang="en-CA" sz="1800">
                <a:latin typeface="Arial"/>
                <a:cs typeface="Arial"/>
              </a:rPr>
              <a:t>Walmart Inc.</a:t>
            </a:r>
          </a:p>
          <a:p>
            <a:pPr marL="285750" indent="-285750">
              <a:buAutoNum type="romanUcPeriod"/>
            </a:pPr>
            <a:r>
              <a:rPr lang="en-CA" sz="1800">
                <a:latin typeface="Arial"/>
                <a:cs typeface="Arial"/>
              </a:rPr>
              <a:t>The Kroger Company</a:t>
            </a:r>
            <a:endParaRPr lang="en-CA"/>
          </a:p>
          <a:p>
            <a:pPr marL="285750" indent="-285750">
              <a:buAutoNum type="romanUcPeriod"/>
            </a:pPr>
            <a:r>
              <a:rPr lang="en-CA" sz="1800">
                <a:latin typeface="Arial"/>
                <a:cs typeface="Arial"/>
              </a:rPr>
              <a:t>Costco Wholesale Corporation</a:t>
            </a:r>
            <a:endParaRPr lang="en-US" sz="1800">
              <a:latin typeface="Times New Roman"/>
              <a:cs typeface="Times New Roman"/>
            </a:endParaRPr>
          </a:p>
          <a:p>
            <a:pPr marL="0" indent="0">
              <a:buNone/>
            </a:pPr>
            <a:endParaRPr lang="en-CA" sz="1800"/>
          </a:p>
        </p:txBody>
      </p:sp>
      <p:sp>
        <p:nvSpPr>
          <p:cNvPr id="12" name="Title 11"/>
          <p:cNvSpPr>
            <a:spLocks noGrp="1"/>
          </p:cNvSpPr>
          <p:nvPr>
            <p:ph type="title"/>
          </p:nvPr>
        </p:nvSpPr>
        <p:spPr>
          <a:xfrm>
            <a:off x="327151" y="1166661"/>
            <a:ext cx="9400032" cy="320040"/>
          </a:xfrm>
        </p:spPr>
        <p:txBody>
          <a:bodyPr/>
          <a:lstStyle/>
          <a:p>
            <a:r>
              <a:rPr lang="en-CA" sz="2400"/>
              <a:t>Table of Contents</a:t>
            </a:r>
          </a:p>
        </p:txBody>
      </p:sp>
    </p:spTree>
    <p:extLst>
      <p:ext uri="{BB962C8B-B14F-4D97-AF65-F5344CB8AC3E}">
        <p14:creationId xmlns:p14="http://schemas.microsoft.com/office/powerpoint/2010/main" val="538110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B4B9805-96F2-1EAA-5A3B-74DE6A1746DF}"/>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266E6390-4BC2-D6A0-D609-4DBA1F6830D2}"/>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FD942B64-9688-4B0A-9C0A-BF968FDD14C3}"/>
              </a:ext>
            </a:extLst>
          </p:cNvPr>
          <p:cNvSpPr>
            <a:spLocks noGrp="1"/>
          </p:cNvSpPr>
          <p:nvPr>
            <p:ph type="body" sz="quarter" idx="10"/>
          </p:nvPr>
        </p:nvSpPr>
        <p:spPr/>
        <p:txBody>
          <a:bodyPr/>
          <a:lstStyle/>
          <a:p>
            <a:endParaRPr lang="zh-CN" altLang="en-US"/>
          </a:p>
        </p:txBody>
      </p:sp>
      <p:sp>
        <p:nvSpPr>
          <p:cNvPr id="5" name="内容占位符 4">
            <a:extLst>
              <a:ext uri="{FF2B5EF4-FFF2-40B4-BE49-F238E27FC236}">
                <a16:creationId xmlns:a16="http://schemas.microsoft.com/office/drawing/2014/main" id="{868FE800-B58C-37E7-92A1-10D5651730DB}"/>
              </a:ext>
            </a:extLst>
          </p:cNvPr>
          <p:cNvSpPr>
            <a:spLocks noGrp="1"/>
          </p:cNvSpPr>
          <p:nvPr>
            <p:ph sz="quarter" idx="14"/>
          </p:nvPr>
        </p:nvSpPr>
        <p:spPr/>
        <p:txBody>
          <a:bodyPr/>
          <a:lstStyle/>
          <a:p>
            <a:pPr marL="231775" indent="-231775"/>
            <a:endParaRPr lang="zh-CN" altLang="en-US" sz="2400">
              <a:latin typeface="Arial"/>
              <a:cs typeface="Times New Roman"/>
            </a:endParaRPr>
          </a:p>
          <a:p>
            <a:pPr marL="0" indent="0">
              <a:buNone/>
            </a:pPr>
            <a:r>
              <a:rPr lang="zh-CN" altLang="en-US" sz="2600" b="1">
                <a:latin typeface="Arial"/>
                <a:cs typeface="Times New Roman"/>
              </a:rPr>
              <a:t>1. Emloyee Retension</a:t>
            </a:r>
          </a:p>
          <a:p>
            <a:pPr marL="231775" indent="-231775"/>
            <a:r>
              <a:rPr lang="zh-CN" sz="2400" b="1">
                <a:latin typeface="Arial"/>
                <a:cs typeface="Times New Roman"/>
              </a:rPr>
              <a:t>The great resignation brings workforce issues to the forefront</a:t>
            </a:r>
          </a:p>
          <a:p>
            <a:pPr marL="231775" indent="-231775"/>
            <a:r>
              <a:rPr lang="zh-CN" altLang="en-US" sz="2400">
                <a:latin typeface="Arial"/>
                <a:cs typeface="Times New Roman"/>
              </a:rPr>
              <a:t>In 2021, </a:t>
            </a:r>
            <a:r>
              <a:rPr lang="en-US" altLang="zh-CN" sz="2400">
                <a:latin typeface="Arial"/>
                <a:cs typeface="Times New Roman"/>
              </a:rPr>
              <a:t>over 47 million Americans voluntarily quit their jobs</a:t>
            </a:r>
            <a:endParaRPr lang="zh-CN" altLang="en-US" sz="2400">
              <a:latin typeface="Arial"/>
              <a:cs typeface="Times New Roman"/>
              <a:hlinkClick r:id="rId2">
                <a:extLst>
                  <a:ext uri="{A12FA001-AC4F-418D-AE19-62706E023703}">
                    <ahyp:hlinkClr xmlns:ahyp="http://schemas.microsoft.com/office/drawing/2018/hyperlinkcolor" val="tx"/>
                  </a:ext>
                </a:extLst>
              </a:hlinkClick>
            </a:endParaRPr>
          </a:p>
          <a:p>
            <a:pPr marL="231775" indent="-231775"/>
            <a:r>
              <a:rPr lang="zh-CN" sz="2400">
                <a:latin typeface="Arial"/>
                <a:cs typeface="Times New Roman"/>
              </a:rPr>
              <a:t>Many retailers are now in a tough spot—83% are investing most heavily in employee recruitment and retention. </a:t>
            </a:r>
            <a:endParaRPr lang="zh-CN" altLang="en-US" sz="2400">
              <a:latin typeface="Arial"/>
              <a:cs typeface="Times New Roman"/>
            </a:endParaRPr>
          </a:p>
          <a:p>
            <a:pPr marL="231775" indent="-231775"/>
            <a:r>
              <a:rPr lang="zh-CN" sz="2400">
                <a:latin typeface="Arial"/>
                <a:cs typeface="Times New Roman"/>
              </a:rPr>
              <a:t>With executives noting that labor issues are top retail concerns, retailers should reset the way they think about their employees as they consider the future.</a:t>
            </a:r>
            <a:r>
              <a:rPr lang="zh-CN" altLang="en-US" sz="2400">
                <a:latin typeface="Arial"/>
                <a:cs typeface="Times New Roman"/>
              </a:rPr>
              <a:t> </a:t>
            </a:r>
          </a:p>
          <a:p>
            <a:pPr marL="231775" indent="-231775"/>
            <a:r>
              <a:rPr lang="zh-CN" sz="2400">
                <a:latin typeface="Arial"/>
                <a:cs typeface="Times New Roman"/>
              </a:rPr>
              <a:t>The issues go far deeper than merely salaries. Priorities have shifted for employees, especially around flexibility, culture, and diversity, equity, and inclusion (DEI).</a:t>
            </a:r>
            <a:endParaRPr lang="zh-CN" altLang="en-US" sz="2400">
              <a:latin typeface="Arial"/>
              <a:cs typeface="Times New Roman"/>
            </a:endParaRPr>
          </a:p>
        </p:txBody>
      </p:sp>
      <p:sp>
        <p:nvSpPr>
          <p:cNvPr id="6" name="标题 5">
            <a:extLst>
              <a:ext uri="{FF2B5EF4-FFF2-40B4-BE49-F238E27FC236}">
                <a16:creationId xmlns:a16="http://schemas.microsoft.com/office/drawing/2014/main" id="{F97A0A07-8008-2734-7108-BC66C5FA9995}"/>
              </a:ext>
            </a:extLst>
          </p:cNvPr>
          <p:cNvSpPr>
            <a:spLocks noGrp="1"/>
          </p:cNvSpPr>
          <p:nvPr>
            <p:ph type="title"/>
          </p:nvPr>
        </p:nvSpPr>
        <p:spPr/>
        <p:txBody>
          <a:bodyPr/>
          <a:lstStyle/>
          <a:p>
            <a:r>
              <a:rPr lang="zh-CN" sz="2500">
                <a:latin typeface="Arial"/>
                <a:cs typeface="Arial"/>
              </a:rPr>
              <a:t>Shifting Trends</a:t>
            </a:r>
          </a:p>
        </p:txBody>
      </p:sp>
    </p:spTree>
    <p:extLst>
      <p:ext uri="{BB962C8B-B14F-4D97-AF65-F5344CB8AC3E}">
        <p14:creationId xmlns:p14="http://schemas.microsoft.com/office/powerpoint/2010/main" val="2790094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78CCD7C-F587-ACC1-2533-E1E1E1C22590}"/>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C49B3D78-694F-5AD5-DAEF-50BEED10478D}"/>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ECCBC6B7-A3BA-7506-9EEA-8EBA90799858}"/>
              </a:ext>
            </a:extLst>
          </p:cNvPr>
          <p:cNvSpPr>
            <a:spLocks noGrp="1"/>
          </p:cNvSpPr>
          <p:nvPr>
            <p:ph type="body" sz="quarter" idx="10"/>
          </p:nvPr>
        </p:nvSpPr>
        <p:spPr/>
        <p:txBody>
          <a:bodyPr/>
          <a:lstStyle/>
          <a:p>
            <a:endParaRPr lang="zh-CN" altLang="en-US"/>
          </a:p>
        </p:txBody>
      </p:sp>
      <p:sp>
        <p:nvSpPr>
          <p:cNvPr id="5" name="内容占位符 4">
            <a:extLst>
              <a:ext uri="{FF2B5EF4-FFF2-40B4-BE49-F238E27FC236}">
                <a16:creationId xmlns:a16="http://schemas.microsoft.com/office/drawing/2014/main" id="{C5341CC8-1347-136E-31EA-C1C752C8CB91}"/>
              </a:ext>
            </a:extLst>
          </p:cNvPr>
          <p:cNvSpPr>
            <a:spLocks noGrp="1"/>
          </p:cNvSpPr>
          <p:nvPr>
            <p:ph sz="quarter" idx="14"/>
          </p:nvPr>
        </p:nvSpPr>
        <p:spPr/>
        <p:txBody>
          <a:bodyPr/>
          <a:lstStyle/>
          <a:p>
            <a:pPr marL="231775" indent="-231775"/>
            <a:endParaRPr lang="zh-CN" altLang="en-US" sz="2400">
              <a:latin typeface="Arial"/>
              <a:cs typeface="Times New Roman"/>
            </a:endParaRPr>
          </a:p>
          <a:p>
            <a:pPr marL="0" indent="0">
              <a:buNone/>
            </a:pPr>
            <a:r>
              <a:rPr lang="zh-CN" altLang="en-US" sz="2600" b="1">
                <a:latin typeface="Arial"/>
                <a:cs typeface="Times New Roman"/>
              </a:rPr>
              <a:t>2. Supply Chain Resiliency</a:t>
            </a:r>
            <a:endParaRPr lang="zh-CN" sz="2600" b="1">
              <a:latin typeface="Arial"/>
            </a:endParaRPr>
          </a:p>
          <a:p>
            <a:pPr marL="231775" indent="-231775"/>
            <a:r>
              <a:rPr lang="zh-CN" sz="2400" b="1">
                <a:latin typeface="Times New Roman"/>
                <a:cs typeface="Times New Roman"/>
              </a:rPr>
              <a:t>Overcoming persistent issues with the manufacture and movement of goods</a:t>
            </a:r>
            <a:endParaRPr lang="zh-CN" altLang="en-US" sz="2400" b="1">
              <a:latin typeface="Arial"/>
              <a:cs typeface="Times New Roman"/>
            </a:endParaRPr>
          </a:p>
          <a:p>
            <a:pPr marL="231775" indent="-231775"/>
            <a:r>
              <a:rPr lang="en-US" altLang="zh-CN" sz="2400">
                <a:latin typeface="Arial"/>
                <a:cs typeface="Times New Roman"/>
              </a:rPr>
              <a:t>S</a:t>
            </a:r>
            <a:r>
              <a:rPr lang="zh-CN" sz="2400">
                <a:latin typeface="Arial"/>
                <a:cs typeface="Times New Roman"/>
              </a:rPr>
              <a:t>hifting priorities from the pandemic have</a:t>
            </a:r>
            <a:r>
              <a:rPr lang="zh-CN" altLang="en-US" sz="2400">
                <a:latin typeface="Arial"/>
                <a:cs typeface="Times New Roman"/>
              </a:rPr>
              <a:t> </a:t>
            </a:r>
            <a:r>
              <a:rPr lang="zh-CN" sz="2400">
                <a:latin typeface="Arial"/>
                <a:cs typeface="Times New Roman"/>
              </a:rPr>
              <a:t>altered the way consumers shop.</a:t>
            </a:r>
            <a:r>
              <a:rPr lang="zh-CN" altLang="en-US" sz="2400">
                <a:latin typeface="Arial"/>
                <a:cs typeface="Times New Roman"/>
              </a:rPr>
              <a:t> </a:t>
            </a:r>
            <a:r>
              <a:rPr lang="zh-CN" sz="2400">
                <a:latin typeface="Arial"/>
                <a:cs typeface="Times New Roman"/>
              </a:rPr>
              <a:t>Where and when customers make their purchases are far less predictable these days.</a:t>
            </a:r>
            <a:r>
              <a:rPr lang="zh-CN" altLang="en-US" sz="2400">
                <a:latin typeface="Arial"/>
                <a:cs typeface="Times New Roman"/>
              </a:rPr>
              <a:t> </a:t>
            </a:r>
          </a:p>
          <a:p>
            <a:pPr marL="231775" indent="-231775"/>
            <a:r>
              <a:rPr lang="zh-CN" sz="2400">
                <a:latin typeface="Arial"/>
                <a:cs typeface="Times New Roman"/>
              </a:rPr>
              <a:t>Many current supply chain capabilities—including demand planning, inventory management, and fulfillment forecasting—aren’t set up to handle such scenarios. Organizations need more credible information and technology upgrades to develop agile systems that can handle the new consumer scenarios.</a:t>
            </a:r>
            <a:endParaRPr lang="zh-CN" altLang="en-US" sz="2400">
              <a:latin typeface="Arial"/>
              <a:cs typeface="Times New Roman"/>
            </a:endParaRPr>
          </a:p>
        </p:txBody>
      </p:sp>
      <p:sp>
        <p:nvSpPr>
          <p:cNvPr id="6" name="标题 5">
            <a:extLst>
              <a:ext uri="{FF2B5EF4-FFF2-40B4-BE49-F238E27FC236}">
                <a16:creationId xmlns:a16="http://schemas.microsoft.com/office/drawing/2014/main" id="{25BFE2A7-443A-DCF2-58D4-54F07B16F9CE}"/>
              </a:ext>
            </a:extLst>
          </p:cNvPr>
          <p:cNvSpPr>
            <a:spLocks noGrp="1"/>
          </p:cNvSpPr>
          <p:nvPr>
            <p:ph type="title"/>
          </p:nvPr>
        </p:nvSpPr>
        <p:spPr/>
        <p:txBody>
          <a:bodyPr/>
          <a:lstStyle/>
          <a:p>
            <a:r>
              <a:rPr lang="zh-CN" altLang="en-US" sz="2500">
                <a:latin typeface="Arial"/>
                <a:cs typeface="Arial"/>
              </a:rPr>
              <a:t>Shifting Trends</a:t>
            </a:r>
          </a:p>
        </p:txBody>
      </p:sp>
    </p:spTree>
    <p:extLst>
      <p:ext uri="{BB962C8B-B14F-4D97-AF65-F5344CB8AC3E}">
        <p14:creationId xmlns:p14="http://schemas.microsoft.com/office/powerpoint/2010/main" val="17122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DD7FC11-4051-FA62-E08A-8E6451CEC339}"/>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33CF710A-7402-1B43-1E76-B2FE30C0E152}"/>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6790A3B3-0497-94E5-9B4F-C01D8E488EC2}"/>
              </a:ext>
            </a:extLst>
          </p:cNvPr>
          <p:cNvSpPr>
            <a:spLocks noGrp="1"/>
          </p:cNvSpPr>
          <p:nvPr>
            <p:ph type="body" sz="quarter" idx="10"/>
          </p:nvPr>
        </p:nvSpPr>
        <p:spPr/>
        <p:txBody>
          <a:bodyPr/>
          <a:lstStyle/>
          <a:p>
            <a:endParaRPr lang="zh-CN" altLang="en-US"/>
          </a:p>
        </p:txBody>
      </p:sp>
      <p:sp>
        <p:nvSpPr>
          <p:cNvPr id="5" name="内容占位符 4">
            <a:extLst>
              <a:ext uri="{FF2B5EF4-FFF2-40B4-BE49-F238E27FC236}">
                <a16:creationId xmlns:a16="http://schemas.microsoft.com/office/drawing/2014/main" id="{E4C62A2C-A6C7-D17E-E32B-C47E8C615DDB}"/>
              </a:ext>
            </a:extLst>
          </p:cNvPr>
          <p:cNvSpPr>
            <a:spLocks noGrp="1"/>
          </p:cNvSpPr>
          <p:nvPr>
            <p:ph sz="quarter" idx="14"/>
          </p:nvPr>
        </p:nvSpPr>
        <p:spPr/>
        <p:txBody>
          <a:bodyPr/>
          <a:lstStyle/>
          <a:p>
            <a:pPr marL="231775" indent="-231775"/>
            <a:endParaRPr lang="zh-CN" altLang="en-US" sz="2400">
              <a:latin typeface="Arial"/>
              <a:cs typeface="Times New Roman"/>
            </a:endParaRPr>
          </a:p>
          <a:p>
            <a:pPr marL="0" indent="0">
              <a:buNone/>
            </a:pPr>
            <a:r>
              <a:rPr lang="zh-CN" altLang="en-US" sz="2600" b="1">
                <a:latin typeface="Arial"/>
                <a:cs typeface="Times New Roman"/>
              </a:rPr>
              <a:t>3. Digital Revolution</a:t>
            </a:r>
            <a:endParaRPr lang="zh-CN" sz="2600" b="1">
              <a:latin typeface="Arial"/>
            </a:endParaRPr>
          </a:p>
          <a:p>
            <a:pPr marL="231775" indent="-231775"/>
            <a:r>
              <a:rPr lang="zh-CN" sz="2400" b="1">
                <a:latin typeface="Arial"/>
                <a:cs typeface="Times New Roman"/>
              </a:rPr>
              <a:t>The fusion of digital and physical experiences will only accelerate</a:t>
            </a:r>
            <a:endParaRPr lang="zh-CN" altLang="en-US" sz="2400">
              <a:latin typeface="Arial"/>
              <a:cs typeface="Times New Roman"/>
            </a:endParaRPr>
          </a:p>
          <a:p>
            <a:pPr marL="231775" indent="-231775"/>
            <a:r>
              <a:rPr lang="en-US" altLang="zh-CN" sz="2400">
                <a:latin typeface="Arial"/>
                <a:cs typeface="Times New Roman"/>
              </a:rPr>
              <a:t>Retailers</a:t>
            </a:r>
            <a:r>
              <a:rPr lang="zh-CN" altLang="en-US" sz="2400">
                <a:latin typeface="Arial"/>
                <a:cs typeface="Times New Roman"/>
              </a:rPr>
              <a:t> </a:t>
            </a:r>
            <a:r>
              <a:rPr lang="en-US" altLang="zh-CN" sz="2400">
                <a:latin typeface="Arial"/>
                <a:cs typeface="Times New Roman"/>
              </a:rPr>
              <a:t>should</a:t>
            </a:r>
            <a:r>
              <a:rPr lang="zh-CN" altLang="en-US" sz="2400">
                <a:latin typeface="Arial"/>
                <a:cs typeface="Times New Roman"/>
              </a:rPr>
              <a:t> </a:t>
            </a:r>
            <a:r>
              <a:rPr lang="en-US" altLang="zh-CN" sz="2400">
                <a:latin typeface="Arial"/>
                <a:cs typeface="Times New Roman"/>
              </a:rPr>
              <a:t>make</a:t>
            </a:r>
            <a:r>
              <a:rPr lang="zh-CN" altLang="en-US" sz="2400">
                <a:latin typeface="Arial"/>
                <a:cs typeface="Times New Roman"/>
              </a:rPr>
              <a:t> </a:t>
            </a:r>
            <a:r>
              <a:rPr lang="en-US" altLang="zh-CN" sz="2400">
                <a:latin typeface="Arial"/>
                <a:cs typeface="Times New Roman"/>
              </a:rPr>
              <a:t>significant</a:t>
            </a:r>
            <a:r>
              <a:rPr lang="zh-CN" altLang="en-US" sz="2400">
                <a:latin typeface="Arial"/>
                <a:cs typeface="Times New Roman"/>
              </a:rPr>
              <a:t> </a:t>
            </a:r>
            <a:r>
              <a:rPr lang="en-US" altLang="zh-CN" sz="2400">
                <a:latin typeface="Arial"/>
                <a:cs typeface="Times New Roman"/>
              </a:rPr>
              <a:t>investments</a:t>
            </a:r>
            <a:r>
              <a:rPr lang="zh-CN" altLang="en-US" sz="2400">
                <a:latin typeface="Arial"/>
                <a:cs typeface="Times New Roman"/>
              </a:rPr>
              <a:t> </a:t>
            </a:r>
            <a:r>
              <a:rPr lang="en-US" altLang="zh-CN" sz="2400">
                <a:latin typeface="Arial"/>
                <a:cs typeface="Times New Roman"/>
              </a:rPr>
              <a:t>that</a:t>
            </a:r>
            <a:r>
              <a:rPr lang="zh-CN" altLang="en-US" sz="2400">
                <a:latin typeface="Arial"/>
                <a:cs typeface="Times New Roman"/>
              </a:rPr>
              <a:t> </a:t>
            </a:r>
            <a:r>
              <a:rPr lang="en-US" altLang="zh-CN" sz="2400">
                <a:latin typeface="Arial"/>
                <a:cs typeface="Times New Roman"/>
              </a:rPr>
              <a:t>not</a:t>
            </a:r>
            <a:r>
              <a:rPr lang="zh-CN" altLang="en-US" sz="2400">
                <a:latin typeface="Arial"/>
                <a:cs typeface="Times New Roman"/>
              </a:rPr>
              <a:t> </a:t>
            </a:r>
            <a:r>
              <a:rPr lang="en-US" altLang="zh-CN" sz="2400">
                <a:latin typeface="Arial"/>
                <a:cs typeface="Times New Roman"/>
              </a:rPr>
              <a:t>only</a:t>
            </a:r>
            <a:r>
              <a:rPr lang="zh-CN" altLang="en-US" sz="2400">
                <a:latin typeface="Arial"/>
                <a:cs typeface="Times New Roman"/>
              </a:rPr>
              <a:t> </a:t>
            </a:r>
            <a:r>
              <a:rPr lang="en-US" altLang="zh-CN" sz="2400">
                <a:latin typeface="Arial"/>
                <a:cs typeface="Times New Roman"/>
              </a:rPr>
              <a:t>meet</a:t>
            </a:r>
            <a:r>
              <a:rPr lang="zh-CN" altLang="en-US" sz="2400">
                <a:latin typeface="Arial"/>
                <a:cs typeface="Times New Roman"/>
              </a:rPr>
              <a:t> </a:t>
            </a:r>
            <a:r>
              <a:rPr lang="en-US" altLang="zh-CN" sz="2400">
                <a:latin typeface="Arial"/>
                <a:cs typeface="Times New Roman"/>
              </a:rPr>
              <a:t>the</a:t>
            </a:r>
            <a:r>
              <a:rPr lang="zh-CN" altLang="en-US" sz="2400">
                <a:latin typeface="Arial"/>
                <a:cs typeface="Times New Roman"/>
              </a:rPr>
              <a:t> </a:t>
            </a:r>
            <a:r>
              <a:rPr lang="en-US" altLang="zh-CN" sz="2400">
                <a:latin typeface="Arial"/>
                <a:cs typeface="Times New Roman"/>
              </a:rPr>
              <a:t>e-commerce</a:t>
            </a:r>
            <a:r>
              <a:rPr lang="zh-CN" altLang="en-US" sz="2400">
                <a:latin typeface="Arial"/>
                <a:cs typeface="Times New Roman"/>
              </a:rPr>
              <a:t> </a:t>
            </a:r>
            <a:r>
              <a:rPr lang="en-US" altLang="zh-CN" sz="2400">
                <a:latin typeface="Arial"/>
                <a:cs typeface="Times New Roman"/>
              </a:rPr>
              <a:t>needs</a:t>
            </a:r>
            <a:r>
              <a:rPr lang="zh-CN" altLang="en-US" sz="2400">
                <a:latin typeface="Arial"/>
                <a:cs typeface="Times New Roman"/>
              </a:rPr>
              <a:t> </a:t>
            </a:r>
            <a:r>
              <a:rPr lang="en-US" altLang="zh-CN" sz="2400">
                <a:latin typeface="Arial"/>
                <a:cs typeface="Times New Roman"/>
              </a:rPr>
              <a:t>of</a:t>
            </a:r>
            <a:r>
              <a:rPr lang="zh-CN" altLang="en-US" sz="2400">
                <a:latin typeface="Arial"/>
                <a:cs typeface="Times New Roman"/>
              </a:rPr>
              <a:t> </a:t>
            </a:r>
            <a:r>
              <a:rPr lang="en-US" altLang="zh-CN" sz="2400">
                <a:latin typeface="Arial"/>
                <a:cs typeface="Times New Roman"/>
              </a:rPr>
              <a:t>the</a:t>
            </a:r>
            <a:r>
              <a:rPr lang="zh-CN" altLang="en-US" sz="2400">
                <a:latin typeface="Arial"/>
                <a:cs typeface="Times New Roman"/>
              </a:rPr>
              <a:t> </a:t>
            </a:r>
            <a:r>
              <a:rPr lang="en-US" altLang="zh-CN" sz="2400">
                <a:latin typeface="Arial"/>
                <a:cs typeface="Times New Roman"/>
              </a:rPr>
              <a:t>present,</a:t>
            </a:r>
            <a:r>
              <a:rPr lang="zh-CN" altLang="en-US" sz="2400">
                <a:latin typeface="Arial"/>
                <a:cs typeface="Times New Roman"/>
              </a:rPr>
              <a:t> </a:t>
            </a:r>
            <a:r>
              <a:rPr lang="en-US" altLang="zh-CN" sz="2400">
                <a:latin typeface="Arial"/>
                <a:cs typeface="Times New Roman"/>
              </a:rPr>
              <a:t>but</a:t>
            </a:r>
            <a:r>
              <a:rPr lang="zh-CN" altLang="en-US" sz="2400">
                <a:latin typeface="Arial"/>
                <a:cs typeface="Times New Roman"/>
              </a:rPr>
              <a:t> </a:t>
            </a:r>
            <a:r>
              <a:rPr lang="en-US" altLang="zh-CN" sz="2400">
                <a:latin typeface="Arial"/>
                <a:cs typeface="Times New Roman"/>
              </a:rPr>
              <a:t>also</a:t>
            </a:r>
            <a:r>
              <a:rPr lang="zh-CN" altLang="en-US" sz="2400">
                <a:latin typeface="Arial"/>
                <a:cs typeface="Times New Roman"/>
              </a:rPr>
              <a:t> </a:t>
            </a:r>
            <a:r>
              <a:rPr lang="en-US" altLang="zh-CN" sz="2400">
                <a:latin typeface="Arial"/>
                <a:cs typeface="Times New Roman"/>
              </a:rPr>
              <a:t>those</a:t>
            </a:r>
            <a:r>
              <a:rPr lang="zh-CN" altLang="en-US" sz="2400">
                <a:latin typeface="Arial"/>
                <a:cs typeface="Times New Roman"/>
              </a:rPr>
              <a:t> </a:t>
            </a:r>
            <a:r>
              <a:rPr lang="en-US" altLang="zh-CN" sz="2400">
                <a:latin typeface="Arial"/>
                <a:cs typeface="Times New Roman"/>
              </a:rPr>
              <a:t>of</a:t>
            </a:r>
            <a:r>
              <a:rPr lang="zh-CN" altLang="en-US" sz="2400">
                <a:latin typeface="Arial"/>
                <a:cs typeface="Times New Roman"/>
              </a:rPr>
              <a:t> </a:t>
            </a:r>
            <a:r>
              <a:rPr lang="en-US" altLang="zh-CN" sz="2400">
                <a:latin typeface="Arial"/>
                <a:cs typeface="Times New Roman"/>
              </a:rPr>
              <a:t>the</a:t>
            </a:r>
            <a:r>
              <a:rPr lang="zh-CN" altLang="en-US" sz="2400">
                <a:latin typeface="Arial"/>
                <a:cs typeface="Times New Roman"/>
              </a:rPr>
              <a:t> </a:t>
            </a:r>
            <a:r>
              <a:rPr lang="en-US" altLang="zh-CN" sz="2400">
                <a:latin typeface="Arial"/>
                <a:cs typeface="Times New Roman"/>
              </a:rPr>
              <a:t>future.</a:t>
            </a:r>
            <a:r>
              <a:rPr lang="zh-CN" altLang="en-US" sz="2400">
                <a:latin typeface="Arial"/>
                <a:cs typeface="Times New Roman"/>
              </a:rPr>
              <a:t> </a:t>
            </a:r>
            <a:r>
              <a:rPr lang="en-US" altLang="zh-CN" sz="2400">
                <a:latin typeface="Arial"/>
                <a:cs typeface="Times New Roman"/>
              </a:rPr>
              <a:t>A</a:t>
            </a:r>
            <a:r>
              <a:rPr lang="zh-CN" altLang="en-US" sz="2400">
                <a:latin typeface="Arial"/>
                <a:cs typeface="Times New Roman"/>
              </a:rPr>
              <a:t> </a:t>
            </a:r>
            <a:r>
              <a:rPr lang="en-US" altLang="zh-CN" sz="2400">
                <a:latin typeface="Arial"/>
                <a:cs typeface="Times New Roman"/>
              </a:rPr>
              <a:t>key</a:t>
            </a:r>
            <a:r>
              <a:rPr lang="zh-CN" altLang="en-US" sz="2400">
                <a:latin typeface="Arial"/>
                <a:cs typeface="Times New Roman"/>
              </a:rPr>
              <a:t> </a:t>
            </a:r>
            <a:r>
              <a:rPr lang="en-US" altLang="zh-CN" sz="2400">
                <a:latin typeface="Arial"/>
                <a:cs typeface="Times New Roman"/>
              </a:rPr>
              <a:t>takeaway</a:t>
            </a:r>
            <a:r>
              <a:rPr lang="zh-CN" altLang="en-US" sz="2400">
                <a:latin typeface="Arial"/>
                <a:cs typeface="Times New Roman"/>
              </a:rPr>
              <a:t> </a:t>
            </a:r>
            <a:r>
              <a:rPr lang="en-US" altLang="zh-CN" sz="2400">
                <a:latin typeface="Arial"/>
                <a:cs typeface="Times New Roman"/>
              </a:rPr>
              <a:t>from</a:t>
            </a:r>
            <a:r>
              <a:rPr lang="zh-CN" altLang="en-US" sz="2400">
                <a:latin typeface="Arial"/>
                <a:cs typeface="Times New Roman"/>
              </a:rPr>
              <a:t> </a:t>
            </a:r>
            <a:r>
              <a:rPr lang="en-US" altLang="zh-CN" sz="2400">
                <a:latin typeface="Arial"/>
                <a:cs typeface="Times New Roman"/>
              </a:rPr>
              <a:t>the</a:t>
            </a:r>
            <a:r>
              <a:rPr lang="zh-CN" altLang="en-US" sz="2400">
                <a:latin typeface="Arial"/>
                <a:cs typeface="Times New Roman"/>
              </a:rPr>
              <a:t> </a:t>
            </a:r>
            <a:r>
              <a:rPr lang="en-US" altLang="zh-CN" sz="2400">
                <a:latin typeface="Arial"/>
                <a:cs typeface="Times New Roman"/>
              </a:rPr>
              <a:t>pandemic</a:t>
            </a:r>
            <a:r>
              <a:rPr lang="zh-CN" altLang="en-US" sz="2400">
                <a:latin typeface="Arial"/>
                <a:cs typeface="Times New Roman"/>
              </a:rPr>
              <a:t> </a:t>
            </a:r>
            <a:r>
              <a:rPr lang="en-US" altLang="zh-CN" sz="2400">
                <a:latin typeface="Arial"/>
                <a:cs typeface="Times New Roman"/>
              </a:rPr>
              <a:t>has</a:t>
            </a:r>
            <a:r>
              <a:rPr lang="zh-CN" altLang="en-US" sz="2400">
                <a:latin typeface="Arial"/>
                <a:cs typeface="Times New Roman"/>
              </a:rPr>
              <a:t> </a:t>
            </a:r>
            <a:r>
              <a:rPr lang="en-US" altLang="zh-CN" sz="2400">
                <a:latin typeface="Arial"/>
                <a:cs typeface="Times New Roman"/>
              </a:rPr>
              <a:t>been</a:t>
            </a:r>
            <a:r>
              <a:rPr lang="zh-CN" altLang="en-US" sz="2400">
                <a:latin typeface="Arial"/>
                <a:cs typeface="Times New Roman"/>
              </a:rPr>
              <a:t> </a:t>
            </a:r>
            <a:r>
              <a:rPr lang="en-US" altLang="zh-CN" sz="2400">
                <a:latin typeface="Arial"/>
                <a:cs typeface="Times New Roman"/>
              </a:rPr>
              <a:t>that</a:t>
            </a:r>
            <a:r>
              <a:rPr lang="zh-CN" altLang="en-US" sz="2400">
                <a:latin typeface="Arial"/>
                <a:cs typeface="Times New Roman"/>
              </a:rPr>
              <a:t> </a:t>
            </a:r>
            <a:r>
              <a:rPr lang="en-US" altLang="zh-CN" sz="2400">
                <a:latin typeface="Arial"/>
                <a:cs typeface="Times New Roman"/>
              </a:rPr>
              <a:t>consumers</a:t>
            </a:r>
            <a:r>
              <a:rPr lang="zh-CN" altLang="en-US" sz="2400">
                <a:latin typeface="Arial"/>
                <a:cs typeface="Times New Roman"/>
              </a:rPr>
              <a:t> </a:t>
            </a:r>
            <a:r>
              <a:rPr lang="en-US" altLang="zh-CN" sz="2400">
                <a:latin typeface="Arial"/>
                <a:cs typeface="Times New Roman"/>
              </a:rPr>
              <a:t>have</a:t>
            </a:r>
            <a:r>
              <a:rPr lang="zh-CN" altLang="en-US" sz="2400">
                <a:latin typeface="Arial"/>
                <a:cs typeface="Times New Roman"/>
              </a:rPr>
              <a:t> </a:t>
            </a:r>
            <a:r>
              <a:rPr lang="en-US" altLang="zh-CN" sz="2400">
                <a:latin typeface="Arial"/>
                <a:cs typeface="Times New Roman"/>
              </a:rPr>
              <a:t>reset</a:t>
            </a:r>
            <a:r>
              <a:rPr lang="zh-CN" altLang="en-US" sz="2400">
                <a:latin typeface="Arial"/>
                <a:cs typeface="Times New Roman"/>
              </a:rPr>
              <a:t> </a:t>
            </a:r>
            <a:r>
              <a:rPr lang="en-US" altLang="zh-CN" sz="2400">
                <a:latin typeface="Arial"/>
                <a:cs typeface="Times New Roman"/>
              </a:rPr>
              <a:t>their</a:t>
            </a:r>
            <a:r>
              <a:rPr lang="zh-CN" altLang="en-US" sz="2400">
                <a:latin typeface="Arial"/>
                <a:cs typeface="Times New Roman"/>
              </a:rPr>
              <a:t> </a:t>
            </a:r>
            <a:r>
              <a:rPr lang="en-US" altLang="zh-CN" sz="2400">
                <a:latin typeface="Arial"/>
                <a:cs typeface="Times New Roman"/>
              </a:rPr>
              <a:t>level</a:t>
            </a:r>
            <a:r>
              <a:rPr lang="zh-CN" altLang="en-US" sz="2400">
                <a:latin typeface="Arial"/>
                <a:cs typeface="Times New Roman"/>
              </a:rPr>
              <a:t> </a:t>
            </a:r>
            <a:r>
              <a:rPr lang="en-US" altLang="zh-CN" sz="2400">
                <a:latin typeface="Arial"/>
                <a:cs typeface="Times New Roman"/>
              </a:rPr>
              <a:t>of</a:t>
            </a:r>
            <a:r>
              <a:rPr lang="zh-CN" altLang="en-US" sz="2400">
                <a:latin typeface="Arial"/>
                <a:cs typeface="Times New Roman"/>
              </a:rPr>
              <a:t> </a:t>
            </a:r>
            <a:r>
              <a:rPr lang="en-US" altLang="zh-CN" sz="2400">
                <a:latin typeface="Arial"/>
                <a:cs typeface="Times New Roman"/>
              </a:rPr>
              <a:t>reliance</a:t>
            </a:r>
            <a:r>
              <a:rPr lang="zh-CN" altLang="en-US" sz="2400">
                <a:latin typeface="Arial"/>
                <a:cs typeface="Times New Roman"/>
              </a:rPr>
              <a:t> </a:t>
            </a:r>
            <a:r>
              <a:rPr lang="en-US" altLang="zh-CN" sz="2400">
                <a:latin typeface="Arial"/>
                <a:cs typeface="Times New Roman"/>
              </a:rPr>
              <a:t>on</a:t>
            </a:r>
            <a:r>
              <a:rPr lang="zh-CN" altLang="en-US" sz="2400">
                <a:latin typeface="Arial"/>
                <a:cs typeface="Times New Roman"/>
              </a:rPr>
              <a:t> </a:t>
            </a:r>
            <a:r>
              <a:rPr lang="en-US" altLang="zh-CN" sz="2400">
                <a:latin typeface="Arial"/>
                <a:cs typeface="Times New Roman"/>
              </a:rPr>
              <a:t>technology</a:t>
            </a:r>
            <a:r>
              <a:rPr lang="zh-CN" altLang="en-US" sz="2400">
                <a:latin typeface="Arial"/>
                <a:cs typeface="Times New Roman"/>
              </a:rPr>
              <a:t> </a:t>
            </a:r>
            <a:r>
              <a:rPr lang="en-US" altLang="zh-CN" sz="2400">
                <a:latin typeface="Arial"/>
                <a:cs typeface="Times New Roman"/>
              </a:rPr>
              <a:t>and</a:t>
            </a:r>
            <a:r>
              <a:rPr lang="zh-CN" altLang="en-US" sz="2400">
                <a:latin typeface="Arial"/>
                <a:cs typeface="Times New Roman"/>
              </a:rPr>
              <a:t> </a:t>
            </a:r>
            <a:r>
              <a:rPr lang="en-US" altLang="zh-CN" sz="2400">
                <a:latin typeface="Arial"/>
                <a:cs typeface="Times New Roman"/>
              </a:rPr>
              <a:t>digital</a:t>
            </a:r>
            <a:r>
              <a:rPr lang="zh-CN" altLang="en-US" sz="2400">
                <a:latin typeface="Arial"/>
                <a:cs typeface="Times New Roman"/>
              </a:rPr>
              <a:t> </a:t>
            </a:r>
            <a:r>
              <a:rPr lang="en-US" altLang="zh-CN" sz="2400">
                <a:latin typeface="Arial"/>
                <a:cs typeface="Times New Roman"/>
              </a:rPr>
              <a:t>platforms.</a:t>
            </a:r>
            <a:endParaRPr lang="zh-CN" sz="2400" b="1">
              <a:latin typeface="Arial"/>
              <a:cs typeface="Times New Roman"/>
            </a:endParaRPr>
          </a:p>
          <a:p>
            <a:pPr marL="231775" indent="-231775"/>
            <a:r>
              <a:rPr lang="en-US" sz="2400">
                <a:latin typeface="Arial"/>
                <a:cs typeface="Times New Roman"/>
              </a:rPr>
              <a:t>Over the next five years, leaders are buying into the prospects of digitization of the physical world, such as voice commerce, staff-free cashier-less stores, and the selling of digital goods.</a:t>
            </a:r>
            <a:endParaRPr lang="en-US" altLang="zh-CN" sz="2400">
              <a:latin typeface="Arial"/>
              <a:cs typeface="Times New Roman"/>
            </a:endParaRPr>
          </a:p>
          <a:p>
            <a:pPr marL="231775" indent="-231775"/>
            <a:endParaRPr lang="zh-CN" altLang="en-US" sz="2400">
              <a:latin typeface="Arial"/>
            </a:endParaRPr>
          </a:p>
          <a:p>
            <a:pPr marL="231775" indent="-231775"/>
            <a:endParaRPr lang="zh-CN" altLang="en-US" sz="2400">
              <a:latin typeface="Arial"/>
            </a:endParaRPr>
          </a:p>
        </p:txBody>
      </p:sp>
      <p:sp>
        <p:nvSpPr>
          <p:cNvPr id="6" name="标题 5">
            <a:extLst>
              <a:ext uri="{FF2B5EF4-FFF2-40B4-BE49-F238E27FC236}">
                <a16:creationId xmlns:a16="http://schemas.microsoft.com/office/drawing/2014/main" id="{EF05B645-A1D4-4F04-434D-B7EA88A7AF59}"/>
              </a:ext>
            </a:extLst>
          </p:cNvPr>
          <p:cNvSpPr>
            <a:spLocks noGrp="1"/>
          </p:cNvSpPr>
          <p:nvPr>
            <p:ph type="title"/>
          </p:nvPr>
        </p:nvSpPr>
        <p:spPr/>
        <p:txBody>
          <a:bodyPr/>
          <a:lstStyle/>
          <a:p>
            <a:r>
              <a:rPr lang="zh-CN" altLang="en-US" sz="2500">
                <a:latin typeface="Arial"/>
                <a:cs typeface="Arial"/>
              </a:rPr>
              <a:t>Shifting Trends</a:t>
            </a:r>
          </a:p>
        </p:txBody>
      </p:sp>
    </p:spTree>
    <p:extLst>
      <p:ext uri="{BB962C8B-B14F-4D97-AF65-F5344CB8AC3E}">
        <p14:creationId xmlns:p14="http://schemas.microsoft.com/office/powerpoint/2010/main" val="1910861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B4EA4FA-C5DB-ADC0-7940-DB0F4F4A2456}"/>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01A91A04-EE42-3C25-623E-03E6F787CF6B}"/>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1336B47E-CE0D-6E40-D516-34057B45A09A}"/>
              </a:ext>
            </a:extLst>
          </p:cNvPr>
          <p:cNvSpPr>
            <a:spLocks noGrp="1"/>
          </p:cNvSpPr>
          <p:nvPr>
            <p:ph type="body" sz="quarter" idx="10"/>
          </p:nvPr>
        </p:nvSpPr>
        <p:spPr/>
        <p:txBody>
          <a:bodyPr/>
          <a:lstStyle/>
          <a:p>
            <a:endParaRPr lang="zh-CN" altLang="en-US"/>
          </a:p>
        </p:txBody>
      </p:sp>
      <p:sp>
        <p:nvSpPr>
          <p:cNvPr id="5" name="内容占位符 4">
            <a:extLst>
              <a:ext uri="{FF2B5EF4-FFF2-40B4-BE49-F238E27FC236}">
                <a16:creationId xmlns:a16="http://schemas.microsoft.com/office/drawing/2014/main" id="{4A8668C4-BFB0-20A4-089E-A53C22E2EE34}"/>
              </a:ext>
            </a:extLst>
          </p:cNvPr>
          <p:cNvSpPr>
            <a:spLocks noGrp="1"/>
          </p:cNvSpPr>
          <p:nvPr>
            <p:ph sz="quarter" idx="14"/>
          </p:nvPr>
        </p:nvSpPr>
        <p:spPr>
          <a:xfrm>
            <a:off x="331218" y="1053646"/>
            <a:ext cx="9400032" cy="5349240"/>
          </a:xfrm>
        </p:spPr>
        <p:txBody>
          <a:bodyPr/>
          <a:lstStyle/>
          <a:p>
            <a:pPr marL="0" indent="0">
              <a:buNone/>
            </a:pPr>
            <a:endParaRPr lang="zh-CN" altLang="en-US" sz="2500" b="1">
              <a:latin typeface="Times New Roman"/>
              <a:cs typeface="Times New Roman"/>
            </a:endParaRPr>
          </a:p>
          <a:p>
            <a:pPr marL="231775" indent="-231775"/>
            <a:r>
              <a:rPr lang="zh-CN" sz="2500" b="1">
                <a:latin typeface="Times New Roman"/>
                <a:cs typeface="Times New Roman"/>
              </a:rPr>
              <a:t>High Inflations</a:t>
            </a:r>
            <a:endParaRPr lang="zh-CN" sz="2500">
              <a:latin typeface="Times New Roman"/>
              <a:cs typeface="Times New Roman"/>
            </a:endParaRPr>
          </a:p>
          <a:p>
            <a:pPr marL="682625" lvl="2" indent="-228600"/>
            <a:r>
              <a:rPr lang="zh-CN" sz="2500">
                <a:latin typeface="Times New Roman"/>
                <a:cs typeface="Times New Roman"/>
              </a:rPr>
              <a:t>lower purchasing power, higher input cost</a:t>
            </a:r>
          </a:p>
          <a:p>
            <a:pPr marL="231775" indent="-231775"/>
            <a:r>
              <a:rPr lang="zh-CN" sz="2500" b="1">
                <a:latin typeface="Times New Roman"/>
                <a:cs typeface="Times New Roman"/>
              </a:rPr>
              <a:t>High Interest rate</a:t>
            </a:r>
            <a:endParaRPr lang="zh-CN" sz="2500">
              <a:latin typeface="Times New Roman"/>
              <a:cs typeface="Times New Roman"/>
            </a:endParaRPr>
          </a:p>
          <a:p>
            <a:pPr marL="682625" lvl="2" indent="-228600"/>
            <a:r>
              <a:rPr lang="zh-CN" sz="2500">
                <a:latin typeface="Times New Roman"/>
                <a:cs typeface="Times New Roman"/>
              </a:rPr>
              <a:t>higher borrowing costs, higher saving rates</a:t>
            </a:r>
          </a:p>
          <a:p>
            <a:pPr marL="231775" indent="-231775">
              <a:buFont typeface="Wingdings"/>
              <a:buChar char="l"/>
            </a:pPr>
            <a:r>
              <a:rPr lang="en-US" altLang="zh-CN" sz="2500" b="1">
                <a:latin typeface="Times New Roman"/>
                <a:cs typeface="Times New Roman"/>
              </a:rPr>
              <a:t>Shift</a:t>
            </a:r>
            <a:r>
              <a:rPr lang="zh-CN" altLang="en-US" sz="2500" b="1">
                <a:latin typeface="Times New Roman"/>
                <a:cs typeface="Times New Roman"/>
              </a:rPr>
              <a:t> </a:t>
            </a:r>
            <a:r>
              <a:rPr lang="en-US" altLang="zh-CN" sz="2500" b="1">
                <a:latin typeface="Times New Roman"/>
                <a:cs typeface="Times New Roman"/>
              </a:rPr>
              <a:t>in</a:t>
            </a:r>
            <a:r>
              <a:rPr lang="zh-CN" altLang="en-US" sz="2500" b="1">
                <a:latin typeface="Times New Roman"/>
                <a:cs typeface="Times New Roman"/>
              </a:rPr>
              <a:t> </a:t>
            </a:r>
            <a:r>
              <a:rPr lang="en-US" altLang="zh-CN" sz="2500" b="1">
                <a:latin typeface="Times New Roman"/>
                <a:cs typeface="Times New Roman"/>
              </a:rPr>
              <a:t>Shopping</a:t>
            </a:r>
            <a:r>
              <a:rPr lang="zh-CN" altLang="en-US" sz="2500" b="1">
                <a:latin typeface="Times New Roman"/>
                <a:cs typeface="Times New Roman"/>
              </a:rPr>
              <a:t> </a:t>
            </a:r>
            <a:r>
              <a:rPr lang="en-US" altLang="zh-CN" sz="2500" b="1">
                <a:latin typeface="Times New Roman"/>
                <a:cs typeface="Times New Roman"/>
              </a:rPr>
              <a:t>Habits</a:t>
            </a:r>
            <a:endParaRPr lang="zh-CN" altLang="en-US" sz="2500">
              <a:latin typeface="Times New Roman"/>
              <a:cs typeface="Times New Roman"/>
            </a:endParaRPr>
          </a:p>
          <a:p>
            <a:pPr marL="682625" lvl="2" indent="-228600">
              <a:buClr>
                <a:srgbClr val="8C8C8C"/>
              </a:buClr>
              <a:buSzPct val="70000"/>
              <a:buFont typeface="Arial"/>
              <a:buChar char="–"/>
            </a:pPr>
            <a:r>
              <a:rPr lang="en-US" altLang="zh-CN" sz="2500">
                <a:latin typeface="Times New Roman"/>
                <a:cs typeface="Times New Roman"/>
              </a:rPr>
              <a:t>Switch</a:t>
            </a:r>
            <a:r>
              <a:rPr lang="zh-CN" altLang="en-US" sz="2500">
                <a:latin typeface="Times New Roman"/>
                <a:cs typeface="Times New Roman"/>
              </a:rPr>
              <a:t> </a:t>
            </a:r>
            <a:r>
              <a:rPr lang="en-US" altLang="zh-CN" sz="2500">
                <a:latin typeface="Times New Roman"/>
                <a:cs typeface="Times New Roman"/>
              </a:rPr>
              <a:t>from</a:t>
            </a:r>
            <a:r>
              <a:rPr lang="zh-CN" altLang="en-US" sz="2500">
                <a:latin typeface="Times New Roman"/>
                <a:cs typeface="Times New Roman"/>
              </a:rPr>
              <a:t> </a:t>
            </a:r>
            <a:r>
              <a:rPr lang="en-US" altLang="zh-CN" sz="2500">
                <a:latin typeface="Times New Roman"/>
                <a:cs typeface="Times New Roman"/>
              </a:rPr>
              <a:t>in-store</a:t>
            </a:r>
            <a:r>
              <a:rPr lang="zh-CN" altLang="en-US" sz="2500">
                <a:latin typeface="Times New Roman"/>
                <a:cs typeface="Times New Roman"/>
              </a:rPr>
              <a:t> </a:t>
            </a:r>
            <a:r>
              <a:rPr lang="en-US" altLang="zh-CN" sz="2500">
                <a:latin typeface="Times New Roman"/>
                <a:cs typeface="Times New Roman"/>
              </a:rPr>
              <a:t>to</a:t>
            </a:r>
            <a:r>
              <a:rPr lang="zh-CN" altLang="en-US" sz="2500">
                <a:latin typeface="Times New Roman"/>
                <a:cs typeface="Times New Roman"/>
              </a:rPr>
              <a:t> </a:t>
            </a:r>
            <a:r>
              <a:rPr lang="en-US" altLang="zh-CN" sz="2500">
                <a:latin typeface="Times New Roman"/>
                <a:cs typeface="Times New Roman"/>
              </a:rPr>
              <a:t>online</a:t>
            </a:r>
            <a:r>
              <a:rPr lang="zh-CN" altLang="en-US" sz="2500">
                <a:latin typeface="Times New Roman"/>
                <a:cs typeface="Times New Roman"/>
              </a:rPr>
              <a:t> </a:t>
            </a:r>
            <a:r>
              <a:rPr lang="en-US" altLang="zh-CN" sz="2500">
                <a:latin typeface="Times New Roman"/>
                <a:cs typeface="Times New Roman"/>
              </a:rPr>
              <a:t>shopping</a:t>
            </a:r>
            <a:endParaRPr lang="zh-CN">
              <a:latin typeface="Times New Roman"/>
              <a:cs typeface="Times New Roman"/>
            </a:endParaRPr>
          </a:p>
          <a:p>
            <a:pPr marL="231775" indent="-231775"/>
            <a:endParaRPr lang="zh-CN" altLang="en-US" sz="2500"/>
          </a:p>
        </p:txBody>
      </p:sp>
      <p:sp>
        <p:nvSpPr>
          <p:cNvPr id="6" name="标题 5">
            <a:extLst>
              <a:ext uri="{FF2B5EF4-FFF2-40B4-BE49-F238E27FC236}">
                <a16:creationId xmlns:a16="http://schemas.microsoft.com/office/drawing/2014/main" id="{5EA278FF-A5E3-430A-2D93-5A7830B197B0}"/>
              </a:ext>
            </a:extLst>
          </p:cNvPr>
          <p:cNvSpPr>
            <a:spLocks noGrp="1"/>
          </p:cNvSpPr>
          <p:nvPr>
            <p:ph type="title"/>
          </p:nvPr>
        </p:nvSpPr>
        <p:spPr/>
        <p:txBody>
          <a:bodyPr/>
          <a:lstStyle/>
          <a:p>
            <a:r>
              <a:rPr lang="en-US" altLang="zh-CN" sz="2500">
                <a:latin typeface="Arial"/>
                <a:cs typeface="Arial"/>
              </a:rPr>
              <a:t>Challenges</a:t>
            </a:r>
            <a:r>
              <a:rPr lang="zh-CN" altLang="en-US" sz="2500">
                <a:latin typeface="Arial"/>
                <a:cs typeface="Arial"/>
              </a:rPr>
              <a:t> </a:t>
            </a:r>
            <a:r>
              <a:rPr lang="en-US" altLang="zh-CN" sz="2500">
                <a:latin typeface="Arial"/>
                <a:cs typeface="Arial"/>
              </a:rPr>
              <a:t>in</a:t>
            </a:r>
            <a:r>
              <a:rPr lang="zh-CN" altLang="en-US" sz="2500">
                <a:latin typeface="Arial"/>
                <a:cs typeface="Arial"/>
              </a:rPr>
              <a:t> </a:t>
            </a:r>
            <a:r>
              <a:rPr lang="en-US" altLang="zh-CN" sz="2500">
                <a:latin typeface="Arial"/>
                <a:cs typeface="Arial"/>
              </a:rPr>
              <a:t>the</a:t>
            </a:r>
            <a:r>
              <a:rPr lang="zh-CN" altLang="en-US" sz="2500">
                <a:latin typeface="Arial"/>
                <a:cs typeface="Arial"/>
              </a:rPr>
              <a:t> </a:t>
            </a:r>
            <a:r>
              <a:rPr lang="en-US" altLang="zh-CN" sz="2500">
                <a:latin typeface="Arial"/>
                <a:cs typeface="Arial"/>
              </a:rPr>
              <a:t>Retail</a:t>
            </a:r>
            <a:r>
              <a:rPr lang="zh-CN" altLang="en-US" sz="2500">
                <a:latin typeface="Arial"/>
                <a:cs typeface="Arial"/>
              </a:rPr>
              <a:t> </a:t>
            </a:r>
            <a:r>
              <a:rPr lang="en-US" altLang="zh-CN" sz="2500">
                <a:latin typeface="Arial"/>
                <a:cs typeface="Arial"/>
              </a:rPr>
              <a:t>Sector</a:t>
            </a:r>
            <a:endParaRPr lang="zh-CN" altLang="en-US" sz="2500">
              <a:latin typeface="Arial"/>
              <a:cs typeface="Arial"/>
            </a:endParaRPr>
          </a:p>
        </p:txBody>
      </p:sp>
    </p:spTree>
    <p:extLst>
      <p:ext uri="{BB962C8B-B14F-4D97-AF65-F5344CB8AC3E}">
        <p14:creationId xmlns:p14="http://schemas.microsoft.com/office/powerpoint/2010/main" val="4126947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E5DDC1B-474E-C67C-61F2-8876A74C47F4}"/>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C8B8BD96-E3B4-DA9B-D283-1633712EEB0E}"/>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71E320AE-356A-D255-9791-DAEDB57E13AC}"/>
              </a:ext>
            </a:extLst>
          </p:cNvPr>
          <p:cNvSpPr>
            <a:spLocks noGrp="1"/>
          </p:cNvSpPr>
          <p:nvPr>
            <p:ph type="body" sz="quarter" idx="10"/>
          </p:nvPr>
        </p:nvSpPr>
        <p:spPr/>
        <p:txBody>
          <a:bodyPr/>
          <a:lstStyle/>
          <a:p>
            <a:endParaRPr lang="zh-CN" altLang="en-US"/>
          </a:p>
        </p:txBody>
      </p:sp>
      <p:sp>
        <p:nvSpPr>
          <p:cNvPr id="6" name="标题 5">
            <a:extLst>
              <a:ext uri="{FF2B5EF4-FFF2-40B4-BE49-F238E27FC236}">
                <a16:creationId xmlns:a16="http://schemas.microsoft.com/office/drawing/2014/main" id="{BE90943E-2246-4CF0-A600-CEE42BF84079}"/>
              </a:ext>
            </a:extLst>
          </p:cNvPr>
          <p:cNvSpPr>
            <a:spLocks noGrp="1"/>
          </p:cNvSpPr>
          <p:nvPr>
            <p:ph type="title"/>
          </p:nvPr>
        </p:nvSpPr>
        <p:spPr/>
        <p:txBody>
          <a:bodyPr/>
          <a:lstStyle/>
          <a:p>
            <a:r>
              <a:rPr lang="zh-CN" altLang="en-US" sz="2500">
                <a:latin typeface="Arial"/>
                <a:cs typeface="Arial"/>
              </a:rPr>
              <a:t>US Inflation Rate</a:t>
            </a:r>
          </a:p>
        </p:txBody>
      </p:sp>
      <p:pic>
        <p:nvPicPr>
          <p:cNvPr id="5" name="图片 7" descr="图表, 条形图&#10;&#10;已自动生成说明">
            <a:extLst>
              <a:ext uri="{FF2B5EF4-FFF2-40B4-BE49-F238E27FC236}">
                <a16:creationId xmlns:a16="http://schemas.microsoft.com/office/drawing/2014/main" id="{40B1C56D-BB17-ACCA-2BDF-6678FFD17D66}"/>
              </a:ext>
            </a:extLst>
          </p:cNvPr>
          <p:cNvPicPr>
            <a:picLocks noChangeAspect="1"/>
          </p:cNvPicPr>
          <p:nvPr/>
        </p:nvPicPr>
        <p:blipFill>
          <a:blip r:embed="rId2"/>
          <a:stretch>
            <a:fillRect/>
          </a:stretch>
        </p:blipFill>
        <p:spPr>
          <a:xfrm>
            <a:off x="326795" y="1253792"/>
            <a:ext cx="9399992" cy="4668735"/>
          </a:xfrm>
          <a:prstGeom prst="rect">
            <a:avLst/>
          </a:prstGeom>
        </p:spPr>
      </p:pic>
      <p:sp>
        <p:nvSpPr>
          <p:cNvPr id="10" name="文本框 9">
            <a:extLst>
              <a:ext uri="{FF2B5EF4-FFF2-40B4-BE49-F238E27FC236}">
                <a16:creationId xmlns:a16="http://schemas.microsoft.com/office/drawing/2014/main" id="{1E8A0180-942B-ADF8-4475-AFCD742F83FC}"/>
              </a:ext>
            </a:extLst>
          </p:cNvPr>
          <p:cNvSpPr txBox="1"/>
          <p:nvPr/>
        </p:nvSpPr>
        <p:spPr>
          <a:xfrm>
            <a:off x="336121" y="6228921"/>
            <a:ext cx="7271221" cy="738664"/>
          </a:xfrm>
          <a:prstGeom prst="rect">
            <a:avLst/>
          </a:prstGeom>
          <a:noFill/>
        </p:spPr>
        <p:txBody>
          <a:bodyPr rot="0" spcFirstLastPara="0" vertOverflow="overflow" horzOverflow="overflow" vert="horz" wrap="none" lIns="0" tIns="45720" rIns="0" bIns="45720" numCol="1" spcCol="0" rtlCol="0" fromWordArt="0" anchor="t" anchorCtr="0" forceAA="0" compatLnSpc="1">
            <a:prstTxWarp prst="textNoShape">
              <a:avLst/>
            </a:prstTxWarp>
            <a:spAutoFit/>
          </a:bodyPr>
          <a:lstStyle/>
          <a:p>
            <a:pPr algn="just"/>
            <a:r>
              <a:rPr lang="zh-CN" sz="1400">
                <a:latin typeface="Arial"/>
                <a:ea typeface="LF_Kai"/>
                <a:cs typeface="Arial"/>
              </a:rPr>
              <a:t>The annual inflation rate in the US accelerated to 9.1% in June of 2022,</a:t>
            </a:r>
            <a:r>
              <a:rPr lang="zh-CN" altLang="en-US" sz="1400">
                <a:latin typeface="Arial"/>
                <a:ea typeface="LF_Kai"/>
                <a:cs typeface="Arial"/>
              </a:rPr>
              <a:t> </a:t>
            </a:r>
          </a:p>
          <a:p>
            <a:pPr algn="just"/>
            <a:r>
              <a:rPr lang="zh-CN" sz="1400">
                <a:latin typeface="Arial"/>
                <a:ea typeface="LF_Kai"/>
                <a:cs typeface="Arial"/>
              </a:rPr>
              <a:t>the highest since November of 1981, from 8.6% in May and above market forecasts of 8.8%</a:t>
            </a:r>
          </a:p>
          <a:p>
            <a:pPr algn="l"/>
            <a:endParaRPr lang="zh-CN" altLang="en-US" sz="1400">
              <a:cs typeface="Arial"/>
            </a:endParaRPr>
          </a:p>
        </p:txBody>
      </p:sp>
    </p:spTree>
    <p:extLst>
      <p:ext uri="{BB962C8B-B14F-4D97-AF65-F5344CB8AC3E}">
        <p14:creationId xmlns:p14="http://schemas.microsoft.com/office/powerpoint/2010/main" val="2657357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F36F80D-FC35-4AB6-23B4-8557B15A745B}"/>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F23455AA-ABE2-B340-B85E-49F38D3776BF}"/>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1E908E78-647D-3C25-EF3D-ADD79CC01DE6}"/>
              </a:ext>
            </a:extLst>
          </p:cNvPr>
          <p:cNvSpPr>
            <a:spLocks noGrp="1"/>
          </p:cNvSpPr>
          <p:nvPr>
            <p:ph type="body" sz="quarter" idx="10"/>
          </p:nvPr>
        </p:nvSpPr>
        <p:spPr/>
        <p:txBody>
          <a:bodyPr/>
          <a:lstStyle/>
          <a:p>
            <a:endParaRPr lang="zh-CN" altLang="en-US"/>
          </a:p>
        </p:txBody>
      </p:sp>
      <p:pic>
        <p:nvPicPr>
          <p:cNvPr id="7" name="图片 7" descr="图表, 折线图&#10;&#10;已自动生成说明">
            <a:extLst>
              <a:ext uri="{FF2B5EF4-FFF2-40B4-BE49-F238E27FC236}">
                <a16:creationId xmlns:a16="http://schemas.microsoft.com/office/drawing/2014/main" id="{62931E5F-229C-0AC7-8F42-F5048D9269C6}"/>
              </a:ext>
            </a:extLst>
          </p:cNvPr>
          <p:cNvPicPr>
            <a:picLocks noGrp="1" noChangeAspect="1"/>
          </p:cNvPicPr>
          <p:nvPr>
            <p:ph sz="quarter" idx="14"/>
          </p:nvPr>
        </p:nvPicPr>
        <p:blipFill>
          <a:blip r:embed="rId2"/>
          <a:stretch>
            <a:fillRect/>
          </a:stretch>
        </p:blipFill>
        <p:spPr>
          <a:xfrm>
            <a:off x="597346" y="1566091"/>
            <a:ext cx="8867775" cy="4324350"/>
          </a:xfrm>
        </p:spPr>
      </p:pic>
      <p:sp>
        <p:nvSpPr>
          <p:cNvPr id="6" name="标题 5">
            <a:extLst>
              <a:ext uri="{FF2B5EF4-FFF2-40B4-BE49-F238E27FC236}">
                <a16:creationId xmlns:a16="http://schemas.microsoft.com/office/drawing/2014/main" id="{AD2D1D52-446F-CC1E-A468-9775C647A131}"/>
              </a:ext>
            </a:extLst>
          </p:cNvPr>
          <p:cNvSpPr>
            <a:spLocks noGrp="1"/>
          </p:cNvSpPr>
          <p:nvPr>
            <p:ph type="title"/>
          </p:nvPr>
        </p:nvSpPr>
        <p:spPr/>
        <p:txBody>
          <a:bodyPr/>
          <a:lstStyle/>
          <a:p>
            <a:r>
              <a:rPr lang="zh-CN" altLang="en-US" sz="2500">
                <a:latin typeface="Arial"/>
                <a:cs typeface="Arial"/>
              </a:rPr>
              <a:t>US Interest Rate</a:t>
            </a:r>
          </a:p>
        </p:txBody>
      </p:sp>
      <p:sp>
        <p:nvSpPr>
          <p:cNvPr id="10" name="Rectangle 8">
            <a:extLst>
              <a:ext uri="{FF2B5EF4-FFF2-40B4-BE49-F238E27FC236}">
                <a16:creationId xmlns:a16="http://schemas.microsoft.com/office/drawing/2014/main" id="{0581A395-29A5-D2B6-F334-9ED54523718E}"/>
              </a:ext>
            </a:extLst>
          </p:cNvPr>
          <p:cNvSpPr/>
          <p:nvPr/>
        </p:nvSpPr>
        <p:spPr bwMode="auto">
          <a:xfrm>
            <a:off x="3726922" y="3724731"/>
            <a:ext cx="1821355" cy="2089976"/>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2" name="Rectangle 8">
            <a:extLst>
              <a:ext uri="{FF2B5EF4-FFF2-40B4-BE49-F238E27FC236}">
                <a16:creationId xmlns:a16="http://schemas.microsoft.com/office/drawing/2014/main" id="{A0B9792C-5BF7-5366-48CD-37197266149A}"/>
              </a:ext>
            </a:extLst>
          </p:cNvPr>
          <p:cNvSpPr/>
          <p:nvPr/>
        </p:nvSpPr>
        <p:spPr bwMode="auto">
          <a:xfrm>
            <a:off x="8358464" y="3327345"/>
            <a:ext cx="593295" cy="2125039"/>
          </a:xfrm>
          <a:prstGeom prst="rect">
            <a:avLst/>
          </a:prstGeom>
          <a:noFill/>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83649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descr="图片包含 交通, 推车, 小, 金属&#10;&#10;已自动生成说明">
            <a:extLst>
              <a:ext uri="{FF2B5EF4-FFF2-40B4-BE49-F238E27FC236}">
                <a16:creationId xmlns:a16="http://schemas.microsoft.com/office/drawing/2014/main" id="{6AC6A091-3ED9-AF65-8501-5FE8E6D9CD98}"/>
              </a:ext>
            </a:extLst>
          </p:cNvPr>
          <p:cNvPicPr>
            <a:picLocks noGrp="1" noChangeAspect="1"/>
          </p:cNvPicPr>
          <p:nvPr>
            <p:ph sz="quarter" idx="14"/>
          </p:nvPr>
        </p:nvPicPr>
        <p:blipFill>
          <a:blip r:embed="rId2"/>
          <a:stretch>
            <a:fillRect/>
          </a:stretch>
        </p:blipFill>
        <p:spPr>
          <a:xfrm>
            <a:off x="331218" y="1084507"/>
            <a:ext cx="9400032" cy="5287518"/>
          </a:xfrm>
          <a:noFill/>
        </p:spPr>
      </p:pic>
      <p:sp>
        <p:nvSpPr>
          <p:cNvPr id="12" name="Text Placeholder 1">
            <a:extLst>
              <a:ext uri="{FF2B5EF4-FFF2-40B4-BE49-F238E27FC236}">
                <a16:creationId xmlns:a16="http://schemas.microsoft.com/office/drawing/2014/main" id="{246CA5A3-C208-AECF-CB51-783057EA904F}"/>
              </a:ext>
            </a:extLst>
          </p:cNvPr>
          <p:cNvSpPr>
            <a:spLocks noGrp="1"/>
          </p:cNvSpPr>
          <p:nvPr>
            <p:ph type="body" sz="quarter" idx="12"/>
          </p:nvPr>
        </p:nvSpPr>
        <p:spPr>
          <a:xfrm>
            <a:off x="331218" y="867000"/>
            <a:ext cx="9400032" cy="182880"/>
          </a:xfrm>
        </p:spPr>
        <p:txBody>
          <a:bodyPr/>
          <a:lstStyle/>
          <a:p>
            <a:endParaRPr lang="en-US"/>
          </a:p>
        </p:txBody>
      </p:sp>
      <p:sp>
        <p:nvSpPr>
          <p:cNvPr id="14" name="Footer Placeholder 2">
            <a:extLst>
              <a:ext uri="{FF2B5EF4-FFF2-40B4-BE49-F238E27FC236}">
                <a16:creationId xmlns:a16="http://schemas.microsoft.com/office/drawing/2014/main" id="{F0F99A1F-7C8A-B3EC-7BBA-18A9CF8A3440}"/>
              </a:ext>
            </a:extLst>
          </p:cNvPr>
          <p:cNvSpPr>
            <a:spLocks noGrp="1"/>
          </p:cNvSpPr>
          <p:nvPr>
            <p:ph type="ftr" sz="quarter" idx="13"/>
          </p:nvPr>
        </p:nvSpPr>
        <p:spPr>
          <a:xfrm>
            <a:off x="642938" y="7035954"/>
            <a:ext cx="6400800" cy="414338"/>
          </a:xfrm>
        </p:spPr>
        <p:txBody>
          <a:bodyPr/>
          <a:lstStyle/>
          <a:p>
            <a:endParaRPr lang="en-CA"/>
          </a:p>
        </p:txBody>
      </p:sp>
      <p:sp>
        <p:nvSpPr>
          <p:cNvPr id="16" name="Text Placeholder 3">
            <a:extLst>
              <a:ext uri="{FF2B5EF4-FFF2-40B4-BE49-F238E27FC236}">
                <a16:creationId xmlns:a16="http://schemas.microsoft.com/office/drawing/2014/main" id="{D4A4C1BF-E432-F6F3-78F2-76170173BCD3}"/>
              </a:ext>
            </a:extLst>
          </p:cNvPr>
          <p:cNvSpPr>
            <a:spLocks noGrp="1"/>
          </p:cNvSpPr>
          <p:nvPr>
            <p:ph type="body" sz="quarter" idx="10"/>
          </p:nvPr>
        </p:nvSpPr>
        <p:spPr>
          <a:xfrm>
            <a:off x="5121212" y="302162"/>
            <a:ext cx="4608576" cy="128016"/>
          </a:xfrm>
        </p:spPr>
        <p:txBody>
          <a:bodyPr/>
          <a:lstStyle/>
          <a:p>
            <a:endParaRPr lang="en-US"/>
          </a:p>
        </p:txBody>
      </p:sp>
      <p:sp>
        <p:nvSpPr>
          <p:cNvPr id="18" name="Title 5">
            <a:extLst>
              <a:ext uri="{FF2B5EF4-FFF2-40B4-BE49-F238E27FC236}">
                <a16:creationId xmlns:a16="http://schemas.microsoft.com/office/drawing/2014/main" id="{D6A53FB2-A640-B517-7706-9F42C369C777}"/>
              </a:ext>
            </a:extLst>
          </p:cNvPr>
          <p:cNvSpPr>
            <a:spLocks noGrp="1"/>
          </p:cNvSpPr>
          <p:nvPr>
            <p:ph type="title"/>
          </p:nvPr>
        </p:nvSpPr>
        <p:spPr>
          <a:xfrm>
            <a:off x="331787" y="546288"/>
            <a:ext cx="9400032" cy="320040"/>
          </a:xfrm>
        </p:spPr>
        <p:txBody>
          <a:bodyPr/>
          <a:lstStyle/>
          <a:p>
            <a:endParaRPr lang="en-US"/>
          </a:p>
        </p:txBody>
      </p:sp>
      <p:sp>
        <p:nvSpPr>
          <p:cNvPr id="11" name="文本框 10">
            <a:extLst>
              <a:ext uri="{FF2B5EF4-FFF2-40B4-BE49-F238E27FC236}">
                <a16:creationId xmlns:a16="http://schemas.microsoft.com/office/drawing/2014/main" id="{24DB44A6-5111-BDFB-1A02-BF712BE6FB7F}"/>
              </a:ext>
            </a:extLst>
          </p:cNvPr>
          <p:cNvSpPr txBox="1"/>
          <p:nvPr/>
        </p:nvSpPr>
        <p:spPr>
          <a:xfrm>
            <a:off x="2076995" y="2730138"/>
            <a:ext cx="7047898" cy="784830"/>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l"/>
            <a:r>
              <a:rPr lang="zh-CN" sz="4500">
                <a:latin typeface="Arial"/>
                <a:ea typeface="LF_Kai"/>
                <a:cs typeface="Arial"/>
              </a:rPr>
              <a:t>The Rise of Ecommerce</a:t>
            </a:r>
            <a:endParaRPr lang="zh-CN" sz="4500">
              <a:cs typeface="Arial"/>
            </a:endParaRPr>
          </a:p>
        </p:txBody>
      </p:sp>
    </p:spTree>
    <p:extLst>
      <p:ext uri="{BB962C8B-B14F-4D97-AF65-F5344CB8AC3E}">
        <p14:creationId xmlns:p14="http://schemas.microsoft.com/office/powerpoint/2010/main" val="1755586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9FB5E16-6792-59DC-6A76-5D9B788D25EB}"/>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3EFE82DA-FF49-5F14-457D-A08ACF21CEB3}"/>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1CFD1DA5-E3A4-3871-D1B2-662CB37274DA}"/>
              </a:ext>
            </a:extLst>
          </p:cNvPr>
          <p:cNvSpPr>
            <a:spLocks noGrp="1"/>
          </p:cNvSpPr>
          <p:nvPr>
            <p:ph type="body" sz="quarter" idx="10"/>
          </p:nvPr>
        </p:nvSpPr>
        <p:spPr/>
        <p:txBody>
          <a:bodyPr/>
          <a:lstStyle/>
          <a:p>
            <a:endParaRPr lang="zh-CN" altLang="en-US"/>
          </a:p>
        </p:txBody>
      </p:sp>
      <p:pic>
        <p:nvPicPr>
          <p:cNvPr id="7" name="图片 7" descr="图表, 条形图&#10;&#10;已自动生成说明">
            <a:extLst>
              <a:ext uri="{FF2B5EF4-FFF2-40B4-BE49-F238E27FC236}">
                <a16:creationId xmlns:a16="http://schemas.microsoft.com/office/drawing/2014/main" id="{AA9AAAC3-9597-95E5-1B34-AC3B5457A482}"/>
              </a:ext>
            </a:extLst>
          </p:cNvPr>
          <p:cNvPicPr>
            <a:picLocks noGrp="1" noChangeAspect="1"/>
          </p:cNvPicPr>
          <p:nvPr>
            <p:ph sz="quarter" idx="14"/>
          </p:nvPr>
        </p:nvPicPr>
        <p:blipFill>
          <a:blip r:embed="rId2"/>
          <a:stretch>
            <a:fillRect/>
          </a:stretch>
        </p:blipFill>
        <p:spPr>
          <a:xfrm>
            <a:off x="331218" y="1318087"/>
            <a:ext cx="9400032" cy="4820358"/>
          </a:xfrm>
        </p:spPr>
      </p:pic>
      <p:sp>
        <p:nvSpPr>
          <p:cNvPr id="6" name="标题 5">
            <a:extLst>
              <a:ext uri="{FF2B5EF4-FFF2-40B4-BE49-F238E27FC236}">
                <a16:creationId xmlns:a16="http://schemas.microsoft.com/office/drawing/2014/main" id="{241E63F0-60B5-2E6A-9B96-BFEA33F33C17}"/>
              </a:ext>
            </a:extLst>
          </p:cNvPr>
          <p:cNvSpPr>
            <a:spLocks noGrp="1"/>
          </p:cNvSpPr>
          <p:nvPr>
            <p:ph type="title"/>
          </p:nvPr>
        </p:nvSpPr>
        <p:spPr/>
        <p:txBody>
          <a:bodyPr/>
          <a:lstStyle/>
          <a:p>
            <a:r>
              <a:rPr lang="en-US" altLang="zh-CN" sz="2400">
                <a:latin typeface="Arial"/>
                <a:cs typeface="Arial"/>
              </a:rPr>
              <a:t>Global</a:t>
            </a:r>
            <a:r>
              <a:rPr lang="zh-CN" altLang="en-US" sz="2400">
                <a:latin typeface="Arial"/>
                <a:cs typeface="Arial"/>
              </a:rPr>
              <a:t> </a:t>
            </a:r>
            <a:r>
              <a:rPr lang="en-US" altLang="zh-CN" sz="2400">
                <a:latin typeface="Arial"/>
                <a:cs typeface="Arial"/>
              </a:rPr>
              <a:t>Ecommerce</a:t>
            </a:r>
            <a:r>
              <a:rPr lang="zh-CN" altLang="en-US" sz="2400">
                <a:latin typeface="Arial"/>
                <a:cs typeface="Arial"/>
              </a:rPr>
              <a:t> </a:t>
            </a:r>
            <a:r>
              <a:rPr lang="en-US" altLang="zh-CN" sz="2400">
                <a:latin typeface="Arial"/>
                <a:cs typeface="Arial"/>
              </a:rPr>
              <a:t>S</a:t>
            </a:r>
            <a:r>
              <a:rPr lang="zh-CN" sz="2400">
                <a:latin typeface="Arial"/>
                <a:cs typeface="Arial"/>
              </a:rPr>
              <a:t>a</a:t>
            </a:r>
            <a:r>
              <a:rPr lang="en-US" altLang="zh-CN" sz="2400">
                <a:latin typeface="Arial"/>
                <a:cs typeface="Arial"/>
              </a:rPr>
              <a:t>les</a:t>
            </a:r>
            <a:endParaRPr lang="zh-CN" sz="2400">
              <a:latin typeface="Arial"/>
              <a:cs typeface="Arial"/>
            </a:endParaRPr>
          </a:p>
        </p:txBody>
      </p:sp>
    </p:spTree>
    <p:extLst>
      <p:ext uri="{BB962C8B-B14F-4D97-AF65-F5344CB8AC3E}">
        <p14:creationId xmlns:p14="http://schemas.microsoft.com/office/powerpoint/2010/main" val="1511087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4217C8F-59BC-F2B7-700B-72F882B85B1E}"/>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C536854F-5E74-44AC-43E2-B8893A357E0D}"/>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9304FC69-F77E-1B74-D500-FBD96568B2B7}"/>
              </a:ext>
            </a:extLst>
          </p:cNvPr>
          <p:cNvSpPr>
            <a:spLocks noGrp="1"/>
          </p:cNvSpPr>
          <p:nvPr>
            <p:ph type="body" sz="quarter" idx="10"/>
          </p:nvPr>
        </p:nvSpPr>
        <p:spPr/>
        <p:txBody>
          <a:bodyPr/>
          <a:lstStyle/>
          <a:p>
            <a:endParaRPr lang="zh-CN" altLang="en-US"/>
          </a:p>
        </p:txBody>
      </p:sp>
      <p:pic>
        <p:nvPicPr>
          <p:cNvPr id="7" name="图片 7" descr="图片包含 日程表&#10;&#10;已自动生成说明">
            <a:extLst>
              <a:ext uri="{FF2B5EF4-FFF2-40B4-BE49-F238E27FC236}">
                <a16:creationId xmlns:a16="http://schemas.microsoft.com/office/drawing/2014/main" id="{6027246F-6B2B-BE8B-0AA1-7F25508BB4E6}"/>
              </a:ext>
            </a:extLst>
          </p:cNvPr>
          <p:cNvPicPr>
            <a:picLocks noGrp="1" noChangeAspect="1"/>
          </p:cNvPicPr>
          <p:nvPr>
            <p:ph sz="quarter" idx="14"/>
          </p:nvPr>
        </p:nvPicPr>
        <p:blipFill>
          <a:blip r:embed="rId2"/>
          <a:stretch>
            <a:fillRect/>
          </a:stretch>
        </p:blipFill>
        <p:spPr>
          <a:xfrm>
            <a:off x="331218" y="1307758"/>
            <a:ext cx="9400032" cy="4841016"/>
          </a:xfrm>
        </p:spPr>
      </p:pic>
      <p:sp>
        <p:nvSpPr>
          <p:cNvPr id="6" name="标题 5">
            <a:extLst>
              <a:ext uri="{FF2B5EF4-FFF2-40B4-BE49-F238E27FC236}">
                <a16:creationId xmlns:a16="http://schemas.microsoft.com/office/drawing/2014/main" id="{530FEE2C-DCA0-8E71-9858-DC0CB8E52FCB}"/>
              </a:ext>
            </a:extLst>
          </p:cNvPr>
          <p:cNvSpPr>
            <a:spLocks noGrp="1"/>
          </p:cNvSpPr>
          <p:nvPr>
            <p:ph type="title"/>
          </p:nvPr>
        </p:nvSpPr>
        <p:spPr/>
        <p:txBody>
          <a:bodyPr/>
          <a:lstStyle/>
          <a:p>
            <a:r>
              <a:rPr lang="en-US" sz="2400" kern="1200">
                <a:solidFill>
                  <a:schemeClr val="tx1"/>
                </a:solidFill>
                <a:latin typeface="Arial"/>
                <a:ea typeface="+mj-ea"/>
                <a:cs typeface="Arial"/>
              </a:rPr>
              <a:t>Ecommerce Sales by Country in 2021</a:t>
            </a:r>
            <a:endParaRPr lang="zh-CN" altLang="en-US" sz="2400">
              <a:solidFill>
                <a:schemeClr val="tx1"/>
              </a:solidFill>
              <a:latin typeface="Arial"/>
              <a:cs typeface="Arial"/>
            </a:endParaRPr>
          </a:p>
        </p:txBody>
      </p:sp>
    </p:spTree>
    <p:extLst>
      <p:ext uri="{BB962C8B-B14F-4D97-AF65-F5344CB8AC3E}">
        <p14:creationId xmlns:p14="http://schemas.microsoft.com/office/powerpoint/2010/main" val="3213774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0C5A1A3-E56A-8ED1-A3D2-E59082290D87}"/>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49C2CE53-195B-D635-3EE3-EB93F0DECF92}"/>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6914BD7A-6A61-B229-6117-5B968A523FF7}"/>
              </a:ext>
            </a:extLst>
          </p:cNvPr>
          <p:cNvSpPr>
            <a:spLocks noGrp="1"/>
          </p:cNvSpPr>
          <p:nvPr>
            <p:ph type="body" sz="quarter" idx="10"/>
          </p:nvPr>
        </p:nvSpPr>
        <p:spPr/>
        <p:txBody>
          <a:bodyPr/>
          <a:lstStyle/>
          <a:p>
            <a:endParaRPr lang="zh-CN" altLang="en-US"/>
          </a:p>
        </p:txBody>
      </p:sp>
      <p:pic>
        <p:nvPicPr>
          <p:cNvPr id="7" name="图片 7" descr="图表, 条形图&#10;&#10;已自动生成说明">
            <a:extLst>
              <a:ext uri="{FF2B5EF4-FFF2-40B4-BE49-F238E27FC236}">
                <a16:creationId xmlns:a16="http://schemas.microsoft.com/office/drawing/2014/main" id="{85BB923C-C386-0DD1-60D0-B3ACC98AAC6F}"/>
              </a:ext>
            </a:extLst>
          </p:cNvPr>
          <p:cNvPicPr>
            <a:picLocks noGrp="1" noChangeAspect="1"/>
          </p:cNvPicPr>
          <p:nvPr>
            <p:ph sz="quarter" idx="14"/>
          </p:nvPr>
        </p:nvPicPr>
        <p:blipFill>
          <a:blip r:embed="rId2"/>
          <a:stretch>
            <a:fillRect/>
          </a:stretch>
        </p:blipFill>
        <p:spPr>
          <a:xfrm>
            <a:off x="331218" y="1400854"/>
            <a:ext cx="9400032" cy="4654824"/>
          </a:xfrm>
        </p:spPr>
      </p:pic>
      <p:sp>
        <p:nvSpPr>
          <p:cNvPr id="6" name="标题 5">
            <a:extLst>
              <a:ext uri="{FF2B5EF4-FFF2-40B4-BE49-F238E27FC236}">
                <a16:creationId xmlns:a16="http://schemas.microsoft.com/office/drawing/2014/main" id="{3641EDB0-0701-5EAB-CC82-FDAE02478C7F}"/>
              </a:ext>
            </a:extLst>
          </p:cNvPr>
          <p:cNvSpPr>
            <a:spLocks noGrp="1"/>
          </p:cNvSpPr>
          <p:nvPr>
            <p:ph type="title"/>
          </p:nvPr>
        </p:nvSpPr>
        <p:spPr/>
        <p:txBody>
          <a:bodyPr/>
          <a:lstStyle/>
          <a:p>
            <a:r>
              <a:rPr lang="zh-CN" sz="2400">
                <a:latin typeface="Arial"/>
                <a:cs typeface="Arial"/>
              </a:rPr>
              <a:t>Global Ecommerce Shares</a:t>
            </a:r>
          </a:p>
        </p:txBody>
      </p:sp>
    </p:spTree>
    <p:extLst>
      <p:ext uri="{BB962C8B-B14F-4D97-AF65-F5344CB8AC3E}">
        <p14:creationId xmlns:p14="http://schemas.microsoft.com/office/powerpoint/2010/main" val="131651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8E25810-8DC5-3D5D-DA22-47375F42D0CE}"/>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B76BCB81-DFDC-A240-D9A6-908270311E11}"/>
              </a:ext>
            </a:extLst>
          </p:cNvPr>
          <p:cNvSpPr>
            <a:spLocks noGrp="1"/>
          </p:cNvSpPr>
          <p:nvPr>
            <p:ph type="ftr" sz="quarter" idx="13"/>
          </p:nvPr>
        </p:nvSpPr>
        <p:spPr/>
        <p:txBody>
          <a:bodyPr/>
          <a:lstStyle/>
          <a:p>
            <a:endParaRPr lang="en-CA" altLang="zh-CN">
              <a:latin typeface="Times New Roman"/>
              <a:ea typeface="LF_Kai"/>
              <a:cs typeface="Times New Roman"/>
            </a:endParaRPr>
          </a:p>
        </p:txBody>
      </p:sp>
      <p:sp>
        <p:nvSpPr>
          <p:cNvPr id="4" name="文本占位符 3">
            <a:extLst>
              <a:ext uri="{FF2B5EF4-FFF2-40B4-BE49-F238E27FC236}">
                <a16:creationId xmlns:a16="http://schemas.microsoft.com/office/drawing/2014/main" id="{D6145444-F74B-02CF-A6E9-C49E86A3215A}"/>
              </a:ext>
            </a:extLst>
          </p:cNvPr>
          <p:cNvSpPr>
            <a:spLocks noGrp="1"/>
          </p:cNvSpPr>
          <p:nvPr>
            <p:ph type="body" sz="quarter" idx="10"/>
          </p:nvPr>
        </p:nvSpPr>
        <p:spPr/>
        <p:txBody>
          <a:bodyPr/>
          <a:lstStyle/>
          <a:p>
            <a:r>
              <a:rPr lang="en-US" altLang="zh-CN"/>
              <a:t>INDUSTRY OVERVIEW</a:t>
            </a:r>
            <a:endParaRPr lang="zh-CN" altLang="en-US"/>
          </a:p>
        </p:txBody>
      </p:sp>
      <p:sp>
        <p:nvSpPr>
          <p:cNvPr id="5" name="内容占位符 4">
            <a:extLst>
              <a:ext uri="{FF2B5EF4-FFF2-40B4-BE49-F238E27FC236}">
                <a16:creationId xmlns:a16="http://schemas.microsoft.com/office/drawing/2014/main" id="{B3764616-D5CA-E831-FE9C-DF8F7D21F156}"/>
              </a:ext>
            </a:extLst>
          </p:cNvPr>
          <p:cNvSpPr>
            <a:spLocks noGrp="1"/>
          </p:cNvSpPr>
          <p:nvPr>
            <p:ph sz="quarter" idx="14"/>
          </p:nvPr>
        </p:nvSpPr>
        <p:spPr>
          <a:xfrm>
            <a:off x="155781" y="1205588"/>
            <a:ext cx="9400032" cy="5349240"/>
          </a:xfrm>
        </p:spPr>
        <p:txBody>
          <a:bodyPr/>
          <a:lstStyle/>
          <a:p>
            <a:pPr marL="231775" indent="-231775"/>
            <a:r>
              <a:rPr lang="zh-CN" sz="1800">
                <a:latin typeface="Arial"/>
                <a:cs typeface="Times New Roman"/>
              </a:rPr>
              <a:t>The retail industry is a sector of the economy that is comprised of individuals and companies engaged in the selling of finished products to end</a:t>
            </a:r>
            <a:r>
              <a:rPr lang="zh-CN" altLang="en-US" sz="1800">
                <a:latin typeface="Arial"/>
                <a:cs typeface="Times New Roman"/>
              </a:rPr>
              <a:t> </a:t>
            </a:r>
            <a:r>
              <a:rPr lang="zh-CN" sz="1800">
                <a:latin typeface="Arial"/>
                <a:cs typeface="Times New Roman"/>
              </a:rPr>
              <a:t>user consumers.</a:t>
            </a:r>
            <a:endParaRPr lang="zh-CN" altLang="en-US" sz="1800">
              <a:latin typeface="Arial"/>
              <a:cs typeface="Times New Roman"/>
            </a:endParaRPr>
          </a:p>
          <a:p>
            <a:pPr marL="231775" indent="-231775"/>
            <a:endParaRPr lang="zh-CN" sz="1800">
              <a:latin typeface="Arial"/>
            </a:endParaRPr>
          </a:p>
          <a:p>
            <a:pPr marL="231775" indent="-231775"/>
            <a:r>
              <a:rPr lang="en-US" altLang="zh-CN" sz="1800">
                <a:latin typeface="Arial"/>
                <a:cs typeface="Times New Roman"/>
              </a:rPr>
              <a:t>Changes</a:t>
            </a:r>
            <a:r>
              <a:rPr lang="zh-CN" altLang="en-US" sz="1800">
                <a:latin typeface="Arial"/>
                <a:cs typeface="Times New Roman"/>
              </a:rPr>
              <a:t> </a:t>
            </a:r>
            <a:r>
              <a:rPr lang="en-US" altLang="zh-CN" sz="1800">
                <a:latin typeface="Arial"/>
                <a:cs typeface="Times New Roman"/>
              </a:rPr>
              <a:t>in</a:t>
            </a:r>
            <a:r>
              <a:rPr lang="zh-CN" altLang="en-US" sz="1800">
                <a:latin typeface="Arial"/>
                <a:cs typeface="Times New Roman"/>
              </a:rPr>
              <a:t> </a:t>
            </a:r>
            <a:r>
              <a:rPr lang="en-US" altLang="zh-CN" sz="1800">
                <a:latin typeface="Arial"/>
                <a:cs typeface="Times New Roman"/>
              </a:rPr>
              <a:t>retail</a:t>
            </a:r>
            <a:r>
              <a:rPr lang="zh-CN" altLang="en-US" sz="1800">
                <a:latin typeface="Arial"/>
                <a:cs typeface="Times New Roman"/>
              </a:rPr>
              <a:t> </a:t>
            </a:r>
            <a:r>
              <a:rPr lang="en-US" altLang="zh-CN" sz="1800">
                <a:latin typeface="Arial"/>
                <a:cs typeface="Times New Roman"/>
              </a:rPr>
              <a:t>sector</a:t>
            </a:r>
            <a:r>
              <a:rPr lang="zh-CN" altLang="en-US" sz="1800">
                <a:latin typeface="Arial"/>
                <a:cs typeface="Times New Roman"/>
              </a:rPr>
              <a:t> </a:t>
            </a:r>
            <a:r>
              <a:rPr lang="en-US" altLang="zh-CN" sz="1800">
                <a:latin typeface="Arial"/>
                <a:cs typeface="Times New Roman"/>
              </a:rPr>
              <a:t>significant</a:t>
            </a:r>
            <a:r>
              <a:rPr lang="zh-CN" altLang="en-US" sz="1800">
                <a:latin typeface="Arial"/>
                <a:cs typeface="Times New Roman"/>
              </a:rPr>
              <a:t> </a:t>
            </a:r>
            <a:r>
              <a:rPr lang="en-US" altLang="zh-CN" sz="1800">
                <a:latin typeface="Arial"/>
                <a:cs typeface="Times New Roman"/>
              </a:rPr>
              <a:t>indicator</a:t>
            </a:r>
            <a:r>
              <a:rPr lang="zh-CN" altLang="en-US" sz="1800">
                <a:latin typeface="Arial"/>
                <a:cs typeface="Times New Roman"/>
              </a:rPr>
              <a:t> </a:t>
            </a:r>
            <a:r>
              <a:rPr lang="en-US" altLang="zh-CN" sz="1800">
                <a:latin typeface="Arial"/>
                <a:cs typeface="Times New Roman"/>
              </a:rPr>
              <a:t>of</a:t>
            </a:r>
            <a:r>
              <a:rPr lang="zh-CN" altLang="en-US" sz="1800">
                <a:latin typeface="Arial"/>
                <a:cs typeface="Times New Roman"/>
              </a:rPr>
              <a:t> </a:t>
            </a:r>
            <a:r>
              <a:rPr lang="en-US" altLang="zh-CN" sz="1800">
                <a:latin typeface="Arial"/>
                <a:cs typeface="Times New Roman"/>
              </a:rPr>
              <a:t>strength</a:t>
            </a:r>
            <a:r>
              <a:rPr lang="zh-CN" altLang="en-US" sz="1800">
                <a:latin typeface="Arial"/>
                <a:cs typeface="Times New Roman"/>
              </a:rPr>
              <a:t> </a:t>
            </a:r>
            <a:r>
              <a:rPr lang="en-US" altLang="zh-CN" sz="1800">
                <a:latin typeface="Arial"/>
                <a:cs typeface="Times New Roman"/>
              </a:rPr>
              <a:t>of</a:t>
            </a:r>
            <a:r>
              <a:rPr lang="zh-CN" altLang="en-US" sz="1800">
                <a:latin typeface="Arial"/>
                <a:cs typeface="Times New Roman"/>
              </a:rPr>
              <a:t> </a:t>
            </a:r>
            <a:r>
              <a:rPr lang="en-US" altLang="zh-CN" sz="1800">
                <a:latin typeface="Arial"/>
                <a:cs typeface="Times New Roman"/>
              </a:rPr>
              <a:t>US</a:t>
            </a:r>
            <a:r>
              <a:rPr lang="zh-CN" altLang="en-US" sz="1800">
                <a:latin typeface="Arial"/>
                <a:cs typeface="Times New Roman"/>
              </a:rPr>
              <a:t> </a:t>
            </a:r>
            <a:r>
              <a:rPr lang="en-US" altLang="zh-CN" sz="1800">
                <a:latin typeface="Arial"/>
                <a:cs typeface="Times New Roman"/>
              </a:rPr>
              <a:t>economy.</a:t>
            </a:r>
            <a:endParaRPr lang="zh-CN" sz="1800">
              <a:latin typeface="Arial"/>
              <a:cs typeface="Times New Roman"/>
            </a:endParaRPr>
          </a:p>
          <a:p>
            <a:pPr marL="0" indent="0">
              <a:buNone/>
            </a:pPr>
            <a:endParaRPr lang="zh-CN" sz="3500">
              <a:latin typeface="Arial"/>
            </a:endParaRPr>
          </a:p>
          <a:p>
            <a:pPr marL="231775" indent="-231775"/>
            <a:endParaRPr lang="zh-CN" altLang="en-US" sz="3500">
              <a:latin typeface="Arial"/>
            </a:endParaRPr>
          </a:p>
        </p:txBody>
      </p:sp>
      <p:sp>
        <p:nvSpPr>
          <p:cNvPr id="6" name="标题 5">
            <a:extLst>
              <a:ext uri="{FF2B5EF4-FFF2-40B4-BE49-F238E27FC236}">
                <a16:creationId xmlns:a16="http://schemas.microsoft.com/office/drawing/2014/main" id="{5199240C-1BF2-C5AF-346C-30B9DD955B1D}"/>
              </a:ext>
            </a:extLst>
          </p:cNvPr>
          <p:cNvSpPr>
            <a:spLocks noGrp="1"/>
          </p:cNvSpPr>
          <p:nvPr>
            <p:ph type="title"/>
          </p:nvPr>
        </p:nvSpPr>
        <p:spPr>
          <a:xfrm>
            <a:off x="156350" y="546288"/>
            <a:ext cx="9400032" cy="320040"/>
          </a:xfrm>
        </p:spPr>
        <p:txBody>
          <a:bodyPr/>
          <a:lstStyle/>
          <a:p>
            <a:r>
              <a:rPr lang="zh-CN" sz="2500">
                <a:latin typeface="Trebuchet MS"/>
              </a:rPr>
              <a:t>Definition of </a:t>
            </a:r>
            <a:r>
              <a:rPr lang="en-US" altLang="zh-CN" sz="2500">
                <a:latin typeface="Trebuchet MS"/>
              </a:rPr>
              <a:t>R</a:t>
            </a:r>
            <a:r>
              <a:rPr lang="zh-CN" sz="2500">
                <a:latin typeface="Trebuchet MS"/>
              </a:rPr>
              <a:t>etail</a:t>
            </a:r>
          </a:p>
        </p:txBody>
      </p:sp>
      <p:pic>
        <p:nvPicPr>
          <p:cNvPr id="8" name="图片 8" descr="图表, 直方图&#10;&#10;已自动生成说明">
            <a:extLst>
              <a:ext uri="{FF2B5EF4-FFF2-40B4-BE49-F238E27FC236}">
                <a16:creationId xmlns:a16="http://schemas.microsoft.com/office/drawing/2014/main" id="{3FE416A9-5BC1-8201-E2AE-84E531F406EF}"/>
              </a:ext>
            </a:extLst>
          </p:cNvPr>
          <p:cNvPicPr>
            <a:picLocks noChangeAspect="1"/>
          </p:cNvPicPr>
          <p:nvPr/>
        </p:nvPicPr>
        <p:blipFill>
          <a:blip r:embed="rId2"/>
          <a:stretch>
            <a:fillRect/>
          </a:stretch>
        </p:blipFill>
        <p:spPr>
          <a:xfrm>
            <a:off x="502231" y="2631904"/>
            <a:ext cx="8323978" cy="4133198"/>
          </a:xfrm>
          <a:prstGeom prst="rect">
            <a:avLst/>
          </a:prstGeom>
        </p:spPr>
      </p:pic>
    </p:spTree>
    <p:extLst>
      <p:ext uri="{BB962C8B-B14F-4D97-AF65-F5344CB8AC3E}">
        <p14:creationId xmlns:p14="http://schemas.microsoft.com/office/powerpoint/2010/main" val="2010517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1DF6601-57A0-9CA2-F736-F71F07C7343A}"/>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40EFC402-732E-97C5-016D-0DC7D02D5B28}"/>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E7580258-1AA7-ED60-DF84-ACAA24912AA2}"/>
              </a:ext>
            </a:extLst>
          </p:cNvPr>
          <p:cNvSpPr>
            <a:spLocks noGrp="1"/>
          </p:cNvSpPr>
          <p:nvPr>
            <p:ph type="body" sz="quarter" idx="10"/>
          </p:nvPr>
        </p:nvSpPr>
        <p:spPr/>
        <p:txBody>
          <a:bodyPr/>
          <a:lstStyle/>
          <a:p>
            <a:endParaRPr lang="zh-CN" altLang="en-US"/>
          </a:p>
        </p:txBody>
      </p:sp>
      <p:pic>
        <p:nvPicPr>
          <p:cNvPr id="7" name="图片 7" descr="图表, 条形图&#10;&#10;已自动生成说明">
            <a:extLst>
              <a:ext uri="{FF2B5EF4-FFF2-40B4-BE49-F238E27FC236}">
                <a16:creationId xmlns:a16="http://schemas.microsoft.com/office/drawing/2014/main" id="{D1D205D4-E802-C35A-023D-434A983A37E4}"/>
              </a:ext>
            </a:extLst>
          </p:cNvPr>
          <p:cNvPicPr>
            <a:picLocks noGrp="1" noChangeAspect="1"/>
          </p:cNvPicPr>
          <p:nvPr>
            <p:ph sz="quarter" idx="14"/>
          </p:nvPr>
        </p:nvPicPr>
        <p:blipFill>
          <a:blip r:embed="rId2"/>
          <a:stretch>
            <a:fillRect/>
          </a:stretch>
        </p:blipFill>
        <p:spPr>
          <a:xfrm>
            <a:off x="331218" y="1349245"/>
            <a:ext cx="9400032" cy="4758041"/>
          </a:xfrm>
        </p:spPr>
      </p:pic>
      <p:sp>
        <p:nvSpPr>
          <p:cNvPr id="6" name="标题 5">
            <a:extLst>
              <a:ext uri="{FF2B5EF4-FFF2-40B4-BE49-F238E27FC236}">
                <a16:creationId xmlns:a16="http://schemas.microsoft.com/office/drawing/2014/main" id="{4777642E-F08E-6873-530B-9ABE5371A105}"/>
              </a:ext>
            </a:extLst>
          </p:cNvPr>
          <p:cNvSpPr>
            <a:spLocks noGrp="1"/>
          </p:cNvSpPr>
          <p:nvPr>
            <p:ph type="title"/>
          </p:nvPr>
        </p:nvSpPr>
        <p:spPr/>
        <p:txBody>
          <a:bodyPr/>
          <a:lstStyle/>
          <a:p>
            <a:r>
              <a:rPr lang="zh-CN" sz="2400">
                <a:latin typeface="Arial"/>
                <a:cs typeface="Arial"/>
              </a:rPr>
              <a:t>U.S. Ecommerce Shares</a:t>
            </a:r>
          </a:p>
        </p:txBody>
      </p:sp>
    </p:spTree>
    <p:extLst>
      <p:ext uri="{BB962C8B-B14F-4D97-AF65-F5344CB8AC3E}">
        <p14:creationId xmlns:p14="http://schemas.microsoft.com/office/powerpoint/2010/main" val="604194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22B522D7-C1BF-2B8E-001F-4E69BAE8B909}"/>
              </a:ext>
            </a:extLst>
          </p:cNvPr>
          <p:cNvSpPr>
            <a:spLocks noGrp="1"/>
          </p:cNvSpPr>
          <p:nvPr>
            <p:ph type="body" sz="quarter" idx="12"/>
          </p:nvPr>
        </p:nvSpPr>
        <p:spPr>
          <a:xfrm>
            <a:off x="331218" y="1688400"/>
            <a:ext cx="9400032" cy="133126"/>
          </a:xfrm>
        </p:spPr>
        <p:txBody>
          <a:bodyPr/>
          <a:lstStyle/>
          <a:p>
            <a:endParaRPr lang="en-US"/>
          </a:p>
        </p:txBody>
      </p:sp>
      <p:sp>
        <p:nvSpPr>
          <p:cNvPr id="18" name="Footer Placeholder 2">
            <a:extLst>
              <a:ext uri="{FF2B5EF4-FFF2-40B4-BE49-F238E27FC236}">
                <a16:creationId xmlns:a16="http://schemas.microsoft.com/office/drawing/2014/main" id="{6A0241DF-E6C1-D798-58B5-6A69012E944F}"/>
              </a:ext>
            </a:extLst>
          </p:cNvPr>
          <p:cNvSpPr>
            <a:spLocks noGrp="1"/>
          </p:cNvSpPr>
          <p:nvPr>
            <p:ph type="ftr" sz="quarter" idx="13"/>
          </p:nvPr>
        </p:nvSpPr>
        <p:spPr>
          <a:xfrm>
            <a:off x="642938" y="6179036"/>
            <a:ext cx="6400800" cy="301613"/>
          </a:xfrm>
        </p:spPr>
        <p:txBody>
          <a:bodyPr/>
          <a:lstStyle/>
          <a:p>
            <a:endParaRPr lang="en-CA"/>
          </a:p>
        </p:txBody>
      </p:sp>
      <p:sp>
        <p:nvSpPr>
          <p:cNvPr id="20" name="Text Placeholder 3">
            <a:extLst>
              <a:ext uri="{FF2B5EF4-FFF2-40B4-BE49-F238E27FC236}">
                <a16:creationId xmlns:a16="http://schemas.microsoft.com/office/drawing/2014/main" id="{A5959E1B-4476-1D9D-DBA1-25F3C941791D}"/>
              </a:ext>
            </a:extLst>
          </p:cNvPr>
          <p:cNvSpPr>
            <a:spLocks noGrp="1"/>
          </p:cNvSpPr>
          <p:nvPr>
            <p:ph type="body" sz="quarter" idx="10"/>
          </p:nvPr>
        </p:nvSpPr>
        <p:spPr>
          <a:xfrm>
            <a:off x="5121213" y="1277232"/>
            <a:ext cx="4608576" cy="93188"/>
          </a:xfrm>
        </p:spPr>
        <p:txBody>
          <a:bodyPr/>
          <a:lstStyle/>
          <a:p>
            <a:endParaRPr lang="en-US"/>
          </a:p>
        </p:txBody>
      </p:sp>
      <p:pic>
        <p:nvPicPr>
          <p:cNvPr id="7" name="Picture 7" descr="Logo, company name&#10;&#10;Description automatically generated">
            <a:extLst>
              <a:ext uri="{FF2B5EF4-FFF2-40B4-BE49-F238E27FC236}">
                <a16:creationId xmlns:a16="http://schemas.microsoft.com/office/drawing/2014/main" id="{362B7B61-69C3-5179-4A01-030EF2AF3328}"/>
              </a:ext>
            </a:extLst>
          </p:cNvPr>
          <p:cNvPicPr>
            <a:picLocks noChangeAspect="1"/>
          </p:cNvPicPr>
          <p:nvPr/>
        </p:nvPicPr>
        <p:blipFill>
          <a:blip r:embed="rId2"/>
          <a:stretch>
            <a:fillRect/>
          </a:stretch>
        </p:blipFill>
        <p:spPr>
          <a:xfrm>
            <a:off x="331218" y="1938226"/>
            <a:ext cx="9400032" cy="3666014"/>
          </a:xfrm>
          <a:prstGeom prst="rect">
            <a:avLst/>
          </a:prstGeom>
          <a:noFill/>
        </p:spPr>
      </p:pic>
      <p:sp>
        <p:nvSpPr>
          <p:cNvPr id="22" name="Title 5">
            <a:extLst>
              <a:ext uri="{FF2B5EF4-FFF2-40B4-BE49-F238E27FC236}">
                <a16:creationId xmlns:a16="http://schemas.microsoft.com/office/drawing/2014/main" id="{811DC788-85DF-2CC3-4F45-88E6314D4B59}"/>
              </a:ext>
            </a:extLst>
          </p:cNvPr>
          <p:cNvSpPr>
            <a:spLocks noGrp="1"/>
          </p:cNvSpPr>
          <p:nvPr>
            <p:ph type="title"/>
          </p:nvPr>
        </p:nvSpPr>
        <p:spPr>
          <a:xfrm>
            <a:off x="331787" y="1454941"/>
            <a:ext cx="9400032" cy="232970"/>
          </a:xfrm>
        </p:spPr>
        <p:txBody>
          <a:bodyPr/>
          <a:lstStyle/>
          <a:p>
            <a:endParaRPr lang="en-US"/>
          </a:p>
        </p:txBody>
      </p:sp>
      <p:sp>
        <p:nvSpPr>
          <p:cNvPr id="11" name="Title 2">
            <a:extLst>
              <a:ext uri="{FF2B5EF4-FFF2-40B4-BE49-F238E27FC236}">
                <a16:creationId xmlns:a16="http://schemas.microsoft.com/office/drawing/2014/main" id="{86D9E6AA-7F42-DE24-5CFC-6CDDCCE00BA1}"/>
              </a:ext>
            </a:extLst>
          </p:cNvPr>
          <p:cNvSpPr txBox="1">
            <a:spLocks/>
          </p:cNvSpPr>
          <p:nvPr/>
        </p:nvSpPr>
        <p:spPr>
          <a:xfrm>
            <a:off x="1609760" y="3735394"/>
            <a:ext cx="6248944" cy="301613"/>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pPr>
              <a:spcAft>
                <a:spcPts val="495"/>
              </a:spcAft>
            </a:pPr>
            <a:r>
              <a:rPr lang="en-IN" sz="1747" b="1" kern="0">
                <a:latin typeface="Trebuchet MS"/>
              </a:rPr>
              <a:t> </a:t>
            </a:r>
            <a:endParaRPr lang="en-IN" sz="1747" b="1" kern="0"/>
          </a:p>
        </p:txBody>
      </p:sp>
    </p:spTree>
    <p:extLst>
      <p:ext uri="{BB962C8B-B14F-4D97-AF65-F5344CB8AC3E}">
        <p14:creationId xmlns:p14="http://schemas.microsoft.com/office/powerpoint/2010/main" val="2910124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1DD1CFE-FCF7-5E4A-96E8-1017815A2B1C}"/>
              </a:ext>
            </a:extLst>
          </p:cNvPr>
          <p:cNvSpPr>
            <a:spLocks noGrp="1"/>
          </p:cNvSpPr>
          <p:nvPr>
            <p:ph type="ftr" sz="quarter" idx="13"/>
          </p:nvPr>
        </p:nvSpPr>
        <p:spPr/>
        <p:txBody>
          <a:bodyPr/>
          <a:lstStyle/>
          <a:p>
            <a:r>
              <a:rPr lang="en-CA" sz="900"/>
              <a:t>Source: Global Investors as of June 28, 2022</a:t>
            </a:r>
          </a:p>
        </p:txBody>
      </p:sp>
      <p:sp>
        <p:nvSpPr>
          <p:cNvPr id="14" name="Title 13">
            <a:extLst>
              <a:ext uri="{FF2B5EF4-FFF2-40B4-BE49-F238E27FC236}">
                <a16:creationId xmlns:a16="http://schemas.microsoft.com/office/drawing/2014/main" id="{E078F232-7B85-B742-A330-FED7876FA2B5}"/>
              </a:ext>
            </a:extLst>
          </p:cNvPr>
          <p:cNvSpPr>
            <a:spLocks noGrp="1"/>
          </p:cNvSpPr>
          <p:nvPr>
            <p:ph type="title"/>
          </p:nvPr>
        </p:nvSpPr>
        <p:spPr/>
        <p:txBody>
          <a:bodyPr/>
          <a:lstStyle/>
          <a:p>
            <a:r>
              <a:rPr lang="en-US"/>
              <a:t>Stock Information </a:t>
            </a:r>
          </a:p>
        </p:txBody>
      </p:sp>
      <p:sp>
        <p:nvSpPr>
          <p:cNvPr id="19" name="Content Placeholder 18">
            <a:extLst>
              <a:ext uri="{FF2B5EF4-FFF2-40B4-BE49-F238E27FC236}">
                <a16:creationId xmlns:a16="http://schemas.microsoft.com/office/drawing/2014/main" id="{3186A20C-EA72-774F-B1C4-D683CC02A55E}"/>
              </a:ext>
            </a:extLst>
          </p:cNvPr>
          <p:cNvSpPr>
            <a:spLocks noGrp="1"/>
          </p:cNvSpPr>
          <p:nvPr>
            <p:ph sz="quarter" idx="18"/>
          </p:nvPr>
        </p:nvSpPr>
        <p:spPr/>
        <p:txBody>
          <a:bodyPr/>
          <a:lstStyle/>
          <a:p>
            <a:r>
              <a:rPr lang="en-US"/>
              <a:t>Company Snapshot </a:t>
            </a:r>
          </a:p>
        </p:txBody>
      </p:sp>
      <p:sp>
        <p:nvSpPr>
          <p:cNvPr id="15" name="Text Placeholder 3">
            <a:extLst>
              <a:ext uri="{FF2B5EF4-FFF2-40B4-BE49-F238E27FC236}">
                <a16:creationId xmlns:a16="http://schemas.microsoft.com/office/drawing/2014/main" id="{759DA168-03E2-5BDE-0785-9943565D09F0}"/>
              </a:ext>
            </a:extLst>
          </p:cNvPr>
          <p:cNvSpPr txBox="1">
            <a:spLocks/>
          </p:cNvSpPr>
          <p:nvPr/>
        </p:nvSpPr>
        <p:spPr bwMode="gray">
          <a:xfrm>
            <a:off x="5121212" y="302162"/>
            <a:ext cx="4608576" cy="12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97"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a:t>COMPANY OVERVIEW</a:t>
            </a:r>
          </a:p>
        </p:txBody>
      </p:sp>
      <p:pic>
        <p:nvPicPr>
          <p:cNvPr id="5" name="Picture 4" descr="A picture containing chart&#10;&#10;Description automatically generated">
            <a:extLst>
              <a:ext uri="{FF2B5EF4-FFF2-40B4-BE49-F238E27FC236}">
                <a16:creationId xmlns:a16="http://schemas.microsoft.com/office/drawing/2014/main" id="{73E848AD-9801-BA5A-5989-4DA8555D7268}"/>
              </a:ext>
            </a:extLst>
          </p:cNvPr>
          <p:cNvPicPr>
            <a:picLocks noChangeAspect="1"/>
          </p:cNvPicPr>
          <p:nvPr/>
        </p:nvPicPr>
        <p:blipFill>
          <a:blip r:embed="rId3"/>
          <a:stretch>
            <a:fillRect/>
          </a:stretch>
        </p:blipFill>
        <p:spPr>
          <a:xfrm>
            <a:off x="455167" y="1371095"/>
            <a:ext cx="8688324" cy="5500995"/>
          </a:xfrm>
          <a:prstGeom prst="rect">
            <a:avLst/>
          </a:prstGeom>
        </p:spPr>
      </p:pic>
      <p:pic>
        <p:nvPicPr>
          <p:cNvPr id="8" name="Picture 7" descr="Logo, company name&#10;&#10;Description automatically generated">
            <a:extLst>
              <a:ext uri="{FF2B5EF4-FFF2-40B4-BE49-F238E27FC236}">
                <a16:creationId xmlns:a16="http://schemas.microsoft.com/office/drawing/2014/main" id="{42EE4F05-1DA0-3E36-1524-242BEA8BEFBC}"/>
              </a:ext>
            </a:extLst>
          </p:cNvPr>
          <p:cNvPicPr>
            <a:picLocks noChangeAspect="1"/>
          </p:cNvPicPr>
          <p:nvPr/>
        </p:nvPicPr>
        <p:blipFill>
          <a:blip r:embed="rId4"/>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3621603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6F8230-DBC1-4A93-55E9-3104332383B2}"/>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91AF548A-D65B-79A9-D7EC-14AD1C7D4E13}"/>
              </a:ext>
            </a:extLst>
          </p:cNvPr>
          <p:cNvSpPr>
            <a:spLocks noGrp="1"/>
          </p:cNvSpPr>
          <p:nvPr>
            <p:ph type="ftr" sz="quarter" idx="13"/>
          </p:nvPr>
        </p:nvSpPr>
        <p:spPr/>
        <p:txBody>
          <a:bodyPr/>
          <a:lstStyle/>
          <a:p>
            <a:r>
              <a:rPr lang="en-CA">
                <a:latin typeface="Times New Roman"/>
                <a:ea typeface="LF_Kai"/>
                <a:cs typeface="Times New Roman"/>
              </a:rPr>
              <a:t>Sources: Globe Investors</a:t>
            </a:r>
          </a:p>
          <a:p>
            <a:r>
              <a:rPr lang="en-CA">
                <a:latin typeface="Times New Roman"/>
                <a:ea typeface="LF_Kai"/>
                <a:cs typeface="Times New Roman"/>
              </a:rPr>
              <a:t>               Yahoo Finance</a:t>
            </a:r>
          </a:p>
        </p:txBody>
      </p:sp>
      <p:sp>
        <p:nvSpPr>
          <p:cNvPr id="4" name="Text Placeholder 3">
            <a:extLst>
              <a:ext uri="{FF2B5EF4-FFF2-40B4-BE49-F238E27FC236}">
                <a16:creationId xmlns:a16="http://schemas.microsoft.com/office/drawing/2014/main" id="{55953B98-DD96-7CDB-AB85-580CAFFDDB12}"/>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5E3BD16F-86B3-0167-7CFE-9F896610B029}"/>
              </a:ext>
            </a:extLst>
          </p:cNvPr>
          <p:cNvSpPr>
            <a:spLocks noGrp="1"/>
          </p:cNvSpPr>
          <p:nvPr>
            <p:ph type="title"/>
          </p:nvPr>
        </p:nvSpPr>
        <p:spPr/>
        <p:txBody>
          <a:bodyPr/>
          <a:lstStyle/>
          <a:p>
            <a:r>
              <a:rPr lang="en-US"/>
              <a:t>Ownership Structure</a:t>
            </a:r>
          </a:p>
        </p:txBody>
      </p:sp>
      <p:pic>
        <p:nvPicPr>
          <p:cNvPr id="5" name="Picture 8" descr="Table&#10;&#10;Description automatically generated">
            <a:extLst>
              <a:ext uri="{FF2B5EF4-FFF2-40B4-BE49-F238E27FC236}">
                <a16:creationId xmlns:a16="http://schemas.microsoft.com/office/drawing/2014/main" id="{78AB57FF-DDDD-7912-FD7B-9F2862F30529}"/>
              </a:ext>
            </a:extLst>
          </p:cNvPr>
          <p:cNvPicPr>
            <a:picLocks noGrp="1" noChangeAspect="1"/>
          </p:cNvPicPr>
          <p:nvPr>
            <p:ph sz="quarter" idx="18"/>
          </p:nvPr>
        </p:nvPicPr>
        <p:blipFill>
          <a:blip r:embed="rId2"/>
          <a:stretch>
            <a:fillRect/>
          </a:stretch>
        </p:blipFill>
        <p:spPr>
          <a:xfrm>
            <a:off x="1239590" y="3392622"/>
            <a:ext cx="7592681" cy="3536598"/>
          </a:xfrm>
        </p:spPr>
      </p:pic>
      <p:pic>
        <p:nvPicPr>
          <p:cNvPr id="9" name="Picture 9" descr="Table&#10;&#10;Description automatically generated">
            <a:extLst>
              <a:ext uri="{FF2B5EF4-FFF2-40B4-BE49-F238E27FC236}">
                <a16:creationId xmlns:a16="http://schemas.microsoft.com/office/drawing/2014/main" id="{BBF0DB92-CE54-192F-1E85-CA87F2E8DAB1}"/>
              </a:ext>
            </a:extLst>
          </p:cNvPr>
          <p:cNvPicPr>
            <a:picLocks noChangeAspect="1"/>
          </p:cNvPicPr>
          <p:nvPr/>
        </p:nvPicPr>
        <p:blipFill>
          <a:blip r:embed="rId3"/>
          <a:stretch>
            <a:fillRect/>
          </a:stretch>
        </p:blipFill>
        <p:spPr>
          <a:xfrm>
            <a:off x="3238137" y="1372440"/>
            <a:ext cx="3595183" cy="2022912"/>
          </a:xfrm>
          <a:prstGeom prst="rect">
            <a:avLst/>
          </a:prstGeom>
        </p:spPr>
      </p:pic>
      <p:sp>
        <p:nvSpPr>
          <p:cNvPr id="10" name="Rectangle 9">
            <a:extLst>
              <a:ext uri="{FF2B5EF4-FFF2-40B4-BE49-F238E27FC236}">
                <a16:creationId xmlns:a16="http://schemas.microsoft.com/office/drawing/2014/main" id="{BD441445-4420-3F53-AD81-6E4188925E36}"/>
              </a:ext>
            </a:extLst>
          </p:cNvPr>
          <p:cNvSpPr/>
          <p:nvPr/>
        </p:nvSpPr>
        <p:spPr bwMode="auto">
          <a:xfrm>
            <a:off x="3240477" y="2889249"/>
            <a:ext cx="3541459" cy="458612"/>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pic>
        <p:nvPicPr>
          <p:cNvPr id="15" name="Picture 5" descr="Logo, company name&#10;&#10;Description automatically generated">
            <a:extLst>
              <a:ext uri="{FF2B5EF4-FFF2-40B4-BE49-F238E27FC236}">
                <a16:creationId xmlns:a16="http://schemas.microsoft.com/office/drawing/2014/main" id="{EDAB3505-D120-FDD0-AB34-855B543C46C0}"/>
              </a:ext>
            </a:extLst>
          </p:cNvPr>
          <p:cNvPicPr>
            <a:picLocks noChangeAspect="1"/>
          </p:cNvPicPr>
          <p:nvPr/>
        </p:nvPicPr>
        <p:blipFill>
          <a:blip r:embed="rId4"/>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709939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6F8230-DBC1-4A93-55E9-3104332383B2}"/>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91AF548A-D65B-79A9-D7EC-14AD1C7D4E13}"/>
              </a:ext>
            </a:extLst>
          </p:cNvPr>
          <p:cNvSpPr>
            <a:spLocks noGrp="1"/>
          </p:cNvSpPr>
          <p:nvPr>
            <p:ph type="ftr" sz="quarter" idx="13"/>
          </p:nvPr>
        </p:nvSpPr>
        <p:spPr/>
        <p:txBody>
          <a:bodyPr/>
          <a:lstStyle/>
          <a:p>
            <a:r>
              <a:rPr lang="en-CA">
                <a:latin typeface="Times New Roman"/>
                <a:ea typeface="LF_Kai"/>
                <a:cs typeface="Times New Roman"/>
              </a:rPr>
              <a:t>Sources: </a:t>
            </a:r>
            <a:r>
              <a:rPr lang="en-CA">
                <a:latin typeface="Times New Roman"/>
                <a:ea typeface="LF_Kai"/>
                <a:cs typeface="Times New Roman"/>
                <a:hlinkClick r:id="rId2"/>
              </a:rPr>
              <a:t>https://www.stock-analysis-on.net/</a:t>
            </a:r>
            <a:br>
              <a:rPr lang="en-CA">
                <a:latin typeface="Times New Roman"/>
                <a:ea typeface="LF_Kai"/>
                <a:cs typeface="Times New Roman"/>
              </a:rPr>
            </a:br>
            <a:r>
              <a:rPr lang="en-CA">
                <a:latin typeface="Times New Roman"/>
                <a:ea typeface="LF_Kai"/>
                <a:cs typeface="Times New Roman"/>
              </a:rPr>
              <a:t>macrotrends.com</a:t>
            </a:r>
            <a:endParaRPr lang="en-US"/>
          </a:p>
        </p:txBody>
      </p:sp>
      <p:sp>
        <p:nvSpPr>
          <p:cNvPr id="4" name="Text Placeholder 3">
            <a:extLst>
              <a:ext uri="{FF2B5EF4-FFF2-40B4-BE49-F238E27FC236}">
                <a16:creationId xmlns:a16="http://schemas.microsoft.com/office/drawing/2014/main" id="{55953B98-DD96-7CDB-AB85-580CAFFDDB12}"/>
              </a:ext>
            </a:extLst>
          </p:cNvPr>
          <p:cNvSpPr>
            <a:spLocks noGrp="1"/>
          </p:cNvSpPr>
          <p:nvPr>
            <p:ph type="body" sz="quarter" idx="10"/>
          </p:nvPr>
        </p:nvSpPr>
        <p:spPr/>
        <p:txBody>
          <a:bodyPr/>
          <a:lstStyle/>
          <a:p>
            <a:r>
              <a:rPr lang="en-US"/>
              <a:t>ratios</a:t>
            </a:r>
          </a:p>
        </p:txBody>
      </p:sp>
      <p:sp>
        <p:nvSpPr>
          <p:cNvPr id="6" name="Title 5">
            <a:extLst>
              <a:ext uri="{FF2B5EF4-FFF2-40B4-BE49-F238E27FC236}">
                <a16:creationId xmlns:a16="http://schemas.microsoft.com/office/drawing/2014/main" id="{5E3BD16F-86B3-0167-7CFE-9F896610B029}"/>
              </a:ext>
            </a:extLst>
          </p:cNvPr>
          <p:cNvSpPr>
            <a:spLocks noGrp="1"/>
          </p:cNvSpPr>
          <p:nvPr>
            <p:ph type="title"/>
          </p:nvPr>
        </p:nvSpPr>
        <p:spPr/>
        <p:txBody>
          <a:bodyPr/>
          <a:lstStyle/>
          <a:p>
            <a:r>
              <a:rPr lang="en-US">
                <a:latin typeface="Trebuchet MS"/>
              </a:rPr>
              <a:t>Key Ratios</a:t>
            </a:r>
            <a:endParaRPr lang="en-US"/>
          </a:p>
        </p:txBody>
      </p:sp>
      <p:sp>
        <p:nvSpPr>
          <p:cNvPr id="10" name="Rectangle 9">
            <a:extLst>
              <a:ext uri="{FF2B5EF4-FFF2-40B4-BE49-F238E27FC236}">
                <a16:creationId xmlns:a16="http://schemas.microsoft.com/office/drawing/2014/main" id="{BD441445-4420-3F53-AD81-6E4188925E36}"/>
              </a:ext>
            </a:extLst>
          </p:cNvPr>
          <p:cNvSpPr/>
          <p:nvPr/>
        </p:nvSpPr>
        <p:spPr bwMode="auto">
          <a:xfrm>
            <a:off x="3240477" y="2889249"/>
            <a:ext cx="3541459" cy="458612"/>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pic>
        <p:nvPicPr>
          <p:cNvPr id="15" name="Picture 5" descr="Logo, company name&#10;&#10;Description automatically generated">
            <a:extLst>
              <a:ext uri="{FF2B5EF4-FFF2-40B4-BE49-F238E27FC236}">
                <a16:creationId xmlns:a16="http://schemas.microsoft.com/office/drawing/2014/main" id="{EDAB3505-D120-FDD0-AB34-855B543C46C0}"/>
              </a:ext>
            </a:extLst>
          </p:cNvPr>
          <p:cNvPicPr>
            <a:picLocks noChangeAspect="1"/>
          </p:cNvPicPr>
          <p:nvPr/>
        </p:nvPicPr>
        <p:blipFill>
          <a:blip r:embed="rId3"/>
          <a:stretch>
            <a:fillRect/>
          </a:stretch>
        </p:blipFill>
        <p:spPr>
          <a:xfrm>
            <a:off x="8123165" y="7033948"/>
            <a:ext cx="1613535" cy="613828"/>
          </a:xfrm>
          <a:prstGeom prst="rect">
            <a:avLst/>
          </a:prstGeom>
        </p:spPr>
      </p:pic>
      <p:graphicFrame>
        <p:nvGraphicFramePr>
          <p:cNvPr id="12" name="Content Placeholder 11">
            <a:extLst>
              <a:ext uri="{FF2B5EF4-FFF2-40B4-BE49-F238E27FC236}">
                <a16:creationId xmlns:a16="http://schemas.microsoft.com/office/drawing/2014/main" id="{8D181A1B-8959-788B-A0E3-DE65703052BD}"/>
              </a:ext>
            </a:extLst>
          </p:cNvPr>
          <p:cNvGraphicFramePr>
            <a:graphicFrameLocks noGrp="1"/>
          </p:cNvGraphicFramePr>
          <p:nvPr>
            <p:ph sz="quarter" idx="18"/>
            <p:extLst>
              <p:ext uri="{D42A27DB-BD31-4B8C-83A1-F6EECF244321}">
                <p14:modId xmlns:p14="http://schemas.microsoft.com/office/powerpoint/2010/main" val="2638506520"/>
              </p:ext>
            </p:extLst>
          </p:nvPr>
        </p:nvGraphicFramePr>
        <p:xfrm>
          <a:off x="300037" y="1985963"/>
          <a:ext cx="9455146" cy="3956739"/>
        </p:xfrm>
        <a:graphic>
          <a:graphicData uri="http://schemas.openxmlformats.org/drawingml/2006/table">
            <a:tbl>
              <a:tblPr firstRow="1" bandRow="1">
                <a:tableStyleId>{5C22544A-7EE6-4342-B048-85BDC9FD1C3A}</a:tableStyleId>
              </a:tblPr>
              <a:tblGrid>
                <a:gridCol w="3399282">
                  <a:extLst>
                    <a:ext uri="{9D8B030D-6E8A-4147-A177-3AD203B41FA5}">
                      <a16:colId xmlns:a16="http://schemas.microsoft.com/office/drawing/2014/main" val="334448534"/>
                    </a:ext>
                  </a:extLst>
                </a:gridCol>
                <a:gridCol w="2685147">
                  <a:extLst>
                    <a:ext uri="{9D8B030D-6E8A-4147-A177-3AD203B41FA5}">
                      <a16:colId xmlns:a16="http://schemas.microsoft.com/office/drawing/2014/main" val="3557004789"/>
                    </a:ext>
                  </a:extLst>
                </a:gridCol>
                <a:gridCol w="3370717">
                  <a:extLst>
                    <a:ext uri="{9D8B030D-6E8A-4147-A177-3AD203B41FA5}">
                      <a16:colId xmlns:a16="http://schemas.microsoft.com/office/drawing/2014/main" val="3850504402"/>
                    </a:ext>
                  </a:extLst>
                </a:gridCol>
              </a:tblGrid>
              <a:tr h="409318">
                <a:tc>
                  <a:txBody>
                    <a:bodyPr/>
                    <a:lstStyle/>
                    <a:p>
                      <a:pPr algn="ctr" fontAlgn="b"/>
                      <a:r>
                        <a:rPr lang="en-US" sz="1200">
                          <a:effectLst/>
                        </a:rPr>
                        <a:t>Ratio</a:t>
                      </a:r>
                      <a:endParaRPr lang="en-US" sz="1200" b="1">
                        <a:solidFill>
                          <a:srgbClr val="305496"/>
                        </a:solidFill>
                        <a:effectLst/>
                        <a:latin typeface="Calibri" panose="020F0502020204030204" pitchFamily="34" charset="0"/>
                      </a:endParaRPr>
                    </a:p>
                  </a:txBody>
                  <a:tcPr marL="9525" marR="9525" marT="9525" marB="0" anchor="ctr"/>
                </a:tc>
                <a:tc>
                  <a:txBody>
                    <a:bodyPr/>
                    <a:lstStyle/>
                    <a:p>
                      <a:pPr algn="ctr" fontAlgn="b"/>
                      <a:r>
                        <a:rPr lang="en-US" sz="1200">
                          <a:effectLst/>
                        </a:rPr>
                        <a:t>Fiscal 2022</a:t>
                      </a:r>
                      <a:endParaRPr lang="en-US" sz="1200" b="1">
                        <a:solidFill>
                          <a:srgbClr val="305496"/>
                        </a:solidFill>
                        <a:effectLst/>
                        <a:latin typeface="Calibri" panose="020F0502020204030204" pitchFamily="34" charset="0"/>
                      </a:endParaRPr>
                    </a:p>
                  </a:txBody>
                  <a:tcPr marL="9525" marR="9525" marT="9525" marB="0" anchor="ctr"/>
                </a:tc>
                <a:tc>
                  <a:txBody>
                    <a:bodyPr/>
                    <a:lstStyle/>
                    <a:p>
                      <a:pPr algn="ctr" fontAlgn="b"/>
                      <a:r>
                        <a:rPr lang="en-US" sz="1200">
                          <a:effectLst/>
                        </a:rPr>
                        <a:t>Fiscal 2021</a:t>
                      </a:r>
                      <a:endParaRPr lang="en-US" sz="1200" b="1">
                        <a:solidFill>
                          <a:srgbClr val="305496"/>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06622458"/>
                  </a:ext>
                </a:extLst>
              </a:tr>
              <a:tr h="454798">
                <a:tc>
                  <a:txBody>
                    <a:bodyPr/>
                    <a:lstStyle/>
                    <a:p>
                      <a:pPr algn="ctr" fontAlgn="b"/>
                      <a:r>
                        <a:rPr lang="en-US" sz="1200">
                          <a:effectLst/>
                        </a:rPr>
                        <a:t>Current Ratio</a:t>
                      </a:r>
                      <a:endParaRPr lang="en-US" sz="1200">
                        <a:solidFill>
                          <a:srgbClr val="305496"/>
                        </a:solidFill>
                        <a:effectLst/>
                        <a:latin typeface="Calibri" panose="020F0502020204030204" pitchFamily="34" charset="0"/>
                      </a:endParaRPr>
                    </a:p>
                  </a:txBody>
                  <a:tcPr marL="9525" marR="9525" marT="9525" marB="0" anchor="ctr"/>
                </a:tc>
                <a:tc>
                  <a:txBody>
                    <a:bodyPr/>
                    <a:lstStyle/>
                    <a:p>
                      <a:pPr algn="ctr" fontAlgn="b"/>
                      <a:r>
                        <a:rPr lang="en-US" sz="1200">
                          <a:effectLst/>
                        </a:rPr>
                        <a:t>0.93</a:t>
                      </a:r>
                      <a:endParaRPr lang="en-US" sz="1200">
                        <a:solidFill>
                          <a:srgbClr val="305496"/>
                        </a:solidFill>
                        <a:effectLst/>
                        <a:latin typeface="Calibri" panose="020F0502020204030204" pitchFamily="34" charset="0"/>
                      </a:endParaRPr>
                    </a:p>
                  </a:txBody>
                  <a:tcPr marL="9525" marR="9525" marT="9525" marB="0" anchor="b"/>
                </a:tc>
                <a:tc>
                  <a:txBody>
                    <a:bodyPr/>
                    <a:lstStyle/>
                    <a:p>
                      <a:pPr algn="ctr" fontAlgn="b"/>
                      <a:r>
                        <a:rPr lang="en-US" sz="1200">
                          <a:effectLst/>
                        </a:rPr>
                        <a:t>0.97</a:t>
                      </a:r>
                      <a:endParaRPr lang="en-US" sz="1200">
                        <a:solidFill>
                          <a:srgbClr val="30549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96982599"/>
                  </a:ext>
                </a:extLst>
              </a:tr>
              <a:tr h="485117">
                <a:tc>
                  <a:txBody>
                    <a:bodyPr/>
                    <a:lstStyle/>
                    <a:p>
                      <a:pPr algn="ctr" fontAlgn="b"/>
                      <a:r>
                        <a:rPr lang="en-US" sz="1200">
                          <a:effectLst/>
                        </a:rPr>
                        <a:t>Quick Ratio</a:t>
                      </a:r>
                      <a:endParaRPr lang="en-US" sz="1200">
                        <a:solidFill>
                          <a:srgbClr val="305496"/>
                        </a:solidFill>
                        <a:effectLst/>
                        <a:latin typeface="Calibri" panose="020F0502020204030204" pitchFamily="34" charset="0"/>
                      </a:endParaRPr>
                    </a:p>
                  </a:txBody>
                  <a:tcPr marL="9525" marR="9525" marT="9525" marB="0" anchor="ctr"/>
                </a:tc>
                <a:tc>
                  <a:txBody>
                    <a:bodyPr/>
                    <a:lstStyle/>
                    <a:p>
                      <a:pPr algn="ctr" fontAlgn="b"/>
                      <a:r>
                        <a:rPr lang="en-US" sz="1200">
                          <a:effectLst/>
                        </a:rPr>
                        <a:t>0.28</a:t>
                      </a:r>
                      <a:endParaRPr lang="en-US" sz="1200">
                        <a:solidFill>
                          <a:srgbClr val="305496"/>
                        </a:solidFill>
                        <a:effectLst/>
                        <a:latin typeface="Calibri" panose="020F0502020204030204" pitchFamily="34" charset="0"/>
                      </a:endParaRPr>
                    </a:p>
                  </a:txBody>
                  <a:tcPr marL="9525" marR="9525" marT="9525" marB="0" anchor="b"/>
                </a:tc>
                <a:tc>
                  <a:txBody>
                    <a:bodyPr/>
                    <a:lstStyle/>
                    <a:p>
                      <a:pPr algn="ctr" fontAlgn="b"/>
                      <a:r>
                        <a:rPr lang="en-US" sz="1200">
                          <a:effectLst/>
                        </a:rPr>
                        <a:t>0.49</a:t>
                      </a:r>
                      <a:endParaRPr lang="en-US" sz="1200">
                        <a:solidFill>
                          <a:srgbClr val="30549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537670"/>
                  </a:ext>
                </a:extLst>
              </a:tr>
              <a:tr h="485117">
                <a:tc>
                  <a:txBody>
                    <a:bodyPr/>
                    <a:lstStyle/>
                    <a:p>
                      <a:pPr algn="ctr" fontAlgn="b"/>
                      <a:r>
                        <a:rPr lang="en-US" sz="1200">
                          <a:effectLst/>
                        </a:rPr>
                        <a:t>Inventory turnover</a:t>
                      </a:r>
                      <a:endParaRPr lang="en-US" sz="1200">
                        <a:solidFill>
                          <a:srgbClr val="305496"/>
                        </a:solidFill>
                        <a:effectLst/>
                        <a:latin typeface="Calibri" panose="020F0502020204030204" pitchFamily="34" charset="0"/>
                      </a:endParaRPr>
                    </a:p>
                  </a:txBody>
                  <a:tcPr marL="9525" marR="9525" marT="9525" marB="0" anchor="ctr"/>
                </a:tc>
                <a:tc>
                  <a:txBody>
                    <a:bodyPr/>
                    <a:lstStyle/>
                    <a:p>
                      <a:pPr algn="ctr" fontAlgn="b"/>
                      <a:r>
                        <a:rPr lang="en-US" sz="1200">
                          <a:effectLst/>
                        </a:rPr>
                        <a:t>7.59</a:t>
                      </a:r>
                      <a:endParaRPr lang="en-US" sz="1200">
                        <a:solidFill>
                          <a:srgbClr val="305496"/>
                        </a:solidFill>
                        <a:effectLst/>
                        <a:latin typeface="Calibri" panose="020F0502020204030204" pitchFamily="34" charset="0"/>
                      </a:endParaRPr>
                    </a:p>
                  </a:txBody>
                  <a:tcPr marL="9525" marR="9525" marT="9525" marB="0" anchor="b"/>
                </a:tc>
                <a:tc>
                  <a:txBody>
                    <a:bodyPr/>
                    <a:lstStyle/>
                    <a:p>
                      <a:pPr algn="ctr" fontAlgn="b"/>
                      <a:r>
                        <a:rPr lang="en-US" sz="1200">
                          <a:effectLst/>
                        </a:rPr>
                        <a:t>9.35</a:t>
                      </a:r>
                      <a:endParaRPr lang="en-US" sz="1200">
                        <a:solidFill>
                          <a:srgbClr val="30549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1464257"/>
                  </a:ext>
                </a:extLst>
              </a:tr>
              <a:tr h="378998">
                <a:tc>
                  <a:txBody>
                    <a:bodyPr/>
                    <a:lstStyle/>
                    <a:p>
                      <a:pPr algn="ctr" fontAlgn="b"/>
                      <a:r>
                        <a:rPr lang="en-US" sz="1200">
                          <a:effectLst/>
                        </a:rPr>
                        <a:t>EPS</a:t>
                      </a:r>
                      <a:endParaRPr lang="en-US" sz="1200">
                        <a:solidFill>
                          <a:srgbClr val="305496"/>
                        </a:solidFill>
                        <a:effectLst/>
                        <a:latin typeface="Calibri" panose="020F0502020204030204" pitchFamily="34" charset="0"/>
                      </a:endParaRPr>
                    </a:p>
                  </a:txBody>
                  <a:tcPr marL="9525" marR="9525" marT="9525" marB="0" anchor="ctr"/>
                </a:tc>
                <a:tc>
                  <a:txBody>
                    <a:bodyPr/>
                    <a:lstStyle/>
                    <a:p>
                      <a:pPr algn="ctr" fontAlgn="b"/>
                      <a:r>
                        <a:rPr lang="en-US" sz="1200">
                          <a:effectLst/>
                        </a:rPr>
                        <a:t>4.87</a:t>
                      </a:r>
                      <a:endParaRPr lang="en-US" sz="1200">
                        <a:solidFill>
                          <a:srgbClr val="305496"/>
                        </a:solidFill>
                        <a:effectLst/>
                        <a:latin typeface="Calibri" panose="020F0502020204030204" pitchFamily="34" charset="0"/>
                      </a:endParaRPr>
                    </a:p>
                  </a:txBody>
                  <a:tcPr marL="9525" marR="9525" marT="9525" marB="0" anchor="b"/>
                </a:tc>
                <a:tc>
                  <a:txBody>
                    <a:bodyPr/>
                    <a:lstStyle/>
                    <a:p>
                      <a:pPr algn="ctr" fontAlgn="b"/>
                      <a:r>
                        <a:rPr lang="en-US" sz="1200">
                          <a:effectLst/>
                        </a:rPr>
                        <a:t>4.75</a:t>
                      </a:r>
                      <a:endParaRPr lang="en-US" sz="1200">
                        <a:solidFill>
                          <a:srgbClr val="30549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17801123"/>
                  </a:ext>
                </a:extLst>
              </a:tr>
              <a:tr h="485117">
                <a:tc>
                  <a:txBody>
                    <a:bodyPr/>
                    <a:lstStyle/>
                    <a:p>
                      <a:pPr algn="ctr" fontAlgn="b"/>
                      <a:r>
                        <a:rPr lang="en-US" sz="1200">
                          <a:effectLst/>
                        </a:rPr>
                        <a:t>P/E ratio</a:t>
                      </a:r>
                      <a:endParaRPr lang="en-US" sz="1200">
                        <a:solidFill>
                          <a:srgbClr val="305496"/>
                        </a:solidFill>
                        <a:effectLst/>
                        <a:latin typeface="Calibri" panose="020F0502020204030204" pitchFamily="34" charset="0"/>
                      </a:endParaRPr>
                    </a:p>
                  </a:txBody>
                  <a:tcPr marL="9525" marR="9525" marT="9525" marB="0" anchor="ctr"/>
                </a:tc>
                <a:tc>
                  <a:txBody>
                    <a:bodyPr/>
                    <a:lstStyle/>
                    <a:p>
                      <a:pPr algn="ctr" fontAlgn="b"/>
                      <a:r>
                        <a:rPr lang="en-US" sz="1200">
                          <a:effectLst/>
                        </a:rPr>
                        <a:t>28.44</a:t>
                      </a:r>
                      <a:endParaRPr lang="en-US" sz="1200">
                        <a:solidFill>
                          <a:srgbClr val="305496"/>
                        </a:solidFill>
                        <a:effectLst/>
                        <a:latin typeface="Calibri" panose="020F0502020204030204" pitchFamily="34" charset="0"/>
                      </a:endParaRPr>
                    </a:p>
                  </a:txBody>
                  <a:tcPr marL="9525" marR="9525" marT="9525" marB="0" anchor="b"/>
                </a:tc>
                <a:tc>
                  <a:txBody>
                    <a:bodyPr/>
                    <a:lstStyle/>
                    <a:p>
                      <a:pPr algn="ctr" fontAlgn="b"/>
                      <a:r>
                        <a:rPr lang="en-US" sz="1200">
                          <a:effectLst/>
                        </a:rPr>
                        <a:t>29.02</a:t>
                      </a:r>
                      <a:endParaRPr lang="en-US" sz="1200">
                        <a:solidFill>
                          <a:srgbClr val="30549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960707"/>
                  </a:ext>
                </a:extLst>
              </a:tr>
              <a:tr h="469958">
                <a:tc>
                  <a:txBody>
                    <a:bodyPr/>
                    <a:lstStyle/>
                    <a:p>
                      <a:pPr algn="ctr" fontAlgn="b"/>
                      <a:r>
                        <a:rPr lang="en-US" sz="1200">
                          <a:effectLst/>
                        </a:rPr>
                        <a:t>Price/book ratio</a:t>
                      </a:r>
                      <a:endParaRPr lang="en-US" sz="1200">
                        <a:solidFill>
                          <a:srgbClr val="305496"/>
                        </a:solidFill>
                        <a:effectLst/>
                        <a:latin typeface="Calibri" panose="020F0502020204030204" pitchFamily="34" charset="0"/>
                      </a:endParaRPr>
                    </a:p>
                  </a:txBody>
                  <a:tcPr marL="9525" marR="9525" marT="9525" marB="0" anchor="ctr"/>
                </a:tc>
                <a:tc>
                  <a:txBody>
                    <a:bodyPr/>
                    <a:lstStyle/>
                    <a:p>
                      <a:pPr algn="ctr" fontAlgn="b"/>
                      <a:r>
                        <a:rPr lang="en-US" sz="1200">
                          <a:effectLst/>
                        </a:rPr>
                        <a:t>4.17</a:t>
                      </a:r>
                      <a:endParaRPr lang="en-US" sz="1200">
                        <a:solidFill>
                          <a:srgbClr val="305496"/>
                        </a:solidFill>
                        <a:effectLst/>
                        <a:latin typeface="Calibri" panose="020F0502020204030204" pitchFamily="34" charset="0"/>
                      </a:endParaRPr>
                    </a:p>
                  </a:txBody>
                  <a:tcPr marL="9525" marR="9525" marT="9525" marB="0" anchor="b"/>
                </a:tc>
                <a:tc>
                  <a:txBody>
                    <a:bodyPr/>
                    <a:lstStyle/>
                    <a:p>
                      <a:pPr algn="ctr" fontAlgn="b"/>
                      <a:r>
                        <a:rPr lang="en-US" sz="1200">
                          <a:effectLst/>
                        </a:rPr>
                        <a:t>4.42</a:t>
                      </a:r>
                      <a:endParaRPr lang="en-US" sz="1200">
                        <a:solidFill>
                          <a:srgbClr val="30549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0165333"/>
                  </a:ext>
                </a:extLst>
              </a:tr>
              <a:tr h="469958">
                <a:tc>
                  <a:txBody>
                    <a:bodyPr/>
                    <a:lstStyle/>
                    <a:p>
                      <a:pPr algn="ctr" fontAlgn="b"/>
                      <a:r>
                        <a:rPr lang="en-US" sz="1200">
                          <a:effectLst/>
                        </a:rPr>
                        <a:t>Return on Equity</a:t>
                      </a:r>
                      <a:endParaRPr lang="en-US" sz="1200">
                        <a:solidFill>
                          <a:srgbClr val="305496"/>
                        </a:solidFill>
                        <a:effectLst/>
                        <a:latin typeface="Calibri" panose="020F0502020204030204" pitchFamily="34" charset="0"/>
                      </a:endParaRPr>
                    </a:p>
                  </a:txBody>
                  <a:tcPr marL="9525" marR="9525" marT="9525" marB="0" anchor="ctr"/>
                </a:tc>
                <a:tc>
                  <a:txBody>
                    <a:bodyPr/>
                    <a:lstStyle/>
                    <a:p>
                      <a:pPr algn="ctr" fontAlgn="b"/>
                      <a:r>
                        <a:rPr lang="en-US" sz="1200">
                          <a:effectLst/>
                        </a:rPr>
                        <a:t>15.43%</a:t>
                      </a:r>
                      <a:endParaRPr lang="en-US" sz="1200">
                        <a:solidFill>
                          <a:srgbClr val="305496"/>
                        </a:solidFill>
                        <a:effectLst/>
                        <a:latin typeface="Calibri" panose="020F0502020204030204" pitchFamily="34" charset="0"/>
                      </a:endParaRPr>
                    </a:p>
                  </a:txBody>
                  <a:tcPr marL="9525" marR="9525" marT="9525" marB="0" anchor="b"/>
                </a:tc>
                <a:tc>
                  <a:txBody>
                    <a:bodyPr/>
                    <a:lstStyle/>
                    <a:p>
                      <a:pPr algn="ctr" fontAlgn="b"/>
                      <a:r>
                        <a:rPr lang="en-US" sz="1200">
                          <a:effectLst/>
                        </a:rPr>
                        <a:t>16.36%</a:t>
                      </a:r>
                      <a:endParaRPr lang="en-US" sz="1200">
                        <a:solidFill>
                          <a:srgbClr val="30549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6246855"/>
                  </a:ext>
                </a:extLst>
              </a:tr>
              <a:tr h="318358">
                <a:tc>
                  <a:txBody>
                    <a:bodyPr/>
                    <a:lstStyle/>
                    <a:p>
                      <a:pPr algn="ctr" fontAlgn="b"/>
                      <a:r>
                        <a:rPr lang="en-US" sz="1200">
                          <a:effectLst/>
                        </a:rPr>
                        <a:t>Debt/Equity</a:t>
                      </a:r>
                      <a:endParaRPr lang="en-US" sz="1200">
                        <a:solidFill>
                          <a:srgbClr val="305496"/>
                        </a:solidFill>
                        <a:effectLst/>
                        <a:latin typeface="Calibri" panose="020F0502020204030204" pitchFamily="34" charset="0"/>
                      </a:endParaRPr>
                    </a:p>
                  </a:txBody>
                  <a:tcPr marL="9525" marR="9525" marT="9525" marB="0" anchor="ctr"/>
                </a:tc>
                <a:tc>
                  <a:txBody>
                    <a:bodyPr/>
                    <a:lstStyle/>
                    <a:p>
                      <a:pPr algn="ctr" fontAlgn="b"/>
                      <a:r>
                        <a:rPr lang="en-US" sz="1200">
                          <a:effectLst/>
                        </a:rPr>
                        <a:t>1.67</a:t>
                      </a:r>
                      <a:endParaRPr lang="en-US" sz="1200">
                        <a:solidFill>
                          <a:srgbClr val="305496"/>
                        </a:solidFill>
                        <a:effectLst/>
                        <a:latin typeface="Calibri" panose="020F0502020204030204" pitchFamily="34" charset="0"/>
                      </a:endParaRPr>
                    </a:p>
                  </a:txBody>
                  <a:tcPr marL="9525" marR="9525" marT="9525" marB="0" anchor="b"/>
                </a:tc>
                <a:tc>
                  <a:txBody>
                    <a:bodyPr/>
                    <a:lstStyle/>
                    <a:p>
                      <a:pPr algn="ctr" fontAlgn="b"/>
                      <a:r>
                        <a:rPr lang="en-US" sz="1200">
                          <a:effectLst/>
                        </a:rPr>
                        <a:t>1.89</a:t>
                      </a:r>
                      <a:endParaRPr lang="en-US" sz="1200">
                        <a:solidFill>
                          <a:srgbClr val="30549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933630"/>
                  </a:ext>
                </a:extLst>
              </a:tr>
            </a:tbl>
          </a:graphicData>
        </a:graphic>
      </p:graphicFrame>
    </p:spTree>
    <p:extLst>
      <p:ext uri="{BB962C8B-B14F-4D97-AF65-F5344CB8AC3E}">
        <p14:creationId xmlns:p14="http://schemas.microsoft.com/office/powerpoint/2010/main" val="2764549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0CC681-8580-440C-9426-1D1C372DD47F}"/>
              </a:ext>
            </a:extLst>
          </p:cNvPr>
          <p:cNvSpPr>
            <a:spLocks noGrp="1"/>
          </p:cNvSpPr>
          <p:nvPr>
            <p:ph type="ftr" sz="quarter" idx="10"/>
          </p:nvPr>
        </p:nvSpPr>
        <p:spPr/>
        <p:txBody>
          <a:bodyPr/>
          <a:lstStyle/>
          <a:p>
            <a:endParaRPr lang="en-CA"/>
          </a:p>
        </p:txBody>
      </p:sp>
      <p:sp>
        <p:nvSpPr>
          <p:cNvPr id="4" name="Title 2">
            <a:extLst>
              <a:ext uri="{FF2B5EF4-FFF2-40B4-BE49-F238E27FC236}">
                <a16:creationId xmlns:a16="http://schemas.microsoft.com/office/drawing/2014/main" id="{608B007A-EAFE-40FB-B928-D98A6287D2D6}"/>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400" b="1" kern="0"/>
              <a:t>Stock Performance</a:t>
            </a:r>
          </a:p>
        </p:txBody>
      </p:sp>
      <p:sp>
        <p:nvSpPr>
          <p:cNvPr id="6" name="Title 5">
            <a:extLst>
              <a:ext uri="{FF2B5EF4-FFF2-40B4-BE49-F238E27FC236}">
                <a16:creationId xmlns:a16="http://schemas.microsoft.com/office/drawing/2014/main" id="{768B605C-428C-E34A-8F3D-FC11EBBC0045}"/>
              </a:ext>
            </a:extLst>
          </p:cNvPr>
          <p:cNvSpPr>
            <a:spLocks noGrp="1"/>
          </p:cNvSpPr>
          <p:nvPr>
            <p:ph type="title"/>
          </p:nvPr>
        </p:nvSpPr>
        <p:spPr/>
        <p:txBody>
          <a:bodyPr/>
          <a:lstStyle/>
          <a:p>
            <a:endParaRPr lang="en-US"/>
          </a:p>
        </p:txBody>
      </p:sp>
      <p:pic>
        <p:nvPicPr>
          <p:cNvPr id="5" name="Picture 5" descr="Logo, company name&#10;&#10;Description automatically generated">
            <a:extLst>
              <a:ext uri="{FF2B5EF4-FFF2-40B4-BE49-F238E27FC236}">
                <a16:creationId xmlns:a16="http://schemas.microsoft.com/office/drawing/2014/main" id="{EDB37F12-1AA4-485E-FB5D-8B6E1242FD9F}"/>
              </a:ext>
            </a:extLst>
          </p:cNvPr>
          <p:cNvPicPr>
            <a:picLocks noChangeAspect="1"/>
          </p:cNvPicPr>
          <p:nvPr/>
        </p:nvPicPr>
        <p:blipFill>
          <a:blip r:embed="rId2"/>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3761662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F03C0-EC4D-F8BF-C282-266CF07FFC8E}"/>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896C1AEC-E8E7-6A3E-2547-5CDFA40CD821}"/>
              </a:ext>
            </a:extLst>
          </p:cNvPr>
          <p:cNvSpPr>
            <a:spLocks noGrp="1"/>
          </p:cNvSpPr>
          <p:nvPr>
            <p:ph type="ftr" sz="quarter" idx="13"/>
          </p:nvPr>
        </p:nvSpPr>
        <p:spPr/>
        <p:txBody>
          <a:bodyPr/>
          <a:lstStyle/>
          <a:p>
            <a:r>
              <a:rPr lang="en-CA">
                <a:latin typeface="Times New Roman"/>
                <a:ea typeface="LF_Kai"/>
                <a:cs typeface="Times New Roman"/>
              </a:rPr>
              <a:t>Source: Globe Investors Stock Chart as of July 5, 2022</a:t>
            </a:r>
          </a:p>
        </p:txBody>
      </p:sp>
      <p:sp>
        <p:nvSpPr>
          <p:cNvPr id="4" name="Text Placeholder 3">
            <a:extLst>
              <a:ext uri="{FF2B5EF4-FFF2-40B4-BE49-F238E27FC236}">
                <a16:creationId xmlns:a16="http://schemas.microsoft.com/office/drawing/2014/main" id="{1615D2E7-902F-FA18-F817-6957E7968F4C}"/>
              </a:ext>
            </a:extLst>
          </p:cNvPr>
          <p:cNvSpPr>
            <a:spLocks noGrp="1"/>
          </p:cNvSpPr>
          <p:nvPr>
            <p:ph type="body" sz="quarter" idx="10"/>
          </p:nvPr>
        </p:nvSpPr>
        <p:spPr/>
        <p:txBody>
          <a:bodyPr/>
          <a:lstStyle/>
          <a:p>
            <a:r>
              <a:rPr lang="en-US"/>
              <a:t>STOCK PERFORMANCE</a:t>
            </a:r>
          </a:p>
        </p:txBody>
      </p:sp>
      <p:sp>
        <p:nvSpPr>
          <p:cNvPr id="6" name="Title 5">
            <a:extLst>
              <a:ext uri="{FF2B5EF4-FFF2-40B4-BE49-F238E27FC236}">
                <a16:creationId xmlns:a16="http://schemas.microsoft.com/office/drawing/2014/main" id="{D3FA2B8A-28B2-1A90-D3B4-D61FB9ED8F53}"/>
              </a:ext>
            </a:extLst>
          </p:cNvPr>
          <p:cNvSpPr>
            <a:spLocks noGrp="1"/>
          </p:cNvSpPr>
          <p:nvPr>
            <p:ph type="title"/>
          </p:nvPr>
        </p:nvSpPr>
        <p:spPr/>
        <p:txBody>
          <a:bodyPr/>
          <a:lstStyle/>
          <a:p>
            <a:r>
              <a:rPr lang="en-US"/>
              <a:t>Stock Performance</a:t>
            </a:r>
          </a:p>
        </p:txBody>
      </p:sp>
      <p:sp>
        <p:nvSpPr>
          <p:cNvPr id="7" name="Content Placeholder 6">
            <a:extLst>
              <a:ext uri="{FF2B5EF4-FFF2-40B4-BE49-F238E27FC236}">
                <a16:creationId xmlns:a16="http://schemas.microsoft.com/office/drawing/2014/main" id="{BBCE7C01-3344-D414-0814-DBA2CB634310}"/>
              </a:ext>
            </a:extLst>
          </p:cNvPr>
          <p:cNvSpPr>
            <a:spLocks noGrp="1"/>
          </p:cNvSpPr>
          <p:nvPr>
            <p:ph sz="quarter" idx="18"/>
          </p:nvPr>
        </p:nvSpPr>
        <p:spPr/>
        <p:txBody>
          <a:bodyPr/>
          <a:lstStyle/>
          <a:p>
            <a:r>
              <a:rPr lang="en-US"/>
              <a:t>5-Day Stock Performance</a:t>
            </a:r>
          </a:p>
        </p:txBody>
      </p:sp>
      <p:cxnSp>
        <p:nvCxnSpPr>
          <p:cNvPr id="12" name="Straight Connector 11">
            <a:extLst>
              <a:ext uri="{FF2B5EF4-FFF2-40B4-BE49-F238E27FC236}">
                <a16:creationId xmlns:a16="http://schemas.microsoft.com/office/drawing/2014/main" id="{C66A82EF-E49C-45C0-ADBD-CE276105A25C}"/>
              </a:ext>
            </a:extLst>
          </p:cNvPr>
          <p:cNvCxnSpPr/>
          <p:nvPr/>
        </p:nvCxnSpPr>
        <p:spPr bwMode="auto">
          <a:xfrm>
            <a:off x="325691" y="4448435"/>
            <a:ext cx="9400032"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Content Placeholder 6">
            <a:extLst>
              <a:ext uri="{FF2B5EF4-FFF2-40B4-BE49-F238E27FC236}">
                <a16:creationId xmlns:a16="http://schemas.microsoft.com/office/drawing/2014/main" id="{A2CAB2B4-A455-60BA-3057-B45958242428}"/>
              </a:ext>
            </a:extLst>
          </p:cNvPr>
          <p:cNvSpPr txBox="1">
            <a:spLocks/>
          </p:cNvSpPr>
          <p:nvPr/>
        </p:nvSpPr>
        <p:spPr bwMode="gray">
          <a:xfrm>
            <a:off x="325691" y="4184811"/>
            <a:ext cx="939857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97"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1-Month Stock Performance</a:t>
            </a:r>
          </a:p>
        </p:txBody>
      </p:sp>
      <p:pic>
        <p:nvPicPr>
          <p:cNvPr id="9" name="Picture 17" descr="Chart, histogram&#10;&#10;Description automatically generated">
            <a:extLst>
              <a:ext uri="{FF2B5EF4-FFF2-40B4-BE49-F238E27FC236}">
                <a16:creationId xmlns:a16="http://schemas.microsoft.com/office/drawing/2014/main" id="{0B0C8BD1-4482-5EBB-1F3E-AF8FA2B41594}"/>
              </a:ext>
            </a:extLst>
          </p:cNvPr>
          <p:cNvPicPr>
            <a:picLocks noChangeAspect="1"/>
          </p:cNvPicPr>
          <p:nvPr/>
        </p:nvPicPr>
        <p:blipFill>
          <a:blip r:embed="rId2"/>
          <a:stretch>
            <a:fillRect/>
          </a:stretch>
        </p:blipFill>
        <p:spPr>
          <a:xfrm>
            <a:off x="334132" y="1366444"/>
            <a:ext cx="9403762" cy="2762419"/>
          </a:xfrm>
          <a:prstGeom prst="rect">
            <a:avLst/>
          </a:prstGeom>
        </p:spPr>
      </p:pic>
      <p:pic>
        <p:nvPicPr>
          <p:cNvPr id="14" name="Picture 13" descr="Chart, line chart&#10;&#10;Description automatically generated">
            <a:extLst>
              <a:ext uri="{FF2B5EF4-FFF2-40B4-BE49-F238E27FC236}">
                <a16:creationId xmlns:a16="http://schemas.microsoft.com/office/drawing/2014/main" id="{35B18596-B859-82EE-F0EE-E1EB2EACE6BE}"/>
              </a:ext>
            </a:extLst>
          </p:cNvPr>
          <p:cNvPicPr>
            <a:picLocks noChangeAspect="1"/>
          </p:cNvPicPr>
          <p:nvPr/>
        </p:nvPicPr>
        <p:blipFill>
          <a:blip r:embed="rId3"/>
          <a:stretch>
            <a:fillRect/>
          </a:stretch>
        </p:blipFill>
        <p:spPr>
          <a:xfrm>
            <a:off x="334135" y="4487980"/>
            <a:ext cx="9397765" cy="2410871"/>
          </a:xfrm>
          <a:prstGeom prst="rect">
            <a:avLst/>
          </a:prstGeom>
        </p:spPr>
      </p:pic>
      <p:pic>
        <p:nvPicPr>
          <p:cNvPr id="17" name="Picture 5" descr="Logo, company name&#10;&#10;Description automatically generated">
            <a:extLst>
              <a:ext uri="{FF2B5EF4-FFF2-40B4-BE49-F238E27FC236}">
                <a16:creationId xmlns:a16="http://schemas.microsoft.com/office/drawing/2014/main" id="{969B5FBB-0AC9-7D5C-F8DA-CDDAD212F32E}"/>
              </a:ext>
            </a:extLst>
          </p:cNvPr>
          <p:cNvPicPr>
            <a:picLocks noChangeAspect="1"/>
          </p:cNvPicPr>
          <p:nvPr/>
        </p:nvPicPr>
        <p:blipFill>
          <a:blip r:embed="rId4"/>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1888924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F03C0-EC4D-F8BF-C282-266CF07FFC8E}"/>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896C1AEC-E8E7-6A3E-2547-5CDFA40CD821}"/>
              </a:ext>
            </a:extLst>
          </p:cNvPr>
          <p:cNvSpPr>
            <a:spLocks noGrp="1"/>
          </p:cNvSpPr>
          <p:nvPr>
            <p:ph type="ftr" sz="quarter" idx="13"/>
          </p:nvPr>
        </p:nvSpPr>
        <p:spPr/>
        <p:txBody>
          <a:bodyPr/>
          <a:lstStyle/>
          <a:p>
            <a:r>
              <a:rPr lang="en-CA" sz="800">
                <a:latin typeface="Times New Roman"/>
                <a:ea typeface="LF_Kai"/>
                <a:cs typeface="Times New Roman"/>
              </a:rPr>
              <a:t>Source: Globe Investors Stock Chart as of July 5, 2022</a:t>
            </a:r>
          </a:p>
          <a:p>
            <a:endParaRPr lang="en-CA"/>
          </a:p>
        </p:txBody>
      </p:sp>
      <p:sp>
        <p:nvSpPr>
          <p:cNvPr id="4" name="Text Placeholder 3">
            <a:extLst>
              <a:ext uri="{FF2B5EF4-FFF2-40B4-BE49-F238E27FC236}">
                <a16:creationId xmlns:a16="http://schemas.microsoft.com/office/drawing/2014/main" id="{1615D2E7-902F-FA18-F817-6957E7968F4C}"/>
              </a:ext>
            </a:extLst>
          </p:cNvPr>
          <p:cNvSpPr>
            <a:spLocks noGrp="1"/>
          </p:cNvSpPr>
          <p:nvPr>
            <p:ph type="body" sz="quarter" idx="10"/>
          </p:nvPr>
        </p:nvSpPr>
        <p:spPr/>
        <p:txBody>
          <a:bodyPr/>
          <a:lstStyle/>
          <a:p>
            <a:r>
              <a:rPr lang="en-US"/>
              <a:t>STOCK PERFORMANCE</a:t>
            </a:r>
          </a:p>
        </p:txBody>
      </p:sp>
      <p:sp>
        <p:nvSpPr>
          <p:cNvPr id="6" name="Title 5">
            <a:extLst>
              <a:ext uri="{FF2B5EF4-FFF2-40B4-BE49-F238E27FC236}">
                <a16:creationId xmlns:a16="http://schemas.microsoft.com/office/drawing/2014/main" id="{D3FA2B8A-28B2-1A90-D3B4-D61FB9ED8F53}"/>
              </a:ext>
            </a:extLst>
          </p:cNvPr>
          <p:cNvSpPr>
            <a:spLocks noGrp="1"/>
          </p:cNvSpPr>
          <p:nvPr>
            <p:ph type="title"/>
          </p:nvPr>
        </p:nvSpPr>
        <p:spPr/>
        <p:txBody>
          <a:bodyPr/>
          <a:lstStyle/>
          <a:p>
            <a:r>
              <a:rPr lang="en-US"/>
              <a:t>Stock Performance</a:t>
            </a:r>
          </a:p>
        </p:txBody>
      </p:sp>
      <p:sp>
        <p:nvSpPr>
          <p:cNvPr id="7" name="Content Placeholder 6">
            <a:extLst>
              <a:ext uri="{FF2B5EF4-FFF2-40B4-BE49-F238E27FC236}">
                <a16:creationId xmlns:a16="http://schemas.microsoft.com/office/drawing/2014/main" id="{BBCE7C01-3344-D414-0814-DBA2CB634310}"/>
              </a:ext>
            </a:extLst>
          </p:cNvPr>
          <p:cNvSpPr>
            <a:spLocks noGrp="1"/>
          </p:cNvSpPr>
          <p:nvPr>
            <p:ph sz="quarter" idx="18"/>
          </p:nvPr>
        </p:nvSpPr>
        <p:spPr/>
        <p:txBody>
          <a:bodyPr/>
          <a:lstStyle/>
          <a:p>
            <a:r>
              <a:rPr lang="en-US"/>
              <a:t>6-Month Stock Performance</a:t>
            </a:r>
          </a:p>
        </p:txBody>
      </p:sp>
      <p:cxnSp>
        <p:nvCxnSpPr>
          <p:cNvPr id="12" name="Straight Connector 11">
            <a:extLst>
              <a:ext uri="{FF2B5EF4-FFF2-40B4-BE49-F238E27FC236}">
                <a16:creationId xmlns:a16="http://schemas.microsoft.com/office/drawing/2014/main" id="{C66A82EF-E49C-45C0-ADBD-CE276105A25C}"/>
              </a:ext>
            </a:extLst>
          </p:cNvPr>
          <p:cNvCxnSpPr/>
          <p:nvPr/>
        </p:nvCxnSpPr>
        <p:spPr bwMode="auto">
          <a:xfrm>
            <a:off x="325691" y="4448435"/>
            <a:ext cx="9400032"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Content Placeholder 6">
            <a:extLst>
              <a:ext uri="{FF2B5EF4-FFF2-40B4-BE49-F238E27FC236}">
                <a16:creationId xmlns:a16="http://schemas.microsoft.com/office/drawing/2014/main" id="{A2CAB2B4-A455-60BA-3057-B45958242428}"/>
              </a:ext>
            </a:extLst>
          </p:cNvPr>
          <p:cNvSpPr txBox="1">
            <a:spLocks/>
          </p:cNvSpPr>
          <p:nvPr/>
        </p:nvSpPr>
        <p:spPr bwMode="gray">
          <a:xfrm>
            <a:off x="325691" y="4184811"/>
            <a:ext cx="939857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97"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1-Year Stock Performance</a:t>
            </a:r>
          </a:p>
        </p:txBody>
      </p:sp>
      <p:pic>
        <p:nvPicPr>
          <p:cNvPr id="10" name="Picture 10" descr="Chart, line chart&#10;&#10;Description automatically generated">
            <a:extLst>
              <a:ext uri="{FF2B5EF4-FFF2-40B4-BE49-F238E27FC236}">
                <a16:creationId xmlns:a16="http://schemas.microsoft.com/office/drawing/2014/main" id="{FE30E6D7-B622-820B-9A7A-1A99072778FF}"/>
              </a:ext>
            </a:extLst>
          </p:cNvPr>
          <p:cNvPicPr>
            <a:picLocks noChangeAspect="1"/>
          </p:cNvPicPr>
          <p:nvPr/>
        </p:nvPicPr>
        <p:blipFill>
          <a:blip r:embed="rId2"/>
          <a:stretch>
            <a:fillRect/>
          </a:stretch>
        </p:blipFill>
        <p:spPr>
          <a:xfrm>
            <a:off x="334134" y="1355358"/>
            <a:ext cx="9391766" cy="2791077"/>
          </a:xfrm>
          <a:prstGeom prst="rect">
            <a:avLst/>
          </a:prstGeom>
        </p:spPr>
      </p:pic>
      <p:pic>
        <p:nvPicPr>
          <p:cNvPr id="15" name="Picture 14" descr="Chart&#10;&#10;Description automatically generated">
            <a:extLst>
              <a:ext uri="{FF2B5EF4-FFF2-40B4-BE49-F238E27FC236}">
                <a16:creationId xmlns:a16="http://schemas.microsoft.com/office/drawing/2014/main" id="{B87450D7-745B-078B-CF40-E7AFB6E98B79}"/>
              </a:ext>
            </a:extLst>
          </p:cNvPr>
          <p:cNvPicPr>
            <a:picLocks noChangeAspect="1"/>
          </p:cNvPicPr>
          <p:nvPr/>
        </p:nvPicPr>
        <p:blipFill>
          <a:blip r:embed="rId3"/>
          <a:stretch>
            <a:fillRect/>
          </a:stretch>
        </p:blipFill>
        <p:spPr>
          <a:xfrm>
            <a:off x="334133" y="4475199"/>
            <a:ext cx="9397766" cy="2496403"/>
          </a:xfrm>
          <a:prstGeom prst="rect">
            <a:avLst/>
          </a:prstGeom>
        </p:spPr>
      </p:pic>
      <p:pic>
        <p:nvPicPr>
          <p:cNvPr id="17" name="Picture 5" descr="Logo, company name&#10;&#10;Description automatically generated">
            <a:extLst>
              <a:ext uri="{FF2B5EF4-FFF2-40B4-BE49-F238E27FC236}">
                <a16:creationId xmlns:a16="http://schemas.microsoft.com/office/drawing/2014/main" id="{303558A4-54DC-693B-FBD6-31EBB2F4DF54}"/>
              </a:ext>
            </a:extLst>
          </p:cNvPr>
          <p:cNvPicPr>
            <a:picLocks noChangeAspect="1"/>
          </p:cNvPicPr>
          <p:nvPr/>
        </p:nvPicPr>
        <p:blipFill>
          <a:blip r:embed="rId4"/>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822093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F03C0-EC4D-F8BF-C282-266CF07FFC8E}"/>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896C1AEC-E8E7-6A3E-2547-5CDFA40CD821}"/>
              </a:ext>
            </a:extLst>
          </p:cNvPr>
          <p:cNvSpPr>
            <a:spLocks noGrp="1"/>
          </p:cNvSpPr>
          <p:nvPr>
            <p:ph type="ftr" sz="quarter" idx="13"/>
          </p:nvPr>
        </p:nvSpPr>
        <p:spPr/>
        <p:txBody>
          <a:bodyPr/>
          <a:lstStyle/>
          <a:p>
            <a:r>
              <a:rPr lang="en-CA" sz="800"/>
              <a:t>Source: Globe Investors Stock Chart as of June 28, 2022</a:t>
            </a:r>
          </a:p>
          <a:p>
            <a:endParaRPr lang="en-CA"/>
          </a:p>
        </p:txBody>
      </p:sp>
      <p:sp>
        <p:nvSpPr>
          <p:cNvPr id="4" name="Text Placeholder 3">
            <a:extLst>
              <a:ext uri="{FF2B5EF4-FFF2-40B4-BE49-F238E27FC236}">
                <a16:creationId xmlns:a16="http://schemas.microsoft.com/office/drawing/2014/main" id="{1615D2E7-902F-FA18-F817-6957E7968F4C}"/>
              </a:ext>
            </a:extLst>
          </p:cNvPr>
          <p:cNvSpPr>
            <a:spLocks noGrp="1"/>
          </p:cNvSpPr>
          <p:nvPr>
            <p:ph type="body" sz="quarter" idx="10"/>
          </p:nvPr>
        </p:nvSpPr>
        <p:spPr/>
        <p:txBody>
          <a:bodyPr/>
          <a:lstStyle/>
          <a:p>
            <a:r>
              <a:rPr lang="en-US"/>
              <a:t>STOCK PERFORMANCE</a:t>
            </a:r>
          </a:p>
        </p:txBody>
      </p:sp>
      <p:sp>
        <p:nvSpPr>
          <p:cNvPr id="6" name="Title 5">
            <a:extLst>
              <a:ext uri="{FF2B5EF4-FFF2-40B4-BE49-F238E27FC236}">
                <a16:creationId xmlns:a16="http://schemas.microsoft.com/office/drawing/2014/main" id="{D3FA2B8A-28B2-1A90-D3B4-D61FB9ED8F53}"/>
              </a:ext>
            </a:extLst>
          </p:cNvPr>
          <p:cNvSpPr>
            <a:spLocks noGrp="1"/>
          </p:cNvSpPr>
          <p:nvPr>
            <p:ph type="title"/>
          </p:nvPr>
        </p:nvSpPr>
        <p:spPr/>
        <p:txBody>
          <a:bodyPr/>
          <a:lstStyle/>
          <a:p>
            <a:r>
              <a:rPr lang="en-US"/>
              <a:t>Stock Performance</a:t>
            </a:r>
          </a:p>
        </p:txBody>
      </p:sp>
      <p:sp>
        <p:nvSpPr>
          <p:cNvPr id="7" name="Content Placeholder 6">
            <a:extLst>
              <a:ext uri="{FF2B5EF4-FFF2-40B4-BE49-F238E27FC236}">
                <a16:creationId xmlns:a16="http://schemas.microsoft.com/office/drawing/2014/main" id="{BBCE7C01-3344-D414-0814-DBA2CB634310}"/>
              </a:ext>
            </a:extLst>
          </p:cNvPr>
          <p:cNvSpPr>
            <a:spLocks noGrp="1"/>
          </p:cNvSpPr>
          <p:nvPr>
            <p:ph sz="quarter" idx="18"/>
          </p:nvPr>
        </p:nvSpPr>
        <p:spPr/>
        <p:txBody>
          <a:bodyPr/>
          <a:lstStyle/>
          <a:p>
            <a:r>
              <a:rPr lang="en-US"/>
              <a:t>5-Year Stock Performance</a:t>
            </a:r>
          </a:p>
        </p:txBody>
      </p:sp>
      <p:cxnSp>
        <p:nvCxnSpPr>
          <p:cNvPr id="12" name="Straight Connector 11">
            <a:extLst>
              <a:ext uri="{FF2B5EF4-FFF2-40B4-BE49-F238E27FC236}">
                <a16:creationId xmlns:a16="http://schemas.microsoft.com/office/drawing/2014/main" id="{C66A82EF-E49C-45C0-ADBD-CE276105A25C}"/>
              </a:ext>
            </a:extLst>
          </p:cNvPr>
          <p:cNvCxnSpPr/>
          <p:nvPr/>
        </p:nvCxnSpPr>
        <p:spPr bwMode="auto">
          <a:xfrm>
            <a:off x="325691" y="4448435"/>
            <a:ext cx="9400032"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Content Placeholder 6">
            <a:extLst>
              <a:ext uri="{FF2B5EF4-FFF2-40B4-BE49-F238E27FC236}">
                <a16:creationId xmlns:a16="http://schemas.microsoft.com/office/drawing/2014/main" id="{A2CAB2B4-A455-60BA-3057-B45958242428}"/>
              </a:ext>
            </a:extLst>
          </p:cNvPr>
          <p:cNvSpPr txBox="1">
            <a:spLocks/>
          </p:cNvSpPr>
          <p:nvPr/>
        </p:nvSpPr>
        <p:spPr bwMode="gray">
          <a:xfrm>
            <a:off x="325691" y="4184811"/>
            <a:ext cx="939857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97"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10-Year Stock Performance</a:t>
            </a:r>
          </a:p>
        </p:txBody>
      </p:sp>
      <p:pic>
        <p:nvPicPr>
          <p:cNvPr id="9" name="Picture 8" descr="Chart, histogram&#10;&#10;Description automatically generated">
            <a:extLst>
              <a:ext uri="{FF2B5EF4-FFF2-40B4-BE49-F238E27FC236}">
                <a16:creationId xmlns:a16="http://schemas.microsoft.com/office/drawing/2014/main" id="{B30F84C6-AE47-E13C-1EA1-E5DDFA0D707C}"/>
              </a:ext>
            </a:extLst>
          </p:cNvPr>
          <p:cNvPicPr>
            <a:picLocks noChangeAspect="1"/>
          </p:cNvPicPr>
          <p:nvPr/>
        </p:nvPicPr>
        <p:blipFill>
          <a:blip r:embed="rId2"/>
          <a:stretch>
            <a:fillRect/>
          </a:stretch>
        </p:blipFill>
        <p:spPr>
          <a:xfrm>
            <a:off x="334132" y="1369512"/>
            <a:ext cx="9403764" cy="2811317"/>
          </a:xfrm>
          <a:prstGeom prst="rect">
            <a:avLst/>
          </a:prstGeom>
        </p:spPr>
      </p:pic>
      <p:pic>
        <p:nvPicPr>
          <p:cNvPr id="14" name="Picture 10" descr="Chart, histogram&#10;&#10;Description automatically generated">
            <a:extLst>
              <a:ext uri="{FF2B5EF4-FFF2-40B4-BE49-F238E27FC236}">
                <a16:creationId xmlns:a16="http://schemas.microsoft.com/office/drawing/2014/main" id="{CF7C5FA8-F943-394B-4EA5-A60C0C88E293}"/>
              </a:ext>
            </a:extLst>
          </p:cNvPr>
          <p:cNvPicPr>
            <a:picLocks noChangeAspect="1"/>
          </p:cNvPicPr>
          <p:nvPr/>
        </p:nvPicPr>
        <p:blipFill>
          <a:blip r:embed="rId3"/>
          <a:stretch>
            <a:fillRect/>
          </a:stretch>
        </p:blipFill>
        <p:spPr>
          <a:xfrm>
            <a:off x="334133" y="4473191"/>
            <a:ext cx="9402131" cy="2514046"/>
          </a:xfrm>
          <a:prstGeom prst="rect">
            <a:avLst/>
          </a:prstGeom>
        </p:spPr>
      </p:pic>
      <p:pic>
        <p:nvPicPr>
          <p:cNvPr id="17" name="Picture 5" descr="Logo, company name&#10;&#10;Description automatically generated">
            <a:extLst>
              <a:ext uri="{FF2B5EF4-FFF2-40B4-BE49-F238E27FC236}">
                <a16:creationId xmlns:a16="http://schemas.microsoft.com/office/drawing/2014/main" id="{9B88E1ED-6764-F9BD-9C97-A1E4A8B32AE2}"/>
              </a:ext>
            </a:extLst>
          </p:cNvPr>
          <p:cNvPicPr>
            <a:picLocks noChangeAspect="1"/>
          </p:cNvPicPr>
          <p:nvPr/>
        </p:nvPicPr>
        <p:blipFill>
          <a:blip r:embed="rId4"/>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4190145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F03C0-EC4D-F8BF-C282-266CF07FFC8E}"/>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896C1AEC-E8E7-6A3E-2547-5CDFA40CD821}"/>
              </a:ext>
            </a:extLst>
          </p:cNvPr>
          <p:cNvSpPr>
            <a:spLocks noGrp="1"/>
          </p:cNvSpPr>
          <p:nvPr>
            <p:ph type="ftr" sz="quarter" idx="13"/>
          </p:nvPr>
        </p:nvSpPr>
        <p:spPr/>
        <p:txBody>
          <a:bodyPr/>
          <a:lstStyle/>
          <a:p>
            <a:r>
              <a:rPr lang="en-CA" sz="800">
                <a:latin typeface="Times New Roman"/>
                <a:ea typeface="LF_Kai"/>
                <a:cs typeface="Times New Roman"/>
              </a:rPr>
              <a:t>Source: Globe Investors Stock Chart as of July 5, 2022</a:t>
            </a:r>
          </a:p>
          <a:p>
            <a:endParaRPr lang="en-CA"/>
          </a:p>
        </p:txBody>
      </p:sp>
      <p:sp>
        <p:nvSpPr>
          <p:cNvPr id="4" name="Text Placeholder 3">
            <a:extLst>
              <a:ext uri="{FF2B5EF4-FFF2-40B4-BE49-F238E27FC236}">
                <a16:creationId xmlns:a16="http://schemas.microsoft.com/office/drawing/2014/main" id="{1615D2E7-902F-FA18-F817-6957E7968F4C}"/>
              </a:ext>
            </a:extLst>
          </p:cNvPr>
          <p:cNvSpPr>
            <a:spLocks noGrp="1"/>
          </p:cNvSpPr>
          <p:nvPr>
            <p:ph type="body" sz="quarter" idx="10"/>
          </p:nvPr>
        </p:nvSpPr>
        <p:spPr/>
        <p:txBody>
          <a:bodyPr/>
          <a:lstStyle/>
          <a:p>
            <a:r>
              <a:rPr lang="en-US"/>
              <a:t>STOCK PERFORMANCE</a:t>
            </a:r>
          </a:p>
        </p:txBody>
      </p:sp>
      <p:sp>
        <p:nvSpPr>
          <p:cNvPr id="6" name="Title 5">
            <a:extLst>
              <a:ext uri="{FF2B5EF4-FFF2-40B4-BE49-F238E27FC236}">
                <a16:creationId xmlns:a16="http://schemas.microsoft.com/office/drawing/2014/main" id="{D3FA2B8A-28B2-1A90-D3B4-D61FB9ED8F53}"/>
              </a:ext>
            </a:extLst>
          </p:cNvPr>
          <p:cNvSpPr>
            <a:spLocks noGrp="1"/>
          </p:cNvSpPr>
          <p:nvPr>
            <p:ph type="title"/>
          </p:nvPr>
        </p:nvSpPr>
        <p:spPr/>
        <p:txBody>
          <a:bodyPr/>
          <a:lstStyle/>
          <a:p>
            <a:r>
              <a:rPr lang="en-US"/>
              <a:t>Stock Performance</a:t>
            </a:r>
          </a:p>
        </p:txBody>
      </p:sp>
      <p:sp>
        <p:nvSpPr>
          <p:cNvPr id="7" name="Content Placeholder 6">
            <a:extLst>
              <a:ext uri="{FF2B5EF4-FFF2-40B4-BE49-F238E27FC236}">
                <a16:creationId xmlns:a16="http://schemas.microsoft.com/office/drawing/2014/main" id="{BBCE7C01-3344-D414-0814-DBA2CB634310}"/>
              </a:ext>
            </a:extLst>
          </p:cNvPr>
          <p:cNvSpPr>
            <a:spLocks noGrp="1"/>
          </p:cNvSpPr>
          <p:nvPr>
            <p:ph sz="quarter" idx="18"/>
          </p:nvPr>
        </p:nvSpPr>
        <p:spPr/>
        <p:txBody>
          <a:bodyPr/>
          <a:lstStyle/>
          <a:p>
            <a:r>
              <a:rPr lang="en-US"/>
              <a:t>Max Stock Performance</a:t>
            </a:r>
          </a:p>
        </p:txBody>
      </p:sp>
      <p:cxnSp>
        <p:nvCxnSpPr>
          <p:cNvPr id="12" name="Straight Connector 11">
            <a:extLst>
              <a:ext uri="{FF2B5EF4-FFF2-40B4-BE49-F238E27FC236}">
                <a16:creationId xmlns:a16="http://schemas.microsoft.com/office/drawing/2014/main" id="{C66A82EF-E49C-45C0-ADBD-CE276105A25C}"/>
              </a:ext>
            </a:extLst>
          </p:cNvPr>
          <p:cNvCxnSpPr/>
          <p:nvPr/>
        </p:nvCxnSpPr>
        <p:spPr bwMode="auto">
          <a:xfrm>
            <a:off x="325691" y="4448435"/>
            <a:ext cx="9400032"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Content Placeholder 6">
            <a:extLst>
              <a:ext uri="{FF2B5EF4-FFF2-40B4-BE49-F238E27FC236}">
                <a16:creationId xmlns:a16="http://schemas.microsoft.com/office/drawing/2014/main" id="{A2CAB2B4-A455-60BA-3057-B45958242428}"/>
              </a:ext>
            </a:extLst>
          </p:cNvPr>
          <p:cNvSpPr txBox="1">
            <a:spLocks/>
          </p:cNvSpPr>
          <p:nvPr/>
        </p:nvSpPr>
        <p:spPr bwMode="gray">
          <a:xfrm>
            <a:off x="325691" y="4040878"/>
            <a:ext cx="939857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97"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latin typeface="Trebuchet MS"/>
                <a:cs typeface="Times New Roman"/>
              </a:rPr>
              <a:t>Comparison Performance </a:t>
            </a:r>
            <a:endParaRPr lang="en-US" kern="0"/>
          </a:p>
        </p:txBody>
      </p:sp>
      <p:pic>
        <p:nvPicPr>
          <p:cNvPr id="11" name="Picture 10" descr="Chart, histogram&#10;&#10;Description automatically generated">
            <a:extLst>
              <a:ext uri="{FF2B5EF4-FFF2-40B4-BE49-F238E27FC236}">
                <a16:creationId xmlns:a16="http://schemas.microsoft.com/office/drawing/2014/main" id="{158637D8-42B0-F049-5B50-80596D15E669}"/>
              </a:ext>
            </a:extLst>
          </p:cNvPr>
          <p:cNvPicPr>
            <a:picLocks noChangeAspect="1"/>
          </p:cNvPicPr>
          <p:nvPr/>
        </p:nvPicPr>
        <p:blipFill>
          <a:blip r:embed="rId2"/>
          <a:stretch>
            <a:fillRect/>
          </a:stretch>
        </p:blipFill>
        <p:spPr>
          <a:xfrm>
            <a:off x="334133" y="1360824"/>
            <a:ext cx="9385769" cy="2677659"/>
          </a:xfrm>
          <a:prstGeom prst="rect">
            <a:avLst/>
          </a:prstGeom>
        </p:spPr>
      </p:pic>
      <p:pic>
        <p:nvPicPr>
          <p:cNvPr id="17" name="Picture 5" descr="Logo, company name&#10;&#10;Description automatically generated">
            <a:extLst>
              <a:ext uri="{FF2B5EF4-FFF2-40B4-BE49-F238E27FC236}">
                <a16:creationId xmlns:a16="http://schemas.microsoft.com/office/drawing/2014/main" id="{A23D87C0-8821-21E4-2448-2365AC70C3FD}"/>
              </a:ext>
            </a:extLst>
          </p:cNvPr>
          <p:cNvPicPr>
            <a:picLocks noChangeAspect="1"/>
          </p:cNvPicPr>
          <p:nvPr/>
        </p:nvPicPr>
        <p:blipFill>
          <a:blip r:embed="rId3"/>
          <a:stretch>
            <a:fillRect/>
          </a:stretch>
        </p:blipFill>
        <p:spPr>
          <a:xfrm>
            <a:off x="8123165" y="7033948"/>
            <a:ext cx="1613535" cy="613828"/>
          </a:xfrm>
          <a:prstGeom prst="rect">
            <a:avLst/>
          </a:prstGeom>
        </p:spPr>
      </p:pic>
      <p:pic>
        <p:nvPicPr>
          <p:cNvPr id="18" name="Picture 18" descr="Chart, histogram&#10;&#10;Description automatically generated">
            <a:extLst>
              <a:ext uri="{FF2B5EF4-FFF2-40B4-BE49-F238E27FC236}">
                <a16:creationId xmlns:a16="http://schemas.microsoft.com/office/drawing/2014/main" id="{738BC3B6-786A-131B-045C-6765F427EECD}"/>
              </a:ext>
            </a:extLst>
          </p:cNvPr>
          <p:cNvPicPr>
            <a:picLocks noChangeAspect="1"/>
          </p:cNvPicPr>
          <p:nvPr/>
        </p:nvPicPr>
        <p:blipFill>
          <a:blip r:embed="rId4"/>
          <a:stretch>
            <a:fillRect/>
          </a:stretch>
        </p:blipFill>
        <p:spPr>
          <a:xfrm>
            <a:off x="335175" y="4324951"/>
            <a:ext cx="9401106" cy="2702841"/>
          </a:xfrm>
          <a:prstGeom prst="rect">
            <a:avLst/>
          </a:prstGeom>
        </p:spPr>
      </p:pic>
    </p:spTree>
    <p:extLst>
      <p:ext uri="{BB962C8B-B14F-4D97-AF65-F5344CB8AC3E}">
        <p14:creationId xmlns:p14="http://schemas.microsoft.com/office/powerpoint/2010/main" val="2150733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8B13D38-89D7-A020-CABB-5C46D9726AAD}"/>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6026630D-DBFC-A1C7-F859-2E33066AAADC}"/>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9F0A29D2-F6FA-3E68-F2B8-7F742B25C87F}"/>
              </a:ext>
            </a:extLst>
          </p:cNvPr>
          <p:cNvSpPr>
            <a:spLocks noGrp="1"/>
          </p:cNvSpPr>
          <p:nvPr>
            <p:ph type="body" sz="quarter" idx="10"/>
          </p:nvPr>
        </p:nvSpPr>
        <p:spPr/>
        <p:txBody>
          <a:bodyPr/>
          <a:lstStyle/>
          <a:p>
            <a:r>
              <a:rPr lang="en-US" altLang="zh-CN"/>
              <a:t>INDUSTRY OVERVIEW</a:t>
            </a:r>
            <a:endParaRPr lang="zh-CN" altLang="en-US"/>
          </a:p>
        </p:txBody>
      </p:sp>
      <p:sp>
        <p:nvSpPr>
          <p:cNvPr id="5" name="内容占位符 4">
            <a:extLst>
              <a:ext uri="{FF2B5EF4-FFF2-40B4-BE49-F238E27FC236}">
                <a16:creationId xmlns:a16="http://schemas.microsoft.com/office/drawing/2014/main" id="{1B71C8B3-D3C6-CDDC-B598-9B7EBDD46F1C}"/>
              </a:ext>
            </a:extLst>
          </p:cNvPr>
          <p:cNvSpPr>
            <a:spLocks noGrp="1"/>
          </p:cNvSpPr>
          <p:nvPr>
            <p:ph sz="quarter" idx="14"/>
          </p:nvPr>
        </p:nvSpPr>
        <p:spPr>
          <a:xfrm>
            <a:off x="331218" y="1205588"/>
            <a:ext cx="9400032" cy="5349240"/>
          </a:xfrm>
        </p:spPr>
        <p:txBody>
          <a:bodyPr/>
          <a:lstStyle/>
          <a:p>
            <a:pPr marL="231775" indent="-231775"/>
            <a:r>
              <a:rPr lang="zh-CN" sz="2000" b="1">
                <a:latin typeface="Arial"/>
                <a:cs typeface="Times New Roman"/>
              </a:rPr>
              <a:t>Department stores</a:t>
            </a:r>
            <a:r>
              <a:rPr lang="zh-CN" sz="2000">
                <a:latin typeface="Arial"/>
                <a:cs typeface="Times New Roman"/>
              </a:rPr>
              <a:t>: offer a wide range of consumer goods</a:t>
            </a:r>
            <a:r>
              <a:rPr lang="zh-CN" altLang="en-US" sz="2000">
                <a:latin typeface="Arial"/>
                <a:cs typeface="Times New Roman"/>
              </a:rPr>
              <a:t> </a:t>
            </a:r>
            <a:r>
              <a:rPr lang="zh-CN" sz="2000">
                <a:latin typeface="Arial"/>
                <a:cs typeface="Times New Roman"/>
              </a:rPr>
              <a:t>in different areas of the store, each area ("department") specializing in a product category. Exp: Macy’s, Dillard’s</a:t>
            </a:r>
            <a:endParaRPr lang="en-US" altLang="zh-CN" sz="2000">
              <a:latin typeface="Arial"/>
              <a:cs typeface="Times New Roman"/>
            </a:endParaRPr>
          </a:p>
          <a:p>
            <a:pPr marL="0" indent="0">
              <a:spcBef>
                <a:spcPts val="0"/>
              </a:spcBef>
              <a:buNone/>
            </a:pPr>
            <a:endParaRPr lang="zh-CN" sz="2000">
              <a:latin typeface="Arial"/>
              <a:cs typeface="Times New Roman"/>
            </a:endParaRPr>
          </a:p>
          <a:p>
            <a:pPr marL="231775" indent="-231775"/>
            <a:r>
              <a:rPr lang="zh-CN" sz="2000" b="1">
                <a:latin typeface="Arial"/>
                <a:cs typeface="Times New Roman"/>
              </a:rPr>
              <a:t>Specialty stores: </a:t>
            </a:r>
            <a:r>
              <a:rPr lang="zh-CN" sz="2000">
                <a:latin typeface="Arial"/>
                <a:cs typeface="Times New Roman"/>
              </a:rPr>
              <a:t>focus on one or two specific categories of products. Exp: Furniture stores, bookstores</a:t>
            </a:r>
            <a:endParaRPr lang="en-US" altLang="zh-CN" sz="2000">
              <a:latin typeface="Arial"/>
              <a:cs typeface="Times New Roman"/>
            </a:endParaRPr>
          </a:p>
          <a:p>
            <a:pPr marL="0" indent="0">
              <a:spcBef>
                <a:spcPts val="0"/>
              </a:spcBef>
              <a:buNone/>
            </a:pPr>
            <a:endParaRPr lang="zh-CN" sz="2000">
              <a:latin typeface="Arial"/>
              <a:cs typeface="Times New Roman"/>
            </a:endParaRPr>
          </a:p>
          <a:p>
            <a:pPr marL="231775" indent="-231775"/>
            <a:r>
              <a:rPr lang="zh-CN" sz="2000" b="1">
                <a:latin typeface="Arial"/>
                <a:cs typeface="Times New Roman"/>
              </a:rPr>
              <a:t>Supermarkets: </a:t>
            </a:r>
            <a:r>
              <a:rPr lang="zh-CN" sz="2000">
                <a:latin typeface="Arial"/>
                <a:cs typeface="Times New Roman"/>
              </a:rPr>
              <a:t>big self-service retail market that generally sells foods and household items Exp: Safeway, Nesters</a:t>
            </a:r>
            <a:endParaRPr lang="en-US" altLang="zh-CN" sz="2000">
              <a:latin typeface="Arial"/>
              <a:cs typeface="Times New Roman"/>
            </a:endParaRPr>
          </a:p>
          <a:p>
            <a:pPr marL="0" indent="0">
              <a:spcBef>
                <a:spcPts val="0"/>
              </a:spcBef>
              <a:buNone/>
            </a:pPr>
            <a:endParaRPr lang="en-US" altLang="zh-CN" sz="2000" b="1">
              <a:latin typeface="Arial"/>
              <a:cs typeface="Times New Roman"/>
            </a:endParaRPr>
          </a:p>
          <a:p>
            <a:pPr marL="231775" indent="-231775"/>
            <a:r>
              <a:rPr lang="zh-CN" sz="2000" b="1">
                <a:latin typeface="Arial"/>
                <a:cs typeface="Times New Roman"/>
              </a:rPr>
              <a:t>Convenience stores: </a:t>
            </a:r>
            <a:r>
              <a:rPr lang="zh-CN" sz="2000">
                <a:latin typeface="Arial"/>
                <a:cs typeface="Times New Roman"/>
              </a:rPr>
              <a:t>offer a limited range of products at premium prices due to the added value of convenience. Usually are small and located in residential area.</a:t>
            </a:r>
            <a:endParaRPr lang="en-US" altLang="zh-CN" sz="2000">
              <a:latin typeface="Arial"/>
              <a:cs typeface="Times New Roman"/>
            </a:endParaRPr>
          </a:p>
          <a:p>
            <a:pPr marL="0" indent="0">
              <a:spcBef>
                <a:spcPts val="0"/>
              </a:spcBef>
              <a:buNone/>
            </a:pPr>
            <a:endParaRPr lang="zh-CN" altLang="en-US" sz="2000">
              <a:latin typeface="Arial"/>
              <a:cs typeface="Times New Roman"/>
            </a:endParaRPr>
          </a:p>
          <a:p>
            <a:pPr marL="231775" indent="-231775"/>
            <a:r>
              <a:rPr lang="zh-CN" sz="2000" b="1">
                <a:latin typeface="Arial"/>
                <a:cs typeface="Times New Roman"/>
              </a:rPr>
              <a:t>Discount stores: </a:t>
            </a:r>
            <a:r>
              <a:rPr lang="zh-CN" sz="2000">
                <a:latin typeface="Arial"/>
                <a:cs typeface="Times New Roman"/>
              </a:rPr>
              <a:t>compete on the basis of low prices, high turnover, and high volume. Exp: Walmart, Winners</a:t>
            </a:r>
          </a:p>
          <a:p>
            <a:pPr marL="231775" indent="-231775"/>
            <a:endParaRPr lang="zh-CN" altLang="en-US" sz="2000">
              <a:latin typeface="Arial"/>
            </a:endParaRPr>
          </a:p>
        </p:txBody>
      </p:sp>
      <p:sp>
        <p:nvSpPr>
          <p:cNvPr id="9" name="标题 5">
            <a:extLst>
              <a:ext uri="{FF2B5EF4-FFF2-40B4-BE49-F238E27FC236}">
                <a16:creationId xmlns:a16="http://schemas.microsoft.com/office/drawing/2014/main" id="{7E568340-CF70-D894-082C-F8DC2C596882}"/>
              </a:ext>
            </a:extLst>
          </p:cNvPr>
          <p:cNvSpPr txBox="1">
            <a:spLocks/>
          </p:cNvSpPr>
          <p:nvPr/>
        </p:nvSpPr>
        <p:spPr>
          <a:xfrm>
            <a:off x="329184" y="552812"/>
            <a:ext cx="9400032" cy="320040"/>
          </a:xfrm>
          <a:prstGeom prst="rect">
            <a:avLst/>
          </a:prstGeom>
        </p:spPr>
        <p:txBody>
          <a:bodyPr vert="horz" wrap="square" lIns="0" tIns="0" rIns="0" bIns="0" rtlCol="0" anchor="b">
            <a:noAutofit/>
          </a:bodyPr>
          <a:lstStyle>
            <a:lvl1pPr algn="l" defTabSz="1019200"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12"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23"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34"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46" algn="l" defTabSz="1019200"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US" altLang="zh-CN" sz="2500" kern="0">
                <a:latin typeface="Arial"/>
                <a:cs typeface="Arial"/>
              </a:rPr>
              <a:t>Types</a:t>
            </a:r>
            <a:r>
              <a:rPr lang="zh-CN" altLang="en-US" sz="2500" kern="0">
                <a:latin typeface="Arial"/>
                <a:cs typeface="Arial"/>
              </a:rPr>
              <a:t> </a:t>
            </a:r>
            <a:r>
              <a:rPr lang="en-US" altLang="zh-CN" sz="2500" kern="0">
                <a:latin typeface="Arial"/>
                <a:cs typeface="Arial"/>
              </a:rPr>
              <a:t>of</a:t>
            </a:r>
            <a:r>
              <a:rPr lang="zh-CN" altLang="en-US" sz="2500" kern="0">
                <a:latin typeface="Arial"/>
                <a:cs typeface="Arial"/>
              </a:rPr>
              <a:t> </a:t>
            </a:r>
            <a:r>
              <a:rPr lang="en-US" altLang="zh-CN" sz="2500" kern="0">
                <a:latin typeface="Arial"/>
                <a:cs typeface="Arial"/>
              </a:rPr>
              <a:t>Retail</a:t>
            </a:r>
            <a:r>
              <a:rPr lang="zh-CN" altLang="en-US" sz="2500" kern="0">
                <a:latin typeface="Arial"/>
                <a:cs typeface="Arial"/>
              </a:rPr>
              <a:t> </a:t>
            </a:r>
            <a:r>
              <a:rPr lang="en-US" altLang="zh-CN" sz="2500" kern="0">
                <a:latin typeface="Arial"/>
                <a:cs typeface="Arial"/>
              </a:rPr>
              <a:t>Stores</a:t>
            </a:r>
            <a:endParaRPr lang="zh-CN" sz="2500" kern="0">
              <a:latin typeface="Arial"/>
              <a:cs typeface="Arial"/>
            </a:endParaRPr>
          </a:p>
        </p:txBody>
      </p:sp>
    </p:spTree>
    <p:extLst>
      <p:ext uri="{BB962C8B-B14F-4D97-AF65-F5344CB8AC3E}">
        <p14:creationId xmlns:p14="http://schemas.microsoft.com/office/powerpoint/2010/main" val="4023401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0AC522-C1A4-47A4-AF1F-4FB1447ABDC3}"/>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0FDEE7A7-9B64-44B9-90E7-F347DD7FF27C}"/>
              </a:ext>
            </a:extLst>
          </p:cNvPr>
          <p:cNvSpPr>
            <a:spLocks noGrp="1"/>
          </p:cNvSpPr>
          <p:nvPr>
            <p:ph type="ftr" sz="quarter" idx="13"/>
          </p:nvPr>
        </p:nvSpPr>
        <p:spPr>
          <a:xfrm>
            <a:off x="642938" y="7035954"/>
            <a:ext cx="9081840" cy="414338"/>
          </a:xfrm>
        </p:spPr>
        <p:txBody>
          <a:bodyPr/>
          <a:lstStyle/>
          <a:p>
            <a:r>
              <a:rPr lang="en-CA">
                <a:latin typeface="Times New Roman"/>
                <a:ea typeface="LF_Kai"/>
                <a:cs typeface="Times New Roman"/>
              </a:rPr>
              <a:t>Source: Walmart Corporate 2022</a:t>
            </a:r>
            <a:endParaRPr lang="en-CA"/>
          </a:p>
        </p:txBody>
      </p:sp>
      <p:sp>
        <p:nvSpPr>
          <p:cNvPr id="4" name="Text Placeholder 3">
            <a:extLst>
              <a:ext uri="{FF2B5EF4-FFF2-40B4-BE49-F238E27FC236}">
                <a16:creationId xmlns:a16="http://schemas.microsoft.com/office/drawing/2014/main" id="{152D1243-7C94-4348-906E-400C6C503F06}"/>
              </a:ext>
            </a:extLst>
          </p:cNvPr>
          <p:cNvSpPr>
            <a:spLocks noGrp="1"/>
          </p:cNvSpPr>
          <p:nvPr>
            <p:ph type="body" sz="quarter" idx="10"/>
          </p:nvPr>
        </p:nvSpPr>
        <p:spPr/>
        <p:txBody>
          <a:bodyPr/>
          <a:lstStyle/>
          <a:p>
            <a:r>
              <a:rPr lang="en-US"/>
              <a:t>Stock performance</a:t>
            </a:r>
          </a:p>
        </p:txBody>
      </p:sp>
      <p:sp>
        <p:nvSpPr>
          <p:cNvPr id="6" name="Title 5">
            <a:extLst>
              <a:ext uri="{FF2B5EF4-FFF2-40B4-BE49-F238E27FC236}">
                <a16:creationId xmlns:a16="http://schemas.microsoft.com/office/drawing/2014/main" id="{9D1C47E2-1724-4F78-A964-FAA2F5A0D247}"/>
              </a:ext>
            </a:extLst>
          </p:cNvPr>
          <p:cNvSpPr>
            <a:spLocks noGrp="1"/>
          </p:cNvSpPr>
          <p:nvPr>
            <p:ph type="title"/>
          </p:nvPr>
        </p:nvSpPr>
        <p:spPr/>
        <p:txBody>
          <a:bodyPr/>
          <a:lstStyle/>
          <a:p>
            <a:r>
              <a:rPr lang="en-US"/>
              <a:t>Dividend History</a:t>
            </a:r>
          </a:p>
        </p:txBody>
      </p:sp>
      <p:pic>
        <p:nvPicPr>
          <p:cNvPr id="9" name="Picture 8" descr="Chart, line chart&#10;&#10;Description automatically generated">
            <a:extLst>
              <a:ext uri="{FF2B5EF4-FFF2-40B4-BE49-F238E27FC236}">
                <a16:creationId xmlns:a16="http://schemas.microsoft.com/office/drawing/2014/main" id="{56072019-B03D-C739-595E-5E5B3D8EF973}"/>
              </a:ext>
            </a:extLst>
          </p:cNvPr>
          <p:cNvPicPr>
            <a:picLocks noChangeAspect="1"/>
          </p:cNvPicPr>
          <p:nvPr/>
        </p:nvPicPr>
        <p:blipFill>
          <a:blip r:embed="rId2"/>
          <a:stretch>
            <a:fillRect/>
          </a:stretch>
        </p:blipFill>
        <p:spPr bwMode="gray">
          <a:xfrm>
            <a:off x="596029" y="1383606"/>
            <a:ext cx="8326832" cy="449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11">
            <a:extLst>
              <a:ext uri="{FF2B5EF4-FFF2-40B4-BE49-F238E27FC236}">
                <a16:creationId xmlns:a16="http://schemas.microsoft.com/office/drawing/2014/main" id="{31E3D118-C9FF-6014-2373-115894B5AEED}"/>
              </a:ext>
            </a:extLst>
          </p:cNvPr>
          <p:cNvSpPr>
            <a:spLocks noGrp="1"/>
          </p:cNvSpPr>
          <p:nvPr>
            <p:ph sz="quarter" idx="18"/>
          </p:nvPr>
        </p:nvSpPr>
        <p:spPr/>
        <p:txBody>
          <a:bodyPr/>
          <a:lstStyle/>
          <a:p>
            <a:r>
              <a:rPr lang="en-US">
                <a:latin typeface="Trebuchet MS"/>
                <a:cs typeface="Times New Roman"/>
              </a:rPr>
              <a:t>Annual Dividend Rate 2003-2022:</a:t>
            </a:r>
            <a:endParaRPr lang="en-US"/>
          </a:p>
        </p:txBody>
      </p:sp>
      <p:pic>
        <p:nvPicPr>
          <p:cNvPr id="14" name="Picture 5" descr="Logo, company name&#10;&#10;Description automatically generated">
            <a:extLst>
              <a:ext uri="{FF2B5EF4-FFF2-40B4-BE49-F238E27FC236}">
                <a16:creationId xmlns:a16="http://schemas.microsoft.com/office/drawing/2014/main" id="{485B6B17-46E8-DC6D-47B7-70C6759E6344}"/>
              </a:ext>
            </a:extLst>
          </p:cNvPr>
          <p:cNvPicPr>
            <a:picLocks noChangeAspect="1"/>
          </p:cNvPicPr>
          <p:nvPr/>
        </p:nvPicPr>
        <p:blipFill>
          <a:blip r:embed="rId3"/>
          <a:stretch>
            <a:fillRect/>
          </a:stretch>
        </p:blipFill>
        <p:spPr>
          <a:xfrm>
            <a:off x="8123165" y="7033948"/>
            <a:ext cx="1613535" cy="613828"/>
          </a:xfrm>
          <a:prstGeom prst="rect">
            <a:avLst/>
          </a:prstGeom>
        </p:spPr>
      </p:pic>
      <p:sp>
        <p:nvSpPr>
          <p:cNvPr id="15" name="TextBox 14">
            <a:extLst>
              <a:ext uri="{FF2B5EF4-FFF2-40B4-BE49-F238E27FC236}">
                <a16:creationId xmlns:a16="http://schemas.microsoft.com/office/drawing/2014/main" id="{7D0409CD-70D6-256B-0F5F-A6F7CCA7189B}"/>
              </a:ext>
            </a:extLst>
          </p:cNvPr>
          <p:cNvSpPr txBox="1"/>
          <p:nvPr/>
        </p:nvSpPr>
        <p:spPr>
          <a:xfrm>
            <a:off x="1360422" y="6182431"/>
            <a:ext cx="7336998" cy="584775"/>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600">
                <a:latin typeface="Times New Roman"/>
                <a:ea typeface="LF_Kai"/>
                <a:cs typeface="Arial"/>
              </a:rPr>
              <a:t>Walmart has increased its annual cash dividend every year since first declaring a $0.05 per share annual dividend in March 1974</a:t>
            </a:r>
            <a:endParaRPr lang="en-US" sz="1600">
              <a:latin typeface="Times New Roman"/>
              <a:ea typeface="LF_Kai"/>
              <a:cs typeface="Arial" charset="0"/>
            </a:endParaRPr>
          </a:p>
        </p:txBody>
      </p:sp>
    </p:spTree>
    <p:extLst>
      <p:ext uri="{BB962C8B-B14F-4D97-AF65-F5344CB8AC3E}">
        <p14:creationId xmlns:p14="http://schemas.microsoft.com/office/powerpoint/2010/main" val="1115519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1DD1CFE-FCF7-5E4A-96E8-1017815A2B1C}"/>
              </a:ext>
            </a:extLst>
          </p:cNvPr>
          <p:cNvSpPr>
            <a:spLocks noGrp="1"/>
          </p:cNvSpPr>
          <p:nvPr>
            <p:ph type="ftr" sz="quarter" idx="13"/>
          </p:nvPr>
        </p:nvSpPr>
        <p:spPr/>
        <p:txBody>
          <a:bodyPr/>
          <a:lstStyle/>
          <a:p>
            <a:r>
              <a:rPr lang="en-CA" sz="900">
                <a:latin typeface="Times New Roman"/>
                <a:ea typeface="LF_Kai"/>
                <a:cs typeface="Times New Roman"/>
              </a:rPr>
              <a:t>Source: Annual Report 2022</a:t>
            </a:r>
            <a:endParaRPr lang="en-CA" sz="900"/>
          </a:p>
        </p:txBody>
      </p:sp>
      <p:sp>
        <p:nvSpPr>
          <p:cNvPr id="14" name="Title 13">
            <a:extLst>
              <a:ext uri="{FF2B5EF4-FFF2-40B4-BE49-F238E27FC236}">
                <a16:creationId xmlns:a16="http://schemas.microsoft.com/office/drawing/2014/main" id="{E078F232-7B85-B742-A330-FED7876FA2B5}"/>
              </a:ext>
            </a:extLst>
          </p:cNvPr>
          <p:cNvSpPr>
            <a:spLocks noGrp="1"/>
          </p:cNvSpPr>
          <p:nvPr>
            <p:ph type="title"/>
          </p:nvPr>
        </p:nvSpPr>
        <p:spPr/>
        <p:txBody>
          <a:bodyPr/>
          <a:lstStyle/>
          <a:p>
            <a:r>
              <a:rPr lang="en-US"/>
              <a:t>Stock Performance </a:t>
            </a:r>
          </a:p>
        </p:txBody>
      </p:sp>
      <p:sp>
        <p:nvSpPr>
          <p:cNvPr id="19" name="Content Placeholder 18">
            <a:extLst>
              <a:ext uri="{FF2B5EF4-FFF2-40B4-BE49-F238E27FC236}">
                <a16:creationId xmlns:a16="http://schemas.microsoft.com/office/drawing/2014/main" id="{3186A20C-EA72-774F-B1C4-D683CC02A55E}"/>
              </a:ext>
            </a:extLst>
          </p:cNvPr>
          <p:cNvSpPr>
            <a:spLocks noGrp="1"/>
          </p:cNvSpPr>
          <p:nvPr>
            <p:ph sz="quarter" idx="18"/>
          </p:nvPr>
        </p:nvSpPr>
        <p:spPr/>
        <p:txBody>
          <a:bodyPr/>
          <a:lstStyle/>
          <a:p>
            <a:r>
              <a:rPr lang="en-US"/>
              <a:t>Comparison of 5-Year Cumulative Return </a:t>
            </a:r>
          </a:p>
        </p:txBody>
      </p:sp>
      <p:sp>
        <p:nvSpPr>
          <p:cNvPr id="15" name="Text Placeholder 3">
            <a:extLst>
              <a:ext uri="{FF2B5EF4-FFF2-40B4-BE49-F238E27FC236}">
                <a16:creationId xmlns:a16="http://schemas.microsoft.com/office/drawing/2014/main" id="{759DA168-03E2-5BDE-0785-9943565D09F0}"/>
              </a:ext>
            </a:extLst>
          </p:cNvPr>
          <p:cNvSpPr txBox="1">
            <a:spLocks/>
          </p:cNvSpPr>
          <p:nvPr/>
        </p:nvSpPr>
        <p:spPr bwMode="gray">
          <a:xfrm>
            <a:off x="5121212" y="302162"/>
            <a:ext cx="4608576" cy="12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97"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a:t>Stock performance</a:t>
            </a:r>
          </a:p>
        </p:txBody>
      </p:sp>
      <p:pic>
        <p:nvPicPr>
          <p:cNvPr id="4" name="Picture 3" descr="Chart, line chart&#10;&#10;Description automatically generated">
            <a:extLst>
              <a:ext uri="{FF2B5EF4-FFF2-40B4-BE49-F238E27FC236}">
                <a16:creationId xmlns:a16="http://schemas.microsoft.com/office/drawing/2014/main" id="{BABF919C-898E-11E6-BC93-D23AAED859D3}"/>
              </a:ext>
            </a:extLst>
          </p:cNvPr>
          <p:cNvPicPr>
            <a:picLocks noChangeAspect="1"/>
          </p:cNvPicPr>
          <p:nvPr/>
        </p:nvPicPr>
        <p:blipFill>
          <a:blip r:embed="rId3"/>
          <a:stretch>
            <a:fillRect/>
          </a:stretch>
        </p:blipFill>
        <p:spPr>
          <a:xfrm>
            <a:off x="573853" y="1356547"/>
            <a:ext cx="9021436" cy="5603419"/>
          </a:xfrm>
          <a:prstGeom prst="rect">
            <a:avLst/>
          </a:prstGeom>
        </p:spPr>
      </p:pic>
      <p:pic>
        <p:nvPicPr>
          <p:cNvPr id="7" name="Picture 6" descr="Logo, company name&#10;&#10;Description automatically generated">
            <a:extLst>
              <a:ext uri="{FF2B5EF4-FFF2-40B4-BE49-F238E27FC236}">
                <a16:creationId xmlns:a16="http://schemas.microsoft.com/office/drawing/2014/main" id="{1075DAD9-FFDC-7F70-35B2-9D368B258C50}"/>
              </a:ext>
            </a:extLst>
          </p:cNvPr>
          <p:cNvPicPr>
            <a:picLocks noChangeAspect="1"/>
          </p:cNvPicPr>
          <p:nvPr/>
        </p:nvPicPr>
        <p:blipFill>
          <a:blip r:embed="rId4"/>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2802911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06C1-340A-BE16-7E1B-0439AE036ED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52AE0D9-DC03-0035-4846-1E198E6CF530}"/>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45FDC9F-53A8-FF7A-76DF-34F9434E08CE}"/>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C7E42BA5-D70B-4927-BB49-C4447F2A6567}"/>
              </a:ext>
            </a:extLst>
          </p:cNvPr>
          <p:cNvSpPr>
            <a:spLocks noGrp="1"/>
          </p:cNvSpPr>
          <p:nvPr>
            <p:ph type="title"/>
          </p:nvPr>
        </p:nvSpPr>
        <p:spPr/>
        <p:txBody>
          <a:bodyPr/>
          <a:lstStyle/>
          <a:p>
            <a:endParaRPr lang="en-US"/>
          </a:p>
        </p:txBody>
      </p:sp>
      <p:sp>
        <p:nvSpPr>
          <p:cNvPr id="11" name="Title 2">
            <a:extLst>
              <a:ext uri="{FF2B5EF4-FFF2-40B4-BE49-F238E27FC236}">
                <a16:creationId xmlns:a16="http://schemas.microsoft.com/office/drawing/2014/main" id="{86D9E6AA-7F42-DE24-5CFC-6CDDCCE00BA1}"/>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400" b="1" kern="0">
                <a:latin typeface="Trebuchet MS"/>
              </a:rPr>
              <a:t>Company Overview</a:t>
            </a:r>
            <a:endParaRPr lang="en-US"/>
          </a:p>
        </p:txBody>
      </p:sp>
      <p:pic>
        <p:nvPicPr>
          <p:cNvPr id="7" name="Picture 6" descr="Logo, company name&#10;&#10;Description automatically generated">
            <a:extLst>
              <a:ext uri="{FF2B5EF4-FFF2-40B4-BE49-F238E27FC236}">
                <a16:creationId xmlns:a16="http://schemas.microsoft.com/office/drawing/2014/main" id="{CB44BF7F-10F8-B207-DC2E-F5201B3F8EF8}"/>
              </a:ext>
            </a:extLst>
          </p:cNvPr>
          <p:cNvPicPr>
            <a:picLocks noChangeAspect="1"/>
          </p:cNvPicPr>
          <p:nvPr/>
        </p:nvPicPr>
        <p:blipFill>
          <a:blip r:embed="rId2"/>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3265670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9C8092-4F00-C6D5-3A97-0A4A99D5B576}"/>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5F3D3CD0-132F-22BD-8CA6-F9BF36E2177B}"/>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63026E8C-6DF3-0DFC-C02A-2113FBCEF2A1}"/>
              </a:ext>
            </a:extLst>
          </p:cNvPr>
          <p:cNvSpPr>
            <a:spLocks noGrp="1"/>
          </p:cNvSpPr>
          <p:nvPr>
            <p:ph type="body" sz="quarter" idx="10"/>
          </p:nvPr>
        </p:nvSpPr>
        <p:spPr/>
        <p:txBody>
          <a:bodyPr/>
          <a:lstStyle/>
          <a:p>
            <a:r>
              <a:rPr lang="en-US">
                <a:latin typeface="Times New Roman"/>
                <a:ea typeface="LF_Kai"/>
                <a:cs typeface="Times New Roman"/>
              </a:rPr>
              <a:t>COMPANY OVERVIEW</a:t>
            </a:r>
            <a:endParaRPr lang="en-US"/>
          </a:p>
        </p:txBody>
      </p:sp>
      <p:sp>
        <p:nvSpPr>
          <p:cNvPr id="5" name="Content Placeholder 4">
            <a:extLst>
              <a:ext uri="{FF2B5EF4-FFF2-40B4-BE49-F238E27FC236}">
                <a16:creationId xmlns:a16="http://schemas.microsoft.com/office/drawing/2014/main" id="{799C4AB7-53A6-2986-C34C-FA0AA23E4E27}"/>
              </a:ext>
            </a:extLst>
          </p:cNvPr>
          <p:cNvSpPr>
            <a:spLocks noGrp="1"/>
          </p:cNvSpPr>
          <p:nvPr>
            <p:ph sz="quarter" idx="14"/>
          </p:nvPr>
        </p:nvSpPr>
        <p:spPr>
          <a:xfrm>
            <a:off x="331218" y="1053646"/>
            <a:ext cx="9400032" cy="5906452"/>
          </a:xfrm>
        </p:spPr>
        <p:txBody>
          <a:bodyPr/>
          <a:lstStyle/>
          <a:p>
            <a:pPr marL="168275" indent="-168275">
              <a:spcBef>
                <a:spcPts val="655"/>
              </a:spcBef>
            </a:pPr>
            <a:r>
              <a:rPr lang="en-US" sz="2000">
                <a:latin typeface="Times New Roman"/>
                <a:cs typeface="Times New Roman"/>
              </a:rPr>
              <a:t>1962</a:t>
            </a:r>
            <a:br>
              <a:rPr lang="en-US" sz="2000">
                <a:latin typeface="Times New Roman"/>
                <a:cs typeface="Times New Roman"/>
              </a:rPr>
            </a:br>
            <a:r>
              <a:rPr lang="en-US" sz="2000">
                <a:latin typeface="Times New Roman"/>
                <a:cs typeface="Times New Roman"/>
              </a:rPr>
              <a:t>On July 2, 1962, Sam Walton opens the first Walmart store in Rogers, Arkansas.</a:t>
            </a:r>
          </a:p>
          <a:p>
            <a:pPr marL="168275" indent="-168275">
              <a:spcBef>
                <a:spcPts val="655"/>
              </a:spcBef>
            </a:pPr>
            <a:r>
              <a:rPr lang="en-US" sz="2000">
                <a:latin typeface="Times New Roman"/>
                <a:cs typeface="Times New Roman"/>
              </a:rPr>
              <a:t>1969</a:t>
            </a:r>
            <a:br>
              <a:rPr lang="en-US" sz="2000">
                <a:latin typeface="Times New Roman"/>
                <a:cs typeface="Times New Roman"/>
              </a:rPr>
            </a:br>
            <a:r>
              <a:rPr lang="en-US" sz="2000">
                <a:latin typeface="Times New Roman"/>
                <a:cs typeface="Times New Roman"/>
              </a:rPr>
              <a:t>The company officially incorporates as Wal-Mart Stores, Inc.</a:t>
            </a:r>
          </a:p>
          <a:p>
            <a:pPr marL="168275" indent="-168275">
              <a:spcBef>
                <a:spcPts val="655"/>
              </a:spcBef>
            </a:pPr>
            <a:r>
              <a:rPr lang="en-US" sz="2000">
                <a:latin typeface="Times New Roman"/>
                <a:cs typeface="Times New Roman"/>
              </a:rPr>
              <a:t>1970</a:t>
            </a:r>
            <a:br>
              <a:rPr lang="en-US" sz="2000">
                <a:latin typeface="Times New Roman"/>
                <a:cs typeface="Times New Roman"/>
              </a:rPr>
            </a:br>
            <a:r>
              <a:rPr lang="en-US" sz="2000">
                <a:latin typeface="Times New Roman"/>
                <a:cs typeface="Times New Roman"/>
              </a:rPr>
              <a:t>Walmart becomes a publicly traded company. The first stock is sold at $16.50 per share.</a:t>
            </a:r>
            <a:endParaRPr lang="en-US" sz="2000"/>
          </a:p>
          <a:p>
            <a:pPr marL="168275" indent="-168275">
              <a:spcBef>
                <a:spcPts val="655"/>
              </a:spcBef>
            </a:pPr>
            <a:r>
              <a:rPr lang="en-US" sz="2000">
                <a:latin typeface="Times New Roman"/>
                <a:cs typeface="Times New Roman"/>
              </a:rPr>
              <a:t>1971</a:t>
            </a:r>
            <a:br>
              <a:rPr lang="en-US" sz="2000">
                <a:latin typeface="Times New Roman"/>
                <a:cs typeface="Times New Roman"/>
              </a:rPr>
            </a:br>
            <a:r>
              <a:rPr lang="en-US" sz="2000">
                <a:latin typeface="Times New Roman"/>
                <a:cs typeface="Times New Roman"/>
              </a:rPr>
              <a:t>The first distribution center and Home Office open in Bentonville, Arkansas.</a:t>
            </a:r>
          </a:p>
          <a:p>
            <a:pPr marL="168275" indent="-168275">
              <a:spcBef>
                <a:spcPts val="655"/>
              </a:spcBef>
            </a:pPr>
            <a:r>
              <a:rPr lang="en-US" sz="2000">
                <a:latin typeface="Times New Roman"/>
                <a:cs typeface="Times New Roman"/>
              </a:rPr>
              <a:t>1978</a:t>
            </a:r>
            <a:br>
              <a:rPr lang="en-US" sz="2000">
                <a:latin typeface="Times New Roman"/>
                <a:cs typeface="Times New Roman"/>
              </a:rPr>
            </a:br>
            <a:r>
              <a:rPr lang="en-US" sz="2000">
                <a:latin typeface="Times New Roman"/>
                <a:cs typeface="Times New Roman"/>
              </a:rPr>
              <a:t>First pharmacy opens.</a:t>
            </a:r>
          </a:p>
          <a:p>
            <a:pPr marL="168275" indent="-168275">
              <a:spcBef>
                <a:spcPts val="655"/>
              </a:spcBef>
            </a:pPr>
            <a:r>
              <a:rPr lang="en-US" sz="2000">
                <a:latin typeface="Times New Roman"/>
                <a:cs typeface="Times New Roman"/>
              </a:rPr>
              <a:t>1979</a:t>
            </a:r>
            <a:br>
              <a:rPr lang="en-US" sz="2000">
                <a:latin typeface="Times New Roman"/>
                <a:cs typeface="Times New Roman"/>
              </a:rPr>
            </a:br>
            <a:r>
              <a:rPr lang="en-US" sz="2000">
                <a:latin typeface="Times New Roman"/>
                <a:cs typeface="Times New Roman"/>
              </a:rPr>
              <a:t>The Walmart Foundation is established.</a:t>
            </a:r>
            <a:endParaRPr lang="en-US" sz="2000"/>
          </a:p>
          <a:p>
            <a:pPr marL="168275" indent="-168275">
              <a:spcBef>
                <a:spcPts val="655"/>
              </a:spcBef>
            </a:pPr>
            <a:r>
              <a:rPr lang="en-US" sz="2000">
                <a:latin typeface="Times New Roman"/>
                <a:cs typeface="Times New Roman"/>
              </a:rPr>
              <a:t>1980</a:t>
            </a:r>
            <a:br>
              <a:rPr lang="en-US" sz="2000">
                <a:latin typeface="Times New Roman"/>
                <a:cs typeface="Times New Roman"/>
              </a:rPr>
            </a:br>
            <a:r>
              <a:rPr lang="en-US" sz="2000">
                <a:latin typeface="Times New Roman"/>
                <a:cs typeface="Times New Roman"/>
              </a:rPr>
              <a:t>Walmart reaches $1 billion in annual sales, faster than any other company at that time.</a:t>
            </a:r>
            <a:endParaRPr lang="en-US" sz="2000"/>
          </a:p>
          <a:p>
            <a:pPr marL="168275" indent="-168275">
              <a:spcBef>
                <a:spcPts val="655"/>
              </a:spcBef>
            </a:pPr>
            <a:r>
              <a:rPr lang="en-US" sz="2000">
                <a:latin typeface="Times New Roman"/>
                <a:cs typeface="Times New Roman"/>
              </a:rPr>
              <a:t>1983</a:t>
            </a:r>
            <a:br>
              <a:rPr lang="en-US" sz="2000">
                <a:latin typeface="Times New Roman"/>
                <a:cs typeface="Times New Roman"/>
              </a:rPr>
            </a:br>
            <a:r>
              <a:rPr lang="en-US" sz="2000">
                <a:latin typeface="Times New Roman"/>
                <a:cs typeface="Times New Roman"/>
              </a:rPr>
              <a:t>The first Sam's Club opens in Midwest City, Oklahoma.</a:t>
            </a:r>
          </a:p>
          <a:p>
            <a:pPr marL="0" indent="0">
              <a:spcBef>
                <a:spcPts val="655"/>
              </a:spcBef>
              <a:buNone/>
            </a:pPr>
            <a:endParaRPr lang="en-US" sz="2000"/>
          </a:p>
          <a:p>
            <a:pPr marL="231775" indent="-231775"/>
            <a:endParaRPr lang="en-US" sz="2000"/>
          </a:p>
        </p:txBody>
      </p:sp>
      <p:sp>
        <p:nvSpPr>
          <p:cNvPr id="6" name="Title 5">
            <a:extLst>
              <a:ext uri="{FF2B5EF4-FFF2-40B4-BE49-F238E27FC236}">
                <a16:creationId xmlns:a16="http://schemas.microsoft.com/office/drawing/2014/main" id="{A61DDA7D-3A31-A057-EE19-A44CB01C1B38}"/>
              </a:ext>
            </a:extLst>
          </p:cNvPr>
          <p:cNvSpPr>
            <a:spLocks noGrp="1"/>
          </p:cNvSpPr>
          <p:nvPr>
            <p:ph type="title"/>
          </p:nvPr>
        </p:nvSpPr>
        <p:spPr/>
        <p:txBody>
          <a:bodyPr/>
          <a:lstStyle/>
          <a:p>
            <a:r>
              <a:rPr lang="en-US">
                <a:latin typeface="Trebuchet MS"/>
              </a:rPr>
              <a:t>Business Timeline</a:t>
            </a:r>
            <a:endParaRPr lang="en-US"/>
          </a:p>
        </p:txBody>
      </p:sp>
      <p:pic>
        <p:nvPicPr>
          <p:cNvPr id="9" name="Picture 5" descr="Logo, company name&#10;&#10;Description automatically generated">
            <a:extLst>
              <a:ext uri="{FF2B5EF4-FFF2-40B4-BE49-F238E27FC236}">
                <a16:creationId xmlns:a16="http://schemas.microsoft.com/office/drawing/2014/main" id="{16F49869-2689-01F9-2B10-5D6A854F9BC1}"/>
              </a:ext>
            </a:extLst>
          </p:cNvPr>
          <p:cNvPicPr>
            <a:picLocks noChangeAspect="1"/>
          </p:cNvPicPr>
          <p:nvPr/>
        </p:nvPicPr>
        <p:blipFill>
          <a:blip r:embed="rId2"/>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1457330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9C8092-4F00-C6D5-3A97-0A4A99D5B576}"/>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5F3D3CD0-132F-22BD-8CA6-F9BF36E2177B}"/>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63026E8C-6DF3-0DFC-C02A-2113FBCEF2A1}"/>
              </a:ext>
            </a:extLst>
          </p:cNvPr>
          <p:cNvSpPr>
            <a:spLocks noGrp="1"/>
          </p:cNvSpPr>
          <p:nvPr>
            <p:ph type="body" sz="quarter" idx="10"/>
          </p:nvPr>
        </p:nvSpPr>
        <p:spPr/>
        <p:txBody>
          <a:bodyPr/>
          <a:lstStyle/>
          <a:p>
            <a:r>
              <a:rPr lang="en-US">
                <a:latin typeface="Times New Roman"/>
                <a:ea typeface="LF_Kai"/>
                <a:cs typeface="Times New Roman"/>
              </a:rPr>
              <a:t>COMPANY OVERVIEW</a:t>
            </a:r>
            <a:endParaRPr lang="en-US"/>
          </a:p>
        </p:txBody>
      </p:sp>
      <p:sp>
        <p:nvSpPr>
          <p:cNvPr id="5" name="Content Placeholder 4">
            <a:extLst>
              <a:ext uri="{FF2B5EF4-FFF2-40B4-BE49-F238E27FC236}">
                <a16:creationId xmlns:a16="http://schemas.microsoft.com/office/drawing/2014/main" id="{799C4AB7-53A6-2986-C34C-FA0AA23E4E27}"/>
              </a:ext>
            </a:extLst>
          </p:cNvPr>
          <p:cNvSpPr>
            <a:spLocks noGrp="1"/>
          </p:cNvSpPr>
          <p:nvPr>
            <p:ph sz="quarter" idx="14"/>
          </p:nvPr>
        </p:nvSpPr>
        <p:spPr>
          <a:xfrm>
            <a:off x="331218" y="1053646"/>
            <a:ext cx="9400032" cy="5713571"/>
          </a:xfrm>
        </p:spPr>
        <p:txBody>
          <a:bodyPr/>
          <a:lstStyle/>
          <a:p>
            <a:pPr marL="168275" indent="-168275">
              <a:spcBef>
                <a:spcPts val="655"/>
              </a:spcBef>
            </a:pPr>
            <a:r>
              <a:rPr lang="en-US" sz="2000">
                <a:latin typeface="Times New Roman"/>
                <a:cs typeface="Times New Roman"/>
              </a:rPr>
              <a:t>1988</a:t>
            </a:r>
            <a:br>
              <a:rPr lang="en-US" sz="2000">
                <a:latin typeface="Times New Roman"/>
                <a:cs typeface="Times New Roman"/>
              </a:rPr>
            </a:br>
            <a:r>
              <a:rPr lang="en-US" sz="2000">
                <a:latin typeface="Times New Roman"/>
                <a:cs typeface="Times New Roman"/>
              </a:rPr>
              <a:t>The first Walmart Supercenter opens in Washington, Missouri</a:t>
            </a:r>
            <a:br>
              <a:rPr lang="en-US" sz="2000">
                <a:latin typeface="Times New Roman"/>
                <a:cs typeface="Times New Roman"/>
              </a:rPr>
            </a:br>
            <a:r>
              <a:rPr lang="en-US" sz="2000">
                <a:latin typeface="Times New Roman"/>
                <a:cs typeface="Times New Roman"/>
              </a:rPr>
              <a:t>David Glass is named chief executive officer.</a:t>
            </a:r>
          </a:p>
          <a:p>
            <a:pPr marL="168275" indent="-168275">
              <a:spcBef>
                <a:spcPts val="655"/>
              </a:spcBef>
            </a:pPr>
            <a:r>
              <a:rPr lang="en-US" sz="2000">
                <a:latin typeface="Times New Roman"/>
                <a:cs typeface="Times New Roman"/>
              </a:rPr>
              <a:t>1991</a:t>
            </a:r>
            <a:br>
              <a:rPr lang="en-US" sz="2000">
                <a:latin typeface="Times New Roman"/>
                <a:cs typeface="Times New Roman"/>
              </a:rPr>
            </a:br>
            <a:r>
              <a:rPr lang="en-US" sz="2000">
                <a:latin typeface="Times New Roman"/>
                <a:cs typeface="Times New Roman"/>
              </a:rPr>
              <a:t>Through a joint venture with Cifra, a Mexican retail company, Walmart goes global, opening a Sam's Club in Mexico City.</a:t>
            </a:r>
          </a:p>
          <a:p>
            <a:pPr marL="168275" indent="-168275">
              <a:spcBef>
                <a:spcPts val="655"/>
              </a:spcBef>
            </a:pPr>
            <a:r>
              <a:rPr lang="en-US" sz="2000">
                <a:latin typeface="Times New Roman"/>
                <a:cs typeface="Times New Roman"/>
              </a:rPr>
              <a:t>1994 </a:t>
            </a:r>
            <a:br>
              <a:rPr lang="en-US" sz="2000">
                <a:latin typeface="Times New Roman"/>
                <a:cs typeface="Times New Roman"/>
              </a:rPr>
            </a:br>
            <a:r>
              <a:rPr lang="en-US" sz="2000">
                <a:latin typeface="Times New Roman"/>
                <a:cs typeface="Times New Roman"/>
              </a:rPr>
              <a:t>Walmart expands into Canada with the purchase of 122 Woolco stores.</a:t>
            </a:r>
            <a:endParaRPr lang="en-US" sz="2000"/>
          </a:p>
          <a:p>
            <a:pPr marL="168275" indent="-168275">
              <a:spcBef>
                <a:spcPts val="655"/>
              </a:spcBef>
            </a:pPr>
            <a:r>
              <a:rPr lang="en-US" sz="2000">
                <a:latin typeface="Times New Roman"/>
                <a:cs typeface="Times New Roman"/>
              </a:rPr>
              <a:t>1996</a:t>
            </a:r>
            <a:br>
              <a:rPr lang="en-US" sz="2000">
                <a:latin typeface="Times New Roman"/>
                <a:cs typeface="Times New Roman"/>
              </a:rPr>
            </a:br>
            <a:r>
              <a:rPr lang="en-US" sz="2000">
                <a:latin typeface="Times New Roman"/>
                <a:cs typeface="Times New Roman"/>
              </a:rPr>
              <a:t>Walmart opens its first stores in China.</a:t>
            </a:r>
          </a:p>
          <a:p>
            <a:pPr marL="231775" indent="-231775"/>
            <a:r>
              <a:rPr lang="en-US" sz="2000">
                <a:latin typeface="Times New Roman"/>
                <a:cs typeface="Times New Roman"/>
              </a:rPr>
              <a:t>1998</a:t>
            </a:r>
            <a:br>
              <a:rPr lang="en-US" sz="2000">
                <a:latin typeface="Times New Roman"/>
                <a:cs typeface="Times New Roman"/>
              </a:rPr>
            </a:br>
            <a:r>
              <a:rPr lang="en-US" sz="2000">
                <a:latin typeface="Times New Roman"/>
                <a:cs typeface="Times New Roman"/>
              </a:rPr>
              <a:t>Walmart enters the United Kingdom with the acquisition of Asda.</a:t>
            </a:r>
          </a:p>
          <a:p>
            <a:pPr marL="168275" indent="-168275">
              <a:spcBef>
                <a:spcPts val="655"/>
              </a:spcBef>
            </a:pPr>
            <a:r>
              <a:rPr lang="en-US" sz="2000">
                <a:latin typeface="Times New Roman"/>
                <a:cs typeface="Times New Roman"/>
              </a:rPr>
              <a:t>2000</a:t>
            </a:r>
            <a:br>
              <a:rPr lang="en-US" sz="2000">
                <a:latin typeface="Times New Roman"/>
                <a:cs typeface="Times New Roman"/>
              </a:rPr>
            </a:br>
            <a:r>
              <a:rPr lang="en-US" sz="2000">
                <a:latin typeface="Times New Roman"/>
                <a:cs typeface="Times New Roman"/>
              </a:rPr>
              <a:t>Walmart.com is founded, allowing U.S. customers to shop online.</a:t>
            </a:r>
            <a:endParaRPr lang="en-US"/>
          </a:p>
          <a:p>
            <a:pPr marL="168275" indent="-168275">
              <a:spcBef>
                <a:spcPts val="655"/>
              </a:spcBef>
            </a:pPr>
            <a:r>
              <a:rPr lang="en-US" sz="2000">
                <a:latin typeface="Times New Roman"/>
                <a:cs typeface="Times New Roman"/>
              </a:rPr>
              <a:t>2002</a:t>
            </a:r>
            <a:br>
              <a:rPr lang="en-US" sz="2000">
                <a:latin typeface="Times New Roman"/>
                <a:cs typeface="Times New Roman"/>
              </a:rPr>
            </a:br>
            <a:r>
              <a:rPr lang="en-US" sz="2000">
                <a:latin typeface="Times New Roman"/>
                <a:cs typeface="Times New Roman"/>
              </a:rPr>
              <a:t>Walmart enters the Japanese market through its investment in Seiyu.</a:t>
            </a:r>
          </a:p>
          <a:p>
            <a:pPr marL="0" indent="0">
              <a:spcBef>
                <a:spcPts val="655"/>
              </a:spcBef>
              <a:buNone/>
            </a:pPr>
            <a:endParaRPr lang="en-US" sz="2000"/>
          </a:p>
          <a:p>
            <a:pPr marL="231775" indent="-231775"/>
            <a:endParaRPr lang="en-US" sz="2000"/>
          </a:p>
        </p:txBody>
      </p:sp>
      <p:sp>
        <p:nvSpPr>
          <p:cNvPr id="6" name="Title 5">
            <a:extLst>
              <a:ext uri="{FF2B5EF4-FFF2-40B4-BE49-F238E27FC236}">
                <a16:creationId xmlns:a16="http://schemas.microsoft.com/office/drawing/2014/main" id="{A61DDA7D-3A31-A057-EE19-A44CB01C1B38}"/>
              </a:ext>
            </a:extLst>
          </p:cNvPr>
          <p:cNvSpPr>
            <a:spLocks noGrp="1"/>
          </p:cNvSpPr>
          <p:nvPr>
            <p:ph type="title"/>
          </p:nvPr>
        </p:nvSpPr>
        <p:spPr/>
        <p:txBody>
          <a:bodyPr/>
          <a:lstStyle/>
          <a:p>
            <a:r>
              <a:rPr lang="en-US">
                <a:latin typeface="Trebuchet MS"/>
              </a:rPr>
              <a:t>Business Timeline (</a:t>
            </a:r>
            <a:r>
              <a:rPr lang="en-US" err="1">
                <a:latin typeface="Trebuchet MS"/>
              </a:rPr>
              <a:t>cont</a:t>
            </a:r>
            <a:r>
              <a:rPr lang="en-US">
                <a:latin typeface="Trebuchet MS"/>
              </a:rPr>
              <a:t>)</a:t>
            </a:r>
            <a:endParaRPr lang="en-US"/>
          </a:p>
        </p:txBody>
      </p:sp>
      <p:pic>
        <p:nvPicPr>
          <p:cNvPr id="9" name="Picture 5" descr="Logo, company name&#10;&#10;Description automatically generated">
            <a:extLst>
              <a:ext uri="{FF2B5EF4-FFF2-40B4-BE49-F238E27FC236}">
                <a16:creationId xmlns:a16="http://schemas.microsoft.com/office/drawing/2014/main" id="{4A7916DB-88EC-5263-C631-331F563A1723}"/>
              </a:ext>
            </a:extLst>
          </p:cNvPr>
          <p:cNvPicPr>
            <a:picLocks noChangeAspect="1"/>
          </p:cNvPicPr>
          <p:nvPr/>
        </p:nvPicPr>
        <p:blipFill>
          <a:blip r:embed="rId2"/>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1234669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9C8092-4F00-C6D5-3A97-0A4A99D5B576}"/>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5F3D3CD0-132F-22BD-8CA6-F9BF36E2177B}"/>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63026E8C-6DF3-0DFC-C02A-2113FBCEF2A1}"/>
              </a:ext>
            </a:extLst>
          </p:cNvPr>
          <p:cNvSpPr>
            <a:spLocks noGrp="1"/>
          </p:cNvSpPr>
          <p:nvPr>
            <p:ph type="body" sz="quarter" idx="10"/>
          </p:nvPr>
        </p:nvSpPr>
        <p:spPr/>
        <p:txBody>
          <a:bodyPr/>
          <a:lstStyle/>
          <a:p>
            <a:r>
              <a:rPr lang="en-US">
                <a:latin typeface="Times New Roman"/>
                <a:ea typeface="LF_Kai"/>
                <a:cs typeface="Times New Roman"/>
              </a:rPr>
              <a:t>COMPANY OVERVIEW</a:t>
            </a:r>
            <a:endParaRPr lang="en-US"/>
          </a:p>
        </p:txBody>
      </p:sp>
      <p:sp>
        <p:nvSpPr>
          <p:cNvPr id="5" name="Content Placeholder 4">
            <a:extLst>
              <a:ext uri="{FF2B5EF4-FFF2-40B4-BE49-F238E27FC236}">
                <a16:creationId xmlns:a16="http://schemas.microsoft.com/office/drawing/2014/main" id="{799C4AB7-53A6-2986-C34C-FA0AA23E4E27}"/>
              </a:ext>
            </a:extLst>
          </p:cNvPr>
          <p:cNvSpPr>
            <a:spLocks noGrp="1"/>
          </p:cNvSpPr>
          <p:nvPr>
            <p:ph sz="quarter" idx="14"/>
          </p:nvPr>
        </p:nvSpPr>
        <p:spPr>
          <a:xfrm>
            <a:off x="331218" y="1053646"/>
            <a:ext cx="9400032" cy="6577964"/>
          </a:xfrm>
        </p:spPr>
        <p:txBody>
          <a:bodyPr/>
          <a:lstStyle/>
          <a:p>
            <a:pPr marL="231775" indent="-231775"/>
            <a:r>
              <a:rPr lang="en-US" sz="2000">
                <a:latin typeface="Times New Roman"/>
                <a:cs typeface="Times New Roman"/>
              </a:rPr>
              <a:t>2007</a:t>
            </a:r>
            <a:br>
              <a:rPr lang="en-US" sz="2000">
                <a:latin typeface="Times New Roman"/>
                <a:cs typeface="Times New Roman"/>
              </a:rPr>
            </a:br>
            <a:r>
              <a:rPr lang="en-US" sz="2000">
                <a:latin typeface="Times New Roman"/>
                <a:cs typeface="Times New Roman"/>
              </a:rPr>
              <a:t>Walmart.com launches its Site to Store service, enabling customers to make a purchase online and pick up merchandise in stores.</a:t>
            </a:r>
            <a:endParaRPr lang="en-US"/>
          </a:p>
          <a:p>
            <a:pPr marL="231775" indent="-231775"/>
            <a:r>
              <a:rPr lang="en-US" sz="2000">
                <a:latin typeface="Times New Roman"/>
                <a:cs typeface="Times New Roman"/>
              </a:rPr>
              <a:t>2009</a:t>
            </a:r>
            <a:br>
              <a:rPr lang="en-US" sz="2000">
                <a:latin typeface="Times New Roman"/>
                <a:cs typeface="Times New Roman"/>
              </a:rPr>
            </a:br>
            <a:r>
              <a:rPr lang="en-US" sz="2000">
                <a:latin typeface="Times New Roman"/>
                <a:cs typeface="Times New Roman"/>
              </a:rPr>
              <a:t>Walmart enters Chile with the acquisition of a majority stake in D&amp;S S.A.</a:t>
            </a:r>
            <a:endParaRPr lang="en-US" sz="2000"/>
          </a:p>
          <a:p>
            <a:pPr marL="231775" indent="-231775"/>
            <a:r>
              <a:rPr lang="en-US" sz="2000">
                <a:latin typeface="Times New Roman"/>
                <a:cs typeface="Times New Roman"/>
              </a:rPr>
              <a:t>2010</a:t>
            </a:r>
            <a:br>
              <a:rPr lang="en-US" sz="2000">
                <a:latin typeface="Times New Roman"/>
                <a:cs typeface="Times New Roman"/>
              </a:rPr>
            </a:br>
            <a:r>
              <a:rPr lang="en-US" sz="2000">
                <a:latin typeface="Times New Roman"/>
                <a:cs typeface="Times New Roman"/>
              </a:rPr>
              <a:t>Bharti Walmart, a joint venture, opens its first store in India.</a:t>
            </a:r>
            <a:endParaRPr lang="en-US"/>
          </a:p>
          <a:p>
            <a:pPr marL="231775" indent="-231775"/>
            <a:r>
              <a:rPr lang="en-US" sz="2000">
                <a:latin typeface="Times New Roman"/>
                <a:cs typeface="Times New Roman"/>
              </a:rPr>
              <a:t>2011</a:t>
            </a:r>
            <a:br>
              <a:rPr lang="en-US" sz="2000">
                <a:latin typeface="Times New Roman"/>
                <a:cs typeface="Times New Roman"/>
              </a:rPr>
            </a:br>
            <a:r>
              <a:rPr lang="en-US" sz="2000">
                <a:latin typeface="Times New Roman"/>
                <a:cs typeface="Times New Roman"/>
              </a:rPr>
              <a:t>Walmart expands its business into South Africa by acquiring 51% of Massmart Holdings Limited.</a:t>
            </a:r>
            <a:endParaRPr lang="en-US"/>
          </a:p>
          <a:p>
            <a:pPr marL="231775" indent="-231775"/>
            <a:r>
              <a:rPr lang="en-US" sz="2000">
                <a:latin typeface="Times New Roman"/>
                <a:cs typeface="Times New Roman"/>
              </a:rPr>
              <a:t>2013</a:t>
            </a:r>
            <a:br>
              <a:rPr lang="en-US" sz="2000">
                <a:latin typeface="Times New Roman"/>
                <a:cs typeface="Times New Roman"/>
              </a:rPr>
            </a:br>
            <a:r>
              <a:rPr lang="en-US" sz="2000">
                <a:latin typeface="Times New Roman"/>
                <a:cs typeface="Times New Roman"/>
              </a:rPr>
              <a:t>Walmart opens its first store in the District of Columbia.</a:t>
            </a:r>
            <a:endParaRPr lang="en-US"/>
          </a:p>
          <a:p>
            <a:pPr marL="231775" indent="-231775"/>
            <a:r>
              <a:rPr lang="en-US" sz="2000">
                <a:latin typeface="Times New Roman"/>
                <a:cs typeface="Times New Roman"/>
              </a:rPr>
              <a:t>2015</a:t>
            </a:r>
            <a:br>
              <a:rPr lang="en-US" sz="2000">
                <a:latin typeface="Times New Roman"/>
                <a:cs typeface="Times New Roman"/>
              </a:rPr>
            </a:br>
            <a:r>
              <a:rPr lang="en-US" sz="2000">
                <a:latin typeface="Times New Roman"/>
                <a:cs typeface="Times New Roman"/>
              </a:rPr>
              <a:t>Walmart acquires 100% stake in Yihaodian, an e-commerce business in China, up from the 51% stake since 2012.</a:t>
            </a:r>
            <a:endParaRPr lang="en-US"/>
          </a:p>
          <a:p>
            <a:pPr marL="168275" indent="-168275">
              <a:spcBef>
                <a:spcPts val="655"/>
              </a:spcBef>
            </a:pPr>
            <a:r>
              <a:rPr lang="en-US" sz="2000">
                <a:latin typeface="Times New Roman"/>
                <a:cs typeface="Times New Roman"/>
              </a:rPr>
              <a:t>2020</a:t>
            </a:r>
            <a:br>
              <a:rPr lang="en-US" sz="2000">
                <a:latin typeface="Times New Roman"/>
                <a:cs typeface="Times New Roman"/>
              </a:rPr>
            </a:br>
            <a:r>
              <a:rPr lang="en-US" sz="2000">
                <a:latin typeface="Times New Roman"/>
                <a:cs typeface="Times New Roman"/>
              </a:rPr>
              <a:t>Walmart launches Walmart+ membership program</a:t>
            </a:r>
            <a:br>
              <a:rPr lang="en-US" sz="2000">
                <a:latin typeface="Times New Roman"/>
                <a:cs typeface="Times New Roman"/>
              </a:rPr>
            </a:br>
            <a:endParaRPr lang="en-US" sz="2000" b="1"/>
          </a:p>
          <a:p>
            <a:pPr marL="0" indent="0">
              <a:spcBef>
                <a:spcPts val="655"/>
              </a:spcBef>
              <a:buNone/>
            </a:pPr>
            <a:endParaRPr lang="en-US" sz="2000"/>
          </a:p>
          <a:p>
            <a:pPr marL="231775" indent="-231775"/>
            <a:endParaRPr lang="en-US" sz="2000"/>
          </a:p>
        </p:txBody>
      </p:sp>
      <p:sp>
        <p:nvSpPr>
          <p:cNvPr id="6" name="Title 5">
            <a:extLst>
              <a:ext uri="{FF2B5EF4-FFF2-40B4-BE49-F238E27FC236}">
                <a16:creationId xmlns:a16="http://schemas.microsoft.com/office/drawing/2014/main" id="{A61DDA7D-3A31-A057-EE19-A44CB01C1B38}"/>
              </a:ext>
            </a:extLst>
          </p:cNvPr>
          <p:cNvSpPr>
            <a:spLocks noGrp="1"/>
          </p:cNvSpPr>
          <p:nvPr>
            <p:ph type="title"/>
          </p:nvPr>
        </p:nvSpPr>
        <p:spPr/>
        <p:txBody>
          <a:bodyPr/>
          <a:lstStyle/>
          <a:p>
            <a:r>
              <a:rPr lang="en-US">
                <a:latin typeface="Trebuchet MS"/>
              </a:rPr>
              <a:t>Business Timeline (</a:t>
            </a:r>
            <a:r>
              <a:rPr lang="en-US" err="1">
                <a:latin typeface="Trebuchet MS"/>
              </a:rPr>
              <a:t>cont</a:t>
            </a:r>
            <a:r>
              <a:rPr lang="en-US">
                <a:latin typeface="Trebuchet MS"/>
              </a:rPr>
              <a:t>)</a:t>
            </a:r>
            <a:endParaRPr lang="en-US"/>
          </a:p>
        </p:txBody>
      </p:sp>
      <p:pic>
        <p:nvPicPr>
          <p:cNvPr id="9" name="Picture 5" descr="Logo, company name&#10;&#10;Description automatically generated">
            <a:extLst>
              <a:ext uri="{FF2B5EF4-FFF2-40B4-BE49-F238E27FC236}">
                <a16:creationId xmlns:a16="http://schemas.microsoft.com/office/drawing/2014/main" id="{4A7916DB-88EC-5263-C631-331F563A1723}"/>
              </a:ext>
            </a:extLst>
          </p:cNvPr>
          <p:cNvPicPr>
            <a:picLocks noChangeAspect="1"/>
          </p:cNvPicPr>
          <p:nvPr/>
        </p:nvPicPr>
        <p:blipFill>
          <a:blip r:embed="rId2"/>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309096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DE30CD-F797-750A-5B67-AF165A978D1A}"/>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B6892ED6-1080-1ECC-3D68-62A4CE85A0F3}"/>
              </a:ext>
            </a:extLst>
          </p:cNvPr>
          <p:cNvSpPr>
            <a:spLocks noGrp="1"/>
          </p:cNvSpPr>
          <p:nvPr>
            <p:ph type="ftr" sz="quarter" idx="13"/>
          </p:nvPr>
        </p:nvSpPr>
        <p:spPr>
          <a:xfrm>
            <a:off x="642938" y="7035954"/>
            <a:ext cx="6400800" cy="544492"/>
          </a:xfrm>
        </p:spPr>
        <p:txBody>
          <a:bodyPr/>
          <a:lstStyle/>
          <a:p>
            <a:r>
              <a:rPr lang="en-CA">
                <a:latin typeface="Times New Roman"/>
                <a:ea typeface="LF_Kai"/>
                <a:cs typeface="Times New Roman"/>
              </a:rPr>
              <a:t>Sources: Annual Report 2022</a:t>
            </a:r>
            <a:endParaRPr lang="en-US"/>
          </a:p>
        </p:txBody>
      </p:sp>
      <p:sp>
        <p:nvSpPr>
          <p:cNvPr id="4" name="Text Placeholder 3">
            <a:extLst>
              <a:ext uri="{FF2B5EF4-FFF2-40B4-BE49-F238E27FC236}">
                <a16:creationId xmlns:a16="http://schemas.microsoft.com/office/drawing/2014/main" id="{883A4A61-65FE-C24E-305B-9578A97F9598}"/>
              </a:ext>
            </a:extLst>
          </p:cNvPr>
          <p:cNvSpPr>
            <a:spLocks noGrp="1"/>
          </p:cNvSpPr>
          <p:nvPr>
            <p:ph type="body" sz="quarter" idx="10"/>
          </p:nvPr>
        </p:nvSpPr>
        <p:spPr/>
        <p:txBody>
          <a:bodyPr/>
          <a:lstStyle/>
          <a:p>
            <a:r>
              <a:rPr lang="en-US">
                <a:latin typeface="Times New Roman"/>
                <a:ea typeface="LF_Kai"/>
                <a:cs typeface="Times New Roman"/>
              </a:rPr>
              <a:t>COMPANY OVERVIEW</a:t>
            </a:r>
            <a:endParaRPr lang="en-US"/>
          </a:p>
        </p:txBody>
      </p:sp>
      <p:sp>
        <p:nvSpPr>
          <p:cNvPr id="6" name="Title 5">
            <a:extLst>
              <a:ext uri="{FF2B5EF4-FFF2-40B4-BE49-F238E27FC236}">
                <a16:creationId xmlns:a16="http://schemas.microsoft.com/office/drawing/2014/main" id="{88AF2CAF-E905-8B82-9728-F4E94F19D369}"/>
              </a:ext>
            </a:extLst>
          </p:cNvPr>
          <p:cNvSpPr>
            <a:spLocks noGrp="1"/>
          </p:cNvSpPr>
          <p:nvPr>
            <p:ph type="title"/>
          </p:nvPr>
        </p:nvSpPr>
        <p:spPr/>
        <p:txBody>
          <a:bodyPr/>
          <a:lstStyle/>
          <a:p>
            <a:r>
              <a:rPr lang="en-US" b="1">
                <a:latin typeface="Trebuchet MS"/>
              </a:rPr>
              <a:t>Wal-Mart Company Facts</a:t>
            </a:r>
            <a:endParaRPr lang="en-US" b="1"/>
          </a:p>
        </p:txBody>
      </p:sp>
      <p:sp>
        <p:nvSpPr>
          <p:cNvPr id="12" name="Content Placeholder 4">
            <a:extLst>
              <a:ext uri="{FF2B5EF4-FFF2-40B4-BE49-F238E27FC236}">
                <a16:creationId xmlns:a16="http://schemas.microsoft.com/office/drawing/2014/main" id="{E0F09665-D86D-4FD8-9FDC-049AE7A97A6D}"/>
              </a:ext>
            </a:extLst>
          </p:cNvPr>
          <p:cNvSpPr txBox="1">
            <a:spLocks/>
          </p:cNvSpPr>
          <p:nvPr/>
        </p:nvSpPr>
        <p:spPr bwMode="gray">
          <a:xfrm>
            <a:off x="5121211" y="1052469"/>
            <a:ext cx="4617660" cy="64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Font typeface="Wingdings" pitchFamily="2" charset="2"/>
              <a:buNone/>
            </a:pPr>
            <a:endParaRPr lang="en-US" sz="1400" kern="0"/>
          </a:p>
          <a:p>
            <a:pPr marL="0" indent="0" algn="ctr">
              <a:buNone/>
            </a:pPr>
            <a:r>
              <a:rPr lang="en-US" sz="1400" b="1" kern="0">
                <a:latin typeface="Times New Roman"/>
                <a:cs typeface="Times New Roman"/>
              </a:rPr>
              <a:t>Walmart Flywheel Strategy:</a:t>
            </a:r>
            <a:endParaRPr lang="en-US" sz="1400" kern="0"/>
          </a:p>
        </p:txBody>
      </p:sp>
      <p:sp>
        <p:nvSpPr>
          <p:cNvPr id="16" name="Content Placeholder 4">
            <a:extLst>
              <a:ext uri="{FF2B5EF4-FFF2-40B4-BE49-F238E27FC236}">
                <a16:creationId xmlns:a16="http://schemas.microsoft.com/office/drawing/2014/main" id="{DA5BE9FA-74BF-DC29-CB71-86B9931D8136}"/>
              </a:ext>
            </a:extLst>
          </p:cNvPr>
          <p:cNvSpPr>
            <a:spLocks noGrp="1"/>
          </p:cNvSpPr>
          <p:nvPr/>
        </p:nvSpPr>
        <p:spPr bwMode="gray">
          <a:xfrm>
            <a:off x="331216" y="1466807"/>
            <a:ext cx="4693477" cy="484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168275" indent="-168275">
              <a:spcBef>
                <a:spcPts val="655"/>
              </a:spcBef>
            </a:pPr>
            <a:r>
              <a:rPr lang="en-US" sz="1400">
                <a:latin typeface="Times New Roman"/>
                <a:cs typeface="Times New Roman"/>
              </a:rPr>
              <a:t>Mission statement:</a:t>
            </a:r>
          </a:p>
          <a:p>
            <a:pPr marL="332105" lvl="1" indent="-165735">
              <a:spcBef>
                <a:spcPts val="219"/>
              </a:spcBef>
              <a:buClr>
                <a:srgbClr val="8C8C8C"/>
              </a:buClr>
            </a:pPr>
            <a:r>
              <a:rPr lang="en-US" sz="1400">
                <a:latin typeface="Times New Roman"/>
                <a:cs typeface="Times New Roman"/>
              </a:rPr>
              <a:t>help people save money and live better (low prices)</a:t>
            </a:r>
          </a:p>
          <a:p>
            <a:pPr marL="332105" lvl="1" indent="-165735">
              <a:spcBef>
                <a:spcPts val="219"/>
              </a:spcBef>
              <a:buClr>
                <a:srgbClr val="8C8C8C"/>
              </a:buClr>
            </a:pPr>
            <a:r>
              <a:rPr lang="en-US" sz="1400">
                <a:latin typeface="Times New Roman"/>
                <a:cs typeface="Times New Roman"/>
              </a:rPr>
              <a:t>on a broad assortment (wide range of products and services)</a:t>
            </a:r>
          </a:p>
          <a:p>
            <a:pPr marL="332105" lvl="1" indent="-165735">
              <a:spcBef>
                <a:spcPts val="219"/>
              </a:spcBef>
              <a:buClr>
                <a:srgbClr val="8C8C8C"/>
              </a:buClr>
            </a:pPr>
            <a:r>
              <a:rPr lang="en-US" sz="1400">
                <a:latin typeface="Times New Roman"/>
                <a:cs typeface="Times New Roman"/>
              </a:rPr>
              <a:t>anytime, anywhere (online or in physical stores</a:t>
            </a:r>
          </a:p>
          <a:p>
            <a:pPr marL="168275" indent="-168275">
              <a:spcBef>
                <a:spcPts val="655"/>
              </a:spcBef>
            </a:pPr>
            <a:r>
              <a:rPr lang="en-US" sz="1400">
                <a:latin typeface="Times New Roman"/>
                <a:cs typeface="Times New Roman"/>
              </a:rPr>
              <a:t>Competes and is differentiated against competitors on price</a:t>
            </a:r>
          </a:p>
          <a:p>
            <a:pPr marL="168275" indent="-168275">
              <a:spcBef>
                <a:spcPts val="655"/>
              </a:spcBef>
            </a:pPr>
            <a:r>
              <a:rPr lang="en-US" sz="1400">
                <a:latin typeface="Times New Roman"/>
                <a:cs typeface="Times New Roman"/>
              </a:rPr>
              <a:t>Operates in 24 countries</a:t>
            </a:r>
          </a:p>
          <a:p>
            <a:pPr marL="168275" indent="-168275">
              <a:spcBef>
                <a:spcPts val="655"/>
              </a:spcBef>
            </a:pPr>
            <a:r>
              <a:rPr lang="en-US" sz="1400">
                <a:latin typeface="Times New Roman"/>
                <a:cs typeface="Times New Roman"/>
              </a:rPr>
              <a:t>Operates approximately 10,500 stores around the world</a:t>
            </a:r>
            <a:endParaRPr lang="en-US" sz="1400">
              <a:latin typeface="Times New Roman"/>
            </a:endParaRPr>
          </a:p>
          <a:p>
            <a:pPr marL="168275" indent="-168275">
              <a:spcBef>
                <a:spcPts val="655"/>
              </a:spcBef>
            </a:pPr>
            <a:r>
              <a:rPr lang="en-US" sz="1400">
                <a:latin typeface="Times New Roman"/>
                <a:cs typeface="Times New Roman"/>
              </a:rPr>
              <a:t>Employs 2.3 million associates around the world (1.6 million in US)</a:t>
            </a:r>
          </a:p>
          <a:p>
            <a:pPr marL="168275" indent="-168275">
              <a:spcBef>
                <a:spcPts val="655"/>
              </a:spcBef>
            </a:pPr>
            <a:r>
              <a:rPr lang="en-US" sz="1400">
                <a:latin typeface="Times New Roman"/>
                <a:cs typeface="Times New Roman"/>
              </a:rPr>
              <a:t>Has recently expanded its goals and purpose to include social values such as ESG reporting, Sustainability, Diversity etc.</a:t>
            </a:r>
          </a:p>
          <a:p>
            <a:pPr marL="168275" indent="-168275">
              <a:spcBef>
                <a:spcPts val="655"/>
              </a:spcBef>
            </a:pPr>
            <a:r>
              <a:rPr lang="en-US" sz="1400">
                <a:latin typeface="Times New Roman"/>
                <a:cs typeface="Times New Roman"/>
              </a:rPr>
              <a:t>2021 key events:</a:t>
            </a:r>
          </a:p>
          <a:p>
            <a:pPr marL="332105" lvl="1" indent="-165735">
              <a:spcBef>
                <a:spcPts val="219"/>
              </a:spcBef>
              <a:buClr>
                <a:srgbClr val="8C8C8C"/>
              </a:buClr>
            </a:pPr>
            <a:r>
              <a:rPr lang="en-US" sz="1400">
                <a:latin typeface="Times New Roman"/>
                <a:cs typeface="Times New Roman"/>
              </a:rPr>
              <a:t>Sells majority stake in Seiyu</a:t>
            </a:r>
          </a:p>
          <a:p>
            <a:pPr marL="332105" lvl="1" indent="-165735">
              <a:spcBef>
                <a:spcPts val="219"/>
              </a:spcBef>
              <a:buClr>
                <a:srgbClr val="8C8C8C"/>
              </a:buClr>
            </a:pPr>
            <a:r>
              <a:rPr lang="en-US" sz="1400">
                <a:latin typeface="Times New Roman"/>
                <a:cs typeface="Times New Roman"/>
              </a:rPr>
              <a:t>Completes sale of ASDA</a:t>
            </a:r>
            <a:endParaRPr lang="en-US"/>
          </a:p>
          <a:p>
            <a:pPr marL="168275" indent="-168275">
              <a:spcBef>
                <a:spcPts val="655"/>
              </a:spcBef>
            </a:pPr>
            <a:r>
              <a:rPr lang="en-US" sz="1400">
                <a:latin typeface="Times New Roman"/>
                <a:cs typeface="Times New Roman"/>
              </a:rPr>
              <a:t>3 segments:</a:t>
            </a:r>
          </a:p>
          <a:p>
            <a:pPr marL="457200" lvl="1" indent="-228600">
              <a:spcBef>
                <a:spcPts val="655"/>
              </a:spcBef>
            </a:pPr>
            <a:r>
              <a:rPr lang="en-US" sz="1400">
                <a:latin typeface="Times New Roman"/>
                <a:cs typeface="Times New Roman"/>
              </a:rPr>
              <a:t>Walmart US</a:t>
            </a:r>
          </a:p>
          <a:p>
            <a:pPr marL="457200" lvl="1" indent="-228600">
              <a:spcBef>
                <a:spcPts val="655"/>
              </a:spcBef>
              <a:buClr>
                <a:srgbClr val="8C8C8C"/>
              </a:buClr>
            </a:pPr>
            <a:r>
              <a:rPr lang="en-US" sz="1400">
                <a:latin typeface="Times New Roman"/>
                <a:cs typeface="Times New Roman"/>
              </a:rPr>
              <a:t>Sam's Club</a:t>
            </a:r>
          </a:p>
          <a:p>
            <a:pPr marL="457200" lvl="1" indent="-228600">
              <a:spcBef>
                <a:spcPts val="655"/>
              </a:spcBef>
              <a:buClr>
                <a:srgbClr val="8C8C8C"/>
              </a:buClr>
            </a:pPr>
            <a:r>
              <a:rPr lang="en-US" sz="1400">
                <a:latin typeface="Times New Roman"/>
                <a:cs typeface="Times New Roman"/>
              </a:rPr>
              <a:t>Walmart International</a:t>
            </a:r>
          </a:p>
          <a:p>
            <a:pPr marL="457200" lvl="1" indent="-228600">
              <a:spcBef>
                <a:spcPts val="655"/>
              </a:spcBef>
              <a:buClr>
                <a:srgbClr val="8C8C8C"/>
              </a:buClr>
            </a:pPr>
            <a:endParaRPr lang="en-US" sz="1400">
              <a:latin typeface="Times New Roman"/>
              <a:cs typeface="Times New Roman"/>
            </a:endParaRPr>
          </a:p>
          <a:p>
            <a:pPr marL="0" indent="0">
              <a:spcBef>
                <a:spcPts val="655"/>
              </a:spcBef>
              <a:buNone/>
            </a:pPr>
            <a:endParaRPr lang="en-US" sz="1400">
              <a:latin typeface="Times New Roman"/>
              <a:cs typeface="Times New Roman"/>
            </a:endParaRPr>
          </a:p>
          <a:p>
            <a:pPr marL="166370" lvl="1" indent="0">
              <a:spcBef>
                <a:spcPts val="219"/>
              </a:spcBef>
              <a:buClr>
                <a:srgbClr val="8C8C8C"/>
              </a:buClr>
              <a:buNone/>
            </a:pPr>
            <a:endParaRPr lang="en-US" sz="1400">
              <a:latin typeface="Times New Roman"/>
            </a:endParaRPr>
          </a:p>
          <a:p>
            <a:pPr marL="231775" indent="-231775"/>
            <a:endParaRPr lang="en-US" sz="1400">
              <a:latin typeface="Trebuchet MS" panose="020B0603020202020204" pitchFamily="34" charset="0"/>
            </a:endParaRPr>
          </a:p>
          <a:p>
            <a:pPr marL="0" indent="0">
              <a:buNone/>
            </a:pPr>
            <a:endParaRPr lang="en-US" sz="1400"/>
          </a:p>
          <a:p>
            <a:pPr marL="0" indent="0">
              <a:buNone/>
            </a:pPr>
            <a:endParaRPr lang="en-US" sz="1400"/>
          </a:p>
          <a:p>
            <a:pPr marL="231775" indent="-231775"/>
            <a:endParaRPr lang="en-US" sz="1400"/>
          </a:p>
        </p:txBody>
      </p:sp>
      <p:pic>
        <p:nvPicPr>
          <p:cNvPr id="22" name="Picture 22" descr="Diagram&#10;&#10;Description automatically generated">
            <a:extLst>
              <a:ext uri="{FF2B5EF4-FFF2-40B4-BE49-F238E27FC236}">
                <a16:creationId xmlns:a16="http://schemas.microsoft.com/office/drawing/2014/main" id="{2CC3A9AE-E6F0-9ED7-544B-8D8CEF1298F4}"/>
              </a:ext>
            </a:extLst>
          </p:cNvPr>
          <p:cNvPicPr>
            <a:picLocks noGrp="1" noChangeAspect="1"/>
          </p:cNvPicPr>
          <p:nvPr>
            <p:ph sz="quarter" idx="18"/>
          </p:nvPr>
        </p:nvPicPr>
        <p:blipFill>
          <a:blip r:embed="rId3"/>
          <a:stretch>
            <a:fillRect/>
          </a:stretch>
        </p:blipFill>
        <p:spPr>
          <a:xfrm>
            <a:off x="5454790" y="1658367"/>
            <a:ext cx="3965326" cy="3256757"/>
          </a:xfrm>
        </p:spPr>
      </p:pic>
      <p:pic>
        <p:nvPicPr>
          <p:cNvPr id="25" name="Picture 15" descr="Graphical user interface, application&#10;&#10;Description automatically generated">
            <a:extLst>
              <a:ext uri="{FF2B5EF4-FFF2-40B4-BE49-F238E27FC236}">
                <a16:creationId xmlns:a16="http://schemas.microsoft.com/office/drawing/2014/main" id="{5219FF69-7978-06F5-550F-C1F606F42CD8}"/>
              </a:ext>
            </a:extLst>
          </p:cNvPr>
          <p:cNvPicPr>
            <a:picLocks noChangeAspect="1"/>
          </p:cNvPicPr>
          <p:nvPr/>
        </p:nvPicPr>
        <p:blipFill>
          <a:blip r:embed="rId4"/>
          <a:stretch>
            <a:fillRect/>
          </a:stretch>
        </p:blipFill>
        <p:spPr>
          <a:xfrm>
            <a:off x="6085998" y="5171204"/>
            <a:ext cx="2672715" cy="1454705"/>
          </a:xfrm>
          <a:prstGeom prst="rect">
            <a:avLst/>
          </a:prstGeom>
        </p:spPr>
      </p:pic>
      <p:pic>
        <p:nvPicPr>
          <p:cNvPr id="27" name="Picture 26" descr="Logo, company name&#10;&#10;Description automatically generated">
            <a:extLst>
              <a:ext uri="{FF2B5EF4-FFF2-40B4-BE49-F238E27FC236}">
                <a16:creationId xmlns:a16="http://schemas.microsoft.com/office/drawing/2014/main" id="{F8BC443E-A6C5-0941-E5C2-C2BAA330B679}"/>
              </a:ext>
            </a:extLst>
          </p:cNvPr>
          <p:cNvPicPr>
            <a:picLocks noChangeAspect="1"/>
          </p:cNvPicPr>
          <p:nvPr/>
        </p:nvPicPr>
        <p:blipFill>
          <a:blip r:embed="rId5"/>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16603254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867F14-166B-92E7-5FDA-905E19010AF7}"/>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6C0F7576-6E64-61A7-6182-3B0EFD67BF66}"/>
              </a:ext>
            </a:extLst>
          </p:cNvPr>
          <p:cNvSpPr>
            <a:spLocks noGrp="1"/>
          </p:cNvSpPr>
          <p:nvPr>
            <p:ph type="ftr" sz="quarter" idx="13"/>
          </p:nvPr>
        </p:nvSpPr>
        <p:spPr/>
        <p:txBody>
          <a:bodyPr/>
          <a:lstStyle/>
          <a:p>
            <a:r>
              <a:rPr lang="en-CA">
                <a:latin typeface="Times New Roman"/>
                <a:ea typeface="LF_Kai"/>
                <a:cs typeface="Times New Roman"/>
              </a:rPr>
              <a:t>Source: Statista</a:t>
            </a:r>
            <a:endParaRPr lang="en-CA"/>
          </a:p>
        </p:txBody>
      </p:sp>
      <p:sp>
        <p:nvSpPr>
          <p:cNvPr id="4" name="Text Placeholder 3">
            <a:extLst>
              <a:ext uri="{FF2B5EF4-FFF2-40B4-BE49-F238E27FC236}">
                <a16:creationId xmlns:a16="http://schemas.microsoft.com/office/drawing/2014/main" id="{6C90E05E-886B-6512-B295-2DF3FA9A90C9}"/>
              </a:ext>
            </a:extLst>
          </p:cNvPr>
          <p:cNvSpPr>
            <a:spLocks noGrp="1"/>
          </p:cNvSpPr>
          <p:nvPr>
            <p:ph type="body" sz="quarter" idx="10"/>
          </p:nvPr>
        </p:nvSpPr>
        <p:spPr/>
        <p:txBody>
          <a:bodyPr/>
          <a:lstStyle/>
          <a:p>
            <a:r>
              <a:rPr lang="en-US">
                <a:latin typeface="Times New Roman"/>
                <a:ea typeface="LF_Kai"/>
                <a:cs typeface="Times New Roman"/>
              </a:rPr>
              <a:t>COMPANY OVERVIEW</a:t>
            </a:r>
            <a:endParaRPr lang="en-US"/>
          </a:p>
        </p:txBody>
      </p:sp>
      <p:sp>
        <p:nvSpPr>
          <p:cNvPr id="6" name="Title 5">
            <a:extLst>
              <a:ext uri="{FF2B5EF4-FFF2-40B4-BE49-F238E27FC236}">
                <a16:creationId xmlns:a16="http://schemas.microsoft.com/office/drawing/2014/main" id="{E2EACCFD-001D-2994-E849-A06EE9844472}"/>
              </a:ext>
            </a:extLst>
          </p:cNvPr>
          <p:cNvSpPr>
            <a:spLocks noGrp="1"/>
          </p:cNvSpPr>
          <p:nvPr>
            <p:ph type="title"/>
          </p:nvPr>
        </p:nvSpPr>
        <p:spPr>
          <a:xfrm>
            <a:off x="331787" y="546288"/>
            <a:ext cx="9400032" cy="622860"/>
          </a:xfrm>
        </p:spPr>
        <p:txBody>
          <a:bodyPr/>
          <a:lstStyle/>
          <a:p>
            <a:r>
              <a:rPr lang="en-US" b="1">
                <a:latin typeface="Trebuchet MS"/>
              </a:rPr>
              <a:t>Net sales share of Walmart US in 2022, by merchandise category</a:t>
            </a:r>
            <a:br>
              <a:rPr lang="en-US" b="1">
                <a:latin typeface="Trebuchet MS"/>
              </a:rPr>
            </a:br>
            <a:endParaRPr lang="en-US" i="1">
              <a:latin typeface="Trebuchet MS"/>
            </a:endParaRPr>
          </a:p>
        </p:txBody>
      </p:sp>
      <p:pic>
        <p:nvPicPr>
          <p:cNvPr id="9" name="Picture 9" descr="Chart, pie chart&#10;&#10;Description automatically generated">
            <a:extLst>
              <a:ext uri="{FF2B5EF4-FFF2-40B4-BE49-F238E27FC236}">
                <a16:creationId xmlns:a16="http://schemas.microsoft.com/office/drawing/2014/main" id="{B1B17984-C948-2E98-7580-9DDB0F631F50}"/>
              </a:ext>
            </a:extLst>
          </p:cNvPr>
          <p:cNvPicPr>
            <a:picLocks noGrp="1" noChangeAspect="1"/>
          </p:cNvPicPr>
          <p:nvPr>
            <p:ph sz="quarter" idx="14"/>
          </p:nvPr>
        </p:nvPicPr>
        <p:blipFill>
          <a:blip r:embed="rId2"/>
          <a:stretch>
            <a:fillRect/>
          </a:stretch>
        </p:blipFill>
        <p:spPr>
          <a:xfrm>
            <a:off x="531673" y="1410833"/>
            <a:ext cx="8313321" cy="5349240"/>
          </a:xfrm>
        </p:spPr>
      </p:pic>
      <p:pic>
        <p:nvPicPr>
          <p:cNvPr id="11" name="Picture 10" descr="Logo, company name&#10;&#10;Description automatically generated">
            <a:extLst>
              <a:ext uri="{FF2B5EF4-FFF2-40B4-BE49-F238E27FC236}">
                <a16:creationId xmlns:a16="http://schemas.microsoft.com/office/drawing/2014/main" id="{BAF79BBB-33AF-2F6F-CA5A-CD13FBC502B6}"/>
              </a:ext>
            </a:extLst>
          </p:cNvPr>
          <p:cNvPicPr>
            <a:picLocks noChangeAspect="1"/>
          </p:cNvPicPr>
          <p:nvPr/>
        </p:nvPicPr>
        <p:blipFill>
          <a:blip r:embed="rId3"/>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1126624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DE30CD-F797-750A-5B67-AF165A978D1A}"/>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B6892ED6-1080-1ECC-3D68-62A4CE85A0F3}"/>
              </a:ext>
            </a:extLst>
          </p:cNvPr>
          <p:cNvSpPr>
            <a:spLocks noGrp="1"/>
          </p:cNvSpPr>
          <p:nvPr>
            <p:ph type="ftr" sz="quarter" idx="13"/>
          </p:nvPr>
        </p:nvSpPr>
        <p:spPr>
          <a:xfrm>
            <a:off x="642938" y="7035954"/>
            <a:ext cx="6400800" cy="544492"/>
          </a:xfrm>
        </p:spPr>
        <p:txBody>
          <a:bodyPr/>
          <a:lstStyle/>
          <a:p>
            <a:r>
              <a:rPr lang="en-CA">
                <a:latin typeface="Times New Roman"/>
                <a:ea typeface="LF_Kai"/>
                <a:cs typeface="Times New Roman"/>
              </a:rPr>
              <a:t>Sources: Earnings Release FY22 Q4</a:t>
            </a:r>
          </a:p>
          <a:p>
            <a:r>
              <a:rPr lang="en-CA">
                <a:latin typeface="Times New Roman"/>
                <a:ea typeface="LF_Kai"/>
                <a:cs typeface="Times New Roman"/>
              </a:rPr>
              <a:t>               Earnings Release FY23 Q1</a:t>
            </a:r>
          </a:p>
        </p:txBody>
      </p:sp>
      <p:sp>
        <p:nvSpPr>
          <p:cNvPr id="4" name="Text Placeholder 3">
            <a:extLst>
              <a:ext uri="{FF2B5EF4-FFF2-40B4-BE49-F238E27FC236}">
                <a16:creationId xmlns:a16="http://schemas.microsoft.com/office/drawing/2014/main" id="{883A4A61-65FE-C24E-305B-9578A97F9598}"/>
              </a:ext>
            </a:extLst>
          </p:cNvPr>
          <p:cNvSpPr>
            <a:spLocks noGrp="1"/>
          </p:cNvSpPr>
          <p:nvPr>
            <p:ph type="body" sz="quarter" idx="10"/>
          </p:nvPr>
        </p:nvSpPr>
        <p:spPr/>
        <p:txBody>
          <a:bodyPr/>
          <a:lstStyle/>
          <a:p>
            <a:r>
              <a:rPr lang="en-US">
                <a:latin typeface="Times New Roman"/>
                <a:ea typeface="LF_Kai"/>
                <a:cs typeface="Times New Roman"/>
              </a:rPr>
              <a:t>COMPANY OVERVIEW</a:t>
            </a:r>
            <a:endParaRPr lang="en-US"/>
          </a:p>
        </p:txBody>
      </p:sp>
      <p:sp>
        <p:nvSpPr>
          <p:cNvPr id="6" name="Title 5">
            <a:extLst>
              <a:ext uri="{FF2B5EF4-FFF2-40B4-BE49-F238E27FC236}">
                <a16:creationId xmlns:a16="http://schemas.microsoft.com/office/drawing/2014/main" id="{88AF2CAF-E905-8B82-9728-F4E94F19D369}"/>
              </a:ext>
            </a:extLst>
          </p:cNvPr>
          <p:cNvSpPr>
            <a:spLocks noGrp="1"/>
          </p:cNvSpPr>
          <p:nvPr>
            <p:ph type="title"/>
          </p:nvPr>
        </p:nvSpPr>
        <p:spPr/>
        <p:txBody>
          <a:bodyPr/>
          <a:lstStyle/>
          <a:p>
            <a:r>
              <a:rPr lang="en-US" b="1">
                <a:latin typeface="Trebuchet MS"/>
              </a:rPr>
              <a:t>Segment Performance</a:t>
            </a:r>
            <a:endParaRPr lang="en-US" b="1"/>
          </a:p>
        </p:txBody>
      </p:sp>
      <p:pic>
        <p:nvPicPr>
          <p:cNvPr id="8" name="Picture 8" descr="Table&#10;&#10;Description automatically generated">
            <a:extLst>
              <a:ext uri="{FF2B5EF4-FFF2-40B4-BE49-F238E27FC236}">
                <a16:creationId xmlns:a16="http://schemas.microsoft.com/office/drawing/2014/main" id="{B7A24AC1-4F5E-42B9-4D5C-0641D85F4E71}"/>
              </a:ext>
            </a:extLst>
          </p:cNvPr>
          <p:cNvPicPr>
            <a:picLocks noGrp="1" noChangeAspect="1"/>
          </p:cNvPicPr>
          <p:nvPr>
            <p:ph sz="quarter" idx="18"/>
          </p:nvPr>
        </p:nvPicPr>
        <p:blipFill>
          <a:blip r:embed="rId3"/>
          <a:stretch>
            <a:fillRect/>
          </a:stretch>
        </p:blipFill>
        <p:spPr>
          <a:xfrm>
            <a:off x="287877" y="1529779"/>
            <a:ext cx="5083714" cy="5028406"/>
          </a:xfrm>
        </p:spPr>
      </p:pic>
      <p:pic>
        <p:nvPicPr>
          <p:cNvPr id="9" name="Picture 9">
            <a:extLst>
              <a:ext uri="{FF2B5EF4-FFF2-40B4-BE49-F238E27FC236}">
                <a16:creationId xmlns:a16="http://schemas.microsoft.com/office/drawing/2014/main" id="{0FAD2036-E658-B224-775F-1A090F222123}"/>
              </a:ext>
            </a:extLst>
          </p:cNvPr>
          <p:cNvPicPr>
            <a:picLocks noChangeAspect="1"/>
          </p:cNvPicPr>
          <p:nvPr/>
        </p:nvPicPr>
        <p:blipFill>
          <a:blip r:embed="rId4"/>
          <a:stretch>
            <a:fillRect/>
          </a:stretch>
        </p:blipFill>
        <p:spPr>
          <a:xfrm>
            <a:off x="5422106" y="1531161"/>
            <a:ext cx="4572000" cy="5024403"/>
          </a:xfrm>
          <a:prstGeom prst="rect">
            <a:avLst/>
          </a:prstGeom>
        </p:spPr>
      </p:pic>
      <p:pic>
        <p:nvPicPr>
          <p:cNvPr id="11" name="Picture 10" descr="Logo, company name&#10;&#10;Description automatically generated">
            <a:extLst>
              <a:ext uri="{FF2B5EF4-FFF2-40B4-BE49-F238E27FC236}">
                <a16:creationId xmlns:a16="http://schemas.microsoft.com/office/drawing/2014/main" id="{34543D2B-87EB-ACBF-4536-579729C948E9}"/>
              </a:ext>
            </a:extLst>
          </p:cNvPr>
          <p:cNvPicPr>
            <a:picLocks noChangeAspect="1"/>
          </p:cNvPicPr>
          <p:nvPr/>
        </p:nvPicPr>
        <p:blipFill>
          <a:blip r:embed="rId5"/>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2649199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867F14-166B-92E7-5FDA-905E19010AF7}"/>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6C0F7576-6E64-61A7-6182-3B0EFD67BF66}"/>
              </a:ext>
            </a:extLst>
          </p:cNvPr>
          <p:cNvSpPr>
            <a:spLocks noGrp="1"/>
          </p:cNvSpPr>
          <p:nvPr>
            <p:ph type="ftr" sz="quarter" idx="13"/>
          </p:nvPr>
        </p:nvSpPr>
        <p:spPr/>
        <p:txBody>
          <a:bodyPr/>
          <a:lstStyle/>
          <a:p>
            <a:r>
              <a:rPr lang="en-CA">
                <a:latin typeface="Times New Roman"/>
                <a:ea typeface="LF_Kai"/>
                <a:cs typeface="Times New Roman"/>
              </a:rPr>
              <a:t>Source: Statista</a:t>
            </a:r>
            <a:endParaRPr lang="en-CA"/>
          </a:p>
        </p:txBody>
      </p:sp>
      <p:sp>
        <p:nvSpPr>
          <p:cNvPr id="4" name="Text Placeholder 3">
            <a:extLst>
              <a:ext uri="{FF2B5EF4-FFF2-40B4-BE49-F238E27FC236}">
                <a16:creationId xmlns:a16="http://schemas.microsoft.com/office/drawing/2014/main" id="{6C90E05E-886B-6512-B295-2DF3FA9A90C9}"/>
              </a:ext>
            </a:extLst>
          </p:cNvPr>
          <p:cNvSpPr>
            <a:spLocks noGrp="1"/>
          </p:cNvSpPr>
          <p:nvPr>
            <p:ph type="body" sz="quarter" idx="10"/>
          </p:nvPr>
        </p:nvSpPr>
        <p:spPr/>
        <p:txBody>
          <a:bodyPr/>
          <a:lstStyle/>
          <a:p>
            <a:r>
              <a:rPr lang="en-US">
                <a:latin typeface="Times New Roman"/>
                <a:ea typeface="LF_Kai"/>
                <a:cs typeface="Times New Roman"/>
              </a:rPr>
              <a:t>COMPANY OVERVIEW</a:t>
            </a:r>
            <a:endParaRPr lang="en-US"/>
          </a:p>
        </p:txBody>
      </p:sp>
      <p:sp>
        <p:nvSpPr>
          <p:cNvPr id="6" name="Title 5">
            <a:extLst>
              <a:ext uri="{FF2B5EF4-FFF2-40B4-BE49-F238E27FC236}">
                <a16:creationId xmlns:a16="http://schemas.microsoft.com/office/drawing/2014/main" id="{E2EACCFD-001D-2994-E849-A06EE9844472}"/>
              </a:ext>
            </a:extLst>
          </p:cNvPr>
          <p:cNvSpPr>
            <a:spLocks noGrp="1"/>
          </p:cNvSpPr>
          <p:nvPr>
            <p:ph type="title"/>
          </p:nvPr>
        </p:nvSpPr>
        <p:spPr>
          <a:xfrm>
            <a:off x="331787" y="546288"/>
            <a:ext cx="9400032" cy="622860"/>
          </a:xfrm>
        </p:spPr>
        <p:txBody>
          <a:bodyPr/>
          <a:lstStyle/>
          <a:p>
            <a:r>
              <a:rPr lang="en-US" b="1">
                <a:latin typeface="Trebuchet MS"/>
              </a:rPr>
              <a:t>Global Walmart Ecommerce Sales 2019- 2022, by segment</a:t>
            </a:r>
            <a:br>
              <a:rPr lang="en-US" b="1">
                <a:latin typeface="Trebuchet MS"/>
              </a:rPr>
            </a:br>
            <a:endParaRPr lang="en-US" i="1">
              <a:latin typeface="Trebuchet MS"/>
            </a:endParaRPr>
          </a:p>
        </p:txBody>
      </p:sp>
      <p:pic>
        <p:nvPicPr>
          <p:cNvPr id="11" name="Picture 10" descr="Logo, company name&#10;&#10;Description automatically generated">
            <a:extLst>
              <a:ext uri="{FF2B5EF4-FFF2-40B4-BE49-F238E27FC236}">
                <a16:creationId xmlns:a16="http://schemas.microsoft.com/office/drawing/2014/main" id="{BAF79BBB-33AF-2F6F-CA5A-CD13FBC502B6}"/>
              </a:ext>
            </a:extLst>
          </p:cNvPr>
          <p:cNvPicPr>
            <a:picLocks noChangeAspect="1"/>
          </p:cNvPicPr>
          <p:nvPr/>
        </p:nvPicPr>
        <p:blipFill>
          <a:blip r:embed="rId2"/>
          <a:stretch>
            <a:fillRect/>
          </a:stretch>
        </p:blipFill>
        <p:spPr>
          <a:xfrm>
            <a:off x="8123165" y="7033948"/>
            <a:ext cx="1613535" cy="613828"/>
          </a:xfrm>
          <a:prstGeom prst="rect">
            <a:avLst/>
          </a:prstGeom>
        </p:spPr>
      </p:pic>
      <p:pic>
        <p:nvPicPr>
          <p:cNvPr id="8" name="Picture 9" descr="Chart, bar chart&#10;&#10;Description automatically generated">
            <a:extLst>
              <a:ext uri="{FF2B5EF4-FFF2-40B4-BE49-F238E27FC236}">
                <a16:creationId xmlns:a16="http://schemas.microsoft.com/office/drawing/2014/main" id="{4828DDEF-4275-0C53-830D-BC9102CBAD1B}"/>
              </a:ext>
            </a:extLst>
          </p:cNvPr>
          <p:cNvPicPr>
            <a:picLocks noGrp="1" noChangeAspect="1"/>
          </p:cNvPicPr>
          <p:nvPr>
            <p:ph sz="quarter" idx="14"/>
          </p:nvPr>
        </p:nvPicPr>
        <p:blipFill>
          <a:blip r:embed="rId3"/>
          <a:stretch>
            <a:fillRect/>
          </a:stretch>
        </p:blipFill>
        <p:spPr>
          <a:xfrm>
            <a:off x="805103" y="1210808"/>
            <a:ext cx="8452262" cy="5349240"/>
          </a:xfrm>
        </p:spPr>
      </p:pic>
    </p:spTree>
    <p:extLst>
      <p:ext uri="{BB962C8B-B14F-4D97-AF65-F5344CB8AC3E}">
        <p14:creationId xmlns:p14="http://schemas.microsoft.com/office/powerpoint/2010/main" val="1276507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6D3F7F9-7106-F2BC-65C6-6D1F967839BA}"/>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A480F0B7-4DE1-C974-A8EF-41A2CF005C13}"/>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37D3BC03-0016-F268-7226-399A2B279A41}"/>
              </a:ext>
            </a:extLst>
          </p:cNvPr>
          <p:cNvSpPr>
            <a:spLocks noGrp="1"/>
          </p:cNvSpPr>
          <p:nvPr>
            <p:ph type="body" sz="quarter" idx="10"/>
          </p:nvPr>
        </p:nvSpPr>
        <p:spPr/>
        <p:txBody>
          <a:bodyPr/>
          <a:lstStyle/>
          <a:p>
            <a:r>
              <a:rPr lang="en-US" altLang="zh-CN"/>
              <a:t>INDUSTRY OVERVIEW</a:t>
            </a:r>
            <a:endParaRPr lang="zh-CN" altLang="en-US"/>
          </a:p>
        </p:txBody>
      </p:sp>
      <p:sp>
        <p:nvSpPr>
          <p:cNvPr id="5" name="内容占位符 4">
            <a:extLst>
              <a:ext uri="{FF2B5EF4-FFF2-40B4-BE49-F238E27FC236}">
                <a16:creationId xmlns:a16="http://schemas.microsoft.com/office/drawing/2014/main" id="{D9EA8509-EAB9-2894-690E-95433748821A}"/>
              </a:ext>
            </a:extLst>
          </p:cNvPr>
          <p:cNvSpPr>
            <a:spLocks noGrp="1"/>
          </p:cNvSpPr>
          <p:nvPr>
            <p:ph sz="quarter" idx="14"/>
          </p:nvPr>
        </p:nvSpPr>
        <p:spPr>
          <a:xfrm>
            <a:off x="331218" y="1369217"/>
            <a:ext cx="9400032" cy="5349240"/>
          </a:xfrm>
        </p:spPr>
        <p:txBody>
          <a:bodyPr/>
          <a:lstStyle/>
          <a:p>
            <a:pPr marL="231775" indent="-231775"/>
            <a:r>
              <a:rPr lang="zh-CN" sz="2000" b="1">
                <a:latin typeface="Arial"/>
                <a:cs typeface="Times New Roman"/>
              </a:rPr>
              <a:t>Hypermarkets or Superstores: </a:t>
            </a:r>
            <a:r>
              <a:rPr lang="zh-CN" sz="2000">
                <a:latin typeface="Arial"/>
                <a:cs typeface="Times New Roman"/>
              </a:rPr>
              <a:t>the next level of supermarkets. Usually are the size of malls. Exp: Tesco, Walmart Supercenter</a:t>
            </a:r>
            <a:endParaRPr lang="zh-CN" altLang="en-US" sz="2000">
              <a:latin typeface="Arial"/>
              <a:cs typeface="Times New Roman"/>
            </a:endParaRPr>
          </a:p>
          <a:p>
            <a:pPr marL="0" indent="0">
              <a:buNone/>
            </a:pPr>
            <a:endParaRPr lang="zh-CN" sz="2000">
              <a:latin typeface="Arial"/>
            </a:endParaRPr>
          </a:p>
          <a:p>
            <a:pPr marL="231775" indent="-231775"/>
            <a:r>
              <a:rPr lang="zh-CN" sz="2000" b="1">
                <a:latin typeface="Arial"/>
                <a:cs typeface="Times New Roman"/>
              </a:rPr>
              <a:t>Warehouse Retailers: </a:t>
            </a:r>
            <a:r>
              <a:rPr lang="zh-CN" sz="2000">
                <a:latin typeface="Arial"/>
                <a:cs typeface="Times New Roman"/>
              </a:rPr>
              <a:t>selling large quantities of goods at discounts deeper than those provided in conventional supermarkets or wholesalers. They offer very low prices and little or no customer service at all. Exp: Costco</a:t>
            </a:r>
          </a:p>
          <a:p>
            <a:pPr marL="0" indent="0">
              <a:buNone/>
            </a:pPr>
            <a:endParaRPr lang="zh-CN" sz="2000">
              <a:latin typeface="Arial"/>
            </a:endParaRPr>
          </a:p>
          <a:p>
            <a:pPr marL="231775" indent="-231775"/>
            <a:r>
              <a:rPr lang="zh-CN" sz="2000" b="1">
                <a:latin typeface="Arial"/>
                <a:cs typeface="Times New Roman"/>
              </a:rPr>
              <a:t>E-commerce Stores: </a:t>
            </a:r>
            <a:r>
              <a:rPr lang="zh-CN" sz="2000">
                <a:latin typeface="Arial"/>
                <a:cs typeface="Times New Roman"/>
              </a:rPr>
              <a:t>Sells from an Internet shopping website and ship the purchases directly to customers at their homes or workplaces and without all the expenses of a traditional brick-and-mortar retailer, usually sell merchandise for a lower-than-retail price. Exp: Amazon, eBay</a:t>
            </a:r>
          </a:p>
          <a:p>
            <a:pPr marL="0" indent="0">
              <a:buNone/>
            </a:pPr>
            <a:endParaRPr lang="zh-CN" sz="2000">
              <a:latin typeface="Arial"/>
            </a:endParaRPr>
          </a:p>
        </p:txBody>
      </p:sp>
      <p:sp>
        <p:nvSpPr>
          <p:cNvPr id="6" name="标题 5">
            <a:extLst>
              <a:ext uri="{FF2B5EF4-FFF2-40B4-BE49-F238E27FC236}">
                <a16:creationId xmlns:a16="http://schemas.microsoft.com/office/drawing/2014/main" id="{BEFFE79A-F700-2A55-23A6-D24C53B2F513}"/>
              </a:ext>
            </a:extLst>
          </p:cNvPr>
          <p:cNvSpPr>
            <a:spLocks noGrp="1"/>
          </p:cNvSpPr>
          <p:nvPr>
            <p:ph type="title"/>
          </p:nvPr>
        </p:nvSpPr>
        <p:spPr>
          <a:xfrm>
            <a:off x="329184" y="547312"/>
            <a:ext cx="9400032" cy="320040"/>
          </a:xfrm>
        </p:spPr>
        <p:txBody>
          <a:bodyPr/>
          <a:lstStyle/>
          <a:p>
            <a:r>
              <a:rPr lang="en-US" altLang="zh-CN" sz="2500">
                <a:latin typeface="Arial"/>
                <a:cs typeface="Arial"/>
              </a:rPr>
              <a:t>Types</a:t>
            </a:r>
            <a:r>
              <a:rPr lang="zh-CN" altLang="en-US" sz="2500">
                <a:latin typeface="Arial"/>
                <a:cs typeface="Arial"/>
              </a:rPr>
              <a:t> </a:t>
            </a:r>
            <a:r>
              <a:rPr lang="en-US" altLang="zh-CN" sz="2500">
                <a:latin typeface="Arial"/>
                <a:cs typeface="Arial"/>
              </a:rPr>
              <a:t>of</a:t>
            </a:r>
            <a:r>
              <a:rPr lang="zh-CN" altLang="en-US" sz="2500">
                <a:latin typeface="Arial"/>
                <a:cs typeface="Arial"/>
              </a:rPr>
              <a:t> </a:t>
            </a:r>
            <a:r>
              <a:rPr lang="en-US" altLang="zh-CN" sz="2500">
                <a:latin typeface="Arial"/>
                <a:cs typeface="Arial"/>
              </a:rPr>
              <a:t>Retail</a:t>
            </a:r>
            <a:r>
              <a:rPr lang="zh-CN" altLang="en-US" sz="2500">
                <a:latin typeface="Arial"/>
                <a:cs typeface="Arial"/>
              </a:rPr>
              <a:t> </a:t>
            </a:r>
            <a:r>
              <a:rPr lang="en-US" altLang="zh-CN" sz="2500">
                <a:latin typeface="Arial"/>
                <a:cs typeface="Arial"/>
              </a:rPr>
              <a:t>Stores</a:t>
            </a:r>
            <a:endParaRPr lang="zh-CN" sz="2500">
              <a:latin typeface="Arial"/>
              <a:cs typeface="Arial"/>
            </a:endParaRPr>
          </a:p>
        </p:txBody>
      </p:sp>
    </p:spTree>
    <p:extLst>
      <p:ext uri="{BB962C8B-B14F-4D97-AF65-F5344CB8AC3E}">
        <p14:creationId xmlns:p14="http://schemas.microsoft.com/office/powerpoint/2010/main" val="32792827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DE30CD-F797-750A-5B67-AF165A978D1A}"/>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B6892ED6-1080-1ECC-3D68-62A4CE85A0F3}"/>
              </a:ext>
            </a:extLst>
          </p:cNvPr>
          <p:cNvSpPr>
            <a:spLocks noGrp="1"/>
          </p:cNvSpPr>
          <p:nvPr>
            <p:ph type="ftr" sz="quarter" idx="13"/>
          </p:nvPr>
        </p:nvSpPr>
        <p:spPr>
          <a:xfrm>
            <a:off x="642938" y="7035954"/>
            <a:ext cx="6400800" cy="544492"/>
          </a:xfrm>
        </p:spPr>
        <p:txBody>
          <a:bodyPr/>
          <a:lstStyle/>
          <a:p>
            <a:r>
              <a:rPr lang="en-CA">
                <a:latin typeface="Times New Roman"/>
                <a:ea typeface="LF_Kai"/>
                <a:cs typeface="Times New Roman"/>
              </a:rPr>
              <a:t>Sources: Annual Report 2022</a:t>
            </a:r>
          </a:p>
          <a:p>
            <a:r>
              <a:rPr lang="en-CA">
                <a:latin typeface="Times New Roman"/>
                <a:ea typeface="LF_Kai"/>
                <a:cs typeface="Times New Roman"/>
              </a:rPr>
              <a:t>               ESG Report 2022</a:t>
            </a:r>
          </a:p>
        </p:txBody>
      </p:sp>
      <p:sp>
        <p:nvSpPr>
          <p:cNvPr id="4" name="Text Placeholder 3">
            <a:extLst>
              <a:ext uri="{FF2B5EF4-FFF2-40B4-BE49-F238E27FC236}">
                <a16:creationId xmlns:a16="http://schemas.microsoft.com/office/drawing/2014/main" id="{883A4A61-65FE-C24E-305B-9578A97F9598}"/>
              </a:ext>
            </a:extLst>
          </p:cNvPr>
          <p:cNvSpPr>
            <a:spLocks noGrp="1"/>
          </p:cNvSpPr>
          <p:nvPr>
            <p:ph type="body" sz="quarter" idx="10"/>
          </p:nvPr>
        </p:nvSpPr>
        <p:spPr/>
        <p:txBody>
          <a:bodyPr/>
          <a:lstStyle/>
          <a:p>
            <a:r>
              <a:rPr lang="en-US">
                <a:latin typeface="Times New Roman"/>
                <a:ea typeface="LF_Kai"/>
                <a:cs typeface="Times New Roman"/>
              </a:rPr>
              <a:t>COMPANY OVERVIEW</a:t>
            </a:r>
            <a:endParaRPr lang="en-US"/>
          </a:p>
        </p:txBody>
      </p:sp>
      <p:sp>
        <p:nvSpPr>
          <p:cNvPr id="6" name="Title 5">
            <a:extLst>
              <a:ext uri="{FF2B5EF4-FFF2-40B4-BE49-F238E27FC236}">
                <a16:creationId xmlns:a16="http://schemas.microsoft.com/office/drawing/2014/main" id="{88AF2CAF-E905-8B82-9728-F4E94F19D369}"/>
              </a:ext>
            </a:extLst>
          </p:cNvPr>
          <p:cNvSpPr>
            <a:spLocks noGrp="1"/>
          </p:cNvSpPr>
          <p:nvPr>
            <p:ph type="title"/>
          </p:nvPr>
        </p:nvSpPr>
        <p:spPr/>
        <p:txBody>
          <a:bodyPr/>
          <a:lstStyle/>
          <a:p>
            <a:r>
              <a:rPr lang="en-US" b="1">
                <a:latin typeface="Trebuchet MS"/>
              </a:rPr>
              <a:t>ESG Commitment</a:t>
            </a:r>
            <a:endParaRPr lang="en-US" b="1"/>
          </a:p>
        </p:txBody>
      </p:sp>
      <p:sp>
        <p:nvSpPr>
          <p:cNvPr id="16" name="Content Placeholder 4">
            <a:extLst>
              <a:ext uri="{FF2B5EF4-FFF2-40B4-BE49-F238E27FC236}">
                <a16:creationId xmlns:a16="http://schemas.microsoft.com/office/drawing/2014/main" id="{DA5BE9FA-74BF-DC29-CB71-86B9931D8136}"/>
              </a:ext>
            </a:extLst>
          </p:cNvPr>
          <p:cNvSpPr>
            <a:spLocks noGrp="1"/>
          </p:cNvSpPr>
          <p:nvPr/>
        </p:nvSpPr>
        <p:spPr bwMode="gray">
          <a:xfrm>
            <a:off x="331216" y="1466807"/>
            <a:ext cx="4693477" cy="514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lgn="ctr">
              <a:spcBef>
                <a:spcPts val="655"/>
              </a:spcBef>
              <a:buNone/>
            </a:pPr>
            <a:r>
              <a:rPr lang="en-US" sz="1400" b="1">
                <a:latin typeface="Times New Roman"/>
                <a:cs typeface="Times New Roman"/>
              </a:rPr>
              <a:t>Fiscal Year 2021 Highlights</a:t>
            </a:r>
            <a:endParaRPr lang="en-US" sz="1400">
              <a:latin typeface="Times New Roman"/>
              <a:cs typeface="Times New Roman"/>
            </a:endParaRPr>
          </a:p>
          <a:p>
            <a:pPr marL="168275" indent="-168275">
              <a:spcBef>
                <a:spcPts val="655"/>
              </a:spcBef>
            </a:pPr>
            <a:r>
              <a:rPr lang="en-US" sz="1400">
                <a:latin typeface="Times New Roman"/>
                <a:cs typeface="Times New Roman"/>
              </a:rPr>
              <a:t>Opportunity:</a:t>
            </a:r>
          </a:p>
          <a:p>
            <a:pPr marL="457200" lvl="1" indent="-228600">
              <a:spcBef>
                <a:spcPts val="655"/>
              </a:spcBef>
              <a:buClr>
                <a:srgbClr val="8C8C8C"/>
              </a:buClr>
            </a:pPr>
            <a:r>
              <a:rPr lang="en-US" sz="1400">
                <a:latin typeface="Times New Roman"/>
                <a:cs typeface="Times New Roman"/>
              </a:rPr>
              <a:t>Over 300,000 US associates promoted to jobs of higher pay</a:t>
            </a:r>
          </a:p>
          <a:p>
            <a:pPr marL="457200" lvl="1" indent="-228600">
              <a:spcBef>
                <a:spcPts val="655"/>
              </a:spcBef>
              <a:buClr>
                <a:srgbClr val="8C8C8C"/>
              </a:buClr>
            </a:pPr>
            <a:r>
              <a:rPr lang="en-US" sz="1400">
                <a:latin typeface="Times New Roman"/>
                <a:cs typeface="Times New Roman"/>
              </a:rPr>
              <a:t>Over $2.8 billion dollars in bonuses paid to US hourly associates</a:t>
            </a:r>
          </a:p>
          <a:p>
            <a:pPr marL="457200" lvl="1" indent="-228600">
              <a:spcBef>
                <a:spcPts val="655"/>
              </a:spcBef>
              <a:buClr>
                <a:srgbClr val="8C8C8C"/>
              </a:buClr>
            </a:pPr>
            <a:r>
              <a:rPr lang="en-US" sz="1400">
                <a:latin typeface="Times New Roman"/>
                <a:cs typeface="Times New Roman"/>
              </a:rPr>
              <a:t>US management promotions went to 46% women and 39% people of </a:t>
            </a:r>
            <a:r>
              <a:rPr lang="en-US" sz="1400" err="1">
                <a:latin typeface="Times New Roman"/>
                <a:cs typeface="Times New Roman"/>
              </a:rPr>
              <a:t>colour</a:t>
            </a:r>
            <a:endParaRPr lang="en-US" err="1"/>
          </a:p>
          <a:p>
            <a:pPr marL="168275" indent="-168275">
              <a:spcBef>
                <a:spcPts val="655"/>
              </a:spcBef>
            </a:pPr>
            <a:r>
              <a:rPr lang="en-US" sz="1400">
                <a:latin typeface="Times New Roman"/>
                <a:cs typeface="Times New Roman"/>
              </a:rPr>
              <a:t>Sustainability:</a:t>
            </a:r>
          </a:p>
          <a:p>
            <a:pPr marL="457200" lvl="1" indent="-228600">
              <a:spcBef>
                <a:spcPts val="655"/>
              </a:spcBef>
              <a:buClr>
                <a:srgbClr val="8C8C8C"/>
              </a:buClr>
            </a:pPr>
            <a:r>
              <a:rPr lang="en-US" sz="1400">
                <a:latin typeface="Times New Roman"/>
                <a:cs typeface="Times New Roman"/>
              </a:rPr>
              <a:t>Target zero emissions globally by 2040</a:t>
            </a:r>
          </a:p>
          <a:p>
            <a:pPr marL="457200" lvl="1" indent="-228600">
              <a:spcBef>
                <a:spcPts val="655"/>
              </a:spcBef>
              <a:buClr>
                <a:srgbClr val="8C8C8C"/>
              </a:buClr>
            </a:pPr>
            <a:r>
              <a:rPr lang="en-US" sz="1400">
                <a:latin typeface="Times New Roman"/>
                <a:cs typeface="Times New Roman"/>
              </a:rPr>
              <a:t>19% decrease in carbon intensity per revenue</a:t>
            </a:r>
            <a:endParaRPr lang="en-US"/>
          </a:p>
          <a:p>
            <a:pPr marL="168275" indent="-168275">
              <a:spcBef>
                <a:spcPts val="655"/>
              </a:spcBef>
            </a:pPr>
            <a:r>
              <a:rPr lang="en-US" sz="1400">
                <a:latin typeface="Times New Roman"/>
                <a:cs typeface="Times New Roman"/>
              </a:rPr>
              <a:t>Community:</a:t>
            </a:r>
          </a:p>
          <a:p>
            <a:pPr marL="457200" lvl="1" indent="-228600">
              <a:spcBef>
                <a:spcPts val="655"/>
              </a:spcBef>
              <a:buClr>
                <a:srgbClr val="8C8C8C"/>
              </a:buClr>
            </a:pPr>
            <a:r>
              <a:rPr lang="en-US" sz="1400">
                <a:latin typeface="Times New Roman"/>
                <a:cs typeface="Times New Roman"/>
              </a:rPr>
              <a:t>Over 745 million pounds of food donated globally</a:t>
            </a:r>
          </a:p>
          <a:p>
            <a:pPr marL="457200" lvl="1" indent="-228600">
              <a:spcBef>
                <a:spcPts val="655"/>
              </a:spcBef>
              <a:buClr>
                <a:srgbClr val="8C8C8C"/>
              </a:buClr>
            </a:pPr>
            <a:r>
              <a:rPr lang="en-US" sz="1400">
                <a:latin typeface="Times New Roman"/>
                <a:cs typeface="Times New Roman"/>
              </a:rPr>
              <a:t>Supported over 500 COVID-19 testing sites in US</a:t>
            </a:r>
            <a:endParaRPr lang="en-US"/>
          </a:p>
          <a:p>
            <a:pPr marL="168275" indent="-168275">
              <a:spcBef>
                <a:spcPts val="655"/>
              </a:spcBef>
            </a:pPr>
            <a:r>
              <a:rPr lang="en-US" sz="1400">
                <a:latin typeface="Times New Roman"/>
                <a:cs typeface="Times New Roman"/>
              </a:rPr>
              <a:t>Ethics and Integrity:</a:t>
            </a:r>
            <a:endParaRPr lang="en-US" sz="1400"/>
          </a:p>
          <a:p>
            <a:pPr marL="457200" lvl="1" indent="-228600">
              <a:spcBef>
                <a:spcPts val="655"/>
              </a:spcBef>
            </a:pPr>
            <a:r>
              <a:rPr lang="en-US" sz="1400">
                <a:latin typeface="Times New Roman"/>
                <a:cs typeface="Times New Roman"/>
              </a:rPr>
              <a:t>Over 942,000 associates received ethics training</a:t>
            </a:r>
            <a:endParaRPr lang="en-US" sz="1400"/>
          </a:p>
          <a:p>
            <a:pPr marL="457200" lvl="1" indent="-228600">
              <a:spcBef>
                <a:spcPts val="655"/>
              </a:spcBef>
              <a:buClr>
                <a:srgbClr val="8C8C8C"/>
              </a:buClr>
            </a:pPr>
            <a:r>
              <a:rPr lang="en-US" sz="1400">
                <a:latin typeface="Times New Roman"/>
                <a:cs typeface="Times New Roman"/>
              </a:rPr>
              <a:t>98% overall attendance rate at Board and Board Committee meetings</a:t>
            </a:r>
            <a:endParaRPr lang="en-US" sz="1400"/>
          </a:p>
          <a:p>
            <a:pPr marL="457200" lvl="1" indent="-228600">
              <a:spcBef>
                <a:spcPts val="655"/>
              </a:spcBef>
              <a:buClr>
                <a:srgbClr val="8C8C8C"/>
              </a:buClr>
            </a:pPr>
            <a:endParaRPr lang="en-US" sz="1400"/>
          </a:p>
          <a:p>
            <a:pPr marL="228600" lvl="1" indent="0">
              <a:spcBef>
                <a:spcPts val="655"/>
              </a:spcBef>
              <a:buClr>
                <a:srgbClr val="8C8C8C"/>
              </a:buClr>
              <a:buNone/>
            </a:pPr>
            <a:endParaRPr lang="en-US" sz="1400"/>
          </a:p>
          <a:p>
            <a:pPr marL="228600" lvl="1" indent="0">
              <a:spcBef>
                <a:spcPts val="655"/>
              </a:spcBef>
              <a:buClr>
                <a:srgbClr val="8C8C8C"/>
              </a:buClr>
              <a:buNone/>
            </a:pPr>
            <a:endParaRPr lang="en-US" sz="1400"/>
          </a:p>
          <a:p>
            <a:pPr marL="457200" lvl="1" indent="-228600">
              <a:spcBef>
                <a:spcPts val="655"/>
              </a:spcBef>
              <a:buClr>
                <a:srgbClr val="8C8C8C"/>
              </a:buClr>
            </a:pPr>
            <a:endParaRPr lang="en-US" sz="1400"/>
          </a:p>
          <a:p>
            <a:pPr marL="457200" lvl="1" indent="-228600">
              <a:spcBef>
                <a:spcPts val="655"/>
              </a:spcBef>
              <a:buClr>
                <a:srgbClr val="8C8C8C"/>
              </a:buClr>
            </a:pPr>
            <a:endParaRPr lang="en-US" sz="1400"/>
          </a:p>
          <a:p>
            <a:pPr marL="457200" lvl="1" indent="-228600">
              <a:spcBef>
                <a:spcPts val="655"/>
              </a:spcBef>
              <a:buClr>
                <a:srgbClr val="8C8C8C"/>
              </a:buClr>
            </a:pPr>
            <a:endParaRPr lang="en-US" sz="1400">
              <a:latin typeface="Times New Roman"/>
            </a:endParaRPr>
          </a:p>
          <a:p>
            <a:pPr marL="0" indent="0">
              <a:spcBef>
                <a:spcPts val="655"/>
              </a:spcBef>
              <a:buNone/>
            </a:pPr>
            <a:endParaRPr lang="en-US" sz="1400">
              <a:latin typeface="Times New Roman"/>
            </a:endParaRPr>
          </a:p>
          <a:p>
            <a:pPr marL="166370" lvl="1" indent="0">
              <a:spcBef>
                <a:spcPts val="219"/>
              </a:spcBef>
              <a:buClr>
                <a:srgbClr val="8C8C8C"/>
              </a:buClr>
              <a:buNone/>
            </a:pPr>
            <a:endParaRPr lang="en-US" sz="1400">
              <a:latin typeface="Times New Roman"/>
            </a:endParaRPr>
          </a:p>
          <a:p>
            <a:pPr marL="231775" indent="-231775"/>
            <a:endParaRPr lang="en-US" sz="1400">
              <a:latin typeface="Trebuchet MS" panose="020B0603020202020204" pitchFamily="34" charset="0"/>
            </a:endParaRPr>
          </a:p>
          <a:p>
            <a:pPr marL="0" indent="0">
              <a:buNone/>
            </a:pPr>
            <a:endParaRPr lang="en-US" sz="1400"/>
          </a:p>
          <a:p>
            <a:pPr marL="0" indent="0">
              <a:buNone/>
            </a:pPr>
            <a:endParaRPr lang="en-US" sz="1400"/>
          </a:p>
          <a:p>
            <a:pPr marL="231775" indent="-231775"/>
            <a:endParaRPr lang="en-US" sz="1400"/>
          </a:p>
        </p:txBody>
      </p:sp>
      <p:pic>
        <p:nvPicPr>
          <p:cNvPr id="8" name="Picture 8" descr="Diagram&#10;&#10;Description automatically generated">
            <a:extLst>
              <a:ext uri="{FF2B5EF4-FFF2-40B4-BE49-F238E27FC236}">
                <a16:creationId xmlns:a16="http://schemas.microsoft.com/office/drawing/2014/main" id="{3B6BA7E7-90EA-CA49-AEC9-F1EA67B24C54}"/>
              </a:ext>
            </a:extLst>
          </p:cNvPr>
          <p:cNvPicPr>
            <a:picLocks noGrp="1" noChangeAspect="1"/>
          </p:cNvPicPr>
          <p:nvPr>
            <p:ph sz="quarter" idx="18"/>
          </p:nvPr>
        </p:nvPicPr>
        <p:blipFill>
          <a:blip r:embed="rId3"/>
          <a:stretch>
            <a:fillRect/>
          </a:stretch>
        </p:blipFill>
        <p:spPr>
          <a:xfrm>
            <a:off x="5279768" y="1465486"/>
            <a:ext cx="4451098" cy="5335587"/>
          </a:xfrm>
        </p:spPr>
      </p:pic>
      <p:pic>
        <p:nvPicPr>
          <p:cNvPr id="10" name="Picture 9" descr="Logo, company name&#10;&#10;Description automatically generated">
            <a:extLst>
              <a:ext uri="{FF2B5EF4-FFF2-40B4-BE49-F238E27FC236}">
                <a16:creationId xmlns:a16="http://schemas.microsoft.com/office/drawing/2014/main" id="{E813920F-AD52-045C-580A-F8B3507CF9D0}"/>
              </a:ext>
            </a:extLst>
          </p:cNvPr>
          <p:cNvPicPr>
            <a:picLocks noChangeAspect="1"/>
          </p:cNvPicPr>
          <p:nvPr/>
        </p:nvPicPr>
        <p:blipFill>
          <a:blip r:embed="rId4"/>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1072751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C7F05F-5112-4CEE-94AA-2640CDF310DB}"/>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BED6F60F-2202-4774-A055-663434E3E304}"/>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79262AEB-4452-46E5-A2A4-88B7BF267906}"/>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1F529EAD-AC2F-4F19-9B3A-0671EC22EAF3}"/>
              </a:ext>
            </a:extLst>
          </p:cNvPr>
          <p:cNvSpPr>
            <a:spLocks noGrp="1"/>
          </p:cNvSpPr>
          <p:nvPr>
            <p:ph type="title"/>
          </p:nvPr>
        </p:nvSpPr>
        <p:spPr/>
        <p:txBody>
          <a:bodyPr/>
          <a:lstStyle/>
          <a:p>
            <a:r>
              <a:rPr lang="en-US">
                <a:latin typeface="Trebuchet MS"/>
              </a:rPr>
              <a:t>Global Exposure </a:t>
            </a:r>
            <a:endParaRPr lang="en-US"/>
          </a:p>
        </p:txBody>
      </p:sp>
      <p:sp>
        <p:nvSpPr>
          <p:cNvPr id="7" name="Content Placeholder 6">
            <a:extLst>
              <a:ext uri="{FF2B5EF4-FFF2-40B4-BE49-F238E27FC236}">
                <a16:creationId xmlns:a16="http://schemas.microsoft.com/office/drawing/2014/main" id="{9AA37489-5E58-4FDD-93C1-9CB500C0C791}"/>
              </a:ext>
            </a:extLst>
          </p:cNvPr>
          <p:cNvSpPr>
            <a:spLocks noGrp="1"/>
          </p:cNvSpPr>
          <p:nvPr>
            <p:ph sz="quarter" idx="18"/>
          </p:nvPr>
        </p:nvSpPr>
        <p:spPr/>
        <p:txBody>
          <a:bodyPr/>
          <a:lstStyle/>
          <a:p>
            <a:endParaRPr lang="en-US"/>
          </a:p>
        </p:txBody>
      </p:sp>
      <p:pic>
        <p:nvPicPr>
          <p:cNvPr id="11" name="Picture 8" descr="Graphical user interface, application, Word&#10;&#10;Description automatically generated">
            <a:extLst>
              <a:ext uri="{FF2B5EF4-FFF2-40B4-BE49-F238E27FC236}">
                <a16:creationId xmlns:a16="http://schemas.microsoft.com/office/drawing/2014/main" id="{9A6E7414-72A2-49B5-314A-D2ABB0C7798C}"/>
              </a:ext>
            </a:extLst>
          </p:cNvPr>
          <p:cNvPicPr>
            <a:picLocks noGrp="1" noChangeAspect="1"/>
          </p:cNvPicPr>
          <p:nvPr>
            <p:ph sz="quarter" idx="14"/>
          </p:nvPr>
        </p:nvPicPr>
        <p:blipFill>
          <a:blip r:embed="rId2"/>
          <a:stretch>
            <a:fillRect/>
          </a:stretch>
        </p:blipFill>
        <p:spPr>
          <a:xfrm>
            <a:off x="333587" y="1407741"/>
            <a:ext cx="7037384" cy="5584578"/>
          </a:xfrm>
        </p:spPr>
      </p:pic>
      <p:pic>
        <p:nvPicPr>
          <p:cNvPr id="13" name="Picture 15" descr="Graphical user interface, application&#10;&#10;Description automatically generated">
            <a:extLst>
              <a:ext uri="{FF2B5EF4-FFF2-40B4-BE49-F238E27FC236}">
                <a16:creationId xmlns:a16="http://schemas.microsoft.com/office/drawing/2014/main" id="{43B1E1B4-5E7A-3F95-C6C5-2BA0C646A2E2}"/>
              </a:ext>
            </a:extLst>
          </p:cNvPr>
          <p:cNvPicPr>
            <a:picLocks noChangeAspect="1"/>
          </p:cNvPicPr>
          <p:nvPr/>
        </p:nvPicPr>
        <p:blipFill>
          <a:blip r:embed="rId3"/>
          <a:stretch>
            <a:fillRect/>
          </a:stretch>
        </p:blipFill>
        <p:spPr>
          <a:xfrm>
            <a:off x="7371873" y="3506711"/>
            <a:ext cx="2544128" cy="1383268"/>
          </a:xfrm>
          <a:prstGeom prst="rect">
            <a:avLst/>
          </a:prstGeom>
        </p:spPr>
      </p:pic>
      <p:pic>
        <p:nvPicPr>
          <p:cNvPr id="15" name="Picture 14" descr="Logo, company name&#10;&#10;Description automatically generated">
            <a:extLst>
              <a:ext uri="{FF2B5EF4-FFF2-40B4-BE49-F238E27FC236}">
                <a16:creationId xmlns:a16="http://schemas.microsoft.com/office/drawing/2014/main" id="{E295F7A3-07C4-CEB3-C7CC-951B4739B757}"/>
              </a:ext>
            </a:extLst>
          </p:cNvPr>
          <p:cNvPicPr>
            <a:picLocks noChangeAspect="1"/>
          </p:cNvPicPr>
          <p:nvPr/>
        </p:nvPicPr>
        <p:blipFill>
          <a:blip r:embed="rId4"/>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15518909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A1CE7-1EF7-4E2A-9CEF-DE61F468744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A1B0BE44-B43E-4520-BCDA-86CE0BFA8EF6}"/>
              </a:ext>
            </a:extLst>
          </p:cNvPr>
          <p:cNvSpPr>
            <a:spLocks noGrp="1"/>
          </p:cNvSpPr>
          <p:nvPr>
            <p:ph type="ftr" sz="quarter" idx="13"/>
          </p:nvPr>
        </p:nvSpPr>
        <p:spPr/>
        <p:txBody>
          <a:bodyPr/>
          <a:lstStyle/>
          <a:p>
            <a:r>
              <a:rPr lang="en-CA">
                <a:latin typeface="Times New Roman"/>
                <a:ea typeface="LF_Kai"/>
                <a:cs typeface="Times New Roman"/>
              </a:rPr>
              <a:t>Source: Annual Report 2022</a:t>
            </a:r>
            <a:endParaRPr lang="en-CA"/>
          </a:p>
        </p:txBody>
      </p:sp>
      <p:sp>
        <p:nvSpPr>
          <p:cNvPr id="4" name="Text Placeholder 3">
            <a:extLst>
              <a:ext uri="{FF2B5EF4-FFF2-40B4-BE49-F238E27FC236}">
                <a16:creationId xmlns:a16="http://schemas.microsoft.com/office/drawing/2014/main" id="{DC7E1B77-3ACE-4292-A0EE-506FB510CF9A}"/>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C8B0E3B6-7B93-4A88-9695-5E1B4FCC94FA}"/>
              </a:ext>
            </a:extLst>
          </p:cNvPr>
          <p:cNvSpPr>
            <a:spLocks noGrp="1"/>
          </p:cNvSpPr>
          <p:nvPr>
            <p:ph type="title"/>
          </p:nvPr>
        </p:nvSpPr>
        <p:spPr/>
        <p:txBody>
          <a:bodyPr/>
          <a:lstStyle/>
          <a:p>
            <a:r>
              <a:rPr lang="en-US">
                <a:latin typeface="Trebuchet MS"/>
              </a:rPr>
              <a:t>2022 Performance Highlights</a:t>
            </a:r>
            <a:endParaRPr lang="en-US"/>
          </a:p>
        </p:txBody>
      </p:sp>
      <p:sp>
        <p:nvSpPr>
          <p:cNvPr id="7" name="Content Placeholder 6">
            <a:extLst>
              <a:ext uri="{FF2B5EF4-FFF2-40B4-BE49-F238E27FC236}">
                <a16:creationId xmlns:a16="http://schemas.microsoft.com/office/drawing/2014/main" id="{5F3C137A-025D-4E24-8BE3-FE3C8871F360}"/>
              </a:ext>
            </a:extLst>
          </p:cNvPr>
          <p:cNvSpPr>
            <a:spLocks noGrp="1"/>
          </p:cNvSpPr>
          <p:nvPr>
            <p:ph sz="quarter" idx="18"/>
          </p:nvPr>
        </p:nvSpPr>
        <p:spPr/>
        <p:txBody>
          <a:bodyPr/>
          <a:lstStyle/>
          <a:p>
            <a:endParaRPr lang="en-US"/>
          </a:p>
        </p:txBody>
      </p:sp>
      <p:pic>
        <p:nvPicPr>
          <p:cNvPr id="11" name="Content Placeholder 10" descr="A picture containing text&#10;&#10;Description automatically generated">
            <a:extLst>
              <a:ext uri="{FF2B5EF4-FFF2-40B4-BE49-F238E27FC236}">
                <a16:creationId xmlns:a16="http://schemas.microsoft.com/office/drawing/2014/main" id="{285D4802-48D9-3066-3B23-DB97B2F600E1}"/>
              </a:ext>
            </a:extLst>
          </p:cNvPr>
          <p:cNvPicPr>
            <a:picLocks noGrp="1" noChangeAspect="1"/>
          </p:cNvPicPr>
          <p:nvPr>
            <p:ph sz="quarter" idx="14"/>
          </p:nvPr>
        </p:nvPicPr>
        <p:blipFill>
          <a:blip r:embed="rId2"/>
          <a:stretch>
            <a:fillRect/>
          </a:stretch>
        </p:blipFill>
        <p:spPr>
          <a:xfrm>
            <a:off x="1852825" y="1375425"/>
            <a:ext cx="6337099" cy="5597579"/>
          </a:xfrm>
        </p:spPr>
      </p:pic>
      <p:pic>
        <p:nvPicPr>
          <p:cNvPr id="15" name="Picture 14" descr="Logo, company name&#10;&#10;Description automatically generated">
            <a:extLst>
              <a:ext uri="{FF2B5EF4-FFF2-40B4-BE49-F238E27FC236}">
                <a16:creationId xmlns:a16="http://schemas.microsoft.com/office/drawing/2014/main" id="{E9565AEC-71E1-1053-1475-FCC671B68231}"/>
              </a:ext>
            </a:extLst>
          </p:cNvPr>
          <p:cNvPicPr>
            <a:picLocks noChangeAspect="1"/>
          </p:cNvPicPr>
          <p:nvPr/>
        </p:nvPicPr>
        <p:blipFill>
          <a:blip r:embed="rId3"/>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1207250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A1CE7-1EF7-4E2A-9CEF-DE61F468744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A1B0BE44-B43E-4520-BCDA-86CE0BFA8EF6}"/>
              </a:ext>
            </a:extLst>
          </p:cNvPr>
          <p:cNvSpPr>
            <a:spLocks noGrp="1"/>
          </p:cNvSpPr>
          <p:nvPr>
            <p:ph type="ftr" sz="quarter" idx="13"/>
          </p:nvPr>
        </p:nvSpPr>
        <p:spPr/>
        <p:txBody>
          <a:bodyPr/>
          <a:lstStyle/>
          <a:p>
            <a:r>
              <a:rPr lang="en-CA">
                <a:latin typeface="Times New Roman"/>
                <a:ea typeface="LF_Kai"/>
                <a:cs typeface="Times New Roman"/>
              </a:rPr>
              <a:t>Source: Annual Report 2022</a:t>
            </a:r>
            <a:endParaRPr lang="en-CA"/>
          </a:p>
        </p:txBody>
      </p:sp>
      <p:sp>
        <p:nvSpPr>
          <p:cNvPr id="4" name="Text Placeholder 3">
            <a:extLst>
              <a:ext uri="{FF2B5EF4-FFF2-40B4-BE49-F238E27FC236}">
                <a16:creationId xmlns:a16="http://schemas.microsoft.com/office/drawing/2014/main" id="{DC7E1B77-3ACE-4292-A0EE-506FB510CF9A}"/>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C8B0E3B6-7B93-4A88-9695-5E1B4FCC94FA}"/>
              </a:ext>
            </a:extLst>
          </p:cNvPr>
          <p:cNvSpPr>
            <a:spLocks noGrp="1"/>
          </p:cNvSpPr>
          <p:nvPr>
            <p:ph type="title"/>
          </p:nvPr>
        </p:nvSpPr>
        <p:spPr/>
        <p:txBody>
          <a:bodyPr/>
          <a:lstStyle/>
          <a:p>
            <a:r>
              <a:rPr lang="en-US">
                <a:latin typeface="Trebuchet MS"/>
              </a:rPr>
              <a:t>2022 Performance Highlights (continued)</a:t>
            </a:r>
            <a:endParaRPr lang="en-US"/>
          </a:p>
        </p:txBody>
      </p:sp>
      <p:sp>
        <p:nvSpPr>
          <p:cNvPr id="7" name="Content Placeholder 6">
            <a:extLst>
              <a:ext uri="{FF2B5EF4-FFF2-40B4-BE49-F238E27FC236}">
                <a16:creationId xmlns:a16="http://schemas.microsoft.com/office/drawing/2014/main" id="{5F3C137A-025D-4E24-8BE3-FE3C8871F360}"/>
              </a:ext>
            </a:extLst>
          </p:cNvPr>
          <p:cNvSpPr>
            <a:spLocks noGrp="1"/>
          </p:cNvSpPr>
          <p:nvPr>
            <p:ph sz="quarter" idx="18"/>
          </p:nvPr>
        </p:nvSpPr>
        <p:spPr/>
        <p:txBody>
          <a:bodyPr/>
          <a:lstStyle/>
          <a:p>
            <a:endParaRPr lang="en-US"/>
          </a:p>
        </p:txBody>
      </p:sp>
      <p:pic>
        <p:nvPicPr>
          <p:cNvPr id="13" name="Picture 14" descr="Logo, company name&#10;&#10;Description automatically generated">
            <a:extLst>
              <a:ext uri="{FF2B5EF4-FFF2-40B4-BE49-F238E27FC236}">
                <a16:creationId xmlns:a16="http://schemas.microsoft.com/office/drawing/2014/main" id="{E936E717-6823-0271-63FD-4A4031751048}"/>
              </a:ext>
            </a:extLst>
          </p:cNvPr>
          <p:cNvPicPr>
            <a:picLocks noChangeAspect="1"/>
          </p:cNvPicPr>
          <p:nvPr/>
        </p:nvPicPr>
        <p:blipFill>
          <a:blip r:embed="rId2"/>
          <a:stretch>
            <a:fillRect/>
          </a:stretch>
        </p:blipFill>
        <p:spPr bwMode="gray">
          <a:xfrm>
            <a:off x="419724" y="1867969"/>
            <a:ext cx="9215413" cy="403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Logo, company name&#10;&#10;Description automatically generated">
            <a:extLst>
              <a:ext uri="{FF2B5EF4-FFF2-40B4-BE49-F238E27FC236}">
                <a16:creationId xmlns:a16="http://schemas.microsoft.com/office/drawing/2014/main" id="{5C1BBC3B-46C6-0BA2-42FC-A4051231CC82}"/>
              </a:ext>
            </a:extLst>
          </p:cNvPr>
          <p:cNvPicPr>
            <a:picLocks noChangeAspect="1"/>
          </p:cNvPicPr>
          <p:nvPr/>
        </p:nvPicPr>
        <p:blipFill>
          <a:blip r:embed="rId3"/>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24618870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06C1-340A-BE16-7E1B-0439AE036ED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52AE0D9-DC03-0035-4846-1E198E6CF530}"/>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45FDC9F-53A8-FF7A-76DF-34F9434E08CE}"/>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C7E42BA5-D70B-4927-BB49-C4447F2A6567}"/>
              </a:ext>
            </a:extLst>
          </p:cNvPr>
          <p:cNvSpPr>
            <a:spLocks noGrp="1"/>
          </p:cNvSpPr>
          <p:nvPr>
            <p:ph type="title"/>
          </p:nvPr>
        </p:nvSpPr>
        <p:spPr/>
        <p:txBody>
          <a:bodyPr/>
          <a:lstStyle/>
          <a:p>
            <a:endParaRPr lang="en-US"/>
          </a:p>
        </p:txBody>
      </p:sp>
      <p:sp>
        <p:nvSpPr>
          <p:cNvPr id="11" name="Title 2">
            <a:extLst>
              <a:ext uri="{FF2B5EF4-FFF2-40B4-BE49-F238E27FC236}">
                <a16:creationId xmlns:a16="http://schemas.microsoft.com/office/drawing/2014/main" id="{86D9E6AA-7F42-DE24-5CFC-6CDDCCE00BA1}"/>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400" b="1" kern="0">
                <a:latin typeface="Trebuchet MS"/>
              </a:rPr>
              <a:t>Management Team</a:t>
            </a:r>
            <a:endParaRPr lang="en-US"/>
          </a:p>
        </p:txBody>
      </p:sp>
      <p:pic>
        <p:nvPicPr>
          <p:cNvPr id="7" name="Picture 6" descr="Logo, company name&#10;&#10;Description automatically generated">
            <a:extLst>
              <a:ext uri="{FF2B5EF4-FFF2-40B4-BE49-F238E27FC236}">
                <a16:creationId xmlns:a16="http://schemas.microsoft.com/office/drawing/2014/main" id="{A1F132A1-57CB-5AE1-9494-4A9AE8713B01}"/>
              </a:ext>
            </a:extLst>
          </p:cNvPr>
          <p:cNvPicPr>
            <a:picLocks noChangeAspect="1"/>
          </p:cNvPicPr>
          <p:nvPr/>
        </p:nvPicPr>
        <p:blipFill>
          <a:blip r:embed="rId2"/>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243628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3F2091-A431-41E5-B262-FAAE61332455}"/>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723604C-B690-4BE5-825D-1E3D3BD6E261}"/>
              </a:ext>
            </a:extLst>
          </p:cNvPr>
          <p:cNvSpPr>
            <a:spLocks noGrp="1"/>
          </p:cNvSpPr>
          <p:nvPr>
            <p:ph type="ftr" sz="quarter" idx="13"/>
          </p:nvPr>
        </p:nvSpPr>
        <p:spPr/>
        <p:txBody>
          <a:bodyPr/>
          <a:lstStyle/>
          <a:p>
            <a:r>
              <a:rPr lang="en-CA">
                <a:latin typeface="Times New Roman"/>
                <a:ea typeface="LF_Kai"/>
                <a:cs typeface="Times New Roman"/>
              </a:rPr>
              <a:t>Source: Walmart Corporate Leadership</a:t>
            </a:r>
          </a:p>
          <a:p>
            <a:r>
              <a:rPr lang="en-CA">
                <a:latin typeface="Times New Roman"/>
                <a:ea typeface="LF_Kai"/>
                <a:cs typeface="Times New Roman"/>
              </a:rPr>
              <a:t>             Walmart Proxy Statement 2022</a:t>
            </a:r>
            <a:endParaRPr lang="en-CA"/>
          </a:p>
          <a:p>
            <a:r>
              <a:rPr lang="en-CA">
                <a:latin typeface="Times New Roman"/>
                <a:ea typeface="LF_Kai"/>
                <a:cs typeface="Times New Roman"/>
              </a:rPr>
              <a:t>             LinkedIn</a:t>
            </a:r>
            <a:endParaRPr lang="en-CA"/>
          </a:p>
        </p:txBody>
      </p:sp>
      <p:sp>
        <p:nvSpPr>
          <p:cNvPr id="4" name="Text Placeholder 3">
            <a:extLst>
              <a:ext uri="{FF2B5EF4-FFF2-40B4-BE49-F238E27FC236}">
                <a16:creationId xmlns:a16="http://schemas.microsoft.com/office/drawing/2014/main" id="{09A58B82-AEEE-4D79-9A88-C581E12EB35F}"/>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7791860B-9E99-4130-ABFB-34BD552D0F61}"/>
              </a:ext>
            </a:extLst>
          </p:cNvPr>
          <p:cNvSpPr>
            <a:spLocks noGrp="1"/>
          </p:cNvSpPr>
          <p:nvPr>
            <p:ph type="title"/>
          </p:nvPr>
        </p:nvSpPr>
        <p:spPr/>
        <p:txBody>
          <a:bodyPr/>
          <a:lstStyle/>
          <a:p>
            <a:r>
              <a:rPr lang="en-US"/>
              <a:t>Management Team </a:t>
            </a:r>
          </a:p>
        </p:txBody>
      </p:sp>
      <p:sp>
        <p:nvSpPr>
          <p:cNvPr id="7" name="Content Placeholder 6">
            <a:extLst>
              <a:ext uri="{FF2B5EF4-FFF2-40B4-BE49-F238E27FC236}">
                <a16:creationId xmlns:a16="http://schemas.microsoft.com/office/drawing/2014/main" id="{334A372E-A1C5-4029-A81B-27B6E5171C51}"/>
              </a:ext>
            </a:extLst>
          </p:cNvPr>
          <p:cNvSpPr>
            <a:spLocks noGrp="1"/>
          </p:cNvSpPr>
          <p:nvPr>
            <p:ph sz="quarter" idx="18"/>
          </p:nvPr>
        </p:nvSpPr>
        <p:spPr/>
        <p:txBody>
          <a:bodyPr/>
          <a:lstStyle/>
          <a:p>
            <a:endParaRPr lang="en-US"/>
          </a:p>
        </p:txBody>
      </p:sp>
      <p:sp>
        <p:nvSpPr>
          <p:cNvPr id="13" name="Content Placeholder 4">
            <a:extLst>
              <a:ext uri="{FF2B5EF4-FFF2-40B4-BE49-F238E27FC236}">
                <a16:creationId xmlns:a16="http://schemas.microsoft.com/office/drawing/2014/main" id="{7C764648-5DD4-40E4-9B49-69E13B9FC7CC}"/>
              </a:ext>
            </a:extLst>
          </p:cNvPr>
          <p:cNvSpPr txBox="1">
            <a:spLocks/>
          </p:cNvSpPr>
          <p:nvPr/>
        </p:nvSpPr>
        <p:spPr bwMode="gray">
          <a:xfrm>
            <a:off x="4690412" y="1411256"/>
            <a:ext cx="5036645" cy="309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endParaRPr lang="en-US" sz="1400" kern="0"/>
          </a:p>
          <a:p>
            <a:pPr marL="231775" indent="-231775"/>
            <a:endParaRPr lang="en-US" sz="1400" kern="0"/>
          </a:p>
        </p:txBody>
      </p:sp>
      <p:sp>
        <p:nvSpPr>
          <p:cNvPr id="18" name="Content Placeholder 4">
            <a:extLst>
              <a:ext uri="{FF2B5EF4-FFF2-40B4-BE49-F238E27FC236}">
                <a16:creationId xmlns:a16="http://schemas.microsoft.com/office/drawing/2014/main" id="{794256BE-BAB4-4E2C-A981-CEC432AECDC3}"/>
              </a:ext>
            </a:extLst>
          </p:cNvPr>
          <p:cNvSpPr txBox="1">
            <a:spLocks/>
          </p:cNvSpPr>
          <p:nvPr/>
        </p:nvSpPr>
        <p:spPr bwMode="gray">
          <a:xfrm>
            <a:off x="3663562" y="1411455"/>
            <a:ext cx="5989798" cy="260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191135" indent="-191135">
              <a:buNone/>
            </a:pPr>
            <a:r>
              <a:rPr lang="en-US" sz="1400" b="1" kern="0">
                <a:latin typeface="Times New Roman"/>
                <a:cs typeface="Times New Roman"/>
              </a:rPr>
              <a:t>Doug McMillon: </a:t>
            </a:r>
            <a:r>
              <a:rPr lang="en-US" sz="1400" i="1" kern="0">
                <a:latin typeface="Times New Roman"/>
                <a:cs typeface="Times New Roman"/>
              </a:rPr>
              <a:t>President and CEO, Walmart Inc. </a:t>
            </a:r>
            <a:r>
              <a:rPr lang="en-US" sz="1400" b="1" i="1" kern="0">
                <a:latin typeface="Times New Roman"/>
                <a:cs typeface="Times New Roman"/>
              </a:rPr>
              <a:t>(2014-present)</a:t>
            </a:r>
            <a:endParaRPr lang="en-US" b="1" i="1"/>
          </a:p>
          <a:p>
            <a:pPr marL="231775" indent="-231775"/>
            <a:r>
              <a:rPr lang="en-US" sz="1400" kern="0">
                <a:latin typeface="Times New Roman"/>
                <a:cs typeface="Times New Roman"/>
              </a:rPr>
              <a:t>2009-2014: President and CEO, Walmart International</a:t>
            </a:r>
            <a:endParaRPr lang="en-US" sz="1400" kern="0"/>
          </a:p>
          <a:p>
            <a:pPr marL="231775" indent="-231775"/>
            <a:r>
              <a:rPr lang="en-US" sz="1400" kern="0">
                <a:latin typeface="Times New Roman"/>
                <a:cs typeface="Times New Roman"/>
              </a:rPr>
              <a:t>2005-2009: President and CEO, Sam's Club</a:t>
            </a:r>
            <a:endParaRPr lang="en-US" sz="1400" kern="0"/>
          </a:p>
          <a:p>
            <a:pPr marL="231775" indent="-231775"/>
            <a:r>
              <a:rPr lang="en-US" sz="1400" kern="0">
                <a:latin typeface="Times New Roman"/>
                <a:cs typeface="Times New Roman"/>
              </a:rPr>
              <a:t>Has worked at Walmart for more than 30 years, starting as a teenager</a:t>
            </a:r>
            <a:endParaRPr lang="en-US" sz="1400" kern="0"/>
          </a:p>
          <a:p>
            <a:pPr marL="231775" indent="-231775"/>
            <a:r>
              <a:rPr lang="en-US" sz="1400" kern="0">
                <a:latin typeface="Times New Roman"/>
                <a:cs typeface="Times New Roman"/>
              </a:rPr>
              <a:t>Has served in senior leadership roles in all of Walmart's business segments</a:t>
            </a:r>
            <a:endParaRPr lang="en-US" sz="1400" kern="0"/>
          </a:p>
          <a:p>
            <a:pPr marL="231775" indent="-231775"/>
            <a:r>
              <a:rPr lang="en-US" sz="1400" kern="0">
                <a:latin typeface="Times New Roman"/>
                <a:cs typeface="Times New Roman"/>
              </a:rPr>
              <a:t>Has Bachelor's and Master's degrees in Business Administration</a:t>
            </a:r>
            <a:endParaRPr lang="en-US" sz="1400" kern="0"/>
          </a:p>
          <a:p>
            <a:pPr marL="231775" indent="-231775"/>
            <a:r>
              <a:rPr lang="en-US" sz="1400" kern="0">
                <a:latin typeface="Times New Roman"/>
                <a:cs typeface="Times New Roman"/>
              </a:rPr>
              <a:t>Has served on the Board of many businesses</a:t>
            </a:r>
            <a:endParaRPr lang="en-US" sz="1400" kern="0"/>
          </a:p>
          <a:p>
            <a:pPr marL="0" indent="0">
              <a:buNone/>
            </a:pPr>
            <a:endParaRPr lang="en-US" sz="1400" kern="0"/>
          </a:p>
          <a:p>
            <a:pPr marL="0" indent="0">
              <a:buNone/>
            </a:pPr>
            <a:endParaRPr lang="en-US" sz="1400" kern="0"/>
          </a:p>
          <a:p>
            <a:pPr marL="0" indent="0">
              <a:buNone/>
            </a:pPr>
            <a:endParaRPr lang="en-US" sz="1400" kern="0"/>
          </a:p>
          <a:p>
            <a:pPr marL="231775" indent="-231775"/>
            <a:endParaRPr lang="en-US" sz="1400" kern="0"/>
          </a:p>
        </p:txBody>
      </p:sp>
      <p:sp>
        <p:nvSpPr>
          <p:cNvPr id="20" name="Content Placeholder 4">
            <a:extLst>
              <a:ext uri="{FF2B5EF4-FFF2-40B4-BE49-F238E27FC236}">
                <a16:creationId xmlns:a16="http://schemas.microsoft.com/office/drawing/2014/main" id="{7B2E09E9-62D9-4344-9DE2-98907C5C5AEF}"/>
              </a:ext>
            </a:extLst>
          </p:cNvPr>
          <p:cNvSpPr txBox="1">
            <a:spLocks/>
          </p:cNvSpPr>
          <p:nvPr/>
        </p:nvSpPr>
        <p:spPr bwMode="gray">
          <a:xfrm>
            <a:off x="3663562" y="4251081"/>
            <a:ext cx="6062162" cy="245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191135" indent="-191135">
              <a:buNone/>
            </a:pPr>
            <a:r>
              <a:rPr lang="en-US" sz="1400" b="1" kern="0">
                <a:latin typeface="Times New Roman"/>
                <a:cs typeface="Times New Roman"/>
              </a:rPr>
              <a:t>Dan Bartlett: </a:t>
            </a:r>
            <a:r>
              <a:rPr lang="en-US" sz="1400" i="1" kern="0">
                <a:latin typeface="Times New Roman"/>
                <a:cs typeface="Times New Roman"/>
              </a:rPr>
              <a:t>Executive Vice President, Corporate Affairs </a:t>
            </a:r>
            <a:r>
              <a:rPr lang="en-US" sz="1400" b="1" i="1" kern="0">
                <a:latin typeface="Times New Roman"/>
                <a:cs typeface="Times New Roman"/>
              </a:rPr>
              <a:t>(2013-present)</a:t>
            </a:r>
            <a:endParaRPr lang="en-US" b="1" i="1"/>
          </a:p>
          <a:p>
            <a:pPr marL="231775" indent="-231775"/>
            <a:r>
              <a:rPr lang="en-US" sz="1400" kern="0">
                <a:latin typeface="Times New Roman"/>
                <a:cs typeface="Times New Roman"/>
              </a:rPr>
              <a:t>Responsible for: government relations and public policy, corporate communications, philanthropy and the company’s social responsibility and sustainability initiatives</a:t>
            </a:r>
            <a:endParaRPr lang="en-US" sz="1400" b="1" kern="0">
              <a:latin typeface="Times New Roman"/>
              <a:cs typeface="Times New Roman"/>
            </a:endParaRPr>
          </a:p>
          <a:p>
            <a:pPr marL="231775" indent="-231775"/>
            <a:r>
              <a:rPr lang="en-US" sz="1400" kern="0">
                <a:latin typeface="Times New Roman"/>
                <a:cs typeface="Times New Roman"/>
              </a:rPr>
              <a:t>Was President and CEO at </a:t>
            </a:r>
            <a:r>
              <a:rPr lang="en-US" sz="1400" kern="0" err="1">
                <a:latin typeface="Times New Roman"/>
                <a:cs typeface="Times New Roman"/>
              </a:rPr>
              <a:t>Hill+Knowlton</a:t>
            </a:r>
            <a:r>
              <a:rPr lang="en-US" sz="1400" kern="0">
                <a:latin typeface="Times New Roman"/>
                <a:cs typeface="Times New Roman"/>
              </a:rPr>
              <a:t> Strategies prior to joining Walmart</a:t>
            </a:r>
            <a:endParaRPr lang="en-US" sz="1400" kern="0"/>
          </a:p>
          <a:p>
            <a:pPr marL="231775" indent="-231775"/>
            <a:r>
              <a:rPr lang="en-US" sz="1400" kern="0">
                <a:latin typeface="Times New Roman"/>
                <a:cs typeface="Times New Roman"/>
              </a:rPr>
              <a:t>Served as an advisor to US President George W. Bush in 2007</a:t>
            </a:r>
            <a:endParaRPr lang="en-US" sz="1400" kern="0"/>
          </a:p>
          <a:p>
            <a:pPr marL="0" indent="0">
              <a:buNone/>
            </a:pPr>
            <a:endParaRPr lang="en-US" sz="1400" kern="0"/>
          </a:p>
          <a:p>
            <a:pPr marL="231775" indent="-231775"/>
            <a:endParaRPr lang="en-US" sz="1400" kern="0"/>
          </a:p>
        </p:txBody>
      </p:sp>
      <p:pic>
        <p:nvPicPr>
          <p:cNvPr id="10" name="Picture 8">
            <a:extLst>
              <a:ext uri="{FF2B5EF4-FFF2-40B4-BE49-F238E27FC236}">
                <a16:creationId xmlns:a16="http://schemas.microsoft.com/office/drawing/2014/main" id="{F856AEF9-35D2-C1C0-5EE2-376FF756C41F}"/>
              </a:ext>
            </a:extLst>
          </p:cNvPr>
          <p:cNvPicPr>
            <a:picLocks noChangeAspect="1"/>
          </p:cNvPicPr>
          <p:nvPr/>
        </p:nvPicPr>
        <p:blipFill>
          <a:blip r:embed="rId2"/>
          <a:stretch>
            <a:fillRect/>
          </a:stretch>
        </p:blipFill>
        <p:spPr bwMode="gray">
          <a:xfrm>
            <a:off x="94463" y="1438970"/>
            <a:ext cx="3490582" cy="257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a:extLst>
              <a:ext uri="{FF2B5EF4-FFF2-40B4-BE49-F238E27FC236}">
                <a16:creationId xmlns:a16="http://schemas.microsoft.com/office/drawing/2014/main" id="{09B65540-2A8F-ADF7-94D3-DCC259B3E7DB}"/>
              </a:ext>
            </a:extLst>
          </p:cNvPr>
          <p:cNvPicPr>
            <a:picLocks noChangeAspect="1"/>
          </p:cNvPicPr>
          <p:nvPr/>
        </p:nvPicPr>
        <p:blipFill>
          <a:blip r:embed="rId3"/>
          <a:stretch>
            <a:fillRect/>
          </a:stretch>
        </p:blipFill>
        <p:spPr bwMode="gray">
          <a:xfrm>
            <a:off x="93896" y="4151189"/>
            <a:ext cx="3492046" cy="255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Logo, company name&#10;&#10;Description automatically generated">
            <a:extLst>
              <a:ext uri="{FF2B5EF4-FFF2-40B4-BE49-F238E27FC236}">
                <a16:creationId xmlns:a16="http://schemas.microsoft.com/office/drawing/2014/main" id="{A261AA59-311E-023D-F3D2-378BAF4ED006}"/>
              </a:ext>
            </a:extLst>
          </p:cNvPr>
          <p:cNvPicPr>
            <a:picLocks noChangeAspect="1"/>
          </p:cNvPicPr>
          <p:nvPr/>
        </p:nvPicPr>
        <p:blipFill>
          <a:blip r:embed="rId4"/>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19668069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3F2091-A431-41E5-B262-FAAE61332455}"/>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723604C-B690-4BE5-825D-1E3D3BD6E261}"/>
              </a:ext>
            </a:extLst>
          </p:cNvPr>
          <p:cNvSpPr>
            <a:spLocks noGrp="1"/>
          </p:cNvSpPr>
          <p:nvPr>
            <p:ph type="ftr" sz="quarter" idx="13"/>
          </p:nvPr>
        </p:nvSpPr>
        <p:spPr/>
        <p:txBody>
          <a:bodyPr/>
          <a:lstStyle/>
          <a:p>
            <a:r>
              <a:rPr lang="en-CA">
                <a:latin typeface="Times New Roman"/>
                <a:ea typeface="LF_Kai"/>
                <a:cs typeface="Times New Roman"/>
              </a:rPr>
              <a:t>Source: Walmart Corporate Leadership</a:t>
            </a:r>
            <a:endParaRPr lang="en-US">
              <a:latin typeface="Times New Roman"/>
              <a:ea typeface="LF_Kai"/>
              <a:cs typeface="Times New Roman"/>
            </a:endParaRPr>
          </a:p>
          <a:p>
            <a:r>
              <a:rPr lang="en-CA">
                <a:latin typeface="Times New Roman"/>
                <a:ea typeface="LF_Kai"/>
                <a:cs typeface="Times New Roman"/>
              </a:rPr>
              <a:t>             Walmart Proxy Statement 2022</a:t>
            </a:r>
          </a:p>
          <a:p>
            <a:r>
              <a:rPr lang="en-CA">
                <a:latin typeface="Times New Roman"/>
                <a:cs typeface="Times New Roman"/>
              </a:rPr>
              <a:t>             LinkedIn</a:t>
            </a:r>
            <a:endParaRPr lang="en-CA"/>
          </a:p>
        </p:txBody>
      </p:sp>
      <p:sp>
        <p:nvSpPr>
          <p:cNvPr id="4" name="Text Placeholder 3">
            <a:extLst>
              <a:ext uri="{FF2B5EF4-FFF2-40B4-BE49-F238E27FC236}">
                <a16:creationId xmlns:a16="http://schemas.microsoft.com/office/drawing/2014/main" id="{09A58B82-AEEE-4D79-9A88-C581E12EB35F}"/>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7791860B-9E99-4130-ABFB-34BD552D0F61}"/>
              </a:ext>
            </a:extLst>
          </p:cNvPr>
          <p:cNvSpPr>
            <a:spLocks noGrp="1"/>
          </p:cNvSpPr>
          <p:nvPr>
            <p:ph type="title"/>
          </p:nvPr>
        </p:nvSpPr>
        <p:spPr/>
        <p:txBody>
          <a:bodyPr/>
          <a:lstStyle/>
          <a:p>
            <a:r>
              <a:rPr lang="en-US"/>
              <a:t>Management Team </a:t>
            </a:r>
          </a:p>
        </p:txBody>
      </p:sp>
      <p:sp>
        <p:nvSpPr>
          <p:cNvPr id="7" name="Content Placeholder 6">
            <a:extLst>
              <a:ext uri="{FF2B5EF4-FFF2-40B4-BE49-F238E27FC236}">
                <a16:creationId xmlns:a16="http://schemas.microsoft.com/office/drawing/2014/main" id="{334A372E-A1C5-4029-A81B-27B6E5171C51}"/>
              </a:ext>
            </a:extLst>
          </p:cNvPr>
          <p:cNvSpPr>
            <a:spLocks noGrp="1"/>
          </p:cNvSpPr>
          <p:nvPr>
            <p:ph sz="quarter" idx="18"/>
          </p:nvPr>
        </p:nvSpPr>
        <p:spPr/>
        <p:txBody>
          <a:bodyPr/>
          <a:lstStyle/>
          <a:p>
            <a:endParaRPr lang="en-US"/>
          </a:p>
        </p:txBody>
      </p:sp>
      <p:sp>
        <p:nvSpPr>
          <p:cNvPr id="13" name="Content Placeholder 4">
            <a:extLst>
              <a:ext uri="{FF2B5EF4-FFF2-40B4-BE49-F238E27FC236}">
                <a16:creationId xmlns:a16="http://schemas.microsoft.com/office/drawing/2014/main" id="{7C764648-5DD4-40E4-9B49-69E13B9FC7CC}"/>
              </a:ext>
            </a:extLst>
          </p:cNvPr>
          <p:cNvSpPr txBox="1">
            <a:spLocks/>
          </p:cNvSpPr>
          <p:nvPr/>
        </p:nvSpPr>
        <p:spPr bwMode="gray">
          <a:xfrm>
            <a:off x="4690412" y="1411256"/>
            <a:ext cx="5036645" cy="309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endParaRPr lang="en-US" sz="1400" kern="0"/>
          </a:p>
          <a:p>
            <a:pPr marL="231775" indent="-231775"/>
            <a:endParaRPr lang="en-US" sz="1400" kern="0"/>
          </a:p>
        </p:txBody>
      </p:sp>
      <p:sp>
        <p:nvSpPr>
          <p:cNvPr id="18" name="Content Placeholder 4">
            <a:extLst>
              <a:ext uri="{FF2B5EF4-FFF2-40B4-BE49-F238E27FC236}">
                <a16:creationId xmlns:a16="http://schemas.microsoft.com/office/drawing/2014/main" id="{794256BE-BAB4-4E2C-A981-CEC432AECDC3}"/>
              </a:ext>
            </a:extLst>
          </p:cNvPr>
          <p:cNvSpPr txBox="1">
            <a:spLocks/>
          </p:cNvSpPr>
          <p:nvPr/>
        </p:nvSpPr>
        <p:spPr bwMode="gray">
          <a:xfrm>
            <a:off x="3706424" y="1418596"/>
            <a:ext cx="5946936" cy="266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191135" indent="-191135">
              <a:buNone/>
            </a:pPr>
            <a:r>
              <a:rPr lang="en-US" sz="1400" b="1" kern="0">
                <a:latin typeface="Times New Roman"/>
                <a:cs typeface="Times New Roman"/>
              </a:rPr>
              <a:t>Rachel Brand: </a:t>
            </a:r>
            <a:r>
              <a:rPr lang="en-US" sz="1400" i="1" kern="0">
                <a:latin typeface="Times New Roman"/>
                <a:cs typeface="Times New Roman"/>
              </a:rPr>
              <a:t>Executive Vice President of Global Governance, Chief Legal Officer and Corporate Secretary </a:t>
            </a:r>
            <a:r>
              <a:rPr lang="en-US" sz="1400" b="1" i="1" kern="0">
                <a:latin typeface="Times New Roman"/>
                <a:cs typeface="Times New Roman"/>
              </a:rPr>
              <a:t>(2018-present)</a:t>
            </a:r>
            <a:endParaRPr lang="en-US" b="1" i="1"/>
          </a:p>
          <a:p>
            <a:pPr marL="231775" indent="-231775"/>
            <a:r>
              <a:rPr lang="en-US" sz="1400" kern="0">
                <a:latin typeface="Times New Roman"/>
                <a:cs typeface="Times New Roman"/>
              </a:rPr>
              <a:t>Oversees global legal, compliance, ethics, corporate governance, digital citizenship, aviation, investigative, and corporate security functions</a:t>
            </a:r>
          </a:p>
          <a:p>
            <a:pPr marL="231775" indent="-231775"/>
            <a:r>
              <a:rPr lang="en-US" sz="1400" kern="0">
                <a:latin typeface="Times New Roman"/>
                <a:cs typeface="Times New Roman"/>
              </a:rPr>
              <a:t>Was first woman to serve as United States Associate Attorney General prior to joining Walmart</a:t>
            </a:r>
            <a:endParaRPr lang="en-US" sz="1400" kern="0"/>
          </a:p>
          <a:p>
            <a:pPr marL="231775" indent="-231775"/>
            <a:r>
              <a:rPr lang="en-US" sz="1400" kern="0">
                <a:latin typeface="Times New Roman"/>
                <a:cs typeface="Times New Roman"/>
              </a:rPr>
              <a:t>Serves on the board of directors for the Walmart Foundation</a:t>
            </a:r>
            <a:endParaRPr lang="en-US"/>
          </a:p>
          <a:p>
            <a:pPr marL="231775" indent="-231775"/>
            <a:r>
              <a:rPr lang="en-US" sz="1400" kern="0">
                <a:latin typeface="Times New Roman"/>
                <a:cs typeface="Times New Roman"/>
              </a:rPr>
              <a:t>Executive sponsor for Walmart’s Tribal Voices Associate Resource Group</a:t>
            </a:r>
            <a:endParaRPr lang="en-US"/>
          </a:p>
          <a:p>
            <a:pPr marL="0" indent="0">
              <a:buNone/>
            </a:pPr>
            <a:endParaRPr lang="en-US" sz="1400" kern="0"/>
          </a:p>
          <a:p>
            <a:pPr marL="0" indent="0">
              <a:buNone/>
            </a:pPr>
            <a:endParaRPr lang="en-US" sz="1400" kern="0"/>
          </a:p>
          <a:p>
            <a:pPr marL="231775" indent="-231775"/>
            <a:endParaRPr lang="en-US" sz="1400" kern="0"/>
          </a:p>
        </p:txBody>
      </p:sp>
      <p:sp>
        <p:nvSpPr>
          <p:cNvPr id="20" name="Content Placeholder 4">
            <a:extLst>
              <a:ext uri="{FF2B5EF4-FFF2-40B4-BE49-F238E27FC236}">
                <a16:creationId xmlns:a16="http://schemas.microsoft.com/office/drawing/2014/main" id="{7B2E09E9-62D9-4344-9DE2-98907C5C5AEF}"/>
              </a:ext>
            </a:extLst>
          </p:cNvPr>
          <p:cNvSpPr txBox="1">
            <a:spLocks/>
          </p:cNvSpPr>
          <p:nvPr/>
        </p:nvSpPr>
        <p:spPr bwMode="gray">
          <a:xfrm>
            <a:off x="3706424" y="4251081"/>
            <a:ext cx="6019300" cy="270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191135" indent="-191135">
              <a:buNone/>
            </a:pPr>
            <a:r>
              <a:rPr lang="en-US" sz="1400" b="1" kern="0">
                <a:latin typeface="Times New Roman"/>
                <a:cs typeface="Times New Roman"/>
              </a:rPr>
              <a:t>John Furner: </a:t>
            </a:r>
            <a:r>
              <a:rPr lang="en-US" sz="1400" i="1" kern="0">
                <a:latin typeface="Times New Roman"/>
                <a:cs typeface="Times New Roman"/>
              </a:rPr>
              <a:t>President and CEO, Walmart U.S. </a:t>
            </a:r>
            <a:r>
              <a:rPr lang="en-US" sz="1400" b="1" i="1" kern="0">
                <a:latin typeface="Times New Roman"/>
                <a:cs typeface="Times New Roman"/>
              </a:rPr>
              <a:t>(2019-present)</a:t>
            </a:r>
            <a:endParaRPr lang="en-US" b="1" i="1"/>
          </a:p>
          <a:p>
            <a:pPr marL="231775" indent="-231775"/>
            <a:r>
              <a:rPr lang="en-US" sz="1400" kern="0">
                <a:latin typeface="Times New Roman"/>
                <a:cs typeface="Times New Roman"/>
              </a:rPr>
              <a:t>2017-2019: President and CEO, Sam's Club</a:t>
            </a:r>
          </a:p>
          <a:p>
            <a:pPr marL="231775" indent="-231775"/>
            <a:r>
              <a:rPr lang="en-US" sz="1400" kern="0">
                <a:latin typeface="Times New Roman"/>
                <a:cs typeface="Times New Roman"/>
              </a:rPr>
              <a:t>Had 11 consecutive quarters of positive sales comps, while increasing memberships during his tenure at Sam's Club</a:t>
            </a:r>
          </a:p>
          <a:p>
            <a:pPr marL="231775" indent="-231775"/>
            <a:r>
              <a:rPr lang="en-US" sz="1400" kern="0">
                <a:latin typeface="Times New Roman"/>
                <a:cs typeface="Times New Roman"/>
              </a:rPr>
              <a:t>Responsible for the strategic direction and performance of Walmart’s 4,700 stores, as well as its website, app and supply chain</a:t>
            </a:r>
            <a:endParaRPr lang="en-US" sz="1400" b="1" kern="0">
              <a:latin typeface="Times New Roman"/>
              <a:cs typeface="Times New Roman"/>
            </a:endParaRPr>
          </a:p>
          <a:p>
            <a:pPr marL="231775" indent="-231775"/>
            <a:r>
              <a:rPr lang="en-US" sz="1400" kern="0">
                <a:latin typeface="Times New Roman"/>
                <a:cs typeface="Times New Roman"/>
              </a:rPr>
              <a:t>Started working in Walmart in 1993 as an hourly associate </a:t>
            </a:r>
            <a:endParaRPr lang="en-US" sz="1400" kern="0"/>
          </a:p>
          <a:p>
            <a:pPr marL="231775" indent="-231775"/>
            <a:r>
              <a:rPr lang="en-US" sz="1400" kern="0">
                <a:latin typeface="Times New Roman"/>
                <a:cs typeface="Times New Roman"/>
              </a:rPr>
              <a:t>Has had several senior leadership roles throughout the company</a:t>
            </a:r>
            <a:endParaRPr lang="en-US" sz="1400" kern="0"/>
          </a:p>
          <a:p>
            <a:pPr marL="0" indent="0">
              <a:buNone/>
            </a:pPr>
            <a:endParaRPr lang="en-US" sz="1400" kern="0"/>
          </a:p>
          <a:p>
            <a:pPr marL="231775" indent="-231775"/>
            <a:endParaRPr lang="en-US" sz="1400" kern="0"/>
          </a:p>
        </p:txBody>
      </p:sp>
      <p:pic>
        <p:nvPicPr>
          <p:cNvPr id="8" name="Picture 8">
            <a:extLst>
              <a:ext uri="{FF2B5EF4-FFF2-40B4-BE49-F238E27FC236}">
                <a16:creationId xmlns:a16="http://schemas.microsoft.com/office/drawing/2014/main" id="{DA60D2E2-E34E-2C17-7053-52886754F0C5}"/>
              </a:ext>
            </a:extLst>
          </p:cNvPr>
          <p:cNvPicPr>
            <a:picLocks noGrp="1" noChangeAspect="1"/>
          </p:cNvPicPr>
          <p:nvPr>
            <p:ph sz="quarter" idx="14"/>
          </p:nvPr>
        </p:nvPicPr>
        <p:blipFill>
          <a:blip r:embed="rId2"/>
          <a:stretch>
            <a:fillRect/>
          </a:stretch>
        </p:blipFill>
        <p:spPr>
          <a:xfrm>
            <a:off x="96599" y="1426139"/>
            <a:ext cx="3536096" cy="2563249"/>
          </a:xfrm>
        </p:spPr>
      </p:pic>
      <p:pic>
        <p:nvPicPr>
          <p:cNvPr id="11" name="Picture 14">
            <a:extLst>
              <a:ext uri="{FF2B5EF4-FFF2-40B4-BE49-F238E27FC236}">
                <a16:creationId xmlns:a16="http://schemas.microsoft.com/office/drawing/2014/main" id="{F027F2AC-586C-62E8-73E7-26CC82CF79D3}"/>
              </a:ext>
            </a:extLst>
          </p:cNvPr>
          <p:cNvPicPr>
            <a:picLocks noChangeAspect="1"/>
          </p:cNvPicPr>
          <p:nvPr/>
        </p:nvPicPr>
        <p:blipFill>
          <a:blip r:embed="rId3"/>
          <a:stretch>
            <a:fillRect/>
          </a:stretch>
        </p:blipFill>
        <p:spPr bwMode="gray">
          <a:xfrm>
            <a:off x="93409" y="4086896"/>
            <a:ext cx="3537565" cy="260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Logo, company name&#10;&#10;Description automatically generated">
            <a:extLst>
              <a:ext uri="{FF2B5EF4-FFF2-40B4-BE49-F238E27FC236}">
                <a16:creationId xmlns:a16="http://schemas.microsoft.com/office/drawing/2014/main" id="{A64F6431-7595-3575-291F-D5103C2A4A50}"/>
              </a:ext>
            </a:extLst>
          </p:cNvPr>
          <p:cNvPicPr>
            <a:picLocks noChangeAspect="1"/>
          </p:cNvPicPr>
          <p:nvPr/>
        </p:nvPicPr>
        <p:blipFill>
          <a:blip r:embed="rId4"/>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4249275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3F2091-A431-41E5-B262-FAAE61332455}"/>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723604C-B690-4BE5-825D-1E3D3BD6E261}"/>
              </a:ext>
            </a:extLst>
          </p:cNvPr>
          <p:cNvSpPr>
            <a:spLocks noGrp="1"/>
          </p:cNvSpPr>
          <p:nvPr>
            <p:ph type="ftr" sz="quarter" idx="13"/>
          </p:nvPr>
        </p:nvSpPr>
        <p:spPr/>
        <p:txBody>
          <a:bodyPr/>
          <a:lstStyle/>
          <a:p>
            <a:r>
              <a:rPr lang="en-CA">
                <a:latin typeface="Times New Roman"/>
                <a:ea typeface="LF_Kai"/>
                <a:cs typeface="Times New Roman"/>
              </a:rPr>
              <a:t>Source: Walmart Corporate Leadership</a:t>
            </a:r>
            <a:endParaRPr lang="en-US">
              <a:latin typeface="Times New Roman"/>
              <a:ea typeface="LF_Kai"/>
              <a:cs typeface="Times New Roman"/>
            </a:endParaRPr>
          </a:p>
          <a:p>
            <a:r>
              <a:rPr lang="en-CA">
                <a:latin typeface="Times New Roman"/>
                <a:ea typeface="LF_Kai"/>
                <a:cs typeface="Times New Roman"/>
              </a:rPr>
              <a:t>             Walmart Proxy Statement 2022</a:t>
            </a:r>
          </a:p>
          <a:p>
            <a:r>
              <a:rPr lang="en-CA">
                <a:latin typeface="Times New Roman"/>
                <a:cs typeface="Times New Roman"/>
              </a:rPr>
              <a:t>             LinkedIn</a:t>
            </a:r>
            <a:endParaRPr lang="en-CA"/>
          </a:p>
        </p:txBody>
      </p:sp>
      <p:sp>
        <p:nvSpPr>
          <p:cNvPr id="4" name="Text Placeholder 3">
            <a:extLst>
              <a:ext uri="{FF2B5EF4-FFF2-40B4-BE49-F238E27FC236}">
                <a16:creationId xmlns:a16="http://schemas.microsoft.com/office/drawing/2014/main" id="{09A58B82-AEEE-4D79-9A88-C581E12EB35F}"/>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7791860B-9E99-4130-ABFB-34BD552D0F61}"/>
              </a:ext>
            </a:extLst>
          </p:cNvPr>
          <p:cNvSpPr>
            <a:spLocks noGrp="1"/>
          </p:cNvSpPr>
          <p:nvPr>
            <p:ph type="title"/>
          </p:nvPr>
        </p:nvSpPr>
        <p:spPr/>
        <p:txBody>
          <a:bodyPr/>
          <a:lstStyle/>
          <a:p>
            <a:r>
              <a:rPr lang="en-US"/>
              <a:t>Management Team </a:t>
            </a:r>
          </a:p>
        </p:txBody>
      </p:sp>
      <p:sp>
        <p:nvSpPr>
          <p:cNvPr id="7" name="Content Placeholder 6">
            <a:extLst>
              <a:ext uri="{FF2B5EF4-FFF2-40B4-BE49-F238E27FC236}">
                <a16:creationId xmlns:a16="http://schemas.microsoft.com/office/drawing/2014/main" id="{334A372E-A1C5-4029-A81B-27B6E5171C51}"/>
              </a:ext>
            </a:extLst>
          </p:cNvPr>
          <p:cNvSpPr>
            <a:spLocks noGrp="1"/>
          </p:cNvSpPr>
          <p:nvPr>
            <p:ph sz="quarter" idx="18"/>
          </p:nvPr>
        </p:nvSpPr>
        <p:spPr/>
        <p:txBody>
          <a:bodyPr/>
          <a:lstStyle/>
          <a:p>
            <a:endParaRPr lang="en-US"/>
          </a:p>
        </p:txBody>
      </p:sp>
      <p:sp>
        <p:nvSpPr>
          <p:cNvPr id="13" name="Content Placeholder 4">
            <a:extLst>
              <a:ext uri="{FF2B5EF4-FFF2-40B4-BE49-F238E27FC236}">
                <a16:creationId xmlns:a16="http://schemas.microsoft.com/office/drawing/2014/main" id="{7C764648-5DD4-40E4-9B49-69E13B9FC7CC}"/>
              </a:ext>
            </a:extLst>
          </p:cNvPr>
          <p:cNvSpPr txBox="1">
            <a:spLocks/>
          </p:cNvSpPr>
          <p:nvPr/>
        </p:nvSpPr>
        <p:spPr bwMode="gray">
          <a:xfrm>
            <a:off x="4690412" y="1411256"/>
            <a:ext cx="5036645" cy="309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endParaRPr lang="en-US" sz="1400" kern="0"/>
          </a:p>
          <a:p>
            <a:pPr marL="231775" indent="-231775"/>
            <a:endParaRPr lang="en-US" sz="1400" kern="0"/>
          </a:p>
        </p:txBody>
      </p:sp>
      <p:sp>
        <p:nvSpPr>
          <p:cNvPr id="18" name="Content Placeholder 4">
            <a:extLst>
              <a:ext uri="{FF2B5EF4-FFF2-40B4-BE49-F238E27FC236}">
                <a16:creationId xmlns:a16="http://schemas.microsoft.com/office/drawing/2014/main" id="{794256BE-BAB4-4E2C-A981-CEC432AECDC3}"/>
              </a:ext>
            </a:extLst>
          </p:cNvPr>
          <p:cNvSpPr txBox="1">
            <a:spLocks/>
          </p:cNvSpPr>
          <p:nvPr/>
        </p:nvSpPr>
        <p:spPr bwMode="gray">
          <a:xfrm>
            <a:off x="3692137" y="1411453"/>
            <a:ext cx="5961223" cy="26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191135" indent="-191135">
              <a:buNone/>
            </a:pPr>
            <a:r>
              <a:rPr lang="en-US" sz="1400" b="1" kern="0">
                <a:latin typeface="Times New Roman"/>
                <a:cs typeface="Times New Roman"/>
              </a:rPr>
              <a:t>Suresh Kumar:</a:t>
            </a:r>
            <a:r>
              <a:rPr lang="en-US" sz="1400" b="1" i="1" kern="0">
                <a:latin typeface="Times New Roman"/>
                <a:cs typeface="Times New Roman"/>
              </a:rPr>
              <a:t> </a:t>
            </a:r>
            <a:r>
              <a:rPr lang="en-US" sz="1400" i="1" kern="0">
                <a:latin typeface="Times New Roman"/>
                <a:cs typeface="Times New Roman"/>
              </a:rPr>
              <a:t>Executive Vice President, Global Chief Technology Officer and Chief Development Officer, Walmart Inc. </a:t>
            </a:r>
            <a:r>
              <a:rPr lang="en-US" sz="1400" b="1" i="1" kern="0">
                <a:latin typeface="Times New Roman"/>
                <a:cs typeface="Times New Roman"/>
              </a:rPr>
              <a:t>(2019-present)</a:t>
            </a:r>
            <a:endParaRPr lang="en-US" b="1" i="1"/>
          </a:p>
          <a:p>
            <a:pPr marL="231775" indent="-231775"/>
            <a:r>
              <a:rPr lang="en-US" sz="1400" kern="0">
                <a:latin typeface="Times New Roman"/>
                <a:cs typeface="Times New Roman"/>
              </a:rPr>
              <a:t>Responsible for setting technical strategy, combining advances in computing with Walmart’s strengths to deliver the best customer experiences</a:t>
            </a:r>
            <a:endParaRPr lang="en-US" sz="1400" b="1" kern="0">
              <a:latin typeface="Times New Roman"/>
              <a:cs typeface="Times New Roman"/>
            </a:endParaRPr>
          </a:p>
          <a:p>
            <a:pPr marL="231775" indent="-231775"/>
            <a:r>
              <a:rPr lang="en-US" sz="1400" kern="0">
                <a:latin typeface="Times New Roman"/>
                <a:cs typeface="Times New Roman"/>
              </a:rPr>
              <a:t>Leads the team in building tools and systems to digitally transform business operations</a:t>
            </a:r>
          </a:p>
          <a:p>
            <a:pPr marL="231775" indent="-231775"/>
            <a:r>
              <a:rPr lang="en-US" sz="1400" kern="0">
                <a:latin typeface="Times New Roman"/>
                <a:cs typeface="Times New Roman"/>
              </a:rPr>
              <a:t>Oversees company's global shared services, data, cloud, infrastructure, and information security organizations</a:t>
            </a:r>
          </a:p>
          <a:p>
            <a:pPr marL="231775" indent="-231775"/>
            <a:r>
              <a:rPr lang="en-US" sz="1400" kern="0">
                <a:latin typeface="Times New Roman"/>
                <a:cs typeface="Times New Roman"/>
              </a:rPr>
              <a:t>Has 25 years of technology leadership experience including at Google, Microsoft, and Amazon</a:t>
            </a:r>
            <a:endParaRPr lang="en-US" sz="1400" kern="0"/>
          </a:p>
          <a:p>
            <a:pPr marL="0" indent="0">
              <a:buNone/>
            </a:pPr>
            <a:endParaRPr lang="en-US" sz="1400" kern="0"/>
          </a:p>
          <a:p>
            <a:pPr marL="0" indent="0">
              <a:buNone/>
            </a:pPr>
            <a:endParaRPr lang="en-US" sz="1400" kern="0"/>
          </a:p>
          <a:p>
            <a:pPr marL="231775" indent="-231775"/>
            <a:endParaRPr lang="en-US" sz="1400" kern="0"/>
          </a:p>
        </p:txBody>
      </p:sp>
      <p:sp>
        <p:nvSpPr>
          <p:cNvPr id="20" name="Content Placeholder 4">
            <a:extLst>
              <a:ext uri="{FF2B5EF4-FFF2-40B4-BE49-F238E27FC236}">
                <a16:creationId xmlns:a16="http://schemas.microsoft.com/office/drawing/2014/main" id="{7B2E09E9-62D9-4344-9DE2-98907C5C5AEF}"/>
              </a:ext>
            </a:extLst>
          </p:cNvPr>
          <p:cNvSpPr txBox="1">
            <a:spLocks/>
          </p:cNvSpPr>
          <p:nvPr/>
        </p:nvSpPr>
        <p:spPr bwMode="gray">
          <a:xfrm>
            <a:off x="3692137" y="4251081"/>
            <a:ext cx="6033587" cy="245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191135" indent="-191135">
              <a:buNone/>
            </a:pPr>
            <a:r>
              <a:rPr lang="en-US" sz="1400" b="1" kern="0">
                <a:latin typeface="Times New Roman"/>
                <a:cs typeface="Times New Roman"/>
              </a:rPr>
              <a:t>Judith McKenna: </a:t>
            </a:r>
            <a:r>
              <a:rPr lang="en-US" sz="1400" i="1" kern="0">
                <a:latin typeface="Times New Roman"/>
                <a:cs typeface="Times New Roman"/>
              </a:rPr>
              <a:t>President and CEO, Walmart International </a:t>
            </a:r>
            <a:r>
              <a:rPr lang="en-US" sz="1400" b="1" i="1" kern="0">
                <a:latin typeface="Times New Roman"/>
                <a:cs typeface="Times New Roman"/>
              </a:rPr>
              <a:t>(2018-present)</a:t>
            </a:r>
            <a:endParaRPr lang="en-US" b="1"/>
          </a:p>
          <a:p>
            <a:pPr marL="191135" indent="-191135"/>
            <a:r>
              <a:rPr lang="en-US" sz="1400" kern="0">
                <a:latin typeface="Times New Roman"/>
                <a:cs typeface="Times New Roman"/>
              </a:rPr>
              <a:t>2015-2018: Chief Operating Officer, Walmart US</a:t>
            </a:r>
            <a:endParaRPr lang="en-US" sz="1400" i="1" kern="0"/>
          </a:p>
          <a:p>
            <a:pPr marL="191135" indent="-191135"/>
            <a:r>
              <a:rPr lang="en-US" sz="1400" kern="0">
                <a:latin typeface="Times New Roman"/>
                <a:cs typeface="Times New Roman"/>
              </a:rPr>
              <a:t>2013-2015: Executive VP of Strategy and Development, Walmart International</a:t>
            </a:r>
            <a:endParaRPr lang="en-US" sz="1400" kern="0"/>
          </a:p>
          <a:p>
            <a:pPr marL="191135" indent="-191135"/>
            <a:r>
              <a:rPr lang="en-US" sz="1400" kern="0">
                <a:latin typeface="Times New Roman"/>
                <a:cs typeface="Times New Roman"/>
              </a:rPr>
              <a:t>Worked as COO at ASDA in the UK prior to joining Walmart</a:t>
            </a:r>
            <a:endParaRPr lang="en-US" sz="1400" kern="0"/>
          </a:p>
          <a:p>
            <a:pPr marL="191135" indent="-191135"/>
            <a:r>
              <a:rPr lang="en-US" sz="1400" kern="0">
                <a:latin typeface="Times New Roman"/>
                <a:cs typeface="Times New Roman"/>
              </a:rPr>
              <a:t>Was the architect behind the introduction of Walmart Academies to the US</a:t>
            </a:r>
            <a:endParaRPr lang="en-US" sz="1400" kern="0"/>
          </a:p>
          <a:p>
            <a:pPr marL="191135" indent="-191135"/>
            <a:r>
              <a:rPr lang="en-US" sz="1400" kern="0">
                <a:latin typeface="Times New Roman"/>
                <a:cs typeface="Times New Roman"/>
              </a:rPr>
              <a:t>Has appeared in Fortunes and Forbes lists of world's most powerful women in business</a:t>
            </a:r>
            <a:endParaRPr lang="en-US" sz="1400" kern="0"/>
          </a:p>
          <a:p>
            <a:pPr marL="0" indent="0">
              <a:buNone/>
            </a:pPr>
            <a:endParaRPr lang="en-US" sz="1400" kern="0"/>
          </a:p>
          <a:p>
            <a:pPr marL="231775" indent="-231775"/>
            <a:endParaRPr lang="en-US" sz="1400" kern="0"/>
          </a:p>
        </p:txBody>
      </p:sp>
      <p:pic>
        <p:nvPicPr>
          <p:cNvPr id="14" name="Picture 8" descr="A picture containing person, person, male&#10;&#10;Description automatically generated">
            <a:extLst>
              <a:ext uri="{FF2B5EF4-FFF2-40B4-BE49-F238E27FC236}">
                <a16:creationId xmlns:a16="http://schemas.microsoft.com/office/drawing/2014/main" id="{9E74A038-2DA6-E1AD-F29A-33572D024174}"/>
              </a:ext>
            </a:extLst>
          </p:cNvPr>
          <p:cNvPicPr>
            <a:picLocks noChangeAspect="1"/>
          </p:cNvPicPr>
          <p:nvPr/>
        </p:nvPicPr>
        <p:blipFill>
          <a:blip r:embed="rId2"/>
          <a:stretch>
            <a:fillRect/>
          </a:stretch>
        </p:blipFill>
        <p:spPr bwMode="gray">
          <a:xfrm>
            <a:off x="94625" y="1416702"/>
            <a:ext cx="3517819" cy="256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A close-up of a person smiling&#10;&#10;Description automatically generated">
            <a:extLst>
              <a:ext uri="{FF2B5EF4-FFF2-40B4-BE49-F238E27FC236}">
                <a16:creationId xmlns:a16="http://schemas.microsoft.com/office/drawing/2014/main" id="{6A158563-CB6F-5CC5-EE63-F70F7E96C0A5}"/>
              </a:ext>
            </a:extLst>
          </p:cNvPr>
          <p:cNvPicPr>
            <a:picLocks noChangeAspect="1"/>
          </p:cNvPicPr>
          <p:nvPr/>
        </p:nvPicPr>
        <p:blipFill>
          <a:blip r:embed="rId3"/>
          <a:stretch>
            <a:fillRect/>
          </a:stretch>
        </p:blipFill>
        <p:spPr bwMode="gray">
          <a:xfrm>
            <a:off x="96209" y="4094040"/>
            <a:ext cx="3519619" cy="251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Logo, company name&#10;&#10;Description automatically generated">
            <a:extLst>
              <a:ext uri="{FF2B5EF4-FFF2-40B4-BE49-F238E27FC236}">
                <a16:creationId xmlns:a16="http://schemas.microsoft.com/office/drawing/2014/main" id="{49D07371-3A7F-85C5-4E16-3AD137C5B1A2}"/>
              </a:ext>
            </a:extLst>
          </p:cNvPr>
          <p:cNvPicPr>
            <a:picLocks noChangeAspect="1"/>
          </p:cNvPicPr>
          <p:nvPr/>
        </p:nvPicPr>
        <p:blipFill>
          <a:blip r:embed="rId4"/>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4196946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3F2091-A431-41E5-B262-FAAE61332455}"/>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723604C-B690-4BE5-825D-1E3D3BD6E261}"/>
              </a:ext>
            </a:extLst>
          </p:cNvPr>
          <p:cNvSpPr>
            <a:spLocks noGrp="1"/>
          </p:cNvSpPr>
          <p:nvPr>
            <p:ph type="ftr" sz="quarter" idx="13"/>
          </p:nvPr>
        </p:nvSpPr>
        <p:spPr/>
        <p:txBody>
          <a:bodyPr/>
          <a:lstStyle/>
          <a:p>
            <a:r>
              <a:rPr lang="en-CA">
                <a:latin typeface="Times New Roman"/>
                <a:ea typeface="LF_Kai"/>
                <a:cs typeface="Times New Roman"/>
              </a:rPr>
              <a:t>Source: Walmart Corporate Leadership</a:t>
            </a:r>
            <a:endParaRPr lang="en-US">
              <a:latin typeface="Times New Roman"/>
              <a:ea typeface="LF_Kai"/>
              <a:cs typeface="Times New Roman"/>
            </a:endParaRPr>
          </a:p>
          <a:p>
            <a:r>
              <a:rPr lang="en-CA">
                <a:latin typeface="Times New Roman"/>
                <a:ea typeface="LF_Kai"/>
                <a:cs typeface="Times New Roman"/>
              </a:rPr>
              <a:t>             Walmart Proxy Statement 2022</a:t>
            </a:r>
          </a:p>
          <a:p>
            <a:r>
              <a:rPr lang="en-CA">
                <a:latin typeface="Times New Roman"/>
                <a:cs typeface="Times New Roman"/>
              </a:rPr>
              <a:t>             LinkedIn</a:t>
            </a:r>
            <a:endParaRPr lang="en-CA"/>
          </a:p>
        </p:txBody>
      </p:sp>
      <p:sp>
        <p:nvSpPr>
          <p:cNvPr id="4" name="Text Placeholder 3">
            <a:extLst>
              <a:ext uri="{FF2B5EF4-FFF2-40B4-BE49-F238E27FC236}">
                <a16:creationId xmlns:a16="http://schemas.microsoft.com/office/drawing/2014/main" id="{09A58B82-AEEE-4D79-9A88-C581E12EB35F}"/>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7791860B-9E99-4130-ABFB-34BD552D0F61}"/>
              </a:ext>
            </a:extLst>
          </p:cNvPr>
          <p:cNvSpPr>
            <a:spLocks noGrp="1"/>
          </p:cNvSpPr>
          <p:nvPr>
            <p:ph type="title"/>
          </p:nvPr>
        </p:nvSpPr>
        <p:spPr/>
        <p:txBody>
          <a:bodyPr/>
          <a:lstStyle/>
          <a:p>
            <a:r>
              <a:rPr lang="en-US"/>
              <a:t>Management Team </a:t>
            </a:r>
          </a:p>
        </p:txBody>
      </p:sp>
      <p:pic>
        <p:nvPicPr>
          <p:cNvPr id="5" name="Picture 7" descr="A picture containing person, smiling, blue, posing&#10;&#10;Description automatically generated">
            <a:extLst>
              <a:ext uri="{FF2B5EF4-FFF2-40B4-BE49-F238E27FC236}">
                <a16:creationId xmlns:a16="http://schemas.microsoft.com/office/drawing/2014/main" id="{69AB24C5-1020-2677-1BD3-A67585227C59}"/>
              </a:ext>
            </a:extLst>
          </p:cNvPr>
          <p:cNvPicPr>
            <a:picLocks noGrp="1" noChangeAspect="1"/>
          </p:cNvPicPr>
          <p:nvPr>
            <p:ph sz="quarter" idx="18"/>
          </p:nvPr>
        </p:nvPicPr>
        <p:blipFill>
          <a:blip r:embed="rId2"/>
          <a:stretch>
            <a:fillRect/>
          </a:stretch>
        </p:blipFill>
        <p:spPr>
          <a:xfrm>
            <a:off x="92806" y="1408336"/>
            <a:ext cx="3523614" cy="2556668"/>
          </a:xfrm>
        </p:spPr>
      </p:pic>
      <p:sp>
        <p:nvSpPr>
          <p:cNvPr id="13" name="Content Placeholder 4">
            <a:extLst>
              <a:ext uri="{FF2B5EF4-FFF2-40B4-BE49-F238E27FC236}">
                <a16:creationId xmlns:a16="http://schemas.microsoft.com/office/drawing/2014/main" id="{7C764648-5DD4-40E4-9B49-69E13B9FC7CC}"/>
              </a:ext>
            </a:extLst>
          </p:cNvPr>
          <p:cNvSpPr txBox="1">
            <a:spLocks/>
          </p:cNvSpPr>
          <p:nvPr/>
        </p:nvSpPr>
        <p:spPr bwMode="gray">
          <a:xfrm>
            <a:off x="4690412" y="1411256"/>
            <a:ext cx="5036645" cy="309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endParaRPr lang="en-US" sz="1400" kern="0"/>
          </a:p>
          <a:p>
            <a:pPr marL="231775" indent="-231775"/>
            <a:endParaRPr lang="en-US" sz="1400" kern="0"/>
          </a:p>
        </p:txBody>
      </p:sp>
      <p:sp>
        <p:nvSpPr>
          <p:cNvPr id="18" name="Content Placeholder 4">
            <a:extLst>
              <a:ext uri="{FF2B5EF4-FFF2-40B4-BE49-F238E27FC236}">
                <a16:creationId xmlns:a16="http://schemas.microsoft.com/office/drawing/2014/main" id="{794256BE-BAB4-4E2C-A981-CEC432AECDC3}"/>
              </a:ext>
            </a:extLst>
          </p:cNvPr>
          <p:cNvSpPr txBox="1">
            <a:spLocks/>
          </p:cNvSpPr>
          <p:nvPr/>
        </p:nvSpPr>
        <p:spPr bwMode="gray">
          <a:xfrm>
            <a:off x="3692137" y="1411453"/>
            <a:ext cx="5961223" cy="247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buNone/>
            </a:pPr>
            <a:r>
              <a:rPr lang="en-US" sz="1400" b="1">
                <a:latin typeface="Times New Roman"/>
                <a:cs typeface="Times New Roman"/>
              </a:rPr>
              <a:t>Kathryn McLay: </a:t>
            </a:r>
            <a:r>
              <a:rPr lang="en-US" sz="1400" i="1">
                <a:latin typeface="Times New Roman"/>
                <a:cs typeface="Times New Roman"/>
              </a:rPr>
              <a:t>President and CEO, Sam’s Club </a:t>
            </a:r>
            <a:r>
              <a:rPr lang="en-US" sz="1400" b="1" i="1">
                <a:latin typeface="Times New Roman"/>
                <a:cs typeface="Times New Roman"/>
              </a:rPr>
              <a:t>(2019-present)</a:t>
            </a:r>
            <a:endParaRPr lang="en-US"/>
          </a:p>
          <a:p>
            <a:pPr marL="231775" indent="-231775"/>
            <a:r>
              <a:rPr lang="en-US" sz="1400">
                <a:latin typeface="Times New Roman"/>
                <a:cs typeface="Times New Roman"/>
              </a:rPr>
              <a:t>Has held a number of leadership roles at Walmart since joining in 2015</a:t>
            </a:r>
            <a:endParaRPr lang="en-US" sz="1400" i="1"/>
          </a:p>
          <a:p>
            <a:pPr marL="231775" indent="-231775"/>
            <a:r>
              <a:rPr lang="en-US" sz="1400">
                <a:latin typeface="Times New Roman"/>
                <a:cs typeface="Times New Roman"/>
              </a:rPr>
              <a:t>In 2016 she redesigned the way product moved from supplier to shelf, created an integrated end-to-end Walmart U.S. supply chain </a:t>
            </a:r>
          </a:p>
          <a:p>
            <a:pPr marL="231775" indent="-231775"/>
            <a:r>
              <a:rPr lang="en-US" sz="1400">
                <a:latin typeface="Times New Roman"/>
                <a:cs typeface="Times New Roman"/>
              </a:rPr>
              <a:t>Has served as a board member of ECRA, an industry board comprised of retailers and suppliers.</a:t>
            </a:r>
            <a:endParaRPr lang="en-US"/>
          </a:p>
          <a:p>
            <a:pPr marL="231775" indent="-231775"/>
            <a:r>
              <a:rPr lang="en-US" sz="1400">
                <a:latin typeface="Times New Roman"/>
                <a:cs typeface="Times New Roman"/>
              </a:rPr>
              <a:t>Worked for Australian retailer Woolworth's from 2001-2015</a:t>
            </a:r>
            <a:br>
              <a:rPr lang="en-US"/>
            </a:br>
            <a:endParaRPr lang="en-US"/>
          </a:p>
          <a:p>
            <a:pPr marL="191135" indent="-191135">
              <a:buNone/>
            </a:pPr>
            <a:endParaRPr lang="en-US" sz="1400" kern="0"/>
          </a:p>
          <a:p>
            <a:pPr marL="0" indent="0">
              <a:buNone/>
            </a:pPr>
            <a:endParaRPr lang="en-US" sz="1400" kern="0"/>
          </a:p>
          <a:p>
            <a:pPr marL="0" indent="0">
              <a:buNone/>
            </a:pPr>
            <a:endParaRPr lang="en-US" sz="1400" kern="0"/>
          </a:p>
          <a:p>
            <a:pPr marL="231775" indent="-231775"/>
            <a:endParaRPr lang="en-US" sz="1400" kern="0"/>
          </a:p>
        </p:txBody>
      </p:sp>
      <p:sp>
        <p:nvSpPr>
          <p:cNvPr id="20" name="Content Placeholder 4">
            <a:extLst>
              <a:ext uri="{FF2B5EF4-FFF2-40B4-BE49-F238E27FC236}">
                <a16:creationId xmlns:a16="http://schemas.microsoft.com/office/drawing/2014/main" id="{7B2E09E9-62D9-4344-9DE2-98907C5C5AEF}"/>
              </a:ext>
            </a:extLst>
          </p:cNvPr>
          <p:cNvSpPr txBox="1">
            <a:spLocks/>
          </p:cNvSpPr>
          <p:nvPr/>
        </p:nvSpPr>
        <p:spPr bwMode="gray">
          <a:xfrm>
            <a:off x="3692137" y="4251081"/>
            <a:ext cx="6033587" cy="245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buNone/>
            </a:pPr>
            <a:r>
              <a:rPr lang="en-US" sz="1400" b="1">
                <a:latin typeface="Times New Roman"/>
                <a:cs typeface="Times New Roman"/>
              </a:rPr>
              <a:t>Donna Morris: </a:t>
            </a:r>
            <a:r>
              <a:rPr lang="en-US" sz="1400" i="1">
                <a:latin typeface="Times New Roman"/>
                <a:cs typeface="Times New Roman"/>
              </a:rPr>
              <a:t>Executive Vice President, Chief People Officer, Walmart Inc. </a:t>
            </a:r>
            <a:r>
              <a:rPr lang="en-US" sz="1400" b="1" i="1">
                <a:latin typeface="Times New Roman"/>
                <a:cs typeface="Times New Roman"/>
              </a:rPr>
              <a:t>(2020-present)</a:t>
            </a:r>
            <a:endParaRPr lang="en-US" i="1"/>
          </a:p>
          <a:p>
            <a:pPr marL="231775" indent="-231775"/>
            <a:r>
              <a:rPr lang="en-US" sz="1400">
                <a:latin typeface="Times New Roman"/>
                <a:cs typeface="Times New Roman"/>
              </a:rPr>
              <a:t>Responsible for attracting, retaining and developing talent</a:t>
            </a:r>
            <a:endParaRPr lang="en-US" sz="1400" i="1">
              <a:latin typeface="Times New Roman"/>
              <a:cs typeface="Times New Roman"/>
            </a:endParaRPr>
          </a:p>
          <a:p>
            <a:pPr marL="231775" indent="-231775"/>
            <a:r>
              <a:rPr lang="en-US" sz="1400">
                <a:latin typeface="Times New Roman"/>
                <a:cs typeface="Times New Roman"/>
              </a:rPr>
              <a:t>Has nearly 20 years of leadership experience in delivering innovative people solutions, developing and managing teams that operate in an agile way, and helping to build a high-performance culture that promotes diversity and inclusion.</a:t>
            </a:r>
          </a:p>
          <a:p>
            <a:pPr marL="231775" indent="-231775"/>
            <a:r>
              <a:rPr lang="en-US" sz="1400">
                <a:latin typeface="Times New Roman"/>
                <a:cs typeface="Times New Roman"/>
              </a:rPr>
              <a:t>Served as chief human resources officer and executive vice president of employee experience at Adobe prior to joining Walmart</a:t>
            </a:r>
          </a:p>
          <a:p>
            <a:pPr marL="191135" indent="-191135">
              <a:buNone/>
            </a:pPr>
            <a:endParaRPr lang="en-US" sz="1400" kern="0"/>
          </a:p>
          <a:p>
            <a:pPr marL="0" indent="0">
              <a:buNone/>
            </a:pPr>
            <a:endParaRPr lang="en-US" sz="1400" kern="0"/>
          </a:p>
          <a:p>
            <a:pPr marL="231775" indent="-231775"/>
            <a:endParaRPr lang="en-US" sz="1400" kern="0"/>
          </a:p>
        </p:txBody>
      </p:sp>
      <p:pic>
        <p:nvPicPr>
          <p:cNvPr id="19" name="Picture 18" descr="Logo, company name&#10;&#10;Description automatically generated">
            <a:extLst>
              <a:ext uri="{FF2B5EF4-FFF2-40B4-BE49-F238E27FC236}">
                <a16:creationId xmlns:a16="http://schemas.microsoft.com/office/drawing/2014/main" id="{49D07371-3A7F-85C5-4E16-3AD137C5B1A2}"/>
              </a:ext>
            </a:extLst>
          </p:cNvPr>
          <p:cNvPicPr>
            <a:picLocks noChangeAspect="1"/>
          </p:cNvPicPr>
          <p:nvPr/>
        </p:nvPicPr>
        <p:blipFill>
          <a:blip r:embed="rId3"/>
          <a:stretch>
            <a:fillRect/>
          </a:stretch>
        </p:blipFill>
        <p:spPr>
          <a:xfrm>
            <a:off x="8123165" y="7033948"/>
            <a:ext cx="1613535" cy="613828"/>
          </a:xfrm>
          <a:prstGeom prst="rect">
            <a:avLst/>
          </a:prstGeom>
        </p:spPr>
      </p:pic>
      <p:pic>
        <p:nvPicPr>
          <p:cNvPr id="8" name="Picture 8" descr="A close-up of a person smiling&#10;&#10;Description automatically generated">
            <a:extLst>
              <a:ext uri="{FF2B5EF4-FFF2-40B4-BE49-F238E27FC236}">
                <a16:creationId xmlns:a16="http://schemas.microsoft.com/office/drawing/2014/main" id="{F9A612C9-A760-1EF8-D73C-3C8C3977EF2D}"/>
              </a:ext>
            </a:extLst>
          </p:cNvPr>
          <p:cNvPicPr>
            <a:picLocks noChangeAspect="1"/>
          </p:cNvPicPr>
          <p:nvPr/>
        </p:nvPicPr>
        <p:blipFill>
          <a:blip r:embed="rId4"/>
          <a:stretch>
            <a:fillRect/>
          </a:stretch>
        </p:blipFill>
        <p:spPr>
          <a:xfrm>
            <a:off x="92870" y="4078234"/>
            <a:ext cx="3521868" cy="2559159"/>
          </a:xfrm>
          <a:prstGeom prst="rect">
            <a:avLst/>
          </a:prstGeom>
        </p:spPr>
      </p:pic>
    </p:spTree>
    <p:extLst>
      <p:ext uri="{BB962C8B-B14F-4D97-AF65-F5344CB8AC3E}">
        <p14:creationId xmlns:p14="http://schemas.microsoft.com/office/powerpoint/2010/main" val="1582655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3F2091-A431-41E5-B262-FAAE61332455}"/>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723604C-B690-4BE5-825D-1E3D3BD6E261}"/>
              </a:ext>
            </a:extLst>
          </p:cNvPr>
          <p:cNvSpPr>
            <a:spLocks noGrp="1"/>
          </p:cNvSpPr>
          <p:nvPr>
            <p:ph type="ftr" sz="quarter" idx="13"/>
          </p:nvPr>
        </p:nvSpPr>
        <p:spPr/>
        <p:txBody>
          <a:bodyPr/>
          <a:lstStyle/>
          <a:p>
            <a:r>
              <a:rPr lang="en-CA">
                <a:latin typeface="Times New Roman"/>
                <a:cs typeface="Times New Roman"/>
              </a:rPr>
              <a:t>Source: Walmart Corporate Leadership</a:t>
            </a:r>
            <a:endParaRPr lang="en-US">
              <a:latin typeface="Times New Roman"/>
              <a:cs typeface="Times New Roman"/>
            </a:endParaRPr>
          </a:p>
          <a:p>
            <a:r>
              <a:rPr lang="en-CA">
                <a:latin typeface="Times New Roman"/>
                <a:cs typeface="Times New Roman"/>
              </a:rPr>
              <a:t>             Walmart Proxy Statement 2022</a:t>
            </a:r>
          </a:p>
          <a:p>
            <a:r>
              <a:rPr lang="en-CA">
                <a:latin typeface="Times New Roman"/>
                <a:cs typeface="Times New Roman"/>
              </a:rPr>
              <a:t>             LinkedIn</a:t>
            </a:r>
            <a:endParaRPr lang="en-CA"/>
          </a:p>
        </p:txBody>
      </p:sp>
      <p:sp>
        <p:nvSpPr>
          <p:cNvPr id="4" name="Text Placeholder 3">
            <a:extLst>
              <a:ext uri="{FF2B5EF4-FFF2-40B4-BE49-F238E27FC236}">
                <a16:creationId xmlns:a16="http://schemas.microsoft.com/office/drawing/2014/main" id="{09A58B82-AEEE-4D79-9A88-C581E12EB35F}"/>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7791860B-9E99-4130-ABFB-34BD552D0F61}"/>
              </a:ext>
            </a:extLst>
          </p:cNvPr>
          <p:cNvSpPr>
            <a:spLocks noGrp="1"/>
          </p:cNvSpPr>
          <p:nvPr>
            <p:ph type="title"/>
          </p:nvPr>
        </p:nvSpPr>
        <p:spPr/>
        <p:txBody>
          <a:bodyPr/>
          <a:lstStyle/>
          <a:p>
            <a:r>
              <a:rPr lang="en-US"/>
              <a:t>Management Team </a:t>
            </a:r>
          </a:p>
        </p:txBody>
      </p:sp>
      <p:sp>
        <p:nvSpPr>
          <p:cNvPr id="13" name="Content Placeholder 4">
            <a:extLst>
              <a:ext uri="{FF2B5EF4-FFF2-40B4-BE49-F238E27FC236}">
                <a16:creationId xmlns:a16="http://schemas.microsoft.com/office/drawing/2014/main" id="{7C764648-5DD4-40E4-9B49-69E13B9FC7CC}"/>
              </a:ext>
            </a:extLst>
          </p:cNvPr>
          <p:cNvSpPr txBox="1">
            <a:spLocks/>
          </p:cNvSpPr>
          <p:nvPr/>
        </p:nvSpPr>
        <p:spPr bwMode="gray">
          <a:xfrm>
            <a:off x="4690412" y="1411256"/>
            <a:ext cx="5036645" cy="309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endParaRPr lang="en-US" sz="1400" kern="0"/>
          </a:p>
          <a:p>
            <a:pPr marL="231775" indent="-231775"/>
            <a:endParaRPr lang="en-US" sz="1400" kern="0"/>
          </a:p>
        </p:txBody>
      </p:sp>
      <p:sp>
        <p:nvSpPr>
          <p:cNvPr id="18" name="Content Placeholder 4">
            <a:extLst>
              <a:ext uri="{FF2B5EF4-FFF2-40B4-BE49-F238E27FC236}">
                <a16:creationId xmlns:a16="http://schemas.microsoft.com/office/drawing/2014/main" id="{794256BE-BAB4-4E2C-A981-CEC432AECDC3}"/>
              </a:ext>
            </a:extLst>
          </p:cNvPr>
          <p:cNvSpPr txBox="1">
            <a:spLocks/>
          </p:cNvSpPr>
          <p:nvPr/>
        </p:nvSpPr>
        <p:spPr bwMode="gray">
          <a:xfrm>
            <a:off x="4756556" y="2661608"/>
            <a:ext cx="5303998" cy="317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buNone/>
            </a:pPr>
            <a:r>
              <a:rPr lang="en-US" sz="1400" b="1">
                <a:latin typeface="Times New Roman"/>
                <a:cs typeface="Times New Roman"/>
              </a:rPr>
              <a:t>John David Rainey: </a:t>
            </a:r>
            <a:r>
              <a:rPr lang="en-US" sz="1400" i="1">
                <a:latin typeface="Times New Roman"/>
                <a:cs typeface="Times New Roman"/>
              </a:rPr>
              <a:t>Executive Vice President and Chief Financial Officer, Walmart </a:t>
            </a:r>
            <a:r>
              <a:rPr lang="en-US" sz="1400" b="1" i="1">
                <a:latin typeface="Times New Roman"/>
                <a:cs typeface="Times New Roman"/>
              </a:rPr>
              <a:t>(2022-present)</a:t>
            </a:r>
            <a:endParaRPr lang="en-US"/>
          </a:p>
          <a:p>
            <a:pPr marL="231775" indent="-231775"/>
            <a:r>
              <a:rPr lang="en-US" sz="1400">
                <a:latin typeface="Times New Roman"/>
                <a:cs typeface="Times New Roman"/>
              </a:rPr>
              <a:t>Responsible for accounting and controls, corporate strategy and development, business planning and analysis, global procurement, internal audit, treasury, tax and investor relations</a:t>
            </a:r>
          </a:p>
          <a:p>
            <a:pPr marL="231775" indent="-231775"/>
            <a:r>
              <a:rPr lang="en-US" sz="1400">
                <a:latin typeface="Times New Roman"/>
                <a:cs typeface="Times New Roman"/>
              </a:rPr>
              <a:t>Worked as </a:t>
            </a:r>
            <a:r>
              <a:rPr lang="en-US" sz="1400" err="1">
                <a:latin typeface="Times New Roman"/>
                <a:cs typeface="Times New Roman"/>
              </a:rPr>
              <a:t>Paypal's</a:t>
            </a:r>
            <a:r>
              <a:rPr lang="en-US" sz="1400">
                <a:latin typeface="Times New Roman"/>
                <a:cs typeface="Times New Roman"/>
              </a:rPr>
              <a:t> CFO and executive VP, global customer operations, prior to joining Walmart</a:t>
            </a:r>
            <a:endParaRPr lang="en-US" sz="1400"/>
          </a:p>
          <a:p>
            <a:pPr marL="231775" indent="-231775"/>
            <a:r>
              <a:rPr lang="en-US" sz="1400">
                <a:latin typeface="Times New Roman"/>
                <a:cs typeface="Times New Roman"/>
              </a:rPr>
              <a:t>Has worked as CFO and executive VP at United Airlines</a:t>
            </a:r>
            <a:endParaRPr lang="en-US" sz="1400"/>
          </a:p>
          <a:p>
            <a:pPr marL="231775" indent="-231775"/>
            <a:r>
              <a:rPr lang="en-US" sz="1400">
                <a:latin typeface="Times New Roman"/>
                <a:cs typeface="Times New Roman"/>
              </a:rPr>
              <a:t>Has over 20 years of financial management experience</a:t>
            </a:r>
            <a:endParaRPr lang="en-US" sz="1400"/>
          </a:p>
          <a:p>
            <a:pPr marL="231775" indent="-231775"/>
            <a:r>
              <a:rPr lang="en-US" sz="1400">
                <a:latin typeface="Times New Roman"/>
                <a:cs typeface="Times New Roman"/>
              </a:rPr>
              <a:t>Serves on the NASDAQ Board of Directors</a:t>
            </a:r>
            <a:endParaRPr lang="en-US" sz="1400"/>
          </a:p>
          <a:p>
            <a:pPr marL="231775" indent="-231775">
              <a:buNone/>
            </a:pPr>
            <a:endParaRPr lang="en-US"/>
          </a:p>
          <a:p>
            <a:pPr marL="191135" indent="-191135">
              <a:buNone/>
            </a:pPr>
            <a:endParaRPr lang="en-US" sz="1400" kern="0"/>
          </a:p>
          <a:p>
            <a:pPr marL="0" indent="0">
              <a:buNone/>
            </a:pPr>
            <a:endParaRPr lang="en-US" sz="1400" kern="0"/>
          </a:p>
          <a:p>
            <a:pPr marL="0" indent="0">
              <a:buNone/>
            </a:pPr>
            <a:endParaRPr lang="en-US" sz="1400" kern="0"/>
          </a:p>
          <a:p>
            <a:pPr marL="231775" indent="-231775"/>
            <a:endParaRPr lang="en-US" sz="1400" kern="0"/>
          </a:p>
        </p:txBody>
      </p:sp>
      <p:pic>
        <p:nvPicPr>
          <p:cNvPr id="19" name="Picture 18" descr="Logo, company name&#10;&#10;Description automatically generated">
            <a:extLst>
              <a:ext uri="{FF2B5EF4-FFF2-40B4-BE49-F238E27FC236}">
                <a16:creationId xmlns:a16="http://schemas.microsoft.com/office/drawing/2014/main" id="{49D07371-3A7F-85C5-4E16-3AD137C5B1A2}"/>
              </a:ext>
            </a:extLst>
          </p:cNvPr>
          <p:cNvPicPr>
            <a:picLocks noChangeAspect="1"/>
          </p:cNvPicPr>
          <p:nvPr/>
        </p:nvPicPr>
        <p:blipFill>
          <a:blip r:embed="rId2"/>
          <a:stretch>
            <a:fillRect/>
          </a:stretch>
        </p:blipFill>
        <p:spPr>
          <a:xfrm>
            <a:off x="8123165" y="7033948"/>
            <a:ext cx="1613535" cy="613828"/>
          </a:xfrm>
          <a:prstGeom prst="rect">
            <a:avLst/>
          </a:prstGeom>
        </p:spPr>
      </p:pic>
      <p:pic>
        <p:nvPicPr>
          <p:cNvPr id="7" name="Picture 8" descr="A picture containing person, person, posing, shirt&#10;&#10;Description automatically generated">
            <a:extLst>
              <a:ext uri="{FF2B5EF4-FFF2-40B4-BE49-F238E27FC236}">
                <a16:creationId xmlns:a16="http://schemas.microsoft.com/office/drawing/2014/main" id="{79CAFC25-869F-19E3-0024-F2EC6E17EDB1}"/>
              </a:ext>
            </a:extLst>
          </p:cNvPr>
          <p:cNvPicPr>
            <a:picLocks noChangeAspect="1"/>
          </p:cNvPicPr>
          <p:nvPr/>
        </p:nvPicPr>
        <p:blipFill>
          <a:blip r:embed="rId3"/>
          <a:stretch>
            <a:fillRect/>
          </a:stretch>
        </p:blipFill>
        <p:spPr>
          <a:xfrm>
            <a:off x="171451" y="2293767"/>
            <a:ext cx="4364831" cy="3534912"/>
          </a:xfrm>
          <a:prstGeom prst="rect">
            <a:avLst/>
          </a:prstGeom>
        </p:spPr>
      </p:pic>
      <p:sp>
        <p:nvSpPr>
          <p:cNvPr id="10" name="Content Placeholder 9">
            <a:extLst>
              <a:ext uri="{FF2B5EF4-FFF2-40B4-BE49-F238E27FC236}">
                <a16:creationId xmlns:a16="http://schemas.microsoft.com/office/drawing/2014/main" id="{BC5A18B5-37FF-8E7F-2692-B8194D860939}"/>
              </a:ext>
            </a:extLst>
          </p:cNvPr>
          <p:cNvSpPr>
            <a:spLocks noGrp="1"/>
          </p:cNvSpPr>
          <p:nvPr>
            <p:ph sz="quarter" idx="18"/>
          </p:nvPr>
        </p:nvSpPr>
        <p:spPr/>
        <p:txBody>
          <a:bodyPr/>
          <a:lstStyle/>
          <a:p>
            <a:endParaRPr lang="en-US"/>
          </a:p>
        </p:txBody>
      </p:sp>
    </p:spTree>
    <p:extLst>
      <p:ext uri="{BB962C8B-B14F-4D97-AF65-F5344CB8AC3E}">
        <p14:creationId xmlns:p14="http://schemas.microsoft.com/office/powerpoint/2010/main" val="132165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2A7ECF9-716B-9013-6149-4DED22C61E8C}"/>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23DD9673-D22A-24C3-50E5-DA0A8E07374E}"/>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CCAFE4A5-DDEB-4565-5ACF-D2FF1CF734B5}"/>
              </a:ext>
            </a:extLst>
          </p:cNvPr>
          <p:cNvSpPr>
            <a:spLocks noGrp="1"/>
          </p:cNvSpPr>
          <p:nvPr>
            <p:ph type="body" sz="quarter" idx="10"/>
          </p:nvPr>
        </p:nvSpPr>
        <p:spPr/>
        <p:txBody>
          <a:bodyPr/>
          <a:lstStyle/>
          <a:p>
            <a:endParaRPr lang="zh-CN" altLang="en-US"/>
          </a:p>
        </p:txBody>
      </p:sp>
      <p:sp>
        <p:nvSpPr>
          <p:cNvPr id="6" name="标题 5">
            <a:extLst>
              <a:ext uri="{FF2B5EF4-FFF2-40B4-BE49-F238E27FC236}">
                <a16:creationId xmlns:a16="http://schemas.microsoft.com/office/drawing/2014/main" id="{9297AC68-EE3E-255C-4CCD-8E49BFD9523B}"/>
              </a:ext>
            </a:extLst>
          </p:cNvPr>
          <p:cNvSpPr>
            <a:spLocks noGrp="1"/>
          </p:cNvSpPr>
          <p:nvPr>
            <p:ph type="title"/>
          </p:nvPr>
        </p:nvSpPr>
        <p:spPr/>
        <p:txBody>
          <a:bodyPr/>
          <a:lstStyle/>
          <a:p>
            <a:endParaRPr lang="zh-CN"/>
          </a:p>
        </p:txBody>
      </p:sp>
      <p:sp>
        <p:nvSpPr>
          <p:cNvPr id="7" name="Title 2">
            <a:extLst>
              <a:ext uri="{FF2B5EF4-FFF2-40B4-BE49-F238E27FC236}">
                <a16:creationId xmlns:a16="http://schemas.microsoft.com/office/drawing/2014/main" id="{9C5C4F20-A68F-AA92-DB06-CF25A4D234D3}"/>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500" b="1" kern="0">
                <a:latin typeface="Arial"/>
                <a:cs typeface="Arial"/>
              </a:rPr>
              <a:t>Retail Industry Analysis</a:t>
            </a:r>
          </a:p>
        </p:txBody>
      </p:sp>
      <p:pic>
        <p:nvPicPr>
          <p:cNvPr id="8" name="图片 8" descr="日历&#10;&#10;已自动生成说明">
            <a:extLst>
              <a:ext uri="{FF2B5EF4-FFF2-40B4-BE49-F238E27FC236}">
                <a16:creationId xmlns:a16="http://schemas.microsoft.com/office/drawing/2014/main" id="{7FDEB21F-8A29-243E-29F1-683261EC5559}"/>
              </a:ext>
            </a:extLst>
          </p:cNvPr>
          <p:cNvPicPr>
            <a:picLocks noChangeAspect="1"/>
          </p:cNvPicPr>
          <p:nvPr/>
        </p:nvPicPr>
        <p:blipFill>
          <a:blip r:embed="rId2"/>
          <a:stretch>
            <a:fillRect/>
          </a:stretch>
        </p:blipFill>
        <p:spPr>
          <a:xfrm>
            <a:off x="4174718" y="1183406"/>
            <a:ext cx="5552071" cy="5534153"/>
          </a:xfrm>
          <a:prstGeom prst="rect">
            <a:avLst/>
          </a:prstGeom>
        </p:spPr>
      </p:pic>
    </p:spTree>
    <p:extLst>
      <p:ext uri="{BB962C8B-B14F-4D97-AF65-F5344CB8AC3E}">
        <p14:creationId xmlns:p14="http://schemas.microsoft.com/office/powerpoint/2010/main" val="11899258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06C1-340A-BE16-7E1B-0439AE036ED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52AE0D9-DC03-0035-4846-1E198E6CF530}"/>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45FDC9F-53A8-FF7A-76DF-34F9434E08CE}"/>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C7E42BA5-D70B-4927-BB49-C4447F2A6567}"/>
              </a:ext>
            </a:extLst>
          </p:cNvPr>
          <p:cNvSpPr>
            <a:spLocks noGrp="1"/>
          </p:cNvSpPr>
          <p:nvPr>
            <p:ph type="title"/>
          </p:nvPr>
        </p:nvSpPr>
        <p:spPr/>
        <p:txBody>
          <a:bodyPr/>
          <a:lstStyle/>
          <a:p>
            <a:endParaRPr lang="en-US"/>
          </a:p>
        </p:txBody>
      </p:sp>
      <p:sp>
        <p:nvSpPr>
          <p:cNvPr id="11" name="Title 2">
            <a:extLst>
              <a:ext uri="{FF2B5EF4-FFF2-40B4-BE49-F238E27FC236}">
                <a16:creationId xmlns:a16="http://schemas.microsoft.com/office/drawing/2014/main" id="{86D9E6AA-7F42-DE24-5CFC-6CDDCCE00BA1}"/>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400" b="1" kern="0">
                <a:latin typeface="Trebuchet MS"/>
              </a:rPr>
              <a:t>Financial Statements </a:t>
            </a:r>
            <a:endParaRPr lang="en-IN" sz="2400" b="1" kern="0"/>
          </a:p>
        </p:txBody>
      </p:sp>
      <p:pic>
        <p:nvPicPr>
          <p:cNvPr id="7" name="Picture 5" descr="Logo, company name&#10;&#10;Description automatically generated">
            <a:extLst>
              <a:ext uri="{FF2B5EF4-FFF2-40B4-BE49-F238E27FC236}">
                <a16:creationId xmlns:a16="http://schemas.microsoft.com/office/drawing/2014/main" id="{FD137A11-E569-79FD-D53F-80FFCD352633}"/>
              </a:ext>
            </a:extLst>
          </p:cNvPr>
          <p:cNvPicPr>
            <a:picLocks noChangeAspect="1"/>
          </p:cNvPicPr>
          <p:nvPr/>
        </p:nvPicPr>
        <p:blipFill>
          <a:blip r:embed="rId2"/>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18429654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Balance Sheet Assets – 10Q</a:t>
            </a:r>
            <a:endParaRPr lang="en-US"/>
          </a:p>
        </p:txBody>
      </p:sp>
      <p:pic>
        <p:nvPicPr>
          <p:cNvPr id="9" name="Picture 6" descr="Table&#10;&#10;Description automatically generated">
            <a:extLst>
              <a:ext uri="{FF2B5EF4-FFF2-40B4-BE49-F238E27FC236}">
                <a16:creationId xmlns:a16="http://schemas.microsoft.com/office/drawing/2014/main" id="{562DA757-CFCD-8478-1E51-72A15F160EB5}"/>
              </a:ext>
            </a:extLst>
          </p:cNvPr>
          <p:cNvPicPr>
            <a:picLocks noChangeAspect="1"/>
          </p:cNvPicPr>
          <p:nvPr/>
        </p:nvPicPr>
        <p:blipFill>
          <a:blip r:embed="rId2"/>
          <a:stretch>
            <a:fillRect/>
          </a:stretch>
        </p:blipFill>
        <p:spPr>
          <a:xfrm>
            <a:off x="99378" y="1716127"/>
            <a:ext cx="9711211" cy="4340144"/>
          </a:xfrm>
          <a:prstGeom prst="rect">
            <a:avLst/>
          </a:prstGeom>
        </p:spPr>
      </p:pic>
      <p:pic>
        <p:nvPicPr>
          <p:cNvPr id="12" name="Picture 5" descr="Logo, company name&#10;&#10;Description automatically generated">
            <a:extLst>
              <a:ext uri="{FF2B5EF4-FFF2-40B4-BE49-F238E27FC236}">
                <a16:creationId xmlns:a16="http://schemas.microsoft.com/office/drawing/2014/main" id="{292CCEE5-515F-1188-851B-AC8F51B3F67D}"/>
              </a:ext>
            </a:extLst>
          </p:cNvPr>
          <p:cNvPicPr>
            <a:picLocks noChangeAspect="1"/>
          </p:cNvPicPr>
          <p:nvPr/>
        </p:nvPicPr>
        <p:blipFill>
          <a:blip r:embed="rId3"/>
          <a:stretch>
            <a:fillRect/>
          </a:stretch>
        </p:blipFill>
        <p:spPr>
          <a:xfrm>
            <a:off x="8123165" y="7033948"/>
            <a:ext cx="1613535" cy="613828"/>
          </a:xfrm>
          <a:prstGeom prst="rect">
            <a:avLst/>
          </a:prstGeom>
        </p:spPr>
      </p:pic>
      <p:sp>
        <p:nvSpPr>
          <p:cNvPr id="14" name="Rectangle 13">
            <a:extLst>
              <a:ext uri="{FF2B5EF4-FFF2-40B4-BE49-F238E27FC236}">
                <a16:creationId xmlns:a16="http://schemas.microsoft.com/office/drawing/2014/main" id="{6253F0D3-B199-4D88-6A19-F6F97988639B}"/>
              </a:ext>
            </a:extLst>
          </p:cNvPr>
          <p:cNvSpPr/>
          <p:nvPr/>
        </p:nvSpPr>
        <p:spPr bwMode="auto">
          <a:xfrm>
            <a:off x="261533" y="3560761"/>
            <a:ext cx="9477916" cy="201438"/>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782159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Balance Sheet Liabilities &amp; Shareholders’ Equity – 10Q</a:t>
            </a:r>
            <a:endParaRPr lang="en-US"/>
          </a:p>
        </p:txBody>
      </p:sp>
      <p:pic>
        <p:nvPicPr>
          <p:cNvPr id="10" name="Picture 8" descr="Graphical user interface, table&#10;&#10;Description automatically generated">
            <a:extLst>
              <a:ext uri="{FF2B5EF4-FFF2-40B4-BE49-F238E27FC236}">
                <a16:creationId xmlns:a16="http://schemas.microsoft.com/office/drawing/2014/main" id="{5056612F-046C-C280-68BF-AD29D4D8268E}"/>
              </a:ext>
            </a:extLst>
          </p:cNvPr>
          <p:cNvPicPr>
            <a:picLocks noChangeAspect="1"/>
          </p:cNvPicPr>
          <p:nvPr/>
        </p:nvPicPr>
        <p:blipFill>
          <a:blip r:embed="rId2"/>
          <a:stretch>
            <a:fillRect/>
          </a:stretch>
        </p:blipFill>
        <p:spPr>
          <a:xfrm>
            <a:off x="329168" y="1145422"/>
            <a:ext cx="9442133" cy="5795483"/>
          </a:xfrm>
          <a:prstGeom prst="rect">
            <a:avLst/>
          </a:prstGeom>
        </p:spPr>
      </p:pic>
      <p:sp>
        <p:nvSpPr>
          <p:cNvPr id="13" name="Rectangle 12">
            <a:extLst>
              <a:ext uri="{FF2B5EF4-FFF2-40B4-BE49-F238E27FC236}">
                <a16:creationId xmlns:a16="http://schemas.microsoft.com/office/drawing/2014/main" id="{BD6B94A9-49D2-8936-88C0-3BA4121C9EB4}"/>
              </a:ext>
            </a:extLst>
          </p:cNvPr>
          <p:cNvSpPr/>
          <p:nvPr/>
        </p:nvSpPr>
        <p:spPr bwMode="auto">
          <a:xfrm>
            <a:off x="425839" y="1517648"/>
            <a:ext cx="9185022" cy="215725"/>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C3368C0A-33EB-E292-803D-E827C801E00A}"/>
              </a:ext>
            </a:extLst>
          </p:cNvPr>
          <p:cNvSpPr/>
          <p:nvPr/>
        </p:nvSpPr>
        <p:spPr bwMode="auto">
          <a:xfrm>
            <a:off x="425840" y="5675311"/>
            <a:ext cx="9185021" cy="244300"/>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pic>
        <p:nvPicPr>
          <p:cNvPr id="17" name="Picture 5" descr="Logo, company name&#10;&#10;Description automatically generated">
            <a:extLst>
              <a:ext uri="{FF2B5EF4-FFF2-40B4-BE49-F238E27FC236}">
                <a16:creationId xmlns:a16="http://schemas.microsoft.com/office/drawing/2014/main" id="{41E56E46-D4B7-701A-E3B3-F0C42BE3F85C}"/>
              </a:ext>
            </a:extLst>
          </p:cNvPr>
          <p:cNvPicPr>
            <a:picLocks noChangeAspect="1"/>
          </p:cNvPicPr>
          <p:nvPr/>
        </p:nvPicPr>
        <p:blipFill>
          <a:blip r:embed="rId3"/>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253652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Balance Sheet Assets – 10K</a:t>
            </a:r>
            <a:endParaRPr lang="en-US"/>
          </a:p>
        </p:txBody>
      </p:sp>
      <p:pic>
        <p:nvPicPr>
          <p:cNvPr id="10" name="Picture 8">
            <a:extLst>
              <a:ext uri="{FF2B5EF4-FFF2-40B4-BE49-F238E27FC236}">
                <a16:creationId xmlns:a16="http://schemas.microsoft.com/office/drawing/2014/main" id="{5A143A1F-0C12-1E9A-A7EB-ACFEFC69DCF7}"/>
              </a:ext>
            </a:extLst>
          </p:cNvPr>
          <p:cNvPicPr>
            <a:picLocks noChangeAspect="1"/>
          </p:cNvPicPr>
          <p:nvPr/>
        </p:nvPicPr>
        <p:blipFill>
          <a:blip r:embed="rId2"/>
          <a:stretch>
            <a:fillRect/>
          </a:stretch>
        </p:blipFill>
        <p:spPr>
          <a:xfrm>
            <a:off x="191452" y="1410454"/>
            <a:ext cx="9676287" cy="4951491"/>
          </a:xfrm>
          <a:prstGeom prst="rect">
            <a:avLst/>
          </a:prstGeom>
        </p:spPr>
      </p:pic>
      <p:sp>
        <p:nvSpPr>
          <p:cNvPr id="12" name="Rectangle 11">
            <a:extLst>
              <a:ext uri="{FF2B5EF4-FFF2-40B4-BE49-F238E27FC236}">
                <a16:creationId xmlns:a16="http://schemas.microsoft.com/office/drawing/2014/main" id="{A90E065F-9B58-43E1-DAB0-40420E006CFC}"/>
              </a:ext>
            </a:extLst>
          </p:cNvPr>
          <p:cNvSpPr/>
          <p:nvPr/>
        </p:nvSpPr>
        <p:spPr bwMode="auto">
          <a:xfrm>
            <a:off x="382978" y="3460748"/>
            <a:ext cx="9370758" cy="244300"/>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C75C890F-41E1-6DB0-7C5B-99EEA036D88F}"/>
              </a:ext>
            </a:extLst>
          </p:cNvPr>
          <p:cNvSpPr/>
          <p:nvPr/>
        </p:nvSpPr>
        <p:spPr bwMode="auto">
          <a:xfrm>
            <a:off x="382978" y="3889373"/>
            <a:ext cx="9377902" cy="244300"/>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362F24C8-E255-8E7D-ED09-31ED911211B1}"/>
              </a:ext>
            </a:extLst>
          </p:cNvPr>
          <p:cNvSpPr/>
          <p:nvPr/>
        </p:nvSpPr>
        <p:spPr bwMode="auto">
          <a:xfrm>
            <a:off x="390122" y="4139403"/>
            <a:ext cx="9370758" cy="244300"/>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pic>
        <p:nvPicPr>
          <p:cNvPr id="17" name="Picture 5" descr="Logo, company name&#10;&#10;Description automatically generated">
            <a:extLst>
              <a:ext uri="{FF2B5EF4-FFF2-40B4-BE49-F238E27FC236}">
                <a16:creationId xmlns:a16="http://schemas.microsoft.com/office/drawing/2014/main" id="{A78A0A6D-4728-D9BA-043C-63874AEEEF04}"/>
              </a:ext>
            </a:extLst>
          </p:cNvPr>
          <p:cNvPicPr>
            <a:picLocks noChangeAspect="1"/>
          </p:cNvPicPr>
          <p:nvPr/>
        </p:nvPicPr>
        <p:blipFill>
          <a:blip r:embed="rId3"/>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306157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Balance Sheet Liabilities &amp; Shareholders’ Equity – 10K</a:t>
            </a:r>
            <a:endParaRPr lang="en-US"/>
          </a:p>
        </p:txBody>
      </p:sp>
      <p:pic>
        <p:nvPicPr>
          <p:cNvPr id="10" name="Picture 8" descr="Table&#10;&#10;Description automatically generated">
            <a:extLst>
              <a:ext uri="{FF2B5EF4-FFF2-40B4-BE49-F238E27FC236}">
                <a16:creationId xmlns:a16="http://schemas.microsoft.com/office/drawing/2014/main" id="{4CF3A5C6-CD0A-DB15-D0C8-6A8D34036087}"/>
              </a:ext>
            </a:extLst>
          </p:cNvPr>
          <p:cNvPicPr>
            <a:picLocks noChangeAspect="1"/>
          </p:cNvPicPr>
          <p:nvPr/>
        </p:nvPicPr>
        <p:blipFill>
          <a:blip r:embed="rId2"/>
          <a:stretch>
            <a:fillRect/>
          </a:stretch>
        </p:blipFill>
        <p:spPr>
          <a:xfrm>
            <a:off x="631985" y="1140304"/>
            <a:ext cx="8792049" cy="5811675"/>
          </a:xfrm>
          <a:prstGeom prst="rect">
            <a:avLst/>
          </a:prstGeom>
        </p:spPr>
      </p:pic>
      <p:pic>
        <p:nvPicPr>
          <p:cNvPr id="13" name="Picture 5" descr="Logo, company name&#10;&#10;Description automatically generated">
            <a:extLst>
              <a:ext uri="{FF2B5EF4-FFF2-40B4-BE49-F238E27FC236}">
                <a16:creationId xmlns:a16="http://schemas.microsoft.com/office/drawing/2014/main" id="{97A914A6-12DA-5E19-EDC2-09484BC64614}"/>
              </a:ext>
            </a:extLst>
          </p:cNvPr>
          <p:cNvPicPr>
            <a:picLocks noChangeAspect="1"/>
          </p:cNvPicPr>
          <p:nvPr/>
        </p:nvPicPr>
        <p:blipFill>
          <a:blip r:embed="rId3"/>
          <a:stretch>
            <a:fillRect/>
          </a:stretch>
        </p:blipFill>
        <p:spPr>
          <a:xfrm>
            <a:off x="8123165" y="7033948"/>
            <a:ext cx="1613535" cy="613828"/>
          </a:xfrm>
          <a:prstGeom prst="rect">
            <a:avLst/>
          </a:prstGeom>
        </p:spPr>
      </p:pic>
      <p:sp>
        <p:nvSpPr>
          <p:cNvPr id="15" name="Rectangle 14">
            <a:extLst>
              <a:ext uri="{FF2B5EF4-FFF2-40B4-BE49-F238E27FC236}">
                <a16:creationId xmlns:a16="http://schemas.microsoft.com/office/drawing/2014/main" id="{40A2B640-E9BF-2982-CCB8-4F69CA5E783A}"/>
              </a:ext>
            </a:extLst>
          </p:cNvPr>
          <p:cNvSpPr/>
          <p:nvPr/>
        </p:nvSpPr>
        <p:spPr bwMode="auto">
          <a:xfrm>
            <a:off x="633010" y="1946273"/>
            <a:ext cx="8663526" cy="230013"/>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686711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Income Statement – 10Q</a:t>
            </a:r>
            <a:endParaRPr lang="en-US"/>
          </a:p>
        </p:txBody>
      </p:sp>
      <p:pic>
        <p:nvPicPr>
          <p:cNvPr id="10" name="Picture 11" descr="Table&#10;&#10;Description automatically generated">
            <a:extLst>
              <a:ext uri="{FF2B5EF4-FFF2-40B4-BE49-F238E27FC236}">
                <a16:creationId xmlns:a16="http://schemas.microsoft.com/office/drawing/2014/main" id="{1F094110-7862-B8CB-564A-B8550872C6EA}"/>
              </a:ext>
            </a:extLst>
          </p:cNvPr>
          <p:cNvPicPr>
            <a:picLocks noChangeAspect="1"/>
          </p:cNvPicPr>
          <p:nvPr/>
        </p:nvPicPr>
        <p:blipFill>
          <a:blip r:embed="rId2"/>
          <a:stretch>
            <a:fillRect/>
          </a:stretch>
        </p:blipFill>
        <p:spPr>
          <a:xfrm>
            <a:off x="1400176" y="1119230"/>
            <a:ext cx="7058024" cy="5905414"/>
          </a:xfrm>
          <a:prstGeom prst="rect">
            <a:avLst/>
          </a:prstGeom>
        </p:spPr>
      </p:pic>
      <p:sp>
        <p:nvSpPr>
          <p:cNvPr id="13" name="Rectangle 12">
            <a:extLst>
              <a:ext uri="{FF2B5EF4-FFF2-40B4-BE49-F238E27FC236}">
                <a16:creationId xmlns:a16="http://schemas.microsoft.com/office/drawing/2014/main" id="{F45F8C96-AE24-772D-F7A6-217C8A28C520}"/>
              </a:ext>
            </a:extLst>
          </p:cNvPr>
          <p:cNvSpPr/>
          <p:nvPr/>
        </p:nvSpPr>
        <p:spPr bwMode="auto">
          <a:xfrm>
            <a:off x="1461685" y="3532185"/>
            <a:ext cx="6891876" cy="187151"/>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6A0D17F0-582D-9876-2BC5-065BEBBB5BC6}"/>
              </a:ext>
            </a:extLst>
          </p:cNvPr>
          <p:cNvSpPr/>
          <p:nvPr/>
        </p:nvSpPr>
        <p:spPr bwMode="auto">
          <a:xfrm>
            <a:off x="1461685" y="5275260"/>
            <a:ext cx="6891876" cy="172863"/>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pic>
        <p:nvPicPr>
          <p:cNvPr id="17" name="Picture 5" descr="Logo, company name&#10;&#10;Description automatically generated">
            <a:extLst>
              <a:ext uri="{FF2B5EF4-FFF2-40B4-BE49-F238E27FC236}">
                <a16:creationId xmlns:a16="http://schemas.microsoft.com/office/drawing/2014/main" id="{FF3A080E-9E33-D038-FD63-669DFA6537C2}"/>
              </a:ext>
            </a:extLst>
          </p:cNvPr>
          <p:cNvPicPr>
            <a:picLocks noChangeAspect="1"/>
          </p:cNvPicPr>
          <p:nvPr/>
        </p:nvPicPr>
        <p:blipFill>
          <a:blip r:embed="rId3"/>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36271565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Income Statement – 10K</a:t>
            </a:r>
            <a:endParaRPr lang="en-US"/>
          </a:p>
        </p:txBody>
      </p:sp>
      <p:pic>
        <p:nvPicPr>
          <p:cNvPr id="12" name="Picture 12">
            <a:extLst>
              <a:ext uri="{FF2B5EF4-FFF2-40B4-BE49-F238E27FC236}">
                <a16:creationId xmlns:a16="http://schemas.microsoft.com/office/drawing/2014/main" id="{DDC9AA87-1791-CDFA-C9F7-AD2395475366}"/>
              </a:ext>
            </a:extLst>
          </p:cNvPr>
          <p:cNvPicPr>
            <a:picLocks noChangeAspect="1"/>
          </p:cNvPicPr>
          <p:nvPr/>
        </p:nvPicPr>
        <p:blipFill>
          <a:blip r:embed="rId2"/>
          <a:stretch>
            <a:fillRect/>
          </a:stretch>
        </p:blipFill>
        <p:spPr>
          <a:xfrm>
            <a:off x="292894" y="1223864"/>
            <a:ext cx="9494043" cy="5681860"/>
          </a:xfrm>
          <a:prstGeom prst="rect">
            <a:avLst/>
          </a:prstGeom>
        </p:spPr>
      </p:pic>
      <p:pic>
        <p:nvPicPr>
          <p:cNvPr id="14" name="Picture 5" descr="Logo, company name&#10;&#10;Description automatically generated">
            <a:extLst>
              <a:ext uri="{FF2B5EF4-FFF2-40B4-BE49-F238E27FC236}">
                <a16:creationId xmlns:a16="http://schemas.microsoft.com/office/drawing/2014/main" id="{4CFED00E-CD6B-012B-60C8-BE90B6771587}"/>
              </a:ext>
            </a:extLst>
          </p:cNvPr>
          <p:cNvPicPr>
            <a:picLocks noChangeAspect="1"/>
          </p:cNvPicPr>
          <p:nvPr/>
        </p:nvPicPr>
        <p:blipFill>
          <a:blip r:embed="rId3"/>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42634170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Cash Flow Statement – 10Q</a:t>
            </a:r>
            <a:endParaRPr lang="en-US"/>
          </a:p>
        </p:txBody>
      </p:sp>
      <p:pic>
        <p:nvPicPr>
          <p:cNvPr id="11" name="Picture 11">
            <a:extLst>
              <a:ext uri="{FF2B5EF4-FFF2-40B4-BE49-F238E27FC236}">
                <a16:creationId xmlns:a16="http://schemas.microsoft.com/office/drawing/2014/main" id="{0FFC3511-1FF7-5BB8-2982-5AE802EB49DC}"/>
              </a:ext>
            </a:extLst>
          </p:cNvPr>
          <p:cNvPicPr>
            <a:picLocks noChangeAspect="1"/>
          </p:cNvPicPr>
          <p:nvPr/>
        </p:nvPicPr>
        <p:blipFill>
          <a:blip r:embed="rId2"/>
          <a:stretch>
            <a:fillRect/>
          </a:stretch>
        </p:blipFill>
        <p:spPr>
          <a:xfrm>
            <a:off x="85726" y="1232167"/>
            <a:ext cx="9879804" cy="5379503"/>
          </a:xfrm>
          <a:prstGeom prst="rect">
            <a:avLst/>
          </a:prstGeom>
        </p:spPr>
      </p:pic>
      <p:sp>
        <p:nvSpPr>
          <p:cNvPr id="13" name="Rectangle 12">
            <a:extLst>
              <a:ext uri="{FF2B5EF4-FFF2-40B4-BE49-F238E27FC236}">
                <a16:creationId xmlns:a16="http://schemas.microsoft.com/office/drawing/2014/main" id="{791595BC-E4B9-9BA9-DF4A-7F657E8C73FD}"/>
              </a:ext>
            </a:extLst>
          </p:cNvPr>
          <p:cNvSpPr/>
          <p:nvPr/>
        </p:nvSpPr>
        <p:spPr bwMode="auto">
          <a:xfrm>
            <a:off x="154379" y="3617910"/>
            <a:ext cx="9649363" cy="158576"/>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8DFBF1A1-5685-3CDA-F7D8-6C115679DFAB}"/>
              </a:ext>
            </a:extLst>
          </p:cNvPr>
          <p:cNvSpPr/>
          <p:nvPr/>
        </p:nvSpPr>
        <p:spPr bwMode="auto">
          <a:xfrm>
            <a:off x="154379" y="5903909"/>
            <a:ext cx="9649363" cy="158576"/>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pic>
        <p:nvPicPr>
          <p:cNvPr id="16" name="Picture 5" descr="Logo, company name&#10;&#10;Description automatically generated">
            <a:extLst>
              <a:ext uri="{FF2B5EF4-FFF2-40B4-BE49-F238E27FC236}">
                <a16:creationId xmlns:a16="http://schemas.microsoft.com/office/drawing/2014/main" id="{28C481E2-A178-F54B-BD72-DFA66B2E05EC}"/>
              </a:ext>
            </a:extLst>
          </p:cNvPr>
          <p:cNvPicPr>
            <a:picLocks noChangeAspect="1"/>
          </p:cNvPicPr>
          <p:nvPr/>
        </p:nvPicPr>
        <p:blipFill>
          <a:blip r:embed="rId3"/>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28721150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3BE60-FE47-269C-1458-BB91EA21846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CC191C1-D779-1916-11FF-648556FC2065}"/>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2D6AF39D-9990-0101-7C20-7F3CCF806D45}"/>
              </a:ext>
            </a:extLst>
          </p:cNvPr>
          <p:cNvSpPr>
            <a:spLocks noGrp="1"/>
          </p:cNvSpPr>
          <p:nvPr>
            <p:ph type="body" sz="quarter" idx="10"/>
          </p:nvPr>
        </p:nvSpPr>
        <p:spPr/>
        <p:txBody>
          <a:bodyPr/>
          <a:lstStyle/>
          <a:p>
            <a:r>
              <a:rPr lang="en-US"/>
              <a:t>Financial statements</a:t>
            </a:r>
          </a:p>
        </p:txBody>
      </p:sp>
      <p:sp>
        <p:nvSpPr>
          <p:cNvPr id="6" name="Title 5">
            <a:extLst>
              <a:ext uri="{FF2B5EF4-FFF2-40B4-BE49-F238E27FC236}">
                <a16:creationId xmlns:a16="http://schemas.microsoft.com/office/drawing/2014/main" id="{6FA62BE0-E967-8ABE-8638-29B1E8E28772}"/>
              </a:ext>
            </a:extLst>
          </p:cNvPr>
          <p:cNvSpPr>
            <a:spLocks noGrp="1"/>
          </p:cNvSpPr>
          <p:nvPr>
            <p:ph type="title"/>
          </p:nvPr>
        </p:nvSpPr>
        <p:spPr/>
        <p:txBody>
          <a:bodyPr/>
          <a:lstStyle/>
          <a:p>
            <a:r>
              <a:rPr lang="en-US">
                <a:latin typeface="Trebuchet MS"/>
              </a:rPr>
              <a:t>Cash Flow Statement – 10K</a:t>
            </a:r>
            <a:endParaRPr lang="en-US"/>
          </a:p>
        </p:txBody>
      </p:sp>
      <p:pic>
        <p:nvPicPr>
          <p:cNvPr id="5" name="Picture 8" descr="Table&#10;&#10;Description automatically generated">
            <a:extLst>
              <a:ext uri="{FF2B5EF4-FFF2-40B4-BE49-F238E27FC236}">
                <a16:creationId xmlns:a16="http://schemas.microsoft.com/office/drawing/2014/main" id="{726E313F-6D37-3D0B-46FC-25976CB1519E}"/>
              </a:ext>
            </a:extLst>
          </p:cNvPr>
          <p:cNvPicPr>
            <a:picLocks noChangeAspect="1"/>
          </p:cNvPicPr>
          <p:nvPr/>
        </p:nvPicPr>
        <p:blipFill>
          <a:blip r:embed="rId2"/>
          <a:stretch>
            <a:fillRect/>
          </a:stretch>
        </p:blipFill>
        <p:spPr>
          <a:xfrm>
            <a:off x="1743076" y="1096074"/>
            <a:ext cx="6572250" cy="5866002"/>
          </a:xfrm>
          <a:prstGeom prst="rect">
            <a:avLst/>
          </a:prstGeom>
        </p:spPr>
      </p:pic>
      <p:sp>
        <p:nvSpPr>
          <p:cNvPr id="10" name="Rectangle 9">
            <a:extLst>
              <a:ext uri="{FF2B5EF4-FFF2-40B4-BE49-F238E27FC236}">
                <a16:creationId xmlns:a16="http://schemas.microsoft.com/office/drawing/2014/main" id="{FFDB4746-D6EF-6462-53FA-15C038263AEA}"/>
              </a:ext>
            </a:extLst>
          </p:cNvPr>
          <p:cNvSpPr/>
          <p:nvPr/>
        </p:nvSpPr>
        <p:spPr bwMode="auto">
          <a:xfrm>
            <a:off x="1876022" y="6046785"/>
            <a:ext cx="6234651" cy="130001"/>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pic>
        <p:nvPicPr>
          <p:cNvPr id="12" name="Picture 5" descr="Logo, company name&#10;&#10;Description automatically generated">
            <a:extLst>
              <a:ext uri="{FF2B5EF4-FFF2-40B4-BE49-F238E27FC236}">
                <a16:creationId xmlns:a16="http://schemas.microsoft.com/office/drawing/2014/main" id="{4E170ED3-ED01-6ED7-9291-AB72617EA1CE}"/>
              </a:ext>
            </a:extLst>
          </p:cNvPr>
          <p:cNvPicPr>
            <a:picLocks noChangeAspect="1"/>
          </p:cNvPicPr>
          <p:nvPr/>
        </p:nvPicPr>
        <p:blipFill>
          <a:blip r:embed="rId3"/>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2627262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B92942-13CA-37A4-741C-6C34245B616D}"/>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2D1DBE8E-40C0-02CC-D590-AD300286E4E6}"/>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DF7D1F8-361B-C66F-8D20-94CB52060829}"/>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086B7677-8D05-3727-A498-B37E0565D4CC}"/>
              </a:ext>
            </a:extLst>
          </p:cNvPr>
          <p:cNvSpPr>
            <a:spLocks noGrp="1"/>
          </p:cNvSpPr>
          <p:nvPr>
            <p:ph sz="quarter" idx="14"/>
          </p:nvPr>
        </p:nvSpPr>
        <p:spPr/>
        <p:txBody>
          <a:bodyPr vert="horz" wrap="square" lIns="0" tIns="45720" rIns="0" bIns="45720" numCol="1" anchor="ctr" anchorCtr="0" compatLnSpc="1">
            <a:prstTxWarp prst="textNoShape">
              <a:avLst/>
            </a:prstTxWarp>
          </a:bodyPr>
          <a:lstStyle/>
          <a:p>
            <a:pPr marL="0" indent="0" algn="ctr">
              <a:buNone/>
            </a:pPr>
            <a:r>
              <a:rPr lang="en-US" sz="8000" b="1">
                <a:latin typeface="Times New Roman"/>
                <a:cs typeface="Times New Roman"/>
              </a:rPr>
              <a:t>HOLD</a:t>
            </a:r>
          </a:p>
        </p:txBody>
      </p:sp>
      <p:sp>
        <p:nvSpPr>
          <p:cNvPr id="6" name="Title 5">
            <a:extLst>
              <a:ext uri="{FF2B5EF4-FFF2-40B4-BE49-F238E27FC236}">
                <a16:creationId xmlns:a16="http://schemas.microsoft.com/office/drawing/2014/main" id="{2D012EF6-627E-7E3C-B374-EC2D46B504A8}"/>
              </a:ext>
            </a:extLst>
          </p:cNvPr>
          <p:cNvSpPr>
            <a:spLocks noGrp="1"/>
          </p:cNvSpPr>
          <p:nvPr>
            <p:ph type="title"/>
          </p:nvPr>
        </p:nvSpPr>
        <p:spPr/>
        <p:txBody>
          <a:bodyPr/>
          <a:lstStyle/>
          <a:p>
            <a:r>
              <a:rPr lang="en-US" sz="1400">
                <a:latin typeface="Trebuchet MS"/>
              </a:rPr>
              <a:t>Recommendation: </a:t>
            </a:r>
            <a:endParaRPr lang="en-US" sz="1400"/>
          </a:p>
        </p:txBody>
      </p:sp>
      <p:pic>
        <p:nvPicPr>
          <p:cNvPr id="8" name="Picture 5" descr="Logo, company name&#10;&#10;Description automatically generated">
            <a:extLst>
              <a:ext uri="{FF2B5EF4-FFF2-40B4-BE49-F238E27FC236}">
                <a16:creationId xmlns:a16="http://schemas.microsoft.com/office/drawing/2014/main" id="{1511755F-8C7A-7BAB-060E-9639AF169FEB}"/>
              </a:ext>
            </a:extLst>
          </p:cNvPr>
          <p:cNvPicPr>
            <a:picLocks noChangeAspect="1"/>
          </p:cNvPicPr>
          <p:nvPr/>
        </p:nvPicPr>
        <p:blipFill>
          <a:blip r:embed="rId2"/>
          <a:stretch>
            <a:fillRect/>
          </a:stretch>
        </p:blipFill>
        <p:spPr>
          <a:xfrm>
            <a:off x="8123165" y="7033948"/>
            <a:ext cx="1613535" cy="613828"/>
          </a:xfrm>
          <a:prstGeom prst="rect">
            <a:avLst/>
          </a:prstGeom>
        </p:spPr>
      </p:pic>
    </p:spTree>
    <p:extLst>
      <p:ext uri="{BB962C8B-B14F-4D97-AF65-F5344CB8AC3E}">
        <p14:creationId xmlns:p14="http://schemas.microsoft.com/office/powerpoint/2010/main" val="2048942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1C6622E-BA38-4D26-2A9F-FE341115851C}"/>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36F4FE7C-F26E-4B01-69EF-33FAB214E995}"/>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B917FFA6-F158-F552-0A3E-E4FD76C07AE3}"/>
              </a:ext>
            </a:extLst>
          </p:cNvPr>
          <p:cNvSpPr>
            <a:spLocks noGrp="1"/>
          </p:cNvSpPr>
          <p:nvPr>
            <p:ph type="body" sz="quarter" idx="10"/>
          </p:nvPr>
        </p:nvSpPr>
        <p:spPr/>
        <p:txBody>
          <a:bodyPr/>
          <a:lstStyle/>
          <a:p>
            <a:endParaRPr lang="zh-CN" altLang="en-US"/>
          </a:p>
        </p:txBody>
      </p:sp>
      <p:pic>
        <p:nvPicPr>
          <p:cNvPr id="7" name="图片 7" descr="图表, 条形图&#10;&#10;已自动生成说明">
            <a:extLst>
              <a:ext uri="{FF2B5EF4-FFF2-40B4-BE49-F238E27FC236}">
                <a16:creationId xmlns:a16="http://schemas.microsoft.com/office/drawing/2014/main" id="{9185A62E-8066-3148-1D2B-BE89C7CEB312}"/>
              </a:ext>
            </a:extLst>
          </p:cNvPr>
          <p:cNvPicPr>
            <a:picLocks noGrp="1" noChangeAspect="1"/>
          </p:cNvPicPr>
          <p:nvPr>
            <p:ph sz="quarter" idx="14"/>
          </p:nvPr>
        </p:nvPicPr>
        <p:blipFill>
          <a:blip r:embed="rId2"/>
          <a:stretch>
            <a:fillRect/>
          </a:stretch>
        </p:blipFill>
        <p:spPr>
          <a:xfrm>
            <a:off x="643841" y="1395114"/>
            <a:ext cx="8832371" cy="4157244"/>
          </a:xfrm>
        </p:spPr>
      </p:pic>
      <p:sp>
        <p:nvSpPr>
          <p:cNvPr id="6" name="标题 5">
            <a:extLst>
              <a:ext uri="{FF2B5EF4-FFF2-40B4-BE49-F238E27FC236}">
                <a16:creationId xmlns:a16="http://schemas.microsoft.com/office/drawing/2014/main" id="{2572BE3F-C8F0-F26D-0CF2-91C061F75614}"/>
              </a:ext>
            </a:extLst>
          </p:cNvPr>
          <p:cNvSpPr>
            <a:spLocks noGrp="1"/>
          </p:cNvSpPr>
          <p:nvPr>
            <p:ph type="title"/>
          </p:nvPr>
        </p:nvSpPr>
        <p:spPr/>
        <p:txBody>
          <a:bodyPr/>
          <a:lstStyle/>
          <a:p>
            <a:r>
              <a:rPr lang="zh-CN" altLang="en-US" sz="2500">
                <a:latin typeface="Arial"/>
                <a:cs typeface="Arial"/>
              </a:rPr>
              <a:t>Retail Sales Worldwide</a:t>
            </a:r>
          </a:p>
        </p:txBody>
      </p:sp>
      <p:sp>
        <p:nvSpPr>
          <p:cNvPr id="11" name="内容占位符 10">
            <a:extLst>
              <a:ext uri="{FF2B5EF4-FFF2-40B4-BE49-F238E27FC236}">
                <a16:creationId xmlns:a16="http://schemas.microsoft.com/office/drawing/2014/main" id="{B79F499F-7340-9A4E-FC61-C44E95D49316}"/>
              </a:ext>
            </a:extLst>
          </p:cNvPr>
          <p:cNvSpPr>
            <a:spLocks noGrp="1"/>
          </p:cNvSpPr>
          <p:nvPr>
            <p:ph sz="quarter" idx="18"/>
          </p:nvPr>
        </p:nvSpPr>
        <p:spPr>
          <a:xfrm>
            <a:off x="327151" y="5634718"/>
            <a:ext cx="9398572" cy="1811517"/>
          </a:xfrm>
        </p:spPr>
        <p:txBody>
          <a:bodyPr/>
          <a:lstStyle/>
          <a:p>
            <a:r>
              <a:rPr lang="zh-CN" sz="2500">
                <a:latin typeface="Arial"/>
                <a:cs typeface="Times New Roman"/>
              </a:rPr>
              <a:t>From 2020 to 2025, total retail sales are expected to increase by $7.</a:t>
            </a:r>
            <a:r>
              <a:rPr lang="en-US" altLang="zh-CN" sz="2500">
                <a:latin typeface="Arial"/>
                <a:cs typeface="Times New Roman"/>
              </a:rPr>
              <a:t>6</a:t>
            </a:r>
            <a:r>
              <a:rPr lang="zh-CN" sz="2500">
                <a:latin typeface="Arial"/>
                <a:cs typeface="Times New Roman"/>
              </a:rPr>
              <a:t> trillion, an overall increase of 31.7 percent and an average annual increase of 4.3 percent.</a:t>
            </a:r>
          </a:p>
          <a:p>
            <a:endParaRPr lang="zh-CN" altLang="en-US" sz="2500"/>
          </a:p>
        </p:txBody>
      </p:sp>
    </p:spTree>
    <p:extLst>
      <p:ext uri="{BB962C8B-B14F-4D97-AF65-F5344CB8AC3E}">
        <p14:creationId xmlns:p14="http://schemas.microsoft.com/office/powerpoint/2010/main" val="28883608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0CC681-8580-440C-9426-1D1C372DD47F}"/>
              </a:ext>
            </a:extLst>
          </p:cNvPr>
          <p:cNvSpPr>
            <a:spLocks noGrp="1"/>
          </p:cNvSpPr>
          <p:nvPr>
            <p:ph type="ftr" sz="quarter" idx="10"/>
          </p:nvPr>
        </p:nvSpPr>
        <p:spPr/>
        <p:txBody>
          <a:bodyPr/>
          <a:lstStyle/>
          <a:p>
            <a:endParaRPr lang="en-CA"/>
          </a:p>
        </p:txBody>
      </p:sp>
      <p:sp>
        <p:nvSpPr>
          <p:cNvPr id="4" name="Title 2">
            <a:extLst>
              <a:ext uri="{FF2B5EF4-FFF2-40B4-BE49-F238E27FC236}">
                <a16:creationId xmlns:a16="http://schemas.microsoft.com/office/drawing/2014/main" id="{608B007A-EAFE-40FB-B928-D98A6287D2D6}"/>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endParaRPr lang="en-IN" sz="2400" b="1" kern="0"/>
          </a:p>
        </p:txBody>
      </p:sp>
      <p:sp>
        <p:nvSpPr>
          <p:cNvPr id="6" name="Title 5">
            <a:extLst>
              <a:ext uri="{FF2B5EF4-FFF2-40B4-BE49-F238E27FC236}">
                <a16:creationId xmlns:a16="http://schemas.microsoft.com/office/drawing/2014/main" id="{768B605C-428C-E34A-8F3D-FC11EBBC0045}"/>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A3743B5E-0C38-AF0B-2C55-0CFB52A73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891" y="2302512"/>
            <a:ext cx="5404618" cy="301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0725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1DD1CFE-FCF7-5E4A-96E8-1017815A2B1C}"/>
              </a:ext>
            </a:extLst>
          </p:cNvPr>
          <p:cNvSpPr>
            <a:spLocks noGrp="1"/>
          </p:cNvSpPr>
          <p:nvPr>
            <p:ph type="ftr" sz="quarter" idx="13"/>
          </p:nvPr>
        </p:nvSpPr>
        <p:spPr/>
        <p:txBody>
          <a:bodyPr/>
          <a:lstStyle/>
          <a:p>
            <a:r>
              <a:rPr lang="en-CA" sz="900"/>
              <a:t>Source: Global Investors as of June 28, 2022</a:t>
            </a:r>
          </a:p>
        </p:txBody>
      </p:sp>
      <p:sp>
        <p:nvSpPr>
          <p:cNvPr id="14" name="Title 13">
            <a:extLst>
              <a:ext uri="{FF2B5EF4-FFF2-40B4-BE49-F238E27FC236}">
                <a16:creationId xmlns:a16="http://schemas.microsoft.com/office/drawing/2014/main" id="{E078F232-7B85-B742-A330-FED7876FA2B5}"/>
              </a:ext>
            </a:extLst>
          </p:cNvPr>
          <p:cNvSpPr>
            <a:spLocks noGrp="1"/>
          </p:cNvSpPr>
          <p:nvPr>
            <p:ph type="title"/>
          </p:nvPr>
        </p:nvSpPr>
        <p:spPr/>
        <p:txBody>
          <a:bodyPr/>
          <a:lstStyle/>
          <a:p>
            <a:r>
              <a:rPr lang="en-US"/>
              <a:t>Stock Information </a:t>
            </a:r>
          </a:p>
        </p:txBody>
      </p:sp>
      <p:sp>
        <p:nvSpPr>
          <p:cNvPr id="19" name="Content Placeholder 18">
            <a:extLst>
              <a:ext uri="{FF2B5EF4-FFF2-40B4-BE49-F238E27FC236}">
                <a16:creationId xmlns:a16="http://schemas.microsoft.com/office/drawing/2014/main" id="{3186A20C-EA72-774F-B1C4-D683CC02A55E}"/>
              </a:ext>
            </a:extLst>
          </p:cNvPr>
          <p:cNvSpPr>
            <a:spLocks noGrp="1"/>
          </p:cNvSpPr>
          <p:nvPr>
            <p:ph sz="quarter" idx="18"/>
          </p:nvPr>
        </p:nvSpPr>
        <p:spPr/>
        <p:txBody>
          <a:bodyPr/>
          <a:lstStyle/>
          <a:p>
            <a:r>
              <a:rPr lang="en-US"/>
              <a:t>Company Snapshot </a:t>
            </a:r>
          </a:p>
        </p:txBody>
      </p:sp>
      <p:pic>
        <p:nvPicPr>
          <p:cNvPr id="4" name="Picture 3">
            <a:extLst>
              <a:ext uri="{FF2B5EF4-FFF2-40B4-BE49-F238E27FC236}">
                <a16:creationId xmlns:a16="http://schemas.microsoft.com/office/drawing/2014/main" id="{12C158CE-94F9-C479-C306-0C1BB7152820}"/>
              </a:ext>
            </a:extLst>
          </p:cNvPr>
          <p:cNvPicPr>
            <a:picLocks noChangeAspect="1"/>
          </p:cNvPicPr>
          <p:nvPr/>
        </p:nvPicPr>
        <p:blipFill>
          <a:blip r:embed="rId3"/>
          <a:stretch>
            <a:fillRect/>
          </a:stretch>
        </p:blipFill>
        <p:spPr>
          <a:xfrm>
            <a:off x="326581" y="2201318"/>
            <a:ext cx="9398572" cy="4818534"/>
          </a:xfrm>
          <a:prstGeom prst="rect">
            <a:avLst/>
          </a:prstGeom>
        </p:spPr>
      </p:pic>
      <p:pic>
        <p:nvPicPr>
          <p:cNvPr id="7" name="Picture 6">
            <a:extLst>
              <a:ext uri="{FF2B5EF4-FFF2-40B4-BE49-F238E27FC236}">
                <a16:creationId xmlns:a16="http://schemas.microsoft.com/office/drawing/2014/main" id="{031B4C50-C9C1-759E-C528-FAB5C5E4AF4D}"/>
              </a:ext>
            </a:extLst>
          </p:cNvPr>
          <p:cNvPicPr>
            <a:picLocks noChangeAspect="1"/>
          </p:cNvPicPr>
          <p:nvPr/>
        </p:nvPicPr>
        <p:blipFill>
          <a:blip r:embed="rId4"/>
          <a:stretch>
            <a:fillRect/>
          </a:stretch>
        </p:blipFill>
        <p:spPr>
          <a:xfrm>
            <a:off x="327151" y="1387110"/>
            <a:ext cx="9398572" cy="932578"/>
          </a:xfrm>
          <a:prstGeom prst="rect">
            <a:avLst/>
          </a:prstGeom>
        </p:spPr>
      </p:pic>
      <p:sp>
        <p:nvSpPr>
          <p:cNvPr id="15" name="Text Placeholder 3">
            <a:extLst>
              <a:ext uri="{FF2B5EF4-FFF2-40B4-BE49-F238E27FC236}">
                <a16:creationId xmlns:a16="http://schemas.microsoft.com/office/drawing/2014/main" id="{759DA168-03E2-5BDE-0785-9943565D09F0}"/>
              </a:ext>
            </a:extLst>
          </p:cNvPr>
          <p:cNvSpPr txBox="1">
            <a:spLocks/>
          </p:cNvSpPr>
          <p:nvPr/>
        </p:nvSpPr>
        <p:spPr bwMode="gray">
          <a:xfrm>
            <a:off x="5121212" y="302162"/>
            <a:ext cx="4608576" cy="12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97"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a:t>COMPANY OVERVIEW</a:t>
            </a:r>
          </a:p>
        </p:txBody>
      </p:sp>
      <p:pic>
        <p:nvPicPr>
          <p:cNvPr id="17" name="Picture 2">
            <a:extLst>
              <a:ext uri="{FF2B5EF4-FFF2-40B4-BE49-F238E27FC236}">
                <a16:creationId xmlns:a16="http://schemas.microsoft.com/office/drawing/2014/main" id="{CFFEB5B6-E19D-BC2A-E2D9-BB7F3C0C5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5523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6F8230-DBC1-4A93-55E9-3104332383B2}"/>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91AF548A-D65B-79A9-D7EC-14AD1C7D4E13}"/>
              </a:ext>
            </a:extLst>
          </p:cNvPr>
          <p:cNvSpPr>
            <a:spLocks noGrp="1"/>
          </p:cNvSpPr>
          <p:nvPr>
            <p:ph type="ftr" sz="quarter" idx="13"/>
          </p:nvPr>
        </p:nvSpPr>
        <p:spPr/>
        <p:txBody>
          <a:bodyPr/>
          <a:lstStyle/>
          <a:p>
            <a:r>
              <a:rPr lang="en-CA"/>
              <a:t>Sources: S&amp;P Capital IQ</a:t>
            </a:r>
          </a:p>
          <a:p>
            <a:r>
              <a:rPr lang="en-CA"/>
              <a:t>* Market Value in USD Million</a:t>
            </a:r>
          </a:p>
        </p:txBody>
      </p:sp>
      <p:sp>
        <p:nvSpPr>
          <p:cNvPr id="4" name="Text Placeholder 3">
            <a:extLst>
              <a:ext uri="{FF2B5EF4-FFF2-40B4-BE49-F238E27FC236}">
                <a16:creationId xmlns:a16="http://schemas.microsoft.com/office/drawing/2014/main" id="{55953B98-DD96-7CDB-AB85-580CAFFDDB12}"/>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5E3BD16F-86B3-0167-7CFE-9F896610B029}"/>
              </a:ext>
            </a:extLst>
          </p:cNvPr>
          <p:cNvSpPr>
            <a:spLocks noGrp="1"/>
          </p:cNvSpPr>
          <p:nvPr>
            <p:ph type="title"/>
          </p:nvPr>
        </p:nvSpPr>
        <p:spPr/>
        <p:txBody>
          <a:bodyPr/>
          <a:lstStyle/>
          <a:p>
            <a:r>
              <a:rPr lang="en-US"/>
              <a:t>Ownership Structure</a:t>
            </a:r>
          </a:p>
        </p:txBody>
      </p:sp>
      <p:sp>
        <p:nvSpPr>
          <p:cNvPr id="8" name="Content Placeholder 7">
            <a:extLst>
              <a:ext uri="{FF2B5EF4-FFF2-40B4-BE49-F238E27FC236}">
                <a16:creationId xmlns:a16="http://schemas.microsoft.com/office/drawing/2014/main" id="{37D47D33-C18E-9DA1-F4B7-BAF3A16CEE25}"/>
              </a:ext>
            </a:extLst>
          </p:cNvPr>
          <p:cNvSpPr>
            <a:spLocks noGrp="1"/>
          </p:cNvSpPr>
          <p:nvPr>
            <p:ph sz="quarter" idx="18"/>
          </p:nvPr>
        </p:nvSpPr>
        <p:spPr/>
        <p:txBody>
          <a:bodyPr/>
          <a:lstStyle/>
          <a:p>
            <a:endParaRPr lang="en-US"/>
          </a:p>
        </p:txBody>
      </p:sp>
      <p:pic>
        <p:nvPicPr>
          <p:cNvPr id="12" name="Picture 11">
            <a:extLst>
              <a:ext uri="{FF2B5EF4-FFF2-40B4-BE49-F238E27FC236}">
                <a16:creationId xmlns:a16="http://schemas.microsoft.com/office/drawing/2014/main" id="{BB135ADF-4AB0-33EC-3DA1-D169FF6BD52B}"/>
              </a:ext>
            </a:extLst>
          </p:cNvPr>
          <p:cNvPicPr>
            <a:picLocks noChangeAspect="1"/>
          </p:cNvPicPr>
          <p:nvPr/>
        </p:nvPicPr>
        <p:blipFill>
          <a:blip r:embed="rId2"/>
          <a:stretch>
            <a:fillRect/>
          </a:stretch>
        </p:blipFill>
        <p:spPr>
          <a:xfrm>
            <a:off x="4732639" y="1321818"/>
            <a:ext cx="4990322" cy="5420864"/>
          </a:xfrm>
          <a:prstGeom prst="rect">
            <a:avLst/>
          </a:prstGeom>
        </p:spPr>
      </p:pic>
      <p:pic>
        <p:nvPicPr>
          <p:cNvPr id="7" name="Picture 6">
            <a:extLst>
              <a:ext uri="{FF2B5EF4-FFF2-40B4-BE49-F238E27FC236}">
                <a16:creationId xmlns:a16="http://schemas.microsoft.com/office/drawing/2014/main" id="{4EDCEFB4-E806-5BDA-55CE-6F24400C0290}"/>
              </a:ext>
            </a:extLst>
          </p:cNvPr>
          <p:cNvPicPr>
            <a:picLocks noChangeAspect="1"/>
          </p:cNvPicPr>
          <p:nvPr/>
        </p:nvPicPr>
        <p:blipFill>
          <a:blip r:embed="rId3"/>
          <a:stretch>
            <a:fillRect/>
          </a:stretch>
        </p:blipFill>
        <p:spPr>
          <a:xfrm>
            <a:off x="327151" y="1321818"/>
            <a:ext cx="4405487" cy="1840831"/>
          </a:xfrm>
          <a:prstGeom prst="rect">
            <a:avLst/>
          </a:prstGeom>
        </p:spPr>
      </p:pic>
      <p:graphicFrame>
        <p:nvGraphicFramePr>
          <p:cNvPr id="11" name="Chart 10">
            <a:extLst>
              <a:ext uri="{FF2B5EF4-FFF2-40B4-BE49-F238E27FC236}">
                <a16:creationId xmlns:a16="http://schemas.microsoft.com/office/drawing/2014/main" id="{AB9F6F13-16A2-1896-51DD-31CD380DE9C0}"/>
              </a:ext>
            </a:extLst>
          </p:cNvPr>
          <p:cNvGraphicFramePr>
            <a:graphicFrameLocks/>
          </p:cNvGraphicFramePr>
          <p:nvPr>
            <p:extLst>
              <p:ext uri="{D42A27DB-BD31-4B8C-83A1-F6EECF244321}">
                <p14:modId xmlns:p14="http://schemas.microsoft.com/office/powerpoint/2010/main" val="875169657"/>
              </p:ext>
            </p:extLst>
          </p:nvPr>
        </p:nvGraphicFramePr>
        <p:xfrm>
          <a:off x="250951" y="3434586"/>
          <a:ext cx="4572000" cy="3232593"/>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cture 2">
            <a:extLst>
              <a:ext uri="{FF2B5EF4-FFF2-40B4-BE49-F238E27FC236}">
                <a16:creationId xmlns:a16="http://schemas.microsoft.com/office/drawing/2014/main" id="{45317CBD-C90A-DF22-F411-6DC5D5622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2305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0CC681-8580-440C-9426-1D1C372DD47F}"/>
              </a:ext>
            </a:extLst>
          </p:cNvPr>
          <p:cNvSpPr>
            <a:spLocks noGrp="1"/>
          </p:cNvSpPr>
          <p:nvPr>
            <p:ph type="ftr" sz="quarter" idx="10"/>
          </p:nvPr>
        </p:nvSpPr>
        <p:spPr/>
        <p:txBody>
          <a:bodyPr/>
          <a:lstStyle/>
          <a:p>
            <a:endParaRPr lang="en-CA"/>
          </a:p>
        </p:txBody>
      </p:sp>
      <p:sp>
        <p:nvSpPr>
          <p:cNvPr id="4" name="Title 2">
            <a:extLst>
              <a:ext uri="{FF2B5EF4-FFF2-40B4-BE49-F238E27FC236}">
                <a16:creationId xmlns:a16="http://schemas.microsoft.com/office/drawing/2014/main" id="{608B007A-EAFE-40FB-B928-D98A6287D2D6}"/>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400" b="1" kern="0"/>
              <a:t>Stock Performance</a:t>
            </a:r>
          </a:p>
        </p:txBody>
      </p:sp>
      <p:sp>
        <p:nvSpPr>
          <p:cNvPr id="6" name="Title 5">
            <a:extLst>
              <a:ext uri="{FF2B5EF4-FFF2-40B4-BE49-F238E27FC236}">
                <a16:creationId xmlns:a16="http://schemas.microsoft.com/office/drawing/2014/main" id="{768B605C-428C-E34A-8F3D-FC11EBBC0045}"/>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A3743B5E-0C38-AF0B-2C55-0CFB52A73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989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F03C0-EC4D-F8BF-C282-266CF07FFC8E}"/>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896C1AEC-E8E7-6A3E-2547-5CDFA40CD821}"/>
              </a:ext>
            </a:extLst>
          </p:cNvPr>
          <p:cNvSpPr>
            <a:spLocks noGrp="1"/>
          </p:cNvSpPr>
          <p:nvPr>
            <p:ph type="ftr" sz="quarter" idx="13"/>
          </p:nvPr>
        </p:nvSpPr>
        <p:spPr/>
        <p:txBody>
          <a:bodyPr/>
          <a:lstStyle/>
          <a:p>
            <a:r>
              <a:rPr lang="en-CA"/>
              <a:t>Source: Globe Investors Stock Chart as of June 28, 2022</a:t>
            </a:r>
          </a:p>
        </p:txBody>
      </p:sp>
      <p:sp>
        <p:nvSpPr>
          <p:cNvPr id="4" name="Text Placeholder 3">
            <a:extLst>
              <a:ext uri="{FF2B5EF4-FFF2-40B4-BE49-F238E27FC236}">
                <a16:creationId xmlns:a16="http://schemas.microsoft.com/office/drawing/2014/main" id="{1615D2E7-902F-FA18-F817-6957E7968F4C}"/>
              </a:ext>
            </a:extLst>
          </p:cNvPr>
          <p:cNvSpPr>
            <a:spLocks noGrp="1"/>
          </p:cNvSpPr>
          <p:nvPr>
            <p:ph type="body" sz="quarter" idx="10"/>
          </p:nvPr>
        </p:nvSpPr>
        <p:spPr/>
        <p:txBody>
          <a:bodyPr/>
          <a:lstStyle/>
          <a:p>
            <a:r>
              <a:rPr lang="en-US"/>
              <a:t>STOCK PERFORMANCE</a:t>
            </a:r>
          </a:p>
        </p:txBody>
      </p:sp>
      <p:sp>
        <p:nvSpPr>
          <p:cNvPr id="6" name="Title 5">
            <a:extLst>
              <a:ext uri="{FF2B5EF4-FFF2-40B4-BE49-F238E27FC236}">
                <a16:creationId xmlns:a16="http://schemas.microsoft.com/office/drawing/2014/main" id="{D3FA2B8A-28B2-1A90-D3B4-D61FB9ED8F53}"/>
              </a:ext>
            </a:extLst>
          </p:cNvPr>
          <p:cNvSpPr>
            <a:spLocks noGrp="1"/>
          </p:cNvSpPr>
          <p:nvPr>
            <p:ph type="title"/>
          </p:nvPr>
        </p:nvSpPr>
        <p:spPr/>
        <p:txBody>
          <a:bodyPr/>
          <a:lstStyle/>
          <a:p>
            <a:r>
              <a:rPr lang="en-US"/>
              <a:t>Stock Performance</a:t>
            </a:r>
          </a:p>
        </p:txBody>
      </p:sp>
      <p:sp>
        <p:nvSpPr>
          <p:cNvPr id="7" name="Content Placeholder 6">
            <a:extLst>
              <a:ext uri="{FF2B5EF4-FFF2-40B4-BE49-F238E27FC236}">
                <a16:creationId xmlns:a16="http://schemas.microsoft.com/office/drawing/2014/main" id="{BBCE7C01-3344-D414-0814-DBA2CB634310}"/>
              </a:ext>
            </a:extLst>
          </p:cNvPr>
          <p:cNvSpPr>
            <a:spLocks noGrp="1"/>
          </p:cNvSpPr>
          <p:nvPr>
            <p:ph sz="quarter" idx="18"/>
          </p:nvPr>
        </p:nvSpPr>
        <p:spPr/>
        <p:txBody>
          <a:bodyPr/>
          <a:lstStyle/>
          <a:p>
            <a:r>
              <a:rPr lang="en-US"/>
              <a:t>5-Day Stock Performance</a:t>
            </a:r>
          </a:p>
        </p:txBody>
      </p:sp>
      <p:pic>
        <p:nvPicPr>
          <p:cNvPr id="8" name="Picture 2">
            <a:extLst>
              <a:ext uri="{FF2B5EF4-FFF2-40B4-BE49-F238E27FC236}">
                <a16:creationId xmlns:a16="http://schemas.microsoft.com/office/drawing/2014/main" id="{F6E1C3E4-BBE6-F0BC-06B9-393EC3A4B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03E89CF-1CD6-3BC2-0B62-FE04E744E2EA}"/>
              </a:ext>
            </a:extLst>
          </p:cNvPr>
          <p:cNvPicPr>
            <a:picLocks noChangeAspect="1"/>
          </p:cNvPicPr>
          <p:nvPr/>
        </p:nvPicPr>
        <p:blipFill>
          <a:blip r:embed="rId3"/>
          <a:stretch>
            <a:fillRect/>
          </a:stretch>
        </p:blipFill>
        <p:spPr>
          <a:xfrm>
            <a:off x="325691" y="1352570"/>
            <a:ext cx="9400032" cy="2754857"/>
          </a:xfrm>
          <a:prstGeom prst="rect">
            <a:avLst/>
          </a:prstGeom>
        </p:spPr>
      </p:pic>
      <p:cxnSp>
        <p:nvCxnSpPr>
          <p:cNvPr id="12" name="Straight Connector 11">
            <a:extLst>
              <a:ext uri="{FF2B5EF4-FFF2-40B4-BE49-F238E27FC236}">
                <a16:creationId xmlns:a16="http://schemas.microsoft.com/office/drawing/2014/main" id="{C66A82EF-E49C-45C0-ADBD-CE276105A25C}"/>
              </a:ext>
            </a:extLst>
          </p:cNvPr>
          <p:cNvCxnSpPr/>
          <p:nvPr/>
        </p:nvCxnSpPr>
        <p:spPr bwMode="auto">
          <a:xfrm>
            <a:off x="325691" y="4448435"/>
            <a:ext cx="9400032"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Content Placeholder 6">
            <a:extLst>
              <a:ext uri="{FF2B5EF4-FFF2-40B4-BE49-F238E27FC236}">
                <a16:creationId xmlns:a16="http://schemas.microsoft.com/office/drawing/2014/main" id="{A2CAB2B4-A455-60BA-3057-B45958242428}"/>
              </a:ext>
            </a:extLst>
          </p:cNvPr>
          <p:cNvSpPr txBox="1">
            <a:spLocks/>
          </p:cNvSpPr>
          <p:nvPr/>
        </p:nvSpPr>
        <p:spPr bwMode="gray">
          <a:xfrm>
            <a:off x="325691" y="4184811"/>
            <a:ext cx="939857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97"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1-Month Stock Performance</a:t>
            </a:r>
          </a:p>
        </p:txBody>
      </p:sp>
      <p:pic>
        <p:nvPicPr>
          <p:cNvPr id="15" name="Picture 14">
            <a:extLst>
              <a:ext uri="{FF2B5EF4-FFF2-40B4-BE49-F238E27FC236}">
                <a16:creationId xmlns:a16="http://schemas.microsoft.com/office/drawing/2014/main" id="{5CB6EAD5-C061-AD09-9748-1C4456901A31}"/>
              </a:ext>
            </a:extLst>
          </p:cNvPr>
          <p:cNvPicPr>
            <a:picLocks noChangeAspect="1"/>
          </p:cNvPicPr>
          <p:nvPr/>
        </p:nvPicPr>
        <p:blipFill>
          <a:blip r:embed="rId4"/>
          <a:stretch>
            <a:fillRect/>
          </a:stretch>
        </p:blipFill>
        <p:spPr>
          <a:xfrm>
            <a:off x="325691" y="4525819"/>
            <a:ext cx="9398572" cy="2481657"/>
          </a:xfrm>
          <a:prstGeom prst="rect">
            <a:avLst/>
          </a:prstGeom>
        </p:spPr>
      </p:pic>
    </p:spTree>
    <p:extLst>
      <p:ext uri="{BB962C8B-B14F-4D97-AF65-F5344CB8AC3E}">
        <p14:creationId xmlns:p14="http://schemas.microsoft.com/office/powerpoint/2010/main" val="38035181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F03C0-EC4D-F8BF-C282-266CF07FFC8E}"/>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896C1AEC-E8E7-6A3E-2547-5CDFA40CD821}"/>
              </a:ext>
            </a:extLst>
          </p:cNvPr>
          <p:cNvSpPr>
            <a:spLocks noGrp="1"/>
          </p:cNvSpPr>
          <p:nvPr>
            <p:ph type="ftr" sz="quarter" idx="13"/>
          </p:nvPr>
        </p:nvSpPr>
        <p:spPr/>
        <p:txBody>
          <a:bodyPr/>
          <a:lstStyle/>
          <a:p>
            <a:r>
              <a:rPr lang="en-CA" sz="800"/>
              <a:t>Source: Globe Investors Stock Chart as of June 28, 2022</a:t>
            </a:r>
          </a:p>
          <a:p>
            <a:endParaRPr lang="en-CA"/>
          </a:p>
        </p:txBody>
      </p:sp>
      <p:sp>
        <p:nvSpPr>
          <p:cNvPr id="4" name="Text Placeholder 3">
            <a:extLst>
              <a:ext uri="{FF2B5EF4-FFF2-40B4-BE49-F238E27FC236}">
                <a16:creationId xmlns:a16="http://schemas.microsoft.com/office/drawing/2014/main" id="{1615D2E7-902F-FA18-F817-6957E7968F4C}"/>
              </a:ext>
            </a:extLst>
          </p:cNvPr>
          <p:cNvSpPr>
            <a:spLocks noGrp="1"/>
          </p:cNvSpPr>
          <p:nvPr>
            <p:ph type="body" sz="quarter" idx="10"/>
          </p:nvPr>
        </p:nvSpPr>
        <p:spPr/>
        <p:txBody>
          <a:bodyPr/>
          <a:lstStyle/>
          <a:p>
            <a:r>
              <a:rPr lang="en-US"/>
              <a:t>STOCK PERFORMANCE</a:t>
            </a:r>
          </a:p>
        </p:txBody>
      </p:sp>
      <p:sp>
        <p:nvSpPr>
          <p:cNvPr id="6" name="Title 5">
            <a:extLst>
              <a:ext uri="{FF2B5EF4-FFF2-40B4-BE49-F238E27FC236}">
                <a16:creationId xmlns:a16="http://schemas.microsoft.com/office/drawing/2014/main" id="{D3FA2B8A-28B2-1A90-D3B4-D61FB9ED8F53}"/>
              </a:ext>
            </a:extLst>
          </p:cNvPr>
          <p:cNvSpPr>
            <a:spLocks noGrp="1"/>
          </p:cNvSpPr>
          <p:nvPr>
            <p:ph type="title"/>
          </p:nvPr>
        </p:nvSpPr>
        <p:spPr/>
        <p:txBody>
          <a:bodyPr/>
          <a:lstStyle/>
          <a:p>
            <a:r>
              <a:rPr lang="en-US"/>
              <a:t>Stock Performance</a:t>
            </a:r>
          </a:p>
        </p:txBody>
      </p:sp>
      <p:sp>
        <p:nvSpPr>
          <p:cNvPr id="7" name="Content Placeholder 6">
            <a:extLst>
              <a:ext uri="{FF2B5EF4-FFF2-40B4-BE49-F238E27FC236}">
                <a16:creationId xmlns:a16="http://schemas.microsoft.com/office/drawing/2014/main" id="{BBCE7C01-3344-D414-0814-DBA2CB634310}"/>
              </a:ext>
            </a:extLst>
          </p:cNvPr>
          <p:cNvSpPr>
            <a:spLocks noGrp="1"/>
          </p:cNvSpPr>
          <p:nvPr>
            <p:ph sz="quarter" idx="18"/>
          </p:nvPr>
        </p:nvSpPr>
        <p:spPr/>
        <p:txBody>
          <a:bodyPr/>
          <a:lstStyle/>
          <a:p>
            <a:r>
              <a:rPr lang="en-US"/>
              <a:t>6-Month Stock Performance</a:t>
            </a:r>
          </a:p>
        </p:txBody>
      </p:sp>
      <p:pic>
        <p:nvPicPr>
          <p:cNvPr id="8" name="Picture 2">
            <a:extLst>
              <a:ext uri="{FF2B5EF4-FFF2-40B4-BE49-F238E27FC236}">
                <a16:creationId xmlns:a16="http://schemas.microsoft.com/office/drawing/2014/main" id="{F6E1C3E4-BBE6-F0BC-06B9-393EC3A4B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C66A82EF-E49C-45C0-ADBD-CE276105A25C}"/>
              </a:ext>
            </a:extLst>
          </p:cNvPr>
          <p:cNvCxnSpPr/>
          <p:nvPr/>
        </p:nvCxnSpPr>
        <p:spPr bwMode="auto">
          <a:xfrm>
            <a:off x="325691" y="4448435"/>
            <a:ext cx="9400032"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Content Placeholder 6">
            <a:extLst>
              <a:ext uri="{FF2B5EF4-FFF2-40B4-BE49-F238E27FC236}">
                <a16:creationId xmlns:a16="http://schemas.microsoft.com/office/drawing/2014/main" id="{A2CAB2B4-A455-60BA-3057-B45958242428}"/>
              </a:ext>
            </a:extLst>
          </p:cNvPr>
          <p:cNvSpPr txBox="1">
            <a:spLocks/>
          </p:cNvSpPr>
          <p:nvPr/>
        </p:nvSpPr>
        <p:spPr bwMode="gray">
          <a:xfrm>
            <a:off x="325691" y="4184811"/>
            <a:ext cx="939857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97"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1-Year Stock Performance</a:t>
            </a:r>
          </a:p>
        </p:txBody>
      </p:sp>
      <p:pic>
        <p:nvPicPr>
          <p:cNvPr id="9" name="Picture 8">
            <a:extLst>
              <a:ext uri="{FF2B5EF4-FFF2-40B4-BE49-F238E27FC236}">
                <a16:creationId xmlns:a16="http://schemas.microsoft.com/office/drawing/2014/main" id="{7CC3FCFC-069E-3D39-E2CA-ABFA92311331}"/>
              </a:ext>
            </a:extLst>
          </p:cNvPr>
          <p:cNvPicPr>
            <a:picLocks noChangeAspect="1"/>
          </p:cNvPicPr>
          <p:nvPr/>
        </p:nvPicPr>
        <p:blipFill>
          <a:blip r:embed="rId3"/>
          <a:stretch>
            <a:fillRect/>
          </a:stretch>
        </p:blipFill>
        <p:spPr>
          <a:xfrm>
            <a:off x="325691" y="1350296"/>
            <a:ext cx="9405559" cy="2785606"/>
          </a:xfrm>
          <a:prstGeom prst="rect">
            <a:avLst/>
          </a:prstGeom>
        </p:spPr>
      </p:pic>
      <p:pic>
        <p:nvPicPr>
          <p:cNvPr id="14" name="Picture 13">
            <a:extLst>
              <a:ext uri="{FF2B5EF4-FFF2-40B4-BE49-F238E27FC236}">
                <a16:creationId xmlns:a16="http://schemas.microsoft.com/office/drawing/2014/main" id="{EC43A174-808D-94D9-1DC1-8DDBF295231F}"/>
              </a:ext>
            </a:extLst>
          </p:cNvPr>
          <p:cNvPicPr>
            <a:picLocks noChangeAspect="1"/>
          </p:cNvPicPr>
          <p:nvPr/>
        </p:nvPicPr>
        <p:blipFill>
          <a:blip r:embed="rId4"/>
          <a:stretch>
            <a:fillRect/>
          </a:stretch>
        </p:blipFill>
        <p:spPr>
          <a:xfrm>
            <a:off x="318703" y="4476911"/>
            <a:ext cx="9405560" cy="2530568"/>
          </a:xfrm>
          <a:prstGeom prst="rect">
            <a:avLst/>
          </a:prstGeom>
        </p:spPr>
      </p:pic>
    </p:spTree>
    <p:extLst>
      <p:ext uri="{BB962C8B-B14F-4D97-AF65-F5344CB8AC3E}">
        <p14:creationId xmlns:p14="http://schemas.microsoft.com/office/powerpoint/2010/main" val="5671070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F03C0-EC4D-F8BF-C282-266CF07FFC8E}"/>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896C1AEC-E8E7-6A3E-2547-5CDFA40CD821}"/>
              </a:ext>
            </a:extLst>
          </p:cNvPr>
          <p:cNvSpPr>
            <a:spLocks noGrp="1"/>
          </p:cNvSpPr>
          <p:nvPr>
            <p:ph type="ftr" sz="quarter" idx="13"/>
          </p:nvPr>
        </p:nvSpPr>
        <p:spPr/>
        <p:txBody>
          <a:bodyPr/>
          <a:lstStyle/>
          <a:p>
            <a:r>
              <a:rPr lang="en-CA" sz="800"/>
              <a:t>Source: Globe Investors Stock Chart as of June 28, 2022</a:t>
            </a:r>
          </a:p>
          <a:p>
            <a:endParaRPr lang="en-CA"/>
          </a:p>
        </p:txBody>
      </p:sp>
      <p:sp>
        <p:nvSpPr>
          <p:cNvPr id="4" name="Text Placeholder 3">
            <a:extLst>
              <a:ext uri="{FF2B5EF4-FFF2-40B4-BE49-F238E27FC236}">
                <a16:creationId xmlns:a16="http://schemas.microsoft.com/office/drawing/2014/main" id="{1615D2E7-902F-FA18-F817-6957E7968F4C}"/>
              </a:ext>
            </a:extLst>
          </p:cNvPr>
          <p:cNvSpPr>
            <a:spLocks noGrp="1"/>
          </p:cNvSpPr>
          <p:nvPr>
            <p:ph type="body" sz="quarter" idx="10"/>
          </p:nvPr>
        </p:nvSpPr>
        <p:spPr/>
        <p:txBody>
          <a:bodyPr/>
          <a:lstStyle/>
          <a:p>
            <a:r>
              <a:rPr lang="en-US"/>
              <a:t>STOCK PERFORMANCE</a:t>
            </a:r>
          </a:p>
        </p:txBody>
      </p:sp>
      <p:sp>
        <p:nvSpPr>
          <p:cNvPr id="6" name="Title 5">
            <a:extLst>
              <a:ext uri="{FF2B5EF4-FFF2-40B4-BE49-F238E27FC236}">
                <a16:creationId xmlns:a16="http://schemas.microsoft.com/office/drawing/2014/main" id="{D3FA2B8A-28B2-1A90-D3B4-D61FB9ED8F53}"/>
              </a:ext>
            </a:extLst>
          </p:cNvPr>
          <p:cNvSpPr>
            <a:spLocks noGrp="1"/>
          </p:cNvSpPr>
          <p:nvPr>
            <p:ph type="title"/>
          </p:nvPr>
        </p:nvSpPr>
        <p:spPr/>
        <p:txBody>
          <a:bodyPr/>
          <a:lstStyle/>
          <a:p>
            <a:r>
              <a:rPr lang="en-US"/>
              <a:t>Stock Performance</a:t>
            </a:r>
          </a:p>
        </p:txBody>
      </p:sp>
      <p:sp>
        <p:nvSpPr>
          <p:cNvPr id="7" name="Content Placeholder 6">
            <a:extLst>
              <a:ext uri="{FF2B5EF4-FFF2-40B4-BE49-F238E27FC236}">
                <a16:creationId xmlns:a16="http://schemas.microsoft.com/office/drawing/2014/main" id="{BBCE7C01-3344-D414-0814-DBA2CB634310}"/>
              </a:ext>
            </a:extLst>
          </p:cNvPr>
          <p:cNvSpPr>
            <a:spLocks noGrp="1"/>
          </p:cNvSpPr>
          <p:nvPr>
            <p:ph sz="quarter" idx="18"/>
          </p:nvPr>
        </p:nvSpPr>
        <p:spPr/>
        <p:txBody>
          <a:bodyPr/>
          <a:lstStyle/>
          <a:p>
            <a:r>
              <a:rPr lang="en-US"/>
              <a:t>5-Year Stock Performance</a:t>
            </a:r>
          </a:p>
        </p:txBody>
      </p:sp>
      <p:pic>
        <p:nvPicPr>
          <p:cNvPr id="8" name="Picture 2">
            <a:extLst>
              <a:ext uri="{FF2B5EF4-FFF2-40B4-BE49-F238E27FC236}">
                <a16:creationId xmlns:a16="http://schemas.microsoft.com/office/drawing/2014/main" id="{F6E1C3E4-BBE6-F0BC-06B9-393EC3A4B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C66A82EF-E49C-45C0-ADBD-CE276105A25C}"/>
              </a:ext>
            </a:extLst>
          </p:cNvPr>
          <p:cNvCxnSpPr/>
          <p:nvPr/>
        </p:nvCxnSpPr>
        <p:spPr bwMode="auto">
          <a:xfrm>
            <a:off x="325691" y="4448435"/>
            <a:ext cx="9400032"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Content Placeholder 6">
            <a:extLst>
              <a:ext uri="{FF2B5EF4-FFF2-40B4-BE49-F238E27FC236}">
                <a16:creationId xmlns:a16="http://schemas.microsoft.com/office/drawing/2014/main" id="{A2CAB2B4-A455-60BA-3057-B45958242428}"/>
              </a:ext>
            </a:extLst>
          </p:cNvPr>
          <p:cNvSpPr txBox="1">
            <a:spLocks/>
          </p:cNvSpPr>
          <p:nvPr/>
        </p:nvSpPr>
        <p:spPr bwMode="gray">
          <a:xfrm>
            <a:off x="325691" y="4184811"/>
            <a:ext cx="939857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97"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10-Year Stock Performance</a:t>
            </a:r>
          </a:p>
        </p:txBody>
      </p:sp>
      <p:pic>
        <p:nvPicPr>
          <p:cNvPr id="10" name="Picture 9">
            <a:extLst>
              <a:ext uri="{FF2B5EF4-FFF2-40B4-BE49-F238E27FC236}">
                <a16:creationId xmlns:a16="http://schemas.microsoft.com/office/drawing/2014/main" id="{57E739FB-31AF-64EB-8B73-10E5D8BD661C}"/>
              </a:ext>
            </a:extLst>
          </p:cNvPr>
          <p:cNvPicPr>
            <a:picLocks noChangeAspect="1"/>
          </p:cNvPicPr>
          <p:nvPr/>
        </p:nvPicPr>
        <p:blipFill>
          <a:blip r:embed="rId3"/>
          <a:stretch>
            <a:fillRect/>
          </a:stretch>
        </p:blipFill>
        <p:spPr>
          <a:xfrm>
            <a:off x="325691" y="1360685"/>
            <a:ext cx="9405559" cy="2795647"/>
          </a:xfrm>
          <a:prstGeom prst="rect">
            <a:avLst/>
          </a:prstGeom>
        </p:spPr>
      </p:pic>
      <p:pic>
        <p:nvPicPr>
          <p:cNvPr id="15" name="Picture 14">
            <a:extLst>
              <a:ext uri="{FF2B5EF4-FFF2-40B4-BE49-F238E27FC236}">
                <a16:creationId xmlns:a16="http://schemas.microsoft.com/office/drawing/2014/main" id="{3EE0CF11-72C4-0E42-63E8-6AA505CA8CD9}"/>
              </a:ext>
            </a:extLst>
          </p:cNvPr>
          <p:cNvPicPr>
            <a:picLocks noChangeAspect="1"/>
          </p:cNvPicPr>
          <p:nvPr/>
        </p:nvPicPr>
        <p:blipFill>
          <a:blip r:embed="rId4"/>
          <a:stretch>
            <a:fillRect/>
          </a:stretch>
        </p:blipFill>
        <p:spPr>
          <a:xfrm>
            <a:off x="325691" y="4494954"/>
            <a:ext cx="9398572" cy="2512525"/>
          </a:xfrm>
          <a:prstGeom prst="rect">
            <a:avLst/>
          </a:prstGeom>
        </p:spPr>
      </p:pic>
    </p:spTree>
    <p:extLst>
      <p:ext uri="{BB962C8B-B14F-4D97-AF65-F5344CB8AC3E}">
        <p14:creationId xmlns:p14="http://schemas.microsoft.com/office/powerpoint/2010/main" val="11405084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F03C0-EC4D-F8BF-C282-266CF07FFC8E}"/>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896C1AEC-E8E7-6A3E-2547-5CDFA40CD821}"/>
              </a:ext>
            </a:extLst>
          </p:cNvPr>
          <p:cNvSpPr>
            <a:spLocks noGrp="1"/>
          </p:cNvSpPr>
          <p:nvPr>
            <p:ph type="ftr" sz="quarter" idx="13"/>
          </p:nvPr>
        </p:nvSpPr>
        <p:spPr/>
        <p:txBody>
          <a:bodyPr/>
          <a:lstStyle/>
          <a:p>
            <a:r>
              <a:rPr lang="en-CA" sz="800"/>
              <a:t>Source: Globe Investors Stock Chart as of June 28, 2022</a:t>
            </a:r>
          </a:p>
          <a:p>
            <a:endParaRPr lang="en-CA"/>
          </a:p>
        </p:txBody>
      </p:sp>
      <p:sp>
        <p:nvSpPr>
          <p:cNvPr id="4" name="Text Placeholder 3">
            <a:extLst>
              <a:ext uri="{FF2B5EF4-FFF2-40B4-BE49-F238E27FC236}">
                <a16:creationId xmlns:a16="http://schemas.microsoft.com/office/drawing/2014/main" id="{1615D2E7-902F-FA18-F817-6957E7968F4C}"/>
              </a:ext>
            </a:extLst>
          </p:cNvPr>
          <p:cNvSpPr>
            <a:spLocks noGrp="1"/>
          </p:cNvSpPr>
          <p:nvPr>
            <p:ph type="body" sz="quarter" idx="10"/>
          </p:nvPr>
        </p:nvSpPr>
        <p:spPr/>
        <p:txBody>
          <a:bodyPr/>
          <a:lstStyle/>
          <a:p>
            <a:r>
              <a:rPr lang="en-US"/>
              <a:t>STOCK PERFORMANCE</a:t>
            </a:r>
          </a:p>
        </p:txBody>
      </p:sp>
      <p:sp>
        <p:nvSpPr>
          <p:cNvPr id="6" name="Title 5">
            <a:extLst>
              <a:ext uri="{FF2B5EF4-FFF2-40B4-BE49-F238E27FC236}">
                <a16:creationId xmlns:a16="http://schemas.microsoft.com/office/drawing/2014/main" id="{D3FA2B8A-28B2-1A90-D3B4-D61FB9ED8F53}"/>
              </a:ext>
            </a:extLst>
          </p:cNvPr>
          <p:cNvSpPr>
            <a:spLocks noGrp="1"/>
          </p:cNvSpPr>
          <p:nvPr>
            <p:ph type="title"/>
          </p:nvPr>
        </p:nvSpPr>
        <p:spPr/>
        <p:txBody>
          <a:bodyPr/>
          <a:lstStyle/>
          <a:p>
            <a:r>
              <a:rPr lang="en-US"/>
              <a:t>Stock Performance</a:t>
            </a:r>
          </a:p>
        </p:txBody>
      </p:sp>
      <p:sp>
        <p:nvSpPr>
          <p:cNvPr id="7" name="Content Placeholder 6">
            <a:extLst>
              <a:ext uri="{FF2B5EF4-FFF2-40B4-BE49-F238E27FC236}">
                <a16:creationId xmlns:a16="http://schemas.microsoft.com/office/drawing/2014/main" id="{BBCE7C01-3344-D414-0814-DBA2CB634310}"/>
              </a:ext>
            </a:extLst>
          </p:cNvPr>
          <p:cNvSpPr>
            <a:spLocks noGrp="1"/>
          </p:cNvSpPr>
          <p:nvPr>
            <p:ph sz="quarter" idx="18"/>
          </p:nvPr>
        </p:nvSpPr>
        <p:spPr/>
        <p:txBody>
          <a:bodyPr/>
          <a:lstStyle/>
          <a:p>
            <a:r>
              <a:rPr lang="en-US"/>
              <a:t>Max Stock Performance</a:t>
            </a:r>
          </a:p>
        </p:txBody>
      </p:sp>
      <p:pic>
        <p:nvPicPr>
          <p:cNvPr id="8" name="Picture 2">
            <a:extLst>
              <a:ext uri="{FF2B5EF4-FFF2-40B4-BE49-F238E27FC236}">
                <a16:creationId xmlns:a16="http://schemas.microsoft.com/office/drawing/2014/main" id="{F6E1C3E4-BBE6-F0BC-06B9-393EC3A4B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C66A82EF-E49C-45C0-ADBD-CE276105A25C}"/>
              </a:ext>
            </a:extLst>
          </p:cNvPr>
          <p:cNvCxnSpPr/>
          <p:nvPr/>
        </p:nvCxnSpPr>
        <p:spPr bwMode="auto">
          <a:xfrm>
            <a:off x="325691" y="4448435"/>
            <a:ext cx="9400032"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Content Placeholder 6">
            <a:extLst>
              <a:ext uri="{FF2B5EF4-FFF2-40B4-BE49-F238E27FC236}">
                <a16:creationId xmlns:a16="http://schemas.microsoft.com/office/drawing/2014/main" id="{A2CAB2B4-A455-60BA-3057-B45958242428}"/>
              </a:ext>
            </a:extLst>
          </p:cNvPr>
          <p:cNvSpPr txBox="1">
            <a:spLocks/>
          </p:cNvSpPr>
          <p:nvPr/>
        </p:nvSpPr>
        <p:spPr bwMode="gray">
          <a:xfrm>
            <a:off x="325691" y="4184811"/>
            <a:ext cx="939857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97"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latin typeface="Trebuchet MS"/>
                <a:cs typeface="Times New Roman"/>
              </a:rPr>
              <a:t>Comparison Performance </a:t>
            </a:r>
            <a:endParaRPr lang="en-US" kern="0"/>
          </a:p>
        </p:txBody>
      </p:sp>
      <p:pic>
        <p:nvPicPr>
          <p:cNvPr id="9" name="Picture 8">
            <a:extLst>
              <a:ext uri="{FF2B5EF4-FFF2-40B4-BE49-F238E27FC236}">
                <a16:creationId xmlns:a16="http://schemas.microsoft.com/office/drawing/2014/main" id="{FE1C9515-4B84-6F7B-BC3E-13797650F3C2}"/>
              </a:ext>
            </a:extLst>
          </p:cNvPr>
          <p:cNvPicPr>
            <a:picLocks noChangeAspect="1"/>
          </p:cNvPicPr>
          <p:nvPr/>
        </p:nvPicPr>
        <p:blipFill>
          <a:blip r:embed="rId3"/>
          <a:stretch>
            <a:fillRect/>
          </a:stretch>
        </p:blipFill>
        <p:spPr>
          <a:xfrm>
            <a:off x="325691" y="1364645"/>
            <a:ext cx="9405559" cy="2811852"/>
          </a:xfrm>
          <a:prstGeom prst="rect">
            <a:avLst/>
          </a:prstGeom>
        </p:spPr>
      </p:pic>
      <p:pic>
        <p:nvPicPr>
          <p:cNvPr id="5" name="Picture 10" descr="Chart, histogram&#10;&#10;Description automatically generated">
            <a:extLst>
              <a:ext uri="{FF2B5EF4-FFF2-40B4-BE49-F238E27FC236}">
                <a16:creationId xmlns:a16="http://schemas.microsoft.com/office/drawing/2014/main" id="{65DA9D4C-0CAA-6310-8B78-BB60AF4A5F9F}"/>
              </a:ext>
            </a:extLst>
          </p:cNvPr>
          <p:cNvPicPr>
            <a:picLocks noChangeAspect="1"/>
          </p:cNvPicPr>
          <p:nvPr/>
        </p:nvPicPr>
        <p:blipFill>
          <a:blip r:embed="rId4"/>
          <a:stretch>
            <a:fillRect/>
          </a:stretch>
        </p:blipFill>
        <p:spPr>
          <a:xfrm>
            <a:off x="327212" y="4474515"/>
            <a:ext cx="9399491" cy="2534759"/>
          </a:xfrm>
          <a:prstGeom prst="rect">
            <a:avLst/>
          </a:prstGeom>
        </p:spPr>
      </p:pic>
    </p:spTree>
    <p:extLst>
      <p:ext uri="{BB962C8B-B14F-4D97-AF65-F5344CB8AC3E}">
        <p14:creationId xmlns:p14="http://schemas.microsoft.com/office/powerpoint/2010/main" val="1545251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0AC522-C1A4-47A4-AF1F-4FB1447ABDC3}"/>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0FDEE7A7-9B64-44B9-90E7-F347DD7FF27C}"/>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152D1243-7C94-4348-906E-400C6C503F06}"/>
              </a:ext>
            </a:extLst>
          </p:cNvPr>
          <p:cNvSpPr>
            <a:spLocks noGrp="1"/>
          </p:cNvSpPr>
          <p:nvPr>
            <p:ph type="body" sz="quarter" idx="10"/>
          </p:nvPr>
        </p:nvSpPr>
        <p:spPr/>
        <p:txBody>
          <a:bodyPr/>
          <a:lstStyle/>
          <a:p>
            <a:r>
              <a:rPr lang="en-US"/>
              <a:t>Stock performance</a:t>
            </a:r>
          </a:p>
        </p:txBody>
      </p:sp>
      <p:sp>
        <p:nvSpPr>
          <p:cNvPr id="6" name="Title 5">
            <a:extLst>
              <a:ext uri="{FF2B5EF4-FFF2-40B4-BE49-F238E27FC236}">
                <a16:creationId xmlns:a16="http://schemas.microsoft.com/office/drawing/2014/main" id="{9D1C47E2-1724-4F78-A964-FAA2F5A0D247}"/>
              </a:ext>
            </a:extLst>
          </p:cNvPr>
          <p:cNvSpPr>
            <a:spLocks noGrp="1"/>
          </p:cNvSpPr>
          <p:nvPr>
            <p:ph type="title"/>
          </p:nvPr>
        </p:nvSpPr>
        <p:spPr/>
        <p:txBody>
          <a:bodyPr/>
          <a:lstStyle/>
          <a:p>
            <a:r>
              <a:rPr lang="en-US"/>
              <a:t>Dividend History</a:t>
            </a:r>
          </a:p>
        </p:txBody>
      </p:sp>
      <p:sp>
        <p:nvSpPr>
          <p:cNvPr id="7" name="Content Placeholder 6">
            <a:extLst>
              <a:ext uri="{FF2B5EF4-FFF2-40B4-BE49-F238E27FC236}">
                <a16:creationId xmlns:a16="http://schemas.microsoft.com/office/drawing/2014/main" id="{001C5D72-EA69-4FD9-92C7-81D20885B405}"/>
              </a:ext>
            </a:extLst>
          </p:cNvPr>
          <p:cNvSpPr>
            <a:spLocks noGrp="1"/>
          </p:cNvSpPr>
          <p:nvPr>
            <p:ph sz="quarter" idx="18"/>
          </p:nvPr>
        </p:nvSpPr>
        <p:spPr/>
        <p:txBody>
          <a:bodyPr/>
          <a:lstStyle/>
          <a:p>
            <a:endParaRPr lang="en-US"/>
          </a:p>
        </p:txBody>
      </p:sp>
      <p:graphicFrame>
        <p:nvGraphicFramePr>
          <p:cNvPr id="8" name="Chart 7">
            <a:extLst>
              <a:ext uri="{FF2B5EF4-FFF2-40B4-BE49-F238E27FC236}">
                <a16:creationId xmlns:a16="http://schemas.microsoft.com/office/drawing/2014/main" id="{DAFC11E5-5BA5-45F5-9CA9-E45FE8F83F7C}"/>
              </a:ext>
            </a:extLst>
          </p:cNvPr>
          <p:cNvGraphicFramePr>
            <a:graphicFrameLocks/>
          </p:cNvGraphicFramePr>
          <p:nvPr>
            <p:extLst>
              <p:ext uri="{D42A27DB-BD31-4B8C-83A1-F6EECF244321}">
                <p14:modId xmlns:p14="http://schemas.microsoft.com/office/powerpoint/2010/main" val="1592043175"/>
              </p:ext>
            </p:extLst>
          </p:nvPr>
        </p:nvGraphicFramePr>
        <p:xfrm>
          <a:off x="327151" y="1368311"/>
          <a:ext cx="9398572" cy="56676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99375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1DD1CFE-FCF7-5E4A-96E8-1017815A2B1C}"/>
              </a:ext>
            </a:extLst>
          </p:cNvPr>
          <p:cNvSpPr>
            <a:spLocks noGrp="1"/>
          </p:cNvSpPr>
          <p:nvPr>
            <p:ph type="ftr" sz="quarter" idx="13"/>
          </p:nvPr>
        </p:nvSpPr>
        <p:spPr/>
        <p:txBody>
          <a:bodyPr/>
          <a:lstStyle/>
          <a:p>
            <a:r>
              <a:rPr lang="en-CA" sz="900">
                <a:latin typeface="Times New Roman"/>
                <a:ea typeface="LF_Kai"/>
                <a:cs typeface="Times New Roman"/>
              </a:rPr>
              <a:t>Source: Annual Report 2021</a:t>
            </a:r>
            <a:endParaRPr lang="en-CA" sz="900"/>
          </a:p>
        </p:txBody>
      </p:sp>
      <p:sp>
        <p:nvSpPr>
          <p:cNvPr id="14" name="Title 13">
            <a:extLst>
              <a:ext uri="{FF2B5EF4-FFF2-40B4-BE49-F238E27FC236}">
                <a16:creationId xmlns:a16="http://schemas.microsoft.com/office/drawing/2014/main" id="{E078F232-7B85-B742-A330-FED7876FA2B5}"/>
              </a:ext>
            </a:extLst>
          </p:cNvPr>
          <p:cNvSpPr>
            <a:spLocks noGrp="1"/>
          </p:cNvSpPr>
          <p:nvPr>
            <p:ph type="title"/>
          </p:nvPr>
        </p:nvSpPr>
        <p:spPr/>
        <p:txBody>
          <a:bodyPr/>
          <a:lstStyle/>
          <a:p>
            <a:r>
              <a:rPr lang="en-US"/>
              <a:t>Stock Performance </a:t>
            </a:r>
          </a:p>
        </p:txBody>
      </p:sp>
      <p:sp>
        <p:nvSpPr>
          <p:cNvPr id="19" name="Content Placeholder 18">
            <a:extLst>
              <a:ext uri="{FF2B5EF4-FFF2-40B4-BE49-F238E27FC236}">
                <a16:creationId xmlns:a16="http://schemas.microsoft.com/office/drawing/2014/main" id="{3186A20C-EA72-774F-B1C4-D683CC02A55E}"/>
              </a:ext>
            </a:extLst>
          </p:cNvPr>
          <p:cNvSpPr>
            <a:spLocks noGrp="1"/>
          </p:cNvSpPr>
          <p:nvPr>
            <p:ph sz="quarter" idx="18"/>
          </p:nvPr>
        </p:nvSpPr>
        <p:spPr/>
        <p:txBody>
          <a:bodyPr/>
          <a:lstStyle/>
          <a:p>
            <a:r>
              <a:rPr lang="en-US"/>
              <a:t>Comparison of 5-Year Cumulative Return </a:t>
            </a:r>
          </a:p>
        </p:txBody>
      </p:sp>
      <p:sp>
        <p:nvSpPr>
          <p:cNvPr id="15" name="Text Placeholder 3">
            <a:extLst>
              <a:ext uri="{FF2B5EF4-FFF2-40B4-BE49-F238E27FC236}">
                <a16:creationId xmlns:a16="http://schemas.microsoft.com/office/drawing/2014/main" id="{759DA168-03E2-5BDE-0785-9943565D09F0}"/>
              </a:ext>
            </a:extLst>
          </p:cNvPr>
          <p:cNvSpPr txBox="1">
            <a:spLocks/>
          </p:cNvSpPr>
          <p:nvPr/>
        </p:nvSpPr>
        <p:spPr bwMode="gray">
          <a:xfrm>
            <a:off x="5121212" y="302162"/>
            <a:ext cx="4608576" cy="12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97"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a:t>Stock performance</a:t>
            </a:r>
          </a:p>
        </p:txBody>
      </p:sp>
      <p:pic>
        <p:nvPicPr>
          <p:cNvPr id="17" name="Picture 2">
            <a:extLst>
              <a:ext uri="{FF2B5EF4-FFF2-40B4-BE49-F238E27FC236}">
                <a16:creationId xmlns:a16="http://schemas.microsoft.com/office/drawing/2014/main" id="{CFFEB5B6-E19D-BC2A-E2D9-BB7F3C0C5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A4232D4-1144-90EE-3D71-F0517C1EC0D5}"/>
              </a:ext>
            </a:extLst>
          </p:cNvPr>
          <p:cNvPicPr>
            <a:picLocks noChangeAspect="1"/>
          </p:cNvPicPr>
          <p:nvPr/>
        </p:nvPicPr>
        <p:blipFill>
          <a:blip r:embed="rId4"/>
          <a:stretch>
            <a:fillRect/>
          </a:stretch>
        </p:blipFill>
        <p:spPr>
          <a:xfrm>
            <a:off x="893101" y="1507199"/>
            <a:ext cx="8266671" cy="5343374"/>
          </a:xfrm>
          <a:prstGeom prst="rect">
            <a:avLst/>
          </a:prstGeom>
        </p:spPr>
      </p:pic>
    </p:spTree>
    <p:extLst>
      <p:ext uri="{BB962C8B-B14F-4D97-AF65-F5344CB8AC3E}">
        <p14:creationId xmlns:p14="http://schemas.microsoft.com/office/powerpoint/2010/main" val="1496879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8CBA09B-6210-A9BF-8191-4167417BC96E}"/>
              </a:ext>
            </a:extLst>
          </p:cNvPr>
          <p:cNvSpPr>
            <a:spLocks noGrp="1"/>
          </p:cNvSpPr>
          <p:nvPr>
            <p:ph type="body" sz="quarter" idx="12"/>
          </p:nvPr>
        </p:nvSpPr>
        <p:spPr/>
        <p:txBody>
          <a:bodyPr/>
          <a:lstStyle/>
          <a:p>
            <a:endParaRPr lang="zh-CN" altLang="en-US"/>
          </a:p>
        </p:txBody>
      </p:sp>
      <p:sp>
        <p:nvSpPr>
          <p:cNvPr id="3" name="页脚占位符 2">
            <a:extLst>
              <a:ext uri="{FF2B5EF4-FFF2-40B4-BE49-F238E27FC236}">
                <a16:creationId xmlns:a16="http://schemas.microsoft.com/office/drawing/2014/main" id="{CE9E079F-0B62-9CB0-6938-B013652B2737}"/>
              </a:ext>
            </a:extLst>
          </p:cNvPr>
          <p:cNvSpPr>
            <a:spLocks noGrp="1"/>
          </p:cNvSpPr>
          <p:nvPr>
            <p:ph type="ftr" sz="quarter" idx="13"/>
          </p:nvPr>
        </p:nvSpPr>
        <p:spPr/>
        <p:txBody>
          <a:bodyPr/>
          <a:lstStyle/>
          <a:p>
            <a:endParaRPr lang="en-CA"/>
          </a:p>
        </p:txBody>
      </p:sp>
      <p:sp>
        <p:nvSpPr>
          <p:cNvPr id="4" name="文本占位符 3">
            <a:extLst>
              <a:ext uri="{FF2B5EF4-FFF2-40B4-BE49-F238E27FC236}">
                <a16:creationId xmlns:a16="http://schemas.microsoft.com/office/drawing/2014/main" id="{8A4E1DFF-A2C4-1FF0-15C6-5A46BEDCAAF7}"/>
              </a:ext>
            </a:extLst>
          </p:cNvPr>
          <p:cNvSpPr>
            <a:spLocks noGrp="1"/>
          </p:cNvSpPr>
          <p:nvPr>
            <p:ph type="body" sz="quarter" idx="10"/>
          </p:nvPr>
        </p:nvSpPr>
        <p:spPr/>
        <p:txBody>
          <a:bodyPr/>
          <a:lstStyle/>
          <a:p>
            <a:endParaRPr lang="zh-CN" altLang="en-US"/>
          </a:p>
        </p:txBody>
      </p:sp>
      <p:pic>
        <p:nvPicPr>
          <p:cNvPr id="8" name="图片 8" descr="图表, 条形图, 直方图&#10;&#10;已自动生成说明">
            <a:extLst>
              <a:ext uri="{FF2B5EF4-FFF2-40B4-BE49-F238E27FC236}">
                <a16:creationId xmlns:a16="http://schemas.microsoft.com/office/drawing/2014/main" id="{0B3F0841-629B-C96B-D4C0-E09BFA38047E}"/>
              </a:ext>
            </a:extLst>
          </p:cNvPr>
          <p:cNvPicPr>
            <a:picLocks noGrp="1" noChangeAspect="1"/>
          </p:cNvPicPr>
          <p:nvPr>
            <p:ph sz="quarter" idx="14"/>
          </p:nvPr>
        </p:nvPicPr>
        <p:blipFill>
          <a:blip r:embed="rId2"/>
          <a:stretch>
            <a:fillRect/>
          </a:stretch>
        </p:blipFill>
        <p:spPr>
          <a:xfrm>
            <a:off x="584203" y="1484536"/>
            <a:ext cx="8319502" cy="5423166"/>
          </a:xfrm>
        </p:spPr>
      </p:pic>
      <p:sp>
        <p:nvSpPr>
          <p:cNvPr id="6" name="标题 5">
            <a:extLst>
              <a:ext uri="{FF2B5EF4-FFF2-40B4-BE49-F238E27FC236}">
                <a16:creationId xmlns:a16="http://schemas.microsoft.com/office/drawing/2014/main" id="{406F8214-8F43-BCEC-D0D7-B1A1EA0D69C1}"/>
              </a:ext>
            </a:extLst>
          </p:cNvPr>
          <p:cNvSpPr>
            <a:spLocks noGrp="1"/>
          </p:cNvSpPr>
          <p:nvPr>
            <p:ph type="title"/>
          </p:nvPr>
        </p:nvSpPr>
        <p:spPr/>
        <p:txBody>
          <a:bodyPr/>
          <a:lstStyle/>
          <a:p>
            <a:endParaRPr lang="zh-CN" altLang="en-US"/>
          </a:p>
        </p:txBody>
      </p:sp>
      <p:sp>
        <p:nvSpPr>
          <p:cNvPr id="7" name="内容占位符 6">
            <a:extLst>
              <a:ext uri="{FF2B5EF4-FFF2-40B4-BE49-F238E27FC236}">
                <a16:creationId xmlns:a16="http://schemas.microsoft.com/office/drawing/2014/main" id="{B5E18272-6CA4-260A-7F28-85BF73AEDC0E}"/>
              </a:ext>
            </a:extLst>
          </p:cNvPr>
          <p:cNvSpPr>
            <a:spLocks noGrp="1"/>
          </p:cNvSpPr>
          <p:nvPr>
            <p:ph sz="quarter" idx="18"/>
          </p:nvPr>
        </p:nvSpPr>
        <p:spPr/>
        <p:txBody>
          <a:bodyPr/>
          <a:lstStyle/>
          <a:p>
            <a:endParaRPr lang="zh-CN" altLang="en-US"/>
          </a:p>
        </p:txBody>
      </p:sp>
    </p:spTree>
    <p:extLst>
      <p:ext uri="{BB962C8B-B14F-4D97-AF65-F5344CB8AC3E}">
        <p14:creationId xmlns:p14="http://schemas.microsoft.com/office/powerpoint/2010/main" val="15541547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DE30CD-F797-750A-5B67-AF165A978D1A}"/>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B6892ED6-1080-1ECC-3D68-62A4CE85A0F3}"/>
              </a:ext>
            </a:extLst>
          </p:cNvPr>
          <p:cNvSpPr>
            <a:spLocks noGrp="1"/>
          </p:cNvSpPr>
          <p:nvPr>
            <p:ph type="ftr" sz="quarter" idx="13"/>
          </p:nvPr>
        </p:nvSpPr>
        <p:spPr>
          <a:xfrm>
            <a:off x="642938" y="7035954"/>
            <a:ext cx="6400800" cy="544492"/>
          </a:xfrm>
        </p:spPr>
        <p:txBody>
          <a:bodyPr/>
          <a:lstStyle/>
          <a:p>
            <a:r>
              <a:rPr lang="en-CA">
                <a:latin typeface="Times New Roman"/>
                <a:ea typeface="LF_Kai"/>
                <a:cs typeface="Times New Roman"/>
              </a:rPr>
              <a:t>Sources: Company Filings Report and Kroger Fact Book</a:t>
            </a:r>
          </a:p>
          <a:p>
            <a:r>
              <a:rPr lang="en-CA" baseline="30000"/>
              <a:t>1</a:t>
            </a:r>
            <a:r>
              <a:rPr lang="en-CA"/>
              <a:t>Consists primarily of grocery, general merchandise, health and beauty care and natural foods</a:t>
            </a:r>
          </a:p>
          <a:p>
            <a:r>
              <a:rPr lang="en-CA" baseline="30000"/>
              <a:t>2</a:t>
            </a:r>
            <a:r>
              <a:rPr lang="en-CA"/>
              <a:t>Consists primarily of produce, floral, meat, seafood, deli, bakery and fresh prepared </a:t>
            </a:r>
          </a:p>
          <a:p>
            <a:r>
              <a:rPr lang="en-CA" baseline="30000"/>
              <a:t>3</a:t>
            </a:r>
            <a:r>
              <a:rPr lang="en-CA"/>
              <a:t>Consists primarily of sales to food production plants to outside parties 	</a:t>
            </a:r>
          </a:p>
        </p:txBody>
      </p:sp>
      <p:sp>
        <p:nvSpPr>
          <p:cNvPr id="4" name="Text Placeholder 3">
            <a:extLst>
              <a:ext uri="{FF2B5EF4-FFF2-40B4-BE49-F238E27FC236}">
                <a16:creationId xmlns:a16="http://schemas.microsoft.com/office/drawing/2014/main" id="{883A4A61-65FE-C24E-305B-9578A97F9598}"/>
              </a:ext>
            </a:extLst>
          </p:cNvPr>
          <p:cNvSpPr>
            <a:spLocks noGrp="1"/>
          </p:cNvSpPr>
          <p:nvPr>
            <p:ph type="body" sz="quarter" idx="10"/>
          </p:nvPr>
        </p:nvSpPr>
        <p:spPr/>
        <p:txBody>
          <a:bodyPr/>
          <a:lstStyle/>
          <a:p>
            <a:r>
              <a:rPr lang="en-US">
                <a:latin typeface="Times New Roman"/>
                <a:ea typeface="LF_Kai"/>
                <a:cs typeface="Times New Roman"/>
              </a:rPr>
              <a:t>COMPANY OVERVIEW</a:t>
            </a:r>
            <a:endParaRPr lang="en-US"/>
          </a:p>
        </p:txBody>
      </p:sp>
      <p:sp>
        <p:nvSpPr>
          <p:cNvPr id="5" name="Content Placeholder 4">
            <a:extLst>
              <a:ext uri="{FF2B5EF4-FFF2-40B4-BE49-F238E27FC236}">
                <a16:creationId xmlns:a16="http://schemas.microsoft.com/office/drawing/2014/main" id="{DB654892-7251-B1DF-88F1-81793A6DA93E}"/>
              </a:ext>
            </a:extLst>
          </p:cNvPr>
          <p:cNvSpPr>
            <a:spLocks noGrp="1"/>
          </p:cNvSpPr>
          <p:nvPr>
            <p:ph sz="quarter" idx="14"/>
          </p:nvPr>
        </p:nvSpPr>
        <p:spPr>
          <a:xfrm>
            <a:off x="331216" y="1323932"/>
            <a:ext cx="4700620" cy="2954284"/>
          </a:xfrm>
        </p:spPr>
        <p:txBody>
          <a:bodyPr/>
          <a:lstStyle/>
          <a:p>
            <a:pPr marL="231775" indent="-231775"/>
            <a:r>
              <a:rPr lang="en-US" sz="1400">
                <a:latin typeface="Trebuchet MS" panose="020B0603020202020204" pitchFamily="34" charset="0"/>
                <a:cs typeface="Times New Roman"/>
              </a:rPr>
              <a:t>Founded in 1883, The Kroger Cp. (“Kroger”) is one of the world’s largest retailers in terms of revenue with ~$138 billion FY2021</a:t>
            </a:r>
            <a:endParaRPr lang="en-US" sz="1400">
              <a:latin typeface="Trebuchet MS" panose="020B0603020202020204" pitchFamily="34" charset="0"/>
            </a:endParaRPr>
          </a:p>
          <a:p>
            <a:pPr marL="231775" indent="-231775"/>
            <a:r>
              <a:rPr lang="en-US" sz="1400">
                <a:latin typeface="Trebuchet MS" panose="020B0603020202020204" pitchFamily="34" charset="0"/>
                <a:cs typeface="Times New Roman"/>
              </a:rPr>
              <a:t>Kroger operates 2,726 supermarkets (Ralphs, Kroger, Owen's, Bakers, Harris Teeter, etc.), of which 2,252 are pharmacies and 1,613 are fuel centers</a:t>
            </a:r>
          </a:p>
          <a:p>
            <a:pPr marL="457200" lvl="1" indent="-228600"/>
            <a:r>
              <a:rPr lang="en-US" sz="1400">
                <a:latin typeface="Trebuchet MS" panose="020B0603020202020204" pitchFamily="34" charset="0"/>
                <a:cs typeface="Times New Roman"/>
              </a:rPr>
              <a:t>This segment represents +90% of total sales, of which ~11% come from supermarket fuel </a:t>
            </a:r>
          </a:p>
          <a:p>
            <a:pPr marL="231775" indent="-231775"/>
            <a:r>
              <a:rPr lang="en-US" sz="1400">
                <a:latin typeface="Trebuchet MS" panose="020B0603020202020204" pitchFamily="34" charset="0"/>
                <a:cs typeface="Times New Roman"/>
              </a:rPr>
              <a:t>Business is built to strengthen the market position in food retail that includes the added convenience of retail pharmacies and fuel centers </a:t>
            </a:r>
            <a:endParaRPr lang="en-US" sz="1400">
              <a:latin typeface="Trebuchet MS" panose="020B0603020202020204" pitchFamily="34" charset="0"/>
            </a:endParaRPr>
          </a:p>
          <a:p>
            <a:pPr marL="0" indent="0">
              <a:buNone/>
            </a:pPr>
            <a:endParaRPr lang="en-US" sz="1400"/>
          </a:p>
          <a:p>
            <a:pPr marL="0" indent="0">
              <a:buNone/>
            </a:pPr>
            <a:endParaRPr lang="en-US" sz="1400"/>
          </a:p>
          <a:p>
            <a:pPr marL="231775" indent="-231775"/>
            <a:endParaRPr lang="en-US" sz="1400"/>
          </a:p>
        </p:txBody>
      </p:sp>
      <p:sp>
        <p:nvSpPr>
          <p:cNvPr id="6" name="Title 5">
            <a:extLst>
              <a:ext uri="{FF2B5EF4-FFF2-40B4-BE49-F238E27FC236}">
                <a16:creationId xmlns:a16="http://schemas.microsoft.com/office/drawing/2014/main" id="{88AF2CAF-E905-8B82-9728-F4E94F19D369}"/>
              </a:ext>
            </a:extLst>
          </p:cNvPr>
          <p:cNvSpPr>
            <a:spLocks noGrp="1"/>
          </p:cNvSpPr>
          <p:nvPr>
            <p:ph type="title"/>
          </p:nvPr>
        </p:nvSpPr>
        <p:spPr/>
        <p:txBody>
          <a:bodyPr/>
          <a:lstStyle/>
          <a:p>
            <a:r>
              <a:rPr lang="en-US" b="1">
                <a:latin typeface="Trebuchet MS"/>
              </a:rPr>
              <a:t>The Kroger Co. (NYSE: KR) – Top World Grocery Chain </a:t>
            </a:r>
            <a:endParaRPr lang="en-US" b="1"/>
          </a:p>
        </p:txBody>
      </p:sp>
      <p:pic>
        <p:nvPicPr>
          <p:cNvPr id="24" name="Picture 2">
            <a:extLst>
              <a:ext uri="{FF2B5EF4-FFF2-40B4-BE49-F238E27FC236}">
                <a16:creationId xmlns:a16="http://schemas.microsoft.com/office/drawing/2014/main" id="{695ADD5F-24DB-6939-8D9D-6EC2D3E5D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0B8D1B17-E96E-4BB7-962E-DBC4F94455E6}"/>
              </a:ext>
            </a:extLst>
          </p:cNvPr>
          <p:cNvSpPr>
            <a:spLocks noGrp="1"/>
          </p:cNvSpPr>
          <p:nvPr>
            <p:ph sz="quarter" idx="18"/>
          </p:nvPr>
        </p:nvSpPr>
        <p:spPr/>
        <p:txBody>
          <a:bodyPr/>
          <a:lstStyle/>
          <a:p>
            <a:endParaRPr lang="en-US"/>
          </a:p>
        </p:txBody>
      </p:sp>
      <p:graphicFrame>
        <p:nvGraphicFramePr>
          <p:cNvPr id="11" name="Chart 10">
            <a:extLst>
              <a:ext uri="{FF2B5EF4-FFF2-40B4-BE49-F238E27FC236}">
                <a16:creationId xmlns:a16="http://schemas.microsoft.com/office/drawing/2014/main" id="{A3C49A25-D63A-4315-9F26-2ECFD6B8D66B}"/>
              </a:ext>
            </a:extLst>
          </p:cNvPr>
          <p:cNvGraphicFramePr>
            <a:graphicFrameLocks/>
          </p:cNvGraphicFramePr>
          <p:nvPr>
            <p:extLst>
              <p:ext uri="{D42A27DB-BD31-4B8C-83A1-F6EECF244321}">
                <p14:modId xmlns:p14="http://schemas.microsoft.com/office/powerpoint/2010/main" val="2365317643"/>
              </p:ext>
            </p:extLst>
          </p:nvPr>
        </p:nvGraphicFramePr>
        <p:xfrm>
          <a:off x="411138" y="4147930"/>
          <a:ext cx="4618062" cy="2888024"/>
        </p:xfrm>
        <a:graphic>
          <a:graphicData uri="http://schemas.openxmlformats.org/drawingml/2006/chart">
            <c:chart xmlns:c="http://schemas.openxmlformats.org/drawingml/2006/chart" xmlns:r="http://schemas.openxmlformats.org/officeDocument/2006/relationships" r:id="rId4"/>
          </a:graphicData>
        </a:graphic>
      </p:graphicFrame>
      <p:sp>
        <p:nvSpPr>
          <p:cNvPr id="12" name="Content Placeholder 4">
            <a:extLst>
              <a:ext uri="{FF2B5EF4-FFF2-40B4-BE49-F238E27FC236}">
                <a16:creationId xmlns:a16="http://schemas.microsoft.com/office/drawing/2014/main" id="{E0F09665-D86D-4FD8-9FDC-049AE7A97A6D}"/>
              </a:ext>
            </a:extLst>
          </p:cNvPr>
          <p:cNvSpPr txBox="1">
            <a:spLocks/>
          </p:cNvSpPr>
          <p:nvPr/>
        </p:nvSpPr>
        <p:spPr bwMode="gray">
          <a:xfrm>
            <a:off x="5121211" y="1323932"/>
            <a:ext cx="4574799" cy="295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Font typeface="Wingdings" pitchFamily="2" charset="2"/>
              <a:buNone/>
            </a:pPr>
            <a:endParaRPr lang="en-US" sz="1400" kern="0"/>
          </a:p>
          <a:p>
            <a:pPr marL="231775" indent="-231775"/>
            <a:endParaRPr lang="en-US" sz="1400" kern="0"/>
          </a:p>
        </p:txBody>
      </p:sp>
      <p:sp>
        <p:nvSpPr>
          <p:cNvPr id="13" name="Content Placeholder 4">
            <a:extLst>
              <a:ext uri="{FF2B5EF4-FFF2-40B4-BE49-F238E27FC236}">
                <a16:creationId xmlns:a16="http://schemas.microsoft.com/office/drawing/2014/main" id="{10B3BEFB-9F72-4E44-8E7B-414957F270F7}"/>
              </a:ext>
            </a:extLst>
          </p:cNvPr>
          <p:cNvSpPr txBox="1">
            <a:spLocks/>
          </p:cNvSpPr>
          <p:nvPr/>
        </p:nvSpPr>
        <p:spPr bwMode="gray">
          <a:xfrm>
            <a:off x="5121210" y="1321818"/>
            <a:ext cx="4637709" cy="295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r>
              <a:rPr lang="en-US" sz="1400" kern="0">
                <a:latin typeface="Trebuchet MS" panose="020B0603020202020204" pitchFamily="34" charset="0"/>
                <a:cs typeface="Times New Roman"/>
              </a:rPr>
              <a:t>Kroger’s supermarkets are operated under 4 formats </a:t>
            </a:r>
          </a:p>
          <a:p>
            <a:pPr marL="457206" lvl="1" indent="-231775"/>
            <a:r>
              <a:rPr lang="en-US" sz="1400" kern="0">
                <a:latin typeface="Trebuchet MS" panose="020B0603020202020204" pitchFamily="34" charset="0"/>
                <a:cs typeface="Times New Roman"/>
              </a:rPr>
              <a:t>Combo store: primary food store format that draw customers from a 2-2.5 mile and offer one-stop shopping for customers </a:t>
            </a:r>
          </a:p>
          <a:p>
            <a:pPr marL="457206" lvl="1" indent="-231775"/>
            <a:r>
              <a:rPr lang="en-US" sz="1400" kern="0">
                <a:latin typeface="Trebuchet MS" panose="020B0603020202020204" pitchFamily="34" charset="0"/>
                <a:cs typeface="Times New Roman"/>
              </a:rPr>
              <a:t>Multi-department stores: significantly larger in size than combo ones and sell a wide selection of general merchandise, home fashion and furnishings </a:t>
            </a:r>
          </a:p>
          <a:p>
            <a:pPr marL="457206" lvl="1" indent="-231775"/>
            <a:r>
              <a:rPr lang="en-US" sz="1400" kern="0">
                <a:latin typeface="Trebuchet MS" panose="020B0603020202020204" pitchFamily="34" charset="0"/>
                <a:cs typeface="Times New Roman"/>
              </a:rPr>
              <a:t>Marketplace stores: smaller in size than multi-department stores and offer full-service grocery, pharmacy, health and beauty care </a:t>
            </a:r>
          </a:p>
          <a:p>
            <a:pPr marL="457206" lvl="1" indent="-231775"/>
            <a:r>
              <a:rPr lang="en-US" sz="1400" kern="0">
                <a:latin typeface="Trebuchet MS" panose="020B0603020202020204" pitchFamily="34" charset="0"/>
                <a:cs typeface="Times New Roman"/>
              </a:rPr>
              <a:t>Price impact warehouse: similar in size to combo store and offer everyday low prices</a:t>
            </a:r>
            <a:endParaRPr lang="en-US" sz="1400" kern="0">
              <a:latin typeface="Trebuchet MS" panose="020B0603020202020204" pitchFamily="34" charset="0"/>
            </a:endParaRPr>
          </a:p>
          <a:p>
            <a:pPr marL="0" indent="0">
              <a:buFont typeface="Wingdings" pitchFamily="2" charset="2"/>
              <a:buNone/>
            </a:pPr>
            <a:endParaRPr lang="en-US" sz="1400" kern="0"/>
          </a:p>
          <a:p>
            <a:pPr marL="0" indent="0">
              <a:buFont typeface="Wingdings" pitchFamily="2" charset="2"/>
              <a:buNone/>
            </a:pPr>
            <a:endParaRPr lang="en-US" sz="1400" kern="0"/>
          </a:p>
          <a:p>
            <a:pPr marL="0" indent="0">
              <a:buNone/>
            </a:pPr>
            <a:endParaRPr lang="en-US" sz="1400" kern="0"/>
          </a:p>
        </p:txBody>
      </p:sp>
      <p:pic>
        <p:nvPicPr>
          <p:cNvPr id="10" name="Picture 9">
            <a:extLst>
              <a:ext uri="{FF2B5EF4-FFF2-40B4-BE49-F238E27FC236}">
                <a16:creationId xmlns:a16="http://schemas.microsoft.com/office/drawing/2014/main" id="{2F38F667-8F80-4015-AC87-EED4A3D68A4F}"/>
              </a:ext>
            </a:extLst>
          </p:cNvPr>
          <p:cNvPicPr>
            <a:picLocks noChangeAspect="1"/>
          </p:cNvPicPr>
          <p:nvPr/>
        </p:nvPicPr>
        <p:blipFill>
          <a:blip r:embed="rId5"/>
          <a:stretch>
            <a:fillRect/>
          </a:stretch>
        </p:blipFill>
        <p:spPr>
          <a:xfrm>
            <a:off x="5427194" y="4228876"/>
            <a:ext cx="1841958" cy="1555500"/>
          </a:xfrm>
          <a:prstGeom prst="rect">
            <a:avLst/>
          </a:prstGeom>
        </p:spPr>
      </p:pic>
      <p:pic>
        <p:nvPicPr>
          <p:cNvPr id="14" name="Picture 13">
            <a:extLst>
              <a:ext uri="{FF2B5EF4-FFF2-40B4-BE49-F238E27FC236}">
                <a16:creationId xmlns:a16="http://schemas.microsoft.com/office/drawing/2014/main" id="{1F188484-CBBF-4F0F-946C-C23BEEDCB430}"/>
              </a:ext>
            </a:extLst>
          </p:cNvPr>
          <p:cNvPicPr>
            <a:picLocks noChangeAspect="1"/>
          </p:cNvPicPr>
          <p:nvPr/>
        </p:nvPicPr>
        <p:blipFill>
          <a:blip r:embed="rId6"/>
          <a:stretch>
            <a:fillRect/>
          </a:stretch>
        </p:blipFill>
        <p:spPr>
          <a:xfrm>
            <a:off x="5427193" y="5894733"/>
            <a:ext cx="1841959" cy="343621"/>
          </a:xfrm>
          <a:prstGeom prst="rect">
            <a:avLst/>
          </a:prstGeom>
        </p:spPr>
      </p:pic>
      <p:pic>
        <p:nvPicPr>
          <p:cNvPr id="15" name="Picture 14">
            <a:extLst>
              <a:ext uri="{FF2B5EF4-FFF2-40B4-BE49-F238E27FC236}">
                <a16:creationId xmlns:a16="http://schemas.microsoft.com/office/drawing/2014/main" id="{D5AC3B61-44CC-436D-8710-353AF9E10764}"/>
              </a:ext>
            </a:extLst>
          </p:cNvPr>
          <p:cNvPicPr>
            <a:picLocks noChangeAspect="1"/>
          </p:cNvPicPr>
          <p:nvPr/>
        </p:nvPicPr>
        <p:blipFill>
          <a:blip r:embed="rId7"/>
          <a:stretch>
            <a:fillRect/>
          </a:stretch>
        </p:blipFill>
        <p:spPr>
          <a:xfrm>
            <a:off x="7172623" y="4220184"/>
            <a:ext cx="2558627" cy="859901"/>
          </a:xfrm>
          <a:prstGeom prst="rect">
            <a:avLst/>
          </a:prstGeom>
        </p:spPr>
      </p:pic>
      <p:pic>
        <p:nvPicPr>
          <p:cNvPr id="17" name="Picture 16">
            <a:extLst>
              <a:ext uri="{FF2B5EF4-FFF2-40B4-BE49-F238E27FC236}">
                <a16:creationId xmlns:a16="http://schemas.microsoft.com/office/drawing/2014/main" id="{4B73DB5A-88B4-426D-852B-487311D99A55}"/>
              </a:ext>
            </a:extLst>
          </p:cNvPr>
          <p:cNvPicPr>
            <a:picLocks noChangeAspect="1"/>
          </p:cNvPicPr>
          <p:nvPr/>
        </p:nvPicPr>
        <p:blipFill>
          <a:blip r:embed="rId8"/>
          <a:stretch>
            <a:fillRect/>
          </a:stretch>
        </p:blipFill>
        <p:spPr>
          <a:xfrm>
            <a:off x="5427192" y="6274007"/>
            <a:ext cx="1841960" cy="272317"/>
          </a:xfrm>
          <a:prstGeom prst="rect">
            <a:avLst/>
          </a:prstGeom>
        </p:spPr>
      </p:pic>
      <p:pic>
        <p:nvPicPr>
          <p:cNvPr id="18" name="Picture 17">
            <a:extLst>
              <a:ext uri="{FF2B5EF4-FFF2-40B4-BE49-F238E27FC236}">
                <a16:creationId xmlns:a16="http://schemas.microsoft.com/office/drawing/2014/main" id="{3266954B-D766-4982-934F-9CF9B5B3DCF1}"/>
              </a:ext>
            </a:extLst>
          </p:cNvPr>
          <p:cNvPicPr>
            <a:picLocks noChangeAspect="1"/>
          </p:cNvPicPr>
          <p:nvPr/>
        </p:nvPicPr>
        <p:blipFill>
          <a:blip r:embed="rId9"/>
          <a:stretch>
            <a:fillRect/>
          </a:stretch>
        </p:blipFill>
        <p:spPr>
          <a:xfrm>
            <a:off x="7300474" y="5880816"/>
            <a:ext cx="2425249" cy="837960"/>
          </a:xfrm>
          <a:prstGeom prst="rect">
            <a:avLst/>
          </a:prstGeom>
        </p:spPr>
      </p:pic>
    </p:spTree>
    <p:extLst>
      <p:ext uri="{BB962C8B-B14F-4D97-AF65-F5344CB8AC3E}">
        <p14:creationId xmlns:p14="http://schemas.microsoft.com/office/powerpoint/2010/main" val="8994638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64960-BCD6-4AC1-8FA2-AAF4551CFC36}"/>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712F6375-387E-4DDA-AD36-2971181F14D1}"/>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7B40672F-AA8D-478C-8132-5C2D6030E3C7}"/>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42E6BCA5-116C-45F7-87F0-DB5CF880B371}"/>
              </a:ext>
            </a:extLst>
          </p:cNvPr>
          <p:cNvSpPr>
            <a:spLocks noGrp="1"/>
          </p:cNvSpPr>
          <p:nvPr>
            <p:ph type="title"/>
          </p:nvPr>
        </p:nvSpPr>
        <p:spPr/>
        <p:txBody>
          <a:bodyPr/>
          <a:lstStyle/>
          <a:p>
            <a:r>
              <a:rPr lang="en-US"/>
              <a:t>Business Timeline </a:t>
            </a:r>
          </a:p>
        </p:txBody>
      </p:sp>
      <p:sp>
        <p:nvSpPr>
          <p:cNvPr id="7" name="Content Placeholder 6">
            <a:extLst>
              <a:ext uri="{FF2B5EF4-FFF2-40B4-BE49-F238E27FC236}">
                <a16:creationId xmlns:a16="http://schemas.microsoft.com/office/drawing/2014/main" id="{A95CC7CE-A326-4338-854C-D4CA25D98D3A}"/>
              </a:ext>
            </a:extLst>
          </p:cNvPr>
          <p:cNvSpPr>
            <a:spLocks noGrp="1"/>
          </p:cNvSpPr>
          <p:nvPr>
            <p:ph sz="quarter" idx="18"/>
          </p:nvPr>
        </p:nvSpPr>
        <p:spPr/>
        <p:txBody>
          <a:bodyPr/>
          <a:lstStyle/>
          <a:p>
            <a:endParaRPr lang="en-US"/>
          </a:p>
        </p:txBody>
      </p:sp>
      <p:graphicFrame>
        <p:nvGraphicFramePr>
          <p:cNvPr id="12" name="Content Placeholder 11">
            <a:extLst>
              <a:ext uri="{FF2B5EF4-FFF2-40B4-BE49-F238E27FC236}">
                <a16:creationId xmlns:a16="http://schemas.microsoft.com/office/drawing/2014/main" id="{615CE764-11F4-4AB1-8E33-179B62EF9C8C}"/>
              </a:ext>
            </a:extLst>
          </p:cNvPr>
          <p:cNvGraphicFramePr>
            <a:graphicFrameLocks noGrp="1"/>
          </p:cNvGraphicFramePr>
          <p:nvPr>
            <p:ph sz="quarter" idx="14"/>
            <p:extLst>
              <p:ext uri="{D42A27DB-BD31-4B8C-83A1-F6EECF244321}">
                <p14:modId xmlns:p14="http://schemas.microsoft.com/office/powerpoint/2010/main" val="2737110912"/>
              </p:ext>
            </p:extLst>
          </p:nvPr>
        </p:nvGraphicFramePr>
        <p:xfrm>
          <a:off x="326578" y="1898874"/>
          <a:ext cx="9655621" cy="4061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a:extLst>
              <a:ext uri="{FF2B5EF4-FFF2-40B4-BE49-F238E27FC236}">
                <a16:creationId xmlns:a16="http://schemas.microsoft.com/office/drawing/2014/main" id="{8A574D64-A82B-413F-91C4-2D7896CA0A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994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C7F05F-5112-4CEE-94AA-2640CDF310DB}"/>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BED6F60F-2202-4774-A055-663434E3E304}"/>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79262AEB-4452-46E5-A2A4-88B7BF267906}"/>
              </a:ext>
            </a:extLst>
          </p:cNvPr>
          <p:cNvSpPr>
            <a:spLocks noGrp="1"/>
          </p:cNvSpPr>
          <p:nvPr>
            <p:ph type="body" sz="quarter" idx="10"/>
          </p:nvPr>
        </p:nvSpPr>
        <p:spPr/>
        <p:txBody>
          <a:bodyPr/>
          <a:lstStyle/>
          <a:p>
            <a:r>
              <a:rPr lang="en-US"/>
              <a:t>Company overview</a:t>
            </a:r>
          </a:p>
        </p:txBody>
      </p:sp>
      <p:sp>
        <p:nvSpPr>
          <p:cNvPr id="5" name="Content Placeholder 4">
            <a:extLst>
              <a:ext uri="{FF2B5EF4-FFF2-40B4-BE49-F238E27FC236}">
                <a16:creationId xmlns:a16="http://schemas.microsoft.com/office/drawing/2014/main" id="{B4C6EC84-C8AA-4E9D-A673-D89855053A23}"/>
              </a:ext>
            </a:extLst>
          </p:cNvPr>
          <p:cNvSpPr>
            <a:spLocks noGrp="1"/>
          </p:cNvSpPr>
          <p:nvPr>
            <p:ph sz="quarter" idx="14"/>
          </p:nvPr>
        </p:nvSpPr>
        <p:spPr/>
        <p:txBody>
          <a:bodyPr/>
          <a:lstStyle/>
          <a:p>
            <a:endParaRPr lang="en-US"/>
          </a:p>
        </p:txBody>
      </p:sp>
      <p:sp>
        <p:nvSpPr>
          <p:cNvPr id="6" name="Title 5">
            <a:extLst>
              <a:ext uri="{FF2B5EF4-FFF2-40B4-BE49-F238E27FC236}">
                <a16:creationId xmlns:a16="http://schemas.microsoft.com/office/drawing/2014/main" id="{1F529EAD-AC2F-4F19-9B3A-0671EC22EAF3}"/>
              </a:ext>
            </a:extLst>
          </p:cNvPr>
          <p:cNvSpPr>
            <a:spLocks noGrp="1"/>
          </p:cNvSpPr>
          <p:nvPr>
            <p:ph type="title"/>
          </p:nvPr>
        </p:nvSpPr>
        <p:spPr/>
        <p:txBody>
          <a:bodyPr/>
          <a:lstStyle/>
          <a:p>
            <a:r>
              <a:rPr lang="en-US"/>
              <a:t>Geographical Exposure </a:t>
            </a:r>
          </a:p>
        </p:txBody>
      </p:sp>
      <p:sp>
        <p:nvSpPr>
          <p:cNvPr id="7" name="Content Placeholder 6">
            <a:extLst>
              <a:ext uri="{FF2B5EF4-FFF2-40B4-BE49-F238E27FC236}">
                <a16:creationId xmlns:a16="http://schemas.microsoft.com/office/drawing/2014/main" id="{9AA37489-5E58-4FDD-93C1-9CB500C0C791}"/>
              </a:ext>
            </a:extLst>
          </p:cNvPr>
          <p:cNvSpPr>
            <a:spLocks noGrp="1"/>
          </p:cNvSpPr>
          <p:nvPr>
            <p:ph sz="quarter" idx="18"/>
          </p:nvPr>
        </p:nvSpPr>
        <p:spPr/>
        <p:txBody>
          <a:bodyPr/>
          <a:lstStyle/>
          <a:p>
            <a:endParaRPr lang="en-US"/>
          </a:p>
        </p:txBody>
      </p:sp>
      <p:pic>
        <p:nvPicPr>
          <p:cNvPr id="8" name="Picture 7">
            <a:extLst>
              <a:ext uri="{FF2B5EF4-FFF2-40B4-BE49-F238E27FC236}">
                <a16:creationId xmlns:a16="http://schemas.microsoft.com/office/drawing/2014/main" id="{5CD7E170-AED0-460B-8A42-00416DF08858}"/>
              </a:ext>
            </a:extLst>
          </p:cNvPr>
          <p:cNvPicPr>
            <a:picLocks noChangeAspect="1"/>
          </p:cNvPicPr>
          <p:nvPr/>
        </p:nvPicPr>
        <p:blipFill>
          <a:blip r:embed="rId2"/>
          <a:stretch>
            <a:fillRect/>
          </a:stretch>
        </p:blipFill>
        <p:spPr>
          <a:xfrm>
            <a:off x="327151" y="1337184"/>
            <a:ext cx="9398572" cy="5698770"/>
          </a:xfrm>
          <a:prstGeom prst="rect">
            <a:avLst/>
          </a:prstGeom>
        </p:spPr>
      </p:pic>
      <p:pic>
        <p:nvPicPr>
          <p:cNvPr id="9" name="Picture 2">
            <a:extLst>
              <a:ext uri="{FF2B5EF4-FFF2-40B4-BE49-F238E27FC236}">
                <a16:creationId xmlns:a16="http://schemas.microsoft.com/office/drawing/2014/main" id="{70AF6425-C54C-4A89-B441-F2D154987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3028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A1CE7-1EF7-4E2A-9CEF-DE61F468744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A1B0BE44-B43E-4520-BCDA-86CE0BFA8EF6}"/>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DC7E1B77-3ACE-4292-A0EE-506FB510CF9A}"/>
              </a:ext>
            </a:extLst>
          </p:cNvPr>
          <p:cNvSpPr>
            <a:spLocks noGrp="1"/>
          </p:cNvSpPr>
          <p:nvPr>
            <p:ph type="body" sz="quarter" idx="10"/>
          </p:nvPr>
        </p:nvSpPr>
        <p:spPr/>
        <p:txBody>
          <a:bodyPr/>
          <a:lstStyle/>
          <a:p>
            <a:r>
              <a:rPr lang="en-US"/>
              <a:t>Company overview</a:t>
            </a:r>
          </a:p>
        </p:txBody>
      </p:sp>
      <p:sp>
        <p:nvSpPr>
          <p:cNvPr id="5" name="Content Placeholder 4">
            <a:extLst>
              <a:ext uri="{FF2B5EF4-FFF2-40B4-BE49-F238E27FC236}">
                <a16:creationId xmlns:a16="http://schemas.microsoft.com/office/drawing/2014/main" id="{9FA1C777-DFB6-4F8C-AC94-B3BF6FAB8A70}"/>
              </a:ext>
            </a:extLst>
          </p:cNvPr>
          <p:cNvSpPr>
            <a:spLocks noGrp="1"/>
          </p:cNvSpPr>
          <p:nvPr>
            <p:ph sz="quarter" idx="14"/>
          </p:nvPr>
        </p:nvSpPr>
        <p:spPr/>
        <p:txBody>
          <a:bodyPr/>
          <a:lstStyle/>
          <a:p>
            <a:endParaRPr lang="en-US"/>
          </a:p>
        </p:txBody>
      </p:sp>
      <p:sp>
        <p:nvSpPr>
          <p:cNvPr id="6" name="Title 5">
            <a:extLst>
              <a:ext uri="{FF2B5EF4-FFF2-40B4-BE49-F238E27FC236}">
                <a16:creationId xmlns:a16="http://schemas.microsoft.com/office/drawing/2014/main" id="{C8B0E3B6-7B93-4A88-9695-5E1B4FCC94FA}"/>
              </a:ext>
            </a:extLst>
          </p:cNvPr>
          <p:cNvSpPr>
            <a:spLocks noGrp="1"/>
          </p:cNvSpPr>
          <p:nvPr>
            <p:ph type="title"/>
          </p:nvPr>
        </p:nvSpPr>
        <p:spPr/>
        <p:txBody>
          <a:bodyPr/>
          <a:lstStyle/>
          <a:p>
            <a:r>
              <a:rPr lang="en-US"/>
              <a:t>Kroger’s Value Creation Model</a:t>
            </a:r>
          </a:p>
        </p:txBody>
      </p:sp>
      <p:sp>
        <p:nvSpPr>
          <p:cNvPr id="7" name="Content Placeholder 6">
            <a:extLst>
              <a:ext uri="{FF2B5EF4-FFF2-40B4-BE49-F238E27FC236}">
                <a16:creationId xmlns:a16="http://schemas.microsoft.com/office/drawing/2014/main" id="{5F3C137A-025D-4E24-8BE3-FE3C8871F360}"/>
              </a:ext>
            </a:extLst>
          </p:cNvPr>
          <p:cNvSpPr>
            <a:spLocks noGrp="1"/>
          </p:cNvSpPr>
          <p:nvPr>
            <p:ph sz="quarter" idx="18"/>
          </p:nvPr>
        </p:nvSpPr>
        <p:spPr/>
        <p:txBody>
          <a:bodyPr/>
          <a:lstStyle/>
          <a:p>
            <a:endParaRPr lang="en-US"/>
          </a:p>
        </p:txBody>
      </p:sp>
      <p:pic>
        <p:nvPicPr>
          <p:cNvPr id="8" name="Picture 7">
            <a:extLst>
              <a:ext uri="{FF2B5EF4-FFF2-40B4-BE49-F238E27FC236}">
                <a16:creationId xmlns:a16="http://schemas.microsoft.com/office/drawing/2014/main" id="{8368D1FF-A7E5-4ECC-A227-0C14C701EF55}"/>
              </a:ext>
            </a:extLst>
          </p:cNvPr>
          <p:cNvPicPr>
            <a:picLocks noChangeAspect="1"/>
          </p:cNvPicPr>
          <p:nvPr/>
        </p:nvPicPr>
        <p:blipFill>
          <a:blip r:embed="rId2"/>
          <a:stretch>
            <a:fillRect/>
          </a:stretch>
        </p:blipFill>
        <p:spPr>
          <a:xfrm>
            <a:off x="327151" y="1910566"/>
            <a:ext cx="9398572" cy="3951267"/>
          </a:xfrm>
          <a:prstGeom prst="rect">
            <a:avLst/>
          </a:prstGeom>
        </p:spPr>
      </p:pic>
      <p:pic>
        <p:nvPicPr>
          <p:cNvPr id="9" name="Picture 2">
            <a:extLst>
              <a:ext uri="{FF2B5EF4-FFF2-40B4-BE49-F238E27FC236}">
                <a16:creationId xmlns:a16="http://schemas.microsoft.com/office/drawing/2014/main" id="{770E508A-44AD-49D0-A236-EF3540DAB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9656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A1CE7-1EF7-4E2A-9CEF-DE61F468744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A1B0BE44-B43E-4520-BCDA-86CE0BFA8EF6}"/>
              </a:ext>
            </a:extLst>
          </p:cNvPr>
          <p:cNvSpPr>
            <a:spLocks noGrp="1"/>
          </p:cNvSpPr>
          <p:nvPr>
            <p:ph type="ftr" sz="quarter" idx="13"/>
          </p:nvPr>
        </p:nvSpPr>
        <p:spPr/>
        <p:txBody>
          <a:bodyPr/>
          <a:lstStyle/>
          <a:p>
            <a:r>
              <a:rPr lang="en-CA"/>
              <a:t>Source: Kroger Co. 2020 Fact Book</a:t>
            </a:r>
          </a:p>
        </p:txBody>
      </p:sp>
      <p:sp>
        <p:nvSpPr>
          <p:cNvPr id="4" name="Text Placeholder 3">
            <a:extLst>
              <a:ext uri="{FF2B5EF4-FFF2-40B4-BE49-F238E27FC236}">
                <a16:creationId xmlns:a16="http://schemas.microsoft.com/office/drawing/2014/main" id="{DC7E1B77-3ACE-4292-A0EE-506FB510CF9A}"/>
              </a:ext>
            </a:extLst>
          </p:cNvPr>
          <p:cNvSpPr>
            <a:spLocks noGrp="1"/>
          </p:cNvSpPr>
          <p:nvPr>
            <p:ph type="body" sz="quarter" idx="10"/>
          </p:nvPr>
        </p:nvSpPr>
        <p:spPr/>
        <p:txBody>
          <a:bodyPr/>
          <a:lstStyle/>
          <a:p>
            <a:r>
              <a:rPr lang="en-US"/>
              <a:t>Company overview</a:t>
            </a:r>
          </a:p>
        </p:txBody>
      </p:sp>
      <p:sp>
        <p:nvSpPr>
          <p:cNvPr id="5" name="Content Placeholder 4">
            <a:extLst>
              <a:ext uri="{FF2B5EF4-FFF2-40B4-BE49-F238E27FC236}">
                <a16:creationId xmlns:a16="http://schemas.microsoft.com/office/drawing/2014/main" id="{9FA1C777-DFB6-4F8C-AC94-B3BF6FAB8A70}"/>
              </a:ext>
            </a:extLst>
          </p:cNvPr>
          <p:cNvSpPr>
            <a:spLocks noGrp="1"/>
          </p:cNvSpPr>
          <p:nvPr>
            <p:ph sz="quarter" idx="14"/>
          </p:nvPr>
        </p:nvSpPr>
        <p:spPr>
          <a:xfrm>
            <a:off x="331216" y="1337183"/>
            <a:ext cx="9398572" cy="835057"/>
          </a:xfrm>
        </p:spPr>
        <p:txBody>
          <a:bodyPr/>
          <a:lstStyle/>
          <a:p>
            <a:r>
              <a:rPr lang="en-US" sz="1400">
                <a:latin typeface="Trebuchet MS" panose="020B0603020202020204" pitchFamily="34" charset="0"/>
              </a:rPr>
              <a:t>Identical supermarket sales are a key measure of health in retail food industry </a:t>
            </a:r>
          </a:p>
          <a:p>
            <a:r>
              <a:rPr lang="en-US" sz="1400">
                <a:latin typeface="Trebuchet MS" panose="020B0603020202020204" pitchFamily="34" charset="0"/>
              </a:rPr>
              <a:t>A supermarket is identical when it has been in operation without expansion or relocation for five full quarters </a:t>
            </a:r>
          </a:p>
          <a:p>
            <a:r>
              <a:rPr lang="en-US" sz="1400">
                <a:latin typeface="Trebuchet MS" panose="020B0603020202020204" pitchFamily="34" charset="0"/>
              </a:rPr>
              <a:t>Sales from all acquired businesses are treated as identical as if they were part of company in the prior year</a:t>
            </a:r>
          </a:p>
        </p:txBody>
      </p:sp>
      <p:sp>
        <p:nvSpPr>
          <p:cNvPr id="6" name="Title 5">
            <a:extLst>
              <a:ext uri="{FF2B5EF4-FFF2-40B4-BE49-F238E27FC236}">
                <a16:creationId xmlns:a16="http://schemas.microsoft.com/office/drawing/2014/main" id="{C8B0E3B6-7B93-4A88-9695-5E1B4FCC94FA}"/>
              </a:ext>
            </a:extLst>
          </p:cNvPr>
          <p:cNvSpPr>
            <a:spLocks noGrp="1"/>
          </p:cNvSpPr>
          <p:nvPr>
            <p:ph type="title"/>
          </p:nvPr>
        </p:nvSpPr>
        <p:spPr/>
        <p:txBody>
          <a:bodyPr/>
          <a:lstStyle/>
          <a:p>
            <a:r>
              <a:rPr lang="en-US"/>
              <a:t>Kroger’s Financial Metrics </a:t>
            </a:r>
          </a:p>
        </p:txBody>
      </p:sp>
      <p:sp>
        <p:nvSpPr>
          <p:cNvPr id="7" name="Content Placeholder 6">
            <a:extLst>
              <a:ext uri="{FF2B5EF4-FFF2-40B4-BE49-F238E27FC236}">
                <a16:creationId xmlns:a16="http://schemas.microsoft.com/office/drawing/2014/main" id="{5F3C137A-025D-4E24-8BE3-FE3C8871F360}"/>
              </a:ext>
            </a:extLst>
          </p:cNvPr>
          <p:cNvSpPr>
            <a:spLocks noGrp="1"/>
          </p:cNvSpPr>
          <p:nvPr>
            <p:ph sz="quarter" idx="18"/>
          </p:nvPr>
        </p:nvSpPr>
        <p:spPr/>
        <p:txBody>
          <a:bodyPr/>
          <a:lstStyle/>
          <a:p>
            <a:r>
              <a:rPr lang="en-US"/>
              <a:t>Identical Supermarket Sales </a:t>
            </a:r>
          </a:p>
        </p:txBody>
      </p:sp>
      <p:pic>
        <p:nvPicPr>
          <p:cNvPr id="9" name="Picture 2">
            <a:extLst>
              <a:ext uri="{FF2B5EF4-FFF2-40B4-BE49-F238E27FC236}">
                <a16:creationId xmlns:a16="http://schemas.microsoft.com/office/drawing/2014/main" id="{770E508A-44AD-49D0-A236-EF3540DAB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7C3FE65-C739-4A5E-ADE3-398EA8232394}"/>
              </a:ext>
            </a:extLst>
          </p:cNvPr>
          <p:cNvPicPr>
            <a:picLocks noChangeAspect="1"/>
          </p:cNvPicPr>
          <p:nvPr/>
        </p:nvPicPr>
        <p:blipFill>
          <a:blip r:embed="rId3"/>
          <a:stretch>
            <a:fillRect/>
          </a:stretch>
        </p:blipFill>
        <p:spPr>
          <a:xfrm>
            <a:off x="1950861" y="2314575"/>
            <a:ext cx="6151151" cy="4590825"/>
          </a:xfrm>
          <a:prstGeom prst="rect">
            <a:avLst/>
          </a:prstGeom>
        </p:spPr>
      </p:pic>
    </p:spTree>
    <p:extLst>
      <p:ext uri="{BB962C8B-B14F-4D97-AF65-F5344CB8AC3E}">
        <p14:creationId xmlns:p14="http://schemas.microsoft.com/office/powerpoint/2010/main" val="2975629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sosceles Triangle 17">
            <a:extLst>
              <a:ext uri="{FF2B5EF4-FFF2-40B4-BE49-F238E27FC236}">
                <a16:creationId xmlns:a16="http://schemas.microsoft.com/office/drawing/2014/main" id="{59D89AAF-E7FB-48FA-BCE4-49A77A5C4FDD}"/>
              </a:ext>
            </a:extLst>
          </p:cNvPr>
          <p:cNvSpPr/>
          <p:nvPr/>
        </p:nvSpPr>
        <p:spPr bwMode="auto">
          <a:xfrm rot="16200000">
            <a:off x="3026977" y="3943591"/>
            <a:ext cx="3990750" cy="1932868"/>
          </a:xfrm>
          <a:custGeom>
            <a:avLst/>
            <a:gdLst>
              <a:gd name="connsiteX0" fmla="*/ 0 w 3898801"/>
              <a:gd name="connsiteY0" fmla="*/ 1752600 h 1752600"/>
              <a:gd name="connsiteX1" fmla="*/ 1949401 w 3898801"/>
              <a:gd name="connsiteY1" fmla="*/ 0 h 1752600"/>
              <a:gd name="connsiteX2" fmla="*/ 3898801 w 3898801"/>
              <a:gd name="connsiteY2" fmla="*/ 1752600 h 1752600"/>
              <a:gd name="connsiteX3" fmla="*/ 0 w 3898801"/>
              <a:gd name="connsiteY3" fmla="*/ 1752600 h 1752600"/>
              <a:gd name="connsiteX0" fmla="*/ 0 w 3898801"/>
              <a:gd name="connsiteY0" fmla="*/ 1752600 h 1752600"/>
              <a:gd name="connsiteX1" fmla="*/ 1949401 w 3898801"/>
              <a:gd name="connsiteY1" fmla="*/ 0 h 1752600"/>
              <a:gd name="connsiteX2" fmla="*/ 3048716 w 3898801"/>
              <a:gd name="connsiteY2" fmla="*/ 236457 h 1752600"/>
              <a:gd name="connsiteX3" fmla="*/ 3898801 w 3898801"/>
              <a:gd name="connsiteY3" fmla="*/ 1752600 h 1752600"/>
              <a:gd name="connsiteX4" fmla="*/ 0 w 3898801"/>
              <a:gd name="connsiteY4" fmla="*/ 1752600 h 1752600"/>
              <a:gd name="connsiteX0" fmla="*/ 0 w 3898801"/>
              <a:gd name="connsiteY0" fmla="*/ 1752600 h 1752600"/>
              <a:gd name="connsiteX1" fmla="*/ 965916 w 3898801"/>
              <a:gd name="connsiteY1" fmla="*/ 687307 h 1752600"/>
              <a:gd name="connsiteX2" fmla="*/ 1949401 w 3898801"/>
              <a:gd name="connsiteY2" fmla="*/ 0 h 1752600"/>
              <a:gd name="connsiteX3" fmla="*/ 3048716 w 3898801"/>
              <a:gd name="connsiteY3" fmla="*/ 236457 h 1752600"/>
              <a:gd name="connsiteX4" fmla="*/ 3898801 w 3898801"/>
              <a:gd name="connsiteY4" fmla="*/ 1752600 h 1752600"/>
              <a:gd name="connsiteX5" fmla="*/ 0 w 3898801"/>
              <a:gd name="connsiteY5" fmla="*/ 1752600 h 1752600"/>
              <a:gd name="connsiteX0" fmla="*/ 0 w 3898801"/>
              <a:gd name="connsiteY0" fmla="*/ 1752600 h 1752600"/>
              <a:gd name="connsiteX1" fmla="*/ 965916 w 3898801"/>
              <a:gd name="connsiteY1" fmla="*/ 687307 h 1752600"/>
              <a:gd name="connsiteX2" fmla="*/ 1949401 w 3898801"/>
              <a:gd name="connsiteY2" fmla="*/ 0 h 1752600"/>
              <a:gd name="connsiteX3" fmla="*/ 3048716 w 3898801"/>
              <a:gd name="connsiteY3" fmla="*/ 236457 h 1752600"/>
              <a:gd name="connsiteX4" fmla="*/ 3898801 w 3898801"/>
              <a:gd name="connsiteY4" fmla="*/ 1752600 h 1752600"/>
              <a:gd name="connsiteX5" fmla="*/ 0 w 3898801"/>
              <a:gd name="connsiteY5" fmla="*/ 175260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8801" h="1752600">
                <a:moveTo>
                  <a:pt x="0" y="1752600"/>
                </a:moveTo>
                <a:cubicBezTo>
                  <a:pt x="351605" y="1433485"/>
                  <a:pt x="-1640" y="1723975"/>
                  <a:pt x="965916" y="687307"/>
                </a:cubicBezTo>
                <a:lnTo>
                  <a:pt x="1949401" y="0"/>
                </a:lnTo>
                <a:cubicBezTo>
                  <a:pt x="2226939" y="252385"/>
                  <a:pt x="2771178" y="-15928"/>
                  <a:pt x="3048716" y="236457"/>
                </a:cubicBezTo>
                <a:lnTo>
                  <a:pt x="3898801" y="1752600"/>
                </a:lnTo>
                <a:lnTo>
                  <a:pt x="0" y="1752600"/>
                </a:lnTo>
                <a:close/>
              </a:path>
            </a:pathLst>
          </a:custGeom>
          <a:solidFill>
            <a:schemeClr val="bg1">
              <a:lumMod val="95000"/>
            </a:schemeClr>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 name="Text Placeholder 1">
            <a:extLst>
              <a:ext uri="{FF2B5EF4-FFF2-40B4-BE49-F238E27FC236}">
                <a16:creationId xmlns:a16="http://schemas.microsoft.com/office/drawing/2014/main" id="{D62A1CE7-1EF7-4E2A-9CEF-DE61F468744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A1B0BE44-B43E-4520-BCDA-86CE0BFA8EF6}"/>
              </a:ext>
            </a:extLst>
          </p:cNvPr>
          <p:cNvSpPr>
            <a:spLocks noGrp="1"/>
          </p:cNvSpPr>
          <p:nvPr>
            <p:ph type="ftr" sz="quarter" idx="13"/>
          </p:nvPr>
        </p:nvSpPr>
        <p:spPr/>
        <p:txBody>
          <a:bodyPr/>
          <a:lstStyle/>
          <a:p>
            <a:r>
              <a:rPr lang="en-CA"/>
              <a:t>Source: Kroger Co. 2020 Fact Book</a:t>
            </a:r>
          </a:p>
        </p:txBody>
      </p:sp>
      <p:sp>
        <p:nvSpPr>
          <p:cNvPr id="4" name="Text Placeholder 3">
            <a:extLst>
              <a:ext uri="{FF2B5EF4-FFF2-40B4-BE49-F238E27FC236}">
                <a16:creationId xmlns:a16="http://schemas.microsoft.com/office/drawing/2014/main" id="{DC7E1B77-3ACE-4292-A0EE-506FB510CF9A}"/>
              </a:ext>
            </a:extLst>
          </p:cNvPr>
          <p:cNvSpPr>
            <a:spLocks noGrp="1"/>
          </p:cNvSpPr>
          <p:nvPr>
            <p:ph type="body" sz="quarter" idx="10"/>
          </p:nvPr>
        </p:nvSpPr>
        <p:spPr/>
        <p:txBody>
          <a:bodyPr/>
          <a:lstStyle/>
          <a:p>
            <a:r>
              <a:rPr lang="en-US"/>
              <a:t>Company overview</a:t>
            </a:r>
          </a:p>
        </p:txBody>
      </p:sp>
      <p:sp>
        <p:nvSpPr>
          <p:cNvPr id="5" name="Content Placeholder 4">
            <a:extLst>
              <a:ext uri="{FF2B5EF4-FFF2-40B4-BE49-F238E27FC236}">
                <a16:creationId xmlns:a16="http://schemas.microsoft.com/office/drawing/2014/main" id="{9FA1C777-DFB6-4F8C-AC94-B3BF6FAB8A70}"/>
              </a:ext>
            </a:extLst>
          </p:cNvPr>
          <p:cNvSpPr>
            <a:spLocks noGrp="1"/>
          </p:cNvSpPr>
          <p:nvPr>
            <p:ph sz="quarter" idx="14"/>
          </p:nvPr>
        </p:nvSpPr>
        <p:spPr>
          <a:xfrm>
            <a:off x="327150" y="1337183"/>
            <a:ext cx="9398571" cy="917571"/>
          </a:xfrm>
        </p:spPr>
        <p:txBody>
          <a:bodyPr/>
          <a:lstStyle/>
          <a:p>
            <a:r>
              <a:rPr lang="en-US" sz="1400">
                <a:latin typeface="Trebuchet MS" panose="020B0603020202020204" pitchFamily="34" charset="0"/>
              </a:rPr>
              <a:t>Intend for the investments portfolio to drive after tax returns above internal hurdle rate of 11.3%</a:t>
            </a:r>
          </a:p>
          <a:p>
            <a:r>
              <a:rPr lang="en-US" sz="1400">
                <a:latin typeface="Trebuchet MS" panose="020B0603020202020204" pitchFamily="34" charset="0"/>
              </a:rPr>
              <a:t>Allocate capital spending priorities across 4 major buckets of investments: (</a:t>
            </a:r>
            <a:r>
              <a:rPr lang="en-US" sz="1400" err="1">
                <a:latin typeface="Trebuchet MS" panose="020B0603020202020204" pitchFamily="34" charset="0"/>
              </a:rPr>
              <a:t>i</a:t>
            </a:r>
            <a:r>
              <a:rPr lang="en-US" sz="1400">
                <a:latin typeface="Trebuchet MS" panose="020B0603020202020204" pitchFamily="34" charset="0"/>
              </a:rPr>
              <a:t>) sales growth, (ii) digital ecosystem, (iii) margin expansion and (iv) maintain business </a:t>
            </a:r>
          </a:p>
        </p:txBody>
      </p:sp>
      <p:sp>
        <p:nvSpPr>
          <p:cNvPr id="6" name="Title 5">
            <a:extLst>
              <a:ext uri="{FF2B5EF4-FFF2-40B4-BE49-F238E27FC236}">
                <a16:creationId xmlns:a16="http://schemas.microsoft.com/office/drawing/2014/main" id="{C8B0E3B6-7B93-4A88-9695-5E1B4FCC94FA}"/>
              </a:ext>
            </a:extLst>
          </p:cNvPr>
          <p:cNvSpPr>
            <a:spLocks noGrp="1"/>
          </p:cNvSpPr>
          <p:nvPr>
            <p:ph type="title"/>
          </p:nvPr>
        </p:nvSpPr>
        <p:spPr/>
        <p:txBody>
          <a:bodyPr/>
          <a:lstStyle/>
          <a:p>
            <a:r>
              <a:rPr lang="en-US"/>
              <a:t>Kroger’s Value Creation </a:t>
            </a:r>
          </a:p>
        </p:txBody>
      </p:sp>
      <p:sp>
        <p:nvSpPr>
          <p:cNvPr id="7" name="Content Placeholder 6">
            <a:extLst>
              <a:ext uri="{FF2B5EF4-FFF2-40B4-BE49-F238E27FC236}">
                <a16:creationId xmlns:a16="http://schemas.microsoft.com/office/drawing/2014/main" id="{5F3C137A-025D-4E24-8BE3-FE3C8871F360}"/>
              </a:ext>
            </a:extLst>
          </p:cNvPr>
          <p:cNvSpPr>
            <a:spLocks noGrp="1"/>
          </p:cNvSpPr>
          <p:nvPr>
            <p:ph sz="quarter" idx="18"/>
          </p:nvPr>
        </p:nvSpPr>
        <p:spPr/>
        <p:txBody>
          <a:bodyPr/>
          <a:lstStyle/>
          <a:p>
            <a:r>
              <a:rPr lang="en-US"/>
              <a:t>Capital Investment Plan </a:t>
            </a:r>
          </a:p>
        </p:txBody>
      </p:sp>
      <p:pic>
        <p:nvPicPr>
          <p:cNvPr id="9" name="Picture 2">
            <a:extLst>
              <a:ext uri="{FF2B5EF4-FFF2-40B4-BE49-F238E27FC236}">
                <a16:creationId xmlns:a16="http://schemas.microsoft.com/office/drawing/2014/main" id="{770E508A-44AD-49D0-A236-EF3540DAB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Chart 11">
            <a:extLst>
              <a:ext uri="{FF2B5EF4-FFF2-40B4-BE49-F238E27FC236}">
                <a16:creationId xmlns:a16="http://schemas.microsoft.com/office/drawing/2014/main" id="{15962644-B509-4BC5-AF78-14EC85D7F375}"/>
              </a:ext>
            </a:extLst>
          </p:cNvPr>
          <p:cNvGraphicFramePr>
            <a:graphicFrameLocks/>
          </p:cNvGraphicFramePr>
          <p:nvPr>
            <p:extLst>
              <p:ext uri="{D42A27DB-BD31-4B8C-83A1-F6EECF244321}">
                <p14:modId xmlns:p14="http://schemas.microsoft.com/office/powerpoint/2010/main" val="4262140684"/>
              </p:ext>
            </p:extLst>
          </p:nvPr>
        </p:nvGraphicFramePr>
        <p:xfrm>
          <a:off x="-117750" y="3460830"/>
          <a:ext cx="2776538" cy="26421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7159DEBD-BC6E-4428-87B4-68E1D02FEB8C}"/>
              </a:ext>
            </a:extLst>
          </p:cNvPr>
          <p:cNvGraphicFramePr>
            <a:graphicFrameLocks/>
          </p:cNvGraphicFramePr>
          <p:nvPr>
            <p:extLst>
              <p:ext uri="{D42A27DB-BD31-4B8C-83A1-F6EECF244321}">
                <p14:modId xmlns:p14="http://schemas.microsoft.com/office/powerpoint/2010/main" val="3953316038"/>
              </p:ext>
            </p:extLst>
          </p:nvPr>
        </p:nvGraphicFramePr>
        <p:xfrm>
          <a:off x="2468013" y="3450509"/>
          <a:ext cx="296545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02F871F0-D8DB-4E0C-BB50-7A07F2209CBD}"/>
              </a:ext>
            </a:extLst>
          </p:cNvPr>
          <p:cNvSpPr txBox="1"/>
          <p:nvPr/>
        </p:nvSpPr>
        <p:spPr>
          <a:xfrm>
            <a:off x="1871388" y="3192463"/>
            <a:ext cx="1752600" cy="307777"/>
          </a:xfrm>
          <a:prstGeom prst="rect">
            <a:avLst/>
          </a:prstGeom>
          <a:noFill/>
        </p:spPr>
        <p:txBody>
          <a:bodyPr wrap="square" lIns="0" tIns="45720" rIns="0" bIns="45720" rtlCol="0">
            <a:spAutoFit/>
          </a:bodyPr>
          <a:lstStyle/>
          <a:p>
            <a:pPr algn="l"/>
            <a:r>
              <a:rPr lang="en-US" sz="1400" b="1"/>
              <a:t>Capital Investments </a:t>
            </a:r>
          </a:p>
        </p:txBody>
      </p:sp>
      <p:sp>
        <p:nvSpPr>
          <p:cNvPr id="15" name="TextBox 14">
            <a:extLst>
              <a:ext uri="{FF2B5EF4-FFF2-40B4-BE49-F238E27FC236}">
                <a16:creationId xmlns:a16="http://schemas.microsoft.com/office/drawing/2014/main" id="{E1EDEE9C-746E-4DD7-A2FE-D8A17A48A16E}"/>
              </a:ext>
            </a:extLst>
          </p:cNvPr>
          <p:cNvSpPr txBox="1"/>
          <p:nvPr/>
        </p:nvSpPr>
        <p:spPr>
          <a:xfrm>
            <a:off x="487889" y="6100134"/>
            <a:ext cx="1591820" cy="492443"/>
          </a:xfrm>
          <a:prstGeom prst="rect">
            <a:avLst/>
          </a:prstGeom>
          <a:noFill/>
        </p:spPr>
        <p:txBody>
          <a:bodyPr wrap="square" lIns="0" tIns="45720" rIns="0" bIns="45720" rtlCol="0">
            <a:spAutoFit/>
          </a:bodyPr>
          <a:lstStyle/>
          <a:p>
            <a:r>
              <a:rPr lang="en-US" sz="1400" b="1"/>
              <a:t>2019</a:t>
            </a:r>
          </a:p>
          <a:p>
            <a:r>
              <a:rPr lang="en-US" sz="1100" b="1"/>
              <a:t>Total Spending: $3.0B</a:t>
            </a:r>
          </a:p>
        </p:txBody>
      </p:sp>
      <p:sp>
        <p:nvSpPr>
          <p:cNvPr id="16" name="TextBox 15">
            <a:extLst>
              <a:ext uri="{FF2B5EF4-FFF2-40B4-BE49-F238E27FC236}">
                <a16:creationId xmlns:a16="http://schemas.microsoft.com/office/drawing/2014/main" id="{01894A73-E366-44B6-BC84-931F78A27C9F}"/>
              </a:ext>
            </a:extLst>
          </p:cNvPr>
          <p:cNvSpPr txBox="1"/>
          <p:nvPr/>
        </p:nvSpPr>
        <p:spPr>
          <a:xfrm>
            <a:off x="3154828" y="6102839"/>
            <a:ext cx="1591820" cy="492443"/>
          </a:xfrm>
          <a:prstGeom prst="rect">
            <a:avLst/>
          </a:prstGeom>
          <a:noFill/>
        </p:spPr>
        <p:txBody>
          <a:bodyPr wrap="square" lIns="0" tIns="45720" rIns="0" bIns="45720" rtlCol="0">
            <a:spAutoFit/>
          </a:bodyPr>
          <a:lstStyle/>
          <a:p>
            <a:r>
              <a:rPr lang="en-US" sz="1400" b="1"/>
              <a:t>2020</a:t>
            </a:r>
          </a:p>
          <a:p>
            <a:r>
              <a:rPr lang="en-US" sz="1100" b="1"/>
              <a:t>Total Spending: $3.2B</a:t>
            </a:r>
          </a:p>
        </p:txBody>
      </p:sp>
      <p:sp>
        <p:nvSpPr>
          <p:cNvPr id="19" name="Rectangle: Rounded Corners 18">
            <a:extLst>
              <a:ext uri="{FF2B5EF4-FFF2-40B4-BE49-F238E27FC236}">
                <a16:creationId xmlns:a16="http://schemas.microsoft.com/office/drawing/2014/main" id="{CAF518C4-A2A4-490C-99CA-00A6E0708589}"/>
              </a:ext>
            </a:extLst>
          </p:cNvPr>
          <p:cNvSpPr/>
          <p:nvPr/>
        </p:nvSpPr>
        <p:spPr bwMode="auto">
          <a:xfrm>
            <a:off x="6181340" y="2744655"/>
            <a:ext cx="1692659" cy="335518"/>
          </a:xfrm>
          <a:prstGeom prst="roundRect">
            <a:avLst/>
          </a:prstGeom>
          <a:solidFill>
            <a:schemeClr val="accent3"/>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Arial" charset="0"/>
              </a:rPr>
              <a:t>Sales Growth</a:t>
            </a:r>
          </a:p>
        </p:txBody>
      </p:sp>
      <p:sp>
        <p:nvSpPr>
          <p:cNvPr id="20" name="Rectangle: Rounded Corners 19">
            <a:extLst>
              <a:ext uri="{FF2B5EF4-FFF2-40B4-BE49-F238E27FC236}">
                <a16:creationId xmlns:a16="http://schemas.microsoft.com/office/drawing/2014/main" id="{072A2F29-34F8-422F-A17C-9261DFD3DF4B}"/>
              </a:ext>
            </a:extLst>
          </p:cNvPr>
          <p:cNvSpPr/>
          <p:nvPr/>
        </p:nvSpPr>
        <p:spPr bwMode="auto">
          <a:xfrm>
            <a:off x="6180486" y="4822109"/>
            <a:ext cx="1693514" cy="335518"/>
          </a:xfrm>
          <a:prstGeom prst="roundRect">
            <a:avLst/>
          </a:prstGeom>
          <a:solidFill>
            <a:schemeClr val="accent3"/>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350" b="1" i="0" u="none" strike="noStrike" cap="none" normalizeH="0" baseline="0">
                <a:ln>
                  <a:noFill/>
                </a:ln>
                <a:solidFill>
                  <a:schemeClr val="bg1"/>
                </a:solidFill>
                <a:effectLst/>
                <a:latin typeface="Arial" charset="0"/>
              </a:rPr>
              <a:t>Margin Expansion</a:t>
            </a:r>
          </a:p>
        </p:txBody>
      </p:sp>
      <p:sp>
        <p:nvSpPr>
          <p:cNvPr id="21" name="Rectangle: Rounded Corners 20">
            <a:extLst>
              <a:ext uri="{FF2B5EF4-FFF2-40B4-BE49-F238E27FC236}">
                <a16:creationId xmlns:a16="http://schemas.microsoft.com/office/drawing/2014/main" id="{C413B52F-1028-493A-9811-8AA35D37F69D}"/>
              </a:ext>
            </a:extLst>
          </p:cNvPr>
          <p:cNvSpPr/>
          <p:nvPr/>
        </p:nvSpPr>
        <p:spPr bwMode="auto">
          <a:xfrm>
            <a:off x="6146879" y="3797563"/>
            <a:ext cx="1760727" cy="335518"/>
          </a:xfrm>
          <a:prstGeom prst="roundRect">
            <a:avLst/>
          </a:prstGeom>
          <a:solidFill>
            <a:schemeClr val="accent3"/>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1081088"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Arial" charset="0"/>
              </a:rPr>
              <a:t>Digital Ecosystem</a:t>
            </a:r>
          </a:p>
        </p:txBody>
      </p:sp>
      <p:sp>
        <p:nvSpPr>
          <p:cNvPr id="22" name="Rectangle: Rounded Corners 21">
            <a:extLst>
              <a:ext uri="{FF2B5EF4-FFF2-40B4-BE49-F238E27FC236}">
                <a16:creationId xmlns:a16="http://schemas.microsoft.com/office/drawing/2014/main" id="{AB7BBC9A-5E7F-4C99-9379-87D6F89D028D}"/>
              </a:ext>
            </a:extLst>
          </p:cNvPr>
          <p:cNvSpPr/>
          <p:nvPr/>
        </p:nvSpPr>
        <p:spPr bwMode="auto">
          <a:xfrm>
            <a:off x="6143777" y="5815287"/>
            <a:ext cx="1830183" cy="335518"/>
          </a:xfrm>
          <a:prstGeom prst="roundRect">
            <a:avLst/>
          </a:prstGeom>
          <a:solidFill>
            <a:schemeClr val="accent3"/>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1081088"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Arial" charset="0"/>
              </a:rPr>
              <a:t>Maintai</a:t>
            </a:r>
            <a:r>
              <a:rPr lang="en-US" sz="1400" b="1">
                <a:solidFill>
                  <a:schemeClr val="bg1"/>
                </a:solidFill>
              </a:rPr>
              <a:t>n Business</a:t>
            </a:r>
            <a:endParaRPr kumimoji="0" lang="en-US" sz="1400" b="1" i="0" u="none" strike="noStrike" cap="none" normalizeH="0" baseline="0">
              <a:ln>
                <a:noFill/>
              </a:ln>
              <a:solidFill>
                <a:schemeClr val="bg1"/>
              </a:solidFill>
              <a:effectLst/>
              <a:latin typeface="Arial" charset="0"/>
            </a:endParaRPr>
          </a:p>
        </p:txBody>
      </p:sp>
      <p:sp>
        <p:nvSpPr>
          <p:cNvPr id="23" name="Content Placeholder 4">
            <a:extLst>
              <a:ext uri="{FF2B5EF4-FFF2-40B4-BE49-F238E27FC236}">
                <a16:creationId xmlns:a16="http://schemas.microsoft.com/office/drawing/2014/main" id="{AC73952F-7A58-4334-BBBC-D1C982BB79A7}"/>
              </a:ext>
            </a:extLst>
          </p:cNvPr>
          <p:cNvSpPr txBox="1">
            <a:spLocks/>
          </p:cNvSpPr>
          <p:nvPr/>
        </p:nvSpPr>
        <p:spPr bwMode="gray">
          <a:xfrm>
            <a:off x="6209751" y="3139902"/>
            <a:ext cx="3515970" cy="59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spcBef>
                <a:spcPts val="0"/>
              </a:spcBef>
              <a:buFont typeface="Wingdings" panose="05000000000000000000" pitchFamily="2" charset="2"/>
              <a:buChar char="Ø"/>
            </a:pPr>
            <a:r>
              <a:rPr lang="en-US" kern="0">
                <a:latin typeface="Trebuchet MS"/>
                <a:cs typeface="Times New Roman"/>
              </a:rPr>
              <a:t>Drive incremental sales through brick-and-mortar retail locations </a:t>
            </a:r>
            <a:endParaRPr lang="en-US"/>
          </a:p>
          <a:p>
            <a:pPr marL="231775" indent="-231775">
              <a:spcBef>
                <a:spcPts val="0"/>
              </a:spcBef>
              <a:buFont typeface="Wingdings" panose="05000000000000000000" pitchFamily="2" charset="2"/>
              <a:buChar char="Ø"/>
            </a:pPr>
            <a:r>
              <a:rPr lang="en-US" kern="0">
                <a:latin typeface="Trebuchet MS" panose="020B0603020202020204" pitchFamily="34" charset="0"/>
              </a:rPr>
              <a:t>Linked to annual ID sales growth of 2%-4%</a:t>
            </a:r>
          </a:p>
        </p:txBody>
      </p:sp>
      <p:sp>
        <p:nvSpPr>
          <p:cNvPr id="24" name="Content Placeholder 4">
            <a:extLst>
              <a:ext uri="{FF2B5EF4-FFF2-40B4-BE49-F238E27FC236}">
                <a16:creationId xmlns:a16="http://schemas.microsoft.com/office/drawing/2014/main" id="{44CBB371-DEC9-45D6-A6F5-30FEEF04D22E}"/>
              </a:ext>
            </a:extLst>
          </p:cNvPr>
          <p:cNvSpPr txBox="1">
            <a:spLocks/>
          </p:cNvSpPr>
          <p:nvPr/>
        </p:nvSpPr>
        <p:spPr bwMode="gray">
          <a:xfrm>
            <a:off x="6215975" y="4162945"/>
            <a:ext cx="3515970" cy="59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spcBef>
                <a:spcPts val="0"/>
              </a:spcBef>
              <a:buFont typeface="Wingdings" panose="05000000000000000000" pitchFamily="2" charset="2"/>
              <a:buChar char="Ø"/>
            </a:pPr>
            <a:r>
              <a:rPr lang="en-US" kern="0">
                <a:latin typeface="Trebuchet MS" panose="020B0603020202020204" pitchFamily="34" charset="0"/>
              </a:rPr>
              <a:t>Include Digital, Ocado and supply chain investments that are required to build e-commerce business</a:t>
            </a:r>
          </a:p>
        </p:txBody>
      </p:sp>
      <p:sp>
        <p:nvSpPr>
          <p:cNvPr id="25" name="Content Placeholder 4">
            <a:extLst>
              <a:ext uri="{FF2B5EF4-FFF2-40B4-BE49-F238E27FC236}">
                <a16:creationId xmlns:a16="http://schemas.microsoft.com/office/drawing/2014/main" id="{860D1A54-1A10-4A54-9594-1FD6278D7BFA}"/>
              </a:ext>
            </a:extLst>
          </p:cNvPr>
          <p:cNvSpPr txBox="1">
            <a:spLocks/>
          </p:cNvSpPr>
          <p:nvPr/>
        </p:nvSpPr>
        <p:spPr bwMode="gray">
          <a:xfrm>
            <a:off x="6207009" y="5153815"/>
            <a:ext cx="3515970" cy="59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spcBef>
                <a:spcPts val="0"/>
              </a:spcBef>
              <a:buFont typeface="Wingdings" panose="05000000000000000000" pitchFamily="2" charset="2"/>
              <a:buChar char="Ø"/>
            </a:pPr>
            <a:r>
              <a:rPr lang="en-US" kern="0">
                <a:latin typeface="Trebuchet MS" panose="020B0603020202020204" pitchFamily="34" charset="0"/>
              </a:rPr>
              <a:t>Include projects focused on reducing cost </a:t>
            </a:r>
          </a:p>
          <a:p>
            <a:pPr>
              <a:spcBef>
                <a:spcPts val="0"/>
              </a:spcBef>
              <a:buFont typeface="Wingdings" panose="05000000000000000000" pitchFamily="2" charset="2"/>
              <a:buChar char="Ø"/>
            </a:pPr>
            <a:r>
              <a:rPr lang="en-US" kern="0">
                <a:latin typeface="Trebuchet MS" panose="020B0603020202020204" pitchFamily="34" charset="0"/>
              </a:rPr>
              <a:t>Allocate to invest in technologies and new processes driving cost of business lower</a:t>
            </a:r>
          </a:p>
        </p:txBody>
      </p:sp>
      <p:sp>
        <p:nvSpPr>
          <p:cNvPr id="26" name="Content Placeholder 4">
            <a:extLst>
              <a:ext uri="{FF2B5EF4-FFF2-40B4-BE49-F238E27FC236}">
                <a16:creationId xmlns:a16="http://schemas.microsoft.com/office/drawing/2014/main" id="{613C2275-5E5A-4879-AE79-680A552F2A02}"/>
              </a:ext>
            </a:extLst>
          </p:cNvPr>
          <p:cNvSpPr txBox="1">
            <a:spLocks/>
          </p:cNvSpPr>
          <p:nvPr/>
        </p:nvSpPr>
        <p:spPr bwMode="gray">
          <a:xfrm>
            <a:off x="6149621" y="6190174"/>
            <a:ext cx="3515970" cy="59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spcBef>
                <a:spcPts val="0"/>
              </a:spcBef>
              <a:buFont typeface="Wingdings" panose="05000000000000000000" pitchFamily="2" charset="2"/>
              <a:buChar char="Ø"/>
            </a:pPr>
            <a:r>
              <a:rPr lang="en-US" kern="0">
                <a:latin typeface="Trebuchet MS" panose="020B0603020202020204" pitchFamily="34" charset="0"/>
              </a:rPr>
              <a:t>Represents maintenance, repairs and assets required to support day to day business</a:t>
            </a:r>
          </a:p>
        </p:txBody>
      </p:sp>
    </p:spTree>
    <p:extLst>
      <p:ext uri="{BB962C8B-B14F-4D97-AF65-F5344CB8AC3E}">
        <p14:creationId xmlns:p14="http://schemas.microsoft.com/office/powerpoint/2010/main" val="6473900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06C1-340A-BE16-7E1B-0439AE036ED4}"/>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152AE0D9-DC03-0035-4846-1E198E6CF530}"/>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45FDC9F-53A8-FF7A-76DF-34F9434E08CE}"/>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C7E42BA5-D70B-4927-BB49-C4447F2A6567}"/>
              </a:ext>
            </a:extLst>
          </p:cNvPr>
          <p:cNvSpPr>
            <a:spLocks noGrp="1"/>
          </p:cNvSpPr>
          <p:nvPr>
            <p:ph type="title"/>
          </p:nvPr>
        </p:nvSpPr>
        <p:spPr/>
        <p:txBody>
          <a:bodyPr/>
          <a:lstStyle/>
          <a:p>
            <a:endParaRPr lang="en-US"/>
          </a:p>
        </p:txBody>
      </p:sp>
      <p:sp>
        <p:nvSpPr>
          <p:cNvPr id="11" name="Title 2">
            <a:extLst>
              <a:ext uri="{FF2B5EF4-FFF2-40B4-BE49-F238E27FC236}">
                <a16:creationId xmlns:a16="http://schemas.microsoft.com/office/drawing/2014/main" id="{86D9E6AA-7F42-DE24-5CFC-6CDDCCE00BA1}"/>
              </a:ext>
            </a:extLst>
          </p:cNvPr>
          <p:cNvSpPr txBox="1">
            <a:spLocks/>
          </p:cNvSpPr>
          <p:nvPr/>
        </p:nvSpPr>
        <p:spPr>
          <a:xfrm>
            <a:off x="331787" y="3679031"/>
            <a:ext cx="8584407" cy="414338"/>
          </a:xfrm>
          <a:prstGeom prst="rect">
            <a:avLst/>
          </a:prstGeom>
        </p:spPr>
        <p:txBody>
          <a:bodyPr vert="horz" wrap="square" lIns="0" tIns="0" rIns="0" bIns="0" rtlCol="0" anchor="b">
            <a:noAutofit/>
          </a:bodyPr>
          <a:lst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a:lstStyle>
          <a:p>
            <a:r>
              <a:rPr lang="en-IN" sz="2400" b="1" kern="0">
                <a:latin typeface="Trebuchet MS"/>
              </a:rPr>
              <a:t>Management Team</a:t>
            </a:r>
            <a:endParaRPr lang="en-US"/>
          </a:p>
        </p:txBody>
      </p:sp>
      <p:pic>
        <p:nvPicPr>
          <p:cNvPr id="8" name="Picture 2">
            <a:extLst>
              <a:ext uri="{FF2B5EF4-FFF2-40B4-BE49-F238E27FC236}">
                <a16:creationId xmlns:a16="http://schemas.microsoft.com/office/drawing/2014/main" id="{F3E8EAB8-7643-414E-B666-A6DEFD11D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526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3F2091-A431-41E5-B262-FAAE61332455}"/>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723604C-B690-4BE5-825D-1E3D3BD6E261}"/>
              </a:ext>
            </a:extLst>
          </p:cNvPr>
          <p:cNvSpPr>
            <a:spLocks noGrp="1"/>
          </p:cNvSpPr>
          <p:nvPr>
            <p:ph type="ftr" sz="quarter" idx="13"/>
          </p:nvPr>
        </p:nvSpPr>
        <p:spPr/>
        <p:txBody>
          <a:bodyPr/>
          <a:lstStyle/>
          <a:p>
            <a:r>
              <a:rPr lang="en-CA"/>
              <a:t>Source: Kroger’s Annual Meeting of Shareholders 2022</a:t>
            </a:r>
          </a:p>
        </p:txBody>
      </p:sp>
      <p:sp>
        <p:nvSpPr>
          <p:cNvPr id="4" name="Text Placeholder 3">
            <a:extLst>
              <a:ext uri="{FF2B5EF4-FFF2-40B4-BE49-F238E27FC236}">
                <a16:creationId xmlns:a16="http://schemas.microsoft.com/office/drawing/2014/main" id="{09A58B82-AEEE-4D79-9A88-C581E12EB35F}"/>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7791860B-9E99-4130-ABFB-34BD552D0F61}"/>
              </a:ext>
            </a:extLst>
          </p:cNvPr>
          <p:cNvSpPr>
            <a:spLocks noGrp="1"/>
          </p:cNvSpPr>
          <p:nvPr>
            <p:ph type="title"/>
          </p:nvPr>
        </p:nvSpPr>
        <p:spPr/>
        <p:txBody>
          <a:bodyPr/>
          <a:lstStyle/>
          <a:p>
            <a:r>
              <a:rPr lang="en-US"/>
              <a:t>Management Team </a:t>
            </a:r>
          </a:p>
        </p:txBody>
      </p:sp>
      <p:sp>
        <p:nvSpPr>
          <p:cNvPr id="7" name="Content Placeholder 6">
            <a:extLst>
              <a:ext uri="{FF2B5EF4-FFF2-40B4-BE49-F238E27FC236}">
                <a16:creationId xmlns:a16="http://schemas.microsoft.com/office/drawing/2014/main" id="{334A372E-A1C5-4029-A81B-27B6E5171C51}"/>
              </a:ext>
            </a:extLst>
          </p:cNvPr>
          <p:cNvSpPr>
            <a:spLocks noGrp="1"/>
          </p:cNvSpPr>
          <p:nvPr>
            <p:ph sz="quarter" idx="18"/>
          </p:nvPr>
        </p:nvSpPr>
        <p:spPr/>
        <p:txBody>
          <a:bodyPr/>
          <a:lstStyle/>
          <a:p>
            <a:endParaRPr lang="en-US"/>
          </a:p>
        </p:txBody>
      </p:sp>
      <p:sp>
        <p:nvSpPr>
          <p:cNvPr id="13" name="Content Placeholder 4">
            <a:extLst>
              <a:ext uri="{FF2B5EF4-FFF2-40B4-BE49-F238E27FC236}">
                <a16:creationId xmlns:a16="http://schemas.microsoft.com/office/drawing/2014/main" id="{7C764648-5DD4-40E4-9B49-69E13B9FC7CC}"/>
              </a:ext>
            </a:extLst>
          </p:cNvPr>
          <p:cNvSpPr txBox="1">
            <a:spLocks/>
          </p:cNvSpPr>
          <p:nvPr/>
        </p:nvSpPr>
        <p:spPr bwMode="gray">
          <a:xfrm>
            <a:off x="4690412" y="1411256"/>
            <a:ext cx="5036645" cy="309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endParaRPr lang="en-US" sz="1400" kern="0"/>
          </a:p>
          <a:p>
            <a:pPr marL="231775" indent="-231775"/>
            <a:endParaRPr lang="en-US" sz="1400" kern="0"/>
          </a:p>
        </p:txBody>
      </p:sp>
      <p:pic>
        <p:nvPicPr>
          <p:cNvPr id="17" name="Content Placeholder 16">
            <a:extLst>
              <a:ext uri="{FF2B5EF4-FFF2-40B4-BE49-F238E27FC236}">
                <a16:creationId xmlns:a16="http://schemas.microsoft.com/office/drawing/2014/main" id="{E867A10C-E017-4193-A7B1-74D58E64C5F9}"/>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27150" y="1426425"/>
            <a:ext cx="2521739" cy="2657390"/>
          </a:xfrm>
        </p:spPr>
      </p:pic>
      <p:sp>
        <p:nvSpPr>
          <p:cNvPr id="18" name="Content Placeholder 4">
            <a:extLst>
              <a:ext uri="{FF2B5EF4-FFF2-40B4-BE49-F238E27FC236}">
                <a16:creationId xmlns:a16="http://schemas.microsoft.com/office/drawing/2014/main" id="{794256BE-BAB4-4E2C-A981-CEC432AECDC3}"/>
              </a:ext>
            </a:extLst>
          </p:cNvPr>
          <p:cNvSpPr txBox="1">
            <a:spLocks/>
          </p:cNvSpPr>
          <p:nvPr/>
        </p:nvSpPr>
        <p:spPr bwMode="gray">
          <a:xfrm>
            <a:off x="3006337" y="1447172"/>
            <a:ext cx="6647023" cy="245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sz="1400" b="1" kern="0">
                <a:latin typeface="Times New Roman"/>
                <a:cs typeface="Times New Roman"/>
              </a:rPr>
              <a:t>W. Rodney McMullen </a:t>
            </a:r>
            <a:r>
              <a:rPr lang="en-US" sz="1400" kern="0">
                <a:latin typeface="Times New Roman"/>
                <a:cs typeface="Times New Roman"/>
              </a:rPr>
              <a:t>(61), Chairman and Chief Executive Officer (2014 – present) </a:t>
            </a:r>
            <a:endParaRPr lang="en-US" sz="1400" b="1" kern="0">
              <a:latin typeface="Times New Roman"/>
              <a:cs typeface="Times New Roman"/>
            </a:endParaRPr>
          </a:p>
          <a:p>
            <a:pPr marL="231775" indent="-231775"/>
            <a:r>
              <a:rPr lang="en-US" sz="1400" kern="0">
                <a:latin typeface="Times New Roman"/>
                <a:cs typeface="Times New Roman"/>
              </a:rPr>
              <a:t>Mr. McMullen joined Kroger in 1978 as a part-time stock clerk  </a:t>
            </a:r>
          </a:p>
          <a:p>
            <a:pPr marL="231775" indent="-231775"/>
            <a:r>
              <a:rPr lang="en-US" sz="1400" kern="0">
                <a:latin typeface="Times New Roman"/>
                <a:cs typeface="Times New Roman"/>
              </a:rPr>
              <a:t>Previously served as President and Chief Operating Officer from 2009 to 2013 and held numerous leadership roles, including Vice Chairman, Executive Vice President of Strategy, Vice President of Planning and Capital Management </a:t>
            </a:r>
          </a:p>
          <a:p>
            <a:pPr marL="231775" indent="-231775"/>
            <a:r>
              <a:rPr lang="en-US" sz="1400" kern="0">
                <a:latin typeface="Times New Roman"/>
                <a:cs typeface="Times New Roman"/>
              </a:rPr>
              <a:t>He is a member of the Board of Directors of Cincinnati Financial Corp., VF Corporation, Cincinnati Business Committee and Consumer Goods Forum </a:t>
            </a:r>
          </a:p>
          <a:p>
            <a:pPr marL="231775" indent="-231775"/>
            <a:r>
              <a:rPr lang="en-US" sz="1400" kern="0"/>
              <a:t>Hold a Bachelor’s and a Master’s degree in Accounting from the University of Kentucky </a:t>
            </a:r>
          </a:p>
          <a:p>
            <a:pPr marL="0" indent="0">
              <a:buFont typeface="Wingdings" pitchFamily="2" charset="2"/>
              <a:buNone/>
            </a:pPr>
            <a:endParaRPr lang="en-US" sz="1400" kern="0"/>
          </a:p>
          <a:p>
            <a:pPr marL="0" indent="0">
              <a:buFont typeface="Wingdings" pitchFamily="2" charset="2"/>
              <a:buNone/>
            </a:pPr>
            <a:endParaRPr lang="en-US" sz="1400" kern="0"/>
          </a:p>
          <a:p>
            <a:pPr marL="231775" indent="-231775"/>
            <a:endParaRPr lang="en-US" sz="1400" kern="0"/>
          </a:p>
        </p:txBody>
      </p:sp>
      <p:pic>
        <p:nvPicPr>
          <p:cNvPr id="19" name="Picture 18">
            <a:extLst>
              <a:ext uri="{FF2B5EF4-FFF2-40B4-BE49-F238E27FC236}">
                <a16:creationId xmlns:a16="http://schemas.microsoft.com/office/drawing/2014/main" id="{F1BADF81-95CA-48AE-A923-AD2E74B889F9}"/>
              </a:ext>
            </a:extLst>
          </p:cNvPr>
          <p:cNvPicPr>
            <a:picLocks noChangeAspect="1"/>
          </p:cNvPicPr>
          <p:nvPr/>
        </p:nvPicPr>
        <p:blipFill>
          <a:blip r:embed="rId3"/>
          <a:stretch>
            <a:fillRect/>
          </a:stretch>
        </p:blipFill>
        <p:spPr>
          <a:xfrm>
            <a:off x="327151" y="4175038"/>
            <a:ext cx="2521738" cy="2769692"/>
          </a:xfrm>
          <a:prstGeom prst="rect">
            <a:avLst/>
          </a:prstGeom>
        </p:spPr>
      </p:pic>
      <p:sp>
        <p:nvSpPr>
          <p:cNvPr id="20" name="Content Placeholder 4">
            <a:extLst>
              <a:ext uri="{FF2B5EF4-FFF2-40B4-BE49-F238E27FC236}">
                <a16:creationId xmlns:a16="http://schemas.microsoft.com/office/drawing/2014/main" id="{7B2E09E9-62D9-4344-9DE2-98907C5C5AEF}"/>
              </a:ext>
            </a:extLst>
          </p:cNvPr>
          <p:cNvSpPr txBox="1">
            <a:spLocks/>
          </p:cNvSpPr>
          <p:nvPr/>
        </p:nvSpPr>
        <p:spPr bwMode="gray">
          <a:xfrm>
            <a:off x="3006338" y="4251081"/>
            <a:ext cx="6719386" cy="245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sz="1400" b="1" kern="0">
                <a:latin typeface="Times New Roman"/>
                <a:cs typeface="Times New Roman"/>
              </a:rPr>
              <a:t>Gary Millerchip </a:t>
            </a:r>
            <a:r>
              <a:rPr lang="en-US" sz="1400" kern="0">
                <a:latin typeface="Times New Roman"/>
                <a:cs typeface="Times New Roman"/>
              </a:rPr>
              <a:t>(49), Senior Vice President and Chief Financial Officer (2019 – present) </a:t>
            </a:r>
            <a:endParaRPr lang="en-US" sz="1400" b="1" kern="0">
              <a:latin typeface="Times New Roman"/>
              <a:cs typeface="Times New Roman"/>
            </a:endParaRPr>
          </a:p>
          <a:p>
            <a:pPr marL="231775" indent="-231775"/>
            <a:r>
              <a:rPr lang="en-US" sz="1400" kern="0">
                <a:latin typeface="Times New Roman"/>
                <a:cs typeface="Times New Roman"/>
              </a:rPr>
              <a:t>Mr. Millerchip served as Chief Executive Officer for Kroger Personal Finance since joining Kroger in 2008</a:t>
            </a:r>
          </a:p>
          <a:p>
            <a:pPr marL="231775" indent="-231775"/>
            <a:r>
              <a:rPr lang="en-US" sz="1400" kern="0">
                <a:latin typeface="Times New Roman"/>
                <a:cs typeface="Times New Roman"/>
              </a:rPr>
              <a:t>He was responsible for several retail grocery divisions and led the integration of Kroger’s corporate strategic initiatives </a:t>
            </a:r>
          </a:p>
          <a:p>
            <a:pPr marL="231775" indent="-231775"/>
            <a:r>
              <a:rPr lang="en-US" sz="1400" kern="0">
                <a:latin typeface="Times New Roman"/>
                <a:cs typeface="Times New Roman"/>
              </a:rPr>
              <a:t>Before coming to Kroger, he was in charge of Royal bank of Scotland in the United Kingdom and held leadership positions in Sales, Finance, Change Management, Strategy and Branch Operations </a:t>
            </a:r>
          </a:p>
          <a:p>
            <a:pPr marL="231775" indent="-231775"/>
            <a:r>
              <a:rPr lang="en-US" sz="1400" kern="0">
                <a:latin typeface="Times New Roman"/>
                <a:cs typeface="Times New Roman"/>
              </a:rPr>
              <a:t>Earned a Bachelor’s degree in Financial Services from the University of Central England </a:t>
            </a:r>
            <a:endParaRPr lang="en-US" sz="1400" kern="0"/>
          </a:p>
          <a:p>
            <a:pPr marL="0" indent="0">
              <a:buFont typeface="Wingdings" pitchFamily="2" charset="2"/>
              <a:buNone/>
            </a:pPr>
            <a:endParaRPr lang="en-US" sz="1400" kern="0"/>
          </a:p>
          <a:p>
            <a:pPr marL="231775" indent="-231775"/>
            <a:endParaRPr lang="en-US" sz="1400" kern="0"/>
          </a:p>
        </p:txBody>
      </p:sp>
      <p:pic>
        <p:nvPicPr>
          <p:cNvPr id="12" name="Picture 2">
            <a:extLst>
              <a:ext uri="{FF2B5EF4-FFF2-40B4-BE49-F238E27FC236}">
                <a16:creationId xmlns:a16="http://schemas.microsoft.com/office/drawing/2014/main" id="{4A390F68-905D-410E-89F1-775FC4971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2033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3F2091-A431-41E5-B262-FAAE61332455}"/>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723604C-B690-4BE5-825D-1E3D3BD6E261}"/>
              </a:ext>
            </a:extLst>
          </p:cNvPr>
          <p:cNvSpPr>
            <a:spLocks noGrp="1"/>
          </p:cNvSpPr>
          <p:nvPr>
            <p:ph type="ftr" sz="quarter" idx="13"/>
          </p:nvPr>
        </p:nvSpPr>
        <p:spPr/>
        <p:txBody>
          <a:bodyPr/>
          <a:lstStyle/>
          <a:p>
            <a:r>
              <a:rPr lang="en-CA"/>
              <a:t>Source: Kroger’s Annual Meeting of Shareholders 2022</a:t>
            </a:r>
          </a:p>
          <a:p>
            <a:endParaRPr lang="en-CA"/>
          </a:p>
        </p:txBody>
      </p:sp>
      <p:sp>
        <p:nvSpPr>
          <p:cNvPr id="4" name="Text Placeholder 3">
            <a:extLst>
              <a:ext uri="{FF2B5EF4-FFF2-40B4-BE49-F238E27FC236}">
                <a16:creationId xmlns:a16="http://schemas.microsoft.com/office/drawing/2014/main" id="{09A58B82-AEEE-4D79-9A88-C581E12EB35F}"/>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7791860B-9E99-4130-ABFB-34BD552D0F61}"/>
              </a:ext>
            </a:extLst>
          </p:cNvPr>
          <p:cNvSpPr>
            <a:spLocks noGrp="1"/>
          </p:cNvSpPr>
          <p:nvPr>
            <p:ph type="title"/>
          </p:nvPr>
        </p:nvSpPr>
        <p:spPr/>
        <p:txBody>
          <a:bodyPr/>
          <a:lstStyle/>
          <a:p>
            <a:r>
              <a:rPr lang="en-US"/>
              <a:t>Management Team </a:t>
            </a:r>
          </a:p>
        </p:txBody>
      </p:sp>
      <p:pic>
        <p:nvPicPr>
          <p:cNvPr id="15" name="Content Placeholder 14">
            <a:extLst>
              <a:ext uri="{FF2B5EF4-FFF2-40B4-BE49-F238E27FC236}">
                <a16:creationId xmlns:a16="http://schemas.microsoft.com/office/drawing/2014/main" id="{33A9F36C-FCB4-48A9-A4AB-62AC718366EC}"/>
              </a:ext>
            </a:extLst>
          </p:cNvPr>
          <p:cNvPicPr>
            <a:picLocks noGrp="1" noChangeAspect="1"/>
          </p:cNvPicPr>
          <p:nvPr>
            <p:ph sz="quarter" idx="18"/>
          </p:nvPr>
        </p:nvPicPr>
        <p:blipFill>
          <a:blip r:embed="rId2">
            <a:extLst>
              <a:ext uri="{28A0092B-C50C-407E-A947-70E740481C1C}">
                <a14:useLocalDpi xmlns:a14="http://schemas.microsoft.com/office/drawing/2010/main" val="0"/>
              </a:ext>
            </a:extLst>
          </a:blip>
          <a:stretch>
            <a:fillRect/>
          </a:stretch>
        </p:blipFill>
        <p:spPr>
          <a:xfrm>
            <a:off x="330439" y="4178887"/>
            <a:ext cx="2518449" cy="2748392"/>
          </a:xfrm>
        </p:spPr>
      </p:pic>
      <p:sp>
        <p:nvSpPr>
          <p:cNvPr id="13" name="Content Placeholder 4">
            <a:extLst>
              <a:ext uri="{FF2B5EF4-FFF2-40B4-BE49-F238E27FC236}">
                <a16:creationId xmlns:a16="http://schemas.microsoft.com/office/drawing/2014/main" id="{7C764648-5DD4-40E4-9B49-69E13B9FC7CC}"/>
              </a:ext>
            </a:extLst>
          </p:cNvPr>
          <p:cNvSpPr txBox="1">
            <a:spLocks/>
          </p:cNvSpPr>
          <p:nvPr/>
        </p:nvSpPr>
        <p:spPr bwMode="gray">
          <a:xfrm>
            <a:off x="4690412" y="1411256"/>
            <a:ext cx="5036645" cy="309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endParaRPr lang="en-US" sz="1400" kern="0"/>
          </a:p>
          <a:p>
            <a:pPr marL="231775" indent="-231775"/>
            <a:endParaRPr lang="en-US" sz="1400" kern="0"/>
          </a:p>
        </p:txBody>
      </p:sp>
      <p:sp>
        <p:nvSpPr>
          <p:cNvPr id="18" name="Content Placeholder 4">
            <a:extLst>
              <a:ext uri="{FF2B5EF4-FFF2-40B4-BE49-F238E27FC236}">
                <a16:creationId xmlns:a16="http://schemas.microsoft.com/office/drawing/2014/main" id="{794256BE-BAB4-4E2C-A981-CEC432AECDC3}"/>
              </a:ext>
            </a:extLst>
          </p:cNvPr>
          <p:cNvSpPr txBox="1">
            <a:spLocks/>
          </p:cNvSpPr>
          <p:nvPr/>
        </p:nvSpPr>
        <p:spPr bwMode="gray">
          <a:xfrm>
            <a:off x="3006337" y="1447172"/>
            <a:ext cx="6647023" cy="245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sz="1400" b="1" kern="0">
                <a:latin typeface="Times New Roman"/>
                <a:cs typeface="Times New Roman"/>
              </a:rPr>
              <a:t>Yael Cosset </a:t>
            </a:r>
            <a:r>
              <a:rPr lang="en-US" sz="1400" kern="0">
                <a:latin typeface="Times New Roman"/>
                <a:cs typeface="Times New Roman"/>
              </a:rPr>
              <a:t>(48), Senior Vice President and Chief Information Officer (2019 – present) </a:t>
            </a:r>
            <a:endParaRPr lang="en-US" sz="1400" b="1" kern="0">
              <a:latin typeface="Times New Roman"/>
              <a:cs typeface="Times New Roman"/>
            </a:endParaRPr>
          </a:p>
          <a:p>
            <a:pPr marL="231775" indent="-231775"/>
            <a:r>
              <a:rPr lang="en-US" sz="1400" kern="0">
                <a:latin typeface="Times New Roman"/>
                <a:cs typeface="Times New Roman"/>
              </a:rPr>
              <a:t>Mr. Cosset is responsible for leading Kroger’s digital strategy, focused on building Kroger’s presence in the marketplace in digital channels, personalization and e-commerce</a:t>
            </a:r>
          </a:p>
          <a:p>
            <a:pPr marL="231775" indent="-231775"/>
            <a:r>
              <a:rPr lang="en-US" sz="1400" kern="0">
                <a:latin typeface="Times New Roman"/>
                <a:cs typeface="Times New Roman"/>
              </a:rPr>
              <a:t>He also assumed responsibility for Kroger’s alternative profit business including Kroger Personal Finance and Kroger’s data analytics subsidiary</a:t>
            </a:r>
          </a:p>
          <a:p>
            <a:pPr marL="231775" indent="-231775"/>
            <a:r>
              <a:rPr lang="en-US" sz="1400" kern="0">
                <a:latin typeface="Times New Roman"/>
                <a:cs typeface="Times New Roman"/>
              </a:rPr>
              <a:t>Previously he served as Chief Commercial Officer, Group Vice President and Chief Digital Officer and several leadership roles at </a:t>
            </a:r>
            <a:r>
              <a:rPr lang="en-US" sz="1400" kern="0" err="1">
                <a:latin typeface="Times New Roman"/>
                <a:cs typeface="Times New Roman"/>
              </a:rPr>
              <a:t>dunnhumby</a:t>
            </a:r>
            <a:r>
              <a:rPr lang="en-US" sz="1400" kern="0">
                <a:latin typeface="Times New Roman"/>
                <a:cs typeface="Times New Roman"/>
              </a:rPr>
              <a:t> USA </a:t>
            </a:r>
            <a:endParaRPr lang="en-US" sz="1400" kern="0"/>
          </a:p>
          <a:p>
            <a:pPr marL="0" indent="0">
              <a:buFont typeface="Wingdings" pitchFamily="2" charset="2"/>
              <a:buNone/>
            </a:pPr>
            <a:endParaRPr lang="en-US" sz="1400" kern="0"/>
          </a:p>
          <a:p>
            <a:pPr marL="231775" indent="-231775"/>
            <a:endParaRPr lang="en-US" sz="1400" kern="0"/>
          </a:p>
        </p:txBody>
      </p:sp>
      <p:sp>
        <p:nvSpPr>
          <p:cNvPr id="20" name="Content Placeholder 4">
            <a:extLst>
              <a:ext uri="{FF2B5EF4-FFF2-40B4-BE49-F238E27FC236}">
                <a16:creationId xmlns:a16="http://schemas.microsoft.com/office/drawing/2014/main" id="{7B2E09E9-62D9-4344-9DE2-98907C5C5AEF}"/>
              </a:ext>
            </a:extLst>
          </p:cNvPr>
          <p:cNvSpPr txBox="1">
            <a:spLocks/>
          </p:cNvSpPr>
          <p:nvPr/>
        </p:nvSpPr>
        <p:spPr bwMode="gray">
          <a:xfrm>
            <a:off x="3006338" y="4251081"/>
            <a:ext cx="6719386" cy="245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sz="1400" b="1" kern="0">
                <a:latin typeface="Times New Roman"/>
                <a:cs typeface="Times New Roman"/>
              </a:rPr>
              <a:t>Stuart W. Aitken </a:t>
            </a:r>
            <a:r>
              <a:rPr lang="en-US" sz="1400" kern="0">
                <a:latin typeface="Times New Roman"/>
                <a:cs typeface="Times New Roman"/>
              </a:rPr>
              <a:t>(50), Senior Vice President and Chief Merchant and Marketing Officer (2020 – present) </a:t>
            </a:r>
            <a:endParaRPr lang="en-US" sz="1400" b="1" kern="0">
              <a:latin typeface="Times New Roman"/>
              <a:cs typeface="Times New Roman"/>
            </a:endParaRPr>
          </a:p>
          <a:p>
            <a:pPr marL="231775" indent="-231775"/>
            <a:r>
              <a:rPr lang="en-US" sz="1400" kern="0">
                <a:latin typeface="Times New Roman"/>
                <a:cs typeface="Times New Roman"/>
              </a:rPr>
              <a:t>Mr. Aitken is in charge of sales, pricing, promotional and category planning for fresh foods, center store and general merchandise categories as well as analytics &amp; execution, e-commerce and </a:t>
            </a:r>
            <a:r>
              <a:rPr lang="en-US" sz="1400" i="1" kern="0">
                <a:latin typeface="Times New Roman"/>
                <a:cs typeface="Times New Roman"/>
              </a:rPr>
              <a:t>Our Brands</a:t>
            </a:r>
            <a:endParaRPr lang="en-US" sz="1400" kern="0">
              <a:latin typeface="Times New Roman"/>
              <a:cs typeface="Times New Roman"/>
            </a:endParaRPr>
          </a:p>
          <a:p>
            <a:pPr marL="231775" indent="-231775"/>
            <a:r>
              <a:rPr lang="en-US" sz="1400" kern="0">
                <a:latin typeface="Times New Roman"/>
                <a:cs typeface="Times New Roman"/>
              </a:rPr>
              <a:t>He has over 15 years of marketing, academic and technical experience across a variety of industries, and held various leadership roles with other companies including Safeway Inc. </a:t>
            </a:r>
            <a:endParaRPr lang="en-US" sz="1400" kern="0"/>
          </a:p>
          <a:p>
            <a:pPr marL="231775" indent="-231775"/>
            <a:endParaRPr lang="en-US" sz="1400" kern="0"/>
          </a:p>
        </p:txBody>
      </p:sp>
      <p:pic>
        <p:nvPicPr>
          <p:cNvPr id="10" name="Content Placeholder 9">
            <a:extLst>
              <a:ext uri="{FF2B5EF4-FFF2-40B4-BE49-F238E27FC236}">
                <a16:creationId xmlns:a16="http://schemas.microsoft.com/office/drawing/2014/main" id="{991CD9B0-57D8-4278-BF6C-E9F84AF06DB9}"/>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30439" y="1411256"/>
            <a:ext cx="2518449" cy="2676198"/>
          </a:xfrm>
        </p:spPr>
      </p:pic>
      <p:pic>
        <p:nvPicPr>
          <p:cNvPr id="11" name="Picture 2">
            <a:extLst>
              <a:ext uri="{FF2B5EF4-FFF2-40B4-BE49-F238E27FC236}">
                <a16:creationId xmlns:a16="http://schemas.microsoft.com/office/drawing/2014/main" id="{9591C2AA-79E0-4F7B-B37A-C37A8FFF0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3743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3F2091-A431-41E5-B262-FAAE61332455}"/>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723604C-B690-4BE5-825D-1E3D3BD6E261}"/>
              </a:ext>
            </a:extLst>
          </p:cNvPr>
          <p:cNvSpPr>
            <a:spLocks noGrp="1"/>
          </p:cNvSpPr>
          <p:nvPr>
            <p:ph type="ftr" sz="quarter" idx="13"/>
          </p:nvPr>
        </p:nvSpPr>
        <p:spPr/>
        <p:txBody>
          <a:bodyPr/>
          <a:lstStyle/>
          <a:p>
            <a:r>
              <a:rPr lang="en-CA"/>
              <a:t>Source: Kroger’s Annual Meeting of Shareholders 2022</a:t>
            </a:r>
          </a:p>
          <a:p>
            <a:endParaRPr lang="en-CA"/>
          </a:p>
        </p:txBody>
      </p:sp>
      <p:sp>
        <p:nvSpPr>
          <p:cNvPr id="4" name="Text Placeholder 3">
            <a:extLst>
              <a:ext uri="{FF2B5EF4-FFF2-40B4-BE49-F238E27FC236}">
                <a16:creationId xmlns:a16="http://schemas.microsoft.com/office/drawing/2014/main" id="{09A58B82-AEEE-4D79-9A88-C581E12EB35F}"/>
              </a:ext>
            </a:extLst>
          </p:cNvPr>
          <p:cNvSpPr>
            <a:spLocks noGrp="1"/>
          </p:cNvSpPr>
          <p:nvPr>
            <p:ph type="body" sz="quarter" idx="10"/>
          </p:nvPr>
        </p:nvSpPr>
        <p:spPr/>
        <p:txBody>
          <a:bodyPr/>
          <a:lstStyle/>
          <a:p>
            <a:r>
              <a:rPr lang="en-US"/>
              <a:t>Company overview</a:t>
            </a:r>
          </a:p>
        </p:txBody>
      </p:sp>
      <p:sp>
        <p:nvSpPr>
          <p:cNvPr id="6" name="Title 5">
            <a:extLst>
              <a:ext uri="{FF2B5EF4-FFF2-40B4-BE49-F238E27FC236}">
                <a16:creationId xmlns:a16="http://schemas.microsoft.com/office/drawing/2014/main" id="{7791860B-9E99-4130-ABFB-34BD552D0F61}"/>
              </a:ext>
            </a:extLst>
          </p:cNvPr>
          <p:cNvSpPr>
            <a:spLocks noGrp="1"/>
          </p:cNvSpPr>
          <p:nvPr>
            <p:ph type="title"/>
          </p:nvPr>
        </p:nvSpPr>
        <p:spPr/>
        <p:txBody>
          <a:bodyPr/>
          <a:lstStyle/>
          <a:p>
            <a:r>
              <a:rPr lang="en-US"/>
              <a:t>Management Team </a:t>
            </a:r>
          </a:p>
        </p:txBody>
      </p:sp>
      <p:pic>
        <p:nvPicPr>
          <p:cNvPr id="16" name="Content Placeholder 15">
            <a:extLst>
              <a:ext uri="{FF2B5EF4-FFF2-40B4-BE49-F238E27FC236}">
                <a16:creationId xmlns:a16="http://schemas.microsoft.com/office/drawing/2014/main" id="{7FB74937-6B5C-463A-B156-555863D1620B}"/>
              </a:ext>
            </a:extLst>
          </p:cNvPr>
          <p:cNvPicPr>
            <a:picLocks noGrp="1" noChangeAspect="1"/>
          </p:cNvPicPr>
          <p:nvPr>
            <p:ph sz="quarter" idx="18"/>
          </p:nvPr>
        </p:nvPicPr>
        <p:blipFill>
          <a:blip r:embed="rId2">
            <a:extLst>
              <a:ext uri="{28A0092B-C50C-407E-A947-70E740481C1C}">
                <a14:useLocalDpi xmlns:a14="http://schemas.microsoft.com/office/drawing/2010/main" val="0"/>
              </a:ext>
            </a:extLst>
          </a:blip>
          <a:stretch>
            <a:fillRect/>
          </a:stretch>
        </p:blipFill>
        <p:spPr>
          <a:xfrm>
            <a:off x="327149" y="4178887"/>
            <a:ext cx="2521737" cy="2764321"/>
          </a:xfrm>
        </p:spPr>
      </p:pic>
      <p:sp>
        <p:nvSpPr>
          <p:cNvPr id="13" name="Content Placeholder 4">
            <a:extLst>
              <a:ext uri="{FF2B5EF4-FFF2-40B4-BE49-F238E27FC236}">
                <a16:creationId xmlns:a16="http://schemas.microsoft.com/office/drawing/2014/main" id="{7C764648-5DD4-40E4-9B49-69E13B9FC7CC}"/>
              </a:ext>
            </a:extLst>
          </p:cNvPr>
          <p:cNvSpPr txBox="1">
            <a:spLocks/>
          </p:cNvSpPr>
          <p:nvPr/>
        </p:nvSpPr>
        <p:spPr bwMode="gray">
          <a:xfrm>
            <a:off x="4690412" y="1411256"/>
            <a:ext cx="5036645" cy="309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231775" indent="-231775"/>
            <a:endParaRPr lang="en-US" sz="1400" kern="0"/>
          </a:p>
          <a:p>
            <a:pPr marL="231775" indent="-231775"/>
            <a:endParaRPr lang="en-US" sz="1400" kern="0"/>
          </a:p>
        </p:txBody>
      </p:sp>
      <p:sp>
        <p:nvSpPr>
          <p:cNvPr id="18" name="Content Placeholder 4">
            <a:extLst>
              <a:ext uri="{FF2B5EF4-FFF2-40B4-BE49-F238E27FC236}">
                <a16:creationId xmlns:a16="http://schemas.microsoft.com/office/drawing/2014/main" id="{794256BE-BAB4-4E2C-A981-CEC432AECDC3}"/>
              </a:ext>
            </a:extLst>
          </p:cNvPr>
          <p:cNvSpPr txBox="1">
            <a:spLocks/>
          </p:cNvSpPr>
          <p:nvPr/>
        </p:nvSpPr>
        <p:spPr bwMode="gray">
          <a:xfrm>
            <a:off x="3006337" y="1447172"/>
            <a:ext cx="6647023" cy="245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sz="1400" b="1" kern="0">
                <a:latin typeface="Times New Roman"/>
                <a:cs typeface="Times New Roman"/>
              </a:rPr>
              <a:t>Mary Ellen Adcock </a:t>
            </a:r>
            <a:r>
              <a:rPr lang="en-US" sz="1400" kern="0">
                <a:latin typeface="Times New Roman"/>
                <a:cs typeface="Times New Roman"/>
              </a:rPr>
              <a:t>(46), Senior Vice President (1999 – present) </a:t>
            </a:r>
            <a:endParaRPr lang="en-US" sz="1400" b="1" kern="0">
              <a:latin typeface="Times New Roman"/>
              <a:cs typeface="Times New Roman"/>
            </a:endParaRPr>
          </a:p>
          <a:p>
            <a:pPr marL="231775" indent="-231775"/>
            <a:r>
              <a:rPr lang="en-US" sz="1400" kern="0">
                <a:latin typeface="Times New Roman"/>
                <a:cs typeface="Times New Roman"/>
              </a:rPr>
              <a:t>Ms. Adcock was elected Senior Vice President in 2019 and is in charge of retail operations as well as the oversight of all Kroger retail divisions   </a:t>
            </a:r>
          </a:p>
          <a:p>
            <a:pPr marL="231775" indent="-231775"/>
            <a:r>
              <a:rPr lang="en-US" sz="1400" kern="0">
                <a:latin typeface="Times New Roman"/>
                <a:cs typeface="Times New Roman"/>
              </a:rPr>
              <a:t>Previously served as Group Vice President of Retail Operations and held leadership roles in Kroger’s Columbus Division </a:t>
            </a:r>
          </a:p>
          <a:p>
            <a:pPr marL="231775" indent="-231775"/>
            <a:r>
              <a:rPr lang="en-US" sz="1400" kern="0"/>
              <a:t>Graduated magna cum laude from Vanderbilt University and earned a Bachelor’s degree in human and organizational development</a:t>
            </a:r>
          </a:p>
          <a:p>
            <a:pPr marL="231775" indent="-231775"/>
            <a:r>
              <a:rPr lang="en-US" sz="1400" kern="0"/>
              <a:t>Earned a MBA from the University of Colorado  </a:t>
            </a:r>
          </a:p>
          <a:p>
            <a:pPr marL="0" indent="0">
              <a:buFont typeface="Wingdings" pitchFamily="2" charset="2"/>
              <a:buNone/>
            </a:pPr>
            <a:endParaRPr lang="en-US" sz="1400" kern="0"/>
          </a:p>
          <a:p>
            <a:pPr marL="0" indent="0">
              <a:buFont typeface="Wingdings" pitchFamily="2" charset="2"/>
              <a:buNone/>
            </a:pPr>
            <a:endParaRPr lang="en-US" sz="1400" kern="0"/>
          </a:p>
          <a:p>
            <a:pPr marL="231775" indent="-231775"/>
            <a:endParaRPr lang="en-US" sz="1400" kern="0"/>
          </a:p>
        </p:txBody>
      </p:sp>
      <p:sp>
        <p:nvSpPr>
          <p:cNvPr id="20" name="Content Placeholder 4">
            <a:extLst>
              <a:ext uri="{FF2B5EF4-FFF2-40B4-BE49-F238E27FC236}">
                <a16:creationId xmlns:a16="http://schemas.microsoft.com/office/drawing/2014/main" id="{7B2E09E9-62D9-4344-9DE2-98907C5C5AEF}"/>
              </a:ext>
            </a:extLst>
          </p:cNvPr>
          <p:cNvSpPr txBox="1">
            <a:spLocks/>
          </p:cNvSpPr>
          <p:nvPr/>
        </p:nvSpPr>
        <p:spPr bwMode="gray">
          <a:xfrm>
            <a:off x="3006338" y="4251081"/>
            <a:ext cx="6719386" cy="245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81" indent="-231781" algn="l" defTabSz="892197"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12" indent="-228606" algn="l" defTabSz="892197"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42" indent="-228606" algn="l" defTabSz="892197"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23" indent="-228606" algn="l" defTabSz="892197"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204" indent="-228606" algn="l" defTabSz="892197"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415"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626"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838"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5049" indent="-242894" algn="l" defTabSz="892197"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sz="1400" b="1" kern="0">
                <a:latin typeface="Times New Roman"/>
                <a:cs typeface="Times New Roman"/>
              </a:rPr>
              <a:t>Valerie L. Jabbar </a:t>
            </a:r>
            <a:r>
              <a:rPr lang="en-US" sz="1400" kern="0">
                <a:latin typeface="Times New Roman"/>
                <a:cs typeface="Times New Roman"/>
              </a:rPr>
              <a:t>(53), Senior Vice President (2021 – present) </a:t>
            </a:r>
            <a:endParaRPr lang="en-US" sz="1400" b="1" kern="0">
              <a:latin typeface="Times New Roman"/>
              <a:cs typeface="Times New Roman"/>
            </a:endParaRPr>
          </a:p>
          <a:p>
            <a:pPr marL="231775" indent="-231775"/>
            <a:r>
              <a:rPr lang="en-US" sz="1400" kern="0">
                <a:latin typeface="Times New Roman"/>
                <a:cs typeface="Times New Roman"/>
              </a:rPr>
              <a:t>Ms. Jabbar was elected Senior Vice President in 2021 and is responsible for the oversight of several Kroger retail divisions </a:t>
            </a:r>
          </a:p>
          <a:p>
            <a:pPr marL="231775" indent="-231775"/>
            <a:r>
              <a:rPr lang="en-US" sz="1400" kern="0">
                <a:latin typeface="Times New Roman"/>
                <a:cs typeface="Times New Roman"/>
              </a:rPr>
              <a:t>Served as Group Vice President of Center Store Merchandising from 2018 to 2020 and held several leadership roles including assistant store director, Drug/GM coordinator, district manager </a:t>
            </a:r>
          </a:p>
          <a:p>
            <a:pPr marL="231775" indent="-231775"/>
            <a:r>
              <a:rPr lang="en-US" sz="1400" kern="0"/>
              <a:t>Joined Kroger in 1987 as a clerk in the Fry’s Division </a:t>
            </a:r>
          </a:p>
        </p:txBody>
      </p:sp>
      <p:pic>
        <p:nvPicPr>
          <p:cNvPr id="12" name="Content Placeholder 11">
            <a:extLst>
              <a:ext uri="{FF2B5EF4-FFF2-40B4-BE49-F238E27FC236}">
                <a16:creationId xmlns:a16="http://schemas.microsoft.com/office/drawing/2014/main" id="{263DC927-D2C7-4FAC-B4C2-7BE0C6D2F590}"/>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27149" y="1411256"/>
            <a:ext cx="2521737" cy="2672558"/>
          </a:xfrm>
        </p:spPr>
      </p:pic>
      <p:pic>
        <p:nvPicPr>
          <p:cNvPr id="11" name="Picture 2">
            <a:extLst>
              <a:ext uri="{FF2B5EF4-FFF2-40B4-BE49-F238E27FC236}">
                <a16:creationId xmlns:a16="http://schemas.microsoft.com/office/drawing/2014/main" id="{24542AED-F07E-4BA2-9558-19C306C52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037" y="7116935"/>
            <a:ext cx="1135782" cy="63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829384"/>
      </p:ext>
    </p:extLst>
  </p:cSld>
  <p:clrMapOvr>
    <a:masterClrMapping/>
  </p:clrMapOvr>
</p:sld>
</file>

<file path=ppt/theme/theme1.xml><?xml version="1.0" encoding="utf-8"?>
<a:theme xmlns:a="http://schemas.openxmlformats.org/drawingml/2006/main" name="Blank">
  <a:themeElements>
    <a:clrScheme name="BMO CM New Format">
      <a:dk1>
        <a:srgbClr val="000000"/>
      </a:dk1>
      <a:lt1>
        <a:srgbClr val="FFFFFF"/>
      </a:lt1>
      <a:dk2>
        <a:srgbClr val="004A7C"/>
      </a:dk2>
      <a:lt2>
        <a:srgbClr val="C8C8C8"/>
      </a:lt2>
      <a:accent1>
        <a:srgbClr val="8C8C8C"/>
      </a:accent1>
      <a:accent2>
        <a:srgbClr val="0079C1"/>
      </a:accent2>
      <a:accent3>
        <a:srgbClr val="CCE4F3"/>
      </a:accent3>
      <a:accent4>
        <a:srgbClr val="FFC20E"/>
      </a:accent4>
      <a:accent5>
        <a:srgbClr val="8DC63F"/>
      </a:accent5>
      <a:accent6>
        <a:srgbClr val="EC1C24"/>
      </a:accent6>
      <a:hlink>
        <a:srgbClr val="0000FF"/>
      </a:hlink>
      <a:folHlink>
        <a:srgbClr val="6E298D"/>
      </a:folHlink>
    </a:clrScheme>
    <a:fontScheme name="Standard Slides">
      <a:majorFont>
        <a:latin typeface="Dax-Medium"/>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1081088" rtl="0" eaLnBrk="1" fontAlgn="base" latinLnBrk="0" hangingPunct="1">
          <a:lnSpc>
            <a:spcPct val="100000"/>
          </a:lnSpc>
          <a:spcBef>
            <a:spcPct val="0"/>
          </a:spcBef>
          <a:spcAft>
            <a:spcPct val="0"/>
          </a:spcAft>
          <a:buClrTx/>
          <a:buSzTx/>
          <a:buFontTx/>
          <a:buNone/>
          <a:tabLst/>
          <a:defRPr kumimoji="0" sz="1200" b="0" i="0" u="none" strike="noStrike" cap="none" normalizeH="0" baseline="0" smtClean="0">
            <a:ln>
              <a:noFill/>
            </a:ln>
            <a:solidFill>
              <a:schemeClr val="tx1"/>
            </a:solidFill>
            <a:effectLst/>
            <a:latin typeface="Arial" charset="0"/>
          </a:defRPr>
        </a:defPPr>
      </a:lstStyle>
    </a:spDef>
    <a:lnDef>
      <a:spPr bwMode="auto">
        <a:noFill/>
        <a:ln w="9525" cap="flat" cmpd="sng" algn="ctr">
          <a:solidFill>
            <a:schemeClr val="accent1"/>
          </a:solidFill>
          <a:prstDash val="solid"/>
          <a:round/>
          <a:headEnd type="none" w="med" len="med"/>
          <a:tailEnd type="none" w="med" len="med"/>
        </a:ln>
        <a:effectLst/>
      </a:spPr>
      <a:bodyPr/>
      <a:lstStyle/>
    </a:lnDef>
    <a:txDef>
      <a:spPr>
        <a:noFill/>
      </a:spPr>
      <a:bodyPr wrap="none" lIns="0" tIns="45720" rIns="0" bIns="45720" rtlCol="0">
        <a:spAutoFit/>
      </a:bodyPr>
      <a:lstStyle>
        <a:defPPr algn="l">
          <a:defRPr sz="1000" dirty="0" err="1" smtClean="0"/>
        </a:defPPr>
      </a:lstStyle>
    </a:txDef>
  </a:objectDefaults>
  <a:extraClrSchemeLst>
    <a:extraClrScheme>
      <a:clrScheme name="Standard Slides 1">
        <a:dk1>
          <a:srgbClr val="000000"/>
        </a:dk1>
        <a:lt1>
          <a:srgbClr val="FFFFFF"/>
        </a:lt1>
        <a:dk2>
          <a:srgbClr val="1A2E5A"/>
        </a:dk2>
        <a:lt2>
          <a:srgbClr val="E8E7E8"/>
        </a:lt2>
        <a:accent1>
          <a:srgbClr val="FFFFFF"/>
        </a:accent1>
        <a:accent2>
          <a:srgbClr val="1A2E5A"/>
        </a:accent2>
        <a:accent3>
          <a:srgbClr val="FFFFFF"/>
        </a:accent3>
        <a:accent4>
          <a:srgbClr val="000000"/>
        </a:accent4>
        <a:accent5>
          <a:srgbClr val="FFFFFF"/>
        </a:accent5>
        <a:accent6>
          <a:srgbClr val="162951"/>
        </a:accent6>
        <a:hlink>
          <a:srgbClr val="095BA6"/>
        </a:hlink>
        <a:folHlink>
          <a:srgbClr val="CCE3F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255A5F6-59A5-413A-BD0A-6B57C0F13619}" vid="{52333183-5BFD-480D-B7DA-FC46F36B4BBA}"/>
    </a:ext>
  </a:extLst>
</a:theme>
</file>

<file path=ppt/theme/theme2.xml><?xml version="1.0" encoding="utf-8"?>
<a:theme xmlns:a="http://schemas.openxmlformats.org/drawingml/2006/main" name="Blank">
  <a:themeElements>
    <a:clrScheme name="BMO CM New Format">
      <a:dk1>
        <a:srgbClr val="000000"/>
      </a:dk1>
      <a:lt1>
        <a:srgbClr val="FFFFFF"/>
      </a:lt1>
      <a:dk2>
        <a:srgbClr val="004A7C"/>
      </a:dk2>
      <a:lt2>
        <a:srgbClr val="C8C8C8"/>
      </a:lt2>
      <a:accent1>
        <a:srgbClr val="8C8C8C"/>
      </a:accent1>
      <a:accent2>
        <a:srgbClr val="0079C1"/>
      </a:accent2>
      <a:accent3>
        <a:srgbClr val="CCE4F3"/>
      </a:accent3>
      <a:accent4>
        <a:srgbClr val="FFC20E"/>
      </a:accent4>
      <a:accent5>
        <a:srgbClr val="8DC63F"/>
      </a:accent5>
      <a:accent6>
        <a:srgbClr val="EC1C24"/>
      </a:accent6>
      <a:hlink>
        <a:srgbClr val="0000FF"/>
      </a:hlink>
      <a:folHlink>
        <a:srgbClr val="6E298D"/>
      </a:folHlink>
    </a:clrScheme>
    <a:fontScheme name="Standard Slides">
      <a:majorFont>
        <a:latin typeface="Dax-Medium"/>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1081088" rtl="0" eaLnBrk="1" fontAlgn="base" latinLnBrk="0" hangingPunct="1">
          <a:lnSpc>
            <a:spcPct val="100000"/>
          </a:lnSpc>
          <a:spcBef>
            <a:spcPct val="0"/>
          </a:spcBef>
          <a:spcAft>
            <a:spcPct val="0"/>
          </a:spcAft>
          <a:buClrTx/>
          <a:buSzTx/>
          <a:buFontTx/>
          <a:buNone/>
          <a:tabLst/>
          <a:defRPr kumimoji="0" sz="1200" b="0" i="0" u="none" strike="noStrike" cap="none" normalizeH="0" baseline="0" smtClean="0">
            <a:ln>
              <a:noFill/>
            </a:ln>
            <a:solidFill>
              <a:schemeClr val="tx1"/>
            </a:solidFill>
            <a:effectLst/>
            <a:latin typeface="Arial" charset="0"/>
          </a:defRPr>
        </a:defPPr>
      </a:lstStyle>
    </a:spDef>
    <a:lnDef>
      <a:spPr bwMode="auto">
        <a:noFill/>
        <a:ln w="9525" cap="flat" cmpd="sng" algn="ctr">
          <a:solidFill>
            <a:schemeClr val="accent1"/>
          </a:solidFill>
          <a:prstDash val="solid"/>
          <a:round/>
          <a:headEnd type="none" w="med" len="med"/>
          <a:tailEnd type="none" w="med" len="med"/>
        </a:ln>
        <a:effectLst/>
      </a:spPr>
      <a:bodyPr/>
      <a:lstStyle/>
    </a:lnDef>
    <a:txDef>
      <a:spPr>
        <a:noFill/>
      </a:spPr>
      <a:bodyPr wrap="none" lIns="0" tIns="45720" rIns="0" bIns="45720" rtlCol="0">
        <a:spAutoFit/>
      </a:bodyPr>
      <a:lstStyle>
        <a:defPPr algn="l">
          <a:defRPr sz="1000" dirty="0" err="1" smtClean="0"/>
        </a:defPPr>
      </a:lstStyle>
    </a:txDef>
  </a:objectDefaults>
  <a:extraClrSchemeLst>
    <a:extraClrScheme>
      <a:clrScheme name="Standard Slides 1">
        <a:dk1>
          <a:srgbClr val="000000"/>
        </a:dk1>
        <a:lt1>
          <a:srgbClr val="FFFFFF"/>
        </a:lt1>
        <a:dk2>
          <a:srgbClr val="1A2E5A"/>
        </a:dk2>
        <a:lt2>
          <a:srgbClr val="E8E7E8"/>
        </a:lt2>
        <a:accent1>
          <a:srgbClr val="FFFFFF"/>
        </a:accent1>
        <a:accent2>
          <a:srgbClr val="1A2E5A"/>
        </a:accent2>
        <a:accent3>
          <a:srgbClr val="FFFFFF"/>
        </a:accent3>
        <a:accent4>
          <a:srgbClr val="000000"/>
        </a:accent4>
        <a:accent5>
          <a:srgbClr val="FFFFFF"/>
        </a:accent5>
        <a:accent6>
          <a:srgbClr val="162951"/>
        </a:accent6>
        <a:hlink>
          <a:srgbClr val="095BA6"/>
        </a:hlink>
        <a:folHlink>
          <a:srgbClr val="CCE3F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255A5F6-59A5-413A-BD0A-6B57C0F13619}" vid="{52333183-5BFD-480D-B7DA-FC46F36B4BB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2C35BD1D534D46ADB45B803ED1C758" ma:contentTypeVersion="3" ma:contentTypeDescription="Create a new document." ma:contentTypeScope="" ma:versionID="c86e841ea6cbc5f85cbf487961ec2e28">
  <xsd:schema xmlns:xsd="http://www.w3.org/2001/XMLSchema" xmlns:xs="http://www.w3.org/2001/XMLSchema" xmlns:p="http://schemas.microsoft.com/office/2006/metadata/properties" xmlns:ns3="90a90268-06c4-44bd-9164-3cdb4556e5cf" targetNamespace="http://schemas.microsoft.com/office/2006/metadata/properties" ma:root="true" ma:fieldsID="ec010c1f288473104d775a9e139036ad" ns3:_="">
    <xsd:import namespace="90a90268-06c4-44bd-9164-3cdb4556e5cf"/>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90268-06c4-44bd-9164-3cdb4556e5c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F44AF1-2F4E-476D-906E-E8D9178DF79D}">
  <ds:schemaRefs>
    <ds:schemaRef ds:uri="90a90268-06c4-44bd-9164-3cdb4556e5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8AF19AE-EB3F-483D-AA07-9FE3B0D43392}">
  <ds:schemaRefs>
    <ds:schemaRef ds:uri="90a90268-06c4-44bd-9164-3cdb4556e5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C2ED02-3E90-461A-9FE2-764E4488A9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Application>Microsoft Office PowerPoint</Application>
  <PresentationFormat>Custom</PresentationFormat>
  <Slides>153</Slides>
  <Notes>8</Notes>
  <HiddenSlides>0</HiddenSlides>
  <ScaleCrop>false</ScaleCrop>
  <HeadingPairs>
    <vt:vector size="4" baseType="variant">
      <vt:variant>
        <vt:lpstr>Theme</vt:lpstr>
      </vt:variant>
      <vt:variant>
        <vt:i4>2</vt:i4>
      </vt:variant>
      <vt:variant>
        <vt:lpstr>Slide Titles</vt:lpstr>
      </vt:variant>
      <vt:variant>
        <vt:i4>153</vt:i4>
      </vt:variant>
    </vt:vector>
  </HeadingPairs>
  <TitlesOfParts>
    <vt:vector size="155" baseType="lpstr">
      <vt:lpstr>Blank</vt:lpstr>
      <vt:lpstr>Blank</vt:lpstr>
      <vt:lpstr>U.S. RETAILS Summer 2022</vt:lpstr>
      <vt:lpstr>PowerPoint Presentation</vt:lpstr>
      <vt:lpstr>Table of Contents</vt:lpstr>
      <vt:lpstr>Definition of Retail</vt:lpstr>
      <vt:lpstr>PowerPoint Presentation</vt:lpstr>
      <vt:lpstr>Types of Retail Stores</vt:lpstr>
      <vt:lpstr>PowerPoint Presentation</vt:lpstr>
      <vt:lpstr>Retail Sales Worldwide</vt:lpstr>
      <vt:lpstr>PowerPoint Presentation</vt:lpstr>
      <vt:lpstr>Top Retail Companies Worldwide in 2021</vt:lpstr>
      <vt:lpstr>US Retail Sales</vt:lpstr>
      <vt:lpstr>Largest Retailers’ Sales in US</vt:lpstr>
      <vt:lpstr>U.S. Retail Industry Historical Data</vt:lpstr>
      <vt:lpstr>PowerPoint Presentation</vt:lpstr>
      <vt:lpstr>Composition of Consumer Expenditure</vt:lpstr>
      <vt:lpstr>Openings and Closings in 2021 </vt:lpstr>
      <vt:lpstr>Retail Index</vt:lpstr>
      <vt:lpstr>PowerPoint Presentation</vt:lpstr>
      <vt:lpstr>S&amp;P Retail ETF - XRT</vt:lpstr>
      <vt:lpstr>Top 10 Sectors</vt:lpstr>
      <vt:lpstr>Performance</vt:lpstr>
      <vt:lpstr>S&amp;P Retail Index Comparison (5 Years)</vt:lpstr>
      <vt:lpstr>S&amp;P Retail Index Comparison (10 Years)</vt:lpstr>
      <vt:lpstr>PowerPoint Presentation</vt:lpstr>
      <vt:lpstr>Performance</vt:lpstr>
      <vt:lpstr>Top 10 Holdings</vt:lpstr>
      <vt:lpstr>VanEck Retail Comparison (5 Years)</vt:lpstr>
      <vt:lpstr>VanEck Retail Comparison (10 Years)</vt:lpstr>
      <vt:lpstr>The Future of Retail</vt:lpstr>
      <vt:lpstr>Shifting Trends</vt:lpstr>
      <vt:lpstr>Shifting Trends</vt:lpstr>
      <vt:lpstr>Shifting Trends</vt:lpstr>
      <vt:lpstr>Challenges in the Retail Sector</vt:lpstr>
      <vt:lpstr>US Inflation Rate</vt:lpstr>
      <vt:lpstr>US Interest Rate</vt:lpstr>
      <vt:lpstr>PowerPoint Presentation</vt:lpstr>
      <vt:lpstr>Global Ecommerce Sales</vt:lpstr>
      <vt:lpstr>Ecommerce Sales by Country in 2021</vt:lpstr>
      <vt:lpstr>Global Ecommerce Shares</vt:lpstr>
      <vt:lpstr>U.S. Ecommerce Shares</vt:lpstr>
      <vt:lpstr>PowerPoint Presentation</vt:lpstr>
      <vt:lpstr>Stock Information </vt:lpstr>
      <vt:lpstr>Ownership Structure</vt:lpstr>
      <vt:lpstr>Key Ratios</vt:lpstr>
      <vt:lpstr>PowerPoint Presentation</vt:lpstr>
      <vt:lpstr>Stock Performance</vt:lpstr>
      <vt:lpstr>Stock Performance</vt:lpstr>
      <vt:lpstr>Stock Performance</vt:lpstr>
      <vt:lpstr>Stock Performance</vt:lpstr>
      <vt:lpstr>Dividend History</vt:lpstr>
      <vt:lpstr>Stock Performance </vt:lpstr>
      <vt:lpstr>PowerPoint Presentation</vt:lpstr>
      <vt:lpstr>Business Timeline</vt:lpstr>
      <vt:lpstr>Business Timeline (cont)</vt:lpstr>
      <vt:lpstr>Business Timeline (cont)</vt:lpstr>
      <vt:lpstr>Wal-Mart Company Facts</vt:lpstr>
      <vt:lpstr>Net sales share of Walmart US in 2022, by merchandise category </vt:lpstr>
      <vt:lpstr>Segment Performance</vt:lpstr>
      <vt:lpstr>Global Walmart Ecommerce Sales 2019- 2022, by segment </vt:lpstr>
      <vt:lpstr>ESG Commitment</vt:lpstr>
      <vt:lpstr>Global Exposure </vt:lpstr>
      <vt:lpstr>2022 Performance Highlights</vt:lpstr>
      <vt:lpstr>2022 Performance Highlights (continued)</vt:lpstr>
      <vt:lpstr>PowerPoint Presentation</vt:lpstr>
      <vt:lpstr>Management Team </vt:lpstr>
      <vt:lpstr>Management Team </vt:lpstr>
      <vt:lpstr>Management Team </vt:lpstr>
      <vt:lpstr>Management Team </vt:lpstr>
      <vt:lpstr>Management Team </vt:lpstr>
      <vt:lpstr>PowerPoint Presentation</vt:lpstr>
      <vt:lpstr>Balance Sheet Assets – 10Q</vt:lpstr>
      <vt:lpstr>Balance Sheet Liabilities &amp; Shareholders’ Equity – 10Q</vt:lpstr>
      <vt:lpstr>Balance Sheet Assets – 10K</vt:lpstr>
      <vt:lpstr>Balance Sheet Liabilities &amp; Shareholders’ Equity – 10K</vt:lpstr>
      <vt:lpstr>Income Statement – 10Q</vt:lpstr>
      <vt:lpstr>Income Statement – 10K</vt:lpstr>
      <vt:lpstr>Cash Flow Statement – 10Q</vt:lpstr>
      <vt:lpstr>Cash Flow Statement – 10K</vt:lpstr>
      <vt:lpstr>Recommendation: </vt:lpstr>
      <vt:lpstr>PowerPoint Presentation</vt:lpstr>
      <vt:lpstr>Stock Information </vt:lpstr>
      <vt:lpstr>Ownership Structure</vt:lpstr>
      <vt:lpstr>PowerPoint Presentation</vt:lpstr>
      <vt:lpstr>Stock Performance</vt:lpstr>
      <vt:lpstr>Stock Performance</vt:lpstr>
      <vt:lpstr>Stock Performance</vt:lpstr>
      <vt:lpstr>Stock Performance</vt:lpstr>
      <vt:lpstr>Dividend History</vt:lpstr>
      <vt:lpstr>Stock Performance </vt:lpstr>
      <vt:lpstr>The Kroger Co. (NYSE: KR) – Top World Grocery Chain </vt:lpstr>
      <vt:lpstr>Business Timeline </vt:lpstr>
      <vt:lpstr>Geographical Exposure </vt:lpstr>
      <vt:lpstr>Kroger’s Value Creation Model</vt:lpstr>
      <vt:lpstr>Kroger’s Financial Metrics </vt:lpstr>
      <vt:lpstr>Kroger’s Value Creation </vt:lpstr>
      <vt:lpstr>PowerPoint Presentation</vt:lpstr>
      <vt:lpstr>Management Team </vt:lpstr>
      <vt:lpstr>Management Team </vt:lpstr>
      <vt:lpstr>Management Team </vt:lpstr>
      <vt:lpstr>PowerPoint Presentation</vt:lpstr>
      <vt:lpstr>Balance Sheet Assets – 10Q</vt:lpstr>
      <vt:lpstr>Balance Sheet Liabilities &amp; Shareholders’ Equity – 10Q</vt:lpstr>
      <vt:lpstr>Balance Sheet Assets – 10K</vt:lpstr>
      <vt:lpstr>Balance Sheet Liabilities &amp; Shareholders’ Equity – 10K</vt:lpstr>
      <vt:lpstr>Income Statement – 10Q</vt:lpstr>
      <vt:lpstr>Income Statement – 10K</vt:lpstr>
      <vt:lpstr>Cash Flow Statement – 10Q</vt:lpstr>
      <vt:lpstr>Cash Flow Statement – 10K</vt:lpstr>
      <vt:lpstr>Recommendation </vt:lpstr>
      <vt:lpstr>PowerPoint Presentation</vt:lpstr>
      <vt:lpstr>Stock Information</vt:lpstr>
      <vt:lpstr>Stock Overview</vt:lpstr>
      <vt:lpstr>Institutional Ownership</vt:lpstr>
      <vt:lpstr>PowerPoint Presentation</vt:lpstr>
      <vt:lpstr>PowerPoint Presentation</vt:lpstr>
      <vt:lpstr>5 Day Performance </vt:lpstr>
      <vt:lpstr>1 Month Performance</vt:lpstr>
      <vt:lpstr>6 Month Performance</vt:lpstr>
      <vt:lpstr>1 Year Performance</vt:lpstr>
      <vt:lpstr>5 Year Performance </vt:lpstr>
      <vt:lpstr>10 Year Performance</vt:lpstr>
      <vt:lpstr>Max Performance All-Time</vt:lpstr>
      <vt:lpstr>Peer Comparison</vt:lpstr>
      <vt:lpstr>Market &amp; Industry Index Comparison</vt:lpstr>
      <vt:lpstr>PowerPoint Presentation</vt:lpstr>
      <vt:lpstr>Business Timeline</vt:lpstr>
      <vt:lpstr>Highlight for 2021</vt:lpstr>
      <vt:lpstr>Core Business</vt:lpstr>
      <vt:lpstr>Net sales of Costco worldwide in 2019 and 2021, by merchandise category (in million U.S. dollars)</vt:lpstr>
      <vt:lpstr>Business Model - Membership </vt:lpstr>
      <vt:lpstr>Business Model - Membership </vt:lpstr>
      <vt:lpstr>Number of paid Costco members worldwide from 2014 to 2021 (in millions)</vt:lpstr>
      <vt:lpstr>828 Locations on December 31, 2021</vt:lpstr>
      <vt:lpstr>PowerPoint Presentation</vt:lpstr>
      <vt:lpstr>Number of Costco warehouses worldwide from 2011 to 2021</vt:lpstr>
      <vt:lpstr>PowerPoint Presentation</vt:lpstr>
      <vt:lpstr>Co-Founder / Jim Sinegal</vt:lpstr>
      <vt:lpstr>Co-Founder / Jeff Brotman</vt:lpstr>
      <vt:lpstr>President and CEO / W. Craig Jelinek </vt:lpstr>
      <vt:lpstr> Executive VP and CFO/ Richard A. Galanti</vt:lpstr>
      <vt:lpstr>Chairman of the Board / Hamilton E. James</vt:lpstr>
      <vt:lpstr>PowerPoint Presentation</vt:lpstr>
      <vt:lpstr>Balance Sheet Assets - 10Q</vt:lpstr>
      <vt:lpstr>Balance Sheet Liabilities and Equity - 10Q</vt:lpstr>
      <vt:lpstr>Balance Sheet Assets - 10K</vt:lpstr>
      <vt:lpstr>Balance Sheet Liabilities and Equity - 10K</vt:lpstr>
      <vt:lpstr>Income Statement - 10Q</vt:lpstr>
      <vt:lpstr>Income Statement - 10K</vt:lpstr>
      <vt:lpstr>Cash Flow Statement - 10Q</vt:lpstr>
      <vt:lpstr>Cash Flow Statement - 10Q</vt:lpstr>
      <vt:lpstr>Cash Flow Statement - 10K</vt:lpstr>
      <vt:lpstr>Cash Flow Statement - 10K</vt:lpstr>
      <vt:lpstr>Recommendation </vt:lpstr>
    </vt:vector>
  </TitlesOfParts>
  <Company>BMO Financial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Devine, Sarah</dc:creator>
  <cp:revision>2</cp:revision>
  <dcterms:created xsi:type="dcterms:W3CDTF">2020-05-20T14:00:51Z</dcterms:created>
  <dcterms:modified xsi:type="dcterms:W3CDTF">2022-07-14T05:47:34Z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0x010100D12C35BD1D534D46ADB45B803ED1C758</vt:lpwstr>
  </property>
</Properties>
</file>