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notesSlides/notesSlide246.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6" roundtripDataSignature="AMtx7mhtK8DySlBZdkE8Oql6pCx2Xj61BA=="/>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07F19F19-3094-4B7E-AD0D-3D53E4D7FF1F}">
  <a:tblStyle styleId="{07F19F19-3094-4B7E-AD0D-3D53E4D7FF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26" y="-18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270"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customschemas.google.com/relationships/presentationmetadata" Target="meta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www.returnmagic.com/online-return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b0f4cf7bc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b0f4cf7b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5c9a70288a_0_2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5c9a70288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c9a70288a_0_2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c9a70288a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5c9a70288a_0_2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5c9a70288a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5c9a70288a_0_3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5c9a70288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c9a70288a_0_3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c9a70288a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5c9a70288a_0_3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5c9a70288a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5c9a70288a_0_3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5c9a70288a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c9a70288a_0_3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c9a70288a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c9a70288a_0_3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5c9a70288a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c9a70288a_0_1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5c9a70288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b0f4cf7bc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b0f4cf7b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5c9a70288a_0_2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5c9a70288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5c3196d42d_1_1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5c3196d42d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5c3196d42d_1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5c3196d42d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5c3196d42d_1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5c3196d42d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196d42d_1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5c3196d42d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c3196d42d_1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c3196d42d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5c3196d42d_1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5c3196d42d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5c3196d42d_1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5c3196d42d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196d42d_1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5c3196d42d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c3196d42d_1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5c3196d42d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973f15ba2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973f15ba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5c3196d42d_1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5c3196d42d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5ce792cb23_7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5ce792cb23_7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ce792cb23_7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ce792cb23_7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5ce792cb23_7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5ce792cb23_7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5ce792cb23_7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5ce792cb23_7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5ce792cb23_7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5ce792cb23_7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ce792cb23_7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ce792cb23_7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ce792cb23_7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ce792cb23_7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5ce792cb23_7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5ce792cb23_7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5ce792cb23_7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5ce792cb23_7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973f15ba2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973f15ba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5ce792cb23_7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5ce792cb23_7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5ce792cb23_7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5ce792cb23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ce792cb23_7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ce792cb23_7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5ce792cb23_7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5ce792cb23_7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5c3196d42d_1_1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5c3196d42d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5af1d70b04_0_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5af1d70b0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5aeac83fe0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5aeac83fe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5af1d70b04_0_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5af1d70b0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5aeac83fe0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5aeac83fe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5af1d70b04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5af1d70b0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973f15ba2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973f15ba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5af1d70b04_0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5af1d70b0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5af1d70b04_0_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5af1d70b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Include Heading?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Supplemental Info?</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af1d70b04_0_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af1d70b0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Include Heading? </a:t>
            </a:r>
            <a:endParaRPr/>
          </a:p>
          <a:p>
            <a:pPr marL="0" lvl="0" indent="0" algn="l" rtl="0">
              <a:spcBef>
                <a:spcPts val="0"/>
              </a:spcBef>
              <a:spcAft>
                <a:spcPts val="0"/>
              </a:spcAft>
              <a:buNone/>
            </a:pPr>
            <a:r>
              <a:rPr lang="en-US"/>
              <a:t>Supplemental Info?</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af1d70b04_0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af1d70b0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5ce792cb23_7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5ce792cb23_7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c3196d42d_1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c3196d42d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5c3196d42d_1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5c3196d42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5c3196d42d_1_1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5c3196d42d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c3196d42d_1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5c3196d42d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5c3196d42d_1_1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5c3196d42d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973f15ba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973f15ba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c3196d42d_1_1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5c3196d42d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5c3196d42d_1_2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5c3196d42d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5c3196d42d_1_2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5c3196d42d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5c3196d42d_1_2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5c3196d42d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5c9a70288a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5c9a70288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5af1d70b04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g5af1d70b04_0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5ce792cb23_7_1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5ce792cb23_7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ce792cb23_7_2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5ce792cb23_7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5ce792cb23_7_1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5ce792cb23_7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5ce792cb23_7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5ce792cb23_7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bfee57762_1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bfee5776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5ce792cb23_7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5ce792cb23_7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5ce792cb23_7_1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5ce792cb23_7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5ce792cb23_7_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5ce792cb23_7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5c80e511a2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5c80e511a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ce792cb23_5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5ce792cb23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ce792cb23_5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ce792cb23_5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5ce792cb23_5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5ce792cb23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5ce792cb23_5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5ce792cb23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5ce792cb23_5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5ce792cb23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ce792cb23_5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ce792cb23_5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973f15ba2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973f15ba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5c80e511a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5c80e511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0040" algn="l" rtl="0">
              <a:spcBef>
                <a:spcPts val="1000"/>
              </a:spcBef>
              <a:spcAft>
                <a:spcPts val="0"/>
              </a:spcAft>
              <a:buClr>
                <a:schemeClr val="accent1"/>
              </a:buClr>
              <a:buSzPts val="1440"/>
              <a:buFont typeface="Noto Sans Symbols"/>
              <a:buChar char="►"/>
            </a:pPr>
            <a:r>
              <a:rPr lang="en-US" sz="1200">
                <a:solidFill>
                  <a:srgbClr val="333333"/>
                </a:solidFill>
                <a:highlight>
                  <a:srgbClr val="FFFFFF"/>
                </a:highlight>
              </a:rPr>
              <a:t>Merchant Solutions that enhance the subscription with payment services (Shopify Payments), shipping (Shopify Shipping), and working capital (Shopify Capital). More than two-thirds of Shopify’s merchants have enabled Shopify Payments, which eliminates the need for a third-party payment gateway.</a:t>
            </a:r>
            <a:endParaRPr sz="1800">
              <a:solidFill>
                <a:srgbClr val="3F3F3F"/>
              </a:solidFill>
              <a:latin typeface="Trebuchet MS"/>
              <a:ea typeface="Trebuchet MS"/>
              <a:cs typeface="Trebuchet MS"/>
              <a:sym typeface="Trebuchet MS"/>
            </a:endParaRPr>
          </a:p>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5c80e511a2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5c80e511a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5c80e511a2_0_1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5c80e511a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5c80e511a2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5c80e511a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5ce7fbe225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5ce7fbe2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90909"/>
              </a:lnSpc>
              <a:spcBef>
                <a:spcPts val="0"/>
              </a:spcBef>
              <a:spcAft>
                <a:spcPts val="0"/>
              </a:spcAft>
              <a:buClr>
                <a:schemeClr val="dk1"/>
              </a:buClr>
              <a:buSzPts val="1100"/>
              <a:buFont typeface="Arial"/>
              <a:buNone/>
            </a:pPr>
            <a:r>
              <a:rPr lang="en-US" sz="1000">
                <a:solidFill>
                  <a:srgbClr val="666666"/>
                </a:solidFill>
                <a:latin typeface="Times New Roman"/>
                <a:ea typeface="Times New Roman"/>
                <a:cs typeface="Times New Roman"/>
                <a:sym typeface="Times New Roman"/>
              </a:rPr>
              <a:t>The two vendors should complement each other with ecommerce technology platforms designed for flexibility in helping online buyers and sellers interact online.</a:t>
            </a:r>
            <a:endParaRPr sz="1000">
              <a:solidFill>
                <a:srgbClr val="666666"/>
              </a:solidFill>
              <a:latin typeface="Times New Roman"/>
              <a:ea typeface="Times New Roman"/>
              <a:cs typeface="Times New Roman"/>
              <a:sym typeface="Times New Roman"/>
            </a:endParaRPr>
          </a:p>
          <a:p>
            <a:pPr marL="0" lvl="0" indent="0" algn="l" rtl="0">
              <a:spcBef>
                <a:spcPts val="130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5ce7fbe225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5ce7fbe22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ce792cb23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ce792cb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333333"/>
              </a:solidFill>
              <a:latin typeface="Verdana"/>
              <a:ea typeface="Verdana"/>
              <a:cs typeface="Verdana"/>
              <a:sym typeface="Verdana"/>
            </a:endParaRPr>
          </a:p>
          <a:p>
            <a:pPr marL="698500" lvl="0" indent="-292100" algn="l" rtl="0">
              <a:lnSpc>
                <a:spcPct val="130434"/>
              </a:lnSpc>
              <a:spcBef>
                <a:spcPts val="800"/>
              </a:spcBef>
              <a:spcAft>
                <a:spcPts val="0"/>
              </a:spcAft>
              <a:buClr>
                <a:srgbClr val="333333"/>
              </a:buClr>
              <a:buSzPts val="1000"/>
              <a:buFont typeface="Verdana"/>
              <a:buAutoNum type="arabicPeriod"/>
            </a:pPr>
            <a:r>
              <a:rPr lang="en-US" sz="1000">
                <a:solidFill>
                  <a:srgbClr val="333333"/>
                </a:solidFill>
                <a:latin typeface="Verdana"/>
                <a:ea typeface="Verdana"/>
                <a:cs typeface="Verdana"/>
                <a:sym typeface="Verdana"/>
              </a:rPr>
              <a:t>By </a:t>
            </a:r>
            <a:r>
              <a:rPr lang="en-US" sz="1000" b="1">
                <a:solidFill>
                  <a:srgbClr val="333333"/>
                </a:solidFill>
                <a:latin typeface="Verdana"/>
                <a:ea typeface="Verdana"/>
                <a:cs typeface="Verdana"/>
                <a:sym typeface="Verdana"/>
              </a:rPr>
              <a:t>enhancing the buyer experience:</a:t>
            </a:r>
            <a:r>
              <a:rPr lang="en-US" sz="1000">
                <a:solidFill>
                  <a:srgbClr val="333333"/>
                </a:solidFill>
                <a:latin typeface="Verdana"/>
                <a:ea typeface="Verdana"/>
                <a:cs typeface="Verdana"/>
                <a:sym typeface="Verdana"/>
              </a:rPr>
              <a:t> With online buyers expecting an ever-more-convenient online shopping experience, whether it’s wider selection or faster shipping, free and easy returns have also become a given. “We believe that the post-purchase shopping experience (of which returns are a part of) is increasingly becoming a differentiation factor for shoppers to decide to convert and become loyal customers over time,” Racine says, pointing </a:t>
            </a:r>
            <a:r>
              <a:rPr lang="en-US" sz="1000" i="1">
                <a:solidFill>
                  <a:srgbClr val="333333"/>
                </a:solidFill>
                <a:latin typeface="Verdana"/>
                <a:ea typeface="Verdana"/>
                <a:cs typeface="Verdana"/>
                <a:sym typeface="Verdana"/>
              </a:rPr>
              <a:t>ITBusiness.ca</a:t>
            </a:r>
            <a:r>
              <a:rPr lang="en-US" sz="1000">
                <a:solidFill>
                  <a:srgbClr val="333333"/>
                </a:solidFill>
                <a:latin typeface="Verdana"/>
                <a:ea typeface="Verdana"/>
                <a:cs typeface="Verdana"/>
                <a:sym typeface="Verdana"/>
              </a:rPr>
              <a:t> readers to an </a:t>
            </a:r>
            <a:r>
              <a:rPr lang="en-US" sz="1000" u="sng">
                <a:solidFill>
                  <a:srgbClr val="0088CC"/>
                </a:solidFill>
                <a:latin typeface="Verdana"/>
                <a:ea typeface="Verdana"/>
                <a:cs typeface="Verdana"/>
                <a:sym typeface="Verdana"/>
                <a:hlinkClick r:id="rId3"/>
              </a:rPr>
              <a:t>infographic</a:t>
            </a:r>
            <a:r>
              <a:rPr lang="en-US" sz="1000">
                <a:solidFill>
                  <a:srgbClr val="333333"/>
                </a:solidFill>
                <a:latin typeface="Verdana"/>
                <a:ea typeface="Verdana"/>
                <a:cs typeface="Verdana"/>
                <a:sym typeface="Verdana"/>
              </a:rPr>
              <a:t> published by Return Magic that reveals, among other things, that more than 80 per cent of customers read an online retailer’s return policy before making a purchase, and more than 70 per cent say they’re more likely to return to merchants that make the return experience simple.</a:t>
            </a:r>
            <a:endParaRPr sz="1000">
              <a:solidFill>
                <a:srgbClr val="333333"/>
              </a:solidFill>
              <a:latin typeface="Verdana"/>
              <a:ea typeface="Verdana"/>
              <a:cs typeface="Verdana"/>
              <a:sym typeface="Verdana"/>
            </a:endParaRPr>
          </a:p>
          <a:p>
            <a:pPr marL="698500" lvl="0" indent="-292100" algn="l" rtl="0">
              <a:lnSpc>
                <a:spcPct val="130434"/>
              </a:lnSpc>
              <a:spcBef>
                <a:spcPts val="0"/>
              </a:spcBef>
              <a:spcAft>
                <a:spcPts val="0"/>
              </a:spcAft>
              <a:buClr>
                <a:srgbClr val="333333"/>
              </a:buClr>
              <a:buSzPts val="1000"/>
              <a:buFont typeface="Verdana"/>
              <a:buAutoNum type="arabicPeriod"/>
            </a:pPr>
            <a:r>
              <a:rPr lang="en-US" sz="1000">
                <a:solidFill>
                  <a:srgbClr val="333333"/>
                </a:solidFill>
                <a:latin typeface="Verdana"/>
                <a:ea typeface="Verdana"/>
                <a:cs typeface="Verdana"/>
                <a:sym typeface="Verdana"/>
              </a:rPr>
              <a:t>By </a:t>
            </a:r>
            <a:r>
              <a:rPr lang="en-US" sz="1000" b="1">
                <a:solidFill>
                  <a:srgbClr val="333333"/>
                </a:solidFill>
                <a:latin typeface="Verdana"/>
                <a:ea typeface="Verdana"/>
                <a:cs typeface="Verdana"/>
                <a:sym typeface="Verdana"/>
              </a:rPr>
              <a:t>helping merchants save time:</a:t>
            </a:r>
            <a:r>
              <a:rPr lang="en-US" sz="1000">
                <a:solidFill>
                  <a:srgbClr val="333333"/>
                </a:solidFill>
                <a:latin typeface="Verdana"/>
                <a:ea typeface="Verdana"/>
                <a:cs typeface="Verdana"/>
                <a:sym typeface="Verdana"/>
              </a:rPr>
              <a:t> By automating several core, repetitive tasks such as issuing a refund or gift card, sending a return label, or providing email notifications, Return Magic helps retailers both streamline the return process and increase its effectiveness.</a:t>
            </a:r>
            <a:endParaRPr sz="1000">
              <a:solidFill>
                <a:srgbClr val="333333"/>
              </a:solidFill>
              <a:latin typeface="Verdana"/>
              <a:ea typeface="Verdana"/>
              <a:cs typeface="Verdana"/>
              <a:sym typeface="Verdana"/>
            </a:endParaRPr>
          </a:p>
          <a:p>
            <a:pPr marL="698500" lvl="0" indent="-292100" algn="l" rtl="0">
              <a:lnSpc>
                <a:spcPct val="130434"/>
              </a:lnSpc>
              <a:spcBef>
                <a:spcPts val="0"/>
              </a:spcBef>
              <a:spcAft>
                <a:spcPts val="0"/>
              </a:spcAft>
              <a:buClr>
                <a:srgbClr val="333333"/>
              </a:buClr>
              <a:buSzPts val="1000"/>
              <a:buFont typeface="Verdana"/>
              <a:buAutoNum type="arabicPeriod"/>
            </a:pPr>
            <a:r>
              <a:rPr lang="en-US" sz="1000">
                <a:solidFill>
                  <a:srgbClr val="333333"/>
                </a:solidFill>
                <a:latin typeface="Verdana"/>
                <a:ea typeface="Verdana"/>
                <a:cs typeface="Verdana"/>
                <a:sym typeface="Verdana"/>
              </a:rPr>
              <a:t>By </a:t>
            </a:r>
            <a:r>
              <a:rPr lang="en-US" sz="1000" b="1">
                <a:solidFill>
                  <a:srgbClr val="333333"/>
                </a:solidFill>
                <a:latin typeface="Verdana"/>
                <a:ea typeface="Verdana"/>
                <a:cs typeface="Verdana"/>
                <a:sym typeface="Verdana"/>
              </a:rPr>
              <a:t>making it easy for retailers to set up a return system:</a:t>
            </a:r>
            <a:r>
              <a:rPr lang="en-US" sz="1000">
                <a:solidFill>
                  <a:srgbClr val="333333"/>
                </a:solidFill>
                <a:latin typeface="Verdana"/>
                <a:ea typeface="Verdana"/>
                <a:cs typeface="Verdana"/>
                <a:sym typeface="Verdana"/>
              </a:rPr>
              <a:t> Retailers have different needs when it comes to returns, and Return Magic aims to address as many of them as possible, including payments, inventory management, fulfilment, shipping, customer service, and user experience. “We allow merchants to combine it all in a seamless way for the buyer, while providing them with the flexibility they want to handle returns that works best for them,” Racine says. And like the core Shopify playform, Return Magic’s interface can be personalized to reflect the business using it.</a:t>
            </a:r>
            <a:endParaRPr sz="1000">
              <a:solidFill>
                <a:srgbClr val="333333"/>
              </a:solidFill>
              <a:latin typeface="Verdana"/>
              <a:ea typeface="Verdana"/>
              <a:cs typeface="Verdana"/>
              <a:sym typeface="Verdana"/>
            </a:endParaRPr>
          </a:p>
          <a:p>
            <a:pPr marL="0" lvl="0" indent="0" algn="l" rtl="0">
              <a:spcBef>
                <a:spcPts val="160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5ce7fbe225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5ce7fbe2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5af1d70b04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5af1d70b0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Shopify is in a unique space that puts it in the perfect position to capture part of the value from cannabis legalization. North America is the largest market for the substance. The black market here is estimated to be worth $45 billion right now. Medical marijuana could be worth nearly as much if not more.</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Canada is the only G7 country where recreational marijuana is legal. The way this legalization is structured gives companies like Aphria, Canopy Growth, and Aurora an edge. These companies have managed to get their provincial sales agreements based on their track record of medical research. Canopy has nearly $4.5 billion in cash after its deal with Constellation Brands, while the other two are on track to dramatically increase sales and launch branded consumer products soon. All these companies use Shopifys point of sale system.</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5c80e511a2_0_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5c80e511a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With the government giving out licenses to only a handful of players and billions pouring into this market at the top-end, it’s likely that Canada’s cannabis industry will evolve into an oligopoly like Big Tobacco.</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However, Canada’s market isn’t where the action is. The domestic market is worth just over $4.5 to $5 billion, which is barely bigger than the potential market in the state of Colorado. Meanwhile the global market for medical and recreational marijuana is estimated to be worth $200 billion by 2030.</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Half of that will be recreational and half of recreational will be concentrated in North America. So assuming the market is worth $50 billion, and a mere 10% of that is online sales, Shopify has access to upside worth nearly one-third of its current market cap.</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The potential size of the market doesn’t tell you the full story. Shopify’s business model gives it access to all of the upside from this wave of legalization without any of the downside. It doesn’t need to invest in production facilities, seek out medical research licenses, pay hefty sin taxes, or spend a ton on marketing brands. Instead, the company just needs to apply the same magic that helped it get these online sales deals with Canadian provinces and large private producers.</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a:t>Also it has already established itself in US as ~72000 us businesses use Shopify. This is just North America. Shopify also has a presence in other markets where legalization is a possibility such as UK, South Africa and Germany.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973f15ba2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973f15ba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5ce792cb23_7_2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5ce792cb23_7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5ce792cb23_7_2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5ce792cb23_7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solidFill>
                <a:srgbClr val="63738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000">
                <a:solidFill>
                  <a:srgbClr val="637381"/>
                </a:solidFill>
              </a:rPr>
              <a:t>Tobi is an active advocate for computer literacy and education, and serves as a board member of Canada Learning Code, an organization working to give all Canadians access to digital skills. In 2014, Tobi was named the Globe and Mail’s CEO of the Year. He served as Chair of the Digital Industries Table, an advisory board commissioned by the federal government to provide recommendations on how to turn Canada into a digital leader. </a:t>
            </a:r>
            <a:endParaRPr sz="10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5ce792cb23_7_2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5ce792cb23_7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a:solidFill>
                  <a:srgbClr val="637381"/>
                </a:solidFill>
              </a:rPr>
              <a:t>Harley holds a Bachelor degree in Economics from Concordia University and a J.D./M.B.A. joint degree in Law and Business from the University of Ottawa.</a:t>
            </a:r>
            <a:endParaRPr sz="13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5ce792cb23_7_3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5ce792cb23_7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Craig Miller is the Chief Product Officer at Shopify and has been with the company since September 2011. Prior to this, Craig was Chief Marketing Officer and VP Marketing. In his current role, he oversees the Product and User Experience teams at the Company. Previously, Craig held several product and marketing roles at Kijiji, an eBay Company, between 2006 and 2011.</a:t>
            </a:r>
            <a:endParaRPr sz="1300">
              <a:solidFill>
                <a:srgbClr val="637381"/>
              </a:solidFill>
            </a:endParaRPr>
          </a:p>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Craig holds a Bachelor’s degree in Electrical Engineering from McGill University.</a:t>
            </a:r>
            <a:endParaRPr sz="13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5ce792cb23_7_3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5ce792cb23_7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Amy Shapero is the Chief Financial Officer at Shopify and joined in April 2018. Prior to joining Shopify, Amy was the Chief Financial Officer at Betterment, an online wealth-management service, since 2016. Previously, Amy was Chief Financial Officer at Sailthru, and Senior Vice President of Strategy, Corporate Development and Corporate Communications at DigitalGlobe. </a:t>
            </a:r>
            <a:endParaRPr sz="1300">
              <a:solidFill>
                <a:srgbClr val="637381"/>
              </a:solidFill>
            </a:endParaRPr>
          </a:p>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Amy began her career as a CPA at Ernst &amp; Young, followed by investment banking positions at Credit Suisse and Goldman Sachs serving emerging growth companies. She holds an MBA from the University of Chicago Booth School of Business.</a:t>
            </a:r>
            <a:endParaRPr sz="13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5ce792cb23_7_3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5ce792cb23_7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Jeff Weiser is the Chief Marketing Officer at Shopify and has been with the company since February 2018. He oversees the Marketing function globally, including Growth, Brand and Communications, Product Marketing, Strategy and Operations, and Creative teams. Prior to joining Shopify, he served as Chief Marketing Officer at Shutterstock, Inc. (NYSE). Prior to that, Jeff held multiple senior level positions with Beachbody LLC (creators of P90X and Shakeology), and Strategy and Analytics roles at SGN (Social Gaming Network), MySpace and Yahoo!.</a:t>
            </a:r>
            <a:endParaRPr sz="1300">
              <a:solidFill>
                <a:srgbClr val="637381"/>
              </a:solidFill>
            </a:endParaRPr>
          </a:p>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Jeff holds a B.A. in English from Yale University and an M.B.A from Columbia Business School.</a:t>
            </a:r>
            <a:endParaRPr sz="13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5ce792cb23_7_3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5ce792cb23_7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Jean-Michel Lemieux is the Chief Technology Officer at Shopify and joined the company in 2015. Prior to joining Shopify, he served as the Vice President of Engineering at Atlassian and as the Chief Architect for Rational Team Concert, a division of IBM. Jean-Michel co-authored the book, Eclipse Rich Client Platform and has filed two U.S. patents on software configuration management.</a:t>
            </a:r>
            <a:endParaRPr sz="1300">
              <a:solidFill>
                <a:srgbClr val="637381"/>
              </a:solidFill>
            </a:endParaRPr>
          </a:p>
          <a:p>
            <a:pPr marL="0" lvl="0" indent="0" algn="l" rtl="0">
              <a:lnSpc>
                <a:spcPct val="115000"/>
              </a:lnSpc>
              <a:spcBef>
                <a:spcPts val="1000"/>
              </a:spcBef>
              <a:spcAft>
                <a:spcPts val="0"/>
              </a:spcAft>
              <a:buClr>
                <a:schemeClr val="dk1"/>
              </a:buClr>
              <a:buSzPts val="1100"/>
              <a:buFont typeface="Arial"/>
              <a:buNone/>
            </a:pPr>
            <a:r>
              <a:rPr lang="en-US" sz="1300">
                <a:solidFill>
                  <a:srgbClr val="637381"/>
                </a:solidFill>
              </a:rPr>
              <a:t>Jean-Michel holds a Bachelor’s degree in Computer Science from the University of Ottawa.</a:t>
            </a:r>
            <a:endParaRPr sz="1300">
              <a:solidFill>
                <a:srgbClr val="637381"/>
              </a:solidFill>
            </a:endParaRPr>
          </a:p>
          <a:p>
            <a:pPr marL="0" lvl="0" indent="0" algn="l" rtl="0">
              <a:spcBef>
                <a:spcPts val="100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5ce792cb23_7_3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5ce792cb23_7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5ce792cb23_7_3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5ce792cb23_7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5ce792cb23_7_3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5ce792cb23_7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973f15ba2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973f15ba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5ce792cb23_7_4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5ce792cb23_7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5af1d70b04_0_1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5af1d70b0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95716f537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95716f53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5af1d70b04_0_1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5af1d70b04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595716f537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595716f53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af1d70b04_0_1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af1d70b0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af1d70b04_0_1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af1d70b0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5af1d70b04_0_1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5af1d70b0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595716f537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595716f53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595716f537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595716f53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973f15ba2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973f15ba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5af1d70b04_0_1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 name="Google Shape;1432;g5af1d70b0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5ce2a344a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5ce2a344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ce2a344ae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ce2a344a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ce2a344ae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ce2a344a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ce2a344ae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ce2a344a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5ce2a344ae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5ce2a344a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5ce2a344ae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5ce2a344a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5ce2a344ae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5ce2a344a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5ce2a344ae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5ce2a344a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5ce2a344ae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5ce2a344a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973f15ba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973f15ba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5ce2a344ae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5ce2a344a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5af1d70b04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5af1d70b04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200">
                <a:solidFill>
                  <a:schemeClr val="dk1"/>
                </a:solidFill>
              </a:rPr>
              <a:t>Shopify was the preferred vendor to set up those storefronts, ultimately becoming the platform of choice for B.C., Newfoundland and Labrador, Ontario and P.E.I.</a:t>
            </a:r>
            <a:endParaRPr sz="1200">
              <a:solidFill>
                <a:schemeClr val="dk1"/>
              </a:solidFill>
            </a:endParaRPr>
          </a:p>
          <a:p>
            <a:pPr marL="0" lvl="0" indent="0" algn="l" rtl="0">
              <a:lnSpc>
                <a:spcPct val="150000"/>
              </a:lnSpc>
              <a:spcBef>
                <a:spcPts val="1100"/>
              </a:spcBef>
              <a:spcAft>
                <a:spcPts val="0"/>
              </a:spcAft>
              <a:buClr>
                <a:schemeClr val="dk1"/>
              </a:buClr>
              <a:buSzPts val="1100"/>
              <a:buFont typeface="Arial"/>
              <a:buNone/>
            </a:pPr>
            <a:r>
              <a:rPr lang="en-US" sz="1200">
                <a:solidFill>
                  <a:schemeClr val="dk1"/>
                </a:solidFill>
              </a:rPr>
              <a:t>This will offer two waves of growth for the company, the first of which we should begin to see over the course of the next two quarterly updates as revenue stemming from legalization clients begins to add to Shopify’s bottom line.</a:t>
            </a:r>
            <a:endParaRPr sz="1200">
              <a:solidFill>
                <a:schemeClr val="dk1"/>
              </a:solidFill>
            </a:endParaRPr>
          </a:p>
          <a:p>
            <a:pPr marL="0" lvl="0" indent="0" algn="l" rtl="0">
              <a:lnSpc>
                <a:spcPct val="150000"/>
              </a:lnSpc>
              <a:spcBef>
                <a:spcPts val="1100"/>
              </a:spcBef>
              <a:spcAft>
                <a:spcPts val="0"/>
              </a:spcAft>
              <a:buClr>
                <a:schemeClr val="dk1"/>
              </a:buClr>
              <a:buSzPts val="1100"/>
              <a:buFont typeface="Arial"/>
              <a:buNone/>
            </a:pPr>
            <a:r>
              <a:rPr lang="en-US" sz="1200">
                <a:solidFill>
                  <a:schemeClr val="dk1"/>
                </a:solidFill>
              </a:rPr>
              <a:t>That will be followed by a slew of new business opportunities as other nations and regulatory bodies, with their own security and privacy concerns, turn to Shopify’s legalization success as a model for their own needs.</a:t>
            </a:r>
            <a:endParaRPr sz="1200">
              <a:solidFill>
                <a:schemeClr val="dk1"/>
              </a:solidFill>
            </a:endParaRPr>
          </a:p>
          <a:p>
            <a:pPr marL="0" lvl="0" indent="0" algn="l" rtl="0">
              <a:lnSpc>
                <a:spcPct val="150000"/>
              </a:lnSpc>
              <a:spcBef>
                <a:spcPts val="1100"/>
              </a:spcBef>
              <a:spcAft>
                <a:spcPts val="0"/>
              </a:spcAft>
              <a:buClr>
                <a:schemeClr val="dk1"/>
              </a:buClr>
              <a:buSzPts val="1100"/>
              <a:buFont typeface="Arial"/>
              <a:buNone/>
            </a:pPr>
            <a:r>
              <a:rPr lang="en-US" sz="1200">
                <a:solidFill>
                  <a:schemeClr val="dk1"/>
                </a:solidFill>
              </a:rPr>
              <a:t>Finally, we come to Shopify’s growth itself. Shopify has provided handsome returns over the course of the past few years since its IPO, but the two numbers that I’m most excited about from Shopify’s most recent update are the numbers for revenue growth and recurring subscription revenue.</a:t>
            </a:r>
            <a:endParaRPr sz="1200">
              <a:solidFill>
                <a:schemeClr val="dk1"/>
              </a:solidFill>
            </a:endParaRPr>
          </a:p>
          <a:p>
            <a:pPr marL="0" lvl="0" indent="0" algn="l" rtl="0">
              <a:lnSpc>
                <a:spcPct val="150000"/>
              </a:lnSpc>
              <a:spcBef>
                <a:spcPts val="1100"/>
              </a:spcBef>
              <a:spcAft>
                <a:spcPts val="0"/>
              </a:spcAft>
              <a:buClr>
                <a:schemeClr val="dk1"/>
              </a:buClr>
              <a:buSzPts val="1100"/>
              <a:buFont typeface="Arial"/>
              <a:buNone/>
            </a:pPr>
            <a:r>
              <a:rPr lang="en-US" sz="1200">
                <a:solidFill>
                  <a:schemeClr val="dk1"/>
                </a:solidFill>
              </a:rPr>
              <a:t>Specifically, revenue growth registered an impressive 58% improvement over the same quarter last year, while recurring subscription revenue saw a 46% year-over-year improvement. As long as Shopify keeps seeing double-digit growth across both those segments, investors can expect the stock to continue its upward trajectory and a flurry of new business and investment opportunities to materialize.</a:t>
            </a:r>
            <a:endParaRPr sz="1200">
              <a:solidFill>
                <a:schemeClr val="dk1"/>
              </a:solidFill>
            </a:endParaRPr>
          </a:p>
          <a:p>
            <a:pPr marL="0" lvl="0" indent="0" algn="l" rtl="0">
              <a:spcBef>
                <a:spcPts val="110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5aead80b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9" name="Google Shape;1499;g5aead80b2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5aee33ecdf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5aee33ecd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5aee33ecdf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5aee33ec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*Note that the stock is cheaper relative to the previous competitors that we have talked about today in terms of P/E, P/forward E, Price/Book</a:t>
            </a:r>
            <a:endParaRPr/>
          </a:p>
          <a:p>
            <a:pPr marL="0" lvl="0" indent="0" algn="l" rtl="0">
              <a:lnSpc>
                <a:spcPct val="115000"/>
              </a:lnSpc>
              <a:spcBef>
                <a:spcPts val="0"/>
              </a:spcBef>
              <a:spcAft>
                <a:spcPts val="0"/>
              </a:spcAft>
              <a:buClr>
                <a:schemeClr val="dk1"/>
              </a:buClr>
              <a:buSzPts val="1100"/>
              <a:buFont typeface="Arial"/>
              <a:buNone/>
            </a:pPr>
            <a:r>
              <a:rPr lang="en-US"/>
              <a:t>*Higher ROE and Profit margin than the two</a:t>
            </a:r>
            <a:endParaRPr/>
          </a:p>
          <a:p>
            <a:pPr marL="0" lvl="0" indent="0" algn="l" rtl="0">
              <a:lnSpc>
                <a:spcPct val="115000"/>
              </a:lnSpc>
              <a:spcBef>
                <a:spcPts val="0"/>
              </a:spcBef>
              <a:spcAft>
                <a:spcPts val="0"/>
              </a:spcAft>
              <a:buClr>
                <a:schemeClr val="dk1"/>
              </a:buClr>
              <a:buSzPts val="1100"/>
              <a:buFont typeface="Arial"/>
              <a:buNone/>
            </a:pPr>
            <a:r>
              <a:rPr lang="en-US"/>
              <a:t>*Provides a dividend</a:t>
            </a:r>
            <a:endParaRPr/>
          </a:p>
          <a:p>
            <a:pPr marL="0" lvl="0" indent="0" algn="l" rtl="0">
              <a:lnSpc>
                <a:spcPct val="115000"/>
              </a:lnSpc>
              <a:spcBef>
                <a:spcPts val="0"/>
              </a:spcBef>
              <a:spcAft>
                <a:spcPts val="0"/>
              </a:spcAft>
              <a:buClr>
                <a:schemeClr val="dk1"/>
              </a:buClr>
              <a:buSzPts val="1100"/>
              <a:buFont typeface="Arial"/>
              <a:buNone/>
            </a:pPr>
            <a:r>
              <a:rPr lang="en-US"/>
              <a:t>*Negative 5-yr avg revenue and profit growth, unlike the other companies</a:t>
            </a:r>
            <a:endParaRPr/>
          </a:p>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ce792cb23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ce792cb2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5aee33ecdf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5aee33ec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5aee33ecdf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5aee33ecd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5af1d70b0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5af1d70b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5af1d70b0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5af1d70b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973f15ba2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973f15ba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5c16e3602b_3_1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5c16e3602b_3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eBay Inc. (NASDAQ: EBAY) is a global commerce leader including the Marketplace, StubHub and Classifieds platforms.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Collectively, it connects millions of buyers and sellers around the world, empowering people and creating opportunity for all.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In 2018, eBay enabled $95 billion of gross merchandise volume.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5c17a8b35e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5c17a8b35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The company is primarily a transaction-based business model that generates revenue through its e-commerce platforms. The company also generates revenue through marketing services, classifieds, and advertising.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eBay has made changes to enhance experiences for buyers and sellers. It allows users to search for products by image, using artificial intelligence technology. For buyers of high-end goods, the company introduced an authentication program to increase consumer confidence. Another new service has been guaranteed delivery in three days or less for tens of millions of items.</a:t>
            </a:r>
            <a:endParaRPr/>
          </a:p>
          <a:p>
            <a:pPr marL="0" lvl="0" indent="0" algn="l" rtl="0">
              <a:spcBef>
                <a:spcPts val="0"/>
              </a:spcBef>
              <a:spcAft>
                <a:spcPts val="0"/>
              </a:spcAft>
              <a:buClr>
                <a:schemeClr val="dk1"/>
              </a:buClr>
              <a:buSzPts val="1100"/>
              <a:buFont typeface="Arial"/>
              <a:buNone/>
            </a:pPr>
            <a:r>
              <a:rPr lang="en-US"/>
              <a:t>The company activated a global branding campaign to drive more traffic and new buyers to its sites. It rolled out local campaigns to increase brand awareness of eBay in North America, Europe, and Australia using television, digital, and social media channels.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5ce792cb23_2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5ce792cb23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*Acquisition of Paypal in 2002, acquired stubhub in 2007, rolled out its mobile app in 2008. Spun off paypal in 2014. </a:t>
            </a:r>
            <a:endParaRPr/>
          </a:p>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5cd34b66c8_0_5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5cd34b66c8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5cd34b66c8_0_5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5cd34b66c8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5cd34b66c8_0_5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5cd34b66c8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*some cities are focusing down on ticket scalpers, this may provide stubhub with better market share</a:t>
            </a:r>
            <a:endParaRPr/>
          </a:p>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5c17a8b35e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5c17a8b35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2018, eBay acquired Motors.co.uk, a leading UK-based classifieds site that makes the car buying and selling process intuitive and simple.</a:t>
            </a:r>
            <a:endParaRPr/>
          </a:p>
          <a:p>
            <a:pPr marL="0" lvl="0" indent="0" algn="l" rtl="0">
              <a:spcBef>
                <a:spcPts val="0"/>
              </a:spcBef>
              <a:spcAft>
                <a:spcPts val="0"/>
              </a:spcAft>
              <a:buNone/>
            </a:pPr>
            <a:r>
              <a:rPr lang="en-US"/>
              <a:t>The Motors.co.uk team has joined Gumtree UK, an eBay Classifieds business, and, together with eBay Motors UK, will offer more than 620,000 car listings seamlessly across these platforms creating a leading alternative to the current UK motors classifieds market leader. This will enable car dealers in the UK to easily reach customers and give buyers access to more choice. In addition, the combination provides opportunities for cross-platform synergies with the eBay UK marketplace and an improved transaction experience for consumers.</a:t>
            </a:r>
            <a:endParaRPr/>
          </a:p>
          <a:p>
            <a:pPr marL="0" lvl="0" indent="0" algn="l" rtl="0">
              <a:spcBef>
                <a:spcPts val="0"/>
              </a:spcBef>
              <a:spcAft>
                <a:spcPts val="0"/>
              </a:spcAft>
              <a:buNone/>
            </a:pPr>
            <a:endParaRPr/>
          </a:p>
          <a:p>
            <a:pPr marL="0" lvl="0" indent="0" algn="l" rtl="0">
              <a:spcBef>
                <a:spcPts val="0"/>
              </a:spcBef>
              <a:spcAft>
                <a:spcPts val="0"/>
              </a:spcAft>
              <a:buNone/>
            </a:pPr>
            <a:r>
              <a:rPr lang="en-US"/>
              <a:t>Japanese consumers more inventory and grow our international presence,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solidFill>
                  <a:schemeClr val="dk1"/>
                </a:solidFill>
              </a:rPr>
              <a:t>Terapeaks aims to empower merchants to discover what to sell on eBay and how to optimize their listings for maximum performance. Over time Terapeak’s capabilities will become naturally integrated with eBay’s Seller Hub, therefore becoming more robust and providing merchants with a single place to manage and elevate their ecommerce business.”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5c16e3602b_3_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5c16e3602b_3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About 60% of eBay's revenue is generated outside the US. The company has a strong focus on Europe with Germany and the UK each providing about 15% of revenue. The company's classified websites are available in more than 1,000 cities around the world.</a:t>
            </a:r>
            <a:endParaRPr/>
          </a:p>
          <a:p>
            <a:pPr marL="0" lvl="0" indent="0" algn="l" rtl="0">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Clr>
                <a:schemeClr val="dk1"/>
              </a:buClr>
              <a:buSzPts val="1100"/>
              <a:buFont typeface="Arial"/>
              <a:buNone/>
            </a:pPr>
            <a:r>
              <a:rPr lang="en-US"/>
              <a:t>The company has offices, data centers, product development offices, fulfillment centers, and customer service offices in about 35 countries.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Since 2011, eBay’s international revenues have outpaced its domestic ones. Last year the company generated $8.5 billion in the United States, $9.4 billion elsewhere. eBay’s second-largest market is the United Kingdom, where revenues topped $2.6 billion last year. That’s followed by Germany at $2.1 billion. Curiously, the rest of the world is pacing growth in the Big Three markets almost note-for-note, accounting for 26% of revenue every year since 2011.</a:t>
            </a:r>
            <a:endParaRPr/>
          </a:p>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5c17a8b35e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5c17a8b35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5c17a8b35e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5c17a8b35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there has been little to no growth on $ of items sold year on year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973f15ba2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973f15ba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5b8134c4e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1" name="Google Shape;1641;g5b8134c4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eBay generates revenue from net transactions, about 80% of the total, and from marketing services and other, about 20%. Net transaction revenue consists of final value fees (fees payable on transactions closed in the Marketplace and StubHub platforms), listing fees, and other service fees. Marketing services and other revenue consists of sales from Marketplace, StubHub, and Classified, principally from the sale of advertisements, revenue sharing arrangements, classifieds fees, marketing service fees, and lead referral fees.</a:t>
            </a:r>
            <a:endParaRPr/>
          </a:p>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5c17a8b35e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5c17a8b3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5c17a8b35e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5c17a8b35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Q1 segment margin is up 3% year over year because of a reduced cost base and FX </a:t>
            </a:r>
            <a:endParaRPr/>
          </a:p>
          <a:p>
            <a:pPr marL="0" lvl="0" indent="0" algn="l" rtl="0">
              <a:spcBef>
                <a:spcPts val="0"/>
              </a:spcBef>
              <a:spcAft>
                <a:spcPts val="0"/>
              </a:spcAft>
              <a:buNone/>
            </a:pPr>
            <a:endParaRPr/>
          </a:p>
          <a:p>
            <a:pPr marL="0" lvl="0" indent="0" algn="l" rtl="0">
              <a:spcBef>
                <a:spcPts val="0"/>
              </a:spcBef>
              <a:spcAft>
                <a:spcPts val="0"/>
              </a:spcAft>
              <a:buNone/>
            </a:pPr>
            <a:r>
              <a:rPr lang="en-US"/>
              <a:t>The Take rate has slowly increased as time goes on.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5c17a8b35e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5c17a8b35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Segment Margin up 1% year over year was driven by volume leverage from larger platforms. </a:t>
            </a:r>
            <a:endParaRPr/>
          </a:p>
          <a:p>
            <a:pPr marL="0" lvl="0" indent="0" algn="l" rtl="0">
              <a:spcBef>
                <a:spcPts val="0"/>
              </a:spcBef>
              <a:spcAft>
                <a:spcPts val="0"/>
              </a:spcAft>
              <a:buNone/>
            </a:pPr>
            <a:r>
              <a:rPr lang="en-US"/>
              <a:t>Q1 FX neutral revenue up 12% year over year, up 1%Q/Q driven by ongoing strength in Germany and UK.</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c17a8b35e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c17a8b35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 Q1 revenue growth</a:t>
            </a:r>
            <a:endParaRPr/>
          </a:p>
          <a:p>
            <a:pPr marL="0" lvl="0" indent="0" algn="l" rtl="0">
              <a:spcBef>
                <a:spcPts val="0"/>
              </a:spcBef>
              <a:spcAft>
                <a:spcPts val="0"/>
              </a:spcAft>
              <a:buNone/>
            </a:pPr>
            <a:r>
              <a:rPr lang="en-US"/>
              <a:t>Segment Margin down 2% year on year was driven by increased marketing spending </a:t>
            </a:r>
            <a:endParaRPr/>
          </a:p>
          <a:p>
            <a:pPr marL="0" lvl="0" indent="0" algn="l" rtl="0">
              <a:spcBef>
                <a:spcPts val="0"/>
              </a:spcBef>
              <a:spcAft>
                <a:spcPts val="0"/>
              </a:spcAft>
              <a:buNone/>
            </a:pPr>
            <a:endParaRPr/>
          </a:p>
          <a:p>
            <a:pPr marL="0" lvl="0" indent="0" algn="l" rtl="0">
              <a:spcBef>
                <a:spcPts val="0"/>
              </a:spcBef>
              <a:spcAft>
                <a:spcPts val="0"/>
              </a:spcAft>
              <a:buNone/>
            </a:pPr>
            <a:r>
              <a:rPr lang="en-US"/>
              <a:t>Outside investors are recommending that Stubhub should be divested off.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5cd34b66c8_0_5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5cd34b66c8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The company has been overshadowed by Amazon, which has lured merchants who used to flock to eBay to its own platform. Ebay has far fewer customers and slower growth than its rival and Amazon’s third-party sales have ballooned in recent years so that it is now capturing half of the online retail market in the US.</a:t>
            </a:r>
            <a:endParaRPr/>
          </a:p>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g5cd34b66c8_0_6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2" name="Google Shape;1682;g5cd34b66c8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5cd34b66c8_0_6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 name="Google Shape;1689;g5cd34b66c8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5cd34b66c8_0_6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5cd34b66c8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5cd34b66c8_0_5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5cd34b66c8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c2fff0644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c2fff064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5cd34b66c8_0_5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5cd34b66c8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Devin Wenig is eBay’s President &amp; CEO. He is the 3rd CEO in the Company’s history. A purpose-driven global technology leader, Devin became CEO in July 2015, after overseeing eBay's Marketplaces business as its President.</a:t>
            </a:r>
            <a:endParaRPr/>
          </a:p>
          <a:p>
            <a:pPr marL="0" lvl="0" indent="0" algn="l" rtl="0">
              <a:spcBef>
                <a:spcPts val="0"/>
              </a:spcBef>
              <a:spcAft>
                <a:spcPts val="0"/>
              </a:spcAft>
              <a:buNone/>
            </a:pPr>
            <a:endParaRPr/>
          </a:p>
          <a:p>
            <a:pPr marL="0" lvl="0" indent="0" algn="l" rtl="0">
              <a:spcBef>
                <a:spcPts val="0"/>
              </a:spcBef>
              <a:spcAft>
                <a:spcPts val="0"/>
              </a:spcAft>
              <a:buNone/>
            </a:pPr>
            <a:r>
              <a:rPr lang="en-US"/>
              <a:t>Under his leadership, eBay’s annual Gross Merchandise Volume grew from $60.3 billion in 2011 to $95 billion in 2018. During the same period, eBay’s customer base of active buyers worldwide grew by 81 percent.</a:t>
            </a:r>
            <a:endParaRPr/>
          </a:p>
          <a:p>
            <a:pPr marL="0" lvl="0" indent="0" algn="l" rtl="0">
              <a:spcBef>
                <a:spcPts val="0"/>
              </a:spcBef>
              <a:spcAft>
                <a:spcPts val="0"/>
              </a:spcAft>
              <a:buNone/>
            </a:pPr>
            <a:endParaRPr/>
          </a:p>
          <a:p>
            <a:pPr marL="0" lvl="0" indent="0" algn="l" rtl="0">
              <a:spcBef>
                <a:spcPts val="0"/>
              </a:spcBef>
              <a:spcAft>
                <a:spcPts val="0"/>
              </a:spcAft>
              <a:buNone/>
            </a:pPr>
            <a:r>
              <a:rPr lang="en-US"/>
              <a:t>During his tenure at eBay, Devin has led a transformation of the business, including a technology and data-led replatforming using structured data to catalog eBay’s vast inventory;  investing in artificial intelligence capabilities; activating a sharpened and more clearly differentiated brand; redesigning eBay’s mobile experiences; and expanding global reach both geographically and by category.</a:t>
            </a:r>
            <a:endParaRPr/>
          </a:p>
          <a:p>
            <a:pPr marL="0" lvl="0" indent="0" algn="l" rtl="0">
              <a:spcBef>
                <a:spcPts val="0"/>
              </a:spcBef>
              <a:spcAft>
                <a:spcPts val="0"/>
              </a:spcAft>
              <a:buNone/>
            </a:pPr>
            <a:endParaRPr/>
          </a:p>
          <a:p>
            <a:pPr marL="0" lvl="0" indent="0" algn="l" rtl="0">
              <a:spcBef>
                <a:spcPts val="0"/>
              </a:spcBef>
              <a:spcAft>
                <a:spcPts val="0"/>
              </a:spcAft>
              <a:buNone/>
            </a:pPr>
            <a:r>
              <a:rPr lang="en-US"/>
              <a:t>Devin joined eBay in September 2011 after more than 18 years at global technology/media company Thomson Reuters, where he was CEO of Thomson Reuters Markets. In that role, he led the global media and financial services businesses—which provide technology, news, and data to corporations, media, and consumers.</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5cd34b66c8_0_5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5cd34b66c8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Scott Schenkel oversees all aspects of eBay’s finance, analytics, and information technology functions – including controllership, financial planning and analysis, tax, treasury, audit, mergers and acquisitions, and investor relations. Scott also works closely with the classifieds business unit reporting to him, via Alessandro Coppo and his team.</a:t>
            </a:r>
            <a:endParaRPr/>
          </a:p>
          <a:p>
            <a:pPr marL="0" lvl="0" indent="0" algn="l" rtl="0">
              <a:spcBef>
                <a:spcPts val="0"/>
              </a:spcBef>
              <a:spcAft>
                <a:spcPts val="0"/>
              </a:spcAft>
              <a:buNone/>
            </a:pPr>
            <a:endParaRPr/>
          </a:p>
          <a:p>
            <a:pPr marL="0" lvl="0" indent="0" algn="l" rtl="0">
              <a:spcBef>
                <a:spcPts val="0"/>
              </a:spcBef>
              <a:spcAft>
                <a:spcPts val="0"/>
              </a:spcAft>
              <a:buNone/>
            </a:pPr>
            <a:r>
              <a:rPr lang="en-US"/>
              <a:t>Before becoming CFO of eBay, Scott had been Senior Vice President and CFO of eBay Marketplaces for over six years. Scott joined eBay in March 2007 as Vice President FP&amp;A, and was appointed the following year to lead the finance function across the Marketplaces business.</a:t>
            </a:r>
            <a:endParaRPr/>
          </a:p>
          <a:p>
            <a:pPr marL="0" lvl="0" indent="0" algn="l" rtl="0">
              <a:spcBef>
                <a:spcPts val="0"/>
              </a:spcBef>
              <a:spcAft>
                <a:spcPts val="0"/>
              </a:spcAft>
              <a:buNone/>
            </a:pPr>
            <a:endParaRPr/>
          </a:p>
          <a:p>
            <a:pPr marL="0" lvl="0" indent="0" algn="l" rtl="0">
              <a:spcBef>
                <a:spcPts val="0"/>
              </a:spcBef>
              <a:spcAft>
                <a:spcPts val="0"/>
              </a:spcAft>
              <a:buNone/>
            </a:pPr>
            <a:r>
              <a:rPr lang="en-US"/>
              <a:t>Prior to that, Scott spent over 16 years in finance with General Electric, in a variety of roles around the world. His last position at GE was CFO of GE Healthcare Clinical Systems – a global manufacturer, distributor, and servicer of monitoring, cardiology, and ultrasound equipment and clinical information technology solutions. Previously, Scott was the CFO for GE Medical Information Technologies (Milwaukee, WI); GE Plastics Europe (Holland); and GE Lighting Europe (London and Budapest). Scott spent more than six years with GE’s Corporate Audit Staff working globally within GE on a variety of strategic, M&amp;A integration, financial, and compliance-oriented auditing and consulting engagements. Scott started his career on GE’s Financial Management Program.</a:t>
            </a:r>
            <a:endParaRPr/>
          </a:p>
          <a:p>
            <a:pPr marL="0" lvl="0" indent="0" algn="l" rtl="0">
              <a:spcBef>
                <a:spcPts val="0"/>
              </a:spcBef>
              <a:spcAft>
                <a:spcPts val="0"/>
              </a:spcAft>
              <a:buNone/>
            </a:pPr>
            <a:endParaRPr/>
          </a:p>
          <a:p>
            <a:pPr marL="0" lvl="0" indent="0" algn="l" rtl="0">
              <a:spcBef>
                <a:spcPts val="0"/>
              </a:spcBef>
              <a:spcAft>
                <a:spcPts val="0"/>
              </a:spcAft>
              <a:buNone/>
            </a:pPr>
            <a:r>
              <a:rPr lang="en-US"/>
              <a:t>He has a B.S. in Finance from Virginia Polytechnic Institute and State University’s Pamplin College of Business.</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5cd34b66c8_0_5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5cd34b66c8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Kris Miller is eBay’s global strategy leader, responsible for setting the future direction of eBay: our ambition, where we play, and how we win in the market. Her teams are responsible for deeply understanding the needs of our core buyers and sellers, and creating the strategies that will differentiate eBay relative to our competitors. She and her team work very closely with product, technology, and regional business teams to ensure the strategy is translated into action across the end-to-end customer experience.</a:t>
            </a:r>
            <a:endParaRPr/>
          </a:p>
          <a:p>
            <a:pPr marL="0" lvl="0" indent="0" algn="l" rtl="0">
              <a:spcBef>
                <a:spcPts val="0"/>
              </a:spcBef>
              <a:spcAft>
                <a:spcPts val="0"/>
              </a:spcAft>
              <a:buNone/>
            </a:pPr>
            <a:endParaRPr/>
          </a:p>
          <a:p>
            <a:pPr marL="0" lvl="0" indent="0" algn="l" rtl="0">
              <a:spcBef>
                <a:spcPts val="0"/>
              </a:spcBef>
              <a:spcAft>
                <a:spcPts val="0"/>
              </a:spcAft>
              <a:buNone/>
            </a:pPr>
            <a:r>
              <a:rPr lang="en-US"/>
              <a:t>Kris came to eBay in September 2014 from Bain &amp; Company, where she was a Partner and Director of the global management consulting firm. Kris has extensive experience working with retail and consumer products clients to create and implement digital and omnichannel strategies. This experience includes new concept development, customer targeting and marketing strategies, operational improvement programs, organizational effectiveness, and M&amp;A due diligence.</a:t>
            </a:r>
            <a:endParaRPr/>
          </a:p>
          <a:p>
            <a:pPr marL="0" lvl="0" indent="0" algn="l" rtl="0">
              <a:spcBef>
                <a:spcPts val="0"/>
              </a:spcBef>
              <a:spcAft>
                <a:spcPts val="0"/>
              </a:spcAft>
              <a:buNone/>
            </a:pPr>
            <a:endParaRPr/>
          </a:p>
          <a:p>
            <a:pPr marL="0" lvl="0" indent="0" algn="l" rtl="0">
              <a:spcBef>
                <a:spcPts val="0"/>
              </a:spcBef>
              <a:spcAft>
                <a:spcPts val="0"/>
              </a:spcAft>
              <a:buNone/>
            </a:pPr>
            <a:r>
              <a:rPr lang="en-US"/>
              <a:t>Her work with clients has spanned numerous sectors, including many of eBay’s priority segments: fashion, consumer electronics, and home goods. In addition, she has worked with clients across numerous geographies, from established to emerging markets.</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5cd34b66c8_0_5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5cd34b66c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Senior Vice President and General Manager, Alessandro is responsible for the world-leading classifieds portfolio available in ten different classifieds brands across the globe, including eBay Kleinanzeigen and Mobile.de in Germany, Gumtree in the UK, Australia and South Africa, and Kijiji in Canada and Italy.  He is driving the Group’s vision to shape the future of local commerce by bringing people together through an enriched online experience that allows them reach out to the community around them. Overseeing a global team of more than 1,000 people who are passionate for local trade, Alessandro is focused on maintaining the customer-centric nature of the Group, while exploring growth opportunities in both the countries where eBay Classifieds Group already has a presence and in prospective markets.</a:t>
            </a:r>
            <a:endParaRPr/>
          </a:p>
          <a:p>
            <a:pPr marL="0" lvl="0" indent="0" algn="l" rtl="0">
              <a:spcBef>
                <a:spcPts val="0"/>
              </a:spcBef>
              <a:spcAft>
                <a:spcPts val="0"/>
              </a:spcAft>
              <a:buNone/>
            </a:pPr>
            <a:endParaRPr/>
          </a:p>
          <a:p>
            <a:pPr marL="0" lvl="0" indent="0" algn="l" rtl="0">
              <a:spcBef>
                <a:spcPts val="0"/>
              </a:spcBef>
              <a:spcAft>
                <a:spcPts val="0"/>
              </a:spcAft>
              <a:buNone/>
            </a:pPr>
            <a:r>
              <a:rPr lang="en-US"/>
              <a:t>In his previous role as VP and General Manager of eBay Classifieds Group, Northern Europe, Alessandro was responsible for Marktplaats, the largest Dutch ecommerce and horizontal classifieds site, and DBA and BilBasen, the top horizontal classifieds and autos sites in Denmark.  He put a strong focus on innovation and leveraging the potential of new technologies to reduce current market or industry inefficiencies and therefore bring sustainable benefits to consumers.</a:t>
            </a:r>
            <a:endParaRPr/>
          </a:p>
          <a:p>
            <a:pPr marL="0" lvl="0" indent="0" algn="l" rtl="0">
              <a:spcBef>
                <a:spcPts val="0"/>
              </a:spcBef>
              <a:spcAft>
                <a:spcPts val="0"/>
              </a:spcAft>
              <a:buNone/>
            </a:pPr>
            <a:endParaRPr/>
          </a:p>
          <a:p>
            <a:pPr marL="0" lvl="0" indent="0" algn="l" rtl="0">
              <a:spcBef>
                <a:spcPts val="0"/>
              </a:spcBef>
              <a:spcAft>
                <a:spcPts val="0"/>
              </a:spcAft>
              <a:buNone/>
            </a:pPr>
            <a:r>
              <a:rPr lang="en-US"/>
              <a:t>Alessandro joined eBay Italy in 2004 as head of category management and became country manager in October 2005. In his role as country manager, he led the Italian business from break-even to high profitability. In addition, he is a true revolutionary, seeing the potential of classifieds and adopting an innovative approach that resulted in eBay Italia building successful real estate and motors businesses.</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5cd34b66c8_0_5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5cd34b66c8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Jay Lee oversees eBay’s geographic regions, including The Americas, APAC, UK, Central and Southern Europe, as well as Cross-Border Trade. He is passionate about connecting buyers and sellers around the world, and creating opportunities through commerce and technology.</a:t>
            </a:r>
            <a:endParaRPr/>
          </a:p>
          <a:p>
            <a:pPr marL="0" lvl="0" indent="0" algn="l" rtl="0">
              <a:spcBef>
                <a:spcPts val="0"/>
              </a:spcBef>
              <a:spcAft>
                <a:spcPts val="0"/>
              </a:spcAft>
              <a:buNone/>
            </a:pPr>
            <a:endParaRPr/>
          </a:p>
          <a:p>
            <a:pPr marL="0" lvl="0" indent="0" algn="l" rtl="0">
              <a:spcBef>
                <a:spcPts val="0"/>
              </a:spcBef>
              <a:spcAft>
                <a:spcPts val="0"/>
              </a:spcAft>
              <a:buNone/>
            </a:pPr>
            <a:r>
              <a:rPr lang="en-US"/>
              <a:t>Prior to taking on the leadership role across all regions, Jay was head of eBay’s business in EMEA. He was responsible for eBay’s operations in major European markets -- UK, Germany, France, Italy, Spain -- as well as driving growth in emerging markets such as Turkey.</a:t>
            </a:r>
            <a:endParaRPr/>
          </a:p>
          <a:p>
            <a:pPr marL="0" lvl="0" indent="0" algn="l" rtl="0">
              <a:spcBef>
                <a:spcPts val="0"/>
              </a:spcBef>
              <a:spcAft>
                <a:spcPts val="0"/>
              </a:spcAft>
              <a:buNone/>
            </a:pPr>
            <a:endParaRPr/>
          </a:p>
          <a:p>
            <a:pPr marL="0" lvl="0" indent="0" algn="l" rtl="0">
              <a:spcBef>
                <a:spcPts val="0"/>
              </a:spcBef>
              <a:spcAft>
                <a:spcPts val="0"/>
              </a:spcAft>
              <a:buNone/>
            </a:pPr>
            <a:r>
              <a:rPr lang="en-US"/>
              <a:t>He joined eBay in 2002 and guided the growth of eBay’s portfolio of assets in Asia Pacific. He built market-leading positions in Korea, via our Gmarket and Auction marketplaces, and in Australia via eBay.com.au. He pioneered online cross border exports from China-based sellers to eBay’s global consumer base. This has evolved into a significant channel for entrepreneurs and businesses across Asia.</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5cd34b66c8_0_5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5cd34b66c8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Wendy Jones, eBay’s SVP, Global Operations, is the Chair of eBay’s Operating Committee, responsible for managing the intersection of our product and business teams and overseeing the development and execution of the company’s annual business roadmap. A long-tenured leader at eBay, with extensive experience of our marketplace, she also runs our Global Customer Service (GCX), Global Trust, and Global Security and Resiliency organizations and our Workplace Resources (WPR) function – responsible for eBay’s facilities around the world. </a:t>
            </a:r>
            <a:endParaRPr/>
          </a:p>
          <a:p>
            <a:pPr marL="0" lvl="0" indent="0" algn="l" rtl="0">
              <a:spcBef>
                <a:spcPts val="0"/>
              </a:spcBef>
              <a:spcAft>
                <a:spcPts val="0"/>
              </a:spcAft>
              <a:buNone/>
            </a:pPr>
            <a:endParaRPr/>
          </a:p>
          <a:p>
            <a:pPr marL="0" lvl="0" indent="0" algn="l" rtl="0">
              <a:spcBef>
                <a:spcPts val="0"/>
              </a:spcBef>
              <a:spcAft>
                <a:spcPts val="0"/>
              </a:spcAft>
              <a:buNone/>
            </a:pPr>
            <a:r>
              <a:rPr lang="en-US"/>
              <a:t>In everything she does, Wendy ensures that eBay’s customers are front-and-center in all our strategic decisions, and that we execute our plans with our customers as our most important priority. </a:t>
            </a:r>
            <a:endParaRPr/>
          </a:p>
          <a:p>
            <a:pPr marL="0" lvl="0" indent="0" algn="l" rtl="0">
              <a:spcBef>
                <a:spcPts val="0"/>
              </a:spcBef>
              <a:spcAft>
                <a:spcPts val="0"/>
              </a:spcAft>
              <a:buNone/>
            </a:pPr>
            <a:endParaRPr/>
          </a:p>
          <a:p>
            <a:pPr marL="0" lvl="0" indent="0" algn="l" rtl="0">
              <a:spcBef>
                <a:spcPts val="0"/>
              </a:spcBef>
              <a:spcAft>
                <a:spcPts val="0"/>
              </a:spcAft>
              <a:buNone/>
            </a:pPr>
            <a:r>
              <a:rPr lang="en-US"/>
              <a:t>Wendy began her career at eBay in 2003 as VP Customer Service for North America and Australia. She’s held various other leadership roles in marketing, advertising, and operations. And has focused much of her career on growing eBay’s global presence. She has worked in Europe, Canada and the US, led geographical expansion efforts, launching eBay in markets like Brazil, Russia, and Mexico, and spearheaded eBay’s cross border trade efforts. During her time in Europe, she was responsible for leading marketing, operations, and advertising for eBay’s European portfolio of sites. More recently, she managed the overall separation process with PayPal and continues to oversee all elements of the operating agreements between the two companies.</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5cd34b66c8_0_5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5cd34b66c8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Sukhinder Singh Cassidy has founded and successfully built and scaled technology companies at the intersection of media and commerce throughout her career. As SVP and President of StubHub, she is advancing expansion into international markets and championing technology innovation to deliver a superior fan experience. Sukhinder and the StubHub team advocate for fans in search of the best choice, providing open access to live events and connecting fans with their favorite teams, shows and artists around the world.</a:t>
            </a:r>
            <a:endParaRPr/>
          </a:p>
          <a:p>
            <a:pPr marL="0" lvl="0" indent="0" algn="l" rtl="0">
              <a:spcBef>
                <a:spcPts val="0"/>
              </a:spcBef>
              <a:spcAft>
                <a:spcPts val="0"/>
              </a:spcAft>
              <a:buNone/>
            </a:pPr>
            <a:endParaRPr/>
          </a:p>
          <a:p>
            <a:pPr marL="0" lvl="0" indent="0" algn="l" rtl="0">
              <a:spcBef>
                <a:spcPts val="0"/>
              </a:spcBef>
              <a:spcAft>
                <a:spcPts val="0"/>
              </a:spcAft>
              <a:buNone/>
            </a:pPr>
            <a:r>
              <a:rPr lang="en-US"/>
              <a:t>Prior to StubHub, Sukhinder was the founder and chairman of theBoardlist, a talent marketplace that matches women leaders with board opportunities, and Joyus, the first online video commerce marketplace, where she also served as CEO. She was also the CEO of Polyvore and co-founded financial data services platform Yodlee.  </a:t>
            </a:r>
            <a:endParaRPr/>
          </a:p>
          <a:p>
            <a:pPr marL="0" lvl="0" indent="0" algn="l" rtl="0">
              <a:spcBef>
                <a:spcPts val="0"/>
              </a:spcBef>
              <a:spcAft>
                <a:spcPts val="0"/>
              </a:spcAft>
              <a:buNone/>
            </a:pPr>
            <a:endParaRPr/>
          </a:p>
          <a:p>
            <a:pPr marL="0" lvl="0" indent="0" algn="l" rtl="0">
              <a:spcBef>
                <a:spcPts val="0"/>
              </a:spcBef>
              <a:spcAft>
                <a:spcPts val="0"/>
              </a:spcAft>
              <a:buNone/>
            </a:pPr>
            <a:r>
              <a:rPr lang="en-US"/>
              <a:t>Sukhinder also held senior leadership positions at Google, including serving as President of its Asia Pacific and Latin America business, where she scaled the business to a multi-billion dollar operation across 103 different countries serving users, advertisers and partners.  She started her career at Amazon, BskyB and Merrill Lynch. </a:t>
            </a:r>
            <a:endParaRPr/>
          </a:p>
          <a:p>
            <a:pPr marL="0" lvl="0" indent="0" algn="l" rtl="0">
              <a:spcBef>
                <a:spcPts val="0"/>
              </a:spcBef>
              <a:spcAft>
                <a:spcPts val="0"/>
              </a:spcAft>
              <a:buNone/>
            </a:pPr>
            <a:endParaRPr/>
          </a:p>
          <a:p>
            <a:pPr marL="0" lvl="0" indent="0" algn="l" rtl="0">
              <a:spcBef>
                <a:spcPts val="0"/>
              </a:spcBef>
              <a:spcAft>
                <a:spcPts val="0"/>
              </a:spcAft>
              <a:buNone/>
            </a:pPr>
            <a:r>
              <a:rPr lang="en-US"/>
              <a:t>Sukhinder is currently on the board of Urban Outfitters and Chairman of the theBoardlist.</a:t>
            </a:r>
            <a:endParaRPr/>
          </a:p>
          <a:p>
            <a:pPr marL="0" lvl="0" indent="0" algn="l" rtl="0">
              <a:spcBef>
                <a:spcPts val="0"/>
              </a:spcBef>
              <a:spcAft>
                <a:spcPts val="0"/>
              </a:spcAft>
              <a:buNone/>
            </a:pPr>
            <a:endParaRPr/>
          </a:p>
          <a:p>
            <a:pPr marL="0" lvl="0" indent="0" algn="l" rtl="0">
              <a:spcBef>
                <a:spcPts val="0"/>
              </a:spcBef>
              <a:spcAft>
                <a:spcPts val="0"/>
              </a:spcAft>
              <a:buNone/>
            </a:pPr>
            <a:r>
              <a:rPr lang="en-US"/>
              <a:t>Sukhinder graduated with a BA in Business from the Ivey School of Business Administration at the University of Western Ontario, Canada.</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5ce2a344ae_3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5ce2a344ae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5ce2a344ae_3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5ce2a344ae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5ce792cb23_7_4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5ce792cb23_7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973f15ba2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973f15ba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5af1d70b04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5af1d70b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cash decrease</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5af93c8d97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5af93c8d9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operating lease liabilities</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5af1d70b04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5af1d70b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Decrease in ST and LT investments</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5af93c8d97_1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5af93c8d9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increase in st debt, lt debt</a:t>
            </a:r>
            <a:endParaRPr/>
          </a:p>
          <a:p>
            <a:pPr marL="0" lvl="0" indent="0" algn="l" rtl="0">
              <a:spcBef>
                <a:spcPts val="0"/>
              </a:spcBef>
              <a:spcAft>
                <a:spcPts val="0"/>
              </a:spcAft>
              <a:buNone/>
            </a:pPr>
            <a:r>
              <a:rPr lang="en-US"/>
              <a:t>SHE decrease</a:t>
            </a:r>
            <a:endParaRPr/>
          </a:p>
          <a:p>
            <a:pPr marL="0" lvl="0" indent="0" algn="l" rtl="0">
              <a:spcBef>
                <a:spcPts val="0"/>
              </a:spcBef>
              <a:spcAft>
                <a:spcPts val="0"/>
              </a:spcAft>
              <a:buNone/>
            </a:pPr>
            <a:r>
              <a:rPr lang="en-US"/>
              <a:t>Deferred tax liabilities decrease</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5af1d70b04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5af1d70b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Income tax benefit provision</a:t>
            </a:r>
            <a:endParaRPr>
              <a:highlight>
                <a:srgbClr val="FF0000"/>
              </a:highlight>
            </a:endParaRPr>
          </a:p>
          <a:p>
            <a:pPr marL="0" lvl="0" indent="0" algn="l" rtl="0">
              <a:spcBef>
                <a:spcPts val="0"/>
              </a:spcBef>
              <a:spcAft>
                <a:spcPts val="0"/>
              </a:spcAft>
              <a:buNone/>
            </a:pPr>
            <a:r>
              <a:rPr lang="en-US"/>
              <a:t>Change in NI</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5af1d70b04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5af1d70b0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5af1d70b04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5af1d70b0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5af93c8d97_1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5af93c8d97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5af1d70b04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5af1d70b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5af93c8d97_1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5af93c8d9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73f15ba2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73f15ba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5af1d70b04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5af1d70b0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973f15ba2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973f15ba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973f15ba2_0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973f15ba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73f15ba2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973f15ba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973f15ba2_0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973f15ba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c3196d42d_0_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c3196d42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c3ed6b87d_2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c3ed6b87d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c3ed6b87d_2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c3ed6b87d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c3ed6b87d_2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c3ed6b87d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c3ed6b87d_2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c3ed6b87d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c3ed6b87d_2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c3ed6b87d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c3ed6b87d_2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c3ed6b87d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c3ed6b87d_2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5c3ed6b87d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c3ed6b87d_2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c3ed6b87d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b1d63136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5b1d631368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c3ed6b87d_2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c3ed6b87d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c3ed6b87d_2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c3ed6b87d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c3196d42d_0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c3196d42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973f15ba2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973f15ba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c3196d42d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c3196d42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c3196d42d_0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c3196d42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c3ed6b87d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c3ed6b87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c3ed6b87d_2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c3ed6b87d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3ed6b87d_2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c3ed6b87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c2fff064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c2fff06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b1d63136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5b1d631368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c3196d42d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5c3196d42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2fff0644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5c2fff064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5c3196d42d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5c3196d42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5c3196d42d_0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5c3196d42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c3ed6b87d_2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c3ed6b87d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c3ed6b87d_2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c3ed6b87d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5c2fff0644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5c2fff064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c2fff0644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c2fff06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5c3196d42d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5c3196d42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5c2fff0644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5c2fff064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af1d70b0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5af1d70b04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c2fff0644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5c2fff064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af1d70b04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5af1d70b04_0_2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ce792cb23_7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ce792cb23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ce792cb23_7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ce792cb23_7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ce792cb23_7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ce792cb23_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ce792cb23_7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ce792cb23_7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ce792cb23_7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ce792cb23_7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ce792cb23_7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ce792cb23_7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ce792cb23_7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ce792cb23_7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af1d70b04_0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af1d70b0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b0f4cf7b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b0f4cf7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c9a70288a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c9a7028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ce792cb23_4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ce792cb23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ce792cb23_4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5ce792cb23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ce792cb23_4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ce792cb23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ce792cb2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5ce792cb2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ce792cb23_2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ce792cb23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2400">
              <a:solidFill>
                <a:srgbClr val="3F3F3F"/>
              </a:solidFill>
              <a:latin typeface="Trebuchet MS"/>
              <a:ea typeface="Trebuchet MS"/>
              <a:cs typeface="Trebuchet MS"/>
              <a:sym typeface="Trebuchet MS"/>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c16e3602b_1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c16e3602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c9a70288a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c9a70288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c9a70288a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c9a70288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c9a70288a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5c9a70288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b0f4cf7bc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b0f4cf7b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c9a70288a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c9a70288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c3196d42d_1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c3196d42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c9a70288a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c9a70288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5c9a70288a_0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5c9a7028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9a70288a_0_1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5c9a70288a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5c9a70288a_0_1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5c9a7028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c9a70288a_0_1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5c9a70288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c9a70288a_0_1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c9a70288a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5c9a70288a_0_1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5c9a70288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5c9a70288a_0_1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5c9a70288a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b0f4cf7bc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b0f4cf7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c9a70288a_0_2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c9a70288a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5c9a70288a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5c9a70288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c9a70288a_0_2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5c9a70288a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c9a70288a_0_2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c9a70288a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5c9a70288a_0_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5c9a70288a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c9a70288a_0_2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c9a70288a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5c9a70288a_0_2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5c9a70288a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5c9a70288a_0_2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5c9a70288a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c9a70288a_0_2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c9a70288a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5c9a70288a_0_2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5c9a70288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5"/>
          <p:cNvGrpSpPr/>
          <p:nvPr/>
        </p:nvGrpSpPr>
        <p:grpSpPr>
          <a:xfrm>
            <a:off x="0" y="-8467"/>
            <a:ext cx="12192000" cy="6866467"/>
            <a:chOff x="0" y="-8467"/>
            <a:chExt cx="12192000" cy="6866467"/>
          </a:xfrm>
        </p:grpSpPr>
        <p:sp>
          <p:nvSpPr>
            <p:cNvPr id="24" name="Google Shape;24;p5"/>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5"/>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6" name="Google Shape;26;p5"/>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7" name="Google Shape;27;p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5"/>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1" name="Google Shape;31;p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3" name="Google Shape;33;p5"/>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5"/>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03" name="Google Shape;103;p1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
        <p:nvSpPr>
          <p:cNvPr id="104" name="Google Shape;104;p1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18" name="Google Shape;118;p17"/>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
        <p:nvSpPr>
          <p:cNvPr id="119" name="Google Shape;119;p17"/>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8"/>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9"/>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0"/>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8" name="Google Shape;48;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9" name="Google Shape;49;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0" name="Google Shape;50;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1" name="Google Shape;51;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7" name="Google Shape;57;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9"/>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12"/>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3"/>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89" name="Google Shape;89;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4"/>
          <p:cNvGrpSpPr/>
          <p:nvPr/>
        </p:nvGrpSpPr>
        <p:grpSpPr>
          <a:xfrm>
            <a:off x="0" y="-8467"/>
            <a:ext cx="12192000" cy="6866467"/>
            <a:chOff x="0" y="-8467"/>
            <a:chExt cx="12192000" cy="6866467"/>
          </a:xfrm>
        </p:grpSpPr>
        <p:cxnSp>
          <p:nvCxnSpPr>
            <p:cNvPr id="7" name="Google Shape;7;p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4"/>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3" name="Google Shape;13;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4"/>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1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21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notesSlide" Target="../notesSlides/notesSlide222.xml"/><Relationship Id="rId1" Type="http://schemas.openxmlformats.org/officeDocument/2006/relationships/slideLayout" Target="../slideLayouts/slideLayout8.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s>
</file>

<file path=ppt/slides/_rels/slide22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23.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224.xml"/><Relationship Id="rId1" Type="http://schemas.openxmlformats.org/officeDocument/2006/relationships/slideLayout" Target="../slideLayouts/slideLayout8.xml"/><Relationship Id="rId6" Type="http://schemas.openxmlformats.org/officeDocument/2006/relationships/image" Target="../media/image240.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22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25.xml"/><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34.png"/></Relationships>
</file>

<file path=ppt/slides/_rels/slide22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30.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23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23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23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36.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23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23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51.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25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53.xml"/><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25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25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ctrTitle"/>
          </p:nvPr>
        </p:nvSpPr>
        <p:spPr>
          <a:xfrm>
            <a:off x="-286350" y="2404525"/>
            <a:ext cx="9560400" cy="1646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n-US"/>
              <a:t>BUS 417 - Group 2: E-Commerce</a:t>
            </a:r>
            <a:endParaRPr/>
          </a:p>
        </p:txBody>
      </p:sp>
      <p:sp>
        <p:nvSpPr>
          <p:cNvPr id="144" name="Google Shape;144;p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440"/>
              <a:buNone/>
            </a:pPr>
            <a:r>
              <a:rPr lang="en-US"/>
              <a:t>Industry: Paul Atwal</a:t>
            </a:r>
            <a:endParaRPr/>
          </a:p>
          <a:p>
            <a:pPr marL="0" lvl="0" indent="0" algn="r" rtl="0">
              <a:spcBef>
                <a:spcPts val="0"/>
              </a:spcBef>
              <a:spcAft>
                <a:spcPts val="0"/>
              </a:spcAft>
              <a:buSzPts val="1440"/>
              <a:buNone/>
            </a:pPr>
            <a:r>
              <a:rPr lang="en-US"/>
              <a:t>Industry: Hector Chen </a:t>
            </a:r>
            <a:endParaRPr/>
          </a:p>
          <a:p>
            <a:pPr marL="0" lvl="0" indent="0" algn="r" rtl="0">
              <a:spcBef>
                <a:spcPts val="0"/>
              </a:spcBef>
              <a:spcAft>
                <a:spcPts val="0"/>
              </a:spcAft>
              <a:buSzPts val="1440"/>
              <a:buNone/>
            </a:pPr>
            <a:r>
              <a:rPr lang="en-US"/>
              <a:t>Amazon: Gary Sidhu </a:t>
            </a:r>
            <a:endParaRPr/>
          </a:p>
          <a:p>
            <a:pPr marL="0" lvl="0" indent="0" algn="r" rtl="0">
              <a:spcBef>
                <a:spcPts val="0"/>
              </a:spcBef>
              <a:spcAft>
                <a:spcPts val="0"/>
              </a:spcAft>
              <a:buSzPts val="1440"/>
              <a:buNone/>
            </a:pPr>
            <a:r>
              <a:rPr lang="en-US"/>
              <a:t>Shopify: Naman Katyal</a:t>
            </a:r>
            <a:endParaRPr/>
          </a:p>
          <a:p>
            <a:pPr marL="0" lvl="0" indent="0" algn="r" rtl="0">
              <a:spcBef>
                <a:spcPts val="0"/>
              </a:spcBef>
              <a:spcAft>
                <a:spcPts val="0"/>
              </a:spcAft>
              <a:buSzPts val="1440"/>
              <a:buNone/>
            </a:pPr>
            <a:r>
              <a:rPr lang="en-US"/>
              <a:t>Ebay: WooHee Kim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5b0f4cf7bc_0_6"/>
          <p:cNvPicPr preferRelativeResize="0"/>
          <p:nvPr/>
        </p:nvPicPr>
        <p:blipFill>
          <a:blip r:embed="rId3">
            <a:alphaModFix/>
          </a:blip>
          <a:stretch>
            <a:fillRect/>
          </a:stretch>
        </p:blipFill>
        <p:spPr>
          <a:xfrm>
            <a:off x="1415138" y="152400"/>
            <a:ext cx="9361718" cy="655320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5c9a70288a_0_284"/>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Market Share</a:t>
            </a:r>
            <a:endParaRPr/>
          </a:p>
        </p:txBody>
      </p:sp>
      <p:pic>
        <p:nvPicPr>
          <p:cNvPr id="751" name="Google Shape;751;g5c9a70288a_0_284"/>
          <p:cNvPicPr preferRelativeResize="0"/>
          <p:nvPr/>
        </p:nvPicPr>
        <p:blipFill>
          <a:blip r:embed="rId3">
            <a:alphaModFix/>
          </a:blip>
          <a:stretch>
            <a:fillRect/>
          </a:stretch>
        </p:blipFill>
        <p:spPr>
          <a:xfrm>
            <a:off x="677325" y="1686100"/>
            <a:ext cx="8707300" cy="49226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5c9a70288a_0_291"/>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Market Share</a:t>
            </a:r>
            <a:endParaRPr/>
          </a:p>
        </p:txBody>
      </p:sp>
      <p:pic>
        <p:nvPicPr>
          <p:cNvPr id="757" name="Google Shape;757;g5c9a70288a_0_291"/>
          <p:cNvPicPr preferRelativeResize="0"/>
          <p:nvPr/>
        </p:nvPicPr>
        <p:blipFill>
          <a:blip r:embed="rId3">
            <a:alphaModFix/>
          </a:blip>
          <a:stretch>
            <a:fillRect/>
          </a:stretch>
        </p:blipFill>
        <p:spPr>
          <a:xfrm>
            <a:off x="1900650" y="1694675"/>
            <a:ext cx="6572250" cy="48863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5c9a70288a_0_297"/>
          <p:cNvSpPr txBox="1">
            <a:spLocks noGrp="1"/>
          </p:cNvSpPr>
          <p:nvPr>
            <p:ph type="body" idx="1"/>
          </p:nvPr>
        </p:nvSpPr>
        <p:spPr>
          <a:xfrm>
            <a:off x="677338" y="4917274"/>
            <a:ext cx="8596800" cy="120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The company offers a selection of natural and organic products with emphasis on perishable foods. Its stores also feature various non-GMO, vegan, gluten-free, dairy-free and other special diet foods.</a:t>
            </a:r>
            <a:endParaRPr/>
          </a:p>
        </p:txBody>
      </p:sp>
      <p:sp>
        <p:nvSpPr>
          <p:cNvPr id="763" name="Google Shape;763;g5c9a70288a_0_297"/>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a:t>
            </a:r>
            <a:endParaRPr/>
          </a:p>
        </p:txBody>
      </p:sp>
      <p:pic>
        <p:nvPicPr>
          <p:cNvPr id="764" name="Google Shape;764;g5c9a70288a_0_297"/>
          <p:cNvPicPr preferRelativeResize="0"/>
          <p:nvPr/>
        </p:nvPicPr>
        <p:blipFill>
          <a:blip r:embed="rId3">
            <a:alphaModFix/>
          </a:blip>
          <a:stretch>
            <a:fillRect/>
          </a:stretch>
        </p:blipFill>
        <p:spPr>
          <a:xfrm>
            <a:off x="2670450" y="1496700"/>
            <a:ext cx="4610587" cy="320617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5c9a70288a_0_306"/>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Products</a:t>
            </a:r>
            <a:endParaRPr/>
          </a:p>
        </p:txBody>
      </p:sp>
      <p:pic>
        <p:nvPicPr>
          <p:cNvPr id="770" name="Google Shape;770;g5c9a70288a_0_306"/>
          <p:cNvPicPr preferRelativeResize="0"/>
          <p:nvPr/>
        </p:nvPicPr>
        <p:blipFill>
          <a:blip r:embed="rId3">
            <a:alphaModFix/>
          </a:blip>
          <a:stretch>
            <a:fillRect/>
          </a:stretch>
        </p:blipFill>
        <p:spPr>
          <a:xfrm>
            <a:off x="371900" y="1809538"/>
            <a:ext cx="9629775" cy="1943100"/>
          </a:xfrm>
          <a:prstGeom prst="rect">
            <a:avLst/>
          </a:prstGeom>
          <a:noFill/>
          <a:ln>
            <a:noFill/>
          </a:ln>
        </p:spPr>
      </p:pic>
      <p:pic>
        <p:nvPicPr>
          <p:cNvPr id="771" name="Google Shape;771;g5c9a70288a_0_306"/>
          <p:cNvPicPr preferRelativeResize="0"/>
          <p:nvPr/>
        </p:nvPicPr>
        <p:blipFill>
          <a:blip r:embed="rId4">
            <a:alphaModFix/>
          </a:blip>
          <a:stretch>
            <a:fillRect/>
          </a:stretch>
        </p:blipFill>
        <p:spPr>
          <a:xfrm>
            <a:off x="495713" y="4233175"/>
            <a:ext cx="9382125" cy="1981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5c9a70288a_0_314"/>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Products</a:t>
            </a:r>
            <a:endParaRPr/>
          </a:p>
        </p:txBody>
      </p:sp>
      <p:pic>
        <p:nvPicPr>
          <p:cNvPr id="777" name="Google Shape;777;g5c9a70288a_0_314"/>
          <p:cNvPicPr preferRelativeResize="0"/>
          <p:nvPr/>
        </p:nvPicPr>
        <p:blipFill>
          <a:blip r:embed="rId3">
            <a:alphaModFix/>
          </a:blip>
          <a:stretch>
            <a:fillRect/>
          </a:stretch>
        </p:blipFill>
        <p:spPr>
          <a:xfrm>
            <a:off x="457625" y="1711075"/>
            <a:ext cx="9458325" cy="2066925"/>
          </a:xfrm>
          <a:prstGeom prst="rect">
            <a:avLst/>
          </a:prstGeom>
          <a:noFill/>
          <a:ln>
            <a:noFill/>
          </a:ln>
        </p:spPr>
      </p:pic>
      <p:pic>
        <p:nvPicPr>
          <p:cNvPr id="778" name="Google Shape;778;g5c9a70288a_0_314"/>
          <p:cNvPicPr preferRelativeResize="0"/>
          <p:nvPr/>
        </p:nvPicPr>
        <p:blipFill>
          <a:blip r:embed="rId4">
            <a:alphaModFix/>
          </a:blip>
          <a:stretch>
            <a:fillRect/>
          </a:stretch>
        </p:blipFill>
        <p:spPr>
          <a:xfrm>
            <a:off x="562388" y="4291375"/>
            <a:ext cx="9248775" cy="2133600"/>
          </a:xfrm>
          <a:prstGeom prst="rect">
            <a:avLst/>
          </a:prstGeom>
          <a:noFill/>
          <a:ln>
            <a:noFill/>
          </a:ln>
        </p:spPr>
      </p:pic>
      <p:sp>
        <p:nvSpPr>
          <p:cNvPr id="779" name="Google Shape;779;g5c9a70288a_0_314"/>
          <p:cNvSpPr txBox="1"/>
          <p:nvPr/>
        </p:nvSpPr>
        <p:spPr>
          <a:xfrm>
            <a:off x="5529050" y="4445450"/>
            <a:ext cx="2083800" cy="21336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5c9a70288a_0_323"/>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Prime Member Perks</a:t>
            </a:r>
            <a:endParaRPr/>
          </a:p>
        </p:txBody>
      </p:sp>
      <p:pic>
        <p:nvPicPr>
          <p:cNvPr id="785" name="Google Shape;785;g5c9a70288a_0_323"/>
          <p:cNvPicPr preferRelativeResize="0"/>
          <p:nvPr/>
        </p:nvPicPr>
        <p:blipFill>
          <a:blip r:embed="rId3">
            <a:alphaModFix/>
          </a:blip>
          <a:stretch>
            <a:fillRect/>
          </a:stretch>
        </p:blipFill>
        <p:spPr>
          <a:xfrm>
            <a:off x="689838" y="1692513"/>
            <a:ext cx="8993841" cy="2543713"/>
          </a:xfrm>
          <a:prstGeom prst="rect">
            <a:avLst/>
          </a:prstGeom>
          <a:noFill/>
          <a:ln>
            <a:noFill/>
          </a:ln>
        </p:spPr>
      </p:pic>
      <p:pic>
        <p:nvPicPr>
          <p:cNvPr id="786" name="Google Shape;786;g5c9a70288a_0_323"/>
          <p:cNvPicPr preferRelativeResize="0"/>
          <p:nvPr/>
        </p:nvPicPr>
        <p:blipFill>
          <a:blip r:embed="rId4">
            <a:alphaModFix/>
          </a:blip>
          <a:stretch>
            <a:fillRect/>
          </a:stretch>
        </p:blipFill>
        <p:spPr>
          <a:xfrm>
            <a:off x="2722200" y="4447350"/>
            <a:ext cx="4929131" cy="21762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5c9a70288a_0_332"/>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Net Sales</a:t>
            </a:r>
            <a:endParaRPr/>
          </a:p>
        </p:txBody>
      </p:sp>
      <p:pic>
        <p:nvPicPr>
          <p:cNvPr id="792" name="Google Shape;792;g5c9a70288a_0_332"/>
          <p:cNvPicPr preferRelativeResize="0"/>
          <p:nvPr/>
        </p:nvPicPr>
        <p:blipFill>
          <a:blip r:embed="rId3">
            <a:alphaModFix/>
          </a:blip>
          <a:stretch>
            <a:fillRect/>
          </a:stretch>
        </p:blipFill>
        <p:spPr>
          <a:xfrm>
            <a:off x="677325" y="1706300"/>
            <a:ext cx="9726551" cy="49113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5c9a70288a_0_339"/>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Sales By Category</a:t>
            </a:r>
            <a:endParaRPr/>
          </a:p>
        </p:txBody>
      </p:sp>
      <p:pic>
        <p:nvPicPr>
          <p:cNvPr id="798" name="Google Shape;798;g5c9a70288a_0_339"/>
          <p:cNvPicPr preferRelativeResize="0"/>
          <p:nvPr/>
        </p:nvPicPr>
        <p:blipFill>
          <a:blip r:embed="rId3">
            <a:alphaModFix/>
          </a:blip>
          <a:stretch>
            <a:fillRect/>
          </a:stretch>
        </p:blipFill>
        <p:spPr>
          <a:xfrm>
            <a:off x="677325" y="1788325"/>
            <a:ext cx="9173551" cy="47668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5c9a70288a_0_345"/>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Whole Foods Market - Market Share</a:t>
            </a:r>
            <a:endParaRPr/>
          </a:p>
        </p:txBody>
      </p:sp>
      <p:pic>
        <p:nvPicPr>
          <p:cNvPr id="804" name="Google Shape;804;g5c9a70288a_0_345"/>
          <p:cNvPicPr preferRelativeResize="0"/>
          <p:nvPr/>
        </p:nvPicPr>
        <p:blipFill>
          <a:blip r:embed="rId3">
            <a:alphaModFix/>
          </a:blip>
          <a:stretch>
            <a:fillRect/>
          </a:stretch>
        </p:blipFill>
        <p:spPr>
          <a:xfrm>
            <a:off x="677325" y="1722700"/>
            <a:ext cx="10376700" cy="47145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5c9a70288a_0_12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Other Products &amp; Services</a:t>
            </a:r>
            <a:endParaRPr/>
          </a:p>
        </p:txBody>
      </p:sp>
      <p:pic>
        <p:nvPicPr>
          <p:cNvPr id="810" name="Google Shape;810;g5c9a70288a_0_125"/>
          <p:cNvPicPr preferRelativeResize="0"/>
          <p:nvPr/>
        </p:nvPicPr>
        <p:blipFill>
          <a:blip r:embed="rId3">
            <a:alphaModFix/>
          </a:blip>
          <a:stretch>
            <a:fillRect/>
          </a:stretch>
        </p:blipFill>
        <p:spPr>
          <a:xfrm>
            <a:off x="152400" y="2082900"/>
            <a:ext cx="11728201" cy="3610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5b0f4cf7bc_0_3"/>
          <p:cNvPicPr preferRelativeResize="0"/>
          <p:nvPr/>
        </p:nvPicPr>
        <p:blipFill>
          <a:blip r:embed="rId3">
            <a:alphaModFix/>
          </a:blip>
          <a:stretch>
            <a:fillRect/>
          </a:stretch>
        </p:blipFill>
        <p:spPr>
          <a:xfrm>
            <a:off x="615825" y="672338"/>
            <a:ext cx="8587725" cy="551332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5c9a70288a_0_20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Products &amp; Services - Usage</a:t>
            </a:r>
            <a:endParaRPr/>
          </a:p>
        </p:txBody>
      </p:sp>
      <p:pic>
        <p:nvPicPr>
          <p:cNvPr id="816" name="Google Shape;816;g5c9a70288a_0_206"/>
          <p:cNvPicPr preferRelativeResize="0"/>
          <p:nvPr/>
        </p:nvPicPr>
        <p:blipFill>
          <a:blip r:embed="rId3">
            <a:alphaModFix/>
          </a:blip>
          <a:stretch>
            <a:fillRect/>
          </a:stretch>
        </p:blipFill>
        <p:spPr>
          <a:xfrm>
            <a:off x="677325" y="1657075"/>
            <a:ext cx="9905675" cy="50555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5c3196d42d_1_147"/>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Analysis of Business Segments</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5c3196d42d_1_5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Business Segment Overview</a:t>
            </a:r>
            <a:endParaRPr/>
          </a:p>
        </p:txBody>
      </p:sp>
      <p:pic>
        <p:nvPicPr>
          <p:cNvPr id="827" name="Google Shape;827;g5c3196d42d_1_56"/>
          <p:cNvPicPr preferRelativeResize="0"/>
          <p:nvPr/>
        </p:nvPicPr>
        <p:blipFill>
          <a:blip r:embed="rId3">
            <a:alphaModFix/>
          </a:blip>
          <a:stretch>
            <a:fillRect/>
          </a:stretch>
        </p:blipFill>
        <p:spPr>
          <a:xfrm>
            <a:off x="1956950" y="1462150"/>
            <a:ext cx="6456625" cy="1508575"/>
          </a:xfrm>
          <a:prstGeom prst="rect">
            <a:avLst/>
          </a:prstGeom>
          <a:noFill/>
          <a:ln>
            <a:noFill/>
          </a:ln>
        </p:spPr>
      </p:pic>
      <p:pic>
        <p:nvPicPr>
          <p:cNvPr id="828" name="Google Shape;828;g5c3196d42d_1_56"/>
          <p:cNvPicPr preferRelativeResize="0"/>
          <p:nvPr/>
        </p:nvPicPr>
        <p:blipFill>
          <a:blip r:embed="rId4">
            <a:alphaModFix/>
          </a:blip>
          <a:stretch>
            <a:fillRect/>
          </a:stretch>
        </p:blipFill>
        <p:spPr>
          <a:xfrm>
            <a:off x="2217188" y="3390775"/>
            <a:ext cx="5936149" cy="31685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5c3196d42d_1_78"/>
          <p:cNvSpPr txBox="1">
            <a:spLocks noGrp="1"/>
          </p:cNvSpPr>
          <p:nvPr>
            <p:ph type="title"/>
          </p:nvPr>
        </p:nvSpPr>
        <p:spPr>
          <a:xfrm>
            <a:off x="744259"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North America Segment</a:t>
            </a:r>
            <a:endParaRPr/>
          </a:p>
        </p:txBody>
      </p:sp>
      <p:pic>
        <p:nvPicPr>
          <p:cNvPr id="834" name="Google Shape;834;g5c3196d42d_1_78"/>
          <p:cNvPicPr preferRelativeResize="0"/>
          <p:nvPr/>
        </p:nvPicPr>
        <p:blipFill>
          <a:blip r:embed="rId3">
            <a:alphaModFix/>
          </a:blip>
          <a:stretch>
            <a:fillRect/>
          </a:stretch>
        </p:blipFill>
        <p:spPr>
          <a:xfrm>
            <a:off x="448325" y="3708950"/>
            <a:ext cx="9487400" cy="2543450"/>
          </a:xfrm>
          <a:prstGeom prst="rect">
            <a:avLst/>
          </a:prstGeom>
          <a:noFill/>
          <a:ln>
            <a:noFill/>
          </a:ln>
        </p:spPr>
      </p:pic>
      <p:sp>
        <p:nvSpPr>
          <p:cNvPr id="835" name="Google Shape;835;g5c3196d42d_1_78"/>
          <p:cNvSpPr txBox="1">
            <a:spLocks noGrp="1"/>
          </p:cNvSpPr>
          <p:nvPr>
            <p:ph type="body" idx="1"/>
          </p:nvPr>
        </p:nvSpPr>
        <p:spPr>
          <a:xfrm>
            <a:off x="677325" y="1642069"/>
            <a:ext cx="8596800" cy="173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North America</a:t>
            </a:r>
            <a:endParaRPr b="1"/>
          </a:p>
          <a:p>
            <a:pPr marL="0" lvl="0" indent="0" algn="l" rtl="0">
              <a:spcBef>
                <a:spcPts val="1000"/>
              </a:spcBef>
              <a:spcAft>
                <a:spcPts val="0"/>
              </a:spcAft>
              <a:buNone/>
            </a:pPr>
            <a:r>
              <a:rPr lang="en-US"/>
              <a:t>Retail sales of consumer products (including from sellers) and subscriptions through North America-focused online and physical stores. This segment includes export sales from these online stores.</a:t>
            </a:r>
            <a:endParaRPr/>
          </a:p>
          <a:p>
            <a:pPr marL="0" lvl="0" indent="0" algn="l" rtl="0">
              <a:spcBef>
                <a:spcPts val="1000"/>
              </a:spcBef>
              <a:spcAft>
                <a:spcPts val="0"/>
              </a:spcAft>
              <a:buNone/>
            </a:pPr>
            <a:endParaRPr b="1"/>
          </a:p>
          <a:p>
            <a:pPr marL="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5c3196d42d_1_84"/>
          <p:cNvSpPr txBox="1">
            <a:spLocks noGrp="1"/>
          </p:cNvSpPr>
          <p:nvPr>
            <p:ph type="body" idx="1"/>
          </p:nvPr>
        </p:nvSpPr>
        <p:spPr>
          <a:xfrm>
            <a:off x="677334" y="1391164"/>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International</a:t>
            </a:r>
            <a:endParaRPr b="1"/>
          </a:p>
          <a:p>
            <a:pPr marL="0" lvl="0" indent="0" algn="l" rtl="0">
              <a:spcBef>
                <a:spcPts val="1000"/>
              </a:spcBef>
              <a:spcAft>
                <a:spcPts val="0"/>
              </a:spcAft>
              <a:buNone/>
            </a:pPr>
            <a:r>
              <a:rPr lang="en-US"/>
              <a:t>Retail sales of consumer products (including from sellers) and subscriptions through internationally-focused online stores. This segment includes export sales from these internationally-focused online stores (including export sales from these online stores to customers in the U.S., Mexico, and Canada), but excludes export sales from our North America-focused online stores.</a:t>
            </a:r>
            <a:endParaRPr/>
          </a:p>
          <a:p>
            <a:pPr marL="0" lvl="0" indent="0" algn="l" rtl="0">
              <a:spcBef>
                <a:spcPts val="1000"/>
              </a:spcBef>
              <a:spcAft>
                <a:spcPts val="0"/>
              </a:spcAft>
              <a:buNone/>
            </a:pPr>
            <a:endParaRPr/>
          </a:p>
        </p:txBody>
      </p:sp>
      <p:sp>
        <p:nvSpPr>
          <p:cNvPr id="841" name="Google Shape;841;g5c3196d42d_1_8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International Segment</a:t>
            </a:r>
            <a:endParaRPr/>
          </a:p>
        </p:txBody>
      </p:sp>
      <p:pic>
        <p:nvPicPr>
          <p:cNvPr id="842" name="Google Shape;842;g5c3196d42d_1_84"/>
          <p:cNvPicPr preferRelativeResize="0"/>
          <p:nvPr/>
        </p:nvPicPr>
        <p:blipFill>
          <a:blip r:embed="rId3">
            <a:alphaModFix/>
          </a:blip>
          <a:stretch>
            <a:fillRect/>
          </a:stretch>
        </p:blipFill>
        <p:spPr>
          <a:xfrm>
            <a:off x="476588" y="3772300"/>
            <a:ext cx="9432075" cy="25138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5c3196d42d_1_8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(AWS) Segment</a:t>
            </a:r>
            <a:endParaRPr/>
          </a:p>
        </p:txBody>
      </p:sp>
      <p:pic>
        <p:nvPicPr>
          <p:cNvPr id="848" name="Google Shape;848;g5c3196d42d_1_88"/>
          <p:cNvPicPr preferRelativeResize="0"/>
          <p:nvPr/>
        </p:nvPicPr>
        <p:blipFill>
          <a:blip r:embed="rId3">
            <a:alphaModFix/>
          </a:blip>
          <a:stretch>
            <a:fillRect/>
          </a:stretch>
        </p:blipFill>
        <p:spPr>
          <a:xfrm>
            <a:off x="453475" y="3755575"/>
            <a:ext cx="9398625" cy="2534225"/>
          </a:xfrm>
          <a:prstGeom prst="rect">
            <a:avLst/>
          </a:prstGeom>
          <a:noFill/>
          <a:ln>
            <a:noFill/>
          </a:ln>
        </p:spPr>
      </p:pic>
      <p:sp>
        <p:nvSpPr>
          <p:cNvPr id="849" name="Google Shape;849;g5c3196d42d_1_88"/>
          <p:cNvSpPr txBox="1">
            <a:spLocks noGrp="1"/>
          </p:cNvSpPr>
          <p:nvPr>
            <p:ph type="body" idx="1"/>
          </p:nvPr>
        </p:nvSpPr>
        <p:spPr>
          <a:xfrm>
            <a:off x="677334" y="1658814"/>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AWS</a:t>
            </a:r>
            <a:endParaRPr b="1"/>
          </a:p>
          <a:p>
            <a:pPr marL="0" lvl="0" indent="0" algn="l" rtl="0">
              <a:spcBef>
                <a:spcPts val="1000"/>
              </a:spcBef>
              <a:spcAft>
                <a:spcPts val="0"/>
              </a:spcAft>
              <a:buNone/>
            </a:pPr>
            <a:r>
              <a:rPr lang="en-US"/>
              <a:t>Global sales of compute, storage, database, and other service offerings for start-ups, enterprises government agencies, and academic institutions.</a:t>
            </a:r>
            <a:endParaRPr/>
          </a:p>
          <a:p>
            <a:pPr marL="0" lvl="0" indent="0" algn="l" rtl="0">
              <a:spcBef>
                <a:spcPts val="100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5c3196d42d_1_9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Sales Growth Analysis By Segment</a:t>
            </a:r>
            <a:endParaRPr/>
          </a:p>
        </p:txBody>
      </p:sp>
      <p:pic>
        <p:nvPicPr>
          <p:cNvPr id="855" name="Google Shape;855;g5c3196d42d_1_98"/>
          <p:cNvPicPr preferRelativeResize="0"/>
          <p:nvPr/>
        </p:nvPicPr>
        <p:blipFill>
          <a:blip r:embed="rId3">
            <a:alphaModFix/>
          </a:blip>
          <a:stretch>
            <a:fillRect/>
          </a:stretch>
        </p:blipFill>
        <p:spPr>
          <a:xfrm>
            <a:off x="881775" y="1587725"/>
            <a:ext cx="8187900" cy="48521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5c3196d42d_1_10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Operating Margin Analysis By Segment</a:t>
            </a:r>
            <a:endParaRPr/>
          </a:p>
        </p:txBody>
      </p:sp>
      <p:pic>
        <p:nvPicPr>
          <p:cNvPr id="861" name="Google Shape;861;g5c3196d42d_1_105"/>
          <p:cNvPicPr preferRelativeResize="0"/>
          <p:nvPr/>
        </p:nvPicPr>
        <p:blipFill>
          <a:blip r:embed="rId3">
            <a:alphaModFix/>
          </a:blip>
          <a:stretch>
            <a:fillRect/>
          </a:stretch>
        </p:blipFill>
        <p:spPr>
          <a:xfrm>
            <a:off x="1029125" y="1731650"/>
            <a:ext cx="7893200" cy="47118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5c3196d42d_1_112"/>
          <p:cNvSpPr txBox="1">
            <a:spLocks noGrp="1"/>
          </p:cNvSpPr>
          <p:nvPr>
            <p:ph type="title"/>
          </p:nvPr>
        </p:nvSpPr>
        <p:spPr>
          <a:xfrm>
            <a:off x="376249" y="592850"/>
            <a:ext cx="3353700" cy="1648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Geographical Breakdown</a:t>
            </a:r>
            <a:endParaRPr/>
          </a:p>
        </p:txBody>
      </p:sp>
      <p:pic>
        <p:nvPicPr>
          <p:cNvPr id="867" name="Google Shape;867;g5c3196d42d_1_112"/>
          <p:cNvPicPr preferRelativeResize="0"/>
          <p:nvPr/>
        </p:nvPicPr>
        <p:blipFill>
          <a:blip r:embed="rId3">
            <a:alphaModFix/>
          </a:blip>
          <a:stretch>
            <a:fillRect/>
          </a:stretch>
        </p:blipFill>
        <p:spPr>
          <a:xfrm>
            <a:off x="894800" y="4391175"/>
            <a:ext cx="9743474" cy="2211600"/>
          </a:xfrm>
          <a:prstGeom prst="rect">
            <a:avLst/>
          </a:prstGeom>
          <a:noFill/>
          <a:ln>
            <a:noFill/>
          </a:ln>
        </p:spPr>
      </p:pic>
      <p:pic>
        <p:nvPicPr>
          <p:cNvPr id="868" name="Google Shape;868;g5c3196d42d_1_112"/>
          <p:cNvPicPr preferRelativeResize="0"/>
          <p:nvPr/>
        </p:nvPicPr>
        <p:blipFill>
          <a:blip r:embed="rId4">
            <a:alphaModFix/>
          </a:blip>
          <a:stretch>
            <a:fillRect/>
          </a:stretch>
        </p:blipFill>
        <p:spPr>
          <a:xfrm>
            <a:off x="4166900" y="760125"/>
            <a:ext cx="5283775" cy="3409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5c3196d42d_1_119"/>
          <p:cNvSpPr txBox="1">
            <a:spLocks noGrp="1"/>
          </p:cNvSpPr>
          <p:nvPr>
            <p:ph type="title"/>
          </p:nvPr>
        </p:nvSpPr>
        <p:spPr>
          <a:xfrm>
            <a:off x="376249" y="592850"/>
            <a:ext cx="3353700" cy="1648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Revenue By Groupings</a:t>
            </a:r>
            <a:endParaRPr/>
          </a:p>
        </p:txBody>
      </p:sp>
      <p:pic>
        <p:nvPicPr>
          <p:cNvPr id="874" name="Google Shape;874;g5c3196d42d_1_119"/>
          <p:cNvPicPr preferRelativeResize="0"/>
          <p:nvPr/>
        </p:nvPicPr>
        <p:blipFill>
          <a:blip r:embed="rId3">
            <a:alphaModFix/>
          </a:blip>
          <a:stretch>
            <a:fillRect/>
          </a:stretch>
        </p:blipFill>
        <p:spPr>
          <a:xfrm>
            <a:off x="1028600" y="4161550"/>
            <a:ext cx="9492575" cy="2486125"/>
          </a:xfrm>
          <a:prstGeom prst="rect">
            <a:avLst/>
          </a:prstGeom>
          <a:noFill/>
          <a:ln>
            <a:noFill/>
          </a:ln>
        </p:spPr>
      </p:pic>
      <p:pic>
        <p:nvPicPr>
          <p:cNvPr id="875" name="Google Shape;875;g5c3196d42d_1_119"/>
          <p:cNvPicPr preferRelativeResize="0"/>
          <p:nvPr/>
        </p:nvPicPr>
        <p:blipFill>
          <a:blip r:embed="rId4">
            <a:alphaModFix/>
          </a:blip>
          <a:stretch>
            <a:fillRect/>
          </a:stretch>
        </p:blipFill>
        <p:spPr>
          <a:xfrm>
            <a:off x="3882350" y="670925"/>
            <a:ext cx="6137025" cy="33721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5973f15ba2_0_40"/>
          <p:cNvPicPr preferRelativeResize="0"/>
          <p:nvPr/>
        </p:nvPicPr>
        <p:blipFill>
          <a:blip r:embed="rId3">
            <a:alphaModFix/>
          </a:blip>
          <a:stretch>
            <a:fillRect/>
          </a:stretch>
        </p:blipFill>
        <p:spPr>
          <a:xfrm>
            <a:off x="610700" y="574013"/>
            <a:ext cx="8604225" cy="570997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5c3196d42d_1_12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Description of Groupings </a:t>
            </a:r>
            <a:endParaRPr/>
          </a:p>
        </p:txBody>
      </p:sp>
      <p:sp>
        <p:nvSpPr>
          <p:cNvPr id="881" name="Google Shape;881;g5c3196d42d_1_128"/>
          <p:cNvSpPr txBox="1">
            <a:spLocks noGrp="1"/>
          </p:cNvSpPr>
          <p:nvPr>
            <p:ph type="body" idx="1"/>
          </p:nvPr>
        </p:nvSpPr>
        <p:spPr>
          <a:xfrm>
            <a:off x="677334" y="133803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Online stores</a:t>
            </a:r>
            <a:endParaRPr b="1"/>
          </a:p>
          <a:p>
            <a:pPr marL="0" lvl="0" indent="0" algn="l" rtl="0">
              <a:spcBef>
                <a:spcPts val="1000"/>
              </a:spcBef>
              <a:spcAft>
                <a:spcPts val="0"/>
              </a:spcAft>
              <a:buNone/>
            </a:pPr>
            <a:r>
              <a:rPr lang="en-US"/>
              <a:t>Includes product sales and digital media content. Includes media products available in both a physical and digital format</a:t>
            </a:r>
            <a:endParaRPr/>
          </a:p>
          <a:p>
            <a:pPr marL="0" lvl="0" indent="0" algn="l" rtl="0">
              <a:spcBef>
                <a:spcPts val="1000"/>
              </a:spcBef>
              <a:spcAft>
                <a:spcPts val="0"/>
              </a:spcAft>
              <a:buNone/>
            </a:pPr>
            <a:r>
              <a:rPr lang="en-US" b="1"/>
              <a:t>Physical stores</a:t>
            </a:r>
            <a:endParaRPr b="1"/>
          </a:p>
          <a:p>
            <a:pPr marL="0" lvl="0" indent="0" algn="l" rtl="0">
              <a:spcBef>
                <a:spcPts val="1000"/>
              </a:spcBef>
              <a:spcAft>
                <a:spcPts val="0"/>
              </a:spcAft>
              <a:buNone/>
            </a:pPr>
            <a:r>
              <a:rPr lang="en-US"/>
              <a:t>Includes product sales where customers physically select items in a store.</a:t>
            </a:r>
            <a:endParaRPr/>
          </a:p>
          <a:p>
            <a:pPr marL="0" lvl="0" indent="0" algn="l" rtl="0">
              <a:spcBef>
                <a:spcPts val="1000"/>
              </a:spcBef>
              <a:spcAft>
                <a:spcPts val="0"/>
              </a:spcAft>
              <a:buNone/>
            </a:pPr>
            <a:r>
              <a:rPr lang="en-US" b="1"/>
              <a:t>Third-party seller services</a:t>
            </a:r>
            <a:endParaRPr b="1"/>
          </a:p>
          <a:p>
            <a:pPr marL="0" lvl="0" indent="0" algn="l" rtl="0">
              <a:spcBef>
                <a:spcPts val="1000"/>
              </a:spcBef>
              <a:spcAft>
                <a:spcPts val="0"/>
              </a:spcAft>
              <a:buNone/>
            </a:pPr>
            <a:r>
              <a:rPr lang="en-US"/>
              <a:t>Includes commissions and any related fulfillment and shipping fees, and other third-party seller services</a:t>
            </a:r>
            <a:endParaRPr/>
          </a:p>
          <a:p>
            <a:pPr marL="0" lvl="0" indent="0" algn="l" rtl="0">
              <a:spcBef>
                <a:spcPts val="1000"/>
              </a:spcBef>
              <a:spcAft>
                <a:spcPts val="0"/>
              </a:spcAft>
              <a:buNone/>
            </a:pPr>
            <a:r>
              <a:rPr lang="en-US" b="1"/>
              <a:t>Subscription services</a:t>
            </a:r>
            <a:endParaRPr b="1"/>
          </a:p>
          <a:p>
            <a:pPr marL="0" lvl="0" indent="0" algn="l" rtl="0">
              <a:spcBef>
                <a:spcPts val="1000"/>
              </a:spcBef>
              <a:spcAft>
                <a:spcPts val="0"/>
              </a:spcAft>
              <a:buNone/>
            </a:pPr>
            <a:r>
              <a:rPr lang="en-US"/>
              <a:t>Includes annual and monthly fees associated with Amazon Prime memberships, as well as audiobook, digital video, e-book, digital music, and other non-AWS subscription services.</a:t>
            </a:r>
            <a:endParaRPr/>
          </a:p>
          <a:p>
            <a:pPr marL="0" lvl="0" indent="0" algn="l" rtl="0">
              <a:spcBef>
                <a:spcPts val="1000"/>
              </a:spcBef>
              <a:spcAft>
                <a:spcPts val="0"/>
              </a:spcAft>
              <a:buNone/>
            </a:pPr>
            <a:r>
              <a:rPr lang="en-US" b="1"/>
              <a:t>Other</a:t>
            </a:r>
            <a:endParaRPr b="1"/>
          </a:p>
          <a:p>
            <a:pPr marL="0" lvl="0" indent="0" algn="l" rtl="0">
              <a:spcBef>
                <a:spcPts val="1000"/>
              </a:spcBef>
              <a:spcAft>
                <a:spcPts val="0"/>
              </a:spcAft>
              <a:buNone/>
            </a:pPr>
            <a:r>
              <a:rPr lang="en-US"/>
              <a:t>Sales of advertising services, as well as sales related to our other service offerings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5ce792cb23_7_42"/>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 Team</a:t>
            </a:r>
            <a:endParaRPr/>
          </a:p>
          <a:p>
            <a:pPr marL="0" lvl="0" indent="0" algn="l" rtl="0">
              <a:spcBef>
                <a:spcPts val="0"/>
              </a:spcBef>
              <a:spcAft>
                <a:spcPts val="0"/>
              </a:spcAft>
              <a:buNone/>
            </a:pPr>
            <a:endParaRPr/>
          </a:p>
        </p:txBody>
      </p:sp>
      <p:sp>
        <p:nvSpPr>
          <p:cNvPr id="887" name="Google Shape;887;g5ce792cb23_7_42"/>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1100"/>
              <a:buFont typeface="Arial"/>
              <a:buNone/>
            </a:pPr>
            <a:r>
              <a:rPr lang="en-US" b="1"/>
              <a:t>Jeffrey P. Bezos </a:t>
            </a:r>
            <a:r>
              <a:rPr lang="en-US"/>
              <a:t>- President, Chief Executive Officer and Chairman of the Board</a:t>
            </a:r>
            <a:endParaRPr/>
          </a:p>
          <a:p>
            <a:pPr marL="0" lvl="0" indent="0" algn="l" rtl="0">
              <a:lnSpc>
                <a:spcPct val="150000"/>
              </a:lnSpc>
              <a:spcBef>
                <a:spcPts val="1000"/>
              </a:spcBef>
              <a:spcAft>
                <a:spcPts val="0"/>
              </a:spcAft>
              <a:buClr>
                <a:schemeClr val="dk1"/>
              </a:buClr>
              <a:buSzPts val="1100"/>
              <a:buFont typeface="Arial"/>
              <a:buNone/>
            </a:pPr>
            <a:r>
              <a:rPr lang="en-US" b="1"/>
              <a:t>Brian T. Olsavsky </a:t>
            </a:r>
            <a:r>
              <a:rPr lang="en-US"/>
              <a:t>- Senior Vice President and Chief Financial Officer</a:t>
            </a:r>
            <a:endParaRPr/>
          </a:p>
          <a:p>
            <a:pPr marL="0" lvl="0" indent="0" algn="l" rtl="0">
              <a:lnSpc>
                <a:spcPct val="150000"/>
              </a:lnSpc>
              <a:spcBef>
                <a:spcPts val="1000"/>
              </a:spcBef>
              <a:spcAft>
                <a:spcPts val="0"/>
              </a:spcAft>
              <a:buClr>
                <a:schemeClr val="dk1"/>
              </a:buClr>
              <a:buSzPts val="1100"/>
              <a:buFont typeface="Arial"/>
              <a:buNone/>
            </a:pPr>
            <a:r>
              <a:rPr lang="en-US" b="1"/>
              <a:t>Jeffrey M. Blackburn </a:t>
            </a:r>
            <a:r>
              <a:rPr lang="en-US"/>
              <a:t>- Senior Vice President, Business Development</a:t>
            </a:r>
            <a:endParaRPr/>
          </a:p>
          <a:p>
            <a:pPr marL="0" lvl="0" indent="0" algn="l" rtl="0">
              <a:lnSpc>
                <a:spcPct val="150000"/>
              </a:lnSpc>
              <a:spcBef>
                <a:spcPts val="1000"/>
              </a:spcBef>
              <a:spcAft>
                <a:spcPts val="0"/>
              </a:spcAft>
              <a:buClr>
                <a:schemeClr val="dk1"/>
              </a:buClr>
              <a:buSzPts val="1100"/>
              <a:buFont typeface="Arial"/>
              <a:buNone/>
            </a:pPr>
            <a:r>
              <a:rPr lang="en-US" b="1"/>
              <a:t>Andrew R. Jassy </a:t>
            </a:r>
            <a:r>
              <a:rPr lang="en-US"/>
              <a:t>- Chief Executive Officer, Amazon Web Services</a:t>
            </a:r>
            <a:endParaRPr/>
          </a:p>
          <a:p>
            <a:pPr marL="0" lvl="0" indent="0" algn="l" rtl="0">
              <a:lnSpc>
                <a:spcPct val="150000"/>
              </a:lnSpc>
              <a:spcBef>
                <a:spcPts val="1000"/>
              </a:spcBef>
              <a:spcAft>
                <a:spcPts val="0"/>
              </a:spcAft>
              <a:buClr>
                <a:schemeClr val="dk1"/>
              </a:buClr>
              <a:buSzPts val="1100"/>
              <a:buFont typeface="Arial"/>
              <a:buNone/>
            </a:pPr>
            <a:r>
              <a:rPr lang="en-US" b="1"/>
              <a:t>Shelley L. Reynolds </a:t>
            </a:r>
            <a:r>
              <a:rPr lang="en-US"/>
              <a:t>- Vice President, Worldwide Controller</a:t>
            </a:r>
            <a:endParaRPr/>
          </a:p>
          <a:p>
            <a:pPr marL="0" lvl="0" indent="0" algn="l" rtl="0">
              <a:lnSpc>
                <a:spcPct val="150000"/>
              </a:lnSpc>
              <a:spcBef>
                <a:spcPts val="1000"/>
              </a:spcBef>
              <a:spcAft>
                <a:spcPts val="0"/>
              </a:spcAft>
              <a:buClr>
                <a:schemeClr val="dk1"/>
              </a:buClr>
              <a:buSzPts val="1100"/>
              <a:buFont typeface="Arial"/>
              <a:buNone/>
            </a:pPr>
            <a:r>
              <a:rPr lang="en-US" b="1"/>
              <a:t>Jeffrey A. Wilke </a:t>
            </a:r>
            <a:r>
              <a:rPr lang="en-US"/>
              <a:t>- CEO Worldwide Consumer</a:t>
            </a:r>
            <a:endParaRPr/>
          </a:p>
          <a:p>
            <a:pPr marL="0" lvl="0" indent="0" algn="l" rtl="0">
              <a:lnSpc>
                <a:spcPct val="150000"/>
              </a:lnSpc>
              <a:spcBef>
                <a:spcPts val="1000"/>
              </a:spcBef>
              <a:spcAft>
                <a:spcPts val="0"/>
              </a:spcAft>
              <a:buNone/>
            </a:pPr>
            <a:r>
              <a:rPr lang="en-US" b="1"/>
              <a:t>David A. Zapolsky</a:t>
            </a:r>
            <a:r>
              <a:rPr lang="en-US"/>
              <a:t> - Senior Vice President, General Counsel and Secretary</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5ce792cb23_7_47"/>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Jeffrey P. Bezos</a:t>
            </a:r>
            <a:endParaRPr/>
          </a:p>
          <a:p>
            <a:pPr marL="0" lvl="0" indent="0" algn="l" rtl="0">
              <a:spcBef>
                <a:spcPts val="0"/>
              </a:spcBef>
              <a:spcAft>
                <a:spcPts val="0"/>
              </a:spcAft>
              <a:buNone/>
            </a:pPr>
            <a:endParaRPr/>
          </a:p>
        </p:txBody>
      </p:sp>
      <p:pic>
        <p:nvPicPr>
          <p:cNvPr id="893" name="Google Shape;893;g5ce792cb23_7_47"/>
          <p:cNvPicPr preferRelativeResize="0"/>
          <p:nvPr/>
        </p:nvPicPr>
        <p:blipFill>
          <a:blip r:embed="rId3">
            <a:alphaModFix/>
          </a:blip>
          <a:stretch>
            <a:fillRect/>
          </a:stretch>
        </p:blipFill>
        <p:spPr>
          <a:xfrm>
            <a:off x="9601934" y="2286000"/>
            <a:ext cx="2286000" cy="2286000"/>
          </a:xfrm>
          <a:prstGeom prst="rect">
            <a:avLst/>
          </a:prstGeom>
          <a:noFill/>
          <a:ln>
            <a:noFill/>
          </a:ln>
        </p:spPr>
      </p:pic>
      <p:sp>
        <p:nvSpPr>
          <p:cNvPr id="894" name="Google Shape;894;g5ce792cb23_7_47"/>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Founded Amazon.com in 1994</a:t>
            </a:r>
            <a:endParaRPr/>
          </a:p>
          <a:p>
            <a:pPr marL="457200" lvl="0" indent="-320040" algn="l" rtl="0">
              <a:lnSpc>
                <a:spcPct val="150000"/>
              </a:lnSpc>
              <a:spcBef>
                <a:spcPts val="0"/>
              </a:spcBef>
              <a:spcAft>
                <a:spcPts val="0"/>
              </a:spcAft>
              <a:buSzPts val="1440"/>
              <a:buChar char="►"/>
            </a:pPr>
            <a:r>
              <a:rPr lang="en-US"/>
              <a:t>Founder of Blue Origin, an aerospace company looking to lower the cost and increase the safety of spaceflight</a:t>
            </a:r>
            <a:endParaRPr/>
          </a:p>
          <a:p>
            <a:pPr marL="457200" lvl="0" indent="-320040" algn="l" rtl="0">
              <a:lnSpc>
                <a:spcPct val="150000"/>
              </a:lnSpc>
              <a:spcBef>
                <a:spcPts val="0"/>
              </a:spcBef>
              <a:spcAft>
                <a:spcPts val="0"/>
              </a:spcAft>
              <a:buSzPts val="1440"/>
              <a:buChar char="►"/>
            </a:pPr>
            <a:r>
              <a:rPr lang="en-US"/>
              <a:t>Owner of the Washington Post</a:t>
            </a:r>
            <a:endParaRPr/>
          </a:p>
          <a:p>
            <a:pPr marL="457200" lvl="0" indent="-320040" algn="l" rtl="0">
              <a:lnSpc>
                <a:spcPct val="150000"/>
              </a:lnSpc>
              <a:spcBef>
                <a:spcPts val="0"/>
              </a:spcBef>
              <a:spcAft>
                <a:spcPts val="0"/>
              </a:spcAft>
              <a:buSzPts val="1440"/>
              <a:buChar char="►"/>
            </a:pPr>
            <a:r>
              <a:rPr lang="en-US"/>
              <a:t>Named TIME Magazine’s Person of the Year in 1999</a:t>
            </a:r>
            <a:endParaRPr/>
          </a:p>
          <a:p>
            <a:pPr marL="457200" lvl="0" indent="-320040" algn="l" rtl="0">
              <a:lnSpc>
                <a:spcPct val="150000"/>
              </a:lnSpc>
              <a:spcBef>
                <a:spcPts val="0"/>
              </a:spcBef>
              <a:spcAft>
                <a:spcPts val="0"/>
              </a:spcAft>
              <a:buSzPts val="1440"/>
              <a:buChar char="►"/>
            </a:pPr>
            <a:r>
              <a:rPr lang="en-US"/>
              <a:t>Graduated summa cum laude, Phi Beta Kappa in electrical engineering and computer science from Princeton University in 1986</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5ce792cb23_7_53"/>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Brian T. Olsavsky</a:t>
            </a:r>
            <a:endParaRPr/>
          </a:p>
        </p:txBody>
      </p:sp>
      <p:pic>
        <p:nvPicPr>
          <p:cNvPr id="900" name="Google Shape;900;g5ce792cb23_7_53"/>
          <p:cNvPicPr preferRelativeResize="0"/>
          <p:nvPr/>
        </p:nvPicPr>
        <p:blipFill>
          <a:blip r:embed="rId3">
            <a:alphaModFix/>
          </a:blip>
          <a:stretch>
            <a:fillRect/>
          </a:stretch>
        </p:blipFill>
        <p:spPr>
          <a:xfrm>
            <a:off x="9601900" y="2286000"/>
            <a:ext cx="2286000" cy="2286000"/>
          </a:xfrm>
          <a:prstGeom prst="rect">
            <a:avLst/>
          </a:prstGeom>
          <a:noFill/>
          <a:ln>
            <a:noFill/>
          </a:ln>
        </p:spPr>
      </p:pic>
      <p:sp>
        <p:nvSpPr>
          <p:cNvPr id="901" name="Google Shape;901;g5ce792cb23_7_53"/>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Oversees financial activities, including controllership, tax, treasury, analysis, investor relations, internal audit and financial operations</a:t>
            </a:r>
            <a:endParaRPr/>
          </a:p>
          <a:p>
            <a:pPr marL="457200" lvl="0" indent="-320040" algn="l" rtl="0">
              <a:lnSpc>
                <a:spcPct val="150000"/>
              </a:lnSpc>
              <a:spcBef>
                <a:spcPts val="0"/>
              </a:spcBef>
              <a:spcAft>
                <a:spcPts val="0"/>
              </a:spcAft>
              <a:buSzPts val="1440"/>
              <a:buChar char="►"/>
            </a:pPr>
            <a:r>
              <a:rPr lang="en-US"/>
              <a:t>(2012-Present) - CFO</a:t>
            </a:r>
            <a:endParaRPr/>
          </a:p>
          <a:p>
            <a:pPr marL="457200" lvl="0" indent="-320040" algn="l" rtl="0">
              <a:lnSpc>
                <a:spcPct val="150000"/>
              </a:lnSpc>
              <a:spcBef>
                <a:spcPts val="0"/>
              </a:spcBef>
              <a:spcAft>
                <a:spcPts val="0"/>
              </a:spcAft>
              <a:buSzPts val="1440"/>
              <a:buChar char="►"/>
            </a:pPr>
            <a:r>
              <a:rPr lang="en-US"/>
              <a:t>(2002-2012) - VP Finance</a:t>
            </a:r>
            <a:endParaRPr/>
          </a:p>
          <a:p>
            <a:pPr marL="457200" lvl="0" indent="-320040" algn="l" rtl="0">
              <a:lnSpc>
                <a:spcPct val="150000"/>
              </a:lnSpc>
              <a:spcBef>
                <a:spcPts val="0"/>
              </a:spcBef>
              <a:spcAft>
                <a:spcPts val="0"/>
              </a:spcAft>
              <a:buSzPts val="1440"/>
              <a:buChar char="►"/>
            </a:pPr>
            <a:r>
              <a:rPr lang="en-US"/>
              <a:t>(1995-2002) - VP Finance at Fisher Scientific</a:t>
            </a:r>
            <a:endParaRPr/>
          </a:p>
          <a:p>
            <a:pPr marL="457200" lvl="0" indent="-320040" algn="l" rtl="0">
              <a:lnSpc>
                <a:spcPct val="150000"/>
              </a:lnSpc>
              <a:spcBef>
                <a:spcPts val="0"/>
              </a:spcBef>
              <a:spcAft>
                <a:spcPts val="0"/>
              </a:spcAft>
              <a:buSzPts val="1440"/>
              <a:buChar char="►"/>
            </a:pPr>
            <a:r>
              <a:rPr lang="en-US"/>
              <a:t>(1987-1989) - MBA, Finance from Tepper School of Business</a:t>
            </a:r>
            <a:endParaRPr/>
          </a:p>
          <a:p>
            <a:pPr marL="457200" lvl="0" indent="-320040" algn="l" rtl="0">
              <a:lnSpc>
                <a:spcPct val="150000"/>
              </a:lnSpc>
              <a:spcBef>
                <a:spcPts val="0"/>
              </a:spcBef>
              <a:spcAft>
                <a:spcPts val="0"/>
              </a:spcAft>
              <a:buSzPts val="1440"/>
              <a:buChar char="►"/>
            </a:pPr>
            <a:r>
              <a:rPr lang="en-US"/>
              <a:t>(1981-1985) - B.S., Mechanical Engineering from Penn State University</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g5ce792cb23_7_59"/>
          <p:cNvPicPr preferRelativeResize="0"/>
          <p:nvPr/>
        </p:nvPicPr>
        <p:blipFill>
          <a:blip r:embed="rId3">
            <a:alphaModFix/>
          </a:blip>
          <a:stretch>
            <a:fillRect/>
          </a:stretch>
        </p:blipFill>
        <p:spPr>
          <a:xfrm>
            <a:off x="9601925" y="2286000"/>
            <a:ext cx="2286000" cy="2286000"/>
          </a:xfrm>
          <a:prstGeom prst="rect">
            <a:avLst/>
          </a:prstGeom>
          <a:noFill/>
          <a:ln>
            <a:noFill/>
          </a:ln>
        </p:spPr>
      </p:pic>
      <p:sp>
        <p:nvSpPr>
          <p:cNvPr id="907" name="Google Shape;907;g5ce792cb23_7_59"/>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(2004-Present) - SVP, Business Development</a:t>
            </a:r>
            <a:endParaRPr/>
          </a:p>
          <a:p>
            <a:pPr marL="457200" lvl="0" indent="-320040" algn="l" rtl="0">
              <a:lnSpc>
                <a:spcPct val="150000"/>
              </a:lnSpc>
              <a:spcBef>
                <a:spcPts val="0"/>
              </a:spcBef>
              <a:spcAft>
                <a:spcPts val="0"/>
              </a:spcAft>
              <a:buSzPts val="1440"/>
              <a:buChar char="►"/>
            </a:pPr>
            <a:r>
              <a:rPr lang="en-US"/>
              <a:t>(1998-2004) - Product Development &amp; Operations</a:t>
            </a:r>
            <a:endParaRPr/>
          </a:p>
          <a:p>
            <a:pPr marL="457200" lvl="0" indent="-320040" algn="l" rtl="0">
              <a:lnSpc>
                <a:spcPct val="150000"/>
              </a:lnSpc>
              <a:spcBef>
                <a:spcPts val="0"/>
              </a:spcBef>
              <a:spcAft>
                <a:spcPts val="0"/>
              </a:spcAft>
              <a:buSzPts val="1440"/>
              <a:buChar char="►"/>
            </a:pPr>
            <a:r>
              <a:rPr lang="en-US"/>
              <a:t>(1996-1998) - Associate at Deutsche Bank</a:t>
            </a:r>
            <a:endParaRPr/>
          </a:p>
          <a:p>
            <a:pPr marL="457200" lvl="0" indent="-320040" algn="l" rtl="0">
              <a:lnSpc>
                <a:spcPct val="150000"/>
              </a:lnSpc>
              <a:spcBef>
                <a:spcPts val="0"/>
              </a:spcBef>
              <a:spcAft>
                <a:spcPts val="0"/>
              </a:spcAft>
              <a:buSzPts val="1440"/>
              <a:buChar char="►"/>
            </a:pPr>
            <a:r>
              <a:rPr lang="en-US"/>
              <a:t>(1995-1996) - Associate at Morgan Stanley</a:t>
            </a:r>
            <a:endParaRPr/>
          </a:p>
          <a:p>
            <a:pPr marL="457200" lvl="0" indent="-320040" algn="l" rtl="0">
              <a:lnSpc>
                <a:spcPct val="150000"/>
              </a:lnSpc>
              <a:spcBef>
                <a:spcPts val="0"/>
              </a:spcBef>
              <a:spcAft>
                <a:spcPts val="0"/>
              </a:spcAft>
              <a:buSzPts val="1440"/>
              <a:buChar char="►"/>
            </a:pPr>
            <a:r>
              <a:rPr lang="en-US"/>
              <a:t>MBA from Stanford Business School</a:t>
            </a:r>
            <a:endParaRPr/>
          </a:p>
          <a:p>
            <a:pPr marL="457200" lvl="0" indent="-320040" algn="l" rtl="0">
              <a:lnSpc>
                <a:spcPct val="150000"/>
              </a:lnSpc>
              <a:spcBef>
                <a:spcPts val="0"/>
              </a:spcBef>
              <a:spcAft>
                <a:spcPts val="0"/>
              </a:spcAft>
              <a:buSzPts val="1440"/>
              <a:buChar char="►"/>
            </a:pPr>
            <a:r>
              <a:rPr lang="en-US"/>
              <a:t>B.A., Economics from Dartmouth College</a:t>
            </a:r>
            <a:endParaRPr/>
          </a:p>
        </p:txBody>
      </p:sp>
      <p:sp>
        <p:nvSpPr>
          <p:cNvPr id="908" name="Google Shape;908;g5ce792cb23_7_59"/>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Jeffrey M. Blackburn</a:t>
            </a:r>
            <a:endParaRPr/>
          </a:p>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5ce792cb23_7_65"/>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Andrew R. Jassy</a:t>
            </a:r>
            <a:endParaRPr/>
          </a:p>
          <a:p>
            <a:pPr marL="0" lvl="0" indent="0" algn="l" rtl="0">
              <a:spcBef>
                <a:spcPts val="0"/>
              </a:spcBef>
              <a:spcAft>
                <a:spcPts val="0"/>
              </a:spcAft>
              <a:buNone/>
            </a:pPr>
            <a:endParaRPr/>
          </a:p>
        </p:txBody>
      </p:sp>
      <p:pic>
        <p:nvPicPr>
          <p:cNvPr id="914" name="Google Shape;914;g5ce792cb23_7_65"/>
          <p:cNvPicPr preferRelativeResize="0"/>
          <p:nvPr/>
        </p:nvPicPr>
        <p:blipFill>
          <a:blip r:embed="rId3">
            <a:alphaModFix/>
          </a:blip>
          <a:stretch>
            <a:fillRect/>
          </a:stretch>
        </p:blipFill>
        <p:spPr>
          <a:xfrm>
            <a:off x="9601900" y="2286000"/>
            <a:ext cx="2286000" cy="2286000"/>
          </a:xfrm>
          <a:prstGeom prst="rect">
            <a:avLst/>
          </a:prstGeom>
          <a:noFill/>
          <a:ln>
            <a:noFill/>
          </a:ln>
        </p:spPr>
      </p:pic>
      <p:sp>
        <p:nvSpPr>
          <p:cNvPr id="915" name="Google Shape;915;g5ce792cb23_7_65"/>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Managed team that delivered 90+ cloud infrastructure &amp; application services</a:t>
            </a:r>
            <a:endParaRPr/>
          </a:p>
          <a:p>
            <a:pPr marL="457200" lvl="0" indent="-320040" algn="l" rtl="0">
              <a:lnSpc>
                <a:spcPct val="150000"/>
              </a:lnSpc>
              <a:spcBef>
                <a:spcPts val="0"/>
              </a:spcBef>
              <a:spcAft>
                <a:spcPts val="0"/>
              </a:spcAft>
              <a:buSzPts val="1440"/>
              <a:buChar char="►"/>
            </a:pPr>
            <a:r>
              <a:rPr lang="en-US"/>
              <a:t>(1997-Present) - CEO of Amazon Web Services (AWS)</a:t>
            </a:r>
            <a:endParaRPr/>
          </a:p>
          <a:p>
            <a:pPr marL="1371600" lvl="2" indent="-342900" algn="l" rtl="0">
              <a:lnSpc>
                <a:spcPct val="150000"/>
              </a:lnSpc>
              <a:spcBef>
                <a:spcPts val="0"/>
              </a:spcBef>
              <a:spcAft>
                <a:spcPts val="0"/>
              </a:spcAft>
              <a:buSzPts val="1800"/>
              <a:buChar char="►"/>
            </a:pPr>
            <a:r>
              <a:rPr lang="en-US" sz="1800"/>
              <a:t> Has led Amazon Web Services since its inception</a:t>
            </a:r>
            <a:endParaRPr sz="1800"/>
          </a:p>
          <a:p>
            <a:pPr marL="457200" lvl="0" indent="-320040" algn="l" rtl="0">
              <a:lnSpc>
                <a:spcPct val="150000"/>
              </a:lnSpc>
              <a:spcBef>
                <a:spcPts val="0"/>
              </a:spcBef>
              <a:spcAft>
                <a:spcPts val="0"/>
              </a:spcAft>
              <a:buSzPts val="1440"/>
              <a:buChar char="►"/>
            </a:pPr>
            <a:r>
              <a:rPr lang="en-US"/>
              <a:t>MBA from Harvard Business School</a:t>
            </a:r>
            <a:endParaRPr/>
          </a:p>
          <a:p>
            <a:pPr marL="457200" lvl="0" indent="-320040" algn="l" rtl="0">
              <a:lnSpc>
                <a:spcPct val="150000"/>
              </a:lnSpc>
              <a:spcBef>
                <a:spcPts val="0"/>
              </a:spcBef>
              <a:spcAft>
                <a:spcPts val="0"/>
              </a:spcAft>
              <a:buSzPts val="1440"/>
              <a:buChar char="►"/>
            </a:pPr>
            <a:r>
              <a:rPr lang="en-US"/>
              <a:t>AB from Harvard University</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5ce792cb23_7_71"/>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Shelley L. Reynolds</a:t>
            </a:r>
            <a:endParaRPr/>
          </a:p>
          <a:p>
            <a:pPr marL="0" lvl="0" indent="0" algn="l" rtl="0">
              <a:spcBef>
                <a:spcPts val="0"/>
              </a:spcBef>
              <a:spcAft>
                <a:spcPts val="0"/>
              </a:spcAft>
              <a:buNone/>
            </a:pPr>
            <a:endParaRPr/>
          </a:p>
        </p:txBody>
      </p:sp>
      <p:pic>
        <p:nvPicPr>
          <p:cNvPr id="921" name="Google Shape;921;g5ce792cb23_7_71"/>
          <p:cNvPicPr preferRelativeResize="0"/>
          <p:nvPr/>
        </p:nvPicPr>
        <p:blipFill>
          <a:blip r:embed="rId3">
            <a:alphaModFix/>
          </a:blip>
          <a:stretch>
            <a:fillRect/>
          </a:stretch>
        </p:blipFill>
        <p:spPr>
          <a:xfrm>
            <a:off x="9601925" y="2286000"/>
            <a:ext cx="2286000" cy="2286000"/>
          </a:xfrm>
          <a:prstGeom prst="rect">
            <a:avLst/>
          </a:prstGeom>
          <a:noFill/>
          <a:ln>
            <a:noFill/>
          </a:ln>
        </p:spPr>
      </p:pic>
      <p:sp>
        <p:nvSpPr>
          <p:cNvPr id="922" name="Google Shape;922;g5ce792cb23_7_71"/>
          <p:cNvSpPr txBox="1">
            <a:spLocks noGrp="1"/>
          </p:cNvSpPr>
          <p:nvPr>
            <p:ph type="body" idx="1"/>
          </p:nvPr>
        </p:nvSpPr>
        <p:spPr>
          <a:xfrm>
            <a:off x="677334" y="1950114"/>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Oversees Amazon’s accounting function</a:t>
            </a:r>
            <a:endParaRPr/>
          </a:p>
          <a:p>
            <a:pPr marL="457200" lvl="0" indent="-320040" algn="l" rtl="0">
              <a:lnSpc>
                <a:spcPct val="150000"/>
              </a:lnSpc>
              <a:spcBef>
                <a:spcPts val="0"/>
              </a:spcBef>
              <a:spcAft>
                <a:spcPts val="0"/>
              </a:spcAft>
              <a:buSzPts val="1440"/>
              <a:buChar char="►"/>
            </a:pPr>
            <a:r>
              <a:rPr lang="en-US"/>
              <a:t>(2007-Present) - VP, Worldwide Controller &amp; Principal Accounting Officer</a:t>
            </a:r>
            <a:endParaRPr/>
          </a:p>
          <a:p>
            <a:pPr marL="457200" lvl="0" indent="-320040" algn="l" rtl="0">
              <a:lnSpc>
                <a:spcPct val="150000"/>
              </a:lnSpc>
              <a:spcBef>
                <a:spcPts val="0"/>
              </a:spcBef>
              <a:spcAft>
                <a:spcPts val="0"/>
              </a:spcAft>
              <a:buSzPts val="1440"/>
              <a:buChar char="►"/>
            </a:pPr>
            <a:r>
              <a:rPr lang="en-US"/>
              <a:t>(2006-2007) - VP, Finance &amp; Controller</a:t>
            </a:r>
            <a:endParaRPr/>
          </a:p>
          <a:p>
            <a:pPr marL="457200" lvl="0" indent="-320040" algn="l" rtl="0">
              <a:lnSpc>
                <a:spcPct val="150000"/>
              </a:lnSpc>
              <a:spcBef>
                <a:spcPts val="0"/>
              </a:spcBef>
              <a:spcAft>
                <a:spcPts val="0"/>
              </a:spcAft>
              <a:buSzPts val="1440"/>
              <a:buChar char="►"/>
            </a:pPr>
            <a:r>
              <a:rPr lang="en-US"/>
              <a:t>(1998-2006) - Partner at Deloitte &amp; Touche LLP</a:t>
            </a:r>
            <a:endParaRPr/>
          </a:p>
          <a:p>
            <a:pPr marL="457200" lvl="0" indent="-320040" algn="l" rtl="0">
              <a:lnSpc>
                <a:spcPct val="150000"/>
              </a:lnSpc>
              <a:spcBef>
                <a:spcPts val="0"/>
              </a:spcBef>
              <a:spcAft>
                <a:spcPts val="0"/>
              </a:spcAft>
              <a:buSzPts val="1440"/>
              <a:buChar char="►"/>
            </a:pPr>
            <a:r>
              <a:rPr lang="en-US"/>
              <a:t>Undergraduate degree from University of Washington Foster School of Business</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5ce792cb23_7_77"/>
          <p:cNvSpPr txBox="1">
            <a:spLocks noGrp="1"/>
          </p:cNvSpPr>
          <p:nvPr>
            <p:ph type="body" idx="1"/>
          </p:nvPr>
        </p:nvSpPr>
        <p:spPr>
          <a:xfrm>
            <a:off x="677325" y="1950127"/>
            <a:ext cx="8596800" cy="44169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(2016-Present) - CEO Worldwide Consumer</a:t>
            </a:r>
            <a:endParaRPr/>
          </a:p>
          <a:p>
            <a:pPr marL="457200" lvl="0" indent="-320040" algn="l" rtl="0">
              <a:lnSpc>
                <a:spcPct val="150000"/>
              </a:lnSpc>
              <a:spcBef>
                <a:spcPts val="0"/>
              </a:spcBef>
              <a:spcAft>
                <a:spcPts val="0"/>
              </a:spcAft>
              <a:buSzPts val="1440"/>
              <a:buChar char="►"/>
            </a:pPr>
            <a:r>
              <a:rPr lang="en-US"/>
              <a:t>(2012-2016) - Senior Vice President, Consumer Business</a:t>
            </a:r>
            <a:endParaRPr/>
          </a:p>
          <a:p>
            <a:pPr marL="457200" lvl="0" indent="-320040" algn="l" rtl="0">
              <a:lnSpc>
                <a:spcPct val="150000"/>
              </a:lnSpc>
              <a:spcBef>
                <a:spcPts val="0"/>
              </a:spcBef>
              <a:spcAft>
                <a:spcPts val="0"/>
              </a:spcAft>
              <a:buSzPts val="1440"/>
              <a:buChar char="►"/>
            </a:pPr>
            <a:r>
              <a:rPr lang="en-US"/>
              <a:t>(2007-2012) -  Senior Vice President, North American Retail</a:t>
            </a:r>
            <a:endParaRPr/>
          </a:p>
          <a:p>
            <a:pPr marL="457200" lvl="0" indent="-320040" algn="l" rtl="0">
              <a:lnSpc>
                <a:spcPct val="150000"/>
              </a:lnSpc>
              <a:spcBef>
                <a:spcPts val="0"/>
              </a:spcBef>
              <a:spcAft>
                <a:spcPts val="0"/>
              </a:spcAft>
              <a:buSzPts val="1440"/>
              <a:buChar char="►"/>
            </a:pPr>
            <a:r>
              <a:rPr lang="en-US"/>
              <a:t>(2002-2006) - Senior Vice President, Worldwide Operations</a:t>
            </a:r>
            <a:endParaRPr/>
          </a:p>
          <a:p>
            <a:pPr marL="457200" lvl="0" indent="-320040" algn="l" rtl="0">
              <a:lnSpc>
                <a:spcPct val="150000"/>
              </a:lnSpc>
              <a:spcBef>
                <a:spcPts val="0"/>
              </a:spcBef>
              <a:spcAft>
                <a:spcPts val="0"/>
              </a:spcAft>
              <a:buSzPts val="1440"/>
              <a:buChar char="►"/>
            </a:pPr>
            <a:r>
              <a:rPr lang="en-US"/>
              <a:t>(1999-2002) - Vice President &amp; General Manager</a:t>
            </a:r>
            <a:endParaRPr/>
          </a:p>
          <a:p>
            <a:pPr marL="457200" lvl="0" indent="-320040" algn="l" rtl="0">
              <a:lnSpc>
                <a:spcPct val="150000"/>
              </a:lnSpc>
              <a:spcBef>
                <a:spcPts val="0"/>
              </a:spcBef>
              <a:spcAft>
                <a:spcPts val="0"/>
              </a:spcAft>
              <a:buSzPts val="1440"/>
              <a:buChar char="►"/>
            </a:pPr>
            <a:r>
              <a:rPr lang="en-US"/>
              <a:t>Former Vice President &amp; General Manager, Pharmaceutical Fine Chemicals at AlliedSignal (now Honeywell) </a:t>
            </a:r>
            <a:endParaRPr/>
          </a:p>
          <a:p>
            <a:pPr marL="457200" lvl="0" indent="-320040" algn="l" rtl="0">
              <a:lnSpc>
                <a:spcPct val="150000"/>
              </a:lnSpc>
              <a:spcBef>
                <a:spcPts val="0"/>
              </a:spcBef>
              <a:spcAft>
                <a:spcPts val="0"/>
              </a:spcAft>
              <a:buSzPts val="1440"/>
              <a:buChar char="►"/>
            </a:pPr>
            <a:r>
              <a:rPr lang="en-US"/>
              <a:t>MBA &amp; MS in Chemical Engineering from MIT's Leaders for Global Operations</a:t>
            </a:r>
            <a:endParaRPr/>
          </a:p>
          <a:p>
            <a:pPr marL="457200" lvl="0" indent="-320040" algn="l" rtl="0">
              <a:lnSpc>
                <a:spcPct val="150000"/>
              </a:lnSpc>
              <a:spcBef>
                <a:spcPts val="0"/>
              </a:spcBef>
              <a:spcAft>
                <a:spcPts val="0"/>
              </a:spcAft>
              <a:buSzPts val="1440"/>
              <a:buChar char="►"/>
            </a:pPr>
            <a:r>
              <a:rPr lang="en-US"/>
              <a:t>BSE degree in Chemical Engineering, Summa Cum Laude, from Princeton University</a:t>
            </a:r>
            <a:endParaRPr/>
          </a:p>
        </p:txBody>
      </p:sp>
      <p:sp>
        <p:nvSpPr>
          <p:cNvPr id="928" name="Google Shape;928;g5ce792cb23_7_77"/>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Jeffrey A. Wilke</a:t>
            </a:r>
            <a:endParaRPr/>
          </a:p>
          <a:p>
            <a:pPr marL="0" lvl="0" indent="0" algn="l" rtl="0">
              <a:spcBef>
                <a:spcPts val="0"/>
              </a:spcBef>
              <a:spcAft>
                <a:spcPts val="0"/>
              </a:spcAft>
              <a:buNone/>
            </a:pPr>
            <a:endParaRPr/>
          </a:p>
        </p:txBody>
      </p:sp>
      <p:pic>
        <p:nvPicPr>
          <p:cNvPr id="929" name="Google Shape;929;g5ce792cb23_7_77"/>
          <p:cNvPicPr preferRelativeResize="0"/>
          <p:nvPr/>
        </p:nvPicPr>
        <p:blipFill>
          <a:blip r:embed="rId3">
            <a:alphaModFix/>
          </a:blip>
          <a:stretch>
            <a:fillRect/>
          </a:stretch>
        </p:blipFill>
        <p:spPr>
          <a:xfrm>
            <a:off x="9601900" y="2286000"/>
            <a:ext cx="2286000" cy="2286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5ce792cb23_7_83"/>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David A. Zapolsky</a:t>
            </a:r>
            <a:endParaRPr/>
          </a:p>
          <a:p>
            <a:pPr marL="0" lvl="0" indent="0" algn="l" rtl="0">
              <a:spcBef>
                <a:spcPts val="0"/>
              </a:spcBef>
              <a:spcAft>
                <a:spcPts val="0"/>
              </a:spcAft>
              <a:buNone/>
            </a:pPr>
            <a:endParaRPr/>
          </a:p>
        </p:txBody>
      </p:sp>
      <p:pic>
        <p:nvPicPr>
          <p:cNvPr id="935" name="Google Shape;935;g5ce792cb23_7_83"/>
          <p:cNvPicPr preferRelativeResize="0"/>
          <p:nvPr/>
        </p:nvPicPr>
        <p:blipFill>
          <a:blip r:embed="rId3">
            <a:alphaModFix/>
          </a:blip>
          <a:stretch>
            <a:fillRect/>
          </a:stretch>
        </p:blipFill>
        <p:spPr>
          <a:xfrm>
            <a:off x="9601925" y="2286000"/>
            <a:ext cx="2286000" cy="2286000"/>
          </a:xfrm>
          <a:prstGeom prst="rect">
            <a:avLst/>
          </a:prstGeom>
          <a:noFill/>
          <a:ln>
            <a:noFill/>
          </a:ln>
        </p:spPr>
      </p:pic>
      <p:sp>
        <p:nvSpPr>
          <p:cNvPr id="936" name="Google Shape;936;g5ce792cb23_7_83"/>
          <p:cNvSpPr txBox="1">
            <a:spLocks noGrp="1"/>
          </p:cNvSpPr>
          <p:nvPr>
            <p:ph type="body" idx="1"/>
          </p:nvPr>
        </p:nvSpPr>
        <p:spPr>
          <a:xfrm>
            <a:off x="677325" y="1950127"/>
            <a:ext cx="8596800" cy="44343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(2014-Present) - SVP, General Counsel and Secretary</a:t>
            </a:r>
            <a:endParaRPr/>
          </a:p>
          <a:p>
            <a:pPr marL="457200" lvl="0" indent="-320040" algn="l" rtl="0">
              <a:lnSpc>
                <a:spcPct val="150000"/>
              </a:lnSpc>
              <a:spcBef>
                <a:spcPts val="0"/>
              </a:spcBef>
              <a:spcAft>
                <a:spcPts val="0"/>
              </a:spcAft>
              <a:buSzPts val="1440"/>
              <a:buChar char="►"/>
            </a:pPr>
            <a:r>
              <a:rPr lang="en-US"/>
              <a:t>(2002-2014) - VP, General Counsel and Secretary</a:t>
            </a:r>
            <a:endParaRPr/>
          </a:p>
          <a:p>
            <a:pPr marL="457200" lvl="0" indent="-320040" algn="l" rtl="0">
              <a:lnSpc>
                <a:spcPct val="150000"/>
              </a:lnSpc>
              <a:spcBef>
                <a:spcPts val="0"/>
              </a:spcBef>
              <a:spcAft>
                <a:spcPts val="0"/>
              </a:spcAft>
              <a:buSzPts val="1440"/>
              <a:buChar char="►"/>
            </a:pPr>
            <a:r>
              <a:rPr lang="en-US"/>
              <a:t>(1999-2002) - Associate General Counsel</a:t>
            </a:r>
            <a:endParaRPr/>
          </a:p>
          <a:p>
            <a:pPr marL="457200" lvl="0" indent="-320040" algn="l" rtl="0">
              <a:lnSpc>
                <a:spcPct val="150000"/>
              </a:lnSpc>
              <a:spcBef>
                <a:spcPts val="0"/>
              </a:spcBef>
              <a:spcAft>
                <a:spcPts val="0"/>
              </a:spcAft>
              <a:buSzPts val="1440"/>
              <a:buChar char="►"/>
            </a:pPr>
            <a:r>
              <a:rPr lang="en-US"/>
              <a:t>(1999) - Partner at Dorsey &amp; Whitney LLP</a:t>
            </a:r>
            <a:endParaRPr/>
          </a:p>
          <a:p>
            <a:pPr marL="457200" lvl="0" indent="-320040" algn="l" rtl="0">
              <a:lnSpc>
                <a:spcPct val="150000"/>
              </a:lnSpc>
              <a:spcBef>
                <a:spcPts val="0"/>
              </a:spcBef>
              <a:spcAft>
                <a:spcPts val="0"/>
              </a:spcAft>
              <a:buSzPts val="1440"/>
              <a:buChar char="►"/>
            </a:pPr>
            <a:r>
              <a:rPr lang="en-US"/>
              <a:t>(1994-1999) - Partner at Bogle &amp; Gates</a:t>
            </a:r>
            <a:endParaRPr/>
          </a:p>
          <a:p>
            <a:pPr marL="457200" lvl="0" indent="-320040" algn="l" rtl="0">
              <a:lnSpc>
                <a:spcPct val="150000"/>
              </a:lnSpc>
              <a:spcBef>
                <a:spcPts val="0"/>
              </a:spcBef>
              <a:spcAft>
                <a:spcPts val="0"/>
              </a:spcAft>
              <a:buSzPts val="1440"/>
              <a:buChar char="►"/>
            </a:pPr>
            <a:r>
              <a:rPr lang="en-US"/>
              <a:t>(1991-1994) - Associate at Wachtell, Lipton, Rosen &amp; Katz</a:t>
            </a:r>
            <a:endParaRPr/>
          </a:p>
          <a:p>
            <a:pPr marL="457200" lvl="0" indent="-320040" algn="l" rtl="0">
              <a:lnSpc>
                <a:spcPct val="150000"/>
              </a:lnSpc>
              <a:spcBef>
                <a:spcPts val="0"/>
              </a:spcBef>
              <a:spcAft>
                <a:spcPts val="0"/>
              </a:spcAft>
              <a:buSzPts val="1440"/>
              <a:buChar char="►"/>
            </a:pPr>
            <a:r>
              <a:rPr lang="en-US"/>
              <a:t>(1998-1991) - Assistant District Attorney at Kings County District Attorney's Office</a:t>
            </a:r>
            <a:endParaRPr/>
          </a:p>
          <a:p>
            <a:pPr marL="457200" lvl="0" indent="-320040" algn="l" rtl="0">
              <a:lnSpc>
                <a:spcPct val="150000"/>
              </a:lnSpc>
              <a:spcBef>
                <a:spcPts val="0"/>
              </a:spcBef>
              <a:spcAft>
                <a:spcPts val="0"/>
              </a:spcAft>
              <a:buSzPts val="1440"/>
              <a:buChar char="►"/>
            </a:pPr>
            <a:r>
              <a:rPr lang="en-US"/>
              <a:t>(1985-1988) - J.D., Law from Berkeley School of Law</a:t>
            </a:r>
            <a:endParaRPr/>
          </a:p>
          <a:p>
            <a:pPr marL="457200" lvl="0" indent="-320040" algn="l" rtl="0">
              <a:lnSpc>
                <a:spcPct val="150000"/>
              </a:lnSpc>
              <a:spcBef>
                <a:spcPts val="0"/>
              </a:spcBef>
              <a:spcAft>
                <a:spcPts val="0"/>
              </a:spcAft>
              <a:buSzPts val="1440"/>
              <a:buChar char="►"/>
            </a:pPr>
            <a:r>
              <a:rPr lang="en-US"/>
              <a:t>(1981-1985) - A.B., Music from Columbia University</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5ce792cb23_7_8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 Compensation</a:t>
            </a:r>
            <a:endParaRPr/>
          </a:p>
        </p:txBody>
      </p:sp>
      <p:pic>
        <p:nvPicPr>
          <p:cNvPr id="942" name="Google Shape;942;g5ce792cb23_7_89"/>
          <p:cNvPicPr preferRelativeResize="0"/>
          <p:nvPr/>
        </p:nvPicPr>
        <p:blipFill>
          <a:blip r:embed="rId3">
            <a:alphaModFix/>
          </a:blip>
          <a:stretch>
            <a:fillRect/>
          </a:stretch>
        </p:blipFill>
        <p:spPr>
          <a:xfrm>
            <a:off x="1012572" y="1443800"/>
            <a:ext cx="10166876" cy="4124200"/>
          </a:xfrm>
          <a:prstGeom prst="rect">
            <a:avLst/>
          </a:prstGeom>
          <a:noFill/>
          <a:ln>
            <a:noFill/>
          </a:ln>
        </p:spPr>
      </p:pic>
      <p:pic>
        <p:nvPicPr>
          <p:cNvPr id="943" name="Google Shape;943;g5ce792cb23_7_89"/>
          <p:cNvPicPr preferRelativeResize="0"/>
          <p:nvPr/>
        </p:nvPicPr>
        <p:blipFill>
          <a:blip r:embed="rId4">
            <a:alphaModFix/>
          </a:blip>
          <a:stretch>
            <a:fillRect/>
          </a:stretch>
        </p:blipFill>
        <p:spPr>
          <a:xfrm>
            <a:off x="657550" y="5720400"/>
            <a:ext cx="10876925" cy="98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5973f15ba2_0_37"/>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E-commerce accounted for over 50% of the overall retail growth (51.9%) in the United States</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This is the largest percentage of growth accounted by e-commerce since 2008 (63.8%)</a:t>
            </a:r>
            <a:endParaRPr/>
          </a:p>
        </p:txBody>
      </p:sp>
      <p:sp>
        <p:nvSpPr>
          <p:cNvPr id="217" name="Google Shape;217;g5973f15ba2_0_3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Comparing growth: US retail sales vs e-commerce </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5ce792cb23_7_9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CEO Compensation</a:t>
            </a:r>
            <a:endParaRPr/>
          </a:p>
        </p:txBody>
      </p:sp>
      <p:pic>
        <p:nvPicPr>
          <p:cNvPr id="949" name="Google Shape;949;g5ce792cb23_7_95"/>
          <p:cNvPicPr preferRelativeResize="0"/>
          <p:nvPr/>
        </p:nvPicPr>
        <p:blipFill>
          <a:blip r:embed="rId3">
            <a:alphaModFix/>
          </a:blip>
          <a:stretch>
            <a:fillRect/>
          </a:stretch>
        </p:blipFill>
        <p:spPr>
          <a:xfrm>
            <a:off x="429975" y="2000875"/>
            <a:ext cx="11332050" cy="2100800"/>
          </a:xfrm>
          <a:prstGeom prst="rect">
            <a:avLst/>
          </a:prstGeom>
          <a:noFill/>
          <a:ln>
            <a:noFill/>
          </a:ln>
        </p:spPr>
      </p:pic>
      <p:pic>
        <p:nvPicPr>
          <p:cNvPr id="950" name="Google Shape;950;g5ce792cb23_7_95"/>
          <p:cNvPicPr preferRelativeResize="0"/>
          <p:nvPr/>
        </p:nvPicPr>
        <p:blipFill>
          <a:blip r:embed="rId4">
            <a:alphaModFix/>
          </a:blip>
          <a:stretch>
            <a:fillRect/>
          </a:stretch>
        </p:blipFill>
        <p:spPr>
          <a:xfrm>
            <a:off x="429975" y="4756592"/>
            <a:ext cx="11470826" cy="852758"/>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g5ce792cb23_7_10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Ownership Summary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956" name="Google Shape;956;g5ce792cb23_7_106"/>
          <p:cNvPicPr preferRelativeResize="0"/>
          <p:nvPr/>
        </p:nvPicPr>
        <p:blipFill>
          <a:blip r:embed="rId3">
            <a:alphaModFix/>
          </a:blip>
          <a:stretch>
            <a:fillRect/>
          </a:stretch>
        </p:blipFill>
        <p:spPr>
          <a:xfrm>
            <a:off x="546150" y="4511100"/>
            <a:ext cx="9957475" cy="2050500"/>
          </a:xfrm>
          <a:prstGeom prst="rect">
            <a:avLst/>
          </a:prstGeom>
          <a:noFill/>
          <a:ln>
            <a:noFill/>
          </a:ln>
        </p:spPr>
      </p:pic>
      <p:pic>
        <p:nvPicPr>
          <p:cNvPr id="957" name="Google Shape;957;g5ce792cb23_7_106"/>
          <p:cNvPicPr preferRelativeResize="0"/>
          <p:nvPr/>
        </p:nvPicPr>
        <p:blipFill>
          <a:blip r:embed="rId4">
            <a:alphaModFix/>
          </a:blip>
          <a:stretch>
            <a:fillRect/>
          </a:stretch>
        </p:blipFill>
        <p:spPr>
          <a:xfrm>
            <a:off x="3081950" y="1590350"/>
            <a:ext cx="4885850" cy="27881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g5ce792cb23_7_1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Institutional Ownership</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963" name="Google Shape;963;g5ce792cb23_7_112"/>
          <p:cNvPicPr preferRelativeResize="0"/>
          <p:nvPr/>
        </p:nvPicPr>
        <p:blipFill>
          <a:blip r:embed="rId3">
            <a:alphaModFix/>
          </a:blip>
          <a:stretch>
            <a:fillRect/>
          </a:stretch>
        </p:blipFill>
        <p:spPr>
          <a:xfrm>
            <a:off x="250825" y="2805550"/>
            <a:ext cx="8481375" cy="3932850"/>
          </a:xfrm>
          <a:prstGeom prst="rect">
            <a:avLst/>
          </a:prstGeom>
          <a:noFill/>
          <a:ln>
            <a:noFill/>
          </a:ln>
        </p:spPr>
      </p:pic>
      <p:pic>
        <p:nvPicPr>
          <p:cNvPr id="964" name="Google Shape;964;g5ce792cb23_7_112"/>
          <p:cNvPicPr preferRelativeResize="0"/>
          <p:nvPr/>
        </p:nvPicPr>
        <p:blipFill>
          <a:blip r:embed="rId4">
            <a:alphaModFix/>
          </a:blip>
          <a:stretch>
            <a:fillRect/>
          </a:stretch>
        </p:blipFill>
        <p:spPr>
          <a:xfrm>
            <a:off x="8968379" y="1930500"/>
            <a:ext cx="3009825" cy="48680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5ce792cb23_7_11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Top Holders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970" name="Google Shape;970;g5ce792cb23_7_118"/>
          <p:cNvPicPr preferRelativeResize="0"/>
          <p:nvPr/>
        </p:nvPicPr>
        <p:blipFill>
          <a:blip r:embed="rId3">
            <a:alphaModFix/>
          </a:blip>
          <a:stretch>
            <a:fillRect/>
          </a:stretch>
        </p:blipFill>
        <p:spPr>
          <a:xfrm>
            <a:off x="489425" y="4527500"/>
            <a:ext cx="11213149" cy="2068000"/>
          </a:xfrm>
          <a:prstGeom prst="rect">
            <a:avLst/>
          </a:prstGeom>
          <a:noFill/>
          <a:ln>
            <a:noFill/>
          </a:ln>
        </p:spPr>
      </p:pic>
      <p:pic>
        <p:nvPicPr>
          <p:cNvPr id="971" name="Google Shape;971;g5ce792cb23_7_118"/>
          <p:cNvPicPr preferRelativeResize="0"/>
          <p:nvPr/>
        </p:nvPicPr>
        <p:blipFill>
          <a:blip r:embed="rId4">
            <a:alphaModFix/>
          </a:blip>
          <a:stretch>
            <a:fillRect/>
          </a:stretch>
        </p:blipFill>
        <p:spPr>
          <a:xfrm>
            <a:off x="5084125" y="609600"/>
            <a:ext cx="5387916" cy="37655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5c3196d42d_1_152"/>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Financial Statements</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5af1d70b04_0_9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(Assets) </a:t>
            </a:r>
            <a:endParaRPr/>
          </a:p>
        </p:txBody>
      </p:sp>
      <p:pic>
        <p:nvPicPr>
          <p:cNvPr id="982" name="Google Shape;982;g5af1d70b04_0_91"/>
          <p:cNvPicPr preferRelativeResize="0"/>
          <p:nvPr/>
        </p:nvPicPr>
        <p:blipFill>
          <a:blip r:embed="rId3">
            <a:alphaModFix/>
          </a:blip>
          <a:stretch>
            <a:fillRect/>
          </a:stretch>
        </p:blipFill>
        <p:spPr>
          <a:xfrm>
            <a:off x="677325" y="2107575"/>
            <a:ext cx="10765276" cy="4393750"/>
          </a:xfrm>
          <a:prstGeom prst="rect">
            <a:avLst/>
          </a:prstGeom>
          <a:noFill/>
          <a:ln>
            <a:noFill/>
          </a:ln>
        </p:spPr>
      </p:pic>
      <p:sp>
        <p:nvSpPr>
          <p:cNvPr id="983" name="Google Shape;983;g5af1d70b04_0_91"/>
          <p:cNvSpPr txBox="1"/>
          <p:nvPr/>
        </p:nvSpPr>
        <p:spPr>
          <a:xfrm>
            <a:off x="677325" y="3844925"/>
            <a:ext cx="10847400" cy="44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g5aeac83fe0_0_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(Liabilities and Shareholders’ Equity) </a:t>
            </a:r>
            <a:endParaRPr/>
          </a:p>
        </p:txBody>
      </p:sp>
      <p:pic>
        <p:nvPicPr>
          <p:cNvPr id="989" name="Google Shape;989;g5aeac83fe0_0_3"/>
          <p:cNvPicPr preferRelativeResize="0"/>
          <p:nvPr/>
        </p:nvPicPr>
        <p:blipFill>
          <a:blip r:embed="rId3">
            <a:alphaModFix/>
          </a:blip>
          <a:stretch>
            <a:fillRect/>
          </a:stretch>
        </p:blipFill>
        <p:spPr>
          <a:xfrm>
            <a:off x="749925" y="2014125"/>
            <a:ext cx="8451603" cy="4622700"/>
          </a:xfrm>
          <a:prstGeom prst="rect">
            <a:avLst/>
          </a:prstGeom>
          <a:noFill/>
          <a:ln>
            <a:noFill/>
          </a:ln>
        </p:spPr>
      </p:pic>
      <p:sp>
        <p:nvSpPr>
          <p:cNvPr id="990" name="Google Shape;990;g5aeac83fe0_0_3"/>
          <p:cNvSpPr txBox="1"/>
          <p:nvPr/>
        </p:nvSpPr>
        <p:spPr>
          <a:xfrm>
            <a:off x="677325" y="3540125"/>
            <a:ext cx="85968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991" name="Google Shape;991;g5aeac83fe0_0_3"/>
          <p:cNvSpPr txBox="1"/>
          <p:nvPr/>
        </p:nvSpPr>
        <p:spPr>
          <a:xfrm>
            <a:off x="677325" y="2397125"/>
            <a:ext cx="85968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5af1d70b04_0_9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(Assets) </a:t>
            </a:r>
            <a:endParaRPr/>
          </a:p>
        </p:txBody>
      </p:sp>
      <p:pic>
        <p:nvPicPr>
          <p:cNvPr id="997" name="Google Shape;997;g5af1d70b04_0_96"/>
          <p:cNvPicPr preferRelativeResize="0"/>
          <p:nvPr/>
        </p:nvPicPr>
        <p:blipFill>
          <a:blip r:embed="rId3">
            <a:alphaModFix/>
          </a:blip>
          <a:stretch>
            <a:fillRect/>
          </a:stretch>
        </p:blipFill>
        <p:spPr>
          <a:xfrm>
            <a:off x="677325" y="2224675"/>
            <a:ext cx="10573399" cy="4132975"/>
          </a:xfrm>
          <a:prstGeom prst="rect">
            <a:avLst/>
          </a:prstGeom>
          <a:noFill/>
          <a:ln>
            <a:noFill/>
          </a:ln>
        </p:spPr>
      </p:pic>
      <p:sp>
        <p:nvSpPr>
          <p:cNvPr id="998" name="Google Shape;998;g5af1d70b04_0_96"/>
          <p:cNvSpPr txBox="1"/>
          <p:nvPr/>
        </p:nvSpPr>
        <p:spPr>
          <a:xfrm>
            <a:off x="677325" y="5292725"/>
            <a:ext cx="10646700" cy="327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999" name="Google Shape;999;g5af1d70b04_0_96"/>
          <p:cNvSpPr txBox="1"/>
          <p:nvPr/>
        </p:nvSpPr>
        <p:spPr>
          <a:xfrm>
            <a:off x="677325" y="3921125"/>
            <a:ext cx="10646700" cy="494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g5aeac83fe0_0_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(Liabilities and Shareholders’ Equity) </a:t>
            </a:r>
            <a:endParaRPr/>
          </a:p>
        </p:txBody>
      </p:sp>
      <p:pic>
        <p:nvPicPr>
          <p:cNvPr id="1005" name="Google Shape;1005;g5aeac83fe0_0_12"/>
          <p:cNvPicPr preferRelativeResize="0"/>
          <p:nvPr/>
        </p:nvPicPr>
        <p:blipFill>
          <a:blip r:embed="rId3">
            <a:alphaModFix/>
          </a:blip>
          <a:stretch>
            <a:fillRect/>
          </a:stretch>
        </p:blipFill>
        <p:spPr>
          <a:xfrm>
            <a:off x="1009827" y="2308300"/>
            <a:ext cx="7931800" cy="41249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5af1d70b04_0_10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10-K </a:t>
            </a:r>
            <a:endParaRPr/>
          </a:p>
        </p:txBody>
      </p:sp>
      <p:pic>
        <p:nvPicPr>
          <p:cNvPr id="1011" name="Google Shape;1011;g5af1d70b04_0_101"/>
          <p:cNvPicPr preferRelativeResize="0"/>
          <p:nvPr/>
        </p:nvPicPr>
        <p:blipFill>
          <a:blip r:embed="rId3">
            <a:alphaModFix/>
          </a:blip>
          <a:stretch>
            <a:fillRect/>
          </a:stretch>
        </p:blipFill>
        <p:spPr>
          <a:xfrm>
            <a:off x="1496975" y="1254500"/>
            <a:ext cx="7257225" cy="5265249"/>
          </a:xfrm>
          <a:prstGeom prst="rect">
            <a:avLst/>
          </a:prstGeom>
          <a:noFill/>
          <a:ln>
            <a:noFill/>
          </a:ln>
        </p:spPr>
      </p:pic>
      <p:sp>
        <p:nvSpPr>
          <p:cNvPr id="1012" name="Google Shape;1012;g5af1d70b04_0_101"/>
          <p:cNvSpPr txBox="1"/>
          <p:nvPr/>
        </p:nvSpPr>
        <p:spPr>
          <a:xfrm>
            <a:off x="1405050" y="2298625"/>
            <a:ext cx="7443300" cy="477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13" name="Google Shape;1013;g5af1d70b04_0_101"/>
          <p:cNvSpPr txBox="1"/>
          <p:nvPr/>
        </p:nvSpPr>
        <p:spPr>
          <a:xfrm>
            <a:off x="1405050" y="4064625"/>
            <a:ext cx="74433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14" name="Google Shape;1014;g5af1d70b04_0_101"/>
          <p:cNvSpPr txBox="1"/>
          <p:nvPr/>
        </p:nvSpPr>
        <p:spPr>
          <a:xfrm>
            <a:off x="1405050" y="5436225"/>
            <a:ext cx="7443300" cy="1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15" name="Google Shape;1015;g5af1d70b04_0_101"/>
          <p:cNvSpPr txBox="1"/>
          <p:nvPr/>
        </p:nvSpPr>
        <p:spPr>
          <a:xfrm>
            <a:off x="1405050" y="5765179"/>
            <a:ext cx="74433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5973f15ba2_0_3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Retailing Sales (USA)</a:t>
            </a:r>
            <a:endParaRPr/>
          </a:p>
        </p:txBody>
      </p:sp>
      <p:pic>
        <p:nvPicPr>
          <p:cNvPr id="223" name="Google Shape;223;g5973f15ba2_0_34"/>
          <p:cNvPicPr preferRelativeResize="0"/>
          <p:nvPr/>
        </p:nvPicPr>
        <p:blipFill>
          <a:blip r:embed="rId3">
            <a:alphaModFix/>
          </a:blip>
          <a:stretch>
            <a:fillRect/>
          </a:stretch>
        </p:blipFill>
        <p:spPr>
          <a:xfrm>
            <a:off x="516850" y="1322075"/>
            <a:ext cx="8316600" cy="51424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5af1d70b04_0_10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10-Q </a:t>
            </a:r>
            <a:endParaRPr/>
          </a:p>
        </p:txBody>
      </p:sp>
      <p:pic>
        <p:nvPicPr>
          <p:cNvPr id="1021" name="Google Shape;1021;g5af1d70b04_0_106"/>
          <p:cNvPicPr preferRelativeResize="0"/>
          <p:nvPr/>
        </p:nvPicPr>
        <p:blipFill>
          <a:blip r:embed="rId3">
            <a:alphaModFix/>
          </a:blip>
          <a:stretch>
            <a:fillRect/>
          </a:stretch>
        </p:blipFill>
        <p:spPr>
          <a:xfrm>
            <a:off x="1678550" y="1271250"/>
            <a:ext cx="7043274" cy="5248499"/>
          </a:xfrm>
          <a:prstGeom prst="rect">
            <a:avLst/>
          </a:prstGeom>
          <a:noFill/>
          <a:ln>
            <a:noFill/>
          </a:ln>
        </p:spPr>
      </p:pic>
      <p:sp>
        <p:nvSpPr>
          <p:cNvPr id="1022" name="Google Shape;1022;g5af1d70b04_0_106"/>
          <p:cNvSpPr txBox="1"/>
          <p:nvPr/>
        </p:nvSpPr>
        <p:spPr>
          <a:xfrm>
            <a:off x="1678550" y="2726475"/>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23" name="Google Shape;1023;g5af1d70b04_0_106"/>
          <p:cNvSpPr txBox="1"/>
          <p:nvPr/>
        </p:nvSpPr>
        <p:spPr>
          <a:xfrm>
            <a:off x="1678550" y="4131529"/>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24" name="Google Shape;1024;g5af1d70b04_0_106"/>
          <p:cNvSpPr txBox="1"/>
          <p:nvPr/>
        </p:nvSpPr>
        <p:spPr>
          <a:xfrm>
            <a:off x="1678550" y="5426929"/>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25" name="Google Shape;1025;g5af1d70b04_0_106"/>
          <p:cNvSpPr txBox="1"/>
          <p:nvPr/>
        </p:nvSpPr>
        <p:spPr>
          <a:xfrm>
            <a:off x="1678550" y="5807929"/>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5af1d70b04_0_11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10-K </a:t>
            </a:r>
            <a:endParaRPr/>
          </a:p>
        </p:txBody>
      </p:sp>
      <p:pic>
        <p:nvPicPr>
          <p:cNvPr id="1031" name="Google Shape;1031;g5af1d70b04_0_111"/>
          <p:cNvPicPr preferRelativeResize="0"/>
          <p:nvPr/>
        </p:nvPicPr>
        <p:blipFill>
          <a:blip r:embed="rId3">
            <a:alphaModFix/>
          </a:blip>
          <a:stretch>
            <a:fillRect/>
          </a:stretch>
        </p:blipFill>
        <p:spPr>
          <a:xfrm>
            <a:off x="1764125" y="1237775"/>
            <a:ext cx="6927800" cy="5281975"/>
          </a:xfrm>
          <a:prstGeom prst="rect">
            <a:avLst/>
          </a:prstGeom>
          <a:noFill/>
          <a:ln>
            <a:noFill/>
          </a:ln>
        </p:spPr>
      </p:pic>
      <p:sp>
        <p:nvSpPr>
          <p:cNvPr id="1032" name="Google Shape;1032;g5af1d70b04_0_111"/>
          <p:cNvSpPr txBox="1"/>
          <p:nvPr/>
        </p:nvSpPr>
        <p:spPr>
          <a:xfrm>
            <a:off x="1754750" y="3826729"/>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33" name="Google Shape;1033;g5af1d70b04_0_111"/>
          <p:cNvSpPr txBox="1"/>
          <p:nvPr/>
        </p:nvSpPr>
        <p:spPr>
          <a:xfrm>
            <a:off x="1754750" y="4926974"/>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34" name="Google Shape;1034;g5af1d70b04_0_111"/>
          <p:cNvSpPr txBox="1"/>
          <p:nvPr/>
        </p:nvSpPr>
        <p:spPr>
          <a:xfrm>
            <a:off x="1754750" y="5850675"/>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5af1d70b04_0_11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10-Q </a:t>
            </a:r>
            <a:endParaRPr/>
          </a:p>
        </p:txBody>
      </p:sp>
      <p:pic>
        <p:nvPicPr>
          <p:cNvPr id="1040" name="Google Shape;1040;g5af1d70b04_0_116"/>
          <p:cNvPicPr preferRelativeResize="0"/>
          <p:nvPr/>
        </p:nvPicPr>
        <p:blipFill>
          <a:blip r:embed="rId3">
            <a:alphaModFix/>
          </a:blip>
          <a:stretch>
            <a:fillRect/>
          </a:stretch>
        </p:blipFill>
        <p:spPr>
          <a:xfrm>
            <a:off x="1956451" y="1337025"/>
            <a:ext cx="6655050" cy="5248675"/>
          </a:xfrm>
          <a:prstGeom prst="rect">
            <a:avLst/>
          </a:prstGeom>
          <a:noFill/>
          <a:ln>
            <a:noFill/>
          </a:ln>
        </p:spPr>
      </p:pic>
      <p:sp>
        <p:nvSpPr>
          <p:cNvPr id="1041" name="Google Shape;1041;g5af1d70b04_0_116"/>
          <p:cNvSpPr txBox="1"/>
          <p:nvPr/>
        </p:nvSpPr>
        <p:spPr>
          <a:xfrm>
            <a:off x="1762275" y="4020005"/>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42" name="Google Shape;1042;g5af1d70b04_0_116"/>
          <p:cNvSpPr txBox="1"/>
          <p:nvPr/>
        </p:nvSpPr>
        <p:spPr>
          <a:xfrm>
            <a:off x="1754750" y="5060789"/>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
        <p:nvSpPr>
          <p:cNvPr id="1043" name="Google Shape;1043;g5af1d70b04_0_116"/>
          <p:cNvSpPr txBox="1"/>
          <p:nvPr/>
        </p:nvSpPr>
        <p:spPr>
          <a:xfrm>
            <a:off x="1754750" y="5951036"/>
            <a:ext cx="70434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Trebuchet MS"/>
              <a:ea typeface="Trebuchet MS"/>
              <a:cs typeface="Trebuchet MS"/>
              <a:sym typeface="Trebuchet M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5af1d70b04_0_121"/>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Financial Statement Analysis</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5ce792cb23_7_10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 Dividend</a:t>
            </a:r>
            <a:endParaRPr/>
          </a:p>
        </p:txBody>
      </p:sp>
      <p:pic>
        <p:nvPicPr>
          <p:cNvPr id="1054" name="Google Shape;1054;g5ce792cb23_7_101"/>
          <p:cNvPicPr preferRelativeResize="0"/>
          <p:nvPr/>
        </p:nvPicPr>
        <p:blipFill>
          <a:blip r:embed="rId3">
            <a:alphaModFix/>
          </a:blip>
          <a:stretch>
            <a:fillRect/>
          </a:stretch>
        </p:blipFill>
        <p:spPr>
          <a:xfrm>
            <a:off x="2475575" y="1346925"/>
            <a:ext cx="7240850" cy="489127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5c3196d42d_1_15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Top Line Growth</a:t>
            </a:r>
            <a:endParaRPr/>
          </a:p>
        </p:txBody>
      </p:sp>
      <p:pic>
        <p:nvPicPr>
          <p:cNvPr id="1060" name="Google Shape;1060;g5c3196d42d_1_157"/>
          <p:cNvPicPr preferRelativeResize="0"/>
          <p:nvPr/>
        </p:nvPicPr>
        <p:blipFill>
          <a:blip r:embed="rId3">
            <a:alphaModFix/>
          </a:blip>
          <a:stretch>
            <a:fillRect/>
          </a:stretch>
        </p:blipFill>
        <p:spPr>
          <a:xfrm>
            <a:off x="1440375" y="1664725"/>
            <a:ext cx="7833750" cy="4710276"/>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5c3196d42d_1_16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Explosive Bottom Line Growth</a:t>
            </a:r>
            <a:endParaRPr/>
          </a:p>
        </p:txBody>
      </p:sp>
      <p:pic>
        <p:nvPicPr>
          <p:cNvPr id="1066" name="Google Shape;1066;g5c3196d42d_1_168"/>
          <p:cNvPicPr preferRelativeResize="0"/>
          <p:nvPr/>
        </p:nvPicPr>
        <p:blipFill>
          <a:blip r:embed="rId3">
            <a:alphaModFix/>
          </a:blip>
          <a:stretch>
            <a:fillRect/>
          </a:stretch>
        </p:blipFill>
        <p:spPr>
          <a:xfrm>
            <a:off x="1473825" y="1547675"/>
            <a:ext cx="7800300" cy="4623627"/>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5c3196d42d_1_17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Diluted EPS Growth Over Time</a:t>
            </a:r>
            <a:endParaRPr/>
          </a:p>
        </p:txBody>
      </p:sp>
      <p:pic>
        <p:nvPicPr>
          <p:cNvPr id="1072" name="Google Shape;1072;g5c3196d42d_1_174"/>
          <p:cNvPicPr preferRelativeResize="0"/>
          <p:nvPr/>
        </p:nvPicPr>
        <p:blipFill>
          <a:blip r:embed="rId3">
            <a:alphaModFix/>
          </a:blip>
          <a:stretch>
            <a:fillRect/>
          </a:stretch>
        </p:blipFill>
        <p:spPr>
          <a:xfrm>
            <a:off x="1473825" y="1629434"/>
            <a:ext cx="7800300" cy="4660136"/>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5c3196d42d_1_18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Tremendous Cash Generation</a:t>
            </a:r>
            <a:endParaRPr/>
          </a:p>
        </p:txBody>
      </p:sp>
      <p:pic>
        <p:nvPicPr>
          <p:cNvPr id="1078" name="Google Shape;1078;g5c3196d42d_1_181"/>
          <p:cNvPicPr preferRelativeResize="0"/>
          <p:nvPr/>
        </p:nvPicPr>
        <p:blipFill>
          <a:blip r:embed="rId3">
            <a:alphaModFix/>
          </a:blip>
          <a:stretch>
            <a:fillRect/>
          </a:stretch>
        </p:blipFill>
        <p:spPr>
          <a:xfrm>
            <a:off x="1473825" y="1698200"/>
            <a:ext cx="7800300" cy="4706791"/>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5c3196d42d_1_18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Stockpile Over Time</a:t>
            </a:r>
            <a:endParaRPr/>
          </a:p>
        </p:txBody>
      </p:sp>
      <p:pic>
        <p:nvPicPr>
          <p:cNvPr id="1084" name="Google Shape;1084;g5c3196d42d_1_187"/>
          <p:cNvPicPr preferRelativeResize="0"/>
          <p:nvPr/>
        </p:nvPicPr>
        <p:blipFill>
          <a:blip r:embed="rId3">
            <a:alphaModFix/>
          </a:blip>
          <a:stretch>
            <a:fillRect/>
          </a:stretch>
        </p:blipFill>
        <p:spPr>
          <a:xfrm>
            <a:off x="1473800" y="1713050"/>
            <a:ext cx="7800325" cy="46371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5973f15ba2_0_3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Retailing Sales (Canada)</a:t>
            </a:r>
            <a:endParaRPr/>
          </a:p>
        </p:txBody>
      </p:sp>
      <p:pic>
        <p:nvPicPr>
          <p:cNvPr id="229" name="Google Shape;229;g5973f15ba2_0_31"/>
          <p:cNvPicPr preferRelativeResize="0"/>
          <p:nvPr/>
        </p:nvPicPr>
        <p:blipFill>
          <a:blip r:embed="rId3">
            <a:alphaModFix/>
          </a:blip>
          <a:stretch>
            <a:fillRect/>
          </a:stretch>
        </p:blipFill>
        <p:spPr>
          <a:xfrm>
            <a:off x="677325" y="1314650"/>
            <a:ext cx="8480124" cy="5243551"/>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5c3196d42d_1_19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Overall Low Margin Business ...</a:t>
            </a:r>
            <a:endParaRPr/>
          </a:p>
        </p:txBody>
      </p:sp>
      <p:pic>
        <p:nvPicPr>
          <p:cNvPr id="1090" name="Google Shape;1090;g5c3196d42d_1_199"/>
          <p:cNvPicPr preferRelativeResize="0"/>
          <p:nvPr/>
        </p:nvPicPr>
        <p:blipFill>
          <a:blip r:embed="rId3">
            <a:alphaModFix/>
          </a:blip>
          <a:stretch>
            <a:fillRect/>
          </a:stretch>
        </p:blipFill>
        <p:spPr>
          <a:xfrm>
            <a:off x="1514226" y="1490924"/>
            <a:ext cx="7066650" cy="483325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5c3196d42d_1_21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 Due To High Operating Expenses</a:t>
            </a:r>
            <a:endParaRPr/>
          </a:p>
        </p:txBody>
      </p:sp>
      <p:pic>
        <p:nvPicPr>
          <p:cNvPr id="1096" name="Google Shape;1096;g5c3196d42d_1_211"/>
          <p:cNvPicPr preferRelativeResize="0"/>
          <p:nvPr/>
        </p:nvPicPr>
        <p:blipFill>
          <a:blip r:embed="rId3">
            <a:alphaModFix/>
          </a:blip>
          <a:stretch>
            <a:fillRect/>
          </a:stretch>
        </p:blipFill>
        <p:spPr>
          <a:xfrm>
            <a:off x="1758175" y="1514175"/>
            <a:ext cx="6822675" cy="48631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5c3196d42d_1_21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Revenue vs Expense Growth</a:t>
            </a:r>
            <a:endParaRPr/>
          </a:p>
        </p:txBody>
      </p:sp>
      <p:pic>
        <p:nvPicPr>
          <p:cNvPr id="1102" name="Google Shape;1102;g5c3196d42d_1_216"/>
          <p:cNvPicPr preferRelativeResize="0"/>
          <p:nvPr/>
        </p:nvPicPr>
        <p:blipFill>
          <a:blip r:embed="rId3">
            <a:alphaModFix/>
          </a:blip>
          <a:stretch>
            <a:fillRect/>
          </a:stretch>
        </p:blipFill>
        <p:spPr>
          <a:xfrm>
            <a:off x="2434725" y="1679575"/>
            <a:ext cx="6839400" cy="451005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5c3196d42d_1_222"/>
          <p:cNvSpPr txBox="1">
            <a:spLocks noGrp="1"/>
          </p:cNvSpPr>
          <p:nvPr>
            <p:ph type="title"/>
          </p:nvPr>
        </p:nvSpPr>
        <p:spPr>
          <a:xfrm>
            <a:off x="677325" y="609600"/>
            <a:ext cx="96264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Difference Between Revenue &amp; Expense Growth</a:t>
            </a:r>
            <a:endParaRPr/>
          </a:p>
        </p:txBody>
      </p:sp>
      <p:pic>
        <p:nvPicPr>
          <p:cNvPr id="1108" name="Google Shape;1108;g5c3196d42d_1_222"/>
          <p:cNvPicPr preferRelativeResize="0"/>
          <p:nvPr/>
        </p:nvPicPr>
        <p:blipFill>
          <a:blip r:embed="rId3">
            <a:alphaModFix/>
          </a:blip>
          <a:stretch>
            <a:fillRect/>
          </a:stretch>
        </p:blipFill>
        <p:spPr>
          <a:xfrm>
            <a:off x="1918175" y="1930500"/>
            <a:ext cx="7144700" cy="452605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5c9a70288a_0_1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Recommendation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114" name="Google Shape;1114;g5c9a70288a_0_15"/>
          <p:cNvPicPr preferRelativeResize="0"/>
          <p:nvPr/>
        </p:nvPicPr>
        <p:blipFill>
          <a:blip r:embed="rId3">
            <a:alphaModFix/>
          </a:blip>
          <a:stretch>
            <a:fillRect/>
          </a:stretch>
        </p:blipFill>
        <p:spPr>
          <a:xfrm>
            <a:off x="1062500" y="2403268"/>
            <a:ext cx="4382140" cy="1320900"/>
          </a:xfrm>
          <a:prstGeom prst="rect">
            <a:avLst/>
          </a:prstGeom>
          <a:noFill/>
          <a:ln>
            <a:noFill/>
          </a:ln>
        </p:spPr>
      </p:pic>
      <p:pic>
        <p:nvPicPr>
          <p:cNvPr id="1115" name="Google Shape;1115;g5c9a70288a_0_15"/>
          <p:cNvPicPr preferRelativeResize="0"/>
          <p:nvPr/>
        </p:nvPicPr>
        <p:blipFill>
          <a:blip r:embed="rId4">
            <a:alphaModFix/>
          </a:blip>
          <a:stretch>
            <a:fillRect/>
          </a:stretch>
        </p:blipFill>
        <p:spPr>
          <a:xfrm>
            <a:off x="6465497" y="1641918"/>
            <a:ext cx="3029525" cy="2272150"/>
          </a:xfrm>
          <a:prstGeom prst="rect">
            <a:avLst/>
          </a:prstGeom>
          <a:noFill/>
          <a:ln>
            <a:noFill/>
          </a:ln>
        </p:spPr>
      </p:pic>
      <p:sp>
        <p:nvSpPr>
          <p:cNvPr id="1116" name="Google Shape;1116;g5c9a70288a_0_15"/>
          <p:cNvSpPr txBox="1">
            <a:spLocks noGrp="1"/>
          </p:cNvSpPr>
          <p:nvPr>
            <p:ph type="body" idx="1"/>
          </p:nvPr>
        </p:nvSpPr>
        <p:spPr>
          <a:xfrm>
            <a:off x="677325" y="3996600"/>
            <a:ext cx="8885700" cy="2407800"/>
          </a:xfrm>
          <a:prstGeom prst="rect">
            <a:avLst/>
          </a:prstGeom>
        </p:spPr>
        <p:txBody>
          <a:bodyPr spcFirstLastPara="1" wrap="square" lIns="91425" tIns="45700" rIns="91425" bIns="45700" anchor="t" anchorCtr="0">
            <a:noAutofit/>
          </a:bodyPr>
          <a:lstStyle/>
          <a:p>
            <a:pPr marL="914400" lvl="1" indent="-342900" algn="l" rtl="0">
              <a:lnSpc>
                <a:spcPct val="150000"/>
              </a:lnSpc>
              <a:spcBef>
                <a:spcPts val="1000"/>
              </a:spcBef>
              <a:spcAft>
                <a:spcPts val="0"/>
              </a:spcAft>
              <a:buSzPts val="1800"/>
              <a:buChar char="►"/>
            </a:pPr>
            <a:r>
              <a:rPr lang="en-US" sz="1800"/>
              <a:t>Innovative leader with Jeff Bezos at the helm</a:t>
            </a:r>
            <a:endParaRPr sz="1800"/>
          </a:p>
          <a:p>
            <a:pPr marL="914400" lvl="1" indent="-342900" algn="l" rtl="0">
              <a:lnSpc>
                <a:spcPct val="150000"/>
              </a:lnSpc>
              <a:spcBef>
                <a:spcPts val="0"/>
              </a:spcBef>
              <a:spcAft>
                <a:spcPts val="0"/>
              </a:spcAft>
              <a:buSzPts val="1800"/>
              <a:buChar char="►"/>
            </a:pPr>
            <a:r>
              <a:rPr lang="en-US" sz="1800"/>
              <a:t>Continued growth potential with Amazon Prime &amp; Amazon Web Services</a:t>
            </a:r>
            <a:endParaRPr sz="1800" b="1"/>
          </a:p>
          <a:p>
            <a:pPr marL="914400" lvl="1" indent="-342900" algn="l" rtl="0">
              <a:lnSpc>
                <a:spcPct val="150000"/>
              </a:lnSpc>
              <a:spcBef>
                <a:spcPts val="0"/>
              </a:spcBef>
              <a:spcAft>
                <a:spcPts val="0"/>
              </a:spcAft>
              <a:buSzPts val="1800"/>
              <a:buChar char="►"/>
            </a:pPr>
            <a:r>
              <a:rPr lang="en-US" sz="1800"/>
              <a:t>Complementary acquistions, Whole Foods in particular</a:t>
            </a:r>
            <a:endParaRPr sz="1800"/>
          </a:p>
          <a:p>
            <a:pPr marL="914400" lvl="1" indent="-342900" algn="l" rtl="0">
              <a:lnSpc>
                <a:spcPct val="150000"/>
              </a:lnSpc>
              <a:spcBef>
                <a:spcPts val="0"/>
              </a:spcBef>
              <a:spcAft>
                <a:spcPts val="0"/>
              </a:spcAft>
              <a:buSzPts val="1800"/>
              <a:buChar char="►"/>
            </a:pPr>
            <a:r>
              <a:rPr lang="en-US" sz="1800"/>
              <a:t>Tremendous cash generation ability (CFO - 46% CAGR)</a:t>
            </a:r>
            <a:endParaRPr sz="1800"/>
          </a:p>
          <a:p>
            <a:pPr marL="914400" lvl="1" indent="-342900" algn="l" rtl="0">
              <a:lnSpc>
                <a:spcPct val="150000"/>
              </a:lnSpc>
              <a:spcBef>
                <a:spcPts val="0"/>
              </a:spcBef>
              <a:spcAft>
                <a:spcPts val="0"/>
              </a:spcAft>
              <a:buSzPts val="1800"/>
              <a:buChar char="►"/>
            </a:pPr>
            <a:r>
              <a:rPr lang="en-US" sz="1800"/>
              <a:t>Increasing operating margin and income</a:t>
            </a:r>
            <a:endParaRPr sz="1800"/>
          </a:p>
          <a:p>
            <a:pPr marL="914400" lvl="0" indent="0" algn="l" rtl="0">
              <a:lnSpc>
                <a:spcPct val="150000"/>
              </a:lnSpc>
              <a:spcBef>
                <a:spcPts val="1000"/>
              </a:spcBef>
              <a:spcAft>
                <a:spcPts val="0"/>
              </a:spcAft>
              <a:buNone/>
            </a:pPr>
            <a:endParaRPr sz="1800" b="1"/>
          </a:p>
          <a:p>
            <a:pPr marL="914400" lvl="0" indent="0" algn="l" rtl="0">
              <a:lnSpc>
                <a:spcPct val="150000"/>
              </a:lnSpc>
              <a:spcBef>
                <a:spcPts val="1000"/>
              </a:spcBef>
              <a:spcAft>
                <a:spcPts val="0"/>
              </a:spcAft>
              <a:buNone/>
            </a:pPr>
            <a:endParaRPr sz="1800"/>
          </a:p>
          <a:p>
            <a:pPr marL="0" lvl="0" indent="0" algn="l" rtl="0">
              <a:lnSpc>
                <a:spcPct val="150000"/>
              </a:lnSpc>
              <a:spcBef>
                <a:spcPts val="1000"/>
              </a:spcBef>
              <a:spcAft>
                <a:spcPts val="0"/>
              </a:spcAft>
              <a:buNone/>
            </a:pPr>
            <a:endParaRPr sz="18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g5af1d70b04_0_136"/>
          <p:cNvPicPr preferRelativeResize="0"/>
          <p:nvPr/>
        </p:nvPicPr>
        <p:blipFill>
          <a:blip r:embed="rId3">
            <a:alphaModFix/>
          </a:blip>
          <a:stretch>
            <a:fillRect/>
          </a:stretch>
        </p:blipFill>
        <p:spPr>
          <a:xfrm>
            <a:off x="1209675" y="2094729"/>
            <a:ext cx="8348672" cy="24590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g5ce792cb23_7_124"/>
          <p:cNvPicPr preferRelativeResize="0"/>
          <p:nvPr/>
        </p:nvPicPr>
        <p:blipFill>
          <a:blip r:embed="rId3">
            <a:alphaModFix/>
          </a:blip>
          <a:stretch>
            <a:fillRect/>
          </a:stretch>
        </p:blipFill>
        <p:spPr>
          <a:xfrm>
            <a:off x="633075" y="485075"/>
            <a:ext cx="10503025" cy="61573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g5ce792cb23_7_2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Statistics </a:t>
            </a:r>
            <a:endParaRPr/>
          </a:p>
        </p:txBody>
      </p:sp>
      <p:pic>
        <p:nvPicPr>
          <p:cNvPr id="1132" name="Google Shape;1132;g5ce792cb23_7_217"/>
          <p:cNvPicPr preferRelativeResize="0"/>
          <p:nvPr/>
        </p:nvPicPr>
        <p:blipFill>
          <a:blip r:embed="rId3">
            <a:alphaModFix/>
          </a:blip>
          <a:stretch>
            <a:fillRect/>
          </a:stretch>
        </p:blipFill>
        <p:spPr>
          <a:xfrm>
            <a:off x="677325" y="1555600"/>
            <a:ext cx="10785500" cy="50733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g5ce792cb23_7_12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Day Performance</a:t>
            </a:r>
            <a:endParaRPr/>
          </a:p>
        </p:txBody>
      </p:sp>
      <p:pic>
        <p:nvPicPr>
          <p:cNvPr id="1138" name="Google Shape;1138;g5ce792cb23_7_129"/>
          <p:cNvPicPr preferRelativeResize="0"/>
          <p:nvPr/>
        </p:nvPicPr>
        <p:blipFill>
          <a:blip r:embed="rId3">
            <a:alphaModFix/>
          </a:blip>
          <a:stretch>
            <a:fillRect/>
          </a:stretch>
        </p:blipFill>
        <p:spPr>
          <a:xfrm>
            <a:off x="541125" y="1839950"/>
            <a:ext cx="11109751" cy="46472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5ce792cb23_7_13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Month Performance</a:t>
            </a:r>
            <a:endParaRPr/>
          </a:p>
        </p:txBody>
      </p:sp>
      <p:pic>
        <p:nvPicPr>
          <p:cNvPr id="1144" name="Google Shape;1144;g5ce792cb23_7_135"/>
          <p:cNvPicPr preferRelativeResize="0"/>
          <p:nvPr/>
        </p:nvPicPr>
        <p:blipFill>
          <a:blip r:embed="rId3">
            <a:alphaModFix/>
          </a:blip>
          <a:stretch>
            <a:fillRect/>
          </a:stretch>
        </p:blipFill>
        <p:spPr>
          <a:xfrm>
            <a:off x="591425" y="1930500"/>
            <a:ext cx="11009152" cy="46499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5bfee57762_1_15"/>
          <p:cNvPicPr preferRelativeResize="0"/>
          <p:nvPr/>
        </p:nvPicPr>
        <p:blipFill>
          <a:blip r:embed="rId3">
            <a:alphaModFix/>
          </a:blip>
          <a:stretch>
            <a:fillRect/>
          </a:stretch>
        </p:blipFill>
        <p:spPr>
          <a:xfrm>
            <a:off x="3155075" y="152400"/>
            <a:ext cx="4686782" cy="65532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5ce792cb23_7_14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6 - Month Performance</a:t>
            </a:r>
            <a:endParaRPr/>
          </a:p>
        </p:txBody>
      </p:sp>
      <p:pic>
        <p:nvPicPr>
          <p:cNvPr id="1150" name="Google Shape;1150;g5ce792cb23_7_140"/>
          <p:cNvPicPr preferRelativeResize="0"/>
          <p:nvPr/>
        </p:nvPicPr>
        <p:blipFill>
          <a:blip r:embed="rId3">
            <a:alphaModFix/>
          </a:blip>
          <a:stretch>
            <a:fillRect/>
          </a:stretch>
        </p:blipFill>
        <p:spPr>
          <a:xfrm>
            <a:off x="420675" y="1721750"/>
            <a:ext cx="11350651" cy="47795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g5ce792cb23_7_14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Year Performance</a:t>
            </a:r>
            <a:endParaRPr/>
          </a:p>
        </p:txBody>
      </p:sp>
      <p:pic>
        <p:nvPicPr>
          <p:cNvPr id="1156" name="Google Shape;1156;g5ce792cb23_7_145"/>
          <p:cNvPicPr preferRelativeResize="0"/>
          <p:nvPr/>
        </p:nvPicPr>
        <p:blipFill rotWithShape="1">
          <a:blip r:embed="rId3">
            <a:alphaModFix/>
          </a:blip>
          <a:srcRect t="-2250" b="2250"/>
          <a:stretch/>
        </p:blipFill>
        <p:spPr>
          <a:xfrm>
            <a:off x="579675" y="1930500"/>
            <a:ext cx="11032650" cy="46286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g5ce792cb23_7_15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Year Performance</a:t>
            </a:r>
            <a:endParaRPr/>
          </a:p>
        </p:txBody>
      </p:sp>
      <p:pic>
        <p:nvPicPr>
          <p:cNvPr id="1162" name="Google Shape;1162;g5ce792cb23_7_150"/>
          <p:cNvPicPr preferRelativeResize="0"/>
          <p:nvPr/>
        </p:nvPicPr>
        <p:blipFill>
          <a:blip r:embed="rId3">
            <a:alphaModFix/>
          </a:blip>
          <a:stretch>
            <a:fillRect/>
          </a:stretch>
        </p:blipFill>
        <p:spPr>
          <a:xfrm>
            <a:off x="640500" y="1930500"/>
            <a:ext cx="10910998" cy="45170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g5c80e511a2_0_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a:t>
            </a:r>
            <a:endParaRPr/>
          </a:p>
        </p:txBody>
      </p:sp>
      <p:sp>
        <p:nvSpPr>
          <p:cNvPr id="1168" name="Google Shape;1168;g5c80e511a2_0_8"/>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457200" algn="l" rtl="0">
              <a:spcBef>
                <a:spcPts val="1000"/>
              </a:spcBef>
              <a:spcAft>
                <a:spcPts val="0"/>
              </a:spcAft>
              <a:buNone/>
            </a:pPr>
            <a:r>
              <a:rPr lang="en-US" b="1"/>
              <a:t>Shopify Inc. </a:t>
            </a:r>
            <a:r>
              <a:rPr lang="en-US"/>
              <a:t>(TSE: SHOP)</a:t>
            </a:r>
            <a:endParaRPr/>
          </a:p>
          <a:p>
            <a:pPr marL="0" lvl="0" indent="0" algn="l" rtl="0">
              <a:spcBef>
                <a:spcPts val="1000"/>
              </a:spcBef>
              <a:spcAft>
                <a:spcPts val="0"/>
              </a:spcAft>
              <a:buNone/>
            </a:pPr>
            <a:r>
              <a:rPr lang="en-US"/>
              <a:t>A Canadian which offers retailers a suite of services including payments, marketing, shipping and customer engagement tools to simplify the process of running an online store for small merchants.</a:t>
            </a:r>
            <a:endParaRPr/>
          </a:p>
          <a:p>
            <a:pPr marL="0" lvl="0" indent="0" algn="l" rtl="0">
              <a:spcBef>
                <a:spcPts val="1000"/>
              </a:spcBef>
              <a:spcAft>
                <a:spcPts val="0"/>
              </a:spcAft>
              <a:buNone/>
            </a:pPr>
            <a:r>
              <a:rPr lang="en-US" b="1"/>
              <a:t>Founded: </a:t>
            </a:r>
            <a:r>
              <a:rPr lang="en-US"/>
              <a:t>2004</a:t>
            </a:r>
            <a:endParaRPr/>
          </a:p>
          <a:p>
            <a:pPr marL="457200" lvl="0" indent="-320040" algn="l" rtl="0">
              <a:spcBef>
                <a:spcPts val="1000"/>
              </a:spcBef>
              <a:spcAft>
                <a:spcPts val="0"/>
              </a:spcAft>
              <a:buSzPts val="1440"/>
              <a:buChar char="►"/>
            </a:pPr>
            <a:r>
              <a:rPr lang="en-US" b="1"/>
              <a:t>Headquarters:</a:t>
            </a:r>
            <a:r>
              <a:rPr lang="en-US"/>
              <a:t> Ottawa, Ontario</a:t>
            </a:r>
            <a:endParaRPr/>
          </a:p>
          <a:p>
            <a:pPr marL="457200" lvl="0" indent="-320040" algn="l" rtl="0">
              <a:spcBef>
                <a:spcPts val="0"/>
              </a:spcBef>
              <a:spcAft>
                <a:spcPts val="0"/>
              </a:spcAft>
              <a:buSzPts val="1440"/>
              <a:buChar char="►"/>
            </a:pPr>
            <a:r>
              <a:rPr lang="en-US" b="1"/>
              <a:t>Employees:</a:t>
            </a:r>
            <a:r>
              <a:rPr lang="en-US"/>
              <a:t> ~4000 </a:t>
            </a:r>
            <a:endParaRPr/>
          </a:p>
          <a:p>
            <a:pPr marL="457200" lvl="0" indent="-320040" algn="l" rtl="0">
              <a:spcBef>
                <a:spcPts val="0"/>
              </a:spcBef>
              <a:spcAft>
                <a:spcPts val="0"/>
              </a:spcAft>
              <a:buSzPts val="1440"/>
              <a:buChar char="►"/>
            </a:pPr>
            <a:r>
              <a:rPr lang="en-US" b="1"/>
              <a:t>Initial Public Offering:</a:t>
            </a:r>
            <a:r>
              <a:rPr lang="en-US"/>
              <a:t> May 21, 2015</a:t>
            </a:r>
            <a:endParaRPr/>
          </a:p>
          <a:p>
            <a:pPr marL="457200" lvl="0" indent="0" algn="l" rtl="0">
              <a:spcBef>
                <a:spcPts val="1000"/>
              </a:spcBef>
              <a:spcAft>
                <a:spcPts val="0"/>
              </a:spcAft>
              <a:buNone/>
            </a:pPr>
            <a:endParaRPr/>
          </a:p>
          <a:p>
            <a:pPr marL="457200" lvl="0" indent="-320040" algn="l" rtl="0">
              <a:spcBef>
                <a:spcPts val="1000"/>
              </a:spcBef>
              <a:spcAft>
                <a:spcPts val="0"/>
              </a:spcAft>
              <a:buSzPts val="1440"/>
              <a:buChar char="►"/>
            </a:pPr>
            <a:r>
              <a:rPr lang="en-US"/>
              <a:t>Started as an online store for snowboarding equipment called Snowdevil</a:t>
            </a:r>
            <a:endParaRPr/>
          </a:p>
          <a:p>
            <a:pPr marL="457200" lvl="0" indent="-320040" algn="l" rtl="0">
              <a:spcBef>
                <a:spcPts val="0"/>
              </a:spcBef>
              <a:spcAft>
                <a:spcPts val="0"/>
              </a:spcAft>
              <a:buSzPts val="1440"/>
              <a:buChar char="►"/>
            </a:pPr>
            <a:r>
              <a:rPr lang="en-US"/>
              <a:t>The platform was launched as Spotify in June, 2006</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pic>
        <p:nvPicPr>
          <p:cNvPr id="1173" name="Google Shape;1173;g5ce792cb23_5_21"/>
          <p:cNvPicPr preferRelativeResize="0"/>
          <p:nvPr/>
        </p:nvPicPr>
        <p:blipFill>
          <a:blip r:embed="rId3">
            <a:alphaModFix/>
          </a:blip>
          <a:stretch>
            <a:fillRect/>
          </a:stretch>
        </p:blipFill>
        <p:spPr>
          <a:xfrm>
            <a:off x="2867975" y="365275"/>
            <a:ext cx="5695950" cy="933450"/>
          </a:xfrm>
          <a:prstGeom prst="rect">
            <a:avLst/>
          </a:prstGeom>
          <a:noFill/>
          <a:ln>
            <a:noFill/>
          </a:ln>
        </p:spPr>
      </p:pic>
      <p:pic>
        <p:nvPicPr>
          <p:cNvPr id="1174" name="Google Shape;1174;g5ce792cb23_5_21"/>
          <p:cNvPicPr preferRelativeResize="0"/>
          <p:nvPr/>
        </p:nvPicPr>
        <p:blipFill>
          <a:blip r:embed="rId4">
            <a:alphaModFix/>
          </a:blip>
          <a:stretch>
            <a:fillRect/>
          </a:stretch>
        </p:blipFill>
        <p:spPr>
          <a:xfrm>
            <a:off x="1653300" y="1669725"/>
            <a:ext cx="7873732" cy="50004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1179" name="Google Shape;1179;g5ce792cb23_5_32"/>
          <p:cNvPicPr preferRelativeResize="0"/>
          <p:nvPr/>
        </p:nvPicPr>
        <p:blipFill>
          <a:blip r:embed="rId3">
            <a:alphaModFix/>
          </a:blip>
          <a:stretch>
            <a:fillRect/>
          </a:stretch>
        </p:blipFill>
        <p:spPr>
          <a:xfrm>
            <a:off x="2685900" y="320275"/>
            <a:ext cx="5695950" cy="933450"/>
          </a:xfrm>
          <a:prstGeom prst="rect">
            <a:avLst/>
          </a:prstGeom>
          <a:noFill/>
          <a:ln>
            <a:noFill/>
          </a:ln>
        </p:spPr>
      </p:pic>
      <p:pic>
        <p:nvPicPr>
          <p:cNvPr id="1180" name="Google Shape;1180;g5ce792cb23_5_32"/>
          <p:cNvPicPr preferRelativeResize="0"/>
          <p:nvPr/>
        </p:nvPicPr>
        <p:blipFill>
          <a:blip r:embed="rId4">
            <a:alphaModFix/>
          </a:blip>
          <a:stretch>
            <a:fillRect/>
          </a:stretch>
        </p:blipFill>
        <p:spPr>
          <a:xfrm>
            <a:off x="905650" y="1820900"/>
            <a:ext cx="8324650" cy="463065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g5ce792cb23_5_27"/>
          <p:cNvPicPr preferRelativeResize="0"/>
          <p:nvPr/>
        </p:nvPicPr>
        <p:blipFill>
          <a:blip r:embed="rId3">
            <a:alphaModFix/>
          </a:blip>
          <a:stretch>
            <a:fillRect/>
          </a:stretch>
        </p:blipFill>
        <p:spPr>
          <a:xfrm>
            <a:off x="2303650" y="668800"/>
            <a:ext cx="5695950" cy="933450"/>
          </a:xfrm>
          <a:prstGeom prst="rect">
            <a:avLst/>
          </a:prstGeom>
          <a:noFill/>
          <a:ln>
            <a:noFill/>
          </a:ln>
        </p:spPr>
      </p:pic>
      <p:pic>
        <p:nvPicPr>
          <p:cNvPr id="1186" name="Google Shape;1186;g5ce792cb23_5_27"/>
          <p:cNvPicPr preferRelativeResize="0"/>
          <p:nvPr/>
        </p:nvPicPr>
        <p:blipFill>
          <a:blip r:embed="rId4">
            <a:alphaModFix/>
          </a:blip>
          <a:stretch>
            <a:fillRect/>
          </a:stretch>
        </p:blipFill>
        <p:spPr>
          <a:xfrm>
            <a:off x="1608775" y="1802115"/>
            <a:ext cx="7295475" cy="448952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g5ce792cb23_5_42"/>
          <p:cNvPicPr preferRelativeResize="0"/>
          <p:nvPr/>
        </p:nvPicPr>
        <p:blipFill>
          <a:blip r:embed="rId3">
            <a:alphaModFix/>
          </a:blip>
          <a:stretch>
            <a:fillRect/>
          </a:stretch>
        </p:blipFill>
        <p:spPr>
          <a:xfrm>
            <a:off x="2303650" y="668800"/>
            <a:ext cx="5695950" cy="933450"/>
          </a:xfrm>
          <a:prstGeom prst="rect">
            <a:avLst/>
          </a:prstGeom>
          <a:noFill/>
          <a:ln>
            <a:noFill/>
          </a:ln>
        </p:spPr>
      </p:pic>
      <p:pic>
        <p:nvPicPr>
          <p:cNvPr id="1192" name="Google Shape;1192;g5ce792cb23_5_42"/>
          <p:cNvPicPr preferRelativeResize="0"/>
          <p:nvPr/>
        </p:nvPicPr>
        <p:blipFill>
          <a:blip r:embed="rId4">
            <a:alphaModFix/>
          </a:blip>
          <a:stretch>
            <a:fillRect/>
          </a:stretch>
        </p:blipFill>
        <p:spPr>
          <a:xfrm>
            <a:off x="973100" y="1876075"/>
            <a:ext cx="8602724" cy="42038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g5ce792cb23_5_48"/>
          <p:cNvPicPr preferRelativeResize="0"/>
          <p:nvPr/>
        </p:nvPicPr>
        <p:blipFill>
          <a:blip r:embed="rId3">
            <a:alphaModFix/>
          </a:blip>
          <a:stretch>
            <a:fillRect/>
          </a:stretch>
        </p:blipFill>
        <p:spPr>
          <a:xfrm>
            <a:off x="2303650" y="668800"/>
            <a:ext cx="5695950" cy="933450"/>
          </a:xfrm>
          <a:prstGeom prst="rect">
            <a:avLst/>
          </a:prstGeom>
          <a:noFill/>
          <a:ln>
            <a:noFill/>
          </a:ln>
        </p:spPr>
      </p:pic>
      <p:pic>
        <p:nvPicPr>
          <p:cNvPr id="1198" name="Google Shape;1198;g5ce792cb23_5_48"/>
          <p:cNvPicPr preferRelativeResize="0"/>
          <p:nvPr/>
        </p:nvPicPr>
        <p:blipFill>
          <a:blip r:embed="rId4">
            <a:alphaModFix/>
          </a:blip>
          <a:stretch>
            <a:fillRect/>
          </a:stretch>
        </p:blipFill>
        <p:spPr>
          <a:xfrm>
            <a:off x="1130500" y="2013225"/>
            <a:ext cx="7486650" cy="2533650"/>
          </a:xfrm>
          <a:prstGeom prst="rect">
            <a:avLst/>
          </a:prstGeom>
          <a:noFill/>
          <a:ln>
            <a:noFill/>
          </a:ln>
        </p:spPr>
      </p:pic>
      <p:pic>
        <p:nvPicPr>
          <p:cNvPr id="1199" name="Google Shape;1199;g5ce792cb23_5_48"/>
          <p:cNvPicPr preferRelativeResize="0"/>
          <p:nvPr/>
        </p:nvPicPr>
        <p:blipFill>
          <a:blip r:embed="rId5">
            <a:alphaModFix/>
          </a:blip>
          <a:stretch>
            <a:fillRect/>
          </a:stretch>
        </p:blipFill>
        <p:spPr>
          <a:xfrm>
            <a:off x="1242925" y="4643075"/>
            <a:ext cx="6143625" cy="168592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g5ce792cb23_5_54"/>
          <p:cNvPicPr preferRelativeResize="0"/>
          <p:nvPr/>
        </p:nvPicPr>
        <p:blipFill>
          <a:blip r:embed="rId3">
            <a:alphaModFix/>
          </a:blip>
          <a:stretch>
            <a:fillRect/>
          </a:stretch>
        </p:blipFill>
        <p:spPr>
          <a:xfrm>
            <a:off x="2303650" y="668800"/>
            <a:ext cx="5695950" cy="933450"/>
          </a:xfrm>
          <a:prstGeom prst="rect">
            <a:avLst/>
          </a:prstGeom>
          <a:noFill/>
          <a:ln>
            <a:noFill/>
          </a:ln>
        </p:spPr>
      </p:pic>
      <p:pic>
        <p:nvPicPr>
          <p:cNvPr id="1205" name="Google Shape;1205;g5ce792cb23_5_54"/>
          <p:cNvPicPr preferRelativeResize="0"/>
          <p:nvPr/>
        </p:nvPicPr>
        <p:blipFill>
          <a:blip r:embed="rId4">
            <a:alphaModFix/>
          </a:blip>
          <a:stretch>
            <a:fillRect/>
          </a:stretch>
        </p:blipFill>
        <p:spPr>
          <a:xfrm>
            <a:off x="1119275" y="1799625"/>
            <a:ext cx="7400925" cy="1828800"/>
          </a:xfrm>
          <a:prstGeom prst="rect">
            <a:avLst/>
          </a:prstGeom>
          <a:noFill/>
          <a:ln>
            <a:noFill/>
          </a:ln>
        </p:spPr>
      </p:pic>
      <p:pic>
        <p:nvPicPr>
          <p:cNvPr id="1206" name="Google Shape;1206;g5ce792cb23_5_54"/>
          <p:cNvPicPr preferRelativeResize="0"/>
          <p:nvPr/>
        </p:nvPicPr>
        <p:blipFill>
          <a:blip r:embed="rId5">
            <a:alphaModFix/>
          </a:blip>
          <a:stretch>
            <a:fillRect/>
          </a:stretch>
        </p:blipFill>
        <p:spPr>
          <a:xfrm>
            <a:off x="1168938" y="3573300"/>
            <a:ext cx="7144150" cy="3076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5973f15ba2_0_28"/>
          <p:cNvPicPr preferRelativeResize="0"/>
          <p:nvPr/>
        </p:nvPicPr>
        <p:blipFill>
          <a:blip r:embed="rId3">
            <a:alphaModFix/>
          </a:blip>
          <a:stretch>
            <a:fillRect/>
          </a:stretch>
        </p:blipFill>
        <p:spPr>
          <a:xfrm>
            <a:off x="3587488" y="152400"/>
            <a:ext cx="5017016" cy="65532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5c80e511a2_0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Revenue Streams		</a:t>
            </a:r>
            <a:endParaRPr/>
          </a:p>
        </p:txBody>
      </p:sp>
      <p:sp>
        <p:nvSpPr>
          <p:cNvPr id="1212" name="Google Shape;1212;g5c80e511a2_0_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a:t>Two main revenue streams -</a:t>
            </a:r>
            <a:endParaRPr/>
          </a:p>
          <a:p>
            <a:pPr marL="0" lvl="0" indent="0" algn="l" rtl="0">
              <a:lnSpc>
                <a:spcPct val="150000"/>
              </a:lnSpc>
              <a:spcBef>
                <a:spcPts val="1000"/>
              </a:spcBef>
              <a:spcAft>
                <a:spcPts val="0"/>
              </a:spcAft>
              <a:buNone/>
            </a:pPr>
            <a:endParaRPr/>
          </a:p>
          <a:p>
            <a:pPr marL="457200" lvl="0" indent="-342900" algn="l" rtl="0">
              <a:lnSpc>
                <a:spcPct val="150000"/>
              </a:lnSpc>
              <a:spcBef>
                <a:spcPts val="1000"/>
              </a:spcBef>
              <a:spcAft>
                <a:spcPts val="0"/>
              </a:spcAft>
              <a:buSzPts val="1800"/>
              <a:buChar char="►"/>
            </a:pPr>
            <a:r>
              <a:rPr lang="en-US"/>
              <a:t>A recurring subscription component called Subscription solutions </a:t>
            </a:r>
            <a:endParaRPr/>
          </a:p>
          <a:p>
            <a:pPr marL="914400" lvl="1" indent="-342900" algn="l" rtl="0">
              <a:lnSpc>
                <a:spcPct val="150000"/>
              </a:lnSpc>
              <a:spcBef>
                <a:spcPts val="0"/>
              </a:spcBef>
              <a:spcAft>
                <a:spcPts val="0"/>
              </a:spcAft>
              <a:buSzPts val="1800"/>
              <a:buChar char="►"/>
            </a:pPr>
            <a:r>
              <a:rPr lang="en-US" sz="1800"/>
              <a:t>~44% of the total revenue</a:t>
            </a:r>
            <a:endParaRPr sz="1800"/>
          </a:p>
          <a:p>
            <a:pPr marL="0" lvl="0" indent="0" algn="l" rtl="0">
              <a:lnSpc>
                <a:spcPct val="150000"/>
              </a:lnSpc>
              <a:spcBef>
                <a:spcPts val="1000"/>
              </a:spcBef>
              <a:spcAft>
                <a:spcPts val="0"/>
              </a:spcAft>
              <a:buNone/>
            </a:pPr>
            <a:endParaRPr/>
          </a:p>
          <a:p>
            <a:pPr marL="457200" lvl="0" indent="-342900" algn="l" rtl="0">
              <a:lnSpc>
                <a:spcPct val="150000"/>
              </a:lnSpc>
              <a:spcBef>
                <a:spcPts val="1000"/>
              </a:spcBef>
              <a:spcAft>
                <a:spcPts val="0"/>
              </a:spcAft>
              <a:buSzPts val="1800"/>
              <a:buChar char="►"/>
            </a:pPr>
            <a:r>
              <a:rPr lang="en-US"/>
              <a:t>A merchant success-based component called Merchant Solutions </a:t>
            </a:r>
            <a:endParaRPr/>
          </a:p>
          <a:p>
            <a:pPr marL="914400" lvl="1" indent="-342900" algn="l" rtl="0">
              <a:lnSpc>
                <a:spcPct val="150000"/>
              </a:lnSpc>
              <a:spcBef>
                <a:spcPts val="0"/>
              </a:spcBef>
              <a:spcAft>
                <a:spcPts val="0"/>
              </a:spcAft>
              <a:buSzPts val="1800"/>
              <a:buChar char="►"/>
            </a:pPr>
            <a:r>
              <a:rPr lang="en-US" sz="1800"/>
              <a:t>~56% of the total revenue</a:t>
            </a:r>
            <a:endParaRPr sz="1800"/>
          </a:p>
          <a:p>
            <a:pPr marL="0" lvl="0" indent="0" algn="l" rtl="0">
              <a:lnSpc>
                <a:spcPct val="150000"/>
              </a:lnSpc>
              <a:spcBef>
                <a:spcPts val="1000"/>
              </a:spcBef>
              <a:spcAft>
                <a:spcPts val="0"/>
              </a:spcAft>
              <a:buNone/>
            </a:pP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5c80e511a2_0_12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Subscription Solutions</a:t>
            </a:r>
            <a:endParaRPr/>
          </a:p>
        </p:txBody>
      </p:sp>
      <p:sp>
        <p:nvSpPr>
          <p:cNvPr id="1218" name="Google Shape;1218;g5c80e511a2_0_12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a:t>Shopify principally generates Subscription Solutions revenues through the sale of subscriptions for its platform. </a:t>
            </a:r>
            <a:endParaRPr/>
          </a:p>
          <a:p>
            <a:pPr marL="457200" lvl="0" indent="-342900" algn="l" rtl="0">
              <a:lnSpc>
                <a:spcPct val="150000"/>
              </a:lnSpc>
              <a:spcBef>
                <a:spcPts val="0"/>
              </a:spcBef>
              <a:spcAft>
                <a:spcPts val="0"/>
              </a:spcAft>
              <a:buSzPts val="1800"/>
              <a:buChar char="►"/>
            </a:pPr>
            <a:r>
              <a:rPr lang="en-US"/>
              <a:t>Offer different plans for different prices </a:t>
            </a:r>
            <a:endParaRPr/>
          </a:p>
          <a:p>
            <a:pPr marL="914400" lvl="1" indent="-342900" algn="l" rtl="0">
              <a:lnSpc>
                <a:spcPct val="150000"/>
              </a:lnSpc>
              <a:spcBef>
                <a:spcPts val="0"/>
              </a:spcBef>
              <a:spcAft>
                <a:spcPts val="0"/>
              </a:spcAft>
              <a:buSzPts val="1800"/>
              <a:buChar char="►"/>
            </a:pPr>
            <a:r>
              <a:rPr lang="en-US" sz="1800"/>
              <a:t>Basic Shopify </a:t>
            </a:r>
            <a:endParaRPr sz="1800"/>
          </a:p>
          <a:p>
            <a:pPr marL="914400" lvl="1" indent="-342900" algn="l" rtl="0">
              <a:lnSpc>
                <a:spcPct val="150000"/>
              </a:lnSpc>
              <a:spcBef>
                <a:spcPts val="0"/>
              </a:spcBef>
              <a:spcAft>
                <a:spcPts val="0"/>
              </a:spcAft>
              <a:buSzPts val="1800"/>
              <a:buChar char="►"/>
            </a:pPr>
            <a:r>
              <a:rPr lang="en-US" sz="1800"/>
              <a:t>Advanced Shopify </a:t>
            </a:r>
            <a:endParaRPr sz="1800"/>
          </a:p>
          <a:p>
            <a:pPr marL="914400" lvl="1" indent="-342900" algn="l" rtl="0">
              <a:lnSpc>
                <a:spcPct val="150000"/>
              </a:lnSpc>
              <a:spcBef>
                <a:spcPts val="0"/>
              </a:spcBef>
              <a:spcAft>
                <a:spcPts val="0"/>
              </a:spcAft>
              <a:buSzPts val="1800"/>
              <a:buChar char="►"/>
            </a:pPr>
            <a:r>
              <a:rPr lang="en-US" sz="1800"/>
              <a:t>Shopify Plus</a:t>
            </a:r>
            <a:endParaRPr sz="1800"/>
          </a:p>
          <a:p>
            <a:pPr marL="457200" lvl="0" indent="-342900" algn="l" rtl="0">
              <a:lnSpc>
                <a:spcPct val="150000"/>
              </a:lnSpc>
              <a:spcBef>
                <a:spcPts val="0"/>
              </a:spcBef>
              <a:spcAft>
                <a:spcPts val="0"/>
              </a:spcAft>
              <a:buSzPts val="1800"/>
              <a:buChar char="►"/>
            </a:pPr>
            <a:r>
              <a:rPr lang="en-US"/>
              <a:t>Subscription terms automatically renew and subscription fee are non-refundable. </a:t>
            </a:r>
            <a:endParaRPr/>
          </a:p>
          <a:p>
            <a:pPr marL="457200" lvl="0" indent="-342900" algn="l" rtl="0">
              <a:lnSpc>
                <a:spcPct val="150000"/>
              </a:lnSpc>
              <a:spcBef>
                <a:spcPts val="0"/>
              </a:spcBef>
              <a:spcAft>
                <a:spcPts val="0"/>
              </a:spcAft>
              <a:buSzPts val="1800"/>
              <a:buChar char="►"/>
            </a:pPr>
            <a:r>
              <a:rPr lang="en-US"/>
              <a:t>Company also generates associated subscription revenue from the sale of custom themes, apps and registration of domain names. </a:t>
            </a:r>
            <a:endParaRPr/>
          </a:p>
          <a:p>
            <a:pPr marL="0" lvl="0" indent="0" algn="l" rtl="0">
              <a:lnSpc>
                <a:spcPct val="150000"/>
              </a:lnSpc>
              <a:spcBef>
                <a:spcPts val="1000"/>
              </a:spcBef>
              <a:spcAft>
                <a:spcPts val="0"/>
              </a:spcAft>
              <a:buClr>
                <a:schemeClr val="dk1"/>
              </a:buClr>
              <a:buSzPts val="1100"/>
              <a:buFont typeface="Arial"/>
              <a:buNone/>
            </a:pPr>
            <a:endParaRPr b="1"/>
          </a:p>
          <a:p>
            <a:pPr marL="0" lvl="0" indent="0" algn="l" rtl="0">
              <a:lnSpc>
                <a:spcPct val="150000"/>
              </a:lnSpc>
              <a:spcBef>
                <a:spcPts val="1000"/>
              </a:spcBef>
              <a:spcAft>
                <a:spcPts val="0"/>
              </a:spcAft>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g5c80e511a2_0_12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Merchant Solutions </a:t>
            </a:r>
            <a:endParaRPr/>
          </a:p>
        </p:txBody>
      </p:sp>
      <p:sp>
        <p:nvSpPr>
          <p:cNvPr id="1224" name="Google Shape;1224;g5c80e511a2_0_125"/>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Font typeface="Trebuchet MS"/>
              <a:buChar char="►"/>
            </a:pPr>
            <a:r>
              <a:rPr lang="en-US">
                <a:solidFill>
                  <a:srgbClr val="333333"/>
                </a:solidFill>
                <a:highlight>
                  <a:srgbClr val="FFFFFF"/>
                </a:highlight>
              </a:rPr>
              <a:t>Merchant Solutions enhance the subscription with payment services (Shopify Payments), shipping (Shopify Shipping), and working capital (Shopify Capital). More than two-thirds of Shopify’s merchants have enabled Shopify Payments, which eliminates the need for a third-party payment gateway.</a:t>
            </a:r>
            <a:endParaRPr>
              <a:solidFill>
                <a:srgbClr val="333333"/>
              </a:solidFill>
              <a:highlight>
                <a:srgbClr val="FFFFFF"/>
              </a:highlight>
            </a:endParaRPr>
          </a:p>
          <a:p>
            <a:pPr marL="0" lvl="0" indent="0" algn="l" rtl="0">
              <a:lnSpc>
                <a:spcPct val="150000"/>
              </a:lnSpc>
              <a:spcBef>
                <a:spcPts val="1000"/>
              </a:spcBef>
              <a:spcAft>
                <a:spcPts val="0"/>
              </a:spcAft>
              <a:buNone/>
            </a:pPr>
            <a:endParaRPr>
              <a:solidFill>
                <a:srgbClr val="333333"/>
              </a:solidFill>
              <a:highlight>
                <a:srgbClr val="FFFFFF"/>
              </a:highlight>
            </a:endParaRPr>
          </a:p>
          <a:p>
            <a:pPr marL="457200" lvl="0" indent="-342900" algn="l" rtl="0">
              <a:lnSpc>
                <a:spcPct val="150000"/>
              </a:lnSpc>
              <a:spcBef>
                <a:spcPts val="1000"/>
              </a:spcBef>
              <a:spcAft>
                <a:spcPts val="0"/>
              </a:spcAft>
              <a:buSzPts val="1800"/>
              <a:buFont typeface="Trebuchet MS"/>
              <a:buChar char="►"/>
            </a:pPr>
            <a:r>
              <a:rPr lang="en-US">
                <a:solidFill>
                  <a:srgbClr val="333333"/>
                </a:solidFill>
                <a:highlight>
                  <a:srgbClr val="FFFFFF"/>
                </a:highlight>
              </a:rPr>
              <a:t>Shopify now generates more revenue from Merchant Solutions than Subscription model </a:t>
            </a:r>
            <a:endParaRPr>
              <a:solidFill>
                <a:srgbClr val="333333"/>
              </a:solidFill>
              <a:highlight>
                <a:srgbClr val="FFFFFF"/>
              </a:highlight>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g5c80e511a2_0_1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Acquisitions</a:t>
            </a:r>
            <a:endParaRPr/>
          </a:p>
        </p:txBody>
      </p:sp>
      <p:sp>
        <p:nvSpPr>
          <p:cNvPr id="1230" name="Google Shape;1230;g5c80e511a2_0_15"/>
          <p:cNvSpPr txBox="1">
            <a:spLocks noGrp="1"/>
          </p:cNvSpPr>
          <p:nvPr>
            <p:ph type="body" idx="1"/>
          </p:nvPr>
        </p:nvSpPr>
        <p:spPr>
          <a:xfrm>
            <a:off x="677325" y="1591892"/>
            <a:ext cx="8596800" cy="967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Shopify has completed 9 acquisitions since it was founded </a:t>
            </a:r>
            <a:endParaRPr/>
          </a:p>
        </p:txBody>
      </p:sp>
      <p:pic>
        <p:nvPicPr>
          <p:cNvPr id="1231" name="Google Shape;1231;g5c80e511a2_0_15"/>
          <p:cNvPicPr preferRelativeResize="0"/>
          <p:nvPr/>
        </p:nvPicPr>
        <p:blipFill>
          <a:blip r:embed="rId3">
            <a:alphaModFix/>
          </a:blip>
          <a:stretch>
            <a:fillRect/>
          </a:stretch>
        </p:blipFill>
        <p:spPr>
          <a:xfrm>
            <a:off x="152400" y="2711492"/>
            <a:ext cx="2114550" cy="609600"/>
          </a:xfrm>
          <a:prstGeom prst="rect">
            <a:avLst/>
          </a:prstGeom>
          <a:noFill/>
          <a:ln>
            <a:noFill/>
          </a:ln>
        </p:spPr>
      </p:pic>
      <p:pic>
        <p:nvPicPr>
          <p:cNvPr id="1232" name="Google Shape;1232;g5c80e511a2_0_15"/>
          <p:cNvPicPr preferRelativeResize="0"/>
          <p:nvPr/>
        </p:nvPicPr>
        <p:blipFill>
          <a:blip r:embed="rId4">
            <a:alphaModFix/>
          </a:blip>
          <a:stretch>
            <a:fillRect/>
          </a:stretch>
        </p:blipFill>
        <p:spPr>
          <a:xfrm>
            <a:off x="247650" y="3795992"/>
            <a:ext cx="1924050" cy="609600"/>
          </a:xfrm>
          <a:prstGeom prst="rect">
            <a:avLst/>
          </a:prstGeom>
          <a:noFill/>
          <a:ln>
            <a:noFill/>
          </a:ln>
        </p:spPr>
      </p:pic>
      <p:pic>
        <p:nvPicPr>
          <p:cNvPr id="1233" name="Google Shape;1233;g5c80e511a2_0_15"/>
          <p:cNvPicPr preferRelativeResize="0"/>
          <p:nvPr/>
        </p:nvPicPr>
        <p:blipFill>
          <a:blip r:embed="rId5">
            <a:alphaModFix/>
          </a:blip>
          <a:stretch>
            <a:fillRect/>
          </a:stretch>
        </p:blipFill>
        <p:spPr>
          <a:xfrm>
            <a:off x="3284200" y="2623317"/>
            <a:ext cx="3257550" cy="628650"/>
          </a:xfrm>
          <a:prstGeom prst="rect">
            <a:avLst/>
          </a:prstGeom>
          <a:noFill/>
          <a:ln>
            <a:noFill/>
          </a:ln>
        </p:spPr>
      </p:pic>
      <p:pic>
        <p:nvPicPr>
          <p:cNvPr id="1234" name="Google Shape;1234;g5c80e511a2_0_15"/>
          <p:cNvPicPr preferRelativeResize="0"/>
          <p:nvPr/>
        </p:nvPicPr>
        <p:blipFill>
          <a:blip r:embed="rId6">
            <a:alphaModFix/>
          </a:blip>
          <a:stretch>
            <a:fillRect/>
          </a:stretch>
        </p:blipFill>
        <p:spPr>
          <a:xfrm>
            <a:off x="3488175" y="3795992"/>
            <a:ext cx="2457450" cy="552450"/>
          </a:xfrm>
          <a:prstGeom prst="rect">
            <a:avLst/>
          </a:prstGeom>
          <a:noFill/>
          <a:ln>
            <a:noFill/>
          </a:ln>
        </p:spPr>
      </p:pic>
      <p:pic>
        <p:nvPicPr>
          <p:cNvPr id="1235" name="Google Shape;1235;g5c80e511a2_0_15"/>
          <p:cNvPicPr preferRelativeResize="0"/>
          <p:nvPr/>
        </p:nvPicPr>
        <p:blipFill>
          <a:blip r:embed="rId7">
            <a:alphaModFix/>
          </a:blip>
          <a:stretch>
            <a:fillRect/>
          </a:stretch>
        </p:blipFill>
        <p:spPr>
          <a:xfrm>
            <a:off x="7540575" y="2559092"/>
            <a:ext cx="1733550" cy="590550"/>
          </a:xfrm>
          <a:prstGeom prst="rect">
            <a:avLst/>
          </a:prstGeom>
          <a:noFill/>
          <a:ln>
            <a:noFill/>
          </a:ln>
        </p:spPr>
      </p:pic>
      <p:pic>
        <p:nvPicPr>
          <p:cNvPr id="1236" name="Google Shape;1236;g5c80e511a2_0_15"/>
          <p:cNvPicPr preferRelativeResize="0"/>
          <p:nvPr/>
        </p:nvPicPr>
        <p:blipFill>
          <a:blip r:embed="rId8">
            <a:alphaModFix/>
          </a:blip>
          <a:stretch>
            <a:fillRect/>
          </a:stretch>
        </p:blipFill>
        <p:spPr>
          <a:xfrm>
            <a:off x="200025" y="4621322"/>
            <a:ext cx="2019300" cy="732274"/>
          </a:xfrm>
          <a:prstGeom prst="rect">
            <a:avLst/>
          </a:prstGeom>
          <a:noFill/>
          <a:ln>
            <a:noFill/>
          </a:ln>
        </p:spPr>
      </p:pic>
      <p:pic>
        <p:nvPicPr>
          <p:cNvPr id="1237" name="Google Shape;1237;g5c80e511a2_0_15"/>
          <p:cNvPicPr preferRelativeResize="0"/>
          <p:nvPr/>
        </p:nvPicPr>
        <p:blipFill>
          <a:blip r:embed="rId9">
            <a:alphaModFix/>
          </a:blip>
          <a:stretch>
            <a:fillRect/>
          </a:stretch>
        </p:blipFill>
        <p:spPr>
          <a:xfrm>
            <a:off x="7262100" y="3570958"/>
            <a:ext cx="1515336" cy="656125"/>
          </a:xfrm>
          <a:prstGeom prst="rect">
            <a:avLst/>
          </a:prstGeom>
          <a:noFill/>
          <a:ln>
            <a:noFill/>
          </a:ln>
        </p:spPr>
      </p:pic>
      <p:pic>
        <p:nvPicPr>
          <p:cNvPr id="1238" name="Google Shape;1238;g5c80e511a2_0_15"/>
          <p:cNvPicPr preferRelativeResize="0"/>
          <p:nvPr/>
        </p:nvPicPr>
        <p:blipFill>
          <a:blip r:embed="rId10">
            <a:alphaModFix/>
          </a:blip>
          <a:stretch>
            <a:fillRect/>
          </a:stretch>
        </p:blipFill>
        <p:spPr>
          <a:xfrm>
            <a:off x="3359275" y="4621327"/>
            <a:ext cx="2345600" cy="807775"/>
          </a:xfrm>
          <a:prstGeom prst="rect">
            <a:avLst/>
          </a:prstGeom>
          <a:noFill/>
          <a:ln>
            <a:noFill/>
          </a:ln>
        </p:spPr>
      </p:pic>
      <p:pic>
        <p:nvPicPr>
          <p:cNvPr id="1239" name="Google Shape;1239;g5c80e511a2_0_15"/>
          <p:cNvPicPr preferRelativeResize="0"/>
          <p:nvPr/>
        </p:nvPicPr>
        <p:blipFill>
          <a:blip r:embed="rId11">
            <a:alphaModFix/>
          </a:blip>
          <a:stretch>
            <a:fillRect/>
          </a:stretch>
        </p:blipFill>
        <p:spPr>
          <a:xfrm>
            <a:off x="7167347" y="4456897"/>
            <a:ext cx="1515325" cy="835731"/>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g5ce7fbe225_0_1"/>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0"/>
              </a:spcBef>
              <a:spcAft>
                <a:spcPts val="0"/>
              </a:spcAft>
              <a:buClr>
                <a:srgbClr val="000000"/>
              </a:buClr>
              <a:buSzPts val="1440"/>
              <a:buChar char="-"/>
            </a:pPr>
            <a:r>
              <a:rPr lang="en-US">
                <a:solidFill>
                  <a:srgbClr val="000000"/>
                </a:solidFill>
              </a:rPr>
              <a:t>The terms of acquisitions were not disclosed, However, it is estimated to be around $100 million. </a:t>
            </a:r>
            <a:br>
              <a:rPr lang="en-US">
                <a:solidFill>
                  <a:srgbClr val="000000"/>
                </a:solidFill>
              </a:rPr>
            </a:br>
            <a:endParaRPr>
              <a:solidFill>
                <a:srgbClr val="000000"/>
              </a:solidFill>
            </a:endParaRPr>
          </a:p>
          <a:p>
            <a:pPr marL="457200" lvl="0" indent="-320040" algn="l" rtl="0">
              <a:lnSpc>
                <a:spcPct val="150000"/>
              </a:lnSpc>
              <a:spcBef>
                <a:spcPts val="0"/>
              </a:spcBef>
              <a:spcAft>
                <a:spcPts val="0"/>
              </a:spcAft>
              <a:buClr>
                <a:srgbClr val="000000"/>
              </a:buClr>
              <a:buSzPts val="1440"/>
              <a:buChar char="-"/>
            </a:pPr>
            <a:r>
              <a:rPr lang="en-US">
                <a:solidFill>
                  <a:srgbClr val="000000"/>
                </a:solidFill>
              </a:rPr>
              <a:t>Will provide Shopify with a stronger mobile business-to-business software through its mobile app - Handshake Rep </a:t>
            </a:r>
            <a:br>
              <a:rPr lang="en-US">
                <a:solidFill>
                  <a:srgbClr val="000000"/>
                </a:solidFill>
              </a:rPr>
            </a:br>
            <a:endParaRPr>
              <a:solidFill>
                <a:srgbClr val="000000"/>
              </a:solidFill>
            </a:endParaRPr>
          </a:p>
          <a:p>
            <a:pPr marL="457200" lvl="0" indent="-320040" algn="l" rtl="0">
              <a:lnSpc>
                <a:spcPct val="150000"/>
              </a:lnSpc>
              <a:spcBef>
                <a:spcPts val="0"/>
              </a:spcBef>
              <a:spcAft>
                <a:spcPts val="0"/>
              </a:spcAft>
              <a:buClr>
                <a:srgbClr val="000000"/>
              </a:buClr>
              <a:buSzPts val="1440"/>
              <a:buChar char="-"/>
            </a:pPr>
            <a:r>
              <a:rPr lang="en-US">
                <a:solidFill>
                  <a:srgbClr val="000000"/>
                </a:solidFill>
              </a:rPr>
              <a:t>The app allows sales reps through their mobiles to </a:t>
            </a:r>
            <a:endParaRPr>
              <a:solidFill>
                <a:srgbClr val="000000"/>
              </a:solidFill>
            </a:endParaRPr>
          </a:p>
          <a:p>
            <a:pPr marL="914400" lvl="1" indent="-342900" algn="l" rtl="0">
              <a:lnSpc>
                <a:spcPct val="150000"/>
              </a:lnSpc>
              <a:spcBef>
                <a:spcPts val="0"/>
              </a:spcBef>
              <a:spcAft>
                <a:spcPts val="0"/>
              </a:spcAft>
              <a:buClr>
                <a:srgbClr val="000000"/>
              </a:buClr>
              <a:buSzPts val="1800"/>
              <a:buFont typeface="Trebuchet MS"/>
              <a:buChar char="○"/>
            </a:pPr>
            <a:r>
              <a:rPr lang="en-US" sz="1800">
                <a:solidFill>
                  <a:srgbClr val="000000"/>
                </a:solidFill>
              </a:rPr>
              <a:t>Access their company’s product catalog	</a:t>
            </a:r>
            <a:endParaRPr sz="1800">
              <a:solidFill>
                <a:srgbClr val="000000"/>
              </a:solidFill>
            </a:endParaRPr>
          </a:p>
          <a:p>
            <a:pPr marL="914400" lvl="1" indent="-342900" algn="l" rtl="0">
              <a:lnSpc>
                <a:spcPct val="150000"/>
              </a:lnSpc>
              <a:spcBef>
                <a:spcPts val="0"/>
              </a:spcBef>
              <a:spcAft>
                <a:spcPts val="0"/>
              </a:spcAft>
              <a:buClr>
                <a:srgbClr val="000000"/>
              </a:buClr>
              <a:buSzPts val="1800"/>
              <a:buFont typeface="Trebuchet MS"/>
              <a:buChar char="○"/>
            </a:pPr>
            <a:r>
              <a:rPr lang="en-US" sz="1800">
                <a:solidFill>
                  <a:srgbClr val="000000"/>
                </a:solidFill>
              </a:rPr>
              <a:t>Check inventory</a:t>
            </a:r>
            <a:endParaRPr sz="1800">
              <a:solidFill>
                <a:srgbClr val="000000"/>
              </a:solidFill>
            </a:endParaRPr>
          </a:p>
          <a:p>
            <a:pPr marL="914400" lvl="1" indent="-342900" algn="l" rtl="0">
              <a:lnSpc>
                <a:spcPct val="150000"/>
              </a:lnSpc>
              <a:spcBef>
                <a:spcPts val="0"/>
              </a:spcBef>
              <a:spcAft>
                <a:spcPts val="0"/>
              </a:spcAft>
              <a:buClr>
                <a:srgbClr val="000000"/>
              </a:buClr>
              <a:buSzPts val="1800"/>
              <a:buFont typeface="Trebuchet MS"/>
              <a:buChar char="○"/>
            </a:pPr>
            <a:r>
              <a:rPr lang="en-US" sz="1800">
                <a:solidFill>
                  <a:srgbClr val="000000"/>
                </a:solidFill>
              </a:rPr>
              <a:t>Enter orders for customers</a:t>
            </a:r>
            <a:endParaRPr sz="1800">
              <a:solidFill>
                <a:srgbClr val="000000"/>
              </a:solidFill>
            </a:endParaRPr>
          </a:p>
          <a:p>
            <a:pPr marL="914400" lvl="1" indent="-342900" algn="l" rtl="0">
              <a:lnSpc>
                <a:spcPct val="150000"/>
              </a:lnSpc>
              <a:spcBef>
                <a:spcPts val="0"/>
              </a:spcBef>
              <a:spcAft>
                <a:spcPts val="0"/>
              </a:spcAft>
              <a:buClr>
                <a:srgbClr val="000000"/>
              </a:buClr>
              <a:buSzPts val="1800"/>
              <a:buFont typeface="Trebuchet MS"/>
              <a:buChar char="○"/>
            </a:pPr>
            <a:r>
              <a:rPr lang="en-US" sz="1800">
                <a:solidFill>
                  <a:srgbClr val="000000"/>
                </a:solidFill>
              </a:rPr>
              <a:t>Check order history</a:t>
            </a:r>
            <a:endParaRPr sz="1800">
              <a:solidFill>
                <a:srgbClr val="000000"/>
              </a:solidFill>
            </a:endParaRPr>
          </a:p>
          <a:p>
            <a:pPr marL="457200" lvl="0" indent="0" algn="l" rtl="0">
              <a:lnSpc>
                <a:spcPct val="150000"/>
              </a:lnSpc>
              <a:spcBef>
                <a:spcPts val="0"/>
              </a:spcBef>
              <a:spcAft>
                <a:spcPts val="0"/>
              </a:spcAft>
              <a:buNone/>
            </a:pPr>
            <a:endParaRPr>
              <a:solidFill>
                <a:srgbClr val="000000"/>
              </a:solidFill>
            </a:endParaRPr>
          </a:p>
        </p:txBody>
      </p:sp>
      <p:pic>
        <p:nvPicPr>
          <p:cNvPr id="1245" name="Google Shape;1245;g5ce7fbe225_0_1"/>
          <p:cNvPicPr preferRelativeResize="0"/>
          <p:nvPr/>
        </p:nvPicPr>
        <p:blipFill>
          <a:blip r:embed="rId3">
            <a:alphaModFix/>
          </a:blip>
          <a:stretch>
            <a:fillRect/>
          </a:stretch>
        </p:blipFill>
        <p:spPr>
          <a:xfrm>
            <a:off x="2337250" y="344589"/>
            <a:ext cx="5840775" cy="168382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g5ce7fbe225_0_9"/>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a:t>Tictail is an e-commerce platform based in Sweden which lets users shop for various goods such as clothing or art from small business owners around the world. </a:t>
            </a:r>
            <a:endParaRPr/>
          </a:p>
          <a:p>
            <a:pPr marL="457200" lvl="0" indent="-320040" algn="l" rtl="0">
              <a:lnSpc>
                <a:spcPct val="150000"/>
              </a:lnSpc>
              <a:spcBef>
                <a:spcPts val="1000"/>
              </a:spcBef>
              <a:spcAft>
                <a:spcPts val="0"/>
              </a:spcAft>
              <a:buSzPts val="1440"/>
              <a:buChar char="►"/>
            </a:pPr>
            <a:r>
              <a:rPr lang="en-US"/>
              <a:t>TicTail is engaged in providing a online marketplace enabling shoppers to discover products of around 80,000 - 125,000 brands.</a:t>
            </a:r>
            <a:endParaRPr/>
          </a:p>
          <a:p>
            <a:pPr marL="457200" lvl="0" indent="-320040" algn="l" rtl="0">
              <a:lnSpc>
                <a:spcPct val="150000"/>
              </a:lnSpc>
              <a:spcBef>
                <a:spcPts val="0"/>
              </a:spcBef>
              <a:spcAft>
                <a:spcPts val="0"/>
              </a:spcAft>
              <a:buSzPts val="1440"/>
              <a:buChar char="►"/>
            </a:pPr>
            <a:r>
              <a:rPr lang="en-US"/>
              <a:t>Shopify continues to work on its goal of international expansion</a:t>
            </a:r>
            <a:endParaRPr/>
          </a:p>
          <a:p>
            <a:pPr marL="457200" lvl="0" indent="-320040" algn="l" rtl="0">
              <a:lnSpc>
                <a:spcPct val="150000"/>
              </a:lnSpc>
              <a:spcBef>
                <a:spcPts val="0"/>
              </a:spcBef>
              <a:spcAft>
                <a:spcPts val="0"/>
              </a:spcAft>
              <a:buSzPts val="1440"/>
              <a:buChar char="►"/>
            </a:pPr>
            <a:r>
              <a:rPr lang="en-US"/>
              <a:t>Tic Tac also has set up pop up shops in North America which will help Shopify’s goal of setting up Brick-and mortar locations </a:t>
            </a:r>
            <a:endParaRPr/>
          </a:p>
          <a:p>
            <a:pPr marL="457200" lvl="0" indent="0" algn="l" rtl="0">
              <a:lnSpc>
                <a:spcPct val="150000"/>
              </a:lnSpc>
              <a:spcBef>
                <a:spcPts val="1000"/>
              </a:spcBef>
              <a:spcAft>
                <a:spcPts val="0"/>
              </a:spcAft>
              <a:buNone/>
            </a:pPr>
            <a:endParaRPr/>
          </a:p>
          <a:p>
            <a:pPr marL="457200" lvl="0" indent="0" algn="l" rtl="0">
              <a:lnSpc>
                <a:spcPct val="150000"/>
              </a:lnSpc>
              <a:spcBef>
                <a:spcPts val="1000"/>
              </a:spcBef>
              <a:spcAft>
                <a:spcPts val="0"/>
              </a:spcAft>
              <a:buNone/>
            </a:pPr>
            <a:endParaRPr/>
          </a:p>
        </p:txBody>
      </p:sp>
      <p:pic>
        <p:nvPicPr>
          <p:cNvPr id="1251" name="Google Shape;1251;g5ce7fbe225_0_9"/>
          <p:cNvPicPr preferRelativeResize="0"/>
          <p:nvPr/>
        </p:nvPicPr>
        <p:blipFill>
          <a:blip r:embed="rId3">
            <a:alphaModFix/>
          </a:blip>
          <a:stretch>
            <a:fillRect/>
          </a:stretch>
        </p:blipFill>
        <p:spPr>
          <a:xfrm>
            <a:off x="3119525" y="611033"/>
            <a:ext cx="3712400" cy="117622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5ce792cb23_0_13"/>
          <p:cNvSpPr txBox="1">
            <a:spLocks noGrp="1"/>
          </p:cNvSpPr>
          <p:nvPr>
            <p:ph type="body" idx="1"/>
          </p:nvPr>
        </p:nvSpPr>
        <p:spPr>
          <a:xfrm>
            <a:off x="677334" y="1890139"/>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a:t>Return Magic is a Montreal based e-commerce return solution. </a:t>
            </a:r>
            <a:endParaRPr/>
          </a:p>
          <a:p>
            <a:pPr marL="0" lvl="0" indent="0" algn="l" rtl="0">
              <a:lnSpc>
                <a:spcPct val="150000"/>
              </a:lnSpc>
              <a:spcBef>
                <a:spcPts val="1000"/>
              </a:spcBef>
              <a:spcAft>
                <a:spcPts val="0"/>
              </a:spcAft>
              <a:buNone/>
            </a:pPr>
            <a:r>
              <a:rPr lang="en-US"/>
              <a:t>Return Magic supports buyers and merchants in three key ways - </a:t>
            </a:r>
            <a:endParaRPr/>
          </a:p>
          <a:p>
            <a:pPr marL="457200" lvl="0" indent="-342900" algn="l" rtl="0">
              <a:lnSpc>
                <a:spcPct val="150000"/>
              </a:lnSpc>
              <a:spcBef>
                <a:spcPts val="1000"/>
              </a:spcBef>
              <a:spcAft>
                <a:spcPts val="0"/>
              </a:spcAft>
              <a:buSzPts val="1800"/>
              <a:buAutoNum type="arabicPeriod"/>
            </a:pPr>
            <a:r>
              <a:rPr lang="en-US"/>
              <a:t>By enhancing the buyer experience </a:t>
            </a:r>
            <a:endParaRPr/>
          </a:p>
          <a:p>
            <a:pPr marL="914400" lvl="1" indent="-342900" algn="l" rtl="0">
              <a:lnSpc>
                <a:spcPct val="150000"/>
              </a:lnSpc>
              <a:spcBef>
                <a:spcPts val="0"/>
              </a:spcBef>
              <a:spcAft>
                <a:spcPts val="0"/>
              </a:spcAft>
              <a:buSzPts val="1800"/>
              <a:buChar char="►"/>
            </a:pPr>
            <a:r>
              <a:rPr lang="en-US" sz="1800"/>
              <a:t>enhances post shopping experience which is becoming a differentiation factor such as faster shipping and free and easy returns.</a:t>
            </a:r>
            <a:endParaRPr sz="1800"/>
          </a:p>
          <a:p>
            <a:pPr marL="457200" lvl="0" indent="-342900" algn="l" rtl="0">
              <a:lnSpc>
                <a:spcPct val="150000"/>
              </a:lnSpc>
              <a:spcBef>
                <a:spcPts val="0"/>
              </a:spcBef>
              <a:spcAft>
                <a:spcPts val="0"/>
              </a:spcAft>
              <a:buSzPts val="1800"/>
              <a:buAutoNum type="arabicPeriod"/>
            </a:pPr>
            <a:r>
              <a:rPr lang="en-US"/>
              <a:t>By helping merchants save time </a:t>
            </a:r>
            <a:endParaRPr/>
          </a:p>
          <a:p>
            <a:pPr marL="914400" lvl="1" indent="-342900" algn="l" rtl="0">
              <a:lnSpc>
                <a:spcPct val="150000"/>
              </a:lnSpc>
              <a:spcBef>
                <a:spcPts val="0"/>
              </a:spcBef>
              <a:spcAft>
                <a:spcPts val="0"/>
              </a:spcAft>
              <a:buSzPts val="1800"/>
              <a:buChar char="►"/>
            </a:pPr>
            <a:r>
              <a:rPr lang="en-US" sz="1800"/>
              <a:t>It automates several core, repetitive tasks such as issuing refund or gift card etc</a:t>
            </a:r>
            <a:endParaRPr sz="1800"/>
          </a:p>
          <a:p>
            <a:pPr marL="457200" lvl="0" indent="-342900" algn="l" rtl="0">
              <a:lnSpc>
                <a:spcPct val="150000"/>
              </a:lnSpc>
              <a:spcBef>
                <a:spcPts val="0"/>
              </a:spcBef>
              <a:spcAft>
                <a:spcPts val="0"/>
              </a:spcAft>
              <a:buSzPts val="1800"/>
              <a:buAutoNum type="arabicPeriod"/>
            </a:pPr>
            <a:r>
              <a:rPr lang="en-US"/>
              <a:t>By making it easy for retailers to set up a return system </a:t>
            </a:r>
            <a:endParaRPr/>
          </a:p>
          <a:p>
            <a:pPr marL="914400" lvl="1" indent="-342900" algn="l" rtl="0">
              <a:lnSpc>
                <a:spcPct val="150000"/>
              </a:lnSpc>
              <a:spcBef>
                <a:spcPts val="0"/>
              </a:spcBef>
              <a:spcAft>
                <a:spcPts val="0"/>
              </a:spcAft>
              <a:buSzPts val="1800"/>
              <a:buChar char="►"/>
            </a:pPr>
            <a:r>
              <a:rPr lang="en-US" sz="1800"/>
              <a:t>It understands retailers have different needs when it comes to return and aims to address as many as possible. </a:t>
            </a:r>
            <a:endParaRPr sz="1800"/>
          </a:p>
          <a:p>
            <a:pPr marL="0" lvl="0" indent="0" algn="l" rtl="0">
              <a:lnSpc>
                <a:spcPct val="150000"/>
              </a:lnSpc>
              <a:spcBef>
                <a:spcPts val="1000"/>
              </a:spcBef>
              <a:spcAft>
                <a:spcPts val="0"/>
              </a:spcAft>
              <a:buNone/>
            </a:pPr>
            <a:endParaRPr/>
          </a:p>
        </p:txBody>
      </p:sp>
      <p:pic>
        <p:nvPicPr>
          <p:cNvPr id="1257" name="Google Shape;1257;g5ce792cb23_0_13"/>
          <p:cNvPicPr preferRelativeResize="0"/>
          <p:nvPr/>
        </p:nvPicPr>
        <p:blipFill>
          <a:blip r:embed="rId3">
            <a:alphaModFix/>
          </a:blip>
          <a:stretch>
            <a:fillRect/>
          </a:stretch>
        </p:blipFill>
        <p:spPr>
          <a:xfrm>
            <a:off x="2604650" y="693107"/>
            <a:ext cx="4581550" cy="102997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g5ce7fbe225_0_15"/>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Oberlo is an Lithuanian company which was founded in 2015. It is a marketplace for entrepreneurs to search and find products to sell online. It allows the user to export products from Aliexpress and import directly to your Shopify store. </a:t>
            </a: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Acquired for 15 million </a:t>
            </a:r>
            <a:endParaRPr/>
          </a:p>
          <a:p>
            <a:pPr marL="457200" lvl="0" indent="0" algn="l" rtl="0">
              <a:spcBef>
                <a:spcPts val="1000"/>
              </a:spcBef>
              <a:spcAft>
                <a:spcPts val="0"/>
              </a:spcAft>
              <a:buNone/>
            </a:pPr>
            <a:endParaRPr/>
          </a:p>
          <a:p>
            <a:pPr marL="457200" lvl="0" indent="-320040" algn="l" rtl="0">
              <a:spcBef>
                <a:spcPts val="1000"/>
              </a:spcBef>
              <a:spcAft>
                <a:spcPts val="0"/>
              </a:spcAft>
              <a:buSzPts val="1440"/>
              <a:buChar char="►"/>
            </a:pPr>
            <a:r>
              <a:rPr lang="en-US"/>
              <a:t>Acquisition is consistent with the goal of international expansion. </a:t>
            </a:r>
            <a:endParaRPr/>
          </a:p>
        </p:txBody>
      </p:sp>
      <p:pic>
        <p:nvPicPr>
          <p:cNvPr id="1263" name="Google Shape;1263;g5ce7fbe225_0_15"/>
          <p:cNvPicPr preferRelativeResize="0"/>
          <p:nvPr/>
        </p:nvPicPr>
        <p:blipFill>
          <a:blip r:embed="rId3">
            <a:alphaModFix/>
          </a:blip>
          <a:stretch>
            <a:fillRect/>
          </a:stretch>
        </p:blipFill>
        <p:spPr>
          <a:xfrm>
            <a:off x="3103100" y="519905"/>
            <a:ext cx="3931600" cy="142575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5af1d70b04_0_14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Shopify Cannabis Play	</a:t>
            </a:r>
            <a:endParaRPr/>
          </a:p>
          <a:p>
            <a:pPr marL="0" lvl="0" indent="0" algn="l" rtl="0">
              <a:spcBef>
                <a:spcPts val="0"/>
              </a:spcBef>
              <a:spcAft>
                <a:spcPts val="0"/>
              </a:spcAft>
              <a:buNone/>
            </a:pPr>
            <a:endParaRPr/>
          </a:p>
        </p:txBody>
      </p:sp>
      <p:sp>
        <p:nvSpPr>
          <p:cNvPr id="1269" name="Google Shape;1269;g5af1d70b04_0_142"/>
          <p:cNvSpPr txBox="1">
            <a:spLocks noGrp="1"/>
          </p:cNvSpPr>
          <p:nvPr>
            <p:ph type="body" idx="1"/>
          </p:nvPr>
        </p:nvSpPr>
        <p:spPr>
          <a:xfrm>
            <a:off x="677334" y="1930489"/>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a:t>Shopify’s platform was widely adopted for online sales of recreational marijuana, which Canada legalized on Oct 17, 2018.</a:t>
            </a:r>
            <a:endParaRPr/>
          </a:p>
          <a:p>
            <a:pPr marL="457200" lvl="0" indent="-320040" algn="l" rtl="0">
              <a:lnSpc>
                <a:spcPct val="150000"/>
              </a:lnSpc>
              <a:spcBef>
                <a:spcPts val="1000"/>
              </a:spcBef>
              <a:spcAft>
                <a:spcPts val="0"/>
              </a:spcAft>
              <a:buSzPts val="1440"/>
              <a:buChar char="►"/>
            </a:pPr>
            <a:r>
              <a:rPr lang="en-US"/>
              <a:t>Government run websites in several provinces including Ontario and British Columbia use Shopify’s platform. </a:t>
            </a:r>
            <a:endParaRPr/>
          </a:p>
          <a:p>
            <a:pPr marL="457200" lvl="0" indent="-320040" algn="l" rtl="0">
              <a:lnSpc>
                <a:spcPct val="150000"/>
              </a:lnSpc>
              <a:spcBef>
                <a:spcPts val="0"/>
              </a:spcBef>
              <a:spcAft>
                <a:spcPts val="0"/>
              </a:spcAft>
              <a:buSzPts val="1440"/>
              <a:buChar char="►"/>
            </a:pPr>
            <a:r>
              <a:rPr lang="en-US"/>
              <a:t>Most of the big licensed producers in the Cannabis market, Canopy Growth Corp, Aurora Cannabis Inc and HExo Corp. all use Shopify’s point of sale system. </a:t>
            </a:r>
            <a:endParaRPr/>
          </a:p>
          <a:p>
            <a:pPr marL="457200" lvl="0" indent="0" algn="l" rtl="0">
              <a:lnSpc>
                <a:spcPct val="150000"/>
              </a:lnSpc>
              <a:spcBef>
                <a:spcPts val="1000"/>
              </a:spcBef>
              <a:spcAft>
                <a:spcPts val="0"/>
              </a:spcAft>
              <a:buNone/>
            </a:pP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g5c80e511a2_0_8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Shopify Cannabis Play	</a:t>
            </a:r>
            <a:endParaRPr/>
          </a:p>
          <a:p>
            <a:pPr marL="0" lvl="0" indent="0" algn="l" rtl="0">
              <a:spcBef>
                <a:spcPts val="0"/>
              </a:spcBef>
              <a:spcAft>
                <a:spcPts val="0"/>
              </a:spcAft>
              <a:buNone/>
            </a:pPr>
            <a:endParaRPr/>
          </a:p>
        </p:txBody>
      </p:sp>
      <p:sp>
        <p:nvSpPr>
          <p:cNvPr id="1275" name="Google Shape;1275;g5c80e511a2_0_81"/>
          <p:cNvSpPr txBox="1">
            <a:spLocks noGrp="1"/>
          </p:cNvSpPr>
          <p:nvPr>
            <p:ph type="body" idx="1"/>
          </p:nvPr>
        </p:nvSpPr>
        <p:spPr>
          <a:xfrm>
            <a:off x="677334" y="1930489"/>
            <a:ext cx="8596800" cy="38808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a:t>Shopify can capture the part of the Cannabis legalization due to its perfect position. </a:t>
            </a:r>
            <a:endParaRPr/>
          </a:p>
          <a:p>
            <a:pPr marL="457200" lvl="0" indent="-320040" algn="l" rtl="0">
              <a:lnSpc>
                <a:spcPct val="150000"/>
              </a:lnSpc>
              <a:spcBef>
                <a:spcPts val="1000"/>
              </a:spcBef>
              <a:spcAft>
                <a:spcPts val="0"/>
              </a:spcAft>
              <a:buSzPts val="1440"/>
              <a:buChar char="►"/>
            </a:pPr>
            <a:r>
              <a:rPr lang="en-US"/>
              <a:t>In Canada, government is giving out licenses to only a handful of players and billions pouring into this market likely means that Canada’s cannabis industry will evolve into an oligopoly like Big Tobacco. </a:t>
            </a:r>
            <a:endParaRPr/>
          </a:p>
          <a:p>
            <a:pPr marL="457200" lvl="0" indent="-320040" algn="l" rtl="0">
              <a:lnSpc>
                <a:spcPct val="150000"/>
              </a:lnSpc>
              <a:spcBef>
                <a:spcPts val="0"/>
              </a:spcBef>
              <a:spcAft>
                <a:spcPts val="0"/>
              </a:spcAft>
              <a:buSzPts val="1440"/>
              <a:buChar char="►"/>
            </a:pPr>
            <a:r>
              <a:rPr lang="en-US"/>
              <a:t>Canada’s market is dwarfed in comparison to North American market which is estimated $45 billion today and expected to be worth $200 billion by 2030. </a:t>
            </a:r>
            <a:endParaRPr/>
          </a:p>
          <a:p>
            <a:pPr marL="457200" lvl="0" indent="-320040" algn="l" rtl="0">
              <a:lnSpc>
                <a:spcPct val="150000"/>
              </a:lnSpc>
              <a:spcBef>
                <a:spcPts val="0"/>
              </a:spcBef>
              <a:spcAft>
                <a:spcPts val="0"/>
              </a:spcAft>
              <a:buSzPts val="1440"/>
              <a:buChar char="►"/>
            </a:pPr>
            <a:r>
              <a:rPr lang="en-US"/>
              <a:t>Already has a market presence in US with ~7200 US ecommerce business using Shopify.</a:t>
            </a:r>
            <a:endParaRPr/>
          </a:p>
          <a:p>
            <a:pPr marL="0" lvl="0" indent="0" algn="l" rtl="0">
              <a:lnSpc>
                <a:spcPct val="150000"/>
              </a:lnSpc>
              <a:spcBef>
                <a:spcPts val="1000"/>
              </a:spcBef>
              <a:spcAft>
                <a:spcPts val="0"/>
              </a:spcAft>
              <a:buNone/>
            </a:pPr>
            <a:endParaRPr b="1"/>
          </a:p>
          <a:p>
            <a:pPr marL="457200" lvl="0" indent="0" algn="l" rtl="0">
              <a:lnSpc>
                <a:spcPct val="150000"/>
              </a:lnSpc>
              <a:spcBef>
                <a:spcPts val="10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5973f15ba2_0_25"/>
          <p:cNvPicPr preferRelativeResize="0"/>
          <p:nvPr/>
        </p:nvPicPr>
        <p:blipFill>
          <a:blip r:embed="rId3">
            <a:alphaModFix/>
          </a:blip>
          <a:stretch>
            <a:fillRect/>
          </a:stretch>
        </p:blipFill>
        <p:spPr>
          <a:xfrm>
            <a:off x="3587488" y="152400"/>
            <a:ext cx="5017016" cy="65532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5ce792cb23_7_28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a:t>
            </a:r>
            <a:endParaRPr/>
          </a:p>
          <a:p>
            <a:pPr marL="0" lvl="0" indent="0" algn="l" rtl="0">
              <a:spcBef>
                <a:spcPts val="0"/>
              </a:spcBef>
              <a:spcAft>
                <a:spcPts val="0"/>
              </a:spcAft>
              <a:buNone/>
            </a:pPr>
            <a:endParaRPr/>
          </a:p>
        </p:txBody>
      </p:sp>
      <p:sp>
        <p:nvSpPr>
          <p:cNvPr id="1281" name="Google Shape;1281;g5ce792cb23_7_286"/>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Tobi Lütke, Founder, Chief Executive Officer</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Harley Finkelstein, Chief Operating Officer</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Craig Miller, Chief Product Officer</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Amy Shapero, Chief Financial Office</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Jeff Weiser, Chief Marketing Officer</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Joe Frasca, Chief Legal Officer</a:t>
            </a:r>
            <a:endParaRPr b="1">
              <a:solidFill>
                <a:srgbClr val="212B35"/>
              </a:solidFill>
            </a:endParaRPr>
          </a:p>
          <a:p>
            <a:pPr marL="0" lvl="0" indent="0" algn="l" rtl="0">
              <a:lnSpc>
                <a:spcPct val="122200"/>
              </a:lnSpc>
              <a:spcBef>
                <a:spcPts val="1400"/>
              </a:spcBef>
              <a:spcAft>
                <a:spcPts val="0"/>
              </a:spcAft>
              <a:buClr>
                <a:schemeClr val="dk1"/>
              </a:buClr>
              <a:buSzPts val="1100"/>
              <a:buFont typeface="Arial"/>
              <a:buNone/>
            </a:pPr>
            <a:r>
              <a:rPr lang="en-US" b="1">
                <a:solidFill>
                  <a:srgbClr val="212B35"/>
                </a:solidFill>
              </a:rPr>
              <a:t>Jean-Michel Lemieux, Chief Technology Officer</a:t>
            </a:r>
            <a:endParaRPr b="1">
              <a:solidFill>
                <a:srgbClr val="212B35"/>
              </a:solidFill>
            </a:endParaRPr>
          </a:p>
          <a:p>
            <a:pPr marL="0" lvl="0" indent="0" algn="l" rtl="0">
              <a:lnSpc>
                <a:spcPct val="115000"/>
              </a:lnSpc>
              <a:spcBef>
                <a:spcPts val="800"/>
              </a:spcBef>
              <a:spcAft>
                <a:spcPts val="0"/>
              </a:spcAft>
              <a:buClr>
                <a:schemeClr val="dk1"/>
              </a:buClr>
              <a:buSzPts val="1100"/>
              <a:buFont typeface="Arial"/>
              <a:buNone/>
            </a:pPr>
            <a:endParaRPr>
              <a:solidFill>
                <a:schemeClr val="dk1"/>
              </a:solidFill>
            </a:endParaRPr>
          </a:p>
          <a:p>
            <a:pPr marL="0" lvl="0" indent="0" algn="l" rtl="0">
              <a:spcBef>
                <a:spcPts val="1000"/>
              </a:spcBef>
              <a:spcAft>
                <a:spcPts val="0"/>
              </a:spcAft>
              <a:buNone/>
            </a:pPr>
            <a:endParaRPr/>
          </a:p>
        </p:txBody>
      </p:sp>
      <p:sp>
        <p:nvSpPr>
          <p:cNvPr id="1282" name="Google Shape;1282;g5ce792cb23_7_286"/>
          <p:cNvSpPr txBox="1">
            <a:spLocks noGrp="1"/>
          </p:cNvSpPr>
          <p:nvPr>
            <p:ph type="title"/>
          </p:nvPr>
        </p:nvSpPr>
        <p:spPr>
          <a:xfrm>
            <a:off x="677325" y="609600"/>
            <a:ext cx="8596800" cy="74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 Team</a:t>
            </a:r>
            <a:endParaRPr/>
          </a:p>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g5ce792cb23_7_29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Tobi Lutke	</a:t>
            </a:r>
            <a:endParaRPr/>
          </a:p>
        </p:txBody>
      </p:sp>
      <p:sp>
        <p:nvSpPr>
          <p:cNvPr id="1288" name="Google Shape;1288;g5ce792cb23_7_292"/>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0"/>
              </a:spcBef>
              <a:spcAft>
                <a:spcPts val="0"/>
              </a:spcAft>
              <a:buClr>
                <a:srgbClr val="333333"/>
              </a:buClr>
              <a:buSzPts val="1800"/>
              <a:buFont typeface="Trebuchet MS"/>
              <a:buChar char="●"/>
            </a:pPr>
            <a:r>
              <a:rPr lang="en-US">
                <a:solidFill>
                  <a:srgbClr val="333333"/>
                </a:solidFill>
              </a:rPr>
              <a:t>Tobi Lutke founded and CEO of Shopify, a Canadian e commerce firm that helps companies set up and run online stores.</a:t>
            </a:r>
            <a:endParaRPr>
              <a:solidFill>
                <a:srgbClr val="333333"/>
              </a:solidFill>
            </a:endParaRPr>
          </a:p>
          <a:p>
            <a:pPr marL="457200" lvl="0" indent="-342900" algn="l" rtl="0">
              <a:lnSpc>
                <a:spcPct val="150000"/>
              </a:lnSpc>
              <a:spcBef>
                <a:spcPts val="0"/>
              </a:spcBef>
              <a:spcAft>
                <a:spcPts val="0"/>
              </a:spcAft>
              <a:buClr>
                <a:srgbClr val="333333"/>
              </a:buClr>
              <a:buSzPts val="1800"/>
              <a:buFont typeface="Trebuchet MS"/>
              <a:buChar char="●"/>
            </a:pPr>
            <a:r>
              <a:rPr lang="en-US">
                <a:solidFill>
                  <a:srgbClr val="333333"/>
                </a:solidFill>
              </a:rPr>
              <a:t>Lutke grew up in Germany, where he learned to code by age 12 and left school at 16 to enter a computer programming apprenticeship.</a:t>
            </a:r>
            <a:endParaRPr>
              <a:solidFill>
                <a:srgbClr val="333333"/>
              </a:solidFill>
            </a:endParaRPr>
          </a:p>
          <a:p>
            <a:pPr marL="457200" lvl="0" indent="-342900" algn="l" rtl="0">
              <a:lnSpc>
                <a:spcPct val="150000"/>
              </a:lnSpc>
              <a:spcBef>
                <a:spcPts val="0"/>
              </a:spcBef>
              <a:spcAft>
                <a:spcPts val="0"/>
              </a:spcAft>
              <a:buClr>
                <a:srgbClr val="333333"/>
              </a:buClr>
              <a:buSzPts val="1800"/>
              <a:buFont typeface="Trebuchet MS"/>
              <a:buChar char="●"/>
            </a:pPr>
            <a:r>
              <a:rPr lang="en-US">
                <a:solidFill>
                  <a:srgbClr val="333333"/>
                </a:solidFill>
              </a:rPr>
              <a:t>He moved to Canada in 2003 after meeting his now-wife, an Ottawa native, on a snowboarding trip to Whistler.</a:t>
            </a:r>
            <a:endParaRPr>
              <a:solidFill>
                <a:srgbClr val="333333"/>
              </a:solidFill>
            </a:endParaRPr>
          </a:p>
          <a:p>
            <a:pPr marL="457200" lvl="0" indent="-342900" algn="l" rtl="0">
              <a:lnSpc>
                <a:spcPct val="150000"/>
              </a:lnSpc>
              <a:spcBef>
                <a:spcPts val="0"/>
              </a:spcBef>
              <a:spcAft>
                <a:spcPts val="0"/>
              </a:spcAft>
              <a:buClr>
                <a:srgbClr val="333333"/>
              </a:buClr>
              <a:buSzPts val="1800"/>
              <a:buFont typeface="Trebuchet MS"/>
              <a:buChar char="●"/>
            </a:pPr>
            <a:r>
              <a:rPr lang="en-US">
                <a:solidFill>
                  <a:srgbClr val="333333"/>
                </a:solidFill>
              </a:rPr>
              <a:t>He began working on an ecommerce platform after he and a friend tried to open an online snowboard shop but couldn't find decent software.</a:t>
            </a:r>
            <a:endParaRPr>
              <a:solidFill>
                <a:srgbClr val="333333"/>
              </a:solidFill>
            </a:endParaRPr>
          </a:p>
          <a:p>
            <a:pPr marL="457200" lvl="0" indent="-342900" algn="l" rtl="0">
              <a:lnSpc>
                <a:spcPct val="150000"/>
              </a:lnSpc>
              <a:spcBef>
                <a:spcPts val="0"/>
              </a:spcBef>
              <a:spcAft>
                <a:spcPts val="0"/>
              </a:spcAft>
              <a:buClr>
                <a:srgbClr val="333333"/>
              </a:buClr>
              <a:buSzPts val="1800"/>
              <a:buFont typeface="Trebuchet MS"/>
              <a:buChar char="●"/>
            </a:pPr>
            <a:r>
              <a:rPr lang="en-US">
                <a:solidFill>
                  <a:srgbClr val="333333"/>
                </a:solidFill>
              </a:rPr>
              <a:t>They soon realized their software would make a good product to sell, so they raised about $200,000 from friends and family to launch Shopify.</a:t>
            </a:r>
            <a:endParaRPr>
              <a:solidFill>
                <a:srgbClr val="333333"/>
              </a:solidFill>
            </a:endParaRPr>
          </a:p>
          <a:p>
            <a:pPr marL="457200" lvl="0" indent="0" algn="l" rtl="0">
              <a:lnSpc>
                <a:spcPct val="150000"/>
              </a:lnSpc>
              <a:spcBef>
                <a:spcPts val="1000"/>
              </a:spcBef>
              <a:spcAft>
                <a:spcPts val="0"/>
              </a:spcAft>
              <a:buNone/>
            </a:pPr>
            <a:endParaRPr>
              <a:solidFill>
                <a:srgbClr val="333333"/>
              </a:solidFill>
            </a:endParaRPr>
          </a:p>
        </p:txBody>
      </p:sp>
      <p:pic>
        <p:nvPicPr>
          <p:cNvPr id="1289" name="Google Shape;1289;g5ce792cb23_7_292"/>
          <p:cNvPicPr preferRelativeResize="0"/>
          <p:nvPr/>
        </p:nvPicPr>
        <p:blipFill>
          <a:blip r:embed="rId3">
            <a:alphaModFix/>
          </a:blip>
          <a:stretch>
            <a:fillRect/>
          </a:stretch>
        </p:blipFill>
        <p:spPr>
          <a:xfrm>
            <a:off x="9274134" y="2160600"/>
            <a:ext cx="2613066" cy="3050661"/>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5ce792cb23_7_29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Harley Finkelstein </a:t>
            </a:r>
            <a:endParaRPr/>
          </a:p>
        </p:txBody>
      </p:sp>
      <p:pic>
        <p:nvPicPr>
          <p:cNvPr id="1295" name="Google Shape;1295;g5ce792cb23_7_298"/>
          <p:cNvPicPr preferRelativeResize="0"/>
          <p:nvPr/>
        </p:nvPicPr>
        <p:blipFill>
          <a:blip r:embed="rId3">
            <a:alphaModFix/>
          </a:blip>
          <a:stretch>
            <a:fillRect/>
          </a:stretch>
        </p:blipFill>
        <p:spPr>
          <a:xfrm>
            <a:off x="9426534" y="2160600"/>
            <a:ext cx="2613066" cy="2995166"/>
          </a:xfrm>
          <a:prstGeom prst="rect">
            <a:avLst/>
          </a:prstGeom>
          <a:noFill/>
          <a:ln>
            <a:noFill/>
          </a:ln>
        </p:spPr>
      </p:pic>
      <p:sp>
        <p:nvSpPr>
          <p:cNvPr id="1296" name="Google Shape;1296;g5ce792cb23_7_298"/>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lnSpc>
                <a:spcPct val="115000"/>
              </a:lnSpc>
              <a:spcBef>
                <a:spcPts val="1000"/>
              </a:spcBef>
              <a:spcAft>
                <a:spcPts val="0"/>
              </a:spcAft>
              <a:buSzPts val="1440"/>
              <a:buChar char="►"/>
            </a:pPr>
            <a:r>
              <a:rPr lang="en-US"/>
              <a:t>Harley Finkelstein is the Chief Operating Officer at Shopify and has been with the company since 2010. Prior to his current role, Harley founded numerous startups and ecommerce companies. </a:t>
            </a:r>
            <a:endParaRPr/>
          </a:p>
          <a:p>
            <a:pPr marL="457200" lvl="0" indent="-320040" algn="l" rtl="0">
              <a:lnSpc>
                <a:spcPct val="150000"/>
              </a:lnSpc>
              <a:spcBef>
                <a:spcPts val="0"/>
              </a:spcBef>
              <a:spcAft>
                <a:spcPts val="0"/>
              </a:spcAft>
              <a:buSzPts val="1440"/>
              <a:buChar char="►"/>
            </a:pPr>
            <a:r>
              <a:rPr lang="en-US"/>
              <a:t>(2010-Present) - COO </a:t>
            </a:r>
            <a:endParaRPr/>
          </a:p>
          <a:p>
            <a:pPr marL="457200" lvl="0" indent="-320040" algn="l" rtl="0">
              <a:lnSpc>
                <a:spcPct val="150000"/>
              </a:lnSpc>
              <a:spcBef>
                <a:spcPts val="0"/>
              </a:spcBef>
              <a:spcAft>
                <a:spcPts val="0"/>
              </a:spcAft>
              <a:buSzPts val="1440"/>
              <a:buChar char="►"/>
            </a:pPr>
            <a:r>
              <a:rPr lang="en-US"/>
              <a:t>(2017-Present) - Board Member at CBC</a:t>
            </a:r>
            <a:endParaRPr/>
          </a:p>
          <a:p>
            <a:pPr marL="457200" lvl="0" indent="-320040" algn="l" rtl="0">
              <a:lnSpc>
                <a:spcPct val="150000"/>
              </a:lnSpc>
              <a:spcBef>
                <a:spcPts val="0"/>
              </a:spcBef>
              <a:spcAft>
                <a:spcPts val="0"/>
              </a:spcAft>
              <a:buSzPts val="1440"/>
              <a:buChar char="►"/>
            </a:pPr>
            <a:r>
              <a:rPr lang="en-US"/>
              <a:t>(2015-Present) - Advisory Board Member at OMERS Ventures</a:t>
            </a:r>
            <a:endParaRPr/>
          </a:p>
          <a:p>
            <a:pPr marL="457200" lvl="0" indent="-320040" algn="l" rtl="0">
              <a:lnSpc>
                <a:spcPct val="150000"/>
              </a:lnSpc>
              <a:spcBef>
                <a:spcPts val="0"/>
              </a:spcBef>
              <a:spcAft>
                <a:spcPts val="0"/>
              </a:spcAft>
              <a:buSzPts val="1440"/>
              <a:buChar char="►"/>
            </a:pPr>
            <a:r>
              <a:rPr lang="en-US"/>
              <a:t>(2005-2009) - JD/MBA, University of Ottawa</a:t>
            </a:r>
            <a:endParaRPr/>
          </a:p>
          <a:p>
            <a:pPr marL="457200" lvl="0" indent="-320040" algn="l" rtl="0">
              <a:lnSpc>
                <a:spcPct val="150000"/>
              </a:lnSpc>
              <a:spcBef>
                <a:spcPts val="0"/>
              </a:spcBef>
              <a:spcAft>
                <a:spcPts val="0"/>
              </a:spcAft>
              <a:buSzPts val="1440"/>
              <a:buChar char="►"/>
            </a:pPr>
            <a:r>
              <a:rPr lang="en-US"/>
              <a:t>(2001-2005) - B.A., Economics from Concordia University</a:t>
            </a:r>
            <a:endParaRPr>
              <a:solidFill>
                <a:schemeClr val="dk1"/>
              </a:solidFill>
              <a:highlight>
                <a:srgbClr val="FFFFFF"/>
              </a:highlight>
            </a:endParaRPr>
          </a:p>
          <a:p>
            <a:pPr marL="0" lvl="0" indent="0" algn="l" rtl="0">
              <a:lnSpc>
                <a:spcPct val="150000"/>
              </a:lnSpc>
              <a:spcBef>
                <a:spcPts val="1000"/>
              </a:spcBef>
              <a:spcAft>
                <a:spcPts val="0"/>
              </a:spcAft>
              <a:buNone/>
            </a:pPr>
            <a:endParaRPr>
              <a:solidFill>
                <a:schemeClr val="dk1"/>
              </a:solidFill>
              <a:highlight>
                <a:srgbClr val="FFFFFF"/>
              </a:highlight>
            </a:endParaRPr>
          </a:p>
          <a:p>
            <a:pPr marL="0" lvl="0" indent="0" algn="l" rtl="0">
              <a:lnSpc>
                <a:spcPct val="150000"/>
              </a:lnSpc>
              <a:spcBef>
                <a:spcPts val="1000"/>
              </a:spcBef>
              <a:spcAft>
                <a:spcPts val="0"/>
              </a:spcAft>
              <a:buNone/>
            </a:pPr>
            <a:endParaRPr>
              <a:solidFill>
                <a:schemeClr val="dk1"/>
              </a:solidFill>
              <a:highlight>
                <a:srgbClr val="FFFFFF"/>
              </a:highlight>
            </a:endParaRPr>
          </a:p>
          <a:p>
            <a:pPr marL="0" lvl="0" indent="0" algn="l" rtl="0">
              <a:lnSpc>
                <a:spcPct val="150000"/>
              </a:lnSpc>
              <a:spcBef>
                <a:spcPts val="1000"/>
              </a:spcBef>
              <a:spcAft>
                <a:spcPts val="0"/>
              </a:spcAft>
              <a:buNone/>
            </a:pPr>
            <a:endParaRPr>
              <a:solidFill>
                <a:schemeClr val="dk1"/>
              </a:solidFill>
              <a:highlight>
                <a:srgbClr val="FFFFFF"/>
              </a:highlight>
            </a:endParaRPr>
          </a:p>
          <a:p>
            <a:pPr marL="0" lvl="0" indent="0" algn="l" rtl="0">
              <a:lnSpc>
                <a:spcPct val="150000"/>
              </a:lnSpc>
              <a:spcBef>
                <a:spcPts val="1000"/>
              </a:spcBef>
              <a:spcAft>
                <a:spcPts val="0"/>
              </a:spcAft>
              <a:buNone/>
            </a:pPr>
            <a:endParaRPr>
              <a:solidFill>
                <a:schemeClr val="dk1"/>
              </a:solidFill>
              <a:highlight>
                <a:srgbClr val="FFFFFF"/>
              </a:highlight>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5ce792cb23_7_30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Craig Miller</a:t>
            </a:r>
            <a:endParaRPr/>
          </a:p>
        </p:txBody>
      </p:sp>
      <p:pic>
        <p:nvPicPr>
          <p:cNvPr id="1302" name="Google Shape;1302;g5ce792cb23_7_304"/>
          <p:cNvPicPr preferRelativeResize="0"/>
          <p:nvPr/>
        </p:nvPicPr>
        <p:blipFill>
          <a:blip r:embed="rId3">
            <a:alphaModFix/>
          </a:blip>
          <a:stretch>
            <a:fillRect/>
          </a:stretch>
        </p:blipFill>
        <p:spPr>
          <a:xfrm>
            <a:off x="9274134" y="2160588"/>
            <a:ext cx="2613066" cy="3065327"/>
          </a:xfrm>
          <a:prstGeom prst="rect">
            <a:avLst/>
          </a:prstGeom>
          <a:noFill/>
          <a:ln>
            <a:noFill/>
          </a:ln>
        </p:spPr>
      </p:pic>
      <p:sp>
        <p:nvSpPr>
          <p:cNvPr id="1303" name="Google Shape;1303;g5ce792cb23_7_304"/>
          <p:cNvSpPr txBox="1">
            <a:spLocks noGrp="1"/>
          </p:cNvSpPr>
          <p:nvPr>
            <p:ph type="body" idx="1"/>
          </p:nvPr>
        </p:nvSpPr>
        <p:spPr>
          <a:xfrm>
            <a:off x="677334" y="2008189"/>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Oversees product and UX teams, in addition to growth, marketing, and communications. Completed his Bachelors in Electrical Engineering from McGill University. </a:t>
            </a:r>
            <a:endParaRPr/>
          </a:p>
          <a:p>
            <a:pPr marL="457200" lvl="0" indent="-320040" algn="l" rtl="0">
              <a:lnSpc>
                <a:spcPct val="150000"/>
              </a:lnSpc>
              <a:spcBef>
                <a:spcPts val="0"/>
              </a:spcBef>
              <a:spcAft>
                <a:spcPts val="0"/>
              </a:spcAft>
              <a:buSzPts val="1440"/>
              <a:buChar char="►"/>
            </a:pPr>
            <a:r>
              <a:rPr lang="en-US"/>
              <a:t>(2017-Present) - Chief Product Officer at Shopify</a:t>
            </a:r>
            <a:endParaRPr/>
          </a:p>
          <a:p>
            <a:pPr marL="457200" lvl="0" indent="-320040" algn="l" rtl="0">
              <a:lnSpc>
                <a:spcPct val="150000"/>
              </a:lnSpc>
              <a:spcBef>
                <a:spcPts val="0"/>
              </a:spcBef>
              <a:spcAft>
                <a:spcPts val="0"/>
              </a:spcAft>
              <a:buSzPts val="1440"/>
              <a:buChar char="►"/>
            </a:pPr>
            <a:r>
              <a:rPr lang="en-US"/>
              <a:t>(2011-2018) - Chief Marketing Officer at Shopify</a:t>
            </a:r>
            <a:endParaRPr/>
          </a:p>
          <a:p>
            <a:pPr marL="457200" lvl="0" indent="-320040" algn="l" rtl="0">
              <a:lnSpc>
                <a:spcPct val="150000"/>
              </a:lnSpc>
              <a:spcBef>
                <a:spcPts val="0"/>
              </a:spcBef>
              <a:spcAft>
                <a:spcPts val="0"/>
              </a:spcAft>
              <a:buSzPts val="1440"/>
              <a:buChar char="►"/>
            </a:pPr>
            <a:r>
              <a:rPr lang="en-US"/>
              <a:t>(2009-2011) - Head of Product at Kijiji</a:t>
            </a:r>
            <a:endParaRPr/>
          </a:p>
          <a:p>
            <a:pPr marL="457200" lvl="0" indent="-320040" algn="l" rtl="0">
              <a:lnSpc>
                <a:spcPct val="150000"/>
              </a:lnSpc>
              <a:spcBef>
                <a:spcPts val="0"/>
              </a:spcBef>
              <a:spcAft>
                <a:spcPts val="0"/>
              </a:spcAft>
              <a:buSzPts val="1440"/>
              <a:buChar char="►"/>
            </a:pPr>
            <a:r>
              <a:rPr lang="en-US"/>
              <a:t>(2006-2009) - Global Internet Marketing Lead at Kijiji</a:t>
            </a:r>
            <a:endParaRPr/>
          </a:p>
          <a:p>
            <a:pPr marL="457200" lvl="0" indent="0" algn="l" rtl="0">
              <a:lnSpc>
                <a:spcPct val="150000"/>
              </a:lnSpc>
              <a:spcBef>
                <a:spcPts val="1000"/>
              </a:spcBef>
              <a:spcAft>
                <a:spcPts val="0"/>
              </a:spcAft>
              <a:buNone/>
            </a:pPr>
            <a:endParaRPr>
              <a:solidFill>
                <a:schemeClr val="dk1"/>
              </a:solidFill>
              <a:highlight>
                <a:srgbClr val="FFFFFF"/>
              </a:highlight>
            </a:endParaRPr>
          </a:p>
          <a:p>
            <a:pPr marL="457200" lvl="0" indent="0" algn="l" rtl="0">
              <a:lnSpc>
                <a:spcPct val="150000"/>
              </a:lnSpc>
              <a:spcBef>
                <a:spcPts val="1000"/>
              </a:spcBef>
              <a:spcAft>
                <a:spcPts val="0"/>
              </a:spcAft>
              <a:buNone/>
            </a:pPr>
            <a:endParaRPr/>
          </a:p>
          <a:p>
            <a:pPr marL="457200" lvl="0" indent="0" algn="l" rtl="0">
              <a:lnSpc>
                <a:spcPct val="150000"/>
              </a:lnSpc>
              <a:spcBef>
                <a:spcPts val="1000"/>
              </a:spcBef>
              <a:spcAft>
                <a:spcPts val="0"/>
              </a:spcAft>
              <a:buNone/>
            </a:pP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g5ce792cb23_7_31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 Shapero</a:t>
            </a:r>
            <a:endParaRPr/>
          </a:p>
        </p:txBody>
      </p:sp>
      <p:sp>
        <p:nvSpPr>
          <p:cNvPr id="1309" name="Google Shape;1309;g5ce792cb23_7_31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Amy began her career as a CPA at Ernst &amp; Young, followed by investment banking positions at Credit Suisse and Goldman Sachs serving emerging growth companies. She holds an MBA from the University of Chicago Booth School of Business. </a:t>
            </a:r>
            <a:endParaRPr/>
          </a:p>
          <a:p>
            <a:pPr marL="457200" lvl="0" indent="-320040" algn="l" rtl="0">
              <a:lnSpc>
                <a:spcPct val="150000"/>
              </a:lnSpc>
              <a:spcBef>
                <a:spcPts val="0"/>
              </a:spcBef>
              <a:spcAft>
                <a:spcPts val="0"/>
              </a:spcAft>
              <a:buSzPts val="1440"/>
              <a:buChar char="►"/>
            </a:pPr>
            <a:r>
              <a:rPr lang="en-US"/>
              <a:t>(2018-Present) - CFO at Shopify</a:t>
            </a:r>
            <a:endParaRPr/>
          </a:p>
          <a:p>
            <a:pPr marL="457200" lvl="0" indent="-320040" algn="l" rtl="0">
              <a:lnSpc>
                <a:spcPct val="150000"/>
              </a:lnSpc>
              <a:spcBef>
                <a:spcPts val="0"/>
              </a:spcBef>
              <a:spcAft>
                <a:spcPts val="0"/>
              </a:spcAft>
              <a:buSzPts val="1440"/>
              <a:buChar char="►"/>
            </a:pPr>
            <a:r>
              <a:rPr lang="en-US"/>
              <a:t>(2016-2018) - CFO at Betterment </a:t>
            </a:r>
            <a:endParaRPr/>
          </a:p>
          <a:p>
            <a:pPr marL="457200" lvl="0" indent="-320040" algn="l" rtl="0">
              <a:lnSpc>
                <a:spcPct val="150000"/>
              </a:lnSpc>
              <a:spcBef>
                <a:spcPts val="0"/>
              </a:spcBef>
              <a:spcAft>
                <a:spcPts val="0"/>
              </a:spcAft>
              <a:buSzPts val="1440"/>
              <a:buChar char="►"/>
            </a:pPr>
            <a:r>
              <a:rPr lang="en-US"/>
              <a:t>(2015-2016) - CFO at Sailthru </a:t>
            </a:r>
            <a:endParaRPr/>
          </a:p>
          <a:p>
            <a:pPr marL="0" lvl="0" indent="0" algn="l" rtl="0">
              <a:lnSpc>
                <a:spcPct val="150000"/>
              </a:lnSpc>
              <a:spcBef>
                <a:spcPts val="1000"/>
              </a:spcBef>
              <a:spcAft>
                <a:spcPts val="0"/>
              </a:spcAft>
              <a:buNone/>
            </a:pPr>
            <a:endParaRPr/>
          </a:p>
          <a:p>
            <a:pPr marL="0" lvl="0" indent="0" algn="l" rtl="0">
              <a:lnSpc>
                <a:spcPct val="150000"/>
              </a:lnSpc>
              <a:spcBef>
                <a:spcPts val="1000"/>
              </a:spcBef>
              <a:spcAft>
                <a:spcPts val="0"/>
              </a:spcAft>
              <a:buNone/>
            </a:pPr>
            <a:endParaRPr>
              <a:solidFill>
                <a:srgbClr val="767676"/>
              </a:solidFill>
              <a:highlight>
                <a:srgbClr val="FFFFFF"/>
              </a:highlight>
            </a:endParaRPr>
          </a:p>
        </p:txBody>
      </p:sp>
      <p:pic>
        <p:nvPicPr>
          <p:cNvPr id="1310" name="Google Shape;1310;g5ce792cb23_7_310"/>
          <p:cNvPicPr preferRelativeResize="0"/>
          <p:nvPr/>
        </p:nvPicPr>
        <p:blipFill>
          <a:blip r:embed="rId3">
            <a:alphaModFix/>
          </a:blip>
          <a:stretch>
            <a:fillRect/>
          </a:stretch>
        </p:blipFill>
        <p:spPr>
          <a:xfrm>
            <a:off x="9274134" y="2160600"/>
            <a:ext cx="2613066" cy="3009361"/>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5ce792cb23_7_31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 Weiser	</a:t>
            </a:r>
            <a:endParaRPr/>
          </a:p>
        </p:txBody>
      </p:sp>
      <p:pic>
        <p:nvPicPr>
          <p:cNvPr id="1316" name="Google Shape;1316;g5ce792cb23_7_316"/>
          <p:cNvPicPr preferRelativeResize="0"/>
          <p:nvPr/>
        </p:nvPicPr>
        <p:blipFill>
          <a:blip r:embed="rId3">
            <a:alphaModFix/>
          </a:blip>
          <a:stretch>
            <a:fillRect/>
          </a:stretch>
        </p:blipFill>
        <p:spPr>
          <a:xfrm>
            <a:off x="9274134" y="2160600"/>
            <a:ext cx="2613066" cy="3067512"/>
          </a:xfrm>
          <a:prstGeom prst="rect">
            <a:avLst/>
          </a:prstGeom>
          <a:noFill/>
          <a:ln>
            <a:noFill/>
          </a:ln>
        </p:spPr>
      </p:pic>
      <p:sp>
        <p:nvSpPr>
          <p:cNvPr id="1317" name="Google Shape;1317;g5ce792cb23_7_316"/>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Oversees the Marketing function globally, including Growth, Brand and Communications, Product Marketing, Strategy and Operations, and Creative teams. He holds an MBA in Decision, Risk and optimization from Columbia University</a:t>
            </a:r>
            <a:endParaRPr/>
          </a:p>
          <a:p>
            <a:pPr marL="457200" lvl="0" indent="-320040" algn="l" rtl="0">
              <a:lnSpc>
                <a:spcPct val="150000"/>
              </a:lnSpc>
              <a:spcBef>
                <a:spcPts val="0"/>
              </a:spcBef>
              <a:spcAft>
                <a:spcPts val="0"/>
              </a:spcAft>
              <a:buSzPts val="1440"/>
              <a:buChar char="►"/>
            </a:pPr>
            <a:r>
              <a:rPr lang="en-US"/>
              <a:t>(2018-Present) - Chief Marketing Officer at Shopify </a:t>
            </a:r>
            <a:endParaRPr/>
          </a:p>
          <a:p>
            <a:pPr marL="457200" lvl="0" indent="-320040" algn="l" rtl="0">
              <a:lnSpc>
                <a:spcPct val="150000"/>
              </a:lnSpc>
              <a:spcBef>
                <a:spcPts val="0"/>
              </a:spcBef>
              <a:spcAft>
                <a:spcPts val="0"/>
              </a:spcAft>
              <a:buSzPts val="1440"/>
              <a:buChar char="►"/>
            </a:pPr>
            <a:r>
              <a:rPr lang="en-US"/>
              <a:t>(2016-2017) - Chief Marketing Officer at Shutterstock </a:t>
            </a:r>
            <a:endParaRPr/>
          </a:p>
          <a:p>
            <a:pPr marL="457200" lvl="0" indent="-320040" algn="l" rtl="0">
              <a:lnSpc>
                <a:spcPct val="150000"/>
              </a:lnSpc>
              <a:spcBef>
                <a:spcPts val="0"/>
              </a:spcBef>
              <a:spcAft>
                <a:spcPts val="0"/>
              </a:spcAft>
              <a:buSzPts val="1440"/>
              <a:buChar char="►"/>
            </a:pPr>
            <a:r>
              <a:rPr lang="en-US"/>
              <a:t>(2013-2016) - Senior VP at Beachbody, Strategic Analysis and Database    Marketing</a:t>
            </a:r>
            <a:endParaRPr/>
          </a:p>
          <a:p>
            <a:pPr marL="457200" lvl="0" indent="-320040" algn="l" rtl="0">
              <a:lnSpc>
                <a:spcPct val="150000"/>
              </a:lnSpc>
              <a:spcBef>
                <a:spcPts val="0"/>
              </a:spcBef>
              <a:spcAft>
                <a:spcPts val="0"/>
              </a:spcAft>
              <a:buSzPts val="1440"/>
              <a:buChar char="►"/>
            </a:pPr>
            <a:r>
              <a:rPr lang="en-US"/>
              <a:t>(2010-2013) - Vice President, Strategic Analysis </a:t>
            </a:r>
            <a:endParaRPr/>
          </a:p>
          <a:p>
            <a:pPr marL="457200" lvl="0" indent="0" algn="l" rtl="0">
              <a:lnSpc>
                <a:spcPct val="150000"/>
              </a:lnSpc>
              <a:spcBef>
                <a:spcPts val="1000"/>
              </a:spcBef>
              <a:spcAft>
                <a:spcPts val="0"/>
              </a:spcAft>
              <a:buNone/>
            </a:pP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g5ce792cb23_7_32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Jean-Michel Lemieux	</a:t>
            </a:r>
            <a:endParaRPr/>
          </a:p>
          <a:p>
            <a:pPr marL="0" lvl="0" indent="0" algn="l" rtl="0">
              <a:spcBef>
                <a:spcPts val="0"/>
              </a:spcBef>
              <a:spcAft>
                <a:spcPts val="0"/>
              </a:spcAft>
              <a:buNone/>
            </a:pPr>
            <a:endParaRPr/>
          </a:p>
        </p:txBody>
      </p:sp>
      <p:sp>
        <p:nvSpPr>
          <p:cNvPr id="1323" name="Google Shape;1323;g5ce792cb23_7_328"/>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Jean-Michel holds a Bachelor’s degree in Computer Science from the University of Ottawa. Wants to spend rest of his career at Shopify.</a:t>
            </a:r>
            <a:endParaRPr/>
          </a:p>
          <a:p>
            <a:pPr marL="457200" lvl="0" indent="-320040" algn="l" rtl="0">
              <a:lnSpc>
                <a:spcPct val="150000"/>
              </a:lnSpc>
              <a:spcBef>
                <a:spcPts val="0"/>
              </a:spcBef>
              <a:spcAft>
                <a:spcPts val="0"/>
              </a:spcAft>
              <a:buSzPts val="1440"/>
              <a:buChar char="►"/>
            </a:pPr>
            <a:r>
              <a:rPr lang="en-US"/>
              <a:t>(2019-Present) - CTO</a:t>
            </a:r>
            <a:endParaRPr/>
          </a:p>
          <a:p>
            <a:pPr marL="457200" lvl="0" indent="-320040" algn="l" rtl="0">
              <a:lnSpc>
                <a:spcPct val="150000"/>
              </a:lnSpc>
              <a:spcBef>
                <a:spcPts val="0"/>
              </a:spcBef>
              <a:spcAft>
                <a:spcPts val="0"/>
              </a:spcAft>
              <a:buSzPts val="1440"/>
              <a:buChar char="►"/>
            </a:pPr>
            <a:r>
              <a:rPr lang="en-US"/>
              <a:t>(2015-Present) - SVP of Engineering for the long term</a:t>
            </a:r>
            <a:endParaRPr/>
          </a:p>
          <a:p>
            <a:pPr marL="457200" lvl="0" indent="-320040" algn="l" rtl="0">
              <a:lnSpc>
                <a:spcPct val="150000"/>
              </a:lnSpc>
              <a:spcBef>
                <a:spcPts val="0"/>
              </a:spcBef>
              <a:spcAft>
                <a:spcPts val="0"/>
              </a:spcAft>
              <a:buSzPts val="1440"/>
              <a:buChar char="►"/>
            </a:pPr>
            <a:r>
              <a:rPr lang="en-US"/>
              <a:t>(2011-2015) - VP of Engineering </a:t>
            </a:r>
            <a:endParaRPr/>
          </a:p>
          <a:p>
            <a:pPr marL="457200" lvl="0" indent="-320040" algn="l" rtl="0">
              <a:lnSpc>
                <a:spcPct val="150000"/>
              </a:lnSpc>
              <a:spcBef>
                <a:spcPts val="0"/>
              </a:spcBef>
              <a:spcAft>
                <a:spcPts val="0"/>
              </a:spcAft>
              <a:buSzPts val="1440"/>
              <a:buChar char="►"/>
            </a:pPr>
            <a:r>
              <a:rPr lang="en-US"/>
              <a:t>(2008-2011) - Chief Architect for Rational Team Concert at IBM</a:t>
            </a:r>
            <a:endParaRPr/>
          </a:p>
          <a:p>
            <a:pPr marL="457200" lvl="0" indent="-320040" algn="l" rtl="0">
              <a:lnSpc>
                <a:spcPct val="150000"/>
              </a:lnSpc>
              <a:spcBef>
                <a:spcPts val="0"/>
              </a:spcBef>
              <a:spcAft>
                <a:spcPts val="0"/>
              </a:spcAft>
              <a:buSzPts val="1440"/>
              <a:buChar char="►"/>
            </a:pPr>
            <a:r>
              <a:rPr lang="en-US"/>
              <a:t>(2005-2008) - Chief Architect for Jazz Source Control at IBM</a:t>
            </a:r>
            <a:endParaRPr/>
          </a:p>
        </p:txBody>
      </p:sp>
      <p:pic>
        <p:nvPicPr>
          <p:cNvPr id="1324" name="Google Shape;1324;g5ce792cb23_7_328"/>
          <p:cNvPicPr preferRelativeResize="0"/>
          <p:nvPr/>
        </p:nvPicPr>
        <p:blipFill>
          <a:blip r:embed="rId3">
            <a:alphaModFix/>
          </a:blip>
          <a:stretch>
            <a:fillRect/>
          </a:stretch>
        </p:blipFill>
        <p:spPr>
          <a:xfrm>
            <a:off x="9274134" y="2160600"/>
            <a:ext cx="2613066" cy="3063164"/>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g5ce792cb23_7_33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 Compensation</a:t>
            </a:r>
            <a:endParaRPr/>
          </a:p>
        </p:txBody>
      </p:sp>
      <p:pic>
        <p:nvPicPr>
          <p:cNvPr id="1330" name="Google Shape;1330;g5ce792cb23_7_334"/>
          <p:cNvPicPr preferRelativeResize="0"/>
          <p:nvPr/>
        </p:nvPicPr>
        <p:blipFill>
          <a:blip r:embed="rId3">
            <a:alphaModFix/>
          </a:blip>
          <a:stretch>
            <a:fillRect/>
          </a:stretch>
        </p:blipFill>
        <p:spPr>
          <a:xfrm>
            <a:off x="1499875" y="1424725"/>
            <a:ext cx="6951699" cy="529145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5ce792cb23_7_33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CEO Compensation</a:t>
            </a:r>
            <a:endParaRPr/>
          </a:p>
        </p:txBody>
      </p:sp>
      <p:pic>
        <p:nvPicPr>
          <p:cNvPr id="1336" name="Google Shape;1336;g5ce792cb23_7_339"/>
          <p:cNvPicPr preferRelativeResize="0"/>
          <p:nvPr/>
        </p:nvPicPr>
        <p:blipFill>
          <a:blip r:embed="rId3">
            <a:alphaModFix/>
          </a:blip>
          <a:stretch>
            <a:fillRect/>
          </a:stretch>
        </p:blipFill>
        <p:spPr>
          <a:xfrm>
            <a:off x="260950" y="2066500"/>
            <a:ext cx="11670099" cy="20023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5ce792cb23_7_396"/>
          <p:cNvSpPr txBox="1">
            <a:spLocks noGrp="1"/>
          </p:cNvSpPr>
          <p:nvPr>
            <p:ph type="title"/>
          </p:nvPr>
        </p:nvSpPr>
        <p:spPr>
          <a:xfrm>
            <a:off x="946375" y="1039750"/>
            <a:ext cx="4019100" cy="140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Share Ownership Summary</a:t>
            </a:r>
            <a:endParaRPr/>
          </a:p>
          <a:p>
            <a:pPr marL="0" lvl="0" indent="0" algn="l" rtl="0">
              <a:spcBef>
                <a:spcPts val="0"/>
              </a:spcBef>
              <a:spcAft>
                <a:spcPts val="0"/>
              </a:spcAft>
              <a:buNone/>
            </a:pPr>
            <a:endParaRPr/>
          </a:p>
        </p:txBody>
      </p:sp>
      <p:pic>
        <p:nvPicPr>
          <p:cNvPr id="1342" name="Google Shape;1342;g5ce792cb23_7_396"/>
          <p:cNvPicPr preferRelativeResize="0"/>
          <p:nvPr/>
        </p:nvPicPr>
        <p:blipFill>
          <a:blip r:embed="rId3">
            <a:alphaModFix/>
          </a:blip>
          <a:stretch>
            <a:fillRect/>
          </a:stretch>
        </p:blipFill>
        <p:spPr>
          <a:xfrm>
            <a:off x="1074675" y="3115625"/>
            <a:ext cx="9535624" cy="2732950"/>
          </a:xfrm>
          <a:prstGeom prst="rect">
            <a:avLst/>
          </a:prstGeom>
          <a:noFill/>
          <a:ln>
            <a:noFill/>
          </a:ln>
        </p:spPr>
      </p:pic>
      <p:pic>
        <p:nvPicPr>
          <p:cNvPr id="1343" name="Google Shape;1343;g5ce792cb23_7_396"/>
          <p:cNvPicPr preferRelativeResize="0"/>
          <p:nvPr/>
        </p:nvPicPr>
        <p:blipFill>
          <a:blip r:embed="rId4">
            <a:alphaModFix/>
          </a:blip>
          <a:stretch>
            <a:fillRect/>
          </a:stretch>
        </p:blipFill>
        <p:spPr>
          <a:xfrm>
            <a:off x="4666700" y="742675"/>
            <a:ext cx="5943600" cy="2000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g5973f15ba2_0_22"/>
          <p:cNvPicPr preferRelativeResize="0"/>
          <p:nvPr/>
        </p:nvPicPr>
        <p:blipFill>
          <a:blip r:embed="rId3">
            <a:alphaModFix/>
          </a:blip>
          <a:stretch>
            <a:fillRect/>
          </a:stretch>
        </p:blipFill>
        <p:spPr>
          <a:xfrm>
            <a:off x="3587488" y="152400"/>
            <a:ext cx="5017016" cy="65532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5ce792cb23_7_402"/>
          <p:cNvSpPr txBox="1">
            <a:spLocks noGrp="1"/>
          </p:cNvSpPr>
          <p:nvPr>
            <p:ph type="title"/>
          </p:nvPr>
        </p:nvSpPr>
        <p:spPr>
          <a:xfrm>
            <a:off x="701900" y="671025"/>
            <a:ext cx="7213200" cy="766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Institutional Ownership Details</a:t>
            </a:r>
            <a:endParaRPr/>
          </a:p>
        </p:txBody>
      </p:sp>
      <p:pic>
        <p:nvPicPr>
          <p:cNvPr id="1349" name="Google Shape;1349;g5ce792cb23_7_402"/>
          <p:cNvPicPr preferRelativeResize="0"/>
          <p:nvPr/>
        </p:nvPicPr>
        <p:blipFill>
          <a:blip r:embed="rId3">
            <a:alphaModFix/>
          </a:blip>
          <a:stretch>
            <a:fillRect/>
          </a:stretch>
        </p:blipFill>
        <p:spPr>
          <a:xfrm>
            <a:off x="1862000" y="1437825"/>
            <a:ext cx="6865876" cy="5115376"/>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g5af1d70b04_0_17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(Assets)</a:t>
            </a:r>
            <a:endParaRPr/>
          </a:p>
          <a:p>
            <a:pPr marL="0" lvl="0" indent="0" algn="l" rtl="0">
              <a:spcBef>
                <a:spcPts val="0"/>
              </a:spcBef>
              <a:spcAft>
                <a:spcPts val="0"/>
              </a:spcAft>
              <a:buNone/>
            </a:pPr>
            <a:endParaRPr/>
          </a:p>
        </p:txBody>
      </p:sp>
      <p:pic>
        <p:nvPicPr>
          <p:cNvPr id="1355" name="Google Shape;1355;g5af1d70b04_0_172"/>
          <p:cNvPicPr preferRelativeResize="0"/>
          <p:nvPr/>
        </p:nvPicPr>
        <p:blipFill>
          <a:blip r:embed="rId3">
            <a:alphaModFix/>
          </a:blip>
          <a:stretch>
            <a:fillRect/>
          </a:stretch>
        </p:blipFill>
        <p:spPr>
          <a:xfrm>
            <a:off x="747525" y="1550025"/>
            <a:ext cx="9982200" cy="4438650"/>
          </a:xfrm>
          <a:prstGeom prst="rect">
            <a:avLst/>
          </a:prstGeom>
          <a:noFill/>
          <a:ln>
            <a:noFill/>
          </a:ln>
        </p:spPr>
      </p:pic>
      <p:sp>
        <p:nvSpPr>
          <p:cNvPr id="1356" name="Google Shape;1356;g5af1d70b04_0_172"/>
          <p:cNvSpPr txBox="1"/>
          <p:nvPr/>
        </p:nvSpPr>
        <p:spPr>
          <a:xfrm>
            <a:off x="677325" y="4538150"/>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57" name="Google Shape;1357;g5af1d70b04_0_172"/>
          <p:cNvSpPr txBox="1"/>
          <p:nvPr/>
        </p:nvSpPr>
        <p:spPr>
          <a:xfrm>
            <a:off x="695910" y="3582862"/>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58" name="Google Shape;1358;g5af1d70b04_0_172"/>
          <p:cNvSpPr txBox="1"/>
          <p:nvPr/>
        </p:nvSpPr>
        <p:spPr>
          <a:xfrm>
            <a:off x="697769" y="4995350"/>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595716f537_0_28"/>
          <p:cNvSpPr txBox="1">
            <a:spLocks noGrp="1"/>
          </p:cNvSpPr>
          <p:nvPr>
            <p:ph type="title"/>
          </p:nvPr>
        </p:nvSpPr>
        <p:spPr>
          <a:xfrm>
            <a:off x="677327" y="503325"/>
            <a:ext cx="7129800" cy="112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(Liabilities and Shareholders Equity)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364" name="Google Shape;1364;g595716f537_0_28"/>
          <p:cNvPicPr preferRelativeResize="0"/>
          <p:nvPr/>
        </p:nvPicPr>
        <p:blipFill>
          <a:blip r:embed="rId3">
            <a:alphaModFix/>
          </a:blip>
          <a:stretch>
            <a:fillRect/>
          </a:stretch>
        </p:blipFill>
        <p:spPr>
          <a:xfrm>
            <a:off x="677325" y="1946700"/>
            <a:ext cx="9944100" cy="4819650"/>
          </a:xfrm>
          <a:prstGeom prst="rect">
            <a:avLst/>
          </a:prstGeom>
          <a:noFill/>
          <a:ln>
            <a:noFill/>
          </a:ln>
        </p:spPr>
      </p:pic>
      <p:sp>
        <p:nvSpPr>
          <p:cNvPr id="1365" name="Google Shape;1365;g595716f537_0_28"/>
          <p:cNvSpPr txBox="1"/>
          <p:nvPr/>
        </p:nvSpPr>
        <p:spPr>
          <a:xfrm>
            <a:off x="627145" y="3802170"/>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66" name="Google Shape;1366;g595716f537_0_28"/>
          <p:cNvSpPr txBox="1"/>
          <p:nvPr/>
        </p:nvSpPr>
        <p:spPr>
          <a:xfrm>
            <a:off x="645730" y="2413843"/>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g5af1d70b04_0_17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(Assets)</a:t>
            </a:r>
            <a:endParaRPr/>
          </a:p>
        </p:txBody>
      </p:sp>
      <p:sp>
        <p:nvSpPr>
          <p:cNvPr id="1372" name="Google Shape;1372;g5af1d70b04_0_177"/>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373" name="Google Shape;1373;g5af1d70b04_0_177"/>
          <p:cNvPicPr preferRelativeResize="0"/>
          <p:nvPr/>
        </p:nvPicPr>
        <p:blipFill>
          <a:blip r:embed="rId3">
            <a:alphaModFix/>
          </a:blip>
          <a:stretch>
            <a:fillRect/>
          </a:stretch>
        </p:blipFill>
        <p:spPr>
          <a:xfrm>
            <a:off x="609250" y="1536000"/>
            <a:ext cx="10344150" cy="4857750"/>
          </a:xfrm>
          <a:prstGeom prst="rect">
            <a:avLst/>
          </a:prstGeom>
          <a:noFill/>
          <a:ln>
            <a:noFill/>
          </a:ln>
        </p:spPr>
      </p:pic>
      <p:sp>
        <p:nvSpPr>
          <p:cNvPr id="1374" name="Google Shape;1374;g5af1d70b04_0_177"/>
          <p:cNvSpPr txBox="1"/>
          <p:nvPr/>
        </p:nvSpPr>
        <p:spPr>
          <a:xfrm>
            <a:off x="576975" y="3506648"/>
            <a:ext cx="10128300" cy="92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75" name="Google Shape;1375;g5af1d70b04_0_177"/>
          <p:cNvSpPr txBox="1"/>
          <p:nvPr/>
        </p:nvSpPr>
        <p:spPr>
          <a:xfrm>
            <a:off x="584398" y="4673823"/>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76" name="Google Shape;1376;g5af1d70b04_0_177"/>
          <p:cNvSpPr txBox="1"/>
          <p:nvPr/>
        </p:nvSpPr>
        <p:spPr>
          <a:xfrm>
            <a:off x="547227" y="5604950"/>
            <a:ext cx="101283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g595716f537_0_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(Liabilities and Shareholder’s Equity)</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endParaRPr/>
          </a:p>
          <a:p>
            <a:pPr marL="0" lvl="0" indent="0" algn="l" rtl="0">
              <a:spcBef>
                <a:spcPts val="0"/>
              </a:spcBef>
              <a:spcAft>
                <a:spcPts val="0"/>
              </a:spcAft>
              <a:buNone/>
            </a:pPr>
            <a:endParaRPr/>
          </a:p>
        </p:txBody>
      </p:sp>
      <p:sp>
        <p:nvSpPr>
          <p:cNvPr id="1382" name="Google Shape;1382;g595716f537_0_8"/>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383" name="Google Shape;1383;g595716f537_0_8"/>
          <p:cNvPicPr preferRelativeResize="0"/>
          <p:nvPr/>
        </p:nvPicPr>
        <p:blipFill>
          <a:blip r:embed="rId3">
            <a:alphaModFix/>
          </a:blip>
          <a:stretch>
            <a:fillRect/>
          </a:stretch>
        </p:blipFill>
        <p:spPr>
          <a:xfrm>
            <a:off x="553680" y="1966288"/>
            <a:ext cx="9219469" cy="4522425"/>
          </a:xfrm>
          <a:prstGeom prst="rect">
            <a:avLst/>
          </a:prstGeom>
          <a:noFill/>
          <a:ln>
            <a:noFill/>
          </a:ln>
        </p:spPr>
      </p:pic>
      <p:sp>
        <p:nvSpPr>
          <p:cNvPr id="1384" name="Google Shape;1384;g595716f537_0_8"/>
          <p:cNvSpPr txBox="1"/>
          <p:nvPr/>
        </p:nvSpPr>
        <p:spPr>
          <a:xfrm>
            <a:off x="322350" y="2421277"/>
            <a:ext cx="94509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g5af1d70b04_0_18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10-K </a:t>
            </a:r>
            <a:endParaRPr/>
          </a:p>
        </p:txBody>
      </p:sp>
      <p:pic>
        <p:nvPicPr>
          <p:cNvPr id="1390" name="Google Shape;1390;g5af1d70b04_0_182"/>
          <p:cNvPicPr preferRelativeResize="0"/>
          <p:nvPr/>
        </p:nvPicPr>
        <p:blipFill>
          <a:blip r:embed="rId3">
            <a:alphaModFix/>
          </a:blip>
          <a:stretch>
            <a:fillRect/>
          </a:stretch>
        </p:blipFill>
        <p:spPr>
          <a:xfrm>
            <a:off x="987000" y="1390175"/>
            <a:ext cx="9301799" cy="5144025"/>
          </a:xfrm>
          <a:prstGeom prst="rect">
            <a:avLst/>
          </a:prstGeom>
          <a:noFill/>
          <a:ln>
            <a:noFill/>
          </a:ln>
        </p:spPr>
      </p:pic>
      <p:sp>
        <p:nvSpPr>
          <p:cNvPr id="1391" name="Google Shape;1391;g5af1d70b04_0_182"/>
          <p:cNvSpPr txBox="1"/>
          <p:nvPr/>
        </p:nvSpPr>
        <p:spPr>
          <a:xfrm>
            <a:off x="987000" y="2224675"/>
            <a:ext cx="9450600" cy="518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92" name="Google Shape;1392;g5af1d70b04_0_182"/>
          <p:cNvSpPr txBox="1"/>
          <p:nvPr/>
        </p:nvSpPr>
        <p:spPr>
          <a:xfrm>
            <a:off x="986925" y="3437900"/>
            <a:ext cx="94506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393" name="Google Shape;1393;g5af1d70b04_0_182"/>
          <p:cNvSpPr txBox="1"/>
          <p:nvPr/>
        </p:nvSpPr>
        <p:spPr>
          <a:xfrm>
            <a:off x="921876" y="5359627"/>
            <a:ext cx="94506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g5af1d70b04_0_18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10-Q </a:t>
            </a:r>
            <a:endParaRPr/>
          </a:p>
        </p:txBody>
      </p:sp>
      <p:pic>
        <p:nvPicPr>
          <p:cNvPr id="1399" name="Google Shape;1399;g5af1d70b04_0_187"/>
          <p:cNvPicPr preferRelativeResize="0"/>
          <p:nvPr/>
        </p:nvPicPr>
        <p:blipFill>
          <a:blip r:embed="rId3">
            <a:alphaModFix/>
          </a:blip>
          <a:stretch>
            <a:fillRect/>
          </a:stretch>
        </p:blipFill>
        <p:spPr>
          <a:xfrm>
            <a:off x="978425" y="1438500"/>
            <a:ext cx="8799649" cy="5183001"/>
          </a:xfrm>
          <a:prstGeom prst="rect">
            <a:avLst/>
          </a:prstGeom>
          <a:noFill/>
          <a:ln>
            <a:noFill/>
          </a:ln>
        </p:spPr>
      </p:pic>
      <p:sp>
        <p:nvSpPr>
          <p:cNvPr id="1400" name="Google Shape;1400;g5af1d70b04_0_187"/>
          <p:cNvSpPr txBox="1"/>
          <p:nvPr/>
        </p:nvSpPr>
        <p:spPr>
          <a:xfrm>
            <a:off x="886525" y="2540223"/>
            <a:ext cx="90660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01" name="Google Shape;1401;g5af1d70b04_0_187"/>
          <p:cNvSpPr txBox="1"/>
          <p:nvPr/>
        </p:nvSpPr>
        <p:spPr>
          <a:xfrm>
            <a:off x="888384" y="3445330"/>
            <a:ext cx="90660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02" name="Google Shape;1402;g5af1d70b04_0_187"/>
          <p:cNvSpPr txBox="1"/>
          <p:nvPr/>
        </p:nvSpPr>
        <p:spPr>
          <a:xfrm>
            <a:off x="890242" y="5443257"/>
            <a:ext cx="90660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g5af1d70b04_0_19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10-K (Operating activities)</a:t>
            </a:r>
            <a:endParaRPr/>
          </a:p>
          <a:p>
            <a:pPr marL="0" lvl="0" indent="0" algn="l" rtl="0">
              <a:spcBef>
                <a:spcPts val="0"/>
              </a:spcBef>
              <a:spcAft>
                <a:spcPts val="0"/>
              </a:spcAft>
              <a:buNone/>
            </a:pPr>
            <a:endParaRPr/>
          </a:p>
        </p:txBody>
      </p:sp>
      <p:sp>
        <p:nvSpPr>
          <p:cNvPr id="1408" name="Google Shape;1408;g5af1d70b04_0_192"/>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09" name="Google Shape;1409;g5af1d70b04_0_192"/>
          <p:cNvPicPr preferRelativeResize="0"/>
          <p:nvPr/>
        </p:nvPicPr>
        <p:blipFill>
          <a:blip r:embed="rId3">
            <a:alphaModFix/>
          </a:blip>
          <a:stretch>
            <a:fillRect/>
          </a:stretch>
        </p:blipFill>
        <p:spPr>
          <a:xfrm>
            <a:off x="555525" y="1679300"/>
            <a:ext cx="10058400" cy="4552950"/>
          </a:xfrm>
          <a:prstGeom prst="rect">
            <a:avLst/>
          </a:prstGeom>
          <a:noFill/>
          <a:ln>
            <a:noFill/>
          </a:ln>
        </p:spPr>
      </p:pic>
      <p:sp>
        <p:nvSpPr>
          <p:cNvPr id="1410" name="Google Shape;1410;g5af1d70b04_0_192"/>
          <p:cNvSpPr txBox="1"/>
          <p:nvPr/>
        </p:nvSpPr>
        <p:spPr>
          <a:xfrm>
            <a:off x="503676" y="3445325"/>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11" name="Google Shape;1411;g5af1d70b04_0_192"/>
          <p:cNvSpPr txBox="1"/>
          <p:nvPr/>
        </p:nvSpPr>
        <p:spPr>
          <a:xfrm>
            <a:off x="505535" y="5933905"/>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595716f537_0_2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10-K (Investing and Financing activities)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17" name="Google Shape;1417;g595716f537_0_2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18" name="Google Shape;1418;g595716f537_0_20"/>
          <p:cNvPicPr preferRelativeResize="0"/>
          <p:nvPr/>
        </p:nvPicPr>
        <p:blipFill>
          <a:blip r:embed="rId3">
            <a:alphaModFix/>
          </a:blip>
          <a:stretch>
            <a:fillRect/>
          </a:stretch>
        </p:blipFill>
        <p:spPr>
          <a:xfrm>
            <a:off x="677325" y="2319825"/>
            <a:ext cx="10001250" cy="3562350"/>
          </a:xfrm>
          <a:prstGeom prst="rect">
            <a:avLst/>
          </a:prstGeom>
          <a:noFill/>
          <a:ln>
            <a:noFill/>
          </a:ln>
        </p:spPr>
      </p:pic>
      <p:sp>
        <p:nvSpPr>
          <p:cNvPr id="1419" name="Google Shape;1419;g595716f537_0_20"/>
          <p:cNvSpPr txBox="1"/>
          <p:nvPr/>
        </p:nvSpPr>
        <p:spPr>
          <a:xfrm>
            <a:off x="503676" y="3716671"/>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20" name="Google Shape;1420;g595716f537_0_20"/>
          <p:cNvSpPr txBox="1"/>
          <p:nvPr/>
        </p:nvSpPr>
        <p:spPr>
          <a:xfrm>
            <a:off x="488808" y="4631071"/>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21" name="Google Shape;1421;g595716f537_0_20"/>
          <p:cNvSpPr txBox="1"/>
          <p:nvPr/>
        </p:nvSpPr>
        <p:spPr>
          <a:xfrm>
            <a:off x="557575" y="2530925"/>
            <a:ext cx="10301700" cy="511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22" name="Google Shape;1422;g595716f537_0_20"/>
          <p:cNvSpPr txBox="1"/>
          <p:nvPr/>
        </p:nvSpPr>
        <p:spPr>
          <a:xfrm>
            <a:off x="522262" y="5121725"/>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g595716f537_0_1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10-Q (Operating activities)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28" name="Google Shape;1428;g595716f537_0_15"/>
          <p:cNvPicPr preferRelativeResize="0"/>
          <p:nvPr/>
        </p:nvPicPr>
        <p:blipFill>
          <a:blip r:embed="rId3">
            <a:alphaModFix/>
          </a:blip>
          <a:stretch>
            <a:fillRect/>
          </a:stretch>
        </p:blipFill>
        <p:spPr>
          <a:xfrm>
            <a:off x="677325" y="2082900"/>
            <a:ext cx="9944100" cy="4438650"/>
          </a:xfrm>
          <a:prstGeom prst="rect">
            <a:avLst/>
          </a:prstGeom>
          <a:noFill/>
          <a:ln>
            <a:noFill/>
          </a:ln>
        </p:spPr>
      </p:pic>
      <p:sp>
        <p:nvSpPr>
          <p:cNvPr id="1429" name="Google Shape;1429;g595716f537_0_15"/>
          <p:cNvSpPr txBox="1"/>
          <p:nvPr/>
        </p:nvSpPr>
        <p:spPr>
          <a:xfrm>
            <a:off x="503676" y="6264725"/>
            <a:ext cx="10301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E-Commerce</a:t>
            </a:r>
            <a:endParaRPr/>
          </a:p>
        </p:txBody>
      </p:sp>
      <p:sp>
        <p:nvSpPr>
          <p:cNvPr id="150" name="Google Shape;150;p2"/>
          <p:cNvSpPr txBox="1">
            <a:spLocks noGrp="1"/>
          </p:cNvSpPr>
          <p:nvPr>
            <p:ph type="body" idx="1"/>
          </p:nvPr>
        </p:nvSpPr>
        <p:spPr>
          <a:xfrm>
            <a:off x="677334" y="1930389"/>
            <a:ext cx="8596800" cy="3880800"/>
          </a:xfrm>
          <a:prstGeom prst="rect">
            <a:avLst/>
          </a:prstGeom>
          <a:noFill/>
          <a:ln>
            <a:noFill/>
          </a:ln>
        </p:spPr>
        <p:txBody>
          <a:bodyPr spcFirstLastPara="1" wrap="square" lIns="91425" tIns="45700" rIns="91425" bIns="45700" anchor="t" anchorCtr="0">
            <a:normAutofit/>
          </a:bodyPr>
          <a:lstStyle/>
          <a:p>
            <a:pPr marL="342900" lvl="0" indent="-251459" algn="l" rtl="0">
              <a:spcBef>
                <a:spcPts val="0"/>
              </a:spcBef>
              <a:spcAft>
                <a:spcPts val="0"/>
              </a:spcAft>
              <a:buSzPts val="1440"/>
              <a:buNone/>
            </a:pPr>
            <a:r>
              <a:rPr lang="en-US"/>
              <a:t>The purchase or sale of goods or services through the internet</a:t>
            </a:r>
            <a:endParaRPr/>
          </a:p>
          <a:p>
            <a:pPr marL="342900" lvl="0" indent="-251459" algn="l" rtl="0">
              <a:spcBef>
                <a:spcPts val="0"/>
              </a:spcBef>
              <a:spcAft>
                <a:spcPts val="0"/>
              </a:spcAft>
              <a:buSzPts val="1440"/>
              <a:buNone/>
            </a:pPr>
            <a:endParaRPr/>
          </a:p>
          <a:p>
            <a:pPr marL="342900" lvl="0" indent="-251459" algn="l" rtl="0">
              <a:spcBef>
                <a:spcPts val="0"/>
              </a:spcBef>
              <a:spcAft>
                <a:spcPts val="0"/>
              </a:spcAft>
              <a:buSzPts val="1440"/>
              <a:buNone/>
            </a:pPr>
            <a:endParaRPr/>
          </a:p>
        </p:txBody>
      </p:sp>
      <p:pic>
        <p:nvPicPr>
          <p:cNvPr id="151" name="Google Shape;151;p2"/>
          <p:cNvPicPr preferRelativeResize="0"/>
          <p:nvPr/>
        </p:nvPicPr>
        <p:blipFill>
          <a:blip r:embed="rId3">
            <a:alphaModFix/>
          </a:blip>
          <a:stretch>
            <a:fillRect/>
          </a:stretch>
        </p:blipFill>
        <p:spPr>
          <a:xfrm>
            <a:off x="677325" y="2571525"/>
            <a:ext cx="7239000" cy="381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5973f15ba2_0_19"/>
          <p:cNvPicPr preferRelativeResize="0"/>
          <p:nvPr/>
        </p:nvPicPr>
        <p:blipFill>
          <a:blip r:embed="rId3">
            <a:alphaModFix/>
          </a:blip>
          <a:stretch>
            <a:fillRect/>
          </a:stretch>
        </p:blipFill>
        <p:spPr>
          <a:xfrm>
            <a:off x="3587488" y="152400"/>
            <a:ext cx="5017016" cy="65532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5af1d70b04_0_19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10-Q (Investing and Financing activities)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35" name="Google Shape;1435;g5af1d70b04_0_197"/>
          <p:cNvPicPr preferRelativeResize="0"/>
          <p:nvPr/>
        </p:nvPicPr>
        <p:blipFill>
          <a:blip r:embed="rId3">
            <a:alphaModFix/>
          </a:blip>
          <a:stretch>
            <a:fillRect/>
          </a:stretch>
        </p:blipFill>
        <p:spPr>
          <a:xfrm>
            <a:off x="677325" y="2407550"/>
            <a:ext cx="10964949" cy="3907050"/>
          </a:xfrm>
          <a:prstGeom prst="rect">
            <a:avLst/>
          </a:prstGeom>
          <a:noFill/>
          <a:ln>
            <a:noFill/>
          </a:ln>
        </p:spPr>
      </p:pic>
      <p:sp>
        <p:nvSpPr>
          <p:cNvPr id="1436" name="Google Shape;1436;g5af1d70b04_0_197"/>
          <p:cNvSpPr txBox="1"/>
          <p:nvPr/>
        </p:nvSpPr>
        <p:spPr>
          <a:xfrm>
            <a:off x="503675" y="2607125"/>
            <a:ext cx="11288700" cy="536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37" name="Google Shape;1437;g5af1d70b04_0_197"/>
          <p:cNvSpPr txBox="1"/>
          <p:nvPr/>
        </p:nvSpPr>
        <p:spPr>
          <a:xfrm>
            <a:off x="503675" y="3935977"/>
            <a:ext cx="11288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438" name="Google Shape;1438;g5af1d70b04_0_197"/>
          <p:cNvSpPr txBox="1"/>
          <p:nvPr/>
        </p:nvSpPr>
        <p:spPr>
          <a:xfrm>
            <a:off x="503675" y="4976750"/>
            <a:ext cx="11288700" cy="24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g5ce2a344ae_0_0"/>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Financial Statement Analysis</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Google Shape;1448;g5ce2a344ae_0_4"/>
          <p:cNvPicPr preferRelativeResize="0"/>
          <p:nvPr/>
        </p:nvPicPr>
        <p:blipFill>
          <a:blip r:embed="rId3">
            <a:alphaModFix/>
          </a:blip>
          <a:stretch>
            <a:fillRect/>
          </a:stretch>
        </p:blipFill>
        <p:spPr>
          <a:xfrm>
            <a:off x="406525" y="778669"/>
            <a:ext cx="8572500" cy="5300663"/>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g5ce2a344ae_0_11"/>
          <p:cNvPicPr preferRelativeResize="0"/>
          <p:nvPr/>
        </p:nvPicPr>
        <p:blipFill>
          <a:blip r:embed="rId3">
            <a:alphaModFix/>
          </a:blip>
          <a:stretch>
            <a:fillRect/>
          </a:stretch>
        </p:blipFill>
        <p:spPr>
          <a:xfrm>
            <a:off x="386750" y="778669"/>
            <a:ext cx="8572500" cy="5300663"/>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Google Shape;1458;g5ce2a344ae_0_16"/>
          <p:cNvPicPr preferRelativeResize="0"/>
          <p:nvPr/>
        </p:nvPicPr>
        <p:blipFill>
          <a:blip r:embed="rId3">
            <a:alphaModFix/>
          </a:blip>
          <a:stretch>
            <a:fillRect/>
          </a:stretch>
        </p:blipFill>
        <p:spPr>
          <a:xfrm>
            <a:off x="389575" y="863875"/>
            <a:ext cx="8572500" cy="5300663"/>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g5ce2a344ae_0_37"/>
          <p:cNvPicPr preferRelativeResize="0"/>
          <p:nvPr/>
        </p:nvPicPr>
        <p:blipFill>
          <a:blip r:embed="rId3">
            <a:alphaModFix/>
          </a:blip>
          <a:stretch>
            <a:fillRect/>
          </a:stretch>
        </p:blipFill>
        <p:spPr>
          <a:xfrm>
            <a:off x="448850" y="778663"/>
            <a:ext cx="8572500" cy="5300663"/>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pic>
        <p:nvPicPr>
          <p:cNvPr id="1468" name="Google Shape;1468;g5ce2a344ae_0_40"/>
          <p:cNvPicPr preferRelativeResize="0"/>
          <p:nvPr/>
        </p:nvPicPr>
        <p:blipFill>
          <a:blip r:embed="rId3">
            <a:alphaModFix/>
          </a:blip>
          <a:stretch>
            <a:fillRect/>
          </a:stretch>
        </p:blipFill>
        <p:spPr>
          <a:xfrm>
            <a:off x="448850" y="778663"/>
            <a:ext cx="8572500" cy="5300663"/>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g5ce2a344ae_0_52"/>
          <p:cNvPicPr preferRelativeResize="0"/>
          <p:nvPr/>
        </p:nvPicPr>
        <p:blipFill>
          <a:blip r:embed="rId3">
            <a:alphaModFix/>
          </a:blip>
          <a:stretch>
            <a:fillRect/>
          </a:stretch>
        </p:blipFill>
        <p:spPr>
          <a:xfrm>
            <a:off x="389575" y="778663"/>
            <a:ext cx="8572500" cy="5300663"/>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g5ce2a344ae_0_43"/>
          <p:cNvPicPr preferRelativeResize="0"/>
          <p:nvPr/>
        </p:nvPicPr>
        <p:blipFill>
          <a:blip r:embed="rId3">
            <a:alphaModFix/>
          </a:blip>
          <a:stretch>
            <a:fillRect/>
          </a:stretch>
        </p:blipFill>
        <p:spPr>
          <a:xfrm>
            <a:off x="369800" y="778663"/>
            <a:ext cx="8572500" cy="5300663"/>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pic>
        <p:nvPicPr>
          <p:cNvPr id="1483" name="Google Shape;1483;g5ce2a344ae_0_55"/>
          <p:cNvPicPr preferRelativeResize="0"/>
          <p:nvPr/>
        </p:nvPicPr>
        <p:blipFill>
          <a:blip r:embed="rId3">
            <a:alphaModFix/>
          </a:blip>
          <a:stretch>
            <a:fillRect/>
          </a:stretch>
        </p:blipFill>
        <p:spPr>
          <a:xfrm>
            <a:off x="369800" y="778663"/>
            <a:ext cx="8572500" cy="53006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5973f15ba2_0_16"/>
          <p:cNvPicPr preferRelativeResize="0"/>
          <p:nvPr/>
        </p:nvPicPr>
        <p:blipFill>
          <a:blip r:embed="rId3">
            <a:alphaModFix/>
          </a:blip>
          <a:stretch>
            <a:fillRect/>
          </a:stretch>
        </p:blipFill>
        <p:spPr>
          <a:xfrm>
            <a:off x="1394250" y="152400"/>
            <a:ext cx="7288500" cy="65532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1488" name="Google Shape;1488;g5ce2a344ae_0_58"/>
          <p:cNvPicPr preferRelativeResize="0"/>
          <p:nvPr/>
        </p:nvPicPr>
        <p:blipFill>
          <a:blip r:embed="rId3">
            <a:alphaModFix/>
          </a:blip>
          <a:stretch>
            <a:fillRect/>
          </a:stretch>
        </p:blipFill>
        <p:spPr>
          <a:xfrm>
            <a:off x="488400" y="778663"/>
            <a:ext cx="8572500" cy="5300663"/>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5af1d70b04_0_2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Recommendation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94" name="Google Shape;1494;g5af1d70b04_0_212"/>
          <p:cNvSpPr txBox="1">
            <a:spLocks noGrp="1"/>
          </p:cNvSpPr>
          <p:nvPr>
            <p:ph type="body" idx="1"/>
          </p:nvPr>
        </p:nvSpPr>
        <p:spPr>
          <a:xfrm>
            <a:off x="677325" y="3713346"/>
            <a:ext cx="8596800" cy="2328000"/>
          </a:xfrm>
          <a:prstGeom prst="rect">
            <a:avLst/>
          </a:prstGeom>
        </p:spPr>
        <p:txBody>
          <a:bodyPr spcFirstLastPara="1" wrap="square" lIns="91425" tIns="45700" rIns="91425" bIns="45700" anchor="t" anchorCtr="0">
            <a:noAutofit/>
          </a:bodyPr>
          <a:lstStyle/>
          <a:p>
            <a:pPr marL="914400" lvl="1" indent="-342900" algn="l" rtl="0">
              <a:lnSpc>
                <a:spcPct val="15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Several lifers at the helm</a:t>
            </a:r>
            <a:endParaRPr sz="1800">
              <a:solidFill>
                <a:srgbClr val="000000"/>
              </a:solidFill>
              <a:latin typeface="Arial"/>
              <a:ea typeface="Arial"/>
              <a:cs typeface="Arial"/>
              <a:sym typeface="Arial"/>
            </a:endParaRPr>
          </a:p>
          <a:p>
            <a:pPr marL="914400" lvl="1" indent="-342900" algn="l" rtl="0">
              <a:lnSpc>
                <a:spcPct val="15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Continued growth potential with Cannabis legalization</a:t>
            </a:r>
            <a:endParaRPr sz="1800" b="1">
              <a:solidFill>
                <a:srgbClr val="000000"/>
              </a:solidFill>
              <a:latin typeface="Arial"/>
              <a:ea typeface="Arial"/>
              <a:cs typeface="Arial"/>
              <a:sym typeface="Arial"/>
            </a:endParaRPr>
          </a:p>
          <a:p>
            <a:pPr marL="914400" lvl="1" indent="-342900" algn="l" rtl="0">
              <a:lnSpc>
                <a:spcPct val="15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Recurring subscription and revenue growth</a:t>
            </a:r>
            <a:endParaRPr sz="1800">
              <a:solidFill>
                <a:srgbClr val="000000"/>
              </a:solidFill>
              <a:latin typeface="Arial"/>
              <a:ea typeface="Arial"/>
              <a:cs typeface="Arial"/>
              <a:sym typeface="Arial"/>
            </a:endParaRPr>
          </a:p>
          <a:p>
            <a:pPr marL="914400" lvl="1" indent="-342900" algn="l" rtl="0">
              <a:lnSpc>
                <a:spcPct val="15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Smart acquisitions</a:t>
            </a:r>
            <a:endParaRPr sz="1800">
              <a:solidFill>
                <a:srgbClr val="000000"/>
              </a:solidFill>
              <a:latin typeface="Arial"/>
              <a:ea typeface="Arial"/>
              <a:cs typeface="Arial"/>
              <a:sym typeface="Arial"/>
            </a:endParaRPr>
          </a:p>
          <a:p>
            <a:pPr marL="914400" lvl="0" indent="0" algn="l" rtl="0">
              <a:lnSpc>
                <a:spcPct val="150000"/>
              </a:lnSpc>
              <a:spcBef>
                <a:spcPts val="0"/>
              </a:spcBef>
              <a:spcAft>
                <a:spcPts val="0"/>
              </a:spcAft>
              <a:buNone/>
            </a:pPr>
            <a:endParaRPr sz="1800">
              <a:solidFill>
                <a:srgbClr val="000000"/>
              </a:solidFill>
              <a:latin typeface="Arial"/>
              <a:ea typeface="Arial"/>
              <a:cs typeface="Arial"/>
              <a:sym typeface="Arial"/>
            </a:endParaRPr>
          </a:p>
          <a:p>
            <a:pPr marL="914400" lvl="0" indent="0" algn="l" rtl="0">
              <a:lnSpc>
                <a:spcPct val="150000"/>
              </a:lnSpc>
              <a:spcBef>
                <a:spcPts val="0"/>
              </a:spcBef>
              <a:spcAft>
                <a:spcPts val="0"/>
              </a:spcAft>
              <a:buNone/>
            </a:pPr>
            <a:endParaRPr b="1">
              <a:solidFill>
                <a:srgbClr val="000000"/>
              </a:solidFill>
              <a:latin typeface="Arial"/>
              <a:ea typeface="Arial"/>
              <a:cs typeface="Arial"/>
              <a:sym typeface="Arial"/>
            </a:endParaRPr>
          </a:p>
          <a:p>
            <a:pPr marL="914400" lvl="0" indent="0" algn="l" rtl="0">
              <a:lnSpc>
                <a:spcPct val="15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5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1495" name="Google Shape;1495;g5af1d70b04_0_212"/>
          <p:cNvPicPr preferRelativeResize="0"/>
          <p:nvPr/>
        </p:nvPicPr>
        <p:blipFill>
          <a:blip r:embed="rId3">
            <a:alphaModFix/>
          </a:blip>
          <a:stretch>
            <a:fillRect/>
          </a:stretch>
        </p:blipFill>
        <p:spPr>
          <a:xfrm>
            <a:off x="677325" y="1743476"/>
            <a:ext cx="5495474" cy="1618626"/>
          </a:xfrm>
          <a:prstGeom prst="rect">
            <a:avLst/>
          </a:prstGeom>
          <a:noFill/>
          <a:ln>
            <a:noFill/>
          </a:ln>
        </p:spPr>
      </p:pic>
      <p:pic>
        <p:nvPicPr>
          <p:cNvPr id="1496" name="Google Shape;1496;g5af1d70b04_0_212"/>
          <p:cNvPicPr preferRelativeResize="0"/>
          <p:nvPr/>
        </p:nvPicPr>
        <p:blipFill>
          <a:blip r:embed="rId4">
            <a:alphaModFix/>
          </a:blip>
          <a:stretch>
            <a:fillRect/>
          </a:stretch>
        </p:blipFill>
        <p:spPr>
          <a:xfrm>
            <a:off x="7541800" y="731000"/>
            <a:ext cx="3652674" cy="2742376"/>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pic>
        <p:nvPicPr>
          <p:cNvPr id="1501" name="Google Shape;1501;g5aead80b2e_0_0"/>
          <p:cNvPicPr preferRelativeResize="0"/>
          <p:nvPr/>
        </p:nvPicPr>
        <p:blipFill>
          <a:blip r:embed="rId3">
            <a:alphaModFix/>
          </a:blip>
          <a:stretch>
            <a:fillRect/>
          </a:stretch>
        </p:blipFill>
        <p:spPr>
          <a:xfrm>
            <a:off x="738200" y="885825"/>
            <a:ext cx="8771477" cy="493395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g5aee33ecdf_0_2"/>
          <p:cNvPicPr preferRelativeResize="0"/>
          <p:nvPr/>
        </p:nvPicPr>
        <p:blipFill>
          <a:blip r:embed="rId3">
            <a:alphaModFix/>
          </a:blip>
          <a:stretch>
            <a:fillRect/>
          </a:stretch>
        </p:blipFill>
        <p:spPr>
          <a:xfrm>
            <a:off x="587250" y="152400"/>
            <a:ext cx="11017510" cy="65532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g5aee33ecdf_0_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Statistics - Screenshots</a:t>
            </a:r>
            <a:endParaRPr/>
          </a:p>
        </p:txBody>
      </p:sp>
      <p:pic>
        <p:nvPicPr>
          <p:cNvPr id="1512" name="Google Shape;1512;g5aee33ecdf_0_7"/>
          <p:cNvPicPr preferRelativeResize="0"/>
          <p:nvPr/>
        </p:nvPicPr>
        <p:blipFill>
          <a:blip r:embed="rId3">
            <a:alphaModFix/>
          </a:blip>
          <a:stretch>
            <a:fillRect/>
          </a:stretch>
        </p:blipFill>
        <p:spPr>
          <a:xfrm>
            <a:off x="677325" y="1525675"/>
            <a:ext cx="10481225" cy="49006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g5ce792cb23_2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Day Performance </a:t>
            </a:r>
            <a:endParaRPr/>
          </a:p>
        </p:txBody>
      </p:sp>
      <p:sp>
        <p:nvSpPr>
          <p:cNvPr id="1518" name="Google Shape;1518;g5ce792cb23_2_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519" name="Google Shape;1519;g5ce792cb23_2_0"/>
          <p:cNvPicPr preferRelativeResize="0"/>
          <p:nvPr/>
        </p:nvPicPr>
        <p:blipFill>
          <a:blip r:embed="rId3">
            <a:alphaModFix/>
          </a:blip>
          <a:stretch>
            <a:fillRect/>
          </a:stretch>
        </p:blipFill>
        <p:spPr>
          <a:xfrm>
            <a:off x="677325" y="1402450"/>
            <a:ext cx="10509799" cy="53033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5aee33ecdf_0_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Month Performance</a:t>
            </a:r>
            <a:endParaRPr/>
          </a:p>
        </p:txBody>
      </p:sp>
      <p:sp>
        <p:nvSpPr>
          <p:cNvPr id="1525" name="Google Shape;1525;g5aee33ecdf_0_12"/>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526" name="Google Shape;1526;g5aee33ecdf_0_12"/>
          <p:cNvPicPr preferRelativeResize="0"/>
          <p:nvPr/>
        </p:nvPicPr>
        <p:blipFill>
          <a:blip r:embed="rId3">
            <a:alphaModFix/>
          </a:blip>
          <a:stretch>
            <a:fillRect/>
          </a:stretch>
        </p:blipFill>
        <p:spPr>
          <a:xfrm>
            <a:off x="722050" y="1407825"/>
            <a:ext cx="10507924" cy="52661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g5aee33ecdf_0_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6 - Month Performance</a:t>
            </a:r>
            <a:endParaRPr/>
          </a:p>
        </p:txBody>
      </p:sp>
      <p:pic>
        <p:nvPicPr>
          <p:cNvPr id="1532" name="Google Shape;1532;g5aee33ecdf_0_17"/>
          <p:cNvPicPr preferRelativeResize="0"/>
          <p:nvPr/>
        </p:nvPicPr>
        <p:blipFill>
          <a:blip r:embed="rId3">
            <a:alphaModFix/>
          </a:blip>
          <a:stretch>
            <a:fillRect/>
          </a:stretch>
        </p:blipFill>
        <p:spPr>
          <a:xfrm>
            <a:off x="677325" y="1339950"/>
            <a:ext cx="10609800" cy="53455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g5af1d70b04_0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Year Performance</a:t>
            </a:r>
            <a:endParaRPr/>
          </a:p>
        </p:txBody>
      </p:sp>
      <p:pic>
        <p:nvPicPr>
          <p:cNvPr id="1538" name="Google Shape;1538;g5af1d70b04_0_0"/>
          <p:cNvPicPr preferRelativeResize="0"/>
          <p:nvPr/>
        </p:nvPicPr>
        <p:blipFill>
          <a:blip r:embed="rId3">
            <a:alphaModFix/>
          </a:blip>
          <a:stretch>
            <a:fillRect/>
          </a:stretch>
        </p:blipFill>
        <p:spPr>
          <a:xfrm>
            <a:off x="677325" y="1382825"/>
            <a:ext cx="10438349" cy="52712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g5af1d70b04_0_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Year Performance</a:t>
            </a:r>
            <a:endParaRPr/>
          </a:p>
        </p:txBody>
      </p:sp>
      <p:pic>
        <p:nvPicPr>
          <p:cNvPr id="1544" name="Google Shape;1544;g5af1d70b04_0_5"/>
          <p:cNvPicPr preferRelativeResize="0"/>
          <p:nvPr/>
        </p:nvPicPr>
        <p:blipFill>
          <a:blip r:embed="rId3">
            <a:alphaModFix/>
          </a:blip>
          <a:stretch>
            <a:fillRect/>
          </a:stretch>
        </p:blipFill>
        <p:spPr>
          <a:xfrm>
            <a:off x="677325" y="1297100"/>
            <a:ext cx="10357577" cy="52465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g5973f15ba2_0_58"/>
          <p:cNvPicPr preferRelativeResize="0"/>
          <p:nvPr/>
        </p:nvPicPr>
        <p:blipFill>
          <a:blip r:embed="rId3">
            <a:alphaModFix/>
          </a:blip>
          <a:stretch>
            <a:fillRect/>
          </a:stretch>
        </p:blipFill>
        <p:spPr>
          <a:xfrm>
            <a:off x="1394250" y="152400"/>
            <a:ext cx="7288500" cy="655320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g5c16e3602b_3_13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a:t>
            </a:r>
            <a:endParaRPr/>
          </a:p>
        </p:txBody>
      </p:sp>
      <p:sp>
        <p:nvSpPr>
          <p:cNvPr id="1550" name="Google Shape;1550;g5c16e3602b_3_133"/>
          <p:cNvSpPr txBox="1">
            <a:spLocks noGrp="1"/>
          </p:cNvSpPr>
          <p:nvPr>
            <p:ph type="body" idx="1"/>
          </p:nvPr>
        </p:nvSpPr>
        <p:spPr>
          <a:xfrm>
            <a:off x="677325" y="1859488"/>
            <a:ext cx="67104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a:t>A global ecommerce leader  </a:t>
            </a:r>
            <a:endParaRPr/>
          </a:p>
          <a:p>
            <a:pPr marL="457200" lvl="0" indent="-342900" algn="l" rtl="0">
              <a:lnSpc>
                <a:spcPct val="150000"/>
              </a:lnSpc>
              <a:spcBef>
                <a:spcPts val="0"/>
              </a:spcBef>
              <a:spcAft>
                <a:spcPts val="0"/>
              </a:spcAft>
              <a:buSzPts val="1800"/>
              <a:buChar char="►"/>
            </a:pPr>
            <a:r>
              <a:rPr lang="en-US"/>
              <a:t>Platforms are designed to connect sellers to buyers </a:t>
            </a:r>
            <a:endParaRPr/>
          </a:p>
          <a:p>
            <a:pPr marL="457200" lvl="0" indent="-342900" algn="l" rtl="0">
              <a:lnSpc>
                <a:spcPct val="150000"/>
              </a:lnSpc>
              <a:spcBef>
                <a:spcPts val="0"/>
              </a:spcBef>
              <a:spcAft>
                <a:spcPts val="0"/>
              </a:spcAft>
              <a:buSzPts val="1800"/>
              <a:buChar char="►"/>
            </a:pPr>
            <a:r>
              <a:rPr lang="en-US"/>
              <a:t>Generates revenue with listing and selling fees (80%) </a:t>
            </a:r>
            <a:br>
              <a:rPr lang="en-US"/>
            </a:br>
            <a:r>
              <a:rPr lang="en-US"/>
              <a:t>and advertising (20%)</a:t>
            </a:r>
            <a:endParaRPr/>
          </a:p>
          <a:p>
            <a:pPr marL="457200" lvl="0" indent="-342900" algn="l" rtl="0">
              <a:lnSpc>
                <a:spcPct val="150000"/>
              </a:lnSpc>
              <a:spcBef>
                <a:spcPts val="0"/>
              </a:spcBef>
              <a:spcAft>
                <a:spcPts val="0"/>
              </a:spcAft>
              <a:buSzPts val="1800"/>
              <a:buChar char="►"/>
            </a:pPr>
            <a:r>
              <a:rPr lang="en-US"/>
              <a:t>180+ Million users and 1+ Billion listings globally </a:t>
            </a:r>
            <a:endParaRPr/>
          </a:p>
          <a:p>
            <a:pPr marL="457200" lvl="0" indent="-342900" algn="l" rtl="0">
              <a:lnSpc>
                <a:spcPct val="150000"/>
              </a:lnSpc>
              <a:spcBef>
                <a:spcPts val="0"/>
              </a:spcBef>
              <a:spcAft>
                <a:spcPts val="0"/>
              </a:spcAft>
              <a:buSzPts val="1800"/>
              <a:buChar char="►"/>
            </a:pPr>
            <a:r>
              <a:rPr lang="en-US"/>
              <a:t>2018: $95 Billion in Gross Merchandise Volume</a:t>
            </a:r>
            <a:endParaRPr/>
          </a:p>
          <a:p>
            <a:pPr marL="914400" lvl="1" indent="-342900" algn="l" rtl="0">
              <a:lnSpc>
                <a:spcPct val="150000"/>
              </a:lnSpc>
              <a:spcBef>
                <a:spcPts val="0"/>
              </a:spcBef>
              <a:spcAft>
                <a:spcPts val="0"/>
              </a:spcAft>
              <a:buSzPts val="1800"/>
              <a:buChar char="►"/>
            </a:pPr>
            <a:r>
              <a:rPr lang="en-US" sz="1800"/>
              <a:t>2019 Q1: $2.6B Revenue </a:t>
            </a:r>
            <a:endParaRPr sz="1800"/>
          </a:p>
          <a:p>
            <a:pPr marL="914400" lvl="1" indent="-342900" algn="l" rtl="0">
              <a:lnSpc>
                <a:spcPct val="150000"/>
              </a:lnSpc>
              <a:spcBef>
                <a:spcPts val="0"/>
              </a:spcBef>
              <a:spcAft>
                <a:spcPts val="0"/>
              </a:spcAft>
              <a:buSzPts val="1800"/>
              <a:buChar char="►"/>
            </a:pPr>
            <a:r>
              <a:rPr lang="en-US" sz="1800"/>
              <a:t>2019 Q1: $12.9B Sales volume involved mobile devices</a:t>
            </a:r>
            <a:endParaRPr sz="1800"/>
          </a:p>
          <a:p>
            <a:pPr marL="914400" lvl="1" indent="-342900" algn="l" rtl="0">
              <a:lnSpc>
                <a:spcPct val="150000"/>
              </a:lnSpc>
              <a:spcBef>
                <a:spcPts val="0"/>
              </a:spcBef>
              <a:spcAft>
                <a:spcPts val="0"/>
              </a:spcAft>
              <a:buSzPts val="1800"/>
              <a:buChar char="►"/>
            </a:pPr>
            <a:r>
              <a:rPr lang="en-US" sz="1800"/>
              <a:t>60% of eBay Inc’s revenue is International </a:t>
            </a:r>
            <a:endParaRPr sz="1800"/>
          </a:p>
        </p:txBody>
      </p:sp>
      <p:pic>
        <p:nvPicPr>
          <p:cNvPr id="1551" name="Google Shape;1551;g5c16e3602b_3_133"/>
          <p:cNvPicPr preferRelativeResize="0"/>
          <p:nvPr/>
        </p:nvPicPr>
        <p:blipFill rotWithShape="1">
          <a:blip r:embed="rId3">
            <a:alphaModFix/>
          </a:blip>
          <a:srcRect/>
          <a:stretch/>
        </p:blipFill>
        <p:spPr>
          <a:xfrm>
            <a:off x="7590300" y="2027613"/>
            <a:ext cx="3712275" cy="28027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g5c17a8b35e_1_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Strategy </a:t>
            </a:r>
            <a:endParaRPr/>
          </a:p>
        </p:txBody>
      </p:sp>
      <p:sp>
        <p:nvSpPr>
          <p:cNvPr id="1557" name="Google Shape;1557;g5c17a8b35e_1_1"/>
          <p:cNvSpPr txBox="1">
            <a:spLocks noGrp="1"/>
          </p:cNvSpPr>
          <p:nvPr>
            <p:ph type="body" idx="1"/>
          </p:nvPr>
        </p:nvSpPr>
        <p:spPr>
          <a:xfrm>
            <a:off x="677325" y="1616627"/>
            <a:ext cx="6710400" cy="44985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a:t>Transaction based business model</a:t>
            </a:r>
            <a:endParaRPr/>
          </a:p>
          <a:p>
            <a:pPr marL="457200" lvl="0" indent="-342900" algn="l" rtl="0">
              <a:lnSpc>
                <a:spcPct val="150000"/>
              </a:lnSpc>
              <a:spcBef>
                <a:spcPts val="0"/>
              </a:spcBef>
              <a:spcAft>
                <a:spcPts val="0"/>
              </a:spcAft>
              <a:buSzPts val="1800"/>
              <a:buChar char="►"/>
            </a:pPr>
            <a:r>
              <a:rPr lang="en-US"/>
              <a:t>Revenue generation through: </a:t>
            </a:r>
            <a:endParaRPr/>
          </a:p>
          <a:p>
            <a:pPr marL="914400" lvl="1" indent="-342900" algn="l" rtl="0">
              <a:lnSpc>
                <a:spcPct val="150000"/>
              </a:lnSpc>
              <a:spcBef>
                <a:spcPts val="0"/>
              </a:spcBef>
              <a:spcAft>
                <a:spcPts val="0"/>
              </a:spcAft>
              <a:buSzPts val="1800"/>
              <a:buChar char="►"/>
            </a:pPr>
            <a:r>
              <a:rPr lang="en-US" sz="1800"/>
              <a:t>Ecommerce platforms</a:t>
            </a:r>
            <a:endParaRPr sz="1800"/>
          </a:p>
          <a:p>
            <a:pPr marL="914400" lvl="1" indent="-342900" algn="l" rtl="0">
              <a:lnSpc>
                <a:spcPct val="150000"/>
              </a:lnSpc>
              <a:spcBef>
                <a:spcPts val="0"/>
              </a:spcBef>
              <a:spcAft>
                <a:spcPts val="0"/>
              </a:spcAft>
              <a:buSzPts val="1800"/>
              <a:buChar char="►"/>
            </a:pPr>
            <a:r>
              <a:rPr lang="en-US" sz="1800"/>
              <a:t>Marketing services, classified and advertising </a:t>
            </a:r>
            <a:endParaRPr sz="1800"/>
          </a:p>
          <a:p>
            <a:pPr marL="457200" lvl="0" indent="-342900" algn="l" rtl="0">
              <a:lnSpc>
                <a:spcPct val="150000"/>
              </a:lnSpc>
              <a:spcBef>
                <a:spcPts val="0"/>
              </a:spcBef>
              <a:spcAft>
                <a:spcPts val="0"/>
              </a:spcAft>
              <a:buSzPts val="1800"/>
              <a:buChar char="►"/>
            </a:pPr>
            <a:r>
              <a:rPr lang="en-US"/>
              <a:t>Enhances experiences for buyers and sellers </a:t>
            </a:r>
            <a:endParaRPr/>
          </a:p>
          <a:p>
            <a:pPr marL="914400" lvl="1" indent="-342900" algn="l" rtl="0">
              <a:lnSpc>
                <a:spcPct val="150000"/>
              </a:lnSpc>
              <a:spcBef>
                <a:spcPts val="0"/>
              </a:spcBef>
              <a:spcAft>
                <a:spcPts val="0"/>
              </a:spcAft>
              <a:buSzPts val="1800"/>
              <a:buChar char="►"/>
            </a:pPr>
            <a:r>
              <a:rPr lang="en-US" sz="1800"/>
              <a:t>Product searching by image using AI</a:t>
            </a:r>
            <a:endParaRPr sz="1800"/>
          </a:p>
          <a:p>
            <a:pPr marL="914400" lvl="1" indent="-342900" algn="l" rtl="0">
              <a:lnSpc>
                <a:spcPct val="150000"/>
              </a:lnSpc>
              <a:spcBef>
                <a:spcPts val="0"/>
              </a:spcBef>
              <a:spcAft>
                <a:spcPts val="0"/>
              </a:spcAft>
              <a:buSzPts val="1800"/>
              <a:buChar char="►"/>
            </a:pPr>
            <a:r>
              <a:rPr lang="en-US" sz="1800"/>
              <a:t>Authentication program for luxury goods </a:t>
            </a:r>
            <a:endParaRPr sz="1800"/>
          </a:p>
          <a:p>
            <a:pPr marL="457200" lvl="0" indent="-342900" algn="l" rtl="0">
              <a:lnSpc>
                <a:spcPct val="150000"/>
              </a:lnSpc>
              <a:spcBef>
                <a:spcPts val="0"/>
              </a:spcBef>
              <a:spcAft>
                <a:spcPts val="0"/>
              </a:spcAft>
              <a:buSzPts val="1800"/>
              <a:buChar char="►"/>
            </a:pPr>
            <a:r>
              <a:rPr lang="en-US"/>
              <a:t>Cost reduction</a:t>
            </a:r>
            <a:endParaRPr/>
          </a:p>
          <a:p>
            <a:pPr marL="457200" lvl="0" indent="-342900" algn="l" rtl="0">
              <a:lnSpc>
                <a:spcPct val="150000"/>
              </a:lnSpc>
              <a:spcBef>
                <a:spcPts val="0"/>
              </a:spcBef>
              <a:spcAft>
                <a:spcPts val="0"/>
              </a:spcAft>
              <a:buSzPts val="1800"/>
              <a:buChar char="►"/>
            </a:pPr>
            <a:r>
              <a:rPr lang="en-US"/>
              <a:t>Focus on high margin activities </a:t>
            </a:r>
            <a:endParaRPr/>
          </a:p>
        </p:txBody>
      </p:sp>
      <p:pic>
        <p:nvPicPr>
          <p:cNvPr id="1558" name="Google Shape;1558;g5c17a8b35e_1_1"/>
          <p:cNvPicPr preferRelativeResize="0"/>
          <p:nvPr/>
        </p:nvPicPr>
        <p:blipFill>
          <a:blip r:embed="rId3">
            <a:alphaModFix/>
          </a:blip>
          <a:stretch>
            <a:fillRect/>
          </a:stretch>
        </p:blipFill>
        <p:spPr>
          <a:xfrm>
            <a:off x="6500825" y="2038026"/>
            <a:ext cx="5329149" cy="3310425"/>
          </a:xfrm>
          <a:prstGeom prst="rect">
            <a:avLst/>
          </a:prstGeom>
          <a:noFill/>
          <a:ln w="9525" cap="flat" cmpd="sng">
            <a:solidFill>
              <a:srgbClr val="073763"/>
            </a:solidFill>
            <a:prstDash val="solid"/>
            <a:round/>
            <a:headEnd type="none" w="sm" len="sm"/>
            <a:tailEnd type="none" w="sm" len="sm"/>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g5ce792cb23_2_13"/>
          <p:cNvSpPr txBox="1">
            <a:spLocks noGrp="1"/>
          </p:cNvSpPr>
          <p:nvPr>
            <p:ph type="title"/>
          </p:nvPr>
        </p:nvSpPr>
        <p:spPr>
          <a:xfrm>
            <a:off x="477300" y="2571750"/>
            <a:ext cx="2408700" cy="10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eBay Timeline</a:t>
            </a:r>
            <a:endParaRPr sz="3000"/>
          </a:p>
        </p:txBody>
      </p:sp>
      <p:pic>
        <p:nvPicPr>
          <p:cNvPr id="1564" name="Google Shape;1564;g5ce792cb23_2_13"/>
          <p:cNvPicPr preferRelativeResize="0"/>
          <p:nvPr/>
        </p:nvPicPr>
        <p:blipFill rotWithShape="1">
          <a:blip r:embed="rId3">
            <a:alphaModFix/>
          </a:blip>
          <a:srcRect t="9885" b="6829"/>
          <a:stretch/>
        </p:blipFill>
        <p:spPr>
          <a:xfrm>
            <a:off x="3312500" y="172450"/>
            <a:ext cx="3131175" cy="6513101"/>
          </a:xfrm>
          <a:prstGeom prst="rect">
            <a:avLst/>
          </a:prstGeom>
          <a:noFill/>
          <a:ln w="9525" cap="flat" cmpd="sng">
            <a:solidFill>
              <a:srgbClr val="000000"/>
            </a:solidFill>
            <a:prstDash val="solid"/>
            <a:round/>
            <a:headEnd type="none" w="sm" len="sm"/>
            <a:tailEnd type="none" w="sm" len="sm"/>
          </a:ln>
        </p:spPr>
      </p:pic>
      <p:pic>
        <p:nvPicPr>
          <p:cNvPr id="1565" name="Google Shape;1565;g5ce792cb23_2_13"/>
          <p:cNvPicPr preferRelativeResize="0"/>
          <p:nvPr/>
        </p:nvPicPr>
        <p:blipFill>
          <a:blip r:embed="rId4">
            <a:alphaModFix/>
          </a:blip>
          <a:stretch>
            <a:fillRect/>
          </a:stretch>
        </p:blipFill>
        <p:spPr>
          <a:xfrm>
            <a:off x="6653225" y="172450"/>
            <a:ext cx="2079150" cy="427625"/>
          </a:xfrm>
          <a:prstGeom prst="rect">
            <a:avLst/>
          </a:prstGeom>
          <a:noFill/>
          <a:ln>
            <a:noFill/>
          </a:ln>
        </p:spPr>
      </p:pic>
      <p:pic>
        <p:nvPicPr>
          <p:cNvPr id="1566" name="Google Shape;1566;g5ce792cb23_2_13"/>
          <p:cNvPicPr preferRelativeResize="0"/>
          <p:nvPr/>
        </p:nvPicPr>
        <p:blipFill>
          <a:blip r:embed="rId5">
            <a:alphaModFix/>
          </a:blip>
          <a:stretch>
            <a:fillRect/>
          </a:stretch>
        </p:blipFill>
        <p:spPr>
          <a:xfrm>
            <a:off x="7639050" y="747788"/>
            <a:ext cx="1077600" cy="590550"/>
          </a:xfrm>
          <a:prstGeom prst="rect">
            <a:avLst/>
          </a:prstGeom>
          <a:noFill/>
          <a:ln>
            <a:noFill/>
          </a:ln>
        </p:spPr>
      </p:pic>
      <p:pic>
        <p:nvPicPr>
          <p:cNvPr id="1567" name="Google Shape;1567;g5ce792cb23_2_13"/>
          <p:cNvPicPr preferRelativeResize="0"/>
          <p:nvPr/>
        </p:nvPicPr>
        <p:blipFill rotWithShape="1">
          <a:blip r:embed="rId6">
            <a:alphaModFix/>
          </a:blip>
          <a:srcRect b="5204"/>
          <a:stretch/>
        </p:blipFill>
        <p:spPr>
          <a:xfrm>
            <a:off x="7767650" y="1865750"/>
            <a:ext cx="962025" cy="706000"/>
          </a:xfrm>
          <a:prstGeom prst="rect">
            <a:avLst/>
          </a:prstGeom>
          <a:noFill/>
          <a:ln>
            <a:noFill/>
          </a:ln>
        </p:spPr>
      </p:pic>
      <p:pic>
        <p:nvPicPr>
          <p:cNvPr id="1568" name="Google Shape;1568;g5ce792cb23_2_13"/>
          <p:cNvPicPr preferRelativeResize="0"/>
          <p:nvPr/>
        </p:nvPicPr>
        <p:blipFill>
          <a:blip r:embed="rId7">
            <a:alphaModFix/>
          </a:blip>
          <a:stretch>
            <a:fillRect/>
          </a:stretch>
        </p:blipFill>
        <p:spPr>
          <a:xfrm>
            <a:off x="6443675" y="1486046"/>
            <a:ext cx="1447598" cy="1085700"/>
          </a:xfrm>
          <a:prstGeom prst="rect">
            <a:avLst/>
          </a:prstGeom>
          <a:noFill/>
          <a:ln>
            <a:noFill/>
          </a:ln>
        </p:spPr>
      </p:pic>
      <p:pic>
        <p:nvPicPr>
          <p:cNvPr id="1569" name="Google Shape;1569;g5ce792cb23_2_13"/>
          <p:cNvPicPr preferRelativeResize="0"/>
          <p:nvPr/>
        </p:nvPicPr>
        <p:blipFill>
          <a:blip r:embed="rId8">
            <a:alphaModFix/>
          </a:blip>
          <a:stretch>
            <a:fillRect/>
          </a:stretch>
        </p:blipFill>
        <p:spPr>
          <a:xfrm>
            <a:off x="6624650" y="2383971"/>
            <a:ext cx="962025" cy="549729"/>
          </a:xfrm>
          <a:prstGeom prst="rect">
            <a:avLst/>
          </a:prstGeom>
          <a:noFill/>
          <a:ln>
            <a:noFill/>
          </a:ln>
        </p:spPr>
      </p:pic>
      <p:pic>
        <p:nvPicPr>
          <p:cNvPr id="1570" name="Google Shape;1570;g5ce792cb23_2_13"/>
          <p:cNvPicPr preferRelativeResize="0"/>
          <p:nvPr/>
        </p:nvPicPr>
        <p:blipFill>
          <a:blip r:embed="rId9">
            <a:alphaModFix/>
          </a:blip>
          <a:stretch>
            <a:fillRect/>
          </a:stretch>
        </p:blipFill>
        <p:spPr>
          <a:xfrm>
            <a:off x="7636963" y="2839740"/>
            <a:ext cx="1223390" cy="549725"/>
          </a:xfrm>
          <a:prstGeom prst="rect">
            <a:avLst/>
          </a:prstGeom>
          <a:noFill/>
          <a:ln>
            <a:noFill/>
          </a:ln>
        </p:spPr>
      </p:pic>
      <p:pic>
        <p:nvPicPr>
          <p:cNvPr id="1571" name="Google Shape;1571;g5ce792cb23_2_13"/>
          <p:cNvPicPr preferRelativeResize="0"/>
          <p:nvPr/>
        </p:nvPicPr>
        <p:blipFill>
          <a:blip r:embed="rId10">
            <a:alphaModFix/>
          </a:blip>
          <a:stretch>
            <a:fillRect/>
          </a:stretch>
        </p:blipFill>
        <p:spPr>
          <a:xfrm>
            <a:off x="6618851" y="3273875"/>
            <a:ext cx="842950" cy="869500"/>
          </a:xfrm>
          <a:prstGeom prst="rect">
            <a:avLst/>
          </a:prstGeom>
          <a:noFill/>
          <a:ln>
            <a:noFill/>
          </a:ln>
        </p:spPr>
      </p:pic>
      <p:pic>
        <p:nvPicPr>
          <p:cNvPr id="1572" name="Google Shape;1572;g5ce792cb23_2_13"/>
          <p:cNvPicPr preferRelativeResize="0"/>
          <p:nvPr/>
        </p:nvPicPr>
        <p:blipFill rotWithShape="1">
          <a:blip r:embed="rId11">
            <a:alphaModFix/>
          </a:blip>
          <a:srcRect l="9160" t="8642" r="6329"/>
          <a:stretch/>
        </p:blipFill>
        <p:spPr>
          <a:xfrm>
            <a:off x="7300925" y="4483550"/>
            <a:ext cx="1223375" cy="706000"/>
          </a:xfrm>
          <a:prstGeom prst="rect">
            <a:avLst/>
          </a:prstGeom>
          <a:noFill/>
          <a:ln>
            <a:noFill/>
          </a:ln>
        </p:spPr>
      </p:pic>
      <p:pic>
        <p:nvPicPr>
          <p:cNvPr id="1573" name="Google Shape;1573;g5ce792cb23_2_13"/>
          <p:cNvPicPr preferRelativeResize="0"/>
          <p:nvPr/>
        </p:nvPicPr>
        <p:blipFill>
          <a:blip r:embed="rId12">
            <a:alphaModFix/>
          </a:blip>
          <a:stretch>
            <a:fillRect/>
          </a:stretch>
        </p:blipFill>
        <p:spPr>
          <a:xfrm>
            <a:off x="6405963" y="5875775"/>
            <a:ext cx="1399393" cy="706000"/>
          </a:xfrm>
          <a:prstGeom prst="rect">
            <a:avLst/>
          </a:prstGeom>
          <a:noFill/>
          <a:ln>
            <a:noFill/>
          </a:ln>
        </p:spPr>
      </p:pic>
      <p:pic>
        <p:nvPicPr>
          <p:cNvPr id="1574" name="Google Shape;1574;g5ce792cb23_2_13"/>
          <p:cNvPicPr preferRelativeResize="0"/>
          <p:nvPr/>
        </p:nvPicPr>
        <p:blipFill>
          <a:blip r:embed="rId13">
            <a:alphaModFix/>
          </a:blip>
          <a:stretch>
            <a:fillRect/>
          </a:stretch>
        </p:blipFill>
        <p:spPr>
          <a:xfrm>
            <a:off x="6624646" y="5200650"/>
            <a:ext cx="1223375" cy="297044"/>
          </a:xfrm>
          <a:prstGeom prst="rect">
            <a:avLst/>
          </a:prstGeom>
          <a:noFill/>
          <a:ln>
            <a:noFill/>
          </a:ln>
        </p:spPr>
      </p:pic>
      <p:cxnSp>
        <p:nvCxnSpPr>
          <p:cNvPr id="1575" name="Google Shape;1575;g5ce792cb23_2_13"/>
          <p:cNvCxnSpPr>
            <a:stCxn id="1576" idx="2"/>
          </p:cNvCxnSpPr>
          <p:nvPr/>
        </p:nvCxnSpPr>
        <p:spPr>
          <a:xfrm>
            <a:off x="1933100" y="1190475"/>
            <a:ext cx="1181700" cy="281100"/>
          </a:xfrm>
          <a:prstGeom prst="straightConnector1">
            <a:avLst/>
          </a:prstGeom>
          <a:noFill/>
          <a:ln w="9525" cap="flat" cmpd="sng">
            <a:solidFill>
              <a:schemeClr val="dk2"/>
            </a:solidFill>
            <a:prstDash val="solid"/>
            <a:round/>
            <a:headEnd type="none" w="med" len="med"/>
            <a:tailEnd type="triangle" w="med" len="med"/>
          </a:ln>
        </p:spPr>
      </p:cxnSp>
      <p:sp>
        <p:nvSpPr>
          <p:cNvPr id="1576" name="Google Shape;1576;g5ce792cb23_2_13"/>
          <p:cNvSpPr txBox="1"/>
          <p:nvPr/>
        </p:nvSpPr>
        <p:spPr>
          <a:xfrm>
            <a:off x="763250" y="600075"/>
            <a:ext cx="23397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Meg Whitman Joins as CEO</a:t>
            </a:r>
            <a:endParaRPr sz="1800">
              <a:latin typeface="Trebuchet MS"/>
              <a:ea typeface="Trebuchet MS"/>
              <a:cs typeface="Trebuchet MS"/>
              <a:sym typeface="Trebuchet MS"/>
            </a:endParaRPr>
          </a:p>
        </p:txBody>
      </p:sp>
      <p:cxnSp>
        <p:nvCxnSpPr>
          <p:cNvPr id="1577" name="Google Shape;1577;g5ce792cb23_2_13"/>
          <p:cNvCxnSpPr>
            <a:stCxn id="1578" idx="0"/>
          </p:cNvCxnSpPr>
          <p:nvPr/>
        </p:nvCxnSpPr>
        <p:spPr>
          <a:xfrm rot="10800000" flipH="1">
            <a:off x="1824600" y="3743150"/>
            <a:ext cx="1204500" cy="312900"/>
          </a:xfrm>
          <a:prstGeom prst="straightConnector1">
            <a:avLst/>
          </a:prstGeom>
          <a:noFill/>
          <a:ln w="9525" cap="flat" cmpd="sng">
            <a:solidFill>
              <a:schemeClr val="dk2"/>
            </a:solidFill>
            <a:prstDash val="solid"/>
            <a:round/>
            <a:headEnd type="none" w="med" len="med"/>
            <a:tailEnd type="triangle" w="med" len="med"/>
          </a:ln>
        </p:spPr>
      </p:cxnSp>
      <p:sp>
        <p:nvSpPr>
          <p:cNvPr id="1578" name="Google Shape;1578;g5ce792cb23_2_13"/>
          <p:cNvSpPr txBox="1"/>
          <p:nvPr/>
        </p:nvSpPr>
        <p:spPr>
          <a:xfrm>
            <a:off x="477300" y="4056050"/>
            <a:ext cx="2694600" cy="4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John Donahoe is appointed as new CEO</a:t>
            </a:r>
            <a:endParaRPr sz="1800">
              <a:latin typeface="Trebuchet MS"/>
              <a:ea typeface="Trebuchet MS"/>
              <a:cs typeface="Trebuchet MS"/>
              <a:sym typeface="Trebuchet MS"/>
            </a:endParaRPr>
          </a:p>
        </p:txBody>
      </p:sp>
      <p:cxnSp>
        <p:nvCxnSpPr>
          <p:cNvPr id="1579" name="Google Shape;1579;g5ce792cb23_2_13"/>
          <p:cNvCxnSpPr/>
          <p:nvPr/>
        </p:nvCxnSpPr>
        <p:spPr>
          <a:xfrm rot="10800000" flipH="1">
            <a:off x="1927025" y="4967100"/>
            <a:ext cx="1204500" cy="312900"/>
          </a:xfrm>
          <a:prstGeom prst="straightConnector1">
            <a:avLst/>
          </a:prstGeom>
          <a:noFill/>
          <a:ln w="9525" cap="flat" cmpd="sng">
            <a:solidFill>
              <a:schemeClr val="dk2"/>
            </a:solidFill>
            <a:prstDash val="solid"/>
            <a:round/>
            <a:headEnd type="none" w="med" len="med"/>
            <a:tailEnd type="triangle" w="med" len="med"/>
          </a:ln>
        </p:spPr>
      </p:cxnSp>
      <p:sp>
        <p:nvSpPr>
          <p:cNvPr id="1580" name="Google Shape;1580;g5ce792cb23_2_13"/>
          <p:cNvSpPr txBox="1"/>
          <p:nvPr/>
        </p:nvSpPr>
        <p:spPr>
          <a:xfrm>
            <a:off x="585800" y="5216975"/>
            <a:ext cx="26946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Devin Wenig becomes new CEO</a:t>
            </a:r>
            <a:endParaRPr sz="1800">
              <a:latin typeface="Trebuchet MS"/>
              <a:ea typeface="Trebuchet MS"/>
              <a:cs typeface="Trebuchet MS"/>
              <a:sym typeface="Trebuchet MS"/>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g5cd34b66c8_0_518"/>
          <p:cNvSpPr txBox="1">
            <a:spLocks noGrp="1"/>
          </p:cNvSpPr>
          <p:nvPr>
            <p:ph type="title"/>
          </p:nvPr>
        </p:nvSpPr>
        <p:spPr>
          <a:xfrm>
            <a:off x="677334" y="1498604"/>
            <a:ext cx="3854400" cy="1278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eBay Marketplaces</a:t>
            </a:r>
            <a:endParaRPr sz="3000"/>
          </a:p>
        </p:txBody>
      </p:sp>
      <p:sp>
        <p:nvSpPr>
          <p:cNvPr id="1586" name="Google Shape;1586;g5cd34b66c8_0_518"/>
          <p:cNvSpPr txBox="1">
            <a:spLocks noGrp="1"/>
          </p:cNvSpPr>
          <p:nvPr>
            <p:ph type="body" idx="1"/>
          </p:nvPr>
        </p:nvSpPr>
        <p:spPr>
          <a:xfrm>
            <a:off x="4760450" y="849825"/>
            <a:ext cx="6375000" cy="55806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One of the biggest online marketplaces globally </a:t>
            </a:r>
            <a:endParaRPr/>
          </a:p>
          <a:p>
            <a:pPr marL="0" lvl="0" indent="0" algn="l" rtl="0">
              <a:lnSpc>
                <a:spcPct val="150000"/>
              </a:lnSpc>
              <a:spcBef>
                <a:spcPts val="1000"/>
              </a:spcBef>
              <a:spcAft>
                <a:spcPts val="0"/>
              </a:spcAft>
              <a:buNone/>
            </a:pPr>
            <a:endParaRPr sz="600"/>
          </a:p>
          <a:p>
            <a:pPr marL="457200" lvl="0" indent="-320040" algn="l" rtl="0">
              <a:lnSpc>
                <a:spcPct val="150000"/>
              </a:lnSpc>
              <a:spcBef>
                <a:spcPts val="1000"/>
              </a:spcBef>
              <a:spcAft>
                <a:spcPts val="0"/>
              </a:spcAft>
              <a:buSzPts val="1440"/>
              <a:buChar char="►"/>
            </a:pPr>
            <a:r>
              <a:rPr lang="en-US"/>
              <a:t>Marketplace platforms include: </a:t>
            </a:r>
            <a:endParaRPr/>
          </a:p>
          <a:p>
            <a:pPr marL="914400" lvl="1" indent="-320040" algn="l" rtl="0">
              <a:lnSpc>
                <a:spcPct val="150000"/>
              </a:lnSpc>
              <a:spcBef>
                <a:spcPts val="0"/>
              </a:spcBef>
              <a:spcAft>
                <a:spcPts val="0"/>
              </a:spcAft>
              <a:buSzPts val="1440"/>
              <a:buChar char="►"/>
            </a:pPr>
            <a:r>
              <a:rPr lang="en-US"/>
              <a:t>www.ebay.com marketplace </a:t>
            </a:r>
            <a:endParaRPr/>
          </a:p>
          <a:p>
            <a:pPr marL="914400" lvl="1" indent="-320040" algn="l" rtl="0">
              <a:lnSpc>
                <a:spcPct val="150000"/>
              </a:lnSpc>
              <a:spcBef>
                <a:spcPts val="0"/>
              </a:spcBef>
              <a:spcAft>
                <a:spcPts val="0"/>
              </a:spcAft>
              <a:buSzPts val="1440"/>
              <a:buChar char="►"/>
            </a:pPr>
            <a:r>
              <a:rPr lang="en-US"/>
              <a:t>Localized counterparts (eg: ebay.ca)</a:t>
            </a:r>
            <a:endParaRPr/>
          </a:p>
          <a:p>
            <a:pPr marL="914400" lvl="1" indent="-320040" algn="l" rtl="0">
              <a:lnSpc>
                <a:spcPct val="150000"/>
              </a:lnSpc>
              <a:spcBef>
                <a:spcPts val="0"/>
              </a:spcBef>
              <a:spcAft>
                <a:spcPts val="0"/>
              </a:spcAft>
              <a:buSzPts val="1440"/>
              <a:buChar char="►"/>
            </a:pPr>
            <a:r>
              <a:rPr lang="en-US"/>
              <a:t>eBay mobile apps </a:t>
            </a:r>
            <a:endParaRPr/>
          </a:p>
          <a:p>
            <a:pPr marL="0" lvl="0" indent="0" algn="l" rtl="0">
              <a:lnSpc>
                <a:spcPct val="150000"/>
              </a:lnSpc>
              <a:spcBef>
                <a:spcPts val="0"/>
              </a:spcBef>
              <a:spcAft>
                <a:spcPts val="0"/>
              </a:spcAft>
              <a:buNone/>
            </a:pPr>
            <a:endParaRPr sz="600"/>
          </a:p>
          <a:p>
            <a:pPr marL="457200" lvl="0" indent="-320040" algn="l" rtl="0">
              <a:lnSpc>
                <a:spcPct val="150000"/>
              </a:lnSpc>
              <a:spcBef>
                <a:spcPts val="1000"/>
              </a:spcBef>
              <a:spcAft>
                <a:spcPts val="0"/>
              </a:spcAft>
              <a:buSzPts val="1440"/>
              <a:buChar char="►"/>
            </a:pPr>
            <a:r>
              <a:rPr lang="en-US"/>
              <a:t>Key Values</a:t>
            </a:r>
            <a:endParaRPr/>
          </a:p>
          <a:p>
            <a:pPr marL="914400" lvl="1" indent="-320040" algn="l" rtl="0">
              <a:lnSpc>
                <a:spcPct val="150000"/>
              </a:lnSpc>
              <a:spcBef>
                <a:spcPts val="0"/>
              </a:spcBef>
              <a:spcAft>
                <a:spcPts val="0"/>
              </a:spcAft>
              <a:buSzPts val="1440"/>
              <a:buChar char="►"/>
            </a:pPr>
            <a:r>
              <a:rPr lang="en-US"/>
              <a:t>$2.2B Marketplace Revenue (Q1 2019)</a:t>
            </a:r>
            <a:endParaRPr/>
          </a:p>
          <a:p>
            <a:pPr marL="914400" lvl="1" indent="-320040" algn="l" rtl="0">
              <a:lnSpc>
                <a:spcPct val="150000"/>
              </a:lnSpc>
              <a:spcBef>
                <a:spcPts val="0"/>
              </a:spcBef>
              <a:spcAft>
                <a:spcPts val="0"/>
              </a:spcAft>
              <a:buSzPts val="1440"/>
              <a:buChar char="►"/>
            </a:pPr>
            <a:r>
              <a:rPr lang="en-US"/>
              <a:t>$21.6B eBay Marketplace GMV (Q1 2019)</a:t>
            </a:r>
            <a:endParaRPr/>
          </a:p>
          <a:p>
            <a:pPr marL="914400" lvl="1" indent="-320040" algn="l" rtl="0">
              <a:lnSpc>
                <a:spcPct val="150000"/>
              </a:lnSpc>
              <a:spcBef>
                <a:spcPts val="0"/>
              </a:spcBef>
              <a:spcAft>
                <a:spcPts val="0"/>
              </a:spcAft>
              <a:buSzPts val="1440"/>
              <a:buChar char="►"/>
            </a:pPr>
            <a:r>
              <a:rPr lang="en-US"/>
              <a:t>62% of GMV involved mobile </a:t>
            </a:r>
            <a:endParaRPr/>
          </a:p>
          <a:p>
            <a:pPr marL="914400" lvl="1" indent="-320040" algn="l" rtl="0">
              <a:lnSpc>
                <a:spcPct val="150000"/>
              </a:lnSpc>
              <a:spcBef>
                <a:spcPts val="0"/>
              </a:spcBef>
              <a:spcAft>
                <a:spcPts val="0"/>
              </a:spcAft>
              <a:buSzPts val="1440"/>
              <a:buChar char="►"/>
            </a:pPr>
            <a:r>
              <a:rPr lang="en-US"/>
              <a:t>1.2B Live Marketplace Listings</a:t>
            </a:r>
            <a:endParaRPr/>
          </a:p>
          <a:p>
            <a:pPr marL="0" lvl="0" indent="0" algn="l" rtl="0">
              <a:lnSpc>
                <a:spcPct val="150000"/>
              </a:lnSpc>
              <a:spcBef>
                <a:spcPts val="1000"/>
              </a:spcBef>
              <a:spcAft>
                <a:spcPts val="0"/>
              </a:spcAft>
              <a:buNone/>
            </a:pPr>
            <a:endParaRPr/>
          </a:p>
        </p:txBody>
      </p:sp>
      <p:pic>
        <p:nvPicPr>
          <p:cNvPr id="1587" name="Google Shape;1587;g5cd34b66c8_0_518"/>
          <p:cNvPicPr preferRelativeResize="0"/>
          <p:nvPr/>
        </p:nvPicPr>
        <p:blipFill>
          <a:blip r:embed="rId3">
            <a:alphaModFix/>
          </a:blip>
          <a:stretch>
            <a:fillRect/>
          </a:stretch>
        </p:blipFill>
        <p:spPr>
          <a:xfrm>
            <a:off x="999550" y="3029000"/>
            <a:ext cx="3209925" cy="1809750"/>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g5cd34b66c8_0_527"/>
          <p:cNvSpPr txBox="1">
            <a:spLocks noGrp="1"/>
          </p:cNvSpPr>
          <p:nvPr>
            <p:ph type="title"/>
          </p:nvPr>
        </p:nvSpPr>
        <p:spPr>
          <a:xfrm>
            <a:off x="677334" y="1498604"/>
            <a:ext cx="3854400" cy="1278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eBay Classifieds</a:t>
            </a:r>
            <a:endParaRPr sz="3000"/>
          </a:p>
        </p:txBody>
      </p:sp>
      <p:sp>
        <p:nvSpPr>
          <p:cNvPr id="1593" name="Google Shape;1593;g5cd34b66c8_0_527"/>
          <p:cNvSpPr txBox="1">
            <a:spLocks noGrp="1"/>
          </p:cNvSpPr>
          <p:nvPr>
            <p:ph type="body" idx="1"/>
          </p:nvPr>
        </p:nvSpPr>
        <p:spPr>
          <a:xfrm>
            <a:off x="4584550" y="809525"/>
            <a:ext cx="5047200" cy="54243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Helps people find what they are looking for in their local communities</a:t>
            </a:r>
            <a:endParaRPr/>
          </a:p>
          <a:p>
            <a:pPr marL="457200" lvl="0" indent="0" algn="l" rtl="0">
              <a:lnSpc>
                <a:spcPct val="150000"/>
              </a:lnSpc>
              <a:spcBef>
                <a:spcPts val="1000"/>
              </a:spcBef>
              <a:spcAft>
                <a:spcPts val="0"/>
              </a:spcAft>
              <a:buNone/>
            </a:pPr>
            <a:endParaRPr sz="600"/>
          </a:p>
          <a:p>
            <a:pPr marL="457200" lvl="0" indent="-320040" algn="l" rtl="0">
              <a:lnSpc>
                <a:spcPct val="150000"/>
              </a:lnSpc>
              <a:spcBef>
                <a:spcPts val="1000"/>
              </a:spcBef>
              <a:spcAft>
                <a:spcPts val="0"/>
              </a:spcAft>
              <a:buSzPts val="1440"/>
              <a:buChar char="►"/>
            </a:pPr>
            <a:r>
              <a:rPr lang="en-US"/>
              <a:t>Classifieds platforms include: </a:t>
            </a:r>
            <a:endParaRPr/>
          </a:p>
          <a:p>
            <a:pPr marL="914400" lvl="1" indent="-320040" algn="l" rtl="0">
              <a:lnSpc>
                <a:spcPct val="150000"/>
              </a:lnSpc>
              <a:spcBef>
                <a:spcPts val="0"/>
              </a:spcBef>
              <a:spcAft>
                <a:spcPts val="0"/>
              </a:spcAft>
              <a:buSzPts val="1440"/>
              <a:buChar char="►"/>
            </a:pPr>
            <a:r>
              <a:rPr lang="en-US"/>
              <a:t>Collection of Brands, examples include</a:t>
            </a:r>
            <a:endParaRPr/>
          </a:p>
          <a:p>
            <a:pPr marL="914400" lvl="1" indent="-320040" algn="l" rtl="0">
              <a:lnSpc>
                <a:spcPct val="150000"/>
              </a:lnSpc>
              <a:spcBef>
                <a:spcPts val="0"/>
              </a:spcBef>
              <a:spcAft>
                <a:spcPts val="0"/>
              </a:spcAft>
              <a:buSzPts val="1440"/>
              <a:buChar char="►"/>
            </a:pPr>
            <a:r>
              <a:rPr lang="en-US"/>
              <a:t>Mobile.de</a:t>
            </a:r>
            <a:endParaRPr/>
          </a:p>
          <a:p>
            <a:pPr marL="914400" lvl="1" indent="-320040" algn="l" rtl="0">
              <a:lnSpc>
                <a:spcPct val="150000"/>
              </a:lnSpc>
              <a:spcBef>
                <a:spcPts val="0"/>
              </a:spcBef>
              <a:spcAft>
                <a:spcPts val="0"/>
              </a:spcAft>
              <a:buSzPts val="1440"/>
              <a:buChar char="►"/>
            </a:pPr>
            <a:r>
              <a:rPr lang="en-US"/>
              <a:t>Kijiji</a:t>
            </a:r>
            <a:endParaRPr/>
          </a:p>
          <a:p>
            <a:pPr marL="914400" lvl="1" indent="-320040" algn="l" rtl="0">
              <a:lnSpc>
                <a:spcPct val="150000"/>
              </a:lnSpc>
              <a:spcBef>
                <a:spcPts val="0"/>
              </a:spcBef>
              <a:spcAft>
                <a:spcPts val="0"/>
              </a:spcAft>
              <a:buSzPts val="1440"/>
              <a:buChar char="►"/>
            </a:pPr>
            <a:r>
              <a:rPr lang="en-US"/>
              <a:t>Gumtree</a:t>
            </a:r>
            <a:endParaRPr/>
          </a:p>
          <a:p>
            <a:pPr marL="0" lvl="0" indent="0" algn="l" rtl="0">
              <a:lnSpc>
                <a:spcPct val="150000"/>
              </a:lnSpc>
              <a:spcBef>
                <a:spcPts val="0"/>
              </a:spcBef>
              <a:spcAft>
                <a:spcPts val="0"/>
              </a:spcAft>
              <a:buNone/>
            </a:pPr>
            <a:endParaRPr sz="600"/>
          </a:p>
          <a:p>
            <a:pPr marL="457200" lvl="0" indent="-320040" algn="l" rtl="0">
              <a:lnSpc>
                <a:spcPct val="150000"/>
              </a:lnSpc>
              <a:spcBef>
                <a:spcPts val="1000"/>
              </a:spcBef>
              <a:spcAft>
                <a:spcPts val="0"/>
              </a:spcAft>
              <a:buSzPts val="1440"/>
              <a:buChar char="►"/>
            </a:pPr>
            <a:r>
              <a:rPr lang="en-US"/>
              <a:t>Key Values</a:t>
            </a:r>
            <a:endParaRPr/>
          </a:p>
          <a:p>
            <a:pPr marL="914400" lvl="1" indent="-320040" algn="l" rtl="0">
              <a:lnSpc>
                <a:spcPct val="150000"/>
              </a:lnSpc>
              <a:spcBef>
                <a:spcPts val="0"/>
              </a:spcBef>
              <a:spcAft>
                <a:spcPts val="0"/>
              </a:spcAft>
              <a:buSzPts val="1440"/>
              <a:buChar char="►"/>
            </a:pPr>
            <a:r>
              <a:rPr lang="en-US"/>
              <a:t>Offers online classifieds in 1500+ cities</a:t>
            </a:r>
            <a:endParaRPr/>
          </a:p>
          <a:p>
            <a:pPr marL="914400" lvl="1" indent="-320040" algn="l" rtl="0">
              <a:lnSpc>
                <a:spcPct val="150000"/>
              </a:lnSpc>
              <a:spcBef>
                <a:spcPts val="0"/>
              </a:spcBef>
              <a:spcAft>
                <a:spcPts val="0"/>
              </a:spcAft>
              <a:buSzPts val="1440"/>
              <a:buChar char="►"/>
            </a:pPr>
            <a:r>
              <a:rPr lang="en-US"/>
              <a:t>$256M Classifieds Revenue (2019 Q1)</a:t>
            </a:r>
            <a:endParaRPr/>
          </a:p>
          <a:p>
            <a:pPr marL="914400" lvl="1" indent="-320040" algn="l" rtl="0">
              <a:lnSpc>
                <a:spcPct val="150000"/>
              </a:lnSpc>
              <a:spcBef>
                <a:spcPts val="0"/>
              </a:spcBef>
              <a:spcAft>
                <a:spcPts val="0"/>
              </a:spcAft>
              <a:buSzPts val="1440"/>
              <a:buChar char="►"/>
            </a:pPr>
            <a:r>
              <a:rPr lang="en-US"/>
              <a:t>62% of GMv involved mobile </a:t>
            </a:r>
            <a:endParaRPr/>
          </a:p>
          <a:p>
            <a:pPr marL="914400" lvl="1" indent="-320040" algn="l" rtl="0">
              <a:lnSpc>
                <a:spcPct val="150000"/>
              </a:lnSpc>
              <a:spcBef>
                <a:spcPts val="0"/>
              </a:spcBef>
              <a:spcAft>
                <a:spcPts val="0"/>
              </a:spcAft>
              <a:buSzPts val="1440"/>
              <a:buChar char="►"/>
            </a:pPr>
            <a:r>
              <a:rPr lang="en-US"/>
              <a:t>1.2B Live Marketplace Listings</a:t>
            </a:r>
            <a:endParaRPr/>
          </a:p>
          <a:p>
            <a:pPr marL="0" lvl="0" indent="0" algn="l" rtl="0">
              <a:lnSpc>
                <a:spcPct val="150000"/>
              </a:lnSpc>
              <a:spcBef>
                <a:spcPts val="1000"/>
              </a:spcBef>
              <a:spcAft>
                <a:spcPts val="0"/>
              </a:spcAft>
              <a:buNone/>
            </a:pPr>
            <a:endParaRPr/>
          </a:p>
        </p:txBody>
      </p:sp>
      <p:pic>
        <p:nvPicPr>
          <p:cNvPr id="1594" name="Google Shape;1594;g5cd34b66c8_0_527"/>
          <p:cNvPicPr preferRelativeResize="0"/>
          <p:nvPr/>
        </p:nvPicPr>
        <p:blipFill>
          <a:blip r:embed="rId3">
            <a:alphaModFix/>
          </a:blip>
          <a:stretch>
            <a:fillRect/>
          </a:stretch>
        </p:blipFill>
        <p:spPr>
          <a:xfrm>
            <a:off x="999550" y="3133175"/>
            <a:ext cx="3209925" cy="1438275"/>
          </a:xfrm>
          <a:prstGeom prst="rect">
            <a:avLst/>
          </a:prstGeom>
          <a:noFill/>
          <a:ln>
            <a:noFill/>
          </a:ln>
        </p:spPr>
      </p:pic>
      <p:pic>
        <p:nvPicPr>
          <p:cNvPr id="1595" name="Google Shape;1595;g5cd34b66c8_0_527"/>
          <p:cNvPicPr preferRelativeResize="0"/>
          <p:nvPr/>
        </p:nvPicPr>
        <p:blipFill>
          <a:blip r:embed="rId4">
            <a:alphaModFix/>
          </a:blip>
          <a:stretch>
            <a:fillRect/>
          </a:stretch>
        </p:blipFill>
        <p:spPr>
          <a:xfrm>
            <a:off x="9911063" y="325124"/>
            <a:ext cx="2155624" cy="1615358"/>
          </a:xfrm>
          <a:prstGeom prst="rect">
            <a:avLst/>
          </a:prstGeom>
          <a:noFill/>
          <a:ln>
            <a:noFill/>
          </a:ln>
        </p:spPr>
      </p:pic>
      <p:pic>
        <p:nvPicPr>
          <p:cNvPr id="1596" name="Google Shape;1596;g5cd34b66c8_0_527"/>
          <p:cNvPicPr preferRelativeResize="0"/>
          <p:nvPr/>
        </p:nvPicPr>
        <p:blipFill>
          <a:blip r:embed="rId5">
            <a:alphaModFix/>
          </a:blip>
          <a:stretch>
            <a:fillRect/>
          </a:stretch>
        </p:blipFill>
        <p:spPr>
          <a:xfrm>
            <a:off x="10036375" y="1185400"/>
            <a:ext cx="1905000" cy="1905000"/>
          </a:xfrm>
          <a:prstGeom prst="rect">
            <a:avLst/>
          </a:prstGeom>
          <a:noFill/>
          <a:ln>
            <a:noFill/>
          </a:ln>
        </p:spPr>
      </p:pic>
      <p:pic>
        <p:nvPicPr>
          <p:cNvPr id="1597" name="Google Shape;1597;g5cd34b66c8_0_527"/>
          <p:cNvPicPr preferRelativeResize="0"/>
          <p:nvPr/>
        </p:nvPicPr>
        <p:blipFill>
          <a:blip r:embed="rId6">
            <a:alphaModFix/>
          </a:blip>
          <a:stretch>
            <a:fillRect/>
          </a:stretch>
        </p:blipFill>
        <p:spPr>
          <a:xfrm>
            <a:off x="9790800" y="154666"/>
            <a:ext cx="2396150" cy="567209"/>
          </a:xfrm>
          <a:prstGeom prst="rect">
            <a:avLst/>
          </a:prstGeom>
          <a:noFill/>
          <a:ln>
            <a:noFill/>
          </a:ln>
        </p:spPr>
      </p:pic>
      <p:pic>
        <p:nvPicPr>
          <p:cNvPr id="1598" name="Google Shape;1598;g5cd34b66c8_0_527"/>
          <p:cNvPicPr preferRelativeResize="0"/>
          <p:nvPr/>
        </p:nvPicPr>
        <p:blipFill>
          <a:blip r:embed="rId7">
            <a:alphaModFix/>
          </a:blip>
          <a:stretch>
            <a:fillRect/>
          </a:stretch>
        </p:blipFill>
        <p:spPr>
          <a:xfrm>
            <a:off x="9846301" y="2286425"/>
            <a:ext cx="2285150" cy="2285150"/>
          </a:xfrm>
          <a:prstGeom prst="rect">
            <a:avLst/>
          </a:prstGeom>
          <a:noFill/>
          <a:ln>
            <a:noFill/>
          </a:ln>
        </p:spPr>
      </p:pic>
      <p:pic>
        <p:nvPicPr>
          <p:cNvPr id="1599" name="Google Shape;1599;g5cd34b66c8_0_527"/>
          <p:cNvPicPr preferRelativeResize="0"/>
          <p:nvPr/>
        </p:nvPicPr>
        <p:blipFill>
          <a:blip r:embed="rId8">
            <a:alphaModFix/>
          </a:blip>
          <a:stretch>
            <a:fillRect/>
          </a:stretch>
        </p:blipFill>
        <p:spPr>
          <a:xfrm>
            <a:off x="9684602" y="3888825"/>
            <a:ext cx="2502349" cy="567200"/>
          </a:xfrm>
          <a:prstGeom prst="rect">
            <a:avLst/>
          </a:prstGeom>
          <a:noFill/>
          <a:ln>
            <a:noFill/>
          </a:ln>
        </p:spPr>
      </p:pic>
      <p:pic>
        <p:nvPicPr>
          <p:cNvPr id="1600" name="Google Shape;1600;g5cd34b66c8_0_527"/>
          <p:cNvPicPr preferRelativeResize="0"/>
          <p:nvPr/>
        </p:nvPicPr>
        <p:blipFill>
          <a:blip r:embed="rId9">
            <a:alphaModFix/>
          </a:blip>
          <a:stretch>
            <a:fillRect/>
          </a:stretch>
        </p:blipFill>
        <p:spPr>
          <a:xfrm>
            <a:off x="10036375" y="5805450"/>
            <a:ext cx="2155601" cy="1052539"/>
          </a:xfrm>
          <a:prstGeom prst="rect">
            <a:avLst/>
          </a:prstGeom>
          <a:noFill/>
          <a:ln>
            <a:noFill/>
          </a:ln>
        </p:spPr>
      </p:pic>
      <p:pic>
        <p:nvPicPr>
          <p:cNvPr id="1601" name="Google Shape;1601;g5cd34b66c8_0_527"/>
          <p:cNvPicPr preferRelativeResize="0"/>
          <p:nvPr/>
        </p:nvPicPr>
        <p:blipFill>
          <a:blip r:embed="rId10">
            <a:alphaModFix/>
          </a:blip>
          <a:stretch>
            <a:fillRect/>
          </a:stretch>
        </p:blipFill>
        <p:spPr>
          <a:xfrm>
            <a:off x="10497175" y="4571450"/>
            <a:ext cx="1234000" cy="1234000"/>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g5cd34b66c8_0_533"/>
          <p:cNvSpPr txBox="1">
            <a:spLocks noGrp="1"/>
          </p:cNvSpPr>
          <p:nvPr>
            <p:ph type="title"/>
          </p:nvPr>
        </p:nvSpPr>
        <p:spPr>
          <a:xfrm>
            <a:off x="677334" y="1498604"/>
            <a:ext cx="3854400" cy="1278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a:t>Stubhub</a:t>
            </a:r>
            <a:endParaRPr sz="3000"/>
          </a:p>
        </p:txBody>
      </p:sp>
      <p:sp>
        <p:nvSpPr>
          <p:cNvPr id="1607" name="Google Shape;1607;g5cd34b66c8_0_533"/>
          <p:cNvSpPr txBox="1">
            <a:spLocks noGrp="1"/>
          </p:cNvSpPr>
          <p:nvPr>
            <p:ph type="body" idx="1"/>
          </p:nvPr>
        </p:nvSpPr>
        <p:spPr>
          <a:xfrm>
            <a:off x="4760450" y="1219200"/>
            <a:ext cx="5100300" cy="52560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a:t>The largest secondary marketplace for online tickets</a:t>
            </a:r>
            <a:endParaRPr/>
          </a:p>
          <a:p>
            <a:pPr marL="0" lvl="0" indent="0" algn="l" rtl="0">
              <a:lnSpc>
                <a:spcPct val="150000"/>
              </a:lnSpc>
              <a:spcBef>
                <a:spcPts val="1000"/>
              </a:spcBef>
              <a:spcAft>
                <a:spcPts val="0"/>
              </a:spcAft>
              <a:buNone/>
            </a:pPr>
            <a:endParaRPr/>
          </a:p>
          <a:p>
            <a:pPr marL="457200" lvl="0" indent="-342900" algn="l" rtl="0">
              <a:lnSpc>
                <a:spcPct val="150000"/>
              </a:lnSpc>
              <a:spcBef>
                <a:spcPts val="1000"/>
              </a:spcBef>
              <a:spcAft>
                <a:spcPts val="0"/>
              </a:spcAft>
              <a:buSzPts val="1800"/>
              <a:buChar char="►"/>
            </a:pPr>
            <a:r>
              <a:rPr lang="en-US"/>
              <a:t>Stubhub platforms include: </a:t>
            </a:r>
            <a:endParaRPr/>
          </a:p>
          <a:p>
            <a:pPr marL="914400" lvl="1" indent="-342900" algn="l" rtl="0">
              <a:lnSpc>
                <a:spcPct val="150000"/>
              </a:lnSpc>
              <a:spcBef>
                <a:spcPts val="0"/>
              </a:spcBef>
              <a:spcAft>
                <a:spcPts val="0"/>
              </a:spcAft>
              <a:buSzPts val="1800"/>
              <a:buChar char="►"/>
            </a:pPr>
            <a:r>
              <a:rPr lang="en-US" sz="1800"/>
              <a:t>Online ticket platform</a:t>
            </a:r>
            <a:endParaRPr sz="1800"/>
          </a:p>
          <a:p>
            <a:pPr marL="914400" lvl="1" indent="-342900" algn="l" rtl="0">
              <a:lnSpc>
                <a:spcPct val="150000"/>
              </a:lnSpc>
              <a:spcBef>
                <a:spcPts val="0"/>
              </a:spcBef>
              <a:spcAft>
                <a:spcPts val="0"/>
              </a:spcAft>
              <a:buSzPts val="1800"/>
              <a:buChar char="►"/>
            </a:pPr>
            <a:r>
              <a:rPr lang="en-US" sz="1800"/>
              <a:t>Localized counterparts</a:t>
            </a:r>
            <a:endParaRPr sz="1800"/>
          </a:p>
          <a:p>
            <a:pPr marL="914400" lvl="1" indent="-342900" algn="l" rtl="0">
              <a:lnSpc>
                <a:spcPct val="150000"/>
              </a:lnSpc>
              <a:spcBef>
                <a:spcPts val="0"/>
              </a:spcBef>
              <a:spcAft>
                <a:spcPts val="0"/>
              </a:spcAft>
              <a:buSzPts val="1800"/>
              <a:buChar char="►"/>
            </a:pPr>
            <a:r>
              <a:rPr lang="en-US" sz="1800"/>
              <a:t>Mobile apps</a:t>
            </a:r>
            <a:endParaRPr sz="1800"/>
          </a:p>
          <a:p>
            <a:pPr marL="0" lvl="0" indent="0" algn="l" rtl="0">
              <a:lnSpc>
                <a:spcPct val="150000"/>
              </a:lnSpc>
              <a:spcBef>
                <a:spcPts val="0"/>
              </a:spcBef>
              <a:spcAft>
                <a:spcPts val="0"/>
              </a:spcAft>
              <a:buNone/>
            </a:pPr>
            <a:endParaRPr/>
          </a:p>
          <a:p>
            <a:pPr marL="457200" lvl="0" indent="-342900" algn="l" rtl="0">
              <a:lnSpc>
                <a:spcPct val="150000"/>
              </a:lnSpc>
              <a:spcBef>
                <a:spcPts val="1000"/>
              </a:spcBef>
              <a:spcAft>
                <a:spcPts val="0"/>
              </a:spcAft>
              <a:buSzPts val="1800"/>
              <a:buChar char="►"/>
            </a:pPr>
            <a:r>
              <a:rPr lang="en-US"/>
              <a:t>Key Values (Q1 2019)</a:t>
            </a:r>
            <a:endParaRPr/>
          </a:p>
          <a:p>
            <a:pPr marL="914400" lvl="1" indent="-342900" algn="l" rtl="0">
              <a:lnSpc>
                <a:spcPct val="150000"/>
              </a:lnSpc>
              <a:spcBef>
                <a:spcPts val="0"/>
              </a:spcBef>
              <a:spcAft>
                <a:spcPts val="0"/>
              </a:spcAft>
              <a:buSzPts val="1800"/>
              <a:buChar char="►"/>
            </a:pPr>
            <a:r>
              <a:rPr lang="en-US" sz="1800"/>
              <a:t>$230M Stubhub Revenue </a:t>
            </a:r>
            <a:endParaRPr sz="1800"/>
          </a:p>
          <a:p>
            <a:pPr marL="914400" lvl="1" indent="-342900" algn="l" rtl="0">
              <a:lnSpc>
                <a:spcPct val="150000"/>
              </a:lnSpc>
              <a:spcBef>
                <a:spcPts val="0"/>
              </a:spcBef>
              <a:spcAft>
                <a:spcPts val="0"/>
              </a:spcAft>
              <a:buSzPts val="1800"/>
              <a:buChar char="►"/>
            </a:pPr>
            <a:r>
              <a:rPr lang="en-US" sz="1800"/>
              <a:t>$1.0B Stubhub GMV </a:t>
            </a:r>
            <a:endParaRPr sz="1800"/>
          </a:p>
          <a:p>
            <a:pPr marL="0" lvl="0" indent="0" algn="l" rtl="0">
              <a:lnSpc>
                <a:spcPct val="150000"/>
              </a:lnSpc>
              <a:spcBef>
                <a:spcPts val="1000"/>
              </a:spcBef>
              <a:spcAft>
                <a:spcPts val="0"/>
              </a:spcAft>
              <a:buNone/>
            </a:pPr>
            <a:endParaRPr/>
          </a:p>
          <a:p>
            <a:pPr marL="0" lvl="0" indent="0" algn="l" rtl="0">
              <a:lnSpc>
                <a:spcPct val="150000"/>
              </a:lnSpc>
              <a:spcBef>
                <a:spcPts val="1000"/>
              </a:spcBef>
              <a:spcAft>
                <a:spcPts val="0"/>
              </a:spcAft>
              <a:buNone/>
            </a:pPr>
            <a:endParaRPr/>
          </a:p>
        </p:txBody>
      </p:sp>
      <p:pic>
        <p:nvPicPr>
          <p:cNvPr id="1608" name="Google Shape;1608;g5cd34b66c8_0_533"/>
          <p:cNvPicPr preferRelativeResize="0"/>
          <p:nvPr/>
        </p:nvPicPr>
        <p:blipFill>
          <a:blip r:embed="rId3">
            <a:alphaModFix/>
          </a:blip>
          <a:stretch>
            <a:fillRect/>
          </a:stretch>
        </p:blipFill>
        <p:spPr>
          <a:xfrm>
            <a:off x="999550" y="3031688"/>
            <a:ext cx="3209925" cy="1695450"/>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3" name="Google Shape;1613;g5c17a8b35e_1_9"/>
          <p:cNvPicPr preferRelativeResize="0"/>
          <p:nvPr/>
        </p:nvPicPr>
        <p:blipFill rotWithShape="1">
          <a:blip r:embed="rId3">
            <a:alphaModFix/>
          </a:blip>
          <a:srcRect r="9820"/>
          <a:stretch/>
        </p:blipFill>
        <p:spPr>
          <a:xfrm>
            <a:off x="7075575" y="1600200"/>
            <a:ext cx="2745099" cy="2029299"/>
          </a:xfrm>
          <a:prstGeom prst="rect">
            <a:avLst/>
          </a:prstGeom>
          <a:noFill/>
          <a:ln>
            <a:noFill/>
          </a:ln>
        </p:spPr>
      </p:pic>
      <p:pic>
        <p:nvPicPr>
          <p:cNvPr id="1614" name="Google Shape;1614;g5c17a8b35e_1_9"/>
          <p:cNvPicPr preferRelativeResize="0"/>
          <p:nvPr/>
        </p:nvPicPr>
        <p:blipFill rotWithShape="1">
          <a:blip r:embed="rId4">
            <a:alphaModFix/>
          </a:blip>
          <a:srcRect t="13985" b="26575"/>
          <a:stretch/>
        </p:blipFill>
        <p:spPr>
          <a:xfrm>
            <a:off x="792600" y="2158450"/>
            <a:ext cx="3043950" cy="912800"/>
          </a:xfrm>
          <a:prstGeom prst="rect">
            <a:avLst/>
          </a:prstGeom>
          <a:noFill/>
          <a:ln>
            <a:noFill/>
          </a:ln>
        </p:spPr>
      </p:pic>
      <p:sp>
        <p:nvSpPr>
          <p:cNvPr id="1615" name="Google Shape;1615;g5c17a8b35e_1_9"/>
          <p:cNvSpPr txBox="1"/>
          <p:nvPr/>
        </p:nvSpPr>
        <p:spPr>
          <a:xfrm>
            <a:off x="620475" y="3543675"/>
            <a:ext cx="3388200" cy="15357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Southeast Asian e-commerce platform</a:t>
            </a:r>
            <a:endParaRPr>
              <a:latin typeface="Trebuchet MS"/>
              <a:ea typeface="Trebuchet MS"/>
              <a:cs typeface="Trebuchet MS"/>
              <a:sym typeface="Trebuchet MS"/>
            </a:endParaRPr>
          </a:p>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eBay purchased Giosis Japan Business of Giosis Pte. Ltd in 2018 </a:t>
            </a:r>
            <a:endParaRPr>
              <a:latin typeface="Trebuchet MS"/>
              <a:ea typeface="Trebuchet MS"/>
              <a:cs typeface="Trebuchet MS"/>
              <a:sym typeface="Trebuchet MS"/>
            </a:endParaRPr>
          </a:p>
          <a:p>
            <a:pPr marL="0" lvl="0" indent="0" algn="l" rtl="0">
              <a:lnSpc>
                <a:spcPct val="150000"/>
              </a:lnSpc>
              <a:spcBef>
                <a:spcPts val="0"/>
              </a:spcBef>
              <a:spcAft>
                <a:spcPts val="0"/>
              </a:spcAft>
              <a:buNone/>
            </a:pPr>
            <a:endParaRPr>
              <a:latin typeface="Trebuchet MS"/>
              <a:ea typeface="Trebuchet MS"/>
              <a:cs typeface="Trebuchet MS"/>
              <a:sym typeface="Trebuchet MS"/>
            </a:endParaRPr>
          </a:p>
          <a:p>
            <a:pPr marL="0" lvl="0" indent="0" algn="l" rtl="0">
              <a:lnSpc>
                <a:spcPct val="150000"/>
              </a:lnSpc>
              <a:spcBef>
                <a:spcPts val="0"/>
              </a:spcBef>
              <a:spcAft>
                <a:spcPts val="0"/>
              </a:spcAft>
              <a:buNone/>
            </a:pPr>
            <a:endParaRPr>
              <a:latin typeface="Trebuchet MS"/>
              <a:ea typeface="Trebuchet MS"/>
              <a:cs typeface="Trebuchet MS"/>
              <a:sym typeface="Trebuchet MS"/>
            </a:endParaRPr>
          </a:p>
        </p:txBody>
      </p:sp>
      <p:sp>
        <p:nvSpPr>
          <p:cNvPr id="1616" name="Google Shape;1616;g5c17a8b35e_1_9"/>
          <p:cNvSpPr txBox="1"/>
          <p:nvPr/>
        </p:nvSpPr>
        <p:spPr>
          <a:xfrm>
            <a:off x="7075575" y="3543675"/>
            <a:ext cx="3239100" cy="1441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Analytics company</a:t>
            </a:r>
            <a:endParaRPr>
              <a:latin typeface="Trebuchet MS"/>
              <a:ea typeface="Trebuchet MS"/>
              <a:cs typeface="Trebuchet MS"/>
              <a:sym typeface="Trebuchet MS"/>
            </a:endParaRPr>
          </a:p>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Provides data analytics for sellers </a:t>
            </a:r>
            <a:endParaRPr>
              <a:latin typeface="Trebuchet MS"/>
              <a:ea typeface="Trebuchet MS"/>
              <a:cs typeface="Trebuchet MS"/>
              <a:sym typeface="Trebuchet MS"/>
            </a:endParaRPr>
          </a:p>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Acquired by eBay in late 2017</a:t>
            </a:r>
            <a:endParaRPr>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sp>
        <p:nvSpPr>
          <p:cNvPr id="1617" name="Google Shape;1617;g5c17a8b35e_1_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Recent Acquisition/Expansion Efforts </a:t>
            </a:r>
            <a:endParaRPr/>
          </a:p>
        </p:txBody>
      </p:sp>
      <p:pic>
        <p:nvPicPr>
          <p:cNvPr id="1618" name="Google Shape;1618;g5c17a8b35e_1_9"/>
          <p:cNvPicPr preferRelativeResize="0"/>
          <p:nvPr/>
        </p:nvPicPr>
        <p:blipFill rotWithShape="1">
          <a:blip r:embed="rId5">
            <a:alphaModFix/>
          </a:blip>
          <a:srcRect l="29796" t="40556" r="39166" b="39970"/>
          <a:stretch/>
        </p:blipFill>
        <p:spPr>
          <a:xfrm>
            <a:off x="3836550" y="2222774"/>
            <a:ext cx="3239260" cy="1320901"/>
          </a:xfrm>
          <a:prstGeom prst="rect">
            <a:avLst/>
          </a:prstGeom>
          <a:noFill/>
          <a:ln>
            <a:noFill/>
          </a:ln>
        </p:spPr>
      </p:pic>
      <p:sp>
        <p:nvSpPr>
          <p:cNvPr id="1619" name="Google Shape;1619;g5c17a8b35e_1_9"/>
          <p:cNvSpPr txBox="1"/>
          <p:nvPr/>
        </p:nvSpPr>
        <p:spPr>
          <a:xfrm>
            <a:off x="3762075" y="3543675"/>
            <a:ext cx="3388200" cy="15357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A leading UK-based classifieds site</a:t>
            </a:r>
            <a:endParaRPr>
              <a:latin typeface="Trebuchet MS"/>
              <a:ea typeface="Trebuchet MS"/>
              <a:cs typeface="Trebuchet MS"/>
              <a:sym typeface="Trebuchet MS"/>
            </a:endParaRPr>
          </a:p>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Offers 620,000+ car listings across UK platforms</a:t>
            </a:r>
            <a:endParaRPr>
              <a:latin typeface="Trebuchet MS"/>
              <a:ea typeface="Trebuchet MS"/>
              <a:cs typeface="Trebuchet MS"/>
              <a:sym typeface="Trebuchet MS"/>
            </a:endParaRPr>
          </a:p>
          <a:p>
            <a:pPr marL="457200" lvl="0" indent="-317500" algn="l" rtl="0">
              <a:lnSpc>
                <a:spcPct val="150000"/>
              </a:lnSpc>
              <a:spcBef>
                <a:spcPts val="0"/>
              </a:spcBef>
              <a:spcAft>
                <a:spcPts val="0"/>
              </a:spcAft>
              <a:buSzPts val="1400"/>
              <a:buFont typeface="Trebuchet MS"/>
              <a:buChar char="●"/>
            </a:pPr>
            <a:r>
              <a:rPr lang="en-US">
                <a:latin typeface="Trebuchet MS"/>
                <a:ea typeface="Trebuchet MS"/>
                <a:cs typeface="Trebuchet MS"/>
                <a:sym typeface="Trebuchet MS"/>
              </a:rPr>
              <a:t>Acquired by eBay late 2018</a:t>
            </a:r>
            <a:endParaRPr>
              <a:latin typeface="Trebuchet MS"/>
              <a:ea typeface="Trebuchet MS"/>
              <a:cs typeface="Trebuchet MS"/>
              <a:sym typeface="Trebuchet MS"/>
            </a:endParaRPr>
          </a:p>
          <a:p>
            <a:pPr marL="0" lvl="0" indent="0" algn="l" rtl="0">
              <a:lnSpc>
                <a:spcPct val="150000"/>
              </a:lnSpc>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g5c16e3602b_3_12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Geographic Reach </a:t>
            </a:r>
            <a:endParaRPr/>
          </a:p>
        </p:txBody>
      </p:sp>
      <p:graphicFrame>
        <p:nvGraphicFramePr>
          <p:cNvPr id="1625" name="Google Shape;1625;g5c16e3602b_3_126"/>
          <p:cNvGraphicFramePr/>
          <p:nvPr/>
        </p:nvGraphicFramePr>
        <p:xfrm>
          <a:off x="606250" y="2100275"/>
          <a:ext cx="3000000" cy="3000000"/>
        </p:xfrm>
        <a:graphic>
          <a:graphicData uri="http://schemas.openxmlformats.org/drawingml/2006/table">
            <a:tbl>
              <a:tblPr>
                <a:noFill/>
                <a:tableStyleId>{07F19F19-3094-4B7E-AD0D-3D53E4D7FF1F}</a:tableStyleId>
              </a:tblPr>
              <a:tblGrid>
                <a:gridCol w="2323825"/>
                <a:gridCol w="2332425"/>
              </a:tblGrid>
              <a:tr h="543500">
                <a:tc>
                  <a:txBody>
                    <a:bodyPr/>
                    <a:lstStyle/>
                    <a:p>
                      <a:pPr marL="0" lvl="0" indent="0" algn="l" rtl="0">
                        <a:spcBef>
                          <a:spcPts val="0"/>
                        </a:spcBef>
                        <a:spcAft>
                          <a:spcPts val="0"/>
                        </a:spcAft>
                        <a:buNone/>
                      </a:pPr>
                      <a:r>
                        <a:rPr lang="en-US" sz="1800" b="1">
                          <a:latin typeface="Trebuchet MS"/>
                          <a:ea typeface="Trebuchet MS"/>
                          <a:cs typeface="Trebuchet MS"/>
                          <a:sym typeface="Trebuchet MS"/>
                        </a:rPr>
                        <a:t>Country </a:t>
                      </a:r>
                      <a:endParaRPr sz="18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b="1">
                          <a:latin typeface="Trebuchet MS"/>
                          <a:ea typeface="Trebuchet MS"/>
                          <a:cs typeface="Trebuchet MS"/>
                          <a:sym typeface="Trebuchet MS"/>
                        </a:rPr>
                        <a:t>Percentage </a:t>
                      </a:r>
                      <a:endParaRPr sz="18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USA</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40.03%</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International (other)</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20.70%</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Germany</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14.53%</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UK</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13.47%</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South Korea</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11.28%</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543500">
                <a:tc>
                  <a:txBody>
                    <a:bodyPr/>
                    <a:lstStyle/>
                    <a:p>
                      <a:pPr marL="0" lvl="0" indent="0" algn="l" rtl="0">
                        <a:spcBef>
                          <a:spcPts val="0"/>
                        </a:spcBef>
                        <a:spcAft>
                          <a:spcPts val="0"/>
                        </a:spcAft>
                        <a:buNone/>
                      </a:pPr>
                      <a:r>
                        <a:rPr lang="en-US" sz="1800">
                          <a:latin typeface="Trebuchet MS"/>
                          <a:ea typeface="Trebuchet MS"/>
                          <a:cs typeface="Trebuchet MS"/>
                          <a:sym typeface="Trebuchet MS"/>
                        </a:rPr>
                        <a:t>Total</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100.00%</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bl>
          </a:graphicData>
        </a:graphic>
      </p:graphicFrame>
      <p:pic>
        <p:nvPicPr>
          <p:cNvPr id="1626" name="Google Shape;1626;g5c16e3602b_3_126"/>
          <p:cNvPicPr preferRelativeResize="0"/>
          <p:nvPr/>
        </p:nvPicPr>
        <p:blipFill>
          <a:blip r:embed="rId3">
            <a:alphaModFix/>
          </a:blip>
          <a:stretch>
            <a:fillRect/>
          </a:stretch>
        </p:blipFill>
        <p:spPr>
          <a:xfrm>
            <a:off x="5741187" y="2100275"/>
            <a:ext cx="5339088" cy="38045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g5c17a8b35e_0_3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Trailing 12-Month Active Buyers </a:t>
            </a:r>
            <a:r>
              <a:rPr lang="en-US" sz="2400">
                <a:solidFill>
                  <a:srgbClr val="000000"/>
                </a:solidFill>
              </a:rPr>
              <a:t>(Millions) </a:t>
            </a:r>
            <a:endParaRPr sz="2400">
              <a:solidFill>
                <a:srgbClr val="000000"/>
              </a:solidFill>
            </a:endParaRPr>
          </a:p>
        </p:txBody>
      </p:sp>
      <p:pic>
        <p:nvPicPr>
          <p:cNvPr id="1632" name="Google Shape;1632;g5c17a8b35e_0_35"/>
          <p:cNvPicPr preferRelativeResize="0"/>
          <p:nvPr/>
        </p:nvPicPr>
        <p:blipFill>
          <a:blip r:embed="rId3">
            <a:alphaModFix/>
          </a:blip>
          <a:stretch>
            <a:fillRect/>
          </a:stretch>
        </p:blipFill>
        <p:spPr>
          <a:xfrm>
            <a:off x="1177400" y="1716200"/>
            <a:ext cx="8596800" cy="4160174"/>
          </a:xfrm>
          <a:prstGeom prst="rect">
            <a:avLst/>
          </a:prstGeom>
          <a:noFill/>
          <a:ln w="9525" cap="flat" cmpd="sng">
            <a:solidFill>
              <a:srgbClr val="073763"/>
            </a:solidFill>
            <a:prstDash val="solid"/>
            <a:round/>
            <a:headEnd type="none" w="sm" len="sm"/>
            <a:tailEnd type="none" w="sm" len="sm"/>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g5c17a8b35e_0_2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Gross Merchandising Volume </a:t>
            </a:r>
            <a:r>
              <a:rPr lang="en-US" sz="2400">
                <a:solidFill>
                  <a:srgbClr val="000000"/>
                </a:solidFill>
              </a:rPr>
              <a:t>($ Millions) </a:t>
            </a:r>
            <a:endParaRPr sz="2400">
              <a:solidFill>
                <a:srgbClr val="000000"/>
              </a:solidFill>
            </a:endParaRPr>
          </a:p>
        </p:txBody>
      </p:sp>
      <p:pic>
        <p:nvPicPr>
          <p:cNvPr id="1638" name="Google Shape;1638;g5c17a8b35e_0_24"/>
          <p:cNvPicPr preferRelativeResize="0"/>
          <p:nvPr/>
        </p:nvPicPr>
        <p:blipFill>
          <a:blip r:embed="rId3">
            <a:alphaModFix/>
          </a:blip>
          <a:stretch>
            <a:fillRect/>
          </a:stretch>
        </p:blipFill>
        <p:spPr>
          <a:xfrm>
            <a:off x="1191700" y="1930500"/>
            <a:ext cx="8596800" cy="4003200"/>
          </a:xfrm>
          <a:prstGeom prst="rect">
            <a:avLst/>
          </a:prstGeom>
          <a:noFill/>
          <a:ln w="9525" cap="flat" cmpd="sng">
            <a:solidFill>
              <a:srgbClr val="073763"/>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5973f15ba2_0_55"/>
          <p:cNvSpPr txBox="1">
            <a:spLocks noGrp="1"/>
          </p:cNvSpPr>
          <p:nvPr>
            <p:ph type="title"/>
          </p:nvPr>
        </p:nvSpPr>
        <p:spPr>
          <a:xfrm>
            <a:off x="677325" y="609600"/>
            <a:ext cx="8596800" cy="312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0" name="Google Shape;270;g5973f15ba2_0_55"/>
          <p:cNvSpPr txBox="1">
            <a:spLocks noGrp="1"/>
          </p:cNvSpPr>
          <p:nvPr>
            <p:ph type="body" idx="1"/>
          </p:nvPr>
        </p:nvSpPr>
        <p:spPr>
          <a:xfrm>
            <a:off x="677325" y="4664744"/>
            <a:ext cx="8596800" cy="1687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Per capita disposable income</a:t>
            </a:r>
            <a:r>
              <a:rPr lang="en-US"/>
              <a:t> - spending power of consumers.</a:t>
            </a:r>
            <a:endParaRPr/>
          </a:p>
          <a:p>
            <a:pPr marL="0" lvl="0" indent="0" algn="l" rtl="0">
              <a:spcBef>
                <a:spcPts val="1000"/>
              </a:spcBef>
              <a:spcAft>
                <a:spcPts val="0"/>
              </a:spcAft>
              <a:buNone/>
            </a:pPr>
            <a:r>
              <a:rPr lang="en-US" b="1"/>
              <a:t>Consumer Confidence Index</a:t>
            </a:r>
            <a:r>
              <a:rPr lang="en-US"/>
              <a:t> - the optimism of consumers with regards to the economy. This affects spending habits.</a:t>
            </a:r>
            <a:endParaRPr/>
          </a:p>
        </p:txBody>
      </p:sp>
      <p:pic>
        <p:nvPicPr>
          <p:cNvPr id="271" name="Google Shape;271;g5973f15ba2_0_55"/>
          <p:cNvPicPr preferRelativeResize="0"/>
          <p:nvPr/>
        </p:nvPicPr>
        <p:blipFill>
          <a:blip r:embed="rId3">
            <a:alphaModFix/>
          </a:blip>
          <a:stretch>
            <a:fillRect/>
          </a:stretch>
        </p:blipFill>
        <p:spPr>
          <a:xfrm>
            <a:off x="677325" y="388624"/>
            <a:ext cx="8596800" cy="407492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g5b8134c4eb_0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Revenue Streams</a:t>
            </a:r>
            <a:endParaRPr/>
          </a:p>
        </p:txBody>
      </p:sp>
      <p:graphicFrame>
        <p:nvGraphicFramePr>
          <p:cNvPr id="1644" name="Google Shape;1644;g5b8134c4eb_0_0"/>
          <p:cNvGraphicFramePr/>
          <p:nvPr/>
        </p:nvGraphicFramePr>
        <p:xfrm>
          <a:off x="1144525" y="1930500"/>
          <a:ext cx="3000000" cy="3000000"/>
        </p:xfrm>
        <a:graphic>
          <a:graphicData uri="http://schemas.openxmlformats.org/drawingml/2006/table">
            <a:tbl>
              <a:tblPr>
                <a:noFill/>
                <a:tableStyleId>{07F19F19-3094-4B7E-AD0D-3D53E4D7FF1F}</a:tableStyleId>
              </a:tblPr>
              <a:tblGrid>
                <a:gridCol w="2095175"/>
                <a:gridCol w="2095175"/>
              </a:tblGrid>
              <a:tr h="876525">
                <a:tc>
                  <a:txBody>
                    <a:bodyPr/>
                    <a:lstStyle/>
                    <a:p>
                      <a:pPr marL="0" lvl="0" indent="0" algn="l" rtl="0">
                        <a:spcBef>
                          <a:spcPts val="0"/>
                        </a:spcBef>
                        <a:spcAft>
                          <a:spcPts val="0"/>
                        </a:spcAft>
                        <a:buNone/>
                      </a:pPr>
                      <a:r>
                        <a:rPr lang="en-US" sz="1800" b="1">
                          <a:latin typeface="Trebuchet MS"/>
                          <a:ea typeface="Trebuchet MS"/>
                          <a:cs typeface="Trebuchet MS"/>
                          <a:sym typeface="Trebuchet MS"/>
                        </a:rPr>
                        <a:t>Revenue Streams</a:t>
                      </a:r>
                      <a:endParaRPr sz="18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b="1">
                          <a:latin typeface="Trebuchet MS"/>
                          <a:ea typeface="Trebuchet MS"/>
                          <a:cs typeface="Trebuchet MS"/>
                          <a:sym typeface="Trebuchet MS"/>
                        </a:rPr>
                        <a:t>Percentage</a:t>
                      </a:r>
                      <a:endParaRPr sz="18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624225">
                <a:tc>
                  <a:txBody>
                    <a:bodyPr/>
                    <a:lstStyle/>
                    <a:p>
                      <a:pPr marL="0" lvl="0" indent="0" algn="l" rtl="0">
                        <a:spcBef>
                          <a:spcPts val="0"/>
                        </a:spcBef>
                        <a:spcAft>
                          <a:spcPts val="0"/>
                        </a:spcAft>
                        <a:buNone/>
                      </a:pPr>
                      <a:r>
                        <a:rPr lang="en-US" sz="1800">
                          <a:latin typeface="Trebuchet MS"/>
                          <a:ea typeface="Trebuchet MS"/>
                          <a:cs typeface="Trebuchet MS"/>
                          <a:sym typeface="Trebuchet MS"/>
                        </a:rPr>
                        <a:t>Marketplaces</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71.32%</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24225">
                <a:tc>
                  <a:txBody>
                    <a:bodyPr/>
                    <a:lstStyle/>
                    <a:p>
                      <a:pPr marL="0" lvl="0" indent="0" algn="l" rtl="0">
                        <a:spcBef>
                          <a:spcPts val="0"/>
                        </a:spcBef>
                        <a:spcAft>
                          <a:spcPts val="0"/>
                        </a:spcAft>
                        <a:buNone/>
                      </a:pPr>
                      <a:r>
                        <a:rPr lang="en-US" sz="1800">
                          <a:latin typeface="Trebuchet MS"/>
                          <a:ea typeface="Trebuchet MS"/>
                          <a:cs typeface="Trebuchet MS"/>
                          <a:sym typeface="Trebuchet MS"/>
                        </a:rPr>
                        <a:t>Stubhub</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8.44%</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624225">
                <a:tc>
                  <a:txBody>
                    <a:bodyPr/>
                    <a:lstStyle/>
                    <a:p>
                      <a:pPr marL="0" lvl="0" indent="0" algn="l" rtl="0">
                        <a:spcBef>
                          <a:spcPts val="0"/>
                        </a:spcBef>
                        <a:spcAft>
                          <a:spcPts val="0"/>
                        </a:spcAft>
                        <a:buNone/>
                      </a:pPr>
                      <a:r>
                        <a:rPr lang="en-US" sz="1800">
                          <a:latin typeface="Trebuchet MS"/>
                          <a:ea typeface="Trebuchet MS"/>
                          <a:cs typeface="Trebuchet MS"/>
                          <a:sym typeface="Trebuchet MS"/>
                        </a:rPr>
                        <a:t>Marketplaces</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10.48%</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24225">
                <a:tc>
                  <a:txBody>
                    <a:bodyPr/>
                    <a:lstStyle/>
                    <a:p>
                      <a:pPr marL="0" lvl="0" indent="0" algn="l" rtl="0">
                        <a:spcBef>
                          <a:spcPts val="0"/>
                        </a:spcBef>
                        <a:spcAft>
                          <a:spcPts val="0"/>
                        </a:spcAft>
                        <a:buNone/>
                      </a:pPr>
                      <a:r>
                        <a:rPr lang="en-US" sz="1800">
                          <a:latin typeface="Trebuchet MS"/>
                          <a:ea typeface="Trebuchet MS"/>
                          <a:cs typeface="Trebuchet MS"/>
                          <a:sym typeface="Trebuchet MS"/>
                        </a:rPr>
                        <a:t>Classified</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9.69%</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r>
              <a:tr h="624225">
                <a:tc>
                  <a:txBody>
                    <a:bodyPr/>
                    <a:lstStyle/>
                    <a:p>
                      <a:pPr marL="0" lvl="0" indent="0" algn="l" rtl="0">
                        <a:spcBef>
                          <a:spcPts val="0"/>
                        </a:spcBef>
                        <a:spcAft>
                          <a:spcPts val="0"/>
                        </a:spcAft>
                        <a:buNone/>
                      </a:pPr>
                      <a:r>
                        <a:rPr lang="en-US" sz="1800">
                          <a:latin typeface="Trebuchet MS"/>
                          <a:ea typeface="Trebuchet MS"/>
                          <a:cs typeface="Trebuchet MS"/>
                          <a:sym typeface="Trebuchet MS"/>
                        </a:rPr>
                        <a:t>Total</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rebuchet MS"/>
                          <a:ea typeface="Trebuchet MS"/>
                          <a:cs typeface="Trebuchet MS"/>
                          <a:sym typeface="Trebuchet MS"/>
                        </a:rPr>
                        <a:t>100.00%</a:t>
                      </a:r>
                      <a:endParaRPr sz="18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pic>
        <p:nvPicPr>
          <p:cNvPr id="1645" name="Google Shape;1645;g5b8134c4eb_0_0"/>
          <p:cNvPicPr preferRelativeResize="0"/>
          <p:nvPr/>
        </p:nvPicPr>
        <p:blipFill>
          <a:blip r:embed="rId3">
            <a:alphaModFix/>
          </a:blip>
          <a:stretch>
            <a:fillRect/>
          </a:stretch>
        </p:blipFill>
        <p:spPr>
          <a:xfrm>
            <a:off x="5920400" y="1930500"/>
            <a:ext cx="5241825" cy="39976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g5c17a8b35e_0_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Revenues </a:t>
            </a:r>
            <a:r>
              <a:rPr lang="en-US" sz="2400">
                <a:solidFill>
                  <a:srgbClr val="000000"/>
                </a:solidFill>
              </a:rPr>
              <a:t>($ Millions) </a:t>
            </a:r>
            <a:endParaRPr sz="2400">
              <a:solidFill>
                <a:srgbClr val="000000"/>
              </a:solidFill>
            </a:endParaRPr>
          </a:p>
        </p:txBody>
      </p:sp>
      <p:pic>
        <p:nvPicPr>
          <p:cNvPr id="1651" name="Google Shape;1651;g5c17a8b35e_0_5"/>
          <p:cNvPicPr preferRelativeResize="0"/>
          <p:nvPr/>
        </p:nvPicPr>
        <p:blipFill>
          <a:blip r:embed="rId3">
            <a:alphaModFix/>
          </a:blip>
          <a:stretch>
            <a:fillRect/>
          </a:stretch>
        </p:blipFill>
        <p:spPr>
          <a:xfrm>
            <a:off x="1291675" y="1930500"/>
            <a:ext cx="8596800" cy="3479355"/>
          </a:xfrm>
          <a:prstGeom prst="rect">
            <a:avLst/>
          </a:prstGeom>
          <a:noFill/>
          <a:ln w="9525" cap="flat" cmpd="sng">
            <a:solidFill>
              <a:srgbClr val="073763"/>
            </a:solidFill>
            <a:prstDash val="solid"/>
            <a:round/>
            <a:headEnd type="none" w="sm" len="sm"/>
            <a:tailEnd type="none" w="sm" len="sm"/>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g5c17a8b35e_0_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Marketplace GMV and Revenue </a:t>
            </a:r>
            <a:r>
              <a:rPr lang="en-US" sz="2400">
                <a:solidFill>
                  <a:srgbClr val="000000"/>
                </a:solidFill>
              </a:rPr>
              <a:t>(Millions) </a:t>
            </a:r>
            <a:endParaRPr sz="2400">
              <a:solidFill>
                <a:srgbClr val="000000"/>
              </a:solidFill>
            </a:endParaRPr>
          </a:p>
        </p:txBody>
      </p:sp>
      <p:pic>
        <p:nvPicPr>
          <p:cNvPr id="1657" name="Google Shape;1657;g5c17a8b35e_0_17"/>
          <p:cNvPicPr preferRelativeResize="0"/>
          <p:nvPr/>
        </p:nvPicPr>
        <p:blipFill>
          <a:blip r:embed="rId3">
            <a:alphaModFix/>
          </a:blip>
          <a:stretch>
            <a:fillRect/>
          </a:stretch>
        </p:blipFill>
        <p:spPr>
          <a:xfrm>
            <a:off x="1177375" y="1557354"/>
            <a:ext cx="8596800" cy="4838081"/>
          </a:xfrm>
          <a:prstGeom prst="rect">
            <a:avLst/>
          </a:prstGeom>
          <a:noFill/>
          <a:ln w="9525" cap="flat" cmpd="sng">
            <a:solidFill>
              <a:srgbClr val="073763"/>
            </a:solidFill>
            <a:prstDash val="solid"/>
            <a:round/>
            <a:headEnd type="none" w="sm" len="sm"/>
            <a:tailEnd type="none" w="sm" len="sm"/>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g5c17a8b35e_0_4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Classifieds Revenue </a:t>
            </a:r>
            <a:r>
              <a:rPr lang="en-US" sz="2400">
                <a:solidFill>
                  <a:srgbClr val="000000"/>
                </a:solidFill>
              </a:rPr>
              <a:t>(Millions) </a:t>
            </a:r>
            <a:endParaRPr sz="2400">
              <a:solidFill>
                <a:srgbClr val="000000"/>
              </a:solidFill>
            </a:endParaRPr>
          </a:p>
        </p:txBody>
      </p:sp>
      <p:pic>
        <p:nvPicPr>
          <p:cNvPr id="1663" name="Google Shape;1663;g5c17a8b35e_0_40"/>
          <p:cNvPicPr preferRelativeResize="0"/>
          <p:nvPr/>
        </p:nvPicPr>
        <p:blipFill>
          <a:blip r:embed="rId3">
            <a:alphaModFix/>
          </a:blip>
          <a:stretch>
            <a:fillRect/>
          </a:stretch>
        </p:blipFill>
        <p:spPr>
          <a:xfrm>
            <a:off x="1177400" y="1466854"/>
            <a:ext cx="8596800" cy="4397499"/>
          </a:xfrm>
          <a:prstGeom prst="rect">
            <a:avLst/>
          </a:prstGeom>
          <a:noFill/>
          <a:ln w="9525" cap="flat" cmpd="sng">
            <a:solidFill>
              <a:srgbClr val="073763"/>
            </a:solidFill>
            <a:prstDash val="solid"/>
            <a:round/>
            <a:headEnd type="none" w="sm" len="sm"/>
            <a:tailEnd type="none" w="sm" len="sm"/>
          </a:ln>
        </p:spPr>
      </p:pic>
      <p:pic>
        <p:nvPicPr>
          <p:cNvPr id="1664" name="Google Shape;1664;g5c17a8b35e_0_40"/>
          <p:cNvPicPr preferRelativeResize="0"/>
          <p:nvPr/>
        </p:nvPicPr>
        <p:blipFill rotWithShape="1">
          <a:blip r:embed="rId4">
            <a:alphaModFix/>
          </a:blip>
          <a:srcRect t="21392" b="17695"/>
          <a:stretch/>
        </p:blipFill>
        <p:spPr>
          <a:xfrm>
            <a:off x="7711148" y="222523"/>
            <a:ext cx="1804325" cy="10991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g5c17a8b35e_0_3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Stubhub GMV and Revenue </a:t>
            </a:r>
            <a:r>
              <a:rPr lang="en-US" sz="2400">
                <a:solidFill>
                  <a:srgbClr val="000000"/>
                </a:solidFill>
              </a:rPr>
              <a:t>(Millions) </a:t>
            </a:r>
            <a:endParaRPr sz="2400">
              <a:solidFill>
                <a:srgbClr val="000000"/>
              </a:solidFill>
            </a:endParaRPr>
          </a:p>
        </p:txBody>
      </p:sp>
      <p:pic>
        <p:nvPicPr>
          <p:cNvPr id="1670" name="Google Shape;1670;g5c17a8b35e_0_30"/>
          <p:cNvPicPr preferRelativeResize="0"/>
          <p:nvPr/>
        </p:nvPicPr>
        <p:blipFill>
          <a:blip r:embed="rId3">
            <a:alphaModFix/>
          </a:blip>
          <a:stretch>
            <a:fillRect/>
          </a:stretch>
        </p:blipFill>
        <p:spPr>
          <a:xfrm>
            <a:off x="1048800" y="1447775"/>
            <a:ext cx="8894225" cy="4925650"/>
          </a:xfrm>
          <a:prstGeom prst="rect">
            <a:avLst/>
          </a:prstGeom>
          <a:noFill/>
          <a:ln w="9525" cap="flat" cmpd="sng">
            <a:solidFill>
              <a:srgbClr val="073763"/>
            </a:solidFill>
            <a:prstDash val="solid"/>
            <a:round/>
            <a:headEnd type="none" w="sm" len="sm"/>
            <a:tailEnd type="none" w="sm" len="sm"/>
          </a:ln>
        </p:spPr>
      </p:pic>
      <p:pic>
        <p:nvPicPr>
          <p:cNvPr id="1671" name="Google Shape;1671;g5c17a8b35e_0_30"/>
          <p:cNvPicPr preferRelativeResize="0"/>
          <p:nvPr/>
        </p:nvPicPr>
        <p:blipFill rotWithShape="1">
          <a:blip r:embed="rId4">
            <a:alphaModFix/>
          </a:blip>
          <a:srcRect t="24115" b="22579"/>
          <a:stretch/>
        </p:blipFill>
        <p:spPr>
          <a:xfrm>
            <a:off x="7986700" y="298125"/>
            <a:ext cx="1853325" cy="9878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g5cd34b66c8_0_54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External Pressures From Shareholders</a:t>
            </a:r>
            <a:endParaRPr/>
          </a:p>
        </p:txBody>
      </p:sp>
      <p:sp>
        <p:nvSpPr>
          <p:cNvPr id="1677" name="Google Shape;1677;g5cd34b66c8_0_549"/>
          <p:cNvSpPr txBox="1">
            <a:spLocks noGrp="1"/>
          </p:cNvSpPr>
          <p:nvPr>
            <p:ph type="body" idx="1"/>
          </p:nvPr>
        </p:nvSpPr>
        <p:spPr>
          <a:xfrm>
            <a:off x="677325" y="1583375"/>
            <a:ext cx="8219700" cy="44580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i="1">
                <a:solidFill>
                  <a:srgbClr val="073763"/>
                </a:solidFill>
                <a:highlight>
                  <a:srgbClr val="FFFFFF"/>
                </a:highlight>
              </a:rPr>
              <a:t>“Despite its remarkable history as one of the world’s largest e-commerce platforms, EBay as a public-company investment has underperformed both its peers and the market for a prolonged period of time,” Elliott Management, (Jan, 2019).</a:t>
            </a:r>
            <a:endParaRPr i="1">
              <a:solidFill>
                <a:srgbClr val="073763"/>
              </a:solidFill>
              <a:highlight>
                <a:srgbClr val="FFFFFF"/>
              </a:highlight>
            </a:endParaRPr>
          </a:p>
          <a:p>
            <a:pPr marL="0" lvl="0" indent="0" algn="l" rtl="0">
              <a:lnSpc>
                <a:spcPct val="150000"/>
              </a:lnSpc>
              <a:spcBef>
                <a:spcPts val="0"/>
              </a:spcBef>
              <a:spcAft>
                <a:spcPts val="0"/>
              </a:spcAft>
              <a:buNone/>
            </a:pPr>
            <a:endParaRPr>
              <a:solidFill>
                <a:srgbClr val="444443"/>
              </a:solidFill>
              <a:highlight>
                <a:srgbClr val="FFFFFF"/>
              </a:highlight>
            </a:endParaRPr>
          </a:p>
          <a:p>
            <a:pPr marL="457200" lvl="0" indent="-342900" algn="l" rtl="0">
              <a:lnSpc>
                <a:spcPct val="180000"/>
              </a:lnSpc>
              <a:spcBef>
                <a:spcPts val="0"/>
              </a:spcBef>
              <a:spcAft>
                <a:spcPts val="0"/>
              </a:spcAft>
              <a:buClr>
                <a:srgbClr val="444443"/>
              </a:buClr>
              <a:buSzPts val="1800"/>
              <a:buFont typeface="Trebuchet MS"/>
              <a:buChar char="►"/>
            </a:pPr>
            <a:r>
              <a:rPr lang="en-US">
                <a:solidFill>
                  <a:srgbClr val="444443"/>
                </a:solidFill>
                <a:highlight>
                  <a:srgbClr val="FFFFFF"/>
                </a:highlight>
              </a:rPr>
              <a:t>Emphasize the core business of eBay Marketplace</a:t>
            </a:r>
            <a:endParaRPr>
              <a:solidFill>
                <a:srgbClr val="444443"/>
              </a:solidFill>
              <a:highlight>
                <a:srgbClr val="FFFFFF"/>
              </a:highlight>
            </a:endParaRPr>
          </a:p>
          <a:p>
            <a:pPr marL="914400" lvl="1" indent="-342900" algn="l" rtl="0">
              <a:lnSpc>
                <a:spcPct val="180000"/>
              </a:lnSpc>
              <a:spcBef>
                <a:spcPts val="0"/>
              </a:spcBef>
              <a:spcAft>
                <a:spcPts val="0"/>
              </a:spcAft>
              <a:buClr>
                <a:srgbClr val="444443"/>
              </a:buClr>
              <a:buSzPts val="1800"/>
              <a:buFont typeface="Trebuchet MS"/>
              <a:buChar char="►"/>
            </a:pPr>
            <a:r>
              <a:rPr lang="en-US" sz="1800">
                <a:solidFill>
                  <a:srgbClr val="444443"/>
                </a:solidFill>
                <a:highlight>
                  <a:srgbClr val="FFFFFF"/>
                </a:highlight>
              </a:rPr>
              <a:t>Focus on Operational Improvements and Margin Expansion</a:t>
            </a:r>
            <a:endParaRPr sz="1800">
              <a:solidFill>
                <a:srgbClr val="444443"/>
              </a:solidFill>
              <a:highlight>
                <a:srgbClr val="FFFFFF"/>
              </a:highlight>
            </a:endParaRPr>
          </a:p>
          <a:p>
            <a:pPr marL="457200" lvl="0" indent="-342900" algn="l" rtl="0">
              <a:lnSpc>
                <a:spcPct val="180000"/>
              </a:lnSpc>
              <a:spcBef>
                <a:spcPts val="0"/>
              </a:spcBef>
              <a:spcAft>
                <a:spcPts val="0"/>
              </a:spcAft>
              <a:buClr>
                <a:srgbClr val="444443"/>
              </a:buClr>
              <a:buSzPts val="1800"/>
              <a:buFont typeface="Trebuchet MS"/>
              <a:buChar char="►"/>
            </a:pPr>
            <a:r>
              <a:rPr lang="en-US">
                <a:solidFill>
                  <a:srgbClr val="444443"/>
                </a:solidFill>
                <a:highlight>
                  <a:srgbClr val="FFFFFF"/>
                </a:highlight>
              </a:rPr>
              <a:t>Spin off its Classifieds and Stubhub divisions </a:t>
            </a:r>
            <a:endParaRPr>
              <a:solidFill>
                <a:srgbClr val="444443"/>
              </a:solidFill>
              <a:highlight>
                <a:srgbClr val="FFFFFF"/>
              </a:highlight>
            </a:endParaRPr>
          </a:p>
          <a:p>
            <a:pPr marL="457200" lvl="0" indent="-342900" algn="l" rtl="0">
              <a:lnSpc>
                <a:spcPct val="180000"/>
              </a:lnSpc>
              <a:spcBef>
                <a:spcPts val="0"/>
              </a:spcBef>
              <a:spcAft>
                <a:spcPts val="0"/>
              </a:spcAft>
              <a:buClr>
                <a:srgbClr val="444443"/>
              </a:buClr>
              <a:buSzPts val="1800"/>
              <a:buFont typeface="Georgia"/>
              <a:buChar char="►"/>
            </a:pPr>
            <a:r>
              <a:rPr lang="en-US">
                <a:solidFill>
                  <a:srgbClr val="444443"/>
                </a:solidFill>
                <a:highlight>
                  <a:srgbClr val="FFFFFF"/>
                </a:highlight>
              </a:rPr>
              <a:t>With restructuring and improvements in efficiencies, shares are predicted to be worth between</a:t>
            </a:r>
            <a:r>
              <a:rPr lang="en-US" b="1">
                <a:solidFill>
                  <a:srgbClr val="444443"/>
                </a:solidFill>
                <a:highlight>
                  <a:srgbClr val="FFFFFF"/>
                </a:highlight>
              </a:rPr>
              <a:t> $55 to $63</a:t>
            </a:r>
            <a:r>
              <a:rPr lang="en-US">
                <a:solidFill>
                  <a:srgbClr val="444443"/>
                </a:solidFill>
                <a:highlight>
                  <a:srgbClr val="FFFFFF"/>
                </a:highlight>
              </a:rPr>
              <a:t> by the end of </a:t>
            </a:r>
            <a:r>
              <a:rPr lang="en-US" b="1">
                <a:solidFill>
                  <a:srgbClr val="444443"/>
                </a:solidFill>
                <a:highlight>
                  <a:srgbClr val="FFFFFF"/>
                </a:highlight>
              </a:rPr>
              <a:t>2020</a:t>
            </a:r>
            <a:endParaRPr b="1">
              <a:solidFill>
                <a:srgbClr val="444443"/>
              </a:solidFill>
              <a:highlight>
                <a:srgbClr val="FFFFFF"/>
              </a:highlight>
            </a:endParaRPr>
          </a:p>
        </p:txBody>
      </p:sp>
      <p:pic>
        <p:nvPicPr>
          <p:cNvPr id="1678" name="Google Shape;1678;g5cd34b66c8_0_549"/>
          <p:cNvPicPr preferRelativeResize="0"/>
          <p:nvPr/>
        </p:nvPicPr>
        <p:blipFill>
          <a:blip r:embed="rId3">
            <a:alphaModFix/>
          </a:blip>
          <a:stretch>
            <a:fillRect/>
          </a:stretch>
        </p:blipFill>
        <p:spPr>
          <a:xfrm>
            <a:off x="9222525" y="3821075"/>
            <a:ext cx="2643975" cy="2643975"/>
          </a:xfrm>
          <a:prstGeom prst="rect">
            <a:avLst/>
          </a:prstGeom>
          <a:noFill/>
          <a:ln w="9525" cap="flat" cmpd="sng">
            <a:solidFill>
              <a:srgbClr val="000000"/>
            </a:solidFill>
            <a:prstDash val="solid"/>
            <a:round/>
            <a:headEnd type="none" w="sm" len="sm"/>
            <a:tailEnd type="none" w="sm" len="sm"/>
          </a:ln>
        </p:spPr>
      </p:pic>
      <p:pic>
        <p:nvPicPr>
          <p:cNvPr id="1679" name="Google Shape;1679;g5cd34b66c8_0_549"/>
          <p:cNvPicPr preferRelativeResize="0"/>
          <p:nvPr/>
        </p:nvPicPr>
        <p:blipFill>
          <a:blip r:embed="rId4">
            <a:alphaModFix/>
          </a:blip>
          <a:stretch>
            <a:fillRect/>
          </a:stretch>
        </p:blipFill>
        <p:spPr>
          <a:xfrm>
            <a:off x="9222525" y="889675"/>
            <a:ext cx="2643975" cy="2643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g5cd34b66c8_0_603"/>
          <p:cNvSpPr txBox="1">
            <a:spLocks noGrp="1"/>
          </p:cNvSpPr>
          <p:nvPr>
            <p:ph type="title"/>
          </p:nvPr>
        </p:nvSpPr>
        <p:spPr>
          <a:xfrm>
            <a:off x="946375" y="1039750"/>
            <a:ext cx="4019100" cy="140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Share Ownership Summary</a:t>
            </a:r>
            <a:endParaRPr/>
          </a:p>
          <a:p>
            <a:pPr marL="0" lvl="0" indent="0" algn="l" rtl="0">
              <a:spcBef>
                <a:spcPts val="0"/>
              </a:spcBef>
              <a:spcAft>
                <a:spcPts val="0"/>
              </a:spcAft>
              <a:buNone/>
            </a:pPr>
            <a:endParaRPr/>
          </a:p>
        </p:txBody>
      </p:sp>
      <p:pic>
        <p:nvPicPr>
          <p:cNvPr id="1685" name="Google Shape;1685;g5cd34b66c8_0_603"/>
          <p:cNvPicPr preferRelativeResize="0"/>
          <p:nvPr/>
        </p:nvPicPr>
        <p:blipFill>
          <a:blip r:embed="rId3">
            <a:alphaModFix/>
          </a:blip>
          <a:stretch>
            <a:fillRect/>
          </a:stretch>
        </p:blipFill>
        <p:spPr>
          <a:xfrm>
            <a:off x="641475" y="4215575"/>
            <a:ext cx="10909049" cy="1724225"/>
          </a:xfrm>
          <a:prstGeom prst="rect">
            <a:avLst/>
          </a:prstGeom>
          <a:noFill/>
          <a:ln>
            <a:noFill/>
          </a:ln>
        </p:spPr>
      </p:pic>
      <p:pic>
        <p:nvPicPr>
          <p:cNvPr id="1686" name="Google Shape;1686;g5cd34b66c8_0_603"/>
          <p:cNvPicPr preferRelativeResize="0"/>
          <p:nvPr/>
        </p:nvPicPr>
        <p:blipFill>
          <a:blip r:embed="rId4">
            <a:alphaModFix/>
          </a:blip>
          <a:stretch>
            <a:fillRect/>
          </a:stretch>
        </p:blipFill>
        <p:spPr>
          <a:xfrm>
            <a:off x="5974125" y="621875"/>
            <a:ext cx="5576400" cy="3219375"/>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pic>
        <p:nvPicPr>
          <p:cNvPr id="1691" name="Google Shape;1691;g5cd34b66c8_0_609"/>
          <p:cNvPicPr preferRelativeResize="0"/>
          <p:nvPr/>
        </p:nvPicPr>
        <p:blipFill rotWithShape="1">
          <a:blip r:embed="rId3">
            <a:alphaModFix/>
          </a:blip>
          <a:srcRect r="51461"/>
          <a:stretch/>
        </p:blipFill>
        <p:spPr>
          <a:xfrm>
            <a:off x="109095" y="2571875"/>
            <a:ext cx="5098529" cy="3803500"/>
          </a:xfrm>
          <a:prstGeom prst="rect">
            <a:avLst/>
          </a:prstGeom>
          <a:noFill/>
          <a:ln w="9525" cap="flat" cmpd="sng">
            <a:solidFill>
              <a:schemeClr val="lt2"/>
            </a:solidFill>
            <a:prstDash val="solid"/>
            <a:round/>
            <a:headEnd type="none" w="sm" len="sm"/>
            <a:tailEnd type="none" w="sm" len="sm"/>
          </a:ln>
        </p:spPr>
      </p:pic>
      <p:pic>
        <p:nvPicPr>
          <p:cNvPr id="1692" name="Google Shape;1692;g5cd34b66c8_0_609"/>
          <p:cNvPicPr preferRelativeResize="0"/>
          <p:nvPr/>
        </p:nvPicPr>
        <p:blipFill rotWithShape="1">
          <a:blip r:embed="rId4">
            <a:alphaModFix/>
          </a:blip>
          <a:srcRect r="51983"/>
          <a:stretch/>
        </p:blipFill>
        <p:spPr>
          <a:xfrm>
            <a:off x="8242025" y="428739"/>
            <a:ext cx="3318551" cy="3803511"/>
          </a:xfrm>
          <a:prstGeom prst="rect">
            <a:avLst/>
          </a:prstGeom>
          <a:noFill/>
          <a:ln>
            <a:noFill/>
          </a:ln>
        </p:spPr>
      </p:pic>
      <p:pic>
        <p:nvPicPr>
          <p:cNvPr id="1693" name="Google Shape;1693;g5cd34b66c8_0_609"/>
          <p:cNvPicPr preferRelativeResize="0"/>
          <p:nvPr/>
        </p:nvPicPr>
        <p:blipFill rotWithShape="1">
          <a:blip r:embed="rId3">
            <a:alphaModFix/>
          </a:blip>
          <a:srcRect l="72122"/>
          <a:stretch/>
        </p:blipFill>
        <p:spPr>
          <a:xfrm>
            <a:off x="5207637" y="2566803"/>
            <a:ext cx="2936101" cy="3813635"/>
          </a:xfrm>
          <a:prstGeom prst="rect">
            <a:avLst/>
          </a:prstGeom>
          <a:noFill/>
          <a:ln w="9525" cap="flat" cmpd="sng">
            <a:solidFill>
              <a:srgbClr val="F3F3F3"/>
            </a:solidFill>
            <a:prstDash val="solid"/>
            <a:round/>
            <a:headEnd type="none" w="sm" len="sm"/>
            <a:tailEnd type="none" w="sm" len="sm"/>
          </a:ln>
        </p:spPr>
      </p:pic>
      <p:pic>
        <p:nvPicPr>
          <p:cNvPr id="1694" name="Google Shape;1694;g5cd34b66c8_0_609"/>
          <p:cNvPicPr preferRelativeResize="0"/>
          <p:nvPr/>
        </p:nvPicPr>
        <p:blipFill rotWithShape="1">
          <a:blip r:embed="rId4">
            <a:alphaModFix/>
          </a:blip>
          <a:srcRect l="48323" t="25335" b="12000"/>
          <a:stretch/>
        </p:blipFill>
        <p:spPr>
          <a:xfrm>
            <a:off x="8242025" y="4170800"/>
            <a:ext cx="3318551" cy="2214700"/>
          </a:xfrm>
          <a:prstGeom prst="rect">
            <a:avLst/>
          </a:prstGeom>
          <a:noFill/>
          <a:ln>
            <a:noFill/>
          </a:ln>
        </p:spPr>
      </p:pic>
      <p:sp>
        <p:nvSpPr>
          <p:cNvPr id="1695" name="Google Shape;1695;g5cd34b66c8_0_609"/>
          <p:cNvSpPr txBox="1">
            <a:spLocks noGrp="1"/>
          </p:cNvSpPr>
          <p:nvPr>
            <p:ph type="title"/>
          </p:nvPr>
        </p:nvSpPr>
        <p:spPr>
          <a:xfrm>
            <a:off x="701900" y="671025"/>
            <a:ext cx="7213200" cy="766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Institutional Ownership Details</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pic>
        <p:nvPicPr>
          <p:cNvPr id="1700" name="Google Shape;1700;g5cd34b66c8_0_617"/>
          <p:cNvPicPr preferRelativeResize="0"/>
          <p:nvPr/>
        </p:nvPicPr>
        <p:blipFill>
          <a:blip r:embed="rId3">
            <a:alphaModFix/>
          </a:blip>
          <a:stretch>
            <a:fillRect/>
          </a:stretch>
        </p:blipFill>
        <p:spPr>
          <a:xfrm>
            <a:off x="4116675" y="135225"/>
            <a:ext cx="6465300" cy="4264725"/>
          </a:xfrm>
          <a:prstGeom prst="rect">
            <a:avLst/>
          </a:prstGeom>
          <a:noFill/>
          <a:ln>
            <a:noFill/>
          </a:ln>
        </p:spPr>
      </p:pic>
      <p:pic>
        <p:nvPicPr>
          <p:cNvPr id="1701" name="Google Shape;1701;g5cd34b66c8_0_617"/>
          <p:cNvPicPr preferRelativeResize="0"/>
          <p:nvPr/>
        </p:nvPicPr>
        <p:blipFill rotWithShape="1">
          <a:blip r:embed="rId4">
            <a:alphaModFix/>
          </a:blip>
          <a:srcRect r="83508"/>
          <a:stretch/>
        </p:blipFill>
        <p:spPr>
          <a:xfrm>
            <a:off x="828350" y="4516625"/>
            <a:ext cx="2834174" cy="1960050"/>
          </a:xfrm>
          <a:prstGeom prst="rect">
            <a:avLst/>
          </a:prstGeom>
          <a:noFill/>
          <a:ln>
            <a:noFill/>
          </a:ln>
        </p:spPr>
      </p:pic>
      <p:pic>
        <p:nvPicPr>
          <p:cNvPr id="1702" name="Google Shape;1702;g5cd34b66c8_0_617"/>
          <p:cNvPicPr preferRelativeResize="0"/>
          <p:nvPr/>
        </p:nvPicPr>
        <p:blipFill rotWithShape="1">
          <a:blip r:embed="rId4">
            <a:alphaModFix/>
          </a:blip>
          <a:srcRect l="59734"/>
          <a:stretch/>
        </p:blipFill>
        <p:spPr>
          <a:xfrm>
            <a:off x="3662525" y="4516625"/>
            <a:ext cx="6919451" cy="1960050"/>
          </a:xfrm>
          <a:prstGeom prst="rect">
            <a:avLst/>
          </a:prstGeom>
          <a:noFill/>
          <a:ln>
            <a:noFill/>
          </a:ln>
        </p:spPr>
      </p:pic>
      <p:sp>
        <p:nvSpPr>
          <p:cNvPr id="1703" name="Google Shape;1703;g5cd34b66c8_0_617"/>
          <p:cNvSpPr txBox="1">
            <a:spLocks noGrp="1"/>
          </p:cNvSpPr>
          <p:nvPr>
            <p:ph type="title"/>
          </p:nvPr>
        </p:nvSpPr>
        <p:spPr>
          <a:xfrm>
            <a:off x="828351" y="695625"/>
            <a:ext cx="23235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Top Holders</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g5cd34b66c8_0_55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Management - Ebay </a:t>
            </a:r>
            <a:endParaRPr/>
          </a:p>
          <a:p>
            <a:pPr marL="0" lvl="0" indent="0" algn="l" rtl="0">
              <a:spcBef>
                <a:spcPts val="0"/>
              </a:spcBef>
              <a:spcAft>
                <a:spcPts val="0"/>
              </a:spcAft>
              <a:buNone/>
            </a:pPr>
            <a:endParaRPr/>
          </a:p>
        </p:txBody>
      </p:sp>
      <p:sp>
        <p:nvSpPr>
          <p:cNvPr id="1709" name="Google Shape;1709;g5cd34b66c8_0_556"/>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Devin Wenig: 		CEO, President</a:t>
            </a:r>
            <a:endParaRPr/>
          </a:p>
          <a:p>
            <a:pPr marL="0" lvl="0" indent="0" algn="l" rtl="0">
              <a:spcBef>
                <a:spcPts val="1000"/>
              </a:spcBef>
              <a:spcAft>
                <a:spcPts val="0"/>
              </a:spcAft>
              <a:buNone/>
            </a:pPr>
            <a:r>
              <a:rPr lang="en-US"/>
              <a:t>Scott Schenkel:		CFO, SVP</a:t>
            </a:r>
            <a:endParaRPr/>
          </a:p>
          <a:p>
            <a:pPr marL="0" lvl="0" indent="0" algn="l" rtl="0">
              <a:spcBef>
                <a:spcPts val="1000"/>
              </a:spcBef>
              <a:spcAft>
                <a:spcPts val="0"/>
              </a:spcAft>
              <a:buClr>
                <a:schemeClr val="dk1"/>
              </a:buClr>
              <a:buSzPts val="1100"/>
              <a:buFont typeface="Arial"/>
              <a:buNone/>
            </a:pPr>
            <a:r>
              <a:rPr lang="en-US"/>
              <a:t>Kris Miller:			Chief Strategy Officer, SVP </a:t>
            </a:r>
            <a:endParaRPr/>
          </a:p>
          <a:p>
            <a:pPr marL="0" lvl="0" indent="0" algn="l" rtl="0">
              <a:spcBef>
                <a:spcPts val="1000"/>
              </a:spcBef>
              <a:spcAft>
                <a:spcPts val="0"/>
              </a:spcAft>
              <a:buNone/>
            </a:pPr>
            <a:r>
              <a:rPr lang="en-US"/>
              <a:t>Alessandro Coppo:	General Manager, eBay Classifieds Group </a:t>
            </a:r>
            <a:endParaRPr/>
          </a:p>
          <a:p>
            <a:pPr marL="0" lvl="0" indent="0" algn="l" rtl="0">
              <a:spcBef>
                <a:spcPts val="1000"/>
              </a:spcBef>
              <a:spcAft>
                <a:spcPts val="0"/>
              </a:spcAft>
              <a:buClr>
                <a:schemeClr val="dk1"/>
              </a:buClr>
              <a:buSzPts val="1100"/>
              <a:buFont typeface="Arial"/>
              <a:buNone/>
            </a:pPr>
            <a:r>
              <a:rPr lang="en-US"/>
              <a:t>Jae Hyun Lee:		General Manager of Ebay Markets, SVP</a:t>
            </a:r>
            <a:endParaRPr/>
          </a:p>
          <a:p>
            <a:pPr marL="0" lvl="0" indent="0" algn="l" rtl="0">
              <a:spcBef>
                <a:spcPts val="1000"/>
              </a:spcBef>
              <a:spcAft>
                <a:spcPts val="0"/>
              </a:spcAft>
              <a:buNone/>
            </a:pPr>
            <a:r>
              <a:rPr lang="en-US"/>
              <a:t>Wendy Jones:		Global Operations, SVP</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5c2fff0644_0_35"/>
          <p:cNvSpPr txBox="1">
            <a:spLocks noGrp="1"/>
          </p:cNvSpPr>
          <p:nvPr>
            <p:ph type="title"/>
          </p:nvPr>
        </p:nvSpPr>
        <p:spPr>
          <a:xfrm>
            <a:off x="677325" y="609600"/>
            <a:ext cx="8596800" cy="312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7" name="Google Shape;277;g5c2fff0644_0_35"/>
          <p:cNvSpPr txBox="1">
            <a:spLocks noGrp="1"/>
          </p:cNvSpPr>
          <p:nvPr>
            <p:ph type="body" idx="1"/>
          </p:nvPr>
        </p:nvSpPr>
        <p:spPr>
          <a:xfrm>
            <a:off x="677325" y="4664744"/>
            <a:ext cx="8596800" cy="1687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The shift to online retail is increasing price competition </a:t>
            </a:r>
            <a:endParaRPr/>
          </a:p>
          <a:p>
            <a:pPr marL="914400" lvl="1" indent="-342900" algn="l" rtl="0">
              <a:spcBef>
                <a:spcPts val="0"/>
              </a:spcBef>
              <a:spcAft>
                <a:spcPts val="0"/>
              </a:spcAft>
              <a:buSzPts val="1800"/>
              <a:buChar char="-"/>
            </a:pPr>
            <a:r>
              <a:rPr lang="en-US" sz="1800"/>
              <a:t>easier for consumers to compare prices quickly</a:t>
            </a:r>
            <a:br>
              <a:rPr lang="en-US" sz="1800"/>
            </a:br>
            <a:endParaRPr sz="1800"/>
          </a:p>
          <a:p>
            <a:pPr marL="457200" lvl="0" indent="-342900" algn="l" rtl="0">
              <a:spcBef>
                <a:spcPts val="0"/>
              </a:spcBef>
              <a:spcAft>
                <a:spcPts val="0"/>
              </a:spcAft>
              <a:buSzPts val="1800"/>
              <a:buChar char="-"/>
            </a:pPr>
            <a:r>
              <a:rPr lang="en-US"/>
              <a:t>Minimum wage laws will continue to increase costs for companies while they work to increase automation</a:t>
            </a:r>
            <a:endParaRPr/>
          </a:p>
        </p:txBody>
      </p:sp>
      <p:pic>
        <p:nvPicPr>
          <p:cNvPr id="278" name="Google Shape;278;g5c2fff0644_0_35"/>
          <p:cNvPicPr preferRelativeResize="0"/>
          <p:nvPr/>
        </p:nvPicPr>
        <p:blipFill>
          <a:blip r:embed="rId3">
            <a:alphaModFix/>
          </a:blip>
          <a:stretch>
            <a:fillRect/>
          </a:stretch>
        </p:blipFill>
        <p:spPr>
          <a:xfrm>
            <a:off x="742800" y="589835"/>
            <a:ext cx="8596889" cy="4074925"/>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pic>
        <p:nvPicPr>
          <p:cNvPr id="1714" name="Google Shape;1714;g5cd34b66c8_0_561"/>
          <p:cNvPicPr preferRelativeResize="0"/>
          <p:nvPr/>
        </p:nvPicPr>
        <p:blipFill>
          <a:blip r:embed="rId3">
            <a:alphaModFix/>
          </a:blip>
          <a:stretch>
            <a:fillRect/>
          </a:stretch>
        </p:blipFill>
        <p:spPr>
          <a:xfrm>
            <a:off x="7852600" y="905175"/>
            <a:ext cx="3105925" cy="5289775"/>
          </a:xfrm>
          <a:prstGeom prst="rect">
            <a:avLst/>
          </a:prstGeom>
          <a:noFill/>
          <a:ln>
            <a:noFill/>
          </a:ln>
        </p:spPr>
      </p:pic>
      <p:sp>
        <p:nvSpPr>
          <p:cNvPr id="1715" name="Google Shape;1715;g5cd34b66c8_0_56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Devin Wenig </a:t>
            </a:r>
            <a:endParaRPr/>
          </a:p>
        </p:txBody>
      </p:sp>
      <p:sp>
        <p:nvSpPr>
          <p:cNvPr id="1716" name="Google Shape;1716;g5cd34b66c8_0_561"/>
          <p:cNvSpPr txBox="1">
            <a:spLocks noGrp="1"/>
          </p:cNvSpPr>
          <p:nvPr>
            <p:ph type="body" idx="1"/>
          </p:nvPr>
        </p:nvSpPr>
        <p:spPr>
          <a:xfrm>
            <a:off x="677325" y="1771375"/>
            <a:ext cx="6551400" cy="35574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(2015-Present) CEO of eBay</a:t>
            </a:r>
            <a:endParaRPr/>
          </a:p>
          <a:p>
            <a:pPr marL="457200" lvl="0" indent="-320040" algn="l" rtl="0">
              <a:lnSpc>
                <a:spcPct val="150000"/>
              </a:lnSpc>
              <a:spcBef>
                <a:spcPts val="0"/>
              </a:spcBef>
              <a:spcAft>
                <a:spcPts val="0"/>
              </a:spcAft>
              <a:buSzPts val="1440"/>
              <a:buChar char="►"/>
            </a:pPr>
            <a:r>
              <a:rPr lang="en-US"/>
              <a:t>(2011-2015) President of eBay Marketplaces </a:t>
            </a:r>
            <a:endParaRPr/>
          </a:p>
          <a:p>
            <a:pPr marL="457200" lvl="0" indent="-320040" algn="l" rtl="0">
              <a:lnSpc>
                <a:spcPct val="150000"/>
              </a:lnSpc>
              <a:spcBef>
                <a:spcPts val="0"/>
              </a:spcBef>
              <a:spcAft>
                <a:spcPts val="0"/>
              </a:spcAft>
              <a:buSzPts val="1440"/>
              <a:buChar char="►"/>
            </a:pPr>
            <a:r>
              <a:rPr lang="en-US"/>
              <a:t>Grew eBay’s annual Gross Merchandise Volume from $60.3B in 2011 to $95B in 2018</a:t>
            </a:r>
            <a:endParaRPr/>
          </a:p>
          <a:p>
            <a:pPr marL="457200" lvl="0" indent="-320040" algn="l" rtl="0">
              <a:lnSpc>
                <a:spcPct val="150000"/>
              </a:lnSpc>
              <a:spcBef>
                <a:spcPts val="0"/>
              </a:spcBef>
              <a:spcAft>
                <a:spcPts val="0"/>
              </a:spcAft>
              <a:buSzPts val="1440"/>
              <a:buChar char="►"/>
            </a:pPr>
            <a:r>
              <a:rPr lang="en-US"/>
              <a:t>Grew Bay’s customer base of active buyers by 81%.</a:t>
            </a:r>
            <a:endParaRPr/>
          </a:p>
          <a:p>
            <a:pPr marL="457200" lvl="0" indent="-320040" algn="l" rtl="0">
              <a:lnSpc>
                <a:spcPct val="150000"/>
              </a:lnSpc>
              <a:spcBef>
                <a:spcPts val="0"/>
              </a:spcBef>
              <a:spcAft>
                <a:spcPts val="0"/>
              </a:spcAft>
              <a:buSzPts val="1440"/>
              <a:buChar char="►"/>
            </a:pPr>
            <a:r>
              <a:rPr lang="en-US"/>
              <a:t>(2003-2011) Various leadership roles at Thomson Reuters Markets</a:t>
            </a:r>
            <a:endParaRPr/>
          </a:p>
          <a:p>
            <a:pPr marL="457200" lvl="0" indent="-320040" algn="l" rtl="0">
              <a:lnSpc>
                <a:spcPct val="150000"/>
              </a:lnSpc>
              <a:spcBef>
                <a:spcPts val="0"/>
              </a:spcBef>
              <a:spcAft>
                <a:spcPts val="0"/>
              </a:spcAft>
              <a:buSzPts val="1440"/>
              <a:buChar char="►"/>
            </a:pPr>
            <a:r>
              <a:rPr lang="en-US"/>
              <a:t>JD (Columbia), B.A </a:t>
            </a:r>
            <a:endParaRPr/>
          </a:p>
          <a:p>
            <a:pPr marL="457200" lvl="0" indent="0" algn="l" rtl="0">
              <a:lnSpc>
                <a:spcPct val="150000"/>
              </a:lnSpc>
              <a:spcBef>
                <a:spcPts val="1000"/>
              </a:spcBef>
              <a:spcAft>
                <a:spcPts val="0"/>
              </a:spcAft>
              <a:buNone/>
            </a:pPr>
            <a:endParaRPr/>
          </a:p>
          <a:p>
            <a:pPr marL="457200" lvl="0" indent="0" algn="l" rtl="0">
              <a:spcBef>
                <a:spcPts val="1000"/>
              </a:spcBef>
              <a:spcAft>
                <a:spcPts val="0"/>
              </a:spcAft>
              <a:buNone/>
            </a:pPr>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g5cd34b66c8_0_56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Scott Schenkel</a:t>
            </a:r>
            <a:endParaRPr/>
          </a:p>
        </p:txBody>
      </p:sp>
      <p:sp>
        <p:nvSpPr>
          <p:cNvPr id="1722" name="Google Shape;1722;g5cd34b66c8_0_567"/>
          <p:cNvSpPr txBox="1">
            <a:spLocks noGrp="1"/>
          </p:cNvSpPr>
          <p:nvPr>
            <p:ph type="body" idx="1"/>
          </p:nvPr>
        </p:nvSpPr>
        <p:spPr>
          <a:xfrm>
            <a:off x="677325" y="1889550"/>
            <a:ext cx="6500400" cy="30789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(2015-Present): SVP, CFO of eBay </a:t>
            </a:r>
            <a:endParaRPr/>
          </a:p>
          <a:p>
            <a:pPr marL="457200" lvl="0" indent="-320040" algn="l" rtl="0">
              <a:lnSpc>
                <a:spcPct val="150000"/>
              </a:lnSpc>
              <a:spcBef>
                <a:spcPts val="0"/>
              </a:spcBef>
              <a:spcAft>
                <a:spcPts val="0"/>
              </a:spcAft>
              <a:buSzPts val="1440"/>
              <a:buChar char="►"/>
            </a:pPr>
            <a:r>
              <a:rPr lang="en-US"/>
              <a:t>Oversees all aspects of eBay’s finance, analytics, and information technology functions </a:t>
            </a:r>
            <a:endParaRPr/>
          </a:p>
          <a:p>
            <a:pPr marL="457200" lvl="0" indent="-320040" algn="l" rtl="0">
              <a:lnSpc>
                <a:spcPct val="150000"/>
              </a:lnSpc>
              <a:spcBef>
                <a:spcPts val="0"/>
              </a:spcBef>
              <a:spcAft>
                <a:spcPts val="0"/>
              </a:spcAft>
              <a:buSzPts val="1440"/>
              <a:buChar char="►"/>
            </a:pPr>
            <a:r>
              <a:rPr lang="en-US"/>
              <a:t>(2008-2015): SVP and CFO of eBay Marketplaces</a:t>
            </a:r>
            <a:endParaRPr/>
          </a:p>
          <a:p>
            <a:pPr marL="457200" lvl="0" indent="-320040" algn="l" rtl="0">
              <a:lnSpc>
                <a:spcPct val="150000"/>
              </a:lnSpc>
              <a:spcBef>
                <a:spcPts val="0"/>
              </a:spcBef>
              <a:spcAft>
                <a:spcPts val="0"/>
              </a:spcAft>
              <a:buSzPts val="1440"/>
              <a:buChar char="►"/>
            </a:pPr>
            <a:r>
              <a:rPr lang="en-US"/>
              <a:t>(2007-2008): VP FP&amp;A eBay </a:t>
            </a:r>
            <a:endParaRPr/>
          </a:p>
          <a:p>
            <a:pPr marL="457200" lvl="0" indent="-320040" algn="l" rtl="0">
              <a:lnSpc>
                <a:spcPct val="150000"/>
              </a:lnSpc>
              <a:spcBef>
                <a:spcPts val="0"/>
              </a:spcBef>
              <a:spcAft>
                <a:spcPts val="0"/>
              </a:spcAft>
              <a:buSzPts val="1440"/>
              <a:buChar char="►"/>
            </a:pPr>
            <a:r>
              <a:rPr lang="en-US"/>
              <a:t>16 years of various finance roles with General Electric </a:t>
            </a:r>
            <a:endParaRPr/>
          </a:p>
          <a:p>
            <a:pPr marL="457200" lvl="0" indent="-320040" algn="l" rtl="0">
              <a:lnSpc>
                <a:spcPct val="150000"/>
              </a:lnSpc>
              <a:spcBef>
                <a:spcPts val="0"/>
              </a:spcBef>
              <a:spcAft>
                <a:spcPts val="0"/>
              </a:spcAft>
              <a:buSzPts val="1440"/>
              <a:buChar char="►"/>
            </a:pPr>
            <a:r>
              <a:rPr lang="en-US"/>
              <a:t>B.S Finance </a:t>
            </a:r>
            <a:endParaRPr/>
          </a:p>
          <a:p>
            <a:pPr marL="457200" lvl="0" indent="0" algn="l" rtl="0">
              <a:spcBef>
                <a:spcPts val="1000"/>
              </a:spcBef>
              <a:spcAft>
                <a:spcPts val="0"/>
              </a:spcAft>
              <a:buNone/>
            </a:pPr>
            <a:endParaRPr/>
          </a:p>
        </p:txBody>
      </p:sp>
      <p:pic>
        <p:nvPicPr>
          <p:cNvPr id="1723" name="Google Shape;1723;g5cd34b66c8_0_567"/>
          <p:cNvPicPr preferRelativeResize="0"/>
          <p:nvPr/>
        </p:nvPicPr>
        <p:blipFill>
          <a:blip r:embed="rId3">
            <a:alphaModFix/>
          </a:blip>
          <a:stretch>
            <a:fillRect/>
          </a:stretch>
        </p:blipFill>
        <p:spPr>
          <a:xfrm>
            <a:off x="7847332" y="784112"/>
            <a:ext cx="3242768" cy="5289774"/>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g5cd34b66c8_0_57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Kris Miller </a:t>
            </a:r>
            <a:endParaRPr/>
          </a:p>
        </p:txBody>
      </p:sp>
      <p:sp>
        <p:nvSpPr>
          <p:cNvPr id="1729" name="Google Shape;1729;g5cd34b66c8_0_573"/>
          <p:cNvSpPr txBox="1">
            <a:spLocks noGrp="1"/>
          </p:cNvSpPr>
          <p:nvPr>
            <p:ph type="body" idx="1"/>
          </p:nvPr>
        </p:nvSpPr>
        <p:spPr>
          <a:xfrm>
            <a:off x="677325" y="2101200"/>
            <a:ext cx="6920700" cy="30789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(2014-Present): SVP, Global Strategy Leader</a:t>
            </a:r>
            <a:endParaRPr/>
          </a:p>
          <a:p>
            <a:pPr marL="457200" lvl="0" indent="-320040" algn="l" rtl="0">
              <a:lnSpc>
                <a:spcPct val="150000"/>
              </a:lnSpc>
              <a:spcBef>
                <a:spcPts val="0"/>
              </a:spcBef>
              <a:spcAft>
                <a:spcPts val="0"/>
              </a:spcAft>
              <a:buSzPts val="1440"/>
              <a:buChar char="►"/>
            </a:pPr>
            <a:r>
              <a:rPr lang="en-US"/>
              <a:t>(1990-2014): Partner and Director of Bain &amp; Company</a:t>
            </a:r>
            <a:endParaRPr/>
          </a:p>
          <a:p>
            <a:pPr marL="457200" lvl="0" indent="-320040" algn="l" rtl="0">
              <a:lnSpc>
                <a:spcPct val="150000"/>
              </a:lnSpc>
              <a:spcBef>
                <a:spcPts val="0"/>
              </a:spcBef>
              <a:spcAft>
                <a:spcPts val="0"/>
              </a:spcAft>
              <a:buSzPts val="1440"/>
              <a:buChar char="►"/>
            </a:pPr>
            <a:r>
              <a:rPr lang="en-US"/>
              <a:t>Immense business strategy background </a:t>
            </a:r>
            <a:endParaRPr/>
          </a:p>
          <a:p>
            <a:pPr marL="457200" lvl="0" indent="-320040" algn="l" rtl="0">
              <a:lnSpc>
                <a:spcPct val="150000"/>
              </a:lnSpc>
              <a:spcBef>
                <a:spcPts val="0"/>
              </a:spcBef>
              <a:spcAft>
                <a:spcPts val="0"/>
              </a:spcAft>
              <a:buSzPts val="1440"/>
              <a:buChar char="►"/>
            </a:pPr>
            <a:r>
              <a:rPr lang="en-US"/>
              <a:t>MBA (Stanford), B.S Chemical Engineering </a:t>
            </a:r>
            <a:endParaRPr/>
          </a:p>
          <a:p>
            <a:pPr marL="457200" lvl="0" indent="0" algn="l" rtl="0">
              <a:spcBef>
                <a:spcPts val="1000"/>
              </a:spcBef>
              <a:spcAft>
                <a:spcPts val="0"/>
              </a:spcAft>
              <a:buNone/>
            </a:pPr>
            <a:endParaRPr/>
          </a:p>
        </p:txBody>
      </p:sp>
      <p:pic>
        <p:nvPicPr>
          <p:cNvPr id="1730" name="Google Shape;1730;g5cd34b66c8_0_573"/>
          <p:cNvPicPr preferRelativeResize="0"/>
          <p:nvPr/>
        </p:nvPicPr>
        <p:blipFill>
          <a:blip r:embed="rId3">
            <a:alphaModFix/>
          </a:blip>
          <a:stretch>
            <a:fillRect/>
          </a:stretch>
        </p:blipFill>
        <p:spPr>
          <a:xfrm>
            <a:off x="7598075" y="905175"/>
            <a:ext cx="3526528" cy="5289780"/>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g5cd34b66c8_0_57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Alessandro Coppo</a:t>
            </a:r>
            <a:endParaRPr/>
          </a:p>
        </p:txBody>
      </p:sp>
      <p:sp>
        <p:nvSpPr>
          <p:cNvPr id="1736" name="Google Shape;1736;g5cd34b66c8_0_579"/>
          <p:cNvSpPr txBox="1">
            <a:spLocks noGrp="1"/>
          </p:cNvSpPr>
          <p:nvPr>
            <p:ph type="body" idx="1"/>
          </p:nvPr>
        </p:nvSpPr>
        <p:spPr>
          <a:xfrm>
            <a:off x="677325" y="2092212"/>
            <a:ext cx="6551400" cy="29394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Led eCG into being a global classifieds leader</a:t>
            </a:r>
            <a:endParaRPr/>
          </a:p>
          <a:p>
            <a:pPr marL="457200" lvl="0" indent="-320040" algn="l" rtl="0">
              <a:lnSpc>
                <a:spcPct val="150000"/>
              </a:lnSpc>
              <a:spcBef>
                <a:spcPts val="0"/>
              </a:spcBef>
              <a:spcAft>
                <a:spcPts val="0"/>
              </a:spcAft>
              <a:buSzPts val="1440"/>
              <a:buChar char="►"/>
            </a:pPr>
            <a:r>
              <a:rPr lang="en-US"/>
              <a:t>Responsible for overall business performance </a:t>
            </a:r>
            <a:endParaRPr/>
          </a:p>
          <a:p>
            <a:pPr marL="457200" lvl="0" indent="-320040" algn="l" rtl="0">
              <a:lnSpc>
                <a:spcPct val="150000"/>
              </a:lnSpc>
              <a:spcBef>
                <a:spcPts val="0"/>
              </a:spcBef>
              <a:spcAft>
                <a:spcPts val="0"/>
              </a:spcAft>
              <a:buSzPts val="1440"/>
              <a:buChar char="►"/>
            </a:pPr>
            <a:r>
              <a:rPr lang="en-US"/>
              <a:t>(2004 to Present) SVP, Various VP and General Manager positions at eBay</a:t>
            </a:r>
            <a:endParaRPr/>
          </a:p>
          <a:p>
            <a:pPr marL="457200" lvl="0" indent="-320040" algn="l" rtl="0">
              <a:lnSpc>
                <a:spcPct val="150000"/>
              </a:lnSpc>
              <a:spcBef>
                <a:spcPts val="0"/>
              </a:spcBef>
              <a:spcAft>
                <a:spcPts val="0"/>
              </a:spcAft>
              <a:buSzPts val="1440"/>
              <a:buChar char="►"/>
            </a:pPr>
            <a:r>
              <a:rPr lang="en-US"/>
              <a:t>(1996-2004) Partner  at The Boston Consulting Group  </a:t>
            </a:r>
            <a:endParaRPr/>
          </a:p>
          <a:p>
            <a:pPr marL="457200" lvl="0" indent="-320040" algn="l" rtl="0">
              <a:lnSpc>
                <a:spcPct val="150000"/>
              </a:lnSpc>
              <a:spcBef>
                <a:spcPts val="0"/>
              </a:spcBef>
              <a:spcAft>
                <a:spcPts val="0"/>
              </a:spcAft>
              <a:buSzPts val="1440"/>
              <a:buChar char="►"/>
            </a:pPr>
            <a:r>
              <a:rPr lang="en-US"/>
              <a:t>M.Phil. Econ. (Oxford), Bachelor’s (Econ and Business)</a:t>
            </a:r>
            <a:endParaRPr/>
          </a:p>
          <a:p>
            <a:pPr marL="457200" lvl="0" indent="0" algn="l" rtl="0">
              <a:spcBef>
                <a:spcPts val="1000"/>
              </a:spcBef>
              <a:spcAft>
                <a:spcPts val="0"/>
              </a:spcAft>
              <a:buNone/>
            </a:pPr>
            <a:endParaRPr/>
          </a:p>
        </p:txBody>
      </p:sp>
      <p:pic>
        <p:nvPicPr>
          <p:cNvPr id="1737" name="Google Shape;1737;g5cd34b66c8_0_579"/>
          <p:cNvPicPr preferRelativeResize="0"/>
          <p:nvPr/>
        </p:nvPicPr>
        <p:blipFill>
          <a:blip r:embed="rId3">
            <a:alphaModFix/>
          </a:blip>
          <a:stretch>
            <a:fillRect/>
          </a:stretch>
        </p:blipFill>
        <p:spPr>
          <a:xfrm>
            <a:off x="7701773" y="917014"/>
            <a:ext cx="3533879" cy="5289775"/>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g5cd34b66c8_0_58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Jay Lee</a:t>
            </a:r>
            <a:endParaRPr/>
          </a:p>
        </p:txBody>
      </p:sp>
      <p:sp>
        <p:nvSpPr>
          <p:cNvPr id="1743" name="Google Shape;1743;g5cd34b66c8_0_585"/>
          <p:cNvSpPr txBox="1">
            <a:spLocks noGrp="1"/>
          </p:cNvSpPr>
          <p:nvPr>
            <p:ph type="body" idx="1"/>
          </p:nvPr>
        </p:nvSpPr>
        <p:spPr>
          <a:xfrm>
            <a:off x="677325" y="1806913"/>
            <a:ext cx="6271200" cy="34644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Oversees eBay’s geographic regions, of the Americas, APAC, UK, Central and Southern Europe, and Cross-Border Trade.</a:t>
            </a:r>
            <a:endParaRPr/>
          </a:p>
          <a:p>
            <a:pPr marL="457200" lvl="0" indent="-320040" algn="l" rtl="0">
              <a:lnSpc>
                <a:spcPct val="150000"/>
              </a:lnSpc>
              <a:spcBef>
                <a:spcPts val="0"/>
              </a:spcBef>
              <a:spcAft>
                <a:spcPts val="0"/>
              </a:spcAft>
              <a:buSzPts val="1440"/>
              <a:buChar char="►"/>
            </a:pPr>
            <a:r>
              <a:rPr lang="en-US"/>
              <a:t>(2019-Present) SVP, General Manager Markets</a:t>
            </a:r>
            <a:endParaRPr/>
          </a:p>
          <a:p>
            <a:pPr marL="457200" lvl="0" indent="-320040" algn="l" rtl="0">
              <a:lnSpc>
                <a:spcPct val="150000"/>
              </a:lnSpc>
              <a:spcBef>
                <a:spcPts val="0"/>
              </a:spcBef>
              <a:spcAft>
                <a:spcPts val="0"/>
              </a:spcAft>
              <a:buSzPts val="1440"/>
              <a:buChar char="►"/>
            </a:pPr>
            <a:r>
              <a:rPr lang="en-US"/>
              <a:t>(2017-2019): SVP, EMEA  </a:t>
            </a:r>
            <a:endParaRPr/>
          </a:p>
          <a:p>
            <a:pPr marL="457200" lvl="0" indent="-320040" algn="l" rtl="0">
              <a:lnSpc>
                <a:spcPct val="150000"/>
              </a:lnSpc>
              <a:spcBef>
                <a:spcPts val="0"/>
              </a:spcBef>
              <a:spcAft>
                <a:spcPts val="0"/>
              </a:spcAft>
              <a:buSzPts val="1440"/>
              <a:buChar char="►"/>
            </a:pPr>
            <a:r>
              <a:rPr lang="en-US"/>
              <a:t>(2007-2017): Regional VP, Asia Pacific</a:t>
            </a:r>
            <a:endParaRPr/>
          </a:p>
          <a:p>
            <a:pPr marL="457200" lvl="0" indent="-320040" algn="l" rtl="0">
              <a:lnSpc>
                <a:spcPct val="150000"/>
              </a:lnSpc>
              <a:spcBef>
                <a:spcPts val="0"/>
              </a:spcBef>
              <a:spcAft>
                <a:spcPts val="0"/>
              </a:spcAft>
              <a:buSzPts val="1440"/>
              <a:buChar char="►"/>
            </a:pPr>
            <a:r>
              <a:rPr lang="en-US"/>
              <a:t>(2002-2007): GM of eBay Asian Pacific</a:t>
            </a:r>
            <a:endParaRPr/>
          </a:p>
          <a:p>
            <a:pPr marL="457200" lvl="0" indent="-320040" algn="l" rtl="0">
              <a:lnSpc>
                <a:spcPct val="150000"/>
              </a:lnSpc>
              <a:spcBef>
                <a:spcPts val="0"/>
              </a:spcBef>
              <a:spcAft>
                <a:spcPts val="0"/>
              </a:spcAft>
              <a:buSzPts val="1440"/>
              <a:buChar char="►"/>
            </a:pPr>
            <a:r>
              <a:rPr lang="en-US"/>
              <a:t>(1992-1999): Partner at Boston Consulting Group</a:t>
            </a:r>
            <a:endParaRPr/>
          </a:p>
          <a:p>
            <a:pPr marL="457200" lvl="0" indent="0" algn="l" rtl="0">
              <a:spcBef>
                <a:spcPts val="1000"/>
              </a:spcBef>
              <a:spcAft>
                <a:spcPts val="0"/>
              </a:spcAft>
              <a:buNone/>
            </a:pPr>
            <a:endParaRPr/>
          </a:p>
        </p:txBody>
      </p:sp>
      <p:pic>
        <p:nvPicPr>
          <p:cNvPr id="1744" name="Google Shape;1744;g5cd34b66c8_0_585"/>
          <p:cNvPicPr preferRelativeResize="0"/>
          <p:nvPr/>
        </p:nvPicPr>
        <p:blipFill>
          <a:blip r:embed="rId3">
            <a:alphaModFix/>
          </a:blip>
          <a:stretch>
            <a:fillRect/>
          </a:stretch>
        </p:blipFill>
        <p:spPr>
          <a:xfrm>
            <a:off x="7429279" y="894217"/>
            <a:ext cx="4078862" cy="5289775"/>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g5cd34b66c8_0_59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Wendy Jones</a:t>
            </a:r>
            <a:endParaRPr/>
          </a:p>
        </p:txBody>
      </p:sp>
      <p:sp>
        <p:nvSpPr>
          <p:cNvPr id="1750" name="Google Shape;1750;g5cd34b66c8_0_591"/>
          <p:cNvSpPr txBox="1">
            <a:spLocks noGrp="1"/>
          </p:cNvSpPr>
          <p:nvPr>
            <p:ph type="body" idx="1"/>
          </p:nvPr>
        </p:nvSpPr>
        <p:spPr>
          <a:xfrm>
            <a:off x="677325" y="1962450"/>
            <a:ext cx="6093000" cy="30810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Led eBay’s geological expansion, cross-border trade initiatives, marketing, operations efforts</a:t>
            </a:r>
            <a:endParaRPr/>
          </a:p>
          <a:p>
            <a:pPr marL="457200" lvl="0" indent="-320040" algn="l" rtl="0">
              <a:lnSpc>
                <a:spcPct val="150000"/>
              </a:lnSpc>
              <a:spcBef>
                <a:spcPts val="0"/>
              </a:spcBef>
              <a:spcAft>
                <a:spcPts val="0"/>
              </a:spcAft>
              <a:buSzPts val="1440"/>
              <a:buChar char="►"/>
            </a:pPr>
            <a:r>
              <a:rPr lang="en-US"/>
              <a:t>(2016-Present): SVP, Chair of Global Operations </a:t>
            </a:r>
            <a:endParaRPr/>
          </a:p>
          <a:p>
            <a:pPr marL="457200" lvl="0" indent="-320040" algn="l" rtl="0">
              <a:lnSpc>
                <a:spcPct val="150000"/>
              </a:lnSpc>
              <a:spcBef>
                <a:spcPts val="0"/>
              </a:spcBef>
              <a:spcAft>
                <a:spcPts val="0"/>
              </a:spcAft>
              <a:buSzPts val="1440"/>
              <a:buChar char="►"/>
            </a:pPr>
            <a:r>
              <a:rPr lang="en-US"/>
              <a:t>(2003-2016): VP of Customer Service for North America and Australia </a:t>
            </a:r>
            <a:endParaRPr/>
          </a:p>
          <a:p>
            <a:pPr marL="457200" lvl="0" indent="-320040" algn="l" rtl="0">
              <a:lnSpc>
                <a:spcPct val="150000"/>
              </a:lnSpc>
              <a:spcBef>
                <a:spcPts val="0"/>
              </a:spcBef>
              <a:spcAft>
                <a:spcPts val="0"/>
              </a:spcAft>
              <a:buSzPts val="1440"/>
              <a:buChar char="►"/>
            </a:pPr>
            <a:r>
              <a:rPr lang="en-US"/>
              <a:t>MBA (Loyola), B.S Econ</a:t>
            </a:r>
            <a:endParaRPr/>
          </a:p>
          <a:p>
            <a:pPr marL="457200" lvl="0" indent="0" algn="l" rtl="0">
              <a:spcBef>
                <a:spcPts val="1000"/>
              </a:spcBef>
              <a:spcAft>
                <a:spcPts val="0"/>
              </a:spcAft>
              <a:buNone/>
            </a:pPr>
            <a:endParaRPr/>
          </a:p>
        </p:txBody>
      </p:sp>
      <p:pic>
        <p:nvPicPr>
          <p:cNvPr id="1751" name="Google Shape;1751;g5cd34b66c8_0_591"/>
          <p:cNvPicPr preferRelativeResize="0"/>
          <p:nvPr/>
        </p:nvPicPr>
        <p:blipFill>
          <a:blip r:embed="rId3">
            <a:alphaModFix/>
          </a:blip>
          <a:stretch>
            <a:fillRect/>
          </a:stretch>
        </p:blipFill>
        <p:spPr>
          <a:xfrm>
            <a:off x="7784925" y="964500"/>
            <a:ext cx="3230747" cy="5076899"/>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g5cd34b66c8_0_59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Sukhinder Singh Cassidy</a:t>
            </a:r>
            <a:endParaRPr/>
          </a:p>
        </p:txBody>
      </p:sp>
      <p:sp>
        <p:nvSpPr>
          <p:cNvPr id="1757" name="Google Shape;1757;g5cd34b66c8_0_597"/>
          <p:cNvSpPr txBox="1">
            <a:spLocks noGrp="1"/>
          </p:cNvSpPr>
          <p:nvPr>
            <p:ph type="body" idx="1"/>
          </p:nvPr>
        </p:nvSpPr>
        <p:spPr>
          <a:xfrm>
            <a:off x="677325" y="1962450"/>
            <a:ext cx="6093000" cy="3081000"/>
          </a:xfrm>
          <a:prstGeom prst="rect">
            <a:avLst/>
          </a:prstGeom>
        </p:spPr>
        <p:txBody>
          <a:bodyPr spcFirstLastPara="1" wrap="square" lIns="91425" tIns="45700" rIns="91425" bIns="45700" anchor="t" anchorCtr="0">
            <a:noAutofit/>
          </a:bodyPr>
          <a:lstStyle/>
          <a:p>
            <a:pPr marL="457200" lvl="0" indent="-320040" algn="l" rtl="0">
              <a:lnSpc>
                <a:spcPct val="150000"/>
              </a:lnSpc>
              <a:spcBef>
                <a:spcPts val="1000"/>
              </a:spcBef>
              <a:spcAft>
                <a:spcPts val="0"/>
              </a:spcAft>
              <a:buSzPts val="1440"/>
              <a:buChar char="►"/>
            </a:pPr>
            <a:r>
              <a:rPr lang="en-US"/>
              <a:t>(2018-Present): SVP and President of StubHub</a:t>
            </a:r>
            <a:endParaRPr/>
          </a:p>
          <a:p>
            <a:pPr marL="457200" lvl="0" indent="-320040" algn="l" rtl="0">
              <a:lnSpc>
                <a:spcPct val="150000"/>
              </a:lnSpc>
              <a:spcBef>
                <a:spcPts val="0"/>
              </a:spcBef>
              <a:spcAft>
                <a:spcPts val="0"/>
              </a:spcAft>
              <a:buSzPts val="1440"/>
              <a:buChar char="►"/>
            </a:pPr>
            <a:r>
              <a:rPr lang="en-US"/>
              <a:t>(1999-2003 &amp; 2009-2010): CEO of various tech start-ups that were acquired </a:t>
            </a:r>
            <a:endParaRPr/>
          </a:p>
          <a:p>
            <a:pPr marL="457200" lvl="0" indent="-320040" algn="l" rtl="0">
              <a:lnSpc>
                <a:spcPct val="150000"/>
              </a:lnSpc>
              <a:spcBef>
                <a:spcPts val="0"/>
              </a:spcBef>
              <a:spcAft>
                <a:spcPts val="0"/>
              </a:spcAft>
              <a:buSzPts val="1440"/>
              <a:buChar char="►"/>
            </a:pPr>
            <a:r>
              <a:rPr lang="en-US"/>
              <a:t>(2003-2009): Google: President of Asia Pacific and Latin American operations</a:t>
            </a:r>
            <a:endParaRPr/>
          </a:p>
          <a:p>
            <a:pPr marL="457200" lvl="0" indent="-320040" algn="l" rtl="0">
              <a:lnSpc>
                <a:spcPct val="150000"/>
              </a:lnSpc>
              <a:spcBef>
                <a:spcPts val="0"/>
              </a:spcBef>
              <a:spcAft>
                <a:spcPts val="0"/>
              </a:spcAft>
              <a:buSzPts val="1440"/>
              <a:buChar char="►"/>
            </a:pPr>
            <a:r>
              <a:rPr lang="en-US"/>
              <a:t>BA in Business  </a:t>
            </a:r>
            <a:endParaRPr/>
          </a:p>
          <a:p>
            <a:pPr marL="457200" lvl="0" indent="0" algn="l" rtl="0">
              <a:spcBef>
                <a:spcPts val="1000"/>
              </a:spcBef>
              <a:spcAft>
                <a:spcPts val="0"/>
              </a:spcAft>
              <a:buNone/>
            </a:pPr>
            <a:endParaRPr/>
          </a:p>
        </p:txBody>
      </p:sp>
      <p:pic>
        <p:nvPicPr>
          <p:cNvPr id="1758" name="Google Shape;1758;g5cd34b66c8_0_597"/>
          <p:cNvPicPr preferRelativeResize="0"/>
          <p:nvPr/>
        </p:nvPicPr>
        <p:blipFill>
          <a:blip r:embed="rId3">
            <a:alphaModFix/>
          </a:blip>
          <a:stretch>
            <a:fillRect/>
          </a:stretch>
        </p:blipFill>
        <p:spPr>
          <a:xfrm>
            <a:off x="7827800" y="727426"/>
            <a:ext cx="3259325" cy="5551025"/>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g5ce2a344ae_3_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Management Compensation</a:t>
            </a:r>
            <a:endParaRPr/>
          </a:p>
        </p:txBody>
      </p:sp>
      <p:pic>
        <p:nvPicPr>
          <p:cNvPr id="1764" name="Google Shape;1764;g5ce2a344ae_3_17"/>
          <p:cNvPicPr preferRelativeResize="0"/>
          <p:nvPr/>
        </p:nvPicPr>
        <p:blipFill>
          <a:blip r:embed="rId3">
            <a:alphaModFix/>
          </a:blip>
          <a:stretch>
            <a:fillRect/>
          </a:stretch>
        </p:blipFill>
        <p:spPr>
          <a:xfrm>
            <a:off x="1573125" y="1357616"/>
            <a:ext cx="8596799" cy="5261960"/>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5ce2a344ae_3_2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CEO Compensation</a:t>
            </a:r>
            <a:endParaRPr/>
          </a:p>
        </p:txBody>
      </p:sp>
      <p:pic>
        <p:nvPicPr>
          <p:cNvPr id="1770" name="Google Shape;1770;g5ce2a344ae_3_22"/>
          <p:cNvPicPr preferRelativeResize="0"/>
          <p:nvPr/>
        </p:nvPicPr>
        <p:blipFill>
          <a:blip r:embed="rId3">
            <a:alphaModFix/>
          </a:blip>
          <a:stretch>
            <a:fillRect/>
          </a:stretch>
        </p:blipFill>
        <p:spPr>
          <a:xfrm>
            <a:off x="152400" y="2082900"/>
            <a:ext cx="11756025" cy="2166425"/>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g5ce792cb23_7_407"/>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Financial Statement Analysis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g5973f15ba2_0_52"/>
          <p:cNvPicPr preferRelativeResize="0"/>
          <p:nvPr/>
        </p:nvPicPr>
        <p:blipFill>
          <a:blip r:embed="rId3">
            <a:alphaModFix/>
          </a:blip>
          <a:stretch>
            <a:fillRect/>
          </a:stretch>
        </p:blipFill>
        <p:spPr>
          <a:xfrm>
            <a:off x="1595413" y="136025"/>
            <a:ext cx="6677025" cy="6429375"/>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g5af1d70b04_0_10"/>
          <p:cNvSpPr txBox="1">
            <a:spLocks noGrp="1"/>
          </p:cNvSpPr>
          <p:nvPr>
            <p:ph type="title"/>
          </p:nvPr>
        </p:nvSpPr>
        <p:spPr>
          <a:xfrm>
            <a:off x="677329" y="623900"/>
            <a:ext cx="47631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Assets </a:t>
            </a:r>
            <a:endParaRPr/>
          </a:p>
        </p:txBody>
      </p:sp>
      <p:pic>
        <p:nvPicPr>
          <p:cNvPr id="1781" name="Google Shape;1781;g5af1d70b04_0_10"/>
          <p:cNvPicPr preferRelativeResize="0"/>
          <p:nvPr/>
        </p:nvPicPr>
        <p:blipFill rotWithShape="1">
          <a:blip r:embed="rId3">
            <a:alphaModFix/>
          </a:blip>
          <a:srcRect t="23634" r="71584"/>
          <a:stretch/>
        </p:blipFill>
        <p:spPr>
          <a:xfrm>
            <a:off x="677325" y="2468900"/>
            <a:ext cx="5151976" cy="3905350"/>
          </a:xfrm>
          <a:prstGeom prst="rect">
            <a:avLst/>
          </a:prstGeom>
          <a:noFill/>
          <a:ln>
            <a:noFill/>
          </a:ln>
        </p:spPr>
      </p:pic>
      <p:pic>
        <p:nvPicPr>
          <p:cNvPr id="1782" name="Google Shape;1782;g5af1d70b04_0_10"/>
          <p:cNvPicPr preferRelativeResize="0"/>
          <p:nvPr/>
        </p:nvPicPr>
        <p:blipFill rotWithShape="1">
          <a:blip r:embed="rId3">
            <a:alphaModFix/>
          </a:blip>
          <a:srcRect l="72776" t="2305"/>
          <a:stretch/>
        </p:blipFill>
        <p:spPr>
          <a:xfrm>
            <a:off x="5829300" y="1384925"/>
            <a:ext cx="4929199" cy="4989325"/>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g5af93c8d97_0_7"/>
          <p:cNvSpPr txBox="1">
            <a:spLocks noGrp="1"/>
          </p:cNvSpPr>
          <p:nvPr>
            <p:ph type="title"/>
          </p:nvPr>
        </p:nvSpPr>
        <p:spPr>
          <a:xfrm>
            <a:off x="677325" y="623900"/>
            <a:ext cx="52377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10-Q Liabilities and Equities</a:t>
            </a:r>
            <a:endParaRPr/>
          </a:p>
        </p:txBody>
      </p:sp>
      <p:pic>
        <p:nvPicPr>
          <p:cNvPr id="1788" name="Google Shape;1788;g5af93c8d97_0_7"/>
          <p:cNvPicPr preferRelativeResize="0"/>
          <p:nvPr/>
        </p:nvPicPr>
        <p:blipFill rotWithShape="1">
          <a:blip r:embed="rId3">
            <a:alphaModFix/>
          </a:blip>
          <a:srcRect l="72776" t="2305" r="-873" b="89099"/>
          <a:stretch/>
        </p:blipFill>
        <p:spPr>
          <a:xfrm>
            <a:off x="6481700" y="1461448"/>
            <a:ext cx="4257799" cy="367352"/>
          </a:xfrm>
          <a:prstGeom prst="rect">
            <a:avLst/>
          </a:prstGeom>
          <a:noFill/>
          <a:ln>
            <a:noFill/>
          </a:ln>
        </p:spPr>
      </p:pic>
      <p:pic>
        <p:nvPicPr>
          <p:cNvPr id="1789" name="Google Shape;1789;g5af93c8d97_0_7"/>
          <p:cNvPicPr preferRelativeResize="0"/>
          <p:nvPr/>
        </p:nvPicPr>
        <p:blipFill rotWithShape="1">
          <a:blip r:embed="rId4">
            <a:alphaModFix/>
          </a:blip>
          <a:srcRect r="61137"/>
          <a:stretch/>
        </p:blipFill>
        <p:spPr>
          <a:xfrm>
            <a:off x="590279" y="1828800"/>
            <a:ext cx="5891423" cy="4811150"/>
          </a:xfrm>
          <a:prstGeom prst="rect">
            <a:avLst/>
          </a:prstGeom>
          <a:noFill/>
          <a:ln>
            <a:noFill/>
          </a:ln>
        </p:spPr>
      </p:pic>
      <p:pic>
        <p:nvPicPr>
          <p:cNvPr id="1790" name="Google Shape;1790;g5af93c8d97_0_7"/>
          <p:cNvPicPr preferRelativeResize="0"/>
          <p:nvPr/>
        </p:nvPicPr>
        <p:blipFill rotWithShape="1">
          <a:blip r:embed="rId4">
            <a:alphaModFix/>
          </a:blip>
          <a:srcRect l="71914"/>
          <a:stretch/>
        </p:blipFill>
        <p:spPr>
          <a:xfrm>
            <a:off x="6481700" y="1828800"/>
            <a:ext cx="4257803" cy="4811150"/>
          </a:xfrm>
          <a:prstGeom prst="rect">
            <a:avLst/>
          </a:prstGeom>
          <a:noFill/>
          <a:ln>
            <a:noFill/>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g5af1d70b04_0_15"/>
          <p:cNvSpPr txBox="1">
            <a:spLocks noGrp="1"/>
          </p:cNvSpPr>
          <p:nvPr>
            <p:ph type="title"/>
          </p:nvPr>
        </p:nvSpPr>
        <p:spPr>
          <a:xfrm>
            <a:off x="677329" y="609600"/>
            <a:ext cx="48375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Assets</a:t>
            </a:r>
            <a:endParaRPr/>
          </a:p>
          <a:p>
            <a:pPr marL="0" lvl="0" indent="0" algn="l" rtl="0">
              <a:spcBef>
                <a:spcPts val="0"/>
              </a:spcBef>
              <a:spcAft>
                <a:spcPts val="0"/>
              </a:spcAft>
              <a:buNone/>
            </a:pPr>
            <a:r>
              <a:rPr lang="en-US"/>
              <a:t>  </a:t>
            </a:r>
            <a:endParaRPr/>
          </a:p>
        </p:txBody>
      </p:sp>
      <p:pic>
        <p:nvPicPr>
          <p:cNvPr id="1796" name="Google Shape;1796;g5af1d70b04_0_15"/>
          <p:cNvPicPr preferRelativeResize="0"/>
          <p:nvPr/>
        </p:nvPicPr>
        <p:blipFill rotWithShape="1">
          <a:blip r:embed="rId3">
            <a:alphaModFix/>
          </a:blip>
          <a:srcRect r="66389"/>
          <a:stretch/>
        </p:blipFill>
        <p:spPr>
          <a:xfrm>
            <a:off x="1005925" y="1808928"/>
            <a:ext cx="5280575" cy="4001647"/>
          </a:xfrm>
          <a:prstGeom prst="rect">
            <a:avLst/>
          </a:prstGeom>
          <a:noFill/>
          <a:ln>
            <a:noFill/>
          </a:ln>
        </p:spPr>
      </p:pic>
      <p:pic>
        <p:nvPicPr>
          <p:cNvPr id="1797" name="Google Shape;1797;g5af1d70b04_0_15"/>
          <p:cNvPicPr preferRelativeResize="0"/>
          <p:nvPr/>
        </p:nvPicPr>
        <p:blipFill rotWithShape="1">
          <a:blip r:embed="rId3">
            <a:alphaModFix/>
          </a:blip>
          <a:srcRect l="67852"/>
          <a:stretch/>
        </p:blipFill>
        <p:spPr>
          <a:xfrm>
            <a:off x="5957900" y="1808925"/>
            <a:ext cx="5050755" cy="4001650"/>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g5af93c8d97_1_22"/>
          <p:cNvSpPr txBox="1">
            <a:spLocks noGrp="1"/>
          </p:cNvSpPr>
          <p:nvPr>
            <p:ph type="title"/>
          </p:nvPr>
        </p:nvSpPr>
        <p:spPr>
          <a:xfrm>
            <a:off x="677325" y="609600"/>
            <a:ext cx="48375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Balance Sheet: 10-K Liabilities and Equities</a:t>
            </a:r>
            <a:endParaRPr/>
          </a:p>
        </p:txBody>
      </p:sp>
      <p:pic>
        <p:nvPicPr>
          <p:cNvPr id="1803" name="Google Shape;1803;g5af93c8d97_1_22"/>
          <p:cNvPicPr preferRelativeResize="0"/>
          <p:nvPr/>
        </p:nvPicPr>
        <p:blipFill rotWithShape="1">
          <a:blip r:embed="rId3">
            <a:alphaModFix/>
          </a:blip>
          <a:srcRect r="62459"/>
          <a:stretch/>
        </p:blipFill>
        <p:spPr>
          <a:xfrm>
            <a:off x="722313" y="1930500"/>
            <a:ext cx="5535612" cy="4571174"/>
          </a:xfrm>
          <a:prstGeom prst="rect">
            <a:avLst/>
          </a:prstGeom>
          <a:noFill/>
          <a:ln>
            <a:noFill/>
          </a:ln>
        </p:spPr>
      </p:pic>
      <p:pic>
        <p:nvPicPr>
          <p:cNvPr id="1804" name="Google Shape;1804;g5af93c8d97_1_22"/>
          <p:cNvPicPr preferRelativeResize="0"/>
          <p:nvPr/>
        </p:nvPicPr>
        <p:blipFill rotWithShape="1">
          <a:blip r:embed="rId3">
            <a:alphaModFix/>
          </a:blip>
          <a:srcRect l="68349"/>
          <a:stretch/>
        </p:blipFill>
        <p:spPr>
          <a:xfrm>
            <a:off x="6196350" y="1930500"/>
            <a:ext cx="4743352" cy="4571174"/>
          </a:xfrm>
          <a:prstGeom prst="rect">
            <a:avLst/>
          </a:prstGeom>
          <a:noFill/>
          <a:ln>
            <a:noFill/>
          </a:ln>
        </p:spPr>
      </p:pic>
      <p:pic>
        <p:nvPicPr>
          <p:cNvPr id="1805" name="Google Shape;1805;g5af93c8d97_1_22"/>
          <p:cNvPicPr preferRelativeResize="0"/>
          <p:nvPr/>
        </p:nvPicPr>
        <p:blipFill rotWithShape="1">
          <a:blip r:embed="rId4">
            <a:alphaModFix/>
          </a:blip>
          <a:srcRect l="72628"/>
          <a:stretch/>
        </p:blipFill>
        <p:spPr>
          <a:xfrm>
            <a:off x="6598400" y="1275875"/>
            <a:ext cx="4341301" cy="654625"/>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g5af1d70b04_0_2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10-K </a:t>
            </a:r>
            <a:endParaRPr/>
          </a:p>
        </p:txBody>
      </p:sp>
      <p:pic>
        <p:nvPicPr>
          <p:cNvPr id="1811" name="Google Shape;1811;g5af1d70b04_0_20"/>
          <p:cNvPicPr preferRelativeResize="0"/>
          <p:nvPr/>
        </p:nvPicPr>
        <p:blipFill rotWithShape="1">
          <a:blip r:embed="rId3">
            <a:alphaModFix/>
          </a:blip>
          <a:srcRect t="13948" r="69311"/>
          <a:stretch/>
        </p:blipFill>
        <p:spPr>
          <a:xfrm>
            <a:off x="677325" y="2461225"/>
            <a:ext cx="4348174" cy="3726800"/>
          </a:xfrm>
          <a:prstGeom prst="rect">
            <a:avLst/>
          </a:prstGeom>
          <a:noFill/>
          <a:ln>
            <a:noFill/>
          </a:ln>
        </p:spPr>
      </p:pic>
      <p:pic>
        <p:nvPicPr>
          <p:cNvPr id="1812" name="Google Shape;1812;g5af1d70b04_0_20"/>
          <p:cNvPicPr preferRelativeResize="0"/>
          <p:nvPr/>
        </p:nvPicPr>
        <p:blipFill rotWithShape="1">
          <a:blip r:embed="rId3">
            <a:alphaModFix/>
          </a:blip>
          <a:srcRect l="58046"/>
          <a:stretch/>
        </p:blipFill>
        <p:spPr>
          <a:xfrm>
            <a:off x="5025500" y="1854750"/>
            <a:ext cx="5947298" cy="4333275"/>
          </a:xfrm>
          <a:prstGeom prst="rect">
            <a:avLst/>
          </a:prstGeom>
          <a:noFill/>
          <a:ln>
            <a:noFill/>
          </a:ln>
        </p:spPr>
      </p:pic>
      <p:sp>
        <p:nvSpPr>
          <p:cNvPr id="1813" name="Google Shape;1813;g5af1d70b04_0_20"/>
          <p:cNvSpPr/>
          <p:nvPr/>
        </p:nvSpPr>
        <p:spPr>
          <a:xfrm>
            <a:off x="677325" y="4614875"/>
            <a:ext cx="10295400" cy="228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g5af1d70b04_0_20"/>
          <p:cNvSpPr/>
          <p:nvPr/>
        </p:nvSpPr>
        <p:spPr>
          <a:xfrm>
            <a:off x="677325" y="2461225"/>
            <a:ext cx="10295400" cy="667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g5af1d70b04_0_20"/>
          <p:cNvSpPr/>
          <p:nvPr/>
        </p:nvSpPr>
        <p:spPr>
          <a:xfrm>
            <a:off x="677325" y="5881700"/>
            <a:ext cx="10295400" cy="228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g5af1d70b04_0_2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Income Statement: 10-Q </a:t>
            </a:r>
            <a:endParaRPr/>
          </a:p>
        </p:txBody>
      </p:sp>
      <p:pic>
        <p:nvPicPr>
          <p:cNvPr id="1821" name="Google Shape;1821;g5af1d70b04_0_25"/>
          <p:cNvPicPr preferRelativeResize="0"/>
          <p:nvPr/>
        </p:nvPicPr>
        <p:blipFill rotWithShape="1">
          <a:blip r:embed="rId3">
            <a:alphaModFix/>
          </a:blip>
          <a:srcRect t="18526" r="63547"/>
          <a:stretch/>
        </p:blipFill>
        <p:spPr>
          <a:xfrm>
            <a:off x="677325" y="2229800"/>
            <a:ext cx="5437723" cy="3864001"/>
          </a:xfrm>
          <a:prstGeom prst="rect">
            <a:avLst/>
          </a:prstGeom>
          <a:noFill/>
          <a:ln>
            <a:noFill/>
          </a:ln>
        </p:spPr>
      </p:pic>
      <p:pic>
        <p:nvPicPr>
          <p:cNvPr id="1822" name="Google Shape;1822;g5af1d70b04_0_25"/>
          <p:cNvPicPr preferRelativeResize="0"/>
          <p:nvPr/>
        </p:nvPicPr>
        <p:blipFill rotWithShape="1">
          <a:blip r:embed="rId3">
            <a:alphaModFix/>
          </a:blip>
          <a:srcRect l="67969"/>
          <a:stretch/>
        </p:blipFill>
        <p:spPr>
          <a:xfrm>
            <a:off x="6115050" y="1353550"/>
            <a:ext cx="4772024" cy="4740251"/>
          </a:xfrm>
          <a:prstGeom prst="rect">
            <a:avLst/>
          </a:prstGeom>
          <a:noFill/>
          <a:ln>
            <a:noFill/>
          </a:ln>
        </p:spPr>
      </p:pic>
      <p:sp>
        <p:nvSpPr>
          <p:cNvPr id="1823" name="Google Shape;1823;g5af1d70b04_0_25"/>
          <p:cNvSpPr/>
          <p:nvPr/>
        </p:nvSpPr>
        <p:spPr>
          <a:xfrm>
            <a:off x="714375" y="2214575"/>
            <a:ext cx="10172700" cy="72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g5af1d70b04_0_25"/>
          <p:cNvSpPr txBox="1"/>
          <p:nvPr/>
        </p:nvSpPr>
        <p:spPr>
          <a:xfrm>
            <a:off x="733475" y="5842000"/>
            <a:ext cx="10172700" cy="254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g5af1d70b04_0_35"/>
          <p:cNvSpPr txBox="1">
            <a:spLocks noGrp="1"/>
          </p:cNvSpPr>
          <p:nvPr>
            <p:ph type="title"/>
          </p:nvPr>
        </p:nvSpPr>
        <p:spPr>
          <a:xfrm>
            <a:off x="677326" y="238125"/>
            <a:ext cx="77556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10-K Operations </a:t>
            </a:r>
            <a:endParaRPr/>
          </a:p>
        </p:txBody>
      </p:sp>
      <p:pic>
        <p:nvPicPr>
          <p:cNvPr id="1830" name="Google Shape;1830;g5af1d70b04_0_35"/>
          <p:cNvPicPr preferRelativeResize="0"/>
          <p:nvPr/>
        </p:nvPicPr>
        <p:blipFill rotWithShape="1">
          <a:blip r:embed="rId3">
            <a:alphaModFix/>
          </a:blip>
          <a:srcRect t="7433" r="69405" b="26315"/>
          <a:stretch/>
        </p:blipFill>
        <p:spPr>
          <a:xfrm>
            <a:off x="677325" y="1688300"/>
            <a:ext cx="4486325" cy="5053024"/>
          </a:xfrm>
          <a:prstGeom prst="rect">
            <a:avLst/>
          </a:prstGeom>
          <a:noFill/>
          <a:ln>
            <a:noFill/>
          </a:ln>
        </p:spPr>
      </p:pic>
      <p:pic>
        <p:nvPicPr>
          <p:cNvPr id="1831" name="Google Shape;1831;g5af1d70b04_0_35"/>
          <p:cNvPicPr preferRelativeResize="0"/>
          <p:nvPr/>
        </p:nvPicPr>
        <p:blipFill rotWithShape="1">
          <a:blip r:embed="rId3">
            <a:alphaModFix/>
          </a:blip>
          <a:srcRect l="58489" b="26318"/>
          <a:stretch/>
        </p:blipFill>
        <p:spPr>
          <a:xfrm>
            <a:off x="5163650" y="1128725"/>
            <a:ext cx="6079550" cy="5612601"/>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g5af93c8d97_1_35"/>
          <p:cNvSpPr txBox="1">
            <a:spLocks noGrp="1"/>
          </p:cNvSpPr>
          <p:nvPr>
            <p:ph type="title"/>
          </p:nvPr>
        </p:nvSpPr>
        <p:spPr>
          <a:xfrm>
            <a:off x="677334" y="209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10-K </a:t>
            </a:r>
            <a:endParaRPr/>
          </a:p>
          <a:p>
            <a:pPr marL="0" lvl="0" indent="0" algn="l" rtl="0">
              <a:spcBef>
                <a:spcPts val="0"/>
              </a:spcBef>
              <a:spcAft>
                <a:spcPts val="0"/>
              </a:spcAft>
              <a:buNone/>
            </a:pPr>
            <a:r>
              <a:rPr lang="en-US"/>
              <a:t>Investing and Financing</a:t>
            </a:r>
            <a:endParaRPr/>
          </a:p>
        </p:txBody>
      </p:sp>
      <p:pic>
        <p:nvPicPr>
          <p:cNvPr id="1837" name="Google Shape;1837;g5af93c8d97_1_35"/>
          <p:cNvPicPr preferRelativeResize="0"/>
          <p:nvPr/>
        </p:nvPicPr>
        <p:blipFill>
          <a:blip r:embed="rId3">
            <a:alphaModFix/>
          </a:blip>
          <a:stretch>
            <a:fillRect/>
          </a:stretch>
        </p:blipFill>
        <p:spPr>
          <a:xfrm>
            <a:off x="5269575" y="1354242"/>
            <a:ext cx="6112951" cy="633659"/>
          </a:xfrm>
          <a:prstGeom prst="rect">
            <a:avLst/>
          </a:prstGeom>
          <a:noFill/>
          <a:ln>
            <a:noFill/>
          </a:ln>
        </p:spPr>
      </p:pic>
      <p:pic>
        <p:nvPicPr>
          <p:cNvPr id="1838" name="Google Shape;1838;g5af93c8d97_1_35"/>
          <p:cNvPicPr preferRelativeResize="0"/>
          <p:nvPr/>
        </p:nvPicPr>
        <p:blipFill rotWithShape="1">
          <a:blip r:embed="rId4">
            <a:alphaModFix/>
          </a:blip>
          <a:srcRect l="58242"/>
          <a:stretch/>
        </p:blipFill>
        <p:spPr>
          <a:xfrm>
            <a:off x="5372100" y="1987900"/>
            <a:ext cx="6010416" cy="4541550"/>
          </a:xfrm>
          <a:prstGeom prst="rect">
            <a:avLst/>
          </a:prstGeom>
          <a:noFill/>
          <a:ln>
            <a:noFill/>
          </a:ln>
        </p:spPr>
      </p:pic>
      <p:pic>
        <p:nvPicPr>
          <p:cNvPr id="1839" name="Google Shape;1839;g5af93c8d97_1_35"/>
          <p:cNvPicPr preferRelativeResize="0"/>
          <p:nvPr/>
        </p:nvPicPr>
        <p:blipFill rotWithShape="1">
          <a:blip r:embed="rId4">
            <a:alphaModFix/>
          </a:blip>
          <a:srcRect r="67383"/>
          <a:stretch/>
        </p:blipFill>
        <p:spPr>
          <a:xfrm>
            <a:off x="677325" y="1987888"/>
            <a:ext cx="4694776" cy="4541550"/>
          </a:xfrm>
          <a:prstGeom prst="rect">
            <a:avLst/>
          </a:prstGeom>
          <a:noFill/>
          <a:ln>
            <a:noFill/>
          </a:ln>
        </p:spPr>
      </p:pic>
      <p:sp>
        <p:nvSpPr>
          <p:cNvPr id="1840" name="Google Shape;1840;g5af93c8d97_1_35"/>
          <p:cNvSpPr txBox="1"/>
          <p:nvPr/>
        </p:nvSpPr>
        <p:spPr>
          <a:xfrm>
            <a:off x="746025" y="2397125"/>
            <a:ext cx="10636500" cy="206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841" name="Google Shape;1841;g5af93c8d97_1_35"/>
          <p:cNvSpPr txBox="1"/>
          <p:nvPr/>
        </p:nvSpPr>
        <p:spPr>
          <a:xfrm>
            <a:off x="746125" y="4327525"/>
            <a:ext cx="10636500" cy="206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g5af1d70b04_0_30"/>
          <p:cNvSpPr txBox="1">
            <a:spLocks noGrp="1"/>
          </p:cNvSpPr>
          <p:nvPr>
            <p:ph type="title"/>
          </p:nvPr>
        </p:nvSpPr>
        <p:spPr>
          <a:xfrm>
            <a:off x="677324" y="578725"/>
            <a:ext cx="59805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10-Q</a:t>
            </a:r>
            <a:endParaRPr/>
          </a:p>
          <a:p>
            <a:pPr marL="0" lvl="0" indent="0" algn="l" rtl="0">
              <a:spcBef>
                <a:spcPts val="0"/>
              </a:spcBef>
              <a:spcAft>
                <a:spcPts val="0"/>
              </a:spcAft>
              <a:buNone/>
            </a:pPr>
            <a:r>
              <a:rPr lang="en-US"/>
              <a:t>Operations </a:t>
            </a:r>
            <a:endParaRPr/>
          </a:p>
          <a:p>
            <a:pPr marL="0" lvl="0" indent="0" algn="l" rtl="0">
              <a:spcBef>
                <a:spcPts val="0"/>
              </a:spcBef>
              <a:spcAft>
                <a:spcPts val="0"/>
              </a:spcAft>
              <a:buNone/>
            </a:pPr>
            <a:r>
              <a:rPr lang="en-US"/>
              <a:t> </a:t>
            </a:r>
            <a:endParaRPr/>
          </a:p>
        </p:txBody>
      </p:sp>
      <p:pic>
        <p:nvPicPr>
          <p:cNvPr id="1847" name="Google Shape;1847;g5af1d70b04_0_30"/>
          <p:cNvPicPr preferRelativeResize="0"/>
          <p:nvPr/>
        </p:nvPicPr>
        <p:blipFill rotWithShape="1">
          <a:blip r:embed="rId3">
            <a:alphaModFix/>
          </a:blip>
          <a:srcRect t="10464" r="61829" b="54687"/>
          <a:stretch/>
        </p:blipFill>
        <p:spPr>
          <a:xfrm>
            <a:off x="677325" y="2299674"/>
            <a:ext cx="5866349" cy="2815250"/>
          </a:xfrm>
          <a:prstGeom prst="rect">
            <a:avLst/>
          </a:prstGeom>
          <a:noFill/>
          <a:ln>
            <a:noFill/>
          </a:ln>
        </p:spPr>
      </p:pic>
      <p:pic>
        <p:nvPicPr>
          <p:cNvPr id="1848" name="Google Shape;1848;g5af1d70b04_0_30"/>
          <p:cNvPicPr preferRelativeResize="0"/>
          <p:nvPr/>
        </p:nvPicPr>
        <p:blipFill rotWithShape="1">
          <a:blip r:embed="rId3">
            <a:alphaModFix/>
          </a:blip>
          <a:srcRect l="65250" b="54783"/>
          <a:stretch/>
        </p:blipFill>
        <p:spPr>
          <a:xfrm>
            <a:off x="6543675" y="1450100"/>
            <a:ext cx="5357824" cy="3664825"/>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g5af93c8d97_1_13"/>
          <p:cNvSpPr txBox="1">
            <a:spLocks noGrp="1"/>
          </p:cNvSpPr>
          <p:nvPr>
            <p:ph type="title"/>
          </p:nvPr>
        </p:nvSpPr>
        <p:spPr>
          <a:xfrm>
            <a:off x="677327" y="578725"/>
            <a:ext cx="70254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 Flows Statement: 10-Q Investing and Financing</a:t>
            </a:r>
            <a:endParaRPr/>
          </a:p>
        </p:txBody>
      </p:sp>
      <p:pic>
        <p:nvPicPr>
          <p:cNvPr id="1854" name="Google Shape;1854;g5af93c8d97_1_13"/>
          <p:cNvPicPr preferRelativeResize="0"/>
          <p:nvPr/>
        </p:nvPicPr>
        <p:blipFill rotWithShape="1">
          <a:blip r:embed="rId3">
            <a:alphaModFix/>
          </a:blip>
          <a:srcRect t="45358" r="64334"/>
          <a:stretch/>
        </p:blipFill>
        <p:spPr>
          <a:xfrm>
            <a:off x="577325" y="1899625"/>
            <a:ext cx="5762274" cy="4640501"/>
          </a:xfrm>
          <a:prstGeom prst="rect">
            <a:avLst/>
          </a:prstGeom>
          <a:noFill/>
          <a:ln>
            <a:noFill/>
          </a:ln>
        </p:spPr>
      </p:pic>
      <p:pic>
        <p:nvPicPr>
          <p:cNvPr id="1855" name="Google Shape;1855;g5af93c8d97_1_13"/>
          <p:cNvPicPr preferRelativeResize="0"/>
          <p:nvPr/>
        </p:nvPicPr>
        <p:blipFill rotWithShape="1">
          <a:blip r:embed="rId3">
            <a:alphaModFix/>
          </a:blip>
          <a:srcRect l="65250" t="45536"/>
          <a:stretch/>
        </p:blipFill>
        <p:spPr>
          <a:xfrm>
            <a:off x="6339600" y="1899625"/>
            <a:ext cx="5632324" cy="4640501"/>
          </a:xfrm>
          <a:prstGeom prst="rect">
            <a:avLst/>
          </a:prstGeom>
          <a:noFill/>
          <a:ln>
            <a:noFill/>
          </a:ln>
        </p:spPr>
      </p:pic>
      <p:pic>
        <p:nvPicPr>
          <p:cNvPr id="1856" name="Google Shape;1856;g5af93c8d97_1_13"/>
          <p:cNvPicPr preferRelativeResize="0"/>
          <p:nvPr/>
        </p:nvPicPr>
        <p:blipFill rotWithShape="1">
          <a:blip r:embed="rId3">
            <a:alphaModFix/>
          </a:blip>
          <a:srcRect l="65250" b="92848"/>
          <a:stretch/>
        </p:blipFill>
        <p:spPr>
          <a:xfrm>
            <a:off x="6339600" y="1290269"/>
            <a:ext cx="5632324" cy="609355"/>
          </a:xfrm>
          <a:prstGeom prst="rect">
            <a:avLst/>
          </a:prstGeom>
          <a:noFill/>
          <a:ln>
            <a:noFill/>
          </a:ln>
        </p:spPr>
      </p:pic>
      <p:sp>
        <p:nvSpPr>
          <p:cNvPr id="1857" name="Google Shape;1857;g5af93c8d97_1_13"/>
          <p:cNvSpPr txBox="1"/>
          <p:nvPr/>
        </p:nvSpPr>
        <p:spPr>
          <a:xfrm>
            <a:off x="577325" y="2397125"/>
            <a:ext cx="11394600" cy="44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5973f15ba2_0_4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Landscape</a:t>
            </a:r>
            <a:endParaRPr/>
          </a:p>
        </p:txBody>
      </p:sp>
      <p:sp>
        <p:nvSpPr>
          <p:cNvPr id="289" name="Google Shape;289;g5973f15ba2_0_46"/>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b="1"/>
              <a:t>Low concentration</a:t>
            </a:r>
            <a:endParaRPr b="1"/>
          </a:p>
          <a:p>
            <a:pPr marL="914400" lvl="1" indent="-342900" algn="l" rtl="0">
              <a:lnSpc>
                <a:spcPct val="150000"/>
              </a:lnSpc>
              <a:spcBef>
                <a:spcPts val="0"/>
              </a:spcBef>
              <a:spcAft>
                <a:spcPts val="0"/>
              </a:spcAft>
              <a:buSzPts val="1800"/>
              <a:buChar char="-"/>
            </a:pPr>
            <a:r>
              <a:rPr lang="en-US" sz="1800"/>
              <a:t>The top four players in the retail sector in the USA are projected to generate around 14% of the total industry revenue</a:t>
            </a:r>
            <a:endParaRPr sz="1800"/>
          </a:p>
          <a:p>
            <a:pPr marL="1371600" lvl="2" indent="-342900" algn="l" rtl="0">
              <a:lnSpc>
                <a:spcPct val="150000"/>
              </a:lnSpc>
              <a:spcBef>
                <a:spcPts val="0"/>
              </a:spcBef>
              <a:spcAft>
                <a:spcPts val="0"/>
              </a:spcAft>
              <a:buSzPts val="1800"/>
              <a:buChar char="-"/>
            </a:pPr>
            <a:r>
              <a:rPr lang="en-US" sz="1800"/>
              <a:t>Walmart is expected to account for 5%</a:t>
            </a:r>
            <a:endParaRPr sz="1800"/>
          </a:p>
          <a:p>
            <a:pPr marL="0" lvl="0" indent="0" algn="l" rtl="0">
              <a:lnSpc>
                <a:spcPct val="150000"/>
              </a:lnSpc>
              <a:spcBef>
                <a:spcPts val="1000"/>
              </a:spcBef>
              <a:spcAft>
                <a:spcPts val="0"/>
              </a:spcAft>
              <a:buNone/>
            </a:pPr>
            <a:endParaRPr/>
          </a:p>
          <a:p>
            <a:pPr marL="457200" lvl="0" indent="-342900" algn="l" rtl="0">
              <a:lnSpc>
                <a:spcPct val="150000"/>
              </a:lnSpc>
              <a:spcBef>
                <a:spcPts val="1000"/>
              </a:spcBef>
              <a:spcAft>
                <a:spcPts val="0"/>
              </a:spcAft>
              <a:buSzPts val="1800"/>
              <a:buChar char="-"/>
            </a:pPr>
            <a:r>
              <a:rPr lang="en-US" b="1"/>
              <a:t>High competition</a:t>
            </a:r>
            <a:endParaRPr b="1"/>
          </a:p>
          <a:p>
            <a:pPr marL="914400" lvl="1" indent="-342900" algn="l" rtl="0">
              <a:lnSpc>
                <a:spcPct val="150000"/>
              </a:lnSpc>
              <a:spcBef>
                <a:spcPts val="0"/>
              </a:spcBef>
              <a:spcAft>
                <a:spcPts val="0"/>
              </a:spcAft>
              <a:buSzPts val="1800"/>
              <a:buChar char="-"/>
            </a:pPr>
            <a:r>
              <a:rPr lang="en-US" sz="1800"/>
              <a:t>Many companies with small share</a:t>
            </a:r>
            <a:endParaRPr sz="1800"/>
          </a:p>
          <a:p>
            <a:pPr marL="0" lvl="0" indent="0" algn="l" rtl="0">
              <a:lnSpc>
                <a:spcPct val="150000"/>
              </a:lnSpc>
              <a:spcBef>
                <a:spcPts val="1000"/>
              </a:spcBef>
              <a:spcAft>
                <a:spcPts val="0"/>
              </a:spcAft>
              <a:buNone/>
            </a:pPr>
            <a:endParaRPr/>
          </a:p>
          <a:p>
            <a:pPr marL="0" lvl="0" indent="0" algn="l" rtl="0">
              <a:lnSpc>
                <a:spcPct val="150000"/>
              </a:lnSpc>
              <a:spcBef>
                <a:spcPts val="1000"/>
              </a:spcBef>
              <a:spcAft>
                <a:spcPts val="0"/>
              </a:spcAft>
              <a:buNone/>
            </a:pPr>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g5af1d70b04_0_5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Recommendation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63" name="Google Shape;1863;g5af1d70b04_0_50"/>
          <p:cNvSpPr txBox="1">
            <a:spLocks noGrp="1"/>
          </p:cNvSpPr>
          <p:nvPr>
            <p:ph type="body" idx="1"/>
          </p:nvPr>
        </p:nvSpPr>
        <p:spPr>
          <a:xfrm>
            <a:off x="677325" y="3996600"/>
            <a:ext cx="8885700" cy="2407800"/>
          </a:xfrm>
          <a:prstGeom prst="rect">
            <a:avLst/>
          </a:prstGeom>
        </p:spPr>
        <p:txBody>
          <a:bodyPr spcFirstLastPara="1" wrap="square" lIns="91425" tIns="45700" rIns="91425" bIns="45700" anchor="t" anchorCtr="0">
            <a:noAutofit/>
          </a:bodyPr>
          <a:lstStyle/>
          <a:p>
            <a:pPr marL="914400" lvl="1" indent="-342900" algn="l" rtl="0">
              <a:lnSpc>
                <a:spcPct val="150000"/>
              </a:lnSpc>
              <a:spcBef>
                <a:spcPts val="1000"/>
              </a:spcBef>
              <a:spcAft>
                <a:spcPts val="0"/>
              </a:spcAft>
              <a:buSzPts val="1800"/>
              <a:buChar char="►"/>
            </a:pPr>
            <a:r>
              <a:rPr lang="en-US" sz="1800"/>
              <a:t>Potential </a:t>
            </a:r>
            <a:r>
              <a:rPr lang="en-US" sz="1800" b="1"/>
              <a:t>Short-term </a:t>
            </a:r>
            <a:r>
              <a:rPr lang="en-US" sz="1800"/>
              <a:t>growth in stock price with divestitures and operational efficiencies </a:t>
            </a:r>
            <a:endParaRPr sz="1800"/>
          </a:p>
          <a:p>
            <a:pPr marL="914400" lvl="1" indent="-342900" algn="l" rtl="0">
              <a:lnSpc>
                <a:spcPct val="150000"/>
              </a:lnSpc>
              <a:spcBef>
                <a:spcPts val="0"/>
              </a:spcBef>
              <a:spcAft>
                <a:spcPts val="0"/>
              </a:spcAft>
              <a:buSzPts val="1800"/>
              <a:buChar char="►"/>
            </a:pPr>
            <a:r>
              <a:rPr lang="en-US" sz="1800"/>
              <a:t>Slowing </a:t>
            </a:r>
            <a:r>
              <a:rPr lang="en-US" sz="1800" b="1"/>
              <a:t>Short-term </a:t>
            </a:r>
            <a:r>
              <a:rPr lang="en-US" sz="1800"/>
              <a:t>growth</a:t>
            </a:r>
            <a:endParaRPr sz="1800"/>
          </a:p>
          <a:p>
            <a:pPr marL="914400" lvl="1" indent="-342900" algn="l" rtl="0">
              <a:lnSpc>
                <a:spcPct val="150000"/>
              </a:lnSpc>
              <a:spcBef>
                <a:spcPts val="0"/>
              </a:spcBef>
              <a:spcAft>
                <a:spcPts val="0"/>
              </a:spcAft>
              <a:buSzPts val="1800"/>
              <a:buChar char="►"/>
            </a:pPr>
            <a:r>
              <a:rPr lang="en-US" sz="1800"/>
              <a:t>Unclear opportunities for </a:t>
            </a:r>
            <a:r>
              <a:rPr lang="en-US" sz="1800" b="1"/>
              <a:t>Long-term </a:t>
            </a:r>
            <a:r>
              <a:rPr lang="en-US" sz="1800"/>
              <a:t>growth</a:t>
            </a:r>
            <a:endParaRPr sz="1800"/>
          </a:p>
          <a:p>
            <a:pPr marL="914400" lvl="0" indent="0" algn="l" rtl="0">
              <a:lnSpc>
                <a:spcPct val="150000"/>
              </a:lnSpc>
              <a:spcBef>
                <a:spcPts val="1000"/>
              </a:spcBef>
              <a:spcAft>
                <a:spcPts val="0"/>
              </a:spcAft>
              <a:buNone/>
            </a:pPr>
            <a:endParaRPr sz="1800" b="1"/>
          </a:p>
          <a:p>
            <a:pPr marL="914400" lvl="0" indent="0" algn="l" rtl="0">
              <a:lnSpc>
                <a:spcPct val="150000"/>
              </a:lnSpc>
              <a:spcBef>
                <a:spcPts val="1000"/>
              </a:spcBef>
              <a:spcAft>
                <a:spcPts val="0"/>
              </a:spcAft>
              <a:buNone/>
            </a:pPr>
            <a:endParaRPr sz="1800"/>
          </a:p>
          <a:p>
            <a:pPr marL="0" lvl="0" indent="0" algn="l" rtl="0">
              <a:lnSpc>
                <a:spcPct val="150000"/>
              </a:lnSpc>
              <a:spcBef>
                <a:spcPts val="1000"/>
              </a:spcBef>
              <a:spcAft>
                <a:spcPts val="0"/>
              </a:spcAft>
              <a:buNone/>
            </a:pPr>
            <a:endParaRPr sz="1800"/>
          </a:p>
        </p:txBody>
      </p:sp>
      <p:pic>
        <p:nvPicPr>
          <p:cNvPr id="1864" name="Google Shape;1864;g5af1d70b04_0_50"/>
          <p:cNvPicPr preferRelativeResize="0"/>
          <p:nvPr/>
        </p:nvPicPr>
        <p:blipFill rotWithShape="1">
          <a:blip r:embed="rId3">
            <a:alphaModFix/>
          </a:blip>
          <a:srcRect t="11182" b="11859"/>
          <a:stretch/>
        </p:blipFill>
        <p:spPr>
          <a:xfrm>
            <a:off x="677325" y="1930503"/>
            <a:ext cx="4281768" cy="1853499"/>
          </a:xfrm>
          <a:prstGeom prst="rect">
            <a:avLst/>
          </a:prstGeom>
          <a:noFill/>
          <a:ln>
            <a:noFill/>
          </a:ln>
        </p:spPr>
      </p:pic>
      <p:sp>
        <p:nvSpPr>
          <p:cNvPr id="1865" name="Google Shape;1865;g5af1d70b04_0_50"/>
          <p:cNvSpPr txBox="1"/>
          <p:nvPr/>
        </p:nvSpPr>
        <p:spPr>
          <a:xfrm>
            <a:off x="6318250" y="2095500"/>
            <a:ext cx="3810000"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866" name="Google Shape;1866;g5af1d70b04_0_50"/>
          <p:cNvSpPr/>
          <p:nvPr/>
        </p:nvSpPr>
        <p:spPr>
          <a:xfrm>
            <a:off x="6955425" y="2196800"/>
            <a:ext cx="3245870" cy="1320900"/>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gradFill>
                  <a:gsLst>
                    <a:gs pos="0">
                      <a:srgbClr val="DB0000"/>
                    </a:gs>
                    <a:gs pos="100000">
                      <a:srgbClr val="540303"/>
                    </a:gs>
                  </a:gsLst>
                  <a:lin ang="5400012" scaled="0"/>
                </a:gradFill>
                <a:latin typeface="Trebuchet MS"/>
              </a:rPr>
              <a:t>HOLD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5973f15ba2_0_4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Landscape</a:t>
            </a:r>
            <a:endParaRPr/>
          </a:p>
        </p:txBody>
      </p:sp>
      <p:sp>
        <p:nvSpPr>
          <p:cNvPr id="295" name="Google Shape;295;g5973f15ba2_0_43"/>
          <p:cNvSpPr txBox="1">
            <a:spLocks noGrp="1"/>
          </p:cNvSpPr>
          <p:nvPr>
            <p:ph type="body" idx="1"/>
          </p:nvPr>
        </p:nvSpPr>
        <p:spPr>
          <a:xfrm>
            <a:off x="677334" y="2160589"/>
            <a:ext cx="41841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96" name="Google Shape;296;g5973f15ba2_0_43"/>
          <p:cNvPicPr preferRelativeResize="0"/>
          <p:nvPr/>
        </p:nvPicPr>
        <p:blipFill>
          <a:blip r:embed="rId3">
            <a:alphaModFix/>
          </a:blip>
          <a:stretch>
            <a:fillRect/>
          </a:stretch>
        </p:blipFill>
        <p:spPr>
          <a:xfrm>
            <a:off x="677317" y="2160600"/>
            <a:ext cx="4868432" cy="3880799"/>
          </a:xfrm>
          <a:prstGeom prst="rect">
            <a:avLst/>
          </a:prstGeom>
          <a:noFill/>
          <a:ln>
            <a:noFill/>
          </a:ln>
        </p:spPr>
      </p:pic>
      <p:sp>
        <p:nvSpPr>
          <p:cNvPr id="297" name="Google Shape;297;g5973f15ba2_0_43"/>
          <p:cNvSpPr txBox="1">
            <a:spLocks noGrp="1"/>
          </p:cNvSpPr>
          <p:nvPr>
            <p:ph type="body" idx="2"/>
          </p:nvPr>
        </p:nvSpPr>
        <p:spPr>
          <a:xfrm>
            <a:off x="5545745" y="2160589"/>
            <a:ext cx="4184100" cy="38808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en-US"/>
              <a:t>Relatively low profit from array of costs</a:t>
            </a:r>
            <a:endParaRPr/>
          </a:p>
          <a:p>
            <a:pPr marL="914400" lvl="1" indent="-342900" algn="l" rtl="0">
              <a:lnSpc>
                <a:spcPct val="150000"/>
              </a:lnSpc>
              <a:spcBef>
                <a:spcPts val="0"/>
              </a:spcBef>
              <a:spcAft>
                <a:spcPts val="0"/>
              </a:spcAft>
              <a:buSzPts val="1800"/>
              <a:buChar char="-"/>
            </a:pPr>
            <a:r>
              <a:rPr lang="en-US" sz="1800"/>
              <a:t>Profit ratios vary greatly between subsectors</a:t>
            </a:r>
            <a:endParaRPr sz="1800"/>
          </a:p>
          <a:p>
            <a:pPr marL="914400" lvl="1" indent="-342900" algn="l" rtl="0">
              <a:lnSpc>
                <a:spcPct val="150000"/>
              </a:lnSpc>
              <a:spcBef>
                <a:spcPts val="0"/>
              </a:spcBef>
              <a:spcAft>
                <a:spcPts val="0"/>
              </a:spcAft>
              <a:buSzPts val="1800"/>
              <a:buChar char="-"/>
            </a:pPr>
            <a:r>
              <a:rPr lang="en-US" sz="1800"/>
              <a:t>e.g. Art dealers = 9.0%, convenience stores = 2.0%</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5973f15ba2_0_6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Landscape</a:t>
            </a:r>
            <a:endParaRPr/>
          </a:p>
        </p:txBody>
      </p:sp>
      <p:sp>
        <p:nvSpPr>
          <p:cNvPr id="303" name="Google Shape;303;g5973f15ba2_0_67"/>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spcBef>
                <a:spcPts val="1000"/>
              </a:spcBef>
              <a:spcAft>
                <a:spcPts val="0"/>
              </a:spcAft>
              <a:buSzPts val="1440"/>
              <a:buChar char="-"/>
            </a:pPr>
            <a:r>
              <a:rPr lang="en-US" b="1"/>
              <a:t>Barrier to entry is low</a:t>
            </a:r>
            <a:endParaRPr b="1"/>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However, potential entrants may struggle to compete with large incumbents who benefit from economies of scale</a:t>
            </a: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Capital costs are high up front for brick and mortar locations. However, these are generally lower for online retailers</a:t>
            </a: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b="1"/>
              <a:t>Product differentiation is generally low</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5973f15ba2_0_6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Landscape</a:t>
            </a:r>
            <a:endParaRPr/>
          </a:p>
        </p:txBody>
      </p:sp>
      <p:pic>
        <p:nvPicPr>
          <p:cNvPr id="309" name="Google Shape;309;g5973f15ba2_0_64"/>
          <p:cNvPicPr preferRelativeResize="0"/>
          <p:nvPr/>
        </p:nvPicPr>
        <p:blipFill>
          <a:blip r:embed="rId3">
            <a:alphaModFix/>
          </a:blip>
          <a:stretch>
            <a:fillRect/>
          </a:stretch>
        </p:blipFill>
        <p:spPr>
          <a:xfrm>
            <a:off x="677313" y="1723675"/>
            <a:ext cx="6008075" cy="431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
          <p:cNvPicPr preferRelativeResize="0"/>
          <p:nvPr/>
        </p:nvPicPr>
        <p:blipFill>
          <a:blip r:embed="rId3">
            <a:alphaModFix/>
          </a:blip>
          <a:stretch>
            <a:fillRect/>
          </a:stretch>
        </p:blipFill>
        <p:spPr>
          <a:xfrm>
            <a:off x="659775" y="152400"/>
            <a:ext cx="8264639" cy="65532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g5973f15ba2_0_61"/>
          <p:cNvPicPr preferRelativeResize="0"/>
          <p:nvPr/>
        </p:nvPicPr>
        <p:blipFill>
          <a:blip r:embed="rId3">
            <a:alphaModFix/>
          </a:blip>
          <a:stretch>
            <a:fillRect/>
          </a:stretch>
        </p:blipFill>
        <p:spPr>
          <a:xfrm>
            <a:off x="201500" y="1028324"/>
            <a:ext cx="9467425" cy="4801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5c3196d42d_0_116"/>
          <p:cNvPicPr preferRelativeResize="0"/>
          <p:nvPr/>
        </p:nvPicPr>
        <p:blipFill rotWithShape="1">
          <a:blip r:embed="rId3">
            <a:alphaModFix/>
          </a:blip>
          <a:srcRect t="12040" b="6711"/>
          <a:stretch/>
        </p:blipFill>
        <p:spPr>
          <a:xfrm>
            <a:off x="3303663" y="153363"/>
            <a:ext cx="8386425" cy="6551275"/>
          </a:xfrm>
          <a:prstGeom prst="rect">
            <a:avLst/>
          </a:prstGeom>
          <a:noFill/>
          <a:ln>
            <a:noFill/>
          </a:ln>
        </p:spPr>
      </p:pic>
      <p:sp>
        <p:nvSpPr>
          <p:cNvPr id="320" name="Google Shape;320;g5c3196d42d_0_116"/>
          <p:cNvSpPr txBox="1"/>
          <p:nvPr/>
        </p:nvSpPr>
        <p:spPr>
          <a:xfrm>
            <a:off x="433625" y="453575"/>
            <a:ext cx="27828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E-Commerce in Canada</a:t>
            </a:r>
            <a:endParaRPr sz="3600">
              <a:solidFill>
                <a:schemeClr val="accent1"/>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g5c3ed6b87d_2_45"/>
          <p:cNvPicPr preferRelativeResize="0"/>
          <p:nvPr/>
        </p:nvPicPr>
        <p:blipFill rotWithShape="1">
          <a:blip r:embed="rId3">
            <a:alphaModFix/>
          </a:blip>
          <a:srcRect t="35289" b="50771"/>
          <a:stretch/>
        </p:blipFill>
        <p:spPr>
          <a:xfrm>
            <a:off x="392450" y="2139625"/>
            <a:ext cx="11232676" cy="2578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5c3ed6b87d_2_88"/>
          <p:cNvSpPr txBox="1"/>
          <p:nvPr/>
        </p:nvSpPr>
        <p:spPr>
          <a:xfrm>
            <a:off x="433625" y="453575"/>
            <a:ext cx="70482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600">
                <a:solidFill>
                  <a:schemeClr val="accent1"/>
                </a:solidFill>
                <a:latin typeface="Trebuchet MS"/>
                <a:ea typeface="Trebuchet MS"/>
                <a:cs typeface="Trebuchet MS"/>
                <a:sym typeface="Trebuchet MS"/>
              </a:rPr>
              <a:t>Current Performance in Canada</a:t>
            </a:r>
            <a:endParaRPr sz="3600">
              <a:solidFill>
                <a:schemeClr val="accent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3600">
              <a:solidFill>
                <a:schemeClr val="accent1"/>
              </a:solidFill>
              <a:latin typeface="Trebuchet MS"/>
              <a:ea typeface="Trebuchet MS"/>
              <a:cs typeface="Trebuchet MS"/>
              <a:sym typeface="Trebuchet MS"/>
            </a:endParaRPr>
          </a:p>
          <a:p>
            <a:pPr marL="0" lvl="0" indent="0" algn="l" rtl="0">
              <a:spcBef>
                <a:spcPts val="0"/>
              </a:spcBef>
              <a:spcAft>
                <a:spcPts val="0"/>
              </a:spcAft>
              <a:buNone/>
            </a:pPr>
            <a:endParaRPr sz="3600">
              <a:solidFill>
                <a:schemeClr val="accent1"/>
              </a:solidFill>
              <a:latin typeface="Trebuchet MS"/>
              <a:ea typeface="Trebuchet MS"/>
              <a:cs typeface="Trebuchet MS"/>
              <a:sym typeface="Trebuchet MS"/>
            </a:endParaRPr>
          </a:p>
        </p:txBody>
      </p:sp>
      <p:sp>
        <p:nvSpPr>
          <p:cNvPr id="331" name="Google Shape;331;g5c3ed6b87d_2_88"/>
          <p:cNvSpPr txBox="1">
            <a:spLocks noGrp="1"/>
          </p:cNvSpPr>
          <p:nvPr>
            <p:ph type="body" idx="4294967295"/>
          </p:nvPr>
        </p:nvSpPr>
        <p:spPr>
          <a:xfrm>
            <a:off x="433625" y="1456178"/>
            <a:ext cx="8596800" cy="4994400"/>
          </a:xfrm>
          <a:prstGeom prst="rect">
            <a:avLst/>
          </a:prstGeom>
        </p:spPr>
        <p:txBody>
          <a:bodyPr spcFirstLastPara="1" wrap="square" lIns="91425" tIns="45700" rIns="91425" bIns="45700" anchor="t" anchorCtr="0">
            <a:noAutofit/>
          </a:bodyPr>
          <a:lstStyle/>
          <a:p>
            <a:pPr marL="457200" marR="0" lvl="0" indent="-342900" algn="l" rtl="0">
              <a:lnSpc>
                <a:spcPct val="150000"/>
              </a:lnSpc>
              <a:spcBef>
                <a:spcPts val="1000"/>
              </a:spcBef>
              <a:spcAft>
                <a:spcPts val="0"/>
              </a:spcAft>
              <a:buSzPts val="1800"/>
              <a:buChar char="-"/>
            </a:pPr>
            <a:r>
              <a:rPr lang="en-US"/>
              <a:t>Over the five years to 2018, industry revenue is increasing at an annualized rate of 20.5% to $8.0 billion, including a 17.5% growth in 2018 alone</a:t>
            </a:r>
            <a:endParaRPr/>
          </a:p>
          <a:p>
            <a:pPr marL="457200" marR="0" lvl="0" indent="0" algn="l" rtl="0">
              <a:lnSpc>
                <a:spcPct val="100000"/>
              </a:lnSpc>
              <a:spcBef>
                <a:spcPts val="1000"/>
              </a:spcBef>
              <a:spcAft>
                <a:spcPts val="0"/>
              </a:spcAft>
              <a:buNone/>
            </a:pPr>
            <a:endParaRPr/>
          </a:p>
          <a:p>
            <a:pPr marL="457200" marR="0" lvl="0" indent="-342900" algn="l" rtl="0">
              <a:lnSpc>
                <a:spcPct val="150000"/>
              </a:lnSpc>
              <a:spcBef>
                <a:spcPts val="1000"/>
              </a:spcBef>
              <a:spcAft>
                <a:spcPts val="0"/>
              </a:spcAft>
              <a:buSzPts val="1800"/>
              <a:buChar char="-"/>
            </a:pPr>
            <a:r>
              <a:rPr lang="en-US"/>
              <a:t>Online sales accounted for 1.5% of retail sales in 2013, which represents a marginal increase from 1.3% in 2003</a:t>
            </a:r>
            <a:endParaRPr/>
          </a:p>
          <a:p>
            <a:pPr marL="457200" marR="0" lvl="0" indent="0" algn="l" rtl="0">
              <a:lnSpc>
                <a:spcPct val="100000"/>
              </a:lnSpc>
              <a:spcBef>
                <a:spcPts val="1000"/>
              </a:spcBef>
              <a:spcAft>
                <a:spcPts val="0"/>
              </a:spcAft>
              <a:buNone/>
            </a:pPr>
            <a:endParaRPr/>
          </a:p>
          <a:p>
            <a:pPr marL="457200" marR="0" lvl="0" indent="-342900" algn="l" rtl="0">
              <a:lnSpc>
                <a:spcPct val="150000"/>
              </a:lnSpc>
              <a:spcBef>
                <a:spcPts val="1000"/>
              </a:spcBef>
              <a:spcAft>
                <a:spcPts val="0"/>
              </a:spcAft>
              <a:buSzPts val="1800"/>
              <a:buChar char="-"/>
            </a:pPr>
            <a:r>
              <a:rPr lang="en-US"/>
              <a:t>Online sales accounting for an estimated 2.7% of total retail sales in 2018</a:t>
            </a:r>
            <a:endParaRPr/>
          </a:p>
          <a:p>
            <a:pPr marL="457200" marR="0" lvl="0" indent="0" algn="l" rtl="0">
              <a:lnSpc>
                <a:spcPct val="100000"/>
              </a:lnSpc>
              <a:spcBef>
                <a:spcPts val="10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5c3ed6b87d_2_97"/>
          <p:cNvPicPr preferRelativeResize="0"/>
          <p:nvPr/>
        </p:nvPicPr>
        <p:blipFill rotWithShape="1">
          <a:blip r:embed="rId3">
            <a:alphaModFix/>
          </a:blip>
          <a:srcRect t="5338"/>
          <a:stretch/>
        </p:blipFill>
        <p:spPr>
          <a:xfrm>
            <a:off x="843800" y="433100"/>
            <a:ext cx="7188476" cy="5991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5c3ed6b87d_2_74"/>
          <p:cNvPicPr preferRelativeResize="0"/>
          <p:nvPr/>
        </p:nvPicPr>
        <p:blipFill rotWithShape="1">
          <a:blip r:embed="rId3">
            <a:alphaModFix/>
          </a:blip>
          <a:srcRect t="49531" b="29459"/>
          <a:stretch/>
        </p:blipFill>
        <p:spPr>
          <a:xfrm>
            <a:off x="479663" y="1485576"/>
            <a:ext cx="11232676" cy="38868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5c3ed6b87d_2_84"/>
          <p:cNvPicPr preferRelativeResize="0"/>
          <p:nvPr/>
        </p:nvPicPr>
        <p:blipFill rotWithShape="1">
          <a:blip r:embed="rId3">
            <a:alphaModFix/>
          </a:blip>
          <a:srcRect t="56481" b="14496"/>
          <a:stretch/>
        </p:blipFill>
        <p:spPr>
          <a:xfrm>
            <a:off x="388063" y="700763"/>
            <a:ext cx="11415874" cy="54564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5c3ed6b87d_2_50"/>
          <p:cNvPicPr preferRelativeResize="0"/>
          <p:nvPr/>
        </p:nvPicPr>
        <p:blipFill rotWithShape="1">
          <a:blip r:embed="rId3">
            <a:alphaModFix/>
          </a:blip>
          <a:srcRect t="13141" b="68788"/>
          <a:stretch/>
        </p:blipFill>
        <p:spPr>
          <a:xfrm>
            <a:off x="454649" y="353787"/>
            <a:ext cx="9956775" cy="61504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5c3ed6b87d_2_53"/>
          <p:cNvPicPr preferRelativeResize="0"/>
          <p:nvPr/>
        </p:nvPicPr>
        <p:blipFill rotWithShape="1">
          <a:blip r:embed="rId3">
            <a:alphaModFix/>
          </a:blip>
          <a:srcRect t="31436" b="49285"/>
          <a:stretch/>
        </p:blipFill>
        <p:spPr>
          <a:xfrm>
            <a:off x="1128300" y="155038"/>
            <a:ext cx="9935399" cy="65479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5c3ed6b87d_2_59"/>
          <p:cNvPicPr preferRelativeResize="0"/>
          <p:nvPr/>
        </p:nvPicPr>
        <p:blipFill rotWithShape="1">
          <a:blip r:embed="rId3">
            <a:alphaModFix/>
          </a:blip>
          <a:srcRect t="50822" b="39910"/>
          <a:stretch/>
        </p:blipFill>
        <p:spPr>
          <a:xfrm>
            <a:off x="1044200" y="1828556"/>
            <a:ext cx="10103600" cy="3200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5b1d631368_0_3"/>
          <p:cNvPicPr preferRelativeResize="0"/>
          <p:nvPr/>
        </p:nvPicPr>
        <p:blipFill>
          <a:blip r:embed="rId3">
            <a:alphaModFix/>
          </a:blip>
          <a:stretch>
            <a:fillRect/>
          </a:stretch>
        </p:blipFill>
        <p:spPr>
          <a:xfrm>
            <a:off x="670175" y="152400"/>
            <a:ext cx="8264639" cy="6553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5c3ed6b87d_2_67"/>
          <p:cNvPicPr preferRelativeResize="0"/>
          <p:nvPr/>
        </p:nvPicPr>
        <p:blipFill rotWithShape="1">
          <a:blip r:embed="rId3">
            <a:alphaModFix/>
          </a:blip>
          <a:srcRect t="60305" b="30805"/>
          <a:stretch/>
        </p:blipFill>
        <p:spPr>
          <a:xfrm>
            <a:off x="862500" y="1893968"/>
            <a:ext cx="10103600" cy="30700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5c3ed6b87d_2_63"/>
          <p:cNvPicPr preferRelativeResize="0"/>
          <p:nvPr/>
        </p:nvPicPr>
        <p:blipFill rotWithShape="1">
          <a:blip r:embed="rId3">
            <a:alphaModFix/>
          </a:blip>
          <a:srcRect t="69532" b="21342"/>
          <a:stretch/>
        </p:blipFill>
        <p:spPr>
          <a:xfrm>
            <a:off x="451375" y="1756528"/>
            <a:ext cx="10722975" cy="3344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5c3196d42d_0_121"/>
          <p:cNvSpPr txBox="1"/>
          <p:nvPr/>
        </p:nvSpPr>
        <p:spPr>
          <a:xfrm>
            <a:off x="433625" y="453575"/>
            <a:ext cx="70482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Regulation &amp; Policy in Canada</a:t>
            </a:r>
            <a:endParaRPr sz="3600">
              <a:solidFill>
                <a:schemeClr val="accent1"/>
              </a:solidFill>
              <a:latin typeface="Trebuchet MS"/>
              <a:ea typeface="Trebuchet MS"/>
              <a:cs typeface="Trebuchet MS"/>
              <a:sym typeface="Trebuchet MS"/>
            </a:endParaRPr>
          </a:p>
        </p:txBody>
      </p:sp>
      <p:sp>
        <p:nvSpPr>
          <p:cNvPr id="377" name="Google Shape;377;g5c3196d42d_0_121"/>
          <p:cNvSpPr txBox="1">
            <a:spLocks noGrp="1"/>
          </p:cNvSpPr>
          <p:nvPr>
            <p:ph type="body" idx="4294967295"/>
          </p:nvPr>
        </p:nvSpPr>
        <p:spPr>
          <a:xfrm>
            <a:off x="433625" y="1339303"/>
            <a:ext cx="8596800" cy="4994400"/>
          </a:xfrm>
          <a:prstGeom prst="rect">
            <a:avLst/>
          </a:prstGeom>
        </p:spPr>
        <p:txBody>
          <a:bodyPr spcFirstLastPara="1" wrap="square" lIns="91425" tIns="45700" rIns="91425" bIns="45700" anchor="t" anchorCtr="0">
            <a:noAutofit/>
          </a:bodyPr>
          <a:lstStyle/>
          <a:p>
            <a:pPr marL="457200" marR="0" lvl="0" indent="-342900" algn="l" rtl="0">
              <a:lnSpc>
                <a:spcPct val="100000"/>
              </a:lnSpc>
              <a:spcBef>
                <a:spcPts val="1000"/>
              </a:spcBef>
              <a:spcAft>
                <a:spcPts val="0"/>
              </a:spcAft>
              <a:buClr>
                <a:schemeClr val="accent1"/>
              </a:buClr>
              <a:buSzPts val="1800"/>
              <a:buFont typeface="Noto Sans Symbols"/>
              <a:buChar char="-"/>
            </a:pPr>
            <a:r>
              <a:rPr lang="en-US"/>
              <a:t>The level of regulation is medium and the trend is increasing</a:t>
            </a:r>
            <a:endParaRPr/>
          </a:p>
          <a:p>
            <a:pPr marL="457200" marR="0" lvl="0" indent="0" algn="l" rtl="0">
              <a:lnSpc>
                <a:spcPct val="100000"/>
              </a:lnSpc>
              <a:spcBef>
                <a:spcPts val="1000"/>
              </a:spcBef>
              <a:spcAft>
                <a:spcPts val="0"/>
              </a:spcAft>
              <a:buNone/>
            </a:pPr>
            <a:endParaRPr/>
          </a:p>
          <a:p>
            <a:pPr marL="457200" marR="0" lvl="0" indent="-342900" algn="l" rtl="0">
              <a:lnSpc>
                <a:spcPct val="100000"/>
              </a:lnSpc>
              <a:spcBef>
                <a:spcPts val="1000"/>
              </a:spcBef>
              <a:spcAft>
                <a:spcPts val="0"/>
              </a:spcAft>
              <a:buSzPts val="1800"/>
              <a:buChar char="-"/>
            </a:pPr>
            <a:r>
              <a:rPr lang="en-US"/>
              <a:t>As a relatively new industry, there is little regulation affecting the E-commerce and Online Auctions industry in Canada</a:t>
            </a:r>
            <a:endParaRPr/>
          </a:p>
          <a:p>
            <a:pPr marL="457200" marR="0" lvl="0" indent="0" algn="l" rtl="0">
              <a:lnSpc>
                <a:spcPct val="100000"/>
              </a:lnSpc>
              <a:spcBef>
                <a:spcPts val="1000"/>
              </a:spcBef>
              <a:spcAft>
                <a:spcPts val="0"/>
              </a:spcAft>
              <a:buNone/>
            </a:pPr>
            <a:endParaRPr/>
          </a:p>
          <a:p>
            <a:pPr marL="457200" marR="0" lvl="0" indent="-342900" algn="l" rtl="0">
              <a:lnSpc>
                <a:spcPct val="100000"/>
              </a:lnSpc>
              <a:spcBef>
                <a:spcPts val="1000"/>
              </a:spcBef>
              <a:spcAft>
                <a:spcPts val="0"/>
              </a:spcAft>
              <a:buSzPts val="1800"/>
              <a:buChar char="-"/>
            </a:pPr>
            <a:r>
              <a:rPr lang="en-US"/>
              <a:t>A significant retail law that limits credit card transaction fees has not yet been extended to include online retailers</a:t>
            </a:r>
            <a:endParaRPr/>
          </a:p>
        </p:txBody>
      </p:sp>
      <p:pic>
        <p:nvPicPr>
          <p:cNvPr id="378" name="Google Shape;378;g5c3196d42d_0_121"/>
          <p:cNvPicPr preferRelativeResize="0"/>
          <p:nvPr/>
        </p:nvPicPr>
        <p:blipFill>
          <a:blip r:embed="rId3">
            <a:alphaModFix/>
          </a:blip>
          <a:stretch>
            <a:fillRect/>
          </a:stretch>
        </p:blipFill>
        <p:spPr>
          <a:xfrm>
            <a:off x="2951775" y="4189925"/>
            <a:ext cx="4222749" cy="2374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5973f15ba2_0_49"/>
          <p:cNvPicPr preferRelativeResize="0"/>
          <p:nvPr/>
        </p:nvPicPr>
        <p:blipFill rotWithShape="1">
          <a:blip r:embed="rId3">
            <a:alphaModFix/>
          </a:blip>
          <a:srcRect b="13005"/>
          <a:stretch/>
        </p:blipFill>
        <p:spPr>
          <a:xfrm>
            <a:off x="433625" y="1157200"/>
            <a:ext cx="8277998" cy="5700801"/>
          </a:xfrm>
          <a:prstGeom prst="rect">
            <a:avLst/>
          </a:prstGeom>
          <a:noFill/>
          <a:ln>
            <a:noFill/>
          </a:ln>
        </p:spPr>
      </p:pic>
      <p:sp>
        <p:nvSpPr>
          <p:cNvPr id="384" name="Google Shape;384;g5973f15ba2_0_49"/>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5c3196d42d_0_42"/>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pic>
        <p:nvPicPr>
          <p:cNvPr id="390" name="Google Shape;390;g5c3196d42d_0_42"/>
          <p:cNvPicPr preferRelativeResize="0"/>
          <p:nvPr/>
        </p:nvPicPr>
        <p:blipFill rotWithShape="1">
          <a:blip r:embed="rId3">
            <a:alphaModFix/>
          </a:blip>
          <a:srcRect r="69208"/>
          <a:stretch/>
        </p:blipFill>
        <p:spPr>
          <a:xfrm>
            <a:off x="8784375" y="931800"/>
            <a:ext cx="2306700" cy="4994400"/>
          </a:xfrm>
          <a:prstGeom prst="rect">
            <a:avLst/>
          </a:prstGeom>
          <a:noFill/>
          <a:ln>
            <a:noFill/>
          </a:ln>
        </p:spPr>
      </p:pic>
      <p:sp>
        <p:nvSpPr>
          <p:cNvPr id="391" name="Google Shape;391;g5c3196d42d_0_42"/>
          <p:cNvSpPr txBox="1">
            <a:spLocks noGrp="1"/>
          </p:cNvSpPr>
          <p:nvPr>
            <p:ph type="body" idx="4294967295"/>
          </p:nvPr>
        </p:nvSpPr>
        <p:spPr>
          <a:xfrm>
            <a:off x="433625" y="1622728"/>
            <a:ext cx="8596800" cy="4994400"/>
          </a:xfrm>
          <a:prstGeom prst="rect">
            <a:avLst/>
          </a:prstGeom>
        </p:spPr>
        <p:txBody>
          <a:bodyPr spcFirstLastPara="1" wrap="square" lIns="91425" tIns="45700" rIns="91425" bIns="45700" anchor="t" anchorCtr="0">
            <a:noAutofit/>
          </a:bodyPr>
          <a:lstStyle/>
          <a:p>
            <a:pPr marL="457200" lvl="0" indent="-342900" algn="l" rtl="0">
              <a:lnSpc>
                <a:spcPct val="200000"/>
              </a:lnSpc>
              <a:spcBef>
                <a:spcPts val="1000"/>
              </a:spcBef>
              <a:spcAft>
                <a:spcPts val="0"/>
              </a:spcAft>
              <a:buSzPts val="1800"/>
              <a:buChar char="-"/>
            </a:pPr>
            <a:r>
              <a:rPr lang="en-US" b="1"/>
              <a:t>Generation Z</a:t>
            </a:r>
            <a:endParaRPr b="1"/>
          </a:p>
          <a:p>
            <a:pPr marL="914400" lvl="1" indent="-342900" algn="l" rtl="0">
              <a:lnSpc>
                <a:spcPct val="200000"/>
              </a:lnSpc>
              <a:spcBef>
                <a:spcPts val="0"/>
              </a:spcBef>
              <a:spcAft>
                <a:spcPts val="0"/>
              </a:spcAft>
              <a:buSzPts val="1800"/>
              <a:buChar char="-"/>
            </a:pPr>
            <a:r>
              <a:rPr lang="en-US" sz="1800"/>
              <a:t>People born after the early 2000s</a:t>
            </a:r>
            <a:endParaRPr sz="1800"/>
          </a:p>
          <a:p>
            <a:pPr marL="914400" lvl="1" indent="-342900" algn="l" rtl="0">
              <a:lnSpc>
                <a:spcPct val="200000"/>
              </a:lnSpc>
              <a:spcBef>
                <a:spcPts val="0"/>
              </a:spcBef>
              <a:spcAft>
                <a:spcPts val="0"/>
              </a:spcAft>
              <a:buSzPts val="1800"/>
              <a:buChar char="-"/>
            </a:pPr>
            <a:r>
              <a:rPr lang="en-US" sz="1800"/>
              <a:t>Won't directly make online purchases</a:t>
            </a:r>
            <a:endParaRPr sz="1800"/>
          </a:p>
          <a:p>
            <a:pPr marL="914400" lvl="1" indent="-342900" algn="l" rtl="0">
              <a:lnSpc>
                <a:spcPct val="200000"/>
              </a:lnSpc>
              <a:spcBef>
                <a:spcPts val="0"/>
              </a:spcBef>
              <a:spcAft>
                <a:spcPts val="0"/>
              </a:spcAft>
              <a:buSzPts val="1800"/>
              <a:buChar char="-"/>
            </a:pPr>
            <a:r>
              <a:rPr lang="en-US" sz="1800"/>
              <a:t>They have a major influence on the parents</a:t>
            </a:r>
            <a:endParaRPr sz="1800"/>
          </a:p>
          <a:p>
            <a:pPr marL="914400" lvl="1" indent="-342900" algn="l" rtl="0">
              <a:lnSpc>
                <a:spcPct val="200000"/>
              </a:lnSpc>
              <a:spcBef>
                <a:spcPts val="0"/>
              </a:spcBef>
              <a:spcAft>
                <a:spcPts val="0"/>
              </a:spcAft>
              <a:buSzPts val="1800"/>
              <a:buChar char="-"/>
            </a:pPr>
            <a:r>
              <a:rPr lang="en-US" sz="1800"/>
              <a:t>Possesses the technological proficiency to browse for products online</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5c3196d42d_0_82"/>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pic>
        <p:nvPicPr>
          <p:cNvPr id="397" name="Google Shape;397;g5c3196d42d_0_82"/>
          <p:cNvPicPr preferRelativeResize="0"/>
          <p:nvPr/>
        </p:nvPicPr>
        <p:blipFill rotWithShape="1">
          <a:blip r:embed="rId3">
            <a:alphaModFix/>
          </a:blip>
          <a:srcRect l="34496" r="34669"/>
          <a:stretch/>
        </p:blipFill>
        <p:spPr>
          <a:xfrm>
            <a:off x="8595400" y="730925"/>
            <a:ext cx="2495700" cy="5396150"/>
          </a:xfrm>
          <a:prstGeom prst="rect">
            <a:avLst/>
          </a:prstGeom>
          <a:noFill/>
          <a:ln>
            <a:noFill/>
          </a:ln>
        </p:spPr>
      </p:pic>
      <p:sp>
        <p:nvSpPr>
          <p:cNvPr id="398" name="Google Shape;398;g5c3196d42d_0_82"/>
          <p:cNvSpPr txBox="1">
            <a:spLocks noGrp="1"/>
          </p:cNvSpPr>
          <p:nvPr>
            <p:ph type="body" idx="4294967295"/>
          </p:nvPr>
        </p:nvSpPr>
        <p:spPr>
          <a:xfrm>
            <a:off x="433625" y="1456178"/>
            <a:ext cx="8596800" cy="4994400"/>
          </a:xfrm>
          <a:prstGeom prst="rect">
            <a:avLst/>
          </a:prstGeom>
        </p:spPr>
        <p:txBody>
          <a:bodyPr spcFirstLastPara="1" wrap="square" lIns="91425" tIns="45700" rIns="91425" bIns="45700" anchor="t" anchorCtr="0">
            <a:noAutofit/>
          </a:bodyPr>
          <a:lstStyle/>
          <a:p>
            <a:pPr marL="457200" marR="0" lvl="0" indent="-342900" algn="l" rtl="0">
              <a:lnSpc>
                <a:spcPct val="200000"/>
              </a:lnSpc>
              <a:spcBef>
                <a:spcPts val="1000"/>
              </a:spcBef>
              <a:spcAft>
                <a:spcPts val="0"/>
              </a:spcAft>
              <a:buClr>
                <a:schemeClr val="accent1"/>
              </a:buClr>
              <a:buSzPts val="1800"/>
              <a:buChar char="-"/>
            </a:pPr>
            <a:r>
              <a:rPr lang="en-US" b="1"/>
              <a:t>Millennials (Generation Y)</a:t>
            </a:r>
            <a:endParaRPr b="1"/>
          </a:p>
          <a:p>
            <a:pPr marL="914400" marR="0" lvl="1" indent="-342900" algn="l" rtl="0">
              <a:lnSpc>
                <a:spcPct val="200000"/>
              </a:lnSpc>
              <a:spcBef>
                <a:spcPts val="0"/>
              </a:spcBef>
              <a:spcAft>
                <a:spcPts val="0"/>
              </a:spcAft>
              <a:buSzPts val="1800"/>
              <a:buChar char="-"/>
            </a:pPr>
            <a:r>
              <a:rPr lang="en-US" sz="1800"/>
              <a:t>Age from roughly 25 to 39 years old</a:t>
            </a:r>
            <a:endParaRPr sz="1800"/>
          </a:p>
          <a:p>
            <a:pPr marL="914400" marR="0" lvl="1" indent="-342900" algn="l" rtl="0">
              <a:lnSpc>
                <a:spcPct val="200000"/>
              </a:lnSpc>
              <a:spcBef>
                <a:spcPts val="0"/>
              </a:spcBef>
              <a:spcAft>
                <a:spcPts val="0"/>
              </a:spcAft>
              <a:buSzPts val="1800"/>
              <a:buChar char="-"/>
            </a:pPr>
            <a:r>
              <a:rPr lang="en-US" sz="1800"/>
              <a:t>A lower disposable income </a:t>
            </a:r>
            <a:endParaRPr sz="1800"/>
          </a:p>
          <a:p>
            <a:pPr marL="914400" marR="0" lvl="1" indent="-342900" algn="l" rtl="0">
              <a:lnSpc>
                <a:spcPct val="200000"/>
              </a:lnSpc>
              <a:spcBef>
                <a:spcPts val="0"/>
              </a:spcBef>
              <a:spcAft>
                <a:spcPts val="0"/>
              </a:spcAft>
              <a:buSzPts val="1800"/>
              <a:buChar char="-"/>
            </a:pPr>
            <a:r>
              <a:rPr lang="en-US" sz="1800"/>
              <a:t>Optimistic about their future economic status</a:t>
            </a:r>
            <a:endParaRPr sz="1800"/>
          </a:p>
          <a:p>
            <a:pPr marL="914400" marR="0" lvl="1" indent="-342900" algn="l" rtl="0">
              <a:lnSpc>
                <a:spcPct val="200000"/>
              </a:lnSpc>
              <a:spcBef>
                <a:spcPts val="0"/>
              </a:spcBef>
              <a:spcAft>
                <a:spcPts val="0"/>
              </a:spcAft>
              <a:buSzPts val="1800"/>
              <a:buChar char="-"/>
            </a:pPr>
            <a:r>
              <a:rPr lang="en-US" sz="1800"/>
              <a:t>Lower levels of traditional brand loyalty</a:t>
            </a:r>
            <a:endParaRPr sz="1800"/>
          </a:p>
          <a:p>
            <a:pPr marL="914400" marR="0" lvl="1" indent="-342900" algn="l" rtl="0">
              <a:lnSpc>
                <a:spcPct val="200000"/>
              </a:lnSpc>
              <a:spcBef>
                <a:spcPts val="0"/>
              </a:spcBef>
              <a:spcAft>
                <a:spcPts val="0"/>
              </a:spcAft>
              <a:buSzPts val="1800"/>
              <a:buChar char="-"/>
            </a:pPr>
            <a:r>
              <a:rPr lang="en-US" sz="1800"/>
              <a:t>Like to compare products and prices</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5c3ed6b87d_2_0"/>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pic>
        <p:nvPicPr>
          <p:cNvPr id="404" name="Google Shape;404;g5c3ed6b87d_2_0"/>
          <p:cNvPicPr preferRelativeResize="0"/>
          <p:nvPr/>
        </p:nvPicPr>
        <p:blipFill rotWithShape="1">
          <a:blip r:embed="rId3">
            <a:alphaModFix/>
          </a:blip>
          <a:srcRect l="70246"/>
          <a:stretch/>
        </p:blipFill>
        <p:spPr>
          <a:xfrm>
            <a:off x="8742175" y="751513"/>
            <a:ext cx="2389875" cy="5354975"/>
          </a:xfrm>
          <a:prstGeom prst="rect">
            <a:avLst/>
          </a:prstGeom>
          <a:noFill/>
          <a:ln>
            <a:noFill/>
          </a:ln>
        </p:spPr>
      </p:pic>
      <p:sp>
        <p:nvSpPr>
          <p:cNvPr id="405" name="Google Shape;405;g5c3ed6b87d_2_0"/>
          <p:cNvSpPr txBox="1">
            <a:spLocks noGrp="1"/>
          </p:cNvSpPr>
          <p:nvPr>
            <p:ph type="body" idx="4294967295"/>
          </p:nvPr>
        </p:nvSpPr>
        <p:spPr>
          <a:xfrm>
            <a:off x="433625" y="1456175"/>
            <a:ext cx="7721400" cy="4994400"/>
          </a:xfrm>
          <a:prstGeom prst="rect">
            <a:avLst/>
          </a:prstGeom>
        </p:spPr>
        <p:txBody>
          <a:bodyPr spcFirstLastPara="1" wrap="square" lIns="91425" tIns="45700" rIns="91425" bIns="45700" anchor="t" anchorCtr="0">
            <a:noAutofit/>
          </a:bodyPr>
          <a:lstStyle/>
          <a:p>
            <a:pPr marL="457200" lvl="0" indent="-342900" algn="l" rtl="0">
              <a:lnSpc>
                <a:spcPct val="200000"/>
              </a:lnSpc>
              <a:spcBef>
                <a:spcPts val="1000"/>
              </a:spcBef>
              <a:spcAft>
                <a:spcPts val="0"/>
              </a:spcAft>
              <a:buSzPts val="1800"/>
              <a:buChar char="-"/>
            </a:pPr>
            <a:r>
              <a:rPr lang="en-US" b="1"/>
              <a:t>Generation X</a:t>
            </a:r>
            <a:endParaRPr b="1"/>
          </a:p>
          <a:p>
            <a:pPr marL="914400" lvl="1" indent="-342900" algn="l" rtl="0">
              <a:lnSpc>
                <a:spcPct val="200000"/>
              </a:lnSpc>
              <a:spcBef>
                <a:spcPts val="0"/>
              </a:spcBef>
              <a:spcAft>
                <a:spcPts val="0"/>
              </a:spcAft>
              <a:buSzPts val="1800"/>
              <a:buChar char="-"/>
            </a:pPr>
            <a:r>
              <a:rPr lang="en-US" sz="1800"/>
              <a:t>Age from roughly 40 to 54 years old</a:t>
            </a:r>
            <a:endParaRPr sz="1800"/>
          </a:p>
          <a:p>
            <a:pPr marL="914400" lvl="1" indent="-342900" algn="l" rtl="0">
              <a:lnSpc>
                <a:spcPct val="200000"/>
              </a:lnSpc>
              <a:spcBef>
                <a:spcPts val="0"/>
              </a:spcBef>
              <a:spcAft>
                <a:spcPts val="0"/>
              </a:spcAft>
              <a:buSzPts val="1800"/>
              <a:buChar char="-"/>
            </a:pPr>
            <a:r>
              <a:rPr lang="en-US" sz="1800"/>
              <a:t>A significant majority grew up without home computers</a:t>
            </a:r>
            <a:endParaRPr sz="1800"/>
          </a:p>
          <a:p>
            <a:pPr marL="914400" lvl="1" indent="-342900" algn="l" rtl="0">
              <a:lnSpc>
                <a:spcPct val="200000"/>
              </a:lnSpc>
              <a:spcBef>
                <a:spcPts val="0"/>
              </a:spcBef>
              <a:spcAft>
                <a:spcPts val="0"/>
              </a:spcAft>
              <a:buSzPts val="1800"/>
              <a:buChar char="-"/>
            </a:pPr>
            <a:r>
              <a:rPr lang="en-US" sz="1800"/>
              <a:t>Can afford higher-priced goods</a:t>
            </a:r>
            <a:endParaRPr sz="1800"/>
          </a:p>
          <a:p>
            <a:pPr marL="914400" lvl="1" indent="-342900" algn="l" rtl="0">
              <a:lnSpc>
                <a:spcPct val="200000"/>
              </a:lnSpc>
              <a:spcBef>
                <a:spcPts val="0"/>
              </a:spcBef>
              <a:spcAft>
                <a:spcPts val="0"/>
              </a:spcAft>
              <a:buSzPts val="1800"/>
              <a:buChar char="-"/>
            </a:pPr>
            <a:r>
              <a:rPr lang="en-US" sz="1800"/>
              <a:t>Often busy with work or family</a:t>
            </a:r>
            <a:endParaRPr sz="1800"/>
          </a:p>
          <a:p>
            <a:pPr marL="914400" lvl="1" indent="-342900" algn="l" rtl="0">
              <a:lnSpc>
                <a:spcPct val="200000"/>
              </a:lnSpc>
              <a:spcBef>
                <a:spcPts val="0"/>
              </a:spcBef>
              <a:spcAft>
                <a:spcPts val="0"/>
              </a:spcAft>
              <a:buSzPts val="1800"/>
              <a:buChar char="-"/>
            </a:pPr>
            <a:r>
              <a:rPr lang="en-US" sz="1800"/>
              <a:t>Attracted by the convenience of e-commerce and the ability to ship directly to their homes</a:t>
            </a:r>
            <a:endParaRPr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5c3ed6b87d_2_12"/>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sp>
        <p:nvSpPr>
          <p:cNvPr id="411" name="Google Shape;411;g5c3ed6b87d_2_12"/>
          <p:cNvSpPr txBox="1">
            <a:spLocks noGrp="1"/>
          </p:cNvSpPr>
          <p:nvPr>
            <p:ph type="body" idx="4294967295"/>
          </p:nvPr>
        </p:nvSpPr>
        <p:spPr>
          <a:xfrm>
            <a:off x="433625" y="1456178"/>
            <a:ext cx="8596800" cy="4994400"/>
          </a:xfrm>
          <a:prstGeom prst="rect">
            <a:avLst/>
          </a:prstGeom>
        </p:spPr>
        <p:txBody>
          <a:bodyPr spcFirstLastPara="1" wrap="square" lIns="91425" tIns="45700" rIns="91425" bIns="45700" anchor="t" anchorCtr="0">
            <a:noAutofit/>
          </a:bodyPr>
          <a:lstStyle/>
          <a:p>
            <a:pPr marL="457200" lvl="0" indent="-342900" algn="l" rtl="0">
              <a:lnSpc>
                <a:spcPct val="200000"/>
              </a:lnSpc>
              <a:spcBef>
                <a:spcPts val="1000"/>
              </a:spcBef>
              <a:spcAft>
                <a:spcPts val="0"/>
              </a:spcAft>
              <a:buSzPts val="1800"/>
              <a:buChar char="-"/>
            </a:pPr>
            <a:r>
              <a:rPr lang="en-US" b="1"/>
              <a:t>Boomers</a:t>
            </a:r>
            <a:endParaRPr b="1"/>
          </a:p>
          <a:p>
            <a:pPr marL="914400" lvl="1" indent="-342900" algn="l" rtl="0">
              <a:lnSpc>
                <a:spcPct val="200000"/>
              </a:lnSpc>
              <a:spcBef>
                <a:spcPts val="0"/>
              </a:spcBef>
              <a:spcAft>
                <a:spcPts val="0"/>
              </a:spcAft>
              <a:buSzPts val="1800"/>
              <a:buChar char="-"/>
            </a:pPr>
            <a:r>
              <a:rPr lang="en-US" sz="1800"/>
              <a:t>Age from roughly 55 to 74 years old</a:t>
            </a:r>
            <a:endParaRPr sz="1800"/>
          </a:p>
          <a:p>
            <a:pPr marL="914400" lvl="1" indent="-342900" algn="l" rtl="0">
              <a:lnSpc>
                <a:spcPct val="200000"/>
              </a:lnSpc>
              <a:spcBef>
                <a:spcPts val="0"/>
              </a:spcBef>
              <a:spcAft>
                <a:spcPts val="0"/>
              </a:spcAft>
              <a:buSzPts val="1800"/>
              <a:buChar char="-"/>
            </a:pPr>
            <a:r>
              <a:rPr lang="en-US" sz="1800"/>
              <a:t>Generate the largest amount of revenue</a:t>
            </a:r>
            <a:endParaRPr sz="1800"/>
          </a:p>
          <a:p>
            <a:pPr marL="914400" lvl="1" indent="-342900" algn="l" rtl="0">
              <a:lnSpc>
                <a:spcPct val="200000"/>
              </a:lnSpc>
              <a:spcBef>
                <a:spcPts val="0"/>
              </a:spcBef>
              <a:spcAft>
                <a:spcPts val="0"/>
              </a:spcAft>
              <a:buSzPts val="1800"/>
              <a:buChar char="-"/>
            </a:pPr>
            <a:r>
              <a:rPr lang="en-US" sz="1800"/>
              <a:t>Slowly but surely adapted to internet trends</a:t>
            </a:r>
            <a:endParaRPr sz="1800"/>
          </a:p>
          <a:p>
            <a:pPr marL="914400" lvl="1" indent="-342900" algn="l" rtl="0">
              <a:lnSpc>
                <a:spcPct val="200000"/>
              </a:lnSpc>
              <a:spcBef>
                <a:spcPts val="0"/>
              </a:spcBef>
              <a:spcAft>
                <a:spcPts val="0"/>
              </a:spcAft>
              <a:buSzPts val="1800"/>
              <a:buChar char="-"/>
            </a:pPr>
            <a:r>
              <a:rPr lang="en-US" sz="1800"/>
              <a:t>Favouring convenience over tradition</a:t>
            </a:r>
            <a:endParaRPr sz="1800"/>
          </a:p>
          <a:p>
            <a:pPr marL="914400" lvl="1" indent="-342900" algn="l" rtl="0">
              <a:lnSpc>
                <a:spcPct val="200000"/>
              </a:lnSpc>
              <a:spcBef>
                <a:spcPts val="0"/>
              </a:spcBef>
              <a:spcAft>
                <a:spcPts val="0"/>
              </a:spcAft>
              <a:buSzPts val="1800"/>
              <a:buChar char="-"/>
            </a:pPr>
            <a:r>
              <a:rPr lang="en-US" sz="1800"/>
              <a:t>Increased disposable income due to the emancipation of children </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5c3ed6b87d_2_20"/>
          <p:cNvSpPr txBox="1"/>
          <p:nvPr/>
        </p:nvSpPr>
        <p:spPr>
          <a:xfrm>
            <a:off x="433625" y="453575"/>
            <a:ext cx="5003100" cy="10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Who Shops Online?</a:t>
            </a:r>
            <a:endParaRPr sz="3600">
              <a:solidFill>
                <a:schemeClr val="accent1"/>
              </a:solidFill>
              <a:latin typeface="Trebuchet MS"/>
              <a:ea typeface="Trebuchet MS"/>
              <a:cs typeface="Trebuchet MS"/>
              <a:sym typeface="Trebuchet MS"/>
            </a:endParaRPr>
          </a:p>
        </p:txBody>
      </p:sp>
      <p:pic>
        <p:nvPicPr>
          <p:cNvPr id="417" name="Google Shape;417;g5c3ed6b87d_2_20"/>
          <p:cNvPicPr preferRelativeResize="0"/>
          <p:nvPr/>
        </p:nvPicPr>
        <p:blipFill>
          <a:blip r:embed="rId3">
            <a:alphaModFix/>
          </a:blip>
          <a:stretch>
            <a:fillRect/>
          </a:stretch>
        </p:blipFill>
        <p:spPr>
          <a:xfrm>
            <a:off x="1506775" y="3339925"/>
            <a:ext cx="2856775" cy="2856775"/>
          </a:xfrm>
          <a:prstGeom prst="rect">
            <a:avLst/>
          </a:prstGeom>
          <a:noFill/>
          <a:ln>
            <a:noFill/>
          </a:ln>
        </p:spPr>
      </p:pic>
      <p:sp>
        <p:nvSpPr>
          <p:cNvPr id="418" name="Google Shape;418;g5c3ed6b87d_2_20"/>
          <p:cNvSpPr txBox="1">
            <a:spLocks noGrp="1"/>
          </p:cNvSpPr>
          <p:nvPr>
            <p:ph type="body" idx="4294967295"/>
          </p:nvPr>
        </p:nvSpPr>
        <p:spPr>
          <a:xfrm>
            <a:off x="433625" y="1456178"/>
            <a:ext cx="8596800" cy="4994400"/>
          </a:xfrm>
          <a:prstGeom prst="rect">
            <a:avLst/>
          </a:prstGeom>
        </p:spPr>
        <p:txBody>
          <a:bodyPr spcFirstLastPara="1" wrap="square" lIns="91425" tIns="45700" rIns="91425" bIns="45700" anchor="t" anchorCtr="0">
            <a:noAutofit/>
          </a:bodyPr>
          <a:lstStyle/>
          <a:p>
            <a:pPr marL="457200" lvl="0" indent="-342900" algn="l" rtl="0">
              <a:lnSpc>
                <a:spcPct val="200000"/>
              </a:lnSpc>
              <a:spcBef>
                <a:spcPts val="1000"/>
              </a:spcBef>
              <a:spcAft>
                <a:spcPts val="0"/>
              </a:spcAft>
              <a:buSzPts val="1800"/>
              <a:buChar char="-"/>
            </a:pPr>
            <a:r>
              <a:rPr lang="en-US" b="1"/>
              <a:t>Age 75+</a:t>
            </a:r>
            <a:endParaRPr b="1"/>
          </a:p>
          <a:p>
            <a:pPr marL="914400" lvl="1" indent="-342900" algn="l" rtl="0">
              <a:lnSpc>
                <a:spcPct val="200000"/>
              </a:lnSpc>
              <a:spcBef>
                <a:spcPts val="0"/>
              </a:spcBef>
              <a:spcAft>
                <a:spcPts val="0"/>
              </a:spcAft>
              <a:buSzPts val="1800"/>
              <a:buChar char="-"/>
            </a:pPr>
            <a:r>
              <a:rPr lang="en-US" sz="1800"/>
              <a:t>Tend to have a lot of leisure time</a:t>
            </a:r>
            <a:endParaRPr sz="1800"/>
          </a:p>
          <a:p>
            <a:pPr marL="914400" lvl="1" indent="-342900" algn="l" rtl="0">
              <a:lnSpc>
                <a:spcPct val="200000"/>
              </a:lnSpc>
              <a:spcBef>
                <a:spcPts val="0"/>
              </a:spcBef>
              <a:spcAft>
                <a:spcPts val="0"/>
              </a:spcAft>
              <a:buSzPts val="1800"/>
              <a:buChar char="-"/>
            </a:pPr>
            <a:r>
              <a:rPr lang="en-US" sz="1800"/>
              <a:t>Little trust of or familiarity with the internet </a:t>
            </a: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5c2fff0644_0_0"/>
          <p:cNvPicPr preferRelativeResize="0"/>
          <p:nvPr/>
        </p:nvPicPr>
        <p:blipFill rotWithShape="1">
          <a:blip r:embed="rId3">
            <a:alphaModFix/>
          </a:blip>
          <a:srcRect t="2817" b="13070"/>
          <a:stretch/>
        </p:blipFill>
        <p:spPr>
          <a:xfrm>
            <a:off x="657825" y="902549"/>
            <a:ext cx="7695699" cy="5955448"/>
          </a:xfrm>
          <a:prstGeom prst="rect">
            <a:avLst/>
          </a:prstGeom>
          <a:noFill/>
          <a:ln>
            <a:noFill/>
          </a:ln>
        </p:spPr>
      </p:pic>
      <p:sp>
        <p:nvSpPr>
          <p:cNvPr id="424" name="Google Shape;424;g5c2fff0644_0_0"/>
          <p:cNvSpPr txBox="1"/>
          <p:nvPr/>
        </p:nvSpPr>
        <p:spPr>
          <a:xfrm>
            <a:off x="265400" y="229325"/>
            <a:ext cx="74679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Which Devices Do Shoppers Use?</a:t>
            </a:r>
            <a:endParaRPr sz="3600">
              <a:solidFill>
                <a:schemeClr val="accent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5b1d631368_0_9"/>
          <p:cNvPicPr preferRelativeResize="0"/>
          <p:nvPr/>
        </p:nvPicPr>
        <p:blipFill>
          <a:blip r:embed="rId3">
            <a:alphaModFix/>
          </a:blip>
          <a:stretch>
            <a:fillRect/>
          </a:stretch>
        </p:blipFill>
        <p:spPr>
          <a:xfrm>
            <a:off x="1818238" y="776275"/>
            <a:ext cx="7115175" cy="53054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5c3196d42d_0_101"/>
          <p:cNvSpPr txBox="1"/>
          <p:nvPr/>
        </p:nvSpPr>
        <p:spPr>
          <a:xfrm>
            <a:off x="265400" y="229325"/>
            <a:ext cx="74679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Which Devices Do Shoppers Use?</a:t>
            </a:r>
            <a:endParaRPr sz="3600">
              <a:solidFill>
                <a:schemeClr val="accent1"/>
              </a:solidFill>
              <a:latin typeface="Trebuchet MS"/>
              <a:ea typeface="Trebuchet MS"/>
              <a:cs typeface="Trebuchet MS"/>
              <a:sym typeface="Trebuchet MS"/>
            </a:endParaRPr>
          </a:p>
        </p:txBody>
      </p:sp>
      <p:sp>
        <p:nvSpPr>
          <p:cNvPr id="430" name="Google Shape;430;g5c3196d42d_0_101"/>
          <p:cNvSpPr txBox="1">
            <a:spLocks noGrp="1"/>
          </p:cNvSpPr>
          <p:nvPr>
            <p:ph type="body" idx="4294967295"/>
          </p:nvPr>
        </p:nvSpPr>
        <p:spPr>
          <a:xfrm>
            <a:off x="265400" y="1608628"/>
            <a:ext cx="8596800" cy="4994400"/>
          </a:xfrm>
          <a:prstGeom prst="rect">
            <a:avLst/>
          </a:prstGeom>
        </p:spPr>
        <p:txBody>
          <a:bodyPr spcFirstLastPara="1" wrap="square" lIns="91425" tIns="45700" rIns="91425" bIns="45700" anchor="t" anchorCtr="0">
            <a:noAutofit/>
          </a:bodyPr>
          <a:lstStyle/>
          <a:p>
            <a:pPr marL="457200" marR="0" lvl="0" indent="-342900" algn="l" rtl="0">
              <a:lnSpc>
                <a:spcPct val="150000"/>
              </a:lnSpc>
              <a:spcBef>
                <a:spcPts val="1000"/>
              </a:spcBef>
              <a:spcAft>
                <a:spcPts val="0"/>
              </a:spcAft>
              <a:buSzPts val="1800"/>
              <a:buChar char="-"/>
            </a:pPr>
            <a:r>
              <a:rPr lang="en-US"/>
              <a:t>The number of fixed broadband connections</a:t>
            </a:r>
            <a:endParaRPr/>
          </a:p>
          <a:p>
            <a:pPr marL="914400" marR="0" lvl="1" indent="-342900" algn="l" rtl="0">
              <a:lnSpc>
                <a:spcPct val="150000"/>
              </a:lnSpc>
              <a:spcBef>
                <a:spcPts val="0"/>
              </a:spcBef>
              <a:spcAft>
                <a:spcPts val="0"/>
              </a:spcAft>
              <a:buSzPts val="1800"/>
              <a:buChar char="-"/>
            </a:pPr>
            <a:r>
              <a:rPr lang="en-US" sz="1800"/>
              <a:t>Grow an annualized 3.4% over the five years to 2023</a:t>
            </a:r>
            <a:endParaRPr sz="1800"/>
          </a:p>
          <a:p>
            <a:pPr marL="457200" marR="0" lvl="0" indent="0" algn="l" rtl="0">
              <a:lnSpc>
                <a:spcPct val="150000"/>
              </a:lnSpc>
              <a:spcBef>
                <a:spcPts val="1000"/>
              </a:spcBef>
              <a:spcAft>
                <a:spcPts val="0"/>
              </a:spcAft>
              <a:buNone/>
            </a:pPr>
            <a:endParaRPr/>
          </a:p>
          <a:p>
            <a:pPr marL="457200" marR="0" lvl="0" indent="-342900" algn="l" rtl="0">
              <a:lnSpc>
                <a:spcPct val="150000"/>
              </a:lnSpc>
              <a:spcBef>
                <a:spcPts val="1000"/>
              </a:spcBef>
              <a:spcAft>
                <a:spcPts val="0"/>
              </a:spcAft>
              <a:buSzPts val="1800"/>
              <a:buChar char="-"/>
            </a:pPr>
            <a:r>
              <a:rPr lang="en-US"/>
              <a:t>The number of mobile telephone subscriptions</a:t>
            </a:r>
            <a:endParaRPr/>
          </a:p>
          <a:p>
            <a:pPr marL="914400" marR="0" lvl="1" indent="-342900" algn="l" rtl="0">
              <a:lnSpc>
                <a:spcPct val="150000"/>
              </a:lnSpc>
              <a:spcBef>
                <a:spcPts val="0"/>
              </a:spcBef>
              <a:spcAft>
                <a:spcPts val="0"/>
              </a:spcAft>
              <a:buSzPts val="1800"/>
              <a:buChar char="-"/>
            </a:pPr>
            <a:r>
              <a:rPr lang="en-US" sz="1800"/>
              <a:t>Grow at an annualized rate of 3.6% during the outlook period</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5c2fff0644_0_12"/>
          <p:cNvPicPr preferRelativeResize="0"/>
          <p:nvPr/>
        </p:nvPicPr>
        <p:blipFill>
          <a:blip r:embed="rId3">
            <a:alphaModFix/>
          </a:blip>
          <a:stretch>
            <a:fillRect/>
          </a:stretch>
        </p:blipFill>
        <p:spPr>
          <a:xfrm>
            <a:off x="302300" y="127113"/>
            <a:ext cx="9208461" cy="6603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5c3196d42d_0_60"/>
          <p:cNvSpPr txBox="1"/>
          <p:nvPr/>
        </p:nvSpPr>
        <p:spPr>
          <a:xfrm>
            <a:off x="470950" y="565675"/>
            <a:ext cx="87387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1"/>
                </a:solidFill>
                <a:latin typeface="Trebuchet MS"/>
                <a:ea typeface="Trebuchet MS"/>
                <a:cs typeface="Trebuchet MS"/>
                <a:sym typeface="Trebuchet MS"/>
              </a:rPr>
              <a:t>The Three Categories Of Online Shoppers</a:t>
            </a:r>
            <a:endParaRPr sz="3600">
              <a:solidFill>
                <a:schemeClr val="accent1"/>
              </a:solidFill>
              <a:latin typeface="Trebuchet MS"/>
              <a:ea typeface="Trebuchet MS"/>
              <a:cs typeface="Trebuchet MS"/>
              <a:sym typeface="Trebuchet MS"/>
            </a:endParaRPr>
          </a:p>
        </p:txBody>
      </p:sp>
      <p:sp>
        <p:nvSpPr>
          <p:cNvPr id="441" name="Google Shape;441;g5c3196d42d_0_60"/>
          <p:cNvSpPr txBox="1">
            <a:spLocks noGrp="1"/>
          </p:cNvSpPr>
          <p:nvPr>
            <p:ph type="body" idx="4294967295"/>
          </p:nvPr>
        </p:nvSpPr>
        <p:spPr>
          <a:xfrm>
            <a:off x="373700" y="1488603"/>
            <a:ext cx="8596800" cy="4994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Based on the amount of time they spend per month with online shopping brands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Heavy shoppers </a:t>
            </a:r>
            <a:endParaRPr/>
          </a:p>
          <a:p>
            <a:pPr marL="914400" lvl="1" indent="-342900" algn="l" rtl="0">
              <a:spcBef>
                <a:spcPts val="0"/>
              </a:spcBef>
              <a:spcAft>
                <a:spcPts val="0"/>
              </a:spcAft>
              <a:buSzPts val="1800"/>
              <a:buChar char="-"/>
            </a:pPr>
            <a:r>
              <a:rPr lang="en-US" sz="1800"/>
              <a:t>Top 20% of all online shoppers</a:t>
            </a:r>
            <a:endParaRPr sz="1800"/>
          </a:p>
          <a:p>
            <a:pPr marL="914400" lvl="0" indent="0" algn="l" rtl="0">
              <a:spcBef>
                <a:spcPts val="1000"/>
              </a:spcBef>
              <a:spcAft>
                <a:spcPts val="0"/>
              </a:spcAft>
              <a:buNone/>
            </a:pPr>
            <a:endParaRPr/>
          </a:p>
          <a:p>
            <a:pPr marL="457200" lvl="0" indent="-342900" algn="l" rtl="0">
              <a:spcBef>
                <a:spcPts val="1000"/>
              </a:spcBef>
              <a:spcAft>
                <a:spcPts val="0"/>
              </a:spcAft>
              <a:buSzPts val="1800"/>
              <a:buChar char="-"/>
            </a:pPr>
            <a:r>
              <a:rPr lang="en-US"/>
              <a:t>Medium shoppers </a:t>
            </a:r>
            <a:endParaRPr/>
          </a:p>
          <a:p>
            <a:pPr marL="914400" lvl="1" indent="-342900" algn="l" rtl="0">
              <a:spcBef>
                <a:spcPts val="0"/>
              </a:spcBef>
              <a:spcAft>
                <a:spcPts val="0"/>
              </a:spcAft>
              <a:buSzPts val="1800"/>
              <a:buChar char="-"/>
            </a:pPr>
            <a:r>
              <a:rPr lang="en-US" sz="1800"/>
              <a:t>Between 40% and 80% of all online shoppers</a:t>
            </a:r>
            <a:endParaRPr sz="1800"/>
          </a:p>
          <a:p>
            <a:pPr marL="914400" lvl="0" indent="0" algn="l" rtl="0">
              <a:spcBef>
                <a:spcPts val="1000"/>
              </a:spcBef>
              <a:spcAft>
                <a:spcPts val="0"/>
              </a:spcAft>
              <a:buNone/>
            </a:pPr>
            <a:endParaRPr/>
          </a:p>
          <a:p>
            <a:pPr marL="457200" lvl="0" indent="-342900" algn="l" rtl="0">
              <a:spcBef>
                <a:spcPts val="1000"/>
              </a:spcBef>
              <a:spcAft>
                <a:spcPts val="0"/>
              </a:spcAft>
              <a:buSzPts val="1800"/>
              <a:buChar char="-"/>
            </a:pPr>
            <a:r>
              <a:rPr lang="en-US"/>
              <a:t>Light shoppers </a:t>
            </a:r>
            <a:endParaRPr/>
          </a:p>
          <a:p>
            <a:pPr marL="914400" lvl="1" indent="-342900" algn="l" rtl="0">
              <a:spcBef>
                <a:spcPts val="0"/>
              </a:spcBef>
              <a:spcAft>
                <a:spcPts val="0"/>
              </a:spcAft>
              <a:buSzPts val="1800"/>
              <a:buChar char="-"/>
            </a:pPr>
            <a:r>
              <a:rPr lang="en-US" sz="1800"/>
              <a:t>Bottom 40% of all online shoppers</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g5c3196d42d_0_67"/>
          <p:cNvPicPr preferRelativeResize="0"/>
          <p:nvPr/>
        </p:nvPicPr>
        <p:blipFill rotWithShape="1">
          <a:blip r:embed="rId3">
            <a:alphaModFix/>
          </a:blip>
          <a:srcRect b="8792"/>
          <a:stretch/>
        </p:blipFill>
        <p:spPr>
          <a:xfrm>
            <a:off x="544825" y="135150"/>
            <a:ext cx="7356650" cy="6587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5c3ed6b87d_2_37"/>
          <p:cNvPicPr preferRelativeResize="0"/>
          <p:nvPr/>
        </p:nvPicPr>
        <p:blipFill rotWithShape="1">
          <a:blip r:embed="rId3">
            <a:alphaModFix/>
          </a:blip>
          <a:srcRect b="9779"/>
          <a:stretch/>
        </p:blipFill>
        <p:spPr>
          <a:xfrm>
            <a:off x="361450" y="0"/>
            <a:ext cx="9048986"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g5c3ed6b87d_2_40"/>
          <p:cNvPicPr preferRelativeResize="0"/>
          <p:nvPr/>
        </p:nvPicPr>
        <p:blipFill rotWithShape="1">
          <a:blip r:embed="rId3">
            <a:alphaModFix/>
          </a:blip>
          <a:srcRect b="16534"/>
          <a:stretch/>
        </p:blipFill>
        <p:spPr>
          <a:xfrm>
            <a:off x="319650" y="0"/>
            <a:ext cx="10427394" cy="6857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5c2fff0644_0_21"/>
          <p:cNvPicPr preferRelativeResize="0"/>
          <p:nvPr/>
        </p:nvPicPr>
        <p:blipFill>
          <a:blip r:embed="rId3">
            <a:alphaModFix/>
          </a:blip>
          <a:stretch>
            <a:fillRect/>
          </a:stretch>
        </p:blipFill>
        <p:spPr>
          <a:xfrm>
            <a:off x="733325" y="747663"/>
            <a:ext cx="10725350" cy="5362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g5c2fff0644_0_9"/>
          <p:cNvPicPr preferRelativeResize="0"/>
          <p:nvPr/>
        </p:nvPicPr>
        <p:blipFill rotWithShape="1">
          <a:blip r:embed="rId3">
            <a:alphaModFix/>
          </a:blip>
          <a:srcRect b="71662"/>
          <a:stretch/>
        </p:blipFill>
        <p:spPr>
          <a:xfrm>
            <a:off x="515601" y="501863"/>
            <a:ext cx="11160801" cy="58542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g5c3196d42d_0_4"/>
          <p:cNvPicPr preferRelativeResize="0"/>
          <p:nvPr/>
        </p:nvPicPr>
        <p:blipFill rotWithShape="1">
          <a:blip r:embed="rId3">
            <a:alphaModFix/>
          </a:blip>
          <a:srcRect t="27432" b="48931"/>
          <a:stretch/>
        </p:blipFill>
        <p:spPr>
          <a:xfrm>
            <a:off x="195125" y="847338"/>
            <a:ext cx="11801750" cy="5163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g5c2fff0644_0_6"/>
          <p:cNvPicPr preferRelativeResize="0"/>
          <p:nvPr/>
        </p:nvPicPr>
        <p:blipFill rotWithShape="1">
          <a:blip r:embed="rId3">
            <a:alphaModFix/>
          </a:blip>
          <a:srcRect t="50865" b="26351"/>
          <a:stretch/>
        </p:blipFill>
        <p:spPr>
          <a:xfrm>
            <a:off x="186613" y="936875"/>
            <a:ext cx="11818776" cy="4984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5af1d70b04_0_55"/>
          <p:cNvSpPr txBox="1"/>
          <p:nvPr/>
        </p:nvSpPr>
        <p:spPr>
          <a:xfrm>
            <a:off x="1382100" y="867475"/>
            <a:ext cx="9427800" cy="10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72" name="Google Shape;172;g5af1d70b04_0_5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Types of E-Commerce</a:t>
            </a:r>
            <a:endParaRPr/>
          </a:p>
        </p:txBody>
      </p:sp>
      <p:sp>
        <p:nvSpPr>
          <p:cNvPr id="173" name="Google Shape;173;g5af1d70b04_0_55"/>
          <p:cNvSpPr txBox="1">
            <a:spLocks noGrp="1"/>
          </p:cNvSpPr>
          <p:nvPr>
            <p:ph type="body" idx="1"/>
          </p:nvPr>
        </p:nvSpPr>
        <p:spPr>
          <a:xfrm>
            <a:off x="677334" y="183323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1. Business-to-Consumer (B2C) </a:t>
            </a:r>
            <a:br>
              <a:rPr lang="en-US"/>
            </a:br>
            <a:endParaRPr/>
          </a:p>
          <a:p>
            <a:pPr marL="0" lvl="0" indent="0" algn="l" rtl="0">
              <a:spcBef>
                <a:spcPts val="1000"/>
              </a:spcBef>
              <a:spcAft>
                <a:spcPts val="0"/>
              </a:spcAft>
              <a:buNone/>
            </a:pPr>
            <a:r>
              <a:rPr lang="en-US"/>
              <a:t>2. Business-to-Business (B2B) </a:t>
            </a:r>
            <a:br>
              <a:rPr lang="en-US"/>
            </a:br>
            <a:endParaRPr/>
          </a:p>
          <a:p>
            <a:pPr marL="0" lvl="0" indent="0" algn="l" rtl="0">
              <a:spcBef>
                <a:spcPts val="1000"/>
              </a:spcBef>
              <a:spcAft>
                <a:spcPts val="0"/>
              </a:spcAft>
              <a:buNone/>
            </a:pPr>
            <a:r>
              <a:rPr lang="en-US"/>
              <a:t>3. Consumer-to-Consumer (C2C) </a:t>
            </a:r>
            <a:br>
              <a:rPr lang="en-US"/>
            </a:br>
            <a:endParaRPr/>
          </a:p>
          <a:p>
            <a:pPr marL="0" lvl="0" indent="0" algn="l" rtl="0">
              <a:spcBef>
                <a:spcPts val="1000"/>
              </a:spcBef>
              <a:spcAft>
                <a:spcPts val="0"/>
              </a:spcAft>
              <a:buNone/>
            </a:pPr>
            <a:r>
              <a:rPr lang="en-US"/>
              <a:t>4. Consumer-to-Business (C2B) </a:t>
            </a:r>
            <a:br>
              <a:rPr lang="en-US"/>
            </a:br>
            <a:endParaRPr/>
          </a:p>
          <a:p>
            <a:pPr marL="0" lvl="0" indent="0" algn="l" rtl="0">
              <a:spcBef>
                <a:spcPts val="1000"/>
              </a:spcBef>
              <a:spcAft>
                <a:spcPts val="0"/>
              </a:spcAft>
              <a:buNone/>
            </a:pPr>
            <a:r>
              <a:rPr lang="en-US"/>
              <a:t>5. Business-to-Administration (B2A) </a:t>
            </a:r>
            <a:br>
              <a:rPr lang="en-US"/>
            </a:br>
            <a:endParaRPr/>
          </a:p>
          <a:p>
            <a:pPr marL="0" lvl="0" indent="0" algn="l" rtl="0">
              <a:spcBef>
                <a:spcPts val="1000"/>
              </a:spcBef>
              <a:spcAft>
                <a:spcPts val="0"/>
              </a:spcAft>
              <a:buNone/>
            </a:pPr>
            <a:r>
              <a:rPr lang="en-US"/>
              <a:t>6. Consumer-to-Administration (C2A)</a:t>
            </a:r>
            <a:endParaRPr/>
          </a:p>
        </p:txBody>
      </p:sp>
      <p:pic>
        <p:nvPicPr>
          <p:cNvPr id="174" name="Google Shape;174;g5af1d70b04_0_55"/>
          <p:cNvPicPr preferRelativeResize="0"/>
          <p:nvPr/>
        </p:nvPicPr>
        <p:blipFill>
          <a:blip r:embed="rId3">
            <a:alphaModFix/>
          </a:blip>
          <a:stretch>
            <a:fillRect/>
          </a:stretch>
        </p:blipFill>
        <p:spPr>
          <a:xfrm>
            <a:off x="4848875" y="2607000"/>
            <a:ext cx="4666601" cy="2333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g5c2fff0644_0_3"/>
          <p:cNvPicPr preferRelativeResize="0"/>
          <p:nvPr/>
        </p:nvPicPr>
        <p:blipFill rotWithShape="1">
          <a:blip r:embed="rId3">
            <a:alphaModFix/>
          </a:blip>
          <a:srcRect t="73538" b="-408"/>
          <a:stretch/>
        </p:blipFill>
        <p:spPr>
          <a:xfrm>
            <a:off x="351338" y="571637"/>
            <a:ext cx="11489325" cy="571472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g5af1d70b04_0_219"/>
          <p:cNvPicPr preferRelativeResize="0"/>
          <p:nvPr/>
        </p:nvPicPr>
        <p:blipFill>
          <a:blip r:embed="rId3">
            <a:alphaModFix/>
          </a:blip>
          <a:stretch>
            <a:fillRect/>
          </a:stretch>
        </p:blipFill>
        <p:spPr>
          <a:xfrm>
            <a:off x="1181100" y="2571750"/>
            <a:ext cx="8471400" cy="25535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g5ce792cb23_7_7"/>
          <p:cNvPicPr preferRelativeResize="0"/>
          <p:nvPr/>
        </p:nvPicPr>
        <p:blipFill>
          <a:blip r:embed="rId3">
            <a:alphaModFix/>
          </a:blip>
          <a:stretch>
            <a:fillRect/>
          </a:stretch>
        </p:blipFill>
        <p:spPr>
          <a:xfrm>
            <a:off x="677325" y="383325"/>
            <a:ext cx="10352624" cy="61698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5ce792cb23_7_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Statistics - Screenshots</a:t>
            </a:r>
            <a:endParaRPr/>
          </a:p>
        </p:txBody>
      </p:sp>
      <p:pic>
        <p:nvPicPr>
          <p:cNvPr id="497" name="Google Shape;497;g5ce792cb23_7_12"/>
          <p:cNvPicPr preferRelativeResize="0"/>
          <p:nvPr/>
        </p:nvPicPr>
        <p:blipFill>
          <a:blip r:embed="rId3">
            <a:alphaModFix/>
          </a:blip>
          <a:stretch>
            <a:fillRect/>
          </a:stretch>
        </p:blipFill>
        <p:spPr>
          <a:xfrm>
            <a:off x="677325" y="1722875"/>
            <a:ext cx="10051650" cy="4784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5ce792cb23_7_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Day Performance</a:t>
            </a:r>
            <a:endParaRPr/>
          </a:p>
        </p:txBody>
      </p:sp>
      <p:pic>
        <p:nvPicPr>
          <p:cNvPr id="503" name="Google Shape;503;g5ce792cb23_7_17"/>
          <p:cNvPicPr preferRelativeResize="0"/>
          <p:nvPr/>
        </p:nvPicPr>
        <p:blipFill>
          <a:blip r:embed="rId3">
            <a:alphaModFix/>
          </a:blip>
          <a:stretch>
            <a:fillRect/>
          </a:stretch>
        </p:blipFill>
        <p:spPr>
          <a:xfrm>
            <a:off x="677325" y="1572325"/>
            <a:ext cx="9808674" cy="48489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5ce792cb23_7_2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Month Performance</a:t>
            </a:r>
            <a:endParaRPr/>
          </a:p>
        </p:txBody>
      </p:sp>
      <p:pic>
        <p:nvPicPr>
          <p:cNvPr id="509" name="Google Shape;509;g5ce792cb23_7_22"/>
          <p:cNvPicPr preferRelativeResize="0"/>
          <p:nvPr/>
        </p:nvPicPr>
        <p:blipFill>
          <a:blip r:embed="rId3">
            <a:alphaModFix/>
          </a:blip>
          <a:stretch>
            <a:fillRect/>
          </a:stretch>
        </p:blipFill>
        <p:spPr>
          <a:xfrm>
            <a:off x="677325" y="1622500"/>
            <a:ext cx="9494651" cy="48154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5ce792cb23_7_2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6 - Month Performance</a:t>
            </a:r>
            <a:endParaRPr/>
          </a:p>
        </p:txBody>
      </p:sp>
      <p:pic>
        <p:nvPicPr>
          <p:cNvPr id="515" name="Google Shape;515;g5ce792cb23_7_27"/>
          <p:cNvPicPr preferRelativeResize="0"/>
          <p:nvPr/>
        </p:nvPicPr>
        <p:blipFill>
          <a:blip r:embed="rId3">
            <a:alphaModFix/>
          </a:blip>
          <a:stretch>
            <a:fillRect/>
          </a:stretch>
        </p:blipFill>
        <p:spPr>
          <a:xfrm>
            <a:off x="677325" y="1774900"/>
            <a:ext cx="9749326" cy="49307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5ce792cb23_7_3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 Year Performance</a:t>
            </a:r>
            <a:endParaRPr/>
          </a:p>
        </p:txBody>
      </p:sp>
      <p:pic>
        <p:nvPicPr>
          <p:cNvPr id="521" name="Google Shape;521;g5ce792cb23_7_32"/>
          <p:cNvPicPr preferRelativeResize="0"/>
          <p:nvPr/>
        </p:nvPicPr>
        <p:blipFill>
          <a:blip r:embed="rId3">
            <a:alphaModFix/>
          </a:blip>
          <a:stretch>
            <a:fillRect/>
          </a:stretch>
        </p:blipFill>
        <p:spPr>
          <a:xfrm>
            <a:off x="677325" y="1605775"/>
            <a:ext cx="9792174" cy="49474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5ce792cb23_7_3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 Year Performance</a:t>
            </a:r>
            <a:endParaRPr/>
          </a:p>
        </p:txBody>
      </p:sp>
      <p:pic>
        <p:nvPicPr>
          <p:cNvPr id="527" name="Google Shape;527;g5ce792cb23_7_37"/>
          <p:cNvPicPr preferRelativeResize="0"/>
          <p:nvPr/>
        </p:nvPicPr>
        <p:blipFill>
          <a:blip r:embed="rId3">
            <a:alphaModFix/>
          </a:blip>
          <a:stretch>
            <a:fillRect/>
          </a:stretch>
        </p:blipFill>
        <p:spPr>
          <a:xfrm>
            <a:off x="677325" y="1639225"/>
            <a:ext cx="9624751" cy="4913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5af1d70b04_0_6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Company Overview</a:t>
            </a:r>
            <a:endParaRPr/>
          </a:p>
        </p:txBody>
      </p:sp>
      <p:sp>
        <p:nvSpPr>
          <p:cNvPr id="533" name="Google Shape;533;g5af1d70b04_0_61"/>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457200" algn="l" rtl="0">
              <a:spcBef>
                <a:spcPts val="1000"/>
              </a:spcBef>
              <a:spcAft>
                <a:spcPts val="0"/>
              </a:spcAft>
              <a:buNone/>
            </a:pPr>
            <a:r>
              <a:rPr lang="en-US" b="1"/>
              <a:t>AMAZON.COM, INC. </a:t>
            </a:r>
            <a:r>
              <a:rPr lang="en-US"/>
              <a:t>(NASDAQ: AMZN)</a:t>
            </a:r>
            <a:endParaRPr/>
          </a:p>
          <a:p>
            <a:pPr marL="0" lvl="0" indent="0" algn="l" rtl="0">
              <a:spcBef>
                <a:spcPts val="1000"/>
              </a:spcBef>
              <a:spcAft>
                <a:spcPts val="0"/>
              </a:spcAft>
              <a:buNone/>
            </a:pPr>
            <a:r>
              <a:rPr lang="en-US"/>
              <a:t>An American multinational technology company that focuses on e-commerce, cloud computing, digital streaming and artificial intelligence</a:t>
            </a: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b="1"/>
              <a:t>Founded: </a:t>
            </a:r>
            <a:r>
              <a:rPr lang="en-US"/>
              <a:t>July 5, 1994</a:t>
            </a:r>
            <a:endParaRPr/>
          </a:p>
          <a:p>
            <a:pPr marL="457200" lvl="0" indent="-320040" algn="l" rtl="0">
              <a:spcBef>
                <a:spcPts val="0"/>
              </a:spcBef>
              <a:spcAft>
                <a:spcPts val="0"/>
              </a:spcAft>
              <a:buSzPts val="1440"/>
              <a:buChar char="►"/>
            </a:pPr>
            <a:r>
              <a:rPr lang="en-US" b="1"/>
              <a:t>Headquarters:</a:t>
            </a:r>
            <a:r>
              <a:rPr lang="en-US"/>
              <a:t> Seattle, Washington</a:t>
            </a:r>
            <a:endParaRPr/>
          </a:p>
          <a:p>
            <a:pPr marL="457200" lvl="0" indent="-320040" algn="l" rtl="0">
              <a:spcBef>
                <a:spcPts val="0"/>
              </a:spcBef>
              <a:spcAft>
                <a:spcPts val="0"/>
              </a:spcAft>
              <a:buSzPts val="1440"/>
              <a:buChar char="►"/>
            </a:pPr>
            <a:r>
              <a:rPr lang="en-US" b="1"/>
              <a:t>Employees:</a:t>
            </a:r>
            <a:r>
              <a:rPr lang="en-US"/>
              <a:t> ~647,500 </a:t>
            </a:r>
            <a:endParaRPr/>
          </a:p>
          <a:p>
            <a:pPr marL="457200" lvl="0" indent="-320040" algn="l" rtl="0">
              <a:spcBef>
                <a:spcPts val="0"/>
              </a:spcBef>
              <a:spcAft>
                <a:spcPts val="0"/>
              </a:spcAft>
              <a:buSzPts val="1440"/>
              <a:buChar char="►"/>
            </a:pPr>
            <a:r>
              <a:rPr lang="en-US" b="1"/>
              <a:t>Initial Public Offering:</a:t>
            </a:r>
            <a:r>
              <a:rPr lang="en-US"/>
              <a:t> May 15, 1997</a:t>
            </a:r>
            <a:endParaRPr/>
          </a:p>
          <a:p>
            <a:pPr marL="0" lvl="0" indent="0" algn="l" rtl="0">
              <a:spcBef>
                <a:spcPts val="1000"/>
              </a:spcBef>
              <a:spcAft>
                <a:spcPts val="0"/>
              </a:spcAft>
              <a:buNone/>
            </a:pPr>
            <a:endParaRPr/>
          </a:p>
          <a:p>
            <a:pPr marL="457200" lvl="0" indent="-320040" algn="l" rtl="0">
              <a:spcBef>
                <a:spcPts val="1000"/>
              </a:spcBef>
              <a:spcAft>
                <a:spcPts val="0"/>
              </a:spcAft>
              <a:buSzPts val="1440"/>
              <a:buChar char="►"/>
            </a:pPr>
            <a:r>
              <a:rPr lang="en-US"/>
              <a:t>Amazon Marketplace is the largest online retailer in the US</a:t>
            </a:r>
            <a:endParaRPr/>
          </a:p>
          <a:p>
            <a:pPr marL="457200" lvl="0" indent="-320040" algn="l" rtl="0">
              <a:spcBef>
                <a:spcPts val="0"/>
              </a:spcBef>
              <a:spcAft>
                <a:spcPts val="0"/>
              </a:spcAft>
              <a:buSzPts val="1440"/>
              <a:buChar char="►"/>
            </a:pPr>
            <a:r>
              <a:rPr lang="en-US"/>
              <a:t>Each second, Amazon records $4,722 in sales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5b0f4cf7bc_0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Business-to-Consumer (B2C)</a:t>
            </a:r>
            <a:endParaRPr/>
          </a:p>
        </p:txBody>
      </p:sp>
      <p:sp>
        <p:nvSpPr>
          <p:cNvPr id="180" name="Google Shape;180;g5b0f4cf7bc_0_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spcBef>
                <a:spcPts val="1000"/>
              </a:spcBef>
              <a:spcAft>
                <a:spcPts val="0"/>
              </a:spcAft>
              <a:buSzPts val="1440"/>
              <a:buChar char="-"/>
            </a:pPr>
            <a:r>
              <a:rPr lang="en-US"/>
              <a:t>The sale of a product or service in which the end-user is the customer</a:t>
            </a:r>
            <a:endParaRPr/>
          </a:p>
          <a:p>
            <a:pPr marL="0" lvl="0" indent="0" algn="l" rtl="0">
              <a:spcBef>
                <a:spcPts val="1000"/>
              </a:spcBef>
              <a:spcAft>
                <a:spcPts val="0"/>
              </a:spcAft>
              <a:buNone/>
            </a:pPr>
            <a:endParaRPr/>
          </a:p>
        </p:txBody>
      </p:sp>
      <p:pic>
        <p:nvPicPr>
          <p:cNvPr id="181" name="Google Shape;181;g5b0f4cf7bc_0_0"/>
          <p:cNvPicPr preferRelativeResize="0"/>
          <p:nvPr/>
        </p:nvPicPr>
        <p:blipFill>
          <a:blip r:embed="rId3">
            <a:alphaModFix/>
          </a:blip>
          <a:stretch>
            <a:fillRect/>
          </a:stretch>
        </p:blipFill>
        <p:spPr>
          <a:xfrm>
            <a:off x="1165400" y="3486375"/>
            <a:ext cx="3801376" cy="1520550"/>
          </a:xfrm>
          <a:prstGeom prst="rect">
            <a:avLst/>
          </a:prstGeom>
          <a:noFill/>
          <a:ln>
            <a:noFill/>
          </a:ln>
        </p:spPr>
      </p:pic>
      <p:pic>
        <p:nvPicPr>
          <p:cNvPr id="182" name="Google Shape;182;g5b0f4cf7bc_0_0"/>
          <p:cNvPicPr preferRelativeResize="0"/>
          <p:nvPr/>
        </p:nvPicPr>
        <p:blipFill>
          <a:blip r:embed="rId4">
            <a:alphaModFix/>
          </a:blip>
          <a:stretch>
            <a:fillRect/>
          </a:stretch>
        </p:blipFill>
        <p:spPr>
          <a:xfrm>
            <a:off x="5265525" y="3586200"/>
            <a:ext cx="5283642" cy="13209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5c9a70288a_0_6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Company History</a:t>
            </a:r>
            <a:endParaRPr/>
          </a:p>
        </p:txBody>
      </p:sp>
      <p:pic>
        <p:nvPicPr>
          <p:cNvPr id="539" name="Google Shape;539;g5c9a70288a_0_69"/>
          <p:cNvPicPr preferRelativeResize="0"/>
          <p:nvPr/>
        </p:nvPicPr>
        <p:blipFill>
          <a:blip r:embed="rId3">
            <a:alphaModFix/>
          </a:blip>
          <a:stretch>
            <a:fillRect/>
          </a:stretch>
        </p:blipFill>
        <p:spPr>
          <a:xfrm>
            <a:off x="176563" y="1651575"/>
            <a:ext cx="11838869" cy="47751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5ce792cb23_4_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 Bezos</a:t>
            </a:r>
            <a:endParaRPr/>
          </a:p>
        </p:txBody>
      </p:sp>
      <p:sp>
        <p:nvSpPr>
          <p:cNvPr id="545" name="Google Shape;545;g5ce792cb23_4_5"/>
          <p:cNvSpPr txBox="1">
            <a:spLocks noGrp="1"/>
          </p:cNvSpPr>
          <p:nvPr>
            <p:ph type="body" idx="1"/>
          </p:nvPr>
        </p:nvSpPr>
        <p:spPr>
          <a:xfrm>
            <a:off x="677334" y="1740264"/>
            <a:ext cx="4184100" cy="38808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Graduated from Princeton with degree in electrical engineering and computer science </a:t>
            </a:r>
            <a:br>
              <a:rPr lang="en-US"/>
            </a:br>
            <a:endParaRPr/>
          </a:p>
          <a:p>
            <a:pPr marL="457200" lvl="0" indent="-342900" algn="l" rtl="0">
              <a:spcBef>
                <a:spcPts val="0"/>
              </a:spcBef>
              <a:spcAft>
                <a:spcPts val="0"/>
              </a:spcAft>
              <a:buSzPts val="1800"/>
              <a:buChar char="-"/>
            </a:pPr>
            <a:r>
              <a:rPr lang="en-US"/>
              <a:t>Worked on Wall Street from 1986-1994</a:t>
            </a:r>
            <a:br>
              <a:rPr lang="en-US"/>
            </a:br>
            <a:endParaRPr/>
          </a:p>
          <a:p>
            <a:pPr marL="457200" lvl="0" indent="-342900" algn="l" rtl="0">
              <a:spcBef>
                <a:spcPts val="0"/>
              </a:spcBef>
              <a:spcAft>
                <a:spcPts val="0"/>
              </a:spcAft>
              <a:buSzPts val="1800"/>
              <a:buChar char="-"/>
            </a:pPr>
            <a:r>
              <a:rPr lang="en-US"/>
              <a:t>Early investor in Google</a:t>
            </a:r>
            <a:br>
              <a:rPr lang="en-US"/>
            </a:br>
            <a:endParaRPr/>
          </a:p>
          <a:p>
            <a:pPr marL="457200" lvl="0" indent="-342900" algn="l" rtl="0">
              <a:spcBef>
                <a:spcPts val="0"/>
              </a:spcBef>
              <a:spcAft>
                <a:spcPts val="0"/>
              </a:spcAft>
              <a:buSzPts val="1800"/>
              <a:buChar char="-"/>
            </a:pPr>
            <a:r>
              <a:rPr lang="en-US"/>
              <a:t>Founded Blue Origin in 2000</a:t>
            </a:r>
            <a:endParaRPr/>
          </a:p>
          <a:p>
            <a:pPr marL="914400" lvl="1" indent="-342900" algn="l" rtl="0">
              <a:spcBef>
                <a:spcPts val="0"/>
              </a:spcBef>
              <a:spcAft>
                <a:spcPts val="0"/>
              </a:spcAft>
              <a:buSzPts val="1800"/>
              <a:buChar char="-"/>
            </a:pPr>
            <a:r>
              <a:rPr lang="en-US" sz="1800"/>
              <a:t>Aerospace manufacturer and sub-orbital spaceflight services</a:t>
            </a:r>
            <a:br>
              <a:rPr lang="en-US" sz="1800"/>
            </a:br>
            <a:endParaRPr sz="1800"/>
          </a:p>
          <a:p>
            <a:pPr marL="457200" lvl="0" indent="-342900" algn="l" rtl="0">
              <a:spcBef>
                <a:spcPts val="0"/>
              </a:spcBef>
              <a:spcAft>
                <a:spcPts val="0"/>
              </a:spcAft>
              <a:buSzPts val="1800"/>
              <a:buChar char="-"/>
            </a:pPr>
            <a:r>
              <a:rPr lang="en-US"/>
              <a:t>Purchased The Washington Post in 2013</a:t>
            </a:r>
            <a:endParaRPr/>
          </a:p>
          <a:p>
            <a:pPr marL="0" lvl="0" indent="0" algn="l" rtl="0">
              <a:spcBef>
                <a:spcPts val="1000"/>
              </a:spcBef>
              <a:spcAft>
                <a:spcPts val="0"/>
              </a:spcAft>
              <a:buNone/>
            </a:pPr>
            <a:endParaRPr/>
          </a:p>
        </p:txBody>
      </p:sp>
      <p:pic>
        <p:nvPicPr>
          <p:cNvPr id="546" name="Google Shape;546;g5ce792cb23_4_5"/>
          <p:cNvPicPr preferRelativeResize="0"/>
          <p:nvPr/>
        </p:nvPicPr>
        <p:blipFill>
          <a:blip r:embed="rId3">
            <a:alphaModFix/>
          </a:blip>
          <a:stretch>
            <a:fillRect/>
          </a:stretch>
        </p:blipFill>
        <p:spPr>
          <a:xfrm>
            <a:off x="5089978" y="2160600"/>
            <a:ext cx="4184099" cy="28392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5ce792cb23_4_2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 Bezos</a:t>
            </a:r>
            <a:endParaRPr/>
          </a:p>
        </p:txBody>
      </p:sp>
      <p:sp>
        <p:nvSpPr>
          <p:cNvPr id="552" name="Google Shape;552;g5ce792cb23_4_22"/>
          <p:cNvSpPr txBox="1">
            <a:spLocks noGrp="1"/>
          </p:cNvSpPr>
          <p:nvPr>
            <p:ph type="body" idx="1"/>
          </p:nvPr>
        </p:nvSpPr>
        <p:spPr>
          <a:xfrm>
            <a:off x="677334" y="1627189"/>
            <a:ext cx="4184100" cy="38808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After graduating:</a:t>
            </a:r>
            <a:br>
              <a:rPr lang="en-US"/>
            </a:br>
            <a:endParaRPr/>
          </a:p>
          <a:p>
            <a:pPr marL="914400" lvl="1" indent="-342900" algn="l" rtl="0">
              <a:spcBef>
                <a:spcPts val="0"/>
              </a:spcBef>
              <a:spcAft>
                <a:spcPts val="0"/>
              </a:spcAft>
              <a:buSzPts val="1800"/>
              <a:buChar char="-"/>
            </a:pPr>
            <a:r>
              <a:rPr lang="en-US" sz="1800"/>
              <a:t>Worked at Fitel</a:t>
            </a:r>
            <a:endParaRPr sz="1800"/>
          </a:p>
          <a:p>
            <a:pPr marL="1371600" lvl="2" indent="-342900" algn="l" rtl="0">
              <a:spcBef>
                <a:spcPts val="0"/>
              </a:spcBef>
              <a:spcAft>
                <a:spcPts val="0"/>
              </a:spcAft>
              <a:buSzPts val="1800"/>
              <a:buChar char="-"/>
            </a:pPr>
            <a:r>
              <a:rPr lang="en-US" sz="1800"/>
              <a:t>Telecommunications start-up </a:t>
            </a:r>
            <a:endParaRPr sz="1800"/>
          </a:p>
          <a:p>
            <a:pPr marL="1371600" lvl="2" indent="-342900" algn="l" rtl="0">
              <a:spcBef>
                <a:spcPts val="0"/>
              </a:spcBef>
              <a:spcAft>
                <a:spcPts val="0"/>
              </a:spcAft>
              <a:buSzPts val="1800"/>
              <a:buChar char="-"/>
            </a:pPr>
            <a:r>
              <a:rPr lang="en-US" sz="1800"/>
              <a:t>Promoted to head of development and director of customer services</a:t>
            </a:r>
            <a:br>
              <a:rPr lang="en-US" sz="1800"/>
            </a:br>
            <a:endParaRPr sz="1800"/>
          </a:p>
          <a:p>
            <a:pPr marL="914400" lvl="1" indent="-342900" algn="l" rtl="0">
              <a:spcBef>
                <a:spcPts val="0"/>
              </a:spcBef>
              <a:spcAft>
                <a:spcPts val="0"/>
              </a:spcAft>
              <a:buSzPts val="1800"/>
              <a:buChar char="-"/>
            </a:pPr>
            <a:r>
              <a:rPr lang="en-US" sz="1800"/>
              <a:t>Transitioned to banking industry at Bankers Trust</a:t>
            </a:r>
            <a:br>
              <a:rPr lang="en-US" sz="1800"/>
            </a:br>
            <a:endParaRPr sz="1800"/>
          </a:p>
          <a:p>
            <a:pPr marL="914400" lvl="1" indent="-342900" algn="l" rtl="0">
              <a:spcBef>
                <a:spcPts val="0"/>
              </a:spcBef>
              <a:spcAft>
                <a:spcPts val="0"/>
              </a:spcAft>
              <a:buSzPts val="1800"/>
              <a:buChar char="-"/>
            </a:pPr>
            <a:r>
              <a:rPr lang="en-US" sz="1800"/>
              <a:t>Joined D.E. Shaw &amp; Co hedge fund </a:t>
            </a:r>
            <a:endParaRPr sz="1800"/>
          </a:p>
          <a:p>
            <a:pPr marL="1371600" lvl="2" indent="-342900" algn="l" rtl="0">
              <a:spcBef>
                <a:spcPts val="0"/>
              </a:spcBef>
              <a:spcAft>
                <a:spcPts val="0"/>
              </a:spcAft>
              <a:buSzPts val="1800"/>
              <a:buChar char="-"/>
            </a:pPr>
            <a:r>
              <a:rPr lang="en-US" sz="1800"/>
              <a:t>Became senior vice president at age 30</a:t>
            </a:r>
            <a:endParaRPr sz="1800"/>
          </a:p>
        </p:txBody>
      </p:sp>
      <p:pic>
        <p:nvPicPr>
          <p:cNvPr id="553" name="Google Shape;553;g5ce792cb23_4_22"/>
          <p:cNvPicPr preferRelativeResize="0"/>
          <p:nvPr/>
        </p:nvPicPr>
        <p:blipFill>
          <a:blip r:embed="rId3">
            <a:alphaModFix/>
          </a:blip>
          <a:stretch>
            <a:fillRect/>
          </a:stretch>
        </p:blipFill>
        <p:spPr>
          <a:xfrm>
            <a:off x="5073601" y="2160600"/>
            <a:ext cx="3133037" cy="38808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5ce792cb23_4_1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 Bezos Estimated Net Worth (Billions)</a:t>
            </a:r>
            <a:endParaRPr/>
          </a:p>
        </p:txBody>
      </p:sp>
      <p:pic>
        <p:nvPicPr>
          <p:cNvPr id="559" name="Google Shape;559;g5ce792cb23_4_13"/>
          <p:cNvPicPr preferRelativeResize="0"/>
          <p:nvPr/>
        </p:nvPicPr>
        <p:blipFill>
          <a:blip r:embed="rId3">
            <a:alphaModFix/>
          </a:blip>
          <a:stretch>
            <a:fillRect/>
          </a:stretch>
        </p:blipFill>
        <p:spPr>
          <a:xfrm>
            <a:off x="1247044" y="2160600"/>
            <a:ext cx="7064525" cy="40065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5ce792cb23_1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Jeff Bezos</a:t>
            </a:r>
            <a:endParaRPr/>
          </a:p>
        </p:txBody>
      </p:sp>
      <p:pic>
        <p:nvPicPr>
          <p:cNvPr id="565" name="Google Shape;565;g5ce792cb23_1_0"/>
          <p:cNvPicPr preferRelativeResize="0"/>
          <p:nvPr/>
        </p:nvPicPr>
        <p:blipFill>
          <a:blip r:embed="rId3">
            <a:alphaModFix/>
          </a:blip>
          <a:stretch>
            <a:fillRect/>
          </a:stretch>
        </p:blipFill>
        <p:spPr>
          <a:xfrm>
            <a:off x="677325" y="1354875"/>
            <a:ext cx="7636349" cy="5267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5ce792cb23_2_2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Recent news - Jeff Bezos Pays Divorce Settlement </a:t>
            </a:r>
            <a:endParaRPr/>
          </a:p>
        </p:txBody>
      </p:sp>
      <p:sp>
        <p:nvSpPr>
          <p:cNvPr id="571" name="Google Shape;571;g5ce792cb23_2_23"/>
          <p:cNvSpPr txBox="1"/>
          <p:nvPr/>
        </p:nvSpPr>
        <p:spPr>
          <a:xfrm>
            <a:off x="800525" y="2016850"/>
            <a:ext cx="8128800" cy="42606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Trebuchet MS"/>
              <a:buChar char="-"/>
            </a:pPr>
            <a:r>
              <a:rPr lang="en-US" sz="1800">
                <a:latin typeface="Trebuchet MS"/>
                <a:ea typeface="Trebuchet MS"/>
                <a:cs typeface="Trebuchet MS"/>
                <a:sym typeface="Trebuchet MS"/>
              </a:rPr>
              <a:t>Jeff Bezos hands over a 4% stake in the online shopping giant to his soon-to-be ex-wife MacKenzie Bezos</a:t>
            </a:r>
            <a:endParaRPr sz="1800">
              <a:latin typeface="Trebuchet MS"/>
              <a:ea typeface="Trebuchet MS"/>
              <a:cs typeface="Trebuchet MS"/>
              <a:sym typeface="Trebuchet MS"/>
            </a:endParaRPr>
          </a:p>
          <a:p>
            <a:pPr marL="457200" lvl="0" indent="-342900" algn="l" rtl="0">
              <a:lnSpc>
                <a:spcPct val="150000"/>
              </a:lnSpc>
              <a:spcBef>
                <a:spcPts val="0"/>
              </a:spcBef>
              <a:spcAft>
                <a:spcPts val="0"/>
              </a:spcAft>
              <a:buSzPts val="1800"/>
              <a:buFont typeface="Trebuchet MS"/>
              <a:buChar char="-"/>
            </a:pPr>
            <a:r>
              <a:rPr lang="en-US" sz="1800">
                <a:latin typeface="Trebuchet MS"/>
                <a:ea typeface="Trebuchet MS"/>
                <a:cs typeface="Trebuchet MS"/>
                <a:sym typeface="Trebuchet MS"/>
              </a:rPr>
              <a:t>A judge is expected to sign legal papers transferring the Amazon shares – worth $38bn (£29bn) – into MacKenzie Bezos’ name </a:t>
            </a:r>
            <a:endParaRPr sz="1800">
              <a:latin typeface="Trebuchet MS"/>
              <a:ea typeface="Trebuchet MS"/>
              <a:cs typeface="Trebuchet MS"/>
              <a:sym typeface="Trebuchet MS"/>
            </a:endParaRPr>
          </a:p>
          <a:p>
            <a:pPr marL="457200" lvl="0" indent="-342900" algn="l" rtl="0">
              <a:lnSpc>
                <a:spcPct val="150000"/>
              </a:lnSpc>
              <a:spcBef>
                <a:spcPts val="0"/>
              </a:spcBef>
              <a:spcAft>
                <a:spcPts val="0"/>
              </a:spcAft>
              <a:buClr>
                <a:schemeClr val="dk1"/>
              </a:buClr>
              <a:buSzPts val="1800"/>
              <a:buFont typeface="Trebuchet MS"/>
              <a:buChar char="-"/>
            </a:pPr>
            <a:r>
              <a:rPr lang="en-US" sz="1800">
                <a:solidFill>
                  <a:schemeClr val="dk1"/>
                </a:solidFill>
                <a:latin typeface="Trebuchet MS"/>
                <a:ea typeface="Trebuchet MS"/>
                <a:cs typeface="Trebuchet MS"/>
                <a:sym typeface="Trebuchet MS"/>
              </a:rPr>
              <a:t>In a statement, MacKenzie Bezos said she was granting Jeff Bezos all of her interests in The Washington Post and Blue Origin, and 75% of the Amazon stock co-owned by the pair and voting control over the shares she's retaining</a:t>
            </a:r>
            <a:endParaRPr sz="1800">
              <a:solidFill>
                <a:schemeClr val="dk1"/>
              </a:solidFill>
              <a:latin typeface="Trebuchet MS"/>
              <a:ea typeface="Trebuchet MS"/>
              <a:cs typeface="Trebuchet MS"/>
              <a:sym typeface="Trebuchet MS"/>
            </a:endParaRPr>
          </a:p>
          <a:p>
            <a:pPr marL="0" lvl="0" indent="0" algn="l" rtl="0">
              <a:lnSpc>
                <a:spcPct val="150000"/>
              </a:lnSpc>
              <a:spcBef>
                <a:spcPts val="0"/>
              </a:spcBef>
              <a:spcAft>
                <a:spcPts val="0"/>
              </a:spcAft>
              <a:buNone/>
            </a:pPr>
            <a:endParaRPr sz="1800">
              <a:solidFill>
                <a:srgbClr val="5FCBEF"/>
              </a:solidFill>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5c16e3602b_1_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Notable Acquisitions</a:t>
            </a:r>
            <a:endParaRPr/>
          </a:p>
        </p:txBody>
      </p:sp>
      <p:sp>
        <p:nvSpPr>
          <p:cNvPr id="577" name="Google Shape;577;g5c16e3602b_1_5"/>
          <p:cNvSpPr txBox="1">
            <a:spLocks noGrp="1"/>
          </p:cNvSpPr>
          <p:nvPr>
            <p:ph type="body" idx="1"/>
          </p:nvPr>
        </p:nvSpPr>
        <p:spPr>
          <a:xfrm>
            <a:off x="677325" y="1591892"/>
            <a:ext cx="8596800" cy="967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Amazon has completed ~100 acquisitions since it was founded in 1994.  The following are some of the more recent larger transactions:</a:t>
            </a:r>
            <a:endParaRPr/>
          </a:p>
        </p:txBody>
      </p:sp>
      <p:pic>
        <p:nvPicPr>
          <p:cNvPr id="578" name="Google Shape;578;g5c16e3602b_1_5"/>
          <p:cNvPicPr preferRelativeResize="0"/>
          <p:nvPr/>
        </p:nvPicPr>
        <p:blipFill>
          <a:blip r:embed="rId3">
            <a:alphaModFix/>
          </a:blip>
          <a:stretch>
            <a:fillRect/>
          </a:stretch>
        </p:blipFill>
        <p:spPr>
          <a:xfrm>
            <a:off x="526775" y="2796325"/>
            <a:ext cx="1554625" cy="1095016"/>
          </a:xfrm>
          <a:prstGeom prst="rect">
            <a:avLst/>
          </a:prstGeom>
          <a:noFill/>
          <a:ln>
            <a:noFill/>
          </a:ln>
        </p:spPr>
      </p:pic>
      <p:pic>
        <p:nvPicPr>
          <p:cNvPr id="579" name="Google Shape;579;g5c16e3602b_1_5"/>
          <p:cNvPicPr preferRelativeResize="0"/>
          <p:nvPr/>
        </p:nvPicPr>
        <p:blipFill>
          <a:blip r:embed="rId4">
            <a:alphaModFix/>
          </a:blip>
          <a:stretch>
            <a:fillRect/>
          </a:stretch>
        </p:blipFill>
        <p:spPr>
          <a:xfrm>
            <a:off x="2717738" y="2808861"/>
            <a:ext cx="1701093" cy="1069950"/>
          </a:xfrm>
          <a:prstGeom prst="rect">
            <a:avLst/>
          </a:prstGeom>
          <a:noFill/>
          <a:ln>
            <a:noFill/>
          </a:ln>
        </p:spPr>
      </p:pic>
      <p:pic>
        <p:nvPicPr>
          <p:cNvPr id="580" name="Google Shape;580;g5c16e3602b_1_5"/>
          <p:cNvPicPr preferRelativeResize="0"/>
          <p:nvPr/>
        </p:nvPicPr>
        <p:blipFill rotWithShape="1">
          <a:blip r:embed="rId5">
            <a:alphaModFix/>
          </a:blip>
          <a:srcRect l="16876" t="25902" r="16416" b="25572"/>
          <a:stretch/>
        </p:blipFill>
        <p:spPr>
          <a:xfrm>
            <a:off x="5055175" y="2991900"/>
            <a:ext cx="2155175" cy="874175"/>
          </a:xfrm>
          <a:prstGeom prst="rect">
            <a:avLst/>
          </a:prstGeom>
          <a:noFill/>
          <a:ln>
            <a:noFill/>
          </a:ln>
        </p:spPr>
      </p:pic>
      <p:pic>
        <p:nvPicPr>
          <p:cNvPr id="581" name="Google Shape;581;g5c16e3602b_1_5"/>
          <p:cNvPicPr preferRelativeResize="0"/>
          <p:nvPr/>
        </p:nvPicPr>
        <p:blipFill>
          <a:blip r:embed="rId6">
            <a:alphaModFix/>
          </a:blip>
          <a:stretch>
            <a:fillRect/>
          </a:stretch>
        </p:blipFill>
        <p:spPr>
          <a:xfrm>
            <a:off x="7846700" y="2894025"/>
            <a:ext cx="1069950" cy="1069950"/>
          </a:xfrm>
          <a:prstGeom prst="rect">
            <a:avLst/>
          </a:prstGeom>
          <a:noFill/>
          <a:ln>
            <a:noFill/>
          </a:ln>
        </p:spPr>
      </p:pic>
      <p:pic>
        <p:nvPicPr>
          <p:cNvPr id="582" name="Google Shape;582;g5c16e3602b_1_5"/>
          <p:cNvPicPr preferRelativeResize="0"/>
          <p:nvPr/>
        </p:nvPicPr>
        <p:blipFill rotWithShape="1">
          <a:blip r:embed="rId7">
            <a:alphaModFix/>
          </a:blip>
          <a:srcRect t="20426" b="18634"/>
          <a:stretch/>
        </p:blipFill>
        <p:spPr>
          <a:xfrm>
            <a:off x="9457925" y="2808850"/>
            <a:ext cx="2633661" cy="1069950"/>
          </a:xfrm>
          <a:prstGeom prst="rect">
            <a:avLst/>
          </a:prstGeom>
          <a:noFill/>
          <a:ln>
            <a:noFill/>
          </a:ln>
        </p:spPr>
      </p:pic>
      <p:pic>
        <p:nvPicPr>
          <p:cNvPr id="583" name="Google Shape;583;g5c16e3602b_1_5"/>
          <p:cNvPicPr preferRelativeResize="0"/>
          <p:nvPr/>
        </p:nvPicPr>
        <p:blipFill>
          <a:blip r:embed="rId8">
            <a:alphaModFix/>
          </a:blip>
          <a:stretch>
            <a:fillRect/>
          </a:stretch>
        </p:blipFill>
        <p:spPr>
          <a:xfrm>
            <a:off x="265875" y="5002900"/>
            <a:ext cx="1905702" cy="874175"/>
          </a:xfrm>
          <a:prstGeom prst="rect">
            <a:avLst/>
          </a:prstGeom>
          <a:noFill/>
          <a:ln>
            <a:noFill/>
          </a:ln>
        </p:spPr>
      </p:pic>
      <p:pic>
        <p:nvPicPr>
          <p:cNvPr id="584" name="Google Shape;584;g5c16e3602b_1_5"/>
          <p:cNvPicPr preferRelativeResize="0"/>
          <p:nvPr/>
        </p:nvPicPr>
        <p:blipFill>
          <a:blip r:embed="rId9">
            <a:alphaModFix/>
          </a:blip>
          <a:stretch>
            <a:fillRect/>
          </a:stretch>
        </p:blipFill>
        <p:spPr>
          <a:xfrm>
            <a:off x="2907853" y="4757150"/>
            <a:ext cx="1320870" cy="1320898"/>
          </a:xfrm>
          <a:prstGeom prst="rect">
            <a:avLst/>
          </a:prstGeom>
          <a:noFill/>
          <a:ln>
            <a:noFill/>
          </a:ln>
        </p:spPr>
      </p:pic>
      <p:pic>
        <p:nvPicPr>
          <p:cNvPr id="585" name="Google Shape;585;g5c16e3602b_1_5"/>
          <p:cNvPicPr preferRelativeResize="0"/>
          <p:nvPr/>
        </p:nvPicPr>
        <p:blipFill rotWithShape="1">
          <a:blip r:embed="rId10">
            <a:alphaModFix/>
          </a:blip>
          <a:srcRect l="6675" t="20395" r="6178" b="26697"/>
          <a:stretch/>
        </p:blipFill>
        <p:spPr>
          <a:xfrm>
            <a:off x="4783900" y="4729100"/>
            <a:ext cx="2341750" cy="1421775"/>
          </a:xfrm>
          <a:prstGeom prst="rect">
            <a:avLst/>
          </a:prstGeom>
          <a:noFill/>
          <a:ln>
            <a:noFill/>
          </a:ln>
        </p:spPr>
      </p:pic>
      <p:pic>
        <p:nvPicPr>
          <p:cNvPr id="586" name="Google Shape;586;g5c16e3602b_1_5"/>
          <p:cNvPicPr preferRelativeResize="0"/>
          <p:nvPr/>
        </p:nvPicPr>
        <p:blipFill>
          <a:blip r:embed="rId11">
            <a:alphaModFix/>
          </a:blip>
          <a:stretch>
            <a:fillRect/>
          </a:stretch>
        </p:blipFill>
        <p:spPr>
          <a:xfrm>
            <a:off x="7531138" y="4589450"/>
            <a:ext cx="1701075" cy="1701075"/>
          </a:xfrm>
          <a:prstGeom prst="rect">
            <a:avLst/>
          </a:prstGeom>
          <a:noFill/>
          <a:ln>
            <a:noFill/>
          </a:ln>
        </p:spPr>
      </p:pic>
      <p:pic>
        <p:nvPicPr>
          <p:cNvPr id="587" name="Google Shape;587;g5c16e3602b_1_5"/>
          <p:cNvPicPr preferRelativeResize="0"/>
          <p:nvPr/>
        </p:nvPicPr>
        <p:blipFill rotWithShape="1">
          <a:blip r:embed="rId12">
            <a:alphaModFix/>
          </a:blip>
          <a:srcRect t="26436" b="32016"/>
          <a:stretch/>
        </p:blipFill>
        <p:spPr>
          <a:xfrm>
            <a:off x="9447263" y="5072000"/>
            <a:ext cx="2654974" cy="735975"/>
          </a:xfrm>
          <a:prstGeom prst="rect">
            <a:avLst/>
          </a:prstGeom>
          <a:noFill/>
          <a:ln>
            <a:noFill/>
          </a:ln>
        </p:spPr>
      </p:pic>
      <p:sp>
        <p:nvSpPr>
          <p:cNvPr id="588" name="Google Shape;588;g5c16e3602b_1_5"/>
          <p:cNvSpPr txBox="1"/>
          <p:nvPr/>
        </p:nvSpPr>
        <p:spPr>
          <a:xfrm>
            <a:off x="526788" y="3963975"/>
            <a:ext cx="15546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$13.7B, 2017</a:t>
            </a:r>
            <a:endParaRPr sz="1800">
              <a:latin typeface="Trebuchet MS"/>
              <a:ea typeface="Trebuchet MS"/>
              <a:cs typeface="Trebuchet MS"/>
              <a:sym typeface="Trebuchet MS"/>
            </a:endParaRPr>
          </a:p>
        </p:txBody>
      </p:sp>
      <p:sp>
        <p:nvSpPr>
          <p:cNvPr id="589" name="Google Shape;589;g5c16e3602b_1_5"/>
          <p:cNvSpPr txBox="1"/>
          <p:nvPr/>
        </p:nvSpPr>
        <p:spPr>
          <a:xfrm>
            <a:off x="5282263" y="4077088"/>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$1.2B, 2009</a:t>
            </a:r>
            <a:endParaRPr sz="1800">
              <a:latin typeface="Trebuchet MS"/>
              <a:ea typeface="Trebuchet MS"/>
              <a:cs typeface="Trebuchet MS"/>
              <a:sym typeface="Trebuchet MS"/>
            </a:endParaRPr>
          </a:p>
        </p:txBody>
      </p:sp>
      <p:sp>
        <p:nvSpPr>
          <p:cNvPr id="590" name="Google Shape;590;g5c16e3602b_1_5"/>
          <p:cNvSpPr txBox="1"/>
          <p:nvPr/>
        </p:nvSpPr>
        <p:spPr>
          <a:xfrm>
            <a:off x="7746275" y="4056200"/>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$1B, 2018</a:t>
            </a:r>
            <a:endParaRPr sz="1800">
              <a:latin typeface="Trebuchet MS"/>
              <a:ea typeface="Trebuchet MS"/>
              <a:cs typeface="Trebuchet MS"/>
              <a:sym typeface="Trebuchet MS"/>
            </a:endParaRPr>
          </a:p>
        </p:txBody>
      </p:sp>
      <p:sp>
        <p:nvSpPr>
          <p:cNvPr id="591" name="Google Shape;591;g5c16e3602b_1_5"/>
          <p:cNvSpPr txBox="1"/>
          <p:nvPr/>
        </p:nvSpPr>
        <p:spPr>
          <a:xfrm>
            <a:off x="9924250" y="4116375"/>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$970M, 2014</a:t>
            </a:r>
            <a:endParaRPr sz="1800">
              <a:latin typeface="Trebuchet MS"/>
              <a:ea typeface="Trebuchet MS"/>
              <a:cs typeface="Trebuchet MS"/>
              <a:sym typeface="Trebuchet MS"/>
            </a:endParaRPr>
          </a:p>
        </p:txBody>
      </p:sp>
      <p:sp>
        <p:nvSpPr>
          <p:cNvPr id="592" name="Google Shape;592;g5c16e3602b_1_5"/>
          <p:cNvSpPr txBox="1"/>
          <p:nvPr/>
        </p:nvSpPr>
        <p:spPr>
          <a:xfrm>
            <a:off x="368225" y="6170200"/>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$775M, 2012</a:t>
            </a:r>
            <a:endParaRPr sz="1800">
              <a:latin typeface="Trebuchet MS"/>
              <a:ea typeface="Trebuchet MS"/>
              <a:cs typeface="Trebuchet MS"/>
              <a:sym typeface="Trebuchet MS"/>
            </a:endParaRPr>
          </a:p>
        </p:txBody>
      </p:sp>
      <p:sp>
        <p:nvSpPr>
          <p:cNvPr id="593" name="Google Shape;593;g5c16e3602b_1_5"/>
          <p:cNvSpPr txBox="1"/>
          <p:nvPr/>
        </p:nvSpPr>
        <p:spPr>
          <a:xfrm>
            <a:off x="2907850" y="6290525"/>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$580M, 2017</a:t>
            </a:r>
            <a:endParaRPr sz="1800">
              <a:latin typeface="Trebuchet MS"/>
              <a:ea typeface="Trebuchet MS"/>
              <a:cs typeface="Trebuchet MS"/>
              <a:sym typeface="Trebuchet MS"/>
            </a:endParaRPr>
          </a:p>
        </p:txBody>
      </p:sp>
      <p:sp>
        <p:nvSpPr>
          <p:cNvPr id="594" name="Google Shape;594;g5c16e3602b_1_5"/>
          <p:cNvSpPr txBox="1"/>
          <p:nvPr/>
        </p:nvSpPr>
        <p:spPr>
          <a:xfrm>
            <a:off x="5104275" y="6290525"/>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$500M, 2011</a:t>
            </a:r>
            <a:endParaRPr sz="1800">
              <a:latin typeface="Trebuchet MS"/>
              <a:ea typeface="Trebuchet MS"/>
              <a:cs typeface="Trebuchet MS"/>
              <a:sym typeface="Trebuchet MS"/>
            </a:endParaRPr>
          </a:p>
        </p:txBody>
      </p:sp>
      <p:sp>
        <p:nvSpPr>
          <p:cNvPr id="595" name="Google Shape;595;g5c16e3602b_1_5"/>
          <p:cNvSpPr txBox="1"/>
          <p:nvPr/>
        </p:nvSpPr>
        <p:spPr>
          <a:xfrm>
            <a:off x="7746275" y="6290525"/>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$370M, 2015</a:t>
            </a:r>
            <a:endParaRPr sz="1800">
              <a:latin typeface="Trebuchet MS"/>
              <a:ea typeface="Trebuchet MS"/>
              <a:cs typeface="Trebuchet MS"/>
              <a:sym typeface="Trebuchet MS"/>
            </a:endParaRPr>
          </a:p>
        </p:txBody>
      </p:sp>
      <p:sp>
        <p:nvSpPr>
          <p:cNvPr id="596" name="Google Shape;596;g5c16e3602b_1_5"/>
          <p:cNvSpPr txBox="1"/>
          <p:nvPr/>
        </p:nvSpPr>
        <p:spPr>
          <a:xfrm>
            <a:off x="10104950" y="6150875"/>
            <a:ext cx="17010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$312M, 2011</a:t>
            </a:r>
            <a:endParaRPr sz="1800">
              <a:latin typeface="Trebuchet MS"/>
              <a:ea typeface="Trebuchet MS"/>
              <a:cs typeface="Trebuchet MS"/>
              <a:sym typeface="Trebuchet MS"/>
            </a:endParaRPr>
          </a:p>
        </p:txBody>
      </p:sp>
      <p:sp>
        <p:nvSpPr>
          <p:cNvPr id="597" name="Google Shape;597;g5c16e3602b_1_5"/>
          <p:cNvSpPr txBox="1"/>
          <p:nvPr/>
        </p:nvSpPr>
        <p:spPr>
          <a:xfrm>
            <a:off x="2869748" y="3963963"/>
            <a:ext cx="13971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$1.2B, 2018</a:t>
            </a:r>
            <a:endParaRPr sz="1800">
              <a:latin typeface="Trebuchet MS"/>
              <a:ea typeface="Trebuchet MS"/>
              <a:cs typeface="Trebuchet MS"/>
              <a:sym typeface="Trebuchet M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5c9a70288a_0_7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Acquisitions Description</a:t>
            </a:r>
            <a:endParaRPr/>
          </a:p>
        </p:txBody>
      </p:sp>
      <p:pic>
        <p:nvPicPr>
          <p:cNvPr id="603" name="Google Shape;603;g5c9a70288a_0_74"/>
          <p:cNvPicPr preferRelativeResize="0"/>
          <p:nvPr/>
        </p:nvPicPr>
        <p:blipFill>
          <a:blip r:embed="rId3">
            <a:alphaModFix/>
          </a:blip>
          <a:stretch>
            <a:fillRect/>
          </a:stretch>
        </p:blipFill>
        <p:spPr>
          <a:xfrm>
            <a:off x="1491675" y="1401075"/>
            <a:ext cx="6968100" cy="5271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5c9a70288a_0_10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Acquisitions Description</a:t>
            </a:r>
            <a:endParaRPr/>
          </a:p>
        </p:txBody>
      </p:sp>
      <p:pic>
        <p:nvPicPr>
          <p:cNvPr id="609" name="Google Shape;609;g5c9a70288a_0_103"/>
          <p:cNvPicPr preferRelativeResize="0"/>
          <p:nvPr/>
        </p:nvPicPr>
        <p:blipFill>
          <a:blip r:embed="rId3">
            <a:alphaModFix/>
          </a:blip>
          <a:stretch>
            <a:fillRect/>
          </a:stretch>
        </p:blipFill>
        <p:spPr>
          <a:xfrm>
            <a:off x="1102314" y="1509425"/>
            <a:ext cx="7746825" cy="52797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5c9a70288a_0_10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Technology Acquisitions</a:t>
            </a:r>
            <a:endParaRPr/>
          </a:p>
        </p:txBody>
      </p:sp>
      <p:pic>
        <p:nvPicPr>
          <p:cNvPr id="615" name="Google Shape;615;g5c9a70288a_0_109"/>
          <p:cNvPicPr preferRelativeResize="0"/>
          <p:nvPr/>
        </p:nvPicPr>
        <p:blipFill>
          <a:blip r:embed="rId3">
            <a:alphaModFix/>
          </a:blip>
          <a:stretch>
            <a:fillRect/>
          </a:stretch>
        </p:blipFill>
        <p:spPr>
          <a:xfrm>
            <a:off x="352075" y="1657050"/>
            <a:ext cx="9617500" cy="49745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5b0f4cf7bc_0_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Business-to-Business</a:t>
            </a:r>
            <a:endParaRPr/>
          </a:p>
        </p:txBody>
      </p:sp>
      <p:sp>
        <p:nvSpPr>
          <p:cNvPr id="188" name="Google Shape;188;g5b0f4cf7bc_0_12"/>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457200" lvl="0" indent="-320040" algn="l" rtl="0">
              <a:spcBef>
                <a:spcPts val="1000"/>
              </a:spcBef>
              <a:spcAft>
                <a:spcPts val="0"/>
              </a:spcAft>
              <a:buSzPts val="1440"/>
              <a:buChar char="-"/>
            </a:pPr>
            <a:r>
              <a:rPr lang="en-US"/>
              <a:t>The exchange of products, services or information between businesses, rather than between businesses and consumers.</a:t>
            </a:r>
            <a:endParaRPr/>
          </a:p>
          <a:p>
            <a:pPr marL="457200" lvl="0" indent="0" algn="l" rtl="0">
              <a:spcBef>
                <a:spcPts val="1000"/>
              </a:spcBef>
              <a:spcAft>
                <a:spcPts val="0"/>
              </a:spcAft>
              <a:buNone/>
            </a:pPr>
            <a:endParaRPr/>
          </a:p>
        </p:txBody>
      </p:sp>
      <p:pic>
        <p:nvPicPr>
          <p:cNvPr id="189" name="Google Shape;189;g5b0f4cf7bc_0_12"/>
          <p:cNvPicPr preferRelativeResize="0"/>
          <p:nvPr/>
        </p:nvPicPr>
        <p:blipFill>
          <a:blip r:embed="rId3">
            <a:alphaModFix/>
          </a:blip>
          <a:stretch>
            <a:fillRect/>
          </a:stretch>
        </p:blipFill>
        <p:spPr>
          <a:xfrm>
            <a:off x="2425291" y="2876300"/>
            <a:ext cx="5100849" cy="34005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5c9a70288a_0_11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Retail Acquisitions</a:t>
            </a:r>
            <a:endParaRPr/>
          </a:p>
        </p:txBody>
      </p:sp>
      <p:pic>
        <p:nvPicPr>
          <p:cNvPr id="621" name="Google Shape;621;g5c9a70288a_0_117"/>
          <p:cNvPicPr preferRelativeResize="0"/>
          <p:nvPr/>
        </p:nvPicPr>
        <p:blipFill>
          <a:blip r:embed="rId3">
            <a:alphaModFix/>
          </a:blip>
          <a:stretch>
            <a:fillRect/>
          </a:stretch>
        </p:blipFill>
        <p:spPr>
          <a:xfrm>
            <a:off x="580425" y="1443025"/>
            <a:ext cx="5237299" cy="5136050"/>
          </a:xfrm>
          <a:prstGeom prst="rect">
            <a:avLst/>
          </a:prstGeom>
          <a:noFill/>
          <a:ln>
            <a:noFill/>
          </a:ln>
        </p:spPr>
      </p:pic>
      <p:pic>
        <p:nvPicPr>
          <p:cNvPr id="622" name="Google Shape;622;g5c9a70288a_0_117"/>
          <p:cNvPicPr preferRelativeResize="0"/>
          <p:nvPr/>
        </p:nvPicPr>
        <p:blipFill>
          <a:blip r:embed="rId4">
            <a:alphaModFix/>
          </a:blip>
          <a:stretch>
            <a:fillRect/>
          </a:stretch>
        </p:blipFill>
        <p:spPr>
          <a:xfrm>
            <a:off x="6150625" y="1443025"/>
            <a:ext cx="4822984" cy="51360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5c3196d42d_1_45"/>
          <p:cNvSpPr txBox="1">
            <a:spLocks noGrp="1"/>
          </p:cNvSpPr>
          <p:nvPr>
            <p:ph type="title"/>
          </p:nvPr>
        </p:nvSpPr>
        <p:spPr>
          <a:xfrm>
            <a:off x="1797609" y="27685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Products &amp; Services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5c9a70288a_0_135"/>
          <p:cNvSpPr txBox="1">
            <a:spLocks noGrp="1"/>
          </p:cNvSpPr>
          <p:nvPr>
            <p:ph type="body" idx="1"/>
          </p:nvPr>
        </p:nvSpPr>
        <p:spPr>
          <a:xfrm>
            <a:off x="677325" y="4495418"/>
            <a:ext cx="8596800" cy="1545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Amazon Prime is a paid subscription service offered by Amazon that gives users access to services that would otherwise be unavailable, or cost extra, to the typical Amazon customer.</a:t>
            </a:r>
            <a:endParaRPr/>
          </a:p>
        </p:txBody>
      </p:sp>
      <p:sp>
        <p:nvSpPr>
          <p:cNvPr id="633" name="Google Shape;633;g5c9a70288a_0_13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a:t>
            </a:r>
            <a:endParaRPr/>
          </a:p>
        </p:txBody>
      </p:sp>
      <p:pic>
        <p:nvPicPr>
          <p:cNvPr id="634" name="Google Shape;634;g5c9a70288a_0_135"/>
          <p:cNvPicPr preferRelativeResize="0"/>
          <p:nvPr/>
        </p:nvPicPr>
        <p:blipFill rotWithShape="1">
          <a:blip r:embed="rId3">
            <a:alphaModFix/>
          </a:blip>
          <a:srcRect t="20276" b="23085"/>
          <a:stretch/>
        </p:blipFill>
        <p:spPr>
          <a:xfrm>
            <a:off x="1641975" y="1684800"/>
            <a:ext cx="6667500" cy="24168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g5c9a70288a_0_143"/>
          <p:cNvPicPr preferRelativeResize="0"/>
          <p:nvPr/>
        </p:nvPicPr>
        <p:blipFill>
          <a:blip r:embed="rId3">
            <a:alphaModFix/>
          </a:blip>
          <a:stretch>
            <a:fillRect/>
          </a:stretch>
        </p:blipFill>
        <p:spPr>
          <a:xfrm>
            <a:off x="152400" y="4349850"/>
            <a:ext cx="6115050" cy="1685925"/>
          </a:xfrm>
          <a:prstGeom prst="rect">
            <a:avLst/>
          </a:prstGeom>
          <a:noFill/>
          <a:ln>
            <a:noFill/>
          </a:ln>
        </p:spPr>
      </p:pic>
      <p:pic>
        <p:nvPicPr>
          <p:cNvPr id="640" name="Google Shape;640;g5c9a70288a_0_143"/>
          <p:cNvPicPr preferRelativeResize="0"/>
          <p:nvPr/>
        </p:nvPicPr>
        <p:blipFill>
          <a:blip r:embed="rId4">
            <a:alphaModFix/>
          </a:blip>
          <a:stretch>
            <a:fillRect/>
          </a:stretch>
        </p:blipFill>
        <p:spPr>
          <a:xfrm>
            <a:off x="152400" y="2311500"/>
            <a:ext cx="5734050" cy="1657350"/>
          </a:xfrm>
          <a:prstGeom prst="rect">
            <a:avLst/>
          </a:prstGeom>
          <a:noFill/>
          <a:ln>
            <a:noFill/>
          </a:ln>
        </p:spPr>
      </p:pic>
      <p:pic>
        <p:nvPicPr>
          <p:cNvPr id="641" name="Google Shape;641;g5c9a70288a_0_143"/>
          <p:cNvPicPr preferRelativeResize="0"/>
          <p:nvPr/>
        </p:nvPicPr>
        <p:blipFill>
          <a:blip r:embed="rId5">
            <a:alphaModFix/>
          </a:blip>
          <a:stretch>
            <a:fillRect/>
          </a:stretch>
        </p:blipFill>
        <p:spPr>
          <a:xfrm>
            <a:off x="6058800" y="2311500"/>
            <a:ext cx="5934075" cy="1600200"/>
          </a:xfrm>
          <a:prstGeom prst="rect">
            <a:avLst/>
          </a:prstGeom>
          <a:noFill/>
          <a:ln>
            <a:noFill/>
          </a:ln>
        </p:spPr>
      </p:pic>
      <p:pic>
        <p:nvPicPr>
          <p:cNvPr id="642" name="Google Shape;642;g5c9a70288a_0_143"/>
          <p:cNvPicPr preferRelativeResize="0"/>
          <p:nvPr/>
        </p:nvPicPr>
        <p:blipFill>
          <a:blip r:embed="rId6">
            <a:alphaModFix/>
          </a:blip>
          <a:stretch>
            <a:fillRect/>
          </a:stretch>
        </p:blipFill>
        <p:spPr>
          <a:xfrm>
            <a:off x="6373125" y="4385322"/>
            <a:ext cx="5619750" cy="1614978"/>
          </a:xfrm>
          <a:prstGeom prst="rect">
            <a:avLst/>
          </a:prstGeom>
          <a:noFill/>
          <a:ln>
            <a:noFill/>
          </a:ln>
        </p:spPr>
      </p:pic>
      <p:sp>
        <p:nvSpPr>
          <p:cNvPr id="643" name="Google Shape;643;g5c9a70288a_0_143"/>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Shopping Benefits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5c9a70288a_0_15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Entertainment Benefits</a:t>
            </a:r>
            <a:endParaRPr/>
          </a:p>
        </p:txBody>
      </p:sp>
      <p:pic>
        <p:nvPicPr>
          <p:cNvPr id="649" name="Google Shape;649;g5c9a70288a_0_154"/>
          <p:cNvPicPr preferRelativeResize="0"/>
          <p:nvPr/>
        </p:nvPicPr>
        <p:blipFill>
          <a:blip r:embed="rId3">
            <a:alphaModFix/>
          </a:blip>
          <a:stretch>
            <a:fillRect/>
          </a:stretch>
        </p:blipFill>
        <p:spPr>
          <a:xfrm>
            <a:off x="152400" y="2387700"/>
            <a:ext cx="5972175" cy="1685925"/>
          </a:xfrm>
          <a:prstGeom prst="rect">
            <a:avLst/>
          </a:prstGeom>
          <a:noFill/>
          <a:ln>
            <a:noFill/>
          </a:ln>
        </p:spPr>
      </p:pic>
      <p:pic>
        <p:nvPicPr>
          <p:cNvPr id="650" name="Google Shape;650;g5c9a70288a_0_154"/>
          <p:cNvPicPr preferRelativeResize="0"/>
          <p:nvPr/>
        </p:nvPicPr>
        <p:blipFill>
          <a:blip r:embed="rId4">
            <a:alphaModFix/>
          </a:blip>
          <a:stretch>
            <a:fillRect/>
          </a:stretch>
        </p:blipFill>
        <p:spPr>
          <a:xfrm>
            <a:off x="6124575" y="2387700"/>
            <a:ext cx="5829300" cy="1685925"/>
          </a:xfrm>
          <a:prstGeom prst="rect">
            <a:avLst/>
          </a:prstGeom>
          <a:noFill/>
          <a:ln>
            <a:noFill/>
          </a:ln>
        </p:spPr>
      </p:pic>
      <p:pic>
        <p:nvPicPr>
          <p:cNvPr id="651" name="Google Shape;651;g5c9a70288a_0_154"/>
          <p:cNvPicPr preferRelativeResize="0"/>
          <p:nvPr/>
        </p:nvPicPr>
        <p:blipFill>
          <a:blip r:embed="rId5">
            <a:alphaModFix/>
          </a:blip>
          <a:stretch>
            <a:fillRect/>
          </a:stretch>
        </p:blipFill>
        <p:spPr>
          <a:xfrm>
            <a:off x="152400" y="4607025"/>
            <a:ext cx="5448300" cy="1666875"/>
          </a:xfrm>
          <a:prstGeom prst="rect">
            <a:avLst/>
          </a:prstGeom>
          <a:noFill/>
          <a:ln>
            <a:noFill/>
          </a:ln>
        </p:spPr>
      </p:pic>
      <p:pic>
        <p:nvPicPr>
          <p:cNvPr id="652" name="Google Shape;652;g5c9a70288a_0_154"/>
          <p:cNvPicPr preferRelativeResize="0"/>
          <p:nvPr/>
        </p:nvPicPr>
        <p:blipFill>
          <a:blip r:embed="rId6">
            <a:alphaModFix/>
          </a:blip>
          <a:stretch>
            <a:fillRect/>
          </a:stretch>
        </p:blipFill>
        <p:spPr>
          <a:xfrm>
            <a:off x="6057900" y="4607025"/>
            <a:ext cx="5962650" cy="16383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5c9a70288a_0_16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Other Benefits</a:t>
            </a:r>
            <a:endParaRPr/>
          </a:p>
        </p:txBody>
      </p:sp>
      <p:pic>
        <p:nvPicPr>
          <p:cNvPr id="658" name="Google Shape;658;g5c9a70288a_0_167"/>
          <p:cNvPicPr preferRelativeResize="0"/>
          <p:nvPr/>
        </p:nvPicPr>
        <p:blipFill>
          <a:blip r:embed="rId3">
            <a:alphaModFix/>
          </a:blip>
          <a:stretch>
            <a:fillRect/>
          </a:stretch>
        </p:blipFill>
        <p:spPr>
          <a:xfrm>
            <a:off x="677325" y="1750025"/>
            <a:ext cx="7649700" cy="45782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5c9a70288a_0_17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Pricing</a:t>
            </a:r>
            <a:endParaRPr/>
          </a:p>
        </p:txBody>
      </p:sp>
      <p:pic>
        <p:nvPicPr>
          <p:cNvPr id="664" name="Google Shape;664;g5c9a70288a_0_176"/>
          <p:cNvPicPr preferRelativeResize="0"/>
          <p:nvPr/>
        </p:nvPicPr>
        <p:blipFill>
          <a:blip r:embed="rId3">
            <a:alphaModFix/>
          </a:blip>
          <a:stretch>
            <a:fillRect/>
          </a:stretch>
        </p:blipFill>
        <p:spPr>
          <a:xfrm>
            <a:off x="713363" y="1930500"/>
            <a:ext cx="10765275" cy="46618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5c9a70288a_0_18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Student Pricing</a:t>
            </a:r>
            <a:endParaRPr/>
          </a:p>
        </p:txBody>
      </p:sp>
      <p:pic>
        <p:nvPicPr>
          <p:cNvPr id="670" name="Google Shape;670;g5c9a70288a_0_182"/>
          <p:cNvPicPr preferRelativeResize="0"/>
          <p:nvPr/>
        </p:nvPicPr>
        <p:blipFill>
          <a:blip r:embed="rId3">
            <a:alphaModFix/>
          </a:blip>
          <a:stretch>
            <a:fillRect/>
          </a:stretch>
        </p:blipFill>
        <p:spPr>
          <a:xfrm>
            <a:off x="734138" y="1673500"/>
            <a:ext cx="10723724" cy="49619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5c9a70288a_0_18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Membership</a:t>
            </a:r>
            <a:endParaRPr/>
          </a:p>
        </p:txBody>
      </p:sp>
      <p:pic>
        <p:nvPicPr>
          <p:cNvPr id="676" name="Google Shape;676;g5c9a70288a_0_188"/>
          <p:cNvPicPr preferRelativeResize="0"/>
          <p:nvPr/>
        </p:nvPicPr>
        <p:blipFill>
          <a:blip r:embed="rId3">
            <a:alphaModFix/>
          </a:blip>
          <a:stretch>
            <a:fillRect/>
          </a:stretch>
        </p:blipFill>
        <p:spPr>
          <a:xfrm>
            <a:off x="677325" y="1821150"/>
            <a:ext cx="9452901" cy="47592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5c9a70288a_0_19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Membership</a:t>
            </a:r>
            <a:endParaRPr/>
          </a:p>
        </p:txBody>
      </p:sp>
      <p:pic>
        <p:nvPicPr>
          <p:cNvPr id="682" name="Google Shape;682;g5c9a70288a_0_194"/>
          <p:cNvPicPr preferRelativeResize="0"/>
          <p:nvPr/>
        </p:nvPicPr>
        <p:blipFill>
          <a:blip r:embed="rId3">
            <a:alphaModFix/>
          </a:blip>
          <a:stretch>
            <a:fillRect/>
          </a:stretch>
        </p:blipFill>
        <p:spPr>
          <a:xfrm>
            <a:off x="527750" y="1630800"/>
            <a:ext cx="9397351" cy="4967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5b0f4cf7bc_0_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B2B vs B2C</a:t>
            </a:r>
            <a:endParaRPr/>
          </a:p>
        </p:txBody>
      </p:sp>
      <p:sp>
        <p:nvSpPr>
          <p:cNvPr id="195" name="Google Shape;195;g5b0f4cf7bc_0_9"/>
          <p:cNvSpPr txBox="1"/>
          <p:nvPr/>
        </p:nvSpPr>
        <p:spPr>
          <a:xfrm>
            <a:off x="5008475" y="5123050"/>
            <a:ext cx="9427800" cy="10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pic>
        <p:nvPicPr>
          <p:cNvPr id="196" name="Google Shape;196;g5b0f4cf7bc_0_9"/>
          <p:cNvPicPr preferRelativeResize="0"/>
          <p:nvPr/>
        </p:nvPicPr>
        <p:blipFill>
          <a:blip r:embed="rId3">
            <a:alphaModFix/>
          </a:blip>
          <a:stretch>
            <a:fillRect/>
          </a:stretch>
        </p:blipFill>
        <p:spPr>
          <a:xfrm>
            <a:off x="879975" y="2003750"/>
            <a:ext cx="8191500" cy="3810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5c9a70288a_0_20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Membership</a:t>
            </a:r>
            <a:endParaRPr/>
          </a:p>
        </p:txBody>
      </p:sp>
      <p:pic>
        <p:nvPicPr>
          <p:cNvPr id="688" name="Google Shape;688;g5c9a70288a_0_200"/>
          <p:cNvPicPr preferRelativeResize="0"/>
          <p:nvPr/>
        </p:nvPicPr>
        <p:blipFill>
          <a:blip r:embed="rId3">
            <a:alphaModFix/>
          </a:blip>
          <a:stretch>
            <a:fillRect/>
          </a:stretch>
        </p:blipFill>
        <p:spPr>
          <a:xfrm>
            <a:off x="677325" y="1788325"/>
            <a:ext cx="9155775" cy="48703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5c9a70288a_0_21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Usage</a:t>
            </a:r>
            <a:endParaRPr/>
          </a:p>
        </p:txBody>
      </p:sp>
      <p:pic>
        <p:nvPicPr>
          <p:cNvPr id="694" name="Google Shape;694;g5c9a70288a_0_212"/>
          <p:cNvPicPr preferRelativeResize="0"/>
          <p:nvPr/>
        </p:nvPicPr>
        <p:blipFill>
          <a:blip r:embed="rId3">
            <a:alphaModFix/>
          </a:blip>
          <a:stretch>
            <a:fillRect/>
          </a:stretch>
        </p:blipFill>
        <p:spPr>
          <a:xfrm>
            <a:off x="677325" y="1575050"/>
            <a:ext cx="9648800" cy="50142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5c9a70288a_0_21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Spending</a:t>
            </a:r>
            <a:endParaRPr/>
          </a:p>
        </p:txBody>
      </p:sp>
      <p:pic>
        <p:nvPicPr>
          <p:cNvPr id="700" name="Google Shape;700;g5c9a70288a_0_218"/>
          <p:cNvPicPr preferRelativeResize="0"/>
          <p:nvPr/>
        </p:nvPicPr>
        <p:blipFill>
          <a:blip r:embed="rId3">
            <a:alphaModFix/>
          </a:blip>
          <a:stretch>
            <a:fillRect/>
          </a:stretch>
        </p:blipFill>
        <p:spPr>
          <a:xfrm>
            <a:off x="677325" y="1607850"/>
            <a:ext cx="9350525" cy="49920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5c9a70288a_0_22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Prime - Prime Day Spending</a:t>
            </a:r>
            <a:endParaRPr/>
          </a:p>
        </p:txBody>
      </p:sp>
      <p:pic>
        <p:nvPicPr>
          <p:cNvPr id="706" name="Google Shape;706;g5c9a70288a_0_224"/>
          <p:cNvPicPr preferRelativeResize="0"/>
          <p:nvPr/>
        </p:nvPicPr>
        <p:blipFill>
          <a:blip r:embed="rId3">
            <a:alphaModFix/>
          </a:blip>
          <a:stretch>
            <a:fillRect/>
          </a:stretch>
        </p:blipFill>
        <p:spPr>
          <a:xfrm>
            <a:off x="677325" y="1689900"/>
            <a:ext cx="9266900" cy="48433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5c9a70288a_0_23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(AWS)</a:t>
            </a:r>
            <a:endParaRPr/>
          </a:p>
        </p:txBody>
      </p:sp>
      <p:pic>
        <p:nvPicPr>
          <p:cNvPr id="712" name="Google Shape;712;g5c9a70288a_0_235"/>
          <p:cNvPicPr preferRelativeResize="0"/>
          <p:nvPr/>
        </p:nvPicPr>
        <p:blipFill rotWithShape="1">
          <a:blip r:embed="rId3">
            <a:alphaModFix/>
          </a:blip>
          <a:srcRect l="10262" t="21160" r="11874" b="19995"/>
          <a:stretch/>
        </p:blipFill>
        <p:spPr>
          <a:xfrm>
            <a:off x="2039050" y="1930500"/>
            <a:ext cx="5605950" cy="2378975"/>
          </a:xfrm>
          <a:prstGeom prst="rect">
            <a:avLst/>
          </a:prstGeom>
          <a:noFill/>
          <a:ln>
            <a:noFill/>
          </a:ln>
        </p:spPr>
      </p:pic>
      <p:sp>
        <p:nvSpPr>
          <p:cNvPr id="713" name="Google Shape;713;g5c9a70288a_0_235"/>
          <p:cNvSpPr txBox="1">
            <a:spLocks noGrp="1"/>
          </p:cNvSpPr>
          <p:nvPr>
            <p:ph type="body" idx="1"/>
          </p:nvPr>
        </p:nvSpPr>
        <p:spPr>
          <a:xfrm>
            <a:off x="677325" y="4839974"/>
            <a:ext cx="8596800" cy="120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Amazon Web Services provides on-demand cloud computing platforms to individuals, companies and governments, on a metered pay-as-you-go basis.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5c9a70288a_0_24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Solutions</a:t>
            </a:r>
            <a:endParaRPr/>
          </a:p>
        </p:txBody>
      </p:sp>
      <p:pic>
        <p:nvPicPr>
          <p:cNvPr id="719" name="Google Shape;719;g5c9a70288a_0_246"/>
          <p:cNvPicPr preferRelativeResize="0"/>
          <p:nvPr/>
        </p:nvPicPr>
        <p:blipFill>
          <a:blip r:embed="rId3">
            <a:alphaModFix/>
          </a:blip>
          <a:stretch>
            <a:fillRect/>
          </a:stretch>
        </p:blipFill>
        <p:spPr>
          <a:xfrm>
            <a:off x="677325" y="2116475"/>
            <a:ext cx="9860805" cy="2014344"/>
          </a:xfrm>
          <a:prstGeom prst="rect">
            <a:avLst/>
          </a:prstGeom>
          <a:noFill/>
          <a:ln>
            <a:noFill/>
          </a:ln>
        </p:spPr>
      </p:pic>
      <p:pic>
        <p:nvPicPr>
          <p:cNvPr id="720" name="Google Shape;720;g5c9a70288a_0_246"/>
          <p:cNvPicPr preferRelativeResize="0"/>
          <p:nvPr/>
        </p:nvPicPr>
        <p:blipFill>
          <a:blip r:embed="rId4">
            <a:alphaModFix/>
          </a:blip>
          <a:stretch>
            <a:fillRect/>
          </a:stretch>
        </p:blipFill>
        <p:spPr>
          <a:xfrm>
            <a:off x="677325" y="4299560"/>
            <a:ext cx="9871351" cy="238346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5c9a70288a_0_255"/>
          <p:cNvSpPr txBox="1">
            <a:spLocks noGrp="1"/>
          </p:cNvSpPr>
          <p:nvPr>
            <p:ph type="title"/>
          </p:nvPr>
        </p:nvSpPr>
        <p:spPr>
          <a:xfrm>
            <a:off x="677325" y="609600"/>
            <a:ext cx="85968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Pricing</a:t>
            </a:r>
            <a:endParaRPr/>
          </a:p>
        </p:txBody>
      </p:sp>
      <p:pic>
        <p:nvPicPr>
          <p:cNvPr id="726" name="Google Shape;726;g5c9a70288a_0_255"/>
          <p:cNvPicPr preferRelativeResize="0"/>
          <p:nvPr/>
        </p:nvPicPr>
        <p:blipFill>
          <a:blip r:embed="rId3">
            <a:alphaModFix/>
          </a:blip>
          <a:stretch>
            <a:fillRect/>
          </a:stretch>
        </p:blipFill>
        <p:spPr>
          <a:xfrm>
            <a:off x="677325" y="3187700"/>
            <a:ext cx="9201150" cy="3486150"/>
          </a:xfrm>
          <a:prstGeom prst="rect">
            <a:avLst/>
          </a:prstGeom>
          <a:noFill/>
          <a:ln>
            <a:noFill/>
          </a:ln>
        </p:spPr>
      </p:pic>
      <p:sp>
        <p:nvSpPr>
          <p:cNvPr id="727" name="Google Shape;727;g5c9a70288a_0_255"/>
          <p:cNvSpPr txBox="1">
            <a:spLocks noGrp="1"/>
          </p:cNvSpPr>
          <p:nvPr>
            <p:ph type="body" idx="1"/>
          </p:nvPr>
        </p:nvSpPr>
        <p:spPr>
          <a:xfrm>
            <a:off x="677325" y="1591449"/>
            <a:ext cx="8596800" cy="120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a:t>Offers pay-as-you-go pricing for 160+ cloud services. You pay only for the services you need and for as long as you use them. Once you stop using them, there are no additional costs or termination fees.</a:t>
            </a:r>
            <a:endParaRPr/>
          </a:p>
          <a:p>
            <a:pPr marL="0" lvl="0" indent="0" algn="l" rtl="0">
              <a:spcBef>
                <a:spcPts val="100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5c9a70288a_0_265"/>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Notable Customers</a:t>
            </a:r>
            <a:endParaRPr/>
          </a:p>
        </p:txBody>
      </p:sp>
      <p:pic>
        <p:nvPicPr>
          <p:cNvPr id="733" name="Google Shape;733;g5c9a70288a_0_265"/>
          <p:cNvPicPr preferRelativeResize="0"/>
          <p:nvPr/>
        </p:nvPicPr>
        <p:blipFill>
          <a:blip r:embed="rId3">
            <a:alphaModFix/>
          </a:blip>
          <a:stretch>
            <a:fillRect/>
          </a:stretch>
        </p:blipFill>
        <p:spPr>
          <a:xfrm>
            <a:off x="677325" y="2165700"/>
            <a:ext cx="10383725" cy="43054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5c9a70288a_0_272"/>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Revenue</a:t>
            </a:r>
            <a:endParaRPr/>
          </a:p>
        </p:txBody>
      </p:sp>
      <p:pic>
        <p:nvPicPr>
          <p:cNvPr id="739" name="Google Shape;739;g5c9a70288a_0_272"/>
          <p:cNvPicPr preferRelativeResize="0"/>
          <p:nvPr/>
        </p:nvPicPr>
        <p:blipFill>
          <a:blip r:embed="rId3">
            <a:alphaModFix/>
          </a:blip>
          <a:stretch>
            <a:fillRect/>
          </a:stretch>
        </p:blipFill>
        <p:spPr>
          <a:xfrm>
            <a:off x="677325" y="1657075"/>
            <a:ext cx="9407450" cy="49266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5c9a70288a_0_278"/>
          <p:cNvSpPr txBox="1">
            <a:spLocks noGrp="1"/>
          </p:cNvSpPr>
          <p:nvPr>
            <p:ph type="title"/>
          </p:nvPr>
        </p:nvSpPr>
        <p:spPr>
          <a:xfrm>
            <a:off x="677325" y="609600"/>
            <a:ext cx="9018900" cy="7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Amazon Web Services - Revenue</a:t>
            </a:r>
            <a:endParaRPr/>
          </a:p>
        </p:txBody>
      </p:sp>
      <p:pic>
        <p:nvPicPr>
          <p:cNvPr id="745" name="Google Shape;745;g5c9a70288a_0_278"/>
          <p:cNvPicPr preferRelativeResize="0"/>
          <p:nvPr/>
        </p:nvPicPr>
        <p:blipFill>
          <a:blip r:embed="rId3">
            <a:alphaModFix/>
          </a:blip>
          <a:stretch>
            <a:fillRect/>
          </a:stretch>
        </p:blipFill>
        <p:spPr>
          <a:xfrm>
            <a:off x="677325" y="1739100"/>
            <a:ext cx="9335125" cy="4852576"/>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8512</Words>
  <Application>Microsoft Office PowerPoint</Application>
  <PresentationFormat>Custom</PresentationFormat>
  <Paragraphs>793</Paragraphs>
  <Slides>260</Slides>
  <Notes>260</Notes>
  <HiddenSlides>0</HiddenSlides>
  <MMClips>0</MMClips>
  <ScaleCrop>false</ScaleCrop>
  <HeadingPairs>
    <vt:vector size="4" baseType="variant">
      <vt:variant>
        <vt:lpstr>Theme</vt:lpstr>
      </vt:variant>
      <vt:variant>
        <vt:i4>1</vt:i4>
      </vt:variant>
      <vt:variant>
        <vt:lpstr>Slide Titles</vt:lpstr>
      </vt:variant>
      <vt:variant>
        <vt:i4>260</vt:i4>
      </vt:variant>
    </vt:vector>
  </HeadingPairs>
  <TitlesOfParts>
    <vt:vector size="261" baseType="lpstr">
      <vt:lpstr>Facet</vt:lpstr>
      <vt:lpstr>BUS 417 - Group 2: E-Commerce</vt:lpstr>
      <vt:lpstr>E-Commerce</vt:lpstr>
      <vt:lpstr>Slide 3</vt:lpstr>
      <vt:lpstr>Slide 4</vt:lpstr>
      <vt:lpstr>Slide 5</vt:lpstr>
      <vt:lpstr>Types of E-Commerce</vt:lpstr>
      <vt:lpstr>Business-to-Consumer (B2C)</vt:lpstr>
      <vt:lpstr>Business-to-Business</vt:lpstr>
      <vt:lpstr>B2B vs B2C</vt:lpstr>
      <vt:lpstr>Slide 10</vt:lpstr>
      <vt:lpstr>Slide 11</vt:lpstr>
      <vt:lpstr>Slide 12</vt:lpstr>
      <vt:lpstr>Comparing growth: US retail sales vs e-commerce </vt:lpstr>
      <vt:lpstr>Overall Retailing Sales (USA)</vt:lpstr>
      <vt:lpstr>Overall Retailing Sales (Canada)</vt:lpstr>
      <vt:lpstr>Slide 16</vt:lpstr>
      <vt:lpstr>Slide 17</vt:lpstr>
      <vt:lpstr>Slide 18</vt:lpstr>
      <vt:lpstr>Slide 19</vt:lpstr>
      <vt:lpstr>Slide 20</vt:lpstr>
      <vt:lpstr>Slide 21</vt:lpstr>
      <vt:lpstr>Slide 22</vt:lpstr>
      <vt:lpstr>  </vt:lpstr>
      <vt:lpstr>  </vt:lpstr>
      <vt:lpstr>Slide 25</vt:lpstr>
      <vt:lpstr>Competitive Landscape</vt:lpstr>
      <vt:lpstr>Competitive Landscape</vt:lpstr>
      <vt:lpstr>Competitive Landscape</vt:lpstr>
      <vt:lpstr>Competitive Landscape</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Key Statistics - Screenshots</vt:lpstr>
      <vt:lpstr>5 - Day Performance</vt:lpstr>
      <vt:lpstr>1 - Month Performance</vt:lpstr>
      <vt:lpstr>6 - Month Performance</vt:lpstr>
      <vt:lpstr>1 - Year Performance</vt:lpstr>
      <vt:lpstr>5 - Year Performance</vt:lpstr>
      <vt:lpstr>Company Overview</vt:lpstr>
      <vt:lpstr>Company History</vt:lpstr>
      <vt:lpstr>Jeff Bezos</vt:lpstr>
      <vt:lpstr>Jeff Bezos</vt:lpstr>
      <vt:lpstr>Jeff Bezos Estimated Net Worth (Billions)</vt:lpstr>
      <vt:lpstr>Jeff Bezos</vt:lpstr>
      <vt:lpstr>Recent news - Jeff Bezos Pays Divorce Settlement </vt:lpstr>
      <vt:lpstr>Notable Acquisitions</vt:lpstr>
      <vt:lpstr>Acquisitions Description</vt:lpstr>
      <vt:lpstr>Acquisitions Description</vt:lpstr>
      <vt:lpstr>Technology Acquisitions</vt:lpstr>
      <vt:lpstr>Retail Acquisitions</vt:lpstr>
      <vt:lpstr>Products &amp; Services</vt:lpstr>
      <vt:lpstr>Amazon Prime</vt:lpstr>
      <vt:lpstr>Amazon Prime - Shopping Benefits</vt:lpstr>
      <vt:lpstr>Amazon Prime - Entertainment Benefits</vt:lpstr>
      <vt:lpstr>Amazon Prime - Other Benefits</vt:lpstr>
      <vt:lpstr>Amazon Prime - Pricing</vt:lpstr>
      <vt:lpstr>Amazon Prime - Student Pricing</vt:lpstr>
      <vt:lpstr>Amazon Prime - Membership</vt:lpstr>
      <vt:lpstr>Amazon Prime - Membership</vt:lpstr>
      <vt:lpstr>Amazon Prime - Membership</vt:lpstr>
      <vt:lpstr>Amazon Prime - Usage</vt:lpstr>
      <vt:lpstr>Amazon Prime - Spending</vt:lpstr>
      <vt:lpstr>Amazon Prime - Prime Day Spending</vt:lpstr>
      <vt:lpstr>Amazon Web Services (AWS)</vt:lpstr>
      <vt:lpstr>Amazon Web Services - Solutions</vt:lpstr>
      <vt:lpstr>Amazon Web Services - Pricing</vt:lpstr>
      <vt:lpstr>Amazon Web Services - Notable Customers</vt:lpstr>
      <vt:lpstr>Amazon Web Services - Revenue</vt:lpstr>
      <vt:lpstr>Amazon Web Services - Revenue</vt:lpstr>
      <vt:lpstr>Amazon Web Services - Market Share</vt:lpstr>
      <vt:lpstr>Amazon Web Services - Market Share</vt:lpstr>
      <vt:lpstr>Whole Foods Market</vt:lpstr>
      <vt:lpstr>Whole Foods Market - Products</vt:lpstr>
      <vt:lpstr>Whole Foods Market - Products</vt:lpstr>
      <vt:lpstr>Whole Foods Market - Prime Member Perks</vt:lpstr>
      <vt:lpstr>Whole Foods Market - Net Sales</vt:lpstr>
      <vt:lpstr>Whole Foods Market - Sales By Category</vt:lpstr>
      <vt:lpstr>Whole Foods Market - Market Share</vt:lpstr>
      <vt:lpstr>Other Products &amp; Services</vt:lpstr>
      <vt:lpstr>Products &amp; Services - Usage</vt:lpstr>
      <vt:lpstr>Analysis of Business Segments</vt:lpstr>
      <vt:lpstr>Business Segment Overview</vt:lpstr>
      <vt:lpstr>North America Segment</vt:lpstr>
      <vt:lpstr>International Segment</vt:lpstr>
      <vt:lpstr>Amazon Web Services (AWS) Segment</vt:lpstr>
      <vt:lpstr>Sales Growth Analysis By Segment</vt:lpstr>
      <vt:lpstr>Operating Margin Analysis By Segment</vt:lpstr>
      <vt:lpstr>Geographical Breakdown</vt:lpstr>
      <vt:lpstr>Revenue By Groupings</vt:lpstr>
      <vt:lpstr>Description of Groupings </vt:lpstr>
      <vt:lpstr>Management Team </vt:lpstr>
      <vt:lpstr>Jeffrey P. Bezos </vt:lpstr>
      <vt:lpstr>Brian T. Olsavsky</vt:lpstr>
      <vt:lpstr>Jeffrey M. Blackburn </vt:lpstr>
      <vt:lpstr>Andrew R. Jassy </vt:lpstr>
      <vt:lpstr>Shelley L. Reynolds </vt:lpstr>
      <vt:lpstr>Jeffrey A. Wilke </vt:lpstr>
      <vt:lpstr>David A. Zapolsky </vt:lpstr>
      <vt:lpstr>Management Compensation</vt:lpstr>
      <vt:lpstr>CEO Compensation</vt:lpstr>
      <vt:lpstr>Ownership Summary  </vt:lpstr>
      <vt:lpstr>Institutional Ownership  </vt:lpstr>
      <vt:lpstr>Top Holders  </vt:lpstr>
      <vt:lpstr>Financial Statements</vt:lpstr>
      <vt:lpstr>Balance Sheet: 10-Q (Assets) </vt:lpstr>
      <vt:lpstr>Balance Sheet: 10-Q (Liabilities and Shareholders’ Equity) </vt:lpstr>
      <vt:lpstr>Balance Sheet: 10-K (Assets) </vt:lpstr>
      <vt:lpstr>Balance Sheet: 10-K (Liabilities and Shareholders’ Equity) </vt:lpstr>
      <vt:lpstr>Income Statement: 10-K </vt:lpstr>
      <vt:lpstr>Income Statement: 10-Q </vt:lpstr>
      <vt:lpstr>Cash Flows Statement: 10-K </vt:lpstr>
      <vt:lpstr>Cash Flows Statement: 10-Q </vt:lpstr>
      <vt:lpstr>Financial Statement Analysis</vt:lpstr>
      <vt:lpstr>No Dividend</vt:lpstr>
      <vt:lpstr>Top Line Growth</vt:lpstr>
      <vt:lpstr>Explosive Bottom Line Growth</vt:lpstr>
      <vt:lpstr>Diluted EPS Growth Over Time</vt:lpstr>
      <vt:lpstr>Tremendous Cash Generation</vt:lpstr>
      <vt:lpstr>Cash Stockpile Over Time</vt:lpstr>
      <vt:lpstr>Overall Low Margin Business ...</vt:lpstr>
      <vt:lpstr>  ... Due To High Operating Expenses</vt:lpstr>
      <vt:lpstr>Revenue vs Expense Growth</vt:lpstr>
      <vt:lpstr>Difference Between Revenue &amp; Expense Growth</vt:lpstr>
      <vt:lpstr>Recommendation  </vt:lpstr>
      <vt:lpstr>Slide 155</vt:lpstr>
      <vt:lpstr>Slide 156</vt:lpstr>
      <vt:lpstr>Key Statistics </vt:lpstr>
      <vt:lpstr>5 - Day Performance</vt:lpstr>
      <vt:lpstr>1 - Month Performance</vt:lpstr>
      <vt:lpstr>6 - Month Performance</vt:lpstr>
      <vt:lpstr>1 - Year Performance</vt:lpstr>
      <vt:lpstr>5 - Year Performance</vt:lpstr>
      <vt:lpstr>Company Overview</vt:lpstr>
      <vt:lpstr>Slide 164</vt:lpstr>
      <vt:lpstr>Slide 165</vt:lpstr>
      <vt:lpstr>Slide 166</vt:lpstr>
      <vt:lpstr>Slide 167</vt:lpstr>
      <vt:lpstr>Slide 168</vt:lpstr>
      <vt:lpstr>Slide 169</vt:lpstr>
      <vt:lpstr>Revenue Streams  </vt:lpstr>
      <vt:lpstr>Subscription Solutions</vt:lpstr>
      <vt:lpstr>Merchant Solutions </vt:lpstr>
      <vt:lpstr>Acquisitions</vt:lpstr>
      <vt:lpstr>Slide 174</vt:lpstr>
      <vt:lpstr>Slide 175</vt:lpstr>
      <vt:lpstr>Slide 176</vt:lpstr>
      <vt:lpstr>Slide 177</vt:lpstr>
      <vt:lpstr>Shopify Cannabis Play  </vt:lpstr>
      <vt:lpstr>Shopify Cannabis Play  </vt:lpstr>
      <vt:lpstr>Management </vt:lpstr>
      <vt:lpstr>Tobi Lutke </vt:lpstr>
      <vt:lpstr>Harley Finkelstein </vt:lpstr>
      <vt:lpstr>Craig Miller</vt:lpstr>
      <vt:lpstr>Amy Shapero</vt:lpstr>
      <vt:lpstr>Jeff Weiser </vt:lpstr>
      <vt:lpstr>Jean-Michel Lemieux  </vt:lpstr>
      <vt:lpstr>Management Compensation</vt:lpstr>
      <vt:lpstr>CEO Compensation</vt:lpstr>
      <vt:lpstr>Share Ownership Summary </vt:lpstr>
      <vt:lpstr>Institutional Ownership Details</vt:lpstr>
      <vt:lpstr>Balance Sheet: 10-Q (Assets) </vt:lpstr>
      <vt:lpstr>Balance Sheet: 10-Q (Liabilities and Shareholders Equity)  </vt:lpstr>
      <vt:lpstr>Balance Sheet: 10-K (Assets)</vt:lpstr>
      <vt:lpstr>Balance Sheet: 10-K (Liabilities and Shareholder’s Equity)  ) </vt:lpstr>
      <vt:lpstr>Income Statement: 10-K </vt:lpstr>
      <vt:lpstr>Income Statement: 10-Q </vt:lpstr>
      <vt:lpstr>Cash Flows Statement: 10-K (Operating activities) </vt:lpstr>
      <vt:lpstr>Cash Flows Statement: 10-K (Investing and Financing activities)  </vt:lpstr>
      <vt:lpstr>Cash Flows Statement: 10-Q (Operating activities)   </vt:lpstr>
      <vt:lpstr>Cash Flows Statement: 10-Q (Investing and Financing activities)  </vt:lpstr>
      <vt:lpstr>Financial Statement Analysis</vt:lpstr>
      <vt:lpstr>Slide 202</vt:lpstr>
      <vt:lpstr>Slide 203</vt:lpstr>
      <vt:lpstr>Slide 204</vt:lpstr>
      <vt:lpstr>Slide 205</vt:lpstr>
      <vt:lpstr>Slide 206</vt:lpstr>
      <vt:lpstr>Slide 207</vt:lpstr>
      <vt:lpstr>Slide 208</vt:lpstr>
      <vt:lpstr>Slide 209</vt:lpstr>
      <vt:lpstr>Slide 210</vt:lpstr>
      <vt:lpstr>Recommendation  </vt:lpstr>
      <vt:lpstr>Slide 212</vt:lpstr>
      <vt:lpstr>Slide 213</vt:lpstr>
      <vt:lpstr>Key Statistics - Screenshots</vt:lpstr>
      <vt:lpstr>5 - Day Performance </vt:lpstr>
      <vt:lpstr>1 - Month Performance</vt:lpstr>
      <vt:lpstr>6 - Month Performance</vt:lpstr>
      <vt:lpstr>1 - Year Performance</vt:lpstr>
      <vt:lpstr>5 - Year Performance</vt:lpstr>
      <vt:lpstr>Company Overview</vt:lpstr>
      <vt:lpstr>Strategy </vt:lpstr>
      <vt:lpstr>eBay Timeline</vt:lpstr>
      <vt:lpstr>eBay Marketplaces</vt:lpstr>
      <vt:lpstr>eBay Classifieds</vt:lpstr>
      <vt:lpstr>Stubhub</vt:lpstr>
      <vt:lpstr>Recent Acquisition/Expansion Efforts </vt:lpstr>
      <vt:lpstr>Geographic Reach </vt:lpstr>
      <vt:lpstr>Trailing 12-Month Active Buyers (Millions) </vt:lpstr>
      <vt:lpstr>Gross Merchandising Volume ($ Millions) </vt:lpstr>
      <vt:lpstr>Revenue Streams</vt:lpstr>
      <vt:lpstr>Revenues ($ Millions) </vt:lpstr>
      <vt:lpstr>Marketplace GMV and Revenue (Millions) </vt:lpstr>
      <vt:lpstr>Classifieds Revenue (Millions) </vt:lpstr>
      <vt:lpstr>Stubhub GMV and Revenue (Millions) </vt:lpstr>
      <vt:lpstr>External Pressures From Shareholders</vt:lpstr>
      <vt:lpstr>Share Ownership Summary </vt:lpstr>
      <vt:lpstr>Institutional Ownership Details</vt:lpstr>
      <vt:lpstr>Top Holders</vt:lpstr>
      <vt:lpstr>Key Management - Ebay  </vt:lpstr>
      <vt:lpstr>Devin Wenig </vt:lpstr>
      <vt:lpstr>Scott Schenkel</vt:lpstr>
      <vt:lpstr>Kris Miller </vt:lpstr>
      <vt:lpstr>Alessandro Coppo</vt:lpstr>
      <vt:lpstr>Jay Lee</vt:lpstr>
      <vt:lpstr>Wendy Jones</vt:lpstr>
      <vt:lpstr>Sukhinder Singh Cassidy</vt:lpstr>
      <vt:lpstr>Management Compensation</vt:lpstr>
      <vt:lpstr>CEO Compensation</vt:lpstr>
      <vt:lpstr>Financial Statement Analysis</vt:lpstr>
      <vt:lpstr>Balance Sheet: 10-Q Assets </vt:lpstr>
      <vt:lpstr>Balance Sheet: 10-Q Liabilities and Equities</vt:lpstr>
      <vt:lpstr>Balance Sheet: 10-K Assets   </vt:lpstr>
      <vt:lpstr>Balance Sheet: 10-K Liabilities and Equities</vt:lpstr>
      <vt:lpstr>Income Statement: 10-K </vt:lpstr>
      <vt:lpstr>Income Statement: 10-Q </vt:lpstr>
      <vt:lpstr>Cash Flows Statement: 10-K Operations </vt:lpstr>
      <vt:lpstr>Cash Flows Statement: 10-K  Investing and Financing</vt:lpstr>
      <vt:lpstr>Cash Flows Statement: 10-Q Operations   </vt:lpstr>
      <vt:lpstr>Cash Flows Statement: 10-Q Investing and Financing</vt:lpstr>
      <vt:lpstr>Recommendation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 417 - Group 2: E-Commerce</dc:title>
  <dc:creator>User</dc:creator>
  <cp:lastModifiedBy>gp</cp:lastModifiedBy>
  <cp:revision>1</cp:revision>
  <dcterms:created xsi:type="dcterms:W3CDTF">2019-05-30T20:52:39Z</dcterms:created>
  <dcterms:modified xsi:type="dcterms:W3CDTF">2019-07-09T21:29:52Z</dcterms:modified>
</cp:coreProperties>
</file>