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charts/style11.xml" ContentType="application/vnd.ms-office.chartstyl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charts/colors12.xml" ContentType="application/vnd.ms-office.chartcolorstyl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Default Extension="xlsx" ContentType="application/vnd.openxmlformats-officedocument.spreadsheetml.sheet"/>
  <Override PartName="/ppt/charts/chart3.xml" ContentType="application/vnd.openxmlformats-officedocument.drawingml.chart+xml"/>
  <Override PartName="/ppt/notesSlides/notesSlide7.xml" ContentType="application/vnd.openxmlformats-officedocument.presentationml.notesSlide+xml"/>
  <Override PartName="/ppt/charts/style5.xml" ContentType="application/vnd.ms-office.chartstyl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charts/style16.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charts/chart18.xml" ContentType="application/vnd.openxmlformats-officedocument.drawingml.chart+xml"/>
  <Override PartName="/ppt/charts/colors17.xml" ContentType="application/vnd.ms-office.chartcolor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notesSlides/notesSlide60.xml" ContentType="application/vnd.openxmlformats-officedocument.presentationml.notesSlide+xml"/>
  <Override PartName="/ppt/charts/chart21.xml" ContentType="application/vnd.openxmlformats-officedocument.drawingml.chart+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charts/chart10.xml" ContentType="application/vnd.openxmlformats-officedocument.drawingml.char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charts/colors8.xml" ContentType="application/vnd.ms-office.chartcolorstyle+xml"/>
  <Override PartName="/ppt/charts/style2.xml" ContentType="application/vnd.ms-office.chartstyl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charts/style13.xml" ContentType="application/vnd.ms-office.chartstyl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charts/chart15.xml" ContentType="application/vnd.openxmlformats-officedocument.drawingml.char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charts/colors14.xml" ContentType="application/vnd.ms-office.chartcolorstyl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harts/style7.xml" ContentType="application/vnd.ms-office.chartstyl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charts/style18.xml" ContentType="application/vnd.ms-office.chartstyl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charts/colors19.xml" ContentType="application/vnd.ms-office.chartcolorstyl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charts/style10.xml" ContentType="application/vnd.ms-office.chartstyle+xml"/>
  <Override PartName="/ppt/charts/colors5.xml" ContentType="application/vnd.ms-office.chartcolorstyl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charts/chart23.xml" ContentType="application/vnd.openxmlformats-officedocument.drawingml.chart+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charts/chart12.xml" ContentType="application/vnd.openxmlformats-officedocument.drawingml.chart+xml"/>
  <Override PartName="/ppt/notesSlides/notesSlide51.xml" ContentType="application/vnd.openxmlformats-officedocument.presentationml.notesSlide+xml"/>
  <Override PartName="/ppt/charts/colors11.xml" ContentType="application/vnd.ms-office.chartcolorstyle+xml"/>
  <Override PartName="/ppt/slides/slide157.xml" ContentType="application/vnd.openxmlformats-officedocument.presentationml.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charts/chart2.xml" ContentType="application/vnd.openxmlformats-officedocument.drawingml.chart+xml"/>
  <Override PartName="/ppt/notesSlides/notesSlide89.xml" ContentType="application/vnd.openxmlformats-officedocument.presentationml.notesSlide+xml"/>
  <Override PartName="/ppt/charts/style4.xml" ContentType="application/vnd.ms-office.chartstyl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charts/style15.xml" ContentType="application/vnd.ms-office.chartstyl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charts/chart17.xml" ContentType="application/vnd.openxmlformats-officedocument.drawingml.chart+xml"/>
  <Override PartName="/ppt/charts/colors16.xml" ContentType="application/vnd.ms-office.chartcolorstyl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charts/colors2.xml" ContentType="application/vnd.ms-office.chartcolorstyl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charts/chart7.xml" ContentType="application/vnd.openxmlformats-officedocument.drawingml.chart+xml"/>
  <Override PartName="/ppt/charts/chart20.xml" ContentType="application/vnd.openxmlformats-officedocument.drawingml.chart+xml"/>
  <Override PartName="/ppt/charts/style9.xml" ContentType="application/vnd.ms-office.chartstyl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charts/colors7.xml" ContentType="application/vnd.ms-office.chartcolorstyle+xml"/>
  <Override PartName="/ppt/charts/style12.xml" ContentType="application/vnd.ms-office.chartstyl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charts/chart14.xml" ContentType="application/vnd.openxmlformats-officedocument.drawingml.chart+xml"/>
  <Override PartName="/ppt/notesSlides/notesSlide53.xml" ContentType="application/vnd.openxmlformats-officedocument.presentationml.notesSlide+xml"/>
  <Override PartName="/ppt/charts/colors13.xml" ContentType="application/vnd.ms-office.chartcolorstyl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notesSlides/notesSlide42.xml" ContentType="application/vnd.openxmlformats-officedocument.presentationml.notes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charts/chart4.xml" ContentType="application/vnd.openxmlformats-officedocument.drawingml.chart+xml"/>
  <Override PartName="/ppt/charts/style6.xml" ContentType="application/vnd.ms-office.chartstyl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charts/style17.xml" ContentType="application/vnd.ms-office.chartstyle+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charts/chart19.xml" ContentType="application/vnd.openxmlformats-officedocument.drawingml.chart+xml"/>
  <Override PartName="/ppt/charts/colors18.xml" ContentType="application/vnd.ms-office.chartcolorstyl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61.xml" ContentType="application/vnd.openxmlformats-officedocument.presentationml.notesSlide+xml"/>
  <Override PartName="/ppt/charts/chart22.xml" ContentType="application/vnd.openxmlformats-officedocument.drawingml.chart+xml"/>
  <Override PartName="/ppt/slides/slide167.xml" ContentType="application/vnd.openxmlformats-officedocument.presentationml.slide+xml"/>
  <Override PartName="/ppt/notesSlides/notesSlide50.xml" ContentType="application/vnd.openxmlformats-officedocument.presentationml.notesSlide+xml"/>
  <Override PartName="/ppt/charts/colors10.xml" ContentType="application/vnd.ms-office.chartcolorstyl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charts/chart1.xml" ContentType="application/vnd.openxmlformats-officedocument.drawingml.chart+xml"/>
  <Override PartName="/ppt/notesSlides/notesSlide5.xml" ContentType="application/vnd.openxmlformats-officedocument.presentationml.notesSlide+xml"/>
  <Override PartName="/ppt/charts/style3.xml" ContentType="application/vnd.ms-office.chartstyl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charts/colors9.xml" ContentType="application/vnd.ms-office.chartcolorstyle+xml"/>
  <Override PartName="/ppt/charts/style14.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charts/chart16.xml" ContentType="application/vnd.openxmlformats-officedocument.drawingml.chart+xml"/>
  <Override PartName="/ppt/charts/colors15.xml" ContentType="application/vnd.ms-office.chartcolorstyl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charts/colors1.xml" ContentType="application/vnd.ms-office.chartcolorstyl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charts/chart6.xml" ContentType="application/vnd.openxmlformats-officedocument.drawingml.chart+xml"/>
  <Override PartName="/ppt/charts/style8.xml" ContentType="application/vnd.ms-office.chartstyl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charts/style19.xml" ContentType="application/vnd.ms-office.chartstyl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charts/colors6.xml" ContentType="application/vnd.ms-office.chartcolorstyl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7" r:id="rId1"/>
  </p:sldMasterIdLst>
  <p:notesMasterIdLst>
    <p:notesMasterId r:id="rId214"/>
  </p:notesMasterIdLst>
  <p:handoutMasterIdLst>
    <p:handoutMasterId r:id="rId215"/>
  </p:handoutMasterIdLst>
  <p:sldIdLst>
    <p:sldId id="499" r:id="rId2"/>
    <p:sldId id="278" r:id="rId3"/>
    <p:sldId id="288" r:id="rId4"/>
    <p:sldId id="303" r:id="rId5"/>
    <p:sldId id="304" r:id="rId6"/>
    <p:sldId id="291" r:id="rId7"/>
    <p:sldId id="279" r:id="rId8"/>
    <p:sldId id="289" r:id="rId9"/>
    <p:sldId id="292" r:id="rId10"/>
    <p:sldId id="313" r:id="rId11"/>
    <p:sldId id="314" r:id="rId12"/>
    <p:sldId id="315" r:id="rId13"/>
    <p:sldId id="268" r:id="rId14"/>
    <p:sldId id="297" r:id="rId15"/>
    <p:sldId id="290" r:id="rId16"/>
    <p:sldId id="295" r:id="rId17"/>
    <p:sldId id="294" r:id="rId18"/>
    <p:sldId id="298" r:id="rId19"/>
    <p:sldId id="316" r:id="rId20"/>
    <p:sldId id="299" r:id="rId21"/>
    <p:sldId id="300" r:id="rId22"/>
    <p:sldId id="282" r:id="rId23"/>
    <p:sldId id="301" r:id="rId24"/>
    <p:sldId id="307" r:id="rId25"/>
    <p:sldId id="308" r:id="rId26"/>
    <p:sldId id="309" r:id="rId27"/>
    <p:sldId id="311" r:id="rId28"/>
    <p:sldId id="310" r:id="rId29"/>
    <p:sldId id="376" r:id="rId30"/>
    <p:sldId id="377" r:id="rId31"/>
    <p:sldId id="378" r:id="rId32"/>
    <p:sldId id="379" r:id="rId33"/>
    <p:sldId id="380" r:id="rId34"/>
    <p:sldId id="381" r:id="rId35"/>
    <p:sldId id="382" r:id="rId36"/>
    <p:sldId id="383" r:id="rId37"/>
    <p:sldId id="384" r:id="rId38"/>
    <p:sldId id="385" r:id="rId39"/>
    <p:sldId id="386" r:id="rId40"/>
    <p:sldId id="387" r:id="rId41"/>
    <p:sldId id="388" r:id="rId42"/>
    <p:sldId id="389" r:id="rId43"/>
    <p:sldId id="390" r:id="rId44"/>
    <p:sldId id="391" r:id="rId45"/>
    <p:sldId id="392" r:id="rId46"/>
    <p:sldId id="393" r:id="rId47"/>
    <p:sldId id="394" r:id="rId48"/>
    <p:sldId id="395" r:id="rId49"/>
    <p:sldId id="396" r:id="rId50"/>
    <p:sldId id="397" r:id="rId51"/>
    <p:sldId id="398" r:id="rId52"/>
    <p:sldId id="399" r:id="rId53"/>
    <p:sldId id="400" r:id="rId54"/>
    <p:sldId id="401" r:id="rId55"/>
    <p:sldId id="402" r:id="rId56"/>
    <p:sldId id="403" r:id="rId57"/>
    <p:sldId id="404" r:id="rId58"/>
    <p:sldId id="405" r:id="rId59"/>
    <p:sldId id="406" r:id="rId60"/>
    <p:sldId id="407" r:id="rId61"/>
    <p:sldId id="408" r:id="rId62"/>
    <p:sldId id="409" r:id="rId63"/>
    <p:sldId id="410" r:id="rId64"/>
    <p:sldId id="411" r:id="rId65"/>
    <p:sldId id="412" r:id="rId66"/>
    <p:sldId id="413" r:id="rId67"/>
    <p:sldId id="414" r:id="rId68"/>
    <p:sldId id="498" r:id="rId69"/>
    <p:sldId id="415" r:id="rId70"/>
    <p:sldId id="416" r:id="rId71"/>
    <p:sldId id="417" r:id="rId72"/>
    <p:sldId id="418" r:id="rId73"/>
    <p:sldId id="419" r:id="rId74"/>
    <p:sldId id="420" r:id="rId75"/>
    <p:sldId id="421" r:id="rId76"/>
    <p:sldId id="422" r:id="rId77"/>
    <p:sldId id="423" r:id="rId78"/>
    <p:sldId id="424" r:id="rId79"/>
    <p:sldId id="425" r:id="rId80"/>
    <p:sldId id="426" r:id="rId81"/>
    <p:sldId id="429" r:id="rId82"/>
    <p:sldId id="430" r:id="rId83"/>
    <p:sldId id="431" r:id="rId84"/>
    <p:sldId id="432" r:id="rId85"/>
    <p:sldId id="428" r:id="rId86"/>
    <p:sldId id="427" r:id="rId87"/>
    <p:sldId id="256" r:id="rId88"/>
    <p:sldId id="257" r:id="rId89"/>
    <p:sldId id="433" r:id="rId90"/>
    <p:sldId id="435" r:id="rId91"/>
    <p:sldId id="434" r:id="rId92"/>
    <p:sldId id="436" r:id="rId93"/>
    <p:sldId id="317" r:id="rId94"/>
    <p:sldId id="318" r:id="rId95"/>
    <p:sldId id="319" r:id="rId96"/>
    <p:sldId id="320" r:id="rId97"/>
    <p:sldId id="321" r:id="rId98"/>
    <p:sldId id="322" r:id="rId99"/>
    <p:sldId id="323" r:id="rId100"/>
    <p:sldId id="324" r:id="rId101"/>
    <p:sldId id="325" r:id="rId102"/>
    <p:sldId id="326" r:id="rId103"/>
    <p:sldId id="327" r:id="rId104"/>
    <p:sldId id="328" r:id="rId105"/>
    <p:sldId id="329" r:id="rId106"/>
    <p:sldId id="330" r:id="rId107"/>
    <p:sldId id="331" r:id="rId108"/>
    <p:sldId id="332" r:id="rId109"/>
    <p:sldId id="333" r:id="rId110"/>
    <p:sldId id="334" r:id="rId111"/>
    <p:sldId id="335" r:id="rId112"/>
    <p:sldId id="336" r:id="rId113"/>
    <p:sldId id="337" r:id="rId114"/>
    <p:sldId id="338" r:id="rId115"/>
    <p:sldId id="339" r:id="rId116"/>
    <p:sldId id="340" r:id="rId117"/>
    <p:sldId id="341" r:id="rId118"/>
    <p:sldId id="342" r:id="rId119"/>
    <p:sldId id="343" r:id="rId120"/>
    <p:sldId id="344" r:id="rId121"/>
    <p:sldId id="345" r:id="rId122"/>
    <p:sldId id="346" r:id="rId123"/>
    <p:sldId id="347" r:id="rId124"/>
    <p:sldId id="348" r:id="rId125"/>
    <p:sldId id="349" r:id="rId126"/>
    <p:sldId id="350" r:id="rId127"/>
    <p:sldId id="351" r:id="rId128"/>
    <p:sldId id="352" r:id="rId129"/>
    <p:sldId id="353" r:id="rId130"/>
    <p:sldId id="354" r:id="rId131"/>
    <p:sldId id="355" r:id="rId132"/>
    <p:sldId id="356" r:id="rId133"/>
    <p:sldId id="357" r:id="rId134"/>
    <p:sldId id="358" r:id="rId135"/>
    <p:sldId id="359" r:id="rId136"/>
    <p:sldId id="360" r:id="rId137"/>
    <p:sldId id="361" r:id="rId138"/>
    <p:sldId id="362" r:id="rId139"/>
    <p:sldId id="501" r:id="rId140"/>
    <p:sldId id="502" r:id="rId141"/>
    <p:sldId id="363" r:id="rId142"/>
    <p:sldId id="364" r:id="rId143"/>
    <p:sldId id="365" r:id="rId144"/>
    <p:sldId id="366" r:id="rId145"/>
    <p:sldId id="367" r:id="rId146"/>
    <p:sldId id="368" r:id="rId147"/>
    <p:sldId id="369" r:id="rId148"/>
    <p:sldId id="370" r:id="rId149"/>
    <p:sldId id="371" r:id="rId150"/>
    <p:sldId id="372" r:id="rId151"/>
    <p:sldId id="374" r:id="rId152"/>
    <p:sldId id="438" r:id="rId153"/>
    <p:sldId id="439" r:id="rId154"/>
    <p:sldId id="440" r:id="rId155"/>
    <p:sldId id="441" r:id="rId156"/>
    <p:sldId id="442" r:id="rId157"/>
    <p:sldId id="443" r:id="rId158"/>
    <p:sldId id="444" r:id="rId159"/>
    <p:sldId id="445" r:id="rId160"/>
    <p:sldId id="446" r:id="rId161"/>
    <p:sldId id="447" r:id="rId162"/>
    <p:sldId id="448" r:id="rId163"/>
    <p:sldId id="449" r:id="rId164"/>
    <p:sldId id="450" r:id="rId165"/>
    <p:sldId id="451" r:id="rId166"/>
    <p:sldId id="452" r:id="rId167"/>
    <p:sldId id="453" r:id="rId168"/>
    <p:sldId id="454" r:id="rId169"/>
    <p:sldId id="455" r:id="rId170"/>
    <p:sldId id="456" r:id="rId171"/>
    <p:sldId id="457" r:id="rId172"/>
    <p:sldId id="458" r:id="rId173"/>
    <p:sldId id="459" r:id="rId174"/>
    <p:sldId id="460" r:id="rId175"/>
    <p:sldId id="461" r:id="rId176"/>
    <p:sldId id="462" r:id="rId177"/>
    <p:sldId id="463" r:id="rId178"/>
    <p:sldId id="464" r:id="rId179"/>
    <p:sldId id="465" r:id="rId180"/>
    <p:sldId id="466" r:id="rId181"/>
    <p:sldId id="467" r:id="rId182"/>
    <p:sldId id="468" r:id="rId183"/>
    <p:sldId id="469" r:id="rId184"/>
    <p:sldId id="470" r:id="rId185"/>
    <p:sldId id="471" r:id="rId186"/>
    <p:sldId id="472" r:id="rId187"/>
    <p:sldId id="473" r:id="rId188"/>
    <p:sldId id="474" r:id="rId189"/>
    <p:sldId id="475" r:id="rId190"/>
    <p:sldId id="476" r:id="rId191"/>
    <p:sldId id="477" r:id="rId192"/>
    <p:sldId id="478" r:id="rId193"/>
    <p:sldId id="479" r:id="rId194"/>
    <p:sldId id="480" r:id="rId195"/>
    <p:sldId id="481" r:id="rId196"/>
    <p:sldId id="482" r:id="rId197"/>
    <p:sldId id="497" r:id="rId198"/>
    <p:sldId id="500" r:id="rId199"/>
    <p:sldId id="484" r:id="rId200"/>
    <p:sldId id="485" r:id="rId201"/>
    <p:sldId id="486" r:id="rId202"/>
    <p:sldId id="487" r:id="rId203"/>
    <p:sldId id="488" r:id="rId204"/>
    <p:sldId id="489" r:id="rId205"/>
    <p:sldId id="490" r:id="rId206"/>
    <p:sldId id="483" r:id="rId207"/>
    <p:sldId id="491" r:id="rId208"/>
    <p:sldId id="492" r:id="rId209"/>
    <p:sldId id="493" r:id="rId210"/>
    <p:sldId id="494" r:id="rId211"/>
    <p:sldId id="495" r:id="rId212"/>
    <p:sldId id="496" r:id="rId2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28" userDrawn="1">
          <p15:clr>
            <a:srgbClr val="A4A3A4"/>
          </p15:clr>
        </p15:guide>
        <p15:guide id="2" pos="3864" userDrawn="1">
          <p15:clr>
            <a:srgbClr val="A4A3A4"/>
          </p15:clr>
        </p15:guide>
        <p15:guide id="3" pos="7512" userDrawn="1">
          <p15:clr>
            <a:srgbClr val="A4A3A4"/>
          </p15:clr>
        </p15:guide>
        <p15:guide id="4" pos="144"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85016" autoAdjust="0"/>
  </p:normalViewPr>
  <p:slideViewPr>
    <p:cSldViewPr snapToGrid="0" showGuides="1">
      <p:cViewPr varScale="1">
        <p:scale>
          <a:sx n="62" d="100"/>
          <a:sy n="62" d="100"/>
        </p:scale>
        <p:origin x="-156" y="-84"/>
      </p:cViewPr>
      <p:guideLst>
        <p:guide orient="horz" pos="2328"/>
        <p:guide orient="horz" pos="624"/>
        <p:guide orient="horz" pos="4056"/>
        <p:guide pos="3864"/>
        <p:guide pos="7512"/>
        <p:guide pos="144"/>
      </p:guideLst>
    </p:cSldViewPr>
  </p:slideViewPr>
  <p:notesTextViewPr>
    <p:cViewPr>
      <p:scale>
        <a:sx n="1" d="1"/>
        <a:sy n="1" d="1"/>
      </p:scale>
      <p:origin x="0" y="0"/>
    </p:cViewPr>
  </p:notesTextViewPr>
  <p:notesViewPr>
    <p:cSldViewPr snapToGrid="0">
      <p:cViewPr varScale="1">
        <p:scale>
          <a:sx n="87" d="100"/>
          <a:sy n="87" d="100"/>
        </p:scale>
        <p:origin x="3840" y="96"/>
      </p:cViewPr>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presProps" Target="pres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Office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Office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Office_Excel_Worksheet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Office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Office_Excel_Worksheet14.xlsx"/></Relationships>
</file>

<file path=ppt/charts/_rels/chart15.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Office_Excel_Worksheet15.xlsx"/></Relationships>
</file>

<file path=ppt/charts/_rels/chart16.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Office_Excel_Worksheet16.xlsx"/></Relationships>
</file>

<file path=ppt/charts/_rels/chart17.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Microsoft_Office_Excel_Worksheet17.xlsx"/></Relationships>
</file>

<file path=ppt/charts/_rels/chart18.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Microsoft_Office_Excel_Worksheet18.xlsx"/></Relationships>
</file>

<file path=ppt/charts/_rels/chart19.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package" Target="../embeddings/Microsoft_Office_Excel_Worksheet19.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20.xml.rels><?xml version="1.0" encoding="UTF-8" standalone="yes"?>
<Relationships xmlns="http://schemas.openxmlformats.org/package/2006/relationships"><Relationship Id="rId3" Type="http://schemas.microsoft.com/office/2011/relationships/chartStyle" Target="style19.xml"/><Relationship Id="rId2" Type="http://schemas.microsoft.com/office/2011/relationships/chartColorStyle" Target="colors19.xml"/><Relationship Id="rId1" Type="http://schemas.openxmlformats.org/officeDocument/2006/relationships/package" Target="../embeddings/Microsoft_Office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Office_Excel_Worksheet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Office_Excel_Worksheet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Office_Excel_Worksheet23.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tx>
            <c:strRef>
              <c:f>Sheet1!$B$1</c:f>
              <c:strCache>
                <c:ptCount val="1"/>
                <c:pt idx="0">
                  <c:v>data</c:v>
                </c:pt>
              </c:strCache>
            </c:strRef>
          </c:tx>
          <c:spPr>
            <a:solidFill>
              <a:schemeClr val="accent1"/>
            </a:solidFill>
            <a:ln>
              <a:noFill/>
            </a:ln>
            <a:effectLst/>
          </c:spPr>
          <c:cat>
            <c:strRef>
              <c:f>Sheet1!$A$2:$A$16</c:f>
              <c:strCache>
                <c:ptCount val="15"/>
                <c:pt idx="0">
                  <c:v>Taobao.com</c:v>
                </c:pt>
                <c:pt idx="1">
                  <c:v>Amazon</c:v>
                </c:pt>
                <c:pt idx="2">
                  <c:v>Tmall.com</c:v>
                </c:pt>
                <c:pt idx="3">
                  <c:v>JD.com</c:v>
                </c:pt>
                <c:pt idx="4">
                  <c:v>eBay</c:v>
                </c:pt>
                <c:pt idx="5">
                  <c:v>Apple</c:v>
                </c:pt>
                <c:pt idx="6">
                  <c:v>OLX</c:v>
                </c:pt>
                <c:pt idx="7">
                  <c:v>Pinduoduo</c:v>
                </c:pt>
                <c:pt idx="8">
                  <c:v>Offerup</c:v>
                </c:pt>
                <c:pt idx="9">
                  <c:v>Walmart</c:v>
                </c:pt>
                <c:pt idx="10">
                  <c:v>VIP.com</c:v>
                </c:pt>
                <c:pt idx="11">
                  <c:v>Rakuten</c:v>
                </c:pt>
                <c:pt idx="12">
                  <c:v>Suning.com</c:v>
                </c:pt>
                <c:pt idx="13">
                  <c:v>Combined share of Yihaodian, Otto, Zalando, Flipcart, Home Depot, Best Buy and GOME*</c:v>
                </c:pt>
                <c:pt idx="14">
                  <c:v>Rest of the web</c:v>
                </c:pt>
              </c:strCache>
            </c:strRef>
          </c:cat>
          <c:val>
            <c:numRef>
              <c:f>Sheet1!$B$2:$B$16</c:f>
              <c:numCache>
                <c:formatCode>General</c:formatCode>
                <c:ptCount val="15"/>
                <c:pt idx="0">
                  <c:v>0.17</c:v>
                </c:pt>
                <c:pt idx="1">
                  <c:v>0.15000000000000002</c:v>
                </c:pt>
                <c:pt idx="2">
                  <c:v>0.14000000000000001</c:v>
                </c:pt>
                <c:pt idx="3">
                  <c:v>9.0000000000000024E-2</c:v>
                </c:pt>
                <c:pt idx="4">
                  <c:v>4.0000000000000008E-2</c:v>
                </c:pt>
                <c:pt idx="5">
                  <c:v>2.0000000000000004E-2</c:v>
                </c:pt>
                <c:pt idx="6">
                  <c:v>1.0000000000000002E-2</c:v>
                </c:pt>
                <c:pt idx="7">
                  <c:v>1.0000000000000002E-2</c:v>
                </c:pt>
                <c:pt idx="8">
                  <c:v>1.0000000000000002E-2</c:v>
                </c:pt>
                <c:pt idx="9">
                  <c:v>1.0000000000000002E-2</c:v>
                </c:pt>
                <c:pt idx="10">
                  <c:v>1.0000000000000002E-2</c:v>
                </c:pt>
                <c:pt idx="11">
                  <c:v>1.0000000000000002E-2</c:v>
                </c:pt>
                <c:pt idx="12">
                  <c:v>1.0000000000000002E-2</c:v>
                </c:pt>
                <c:pt idx="13">
                  <c:v>2.0000000000000004E-2</c:v>
                </c:pt>
                <c:pt idx="14">
                  <c:v>0.31000000000000005</c:v>
                </c:pt>
              </c:numCache>
            </c:numRef>
          </c:val>
          <c:extLst xmlns:c16r2="http://schemas.microsoft.com/office/drawing/2015/06/chart">
            <c:ext xmlns:c16="http://schemas.microsoft.com/office/drawing/2014/chart" uri="{C3380CC4-5D6E-409C-BE32-E72D297353CC}">
              <c16:uniqueId val="{00000000-23AE-472B-B262-E4545ADEEE9B}"/>
            </c:ext>
          </c:extLst>
        </c:ser>
        <c:dLbls/>
        <c:gapWidth val="247"/>
        <c:axId val="110288896"/>
        <c:axId val="98763520"/>
      </c:barChart>
      <c:catAx>
        <c:axId val="110288896"/>
        <c:scaling>
          <c:orientation val="maxMin"/>
        </c:scaling>
        <c:axPos val="l"/>
        <c:majorGridlines>
          <c:spPr>
            <a:ln w="9525" cap="flat" cmpd="sng" algn="ctr">
              <a:solidFill>
                <a:schemeClr val="dk1">
                  <a:lumMod val="15000"/>
                  <a:lumOff val="85000"/>
                </a:schemeClr>
              </a:solidFill>
              <a:round/>
            </a:ln>
            <a:effectLst/>
          </c:spPr>
        </c:majorGridlines>
        <c:numFmt formatCode="General" sourceLinked="1"/>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98763520"/>
        <c:crosses val="autoZero"/>
        <c:lblAlgn val="ctr"/>
        <c:lblOffset val="100"/>
      </c:catAx>
      <c:valAx>
        <c:axId val="98763520"/>
        <c:scaling>
          <c:orientation val="minMax"/>
          <c:min val="0"/>
        </c:scaling>
        <c:axPos val="t"/>
        <c:majorGridlines>
          <c:spPr>
            <a:ln w="9525" cap="flat" cmpd="sng" algn="ctr">
              <a:solidFill>
                <a:schemeClr val="dk1">
                  <a:lumMod val="15000"/>
                  <a:lumOff val="85000"/>
                </a:schemeClr>
              </a:solidFill>
              <a:round/>
            </a:ln>
            <a:effectLst/>
          </c:spPr>
        </c:majorGridlines>
        <c:numFmt formatCode="#,##0.0%" sourceLinked="0"/>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1028889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zero"/>
    <c:showDLblsOverMax val="1"/>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Pt>
            <c:idx val="0"/>
            <c:spPr>
              <a:gradFill rotWithShape="1">
                <a:gsLst>
                  <a:gs pos="0">
                    <a:schemeClr val="accent1">
                      <a:tint val="98000"/>
                      <a:satMod val="110000"/>
                      <a:lumMod val="104000"/>
                    </a:schemeClr>
                  </a:gs>
                  <a:gs pos="69000">
                    <a:schemeClr val="accent1">
                      <a:shade val="88000"/>
                      <a:satMod val="130000"/>
                      <a:lumMod val="92000"/>
                    </a:schemeClr>
                  </a:gs>
                  <a:gs pos="100000">
                    <a:schemeClr val="accent1">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c:spPr>
            <c:extLst xmlns:c16r2="http://schemas.microsoft.com/office/drawing/2015/06/chart">
              <c:ext xmlns:c16="http://schemas.microsoft.com/office/drawing/2014/chart" uri="{C3380CC4-5D6E-409C-BE32-E72D297353CC}">
                <c16:uniqueId val="{00000001-40E3-4FA1-891E-0EBE88CAD884}"/>
              </c:ext>
            </c:extLst>
          </c:dPt>
          <c:dPt>
            <c:idx val="1"/>
            <c:spPr>
              <a:gradFill rotWithShape="1">
                <a:gsLst>
                  <a:gs pos="0">
                    <a:schemeClr val="accent2">
                      <a:tint val="98000"/>
                      <a:satMod val="110000"/>
                      <a:lumMod val="104000"/>
                    </a:schemeClr>
                  </a:gs>
                  <a:gs pos="69000">
                    <a:schemeClr val="accent2">
                      <a:shade val="88000"/>
                      <a:satMod val="130000"/>
                      <a:lumMod val="92000"/>
                    </a:schemeClr>
                  </a:gs>
                  <a:gs pos="100000">
                    <a:schemeClr val="accent2">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c:spPr>
            <c:extLst xmlns:c16r2="http://schemas.microsoft.com/office/drawing/2015/06/chart">
              <c:ext xmlns:c16="http://schemas.microsoft.com/office/drawing/2014/chart" uri="{C3380CC4-5D6E-409C-BE32-E72D297353CC}">
                <c16:uniqueId val="{00000003-40E3-4FA1-891E-0EBE88CAD884}"/>
              </c:ext>
            </c:extLst>
          </c:dPt>
          <c:dPt>
            <c:idx val="2"/>
            <c:spPr>
              <a:gradFill rotWithShape="1">
                <a:gsLst>
                  <a:gs pos="0">
                    <a:schemeClr val="accent3">
                      <a:tint val="98000"/>
                      <a:satMod val="110000"/>
                      <a:lumMod val="104000"/>
                    </a:schemeClr>
                  </a:gs>
                  <a:gs pos="69000">
                    <a:schemeClr val="accent3">
                      <a:shade val="88000"/>
                      <a:satMod val="130000"/>
                      <a:lumMod val="92000"/>
                    </a:schemeClr>
                  </a:gs>
                  <a:gs pos="100000">
                    <a:schemeClr val="accent3">
                      <a:shade val="78000"/>
                      <a:satMod val="130000"/>
                      <a:lumMod val="92000"/>
                    </a:schemeClr>
                  </a:gs>
                </a:gsLst>
                <a:lin ang="5400000" scaled="0"/>
              </a:gradFill>
              <a:ln>
                <a:noFill/>
              </a:ln>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c:spPr>
            <c:extLst xmlns:c16r2="http://schemas.microsoft.com/office/drawing/2015/06/chart">
              <c:ext xmlns:c16="http://schemas.microsoft.com/office/drawing/2014/chart" uri="{C3380CC4-5D6E-409C-BE32-E72D297353CC}">
                <c16:uniqueId val="{00000005-40E3-4FA1-891E-0EBE88CAD884}"/>
              </c:ext>
            </c:extLst>
          </c:dPt>
          <c:dLbls>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inEnd"/>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Sheet1!$D$3:$D$5</c:f>
              <c:strCache>
                <c:ptCount val="3"/>
                <c:pt idx="0">
                  <c:v>Consumers aged 18 to 34 years old</c:v>
                </c:pt>
                <c:pt idx="1">
                  <c:v>Consumers aged 35 to 54 years old</c:v>
                </c:pt>
                <c:pt idx="2">
                  <c:v>Consumers aged 55 and older</c:v>
                </c:pt>
              </c:strCache>
            </c:strRef>
          </c:cat>
          <c:val>
            <c:numRef>
              <c:f>Sheet1!$E$3:$E$5</c:f>
              <c:numCache>
                <c:formatCode>0%</c:formatCode>
                <c:ptCount val="3"/>
                <c:pt idx="0">
                  <c:v>0.30000000000000004</c:v>
                </c:pt>
                <c:pt idx="1">
                  <c:v>0.34</c:v>
                </c:pt>
                <c:pt idx="2">
                  <c:v>0.36000000000000004</c:v>
                </c:pt>
              </c:numCache>
            </c:numRef>
          </c:val>
          <c:extLst xmlns:c16r2="http://schemas.microsoft.com/office/drawing/2015/06/chart">
            <c:ext xmlns:c16="http://schemas.microsoft.com/office/drawing/2014/chart" uri="{C3380CC4-5D6E-409C-BE32-E72D297353CC}">
              <c16:uniqueId val="{00000000-FC39-444B-A89F-CAD7616A7805}"/>
            </c:ext>
          </c:extLst>
        </c:ser>
        <c:dLbls/>
        <c:firstSliceAng val="0"/>
      </c:pieChart>
      <c:spPr>
        <a:noFill/>
        <a:ln>
          <a:noFill/>
        </a:ln>
        <a:effectLst/>
      </c:spPr>
    </c:plotArea>
    <c:legend>
      <c:legendPos val="b"/>
      <c:layout/>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1"/>
  </c:chart>
  <c:spPr>
    <a:noFill/>
    <a:ln>
      <a:noFill/>
    </a:ln>
    <a:effectLst/>
  </c:spPr>
  <c:txPr>
    <a:bodyPr/>
    <a:lstStyle/>
    <a:p>
      <a:pPr>
        <a:defRPr/>
      </a:pPr>
      <a:endParaRPr lang="en-US"/>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Sheet1!$B$1</c:f>
              <c:strCache>
                <c:ptCount val="1"/>
                <c:pt idx="0">
                  <c:v>DPI in billion chained 2012 U.S. dollars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Sheet1!$B$2:$B$20</c:f>
              <c:numCache>
                <c:formatCode>General</c:formatCode>
                <c:ptCount val="19"/>
                <c:pt idx="0">
                  <c:v>33568</c:v>
                </c:pt>
                <c:pt idx="1">
                  <c:v>34149</c:v>
                </c:pt>
                <c:pt idx="2">
                  <c:v>34848</c:v>
                </c:pt>
                <c:pt idx="3">
                  <c:v>35446</c:v>
                </c:pt>
                <c:pt idx="4">
                  <c:v>36302</c:v>
                </c:pt>
                <c:pt idx="5">
                  <c:v>36527</c:v>
                </c:pt>
                <c:pt idx="6">
                  <c:v>37621</c:v>
                </c:pt>
                <c:pt idx="7">
                  <c:v>38119</c:v>
                </c:pt>
                <c:pt idx="8">
                  <c:v>38125</c:v>
                </c:pt>
                <c:pt idx="9">
                  <c:v>37728</c:v>
                </c:pt>
                <c:pt idx="10">
                  <c:v>38163</c:v>
                </c:pt>
                <c:pt idx="11">
                  <c:v>38777</c:v>
                </c:pt>
                <c:pt idx="12">
                  <c:v>39780</c:v>
                </c:pt>
                <c:pt idx="13">
                  <c:v>38996</c:v>
                </c:pt>
                <c:pt idx="14">
                  <c:v>40281</c:v>
                </c:pt>
                <c:pt idx="15">
                  <c:v>41637</c:v>
                </c:pt>
                <c:pt idx="16">
                  <c:v>42049</c:v>
                </c:pt>
                <c:pt idx="17">
                  <c:v>42866</c:v>
                </c:pt>
                <c:pt idx="18">
                  <c:v>43828</c:v>
                </c:pt>
              </c:numCache>
            </c:numRef>
          </c:val>
          <c:extLst xmlns:c16r2="http://schemas.microsoft.com/office/drawing/2015/06/chart">
            <c:ext xmlns:c16="http://schemas.microsoft.com/office/drawing/2014/chart" uri="{C3380CC4-5D6E-409C-BE32-E72D297353CC}">
              <c16:uniqueId val="{00000013-F947-458D-A726-989C202DC85E}"/>
            </c:ext>
          </c:extLst>
        </c:ser>
        <c:dLbls/>
        <c:marker val="1"/>
        <c:axId val="115128960"/>
        <c:axId val="113811840"/>
      </c:lineChart>
      <c:catAx>
        <c:axId val="115128960"/>
        <c:scaling>
          <c:orientation val="minMax"/>
        </c:scaling>
        <c:axPos val="b"/>
        <c:numFmt formatCode="General" sourceLinked="1"/>
        <c:maj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3811840"/>
        <c:crosses val="autoZero"/>
        <c:lblAlgn val="ctr"/>
        <c:lblOffset val="100"/>
      </c:catAx>
      <c:valAx>
        <c:axId val="113811840"/>
        <c:scaling>
          <c:orientation val="minMax"/>
          <c:min val="3100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a:t>DPI in billion chained 2012 U.S. dollars</a:t>
                </a:r>
              </a:p>
            </c:rich>
          </c:tx>
          <c:layout/>
          <c:spPr>
            <a:noFill/>
            <a:ln>
              <a:noFill/>
            </a:ln>
            <a:effectLst/>
          </c:spPr>
        </c:title>
        <c:numFmt formatCode="#,##0" sourceLinked="0"/>
        <c:maj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5128960"/>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n-US"/>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Sheet1!$B$1</c:f>
              <c:strCache>
                <c:ptCount val="1"/>
                <c:pt idx="0">
                  <c:v>data</c:v>
                </c:pt>
              </c:strCache>
            </c:strRef>
          </c:tx>
          <c:spPr>
            <a:solidFill>
              <a:schemeClr val="accent1">
                <a:alpha val="70000"/>
              </a:schemeClr>
            </a:solidFill>
            <a:ln>
              <a:noFill/>
            </a:ln>
            <a:effectLst/>
          </c:spP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3"/>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4"/>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5"/>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Sheet1!$A$2:$A$7</c:f>
              <c:strCache>
                <c:ptCount val="6"/>
                <c:pt idx="0">
                  <c:v>2016</c:v>
                </c:pt>
                <c:pt idx="1">
                  <c:v>2017</c:v>
                </c:pt>
                <c:pt idx="2">
                  <c:v>2018*</c:v>
                </c:pt>
                <c:pt idx="3">
                  <c:v>2019*</c:v>
                </c:pt>
                <c:pt idx="4">
                  <c:v>2020*</c:v>
                </c:pt>
                <c:pt idx="5">
                  <c:v>2021*</c:v>
                </c:pt>
              </c:strCache>
            </c:strRef>
          </c:cat>
          <c:val>
            <c:numRef>
              <c:f>Sheet1!$B$2:$B$7</c:f>
              <c:numCache>
                <c:formatCode>General</c:formatCode>
                <c:ptCount val="6"/>
                <c:pt idx="0">
                  <c:v>967</c:v>
                </c:pt>
                <c:pt idx="1">
                  <c:v>1357</c:v>
                </c:pt>
                <c:pt idx="2">
                  <c:v>1804</c:v>
                </c:pt>
                <c:pt idx="3">
                  <c:v>2321</c:v>
                </c:pt>
                <c:pt idx="4">
                  <c:v>2910</c:v>
                </c:pt>
                <c:pt idx="5">
                  <c:v>3556</c:v>
                </c:pt>
              </c:numCache>
            </c:numRef>
          </c:val>
          <c:extLst xmlns:c16r2="http://schemas.microsoft.com/office/drawing/2015/06/chart">
            <c:ext xmlns:c16="http://schemas.microsoft.com/office/drawing/2014/chart" uri="{C3380CC4-5D6E-409C-BE32-E72D297353CC}">
              <c16:uniqueId val="{00000006-3B18-4498-BDFD-40F83ECAD2BD}"/>
            </c:ext>
          </c:extLst>
        </c:ser>
        <c:dLbls/>
        <c:gapWidth val="80"/>
        <c:overlap val="25"/>
        <c:axId val="116180096"/>
        <c:axId val="116181632"/>
      </c:barChart>
      <c:catAx>
        <c:axId val="116180096"/>
        <c:scaling>
          <c:orientation val="minMax"/>
        </c:scaling>
        <c:axPos val="b"/>
        <c:numFmt formatCode="General" sourceLinked="1"/>
        <c:majorTickMark val="none"/>
        <c:tickLblPos val="low"/>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cap="none" spc="20" normalizeH="0" baseline="0">
                <a:solidFill>
                  <a:schemeClr val="tx1">
                    <a:lumMod val="65000"/>
                    <a:lumOff val="35000"/>
                  </a:schemeClr>
                </a:solidFill>
                <a:latin typeface="+mn-lt"/>
                <a:ea typeface="+mn-ea"/>
                <a:cs typeface="+mn-cs"/>
              </a:defRPr>
            </a:pPr>
            <a:endParaRPr lang="en-US"/>
          </a:p>
        </c:txPr>
        <c:crossAx val="116181632"/>
        <c:crosses val="autoZero"/>
        <c:lblAlgn val="ctr"/>
        <c:lblOffset val="100"/>
      </c:catAx>
      <c:valAx>
        <c:axId val="116181632"/>
        <c:scaling>
          <c:orientation val="minMax"/>
          <c:min val="0"/>
        </c:scaling>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r>
                  <a:rPr lang="en-US" b="1"/>
                  <a:t>Revenue in million U.S. dollars</a:t>
                </a:r>
              </a:p>
            </c:rich>
          </c:tx>
          <c:layout/>
          <c:spPr>
            <a:noFill/>
            <a:ln>
              <a:noFill/>
            </a:ln>
            <a:effectLst/>
          </c:spPr>
        </c:title>
        <c:numFmt formatCode="General" sourceLinked="1"/>
        <c:majorTickMark val="none"/>
        <c:tickLblPos val="low"/>
        <c:spPr>
          <a:noFill/>
          <a:ln>
            <a:noFill/>
          </a:ln>
          <a:effectLst/>
        </c:spPr>
        <c:txPr>
          <a:bodyPr rot="-60000000" spcFirstLastPara="1" vertOverflow="ellipsis" vert="horz" wrap="square" anchor="ctr" anchorCtr="1"/>
          <a:lstStyle/>
          <a:p>
            <a:pPr>
              <a:defRPr sz="1197" b="1" i="0" u="none" strike="noStrike" kern="1200" spc="20" baseline="0">
                <a:solidFill>
                  <a:schemeClr val="tx1">
                    <a:lumMod val="65000"/>
                    <a:lumOff val="35000"/>
                  </a:schemeClr>
                </a:solidFill>
                <a:latin typeface="+mn-lt"/>
                <a:ea typeface="+mn-ea"/>
                <a:cs typeface="+mn-cs"/>
              </a:defRPr>
            </a:pPr>
            <a:endParaRPr lang="en-US"/>
          </a:p>
        </c:txPr>
        <c:crossAx val="116180096"/>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n-US"/>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dLbls/>
        <c:gapWidth val="80"/>
        <c:overlap val="25"/>
        <c:axId val="116172672"/>
        <c:axId val="116174208"/>
      </c:barChart>
      <c:catAx>
        <c:axId val="116172672"/>
        <c:scaling>
          <c:orientation val="minMax"/>
        </c:scaling>
        <c:axPos val="b"/>
        <c:numFmt formatCode="General" sourceLinked="1"/>
        <c:majorTickMark val="none"/>
        <c:tickLblPos val="low"/>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1" i="0" u="none" strike="noStrike" kern="1200" cap="none" spc="20" normalizeH="0" baseline="0">
                <a:solidFill>
                  <a:schemeClr val="tx1">
                    <a:lumMod val="65000"/>
                    <a:lumOff val="35000"/>
                  </a:schemeClr>
                </a:solidFill>
                <a:latin typeface="+mn-lt"/>
                <a:ea typeface="+mn-ea"/>
                <a:cs typeface="+mn-cs"/>
              </a:defRPr>
            </a:pPr>
            <a:endParaRPr lang="en-US"/>
          </a:p>
        </c:txPr>
        <c:crossAx val="116174208"/>
        <c:crosses val="autoZero"/>
        <c:lblAlgn val="ctr"/>
        <c:lblOffset val="100"/>
      </c:catAx>
      <c:valAx>
        <c:axId val="116174208"/>
        <c:scaling>
          <c:orientation val="minMax"/>
          <c:min val="0"/>
        </c:scaling>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r>
                  <a:rPr lang="en-US" b="1"/>
                  <a:t>Revenue in million U.S. dollars</a:t>
                </a:r>
              </a:p>
            </c:rich>
          </c:tx>
          <c:layout/>
          <c:spPr>
            <a:noFill/>
            <a:ln>
              <a:noFill/>
            </a:ln>
            <a:effectLst/>
          </c:spPr>
        </c:title>
        <c:numFmt formatCode="General" sourceLinked="1"/>
        <c:majorTickMark val="none"/>
        <c:tickLblPos val="low"/>
        <c:spPr>
          <a:noFill/>
          <a:ln>
            <a:noFill/>
          </a:ln>
          <a:effectLst/>
        </c:spPr>
        <c:txPr>
          <a:bodyPr rot="-60000000" spcFirstLastPara="1" vertOverflow="ellipsis" vert="horz" wrap="square" anchor="ctr" anchorCtr="1"/>
          <a:lstStyle/>
          <a:p>
            <a:pPr>
              <a:defRPr sz="1197" b="1" i="0" u="none" strike="noStrike" kern="1200" spc="20" baseline="0">
                <a:solidFill>
                  <a:schemeClr val="tx1">
                    <a:lumMod val="65000"/>
                    <a:lumOff val="35000"/>
                  </a:schemeClr>
                </a:solidFill>
                <a:latin typeface="+mn-lt"/>
                <a:ea typeface="+mn-ea"/>
                <a:cs typeface="+mn-cs"/>
              </a:defRPr>
            </a:pPr>
            <a:endParaRPr lang="en-US"/>
          </a:p>
        </c:txPr>
        <c:crossAx val="116172672"/>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stacked"/>
        <c:ser>
          <c:idx val="0"/>
          <c:order val="0"/>
          <c:tx>
            <c:strRef>
              <c:f>Sheet1!$B$1</c:f>
              <c:strCache>
                <c:ptCount val="1"/>
                <c:pt idx="0">
                  <c:v>eWallet</c:v>
                </c:pt>
              </c:strCache>
            </c:strRef>
          </c:tx>
          <c:spPr>
            <a:solidFill>
              <a:srgbClr val="2875DD"/>
            </a:solidFill>
            <a:ln>
              <a:solidFill>
                <a:srgbClr val="2875DD"/>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Sheet1!$B$2:$B$6</c:f>
              <c:numCache>
                <c:formatCode>General</c:formatCode>
                <c:ptCount val="5"/>
                <c:pt idx="0">
                  <c:v>0.36000000000000004</c:v>
                </c:pt>
                <c:pt idx="1">
                  <c:v>0.2</c:v>
                </c:pt>
                <c:pt idx="2">
                  <c:v>0.15000000000000002</c:v>
                </c:pt>
                <c:pt idx="3">
                  <c:v>0.21000000000000002</c:v>
                </c:pt>
                <c:pt idx="4">
                  <c:v>0.52</c:v>
                </c:pt>
              </c:numCache>
            </c:numRef>
          </c:val>
          <c:extLst xmlns:c16r2="http://schemas.microsoft.com/office/drawing/2015/06/chart">
            <c:ext xmlns:c16="http://schemas.microsoft.com/office/drawing/2014/chart" uri="{C3380CC4-5D6E-409C-BE32-E72D297353CC}">
              <c16:uniqueId val="{00000000-EEB1-4C7F-BC07-AB6909B1A1F9}"/>
            </c:ext>
          </c:extLst>
        </c:ser>
        <c:ser>
          <c:idx val="1"/>
          <c:order val="1"/>
          <c:tx>
            <c:strRef>
              <c:f>Sheet1!$C$1</c:f>
              <c:strCache>
                <c:ptCount val="1"/>
                <c:pt idx="0">
                  <c:v>Credit card</c:v>
                </c:pt>
              </c:strCache>
            </c:strRef>
          </c:tx>
          <c:spPr>
            <a:solidFill>
              <a:srgbClr val="0F283E"/>
            </a:solidFill>
            <a:ln>
              <a:solidFill>
                <a:srgbClr val="0F283E"/>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Sheet1!$C$2:$C$6</c:f>
              <c:numCache>
                <c:formatCode>General</c:formatCode>
                <c:ptCount val="5"/>
                <c:pt idx="0">
                  <c:v>0.23</c:v>
                </c:pt>
                <c:pt idx="1">
                  <c:v>0.34</c:v>
                </c:pt>
                <c:pt idx="2">
                  <c:v>0.45</c:v>
                </c:pt>
                <c:pt idx="3">
                  <c:v>0.2</c:v>
                </c:pt>
                <c:pt idx="4">
                  <c:v>0.17</c:v>
                </c:pt>
              </c:numCache>
            </c:numRef>
          </c:val>
          <c:extLst xmlns:c16r2="http://schemas.microsoft.com/office/drawing/2015/06/chart">
            <c:ext xmlns:c16="http://schemas.microsoft.com/office/drawing/2014/chart" uri="{C3380CC4-5D6E-409C-BE32-E72D297353CC}">
              <c16:uniqueId val="{00000001-EEB1-4C7F-BC07-AB6909B1A1F9}"/>
            </c:ext>
          </c:extLst>
        </c:ser>
        <c:ser>
          <c:idx val="2"/>
          <c:order val="2"/>
          <c:tx>
            <c:strRef>
              <c:f>Sheet1!$D$1</c:f>
              <c:strCache>
                <c:ptCount val="1"/>
                <c:pt idx="0">
                  <c:v>Debit card</c:v>
                </c:pt>
              </c:strCache>
            </c:strRef>
          </c:tx>
          <c:spPr>
            <a:solidFill>
              <a:srgbClr val="BABABA"/>
            </a:solidFill>
            <a:ln>
              <a:solidFill>
                <a:srgbClr val="BABABA"/>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Sheet1!$D$2:$D$6</c:f>
              <c:numCache>
                <c:formatCode>General</c:formatCode>
                <c:ptCount val="5"/>
                <c:pt idx="0">
                  <c:v>0.12000000000000001</c:v>
                </c:pt>
                <c:pt idx="1">
                  <c:v>0.19</c:v>
                </c:pt>
                <c:pt idx="2">
                  <c:v>0.1</c:v>
                </c:pt>
                <c:pt idx="3">
                  <c:v>0.2</c:v>
                </c:pt>
                <c:pt idx="4">
                  <c:v>0.05</c:v>
                </c:pt>
              </c:numCache>
            </c:numRef>
          </c:val>
          <c:extLst xmlns:c16r2="http://schemas.microsoft.com/office/drawing/2015/06/chart">
            <c:ext xmlns:c16="http://schemas.microsoft.com/office/drawing/2014/chart" uri="{C3380CC4-5D6E-409C-BE32-E72D297353CC}">
              <c16:uniqueId val="{00000002-EEB1-4C7F-BC07-AB6909B1A1F9}"/>
            </c:ext>
          </c:extLst>
        </c:ser>
        <c:ser>
          <c:idx val="3"/>
          <c:order val="3"/>
          <c:tx>
            <c:strRef>
              <c:f>Sheet1!$E$1</c:f>
              <c:strCache>
                <c:ptCount val="1"/>
                <c:pt idx="0">
                  <c:v>Bank transfer</c:v>
                </c:pt>
              </c:strCache>
            </c:strRef>
          </c:tx>
          <c:spPr>
            <a:solidFill>
              <a:srgbClr val="A60B0B"/>
            </a:solidFill>
            <a:ln>
              <a:solidFill>
                <a:srgbClr val="A60B0B"/>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Sheet1!$E$2:$E$6</c:f>
              <c:numCache>
                <c:formatCode>General</c:formatCode>
                <c:ptCount val="5"/>
                <c:pt idx="0">
                  <c:v>0.11</c:v>
                </c:pt>
                <c:pt idx="1">
                  <c:v>6.0000000000000005E-2</c:v>
                </c:pt>
                <c:pt idx="2">
                  <c:v>9.0000000000000011E-2</c:v>
                </c:pt>
                <c:pt idx="3">
                  <c:v>0.16</c:v>
                </c:pt>
                <c:pt idx="4">
                  <c:v>0.12000000000000001</c:v>
                </c:pt>
              </c:numCache>
            </c:numRef>
          </c:val>
          <c:extLst xmlns:c16r2="http://schemas.microsoft.com/office/drawing/2015/06/chart">
            <c:ext xmlns:c16="http://schemas.microsoft.com/office/drawing/2014/chart" uri="{C3380CC4-5D6E-409C-BE32-E72D297353CC}">
              <c16:uniqueId val="{00000003-EEB1-4C7F-BC07-AB6909B1A1F9}"/>
            </c:ext>
          </c:extLst>
        </c:ser>
        <c:ser>
          <c:idx val="4"/>
          <c:order val="4"/>
          <c:tx>
            <c:strRef>
              <c:f>Sheet1!$F$1</c:f>
              <c:strCache>
                <c:ptCount val="1"/>
                <c:pt idx="0">
                  <c:v>Charge &amp; deferred debit card</c:v>
                </c:pt>
              </c:strCache>
            </c:strRef>
          </c:tx>
          <c:spPr>
            <a:solidFill>
              <a:srgbClr val="87BC24"/>
            </a:solidFill>
            <a:ln>
              <a:solidFill>
                <a:srgbClr val="87BC24"/>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Sheet1!$F$2:$F$6</c:f>
              <c:numCache>
                <c:formatCode>General</c:formatCode>
                <c:ptCount val="5"/>
                <c:pt idx="0">
                  <c:v>8.0000000000000016E-2</c:v>
                </c:pt>
                <c:pt idx="1">
                  <c:v>0.13</c:v>
                </c:pt>
                <c:pt idx="2">
                  <c:v>7.0000000000000021E-2</c:v>
                </c:pt>
                <c:pt idx="3">
                  <c:v>0.1</c:v>
                </c:pt>
                <c:pt idx="4">
                  <c:v>4.0000000000000008E-2</c:v>
                </c:pt>
              </c:numCache>
            </c:numRef>
          </c:val>
          <c:extLst xmlns:c16r2="http://schemas.microsoft.com/office/drawing/2015/06/chart">
            <c:ext xmlns:c16="http://schemas.microsoft.com/office/drawing/2014/chart" uri="{C3380CC4-5D6E-409C-BE32-E72D297353CC}">
              <c16:uniqueId val="{00000004-EEB1-4C7F-BC07-AB6909B1A1F9}"/>
            </c:ext>
          </c:extLst>
        </c:ser>
        <c:ser>
          <c:idx val="5"/>
          <c:order val="5"/>
          <c:tx>
            <c:strRef>
              <c:f>Sheet1!$G$1</c:f>
              <c:strCache>
                <c:ptCount val="1"/>
                <c:pt idx="0">
                  <c:v>Cash on delivery</c:v>
                </c:pt>
              </c:strCache>
            </c:strRef>
          </c:tx>
          <c:spPr>
            <a:solidFill>
              <a:srgbClr val="EBB523"/>
            </a:solidFill>
            <a:ln>
              <a:solidFill>
                <a:srgbClr val="EBB523"/>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Sheet1!$G$2:$G$6</c:f>
              <c:numCache>
                <c:formatCode>General</c:formatCode>
                <c:ptCount val="5"/>
                <c:pt idx="0">
                  <c:v>0.05</c:v>
                </c:pt>
                <c:pt idx="1">
                  <c:v>4.0000000000000008E-2</c:v>
                </c:pt>
                <c:pt idx="2">
                  <c:v>4.0000000000000008E-2</c:v>
                </c:pt>
                <c:pt idx="3">
                  <c:v>7.0000000000000021E-2</c:v>
                </c:pt>
                <c:pt idx="4">
                  <c:v>4.0000000000000008E-2</c:v>
                </c:pt>
              </c:numCache>
            </c:numRef>
          </c:val>
          <c:extLst xmlns:c16r2="http://schemas.microsoft.com/office/drawing/2015/06/chart">
            <c:ext xmlns:c16="http://schemas.microsoft.com/office/drawing/2014/chart" uri="{C3380CC4-5D6E-409C-BE32-E72D297353CC}">
              <c16:uniqueId val="{00000005-EEB1-4C7F-BC07-AB6909B1A1F9}"/>
            </c:ext>
          </c:extLst>
        </c:ser>
        <c:ser>
          <c:idx val="6"/>
          <c:order val="6"/>
          <c:tx>
            <c:strRef>
              <c:f>Sheet1!$H$1</c:f>
              <c:strCache>
                <c:ptCount val="1"/>
                <c:pt idx="0">
                  <c:v>Pre-Paid card</c:v>
                </c:pt>
              </c:strCache>
            </c:strRef>
          </c:tx>
          <c:spPr>
            <a:solidFill>
              <a:srgbClr val="5D2B76"/>
            </a:solidFill>
            <a:ln>
              <a:solidFill>
                <a:srgbClr val="5D2B76"/>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Sheet1!$H$2:$H$6</c:f>
              <c:numCache>
                <c:formatCode>General</c:formatCode>
                <c:ptCount val="5"/>
                <c:pt idx="0">
                  <c:v>2.0000000000000004E-2</c:v>
                </c:pt>
                <c:pt idx="1">
                  <c:v>3.0000000000000002E-2</c:v>
                </c:pt>
                <c:pt idx="2">
                  <c:v>2.0000000000000004E-2</c:v>
                </c:pt>
                <c:pt idx="3">
                  <c:v>1.0000000000000002E-2</c:v>
                </c:pt>
                <c:pt idx="4">
                  <c:v>2.0000000000000004E-2</c:v>
                </c:pt>
              </c:numCache>
            </c:numRef>
          </c:val>
          <c:extLst xmlns:c16r2="http://schemas.microsoft.com/office/drawing/2015/06/chart">
            <c:ext xmlns:c16="http://schemas.microsoft.com/office/drawing/2014/chart" uri="{C3380CC4-5D6E-409C-BE32-E72D297353CC}">
              <c16:uniqueId val="{00000006-EEB1-4C7F-BC07-AB6909B1A1F9}"/>
            </c:ext>
          </c:extLst>
        </c:ser>
        <c:ser>
          <c:idx val="7"/>
          <c:order val="7"/>
          <c:tx>
            <c:strRef>
              <c:f>Sheet1!$I$1</c:f>
              <c:strCache>
                <c:ptCount val="1"/>
                <c:pt idx="0">
                  <c:v>PostPay</c:v>
                </c:pt>
              </c:strCache>
            </c:strRef>
          </c:tx>
          <c:spPr>
            <a:solidFill>
              <a:srgbClr val="C271DA"/>
            </a:solidFill>
            <a:ln>
              <a:solidFill>
                <a:srgbClr val="C271DA"/>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Sheet1!$I$2:$I$6</c:f>
              <c:numCache>
                <c:formatCode>General</c:formatCode>
                <c:ptCount val="5"/>
                <c:pt idx="0">
                  <c:v>1.0000000000000002E-2</c:v>
                </c:pt>
                <c:pt idx="1">
                  <c:v>0</c:v>
                </c:pt>
                <c:pt idx="2">
                  <c:v>8.0000000000000016E-2</c:v>
                </c:pt>
                <c:pt idx="3">
                  <c:v>0</c:v>
                </c:pt>
                <c:pt idx="4">
                  <c:v>2.0000000000000004E-2</c:v>
                </c:pt>
              </c:numCache>
            </c:numRef>
          </c:val>
          <c:extLst xmlns:c16r2="http://schemas.microsoft.com/office/drawing/2015/06/chart">
            <c:ext xmlns:c16="http://schemas.microsoft.com/office/drawing/2014/chart" uri="{C3380CC4-5D6E-409C-BE32-E72D297353CC}">
              <c16:uniqueId val="{00000007-EEB1-4C7F-BC07-AB6909B1A1F9}"/>
            </c:ext>
          </c:extLst>
        </c:ser>
        <c:ser>
          <c:idx val="8"/>
          <c:order val="8"/>
          <c:tx>
            <c:strRef>
              <c:f>Sheet1!$J$1</c:f>
              <c:strCache>
                <c:ptCount val="1"/>
                <c:pt idx="0">
                  <c:v>eInvoices</c:v>
                </c:pt>
              </c:strCache>
            </c:strRef>
          </c:tx>
          <c:spPr>
            <a:solidFill>
              <a:srgbClr val="76A5E3"/>
            </a:solidFill>
            <a:ln>
              <a:solidFill>
                <a:srgbClr val="76A5E3"/>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Sheet1!$J$2:$J$6</c:f>
              <c:numCache>
                <c:formatCode>General</c:formatCode>
                <c:ptCount val="5"/>
                <c:pt idx="0">
                  <c:v>1.0000000000000002E-2</c:v>
                </c:pt>
                <c:pt idx="1">
                  <c:v>0</c:v>
                </c:pt>
                <c:pt idx="2">
                  <c:v>0</c:v>
                </c:pt>
                <c:pt idx="3">
                  <c:v>3.0000000000000002E-2</c:v>
                </c:pt>
                <c:pt idx="4">
                  <c:v>0</c:v>
                </c:pt>
              </c:numCache>
            </c:numRef>
          </c:val>
          <c:extLst xmlns:c16r2="http://schemas.microsoft.com/office/drawing/2015/06/chart">
            <c:ext xmlns:c16="http://schemas.microsoft.com/office/drawing/2014/chart" uri="{C3380CC4-5D6E-409C-BE32-E72D297353CC}">
              <c16:uniqueId val="{00000008-EEB1-4C7F-BC07-AB6909B1A1F9}"/>
            </c:ext>
          </c:extLst>
        </c:ser>
        <c:ser>
          <c:idx val="9"/>
          <c:order val="9"/>
          <c:tx>
            <c:strRef>
              <c:f>Sheet1!$K$1</c:f>
              <c:strCache>
                <c:ptCount val="1"/>
                <c:pt idx="0">
                  <c:v>PrePay</c:v>
                </c:pt>
              </c:strCache>
            </c:strRef>
          </c:tx>
          <c:spPr>
            <a:solidFill>
              <a:srgbClr val="099676"/>
            </a:solidFill>
            <a:ln>
              <a:solidFill>
                <a:srgbClr val="099676"/>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Sheet1!$K$2:$K$6</c:f>
              <c:numCache>
                <c:formatCode>General</c:formatCode>
                <c:ptCount val="5"/>
                <c:pt idx="0">
                  <c:v>1.0000000000000002E-2</c:v>
                </c:pt>
                <c:pt idx="1">
                  <c:v>1.0000000000000002E-2</c:v>
                </c:pt>
                <c:pt idx="2">
                  <c:v>1.0000000000000002E-2</c:v>
                </c:pt>
                <c:pt idx="3">
                  <c:v>1.0000000000000002E-2</c:v>
                </c:pt>
                <c:pt idx="4">
                  <c:v>0</c:v>
                </c:pt>
              </c:numCache>
            </c:numRef>
          </c:val>
          <c:extLst xmlns:c16r2="http://schemas.microsoft.com/office/drawing/2015/06/chart">
            <c:ext xmlns:c16="http://schemas.microsoft.com/office/drawing/2014/chart" uri="{C3380CC4-5D6E-409C-BE32-E72D297353CC}">
              <c16:uniqueId val="{00000009-EEB1-4C7F-BC07-AB6909B1A1F9}"/>
            </c:ext>
          </c:extLst>
        </c:ser>
        <c:ser>
          <c:idx val="10"/>
          <c:order val="10"/>
          <c:tx>
            <c:strRef>
              <c:f>Sheet1!$L$1</c:f>
              <c:strCache>
                <c:ptCount val="1"/>
                <c:pt idx="0">
                  <c:v>Other</c:v>
                </c:pt>
              </c:strCache>
            </c:strRef>
          </c:tx>
          <c:spPr>
            <a:solidFill>
              <a:srgbClr val="919191"/>
            </a:solidFill>
            <a:ln>
              <a:solidFill>
                <a:srgbClr val="919191"/>
              </a:solidFill>
            </a:ln>
          </c:spPr>
          <c:cat>
            <c:strRef>
              <c:f>Sheet1!$A$2:$A$6</c:f>
              <c:strCache>
                <c:ptCount val="5"/>
                <c:pt idx="0">
                  <c:v>Worldwide</c:v>
                </c:pt>
                <c:pt idx="1">
                  <c:v>North America</c:v>
                </c:pt>
                <c:pt idx="2">
                  <c:v>Latin America</c:v>
                </c:pt>
                <c:pt idx="3">
                  <c:v>Europe, Middle East and Africa</c:v>
                </c:pt>
                <c:pt idx="4">
                  <c:v>Asia Pacific</c:v>
                </c:pt>
              </c:strCache>
            </c:strRef>
          </c:cat>
          <c:val>
            <c:numRef>
              <c:f>Sheet1!$L$2:$L$6</c:f>
              <c:numCache>
                <c:formatCode>General</c:formatCode>
                <c:ptCount val="5"/>
                <c:pt idx="0">
                  <c:v>0</c:v>
                </c:pt>
                <c:pt idx="1">
                  <c:v>1.0000000000000002E-2</c:v>
                </c:pt>
                <c:pt idx="2">
                  <c:v>0</c:v>
                </c:pt>
                <c:pt idx="3">
                  <c:v>1.0000000000000002E-2</c:v>
                </c:pt>
                <c:pt idx="4">
                  <c:v>0</c:v>
                </c:pt>
              </c:numCache>
            </c:numRef>
          </c:val>
          <c:extLst xmlns:c16r2="http://schemas.microsoft.com/office/drawing/2015/06/chart">
            <c:ext xmlns:c16="http://schemas.microsoft.com/office/drawing/2014/chart" uri="{C3380CC4-5D6E-409C-BE32-E72D297353CC}">
              <c16:uniqueId val="{0000000A-EEB1-4C7F-BC07-AB6909B1A1F9}"/>
            </c:ext>
          </c:extLst>
        </c:ser>
        <c:dLbls/>
        <c:gapWidth val="80"/>
        <c:overlap val="100"/>
        <c:axId val="116694400"/>
        <c:axId val="116708480"/>
      </c:barChart>
      <c:catAx>
        <c:axId val="116694400"/>
        <c:scaling>
          <c:orientation val="maxMin"/>
        </c:scaling>
        <c:axPos val="l"/>
        <c:numFmt formatCode="General" sourceLinked="1"/>
        <c:maj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116708480"/>
        <c:crosses val="autoZero"/>
        <c:lblAlgn val="ctr"/>
        <c:lblOffset val="100"/>
      </c:catAx>
      <c:valAx>
        <c:axId val="116708480"/>
        <c:scaling>
          <c:orientation val="minMax"/>
          <c:min val="0"/>
        </c:scaling>
        <c:axPos val="t"/>
        <c:majorGridlines>
          <c:spPr>
            <a:ln>
              <a:solidFill>
                <a:srgbClr val="2F2F2F"/>
              </a:solidFill>
              <a:prstDash val="dot"/>
            </a:ln>
          </c:spPr>
        </c:majorGridlines>
        <c:numFmt formatCode="#,##0.0%" sourceLinked="0"/>
        <c:majorTickMark val="none"/>
        <c:tickLblPos val="nextTo"/>
        <c:spPr>
          <a:ln>
            <a:noFill/>
          </a:ln>
        </c:spPr>
        <c:txPr>
          <a:bodyPr/>
          <a:lstStyle/>
          <a:p>
            <a:pPr>
              <a:defRPr sz="900" b="0" smtId="4294967295">
                <a:solidFill>
                  <a:srgbClr val="0F283E"/>
                </a:solidFill>
                <a:latin typeface="Arial" pitchFamily="34" charset="0"/>
              </a:defRPr>
            </a:pPr>
            <a:endParaRPr lang="en-US"/>
          </a:p>
        </c:txPr>
        <c:crossAx val="116694400"/>
        <c:crosses val="autoZero"/>
        <c:crossBetween val="between"/>
      </c:valAx>
    </c:plotArea>
    <c:legend>
      <c:legendPos val="t"/>
      <c:layout/>
      <c:txPr>
        <a:bodyPr/>
        <a:lstStyle/>
        <a:p>
          <a:pPr>
            <a:defRPr sz="900" smtId="4294967295">
              <a:solidFill>
                <a:srgbClr val="0F283E"/>
              </a:solidFill>
              <a:latin typeface="Arial" pitchFamily="34" charset="0"/>
            </a:defRPr>
          </a:pPr>
          <a:endParaRPr lang="en-US"/>
        </a:p>
      </c:txPr>
    </c:legend>
    <c:plotVisOnly val="1"/>
    <c:dispBlanksAs val="zero"/>
    <c:showDLblsOverMax val="1"/>
  </c:chart>
  <c:txPr>
    <a:bodyPr/>
    <a:lstStyle/>
    <a:p>
      <a:pPr>
        <a:defRPr sz="1800" smtId="4294967295"/>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tx>
            <c:strRef>
              <c:f>Sheet1!$B$1</c:f>
              <c:strCache>
                <c:ptCount val="1"/>
                <c:pt idx="0">
                  <c:v>Share of respondents</c:v>
                </c:pt>
              </c:strCache>
            </c:strRef>
          </c:tx>
          <c:spPr>
            <a:solidFill>
              <a:schemeClr val="accent1"/>
            </a:solidFill>
            <a:ln>
              <a:noFill/>
            </a:ln>
            <a:effectLst/>
          </c:spP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2"/>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Sheet1!$A$2:$A$5</c:f>
              <c:strCache>
                <c:ptCount val="4"/>
                <c:pt idx="0">
                  <c:v>Guarantees the origin of products and the transparency of product supply channels</c:v>
                </c:pt>
                <c:pt idx="1">
                  <c:v>Regulates the chaotic tax situation in the cross-border e-commerce industry</c:v>
                </c:pt>
                <c:pt idx="2">
                  <c:v>Regulates the consumption environment</c:v>
                </c:pt>
                <c:pt idx="3">
                  <c:v>Regulates the after sales services</c:v>
                </c:pt>
              </c:strCache>
            </c:strRef>
          </c:cat>
          <c:val>
            <c:numRef>
              <c:f>Sheet1!$B$2:$B$5</c:f>
              <c:numCache>
                <c:formatCode>General</c:formatCode>
                <c:ptCount val="4"/>
                <c:pt idx="0">
                  <c:v>0.84000000000000008</c:v>
                </c:pt>
                <c:pt idx="1">
                  <c:v>0.61900000000000011</c:v>
                </c:pt>
                <c:pt idx="2">
                  <c:v>0.42000000000000004</c:v>
                </c:pt>
                <c:pt idx="3">
                  <c:v>0.3650000000000001</c:v>
                </c:pt>
              </c:numCache>
            </c:numRef>
          </c:val>
          <c:extLst xmlns:c16r2="http://schemas.microsoft.com/office/drawing/2015/06/chart">
            <c:ext xmlns:c16="http://schemas.microsoft.com/office/drawing/2014/chart" uri="{C3380CC4-5D6E-409C-BE32-E72D297353CC}">
              <c16:uniqueId val="{00000004-DCC6-4FED-9B8F-A8BC4D5B3B2C}"/>
            </c:ext>
          </c:extLst>
        </c:ser>
        <c:dLbls/>
        <c:gapWidth val="182"/>
        <c:axId val="114975488"/>
        <c:axId val="114977024"/>
      </c:barChart>
      <c:catAx>
        <c:axId val="114975488"/>
        <c:scaling>
          <c:orientation val="maxMin"/>
        </c:scaling>
        <c:axPos val="l"/>
        <c:numFmt formatCode="General" sourceLinked="1"/>
        <c:maj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4977024"/>
        <c:crosses val="autoZero"/>
        <c:lblAlgn val="ctr"/>
        <c:lblOffset val="100"/>
      </c:catAx>
      <c:valAx>
        <c:axId val="114977024"/>
        <c:scaling>
          <c:orientation val="minMax"/>
          <c:min val="0"/>
        </c:scaling>
        <c:axPos val="t"/>
        <c:majorGridlines>
          <c:spPr>
            <a:ln w="9525" cap="flat" cmpd="sng" algn="ctr">
              <a:solidFill>
                <a:schemeClr val="tx1">
                  <a:lumMod val="15000"/>
                  <a:lumOff val="85000"/>
                </a:schemeClr>
              </a:solidFill>
              <a:round/>
            </a:ln>
            <a:effectLst/>
          </c:spPr>
        </c:majorGridlines>
        <c:numFmt formatCode="#,##0.0%" sourceLinked="0"/>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4975488"/>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Sheet1!$B$1</c:f>
              <c:strCache>
                <c:ptCount val="1"/>
                <c:pt idx="0">
                  <c:v>Series 1</c:v>
                </c:pt>
              </c:strCache>
            </c:strRef>
          </c:tx>
          <c:spPr>
            <a:ln w="34925" cap="rnd">
              <a:solidFill>
                <a:schemeClr val="accent1"/>
              </a:solidFill>
              <a:round/>
            </a:ln>
            <a:effectLst>
              <a:outerShdw blurRad="50800" dist="50800" dir="5400000" sx="96000" sy="96000" rotWithShape="0">
                <a:srgbClr val="000000">
                  <a:alpha val="4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105</c:v>
                </c:pt>
                <c:pt idx="1">
                  <c:v>205.2</c:v>
                </c:pt>
                <c:pt idx="2">
                  <c:v>389.3</c:v>
                </c:pt>
                <c:pt idx="3">
                  <c:v>673.3</c:v>
                </c:pt>
                <c:pt idx="4">
                  <c:v>1073.2</c:v>
                </c:pt>
                <c:pt idx="5">
                  <c:v>1416.9</c:v>
                </c:pt>
              </c:numCache>
            </c:numRef>
          </c:val>
          <c:extLst xmlns:c16r2="http://schemas.microsoft.com/office/drawing/2015/06/chart">
            <c:ext xmlns:c16="http://schemas.microsoft.com/office/drawing/2014/chart" uri="{C3380CC4-5D6E-409C-BE32-E72D297353CC}">
              <c16:uniqueId val="{00000000-6B95-434E-8BE4-9DE20A21D40F}"/>
            </c:ext>
          </c:extLst>
        </c:ser>
        <c:dLbls>
          <c:showVal val="1"/>
        </c:dLbls>
        <c:marker val="1"/>
        <c:axId val="18195584"/>
        <c:axId val="18197120"/>
      </c:lineChart>
      <c:catAx>
        <c:axId val="18195584"/>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97120"/>
        <c:crosses val="autoZero"/>
        <c:auto val="1"/>
        <c:lblAlgn val="ctr"/>
        <c:lblOffset val="100"/>
      </c:catAx>
      <c:valAx>
        <c:axId val="18197120"/>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195584"/>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Sheet1!$B$1</c:f>
              <c:strCache>
                <c:ptCount val="1"/>
                <c:pt idx="0">
                  <c:v>Series 1</c:v>
                </c:pt>
              </c:strCache>
            </c:strRef>
          </c:tx>
          <c:spPr>
            <a:ln w="34925" cap="rnd">
              <a:solidFill>
                <a:schemeClr val="accent1"/>
              </a:solidFill>
              <a:round/>
            </a:ln>
            <a:effectLst>
              <a:outerShdw blurRad="50800" dist="50800" dir="5400000" sx="96000" sy="96000" rotWithShape="0">
                <a:srgbClr val="000000">
                  <a:alpha val="4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0.00%</c:formatCode>
                <c:ptCount val="6"/>
                <c:pt idx="0">
                  <c:v>0.58799999999999997</c:v>
                </c:pt>
                <c:pt idx="1">
                  <c:v>0.55200000000000005</c:v>
                </c:pt>
                <c:pt idx="2">
                  <c:v>0.53800000000000003</c:v>
                </c:pt>
                <c:pt idx="3">
                  <c:v>0.56499999999999995</c:v>
                </c:pt>
                <c:pt idx="4">
                  <c:v>0.55600000000000005</c:v>
                </c:pt>
                <c:pt idx="5">
                  <c:v>0.55600000000000005</c:v>
                </c:pt>
              </c:numCache>
            </c:numRef>
          </c:val>
          <c:extLst xmlns:c16r2="http://schemas.microsoft.com/office/drawing/2015/06/chart">
            <c:ext xmlns:c16="http://schemas.microsoft.com/office/drawing/2014/chart" uri="{C3380CC4-5D6E-409C-BE32-E72D297353CC}">
              <c16:uniqueId val="{00000000-83F9-5F40-8403-4CAD8E3872CB}"/>
            </c:ext>
          </c:extLst>
        </c:ser>
        <c:dLbls/>
        <c:marker val="1"/>
        <c:axId val="152857600"/>
        <c:axId val="152875776"/>
      </c:lineChart>
      <c:catAx>
        <c:axId val="152857600"/>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875776"/>
        <c:crosses val="autoZero"/>
        <c:auto val="1"/>
        <c:lblAlgn val="ctr"/>
        <c:lblOffset val="100"/>
      </c:catAx>
      <c:valAx>
        <c:axId val="152875776"/>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857600"/>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Sheet1!$B$1</c:f>
              <c:strCache>
                <c:ptCount val="1"/>
                <c:pt idx="0">
                  <c:v>Series 1</c:v>
                </c:pt>
              </c:strCache>
            </c:strRef>
          </c:tx>
          <c:spPr>
            <a:ln w="34925" cap="rnd">
              <a:solidFill>
                <a:schemeClr val="accent1"/>
              </a:solidFill>
              <a:round/>
            </a:ln>
            <a:effectLst>
              <a:outerShdw blurRad="50800" dist="50800" dir="5400000" sx="96000" sy="96000" rotWithShape="0">
                <a:srgbClr val="000000">
                  <a:alpha val="4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General</c:formatCode>
                <c:ptCount val="6"/>
                <c:pt idx="0">
                  <c:v>-0.56999999999999995</c:v>
                </c:pt>
                <c:pt idx="1">
                  <c:v>-0.30000000000000004</c:v>
                </c:pt>
                <c:pt idx="2">
                  <c:v>-0.42000000000000004</c:v>
                </c:pt>
                <c:pt idx="3">
                  <c:v>-0.42000000000000004</c:v>
                </c:pt>
                <c:pt idx="4">
                  <c:v>-0.6100000000000001</c:v>
                </c:pt>
                <c:pt idx="5">
                  <c:v>-1.1499999999999997</c:v>
                </c:pt>
              </c:numCache>
            </c:numRef>
          </c:val>
          <c:extLst xmlns:c16r2="http://schemas.microsoft.com/office/drawing/2015/06/chart">
            <c:ext xmlns:c16="http://schemas.microsoft.com/office/drawing/2014/chart" uri="{C3380CC4-5D6E-409C-BE32-E72D297353CC}">
              <c16:uniqueId val="{00000000-A239-B04F-A2F2-7F32B8870A4B}"/>
            </c:ext>
          </c:extLst>
        </c:ser>
        <c:dLbls/>
        <c:marker val="1"/>
        <c:axId val="153003136"/>
        <c:axId val="153004672"/>
      </c:lineChart>
      <c:catAx>
        <c:axId val="153003136"/>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004672"/>
        <c:crosses val="autoZero"/>
        <c:auto val="1"/>
        <c:lblAlgn val="ctr"/>
        <c:lblOffset val="100"/>
      </c:catAx>
      <c:valAx>
        <c:axId val="15300467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00313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Sheet1!$B$1</c:f>
              <c:strCache>
                <c:ptCount val="1"/>
                <c:pt idx="0">
                  <c:v>Series 1</c:v>
                </c:pt>
              </c:strCache>
            </c:strRef>
          </c:tx>
          <c:spPr>
            <a:ln w="34925" cap="rnd">
              <a:solidFill>
                <a:schemeClr val="accent1"/>
              </a:solidFill>
              <a:round/>
            </a:ln>
            <a:effectLst>
              <a:outerShdw blurRad="50800" dist="50800" dir="5400000" sx="96000" sy="96000" rotWithShape="0">
                <a:srgbClr val="000000">
                  <a:alpha val="4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0.00%</c:formatCode>
                <c:ptCount val="6"/>
                <c:pt idx="0">
                  <c:v>-0.29100000000000004</c:v>
                </c:pt>
                <c:pt idx="1">
                  <c:v>-0.14300000000000002</c:v>
                </c:pt>
                <c:pt idx="2">
                  <c:v>-0.11700000000000002</c:v>
                </c:pt>
                <c:pt idx="3">
                  <c:v>-5.7000000000000009E-2</c:v>
                </c:pt>
                <c:pt idx="4">
                  <c:v>-4.200000000000001E-2</c:v>
                </c:pt>
                <c:pt idx="5">
                  <c:v>-5.7000000000000009E-2</c:v>
                </c:pt>
              </c:numCache>
            </c:numRef>
          </c:val>
          <c:extLst xmlns:c16r2="http://schemas.microsoft.com/office/drawing/2015/06/chart">
            <c:ext xmlns:c16="http://schemas.microsoft.com/office/drawing/2014/chart" uri="{C3380CC4-5D6E-409C-BE32-E72D297353CC}">
              <c16:uniqueId val="{00000000-51F2-6041-8DE9-5878E8A7FB6C}"/>
            </c:ext>
          </c:extLst>
        </c:ser>
        <c:dLbls/>
        <c:marker val="1"/>
        <c:axId val="153025536"/>
        <c:axId val="153170688"/>
      </c:lineChart>
      <c:catAx>
        <c:axId val="153025536"/>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170688"/>
        <c:crosses val="autoZero"/>
        <c:auto val="1"/>
        <c:lblAlgn val="ctr"/>
        <c:lblOffset val="100"/>
      </c:catAx>
      <c:valAx>
        <c:axId val="153170688"/>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02553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tx>
            <c:strRef>
              <c:f>Sheet1!$B$1</c:f>
              <c:strCache>
                <c:ptCount val="1"/>
                <c:pt idx="0">
                  <c:v>data</c:v>
                </c:pt>
              </c:strCache>
            </c:strRef>
          </c:tx>
          <c:spPr>
            <a:solidFill>
              <a:schemeClr val="accent1"/>
            </a:solidFill>
            <a:ln>
              <a:noFill/>
            </a:ln>
            <a:effectLst/>
          </c:spPr>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0"/>
              </c:ext>
            </c:extLst>
          </c:dLbls>
          <c:cat>
            <c:strRef>
              <c:f>Sheet1!$A$2:$A$11</c:f>
              <c:strCache>
                <c:ptCount val="10"/>
                <c:pt idx="0">
                  <c:v>Amazon</c:v>
                </c:pt>
                <c:pt idx="1">
                  <c:v>eBay</c:v>
                </c:pt>
                <c:pt idx="2">
                  <c:v>Walmart</c:v>
                </c:pt>
                <c:pt idx="3">
                  <c:v>Apple</c:v>
                </c:pt>
                <c:pt idx="4">
                  <c:v>The Home Depot</c:v>
                </c:pt>
                <c:pt idx="5">
                  <c:v>Costco</c:v>
                </c:pt>
                <c:pt idx="6">
                  <c:v>Wayfair</c:v>
                </c:pt>
                <c:pt idx="7">
                  <c:v>Qurate Retail Group*</c:v>
                </c:pt>
                <c:pt idx="8">
                  <c:v>Best Buy</c:v>
                </c:pt>
                <c:pt idx="9">
                  <c:v>Macy's</c:v>
                </c:pt>
              </c:strCache>
            </c:strRef>
          </c:cat>
          <c:val>
            <c:numRef>
              <c:f>Sheet1!$B$2:$B$11</c:f>
              <c:numCache>
                <c:formatCode>General</c:formatCode>
                <c:ptCount val="10"/>
                <c:pt idx="0">
                  <c:v>0.47000000000000003</c:v>
                </c:pt>
                <c:pt idx="1">
                  <c:v>6.1000000000000006E-2</c:v>
                </c:pt>
                <c:pt idx="2">
                  <c:v>4.5999999999999999E-2</c:v>
                </c:pt>
                <c:pt idx="3">
                  <c:v>3.7999999999999999E-2</c:v>
                </c:pt>
                <c:pt idx="4">
                  <c:v>1.7000000000000001E-2</c:v>
                </c:pt>
                <c:pt idx="5">
                  <c:v>1.2999999999999998E-2</c:v>
                </c:pt>
                <c:pt idx="6">
                  <c:v>1.2999999999999998E-2</c:v>
                </c:pt>
                <c:pt idx="7">
                  <c:v>1.2999999999999998E-2</c:v>
                </c:pt>
                <c:pt idx="8">
                  <c:v>1.2999999999999998E-2</c:v>
                </c:pt>
                <c:pt idx="9">
                  <c:v>1.2E-2</c:v>
                </c:pt>
              </c:numCache>
            </c:numRef>
          </c:val>
          <c:extLst xmlns:c16r2="http://schemas.microsoft.com/office/drawing/2015/06/chart">
            <c:ext xmlns:c16="http://schemas.microsoft.com/office/drawing/2014/chart" uri="{C3380CC4-5D6E-409C-BE32-E72D297353CC}">
              <c16:uniqueId val="{0000000A-0533-4A2A-A452-A0D7F4DCCDC0}"/>
            </c:ext>
          </c:extLst>
        </c:ser>
        <c:dLbls/>
        <c:gapWidth val="247"/>
        <c:axId val="110379008"/>
        <c:axId val="110380544"/>
      </c:barChart>
      <c:catAx>
        <c:axId val="110379008"/>
        <c:scaling>
          <c:orientation val="maxMin"/>
        </c:scaling>
        <c:axPos val="l"/>
        <c:majorGridlines>
          <c:spPr>
            <a:ln w="9525" cap="flat" cmpd="sng" algn="ctr">
              <a:solidFill>
                <a:schemeClr val="dk1">
                  <a:lumMod val="15000"/>
                  <a:lumOff val="85000"/>
                </a:schemeClr>
              </a:solidFill>
              <a:round/>
            </a:ln>
            <a:effectLst/>
          </c:spPr>
        </c:majorGridlines>
        <c:numFmt formatCode="General" sourceLinked="1"/>
        <c:tickLblPos val="low"/>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10380544"/>
        <c:crosses val="autoZero"/>
        <c:lblAlgn val="ctr"/>
        <c:lblOffset val="100"/>
      </c:catAx>
      <c:valAx>
        <c:axId val="110380544"/>
        <c:scaling>
          <c:orientation val="minMax"/>
          <c:min val="0"/>
        </c:scaling>
        <c:axPos val="t"/>
        <c:majorGridlines>
          <c:spPr>
            <a:ln w="9525" cap="flat" cmpd="sng" algn="ctr">
              <a:solidFill>
                <a:schemeClr val="dk1">
                  <a:lumMod val="15000"/>
                  <a:lumOff val="85000"/>
                </a:schemeClr>
              </a:solidFill>
              <a:round/>
            </a:ln>
            <a:effectLst/>
          </c:spPr>
        </c:majorGridlines>
        <c:numFmt formatCode="#,##0.0%" sourceLinked="0"/>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1037900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zero"/>
    <c:showDLblsOverMax val="1"/>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Sheet1!$B$1</c:f>
              <c:strCache>
                <c:ptCount val="1"/>
                <c:pt idx="0">
                  <c:v>Column1</c:v>
                </c:pt>
              </c:strCache>
            </c:strRef>
          </c:tx>
          <c:spPr>
            <a:ln w="34925" cap="rnd">
              <a:solidFill>
                <a:schemeClr val="accent1"/>
              </a:solidFill>
              <a:round/>
            </a:ln>
            <a:effectLst>
              <a:outerShdw blurRad="50800" dist="50800" dir="5400000" sx="96000" sy="96000" rotWithShape="0">
                <a:srgbClr val="000000">
                  <a:alpha val="48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0.00%</c:formatCode>
                <c:ptCount val="6"/>
                <c:pt idx="0">
                  <c:v>-0.14100000000000001</c:v>
                </c:pt>
                <c:pt idx="1">
                  <c:v>-6.5000000000000002E-2</c:v>
                </c:pt>
                <c:pt idx="2">
                  <c:v>-6.3E-2</c:v>
                </c:pt>
                <c:pt idx="3">
                  <c:v>-3.7999999999999999E-2</c:v>
                </c:pt>
                <c:pt idx="4">
                  <c:v>-3.4000000000000002E-2</c:v>
                </c:pt>
                <c:pt idx="5" formatCode="0%">
                  <c:v>-3.0000000000000002E-2</c:v>
                </c:pt>
              </c:numCache>
            </c:numRef>
          </c:val>
          <c:extLst xmlns:c16r2="http://schemas.microsoft.com/office/drawing/2015/06/chart">
            <c:ext xmlns:c16="http://schemas.microsoft.com/office/drawing/2014/chart" uri="{C3380CC4-5D6E-409C-BE32-E72D297353CC}">
              <c16:uniqueId val="{00000000-05BD-2A47-B958-92995039911A}"/>
            </c:ext>
          </c:extLst>
        </c:ser>
        <c:dLbls/>
        <c:marker val="1"/>
        <c:axId val="142312576"/>
        <c:axId val="142314112"/>
      </c:lineChart>
      <c:catAx>
        <c:axId val="142312576"/>
        <c:scaling>
          <c:orientation val="minMax"/>
        </c:scaling>
        <c:axPos val="b"/>
        <c:numFmt formatCode="General" sourceLinked="1"/>
        <c:maj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314112"/>
        <c:crosses val="autoZero"/>
        <c:auto val="1"/>
        <c:lblAlgn val="ctr"/>
        <c:lblOffset val="100"/>
      </c:catAx>
      <c:valAx>
        <c:axId val="142314112"/>
        <c:scaling>
          <c:orientation val="minMax"/>
        </c:scaling>
        <c:axPos val="l"/>
        <c:majorGridlines>
          <c:spPr>
            <a:ln w="9525" cap="flat" cmpd="sng" algn="ctr">
              <a:solidFill>
                <a:schemeClr val="tx1">
                  <a:lumMod val="15000"/>
                  <a:lumOff val="85000"/>
                </a:schemeClr>
              </a:solidFill>
              <a:round/>
            </a:ln>
            <a:effectLst/>
          </c:spPr>
        </c:majorGridlines>
        <c:numFmt formatCode="0.00%"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312576"/>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Sheet1!$B$1</c:f>
              <c:strCache>
                <c:ptCount val="1"/>
                <c:pt idx="0">
                  <c:v>Revenue in million U.S. dollars</c:v>
                </c:pt>
              </c:strCache>
            </c:strRef>
          </c:tx>
          <c:spPr>
            <a:solidFill>
              <a:srgbClr val="2875DD"/>
            </a:solidFill>
            <a:ln>
              <a:solidFill>
                <a:srgbClr val="2875DD"/>
              </a:solidFill>
            </a:ln>
          </c:spPr>
          <c:dLbls>
            <c:dLbl>
              <c:idx val="0"/>
              <c:numFmt formatCode="#,##0.00" sourceLinked="0"/>
              <c:spPr/>
              <c:txPr>
                <a:bodyPr/>
                <a:lstStyle/>
                <a:p>
                  <a:pPr>
                    <a:defRPr sz="1000" b="1" smtId="4294967295">
                      <a:solidFill>
                        <a:srgbClr val="0F283E"/>
                      </a:solidFill>
                      <a:latin typeface="Arial" pitchFamily="34" charset="0"/>
                    </a:defRPr>
                  </a:pPr>
                  <a:endParaRPr lang="en-US"/>
                </a:p>
              </c:txPr>
            </c:dLbl>
            <c:dLbl>
              <c:idx val="1"/>
              <c:numFmt formatCode="#,##0.00" sourceLinked="0"/>
              <c:spPr/>
              <c:txPr>
                <a:bodyPr/>
                <a:lstStyle/>
                <a:p>
                  <a:pPr>
                    <a:defRPr sz="1000" b="1" smtId="4294967295">
                      <a:solidFill>
                        <a:srgbClr val="0F283E"/>
                      </a:solidFill>
                      <a:latin typeface="Arial" pitchFamily="34" charset="0"/>
                    </a:defRPr>
                  </a:pPr>
                  <a:endParaRPr lang="en-US"/>
                </a:p>
              </c:txPr>
            </c:dLbl>
            <c:dLbl>
              <c:idx val="2"/>
              <c:numFmt formatCode="#,##0.00" sourceLinked="0"/>
              <c:spPr/>
              <c:txPr>
                <a:bodyPr/>
                <a:lstStyle/>
                <a:p>
                  <a:pPr>
                    <a:defRPr sz="1000" b="1" smtId="4294967295">
                      <a:solidFill>
                        <a:srgbClr val="0F283E"/>
                      </a:solidFill>
                      <a:latin typeface="Arial" pitchFamily="34" charset="0"/>
                    </a:defRPr>
                  </a:pPr>
                  <a:endParaRPr lang="en-US"/>
                </a:p>
              </c:txPr>
            </c:dLbl>
            <c:dLbl>
              <c:idx val="3"/>
              <c:numFmt formatCode="#,##0.00" sourceLinked="0"/>
              <c:spPr/>
              <c:txPr>
                <a:bodyPr/>
                <a:lstStyle/>
                <a:p>
                  <a:pPr>
                    <a:defRPr sz="1000" b="1" smtId="4294967295">
                      <a:solidFill>
                        <a:srgbClr val="0F283E"/>
                      </a:solidFill>
                      <a:latin typeface="Arial" pitchFamily="34" charset="0"/>
                    </a:defRPr>
                  </a:pPr>
                  <a:endParaRPr lang="en-US"/>
                </a:p>
              </c:txPr>
            </c:dLbl>
            <c:dLbl>
              <c:idx val="4"/>
              <c:numFmt formatCode="#,##0.00" sourceLinked="0"/>
              <c:spPr/>
              <c:txPr>
                <a:bodyPr/>
                <a:lstStyle/>
                <a:p>
                  <a:pPr>
                    <a:defRPr sz="1000" b="1" smtId="4294967295">
                      <a:solidFill>
                        <a:srgbClr val="0F283E"/>
                      </a:solidFill>
                      <a:latin typeface="Arial" pitchFamily="34" charset="0"/>
                    </a:defRPr>
                  </a:pPr>
                  <a:endParaRPr lang="en-US"/>
                </a:p>
              </c:txPr>
            </c:dLbl>
            <c:dLbl>
              <c:idx val="5"/>
              <c:numFmt formatCode="#,##0.0" sourceLinked="0"/>
              <c:spPr/>
              <c:txPr>
                <a:bodyPr/>
                <a:lstStyle/>
                <a:p>
                  <a:pPr>
                    <a:defRPr sz="1000" b="1" smtId="4294967295">
                      <a:solidFill>
                        <a:srgbClr val="0F283E"/>
                      </a:solidFill>
                      <a:latin typeface="Arial" pitchFamily="34" charset="0"/>
                    </a:defRPr>
                  </a:pPr>
                  <a:endParaRPr lang="en-US"/>
                </a:p>
              </c:txPr>
            </c:dLbl>
            <c:dLbl>
              <c:idx val="6"/>
              <c:numFmt formatCode="#,##0.00" sourceLinked="0"/>
              <c:spPr/>
              <c:txPr>
                <a:bodyPr/>
                <a:lstStyle/>
                <a:p>
                  <a:pPr>
                    <a:defRPr sz="1000" b="1" smtId="4294967295">
                      <a:solidFill>
                        <a:srgbClr val="0F283E"/>
                      </a:solidFill>
                      <a:latin typeface="Arial" pitchFamily="34" charset="0"/>
                    </a:defRPr>
                  </a:pPr>
                  <a:endParaRPr lang="en-US"/>
                </a:p>
              </c:txPr>
            </c:dLbl>
            <c:spPr>
              <a:noFill/>
              <a:ln>
                <a:noFill/>
              </a:ln>
              <a:effectLst/>
            </c:spPr>
            <c:txPr>
              <a:bodyPr/>
              <a:lstStyle/>
              <a:p>
                <a:pPr>
                  <a:defRPr sz="900" b="0" smtId="4294967295">
                    <a:solidFill>
                      <a:srgbClr val="0F283E"/>
                    </a:solidFill>
                    <a:latin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601.03</c:v>
                </c:pt>
                <c:pt idx="1">
                  <c:v>915.83999999999992</c:v>
                </c:pt>
                <c:pt idx="2">
                  <c:v>1318.95</c:v>
                </c:pt>
                <c:pt idx="3">
                  <c:v>2249.8900000000003</c:v>
                </c:pt>
                <c:pt idx="4">
                  <c:v>3380.36</c:v>
                </c:pt>
                <c:pt idx="5">
                  <c:v>4720.9000000000005</c:v>
                </c:pt>
                <c:pt idx="6">
                  <c:v>6779.17</c:v>
                </c:pt>
              </c:numCache>
            </c:numRef>
          </c:val>
          <c:extLst xmlns:c16r2="http://schemas.microsoft.com/office/drawing/2015/06/chart">
            <c:ext xmlns:c16="http://schemas.microsoft.com/office/drawing/2014/chart" uri="{C3380CC4-5D6E-409C-BE32-E72D297353CC}">
              <c16:uniqueId val="{00000007-819E-4584-B50B-41BE9A32703A}"/>
            </c:ext>
          </c:extLst>
        </c:ser>
        <c:dLbls/>
        <c:gapWidth val="80"/>
        <c:overlap val="-10"/>
        <c:axId val="156891776"/>
        <c:axId val="156990464"/>
      </c:barChart>
      <c:catAx>
        <c:axId val="156891776"/>
        <c:scaling>
          <c:orientation val="minMax"/>
        </c:scaling>
        <c:axPos val="b"/>
        <c:numFmt formatCode="General" sourceLinked="1"/>
        <c:maj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156990464"/>
        <c:crosses val="autoZero"/>
        <c:lblAlgn val="ctr"/>
        <c:lblOffset val="100"/>
      </c:catAx>
      <c:valAx>
        <c:axId val="156990464"/>
        <c:scaling>
          <c:orientation val="minMax"/>
          <c:min val="0"/>
        </c:scaling>
        <c:axPos val="l"/>
        <c:majorGridlines>
          <c:spPr>
            <a:ln>
              <a:solidFill>
                <a:srgbClr val="2F2F2F"/>
              </a:solidFill>
              <a:prstDash val="dot"/>
            </a:ln>
          </c:spPr>
        </c:majorGridlines>
        <c:title>
          <c:tx>
            <c:rich>
              <a:bodyPr/>
              <a:lstStyle/>
              <a:p>
                <a:pPr>
                  <a:defRPr/>
                </a:pPr>
                <a:r>
                  <a:rPr lang="en-US" sz="900" b="0">
                    <a:solidFill>
                      <a:srgbClr val="0F283E"/>
                    </a:solidFill>
                    <a:latin typeface="Arial" pitchFamily="34" charset="0"/>
                  </a:rPr>
                  <a:t>Revenue in million U.S. dollars</a:t>
                </a:r>
              </a:p>
            </c:rich>
          </c:tx>
        </c:title>
        <c:numFmt formatCode="General" sourceLinked="1"/>
        <c:majorTickMark val="none"/>
        <c:tickLblPos val="low"/>
        <c:spPr>
          <a:ln>
            <a:noFill/>
          </a:ln>
        </c:spPr>
        <c:txPr>
          <a:bodyPr/>
          <a:lstStyle/>
          <a:p>
            <a:pPr>
              <a:defRPr sz="900" b="0" smtId="4294967295">
                <a:solidFill>
                  <a:srgbClr val="0F283E"/>
                </a:solidFill>
                <a:latin typeface="Arial" pitchFamily="34" charset="0"/>
              </a:defRPr>
            </a:pPr>
            <a:endParaRPr lang="en-US"/>
          </a:p>
        </c:txPr>
        <c:crossAx val="156891776"/>
        <c:crosses val="autoZero"/>
        <c:crossBetween val="between"/>
      </c:valAx>
    </c:plotArea>
    <c:plotVisOnly val="1"/>
    <c:dispBlanksAs val="zero"/>
    <c:showDLblsOverMax val="1"/>
  </c:chart>
  <c:txPr>
    <a:bodyPr/>
    <a:lstStyle/>
    <a:p>
      <a:pPr>
        <a:defRPr sz="1800" smtId="4294967295"/>
      </a:pPr>
      <a:endParaRPr lang="en-US"/>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stacked"/>
        <c:ser>
          <c:idx val="0"/>
          <c:order val="0"/>
          <c:tx>
            <c:strRef>
              <c:f>Sheet1!$B$1</c:f>
              <c:strCache>
                <c:ptCount val="1"/>
                <c:pt idx="0">
                  <c:v>Customer service and merchant fees*</c:v>
                </c:pt>
              </c:strCache>
            </c:strRef>
          </c:tx>
          <c:spPr>
            <a:solidFill>
              <a:srgbClr val="2875DD"/>
            </a:solidFill>
            <a:ln>
              <a:solidFill>
                <a:srgbClr val="2875DD"/>
              </a:solidFill>
            </a:ln>
          </c:spP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25.73</c:v>
                </c:pt>
                <c:pt idx="1">
                  <c:v>35.5</c:v>
                </c:pt>
                <c:pt idx="2">
                  <c:v>55.8</c:v>
                </c:pt>
                <c:pt idx="3">
                  <c:v>81.23</c:v>
                </c:pt>
                <c:pt idx="4">
                  <c:v>127.88</c:v>
                </c:pt>
                <c:pt idx="5">
                  <c:v>169.52</c:v>
                </c:pt>
                <c:pt idx="6">
                  <c:v>260.05</c:v>
                </c:pt>
              </c:numCache>
            </c:numRef>
          </c:val>
          <c:extLst xmlns:c16r2="http://schemas.microsoft.com/office/drawing/2015/06/chart">
            <c:ext xmlns:c16="http://schemas.microsoft.com/office/drawing/2014/chart" uri="{C3380CC4-5D6E-409C-BE32-E72D297353CC}">
              <c16:uniqueId val="{00000007-7AA5-4521-AA45-5256A55C7DBF}"/>
            </c:ext>
          </c:extLst>
        </c:ser>
        <c:ser>
          <c:idx val="1"/>
          <c:order val="1"/>
          <c:tx>
            <c:strRef>
              <c:f>Sheet1!$C$1</c:f>
              <c:strCache>
                <c:ptCount val="1"/>
                <c:pt idx="0">
                  <c:v>Advertising</c:v>
                </c:pt>
              </c:strCache>
            </c:strRef>
          </c:tx>
          <c:spPr>
            <a:solidFill>
              <a:srgbClr val="0F283E"/>
            </a:solidFill>
            <a:ln>
              <a:solidFill>
                <a:srgbClr val="0F283E"/>
              </a:solidFill>
            </a:ln>
          </c:spP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Sheet1!$C$2:$C$8</c:f>
              <c:numCache>
                <c:formatCode>General</c:formatCode>
                <c:ptCount val="7"/>
                <c:pt idx="0">
                  <c:v>65.5</c:v>
                </c:pt>
                <c:pt idx="1">
                  <c:v>108.47</c:v>
                </c:pt>
                <c:pt idx="2">
                  <c:v>191.28</c:v>
                </c:pt>
                <c:pt idx="3">
                  <c:v>278.22000000000003</c:v>
                </c:pt>
                <c:pt idx="4">
                  <c:v>409.13</c:v>
                </c:pt>
                <c:pt idx="5">
                  <c:v>549.95999999999992</c:v>
                </c:pt>
                <c:pt idx="6">
                  <c:v>774.19</c:v>
                </c:pt>
              </c:numCache>
            </c:numRef>
          </c:val>
          <c:extLst xmlns:c16r2="http://schemas.microsoft.com/office/drawing/2015/06/chart">
            <c:ext xmlns:c16="http://schemas.microsoft.com/office/drawing/2014/chart" uri="{C3380CC4-5D6E-409C-BE32-E72D297353CC}">
              <c16:uniqueId val="{0000000F-7AA5-4521-AA45-5256A55C7DBF}"/>
            </c:ext>
          </c:extLst>
        </c:ser>
        <c:ser>
          <c:idx val="2"/>
          <c:order val="2"/>
          <c:tx>
            <c:strRef>
              <c:f>Sheet1!$D$1</c:f>
              <c:strCache>
                <c:ptCount val="1"/>
                <c:pt idx="0">
                  <c:v>Selling, operations, technology, general and administrative</c:v>
                </c:pt>
              </c:strCache>
            </c:strRef>
          </c:tx>
          <c:spPr>
            <a:solidFill>
              <a:srgbClr val="BABABA"/>
            </a:solidFill>
            <a:ln>
              <a:solidFill>
                <a:srgbClr val="BABABA"/>
              </a:solidFill>
            </a:ln>
          </c:spPr>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Sheet1!$D$2:$D$8</c:f>
              <c:numCache>
                <c:formatCode>General</c:formatCode>
                <c:ptCount val="7"/>
                <c:pt idx="2">
                  <c:v>211.79</c:v>
                </c:pt>
                <c:pt idx="3">
                  <c:v>262.62</c:v>
                </c:pt>
                <c:pt idx="4">
                  <c:v>467.02</c:v>
                </c:pt>
                <c:pt idx="5">
                  <c:v>634.79999999999995</c:v>
                </c:pt>
                <c:pt idx="6">
                  <c:v>1025.77</c:v>
                </c:pt>
              </c:numCache>
            </c:numRef>
          </c:val>
          <c:extLst xmlns:c16r2="http://schemas.microsoft.com/office/drawing/2015/06/chart">
            <c:ext xmlns:c16="http://schemas.microsoft.com/office/drawing/2014/chart" uri="{C3380CC4-5D6E-409C-BE32-E72D297353CC}">
              <c16:uniqueId val="{00000017-7AA5-4521-AA45-5256A55C7DBF}"/>
            </c:ext>
          </c:extLst>
        </c:ser>
        <c:dLbls/>
        <c:gapWidth val="80"/>
        <c:overlap val="100"/>
        <c:axId val="158430720"/>
        <c:axId val="158432256"/>
      </c:barChart>
      <c:catAx>
        <c:axId val="158430720"/>
        <c:scaling>
          <c:orientation val="minMax"/>
        </c:scaling>
        <c:axPos val="b"/>
        <c:numFmt formatCode="General" sourceLinked="1"/>
        <c:maj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158432256"/>
        <c:crosses val="autoZero"/>
        <c:lblAlgn val="ctr"/>
        <c:lblOffset val="100"/>
      </c:catAx>
      <c:valAx>
        <c:axId val="158432256"/>
        <c:scaling>
          <c:orientation val="minMax"/>
          <c:min val="0"/>
        </c:scaling>
        <c:axPos val="l"/>
        <c:majorGridlines>
          <c:spPr>
            <a:ln>
              <a:solidFill>
                <a:srgbClr val="2F2F2F"/>
              </a:solidFill>
              <a:prstDash val="dot"/>
            </a:ln>
          </c:spPr>
        </c:majorGridlines>
        <c:title>
          <c:tx>
            <c:rich>
              <a:bodyPr/>
              <a:lstStyle/>
              <a:p>
                <a:pPr>
                  <a:defRPr/>
                </a:pPr>
                <a:r>
                  <a:rPr lang="en-US" sz="900" b="0">
                    <a:solidFill>
                      <a:srgbClr val="0F283E"/>
                    </a:solidFill>
                    <a:latin typeface="Arial" pitchFamily="34" charset="0"/>
                  </a:rPr>
                  <a:t>Expenses in million U.S. dollars</a:t>
                </a:r>
              </a:p>
            </c:rich>
          </c:tx>
        </c:title>
        <c:numFmt formatCode="General" sourceLinked="1"/>
        <c:majorTickMark val="none"/>
        <c:tickLblPos val="low"/>
        <c:spPr>
          <a:ln>
            <a:noFill/>
          </a:ln>
        </c:spPr>
        <c:txPr>
          <a:bodyPr/>
          <a:lstStyle/>
          <a:p>
            <a:pPr>
              <a:defRPr sz="900" b="0" smtId="4294967295">
                <a:solidFill>
                  <a:srgbClr val="0F283E"/>
                </a:solidFill>
                <a:latin typeface="Arial" pitchFamily="34" charset="0"/>
              </a:defRPr>
            </a:pPr>
            <a:endParaRPr lang="en-US"/>
          </a:p>
        </c:txPr>
        <c:crossAx val="158430720"/>
        <c:crosses val="autoZero"/>
        <c:crossBetween val="between"/>
      </c:valAx>
    </c:plotArea>
    <c:legend>
      <c:legendPos val="t"/>
      <c:txPr>
        <a:bodyPr/>
        <a:lstStyle/>
        <a:p>
          <a:pPr>
            <a:defRPr sz="900" smtId="4294967295">
              <a:solidFill>
                <a:srgbClr val="0F283E"/>
              </a:solidFill>
              <a:latin typeface="Arial" pitchFamily="34" charset="0"/>
            </a:defRPr>
          </a:pPr>
          <a:endParaRPr lang="en-US"/>
        </a:p>
      </c:txPr>
    </c:legend>
    <c:plotVisOnly val="1"/>
    <c:dispBlanksAs val="zero"/>
    <c:showDLblsOverMax val="1"/>
  </c:chart>
  <c:txPr>
    <a:bodyPr/>
    <a:lstStyle/>
    <a:p>
      <a:pPr>
        <a:defRPr sz="1800" smtId="4294967295"/>
      </a:pPr>
      <a:endParaRPr lang="en-US"/>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Sheet1!$B$1</c:f>
              <c:strCache>
                <c:ptCount val="1"/>
                <c:pt idx="0">
                  <c:v>Annual net loss in million U.S. dollars</c:v>
                </c:pt>
              </c:strCache>
            </c:strRef>
          </c:tx>
          <c:spPr>
            <a:solidFill>
              <a:srgbClr val="2875DD"/>
            </a:solidFill>
            <a:ln>
              <a:solidFill>
                <a:srgbClr val="2875DD"/>
              </a:solidFill>
            </a:ln>
          </c:spPr>
          <c:dLbls>
            <c:dLbl>
              <c:idx val="0"/>
              <c:numFmt formatCode="#,##0.00" sourceLinked="0"/>
              <c:spPr/>
              <c:txPr>
                <a:bodyPr/>
                <a:lstStyle/>
                <a:p>
                  <a:pPr>
                    <a:defRPr sz="1000" b="1" smtId="4294967295">
                      <a:solidFill>
                        <a:srgbClr val="0F283E"/>
                      </a:solidFill>
                      <a:latin typeface="Arial" pitchFamily="34" charset="0"/>
                    </a:defRPr>
                  </a:pPr>
                  <a:endParaRPr lang="en-US"/>
                </a:p>
              </c:txPr>
            </c:dLbl>
            <c:dLbl>
              <c:idx val="1"/>
              <c:numFmt formatCode="#,##0.00" sourceLinked="0"/>
              <c:spPr/>
              <c:txPr>
                <a:bodyPr/>
                <a:lstStyle/>
                <a:p>
                  <a:pPr>
                    <a:defRPr sz="1000" b="1" smtId="4294967295">
                      <a:solidFill>
                        <a:srgbClr val="0F283E"/>
                      </a:solidFill>
                      <a:latin typeface="Arial" pitchFamily="34" charset="0"/>
                    </a:defRPr>
                  </a:pPr>
                  <a:endParaRPr lang="en-US"/>
                </a:p>
              </c:txPr>
            </c:dLbl>
            <c:dLbl>
              <c:idx val="2"/>
              <c:numFmt formatCode="#,##0.0" sourceLinked="0"/>
              <c:spPr/>
              <c:txPr>
                <a:bodyPr/>
                <a:lstStyle/>
                <a:p>
                  <a:pPr>
                    <a:defRPr sz="1000" b="1" smtId="4294967295">
                      <a:solidFill>
                        <a:srgbClr val="0F283E"/>
                      </a:solidFill>
                      <a:latin typeface="Arial" pitchFamily="34" charset="0"/>
                    </a:defRPr>
                  </a:pPr>
                  <a:endParaRPr lang="en-US"/>
                </a:p>
              </c:txPr>
            </c:dLbl>
            <c:dLbl>
              <c:idx val="3"/>
              <c:numFmt formatCode="#,##0.00" sourceLinked="0"/>
              <c:spPr/>
              <c:txPr>
                <a:bodyPr/>
                <a:lstStyle/>
                <a:p>
                  <a:pPr>
                    <a:defRPr sz="1000" b="1" smtId="4294967295">
                      <a:solidFill>
                        <a:srgbClr val="0F283E"/>
                      </a:solidFill>
                      <a:latin typeface="Arial" pitchFamily="34" charset="0"/>
                    </a:defRPr>
                  </a:pPr>
                  <a:endParaRPr lang="en-US"/>
                </a:p>
              </c:txPr>
            </c:dLbl>
            <c:dLbl>
              <c:idx val="4"/>
              <c:numFmt formatCode="#,##0.00" sourceLinked="0"/>
              <c:spPr/>
              <c:txPr>
                <a:bodyPr/>
                <a:lstStyle/>
                <a:p>
                  <a:pPr>
                    <a:defRPr sz="1000" b="1" smtId="4294967295">
                      <a:solidFill>
                        <a:srgbClr val="0F283E"/>
                      </a:solidFill>
                      <a:latin typeface="Arial" pitchFamily="34" charset="0"/>
                    </a:defRPr>
                  </a:pPr>
                  <a:endParaRPr lang="en-US"/>
                </a:p>
              </c:txPr>
            </c:dLbl>
            <c:dLbl>
              <c:idx val="5"/>
              <c:numFmt formatCode="#,##0.00" sourceLinked="0"/>
              <c:spPr/>
              <c:txPr>
                <a:bodyPr/>
                <a:lstStyle/>
                <a:p>
                  <a:pPr>
                    <a:defRPr sz="1000" b="1" smtId="4294967295">
                      <a:solidFill>
                        <a:srgbClr val="0F283E"/>
                      </a:solidFill>
                      <a:latin typeface="Arial" pitchFamily="34" charset="0"/>
                    </a:defRPr>
                  </a:pPr>
                  <a:endParaRPr lang="en-US"/>
                </a:p>
              </c:txPr>
            </c:dLbl>
            <c:dLbl>
              <c:idx val="6"/>
              <c:numFmt formatCode="#,##0.00" sourceLinked="0"/>
              <c:spPr/>
              <c:txPr>
                <a:bodyPr/>
                <a:lstStyle/>
                <a:p>
                  <a:pPr>
                    <a:defRPr sz="1000" b="1" smtId="4294967295">
                      <a:solidFill>
                        <a:srgbClr val="0F283E"/>
                      </a:solidFill>
                      <a:latin typeface="Arial" pitchFamily="34" charset="0"/>
                    </a:defRPr>
                  </a:pPr>
                  <a:endParaRPr lang="en-US"/>
                </a:p>
              </c:txPr>
            </c:dLbl>
            <c:spPr>
              <a:noFill/>
              <a:ln>
                <a:noFill/>
              </a:ln>
              <a:effectLst/>
            </c:spPr>
            <c:txPr>
              <a:bodyPr/>
              <a:lstStyle/>
              <a:p>
                <a:pPr>
                  <a:defRPr sz="900" b="0" smtId="4294967295">
                    <a:solidFill>
                      <a:srgbClr val="0F283E"/>
                    </a:solidFill>
                    <a:latin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numRef>
              <c:f>Sheet1!$A$2:$A$8</c:f>
              <c:numCache>
                <c:formatCode>General</c:formatCode>
                <c:ptCount val="7"/>
                <c:pt idx="0">
                  <c:v>2012</c:v>
                </c:pt>
                <c:pt idx="1">
                  <c:v>2013</c:v>
                </c:pt>
                <c:pt idx="2">
                  <c:v>2014</c:v>
                </c:pt>
                <c:pt idx="3">
                  <c:v>2015</c:v>
                </c:pt>
                <c:pt idx="4">
                  <c:v>2016</c:v>
                </c:pt>
                <c:pt idx="5">
                  <c:v>2017</c:v>
                </c:pt>
                <c:pt idx="6">
                  <c:v>2018</c:v>
                </c:pt>
              </c:numCache>
            </c:numRef>
          </c:cat>
          <c:val>
            <c:numRef>
              <c:f>Sheet1!$B$2:$B$8</c:f>
              <c:numCache>
                <c:formatCode>General</c:formatCode>
                <c:ptCount val="7"/>
                <c:pt idx="0">
                  <c:v>-21.01</c:v>
                </c:pt>
                <c:pt idx="1">
                  <c:v>-15.53</c:v>
                </c:pt>
                <c:pt idx="2">
                  <c:v>-148.1</c:v>
                </c:pt>
                <c:pt idx="3">
                  <c:v>-77.440000000000012</c:v>
                </c:pt>
                <c:pt idx="4">
                  <c:v>-194.38000000000002</c:v>
                </c:pt>
                <c:pt idx="5">
                  <c:v>-244.60999999999999</c:v>
                </c:pt>
                <c:pt idx="6">
                  <c:v>-504.08</c:v>
                </c:pt>
              </c:numCache>
            </c:numRef>
          </c:val>
          <c:extLst xmlns:c16r2="http://schemas.microsoft.com/office/drawing/2015/06/chart">
            <c:ext xmlns:c16="http://schemas.microsoft.com/office/drawing/2014/chart" uri="{C3380CC4-5D6E-409C-BE32-E72D297353CC}">
              <c16:uniqueId val="{00000007-AC19-41B1-B2CE-1C24220F5850}"/>
            </c:ext>
          </c:extLst>
        </c:ser>
        <c:dLbls/>
        <c:gapWidth val="80"/>
        <c:overlap val="-10"/>
        <c:axId val="158615040"/>
        <c:axId val="158616576"/>
      </c:barChart>
      <c:catAx>
        <c:axId val="158615040"/>
        <c:scaling>
          <c:orientation val="minMax"/>
        </c:scaling>
        <c:axPos val="b"/>
        <c:numFmt formatCode="General" sourceLinked="1"/>
        <c:majorTickMark val="none"/>
        <c:tickLblPos val="low"/>
        <c:spPr>
          <a:ln w="25400">
            <a:solidFill>
              <a:srgbClr val="2F2F2F"/>
            </a:solidFill>
          </a:ln>
        </c:spPr>
        <c:txPr>
          <a:bodyPr/>
          <a:lstStyle/>
          <a:p>
            <a:pPr>
              <a:defRPr sz="900" b="0" smtId="4294967295">
                <a:solidFill>
                  <a:srgbClr val="0F283E"/>
                </a:solidFill>
                <a:latin typeface="Arial" pitchFamily="34" charset="0"/>
              </a:defRPr>
            </a:pPr>
            <a:endParaRPr lang="en-US"/>
          </a:p>
        </c:txPr>
        <c:crossAx val="158616576"/>
        <c:crosses val="autoZero"/>
        <c:lblAlgn val="ctr"/>
        <c:lblOffset val="100"/>
      </c:catAx>
      <c:valAx>
        <c:axId val="158616576"/>
        <c:scaling>
          <c:orientation val="minMax"/>
          <c:max val="0"/>
        </c:scaling>
        <c:axPos val="l"/>
        <c:majorGridlines>
          <c:spPr>
            <a:ln>
              <a:solidFill>
                <a:srgbClr val="2F2F2F"/>
              </a:solidFill>
              <a:prstDash val="dot"/>
            </a:ln>
          </c:spPr>
        </c:majorGridlines>
        <c:title>
          <c:tx>
            <c:rich>
              <a:bodyPr/>
              <a:lstStyle/>
              <a:p>
                <a:pPr>
                  <a:defRPr/>
                </a:pPr>
                <a:r>
                  <a:rPr lang="en-US" sz="900" b="0">
                    <a:solidFill>
                      <a:srgbClr val="0F283E"/>
                    </a:solidFill>
                    <a:latin typeface="Arial" pitchFamily="34" charset="0"/>
                  </a:rPr>
                  <a:t>Annual net loss in million U.S. dollars</a:t>
                </a:r>
              </a:p>
            </c:rich>
          </c:tx>
        </c:title>
        <c:numFmt formatCode="General" sourceLinked="1"/>
        <c:majorTickMark val="none"/>
        <c:tickLblPos val="low"/>
        <c:spPr>
          <a:ln>
            <a:noFill/>
          </a:ln>
        </c:spPr>
        <c:txPr>
          <a:bodyPr/>
          <a:lstStyle/>
          <a:p>
            <a:pPr>
              <a:defRPr sz="900" b="0" smtId="4294967295">
                <a:solidFill>
                  <a:srgbClr val="0F283E"/>
                </a:solidFill>
                <a:latin typeface="Arial" pitchFamily="34" charset="0"/>
              </a:defRPr>
            </a:pPr>
            <a:endParaRPr lang="en-US"/>
          </a:p>
        </c:txPr>
        <c:crossAx val="158615040"/>
        <c:crosses val="autoZero"/>
        <c:crossBetween val="between"/>
      </c:valAx>
    </c:plotArea>
    <c:plotVisOnly val="1"/>
    <c:dispBlanksAs val="zero"/>
    <c:showDLblsOverMax val="1"/>
  </c:chart>
  <c:txPr>
    <a:bodyPr/>
    <a:lstStyle/>
    <a:p>
      <a:pPr>
        <a:defRPr sz="1800" smtId="4294967295"/>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Pt>
            <c:idx val="0"/>
            <c:spPr>
              <a:solidFill>
                <a:schemeClr val="accent1"/>
              </a:solidFill>
              <a:ln>
                <a:noFill/>
              </a:ln>
              <a:effectLst/>
            </c:spPr>
            <c:extLst xmlns:c16r2="http://schemas.microsoft.com/office/drawing/2015/06/chart">
              <c:ext xmlns:c16="http://schemas.microsoft.com/office/drawing/2014/chart" uri="{C3380CC4-5D6E-409C-BE32-E72D297353CC}">
                <c16:uniqueId val="{00000000-C69E-484C-B556-8795514AFED8}"/>
              </c:ext>
            </c:extLst>
          </c:dPt>
          <c:dPt>
            <c:idx val="1"/>
            <c:spPr>
              <a:solidFill>
                <a:schemeClr val="accent2"/>
              </a:solidFill>
              <a:ln>
                <a:noFill/>
              </a:ln>
              <a:effectLst/>
            </c:spPr>
            <c:extLst xmlns:c16r2="http://schemas.microsoft.com/office/drawing/2015/06/chart">
              <c:ext xmlns:c16="http://schemas.microsoft.com/office/drawing/2014/chart" uri="{C3380CC4-5D6E-409C-BE32-E72D297353CC}">
                <c16:uniqueId val="{00000003-EF3D-4F70-AFE1-69F5D575185F}"/>
              </c:ext>
            </c:extLst>
          </c:dPt>
          <c:dPt>
            <c:idx val="2"/>
            <c:spPr>
              <a:solidFill>
                <a:schemeClr val="accent3"/>
              </a:solidFill>
              <a:ln>
                <a:noFill/>
              </a:ln>
              <a:effectLst/>
            </c:spPr>
            <c:extLst xmlns:c16r2="http://schemas.microsoft.com/office/drawing/2015/06/chart">
              <c:ext xmlns:c16="http://schemas.microsoft.com/office/drawing/2014/chart" uri="{C3380CC4-5D6E-409C-BE32-E72D297353CC}">
                <c16:uniqueId val="{00000005-EF3D-4F70-AFE1-69F5D575185F}"/>
              </c:ext>
            </c:extLst>
          </c:dPt>
          <c:dPt>
            <c:idx val="3"/>
            <c:spPr>
              <a:solidFill>
                <a:schemeClr val="accent4"/>
              </a:solidFill>
              <a:ln>
                <a:noFill/>
              </a:ln>
              <a:effectLst/>
            </c:spPr>
            <c:extLst xmlns:c16r2="http://schemas.microsoft.com/office/drawing/2015/06/chart">
              <c:ext xmlns:c16="http://schemas.microsoft.com/office/drawing/2014/chart" uri="{C3380CC4-5D6E-409C-BE32-E72D297353CC}">
                <c16:uniqueId val="{00000007-EF3D-4F70-AFE1-69F5D575185F}"/>
              </c:ext>
            </c:extLst>
          </c:dPt>
          <c:dPt>
            <c:idx val="4"/>
            <c:spPr>
              <a:solidFill>
                <a:schemeClr val="accent5"/>
              </a:solidFill>
              <a:ln>
                <a:noFill/>
              </a:ln>
              <a:effectLst/>
            </c:spPr>
            <c:extLst xmlns:c16r2="http://schemas.microsoft.com/office/drawing/2015/06/chart">
              <c:ext xmlns:c16="http://schemas.microsoft.com/office/drawing/2014/chart" uri="{C3380CC4-5D6E-409C-BE32-E72D297353CC}">
                <c16:uniqueId val="{00000009-EF3D-4F70-AFE1-69F5D575185F}"/>
              </c:ext>
            </c:extLst>
          </c:dPt>
          <c:dPt>
            <c:idx val="5"/>
            <c:spPr>
              <a:solidFill>
                <a:schemeClr val="accent6"/>
              </a:solidFill>
              <a:ln>
                <a:noFill/>
              </a:ln>
              <a:effectLst/>
            </c:spPr>
            <c:extLst xmlns:c16r2="http://schemas.microsoft.com/office/drawing/2015/06/chart">
              <c:ext xmlns:c16="http://schemas.microsoft.com/office/drawing/2014/chart" uri="{C3380CC4-5D6E-409C-BE32-E72D297353CC}">
                <c16:uniqueId val="{0000000B-EF3D-4F70-AFE1-69F5D575185F}"/>
              </c:ext>
            </c:extLst>
          </c:dPt>
          <c:dPt>
            <c:idx val="6"/>
            <c:spPr>
              <a:solidFill>
                <a:schemeClr val="accent1">
                  <a:lumMod val="60000"/>
                </a:schemeClr>
              </a:solidFill>
              <a:ln>
                <a:noFill/>
              </a:ln>
              <a:effectLst/>
            </c:spPr>
            <c:extLst xmlns:c16r2="http://schemas.microsoft.com/office/drawing/2015/06/chart">
              <c:ext xmlns:c16="http://schemas.microsoft.com/office/drawing/2014/chart" uri="{C3380CC4-5D6E-409C-BE32-E72D297353CC}">
                <c16:uniqueId val="{0000000D-EF3D-4F70-AFE1-69F5D575185F}"/>
              </c:ext>
            </c:extLst>
          </c:dPt>
          <c:dPt>
            <c:idx val="7"/>
            <c:spPr>
              <a:solidFill>
                <a:schemeClr val="accent2">
                  <a:lumMod val="60000"/>
                </a:schemeClr>
              </a:solidFill>
              <a:ln>
                <a:noFill/>
              </a:ln>
              <a:effectLst/>
            </c:spPr>
            <c:extLst xmlns:c16r2="http://schemas.microsoft.com/office/drawing/2015/06/chart">
              <c:ext xmlns:c16="http://schemas.microsoft.com/office/drawing/2014/chart" uri="{C3380CC4-5D6E-409C-BE32-E72D297353CC}">
                <c16:uniqueId val="{0000000F-EF3D-4F70-AFE1-69F5D575185F}"/>
              </c:ext>
            </c:extLst>
          </c:dPt>
          <c:dLbls>
            <c:spPr>
              <a:solidFill>
                <a:prstClr val="white"/>
              </a:solidFill>
              <a:ln>
                <a:solidFill>
                  <a:srgbClr val="000000">
                    <a:lumMod val="25000"/>
                    <a:lumOff val="75000"/>
                  </a:srgb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en-US"/>
              </a:p>
            </c:txPr>
            <c:dLblPos val="outEnd"/>
            <c:showCatName val="1"/>
            <c:showPercent val="1"/>
            <c:extLst xmlns:c16r2="http://schemas.microsoft.com/office/drawing/2015/06/char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Sheet1!$K$8:$K$15</c:f>
              <c:strCache>
                <c:ptCount val="8"/>
                <c:pt idx="0">
                  <c:v>Computers, electronics and appliances</c:v>
                </c:pt>
                <c:pt idx="1">
                  <c:v>Clothing, footwear and accessories</c:v>
                </c:pt>
                <c:pt idx="2">
                  <c:v>Home and office</c:v>
                </c:pt>
                <c:pt idx="3">
                  <c:v>Sporting goods, toys, hobby items and games</c:v>
                </c:pt>
                <c:pt idx="4">
                  <c:v>Media</c:v>
                </c:pt>
                <c:pt idx="5">
                  <c:v>Food, beer, and wine</c:v>
                </c:pt>
                <c:pt idx="6">
                  <c:v>Medication and health aids</c:v>
                </c:pt>
                <c:pt idx="7">
                  <c:v>Others</c:v>
                </c:pt>
              </c:strCache>
            </c:strRef>
          </c:cat>
          <c:val>
            <c:numRef>
              <c:f>Sheet1!$L$8:$L$15</c:f>
              <c:numCache>
                <c:formatCode>0.00%</c:formatCode>
                <c:ptCount val="8"/>
                <c:pt idx="0">
                  <c:v>0.21400000000000002</c:v>
                </c:pt>
                <c:pt idx="1">
                  <c:v>0.16800000000000001</c:v>
                </c:pt>
                <c:pt idx="2">
                  <c:v>0.14600000000000002</c:v>
                </c:pt>
                <c:pt idx="3">
                  <c:v>8.4000000000000019E-2</c:v>
                </c:pt>
                <c:pt idx="4">
                  <c:v>6.4000000000000015E-2</c:v>
                </c:pt>
                <c:pt idx="5">
                  <c:v>3.2000000000000008E-2</c:v>
                </c:pt>
                <c:pt idx="6">
                  <c:v>9.0000000000000011E-2</c:v>
                </c:pt>
                <c:pt idx="7">
                  <c:v>0.20200000000000001</c:v>
                </c:pt>
              </c:numCache>
            </c:numRef>
          </c:val>
          <c:extLst xmlns:c16r2="http://schemas.microsoft.com/office/drawing/2015/06/chart">
            <c:ext xmlns:c16="http://schemas.microsoft.com/office/drawing/2014/chart" uri="{C3380CC4-5D6E-409C-BE32-E72D297353CC}">
              <c16:uniqueId val="{00000000-D13E-4541-83F3-25BE6F001AD1}"/>
            </c:ext>
          </c:extLst>
        </c:ser>
        <c:dLbls/>
        <c:firstSliceAng val="0"/>
      </c:pieChart>
      <c:spPr>
        <a:solidFill>
          <a:schemeClr val="lt1"/>
        </a:solidFill>
        <a:ln>
          <a:noFill/>
        </a:ln>
        <a:effectLst/>
      </c:spPr>
    </c:plotArea>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b="1"/>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Sheet1!$H$4</c:f>
              <c:strCache>
                <c:ptCount val="1"/>
                <c:pt idx="0">
                  <c:v>Revenue $ million</c:v>
                </c:pt>
              </c:strCache>
            </c:strRef>
          </c:tx>
          <c:spPr>
            <a:solidFill>
              <a:schemeClr val="accent1"/>
            </a:solidFill>
            <a:ln>
              <a:noFill/>
            </a:ln>
            <a:effectLst/>
          </c:spPr>
          <c:cat>
            <c:strRef>
              <c:f>Sheet1!$G$5:$G$26</c:f>
              <c:strCache>
                <c:ptCount val="22"/>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pt idx="20">
                  <c:v>2023</c:v>
                </c:pt>
                <c:pt idx="21">
                  <c:v>2024</c:v>
                </c:pt>
              </c:strCache>
            </c:strRef>
          </c:cat>
          <c:val>
            <c:numRef>
              <c:f>Sheet1!$H$5:$H$26</c:f>
              <c:numCache>
                <c:formatCode>#,##0.0</c:formatCode>
                <c:ptCount val="22"/>
                <c:pt idx="0">
                  <c:v>58226</c:v>
                </c:pt>
                <c:pt idx="1">
                  <c:v>71645.899999999994</c:v>
                </c:pt>
                <c:pt idx="2">
                  <c:v>89277.7</c:v>
                </c:pt>
                <c:pt idx="3">
                  <c:v>109276.7</c:v>
                </c:pt>
                <c:pt idx="4">
                  <c:v>130630.2</c:v>
                </c:pt>
                <c:pt idx="5">
                  <c:v>139275.6</c:v>
                </c:pt>
                <c:pt idx="6">
                  <c:v>145938.9</c:v>
                </c:pt>
                <c:pt idx="7">
                  <c:v>170172.79999999999</c:v>
                </c:pt>
                <c:pt idx="8">
                  <c:v>197360.9</c:v>
                </c:pt>
                <c:pt idx="9">
                  <c:v>224045.2</c:v>
                </c:pt>
                <c:pt idx="10">
                  <c:v>249373.6</c:v>
                </c:pt>
                <c:pt idx="11">
                  <c:v>282721.90000000002</c:v>
                </c:pt>
                <c:pt idx="12">
                  <c:v>321517.59999999998</c:v>
                </c:pt>
                <c:pt idx="13">
                  <c:v>368545.7</c:v>
                </c:pt>
                <c:pt idx="14">
                  <c:v>423743.2</c:v>
                </c:pt>
                <c:pt idx="15">
                  <c:v>490259.6</c:v>
                </c:pt>
                <c:pt idx="16">
                  <c:v>546134.19999999972</c:v>
                </c:pt>
                <c:pt idx="17">
                  <c:v>604158.5</c:v>
                </c:pt>
                <c:pt idx="18">
                  <c:v>663658.19999999972</c:v>
                </c:pt>
                <c:pt idx="19">
                  <c:v>730357</c:v>
                </c:pt>
                <c:pt idx="20">
                  <c:v>802701.6</c:v>
                </c:pt>
                <c:pt idx="21">
                  <c:v>881143.7</c:v>
                </c:pt>
              </c:numCache>
            </c:numRef>
          </c:val>
          <c:extLst xmlns:c16r2="http://schemas.microsoft.com/office/drawing/2015/06/chart">
            <c:ext xmlns:c16="http://schemas.microsoft.com/office/drawing/2014/chart" uri="{C3380CC4-5D6E-409C-BE32-E72D297353CC}">
              <c16:uniqueId val="{00000000-D13E-4541-83F3-25BE6F001AD1}"/>
            </c:ext>
          </c:extLst>
        </c:ser>
        <c:dLbls/>
        <c:gapWidth val="267"/>
        <c:overlap val="-43"/>
        <c:axId val="111015808"/>
        <c:axId val="111038464"/>
      </c:barChart>
      <c:catAx>
        <c:axId val="111015808"/>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1" i="0" u="none" strike="noStrike" kern="1200" cap="none" spc="0" normalizeH="0" baseline="0">
                <a:solidFill>
                  <a:schemeClr val="dk1">
                    <a:lumMod val="65000"/>
                    <a:lumOff val="35000"/>
                  </a:schemeClr>
                </a:solidFill>
                <a:latin typeface="+mn-lt"/>
                <a:ea typeface="+mn-ea"/>
                <a:cs typeface="+mn-cs"/>
              </a:defRPr>
            </a:pPr>
            <a:endParaRPr lang="en-US"/>
          </a:p>
        </c:txPr>
        <c:crossAx val="111038464"/>
        <c:crosses val="autoZero"/>
        <c:auto val="1"/>
        <c:lblAlgn val="ctr"/>
        <c:lblOffset val="100"/>
      </c:catAx>
      <c:valAx>
        <c:axId val="111038464"/>
        <c:scaling>
          <c:orientation val="minMax"/>
        </c:scaling>
        <c:axPos val="l"/>
        <c:majorGridlines>
          <c:spPr>
            <a:ln w="9525" cap="flat" cmpd="sng" algn="ctr">
              <a:solidFill>
                <a:schemeClr val="dk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crossAx val="111015808"/>
        <c:crosses val="autoZero"/>
        <c:crossBetween val="between"/>
      </c:valAx>
      <c:spPr>
        <a:pattFill prst="ltDnDiag">
          <a:fgClr>
            <a:schemeClr val="dk1">
              <a:lumMod val="15000"/>
              <a:lumOff val="85000"/>
            </a:schemeClr>
          </a:fgClr>
          <a:bgClr>
            <a:schemeClr val="lt1"/>
          </a:bgClr>
        </a:pattFill>
        <a:ln>
          <a:noFill/>
        </a:ln>
        <a:effectLst/>
      </c:spPr>
    </c:plotArea>
    <c:legend>
      <c:legendPos val="b"/>
      <c:layout/>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b="1"/>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Sheet1!$L$4</c:f>
              <c:strCache>
                <c:ptCount val="1"/>
                <c:pt idx="0">
                  <c:v>Enterprises (Units)</c:v>
                </c:pt>
              </c:strCache>
            </c:strRef>
          </c:tx>
          <c:spPr>
            <a:solidFill>
              <a:schemeClr val="accent1"/>
            </a:solidFill>
            <a:ln>
              <a:noFill/>
            </a:ln>
            <a:effectLst/>
          </c:spPr>
          <c:cat>
            <c:strRef>
              <c:f>Sheet1!$G$12:$G$26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Sheet1!$L$5:$L$19</c:f>
              <c:numCache>
                <c:formatCode>#,##0</c:formatCode>
                <c:ptCount val="15"/>
                <c:pt idx="0">
                  <c:v>76272</c:v>
                </c:pt>
                <c:pt idx="1">
                  <c:v>93028</c:v>
                </c:pt>
                <c:pt idx="2">
                  <c:v>118546</c:v>
                </c:pt>
                <c:pt idx="3">
                  <c:v>123236</c:v>
                </c:pt>
                <c:pt idx="4">
                  <c:v>132723</c:v>
                </c:pt>
                <c:pt idx="5">
                  <c:v>144671</c:v>
                </c:pt>
                <c:pt idx="6">
                  <c:v>158937</c:v>
                </c:pt>
                <c:pt idx="7">
                  <c:v>179720</c:v>
                </c:pt>
                <c:pt idx="8">
                  <c:v>205146</c:v>
                </c:pt>
                <c:pt idx="9">
                  <c:v>229554</c:v>
                </c:pt>
                <c:pt idx="10">
                  <c:v>252934</c:v>
                </c:pt>
                <c:pt idx="11">
                  <c:v>279463</c:v>
                </c:pt>
                <c:pt idx="12">
                  <c:v>309685</c:v>
                </c:pt>
                <c:pt idx="13">
                  <c:v>343518</c:v>
                </c:pt>
                <c:pt idx="14">
                  <c:v>381227</c:v>
                </c:pt>
              </c:numCache>
            </c:numRef>
          </c:val>
          <c:extLst xmlns:c16r2="http://schemas.microsoft.com/office/drawing/2015/06/chart">
            <c:ext xmlns:c16="http://schemas.microsoft.com/office/drawing/2014/chart" uri="{C3380CC4-5D6E-409C-BE32-E72D297353CC}">
              <c16:uniqueId val="{00000000-D13E-4541-83F3-25BE6F001AD1}"/>
            </c:ext>
          </c:extLst>
        </c:ser>
        <c:ser>
          <c:idx val="1"/>
          <c:order val="1"/>
          <c:tx>
            <c:strRef>
              <c:f>Sheet1!$M$4</c:f>
              <c:strCache>
                <c:ptCount val="1"/>
                <c:pt idx="0">
                  <c:v>Employment (Units)</c:v>
                </c:pt>
              </c:strCache>
            </c:strRef>
          </c:tx>
          <c:spPr>
            <a:solidFill>
              <a:schemeClr val="accent2"/>
            </a:solidFill>
            <a:ln>
              <a:noFill/>
            </a:ln>
            <a:effectLst/>
          </c:spPr>
          <c:cat>
            <c:strRef>
              <c:f>Sheet1!$G$12:$G$26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Sheet1!$M$5:$M$19</c:f>
              <c:numCache>
                <c:formatCode>#,##0</c:formatCode>
                <c:ptCount val="15"/>
                <c:pt idx="0">
                  <c:v>197426</c:v>
                </c:pt>
                <c:pt idx="1">
                  <c:v>219615</c:v>
                </c:pt>
                <c:pt idx="2">
                  <c:v>308454</c:v>
                </c:pt>
                <c:pt idx="3">
                  <c:v>301616</c:v>
                </c:pt>
                <c:pt idx="4">
                  <c:v>325893</c:v>
                </c:pt>
                <c:pt idx="5">
                  <c:v>352094</c:v>
                </c:pt>
                <c:pt idx="6">
                  <c:v>394152</c:v>
                </c:pt>
                <c:pt idx="7">
                  <c:v>449087</c:v>
                </c:pt>
                <c:pt idx="8">
                  <c:v>515909</c:v>
                </c:pt>
                <c:pt idx="9">
                  <c:v>577452</c:v>
                </c:pt>
                <c:pt idx="10">
                  <c:v>637038</c:v>
                </c:pt>
                <c:pt idx="11">
                  <c:v>702391</c:v>
                </c:pt>
                <c:pt idx="12">
                  <c:v>776189</c:v>
                </c:pt>
                <c:pt idx="13">
                  <c:v>857760</c:v>
                </c:pt>
                <c:pt idx="14">
                  <c:v>946936</c:v>
                </c:pt>
              </c:numCache>
            </c:numRef>
          </c:val>
          <c:extLst xmlns:c16r2="http://schemas.microsoft.com/office/drawing/2015/06/chart">
            <c:ext xmlns:c16="http://schemas.microsoft.com/office/drawing/2014/chart" uri="{C3380CC4-5D6E-409C-BE32-E72D297353CC}">
              <c16:uniqueId val="{00000000-64DB-443C-AE1F-A751C929BB30}"/>
            </c:ext>
          </c:extLst>
        </c:ser>
        <c:dLbls/>
        <c:gapWidth val="267"/>
        <c:overlap val="-43"/>
        <c:axId val="111314048"/>
        <c:axId val="111315584"/>
      </c:barChart>
      <c:catAx>
        <c:axId val="111314048"/>
        <c:scaling>
          <c:orientation val="minMax"/>
        </c:scaling>
        <c:axPos val="b"/>
        <c:majorGridlines>
          <c:spPr>
            <a:ln w="9525" cap="flat" cmpd="sng" algn="ctr">
              <a:solidFill>
                <a:schemeClr val="dk1">
                  <a:lumMod val="15000"/>
                  <a:lumOff val="85000"/>
                </a:schemeClr>
              </a:solidFill>
              <a:round/>
            </a:ln>
            <a:effectLst/>
          </c:spPr>
        </c:majorGridlines>
        <c:numFmt formatCode="General" sourceLinked="1"/>
        <c:maj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1" i="0" u="none" strike="noStrike" kern="1200" cap="none" spc="0" normalizeH="0" baseline="0">
                <a:solidFill>
                  <a:schemeClr val="dk1">
                    <a:lumMod val="65000"/>
                    <a:lumOff val="35000"/>
                  </a:schemeClr>
                </a:solidFill>
                <a:latin typeface="+mn-lt"/>
                <a:ea typeface="+mn-ea"/>
                <a:cs typeface="+mn-cs"/>
              </a:defRPr>
            </a:pPr>
            <a:endParaRPr lang="en-US"/>
          </a:p>
        </c:txPr>
        <c:crossAx val="111315584"/>
        <c:crosses val="autoZero"/>
        <c:auto val="1"/>
        <c:lblAlgn val="ctr"/>
        <c:lblOffset val="100"/>
      </c:catAx>
      <c:valAx>
        <c:axId val="111315584"/>
        <c:scaling>
          <c:orientation val="minMax"/>
        </c:scaling>
        <c:axPos val="l"/>
        <c:majorGridlines>
          <c:spPr>
            <a:ln w="9525" cap="flat" cmpd="sng" algn="ctr">
              <a:solidFill>
                <a:schemeClr val="dk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crossAx val="111314048"/>
        <c:crosses val="autoZero"/>
        <c:crossBetween val="between"/>
      </c:valAx>
      <c:spPr>
        <a:pattFill prst="ltDnDiag">
          <a:fgClr>
            <a:schemeClr val="dk1">
              <a:lumMod val="15000"/>
              <a:lumOff val="85000"/>
            </a:schemeClr>
          </a:fgClr>
          <a:bgClr>
            <a:schemeClr val="lt1"/>
          </a:bgClr>
        </a:pattFill>
        <a:ln>
          <a:noFill/>
        </a:ln>
        <a:effectLst/>
      </c:spPr>
    </c:plotArea>
    <c:legend>
      <c:legendPos val="b"/>
      <c:layout/>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dk1">
          <a:lumMod val="15000"/>
          <a:lumOff val="85000"/>
        </a:schemeClr>
      </a:solidFill>
      <a:round/>
    </a:ln>
    <a:effectLst/>
  </c:spPr>
  <c:txPr>
    <a:bodyPr/>
    <a:lstStyle/>
    <a:p>
      <a:pPr>
        <a:defRPr b="1"/>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lineChart>
        <c:grouping val="standard"/>
        <c:ser>
          <c:idx val="0"/>
          <c:order val="0"/>
          <c:tx>
            <c:strRef>
              <c:f>Sheet1!$B$1</c:f>
              <c:strCache>
                <c:ptCount val="1"/>
                <c:pt idx="0">
                  <c:v>DPI in billion chained 2012 U.S. dollars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Sheet1!$A$2:$A$20</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Sheet1!$B$2:$B$20</c:f>
              <c:numCache>
                <c:formatCode>General</c:formatCode>
                <c:ptCount val="19"/>
                <c:pt idx="0">
                  <c:v>33568</c:v>
                </c:pt>
                <c:pt idx="1">
                  <c:v>34149</c:v>
                </c:pt>
                <c:pt idx="2">
                  <c:v>34848</c:v>
                </c:pt>
                <c:pt idx="3">
                  <c:v>35446</c:v>
                </c:pt>
                <c:pt idx="4">
                  <c:v>36302</c:v>
                </c:pt>
                <c:pt idx="5">
                  <c:v>36527</c:v>
                </c:pt>
                <c:pt idx="6">
                  <c:v>37621</c:v>
                </c:pt>
                <c:pt idx="7">
                  <c:v>38119</c:v>
                </c:pt>
                <c:pt idx="8">
                  <c:v>38125</c:v>
                </c:pt>
                <c:pt idx="9">
                  <c:v>37728</c:v>
                </c:pt>
                <c:pt idx="10">
                  <c:v>38163</c:v>
                </c:pt>
                <c:pt idx="11">
                  <c:v>38777</c:v>
                </c:pt>
                <c:pt idx="12">
                  <c:v>39780</c:v>
                </c:pt>
                <c:pt idx="13">
                  <c:v>38996</c:v>
                </c:pt>
                <c:pt idx="14">
                  <c:v>40281</c:v>
                </c:pt>
                <c:pt idx="15">
                  <c:v>41637</c:v>
                </c:pt>
                <c:pt idx="16">
                  <c:v>42049</c:v>
                </c:pt>
                <c:pt idx="17">
                  <c:v>42866</c:v>
                </c:pt>
                <c:pt idx="18">
                  <c:v>43828</c:v>
                </c:pt>
              </c:numCache>
            </c:numRef>
          </c:val>
          <c:extLst xmlns:c16r2="http://schemas.microsoft.com/office/drawing/2015/06/chart">
            <c:ext xmlns:c16="http://schemas.microsoft.com/office/drawing/2014/chart" uri="{C3380CC4-5D6E-409C-BE32-E72D297353CC}">
              <c16:uniqueId val="{00000013-F947-458D-A726-989C202DC85E}"/>
            </c:ext>
          </c:extLst>
        </c:ser>
        <c:dLbls/>
        <c:marker val="1"/>
        <c:axId val="111655936"/>
        <c:axId val="111751936"/>
      </c:lineChart>
      <c:catAx>
        <c:axId val="111655936"/>
        <c:scaling>
          <c:orientation val="minMax"/>
        </c:scaling>
        <c:axPos val="b"/>
        <c:numFmt formatCode="General" sourceLinked="1"/>
        <c:maj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1751936"/>
        <c:crosses val="autoZero"/>
        <c:lblAlgn val="ctr"/>
        <c:lblOffset val="100"/>
      </c:catAx>
      <c:valAx>
        <c:axId val="111751936"/>
        <c:scaling>
          <c:orientation val="minMax"/>
          <c:min val="3100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a:t>DPI in billion chained 2012 U.S. dollars</a:t>
                </a:r>
              </a:p>
            </c:rich>
          </c:tx>
          <c:layout/>
          <c:spPr>
            <a:noFill/>
            <a:ln>
              <a:noFill/>
            </a:ln>
            <a:effectLst/>
          </c:spPr>
        </c:title>
        <c:numFmt formatCode="#,##0" sourceLinked="0"/>
        <c:maj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1655936"/>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Sheet1!$B$1</c:f>
              <c:strCache>
                <c:ptCount val="1"/>
                <c:pt idx="0">
                  <c:v>data</c:v>
                </c:pt>
              </c:strCache>
            </c:strRef>
          </c:tx>
          <c:spPr>
            <a:solidFill>
              <a:schemeClr val="accent1"/>
            </a:solidFill>
            <a:ln>
              <a:noFill/>
            </a:ln>
            <a:effectLst/>
          </c:spPr>
          <c:cat>
            <c:strRef>
              <c:f>Sheet1!$A$2:$A$5</c:f>
              <c:strCache>
                <c:ptCount val="4"/>
                <c:pt idx="0">
                  <c:v>Under 50,000</c:v>
                </c:pt>
                <c:pt idx="1">
                  <c:v>50,000 to 100,000</c:v>
                </c:pt>
                <c:pt idx="2">
                  <c:v>100,000 to 150,000</c:v>
                </c:pt>
                <c:pt idx="3">
                  <c:v>Over 150,000</c:v>
                </c:pt>
              </c:strCache>
            </c:strRef>
          </c:cat>
          <c:val>
            <c:numRef>
              <c:f>Sheet1!$B$2:$B$5</c:f>
              <c:numCache>
                <c:formatCode>General</c:formatCode>
                <c:ptCount val="4"/>
                <c:pt idx="0">
                  <c:v>0.41000000000000003</c:v>
                </c:pt>
                <c:pt idx="1">
                  <c:v>0.32000000000000006</c:v>
                </c:pt>
                <c:pt idx="2">
                  <c:v>0.19</c:v>
                </c:pt>
                <c:pt idx="3">
                  <c:v>8.0000000000000016E-2</c:v>
                </c:pt>
              </c:numCache>
            </c:numRef>
          </c:val>
          <c:extLst xmlns:c16r2="http://schemas.microsoft.com/office/drawing/2015/06/chart">
            <c:ext xmlns:c16="http://schemas.microsoft.com/office/drawing/2014/chart" uri="{C3380CC4-5D6E-409C-BE32-E72D297353CC}">
              <c16:uniqueId val="{00000000-1603-4F0F-9590-0971D87635D9}"/>
            </c:ext>
          </c:extLst>
        </c:ser>
        <c:dLbls/>
        <c:gapWidth val="219"/>
        <c:overlap val="-27"/>
        <c:axId val="111794048"/>
        <c:axId val="111795584"/>
      </c:barChart>
      <c:catAx>
        <c:axId val="111794048"/>
        <c:scaling>
          <c:orientation val="minMax"/>
        </c:scaling>
        <c:axPos val="b"/>
        <c:numFmt formatCode="General" sourceLinked="1"/>
        <c:maj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1795584"/>
        <c:crosses val="autoZero"/>
        <c:lblAlgn val="ctr"/>
        <c:lblOffset val="100"/>
      </c:catAx>
      <c:valAx>
        <c:axId val="111795584"/>
        <c:scaling>
          <c:orientation val="minMax"/>
          <c:min val="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CA" b="1"/>
                  <a:t>Share of online shoppers</a:t>
                </a:r>
              </a:p>
            </c:rich>
          </c:tx>
          <c:layout/>
          <c:spPr>
            <a:noFill/>
            <a:ln>
              <a:noFill/>
            </a:ln>
            <a:effectLst/>
          </c:spPr>
        </c:title>
        <c:numFmt formatCode="#,##0.0%" sourceLinked="0"/>
        <c:maj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1794048"/>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8.7496751919137389E-2"/>
          <c:y val="1.8011882081313119E-2"/>
          <c:w val="0.90203797274340569"/>
          <c:h val="0.83008975093879578"/>
        </c:manualLayout>
      </c:layout>
      <c:barChart>
        <c:barDir val="col"/>
        <c:grouping val="stacked"/>
        <c:ser>
          <c:idx val="0"/>
          <c:order val="0"/>
          <c:tx>
            <c:strRef>
              <c:f>Sheet1!$B$1</c:f>
              <c:strCache>
                <c:ptCount val="1"/>
                <c:pt idx="0">
                  <c:v>Smartphone</c:v>
                </c:pt>
              </c:strCache>
            </c:strRef>
          </c:tx>
          <c:spPr>
            <a:solidFill>
              <a:schemeClr val="accent1"/>
            </a:solidFill>
            <a:ln>
              <a:noFill/>
            </a:ln>
            <a:effectLst/>
          </c:spPr>
          <c:dLbls>
            <c:dLbl>
              <c:idx val="0"/>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1"/>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2"/>
              <c:numFmt formatCode="#,##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3"/>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4"/>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5"/>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6"/>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7"/>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0"/>
              </c:ext>
            </c:extLst>
          </c:dLbls>
          <c:cat>
            <c:strRef>
              <c:f>Sheet1!$A$2:$A$9</c:f>
              <c:strCache>
                <c:ptCount val="8"/>
                <c:pt idx="0">
                  <c:v>Q3 '16</c:v>
                </c:pt>
                <c:pt idx="1">
                  <c:v>Q4 '16</c:v>
                </c:pt>
                <c:pt idx="2">
                  <c:v>Q1 '17</c:v>
                </c:pt>
                <c:pt idx="3">
                  <c:v>Q2 '17</c:v>
                </c:pt>
                <c:pt idx="4">
                  <c:v>Q3 '17</c:v>
                </c:pt>
                <c:pt idx="5">
                  <c:v>Q4 '17</c:v>
                </c:pt>
                <c:pt idx="6">
                  <c:v>Q1 '18</c:v>
                </c:pt>
                <c:pt idx="7">
                  <c:v>Q2 '18</c:v>
                </c:pt>
              </c:strCache>
            </c:strRef>
          </c:cat>
          <c:val>
            <c:numRef>
              <c:f>Sheet1!$B$2:$B$9</c:f>
              <c:numCache>
                <c:formatCode>General</c:formatCode>
                <c:ptCount val="8"/>
                <c:pt idx="0">
                  <c:v>0.255</c:v>
                </c:pt>
                <c:pt idx="1">
                  <c:v>0.25</c:v>
                </c:pt>
                <c:pt idx="2">
                  <c:v>0.25</c:v>
                </c:pt>
                <c:pt idx="3">
                  <c:v>0.26200000000000001</c:v>
                </c:pt>
                <c:pt idx="4">
                  <c:v>0.27800000000000002</c:v>
                </c:pt>
                <c:pt idx="5">
                  <c:v>0.28300000000000003</c:v>
                </c:pt>
                <c:pt idx="6">
                  <c:v>0.30600000000000011</c:v>
                </c:pt>
                <c:pt idx="7">
                  <c:v>0.31700000000000006</c:v>
                </c:pt>
              </c:numCache>
            </c:numRef>
          </c:val>
          <c:extLst xmlns:c16r2="http://schemas.microsoft.com/office/drawing/2015/06/chart">
            <c:ext xmlns:c16="http://schemas.microsoft.com/office/drawing/2014/chart" uri="{C3380CC4-5D6E-409C-BE32-E72D297353CC}">
              <c16:uniqueId val="{00000008-98A7-4330-83A9-E85710778C0F}"/>
            </c:ext>
          </c:extLst>
        </c:ser>
        <c:ser>
          <c:idx val="1"/>
          <c:order val="1"/>
          <c:tx>
            <c:strRef>
              <c:f>Sheet1!$C$1</c:f>
              <c:strCache>
                <c:ptCount val="1"/>
                <c:pt idx="0">
                  <c:v>Tablet</c:v>
                </c:pt>
              </c:strCache>
            </c:strRef>
          </c:tx>
          <c:spPr>
            <a:solidFill>
              <a:schemeClr val="accent2"/>
            </a:solidFill>
            <a:ln>
              <a:noFill/>
            </a:ln>
            <a:effectLst/>
          </c:spPr>
          <c:dLbls>
            <c:dLbl>
              <c:idx val="0"/>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1"/>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2"/>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3"/>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4"/>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5"/>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6"/>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dLbl>
              <c:idx val="7"/>
              <c:numFmt formatCode="#,##0.0%" sourceLinked="0"/>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0"/>
              </c:ext>
            </c:extLst>
          </c:dLbls>
          <c:cat>
            <c:strRef>
              <c:f>Sheet1!$A$2:$A$9</c:f>
              <c:strCache>
                <c:ptCount val="8"/>
                <c:pt idx="0">
                  <c:v>Q3 '16</c:v>
                </c:pt>
                <c:pt idx="1">
                  <c:v>Q4 '16</c:v>
                </c:pt>
                <c:pt idx="2">
                  <c:v>Q1 '17</c:v>
                </c:pt>
                <c:pt idx="3">
                  <c:v>Q2 '17</c:v>
                </c:pt>
                <c:pt idx="4">
                  <c:v>Q3 '17</c:v>
                </c:pt>
                <c:pt idx="5">
                  <c:v>Q4 '17</c:v>
                </c:pt>
                <c:pt idx="6">
                  <c:v>Q1 '18</c:v>
                </c:pt>
                <c:pt idx="7">
                  <c:v>Q2 '18</c:v>
                </c:pt>
              </c:strCache>
            </c:strRef>
          </c:cat>
          <c:val>
            <c:numRef>
              <c:f>Sheet1!$C$2:$C$9</c:f>
              <c:numCache>
                <c:formatCode>General</c:formatCode>
                <c:ptCount val="8"/>
                <c:pt idx="0">
                  <c:v>0.10299999999999998</c:v>
                </c:pt>
                <c:pt idx="1">
                  <c:v>9.8000000000000018E-2</c:v>
                </c:pt>
                <c:pt idx="2">
                  <c:v>8.7000000000000022E-2</c:v>
                </c:pt>
                <c:pt idx="3">
                  <c:v>8.8000000000000023E-2</c:v>
                </c:pt>
                <c:pt idx="4">
                  <c:v>8.9000000000000037E-2</c:v>
                </c:pt>
                <c:pt idx="5">
                  <c:v>7.1999999999999995E-2</c:v>
                </c:pt>
                <c:pt idx="6">
                  <c:v>7.5999999999999998E-2</c:v>
                </c:pt>
                <c:pt idx="7">
                  <c:v>7.3000000000000009E-2</c:v>
                </c:pt>
              </c:numCache>
            </c:numRef>
          </c:val>
          <c:extLst xmlns:c16r2="http://schemas.microsoft.com/office/drawing/2015/06/chart">
            <c:ext xmlns:c16="http://schemas.microsoft.com/office/drawing/2014/chart" uri="{C3380CC4-5D6E-409C-BE32-E72D297353CC}">
              <c16:uniqueId val="{00000011-98A7-4330-83A9-E85710778C0F}"/>
            </c:ext>
          </c:extLst>
        </c:ser>
        <c:dLbls/>
        <c:overlap val="100"/>
        <c:axId val="112173440"/>
        <c:axId val="112174976"/>
      </c:barChart>
      <c:catAx>
        <c:axId val="112173440"/>
        <c:scaling>
          <c:orientation val="minMax"/>
        </c:scaling>
        <c:axPos val="b"/>
        <c:numFmt formatCode="General" sourceLinked="1"/>
        <c:maj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2174976"/>
        <c:crosses val="autoZero"/>
        <c:lblAlgn val="ctr"/>
        <c:lblOffset val="100"/>
      </c:catAx>
      <c:valAx>
        <c:axId val="112174976"/>
        <c:scaling>
          <c:orientation val="minMax"/>
          <c:min val="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CA"/>
                  <a:t>Share of e-commerce sales</a:t>
                </a:r>
              </a:p>
            </c:rich>
          </c:tx>
          <c:layout/>
          <c:spPr>
            <a:noFill/>
            <a:ln>
              <a:noFill/>
            </a:ln>
            <a:effectLst/>
          </c:spPr>
        </c:title>
        <c:numFmt formatCode="#,##0.0%" sourceLinked="0"/>
        <c:maj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2173440"/>
        <c:crosses val="autoZero"/>
        <c:crossBetween val="between"/>
      </c:valAx>
      <c:spPr>
        <a:noFill/>
        <a:ln>
          <a:noFill/>
        </a:ln>
        <a:effectLst/>
      </c:spPr>
    </c:plotArea>
    <c:legend>
      <c:legendPos val="b"/>
      <c:layout>
        <c:manualLayout>
          <c:xMode val="edge"/>
          <c:yMode val="edge"/>
          <c:x val="0.40238910424751012"/>
          <c:y val="0.91244799393352782"/>
          <c:w val="0.18359361623697998"/>
          <c:h val="5.1229984584590875E-2"/>
        </c:manualLayout>
      </c:layout>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1"/>
  </c:chart>
  <c:spPr>
    <a:noFill/>
    <a:ln>
      <a:noFill/>
    </a:ln>
    <a:effectLst/>
  </c:spPr>
  <c:txPr>
    <a:bodyPr/>
    <a:lstStyle/>
    <a:p>
      <a:pPr>
        <a:defRPr b="1"/>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altLang="zh-CN" b="1" dirty="0"/>
              <a:t>E-commerce</a:t>
            </a:r>
            <a:r>
              <a:rPr lang="en-US" altLang="zh-CN" b="1" baseline="0" dirty="0"/>
              <a:t> Establishments in the U.S. </a:t>
            </a:r>
            <a:endParaRPr lang="en-US" altLang="zh-CN" b="1" dirty="0"/>
          </a:p>
        </c:rich>
      </c:tx>
      <c:layout/>
      <c:spPr>
        <a:noFill/>
        <a:ln>
          <a:noFill/>
        </a:ln>
        <a:effectLst/>
      </c:spPr>
    </c:title>
    <c:plotArea>
      <c:layout/>
      <c:lineChart>
        <c:grouping val="standard"/>
        <c:ser>
          <c:idx val="0"/>
          <c:order val="0"/>
          <c:tx>
            <c:strRef>
              <c:f>Sheet1!$B$1</c:f>
              <c:strCache>
                <c:ptCount val="1"/>
                <c:pt idx="0">
                  <c:v>Establishments (Units)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Sheet1!$A$2:$A$16</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Sheet1!$B$2:$B$16</c:f>
              <c:numCache>
                <c:formatCode>#,##0</c:formatCode>
                <c:ptCount val="15"/>
                <c:pt idx="0">
                  <c:v>76587</c:v>
                </c:pt>
                <c:pt idx="1">
                  <c:v>93357</c:v>
                </c:pt>
                <c:pt idx="2">
                  <c:v>119108</c:v>
                </c:pt>
                <c:pt idx="3">
                  <c:v>123646</c:v>
                </c:pt>
                <c:pt idx="4">
                  <c:v>133152</c:v>
                </c:pt>
                <c:pt idx="5">
                  <c:v>145120</c:v>
                </c:pt>
                <c:pt idx="6">
                  <c:v>159287</c:v>
                </c:pt>
                <c:pt idx="7">
                  <c:v>180302</c:v>
                </c:pt>
                <c:pt idx="8">
                  <c:v>205983</c:v>
                </c:pt>
                <c:pt idx="9">
                  <c:v>230428</c:v>
                </c:pt>
                <c:pt idx="10">
                  <c:v>253959</c:v>
                </c:pt>
                <c:pt idx="11">
                  <c:v>280496</c:v>
                </c:pt>
                <c:pt idx="12">
                  <c:v>310698</c:v>
                </c:pt>
                <c:pt idx="13">
                  <c:v>344445</c:v>
                </c:pt>
                <c:pt idx="14">
                  <c:v>381999</c:v>
                </c:pt>
              </c:numCache>
            </c:numRef>
          </c:val>
          <c:extLst xmlns:c16r2="http://schemas.microsoft.com/office/drawing/2015/06/chart">
            <c:ext xmlns:c16="http://schemas.microsoft.com/office/drawing/2014/chart" uri="{C3380CC4-5D6E-409C-BE32-E72D297353CC}">
              <c16:uniqueId val="{00000000-FC39-444B-A89F-CAD7616A7805}"/>
            </c:ext>
          </c:extLst>
        </c:ser>
        <c:dLbls/>
        <c:marker val="1"/>
        <c:axId val="112355968"/>
        <c:axId val="112370048"/>
      </c:lineChart>
      <c:catAx>
        <c:axId val="112355968"/>
        <c:scaling>
          <c:orientation val="minMax"/>
        </c:scaling>
        <c:axPos val="b"/>
        <c:numFmt formatCode="General" sourceLinked="1"/>
        <c:maj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2370048"/>
        <c:crosses val="autoZero"/>
        <c:lblAlgn val="ctr"/>
        <c:lblOffset val="100"/>
      </c:catAx>
      <c:valAx>
        <c:axId val="112370048"/>
        <c:scaling>
          <c:orientation val="minMax"/>
          <c:min val="31000"/>
        </c:scaling>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Establishment</a:t>
                </a:r>
                <a:r>
                  <a:rPr lang="en-US" b="1" baseline="0" dirty="0"/>
                  <a:t>s (Units)</a:t>
                </a:r>
                <a:endParaRPr lang="en-US" b="1" dirty="0"/>
              </a:p>
            </c:rich>
          </c:tx>
          <c:layout/>
          <c:spPr>
            <a:noFill/>
            <a:ln>
              <a:noFill/>
            </a:ln>
            <a:effectLst/>
          </c:spPr>
        </c:title>
        <c:numFmt formatCode="#,##0" sourceLinked="0"/>
        <c:maj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12355968"/>
        <c:crosses val="autoZero"/>
        <c:crossBetween val="between"/>
      </c:valAx>
      <c:spPr>
        <a:noFill/>
        <a:ln>
          <a:noFill/>
        </a:ln>
        <a:effectLst/>
      </c:spPr>
    </c:plotArea>
    <c:plotVisOnly val="1"/>
    <c:dispBlanksAs val="zero"/>
    <c:showDLblsOverMax val="1"/>
  </c:chart>
  <c:spPr>
    <a:noFill/>
    <a:ln>
      <a:noFill/>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xmlns="" id="{B46527B0-0B24-4087-B225-DB4F5C738F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3" name="日期占位符 2">
            <a:extLst>
              <a:ext uri="{FF2B5EF4-FFF2-40B4-BE49-F238E27FC236}">
                <a16:creationId xmlns:a16="http://schemas.microsoft.com/office/drawing/2014/main" xmlns="" id="{F72798E0-F322-4236-8531-A1882BFE40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68178057-9890-4972-AD04-FE41BFE73C22}" type="datetime1">
              <a:rPr lang="zh-CN" altLang="en-US" smtClean="0">
                <a:latin typeface="Microsoft YaHei UI" panose="020B0503020204020204" pitchFamily="34" charset="-122"/>
                <a:ea typeface="Microsoft YaHei UI" panose="020B0503020204020204" pitchFamily="34" charset="-122"/>
              </a:rPr>
              <a:pPr rtl="0"/>
              <a:t>2019-11-7</a:t>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a:extLst>
              <a:ext uri="{FF2B5EF4-FFF2-40B4-BE49-F238E27FC236}">
                <a16:creationId xmlns:a16="http://schemas.microsoft.com/office/drawing/2014/main" xmlns="" id="{B4E5881F-2FD0-41BC-8E76-C691E59E146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5" name="灯片编号占位符 4">
            <a:extLst>
              <a:ext uri="{FF2B5EF4-FFF2-40B4-BE49-F238E27FC236}">
                <a16:creationId xmlns:a16="http://schemas.microsoft.com/office/drawing/2014/main" xmlns="" id="{62CA62C5-8A29-4592-9E3E-4C457F263C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4E85F6F-0FAD-4AD4-850C-7E4CD14D7D70}" type="slidenum">
              <a:rPr lang="en-US" altLang="zh-CN" smtClean="0">
                <a:latin typeface="Microsoft YaHei UI" panose="020B0503020204020204" pitchFamily="34" charset="-122"/>
                <a:ea typeface="Microsoft YaHei UI" panose="020B0503020204020204" pitchFamily="34" charset="-122"/>
              </a:rPr>
              <a:pPr rtl="0"/>
              <a:t>‹#›</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3583274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YaHei UI" panose="020B0503020204020204" pitchFamily="34" charset="-122"/>
                <a:ea typeface="Microsoft YaHei UI" panose="020B0503020204020204" pitchFamily="34" charset="-122"/>
              </a:defRPr>
            </a:lvl1pPr>
          </a:lstStyle>
          <a:p>
            <a:fld id="{774FE758-9082-4166-BA81-012291D913CB}" type="datetime1">
              <a:rPr lang="zh-CN" altLang="en-US" smtClean="0"/>
              <a:pPr/>
              <a:t>2019-11-7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CN" altLang="en-US" noProof="0" dirty="0"/>
              <a:t>编辑母版文本样式</a:t>
            </a:r>
          </a:p>
          <a:p>
            <a:pPr lvl="1" rtl="0"/>
            <a:r>
              <a:rPr lang="zh-CN" altLang="en-US" noProof="0" dirty="0"/>
              <a:t>第二级</a:t>
            </a:r>
          </a:p>
          <a:p>
            <a:pPr lvl="2" rtl="0"/>
            <a:r>
              <a:rPr lang="zh-CN" altLang="en-US" noProof="0" dirty="0"/>
              <a:t>第三级</a:t>
            </a:r>
          </a:p>
          <a:p>
            <a:pPr lvl="3" rtl="0"/>
            <a:r>
              <a:rPr lang="zh-CN" altLang="en-US" noProof="0" dirty="0"/>
              <a:t>第四级</a:t>
            </a:r>
          </a:p>
          <a:p>
            <a:pPr lvl="4" rtl="0"/>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YaHei UI" panose="020B0503020204020204" pitchFamily="34" charset="-122"/>
                <a:ea typeface="Microsoft YaHei UI" panose="020B0503020204020204" pitchFamily="34" charset="-122"/>
              </a:defRPr>
            </a:lvl1pPr>
          </a:lstStyle>
          <a:p>
            <a:fld id="{BE60DC36-8EFA-4378-9855-E019C55AC472}" type="slidenum">
              <a:rPr lang="en-US" altLang="zh-CN" smtClean="0"/>
              <a:pPr/>
              <a:t>‹#›</a:t>
            </a:fld>
            <a:endParaRPr lang="zh-CN" altLang="en-US" dirty="0"/>
          </a:p>
        </p:txBody>
      </p:sp>
    </p:spTree>
    <p:extLst>
      <p:ext uri="{BB962C8B-B14F-4D97-AF65-F5344CB8AC3E}">
        <p14:creationId xmlns:p14="http://schemas.microsoft.com/office/powerpoint/2010/main" xmlns="" val="187705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financesonline.com/7-unique-ecommerce-challenges-overcome/"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10under100.com/amazon-statistics-facts/"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fortune.com/fortune500/amazon-com/" TargetMode="Externa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msn.com/en-us/money/stockdetails/ownership/nas-amzn/fi-a1nhlh?ownershipType=institutional"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443379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11</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2789380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12</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1668255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60DC36-8EFA-4378-9855-E019C55AC472}" type="slidenum">
              <a:rPr lang="en-US" altLang="zh-CN" smtClean="0"/>
              <a:pPr/>
              <a:t>13</a:t>
            </a:fld>
            <a:endParaRPr lang="zh-CN" altLang="en-US" dirty="0"/>
          </a:p>
        </p:txBody>
      </p:sp>
    </p:spTree>
    <p:extLst>
      <p:ext uri="{BB962C8B-B14F-4D97-AF65-F5344CB8AC3E}">
        <p14:creationId xmlns:p14="http://schemas.microsoft.com/office/powerpoint/2010/main" xmlns="" val="94953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15</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1173268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16</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3528472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17</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111457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18</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1485978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60DC36-8EFA-4378-9855-E019C55AC472}" type="slidenum">
              <a:rPr lang="en-US" altLang="zh-CN" smtClean="0"/>
              <a:pPr/>
              <a:t>19</a:t>
            </a:fld>
            <a:endParaRPr lang="zh-CN" altLang="en-US" dirty="0"/>
          </a:p>
        </p:txBody>
      </p:sp>
    </p:spTree>
    <p:extLst>
      <p:ext uri="{BB962C8B-B14F-4D97-AF65-F5344CB8AC3E}">
        <p14:creationId xmlns:p14="http://schemas.microsoft.com/office/powerpoint/2010/main" xmlns="" val="2165464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20</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3812954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21</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365162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3</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1755640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22</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2933749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23</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827097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24</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3984454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25</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3898839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26</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2545281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27</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211904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28</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4005519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f77d3635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f77d3635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243355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fb64596f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fb64596f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8684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fb64596f8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fb64596f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98490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4</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1490039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6fb64596f8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6fb64596f8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6241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6fb64596f8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6fb64596f8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37583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fb64596f8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fb64596f8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733831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6fb64596f8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6fb64596f8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791557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6fb64596f8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6fb64596f8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910922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fb64596f8_0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fb64596f8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49066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fb64596f8_0_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6fb64596f8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1607732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6fb64596f8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6fb64596f8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53863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6fb06f92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6fb06f92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27499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6fb06f9221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6fb06f922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01673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5</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23003289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6fb06f9221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6fb06f9221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33191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fb06f9221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fb06f9221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5284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6fb06f9221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6fb06f9221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rgbClr val="111111"/>
              </a:solidFill>
              <a:highlight>
                <a:srgbClr val="FFFFFF"/>
              </a:highlight>
            </a:endParaRPr>
          </a:p>
        </p:txBody>
      </p:sp>
    </p:spTree>
    <p:extLst>
      <p:ext uri="{BB962C8B-B14F-4D97-AF65-F5344CB8AC3E}">
        <p14:creationId xmlns:p14="http://schemas.microsoft.com/office/powerpoint/2010/main" xmlns="" val="2060128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fb06f9221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6fb06f9221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4855588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6fb06f922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6fb06f922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960540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fb06f9221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fb06f9221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164718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6fb06f9221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6fb06f9221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320644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fb06f9221_0_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fb06f9221_0_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760497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6fb06f9221_0_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6fb06f9221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363146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6fb06f9221_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6fb06f9221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59621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6</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965655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fb06f9221_0_6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fb06f9221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193034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fb06f9221_0_6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fb06f9221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562944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fb06f9221_0_7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fb06f9221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22691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6fb06f9221_0_7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6fb06f9221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1171744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6fb06f9221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6fb06f9221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203630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6fb06f9221_0_8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6fb06f9221_0_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461444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6fb06f9221_0_9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6fb06f9221_0_9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54641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708cc1803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708cc18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6331251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08cc18036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08cc1803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8539146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08cc18036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08cc18036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22799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7</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37904909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08cc18036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08cc18036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40002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08cc18036_0_2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08cc18036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9623803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08cc18036_0_2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08cc1803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5087138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08cc18036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08cc18036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62500"/>
              </a:lnSpc>
              <a:spcBef>
                <a:spcPts val="0"/>
              </a:spcBef>
              <a:spcAft>
                <a:spcPts val="0"/>
              </a:spcAft>
              <a:buNone/>
            </a:pPr>
            <a:r>
              <a:rPr lang="zh-CN" sz="1200">
                <a:solidFill>
                  <a:schemeClr val="dk1"/>
                </a:solidFill>
                <a:latin typeface="Lato"/>
                <a:ea typeface="Lato"/>
                <a:cs typeface="Lato"/>
                <a:sym typeface="Lato"/>
              </a:rPr>
              <a:t>As Amazon statistics have shown, there is an influx of consumers into Amazon Prime. The service has caught the attention of many consumers, and its popularity is set to continue to snowball. What’s intriguing is that Amazon Prime has quashed one of the </a:t>
            </a:r>
            <a:r>
              <a:rPr lang="zh-CN" sz="1200">
                <a:solidFill>
                  <a:srgbClr val="005691"/>
                </a:solidFill>
                <a:uFill>
                  <a:noFill/>
                </a:uFill>
                <a:latin typeface="Lato"/>
                <a:ea typeface="Lato"/>
                <a:cs typeface="Lato"/>
                <a:sym typeface="Lato"/>
                <a:hlinkClick r:id="rId3"/>
              </a:rPr>
              <a:t>most prevalent e-commerce challenges</a:t>
            </a:r>
            <a:r>
              <a:rPr lang="zh-CN" sz="1200">
                <a:solidFill>
                  <a:schemeClr val="dk1"/>
                </a:solidFill>
                <a:latin typeface="Lato"/>
                <a:ea typeface="Lato"/>
                <a:cs typeface="Lato"/>
                <a:sym typeface="Lato"/>
              </a:rPr>
              <a:t>, shipping, besides its other inimitable benefits.</a:t>
            </a:r>
            <a:endParaRPr sz="1200">
              <a:solidFill>
                <a:schemeClr val="dk1"/>
              </a:solidFill>
              <a:latin typeface="Lato"/>
              <a:ea typeface="Lato"/>
              <a:cs typeface="Lato"/>
              <a:sym typeface="Lato"/>
            </a:endParaRPr>
          </a:p>
          <a:p>
            <a:pPr marL="0" lvl="0" indent="0" algn="l" rtl="0">
              <a:lnSpc>
                <a:spcPct val="162500"/>
              </a:lnSpc>
              <a:spcBef>
                <a:spcPts val="1500"/>
              </a:spcBef>
              <a:spcAft>
                <a:spcPts val="0"/>
              </a:spcAft>
              <a:buNone/>
            </a:pPr>
            <a:r>
              <a:rPr lang="zh-CN" sz="1200">
                <a:solidFill>
                  <a:schemeClr val="dk1"/>
                </a:solidFill>
                <a:latin typeface="Lato"/>
                <a:ea typeface="Lato"/>
                <a:cs typeface="Lato"/>
                <a:sym typeface="Lato"/>
              </a:rPr>
              <a:t>The Prime subscription program is a supreme example of Amazon’s innovation prowess. It signifies Amazon’s relentless endeavor to extend its reach and command all facets of the customer purchase journey.</a:t>
            </a:r>
            <a:endParaRPr sz="1200">
              <a:solidFill>
                <a:schemeClr val="dk1"/>
              </a:solidFill>
              <a:latin typeface="Lato"/>
              <a:ea typeface="Lato"/>
              <a:cs typeface="Lato"/>
              <a:sym typeface="Lato"/>
            </a:endParaRPr>
          </a:p>
          <a:p>
            <a:pPr marL="0" lvl="0" indent="0" algn="l" rtl="0">
              <a:spcBef>
                <a:spcPts val="1500"/>
              </a:spcBef>
              <a:spcAft>
                <a:spcPts val="0"/>
              </a:spcAft>
              <a:buNone/>
            </a:pPr>
            <a:endParaRPr/>
          </a:p>
        </p:txBody>
      </p:sp>
    </p:spTree>
    <p:extLst>
      <p:ext uri="{BB962C8B-B14F-4D97-AF65-F5344CB8AC3E}">
        <p14:creationId xmlns:p14="http://schemas.microsoft.com/office/powerpoint/2010/main" xmlns="" val="6918445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708cc18036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708cc18036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u="sng">
                <a:solidFill>
                  <a:schemeClr val="hlink"/>
                </a:solidFill>
                <a:hlinkClick r:id="rId3"/>
              </a:rPr>
              <a:t>https://10under100.com/amazon-statistics-facts/</a:t>
            </a:r>
            <a:endParaRPr/>
          </a:p>
          <a:p>
            <a:pPr marL="0" lvl="0" indent="0" algn="l" rtl="0">
              <a:spcBef>
                <a:spcPts val="0"/>
              </a:spcBef>
              <a:spcAft>
                <a:spcPts val="0"/>
              </a:spcAft>
              <a:buNone/>
            </a:pPr>
            <a:r>
              <a:rPr lang="zh-CN" sz="1300">
                <a:solidFill>
                  <a:srgbClr val="54BFE9"/>
                </a:solidFill>
                <a:highlight>
                  <a:srgbClr val="FFFFFF"/>
                </a:highlight>
                <a:uFill>
                  <a:noFill/>
                </a:uFill>
                <a:latin typeface="Georgia"/>
                <a:ea typeface="Georgia"/>
                <a:cs typeface="Georgia"/>
                <a:sym typeface="Georgia"/>
                <a:hlinkClick r:id="rId4"/>
              </a:rPr>
              <a:t>Amazon</a:t>
            </a:r>
            <a:r>
              <a:rPr lang="zh-CN" sz="1300">
                <a:solidFill>
                  <a:schemeClr val="dk1"/>
                </a:solidFill>
                <a:highlight>
                  <a:srgbClr val="FFFFFF"/>
                </a:highlight>
                <a:latin typeface="Georgia"/>
                <a:ea typeface="Georgia"/>
                <a:cs typeface="Georgia"/>
                <a:sym typeface="Georgia"/>
              </a:rPr>
              <a:t> said that Prime Day 2019 shoppers purchased 175 million items between Monday and Tuesday, making it the largest shopping event in the company's history</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xmlns="" val="607014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6fbf09d6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6fbf09d6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276374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6fbf09d64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6fbf09d64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806354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fbf09d643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6fbf09d643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1545677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6fbf09d643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6fbf09d643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0915873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6fbf09d643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6fbf09d643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90307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8</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23171751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fbf09d643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fbf09d643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401243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6fbf09d643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6fbf09d643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4788539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6fbf09d643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6fbf09d643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6954712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6fbf09da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6fbf09da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5505801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6fbf09da65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6fbf09da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14300" marR="114300" lvl="0" indent="0" algn="l" rtl="0">
              <a:lnSpc>
                <a:spcPct val="120000"/>
              </a:lnSpc>
              <a:spcBef>
                <a:spcPts val="0"/>
              </a:spcBef>
              <a:spcAft>
                <a:spcPts val="0"/>
              </a:spcAft>
              <a:buNone/>
            </a:pPr>
            <a:r>
              <a:rPr lang="zh-CN" sz="1150" b="1">
                <a:solidFill>
                  <a:srgbClr val="212221"/>
                </a:solidFill>
                <a:highlight>
                  <a:srgbClr val="FFFFFF"/>
                </a:highlight>
              </a:rPr>
              <a:t>Total Cash Compensation</a:t>
            </a:r>
            <a:r>
              <a:rPr lang="zh-CN" sz="1150">
                <a:solidFill>
                  <a:srgbClr val="212221"/>
                </a:solidFill>
                <a:highlight>
                  <a:srgbClr val="FFFFFF"/>
                </a:highlight>
              </a:rPr>
              <a:t> information is comprised of yearly Base Pay and Bonuses. </a:t>
            </a:r>
            <a:r>
              <a:rPr lang="zh-CN" sz="1150" b="1">
                <a:solidFill>
                  <a:srgbClr val="212221"/>
                </a:solidFill>
                <a:highlight>
                  <a:srgbClr val="FFFFFF"/>
                </a:highlight>
              </a:rPr>
              <a:t>AMAZON.COM INC</a:t>
            </a:r>
            <a:r>
              <a:rPr lang="zh-CN" sz="1150">
                <a:solidFill>
                  <a:srgbClr val="212221"/>
                </a:solidFill>
                <a:highlight>
                  <a:srgbClr val="FFFFFF"/>
                </a:highlight>
              </a:rPr>
              <a:t> income statements for executive base pay and bonus are filed yearly with the SEC in the edgar filing system. </a:t>
            </a:r>
            <a:r>
              <a:rPr lang="zh-CN" sz="1150" b="1">
                <a:solidFill>
                  <a:srgbClr val="212221"/>
                </a:solidFill>
                <a:highlight>
                  <a:srgbClr val="FFFFFF"/>
                </a:highlight>
              </a:rPr>
              <a:t>AMAZON.COM INC</a:t>
            </a:r>
            <a:r>
              <a:rPr lang="zh-CN" sz="1150">
                <a:solidFill>
                  <a:srgbClr val="212221"/>
                </a:solidFill>
                <a:highlight>
                  <a:srgbClr val="FFFFFF"/>
                </a:highlight>
              </a:rPr>
              <a:t> annual reports of executive compensation and pay are most commonly found in the Def 14a documents.</a:t>
            </a:r>
            <a:endParaRPr sz="1150">
              <a:solidFill>
                <a:srgbClr val="212221"/>
              </a:solidFill>
              <a:highlight>
                <a:srgbClr val="FFFFFF"/>
              </a:highlight>
            </a:endParaRPr>
          </a:p>
          <a:p>
            <a:pPr marL="114300" marR="114300" lvl="0" indent="0" algn="l" rtl="0">
              <a:lnSpc>
                <a:spcPct val="120000"/>
              </a:lnSpc>
              <a:spcBef>
                <a:spcPts val="700"/>
              </a:spcBef>
              <a:spcAft>
                <a:spcPts val="0"/>
              </a:spcAft>
              <a:buNone/>
            </a:pPr>
            <a:r>
              <a:rPr lang="zh-CN" sz="1150" b="1">
                <a:solidFill>
                  <a:srgbClr val="212221"/>
                </a:solidFill>
                <a:highlight>
                  <a:srgbClr val="FFFFFF"/>
                </a:highlight>
              </a:rPr>
              <a:t>Total Equity</a:t>
            </a:r>
            <a:r>
              <a:rPr lang="zh-CN" sz="1150">
                <a:solidFill>
                  <a:srgbClr val="212221"/>
                </a:solidFill>
                <a:highlight>
                  <a:srgbClr val="FFFFFF"/>
                </a:highlight>
              </a:rPr>
              <a:t> aggregates grant date fair value of stock and option awards and long term incentives granted during the fiscal year.</a:t>
            </a:r>
            <a:endParaRPr sz="1150">
              <a:solidFill>
                <a:srgbClr val="212221"/>
              </a:solidFill>
              <a:highlight>
                <a:srgbClr val="FFFFFF"/>
              </a:highlight>
            </a:endParaRPr>
          </a:p>
          <a:p>
            <a:pPr marL="114300" marR="114300" lvl="0" indent="0" algn="l" rtl="0">
              <a:lnSpc>
                <a:spcPct val="120000"/>
              </a:lnSpc>
              <a:spcBef>
                <a:spcPts val="700"/>
              </a:spcBef>
              <a:spcAft>
                <a:spcPts val="0"/>
              </a:spcAft>
              <a:buNone/>
            </a:pPr>
            <a:r>
              <a:rPr lang="zh-CN" sz="1150" b="1">
                <a:solidFill>
                  <a:srgbClr val="212221"/>
                </a:solidFill>
                <a:highlight>
                  <a:srgbClr val="FFFFFF"/>
                </a:highlight>
              </a:rPr>
              <a:t>Other Compensation</a:t>
            </a:r>
            <a:r>
              <a:rPr lang="zh-CN" sz="1150">
                <a:solidFill>
                  <a:srgbClr val="212221"/>
                </a:solidFill>
                <a:highlight>
                  <a:srgbClr val="FFFFFF"/>
                </a:highlight>
              </a:rPr>
              <a:t> covers all compensation-like awards that don't fit in any of these other standard categories. Numbers reported do not include change in pension value and non-qualified deferred compensation earnings.</a:t>
            </a:r>
            <a:endParaRPr sz="1150">
              <a:solidFill>
                <a:srgbClr val="212221"/>
              </a:solidFill>
              <a:highlight>
                <a:srgbClr val="FFFFFF"/>
              </a:highlight>
            </a:endParaRPr>
          </a:p>
          <a:p>
            <a:pPr marL="0" lvl="0" indent="0" algn="l" rtl="0">
              <a:spcBef>
                <a:spcPts val="700"/>
              </a:spcBef>
              <a:spcAft>
                <a:spcPts val="0"/>
              </a:spcAft>
              <a:buNone/>
            </a:pPr>
            <a:endParaRPr/>
          </a:p>
        </p:txBody>
      </p:sp>
    </p:spTree>
    <p:extLst>
      <p:ext uri="{BB962C8B-B14F-4D97-AF65-F5344CB8AC3E}">
        <p14:creationId xmlns:p14="http://schemas.microsoft.com/office/powerpoint/2010/main" xmlns="" val="35733539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6fbf09da65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6fbf09da6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707846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6fbf09da65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6fbf09da65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u="sng">
                <a:solidFill>
                  <a:schemeClr val="hlink"/>
                </a:solidFill>
                <a:hlinkClick r:id="rId3"/>
              </a:rPr>
              <a:t>https://www.msn.com/en-us/money/stockdetails/ownership/nas-amzn/fi-a1nhlh?ownershipType=institutional</a:t>
            </a:r>
            <a:endParaRPr/>
          </a:p>
        </p:txBody>
      </p:sp>
    </p:spTree>
    <p:extLst>
      <p:ext uri="{BB962C8B-B14F-4D97-AF65-F5344CB8AC3E}">
        <p14:creationId xmlns:p14="http://schemas.microsoft.com/office/powerpoint/2010/main" xmlns="" val="37945683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6fb06f9221_0_9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6fb06f9221_0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02032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6fb06f9221_0_10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6fb06f9221_0_1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9734592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6fb06f9221_0_10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6fb06f9221_0_10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433316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9</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20845859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6fb06f9221_0_1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6fb06f9221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0807736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6fb06f9221_0_1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6fb06f9221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3353424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fb06f9221_0_13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6fb06f9221_0_1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7681850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fb06f9221_0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fb06f9221_0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62631076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8C46B4-1547-0740-A23D-42B1AF871A4D}" type="slidenum">
              <a:rPr lang="en-US" smtClean="0"/>
              <a:pPr/>
              <a:t>87</a:t>
            </a:fld>
            <a:endParaRPr lang="en-US"/>
          </a:p>
        </p:txBody>
      </p:sp>
    </p:spTree>
    <p:extLst>
      <p:ext uri="{BB962C8B-B14F-4D97-AF65-F5344CB8AC3E}">
        <p14:creationId xmlns:p14="http://schemas.microsoft.com/office/powerpoint/2010/main" xmlns="" val="12102599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8C46B4-1547-0740-A23D-42B1AF871A4D}" type="slidenum">
              <a:rPr lang="en-US" smtClean="0"/>
              <a:pPr/>
              <a:t>88</a:t>
            </a:fld>
            <a:endParaRPr lang="en-US"/>
          </a:p>
        </p:txBody>
      </p:sp>
    </p:spTree>
    <p:extLst>
      <p:ext uri="{BB962C8B-B14F-4D97-AF65-F5344CB8AC3E}">
        <p14:creationId xmlns:p14="http://schemas.microsoft.com/office/powerpoint/2010/main" xmlns="" val="28393124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6fb06f9221_0_1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6fb06f9221_0_1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287307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6fb06f9221_0_1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6fb06f9221_0_1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20912909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6fc86db66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6fc86db66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9915230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6fc86db66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6fc86db66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887954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rtlCol="0"/>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4" name="幻灯片编号占位符 3"/>
          <p:cNvSpPr>
            <a:spLocks noGrp="1"/>
          </p:cNvSpPr>
          <p:nvPr>
            <p:ph type="sldNum" sz="quarter" idx="5"/>
          </p:nvPr>
        </p:nvSpPr>
        <p:spPr/>
        <p:txBody>
          <a:bodyPr rtlCol="0"/>
          <a:lstStyle/>
          <a:p>
            <a:pPr rtl="0"/>
            <a:fld id="{BE60DC36-8EFA-4378-9855-E019C55AC472}" type="slidenum">
              <a:rPr lang="en-US" altLang="zh-CN" smtClean="0">
                <a:latin typeface="Microsoft YaHei UI" panose="020B0503020204020204" pitchFamily="34" charset="-122"/>
                <a:ea typeface="Microsoft YaHei UI" panose="020B0503020204020204" pitchFamily="34" charset="-122"/>
              </a:rPr>
              <a:pPr rtl="0"/>
              <a:t>10</a:t>
            </a:fld>
            <a:endParaRPr lang="zh-CN" altLang="en-US"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xmlns="" val="8675828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P71</a:t>
            </a:r>
          </a:p>
        </p:txBody>
      </p:sp>
      <p:sp>
        <p:nvSpPr>
          <p:cNvPr id="4" name="Slide Number Placeholder 3"/>
          <p:cNvSpPr>
            <a:spLocks noGrp="1"/>
          </p:cNvSpPr>
          <p:nvPr>
            <p:ph type="sldNum" sz="quarter" idx="5"/>
          </p:nvPr>
        </p:nvSpPr>
        <p:spPr/>
        <p:txBody>
          <a:bodyPr/>
          <a:lstStyle/>
          <a:p>
            <a:fld id="{28E59444-EDE5-7245-9684-B522C1DA0852}" type="slidenum">
              <a:rPr lang="en-US" smtClean="0"/>
              <a:pPr/>
              <a:t>124</a:t>
            </a:fld>
            <a:endParaRPr lang="en-US"/>
          </a:p>
        </p:txBody>
      </p:sp>
    </p:spTree>
    <p:extLst>
      <p:ext uri="{BB962C8B-B14F-4D97-AF65-F5344CB8AC3E}">
        <p14:creationId xmlns:p14="http://schemas.microsoft.com/office/powerpoint/2010/main" xmlns="" val="319403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5" name="Footer Placeholder 4"/>
          <p:cNvSpPr>
            <a:spLocks noGrp="1"/>
          </p:cNvSpPr>
          <p:nvPr>
            <p:ph type="ftr" sz="quarter" idx="11"/>
          </p:nvPr>
        </p:nvSpPr>
        <p:spPr>
          <a:xfrm>
            <a:off x="2416500" y="329307"/>
            <a:ext cx="4973915" cy="309201"/>
          </a:xfrm>
        </p:spPr>
        <p:txBody>
          <a:bodyPr/>
          <a:lstStyle/>
          <a:p>
            <a:endParaRPr lang="zh-CN" altLang="en-US" dirty="0"/>
          </a:p>
        </p:txBody>
      </p:sp>
      <p:sp>
        <p:nvSpPr>
          <p:cNvPr id="6" name="Slide Number Placeholder 5"/>
          <p:cNvSpPr>
            <a:spLocks noGrp="1"/>
          </p:cNvSpPr>
          <p:nvPr>
            <p:ph type="sldNum" sz="quarter" idx="12"/>
          </p:nvPr>
        </p:nvSpPr>
        <p:spPr>
          <a:xfrm>
            <a:off x="1437664" y="798973"/>
            <a:ext cx="811019" cy="503578"/>
          </a:xfrm>
        </p:spPr>
        <p:txBody>
          <a:bodyPr/>
          <a:lstStyle/>
          <a:p>
            <a:fld id="{06FEDF93-2BFD-41CA-ABC7-B039102F3792}" type="slidenum">
              <a:rPr lang="en-US" altLang="zh-CN" smtClean="0"/>
              <a:pPr/>
              <a:t>‹#›</a:t>
            </a:fld>
            <a:endParaRPr lang="zh-CN" alt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02261748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413846111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88149355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zh-CN" smtClean="0"/>
              <a:pPr/>
              <a:t>‹#›</a:t>
            </a:fld>
            <a:endParaRPr lang="zh-CN" altLang="en-US"/>
          </a:p>
        </p:txBody>
      </p:sp>
    </p:spTree>
    <p:extLst>
      <p:ext uri="{BB962C8B-B14F-4D97-AF65-F5344CB8AC3E}">
        <p14:creationId xmlns:p14="http://schemas.microsoft.com/office/powerpoint/2010/main" xmlns="" val="223997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7467768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8584250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413128798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415258340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311391927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spTree>
    <p:extLst>
      <p:ext uri="{BB962C8B-B14F-4D97-AF65-F5344CB8AC3E}">
        <p14:creationId xmlns:p14="http://schemas.microsoft.com/office/powerpoint/2010/main" xmlns="" val="389412975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407DBA-2850-42B8-9337-287B2A36E393}" type="datetime1">
              <a:rPr lang="zh-CN" altLang="en-US" smtClean="0"/>
              <a:pPr/>
              <a:t>2019-11-7</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17576499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6F407DBA-2850-42B8-9337-287B2A36E393}" type="datetime1">
              <a:rPr lang="zh-CN" altLang="en-US" smtClean="0"/>
              <a:pPr/>
              <a:t>2019-11-7</a:t>
            </a:fld>
            <a:endParaRPr lang="zh-CN" altLang="en-US" dirty="0"/>
          </a:p>
        </p:txBody>
      </p:sp>
      <p:sp>
        <p:nvSpPr>
          <p:cNvPr id="6" name="Footer Placeholder 5"/>
          <p:cNvSpPr>
            <a:spLocks noGrp="1"/>
          </p:cNvSpPr>
          <p:nvPr>
            <p:ph type="ftr" sz="quarter" idx="11"/>
          </p:nvPr>
        </p:nvSpPr>
        <p:spPr>
          <a:xfrm>
            <a:off x="1447382" y="318640"/>
            <a:ext cx="5541004" cy="320931"/>
          </a:xfrm>
        </p:spPr>
        <p:txBody>
          <a:bodyPr/>
          <a:lstStyle/>
          <a:p>
            <a:endParaRPr lang="zh-CN" altLang="en-US" dirty="0"/>
          </a:p>
        </p:txBody>
      </p:sp>
      <p:sp>
        <p:nvSpPr>
          <p:cNvPr id="7" name="Slide Number Placeholder 6"/>
          <p:cNvSpPr>
            <a:spLocks noGrp="1"/>
          </p:cNvSpPr>
          <p:nvPr>
            <p:ph type="sldNum" sz="quarter" idx="12"/>
          </p:nvPr>
        </p:nvSpPr>
        <p:spPr/>
        <p:txBody>
          <a:bodyPr/>
          <a:lstStyle/>
          <a:p>
            <a:fld id="{06FEDF93-2BFD-41CA-ABC7-B039102F3792}" type="slidenum">
              <a:rPr lang="en-US" altLang="zh-CN" smtClean="0"/>
              <a:pPr/>
              <a:t>‹#›</a:t>
            </a:fld>
            <a:endParaRPr lang="zh-CN" alt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xmlns="" val="9269074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cstate="print">
            <a:extLst>
              <a:ext uri="{28A0092B-C50C-407E-A947-70E740481C1C}">
                <a14:useLocalDpi xmlns:a14="http://schemas.microsoft.com/office/drawing/2010/main" xmlns=""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F407DBA-2850-42B8-9337-287B2A36E393}" type="datetime1">
              <a:rPr lang="zh-CN" altLang="en-US" smtClean="0"/>
              <a:pPr/>
              <a:t>2019-11-7</a:t>
            </a:fld>
            <a:endParaRPr lang="zh-CN" alt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6FEDF93-2BFD-41CA-ABC7-B039102F3792}" type="slidenum">
              <a:rPr lang="en-US" altLang="zh-CN" smtClean="0"/>
              <a:pPr/>
              <a:t>‹#›</a:t>
            </a:fld>
            <a:endParaRPr lang="zh-CN" alt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47136354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tiff"/><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123.tiff"/><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124.tiff"/><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4.png"/></Relationships>
</file>

<file path=ppt/slides/_rels/slide152.xml.rels><?xml version="1.0" encoding="UTF-8" standalone="yes"?>
<Relationships xmlns="http://schemas.openxmlformats.org/package/2006/relationships"><Relationship Id="rId3" Type="http://schemas.openxmlformats.org/officeDocument/2006/relationships/hyperlink" Target="https://en.wikipedia.org/wiki/Wayfair" TargetMode="External"/><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hyperlink" Target="http://www.statista.com/statistics/660726/wayfair-annual-revenue" TargetMode="External"/><Relationship Id="rId2" Type="http://schemas.openxmlformats.org/officeDocument/2006/relationships/image" Target="../media/image157.png"/><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20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20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20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21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4.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12.xml"/><Relationship Id="rId4" Type="http://schemas.openxmlformats.org/officeDocument/2006/relationships/image" Target="../media/image93.png"/></Relationships>
</file>

<file path=ppt/slides/_rels/slide93.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816F7D-9347-4E6F-B523-F1CF8FA52F3D}"/>
              </a:ext>
            </a:extLst>
          </p:cNvPr>
          <p:cNvSpPr>
            <a:spLocks noGrp="1"/>
          </p:cNvSpPr>
          <p:nvPr>
            <p:ph type="ctrTitle"/>
          </p:nvPr>
        </p:nvSpPr>
        <p:spPr/>
        <p:txBody>
          <a:bodyPr/>
          <a:lstStyle/>
          <a:p>
            <a:r>
              <a:rPr lang="en-CA" dirty="0"/>
              <a:t>E</a:t>
            </a:r>
            <a:r>
              <a:rPr lang="en-US" altLang="zh-CN" dirty="0"/>
              <a:t>-Commerce</a:t>
            </a:r>
            <a:endParaRPr lang="en-CA" dirty="0"/>
          </a:p>
        </p:txBody>
      </p:sp>
      <p:sp>
        <p:nvSpPr>
          <p:cNvPr id="3" name="Subtitle 2">
            <a:extLst>
              <a:ext uri="{FF2B5EF4-FFF2-40B4-BE49-F238E27FC236}">
                <a16:creationId xmlns:a16="http://schemas.microsoft.com/office/drawing/2014/main" xmlns="" id="{F14892DF-9B72-40CD-9944-D1AA4E4E3A1C}"/>
              </a:ext>
            </a:extLst>
          </p:cNvPr>
          <p:cNvSpPr>
            <a:spLocks noGrp="1"/>
          </p:cNvSpPr>
          <p:nvPr>
            <p:ph type="subTitle" idx="1"/>
          </p:nvPr>
        </p:nvSpPr>
        <p:spPr>
          <a:xfrm>
            <a:off x="2417780" y="3531204"/>
            <a:ext cx="8637072" cy="2068212"/>
          </a:xfrm>
        </p:spPr>
        <p:txBody>
          <a:bodyPr/>
          <a:lstStyle/>
          <a:p>
            <a:pPr algn="r"/>
            <a:r>
              <a:rPr lang="en-CA" dirty="0"/>
              <a:t>Bus417-D100</a:t>
            </a:r>
          </a:p>
          <a:p>
            <a:pPr algn="r"/>
            <a:r>
              <a:rPr lang="en-CA" dirty="0"/>
              <a:t>Group#4</a:t>
            </a:r>
          </a:p>
          <a:p>
            <a:pPr algn="r"/>
            <a:endParaRPr lang="en-CA" dirty="0"/>
          </a:p>
          <a:p>
            <a:pPr algn="r"/>
            <a:endParaRPr lang="en-CA" dirty="0"/>
          </a:p>
          <a:p>
            <a:pPr algn="r"/>
            <a:endParaRPr lang="en-CA" dirty="0"/>
          </a:p>
        </p:txBody>
      </p:sp>
    </p:spTree>
    <p:extLst>
      <p:ext uri="{BB962C8B-B14F-4D97-AF65-F5344CB8AC3E}">
        <p14:creationId xmlns:p14="http://schemas.microsoft.com/office/powerpoint/2010/main" xmlns="" val="3293724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Key External Drives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5530174" cy="3231654"/>
          </a:xfrm>
          <a:prstGeom prst="rect">
            <a:avLst/>
          </a:prstGeom>
        </p:spPr>
        <p:txBody>
          <a:bodyPr wrap="square" lIns="0" tIns="0" rIns="0" bIns="0" rtlCol="0" anchor="t">
            <a:spAutoFit/>
          </a:bodyPr>
          <a:lstStyle/>
          <a:p>
            <a:pPr marL="342900" indent="-342900" rtl="0">
              <a:lnSpc>
                <a:spcPct val="150000"/>
              </a:lnSpc>
              <a:buAutoNum type="arabicPeriod"/>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Percentage of Services Conducted Online</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Estimated value in 2020: 20.39%</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2015-2020 Average Annual Growth: 9.96 percentage points</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Forecast value in 2025: 25.59%</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2020-2025 Average Annual Growth: 4.65 percentage points</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935" y="1548436"/>
            <a:ext cx="6098465" cy="3430387"/>
          </a:xfrm>
          <a:prstGeom prst="rect">
            <a:avLst/>
          </a:prstGeom>
        </p:spPr>
      </p:pic>
    </p:spTree>
    <p:extLst>
      <p:ext uri="{BB962C8B-B14F-4D97-AF65-F5344CB8AC3E}">
        <p14:creationId xmlns:p14="http://schemas.microsoft.com/office/powerpoint/2010/main" xmlns="" val="42552087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9031C71-2CC2-874F-B19D-82594C1E98F4}"/>
              </a:ext>
            </a:extLst>
          </p:cNvPr>
          <p:cNvSpPr>
            <a:spLocks noGrp="1"/>
          </p:cNvSpPr>
          <p:nvPr>
            <p:ph type="title"/>
          </p:nvPr>
        </p:nvSpPr>
        <p:spPr/>
        <p:txBody>
          <a:bodyPr/>
          <a:lstStyle/>
          <a:p>
            <a:r>
              <a:rPr lang="en-US" dirty="0"/>
              <a:t>3 Month Performance</a:t>
            </a:r>
          </a:p>
        </p:txBody>
      </p:sp>
      <p:pic>
        <p:nvPicPr>
          <p:cNvPr id="3" name="Picture 2">
            <a:extLst>
              <a:ext uri="{FF2B5EF4-FFF2-40B4-BE49-F238E27FC236}">
                <a16:creationId xmlns:a16="http://schemas.microsoft.com/office/drawing/2014/main" xmlns="" id="{F1B9DD54-ABEB-3A48-A849-50DD28BC9247}"/>
              </a:ext>
            </a:extLst>
          </p:cNvPr>
          <p:cNvPicPr>
            <a:picLocks noChangeAspect="1"/>
          </p:cNvPicPr>
          <p:nvPr/>
        </p:nvPicPr>
        <p:blipFill>
          <a:blip r:embed="rId2" cstate="print"/>
          <a:stretch>
            <a:fillRect/>
          </a:stretch>
        </p:blipFill>
        <p:spPr>
          <a:xfrm>
            <a:off x="838200" y="1690688"/>
            <a:ext cx="10515600" cy="5167312"/>
          </a:xfrm>
          <a:prstGeom prst="rect">
            <a:avLst/>
          </a:prstGeom>
        </p:spPr>
      </p:pic>
    </p:spTree>
    <p:extLst>
      <p:ext uri="{BB962C8B-B14F-4D97-AF65-F5344CB8AC3E}">
        <p14:creationId xmlns:p14="http://schemas.microsoft.com/office/powerpoint/2010/main" xmlns="" val="19428114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E656C-27EB-0D4F-B1DF-2AA05B3756CD}"/>
              </a:ext>
            </a:extLst>
          </p:cNvPr>
          <p:cNvSpPr>
            <a:spLocks noGrp="1"/>
          </p:cNvSpPr>
          <p:nvPr>
            <p:ph type="title"/>
          </p:nvPr>
        </p:nvSpPr>
        <p:spPr/>
        <p:txBody>
          <a:bodyPr/>
          <a:lstStyle/>
          <a:p>
            <a:r>
              <a:rPr lang="en-US" dirty="0"/>
              <a:t>6 Month Performance</a:t>
            </a:r>
          </a:p>
        </p:txBody>
      </p:sp>
      <p:pic>
        <p:nvPicPr>
          <p:cNvPr id="4" name="Picture 3">
            <a:extLst>
              <a:ext uri="{FF2B5EF4-FFF2-40B4-BE49-F238E27FC236}">
                <a16:creationId xmlns:a16="http://schemas.microsoft.com/office/drawing/2014/main" xmlns="" id="{9D25045F-546C-9D43-9AC7-903F0D888CAD}"/>
              </a:ext>
            </a:extLst>
          </p:cNvPr>
          <p:cNvPicPr>
            <a:picLocks noChangeAspect="1"/>
          </p:cNvPicPr>
          <p:nvPr/>
        </p:nvPicPr>
        <p:blipFill>
          <a:blip r:embed="rId2" cstate="print"/>
          <a:stretch>
            <a:fillRect/>
          </a:stretch>
        </p:blipFill>
        <p:spPr>
          <a:xfrm>
            <a:off x="838200" y="1690688"/>
            <a:ext cx="10515600" cy="5167312"/>
          </a:xfrm>
          <a:prstGeom prst="rect">
            <a:avLst/>
          </a:prstGeom>
        </p:spPr>
      </p:pic>
    </p:spTree>
    <p:extLst>
      <p:ext uri="{BB962C8B-B14F-4D97-AF65-F5344CB8AC3E}">
        <p14:creationId xmlns:p14="http://schemas.microsoft.com/office/powerpoint/2010/main" xmlns="" val="343076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B40EF-1B07-0C41-8124-AF316BC96A9C}"/>
              </a:ext>
            </a:extLst>
          </p:cNvPr>
          <p:cNvSpPr>
            <a:spLocks noGrp="1"/>
          </p:cNvSpPr>
          <p:nvPr>
            <p:ph type="title"/>
          </p:nvPr>
        </p:nvSpPr>
        <p:spPr/>
        <p:txBody>
          <a:bodyPr/>
          <a:lstStyle/>
          <a:p>
            <a:r>
              <a:rPr lang="en-US" dirty="0"/>
              <a:t>1 Year Performance</a:t>
            </a:r>
          </a:p>
        </p:txBody>
      </p:sp>
      <p:pic>
        <p:nvPicPr>
          <p:cNvPr id="4" name="Picture 3">
            <a:extLst>
              <a:ext uri="{FF2B5EF4-FFF2-40B4-BE49-F238E27FC236}">
                <a16:creationId xmlns:a16="http://schemas.microsoft.com/office/drawing/2014/main" xmlns="" id="{71B7C53F-BE6B-EA42-9360-9397636C2FA6}"/>
              </a:ext>
            </a:extLst>
          </p:cNvPr>
          <p:cNvPicPr>
            <a:picLocks noChangeAspect="1"/>
          </p:cNvPicPr>
          <p:nvPr/>
        </p:nvPicPr>
        <p:blipFill>
          <a:blip r:embed="rId2" cstate="print"/>
          <a:stretch>
            <a:fillRect/>
          </a:stretch>
        </p:blipFill>
        <p:spPr>
          <a:xfrm>
            <a:off x="838200" y="1690689"/>
            <a:ext cx="10515600" cy="5167312"/>
          </a:xfrm>
          <a:prstGeom prst="rect">
            <a:avLst/>
          </a:prstGeom>
        </p:spPr>
      </p:pic>
    </p:spTree>
    <p:extLst>
      <p:ext uri="{BB962C8B-B14F-4D97-AF65-F5344CB8AC3E}">
        <p14:creationId xmlns:p14="http://schemas.microsoft.com/office/powerpoint/2010/main" xmlns="" val="30646965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E368BF-C04B-6047-8951-A9AF26B55361}"/>
              </a:ext>
            </a:extLst>
          </p:cNvPr>
          <p:cNvSpPr>
            <a:spLocks noGrp="1"/>
          </p:cNvSpPr>
          <p:nvPr>
            <p:ph type="title"/>
          </p:nvPr>
        </p:nvSpPr>
        <p:spPr/>
        <p:txBody>
          <a:bodyPr/>
          <a:lstStyle/>
          <a:p>
            <a:r>
              <a:rPr lang="en-US" dirty="0"/>
              <a:t>3 Year Performance</a:t>
            </a:r>
          </a:p>
        </p:txBody>
      </p:sp>
      <p:pic>
        <p:nvPicPr>
          <p:cNvPr id="4" name="Picture 3">
            <a:extLst>
              <a:ext uri="{FF2B5EF4-FFF2-40B4-BE49-F238E27FC236}">
                <a16:creationId xmlns:a16="http://schemas.microsoft.com/office/drawing/2014/main" xmlns="" id="{0C8B6531-D3F1-A74D-A44B-17A2707E5889}"/>
              </a:ext>
            </a:extLst>
          </p:cNvPr>
          <p:cNvPicPr>
            <a:picLocks noChangeAspect="1"/>
          </p:cNvPicPr>
          <p:nvPr/>
        </p:nvPicPr>
        <p:blipFill>
          <a:blip r:embed="rId2" cstate="print"/>
          <a:stretch>
            <a:fillRect/>
          </a:stretch>
        </p:blipFill>
        <p:spPr>
          <a:xfrm>
            <a:off x="838200" y="1690688"/>
            <a:ext cx="10515600" cy="5055171"/>
          </a:xfrm>
          <a:prstGeom prst="rect">
            <a:avLst/>
          </a:prstGeom>
        </p:spPr>
      </p:pic>
    </p:spTree>
    <p:extLst>
      <p:ext uri="{BB962C8B-B14F-4D97-AF65-F5344CB8AC3E}">
        <p14:creationId xmlns:p14="http://schemas.microsoft.com/office/powerpoint/2010/main" xmlns="" val="24238334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CA733A-D0FA-A148-8841-0CE722E639A0}"/>
              </a:ext>
            </a:extLst>
          </p:cNvPr>
          <p:cNvSpPr>
            <a:spLocks noGrp="1"/>
          </p:cNvSpPr>
          <p:nvPr>
            <p:ph type="title"/>
          </p:nvPr>
        </p:nvSpPr>
        <p:spPr/>
        <p:txBody>
          <a:bodyPr/>
          <a:lstStyle/>
          <a:p>
            <a:r>
              <a:rPr lang="en-US" dirty="0"/>
              <a:t>10 Year Performance</a:t>
            </a:r>
          </a:p>
        </p:txBody>
      </p:sp>
      <p:pic>
        <p:nvPicPr>
          <p:cNvPr id="6" name="Picture 5">
            <a:extLst>
              <a:ext uri="{FF2B5EF4-FFF2-40B4-BE49-F238E27FC236}">
                <a16:creationId xmlns:a16="http://schemas.microsoft.com/office/drawing/2014/main" xmlns="" id="{B317C939-A8AC-9048-BB5E-789B8CFCDDF1}"/>
              </a:ext>
            </a:extLst>
          </p:cNvPr>
          <p:cNvPicPr>
            <a:picLocks noChangeAspect="1"/>
          </p:cNvPicPr>
          <p:nvPr/>
        </p:nvPicPr>
        <p:blipFill>
          <a:blip r:embed="rId2" cstate="print"/>
          <a:stretch>
            <a:fillRect/>
          </a:stretch>
        </p:blipFill>
        <p:spPr>
          <a:xfrm>
            <a:off x="948689" y="1329136"/>
            <a:ext cx="10609053" cy="5213234"/>
          </a:xfrm>
          <a:prstGeom prst="rect">
            <a:avLst/>
          </a:prstGeom>
        </p:spPr>
      </p:pic>
    </p:spTree>
    <p:extLst>
      <p:ext uri="{BB962C8B-B14F-4D97-AF65-F5344CB8AC3E}">
        <p14:creationId xmlns:p14="http://schemas.microsoft.com/office/powerpoint/2010/main" xmlns="" val="6436773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BF40DF24-51DE-D446-A203-093AF74D6E77}"/>
              </a:ext>
            </a:extLst>
          </p:cNvPr>
          <p:cNvPicPr>
            <a:picLocks noGrp="1" noChangeAspect="1"/>
          </p:cNvPicPr>
          <p:nvPr>
            <p:ph idx="1"/>
          </p:nvPr>
        </p:nvPicPr>
        <p:blipFill rotWithShape="1">
          <a:blip r:embed="rId2" cstate="print"/>
          <a:srcRect l="3465" t="6487" r="6243" b="3921"/>
          <a:stretch/>
        </p:blipFill>
        <p:spPr>
          <a:xfrm>
            <a:off x="196867" y="493554"/>
            <a:ext cx="11798265" cy="5695212"/>
          </a:xfrm>
        </p:spPr>
      </p:pic>
      <p:sp>
        <p:nvSpPr>
          <p:cNvPr id="2" name="Frame 1">
            <a:extLst>
              <a:ext uri="{FF2B5EF4-FFF2-40B4-BE49-F238E27FC236}">
                <a16:creationId xmlns:a16="http://schemas.microsoft.com/office/drawing/2014/main" xmlns="" id="{49CA0ADB-6BC7-3A49-852D-3CEAAA073F16}"/>
              </a:ext>
            </a:extLst>
          </p:cNvPr>
          <p:cNvSpPr/>
          <p:nvPr/>
        </p:nvSpPr>
        <p:spPr>
          <a:xfrm>
            <a:off x="196867" y="3352800"/>
            <a:ext cx="11798265" cy="397565"/>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12945331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51FE00-B7B4-F945-987D-496D3892BB00}"/>
              </a:ext>
            </a:extLst>
          </p:cNvPr>
          <p:cNvSpPr>
            <a:spLocks noGrp="1"/>
          </p:cNvSpPr>
          <p:nvPr>
            <p:ph type="title"/>
          </p:nvPr>
        </p:nvSpPr>
        <p:spPr/>
        <p:txBody>
          <a:bodyPr/>
          <a:lstStyle/>
          <a:p>
            <a:r>
              <a:rPr lang="en-US" dirty="0"/>
              <a:t>Shopify Inc.  (NYSE: SHOP)</a:t>
            </a:r>
          </a:p>
        </p:txBody>
      </p:sp>
      <p:sp>
        <p:nvSpPr>
          <p:cNvPr id="3" name="Content Placeholder 2">
            <a:extLst>
              <a:ext uri="{FF2B5EF4-FFF2-40B4-BE49-F238E27FC236}">
                <a16:creationId xmlns:a16="http://schemas.microsoft.com/office/drawing/2014/main" xmlns="" id="{59878A90-7E70-CD43-AF17-83A2D0CCDF8F}"/>
              </a:ext>
            </a:extLst>
          </p:cNvPr>
          <p:cNvSpPr>
            <a:spLocks noGrp="1"/>
          </p:cNvSpPr>
          <p:nvPr>
            <p:ph idx="1"/>
          </p:nvPr>
        </p:nvSpPr>
        <p:spPr>
          <a:xfrm>
            <a:off x="838200" y="1825625"/>
            <a:ext cx="10515600" cy="4376768"/>
          </a:xfrm>
        </p:spPr>
        <p:txBody>
          <a:bodyPr>
            <a:normAutofit fontScale="55000" lnSpcReduction="20000"/>
          </a:bodyPr>
          <a:lstStyle/>
          <a:p>
            <a:r>
              <a:rPr lang="en-US" sz="3800" dirty="0"/>
              <a:t>Shopify was founded in 2004, and started with selling snowboards online</a:t>
            </a:r>
          </a:p>
          <a:p>
            <a:pPr lvl="0"/>
            <a:r>
              <a:rPr lang="en-US" sz="3800" dirty="0"/>
              <a:t>A Canadian multinational e-commerce company headquartered in Ottawa, Ontario</a:t>
            </a:r>
          </a:p>
          <a:p>
            <a:pPr lvl="0"/>
            <a:r>
              <a:rPr lang="en-CA" sz="3800" dirty="0"/>
              <a:t>Merchants use Shopify to design, set up, and manage their stores</a:t>
            </a:r>
          </a:p>
          <a:p>
            <a:pPr lvl="0"/>
            <a:r>
              <a:rPr lang="en-CA" sz="3800" dirty="0"/>
              <a:t>A powerful back-office and a single view of their business, from payments to shipping</a:t>
            </a:r>
          </a:p>
          <a:p>
            <a:pPr lvl="0"/>
            <a:r>
              <a:rPr lang="en-US" sz="3800" dirty="0"/>
              <a:t>Powers over 800,000 businesses in around 175 countries</a:t>
            </a:r>
            <a:endParaRPr lang="en-CA" sz="3800" dirty="0"/>
          </a:p>
          <a:p>
            <a:pPr lvl="0"/>
            <a:r>
              <a:rPr lang="en-US" sz="3800" dirty="0"/>
              <a:t>Number of employees: 4000+</a:t>
            </a:r>
          </a:p>
          <a:p>
            <a:pPr lvl="0"/>
            <a:r>
              <a:rPr lang="en-CA" sz="3800" dirty="0"/>
              <a:t>Over $100 billion in sales</a:t>
            </a:r>
          </a:p>
          <a:p>
            <a:pPr lvl="0"/>
            <a:r>
              <a:rPr lang="en-US" sz="3800" dirty="0"/>
              <a:t>The initial public offering (IPO) on New York Stock Exchange and Toronto Stock Exchange with “SHOP” and “SH” on April 14, 2015</a:t>
            </a:r>
            <a:endParaRPr lang="en-CA" dirty="0"/>
          </a:p>
          <a:p>
            <a:pPr marL="0" indent="0">
              <a:buNone/>
            </a:pPr>
            <a:r>
              <a:rPr lang="en-US" sz="3800" b="1" dirty="0"/>
              <a:t>Mission </a:t>
            </a:r>
            <a:r>
              <a:rPr lang="en-CA" sz="3800" b="1" dirty="0"/>
              <a:t>-- </a:t>
            </a:r>
            <a:r>
              <a:rPr lang="en-US" sz="3800" dirty="0">
                <a:solidFill>
                  <a:srgbClr val="FF0000"/>
                </a:solidFill>
              </a:rPr>
              <a:t>Making commerce better for everyone</a:t>
            </a:r>
            <a:endParaRPr lang="en-CA" sz="3800" dirty="0">
              <a:solidFill>
                <a:srgbClr val="FF0000"/>
              </a:solidFill>
            </a:endParaRPr>
          </a:p>
          <a:p>
            <a:endParaRPr lang="en-US" dirty="0"/>
          </a:p>
        </p:txBody>
      </p:sp>
    </p:spTree>
    <p:extLst>
      <p:ext uri="{BB962C8B-B14F-4D97-AF65-F5344CB8AC3E}">
        <p14:creationId xmlns:p14="http://schemas.microsoft.com/office/powerpoint/2010/main" xmlns="" val="33111155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CCA960-8094-D048-979E-34080C8B82A9}"/>
              </a:ext>
            </a:extLst>
          </p:cNvPr>
          <p:cNvSpPr>
            <a:spLocks noGrp="1"/>
          </p:cNvSpPr>
          <p:nvPr>
            <p:ph type="title"/>
          </p:nvPr>
        </p:nvSpPr>
        <p:spPr/>
        <p:txBody>
          <a:bodyPr/>
          <a:lstStyle/>
          <a:p>
            <a:r>
              <a:rPr lang="en-US" dirty="0"/>
              <a:t>Shopify History</a:t>
            </a:r>
          </a:p>
        </p:txBody>
      </p:sp>
      <p:sp>
        <p:nvSpPr>
          <p:cNvPr id="3" name="Content Placeholder 2">
            <a:extLst>
              <a:ext uri="{FF2B5EF4-FFF2-40B4-BE49-F238E27FC236}">
                <a16:creationId xmlns:a16="http://schemas.microsoft.com/office/drawing/2014/main" xmlns="" id="{0F0EFE7F-03F1-CA44-9455-395E4F4BB21F}"/>
              </a:ext>
            </a:extLst>
          </p:cNvPr>
          <p:cNvSpPr>
            <a:spLocks noGrp="1"/>
          </p:cNvSpPr>
          <p:nvPr>
            <p:ph idx="1"/>
          </p:nvPr>
        </p:nvSpPr>
        <p:spPr/>
        <p:txBody>
          <a:bodyPr>
            <a:normAutofit/>
          </a:bodyPr>
          <a:lstStyle/>
          <a:p>
            <a:pPr marL="0" indent="0">
              <a:buNone/>
            </a:pPr>
            <a:r>
              <a:rPr lang="en-US" dirty="0"/>
              <a:t>2004</a:t>
            </a:r>
          </a:p>
          <a:p>
            <a:r>
              <a:rPr lang="en-US" dirty="0"/>
              <a:t>Shopify was founded in 2004, after they attempting to open </a:t>
            </a:r>
            <a:r>
              <a:rPr lang="en-US" dirty="0" err="1"/>
              <a:t>Snowdevil</a:t>
            </a:r>
            <a:r>
              <a:rPr lang="en-US" dirty="0"/>
              <a:t>, an online store for snowboarding equipment. </a:t>
            </a:r>
          </a:p>
          <a:p>
            <a:r>
              <a:rPr lang="en-CA" dirty="0"/>
              <a:t>Tobi </a:t>
            </a:r>
            <a:r>
              <a:rPr lang="en-CA" dirty="0" err="1"/>
              <a:t>Lütke</a:t>
            </a:r>
            <a:r>
              <a:rPr lang="en-US" dirty="0"/>
              <a:t> was dissatisfied with the existing e-commerce, so he built his own website.</a:t>
            </a:r>
          </a:p>
          <a:p>
            <a:pPr marL="0" indent="0">
              <a:buNone/>
            </a:pPr>
            <a:endParaRPr lang="en-US" dirty="0"/>
          </a:p>
          <a:p>
            <a:pPr marL="0" indent="0">
              <a:buNone/>
            </a:pPr>
            <a:r>
              <a:rPr lang="en-US" dirty="0"/>
              <a:t>2006</a:t>
            </a:r>
          </a:p>
          <a:p>
            <a:r>
              <a:rPr lang="en-CA" dirty="0"/>
              <a:t>Tobi </a:t>
            </a:r>
            <a:r>
              <a:rPr lang="en-CA" dirty="0" err="1"/>
              <a:t>Lütkw</a:t>
            </a:r>
            <a:r>
              <a:rPr lang="en-CA" dirty="0"/>
              <a:t>, Daniel </a:t>
            </a:r>
            <a:r>
              <a:rPr lang="en-CA" dirty="0" err="1"/>
              <a:t>Weinand</a:t>
            </a:r>
            <a:r>
              <a:rPr lang="en-CA" dirty="0"/>
              <a:t>, and Scott</a:t>
            </a:r>
            <a:r>
              <a:rPr lang="en-US" dirty="0"/>
              <a:t> Lake launched the platform as </a:t>
            </a:r>
            <a:r>
              <a:rPr lang="en-US" b="1" dirty="0"/>
              <a:t>Shopify</a:t>
            </a:r>
            <a:r>
              <a:rPr lang="en-US" dirty="0"/>
              <a:t>.</a:t>
            </a:r>
          </a:p>
        </p:txBody>
      </p:sp>
    </p:spTree>
    <p:extLst>
      <p:ext uri="{BB962C8B-B14F-4D97-AF65-F5344CB8AC3E}">
        <p14:creationId xmlns:p14="http://schemas.microsoft.com/office/powerpoint/2010/main" xmlns="" val="13539664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75A471-427E-474D-A86B-265C8951F4E6}"/>
              </a:ext>
            </a:extLst>
          </p:cNvPr>
          <p:cNvSpPr>
            <a:spLocks noGrp="1"/>
          </p:cNvSpPr>
          <p:nvPr>
            <p:ph type="title"/>
          </p:nvPr>
        </p:nvSpPr>
        <p:spPr/>
        <p:txBody>
          <a:bodyPr/>
          <a:lstStyle/>
          <a:p>
            <a:r>
              <a:rPr lang="en-US" dirty="0"/>
              <a:t>Shopify History</a:t>
            </a:r>
          </a:p>
        </p:txBody>
      </p:sp>
      <p:sp>
        <p:nvSpPr>
          <p:cNvPr id="3" name="Content Placeholder 2">
            <a:extLst>
              <a:ext uri="{FF2B5EF4-FFF2-40B4-BE49-F238E27FC236}">
                <a16:creationId xmlns:a16="http://schemas.microsoft.com/office/drawing/2014/main" xmlns="" id="{FD3BB4A2-8169-774F-B944-C1B3706F3DAF}"/>
              </a:ext>
            </a:extLst>
          </p:cNvPr>
          <p:cNvSpPr>
            <a:spLocks noGrp="1"/>
          </p:cNvSpPr>
          <p:nvPr>
            <p:ph idx="1"/>
          </p:nvPr>
        </p:nvSpPr>
        <p:spPr/>
        <p:txBody>
          <a:bodyPr>
            <a:normAutofit fontScale="92500" lnSpcReduction="10000"/>
          </a:bodyPr>
          <a:lstStyle/>
          <a:p>
            <a:pPr marL="0" indent="0">
              <a:buNone/>
            </a:pPr>
            <a:r>
              <a:rPr lang="en-US" dirty="0"/>
              <a:t>2009</a:t>
            </a:r>
          </a:p>
          <a:p>
            <a:r>
              <a:rPr lang="en-US" dirty="0"/>
              <a:t>Shopify launched an </a:t>
            </a:r>
            <a:r>
              <a:rPr lang="en-US" b="1" dirty="0"/>
              <a:t>application programming interface (API)</a:t>
            </a:r>
            <a:r>
              <a:rPr lang="en-US" dirty="0"/>
              <a:t> platform and APP store. The developers can create applications for Shopify online stores and sell them on the Shopify APP Store.</a:t>
            </a:r>
          </a:p>
          <a:p>
            <a:endParaRPr lang="en-US" dirty="0"/>
          </a:p>
          <a:p>
            <a:pPr marL="0" indent="0">
              <a:buNone/>
            </a:pPr>
            <a:r>
              <a:rPr lang="en-US" dirty="0"/>
              <a:t>2010</a:t>
            </a:r>
          </a:p>
          <a:p>
            <a:r>
              <a:rPr lang="en-US" dirty="0"/>
              <a:t>Shopify launched </a:t>
            </a:r>
            <a:r>
              <a:rPr lang="en-US" b="1" dirty="0"/>
              <a:t>a free mobile app </a:t>
            </a:r>
            <a:r>
              <a:rPr lang="en-US" dirty="0"/>
              <a:t>on the Apple Store. </a:t>
            </a:r>
          </a:p>
          <a:p>
            <a:r>
              <a:rPr lang="en-US" dirty="0"/>
              <a:t>The company received $7 million from an initial series A round of venture capital financing.</a:t>
            </a:r>
          </a:p>
        </p:txBody>
      </p:sp>
    </p:spTree>
    <p:extLst>
      <p:ext uri="{BB962C8B-B14F-4D97-AF65-F5344CB8AC3E}">
        <p14:creationId xmlns:p14="http://schemas.microsoft.com/office/powerpoint/2010/main" xmlns="" val="1425507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0C6545-DE97-F44F-9D0C-A02A5D80DF28}"/>
              </a:ext>
            </a:extLst>
          </p:cNvPr>
          <p:cNvSpPr>
            <a:spLocks noGrp="1"/>
          </p:cNvSpPr>
          <p:nvPr>
            <p:ph type="title"/>
          </p:nvPr>
        </p:nvSpPr>
        <p:spPr/>
        <p:txBody>
          <a:bodyPr/>
          <a:lstStyle/>
          <a:p>
            <a:r>
              <a:rPr lang="en-US" dirty="0"/>
              <a:t>Shopify History</a:t>
            </a:r>
          </a:p>
        </p:txBody>
      </p:sp>
      <p:sp>
        <p:nvSpPr>
          <p:cNvPr id="3" name="Content Placeholder 2">
            <a:extLst>
              <a:ext uri="{FF2B5EF4-FFF2-40B4-BE49-F238E27FC236}">
                <a16:creationId xmlns:a16="http://schemas.microsoft.com/office/drawing/2014/main" xmlns="" id="{1E22BB05-DDDF-2C4D-8C51-B27916E0C512}"/>
              </a:ext>
            </a:extLst>
          </p:cNvPr>
          <p:cNvSpPr>
            <a:spLocks noGrp="1"/>
          </p:cNvSpPr>
          <p:nvPr>
            <p:ph idx="1"/>
          </p:nvPr>
        </p:nvSpPr>
        <p:spPr/>
        <p:txBody>
          <a:bodyPr>
            <a:normAutofit fontScale="92500" lnSpcReduction="10000"/>
          </a:bodyPr>
          <a:lstStyle/>
          <a:p>
            <a:pPr marL="0" indent="0">
              <a:buNone/>
            </a:pPr>
            <a:r>
              <a:rPr lang="en-US" dirty="0"/>
              <a:t>2011</a:t>
            </a:r>
          </a:p>
          <a:p>
            <a:r>
              <a:rPr lang="en-US" dirty="0"/>
              <a:t>Later year, Shopify raised another $15 million from a Series B round of venture capital financing.</a:t>
            </a:r>
          </a:p>
          <a:p>
            <a:r>
              <a:rPr lang="en-US" dirty="0"/>
              <a:t>By the end of year, 15,000 active stores across 80 countries.</a:t>
            </a:r>
          </a:p>
          <a:p>
            <a:endParaRPr lang="en-US" dirty="0"/>
          </a:p>
          <a:p>
            <a:pPr marL="0" indent="0">
              <a:buNone/>
            </a:pPr>
            <a:r>
              <a:rPr lang="en-US" dirty="0"/>
              <a:t>2012</a:t>
            </a:r>
          </a:p>
          <a:p>
            <a:r>
              <a:rPr lang="en-US" dirty="0"/>
              <a:t>Profit Magazine named Shopify “Canada’s Smartest Company”. By the end of the year, Shopify had grown to 40,000 stores across 90 countries selling $740 million worth of product.</a:t>
            </a:r>
          </a:p>
          <a:p>
            <a:pPr marL="0" indent="0">
              <a:buNone/>
            </a:pPr>
            <a:endParaRPr lang="en-US" dirty="0"/>
          </a:p>
        </p:txBody>
      </p:sp>
    </p:spTree>
    <p:extLst>
      <p:ext uri="{BB962C8B-B14F-4D97-AF65-F5344CB8AC3E}">
        <p14:creationId xmlns:p14="http://schemas.microsoft.com/office/powerpoint/2010/main" xmlns="" val="1972019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Key External Drives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5530174" cy="4154984"/>
          </a:xfrm>
          <a:prstGeom prst="rect">
            <a:avLst/>
          </a:prstGeom>
        </p:spPr>
        <p:txBody>
          <a:bodyPr wrap="square" lIns="0" tIns="0" rIns="0" bIns="0" rtlCol="0" anchor="t">
            <a:spAutoFit/>
          </a:bodyPr>
          <a:lstStyle/>
          <a:p>
            <a:pPr rtl="0">
              <a:lnSpc>
                <a:spcPct val="150000"/>
              </a:lnSpc>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 Internet Traffic Volume:</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Estimated value in 2020: 253.4 Exabyte per month</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2015-2020 Compound Growth: 26.40%</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Forecast value in 2025: 773.0 Exabyte per month</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2020-2025 Compound Growth: 24.99%</a:t>
            </a: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935" y="1690694"/>
            <a:ext cx="6098465" cy="3430387"/>
          </a:xfrm>
          <a:prstGeom prst="rect">
            <a:avLst/>
          </a:prstGeom>
        </p:spPr>
      </p:pic>
    </p:spTree>
    <p:extLst>
      <p:ext uri="{BB962C8B-B14F-4D97-AF65-F5344CB8AC3E}">
        <p14:creationId xmlns:p14="http://schemas.microsoft.com/office/powerpoint/2010/main" xmlns="" val="286337266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863A54-5D94-2049-9774-FC6EA4A7ED53}"/>
              </a:ext>
            </a:extLst>
          </p:cNvPr>
          <p:cNvSpPr>
            <a:spLocks noGrp="1"/>
          </p:cNvSpPr>
          <p:nvPr>
            <p:ph type="title"/>
          </p:nvPr>
        </p:nvSpPr>
        <p:spPr/>
        <p:txBody>
          <a:bodyPr/>
          <a:lstStyle/>
          <a:p>
            <a:r>
              <a:rPr lang="en-US" dirty="0"/>
              <a:t>Shopify History</a:t>
            </a:r>
          </a:p>
        </p:txBody>
      </p:sp>
      <p:sp>
        <p:nvSpPr>
          <p:cNvPr id="3" name="Content Placeholder 2">
            <a:extLst>
              <a:ext uri="{FF2B5EF4-FFF2-40B4-BE49-F238E27FC236}">
                <a16:creationId xmlns:a16="http://schemas.microsoft.com/office/drawing/2014/main" xmlns="" id="{6D003567-5A14-444D-A184-BDCB394AC04B}"/>
              </a:ext>
            </a:extLst>
          </p:cNvPr>
          <p:cNvSpPr>
            <a:spLocks noGrp="1"/>
          </p:cNvSpPr>
          <p:nvPr>
            <p:ph idx="1"/>
          </p:nvPr>
        </p:nvSpPr>
        <p:spPr/>
        <p:txBody>
          <a:bodyPr/>
          <a:lstStyle/>
          <a:p>
            <a:pPr marL="0" indent="0">
              <a:buNone/>
            </a:pPr>
            <a:r>
              <a:rPr lang="en-US" dirty="0"/>
              <a:t>2013</a:t>
            </a:r>
          </a:p>
          <a:p>
            <a:r>
              <a:rPr lang="en-US" dirty="0"/>
              <a:t>Shopify Payments allowed merchants to accept credit cards without a third party payment gateway, and </a:t>
            </a:r>
            <a:r>
              <a:rPr lang="en-US" b="1" dirty="0"/>
              <a:t>point of sale </a:t>
            </a:r>
            <a:r>
              <a:rPr lang="en-US" dirty="0"/>
              <a:t>system was launched. The point of sale system can use iPad to accept payments from debit and credit.</a:t>
            </a:r>
          </a:p>
          <a:p>
            <a:r>
              <a:rPr lang="en-US" dirty="0"/>
              <a:t>Shopify acquired Jet Cooper, a designer and user experience agency based in Toronto.</a:t>
            </a:r>
          </a:p>
          <a:p>
            <a:r>
              <a:rPr lang="en-US" dirty="0"/>
              <a:t>Shopify received $100 million in Series C funding.</a:t>
            </a:r>
          </a:p>
        </p:txBody>
      </p:sp>
    </p:spTree>
    <p:extLst>
      <p:ext uri="{BB962C8B-B14F-4D97-AF65-F5344CB8AC3E}">
        <p14:creationId xmlns:p14="http://schemas.microsoft.com/office/powerpoint/2010/main" xmlns="" val="16220187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A6745B-0A81-3843-9090-040EA9CCCC3B}"/>
              </a:ext>
            </a:extLst>
          </p:cNvPr>
          <p:cNvSpPr>
            <a:spLocks noGrp="1"/>
          </p:cNvSpPr>
          <p:nvPr>
            <p:ph type="title"/>
          </p:nvPr>
        </p:nvSpPr>
        <p:spPr/>
        <p:txBody>
          <a:bodyPr/>
          <a:lstStyle/>
          <a:p>
            <a:r>
              <a:rPr lang="en-US" dirty="0"/>
              <a:t>Shopify History</a:t>
            </a:r>
          </a:p>
        </p:txBody>
      </p:sp>
      <p:sp>
        <p:nvSpPr>
          <p:cNvPr id="3" name="Content Placeholder 2">
            <a:extLst>
              <a:ext uri="{FF2B5EF4-FFF2-40B4-BE49-F238E27FC236}">
                <a16:creationId xmlns:a16="http://schemas.microsoft.com/office/drawing/2014/main" xmlns="" id="{75A2375B-FE13-3D40-9AC1-33A601CDFCD8}"/>
              </a:ext>
            </a:extLst>
          </p:cNvPr>
          <p:cNvSpPr>
            <a:spLocks noGrp="1"/>
          </p:cNvSpPr>
          <p:nvPr>
            <p:ph idx="1"/>
          </p:nvPr>
        </p:nvSpPr>
        <p:spPr/>
        <p:txBody>
          <a:bodyPr>
            <a:normAutofit fontScale="85000" lnSpcReduction="20000"/>
          </a:bodyPr>
          <a:lstStyle/>
          <a:p>
            <a:pPr marL="0" indent="0">
              <a:buNone/>
            </a:pPr>
            <a:r>
              <a:rPr lang="en-US" dirty="0"/>
              <a:t>2014</a:t>
            </a:r>
          </a:p>
          <a:p>
            <a:r>
              <a:rPr lang="en-US" dirty="0"/>
              <a:t>Shopify platform hosted around 120,000 online retailers, and it was listed as #3 in Deloitte’s Fast 50 in Canada.</a:t>
            </a:r>
          </a:p>
          <a:p>
            <a:r>
              <a:rPr lang="en-US" dirty="0"/>
              <a:t>Shopify earned $105 million, twice as much as it raised the previous year.</a:t>
            </a:r>
          </a:p>
          <a:p>
            <a:endParaRPr lang="en-US" dirty="0"/>
          </a:p>
          <a:p>
            <a:pPr marL="0" indent="0">
              <a:buNone/>
            </a:pPr>
            <a:r>
              <a:rPr lang="en-US" dirty="0"/>
              <a:t>2015</a:t>
            </a:r>
          </a:p>
          <a:p>
            <a:r>
              <a:rPr lang="en-US" dirty="0"/>
              <a:t>Shopify ‘s initial public offering filled for in April on NYSE and TSX, and it went public in May, raising more than $131 million.</a:t>
            </a:r>
          </a:p>
          <a:p>
            <a:r>
              <a:rPr lang="en-US" dirty="0"/>
              <a:t>Shopify generated $45 million during the first quarter as a public offering, doubled from the year-ago quarter.</a:t>
            </a:r>
          </a:p>
        </p:txBody>
      </p:sp>
    </p:spTree>
    <p:extLst>
      <p:ext uri="{BB962C8B-B14F-4D97-AF65-F5344CB8AC3E}">
        <p14:creationId xmlns:p14="http://schemas.microsoft.com/office/powerpoint/2010/main" xmlns="" val="256766763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C567A1-C28B-F748-ADA1-6643778D0851}"/>
              </a:ext>
            </a:extLst>
          </p:cNvPr>
          <p:cNvSpPr>
            <a:spLocks noGrp="1"/>
          </p:cNvSpPr>
          <p:nvPr>
            <p:ph type="title"/>
          </p:nvPr>
        </p:nvSpPr>
        <p:spPr/>
        <p:txBody>
          <a:bodyPr/>
          <a:lstStyle/>
          <a:p>
            <a:r>
              <a:rPr lang="en-US" dirty="0"/>
              <a:t>Two Main Revenue Streams</a:t>
            </a:r>
          </a:p>
        </p:txBody>
      </p:sp>
      <p:sp>
        <p:nvSpPr>
          <p:cNvPr id="3" name="Content Placeholder 2">
            <a:extLst>
              <a:ext uri="{FF2B5EF4-FFF2-40B4-BE49-F238E27FC236}">
                <a16:creationId xmlns:a16="http://schemas.microsoft.com/office/drawing/2014/main" xmlns="" id="{C084936B-BE8C-394D-8318-29A187A4189F}"/>
              </a:ext>
            </a:extLst>
          </p:cNvPr>
          <p:cNvSpPr>
            <a:spLocks noGrp="1"/>
          </p:cNvSpPr>
          <p:nvPr>
            <p:ph idx="1"/>
          </p:nvPr>
        </p:nvSpPr>
        <p:spPr/>
        <p:txBody>
          <a:bodyPr/>
          <a:lstStyle/>
          <a:p>
            <a:r>
              <a:rPr lang="en-US" dirty="0"/>
              <a:t>Subscription Solutions</a:t>
            </a:r>
          </a:p>
          <a:p>
            <a:pPr lvl="1">
              <a:buFont typeface="Courier New" panose="02070309020205020404" pitchFamily="49" charset="0"/>
              <a:buChar char="o"/>
            </a:pPr>
            <a:r>
              <a:rPr lang="en-US" dirty="0"/>
              <a:t>A recurring subscription component</a:t>
            </a:r>
          </a:p>
          <a:p>
            <a:pPr>
              <a:buFont typeface="Courier New" panose="02070309020205020404" pitchFamily="49" charset="0"/>
              <a:buChar char="o"/>
            </a:pPr>
            <a:endParaRPr lang="en-US" dirty="0"/>
          </a:p>
          <a:p>
            <a:r>
              <a:rPr lang="en-US" dirty="0"/>
              <a:t>Merchant Solutions</a:t>
            </a:r>
          </a:p>
          <a:p>
            <a:pPr lvl="1">
              <a:buFont typeface="Courier New" panose="02070309020205020404" pitchFamily="49" charset="0"/>
              <a:buChar char="o"/>
            </a:pPr>
            <a:r>
              <a:rPr lang="en-US" dirty="0"/>
              <a:t>A merchant success-based component</a:t>
            </a:r>
          </a:p>
        </p:txBody>
      </p:sp>
    </p:spTree>
    <p:extLst>
      <p:ext uri="{BB962C8B-B14F-4D97-AF65-F5344CB8AC3E}">
        <p14:creationId xmlns:p14="http://schemas.microsoft.com/office/powerpoint/2010/main" xmlns="" val="17427616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E3FBD0-C031-1944-A74B-310DBB3022F0}"/>
              </a:ext>
            </a:extLst>
          </p:cNvPr>
          <p:cNvSpPr>
            <a:spLocks noGrp="1"/>
          </p:cNvSpPr>
          <p:nvPr>
            <p:ph type="title"/>
          </p:nvPr>
        </p:nvSpPr>
        <p:spPr/>
        <p:txBody>
          <a:bodyPr/>
          <a:lstStyle/>
          <a:p>
            <a:r>
              <a:rPr lang="en-US" dirty="0"/>
              <a:t>Subscription Solutions Revenue</a:t>
            </a:r>
          </a:p>
        </p:txBody>
      </p:sp>
      <p:sp>
        <p:nvSpPr>
          <p:cNvPr id="3" name="Content Placeholder 2">
            <a:extLst>
              <a:ext uri="{FF2B5EF4-FFF2-40B4-BE49-F238E27FC236}">
                <a16:creationId xmlns:a16="http://schemas.microsoft.com/office/drawing/2014/main" xmlns="" id="{F8E863BA-77DD-5642-96F6-950C5BEF97C8}"/>
              </a:ext>
            </a:extLst>
          </p:cNvPr>
          <p:cNvSpPr>
            <a:spLocks noGrp="1"/>
          </p:cNvSpPr>
          <p:nvPr>
            <p:ph idx="1"/>
          </p:nvPr>
        </p:nvSpPr>
        <p:spPr/>
        <p:txBody>
          <a:bodyPr>
            <a:normAutofit lnSpcReduction="10000"/>
          </a:bodyPr>
          <a:lstStyle/>
          <a:p>
            <a:r>
              <a:rPr lang="en-US" dirty="0"/>
              <a:t>Principally through the sale of subscriptions to the platform</a:t>
            </a:r>
          </a:p>
          <a:p>
            <a:r>
              <a:rPr lang="en-US" dirty="0"/>
              <a:t>Offer different plans for different prices</a:t>
            </a:r>
          </a:p>
          <a:p>
            <a:pPr lvl="1">
              <a:buFont typeface="Courier New" panose="02070309020205020404" pitchFamily="49" charset="0"/>
              <a:buChar char="o"/>
            </a:pPr>
            <a:r>
              <a:rPr lang="en-US" dirty="0"/>
              <a:t>Basic Shopify</a:t>
            </a:r>
          </a:p>
          <a:p>
            <a:pPr lvl="1">
              <a:buFont typeface="Courier New" panose="02070309020205020404" pitchFamily="49" charset="0"/>
              <a:buChar char="o"/>
            </a:pPr>
            <a:r>
              <a:rPr lang="en-US" dirty="0"/>
              <a:t>Advanced Shopify</a:t>
            </a:r>
          </a:p>
          <a:p>
            <a:pPr lvl="1">
              <a:buFont typeface="Courier New" panose="02070309020205020404" pitchFamily="49" charset="0"/>
              <a:buChar char="o"/>
            </a:pPr>
            <a:r>
              <a:rPr lang="en-US" dirty="0"/>
              <a:t>Shopify Plus</a:t>
            </a:r>
          </a:p>
          <a:p>
            <a:r>
              <a:rPr lang="en-US" dirty="0"/>
              <a:t>Subscription terms automatically renew and subscription fee are non-refundable</a:t>
            </a:r>
          </a:p>
          <a:p>
            <a:r>
              <a:rPr lang="en-US" dirty="0"/>
              <a:t>Additional subscription solutions revenue from the sale of themes and apps,</a:t>
            </a:r>
            <a:r>
              <a:rPr lang="en-CA" dirty="0"/>
              <a:t> the registration of domain names, and the collection of variable platform fees</a:t>
            </a:r>
          </a:p>
          <a:p>
            <a:endParaRPr lang="en-US" dirty="0"/>
          </a:p>
        </p:txBody>
      </p:sp>
    </p:spTree>
    <p:extLst>
      <p:ext uri="{BB962C8B-B14F-4D97-AF65-F5344CB8AC3E}">
        <p14:creationId xmlns:p14="http://schemas.microsoft.com/office/powerpoint/2010/main" xmlns="" val="21483820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4C31FA-C728-9044-8013-2E950A61C809}"/>
              </a:ext>
            </a:extLst>
          </p:cNvPr>
          <p:cNvSpPr>
            <a:spLocks noGrp="1"/>
          </p:cNvSpPr>
          <p:nvPr>
            <p:ph type="title"/>
          </p:nvPr>
        </p:nvSpPr>
        <p:spPr/>
        <p:txBody>
          <a:bodyPr/>
          <a:lstStyle/>
          <a:p>
            <a:r>
              <a:rPr lang="en-CA" dirty="0"/>
              <a:t>Merchant Solutions Revenue</a:t>
            </a:r>
            <a:endParaRPr lang="en-US" dirty="0"/>
          </a:p>
        </p:txBody>
      </p:sp>
      <p:sp>
        <p:nvSpPr>
          <p:cNvPr id="3" name="Content Placeholder 2">
            <a:extLst>
              <a:ext uri="{FF2B5EF4-FFF2-40B4-BE49-F238E27FC236}">
                <a16:creationId xmlns:a16="http://schemas.microsoft.com/office/drawing/2014/main" xmlns="" id="{8327A6D9-425C-5B43-B0DF-2A76D3EDA6C8}"/>
              </a:ext>
            </a:extLst>
          </p:cNvPr>
          <p:cNvSpPr>
            <a:spLocks noGrp="1"/>
          </p:cNvSpPr>
          <p:nvPr>
            <p:ph idx="1"/>
          </p:nvPr>
        </p:nvSpPr>
        <p:spPr/>
        <p:txBody>
          <a:bodyPr/>
          <a:lstStyle/>
          <a:p>
            <a:pPr marL="0" indent="0">
              <a:buNone/>
            </a:pPr>
            <a:r>
              <a:rPr lang="en-US" dirty="0"/>
              <a:t>Providing additional services to merchants to increase their use of the platform</a:t>
            </a:r>
          </a:p>
          <a:p>
            <a:endParaRPr lang="en-US" dirty="0"/>
          </a:p>
          <a:p>
            <a:r>
              <a:rPr lang="en-US" dirty="0"/>
              <a:t>Majority of revenue is from fees earned from merchants </a:t>
            </a:r>
            <a:r>
              <a:rPr lang="en-CA" dirty="0"/>
              <a:t>based on their customer orders processed through Shopify Payments</a:t>
            </a:r>
          </a:p>
          <a:p>
            <a:r>
              <a:rPr lang="en-CA" dirty="0"/>
              <a:t>Generates revenue which relating to Shopify Shipping, Shopify Capital, other transaction services and referral fees, as well as from the sale of Point-of-Sale (POS) hardware</a:t>
            </a:r>
          </a:p>
          <a:p>
            <a:endParaRPr lang="en-US" dirty="0"/>
          </a:p>
        </p:txBody>
      </p:sp>
    </p:spTree>
    <p:extLst>
      <p:ext uri="{BB962C8B-B14F-4D97-AF65-F5344CB8AC3E}">
        <p14:creationId xmlns:p14="http://schemas.microsoft.com/office/powerpoint/2010/main" xmlns="" val="9634820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72040F-07C8-6946-8403-95636061A8B0}"/>
              </a:ext>
            </a:extLst>
          </p:cNvPr>
          <p:cNvSpPr>
            <a:spLocks noGrp="1"/>
          </p:cNvSpPr>
          <p:nvPr>
            <p:ph type="title"/>
          </p:nvPr>
        </p:nvSpPr>
        <p:spPr/>
        <p:txBody>
          <a:bodyPr/>
          <a:lstStyle/>
          <a:p>
            <a:r>
              <a:rPr lang="en-US" dirty="0"/>
              <a:t>Acquisitions</a:t>
            </a:r>
          </a:p>
        </p:txBody>
      </p:sp>
      <p:sp>
        <p:nvSpPr>
          <p:cNvPr id="3" name="Content Placeholder 2">
            <a:extLst>
              <a:ext uri="{FF2B5EF4-FFF2-40B4-BE49-F238E27FC236}">
                <a16:creationId xmlns:a16="http://schemas.microsoft.com/office/drawing/2014/main" xmlns="" id="{8926B5CF-BFED-BA42-87B1-7682C0F5EC1D}"/>
              </a:ext>
            </a:extLst>
          </p:cNvPr>
          <p:cNvSpPr>
            <a:spLocks noGrp="1"/>
          </p:cNvSpPr>
          <p:nvPr>
            <p:ph idx="1"/>
          </p:nvPr>
        </p:nvSpPr>
        <p:spPr>
          <a:xfrm>
            <a:off x="885825" y="1918535"/>
            <a:ext cx="10515600" cy="1394653"/>
          </a:xfrm>
        </p:spPr>
        <p:txBody>
          <a:bodyPr anchor="ctr">
            <a:normAutofit/>
          </a:bodyPr>
          <a:lstStyle/>
          <a:p>
            <a:pPr marL="0" indent="0" algn="ctr">
              <a:buNone/>
            </a:pPr>
            <a:r>
              <a:rPr lang="en-US" dirty="0"/>
              <a:t>Acquisitions occur when one company buys another company friendly or hostile, depending on the company is better off as an operating unit.</a:t>
            </a:r>
          </a:p>
          <a:p>
            <a:pPr marL="0" indent="0">
              <a:buNone/>
            </a:pPr>
            <a:endParaRPr lang="en-US" dirty="0"/>
          </a:p>
        </p:txBody>
      </p:sp>
      <p:pic>
        <p:nvPicPr>
          <p:cNvPr id="6" name="Google Shape;1231;g5c80e511a2_0_15">
            <a:extLst>
              <a:ext uri="{FF2B5EF4-FFF2-40B4-BE49-F238E27FC236}">
                <a16:creationId xmlns:a16="http://schemas.microsoft.com/office/drawing/2014/main" xmlns="" id="{7FED9C13-6633-B347-A0AB-7635231B7B26}"/>
              </a:ext>
            </a:extLst>
          </p:cNvPr>
          <p:cNvPicPr preferRelativeResize="0"/>
          <p:nvPr/>
        </p:nvPicPr>
        <p:blipFill>
          <a:blip r:embed="rId2" cstate="print">
            <a:alphaModFix/>
          </a:blip>
          <a:stretch>
            <a:fillRect/>
          </a:stretch>
        </p:blipFill>
        <p:spPr>
          <a:xfrm>
            <a:off x="838200" y="3075472"/>
            <a:ext cx="2114550" cy="609600"/>
          </a:xfrm>
          <a:prstGeom prst="rect">
            <a:avLst/>
          </a:prstGeom>
          <a:noFill/>
          <a:ln>
            <a:noFill/>
          </a:ln>
        </p:spPr>
      </p:pic>
      <p:pic>
        <p:nvPicPr>
          <p:cNvPr id="7" name="Google Shape;1232;g5c80e511a2_0_15">
            <a:extLst>
              <a:ext uri="{FF2B5EF4-FFF2-40B4-BE49-F238E27FC236}">
                <a16:creationId xmlns:a16="http://schemas.microsoft.com/office/drawing/2014/main" xmlns="" id="{B2B1EE2B-153A-C148-9591-BFC6D9F4D459}"/>
              </a:ext>
            </a:extLst>
          </p:cNvPr>
          <p:cNvPicPr preferRelativeResize="0"/>
          <p:nvPr/>
        </p:nvPicPr>
        <p:blipFill>
          <a:blip r:embed="rId3" cstate="print">
            <a:alphaModFix/>
          </a:blip>
          <a:stretch>
            <a:fillRect/>
          </a:stretch>
        </p:blipFill>
        <p:spPr>
          <a:xfrm>
            <a:off x="7833603" y="4049950"/>
            <a:ext cx="1924050" cy="609600"/>
          </a:xfrm>
          <a:prstGeom prst="rect">
            <a:avLst/>
          </a:prstGeom>
          <a:noFill/>
          <a:ln>
            <a:noFill/>
          </a:ln>
        </p:spPr>
      </p:pic>
      <p:pic>
        <p:nvPicPr>
          <p:cNvPr id="8" name="Google Shape;1233;g5c80e511a2_0_15">
            <a:extLst>
              <a:ext uri="{FF2B5EF4-FFF2-40B4-BE49-F238E27FC236}">
                <a16:creationId xmlns:a16="http://schemas.microsoft.com/office/drawing/2014/main" xmlns="" id="{5BE42066-5306-C649-A04A-ADFE2F984480}"/>
              </a:ext>
            </a:extLst>
          </p:cNvPr>
          <p:cNvPicPr preferRelativeResize="0"/>
          <p:nvPr/>
        </p:nvPicPr>
        <p:blipFill>
          <a:blip r:embed="rId4" cstate="print">
            <a:alphaModFix/>
          </a:blip>
          <a:stretch>
            <a:fillRect/>
          </a:stretch>
        </p:blipFill>
        <p:spPr>
          <a:xfrm>
            <a:off x="3970000" y="2987297"/>
            <a:ext cx="3257550" cy="628650"/>
          </a:xfrm>
          <a:prstGeom prst="rect">
            <a:avLst/>
          </a:prstGeom>
          <a:noFill/>
          <a:ln>
            <a:noFill/>
          </a:ln>
        </p:spPr>
      </p:pic>
      <p:pic>
        <p:nvPicPr>
          <p:cNvPr id="9" name="Google Shape;1234;g5c80e511a2_0_15">
            <a:extLst>
              <a:ext uri="{FF2B5EF4-FFF2-40B4-BE49-F238E27FC236}">
                <a16:creationId xmlns:a16="http://schemas.microsoft.com/office/drawing/2014/main" xmlns="" id="{E4FC49A0-C932-3B45-A168-92D868F389FE}"/>
              </a:ext>
            </a:extLst>
          </p:cNvPr>
          <p:cNvPicPr preferRelativeResize="0"/>
          <p:nvPr/>
        </p:nvPicPr>
        <p:blipFill>
          <a:blip r:embed="rId5" cstate="print">
            <a:alphaModFix/>
          </a:blip>
          <a:stretch>
            <a:fillRect/>
          </a:stretch>
        </p:blipFill>
        <p:spPr>
          <a:xfrm>
            <a:off x="4173975" y="4159972"/>
            <a:ext cx="2457450" cy="552450"/>
          </a:xfrm>
          <a:prstGeom prst="rect">
            <a:avLst/>
          </a:prstGeom>
          <a:noFill/>
          <a:ln>
            <a:noFill/>
          </a:ln>
        </p:spPr>
      </p:pic>
      <p:pic>
        <p:nvPicPr>
          <p:cNvPr id="10" name="Google Shape;1235;g5c80e511a2_0_15">
            <a:extLst>
              <a:ext uri="{FF2B5EF4-FFF2-40B4-BE49-F238E27FC236}">
                <a16:creationId xmlns:a16="http://schemas.microsoft.com/office/drawing/2014/main" xmlns="" id="{2CD7B4A9-72AC-4147-8256-669093F4A19D}"/>
              </a:ext>
            </a:extLst>
          </p:cNvPr>
          <p:cNvPicPr preferRelativeResize="0"/>
          <p:nvPr/>
        </p:nvPicPr>
        <p:blipFill>
          <a:blip r:embed="rId6" cstate="print">
            <a:alphaModFix/>
          </a:blip>
          <a:stretch>
            <a:fillRect/>
          </a:stretch>
        </p:blipFill>
        <p:spPr>
          <a:xfrm>
            <a:off x="10093056" y="4044674"/>
            <a:ext cx="1733550" cy="590550"/>
          </a:xfrm>
          <a:prstGeom prst="rect">
            <a:avLst/>
          </a:prstGeom>
          <a:noFill/>
          <a:ln>
            <a:noFill/>
          </a:ln>
        </p:spPr>
      </p:pic>
      <p:pic>
        <p:nvPicPr>
          <p:cNvPr id="11" name="Google Shape;1236;g5c80e511a2_0_15">
            <a:extLst>
              <a:ext uri="{FF2B5EF4-FFF2-40B4-BE49-F238E27FC236}">
                <a16:creationId xmlns:a16="http://schemas.microsoft.com/office/drawing/2014/main" xmlns="" id="{6534D012-DA01-1F40-8F10-BB1AD7664268}"/>
              </a:ext>
            </a:extLst>
          </p:cNvPr>
          <p:cNvPicPr preferRelativeResize="0"/>
          <p:nvPr/>
        </p:nvPicPr>
        <p:blipFill>
          <a:blip r:embed="rId7" cstate="print">
            <a:alphaModFix/>
          </a:blip>
          <a:stretch>
            <a:fillRect/>
          </a:stretch>
        </p:blipFill>
        <p:spPr>
          <a:xfrm>
            <a:off x="885825" y="5060726"/>
            <a:ext cx="2019300" cy="732274"/>
          </a:xfrm>
          <a:prstGeom prst="rect">
            <a:avLst/>
          </a:prstGeom>
          <a:noFill/>
          <a:ln>
            <a:noFill/>
          </a:ln>
        </p:spPr>
      </p:pic>
      <p:pic>
        <p:nvPicPr>
          <p:cNvPr id="12" name="Google Shape;1237;g5c80e511a2_0_15">
            <a:extLst>
              <a:ext uri="{FF2B5EF4-FFF2-40B4-BE49-F238E27FC236}">
                <a16:creationId xmlns:a16="http://schemas.microsoft.com/office/drawing/2014/main" xmlns="" id="{41DCE23B-B707-3A45-9D9E-87DCEA62921A}"/>
              </a:ext>
            </a:extLst>
          </p:cNvPr>
          <p:cNvPicPr preferRelativeResize="0"/>
          <p:nvPr/>
        </p:nvPicPr>
        <p:blipFill>
          <a:blip r:embed="rId8" cstate="print">
            <a:alphaModFix/>
          </a:blip>
          <a:stretch>
            <a:fillRect/>
          </a:stretch>
        </p:blipFill>
        <p:spPr>
          <a:xfrm>
            <a:off x="838200" y="3982799"/>
            <a:ext cx="1515336" cy="656125"/>
          </a:xfrm>
          <a:prstGeom prst="rect">
            <a:avLst/>
          </a:prstGeom>
          <a:noFill/>
          <a:ln>
            <a:noFill/>
          </a:ln>
        </p:spPr>
      </p:pic>
      <p:pic>
        <p:nvPicPr>
          <p:cNvPr id="13" name="Google Shape;1238;g5c80e511a2_0_15">
            <a:extLst>
              <a:ext uri="{FF2B5EF4-FFF2-40B4-BE49-F238E27FC236}">
                <a16:creationId xmlns:a16="http://schemas.microsoft.com/office/drawing/2014/main" xmlns="" id="{B4FF7B40-122B-4649-AED6-1E8ACBA676C6}"/>
              </a:ext>
            </a:extLst>
          </p:cNvPr>
          <p:cNvPicPr preferRelativeResize="0"/>
          <p:nvPr/>
        </p:nvPicPr>
        <p:blipFill>
          <a:blip r:embed="rId9" cstate="print">
            <a:alphaModFix/>
          </a:blip>
          <a:stretch>
            <a:fillRect/>
          </a:stretch>
        </p:blipFill>
        <p:spPr>
          <a:xfrm>
            <a:off x="4153828" y="5022976"/>
            <a:ext cx="2345600" cy="807775"/>
          </a:xfrm>
          <a:prstGeom prst="rect">
            <a:avLst/>
          </a:prstGeom>
          <a:noFill/>
          <a:ln>
            <a:noFill/>
          </a:ln>
        </p:spPr>
      </p:pic>
      <p:pic>
        <p:nvPicPr>
          <p:cNvPr id="14" name="Google Shape;1239;g5c80e511a2_0_15">
            <a:extLst>
              <a:ext uri="{FF2B5EF4-FFF2-40B4-BE49-F238E27FC236}">
                <a16:creationId xmlns:a16="http://schemas.microsoft.com/office/drawing/2014/main" xmlns="" id="{C52176CE-D2CF-3141-9BF5-CDC04AC26938}"/>
              </a:ext>
            </a:extLst>
          </p:cNvPr>
          <p:cNvPicPr preferRelativeResize="0"/>
          <p:nvPr/>
        </p:nvPicPr>
        <p:blipFill>
          <a:blip r:embed="rId10" cstate="print">
            <a:alphaModFix/>
          </a:blip>
          <a:stretch>
            <a:fillRect/>
          </a:stretch>
        </p:blipFill>
        <p:spPr>
          <a:xfrm>
            <a:off x="10311281" y="4852255"/>
            <a:ext cx="1515325" cy="835731"/>
          </a:xfrm>
          <a:prstGeom prst="rect">
            <a:avLst/>
          </a:prstGeom>
          <a:noFill/>
          <a:ln>
            <a:noFill/>
          </a:ln>
        </p:spPr>
      </p:pic>
      <p:pic>
        <p:nvPicPr>
          <p:cNvPr id="15" name="Picture 14">
            <a:extLst>
              <a:ext uri="{FF2B5EF4-FFF2-40B4-BE49-F238E27FC236}">
                <a16:creationId xmlns:a16="http://schemas.microsoft.com/office/drawing/2014/main" xmlns="" id="{EF19C476-C73B-8748-A200-B95079A49A67}"/>
              </a:ext>
            </a:extLst>
          </p:cNvPr>
          <p:cNvPicPr>
            <a:picLocks noChangeAspect="1"/>
          </p:cNvPicPr>
          <p:nvPr/>
        </p:nvPicPr>
        <p:blipFill>
          <a:blip r:embed="rId11" cstate="print"/>
          <a:stretch>
            <a:fillRect/>
          </a:stretch>
        </p:blipFill>
        <p:spPr>
          <a:xfrm>
            <a:off x="7403051" y="4502807"/>
            <a:ext cx="2522304" cy="1534628"/>
          </a:xfrm>
          <a:prstGeom prst="rect">
            <a:avLst/>
          </a:prstGeom>
        </p:spPr>
      </p:pic>
      <p:pic>
        <p:nvPicPr>
          <p:cNvPr id="5" name="Picture 4">
            <a:extLst>
              <a:ext uri="{FF2B5EF4-FFF2-40B4-BE49-F238E27FC236}">
                <a16:creationId xmlns:a16="http://schemas.microsoft.com/office/drawing/2014/main" xmlns="" id="{2CEE07EB-D6FF-7246-B585-282C0C8011FD}"/>
              </a:ext>
            </a:extLst>
          </p:cNvPr>
          <p:cNvPicPr>
            <a:picLocks noChangeAspect="1"/>
          </p:cNvPicPr>
          <p:nvPr/>
        </p:nvPicPr>
        <p:blipFill>
          <a:blip r:embed="rId12" cstate="print"/>
          <a:stretch>
            <a:fillRect/>
          </a:stretch>
        </p:blipFill>
        <p:spPr>
          <a:xfrm>
            <a:off x="7833603" y="2999385"/>
            <a:ext cx="3479800" cy="584200"/>
          </a:xfrm>
          <a:prstGeom prst="rect">
            <a:avLst/>
          </a:prstGeom>
        </p:spPr>
      </p:pic>
    </p:spTree>
    <p:extLst>
      <p:ext uri="{BB962C8B-B14F-4D97-AF65-F5344CB8AC3E}">
        <p14:creationId xmlns:p14="http://schemas.microsoft.com/office/powerpoint/2010/main" xmlns="" val="16741502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BFC017-E0C6-084C-BB1A-DAB14E1A9D23}"/>
              </a:ext>
            </a:extLst>
          </p:cNvPr>
          <p:cNvSpPr>
            <a:spLocks noGrp="1"/>
          </p:cNvSpPr>
          <p:nvPr>
            <p:ph type="title"/>
          </p:nvPr>
        </p:nvSpPr>
        <p:spPr/>
        <p:txBody>
          <a:bodyPr/>
          <a:lstStyle/>
          <a:p>
            <a:r>
              <a:rPr lang="en-US" dirty="0"/>
              <a:t>6 River Systems</a:t>
            </a:r>
          </a:p>
        </p:txBody>
      </p:sp>
      <p:sp>
        <p:nvSpPr>
          <p:cNvPr id="3" name="Content Placeholder 2">
            <a:extLst>
              <a:ext uri="{FF2B5EF4-FFF2-40B4-BE49-F238E27FC236}">
                <a16:creationId xmlns:a16="http://schemas.microsoft.com/office/drawing/2014/main" xmlns="" id="{3911E367-DF94-0E44-9D69-3CF9C4C27E54}"/>
              </a:ext>
            </a:extLst>
          </p:cNvPr>
          <p:cNvSpPr>
            <a:spLocks noGrp="1"/>
          </p:cNvSpPr>
          <p:nvPr>
            <p:ph idx="1"/>
          </p:nvPr>
        </p:nvSpPr>
        <p:spPr/>
        <p:txBody>
          <a:bodyPr>
            <a:normAutofit/>
          </a:bodyPr>
          <a:lstStyle/>
          <a:p>
            <a:r>
              <a:rPr lang="en-US" dirty="0"/>
              <a:t>Shopify completes acquisition of 6 River Systems in October 2019.</a:t>
            </a:r>
          </a:p>
          <a:p>
            <a:r>
              <a:rPr lang="en-CA" dirty="0"/>
              <a:t>6 River Systems is flexible and scalable warehouse automation powered by collaborative robots and artificial intelligence. The solution engages associates, keeps them on task and boosts productivity by 2-3x</a:t>
            </a:r>
            <a:r>
              <a:rPr lang="en-US" dirty="0"/>
              <a:t>.</a:t>
            </a:r>
          </a:p>
          <a:p>
            <a:r>
              <a:rPr lang="en-CA" dirty="0"/>
              <a:t>Tobi </a:t>
            </a:r>
            <a:r>
              <a:rPr lang="en-CA" dirty="0" err="1"/>
              <a:t>Lütke</a:t>
            </a:r>
            <a:r>
              <a:rPr lang="en-CA" dirty="0"/>
              <a:t>, CEO of Shopify, said “With 6 River Systems, we will bring technology and operational efficiencies to companies of all sizes around the world.”</a:t>
            </a:r>
          </a:p>
          <a:p>
            <a:endParaRPr lang="en-US" dirty="0"/>
          </a:p>
        </p:txBody>
      </p:sp>
    </p:spTree>
    <p:extLst>
      <p:ext uri="{BB962C8B-B14F-4D97-AF65-F5344CB8AC3E}">
        <p14:creationId xmlns:p14="http://schemas.microsoft.com/office/powerpoint/2010/main" xmlns="" val="18722618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5C5EE0-BB8F-7D49-AA2B-C33D2AFF2DAF}"/>
              </a:ext>
            </a:extLst>
          </p:cNvPr>
          <p:cNvPicPr>
            <a:picLocks noChangeAspect="1"/>
          </p:cNvPicPr>
          <p:nvPr/>
        </p:nvPicPr>
        <p:blipFill>
          <a:blip r:embed="rId2" cstate="print"/>
          <a:stretch>
            <a:fillRect/>
          </a:stretch>
        </p:blipFill>
        <p:spPr>
          <a:xfrm>
            <a:off x="0" y="291413"/>
            <a:ext cx="12192000" cy="6566587"/>
          </a:xfrm>
          <a:prstGeom prst="rect">
            <a:avLst/>
          </a:prstGeom>
        </p:spPr>
      </p:pic>
    </p:spTree>
    <p:extLst>
      <p:ext uri="{BB962C8B-B14F-4D97-AF65-F5344CB8AC3E}">
        <p14:creationId xmlns:p14="http://schemas.microsoft.com/office/powerpoint/2010/main" xmlns="" val="3566879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4846C-FECE-D74A-8415-4FFB34602CD1}"/>
              </a:ext>
            </a:extLst>
          </p:cNvPr>
          <p:cNvSpPr>
            <a:spLocks noGrp="1"/>
          </p:cNvSpPr>
          <p:nvPr>
            <p:ph type="title"/>
          </p:nvPr>
        </p:nvSpPr>
        <p:spPr/>
        <p:txBody>
          <a:bodyPr/>
          <a:lstStyle/>
          <a:p>
            <a:r>
              <a:rPr lang="en-US" dirty="0"/>
              <a:t>Solutions </a:t>
            </a:r>
            <a:r>
              <a:rPr lang="en-US" dirty="0" err="1"/>
              <a:t>Alveo</a:t>
            </a:r>
            <a:r>
              <a:rPr lang="en-US" dirty="0"/>
              <a:t> Inc.</a:t>
            </a:r>
          </a:p>
        </p:txBody>
      </p:sp>
      <p:sp>
        <p:nvSpPr>
          <p:cNvPr id="3" name="Content Placeholder 2">
            <a:extLst>
              <a:ext uri="{FF2B5EF4-FFF2-40B4-BE49-F238E27FC236}">
                <a16:creationId xmlns:a16="http://schemas.microsoft.com/office/drawing/2014/main" xmlns="" id="{E5E60ADB-4667-8744-9ADC-A7CEBBBB4D7C}"/>
              </a:ext>
            </a:extLst>
          </p:cNvPr>
          <p:cNvSpPr>
            <a:spLocks noGrp="1"/>
          </p:cNvSpPr>
          <p:nvPr>
            <p:ph idx="1"/>
          </p:nvPr>
        </p:nvSpPr>
        <p:spPr/>
        <p:txBody>
          <a:bodyPr/>
          <a:lstStyle/>
          <a:p>
            <a:endParaRPr lang="en-US" dirty="0"/>
          </a:p>
          <a:p>
            <a:r>
              <a:rPr lang="en-US" dirty="0"/>
              <a:t>Shopify completed the acquisition of Solutions </a:t>
            </a:r>
            <a:r>
              <a:rPr lang="en-US" dirty="0" err="1"/>
              <a:t>Alveo</a:t>
            </a:r>
            <a:r>
              <a:rPr lang="en-US" dirty="0"/>
              <a:t> Inc. on June 22, 2018, accounted for as a business combination.</a:t>
            </a:r>
          </a:p>
          <a:p>
            <a:r>
              <a:rPr lang="en-US" dirty="0"/>
              <a:t>Solutions </a:t>
            </a:r>
            <a:r>
              <a:rPr lang="en-US" dirty="0" err="1"/>
              <a:t>Alveo</a:t>
            </a:r>
            <a:r>
              <a:rPr lang="en-US" dirty="0"/>
              <a:t> Inc. provides a platform for commerce return solution, and it was founded in 2016 in Montreal.</a:t>
            </a:r>
          </a:p>
          <a:p>
            <a:r>
              <a:rPr lang="en-US" dirty="0"/>
              <a:t>The operations of Solutions </a:t>
            </a:r>
            <a:r>
              <a:rPr lang="en-US" dirty="0" err="1"/>
              <a:t>Alveo</a:t>
            </a:r>
            <a:r>
              <a:rPr lang="en-US" dirty="0"/>
              <a:t> Inc. have been consolidated into Shopify.</a:t>
            </a:r>
          </a:p>
          <a:p>
            <a:endParaRPr lang="en-US" dirty="0"/>
          </a:p>
        </p:txBody>
      </p:sp>
    </p:spTree>
    <p:extLst>
      <p:ext uri="{BB962C8B-B14F-4D97-AF65-F5344CB8AC3E}">
        <p14:creationId xmlns:p14="http://schemas.microsoft.com/office/powerpoint/2010/main" xmlns="" val="7503219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1B5342-BF76-564F-AAD2-EBBC88716B52}"/>
              </a:ext>
            </a:extLst>
          </p:cNvPr>
          <p:cNvSpPr>
            <a:spLocks noGrp="1"/>
          </p:cNvSpPr>
          <p:nvPr>
            <p:ph type="title"/>
          </p:nvPr>
        </p:nvSpPr>
        <p:spPr/>
        <p:txBody>
          <a:bodyPr/>
          <a:lstStyle/>
          <a:p>
            <a:r>
              <a:rPr lang="en-US" dirty="0" err="1"/>
              <a:t>Tictail</a:t>
            </a:r>
            <a:r>
              <a:rPr lang="en-US" dirty="0"/>
              <a:t>, Inc.</a:t>
            </a:r>
          </a:p>
        </p:txBody>
      </p:sp>
      <p:sp>
        <p:nvSpPr>
          <p:cNvPr id="3" name="Content Placeholder 2">
            <a:extLst>
              <a:ext uri="{FF2B5EF4-FFF2-40B4-BE49-F238E27FC236}">
                <a16:creationId xmlns:a16="http://schemas.microsoft.com/office/drawing/2014/main" xmlns="" id="{F4C05730-A03D-7940-89A4-D709C52D7E8D}"/>
              </a:ext>
            </a:extLst>
          </p:cNvPr>
          <p:cNvSpPr>
            <a:spLocks noGrp="1"/>
          </p:cNvSpPr>
          <p:nvPr>
            <p:ph idx="1"/>
          </p:nvPr>
        </p:nvSpPr>
        <p:spPr/>
        <p:txBody>
          <a:bodyPr/>
          <a:lstStyle/>
          <a:p>
            <a:r>
              <a:rPr lang="en-US" dirty="0"/>
              <a:t>Shopify completed the acquisition of </a:t>
            </a:r>
            <a:r>
              <a:rPr lang="en-US" dirty="0" err="1"/>
              <a:t>Tictail</a:t>
            </a:r>
            <a:r>
              <a:rPr lang="en-US" dirty="0"/>
              <a:t>, Inc. and all of its subsidiaries (</a:t>
            </a:r>
            <a:r>
              <a:rPr lang="en-US" dirty="0" err="1"/>
              <a:t>Tictail</a:t>
            </a:r>
            <a:r>
              <a:rPr lang="en-US" dirty="0"/>
              <a:t>) on November 19, 2018.</a:t>
            </a:r>
          </a:p>
          <a:p>
            <a:r>
              <a:rPr lang="en-US" dirty="0" err="1"/>
              <a:t>Tictail</a:t>
            </a:r>
            <a:r>
              <a:rPr lang="en-US" dirty="0"/>
              <a:t> is a social shopping website for shoppers to discover emerging designers around world.</a:t>
            </a:r>
          </a:p>
          <a:p>
            <a:r>
              <a:rPr lang="en-US" dirty="0"/>
              <a:t>Th operations of </a:t>
            </a:r>
            <a:r>
              <a:rPr lang="en-US" dirty="0" err="1"/>
              <a:t>Tictail</a:t>
            </a:r>
            <a:r>
              <a:rPr lang="en-US" dirty="0"/>
              <a:t> also have been consolidated into the Shopify.</a:t>
            </a:r>
          </a:p>
          <a:p>
            <a:endParaRPr lang="en-US" dirty="0"/>
          </a:p>
          <a:p>
            <a:endParaRPr lang="en-US" dirty="0"/>
          </a:p>
        </p:txBody>
      </p:sp>
      <p:pic>
        <p:nvPicPr>
          <p:cNvPr id="4" name="Picture 3">
            <a:extLst>
              <a:ext uri="{FF2B5EF4-FFF2-40B4-BE49-F238E27FC236}">
                <a16:creationId xmlns:a16="http://schemas.microsoft.com/office/drawing/2014/main" xmlns="" id="{9C73A676-B0AC-1D49-9CA9-5DA338146788}"/>
              </a:ext>
            </a:extLst>
          </p:cNvPr>
          <p:cNvPicPr>
            <a:picLocks noChangeAspect="1"/>
          </p:cNvPicPr>
          <p:nvPr/>
        </p:nvPicPr>
        <p:blipFill>
          <a:blip r:embed="rId2" cstate="print"/>
          <a:stretch>
            <a:fillRect/>
          </a:stretch>
        </p:blipFill>
        <p:spPr>
          <a:xfrm>
            <a:off x="4663288" y="4149868"/>
            <a:ext cx="3179856" cy="1966260"/>
          </a:xfrm>
          <a:prstGeom prst="rect">
            <a:avLst/>
          </a:prstGeom>
        </p:spPr>
      </p:pic>
    </p:spTree>
    <p:extLst>
      <p:ext uri="{BB962C8B-B14F-4D97-AF65-F5344CB8AC3E}">
        <p14:creationId xmlns:p14="http://schemas.microsoft.com/office/powerpoint/2010/main" xmlns="" val="3440554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Key External Drives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5530174" cy="2308324"/>
          </a:xfrm>
          <a:prstGeom prst="rect">
            <a:avLst/>
          </a:prstGeom>
        </p:spPr>
        <p:txBody>
          <a:bodyPr wrap="square" lIns="0" tIns="0" rIns="0" bIns="0" rtlCol="0" anchor="t">
            <a:spAutoFit/>
          </a:bodyPr>
          <a:lstStyle/>
          <a:p>
            <a:pPr rtl="0">
              <a:lnSpc>
                <a:spcPct val="150000"/>
              </a:lnSpc>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3. Number of Mobile Internet Connections:</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Estimated value in 2020: 333.9 Million</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2015-2020 Compound Growth: 4.08%</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Forecast value in 2025: 346.5 Million</a:t>
            </a:r>
          </a:p>
          <a:p>
            <a:pPr marL="800100" lvl="1" indent="-342900">
              <a:lnSpc>
                <a:spcPct val="150000"/>
              </a:lnSpc>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2020-2025 Compound Growth: 0.75%</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64935" y="966097"/>
            <a:ext cx="6098465" cy="3430387"/>
          </a:xfrm>
          <a:prstGeom prst="rect">
            <a:avLst/>
          </a:prstGeom>
        </p:spPr>
      </p:pic>
    </p:spTree>
    <p:extLst>
      <p:ext uri="{BB962C8B-B14F-4D97-AF65-F5344CB8AC3E}">
        <p14:creationId xmlns:p14="http://schemas.microsoft.com/office/powerpoint/2010/main" xmlns="" val="40385934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05653C7-53DF-814A-B182-2A2938773C77}"/>
              </a:ext>
            </a:extLst>
          </p:cNvPr>
          <p:cNvPicPr>
            <a:picLocks noChangeAspect="1"/>
          </p:cNvPicPr>
          <p:nvPr/>
        </p:nvPicPr>
        <p:blipFill>
          <a:blip r:embed="rId2" cstate="print"/>
          <a:stretch>
            <a:fillRect/>
          </a:stretch>
        </p:blipFill>
        <p:spPr>
          <a:xfrm>
            <a:off x="0" y="1091351"/>
            <a:ext cx="12192000" cy="4675298"/>
          </a:xfrm>
          <a:prstGeom prst="rect">
            <a:avLst/>
          </a:prstGeom>
        </p:spPr>
      </p:pic>
      <p:sp>
        <p:nvSpPr>
          <p:cNvPr id="2" name="Title 1"/>
          <p:cNvSpPr>
            <a:spLocks noGrp="1"/>
          </p:cNvSpPr>
          <p:nvPr>
            <p:ph type="title"/>
          </p:nvPr>
        </p:nvSpPr>
        <p:spPr>
          <a:xfrm>
            <a:off x="295640" y="566733"/>
            <a:ext cx="9603275" cy="1049235"/>
          </a:xfrm>
        </p:spPr>
        <p:txBody>
          <a:bodyPr/>
          <a:lstStyle/>
          <a:p>
            <a:r>
              <a:rPr lang="en-US" dirty="0"/>
              <a:t>Final purchase price 2018</a:t>
            </a:r>
            <a:br>
              <a:rPr lang="en-US" dirty="0"/>
            </a:br>
            <a:endParaRPr lang="en-US" dirty="0"/>
          </a:p>
        </p:txBody>
      </p:sp>
    </p:spTree>
    <p:extLst>
      <p:ext uri="{BB962C8B-B14F-4D97-AF65-F5344CB8AC3E}">
        <p14:creationId xmlns:p14="http://schemas.microsoft.com/office/powerpoint/2010/main" xmlns="" val="199442838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0718E4-FD13-644E-9CA5-04361AADE1CF}"/>
              </a:ext>
            </a:extLst>
          </p:cNvPr>
          <p:cNvSpPr>
            <a:spLocks noGrp="1"/>
          </p:cNvSpPr>
          <p:nvPr>
            <p:ph type="title"/>
          </p:nvPr>
        </p:nvSpPr>
        <p:spPr/>
        <p:txBody>
          <a:bodyPr/>
          <a:lstStyle/>
          <a:p>
            <a:r>
              <a:rPr lang="en-US" dirty="0" err="1"/>
              <a:t>Oberlo</a:t>
            </a:r>
            <a:r>
              <a:rPr lang="en-US" dirty="0"/>
              <a:t> UAB</a:t>
            </a:r>
          </a:p>
        </p:txBody>
      </p:sp>
      <p:sp>
        <p:nvSpPr>
          <p:cNvPr id="3" name="Content Placeholder 2">
            <a:extLst>
              <a:ext uri="{FF2B5EF4-FFF2-40B4-BE49-F238E27FC236}">
                <a16:creationId xmlns:a16="http://schemas.microsoft.com/office/drawing/2014/main" xmlns="" id="{6DA674D8-0DE0-E542-9B5A-DEB70350C1E9}"/>
              </a:ext>
            </a:extLst>
          </p:cNvPr>
          <p:cNvSpPr>
            <a:spLocks noGrp="1"/>
          </p:cNvSpPr>
          <p:nvPr>
            <p:ph idx="1"/>
          </p:nvPr>
        </p:nvSpPr>
        <p:spPr/>
        <p:txBody>
          <a:bodyPr>
            <a:normAutofit/>
          </a:bodyPr>
          <a:lstStyle/>
          <a:p>
            <a:r>
              <a:rPr lang="en-US" dirty="0"/>
              <a:t>Shopify completed the acquisition of </a:t>
            </a:r>
            <a:r>
              <a:rPr lang="en-US" dirty="0" err="1"/>
              <a:t>Oberlo</a:t>
            </a:r>
            <a:r>
              <a:rPr lang="en-US" dirty="0"/>
              <a:t> UAB (</a:t>
            </a:r>
            <a:r>
              <a:rPr lang="en-US" dirty="0" err="1"/>
              <a:t>Oberlo</a:t>
            </a:r>
            <a:r>
              <a:rPr lang="en-US" dirty="0"/>
              <a:t>) on April 28, 2017.</a:t>
            </a:r>
          </a:p>
          <a:p>
            <a:r>
              <a:rPr lang="en-CA" dirty="0" err="1"/>
              <a:t>Oberlo</a:t>
            </a:r>
            <a:r>
              <a:rPr lang="en-CA" dirty="0"/>
              <a:t> helps make starting a </a:t>
            </a:r>
            <a:r>
              <a:rPr lang="en-CA" dirty="0" err="1"/>
              <a:t>dropshipping</a:t>
            </a:r>
            <a:r>
              <a:rPr lang="en-CA" dirty="0"/>
              <a:t> business, suppliers ship products directly to your customers</a:t>
            </a:r>
          </a:p>
          <a:p>
            <a:pPr marL="0" indent="0" algn="ctr">
              <a:buNone/>
            </a:pPr>
            <a:r>
              <a:rPr lang="en-US" dirty="0"/>
              <a:t>No inventory, No risk!</a:t>
            </a:r>
          </a:p>
        </p:txBody>
      </p:sp>
      <p:pic>
        <p:nvPicPr>
          <p:cNvPr id="5" name="Picture 4">
            <a:extLst>
              <a:ext uri="{FF2B5EF4-FFF2-40B4-BE49-F238E27FC236}">
                <a16:creationId xmlns:a16="http://schemas.microsoft.com/office/drawing/2014/main" xmlns="" id="{DD77D96D-FBB9-A244-8FB5-D8252FBE100F}"/>
              </a:ext>
            </a:extLst>
          </p:cNvPr>
          <p:cNvPicPr>
            <a:picLocks noChangeAspect="1"/>
          </p:cNvPicPr>
          <p:nvPr/>
        </p:nvPicPr>
        <p:blipFill rotWithShape="1">
          <a:blip r:embed="rId2" cstate="print"/>
          <a:srcRect t="13066"/>
          <a:stretch/>
        </p:blipFill>
        <p:spPr>
          <a:xfrm>
            <a:off x="596347" y="4108174"/>
            <a:ext cx="10999305" cy="2597425"/>
          </a:xfrm>
          <a:prstGeom prst="rect">
            <a:avLst/>
          </a:prstGeom>
        </p:spPr>
      </p:pic>
    </p:spTree>
    <p:extLst>
      <p:ext uri="{BB962C8B-B14F-4D97-AF65-F5344CB8AC3E}">
        <p14:creationId xmlns:p14="http://schemas.microsoft.com/office/powerpoint/2010/main" xmlns="" val="336494544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7600FB-D82B-9545-92B6-FEA4ACB0B858}"/>
              </a:ext>
            </a:extLst>
          </p:cNvPr>
          <p:cNvPicPr>
            <a:picLocks noChangeAspect="1"/>
          </p:cNvPicPr>
          <p:nvPr/>
        </p:nvPicPr>
        <p:blipFill>
          <a:blip r:embed="rId2" cstate="print"/>
          <a:stretch>
            <a:fillRect/>
          </a:stretch>
        </p:blipFill>
        <p:spPr>
          <a:xfrm>
            <a:off x="0" y="1417100"/>
            <a:ext cx="12192000" cy="4023799"/>
          </a:xfrm>
          <a:prstGeom prst="rect">
            <a:avLst/>
          </a:prstGeom>
        </p:spPr>
      </p:pic>
      <p:sp>
        <p:nvSpPr>
          <p:cNvPr id="6" name="Title 5"/>
          <p:cNvSpPr>
            <a:spLocks noGrp="1"/>
          </p:cNvSpPr>
          <p:nvPr>
            <p:ph type="title"/>
          </p:nvPr>
        </p:nvSpPr>
        <p:spPr>
          <a:xfrm>
            <a:off x="338772" y="778640"/>
            <a:ext cx="9603275" cy="1049235"/>
          </a:xfrm>
        </p:spPr>
        <p:txBody>
          <a:bodyPr/>
          <a:lstStyle/>
          <a:p>
            <a:r>
              <a:rPr lang="en-US" dirty="0"/>
              <a:t>Final purchase price 2017</a:t>
            </a:r>
          </a:p>
        </p:txBody>
      </p:sp>
    </p:spTree>
    <p:extLst>
      <p:ext uri="{BB962C8B-B14F-4D97-AF65-F5344CB8AC3E}">
        <p14:creationId xmlns:p14="http://schemas.microsoft.com/office/powerpoint/2010/main" xmlns="" val="28203182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D83748-A836-B249-AF2A-B1F72E902E6B}"/>
              </a:ext>
            </a:extLst>
          </p:cNvPr>
          <p:cNvSpPr>
            <a:spLocks noGrp="1"/>
          </p:cNvSpPr>
          <p:nvPr>
            <p:ph type="title"/>
          </p:nvPr>
        </p:nvSpPr>
        <p:spPr/>
        <p:txBody>
          <a:bodyPr/>
          <a:lstStyle/>
          <a:p>
            <a:r>
              <a:rPr lang="en-US" dirty="0"/>
              <a:t>Management Team</a:t>
            </a:r>
          </a:p>
        </p:txBody>
      </p:sp>
    </p:spTree>
    <p:extLst>
      <p:ext uri="{BB962C8B-B14F-4D97-AF65-F5344CB8AC3E}">
        <p14:creationId xmlns:p14="http://schemas.microsoft.com/office/powerpoint/2010/main" xmlns="" val="8678747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796895C4-2CDE-4446-9A67-F4CDEEC69E38}"/>
              </a:ext>
            </a:extLst>
          </p:cNvPr>
          <p:cNvSpPr>
            <a:spLocks noGrp="1"/>
          </p:cNvSpPr>
          <p:nvPr>
            <p:ph type="title"/>
          </p:nvPr>
        </p:nvSpPr>
        <p:spPr>
          <a:xfrm>
            <a:off x="6003235" y="457200"/>
            <a:ext cx="4043155" cy="1600200"/>
          </a:xfrm>
        </p:spPr>
        <p:txBody>
          <a:bodyPr>
            <a:normAutofit/>
          </a:bodyPr>
          <a:lstStyle/>
          <a:p>
            <a:r>
              <a:rPr lang="en-CA" dirty="0"/>
              <a:t>Tobi </a:t>
            </a:r>
            <a:r>
              <a:rPr lang="en-CA" dirty="0" err="1"/>
              <a:t>Lütke</a:t>
            </a:r>
            <a:r>
              <a:rPr lang="en-CA" dirty="0"/>
              <a:t>, Founder &amp; Chief Executive Officer</a:t>
            </a:r>
            <a:r>
              <a:rPr lang="en-CA" b="1" dirty="0"/>
              <a:t/>
            </a:r>
            <a:br>
              <a:rPr lang="en-CA" b="1" dirty="0"/>
            </a:br>
            <a:endParaRPr lang="en-US" dirty="0"/>
          </a:p>
        </p:txBody>
      </p:sp>
      <p:sp>
        <p:nvSpPr>
          <p:cNvPr id="9" name="Content Placeholder 8">
            <a:extLst>
              <a:ext uri="{FF2B5EF4-FFF2-40B4-BE49-F238E27FC236}">
                <a16:creationId xmlns:a16="http://schemas.microsoft.com/office/drawing/2014/main" xmlns="" id="{DCBEBDF4-A257-EC44-AE72-1B37927CB10B}"/>
              </a:ext>
            </a:extLst>
          </p:cNvPr>
          <p:cNvSpPr>
            <a:spLocks noGrp="1"/>
          </p:cNvSpPr>
          <p:nvPr>
            <p:ph idx="1"/>
          </p:nvPr>
        </p:nvSpPr>
        <p:spPr>
          <a:xfrm>
            <a:off x="5183188" y="2057400"/>
            <a:ext cx="6172200" cy="3803650"/>
          </a:xfrm>
        </p:spPr>
        <p:txBody>
          <a:bodyPr>
            <a:normAutofit/>
          </a:bodyPr>
          <a:lstStyle/>
          <a:p>
            <a:pPr lvl="0"/>
            <a:r>
              <a:rPr lang="en-CA" dirty="0"/>
              <a:t>In 2004, built software to launch an online snowboard store called </a:t>
            </a:r>
            <a:r>
              <a:rPr lang="en-CA" dirty="0" err="1"/>
              <a:t>Snowdevil</a:t>
            </a:r>
            <a:r>
              <a:rPr lang="en-CA" dirty="0"/>
              <a:t>.</a:t>
            </a:r>
            <a:endParaRPr lang="en-CA" b="1" dirty="0"/>
          </a:p>
          <a:p>
            <a:pPr lvl="0"/>
            <a:r>
              <a:rPr lang="en-CA" dirty="0"/>
              <a:t>He and his founding team launched the Shopify platform in 2006.</a:t>
            </a:r>
            <a:endParaRPr lang="en-CA" b="1" dirty="0"/>
          </a:p>
          <a:p>
            <a:pPr lvl="0"/>
            <a:r>
              <a:rPr lang="en-CA" dirty="0"/>
              <a:t>He is proficient in computer literacy, and an advisory board commissioned by the federal government to provide recommendations on how to turn Canada into a digital leader.</a:t>
            </a:r>
            <a:endParaRPr lang="en-CA" b="1" dirty="0"/>
          </a:p>
          <a:p>
            <a:endParaRPr lang="en-US" dirty="0"/>
          </a:p>
        </p:txBody>
      </p:sp>
      <p:sp>
        <p:nvSpPr>
          <p:cNvPr id="10" name="Text Placeholder 9">
            <a:extLst>
              <a:ext uri="{FF2B5EF4-FFF2-40B4-BE49-F238E27FC236}">
                <a16:creationId xmlns:a16="http://schemas.microsoft.com/office/drawing/2014/main" xmlns="" id="{0E6A8540-71DA-BC44-A8CD-D697AB53FA41}"/>
              </a:ext>
            </a:extLst>
          </p:cNvPr>
          <p:cNvSpPr>
            <a:spLocks noGrp="1"/>
          </p:cNvSpPr>
          <p:nvPr>
            <p:ph type="body" sz="half" idx="2"/>
          </p:nvPr>
        </p:nvSpPr>
        <p:spPr/>
        <p:txBody>
          <a:bodyPr/>
          <a:lstStyle/>
          <a:p>
            <a:endParaRPr lang="en-US"/>
          </a:p>
        </p:txBody>
      </p:sp>
      <p:pic>
        <p:nvPicPr>
          <p:cNvPr id="2" name="Picture 1">
            <a:extLst>
              <a:ext uri="{FF2B5EF4-FFF2-40B4-BE49-F238E27FC236}">
                <a16:creationId xmlns:a16="http://schemas.microsoft.com/office/drawing/2014/main" xmlns="" id="{A0A278D0-A17C-8E41-97E4-B5E03BE94CA7}"/>
              </a:ext>
            </a:extLst>
          </p:cNvPr>
          <p:cNvPicPr>
            <a:picLocks noChangeAspect="1"/>
          </p:cNvPicPr>
          <p:nvPr/>
        </p:nvPicPr>
        <p:blipFill>
          <a:blip r:embed="rId3" cstate="print"/>
          <a:stretch>
            <a:fillRect/>
          </a:stretch>
        </p:blipFill>
        <p:spPr>
          <a:xfrm>
            <a:off x="710319" y="871607"/>
            <a:ext cx="4267287" cy="4989443"/>
          </a:xfrm>
          <a:prstGeom prst="rect">
            <a:avLst/>
          </a:prstGeom>
        </p:spPr>
      </p:pic>
    </p:spTree>
    <p:extLst>
      <p:ext uri="{BB962C8B-B14F-4D97-AF65-F5344CB8AC3E}">
        <p14:creationId xmlns:p14="http://schemas.microsoft.com/office/powerpoint/2010/main" xmlns="" val="25318754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xmlns="" id="{C1D1615D-06DB-394F-8E0F-5F61C47C9668}"/>
              </a:ext>
            </a:extLst>
          </p:cNvPr>
          <p:cNvSpPr>
            <a:spLocks noGrp="1"/>
          </p:cNvSpPr>
          <p:nvPr>
            <p:ph type="title"/>
          </p:nvPr>
        </p:nvSpPr>
        <p:spPr>
          <a:xfrm>
            <a:off x="5835857" y="457200"/>
            <a:ext cx="3932237" cy="1600200"/>
          </a:xfrm>
        </p:spPr>
        <p:txBody>
          <a:bodyPr>
            <a:normAutofit/>
          </a:bodyPr>
          <a:lstStyle/>
          <a:p>
            <a:pPr algn="ctr"/>
            <a:r>
              <a:rPr lang="en-CA" dirty="0"/>
              <a:t>Harley Finkelstein, Chief Operating Officer </a:t>
            </a:r>
            <a:r>
              <a:rPr lang="en-CA" b="1" dirty="0"/>
              <a:t/>
            </a:r>
            <a:br>
              <a:rPr lang="en-CA" b="1" dirty="0"/>
            </a:br>
            <a:endParaRPr lang="en-US" dirty="0"/>
          </a:p>
        </p:txBody>
      </p:sp>
      <p:sp>
        <p:nvSpPr>
          <p:cNvPr id="13" name="Content Placeholder 12">
            <a:extLst>
              <a:ext uri="{FF2B5EF4-FFF2-40B4-BE49-F238E27FC236}">
                <a16:creationId xmlns:a16="http://schemas.microsoft.com/office/drawing/2014/main" xmlns="" id="{8EEF8D60-716A-6441-95D5-61135BCF87B3}"/>
              </a:ext>
            </a:extLst>
          </p:cNvPr>
          <p:cNvSpPr>
            <a:spLocks noGrp="1"/>
          </p:cNvSpPr>
          <p:nvPr>
            <p:ph idx="1"/>
          </p:nvPr>
        </p:nvSpPr>
        <p:spPr>
          <a:xfrm>
            <a:off x="5183188" y="2057400"/>
            <a:ext cx="6172200" cy="3803650"/>
          </a:xfrm>
        </p:spPr>
        <p:txBody>
          <a:bodyPr>
            <a:normAutofit/>
          </a:bodyPr>
          <a:lstStyle/>
          <a:p>
            <a:pPr lvl="0"/>
            <a:r>
              <a:rPr lang="en-CA" dirty="0"/>
              <a:t>He has been with Shopify since 2010.</a:t>
            </a:r>
          </a:p>
          <a:p>
            <a:pPr lvl="0"/>
            <a:r>
              <a:rPr lang="en-CA" dirty="0"/>
              <a:t>He founded numerous </a:t>
            </a:r>
            <a:r>
              <a:rPr lang="en-CA" dirty="0" err="1"/>
              <a:t>startups</a:t>
            </a:r>
            <a:r>
              <a:rPr lang="en-CA" dirty="0"/>
              <a:t> and ecommerce companies.</a:t>
            </a:r>
            <a:endParaRPr lang="en-CA" b="1" dirty="0"/>
          </a:p>
          <a:p>
            <a:pPr lvl="0"/>
            <a:r>
              <a:rPr lang="en-CA" dirty="0"/>
              <a:t>He serves on the board of the CBC and is an advisor to </a:t>
            </a:r>
            <a:r>
              <a:rPr lang="en-CA" dirty="0" err="1"/>
              <a:t>Felicis</a:t>
            </a:r>
            <a:r>
              <a:rPr lang="en-CA" dirty="0"/>
              <a:t> Ventures.</a:t>
            </a:r>
            <a:endParaRPr lang="en-CA" b="1" dirty="0"/>
          </a:p>
          <a:p>
            <a:pPr lvl="0"/>
            <a:r>
              <a:rPr lang="en-CA" dirty="0"/>
              <a:t>He holds a Bachelor degree in Economics from Concordia University and a J.D./M.B.A. joint degree in Law and Business from the University of Ottawa.</a:t>
            </a:r>
            <a:endParaRPr lang="en-CA" b="1" dirty="0"/>
          </a:p>
          <a:p>
            <a:pPr marL="0" indent="0">
              <a:buNone/>
            </a:pPr>
            <a:endParaRPr lang="en-US" dirty="0"/>
          </a:p>
        </p:txBody>
      </p:sp>
      <p:pic>
        <p:nvPicPr>
          <p:cNvPr id="2" name="Picture 1">
            <a:extLst>
              <a:ext uri="{FF2B5EF4-FFF2-40B4-BE49-F238E27FC236}">
                <a16:creationId xmlns:a16="http://schemas.microsoft.com/office/drawing/2014/main" xmlns="" id="{586B82EE-5C0D-EB45-9B6E-BFB2D90694C4}"/>
              </a:ext>
            </a:extLst>
          </p:cNvPr>
          <p:cNvPicPr>
            <a:picLocks noChangeAspect="1"/>
          </p:cNvPicPr>
          <p:nvPr/>
        </p:nvPicPr>
        <p:blipFill>
          <a:blip r:embed="rId2" cstate="print"/>
          <a:stretch>
            <a:fillRect/>
          </a:stretch>
        </p:blipFill>
        <p:spPr>
          <a:xfrm>
            <a:off x="703544" y="901148"/>
            <a:ext cx="4242022" cy="4959902"/>
          </a:xfrm>
          <a:prstGeom prst="rect">
            <a:avLst/>
          </a:prstGeom>
        </p:spPr>
      </p:pic>
    </p:spTree>
    <p:extLst>
      <p:ext uri="{BB962C8B-B14F-4D97-AF65-F5344CB8AC3E}">
        <p14:creationId xmlns:p14="http://schemas.microsoft.com/office/powerpoint/2010/main" xmlns="" val="105885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065EE8A4-DF16-EB48-A6C7-BB6A2FC68A80}"/>
              </a:ext>
            </a:extLst>
          </p:cNvPr>
          <p:cNvSpPr>
            <a:spLocks noChangeArrowheads="1"/>
          </p:cNvSpPr>
          <p:nvPr/>
        </p:nvSpPr>
        <p:spPr bwMode="auto">
          <a:xfrm>
            <a:off x="601249" y="195406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itle 1">
            <a:extLst>
              <a:ext uri="{FF2B5EF4-FFF2-40B4-BE49-F238E27FC236}">
                <a16:creationId xmlns:a16="http://schemas.microsoft.com/office/drawing/2014/main" xmlns="" id="{B2C03958-9603-3E49-AB87-F69B1DB9AE1F}"/>
              </a:ext>
            </a:extLst>
          </p:cNvPr>
          <p:cNvSpPr>
            <a:spLocks noGrp="1"/>
          </p:cNvSpPr>
          <p:nvPr>
            <p:ph type="title"/>
          </p:nvPr>
        </p:nvSpPr>
        <p:spPr>
          <a:xfrm>
            <a:off x="5708824" y="477077"/>
            <a:ext cx="3932237" cy="1291451"/>
          </a:xfrm>
        </p:spPr>
        <p:txBody>
          <a:bodyPr>
            <a:normAutofit/>
          </a:bodyPr>
          <a:lstStyle/>
          <a:p>
            <a:pPr algn="ctr"/>
            <a:r>
              <a:rPr lang="en-US" altLang="en-US" dirty="0">
                <a:ea typeface="DengXian" panose="02010600030101010101" pitchFamily="2" charset="-122"/>
                <a:cs typeface="Times New Roman" panose="02020603050405020304" pitchFamily="18" charset="0"/>
              </a:rPr>
              <a:t>Amy </a:t>
            </a:r>
            <a:r>
              <a:rPr lang="en-US" altLang="en-US" dirty="0" err="1">
                <a:ea typeface="DengXian" panose="02010600030101010101" pitchFamily="2" charset="-122"/>
                <a:cs typeface="Times New Roman" panose="02020603050405020304" pitchFamily="18" charset="0"/>
              </a:rPr>
              <a:t>Shapero</a:t>
            </a:r>
            <a:r>
              <a:rPr lang="en-US" altLang="en-US" dirty="0">
                <a:ea typeface="DengXian" panose="02010600030101010101" pitchFamily="2" charset="-122"/>
                <a:cs typeface="Times New Roman" panose="02020603050405020304" pitchFamily="18" charset="0"/>
              </a:rPr>
              <a:t>, Chief Financial Officer</a:t>
            </a:r>
            <a:endParaRPr lang="en-US" dirty="0"/>
          </a:p>
        </p:txBody>
      </p:sp>
      <p:sp>
        <p:nvSpPr>
          <p:cNvPr id="3" name="Content Placeholder 2">
            <a:extLst>
              <a:ext uri="{FF2B5EF4-FFF2-40B4-BE49-F238E27FC236}">
                <a16:creationId xmlns:a16="http://schemas.microsoft.com/office/drawing/2014/main" xmlns="" id="{6BEEB34B-997C-D14E-A946-7AF45A977B2D}"/>
              </a:ext>
            </a:extLst>
          </p:cNvPr>
          <p:cNvSpPr>
            <a:spLocks noGrp="1"/>
          </p:cNvSpPr>
          <p:nvPr>
            <p:ph idx="1"/>
          </p:nvPr>
        </p:nvSpPr>
        <p:spPr>
          <a:xfrm>
            <a:off x="5183188" y="1954060"/>
            <a:ext cx="6172200" cy="3906990"/>
          </a:xfrm>
        </p:spPr>
        <p:txBody>
          <a:bodyPr>
            <a:normAutofit/>
          </a:bodyPr>
          <a:lstStyle/>
          <a:p>
            <a:pPr marL="0" lvl="0" indent="0" eaLnBrk="0" fontAlgn="base" hangingPunct="0">
              <a:lnSpc>
                <a:spcPct val="100000"/>
              </a:lnSpc>
              <a:spcBef>
                <a:spcPct val="0"/>
              </a:spcBef>
              <a:spcAft>
                <a:spcPct val="0"/>
              </a:spcAft>
              <a:buFontTx/>
              <a:buChar char="•"/>
            </a:pPr>
            <a:r>
              <a:rPr lang="en-US" altLang="en-US" dirty="0">
                <a:ea typeface="DengXian" panose="02010600030101010101" pitchFamily="2" charset="-122"/>
                <a:cs typeface="Times New Roman" panose="02020603050405020304" pitchFamily="18" charset="0"/>
              </a:rPr>
              <a:t>She joined Shopify in April 2018.</a:t>
            </a:r>
            <a:endParaRPr lang="en-US" altLang="en-US" dirty="0"/>
          </a:p>
          <a:p>
            <a:pPr marL="0" lvl="0" indent="0" eaLnBrk="0" fontAlgn="base" hangingPunct="0">
              <a:lnSpc>
                <a:spcPct val="100000"/>
              </a:lnSpc>
              <a:spcBef>
                <a:spcPct val="0"/>
              </a:spcBef>
              <a:spcAft>
                <a:spcPct val="0"/>
              </a:spcAft>
              <a:buFontTx/>
              <a:buChar char="•"/>
            </a:pPr>
            <a:r>
              <a:rPr lang="en-US" altLang="en-US" dirty="0">
                <a:ea typeface="DengXian" panose="02010600030101010101" pitchFamily="2" charset="-122"/>
                <a:cs typeface="Times New Roman" panose="02020603050405020304" pitchFamily="18" charset="0"/>
              </a:rPr>
              <a:t>Before that, she was a Chief Financial Officer at Betterment, an online wealth-management service.</a:t>
            </a:r>
            <a:endParaRPr lang="en-US" altLang="en-US" dirty="0"/>
          </a:p>
          <a:p>
            <a:pPr marL="0" lvl="0" indent="0" eaLnBrk="0" fontAlgn="base" hangingPunct="0">
              <a:lnSpc>
                <a:spcPct val="100000"/>
              </a:lnSpc>
              <a:spcBef>
                <a:spcPct val="0"/>
              </a:spcBef>
              <a:spcAft>
                <a:spcPct val="0"/>
              </a:spcAft>
              <a:buFontTx/>
              <a:buChar char="•"/>
            </a:pPr>
            <a:r>
              <a:rPr lang="en-US" altLang="en-US" dirty="0">
                <a:ea typeface="DengXian" panose="02010600030101010101" pitchFamily="2" charset="-122"/>
                <a:cs typeface="Times New Roman" panose="02020603050405020304" pitchFamily="18" charset="0"/>
              </a:rPr>
              <a:t>She was also a Chief Financial Officer at </a:t>
            </a:r>
            <a:r>
              <a:rPr lang="en-US" altLang="en-US" dirty="0" err="1">
                <a:ea typeface="DengXian" panose="02010600030101010101" pitchFamily="2" charset="-122"/>
                <a:cs typeface="Times New Roman" panose="02020603050405020304" pitchFamily="18" charset="0"/>
              </a:rPr>
              <a:t>Sailthru</a:t>
            </a:r>
            <a:r>
              <a:rPr lang="en-US" altLang="en-US" dirty="0">
                <a:ea typeface="DengXian" panose="02010600030101010101" pitchFamily="2" charset="-122"/>
                <a:cs typeface="Times New Roman" panose="02020603050405020304" pitchFamily="18" charset="0"/>
              </a:rPr>
              <a:t>.</a:t>
            </a:r>
            <a:endParaRPr lang="en-US" altLang="en-US" dirty="0"/>
          </a:p>
          <a:p>
            <a:pPr marL="0" lvl="0" indent="0" eaLnBrk="0" fontAlgn="base" hangingPunct="0">
              <a:lnSpc>
                <a:spcPct val="100000"/>
              </a:lnSpc>
              <a:spcBef>
                <a:spcPct val="0"/>
              </a:spcBef>
              <a:spcAft>
                <a:spcPct val="0"/>
              </a:spcAft>
              <a:buFontTx/>
              <a:buChar char="•"/>
            </a:pPr>
            <a:r>
              <a:rPr lang="en-US" altLang="en-US" dirty="0">
                <a:ea typeface="DengXian" panose="02010600030101010101" pitchFamily="2" charset="-122"/>
                <a:cs typeface="Times New Roman" panose="02020603050405020304" pitchFamily="18" charset="0"/>
              </a:rPr>
              <a:t>She began her career as a CPA at Ernst &amp; Young.</a:t>
            </a:r>
            <a:endParaRPr lang="en-US" altLang="en-US" dirty="0"/>
          </a:p>
          <a:p>
            <a:pPr marL="0" lvl="0" indent="0" eaLnBrk="0" fontAlgn="base" hangingPunct="0">
              <a:lnSpc>
                <a:spcPct val="100000"/>
              </a:lnSpc>
              <a:spcBef>
                <a:spcPct val="0"/>
              </a:spcBef>
              <a:spcAft>
                <a:spcPct val="0"/>
              </a:spcAft>
              <a:buFontTx/>
              <a:buChar char="•"/>
            </a:pPr>
            <a:r>
              <a:rPr lang="en-US" altLang="en-US" dirty="0">
                <a:ea typeface="DengXian" panose="02010600030101010101" pitchFamily="2" charset="-122"/>
                <a:cs typeface="Times New Roman" panose="02020603050405020304" pitchFamily="18" charset="0"/>
              </a:rPr>
              <a:t>She holds an MBA from the University of Chicago Booth School of Business.</a:t>
            </a:r>
            <a:endParaRPr lang="en-US" altLang="en-US" dirty="0"/>
          </a:p>
          <a:p>
            <a:endParaRPr lang="en-US" dirty="0"/>
          </a:p>
        </p:txBody>
      </p:sp>
      <p:sp>
        <p:nvSpPr>
          <p:cNvPr id="6" name="Text Placeholder 5">
            <a:extLst>
              <a:ext uri="{FF2B5EF4-FFF2-40B4-BE49-F238E27FC236}">
                <a16:creationId xmlns:a16="http://schemas.microsoft.com/office/drawing/2014/main" xmlns="" id="{502B2D39-2AA7-B04D-87FE-D63ADE8FD8F9}"/>
              </a:ext>
            </a:extLst>
          </p:cNvPr>
          <p:cNvSpPr>
            <a:spLocks noGrp="1"/>
          </p:cNvSpPr>
          <p:nvPr>
            <p:ph type="body" sz="half" idx="2"/>
          </p:nvPr>
        </p:nvSpPr>
        <p:spPr/>
        <p:txBody>
          <a:bodyPr/>
          <a:lstStyle/>
          <a:p>
            <a:endParaRPr lang="en-US"/>
          </a:p>
        </p:txBody>
      </p:sp>
      <p:pic>
        <p:nvPicPr>
          <p:cNvPr id="5" name="Picture 4">
            <a:extLst>
              <a:ext uri="{FF2B5EF4-FFF2-40B4-BE49-F238E27FC236}">
                <a16:creationId xmlns:a16="http://schemas.microsoft.com/office/drawing/2014/main" xmlns="" id="{1AA541EC-0253-224B-B7CC-71527CDDC4C0}"/>
              </a:ext>
            </a:extLst>
          </p:cNvPr>
          <p:cNvPicPr>
            <a:picLocks noChangeAspect="1"/>
          </p:cNvPicPr>
          <p:nvPr/>
        </p:nvPicPr>
        <p:blipFill>
          <a:blip r:embed="rId2" cstate="print"/>
          <a:stretch>
            <a:fillRect/>
          </a:stretch>
        </p:blipFill>
        <p:spPr>
          <a:xfrm>
            <a:off x="601250" y="823396"/>
            <a:ext cx="4315308" cy="5045591"/>
          </a:xfrm>
          <a:prstGeom prst="rect">
            <a:avLst/>
          </a:prstGeom>
        </p:spPr>
      </p:pic>
    </p:spTree>
    <p:extLst>
      <p:ext uri="{BB962C8B-B14F-4D97-AF65-F5344CB8AC3E}">
        <p14:creationId xmlns:p14="http://schemas.microsoft.com/office/powerpoint/2010/main" xmlns="" val="24296150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D2D7C9E-DE7D-5646-9056-C963EC1FF418}"/>
              </a:ext>
            </a:extLst>
          </p:cNvPr>
          <p:cNvSpPr>
            <a:spLocks noChangeArrowheads="1"/>
          </p:cNvSpPr>
          <p:nvPr/>
        </p:nvSpPr>
        <p:spPr bwMode="auto">
          <a:xfrm>
            <a:off x="1293756" y="2123009"/>
            <a:ext cx="11562123" cy="4636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3">
            <a:extLst>
              <a:ext uri="{FF2B5EF4-FFF2-40B4-BE49-F238E27FC236}">
                <a16:creationId xmlns:a16="http://schemas.microsoft.com/office/drawing/2014/main" xmlns="" id="{4B138652-E508-F54D-B21E-BBEA12F5E555}"/>
              </a:ext>
            </a:extLst>
          </p:cNvPr>
          <p:cNvSpPr>
            <a:spLocks noChangeArrowheads="1"/>
          </p:cNvSpPr>
          <p:nvPr/>
        </p:nvSpPr>
        <p:spPr bwMode="auto">
          <a:xfrm>
            <a:off x="5576307" y="1473105"/>
            <a:ext cx="5312512" cy="46367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defTabSz="914400" eaLnBrk="1" fontAlgn="base" hangingPunct="1">
              <a:lnSpc>
                <a:spcPct val="120000"/>
              </a:lnSpc>
              <a:spcBef>
                <a:spcPts val="1000"/>
              </a:spcBef>
              <a:spcAft>
                <a:spcPct val="0"/>
              </a:spcAft>
              <a:buClr>
                <a:schemeClr val="accent1"/>
              </a:buClr>
              <a:buSzPct val="100000"/>
              <a:buFont typeface="Arial" panose="020B0604020202020204" pitchFamily="34" charset="0"/>
              <a:buChar char="•"/>
              <a:tabLst/>
            </a:pPr>
            <a:r>
              <a:rPr lang="en-US" altLang="en-US" sz="2000" dirty="0">
                <a:latin typeface="+mn-lt"/>
              </a:rPr>
              <a:t>He has been with the company from September 2011.</a:t>
            </a:r>
          </a:p>
          <a:p>
            <a:pPr marL="342900" marR="0" lvl="0" indent="-342900" defTabSz="914400" eaLnBrk="1" fontAlgn="base" hangingPunct="1">
              <a:lnSpc>
                <a:spcPct val="120000"/>
              </a:lnSpc>
              <a:spcBef>
                <a:spcPts val="1000"/>
              </a:spcBef>
              <a:spcAft>
                <a:spcPct val="0"/>
              </a:spcAft>
              <a:buClr>
                <a:schemeClr val="accent1"/>
              </a:buClr>
              <a:buSzPct val="100000"/>
              <a:buFont typeface="Arial" panose="020B0604020202020204" pitchFamily="34" charset="0"/>
              <a:buChar char="•"/>
              <a:tabLst/>
            </a:pPr>
            <a:r>
              <a:rPr lang="en-US" altLang="en-US" sz="2000" dirty="0">
                <a:latin typeface="+mn-lt"/>
              </a:rPr>
              <a:t>Prior to this, he was Chief Marketing Officer and VP Marketing.</a:t>
            </a:r>
          </a:p>
          <a:p>
            <a:pPr marL="342900" marR="0" lvl="0" indent="-342900" defTabSz="914400" eaLnBrk="1" fontAlgn="base" hangingPunct="1">
              <a:lnSpc>
                <a:spcPct val="120000"/>
              </a:lnSpc>
              <a:spcBef>
                <a:spcPts val="1000"/>
              </a:spcBef>
              <a:spcAft>
                <a:spcPct val="0"/>
              </a:spcAft>
              <a:buClr>
                <a:schemeClr val="accent1"/>
              </a:buClr>
              <a:buSzPct val="100000"/>
              <a:buFont typeface="Arial" panose="020B0604020202020204" pitchFamily="34" charset="0"/>
              <a:buChar char="•"/>
              <a:tabLst/>
            </a:pPr>
            <a:r>
              <a:rPr lang="en-US" altLang="en-US" sz="2000" dirty="0">
                <a:latin typeface="+mn-lt"/>
              </a:rPr>
              <a:t>He held several product and marketing roles at Kijiji and eBay company between 2006 and 2011.</a:t>
            </a:r>
          </a:p>
          <a:p>
            <a:pPr marL="342900" marR="0" lvl="0" indent="-342900" defTabSz="914400" eaLnBrk="1" fontAlgn="base" hangingPunct="1">
              <a:lnSpc>
                <a:spcPct val="120000"/>
              </a:lnSpc>
              <a:spcBef>
                <a:spcPts val="1000"/>
              </a:spcBef>
              <a:spcAft>
                <a:spcPct val="0"/>
              </a:spcAft>
              <a:buClr>
                <a:schemeClr val="accent1"/>
              </a:buClr>
              <a:buSzPct val="100000"/>
              <a:buFont typeface="Arial" panose="020B0604020202020204" pitchFamily="34" charset="0"/>
              <a:buChar char="•"/>
              <a:tabLst/>
            </a:pPr>
            <a:r>
              <a:rPr lang="en-US" altLang="en-US" sz="2000" dirty="0">
                <a:latin typeface="+mn-lt"/>
              </a:rPr>
              <a:t>He oversees the Product and User Experience Teams at current position</a:t>
            </a:r>
          </a:p>
          <a:p>
            <a:pPr marL="342900" marR="0" lvl="0" indent="-342900" defTabSz="914400" eaLnBrk="1" fontAlgn="base" hangingPunct="1">
              <a:lnSpc>
                <a:spcPct val="120000"/>
              </a:lnSpc>
              <a:spcBef>
                <a:spcPts val="1000"/>
              </a:spcBef>
              <a:spcAft>
                <a:spcPct val="0"/>
              </a:spcAft>
              <a:buClr>
                <a:schemeClr val="accent1"/>
              </a:buClr>
              <a:buSzPct val="100000"/>
              <a:buFont typeface="Arial" panose="020B0604020202020204" pitchFamily="34" charset="0"/>
              <a:buChar char="•"/>
              <a:tabLst/>
            </a:pPr>
            <a:r>
              <a:rPr lang="en-US" altLang="en-US" sz="2000" dirty="0">
                <a:latin typeface="+mn-lt"/>
              </a:rPr>
              <a:t>He holds a Bachelor’s degree in Electrical Engineering from McGill University.</a:t>
            </a:r>
          </a:p>
        </p:txBody>
      </p:sp>
      <p:sp>
        <p:nvSpPr>
          <p:cNvPr id="4" name="Title 3">
            <a:extLst>
              <a:ext uri="{FF2B5EF4-FFF2-40B4-BE49-F238E27FC236}">
                <a16:creationId xmlns:a16="http://schemas.microsoft.com/office/drawing/2014/main" xmlns="" id="{1DF7F0D8-35BD-2B40-AFE3-DD7ADAF4D5D4}"/>
              </a:ext>
            </a:extLst>
          </p:cNvPr>
          <p:cNvSpPr>
            <a:spLocks noGrp="1"/>
          </p:cNvSpPr>
          <p:nvPr>
            <p:ph type="title"/>
          </p:nvPr>
        </p:nvSpPr>
        <p:spPr>
          <a:xfrm>
            <a:off x="5973994" y="197857"/>
            <a:ext cx="3932237" cy="1600200"/>
          </a:xfrm>
        </p:spPr>
        <p:txBody>
          <a:bodyPr/>
          <a:lstStyle/>
          <a:p>
            <a:pPr algn="ctr"/>
            <a:r>
              <a:rPr lang="en-US" altLang="en-US" dirty="0">
                <a:ea typeface="DengXian" panose="02010600030101010101" pitchFamily="2" charset="-122"/>
                <a:cs typeface="Times New Roman" panose="02020603050405020304" pitchFamily="18" charset="0"/>
              </a:rPr>
              <a:t>Craig Miller, Chief Product Officer</a:t>
            </a:r>
            <a:r>
              <a:rPr lang="en-US" altLang="en-US" dirty="0"/>
              <a:t/>
            </a:r>
            <a:br>
              <a:rPr lang="en-US" altLang="en-US" dirty="0"/>
            </a:br>
            <a:endParaRPr lang="en-US" dirty="0"/>
          </a:p>
        </p:txBody>
      </p:sp>
      <p:sp>
        <p:nvSpPr>
          <p:cNvPr id="6" name="Text Placeholder 5">
            <a:extLst>
              <a:ext uri="{FF2B5EF4-FFF2-40B4-BE49-F238E27FC236}">
                <a16:creationId xmlns:a16="http://schemas.microsoft.com/office/drawing/2014/main" xmlns="" id="{704872EC-EEF7-2E43-B4D7-7F240A71798D}"/>
              </a:ext>
            </a:extLst>
          </p:cNvPr>
          <p:cNvSpPr>
            <a:spLocks noGrp="1"/>
          </p:cNvSpPr>
          <p:nvPr>
            <p:ph type="body" sz="half" idx="2"/>
          </p:nvPr>
        </p:nvSpPr>
        <p:spPr/>
        <p:txBody>
          <a:bodyPr/>
          <a:lstStyle/>
          <a:p>
            <a:endParaRPr lang="en-US"/>
          </a:p>
        </p:txBody>
      </p:sp>
      <p:pic>
        <p:nvPicPr>
          <p:cNvPr id="7" name="Picture 6">
            <a:extLst>
              <a:ext uri="{FF2B5EF4-FFF2-40B4-BE49-F238E27FC236}">
                <a16:creationId xmlns:a16="http://schemas.microsoft.com/office/drawing/2014/main" xmlns="" id="{DC347D16-2A4B-5148-BC69-0FE2993E08A6}"/>
              </a:ext>
            </a:extLst>
          </p:cNvPr>
          <p:cNvPicPr>
            <a:picLocks noChangeAspect="1"/>
          </p:cNvPicPr>
          <p:nvPr/>
        </p:nvPicPr>
        <p:blipFill>
          <a:blip r:embed="rId2" cstate="print"/>
          <a:stretch>
            <a:fillRect/>
          </a:stretch>
        </p:blipFill>
        <p:spPr>
          <a:xfrm>
            <a:off x="542457" y="733771"/>
            <a:ext cx="4391962" cy="5135217"/>
          </a:xfrm>
          <a:prstGeom prst="rect">
            <a:avLst/>
          </a:prstGeom>
        </p:spPr>
      </p:pic>
    </p:spTree>
    <p:extLst>
      <p:ext uri="{BB962C8B-B14F-4D97-AF65-F5344CB8AC3E}">
        <p14:creationId xmlns:p14="http://schemas.microsoft.com/office/powerpoint/2010/main" xmlns="" val="30692457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7B98BD-9779-CC4E-BEDD-FBA85CDD87DC}"/>
              </a:ext>
            </a:extLst>
          </p:cNvPr>
          <p:cNvSpPr>
            <a:spLocks noGrp="1"/>
          </p:cNvSpPr>
          <p:nvPr>
            <p:ph type="title"/>
          </p:nvPr>
        </p:nvSpPr>
        <p:spPr>
          <a:xfrm>
            <a:off x="6140657" y="291547"/>
            <a:ext cx="3932237" cy="1328531"/>
          </a:xfrm>
        </p:spPr>
        <p:txBody>
          <a:bodyPr/>
          <a:lstStyle/>
          <a:p>
            <a:pPr algn="ctr"/>
            <a:r>
              <a:rPr lang="en-US" dirty="0"/>
              <a:t>Brittany Forsyth, Chief Talent Officer</a:t>
            </a:r>
          </a:p>
        </p:txBody>
      </p:sp>
      <p:sp>
        <p:nvSpPr>
          <p:cNvPr id="6" name="Content Placeholder 5">
            <a:extLst>
              <a:ext uri="{FF2B5EF4-FFF2-40B4-BE49-F238E27FC236}">
                <a16:creationId xmlns:a16="http://schemas.microsoft.com/office/drawing/2014/main" xmlns="" id="{E595E473-B16F-0A4C-8A62-378ECBBBB1C7}"/>
              </a:ext>
            </a:extLst>
          </p:cNvPr>
          <p:cNvSpPr>
            <a:spLocks noGrp="1"/>
          </p:cNvSpPr>
          <p:nvPr>
            <p:ph idx="1"/>
          </p:nvPr>
        </p:nvSpPr>
        <p:spPr>
          <a:xfrm>
            <a:off x="5209082" y="1714570"/>
            <a:ext cx="6172200" cy="4154418"/>
          </a:xfrm>
        </p:spPr>
        <p:txBody>
          <a:bodyPr>
            <a:normAutofit/>
          </a:bodyPr>
          <a:lstStyle/>
          <a:p>
            <a:pPr lvl="0"/>
            <a:r>
              <a:rPr lang="en-US" dirty="0"/>
              <a:t>She has been this position from 2014.</a:t>
            </a:r>
            <a:endParaRPr lang="en-CA" dirty="0"/>
          </a:p>
          <a:p>
            <a:pPr lvl="0"/>
            <a:r>
              <a:rPr lang="en-US" dirty="0"/>
              <a:t>She has been with the company from 2010, she was a director of HR.</a:t>
            </a:r>
            <a:endParaRPr lang="en-CA" dirty="0"/>
          </a:p>
          <a:p>
            <a:pPr lvl="0"/>
            <a:r>
              <a:rPr lang="en-US" dirty="0"/>
              <a:t>She involves a number of HR organizations across North America.</a:t>
            </a:r>
            <a:endParaRPr lang="en-CA" dirty="0"/>
          </a:p>
          <a:p>
            <a:r>
              <a:rPr lang="en-US" dirty="0"/>
              <a:t>She holds a Bachelor of Commerce degree at Carleton University.</a:t>
            </a:r>
            <a:endParaRPr lang="en-CA" dirty="0"/>
          </a:p>
          <a:p>
            <a:endParaRPr lang="en-US" dirty="0"/>
          </a:p>
        </p:txBody>
      </p:sp>
      <p:sp>
        <p:nvSpPr>
          <p:cNvPr id="3" name="Text Placeholder 2">
            <a:extLst>
              <a:ext uri="{FF2B5EF4-FFF2-40B4-BE49-F238E27FC236}">
                <a16:creationId xmlns:a16="http://schemas.microsoft.com/office/drawing/2014/main" xmlns="" id="{2E18DD33-AD6B-904B-8BBD-D22FF7BFFAAF}"/>
              </a:ext>
            </a:extLst>
          </p:cNvPr>
          <p:cNvSpPr>
            <a:spLocks noGrp="1"/>
          </p:cNvSpPr>
          <p:nvPr>
            <p:ph type="body" sz="half" idx="2"/>
          </p:nvPr>
        </p:nvSpPr>
        <p:spPr/>
        <p:txBody>
          <a:bodyPr/>
          <a:lstStyle/>
          <a:p>
            <a:endParaRPr lang="en-US" dirty="0"/>
          </a:p>
        </p:txBody>
      </p:sp>
      <p:pic>
        <p:nvPicPr>
          <p:cNvPr id="4" name="Picture 3">
            <a:extLst>
              <a:ext uri="{FF2B5EF4-FFF2-40B4-BE49-F238E27FC236}">
                <a16:creationId xmlns:a16="http://schemas.microsoft.com/office/drawing/2014/main" xmlns="" id="{164447BC-9F72-4640-BA9C-1EF1401A11FE}"/>
              </a:ext>
            </a:extLst>
          </p:cNvPr>
          <p:cNvPicPr>
            <a:picLocks noChangeAspect="1"/>
          </p:cNvPicPr>
          <p:nvPr/>
        </p:nvPicPr>
        <p:blipFill>
          <a:blip r:embed="rId2" cstate="print"/>
          <a:stretch>
            <a:fillRect/>
          </a:stretch>
        </p:blipFill>
        <p:spPr>
          <a:xfrm>
            <a:off x="621259" y="760275"/>
            <a:ext cx="4369294" cy="5108713"/>
          </a:xfrm>
          <a:prstGeom prst="rect">
            <a:avLst/>
          </a:prstGeom>
        </p:spPr>
      </p:pic>
    </p:spTree>
    <p:extLst>
      <p:ext uri="{BB962C8B-B14F-4D97-AF65-F5344CB8AC3E}">
        <p14:creationId xmlns:p14="http://schemas.microsoft.com/office/powerpoint/2010/main" xmlns="" val="20297230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FF3941-F951-E049-A1AB-DA65126BA324}"/>
              </a:ext>
            </a:extLst>
          </p:cNvPr>
          <p:cNvSpPr>
            <a:spLocks noGrp="1"/>
          </p:cNvSpPr>
          <p:nvPr>
            <p:ph type="title"/>
          </p:nvPr>
        </p:nvSpPr>
        <p:spPr/>
        <p:txBody>
          <a:bodyPr/>
          <a:lstStyle/>
          <a:p>
            <a:r>
              <a:rPr lang="en-US" dirty="0"/>
              <a:t>Ownership Summary</a:t>
            </a:r>
          </a:p>
        </p:txBody>
      </p:sp>
      <p:pic>
        <p:nvPicPr>
          <p:cNvPr id="4" name="Picture 3">
            <a:extLst>
              <a:ext uri="{FF2B5EF4-FFF2-40B4-BE49-F238E27FC236}">
                <a16:creationId xmlns:a16="http://schemas.microsoft.com/office/drawing/2014/main" xmlns="" id="{CE476A1C-9BDF-804B-96B2-56C06AEDB357}"/>
              </a:ext>
            </a:extLst>
          </p:cNvPr>
          <p:cNvPicPr>
            <a:picLocks noChangeAspect="1"/>
          </p:cNvPicPr>
          <p:nvPr/>
        </p:nvPicPr>
        <p:blipFill>
          <a:blip r:embed="rId2" cstate="print"/>
          <a:stretch>
            <a:fillRect/>
          </a:stretch>
        </p:blipFill>
        <p:spPr>
          <a:xfrm>
            <a:off x="1039892" y="1690687"/>
            <a:ext cx="9167191" cy="5067656"/>
          </a:xfrm>
          <a:prstGeom prst="rect">
            <a:avLst/>
          </a:prstGeom>
        </p:spPr>
      </p:pic>
      <p:sp>
        <p:nvSpPr>
          <p:cNvPr id="5" name="TextBox 4">
            <a:extLst>
              <a:ext uri="{FF2B5EF4-FFF2-40B4-BE49-F238E27FC236}">
                <a16:creationId xmlns:a16="http://schemas.microsoft.com/office/drawing/2014/main" xmlns="" id="{A0B37B18-DB9D-AA42-9D98-41CDBAECFDF9}"/>
              </a:ext>
            </a:extLst>
          </p:cNvPr>
          <p:cNvSpPr txBox="1"/>
          <p:nvPr/>
        </p:nvSpPr>
        <p:spPr>
          <a:xfrm>
            <a:off x="3988904" y="3993683"/>
            <a:ext cx="1311965" cy="461665"/>
          </a:xfrm>
          <a:prstGeom prst="rect">
            <a:avLst/>
          </a:prstGeom>
          <a:noFill/>
        </p:spPr>
        <p:txBody>
          <a:bodyPr wrap="square" rtlCol="0">
            <a:spAutoFit/>
          </a:bodyPr>
          <a:lstStyle/>
          <a:p>
            <a:r>
              <a:rPr lang="en-US" sz="2400" b="1" dirty="0"/>
              <a:t>62.75%</a:t>
            </a:r>
          </a:p>
        </p:txBody>
      </p:sp>
      <p:sp>
        <p:nvSpPr>
          <p:cNvPr id="6" name="TextBox 5">
            <a:extLst>
              <a:ext uri="{FF2B5EF4-FFF2-40B4-BE49-F238E27FC236}">
                <a16:creationId xmlns:a16="http://schemas.microsoft.com/office/drawing/2014/main" xmlns="" id="{232B61D6-73BC-964C-B9FE-992EB68B8E49}"/>
              </a:ext>
            </a:extLst>
          </p:cNvPr>
          <p:cNvSpPr txBox="1"/>
          <p:nvPr/>
        </p:nvSpPr>
        <p:spPr>
          <a:xfrm>
            <a:off x="1355034" y="3299791"/>
            <a:ext cx="1112805" cy="461665"/>
          </a:xfrm>
          <a:prstGeom prst="rect">
            <a:avLst/>
          </a:prstGeom>
          <a:noFill/>
        </p:spPr>
        <p:txBody>
          <a:bodyPr wrap="none" rtlCol="0">
            <a:spAutoFit/>
          </a:bodyPr>
          <a:lstStyle/>
          <a:p>
            <a:r>
              <a:rPr lang="en-US" sz="2400" b="1" dirty="0"/>
              <a:t>30.23%</a:t>
            </a:r>
          </a:p>
        </p:txBody>
      </p:sp>
      <p:sp>
        <p:nvSpPr>
          <p:cNvPr id="7" name="TextBox 6">
            <a:extLst>
              <a:ext uri="{FF2B5EF4-FFF2-40B4-BE49-F238E27FC236}">
                <a16:creationId xmlns:a16="http://schemas.microsoft.com/office/drawing/2014/main" xmlns="" id="{02748366-C5DB-0E46-B2F2-2CD3AB2F0467}"/>
              </a:ext>
            </a:extLst>
          </p:cNvPr>
          <p:cNvSpPr txBox="1"/>
          <p:nvPr/>
        </p:nvSpPr>
        <p:spPr>
          <a:xfrm>
            <a:off x="1532165" y="4705901"/>
            <a:ext cx="830677" cy="400110"/>
          </a:xfrm>
          <a:prstGeom prst="rect">
            <a:avLst/>
          </a:prstGeom>
          <a:noFill/>
        </p:spPr>
        <p:txBody>
          <a:bodyPr wrap="none" rtlCol="0">
            <a:spAutoFit/>
          </a:bodyPr>
          <a:lstStyle/>
          <a:p>
            <a:r>
              <a:rPr lang="en-US" sz="2000" b="1" dirty="0"/>
              <a:t>7.02%</a:t>
            </a:r>
          </a:p>
        </p:txBody>
      </p:sp>
    </p:spTree>
    <p:extLst>
      <p:ext uri="{BB962C8B-B14F-4D97-AF65-F5344CB8AC3E}">
        <p14:creationId xmlns:p14="http://schemas.microsoft.com/office/powerpoint/2010/main" xmlns="" val="2028812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676800" y="403200"/>
            <a:ext cx="10832400" cy="59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fontScale="82500" lnSpcReduction="20000"/>
          </a:bodyPr>
          <a:lstStyle/>
          <a:p>
            <a:pPr algn="l">
              <a:lnSpc>
                <a:spcPct val="100000"/>
              </a:lnSpc>
              <a:spcAft>
                <a:spcPct val="20000"/>
              </a:spcAft>
            </a:pPr>
            <a:r>
              <a:rPr sz="2400" dirty="0">
                <a:solidFill>
                  <a:schemeClr val="accent1"/>
                </a:solidFill>
                <a:latin typeface="Arial" pitchFamily="34" charset="0"/>
              </a:rPr>
              <a:t>Per capita disposable personal income in the United States from 2000 to 2018 (in billion chained 2012 U.S. dollars)</a:t>
            </a:r>
          </a:p>
        </p:txBody>
      </p:sp>
      <p:sp>
        <p:nvSpPr>
          <p:cNvPr id="3" name="New shape"/>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a:solidFill>
                  <a:srgbClr val="919191"/>
                </a:solidFill>
                <a:latin typeface="Arial" pitchFamily="34" charset="0"/>
              </a:rPr>
              <a:t>Per capita disposable personal income in the U.S. 2000-2018</a:t>
            </a:r>
          </a:p>
        </p:txBody>
      </p:sp>
      <p:graphicFrame>
        <p:nvGraphicFramePr>
          <p:cNvPr id="5" name="ChartObject"/>
          <p:cNvGraphicFramePr/>
          <p:nvPr>
            <p:extLst>
              <p:ext uri="{D42A27DB-BD31-4B8C-83A1-F6EECF244321}">
                <p14:modId xmlns:p14="http://schemas.microsoft.com/office/powerpoint/2010/main" xmlns="" val="2232243595"/>
              </p:ext>
            </p:extLst>
          </p:nvPr>
        </p:nvGraphicFramePr>
        <p:xfrm>
          <a:off x="676800" y="1440000"/>
          <a:ext cx="10656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New shape"/>
          <p:cNvSpPr/>
          <p:nvPr/>
        </p:nvSpPr>
        <p:spPr>
          <a:xfrm>
            <a:off x="637200" y="6494400"/>
            <a:ext cx="4572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spcAft>
                <a:spcPct val="20000"/>
              </a:spcAft>
            </a:pPr>
            <a:r>
              <a:rPr sz="1000" dirty="0">
                <a:solidFill>
                  <a:srgbClr val="FFFFFF"/>
                </a:solidFill>
                <a:latin typeface="Arial" pitchFamily="34" charset="0"/>
              </a:rPr>
              <a:t>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E2A9ED-F447-F648-AD6D-1DD61C20CF82}"/>
              </a:ext>
            </a:extLst>
          </p:cNvPr>
          <p:cNvSpPr>
            <a:spLocks noGrp="1"/>
          </p:cNvSpPr>
          <p:nvPr>
            <p:ph type="title"/>
          </p:nvPr>
        </p:nvSpPr>
        <p:spPr/>
        <p:txBody>
          <a:bodyPr/>
          <a:lstStyle/>
          <a:p>
            <a:r>
              <a:rPr lang="en-US" dirty="0"/>
              <a:t>Institutional Ownership</a:t>
            </a:r>
          </a:p>
        </p:txBody>
      </p:sp>
      <p:pic>
        <p:nvPicPr>
          <p:cNvPr id="7" name="Content Placeholder 6">
            <a:extLst>
              <a:ext uri="{FF2B5EF4-FFF2-40B4-BE49-F238E27FC236}">
                <a16:creationId xmlns:a16="http://schemas.microsoft.com/office/drawing/2014/main" xmlns="" id="{3CAE134C-2B08-594C-A51E-38CF089D5D32}"/>
              </a:ext>
            </a:extLst>
          </p:cNvPr>
          <p:cNvPicPr>
            <a:picLocks noGrp="1" noChangeAspect="1"/>
          </p:cNvPicPr>
          <p:nvPr>
            <p:ph idx="1"/>
          </p:nvPr>
        </p:nvPicPr>
        <p:blipFill>
          <a:blip r:embed="rId2" cstate="print"/>
          <a:stretch>
            <a:fillRect/>
          </a:stretch>
        </p:blipFill>
        <p:spPr>
          <a:xfrm>
            <a:off x="2670647" y="1937762"/>
            <a:ext cx="6947179" cy="3721167"/>
          </a:xfrm>
        </p:spPr>
      </p:pic>
      <p:sp>
        <p:nvSpPr>
          <p:cNvPr id="8" name="TextBox 7">
            <a:extLst>
              <a:ext uri="{FF2B5EF4-FFF2-40B4-BE49-F238E27FC236}">
                <a16:creationId xmlns:a16="http://schemas.microsoft.com/office/drawing/2014/main" xmlns="" id="{EDC0A928-22F5-8648-8E7D-796DDA5038DD}"/>
              </a:ext>
            </a:extLst>
          </p:cNvPr>
          <p:cNvSpPr txBox="1"/>
          <p:nvPr/>
        </p:nvSpPr>
        <p:spPr>
          <a:xfrm>
            <a:off x="4056915" y="4414349"/>
            <a:ext cx="1112805" cy="461665"/>
          </a:xfrm>
          <a:prstGeom prst="rect">
            <a:avLst/>
          </a:prstGeom>
          <a:noFill/>
        </p:spPr>
        <p:txBody>
          <a:bodyPr wrap="none" rtlCol="0">
            <a:spAutoFit/>
          </a:bodyPr>
          <a:lstStyle/>
          <a:p>
            <a:r>
              <a:rPr lang="en-US" sz="2400" b="1" dirty="0"/>
              <a:t>77.74%</a:t>
            </a:r>
          </a:p>
        </p:txBody>
      </p:sp>
      <p:sp>
        <p:nvSpPr>
          <p:cNvPr id="9" name="TextBox 8">
            <a:extLst>
              <a:ext uri="{FF2B5EF4-FFF2-40B4-BE49-F238E27FC236}">
                <a16:creationId xmlns:a16="http://schemas.microsoft.com/office/drawing/2014/main" xmlns="" id="{7DD56179-BA70-2148-A0FD-AD5040D96C17}"/>
              </a:ext>
            </a:extLst>
          </p:cNvPr>
          <p:cNvSpPr txBox="1"/>
          <p:nvPr/>
        </p:nvSpPr>
        <p:spPr>
          <a:xfrm>
            <a:off x="2756911" y="3121833"/>
            <a:ext cx="960519" cy="400110"/>
          </a:xfrm>
          <a:prstGeom prst="rect">
            <a:avLst/>
          </a:prstGeom>
          <a:noFill/>
        </p:spPr>
        <p:txBody>
          <a:bodyPr wrap="none" rtlCol="0">
            <a:spAutoFit/>
          </a:bodyPr>
          <a:lstStyle/>
          <a:p>
            <a:r>
              <a:rPr lang="en-US" sz="2000" b="1" dirty="0"/>
              <a:t>11.54%</a:t>
            </a:r>
          </a:p>
        </p:txBody>
      </p:sp>
      <p:sp>
        <p:nvSpPr>
          <p:cNvPr id="10" name="TextBox 9">
            <a:extLst>
              <a:ext uri="{FF2B5EF4-FFF2-40B4-BE49-F238E27FC236}">
                <a16:creationId xmlns:a16="http://schemas.microsoft.com/office/drawing/2014/main" xmlns="" id="{813EC021-C364-5942-8AC1-3FCE7913E9CF}"/>
              </a:ext>
            </a:extLst>
          </p:cNvPr>
          <p:cNvSpPr txBox="1"/>
          <p:nvPr/>
        </p:nvSpPr>
        <p:spPr>
          <a:xfrm rot="3207718">
            <a:off x="3423347" y="2433106"/>
            <a:ext cx="830677" cy="400110"/>
          </a:xfrm>
          <a:prstGeom prst="rect">
            <a:avLst/>
          </a:prstGeom>
          <a:noFill/>
        </p:spPr>
        <p:txBody>
          <a:bodyPr wrap="none" rtlCol="0">
            <a:spAutoFit/>
          </a:bodyPr>
          <a:lstStyle/>
          <a:p>
            <a:r>
              <a:rPr lang="en-US" sz="2000" b="1" dirty="0"/>
              <a:t>6.24%</a:t>
            </a:r>
          </a:p>
        </p:txBody>
      </p:sp>
    </p:spTree>
    <p:extLst>
      <p:ext uri="{BB962C8B-B14F-4D97-AF65-F5344CB8AC3E}">
        <p14:creationId xmlns:p14="http://schemas.microsoft.com/office/powerpoint/2010/main" xmlns="" val="27155296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68E6BDE-69D6-A04F-B117-A4549A7E8AC7}"/>
              </a:ext>
            </a:extLst>
          </p:cNvPr>
          <p:cNvPicPr>
            <a:picLocks noChangeAspect="1"/>
          </p:cNvPicPr>
          <p:nvPr/>
        </p:nvPicPr>
        <p:blipFill>
          <a:blip r:embed="rId2" cstate="print"/>
          <a:stretch>
            <a:fillRect/>
          </a:stretch>
        </p:blipFill>
        <p:spPr>
          <a:xfrm>
            <a:off x="2186455" y="1853754"/>
            <a:ext cx="8133522" cy="4680280"/>
          </a:xfrm>
          <a:prstGeom prst="rect">
            <a:avLst/>
          </a:prstGeom>
        </p:spPr>
      </p:pic>
      <p:sp>
        <p:nvSpPr>
          <p:cNvPr id="7" name="Title 6">
            <a:extLst>
              <a:ext uri="{FF2B5EF4-FFF2-40B4-BE49-F238E27FC236}">
                <a16:creationId xmlns:a16="http://schemas.microsoft.com/office/drawing/2014/main" xmlns="" id="{44E42E65-F5E7-504A-83E3-97953422FE11}"/>
              </a:ext>
            </a:extLst>
          </p:cNvPr>
          <p:cNvSpPr>
            <a:spLocks noGrp="1"/>
          </p:cNvSpPr>
          <p:nvPr>
            <p:ph type="title"/>
          </p:nvPr>
        </p:nvSpPr>
        <p:spPr/>
        <p:txBody>
          <a:bodyPr/>
          <a:lstStyle/>
          <a:p>
            <a:r>
              <a:rPr lang="en-US" dirty="0"/>
              <a:t>Current Top Holders</a:t>
            </a:r>
          </a:p>
        </p:txBody>
      </p:sp>
    </p:spTree>
    <p:extLst>
      <p:ext uri="{BB962C8B-B14F-4D97-AF65-F5344CB8AC3E}">
        <p14:creationId xmlns:p14="http://schemas.microsoft.com/office/powerpoint/2010/main" xmlns="" val="40258092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2E9912-FB04-E548-A3AF-098A2DAA6D5F}"/>
              </a:ext>
            </a:extLst>
          </p:cNvPr>
          <p:cNvSpPr>
            <a:spLocks noGrp="1"/>
          </p:cNvSpPr>
          <p:nvPr>
            <p:ph type="title"/>
          </p:nvPr>
        </p:nvSpPr>
        <p:spPr/>
        <p:txBody>
          <a:bodyPr/>
          <a:lstStyle/>
          <a:p>
            <a:pPr algn="ctr"/>
            <a:r>
              <a:rPr lang="en-US" b="1" dirty="0"/>
              <a:t>Financial Statements</a:t>
            </a:r>
          </a:p>
        </p:txBody>
      </p:sp>
    </p:spTree>
    <p:extLst>
      <p:ext uri="{BB962C8B-B14F-4D97-AF65-F5344CB8AC3E}">
        <p14:creationId xmlns:p14="http://schemas.microsoft.com/office/powerpoint/2010/main" xmlns="" val="29231634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B76109-5C1E-8B4C-B75F-29018E82B6A4}"/>
              </a:ext>
            </a:extLst>
          </p:cNvPr>
          <p:cNvSpPr>
            <a:spLocks noGrp="1"/>
          </p:cNvSpPr>
          <p:nvPr>
            <p:ph type="title"/>
          </p:nvPr>
        </p:nvSpPr>
        <p:spPr/>
        <p:txBody>
          <a:bodyPr/>
          <a:lstStyle/>
          <a:p>
            <a:r>
              <a:rPr lang="en-US" dirty="0"/>
              <a:t>Balance Sheet: Asset (10-Q)</a:t>
            </a:r>
          </a:p>
        </p:txBody>
      </p:sp>
      <p:pic>
        <p:nvPicPr>
          <p:cNvPr id="4" name="Picture 3">
            <a:extLst>
              <a:ext uri="{FF2B5EF4-FFF2-40B4-BE49-F238E27FC236}">
                <a16:creationId xmlns:a16="http://schemas.microsoft.com/office/drawing/2014/main" xmlns="" id="{DC9569D1-3A04-D54B-9829-CA028564AE94}"/>
              </a:ext>
            </a:extLst>
          </p:cNvPr>
          <p:cNvPicPr>
            <a:picLocks noChangeAspect="1"/>
          </p:cNvPicPr>
          <p:nvPr/>
        </p:nvPicPr>
        <p:blipFill>
          <a:blip r:embed="rId2" cstate="print"/>
          <a:stretch>
            <a:fillRect/>
          </a:stretch>
        </p:blipFill>
        <p:spPr>
          <a:xfrm>
            <a:off x="278296" y="1690688"/>
            <a:ext cx="11661913" cy="5167312"/>
          </a:xfrm>
          <a:prstGeom prst="rect">
            <a:avLst/>
          </a:prstGeom>
        </p:spPr>
      </p:pic>
      <p:sp>
        <p:nvSpPr>
          <p:cNvPr id="5" name="Frame 4">
            <a:extLst>
              <a:ext uri="{FF2B5EF4-FFF2-40B4-BE49-F238E27FC236}">
                <a16:creationId xmlns:a16="http://schemas.microsoft.com/office/drawing/2014/main" xmlns="" id="{BB787F38-D7C4-6941-A529-9A05C46D08BF}"/>
              </a:ext>
            </a:extLst>
          </p:cNvPr>
          <p:cNvSpPr/>
          <p:nvPr/>
        </p:nvSpPr>
        <p:spPr>
          <a:xfrm>
            <a:off x="344557" y="3856383"/>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Frame 5">
            <a:extLst>
              <a:ext uri="{FF2B5EF4-FFF2-40B4-BE49-F238E27FC236}">
                <a16:creationId xmlns:a16="http://schemas.microsoft.com/office/drawing/2014/main" xmlns="" id="{7CEB136F-9808-464D-8362-3E72F767A67E}"/>
              </a:ext>
            </a:extLst>
          </p:cNvPr>
          <p:cNvSpPr/>
          <p:nvPr/>
        </p:nvSpPr>
        <p:spPr>
          <a:xfrm>
            <a:off x="344556" y="4896678"/>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Frame 6">
            <a:extLst>
              <a:ext uri="{FF2B5EF4-FFF2-40B4-BE49-F238E27FC236}">
                <a16:creationId xmlns:a16="http://schemas.microsoft.com/office/drawing/2014/main" xmlns="" id="{36735892-4BBF-154D-B497-E8747ABE98A1}"/>
              </a:ext>
            </a:extLst>
          </p:cNvPr>
          <p:cNvSpPr/>
          <p:nvPr/>
        </p:nvSpPr>
        <p:spPr>
          <a:xfrm>
            <a:off x="344555" y="5400260"/>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xmlns="" val="11903710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028E9F-20DD-E548-BDA5-1E9AD4E615AA}"/>
              </a:ext>
            </a:extLst>
          </p:cNvPr>
          <p:cNvSpPr>
            <a:spLocks noGrp="1"/>
          </p:cNvSpPr>
          <p:nvPr>
            <p:ph type="title"/>
          </p:nvPr>
        </p:nvSpPr>
        <p:spPr/>
        <p:txBody>
          <a:bodyPr/>
          <a:lstStyle/>
          <a:p>
            <a:r>
              <a:rPr lang="en-US" dirty="0"/>
              <a:t>Balance Sheet: Liabilities &amp; Equity (10-Q)</a:t>
            </a:r>
          </a:p>
        </p:txBody>
      </p:sp>
      <p:pic>
        <p:nvPicPr>
          <p:cNvPr id="4" name="Picture 3">
            <a:extLst>
              <a:ext uri="{FF2B5EF4-FFF2-40B4-BE49-F238E27FC236}">
                <a16:creationId xmlns:a16="http://schemas.microsoft.com/office/drawing/2014/main" xmlns="" id="{95A87DD9-63E2-AC4D-A59C-EC144A404128}"/>
              </a:ext>
            </a:extLst>
          </p:cNvPr>
          <p:cNvPicPr>
            <a:picLocks noChangeAspect="1"/>
          </p:cNvPicPr>
          <p:nvPr/>
        </p:nvPicPr>
        <p:blipFill>
          <a:blip r:embed="rId2" cstate="print"/>
          <a:stretch>
            <a:fillRect/>
          </a:stretch>
        </p:blipFill>
        <p:spPr>
          <a:xfrm>
            <a:off x="344556" y="1690688"/>
            <a:ext cx="11502887" cy="5167312"/>
          </a:xfrm>
          <a:prstGeom prst="rect">
            <a:avLst/>
          </a:prstGeom>
        </p:spPr>
      </p:pic>
      <p:sp>
        <p:nvSpPr>
          <p:cNvPr id="5" name="Frame 4">
            <a:extLst>
              <a:ext uri="{FF2B5EF4-FFF2-40B4-BE49-F238E27FC236}">
                <a16:creationId xmlns:a16="http://schemas.microsoft.com/office/drawing/2014/main" xmlns="" id="{047FEE0E-CD97-044F-9459-0052A5F3510E}"/>
              </a:ext>
            </a:extLst>
          </p:cNvPr>
          <p:cNvSpPr/>
          <p:nvPr/>
        </p:nvSpPr>
        <p:spPr>
          <a:xfrm>
            <a:off x="344556" y="2173357"/>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Frame 5">
            <a:extLst>
              <a:ext uri="{FF2B5EF4-FFF2-40B4-BE49-F238E27FC236}">
                <a16:creationId xmlns:a16="http://schemas.microsoft.com/office/drawing/2014/main" xmlns="" id="{D8D69AE2-A62C-EE46-9CAA-423FCED93FBE}"/>
              </a:ext>
            </a:extLst>
          </p:cNvPr>
          <p:cNvSpPr/>
          <p:nvPr/>
        </p:nvSpPr>
        <p:spPr>
          <a:xfrm>
            <a:off x="344556" y="3728555"/>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xmlns="" val="42510373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B18BEB-4D2C-C64D-B9B1-9BF3843CB64E}"/>
              </a:ext>
            </a:extLst>
          </p:cNvPr>
          <p:cNvSpPr>
            <a:spLocks noGrp="1"/>
          </p:cNvSpPr>
          <p:nvPr>
            <p:ph type="title"/>
          </p:nvPr>
        </p:nvSpPr>
        <p:spPr/>
        <p:txBody>
          <a:bodyPr/>
          <a:lstStyle/>
          <a:p>
            <a:r>
              <a:rPr lang="en-US" dirty="0"/>
              <a:t>Balance Sheet: Assets (10-K)</a:t>
            </a:r>
          </a:p>
        </p:txBody>
      </p:sp>
      <p:pic>
        <p:nvPicPr>
          <p:cNvPr id="4" name="Picture 3">
            <a:extLst>
              <a:ext uri="{FF2B5EF4-FFF2-40B4-BE49-F238E27FC236}">
                <a16:creationId xmlns:a16="http://schemas.microsoft.com/office/drawing/2014/main" xmlns="" id="{C5EC6402-51AC-754C-AE40-D104D2507188}"/>
              </a:ext>
            </a:extLst>
          </p:cNvPr>
          <p:cNvPicPr>
            <a:picLocks noChangeAspect="1"/>
          </p:cNvPicPr>
          <p:nvPr/>
        </p:nvPicPr>
        <p:blipFill>
          <a:blip r:embed="rId2" cstate="print"/>
          <a:stretch>
            <a:fillRect/>
          </a:stretch>
        </p:blipFill>
        <p:spPr>
          <a:xfrm>
            <a:off x="196850" y="1690688"/>
            <a:ext cx="11798300" cy="4699000"/>
          </a:xfrm>
          <a:prstGeom prst="rect">
            <a:avLst/>
          </a:prstGeom>
        </p:spPr>
      </p:pic>
      <p:sp>
        <p:nvSpPr>
          <p:cNvPr id="3" name="Frame 2">
            <a:extLst>
              <a:ext uri="{FF2B5EF4-FFF2-40B4-BE49-F238E27FC236}">
                <a16:creationId xmlns:a16="http://schemas.microsoft.com/office/drawing/2014/main" xmlns="" id="{851C1583-62A7-CB44-B500-C80E8BD89CA5}"/>
              </a:ext>
            </a:extLst>
          </p:cNvPr>
          <p:cNvSpPr/>
          <p:nvPr/>
        </p:nvSpPr>
        <p:spPr>
          <a:xfrm>
            <a:off x="344556" y="4380017"/>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Frame 4">
            <a:extLst>
              <a:ext uri="{FF2B5EF4-FFF2-40B4-BE49-F238E27FC236}">
                <a16:creationId xmlns:a16="http://schemas.microsoft.com/office/drawing/2014/main" xmlns="" id="{0A6BCA61-EF1D-B941-9C85-5672BDD6B4F9}"/>
              </a:ext>
            </a:extLst>
          </p:cNvPr>
          <p:cNvSpPr/>
          <p:nvPr/>
        </p:nvSpPr>
        <p:spPr>
          <a:xfrm>
            <a:off x="344556" y="5513250"/>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xmlns="" val="11174057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1A49EA-DA43-4440-91B6-2EF0D76D891B}"/>
              </a:ext>
            </a:extLst>
          </p:cNvPr>
          <p:cNvSpPr>
            <a:spLocks noGrp="1"/>
          </p:cNvSpPr>
          <p:nvPr>
            <p:ph type="title"/>
          </p:nvPr>
        </p:nvSpPr>
        <p:spPr/>
        <p:txBody>
          <a:bodyPr/>
          <a:lstStyle/>
          <a:p>
            <a:r>
              <a:rPr lang="en-US" dirty="0"/>
              <a:t>Balance Sheet: Liabilities &amp; Equity (10-K)</a:t>
            </a:r>
          </a:p>
        </p:txBody>
      </p:sp>
      <p:pic>
        <p:nvPicPr>
          <p:cNvPr id="4" name="Picture 3">
            <a:extLst>
              <a:ext uri="{FF2B5EF4-FFF2-40B4-BE49-F238E27FC236}">
                <a16:creationId xmlns:a16="http://schemas.microsoft.com/office/drawing/2014/main" xmlns="" id="{6C61208E-F66B-5F44-921B-F7B425BFCCBD}"/>
              </a:ext>
            </a:extLst>
          </p:cNvPr>
          <p:cNvPicPr>
            <a:picLocks noChangeAspect="1"/>
          </p:cNvPicPr>
          <p:nvPr/>
        </p:nvPicPr>
        <p:blipFill>
          <a:blip r:embed="rId2" cstate="print"/>
          <a:stretch>
            <a:fillRect/>
          </a:stretch>
        </p:blipFill>
        <p:spPr>
          <a:xfrm>
            <a:off x="384313" y="1599010"/>
            <a:ext cx="11661913" cy="5258990"/>
          </a:xfrm>
          <a:prstGeom prst="rect">
            <a:avLst/>
          </a:prstGeom>
        </p:spPr>
      </p:pic>
      <p:sp>
        <p:nvSpPr>
          <p:cNvPr id="5" name="Frame 4">
            <a:extLst>
              <a:ext uri="{FF2B5EF4-FFF2-40B4-BE49-F238E27FC236}">
                <a16:creationId xmlns:a16="http://schemas.microsoft.com/office/drawing/2014/main" xmlns="" id="{851C1583-62A7-CB44-B500-C80E8BD89CA5}"/>
              </a:ext>
            </a:extLst>
          </p:cNvPr>
          <p:cNvSpPr/>
          <p:nvPr/>
        </p:nvSpPr>
        <p:spPr>
          <a:xfrm>
            <a:off x="490331" y="3316356"/>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7" name="Frame 6">
            <a:extLst>
              <a:ext uri="{FF2B5EF4-FFF2-40B4-BE49-F238E27FC236}">
                <a16:creationId xmlns:a16="http://schemas.microsoft.com/office/drawing/2014/main" xmlns="" id="{851C1583-62A7-CB44-B500-C80E8BD89CA5}"/>
              </a:ext>
            </a:extLst>
          </p:cNvPr>
          <p:cNvSpPr/>
          <p:nvPr/>
        </p:nvSpPr>
        <p:spPr>
          <a:xfrm>
            <a:off x="490331" y="2087065"/>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xmlns="" val="34791777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48658D-9E1B-024F-B837-4FCE69997699}"/>
              </a:ext>
            </a:extLst>
          </p:cNvPr>
          <p:cNvSpPr>
            <a:spLocks noGrp="1"/>
          </p:cNvSpPr>
          <p:nvPr>
            <p:ph type="title"/>
          </p:nvPr>
        </p:nvSpPr>
        <p:spPr/>
        <p:txBody>
          <a:bodyPr/>
          <a:lstStyle/>
          <a:p>
            <a:r>
              <a:rPr lang="en-US" dirty="0"/>
              <a:t>Income Statement (10-K)</a:t>
            </a:r>
          </a:p>
        </p:txBody>
      </p:sp>
      <p:pic>
        <p:nvPicPr>
          <p:cNvPr id="4" name="Picture 3">
            <a:extLst>
              <a:ext uri="{FF2B5EF4-FFF2-40B4-BE49-F238E27FC236}">
                <a16:creationId xmlns:a16="http://schemas.microsoft.com/office/drawing/2014/main" xmlns="" id="{F15EB0FF-F062-9443-B5EC-9C3ADD07672D}"/>
              </a:ext>
            </a:extLst>
          </p:cNvPr>
          <p:cNvPicPr>
            <a:picLocks noChangeAspect="1"/>
          </p:cNvPicPr>
          <p:nvPr/>
        </p:nvPicPr>
        <p:blipFill>
          <a:blip r:embed="rId2" cstate="print"/>
          <a:stretch>
            <a:fillRect/>
          </a:stretch>
        </p:blipFill>
        <p:spPr>
          <a:xfrm>
            <a:off x="636104" y="1690688"/>
            <a:ext cx="10827025" cy="5031665"/>
          </a:xfrm>
          <a:prstGeom prst="rect">
            <a:avLst/>
          </a:prstGeom>
        </p:spPr>
      </p:pic>
      <p:sp>
        <p:nvSpPr>
          <p:cNvPr id="5" name="Frame 4">
            <a:extLst>
              <a:ext uri="{FF2B5EF4-FFF2-40B4-BE49-F238E27FC236}">
                <a16:creationId xmlns:a16="http://schemas.microsoft.com/office/drawing/2014/main" xmlns="" id="{851C1583-62A7-CB44-B500-C80E8BD89CA5}"/>
              </a:ext>
            </a:extLst>
          </p:cNvPr>
          <p:cNvSpPr/>
          <p:nvPr/>
        </p:nvSpPr>
        <p:spPr>
          <a:xfrm>
            <a:off x="636104" y="3448879"/>
            <a:ext cx="1082702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6" name="Frame 5">
            <a:extLst>
              <a:ext uri="{FF2B5EF4-FFF2-40B4-BE49-F238E27FC236}">
                <a16:creationId xmlns:a16="http://schemas.microsoft.com/office/drawing/2014/main" xmlns="" id="{851C1583-62A7-CB44-B500-C80E8BD89CA5}"/>
              </a:ext>
            </a:extLst>
          </p:cNvPr>
          <p:cNvSpPr/>
          <p:nvPr/>
        </p:nvSpPr>
        <p:spPr>
          <a:xfrm>
            <a:off x="636104" y="5207070"/>
            <a:ext cx="1082702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xmlns="" val="239439709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8574355-AFC8-604E-8052-A976C615D37C}"/>
              </a:ext>
            </a:extLst>
          </p:cNvPr>
          <p:cNvSpPr>
            <a:spLocks noGrp="1"/>
          </p:cNvSpPr>
          <p:nvPr>
            <p:ph type="title"/>
          </p:nvPr>
        </p:nvSpPr>
        <p:spPr/>
        <p:txBody>
          <a:bodyPr/>
          <a:lstStyle/>
          <a:p>
            <a:r>
              <a:rPr lang="en-US" dirty="0"/>
              <a:t>Income Statement (10-Q)</a:t>
            </a:r>
          </a:p>
        </p:txBody>
      </p:sp>
      <p:pic>
        <p:nvPicPr>
          <p:cNvPr id="7" name="Picture 6">
            <a:extLst>
              <a:ext uri="{FF2B5EF4-FFF2-40B4-BE49-F238E27FC236}">
                <a16:creationId xmlns:a16="http://schemas.microsoft.com/office/drawing/2014/main" xmlns="" id="{139EF6E0-C5D7-2B45-8C86-46049E8E442C}"/>
              </a:ext>
            </a:extLst>
          </p:cNvPr>
          <p:cNvPicPr>
            <a:picLocks noChangeAspect="1"/>
          </p:cNvPicPr>
          <p:nvPr/>
        </p:nvPicPr>
        <p:blipFill>
          <a:blip r:embed="rId2" cstate="print"/>
          <a:stretch>
            <a:fillRect/>
          </a:stretch>
        </p:blipFill>
        <p:spPr>
          <a:xfrm>
            <a:off x="278296" y="1690688"/>
            <a:ext cx="11608904" cy="5167312"/>
          </a:xfrm>
          <a:prstGeom prst="rect">
            <a:avLst/>
          </a:prstGeom>
        </p:spPr>
      </p:pic>
      <p:sp>
        <p:nvSpPr>
          <p:cNvPr id="8" name="Frame 7">
            <a:extLst>
              <a:ext uri="{FF2B5EF4-FFF2-40B4-BE49-F238E27FC236}">
                <a16:creationId xmlns:a16="http://schemas.microsoft.com/office/drawing/2014/main" xmlns="" id="{851C1583-62A7-CB44-B500-C80E8BD89CA5}"/>
              </a:ext>
            </a:extLst>
          </p:cNvPr>
          <p:cNvSpPr/>
          <p:nvPr/>
        </p:nvSpPr>
        <p:spPr>
          <a:xfrm>
            <a:off x="318052" y="3634409"/>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9" name="Frame 8">
            <a:extLst>
              <a:ext uri="{FF2B5EF4-FFF2-40B4-BE49-F238E27FC236}">
                <a16:creationId xmlns:a16="http://schemas.microsoft.com/office/drawing/2014/main" xmlns="" id="{851C1583-62A7-CB44-B500-C80E8BD89CA5}"/>
              </a:ext>
            </a:extLst>
          </p:cNvPr>
          <p:cNvSpPr/>
          <p:nvPr/>
        </p:nvSpPr>
        <p:spPr>
          <a:xfrm>
            <a:off x="331305" y="5578130"/>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xmlns="" val="38820396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8574355-AFC8-604E-8052-A976C615D37C}"/>
              </a:ext>
            </a:extLst>
          </p:cNvPr>
          <p:cNvSpPr>
            <a:spLocks noGrp="1"/>
          </p:cNvSpPr>
          <p:nvPr>
            <p:ph type="title"/>
          </p:nvPr>
        </p:nvSpPr>
        <p:spPr/>
        <p:txBody>
          <a:bodyPr/>
          <a:lstStyle/>
          <a:p>
            <a:r>
              <a:rPr lang="en-US" dirty="0"/>
              <a:t>Breakdown of revenue</a:t>
            </a:r>
          </a:p>
        </p:txBody>
      </p:sp>
      <p:pic>
        <p:nvPicPr>
          <p:cNvPr id="14340" name="Picture 4" descr="https://lh4.googleusercontent.com/zcX6Q9Kn7ZoiQY_dFKVHL23xfuySPQT8a10AvA_VGLC8Kh9uA372RyRNvC_7p5ldZ5iXmY3cK5jzFLFwAF5PcMpsFzSzW3CKMHo-SCSuixNvWMq9ZhqZBZ6RCZgWBSI-MIAD7ewZNw">
            <a:extLst>
              <a:ext uri="{FF2B5EF4-FFF2-40B4-BE49-F238E27FC236}">
                <a16:creationId xmlns:a16="http://schemas.microsoft.com/office/drawing/2014/main" xmlns="" id="{54CC3934-62BA-4ED8-8105-62DFE94EE2F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378" y="2043113"/>
            <a:ext cx="11475243" cy="32770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3284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Object">
            <a:extLst>
              <a:ext uri="{FF2B5EF4-FFF2-40B4-BE49-F238E27FC236}">
                <a16:creationId xmlns:a16="http://schemas.microsoft.com/office/drawing/2014/main" xmlns="" id="{ADDBE11D-6B5D-4BBD-8E86-3E3CDBCE51CC}"/>
              </a:ext>
            </a:extLst>
          </p:cNvPr>
          <p:cNvGraphicFramePr/>
          <p:nvPr>
            <p:extLst>
              <p:ext uri="{D42A27DB-BD31-4B8C-83A1-F6EECF244321}">
                <p14:modId xmlns:p14="http://schemas.microsoft.com/office/powerpoint/2010/main" xmlns="" val="4093505332"/>
              </p:ext>
            </p:extLst>
          </p:nvPr>
        </p:nvGraphicFramePr>
        <p:xfrm>
          <a:off x="676800" y="1440000"/>
          <a:ext cx="106560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New shape">
            <a:extLst>
              <a:ext uri="{FF2B5EF4-FFF2-40B4-BE49-F238E27FC236}">
                <a16:creationId xmlns:a16="http://schemas.microsoft.com/office/drawing/2014/main" xmlns="" id="{F0FE1860-639E-4E0C-8609-3F84761A91C9}"/>
              </a:ext>
            </a:extLst>
          </p:cNvPr>
          <p:cNvSpPr/>
          <p:nvPr/>
        </p:nvSpPr>
        <p:spPr>
          <a:xfrm>
            <a:off x="676800" y="367199"/>
            <a:ext cx="10922400" cy="619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fontScale="82500" lnSpcReduction="20000"/>
          </a:bodyPr>
          <a:lstStyle/>
          <a:p>
            <a:pPr algn="l">
              <a:lnSpc>
                <a:spcPct val="100000"/>
              </a:lnSpc>
              <a:spcAft>
                <a:spcPct val="20000"/>
              </a:spcAft>
            </a:pPr>
            <a:r>
              <a:rPr sz="2400" dirty="0">
                <a:solidFill>
                  <a:schemeClr val="accent1"/>
                </a:solidFill>
                <a:latin typeface="Arial" pitchFamily="34" charset="0"/>
              </a:rPr>
              <a:t>Distribution of online shoppers in the United States as of December 2017, by household income (in U.S. dollars)</a:t>
            </a:r>
          </a:p>
        </p:txBody>
      </p:sp>
      <p:sp>
        <p:nvSpPr>
          <p:cNvPr id="8" name="New shape">
            <a:extLst>
              <a:ext uri="{FF2B5EF4-FFF2-40B4-BE49-F238E27FC236}">
                <a16:creationId xmlns:a16="http://schemas.microsoft.com/office/drawing/2014/main" xmlns="" id="{643B0946-D1A5-4F5C-A9FC-ED43200C8CBD}"/>
              </a:ext>
            </a:extLst>
          </p:cNvPr>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dirty="0">
                <a:solidFill>
                  <a:srgbClr val="919191"/>
                </a:solidFill>
                <a:latin typeface="Arial" pitchFamily="34" charset="0"/>
              </a:rPr>
              <a:t>Distribution of U.S. online shoppers 2017, by household income</a:t>
            </a:r>
          </a:p>
        </p:txBody>
      </p:sp>
    </p:spTree>
    <p:extLst>
      <p:ext uri="{BB962C8B-B14F-4D97-AF65-F5344CB8AC3E}">
        <p14:creationId xmlns:p14="http://schemas.microsoft.com/office/powerpoint/2010/main" xmlns="" val="16955320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28574355-AFC8-604E-8052-A976C615D37C}"/>
              </a:ext>
            </a:extLst>
          </p:cNvPr>
          <p:cNvSpPr>
            <a:spLocks noGrp="1"/>
          </p:cNvSpPr>
          <p:nvPr>
            <p:ph type="title"/>
          </p:nvPr>
        </p:nvSpPr>
        <p:spPr/>
        <p:txBody>
          <a:bodyPr/>
          <a:lstStyle/>
          <a:p>
            <a:r>
              <a:rPr lang="en-US" dirty="0"/>
              <a:t>Breakdown of revenue</a:t>
            </a:r>
          </a:p>
        </p:txBody>
      </p:sp>
      <p:pic>
        <p:nvPicPr>
          <p:cNvPr id="15362" name="Picture 2" descr="https://lh3.googleusercontent.com/vlA3GW1eUp0aeSNKyZAkGDCxwiytSD8-HXEJh6anQUaLID4P2XdGQEFIaGUPtNVwXynyMvMLdlGSeiMPkF0ajpokko6ySQspOXW2yQqWSK-GjF4zNl9LfoWobmmQ08VOU1y12BR7xg">
            <a:extLst>
              <a:ext uri="{FF2B5EF4-FFF2-40B4-BE49-F238E27FC236}">
                <a16:creationId xmlns:a16="http://schemas.microsoft.com/office/drawing/2014/main" xmlns="" id="{5A759286-3B91-4289-B7DD-10ACD73E123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6177" y="2143125"/>
            <a:ext cx="11579646" cy="30772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33164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F4CE6-571B-1540-B8D5-D6ADAEE6AF83}"/>
              </a:ext>
            </a:extLst>
          </p:cNvPr>
          <p:cNvSpPr>
            <a:spLocks noGrp="1"/>
          </p:cNvSpPr>
          <p:nvPr>
            <p:ph type="title"/>
          </p:nvPr>
        </p:nvSpPr>
        <p:spPr/>
        <p:txBody>
          <a:bodyPr/>
          <a:lstStyle/>
          <a:p>
            <a:r>
              <a:rPr lang="en-US" dirty="0"/>
              <a:t>Cash Flow: Operating (10-K)</a:t>
            </a:r>
          </a:p>
        </p:txBody>
      </p:sp>
      <p:pic>
        <p:nvPicPr>
          <p:cNvPr id="4" name="Picture 3">
            <a:extLst>
              <a:ext uri="{FF2B5EF4-FFF2-40B4-BE49-F238E27FC236}">
                <a16:creationId xmlns:a16="http://schemas.microsoft.com/office/drawing/2014/main" xmlns="" id="{958D185D-EAB5-864B-9598-2D08910E85F5}"/>
              </a:ext>
            </a:extLst>
          </p:cNvPr>
          <p:cNvPicPr>
            <a:picLocks noChangeAspect="1"/>
          </p:cNvPicPr>
          <p:nvPr/>
        </p:nvPicPr>
        <p:blipFill>
          <a:blip r:embed="rId2" cstate="print"/>
          <a:stretch>
            <a:fillRect/>
          </a:stretch>
        </p:blipFill>
        <p:spPr>
          <a:xfrm>
            <a:off x="424070" y="1524000"/>
            <a:ext cx="11290852" cy="5112509"/>
          </a:xfrm>
          <a:prstGeom prst="rect">
            <a:avLst/>
          </a:prstGeom>
        </p:spPr>
      </p:pic>
      <p:sp>
        <p:nvSpPr>
          <p:cNvPr id="5" name="Frame 4">
            <a:extLst>
              <a:ext uri="{FF2B5EF4-FFF2-40B4-BE49-F238E27FC236}">
                <a16:creationId xmlns:a16="http://schemas.microsoft.com/office/drawing/2014/main" xmlns="" id="{851C1583-62A7-CB44-B500-C80E8BD89CA5}"/>
              </a:ext>
            </a:extLst>
          </p:cNvPr>
          <p:cNvSpPr/>
          <p:nvPr/>
        </p:nvSpPr>
        <p:spPr>
          <a:xfrm>
            <a:off x="291548" y="5715000"/>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6" name="Frame 5">
            <a:extLst>
              <a:ext uri="{FF2B5EF4-FFF2-40B4-BE49-F238E27FC236}">
                <a16:creationId xmlns:a16="http://schemas.microsoft.com/office/drawing/2014/main" xmlns="" id="{851C1583-62A7-CB44-B500-C80E8BD89CA5}"/>
              </a:ext>
            </a:extLst>
          </p:cNvPr>
          <p:cNvSpPr/>
          <p:nvPr/>
        </p:nvSpPr>
        <p:spPr>
          <a:xfrm>
            <a:off x="291547" y="6305205"/>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7" name="Frame 6">
            <a:extLst>
              <a:ext uri="{FF2B5EF4-FFF2-40B4-BE49-F238E27FC236}">
                <a16:creationId xmlns:a16="http://schemas.microsoft.com/office/drawing/2014/main" xmlns="" id="{851C1583-62A7-CB44-B500-C80E8BD89CA5}"/>
              </a:ext>
            </a:extLst>
          </p:cNvPr>
          <p:cNvSpPr/>
          <p:nvPr/>
        </p:nvSpPr>
        <p:spPr>
          <a:xfrm>
            <a:off x="291547" y="3371540"/>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xmlns="" val="36388651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B77D58-A830-564A-AB45-E1E3B29059F3}"/>
              </a:ext>
            </a:extLst>
          </p:cNvPr>
          <p:cNvSpPr>
            <a:spLocks noGrp="1"/>
          </p:cNvSpPr>
          <p:nvPr>
            <p:ph type="title"/>
          </p:nvPr>
        </p:nvSpPr>
        <p:spPr/>
        <p:txBody>
          <a:bodyPr/>
          <a:lstStyle/>
          <a:p>
            <a:r>
              <a:rPr lang="en-US" dirty="0"/>
              <a:t>Cash Flow: Investing &amp; Financing (10-K)</a:t>
            </a:r>
          </a:p>
        </p:txBody>
      </p:sp>
      <p:pic>
        <p:nvPicPr>
          <p:cNvPr id="4" name="Picture 3">
            <a:extLst>
              <a:ext uri="{FF2B5EF4-FFF2-40B4-BE49-F238E27FC236}">
                <a16:creationId xmlns:a16="http://schemas.microsoft.com/office/drawing/2014/main" xmlns="" id="{3A3F73D5-D08C-4E43-A3BA-C8EC9C397694}"/>
              </a:ext>
            </a:extLst>
          </p:cNvPr>
          <p:cNvPicPr>
            <a:picLocks noChangeAspect="1"/>
          </p:cNvPicPr>
          <p:nvPr/>
        </p:nvPicPr>
        <p:blipFill>
          <a:blip r:embed="rId2" cstate="print"/>
          <a:stretch>
            <a:fillRect/>
          </a:stretch>
        </p:blipFill>
        <p:spPr>
          <a:xfrm>
            <a:off x="463826" y="1690688"/>
            <a:ext cx="11436626" cy="4840909"/>
          </a:xfrm>
          <a:prstGeom prst="rect">
            <a:avLst/>
          </a:prstGeom>
        </p:spPr>
      </p:pic>
      <p:sp>
        <p:nvSpPr>
          <p:cNvPr id="5" name="Frame 4">
            <a:extLst>
              <a:ext uri="{FF2B5EF4-FFF2-40B4-BE49-F238E27FC236}">
                <a16:creationId xmlns:a16="http://schemas.microsoft.com/office/drawing/2014/main" xmlns="" id="{851C1583-62A7-CB44-B500-C80E8BD89CA5}"/>
              </a:ext>
            </a:extLst>
          </p:cNvPr>
          <p:cNvSpPr/>
          <p:nvPr/>
        </p:nvSpPr>
        <p:spPr>
          <a:xfrm>
            <a:off x="404191" y="2348947"/>
            <a:ext cx="11555895" cy="778565"/>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6" name="Frame 5">
            <a:extLst>
              <a:ext uri="{FF2B5EF4-FFF2-40B4-BE49-F238E27FC236}">
                <a16:creationId xmlns:a16="http://schemas.microsoft.com/office/drawing/2014/main" xmlns="" id="{851C1583-62A7-CB44-B500-C80E8BD89CA5}"/>
              </a:ext>
            </a:extLst>
          </p:cNvPr>
          <p:cNvSpPr/>
          <p:nvPr/>
        </p:nvSpPr>
        <p:spPr>
          <a:xfrm>
            <a:off x="404191" y="4453075"/>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7" name="Frame 6">
            <a:extLst>
              <a:ext uri="{FF2B5EF4-FFF2-40B4-BE49-F238E27FC236}">
                <a16:creationId xmlns:a16="http://schemas.microsoft.com/office/drawing/2014/main" xmlns="" id="{851C1583-62A7-CB44-B500-C80E8BD89CA5}"/>
              </a:ext>
            </a:extLst>
          </p:cNvPr>
          <p:cNvSpPr/>
          <p:nvPr/>
        </p:nvSpPr>
        <p:spPr>
          <a:xfrm>
            <a:off x="404190" y="3945490"/>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xmlns="" val="128452121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1E5F14DD-4A8C-1640-8C28-FAEB422569A1}"/>
              </a:ext>
            </a:extLst>
          </p:cNvPr>
          <p:cNvSpPr>
            <a:spLocks noGrp="1"/>
          </p:cNvSpPr>
          <p:nvPr>
            <p:ph type="title"/>
          </p:nvPr>
        </p:nvSpPr>
        <p:spPr/>
        <p:txBody>
          <a:bodyPr/>
          <a:lstStyle/>
          <a:p>
            <a:r>
              <a:rPr lang="en-US" dirty="0"/>
              <a:t>Cash Flow: Operating (10-Q)</a:t>
            </a:r>
          </a:p>
        </p:txBody>
      </p:sp>
      <p:pic>
        <p:nvPicPr>
          <p:cNvPr id="9" name="Picture 8">
            <a:extLst>
              <a:ext uri="{FF2B5EF4-FFF2-40B4-BE49-F238E27FC236}">
                <a16:creationId xmlns:a16="http://schemas.microsoft.com/office/drawing/2014/main" xmlns="" id="{364224D8-6E52-5043-B103-FC939CBF5ED1}"/>
              </a:ext>
            </a:extLst>
          </p:cNvPr>
          <p:cNvPicPr>
            <a:picLocks noChangeAspect="1"/>
          </p:cNvPicPr>
          <p:nvPr/>
        </p:nvPicPr>
        <p:blipFill>
          <a:blip r:embed="rId2" cstate="print"/>
          <a:stretch>
            <a:fillRect/>
          </a:stretch>
        </p:blipFill>
        <p:spPr>
          <a:xfrm>
            <a:off x="172278" y="1690688"/>
            <a:ext cx="11807687" cy="5167312"/>
          </a:xfrm>
          <a:prstGeom prst="rect">
            <a:avLst/>
          </a:prstGeom>
        </p:spPr>
      </p:pic>
      <p:sp>
        <p:nvSpPr>
          <p:cNvPr id="10" name="Frame 9">
            <a:extLst>
              <a:ext uri="{FF2B5EF4-FFF2-40B4-BE49-F238E27FC236}">
                <a16:creationId xmlns:a16="http://schemas.microsoft.com/office/drawing/2014/main" xmlns="" id="{851C1583-62A7-CB44-B500-C80E8BD89CA5}"/>
              </a:ext>
            </a:extLst>
          </p:cNvPr>
          <p:cNvSpPr/>
          <p:nvPr/>
        </p:nvSpPr>
        <p:spPr>
          <a:xfrm>
            <a:off x="318052" y="6526696"/>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xmlns="" val="414871468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E845F93-B061-5A44-8924-F32FD0748F50}"/>
              </a:ext>
            </a:extLst>
          </p:cNvPr>
          <p:cNvSpPr>
            <a:spLocks noGrp="1"/>
          </p:cNvSpPr>
          <p:nvPr>
            <p:ph type="title"/>
          </p:nvPr>
        </p:nvSpPr>
        <p:spPr/>
        <p:txBody>
          <a:bodyPr/>
          <a:lstStyle/>
          <a:p>
            <a:r>
              <a:rPr lang="en-US" dirty="0"/>
              <a:t>Cash Flow: Financing &amp; Investing (10-Q)</a:t>
            </a:r>
          </a:p>
        </p:txBody>
      </p:sp>
      <p:pic>
        <p:nvPicPr>
          <p:cNvPr id="9" name="Picture 8">
            <a:extLst>
              <a:ext uri="{FF2B5EF4-FFF2-40B4-BE49-F238E27FC236}">
                <a16:creationId xmlns:a16="http://schemas.microsoft.com/office/drawing/2014/main" xmlns="" id="{1110B4A2-F189-044A-9128-CEE183C5B064}"/>
              </a:ext>
            </a:extLst>
          </p:cNvPr>
          <p:cNvPicPr>
            <a:picLocks noChangeAspect="1"/>
          </p:cNvPicPr>
          <p:nvPr/>
        </p:nvPicPr>
        <p:blipFill>
          <a:blip r:embed="rId2" cstate="print"/>
          <a:stretch>
            <a:fillRect/>
          </a:stretch>
        </p:blipFill>
        <p:spPr>
          <a:xfrm>
            <a:off x="344557" y="1690688"/>
            <a:ext cx="11555895" cy="5067059"/>
          </a:xfrm>
          <a:prstGeom prst="rect">
            <a:avLst/>
          </a:prstGeom>
        </p:spPr>
      </p:pic>
      <p:sp>
        <p:nvSpPr>
          <p:cNvPr id="10" name="Frame 9">
            <a:extLst>
              <a:ext uri="{FF2B5EF4-FFF2-40B4-BE49-F238E27FC236}">
                <a16:creationId xmlns:a16="http://schemas.microsoft.com/office/drawing/2014/main" xmlns="" id="{851C1583-62A7-CB44-B500-C80E8BD89CA5}"/>
              </a:ext>
            </a:extLst>
          </p:cNvPr>
          <p:cNvSpPr/>
          <p:nvPr/>
        </p:nvSpPr>
        <p:spPr>
          <a:xfrm>
            <a:off x="344558" y="1948070"/>
            <a:ext cx="11555895" cy="720000"/>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11" name="Frame 10">
            <a:extLst>
              <a:ext uri="{FF2B5EF4-FFF2-40B4-BE49-F238E27FC236}">
                <a16:creationId xmlns:a16="http://schemas.microsoft.com/office/drawing/2014/main" xmlns="" id="{851C1583-62A7-CB44-B500-C80E8BD89CA5}"/>
              </a:ext>
            </a:extLst>
          </p:cNvPr>
          <p:cNvSpPr/>
          <p:nvPr/>
        </p:nvSpPr>
        <p:spPr>
          <a:xfrm>
            <a:off x="344557" y="3644693"/>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
        <p:nvSpPr>
          <p:cNvPr id="12" name="Frame 11">
            <a:extLst>
              <a:ext uri="{FF2B5EF4-FFF2-40B4-BE49-F238E27FC236}">
                <a16:creationId xmlns:a16="http://schemas.microsoft.com/office/drawing/2014/main" xmlns="" id="{851C1583-62A7-CB44-B500-C80E8BD89CA5}"/>
              </a:ext>
            </a:extLst>
          </p:cNvPr>
          <p:cNvSpPr/>
          <p:nvPr/>
        </p:nvSpPr>
        <p:spPr>
          <a:xfrm>
            <a:off x="344557" y="4869916"/>
            <a:ext cx="11555895" cy="331304"/>
          </a:xfrm>
          <a:prstGeom prst="fram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0000"/>
              </a:solidFill>
            </a:endParaRPr>
          </a:p>
        </p:txBody>
      </p:sp>
    </p:spTree>
    <p:extLst>
      <p:ext uri="{BB962C8B-B14F-4D97-AF65-F5344CB8AC3E}">
        <p14:creationId xmlns:p14="http://schemas.microsoft.com/office/powerpoint/2010/main" xmlns="" val="28950678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ADAAA-2AC3-B048-9127-A703F7AD0A6B}"/>
              </a:ext>
            </a:extLst>
          </p:cNvPr>
          <p:cNvSpPr>
            <a:spLocks noGrp="1"/>
          </p:cNvSpPr>
          <p:nvPr>
            <p:ph type="title"/>
          </p:nvPr>
        </p:nvSpPr>
        <p:spPr/>
        <p:txBody>
          <a:bodyPr/>
          <a:lstStyle/>
          <a:p>
            <a:r>
              <a:rPr lang="en-US" dirty="0"/>
              <a:t>Financial Statement Analysis</a:t>
            </a:r>
          </a:p>
        </p:txBody>
      </p:sp>
    </p:spTree>
    <p:extLst>
      <p:ext uri="{BB962C8B-B14F-4D97-AF65-F5344CB8AC3E}">
        <p14:creationId xmlns:p14="http://schemas.microsoft.com/office/powerpoint/2010/main" xmlns="" val="24804394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7FD00-4CE2-1847-8661-5B50739A10C6}"/>
              </a:ext>
            </a:extLst>
          </p:cNvPr>
          <p:cNvSpPr>
            <a:spLocks noGrp="1"/>
          </p:cNvSpPr>
          <p:nvPr>
            <p:ph type="title"/>
          </p:nvPr>
        </p:nvSpPr>
        <p:spPr/>
        <p:txBody>
          <a:bodyPr/>
          <a:lstStyle/>
          <a:p>
            <a:r>
              <a:rPr lang="en-US" dirty="0"/>
              <a:t>Shopify Total Revenue (million)</a:t>
            </a:r>
          </a:p>
        </p:txBody>
      </p:sp>
      <p:graphicFrame>
        <p:nvGraphicFramePr>
          <p:cNvPr id="4" name="Chart 3">
            <a:extLst>
              <a:ext uri="{FF2B5EF4-FFF2-40B4-BE49-F238E27FC236}">
                <a16:creationId xmlns:a16="http://schemas.microsoft.com/office/drawing/2014/main" xmlns="" id="{A517A7A7-8881-904A-9D46-16C42673AC2F}"/>
              </a:ext>
            </a:extLst>
          </p:cNvPr>
          <p:cNvGraphicFramePr/>
          <p:nvPr>
            <p:extLst>
              <p:ext uri="{D42A27DB-BD31-4B8C-83A1-F6EECF244321}">
                <p14:modId xmlns:p14="http://schemas.microsoft.com/office/powerpoint/2010/main" xmlns="" val="302754627"/>
              </p:ext>
            </p:extLst>
          </p:nvPr>
        </p:nvGraphicFramePr>
        <p:xfrm>
          <a:off x="2158461" y="1853754"/>
          <a:ext cx="8189510" cy="41062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741224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1361E7-0154-7A4B-8729-2CEA0FD4770A}"/>
              </a:ext>
            </a:extLst>
          </p:cNvPr>
          <p:cNvSpPr>
            <a:spLocks noGrp="1"/>
          </p:cNvSpPr>
          <p:nvPr>
            <p:ph type="title"/>
          </p:nvPr>
        </p:nvSpPr>
        <p:spPr/>
        <p:txBody>
          <a:bodyPr/>
          <a:lstStyle/>
          <a:p>
            <a:r>
              <a:rPr lang="en-US" dirty="0"/>
              <a:t>Shopify Gross Margin</a:t>
            </a:r>
          </a:p>
        </p:txBody>
      </p:sp>
      <p:graphicFrame>
        <p:nvGraphicFramePr>
          <p:cNvPr id="3" name="Chart 2">
            <a:extLst>
              <a:ext uri="{FF2B5EF4-FFF2-40B4-BE49-F238E27FC236}">
                <a16:creationId xmlns:a16="http://schemas.microsoft.com/office/drawing/2014/main" xmlns="" id="{5DDA14DF-B3D6-354E-A48F-BD2853833EEE}"/>
              </a:ext>
            </a:extLst>
          </p:cNvPr>
          <p:cNvGraphicFramePr/>
          <p:nvPr>
            <p:extLst>
              <p:ext uri="{D42A27DB-BD31-4B8C-83A1-F6EECF244321}">
                <p14:modId xmlns:p14="http://schemas.microsoft.com/office/powerpoint/2010/main" xmlns="" val="1676518546"/>
              </p:ext>
            </p:extLst>
          </p:nvPr>
        </p:nvGraphicFramePr>
        <p:xfrm>
          <a:off x="1699187" y="1853754"/>
          <a:ext cx="9108057" cy="42747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0187607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6379A-7A50-4642-B768-4AFEF148AE02}"/>
              </a:ext>
            </a:extLst>
          </p:cNvPr>
          <p:cNvSpPr>
            <a:spLocks noGrp="1"/>
          </p:cNvSpPr>
          <p:nvPr>
            <p:ph type="title"/>
          </p:nvPr>
        </p:nvSpPr>
        <p:spPr/>
        <p:txBody>
          <a:bodyPr/>
          <a:lstStyle/>
          <a:p>
            <a:r>
              <a:rPr lang="en-US" dirty="0"/>
              <a:t>Shopify Diluted EPS (million)</a:t>
            </a:r>
          </a:p>
        </p:txBody>
      </p:sp>
      <p:graphicFrame>
        <p:nvGraphicFramePr>
          <p:cNvPr id="3" name="Chart 2">
            <a:extLst>
              <a:ext uri="{FF2B5EF4-FFF2-40B4-BE49-F238E27FC236}">
                <a16:creationId xmlns:a16="http://schemas.microsoft.com/office/drawing/2014/main" xmlns="" id="{3222BFD2-4BAA-514B-8533-CB16AD90056A}"/>
              </a:ext>
            </a:extLst>
          </p:cNvPr>
          <p:cNvGraphicFramePr/>
          <p:nvPr/>
        </p:nvGraphicFramePr>
        <p:xfrm>
          <a:off x="838200" y="1690688"/>
          <a:ext cx="10515600" cy="48823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952018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4CCBBA-5248-3B4B-BE8F-31A2C363DBE4}"/>
              </a:ext>
            </a:extLst>
          </p:cNvPr>
          <p:cNvSpPr>
            <a:spLocks noGrp="1"/>
          </p:cNvSpPr>
          <p:nvPr>
            <p:ph type="title"/>
          </p:nvPr>
        </p:nvSpPr>
        <p:spPr/>
        <p:txBody>
          <a:bodyPr/>
          <a:lstStyle/>
          <a:p>
            <a:r>
              <a:rPr lang="en-US" dirty="0"/>
              <a:t>Shopify Return on Equity</a:t>
            </a:r>
          </a:p>
        </p:txBody>
      </p:sp>
      <p:graphicFrame>
        <p:nvGraphicFramePr>
          <p:cNvPr id="3" name="Chart 2">
            <a:extLst>
              <a:ext uri="{FF2B5EF4-FFF2-40B4-BE49-F238E27FC236}">
                <a16:creationId xmlns:a16="http://schemas.microsoft.com/office/drawing/2014/main" xmlns="" id="{928E37B7-B6BA-2F4F-BE02-D71CE441721B}"/>
              </a:ext>
            </a:extLst>
          </p:cNvPr>
          <p:cNvGraphicFramePr/>
          <p:nvPr/>
        </p:nvGraphicFramePr>
        <p:xfrm>
          <a:off x="838200" y="1690688"/>
          <a:ext cx="10515600" cy="48823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0799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Current Performance</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57471"/>
            <a:ext cx="11734800" cy="489493"/>
          </a:xfrm>
          <a:prstGeom prst="rect">
            <a:avLst/>
          </a:prstGeom>
        </p:spPr>
        <p:txBody>
          <a:bodyPr wrap="square" lIns="0" tIns="0" rIns="0" bIns="0" rtlCol="0" anchor="t">
            <a:spAutoFit/>
          </a:bodyPr>
          <a:lstStyle/>
          <a:p>
            <a:pPr rtl="0">
              <a:lnSpc>
                <a:spcPct val="150000"/>
              </a:lnSpc>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Mobile drives growth </a:t>
            </a:r>
          </a:p>
        </p:txBody>
      </p:sp>
      <p:graphicFrame>
        <p:nvGraphicFramePr>
          <p:cNvPr id="9" name="ChartObject">
            <a:extLst>
              <a:ext uri="{FF2B5EF4-FFF2-40B4-BE49-F238E27FC236}">
                <a16:creationId xmlns:a16="http://schemas.microsoft.com/office/drawing/2014/main" xmlns="" id="{573D09AE-D5AB-4AF5-BBBE-D70ED57D3006}"/>
              </a:ext>
            </a:extLst>
          </p:cNvPr>
          <p:cNvGraphicFramePr/>
          <p:nvPr>
            <p:extLst>
              <p:ext uri="{D42A27DB-BD31-4B8C-83A1-F6EECF244321}">
                <p14:modId xmlns:p14="http://schemas.microsoft.com/office/powerpoint/2010/main" xmlns="" val="1663394923"/>
              </p:ext>
            </p:extLst>
          </p:nvPr>
        </p:nvGraphicFramePr>
        <p:xfrm>
          <a:off x="410966" y="1440000"/>
          <a:ext cx="10921834" cy="48951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8921166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BDBF18-7935-CD4F-8124-5AF9AF6F1AAC}"/>
              </a:ext>
            </a:extLst>
          </p:cNvPr>
          <p:cNvSpPr>
            <a:spLocks noGrp="1"/>
          </p:cNvSpPr>
          <p:nvPr>
            <p:ph type="title"/>
          </p:nvPr>
        </p:nvSpPr>
        <p:spPr/>
        <p:txBody>
          <a:bodyPr/>
          <a:lstStyle/>
          <a:p>
            <a:r>
              <a:rPr lang="en-US" dirty="0"/>
              <a:t>Shopify Return on Asset</a:t>
            </a:r>
          </a:p>
        </p:txBody>
      </p:sp>
      <p:graphicFrame>
        <p:nvGraphicFramePr>
          <p:cNvPr id="3" name="Chart 2">
            <a:extLst>
              <a:ext uri="{FF2B5EF4-FFF2-40B4-BE49-F238E27FC236}">
                <a16:creationId xmlns:a16="http://schemas.microsoft.com/office/drawing/2014/main" xmlns="" id="{42062E69-0826-BA45-B08F-7510CB669A53}"/>
              </a:ext>
            </a:extLst>
          </p:cNvPr>
          <p:cNvGraphicFramePr/>
          <p:nvPr/>
        </p:nvGraphicFramePr>
        <p:xfrm>
          <a:off x="838200" y="1690688"/>
          <a:ext cx="10515600" cy="48558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22999054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a:t>BUY</a:t>
            </a:r>
          </a:p>
        </p:txBody>
      </p:sp>
      <p:pic>
        <p:nvPicPr>
          <p:cNvPr id="8" name="Content Placeholder 7"/>
          <p:cNvPicPr>
            <a:picLocks noGrp="1" noChangeAspect="1"/>
          </p:cNvPicPr>
          <p:nvPr>
            <p:ph sz="half" idx="2"/>
          </p:nvPr>
        </p:nvPicPr>
        <p:blipFill>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6001377" y="1931585"/>
            <a:ext cx="5053475" cy="3888331"/>
          </a:xfrm>
        </p:spPr>
      </p:pic>
      <p:pic>
        <p:nvPicPr>
          <p:cNvPr id="7" name="Content Placeholder 6"/>
          <p:cNvPicPr>
            <a:picLocks noGrp="1" noChangeAspect="1"/>
          </p:cNvPicPr>
          <p:nvPr>
            <p:ph sz="half" idx="1"/>
          </p:nvPr>
        </p:nvPicPr>
        <p:blipFill>
          <a:blip r:embed="rId4" cstate="print">
            <a:extLst>
              <a:ext uri="{BEBA8EAE-BF5A-486C-A8C5-ECC9F3942E4B}">
                <a14:imgProps xmlns:a14="http://schemas.microsoft.com/office/drawing/2010/main" xmlns="">
                  <a14:imgLayer r:embed="rId5">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1135702" y="2004621"/>
            <a:ext cx="4768963" cy="3671559"/>
          </a:xfrm>
        </p:spPr>
      </p:pic>
    </p:spTree>
    <p:extLst>
      <p:ext uri="{BB962C8B-B14F-4D97-AF65-F5344CB8AC3E}">
        <p14:creationId xmlns:p14="http://schemas.microsoft.com/office/powerpoint/2010/main" xmlns="" val="8350489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7D59661-D5B9-41AC-8D25-F21E69666C8F}"/>
              </a:ext>
            </a:extLst>
          </p:cNvPr>
          <p:cNvSpPr>
            <a:spLocks noGrp="1"/>
          </p:cNvSpPr>
          <p:nvPr>
            <p:ph type="subTitle" idx="1"/>
          </p:nvPr>
        </p:nvSpPr>
        <p:spPr>
          <a:xfrm>
            <a:off x="1524000" y="4760536"/>
            <a:ext cx="9144000" cy="497264"/>
          </a:xfrm>
        </p:spPr>
        <p:txBody>
          <a:bodyPr>
            <a:normAutofit/>
          </a:bodyPr>
          <a:lstStyle/>
          <a:p>
            <a:r>
              <a:rPr lang="en-CA" dirty="0"/>
              <a:t>Wayfair Inc.</a:t>
            </a:r>
            <a:endParaRPr lang="en-US" dirty="0"/>
          </a:p>
        </p:txBody>
      </p:sp>
      <p:pic>
        <p:nvPicPr>
          <p:cNvPr id="5" name="Picture 4" descr="A picture containing drawing&#10;&#10;Description automatically generated">
            <a:extLst>
              <a:ext uri="{FF2B5EF4-FFF2-40B4-BE49-F238E27FC236}">
                <a16:creationId xmlns:a16="http://schemas.microsoft.com/office/drawing/2014/main" xmlns="" id="{C7F30952-C40C-49DB-8F1D-D5B283A1502C}"/>
              </a:ext>
            </a:extLst>
          </p:cNvPr>
          <p:cNvPicPr>
            <a:picLocks noChangeAspect="1"/>
          </p:cNvPicPr>
          <p:nvPr/>
        </p:nvPicPr>
        <p:blipFill>
          <a:blip r:embed="rId2" cstate="print">
            <a:extLst>
              <a:ext uri="{28A0092B-C50C-407E-A947-70E740481C1C}">
                <a14:useLocalDpi xmlns:a14="http://schemas.microsoft.com/office/drawing/2010/main" xmlns="" val="0"/>
              </a:ext>
              <a:ext uri="{837473B0-CC2E-450A-ABE3-18F120FF3D39}">
                <a1611:picAttrSrcUrl xmlns:a1611="http://schemas.microsoft.com/office/drawing/2016/11/main" xmlns="" r:id="rId3"/>
              </a:ext>
            </a:extLst>
          </a:blip>
          <a:stretch>
            <a:fillRect/>
          </a:stretch>
        </p:blipFill>
        <p:spPr>
          <a:xfrm>
            <a:off x="2853396" y="245853"/>
            <a:ext cx="6485207" cy="3242604"/>
          </a:xfrm>
          <a:prstGeom prst="rect">
            <a:avLst/>
          </a:prstGeom>
        </p:spPr>
      </p:pic>
    </p:spTree>
    <p:extLst>
      <p:ext uri="{BB962C8B-B14F-4D97-AF65-F5344CB8AC3E}">
        <p14:creationId xmlns:p14="http://schemas.microsoft.com/office/powerpoint/2010/main" xmlns="" val="28753279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925C5-F961-4959-8F0D-AD7B0BF30E3B}"/>
              </a:ext>
            </a:extLst>
          </p:cNvPr>
          <p:cNvSpPr>
            <a:spLocks noGrp="1"/>
          </p:cNvSpPr>
          <p:nvPr>
            <p:ph type="title"/>
          </p:nvPr>
        </p:nvSpPr>
        <p:spPr>
          <a:xfrm>
            <a:off x="1273676" y="528474"/>
            <a:ext cx="9603275" cy="1049235"/>
          </a:xfrm>
        </p:spPr>
        <p:txBody>
          <a:bodyPr/>
          <a:lstStyle/>
          <a:p>
            <a:r>
              <a:rPr lang="en-CA" dirty="0"/>
              <a:t>Stock Performance </a:t>
            </a:r>
            <a:endParaRPr lang="en-US" dirty="0"/>
          </a:p>
        </p:txBody>
      </p:sp>
      <p:pic>
        <p:nvPicPr>
          <p:cNvPr id="4" name="Content Placeholder 3">
            <a:extLst>
              <a:ext uri="{FF2B5EF4-FFF2-40B4-BE49-F238E27FC236}">
                <a16:creationId xmlns:a16="http://schemas.microsoft.com/office/drawing/2014/main" xmlns="" id="{CF69DAD2-4B49-44F9-B928-AAB6F66813C6}"/>
              </a:ext>
            </a:extLst>
          </p:cNvPr>
          <p:cNvPicPr>
            <a:picLocks noGrp="1" noChangeAspect="1"/>
          </p:cNvPicPr>
          <p:nvPr>
            <p:ph idx="1"/>
          </p:nvPr>
        </p:nvPicPr>
        <p:blipFill>
          <a:blip r:embed="rId2" cstate="print"/>
          <a:stretch>
            <a:fillRect/>
          </a:stretch>
        </p:blipFill>
        <p:spPr>
          <a:xfrm>
            <a:off x="2980748" y="1232762"/>
            <a:ext cx="6378912" cy="5625238"/>
          </a:xfrm>
          <a:prstGeom prst="rect">
            <a:avLst/>
          </a:prstGeom>
        </p:spPr>
      </p:pic>
    </p:spTree>
    <p:extLst>
      <p:ext uri="{BB962C8B-B14F-4D97-AF65-F5344CB8AC3E}">
        <p14:creationId xmlns:p14="http://schemas.microsoft.com/office/powerpoint/2010/main" xmlns="" val="405117220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C0739D-4665-401E-AF50-47BECB432241}"/>
              </a:ext>
            </a:extLst>
          </p:cNvPr>
          <p:cNvSpPr>
            <a:spLocks noGrp="1"/>
          </p:cNvSpPr>
          <p:nvPr>
            <p:ph type="title"/>
          </p:nvPr>
        </p:nvSpPr>
        <p:spPr/>
        <p:txBody>
          <a:bodyPr/>
          <a:lstStyle/>
          <a:p>
            <a:r>
              <a:rPr lang="en-CA" dirty="0"/>
              <a:t>Statistics </a:t>
            </a:r>
            <a:endParaRPr lang="en-US" dirty="0"/>
          </a:p>
        </p:txBody>
      </p:sp>
      <p:pic>
        <p:nvPicPr>
          <p:cNvPr id="4" name="Content Placeholder 3">
            <a:extLst>
              <a:ext uri="{FF2B5EF4-FFF2-40B4-BE49-F238E27FC236}">
                <a16:creationId xmlns:a16="http://schemas.microsoft.com/office/drawing/2014/main" xmlns="" id="{1AF37BED-21FB-4837-9D7D-B112E4FC82F0}"/>
              </a:ext>
            </a:extLst>
          </p:cNvPr>
          <p:cNvPicPr>
            <a:picLocks noGrp="1" noChangeAspect="1"/>
          </p:cNvPicPr>
          <p:nvPr>
            <p:ph idx="1"/>
          </p:nvPr>
        </p:nvPicPr>
        <p:blipFill>
          <a:blip r:embed="rId2" cstate="print"/>
          <a:stretch>
            <a:fillRect/>
          </a:stretch>
        </p:blipFill>
        <p:spPr>
          <a:xfrm>
            <a:off x="838200" y="1690688"/>
            <a:ext cx="10536910" cy="4868779"/>
          </a:xfrm>
          <a:prstGeom prst="rect">
            <a:avLst/>
          </a:prstGeom>
        </p:spPr>
      </p:pic>
    </p:spTree>
    <p:extLst>
      <p:ext uri="{BB962C8B-B14F-4D97-AF65-F5344CB8AC3E}">
        <p14:creationId xmlns:p14="http://schemas.microsoft.com/office/powerpoint/2010/main" xmlns="" val="408715406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0B2D49-3FD7-4FF8-BC5F-9832C33C3BDF}"/>
              </a:ext>
            </a:extLst>
          </p:cNvPr>
          <p:cNvSpPr>
            <a:spLocks noGrp="1"/>
          </p:cNvSpPr>
          <p:nvPr>
            <p:ph type="title"/>
          </p:nvPr>
        </p:nvSpPr>
        <p:spPr/>
        <p:txBody>
          <a:bodyPr/>
          <a:lstStyle/>
          <a:p>
            <a:r>
              <a:rPr lang="en-CA" dirty="0"/>
              <a:t>5 Days</a:t>
            </a:r>
            <a:endParaRPr lang="en-US" dirty="0"/>
          </a:p>
        </p:txBody>
      </p:sp>
      <p:pic>
        <p:nvPicPr>
          <p:cNvPr id="4" name="Content Placeholder 3">
            <a:extLst>
              <a:ext uri="{FF2B5EF4-FFF2-40B4-BE49-F238E27FC236}">
                <a16:creationId xmlns:a16="http://schemas.microsoft.com/office/drawing/2014/main" xmlns="" id="{FB534F2A-B938-4D98-876F-C47FA40B6B13}"/>
              </a:ext>
            </a:extLst>
          </p:cNvPr>
          <p:cNvPicPr>
            <a:picLocks noGrp="1" noChangeAspect="1"/>
          </p:cNvPicPr>
          <p:nvPr>
            <p:ph idx="1"/>
          </p:nvPr>
        </p:nvPicPr>
        <p:blipFill>
          <a:blip r:embed="rId2" cstate="print"/>
          <a:stretch>
            <a:fillRect/>
          </a:stretch>
        </p:blipFill>
        <p:spPr>
          <a:xfrm>
            <a:off x="838200" y="1690688"/>
            <a:ext cx="10515600" cy="4297535"/>
          </a:xfrm>
          <a:prstGeom prst="rect">
            <a:avLst/>
          </a:prstGeom>
        </p:spPr>
      </p:pic>
    </p:spTree>
    <p:extLst>
      <p:ext uri="{BB962C8B-B14F-4D97-AF65-F5344CB8AC3E}">
        <p14:creationId xmlns:p14="http://schemas.microsoft.com/office/powerpoint/2010/main" xmlns="" val="39879021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A01C27-8C3C-4F2D-AA05-9FADAFEDD746}"/>
              </a:ext>
            </a:extLst>
          </p:cNvPr>
          <p:cNvSpPr>
            <a:spLocks noGrp="1"/>
          </p:cNvSpPr>
          <p:nvPr>
            <p:ph type="title"/>
          </p:nvPr>
        </p:nvSpPr>
        <p:spPr/>
        <p:txBody>
          <a:bodyPr/>
          <a:lstStyle/>
          <a:p>
            <a:r>
              <a:rPr lang="en-CA" dirty="0"/>
              <a:t>1 Month </a:t>
            </a:r>
            <a:endParaRPr lang="en-US" dirty="0"/>
          </a:p>
        </p:txBody>
      </p:sp>
      <p:pic>
        <p:nvPicPr>
          <p:cNvPr id="7" name="Content Placeholder 6">
            <a:extLst>
              <a:ext uri="{FF2B5EF4-FFF2-40B4-BE49-F238E27FC236}">
                <a16:creationId xmlns:a16="http://schemas.microsoft.com/office/drawing/2014/main" xmlns="" id="{7BC094C9-ADBA-47EC-ABDC-F0215AF711DD}"/>
              </a:ext>
            </a:extLst>
          </p:cNvPr>
          <p:cNvPicPr>
            <a:picLocks noGrp="1" noChangeAspect="1"/>
          </p:cNvPicPr>
          <p:nvPr>
            <p:ph idx="1"/>
          </p:nvPr>
        </p:nvPicPr>
        <p:blipFill>
          <a:blip r:embed="rId2" cstate="print"/>
          <a:stretch>
            <a:fillRect/>
          </a:stretch>
        </p:blipFill>
        <p:spPr>
          <a:xfrm>
            <a:off x="838200" y="1690688"/>
            <a:ext cx="10515600" cy="4284954"/>
          </a:xfrm>
          <a:prstGeom prst="rect">
            <a:avLst/>
          </a:prstGeom>
        </p:spPr>
      </p:pic>
    </p:spTree>
    <p:extLst>
      <p:ext uri="{BB962C8B-B14F-4D97-AF65-F5344CB8AC3E}">
        <p14:creationId xmlns:p14="http://schemas.microsoft.com/office/powerpoint/2010/main" xmlns="" val="11137813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CF9DF9-ED76-414E-AAF9-4E5457232AA0}"/>
              </a:ext>
            </a:extLst>
          </p:cNvPr>
          <p:cNvSpPr>
            <a:spLocks noGrp="1"/>
          </p:cNvSpPr>
          <p:nvPr>
            <p:ph type="title"/>
          </p:nvPr>
        </p:nvSpPr>
        <p:spPr/>
        <p:txBody>
          <a:bodyPr/>
          <a:lstStyle/>
          <a:p>
            <a:r>
              <a:rPr lang="en-CA" dirty="0"/>
              <a:t>3 Month </a:t>
            </a:r>
            <a:endParaRPr lang="en-US" dirty="0"/>
          </a:p>
        </p:txBody>
      </p:sp>
      <p:pic>
        <p:nvPicPr>
          <p:cNvPr id="4" name="Content Placeholder 3">
            <a:extLst>
              <a:ext uri="{FF2B5EF4-FFF2-40B4-BE49-F238E27FC236}">
                <a16:creationId xmlns:a16="http://schemas.microsoft.com/office/drawing/2014/main" xmlns="" id="{7BE45C55-7693-4D48-811E-27EC06EBF423}"/>
              </a:ext>
            </a:extLst>
          </p:cNvPr>
          <p:cNvPicPr>
            <a:picLocks noGrp="1" noChangeAspect="1"/>
          </p:cNvPicPr>
          <p:nvPr>
            <p:ph idx="1"/>
          </p:nvPr>
        </p:nvPicPr>
        <p:blipFill>
          <a:blip r:embed="rId2" cstate="print"/>
          <a:stretch>
            <a:fillRect/>
          </a:stretch>
        </p:blipFill>
        <p:spPr>
          <a:xfrm>
            <a:off x="918182" y="1690688"/>
            <a:ext cx="10355636" cy="4351338"/>
          </a:xfrm>
          <a:prstGeom prst="rect">
            <a:avLst/>
          </a:prstGeom>
        </p:spPr>
      </p:pic>
    </p:spTree>
    <p:extLst>
      <p:ext uri="{BB962C8B-B14F-4D97-AF65-F5344CB8AC3E}">
        <p14:creationId xmlns:p14="http://schemas.microsoft.com/office/powerpoint/2010/main" xmlns="" val="235561921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4ED923-5EC7-40CE-A7B5-6FCB24B3C094}"/>
              </a:ext>
            </a:extLst>
          </p:cNvPr>
          <p:cNvSpPr>
            <a:spLocks noGrp="1"/>
          </p:cNvSpPr>
          <p:nvPr>
            <p:ph type="title"/>
          </p:nvPr>
        </p:nvSpPr>
        <p:spPr/>
        <p:txBody>
          <a:bodyPr/>
          <a:lstStyle/>
          <a:p>
            <a:r>
              <a:rPr lang="en-CA" dirty="0"/>
              <a:t>6 Month </a:t>
            </a:r>
            <a:endParaRPr lang="en-US" dirty="0"/>
          </a:p>
        </p:txBody>
      </p:sp>
      <p:pic>
        <p:nvPicPr>
          <p:cNvPr id="4" name="Content Placeholder 3">
            <a:extLst>
              <a:ext uri="{FF2B5EF4-FFF2-40B4-BE49-F238E27FC236}">
                <a16:creationId xmlns:a16="http://schemas.microsoft.com/office/drawing/2014/main" xmlns="" id="{1EE1F4A0-FEC5-4D54-8E50-E30F9231E68E}"/>
              </a:ext>
            </a:extLst>
          </p:cNvPr>
          <p:cNvPicPr>
            <a:picLocks noGrp="1" noChangeAspect="1"/>
          </p:cNvPicPr>
          <p:nvPr>
            <p:ph idx="1"/>
          </p:nvPr>
        </p:nvPicPr>
        <p:blipFill>
          <a:blip r:embed="rId2" cstate="print"/>
          <a:stretch>
            <a:fillRect/>
          </a:stretch>
        </p:blipFill>
        <p:spPr>
          <a:xfrm>
            <a:off x="872744" y="1690688"/>
            <a:ext cx="10446512" cy="4351338"/>
          </a:xfrm>
          <a:prstGeom prst="rect">
            <a:avLst/>
          </a:prstGeom>
        </p:spPr>
      </p:pic>
    </p:spTree>
    <p:extLst>
      <p:ext uri="{BB962C8B-B14F-4D97-AF65-F5344CB8AC3E}">
        <p14:creationId xmlns:p14="http://schemas.microsoft.com/office/powerpoint/2010/main" xmlns="" val="9328424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A334AB-384B-4C5E-9787-7B6C4CED3869}"/>
              </a:ext>
            </a:extLst>
          </p:cNvPr>
          <p:cNvSpPr>
            <a:spLocks noGrp="1"/>
          </p:cNvSpPr>
          <p:nvPr>
            <p:ph type="title"/>
          </p:nvPr>
        </p:nvSpPr>
        <p:spPr/>
        <p:txBody>
          <a:bodyPr/>
          <a:lstStyle/>
          <a:p>
            <a:r>
              <a:rPr lang="en-CA" dirty="0"/>
              <a:t>1 Year</a:t>
            </a:r>
            <a:endParaRPr lang="en-US" dirty="0"/>
          </a:p>
        </p:txBody>
      </p:sp>
      <p:pic>
        <p:nvPicPr>
          <p:cNvPr id="4" name="Content Placeholder 3">
            <a:extLst>
              <a:ext uri="{FF2B5EF4-FFF2-40B4-BE49-F238E27FC236}">
                <a16:creationId xmlns:a16="http://schemas.microsoft.com/office/drawing/2014/main" xmlns="" id="{74FBF2EB-CE05-4243-9D36-AEB1894360EF}"/>
              </a:ext>
            </a:extLst>
          </p:cNvPr>
          <p:cNvPicPr>
            <a:picLocks noGrp="1" noChangeAspect="1"/>
          </p:cNvPicPr>
          <p:nvPr>
            <p:ph idx="1"/>
          </p:nvPr>
        </p:nvPicPr>
        <p:blipFill>
          <a:blip r:embed="rId2" cstate="print"/>
          <a:stretch>
            <a:fillRect/>
          </a:stretch>
        </p:blipFill>
        <p:spPr>
          <a:xfrm>
            <a:off x="1010474" y="1690688"/>
            <a:ext cx="10171051" cy="4351338"/>
          </a:xfrm>
          <a:prstGeom prst="rect">
            <a:avLst/>
          </a:prstGeom>
        </p:spPr>
      </p:pic>
    </p:spTree>
    <p:extLst>
      <p:ext uri="{BB962C8B-B14F-4D97-AF65-F5344CB8AC3E}">
        <p14:creationId xmlns:p14="http://schemas.microsoft.com/office/powerpoint/2010/main" xmlns="" val="2290732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Current Performance</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11734800" cy="489493"/>
          </a:xfrm>
          <a:prstGeom prst="rect">
            <a:avLst/>
          </a:prstGeom>
        </p:spPr>
        <p:txBody>
          <a:bodyPr wrap="square" lIns="0" tIns="0" rIns="0" bIns="0" rtlCol="0" anchor="t">
            <a:spAutoFit/>
          </a:bodyPr>
          <a:lstStyle/>
          <a:p>
            <a:pPr rtl="0">
              <a:lnSpc>
                <a:spcPct val="150000"/>
              </a:lnSpc>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Rising competition </a:t>
            </a:r>
          </a:p>
        </p:txBody>
      </p:sp>
      <p:graphicFrame>
        <p:nvGraphicFramePr>
          <p:cNvPr id="10" name="ChartObject">
            <a:extLst>
              <a:ext uri="{FF2B5EF4-FFF2-40B4-BE49-F238E27FC236}">
                <a16:creationId xmlns:a16="http://schemas.microsoft.com/office/drawing/2014/main" xmlns="" id="{666FD3AE-3AA0-418E-939E-9C79C298FDFA}"/>
              </a:ext>
            </a:extLst>
          </p:cNvPr>
          <p:cNvGraphicFramePr/>
          <p:nvPr>
            <p:extLst>
              <p:ext uri="{D42A27DB-BD31-4B8C-83A1-F6EECF244321}">
                <p14:modId xmlns:p14="http://schemas.microsoft.com/office/powerpoint/2010/main" xmlns="" val="3767453794"/>
              </p:ext>
            </p:extLst>
          </p:nvPr>
        </p:nvGraphicFramePr>
        <p:xfrm>
          <a:off x="676800" y="1440000"/>
          <a:ext cx="106560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9169846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41F9AD-7949-45F1-9307-42DC9EA458EF}"/>
              </a:ext>
            </a:extLst>
          </p:cNvPr>
          <p:cNvSpPr>
            <a:spLocks noGrp="1"/>
          </p:cNvSpPr>
          <p:nvPr>
            <p:ph type="title"/>
          </p:nvPr>
        </p:nvSpPr>
        <p:spPr/>
        <p:txBody>
          <a:bodyPr/>
          <a:lstStyle/>
          <a:p>
            <a:r>
              <a:rPr lang="en-CA" dirty="0"/>
              <a:t>5 Year</a:t>
            </a:r>
            <a:endParaRPr lang="en-US" dirty="0"/>
          </a:p>
        </p:txBody>
      </p:sp>
      <p:pic>
        <p:nvPicPr>
          <p:cNvPr id="4" name="Content Placeholder 3">
            <a:extLst>
              <a:ext uri="{FF2B5EF4-FFF2-40B4-BE49-F238E27FC236}">
                <a16:creationId xmlns:a16="http://schemas.microsoft.com/office/drawing/2014/main" xmlns="" id="{DA12282D-6903-4DA7-AA42-B46DD85F89E2}"/>
              </a:ext>
            </a:extLst>
          </p:cNvPr>
          <p:cNvPicPr>
            <a:picLocks noGrp="1" noChangeAspect="1"/>
          </p:cNvPicPr>
          <p:nvPr>
            <p:ph idx="1"/>
          </p:nvPr>
        </p:nvPicPr>
        <p:blipFill>
          <a:blip r:embed="rId2" cstate="print"/>
          <a:stretch>
            <a:fillRect/>
          </a:stretch>
        </p:blipFill>
        <p:spPr>
          <a:xfrm>
            <a:off x="1032869" y="1690688"/>
            <a:ext cx="10126261" cy="4351338"/>
          </a:xfrm>
          <a:prstGeom prst="rect">
            <a:avLst/>
          </a:prstGeom>
        </p:spPr>
      </p:pic>
    </p:spTree>
    <p:extLst>
      <p:ext uri="{BB962C8B-B14F-4D97-AF65-F5344CB8AC3E}">
        <p14:creationId xmlns:p14="http://schemas.microsoft.com/office/powerpoint/2010/main" xmlns="" val="15647849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9BC58-9CEB-47DD-BAAC-95B4BA774813}"/>
              </a:ext>
            </a:extLst>
          </p:cNvPr>
          <p:cNvSpPr>
            <a:spLocks noGrp="1"/>
          </p:cNvSpPr>
          <p:nvPr>
            <p:ph type="title"/>
          </p:nvPr>
        </p:nvSpPr>
        <p:spPr/>
        <p:txBody>
          <a:bodyPr/>
          <a:lstStyle/>
          <a:p>
            <a:r>
              <a:rPr lang="en-CA" dirty="0"/>
              <a:t>IPO</a:t>
            </a:r>
            <a:endParaRPr lang="en-US" dirty="0"/>
          </a:p>
        </p:txBody>
      </p:sp>
      <p:sp>
        <p:nvSpPr>
          <p:cNvPr id="3" name="Content Placeholder 2">
            <a:extLst>
              <a:ext uri="{FF2B5EF4-FFF2-40B4-BE49-F238E27FC236}">
                <a16:creationId xmlns:a16="http://schemas.microsoft.com/office/drawing/2014/main" xmlns="" id="{3654E434-4577-4DD9-9E71-F6819E056453}"/>
              </a:ext>
            </a:extLst>
          </p:cNvPr>
          <p:cNvSpPr>
            <a:spLocks noGrp="1"/>
          </p:cNvSpPr>
          <p:nvPr>
            <p:ph idx="1"/>
          </p:nvPr>
        </p:nvSpPr>
        <p:spPr/>
        <p:txBody>
          <a:bodyPr/>
          <a:lstStyle/>
          <a:p>
            <a:r>
              <a:rPr lang="en-US" dirty="0"/>
              <a:t>Wayfair IPO Prices at $29 a Share</a:t>
            </a:r>
          </a:p>
          <a:p>
            <a:pPr marL="0" indent="0">
              <a:buNone/>
            </a:pPr>
            <a:endParaRPr lang="en-US" dirty="0"/>
          </a:p>
        </p:txBody>
      </p:sp>
      <p:pic>
        <p:nvPicPr>
          <p:cNvPr id="4" name="Picture 3">
            <a:extLst>
              <a:ext uri="{FF2B5EF4-FFF2-40B4-BE49-F238E27FC236}">
                <a16:creationId xmlns:a16="http://schemas.microsoft.com/office/drawing/2014/main" xmlns="" id="{D29A8E18-CAEB-4D8A-B3C5-4FCC8A962E90}"/>
              </a:ext>
            </a:extLst>
          </p:cNvPr>
          <p:cNvPicPr>
            <a:picLocks noChangeAspect="1"/>
          </p:cNvPicPr>
          <p:nvPr/>
        </p:nvPicPr>
        <p:blipFill>
          <a:blip r:embed="rId2" cstate="print"/>
          <a:stretch>
            <a:fillRect/>
          </a:stretch>
        </p:blipFill>
        <p:spPr>
          <a:xfrm>
            <a:off x="1451579" y="2356222"/>
            <a:ext cx="9077171" cy="3751279"/>
          </a:xfrm>
          <a:prstGeom prst="rect">
            <a:avLst/>
          </a:prstGeom>
        </p:spPr>
      </p:pic>
    </p:spTree>
    <p:extLst>
      <p:ext uri="{BB962C8B-B14F-4D97-AF65-F5344CB8AC3E}">
        <p14:creationId xmlns:p14="http://schemas.microsoft.com/office/powerpoint/2010/main" xmlns="" val="35996338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88F0D5-0CD2-43FE-AABE-E7D2AC2B5E41}"/>
              </a:ext>
            </a:extLst>
          </p:cNvPr>
          <p:cNvSpPr>
            <a:spLocks noGrp="1"/>
          </p:cNvSpPr>
          <p:nvPr>
            <p:ph type="title"/>
          </p:nvPr>
        </p:nvSpPr>
        <p:spPr/>
        <p:txBody>
          <a:bodyPr/>
          <a:lstStyle/>
          <a:p>
            <a:r>
              <a:rPr lang="en-US" dirty="0"/>
              <a:t>Price History</a:t>
            </a:r>
          </a:p>
        </p:txBody>
      </p:sp>
      <p:sp>
        <p:nvSpPr>
          <p:cNvPr id="3" name="Content Placeholder 2">
            <a:extLst>
              <a:ext uri="{FF2B5EF4-FFF2-40B4-BE49-F238E27FC236}">
                <a16:creationId xmlns:a16="http://schemas.microsoft.com/office/drawing/2014/main" xmlns="" id="{2B9B904D-EBB2-44F3-8809-BEC66C8434BE}"/>
              </a:ext>
            </a:extLst>
          </p:cNvPr>
          <p:cNvSpPr>
            <a:spLocks noGrp="1"/>
          </p:cNvSpPr>
          <p:nvPr>
            <p:ph idx="1"/>
          </p:nvPr>
        </p:nvSpPr>
        <p:spPr/>
        <p:txBody>
          <a:bodyPr/>
          <a:lstStyle/>
          <a:p>
            <a:r>
              <a:rPr lang="en-US" dirty="0"/>
              <a:t>The all-time high Wayfair stock closing price was 171.57 on March 12, 2019.</a:t>
            </a:r>
          </a:p>
          <a:p>
            <a:r>
              <a:rPr lang="en-US" dirty="0"/>
              <a:t>The Wayfair 52-week high stock price is 173.72, which is 111.3% above the current share price.</a:t>
            </a:r>
          </a:p>
          <a:p>
            <a:r>
              <a:rPr lang="en-US" dirty="0"/>
              <a:t>The Wayfair 52-week low stock price is 76.60, which is 6.8% below the current share price.</a:t>
            </a:r>
          </a:p>
          <a:p>
            <a:r>
              <a:rPr lang="en-US" dirty="0"/>
              <a:t>The average Wayfair stock price for the last 52 weeks is 127.35.</a:t>
            </a:r>
          </a:p>
        </p:txBody>
      </p:sp>
    </p:spTree>
    <p:extLst>
      <p:ext uri="{BB962C8B-B14F-4D97-AF65-F5344CB8AC3E}">
        <p14:creationId xmlns:p14="http://schemas.microsoft.com/office/powerpoint/2010/main" xmlns="" val="150192438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979578-2D3A-4650-B45B-B864B370659B}"/>
              </a:ext>
            </a:extLst>
          </p:cNvPr>
          <p:cNvSpPr>
            <a:spLocks noGrp="1"/>
          </p:cNvSpPr>
          <p:nvPr>
            <p:ph type="title"/>
          </p:nvPr>
        </p:nvSpPr>
        <p:spPr/>
        <p:txBody>
          <a:bodyPr/>
          <a:lstStyle/>
          <a:p>
            <a:r>
              <a:rPr lang="en-CA" dirty="0"/>
              <a:t>Index</a:t>
            </a:r>
            <a:endParaRPr lang="en-US" dirty="0"/>
          </a:p>
        </p:txBody>
      </p:sp>
      <p:sp>
        <p:nvSpPr>
          <p:cNvPr id="3" name="Content Placeholder 2">
            <a:extLst>
              <a:ext uri="{FF2B5EF4-FFF2-40B4-BE49-F238E27FC236}">
                <a16:creationId xmlns:a16="http://schemas.microsoft.com/office/drawing/2014/main" xmlns="" id="{10A53017-3FCD-4496-8D57-C8B27A9B0DF3}"/>
              </a:ext>
            </a:extLst>
          </p:cNvPr>
          <p:cNvSpPr>
            <a:spLocks noGrp="1"/>
          </p:cNvSpPr>
          <p:nvPr>
            <p:ph idx="1"/>
          </p:nvPr>
        </p:nvSpPr>
        <p:spPr/>
        <p:txBody>
          <a:bodyPr/>
          <a:lstStyle/>
          <a:p>
            <a:r>
              <a:rPr lang="en-CA" dirty="0"/>
              <a:t>Russell 1000 </a:t>
            </a:r>
          </a:p>
          <a:p>
            <a:endParaRPr lang="en-US" dirty="0"/>
          </a:p>
        </p:txBody>
      </p:sp>
      <p:pic>
        <p:nvPicPr>
          <p:cNvPr id="5" name="Picture 4">
            <a:extLst>
              <a:ext uri="{FF2B5EF4-FFF2-40B4-BE49-F238E27FC236}">
                <a16:creationId xmlns:a16="http://schemas.microsoft.com/office/drawing/2014/main" xmlns="" id="{87B9B754-D358-4B23-A117-7A456520D226}"/>
              </a:ext>
            </a:extLst>
          </p:cNvPr>
          <p:cNvPicPr>
            <a:picLocks noChangeAspect="1"/>
          </p:cNvPicPr>
          <p:nvPr/>
        </p:nvPicPr>
        <p:blipFill>
          <a:blip r:embed="rId2" cstate="print"/>
          <a:stretch>
            <a:fillRect/>
          </a:stretch>
        </p:blipFill>
        <p:spPr>
          <a:xfrm>
            <a:off x="3416817" y="804519"/>
            <a:ext cx="8314945" cy="5467509"/>
          </a:xfrm>
          <a:prstGeom prst="rect">
            <a:avLst/>
          </a:prstGeom>
        </p:spPr>
      </p:pic>
    </p:spTree>
    <p:extLst>
      <p:ext uri="{BB962C8B-B14F-4D97-AF65-F5344CB8AC3E}">
        <p14:creationId xmlns:p14="http://schemas.microsoft.com/office/powerpoint/2010/main" xmlns="" val="332980707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5E9E21-45E5-4577-9E3F-D8FC8D351E17}"/>
              </a:ext>
            </a:extLst>
          </p:cNvPr>
          <p:cNvSpPr>
            <a:spLocks noGrp="1"/>
          </p:cNvSpPr>
          <p:nvPr>
            <p:ph type="title"/>
          </p:nvPr>
        </p:nvSpPr>
        <p:spPr/>
        <p:txBody>
          <a:bodyPr/>
          <a:lstStyle/>
          <a:p>
            <a:r>
              <a:rPr lang="en-CA" dirty="0"/>
              <a:t>Company Overview</a:t>
            </a:r>
            <a:endParaRPr lang="en-US" dirty="0"/>
          </a:p>
        </p:txBody>
      </p:sp>
      <p:sp>
        <p:nvSpPr>
          <p:cNvPr id="3" name="Content Placeholder 2">
            <a:extLst>
              <a:ext uri="{FF2B5EF4-FFF2-40B4-BE49-F238E27FC236}">
                <a16:creationId xmlns:a16="http://schemas.microsoft.com/office/drawing/2014/main" xmlns="" id="{6CC0FE9E-4671-446F-889D-CA9D2E11B479}"/>
              </a:ext>
            </a:extLst>
          </p:cNvPr>
          <p:cNvSpPr>
            <a:spLocks noGrp="1"/>
          </p:cNvSpPr>
          <p:nvPr>
            <p:ph idx="1"/>
          </p:nvPr>
        </p:nvSpPr>
        <p:spPr/>
        <p:txBody>
          <a:bodyPr>
            <a:normAutofit fontScale="92500" lnSpcReduction="10000"/>
          </a:bodyPr>
          <a:lstStyle/>
          <a:p>
            <a:r>
              <a:rPr lang="en-US" dirty="0"/>
              <a:t>Founded : 2002 </a:t>
            </a:r>
          </a:p>
          <a:p>
            <a:pPr lvl="1"/>
            <a:r>
              <a:rPr lang="en-US" altLang="zh-CN" dirty="0"/>
              <a:t>--- formerly</a:t>
            </a:r>
            <a:r>
              <a:rPr lang="en-CA" altLang="zh-CN" dirty="0"/>
              <a:t> “CSN Stores” (2002-2011)</a:t>
            </a:r>
          </a:p>
          <a:p>
            <a:pPr marL="457200" lvl="1" indent="0">
              <a:buNone/>
            </a:pPr>
            <a:endParaRPr lang="en-CA" altLang="zh-CN" dirty="0"/>
          </a:p>
          <a:p>
            <a:r>
              <a:rPr lang="en-CA" dirty="0"/>
              <a:t>Founders : Niraj Shah, Steve </a:t>
            </a:r>
            <a:r>
              <a:rPr lang="en-CA" dirty="0" err="1"/>
              <a:t>Conine</a:t>
            </a:r>
            <a:endParaRPr lang="en-CA" dirty="0"/>
          </a:p>
          <a:p>
            <a:pPr marL="0" indent="0">
              <a:buNone/>
            </a:pPr>
            <a:endParaRPr lang="en-CA" dirty="0"/>
          </a:p>
          <a:p>
            <a:r>
              <a:rPr lang="en-CA" dirty="0"/>
              <a:t>Headquarters : Boston, Massachusetts, U.S.</a:t>
            </a:r>
          </a:p>
          <a:p>
            <a:pPr marL="0" indent="0">
              <a:buNone/>
            </a:pPr>
            <a:endParaRPr lang="en-CA" dirty="0"/>
          </a:p>
          <a:p>
            <a:r>
              <a:rPr lang="en-CA" dirty="0"/>
              <a:t>Number of employee : ~ 16,000</a:t>
            </a:r>
          </a:p>
          <a:p>
            <a:pPr marL="0" indent="0">
              <a:buNone/>
            </a:pPr>
            <a:endParaRPr lang="en-US" dirty="0"/>
          </a:p>
        </p:txBody>
      </p:sp>
    </p:spTree>
    <p:extLst>
      <p:ext uri="{BB962C8B-B14F-4D97-AF65-F5344CB8AC3E}">
        <p14:creationId xmlns:p14="http://schemas.microsoft.com/office/powerpoint/2010/main" xmlns="" val="37862134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0FDC5D-7736-4717-87DA-B91B6357E1C7}"/>
              </a:ext>
            </a:extLst>
          </p:cNvPr>
          <p:cNvSpPr>
            <a:spLocks noGrp="1"/>
          </p:cNvSpPr>
          <p:nvPr>
            <p:ph type="title"/>
          </p:nvPr>
        </p:nvSpPr>
        <p:spPr/>
        <p:txBody>
          <a:bodyPr/>
          <a:lstStyle/>
          <a:p>
            <a:r>
              <a:rPr lang="en-CA" dirty="0"/>
              <a:t>Company Overview</a:t>
            </a:r>
            <a:endParaRPr lang="en-US" dirty="0"/>
          </a:p>
        </p:txBody>
      </p:sp>
      <p:sp>
        <p:nvSpPr>
          <p:cNvPr id="3" name="Content Placeholder 2">
            <a:extLst>
              <a:ext uri="{FF2B5EF4-FFF2-40B4-BE49-F238E27FC236}">
                <a16:creationId xmlns:a16="http://schemas.microsoft.com/office/drawing/2014/main" xmlns="" id="{DAEB37D3-ABFD-4609-916A-29B142149E7E}"/>
              </a:ext>
            </a:extLst>
          </p:cNvPr>
          <p:cNvSpPr>
            <a:spLocks noGrp="1"/>
          </p:cNvSpPr>
          <p:nvPr>
            <p:ph idx="1"/>
          </p:nvPr>
        </p:nvSpPr>
        <p:spPr/>
        <p:txBody>
          <a:bodyPr/>
          <a:lstStyle/>
          <a:p>
            <a:r>
              <a:rPr lang="en-US" dirty="0"/>
              <a:t>Wayfair Inc. engages in the e-commerce business. It offers bedroom, living room, kitchen and dining, home entertainment, home office, game room and bar, patio, hallway and entryway, and bathroom furniture. </a:t>
            </a:r>
          </a:p>
          <a:p>
            <a:r>
              <a:rPr lang="en-US" dirty="0"/>
              <a:t>The Company operates under the Wayfair.com, Joss &amp; Main, </a:t>
            </a:r>
            <a:r>
              <a:rPr lang="en-US" dirty="0" err="1"/>
              <a:t>AllModern</a:t>
            </a:r>
            <a:r>
              <a:rPr lang="en-US" dirty="0"/>
              <a:t>, DwellStudio, and Birch Lane brands. It offers products and services primarily in the United States. Wayfair LLC is headquartered in Boston, Massachusetts.</a:t>
            </a:r>
          </a:p>
        </p:txBody>
      </p:sp>
    </p:spTree>
    <p:extLst>
      <p:ext uri="{BB962C8B-B14F-4D97-AF65-F5344CB8AC3E}">
        <p14:creationId xmlns:p14="http://schemas.microsoft.com/office/powerpoint/2010/main" xmlns="" val="366634048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9F073D-E92C-4987-8088-1011206E137E}"/>
              </a:ext>
            </a:extLst>
          </p:cNvPr>
          <p:cNvSpPr>
            <a:spLocks noGrp="1"/>
          </p:cNvSpPr>
          <p:nvPr>
            <p:ph type="title"/>
          </p:nvPr>
        </p:nvSpPr>
        <p:spPr/>
        <p:txBody>
          <a:bodyPr/>
          <a:lstStyle/>
          <a:p>
            <a:r>
              <a:rPr lang="en-CA" dirty="0"/>
              <a:t>Company Mission </a:t>
            </a:r>
            <a:endParaRPr lang="en-US" dirty="0"/>
          </a:p>
        </p:txBody>
      </p:sp>
      <p:sp>
        <p:nvSpPr>
          <p:cNvPr id="3" name="Content Placeholder 2">
            <a:extLst>
              <a:ext uri="{FF2B5EF4-FFF2-40B4-BE49-F238E27FC236}">
                <a16:creationId xmlns:a16="http://schemas.microsoft.com/office/drawing/2014/main" xmlns="" id="{A5A40038-AAE9-4CBE-990A-2E25899D3650}"/>
              </a:ext>
            </a:extLst>
          </p:cNvPr>
          <p:cNvSpPr>
            <a:spLocks noGrp="1"/>
          </p:cNvSpPr>
          <p:nvPr>
            <p:ph idx="1"/>
          </p:nvPr>
        </p:nvSpPr>
        <p:spPr/>
        <p:txBody>
          <a:bodyPr/>
          <a:lstStyle/>
          <a:p>
            <a:r>
              <a:rPr lang="en-US" dirty="0"/>
              <a:t>“At Wayfair, we believe that strong communities and good business are inextricably linked. We established our first charitable giving program in 2004 and have expanded our efforts every year since.”</a:t>
            </a:r>
          </a:p>
          <a:p>
            <a:r>
              <a:rPr lang="en-US" dirty="0"/>
              <a:t>“We partner with organizations that play a meaningful role in creating safe and comfortable living spaces because we believe that a secure home is not only a basic human need but also the foundation for well-being.”</a:t>
            </a:r>
          </a:p>
          <a:p>
            <a:r>
              <a:rPr lang="en-US" dirty="0"/>
              <a:t>“Our mission is to make home a reality for more of the many people in need of safe shelter and basic household items that help make a home.”</a:t>
            </a:r>
          </a:p>
          <a:p>
            <a:endParaRPr lang="en-US" dirty="0"/>
          </a:p>
        </p:txBody>
      </p:sp>
    </p:spTree>
    <p:extLst>
      <p:ext uri="{BB962C8B-B14F-4D97-AF65-F5344CB8AC3E}">
        <p14:creationId xmlns:p14="http://schemas.microsoft.com/office/powerpoint/2010/main" xmlns="" val="72649356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E0FC8-E64B-4384-B8C1-253FE95AB7BC}"/>
              </a:ext>
            </a:extLst>
          </p:cNvPr>
          <p:cNvSpPr>
            <a:spLocks noGrp="1"/>
          </p:cNvSpPr>
          <p:nvPr>
            <p:ph type="title"/>
          </p:nvPr>
        </p:nvSpPr>
        <p:spPr/>
        <p:txBody>
          <a:bodyPr/>
          <a:lstStyle/>
          <a:p>
            <a:r>
              <a:rPr lang="en-US" dirty="0"/>
              <a:t>Subsidiaries</a:t>
            </a:r>
          </a:p>
        </p:txBody>
      </p:sp>
      <p:sp>
        <p:nvSpPr>
          <p:cNvPr id="3" name="Content Placeholder 2">
            <a:extLst>
              <a:ext uri="{FF2B5EF4-FFF2-40B4-BE49-F238E27FC236}">
                <a16:creationId xmlns:a16="http://schemas.microsoft.com/office/drawing/2014/main" xmlns="" id="{3E1FD26B-0644-4D28-A700-17A9140CD821}"/>
              </a:ext>
            </a:extLst>
          </p:cNvPr>
          <p:cNvSpPr>
            <a:spLocks noGrp="1"/>
          </p:cNvSpPr>
          <p:nvPr>
            <p:ph idx="1"/>
          </p:nvPr>
        </p:nvSpPr>
        <p:spPr/>
        <p:txBody>
          <a:bodyPr>
            <a:normAutofit fontScale="77500" lnSpcReduction="20000"/>
          </a:bodyPr>
          <a:lstStyle/>
          <a:p>
            <a:r>
              <a:rPr lang="en-US" dirty="0"/>
              <a:t>Wayfair LLC</a:t>
            </a:r>
          </a:p>
          <a:p>
            <a:pPr lvl="1"/>
            <a:r>
              <a:rPr lang="en-US" dirty="0"/>
              <a:t>Online Home Store for Furniture, Decor, Outdoors &amp; </a:t>
            </a:r>
            <a:r>
              <a:rPr lang="en-US" dirty="0" err="1"/>
              <a:t>More.Their</a:t>
            </a:r>
            <a:r>
              <a:rPr lang="en-US" dirty="0"/>
              <a:t> inventory includes more than 10 </a:t>
            </a:r>
            <a:r>
              <a:rPr lang="en-US" dirty="0" err="1"/>
              <a:t>mln</a:t>
            </a:r>
            <a:r>
              <a:rPr lang="en-US" dirty="0"/>
              <a:t> products from millions of suppliers, making Wayfair a top destination for interior design shopping.</a:t>
            </a:r>
          </a:p>
          <a:p>
            <a:r>
              <a:rPr lang="en-US" dirty="0"/>
              <a:t>Joss &amp; Main</a:t>
            </a:r>
          </a:p>
          <a:p>
            <a:pPr lvl="1"/>
            <a:r>
              <a:rPr lang="en-US" dirty="0"/>
              <a:t>Online store for interior design products.</a:t>
            </a:r>
          </a:p>
          <a:p>
            <a:r>
              <a:rPr lang="en-US" dirty="0" err="1"/>
              <a:t>AllModern</a:t>
            </a:r>
            <a:endParaRPr lang="en-US" dirty="0"/>
          </a:p>
          <a:p>
            <a:pPr lvl="1"/>
            <a:r>
              <a:rPr lang="en-US" dirty="0"/>
              <a:t>Online store for furniture, decorations and decor with minimalism designs and themes.</a:t>
            </a:r>
          </a:p>
          <a:p>
            <a:r>
              <a:rPr lang="en-US" dirty="0"/>
              <a:t>Birch Lane</a:t>
            </a:r>
          </a:p>
          <a:p>
            <a:pPr lvl="1"/>
            <a:r>
              <a:rPr lang="en-US" dirty="0"/>
              <a:t>Online store for furniture, decorations and decor with traditional and classic designs and themes.</a:t>
            </a:r>
          </a:p>
          <a:p>
            <a:r>
              <a:rPr lang="en-US" dirty="0" err="1"/>
              <a:t>Perigold</a:t>
            </a:r>
            <a:endParaRPr lang="en-US" dirty="0"/>
          </a:p>
          <a:p>
            <a:pPr lvl="1"/>
            <a:r>
              <a:rPr lang="en-US" dirty="0"/>
              <a:t>Premium store for high-end home furnishings.</a:t>
            </a:r>
          </a:p>
        </p:txBody>
      </p:sp>
    </p:spTree>
    <p:extLst>
      <p:ext uri="{BB962C8B-B14F-4D97-AF65-F5344CB8AC3E}">
        <p14:creationId xmlns:p14="http://schemas.microsoft.com/office/powerpoint/2010/main" xmlns="" val="290938914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2C3B7-ADA1-4B65-AE7C-9AE8A0B3B08B}"/>
              </a:ext>
            </a:extLst>
          </p:cNvPr>
          <p:cNvSpPr>
            <a:spLocks noGrp="1"/>
          </p:cNvSpPr>
          <p:nvPr>
            <p:ph type="title"/>
          </p:nvPr>
        </p:nvSpPr>
        <p:spPr/>
        <p:txBody>
          <a:bodyPr/>
          <a:lstStyle/>
          <a:p>
            <a:r>
              <a:rPr lang="en-CA" dirty="0"/>
              <a:t>Recent News </a:t>
            </a:r>
            <a:endParaRPr lang="en-US" dirty="0"/>
          </a:p>
        </p:txBody>
      </p:sp>
      <p:sp>
        <p:nvSpPr>
          <p:cNvPr id="3" name="Content Placeholder 2">
            <a:extLst>
              <a:ext uri="{FF2B5EF4-FFF2-40B4-BE49-F238E27FC236}">
                <a16:creationId xmlns:a16="http://schemas.microsoft.com/office/drawing/2014/main" xmlns="" id="{BCEF8C84-4BB7-45E2-89E5-B414C368968B}"/>
              </a:ext>
            </a:extLst>
          </p:cNvPr>
          <p:cNvSpPr>
            <a:spLocks noGrp="1"/>
          </p:cNvSpPr>
          <p:nvPr>
            <p:ph idx="1"/>
          </p:nvPr>
        </p:nvSpPr>
        <p:spPr>
          <a:xfrm>
            <a:off x="838200" y="1825625"/>
            <a:ext cx="5257800" cy="4351337"/>
          </a:xfrm>
        </p:spPr>
        <p:txBody>
          <a:bodyPr/>
          <a:lstStyle/>
          <a:p>
            <a:r>
              <a:rPr lang="en-US" dirty="0"/>
              <a:t>Employees Walkout June 2019.</a:t>
            </a:r>
          </a:p>
          <a:p>
            <a:endParaRPr lang="en-US" dirty="0"/>
          </a:p>
          <a:p>
            <a:pPr marL="0" indent="0">
              <a:buNone/>
            </a:pPr>
            <a:r>
              <a:rPr lang="en-US" dirty="0"/>
              <a:t>“Wayfair employees protest company's bed sales to migrant camps”</a:t>
            </a:r>
          </a:p>
          <a:p>
            <a:pPr marL="0" indent="0">
              <a:buNone/>
            </a:pPr>
            <a:r>
              <a:rPr lang="en-US" dirty="0"/>
              <a:t>		--- CNN</a:t>
            </a:r>
          </a:p>
        </p:txBody>
      </p:sp>
      <p:pic>
        <p:nvPicPr>
          <p:cNvPr id="5" name="Picture 4" descr="A group of people standing next to a sign&#10;&#10;Description automatically generated">
            <a:extLst>
              <a:ext uri="{FF2B5EF4-FFF2-40B4-BE49-F238E27FC236}">
                <a16:creationId xmlns:a16="http://schemas.microsoft.com/office/drawing/2014/main" xmlns="" id="{0A687AFF-5BD2-45E1-BABC-B4050841537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903449" y="1903612"/>
            <a:ext cx="6288551" cy="4195362"/>
          </a:xfrm>
          <a:prstGeom prst="rect">
            <a:avLst/>
          </a:prstGeom>
        </p:spPr>
      </p:pic>
    </p:spTree>
    <p:extLst>
      <p:ext uri="{BB962C8B-B14F-4D97-AF65-F5344CB8AC3E}">
        <p14:creationId xmlns:p14="http://schemas.microsoft.com/office/powerpoint/2010/main" xmlns="" val="39408557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ew shape"/>
          <p:cNvSpPr/>
          <p:nvPr/>
        </p:nvSpPr>
        <p:spPr>
          <a:xfrm>
            <a:off x="766800" y="6469199"/>
            <a:ext cx="208800" cy="3888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676800" y="403200"/>
            <a:ext cx="10832400" cy="59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a:bodyPr>
          <a:lstStyle/>
          <a:p>
            <a:pPr algn="l">
              <a:lnSpc>
                <a:spcPct val="100000"/>
              </a:lnSpc>
              <a:spcAft>
                <a:spcPct val="20000"/>
              </a:spcAft>
            </a:pPr>
            <a:r>
              <a:rPr sz="2400">
                <a:solidFill>
                  <a:srgbClr val="0A85E6"/>
                </a:solidFill>
                <a:latin typeface="Arial" pitchFamily="34" charset="0"/>
              </a:rPr>
              <a:t>Annual revenue of Wayfair from 2012 to 2018 (in million U.S. dollars)</a:t>
            </a:r>
          </a:p>
        </p:txBody>
      </p:sp>
      <p:sp>
        <p:nvSpPr>
          <p:cNvPr id="3" name="New shape"/>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a:solidFill>
                  <a:srgbClr val="919191"/>
                </a:solidFill>
                <a:latin typeface="Arial" pitchFamily="34" charset="0"/>
              </a:rPr>
              <a:t>Wayfair annual revenue 2012-2018</a:t>
            </a:r>
          </a:p>
        </p:txBody>
      </p:sp>
      <p:sp>
        <p:nvSpPr>
          <p:cNvPr id="4" name="New shape"/>
          <p:cNvSpPr/>
          <p:nvPr/>
        </p:nvSpPr>
        <p:spPr>
          <a:xfrm>
            <a:off x="1044000" y="5986800"/>
            <a:ext cx="8280000" cy="60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a:bodyPr>
          <a:lstStyle/>
          <a:p>
            <a:pPr algn="l">
              <a:lnSpc>
                <a:spcPct val="100000"/>
              </a:lnSpc>
              <a:spcAft>
                <a:spcPct val="20000"/>
              </a:spcAft>
            </a:pPr>
            <a:r>
              <a:rPr sz="800" b="1">
                <a:solidFill>
                  <a:srgbClr val="555555"/>
                </a:solidFill>
                <a:latin typeface="Arial" pitchFamily="34" charset="0"/>
              </a:rPr>
              <a:t>Note: </a:t>
            </a:r>
            <a:r>
              <a:rPr sz="800">
                <a:solidFill>
                  <a:srgbClr val="555555"/>
                </a:solidFill>
                <a:latin typeface="Arial" pitchFamily="34" charset="0"/>
              </a:rPr>
              <a:t> Worldwide; 2012 to 2018</a:t>
            </a:r>
          </a:p>
          <a:p>
            <a:pPr algn="l"/>
            <a:r>
              <a:rPr sz="800">
                <a:solidFill>
                  <a:srgbClr val="555555"/>
                </a:solidFill>
                <a:latin typeface="Arial" pitchFamily="34" charset="0"/>
              </a:rPr>
              <a:t>Further information regarding this statistic can be found on </a:t>
            </a:r>
            <a:r>
              <a:rPr sz="800">
                <a:solidFill>
                  <a:srgbClr val="555555"/>
                </a:solidFill>
                <a:latin typeface="Arial" pitchFamily="34" charset="0"/>
                <a:hlinkClick r:id="" action="ppaction://noaction"/>
              </a:rPr>
              <a:t>page 8</a:t>
            </a:r>
            <a:r>
              <a:rPr sz="800">
                <a:solidFill>
                  <a:srgbClr val="555555"/>
                </a:solidFill>
                <a:latin typeface="Arial" pitchFamily="34" charset="0"/>
              </a:rPr>
              <a:t>.</a:t>
            </a:r>
          </a:p>
          <a:p>
            <a:pPr algn="l"/>
            <a:r>
              <a:rPr sz="800" b="1">
                <a:solidFill>
                  <a:srgbClr val="555555"/>
                </a:solidFill>
                <a:latin typeface="Arial" pitchFamily="34" charset="0"/>
              </a:rPr>
              <a:t>Source(s): </a:t>
            </a:r>
            <a:r>
              <a:rPr sz="800">
                <a:solidFill>
                  <a:srgbClr val="555555"/>
                </a:solidFill>
                <a:latin typeface="Arial" pitchFamily="34" charset="0"/>
              </a:rPr>
              <a:t>Wayfair; </a:t>
            </a:r>
            <a:r>
              <a:rPr sz="800">
                <a:solidFill>
                  <a:srgbClr val="555555"/>
                </a:solidFill>
                <a:latin typeface="Arial" pitchFamily="34" charset="0"/>
                <a:hlinkClick r:id="rId3"/>
              </a:rPr>
              <a:t>ID 660726</a:t>
            </a:r>
          </a:p>
        </p:txBody>
      </p:sp>
      <p:graphicFrame>
        <p:nvGraphicFramePr>
          <p:cNvPr id="5" name="ChartObject"/>
          <p:cNvGraphicFramePr/>
          <p:nvPr/>
        </p:nvGraphicFramePr>
        <p:xfrm>
          <a:off x="676800" y="1440000"/>
          <a:ext cx="7100400" cy="4572000"/>
        </p:xfrm>
        <a:graphic>
          <a:graphicData uri="http://schemas.openxmlformats.org/drawingml/2006/chart">
            <c:chart xmlns:c="http://schemas.openxmlformats.org/drawingml/2006/chart" xmlns:r="http://schemas.openxmlformats.org/officeDocument/2006/relationships" r:id="rId4"/>
          </a:graphicData>
        </a:graphic>
      </p:graphicFrame>
      <p:sp>
        <p:nvSpPr>
          <p:cNvPr id="6" name="New shape"/>
          <p:cNvSpPr/>
          <p:nvPr/>
        </p:nvSpPr>
        <p:spPr>
          <a:xfrm>
            <a:off x="7924799" y="1440000"/>
            <a:ext cx="33966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spcAft>
                <a:spcPct val="20000"/>
              </a:spcAft>
            </a:pPr>
            <a:r>
              <a:rPr lang="en-US" sz="2400" b="1" dirty="0">
                <a:solidFill>
                  <a:srgbClr val="0F283E"/>
                </a:solidFill>
                <a:latin typeface="Arial" pitchFamily="34" charset="0"/>
              </a:rPr>
              <a:t>Revenue </a:t>
            </a:r>
          </a:p>
          <a:p>
            <a:pPr marL="285750" indent="-285750">
              <a:buFont typeface="Arial" panose="020B0604020202020204" pitchFamily="34" charset="0"/>
              <a:buChar char="•"/>
            </a:pPr>
            <a:r>
              <a:rPr lang="en-US" sz="1600" dirty="0">
                <a:solidFill>
                  <a:srgbClr val="0F283E"/>
                </a:solidFill>
                <a:latin typeface="Arial" pitchFamily="34" charset="0"/>
              </a:rPr>
              <a:t>Wayfair revenue for the quarter ending June 30, 2019 was $2.343B, a 41.56% </a:t>
            </a:r>
            <a:r>
              <a:rPr lang="en-US" sz="1600" dirty="0">
                <a:solidFill>
                  <a:schemeClr val="accent6"/>
                </a:solidFill>
                <a:latin typeface="Arial" pitchFamily="34" charset="0"/>
              </a:rPr>
              <a:t>increase</a:t>
            </a:r>
            <a:r>
              <a:rPr lang="en-US" sz="1600" dirty="0">
                <a:solidFill>
                  <a:srgbClr val="0F283E"/>
                </a:solidFill>
                <a:latin typeface="Arial" pitchFamily="34" charset="0"/>
              </a:rPr>
              <a:t> year-over-year.</a:t>
            </a:r>
          </a:p>
          <a:p>
            <a:pPr marL="285750" indent="-285750">
              <a:buFont typeface="Arial" panose="020B0604020202020204" pitchFamily="34" charset="0"/>
              <a:buChar char="•"/>
            </a:pPr>
            <a:r>
              <a:rPr lang="en-US" sz="1600" dirty="0">
                <a:solidFill>
                  <a:srgbClr val="0F283E"/>
                </a:solidFill>
                <a:latin typeface="Arial" pitchFamily="34" charset="0"/>
              </a:rPr>
              <a:t>Wayfair revenue for the twelve months ending June 30, 2019 was $8.008B, a 40.57% </a:t>
            </a:r>
            <a:r>
              <a:rPr lang="en-US" sz="1600" dirty="0">
                <a:solidFill>
                  <a:schemeClr val="accent6"/>
                </a:solidFill>
                <a:latin typeface="Arial" pitchFamily="34" charset="0"/>
              </a:rPr>
              <a:t>increase</a:t>
            </a:r>
            <a:r>
              <a:rPr lang="en-US" sz="1600" dirty="0">
                <a:solidFill>
                  <a:srgbClr val="0F283E"/>
                </a:solidFill>
                <a:latin typeface="Arial" pitchFamily="34" charset="0"/>
              </a:rPr>
              <a:t> year-over-year.</a:t>
            </a:r>
          </a:p>
          <a:p>
            <a:pPr marL="285750" indent="-285750">
              <a:buFont typeface="Arial" panose="020B0604020202020204" pitchFamily="34" charset="0"/>
              <a:buChar char="•"/>
            </a:pPr>
            <a:r>
              <a:rPr lang="en-US" sz="1600" dirty="0">
                <a:solidFill>
                  <a:srgbClr val="0F283E"/>
                </a:solidFill>
                <a:latin typeface="Arial" pitchFamily="34" charset="0"/>
              </a:rPr>
              <a:t>Wayfair annual revenue for 2018 was $6.779B, a 43.6% </a:t>
            </a:r>
            <a:r>
              <a:rPr lang="en-US" sz="1600" dirty="0">
                <a:solidFill>
                  <a:schemeClr val="accent6"/>
                </a:solidFill>
                <a:latin typeface="Arial" pitchFamily="34" charset="0"/>
              </a:rPr>
              <a:t>increase</a:t>
            </a:r>
            <a:r>
              <a:rPr lang="en-US" sz="1600" dirty="0">
                <a:solidFill>
                  <a:srgbClr val="0F283E"/>
                </a:solidFill>
                <a:latin typeface="Arial" pitchFamily="34" charset="0"/>
              </a:rPr>
              <a:t> from 2017.</a:t>
            </a:r>
          </a:p>
          <a:p>
            <a:pPr marL="285750" indent="-285750">
              <a:buFont typeface="Arial" panose="020B0604020202020204" pitchFamily="34" charset="0"/>
              <a:buChar char="•"/>
            </a:pPr>
            <a:r>
              <a:rPr lang="en-US" sz="1600" dirty="0">
                <a:solidFill>
                  <a:srgbClr val="0F283E"/>
                </a:solidFill>
                <a:latin typeface="Arial" pitchFamily="34" charset="0"/>
              </a:rPr>
              <a:t>Wayfair annual revenue for 2017 was $4.721B, a 39.66% </a:t>
            </a:r>
            <a:r>
              <a:rPr lang="en-US" sz="1600" dirty="0">
                <a:solidFill>
                  <a:schemeClr val="accent6"/>
                </a:solidFill>
                <a:latin typeface="Arial" pitchFamily="34" charset="0"/>
              </a:rPr>
              <a:t>increase</a:t>
            </a:r>
            <a:r>
              <a:rPr lang="en-US" sz="1600" dirty="0">
                <a:solidFill>
                  <a:srgbClr val="0F283E"/>
                </a:solidFill>
                <a:latin typeface="Arial" pitchFamily="34" charset="0"/>
              </a:rPr>
              <a:t> from 2016.</a:t>
            </a:r>
          </a:p>
          <a:p>
            <a:pPr marL="285750" indent="-285750">
              <a:buFont typeface="Arial" panose="020B0604020202020204" pitchFamily="34" charset="0"/>
              <a:buChar char="•"/>
            </a:pPr>
            <a:r>
              <a:rPr lang="en-US" sz="1600" dirty="0">
                <a:solidFill>
                  <a:srgbClr val="0F283E"/>
                </a:solidFill>
                <a:latin typeface="Arial" pitchFamily="34" charset="0"/>
              </a:rPr>
              <a:t>Wayfair annual revenue for 2016 was $3.38B, a 50.25% </a:t>
            </a:r>
            <a:r>
              <a:rPr lang="en-US" sz="1600" dirty="0">
                <a:solidFill>
                  <a:schemeClr val="accent6"/>
                </a:solidFill>
                <a:latin typeface="Arial" pitchFamily="34" charset="0"/>
              </a:rPr>
              <a:t>increase</a:t>
            </a:r>
            <a:r>
              <a:rPr lang="en-US" sz="1600" dirty="0">
                <a:solidFill>
                  <a:srgbClr val="0F283E"/>
                </a:solidFill>
                <a:latin typeface="Arial" pitchFamily="34" charset="0"/>
              </a:rPr>
              <a:t> from 2015</a:t>
            </a:r>
          </a:p>
        </p:txBody>
      </p:sp>
      <p:sp>
        <p:nvSpPr>
          <p:cNvPr id="7" name="New shape"/>
          <p:cNvSpPr/>
          <p:nvPr/>
        </p:nvSpPr>
        <p:spPr>
          <a:xfrm flipH="1">
            <a:off x="7870799" y="1440000"/>
            <a:ext cx="0" cy="4572000"/>
          </a:xfrm>
          <a:prstGeom prst="rect">
            <a:avLst/>
          </a:prstGeom>
          <a:solidFill>
            <a:srgbClr val="0F283E"/>
          </a:solidFill>
          <a:ln w="6350">
            <a:solidFill>
              <a:srgbClr val="0F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xmlns="" val="2082547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Demand Determinants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11734800" cy="3813480"/>
          </a:xfrm>
          <a:prstGeom prst="rect">
            <a:avLst/>
          </a:prstGeom>
        </p:spPr>
        <p:txBody>
          <a:bodyPr wrap="square" lIns="0" tIns="0" rIns="0" bIns="0" rtlCol="0" anchor="t">
            <a:spAutoFit/>
          </a:bodyPr>
          <a:lstStyle/>
          <a:p>
            <a:pPr marL="342900" indent="-342900" rtl="0">
              <a:lnSpc>
                <a:spcPct val="150000"/>
              </a:lnSpc>
              <a:buAutoNum type="arabi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Clicks over bricks</a:t>
            </a:r>
          </a:p>
          <a:p>
            <a:pPr marL="914400" lvl="1" indent="-457200">
              <a:lnSpc>
                <a:spcPct val="150000"/>
              </a:lnSpc>
              <a:buFont typeface="+mj-ea"/>
              <a:buAutoNum type="circleNumDbPlain"/>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The internet makes it easy for customers to research different products, read reviews from other customers and find the best price for a product they are interested in.</a:t>
            </a:r>
          </a:p>
          <a:p>
            <a:pPr marL="342900" indent="-342900" rtl="0">
              <a:lnSpc>
                <a:spcPct val="150000"/>
              </a:lnSpc>
              <a:buAutoNum type="arabi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Product availability</a:t>
            </a:r>
          </a:p>
          <a:p>
            <a:pPr marL="914400" lvl="1" indent="-457200">
              <a:lnSpc>
                <a:spcPct val="150000"/>
              </a:lnSpc>
              <a:buFont typeface="+mj-ea"/>
              <a:buAutoNum type="circleNumDbPlain"/>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Operators should ensure that their product range is as extensive, if not more extensive, as those found in traditional brick and mortar stores.</a:t>
            </a:r>
          </a:p>
        </p:txBody>
      </p:sp>
      <p:pic>
        <p:nvPicPr>
          <p:cNvPr id="3" name="图片 2">
            <a:extLst>
              <a:ext uri="{FF2B5EF4-FFF2-40B4-BE49-F238E27FC236}">
                <a16:creationId xmlns:a16="http://schemas.microsoft.com/office/drawing/2014/main" xmlns="" id="{68AABA58-D28C-4F97-B810-8E50A2DDC532}"/>
              </a:ext>
            </a:extLst>
          </p:cNvPr>
          <p:cNvPicPr>
            <a:picLocks noChangeAspect="1"/>
          </p:cNvPicPr>
          <p:nvPr/>
        </p:nvPicPr>
        <p:blipFill>
          <a:blip r:embed="rId3" cstate="print">
            <a:alphaModFix amt="20000"/>
            <a:extLst>
              <a:ext uri="{28A0092B-C50C-407E-A947-70E740481C1C}">
                <a14:useLocalDpi xmlns:a14="http://schemas.microsoft.com/office/drawing/2010/main" xmlns="" val="0"/>
              </a:ext>
            </a:extLst>
          </a:blip>
          <a:stretch>
            <a:fillRect/>
          </a:stretch>
        </p:blipFill>
        <p:spPr>
          <a:xfrm>
            <a:off x="2043112" y="855297"/>
            <a:ext cx="8948340" cy="5369004"/>
          </a:xfrm>
          <a:prstGeom prst="rect">
            <a:avLst/>
          </a:prstGeom>
          <a:ln>
            <a:noFill/>
          </a:ln>
          <a:effectLst>
            <a:softEdge rad="112500"/>
          </a:effectLst>
        </p:spPr>
      </p:pic>
    </p:spTree>
    <p:extLst>
      <p:ext uri="{BB962C8B-B14F-4D97-AF65-F5344CB8AC3E}">
        <p14:creationId xmlns:p14="http://schemas.microsoft.com/office/powerpoint/2010/main" xmlns="" val="24831852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BB3461-6198-4469-A81D-60621350704B}"/>
              </a:ext>
            </a:extLst>
          </p:cNvPr>
          <p:cNvSpPr>
            <a:spLocks noGrp="1"/>
          </p:cNvSpPr>
          <p:nvPr>
            <p:ph type="title"/>
          </p:nvPr>
        </p:nvSpPr>
        <p:spPr/>
        <p:txBody>
          <a:bodyPr/>
          <a:lstStyle/>
          <a:p>
            <a:r>
              <a:rPr lang="en-US" altLang="zh-CN" dirty="0"/>
              <a:t>Gross Profit</a:t>
            </a:r>
            <a:endParaRPr lang="en-US" dirty="0"/>
          </a:p>
        </p:txBody>
      </p:sp>
      <p:sp>
        <p:nvSpPr>
          <p:cNvPr id="3" name="Content Placeholder 2">
            <a:extLst>
              <a:ext uri="{FF2B5EF4-FFF2-40B4-BE49-F238E27FC236}">
                <a16:creationId xmlns:a16="http://schemas.microsoft.com/office/drawing/2014/main" xmlns="" id="{C340050D-307D-4A1F-A1B1-F238375C2CDD}"/>
              </a:ext>
            </a:extLst>
          </p:cNvPr>
          <p:cNvSpPr>
            <a:spLocks noGrp="1"/>
          </p:cNvSpPr>
          <p:nvPr>
            <p:ph idx="1"/>
          </p:nvPr>
        </p:nvSpPr>
        <p:spPr/>
        <p:txBody>
          <a:bodyPr>
            <a:normAutofit/>
          </a:bodyPr>
          <a:lstStyle/>
          <a:p>
            <a:r>
              <a:rPr lang="en-US" dirty="0"/>
              <a:t>Wayfair gross profit for the quarter ending June 30, 2019 was $0.560B, a 45.35% </a:t>
            </a:r>
            <a:r>
              <a:rPr lang="en-US" dirty="0">
                <a:solidFill>
                  <a:schemeClr val="accent6"/>
                </a:solidFill>
              </a:rPr>
              <a:t>increase</a:t>
            </a:r>
            <a:r>
              <a:rPr lang="en-US" dirty="0"/>
              <a:t> year-over-year.</a:t>
            </a:r>
          </a:p>
          <a:p>
            <a:r>
              <a:rPr lang="en-US" dirty="0"/>
              <a:t>Wayfair gross profit for the twelve months ending June 30, 2019 was $1.908B, a 44.4% </a:t>
            </a:r>
            <a:r>
              <a:rPr lang="en-US" dirty="0">
                <a:solidFill>
                  <a:schemeClr val="accent6"/>
                </a:solidFill>
              </a:rPr>
              <a:t>increase</a:t>
            </a:r>
            <a:r>
              <a:rPr lang="en-US" dirty="0"/>
              <a:t> year-over-year.</a:t>
            </a:r>
          </a:p>
          <a:p>
            <a:r>
              <a:rPr lang="en-US" dirty="0"/>
              <a:t>Wayfair annual gross profit for 2018 was $1.587B, a 41.82% </a:t>
            </a:r>
            <a:r>
              <a:rPr lang="en-US" dirty="0">
                <a:solidFill>
                  <a:schemeClr val="accent6"/>
                </a:solidFill>
              </a:rPr>
              <a:t>increase</a:t>
            </a:r>
            <a:r>
              <a:rPr lang="en-US" dirty="0"/>
              <a:t> from 2017.</a:t>
            </a:r>
          </a:p>
          <a:p>
            <a:r>
              <a:rPr lang="en-US" dirty="0"/>
              <a:t>Wayfair annual gross profit for 2017 was $1.119B, a 38.5% </a:t>
            </a:r>
            <a:r>
              <a:rPr lang="en-US" dirty="0">
                <a:solidFill>
                  <a:schemeClr val="accent6"/>
                </a:solidFill>
              </a:rPr>
              <a:t>increase</a:t>
            </a:r>
            <a:r>
              <a:rPr lang="en-US" dirty="0"/>
              <a:t> from 2016.</a:t>
            </a:r>
          </a:p>
          <a:p>
            <a:r>
              <a:rPr lang="en-US" dirty="0"/>
              <a:t>Wayfair annual gross profit for 2016 was $0.808B, a 49.39% </a:t>
            </a:r>
            <a:r>
              <a:rPr lang="en-US" dirty="0">
                <a:solidFill>
                  <a:schemeClr val="accent6"/>
                </a:solidFill>
              </a:rPr>
              <a:t>increase</a:t>
            </a:r>
            <a:r>
              <a:rPr lang="en-US" dirty="0"/>
              <a:t> from 2015.</a:t>
            </a:r>
          </a:p>
        </p:txBody>
      </p:sp>
    </p:spTree>
    <p:extLst>
      <p:ext uri="{BB962C8B-B14F-4D97-AF65-F5344CB8AC3E}">
        <p14:creationId xmlns:p14="http://schemas.microsoft.com/office/powerpoint/2010/main" xmlns="" val="41929753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ew shape"/>
          <p:cNvSpPr/>
          <p:nvPr/>
        </p:nvSpPr>
        <p:spPr>
          <a:xfrm>
            <a:off x="766800" y="6469199"/>
            <a:ext cx="208800" cy="3888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676800" y="403200"/>
            <a:ext cx="10832400" cy="59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fontScale="97500"/>
          </a:bodyPr>
          <a:lstStyle/>
          <a:p>
            <a:pPr algn="l">
              <a:lnSpc>
                <a:spcPct val="100000"/>
              </a:lnSpc>
              <a:spcAft>
                <a:spcPct val="20000"/>
              </a:spcAft>
            </a:pPr>
            <a:r>
              <a:rPr sz="2400" dirty="0">
                <a:solidFill>
                  <a:srgbClr val="0A85E6"/>
                </a:solidFill>
                <a:latin typeface="Arial" pitchFamily="34" charset="0"/>
              </a:rPr>
              <a:t>Operating </a:t>
            </a:r>
            <a:r>
              <a:rPr sz="2400" dirty="0">
                <a:solidFill>
                  <a:srgbClr val="FF0000"/>
                </a:solidFill>
                <a:latin typeface="Arial" pitchFamily="34" charset="0"/>
              </a:rPr>
              <a:t>expenses</a:t>
            </a:r>
            <a:r>
              <a:rPr sz="2400" dirty="0">
                <a:solidFill>
                  <a:srgbClr val="0A85E6"/>
                </a:solidFill>
                <a:latin typeface="Arial" pitchFamily="34" charset="0"/>
              </a:rPr>
              <a:t> of Wayfair from 2012 to 2018, by type (in million U.S. dollars)</a:t>
            </a:r>
          </a:p>
        </p:txBody>
      </p:sp>
      <p:sp>
        <p:nvSpPr>
          <p:cNvPr id="3" name="New shape"/>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a:solidFill>
                  <a:srgbClr val="919191"/>
                </a:solidFill>
                <a:latin typeface="Arial" pitchFamily="34" charset="0"/>
              </a:rPr>
              <a:t>Wayfair operating expenditure 2012-2018, by type</a:t>
            </a:r>
          </a:p>
        </p:txBody>
      </p:sp>
      <p:graphicFrame>
        <p:nvGraphicFramePr>
          <p:cNvPr id="5" name="ChartObject"/>
          <p:cNvGraphicFramePr/>
          <p:nvPr/>
        </p:nvGraphicFramePr>
        <p:xfrm>
          <a:off x="676800" y="1440000"/>
          <a:ext cx="7100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New shape"/>
          <p:cNvSpPr/>
          <p:nvPr/>
        </p:nvSpPr>
        <p:spPr>
          <a:xfrm>
            <a:off x="7924799" y="1440000"/>
            <a:ext cx="33966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spcAft>
                <a:spcPct val="20000"/>
              </a:spcAft>
            </a:pPr>
            <a:r>
              <a:rPr lang="en-US" sz="2400" b="1" dirty="0">
                <a:solidFill>
                  <a:srgbClr val="0F283E"/>
                </a:solidFill>
                <a:latin typeface="Arial" pitchFamily="34" charset="0"/>
              </a:rPr>
              <a:t>Operating </a:t>
            </a:r>
            <a:r>
              <a:rPr lang="en-US" sz="2400" b="1" dirty="0">
                <a:solidFill>
                  <a:srgbClr val="FF0000"/>
                </a:solidFill>
                <a:latin typeface="Arial" pitchFamily="34" charset="0"/>
              </a:rPr>
              <a:t>Income</a:t>
            </a:r>
            <a:endParaRPr sz="2400" b="1" dirty="0">
              <a:solidFill>
                <a:srgbClr val="FF0000"/>
              </a:solidFill>
              <a:latin typeface="Arial" pitchFamily="34" charset="0"/>
            </a:endParaRPr>
          </a:p>
          <a:p>
            <a:pPr marL="171450" indent="-171450">
              <a:buFont typeface="Arial" panose="020B0604020202020204" pitchFamily="34" charset="0"/>
              <a:buChar char="•"/>
            </a:pPr>
            <a:r>
              <a:rPr lang="en-US" sz="1600" dirty="0">
                <a:solidFill>
                  <a:srgbClr val="0F283E"/>
                </a:solidFill>
                <a:latin typeface="Arial" pitchFamily="34" charset="0"/>
              </a:rPr>
              <a:t>Wayfair operating income for the quarter ending June 30, 2019 was $-0.171B, a 79.55% </a:t>
            </a:r>
            <a:r>
              <a:rPr lang="en-US" sz="1600" dirty="0">
                <a:solidFill>
                  <a:schemeClr val="accent6"/>
                </a:solidFill>
                <a:latin typeface="Arial" pitchFamily="34" charset="0"/>
              </a:rPr>
              <a:t>increase</a:t>
            </a:r>
            <a:r>
              <a:rPr lang="en-US" sz="1600" dirty="0">
                <a:solidFill>
                  <a:srgbClr val="0F283E"/>
                </a:solidFill>
                <a:latin typeface="Arial" pitchFamily="34" charset="0"/>
              </a:rPr>
              <a:t> year-over-year.</a:t>
            </a:r>
          </a:p>
          <a:p>
            <a:pPr marL="171450" indent="-171450">
              <a:buFont typeface="Arial" panose="020B0604020202020204" pitchFamily="34" charset="0"/>
              <a:buChar char="•"/>
            </a:pPr>
            <a:r>
              <a:rPr lang="en-US" sz="1600" dirty="0">
                <a:solidFill>
                  <a:srgbClr val="0F283E"/>
                </a:solidFill>
                <a:latin typeface="Arial" pitchFamily="34" charset="0"/>
              </a:rPr>
              <a:t>Wayfair operating income for the twelve months ending June 30, 2019 was $-0.640B, a 88.08% </a:t>
            </a:r>
            <a:r>
              <a:rPr lang="en-US" sz="1600" dirty="0">
                <a:solidFill>
                  <a:schemeClr val="accent6"/>
                </a:solidFill>
                <a:latin typeface="Arial" pitchFamily="34" charset="0"/>
              </a:rPr>
              <a:t>increase</a:t>
            </a:r>
            <a:r>
              <a:rPr lang="en-US" sz="1600" dirty="0">
                <a:solidFill>
                  <a:srgbClr val="0F283E"/>
                </a:solidFill>
                <a:latin typeface="Arial" pitchFamily="34" charset="0"/>
              </a:rPr>
              <a:t> year-over-year.</a:t>
            </a:r>
          </a:p>
          <a:p>
            <a:pPr marL="171450" indent="-171450">
              <a:buFont typeface="Arial" panose="020B0604020202020204" pitchFamily="34" charset="0"/>
              <a:buChar char="•"/>
            </a:pPr>
            <a:r>
              <a:rPr lang="en-US" sz="1600" dirty="0">
                <a:solidFill>
                  <a:srgbClr val="0F283E"/>
                </a:solidFill>
                <a:latin typeface="Arial" pitchFamily="34" charset="0"/>
              </a:rPr>
              <a:t>Wayfair annual operating income for 2018 was $-0.473B, a 101.01% </a:t>
            </a:r>
            <a:r>
              <a:rPr lang="en-US" sz="1600" dirty="0">
                <a:solidFill>
                  <a:schemeClr val="accent6"/>
                </a:solidFill>
                <a:latin typeface="Arial" pitchFamily="34" charset="0"/>
              </a:rPr>
              <a:t>increase</a:t>
            </a:r>
            <a:r>
              <a:rPr lang="en-US" sz="1600" dirty="0">
                <a:solidFill>
                  <a:srgbClr val="0F283E"/>
                </a:solidFill>
                <a:latin typeface="Arial" pitchFamily="34" charset="0"/>
              </a:rPr>
              <a:t> from 2017.</a:t>
            </a:r>
          </a:p>
          <a:p>
            <a:pPr marL="171450" indent="-171450">
              <a:buFont typeface="Arial" panose="020B0604020202020204" pitchFamily="34" charset="0"/>
              <a:buChar char="•"/>
            </a:pPr>
            <a:r>
              <a:rPr lang="en-US" sz="1600" dirty="0">
                <a:solidFill>
                  <a:srgbClr val="0F283E"/>
                </a:solidFill>
                <a:latin typeface="Arial" pitchFamily="34" charset="0"/>
              </a:rPr>
              <a:t>Wayfair annual operating income for 2017 was $-0.235B, a 20% </a:t>
            </a:r>
            <a:r>
              <a:rPr lang="en-US" sz="1600" dirty="0">
                <a:solidFill>
                  <a:schemeClr val="accent6"/>
                </a:solidFill>
                <a:latin typeface="Arial" pitchFamily="34" charset="0"/>
              </a:rPr>
              <a:t>increase</a:t>
            </a:r>
            <a:r>
              <a:rPr lang="en-US" sz="1600" dirty="0">
                <a:solidFill>
                  <a:srgbClr val="0F283E"/>
                </a:solidFill>
                <a:latin typeface="Arial" pitchFamily="34" charset="0"/>
              </a:rPr>
              <a:t> from 2016.</a:t>
            </a:r>
          </a:p>
          <a:p>
            <a:pPr marL="171450" indent="-171450">
              <a:buFont typeface="Arial" panose="020B0604020202020204" pitchFamily="34" charset="0"/>
              <a:buChar char="•"/>
            </a:pPr>
            <a:r>
              <a:rPr lang="en-US" sz="1600" dirty="0">
                <a:solidFill>
                  <a:srgbClr val="0F283E"/>
                </a:solidFill>
                <a:latin typeface="Arial" pitchFamily="34" charset="0"/>
              </a:rPr>
              <a:t>Wayfair annual operating income for 2016 was $-0.196B, a 141.2% </a:t>
            </a:r>
            <a:r>
              <a:rPr lang="en-US" sz="1600" dirty="0">
                <a:solidFill>
                  <a:schemeClr val="accent6"/>
                </a:solidFill>
                <a:latin typeface="Arial" pitchFamily="34" charset="0"/>
              </a:rPr>
              <a:t>increase</a:t>
            </a:r>
            <a:r>
              <a:rPr lang="en-US" sz="1600" dirty="0">
                <a:solidFill>
                  <a:srgbClr val="0F283E"/>
                </a:solidFill>
                <a:latin typeface="Arial" pitchFamily="34" charset="0"/>
              </a:rPr>
              <a:t> from 2015.</a:t>
            </a:r>
          </a:p>
        </p:txBody>
      </p:sp>
      <p:sp>
        <p:nvSpPr>
          <p:cNvPr id="7" name="New shape"/>
          <p:cNvSpPr/>
          <p:nvPr/>
        </p:nvSpPr>
        <p:spPr>
          <a:xfrm flipH="1">
            <a:off x="7870799" y="1440000"/>
            <a:ext cx="0" cy="4572000"/>
          </a:xfrm>
          <a:prstGeom prst="rect">
            <a:avLst/>
          </a:prstGeom>
          <a:solidFill>
            <a:srgbClr val="0F283E"/>
          </a:solidFill>
          <a:ln w="6350">
            <a:solidFill>
              <a:srgbClr val="0F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New shape"/>
          <p:cNvSpPr/>
          <p:nvPr/>
        </p:nvSpPr>
        <p:spPr>
          <a:xfrm>
            <a:off x="637200" y="6494400"/>
            <a:ext cx="4572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spcAft>
                <a:spcPct val="20000"/>
              </a:spcAft>
            </a:pPr>
            <a:r>
              <a:rPr sz="1000">
                <a:solidFill>
                  <a:srgbClr val="FFFFFF"/>
                </a:solidFill>
                <a:latin typeface="Arial" pitchFamily="34" charset="0"/>
              </a:rPr>
              <a:t>3</a:t>
            </a:r>
          </a:p>
        </p:txBody>
      </p:sp>
    </p:spTree>
    <p:extLst>
      <p:ext uri="{BB962C8B-B14F-4D97-AF65-F5344CB8AC3E}">
        <p14:creationId xmlns:p14="http://schemas.microsoft.com/office/powerpoint/2010/main" xmlns="" val="58005770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ew shape"/>
          <p:cNvSpPr/>
          <p:nvPr/>
        </p:nvSpPr>
        <p:spPr>
          <a:xfrm>
            <a:off x="766800" y="6469199"/>
            <a:ext cx="208800" cy="3888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New shape"/>
          <p:cNvSpPr/>
          <p:nvPr/>
        </p:nvSpPr>
        <p:spPr>
          <a:xfrm>
            <a:off x="676800" y="403200"/>
            <a:ext cx="10832400" cy="59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a:bodyPr>
          <a:lstStyle/>
          <a:p>
            <a:pPr algn="l">
              <a:lnSpc>
                <a:spcPct val="100000"/>
              </a:lnSpc>
              <a:spcAft>
                <a:spcPct val="20000"/>
              </a:spcAft>
            </a:pPr>
            <a:r>
              <a:rPr sz="2400">
                <a:solidFill>
                  <a:srgbClr val="0A85E6"/>
                </a:solidFill>
                <a:latin typeface="Arial" pitchFamily="34" charset="0"/>
              </a:rPr>
              <a:t>Annual net loss of Wayfair from 2012 to 2018 (in million U.S. dollars)</a:t>
            </a:r>
          </a:p>
        </p:txBody>
      </p:sp>
      <p:sp>
        <p:nvSpPr>
          <p:cNvPr id="3" name="New shape"/>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a:solidFill>
                  <a:srgbClr val="919191"/>
                </a:solidFill>
                <a:latin typeface="Arial" pitchFamily="34" charset="0"/>
              </a:rPr>
              <a:t>Wayfair annual loss 2012-2018</a:t>
            </a:r>
          </a:p>
        </p:txBody>
      </p:sp>
      <p:graphicFrame>
        <p:nvGraphicFramePr>
          <p:cNvPr id="5" name="ChartObject"/>
          <p:cNvGraphicFramePr/>
          <p:nvPr/>
        </p:nvGraphicFramePr>
        <p:xfrm>
          <a:off x="676800" y="1440000"/>
          <a:ext cx="7100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New shape"/>
          <p:cNvSpPr/>
          <p:nvPr/>
        </p:nvSpPr>
        <p:spPr>
          <a:xfrm>
            <a:off x="7924799" y="1440000"/>
            <a:ext cx="33966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algn="l">
              <a:spcAft>
                <a:spcPct val="20000"/>
              </a:spcAft>
            </a:pPr>
            <a:r>
              <a:rPr lang="en-US" sz="2400" b="1" dirty="0">
                <a:solidFill>
                  <a:srgbClr val="0F283E"/>
                </a:solidFill>
                <a:latin typeface="Arial" pitchFamily="34" charset="0"/>
              </a:rPr>
              <a:t>Net Income (Loss)</a:t>
            </a:r>
            <a:endParaRPr sz="2400" b="1" dirty="0">
              <a:solidFill>
                <a:srgbClr val="0F283E"/>
              </a:solidFill>
              <a:latin typeface="Arial" pitchFamily="34" charset="0"/>
            </a:endParaRPr>
          </a:p>
          <a:p>
            <a:pPr marL="285750" indent="-285750">
              <a:buFont typeface="Arial" panose="020B0604020202020204" pitchFamily="34" charset="0"/>
              <a:buChar char="•"/>
            </a:pPr>
            <a:r>
              <a:rPr lang="en-US" sz="1600" dirty="0">
                <a:solidFill>
                  <a:srgbClr val="0F283E"/>
                </a:solidFill>
                <a:latin typeface="Arial" pitchFamily="34" charset="0"/>
              </a:rPr>
              <a:t>Wayfair net income for the quarter ending June 30, 2019 was $-0.182B, a 80.61% </a:t>
            </a:r>
            <a:r>
              <a:rPr lang="en-US" sz="1600" dirty="0">
                <a:solidFill>
                  <a:schemeClr val="accent6"/>
                </a:solidFill>
                <a:latin typeface="Arial" pitchFamily="34" charset="0"/>
              </a:rPr>
              <a:t>increase</a:t>
            </a:r>
            <a:r>
              <a:rPr lang="en-US" sz="1600" dirty="0">
                <a:solidFill>
                  <a:srgbClr val="0F283E"/>
                </a:solidFill>
                <a:latin typeface="Arial" pitchFamily="34" charset="0"/>
              </a:rPr>
              <a:t> year-over-year.</a:t>
            </a:r>
          </a:p>
          <a:p>
            <a:pPr marL="285750" indent="-285750">
              <a:buFont typeface="Arial" panose="020B0604020202020204" pitchFamily="34" charset="0"/>
              <a:buChar char="•"/>
            </a:pPr>
            <a:r>
              <a:rPr lang="en-US" sz="1600" dirty="0">
                <a:solidFill>
                  <a:srgbClr val="0F283E"/>
                </a:solidFill>
                <a:latin typeface="Arial" pitchFamily="34" charset="0"/>
              </a:rPr>
              <a:t>Wayfair net income for the twelve months ending June 30, 2019 was $-0.678B, a 89.51% </a:t>
            </a:r>
            <a:r>
              <a:rPr lang="en-US" sz="1600" dirty="0">
                <a:solidFill>
                  <a:schemeClr val="accent6"/>
                </a:solidFill>
                <a:latin typeface="Arial" pitchFamily="34" charset="0"/>
              </a:rPr>
              <a:t>increase</a:t>
            </a:r>
            <a:r>
              <a:rPr lang="en-US" sz="1600" dirty="0">
                <a:solidFill>
                  <a:srgbClr val="0F283E"/>
                </a:solidFill>
                <a:latin typeface="Arial" pitchFamily="34" charset="0"/>
              </a:rPr>
              <a:t> year-over-year.</a:t>
            </a:r>
          </a:p>
          <a:p>
            <a:pPr marL="285750" indent="-285750">
              <a:buFont typeface="Arial" panose="020B0604020202020204" pitchFamily="34" charset="0"/>
              <a:buChar char="•"/>
            </a:pPr>
            <a:r>
              <a:rPr lang="en-US" sz="1600" dirty="0">
                <a:solidFill>
                  <a:srgbClr val="0F283E"/>
                </a:solidFill>
                <a:latin typeface="Arial" pitchFamily="34" charset="0"/>
              </a:rPr>
              <a:t>Wayfair annual net income for 2018 was $-0.504B, a 106.07% </a:t>
            </a:r>
            <a:r>
              <a:rPr lang="en-US" sz="1600" dirty="0">
                <a:solidFill>
                  <a:schemeClr val="accent6"/>
                </a:solidFill>
                <a:latin typeface="Arial" pitchFamily="34" charset="0"/>
              </a:rPr>
              <a:t>increase</a:t>
            </a:r>
            <a:r>
              <a:rPr lang="en-US" sz="1600" dirty="0">
                <a:solidFill>
                  <a:srgbClr val="0F283E"/>
                </a:solidFill>
                <a:latin typeface="Arial" pitchFamily="34" charset="0"/>
              </a:rPr>
              <a:t> from 2017.</a:t>
            </a:r>
          </a:p>
          <a:p>
            <a:pPr marL="285750" indent="-285750">
              <a:buFont typeface="Arial" panose="020B0604020202020204" pitchFamily="34" charset="0"/>
              <a:buChar char="•"/>
            </a:pPr>
            <a:r>
              <a:rPr lang="en-US" sz="1600" dirty="0">
                <a:solidFill>
                  <a:srgbClr val="0F283E"/>
                </a:solidFill>
                <a:latin typeface="Arial" pitchFamily="34" charset="0"/>
              </a:rPr>
              <a:t>Wayfair annual net income for 2017 was $-0.245B, a 25.85% </a:t>
            </a:r>
            <a:r>
              <a:rPr lang="en-US" sz="1600" dirty="0">
                <a:solidFill>
                  <a:schemeClr val="accent6"/>
                </a:solidFill>
                <a:latin typeface="Arial" pitchFamily="34" charset="0"/>
              </a:rPr>
              <a:t>increase</a:t>
            </a:r>
            <a:r>
              <a:rPr lang="en-US" sz="1600" dirty="0">
                <a:solidFill>
                  <a:srgbClr val="0F283E"/>
                </a:solidFill>
                <a:latin typeface="Arial" pitchFamily="34" charset="0"/>
              </a:rPr>
              <a:t> from 2016.</a:t>
            </a:r>
          </a:p>
          <a:p>
            <a:pPr marL="285750" indent="-285750">
              <a:buFont typeface="Arial" panose="020B0604020202020204" pitchFamily="34" charset="0"/>
              <a:buChar char="•"/>
            </a:pPr>
            <a:r>
              <a:rPr lang="en-US" sz="1600" dirty="0">
                <a:solidFill>
                  <a:srgbClr val="0F283E"/>
                </a:solidFill>
                <a:latin typeface="Arial" pitchFamily="34" charset="0"/>
              </a:rPr>
              <a:t>Wayfair annual net income for 2016 was $-0.194B, a 150.99% </a:t>
            </a:r>
            <a:r>
              <a:rPr lang="en-US" sz="1600" dirty="0">
                <a:solidFill>
                  <a:schemeClr val="accent6"/>
                </a:solidFill>
                <a:latin typeface="Arial" pitchFamily="34" charset="0"/>
              </a:rPr>
              <a:t>increase</a:t>
            </a:r>
            <a:r>
              <a:rPr lang="en-US" sz="1600" dirty="0">
                <a:solidFill>
                  <a:srgbClr val="0F283E"/>
                </a:solidFill>
                <a:latin typeface="Arial" pitchFamily="34" charset="0"/>
              </a:rPr>
              <a:t> from 2015.</a:t>
            </a:r>
          </a:p>
          <a:p>
            <a:pPr marL="285750" indent="-285750" algn="l">
              <a:buFont typeface="Arial" panose="020B0604020202020204" pitchFamily="34" charset="0"/>
              <a:buChar char="•"/>
            </a:pPr>
            <a:endParaRPr lang="en-US" sz="1600" dirty="0">
              <a:solidFill>
                <a:srgbClr val="0F283E"/>
              </a:solidFill>
              <a:latin typeface="Arial" pitchFamily="34" charset="0"/>
            </a:endParaRPr>
          </a:p>
        </p:txBody>
      </p:sp>
      <p:sp>
        <p:nvSpPr>
          <p:cNvPr id="7" name="New shape"/>
          <p:cNvSpPr/>
          <p:nvPr/>
        </p:nvSpPr>
        <p:spPr>
          <a:xfrm flipH="1">
            <a:off x="7870799" y="1440000"/>
            <a:ext cx="0" cy="4572000"/>
          </a:xfrm>
          <a:prstGeom prst="rect">
            <a:avLst/>
          </a:prstGeom>
          <a:solidFill>
            <a:srgbClr val="0F283E"/>
          </a:solidFill>
          <a:ln w="6350">
            <a:solidFill>
              <a:srgbClr val="0F28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New shape"/>
          <p:cNvSpPr/>
          <p:nvPr/>
        </p:nvSpPr>
        <p:spPr>
          <a:xfrm>
            <a:off x="637200" y="6494400"/>
            <a:ext cx="4572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spcAft>
                <a:spcPct val="20000"/>
              </a:spcAft>
            </a:pPr>
            <a:endParaRPr sz="1000" dirty="0">
              <a:solidFill>
                <a:srgbClr val="FFFFFF"/>
              </a:solidFill>
              <a:latin typeface="Arial" pitchFamily="34" charset="0"/>
            </a:endParaRPr>
          </a:p>
        </p:txBody>
      </p:sp>
    </p:spTree>
    <p:extLst>
      <p:ext uri="{BB962C8B-B14F-4D97-AF65-F5344CB8AC3E}">
        <p14:creationId xmlns:p14="http://schemas.microsoft.com/office/powerpoint/2010/main" xmlns="" val="16583492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rawing&#10;&#10;Description automatically generated">
            <a:extLst>
              <a:ext uri="{FF2B5EF4-FFF2-40B4-BE49-F238E27FC236}">
                <a16:creationId xmlns:a16="http://schemas.microsoft.com/office/drawing/2014/main" xmlns="" id="{4AA5D3AE-13CF-439C-BA80-2C3577AC419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749196" y="2622927"/>
            <a:ext cx="4305658" cy="2823382"/>
          </a:xfrm>
          <a:prstGeom prst="rect">
            <a:avLst/>
          </a:prstGeom>
        </p:spPr>
      </p:pic>
      <p:sp>
        <p:nvSpPr>
          <p:cNvPr id="2" name="Title 1">
            <a:extLst>
              <a:ext uri="{FF2B5EF4-FFF2-40B4-BE49-F238E27FC236}">
                <a16:creationId xmlns:a16="http://schemas.microsoft.com/office/drawing/2014/main" xmlns="" id="{68538132-482D-4145-BE66-4975B621B4B1}"/>
              </a:ext>
            </a:extLst>
          </p:cNvPr>
          <p:cNvSpPr>
            <a:spLocks noGrp="1"/>
          </p:cNvSpPr>
          <p:nvPr>
            <p:ph type="title"/>
          </p:nvPr>
        </p:nvSpPr>
        <p:spPr/>
        <p:txBody>
          <a:bodyPr/>
          <a:lstStyle/>
          <a:p>
            <a:r>
              <a:rPr lang="en-CA" dirty="0"/>
              <a:t>Company Strategy</a:t>
            </a:r>
            <a:endParaRPr lang="en-US" dirty="0"/>
          </a:p>
        </p:txBody>
      </p:sp>
      <p:sp>
        <p:nvSpPr>
          <p:cNvPr id="3" name="Content Placeholder 2">
            <a:extLst>
              <a:ext uri="{FF2B5EF4-FFF2-40B4-BE49-F238E27FC236}">
                <a16:creationId xmlns:a16="http://schemas.microsoft.com/office/drawing/2014/main" xmlns="" id="{9DF72076-7B97-4146-BAFA-3F525518202A}"/>
              </a:ext>
            </a:extLst>
          </p:cNvPr>
          <p:cNvSpPr>
            <a:spLocks noGrp="1"/>
          </p:cNvSpPr>
          <p:nvPr>
            <p:ph idx="1"/>
          </p:nvPr>
        </p:nvSpPr>
        <p:spPr>
          <a:xfrm>
            <a:off x="1451579" y="1995696"/>
            <a:ext cx="9603275" cy="3450613"/>
          </a:xfrm>
        </p:spPr>
        <p:txBody>
          <a:bodyPr/>
          <a:lstStyle/>
          <a:p>
            <a:r>
              <a:rPr lang="en-US" dirty="0" err="1"/>
              <a:t>MyWay</a:t>
            </a:r>
            <a:r>
              <a:rPr lang="en-US" dirty="0"/>
              <a:t>							“Counterstrategy”</a:t>
            </a:r>
          </a:p>
        </p:txBody>
      </p:sp>
      <p:pic>
        <p:nvPicPr>
          <p:cNvPr id="7" name="Picture 6" descr="A picture containing red, man, traffic, drawing&#10;&#10;Description automatically generated">
            <a:extLst>
              <a:ext uri="{FF2B5EF4-FFF2-40B4-BE49-F238E27FC236}">
                <a16:creationId xmlns:a16="http://schemas.microsoft.com/office/drawing/2014/main" xmlns="" id="{49120FCA-F998-426E-843C-7861B9656EC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65058" y="2142353"/>
            <a:ext cx="9270370" cy="3157300"/>
          </a:xfrm>
          <a:prstGeom prst="rect">
            <a:avLst/>
          </a:prstGeom>
        </p:spPr>
      </p:pic>
    </p:spTree>
    <p:extLst>
      <p:ext uri="{BB962C8B-B14F-4D97-AF65-F5344CB8AC3E}">
        <p14:creationId xmlns:p14="http://schemas.microsoft.com/office/powerpoint/2010/main" xmlns="" val="37106077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510AF-F30D-4D59-9002-A8DD014419DE}"/>
              </a:ext>
            </a:extLst>
          </p:cNvPr>
          <p:cNvSpPr>
            <a:spLocks noGrp="1"/>
          </p:cNvSpPr>
          <p:nvPr>
            <p:ph type="title"/>
          </p:nvPr>
        </p:nvSpPr>
        <p:spPr/>
        <p:txBody>
          <a:bodyPr/>
          <a:lstStyle/>
          <a:p>
            <a:r>
              <a:rPr lang="en-CA" dirty="0" err="1"/>
              <a:t>MyWay</a:t>
            </a:r>
            <a:endParaRPr lang="en-US" dirty="0"/>
          </a:p>
        </p:txBody>
      </p:sp>
      <p:pic>
        <p:nvPicPr>
          <p:cNvPr id="7" name="Content Placeholder 6">
            <a:extLst>
              <a:ext uri="{FF2B5EF4-FFF2-40B4-BE49-F238E27FC236}">
                <a16:creationId xmlns:a16="http://schemas.microsoft.com/office/drawing/2014/main" xmlns="" id="{020F1728-90C4-45BB-AA3F-FED33945873A}"/>
              </a:ext>
            </a:extLst>
          </p:cNvPr>
          <p:cNvPicPr>
            <a:picLocks noGrp="1" noChangeAspect="1"/>
          </p:cNvPicPr>
          <p:nvPr>
            <p:ph idx="1"/>
          </p:nvPr>
        </p:nvPicPr>
        <p:blipFill>
          <a:blip r:embed="rId2" cstate="print"/>
          <a:stretch>
            <a:fillRect/>
          </a:stretch>
        </p:blipFill>
        <p:spPr>
          <a:xfrm>
            <a:off x="460643" y="1972425"/>
            <a:ext cx="11218955" cy="4036685"/>
          </a:xfrm>
          <a:prstGeom prst="rect">
            <a:avLst/>
          </a:prstGeom>
        </p:spPr>
      </p:pic>
    </p:spTree>
    <p:extLst>
      <p:ext uri="{BB962C8B-B14F-4D97-AF65-F5344CB8AC3E}">
        <p14:creationId xmlns:p14="http://schemas.microsoft.com/office/powerpoint/2010/main" xmlns="" val="38895054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xmlns="" id="{B3905CC4-9E07-424F-AD3E-6313E6C62840}"/>
              </a:ext>
            </a:extLst>
          </p:cNvPr>
          <p:cNvPicPr>
            <a:picLocks noGrp="1" noChangeAspect="1"/>
          </p:cNvPicPr>
          <p:nvPr>
            <p:ph idx="1"/>
          </p:nvPr>
        </p:nvPicPr>
        <p:blipFill>
          <a:blip r:embed="rId2" cstate="print"/>
          <a:stretch>
            <a:fillRect/>
          </a:stretch>
        </p:blipFill>
        <p:spPr>
          <a:xfrm>
            <a:off x="650089" y="1445592"/>
            <a:ext cx="10891821" cy="4885491"/>
          </a:xfrm>
          <a:prstGeom prst="rect">
            <a:avLst/>
          </a:prstGeom>
        </p:spPr>
      </p:pic>
    </p:spTree>
    <p:extLst>
      <p:ext uri="{BB962C8B-B14F-4D97-AF65-F5344CB8AC3E}">
        <p14:creationId xmlns:p14="http://schemas.microsoft.com/office/powerpoint/2010/main" xmlns="" val="423208410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936C00-5C54-477F-86E4-149923B647D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xmlns="" id="{2CF2C15A-9FC8-4671-BD0C-42C2A84083AD}"/>
              </a:ext>
            </a:extLst>
          </p:cNvPr>
          <p:cNvPicPr>
            <a:picLocks noGrp="1" noChangeAspect="1"/>
          </p:cNvPicPr>
          <p:nvPr>
            <p:ph idx="1"/>
          </p:nvPr>
        </p:nvPicPr>
        <p:blipFill>
          <a:blip r:embed="rId2" cstate="print"/>
          <a:stretch>
            <a:fillRect/>
          </a:stretch>
        </p:blipFill>
        <p:spPr>
          <a:xfrm>
            <a:off x="712802" y="625129"/>
            <a:ext cx="10800899" cy="5583074"/>
          </a:xfrm>
          <a:prstGeom prst="rect">
            <a:avLst/>
          </a:prstGeom>
        </p:spPr>
      </p:pic>
    </p:spTree>
    <p:extLst>
      <p:ext uri="{BB962C8B-B14F-4D97-AF65-F5344CB8AC3E}">
        <p14:creationId xmlns:p14="http://schemas.microsoft.com/office/powerpoint/2010/main" xmlns="" val="100917225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4F807597-83F9-4690-8009-0BD189AE175D}"/>
              </a:ext>
            </a:extLst>
          </p:cNvPr>
          <p:cNvPicPr>
            <a:picLocks noGrp="1" noChangeAspect="1"/>
          </p:cNvPicPr>
          <p:nvPr>
            <p:ph idx="1"/>
          </p:nvPr>
        </p:nvPicPr>
        <p:blipFill>
          <a:blip r:embed="rId2" cstate="print"/>
          <a:stretch>
            <a:fillRect/>
          </a:stretch>
        </p:blipFill>
        <p:spPr>
          <a:xfrm>
            <a:off x="1809520" y="866624"/>
            <a:ext cx="8572960" cy="5626251"/>
          </a:xfrm>
          <a:prstGeom prst="rect">
            <a:avLst/>
          </a:prstGeom>
        </p:spPr>
      </p:pic>
    </p:spTree>
    <p:extLst>
      <p:ext uri="{BB962C8B-B14F-4D97-AF65-F5344CB8AC3E}">
        <p14:creationId xmlns:p14="http://schemas.microsoft.com/office/powerpoint/2010/main" xmlns="" val="58566270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95F81D-3E38-4A2F-AD38-4E8CC3186C2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21DDA991-1E0F-4B7D-9CC4-5CA7CAEAC5A0}"/>
              </a:ext>
            </a:extLst>
          </p:cNvPr>
          <p:cNvPicPr>
            <a:picLocks noGrp="1" noChangeAspect="1"/>
          </p:cNvPicPr>
          <p:nvPr>
            <p:ph idx="1"/>
          </p:nvPr>
        </p:nvPicPr>
        <p:blipFill>
          <a:blip r:embed="rId2" cstate="print"/>
          <a:stretch>
            <a:fillRect/>
          </a:stretch>
        </p:blipFill>
        <p:spPr>
          <a:xfrm>
            <a:off x="1183058" y="764724"/>
            <a:ext cx="9825883" cy="5328551"/>
          </a:xfrm>
          <a:prstGeom prst="rect">
            <a:avLst/>
          </a:prstGeom>
        </p:spPr>
      </p:pic>
    </p:spTree>
    <p:extLst>
      <p:ext uri="{BB962C8B-B14F-4D97-AF65-F5344CB8AC3E}">
        <p14:creationId xmlns:p14="http://schemas.microsoft.com/office/powerpoint/2010/main" xmlns="" val="34829852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813225-F161-4122-9B80-2D8B9312B54F}"/>
              </a:ext>
            </a:extLst>
          </p:cNvPr>
          <p:cNvSpPr>
            <a:spLocks noGrp="1"/>
          </p:cNvSpPr>
          <p:nvPr>
            <p:ph type="title"/>
          </p:nvPr>
        </p:nvSpPr>
        <p:spPr/>
        <p:txBody>
          <a:bodyPr/>
          <a:lstStyle/>
          <a:p>
            <a:r>
              <a:rPr lang="en-CA" dirty="0"/>
              <a:t>Acquisition </a:t>
            </a:r>
            <a:endParaRPr lang="en-US" dirty="0"/>
          </a:p>
        </p:txBody>
      </p:sp>
      <p:sp>
        <p:nvSpPr>
          <p:cNvPr id="3" name="Content Placeholder 2">
            <a:extLst>
              <a:ext uri="{FF2B5EF4-FFF2-40B4-BE49-F238E27FC236}">
                <a16:creationId xmlns:a16="http://schemas.microsoft.com/office/drawing/2014/main" xmlns="" id="{2418A5A4-FFBB-4DE4-939B-4343B4C5B1F3}"/>
              </a:ext>
            </a:extLst>
          </p:cNvPr>
          <p:cNvSpPr>
            <a:spLocks noGrp="1"/>
          </p:cNvSpPr>
          <p:nvPr>
            <p:ph idx="1"/>
          </p:nvPr>
        </p:nvSpPr>
        <p:spPr/>
        <p:txBody>
          <a:bodyPr>
            <a:normAutofit/>
          </a:bodyPr>
          <a:lstStyle/>
          <a:p>
            <a:r>
              <a:rPr lang="en-US" dirty="0" err="1"/>
              <a:t>Buyste</a:t>
            </a:r>
            <a:r>
              <a:rPr lang="en-US" altLang="zh-CN" dirty="0" err="1"/>
              <a:t>r</a:t>
            </a:r>
            <a:r>
              <a:rPr lang="en-US" altLang="zh-CN" dirty="0"/>
              <a:t>		     Acquisition announced date: September 20, 2011 </a:t>
            </a:r>
          </a:p>
          <a:p>
            <a:pPr lvl="1"/>
            <a:r>
              <a:rPr lang="en-US" altLang="zh-CN" dirty="0"/>
              <a:t>Wayfair acquired </a:t>
            </a:r>
            <a:r>
              <a:rPr lang="en-US" altLang="zh-CN" dirty="0" err="1"/>
              <a:t>buyster</a:t>
            </a:r>
            <a:r>
              <a:rPr lang="en-US" altLang="zh-CN" dirty="0"/>
              <a:t> for an undisclosed amount</a:t>
            </a:r>
            <a:endParaRPr lang="en-US" dirty="0"/>
          </a:p>
          <a:p>
            <a:pPr lvl="1"/>
            <a:r>
              <a:rPr lang="en-US" dirty="0" err="1"/>
              <a:t>buyster</a:t>
            </a:r>
            <a:r>
              <a:rPr lang="en-US" dirty="0"/>
              <a:t> is an Australian online retail company based in Sydney. Their aim is to offer you an unparalleled selection of great value products and excellent customer service and making your shopping experience easier, quicker and hassle free.</a:t>
            </a:r>
          </a:p>
        </p:txBody>
      </p:sp>
      <p:pic>
        <p:nvPicPr>
          <p:cNvPr id="5" name="Picture 4" descr="A picture containing drawing&#10;&#10;Description automatically generated">
            <a:extLst>
              <a:ext uri="{FF2B5EF4-FFF2-40B4-BE49-F238E27FC236}">
                <a16:creationId xmlns:a16="http://schemas.microsoft.com/office/drawing/2014/main" xmlns="" id="{D09D84DD-B8E0-452E-BDD0-DD36D46F772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679361" y="4063821"/>
            <a:ext cx="4286250" cy="1790700"/>
          </a:xfrm>
          <a:prstGeom prst="rect">
            <a:avLst/>
          </a:prstGeom>
        </p:spPr>
      </p:pic>
    </p:spTree>
    <p:extLst>
      <p:ext uri="{BB962C8B-B14F-4D97-AF65-F5344CB8AC3E}">
        <p14:creationId xmlns:p14="http://schemas.microsoft.com/office/powerpoint/2010/main" xmlns="" val="2369826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Major Markets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11734800" cy="489493"/>
          </a:xfrm>
          <a:prstGeom prst="rect">
            <a:avLst/>
          </a:prstGeom>
        </p:spPr>
        <p:txBody>
          <a:bodyPr wrap="square" lIns="0" tIns="0" rIns="0" bIns="0" rtlCol="0" anchor="t">
            <a:spAutoFit/>
          </a:bodyPr>
          <a:lstStyle/>
          <a:p>
            <a:pPr rtl="0">
              <a:lnSpc>
                <a:spcPct val="150000"/>
              </a:lnSpc>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 </a:t>
            </a:r>
          </a:p>
        </p:txBody>
      </p:sp>
      <p:graphicFrame>
        <p:nvGraphicFramePr>
          <p:cNvPr id="10" name="ChartObject">
            <a:extLst>
              <a:ext uri="{FF2B5EF4-FFF2-40B4-BE49-F238E27FC236}">
                <a16:creationId xmlns:a16="http://schemas.microsoft.com/office/drawing/2014/main" xmlns="" id="{666FD3AE-3AA0-418E-939E-9C79C298FDFA}"/>
              </a:ext>
            </a:extLst>
          </p:cNvPr>
          <p:cNvGraphicFramePr/>
          <p:nvPr>
            <p:extLst>
              <p:ext uri="{D42A27DB-BD31-4B8C-83A1-F6EECF244321}">
                <p14:modId xmlns:p14="http://schemas.microsoft.com/office/powerpoint/2010/main" xmlns="" val="2671115002"/>
              </p:ext>
            </p:extLst>
          </p:nvPr>
        </p:nvGraphicFramePr>
        <p:xfrm>
          <a:off x="768000" y="1143000"/>
          <a:ext cx="10656000" cy="48365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369439489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E687B4-2EE0-45DC-A505-3FC91FDE09F2}"/>
              </a:ext>
            </a:extLst>
          </p:cNvPr>
          <p:cNvSpPr>
            <a:spLocks noGrp="1"/>
          </p:cNvSpPr>
          <p:nvPr>
            <p:ph type="title"/>
          </p:nvPr>
        </p:nvSpPr>
        <p:spPr/>
        <p:txBody>
          <a:bodyPr/>
          <a:lstStyle/>
          <a:p>
            <a:r>
              <a:rPr lang="en-CA" dirty="0"/>
              <a:t>Acquisition </a:t>
            </a:r>
            <a:endParaRPr lang="en-US" dirty="0"/>
          </a:p>
        </p:txBody>
      </p:sp>
      <p:sp>
        <p:nvSpPr>
          <p:cNvPr id="3" name="Content Placeholder 2">
            <a:extLst>
              <a:ext uri="{FF2B5EF4-FFF2-40B4-BE49-F238E27FC236}">
                <a16:creationId xmlns:a16="http://schemas.microsoft.com/office/drawing/2014/main" xmlns="" id="{63279577-367E-4474-B869-AC6E9CD1FEE6}"/>
              </a:ext>
            </a:extLst>
          </p:cNvPr>
          <p:cNvSpPr>
            <a:spLocks noGrp="1"/>
          </p:cNvSpPr>
          <p:nvPr>
            <p:ph idx="1"/>
          </p:nvPr>
        </p:nvSpPr>
        <p:spPr/>
        <p:txBody>
          <a:bodyPr/>
          <a:lstStyle/>
          <a:p>
            <a:r>
              <a:rPr lang="en-US" dirty="0"/>
              <a:t>DwellStudio 	           	 </a:t>
            </a:r>
            <a:r>
              <a:rPr lang="en-US" altLang="zh-CN" dirty="0"/>
              <a:t>  Acquisition announced date: </a:t>
            </a:r>
            <a:r>
              <a:rPr lang="en-US" dirty="0"/>
              <a:t>August 2, 2013</a:t>
            </a:r>
          </a:p>
          <a:p>
            <a:pPr lvl="1"/>
            <a:r>
              <a:rPr lang="en-US" dirty="0"/>
              <a:t>DwellStudio is the design house for modern home and family furnishings. With graphic prints and bold colors, the company’s designs find excitement in the unexpected.</a:t>
            </a:r>
          </a:p>
          <a:p>
            <a:pPr lvl="2"/>
            <a:r>
              <a:rPr lang="en-US" dirty="0"/>
              <a:t>New York, New York, United States</a:t>
            </a:r>
          </a:p>
        </p:txBody>
      </p:sp>
      <p:pic>
        <p:nvPicPr>
          <p:cNvPr id="5" name="Picture 4" descr="A picture containing knife&#10;&#10;Description automatically generated">
            <a:extLst>
              <a:ext uri="{FF2B5EF4-FFF2-40B4-BE49-F238E27FC236}">
                <a16:creationId xmlns:a16="http://schemas.microsoft.com/office/drawing/2014/main" xmlns="" id="{9A036A2B-5691-41FC-8370-B0AF156DBDE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68509" y="3633766"/>
            <a:ext cx="5384959" cy="2099984"/>
          </a:xfrm>
          <a:prstGeom prst="rect">
            <a:avLst/>
          </a:prstGeom>
        </p:spPr>
      </p:pic>
    </p:spTree>
    <p:extLst>
      <p:ext uri="{BB962C8B-B14F-4D97-AF65-F5344CB8AC3E}">
        <p14:creationId xmlns:p14="http://schemas.microsoft.com/office/powerpoint/2010/main" xmlns="" val="19812689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F693BB-1E0D-4AB0-A01A-6AB31C556E02}"/>
              </a:ext>
            </a:extLst>
          </p:cNvPr>
          <p:cNvSpPr>
            <a:spLocks noGrp="1"/>
          </p:cNvSpPr>
          <p:nvPr>
            <p:ph type="title"/>
          </p:nvPr>
        </p:nvSpPr>
        <p:spPr/>
        <p:txBody>
          <a:bodyPr/>
          <a:lstStyle/>
          <a:p>
            <a:r>
              <a:rPr lang="en-CA" dirty="0"/>
              <a:t>Acquisition </a:t>
            </a:r>
            <a:endParaRPr lang="en-US" dirty="0"/>
          </a:p>
        </p:txBody>
      </p:sp>
      <p:sp>
        <p:nvSpPr>
          <p:cNvPr id="3" name="Content Placeholder 2">
            <a:extLst>
              <a:ext uri="{FF2B5EF4-FFF2-40B4-BE49-F238E27FC236}">
                <a16:creationId xmlns:a16="http://schemas.microsoft.com/office/drawing/2014/main" xmlns="" id="{BC7CE98E-C81C-4371-A181-A52A93B5E57A}"/>
              </a:ext>
            </a:extLst>
          </p:cNvPr>
          <p:cNvSpPr>
            <a:spLocks noGrp="1"/>
          </p:cNvSpPr>
          <p:nvPr>
            <p:ph idx="1"/>
          </p:nvPr>
        </p:nvSpPr>
        <p:spPr/>
        <p:txBody>
          <a:bodyPr>
            <a:normAutofit/>
          </a:bodyPr>
          <a:lstStyle/>
          <a:p>
            <a:r>
              <a:rPr lang="en-US" dirty="0" err="1"/>
              <a:t>CustomMade</a:t>
            </a:r>
            <a:r>
              <a:rPr lang="en-US" dirty="0"/>
              <a:t>		      </a:t>
            </a:r>
            <a:r>
              <a:rPr lang="en-US" altLang="zh-CN" dirty="0"/>
              <a:t>Acquisition announced date</a:t>
            </a:r>
            <a:r>
              <a:rPr lang="en-US" dirty="0"/>
              <a:t>: May 21, 2015</a:t>
            </a:r>
          </a:p>
          <a:p>
            <a:pPr lvl="1"/>
            <a:r>
              <a:rPr lang="en-US" dirty="0" err="1"/>
              <a:t>CustomMade</a:t>
            </a:r>
            <a:r>
              <a:rPr lang="en-US" dirty="0"/>
              <a:t> is an online marketplace connecting Buyers who want one-of-a-kind creations with professional and passionate Makers of those goods. Born in 1996 with the vision to help people find the unique gifts, objects and goods they cannot find through traditional retail channels, </a:t>
            </a:r>
            <a:r>
              <a:rPr lang="en-US" dirty="0" err="1"/>
              <a:t>CustomMade</a:t>
            </a:r>
            <a:r>
              <a:rPr lang="en-US" dirty="0"/>
              <a:t> has grown from a community of 350 carpenters to more than 12,000 Makers of all trades since its acquisition in 2009.</a:t>
            </a:r>
          </a:p>
          <a:p>
            <a:pPr lvl="2"/>
            <a:r>
              <a:rPr lang="en-US" dirty="0"/>
              <a:t>Cambridge, Massachusetts, United States</a:t>
            </a:r>
          </a:p>
        </p:txBody>
      </p:sp>
      <p:pic>
        <p:nvPicPr>
          <p:cNvPr id="6" name="Picture 5" descr="A picture containing drawing&#10;&#10;Description automatically generated">
            <a:extLst>
              <a:ext uri="{FF2B5EF4-FFF2-40B4-BE49-F238E27FC236}">
                <a16:creationId xmlns:a16="http://schemas.microsoft.com/office/drawing/2014/main" xmlns="" id="{26C10E86-7E28-4DB3-906B-69AB0642952E}"/>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744394" y="4771502"/>
            <a:ext cx="6310460" cy="1065766"/>
          </a:xfrm>
          <a:prstGeom prst="rect">
            <a:avLst/>
          </a:prstGeom>
        </p:spPr>
      </p:pic>
    </p:spTree>
    <p:extLst>
      <p:ext uri="{BB962C8B-B14F-4D97-AF65-F5344CB8AC3E}">
        <p14:creationId xmlns:p14="http://schemas.microsoft.com/office/powerpoint/2010/main" xmlns="" val="101564868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AAFFB-BFA2-4E0B-A55F-DE1C774EC0B0}"/>
              </a:ext>
            </a:extLst>
          </p:cNvPr>
          <p:cNvSpPr>
            <a:spLocks noGrp="1"/>
          </p:cNvSpPr>
          <p:nvPr>
            <p:ph type="title"/>
          </p:nvPr>
        </p:nvSpPr>
        <p:spPr/>
        <p:txBody>
          <a:bodyPr/>
          <a:lstStyle/>
          <a:p>
            <a:r>
              <a:rPr lang="en-CA" dirty="0"/>
              <a:t>Acquisition </a:t>
            </a:r>
            <a:endParaRPr lang="en-US" dirty="0"/>
          </a:p>
        </p:txBody>
      </p:sp>
      <p:sp>
        <p:nvSpPr>
          <p:cNvPr id="3" name="Content Placeholder 2">
            <a:extLst>
              <a:ext uri="{FF2B5EF4-FFF2-40B4-BE49-F238E27FC236}">
                <a16:creationId xmlns:a16="http://schemas.microsoft.com/office/drawing/2014/main" xmlns="" id="{F87EB4A2-4C55-4F83-8175-1CA240CA80F3}"/>
              </a:ext>
            </a:extLst>
          </p:cNvPr>
          <p:cNvSpPr>
            <a:spLocks noGrp="1"/>
          </p:cNvSpPr>
          <p:nvPr>
            <p:ph idx="1"/>
          </p:nvPr>
        </p:nvSpPr>
        <p:spPr/>
        <p:txBody>
          <a:bodyPr/>
          <a:lstStyle/>
          <a:p>
            <a:r>
              <a:rPr lang="en-US" dirty="0" err="1"/>
              <a:t>Trumplt</a:t>
            </a:r>
            <a:r>
              <a:rPr lang="en-US" dirty="0"/>
              <a:t>			</a:t>
            </a:r>
            <a:r>
              <a:rPr lang="en-US" altLang="zh-CN" dirty="0"/>
              <a:t> Acquisition announced date</a:t>
            </a:r>
            <a:r>
              <a:rPr lang="en-US" dirty="0"/>
              <a:t>: August 30, 2016</a:t>
            </a:r>
          </a:p>
          <a:p>
            <a:pPr lvl="1"/>
            <a:r>
              <a:rPr lang="en-US" dirty="0"/>
              <a:t>“</a:t>
            </a:r>
            <a:r>
              <a:rPr lang="en-US" dirty="0" err="1"/>
              <a:t>Trumpit</a:t>
            </a:r>
            <a:r>
              <a:rPr lang="en-US" dirty="0"/>
              <a:t> is conversations with PHOTOS! </a:t>
            </a:r>
            <a:r>
              <a:rPr lang="en-US" dirty="0" err="1"/>
              <a:t>Trumpit</a:t>
            </a:r>
            <a:r>
              <a:rPr lang="en-US" dirty="0"/>
              <a:t> is the only Augmented Reality app that allows you to REACT to photos your friends send YOU!”</a:t>
            </a:r>
          </a:p>
          <a:p>
            <a:pPr lvl="2"/>
            <a:r>
              <a:rPr lang="en-US" dirty="0"/>
              <a:t>Boston, Massachusetts, United States</a:t>
            </a:r>
          </a:p>
        </p:txBody>
      </p:sp>
      <p:pic>
        <p:nvPicPr>
          <p:cNvPr id="5" name="Picture 4" descr="A picture containing drawing, food&#10;&#10;Description automatically generated">
            <a:extLst>
              <a:ext uri="{FF2B5EF4-FFF2-40B4-BE49-F238E27FC236}">
                <a16:creationId xmlns:a16="http://schemas.microsoft.com/office/drawing/2014/main" xmlns="" id="{A96CC780-9723-4AB5-8ED4-79BBC7AA91D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97054" y="3213709"/>
            <a:ext cx="5257800" cy="2649438"/>
          </a:xfrm>
          <a:prstGeom prst="rect">
            <a:avLst/>
          </a:prstGeom>
        </p:spPr>
      </p:pic>
    </p:spTree>
    <p:extLst>
      <p:ext uri="{BB962C8B-B14F-4D97-AF65-F5344CB8AC3E}">
        <p14:creationId xmlns:p14="http://schemas.microsoft.com/office/powerpoint/2010/main" xmlns="" val="38159334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8758D9-8E16-4F06-A6BA-56951D61D865}"/>
              </a:ext>
            </a:extLst>
          </p:cNvPr>
          <p:cNvSpPr>
            <a:spLocks noGrp="1"/>
          </p:cNvSpPr>
          <p:nvPr>
            <p:ph type="title"/>
          </p:nvPr>
        </p:nvSpPr>
        <p:spPr/>
        <p:txBody>
          <a:bodyPr/>
          <a:lstStyle/>
          <a:p>
            <a:r>
              <a:rPr lang="en-CA" dirty="0"/>
              <a:t>Management</a:t>
            </a:r>
            <a:endParaRPr lang="en-US" dirty="0"/>
          </a:p>
        </p:txBody>
      </p:sp>
      <p:pic>
        <p:nvPicPr>
          <p:cNvPr id="9" name="Content Placeholder 8" descr="A person standing in front of a building&#10;&#10;Description automatically generated">
            <a:extLst>
              <a:ext uri="{FF2B5EF4-FFF2-40B4-BE49-F238E27FC236}">
                <a16:creationId xmlns:a16="http://schemas.microsoft.com/office/drawing/2014/main" xmlns="" id="{884038CC-85F4-4A13-9B5C-60BC783CA911}"/>
              </a:ext>
            </a:extLst>
          </p:cNvPr>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38200" y="1690688"/>
            <a:ext cx="2902308" cy="4351338"/>
          </a:xfrm>
        </p:spPr>
      </p:pic>
      <p:pic>
        <p:nvPicPr>
          <p:cNvPr id="11" name="Picture 10" descr="A picture containing person, indoor, man, sitting&#10;&#10;Description automatically generated">
            <a:extLst>
              <a:ext uri="{FF2B5EF4-FFF2-40B4-BE49-F238E27FC236}">
                <a16:creationId xmlns:a16="http://schemas.microsoft.com/office/drawing/2014/main" xmlns="" id="{A233959A-75E9-4515-918B-C1DC9F2D27E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61752" y="1690688"/>
            <a:ext cx="6579484" cy="4389032"/>
          </a:xfrm>
          <a:prstGeom prst="rect">
            <a:avLst/>
          </a:prstGeom>
        </p:spPr>
      </p:pic>
    </p:spTree>
    <p:extLst>
      <p:ext uri="{BB962C8B-B14F-4D97-AF65-F5344CB8AC3E}">
        <p14:creationId xmlns:p14="http://schemas.microsoft.com/office/powerpoint/2010/main" xmlns="" val="5312740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DFE08B-8DA5-4C75-81CA-21DC3A7E565C}"/>
              </a:ext>
            </a:extLst>
          </p:cNvPr>
          <p:cNvSpPr>
            <a:spLocks noGrp="1"/>
          </p:cNvSpPr>
          <p:nvPr>
            <p:ph type="title"/>
          </p:nvPr>
        </p:nvSpPr>
        <p:spPr/>
        <p:txBody>
          <a:bodyPr/>
          <a:lstStyle/>
          <a:p>
            <a:r>
              <a:rPr lang="en-US" dirty="0"/>
              <a:t>Management T</a:t>
            </a:r>
            <a:r>
              <a:rPr lang="en-US" altLang="zh-CN" dirty="0"/>
              <a:t>eam</a:t>
            </a:r>
            <a:endParaRPr lang="en-US" dirty="0"/>
          </a:p>
        </p:txBody>
      </p:sp>
      <p:sp>
        <p:nvSpPr>
          <p:cNvPr id="3" name="Content Placeholder 2">
            <a:extLst>
              <a:ext uri="{FF2B5EF4-FFF2-40B4-BE49-F238E27FC236}">
                <a16:creationId xmlns:a16="http://schemas.microsoft.com/office/drawing/2014/main" xmlns="" id="{AA345D92-4A59-4230-802C-60113631710F}"/>
              </a:ext>
            </a:extLst>
          </p:cNvPr>
          <p:cNvSpPr>
            <a:spLocks noGrp="1"/>
          </p:cNvSpPr>
          <p:nvPr>
            <p:ph idx="1"/>
          </p:nvPr>
        </p:nvSpPr>
        <p:spPr/>
        <p:txBody>
          <a:bodyPr numCol="2">
            <a:normAutofit fontScale="70000" lnSpcReduction="20000"/>
          </a:bodyPr>
          <a:lstStyle/>
          <a:p>
            <a:r>
              <a:rPr lang="en-US" sz="2400" dirty="0"/>
              <a:t>Niraj Shah --- </a:t>
            </a:r>
            <a:r>
              <a:rPr lang="en-US" sz="2400" b="1" dirty="0"/>
              <a:t>Chief Executive Officer, Co-Chairman and Co-Founder</a:t>
            </a:r>
          </a:p>
          <a:p>
            <a:pPr marL="0" indent="0">
              <a:buNone/>
            </a:pPr>
            <a:endParaRPr lang="en-US" sz="2400" dirty="0"/>
          </a:p>
          <a:p>
            <a:r>
              <a:rPr lang="en-US" sz="2400" dirty="0"/>
              <a:t>Steve </a:t>
            </a:r>
            <a:r>
              <a:rPr lang="en-US" sz="2400" dirty="0" err="1"/>
              <a:t>Conine</a:t>
            </a:r>
            <a:r>
              <a:rPr lang="en-US" sz="2400" dirty="0"/>
              <a:t> --- </a:t>
            </a:r>
            <a:r>
              <a:rPr lang="en-US" sz="2400" b="1" dirty="0"/>
              <a:t>Co-Chairman and Co-Founder</a:t>
            </a:r>
          </a:p>
          <a:p>
            <a:endParaRPr lang="en-US" sz="2400" dirty="0"/>
          </a:p>
          <a:p>
            <a:r>
              <a:rPr lang="en-US" sz="2400" dirty="0"/>
              <a:t>Michael Fleisher --- </a:t>
            </a:r>
            <a:r>
              <a:rPr lang="en-US" sz="2400" b="1" dirty="0"/>
              <a:t>Chief Financial Officer</a:t>
            </a:r>
          </a:p>
          <a:p>
            <a:endParaRPr lang="en-US" sz="2400" b="1" dirty="0"/>
          </a:p>
          <a:p>
            <a:r>
              <a:rPr lang="en-US" sz="2400" dirty="0"/>
              <a:t>Allan Lyall --- </a:t>
            </a:r>
            <a:r>
              <a:rPr lang="en-US" sz="2400" b="1" dirty="0"/>
              <a:t>Chief Global Supply Chain Officer</a:t>
            </a:r>
            <a:endParaRPr lang="en-US" sz="2400" dirty="0"/>
          </a:p>
          <a:p>
            <a:endParaRPr lang="en-US" sz="2400" dirty="0"/>
          </a:p>
          <a:p>
            <a:r>
              <a:rPr lang="en-US" sz="2400" dirty="0"/>
              <a:t>Ed </a:t>
            </a:r>
            <a:r>
              <a:rPr lang="en-US" sz="2400" dirty="0" err="1"/>
              <a:t>Macri</a:t>
            </a:r>
            <a:r>
              <a:rPr lang="en-US" sz="2400" dirty="0"/>
              <a:t> --- </a:t>
            </a:r>
            <a:r>
              <a:rPr lang="en-US" sz="2400" b="1" dirty="0"/>
              <a:t>Chief Product and Marketing Officer</a:t>
            </a:r>
          </a:p>
          <a:p>
            <a:endParaRPr lang="en-US" sz="2400" dirty="0"/>
          </a:p>
          <a:p>
            <a:r>
              <a:rPr lang="en-US" sz="2400" dirty="0"/>
              <a:t>Jim Miller --- </a:t>
            </a:r>
            <a:r>
              <a:rPr lang="en-US" sz="2400" b="1" dirty="0"/>
              <a:t>Interim Chief Technology Officer</a:t>
            </a:r>
          </a:p>
          <a:p>
            <a:endParaRPr lang="en-US" sz="2400" dirty="0"/>
          </a:p>
          <a:p>
            <a:r>
              <a:rPr lang="en-US" sz="2400" dirty="0"/>
              <a:t>Steve </a:t>
            </a:r>
            <a:r>
              <a:rPr lang="en-US" sz="2400" dirty="0" err="1"/>
              <a:t>Oblak</a:t>
            </a:r>
            <a:r>
              <a:rPr lang="en-US" sz="2400" dirty="0"/>
              <a:t> --- </a:t>
            </a:r>
            <a:r>
              <a:rPr lang="en-US" sz="2400" b="1" dirty="0"/>
              <a:t>Chief Merchandising Officer</a:t>
            </a:r>
          </a:p>
          <a:p>
            <a:endParaRPr lang="en-US" sz="2400" dirty="0"/>
          </a:p>
          <a:p>
            <a:r>
              <a:rPr lang="en-US" sz="2400" dirty="0"/>
              <a:t>Thomas </a:t>
            </a:r>
            <a:r>
              <a:rPr lang="en-US" sz="2400" dirty="0" err="1"/>
              <a:t>Netzer</a:t>
            </a:r>
            <a:r>
              <a:rPr lang="en-US" sz="2400" dirty="0"/>
              <a:t> --- </a:t>
            </a:r>
            <a:r>
              <a:rPr lang="en-US" sz="2400" b="1" dirty="0"/>
              <a:t>Chief Operating Officer</a:t>
            </a:r>
          </a:p>
        </p:txBody>
      </p:sp>
    </p:spTree>
    <p:extLst>
      <p:ext uri="{BB962C8B-B14F-4D97-AF65-F5344CB8AC3E}">
        <p14:creationId xmlns:p14="http://schemas.microsoft.com/office/powerpoint/2010/main" xmlns="" val="24928410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86607-1BC8-4DB5-A874-263755656375}"/>
              </a:ext>
            </a:extLst>
          </p:cNvPr>
          <p:cNvSpPr>
            <a:spLocks noGrp="1"/>
          </p:cNvSpPr>
          <p:nvPr>
            <p:ph type="title"/>
          </p:nvPr>
        </p:nvSpPr>
        <p:spPr/>
        <p:txBody>
          <a:bodyPr>
            <a:normAutofit/>
          </a:bodyPr>
          <a:lstStyle/>
          <a:p>
            <a:r>
              <a:rPr lang="en-US" dirty="0"/>
              <a:t>Chief Executive Officer, Co-Chairman and Co-Founder</a:t>
            </a:r>
          </a:p>
        </p:txBody>
      </p:sp>
      <p:sp>
        <p:nvSpPr>
          <p:cNvPr id="3" name="Content Placeholder 2">
            <a:extLst>
              <a:ext uri="{FF2B5EF4-FFF2-40B4-BE49-F238E27FC236}">
                <a16:creationId xmlns:a16="http://schemas.microsoft.com/office/drawing/2014/main" xmlns="" id="{5B607A68-9D02-47DB-90D8-BB9DD717FF15}"/>
              </a:ext>
            </a:extLst>
          </p:cNvPr>
          <p:cNvSpPr>
            <a:spLocks noGrp="1"/>
          </p:cNvSpPr>
          <p:nvPr>
            <p:ph idx="1"/>
          </p:nvPr>
        </p:nvSpPr>
        <p:spPr>
          <a:xfrm>
            <a:off x="838200" y="1825625"/>
            <a:ext cx="8096250" cy="4351338"/>
          </a:xfrm>
        </p:spPr>
        <p:txBody>
          <a:bodyPr>
            <a:normAutofit/>
          </a:bodyPr>
          <a:lstStyle/>
          <a:p>
            <a:r>
              <a:rPr lang="en-US" dirty="0"/>
              <a:t>Niraj Shah</a:t>
            </a:r>
          </a:p>
          <a:p>
            <a:pPr lvl="1"/>
            <a:r>
              <a:rPr lang="en-US" dirty="0"/>
              <a:t>Co-founded the company with Steve </a:t>
            </a:r>
            <a:r>
              <a:rPr lang="en-US" dirty="0" err="1"/>
              <a:t>Conine</a:t>
            </a:r>
            <a:r>
              <a:rPr lang="en-US" dirty="0"/>
              <a:t> in 2002.</a:t>
            </a:r>
          </a:p>
          <a:p>
            <a:pPr lvl="1"/>
            <a:r>
              <a:rPr lang="en-US" dirty="0"/>
              <a:t>CEO and co-founder of Simplify Mobile.</a:t>
            </a:r>
          </a:p>
          <a:p>
            <a:pPr lvl="1"/>
            <a:r>
              <a:rPr lang="en-US" dirty="0"/>
              <a:t>Entrepreneur-in-Residence at Greylock Partners.</a:t>
            </a:r>
          </a:p>
          <a:p>
            <a:pPr lvl="1"/>
            <a:r>
              <a:rPr lang="en-US" dirty="0"/>
              <a:t>COO and a member of the Board of </a:t>
            </a:r>
            <a:r>
              <a:rPr lang="en-US" dirty="0" err="1"/>
              <a:t>iXL</a:t>
            </a:r>
            <a:r>
              <a:rPr lang="en-US" dirty="0"/>
              <a:t>, CEO and co-founder of Spinners.</a:t>
            </a:r>
          </a:p>
          <a:p>
            <a:pPr lvl="1"/>
            <a:r>
              <a:rPr lang="en-US" dirty="0"/>
              <a:t>Included in Fortune Magazine's 40 Under 40. </a:t>
            </a:r>
          </a:p>
          <a:p>
            <a:pPr lvl="1"/>
            <a:r>
              <a:rPr lang="en-US" dirty="0"/>
              <a:t>Won the Ernst and Young's Entrepreneur of the Year award. </a:t>
            </a:r>
          </a:p>
          <a:p>
            <a:pPr lvl="1"/>
            <a:r>
              <a:rPr lang="en-US" dirty="0"/>
              <a:t>Serves on the board of Massachusetts Competitive Partnership, the Greater Boston Chamber of Commerce, and the Federal Reserve Bank of Boston.</a:t>
            </a:r>
          </a:p>
          <a:p>
            <a:pPr lvl="1"/>
            <a:r>
              <a:rPr lang="en-US" dirty="0"/>
              <a:t>Holds a B.S. in engineering from Cornell University.</a:t>
            </a:r>
          </a:p>
        </p:txBody>
      </p:sp>
      <p:pic>
        <p:nvPicPr>
          <p:cNvPr id="2050" name="Picture 2">
            <a:extLst>
              <a:ext uri="{FF2B5EF4-FFF2-40B4-BE49-F238E27FC236}">
                <a16:creationId xmlns:a16="http://schemas.microsoft.com/office/drawing/2014/main" xmlns="" id="{762835F0-93CD-4A22-8060-43613B73BF3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219325"/>
            <a:ext cx="2419350" cy="241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42577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93F20B-9A6E-4EE7-B552-93C0B022E1BC}"/>
              </a:ext>
            </a:extLst>
          </p:cNvPr>
          <p:cNvSpPr>
            <a:spLocks noGrp="1"/>
          </p:cNvSpPr>
          <p:nvPr>
            <p:ph type="title"/>
          </p:nvPr>
        </p:nvSpPr>
        <p:spPr/>
        <p:txBody>
          <a:bodyPr>
            <a:normAutofit/>
          </a:bodyPr>
          <a:lstStyle/>
          <a:p>
            <a:r>
              <a:rPr lang="en-US" dirty="0"/>
              <a:t>Co-Chairman and Co-Founder</a:t>
            </a:r>
          </a:p>
        </p:txBody>
      </p:sp>
      <p:sp>
        <p:nvSpPr>
          <p:cNvPr id="3" name="Content Placeholder 2">
            <a:extLst>
              <a:ext uri="{FF2B5EF4-FFF2-40B4-BE49-F238E27FC236}">
                <a16:creationId xmlns:a16="http://schemas.microsoft.com/office/drawing/2014/main" xmlns="" id="{D20146D2-E088-40B9-B649-DC3D58A9BE4F}"/>
              </a:ext>
            </a:extLst>
          </p:cNvPr>
          <p:cNvSpPr>
            <a:spLocks noGrp="1"/>
          </p:cNvSpPr>
          <p:nvPr>
            <p:ph idx="1"/>
          </p:nvPr>
        </p:nvSpPr>
        <p:spPr>
          <a:xfrm>
            <a:off x="838200" y="1825625"/>
            <a:ext cx="8096250" cy="4351338"/>
          </a:xfrm>
        </p:spPr>
        <p:txBody>
          <a:bodyPr>
            <a:normAutofit/>
          </a:bodyPr>
          <a:lstStyle/>
          <a:p>
            <a:r>
              <a:rPr lang="en-US" dirty="0"/>
              <a:t>Steve </a:t>
            </a:r>
            <a:r>
              <a:rPr lang="en-US" dirty="0" err="1"/>
              <a:t>Conine</a:t>
            </a:r>
            <a:endParaRPr lang="en-US" dirty="0"/>
          </a:p>
          <a:p>
            <a:pPr lvl="1"/>
            <a:r>
              <a:rPr lang="en-US" dirty="0"/>
              <a:t>Co-founder and co-chairman of Wayfair.</a:t>
            </a:r>
          </a:p>
          <a:p>
            <a:pPr lvl="1"/>
            <a:r>
              <a:rPr lang="en-US" dirty="0"/>
              <a:t>Co-founded Spinners Incorporated. </a:t>
            </a:r>
          </a:p>
          <a:p>
            <a:pPr lvl="1"/>
            <a:r>
              <a:rPr lang="en-US" dirty="0"/>
              <a:t>Chief operating officer for the London office of </a:t>
            </a:r>
            <a:r>
              <a:rPr lang="en-US" dirty="0" err="1"/>
              <a:t>iXL</a:t>
            </a:r>
            <a:r>
              <a:rPr lang="en-US" dirty="0"/>
              <a:t>. </a:t>
            </a:r>
          </a:p>
          <a:p>
            <a:pPr lvl="1"/>
            <a:r>
              <a:rPr lang="en-US" dirty="0"/>
              <a:t>Founder, chief technology officer and board member of Simplify Mobile. </a:t>
            </a:r>
          </a:p>
          <a:p>
            <a:pPr lvl="1"/>
            <a:r>
              <a:rPr lang="en-US" dirty="0"/>
              <a:t>Member of the Board of Directors at CarGurus.</a:t>
            </a:r>
          </a:p>
          <a:p>
            <a:pPr lvl="1"/>
            <a:r>
              <a:rPr lang="en-US" dirty="0"/>
              <a:t>Holds a B.S. from Cornell University.</a:t>
            </a:r>
          </a:p>
        </p:txBody>
      </p:sp>
      <p:pic>
        <p:nvPicPr>
          <p:cNvPr id="1028" name="Picture 4">
            <a:extLst>
              <a:ext uri="{FF2B5EF4-FFF2-40B4-BE49-F238E27FC236}">
                <a16:creationId xmlns:a16="http://schemas.microsoft.com/office/drawing/2014/main" xmlns="" id="{41F1C272-7BFA-4554-B72B-A09E15C460E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219325"/>
            <a:ext cx="2419350" cy="241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66552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785243-E502-4477-AD06-230CD6FC80EC}"/>
              </a:ext>
            </a:extLst>
          </p:cNvPr>
          <p:cNvSpPr>
            <a:spLocks noGrp="1"/>
          </p:cNvSpPr>
          <p:nvPr>
            <p:ph type="title"/>
          </p:nvPr>
        </p:nvSpPr>
        <p:spPr/>
        <p:txBody>
          <a:bodyPr>
            <a:normAutofit/>
          </a:bodyPr>
          <a:lstStyle/>
          <a:p>
            <a:r>
              <a:rPr lang="en-US" dirty="0"/>
              <a:t>Chief Financial Officer</a:t>
            </a:r>
          </a:p>
        </p:txBody>
      </p:sp>
      <p:sp>
        <p:nvSpPr>
          <p:cNvPr id="3" name="Content Placeholder 2">
            <a:extLst>
              <a:ext uri="{FF2B5EF4-FFF2-40B4-BE49-F238E27FC236}">
                <a16:creationId xmlns:a16="http://schemas.microsoft.com/office/drawing/2014/main" xmlns="" id="{FDA53254-8438-400D-95ED-F549FBFA1B15}"/>
              </a:ext>
            </a:extLst>
          </p:cNvPr>
          <p:cNvSpPr>
            <a:spLocks noGrp="1"/>
          </p:cNvSpPr>
          <p:nvPr>
            <p:ph idx="1"/>
          </p:nvPr>
        </p:nvSpPr>
        <p:spPr>
          <a:xfrm>
            <a:off x="838200" y="1825625"/>
            <a:ext cx="8096250" cy="4351338"/>
          </a:xfrm>
        </p:spPr>
        <p:txBody>
          <a:bodyPr>
            <a:normAutofit/>
          </a:bodyPr>
          <a:lstStyle/>
          <a:p>
            <a:r>
              <a:rPr lang="en-US" dirty="0"/>
              <a:t>Michael Fleisher</a:t>
            </a:r>
          </a:p>
          <a:p>
            <a:pPr lvl="1"/>
            <a:r>
              <a:rPr lang="en-US" dirty="0"/>
              <a:t>Chief Financial Officer of Wayfair.</a:t>
            </a:r>
          </a:p>
          <a:p>
            <a:pPr lvl="1"/>
            <a:r>
              <a:rPr lang="en-US" dirty="0"/>
              <a:t>Trustee and Vice Chair of the </a:t>
            </a:r>
            <a:r>
              <a:rPr lang="en-US" dirty="0" err="1"/>
              <a:t>Chewonki</a:t>
            </a:r>
            <a:r>
              <a:rPr lang="en-US" dirty="0"/>
              <a:t> Foundation.</a:t>
            </a:r>
          </a:p>
          <a:p>
            <a:pPr lvl="1"/>
            <a:r>
              <a:rPr lang="en-US" dirty="0"/>
              <a:t>Vice Chairman, Strategy and Operations of Warner Music Group’s.</a:t>
            </a:r>
          </a:p>
          <a:p>
            <a:pPr lvl="1"/>
            <a:r>
              <a:rPr lang="en-US" dirty="0"/>
              <a:t>Executive Vice President and Chief Financial Officer of  WMG.</a:t>
            </a:r>
          </a:p>
          <a:p>
            <a:pPr lvl="1"/>
            <a:r>
              <a:rPr lang="en-US" dirty="0"/>
              <a:t>Chairman and CEO of Gartner, Inc.</a:t>
            </a:r>
          </a:p>
          <a:p>
            <a:pPr lvl="1"/>
            <a:r>
              <a:rPr lang="en-US" dirty="0"/>
              <a:t>On the board of Squarespace, Inc.</a:t>
            </a:r>
          </a:p>
          <a:p>
            <a:pPr lvl="1"/>
            <a:r>
              <a:rPr lang="en-US" dirty="0"/>
              <a:t>As an associate at Bain Capital.</a:t>
            </a:r>
          </a:p>
          <a:p>
            <a:pPr lvl="1"/>
            <a:r>
              <a:rPr lang="en-US" dirty="0"/>
              <a:t>Holds a bachelor's degree in economics from the Wharton School of Business.</a:t>
            </a:r>
          </a:p>
        </p:txBody>
      </p:sp>
      <p:pic>
        <p:nvPicPr>
          <p:cNvPr id="6" name="Picture 2">
            <a:extLst>
              <a:ext uri="{FF2B5EF4-FFF2-40B4-BE49-F238E27FC236}">
                <a16:creationId xmlns:a16="http://schemas.microsoft.com/office/drawing/2014/main" xmlns="" id="{A4F33B8D-A681-4C23-A8C2-5301D463E05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219325"/>
            <a:ext cx="2419350" cy="241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099605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41C06-2688-49FA-B1BA-9A8A3DA52B49}"/>
              </a:ext>
            </a:extLst>
          </p:cNvPr>
          <p:cNvSpPr>
            <a:spLocks noGrp="1"/>
          </p:cNvSpPr>
          <p:nvPr>
            <p:ph type="title"/>
          </p:nvPr>
        </p:nvSpPr>
        <p:spPr/>
        <p:txBody>
          <a:bodyPr/>
          <a:lstStyle/>
          <a:p>
            <a:r>
              <a:rPr lang="en-US" dirty="0"/>
              <a:t>Chief Global Supply Chain Officer</a:t>
            </a:r>
          </a:p>
        </p:txBody>
      </p:sp>
      <p:sp>
        <p:nvSpPr>
          <p:cNvPr id="3" name="Content Placeholder 2">
            <a:extLst>
              <a:ext uri="{FF2B5EF4-FFF2-40B4-BE49-F238E27FC236}">
                <a16:creationId xmlns:a16="http://schemas.microsoft.com/office/drawing/2014/main" xmlns="" id="{F203DBC4-ABC0-4472-A294-4FEFCBC72FD6}"/>
              </a:ext>
            </a:extLst>
          </p:cNvPr>
          <p:cNvSpPr>
            <a:spLocks noGrp="1"/>
          </p:cNvSpPr>
          <p:nvPr>
            <p:ph idx="1"/>
          </p:nvPr>
        </p:nvSpPr>
        <p:spPr>
          <a:xfrm>
            <a:off x="838200" y="1825625"/>
            <a:ext cx="8096250" cy="4351338"/>
          </a:xfrm>
        </p:spPr>
        <p:txBody>
          <a:bodyPr>
            <a:normAutofit/>
          </a:bodyPr>
          <a:lstStyle/>
          <a:p>
            <a:r>
              <a:rPr lang="en-US" dirty="0"/>
              <a:t>Allan Lyall</a:t>
            </a:r>
          </a:p>
          <a:p>
            <a:pPr lvl="1"/>
            <a:r>
              <a:rPr lang="en-US" dirty="0"/>
              <a:t>Global Vice President of Fulfillment at Wayfair.</a:t>
            </a:r>
          </a:p>
          <a:p>
            <a:pPr lvl="1"/>
            <a:r>
              <a:rPr lang="en-US" dirty="0"/>
              <a:t>Customer Fulfilment Director of Tesco.</a:t>
            </a:r>
          </a:p>
          <a:p>
            <a:pPr lvl="1"/>
            <a:r>
              <a:rPr lang="en-US" dirty="0"/>
              <a:t>Vice President of European Operations of Amazon, </a:t>
            </a:r>
          </a:p>
          <a:p>
            <a:pPr lvl="1"/>
            <a:r>
              <a:rPr lang="en-US" dirty="0"/>
              <a:t>Senior operations logistics of Apple.</a:t>
            </a:r>
          </a:p>
          <a:p>
            <a:pPr lvl="1"/>
            <a:r>
              <a:rPr lang="en-US" dirty="0"/>
              <a:t>Director of European Fulfilment for Apple Computers.</a:t>
            </a:r>
          </a:p>
        </p:txBody>
      </p:sp>
      <p:pic>
        <p:nvPicPr>
          <p:cNvPr id="21506" name="Picture 2">
            <a:extLst>
              <a:ext uri="{FF2B5EF4-FFF2-40B4-BE49-F238E27FC236}">
                <a16:creationId xmlns:a16="http://schemas.microsoft.com/office/drawing/2014/main" xmlns="" id="{1021E43F-C471-4B56-A96F-A463710B33C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128837"/>
            <a:ext cx="2419350" cy="2600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4763576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45F2FB-FB48-4A71-8B25-6A0A39F04FA3}"/>
              </a:ext>
            </a:extLst>
          </p:cNvPr>
          <p:cNvSpPr>
            <a:spLocks noGrp="1"/>
          </p:cNvSpPr>
          <p:nvPr>
            <p:ph type="title"/>
          </p:nvPr>
        </p:nvSpPr>
        <p:spPr/>
        <p:txBody>
          <a:bodyPr/>
          <a:lstStyle/>
          <a:p>
            <a:r>
              <a:rPr lang="en-US" dirty="0"/>
              <a:t>Chief Product and Marketing Officer</a:t>
            </a:r>
          </a:p>
        </p:txBody>
      </p:sp>
      <p:sp>
        <p:nvSpPr>
          <p:cNvPr id="3" name="Content Placeholder 2">
            <a:extLst>
              <a:ext uri="{FF2B5EF4-FFF2-40B4-BE49-F238E27FC236}">
                <a16:creationId xmlns:a16="http://schemas.microsoft.com/office/drawing/2014/main" xmlns="" id="{14D0F66B-46CF-4585-AA0F-9BCDCEC64781}"/>
              </a:ext>
            </a:extLst>
          </p:cNvPr>
          <p:cNvSpPr>
            <a:spLocks noGrp="1"/>
          </p:cNvSpPr>
          <p:nvPr>
            <p:ph idx="1"/>
          </p:nvPr>
        </p:nvSpPr>
        <p:spPr>
          <a:xfrm>
            <a:off x="838200" y="1825625"/>
            <a:ext cx="8096250" cy="4351338"/>
          </a:xfrm>
        </p:spPr>
        <p:txBody>
          <a:bodyPr/>
          <a:lstStyle/>
          <a:p>
            <a:r>
              <a:rPr lang="en-US" dirty="0"/>
              <a:t>Ed </a:t>
            </a:r>
            <a:r>
              <a:rPr lang="en-US" dirty="0" err="1"/>
              <a:t>Macri</a:t>
            </a:r>
            <a:endParaRPr lang="en-US" dirty="0"/>
          </a:p>
          <a:p>
            <a:pPr lvl="1"/>
            <a:r>
              <a:rPr lang="en-US" dirty="0"/>
              <a:t>Chief Product and Marketing Officer of Wayfair.</a:t>
            </a:r>
          </a:p>
          <a:p>
            <a:pPr lvl="1"/>
            <a:r>
              <a:rPr lang="en-US" dirty="0"/>
              <a:t>Marketing positions at IBM-</a:t>
            </a:r>
            <a:r>
              <a:rPr lang="en-US" dirty="0" err="1"/>
              <a:t>Emptoris</a:t>
            </a:r>
            <a:r>
              <a:rPr lang="en-US" dirty="0"/>
              <a:t>.</a:t>
            </a:r>
          </a:p>
          <a:p>
            <a:pPr lvl="1"/>
            <a:r>
              <a:rPr lang="en-US" dirty="0"/>
              <a:t>Holds a B.A. from Dartmouth College and M.B.A. from MIT Sloan School of Management</a:t>
            </a:r>
          </a:p>
        </p:txBody>
      </p:sp>
      <p:pic>
        <p:nvPicPr>
          <p:cNvPr id="25602" name="Picture 2">
            <a:extLst>
              <a:ext uri="{FF2B5EF4-FFF2-40B4-BE49-F238E27FC236}">
                <a16:creationId xmlns:a16="http://schemas.microsoft.com/office/drawing/2014/main" xmlns="" id="{BAF951B5-9628-4B86-9CCA-A377A9EB265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219325"/>
            <a:ext cx="2419350" cy="241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3469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p:nvPr/>
        </p:nvSpPr>
        <p:spPr>
          <a:xfrm>
            <a:off x="676800" y="403200"/>
            <a:ext cx="10832400" cy="590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b">
            <a:normAutofit fontScale="82500" lnSpcReduction="20000"/>
          </a:bodyPr>
          <a:lstStyle/>
          <a:p>
            <a:pPr algn="l">
              <a:lnSpc>
                <a:spcPct val="100000"/>
              </a:lnSpc>
              <a:spcAft>
                <a:spcPct val="20000"/>
              </a:spcAft>
            </a:pPr>
            <a:r>
              <a:rPr sz="2400" dirty="0">
                <a:solidFill>
                  <a:schemeClr val="accent1"/>
                </a:solidFill>
                <a:latin typeface="Arial" pitchFamily="34" charset="0"/>
              </a:rPr>
              <a:t>Per capita disposable personal income in the United States from 2000 to 2018 (in billion chained 2012 U.S. dollars)</a:t>
            </a:r>
          </a:p>
        </p:txBody>
      </p:sp>
      <p:sp>
        <p:nvSpPr>
          <p:cNvPr id="3" name="New shape"/>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a:solidFill>
                  <a:srgbClr val="919191"/>
                </a:solidFill>
                <a:latin typeface="Arial" pitchFamily="34" charset="0"/>
              </a:rPr>
              <a:t>Per capita disposable personal income in the U.S. 2000-2018</a:t>
            </a:r>
          </a:p>
        </p:txBody>
      </p:sp>
      <p:graphicFrame>
        <p:nvGraphicFramePr>
          <p:cNvPr id="5" name="ChartObject"/>
          <p:cNvGraphicFramePr/>
          <p:nvPr/>
        </p:nvGraphicFramePr>
        <p:xfrm>
          <a:off x="676800" y="1440000"/>
          <a:ext cx="10656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6" name="New shape"/>
          <p:cNvSpPr/>
          <p:nvPr/>
        </p:nvSpPr>
        <p:spPr>
          <a:xfrm>
            <a:off x="637200" y="6494400"/>
            <a:ext cx="4572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p>
            <a:pPr algn="ctr">
              <a:spcAft>
                <a:spcPct val="20000"/>
              </a:spcAft>
            </a:pPr>
            <a:r>
              <a:rPr sz="1000" dirty="0">
                <a:solidFill>
                  <a:srgbClr val="FFFFFF"/>
                </a:solidFill>
                <a:latin typeface="Arial" pitchFamily="34" charset="0"/>
              </a:rPr>
              <a:t>6</a:t>
            </a:r>
          </a:p>
        </p:txBody>
      </p:sp>
    </p:spTree>
    <p:extLst>
      <p:ext uri="{BB962C8B-B14F-4D97-AF65-F5344CB8AC3E}">
        <p14:creationId xmlns:p14="http://schemas.microsoft.com/office/powerpoint/2010/main" xmlns="" val="29544048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10FC8-4350-4076-9AFF-225A58F58AEB}"/>
              </a:ext>
            </a:extLst>
          </p:cNvPr>
          <p:cNvSpPr>
            <a:spLocks noGrp="1"/>
          </p:cNvSpPr>
          <p:nvPr>
            <p:ph type="title"/>
          </p:nvPr>
        </p:nvSpPr>
        <p:spPr/>
        <p:txBody>
          <a:bodyPr/>
          <a:lstStyle/>
          <a:p>
            <a:r>
              <a:rPr lang="en-US" dirty="0"/>
              <a:t>Interim Chief Technology Officer</a:t>
            </a:r>
          </a:p>
        </p:txBody>
      </p:sp>
      <p:sp>
        <p:nvSpPr>
          <p:cNvPr id="3" name="Content Placeholder 2">
            <a:extLst>
              <a:ext uri="{FF2B5EF4-FFF2-40B4-BE49-F238E27FC236}">
                <a16:creationId xmlns:a16="http://schemas.microsoft.com/office/drawing/2014/main" xmlns="" id="{A50F160B-A0FF-4D31-BEF8-C69A6CA46919}"/>
              </a:ext>
            </a:extLst>
          </p:cNvPr>
          <p:cNvSpPr>
            <a:spLocks noGrp="1"/>
          </p:cNvSpPr>
          <p:nvPr>
            <p:ph idx="1"/>
          </p:nvPr>
        </p:nvSpPr>
        <p:spPr>
          <a:xfrm>
            <a:off x="838200" y="1825625"/>
            <a:ext cx="8096250" cy="4351338"/>
          </a:xfrm>
        </p:spPr>
        <p:txBody>
          <a:bodyPr>
            <a:normAutofit/>
          </a:bodyPr>
          <a:lstStyle/>
          <a:p>
            <a:r>
              <a:rPr lang="en-US" dirty="0"/>
              <a:t>Jim Miller</a:t>
            </a:r>
          </a:p>
          <a:p>
            <a:pPr lvl="1"/>
            <a:r>
              <a:rPr lang="en-US" dirty="0"/>
              <a:t>Member of board of directors of Wayfair. </a:t>
            </a:r>
          </a:p>
          <a:p>
            <a:pPr lvl="1"/>
            <a:r>
              <a:rPr lang="en-US" dirty="0"/>
              <a:t>Interim Chief Technology Officer of Wayfair.</a:t>
            </a:r>
          </a:p>
          <a:p>
            <a:pPr lvl="1"/>
            <a:r>
              <a:rPr lang="en-US" dirty="0"/>
              <a:t>Strategic Advisor of AREVO Inc.</a:t>
            </a:r>
          </a:p>
          <a:p>
            <a:pPr lvl="1"/>
            <a:r>
              <a:rPr lang="en-US" dirty="0"/>
              <a:t>Chief Executive Officer of AREVO.</a:t>
            </a:r>
          </a:p>
          <a:p>
            <a:pPr lvl="1"/>
            <a:r>
              <a:rPr lang="en-US" dirty="0"/>
              <a:t>Vice President of Worldwide Operations at Google Inc.</a:t>
            </a:r>
          </a:p>
          <a:p>
            <a:pPr lvl="1"/>
            <a:r>
              <a:rPr lang="en-US" dirty="0"/>
              <a:t>Executive Vice President of Sanmina-SCI Corporation</a:t>
            </a:r>
          </a:p>
          <a:p>
            <a:pPr lvl="1"/>
            <a:r>
              <a:rPr lang="en-US" dirty="0"/>
              <a:t>Holds B.S. from Purdue University, an M.S. from MIT and an MBA from the Sloan School of Management at MIT.</a:t>
            </a:r>
          </a:p>
        </p:txBody>
      </p:sp>
      <p:pic>
        <p:nvPicPr>
          <p:cNvPr id="24578" name="Picture 2">
            <a:extLst>
              <a:ext uri="{FF2B5EF4-FFF2-40B4-BE49-F238E27FC236}">
                <a16:creationId xmlns:a16="http://schemas.microsoft.com/office/drawing/2014/main" xmlns="" id="{B6F901C1-ED07-4B12-B879-E730D251233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219325"/>
            <a:ext cx="2419350" cy="241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3206147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299ADF-F4C9-40D7-9077-D3134320BF2E}"/>
              </a:ext>
            </a:extLst>
          </p:cNvPr>
          <p:cNvSpPr>
            <a:spLocks noGrp="1"/>
          </p:cNvSpPr>
          <p:nvPr>
            <p:ph type="title"/>
          </p:nvPr>
        </p:nvSpPr>
        <p:spPr>
          <a:xfrm>
            <a:off x="838200" y="365125"/>
            <a:ext cx="10515600" cy="1325563"/>
          </a:xfrm>
        </p:spPr>
        <p:txBody>
          <a:bodyPr/>
          <a:lstStyle/>
          <a:p>
            <a:r>
              <a:rPr lang="en-US" dirty="0"/>
              <a:t>Chief Merchandising Officer</a:t>
            </a:r>
          </a:p>
        </p:txBody>
      </p:sp>
      <p:sp>
        <p:nvSpPr>
          <p:cNvPr id="3" name="Content Placeholder 2">
            <a:extLst>
              <a:ext uri="{FF2B5EF4-FFF2-40B4-BE49-F238E27FC236}">
                <a16:creationId xmlns:a16="http://schemas.microsoft.com/office/drawing/2014/main" xmlns="" id="{D2E35AA1-044C-44F0-8B59-CB1B4439222B}"/>
              </a:ext>
            </a:extLst>
          </p:cNvPr>
          <p:cNvSpPr>
            <a:spLocks noGrp="1"/>
          </p:cNvSpPr>
          <p:nvPr>
            <p:ph idx="1"/>
          </p:nvPr>
        </p:nvSpPr>
        <p:spPr>
          <a:xfrm>
            <a:off x="838200" y="1825625"/>
            <a:ext cx="8096250" cy="4351338"/>
          </a:xfrm>
        </p:spPr>
        <p:txBody>
          <a:bodyPr>
            <a:normAutofit/>
          </a:bodyPr>
          <a:lstStyle/>
          <a:p>
            <a:r>
              <a:rPr lang="en-US" dirty="0"/>
              <a:t>Steve </a:t>
            </a:r>
            <a:r>
              <a:rPr lang="en-US" dirty="0" err="1"/>
              <a:t>Oblak</a:t>
            </a:r>
            <a:endParaRPr lang="en-US" dirty="0"/>
          </a:p>
          <a:p>
            <a:pPr lvl="1"/>
            <a:r>
              <a:rPr lang="en-US" dirty="0"/>
              <a:t>Chief Merchandising Officer of  Wayfair.</a:t>
            </a:r>
          </a:p>
          <a:p>
            <a:pPr lvl="1"/>
            <a:r>
              <a:rPr lang="en-US" dirty="0"/>
              <a:t>Member of the management team of River West Brands, </a:t>
            </a:r>
          </a:p>
          <a:p>
            <a:pPr lvl="1"/>
            <a:r>
              <a:rPr lang="en-US" dirty="0"/>
              <a:t>Senior Director at </a:t>
            </a:r>
            <a:r>
              <a:rPr lang="en-US" dirty="0" err="1"/>
              <a:t>FutureBrand</a:t>
            </a:r>
            <a:r>
              <a:rPr lang="en-US" dirty="0"/>
              <a:t> Worldwide.</a:t>
            </a:r>
          </a:p>
          <a:p>
            <a:pPr lvl="1"/>
            <a:r>
              <a:rPr lang="en-US" dirty="0"/>
              <a:t>Holds B.A. from Hamilton College and an M.B.A. from Northwestern University.</a:t>
            </a:r>
            <a:r>
              <a:rPr lang="en-US" b="1" dirty="0"/>
              <a:t/>
            </a:r>
            <a:br>
              <a:rPr lang="en-US" b="1" dirty="0"/>
            </a:br>
            <a:endParaRPr lang="en-US" dirty="0"/>
          </a:p>
        </p:txBody>
      </p:sp>
      <p:pic>
        <p:nvPicPr>
          <p:cNvPr id="22530" name="Picture 2">
            <a:extLst>
              <a:ext uri="{FF2B5EF4-FFF2-40B4-BE49-F238E27FC236}">
                <a16:creationId xmlns:a16="http://schemas.microsoft.com/office/drawing/2014/main" xmlns="" id="{EE9A9231-0AA7-4ADD-BD10-193D098FCFE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219325"/>
            <a:ext cx="2419350" cy="241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035158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8F22CA-E694-46B1-9E49-11C070756CB8}"/>
              </a:ext>
            </a:extLst>
          </p:cNvPr>
          <p:cNvSpPr>
            <a:spLocks noGrp="1"/>
          </p:cNvSpPr>
          <p:nvPr>
            <p:ph type="title"/>
          </p:nvPr>
        </p:nvSpPr>
        <p:spPr/>
        <p:txBody>
          <a:bodyPr/>
          <a:lstStyle/>
          <a:p>
            <a:r>
              <a:rPr lang="en-US" dirty="0"/>
              <a:t>Chief Operating Officer</a:t>
            </a:r>
          </a:p>
        </p:txBody>
      </p:sp>
      <p:sp>
        <p:nvSpPr>
          <p:cNvPr id="3" name="Content Placeholder 2">
            <a:extLst>
              <a:ext uri="{FF2B5EF4-FFF2-40B4-BE49-F238E27FC236}">
                <a16:creationId xmlns:a16="http://schemas.microsoft.com/office/drawing/2014/main" xmlns="" id="{0F566E0F-2DBC-49D8-90A2-391EB192F528}"/>
              </a:ext>
            </a:extLst>
          </p:cNvPr>
          <p:cNvSpPr>
            <a:spLocks noGrp="1"/>
          </p:cNvSpPr>
          <p:nvPr>
            <p:ph idx="1"/>
          </p:nvPr>
        </p:nvSpPr>
        <p:spPr>
          <a:xfrm>
            <a:off x="838200" y="1825625"/>
            <a:ext cx="8096250" cy="4351338"/>
          </a:xfrm>
        </p:spPr>
        <p:txBody>
          <a:bodyPr>
            <a:normAutofit/>
          </a:bodyPr>
          <a:lstStyle/>
          <a:p>
            <a:r>
              <a:rPr lang="en-US" dirty="0"/>
              <a:t>Thomas </a:t>
            </a:r>
            <a:r>
              <a:rPr lang="en-US" dirty="0" err="1"/>
              <a:t>Netzer</a:t>
            </a:r>
            <a:endParaRPr lang="en-US" dirty="0"/>
          </a:p>
          <a:p>
            <a:pPr lvl="1"/>
            <a:r>
              <a:rPr lang="en-US" dirty="0"/>
              <a:t>Chief Operating Officer of Wayfair.</a:t>
            </a:r>
          </a:p>
          <a:p>
            <a:pPr lvl="1"/>
            <a:r>
              <a:rPr lang="en-US" dirty="0"/>
              <a:t>Partner at McKinsey.</a:t>
            </a:r>
          </a:p>
          <a:p>
            <a:pPr lvl="1"/>
            <a:r>
              <a:rPr lang="en-US" dirty="0"/>
              <a:t>Holds PhD in business and a diploma in business administration from the University of Cologne.</a:t>
            </a:r>
          </a:p>
        </p:txBody>
      </p:sp>
      <p:pic>
        <p:nvPicPr>
          <p:cNvPr id="23554" name="Picture 2">
            <a:extLst>
              <a:ext uri="{FF2B5EF4-FFF2-40B4-BE49-F238E27FC236}">
                <a16:creationId xmlns:a16="http://schemas.microsoft.com/office/drawing/2014/main" xmlns="" id="{27E8C24B-7A75-47A0-A318-19B66F507ED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219325"/>
            <a:ext cx="2419350" cy="24193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38178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0DA3F7-6799-42FE-B7E3-7825EF06528A}"/>
              </a:ext>
            </a:extLst>
          </p:cNvPr>
          <p:cNvSpPr>
            <a:spLocks noGrp="1"/>
          </p:cNvSpPr>
          <p:nvPr>
            <p:ph type="title"/>
          </p:nvPr>
        </p:nvSpPr>
        <p:spPr/>
        <p:txBody>
          <a:bodyPr>
            <a:normAutofit/>
          </a:bodyPr>
          <a:lstStyle/>
          <a:p>
            <a:r>
              <a:rPr lang="en-US" dirty="0"/>
              <a:t>Vice President of Lifestyle Brands and Canada</a:t>
            </a:r>
          </a:p>
        </p:txBody>
      </p:sp>
      <p:sp>
        <p:nvSpPr>
          <p:cNvPr id="3" name="Content Placeholder 2">
            <a:extLst>
              <a:ext uri="{FF2B5EF4-FFF2-40B4-BE49-F238E27FC236}">
                <a16:creationId xmlns:a16="http://schemas.microsoft.com/office/drawing/2014/main" xmlns="" id="{8C42F1D7-1B9C-4B02-A274-4A45BA26BE75}"/>
              </a:ext>
            </a:extLst>
          </p:cNvPr>
          <p:cNvSpPr>
            <a:spLocks noGrp="1"/>
          </p:cNvSpPr>
          <p:nvPr>
            <p:ph idx="1"/>
          </p:nvPr>
        </p:nvSpPr>
        <p:spPr>
          <a:xfrm>
            <a:off x="838200" y="1825625"/>
            <a:ext cx="8096250" cy="4351338"/>
          </a:xfrm>
        </p:spPr>
        <p:txBody>
          <a:bodyPr>
            <a:normAutofit/>
          </a:bodyPr>
          <a:lstStyle/>
          <a:p>
            <a:r>
              <a:rPr lang="en-US" dirty="0"/>
              <a:t>Paul Toms</a:t>
            </a:r>
          </a:p>
          <a:p>
            <a:pPr lvl="1"/>
            <a:r>
              <a:rPr lang="en-US" dirty="0"/>
              <a:t>Vice President of Lifestyle Brands and Canada of Wayfair.</a:t>
            </a:r>
          </a:p>
          <a:p>
            <a:pPr lvl="1"/>
            <a:r>
              <a:rPr lang="en-US" dirty="0"/>
              <a:t>General Manager of Joss &amp; Main. </a:t>
            </a:r>
          </a:p>
          <a:p>
            <a:pPr lvl="1"/>
            <a:r>
              <a:rPr lang="en-US" dirty="0"/>
              <a:t>Hold B.A. in Economics from Boston University and lives in Boston with his wife and their two sons</a:t>
            </a:r>
          </a:p>
        </p:txBody>
      </p:sp>
      <p:pic>
        <p:nvPicPr>
          <p:cNvPr id="8194" name="Picture 2">
            <a:extLst>
              <a:ext uri="{FF2B5EF4-FFF2-40B4-BE49-F238E27FC236}">
                <a16:creationId xmlns:a16="http://schemas.microsoft.com/office/drawing/2014/main" xmlns="" id="{C86BE187-8649-4F17-953B-2C235F211B0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34450" y="2043112"/>
            <a:ext cx="2419350" cy="27717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795295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9ACCB-B2A7-4E71-ADD2-1597CE101A34}"/>
              </a:ext>
            </a:extLst>
          </p:cNvPr>
          <p:cNvSpPr>
            <a:spLocks noGrp="1"/>
          </p:cNvSpPr>
          <p:nvPr>
            <p:ph type="title"/>
          </p:nvPr>
        </p:nvSpPr>
        <p:spPr/>
        <p:txBody>
          <a:bodyPr/>
          <a:lstStyle/>
          <a:p>
            <a:r>
              <a:rPr lang="en-CA" dirty="0"/>
              <a:t>Institutional Holders </a:t>
            </a:r>
            <a:endParaRPr lang="en-US" dirty="0"/>
          </a:p>
        </p:txBody>
      </p:sp>
      <p:pic>
        <p:nvPicPr>
          <p:cNvPr id="4" name="Content Placeholder 3">
            <a:extLst>
              <a:ext uri="{FF2B5EF4-FFF2-40B4-BE49-F238E27FC236}">
                <a16:creationId xmlns:a16="http://schemas.microsoft.com/office/drawing/2014/main" xmlns="" id="{D34B929E-85CD-49FA-BA5C-9D267718C45F}"/>
              </a:ext>
            </a:extLst>
          </p:cNvPr>
          <p:cNvPicPr>
            <a:picLocks noGrp="1" noChangeAspect="1"/>
          </p:cNvPicPr>
          <p:nvPr>
            <p:ph idx="1"/>
          </p:nvPr>
        </p:nvPicPr>
        <p:blipFill>
          <a:blip r:embed="rId2" cstate="print"/>
          <a:stretch>
            <a:fillRect/>
          </a:stretch>
        </p:blipFill>
        <p:spPr>
          <a:xfrm>
            <a:off x="4284415" y="3243404"/>
            <a:ext cx="6983121" cy="2315922"/>
          </a:xfrm>
          <a:prstGeom prst="rect">
            <a:avLst/>
          </a:prstGeom>
        </p:spPr>
      </p:pic>
      <p:sp>
        <p:nvSpPr>
          <p:cNvPr id="5" name="Rectangle 4">
            <a:extLst>
              <a:ext uri="{FF2B5EF4-FFF2-40B4-BE49-F238E27FC236}">
                <a16:creationId xmlns:a16="http://schemas.microsoft.com/office/drawing/2014/main" xmlns="" id="{56C2C3C3-C41E-48BE-9087-2C3E3AF2DFF5}"/>
              </a:ext>
            </a:extLst>
          </p:cNvPr>
          <p:cNvSpPr/>
          <p:nvPr/>
        </p:nvSpPr>
        <p:spPr>
          <a:xfrm>
            <a:off x="872704" y="1853754"/>
            <a:ext cx="10515599" cy="1815882"/>
          </a:xfrm>
          <a:prstGeom prst="rect">
            <a:avLst/>
          </a:prstGeom>
        </p:spPr>
        <p:txBody>
          <a:bodyPr wrap="square">
            <a:spAutoFit/>
          </a:bodyPr>
          <a:lstStyle/>
          <a:p>
            <a:r>
              <a:rPr lang="en-US" sz="2800" dirty="0"/>
              <a:t>Institutional investors purchased a net $3.4 million shares of W during the quarter ended June 2019, and now own 108.71% of the total float, a percentage that is typical for companies in the Internet Retail industry.</a:t>
            </a:r>
          </a:p>
        </p:txBody>
      </p:sp>
    </p:spTree>
    <p:extLst>
      <p:ext uri="{BB962C8B-B14F-4D97-AF65-F5344CB8AC3E}">
        <p14:creationId xmlns:p14="http://schemas.microsoft.com/office/powerpoint/2010/main" xmlns="" val="17542283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371531B-94E1-41FB-9A03-E038503895A3}"/>
              </a:ext>
            </a:extLst>
          </p:cNvPr>
          <p:cNvPicPr>
            <a:picLocks noGrp="1" noChangeAspect="1"/>
          </p:cNvPicPr>
          <p:nvPr>
            <p:ph idx="1"/>
          </p:nvPr>
        </p:nvPicPr>
        <p:blipFill>
          <a:blip r:embed="rId2" cstate="print"/>
          <a:stretch>
            <a:fillRect/>
          </a:stretch>
        </p:blipFill>
        <p:spPr>
          <a:xfrm>
            <a:off x="135483" y="1202916"/>
            <a:ext cx="6124570" cy="4205845"/>
          </a:xfrm>
          <a:prstGeom prst="rect">
            <a:avLst/>
          </a:prstGeom>
        </p:spPr>
      </p:pic>
      <p:pic>
        <p:nvPicPr>
          <p:cNvPr id="5" name="Content Placeholder 3">
            <a:extLst>
              <a:ext uri="{FF2B5EF4-FFF2-40B4-BE49-F238E27FC236}">
                <a16:creationId xmlns:a16="http://schemas.microsoft.com/office/drawing/2014/main" xmlns="" id="{FF9BA554-694C-46E1-927C-E25FB0AEAD27}"/>
              </a:ext>
            </a:extLst>
          </p:cNvPr>
          <p:cNvPicPr>
            <a:picLocks noChangeAspect="1"/>
          </p:cNvPicPr>
          <p:nvPr/>
        </p:nvPicPr>
        <p:blipFill>
          <a:blip r:embed="rId3" cstate="print"/>
          <a:stretch>
            <a:fillRect/>
          </a:stretch>
        </p:blipFill>
        <p:spPr>
          <a:xfrm>
            <a:off x="6285781" y="1132498"/>
            <a:ext cx="5257800" cy="4454982"/>
          </a:xfrm>
          <a:prstGeom prst="rect">
            <a:avLst/>
          </a:prstGeom>
        </p:spPr>
      </p:pic>
    </p:spTree>
    <p:extLst>
      <p:ext uri="{BB962C8B-B14F-4D97-AF65-F5344CB8AC3E}">
        <p14:creationId xmlns:p14="http://schemas.microsoft.com/office/powerpoint/2010/main" xmlns="" val="3223910024"/>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0437C3-231D-425B-AD41-E6AC96B31EE3}"/>
              </a:ext>
            </a:extLst>
          </p:cNvPr>
          <p:cNvSpPr>
            <a:spLocks noGrp="1"/>
          </p:cNvSpPr>
          <p:nvPr>
            <p:ph type="title"/>
          </p:nvPr>
        </p:nvSpPr>
        <p:spPr/>
        <p:txBody>
          <a:bodyPr/>
          <a:lstStyle/>
          <a:p>
            <a:r>
              <a:rPr lang="en-CA" dirty="0"/>
              <a:t>Dividend </a:t>
            </a:r>
            <a:endParaRPr lang="en-US" dirty="0"/>
          </a:p>
        </p:txBody>
      </p:sp>
      <p:sp>
        <p:nvSpPr>
          <p:cNvPr id="3" name="Content Placeholder 2">
            <a:extLst>
              <a:ext uri="{FF2B5EF4-FFF2-40B4-BE49-F238E27FC236}">
                <a16:creationId xmlns:a16="http://schemas.microsoft.com/office/drawing/2014/main" xmlns="" id="{34B7FBA6-D565-4F28-BD5A-981CC823BF3D}"/>
              </a:ext>
            </a:extLst>
          </p:cNvPr>
          <p:cNvSpPr>
            <a:spLocks noGrp="1"/>
          </p:cNvSpPr>
          <p:nvPr>
            <p:ph idx="1"/>
          </p:nvPr>
        </p:nvSpPr>
        <p:spPr/>
        <p:txBody>
          <a:bodyPr>
            <a:normAutofit/>
          </a:bodyPr>
          <a:lstStyle/>
          <a:p>
            <a:pPr marL="0" indent="0">
              <a:buNone/>
            </a:pPr>
            <a:r>
              <a:rPr lang="en-US" sz="9600" dirty="0"/>
              <a:t>$0</a:t>
            </a:r>
          </a:p>
        </p:txBody>
      </p:sp>
    </p:spTree>
    <p:extLst>
      <p:ext uri="{BB962C8B-B14F-4D97-AF65-F5344CB8AC3E}">
        <p14:creationId xmlns:p14="http://schemas.microsoft.com/office/powerpoint/2010/main" xmlns="" val="215071316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C3732D-FC3E-41A6-8509-88C33CF06818}"/>
              </a:ext>
            </a:extLst>
          </p:cNvPr>
          <p:cNvSpPr>
            <a:spLocks noGrp="1"/>
          </p:cNvSpPr>
          <p:nvPr>
            <p:ph type="title"/>
          </p:nvPr>
        </p:nvSpPr>
        <p:spPr/>
        <p:txBody>
          <a:bodyPr/>
          <a:lstStyle/>
          <a:p>
            <a:r>
              <a:rPr lang="en-CA" dirty="0"/>
              <a:t>Financial statements</a:t>
            </a:r>
            <a:endParaRPr lang="en-US" dirty="0"/>
          </a:p>
        </p:txBody>
      </p:sp>
      <p:sp>
        <p:nvSpPr>
          <p:cNvPr id="3" name="Content Placeholder 2">
            <a:extLst>
              <a:ext uri="{FF2B5EF4-FFF2-40B4-BE49-F238E27FC236}">
                <a16:creationId xmlns:a16="http://schemas.microsoft.com/office/drawing/2014/main" xmlns="" id="{EFCB155F-720E-4149-A441-35964FC5EE84}"/>
              </a:ext>
            </a:extLst>
          </p:cNvPr>
          <p:cNvSpPr>
            <a:spLocks noGrp="1"/>
          </p:cNvSpPr>
          <p:nvPr>
            <p:ph idx="1"/>
          </p:nvPr>
        </p:nvSpPr>
        <p:spPr/>
        <p:txBody>
          <a:bodyPr/>
          <a:lstStyle/>
          <a:p>
            <a:endParaRPr lang="en-CA" dirty="0"/>
          </a:p>
          <a:p>
            <a:endParaRPr lang="en-US" dirty="0"/>
          </a:p>
          <a:p>
            <a:endParaRPr lang="en-US" dirty="0"/>
          </a:p>
          <a:p>
            <a:endParaRPr lang="en-US" dirty="0"/>
          </a:p>
          <a:p>
            <a:endParaRPr lang="en-US" dirty="0"/>
          </a:p>
          <a:p>
            <a:endParaRPr lang="en-US" dirty="0"/>
          </a:p>
          <a:p>
            <a:r>
              <a:rPr lang="en-US" dirty="0"/>
              <a:t>“The following slides are using inserted files, double click the statements to open PDF”</a:t>
            </a:r>
          </a:p>
        </p:txBody>
      </p:sp>
    </p:spTree>
    <p:extLst>
      <p:ext uri="{BB962C8B-B14F-4D97-AF65-F5344CB8AC3E}">
        <p14:creationId xmlns:p14="http://schemas.microsoft.com/office/powerpoint/2010/main" xmlns="" val="31912967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75BC8-B6F0-452E-9752-A56E377087E9}"/>
              </a:ext>
            </a:extLst>
          </p:cNvPr>
          <p:cNvSpPr>
            <a:spLocks noGrp="1"/>
          </p:cNvSpPr>
          <p:nvPr>
            <p:ph type="title"/>
          </p:nvPr>
        </p:nvSpPr>
        <p:spPr/>
        <p:txBody>
          <a:bodyPr/>
          <a:lstStyle/>
          <a:p>
            <a:r>
              <a:rPr lang="en-CA" dirty="0"/>
              <a:t>Balance Sheet</a:t>
            </a:r>
            <a:endParaRPr lang="en-US" dirty="0"/>
          </a:p>
        </p:txBody>
      </p:sp>
      <p:sp>
        <p:nvSpPr>
          <p:cNvPr id="3" name="Content Placeholder 2">
            <a:extLst>
              <a:ext uri="{FF2B5EF4-FFF2-40B4-BE49-F238E27FC236}">
                <a16:creationId xmlns:a16="http://schemas.microsoft.com/office/drawing/2014/main" xmlns="" id="{84368446-53FE-45F8-A8C8-ABFF8A8E753A}"/>
              </a:ext>
            </a:extLst>
          </p:cNvPr>
          <p:cNvSpPr>
            <a:spLocks noGrp="1"/>
          </p:cNvSpPr>
          <p:nvPr>
            <p:ph idx="1"/>
          </p:nvPr>
        </p:nvSpPr>
        <p:spPr/>
        <p:txBody>
          <a:bodyPr/>
          <a:lstStyle/>
          <a:p>
            <a:r>
              <a:rPr lang="en-US" dirty="0"/>
              <a:t>10-Q3 2019</a:t>
            </a:r>
          </a:p>
        </p:txBody>
      </p:sp>
      <p:graphicFrame>
        <p:nvGraphicFramePr>
          <p:cNvPr id="4" name="Object 3">
            <a:extLst>
              <a:ext uri="{FF2B5EF4-FFF2-40B4-BE49-F238E27FC236}">
                <a16:creationId xmlns:a16="http://schemas.microsoft.com/office/drawing/2014/main" xmlns="" id="{42613568-06CF-487B-9628-CBF610796203}"/>
              </a:ext>
            </a:extLst>
          </p:cNvPr>
          <p:cNvGraphicFramePr>
            <a:graphicFrameLocks noChangeAspect="1"/>
          </p:cNvGraphicFramePr>
          <p:nvPr>
            <p:extLst/>
          </p:nvPr>
        </p:nvGraphicFramePr>
        <p:xfrm>
          <a:off x="6759028" y="-19733"/>
          <a:ext cx="5432972" cy="7521542"/>
        </p:xfrm>
        <a:graphic>
          <a:graphicData uri="http://schemas.openxmlformats.org/presentationml/2006/ole">
            <p:oleObj spid="_x0000_s13321" name="Acrobat Document" r:id="rId3" imgW="5943960" imgH="7698240" progId="AcroExch.Document.11">
              <p:embed/>
            </p:oleObj>
          </a:graphicData>
        </a:graphic>
      </p:graphicFrame>
    </p:spTree>
    <p:extLst>
      <p:ext uri="{BB962C8B-B14F-4D97-AF65-F5344CB8AC3E}">
        <p14:creationId xmlns:p14="http://schemas.microsoft.com/office/powerpoint/2010/main" xmlns="" val="86990073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42A952-842C-4DC9-BCB7-7FC367BFCB82}"/>
              </a:ext>
            </a:extLst>
          </p:cNvPr>
          <p:cNvSpPr>
            <a:spLocks noGrp="1"/>
          </p:cNvSpPr>
          <p:nvPr>
            <p:ph type="title"/>
          </p:nvPr>
        </p:nvSpPr>
        <p:spPr/>
        <p:txBody>
          <a:bodyPr/>
          <a:lstStyle/>
          <a:p>
            <a:r>
              <a:rPr lang="en-CA" dirty="0"/>
              <a:t>Balance Sheet</a:t>
            </a:r>
            <a:endParaRPr lang="en-US" dirty="0"/>
          </a:p>
        </p:txBody>
      </p:sp>
      <p:sp>
        <p:nvSpPr>
          <p:cNvPr id="3" name="Content Placeholder 2">
            <a:extLst>
              <a:ext uri="{FF2B5EF4-FFF2-40B4-BE49-F238E27FC236}">
                <a16:creationId xmlns:a16="http://schemas.microsoft.com/office/drawing/2014/main" xmlns="" id="{0AC5DF77-5C09-48C3-B15D-CB126874D1F0}"/>
              </a:ext>
            </a:extLst>
          </p:cNvPr>
          <p:cNvSpPr>
            <a:spLocks noGrp="1"/>
          </p:cNvSpPr>
          <p:nvPr>
            <p:ph idx="1"/>
          </p:nvPr>
        </p:nvSpPr>
        <p:spPr/>
        <p:txBody>
          <a:bodyPr/>
          <a:lstStyle/>
          <a:p>
            <a:r>
              <a:rPr lang="en-US" dirty="0"/>
              <a:t>10-</a:t>
            </a:r>
            <a:r>
              <a:rPr lang="en-US" altLang="zh-CN" dirty="0"/>
              <a:t>Q2 2019</a:t>
            </a:r>
            <a:endParaRPr lang="en-US" dirty="0"/>
          </a:p>
        </p:txBody>
      </p:sp>
      <p:graphicFrame>
        <p:nvGraphicFramePr>
          <p:cNvPr id="4" name="Object 3">
            <a:extLst>
              <a:ext uri="{FF2B5EF4-FFF2-40B4-BE49-F238E27FC236}">
                <a16:creationId xmlns:a16="http://schemas.microsoft.com/office/drawing/2014/main" xmlns="" id="{EC1169B4-C463-4CC0-A0C0-C676811E2F3B}"/>
              </a:ext>
            </a:extLst>
          </p:cNvPr>
          <p:cNvGraphicFramePr>
            <a:graphicFrameLocks noChangeAspect="1"/>
          </p:cNvGraphicFramePr>
          <p:nvPr>
            <p:extLst>
              <p:ext uri="{D42A27DB-BD31-4B8C-83A1-F6EECF244321}">
                <p14:modId xmlns:p14="http://schemas.microsoft.com/office/powerpoint/2010/main" xmlns="" val="1381287999"/>
              </p:ext>
            </p:extLst>
          </p:nvPr>
        </p:nvGraphicFramePr>
        <p:xfrm>
          <a:off x="6505902" y="0"/>
          <a:ext cx="5686098" cy="7356318"/>
        </p:xfrm>
        <a:graphic>
          <a:graphicData uri="http://schemas.openxmlformats.org/presentationml/2006/ole">
            <p:oleObj spid="_x0000_s2077" name="Acrobat Document" r:id="rId3" imgW="3947400" imgH="5121360" progId="AcroExch.Document.11">
              <p:embed/>
            </p:oleObj>
          </a:graphicData>
        </a:graphic>
      </p:graphicFrame>
    </p:spTree>
    <p:extLst>
      <p:ext uri="{BB962C8B-B14F-4D97-AF65-F5344CB8AC3E}">
        <p14:creationId xmlns:p14="http://schemas.microsoft.com/office/powerpoint/2010/main" xmlns="" val="629877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ED2F5393-91A3-4102-A584-E902285C507A}"/>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4</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About the Industry</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xmlns="" id="{9EBCA346-5F79-462D-B789-67CD9AF961C4}"/>
              </a:ext>
            </a:extLst>
          </p:cNvPr>
          <p:cNvSpPr txBox="1"/>
          <p:nvPr/>
        </p:nvSpPr>
        <p:spPr>
          <a:xfrm>
            <a:off x="502920" y="966097"/>
            <a:ext cx="11460480" cy="1231234"/>
          </a:xfrm>
          <a:prstGeom prst="rect">
            <a:avLst/>
          </a:prstGeom>
          <a:noFill/>
        </p:spPr>
        <p:txBody>
          <a:bodyPr wrap="square" rtlCol="0">
            <a:spAutoFit/>
          </a:bodyPr>
          <a:lstStyle/>
          <a:p>
            <a:pPr>
              <a:lnSpc>
                <a:spcPct val="200000"/>
              </a:lnSpc>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The E-Commerce Industry comprises establishment that </a:t>
            </a:r>
            <a:r>
              <a:rPr lang="en-US" altLang="zh-CN" sz="2000" b="1"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sell goods and services online</a:t>
            </a: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 </a:t>
            </a:r>
            <a:r>
              <a:rPr lang="en-US" altLang="zh-CN" sz="2000" b="1"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The Internet </a:t>
            </a: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is the </a:t>
            </a:r>
            <a:r>
              <a:rPr lang="en-US" altLang="zh-CN" sz="2000" b="1"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main selling platform </a:t>
            </a: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via a retailer’s online store or an auction site. </a:t>
            </a:r>
          </a:p>
        </p:txBody>
      </p:sp>
      <p:pic>
        <p:nvPicPr>
          <p:cNvPr id="5" name="图片 4">
            <a:extLst>
              <a:ext uri="{FF2B5EF4-FFF2-40B4-BE49-F238E27FC236}">
                <a16:creationId xmlns:a16="http://schemas.microsoft.com/office/drawing/2014/main" xmlns="" id="{E30187A1-AA3C-4928-BAE7-A1919567670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09650" y="2197331"/>
            <a:ext cx="10172700" cy="4067175"/>
          </a:xfrm>
          <a:prstGeom prst="rect">
            <a:avLst/>
          </a:prstGeom>
          <a:ln>
            <a:noFill/>
          </a:ln>
          <a:effectLst>
            <a:softEdge rad="112500"/>
          </a:effectLst>
        </p:spPr>
      </p:pic>
    </p:spTree>
    <p:extLst>
      <p:ext uri="{BB962C8B-B14F-4D97-AF65-F5344CB8AC3E}">
        <p14:creationId xmlns:p14="http://schemas.microsoft.com/office/powerpoint/2010/main" xmlns="" val="843768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Key Success Factors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11734800" cy="4367478"/>
          </a:xfrm>
          <a:prstGeom prst="rect">
            <a:avLst/>
          </a:prstGeom>
        </p:spPr>
        <p:txBody>
          <a:bodyPr wrap="square" lIns="0" tIns="0" rIns="0" bIns="0" rtlCol="0" anchor="t">
            <a:spAutoFit/>
          </a:bodyPr>
          <a:lstStyle/>
          <a:p>
            <a:pPr marL="342900" indent="-342900" rtl="0">
              <a:lnSpc>
                <a:spcPct val="150000"/>
              </a:lnSpc>
              <a:buAutoNum type="arabi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Ability to Control Stock on Hand. </a:t>
            </a:r>
          </a:p>
          <a:p>
            <a:pPr marL="342900" indent="-342900" rtl="0">
              <a:lnSpc>
                <a:spcPct val="150000"/>
              </a:lnSpc>
              <a:buAutoNum type="arabi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Ability to Quickly Adopt New Technology.</a:t>
            </a:r>
          </a:p>
          <a:p>
            <a:pPr marL="914400" lvl="1" indent="-457200">
              <a:lnSpc>
                <a:spcPct val="150000"/>
              </a:lnSpc>
              <a:buFont typeface="+mj-lt"/>
              <a:buAutoNum type="alphaL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E.g. software systems, warehouse technology and personal info security, etc.</a:t>
            </a:r>
          </a:p>
          <a:p>
            <a:pPr marL="342900" indent="-342900" rtl="0">
              <a:lnSpc>
                <a:spcPct val="150000"/>
              </a:lnSpc>
              <a:buAutoNum type="arabi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Provision of Superior After-Sales Service.</a:t>
            </a:r>
          </a:p>
          <a:p>
            <a:pPr marL="914400" lvl="1" indent="-457200">
              <a:lnSpc>
                <a:spcPct val="150000"/>
              </a:lnSpc>
              <a:buFont typeface="+mj-lt"/>
              <a:buAutoNum type="alphaL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Shipment tracking, and offering refunds and exchange etc. </a:t>
            </a:r>
          </a:p>
          <a:p>
            <a:pPr marL="342900" indent="-342900" rtl="0">
              <a:lnSpc>
                <a:spcPct val="150000"/>
              </a:lnSpc>
              <a:buAutoNum type="arabi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Having a loyal  customer base.</a:t>
            </a:r>
          </a:p>
          <a:p>
            <a:pPr marL="914400" lvl="1" indent="-457200">
              <a:lnSpc>
                <a:spcPct val="150000"/>
              </a:lnSpc>
              <a:buFont typeface="+mj-lt"/>
              <a:buAutoNum type="alphaLcPeriod"/>
            </a:pPr>
            <a:r>
              <a:rPr lang="en-US" altLang="zh-CN" sz="24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To attract repeat buyers and ensure continued sales. </a:t>
            </a:r>
          </a:p>
        </p:txBody>
      </p:sp>
      <p:pic>
        <p:nvPicPr>
          <p:cNvPr id="4" name="图片 3">
            <a:extLst>
              <a:ext uri="{FF2B5EF4-FFF2-40B4-BE49-F238E27FC236}">
                <a16:creationId xmlns:a16="http://schemas.microsoft.com/office/drawing/2014/main" xmlns="" id="{C313A7FC-14DB-480E-9469-F80E7AB7C60E}"/>
              </a:ext>
            </a:extLst>
          </p:cNvPr>
          <p:cNvPicPr>
            <a:picLocks noChangeAspect="1"/>
          </p:cNvPicPr>
          <p:nvPr/>
        </p:nvPicPr>
        <p:blipFill>
          <a:blip r:embed="rId3" cstate="print">
            <a:alphaModFix amt="20000"/>
            <a:extLst>
              <a:ext uri="{28A0092B-C50C-407E-A947-70E740481C1C}">
                <a14:useLocalDpi xmlns:a14="http://schemas.microsoft.com/office/drawing/2010/main" xmlns="" val="0"/>
              </a:ext>
            </a:extLst>
          </a:blip>
          <a:stretch>
            <a:fillRect/>
          </a:stretch>
        </p:blipFill>
        <p:spPr>
          <a:xfrm>
            <a:off x="1809750" y="1417012"/>
            <a:ext cx="8572500" cy="2857500"/>
          </a:xfrm>
          <a:prstGeom prst="rect">
            <a:avLst/>
          </a:prstGeom>
        </p:spPr>
      </p:pic>
    </p:spTree>
    <p:extLst>
      <p:ext uri="{BB962C8B-B14F-4D97-AF65-F5344CB8AC3E}">
        <p14:creationId xmlns:p14="http://schemas.microsoft.com/office/powerpoint/2010/main" xmlns="" val="302528206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CF808D-7DC1-49C7-824E-F4CC68B9CBA0}"/>
              </a:ext>
            </a:extLst>
          </p:cNvPr>
          <p:cNvSpPr>
            <a:spLocks noGrp="1"/>
          </p:cNvSpPr>
          <p:nvPr>
            <p:ph type="title"/>
          </p:nvPr>
        </p:nvSpPr>
        <p:spPr/>
        <p:txBody>
          <a:bodyPr/>
          <a:lstStyle/>
          <a:p>
            <a:r>
              <a:rPr lang="en-CA" dirty="0"/>
              <a:t>Balance Sheet</a:t>
            </a:r>
            <a:endParaRPr lang="en-US" dirty="0"/>
          </a:p>
        </p:txBody>
      </p:sp>
      <p:sp>
        <p:nvSpPr>
          <p:cNvPr id="3" name="Content Placeholder 2">
            <a:extLst>
              <a:ext uri="{FF2B5EF4-FFF2-40B4-BE49-F238E27FC236}">
                <a16:creationId xmlns:a16="http://schemas.microsoft.com/office/drawing/2014/main" xmlns="" id="{A0A1F5BF-596F-4800-9131-1E37C587AAA4}"/>
              </a:ext>
            </a:extLst>
          </p:cNvPr>
          <p:cNvSpPr>
            <a:spLocks noGrp="1"/>
          </p:cNvSpPr>
          <p:nvPr>
            <p:ph idx="1"/>
          </p:nvPr>
        </p:nvSpPr>
        <p:spPr/>
        <p:txBody>
          <a:bodyPr/>
          <a:lstStyle/>
          <a:p>
            <a:r>
              <a:rPr lang="en-US" dirty="0"/>
              <a:t>10-Q1 2019</a:t>
            </a:r>
          </a:p>
          <a:p>
            <a:pPr marL="0" indent="0">
              <a:buNone/>
            </a:pPr>
            <a:endParaRPr lang="en-US" dirty="0"/>
          </a:p>
        </p:txBody>
      </p:sp>
      <p:graphicFrame>
        <p:nvGraphicFramePr>
          <p:cNvPr id="4" name="Object 3">
            <a:extLst>
              <a:ext uri="{FF2B5EF4-FFF2-40B4-BE49-F238E27FC236}">
                <a16:creationId xmlns:a16="http://schemas.microsoft.com/office/drawing/2014/main" xmlns="" id="{EABE5D03-0457-4490-BF4D-FD7111FD5E91}"/>
              </a:ext>
            </a:extLst>
          </p:cNvPr>
          <p:cNvGraphicFramePr>
            <a:graphicFrameLocks noChangeAspect="1"/>
          </p:cNvGraphicFramePr>
          <p:nvPr>
            <p:extLst>
              <p:ext uri="{D42A27DB-BD31-4B8C-83A1-F6EECF244321}">
                <p14:modId xmlns:p14="http://schemas.microsoft.com/office/powerpoint/2010/main" xmlns="" val="1768005111"/>
              </p:ext>
            </p:extLst>
          </p:nvPr>
        </p:nvGraphicFramePr>
        <p:xfrm>
          <a:off x="6819039" y="0"/>
          <a:ext cx="5372961" cy="6951199"/>
        </p:xfrm>
        <a:graphic>
          <a:graphicData uri="http://schemas.openxmlformats.org/presentationml/2006/ole">
            <p:oleObj spid="_x0000_s3101" name="Acrobat Document" r:id="rId3" imgW="3947400" imgH="5121360" progId="AcroExch.Document.11">
              <p:embed/>
            </p:oleObj>
          </a:graphicData>
        </a:graphic>
      </p:graphicFrame>
    </p:spTree>
    <p:extLst>
      <p:ext uri="{BB962C8B-B14F-4D97-AF65-F5344CB8AC3E}">
        <p14:creationId xmlns:p14="http://schemas.microsoft.com/office/powerpoint/2010/main" xmlns="" val="419917955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C64D3-EB96-4C65-8FFD-9EB961FCC84C}"/>
              </a:ext>
            </a:extLst>
          </p:cNvPr>
          <p:cNvSpPr>
            <a:spLocks noGrp="1"/>
          </p:cNvSpPr>
          <p:nvPr>
            <p:ph type="title"/>
          </p:nvPr>
        </p:nvSpPr>
        <p:spPr/>
        <p:txBody>
          <a:bodyPr/>
          <a:lstStyle/>
          <a:p>
            <a:r>
              <a:rPr lang="en-CA" dirty="0"/>
              <a:t>Balance Sheet</a:t>
            </a:r>
            <a:endParaRPr lang="en-US" dirty="0"/>
          </a:p>
        </p:txBody>
      </p:sp>
      <p:sp>
        <p:nvSpPr>
          <p:cNvPr id="3" name="Content Placeholder 2">
            <a:extLst>
              <a:ext uri="{FF2B5EF4-FFF2-40B4-BE49-F238E27FC236}">
                <a16:creationId xmlns:a16="http://schemas.microsoft.com/office/drawing/2014/main" xmlns="" id="{F21A5F55-59F5-4D05-A544-1823AB85FE73}"/>
              </a:ext>
            </a:extLst>
          </p:cNvPr>
          <p:cNvSpPr>
            <a:spLocks noGrp="1"/>
          </p:cNvSpPr>
          <p:nvPr>
            <p:ph idx="1"/>
          </p:nvPr>
        </p:nvSpPr>
        <p:spPr/>
        <p:txBody>
          <a:bodyPr/>
          <a:lstStyle/>
          <a:p>
            <a:r>
              <a:rPr lang="en-US" altLang="zh-CN" dirty="0"/>
              <a:t>10-k 2018</a:t>
            </a:r>
            <a:endParaRPr lang="en-US" dirty="0"/>
          </a:p>
        </p:txBody>
      </p:sp>
      <p:graphicFrame>
        <p:nvGraphicFramePr>
          <p:cNvPr id="4" name="Object 3">
            <a:extLst>
              <a:ext uri="{FF2B5EF4-FFF2-40B4-BE49-F238E27FC236}">
                <a16:creationId xmlns:a16="http://schemas.microsoft.com/office/drawing/2014/main" xmlns="" id="{F19026F3-B91A-4B58-8EE5-01FEAFE73EE0}"/>
              </a:ext>
            </a:extLst>
          </p:cNvPr>
          <p:cNvGraphicFramePr>
            <a:graphicFrameLocks noChangeAspect="1"/>
          </p:cNvGraphicFramePr>
          <p:nvPr>
            <p:extLst>
              <p:ext uri="{D42A27DB-BD31-4B8C-83A1-F6EECF244321}">
                <p14:modId xmlns:p14="http://schemas.microsoft.com/office/powerpoint/2010/main" xmlns="" val="174973927"/>
              </p:ext>
            </p:extLst>
          </p:nvPr>
        </p:nvGraphicFramePr>
        <p:xfrm>
          <a:off x="6902956" y="15367"/>
          <a:ext cx="5289044" cy="6842633"/>
        </p:xfrm>
        <a:graphic>
          <a:graphicData uri="http://schemas.openxmlformats.org/presentationml/2006/ole">
            <p:oleObj spid="_x0000_s4125" name="Acrobat Document" r:id="rId3" imgW="3947400" imgH="5121360" progId="AcroExch.Document.11">
              <p:embed/>
            </p:oleObj>
          </a:graphicData>
        </a:graphic>
      </p:graphicFrame>
    </p:spTree>
    <p:extLst>
      <p:ext uri="{BB962C8B-B14F-4D97-AF65-F5344CB8AC3E}">
        <p14:creationId xmlns:p14="http://schemas.microsoft.com/office/powerpoint/2010/main" xmlns="" val="9325568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2F00B9-DAA5-4C61-BFDA-6D1E7AC408F4}"/>
              </a:ext>
            </a:extLst>
          </p:cNvPr>
          <p:cNvSpPr>
            <a:spLocks noGrp="1"/>
          </p:cNvSpPr>
          <p:nvPr>
            <p:ph type="title"/>
          </p:nvPr>
        </p:nvSpPr>
        <p:spPr/>
        <p:txBody>
          <a:bodyPr/>
          <a:lstStyle/>
          <a:p>
            <a:r>
              <a:rPr lang="en-CA" dirty="0"/>
              <a:t>Income Statement </a:t>
            </a:r>
            <a:endParaRPr lang="en-US" dirty="0"/>
          </a:p>
        </p:txBody>
      </p:sp>
      <p:sp>
        <p:nvSpPr>
          <p:cNvPr id="3" name="Content Placeholder 2">
            <a:extLst>
              <a:ext uri="{FF2B5EF4-FFF2-40B4-BE49-F238E27FC236}">
                <a16:creationId xmlns:a16="http://schemas.microsoft.com/office/drawing/2014/main" xmlns="" id="{82850245-8037-4CB0-805C-7F30FCC44859}"/>
              </a:ext>
            </a:extLst>
          </p:cNvPr>
          <p:cNvSpPr>
            <a:spLocks noGrp="1"/>
          </p:cNvSpPr>
          <p:nvPr>
            <p:ph idx="1"/>
          </p:nvPr>
        </p:nvSpPr>
        <p:spPr/>
        <p:txBody>
          <a:bodyPr/>
          <a:lstStyle/>
          <a:p>
            <a:r>
              <a:rPr lang="en-CA" dirty="0"/>
              <a:t>10-k 2018</a:t>
            </a:r>
          </a:p>
        </p:txBody>
      </p:sp>
      <p:graphicFrame>
        <p:nvGraphicFramePr>
          <p:cNvPr id="4" name="Object 3">
            <a:extLst>
              <a:ext uri="{FF2B5EF4-FFF2-40B4-BE49-F238E27FC236}">
                <a16:creationId xmlns:a16="http://schemas.microsoft.com/office/drawing/2014/main" xmlns="" id="{735A1720-DF19-439B-8C2E-52D49E871B11}"/>
              </a:ext>
            </a:extLst>
          </p:cNvPr>
          <p:cNvGraphicFramePr>
            <a:graphicFrameLocks noChangeAspect="1"/>
          </p:cNvGraphicFramePr>
          <p:nvPr>
            <p:extLst>
              <p:ext uri="{D42A27DB-BD31-4B8C-83A1-F6EECF244321}">
                <p14:modId xmlns:p14="http://schemas.microsoft.com/office/powerpoint/2010/main" xmlns="" val="4176384716"/>
              </p:ext>
            </p:extLst>
          </p:nvPr>
        </p:nvGraphicFramePr>
        <p:xfrm>
          <a:off x="6300376" y="0"/>
          <a:ext cx="5891624" cy="7622213"/>
        </p:xfrm>
        <a:graphic>
          <a:graphicData uri="http://schemas.openxmlformats.org/presentationml/2006/ole">
            <p:oleObj spid="_x0000_s5149" name="Acrobat Document" r:id="rId3" imgW="3947400" imgH="5121360" progId="AcroExch.Document.11">
              <p:embed/>
            </p:oleObj>
          </a:graphicData>
        </a:graphic>
      </p:graphicFrame>
    </p:spTree>
    <p:extLst>
      <p:ext uri="{BB962C8B-B14F-4D97-AF65-F5344CB8AC3E}">
        <p14:creationId xmlns:p14="http://schemas.microsoft.com/office/powerpoint/2010/main" xmlns="" val="191791853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E8C6A7-08E6-4AAF-8FF4-77CB8BE48C20}"/>
              </a:ext>
            </a:extLst>
          </p:cNvPr>
          <p:cNvSpPr>
            <a:spLocks noGrp="1"/>
          </p:cNvSpPr>
          <p:nvPr>
            <p:ph type="title"/>
          </p:nvPr>
        </p:nvSpPr>
        <p:spPr/>
        <p:txBody>
          <a:bodyPr/>
          <a:lstStyle/>
          <a:p>
            <a:r>
              <a:rPr lang="en-CA" dirty="0"/>
              <a:t>Income </a:t>
            </a:r>
            <a:br>
              <a:rPr lang="en-CA" dirty="0"/>
            </a:br>
            <a:r>
              <a:rPr lang="en-CA" dirty="0"/>
              <a:t>Statement </a:t>
            </a:r>
            <a:endParaRPr lang="en-US" dirty="0"/>
          </a:p>
        </p:txBody>
      </p:sp>
      <p:sp>
        <p:nvSpPr>
          <p:cNvPr id="3" name="Content Placeholder 2">
            <a:extLst>
              <a:ext uri="{FF2B5EF4-FFF2-40B4-BE49-F238E27FC236}">
                <a16:creationId xmlns:a16="http://schemas.microsoft.com/office/drawing/2014/main" xmlns="" id="{BD06F7F2-E3CA-4B21-AD60-E53279458C23}"/>
              </a:ext>
            </a:extLst>
          </p:cNvPr>
          <p:cNvSpPr>
            <a:spLocks noGrp="1"/>
          </p:cNvSpPr>
          <p:nvPr>
            <p:ph idx="1"/>
          </p:nvPr>
        </p:nvSpPr>
        <p:spPr/>
        <p:txBody>
          <a:bodyPr/>
          <a:lstStyle/>
          <a:p>
            <a:r>
              <a:rPr lang="en-US" dirty="0"/>
              <a:t>10-Q3 2019</a:t>
            </a:r>
          </a:p>
        </p:txBody>
      </p:sp>
      <p:graphicFrame>
        <p:nvGraphicFramePr>
          <p:cNvPr id="4" name="Object 3">
            <a:extLst>
              <a:ext uri="{FF2B5EF4-FFF2-40B4-BE49-F238E27FC236}">
                <a16:creationId xmlns:a16="http://schemas.microsoft.com/office/drawing/2014/main" xmlns="" id="{01100285-9598-4CD0-8CB6-FEB69C7065C5}"/>
              </a:ext>
            </a:extLst>
          </p:cNvPr>
          <p:cNvGraphicFramePr>
            <a:graphicFrameLocks noChangeAspect="1"/>
          </p:cNvGraphicFramePr>
          <p:nvPr>
            <p:extLst>
              <p:ext uri="{D42A27DB-BD31-4B8C-83A1-F6EECF244321}">
                <p14:modId xmlns:p14="http://schemas.microsoft.com/office/powerpoint/2010/main" xmlns="" val="1835809831"/>
              </p:ext>
            </p:extLst>
          </p:nvPr>
        </p:nvGraphicFramePr>
        <p:xfrm>
          <a:off x="6621517" y="-39414"/>
          <a:ext cx="5570483" cy="7206741"/>
        </p:xfrm>
        <a:graphic>
          <a:graphicData uri="http://schemas.openxmlformats.org/presentationml/2006/ole">
            <p:oleObj spid="_x0000_s6173" name="Acrobat Document" r:id="rId3" imgW="3947400" imgH="5121360" progId="AcroExch.Document.11">
              <p:embed/>
            </p:oleObj>
          </a:graphicData>
        </a:graphic>
      </p:graphicFrame>
    </p:spTree>
    <p:extLst>
      <p:ext uri="{BB962C8B-B14F-4D97-AF65-F5344CB8AC3E}">
        <p14:creationId xmlns:p14="http://schemas.microsoft.com/office/powerpoint/2010/main" xmlns="" val="12681137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FBE018-27DA-4C95-B2CD-013265F081D3}"/>
              </a:ext>
            </a:extLst>
          </p:cNvPr>
          <p:cNvSpPr>
            <a:spLocks noGrp="1"/>
          </p:cNvSpPr>
          <p:nvPr>
            <p:ph type="title"/>
          </p:nvPr>
        </p:nvSpPr>
        <p:spPr/>
        <p:txBody>
          <a:bodyPr/>
          <a:lstStyle/>
          <a:p>
            <a:r>
              <a:rPr lang="en-CA" dirty="0"/>
              <a:t>Income </a:t>
            </a:r>
            <a:br>
              <a:rPr lang="en-CA" dirty="0"/>
            </a:br>
            <a:r>
              <a:rPr lang="en-CA" dirty="0"/>
              <a:t>Statement </a:t>
            </a:r>
            <a:endParaRPr lang="en-US" dirty="0"/>
          </a:p>
        </p:txBody>
      </p:sp>
      <p:sp>
        <p:nvSpPr>
          <p:cNvPr id="3" name="Content Placeholder 2">
            <a:extLst>
              <a:ext uri="{FF2B5EF4-FFF2-40B4-BE49-F238E27FC236}">
                <a16:creationId xmlns:a16="http://schemas.microsoft.com/office/drawing/2014/main" xmlns="" id="{41F23A8C-1FB5-486E-B807-2661E130F9A8}"/>
              </a:ext>
            </a:extLst>
          </p:cNvPr>
          <p:cNvSpPr>
            <a:spLocks noGrp="1"/>
          </p:cNvSpPr>
          <p:nvPr>
            <p:ph idx="1"/>
          </p:nvPr>
        </p:nvSpPr>
        <p:spPr/>
        <p:txBody>
          <a:bodyPr/>
          <a:lstStyle/>
          <a:p>
            <a:r>
              <a:rPr lang="en-US" altLang="zh-CN" dirty="0"/>
              <a:t>10-Q2 2019</a:t>
            </a:r>
            <a:endParaRPr lang="en-US" dirty="0"/>
          </a:p>
        </p:txBody>
      </p:sp>
      <p:graphicFrame>
        <p:nvGraphicFramePr>
          <p:cNvPr id="4" name="Object 3">
            <a:extLst>
              <a:ext uri="{FF2B5EF4-FFF2-40B4-BE49-F238E27FC236}">
                <a16:creationId xmlns:a16="http://schemas.microsoft.com/office/drawing/2014/main" xmlns="" id="{AD7661F5-48D2-40ED-BDDA-FCA47BC112C9}"/>
              </a:ext>
            </a:extLst>
          </p:cNvPr>
          <p:cNvGraphicFramePr>
            <a:graphicFrameLocks noChangeAspect="1"/>
          </p:cNvGraphicFramePr>
          <p:nvPr>
            <p:extLst>
              <p:ext uri="{D42A27DB-BD31-4B8C-83A1-F6EECF244321}">
                <p14:modId xmlns:p14="http://schemas.microsoft.com/office/powerpoint/2010/main" xmlns="" val="667573190"/>
              </p:ext>
            </p:extLst>
          </p:nvPr>
        </p:nvGraphicFramePr>
        <p:xfrm>
          <a:off x="6674069" y="0"/>
          <a:ext cx="5517931" cy="7138913"/>
        </p:xfrm>
        <a:graphic>
          <a:graphicData uri="http://schemas.openxmlformats.org/presentationml/2006/ole">
            <p:oleObj spid="_x0000_s7197" name="Acrobat Document" r:id="rId3" imgW="3947400" imgH="5121360" progId="AcroExch.Document.11">
              <p:embed/>
            </p:oleObj>
          </a:graphicData>
        </a:graphic>
      </p:graphicFrame>
    </p:spTree>
    <p:extLst>
      <p:ext uri="{BB962C8B-B14F-4D97-AF65-F5344CB8AC3E}">
        <p14:creationId xmlns:p14="http://schemas.microsoft.com/office/powerpoint/2010/main" xmlns="" val="363159935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8AC0C8-9570-4AE8-9840-AEE0FD49810B}"/>
              </a:ext>
            </a:extLst>
          </p:cNvPr>
          <p:cNvSpPr>
            <a:spLocks noGrp="1"/>
          </p:cNvSpPr>
          <p:nvPr>
            <p:ph type="title"/>
          </p:nvPr>
        </p:nvSpPr>
        <p:spPr/>
        <p:txBody>
          <a:bodyPr/>
          <a:lstStyle/>
          <a:p>
            <a:r>
              <a:rPr lang="en-CA" dirty="0"/>
              <a:t>Income </a:t>
            </a:r>
            <a:br>
              <a:rPr lang="en-CA" dirty="0"/>
            </a:br>
            <a:r>
              <a:rPr lang="en-CA" dirty="0"/>
              <a:t>Statement </a:t>
            </a:r>
            <a:endParaRPr lang="en-US" dirty="0"/>
          </a:p>
        </p:txBody>
      </p:sp>
      <p:sp>
        <p:nvSpPr>
          <p:cNvPr id="3" name="Content Placeholder 2">
            <a:extLst>
              <a:ext uri="{FF2B5EF4-FFF2-40B4-BE49-F238E27FC236}">
                <a16:creationId xmlns:a16="http://schemas.microsoft.com/office/drawing/2014/main" xmlns="" id="{59903CD0-F437-4571-9E98-17E910824D58}"/>
              </a:ext>
            </a:extLst>
          </p:cNvPr>
          <p:cNvSpPr>
            <a:spLocks noGrp="1"/>
          </p:cNvSpPr>
          <p:nvPr>
            <p:ph idx="1"/>
          </p:nvPr>
        </p:nvSpPr>
        <p:spPr/>
        <p:txBody>
          <a:bodyPr/>
          <a:lstStyle/>
          <a:p>
            <a:r>
              <a:rPr lang="en-US" altLang="zh-CN" dirty="0"/>
              <a:t>10-Q1 2019</a:t>
            </a:r>
            <a:endParaRPr lang="en-US" dirty="0"/>
          </a:p>
        </p:txBody>
      </p:sp>
      <p:graphicFrame>
        <p:nvGraphicFramePr>
          <p:cNvPr id="4" name="Object 3">
            <a:extLst>
              <a:ext uri="{FF2B5EF4-FFF2-40B4-BE49-F238E27FC236}">
                <a16:creationId xmlns:a16="http://schemas.microsoft.com/office/drawing/2014/main" xmlns="" id="{CF6591BE-54CF-4C58-B577-A379AA86DC7C}"/>
              </a:ext>
            </a:extLst>
          </p:cNvPr>
          <p:cNvGraphicFramePr>
            <a:graphicFrameLocks noChangeAspect="1"/>
          </p:cNvGraphicFramePr>
          <p:nvPr>
            <p:extLst>
              <p:ext uri="{D42A27DB-BD31-4B8C-83A1-F6EECF244321}">
                <p14:modId xmlns:p14="http://schemas.microsoft.com/office/powerpoint/2010/main" xmlns="" val="129073590"/>
              </p:ext>
            </p:extLst>
          </p:nvPr>
        </p:nvGraphicFramePr>
        <p:xfrm>
          <a:off x="6348248" y="100998"/>
          <a:ext cx="5843752" cy="7560281"/>
        </p:xfrm>
        <a:graphic>
          <a:graphicData uri="http://schemas.openxmlformats.org/presentationml/2006/ole">
            <p:oleObj spid="_x0000_s8221" name="Acrobat Document" r:id="rId3" imgW="3947400" imgH="5121360" progId="AcroExch.Document.11">
              <p:embed/>
            </p:oleObj>
          </a:graphicData>
        </a:graphic>
      </p:graphicFrame>
    </p:spTree>
    <p:extLst>
      <p:ext uri="{BB962C8B-B14F-4D97-AF65-F5344CB8AC3E}">
        <p14:creationId xmlns:p14="http://schemas.microsoft.com/office/powerpoint/2010/main" xmlns="" val="116104206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375BC8-B6F0-452E-9752-A56E377087E9}"/>
              </a:ext>
            </a:extLst>
          </p:cNvPr>
          <p:cNvSpPr>
            <a:spLocks noGrp="1"/>
          </p:cNvSpPr>
          <p:nvPr>
            <p:ph type="title"/>
          </p:nvPr>
        </p:nvSpPr>
        <p:spPr/>
        <p:txBody>
          <a:bodyPr/>
          <a:lstStyle/>
          <a:p>
            <a:r>
              <a:rPr lang="en-CA" dirty="0"/>
              <a:t>Breakdown of Revenue</a:t>
            </a:r>
            <a:endParaRPr lang="en-US" dirty="0"/>
          </a:p>
        </p:txBody>
      </p:sp>
      <p:graphicFrame>
        <p:nvGraphicFramePr>
          <p:cNvPr id="5" name="内容占位符 4">
            <a:extLst>
              <a:ext uri="{FF2B5EF4-FFF2-40B4-BE49-F238E27FC236}">
                <a16:creationId xmlns:a16="http://schemas.microsoft.com/office/drawing/2014/main" xmlns="" id="{FED448D5-1EB5-4896-A7C4-EFB89BE2F8CA}"/>
              </a:ext>
            </a:extLst>
          </p:cNvPr>
          <p:cNvGraphicFramePr>
            <a:graphicFrameLocks noGrp="1" noChangeAspect="1"/>
          </p:cNvGraphicFramePr>
          <p:nvPr>
            <p:ph idx="1"/>
            <p:extLst>
              <p:ext uri="{D42A27DB-BD31-4B8C-83A1-F6EECF244321}">
                <p14:modId xmlns:p14="http://schemas.microsoft.com/office/powerpoint/2010/main" xmlns="" val="1027944601"/>
              </p:ext>
            </p:extLst>
          </p:nvPr>
        </p:nvGraphicFramePr>
        <p:xfrm>
          <a:off x="6647381" y="0"/>
          <a:ext cx="5883667" cy="7614778"/>
        </p:xfrm>
        <a:graphic>
          <a:graphicData uri="http://schemas.openxmlformats.org/presentationml/2006/ole">
            <p:oleObj spid="_x0000_s1053" name="Acrobat Document" r:id="rId3" imgW="6861960" imgH="8870400" progId="AcroExch.Document.11">
              <p:embed/>
            </p:oleObj>
          </a:graphicData>
        </a:graphic>
      </p:graphicFrame>
    </p:spTree>
    <p:extLst>
      <p:ext uri="{BB962C8B-B14F-4D97-AF65-F5344CB8AC3E}">
        <p14:creationId xmlns:p14="http://schemas.microsoft.com/office/powerpoint/2010/main" xmlns="" val="227110494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015E04-9DF0-44C8-BD21-AD4A3D967C6C}"/>
              </a:ext>
            </a:extLst>
          </p:cNvPr>
          <p:cNvSpPr>
            <a:spLocks noGrp="1"/>
          </p:cNvSpPr>
          <p:nvPr>
            <p:ph type="title"/>
          </p:nvPr>
        </p:nvSpPr>
        <p:spPr/>
        <p:txBody>
          <a:bodyPr/>
          <a:lstStyle/>
          <a:p>
            <a:r>
              <a:rPr lang="en-CA" dirty="0"/>
              <a:t>Cash Flow</a:t>
            </a:r>
            <a:endParaRPr lang="en-US" dirty="0"/>
          </a:p>
        </p:txBody>
      </p:sp>
      <p:sp>
        <p:nvSpPr>
          <p:cNvPr id="3" name="Content Placeholder 2">
            <a:extLst>
              <a:ext uri="{FF2B5EF4-FFF2-40B4-BE49-F238E27FC236}">
                <a16:creationId xmlns:a16="http://schemas.microsoft.com/office/drawing/2014/main" xmlns="" id="{7C877CA8-869E-4294-BB3F-686CF3A8ABBE}"/>
              </a:ext>
            </a:extLst>
          </p:cNvPr>
          <p:cNvSpPr>
            <a:spLocks noGrp="1"/>
          </p:cNvSpPr>
          <p:nvPr>
            <p:ph idx="1"/>
          </p:nvPr>
        </p:nvSpPr>
        <p:spPr/>
        <p:txBody>
          <a:bodyPr/>
          <a:lstStyle/>
          <a:p>
            <a:r>
              <a:rPr lang="en-US" dirty="0"/>
              <a:t>10-K 2018</a:t>
            </a:r>
          </a:p>
        </p:txBody>
      </p:sp>
      <p:graphicFrame>
        <p:nvGraphicFramePr>
          <p:cNvPr id="4" name="Object 3">
            <a:extLst>
              <a:ext uri="{FF2B5EF4-FFF2-40B4-BE49-F238E27FC236}">
                <a16:creationId xmlns:a16="http://schemas.microsoft.com/office/drawing/2014/main" xmlns="" id="{D4243F54-C2E7-4C12-97D1-1947B8FE3EDC}"/>
              </a:ext>
            </a:extLst>
          </p:cNvPr>
          <p:cNvGraphicFramePr>
            <a:graphicFrameLocks noChangeAspect="1"/>
          </p:cNvGraphicFramePr>
          <p:nvPr/>
        </p:nvGraphicFramePr>
        <p:xfrm>
          <a:off x="6188160" y="0"/>
          <a:ext cx="6003840" cy="7767391"/>
        </p:xfrm>
        <a:graphic>
          <a:graphicData uri="http://schemas.openxmlformats.org/presentationml/2006/ole">
            <p:oleObj spid="_x0000_s9245" name="Acrobat Document" r:id="rId3" imgW="3947400" imgH="5121360" progId="AcroExch.Document.11">
              <p:embed/>
            </p:oleObj>
          </a:graphicData>
        </a:graphic>
      </p:graphicFrame>
    </p:spTree>
    <p:extLst>
      <p:ext uri="{BB962C8B-B14F-4D97-AF65-F5344CB8AC3E}">
        <p14:creationId xmlns:p14="http://schemas.microsoft.com/office/powerpoint/2010/main" xmlns="" val="239677087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0D3E0E-E2BD-4A46-A061-A6B38964CA58}"/>
              </a:ext>
            </a:extLst>
          </p:cNvPr>
          <p:cNvSpPr>
            <a:spLocks noGrp="1"/>
          </p:cNvSpPr>
          <p:nvPr>
            <p:ph type="title"/>
          </p:nvPr>
        </p:nvSpPr>
        <p:spPr/>
        <p:txBody>
          <a:bodyPr/>
          <a:lstStyle/>
          <a:p>
            <a:r>
              <a:rPr lang="en-CA" dirty="0"/>
              <a:t>Cash Flow</a:t>
            </a:r>
            <a:endParaRPr lang="en-US" dirty="0"/>
          </a:p>
        </p:txBody>
      </p:sp>
      <p:sp>
        <p:nvSpPr>
          <p:cNvPr id="3" name="Content Placeholder 2">
            <a:extLst>
              <a:ext uri="{FF2B5EF4-FFF2-40B4-BE49-F238E27FC236}">
                <a16:creationId xmlns:a16="http://schemas.microsoft.com/office/drawing/2014/main" xmlns="" id="{96DF4F40-AA2E-4993-9D34-664E1BEABC54}"/>
              </a:ext>
            </a:extLst>
          </p:cNvPr>
          <p:cNvSpPr>
            <a:spLocks noGrp="1"/>
          </p:cNvSpPr>
          <p:nvPr>
            <p:ph idx="1"/>
          </p:nvPr>
        </p:nvSpPr>
        <p:spPr/>
        <p:txBody>
          <a:bodyPr/>
          <a:lstStyle/>
          <a:p>
            <a:r>
              <a:rPr lang="en-US" dirty="0"/>
              <a:t>10</a:t>
            </a:r>
            <a:r>
              <a:rPr lang="en-US" altLang="zh-CN" dirty="0"/>
              <a:t>-Q3 2019</a:t>
            </a:r>
            <a:endParaRPr lang="en-US" dirty="0"/>
          </a:p>
        </p:txBody>
      </p:sp>
      <p:graphicFrame>
        <p:nvGraphicFramePr>
          <p:cNvPr id="4" name="Object 3">
            <a:extLst>
              <a:ext uri="{FF2B5EF4-FFF2-40B4-BE49-F238E27FC236}">
                <a16:creationId xmlns:a16="http://schemas.microsoft.com/office/drawing/2014/main" xmlns="" id="{94038627-8FB8-4C1B-A0D9-FC2E89267ACE}"/>
              </a:ext>
            </a:extLst>
          </p:cNvPr>
          <p:cNvGraphicFramePr>
            <a:graphicFrameLocks noChangeAspect="1"/>
          </p:cNvGraphicFramePr>
          <p:nvPr/>
        </p:nvGraphicFramePr>
        <p:xfrm>
          <a:off x="6352675" y="0"/>
          <a:ext cx="5839326" cy="7554554"/>
        </p:xfrm>
        <a:graphic>
          <a:graphicData uri="http://schemas.openxmlformats.org/presentationml/2006/ole">
            <p:oleObj spid="_x0000_s10269" name="Acrobat Document" r:id="rId3" imgW="3947400" imgH="5121360" progId="AcroExch.Document.11">
              <p:embed/>
            </p:oleObj>
          </a:graphicData>
        </a:graphic>
      </p:graphicFrame>
    </p:spTree>
    <p:extLst>
      <p:ext uri="{BB962C8B-B14F-4D97-AF65-F5344CB8AC3E}">
        <p14:creationId xmlns:p14="http://schemas.microsoft.com/office/powerpoint/2010/main" xmlns="" val="71300270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9E97BF-8D7E-4F76-A0B6-1097AF2A769F}"/>
              </a:ext>
            </a:extLst>
          </p:cNvPr>
          <p:cNvSpPr>
            <a:spLocks noGrp="1"/>
          </p:cNvSpPr>
          <p:nvPr>
            <p:ph type="title"/>
          </p:nvPr>
        </p:nvSpPr>
        <p:spPr/>
        <p:txBody>
          <a:bodyPr/>
          <a:lstStyle/>
          <a:p>
            <a:r>
              <a:rPr lang="en-CA" dirty="0"/>
              <a:t>Cash Flow</a:t>
            </a:r>
            <a:endParaRPr lang="en-US" dirty="0"/>
          </a:p>
        </p:txBody>
      </p:sp>
      <p:sp>
        <p:nvSpPr>
          <p:cNvPr id="3" name="Content Placeholder 2">
            <a:extLst>
              <a:ext uri="{FF2B5EF4-FFF2-40B4-BE49-F238E27FC236}">
                <a16:creationId xmlns:a16="http://schemas.microsoft.com/office/drawing/2014/main" xmlns="" id="{E7E03FDC-854A-432C-9995-EC490649F1F0}"/>
              </a:ext>
            </a:extLst>
          </p:cNvPr>
          <p:cNvSpPr>
            <a:spLocks noGrp="1"/>
          </p:cNvSpPr>
          <p:nvPr>
            <p:ph idx="1"/>
          </p:nvPr>
        </p:nvSpPr>
        <p:spPr/>
        <p:txBody>
          <a:bodyPr/>
          <a:lstStyle/>
          <a:p>
            <a:r>
              <a:rPr lang="en-US" dirty="0"/>
              <a:t>10-Q2 2019</a:t>
            </a:r>
          </a:p>
        </p:txBody>
      </p:sp>
      <p:graphicFrame>
        <p:nvGraphicFramePr>
          <p:cNvPr id="4" name="Object 3">
            <a:extLst>
              <a:ext uri="{FF2B5EF4-FFF2-40B4-BE49-F238E27FC236}">
                <a16:creationId xmlns:a16="http://schemas.microsoft.com/office/drawing/2014/main" xmlns="" id="{7E9C9B79-BF76-4E83-8757-D9CE598E846B}"/>
              </a:ext>
            </a:extLst>
          </p:cNvPr>
          <p:cNvGraphicFramePr>
            <a:graphicFrameLocks noChangeAspect="1"/>
          </p:cNvGraphicFramePr>
          <p:nvPr/>
        </p:nvGraphicFramePr>
        <p:xfrm>
          <a:off x="6096001" y="0"/>
          <a:ext cx="6096000" cy="7886622"/>
        </p:xfrm>
        <a:graphic>
          <a:graphicData uri="http://schemas.openxmlformats.org/presentationml/2006/ole">
            <p:oleObj spid="_x0000_s11293" name="Acrobat Document" r:id="rId3" imgW="3947400" imgH="5121360" progId="AcroExch.Document.11">
              <p:embed/>
            </p:oleObj>
          </a:graphicData>
        </a:graphic>
      </p:graphicFrame>
    </p:spTree>
    <p:extLst>
      <p:ext uri="{BB962C8B-B14F-4D97-AF65-F5344CB8AC3E}">
        <p14:creationId xmlns:p14="http://schemas.microsoft.com/office/powerpoint/2010/main" xmlns="" val="67037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Cost Structure Benchmarks</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3" name="图片 2">
            <a:extLst>
              <a:ext uri="{FF2B5EF4-FFF2-40B4-BE49-F238E27FC236}">
                <a16:creationId xmlns:a16="http://schemas.microsoft.com/office/drawing/2014/main" xmlns="" id="{A06F5601-F92C-4C94-A507-82B4974D1A3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77920" y="910696"/>
            <a:ext cx="7036160" cy="5608826"/>
          </a:xfrm>
          <a:prstGeom prst="rect">
            <a:avLst/>
          </a:prstGeom>
        </p:spPr>
      </p:pic>
    </p:spTree>
    <p:extLst>
      <p:ext uri="{BB962C8B-B14F-4D97-AF65-F5344CB8AC3E}">
        <p14:creationId xmlns:p14="http://schemas.microsoft.com/office/powerpoint/2010/main" xmlns="" val="2382913031"/>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11AC4E-F0DB-47A6-97E5-4BFB7AE7DF67}"/>
              </a:ext>
            </a:extLst>
          </p:cNvPr>
          <p:cNvSpPr>
            <a:spLocks noGrp="1"/>
          </p:cNvSpPr>
          <p:nvPr>
            <p:ph type="title"/>
          </p:nvPr>
        </p:nvSpPr>
        <p:spPr/>
        <p:txBody>
          <a:bodyPr/>
          <a:lstStyle/>
          <a:p>
            <a:r>
              <a:rPr lang="en-CA" dirty="0"/>
              <a:t>Cash Flow</a:t>
            </a:r>
            <a:endParaRPr lang="en-US" dirty="0"/>
          </a:p>
        </p:txBody>
      </p:sp>
      <p:sp>
        <p:nvSpPr>
          <p:cNvPr id="3" name="Content Placeholder 2">
            <a:extLst>
              <a:ext uri="{FF2B5EF4-FFF2-40B4-BE49-F238E27FC236}">
                <a16:creationId xmlns:a16="http://schemas.microsoft.com/office/drawing/2014/main" xmlns="" id="{D97B436D-2E84-4B44-86A4-AA38284E13F0}"/>
              </a:ext>
            </a:extLst>
          </p:cNvPr>
          <p:cNvSpPr>
            <a:spLocks noGrp="1"/>
          </p:cNvSpPr>
          <p:nvPr>
            <p:ph idx="1"/>
          </p:nvPr>
        </p:nvSpPr>
        <p:spPr/>
        <p:txBody>
          <a:bodyPr/>
          <a:lstStyle/>
          <a:p>
            <a:r>
              <a:rPr lang="en-US" dirty="0"/>
              <a:t>10-Q1 2019</a:t>
            </a:r>
          </a:p>
        </p:txBody>
      </p:sp>
      <p:graphicFrame>
        <p:nvGraphicFramePr>
          <p:cNvPr id="4" name="Object 3">
            <a:extLst>
              <a:ext uri="{FF2B5EF4-FFF2-40B4-BE49-F238E27FC236}">
                <a16:creationId xmlns:a16="http://schemas.microsoft.com/office/drawing/2014/main" xmlns="" id="{E52B142D-0779-48DC-BF85-3176F81B88B2}"/>
              </a:ext>
            </a:extLst>
          </p:cNvPr>
          <p:cNvGraphicFramePr>
            <a:graphicFrameLocks noChangeAspect="1"/>
          </p:cNvGraphicFramePr>
          <p:nvPr/>
        </p:nvGraphicFramePr>
        <p:xfrm>
          <a:off x="6108115" y="0"/>
          <a:ext cx="6083885" cy="7870948"/>
        </p:xfrm>
        <a:graphic>
          <a:graphicData uri="http://schemas.openxmlformats.org/presentationml/2006/ole">
            <p:oleObj spid="_x0000_s12317" name="Acrobat Document" r:id="rId3" imgW="3947400" imgH="5121360" progId="AcroExch.Document.11">
              <p:embed/>
            </p:oleObj>
          </a:graphicData>
        </a:graphic>
      </p:graphicFrame>
    </p:spTree>
    <p:extLst>
      <p:ext uri="{BB962C8B-B14F-4D97-AF65-F5344CB8AC3E}">
        <p14:creationId xmlns:p14="http://schemas.microsoft.com/office/powerpoint/2010/main" xmlns="" val="39598335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703BB1-0795-4AAF-94AE-E8929E30CA61}"/>
              </a:ext>
            </a:extLst>
          </p:cNvPr>
          <p:cNvSpPr>
            <a:spLocks noGrp="1"/>
          </p:cNvSpPr>
          <p:nvPr>
            <p:ph type="title"/>
          </p:nvPr>
        </p:nvSpPr>
        <p:spPr/>
        <p:txBody>
          <a:bodyPr/>
          <a:lstStyle/>
          <a:p>
            <a:r>
              <a:rPr lang="en-CA" dirty="0"/>
              <a:t>Recommendation </a:t>
            </a:r>
            <a:endParaRPr lang="en-US" dirty="0"/>
          </a:p>
        </p:txBody>
      </p:sp>
      <p:sp>
        <p:nvSpPr>
          <p:cNvPr id="3" name="Content Placeholder 2">
            <a:extLst>
              <a:ext uri="{FF2B5EF4-FFF2-40B4-BE49-F238E27FC236}">
                <a16:creationId xmlns:a16="http://schemas.microsoft.com/office/drawing/2014/main" xmlns="" id="{2BEB6DA6-FFAE-4DD2-94CF-C9F48E5317C8}"/>
              </a:ext>
            </a:extLst>
          </p:cNvPr>
          <p:cNvSpPr>
            <a:spLocks noGrp="1"/>
          </p:cNvSpPr>
          <p:nvPr>
            <p:ph idx="1"/>
          </p:nvPr>
        </p:nvSpPr>
        <p:spPr/>
        <p:txBody>
          <a:bodyPr>
            <a:normAutofit/>
          </a:bodyPr>
          <a:lstStyle/>
          <a:p>
            <a:r>
              <a:rPr lang="en-US" sz="8800" dirty="0"/>
              <a:t>Buy </a:t>
            </a:r>
          </a:p>
        </p:txBody>
      </p:sp>
      <p:pic>
        <p:nvPicPr>
          <p:cNvPr id="5" name="Picture 4" descr="A group of people looking at the camera&#10;&#10;Description automatically generated">
            <a:extLst>
              <a:ext uri="{FF2B5EF4-FFF2-40B4-BE49-F238E27FC236}">
                <a16:creationId xmlns:a16="http://schemas.microsoft.com/office/drawing/2014/main" xmlns="" id="{C4D2B52C-E48A-49DB-B1FB-14069CBD292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29626" y="804519"/>
            <a:ext cx="5502865" cy="5643119"/>
          </a:xfrm>
          <a:prstGeom prst="rect">
            <a:avLst/>
          </a:prstGeom>
        </p:spPr>
      </p:pic>
    </p:spTree>
    <p:extLst>
      <p:ext uri="{BB962C8B-B14F-4D97-AF65-F5344CB8AC3E}">
        <p14:creationId xmlns:p14="http://schemas.microsoft.com/office/powerpoint/2010/main" xmlns="" val="77980055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listening  </a:t>
            </a:r>
          </a:p>
        </p:txBody>
      </p:sp>
      <p:pic>
        <p:nvPicPr>
          <p:cNvPr id="6" name="Content Placeholder 5" descr="Happy 29th! | My Little World by Mommy Rackell"/>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998505" y="1940018"/>
            <a:ext cx="6110990" cy="4166082"/>
          </a:xfrm>
        </p:spPr>
      </p:pic>
    </p:spTree>
    <p:extLst>
      <p:ext uri="{BB962C8B-B14F-4D97-AF65-F5344CB8AC3E}">
        <p14:creationId xmlns:p14="http://schemas.microsoft.com/office/powerpoint/2010/main" xmlns="" val="326026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Operating Conditions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Capital Intensity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Medium</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429BC77B-C162-4AFD-AA32-6C7DF423C27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96000" y="1192033"/>
            <a:ext cx="4575613" cy="4473933"/>
          </a:xfrm>
          <a:prstGeom prst="rect">
            <a:avLst/>
          </a:prstGeom>
        </p:spPr>
      </p:pic>
      <p:sp>
        <p:nvSpPr>
          <p:cNvPr id="5" name="文本框 4">
            <a:extLst>
              <a:ext uri="{FF2B5EF4-FFF2-40B4-BE49-F238E27FC236}">
                <a16:creationId xmlns:a16="http://schemas.microsoft.com/office/drawing/2014/main" xmlns="" id="{3B2E9856-2930-42AD-BF19-39BECB66F08B}"/>
              </a:ext>
            </a:extLst>
          </p:cNvPr>
          <p:cNvSpPr txBox="1"/>
          <p:nvPr/>
        </p:nvSpPr>
        <p:spPr>
          <a:xfrm>
            <a:off x="646386" y="1308538"/>
            <a:ext cx="5186855" cy="2776081"/>
          </a:xfrm>
          <a:prstGeom prst="rect">
            <a:avLst/>
          </a:prstGeom>
          <a:noFill/>
        </p:spPr>
        <p:txBody>
          <a:bodyPr wrap="square" rtlCol="0">
            <a:spAutoFit/>
          </a:bodyPr>
          <a:lstStyle/>
          <a:p>
            <a:pPr>
              <a:lnSpc>
                <a:spcPct val="200000"/>
              </a:lnSpc>
            </a:pPr>
            <a:r>
              <a:rPr lang="en-CA" altLang="zh-CN" dirty="0"/>
              <a:t>For every dollar spent on wages, industry operators will spend $0.18 in capital investment. </a:t>
            </a:r>
          </a:p>
          <a:p>
            <a:pPr>
              <a:lnSpc>
                <a:spcPct val="200000"/>
              </a:lnSpc>
            </a:pPr>
            <a:r>
              <a:rPr lang="en-CA" altLang="zh-CN" dirty="0"/>
              <a:t>Labor costs are mainly incurred through hiring staff to fulfill orders and corporate workers for larger companies. </a:t>
            </a:r>
            <a:endParaRPr lang="zh-CN" altLang="en-US" dirty="0"/>
          </a:p>
        </p:txBody>
      </p:sp>
    </p:spTree>
    <p:extLst>
      <p:ext uri="{BB962C8B-B14F-4D97-AF65-F5344CB8AC3E}">
        <p14:creationId xmlns:p14="http://schemas.microsoft.com/office/powerpoint/2010/main" xmlns="" val="1061713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Operating Conditions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Revenue Volatility</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xmlns="" id="{186BA0CE-3F0D-43F5-9132-50D7589390D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56301" y="1298495"/>
            <a:ext cx="8079398" cy="4097409"/>
          </a:xfrm>
          <a:prstGeom prst="rect">
            <a:avLst/>
          </a:prstGeom>
        </p:spPr>
      </p:pic>
    </p:spTree>
    <p:extLst>
      <p:ext uri="{BB962C8B-B14F-4D97-AF65-F5344CB8AC3E}">
        <p14:creationId xmlns:p14="http://schemas.microsoft.com/office/powerpoint/2010/main" xmlns="" val="799388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Basis of Competition</a:t>
            </a:r>
          </a:p>
          <a:p>
            <a:pPr algn="ct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Competition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High </a:t>
            </a: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and the trend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Increasing</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49797" y="1286970"/>
            <a:ext cx="4580960" cy="4247317"/>
          </a:xfrm>
          <a:prstGeom prst="rect">
            <a:avLst/>
          </a:prstGeom>
          <a:noFill/>
        </p:spPr>
        <p:txBody>
          <a:bodyPr wrap="square" rtlCol="0">
            <a:spAutoFit/>
          </a:bodyPr>
          <a:lstStyle/>
          <a:p>
            <a:pPr>
              <a:lnSpc>
                <a:spcPct val="150000"/>
              </a:lnSpc>
            </a:pPr>
            <a:r>
              <a:rPr lang="en-US" b="1" dirty="0"/>
              <a:t>Internal Competition:</a:t>
            </a:r>
          </a:p>
          <a:p>
            <a:pPr marL="742950" lvl="1" indent="-285750">
              <a:lnSpc>
                <a:spcPct val="150000"/>
              </a:lnSpc>
              <a:buFont typeface="Arial" panose="020B0604020202020204" pitchFamily="34" charset="0"/>
              <a:buChar char="•"/>
            </a:pPr>
            <a:r>
              <a:rPr lang="en-US" dirty="0"/>
              <a:t>Price</a:t>
            </a:r>
          </a:p>
          <a:p>
            <a:pPr marL="742950" lvl="1" indent="-285750">
              <a:lnSpc>
                <a:spcPct val="150000"/>
              </a:lnSpc>
              <a:buFont typeface="Arial" panose="020B0604020202020204" pitchFamily="34" charset="0"/>
              <a:buChar char="•"/>
            </a:pPr>
            <a:r>
              <a:rPr lang="en-US" dirty="0"/>
              <a:t>Product Selection</a:t>
            </a:r>
          </a:p>
          <a:p>
            <a:pPr marL="742950" lvl="1" indent="-285750">
              <a:lnSpc>
                <a:spcPct val="150000"/>
              </a:lnSpc>
              <a:buFont typeface="Arial" panose="020B0604020202020204" pitchFamily="34" charset="0"/>
              <a:buChar char="•"/>
            </a:pPr>
            <a:r>
              <a:rPr lang="en-US" dirty="0"/>
              <a:t>Promotional Activities</a:t>
            </a:r>
          </a:p>
          <a:p>
            <a:pPr marL="742950" lvl="1" indent="-285750">
              <a:lnSpc>
                <a:spcPct val="150000"/>
              </a:lnSpc>
              <a:buFont typeface="Arial" panose="020B0604020202020204" pitchFamily="34" charset="0"/>
              <a:buChar char="•"/>
            </a:pPr>
            <a:r>
              <a:rPr lang="en-US" dirty="0"/>
              <a:t>Website Features or Navigability</a:t>
            </a:r>
          </a:p>
          <a:p>
            <a:pPr marL="742950" lvl="1" indent="-285750">
              <a:lnSpc>
                <a:spcPct val="150000"/>
              </a:lnSpc>
              <a:buFont typeface="Arial" panose="020B0604020202020204" pitchFamily="34" charset="0"/>
              <a:buChar char="•"/>
            </a:pPr>
            <a:r>
              <a:rPr lang="en-US" dirty="0"/>
              <a:t>Valued-added Services</a:t>
            </a:r>
            <a:endParaRPr lang="en-US" b="1" dirty="0"/>
          </a:p>
          <a:p>
            <a:pPr>
              <a:lnSpc>
                <a:spcPct val="150000"/>
              </a:lnSpc>
            </a:pPr>
            <a:r>
              <a:rPr lang="en-US" b="1" dirty="0"/>
              <a:t>External Competition:</a:t>
            </a:r>
          </a:p>
          <a:p>
            <a:pPr marL="742950" lvl="1" indent="-285750">
              <a:lnSpc>
                <a:spcPct val="150000"/>
              </a:lnSpc>
              <a:buFont typeface="Arial" panose="020B0604020202020204" pitchFamily="34" charset="0"/>
              <a:buChar char="•"/>
            </a:pPr>
            <a:r>
              <a:rPr lang="en-US" dirty="0"/>
              <a:t>Convenience</a:t>
            </a:r>
          </a:p>
          <a:p>
            <a:pPr marL="742950" lvl="1" indent="-285750">
              <a:lnSpc>
                <a:spcPct val="150000"/>
              </a:lnSpc>
              <a:buFont typeface="Arial" panose="020B0604020202020204" pitchFamily="34" charset="0"/>
              <a:buChar char="•"/>
            </a:pPr>
            <a:r>
              <a:rPr lang="en-US" dirty="0"/>
              <a:t>Price</a:t>
            </a:r>
          </a:p>
          <a:p>
            <a:pPr marL="742950" lvl="1" indent="-285750">
              <a:lnSpc>
                <a:spcPct val="150000"/>
              </a:lnSpc>
              <a:buFont typeface="Arial" panose="020B0604020202020204" pitchFamily="34" charset="0"/>
              <a:buChar char="•"/>
            </a:pPr>
            <a:r>
              <a:rPr lang="en-US" dirty="0"/>
              <a:t>Product Availability</a:t>
            </a:r>
          </a:p>
        </p:txBody>
      </p:sp>
      <p:pic>
        <p:nvPicPr>
          <p:cNvPr id="19" name="Picture 18"/>
          <p:cNvPicPr>
            <a:picLocks noChangeAspect="1"/>
          </p:cNvPicPr>
          <p:nvPr/>
        </p:nvPicPr>
        <p:blipFill>
          <a:blip r:embed="rId3" cstate="print">
            <a:alphaModFix amt="20000"/>
            <a:extLst>
              <a:ext uri="{28A0092B-C50C-407E-A947-70E740481C1C}">
                <a14:useLocalDpi xmlns:a14="http://schemas.microsoft.com/office/drawing/2010/main" xmlns="" val="0"/>
              </a:ext>
            </a:extLst>
          </a:blip>
          <a:stretch>
            <a:fillRect/>
          </a:stretch>
        </p:blipFill>
        <p:spPr>
          <a:xfrm>
            <a:off x="1066800" y="1106773"/>
            <a:ext cx="10058400" cy="4607710"/>
          </a:xfrm>
          <a:prstGeom prst="rect">
            <a:avLst/>
          </a:prstGeom>
          <a:ln>
            <a:noFill/>
          </a:ln>
          <a:effectLst>
            <a:softEdge rad="112500"/>
          </a:effectLst>
        </p:spPr>
      </p:pic>
    </p:spTree>
    <p:extLst>
      <p:ext uri="{BB962C8B-B14F-4D97-AF65-F5344CB8AC3E}">
        <p14:creationId xmlns:p14="http://schemas.microsoft.com/office/powerpoint/2010/main" xmlns="" val="1807535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Barriers to Entry</a:t>
            </a:r>
          </a:p>
          <a:p>
            <a:pPr algn="ct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Competition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Low </a:t>
            </a: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and the trend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Decreasing</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stretch>
            <a:fillRect/>
          </a:stretch>
        </p:blipFill>
        <p:spPr>
          <a:xfrm>
            <a:off x="3251414" y="1405500"/>
            <a:ext cx="5689172" cy="3467915"/>
          </a:xfrm>
          <a:prstGeom prst="rect">
            <a:avLst/>
          </a:prstGeom>
        </p:spPr>
      </p:pic>
    </p:spTree>
    <p:extLst>
      <p:ext uri="{BB962C8B-B14F-4D97-AF65-F5344CB8AC3E}">
        <p14:creationId xmlns:p14="http://schemas.microsoft.com/office/powerpoint/2010/main" xmlns="" val="352866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Tech &amp; Systems</a:t>
            </a:r>
          </a:p>
          <a:p>
            <a:pPr algn="ct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The level of tech change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High</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9" name="ChartObject"/>
          <p:cNvGraphicFramePr/>
          <p:nvPr>
            <p:extLst>
              <p:ext uri="{D42A27DB-BD31-4B8C-83A1-F6EECF244321}">
                <p14:modId xmlns:p14="http://schemas.microsoft.com/office/powerpoint/2010/main" xmlns="" val="3909929249"/>
              </p:ext>
            </p:extLst>
          </p:nvPr>
        </p:nvGraphicFramePr>
        <p:xfrm>
          <a:off x="676800" y="1440000"/>
          <a:ext cx="106560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New shape"/>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dirty="0">
                <a:solidFill>
                  <a:srgbClr val="FF0000"/>
                </a:solidFill>
                <a:latin typeface="Arial" pitchFamily="34" charset="0"/>
              </a:rPr>
              <a:t>Global mobile retail commerce revenue 2016-2021</a:t>
            </a:r>
          </a:p>
        </p:txBody>
      </p:sp>
    </p:spTree>
    <p:extLst>
      <p:ext uri="{BB962C8B-B14F-4D97-AF65-F5344CB8AC3E}">
        <p14:creationId xmlns:p14="http://schemas.microsoft.com/office/powerpoint/2010/main" xmlns="" val="95801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Tech &amp; Systems</a:t>
            </a:r>
          </a:p>
          <a:p>
            <a:pPr algn="ct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The level of tech change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High</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9" name="ChartObject"/>
          <p:cNvGraphicFramePr/>
          <p:nvPr>
            <p:extLst>
              <p:ext uri="{D42A27DB-BD31-4B8C-83A1-F6EECF244321}">
                <p14:modId xmlns:p14="http://schemas.microsoft.com/office/powerpoint/2010/main" xmlns="" val="3909929249"/>
              </p:ext>
            </p:extLst>
          </p:nvPr>
        </p:nvGraphicFramePr>
        <p:xfrm>
          <a:off x="676800" y="1440000"/>
          <a:ext cx="106560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Object"/>
          <p:cNvGraphicFramePr/>
          <p:nvPr/>
        </p:nvGraphicFramePr>
        <p:xfrm>
          <a:off x="676800" y="1630500"/>
          <a:ext cx="10656000" cy="4381500"/>
        </p:xfrm>
        <a:graphic>
          <a:graphicData uri="http://schemas.openxmlformats.org/drawingml/2006/chart">
            <c:chart xmlns:c="http://schemas.openxmlformats.org/drawingml/2006/chart" xmlns:r="http://schemas.openxmlformats.org/officeDocument/2006/relationships" r:id="rId4"/>
          </a:graphicData>
        </a:graphic>
      </p:graphicFrame>
      <p:sp>
        <p:nvSpPr>
          <p:cNvPr id="13" name="New shape"/>
          <p:cNvSpPr/>
          <p:nvPr/>
        </p:nvSpPr>
        <p:spPr>
          <a:xfrm>
            <a:off x="676800" y="111636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dirty="0">
                <a:solidFill>
                  <a:srgbClr val="FF0000"/>
                </a:solidFill>
                <a:latin typeface="Arial" pitchFamily="34" charset="0"/>
              </a:rPr>
              <a:t>Global payment methods online transaction volume share 2018, by region</a:t>
            </a:r>
          </a:p>
        </p:txBody>
      </p:sp>
    </p:spTree>
    <p:extLst>
      <p:ext uri="{BB962C8B-B14F-4D97-AF65-F5344CB8AC3E}">
        <p14:creationId xmlns:p14="http://schemas.microsoft.com/office/powerpoint/2010/main" xmlns="" val="2232444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Regulations &amp; Policy</a:t>
            </a:r>
          </a:p>
          <a:p>
            <a:pPr algn="ct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The level of regulation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Medium</a:t>
            </a: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 and the trend is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Increasing</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12" name="ChartObject"/>
          <p:cNvGraphicFramePr/>
          <p:nvPr>
            <p:extLst>
              <p:ext uri="{D42A27DB-BD31-4B8C-83A1-F6EECF244321}">
                <p14:modId xmlns:p14="http://schemas.microsoft.com/office/powerpoint/2010/main" xmlns="" val="4178685897"/>
              </p:ext>
            </p:extLst>
          </p:nvPr>
        </p:nvGraphicFramePr>
        <p:xfrm>
          <a:off x="676800" y="1630500"/>
          <a:ext cx="10656000"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New shape"/>
          <p:cNvSpPr/>
          <p:nvPr/>
        </p:nvSpPr>
        <p:spPr>
          <a:xfrm>
            <a:off x="676800" y="110112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dirty="0">
                <a:solidFill>
                  <a:srgbClr val="FF0000"/>
                </a:solidFill>
                <a:latin typeface="Arial" pitchFamily="34" charset="0"/>
              </a:rPr>
              <a:t>E-commerce law impact expectations by cross-border online shoppers in China Q3 2018</a:t>
            </a:r>
          </a:p>
        </p:txBody>
      </p:sp>
    </p:spTree>
    <p:extLst>
      <p:ext uri="{BB962C8B-B14F-4D97-AF65-F5344CB8AC3E}">
        <p14:creationId xmlns:p14="http://schemas.microsoft.com/office/powerpoint/2010/main" xmlns="" val="4063145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lgn="ctr">
              <a:lnSpc>
                <a:spcPct val="100000"/>
              </a:lnSpc>
              <a:buClr>
                <a:schemeClr val="dk1"/>
              </a:buClr>
              <a:buSzPts val="1100"/>
              <a:buNone/>
            </a:pPr>
            <a:r>
              <a:rPr lang="en-US" altLang="zh-CN" sz="4800">
                <a:solidFill>
                  <a:schemeClr val="dk1"/>
                </a:solidFill>
              </a:rPr>
              <a:t>AMAZON </a:t>
            </a:r>
            <a:endParaRPr sz="4800"/>
          </a:p>
        </p:txBody>
      </p:sp>
      <p:pic>
        <p:nvPicPr>
          <p:cNvPr id="81" name="Google Shape;81;p17"/>
          <p:cNvPicPr preferRelativeResize="0"/>
          <p:nvPr/>
        </p:nvPicPr>
        <p:blipFill>
          <a:blip r:embed="rId3" cstate="print">
            <a:alphaModFix/>
          </a:blip>
          <a:stretch>
            <a:fillRect/>
          </a:stretch>
        </p:blipFill>
        <p:spPr>
          <a:xfrm>
            <a:off x="2444900" y="792867"/>
            <a:ext cx="7303901" cy="4725300"/>
          </a:xfrm>
          <a:prstGeom prst="rect">
            <a:avLst/>
          </a:prstGeom>
          <a:noFill/>
          <a:ln>
            <a:noFill/>
          </a:ln>
        </p:spPr>
      </p:pic>
    </p:spTree>
    <p:extLst>
      <p:ext uri="{BB962C8B-B14F-4D97-AF65-F5344CB8AC3E}">
        <p14:creationId xmlns:p14="http://schemas.microsoft.com/office/powerpoint/2010/main" xmlns="" val="1658978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ED2F5393-91A3-4102-A584-E902285C507A}"/>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4</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Industry Overview</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xmlns="" id="{9EBCA346-5F79-462D-B789-67CD9AF961C4}"/>
              </a:ext>
            </a:extLst>
          </p:cNvPr>
          <p:cNvSpPr txBox="1"/>
          <p:nvPr/>
        </p:nvSpPr>
        <p:spPr>
          <a:xfrm>
            <a:off x="502920" y="966097"/>
            <a:ext cx="11460480" cy="4708981"/>
          </a:xfrm>
          <a:prstGeom prst="rect">
            <a:avLst/>
          </a:prstGeom>
          <a:noFill/>
        </p:spPr>
        <p:txBody>
          <a:bodyPr wrap="square" rtlCol="0">
            <a:spAutoFit/>
          </a:bodyPr>
          <a:lstStyle/>
          <a:p>
            <a:pPr>
              <a:lnSpc>
                <a:spcPct val="200000"/>
              </a:lnSpc>
            </a:pPr>
            <a:r>
              <a:rPr lang="en-US" altLang="zh-CN" sz="2000" b="1"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The Primary Activities of his Industry are:</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Retailing clothing and footwear online</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Retailing other merchandise online</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Retailing electronics online</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Operating internet auction sites</a:t>
            </a:r>
          </a:p>
          <a:p>
            <a:pPr>
              <a:lnSpc>
                <a:spcPct val="200000"/>
              </a:lnSpc>
            </a:pPr>
            <a:r>
              <a:rPr lang="en-US" altLang="zh-CN" sz="2000" b="1"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The Major Merchandises in this Industry are:</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Clothing, footwear and accessories</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Electronics</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Home and Office</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Food and Groceries</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Medication and Health Aids</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Sporting Goods, Toys, Hobby Items and Games</a:t>
            </a:r>
          </a:p>
          <a:p>
            <a:pPr marL="342900" indent="-342900">
              <a:buFont typeface="Arial" panose="020B0604020202020204" pitchFamily="34" charset="0"/>
              <a:buChar char="•"/>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mj-cs"/>
              </a:rPr>
              <a:t>Media</a:t>
            </a:r>
          </a:p>
        </p:txBody>
      </p:sp>
      <p:pic>
        <p:nvPicPr>
          <p:cNvPr id="9" name="Google Shape;151;p2">
            <a:extLst>
              <a:ext uri="{FF2B5EF4-FFF2-40B4-BE49-F238E27FC236}">
                <a16:creationId xmlns:a16="http://schemas.microsoft.com/office/drawing/2014/main" xmlns="" id="{9AD07CA3-FF18-4D39-A97A-1983E7531F90}"/>
              </a:ext>
            </a:extLst>
          </p:cNvPr>
          <p:cNvPicPr preferRelativeResize="0"/>
          <p:nvPr/>
        </p:nvPicPr>
        <p:blipFill>
          <a:blip r:embed="rId3" cstate="print">
            <a:alphaModFix/>
          </a:blip>
          <a:stretch>
            <a:fillRect/>
          </a:stretch>
        </p:blipFill>
        <p:spPr>
          <a:xfrm>
            <a:off x="6401593" y="1939390"/>
            <a:ext cx="5561807" cy="2979220"/>
          </a:xfrm>
          <a:prstGeom prst="rect">
            <a:avLst/>
          </a:prstGeom>
          <a:ln>
            <a:noFill/>
          </a:ln>
          <a:effectLst>
            <a:softEdge rad="112500"/>
          </a:effectLst>
        </p:spPr>
      </p:pic>
    </p:spTree>
    <p:extLst>
      <p:ext uri="{BB962C8B-B14F-4D97-AF65-F5344CB8AC3E}">
        <p14:creationId xmlns:p14="http://schemas.microsoft.com/office/powerpoint/2010/main" xmlns="" val="1485081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Autofit/>
          </a:bodyPr>
          <a:lstStyle/>
          <a:p>
            <a:pPr algn="ctr">
              <a:spcBef>
                <a:spcPts val="0"/>
              </a:spcBef>
            </a:pPr>
            <a:r>
              <a:rPr lang="en-US" altLang="zh-CN" sz="4800" b="1">
                <a:latin typeface="Times New Roman"/>
                <a:ea typeface="Times New Roman"/>
                <a:cs typeface="Times New Roman"/>
                <a:sym typeface="Times New Roman"/>
              </a:rPr>
              <a:t>Stock Performance</a:t>
            </a:r>
            <a:endParaRPr sz="4800" b="1">
              <a:latin typeface="Times New Roman"/>
              <a:ea typeface="Times New Roman"/>
              <a:cs typeface="Times New Roman"/>
              <a:sym typeface="Times New Roman"/>
            </a:endParaRPr>
          </a:p>
        </p:txBody>
      </p:sp>
    </p:spTree>
    <p:extLst>
      <p:ext uri="{BB962C8B-B14F-4D97-AF65-F5344CB8AC3E}">
        <p14:creationId xmlns:p14="http://schemas.microsoft.com/office/powerpoint/2010/main" xmlns="" val="648769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92" name="Google Shape;92;p1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93" name="Google Shape;93;p19"/>
          <p:cNvPicPr preferRelativeResize="0"/>
          <p:nvPr/>
        </p:nvPicPr>
        <p:blipFill>
          <a:blip r:embed="rId3" cstate="print">
            <a:alphaModFix/>
          </a:blip>
          <a:stretch>
            <a:fillRect/>
          </a:stretch>
        </p:blipFill>
        <p:spPr>
          <a:xfrm>
            <a:off x="338333" y="213600"/>
            <a:ext cx="11438067" cy="6506800"/>
          </a:xfrm>
          <a:prstGeom prst="rect">
            <a:avLst/>
          </a:prstGeom>
          <a:noFill/>
          <a:ln>
            <a:noFill/>
          </a:ln>
        </p:spPr>
      </p:pic>
    </p:spTree>
    <p:extLst>
      <p:ext uri="{BB962C8B-B14F-4D97-AF65-F5344CB8AC3E}">
        <p14:creationId xmlns:p14="http://schemas.microsoft.com/office/powerpoint/2010/main" xmlns="" val="2106025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415600" y="206700"/>
            <a:ext cx="11360800" cy="756800"/>
          </a:xfrm>
          <a:prstGeom prst="rect">
            <a:avLst/>
          </a:prstGeom>
        </p:spPr>
        <p:txBody>
          <a:bodyPr spcFirstLastPara="1" vert="horz" wrap="square" lIns="121900" tIns="121900" rIns="121900" bIns="121900" rtlCol="0" anchor="t" anchorCtr="0">
            <a:noAutofit/>
          </a:bodyPr>
          <a:lstStyle/>
          <a:p>
            <a:r>
              <a:rPr lang="zh-CN"/>
              <a:t>Key statistics</a:t>
            </a:r>
            <a:endParaRPr/>
          </a:p>
        </p:txBody>
      </p:sp>
      <p:sp>
        <p:nvSpPr>
          <p:cNvPr id="99" name="Google Shape;99;p2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0" name="Google Shape;100;p20"/>
          <p:cNvPicPr preferRelativeResize="0"/>
          <p:nvPr/>
        </p:nvPicPr>
        <p:blipFill>
          <a:blip r:embed="rId3" cstate="print">
            <a:alphaModFix/>
          </a:blip>
          <a:stretch>
            <a:fillRect/>
          </a:stretch>
        </p:blipFill>
        <p:spPr>
          <a:xfrm>
            <a:off x="107967" y="1177433"/>
            <a:ext cx="11976100" cy="5058267"/>
          </a:xfrm>
          <a:prstGeom prst="rect">
            <a:avLst/>
          </a:prstGeom>
          <a:noFill/>
          <a:ln>
            <a:noFill/>
          </a:ln>
        </p:spPr>
      </p:pic>
    </p:spTree>
    <p:extLst>
      <p:ext uri="{BB962C8B-B14F-4D97-AF65-F5344CB8AC3E}">
        <p14:creationId xmlns:p14="http://schemas.microsoft.com/office/powerpoint/2010/main" xmlns="" val="4174581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a:off x="415600" y="0"/>
            <a:ext cx="11360800" cy="832800"/>
          </a:xfrm>
          <a:prstGeom prst="rect">
            <a:avLst/>
          </a:prstGeom>
        </p:spPr>
        <p:txBody>
          <a:bodyPr spcFirstLastPara="1" vert="horz" wrap="square" lIns="121900" tIns="121900" rIns="121900" bIns="121900" rtlCol="0" anchor="t" anchorCtr="0">
            <a:noAutofit/>
          </a:bodyPr>
          <a:lstStyle/>
          <a:p>
            <a:r>
              <a:rPr lang="zh-CN"/>
              <a:t>5-Day Performance</a:t>
            </a:r>
            <a:endParaRPr/>
          </a:p>
        </p:txBody>
      </p:sp>
      <p:sp>
        <p:nvSpPr>
          <p:cNvPr id="106" name="Google Shape;106;p2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07" name="Google Shape;107;p21"/>
          <p:cNvPicPr preferRelativeResize="0"/>
          <p:nvPr/>
        </p:nvPicPr>
        <p:blipFill>
          <a:blip r:embed="rId3" cstate="print">
            <a:alphaModFix/>
          </a:blip>
          <a:stretch>
            <a:fillRect/>
          </a:stretch>
        </p:blipFill>
        <p:spPr>
          <a:xfrm>
            <a:off x="242234" y="726667"/>
            <a:ext cx="11793335" cy="6131333"/>
          </a:xfrm>
          <a:prstGeom prst="rect">
            <a:avLst/>
          </a:prstGeom>
          <a:noFill/>
          <a:ln>
            <a:noFill/>
          </a:ln>
        </p:spPr>
      </p:pic>
    </p:spTree>
    <p:extLst>
      <p:ext uri="{BB962C8B-B14F-4D97-AF65-F5344CB8AC3E}">
        <p14:creationId xmlns:p14="http://schemas.microsoft.com/office/powerpoint/2010/main" xmlns="" val="2495588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415600" y="60567"/>
            <a:ext cx="11360800" cy="605600"/>
          </a:xfrm>
          <a:prstGeom prst="rect">
            <a:avLst/>
          </a:prstGeom>
        </p:spPr>
        <p:txBody>
          <a:bodyPr spcFirstLastPara="1" vert="horz" wrap="square" lIns="121900" tIns="121900" rIns="121900" bIns="121900" rtlCol="0" anchor="t" anchorCtr="0">
            <a:noAutofit/>
          </a:bodyPr>
          <a:lstStyle/>
          <a:p>
            <a:r>
              <a:rPr lang="zh-CN"/>
              <a:t>1-M Performance</a:t>
            </a:r>
            <a:endParaRPr/>
          </a:p>
        </p:txBody>
      </p:sp>
      <p:sp>
        <p:nvSpPr>
          <p:cNvPr id="113" name="Google Shape;113;p2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14" name="Google Shape;114;p22"/>
          <p:cNvPicPr preferRelativeResize="0"/>
          <p:nvPr/>
        </p:nvPicPr>
        <p:blipFill>
          <a:blip r:embed="rId3" cstate="print">
            <a:alphaModFix/>
          </a:blip>
          <a:stretch>
            <a:fillRect/>
          </a:stretch>
        </p:blipFill>
        <p:spPr>
          <a:xfrm>
            <a:off x="302768" y="741801"/>
            <a:ext cx="11732801" cy="5948065"/>
          </a:xfrm>
          <a:prstGeom prst="rect">
            <a:avLst/>
          </a:prstGeom>
          <a:noFill/>
          <a:ln>
            <a:noFill/>
          </a:ln>
        </p:spPr>
      </p:pic>
    </p:spTree>
    <p:extLst>
      <p:ext uri="{BB962C8B-B14F-4D97-AF65-F5344CB8AC3E}">
        <p14:creationId xmlns:p14="http://schemas.microsoft.com/office/powerpoint/2010/main" xmlns="" val="1526016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15600" y="166533"/>
            <a:ext cx="11360800" cy="696400"/>
          </a:xfrm>
          <a:prstGeom prst="rect">
            <a:avLst/>
          </a:prstGeom>
        </p:spPr>
        <p:txBody>
          <a:bodyPr spcFirstLastPara="1" vert="horz" wrap="square" lIns="121900" tIns="121900" rIns="121900" bIns="121900" rtlCol="0" anchor="t" anchorCtr="0">
            <a:noAutofit/>
          </a:bodyPr>
          <a:lstStyle/>
          <a:p>
            <a:r>
              <a:rPr lang="zh-CN"/>
              <a:t>6-M Performance</a:t>
            </a:r>
            <a:endParaRPr/>
          </a:p>
          <a:p>
            <a:endParaRPr/>
          </a:p>
        </p:txBody>
      </p:sp>
      <p:sp>
        <p:nvSpPr>
          <p:cNvPr id="120" name="Google Shape;120;p2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21" name="Google Shape;121;p23"/>
          <p:cNvPicPr preferRelativeResize="0"/>
          <p:nvPr/>
        </p:nvPicPr>
        <p:blipFill>
          <a:blip r:embed="rId3" cstate="print">
            <a:alphaModFix/>
          </a:blip>
          <a:stretch>
            <a:fillRect/>
          </a:stretch>
        </p:blipFill>
        <p:spPr>
          <a:xfrm>
            <a:off x="242234" y="862934"/>
            <a:ext cx="11763068" cy="5861601"/>
          </a:xfrm>
          <a:prstGeom prst="rect">
            <a:avLst/>
          </a:prstGeom>
          <a:noFill/>
          <a:ln>
            <a:noFill/>
          </a:ln>
        </p:spPr>
      </p:pic>
    </p:spTree>
    <p:extLst>
      <p:ext uri="{BB962C8B-B14F-4D97-AF65-F5344CB8AC3E}">
        <p14:creationId xmlns:p14="http://schemas.microsoft.com/office/powerpoint/2010/main" xmlns="" val="33674605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xfrm>
            <a:off x="415600" y="75700"/>
            <a:ext cx="11360800" cy="711600"/>
          </a:xfrm>
          <a:prstGeom prst="rect">
            <a:avLst/>
          </a:prstGeom>
        </p:spPr>
        <p:txBody>
          <a:bodyPr spcFirstLastPara="1" vert="horz" wrap="square" lIns="121900" tIns="121900" rIns="121900" bIns="121900" rtlCol="0" anchor="t" anchorCtr="0">
            <a:noAutofit/>
          </a:bodyPr>
          <a:lstStyle/>
          <a:p>
            <a:r>
              <a:rPr lang="zh-CN"/>
              <a:t>1-Y Performance</a:t>
            </a:r>
            <a:endParaRPr/>
          </a:p>
          <a:p>
            <a:endParaRPr/>
          </a:p>
        </p:txBody>
      </p:sp>
      <p:sp>
        <p:nvSpPr>
          <p:cNvPr id="127" name="Google Shape;127;p2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28" name="Google Shape;128;p24"/>
          <p:cNvPicPr preferRelativeResize="0"/>
          <p:nvPr/>
        </p:nvPicPr>
        <p:blipFill>
          <a:blip r:embed="rId3" cstate="print">
            <a:alphaModFix/>
          </a:blip>
          <a:stretch>
            <a:fillRect/>
          </a:stretch>
        </p:blipFill>
        <p:spPr>
          <a:xfrm>
            <a:off x="227100" y="878067"/>
            <a:ext cx="11778200" cy="5830800"/>
          </a:xfrm>
          <a:prstGeom prst="rect">
            <a:avLst/>
          </a:prstGeom>
          <a:noFill/>
          <a:ln>
            <a:noFill/>
          </a:ln>
        </p:spPr>
      </p:pic>
    </p:spTree>
    <p:extLst>
      <p:ext uri="{BB962C8B-B14F-4D97-AF65-F5344CB8AC3E}">
        <p14:creationId xmlns:p14="http://schemas.microsoft.com/office/powerpoint/2010/main" xmlns="" val="1127470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5"/>
          <p:cNvSpPr txBox="1">
            <a:spLocks noGrp="1"/>
          </p:cNvSpPr>
          <p:nvPr>
            <p:ph type="title"/>
          </p:nvPr>
        </p:nvSpPr>
        <p:spPr>
          <a:xfrm>
            <a:off x="415600" y="196800"/>
            <a:ext cx="11360800" cy="605600"/>
          </a:xfrm>
          <a:prstGeom prst="rect">
            <a:avLst/>
          </a:prstGeom>
        </p:spPr>
        <p:txBody>
          <a:bodyPr spcFirstLastPara="1" vert="horz" wrap="square" lIns="121900" tIns="121900" rIns="121900" bIns="121900" rtlCol="0" anchor="t" anchorCtr="0">
            <a:noAutofit/>
          </a:bodyPr>
          <a:lstStyle/>
          <a:p>
            <a:r>
              <a:rPr lang="zh-CN"/>
              <a:t>5-Y Performance</a:t>
            </a:r>
            <a:endParaRPr/>
          </a:p>
          <a:p>
            <a:endParaRPr/>
          </a:p>
        </p:txBody>
      </p:sp>
      <p:sp>
        <p:nvSpPr>
          <p:cNvPr id="134" name="Google Shape;134;p2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35" name="Google Shape;135;p25"/>
          <p:cNvPicPr preferRelativeResize="0"/>
          <p:nvPr/>
        </p:nvPicPr>
        <p:blipFill>
          <a:blip r:embed="rId3" cstate="print">
            <a:alphaModFix/>
          </a:blip>
          <a:stretch>
            <a:fillRect/>
          </a:stretch>
        </p:blipFill>
        <p:spPr>
          <a:xfrm>
            <a:off x="227101" y="938634"/>
            <a:ext cx="11793335" cy="5763533"/>
          </a:xfrm>
          <a:prstGeom prst="rect">
            <a:avLst/>
          </a:prstGeom>
          <a:noFill/>
          <a:ln>
            <a:noFill/>
          </a:ln>
        </p:spPr>
      </p:pic>
    </p:spTree>
    <p:extLst>
      <p:ext uri="{BB962C8B-B14F-4D97-AF65-F5344CB8AC3E}">
        <p14:creationId xmlns:p14="http://schemas.microsoft.com/office/powerpoint/2010/main" xmlns="" val="2488402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415600" y="211933"/>
            <a:ext cx="11360800" cy="575200"/>
          </a:xfrm>
          <a:prstGeom prst="rect">
            <a:avLst/>
          </a:prstGeom>
        </p:spPr>
        <p:txBody>
          <a:bodyPr spcFirstLastPara="1" vert="horz" wrap="square" lIns="121900" tIns="121900" rIns="121900" bIns="121900" rtlCol="0" anchor="t" anchorCtr="0">
            <a:noAutofit/>
          </a:bodyPr>
          <a:lstStyle/>
          <a:p>
            <a:r>
              <a:rPr lang="zh-CN"/>
              <a:t>10-Y Performance</a:t>
            </a:r>
            <a:endParaRPr/>
          </a:p>
        </p:txBody>
      </p:sp>
      <p:sp>
        <p:nvSpPr>
          <p:cNvPr id="141" name="Google Shape;141;p2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42" name="Google Shape;142;p26"/>
          <p:cNvPicPr preferRelativeResize="0"/>
          <p:nvPr/>
        </p:nvPicPr>
        <p:blipFill>
          <a:blip r:embed="rId3" cstate="print">
            <a:alphaModFix/>
          </a:blip>
          <a:stretch>
            <a:fillRect/>
          </a:stretch>
        </p:blipFill>
        <p:spPr>
          <a:xfrm>
            <a:off x="211934" y="953767"/>
            <a:ext cx="11808500" cy="5726100"/>
          </a:xfrm>
          <a:prstGeom prst="rect">
            <a:avLst/>
          </a:prstGeom>
          <a:noFill/>
          <a:ln>
            <a:noFill/>
          </a:ln>
        </p:spPr>
      </p:pic>
    </p:spTree>
    <p:extLst>
      <p:ext uri="{BB962C8B-B14F-4D97-AF65-F5344CB8AC3E}">
        <p14:creationId xmlns:p14="http://schemas.microsoft.com/office/powerpoint/2010/main" xmlns="" val="3756351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415600" y="166533"/>
            <a:ext cx="11360800" cy="696400"/>
          </a:xfrm>
          <a:prstGeom prst="rect">
            <a:avLst/>
          </a:prstGeom>
        </p:spPr>
        <p:txBody>
          <a:bodyPr spcFirstLastPara="1" vert="horz" wrap="square" lIns="121900" tIns="121900" rIns="121900" bIns="121900" rtlCol="0" anchor="t" anchorCtr="0">
            <a:noAutofit/>
          </a:bodyPr>
          <a:lstStyle/>
          <a:p>
            <a:r>
              <a:rPr lang="zh-CN"/>
              <a:t>20-Y Performance</a:t>
            </a:r>
            <a:endParaRPr/>
          </a:p>
        </p:txBody>
      </p:sp>
      <p:sp>
        <p:nvSpPr>
          <p:cNvPr id="148" name="Google Shape;148;p27"/>
          <p:cNvSpPr txBox="1">
            <a:spLocks noGrp="1"/>
          </p:cNvSpPr>
          <p:nvPr>
            <p:ph type="body" idx="1"/>
          </p:nvPr>
        </p:nvSpPr>
        <p:spPr>
          <a:xfrm>
            <a:off x="415600" y="2997533"/>
            <a:ext cx="11360800" cy="34820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149" name="Google Shape;149;p27"/>
          <p:cNvPicPr preferRelativeResize="0"/>
          <p:nvPr/>
        </p:nvPicPr>
        <p:blipFill>
          <a:blip r:embed="rId3" cstate="print">
            <a:alphaModFix/>
          </a:blip>
          <a:stretch>
            <a:fillRect/>
          </a:stretch>
        </p:blipFill>
        <p:spPr>
          <a:xfrm>
            <a:off x="252317" y="862933"/>
            <a:ext cx="11687368" cy="5844800"/>
          </a:xfrm>
          <a:prstGeom prst="rect">
            <a:avLst/>
          </a:prstGeom>
          <a:noFill/>
          <a:ln>
            <a:noFill/>
          </a:ln>
        </p:spPr>
      </p:pic>
    </p:spTree>
    <p:extLst>
      <p:ext uri="{BB962C8B-B14F-4D97-AF65-F5344CB8AC3E}">
        <p14:creationId xmlns:p14="http://schemas.microsoft.com/office/powerpoint/2010/main" xmlns="" val="4281749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Major Players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Worldwide</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9" name="ChartObject">
            <a:extLst>
              <a:ext uri="{FF2B5EF4-FFF2-40B4-BE49-F238E27FC236}">
                <a16:creationId xmlns:a16="http://schemas.microsoft.com/office/drawing/2014/main" xmlns="" id="{F75E6344-B87C-4AB8-9F58-EB6CDD222BFF}"/>
              </a:ext>
            </a:extLst>
          </p:cNvPr>
          <p:cNvGraphicFramePr/>
          <p:nvPr>
            <p:extLst>
              <p:ext uri="{D42A27DB-BD31-4B8C-83A1-F6EECF244321}">
                <p14:modId xmlns:p14="http://schemas.microsoft.com/office/powerpoint/2010/main" xmlns="" val="81229580"/>
              </p:ext>
            </p:extLst>
          </p:nvPr>
        </p:nvGraphicFramePr>
        <p:xfrm>
          <a:off x="676800" y="1630500"/>
          <a:ext cx="10656000"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12" name="New shape">
            <a:extLst>
              <a:ext uri="{FF2B5EF4-FFF2-40B4-BE49-F238E27FC236}">
                <a16:creationId xmlns:a16="http://schemas.microsoft.com/office/drawing/2014/main" xmlns="" id="{5A0728AA-393B-4172-9FAD-A9076E87CE9F}"/>
              </a:ext>
            </a:extLst>
          </p:cNvPr>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dirty="0">
                <a:solidFill>
                  <a:schemeClr val="accent1"/>
                </a:solidFill>
                <a:latin typeface="Arial" pitchFamily="34" charset="0"/>
              </a:rPr>
              <a:t>Global e-commerce market share of leading e-retailers 2017</a:t>
            </a:r>
          </a:p>
        </p:txBody>
      </p:sp>
    </p:spTree>
    <p:extLst>
      <p:ext uri="{BB962C8B-B14F-4D97-AF65-F5344CB8AC3E}">
        <p14:creationId xmlns:p14="http://schemas.microsoft.com/office/powerpoint/2010/main" xmlns="" val="3457824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dirty="0"/>
              <a:t>Company Overview </a:t>
            </a:r>
            <a:endParaRPr dirty="0"/>
          </a:p>
        </p:txBody>
      </p:sp>
      <p:sp>
        <p:nvSpPr>
          <p:cNvPr id="155" name="Google Shape;155;p2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Bef>
                <a:spcPts val="1333"/>
              </a:spcBef>
              <a:buNone/>
            </a:pPr>
            <a:r>
              <a:rPr lang="zh-CN" b="1" dirty="0">
                <a:solidFill>
                  <a:srgbClr val="3F3F3F"/>
                </a:solidFill>
                <a:latin typeface="Trebuchet MS"/>
                <a:ea typeface="Trebuchet MS"/>
                <a:cs typeface="Trebuchet MS"/>
                <a:sym typeface="Trebuchet MS"/>
              </a:rPr>
              <a:t>AMAZON.COM, INC. </a:t>
            </a:r>
            <a:r>
              <a:rPr lang="zh-CN" dirty="0">
                <a:solidFill>
                  <a:srgbClr val="3F3F3F"/>
                </a:solidFill>
                <a:latin typeface="Trebuchet MS"/>
                <a:ea typeface="Trebuchet MS"/>
                <a:cs typeface="Trebuchet MS"/>
                <a:sym typeface="Trebuchet MS"/>
              </a:rPr>
              <a:t>(NASDAQ: AMZN)</a:t>
            </a:r>
            <a:endParaRPr dirty="0">
              <a:solidFill>
                <a:srgbClr val="3F3F3F"/>
              </a:solidFill>
              <a:latin typeface="Trebuchet MS"/>
              <a:ea typeface="Trebuchet MS"/>
              <a:cs typeface="Trebuchet MS"/>
              <a:sym typeface="Trebuchet MS"/>
            </a:endParaRPr>
          </a:p>
          <a:p>
            <a:pPr marL="0" indent="0">
              <a:spcBef>
                <a:spcPts val="1333"/>
              </a:spcBef>
              <a:buNone/>
            </a:pPr>
            <a:r>
              <a:rPr lang="zh-CN" dirty="0">
                <a:solidFill>
                  <a:srgbClr val="3F3F3F"/>
                </a:solidFill>
                <a:latin typeface="Trebuchet MS"/>
                <a:ea typeface="Trebuchet MS"/>
                <a:cs typeface="Trebuchet MS"/>
                <a:sym typeface="Trebuchet MS"/>
              </a:rPr>
              <a:t>An American technology company with a focus on:</a:t>
            </a:r>
            <a:endParaRPr dirty="0">
              <a:solidFill>
                <a:srgbClr val="3F3F3F"/>
              </a:solidFill>
              <a:latin typeface="Trebuchet MS"/>
              <a:ea typeface="Trebuchet MS"/>
              <a:cs typeface="Trebuchet MS"/>
              <a:sym typeface="Trebuchet MS"/>
            </a:endParaRPr>
          </a:p>
          <a:p>
            <a:pPr>
              <a:spcBef>
                <a:spcPts val="1333"/>
              </a:spcBef>
              <a:buClr>
                <a:srgbClr val="3F3F3F"/>
              </a:buClr>
              <a:buFont typeface="Trebuchet MS"/>
              <a:buChar char="-"/>
            </a:pPr>
            <a:r>
              <a:rPr lang="zh-CN" dirty="0">
                <a:solidFill>
                  <a:srgbClr val="3F3F3F"/>
                </a:solidFill>
                <a:latin typeface="Trebuchet MS"/>
                <a:ea typeface="Trebuchet MS"/>
                <a:cs typeface="Trebuchet MS"/>
                <a:sym typeface="Trebuchet MS"/>
              </a:rPr>
              <a:t>E-commerce</a:t>
            </a:r>
            <a:endParaRPr dirty="0">
              <a:solidFill>
                <a:srgbClr val="3F3F3F"/>
              </a:solidFill>
              <a:latin typeface="Trebuchet MS"/>
              <a:ea typeface="Trebuchet MS"/>
              <a:cs typeface="Trebuchet MS"/>
              <a:sym typeface="Trebuchet MS"/>
            </a:endParaRPr>
          </a:p>
          <a:p>
            <a:pPr>
              <a:buClr>
                <a:srgbClr val="3F3F3F"/>
              </a:buClr>
              <a:buFont typeface="Trebuchet MS"/>
              <a:buChar char="-"/>
            </a:pPr>
            <a:r>
              <a:rPr lang="zh-CN" dirty="0">
                <a:solidFill>
                  <a:srgbClr val="3F3F3F"/>
                </a:solidFill>
                <a:latin typeface="Trebuchet MS"/>
                <a:ea typeface="Trebuchet MS"/>
                <a:cs typeface="Trebuchet MS"/>
                <a:sym typeface="Trebuchet MS"/>
              </a:rPr>
              <a:t>Cloud computing</a:t>
            </a:r>
            <a:endParaRPr dirty="0">
              <a:solidFill>
                <a:srgbClr val="3F3F3F"/>
              </a:solidFill>
              <a:latin typeface="Trebuchet MS"/>
              <a:ea typeface="Trebuchet MS"/>
              <a:cs typeface="Trebuchet MS"/>
              <a:sym typeface="Trebuchet MS"/>
            </a:endParaRPr>
          </a:p>
          <a:p>
            <a:pPr>
              <a:buClr>
                <a:srgbClr val="3F3F3F"/>
              </a:buClr>
              <a:buFont typeface="Trebuchet MS"/>
              <a:buChar char="-"/>
            </a:pPr>
            <a:r>
              <a:rPr lang="zh-CN" dirty="0">
                <a:solidFill>
                  <a:srgbClr val="3F3F3F"/>
                </a:solidFill>
                <a:latin typeface="Trebuchet MS"/>
                <a:ea typeface="Trebuchet MS"/>
                <a:cs typeface="Trebuchet MS"/>
                <a:sym typeface="Trebuchet MS"/>
              </a:rPr>
              <a:t>Digital streaming </a:t>
            </a:r>
            <a:endParaRPr dirty="0">
              <a:solidFill>
                <a:srgbClr val="3F3F3F"/>
              </a:solidFill>
              <a:latin typeface="Trebuchet MS"/>
              <a:ea typeface="Trebuchet MS"/>
              <a:cs typeface="Trebuchet MS"/>
              <a:sym typeface="Trebuchet MS"/>
            </a:endParaRPr>
          </a:p>
          <a:p>
            <a:pPr>
              <a:buClr>
                <a:srgbClr val="3F3F3F"/>
              </a:buClr>
              <a:buFont typeface="Trebuchet MS"/>
              <a:buChar char="-"/>
            </a:pPr>
            <a:r>
              <a:rPr lang="zh-CN" dirty="0">
                <a:solidFill>
                  <a:srgbClr val="3F3F3F"/>
                </a:solidFill>
                <a:latin typeface="Trebuchet MS"/>
                <a:ea typeface="Trebuchet MS"/>
                <a:cs typeface="Trebuchet MS"/>
                <a:sym typeface="Trebuchet MS"/>
              </a:rPr>
              <a:t>Artificial intelligence</a:t>
            </a:r>
            <a:endParaRPr dirty="0">
              <a:solidFill>
                <a:srgbClr val="3F3F3F"/>
              </a:solidFill>
              <a:latin typeface="Trebuchet MS"/>
              <a:ea typeface="Trebuchet MS"/>
              <a:cs typeface="Trebuchet MS"/>
              <a:sym typeface="Trebuchet MS"/>
            </a:endParaRPr>
          </a:p>
          <a:p>
            <a:pPr>
              <a:buClr>
                <a:srgbClr val="3F3F3F"/>
              </a:buClr>
              <a:buFont typeface="Trebuchet MS"/>
              <a:buChar char="-"/>
            </a:pPr>
            <a:r>
              <a:rPr lang="zh-CN" dirty="0">
                <a:solidFill>
                  <a:srgbClr val="3F3F3F"/>
                </a:solidFill>
                <a:latin typeface="Trebuchet MS"/>
                <a:ea typeface="Trebuchet MS"/>
                <a:cs typeface="Trebuchet MS"/>
                <a:sym typeface="Trebuchet MS"/>
              </a:rPr>
              <a:t>Grocery stores</a:t>
            </a:r>
            <a:endParaRPr dirty="0">
              <a:solidFill>
                <a:srgbClr val="3F3F3F"/>
              </a:solidFill>
              <a:latin typeface="Trebuchet MS"/>
              <a:ea typeface="Trebuchet MS"/>
              <a:cs typeface="Trebuchet MS"/>
              <a:sym typeface="Trebuchet MS"/>
            </a:endParaRPr>
          </a:p>
          <a:p>
            <a:pPr marL="0" indent="0">
              <a:spcBef>
                <a:spcPts val="1333"/>
              </a:spcBef>
              <a:buNone/>
            </a:pPr>
            <a:endParaRPr dirty="0">
              <a:solidFill>
                <a:srgbClr val="3F3F3F"/>
              </a:solidFill>
              <a:latin typeface="Trebuchet MS"/>
              <a:ea typeface="Trebuchet MS"/>
              <a:cs typeface="Trebuchet MS"/>
              <a:sym typeface="Trebuchet MS"/>
            </a:endParaRPr>
          </a:p>
          <a:p>
            <a:pPr marL="0" indent="0">
              <a:spcBef>
                <a:spcPts val="1333"/>
              </a:spcBef>
              <a:buNone/>
            </a:pPr>
            <a:endParaRPr dirty="0">
              <a:solidFill>
                <a:srgbClr val="3F3F3F"/>
              </a:solidFill>
              <a:latin typeface="Trebuchet MS"/>
              <a:ea typeface="Trebuchet MS"/>
              <a:cs typeface="Trebuchet MS"/>
              <a:sym typeface="Trebuchet MS"/>
            </a:endParaRPr>
          </a:p>
          <a:p>
            <a:pPr marL="0" indent="0">
              <a:spcBef>
                <a:spcPts val="1333"/>
              </a:spcBef>
              <a:buNone/>
            </a:pPr>
            <a:endParaRPr dirty="0">
              <a:solidFill>
                <a:srgbClr val="3F3F3F"/>
              </a:solidFill>
              <a:latin typeface="Trebuchet MS"/>
              <a:ea typeface="Trebuchet MS"/>
              <a:cs typeface="Trebuchet MS"/>
              <a:sym typeface="Trebuchet MS"/>
            </a:endParaRPr>
          </a:p>
          <a:p>
            <a:pPr marL="0" indent="0">
              <a:buNone/>
            </a:pPr>
            <a:endParaRPr dirty="0"/>
          </a:p>
          <a:p>
            <a:pPr marL="0" indent="0">
              <a:spcBef>
                <a:spcPts val="2133"/>
              </a:spcBef>
              <a:buClr>
                <a:schemeClr val="dk1"/>
              </a:buClr>
              <a:buSzPts val="1100"/>
              <a:buNone/>
            </a:pPr>
            <a:endParaRPr dirty="0">
              <a:solidFill>
                <a:srgbClr val="3F3F3F"/>
              </a:solidFill>
              <a:latin typeface="Trebuchet MS"/>
              <a:ea typeface="Trebuchet MS"/>
              <a:cs typeface="Trebuchet MS"/>
              <a:sym typeface="Trebuchet MS"/>
            </a:endParaRPr>
          </a:p>
          <a:p>
            <a:pPr marL="0" indent="0">
              <a:buNone/>
            </a:pPr>
            <a:endParaRPr sz="1400" b="1" dirty="0">
              <a:solidFill>
                <a:srgbClr val="222222"/>
              </a:solidFill>
              <a:highlight>
                <a:srgbClr val="FFFFFF"/>
              </a:highlight>
            </a:endParaRPr>
          </a:p>
          <a:p>
            <a:pPr marL="0" indent="0">
              <a:spcBef>
                <a:spcPts val="2133"/>
              </a:spcBef>
              <a:buNone/>
            </a:pPr>
            <a:endParaRPr sz="1400" b="1" dirty="0">
              <a:solidFill>
                <a:srgbClr val="222222"/>
              </a:solidFill>
              <a:highlight>
                <a:srgbClr val="FFFFFF"/>
              </a:highlight>
            </a:endParaRPr>
          </a:p>
          <a:p>
            <a:pPr marL="0" indent="0">
              <a:spcBef>
                <a:spcPts val="2133"/>
              </a:spcBef>
              <a:buNone/>
            </a:pPr>
            <a:endParaRPr sz="1400" b="1" dirty="0">
              <a:solidFill>
                <a:srgbClr val="222222"/>
              </a:solidFill>
              <a:highlight>
                <a:srgbClr val="FFFFFF"/>
              </a:highlight>
            </a:endParaRPr>
          </a:p>
          <a:p>
            <a:pPr marL="0" indent="0">
              <a:spcBef>
                <a:spcPts val="2133"/>
              </a:spcBef>
              <a:buNone/>
            </a:pPr>
            <a:endParaRPr sz="1400" b="1" dirty="0">
              <a:solidFill>
                <a:srgbClr val="222222"/>
              </a:solidFill>
              <a:highlight>
                <a:srgbClr val="FFFFFF"/>
              </a:highlight>
            </a:endParaRPr>
          </a:p>
          <a:p>
            <a:pPr marL="0" indent="0">
              <a:spcBef>
                <a:spcPts val="2133"/>
              </a:spcBef>
              <a:buNone/>
            </a:pPr>
            <a:endParaRPr sz="1400" b="1" dirty="0">
              <a:solidFill>
                <a:srgbClr val="222222"/>
              </a:solidFill>
              <a:highlight>
                <a:srgbClr val="FFFFFF"/>
              </a:highlight>
            </a:endParaRPr>
          </a:p>
          <a:p>
            <a:pPr marL="0" indent="0">
              <a:spcBef>
                <a:spcPts val="2133"/>
              </a:spcBef>
              <a:buNone/>
            </a:pPr>
            <a:endParaRPr sz="1400" b="1" dirty="0">
              <a:solidFill>
                <a:srgbClr val="222222"/>
              </a:solidFill>
              <a:highlight>
                <a:srgbClr val="FFFFFF"/>
              </a:highlight>
            </a:endParaRPr>
          </a:p>
          <a:p>
            <a:pPr marL="0" indent="0">
              <a:spcBef>
                <a:spcPts val="2133"/>
              </a:spcBef>
              <a:spcAft>
                <a:spcPts val="2133"/>
              </a:spcAft>
              <a:buNone/>
            </a:pPr>
            <a:endParaRPr dirty="0"/>
          </a:p>
        </p:txBody>
      </p:sp>
    </p:spTree>
    <p:extLst>
      <p:ext uri="{BB962C8B-B14F-4D97-AF65-F5344CB8AC3E}">
        <p14:creationId xmlns:p14="http://schemas.microsoft.com/office/powerpoint/2010/main" xmlns="" val="2490610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9"/>
          <p:cNvSpPr txBox="1">
            <a:spLocks noGrp="1"/>
          </p:cNvSpPr>
          <p:nvPr>
            <p:ph type="title"/>
          </p:nvPr>
        </p:nvSpPr>
        <p:spPr>
          <a:xfrm>
            <a:off x="415600" y="619247"/>
            <a:ext cx="11360800" cy="763600"/>
          </a:xfrm>
          <a:prstGeom prst="rect">
            <a:avLst/>
          </a:prstGeom>
        </p:spPr>
        <p:txBody>
          <a:bodyPr spcFirstLastPara="1" vert="horz" wrap="square" lIns="121900" tIns="121900" rIns="121900" bIns="121900" rtlCol="0" anchor="t" anchorCtr="0">
            <a:noAutofit/>
          </a:bodyPr>
          <a:lstStyle/>
          <a:p>
            <a:pPr>
              <a:buClr>
                <a:schemeClr val="dk1"/>
              </a:buClr>
              <a:buSzPts val="1100"/>
            </a:pPr>
            <a:r>
              <a:rPr lang="zh-CN" dirty="0"/>
              <a:t>Company Overview</a:t>
            </a:r>
            <a:endParaRPr dirty="0"/>
          </a:p>
        </p:txBody>
      </p:sp>
      <p:sp>
        <p:nvSpPr>
          <p:cNvPr id="161" name="Google Shape;161;p2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zh-CN"/>
              <a:t>World’s biggest online retailer</a:t>
            </a:r>
            <a:endParaRPr/>
          </a:p>
          <a:p>
            <a:pPr marL="0" indent="0">
              <a:spcBef>
                <a:spcPts val="2133"/>
              </a:spcBef>
              <a:buNone/>
            </a:pPr>
            <a:r>
              <a:rPr lang="zh-CN" b="1"/>
              <a:t>Founded:</a:t>
            </a:r>
            <a:r>
              <a:rPr lang="zh-CN"/>
              <a:t> July 5, 1994 in Bellevue, Washington, US</a:t>
            </a:r>
            <a:endParaRPr/>
          </a:p>
          <a:p>
            <a:pPr marL="0" indent="0">
              <a:spcBef>
                <a:spcPts val="2133"/>
              </a:spcBef>
              <a:buNone/>
            </a:pPr>
            <a:r>
              <a:rPr lang="zh-CN" b="1"/>
              <a:t>Founder:</a:t>
            </a:r>
            <a:r>
              <a:rPr lang="zh-CN"/>
              <a:t> Jeff Bezos</a:t>
            </a:r>
            <a:endParaRPr/>
          </a:p>
          <a:p>
            <a:pPr marL="0" indent="0">
              <a:spcBef>
                <a:spcPts val="2133"/>
              </a:spcBef>
              <a:buNone/>
            </a:pPr>
            <a:r>
              <a:rPr lang="zh-CN" b="1"/>
              <a:t>Headquarters</a:t>
            </a:r>
            <a:r>
              <a:rPr lang="zh-CN"/>
              <a:t>: </a:t>
            </a:r>
            <a:r>
              <a:rPr lang="zh-CN" u="sng"/>
              <a:t>Seattle</a:t>
            </a:r>
            <a:r>
              <a:rPr lang="zh-CN"/>
              <a:t>, Washington and </a:t>
            </a:r>
            <a:r>
              <a:rPr lang="zh-CN" u="sng"/>
              <a:t>Crystal City</a:t>
            </a:r>
            <a:r>
              <a:rPr lang="zh-CN"/>
              <a:t>, Arlington, Virginia</a:t>
            </a:r>
            <a:endParaRPr/>
          </a:p>
          <a:p>
            <a:pPr marL="0" indent="0">
              <a:spcBef>
                <a:spcPts val="2133"/>
              </a:spcBef>
              <a:buNone/>
            </a:pPr>
            <a:r>
              <a:rPr lang="zh-CN" b="1"/>
              <a:t>IPO: </a:t>
            </a:r>
            <a:r>
              <a:rPr lang="zh-CN"/>
              <a:t>May 15, 1997</a:t>
            </a:r>
            <a:endParaRPr/>
          </a:p>
          <a:p>
            <a:pPr marL="0" indent="0">
              <a:spcBef>
                <a:spcPts val="2133"/>
              </a:spcBef>
              <a:buNone/>
            </a:pPr>
            <a:r>
              <a:rPr lang="zh-CN" b="1"/>
              <a:t>Employees: </a:t>
            </a:r>
            <a:r>
              <a:rPr lang="zh-CN"/>
              <a:t>647,500 people in 2018</a:t>
            </a:r>
            <a:endParaRPr/>
          </a:p>
          <a:p>
            <a:pPr indent="0">
              <a:spcBef>
                <a:spcPts val="2133"/>
              </a:spcBef>
              <a:buNone/>
            </a:pPr>
            <a:endParaRPr b="1"/>
          </a:p>
          <a:p>
            <a:pPr indent="0">
              <a:spcBef>
                <a:spcPts val="2133"/>
              </a:spcBef>
              <a:buNone/>
            </a:pPr>
            <a:endParaRPr/>
          </a:p>
          <a:p>
            <a:pPr marL="0" indent="0">
              <a:spcBef>
                <a:spcPts val="2133"/>
              </a:spcBef>
              <a:spcAft>
                <a:spcPts val="2133"/>
              </a:spcAft>
              <a:buNone/>
            </a:pPr>
            <a:endParaRPr/>
          </a:p>
        </p:txBody>
      </p:sp>
    </p:spTree>
    <p:extLst>
      <p:ext uri="{BB962C8B-B14F-4D97-AF65-F5344CB8AC3E}">
        <p14:creationId xmlns:p14="http://schemas.microsoft.com/office/powerpoint/2010/main" xmlns="" val="547717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30"/>
          <p:cNvPicPr preferRelativeResize="0"/>
          <p:nvPr/>
        </p:nvPicPr>
        <p:blipFill>
          <a:blip r:embed="rId3" cstate="print">
            <a:alphaModFix/>
          </a:blip>
          <a:stretch>
            <a:fillRect/>
          </a:stretch>
        </p:blipFill>
        <p:spPr>
          <a:xfrm>
            <a:off x="1141034" y="515833"/>
            <a:ext cx="10096500" cy="5638800"/>
          </a:xfrm>
          <a:prstGeom prst="rect">
            <a:avLst/>
          </a:prstGeom>
          <a:noFill/>
          <a:ln>
            <a:noFill/>
          </a:ln>
        </p:spPr>
      </p:pic>
    </p:spTree>
    <p:extLst>
      <p:ext uri="{BB962C8B-B14F-4D97-AF65-F5344CB8AC3E}">
        <p14:creationId xmlns:p14="http://schemas.microsoft.com/office/powerpoint/2010/main" xmlns="" val="3412516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1"/>
          <p:cNvPicPr preferRelativeResize="0"/>
          <p:nvPr/>
        </p:nvPicPr>
        <p:blipFill>
          <a:blip r:embed="rId3" cstate="print">
            <a:alphaModFix/>
          </a:blip>
          <a:stretch>
            <a:fillRect/>
          </a:stretch>
        </p:blipFill>
        <p:spPr>
          <a:xfrm>
            <a:off x="1" y="1"/>
            <a:ext cx="12192001" cy="6959801"/>
          </a:xfrm>
          <a:prstGeom prst="rect">
            <a:avLst/>
          </a:prstGeom>
          <a:noFill/>
          <a:ln>
            <a:noFill/>
          </a:ln>
        </p:spPr>
      </p:pic>
    </p:spTree>
    <p:extLst>
      <p:ext uri="{BB962C8B-B14F-4D97-AF65-F5344CB8AC3E}">
        <p14:creationId xmlns:p14="http://schemas.microsoft.com/office/powerpoint/2010/main" xmlns="" val="349959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solidFill>
                  <a:schemeClr val="dk2"/>
                </a:solidFill>
              </a:rPr>
              <a:t>Amazon’s Top Acquisitions</a:t>
            </a:r>
            <a:endParaRPr>
              <a:solidFill>
                <a:schemeClr val="dk2"/>
              </a:solidFill>
            </a:endParaRPr>
          </a:p>
          <a:p>
            <a:endParaRPr/>
          </a:p>
        </p:txBody>
      </p:sp>
      <p:sp>
        <p:nvSpPr>
          <p:cNvPr id="177" name="Google Shape;177;p3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zh-CN" dirty="0"/>
              <a:t>Kiva Systems</a:t>
            </a:r>
            <a:endParaRPr dirty="0"/>
          </a:p>
          <a:p>
            <a:pPr marL="0" indent="0">
              <a:buNone/>
            </a:pPr>
            <a:endParaRPr dirty="0"/>
          </a:p>
          <a:p>
            <a:pPr indent="-431789">
              <a:lnSpc>
                <a:spcPct val="200000"/>
              </a:lnSpc>
              <a:buClr>
                <a:srgbClr val="111111"/>
              </a:buClr>
              <a:buSzPts val="1500"/>
              <a:buChar char="➢"/>
            </a:pPr>
            <a:r>
              <a:rPr lang="en-US" altLang="zh-CN" dirty="0"/>
              <a:t>Acquired in March 2012 for $775 million</a:t>
            </a:r>
            <a:endParaRPr dirty="0"/>
          </a:p>
          <a:p>
            <a:pPr indent="-431789">
              <a:lnSpc>
                <a:spcPct val="200000"/>
              </a:lnSpc>
              <a:buClr>
                <a:srgbClr val="111111"/>
              </a:buClr>
              <a:buSzPts val="1500"/>
              <a:buChar char="➢"/>
            </a:pPr>
            <a:r>
              <a:rPr lang="en-US" altLang="zh-CN" dirty="0"/>
              <a:t>Rebranded as Amazon Robotics</a:t>
            </a:r>
            <a:endParaRPr dirty="0"/>
          </a:p>
          <a:p>
            <a:pPr indent="-431789">
              <a:lnSpc>
                <a:spcPct val="200000"/>
              </a:lnSpc>
              <a:buClr>
                <a:srgbClr val="111111"/>
              </a:buClr>
              <a:buSzPts val="1500"/>
              <a:buChar char="➢"/>
            </a:pPr>
            <a:r>
              <a:rPr lang="en-US" altLang="zh-CN" dirty="0"/>
              <a:t>The company develops and manufactures robotic systems for a variety of uses.</a:t>
            </a:r>
            <a:endParaRPr dirty="0"/>
          </a:p>
          <a:p>
            <a:pPr indent="-431789">
              <a:lnSpc>
                <a:spcPct val="200000"/>
              </a:lnSpc>
              <a:buClr>
                <a:schemeClr val="dk1"/>
              </a:buClr>
              <a:buSzPts val="1500"/>
              <a:buChar char="➢"/>
            </a:pPr>
            <a:r>
              <a:rPr lang="en-US" altLang="zh-CN" dirty="0"/>
              <a:t>One of Amazon’s most impactful acquisitions to its long-term business — no e-commerce competitor has yet been able to rival Amazon’s warehouse automation.</a:t>
            </a:r>
            <a:endParaRPr dirty="0"/>
          </a:p>
          <a:p>
            <a:pPr marL="0" indent="0">
              <a:buNone/>
            </a:pPr>
            <a:endParaRPr dirty="0"/>
          </a:p>
        </p:txBody>
      </p:sp>
      <p:pic>
        <p:nvPicPr>
          <p:cNvPr id="178" name="Google Shape;178;p32"/>
          <p:cNvPicPr preferRelativeResize="0"/>
          <p:nvPr/>
        </p:nvPicPr>
        <p:blipFill>
          <a:blip r:embed="rId3" cstate="print">
            <a:alphaModFix/>
          </a:blip>
          <a:stretch>
            <a:fillRect/>
          </a:stretch>
        </p:blipFill>
        <p:spPr>
          <a:xfrm>
            <a:off x="8818185" y="169851"/>
            <a:ext cx="3111500" cy="2273300"/>
          </a:xfrm>
          <a:prstGeom prst="rect">
            <a:avLst/>
          </a:prstGeom>
          <a:noFill/>
          <a:ln>
            <a:noFill/>
          </a:ln>
        </p:spPr>
      </p:pic>
    </p:spTree>
    <p:extLst>
      <p:ext uri="{BB962C8B-B14F-4D97-AF65-F5344CB8AC3E}">
        <p14:creationId xmlns:p14="http://schemas.microsoft.com/office/powerpoint/2010/main" xmlns="" val="468714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solidFill>
                  <a:schemeClr val="dk2"/>
                </a:solidFill>
              </a:rPr>
              <a:t>Amazon’s Top Acquisitions</a:t>
            </a:r>
            <a:endParaRPr/>
          </a:p>
        </p:txBody>
      </p:sp>
      <p:sp>
        <p:nvSpPr>
          <p:cNvPr id="184" name="Google Shape;184;p33"/>
          <p:cNvSpPr txBox="1"/>
          <p:nvPr/>
        </p:nvSpPr>
        <p:spPr>
          <a:xfrm>
            <a:off x="415600" y="1530167"/>
            <a:ext cx="11360800" cy="4870400"/>
          </a:xfrm>
          <a:prstGeom prst="rect">
            <a:avLst/>
          </a:prstGeom>
          <a:noFill/>
          <a:ln>
            <a:noFill/>
          </a:ln>
        </p:spPr>
        <p:txBody>
          <a:bodyPr spcFirstLastPara="1" wrap="square" lIns="121900" tIns="121900" rIns="121900" bIns="121900" anchor="t" anchorCtr="0">
            <a:noAutofit/>
          </a:bodyPr>
          <a:lstStyle/>
          <a:p>
            <a:pPr>
              <a:lnSpc>
                <a:spcPct val="120000"/>
              </a:lnSpc>
            </a:pPr>
            <a:r>
              <a:rPr lang="en-US" altLang="zh-CN" dirty="0"/>
              <a:t>Twitch Interactive</a:t>
            </a:r>
            <a:endParaRPr dirty="0"/>
          </a:p>
          <a:p>
            <a:pPr marL="609585" indent="-440256">
              <a:lnSpc>
                <a:spcPct val="200000"/>
              </a:lnSpc>
              <a:buClr>
                <a:schemeClr val="dk1"/>
              </a:buClr>
              <a:buSzPts val="1600"/>
              <a:buChar char="➢"/>
            </a:pPr>
            <a:r>
              <a:rPr lang="en-US" altLang="zh-CN" dirty="0"/>
              <a:t>Acquired in August 2014 for $970 million in cash</a:t>
            </a:r>
            <a:endParaRPr dirty="0"/>
          </a:p>
          <a:p>
            <a:pPr marL="609585" indent="-440256">
              <a:lnSpc>
                <a:spcPct val="200000"/>
              </a:lnSpc>
              <a:buClr>
                <a:schemeClr val="dk1"/>
              </a:buClr>
              <a:buSzPts val="1600"/>
              <a:buChar char="➢"/>
            </a:pPr>
            <a:r>
              <a:rPr lang="en-US" altLang="zh-CN" dirty="0"/>
              <a:t>The most popular video game streaming platform in the world, outpacing YouTube's </a:t>
            </a:r>
            <a:r>
              <a:rPr lang="en-US" altLang="zh-CN" dirty="0" err="1"/>
              <a:t>equivalen</a:t>
            </a:r>
            <a:endParaRPr dirty="0"/>
          </a:p>
          <a:p>
            <a:pPr marL="609585" indent="-440256">
              <a:lnSpc>
                <a:spcPct val="200000"/>
              </a:lnSpc>
              <a:buClr>
                <a:schemeClr val="dk1"/>
              </a:buClr>
              <a:buSzPts val="1600"/>
              <a:buChar char="➢"/>
            </a:pPr>
            <a:r>
              <a:rPr lang="en-US" altLang="zh-CN" dirty="0"/>
              <a:t>More than 15 million daily active users.</a:t>
            </a:r>
            <a:endParaRPr dirty="0"/>
          </a:p>
          <a:p>
            <a:pPr marL="609585" indent="-440256">
              <a:lnSpc>
                <a:spcPct val="200000"/>
              </a:lnSpc>
              <a:buClr>
                <a:schemeClr val="dk1"/>
              </a:buClr>
              <a:buSzPts val="1600"/>
              <a:buChar char="➢"/>
            </a:pPr>
            <a:r>
              <a:rPr lang="en-US" altLang="zh-CN" dirty="0"/>
              <a:t>Earns revenue both through subscription fees as well as through advertisements which can be embedded within videos.</a:t>
            </a:r>
            <a:endParaRPr dirty="0"/>
          </a:p>
        </p:txBody>
      </p:sp>
      <p:pic>
        <p:nvPicPr>
          <p:cNvPr id="185" name="Google Shape;185;p33"/>
          <p:cNvPicPr preferRelativeResize="0"/>
          <p:nvPr/>
        </p:nvPicPr>
        <p:blipFill>
          <a:blip r:embed="rId3" cstate="print">
            <a:alphaModFix/>
          </a:blip>
          <a:stretch>
            <a:fillRect/>
          </a:stretch>
        </p:blipFill>
        <p:spPr>
          <a:xfrm>
            <a:off x="7338267" y="202967"/>
            <a:ext cx="4090901" cy="2116935"/>
          </a:xfrm>
          <a:prstGeom prst="rect">
            <a:avLst/>
          </a:prstGeom>
          <a:noFill/>
          <a:ln>
            <a:noFill/>
          </a:ln>
        </p:spPr>
      </p:pic>
    </p:spTree>
    <p:extLst>
      <p:ext uri="{BB962C8B-B14F-4D97-AF65-F5344CB8AC3E}">
        <p14:creationId xmlns:p14="http://schemas.microsoft.com/office/powerpoint/2010/main" xmlns="" val="20404678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dirty="0">
                <a:solidFill>
                  <a:schemeClr val="dk2"/>
                </a:solidFill>
              </a:rPr>
              <a:t>Amazon’s Top Acquisitions</a:t>
            </a:r>
            <a:endParaRPr dirty="0"/>
          </a:p>
        </p:txBody>
      </p:sp>
      <p:sp>
        <p:nvSpPr>
          <p:cNvPr id="191" name="Google Shape;191;p34"/>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zh-CN" dirty="0"/>
              <a:t>PillPack, Inc.</a:t>
            </a:r>
            <a:endParaRPr dirty="0"/>
          </a:p>
          <a:p>
            <a:pPr marL="0" indent="0">
              <a:buNone/>
            </a:pPr>
            <a:endParaRPr dirty="0"/>
          </a:p>
          <a:p>
            <a:pPr indent="-440256">
              <a:lnSpc>
                <a:spcPct val="200000"/>
              </a:lnSpc>
              <a:buClr>
                <a:schemeClr val="dk1"/>
              </a:buClr>
              <a:buSzPts val="1600"/>
              <a:buChar char="➢"/>
            </a:pPr>
            <a:r>
              <a:rPr lang="en-US" altLang="zh-CN" dirty="0"/>
              <a:t>Acquired in June 2018 for $1 billion in cash</a:t>
            </a:r>
            <a:endParaRPr dirty="0"/>
          </a:p>
          <a:p>
            <a:pPr indent="-440256">
              <a:lnSpc>
                <a:spcPct val="200000"/>
              </a:lnSpc>
              <a:buClr>
                <a:schemeClr val="dk1"/>
              </a:buClr>
              <a:buSzPts val="1600"/>
              <a:buChar char="➢"/>
            </a:pPr>
            <a:r>
              <a:rPr lang="en-US" altLang="zh-CN" dirty="0"/>
              <a:t>An online pharmacy company</a:t>
            </a:r>
            <a:endParaRPr dirty="0"/>
          </a:p>
          <a:p>
            <a:pPr indent="-440256">
              <a:lnSpc>
                <a:spcPct val="200000"/>
              </a:lnSpc>
              <a:buClr>
                <a:schemeClr val="dk1"/>
              </a:buClr>
              <a:buSzPts val="1600"/>
              <a:buChar char="➢"/>
            </a:pPr>
            <a:r>
              <a:rPr lang="en-US" altLang="zh-CN" dirty="0"/>
              <a:t>Move into the online prescription business</a:t>
            </a:r>
            <a:endParaRPr dirty="0"/>
          </a:p>
          <a:p>
            <a:pPr indent="-440256">
              <a:lnSpc>
                <a:spcPct val="200000"/>
              </a:lnSpc>
              <a:buClr>
                <a:schemeClr val="dk1"/>
              </a:buClr>
              <a:buSzPts val="1600"/>
              <a:buChar char="➢"/>
            </a:pPr>
            <a:r>
              <a:rPr lang="en-US" altLang="zh-CN" dirty="0"/>
              <a:t>Shipping prescription medications overnight to locations across the country</a:t>
            </a:r>
            <a:endParaRPr dirty="0"/>
          </a:p>
          <a:p>
            <a:pPr indent="-440256">
              <a:lnSpc>
                <a:spcPct val="200000"/>
              </a:lnSpc>
              <a:buClr>
                <a:schemeClr val="dk1"/>
              </a:buClr>
              <a:buSzPts val="1600"/>
              <a:buChar char="➢"/>
            </a:pPr>
            <a:r>
              <a:rPr lang="en-US" altLang="zh-CN" dirty="0"/>
              <a:t>Generates an estimated $100 million in annual revenue</a:t>
            </a:r>
            <a:endParaRPr dirty="0"/>
          </a:p>
        </p:txBody>
      </p:sp>
      <p:pic>
        <p:nvPicPr>
          <p:cNvPr id="192" name="Google Shape;192;p34"/>
          <p:cNvPicPr preferRelativeResize="0"/>
          <p:nvPr/>
        </p:nvPicPr>
        <p:blipFill>
          <a:blip r:embed="rId3" cstate="print">
            <a:alphaModFix/>
          </a:blip>
          <a:stretch>
            <a:fillRect/>
          </a:stretch>
        </p:blipFill>
        <p:spPr>
          <a:xfrm>
            <a:off x="6622501" y="675633"/>
            <a:ext cx="5343233" cy="1874667"/>
          </a:xfrm>
          <a:prstGeom prst="rect">
            <a:avLst/>
          </a:prstGeom>
          <a:noFill/>
          <a:ln>
            <a:noFill/>
          </a:ln>
        </p:spPr>
      </p:pic>
    </p:spTree>
    <p:extLst>
      <p:ext uri="{BB962C8B-B14F-4D97-AF65-F5344CB8AC3E}">
        <p14:creationId xmlns:p14="http://schemas.microsoft.com/office/powerpoint/2010/main" xmlns="" val="3838145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solidFill>
                  <a:schemeClr val="dk2"/>
                </a:solidFill>
              </a:rPr>
              <a:t>Amazon’s Top Acquisitions</a:t>
            </a:r>
            <a:endParaRPr/>
          </a:p>
        </p:txBody>
      </p:sp>
      <p:sp>
        <p:nvSpPr>
          <p:cNvPr id="198" name="Google Shape;198;p3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zh-CN" dirty="0"/>
              <a:t>Zappos</a:t>
            </a:r>
            <a:endParaRPr dirty="0"/>
          </a:p>
          <a:p>
            <a:pPr marL="0" indent="0">
              <a:buNone/>
            </a:pPr>
            <a:endParaRPr dirty="0"/>
          </a:p>
          <a:p>
            <a:pPr indent="-440256">
              <a:lnSpc>
                <a:spcPct val="200000"/>
              </a:lnSpc>
              <a:buClr>
                <a:schemeClr val="dk1"/>
              </a:buClr>
              <a:buSzPts val="1600"/>
              <a:buChar char="➢"/>
            </a:pPr>
            <a:r>
              <a:rPr lang="en-US" altLang="zh-CN" dirty="0"/>
              <a:t>Leading footwear and apparel website in the world</a:t>
            </a:r>
            <a:endParaRPr dirty="0"/>
          </a:p>
          <a:p>
            <a:pPr indent="-440256">
              <a:lnSpc>
                <a:spcPct val="200000"/>
              </a:lnSpc>
              <a:buClr>
                <a:schemeClr val="dk1"/>
              </a:buClr>
              <a:buSzPts val="1600"/>
              <a:buChar char="➢"/>
            </a:pPr>
            <a:r>
              <a:rPr lang="en-US" altLang="zh-CN" dirty="0"/>
              <a:t>Acquired in July 2009 for $1.2 billion </a:t>
            </a:r>
            <a:endParaRPr dirty="0"/>
          </a:p>
          <a:p>
            <a:pPr indent="-440256">
              <a:lnSpc>
                <a:spcPct val="200000"/>
              </a:lnSpc>
              <a:buClr>
                <a:schemeClr val="dk1"/>
              </a:buClr>
              <a:buSzPts val="1600"/>
              <a:buChar char="➢"/>
            </a:pPr>
            <a:r>
              <a:rPr lang="zh-CN" altLang="en-US" dirty="0"/>
              <a:t> </a:t>
            </a:r>
            <a:r>
              <a:rPr lang="en-US" altLang="zh-CN" dirty="0"/>
              <a:t>Known for its unique culture and customer-centric approach</a:t>
            </a:r>
            <a:endParaRPr dirty="0"/>
          </a:p>
          <a:p>
            <a:pPr marL="0" indent="0">
              <a:buNone/>
            </a:pPr>
            <a:endParaRPr dirty="0"/>
          </a:p>
          <a:p>
            <a:pPr marL="0" indent="0">
              <a:buNone/>
            </a:pPr>
            <a:endParaRPr dirty="0"/>
          </a:p>
        </p:txBody>
      </p:sp>
      <p:pic>
        <p:nvPicPr>
          <p:cNvPr id="199" name="Google Shape;199;p35"/>
          <p:cNvPicPr preferRelativeResize="0"/>
          <p:nvPr/>
        </p:nvPicPr>
        <p:blipFill>
          <a:blip r:embed="rId3" cstate="print">
            <a:alphaModFix/>
          </a:blip>
          <a:stretch>
            <a:fillRect/>
          </a:stretch>
        </p:blipFill>
        <p:spPr>
          <a:xfrm>
            <a:off x="7253568" y="593367"/>
            <a:ext cx="4522833" cy="2403700"/>
          </a:xfrm>
          <a:prstGeom prst="rect">
            <a:avLst/>
          </a:prstGeom>
          <a:noFill/>
          <a:ln>
            <a:noFill/>
          </a:ln>
        </p:spPr>
      </p:pic>
    </p:spTree>
    <p:extLst>
      <p:ext uri="{BB962C8B-B14F-4D97-AF65-F5344CB8AC3E}">
        <p14:creationId xmlns:p14="http://schemas.microsoft.com/office/powerpoint/2010/main" xmlns="" val="2295958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solidFill>
                  <a:schemeClr val="dk2"/>
                </a:solidFill>
              </a:rPr>
              <a:t>Amazon’s Top Acquisitions</a:t>
            </a:r>
            <a:endParaRPr/>
          </a:p>
        </p:txBody>
      </p:sp>
      <p:sp>
        <p:nvSpPr>
          <p:cNvPr id="205" name="Google Shape;205;p36"/>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zh-CN" dirty="0"/>
              <a:t>Ring</a:t>
            </a:r>
            <a:endParaRPr dirty="0"/>
          </a:p>
          <a:p>
            <a:pPr indent="-440256">
              <a:lnSpc>
                <a:spcPct val="150000"/>
              </a:lnSpc>
              <a:buClr>
                <a:schemeClr val="dk1"/>
              </a:buClr>
              <a:buSzPts val="1600"/>
              <a:buChar char="➢"/>
            </a:pPr>
            <a:r>
              <a:rPr lang="en-US" altLang="zh-CN" dirty="0"/>
              <a:t>Acquired in  February of 2018 for $1.8 billion</a:t>
            </a:r>
            <a:endParaRPr dirty="0"/>
          </a:p>
          <a:p>
            <a:pPr indent="-440256">
              <a:lnSpc>
                <a:spcPct val="150000"/>
              </a:lnSpc>
              <a:buClr>
                <a:schemeClr val="dk1"/>
              </a:buClr>
              <a:buSzPts val="1600"/>
              <a:buChar char="➢"/>
            </a:pPr>
            <a:r>
              <a:rPr lang="en-US" altLang="zh-CN" dirty="0"/>
              <a:t>Home security company that specializes in smart home security devices</a:t>
            </a:r>
            <a:endParaRPr dirty="0"/>
          </a:p>
          <a:p>
            <a:pPr indent="-440256">
              <a:lnSpc>
                <a:spcPct val="150000"/>
              </a:lnSpc>
              <a:buClr>
                <a:schemeClr val="dk1"/>
              </a:buClr>
              <a:buSzPts val="1600"/>
              <a:buChar char="➢"/>
            </a:pPr>
            <a:r>
              <a:rPr lang="en-US" altLang="zh-CN" dirty="0"/>
              <a:t>Popular product: Ring Video Doorbell</a:t>
            </a:r>
            <a:r>
              <a:rPr lang="zh-CN" altLang="en-US" dirty="0"/>
              <a:t> </a:t>
            </a:r>
            <a:r>
              <a:rPr lang="en-US" altLang="zh-CN" dirty="0"/>
              <a:t>allows users to monitor entry points to their home from a remote location</a:t>
            </a:r>
            <a:endParaRPr dirty="0"/>
          </a:p>
          <a:p>
            <a:pPr indent="-440256">
              <a:lnSpc>
                <a:spcPct val="150000"/>
              </a:lnSpc>
              <a:buClr>
                <a:schemeClr val="dk1"/>
              </a:buClr>
              <a:buSzPts val="1600"/>
              <a:buChar char="➢"/>
            </a:pPr>
            <a:r>
              <a:rPr lang="en-US" altLang="zh-CN" dirty="0"/>
              <a:t>The acquisition helped strengthen Amazon’s smart home offerings</a:t>
            </a:r>
            <a:endParaRPr dirty="0"/>
          </a:p>
          <a:p>
            <a:pPr indent="-440256">
              <a:lnSpc>
                <a:spcPct val="150000"/>
              </a:lnSpc>
              <a:buClr>
                <a:schemeClr val="dk1"/>
              </a:buClr>
              <a:buSzPts val="1600"/>
              <a:buChar char="➢"/>
            </a:pPr>
            <a:r>
              <a:rPr lang="en-US" altLang="zh-CN" dirty="0"/>
              <a:t>Opened the door for Amazon couriers to leave packages inside customers’ houses</a:t>
            </a:r>
            <a:endParaRPr dirty="0"/>
          </a:p>
          <a:p>
            <a:pPr indent="-440256">
              <a:lnSpc>
                <a:spcPct val="150000"/>
              </a:lnSpc>
              <a:buClr>
                <a:schemeClr val="dk1"/>
              </a:buClr>
              <a:buSzPts val="1600"/>
              <a:buChar char="➢"/>
            </a:pPr>
            <a:r>
              <a:rPr lang="en-US" altLang="zh-CN" dirty="0"/>
              <a:t>Generated Revenue of $415 million in 2017</a:t>
            </a:r>
            <a:endParaRPr dirty="0"/>
          </a:p>
          <a:p>
            <a:pPr marL="0" indent="0">
              <a:buNone/>
            </a:pPr>
            <a:endParaRPr dirty="0"/>
          </a:p>
        </p:txBody>
      </p:sp>
      <p:pic>
        <p:nvPicPr>
          <p:cNvPr id="206" name="Google Shape;206;p36"/>
          <p:cNvPicPr preferRelativeResize="0"/>
          <p:nvPr/>
        </p:nvPicPr>
        <p:blipFill>
          <a:blip r:embed="rId3" cstate="print">
            <a:alphaModFix/>
          </a:blip>
          <a:stretch>
            <a:fillRect/>
          </a:stretch>
        </p:blipFill>
        <p:spPr>
          <a:xfrm>
            <a:off x="7855200" y="440900"/>
            <a:ext cx="3153667" cy="1829667"/>
          </a:xfrm>
          <a:prstGeom prst="rect">
            <a:avLst/>
          </a:prstGeom>
          <a:noFill/>
          <a:ln>
            <a:noFill/>
          </a:ln>
        </p:spPr>
      </p:pic>
    </p:spTree>
    <p:extLst>
      <p:ext uri="{BB962C8B-B14F-4D97-AF65-F5344CB8AC3E}">
        <p14:creationId xmlns:p14="http://schemas.microsoft.com/office/powerpoint/2010/main" xmlns="" val="1309784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solidFill>
                  <a:schemeClr val="dk2"/>
                </a:solidFill>
              </a:rPr>
              <a:t>Amazon’s Top Acquisitions</a:t>
            </a:r>
            <a:endParaRPr/>
          </a:p>
        </p:txBody>
      </p:sp>
      <p:sp>
        <p:nvSpPr>
          <p:cNvPr id="212" name="Google Shape;212;p3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zh-CN" dirty="0"/>
              <a:t>Whole Foods Market</a:t>
            </a:r>
            <a:endParaRPr dirty="0"/>
          </a:p>
          <a:p>
            <a:pPr indent="-440256">
              <a:spcBef>
                <a:spcPts val="2133"/>
              </a:spcBef>
              <a:buClr>
                <a:srgbClr val="111111"/>
              </a:buClr>
              <a:buSzPts val="1600"/>
              <a:buChar char="➢"/>
            </a:pPr>
            <a:r>
              <a:rPr lang="en-US" altLang="zh-CN" dirty="0"/>
              <a:t>Acquired in August 2017 for $13.7 billion in cash</a:t>
            </a:r>
            <a:endParaRPr dirty="0"/>
          </a:p>
          <a:p>
            <a:pPr indent="-440256">
              <a:buClr>
                <a:srgbClr val="111111"/>
              </a:buClr>
              <a:buSzPts val="1600"/>
              <a:buChar char="➢"/>
            </a:pPr>
            <a:r>
              <a:rPr lang="en-US" altLang="zh-CN" dirty="0"/>
              <a:t>A prominent grocery store chain with the distinction of being the only USDA Certified Organic grocer in the U.S</a:t>
            </a:r>
            <a:endParaRPr dirty="0"/>
          </a:p>
          <a:p>
            <a:pPr indent="-440256">
              <a:buClr>
                <a:srgbClr val="111111"/>
              </a:buClr>
              <a:buSzPts val="1600"/>
              <a:buChar char="➢"/>
            </a:pPr>
            <a:r>
              <a:rPr lang="en-US" altLang="zh-CN" dirty="0"/>
              <a:t>Amazon integrated aspects of its Prime service into the Whole Foods customer experience</a:t>
            </a:r>
            <a:endParaRPr dirty="0"/>
          </a:p>
          <a:p>
            <a:pPr indent="-440256">
              <a:buClr>
                <a:srgbClr val="111111"/>
              </a:buClr>
              <a:buSzPts val="1600"/>
              <a:buChar char="➢"/>
            </a:pPr>
            <a:r>
              <a:rPr lang="en-US" altLang="zh-CN" dirty="0"/>
              <a:t>In 2017 Q-4, immediately following Amazon's acquisition of Whole Foods, Amazon reported revenue of approximately $4.5 billion from physical stores</a:t>
            </a:r>
            <a:endParaRPr dirty="0"/>
          </a:p>
          <a:p>
            <a:pPr indent="-440256">
              <a:buClr>
                <a:srgbClr val="111111"/>
              </a:buClr>
              <a:buSzPts val="1600"/>
              <a:buChar char="➢"/>
            </a:pPr>
            <a:r>
              <a:rPr lang="en-US" altLang="zh-CN" dirty="0"/>
              <a:t>This figure is primarily a reflection of Whole Foods' revenue</a:t>
            </a:r>
            <a:endParaRPr dirty="0"/>
          </a:p>
          <a:p>
            <a:pPr marL="0" indent="0">
              <a:spcBef>
                <a:spcPts val="2133"/>
              </a:spcBef>
              <a:spcAft>
                <a:spcPts val="2133"/>
              </a:spcAft>
              <a:buNone/>
            </a:pPr>
            <a:endParaRPr dirty="0"/>
          </a:p>
        </p:txBody>
      </p:sp>
      <p:pic>
        <p:nvPicPr>
          <p:cNvPr id="213" name="Google Shape;213;p37"/>
          <p:cNvPicPr preferRelativeResize="0"/>
          <p:nvPr/>
        </p:nvPicPr>
        <p:blipFill>
          <a:blip r:embed="rId3" cstate="print">
            <a:alphaModFix/>
          </a:blip>
          <a:stretch>
            <a:fillRect/>
          </a:stretch>
        </p:blipFill>
        <p:spPr>
          <a:xfrm>
            <a:off x="7941801" y="1"/>
            <a:ext cx="2747633" cy="2612767"/>
          </a:xfrm>
          <a:prstGeom prst="rect">
            <a:avLst/>
          </a:prstGeom>
          <a:noFill/>
          <a:ln>
            <a:noFill/>
          </a:ln>
        </p:spPr>
      </p:pic>
    </p:spTree>
    <p:extLst>
      <p:ext uri="{BB962C8B-B14F-4D97-AF65-F5344CB8AC3E}">
        <p14:creationId xmlns:p14="http://schemas.microsoft.com/office/powerpoint/2010/main" xmlns="" val="159148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7C70995F-D8C5-410A-AA8B-1EE172A29454}"/>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10</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Major Players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U.S.</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10" name="ChartObject">
            <a:extLst>
              <a:ext uri="{FF2B5EF4-FFF2-40B4-BE49-F238E27FC236}">
                <a16:creationId xmlns:a16="http://schemas.microsoft.com/office/drawing/2014/main" xmlns="" id="{8E263A88-ADF2-46E3-B0B8-E380443834EC}"/>
              </a:ext>
            </a:extLst>
          </p:cNvPr>
          <p:cNvGraphicFramePr/>
          <p:nvPr>
            <p:extLst>
              <p:ext uri="{D42A27DB-BD31-4B8C-83A1-F6EECF244321}">
                <p14:modId xmlns:p14="http://schemas.microsoft.com/office/powerpoint/2010/main" xmlns="" val="1422159583"/>
              </p:ext>
            </p:extLst>
          </p:nvPr>
        </p:nvGraphicFramePr>
        <p:xfrm>
          <a:off x="676800" y="1630500"/>
          <a:ext cx="10656000" cy="4381500"/>
        </p:xfrm>
        <a:graphic>
          <a:graphicData uri="http://schemas.openxmlformats.org/drawingml/2006/chart">
            <c:chart xmlns:c="http://schemas.openxmlformats.org/drawingml/2006/chart" xmlns:r="http://schemas.openxmlformats.org/officeDocument/2006/relationships" r:id="rId3"/>
          </a:graphicData>
        </a:graphic>
      </p:graphicFrame>
      <p:sp>
        <p:nvSpPr>
          <p:cNvPr id="13" name="New shape">
            <a:extLst>
              <a:ext uri="{FF2B5EF4-FFF2-40B4-BE49-F238E27FC236}">
                <a16:creationId xmlns:a16="http://schemas.microsoft.com/office/drawing/2014/main" xmlns="" id="{23E06475-29FA-4E89-8664-0115B1CA59F9}"/>
              </a:ext>
            </a:extLst>
          </p:cNvPr>
          <p:cNvSpPr/>
          <p:nvPr/>
        </p:nvSpPr>
        <p:spPr>
          <a:xfrm>
            <a:off x="676800" y="979200"/>
            <a:ext cx="10832400" cy="33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fontScale="97500" lnSpcReduction="10000"/>
          </a:bodyPr>
          <a:lstStyle/>
          <a:p>
            <a:pPr algn="l">
              <a:lnSpc>
                <a:spcPct val="100000"/>
              </a:lnSpc>
              <a:spcAft>
                <a:spcPct val="20000"/>
              </a:spcAft>
            </a:pPr>
            <a:r>
              <a:rPr sz="1600" dirty="0">
                <a:solidFill>
                  <a:schemeClr val="accent1"/>
                </a:solidFill>
                <a:latin typeface="Arial" pitchFamily="34" charset="0"/>
              </a:rPr>
              <a:t>U.S. leading e-retailers 2019, by market share</a:t>
            </a:r>
          </a:p>
        </p:txBody>
      </p:sp>
    </p:spTree>
    <p:extLst>
      <p:ext uri="{BB962C8B-B14F-4D97-AF65-F5344CB8AC3E}">
        <p14:creationId xmlns:p14="http://schemas.microsoft.com/office/powerpoint/2010/main" xmlns="" val="2768875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body" idx="1"/>
          </p:nvPr>
        </p:nvSpPr>
        <p:spPr>
          <a:xfrm>
            <a:off x="415600" y="1438667"/>
            <a:ext cx="11360800" cy="4653200"/>
          </a:xfrm>
          <a:prstGeom prst="rect">
            <a:avLst/>
          </a:prstGeom>
        </p:spPr>
        <p:txBody>
          <a:bodyPr spcFirstLastPara="1" vert="horz" wrap="square" lIns="121900" tIns="121900" rIns="121900" bIns="121900" rtlCol="0" anchor="t" anchorCtr="0">
            <a:noAutofit/>
          </a:bodyPr>
          <a:lstStyle/>
          <a:p>
            <a:pPr marL="0" indent="0" algn="ctr">
              <a:buNone/>
            </a:pPr>
            <a:endParaRPr sz="4800" b="1"/>
          </a:p>
          <a:p>
            <a:pPr marL="0" indent="0" algn="ctr">
              <a:spcBef>
                <a:spcPts val="2133"/>
              </a:spcBef>
              <a:spcAft>
                <a:spcPts val="2133"/>
              </a:spcAft>
              <a:buNone/>
            </a:pPr>
            <a:r>
              <a:rPr lang="en-US" altLang="zh-CN" sz="4800" b="1">
                <a:solidFill>
                  <a:schemeClr val="dk1"/>
                </a:solidFill>
              </a:rPr>
              <a:t>Products &amp; Services</a:t>
            </a:r>
            <a:endParaRPr sz="4800" b="1">
              <a:solidFill>
                <a:schemeClr val="dk1"/>
              </a:solidFill>
            </a:endParaRPr>
          </a:p>
        </p:txBody>
      </p:sp>
    </p:spTree>
    <p:extLst>
      <p:ext uri="{BB962C8B-B14F-4D97-AF65-F5344CB8AC3E}">
        <p14:creationId xmlns:p14="http://schemas.microsoft.com/office/powerpoint/2010/main" xmlns="" val="3257363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9"/>
          <p:cNvPicPr preferRelativeResize="0"/>
          <p:nvPr/>
        </p:nvPicPr>
        <p:blipFill>
          <a:blip r:embed="rId3" cstate="print">
            <a:alphaModFix/>
          </a:blip>
          <a:stretch>
            <a:fillRect/>
          </a:stretch>
        </p:blipFill>
        <p:spPr>
          <a:xfrm>
            <a:off x="1464367" y="559433"/>
            <a:ext cx="9213932" cy="5989035"/>
          </a:xfrm>
          <a:prstGeom prst="rect">
            <a:avLst/>
          </a:prstGeom>
          <a:noFill/>
          <a:ln>
            <a:noFill/>
          </a:ln>
        </p:spPr>
      </p:pic>
    </p:spTree>
    <p:extLst>
      <p:ext uri="{BB962C8B-B14F-4D97-AF65-F5344CB8AC3E}">
        <p14:creationId xmlns:p14="http://schemas.microsoft.com/office/powerpoint/2010/main" xmlns="" val="1288381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Web Services</a:t>
            </a:r>
            <a:endParaRPr/>
          </a:p>
        </p:txBody>
      </p:sp>
      <p:sp>
        <p:nvSpPr>
          <p:cNvPr id="229" name="Google Shape;229;p40"/>
          <p:cNvSpPr txBox="1">
            <a:spLocks noGrp="1"/>
          </p:cNvSpPr>
          <p:nvPr>
            <p:ph type="body" idx="1"/>
          </p:nvPr>
        </p:nvSpPr>
        <p:spPr>
          <a:xfrm>
            <a:off x="415600" y="1283367"/>
            <a:ext cx="11360800" cy="4808400"/>
          </a:xfrm>
          <a:prstGeom prst="rect">
            <a:avLst/>
          </a:prstGeom>
        </p:spPr>
        <p:txBody>
          <a:bodyPr spcFirstLastPara="1" vert="horz" wrap="square" lIns="121900" tIns="121900" rIns="121900" bIns="121900" rtlCol="0" anchor="t" anchorCtr="0">
            <a:noAutofit/>
          </a:bodyPr>
          <a:lstStyle/>
          <a:p>
            <a:pPr marL="0" indent="0">
              <a:buNone/>
            </a:pPr>
            <a:r>
              <a:rPr lang="en-US" altLang="zh-CN" sz="2133">
                <a:solidFill>
                  <a:srgbClr val="232F3E"/>
                </a:solidFill>
              </a:rPr>
              <a:t>Amazon Web Services offers a broad set of global cloud-based products including:</a:t>
            </a:r>
            <a:endParaRPr sz="2133">
              <a:solidFill>
                <a:srgbClr val="232F3E"/>
              </a:solidFill>
            </a:endParaRPr>
          </a:p>
          <a:p>
            <a:pPr marL="0" indent="0">
              <a:spcBef>
                <a:spcPts val="2133"/>
              </a:spcBef>
              <a:buNone/>
            </a:pPr>
            <a:r>
              <a:rPr lang="zh-CN" altLang="en-US" sz="1600">
                <a:solidFill>
                  <a:srgbClr val="232F3E"/>
                </a:solidFill>
              </a:rPr>
              <a:t> </a:t>
            </a:r>
            <a:endParaRPr sz="1600">
              <a:solidFill>
                <a:srgbClr val="232F3E"/>
              </a:solidFill>
            </a:endParaRPr>
          </a:p>
          <a:p>
            <a:pPr marL="0" indent="0">
              <a:spcBef>
                <a:spcPts val="2133"/>
              </a:spcBef>
              <a:buNone/>
            </a:pPr>
            <a:endParaRPr sz="1600">
              <a:solidFill>
                <a:srgbClr val="232F3E"/>
              </a:solidFill>
            </a:endParaRPr>
          </a:p>
          <a:p>
            <a:pPr marL="0" indent="0">
              <a:spcBef>
                <a:spcPts val="2133"/>
              </a:spcBef>
              <a:buNone/>
            </a:pPr>
            <a:endParaRPr sz="1600">
              <a:solidFill>
                <a:srgbClr val="232F3E"/>
              </a:solidFill>
            </a:endParaRPr>
          </a:p>
          <a:p>
            <a:pPr marL="0" indent="0">
              <a:spcBef>
                <a:spcPts val="2133"/>
              </a:spcBef>
              <a:buNone/>
            </a:pPr>
            <a:endParaRPr sz="1600">
              <a:solidFill>
                <a:srgbClr val="232F3E"/>
              </a:solidFill>
            </a:endParaRPr>
          </a:p>
          <a:p>
            <a:pPr marL="0" indent="0">
              <a:spcBef>
                <a:spcPts val="2133"/>
              </a:spcBef>
              <a:buNone/>
            </a:pPr>
            <a:endParaRPr sz="1600">
              <a:solidFill>
                <a:srgbClr val="232F3E"/>
              </a:solidFill>
            </a:endParaRPr>
          </a:p>
          <a:p>
            <a:pPr marL="0" indent="0">
              <a:spcBef>
                <a:spcPts val="2133"/>
              </a:spcBef>
              <a:spcAft>
                <a:spcPts val="2133"/>
              </a:spcAft>
              <a:buNone/>
            </a:pPr>
            <a:endParaRPr/>
          </a:p>
        </p:txBody>
      </p:sp>
      <p:pic>
        <p:nvPicPr>
          <p:cNvPr id="230" name="Google Shape;230;p40"/>
          <p:cNvPicPr preferRelativeResize="0"/>
          <p:nvPr/>
        </p:nvPicPr>
        <p:blipFill>
          <a:blip r:embed="rId3" cstate="print">
            <a:alphaModFix/>
          </a:blip>
          <a:stretch>
            <a:fillRect/>
          </a:stretch>
        </p:blipFill>
        <p:spPr>
          <a:xfrm>
            <a:off x="322333" y="2033400"/>
            <a:ext cx="1346200" cy="1244600"/>
          </a:xfrm>
          <a:prstGeom prst="rect">
            <a:avLst/>
          </a:prstGeom>
          <a:noFill/>
          <a:ln>
            <a:noFill/>
          </a:ln>
        </p:spPr>
      </p:pic>
      <p:pic>
        <p:nvPicPr>
          <p:cNvPr id="231" name="Google Shape;231;p40"/>
          <p:cNvPicPr preferRelativeResize="0"/>
          <p:nvPr/>
        </p:nvPicPr>
        <p:blipFill>
          <a:blip r:embed="rId4" cstate="print">
            <a:alphaModFix/>
          </a:blip>
          <a:stretch>
            <a:fillRect/>
          </a:stretch>
        </p:blipFill>
        <p:spPr>
          <a:xfrm>
            <a:off x="1968567" y="2027034"/>
            <a:ext cx="1574800" cy="1257300"/>
          </a:xfrm>
          <a:prstGeom prst="rect">
            <a:avLst/>
          </a:prstGeom>
          <a:noFill/>
          <a:ln>
            <a:noFill/>
          </a:ln>
        </p:spPr>
      </p:pic>
      <p:pic>
        <p:nvPicPr>
          <p:cNvPr id="232" name="Google Shape;232;p40"/>
          <p:cNvPicPr preferRelativeResize="0"/>
          <p:nvPr/>
        </p:nvPicPr>
        <p:blipFill>
          <a:blip r:embed="rId5" cstate="print">
            <a:alphaModFix/>
          </a:blip>
          <a:stretch>
            <a:fillRect/>
          </a:stretch>
        </p:blipFill>
        <p:spPr>
          <a:xfrm>
            <a:off x="3543367" y="2058784"/>
            <a:ext cx="1473200" cy="1193800"/>
          </a:xfrm>
          <a:prstGeom prst="rect">
            <a:avLst/>
          </a:prstGeom>
          <a:noFill/>
          <a:ln>
            <a:noFill/>
          </a:ln>
        </p:spPr>
      </p:pic>
      <p:pic>
        <p:nvPicPr>
          <p:cNvPr id="233" name="Google Shape;233;p40"/>
          <p:cNvPicPr preferRelativeResize="0"/>
          <p:nvPr/>
        </p:nvPicPr>
        <p:blipFill>
          <a:blip r:embed="rId6" cstate="print">
            <a:alphaModFix/>
          </a:blip>
          <a:stretch>
            <a:fillRect/>
          </a:stretch>
        </p:blipFill>
        <p:spPr>
          <a:xfrm>
            <a:off x="5096133" y="2052434"/>
            <a:ext cx="1473200" cy="1206500"/>
          </a:xfrm>
          <a:prstGeom prst="rect">
            <a:avLst/>
          </a:prstGeom>
          <a:noFill/>
          <a:ln>
            <a:noFill/>
          </a:ln>
        </p:spPr>
      </p:pic>
      <p:pic>
        <p:nvPicPr>
          <p:cNvPr id="234" name="Google Shape;234;p40"/>
          <p:cNvPicPr preferRelativeResize="0"/>
          <p:nvPr/>
        </p:nvPicPr>
        <p:blipFill>
          <a:blip r:embed="rId7" cstate="print">
            <a:alphaModFix/>
          </a:blip>
          <a:stretch>
            <a:fillRect/>
          </a:stretch>
        </p:blipFill>
        <p:spPr>
          <a:xfrm>
            <a:off x="6569318" y="2058800"/>
            <a:ext cx="3060700" cy="1320800"/>
          </a:xfrm>
          <a:prstGeom prst="rect">
            <a:avLst/>
          </a:prstGeom>
          <a:noFill/>
          <a:ln>
            <a:noFill/>
          </a:ln>
        </p:spPr>
      </p:pic>
      <p:pic>
        <p:nvPicPr>
          <p:cNvPr id="235" name="Google Shape;235;p40"/>
          <p:cNvPicPr preferRelativeResize="0"/>
          <p:nvPr/>
        </p:nvPicPr>
        <p:blipFill>
          <a:blip r:embed="rId8" cstate="print">
            <a:alphaModFix/>
          </a:blip>
          <a:stretch>
            <a:fillRect/>
          </a:stretch>
        </p:blipFill>
        <p:spPr>
          <a:xfrm>
            <a:off x="415585" y="3509285"/>
            <a:ext cx="1765300" cy="1155700"/>
          </a:xfrm>
          <a:prstGeom prst="rect">
            <a:avLst/>
          </a:prstGeom>
          <a:noFill/>
          <a:ln>
            <a:noFill/>
          </a:ln>
        </p:spPr>
      </p:pic>
      <p:pic>
        <p:nvPicPr>
          <p:cNvPr id="236" name="Google Shape;236;p40"/>
          <p:cNvPicPr preferRelativeResize="0"/>
          <p:nvPr/>
        </p:nvPicPr>
        <p:blipFill>
          <a:blip r:embed="rId9" cstate="print">
            <a:alphaModFix/>
          </a:blip>
          <a:stretch>
            <a:fillRect/>
          </a:stretch>
        </p:blipFill>
        <p:spPr>
          <a:xfrm>
            <a:off x="2576467" y="3509285"/>
            <a:ext cx="1346200" cy="1155700"/>
          </a:xfrm>
          <a:prstGeom prst="rect">
            <a:avLst/>
          </a:prstGeom>
          <a:noFill/>
          <a:ln>
            <a:noFill/>
          </a:ln>
        </p:spPr>
      </p:pic>
      <p:pic>
        <p:nvPicPr>
          <p:cNvPr id="237" name="Google Shape;237;p40"/>
          <p:cNvPicPr preferRelativeResize="0"/>
          <p:nvPr/>
        </p:nvPicPr>
        <p:blipFill>
          <a:blip r:embed="rId10" cstate="print">
            <a:alphaModFix/>
          </a:blip>
          <a:stretch>
            <a:fillRect/>
          </a:stretch>
        </p:blipFill>
        <p:spPr>
          <a:xfrm>
            <a:off x="4318233" y="3414051"/>
            <a:ext cx="3403600" cy="1346200"/>
          </a:xfrm>
          <a:prstGeom prst="rect">
            <a:avLst/>
          </a:prstGeom>
          <a:noFill/>
          <a:ln>
            <a:noFill/>
          </a:ln>
        </p:spPr>
      </p:pic>
      <p:pic>
        <p:nvPicPr>
          <p:cNvPr id="238" name="Google Shape;238;p40"/>
          <p:cNvPicPr preferRelativeResize="0"/>
          <p:nvPr/>
        </p:nvPicPr>
        <p:blipFill>
          <a:blip r:embed="rId11" cstate="print">
            <a:alphaModFix/>
          </a:blip>
          <a:stretch>
            <a:fillRect/>
          </a:stretch>
        </p:blipFill>
        <p:spPr>
          <a:xfrm>
            <a:off x="7931367" y="3509285"/>
            <a:ext cx="2844800" cy="1155700"/>
          </a:xfrm>
          <a:prstGeom prst="rect">
            <a:avLst/>
          </a:prstGeom>
          <a:noFill/>
          <a:ln>
            <a:noFill/>
          </a:ln>
        </p:spPr>
      </p:pic>
      <p:pic>
        <p:nvPicPr>
          <p:cNvPr id="239" name="Google Shape;239;p40"/>
          <p:cNvPicPr preferRelativeResize="0"/>
          <p:nvPr/>
        </p:nvPicPr>
        <p:blipFill>
          <a:blip r:embed="rId12" cstate="print">
            <a:alphaModFix/>
          </a:blip>
          <a:stretch>
            <a:fillRect/>
          </a:stretch>
        </p:blipFill>
        <p:spPr>
          <a:xfrm>
            <a:off x="9996933" y="1950834"/>
            <a:ext cx="1524000" cy="1409700"/>
          </a:xfrm>
          <a:prstGeom prst="rect">
            <a:avLst/>
          </a:prstGeom>
          <a:noFill/>
          <a:ln>
            <a:noFill/>
          </a:ln>
        </p:spPr>
      </p:pic>
    </p:spTree>
    <p:extLst>
      <p:ext uri="{BB962C8B-B14F-4D97-AF65-F5344CB8AC3E}">
        <p14:creationId xmlns:p14="http://schemas.microsoft.com/office/powerpoint/2010/main" xmlns="" val="406970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1"/>
          <p:cNvSpPr txBox="1">
            <a:spLocks noGrp="1"/>
          </p:cNvSpPr>
          <p:nvPr>
            <p:ph type="title"/>
          </p:nvPr>
        </p:nvSpPr>
        <p:spPr>
          <a:xfrm>
            <a:off x="415600" y="82267"/>
            <a:ext cx="11360800" cy="707600"/>
          </a:xfrm>
          <a:prstGeom prst="rect">
            <a:avLst/>
          </a:prstGeom>
        </p:spPr>
        <p:txBody>
          <a:bodyPr spcFirstLastPara="1" vert="horz" wrap="square" lIns="121900" tIns="121900" rIns="121900" bIns="121900" rtlCol="0" anchor="t" anchorCtr="0">
            <a:noAutofit/>
          </a:bodyPr>
          <a:lstStyle/>
          <a:p>
            <a:r>
              <a:rPr lang="zh-CN"/>
              <a:t>Amazon Web Services - Solutions</a:t>
            </a:r>
            <a:endParaRPr/>
          </a:p>
        </p:txBody>
      </p:sp>
      <p:pic>
        <p:nvPicPr>
          <p:cNvPr id="245" name="Google Shape;245;p41"/>
          <p:cNvPicPr preferRelativeResize="0"/>
          <p:nvPr/>
        </p:nvPicPr>
        <p:blipFill rotWithShape="1">
          <a:blip r:embed="rId3" cstate="print">
            <a:alphaModFix/>
          </a:blip>
          <a:srcRect r="2229" b="23371"/>
          <a:stretch/>
        </p:blipFill>
        <p:spPr>
          <a:xfrm>
            <a:off x="756867" y="1147300"/>
            <a:ext cx="4457700" cy="5021299"/>
          </a:xfrm>
          <a:prstGeom prst="rect">
            <a:avLst/>
          </a:prstGeom>
          <a:noFill/>
          <a:ln>
            <a:noFill/>
          </a:ln>
        </p:spPr>
      </p:pic>
      <p:pic>
        <p:nvPicPr>
          <p:cNvPr id="246" name="Google Shape;246;p41"/>
          <p:cNvPicPr preferRelativeResize="0"/>
          <p:nvPr/>
        </p:nvPicPr>
        <p:blipFill rotWithShape="1">
          <a:blip r:embed="rId4" cstate="print">
            <a:alphaModFix/>
          </a:blip>
          <a:srcRect b="16998"/>
          <a:stretch/>
        </p:blipFill>
        <p:spPr>
          <a:xfrm>
            <a:off x="5890967" y="991001"/>
            <a:ext cx="4457700" cy="5333900"/>
          </a:xfrm>
          <a:prstGeom prst="rect">
            <a:avLst/>
          </a:prstGeom>
          <a:noFill/>
          <a:ln>
            <a:noFill/>
          </a:ln>
        </p:spPr>
      </p:pic>
    </p:spTree>
    <p:extLst>
      <p:ext uri="{BB962C8B-B14F-4D97-AF65-F5344CB8AC3E}">
        <p14:creationId xmlns:p14="http://schemas.microsoft.com/office/powerpoint/2010/main" xmlns="" val="2539436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Web Services - Customers</a:t>
            </a:r>
            <a:endParaRPr/>
          </a:p>
        </p:txBody>
      </p:sp>
      <p:sp>
        <p:nvSpPr>
          <p:cNvPr id="252" name="Google Shape;252;p4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253" name="Google Shape;253;p42"/>
          <p:cNvPicPr preferRelativeResize="0"/>
          <p:nvPr/>
        </p:nvPicPr>
        <p:blipFill>
          <a:blip r:embed="rId3" cstate="print">
            <a:alphaModFix/>
          </a:blip>
          <a:stretch>
            <a:fillRect/>
          </a:stretch>
        </p:blipFill>
        <p:spPr>
          <a:xfrm>
            <a:off x="145234" y="1536633"/>
            <a:ext cx="11901532" cy="4987667"/>
          </a:xfrm>
          <a:prstGeom prst="rect">
            <a:avLst/>
          </a:prstGeom>
          <a:noFill/>
          <a:ln>
            <a:noFill/>
          </a:ln>
        </p:spPr>
      </p:pic>
    </p:spTree>
    <p:extLst>
      <p:ext uri="{BB962C8B-B14F-4D97-AF65-F5344CB8AC3E}">
        <p14:creationId xmlns:p14="http://schemas.microsoft.com/office/powerpoint/2010/main" xmlns="" val="4098611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3"/>
          <p:cNvSpPr txBox="1">
            <a:spLocks noGrp="1"/>
          </p:cNvSpPr>
          <p:nvPr>
            <p:ph type="title"/>
          </p:nvPr>
        </p:nvSpPr>
        <p:spPr>
          <a:xfrm>
            <a:off x="415600" y="230667"/>
            <a:ext cx="11360800" cy="645600"/>
          </a:xfrm>
          <a:prstGeom prst="rect">
            <a:avLst/>
          </a:prstGeom>
        </p:spPr>
        <p:txBody>
          <a:bodyPr spcFirstLastPara="1" vert="horz" wrap="square" lIns="121900" tIns="121900" rIns="121900" bIns="121900" rtlCol="0" anchor="t" anchorCtr="0">
            <a:noAutofit/>
          </a:bodyPr>
          <a:lstStyle/>
          <a:p>
            <a:r>
              <a:rPr lang="zh-CN"/>
              <a:t>Amazon Web Services - Market Share</a:t>
            </a:r>
            <a:endParaRPr/>
          </a:p>
        </p:txBody>
      </p:sp>
      <p:pic>
        <p:nvPicPr>
          <p:cNvPr id="259" name="Google Shape;259;p43"/>
          <p:cNvPicPr preferRelativeResize="0"/>
          <p:nvPr/>
        </p:nvPicPr>
        <p:blipFill>
          <a:blip r:embed="rId3" cstate="print">
            <a:alphaModFix/>
          </a:blip>
          <a:stretch>
            <a:fillRect/>
          </a:stretch>
        </p:blipFill>
        <p:spPr>
          <a:xfrm>
            <a:off x="1125168" y="968501"/>
            <a:ext cx="8654433" cy="5670767"/>
          </a:xfrm>
          <a:prstGeom prst="rect">
            <a:avLst/>
          </a:prstGeom>
          <a:noFill/>
          <a:ln>
            <a:noFill/>
          </a:ln>
        </p:spPr>
      </p:pic>
    </p:spTree>
    <p:extLst>
      <p:ext uri="{BB962C8B-B14F-4D97-AF65-F5344CB8AC3E}">
        <p14:creationId xmlns:p14="http://schemas.microsoft.com/office/powerpoint/2010/main" xmlns="" val="1544899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4"/>
          <p:cNvPicPr preferRelativeResize="0"/>
          <p:nvPr/>
        </p:nvPicPr>
        <p:blipFill>
          <a:blip r:embed="rId3" cstate="print">
            <a:alphaModFix/>
          </a:blip>
          <a:stretch>
            <a:fillRect/>
          </a:stretch>
        </p:blipFill>
        <p:spPr>
          <a:xfrm>
            <a:off x="1061400" y="665000"/>
            <a:ext cx="10440699" cy="5178133"/>
          </a:xfrm>
          <a:prstGeom prst="rect">
            <a:avLst/>
          </a:prstGeom>
          <a:noFill/>
          <a:ln>
            <a:noFill/>
          </a:ln>
        </p:spPr>
      </p:pic>
    </p:spTree>
    <p:extLst>
      <p:ext uri="{BB962C8B-B14F-4D97-AF65-F5344CB8AC3E}">
        <p14:creationId xmlns:p14="http://schemas.microsoft.com/office/powerpoint/2010/main" xmlns="" val="15179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5"/>
          <p:cNvSpPr txBox="1">
            <a:spLocks noGrp="1"/>
          </p:cNvSpPr>
          <p:nvPr>
            <p:ph type="title"/>
          </p:nvPr>
        </p:nvSpPr>
        <p:spPr>
          <a:xfrm>
            <a:off x="415600" y="123000"/>
            <a:ext cx="11360800" cy="984000"/>
          </a:xfrm>
          <a:prstGeom prst="rect">
            <a:avLst/>
          </a:prstGeom>
        </p:spPr>
        <p:txBody>
          <a:bodyPr spcFirstLastPara="1" vert="horz" wrap="square" lIns="121900" tIns="121900" rIns="121900" bIns="121900" rtlCol="0" anchor="t" anchorCtr="0">
            <a:noAutofit/>
          </a:bodyPr>
          <a:lstStyle/>
          <a:p>
            <a:pPr>
              <a:lnSpc>
                <a:spcPct val="150000"/>
              </a:lnSpc>
            </a:pPr>
            <a:r>
              <a:rPr lang="en-US" altLang="zh-CN" sz="2267" b="1">
                <a:solidFill>
                  <a:srgbClr val="444444"/>
                </a:solidFill>
                <a:highlight>
                  <a:srgbClr val="FFFFFF"/>
                </a:highlight>
              </a:rPr>
              <a:t>Quarterly revenue of Amazon Web Services  (in million U.S. dollars)</a:t>
            </a:r>
            <a:endParaRPr sz="2267" b="1">
              <a:solidFill>
                <a:srgbClr val="444444"/>
              </a:solidFill>
              <a:highlight>
                <a:srgbClr val="FFFFFF"/>
              </a:highlight>
            </a:endParaRPr>
          </a:p>
          <a:p>
            <a:pPr>
              <a:spcBef>
                <a:spcPts val="533"/>
              </a:spcBef>
            </a:pPr>
            <a:endParaRPr/>
          </a:p>
        </p:txBody>
      </p:sp>
      <p:pic>
        <p:nvPicPr>
          <p:cNvPr id="270" name="Google Shape;270;p45"/>
          <p:cNvPicPr preferRelativeResize="0"/>
          <p:nvPr/>
        </p:nvPicPr>
        <p:blipFill>
          <a:blip r:embed="rId3" cstate="print">
            <a:alphaModFix/>
          </a:blip>
          <a:stretch>
            <a:fillRect/>
          </a:stretch>
        </p:blipFill>
        <p:spPr>
          <a:xfrm>
            <a:off x="246433" y="724767"/>
            <a:ext cx="11360800" cy="5994400"/>
          </a:xfrm>
          <a:prstGeom prst="rect">
            <a:avLst/>
          </a:prstGeom>
          <a:noFill/>
          <a:ln>
            <a:noFill/>
          </a:ln>
        </p:spPr>
      </p:pic>
    </p:spTree>
    <p:extLst>
      <p:ext uri="{BB962C8B-B14F-4D97-AF65-F5344CB8AC3E}">
        <p14:creationId xmlns:p14="http://schemas.microsoft.com/office/powerpoint/2010/main" xmlns="" val="1315746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Web Service Quarterly Revenue Growth</a:t>
            </a:r>
            <a:endParaRPr/>
          </a:p>
        </p:txBody>
      </p:sp>
      <p:pic>
        <p:nvPicPr>
          <p:cNvPr id="276" name="Google Shape;276;p46"/>
          <p:cNvPicPr preferRelativeResize="0"/>
          <p:nvPr/>
        </p:nvPicPr>
        <p:blipFill>
          <a:blip r:embed="rId3" cstate="print">
            <a:alphaModFix/>
          </a:blip>
          <a:stretch>
            <a:fillRect/>
          </a:stretch>
        </p:blipFill>
        <p:spPr>
          <a:xfrm>
            <a:off x="415601" y="1356967"/>
            <a:ext cx="11040033" cy="5178133"/>
          </a:xfrm>
          <a:prstGeom prst="rect">
            <a:avLst/>
          </a:prstGeom>
          <a:noFill/>
          <a:ln>
            <a:noFill/>
          </a:ln>
        </p:spPr>
      </p:pic>
    </p:spTree>
    <p:extLst>
      <p:ext uri="{BB962C8B-B14F-4D97-AF65-F5344CB8AC3E}">
        <p14:creationId xmlns:p14="http://schemas.microsoft.com/office/powerpoint/2010/main" xmlns="" val="1579478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7"/>
          <p:cNvPicPr preferRelativeResize="0"/>
          <p:nvPr/>
        </p:nvPicPr>
        <p:blipFill>
          <a:blip r:embed="rId3" cstate="print">
            <a:alphaModFix/>
          </a:blip>
          <a:stretch>
            <a:fillRect/>
          </a:stretch>
        </p:blipFill>
        <p:spPr>
          <a:xfrm>
            <a:off x="1651000" y="159867"/>
            <a:ext cx="8890000" cy="5689600"/>
          </a:xfrm>
          <a:prstGeom prst="rect">
            <a:avLst/>
          </a:prstGeom>
          <a:noFill/>
          <a:ln>
            <a:noFill/>
          </a:ln>
        </p:spPr>
      </p:pic>
      <p:sp>
        <p:nvSpPr>
          <p:cNvPr id="282" name="Google Shape;282;p47"/>
          <p:cNvSpPr txBox="1"/>
          <p:nvPr/>
        </p:nvSpPr>
        <p:spPr>
          <a:xfrm>
            <a:off x="2286000" y="5310700"/>
            <a:ext cx="7960400" cy="11744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r>
              <a:rPr lang="en-US" altLang="zh-CN" sz="2133">
                <a:solidFill>
                  <a:srgbClr val="333333"/>
                </a:solidFill>
                <a:highlight>
                  <a:srgbClr val="FFFFFF"/>
                </a:highlight>
              </a:rPr>
              <a:t>A subscription service that gives members access to a variety of Amazon perks </a:t>
            </a:r>
            <a:endParaRPr sz="2133"/>
          </a:p>
        </p:txBody>
      </p:sp>
    </p:spTree>
    <p:extLst>
      <p:ext uri="{BB962C8B-B14F-4D97-AF65-F5344CB8AC3E}">
        <p14:creationId xmlns:p14="http://schemas.microsoft.com/office/powerpoint/2010/main" xmlns="" val="1264763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长方形 8">
            <a:extLst>
              <a:ext uri="{FF2B5EF4-FFF2-40B4-BE49-F238E27FC236}">
                <a16:creationId xmlns:a16="http://schemas.microsoft.com/office/drawing/2014/main" xmlns="" id="{F4673A57-8C07-453C-8611-1D99E8CDE141}"/>
              </a:ext>
              <a:ext uri="{C183D7F6-B498-43B3-948B-1728B52AA6E4}">
                <adec:decorative xmlns:adec="http://schemas.microsoft.com/office/drawing/2017/decorative" xmlns="" val="1"/>
              </a:ext>
            </a:extLst>
          </p:cNvPr>
          <p:cNvSpPr/>
          <p:nvPr/>
        </p:nvSpPr>
        <p:spPr>
          <a:xfrm>
            <a:off x="0" y="990601"/>
            <a:ext cx="12192000" cy="3513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sp>
        <p:nvSpPr>
          <p:cNvPr id="4" name="标题 3" hidden="1">
            <a:extLst>
              <a:ext uri="{FF2B5EF4-FFF2-40B4-BE49-F238E27FC236}">
                <a16:creationId xmlns:a16="http://schemas.microsoft.com/office/drawing/2014/main" xmlns="" id="{2AC0C949-7A02-4C95-8017-D82E7E71C4F7}"/>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5</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38779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Products and Services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Segmentation (2019)</a:t>
            </a: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7" name="图表 6" descr="图表。">
            <a:extLst>
              <a:ext uri="{FF2B5EF4-FFF2-40B4-BE49-F238E27FC236}">
                <a16:creationId xmlns:a16="http://schemas.microsoft.com/office/drawing/2014/main" xmlns="" id="{686C4999-06C3-490E-B7B9-866B1D0D975E}"/>
              </a:ext>
            </a:extLst>
          </p:cNvPr>
          <p:cNvGraphicFramePr/>
          <p:nvPr>
            <p:extLst>
              <p:ext uri="{D42A27DB-BD31-4B8C-83A1-F6EECF244321}">
                <p14:modId xmlns:p14="http://schemas.microsoft.com/office/powerpoint/2010/main" xmlns="" val="351013572"/>
              </p:ext>
            </p:extLst>
          </p:nvPr>
        </p:nvGraphicFramePr>
        <p:xfrm>
          <a:off x="270552" y="715458"/>
          <a:ext cx="11650895" cy="56585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812140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Prime Shipping Benefits</a:t>
            </a:r>
            <a:endParaRPr/>
          </a:p>
        </p:txBody>
      </p:sp>
      <p:pic>
        <p:nvPicPr>
          <p:cNvPr id="288" name="Google Shape;288;p48"/>
          <p:cNvPicPr preferRelativeResize="0"/>
          <p:nvPr/>
        </p:nvPicPr>
        <p:blipFill rotWithShape="1">
          <a:blip r:embed="rId3" cstate="print">
            <a:alphaModFix/>
          </a:blip>
          <a:srcRect t="47456"/>
          <a:stretch/>
        </p:blipFill>
        <p:spPr>
          <a:xfrm>
            <a:off x="235234" y="1548333"/>
            <a:ext cx="6244433" cy="2294099"/>
          </a:xfrm>
          <a:prstGeom prst="rect">
            <a:avLst/>
          </a:prstGeom>
          <a:noFill/>
          <a:ln>
            <a:noFill/>
          </a:ln>
        </p:spPr>
      </p:pic>
      <p:pic>
        <p:nvPicPr>
          <p:cNvPr id="289" name="Google Shape;289;p48"/>
          <p:cNvPicPr preferRelativeResize="0"/>
          <p:nvPr/>
        </p:nvPicPr>
        <p:blipFill rotWithShape="1">
          <a:blip r:embed="rId4" cstate="print">
            <a:alphaModFix/>
          </a:blip>
          <a:srcRect t="43557"/>
          <a:stretch/>
        </p:blipFill>
        <p:spPr>
          <a:xfrm>
            <a:off x="415601" y="4033801"/>
            <a:ext cx="5712332" cy="2464335"/>
          </a:xfrm>
          <a:prstGeom prst="rect">
            <a:avLst/>
          </a:prstGeom>
          <a:noFill/>
          <a:ln>
            <a:noFill/>
          </a:ln>
        </p:spPr>
      </p:pic>
      <p:pic>
        <p:nvPicPr>
          <p:cNvPr id="290" name="Google Shape;290;p48"/>
          <p:cNvPicPr preferRelativeResize="0"/>
          <p:nvPr/>
        </p:nvPicPr>
        <p:blipFill rotWithShape="1">
          <a:blip r:embed="rId5" cstate="print">
            <a:alphaModFix/>
          </a:blip>
          <a:srcRect t="41616" r="1671"/>
          <a:stretch/>
        </p:blipFill>
        <p:spPr>
          <a:xfrm>
            <a:off x="6479667" y="1463211"/>
            <a:ext cx="5217301" cy="2464335"/>
          </a:xfrm>
          <a:prstGeom prst="rect">
            <a:avLst/>
          </a:prstGeom>
          <a:noFill/>
          <a:ln>
            <a:noFill/>
          </a:ln>
        </p:spPr>
      </p:pic>
    </p:spTree>
    <p:extLst>
      <p:ext uri="{BB962C8B-B14F-4D97-AF65-F5344CB8AC3E}">
        <p14:creationId xmlns:p14="http://schemas.microsoft.com/office/powerpoint/2010/main" xmlns="" val="27660908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Prime Steam Benefits</a:t>
            </a:r>
            <a:endParaRPr/>
          </a:p>
        </p:txBody>
      </p:sp>
      <p:pic>
        <p:nvPicPr>
          <p:cNvPr id="296" name="Google Shape;296;p49"/>
          <p:cNvPicPr preferRelativeResize="0"/>
          <p:nvPr/>
        </p:nvPicPr>
        <p:blipFill rotWithShape="1">
          <a:blip r:embed="rId3" cstate="print">
            <a:alphaModFix/>
          </a:blip>
          <a:srcRect l="45491" r="1965" b="15052"/>
          <a:stretch/>
        </p:blipFill>
        <p:spPr>
          <a:xfrm>
            <a:off x="350733" y="1356968"/>
            <a:ext cx="4231435" cy="2729233"/>
          </a:xfrm>
          <a:prstGeom prst="rect">
            <a:avLst/>
          </a:prstGeom>
          <a:noFill/>
          <a:ln>
            <a:noFill/>
          </a:ln>
        </p:spPr>
      </p:pic>
      <p:pic>
        <p:nvPicPr>
          <p:cNvPr id="297" name="Google Shape;297;p49"/>
          <p:cNvPicPr preferRelativeResize="0"/>
          <p:nvPr/>
        </p:nvPicPr>
        <p:blipFill rotWithShape="1">
          <a:blip r:embed="rId4" cstate="print">
            <a:alphaModFix/>
          </a:blip>
          <a:srcRect l="43654" r="3488" b="17837"/>
          <a:stretch/>
        </p:blipFill>
        <p:spPr>
          <a:xfrm>
            <a:off x="6420234" y="1422400"/>
            <a:ext cx="4129983" cy="2663800"/>
          </a:xfrm>
          <a:prstGeom prst="rect">
            <a:avLst/>
          </a:prstGeom>
          <a:noFill/>
          <a:ln>
            <a:noFill/>
          </a:ln>
        </p:spPr>
      </p:pic>
      <p:pic>
        <p:nvPicPr>
          <p:cNvPr id="298" name="Google Shape;298;p49"/>
          <p:cNvPicPr preferRelativeResize="0"/>
          <p:nvPr/>
        </p:nvPicPr>
        <p:blipFill rotWithShape="1">
          <a:blip r:embed="rId5" cstate="print">
            <a:alphaModFix/>
          </a:blip>
          <a:srcRect l="43123" b="64740"/>
          <a:stretch/>
        </p:blipFill>
        <p:spPr>
          <a:xfrm>
            <a:off x="415600" y="4416034"/>
            <a:ext cx="3653832" cy="1324633"/>
          </a:xfrm>
          <a:prstGeom prst="rect">
            <a:avLst/>
          </a:prstGeom>
          <a:noFill/>
          <a:ln>
            <a:noFill/>
          </a:ln>
        </p:spPr>
      </p:pic>
      <p:pic>
        <p:nvPicPr>
          <p:cNvPr id="299" name="Google Shape;299;p49"/>
          <p:cNvPicPr preferRelativeResize="0"/>
          <p:nvPr/>
        </p:nvPicPr>
        <p:blipFill rotWithShape="1">
          <a:blip r:embed="rId6" cstate="print">
            <a:alphaModFix/>
          </a:blip>
          <a:srcRect l="43808" r="2025" b="55124"/>
          <a:stretch/>
        </p:blipFill>
        <p:spPr>
          <a:xfrm>
            <a:off x="6553818" y="4416034"/>
            <a:ext cx="3761365" cy="1534033"/>
          </a:xfrm>
          <a:prstGeom prst="rect">
            <a:avLst/>
          </a:prstGeom>
          <a:noFill/>
          <a:ln>
            <a:noFill/>
          </a:ln>
        </p:spPr>
      </p:pic>
    </p:spTree>
    <p:extLst>
      <p:ext uri="{BB962C8B-B14F-4D97-AF65-F5344CB8AC3E}">
        <p14:creationId xmlns:p14="http://schemas.microsoft.com/office/powerpoint/2010/main" xmlns="" val="15922599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Prime Shopping Benefits</a:t>
            </a:r>
            <a:endParaRPr/>
          </a:p>
        </p:txBody>
      </p:sp>
      <p:pic>
        <p:nvPicPr>
          <p:cNvPr id="305" name="Google Shape;305;p50"/>
          <p:cNvPicPr preferRelativeResize="0"/>
          <p:nvPr/>
        </p:nvPicPr>
        <p:blipFill>
          <a:blip r:embed="rId3" cstate="print">
            <a:alphaModFix/>
          </a:blip>
          <a:stretch>
            <a:fillRect/>
          </a:stretch>
        </p:blipFill>
        <p:spPr>
          <a:xfrm>
            <a:off x="170767" y="1430467"/>
            <a:ext cx="5372100" cy="3073400"/>
          </a:xfrm>
          <a:prstGeom prst="rect">
            <a:avLst/>
          </a:prstGeom>
          <a:noFill/>
          <a:ln>
            <a:noFill/>
          </a:ln>
        </p:spPr>
      </p:pic>
      <p:pic>
        <p:nvPicPr>
          <p:cNvPr id="306" name="Google Shape;306;p50"/>
          <p:cNvPicPr preferRelativeResize="0"/>
          <p:nvPr/>
        </p:nvPicPr>
        <p:blipFill>
          <a:blip r:embed="rId4" cstate="print">
            <a:alphaModFix/>
          </a:blip>
          <a:stretch>
            <a:fillRect/>
          </a:stretch>
        </p:blipFill>
        <p:spPr>
          <a:xfrm>
            <a:off x="5778501" y="1430467"/>
            <a:ext cx="5270500" cy="2374900"/>
          </a:xfrm>
          <a:prstGeom prst="rect">
            <a:avLst/>
          </a:prstGeom>
          <a:noFill/>
          <a:ln>
            <a:noFill/>
          </a:ln>
        </p:spPr>
      </p:pic>
      <p:pic>
        <p:nvPicPr>
          <p:cNvPr id="307" name="Google Shape;307;p50"/>
          <p:cNvPicPr preferRelativeResize="0"/>
          <p:nvPr/>
        </p:nvPicPr>
        <p:blipFill>
          <a:blip r:embed="rId5" cstate="print">
            <a:alphaModFix/>
          </a:blip>
          <a:stretch>
            <a:fillRect/>
          </a:stretch>
        </p:blipFill>
        <p:spPr>
          <a:xfrm>
            <a:off x="5778500" y="4089634"/>
            <a:ext cx="5033067" cy="2516533"/>
          </a:xfrm>
          <a:prstGeom prst="rect">
            <a:avLst/>
          </a:prstGeom>
          <a:noFill/>
          <a:ln>
            <a:noFill/>
          </a:ln>
        </p:spPr>
      </p:pic>
    </p:spTree>
    <p:extLst>
      <p:ext uri="{BB962C8B-B14F-4D97-AF65-F5344CB8AC3E}">
        <p14:creationId xmlns:p14="http://schemas.microsoft.com/office/powerpoint/2010/main" xmlns="" val="17540045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Prime Other Benefits</a:t>
            </a:r>
            <a:endParaRPr/>
          </a:p>
        </p:txBody>
      </p:sp>
      <p:pic>
        <p:nvPicPr>
          <p:cNvPr id="313" name="Google Shape;313;p51"/>
          <p:cNvPicPr preferRelativeResize="0"/>
          <p:nvPr/>
        </p:nvPicPr>
        <p:blipFill>
          <a:blip r:embed="rId3" cstate="print">
            <a:alphaModFix/>
          </a:blip>
          <a:stretch>
            <a:fillRect/>
          </a:stretch>
        </p:blipFill>
        <p:spPr>
          <a:xfrm>
            <a:off x="203201" y="1560167"/>
            <a:ext cx="5422900" cy="3327400"/>
          </a:xfrm>
          <a:prstGeom prst="rect">
            <a:avLst/>
          </a:prstGeom>
          <a:noFill/>
          <a:ln>
            <a:noFill/>
          </a:ln>
        </p:spPr>
      </p:pic>
      <p:pic>
        <p:nvPicPr>
          <p:cNvPr id="314" name="Google Shape;314;p51"/>
          <p:cNvPicPr preferRelativeResize="0"/>
          <p:nvPr/>
        </p:nvPicPr>
        <p:blipFill>
          <a:blip r:embed="rId4" cstate="print">
            <a:alphaModFix/>
          </a:blip>
          <a:stretch>
            <a:fillRect/>
          </a:stretch>
        </p:blipFill>
        <p:spPr>
          <a:xfrm>
            <a:off x="6096000" y="1235933"/>
            <a:ext cx="5054600" cy="2667000"/>
          </a:xfrm>
          <a:prstGeom prst="rect">
            <a:avLst/>
          </a:prstGeom>
          <a:noFill/>
          <a:ln>
            <a:noFill/>
          </a:ln>
        </p:spPr>
      </p:pic>
      <p:pic>
        <p:nvPicPr>
          <p:cNvPr id="315" name="Google Shape;315;p51"/>
          <p:cNvPicPr preferRelativeResize="0"/>
          <p:nvPr/>
        </p:nvPicPr>
        <p:blipFill>
          <a:blip r:embed="rId5" cstate="print">
            <a:alphaModFix/>
          </a:blip>
          <a:stretch>
            <a:fillRect/>
          </a:stretch>
        </p:blipFill>
        <p:spPr>
          <a:xfrm>
            <a:off x="4848334" y="4567667"/>
            <a:ext cx="7183700" cy="2290333"/>
          </a:xfrm>
          <a:prstGeom prst="rect">
            <a:avLst/>
          </a:prstGeom>
          <a:noFill/>
          <a:ln>
            <a:noFill/>
          </a:ln>
        </p:spPr>
      </p:pic>
    </p:spTree>
    <p:extLst>
      <p:ext uri="{BB962C8B-B14F-4D97-AF65-F5344CB8AC3E}">
        <p14:creationId xmlns:p14="http://schemas.microsoft.com/office/powerpoint/2010/main" xmlns="" val="35650242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Prime - Membership</a:t>
            </a:r>
            <a:endParaRPr/>
          </a:p>
        </p:txBody>
      </p:sp>
      <p:pic>
        <p:nvPicPr>
          <p:cNvPr id="321" name="Google Shape;321;p52"/>
          <p:cNvPicPr preferRelativeResize="0"/>
          <p:nvPr/>
        </p:nvPicPr>
        <p:blipFill>
          <a:blip r:embed="rId3" cstate="print">
            <a:alphaModFix/>
          </a:blip>
          <a:stretch>
            <a:fillRect/>
          </a:stretch>
        </p:blipFill>
        <p:spPr>
          <a:xfrm>
            <a:off x="415601" y="1356967"/>
            <a:ext cx="9461500" cy="4762500"/>
          </a:xfrm>
          <a:prstGeom prst="rect">
            <a:avLst/>
          </a:prstGeom>
          <a:noFill/>
          <a:ln>
            <a:noFill/>
          </a:ln>
        </p:spPr>
      </p:pic>
    </p:spTree>
    <p:extLst>
      <p:ext uri="{BB962C8B-B14F-4D97-AF65-F5344CB8AC3E}">
        <p14:creationId xmlns:p14="http://schemas.microsoft.com/office/powerpoint/2010/main" xmlns="" val="3427162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Amazon Prime</a:t>
            </a:r>
            <a:endParaRPr/>
          </a:p>
        </p:txBody>
      </p:sp>
      <p:sp>
        <p:nvSpPr>
          <p:cNvPr id="327" name="Google Shape;327;p53"/>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buNone/>
            </a:pPr>
            <a:r>
              <a:rPr lang="en-US" altLang="zh-CN" sz="1867">
                <a:solidFill>
                  <a:srgbClr val="434343"/>
                </a:solidFill>
              </a:rPr>
              <a:t>In 2018,  the firm gained $14.17 million in revenue from the subscription services category.</a:t>
            </a:r>
            <a:endParaRPr sz="1867">
              <a:solidFill>
                <a:srgbClr val="434343"/>
              </a:solidFill>
            </a:endParaRPr>
          </a:p>
          <a:p>
            <a:pPr marL="0" indent="0">
              <a:spcBef>
                <a:spcPts val="2133"/>
              </a:spcBef>
              <a:buNone/>
            </a:pPr>
            <a:endParaRPr sz="1600">
              <a:solidFill>
                <a:schemeClr val="dk1"/>
              </a:solidFill>
              <a:latin typeface="Lato"/>
              <a:ea typeface="Lato"/>
              <a:cs typeface="Lato"/>
              <a:sym typeface="Lato"/>
            </a:endParaRPr>
          </a:p>
          <a:p>
            <a:pPr marL="0" indent="0">
              <a:spcBef>
                <a:spcPts val="2133"/>
              </a:spcBef>
              <a:buNone/>
            </a:pPr>
            <a:endParaRPr sz="1600">
              <a:solidFill>
                <a:schemeClr val="dk1"/>
              </a:solidFill>
              <a:latin typeface="Lato"/>
              <a:ea typeface="Lato"/>
              <a:cs typeface="Lato"/>
              <a:sym typeface="Lato"/>
            </a:endParaRPr>
          </a:p>
          <a:p>
            <a:pPr marL="0" indent="0">
              <a:spcBef>
                <a:spcPts val="2133"/>
              </a:spcBef>
              <a:buNone/>
            </a:pPr>
            <a:endParaRPr sz="1600">
              <a:solidFill>
                <a:schemeClr val="dk1"/>
              </a:solidFill>
              <a:latin typeface="Lato"/>
              <a:ea typeface="Lato"/>
              <a:cs typeface="Lato"/>
              <a:sym typeface="Lato"/>
            </a:endParaRPr>
          </a:p>
          <a:p>
            <a:pPr marL="0" indent="0">
              <a:spcBef>
                <a:spcPts val="2133"/>
              </a:spcBef>
              <a:buNone/>
            </a:pPr>
            <a:endParaRPr sz="1600">
              <a:solidFill>
                <a:schemeClr val="dk1"/>
              </a:solidFill>
              <a:latin typeface="Lato"/>
              <a:ea typeface="Lato"/>
              <a:cs typeface="Lato"/>
              <a:sym typeface="Lato"/>
            </a:endParaRPr>
          </a:p>
          <a:p>
            <a:pPr marL="0" indent="0">
              <a:spcBef>
                <a:spcPts val="2133"/>
              </a:spcBef>
              <a:buNone/>
            </a:pPr>
            <a:endParaRPr sz="1600">
              <a:solidFill>
                <a:schemeClr val="dk1"/>
              </a:solidFill>
              <a:latin typeface="Lato"/>
              <a:ea typeface="Lato"/>
              <a:cs typeface="Lato"/>
              <a:sym typeface="Lato"/>
            </a:endParaRPr>
          </a:p>
          <a:p>
            <a:pPr marL="0" indent="0">
              <a:spcBef>
                <a:spcPts val="2133"/>
              </a:spcBef>
              <a:spcAft>
                <a:spcPts val="2133"/>
              </a:spcAft>
              <a:buNone/>
            </a:pPr>
            <a:endParaRPr sz="1600">
              <a:solidFill>
                <a:schemeClr val="dk1"/>
              </a:solidFill>
              <a:latin typeface="Lato"/>
              <a:ea typeface="Lato"/>
              <a:cs typeface="Lato"/>
              <a:sym typeface="Lato"/>
            </a:endParaRPr>
          </a:p>
        </p:txBody>
      </p:sp>
      <p:pic>
        <p:nvPicPr>
          <p:cNvPr id="328" name="Google Shape;328;p53"/>
          <p:cNvPicPr preferRelativeResize="0"/>
          <p:nvPr/>
        </p:nvPicPr>
        <p:blipFill>
          <a:blip r:embed="rId3" cstate="print">
            <a:alphaModFix/>
          </a:blip>
          <a:stretch>
            <a:fillRect/>
          </a:stretch>
        </p:blipFill>
        <p:spPr>
          <a:xfrm>
            <a:off x="1341500" y="2245467"/>
            <a:ext cx="5629968" cy="3643367"/>
          </a:xfrm>
          <a:prstGeom prst="rect">
            <a:avLst/>
          </a:prstGeom>
          <a:noFill/>
          <a:ln>
            <a:noFill/>
          </a:ln>
        </p:spPr>
      </p:pic>
    </p:spTree>
    <p:extLst>
      <p:ext uri="{BB962C8B-B14F-4D97-AF65-F5344CB8AC3E}">
        <p14:creationId xmlns:p14="http://schemas.microsoft.com/office/powerpoint/2010/main" xmlns="" val="2026218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4"/>
          <p:cNvSpPr txBox="1">
            <a:spLocks noGrp="1"/>
          </p:cNvSpPr>
          <p:nvPr>
            <p:ph type="title"/>
          </p:nvPr>
        </p:nvSpPr>
        <p:spPr>
          <a:xfrm>
            <a:off x="415600" y="169133"/>
            <a:ext cx="11360800" cy="634000"/>
          </a:xfrm>
          <a:prstGeom prst="rect">
            <a:avLst/>
          </a:prstGeom>
        </p:spPr>
        <p:txBody>
          <a:bodyPr spcFirstLastPara="1" vert="horz" wrap="square" lIns="121900" tIns="121900" rIns="121900" bIns="121900" rtlCol="0" anchor="t" anchorCtr="0">
            <a:noAutofit/>
          </a:bodyPr>
          <a:lstStyle/>
          <a:p>
            <a:r>
              <a:rPr lang="zh-CN"/>
              <a:t>Amazon Prime Day </a:t>
            </a:r>
            <a:endParaRPr/>
          </a:p>
        </p:txBody>
      </p:sp>
      <p:pic>
        <p:nvPicPr>
          <p:cNvPr id="334" name="Google Shape;334;p54"/>
          <p:cNvPicPr preferRelativeResize="0"/>
          <p:nvPr/>
        </p:nvPicPr>
        <p:blipFill>
          <a:blip r:embed="rId3" cstate="print">
            <a:alphaModFix/>
          </a:blip>
          <a:stretch>
            <a:fillRect/>
          </a:stretch>
        </p:blipFill>
        <p:spPr>
          <a:xfrm>
            <a:off x="526100" y="883301"/>
            <a:ext cx="6838715" cy="5648465"/>
          </a:xfrm>
          <a:prstGeom prst="rect">
            <a:avLst/>
          </a:prstGeom>
          <a:noFill/>
          <a:ln>
            <a:noFill/>
          </a:ln>
        </p:spPr>
      </p:pic>
      <p:pic>
        <p:nvPicPr>
          <p:cNvPr id="335" name="Google Shape;335;p54"/>
          <p:cNvPicPr preferRelativeResize="0"/>
          <p:nvPr/>
        </p:nvPicPr>
        <p:blipFill>
          <a:blip r:embed="rId4" cstate="print">
            <a:alphaModFix/>
          </a:blip>
          <a:stretch>
            <a:fillRect/>
          </a:stretch>
        </p:blipFill>
        <p:spPr>
          <a:xfrm>
            <a:off x="7716200" y="600000"/>
            <a:ext cx="4139235" cy="1722200"/>
          </a:xfrm>
          <a:prstGeom prst="rect">
            <a:avLst/>
          </a:prstGeom>
          <a:noFill/>
          <a:ln>
            <a:noFill/>
          </a:ln>
        </p:spPr>
      </p:pic>
    </p:spTree>
    <p:extLst>
      <p:ext uri="{BB962C8B-B14F-4D97-AF65-F5344CB8AC3E}">
        <p14:creationId xmlns:p14="http://schemas.microsoft.com/office/powerpoint/2010/main" xmlns="" val="3267257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5"/>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lgn="ctr">
              <a:buNone/>
            </a:pPr>
            <a:endParaRPr sz="4800" b="1">
              <a:latin typeface="Times New Roman"/>
              <a:ea typeface="Times New Roman"/>
              <a:cs typeface="Times New Roman"/>
              <a:sym typeface="Times New Roman"/>
            </a:endParaRPr>
          </a:p>
          <a:p>
            <a:pPr marL="0" indent="0" algn="ctr">
              <a:spcBef>
                <a:spcPts val="2133"/>
              </a:spcBef>
              <a:spcAft>
                <a:spcPts val="2133"/>
              </a:spcAft>
              <a:buClr>
                <a:schemeClr val="dk1"/>
              </a:buClr>
              <a:buSzPts val="1100"/>
              <a:buNone/>
            </a:pPr>
            <a:r>
              <a:rPr lang="en-US" altLang="zh-CN" sz="4800" b="1">
                <a:solidFill>
                  <a:srgbClr val="000000"/>
                </a:solidFill>
              </a:rPr>
              <a:t>Management team</a:t>
            </a:r>
            <a:endParaRPr>
              <a:solidFill>
                <a:srgbClr val="000000"/>
              </a:solidFill>
            </a:endParaRPr>
          </a:p>
        </p:txBody>
      </p:sp>
    </p:spTree>
    <p:extLst>
      <p:ext uri="{BB962C8B-B14F-4D97-AF65-F5344CB8AC3E}">
        <p14:creationId xmlns:p14="http://schemas.microsoft.com/office/powerpoint/2010/main" xmlns="" val="775281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B3C536-D00A-6548-A779-7337306079D9}"/>
              </a:ext>
            </a:extLst>
          </p:cNvPr>
          <p:cNvSpPr>
            <a:spLocks noGrp="1"/>
          </p:cNvSpPr>
          <p:nvPr>
            <p:ph type="title"/>
          </p:nvPr>
        </p:nvSpPr>
        <p:spPr/>
        <p:txBody>
          <a:bodyPr/>
          <a:lstStyle/>
          <a:p>
            <a:r>
              <a:rPr lang="en-US" dirty="0"/>
              <a:t>Bezos’ Divorce Settlement </a:t>
            </a:r>
          </a:p>
        </p:txBody>
      </p:sp>
      <p:sp>
        <p:nvSpPr>
          <p:cNvPr id="3" name="Text Placeholder 2">
            <a:extLst>
              <a:ext uri="{FF2B5EF4-FFF2-40B4-BE49-F238E27FC236}">
                <a16:creationId xmlns:a16="http://schemas.microsoft.com/office/drawing/2014/main" xmlns="" id="{69E50A91-B1F4-9D4E-9840-07D551005A89}"/>
              </a:ext>
            </a:extLst>
          </p:cNvPr>
          <p:cNvSpPr>
            <a:spLocks noGrp="1"/>
          </p:cNvSpPr>
          <p:nvPr>
            <p:ph type="body" idx="1"/>
          </p:nvPr>
        </p:nvSpPr>
        <p:spPr>
          <a:xfrm>
            <a:off x="415601" y="1676400"/>
            <a:ext cx="6941164" cy="4415433"/>
          </a:xfrm>
        </p:spPr>
        <p:txBody>
          <a:bodyPr/>
          <a:lstStyle/>
          <a:p>
            <a:pPr>
              <a:lnSpc>
                <a:spcPct val="150000"/>
              </a:lnSpc>
            </a:pPr>
            <a:r>
              <a:rPr lang="en-US" sz="1867" dirty="0"/>
              <a:t>Largest divorce settlement in history </a:t>
            </a:r>
          </a:p>
          <a:p>
            <a:pPr>
              <a:lnSpc>
                <a:spcPct val="150000"/>
              </a:lnSpc>
            </a:pPr>
            <a:r>
              <a:rPr lang="en-CA" sz="1867" dirty="0"/>
              <a:t>Over a 4% of Amazon’s stock - worth $38 billion - is transferred into </a:t>
            </a:r>
            <a:r>
              <a:rPr lang="en-CA" sz="1867" dirty="0" err="1"/>
              <a:t>MacKenzie</a:t>
            </a:r>
            <a:r>
              <a:rPr lang="en-CA" sz="1867" dirty="0"/>
              <a:t> Bezos’s name</a:t>
            </a:r>
          </a:p>
          <a:p>
            <a:pPr>
              <a:lnSpc>
                <a:spcPct val="150000"/>
              </a:lnSpc>
            </a:pPr>
            <a:r>
              <a:rPr lang="en-US" sz="1867" dirty="0" err="1">
                <a:latin typeface="Trebuchet MS"/>
                <a:ea typeface="Trebuchet MS"/>
                <a:cs typeface="Trebuchet MS"/>
                <a:sym typeface="Trebuchet MS"/>
              </a:rPr>
              <a:t>MacKenzie</a:t>
            </a:r>
            <a:r>
              <a:rPr lang="en-US" sz="1867" dirty="0">
                <a:latin typeface="Trebuchet MS"/>
                <a:ea typeface="Trebuchet MS"/>
                <a:cs typeface="Trebuchet MS"/>
                <a:sym typeface="Trebuchet MS"/>
              </a:rPr>
              <a:t> Bezos granted Jeff Bezos voting control and financial interests in The Washington Post and Blue Origin</a:t>
            </a:r>
          </a:p>
          <a:p>
            <a:pPr>
              <a:lnSpc>
                <a:spcPct val="150000"/>
              </a:lnSpc>
            </a:pPr>
            <a:r>
              <a:rPr lang="en-CA" sz="1867" dirty="0"/>
              <a:t>Jeff Bezos remains richest individual in the world with an estimated net worth of $110 billion</a:t>
            </a:r>
            <a:endParaRPr lang="en-US" sz="1867" dirty="0"/>
          </a:p>
        </p:txBody>
      </p:sp>
      <p:pic>
        <p:nvPicPr>
          <p:cNvPr id="5" name="Picture 4">
            <a:extLst>
              <a:ext uri="{FF2B5EF4-FFF2-40B4-BE49-F238E27FC236}">
                <a16:creationId xmlns:a16="http://schemas.microsoft.com/office/drawing/2014/main" xmlns="" id="{133F7C78-CC83-2845-964E-AA266764CF49}"/>
              </a:ext>
            </a:extLst>
          </p:cNvPr>
          <p:cNvPicPr>
            <a:picLocks noChangeAspect="1"/>
          </p:cNvPicPr>
          <p:nvPr/>
        </p:nvPicPr>
        <p:blipFill>
          <a:blip r:embed="rId2" cstate="print"/>
          <a:stretch>
            <a:fillRect/>
          </a:stretch>
        </p:blipFill>
        <p:spPr>
          <a:xfrm>
            <a:off x="7356764" y="1676400"/>
            <a:ext cx="4056864" cy="3606041"/>
          </a:xfrm>
          <a:prstGeom prst="rect">
            <a:avLst/>
          </a:prstGeom>
        </p:spPr>
      </p:pic>
    </p:spTree>
    <p:extLst>
      <p:ext uri="{BB962C8B-B14F-4D97-AF65-F5344CB8AC3E}">
        <p14:creationId xmlns:p14="http://schemas.microsoft.com/office/powerpoint/2010/main" xmlns="" val="16869245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6"/>
          <p:cNvSpPr txBox="1">
            <a:spLocks noGrp="1"/>
          </p:cNvSpPr>
          <p:nvPr>
            <p:ph type="title"/>
          </p:nvPr>
        </p:nvSpPr>
        <p:spPr>
          <a:xfrm>
            <a:off x="415600" y="593367"/>
            <a:ext cx="11360800" cy="1568000"/>
          </a:xfrm>
          <a:prstGeom prst="rect">
            <a:avLst/>
          </a:prstGeom>
        </p:spPr>
        <p:txBody>
          <a:bodyPr spcFirstLastPara="1" vert="horz" wrap="square" lIns="121900" tIns="121900" rIns="121900" bIns="121900" rtlCol="0" anchor="t" anchorCtr="0">
            <a:noAutofit/>
          </a:bodyPr>
          <a:lstStyle/>
          <a:p>
            <a:r>
              <a:rPr lang="zh-CN"/>
              <a:t>Jeffrey P. Bezos</a:t>
            </a:r>
            <a:endParaRPr/>
          </a:p>
          <a:p>
            <a:pPr>
              <a:lnSpc>
                <a:spcPct val="150000"/>
              </a:lnSpc>
              <a:spcBef>
                <a:spcPts val="1333"/>
              </a:spcBef>
            </a:pPr>
            <a:r>
              <a:rPr lang="en-US" altLang="zh-CN" sz="2400">
                <a:solidFill>
                  <a:srgbClr val="3F3F3F"/>
                </a:solidFill>
                <a:latin typeface="Trebuchet MS"/>
                <a:ea typeface="Trebuchet MS"/>
                <a:cs typeface="Trebuchet MS"/>
                <a:sym typeface="Trebuchet MS"/>
              </a:rPr>
              <a:t>President, Chief Executive Officer and Chairman of the Board</a:t>
            </a:r>
            <a:endParaRPr/>
          </a:p>
          <a:p>
            <a:endParaRPr/>
          </a:p>
          <a:p>
            <a:endParaRPr/>
          </a:p>
          <a:p>
            <a:endParaRPr/>
          </a:p>
        </p:txBody>
      </p:sp>
      <p:sp>
        <p:nvSpPr>
          <p:cNvPr id="346" name="Google Shape;346;p56"/>
          <p:cNvSpPr txBox="1">
            <a:spLocks noGrp="1"/>
          </p:cNvSpPr>
          <p:nvPr>
            <p:ph type="body" idx="1"/>
          </p:nvPr>
        </p:nvSpPr>
        <p:spPr>
          <a:xfrm>
            <a:off x="354067" y="1536633"/>
            <a:ext cx="11360800" cy="4555200"/>
          </a:xfrm>
          <a:prstGeom prst="rect">
            <a:avLst/>
          </a:prstGeom>
        </p:spPr>
        <p:txBody>
          <a:bodyPr spcFirstLastPara="1" vert="horz" wrap="square" lIns="121900" tIns="121900" rIns="121900" bIns="121900" rtlCol="0" anchor="t" anchorCtr="0">
            <a:noAutofit/>
          </a:bodyPr>
          <a:lstStyle/>
          <a:p>
            <a:pPr marL="0" indent="0">
              <a:lnSpc>
                <a:spcPct val="115000"/>
              </a:lnSpc>
              <a:buNone/>
            </a:pPr>
            <a:endParaRPr sz="1867"/>
          </a:p>
          <a:p>
            <a:pPr marL="0" indent="3959901">
              <a:lnSpc>
                <a:spcPct val="115000"/>
              </a:lnSpc>
              <a:spcBef>
                <a:spcPts val="2133"/>
              </a:spcBef>
              <a:buNone/>
            </a:pPr>
            <a:r>
              <a:rPr lang="en-US" altLang="zh-CN" sz="1867"/>
              <a:t>Founder of Amazon.com, 1994</a:t>
            </a:r>
            <a:endParaRPr sz="1867"/>
          </a:p>
          <a:p>
            <a:pPr marL="0" indent="3959901">
              <a:lnSpc>
                <a:spcPct val="115000"/>
              </a:lnSpc>
              <a:spcBef>
                <a:spcPts val="2133"/>
              </a:spcBef>
              <a:buNone/>
            </a:pPr>
            <a:r>
              <a:rPr lang="en-US" altLang="zh-CN" sz="1867"/>
              <a:t>Founder of Blue Origin, a human spaceflight company</a:t>
            </a:r>
            <a:endParaRPr sz="1867"/>
          </a:p>
          <a:p>
            <a:pPr marL="0" indent="3959901">
              <a:lnSpc>
                <a:spcPct val="115000"/>
              </a:lnSpc>
              <a:spcBef>
                <a:spcPts val="2133"/>
              </a:spcBef>
              <a:buNone/>
            </a:pPr>
            <a:r>
              <a:rPr lang="en-US" altLang="zh-CN" sz="1867"/>
              <a:t>Founder of Bezos Day One Fund (2018), non-profit organization</a:t>
            </a:r>
            <a:endParaRPr sz="1867"/>
          </a:p>
          <a:p>
            <a:pPr marL="0" indent="3959901">
              <a:lnSpc>
                <a:spcPct val="115000"/>
              </a:lnSpc>
              <a:spcBef>
                <a:spcPts val="2133"/>
              </a:spcBef>
              <a:buNone/>
            </a:pPr>
            <a:r>
              <a:rPr lang="en-US" altLang="zh-CN" sz="1867"/>
              <a:t>Owner of Washington Post</a:t>
            </a:r>
            <a:endParaRPr sz="1867"/>
          </a:p>
          <a:p>
            <a:pPr marL="0" indent="3959901">
              <a:lnSpc>
                <a:spcPct val="115000"/>
              </a:lnSpc>
              <a:spcBef>
                <a:spcPts val="2133"/>
              </a:spcBef>
              <a:buNone/>
            </a:pPr>
            <a:r>
              <a:rPr lang="en-US" altLang="zh-CN" sz="1867"/>
              <a:t>Ranked the best CEO on Harvard Business Review in 2014</a:t>
            </a:r>
            <a:endParaRPr sz="1867"/>
          </a:p>
          <a:p>
            <a:pPr marL="4919877" indent="0">
              <a:lnSpc>
                <a:spcPct val="115000"/>
              </a:lnSpc>
              <a:spcBef>
                <a:spcPts val="2133"/>
              </a:spcBef>
              <a:buNone/>
            </a:pPr>
            <a:r>
              <a:rPr lang="en-US" altLang="zh-CN" sz="1867"/>
              <a:t>Degree: Bachelors of Science in Electrical Engineering and Computer Science (Princeton University, 1986) </a:t>
            </a:r>
            <a:endParaRPr sz="1867"/>
          </a:p>
          <a:p>
            <a:pPr marL="0" indent="0">
              <a:spcBef>
                <a:spcPts val="2133"/>
              </a:spcBef>
              <a:spcAft>
                <a:spcPts val="2133"/>
              </a:spcAft>
              <a:buNone/>
            </a:pPr>
            <a:endParaRPr/>
          </a:p>
        </p:txBody>
      </p:sp>
      <p:pic>
        <p:nvPicPr>
          <p:cNvPr id="347" name="Google Shape;347;p56"/>
          <p:cNvPicPr preferRelativeResize="0"/>
          <p:nvPr/>
        </p:nvPicPr>
        <p:blipFill>
          <a:blip r:embed="rId3" cstate="print">
            <a:alphaModFix/>
          </a:blip>
          <a:stretch>
            <a:fillRect/>
          </a:stretch>
        </p:blipFill>
        <p:spPr>
          <a:xfrm>
            <a:off x="778633" y="2443200"/>
            <a:ext cx="3048000" cy="3048000"/>
          </a:xfrm>
          <a:prstGeom prst="rect">
            <a:avLst/>
          </a:prstGeom>
          <a:noFill/>
          <a:ln>
            <a:noFill/>
          </a:ln>
        </p:spPr>
      </p:pic>
    </p:spTree>
    <p:extLst>
      <p:ext uri="{BB962C8B-B14F-4D97-AF65-F5344CB8AC3E}">
        <p14:creationId xmlns:p14="http://schemas.microsoft.com/office/powerpoint/2010/main" xmlns="" val="243908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长方形 8">
            <a:extLst>
              <a:ext uri="{FF2B5EF4-FFF2-40B4-BE49-F238E27FC236}">
                <a16:creationId xmlns:a16="http://schemas.microsoft.com/office/drawing/2014/main" xmlns="" id="{F4673A57-8C07-453C-8611-1D99E8CDE141}"/>
              </a:ext>
              <a:ext uri="{C183D7F6-B498-43B3-948B-1728B52AA6E4}">
                <adec:decorative xmlns:adec="http://schemas.microsoft.com/office/drawing/2017/decorative" xmlns="" val="1"/>
              </a:ext>
            </a:extLst>
          </p:cNvPr>
          <p:cNvSpPr/>
          <p:nvPr/>
        </p:nvSpPr>
        <p:spPr>
          <a:xfrm>
            <a:off x="0" y="990601"/>
            <a:ext cx="12192000" cy="3513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sp>
        <p:nvSpPr>
          <p:cNvPr id="4" name="标题 3" hidden="1">
            <a:extLst>
              <a:ext uri="{FF2B5EF4-FFF2-40B4-BE49-F238E27FC236}">
                <a16:creationId xmlns:a16="http://schemas.microsoft.com/office/drawing/2014/main" xmlns="" id="{2AC0C949-7A02-4C95-8017-D82E7E71C4F7}"/>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5</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Industry</a:t>
            </a:r>
            <a:r>
              <a:rPr lang="zh-CN" altLang="en-US" sz="2800" b="1" dirty="0">
                <a:solidFill>
                  <a:schemeClr val="tx1">
                    <a:lumMod val="75000"/>
                    <a:lumOff val="25000"/>
                  </a:schemeClr>
                </a:solidFill>
                <a:latin typeface="Microsoft YaHei UI" panose="020B0503020204020204" pitchFamily="34" charset="-122"/>
                <a:ea typeface="Microsoft YaHei UI" panose="020B0503020204020204" pitchFamily="34" charset="-122"/>
              </a:rPr>
              <a:t>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Overview</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2019</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7" name="图表 6" descr="图表。">
            <a:extLst>
              <a:ext uri="{FF2B5EF4-FFF2-40B4-BE49-F238E27FC236}">
                <a16:creationId xmlns:a16="http://schemas.microsoft.com/office/drawing/2014/main" xmlns="" id="{686C4999-06C3-490E-B7B9-866B1D0D975E}"/>
              </a:ext>
            </a:extLst>
          </p:cNvPr>
          <p:cNvGraphicFramePr/>
          <p:nvPr>
            <p:extLst>
              <p:ext uri="{D42A27DB-BD31-4B8C-83A1-F6EECF244321}">
                <p14:modId xmlns:p14="http://schemas.microsoft.com/office/powerpoint/2010/main" xmlns="" val="1915271122"/>
              </p:ext>
            </p:extLst>
          </p:nvPr>
        </p:nvGraphicFramePr>
        <p:xfrm>
          <a:off x="654050" y="1075266"/>
          <a:ext cx="11309350" cy="3344334"/>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直接连接符​​(S) 14">
            <a:extLst>
              <a:ext uri="{FF2B5EF4-FFF2-40B4-BE49-F238E27FC236}">
                <a16:creationId xmlns:a16="http://schemas.microsoft.com/office/drawing/2014/main" xmlns="" id="{6516ABC0-EF46-4159-B4CF-45B14EA929B3}"/>
              </a:ext>
              <a:ext uri="{C183D7F6-B498-43B3-948B-1728B52AA6E4}">
                <adec:decorative xmlns:adec="http://schemas.microsoft.com/office/drawing/2017/decorative" xmlns="" val="1"/>
              </a:ext>
            </a:extLst>
          </p:cNvPr>
          <p:cNvCxnSpPr/>
          <p:nvPr/>
        </p:nvCxnSpPr>
        <p:spPr>
          <a:xfrm>
            <a:off x="4152902" y="4879971"/>
            <a:ext cx="0" cy="12065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S) 39">
            <a:extLst>
              <a:ext uri="{FF2B5EF4-FFF2-40B4-BE49-F238E27FC236}">
                <a16:creationId xmlns:a16="http://schemas.microsoft.com/office/drawing/2014/main" xmlns="" id="{B1E755E2-4A99-478A-BBEF-ACE16BEBFCB7}"/>
              </a:ext>
              <a:ext uri="{C183D7F6-B498-43B3-948B-1728B52AA6E4}">
                <adec:decorative xmlns:adec="http://schemas.microsoft.com/office/drawing/2017/decorative" xmlns="" val="1"/>
              </a:ext>
            </a:extLst>
          </p:cNvPr>
          <p:cNvCxnSpPr/>
          <p:nvPr/>
        </p:nvCxnSpPr>
        <p:spPr>
          <a:xfrm>
            <a:off x="8039100" y="4879971"/>
            <a:ext cx="0" cy="12065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4" name="长方形 43">
            <a:extLst>
              <a:ext uri="{FF2B5EF4-FFF2-40B4-BE49-F238E27FC236}">
                <a16:creationId xmlns:a16="http://schemas.microsoft.com/office/drawing/2014/main" xmlns="" id="{71E47AC8-8358-4724-91F8-0D1B21FC5F47}"/>
              </a:ext>
            </a:extLst>
          </p:cNvPr>
          <p:cNvSpPr/>
          <p:nvPr/>
        </p:nvSpPr>
        <p:spPr>
          <a:xfrm>
            <a:off x="838204" y="4971968"/>
            <a:ext cx="2743195" cy="492443"/>
          </a:xfrm>
          <a:prstGeom prst="rect">
            <a:avLst/>
          </a:prstGeom>
        </p:spPr>
        <p:txBody>
          <a:bodyPr wrap="square" lIns="0" tIns="0" rIns="0" bIns="0" rtlCol="0" anchor="t">
            <a:spAutoFit/>
          </a:bodyPr>
          <a:lstStyle/>
          <a:p>
            <a:pPr rtl="0"/>
            <a:r>
              <a:rPr lang="en-US" altLang="zh-CN" sz="3200" dirty="0">
                <a:solidFill>
                  <a:schemeClr val="accent3">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$546.1 bn</a:t>
            </a:r>
          </a:p>
        </p:txBody>
      </p:sp>
      <p:sp>
        <p:nvSpPr>
          <p:cNvPr id="45" name="长方形 44">
            <a:extLst>
              <a:ext uri="{FF2B5EF4-FFF2-40B4-BE49-F238E27FC236}">
                <a16:creationId xmlns:a16="http://schemas.microsoft.com/office/drawing/2014/main" xmlns="" id="{69F7E025-DDEC-4748-AAE9-9FA2A4BF1E49}"/>
              </a:ext>
            </a:extLst>
          </p:cNvPr>
          <p:cNvSpPr/>
          <p:nvPr/>
        </p:nvSpPr>
        <p:spPr>
          <a:xfrm>
            <a:off x="838205" y="4748574"/>
            <a:ext cx="2743195" cy="243656"/>
          </a:xfrm>
          <a:prstGeom prst="rect">
            <a:avLst/>
          </a:prstGeom>
        </p:spPr>
        <p:txBody>
          <a:bodyPr wrap="square" lIns="0" tIns="0" rIns="0" bIns="0" rtlCol="0" anchor="t">
            <a:spAutoFit/>
          </a:bodyPr>
          <a:lstStyle/>
          <a:p>
            <a:pPr rtl="0">
              <a:lnSpc>
                <a:spcPts val="1900"/>
              </a:lnSpc>
            </a:pPr>
            <a:r>
              <a:rPr lang="en-US" altLang="zh-CN" sz="1600" b="1" dirty="0">
                <a:solidFill>
                  <a:schemeClr val="accent3">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Revenue</a:t>
            </a:r>
          </a:p>
        </p:txBody>
      </p:sp>
      <p:sp>
        <p:nvSpPr>
          <p:cNvPr id="47" name="长方形 46">
            <a:extLst>
              <a:ext uri="{FF2B5EF4-FFF2-40B4-BE49-F238E27FC236}">
                <a16:creationId xmlns:a16="http://schemas.microsoft.com/office/drawing/2014/main" xmlns="" id="{839BCDE9-6CF8-45EE-BFA1-6E32ED5C240E}"/>
              </a:ext>
            </a:extLst>
          </p:cNvPr>
          <p:cNvSpPr/>
          <p:nvPr/>
        </p:nvSpPr>
        <p:spPr>
          <a:xfrm>
            <a:off x="4724401" y="5000266"/>
            <a:ext cx="2743195" cy="492443"/>
          </a:xfrm>
          <a:prstGeom prst="rect">
            <a:avLst/>
          </a:prstGeom>
        </p:spPr>
        <p:txBody>
          <a:bodyPr wrap="square" lIns="0" tIns="0" rIns="0" bIns="0" rtlCol="0" anchor="t">
            <a:spAutoFit/>
          </a:bodyPr>
          <a:lstStyle/>
          <a:p>
            <a:pPr rtl="0"/>
            <a:r>
              <a:rPr lang="en-US" altLang="zh-CN" sz="3200" dirty="0">
                <a:solidFill>
                  <a:schemeClr val="accent4">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14.1%</a:t>
            </a:r>
          </a:p>
        </p:txBody>
      </p:sp>
      <p:sp>
        <p:nvSpPr>
          <p:cNvPr id="48" name="长方形 47">
            <a:extLst>
              <a:ext uri="{FF2B5EF4-FFF2-40B4-BE49-F238E27FC236}">
                <a16:creationId xmlns:a16="http://schemas.microsoft.com/office/drawing/2014/main" xmlns="" id="{7DDB637A-4822-4FE9-8AEA-11DEA7859049}"/>
              </a:ext>
            </a:extLst>
          </p:cNvPr>
          <p:cNvSpPr/>
          <p:nvPr/>
        </p:nvSpPr>
        <p:spPr>
          <a:xfrm>
            <a:off x="4724403" y="4748574"/>
            <a:ext cx="2743195" cy="243656"/>
          </a:xfrm>
          <a:prstGeom prst="rect">
            <a:avLst/>
          </a:prstGeom>
        </p:spPr>
        <p:txBody>
          <a:bodyPr wrap="square" lIns="0" tIns="0" rIns="0" bIns="0" rtlCol="0" anchor="t">
            <a:spAutoFit/>
          </a:bodyPr>
          <a:lstStyle/>
          <a:p>
            <a:pPr rtl="0">
              <a:lnSpc>
                <a:spcPts val="1900"/>
              </a:lnSpc>
            </a:pPr>
            <a:r>
              <a:rPr lang="en-US" altLang="zh-CN" sz="1600" b="1" dirty="0">
                <a:solidFill>
                  <a:schemeClr val="accent4">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Annual Growth 14-19</a:t>
            </a:r>
          </a:p>
        </p:txBody>
      </p:sp>
      <p:sp>
        <p:nvSpPr>
          <p:cNvPr id="50" name="长方形 49">
            <a:extLst>
              <a:ext uri="{FF2B5EF4-FFF2-40B4-BE49-F238E27FC236}">
                <a16:creationId xmlns:a16="http://schemas.microsoft.com/office/drawing/2014/main" xmlns="" id="{B164A1DA-19AA-4A0C-9ED2-92A9346B807A}"/>
              </a:ext>
            </a:extLst>
          </p:cNvPr>
          <p:cNvSpPr/>
          <p:nvPr/>
        </p:nvSpPr>
        <p:spPr>
          <a:xfrm>
            <a:off x="8610600" y="5000266"/>
            <a:ext cx="2743195" cy="492443"/>
          </a:xfrm>
          <a:prstGeom prst="rect">
            <a:avLst/>
          </a:prstGeom>
        </p:spPr>
        <p:txBody>
          <a:bodyPr wrap="square" lIns="0" tIns="0" rIns="0" bIns="0" rtlCol="0" anchor="t">
            <a:spAutoFit/>
          </a:bodyPr>
          <a:lstStyle/>
          <a:p>
            <a:r>
              <a:rPr lang="en-US" altLang="zh-CN" sz="32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10%</a:t>
            </a:r>
          </a:p>
        </p:txBody>
      </p:sp>
      <p:sp>
        <p:nvSpPr>
          <p:cNvPr id="51" name="长方形 50">
            <a:extLst>
              <a:ext uri="{FF2B5EF4-FFF2-40B4-BE49-F238E27FC236}">
                <a16:creationId xmlns:a16="http://schemas.microsoft.com/office/drawing/2014/main" xmlns="" id="{FA4B18CA-09B5-4584-8D25-60B58EF68413}"/>
              </a:ext>
            </a:extLst>
          </p:cNvPr>
          <p:cNvSpPr/>
          <p:nvPr/>
        </p:nvSpPr>
        <p:spPr>
          <a:xfrm>
            <a:off x="8610600" y="4748574"/>
            <a:ext cx="2743195" cy="243656"/>
          </a:xfrm>
          <a:prstGeom prst="rect">
            <a:avLst/>
          </a:prstGeom>
        </p:spPr>
        <p:txBody>
          <a:bodyPr wrap="square" lIns="0" tIns="0" rIns="0" bIns="0" rtlCol="0" anchor="t">
            <a:spAutoFit/>
          </a:bodyPr>
          <a:lstStyle/>
          <a:p>
            <a:pPr rtl="0">
              <a:lnSpc>
                <a:spcPts val="1900"/>
              </a:lnSpc>
            </a:pPr>
            <a:r>
              <a:rPr lang="en-US" altLang="zh-CN" sz="1600" b="1"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Annual Growth 19-24</a:t>
            </a:r>
          </a:p>
        </p:txBody>
      </p:sp>
      <p:sp>
        <p:nvSpPr>
          <p:cNvPr id="2" name="矩形 1">
            <a:extLst>
              <a:ext uri="{FF2B5EF4-FFF2-40B4-BE49-F238E27FC236}">
                <a16:creationId xmlns:a16="http://schemas.microsoft.com/office/drawing/2014/main" xmlns="" id="{895E2444-3FD6-4010-B63B-D0C8CDDAAC94}"/>
              </a:ext>
            </a:extLst>
          </p:cNvPr>
          <p:cNvSpPr/>
          <p:nvPr/>
        </p:nvSpPr>
        <p:spPr>
          <a:xfrm>
            <a:off x="9102903" y="1365291"/>
            <a:ext cx="2671281" cy="235395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2121409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7"/>
          <p:cNvSpPr txBox="1">
            <a:spLocks noGrp="1"/>
          </p:cNvSpPr>
          <p:nvPr>
            <p:ph type="title"/>
          </p:nvPr>
        </p:nvSpPr>
        <p:spPr>
          <a:xfrm>
            <a:off x="415600" y="147033"/>
            <a:ext cx="11360800" cy="1210000"/>
          </a:xfrm>
          <a:prstGeom prst="rect">
            <a:avLst/>
          </a:prstGeom>
        </p:spPr>
        <p:txBody>
          <a:bodyPr spcFirstLastPara="1" vert="horz" wrap="square" lIns="121900" tIns="121900" rIns="121900" bIns="121900" rtlCol="0" anchor="t" anchorCtr="0">
            <a:noAutofit/>
          </a:bodyPr>
          <a:lstStyle/>
          <a:p>
            <a:r>
              <a:rPr lang="zh-CN"/>
              <a:t>Brian T. Olsavsky</a:t>
            </a:r>
            <a:endParaRPr/>
          </a:p>
          <a:p>
            <a:pPr>
              <a:lnSpc>
                <a:spcPct val="150000"/>
              </a:lnSpc>
              <a:spcBef>
                <a:spcPts val="1333"/>
              </a:spcBef>
            </a:pPr>
            <a:r>
              <a:rPr lang="en-US" altLang="zh-CN" sz="2400">
                <a:solidFill>
                  <a:srgbClr val="3F3F3F"/>
                </a:solidFill>
                <a:latin typeface="Trebuchet MS"/>
                <a:ea typeface="Trebuchet MS"/>
                <a:cs typeface="Trebuchet MS"/>
                <a:sym typeface="Trebuchet MS"/>
              </a:rPr>
              <a:t>Senior Vice President and Chief Financial Officer</a:t>
            </a:r>
            <a:endParaRPr/>
          </a:p>
          <a:p>
            <a:endParaRPr/>
          </a:p>
          <a:p>
            <a:endParaRPr/>
          </a:p>
        </p:txBody>
      </p:sp>
      <p:sp>
        <p:nvSpPr>
          <p:cNvPr id="353" name="Google Shape;353;p57"/>
          <p:cNvSpPr txBox="1">
            <a:spLocks noGrp="1"/>
          </p:cNvSpPr>
          <p:nvPr>
            <p:ph type="body" idx="1"/>
          </p:nvPr>
        </p:nvSpPr>
        <p:spPr>
          <a:xfrm>
            <a:off x="415600" y="1506900"/>
            <a:ext cx="11360800" cy="5092400"/>
          </a:xfrm>
          <a:prstGeom prst="rect">
            <a:avLst/>
          </a:prstGeom>
        </p:spPr>
        <p:txBody>
          <a:bodyPr spcFirstLastPara="1" vert="horz" wrap="square" lIns="121900" tIns="121900" rIns="121900" bIns="121900" rtlCol="0" anchor="t" anchorCtr="0">
            <a:noAutofit/>
          </a:bodyPr>
          <a:lstStyle/>
          <a:p>
            <a:pPr marL="0" indent="3239919">
              <a:lnSpc>
                <a:spcPct val="100000"/>
              </a:lnSpc>
              <a:buNone/>
            </a:pPr>
            <a:r>
              <a:rPr lang="en-US" altLang="zh-CN" sz="1867" dirty="0"/>
              <a:t>Joined Amazon.com in April 2002 as a VP in Finance</a:t>
            </a:r>
            <a:endParaRPr sz="1867" dirty="0"/>
          </a:p>
          <a:p>
            <a:pPr marL="3239919" indent="0">
              <a:lnSpc>
                <a:spcPct val="100000"/>
              </a:lnSpc>
              <a:spcBef>
                <a:spcPts val="2133"/>
              </a:spcBef>
              <a:buNone/>
            </a:pPr>
            <a:r>
              <a:rPr lang="en-US" altLang="zh-CN" sz="1867" dirty="0"/>
              <a:t>Oversees the company's overall financial activities, including controllership, tax, treasury, analysis, investor relations, internal audit and financial operations</a:t>
            </a:r>
            <a:endParaRPr sz="1867" dirty="0"/>
          </a:p>
          <a:p>
            <a:pPr marL="3239919" indent="0">
              <a:lnSpc>
                <a:spcPct val="100000"/>
              </a:lnSpc>
              <a:spcBef>
                <a:spcPts val="2133"/>
              </a:spcBef>
              <a:buNone/>
            </a:pPr>
            <a:r>
              <a:rPr lang="en-US" altLang="zh-CN" sz="1867" dirty="0"/>
              <a:t>2002 - 2007: Led the finance departments for Amazon's Worldwide Operations organization</a:t>
            </a:r>
            <a:endParaRPr sz="1867" dirty="0"/>
          </a:p>
          <a:p>
            <a:pPr marL="3239919" indent="0">
              <a:lnSpc>
                <a:spcPct val="100000"/>
              </a:lnSpc>
              <a:spcBef>
                <a:spcPts val="2133"/>
              </a:spcBef>
              <a:buNone/>
            </a:pPr>
            <a:r>
              <a:rPr lang="en-US" altLang="zh-CN" sz="1867" dirty="0"/>
              <a:t>2007 - 2010: Vice President, Finance for Amazon's North America retail business unit and acquisitions</a:t>
            </a:r>
            <a:endParaRPr sz="1867" dirty="0"/>
          </a:p>
          <a:p>
            <a:pPr marL="3239919" indent="0">
              <a:lnSpc>
                <a:spcPct val="100000"/>
              </a:lnSpc>
              <a:spcBef>
                <a:spcPts val="2133"/>
              </a:spcBef>
              <a:buNone/>
            </a:pPr>
            <a:r>
              <a:rPr lang="en-US" altLang="zh-CN" sz="1867" dirty="0"/>
              <a:t>Prior to 2015: Vice President, Finance and CFO for the Global Consumer Business</a:t>
            </a:r>
          </a:p>
          <a:p>
            <a:pPr marL="3239919" indent="0">
              <a:lnSpc>
                <a:spcPct val="100000"/>
              </a:lnSpc>
              <a:spcBef>
                <a:spcPts val="2133"/>
              </a:spcBef>
              <a:buNone/>
            </a:pPr>
            <a:r>
              <a:rPr lang="en-US" altLang="zh-CN" sz="1867" dirty="0"/>
              <a:t>Degree:  Bachelor of Science in Mechanical Engineering, Penn State  MBA in Finance, Carnegie Mellon University</a:t>
            </a:r>
            <a:endParaRPr sz="1867" dirty="0"/>
          </a:p>
          <a:p>
            <a:pPr marL="0" indent="0">
              <a:spcBef>
                <a:spcPts val="2133"/>
              </a:spcBef>
              <a:buNone/>
            </a:pPr>
            <a:endParaRPr sz="1867" dirty="0"/>
          </a:p>
          <a:p>
            <a:pPr marL="0" indent="0">
              <a:spcBef>
                <a:spcPts val="2133"/>
              </a:spcBef>
              <a:buNone/>
            </a:pPr>
            <a:endParaRPr sz="1867" dirty="0"/>
          </a:p>
          <a:p>
            <a:pPr marL="0" indent="0">
              <a:spcBef>
                <a:spcPts val="2133"/>
              </a:spcBef>
              <a:buNone/>
            </a:pPr>
            <a:endParaRPr sz="1867" dirty="0"/>
          </a:p>
          <a:p>
            <a:pPr marL="0" indent="0">
              <a:spcBef>
                <a:spcPts val="2133"/>
              </a:spcBef>
              <a:buNone/>
            </a:pPr>
            <a:endParaRPr sz="1867" dirty="0"/>
          </a:p>
          <a:p>
            <a:pPr marL="1828754" indent="0">
              <a:spcBef>
                <a:spcPts val="2133"/>
              </a:spcBef>
              <a:buNone/>
            </a:pPr>
            <a:endParaRPr dirty="0"/>
          </a:p>
          <a:p>
            <a:pPr marL="0" indent="0">
              <a:spcBef>
                <a:spcPts val="2133"/>
              </a:spcBef>
              <a:buNone/>
            </a:pPr>
            <a:r>
              <a:rPr lang="zh-CN" dirty="0"/>
              <a:t>         </a:t>
            </a:r>
            <a:endParaRPr dirty="0"/>
          </a:p>
          <a:p>
            <a:pPr marL="0" indent="0">
              <a:spcBef>
                <a:spcPts val="2133"/>
              </a:spcBef>
              <a:spcAft>
                <a:spcPts val="2133"/>
              </a:spcAft>
              <a:buNone/>
            </a:pPr>
            <a:endParaRPr dirty="0"/>
          </a:p>
        </p:txBody>
      </p:sp>
      <p:pic>
        <p:nvPicPr>
          <p:cNvPr id="354" name="Google Shape;354;p57"/>
          <p:cNvPicPr preferRelativeResize="0"/>
          <p:nvPr/>
        </p:nvPicPr>
        <p:blipFill>
          <a:blip r:embed="rId3" cstate="print">
            <a:alphaModFix/>
          </a:blip>
          <a:stretch>
            <a:fillRect/>
          </a:stretch>
        </p:blipFill>
        <p:spPr>
          <a:xfrm>
            <a:off x="512567" y="1781967"/>
            <a:ext cx="3048000" cy="3048000"/>
          </a:xfrm>
          <a:prstGeom prst="rect">
            <a:avLst/>
          </a:prstGeom>
          <a:noFill/>
          <a:ln>
            <a:noFill/>
          </a:ln>
        </p:spPr>
      </p:pic>
    </p:spTree>
    <p:extLst>
      <p:ext uri="{BB962C8B-B14F-4D97-AF65-F5344CB8AC3E}">
        <p14:creationId xmlns:p14="http://schemas.microsoft.com/office/powerpoint/2010/main" xmlns="" val="41858901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8"/>
          <p:cNvSpPr txBox="1">
            <a:spLocks noGrp="1"/>
          </p:cNvSpPr>
          <p:nvPr>
            <p:ph type="title"/>
          </p:nvPr>
        </p:nvSpPr>
        <p:spPr>
          <a:xfrm>
            <a:off x="415600" y="276767"/>
            <a:ext cx="11360800" cy="1260000"/>
          </a:xfrm>
          <a:prstGeom prst="rect">
            <a:avLst/>
          </a:prstGeom>
        </p:spPr>
        <p:txBody>
          <a:bodyPr spcFirstLastPara="1" vert="horz" wrap="square" lIns="121900" tIns="121900" rIns="121900" bIns="121900" rtlCol="0" anchor="t" anchorCtr="0">
            <a:noAutofit/>
          </a:bodyPr>
          <a:lstStyle/>
          <a:p>
            <a:r>
              <a:rPr lang="zh-CN"/>
              <a:t>Jeffrey M. Blackburn</a:t>
            </a:r>
            <a:endParaRPr/>
          </a:p>
          <a:p>
            <a:pPr>
              <a:lnSpc>
                <a:spcPct val="150000"/>
              </a:lnSpc>
              <a:spcBef>
                <a:spcPts val="1333"/>
              </a:spcBef>
            </a:pPr>
            <a:r>
              <a:rPr lang="en-US" altLang="zh-CN" sz="2400">
                <a:solidFill>
                  <a:srgbClr val="3F3F3F"/>
                </a:solidFill>
                <a:latin typeface="Trebuchet MS"/>
                <a:ea typeface="Trebuchet MS"/>
                <a:cs typeface="Trebuchet MS"/>
                <a:sym typeface="Trebuchet MS"/>
              </a:rPr>
              <a:t>Senior Vice President, Business Development</a:t>
            </a:r>
            <a:endParaRPr/>
          </a:p>
          <a:p>
            <a:endParaRPr/>
          </a:p>
        </p:txBody>
      </p:sp>
      <p:sp>
        <p:nvSpPr>
          <p:cNvPr id="360" name="Google Shape;360;p58"/>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3719906" indent="-239993">
              <a:buNone/>
            </a:pPr>
            <a:r>
              <a:rPr lang="zh-CN"/>
              <a:t> </a:t>
            </a:r>
            <a:r>
              <a:rPr lang="en-US" altLang="zh-CN" sz="1867"/>
              <a:t>Joined Amazon.com in 1998, Mr. Blackburn </a:t>
            </a:r>
            <a:endParaRPr sz="1867"/>
          </a:p>
          <a:p>
            <a:pPr marL="3719906" indent="-239993">
              <a:spcBef>
                <a:spcPts val="2133"/>
              </a:spcBef>
              <a:buNone/>
            </a:pPr>
            <a:r>
              <a:rPr lang="zh-CN" altLang="en-US" sz="1867"/>
              <a:t> </a:t>
            </a:r>
            <a:r>
              <a:rPr lang="en-US" altLang="zh-CN" sz="1867"/>
              <a:t>2002 - 2003: Vice President, Operations Integration</a:t>
            </a:r>
            <a:endParaRPr sz="1867"/>
          </a:p>
          <a:p>
            <a:pPr marL="3719906" indent="-239993">
              <a:spcBef>
                <a:spcPts val="2133"/>
              </a:spcBef>
              <a:buNone/>
            </a:pPr>
            <a:r>
              <a:rPr lang="zh-CN" altLang="en-US" sz="1867"/>
              <a:t> </a:t>
            </a:r>
            <a:r>
              <a:rPr lang="en-US" altLang="zh-CN" sz="1867"/>
              <a:t>2003 - 2004: Vice President, European Customer Service</a:t>
            </a:r>
            <a:endParaRPr sz="1867"/>
          </a:p>
          <a:p>
            <a:pPr marL="3719906" indent="-239993">
              <a:spcBef>
                <a:spcPts val="2133"/>
              </a:spcBef>
              <a:buNone/>
            </a:pPr>
            <a:r>
              <a:rPr lang="zh-CN" altLang="en-US" sz="1867"/>
              <a:t> </a:t>
            </a:r>
            <a:r>
              <a:rPr lang="en-US" altLang="zh-CN" sz="1867"/>
              <a:t>2004 - 2006: Vice President, Business Development</a:t>
            </a:r>
            <a:endParaRPr sz="1867"/>
          </a:p>
          <a:p>
            <a:pPr marL="3719906" indent="-239993">
              <a:spcBef>
                <a:spcPts val="2133"/>
              </a:spcBef>
              <a:buNone/>
            </a:pPr>
            <a:r>
              <a:rPr lang="zh-CN" altLang="en-US" sz="1867"/>
              <a:t> </a:t>
            </a:r>
            <a:r>
              <a:rPr lang="en-US" altLang="zh-CN" sz="1867"/>
              <a:t>2006 - Now:   Senior Vice President, Business Development</a:t>
            </a:r>
            <a:endParaRPr sz="1867"/>
          </a:p>
          <a:p>
            <a:pPr marL="3719906" indent="-239993">
              <a:spcBef>
                <a:spcPts val="2133"/>
              </a:spcBef>
              <a:buNone/>
            </a:pPr>
            <a:r>
              <a:rPr lang="zh-CN" altLang="en-US" sz="1867"/>
              <a:t>	</a:t>
            </a:r>
            <a:r>
              <a:rPr lang="en-US" altLang="zh-CN" sz="1867"/>
              <a:t>Degree: BA, Dartmouth College </a:t>
            </a:r>
            <a:endParaRPr sz="1867"/>
          </a:p>
          <a:p>
            <a:pPr marL="3719906" indent="-239993">
              <a:spcBef>
                <a:spcPts val="2133"/>
              </a:spcBef>
              <a:spcAft>
                <a:spcPts val="2133"/>
              </a:spcAft>
              <a:buNone/>
            </a:pPr>
            <a:r>
              <a:rPr lang="zh-CN" altLang="en-US" sz="1867"/>
              <a:t>		     </a:t>
            </a:r>
            <a:r>
              <a:rPr lang="en-US" altLang="zh-CN" sz="1867"/>
              <a:t>MBA,  Stanford’s Graduate School of Business.</a:t>
            </a:r>
            <a:endParaRPr sz="1867"/>
          </a:p>
        </p:txBody>
      </p:sp>
      <p:pic>
        <p:nvPicPr>
          <p:cNvPr id="361" name="Google Shape;361;p58"/>
          <p:cNvPicPr preferRelativeResize="0"/>
          <p:nvPr/>
        </p:nvPicPr>
        <p:blipFill>
          <a:blip r:embed="rId3" cstate="print">
            <a:alphaModFix/>
          </a:blip>
          <a:stretch>
            <a:fillRect/>
          </a:stretch>
        </p:blipFill>
        <p:spPr>
          <a:xfrm>
            <a:off x="620200" y="1751233"/>
            <a:ext cx="3048000" cy="3048000"/>
          </a:xfrm>
          <a:prstGeom prst="rect">
            <a:avLst/>
          </a:prstGeom>
          <a:noFill/>
          <a:ln>
            <a:noFill/>
          </a:ln>
        </p:spPr>
      </p:pic>
    </p:spTree>
    <p:extLst>
      <p:ext uri="{BB962C8B-B14F-4D97-AF65-F5344CB8AC3E}">
        <p14:creationId xmlns:p14="http://schemas.microsoft.com/office/powerpoint/2010/main" xmlns="" val="28298064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9"/>
          <p:cNvSpPr txBox="1">
            <a:spLocks noGrp="1"/>
          </p:cNvSpPr>
          <p:nvPr>
            <p:ph type="title"/>
          </p:nvPr>
        </p:nvSpPr>
        <p:spPr>
          <a:xfrm>
            <a:off x="415600" y="100900"/>
            <a:ext cx="11360800" cy="1256400"/>
          </a:xfrm>
          <a:prstGeom prst="rect">
            <a:avLst/>
          </a:prstGeom>
        </p:spPr>
        <p:txBody>
          <a:bodyPr spcFirstLastPara="1" vert="horz" wrap="square" lIns="121900" tIns="121900" rIns="121900" bIns="121900" rtlCol="0" anchor="t" anchorCtr="0">
            <a:noAutofit/>
          </a:bodyPr>
          <a:lstStyle/>
          <a:p>
            <a:r>
              <a:rPr lang="zh-CN"/>
              <a:t>Andrew R. Jassy</a:t>
            </a:r>
            <a:endParaRPr/>
          </a:p>
          <a:p>
            <a:pPr>
              <a:lnSpc>
                <a:spcPct val="150000"/>
              </a:lnSpc>
              <a:spcBef>
                <a:spcPts val="1333"/>
              </a:spcBef>
            </a:pPr>
            <a:r>
              <a:rPr lang="en-US" altLang="zh-CN" sz="2400">
                <a:solidFill>
                  <a:srgbClr val="3F3F3F"/>
                </a:solidFill>
                <a:latin typeface="Trebuchet MS"/>
                <a:ea typeface="Trebuchet MS"/>
                <a:cs typeface="Trebuchet MS"/>
                <a:sym typeface="Trebuchet MS"/>
              </a:rPr>
              <a:t>Chief Executive Officer, Amazon Web Services</a:t>
            </a:r>
            <a:endParaRPr sz="2400">
              <a:solidFill>
                <a:srgbClr val="3F3F3F"/>
              </a:solidFill>
              <a:latin typeface="Trebuchet MS"/>
              <a:ea typeface="Trebuchet MS"/>
              <a:cs typeface="Trebuchet MS"/>
              <a:sym typeface="Trebuchet MS"/>
            </a:endParaRPr>
          </a:p>
          <a:p>
            <a:endParaRPr/>
          </a:p>
        </p:txBody>
      </p:sp>
      <p:sp>
        <p:nvSpPr>
          <p:cNvPr id="367" name="Google Shape;367;p59"/>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3479912">
              <a:buNone/>
            </a:pPr>
            <a:r>
              <a:rPr lang="en-US" altLang="zh-CN" sz="1867"/>
              <a:t>Joined Amazon in 1997</a:t>
            </a:r>
            <a:endParaRPr sz="1867"/>
          </a:p>
          <a:p>
            <a:pPr marL="3359916" indent="119996">
              <a:spcBef>
                <a:spcPts val="2133"/>
              </a:spcBef>
              <a:buNone/>
            </a:pPr>
            <a:r>
              <a:rPr lang="en-US" altLang="zh-CN" sz="1867"/>
              <a:t>Led AWS since its inception</a:t>
            </a:r>
            <a:endParaRPr sz="1867"/>
          </a:p>
          <a:p>
            <a:pPr marL="3479912" indent="0">
              <a:spcBef>
                <a:spcPts val="2133"/>
              </a:spcBef>
              <a:buNone/>
            </a:pPr>
            <a:r>
              <a:rPr lang="en-US" altLang="zh-CN" sz="1867"/>
              <a:t>Delivered more than 90 cloud infrastructure and application services that are used by millions of startup, enterprise, and government customers around the world</a:t>
            </a:r>
            <a:endParaRPr sz="1867"/>
          </a:p>
          <a:p>
            <a:pPr marL="3479912" indent="0">
              <a:spcBef>
                <a:spcPts val="2133"/>
              </a:spcBef>
              <a:buNone/>
            </a:pPr>
            <a:r>
              <a:rPr lang="en-US" altLang="zh-CN" sz="1867"/>
              <a:t>Degree: AB from Harvard University </a:t>
            </a:r>
            <a:endParaRPr sz="1867"/>
          </a:p>
          <a:p>
            <a:pPr marL="4267093" indent="292791">
              <a:spcBef>
                <a:spcPts val="2133"/>
              </a:spcBef>
              <a:spcAft>
                <a:spcPts val="2133"/>
              </a:spcAft>
              <a:buNone/>
            </a:pPr>
            <a:r>
              <a:rPr lang="zh-CN" altLang="en-US" sz="1867"/>
              <a:t> </a:t>
            </a:r>
            <a:r>
              <a:rPr lang="en-US" altLang="zh-CN" sz="1867"/>
              <a:t>MBA from Harvard Business School.</a:t>
            </a:r>
            <a:endParaRPr sz="1867"/>
          </a:p>
        </p:txBody>
      </p:sp>
      <p:pic>
        <p:nvPicPr>
          <p:cNvPr id="368" name="Google Shape;368;p59"/>
          <p:cNvPicPr preferRelativeResize="0"/>
          <p:nvPr/>
        </p:nvPicPr>
        <p:blipFill>
          <a:blip r:embed="rId3" cstate="print">
            <a:alphaModFix/>
          </a:blip>
          <a:stretch>
            <a:fillRect/>
          </a:stretch>
        </p:blipFill>
        <p:spPr>
          <a:xfrm>
            <a:off x="635567" y="1905000"/>
            <a:ext cx="3048000" cy="3048000"/>
          </a:xfrm>
          <a:prstGeom prst="rect">
            <a:avLst/>
          </a:prstGeom>
          <a:noFill/>
          <a:ln>
            <a:noFill/>
          </a:ln>
        </p:spPr>
      </p:pic>
    </p:spTree>
    <p:extLst>
      <p:ext uri="{BB962C8B-B14F-4D97-AF65-F5344CB8AC3E}">
        <p14:creationId xmlns:p14="http://schemas.microsoft.com/office/powerpoint/2010/main" xmlns="" val="15459082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60"/>
          <p:cNvSpPr txBox="1">
            <a:spLocks noGrp="1"/>
          </p:cNvSpPr>
          <p:nvPr>
            <p:ph type="title"/>
          </p:nvPr>
        </p:nvSpPr>
        <p:spPr>
          <a:xfrm>
            <a:off x="415600" y="223933"/>
            <a:ext cx="11360800" cy="1133200"/>
          </a:xfrm>
          <a:prstGeom prst="rect">
            <a:avLst/>
          </a:prstGeom>
        </p:spPr>
        <p:txBody>
          <a:bodyPr spcFirstLastPara="1" vert="horz" wrap="square" lIns="121900" tIns="121900" rIns="121900" bIns="121900" rtlCol="0" anchor="t" anchorCtr="0">
            <a:noAutofit/>
          </a:bodyPr>
          <a:lstStyle/>
          <a:p>
            <a:r>
              <a:rPr lang="zh-CN"/>
              <a:t>Shelley L. Reynolds</a:t>
            </a:r>
            <a:endParaRPr/>
          </a:p>
          <a:p>
            <a:pPr>
              <a:lnSpc>
                <a:spcPct val="150000"/>
              </a:lnSpc>
              <a:spcBef>
                <a:spcPts val="1333"/>
              </a:spcBef>
            </a:pPr>
            <a:r>
              <a:rPr lang="en-US" altLang="zh-CN" sz="2400">
                <a:solidFill>
                  <a:srgbClr val="3F3F3F"/>
                </a:solidFill>
                <a:latin typeface="Trebuchet MS"/>
                <a:ea typeface="Trebuchet MS"/>
                <a:cs typeface="Trebuchet MS"/>
                <a:sym typeface="Trebuchet MS"/>
              </a:rPr>
              <a:t>Vice President, Worldwide Controller</a:t>
            </a:r>
            <a:endParaRPr sz="2400">
              <a:solidFill>
                <a:srgbClr val="3F3F3F"/>
              </a:solidFill>
              <a:latin typeface="Trebuchet MS"/>
              <a:ea typeface="Trebuchet MS"/>
              <a:cs typeface="Trebuchet MS"/>
              <a:sym typeface="Trebuchet MS"/>
            </a:endParaRPr>
          </a:p>
          <a:p>
            <a:endParaRPr/>
          </a:p>
        </p:txBody>
      </p:sp>
      <p:sp>
        <p:nvSpPr>
          <p:cNvPr id="374" name="Google Shape;374;p6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3959901" indent="0">
              <a:buNone/>
            </a:pPr>
            <a:r>
              <a:rPr lang="en-US" altLang="zh-CN" sz="1867"/>
              <a:t>Joined Amazon in February 2006 as Vice President of Finance and Controller</a:t>
            </a:r>
            <a:endParaRPr sz="1867"/>
          </a:p>
          <a:p>
            <a:pPr marL="3959901" indent="0">
              <a:spcBef>
                <a:spcPts val="2133"/>
              </a:spcBef>
              <a:buNone/>
            </a:pPr>
            <a:r>
              <a:rPr lang="en-US" altLang="zh-CN" sz="1867"/>
              <a:t>Oversees Amazon’s accounting function, leading the team that touches every geography in which the company operates</a:t>
            </a:r>
            <a:endParaRPr sz="1867"/>
          </a:p>
          <a:p>
            <a:pPr marL="3959901" indent="0">
              <a:spcBef>
                <a:spcPts val="2133"/>
              </a:spcBef>
              <a:buNone/>
            </a:pPr>
            <a:r>
              <a:rPr lang="en-US" altLang="zh-CN" sz="1867"/>
              <a:t>1998 - 2006: worked at Deloitte &amp; Touche LLP, specialized mergers &amp; acquisitions and the Securities and Exchange Commission</a:t>
            </a:r>
            <a:endParaRPr sz="1867"/>
          </a:p>
          <a:p>
            <a:pPr marL="3959901" indent="0">
              <a:spcBef>
                <a:spcPts val="2133"/>
              </a:spcBef>
              <a:buNone/>
            </a:pPr>
            <a:r>
              <a:rPr lang="en-US" altLang="zh-CN" sz="1867"/>
              <a:t>2007 - Now:  Vice President, Worldwide Controller and Principle Accounting Officer</a:t>
            </a:r>
            <a:endParaRPr sz="1867"/>
          </a:p>
          <a:p>
            <a:pPr marL="3959901" indent="307191">
              <a:spcBef>
                <a:spcPts val="2133"/>
              </a:spcBef>
              <a:buNone/>
            </a:pPr>
            <a:r>
              <a:rPr lang="en-US" altLang="zh-CN" sz="1867"/>
              <a:t>Degree: University of Washington Foster School of Business</a:t>
            </a:r>
            <a:endParaRPr sz="1867"/>
          </a:p>
          <a:p>
            <a:pPr marL="3959901" indent="0">
              <a:spcBef>
                <a:spcPts val="2133"/>
              </a:spcBef>
              <a:buNone/>
            </a:pPr>
            <a:endParaRPr sz="1867"/>
          </a:p>
          <a:p>
            <a:pPr marL="3959901" indent="0">
              <a:spcBef>
                <a:spcPts val="2133"/>
              </a:spcBef>
              <a:spcAft>
                <a:spcPts val="2133"/>
              </a:spcAft>
              <a:buNone/>
            </a:pPr>
            <a:endParaRPr sz="1867"/>
          </a:p>
        </p:txBody>
      </p:sp>
      <p:pic>
        <p:nvPicPr>
          <p:cNvPr id="375" name="Google Shape;375;p60"/>
          <p:cNvPicPr preferRelativeResize="0"/>
          <p:nvPr/>
        </p:nvPicPr>
        <p:blipFill>
          <a:blip r:embed="rId3" cstate="print">
            <a:alphaModFix/>
          </a:blip>
          <a:stretch>
            <a:fillRect/>
          </a:stretch>
        </p:blipFill>
        <p:spPr>
          <a:xfrm>
            <a:off x="527934" y="1735834"/>
            <a:ext cx="3623900" cy="3623900"/>
          </a:xfrm>
          <a:prstGeom prst="rect">
            <a:avLst/>
          </a:prstGeom>
          <a:noFill/>
          <a:ln>
            <a:noFill/>
          </a:ln>
        </p:spPr>
      </p:pic>
    </p:spTree>
    <p:extLst>
      <p:ext uri="{BB962C8B-B14F-4D97-AF65-F5344CB8AC3E}">
        <p14:creationId xmlns:p14="http://schemas.microsoft.com/office/powerpoint/2010/main" xmlns="" val="1760053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61"/>
          <p:cNvSpPr txBox="1">
            <a:spLocks noGrp="1"/>
          </p:cNvSpPr>
          <p:nvPr>
            <p:ph type="title"/>
          </p:nvPr>
        </p:nvSpPr>
        <p:spPr>
          <a:xfrm>
            <a:off x="415600" y="285433"/>
            <a:ext cx="11360800" cy="1322400"/>
          </a:xfrm>
          <a:prstGeom prst="rect">
            <a:avLst/>
          </a:prstGeom>
        </p:spPr>
        <p:txBody>
          <a:bodyPr spcFirstLastPara="1" vert="horz" wrap="square" lIns="121900" tIns="121900" rIns="121900" bIns="121900" rtlCol="0" anchor="t" anchorCtr="0">
            <a:noAutofit/>
          </a:bodyPr>
          <a:lstStyle/>
          <a:p>
            <a:r>
              <a:rPr lang="zh-CN"/>
              <a:t>Jeffrey A. Wilke</a:t>
            </a:r>
            <a:endParaRPr/>
          </a:p>
          <a:p>
            <a:pPr>
              <a:lnSpc>
                <a:spcPct val="150000"/>
              </a:lnSpc>
              <a:spcBef>
                <a:spcPts val="1333"/>
              </a:spcBef>
            </a:pPr>
            <a:r>
              <a:rPr lang="en-US" altLang="zh-CN" sz="2400">
                <a:solidFill>
                  <a:srgbClr val="3F3F3F"/>
                </a:solidFill>
                <a:latin typeface="Trebuchet MS"/>
                <a:ea typeface="Trebuchet MS"/>
                <a:cs typeface="Trebuchet MS"/>
                <a:sym typeface="Trebuchet MS"/>
              </a:rPr>
              <a:t>CEO Worldwide Consumer</a:t>
            </a:r>
            <a:endParaRPr sz="2400">
              <a:solidFill>
                <a:srgbClr val="3F3F3F"/>
              </a:solidFill>
              <a:latin typeface="Trebuchet MS"/>
              <a:ea typeface="Trebuchet MS"/>
              <a:cs typeface="Trebuchet MS"/>
              <a:sym typeface="Trebuchet MS"/>
            </a:endParaRPr>
          </a:p>
          <a:p>
            <a:endParaRPr/>
          </a:p>
        </p:txBody>
      </p:sp>
      <p:sp>
        <p:nvSpPr>
          <p:cNvPr id="381" name="Google Shape;381;p6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3479912" indent="0">
              <a:buNone/>
            </a:pPr>
            <a:r>
              <a:rPr lang="en-US" altLang="zh-CN" sz="1867"/>
              <a:t>Joined Amazon.com as a Vice President and General Manager, Operations in September 1999 </a:t>
            </a:r>
            <a:endParaRPr sz="1867"/>
          </a:p>
          <a:p>
            <a:pPr marL="3479912" indent="0">
              <a:spcBef>
                <a:spcPts val="2133"/>
              </a:spcBef>
              <a:buNone/>
            </a:pPr>
            <a:r>
              <a:rPr lang="en-US" altLang="zh-CN" sz="1867"/>
              <a:t>Prior to joining Amazon: Vice-President and General Manager, Pharmaceutical Fine Chemicals at AlliedSignal (honeywell)</a:t>
            </a:r>
            <a:endParaRPr sz="1867"/>
          </a:p>
          <a:p>
            <a:pPr marL="3479912" indent="0">
              <a:spcBef>
                <a:spcPts val="2133"/>
              </a:spcBef>
              <a:buNone/>
            </a:pPr>
            <a:r>
              <a:rPr lang="en-US" altLang="zh-CN" sz="1867"/>
              <a:t>2002 - 2006: Senior Vice President, Worldwide Operations</a:t>
            </a:r>
            <a:endParaRPr sz="1867"/>
          </a:p>
          <a:p>
            <a:pPr marL="3479912" indent="0">
              <a:spcBef>
                <a:spcPts val="2133"/>
              </a:spcBef>
              <a:buNone/>
            </a:pPr>
            <a:r>
              <a:rPr lang="en-US" altLang="zh-CN" sz="1867"/>
              <a:t>2007 - 2012: Senior Vice President, North American Retail</a:t>
            </a:r>
            <a:endParaRPr sz="1867"/>
          </a:p>
          <a:p>
            <a:pPr marL="3479912" indent="0">
              <a:spcBef>
                <a:spcPts val="2133"/>
              </a:spcBef>
              <a:buNone/>
            </a:pPr>
            <a:r>
              <a:rPr lang="en-US" altLang="zh-CN" sz="1867"/>
              <a:t>2012 - 2016: Senior Vice President, Consumer Business</a:t>
            </a:r>
            <a:endParaRPr sz="1867"/>
          </a:p>
          <a:p>
            <a:pPr marL="3839904" indent="0">
              <a:spcBef>
                <a:spcPts val="2133"/>
              </a:spcBef>
              <a:spcAft>
                <a:spcPts val="2133"/>
              </a:spcAft>
              <a:buNone/>
            </a:pPr>
            <a:r>
              <a:rPr lang="en-US" altLang="zh-CN" sz="1867"/>
              <a:t>Degree: BSE degree in Chemical Engineering, Summa Cum Laude, Princeton University</a:t>
            </a:r>
            <a:endParaRPr sz="1867"/>
          </a:p>
        </p:txBody>
      </p:sp>
      <p:pic>
        <p:nvPicPr>
          <p:cNvPr id="382" name="Google Shape;382;p61"/>
          <p:cNvPicPr preferRelativeResize="0"/>
          <p:nvPr/>
        </p:nvPicPr>
        <p:blipFill>
          <a:blip r:embed="rId3" cstate="print">
            <a:alphaModFix/>
          </a:blip>
          <a:stretch>
            <a:fillRect/>
          </a:stretch>
        </p:blipFill>
        <p:spPr>
          <a:xfrm>
            <a:off x="415601" y="1946101"/>
            <a:ext cx="3176033" cy="3176033"/>
          </a:xfrm>
          <a:prstGeom prst="rect">
            <a:avLst/>
          </a:prstGeom>
          <a:noFill/>
          <a:ln>
            <a:noFill/>
          </a:ln>
        </p:spPr>
      </p:pic>
    </p:spTree>
    <p:extLst>
      <p:ext uri="{BB962C8B-B14F-4D97-AF65-F5344CB8AC3E}">
        <p14:creationId xmlns:p14="http://schemas.microsoft.com/office/powerpoint/2010/main" xmlns="" val="3495203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62"/>
          <p:cNvSpPr txBox="1">
            <a:spLocks noGrp="1"/>
          </p:cNvSpPr>
          <p:nvPr>
            <p:ph type="title"/>
          </p:nvPr>
        </p:nvSpPr>
        <p:spPr>
          <a:xfrm>
            <a:off x="415600" y="169133"/>
            <a:ext cx="11360800" cy="1188000"/>
          </a:xfrm>
          <a:prstGeom prst="rect">
            <a:avLst/>
          </a:prstGeom>
        </p:spPr>
        <p:txBody>
          <a:bodyPr spcFirstLastPara="1" vert="horz" wrap="square" lIns="121900" tIns="121900" rIns="121900" bIns="121900" rtlCol="0" anchor="t" anchorCtr="0">
            <a:noAutofit/>
          </a:bodyPr>
          <a:lstStyle/>
          <a:p>
            <a:r>
              <a:rPr lang="zh-CN"/>
              <a:t>David A. Zapolsky</a:t>
            </a:r>
            <a:endParaRPr/>
          </a:p>
          <a:p>
            <a:pPr>
              <a:lnSpc>
                <a:spcPct val="150000"/>
              </a:lnSpc>
              <a:spcBef>
                <a:spcPts val="1333"/>
              </a:spcBef>
            </a:pPr>
            <a:r>
              <a:rPr lang="en-US" altLang="zh-CN" sz="2400">
                <a:solidFill>
                  <a:srgbClr val="3F3F3F"/>
                </a:solidFill>
                <a:latin typeface="Trebuchet MS"/>
                <a:ea typeface="Trebuchet MS"/>
                <a:cs typeface="Trebuchet MS"/>
                <a:sym typeface="Trebuchet MS"/>
              </a:rPr>
              <a:t>Senior Vice President, General Counsel and Secretary</a:t>
            </a:r>
            <a:endParaRPr sz="2400">
              <a:solidFill>
                <a:srgbClr val="3F3F3F"/>
              </a:solidFill>
              <a:latin typeface="Trebuchet MS"/>
              <a:ea typeface="Trebuchet MS"/>
              <a:cs typeface="Trebuchet MS"/>
              <a:sym typeface="Trebuchet MS"/>
            </a:endParaRPr>
          </a:p>
          <a:p>
            <a:endParaRPr/>
          </a:p>
        </p:txBody>
      </p:sp>
      <p:sp>
        <p:nvSpPr>
          <p:cNvPr id="388" name="Google Shape;388;p6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3959901" indent="0">
              <a:buNone/>
            </a:pPr>
            <a:r>
              <a:rPr lang="en-US" altLang="zh-CN" sz="1867"/>
              <a:t>Joined Amazon.com in November 1999 as Associate General Counsel for Litigation and Regulatory matters</a:t>
            </a:r>
            <a:endParaRPr sz="1867"/>
          </a:p>
          <a:p>
            <a:pPr marL="3959901" indent="0">
              <a:spcBef>
                <a:spcPts val="2133"/>
              </a:spcBef>
              <a:buNone/>
            </a:pPr>
            <a:r>
              <a:rPr lang="en-US" altLang="zh-CN" sz="1867"/>
              <a:t>2002 - promoted to Vice President</a:t>
            </a:r>
            <a:endParaRPr sz="1867"/>
          </a:p>
          <a:p>
            <a:pPr marL="3959901" indent="0">
              <a:spcBef>
                <a:spcPts val="2133"/>
              </a:spcBef>
              <a:buNone/>
            </a:pPr>
            <a:r>
              <a:rPr lang="en-US" altLang="zh-CN" sz="1867"/>
              <a:t>September 2012 - Vice President, General Counsel and Secretary, overseeing the company’s legal, policy, compliance, and regulatory affairs</a:t>
            </a:r>
            <a:endParaRPr sz="1867"/>
          </a:p>
          <a:p>
            <a:pPr marL="3959901" indent="0">
              <a:spcBef>
                <a:spcPts val="2133"/>
              </a:spcBef>
              <a:buNone/>
            </a:pPr>
            <a:r>
              <a:rPr lang="en-US" altLang="zh-CN" sz="1867"/>
              <a:t>May 2014 - Senior Vice President, General Counsel and Secretary</a:t>
            </a:r>
            <a:endParaRPr sz="1867"/>
          </a:p>
          <a:p>
            <a:pPr marL="3959901" indent="0">
              <a:spcBef>
                <a:spcPts val="2133"/>
              </a:spcBef>
              <a:buNone/>
            </a:pPr>
            <a:r>
              <a:rPr lang="zh-CN" altLang="en-US" sz="1867"/>
              <a:t>	</a:t>
            </a:r>
            <a:r>
              <a:rPr lang="en-US" altLang="zh-CN" sz="1867"/>
              <a:t>Degree: UDin music from Columbia University </a:t>
            </a:r>
            <a:endParaRPr sz="1867"/>
          </a:p>
          <a:p>
            <a:pPr marL="5179071" indent="-19200">
              <a:spcBef>
                <a:spcPts val="2133"/>
              </a:spcBef>
              <a:spcAft>
                <a:spcPts val="2133"/>
              </a:spcAft>
              <a:buNone/>
            </a:pPr>
            <a:r>
              <a:rPr lang="en-US" altLang="zh-CN" sz="1867"/>
              <a:t>J.D. with honors from the University of California, Berkeley</a:t>
            </a:r>
            <a:endParaRPr sz="1867"/>
          </a:p>
        </p:txBody>
      </p:sp>
      <p:pic>
        <p:nvPicPr>
          <p:cNvPr id="389" name="Google Shape;389;p62"/>
          <p:cNvPicPr preferRelativeResize="0"/>
          <p:nvPr/>
        </p:nvPicPr>
        <p:blipFill>
          <a:blip r:embed="rId3" cstate="print">
            <a:alphaModFix/>
          </a:blip>
          <a:stretch>
            <a:fillRect/>
          </a:stretch>
        </p:blipFill>
        <p:spPr>
          <a:xfrm>
            <a:off x="415600" y="1797367"/>
            <a:ext cx="3676733" cy="3676733"/>
          </a:xfrm>
          <a:prstGeom prst="rect">
            <a:avLst/>
          </a:prstGeom>
          <a:noFill/>
          <a:ln>
            <a:noFill/>
          </a:ln>
        </p:spPr>
      </p:pic>
    </p:spTree>
    <p:extLst>
      <p:ext uri="{BB962C8B-B14F-4D97-AF65-F5344CB8AC3E}">
        <p14:creationId xmlns:p14="http://schemas.microsoft.com/office/powerpoint/2010/main" xmlns="" val="1340596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3"/>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Management Compensation</a:t>
            </a:r>
            <a:endParaRPr/>
          </a:p>
        </p:txBody>
      </p:sp>
      <p:pic>
        <p:nvPicPr>
          <p:cNvPr id="395" name="Google Shape;395;p63"/>
          <p:cNvPicPr preferRelativeResize="0"/>
          <p:nvPr/>
        </p:nvPicPr>
        <p:blipFill>
          <a:blip r:embed="rId3" cstate="print">
            <a:alphaModFix/>
          </a:blip>
          <a:stretch>
            <a:fillRect/>
          </a:stretch>
        </p:blipFill>
        <p:spPr>
          <a:xfrm>
            <a:off x="679867" y="1356968"/>
            <a:ext cx="10178472" cy="5094633"/>
          </a:xfrm>
          <a:prstGeom prst="rect">
            <a:avLst/>
          </a:prstGeom>
          <a:noFill/>
          <a:ln>
            <a:noFill/>
          </a:ln>
        </p:spPr>
      </p:pic>
    </p:spTree>
    <p:extLst>
      <p:ext uri="{BB962C8B-B14F-4D97-AF65-F5344CB8AC3E}">
        <p14:creationId xmlns:p14="http://schemas.microsoft.com/office/powerpoint/2010/main" xmlns="" val="2597048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Management Compensation</a:t>
            </a:r>
            <a:endParaRPr/>
          </a:p>
        </p:txBody>
      </p:sp>
      <p:pic>
        <p:nvPicPr>
          <p:cNvPr id="401" name="Google Shape;401;p64"/>
          <p:cNvPicPr preferRelativeResize="0"/>
          <p:nvPr/>
        </p:nvPicPr>
        <p:blipFill>
          <a:blip r:embed="rId3" cstate="print">
            <a:alphaModFix/>
          </a:blip>
          <a:stretch>
            <a:fillRect/>
          </a:stretch>
        </p:blipFill>
        <p:spPr>
          <a:xfrm>
            <a:off x="740851" y="1356968"/>
            <a:ext cx="10710309" cy="5094633"/>
          </a:xfrm>
          <a:prstGeom prst="rect">
            <a:avLst/>
          </a:prstGeom>
          <a:noFill/>
          <a:ln>
            <a:noFill/>
          </a:ln>
        </p:spPr>
      </p:pic>
    </p:spTree>
    <p:extLst>
      <p:ext uri="{BB962C8B-B14F-4D97-AF65-F5344CB8AC3E}">
        <p14:creationId xmlns:p14="http://schemas.microsoft.com/office/powerpoint/2010/main" xmlns="" val="2886664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5"/>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Ownership </a:t>
            </a:r>
            <a:endParaRPr/>
          </a:p>
        </p:txBody>
      </p:sp>
      <p:pic>
        <p:nvPicPr>
          <p:cNvPr id="407" name="Google Shape;407;p65"/>
          <p:cNvPicPr preferRelativeResize="0"/>
          <p:nvPr/>
        </p:nvPicPr>
        <p:blipFill>
          <a:blip r:embed="rId3" cstate="print">
            <a:alphaModFix/>
          </a:blip>
          <a:stretch>
            <a:fillRect/>
          </a:stretch>
        </p:blipFill>
        <p:spPr>
          <a:xfrm>
            <a:off x="886585" y="1678751"/>
            <a:ext cx="9588500" cy="3746500"/>
          </a:xfrm>
          <a:prstGeom prst="rect">
            <a:avLst/>
          </a:prstGeom>
          <a:noFill/>
          <a:ln>
            <a:noFill/>
          </a:ln>
        </p:spPr>
      </p:pic>
    </p:spTree>
    <p:extLst>
      <p:ext uri="{BB962C8B-B14F-4D97-AF65-F5344CB8AC3E}">
        <p14:creationId xmlns:p14="http://schemas.microsoft.com/office/powerpoint/2010/main" xmlns="" val="18233361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6"/>
          <p:cNvSpPr txBox="1">
            <a:spLocks noGrp="1"/>
          </p:cNvSpPr>
          <p:nvPr>
            <p:ph type="title"/>
          </p:nvPr>
        </p:nvSpPr>
        <p:spPr>
          <a:xfrm>
            <a:off x="415600" y="107633"/>
            <a:ext cx="11360800" cy="695600"/>
          </a:xfrm>
          <a:prstGeom prst="rect">
            <a:avLst/>
          </a:prstGeom>
        </p:spPr>
        <p:txBody>
          <a:bodyPr spcFirstLastPara="1" vert="horz" wrap="square" lIns="121900" tIns="121900" rIns="121900" bIns="121900" rtlCol="0" anchor="t" anchorCtr="0">
            <a:noAutofit/>
          </a:bodyPr>
          <a:lstStyle/>
          <a:p>
            <a:r>
              <a:rPr lang="en-US" altLang="zh-CN"/>
              <a:t>Top Institutional Owners</a:t>
            </a:r>
            <a:endParaRPr/>
          </a:p>
        </p:txBody>
      </p:sp>
      <p:pic>
        <p:nvPicPr>
          <p:cNvPr id="413" name="Google Shape;413;p66"/>
          <p:cNvPicPr preferRelativeResize="0"/>
          <p:nvPr/>
        </p:nvPicPr>
        <p:blipFill>
          <a:blip r:embed="rId3" cstate="print">
            <a:alphaModFix/>
          </a:blip>
          <a:stretch>
            <a:fillRect/>
          </a:stretch>
        </p:blipFill>
        <p:spPr>
          <a:xfrm>
            <a:off x="7876167" y="1021800"/>
            <a:ext cx="3543300" cy="3632200"/>
          </a:xfrm>
          <a:prstGeom prst="rect">
            <a:avLst/>
          </a:prstGeom>
          <a:noFill/>
          <a:ln>
            <a:noFill/>
          </a:ln>
        </p:spPr>
      </p:pic>
      <p:pic>
        <p:nvPicPr>
          <p:cNvPr id="414" name="Google Shape;414;p66"/>
          <p:cNvPicPr preferRelativeResize="0"/>
          <p:nvPr/>
        </p:nvPicPr>
        <p:blipFill>
          <a:blip r:embed="rId4" cstate="print">
            <a:alphaModFix/>
          </a:blip>
          <a:stretch>
            <a:fillRect/>
          </a:stretch>
        </p:blipFill>
        <p:spPr>
          <a:xfrm>
            <a:off x="415600" y="803234"/>
            <a:ext cx="6792339" cy="5648365"/>
          </a:xfrm>
          <a:prstGeom prst="rect">
            <a:avLst/>
          </a:prstGeom>
          <a:noFill/>
          <a:ln>
            <a:noFill/>
          </a:ln>
        </p:spPr>
      </p:pic>
    </p:spTree>
    <p:extLst>
      <p:ext uri="{BB962C8B-B14F-4D97-AF65-F5344CB8AC3E}">
        <p14:creationId xmlns:p14="http://schemas.microsoft.com/office/powerpoint/2010/main" xmlns="" val="667359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长方形 8">
            <a:extLst>
              <a:ext uri="{FF2B5EF4-FFF2-40B4-BE49-F238E27FC236}">
                <a16:creationId xmlns:a16="http://schemas.microsoft.com/office/drawing/2014/main" xmlns="" id="{F4673A57-8C07-453C-8611-1D99E8CDE141}"/>
              </a:ext>
              <a:ext uri="{C183D7F6-B498-43B3-948B-1728B52AA6E4}">
                <adec:decorative xmlns:adec="http://schemas.microsoft.com/office/drawing/2017/decorative" xmlns="" val="1"/>
              </a:ext>
            </a:extLst>
          </p:cNvPr>
          <p:cNvSpPr/>
          <p:nvPr/>
        </p:nvSpPr>
        <p:spPr>
          <a:xfrm>
            <a:off x="0" y="990601"/>
            <a:ext cx="12192000" cy="35136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dirty="0">
              <a:latin typeface="Microsoft YaHei UI" panose="020B0503020204020204" pitchFamily="34" charset="-122"/>
              <a:ea typeface="Microsoft YaHei UI" panose="020B0503020204020204" pitchFamily="34" charset="-122"/>
            </a:endParaRPr>
          </a:p>
        </p:txBody>
      </p:sp>
      <p:sp>
        <p:nvSpPr>
          <p:cNvPr id="4" name="标题 3" hidden="1">
            <a:extLst>
              <a:ext uri="{FF2B5EF4-FFF2-40B4-BE49-F238E27FC236}">
                <a16:creationId xmlns:a16="http://schemas.microsoft.com/office/drawing/2014/main" xmlns="" id="{2AC0C949-7A02-4C95-8017-D82E7E71C4F7}"/>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5</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Industry</a:t>
            </a:r>
            <a:r>
              <a:rPr lang="zh-CN" altLang="en-US" sz="2800" b="1" dirty="0">
                <a:solidFill>
                  <a:schemeClr val="tx1">
                    <a:lumMod val="75000"/>
                    <a:lumOff val="25000"/>
                  </a:schemeClr>
                </a:solidFill>
                <a:latin typeface="Microsoft YaHei UI" panose="020B0503020204020204" pitchFamily="34" charset="-122"/>
                <a:ea typeface="Microsoft YaHei UI" panose="020B0503020204020204" pitchFamily="34" charset="-122"/>
              </a:rPr>
              <a:t> </a:t>
            </a:r>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Overview</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r>
              <a:rPr lang="en-US" altLang="zh-CN" sz="2800" dirty="0">
                <a:solidFill>
                  <a:schemeClr val="tx1">
                    <a:lumMod val="75000"/>
                    <a:lumOff val="25000"/>
                  </a:schemeClr>
                </a:solidFill>
                <a:latin typeface="Microsoft YaHei UI" panose="020B0503020204020204" pitchFamily="34" charset="-122"/>
                <a:ea typeface="Microsoft YaHei UI" panose="020B0503020204020204" pitchFamily="34" charset="-122"/>
              </a:rPr>
              <a:t>2019</a:t>
            </a: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aphicFrame>
        <p:nvGraphicFramePr>
          <p:cNvPr id="7" name="图表 6" descr="图表。">
            <a:extLst>
              <a:ext uri="{FF2B5EF4-FFF2-40B4-BE49-F238E27FC236}">
                <a16:creationId xmlns:a16="http://schemas.microsoft.com/office/drawing/2014/main" xmlns="" id="{686C4999-06C3-490E-B7B9-866B1D0D975E}"/>
              </a:ext>
            </a:extLst>
          </p:cNvPr>
          <p:cNvGraphicFramePr/>
          <p:nvPr>
            <p:extLst>
              <p:ext uri="{D42A27DB-BD31-4B8C-83A1-F6EECF244321}">
                <p14:modId xmlns:p14="http://schemas.microsoft.com/office/powerpoint/2010/main" xmlns="" val="1437102355"/>
              </p:ext>
            </p:extLst>
          </p:nvPr>
        </p:nvGraphicFramePr>
        <p:xfrm>
          <a:off x="654050" y="1075266"/>
          <a:ext cx="11309350" cy="3344334"/>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直接连接符​​(S) 14">
            <a:extLst>
              <a:ext uri="{FF2B5EF4-FFF2-40B4-BE49-F238E27FC236}">
                <a16:creationId xmlns:a16="http://schemas.microsoft.com/office/drawing/2014/main" xmlns="" id="{6516ABC0-EF46-4159-B4CF-45B14EA929B3}"/>
              </a:ext>
              <a:ext uri="{C183D7F6-B498-43B3-948B-1728B52AA6E4}">
                <adec:decorative xmlns:adec="http://schemas.microsoft.com/office/drawing/2017/decorative" xmlns="" val="1"/>
              </a:ext>
            </a:extLst>
          </p:cNvPr>
          <p:cNvCxnSpPr/>
          <p:nvPr/>
        </p:nvCxnSpPr>
        <p:spPr>
          <a:xfrm>
            <a:off x="4152902" y="4879971"/>
            <a:ext cx="0" cy="12065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S) 39">
            <a:extLst>
              <a:ext uri="{FF2B5EF4-FFF2-40B4-BE49-F238E27FC236}">
                <a16:creationId xmlns:a16="http://schemas.microsoft.com/office/drawing/2014/main" xmlns="" id="{B1E755E2-4A99-478A-BBEF-ACE16BEBFCB7}"/>
              </a:ext>
              <a:ext uri="{C183D7F6-B498-43B3-948B-1728B52AA6E4}">
                <adec:decorative xmlns:adec="http://schemas.microsoft.com/office/drawing/2017/decorative" xmlns="" val="1"/>
              </a:ext>
            </a:extLst>
          </p:cNvPr>
          <p:cNvCxnSpPr/>
          <p:nvPr/>
        </p:nvCxnSpPr>
        <p:spPr>
          <a:xfrm>
            <a:off x="8039100" y="4879971"/>
            <a:ext cx="0" cy="120650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4" name="长方形 43">
            <a:extLst>
              <a:ext uri="{FF2B5EF4-FFF2-40B4-BE49-F238E27FC236}">
                <a16:creationId xmlns:a16="http://schemas.microsoft.com/office/drawing/2014/main" xmlns="" id="{71E47AC8-8358-4724-91F8-0D1B21FC5F47}"/>
              </a:ext>
            </a:extLst>
          </p:cNvPr>
          <p:cNvSpPr/>
          <p:nvPr/>
        </p:nvSpPr>
        <p:spPr>
          <a:xfrm>
            <a:off x="838204" y="4971968"/>
            <a:ext cx="2743195" cy="492443"/>
          </a:xfrm>
          <a:prstGeom prst="rect">
            <a:avLst/>
          </a:prstGeom>
        </p:spPr>
        <p:txBody>
          <a:bodyPr wrap="square" lIns="0" tIns="0" rIns="0" bIns="0" rtlCol="0" anchor="t">
            <a:spAutoFit/>
          </a:bodyPr>
          <a:lstStyle/>
          <a:p>
            <a:pPr rtl="0"/>
            <a:r>
              <a:rPr lang="en-US" altLang="zh-CN" sz="3200" dirty="0">
                <a:solidFill>
                  <a:schemeClr val="accent3">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229,554</a:t>
            </a:r>
          </a:p>
        </p:txBody>
      </p:sp>
      <p:sp>
        <p:nvSpPr>
          <p:cNvPr id="45" name="长方形 44">
            <a:extLst>
              <a:ext uri="{FF2B5EF4-FFF2-40B4-BE49-F238E27FC236}">
                <a16:creationId xmlns:a16="http://schemas.microsoft.com/office/drawing/2014/main" xmlns="" id="{69F7E025-DDEC-4748-AAE9-9FA2A4BF1E49}"/>
              </a:ext>
            </a:extLst>
          </p:cNvPr>
          <p:cNvSpPr/>
          <p:nvPr/>
        </p:nvSpPr>
        <p:spPr>
          <a:xfrm>
            <a:off x="838205" y="4748574"/>
            <a:ext cx="2743195" cy="243656"/>
          </a:xfrm>
          <a:prstGeom prst="rect">
            <a:avLst/>
          </a:prstGeom>
        </p:spPr>
        <p:txBody>
          <a:bodyPr wrap="square" lIns="0" tIns="0" rIns="0" bIns="0" rtlCol="0" anchor="t">
            <a:spAutoFit/>
          </a:bodyPr>
          <a:lstStyle/>
          <a:p>
            <a:pPr rtl="0">
              <a:lnSpc>
                <a:spcPts val="1900"/>
              </a:lnSpc>
            </a:pPr>
            <a:r>
              <a:rPr lang="en-US" altLang="zh-CN" b="1" dirty="0">
                <a:solidFill>
                  <a:schemeClr val="accent3">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Enterprises</a:t>
            </a:r>
          </a:p>
        </p:txBody>
      </p:sp>
      <p:sp>
        <p:nvSpPr>
          <p:cNvPr id="47" name="长方形 46">
            <a:extLst>
              <a:ext uri="{FF2B5EF4-FFF2-40B4-BE49-F238E27FC236}">
                <a16:creationId xmlns:a16="http://schemas.microsoft.com/office/drawing/2014/main" xmlns="" id="{839BCDE9-6CF8-45EE-BFA1-6E32ED5C240E}"/>
              </a:ext>
            </a:extLst>
          </p:cNvPr>
          <p:cNvSpPr/>
          <p:nvPr/>
        </p:nvSpPr>
        <p:spPr>
          <a:xfrm>
            <a:off x="4724401" y="5000266"/>
            <a:ext cx="2743195" cy="492443"/>
          </a:xfrm>
          <a:prstGeom prst="rect">
            <a:avLst/>
          </a:prstGeom>
        </p:spPr>
        <p:txBody>
          <a:bodyPr wrap="square" lIns="0" tIns="0" rIns="0" bIns="0" rtlCol="0" anchor="t">
            <a:spAutoFit/>
          </a:bodyPr>
          <a:lstStyle/>
          <a:p>
            <a:pPr rtl="0"/>
            <a:r>
              <a:rPr lang="en-US" altLang="zh-CN" sz="3200" dirty="0">
                <a:solidFill>
                  <a:schemeClr val="accent4">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577,452</a:t>
            </a:r>
          </a:p>
        </p:txBody>
      </p:sp>
      <p:sp>
        <p:nvSpPr>
          <p:cNvPr id="48" name="长方形 47">
            <a:extLst>
              <a:ext uri="{FF2B5EF4-FFF2-40B4-BE49-F238E27FC236}">
                <a16:creationId xmlns:a16="http://schemas.microsoft.com/office/drawing/2014/main" xmlns="" id="{7DDB637A-4822-4FE9-8AEA-11DEA7859049}"/>
              </a:ext>
            </a:extLst>
          </p:cNvPr>
          <p:cNvSpPr/>
          <p:nvPr/>
        </p:nvSpPr>
        <p:spPr>
          <a:xfrm>
            <a:off x="4724403" y="4748574"/>
            <a:ext cx="2743195" cy="243656"/>
          </a:xfrm>
          <a:prstGeom prst="rect">
            <a:avLst/>
          </a:prstGeom>
        </p:spPr>
        <p:txBody>
          <a:bodyPr wrap="square" lIns="0" tIns="0" rIns="0" bIns="0" rtlCol="0" anchor="t">
            <a:spAutoFit/>
          </a:bodyPr>
          <a:lstStyle/>
          <a:p>
            <a:pPr rtl="0">
              <a:lnSpc>
                <a:spcPts val="1900"/>
              </a:lnSpc>
            </a:pPr>
            <a:r>
              <a:rPr lang="en-US" altLang="zh-CN" sz="1600" b="1" dirty="0">
                <a:solidFill>
                  <a:schemeClr val="accent4">
                    <a:lumMod val="75000"/>
                  </a:schemeClr>
                </a:solidFill>
                <a:latin typeface="Microsoft YaHei UI" panose="020B0503020204020204" pitchFamily="34" charset="-122"/>
                <a:ea typeface="Microsoft YaHei UI" panose="020B0503020204020204" pitchFamily="34" charset="-122"/>
                <a:cs typeface="Segoe UI" panose="020B0502040204020203" pitchFamily="34" charset="0"/>
              </a:rPr>
              <a:t>Employment</a:t>
            </a:r>
          </a:p>
        </p:txBody>
      </p:sp>
      <p:sp>
        <p:nvSpPr>
          <p:cNvPr id="50" name="长方形 49">
            <a:extLst>
              <a:ext uri="{FF2B5EF4-FFF2-40B4-BE49-F238E27FC236}">
                <a16:creationId xmlns:a16="http://schemas.microsoft.com/office/drawing/2014/main" xmlns="" id="{B164A1DA-19AA-4A0C-9ED2-92A9346B807A}"/>
              </a:ext>
            </a:extLst>
          </p:cNvPr>
          <p:cNvSpPr/>
          <p:nvPr/>
        </p:nvSpPr>
        <p:spPr>
          <a:xfrm>
            <a:off x="8610600" y="5000266"/>
            <a:ext cx="2743195" cy="492443"/>
          </a:xfrm>
          <a:prstGeom prst="rect">
            <a:avLst/>
          </a:prstGeom>
        </p:spPr>
        <p:txBody>
          <a:bodyPr wrap="square" lIns="0" tIns="0" rIns="0" bIns="0" rtlCol="0" anchor="t">
            <a:spAutoFit/>
          </a:bodyPr>
          <a:lstStyle/>
          <a:p>
            <a:r>
              <a:rPr lang="en-US" altLang="zh-CN" sz="32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$21,234.6</a:t>
            </a:r>
          </a:p>
        </p:txBody>
      </p:sp>
      <p:sp>
        <p:nvSpPr>
          <p:cNvPr id="51" name="长方形 50">
            <a:extLst>
              <a:ext uri="{FF2B5EF4-FFF2-40B4-BE49-F238E27FC236}">
                <a16:creationId xmlns:a16="http://schemas.microsoft.com/office/drawing/2014/main" xmlns="" id="{FA4B18CA-09B5-4584-8D25-60B58EF68413}"/>
              </a:ext>
            </a:extLst>
          </p:cNvPr>
          <p:cNvSpPr/>
          <p:nvPr/>
        </p:nvSpPr>
        <p:spPr>
          <a:xfrm>
            <a:off x="8610600" y="4748574"/>
            <a:ext cx="2743195" cy="243656"/>
          </a:xfrm>
          <a:prstGeom prst="rect">
            <a:avLst/>
          </a:prstGeom>
        </p:spPr>
        <p:txBody>
          <a:bodyPr wrap="square" lIns="0" tIns="0" rIns="0" bIns="0" rtlCol="0" anchor="t">
            <a:spAutoFit/>
          </a:bodyPr>
          <a:lstStyle/>
          <a:p>
            <a:pPr rtl="0">
              <a:lnSpc>
                <a:spcPts val="1900"/>
              </a:lnSpc>
            </a:pPr>
            <a:r>
              <a:rPr lang="en-US" altLang="zh-CN" sz="1600" b="1"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Wages (millions)</a:t>
            </a:r>
          </a:p>
        </p:txBody>
      </p:sp>
      <p:sp>
        <p:nvSpPr>
          <p:cNvPr id="2" name="矩形 1">
            <a:extLst>
              <a:ext uri="{FF2B5EF4-FFF2-40B4-BE49-F238E27FC236}">
                <a16:creationId xmlns:a16="http://schemas.microsoft.com/office/drawing/2014/main" xmlns="" id="{895E2444-3FD6-4010-B63B-D0C8CDDAAC94}"/>
              </a:ext>
            </a:extLst>
          </p:cNvPr>
          <p:cNvSpPr/>
          <p:nvPr/>
        </p:nvSpPr>
        <p:spPr>
          <a:xfrm>
            <a:off x="8435083" y="1298495"/>
            <a:ext cx="3339101" cy="242075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7005949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lnSpc>
                <a:spcPct val="100000"/>
              </a:lnSpc>
              <a:buNone/>
            </a:pPr>
            <a:endParaRPr sz="4800" b="1">
              <a:solidFill>
                <a:schemeClr val="dk1"/>
              </a:solidFill>
              <a:latin typeface="Times New Roman"/>
              <a:ea typeface="Times New Roman"/>
              <a:cs typeface="Times New Roman"/>
              <a:sym typeface="Times New Roman"/>
            </a:endParaRPr>
          </a:p>
          <a:p>
            <a:pPr marL="0" indent="0" algn="ctr">
              <a:lnSpc>
                <a:spcPct val="100000"/>
              </a:lnSpc>
              <a:buClr>
                <a:schemeClr val="dk1"/>
              </a:buClr>
              <a:buSzPts val="1100"/>
              <a:buNone/>
            </a:pPr>
            <a:r>
              <a:rPr lang="en-US" altLang="zh-CN" sz="4800" b="1">
                <a:solidFill>
                  <a:schemeClr val="dk1"/>
                </a:solidFill>
                <a:latin typeface="Times New Roman"/>
                <a:ea typeface="Times New Roman"/>
                <a:cs typeface="Times New Roman"/>
                <a:sym typeface="Times New Roman"/>
              </a:rPr>
              <a:t>Financial statements</a:t>
            </a:r>
            <a:endParaRPr sz="4800" b="1">
              <a:solidFill>
                <a:schemeClr val="dk1"/>
              </a:solidFill>
              <a:latin typeface="Times New Roman"/>
              <a:ea typeface="Times New Roman"/>
              <a:cs typeface="Times New Roman"/>
              <a:sym typeface="Times New Roman"/>
            </a:endParaRPr>
          </a:p>
          <a:p>
            <a:pPr marL="0" indent="0">
              <a:spcAft>
                <a:spcPts val="2133"/>
              </a:spcAft>
              <a:buNone/>
            </a:pPr>
            <a:endParaRPr/>
          </a:p>
        </p:txBody>
      </p:sp>
    </p:spTree>
    <p:extLst>
      <p:ext uri="{BB962C8B-B14F-4D97-AF65-F5344CB8AC3E}">
        <p14:creationId xmlns:p14="http://schemas.microsoft.com/office/powerpoint/2010/main" xmlns="" val="37723180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0"/>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10-Q Balance Sheet (Assets)</a:t>
            </a:r>
            <a:endParaRPr/>
          </a:p>
        </p:txBody>
      </p:sp>
      <p:sp>
        <p:nvSpPr>
          <p:cNvPr id="437" name="Google Shape;437;p70"/>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38" name="Google Shape;438;p70"/>
          <p:cNvPicPr preferRelativeResize="0"/>
          <p:nvPr/>
        </p:nvPicPr>
        <p:blipFill>
          <a:blip r:embed="rId3" cstate="print">
            <a:alphaModFix/>
          </a:blip>
          <a:stretch>
            <a:fillRect/>
          </a:stretch>
        </p:blipFill>
        <p:spPr>
          <a:xfrm>
            <a:off x="300433" y="1356967"/>
            <a:ext cx="11360800" cy="5134600"/>
          </a:xfrm>
          <a:prstGeom prst="rect">
            <a:avLst/>
          </a:prstGeom>
          <a:noFill/>
          <a:ln>
            <a:noFill/>
          </a:ln>
        </p:spPr>
      </p:pic>
    </p:spTree>
    <p:extLst>
      <p:ext uri="{BB962C8B-B14F-4D97-AF65-F5344CB8AC3E}">
        <p14:creationId xmlns:p14="http://schemas.microsoft.com/office/powerpoint/2010/main" xmlns="" val="9542594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1"/>
          <p:cNvSpPr txBox="1">
            <a:spLocks noGrp="1"/>
          </p:cNvSpPr>
          <p:nvPr>
            <p:ph type="title"/>
          </p:nvPr>
        </p:nvSpPr>
        <p:spPr>
          <a:xfrm>
            <a:off x="415600" y="0"/>
            <a:ext cx="11360800" cy="1217600"/>
          </a:xfrm>
          <a:prstGeom prst="rect">
            <a:avLst/>
          </a:prstGeom>
        </p:spPr>
        <p:txBody>
          <a:bodyPr spcFirstLastPara="1" vert="horz" wrap="square" lIns="121900" tIns="121900" rIns="121900" bIns="121900" rtlCol="0" anchor="t" anchorCtr="0">
            <a:noAutofit/>
          </a:bodyPr>
          <a:lstStyle/>
          <a:p>
            <a:r>
              <a:rPr lang="zh-CN"/>
              <a:t>10-Q Balance Sheet (Liability and Shareholder’s Equity)</a:t>
            </a:r>
            <a:endParaRPr/>
          </a:p>
        </p:txBody>
      </p:sp>
      <p:pic>
        <p:nvPicPr>
          <p:cNvPr id="444" name="Google Shape;444;p71"/>
          <p:cNvPicPr preferRelativeResize="0"/>
          <p:nvPr/>
        </p:nvPicPr>
        <p:blipFill>
          <a:blip r:embed="rId3" cstate="print">
            <a:alphaModFix/>
          </a:blip>
          <a:stretch>
            <a:fillRect/>
          </a:stretch>
        </p:blipFill>
        <p:spPr>
          <a:xfrm>
            <a:off x="415601" y="1291200"/>
            <a:ext cx="11217935" cy="5566800"/>
          </a:xfrm>
          <a:prstGeom prst="rect">
            <a:avLst/>
          </a:prstGeom>
          <a:noFill/>
          <a:ln>
            <a:noFill/>
          </a:ln>
        </p:spPr>
      </p:pic>
    </p:spTree>
    <p:extLst>
      <p:ext uri="{BB962C8B-B14F-4D97-AF65-F5344CB8AC3E}">
        <p14:creationId xmlns:p14="http://schemas.microsoft.com/office/powerpoint/2010/main" xmlns="" val="3494854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72"/>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10-K Balance Sheet (Assets)</a:t>
            </a:r>
            <a:endParaRPr/>
          </a:p>
          <a:p>
            <a:endParaRPr/>
          </a:p>
        </p:txBody>
      </p:sp>
      <p:sp>
        <p:nvSpPr>
          <p:cNvPr id="450" name="Google Shape;450;p72"/>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451" name="Google Shape;451;p72"/>
          <p:cNvPicPr preferRelativeResize="0"/>
          <p:nvPr/>
        </p:nvPicPr>
        <p:blipFill>
          <a:blip r:embed="rId3" cstate="print">
            <a:alphaModFix/>
          </a:blip>
          <a:stretch>
            <a:fillRect/>
          </a:stretch>
        </p:blipFill>
        <p:spPr>
          <a:xfrm>
            <a:off x="415601" y="1536634"/>
            <a:ext cx="11360801" cy="4786333"/>
          </a:xfrm>
          <a:prstGeom prst="rect">
            <a:avLst/>
          </a:prstGeom>
          <a:noFill/>
          <a:ln>
            <a:noFill/>
          </a:ln>
        </p:spPr>
      </p:pic>
    </p:spTree>
    <p:extLst>
      <p:ext uri="{BB962C8B-B14F-4D97-AF65-F5344CB8AC3E}">
        <p14:creationId xmlns:p14="http://schemas.microsoft.com/office/powerpoint/2010/main" xmlns="" val="13999303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73"/>
          <p:cNvSpPr txBox="1">
            <a:spLocks noGrp="1"/>
          </p:cNvSpPr>
          <p:nvPr>
            <p:ph type="title"/>
          </p:nvPr>
        </p:nvSpPr>
        <p:spPr>
          <a:xfrm>
            <a:off x="415600" y="164533"/>
            <a:ext cx="11360800" cy="1135200"/>
          </a:xfrm>
          <a:prstGeom prst="rect">
            <a:avLst/>
          </a:prstGeom>
        </p:spPr>
        <p:txBody>
          <a:bodyPr spcFirstLastPara="1" vert="horz" wrap="square" lIns="121900" tIns="121900" rIns="121900" bIns="121900" rtlCol="0" anchor="t" anchorCtr="0">
            <a:noAutofit/>
          </a:bodyPr>
          <a:lstStyle/>
          <a:p>
            <a:r>
              <a:rPr lang="zh-CN"/>
              <a:t>10-K Balance Sheet (Liabilities and Shareholder’s Equity)</a:t>
            </a:r>
            <a:endParaRPr/>
          </a:p>
        </p:txBody>
      </p:sp>
      <p:pic>
        <p:nvPicPr>
          <p:cNvPr id="457" name="Google Shape;457;p73"/>
          <p:cNvPicPr preferRelativeResize="0"/>
          <p:nvPr/>
        </p:nvPicPr>
        <p:blipFill>
          <a:blip r:embed="rId3" cstate="print">
            <a:alphaModFix/>
          </a:blip>
          <a:stretch>
            <a:fillRect/>
          </a:stretch>
        </p:blipFill>
        <p:spPr>
          <a:xfrm>
            <a:off x="685667" y="1536633"/>
            <a:ext cx="9910332" cy="5161632"/>
          </a:xfrm>
          <a:prstGeom prst="rect">
            <a:avLst/>
          </a:prstGeom>
          <a:noFill/>
          <a:ln>
            <a:noFill/>
          </a:ln>
        </p:spPr>
      </p:pic>
    </p:spTree>
    <p:extLst>
      <p:ext uri="{BB962C8B-B14F-4D97-AF65-F5344CB8AC3E}">
        <p14:creationId xmlns:p14="http://schemas.microsoft.com/office/powerpoint/2010/main" xmlns="" val="24019508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69"/>
          <p:cNvSpPr txBox="1">
            <a:spLocks noGrp="1"/>
          </p:cNvSpPr>
          <p:nvPr>
            <p:ph type="title"/>
          </p:nvPr>
        </p:nvSpPr>
        <p:spPr>
          <a:xfrm>
            <a:off x="415600" y="263267"/>
            <a:ext cx="11360800" cy="789600"/>
          </a:xfrm>
          <a:prstGeom prst="rect">
            <a:avLst/>
          </a:prstGeom>
        </p:spPr>
        <p:txBody>
          <a:bodyPr spcFirstLastPara="1" vert="horz" wrap="square" lIns="121900" tIns="121900" rIns="121900" bIns="121900" rtlCol="0" anchor="t" anchorCtr="0">
            <a:noAutofit/>
          </a:bodyPr>
          <a:lstStyle/>
          <a:p>
            <a:r>
              <a:rPr lang="zh-CN"/>
              <a:t>10-K Income Statement </a:t>
            </a:r>
            <a:endParaRPr/>
          </a:p>
        </p:txBody>
      </p:sp>
      <p:pic>
        <p:nvPicPr>
          <p:cNvPr id="431" name="Google Shape;431;p69"/>
          <p:cNvPicPr preferRelativeResize="0"/>
          <p:nvPr/>
        </p:nvPicPr>
        <p:blipFill>
          <a:blip r:embed="rId3" cstate="print">
            <a:alphaModFix/>
          </a:blip>
          <a:stretch>
            <a:fillRect/>
          </a:stretch>
        </p:blipFill>
        <p:spPr>
          <a:xfrm>
            <a:off x="1219700" y="1017067"/>
            <a:ext cx="9178867" cy="5840933"/>
          </a:xfrm>
          <a:prstGeom prst="rect">
            <a:avLst/>
          </a:prstGeom>
          <a:noFill/>
          <a:ln w="9525" cap="flat" cmpd="sng">
            <a:solidFill>
              <a:srgbClr val="FFD966"/>
            </a:solidFill>
            <a:prstDash val="solid"/>
            <a:round/>
            <a:headEnd type="none" w="sm" len="sm"/>
            <a:tailEnd type="none" w="sm" len="sm"/>
          </a:ln>
        </p:spPr>
      </p:pic>
    </p:spTree>
    <p:extLst>
      <p:ext uri="{BB962C8B-B14F-4D97-AF65-F5344CB8AC3E}">
        <p14:creationId xmlns:p14="http://schemas.microsoft.com/office/powerpoint/2010/main" xmlns="" val="277198453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8"/>
          <p:cNvSpPr txBox="1">
            <a:spLocks noGrp="1"/>
          </p:cNvSpPr>
          <p:nvPr>
            <p:ph type="title"/>
          </p:nvPr>
        </p:nvSpPr>
        <p:spPr>
          <a:xfrm>
            <a:off x="316867" y="231400"/>
            <a:ext cx="11360800" cy="763600"/>
          </a:xfrm>
          <a:prstGeom prst="rect">
            <a:avLst/>
          </a:prstGeom>
        </p:spPr>
        <p:txBody>
          <a:bodyPr spcFirstLastPara="1" vert="horz" wrap="square" lIns="121900" tIns="121900" rIns="121900" bIns="121900" rtlCol="0" anchor="t" anchorCtr="0">
            <a:noAutofit/>
          </a:bodyPr>
          <a:lstStyle/>
          <a:p>
            <a:r>
              <a:rPr lang="zh-CN"/>
              <a:t>10-Q Income Statement</a:t>
            </a:r>
            <a:endParaRPr/>
          </a:p>
        </p:txBody>
      </p:sp>
      <p:pic>
        <p:nvPicPr>
          <p:cNvPr id="425" name="Google Shape;425;p68"/>
          <p:cNvPicPr preferRelativeResize="0"/>
          <p:nvPr/>
        </p:nvPicPr>
        <p:blipFill>
          <a:blip r:embed="rId3" cstate="print">
            <a:alphaModFix/>
          </a:blip>
          <a:stretch>
            <a:fillRect/>
          </a:stretch>
        </p:blipFill>
        <p:spPr>
          <a:xfrm>
            <a:off x="580101" y="995000"/>
            <a:ext cx="10098167" cy="5825067"/>
          </a:xfrm>
          <a:prstGeom prst="rect">
            <a:avLst/>
          </a:prstGeom>
          <a:noFill/>
          <a:ln>
            <a:noFill/>
          </a:ln>
        </p:spPr>
      </p:pic>
    </p:spTree>
    <p:extLst>
      <p:ext uri="{BB962C8B-B14F-4D97-AF65-F5344CB8AC3E}">
        <p14:creationId xmlns:p14="http://schemas.microsoft.com/office/powerpoint/2010/main" xmlns="" val="24618851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B2960-DF2A-4346-91AE-472F9855241B}"/>
              </a:ext>
            </a:extLst>
          </p:cNvPr>
          <p:cNvSpPr>
            <a:spLocks noGrp="1"/>
          </p:cNvSpPr>
          <p:nvPr>
            <p:ph type="ctrTitle"/>
          </p:nvPr>
        </p:nvSpPr>
        <p:spPr>
          <a:xfrm>
            <a:off x="0" y="548640"/>
            <a:ext cx="12192000" cy="1016689"/>
          </a:xfrm>
        </p:spPr>
        <p:txBody>
          <a:bodyPr>
            <a:normAutofit fontScale="90000"/>
          </a:bodyPr>
          <a:lstStyle/>
          <a:p>
            <a:r>
              <a:rPr lang="en-US" dirty="0"/>
              <a:t>Decomposition of Sales by Segments</a:t>
            </a:r>
          </a:p>
        </p:txBody>
      </p:sp>
      <p:pic>
        <p:nvPicPr>
          <p:cNvPr id="5" name="Picture 4">
            <a:extLst>
              <a:ext uri="{FF2B5EF4-FFF2-40B4-BE49-F238E27FC236}">
                <a16:creationId xmlns:a16="http://schemas.microsoft.com/office/drawing/2014/main" xmlns="" id="{CF22BD78-439C-E44F-9433-A200200C6FC2}"/>
              </a:ext>
            </a:extLst>
          </p:cNvPr>
          <p:cNvPicPr>
            <a:picLocks noChangeAspect="1"/>
          </p:cNvPicPr>
          <p:nvPr/>
        </p:nvPicPr>
        <p:blipFill>
          <a:blip r:embed="rId3" cstate="print"/>
          <a:stretch>
            <a:fillRect/>
          </a:stretch>
        </p:blipFill>
        <p:spPr>
          <a:xfrm>
            <a:off x="919537" y="1565329"/>
            <a:ext cx="10352926" cy="4448276"/>
          </a:xfrm>
          <a:prstGeom prst="rect">
            <a:avLst/>
          </a:prstGeom>
        </p:spPr>
      </p:pic>
    </p:spTree>
    <p:extLst>
      <p:ext uri="{BB962C8B-B14F-4D97-AF65-F5344CB8AC3E}">
        <p14:creationId xmlns:p14="http://schemas.microsoft.com/office/powerpoint/2010/main" xmlns="" val="7518137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xmlns="" id="{8271D34E-F09F-6743-8144-7064D758E880}"/>
              </a:ext>
            </a:extLst>
          </p:cNvPr>
          <p:cNvPicPr>
            <a:picLocks noGrp="1" noChangeAspect="1"/>
          </p:cNvPicPr>
          <p:nvPr>
            <p:ph idx="1"/>
          </p:nvPr>
        </p:nvPicPr>
        <p:blipFill>
          <a:blip r:embed="rId3" cstate="print"/>
          <a:stretch>
            <a:fillRect/>
          </a:stretch>
        </p:blipFill>
        <p:spPr>
          <a:xfrm>
            <a:off x="681091" y="1937287"/>
            <a:ext cx="10829818" cy="4692655"/>
          </a:xfrm>
        </p:spPr>
      </p:pic>
      <p:sp>
        <p:nvSpPr>
          <p:cNvPr id="6" name="Title 1">
            <a:extLst>
              <a:ext uri="{FF2B5EF4-FFF2-40B4-BE49-F238E27FC236}">
                <a16:creationId xmlns:a16="http://schemas.microsoft.com/office/drawing/2014/main" xmlns="" id="{BCF77067-35E9-CD4E-8CD9-C6F00A48B9A5}"/>
              </a:ext>
            </a:extLst>
          </p:cNvPr>
          <p:cNvSpPr>
            <a:spLocks noGrp="1"/>
          </p:cNvSpPr>
          <p:nvPr>
            <p:ph type="title"/>
          </p:nvPr>
        </p:nvSpPr>
        <p:spPr/>
        <p:txBody>
          <a:bodyPr>
            <a:normAutofit/>
          </a:bodyPr>
          <a:lstStyle/>
          <a:p>
            <a:r>
              <a:rPr lang="en-US" dirty="0"/>
              <a:t>Decomposition of Sales by Segments</a:t>
            </a:r>
          </a:p>
        </p:txBody>
      </p:sp>
    </p:spTree>
    <p:extLst>
      <p:ext uri="{BB962C8B-B14F-4D97-AF65-F5344CB8AC3E}">
        <p14:creationId xmlns:p14="http://schemas.microsoft.com/office/powerpoint/2010/main" xmlns="" val="3625902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4"/>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r>
              <a:rPr lang="zh-CN"/>
              <a:t>10-Q Cash Flow Statement</a:t>
            </a:r>
            <a:endParaRPr/>
          </a:p>
        </p:txBody>
      </p:sp>
      <p:pic>
        <p:nvPicPr>
          <p:cNvPr id="463" name="Google Shape;463;p74"/>
          <p:cNvPicPr preferRelativeResize="0"/>
          <p:nvPr/>
        </p:nvPicPr>
        <p:blipFill rotWithShape="1">
          <a:blip r:embed="rId3" cstate="print">
            <a:alphaModFix/>
          </a:blip>
          <a:srcRect b="52718"/>
          <a:stretch/>
        </p:blipFill>
        <p:spPr>
          <a:xfrm>
            <a:off x="511067" y="1356967"/>
            <a:ext cx="10497400" cy="4917368"/>
          </a:xfrm>
          <a:prstGeom prst="rect">
            <a:avLst/>
          </a:prstGeom>
          <a:noFill/>
          <a:ln>
            <a:noFill/>
          </a:ln>
        </p:spPr>
      </p:pic>
    </p:spTree>
    <p:extLst>
      <p:ext uri="{BB962C8B-B14F-4D97-AF65-F5344CB8AC3E}">
        <p14:creationId xmlns:p14="http://schemas.microsoft.com/office/powerpoint/2010/main" xmlns="" val="243025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hidden="1">
            <a:extLst>
              <a:ext uri="{FF2B5EF4-FFF2-40B4-BE49-F238E27FC236}">
                <a16:creationId xmlns:a16="http://schemas.microsoft.com/office/drawing/2014/main" xmlns="" id="{166BC32C-2E11-43D3-963B-9766918E0FE5}"/>
              </a:ext>
            </a:extLst>
          </p:cNvPr>
          <p:cNvSpPr>
            <a:spLocks noGrp="1"/>
          </p:cNvSpPr>
          <p:nvPr>
            <p:ph type="title" idx="4294967295"/>
          </p:nvPr>
        </p:nvSpPr>
        <p:spPr>
          <a:xfrm>
            <a:off x="0" y="365125"/>
            <a:ext cx="10515600" cy="1325563"/>
          </a:xfrm>
        </p:spPr>
        <p:txBody>
          <a:bodyPr rtlCol="0"/>
          <a:lstStyle/>
          <a:p>
            <a:r>
              <a:rPr lang="zh-CN" altLang="en-US" dirty="0">
                <a:latin typeface="Microsoft YaHei UI" panose="020B0503020204020204" pitchFamily="34" charset="-122"/>
                <a:ea typeface="Microsoft YaHei UI" panose="020B0503020204020204" pitchFamily="34" charset="-122"/>
              </a:rPr>
              <a:t>项目分析幻灯片 </a:t>
            </a:r>
            <a:r>
              <a:rPr lang="en-US" altLang="zh-CN" dirty="0">
                <a:latin typeface="Microsoft YaHei UI" panose="020B0503020204020204" pitchFamily="34" charset="-122"/>
                <a:ea typeface="Microsoft YaHei UI" panose="020B0503020204020204" pitchFamily="34" charset="-122"/>
              </a:rPr>
              <a:t>6</a:t>
            </a:r>
            <a:endParaRPr lang="zh-CN" altLang="en-US" dirty="0">
              <a:latin typeface="Microsoft YaHei UI" panose="020B0503020204020204" pitchFamily="34" charset="-122"/>
              <a:ea typeface="Microsoft YaHei UI" panose="020B0503020204020204" pitchFamily="34" charset="-122"/>
            </a:endParaRPr>
          </a:p>
        </p:txBody>
      </p:sp>
      <p:cxnSp>
        <p:nvCxnSpPr>
          <p:cNvPr id="8" name="直接连接符​​(S) 7">
            <a:extLst>
              <a:ext uri="{FF2B5EF4-FFF2-40B4-BE49-F238E27FC236}">
                <a16:creationId xmlns:a16="http://schemas.microsoft.com/office/drawing/2014/main" xmlns="" id="{D0986099-F5F2-4E8B-BE17-81194861A00C}"/>
              </a:ext>
              <a:ext uri="{C183D7F6-B498-43B3-948B-1728B52AA6E4}">
                <adec:decorative xmlns:adec="http://schemas.microsoft.com/office/drawing/2017/decorative" xmlns=""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标题 1">
            <a:extLst>
              <a:ext uri="{FF2B5EF4-FFF2-40B4-BE49-F238E27FC236}">
                <a16:creationId xmlns:a16="http://schemas.microsoft.com/office/drawing/2014/main" xmlns=""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altLang="zh-CN" sz="2800" b="1" dirty="0">
                <a:solidFill>
                  <a:schemeClr val="tx1">
                    <a:lumMod val="75000"/>
                    <a:lumOff val="25000"/>
                  </a:schemeClr>
                </a:solidFill>
                <a:latin typeface="Microsoft YaHei UI" panose="020B0503020204020204" pitchFamily="34" charset="-122"/>
                <a:ea typeface="Microsoft YaHei UI" panose="020B0503020204020204" pitchFamily="34" charset="-122"/>
              </a:rPr>
              <a:t>Key External Drives</a:t>
            </a:r>
            <a: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t/>
            </a:r>
            <a:br>
              <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rPr>
            </a:br>
            <a:endParaRPr lang="zh-CN" altLang="en-US" sz="28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cxnSp>
        <p:nvCxnSpPr>
          <p:cNvPr id="14" name="直接连接符​​(S) 13">
            <a:extLst>
              <a:ext uri="{FF2B5EF4-FFF2-40B4-BE49-F238E27FC236}">
                <a16:creationId xmlns:a16="http://schemas.microsoft.com/office/drawing/2014/main" xmlns="" id="{83E690F4-843A-47A5-8620-4FB01C0D8E68}"/>
              </a:ext>
              <a:ext uri="{C183D7F6-B498-43B3-948B-1728B52AA6E4}">
                <adec:decorative xmlns:adec="http://schemas.microsoft.com/office/drawing/2017/decorative" xmlns=""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4" name="长方形 33">
            <a:extLst>
              <a:ext uri="{FF2B5EF4-FFF2-40B4-BE49-F238E27FC236}">
                <a16:creationId xmlns:a16="http://schemas.microsoft.com/office/drawing/2014/main" xmlns="" id="{53F5EDC0-C02E-4790-A681-CA7AB9133338}"/>
              </a:ext>
            </a:extLst>
          </p:cNvPr>
          <p:cNvSpPr/>
          <p:nvPr/>
        </p:nvSpPr>
        <p:spPr>
          <a:xfrm>
            <a:off x="228600" y="966097"/>
            <a:ext cx="11734800" cy="5024581"/>
          </a:xfrm>
          <a:prstGeom prst="rect">
            <a:avLst/>
          </a:prstGeom>
        </p:spPr>
        <p:txBody>
          <a:bodyPr wrap="square" lIns="0" tIns="0" rIns="0" bIns="0" rtlCol="0" anchor="t">
            <a:spAutoFit/>
          </a:bodyPr>
          <a:lstStyle/>
          <a:p>
            <a:pPr marL="342900" indent="-342900" rtl="0">
              <a:lnSpc>
                <a:spcPct val="150000"/>
              </a:lnSpc>
              <a:buAutoNum type="arabicPeriod"/>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Percentage of Services Conducted Online</a:t>
            </a:r>
          </a:p>
          <a:p>
            <a:pPr marL="914400" lvl="1" indent="-457200">
              <a:lnSpc>
                <a:spcPct val="150000"/>
              </a:lnSpc>
              <a:buFont typeface="+mj-ea"/>
              <a:buAutoNum type="circleNumDbPlain"/>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It reflects consumer preferences towards items and conducting services online. </a:t>
            </a:r>
          </a:p>
          <a:p>
            <a:pPr marL="342900" indent="-342900" rtl="0">
              <a:lnSpc>
                <a:spcPct val="150000"/>
              </a:lnSpc>
              <a:buAutoNum type="arabicPeriod"/>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Internet Traffic Volume</a:t>
            </a:r>
          </a:p>
          <a:p>
            <a:pPr marL="914400" lvl="1" indent="-457200">
              <a:lnSpc>
                <a:spcPct val="150000"/>
              </a:lnSpc>
              <a:buFont typeface="+mj-ea"/>
              <a:buAutoNum type="circleNumDbPlain"/>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Internet traffic reflects the popularity of the Internet. </a:t>
            </a:r>
          </a:p>
          <a:p>
            <a:pPr marL="342900" indent="-342900" rtl="0">
              <a:lnSpc>
                <a:spcPct val="150000"/>
              </a:lnSpc>
              <a:buAutoNum type="arabicPeriod"/>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Number of Mobile Internet Connections</a:t>
            </a:r>
          </a:p>
          <a:p>
            <a:pPr marL="914400" lvl="1" indent="-457200">
              <a:lnSpc>
                <a:spcPct val="150000"/>
              </a:lnSpc>
              <a:buFont typeface="+mj-ea"/>
              <a:buAutoNum type="circleNumDbPlain"/>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 As more consumers are connected online through their phones, companies will increasingly invest in smartphone e-commerce applications and mobile-responsive websites to boost sales.</a:t>
            </a:r>
          </a:p>
          <a:p>
            <a:pPr marL="342900" indent="-342900" rtl="0">
              <a:lnSpc>
                <a:spcPct val="150000"/>
              </a:lnSpc>
              <a:buAutoNum type="arabicPeriod"/>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Per Capita Disposable Income</a:t>
            </a:r>
          </a:p>
          <a:p>
            <a:pPr marL="914400" lvl="1" indent="-457200">
              <a:lnSpc>
                <a:spcPct val="150000"/>
              </a:lnSpc>
              <a:buFont typeface="+mj-ea"/>
              <a:buAutoNum type="circleNumDbPlain"/>
            </a:pPr>
            <a:r>
              <a:rPr lang="en-US" altLang="zh-CN" sz="2000" dirty="0">
                <a:solidFill>
                  <a:schemeClr val="tx1">
                    <a:lumMod val="75000"/>
                    <a:lumOff val="25000"/>
                  </a:schemeClr>
                </a:solidFill>
                <a:latin typeface="Microsoft YaHei UI" panose="020B0503020204020204" pitchFamily="34" charset="-122"/>
                <a:ea typeface="Microsoft YaHei UI" panose="020B0503020204020204" pitchFamily="34" charset="-122"/>
                <a:cs typeface="Segoe UI" panose="020B0502040204020203" pitchFamily="34" charset="0"/>
              </a:rPr>
              <a:t>Per capita disposable income is a deciding factor in determining the quantity and quality of online purchases.</a:t>
            </a:r>
          </a:p>
        </p:txBody>
      </p:sp>
      <p:pic>
        <p:nvPicPr>
          <p:cNvPr id="3" name="图片 2">
            <a:extLst>
              <a:ext uri="{FF2B5EF4-FFF2-40B4-BE49-F238E27FC236}">
                <a16:creationId xmlns:a16="http://schemas.microsoft.com/office/drawing/2014/main" xmlns="" id="{05478F82-95AA-4427-9121-0A4B161C3F0E}"/>
              </a:ext>
            </a:extLst>
          </p:cNvPr>
          <p:cNvPicPr>
            <a:picLocks noChangeAspect="1"/>
          </p:cNvPicPr>
          <p:nvPr/>
        </p:nvPicPr>
        <p:blipFill>
          <a:blip r:embed="rId3" cstate="print">
            <a:alphaModFix amt="20000"/>
            <a:extLst>
              <a:ext uri="{28A0092B-C50C-407E-A947-70E740481C1C}">
                <a14:useLocalDpi xmlns:a14="http://schemas.microsoft.com/office/drawing/2010/main" xmlns="" val="0"/>
              </a:ext>
            </a:extLst>
          </a:blip>
          <a:stretch>
            <a:fillRect/>
          </a:stretch>
        </p:blipFill>
        <p:spPr>
          <a:xfrm>
            <a:off x="2845206" y="178206"/>
            <a:ext cx="6501587" cy="6501587"/>
          </a:xfrm>
          <a:prstGeom prst="rect">
            <a:avLst/>
          </a:prstGeom>
        </p:spPr>
      </p:pic>
    </p:spTree>
    <p:extLst>
      <p:ext uri="{BB962C8B-B14F-4D97-AF65-F5344CB8AC3E}">
        <p14:creationId xmlns:p14="http://schemas.microsoft.com/office/powerpoint/2010/main" xmlns="" val="2150027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6"/>
          <p:cNvSpPr txBox="1">
            <a:spLocks noGrp="1"/>
          </p:cNvSpPr>
          <p:nvPr>
            <p:ph type="title"/>
          </p:nvPr>
        </p:nvSpPr>
        <p:spPr>
          <a:xfrm>
            <a:off x="415600" y="197433"/>
            <a:ext cx="11360800" cy="658000"/>
          </a:xfrm>
          <a:prstGeom prst="rect">
            <a:avLst/>
          </a:prstGeom>
        </p:spPr>
        <p:txBody>
          <a:bodyPr spcFirstLastPara="1" vert="horz" wrap="square" lIns="121900" tIns="121900" rIns="121900" bIns="121900" rtlCol="0" anchor="t" anchorCtr="0">
            <a:noAutofit/>
          </a:bodyPr>
          <a:lstStyle/>
          <a:p>
            <a:r>
              <a:rPr lang="zh-CN"/>
              <a:t>10-K Cash Flows Statement</a:t>
            </a:r>
            <a:endParaRPr/>
          </a:p>
        </p:txBody>
      </p:sp>
      <p:pic>
        <p:nvPicPr>
          <p:cNvPr id="475" name="Google Shape;475;p76"/>
          <p:cNvPicPr preferRelativeResize="0"/>
          <p:nvPr/>
        </p:nvPicPr>
        <p:blipFill>
          <a:blip r:embed="rId3" cstate="print">
            <a:alphaModFix/>
          </a:blip>
          <a:stretch>
            <a:fillRect/>
          </a:stretch>
        </p:blipFill>
        <p:spPr>
          <a:xfrm>
            <a:off x="1694701" y="885867"/>
            <a:ext cx="8358367" cy="5856733"/>
          </a:xfrm>
          <a:prstGeom prst="rect">
            <a:avLst/>
          </a:prstGeom>
          <a:noFill/>
          <a:ln>
            <a:noFill/>
          </a:ln>
        </p:spPr>
      </p:pic>
    </p:spTree>
    <p:extLst>
      <p:ext uri="{BB962C8B-B14F-4D97-AF65-F5344CB8AC3E}">
        <p14:creationId xmlns:p14="http://schemas.microsoft.com/office/powerpoint/2010/main" xmlns="" val="5716478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75"/>
          <p:cNvPicPr preferRelativeResize="0"/>
          <p:nvPr/>
        </p:nvPicPr>
        <p:blipFill rotWithShape="1">
          <a:blip r:embed="rId3" cstate="print">
            <a:alphaModFix/>
          </a:blip>
          <a:srcRect b="87022"/>
          <a:stretch/>
        </p:blipFill>
        <p:spPr>
          <a:xfrm>
            <a:off x="788501" y="340468"/>
            <a:ext cx="9457967" cy="1507766"/>
          </a:xfrm>
          <a:prstGeom prst="rect">
            <a:avLst/>
          </a:prstGeom>
          <a:noFill/>
          <a:ln>
            <a:noFill/>
          </a:ln>
        </p:spPr>
      </p:pic>
      <p:pic>
        <p:nvPicPr>
          <p:cNvPr id="469" name="Google Shape;469;p75"/>
          <p:cNvPicPr preferRelativeResize="0"/>
          <p:nvPr/>
        </p:nvPicPr>
        <p:blipFill rotWithShape="1">
          <a:blip r:embed="rId3" cstate="print">
            <a:alphaModFix/>
          </a:blip>
          <a:srcRect t="46152"/>
          <a:stretch/>
        </p:blipFill>
        <p:spPr>
          <a:xfrm>
            <a:off x="788501" y="1848234"/>
            <a:ext cx="9457967" cy="5009766"/>
          </a:xfrm>
          <a:prstGeom prst="rect">
            <a:avLst/>
          </a:prstGeom>
          <a:noFill/>
          <a:ln>
            <a:noFill/>
          </a:ln>
        </p:spPr>
      </p:pic>
    </p:spTree>
    <p:extLst>
      <p:ext uri="{BB962C8B-B14F-4D97-AF65-F5344CB8AC3E}">
        <p14:creationId xmlns:p14="http://schemas.microsoft.com/office/powerpoint/2010/main" xmlns="" val="16408686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77"/>
          <p:cNvPicPr preferRelativeResize="0"/>
          <p:nvPr/>
        </p:nvPicPr>
        <p:blipFill>
          <a:blip r:embed="rId3" cstate="print">
            <a:alphaModFix/>
          </a:blip>
          <a:stretch>
            <a:fillRect/>
          </a:stretch>
        </p:blipFill>
        <p:spPr>
          <a:xfrm>
            <a:off x="203200" y="114301"/>
            <a:ext cx="11785600" cy="3314700"/>
          </a:xfrm>
          <a:prstGeom prst="rect">
            <a:avLst/>
          </a:prstGeom>
          <a:noFill/>
          <a:ln>
            <a:noFill/>
          </a:ln>
        </p:spPr>
      </p:pic>
      <p:pic>
        <p:nvPicPr>
          <p:cNvPr id="481" name="Google Shape;481;p77"/>
          <p:cNvPicPr preferRelativeResize="0"/>
          <p:nvPr/>
        </p:nvPicPr>
        <p:blipFill>
          <a:blip r:embed="rId4" cstate="print">
            <a:alphaModFix/>
          </a:blip>
          <a:stretch>
            <a:fillRect/>
          </a:stretch>
        </p:blipFill>
        <p:spPr>
          <a:xfrm>
            <a:off x="3997001" y="3080967"/>
            <a:ext cx="2698751" cy="3022600"/>
          </a:xfrm>
          <a:prstGeom prst="rect">
            <a:avLst/>
          </a:prstGeom>
          <a:noFill/>
          <a:ln>
            <a:noFill/>
          </a:ln>
        </p:spPr>
      </p:pic>
    </p:spTree>
    <p:extLst>
      <p:ext uri="{BB962C8B-B14F-4D97-AF65-F5344CB8AC3E}">
        <p14:creationId xmlns:p14="http://schemas.microsoft.com/office/powerpoint/2010/main" xmlns="" val="3252127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xmlns="" id="{FB28FAFB-F1F4-9342-A0E0-1813DFBF534B}"/>
              </a:ext>
            </a:extLst>
          </p:cNvPr>
          <p:cNvPicPr>
            <a:picLocks noGrp="1" noChangeAspect="1"/>
          </p:cNvPicPr>
          <p:nvPr>
            <p:ph idx="1"/>
          </p:nvPr>
        </p:nvPicPr>
        <p:blipFill>
          <a:blip r:embed="rId2" cstate="print"/>
          <a:stretch>
            <a:fillRect/>
          </a:stretch>
        </p:blipFill>
        <p:spPr>
          <a:xfrm>
            <a:off x="1925085" y="2016125"/>
            <a:ext cx="8656154" cy="3449638"/>
          </a:xfrm>
          <a:prstGeom prst="rect">
            <a:avLst/>
          </a:prstGeom>
        </p:spPr>
      </p:pic>
    </p:spTree>
    <p:extLst>
      <p:ext uri="{BB962C8B-B14F-4D97-AF65-F5344CB8AC3E}">
        <p14:creationId xmlns:p14="http://schemas.microsoft.com/office/powerpoint/2010/main" xmlns="" val="470494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36D5BB-2FB3-EF41-BEA9-D5E29835F910}"/>
              </a:ext>
            </a:extLst>
          </p:cNvPr>
          <p:cNvPicPr>
            <a:picLocks noChangeAspect="1"/>
          </p:cNvPicPr>
          <p:nvPr/>
        </p:nvPicPr>
        <p:blipFill>
          <a:blip r:embed="rId2" cstate="print"/>
          <a:stretch>
            <a:fillRect/>
          </a:stretch>
        </p:blipFill>
        <p:spPr>
          <a:xfrm>
            <a:off x="473558" y="291548"/>
            <a:ext cx="11191875" cy="6566452"/>
          </a:xfrm>
          <a:prstGeom prst="rect">
            <a:avLst/>
          </a:prstGeom>
        </p:spPr>
      </p:pic>
    </p:spTree>
    <p:extLst>
      <p:ext uri="{BB962C8B-B14F-4D97-AF65-F5344CB8AC3E}">
        <p14:creationId xmlns:p14="http://schemas.microsoft.com/office/powerpoint/2010/main" xmlns="" val="30429443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BE28195-9F46-C14A-8463-F682C5B89D69}"/>
              </a:ext>
            </a:extLst>
          </p:cNvPr>
          <p:cNvPicPr>
            <a:picLocks noChangeAspect="1"/>
          </p:cNvPicPr>
          <p:nvPr/>
        </p:nvPicPr>
        <p:blipFill>
          <a:blip r:embed="rId2" cstate="print"/>
          <a:stretch>
            <a:fillRect/>
          </a:stretch>
        </p:blipFill>
        <p:spPr>
          <a:xfrm>
            <a:off x="127000" y="1690688"/>
            <a:ext cx="11938000" cy="4978400"/>
          </a:xfrm>
          <a:prstGeom prst="rect">
            <a:avLst/>
          </a:prstGeom>
        </p:spPr>
      </p:pic>
      <p:sp>
        <p:nvSpPr>
          <p:cNvPr id="4" name="Title 3">
            <a:extLst>
              <a:ext uri="{FF2B5EF4-FFF2-40B4-BE49-F238E27FC236}">
                <a16:creationId xmlns:a16="http://schemas.microsoft.com/office/drawing/2014/main" xmlns="" id="{61A84A22-9DD1-D64B-89A7-F3FDCD3EA806}"/>
              </a:ext>
            </a:extLst>
          </p:cNvPr>
          <p:cNvSpPr>
            <a:spLocks noGrp="1"/>
          </p:cNvSpPr>
          <p:nvPr>
            <p:ph type="title"/>
          </p:nvPr>
        </p:nvSpPr>
        <p:spPr/>
        <p:txBody>
          <a:bodyPr/>
          <a:lstStyle/>
          <a:p>
            <a:r>
              <a:rPr lang="en-US" dirty="0"/>
              <a:t>Key Statistics</a:t>
            </a:r>
          </a:p>
        </p:txBody>
      </p:sp>
      <p:sp>
        <p:nvSpPr>
          <p:cNvPr id="2" name="Frame 1">
            <a:extLst>
              <a:ext uri="{FF2B5EF4-FFF2-40B4-BE49-F238E27FC236}">
                <a16:creationId xmlns:a16="http://schemas.microsoft.com/office/drawing/2014/main" xmlns="" id="{1A47C903-A8DF-BB49-A964-5E8A2FE8B6D3}"/>
              </a:ext>
            </a:extLst>
          </p:cNvPr>
          <p:cNvSpPr/>
          <p:nvPr/>
        </p:nvSpPr>
        <p:spPr>
          <a:xfrm>
            <a:off x="127000" y="3048000"/>
            <a:ext cx="5902739" cy="437322"/>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xmlns="" val="8495976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94A8F9E2-D264-E443-B696-B43C7EB07C2B}"/>
              </a:ext>
            </a:extLst>
          </p:cNvPr>
          <p:cNvPicPr>
            <a:picLocks noChangeAspect="1"/>
          </p:cNvPicPr>
          <p:nvPr/>
        </p:nvPicPr>
        <p:blipFill>
          <a:blip r:embed="rId2" cstate="print"/>
          <a:stretch>
            <a:fillRect/>
          </a:stretch>
        </p:blipFill>
        <p:spPr>
          <a:xfrm>
            <a:off x="271800" y="1616764"/>
            <a:ext cx="11596524" cy="3750365"/>
          </a:xfrm>
          <a:prstGeom prst="rect">
            <a:avLst/>
          </a:prstGeom>
        </p:spPr>
      </p:pic>
    </p:spTree>
    <p:extLst>
      <p:ext uri="{BB962C8B-B14F-4D97-AF65-F5344CB8AC3E}">
        <p14:creationId xmlns:p14="http://schemas.microsoft.com/office/powerpoint/2010/main" xmlns="" val="18075081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21D13-0E9B-6149-AEB2-C22761CE1255}"/>
              </a:ext>
            </a:extLst>
          </p:cNvPr>
          <p:cNvSpPr>
            <a:spLocks noGrp="1"/>
          </p:cNvSpPr>
          <p:nvPr>
            <p:ph type="title"/>
          </p:nvPr>
        </p:nvSpPr>
        <p:spPr/>
        <p:txBody>
          <a:bodyPr/>
          <a:lstStyle/>
          <a:p>
            <a:r>
              <a:rPr lang="en-US" dirty="0"/>
              <a:t>1 Day Performance</a:t>
            </a:r>
          </a:p>
        </p:txBody>
      </p:sp>
      <p:pic>
        <p:nvPicPr>
          <p:cNvPr id="12" name="Content Placeholder 11">
            <a:extLst>
              <a:ext uri="{FF2B5EF4-FFF2-40B4-BE49-F238E27FC236}">
                <a16:creationId xmlns:a16="http://schemas.microsoft.com/office/drawing/2014/main" xmlns="" id="{287B4C1B-0879-EE45-B5F4-13EA55D26F67}"/>
              </a:ext>
            </a:extLst>
          </p:cNvPr>
          <p:cNvPicPr>
            <a:picLocks noGrp="1" noChangeAspect="1"/>
          </p:cNvPicPr>
          <p:nvPr>
            <p:ph idx="1"/>
          </p:nvPr>
        </p:nvPicPr>
        <p:blipFill>
          <a:blip r:embed="rId2" cstate="print"/>
          <a:stretch>
            <a:fillRect/>
          </a:stretch>
        </p:blipFill>
        <p:spPr>
          <a:xfrm>
            <a:off x="775882" y="1605182"/>
            <a:ext cx="10954667" cy="5252818"/>
          </a:xfrm>
        </p:spPr>
      </p:pic>
    </p:spTree>
    <p:extLst>
      <p:ext uri="{BB962C8B-B14F-4D97-AF65-F5344CB8AC3E}">
        <p14:creationId xmlns:p14="http://schemas.microsoft.com/office/powerpoint/2010/main" xmlns="" val="5112110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283396FA-A3CB-294A-AB1E-1233C480A109}"/>
              </a:ext>
            </a:extLst>
          </p:cNvPr>
          <p:cNvSpPr>
            <a:spLocks noGrp="1"/>
          </p:cNvSpPr>
          <p:nvPr>
            <p:ph type="title"/>
          </p:nvPr>
        </p:nvSpPr>
        <p:spPr/>
        <p:txBody>
          <a:bodyPr/>
          <a:lstStyle/>
          <a:p>
            <a:r>
              <a:rPr lang="en-US" dirty="0"/>
              <a:t>5 Day Performance</a:t>
            </a:r>
          </a:p>
        </p:txBody>
      </p:sp>
      <p:pic>
        <p:nvPicPr>
          <p:cNvPr id="13" name="Picture 12">
            <a:extLst>
              <a:ext uri="{FF2B5EF4-FFF2-40B4-BE49-F238E27FC236}">
                <a16:creationId xmlns:a16="http://schemas.microsoft.com/office/drawing/2014/main" xmlns="" id="{43068872-CFDA-9F46-8ACA-2DF90D2F0714}"/>
              </a:ext>
            </a:extLst>
          </p:cNvPr>
          <p:cNvPicPr>
            <a:picLocks noChangeAspect="1"/>
          </p:cNvPicPr>
          <p:nvPr/>
        </p:nvPicPr>
        <p:blipFill>
          <a:blip r:embed="rId2" cstate="print"/>
          <a:stretch>
            <a:fillRect/>
          </a:stretch>
        </p:blipFill>
        <p:spPr>
          <a:xfrm>
            <a:off x="838199" y="1690688"/>
            <a:ext cx="10515601" cy="5167312"/>
          </a:xfrm>
          <a:prstGeom prst="rect">
            <a:avLst/>
          </a:prstGeom>
        </p:spPr>
      </p:pic>
    </p:spTree>
    <p:extLst>
      <p:ext uri="{BB962C8B-B14F-4D97-AF65-F5344CB8AC3E}">
        <p14:creationId xmlns:p14="http://schemas.microsoft.com/office/powerpoint/2010/main" xmlns="" val="38062280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580BAE-9934-FE4B-97F1-5DCE2547ECFB}"/>
              </a:ext>
            </a:extLst>
          </p:cNvPr>
          <p:cNvSpPr>
            <a:spLocks noGrp="1"/>
          </p:cNvSpPr>
          <p:nvPr>
            <p:ph type="title"/>
          </p:nvPr>
        </p:nvSpPr>
        <p:spPr/>
        <p:txBody>
          <a:bodyPr/>
          <a:lstStyle/>
          <a:p>
            <a:r>
              <a:rPr lang="en-US" dirty="0"/>
              <a:t>1 Month Performance</a:t>
            </a:r>
          </a:p>
        </p:txBody>
      </p:sp>
      <p:pic>
        <p:nvPicPr>
          <p:cNvPr id="8" name="Picture 7">
            <a:extLst>
              <a:ext uri="{FF2B5EF4-FFF2-40B4-BE49-F238E27FC236}">
                <a16:creationId xmlns:a16="http://schemas.microsoft.com/office/drawing/2014/main" xmlns="" id="{5C70555C-A687-F845-BD25-A26B8F37AAC6}"/>
              </a:ext>
            </a:extLst>
          </p:cNvPr>
          <p:cNvPicPr>
            <a:picLocks noChangeAspect="1"/>
          </p:cNvPicPr>
          <p:nvPr/>
        </p:nvPicPr>
        <p:blipFill>
          <a:blip r:embed="rId2" cstate="print"/>
          <a:stretch>
            <a:fillRect/>
          </a:stretch>
        </p:blipFill>
        <p:spPr>
          <a:xfrm>
            <a:off x="838200" y="1690688"/>
            <a:ext cx="10515600" cy="5167312"/>
          </a:xfrm>
          <a:prstGeom prst="rect">
            <a:avLst/>
          </a:prstGeom>
        </p:spPr>
      </p:pic>
    </p:spTree>
    <p:extLst>
      <p:ext uri="{BB962C8B-B14F-4D97-AF65-F5344CB8AC3E}">
        <p14:creationId xmlns:p14="http://schemas.microsoft.com/office/powerpoint/2010/main" xmlns="" val="45941284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0</TotalTime>
  <Words>5433</Words>
  <Application>Microsoft Office PowerPoint</Application>
  <PresentationFormat>Custom</PresentationFormat>
  <Paragraphs>794</Paragraphs>
  <Slides>212</Slides>
  <Notes>90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212</vt:i4>
      </vt:variant>
    </vt:vector>
  </HeadingPairs>
  <TitlesOfParts>
    <vt:vector size="214" baseType="lpstr">
      <vt:lpstr>Gallery</vt:lpstr>
      <vt:lpstr>Acrobat Document</vt:lpstr>
      <vt:lpstr>E-Commerce</vt:lpstr>
      <vt:lpstr>项目分析幻灯片 4</vt:lpstr>
      <vt:lpstr>项目分析幻灯片 4</vt:lpstr>
      <vt:lpstr>项目分析幻灯片 10</vt:lpstr>
      <vt:lpstr>项目分析幻灯片 10</vt:lpstr>
      <vt:lpstr>项目分析幻灯片 5</vt:lpstr>
      <vt:lpstr>项目分析幻灯片 5</vt:lpstr>
      <vt:lpstr>项目分析幻灯片 5</vt:lpstr>
      <vt:lpstr>项目分析幻灯片 6</vt:lpstr>
      <vt:lpstr>项目分析幻灯片 6</vt:lpstr>
      <vt:lpstr>项目分析幻灯片 6</vt:lpstr>
      <vt:lpstr>项目分析幻灯片 6</vt:lpstr>
      <vt:lpstr>Slide 13</vt:lpstr>
      <vt:lpstr>Slide 14</vt:lpstr>
      <vt:lpstr>项目分析幻灯片 6</vt:lpstr>
      <vt:lpstr>项目分析幻灯片 6</vt:lpstr>
      <vt:lpstr>项目分析幻灯片 6</vt:lpstr>
      <vt:lpstr>项目分析幻灯片 6</vt:lpstr>
      <vt:lpstr>Slide 19</vt:lpstr>
      <vt:lpstr>项目分析幻灯片 6</vt:lpstr>
      <vt:lpstr>项目分析幻灯片 6</vt:lpstr>
      <vt:lpstr>项目分析幻灯片 10</vt:lpstr>
      <vt:lpstr>项目分析幻灯片 10</vt:lpstr>
      <vt:lpstr>项目分析幻灯片 10</vt:lpstr>
      <vt:lpstr>项目分析幻灯片 10</vt:lpstr>
      <vt:lpstr>项目分析幻灯片 10</vt:lpstr>
      <vt:lpstr>项目分析幻灯片 10</vt:lpstr>
      <vt:lpstr>项目分析幻灯片 10</vt:lpstr>
      <vt:lpstr>Slide 29</vt:lpstr>
      <vt:lpstr>Stock Performance</vt:lpstr>
      <vt:lpstr>Slide 31</vt:lpstr>
      <vt:lpstr>Key statistics</vt:lpstr>
      <vt:lpstr>5-Day Performance</vt:lpstr>
      <vt:lpstr>1-M Performance</vt:lpstr>
      <vt:lpstr>6-M Performance </vt:lpstr>
      <vt:lpstr>1-Y Performance </vt:lpstr>
      <vt:lpstr>5-Y Performance </vt:lpstr>
      <vt:lpstr>10-Y Performance</vt:lpstr>
      <vt:lpstr>20-Y Performance</vt:lpstr>
      <vt:lpstr>Company Overview </vt:lpstr>
      <vt:lpstr>Company Overview</vt:lpstr>
      <vt:lpstr>Slide 42</vt:lpstr>
      <vt:lpstr>Slide 43</vt:lpstr>
      <vt:lpstr>Amazon’s Top Acquisitions </vt:lpstr>
      <vt:lpstr>Amazon’s Top Acquisitions</vt:lpstr>
      <vt:lpstr>Amazon’s Top Acquisitions</vt:lpstr>
      <vt:lpstr>Amazon’s Top Acquisitions</vt:lpstr>
      <vt:lpstr>Amazon’s Top Acquisitions</vt:lpstr>
      <vt:lpstr>Amazon’s Top Acquisitions</vt:lpstr>
      <vt:lpstr>Slide 50</vt:lpstr>
      <vt:lpstr>Slide 51</vt:lpstr>
      <vt:lpstr>Amazon Web Services</vt:lpstr>
      <vt:lpstr>Amazon Web Services - Solutions</vt:lpstr>
      <vt:lpstr>Amazon Web Services - Customers</vt:lpstr>
      <vt:lpstr>Amazon Web Services - Market Share</vt:lpstr>
      <vt:lpstr>Slide 56</vt:lpstr>
      <vt:lpstr>Quarterly revenue of Amazon Web Services  (in million U.S. dollars) </vt:lpstr>
      <vt:lpstr>Amazon Web Service Quarterly Revenue Growth</vt:lpstr>
      <vt:lpstr>Slide 59</vt:lpstr>
      <vt:lpstr>Amazon Prime Shipping Benefits</vt:lpstr>
      <vt:lpstr>Amazon Prime Steam Benefits</vt:lpstr>
      <vt:lpstr>Amazon Prime Shopping Benefits</vt:lpstr>
      <vt:lpstr>Amazon Prime Other Benefits</vt:lpstr>
      <vt:lpstr>Amazon Prime - Membership</vt:lpstr>
      <vt:lpstr>Amazon Prime</vt:lpstr>
      <vt:lpstr>Amazon Prime Day </vt:lpstr>
      <vt:lpstr>Slide 67</vt:lpstr>
      <vt:lpstr>Bezos’ Divorce Settlement </vt:lpstr>
      <vt:lpstr>Jeffrey P. Bezos President, Chief Executive Officer and Chairman of the Board   </vt:lpstr>
      <vt:lpstr>Brian T. Olsavsky Senior Vice President and Chief Financial Officer  </vt:lpstr>
      <vt:lpstr>Jeffrey M. Blackburn Senior Vice President, Business Development </vt:lpstr>
      <vt:lpstr>Andrew R. Jassy Chief Executive Officer, Amazon Web Services </vt:lpstr>
      <vt:lpstr>Shelley L. Reynolds Vice President, Worldwide Controller </vt:lpstr>
      <vt:lpstr>Jeffrey A. Wilke CEO Worldwide Consumer </vt:lpstr>
      <vt:lpstr>David A. Zapolsky Senior Vice President, General Counsel and Secretary </vt:lpstr>
      <vt:lpstr>Management Compensation</vt:lpstr>
      <vt:lpstr>Management Compensation</vt:lpstr>
      <vt:lpstr>Ownership </vt:lpstr>
      <vt:lpstr>Top Institutional Owners</vt:lpstr>
      <vt:lpstr>Slide 80</vt:lpstr>
      <vt:lpstr>10-Q Balance Sheet (Assets)</vt:lpstr>
      <vt:lpstr>10-Q Balance Sheet (Liability and Shareholder’s Equity)</vt:lpstr>
      <vt:lpstr>10-K Balance Sheet (Assets) </vt:lpstr>
      <vt:lpstr>10-K Balance Sheet (Liabilities and Shareholder’s Equity)</vt:lpstr>
      <vt:lpstr>10-K Income Statement </vt:lpstr>
      <vt:lpstr>10-Q Income Statement</vt:lpstr>
      <vt:lpstr>Decomposition of Sales by Segments</vt:lpstr>
      <vt:lpstr>Decomposition of Sales by Segments</vt:lpstr>
      <vt:lpstr>10-Q Cash Flow Statement</vt:lpstr>
      <vt:lpstr>10-K Cash Flows Statement</vt:lpstr>
      <vt:lpstr>Slide 91</vt:lpstr>
      <vt:lpstr>Slide 92</vt:lpstr>
      <vt:lpstr>Slide 93</vt:lpstr>
      <vt:lpstr>Slide 94</vt:lpstr>
      <vt:lpstr>Key Statistics</vt:lpstr>
      <vt:lpstr>Slide 96</vt:lpstr>
      <vt:lpstr>1 Day Performance</vt:lpstr>
      <vt:lpstr>5 Day Performance</vt:lpstr>
      <vt:lpstr>1 Month Performance</vt:lpstr>
      <vt:lpstr>3 Month Performance</vt:lpstr>
      <vt:lpstr>6 Month Performance</vt:lpstr>
      <vt:lpstr>1 Year Performance</vt:lpstr>
      <vt:lpstr>3 Year Performance</vt:lpstr>
      <vt:lpstr>10 Year Performance</vt:lpstr>
      <vt:lpstr>Slide 105</vt:lpstr>
      <vt:lpstr>Shopify Inc.  (NYSE: SHOP)</vt:lpstr>
      <vt:lpstr>Shopify History</vt:lpstr>
      <vt:lpstr>Shopify History</vt:lpstr>
      <vt:lpstr>Shopify History</vt:lpstr>
      <vt:lpstr>Shopify History</vt:lpstr>
      <vt:lpstr>Shopify History</vt:lpstr>
      <vt:lpstr>Two Main Revenue Streams</vt:lpstr>
      <vt:lpstr>Subscription Solutions Revenue</vt:lpstr>
      <vt:lpstr>Merchant Solutions Revenue</vt:lpstr>
      <vt:lpstr>Acquisitions</vt:lpstr>
      <vt:lpstr>6 River Systems</vt:lpstr>
      <vt:lpstr>Slide 117</vt:lpstr>
      <vt:lpstr>Solutions Alveo Inc.</vt:lpstr>
      <vt:lpstr>Tictail, Inc.</vt:lpstr>
      <vt:lpstr>Final purchase price 2018 </vt:lpstr>
      <vt:lpstr>Oberlo UAB</vt:lpstr>
      <vt:lpstr>Final purchase price 2017</vt:lpstr>
      <vt:lpstr>Management Team</vt:lpstr>
      <vt:lpstr>Tobi Lütke, Founder &amp; Chief Executive Officer </vt:lpstr>
      <vt:lpstr>Harley Finkelstein, Chief Operating Officer  </vt:lpstr>
      <vt:lpstr>Amy Shapero, Chief Financial Officer</vt:lpstr>
      <vt:lpstr>Craig Miller, Chief Product Officer </vt:lpstr>
      <vt:lpstr>Brittany Forsyth, Chief Talent Officer</vt:lpstr>
      <vt:lpstr>Ownership Summary</vt:lpstr>
      <vt:lpstr>Institutional Ownership</vt:lpstr>
      <vt:lpstr>Current Top Holders</vt:lpstr>
      <vt:lpstr>Financial Statements</vt:lpstr>
      <vt:lpstr>Balance Sheet: Asset (10-Q)</vt:lpstr>
      <vt:lpstr>Balance Sheet: Liabilities &amp; Equity (10-Q)</vt:lpstr>
      <vt:lpstr>Balance Sheet: Assets (10-K)</vt:lpstr>
      <vt:lpstr>Balance Sheet: Liabilities &amp; Equity (10-K)</vt:lpstr>
      <vt:lpstr>Income Statement (10-K)</vt:lpstr>
      <vt:lpstr>Income Statement (10-Q)</vt:lpstr>
      <vt:lpstr>Breakdown of revenue</vt:lpstr>
      <vt:lpstr>Breakdown of revenue</vt:lpstr>
      <vt:lpstr>Cash Flow: Operating (10-K)</vt:lpstr>
      <vt:lpstr>Cash Flow: Investing &amp; Financing (10-K)</vt:lpstr>
      <vt:lpstr>Cash Flow: Operating (10-Q)</vt:lpstr>
      <vt:lpstr>Cash Flow: Financing &amp; Investing (10-Q)</vt:lpstr>
      <vt:lpstr>Financial Statement Analysis</vt:lpstr>
      <vt:lpstr>Shopify Total Revenue (million)</vt:lpstr>
      <vt:lpstr>Shopify Gross Margin</vt:lpstr>
      <vt:lpstr>Shopify Diluted EPS (million)</vt:lpstr>
      <vt:lpstr>Shopify Return on Equity</vt:lpstr>
      <vt:lpstr>Shopify Return on Asset</vt:lpstr>
      <vt:lpstr>BUY</vt:lpstr>
      <vt:lpstr>Slide 152</vt:lpstr>
      <vt:lpstr>Stock Performance </vt:lpstr>
      <vt:lpstr>Statistics </vt:lpstr>
      <vt:lpstr>5 Days</vt:lpstr>
      <vt:lpstr>1 Month </vt:lpstr>
      <vt:lpstr>3 Month </vt:lpstr>
      <vt:lpstr>6 Month </vt:lpstr>
      <vt:lpstr>1 Year</vt:lpstr>
      <vt:lpstr>5 Year</vt:lpstr>
      <vt:lpstr>IPO</vt:lpstr>
      <vt:lpstr>Price History</vt:lpstr>
      <vt:lpstr>Index</vt:lpstr>
      <vt:lpstr>Company Overview</vt:lpstr>
      <vt:lpstr>Company Overview</vt:lpstr>
      <vt:lpstr>Company Mission </vt:lpstr>
      <vt:lpstr>Subsidiaries</vt:lpstr>
      <vt:lpstr>Recent News </vt:lpstr>
      <vt:lpstr>Slide 169</vt:lpstr>
      <vt:lpstr>Gross Profit</vt:lpstr>
      <vt:lpstr>Slide 171</vt:lpstr>
      <vt:lpstr>Slide 172</vt:lpstr>
      <vt:lpstr>Company Strategy</vt:lpstr>
      <vt:lpstr>MyWay</vt:lpstr>
      <vt:lpstr>Slide 175</vt:lpstr>
      <vt:lpstr>Slide 176</vt:lpstr>
      <vt:lpstr>Slide 177</vt:lpstr>
      <vt:lpstr>Slide 178</vt:lpstr>
      <vt:lpstr>Acquisition </vt:lpstr>
      <vt:lpstr>Acquisition </vt:lpstr>
      <vt:lpstr>Acquisition </vt:lpstr>
      <vt:lpstr>Acquisition </vt:lpstr>
      <vt:lpstr>Management</vt:lpstr>
      <vt:lpstr>Management Team</vt:lpstr>
      <vt:lpstr>Chief Executive Officer, Co-Chairman and Co-Founder</vt:lpstr>
      <vt:lpstr>Co-Chairman and Co-Founder</vt:lpstr>
      <vt:lpstr>Chief Financial Officer</vt:lpstr>
      <vt:lpstr>Chief Global Supply Chain Officer</vt:lpstr>
      <vt:lpstr>Chief Product and Marketing Officer</vt:lpstr>
      <vt:lpstr>Interim Chief Technology Officer</vt:lpstr>
      <vt:lpstr>Chief Merchandising Officer</vt:lpstr>
      <vt:lpstr>Chief Operating Officer</vt:lpstr>
      <vt:lpstr>Vice President of Lifestyle Brands and Canada</vt:lpstr>
      <vt:lpstr>Institutional Holders </vt:lpstr>
      <vt:lpstr>Slide 195</vt:lpstr>
      <vt:lpstr>Dividend </vt:lpstr>
      <vt:lpstr>Financial statements</vt:lpstr>
      <vt:lpstr>Balance Sheet</vt:lpstr>
      <vt:lpstr>Balance Sheet</vt:lpstr>
      <vt:lpstr>Balance Sheet</vt:lpstr>
      <vt:lpstr>Balance Sheet</vt:lpstr>
      <vt:lpstr>Income Statement </vt:lpstr>
      <vt:lpstr>Income  Statement </vt:lpstr>
      <vt:lpstr>Income  Statement </vt:lpstr>
      <vt:lpstr>Income  Statement </vt:lpstr>
      <vt:lpstr>Breakdown of Revenue</vt:lpstr>
      <vt:lpstr>Cash Flow</vt:lpstr>
      <vt:lpstr>Cash Flow</vt:lpstr>
      <vt:lpstr>Cash Flow</vt:lpstr>
      <vt:lpstr>Cash Flow</vt:lpstr>
      <vt:lpstr>Recommendation </vt:lpstr>
      <vt:lpstr>Thank you for listening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2019-10-25T02:40:59Z</dcterms:created>
  <dcterms:modified xsi:type="dcterms:W3CDTF">2019-11-08T00:33:08Z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2018-11-21T00:44:46.2256006Z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