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6"/>
  </p:notesMasterIdLst>
  <p:sldIdLst>
    <p:sldId id="256" r:id="rId2"/>
    <p:sldId id="472" r:id="rId3"/>
    <p:sldId id="473" r:id="rId4"/>
    <p:sldId id="474" r:id="rId5"/>
    <p:sldId id="262" r:id="rId6"/>
    <p:sldId id="475" r:id="rId7"/>
    <p:sldId id="476" r:id="rId8"/>
    <p:sldId id="477" r:id="rId9"/>
    <p:sldId id="478" r:id="rId10"/>
    <p:sldId id="479" r:id="rId11"/>
    <p:sldId id="480" r:id="rId12"/>
    <p:sldId id="419" r:id="rId13"/>
    <p:sldId id="481" r:id="rId14"/>
    <p:sldId id="482" r:id="rId15"/>
    <p:sldId id="483" r:id="rId16"/>
    <p:sldId id="484" r:id="rId17"/>
    <p:sldId id="485" r:id="rId18"/>
    <p:sldId id="486" r:id="rId19"/>
    <p:sldId id="284" r:id="rId20"/>
    <p:sldId id="285" r:id="rId21"/>
    <p:sldId id="286" r:id="rId22"/>
    <p:sldId id="287" r:id="rId23"/>
    <p:sldId id="289" r:id="rId24"/>
    <p:sldId id="282" r:id="rId25"/>
    <p:sldId id="294" r:id="rId26"/>
    <p:sldId id="283" r:id="rId27"/>
    <p:sldId id="288" r:id="rId28"/>
    <p:sldId id="418" r:id="rId29"/>
    <p:sldId id="290" r:id="rId30"/>
    <p:sldId id="291" r:id="rId31"/>
    <p:sldId id="302" r:id="rId32"/>
    <p:sldId id="292" r:id="rId33"/>
    <p:sldId id="293" r:id="rId34"/>
    <p:sldId id="296" r:id="rId35"/>
    <p:sldId id="471" r:id="rId36"/>
    <p:sldId id="297" r:id="rId37"/>
    <p:sldId id="298" r:id="rId38"/>
    <p:sldId id="299" r:id="rId39"/>
    <p:sldId id="300" r:id="rId40"/>
    <p:sldId id="420" r:id="rId41"/>
    <p:sldId id="309" r:id="rId42"/>
    <p:sldId id="303" r:id="rId43"/>
    <p:sldId id="310" r:id="rId44"/>
    <p:sldId id="325" r:id="rId45"/>
    <p:sldId id="326" r:id="rId46"/>
    <p:sldId id="487" r:id="rId47"/>
    <p:sldId id="313" r:id="rId48"/>
    <p:sldId id="314" r:id="rId49"/>
    <p:sldId id="315" r:id="rId50"/>
    <p:sldId id="316" r:id="rId51"/>
    <p:sldId id="317" r:id="rId52"/>
    <p:sldId id="318" r:id="rId53"/>
    <p:sldId id="319" r:id="rId54"/>
    <p:sldId id="320" r:id="rId55"/>
    <p:sldId id="321" r:id="rId56"/>
    <p:sldId id="327" r:id="rId57"/>
    <p:sldId id="322" r:id="rId58"/>
    <p:sldId id="323" r:id="rId59"/>
    <p:sldId id="331" r:id="rId60"/>
    <p:sldId id="324" r:id="rId61"/>
    <p:sldId id="328" r:id="rId62"/>
    <p:sldId id="329" r:id="rId63"/>
    <p:sldId id="330" r:id="rId64"/>
    <p:sldId id="336" r:id="rId65"/>
    <p:sldId id="332" r:id="rId66"/>
    <p:sldId id="333" r:id="rId67"/>
    <p:sldId id="356" r:id="rId68"/>
    <p:sldId id="339" r:id="rId69"/>
    <p:sldId id="357" r:id="rId70"/>
    <p:sldId id="358" r:id="rId71"/>
    <p:sldId id="341" r:id="rId72"/>
    <p:sldId id="342" r:id="rId73"/>
    <p:sldId id="359" r:id="rId74"/>
    <p:sldId id="360" r:id="rId75"/>
    <p:sldId id="361" r:id="rId76"/>
    <p:sldId id="364" r:id="rId77"/>
    <p:sldId id="365" r:id="rId78"/>
    <p:sldId id="368" r:id="rId79"/>
    <p:sldId id="366" r:id="rId80"/>
    <p:sldId id="369" r:id="rId81"/>
    <p:sldId id="374" r:id="rId82"/>
    <p:sldId id="370" r:id="rId83"/>
    <p:sldId id="375" r:id="rId84"/>
    <p:sldId id="376" r:id="rId85"/>
    <p:sldId id="377" r:id="rId86"/>
    <p:sldId id="378" r:id="rId87"/>
    <p:sldId id="379" r:id="rId88"/>
    <p:sldId id="380" r:id="rId89"/>
    <p:sldId id="381" r:id="rId90"/>
    <p:sldId id="382" r:id="rId91"/>
    <p:sldId id="383" r:id="rId92"/>
    <p:sldId id="385" r:id="rId93"/>
    <p:sldId id="386" r:id="rId94"/>
    <p:sldId id="387" r:id="rId95"/>
    <p:sldId id="389" r:id="rId96"/>
    <p:sldId id="390" r:id="rId97"/>
    <p:sldId id="391" r:id="rId98"/>
    <p:sldId id="392" r:id="rId99"/>
    <p:sldId id="393" r:id="rId100"/>
    <p:sldId id="388" r:id="rId101"/>
    <p:sldId id="400" r:id="rId102"/>
    <p:sldId id="384" r:id="rId103"/>
    <p:sldId id="394" r:id="rId104"/>
    <p:sldId id="395" r:id="rId105"/>
    <p:sldId id="396" r:id="rId106"/>
    <p:sldId id="397" r:id="rId107"/>
    <p:sldId id="398" r:id="rId108"/>
    <p:sldId id="399" r:id="rId109"/>
    <p:sldId id="401" r:id="rId110"/>
    <p:sldId id="402" r:id="rId111"/>
    <p:sldId id="403" r:id="rId112"/>
    <p:sldId id="410" r:id="rId113"/>
    <p:sldId id="411" r:id="rId114"/>
    <p:sldId id="412" r:id="rId115"/>
    <p:sldId id="413" r:id="rId116"/>
    <p:sldId id="414" r:id="rId117"/>
    <p:sldId id="415" r:id="rId118"/>
    <p:sldId id="416" r:id="rId119"/>
    <p:sldId id="417" r:id="rId120"/>
    <p:sldId id="421" r:id="rId121"/>
    <p:sldId id="422" r:id="rId122"/>
    <p:sldId id="423" r:id="rId123"/>
    <p:sldId id="424" r:id="rId124"/>
    <p:sldId id="425" r:id="rId125"/>
    <p:sldId id="426" r:id="rId126"/>
    <p:sldId id="427" r:id="rId127"/>
    <p:sldId id="428" r:id="rId128"/>
    <p:sldId id="429" r:id="rId129"/>
    <p:sldId id="430" r:id="rId130"/>
    <p:sldId id="431" r:id="rId131"/>
    <p:sldId id="432" r:id="rId132"/>
    <p:sldId id="433" r:id="rId133"/>
    <p:sldId id="434" r:id="rId134"/>
    <p:sldId id="435" r:id="rId135"/>
    <p:sldId id="436" r:id="rId136"/>
    <p:sldId id="437" r:id="rId137"/>
    <p:sldId id="438" r:id="rId138"/>
    <p:sldId id="444" r:id="rId139"/>
    <p:sldId id="439" r:id="rId140"/>
    <p:sldId id="440" r:id="rId141"/>
    <p:sldId id="441" r:id="rId142"/>
    <p:sldId id="442" r:id="rId143"/>
    <p:sldId id="445" r:id="rId144"/>
    <p:sldId id="443" r:id="rId145"/>
    <p:sldId id="446" r:id="rId146"/>
    <p:sldId id="447" r:id="rId147"/>
    <p:sldId id="448" r:id="rId148"/>
    <p:sldId id="449" r:id="rId149"/>
    <p:sldId id="450" r:id="rId150"/>
    <p:sldId id="451" r:id="rId151"/>
    <p:sldId id="452" r:id="rId152"/>
    <p:sldId id="453" r:id="rId153"/>
    <p:sldId id="454" r:id="rId154"/>
    <p:sldId id="455" r:id="rId155"/>
    <p:sldId id="456" r:id="rId156"/>
    <p:sldId id="457" r:id="rId157"/>
    <p:sldId id="460" r:id="rId158"/>
    <p:sldId id="461" r:id="rId159"/>
    <p:sldId id="468" r:id="rId160"/>
    <p:sldId id="465" r:id="rId161"/>
    <p:sldId id="469" r:id="rId162"/>
    <p:sldId id="466" r:id="rId163"/>
    <p:sldId id="470" r:id="rId164"/>
    <p:sldId id="459" r:id="rId1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2132" autoAdjust="0"/>
    <p:restoredTop sz="58082" autoAdjust="0"/>
  </p:normalViewPr>
  <p:slideViewPr>
    <p:cSldViewPr>
      <p:cViewPr>
        <p:scale>
          <a:sx n="70" d="100"/>
          <a:sy n="70" d="100"/>
        </p:scale>
        <p:origin x="-996" y="-19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21AB85-7427-4C67-BB31-96426C18A8C2}" type="doc">
      <dgm:prSet loTypeId="urn:microsoft.com/office/officeart/2005/8/layout/chevron1" loCatId="process" qsTypeId="urn:microsoft.com/office/officeart/2005/8/quickstyle/simple4" qsCatId="simple" csTypeId="urn:microsoft.com/office/officeart/2005/8/colors/accent1_2" csCatId="accent1" phldr="1"/>
      <dgm:spPr/>
    </dgm:pt>
    <dgm:pt modelId="{6DCD7BD2-593A-471F-B1DB-DB3132BC9C07}">
      <dgm:prSet phldrT="[Text]" custT="1"/>
      <dgm:spPr/>
      <dgm:t>
        <a:bodyPr/>
        <a:lstStyle/>
        <a:p>
          <a:r>
            <a:rPr lang="en-CA" sz="1500" dirty="0" smtClean="0"/>
            <a:t>1909</a:t>
          </a:r>
          <a:endParaRPr lang="en-CA" sz="1500" dirty="0"/>
        </a:p>
      </dgm:t>
    </dgm:pt>
    <dgm:pt modelId="{1D6576CF-1E34-43EC-B159-F4388646C87D}" type="parTrans" cxnId="{8B8E309F-A9D2-4828-A422-98623F999B3F}">
      <dgm:prSet/>
      <dgm:spPr/>
      <dgm:t>
        <a:bodyPr/>
        <a:lstStyle/>
        <a:p>
          <a:endParaRPr lang="en-CA" sz="1500"/>
        </a:p>
      </dgm:t>
    </dgm:pt>
    <dgm:pt modelId="{A4601A0A-AE77-4210-B5CB-0F52E933147D}" type="sibTrans" cxnId="{8B8E309F-A9D2-4828-A422-98623F999B3F}">
      <dgm:prSet/>
      <dgm:spPr/>
      <dgm:t>
        <a:bodyPr/>
        <a:lstStyle/>
        <a:p>
          <a:endParaRPr lang="en-CA" sz="1500"/>
        </a:p>
      </dgm:t>
    </dgm:pt>
    <dgm:pt modelId="{8E90CE1C-4521-4757-8279-6EEEDC820044}">
      <dgm:prSet phldrT="[Text]" custT="1"/>
      <dgm:spPr/>
      <dgm:t>
        <a:bodyPr/>
        <a:lstStyle/>
        <a:p>
          <a:pPr algn="l"/>
          <a:r>
            <a:rPr lang="en-US" altLang="zh-CN" sz="1500" dirty="0" smtClean="0">
              <a:latin typeface="Franklin Gothic Medium" pitchFamily="34" charset="0"/>
            </a:rPr>
            <a:t>F</a:t>
          </a:r>
          <a:r>
            <a:rPr lang="de-DE" sz="1500" dirty="0" smtClean="0">
              <a:latin typeface="Franklin Gothic Medium" pitchFamily="34" charset="0"/>
            </a:rPr>
            <a:t>irst </a:t>
          </a:r>
          <a:r>
            <a:rPr lang="en-CA" altLang="zh-CN" sz="1500" dirty="0" smtClean="0">
              <a:latin typeface="Franklin Gothic Medium" pitchFamily="34" charset="0"/>
              <a:cs typeface="Calibri" pitchFamily="34" charset="0"/>
            </a:rPr>
            <a:t>Zeppelin - </a:t>
          </a:r>
          <a:r>
            <a:rPr lang="en-CA" sz="1500" dirty="0" smtClean="0">
              <a:latin typeface="Franklin Gothic Medium" pitchFamily="34" charset="0"/>
            </a:rPr>
            <a:t>DELAG</a:t>
          </a:r>
          <a:r>
            <a:rPr lang="de-DE" sz="1500" dirty="0" smtClean="0">
              <a:latin typeface="Franklin Gothic Medium" pitchFamily="34" charset="0"/>
            </a:rPr>
            <a:t> (Deutsche Luftschiffahrts-Aktiengesellschaft)</a:t>
          </a:r>
          <a:endParaRPr lang="en-CA" sz="1500" dirty="0">
            <a:latin typeface="Franklin Gothic Medium" pitchFamily="34" charset="0"/>
          </a:endParaRPr>
        </a:p>
      </dgm:t>
    </dgm:pt>
    <dgm:pt modelId="{BA089CC7-EBB0-4752-84B4-73FEE1AD9C70}" type="parTrans" cxnId="{6F48E23D-305C-4D76-8941-16A346001181}">
      <dgm:prSet/>
      <dgm:spPr/>
      <dgm:t>
        <a:bodyPr/>
        <a:lstStyle/>
        <a:p>
          <a:endParaRPr lang="en-CA" sz="1500"/>
        </a:p>
      </dgm:t>
    </dgm:pt>
    <dgm:pt modelId="{4C0AD7D1-4F88-4BDC-AABE-544AFA188AB9}" type="sibTrans" cxnId="{6F48E23D-305C-4D76-8941-16A346001181}">
      <dgm:prSet/>
      <dgm:spPr/>
      <dgm:t>
        <a:bodyPr/>
        <a:lstStyle/>
        <a:p>
          <a:endParaRPr lang="en-CA" sz="1500"/>
        </a:p>
      </dgm:t>
    </dgm:pt>
    <dgm:pt modelId="{B9F3A6FD-A5A3-4423-8CBF-9C4897273D47}">
      <dgm:prSet phldrT="[Text]" custT="1"/>
      <dgm:spPr/>
      <dgm:t>
        <a:bodyPr/>
        <a:lstStyle/>
        <a:p>
          <a:r>
            <a:rPr lang="en-US" sz="1500" dirty="0" smtClean="0"/>
            <a:t>1910</a:t>
          </a:r>
          <a:endParaRPr lang="en-CA" sz="1500" dirty="0"/>
        </a:p>
      </dgm:t>
    </dgm:pt>
    <dgm:pt modelId="{60F914F0-A7D9-4A43-8065-7AD0E235B5D6}" type="parTrans" cxnId="{9CE42713-630A-4898-805E-DBD2CDF8BC4A}">
      <dgm:prSet/>
      <dgm:spPr/>
      <dgm:t>
        <a:bodyPr/>
        <a:lstStyle/>
        <a:p>
          <a:endParaRPr lang="en-CA" sz="1500"/>
        </a:p>
      </dgm:t>
    </dgm:pt>
    <dgm:pt modelId="{9D4B6F81-D0D8-4C3C-9B82-35FC46B020EE}" type="sibTrans" cxnId="{9CE42713-630A-4898-805E-DBD2CDF8BC4A}">
      <dgm:prSet/>
      <dgm:spPr/>
      <dgm:t>
        <a:bodyPr/>
        <a:lstStyle/>
        <a:p>
          <a:endParaRPr lang="en-CA" sz="1500"/>
        </a:p>
      </dgm:t>
    </dgm:pt>
    <dgm:pt modelId="{9FC3AB7B-AA2D-4BBC-9610-128B3513276C}">
      <dgm:prSet phldrT="[Text]" custT="1"/>
      <dgm:spPr/>
      <dgm:t>
        <a:bodyPr/>
        <a:lstStyle/>
        <a:p>
          <a:r>
            <a:rPr lang="en-US" sz="1500" dirty="0" smtClean="0"/>
            <a:t>1919</a:t>
          </a:r>
          <a:endParaRPr lang="en-CA" sz="1500" dirty="0"/>
        </a:p>
      </dgm:t>
    </dgm:pt>
    <dgm:pt modelId="{77B8E264-0677-4E80-9E64-42BAD9769854}" type="parTrans" cxnId="{FE0F670A-FFA3-4DAC-8AC0-51E1795A05EF}">
      <dgm:prSet/>
      <dgm:spPr/>
      <dgm:t>
        <a:bodyPr/>
        <a:lstStyle/>
        <a:p>
          <a:endParaRPr lang="en-CA" sz="1500"/>
        </a:p>
      </dgm:t>
    </dgm:pt>
    <dgm:pt modelId="{6BB5C0E8-6B6C-4D4D-9848-2A4603DB467A}" type="sibTrans" cxnId="{FE0F670A-FFA3-4DAC-8AC0-51E1795A05EF}">
      <dgm:prSet/>
      <dgm:spPr/>
      <dgm:t>
        <a:bodyPr/>
        <a:lstStyle/>
        <a:p>
          <a:endParaRPr lang="en-CA" sz="1500"/>
        </a:p>
      </dgm:t>
    </dgm:pt>
    <dgm:pt modelId="{067B0A27-25CD-4978-B164-2682CD3569A4}">
      <dgm:prSet custT="1"/>
      <dgm:spPr/>
      <dgm:t>
        <a:bodyPr/>
        <a:lstStyle/>
        <a:p>
          <a:r>
            <a:rPr lang="en-CA" sz="1500" dirty="0" smtClean="0">
              <a:latin typeface="Franklin Gothic Medium" pitchFamily="34" charset="0"/>
            </a:rPr>
            <a:t>First jet-propelled aircraft (</a:t>
          </a:r>
          <a:r>
            <a:rPr lang="en-CA" sz="1500" dirty="0" err="1" smtClean="0">
              <a:latin typeface="Franklin Gothic Medium" pitchFamily="34" charset="0"/>
            </a:rPr>
            <a:t>Coanda</a:t>
          </a:r>
          <a:r>
            <a:rPr lang="en-CA" sz="1500" dirty="0" smtClean="0">
              <a:latin typeface="Franklin Gothic Medium" pitchFamily="34" charset="0"/>
            </a:rPr>
            <a:t> 1910)</a:t>
          </a:r>
          <a:endParaRPr lang="en-CA" sz="1500" dirty="0">
            <a:latin typeface="Franklin Gothic Medium" pitchFamily="34" charset="0"/>
          </a:endParaRPr>
        </a:p>
      </dgm:t>
    </dgm:pt>
    <dgm:pt modelId="{22AB3331-B356-4559-887A-45CEB1066DE3}" type="parTrans" cxnId="{1A4BB998-54EB-4BFB-91A8-C609A68D27E2}">
      <dgm:prSet/>
      <dgm:spPr/>
      <dgm:t>
        <a:bodyPr/>
        <a:lstStyle/>
        <a:p>
          <a:endParaRPr lang="en-CA" sz="1500"/>
        </a:p>
      </dgm:t>
    </dgm:pt>
    <dgm:pt modelId="{96A635FB-AFF4-4D3E-940D-CADEBA0C0AED}" type="sibTrans" cxnId="{1A4BB998-54EB-4BFB-91A8-C609A68D27E2}">
      <dgm:prSet/>
      <dgm:spPr/>
      <dgm:t>
        <a:bodyPr/>
        <a:lstStyle/>
        <a:p>
          <a:endParaRPr lang="en-CA" sz="1500"/>
        </a:p>
      </dgm:t>
    </dgm:pt>
    <dgm:pt modelId="{29AA92D2-B2DC-431F-9927-C8B79E90B375}">
      <dgm:prSet phldrT="[Text]" custT="1"/>
      <dgm:spPr/>
      <dgm:t>
        <a:bodyPr/>
        <a:lstStyle/>
        <a:p>
          <a:r>
            <a:rPr lang="en-CA" sz="1500" dirty="0" smtClean="0">
              <a:latin typeface="Franklin Gothic Medium" pitchFamily="34" charset="0"/>
            </a:rPr>
            <a:t>First non-stop transatlantic flight (</a:t>
          </a:r>
          <a:r>
            <a:rPr lang="en-CA" sz="1500" dirty="0" err="1" smtClean="0">
              <a:latin typeface="Franklin Gothic Medium" pitchFamily="34" charset="0"/>
            </a:rPr>
            <a:t>Alcock</a:t>
          </a:r>
          <a:r>
            <a:rPr lang="en-CA" sz="1500" dirty="0" smtClean="0">
              <a:latin typeface="Franklin Gothic Medium" pitchFamily="34" charset="0"/>
            </a:rPr>
            <a:t> and Brown)</a:t>
          </a:r>
          <a:endParaRPr lang="en-CA" sz="1500" dirty="0">
            <a:latin typeface="Franklin Gothic Medium" pitchFamily="34" charset="0"/>
          </a:endParaRPr>
        </a:p>
      </dgm:t>
    </dgm:pt>
    <dgm:pt modelId="{43437B50-14AE-4CD6-830A-DF23E50D5828}" type="parTrans" cxnId="{2B673815-824F-441D-B9B4-F2A6B5AEDD7A}">
      <dgm:prSet/>
      <dgm:spPr/>
      <dgm:t>
        <a:bodyPr/>
        <a:lstStyle/>
        <a:p>
          <a:endParaRPr lang="en-CA" sz="1500"/>
        </a:p>
      </dgm:t>
    </dgm:pt>
    <dgm:pt modelId="{8EDC2F7F-0452-461A-BD66-BF9F5B124254}" type="sibTrans" cxnId="{2B673815-824F-441D-B9B4-F2A6B5AEDD7A}">
      <dgm:prSet/>
      <dgm:spPr/>
      <dgm:t>
        <a:bodyPr/>
        <a:lstStyle/>
        <a:p>
          <a:endParaRPr lang="en-CA" sz="1500"/>
        </a:p>
      </dgm:t>
    </dgm:pt>
    <dgm:pt modelId="{A2F69B66-B92F-4808-B35F-3BF08DB5BAC4}">
      <dgm:prSet custT="1"/>
      <dgm:spPr/>
      <dgm:t>
        <a:bodyPr/>
        <a:lstStyle/>
        <a:p>
          <a:r>
            <a:rPr lang="en-CA" sz="1500" dirty="0"/>
            <a:t>1925</a:t>
          </a:r>
        </a:p>
      </dgm:t>
    </dgm:pt>
    <dgm:pt modelId="{BB98E14E-9FF7-4E45-AF2A-6BF7B4986858}" type="parTrans" cxnId="{44E9D2F5-7958-47EB-82FB-8A74A5DB7BBE}">
      <dgm:prSet/>
      <dgm:spPr/>
      <dgm:t>
        <a:bodyPr/>
        <a:lstStyle/>
        <a:p>
          <a:endParaRPr lang="en-CA" sz="1500"/>
        </a:p>
      </dgm:t>
    </dgm:pt>
    <dgm:pt modelId="{9AC15BF4-D9BB-4ADB-96E8-AE0CF82B78F7}" type="sibTrans" cxnId="{44E9D2F5-7958-47EB-82FB-8A74A5DB7BBE}">
      <dgm:prSet/>
      <dgm:spPr/>
      <dgm:t>
        <a:bodyPr/>
        <a:lstStyle/>
        <a:p>
          <a:endParaRPr lang="en-CA" sz="1500"/>
        </a:p>
      </dgm:t>
    </dgm:pt>
    <dgm:pt modelId="{28CB8581-16F9-4E8C-BCA7-36CC7206BDC8}">
      <dgm:prSet custT="1"/>
      <dgm:spPr/>
      <dgm:t>
        <a:bodyPr/>
        <a:lstStyle/>
        <a:p>
          <a:r>
            <a:rPr lang="en-CA" sz="1500" dirty="0">
              <a:latin typeface="Franklin Gothic Medium" pitchFamily="34" charset="0"/>
            </a:rPr>
            <a:t>Airmail Act—transferring operations to private companies</a:t>
          </a:r>
        </a:p>
      </dgm:t>
    </dgm:pt>
    <dgm:pt modelId="{945218D8-7326-4477-80B9-6C28FCBF0A81}" type="parTrans" cxnId="{86CCCB86-2A12-41EB-8F74-45E087C41B6A}">
      <dgm:prSet/>
      <dgm:spPr/>
      <dgm:t>
        <a:bodyPr/>
        <a:lstStyle/>
        <a:p>
          <a:endParaRPr lang="en-CA" sz="1500"/>
        </a:p>
      </dgm:t>
    </dgm:pt>
    <dgm:pt modelId="{E38E4902-0108-43E5-A6B5-90E7BC7AFF13}" type="sibTrans" cxnId="{86CCCB86-2A12-41EB-8F74-45E087C41B6A}">
      <dgm:prSet/>
      <dgm:spPr/>
      <dgm:t>
        <a:bodyPr/>
        <a:lstStyle/>
        <a:p>
          <a:endParaRPr lang="en-CA" sz="1500"/>
        </a:p>
      </dgm:t>
    </dgm:pt>
    <dgm:pt modelId="{85378683-718A-4A2B-B44C-6B0F89D061B6}">
      <dgm:prSet custT="1"/>
      <dgm:spPr/>
      <dgm:t>
        <a:bodyPr/>
        <a:lstStyle/>
        <a:p>
          <a:r>
            <a:rPr lang="en-CA" sz="1500" dirty="0"/>
            <a:t>1926</a:t>
          </a:r>
        </a:p>
      </dgm:t>
    </dgm:pt>
    <dgm:pt modelId="{1BB8148F-F67B-4EC2-AC4E-2FA15C76AF8A}" type="parTrans" cxnId="{427A086C-D047-4A2B-AF03-F386ACD686DB}">
      <dgm:prSet/>
      <dgm:spPr/>
      <dgm:t>
        <a:bodyPr/>
        <a:lstStyle/>
        <a:p>
          <a:endParaRPr lang="en-CA" sz="1500"/>
        </a:p>
      </dgm:t>
    </dgm:pt>
    <dgm:pt modelId="{6BE93486-D143-4C59-9E5F-4EB9C1781E6D}" type="sibTrans" cxnId="{427A086C-D047-4A2B-AF03-F386ACD686DB}">
      <dgm:prSet/>
      <dgm:spPr/>
      <dgm:t>
        <a:bodyPr/>
        <a:lstStyle/>
        <a:p>
          <a:endParaRPr lang="en-CA" sz="1500"/>
        </a:p>
      </dgm:t>
    </dgm:pt>
    <dgm:pt modelId="{04FF6753-2DA4-432C-AE2A-540129A01F2B}">
      <dgm:prSet custT="1"/>
      <dgm:spPr/>
      <dgm:t>
        <a:bodyPr/>
        <a:lstStyle/>
        <a:p>
          <a:r>
            <a:rPr lang="en-CA" sz="1500" dirty="0">
              <a:latin typeface="Franklin Gothic Medium" pitchFamily="34" charset="0"/>
            </a:rPr>
            <a:t>Air Commerce Act—safer flying routes needed</a:t>
          </a:r>
        </a:p>
      </dgm:t>
    </dgm:pt>
    <dgm:pt modelId="{239E6D21-D16F-4C2A-A4A9-1C28F5FE8182}" type="parTrans" cxnId="{33F7DB18-04A8-4138-8A54-15534FCF78B8}">
      <dgm:prSet/>
      <dgm:spPr/>
      <dgm:t>
        <a:bodyPr/>
        <a:lstStyle/>
        <a:p>
          <a:endParaRPr lang="en-CA" sz="1500"/>
        </a:p>
      </dgm:t>
    </dgm:pt>
    <dgm:pt modelId="{80D15D92-6BB2-4CEB-8E3E-36C69403F00D}" type="sibTrans" cxnId="{33F7DB18-04A8-4138-8A54-15534FCF78B8}">
      <dgm:prSet/>
      <dgm:spPr/>
      <dgm:t>
        <a:bodyPr/>
        <a:lstStyle/>
        <a:p>
          <a:endParaRPr lang="en-CA" sz="1500"/>
        </a:p>
      </dgm:t>
    </dgm:pt>
    <dgm:pt modelId="{548F64DF-11EB-4E56-A0F4-5A625D7BD6F4}" type="pres">
      <dgm:prSet presAssocID="{CC21AB85-7427-4C67-BB31-96426C18A8C2}" presName="Name0" presStyleCnt="0">
        <dgm:presLayoutVars>
          <dgm:dir/>
          <dgm:animLvl val="lvl"/>
          <dgm:resizeHandles val="exact"/>
        </dgm:presLayoutVars>
      </dgm:prSet>
      <dgm:spPr/>
    </dgm:pt>
    <dgm:pt modelId="{60BF5A3C-9559-4AAB-A1A0-B096DD2F220E}" type="pres">
      <dgm:prSet presAssocID="{6DCD7BD2-593A-471F-B1DB-DB3132BC9C07}" presName="composite" presStyleCnt="0"/>
      <dgm:spPr/>
    </dgm:pt>
    <dgm:pt modelId="{96913254-3213-4419-A10B-AB836048D836}" type="pres">
      <dgm:prSet presAssocID="{6DCD7BD2-593A-471F-B1DB-DB3132BC9C07}" presName="parTx" presStyleLbl="node1" presStyleIdx="0" presStyleCnt="5">
        <dgm:presLayoutVars>
          <dgm:chMax val="0"/>
          <dgm:chPref val="0"/>
          <dgm:bulletEnabled val="1"/>
        </dgm:presLayoutVars>
      </dgm:prSet>
      <dgm:spPr/>
      <dgm:t>
        <a:bodyPr/>
        <a:lstStyle/>
        <a:p>
          <a:endParaRPr lang="en-CA"/>
        </a:p>
      </dgm:t>
    </dgm:pt>
    <dgm:pt modelId="{8C7CD47D-37B1-4583-9CDF-18052BACEA23}" type="pres">
      <dgm:prSet presAssocID="{6DCD7BD2-593A-471F-B1DB-DB3132BC9C07}" presName="desTx" presStyleLbl="revTx" presStyleIdx="0" presStyleCnt="5">
        <dgm:presLayoutVars>
          <dgm:bulletEnabled val="1"/>
        </dgm:presLayoutVars>
      </dgm:prSet>
      <dgm:spPr/>
      <dgm:t>
        <a:bodyPr/>
        <a:lstStyle/>
        <a:p>
          <a:endParaRPr lang="en-CA"/>
        </a:p>
      </dgm:t>
    </dgm:pt>
    <dgm:pt modelId="{52A77F3E-3A5C-4EDD-8057-FF03171C734B}" type="pres">
      <dgm:prSet presAssocID="{A4601A0A-AE77-4210-B5CB-0F52E933147D}" presName="space" presStyleCnt="0"/>
      <dgm:spPr/>
    </dgm:pt>
    <dgm:pt modelId="{DCB14C8B-54EC-41CD-AFF8-4613D42C3EBF}" type="pres">
      <dgm:prSet presAssocID="{B9F3A6FD-A5A3-4423-8CBF-9C4897273D47}" presName="composite" presStyleCnt="0"/>
      <dgm:spPr/>
    </dgm:pt>
    <dgm:pt modelId="{C8549486-025C-44E1-AF6A-B1AD6DF56249}" type="pres">
      <dgm:prSet presAssocID="{B9F3A6FD-A5A3-4423-8CBF-9C4897273D47}" presName="parTx" presStyleLbl="node1" presStyleIdx="1" presStyleCnt="5">
        <dgm:presLayoutVars>
          <dgm:chMax val="0"/>
          <dgm:chPref val="0"/>
          <dgm:bulletEnabled val="1"/>
        </dgm:presLayoutVars>
      </dgm:prSet>
      <dgm:spPr/>
      <dgm:t>
        <a:bodyPr/>
        <a:lstStyle/>
        <a:p>
          <a:endParaRPr lang="en-CA"/>
        </a:p>
      </dgm:t>
    </dgm:pt>
    <dgm:pt modelId="{5567313B-CB23-4BA2-BCC7-EFCB7C48AF6D}" type="pres">
      <dgm:prSet presAssocID="{B9F3A6FD-A5A3-4423-8CBF-9C4897273D47}" presName="desTx" presStyleLbl="revTx" presStyleIdx="1" presStyleCnt="5">
        <dgm:presLayoutVars>
          <dgm:bulletEnabled val="1"/>
        </dgm:presLayoutVars>
      </dgm:prSet>
      <dgm:spPr/>
      <dgm:t>
        <a:bodyPr/>
        <a:lstStyle/>
        <a:p>
          <a:endParaRPr lang="en-CA"/>
        </a:p>
      </dgm:t>
    </dgm:pt>
    <dgm:pt modelId="{37D4CB08-4D79-4C29-B253-53C9E8615AD3}" type="pres">
      <dgm:prSet presAssocID="{9D4B6F81-D0D8-4C3C-9B82-35FC46B020EE}" presName="space" presStyleCnt="0"/>
      <dgm:spPr/>
    </dgm:pt>
    <dgm:pt modelId="{0A015860-AE14-40EA-9454-501E4FE96037}" type="pres">
      <dgm:prSet presAssocID="{9FC3AB7B-AA2D-4BBC-9610-128B3513276C}" presName="composite" presStyleCnt="0"/>
      <dgm:spPr/>
    </dgm:pt>
    <dgm:pt modelId="{D515108E-B4BD-4F1C-95E6-15241CD34468}" type="pres">
      <dgm:prSet presAssocID="{9FC3AB7B-AA2D-4BBC-9610-128B3513276C}" presName="parTx" presStyleLbl="node1" presStyleIdx="2" presStyleCnt="5">
        <dgm:presLayoutVars>
          <dgm:chMax val="0"/>
          <dgm:chPref val="0"/>
          <dgm:bulletEnabled val="1"/>
        </dgm:presLayoutVars>
      </dgm:prSet>
      <dgm:spPr/>
      <dgm:t>
        <a:bodyPr/>
        <a:lstStyle/>
        <a:p>
          <a:endParaRPr lang="en-CA"/>
        </a:p>
      </dgm:t>
    </dgm:pt>
    <dgm:pt modelId="{5340BC6B-2455-47C0-BF36-AE1B7FBEA5CA}" type="pres">
      <dgm:prSet presAssocID="{9FC3AB7B-AA2D-4BBC-9610-128B3513276C}" presName="desTx" presStyleLbl="revTx" presStyleIdx="2" presStyleCnt="5">
        <dgm:presLayoutVars>
          <dgm:bulletEnabled val="1"/>
        </dgm:presLayoutVars>
      </dgm:prSet>
      <dgm:spPr/>
      <dgm:t>
        <a:bodyPr/>
        <a:lstStyle/>
        <a:p>
          <a:endParaRPr lang="en-CA"/>
        </a:p>
      </dgm:t>
    </dgm:pt>
    <dgm:pt modelId="{21045F22-1E72-4BAA-B7E0-12DD8AC1F155}" type="pres">
      <dgm:prSet presAssocID="{6BB5C0E8-6B6C-4D4D-9848-2A4603DB467A}" presName="space" presStyleCnt="0"/>
      <dgm:spPr/>
    </dgm:pt>
    <dgm:pt modelId="{3FB412F4-75E7-450F-9E97-628E892780AE}" type="pres">
      <dgm:prSet presAssocID="{A2F69B66-B92F-4808-B35F-3BF08DB5BAC4}" presName="composite" presStyleCnt="0"/>
      <dgm:spPr/>
    </dgm:pt>
    <dgm:pt modelId="{B803FFCD-DFFE-4F77-80AD-2FBA4B7F5243}" type="pres">
      <dgm:prSet presAssocID="{A2F69B66-B92F-4808-B35F-3BF08DB5BAC4}" presName="parTx" presStyleLbl="node1" presStyleIdx="3" presStyleCnt="5">
        <dgm:presLayoutVars>
          <dgm:chMax val="0"/>
          <dgm:chPref val="0"/>
          <dgm:bulletEnabled val="1"/>
        </dgm:presLayoutVars>
      </dgm:prSet>
      <dgm:spPr/>
      <dgm:t>
        <a:bodyPr/>
        <a:lstStyle/>
        <a:p>
          <a:endParaRPr lang="en-CA"/>
        </a:p>
      </dgm:t>
    </dgm:pt>
    <dgm:pt modelId="{BBB3ED7B-F94F-466C-8C44-8A7A3E944592}" type="pres">
      <dgm:prSet presAssocID="{A2F69B66-B92F-4808-B35F-3BF08DB5BAC4}" presName="desTx" presStyleLbl="revTx" presStyleIdx="3" presStyleCnt="5">
        <dgm:presLayoutVars>
          <dgm:bulletEnabled val="1"/>
        </dgm:presLayoutVars>
      </dgm:prSet>
      <dgm:spPr/>
      <dgm:t>
        <a:bodyPr/>
        <a:lstStyle/>
        <a:p>
          <a:endParaRPr lang="en-CA"/>
        </a:p>
      </dgm:t>
    </dgm:pt>
    <dgm:pt modelId="{CEFA88BA-E7B2-43FA-A39A-358F4F7B7FE4}" type="pres">
      <dgm:prSet presAssocID="{9AC15BF4-D9BB-4ADB-96E8-AE0CF82B78F7}" presName="space" presStyleCnt="0"/>
      <dgm:spPr/>
    </dgm:pt>
    <dgm:pt modelId="{C9624B35-0D87-47F2-8B8C-F1B1928DA542}" type="pres">
      <dgm:prSet presAssocID="{85378683-718A-4A2B-B44C-6B0F89D061B6}" presName="composite" presStyleCnt="0"/>
      <dgm:spPr/>
    </dgm:pt>
    <dgm:pt modelId="{974AD250-EF98-4FDF-AA4B-A99C54654652}" type="pres">
      <dgm:prSet presAssocID="{85378683-718A-4A2B-B44C-6B0F89D061B6}" presName="parTx" presStyleLbl="node1" presStyleIdx="4" presStyleCnt="5">
        <dgm:presLayoutVars>
          <dgm:chMax val="0"/>
          <dgm:chPref val="0"/>
          <dgm:bulletEnabled val="1"/>
        </dgm:presLayoutVars>
      </dgm:prSet>
      <dgm:spPr/>
      <dgm:t>
        <a:bodyPr/>
        <a:lstStyle/>
        <a:p>
          <a:endParaRPr lang="en-CA"/>
        </a:p>
      </dgm:t>
    </dgm:pt>
    <dgm:pt modelId="{2CF54C6C-8A03-4A7B-B6AB-7241A6B61112}" type="pres">
      <dgm:prSet presAssocID="{85378683-718A-4A2B-B44C-6B0F89D061B6}" presName="desTx" presStyleLbl="revTx" presStyleIdx="4" presStyleCnt="5">
        <dgm:presLayoutVars>
          <dgm:bulletEnabled val="1"/>
        </dgm:presLayoutVars>
      </dgm:prSet>
      <dgm:spPr/>
      <dgm:t>
        <a:bodyPr/>
        <a:lstStyle/>
        <a:p>
          <a:endParaRPr lang="en-CA"/>
        </a:p>
      </dgm:t>
    </dgm:pt>
  </dgm:ptLst>
  <dgm:cxnLst>
    <dgm:cxn modelId="{BA067A42-1ABC-9F4B-A77F-045A0AD57261}" type="presOf" srcId="{9FC3AB7B-AA2D-4BBC-9610-128B3513276C}" destId="{D515108E-B4BD-4F1C-95E6-15241CD34468}" srcOrd="0" destOrd="0" presId="urn:microsoft.com/office/officeart/2005/8/layout/chevron1"/>
    <dgm:cxn modelId="{44E9D2F5-7958-47EB-82FB-8A74A5DB7BBE}" srcId="{CC21AB85-7427-4C67-BB31-96426C18A8C2}" destId="{A2F69B66-B92F-4808-B35F-3BF08DB5BAC4}" srcOrd="3" destOrd="0" parTransId="{BB98E14E-9FF7-4E45-AF2A-6BF7B4986858}" sibTransId="{9AC15BF4-D9BB-4ADB-96E8-AE0CF82B78F7}"/>
    <dgm:cxn modelId="{33F7DB18-04A8-4138-8A54-15534FCF78B8}" srcId="{85378683-718A-4A2B-B44C-6B0F89D061B6}" destId="{04FF6753-2DA4-432C-AE2A-540129A01F2B}" srcOrd="0" destOrd="0" parTransId="{239E6D21-D16F-4C2A-A4A9-1C28F5FE8182}" sibTransId="{80D15D92-6BB2-4CEB-8E3E-36C69403F00D}"/>
    <dgm:cxn modelId="{7EB3843A-C4F7-FF40-BBB7-B71067018A75}" type="presOf" srcId="{04FF6753-2DA4-432C-AE2A-540129A01F2B}" destId="{2CF54C6C-8A03-4A7B-B6AB-7241A6B61112}" srcOrd="0" destOrd="0" presId="urn:microsoft.com/office/officeart/2005/8/layout/chevron1"/>
    <dgm:cxn modelId="{F6DE481B-18AD-1A41-987C-7DD8F5C6ADD7}" type="presOf" srcId="{067B0A27-25CD-4978-B164-2682CD3569A4}" destId="{5567313B-CB23-4BA2-BCC7-EFCB7C48AF6D}" srcOrd="0" destOrd="0" presId="urn:microsoft.com/office/officeart/2005/8/layout/chevron1"/>
    <dgm:cxn modelId="{9F912BA5-910F-EA4F-BDF4-A21F301158D8}" type="presOf" srcId="{29AA92D2-B2DC-431F-9927-C8B79E90B375}" destId="{5340BC6B-2455-47C0-BF36-AE1B7FBEA5CA}" srcOrd="0" destOrd="0" presId="urn:microsoft.com/office/officeart/2005/8/layout/chevron1"/>
    <dgm:cxn modelId="{6654C864-25B9-A84C-9022-EA9729407542}" type="presOf" srcId="{28CB8581-16F9-4E8C-BCA7-36CC7206BDC8}" destId="{BBB3ED7B-F94F-466C-8C44-8A7A3E944592}" srcOrd="0" destOrd="0" presId="urn:microsoft.com/office/officeart/2005/8/layout/chevron1"/>
    <dgm:cxn modelId="{427A086C-D047-4A2B-AF03-F386ACD686DB}" srcId="{CC21AB85-7427-4C67-BB31-96426C18A8C2}" destId="{85378683-718A-4A2B-B44C-6B0F89D061B6}" srcOrd="4" destOrd="0" parTransId="{1BB8148F-F67B-4EC2-AC4E-2FA15C76AF8A}" sibTransId="{6BE93486-D143-4C59-9E5F-4EB9C1781E6D}"/>
    <dgm:cxn modelId="{6F48E23D-305C-4D76-8941-16A346001181}" srcId="{6DCD7BD2-593A-471F-B1DB-DB3132BC9C07}" destId="{8E90CE1C-4521-4757-8279-6EEEDC820044}" srcOrd="0" destOrd="0" parTransId="{BA089CC7-EBB0-4752-84B4-73FEE1AD9C70}" sibTransId="{4C0AD7D1-4F88-4BDC-AABE-544AFA188AB9}"/>
    <dgm:cxn modelId="{D76301D9-4C61-BC41-8DCA-A3635E3CBC2C}" type="presOf" srcId="{85378683-718A-4A2B-B44C-6B0F89D061B6}" destId="{974AD250-EF98-4FDF-AA4B-A99C54654652}" srcOrd="0" destOrd="0" presId="urn:microsoft.com/office/officeart/2005/8/layout/chevron1"/>
    <dgm:cxn modelId="{41E9516B-C603-9F44-9C8E-C8207508BF05}" type="presOf" srcId="{CC21AB85-7427-4C67-BB31-96426C18A8C2}" destId="{548F64DF-11EB-4E56-A0F4-5A625D7BD6F4}" srcOrd="0" destOrd="0" presId="urn:microsoft.com/office/officeart/2005/8/layout/chevron1"/>
    <dgm:cxn modelId="{ADF24A51-4C67-0A41-8221-3F6329D3BE6E}" type="presOf" srcId="{6DCD7BD2-593A-471F-B1DB-DB3132BC9C07}" destId="{96913254-3213-4419-A10B-AB836048D836}" srcOrd="0" destOrd="0" presId="urn:microsoft.com/office/officeart/2005/8/layout/chevron1"/>
    <dgm:cxn modelId="{B525A4C4-0B67-3747-9464-D47BEE9BB9C9}" type="presOf" srcId="{8E90CE1C-4521-4757-8279-6EEEDC820044}" destId="{8C7CD47D-37B1-4583-9CDF-18052BACEA23}" srcOrd="0" destOrd="0" presId="urn:microsoft.com/office/officeart/2005/8/layout/chevron1"/>
    <dgm:cxn modelId="{1A4BB998-54EB-4BFB-91A8-C609A68D27E2}" srcId="{B9F3A6FD-A5A3-4423-8CBF-9C4897273D47}" destId="{067B0A27-25CD-4978-B164-2682CD3569A4}" srcOrd="0" destOrd="0" parTransId="{22AB3331-B356-4559-887A-45CEB1066DE3}" sibTransId="{96A635FB-AFF4-4D3E-940D-CADEBA0C0AED}"/>
    <dgm:cxn modelId="{22CD5E5B-77AC-764A-AB03-3785C521DCDD}" type="presOf" srcId="{A2F69B66-B92F-4808-B35F-3BF08DB5BAC4}" destId="{B803FFCD-DFFE-4F77-80AD-2FBA4B7F5243}" srcOrd="0" destOrd="0" presId="urn:microsoft.com/office/officeart/2005/8/layout/chevron1"/>
    <dgm:cxn modelId="{D8F24745-E20B-7F4F-8C01-9E8A699E9280}" type="presOf" srcId="{B9F3A6FD-A5A3-4423-8CBF-9C4897273D47}" destId="{C8549486-025C-44E1-AF6A-B1AD6DF56249}" srcOrd="0" destOrd="0" presId="urn:microsoft.com/office/officeart/2005/8/layout/chevron1"/>
    <dgm:cxn modelId="{FE0F670A-FFA3-4DAC-8AC0-51E1795A05EF}" srcId="{CC21AB85-7427-4C67-BB31-96426C18A8C2}" destId="{9FC3AB7B-AA2D-4BBC-9610-128B3513276C}" srcOrd="2" destOrd="0" parTransId="{77B8E264-0677-4E80-9E64-42BAD9769854}" sibTransId="{6BB5C0E8-6B6C-4D4D-9848-2A4603DB467A}"/>
    <dgm:cxn modelId="{2B673815-824F-441D-B9B4-F2A6B5AEDD7A}" srcId="{9FC3AB7B-AA2D-4BBC-9610-128B3513276C}" destId="{29AA92D2-B2DC-431F-9927-C8B79E90B375}" srcOrd="0" destOrd="0" parTransId="{43437B50-14AE-4CD6-830A-DF23E50D5828}" sibTransId="{8EDC2F7F-0452-461A-BD66-BF9F5B124254}"/>
    <dgm:cxn modelId="{8B8E309F-A9D2-4828-A422-98623F999B3F}" srcId="{CC21AB85-7427-4C67-BB31-96426C18A8C2}" destId="{6DCD7BD2-593A-471F-B1DB-DB3132BC9C07}" srcOrd="0" destOrd="0" parTransId="{1D6576CF-1E34-43EC-B159-F4388646C87D}" sibTransId="{A4601A0A-AE77-4210-B5CB-0F52E933147D}"/>
    <dgm:cxn modelId="{86CCCB86-2A12-41EB-8F74-45E087C41B6A}" srcId="{A2F69B66-B92F-4808-B35F-3BF08DB5BAC4}" destId="{28CB8581-16F9-4E8C-BCA7-36CC7206BDC8}" srcOrd="0" destOrd="0" parTransId="{945218D8-7326-4477-80B9-6C28FCBF0A81}" sibTransId="{E38E4902-0108-43E5-A6B5-90E7BC7AFF13}"/>
    <dgm:cxn modelId="{9CE42713-630A-4898-805E-DBD2CDF8BC4A}" srcId="{CC21AB85-7427-4C67-BB31-96426C18A8C2}" destId="{B9F3A6FD-A5A3-4423-8CBF-9C4897273D47}" srcOrd="1" destOrd="0" parTransId="{60F914F0-A7D9-4A43-8065-7AD0E235B5D6}" sibTransId="{9D4B6F81-D0D8-4C3C-9B82-35FC46B020EE}"/>
    <dgm:cxn modelId="{79868A09-9A11-1241-B300-8F906B4F0C5D}" type="presParOf" srcId="{548F64DF-11EB-4E56-A0F4-5A625D7BD6F4}" destId="{60BF5A3C-9559-4AAB-A1A0-B096DD2F220E}" srcOrd="0" destOrd="0" presId="urn:microsoft.com/office/officeart/2005/8/layout/chevron1"/>
    <dgm:cxn modelId="{CFD8A22E-7075-C743-BF0E-619CCBC29D44}" type="presParOf" srcId="{60BF5A3C-9559-4AAB-A1A0-B096DD2F220E}" destId="{96913254-3213-4419-A10B-AB836048D836}" srcOrd="0" destOrd="0" presId="urn:microsoft.com/office/officeart/2005/8/layout/chevron1"/>
    <dgm:cxn modelId="{CF087D1E-1F49-CD40-9372-24FD95EAD1B2}" type="presParOf" srcId="{60BF5A3C-9559-4AAB-A1A0-B096DD2F220E}" destId="{8C7CD47D-37B1-4583-9CDF-18052BACEA23}" srcOrd="1" destOrd="0" presId="urn:microsoft.com/office/officeart/2005/8/layout/chevron1"/>
    <dgm:cxn modelId="{F664A621-23A1-F943-A962-A3FBA93A1D66}" type="presParOf" srcId="{548F64DF-11EB-4E56-A0F4-5A625D7BD6F4}" destId="{52A77F3E-3A5C-4EDD-8057-FF03171C734B}" srcOrd="1" destOrd="0" presId="urn:microsoft.com/office/officeart/2005/8/layout/chevron1"/>
    <dgm:cxn modelId="{C2925DAF-A2F1-0840-8158-E40A01EFA486}" type="presParOf" srcId="{548F64DF-11EB-4E56-A0F4-5A625D7BD6F4}" destId="{DCB14C8B-54EC-41CD-AFF8-4613D42C3EBF}" srcOrd="2" destOrd="0" presId="urn:microsoft.com/office/officeart/2005/8/layout/chevron1"/>
    <dgm:cxn modelId="{DBCB3C75-F038-924F-B018-8B18F3340750}" type="presParOf" srcId="{DCB14C8B-54EC-41CD-AFF8-4613D42C3EBF}" destId="{C8549486-025C-44E1-AF6A-B1AD6DF56249}" srcOrd="0" destOrd="0" presId="urn:microsoft.com/office/officeart/2005/8/layout/chevron1"/>
    <dgm:cxn modelId="{A8AB46BE-8BDB-DF46-83D3-2F6E3DC18CE1}" type="presParOf" srcId="{DCB14C8B-54EC-41CD-AFF8-4613D42C3EBF}" destId="{5567313B-CB23-4BA2-BCC7-EFCB7C48AF6D}" srcOrd="1" destOrd="0" presId="urn:microsoft.com/office/officeart/2005/8/layout/chevron1"/>
    <dgm:cxn modelId="{7B43E454-F3AC-4848-870A-CF21F94C0C2B}" type="presParOf" srcId="{548F64DF-11EB-4E56-A0F4-5A625D7BD6F4}" destId="{37D4CB08-4D79-4C29-B253-53C9E8615AD3}" srcOrd="3" destOrd="0" presId="urn:microsoft.com/office/officeart/2005/8/layout/chevron1"/>
    <dgm:cxn modelId="{89F4EA3A-0EB3-3842-8C7F-899D50ECDDB3}" type="presParOf" srcId="{548F64DF-11EB-4E56-A0F4-5A625D7BD6F4}" destId="{0A015860-AE14-40EA-9454-501E4FE96037}" srcOrd="4" destOrd="0" presId="urn:microsoft.com/office/officeart/2005/8/layout/chevron1"/>
    <dgm:cxn modelId="{9CF133E0-2563-C648-B006-67B532C9A17F}" type="presParOf" srcId="{0A015860-AE14-40EA-9454-501E4FE96037}" destId="{D515108E-B4BD-4F1C-95E6-15241CD34468}" srcOrd="0" destOrd="0" presId="urn:microsoft.com/office/officeart/2005/8/layout/chevron1"/>
    <dgm:cxn modelId="{F50936FD-0C74-1F45-829D-185F4ED212F5}" type="presParOf" srcId="{0A015860-AE14-40EA-9454-501E4FE96037}" destId="{5340BC6B-2455-47C0-BF36-AE1B7FBEA5CA}" srcOrd="1" destOrd="0" presId="urn:microsoft.com/office/officeart/2005/8/layout/chevron1"/>
    <dgm:cxn modelId="{25B27EA8-77DA-704C-8FCC-58A2856DC8FB}" type="presParOf" srcId="{548F64DF-11EB-4E56-A0F4-5A625D7BD6F4}" destId="{21045F22-1E72-4BAA-B7E0-12DD8AC1F155}" srcOrd="5" destOrd="0" presId="urn:microsoft.com/office/officeart/2005/8/layout/chevron1"/>
    <dgm:cxn modelId="{B1DC0D7E-2B29-184E-B7AE-2D8EAB54B99F}" type="presParOf" srcId="{548F64DF-11EB-4E56-A0F4-5A625D7BD6F4}" destId="{3FB412F4-75E7-450F-9E97-628E892780AE}" srcOrd="6" destOrd="0" presId="urn:microsoft.com/office/officeart/2005/8/layout/chevron1"/>
    <dgm:cxn modelId="{C15147D5-D957-7E4D-AD9B-9008D8ACE5D7}" type="presParOf" srcId="{3FB412F4-75E7-450F-9E97-628E892780AE}" destId="{B803FFCD-DFFE-4F77-80AD-2FBA4B7F5243}" srcOrd="0" destOrd="0" presId="urn:microsoft.com/office/officeart/2005/8/layout/chevron1"/>
    <dgm:cxn modelId="{24D4838E-A87E-F343-885B-90EFEA780D33}" type="presParOf" srcId="{3FB412F4-75E7-450F-9E97-628E892780AE}" destId="{BBB3ED7B-F94F-466C-8C44-8A7A3E944592}" srcOrd="1" destOrd="0" presId="urn:microsoft.com/office/officeart/2005/8/layout/chevron1"/>
    <dgm:cxn modelId="{A7A3883B-EDF6-CD4F-B2D3-79167E4EB887}" type="presParOf" srcId="{548F64DF-11EB-4E56-A0F4-5A625D7BD6F4}" destId="{CEFA88BA-E7B2-43FA-A39A-358F4F7B7FE4}" srcOrd="7" destOrd="0" presId="urn:microsoft.com/office/officeart/2005/8/layout/chevron1"/>
    <dgm:cxn modelId="{0558EB82-2E3B-324E-A6ED-11D19AC0F1A5}" type="presParOf" srcId="{548F64DF-11EB-4E56-A0F4-5A625D7BD6F4}" destId="{C9624B35-0D87-47F2-8B8C-F1B1928DA542}" srcOrd="8" destOrd="0" presId="urn:microsoft.com/office/officeart/2005/8/layout/chevron1"/>
    <dgm:cxn modelId="{2B209DA9-018D-1843-BB4F-7B4BEAFB4AB8}" type="presParOf" srcId="{C9624B35-0D87-47F2-8B8C-F1B1928DA542}" destId="{974AD250-EF98-4FDF-AA4B-A99C54654652}" srcOrd="0" destOrd="0" presId="urn:microsoft.com/office/officeart/2005/8/layout/chevron1"/>
    <dgm:cxn modelId="{36D64B04-8CF2-A74B-BE72-B00AA9D24740}" type="presParOf" srcId="{C9624B35-0D87-47F2-8B8C-F1B1928DA542}" destId="{2CF54C6C-8A03-4A7B-B6AB-7241A6B61112}"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21AB85-7427-4C67-BB31-96426C18A8C2}"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en-CA"/>
        </a:p>
      </dgm:t>
    </dgm:pt>
    <dgm:pt modelId="{48585F6D-987B-42F1-81A2-7BC801378B88}">
      <dgm:prSet/>
      <dgm:spPr/>
      <dgm:t>
        <a:bodyPr/>
        <a:lstStyle/>
        <a:p>
          <a:r>
            <a:rPr lang="en-CA" dirty="0" smtClean="0"/>
            <a:t>1934</a:t>
          </a:r>
          <a:endParaRPr lang="en-CA" dirty="0"/>
        </a:p>
      </dgm:t>
    </dgm:pt>
    <dgm:pt modelId="{A70895E4-E87E-4B46-957B-6D701AD3C62C}" type="parTrans" cxnId="{168F0643-8E4A-484A-8484-667259474893}">
      <dgm:prSet/>
      <dgm:spPr/>
      <dgm:t>
        <a:bodyPr/>
        <a:lstStyle/>
        <a:p>
          <a:endParaRPr lang="en-CA"/>
        </a:p>
      </dgm:t>
    </dgm:pt>
    <dgm:pt modelId="{A21A8FCD-97E1-4DB2-AD66-F8214F5021E0}" type="sibTrans" cxnId="{168F0643-8E4A-484A-8484-667259474893}">
      <dgm:prSet/>
      <dgm:spPr/>
      <dgm:t>
        <a:bodyPr/>
        <a:lstStyle/>
        <a:p>
          <a:endParaRPr lang="en-CA"/>
        </a:p>
      </dgm:t>
    </dgm:pt>
    <dgm:pt modelId="{87402DCF-76A6-4E79-B769-6DC155077DF4}">
      <dgm:prSet/>
      <dgm:spPr/>
      <dgm:t>
        <a:bodyPr/>
        <a:lstStyle/>
        <a:p>
          <a:r>
            <a:rPr lang="en-CA" smtClean="0">
              <a:latin typeface="Franklin Gothic Medium" pitchFamily="34" charset="0"/>
            </a:rPr>
            <a:t>Federal Aviation Administration was </a:t>
          </a:r>
          <a:r>
            <a:rPr lang="en-CA" dirty="0" smtClean="0">
              <a:latin typeface="Franklin Gothic Medium" pitchFamily="34" charset="0"/>
            </a:rPr>
            <a:t>formed due to another Airmail Act – Bureau of Air Commerce</a:t>
          </a:r>
          <a:endParaRPr lang="en-CA" dirty="0">
            <a:latin typeface="Franklin Gothic Medium" pitchFamily="34" charset="0"/>
          </a:endParaRPr>
        </a:p>
      </dgm:t>
    </dgm:pt>
    <dgm:pt modelId="{D3F97E38-F98F-45CE-A519-D00CEBF5E501}" type="parTrans" cxnId="{F369FD22-B934-42C4-9448-1207F5497F4C}">
      <dgm:prSet/>
      <dgm:spPr/>
      <dgm:t>
        <a:bodyPr/>
        <a:lstStyle/>
        <a:p>
          <a:endParaRPr lang="en-CA"/>
        </a:p>
      </dgm:t>
    </dgm:pt>
    <dgm:pt modelId="{DFD31D14-5633-4CE9-8B34-9F42B0E2E8C6}" type="sibTrans" cxnId="{F369FD22-B934-42C4-9448-1207F5497F4C}">
      <dgm:prSet/>
      <dgm:spPr/>
      <dgm:t>
        <a:bodyPr/>
        <a:lstStyle/>
        <a:p>
          <a:endParaRPr lang="en-CA"/>
        </a:p>
      </dgm:t>
    </dgm:pt>
    <dgm:pt modelId="{D071F098-1FB1-4D78-B376-BE56C5A320BE}">
      <dgm:prSet/>
      <dgm:spPr/>
      <dgm:t>
        <a:bodyPr/>
        <a:lstStyle/>
        <a:p>
          <a:r>
            <a:rPr lang="en-CA" dirty="0" smtClean="0"/>
            <a:t>1938</a:t>
          </a:r>
          <a:endParaRPr lang="en-CA" dirty="0"/>
        </a:p>
      </dgm:t>
    </dgm:pt>
    <dgm:pt modelId="{3A6F4137-C6F7-40D3-9AFC-B392D5801871}" type="parTrans" cxnId="{665B545E-6040-41C1-9485-1941EEFABC59}">
      <dgm:prSet/>
      <dgm:spPr/>
      <dgm:t>
        <a:bodyPr/>
        <a:lstStyle/>
        <a:p>
          <a:endParaRPr lang="en-CA"/>
        </a:p>
      </dgm:t>
    </dgm:pt>
    <dgm:pt modelId="{C390EEB1-FE83-42F4-9624-0BC2A6C5CE4F}" type="sibTrans" cxnId="{665B545E-6040-41C1-9485-1941EEFABC59}">
      <dgm:prSet/>
      <dgm:spPr/>
      <dgm:t>
        <a:bodyPr/>
        <a:lstStyle/>
        <a:p>
          <a:endParaRPr lang="en-CA"/>
        </a:p>
      </dgm:t>
    </dgm:pt>
    <dgm:pt modelId="{F7DB42A3-6316-4176-88FF-3B707F2C3102}">
      <dgm:prSet/>
      <dgm:spPr/>
      <dgm:t>
        <a:bodyPr/>
        <a:lstStyle/>
        <a:p>
          <a:r>
            <a:rPr lang="en-CA" dirty="0" smtClean="0">
              <a:latin typeface="Franklin Gothic Medium" pitchFamily="34" charset="0"/>
            </a:rPr>
            <a:t>Civil Aeronautics Act: delegating federal responsibilities to Civil Aeronautics Authority</a:t>
          </a:r>
          <a:endParaRPr lang="en-CA" dirty="0">
            <a:latin typeface="Franklin Gothic Medium" pitchFamily="34" charset="0"/>
          </a:endParaRPr>
        </a:p>
      </dgm:t>
    </dgm:pt>
    <dgm:pt modelId="{6391A0D5-8001-4032-96C2-5A9BA3EA1389}" type="parTrans" cxnId="{E89A8AFB-233F-4087-AF34-4DFF9DD501F5}">
      <dgm:prSet/>
      <dgm:spPr/>
      <dgm:t>
        <a:bodyPr/>
        <a:lstStyle/>
        <a:p>
          <a:endParaRPr lang="en-CA"/>
        </a:p>
      </dgm:t>
    </dgm:pt>
    <dgm:pt modelId="{9B03CD7E-CAB4-4181-B360-4D3390C98A4C}" type="sibTrans" cxnId="{E89A8AFB-233F-4087-AF34-4DFF9DD501F5}">
      <dgm:prSet/>
      <dgm:spPr/>
      <dgm:t>
        <a:bodyPr/>
        <a:lstStyle/>
        <a:p>
          <a:endParaRPr lang="en-CA"/>
        </a:p>
      </dgm:t>
    </dgm:pt>
    <dgm:pt modelId="{61670803-1C5B-4B0C-9F94-1ED227920B14}">
      <dgm:prSet/>
      <dgm:spPr/>
      <dgm:t>
        <a:bodyPr/>
        <a:lstStyle/>
        <a:p>
          <a:r>
            <a:rPr lang="en-CA" dirty="0" smtClean="0"/>
            <a:t>1940</a:t>
          </a:r>
          <a:endParaRPr lang="en-CA" dirty="0"/>
        </a:p>
      </dgm:t>
    </dgm:pt>
    <dgm:pt modelId="{E7DB485C-C78C-4FD9-9DCA-4D37378DD678}" type="parTrans" cxnId="{FD36A60D-DC26-404F-8343-445962526E96}">
      <dgm:prSet/>
      <dgm:spPr/>
      <dgm:t>
        <a:bodyPr/>
        <a:lstStyle/>
        <a:p>
          <a:endParaRPr lang="en-CA"/>
        </a:p>
      </dgm:t>
    </dgm:pt>
    <dgm:pt modelId="{E99F2AE5-7862-498C-9353-620A18D4F150}" type="sibTrans" cxnId="{FD36A60D-DC26-404F-8343-445962526E96}">
      <dgm:prSet/>
      <dgm:spPr/>
      <dgm:t>
        <a:bodyPr/>
        <a:lstStyle/>
        <a:p>
          <a:endParaRPr lang="en-CA"/>
        </a:p>
      </dgm:t>
    </dgm:pt>
    <dgm:pt modelId="{B3EBC321-344B-4C6F-9087-334BDAA3B8C7}">
      <dgm:prSet/>
      <dgm:spPr/>
      <dgm:t>
        <a:bodyPr/>
        <a:lstStyle/>
        <a:p>
          <a:r>
            <a:rPr lang="en-CA" dirty="0" smtClean="0">
              <a:latin typeface="Franklin Gothic Medium" pitchFamily="34" charset="0"/>
            </a:rPr>
            <a:t>Civil Aeronautics Administration (CAA)</a:t>
          </a:r>
          <a:endParaRPr lang="en-CA" dirty="0">
            <a:latin typeface="Franklin Gothic Medium" pitchFamily="34" charset="0"/>
          </a:endParaRPr>
        </a:p>
      </dgm:t>
    </dgm:pt>
    <dgm:pt modelId="{41D91CF2-D007-40D8-894E-B302157694DC}" type="parTrans" cxnId="{641AA790-BC04-43F7-AF3D-5EF3A087B759}">
      <dgm:prSet/>
      <dgm:spPr/>
      <dgm:t>
        <a:bodyPr/>
        <a:lstStyle/>
        <a:p>
          <a:endParaRPr lang="en-CA"/>
        </a:p>
      </dgm:t>
    </dgm:pt>
    <dgm:pt modelId="{61749231-0F87-42F5-93E1-7B611CF9B026}" type="sibTrans" cxnId="{641AA790-BC04-43F7-AF3D-5EF3A087B759}">
      <dgm:prSet/>
      <dgm:spPr/>
      <dgm:t>
        <a:bodyPr/>
        <a:lstStyle/>
        <a:p>
          <a:endParaRPr lang="en-CA"/>
        </a:p>
      </dgm:t>
    </dgm:pt>
    <dgm:pt modelId="{64487C7F-C64C-4446-9972-A981710E9367}">
      <dgm:prSet/>
      <dgm:spPr/>
      <dgm:t>
        <a:bodyPr/>
        <a:lstStyle/>
        <a:p>
          <a:r>
            <a:rPr lang="en-CA" dirty="0" smtClean="0">
              <a:latin typeface="Franklin Gothic Medium" pitchFamily="34" charset="0"/>
            </a:rPr>
            <a:t>Air traffic control</a:t>
          </a:r>
          <a:endParaRPr lang="en-CA" dirty="0">
            <a:latin typeface="Franklin Gothic Medium" pitchFamily="34" charset="0"/>
          </a:endParaRPr>
        </a:p>
      </dgm:t>
    </dgm:pt>
    <dgm:pt modelId="{86880AD8-2F61-4745-A85D-B1563FAC7CE2}" type="parTrans" cxnId="{F29A44CA-DF90-4EA1-B848-3E2A311523FE}">
      <dgm:prSet/>
      <dgm:spPr/>
      <dgm:t>
        <a:bodyPr/>
        <a:lstStyle/>
        <a:p>
          <a:endParaRPr lang="en-CA"/>
        </a:p>
      </dgm:t>
    </dgm:pt>
    <dgm:pt modelId="{64EB5BF4-B547-433C-8241-01DB9D8E6985}" type="sibTrans" cxnId="{F29A44CA-DF90-4EA1-B848-3E2A311523FE}">
      <dgm:prSet/>
      <dgm:spPr/>
      <dgm:t>
        <a:bodyPr/>
        <a:lstStyle/>
        <a:p>
          <a:endParaRPr lang="en-CA"/>
        </a:p>
      </dgm:t>
    </dgm:pt>
    <dgm:pt modelId="{AAFFC4E0-7CA4-4C90-B7B6-4308DCC3F52E}">
      <dgm:prSet/>
      <dgm:spPr/>
      <dgm:t>
        <a:bodyPr/>
        <a:lstStyle/>
        <a:p>
          <a:r>
            <a:rPr lang="en-CA" dirty="0" smtClean="0">
              <a:latin typeface="Franklin Gothic Medium" pitchFamily="34" charset="0"/>
            </a:rPr>
            <a:t>Civil Aeronautics Board (CAB)</a:t>
          </a:r>
          <a:endParaRPr lang="en-CA" dirty="0">
            <a:latin typeface="Franklin Gothic Medium" pitchFamily="34" charset="0"/>
          </a:endParaRPr>
        </a:p>
      </dgm:t>
    </dgm:pt>
    <dgm:pt modelId="{0E57A511-B1DF-421C-8CE5-F8A58177F219}" type="parTrans" cxnId="{1D5BEA54-60F4-4CB7-8758-3484375FD54D}">
      <dgm:prSet/>
      <dgm:spPr/>
      <dgm:t>
        <a:bodyPr/>
        <a:lstStyle/>
        <a:p>
          <a:endParaRPr lang="en-CA"/>
        </a:p>
      </dgm:t>
    </dgm:pt>
    <dgm:pt modelId="{6282A5D2-A2E6-4F06-BE7C-8EB36837A583}" type="sibTrans" cxnId="{1D5BEA54-60F4-4CB7-8758-3484375FD54D}">
      <dgm:prSet/>
      <dgm:spPr/>
      <dgm:t>
        <a:bodyPr/>
        <a:lstStyle/>
        <a:p>
          <a:endParaRPr lang="en-CA"/>
        </a:p>
      </dgm:t>
    </dgm:pt>
    <dgm:pt modelId="{2FF9109A-9367-4846-87A1-39C3EA00DF68}">
      <dgm:prSet/>
      <dgm:spPr/>
      <dgm:t>
        <a:bodyPr/>
        <a:lstStyle/>
        <a:p>
          <a:r>
            <a:rPr lang="en-CA" dirty="0" smtClean="0">
              <a:latin typeface="Franklin Gothic Medium" pitchFamily="34" charset="0"/>
            </a:rPr>
            <a:t>Adequate air service</a:t>
          </a:r>
          <a:endParaRPr lang="en-CA" dirty="0">
            <a:latin typeface="Franklin Gothic Medium" pitchFamily="34" charset="0"/>
          </a:endParaRPr>
        </a:p>
      </dgm:t>
    </dgm:pt>
    <dgm:pt modelId="{4AF473EC-B681-4E7B-804D-E053A1916770}" type="parTrans" cxnId="{76AB90D4-42F6-489F-94BD-7274D42F7D45}">
      <dgm:prSet/>
      <dgm:spPr/>
      <dgm:t>
        <a:bodyPr/>
        <a:lstStyle/>
        <a:p>
          <a:endParaRPr lang="en-CA"/>
        </a:p>
      </dgm:t>
    </dgm:pt>
    <dgm:pt modelId="{56E7DCD1-ACE7-42A2-B86A-AA5AB33EE603}" type="sibTrans" cxnId="{76AB90D4-42F6-489F-94BD-7274D42F7D45}">
      <dgm:prSet/>
      <dgm:spPr/>
      <dgm:t>
        <a:bodyPr/>
        <a:lstStyle/>
        <a:p>
          <a:endParaRPr lang="en-CA"/>
        </a:p>
      </dgm:t>
    </dgm:pt>
    <dgm:pt modelId="{1B107B0F-B074-48FE-A5FC-8869EF6F25FF}">
      <dgm:prSet/>
      <dgm:spPr/>
      <dgm:t>
        <a:bodyPr/>
        <a:lstStyle/>
        <a:p>
          <a:r>
            <a:rPr lang="en-CA" dirty="0" smtClean="0">
              <a:latin typeface="Franklin Gothic Medium" pitchFamily="34" charset="0"/>
            </a:rPr>
            <a:t>Regulate fees/schedules</a:t>
          </a:r>
          <a:endParaRPr lang="en-CA" dirty="0">
            <a:latin typeface="Franklin Gothic Medium" pitchFamily="34" charset="0"/>
          </a:endParaRPr>
        </a:p>
      </dgm:t>
    </dgm:pt>
    <dgm:pt modelId="{0BD71F0B-F437-46E5-B1DF-95AB600AC5AD}" type="parTrans" cxnId="{18B2855D-D946-4EDE-9209-2CB41E98F0B3}">
      <dgm:prSet/>
      <dgm:spPr/>
      <dgm:t>
        <a:bodyPr/>
        <a:lstStyle/>
        <a:p>
          <a:endParaRPr lang="en-CA"/>
        </a:p>
      </dgm:t>
    </dgm:pt>
    <dgm:pt modelId="{DDA66735-ADAA-492A-B6DC-EA325EDC51A7}" type="sibTrans" cxnId="{18B2855D-D946-4EDE-9209-2CB41E98F0B3}">
      <dgm:prSet/>
      <dgm:spPr/>
      <dgm:t>
        <a:bodyPr/>
        <a:lstStyle/>
        <a:p>
          <a:endParaRPr lang="en-CA"/>
        </a:p>
      </dgm:t>
    </dgm:pt>
    <dgm:pt modelId="{54A664D3-4ABB-482F-9A73-0D915C08A518}">
      <dgm:prSet/>
      <dgm:spPr/>
      <dgm:t>
        <a:bodyPr/>
        <a:lstStyle/>
        <a:p>
          <a:r>
            <a:rPr lang="en-CA" dirty="0" smtClean="0"/>
            <a:t>1949</a:t>
          </a:r>
          <a:endParaRPr lang="en-CA" dirty="0"/>
        </a:p>
      </dgm:t>
    </dgm:pt>
    <dgm:pt modelId="{106E3764-2BE7-449A-AE45-7A044B6CC988}" type="parTrans" cxnId="{F946AD69-0523-4BE4-A03B-58C3D7F27E1A}">
      <dgm:prSet/>
      <dgm:spPr/>
      <dgm:t>
        <a:bodyPr/>
        <a:lstStyle/>
        <a:p>
          <a:endParaRPr lang="en-CA"/>
        </a:p>
      </dgm:t>
    </dgm:pt>
    <dgm:pt modelId="{231CF4F5-ACAA-4AD7-96F8-5A6FFFBDFEED}" type="sibTrans" cxnId="{F946AD69-0523-4BE4-A03B-58C3D7F27E1A}">
      <dgm:prSet/>
      <dgm:spPr/>
      <dgm:t>
        <a:bodyPr/>
        <a:lstStyle/>
        <a:p>
          <a:endParaRPr lang="en-CA"/>
        </a:p>
      </dgm:t>
    </dgm:pt>
    <dgm:pt modelId="{A374DC8C-1435-4779-AE47-C686B99FF4F8}">
      <dgm:prSet/>
      <dgm:spPr/>
      <dgm:t>
        <a:bodyPr/>
        <a:lstStyle/>
        <a:p>
          <a:r>
            <a:rPr lang="en-CA" dirty="0" smtClean="0">
              <a:latin typeface="Franklin Gothic Medium" pitchFamily="34" charset="0"/>
            </a:rPr>
            <a:t>First commercial aircraft (de Havilland DH 106)</a:t>
          </a:r>
          <a:endParaRPr lang="en-CA" dirty="0">
            <a:latin typeface="Franklin Gothic Medium" pitchFamily="34" charset="0"/>
          </a:endParaRPr>
        </a:p>
      </dgm:t>
    </dgm:pt>
    <dgm:pt modelId="{577E250B-6023-4CD7-BF85-1F0295982E9A}" type="parTrans" cxnId="{B518ABF9-9229-403B-BA1F-FA895414C992}">
      <dgm:prSet/>
      <dgm:spPr/>
      <dgm:t>
        <a:bodyPr/>
        <a:lstStyle/>
        <a:p>
          <a:endParaRPr lang="en-CA"/>
        </a:p>
      </dgm:t>
    </dgm:pt>
    <dgm:pt modelId="{DA506354-E152-4AED-97BA-834F96571AE9}" type="sibTrans" cxnId="{B518ABF9-9229-403B-BA1F-FA895414C992}">
      <dgm:prSet/>
      <dgm:spPr/>
      <dgm:t>
        <a:bodyPr/>
        <a:lstStyle/>
        <a:p>
          <a:endParaRPr lang="en-CA"/>
        </a:p>
      </dgm:t>
    </dgm:pt>
    <dgm:pt modelId="{45C9385C-15A3-494F-9932-D5AD0140FDFC}">
      <dgm:prSet/>
      <dgm:spPr/>
      <dgm:t>
        <a:bodyPr/>
        <a:lstStyle/>
        <a:p>
          <a:r>
            <a:rPr lang="en-CA" dirty="0" smtClean="0"/>
            <a:t>1957</a:t>
          </a:r>
          <a:endParaRPr lang="en-CA" dirty="0"/>
        </a:p>
      </dgm:t>
    </dgm:pt>
    <dgm:pt modelId="{861A2B18-C203-498C-BF8A-F87FD38EB51F}" type="parTrans" cxnId="{558FDE2F-35A6-4174-AAE9-F54BCA7D5AB2}">
      <dgm:prSet/>
      <dgm:spPr/>
      <dgm:t>
        <a:bodyPr/>
        <a:lstStyle/>
        <a:p>
          <a:endParaRPr lang="en-CA"/>
        </a:p>
      </dgm:t>
    </dgm:pt>
    <dgm:pt modelId="{FBC28EA9-E12F-4274-982B-D37CC0D97E65}" type="sibTrans" cxnId="{558FDE2F-35A6-4174-AAE9-F54BCA7D5AB2}">
      <dgm:prSet/>
      <dgm:spPr/>
      <dgm:t>
        <a:bodyPr/>
        <a:lstStyle/>
        <a:p>
          <a:endParaRPr lang="en-CA"/>
        </a:p>
      </dgm:t>
    </dgm:pt>
    <dgm:pt modelId="{18D4FAA2-3488-4773-975C-C20D6CB02A1A}">
      <dgm:prSet/>
      <dgm:spPr/>
      <dgm:t>
        <a:bodyPr/>
        <a:lstStyle/>
        <a:p>
          <a:r>
            <a:rPr lang="en-CA" dirty="0" smtClean="0">
              <a:latin typeface="Franklin Gothic Medium" pitchFamily="34" charset="0"/>
            </a:rPr>
            <a:t>Boeing 707 was created</a:t>
          </a:r>
          <a:endParaRPr lang="en-CA" dirty="0">
            <a:latin typeface="Franklin Gothic Medium" pitchFamily="34" charset="0"/>
          </a:endParaRPr>
        </a:p>
      </dgm:t>
    </dgm:pt>
    <dgm:pt modelId="{360E4031-DC6A-4148-A315-A400013D7FF7}" type="parTrans" cxnId="{65B20BA4-1972-48AD-8077-E612A4569D1C}">
      <dgm:prSet/>
      <dgm:spPr/>
      <dgm:t>
        <a:bodyPr/>
        <a:lstStyle/>
        <a:p>
          <a:endParaRPr lang="en-CA"/>
        </a:p>
      </dgm:t>
    </dgm:pt>
    <dgm:pt modelId="{894A1B18-8850-4A33-9BAA-ECDA990CB86A}" type="sibTrans" cxnId="{65B20BA4-1972-48AD-8077-E612A4569D1C}">
      <dgm:prSet/>
      <dgm:spPr/>
      <dgm:t>
        <a:bodyPr/>
        <a:lstStyle/>
        <a:p>
          <a:endParaRPr lang="en-CA"/>
        </a:p>
      </dgm:t>
    </dgm:pt>
    <dgm:pt modelId="{39D1CCD7-990B-40FF-9D9D-F3C55A3D2C8B}" type="pres">
      <dgm:prSet presAssocID="{CC21AB85-7427-4C67-BB31-96426C18A8C2}" presName="Name0" presStyleCnt="0">
        <dgm:presLayoutVars>
          <dgm:dir/>
          <dgm:animLvl val="lvl"/>
          <dgm:resizeHandles val="exact"/>
        </dgm:presLayoutVars>
      </dgm:prSet>
      <dgm:spPr/>
      <dgm:t>
        <a:bodyPr/>
        <a:lstStyle/>
        <a:p>
          <a:endParaRPr lang="en-CA"/>
        </a:p>
      </dgm:t>
    </dgm:pt>
    <dgm:pt modelId="{88EC5BE6-DAB4-4249-B654-67675FF1E62D}" type="pres">
      <dgm:prSet presAssocID="{48585F6D-987B-42F1-81A2-7BC801378B88}" presName="composite" presStyleCnt="0"/>
      <dgm:spPr/>
    </dgm:pt>
    <dgm:pt modelId="{2EF06002-A3C1-4559-8F3C-8EEDF2774F92}" type="pres">
      <dgm:prSet presAssocID="{48585F6D-987B-42F1-81A2-7BC801378B88}" presName="parTx" presStyleLbl="node1" presStyleIdx="0" presStyleCnt="5">
        <dgm:presLayoutVars>
          <dgm:chMax val="0"/>
          <dgm:chPref val="0"/>
          <dgm:bulletEnabled val="1"/>
        </dgm:presLayoutVars>
      </dgm:prSet>
      <dgm:spPr/>
      <dgm:t>
        <a:bodyPr/>
        <a:lstStyle/>
        <a:p>
          <a:endParaRPr lang="en-CA"/>
        </a:p>
      </dgm:t>
    </dgm:pt>
    <dgm:pt modelId="{FBA669C3-1119-4BA5-960D-0ECDFABE14A0}" type="pres">
      <dgm:prSet presAssocID="{48585F6D-987B-42F1-81A2-7BC801378B88}" presName="desTx" presStyleLbl="revTx" presStyleIdx="0" presStyleCnt="5">
        <dgm:presLayoutVars>
          <dgm:bulletEnabled val="1"/>
        </dgm:presLayoutVars>
      </dgm:prSet>
      <dgm:spPr/>
      <dgm:t>
        <a:bodyPr/>
        <a:lstStyle/>
        <a:p>
          <a:endParaRPr lang="en-CA"/>
        </a:p>
      </dgm:t>
    </dgm:pt>
    <dgm:pt modelId="{A7246161-DC7F-4082-B07E-E56706CC44A0}" type="pres">
      <dgm:prSet presAssocID="{A21A8FCD-97E1-4DB2-AD66-F8214F5021E0}" presName="space" presStyleCnt="0"/>
      <dgm:spPr/>
    </dgm:pt>
    <dgm:pt modelId="{618964E0-4428-4E0E-B08C-651B0CF5B3AB}" type="pres">
      <dgm:prSet presAssocID="{D071F098-1FB1-4D78-B376-BE56C5A320BE}" presName="composite" presStyleCnt="0"/>
      <dgm:spPr/>
    </dgm:pt>
    <dgm:pt modelId="{358CEBBC-1CAD-4EFD-BF88-055C37A10E9E}" type="pres">
      <dgm:prSet presAssocID="{D071F098-1FB1-4D78-B376-BE56C5A320BE}" presName="parTx" presStyleLbl="node1" presStyleIdx="1" presStyleCnt="5">
        <dgm:presLayoutVars>
          <dgm:chMax val="0"/>
          <dgm:chPref val="0"/>
          <dgm:bulletEnabled val="1"/>
        </dgm:presLayoutVars>
      </dgm:prSet>
      <dgm:spPr/>
      <dgm:t>
        <a:bodyPr/>
        <a:lstStyle/>
        <a:p>
          <a:endParaRPr lang="en-CA"/>
        </a:p>
      </dgm:t>
    </dgm:pt>
    <dgm:pt modelId="{B671B45C-3E64-49F4-B88C-496DCE2605B8}" type="pres">
      <dgm:prSet presAssocID="{D071F098-1FB1-4D78-B376-BE56C5A320BE}" presName="desTx" presStyleLbl="revTx" presStyleIdx="1" presStyleCnt="5">
        <dgm:presLayoutVars>
          <dgm:bulletEnabled val="1"/>
        </dgm:presLayoutVars>
      </dgm:prSet>
      <dgm:spPr/>
      <dgm:t>
        <a:bodyPr/>
        <a:lstStyle/>
        <a:p>
          <a:endParaRPr lang="en-CA"/>
        </a:p>
      </dgm:t>
    </dgm:pt>
    <dgm:pt modelId="{D64CE3D4-EF45-4A53-98AF-EACDFDA9D24E}" type="pres">
      <dgm:prSet presAssocID="{C390EEB1-FE83-42F4-9624-0BC2A6C5CE4F}" presName="space" presStyleCnt="0"/>
      <dgm:spPr/>
    </dgm:pt>
    <dgm:pt modelId="{4A0FE172-1F47-4CB0-8042-F3E39903F4C3}" type="pres">
      <dgm:prSet presAssocID="{61670803-1C5B-4B0C-9F94-1ED227920B14}" presName="composite" presStyleCnt="0"/>
      <dgm:spPr/>
    </dgm:pt>
    <dgm:pt modelId="{6CEF99AA-BA16-4AA8-BD9E-3DDAAF75136F}" type="pres">
      <dgm:prSet presAssocID="{61670803-1C5B-4B0C-9F94-1ED227920B14}" presName="parTx" presStyleLbl="node1" presStyleIdx="2" presStyleCnt="5">
        <dgm:presLayoutVars>
          <dgm:chMax val="0"/>
          <dgm:chPref val="0"/>
          <dgm:bulletEnabled val="1"/>
        </dgm:presLayoutVars>
      </dgm:prSet>
      <dgm:spPr/>
      <dgm:t>
        <a:bodyPr/>
        <a:lstStyle/>
        <a:p>
          <a:endParaRPr lang="en-CA"/>
        </a:p>
      </dgm:t>
    </dgm:pt>
    <dgm:pt modelId="{E498B990-B207-43FE-A8E9-84C7B273DA68}" type="pres">
      <dgm:prSet presAssocID="{61670803-1C5B-4B0C-9F94-1ED227920B14}" presName="desTx" presStyleLbl="revTx" presStyleIdx="2" presStyleCnt="5">
        <dgm:presLayoutVars>
          <dgm:bulletEnabled val="1"/>
        </dgm:presLayoutVars>
      </dgm:prSet>
      <dgm:spPr/>
      <dgm:t>
        <a:bodyPr/>
        <a:lstStyle/>
        <a:p>
          <a:endParaRPr lang="en-CA"/>
        </a:p>
      </dgm:t>
    </dgm:pt>
    <dgm:pt modelId="{5772907C-3A31-4EC5-8B03-E565E1569DD1}" type="pres">
      <dgm:prSet presAssocID="{E99F2AE5-7862-498C-9353-620A18D4F150}" presName="space" presStyleCnt="0"/>
      <dgm:spPr/>
    </dgm:pt>
    <dgm:pt modelId="{1D0325A7-A2AD-4930-ABD6-A4350C9A33A0}" type="pres">
      <dgm:prSet presAssocID="{54A664D3-4ABB-482F-9A73-0D915C08A518}" presName="composite" presStyleCnt="0"/>
      <dgm:spPr/>
    </dgm:pt>
    <dgm:pt modelId="{9F0885B3-3040-42D0-A732-84E6FA318A41}" type="pres">
      <dgm:prSet presAssocID="{54A664D3-4ABB-482F-9A73-0D915C08A518}" presName="parTx" presStyleLbl="node1" presStyleIdx="3" presStyleCnt="5">
        <dgm:presLayoutVars>
          <dgm:chMax val="0"/>
          <dgm:chPref val="0"/>
          <dgm:bulletEnabled val="1"/>
        </dgm:presLayoutVars>
      </dgm:prSet>
      <dgm:spPr/>
      <dgm:t>
        <a:bodyPr/>
        <a:lstStyle/>
        <a:p>
          <a:endParaRPr lang="en-CA"/>
        </a:p>
      </dgm:t>
    </dgm:pt>
    <dgm:pt modelId="{B2CA545C-E3F2-4AE0-B301-A349B2929996}" type="pres">
      <dgm:prSet presAssocID="{54A664D3-4ABB-482F-9A73-0D915C08A518}" presName="desTx" presStyleLbl="revTx" presStyleIdx="3" presStyleCnt="5">
        <dgm:presLayoutVars>
          <dgm:bulletEnabled val="1"/>
        </dgm:presLayoutVars>
      </dgm:prSet>
      <dgm:spPr/>
      <dgm:t>
        <a:bodyPr/>
        <a:lstStyle/>
        <a:p>
          <a:endParaRPr lang="en-CA"/>
        </a:p>
      </dgm:t>
    </dgm:pt>
    <dgm:pt modelId="{525BF4A3-D1DC-4BEB-8963-EEE9B153745C}" type="pres">
      <dgm:prSet presAssocID="{231CF4F5-ACAA-4AD7-96F8-5A6FFFBDFEED}" presName="space" presStyleCnt="0"/>
      <dgm:spPr/>
    </dgm:pt>
    <dgm:pt modelId="{7C2BF38B-18A6-486D-BDB6-C84D58A1F7CE}" type="pres">
      <dgm:prSet presAssocID="{45C9385C-15A3-494F-9932-D5AD0140FDFC}" presName="composite" presStyleCnt="0"/>
      <dgm:spPr/>
    </dgm:pt>
    <dgm:pt modelId="{7F20BFBB-E334-40C6-8203-DF59E50F6157}" type="pres">
      <dgm:prSet presAssocID="{45C9385C-15A3-494F-9932-D5AD0140FDFC}" presName="parTx" presStyleLbl="node1" presStyleIdx="4" presStyleCnt="5">
        <dgm:presLayoutVars>
          <dgm:chMax val="0"/>
          <dgm:chPref val="0"/>
          <dgm:bulletEnabled val="1"/>
        </dgm:presLayoutVars>
      </dgm:prSet>
      <dgm:spPr/>
      <dgm:t>
        <a:bodyPr/>
        <a:lstStyle/>
        <a:p>
          <a:endParaRPr lang="en-CA"/>
        </a:p>
      </dgm:t>
    </dgm:pt>
    <dgm:pt modelId="{9F0FF945-F3B0-46FF-AB93-58EBED51D61F}" type="pres">
      <dgm:prSet presAssocID="{45C9385C-15A3-494F-9932-D5AD0140FDFC}" presName="desTx" presStyleLbl="revTx" presStyleIdx="4" presStyleCnt="5">
        <dgm:presLayoutVars>
          <dgm:bulletEnabled val="1"/>
        </dgm:presLayoutVars>
      </dgm:prSet>
      <dgm:spPr/>
      <dgm:t>
        <a:bodyPr/>
        <a:lstStyle/>
        <a:p>
          <a:endParaRPr lang="en-CA"/>
        </a:p>
      </dgm:t>
    </dgm:pt>
  </dgm:ptLst>
  <dgm:cxnLst>
    <dgm:cxn modelId="{65B20BA4-1972-48AD-8077-E612A4569D1C}" srcId="{45C9385C-15A3-494F-9932-D5AD0140FDFC}" destId="{18D4FAA2-3488-4773-975C-C20D6CB02A1A}" srcOrd="0" destOrd="0" parTransId="{360E4031-DC6A-4148-A315-A400013D7FF7}" sibTransId="{894A1B18-8850-4A33-9BAA-ECDA990CB86A}"/>
    <dgm:cxn modelId="{FB4CEAD8-4C3A-084A-AFFC-6446E4ED5074}" type="presOf" srcId="{CC21AB85-7427-4C67-BB31-96426C18A8C2}" destId="{39D1CCD7-990B-40FF-9D9D-F3C55A3D2C8B}" srcOrd="0" destOrd="0" presId="urn:microsoft.com/office/officeart/2005/8/layout/chevron1"/>
    <dgm:cxn modelId="{3BD9FC0A-C370-E14E-8A42-D2EDD8BEC3FD}" type="presOf" srcId="{A374DC8C-1435-4779-AE47-C686B99FF4F8}" destId="{B2CA545C-E3F2-4AE0-B301-A349B2929996}" srcOrd="0" destOrd="0" presId="urn:microsoft.com/office/officeart/2005/8/layout/chevron1"/>
    <dgm:cxn modelId="{E89A8AFB-233F-4087-AF34-4DFF9DD501F5}" srcId="{D071F098-1FB1-4D78-B376-BE56C5A320BE}" destId="{F7DB42A3-6316-4176-88FF-3B707F2C3102}" srcOrd="0" destOrd="0" parTransId="{6391A0D5-8001-4032-96C2-5A9BA3EA1389}" sibTransId="{9B03CD7E-CAB4-4181-B360-4D3390C98A4C}"/>
    <dgm:cxn modelId="{F29A44CA-DF90-4EA1-B848-3E2A311523FE}" srcId="{B3EBC321-344B-4C6F-9087-334BDAA3B8C7}" destId="{64487C7F-C64C-4446-9972-A981710E9367}" srcOrd="0" destOrd="0" parTransId="{86880AD8-2F61-4745-A85D-B1563FAC7CE2}" sibTransId="{64EB5BF4-B547-433C-8241-01DB9D8E6985}"/>
    <dgm:cxn modelId="{A2F4BBF1-2EC2-F446-B64E-32CB64AAD01A}" type="presOf" srcId="{B3EBC321-344B-4C6F-9087-334BDAA3B8C7}" destId="{E498B990-B207-43FE-A8E9-84C7B273DA68}" srcOrd="0" destOrd="0" presId="urn:microsoft.com/office/officeart/2005/8/layout/chevron1"/>
    <dgm:cxn modelId="{93626235-1539-AC41-914B-03851A9C8132}" type="presOf" srcId="{45C9385C-15A3-494F-9932-D5AD0140FDFC}" destId="{7F20BFBB-E334-40C6-8203-DF59E50F6157}" srcOrd="0" destOrd="0" presId="urn:microsoft.com/office/officeart/2005/8/layout/chevron1"/>
    <dgm:cxn modelId="{665B545E-6040-41C1-9485-1941EEFABC59}" srcId="{CC21AB85-7427-4C67-BB31-96426C18A8C2}" destId="{D071F098-1FB1-4D78-B376-BE56C5A320BE}" srcOrd="1" destOrd="0" parTransId="{3A6F4137-C6F7-40D3-9AFC-B392D5801871}" sibTransId="{C390EEB1-FE83-42F4-9624-0BC2A6C5CE4F}"/>
    <dgm:cxn modelId="{C628728A-B9B9-9E49-B03D-7AFA9989C705}" type="presOf" srcId="{1B107B0F-B074-48FE-A5FC-8869EF6F25FF}" destId="{E498B990-B207-43FE-A8E9-84C7B273DA68}" srcOrd="0" destOrd="4" presId="urn:microsoft.com/office/officeart/2005/8/layout/chevron1"/>
    <dgm:cxn modelId="{1D5BEA54-60F4-4CB7-8758-3484375FD54D}" srcId="{61670803-1C5B-4B0C-9F94-1ED227920B14}" destId="{AAFFC4E0-7CA4-4C90-B7B6-4308DCC3F52E}" srcOrd="1" destOrd="0" parTransId="{0E57A511-B1DF-421C-8CE5-F8A58177F219}" sibTransId="{6282A5D2-A2E6-4F06-BE7C-8EB36837A583}"/>
    <dgm:cxn modelId="{089CDC97-FDF5-FA4A-8BC4-D0A02929B122}" type="presOf" srcId="{2FF9109A-9367-4846-87A1-39C3EA00DF68}" destId="{E498B990-B207-43FE-A8E9-84C7B273DA68}" srcOrd="0" destOrd="3" presId="urn:microsoft.com/office/officeart/2005/8/layout/chevron1"/>
    <dgm:cxn modelId="{5F09E9AB-E295-B04D-88D7-72A962878173}" type="presOf" srcId="{AAFFC4E0-7CA4-4C90-B7B6-4308DCC3F52E}" destId="{E498B990-B207-43FE-A8E9-84C7B273DA68}" srcOrd="0" destOrd="2" presId="urn:microsoft.com/office/officeart/2005/8/layout/chevron1"/>
    <dgm:cxn modelId="{558FDE2F-35A6-4174-AAE9-F54BCA7D5AB2}" srcId="{CC21AB85-7427-4C67-BB31-96426C18A8C2}" destId="{45C9385C-15A3-494F-9932-D5AD0140FDFC}" srcOrd="4" destOrd="0" parTransId="{861A2B18-C203-498C-BF8A-F87FD38EB51F}" sibTransId="{FBC28EA9-E12F-4274-982B-D37CC0D97E65}"/>
    <dgm:cxn modelId="{168F0643-8E4A-484A-8484-667259474893}" srcId="{CC21AB85-7427-4C67-BB31-96426C18A8C2}" destId="{48585F6D-987B-42F1-81A2-7BC801378B88}" srcOrd="0" destOrd="0" parTransId="{A70895E4-E87E-4B46-957B-6D701AD3C62C}" sibTransId="{A21A8FCD-97E1-4DB2-AD66-F8214F5021E0}"/>
    <dgm:cxn modelId="{F946AD69-0523-4BE4-A03B-58C3D7F27E1A}" srcId="{CC21AB85-7427-4C67-BB31-96426C18A8C2}" destId="{54A664D3-4ABB-482F-9A73-0D915C08A518}" srcOrd="3" destOrd="0" parTransId="{106E3764-2BE7-449A-AE45-7A044B6CC988}" sibTransId="{231CF4F5-ACAA-4AD7-96F8-5A6FFFBDFEED}"/>
    <dgm:cxn modelId="{F369FD22-B934-42C4-9448-1207F5497F4C}" srcId="{48585F6D-987B-42F1-81A2-7BC801378B88}" destId="{87402DCF-76A6-4E79-B769-6DC155077DF4}" srcOrd="0" destOrd="0" parTransId="{D3F97E38-F98F-45CE-A519-D00CEBF5E501}" sibTransId="{DFD31D14-5633-4CE9-8B34-9F42B0E2E8C6}"/>
    <dgm:cxn modelId="{82BC12B9-013E-3A4A-B67E-0BAF2A11A94A}" type="presOf" srcId="{48585F6D-987B-42F1-81A2-7BC801378B88}" destId="{2EF06002-A3C1-4559-8F3C-8EEDF2774F92}" srcOrd="0" destOrd="0" presId="urn:microsoft.com/office/officeart/2005/8/layout/chevron1"/>
    <dgm:cxn modelId="{FD36A60D-DC26-404F-8343-445962526E96}" srcId="{CC21AB85-7427-4C67-BB31-96426C18A8C2}" destId="{61670803-1C5B-4B0C-9F94-1ED227920B14}" srcOrd="2" destOrd="0" parTransId="{E7DB485C-C78C-4FD9-9DCA-4D37378DD678}" sibTransId="{E99F2AE5-7862-498C-9353-620A18D4F150}"/>
    <dgm:cxn modelId="{120A4654-9F20-684D-9662-CD9A2E05513B}" type="presOf" srcId="{18D4FAA2-3488-4773-975C-C20D6CB02A1A}" destId="{9F0FF945-F3B0-46FF-AB93-58EBED51D61F}" srcOrd="0" destOrd="0" presId="urn:microsoft.com/office/officeart/2005/8/layout/chevron1"/>
    <dgm:cxn modelId="{40527F93-D6F9-3F4E-8D96-676A5C7037E4}" type="presOf" srcId="{87402DCF-76A6-4E79-B769-6DC155077DF4}" destId="{FBA669C3-1119-4BA5-960D-0ECDFABE14A0}" srcOrd="0" destOrd="0" presId="urn:microsoft.com/office/officeart/2005/8/layout/chevron1"/>
    <dgm:cxn modelId="{D165FA1B-D9AE-3C41-82C7-19BC6560A1C7}" type="presOf" srcId="{54A664D3-4ABB-482F-9A73-0D915C08A518}" destId="{9F0885B3-3040-42D0-A732-84E6FA318A41}" srcOrd="0" destOrd="0" presId="urn:microsoft.com/office/officeart/2005/8/layout/chevron1"/>
    <dgm:cxn modelId="{76AB90D4-42F6-489F-94BD-7274D42F7D45}" srcId="{AAFFC4E0-7CA4-4C90-B7B6-4308DCC3F52E}" destId="{2FF9109A-9367-4846-87A1-39C3EA00DF68}" srcOrd="0" destOrd="0" parTransId="{4AF473EC-B681-4E7B-804D-E053A1916770}" sibTransId="{56E7DCD1-ACE7-42A2-B86A-AA5AB33EE603}"/>
    <dgm:cxn modelId="{CB3ADDC1-6DB3-5D43-BD31-2AB00B6913E5}" type="presOf" srcId="{D071F098-1FB1-4D78-B376-BE56C5A320BE}" destId="{358CEBBC-1CAD-4EFD-BF88-055C37A10E9E}" srcOrd="0" destOrd="0" presId="urn:microsoft.com/office/officeart/2005/8/layout/chevron1"/>
    <dgm:cxn modelId="{A479F711-5E97-784F-909B-9F8F7E9F6CC7}" type="presOf" srcId="{F7DB42A3-6316-4176-88FF-3B707F2C3102}" destId="{B671B45C-3E64-49F4-B88C-496DCE2605B8}" srcOrd="0" destOrd="0" presId="urn:microsoft.com/office/officeart/2005/8/layout/chevron1"/>
    <dgm:cxn modelId="{B518ABF9-9229-403B-BA1F-FA895414C992}" srcId="{54A664D3-4ABB-482F-9A73-0D915C08A518}" destId="{A374DC8C-1435-4779-AE47-C686B99FF4F8}" srcOrd="0" destOrd="0" parTransId="{577E250B-6023-4CD7-BF85-1F0295982E9A}" sibTransId="{DA506354-E152-4AED-97BA-834F96571AE9}"/>
    <dgm:cxn modelId="{641AA790-BC04-43F7-AF3D-5EF3A087B759}" srcId="{61670803-1C5B-4B0C-9F94-1ED227920B14}" destId="{B3EBC321-344B-4C6F-9087-334BDAA3B8C7}" srcOrd="0" destOrd="0" parTransId="{41D91CF2-D007-40D8-894E-B302157694DC}" sibTransId="{61749231-0F87-42F5-93E1-7B611CF9B026}"/>
    <dgm:cxn modelId="{E94050F7-8B5D-214F-8A25-BA52AF06E4A2}" type="presOf" srcId="{64487C7F-C64C-4446-9972-A981710E9367}" destId="{E498B990-B207-43FE-A8E9-84C7B273DA68}" srcOrd="0" destOrd="1" presId="urn:microsoft.com/office/officeart/2005/8/layout/chevron1"/>
    <dgm:cxn modelId="{18B2855D-D946-4EDE-9209-2CB41E98F0B3}" srcId="{AAFFC4E0-7CA4-4C90-B7B6-4308DCC3F52E}" destId="{1B107B0F-B074-48FE-A5FC-8869EF6F25FF}" srcOrd="1" destOrd="0" parTransId="{0BD71F0B-F437-46E5-B1DF-95AB600AC5AD}" sibTransId="{DDA66735-ADAA-492A-B6DC-EA325EDC51A7}"/>
    <dgm:cxn modelId="{39720E97-54C5-2047-B28F-9F0B7FFA3339}" type="presOf" srcId="{61670803-1C5B-4B0C-9F94-1ED227920B14}" destId="{6CEF99AA-BA16-4AA8-BD9E-3DDAAF75136F}" srcOrd="0" destOrd="0" presId="urn:microsoft.com/office/officeart/2005/8/layout/chevron1"/>
    <dgm:cxn modelId="{30EE9D42-AB50-304B-BC29-CDF1F1A92DB3}" type="presParOf" srcId="{39D1CCD7-990B-40FF-9D9D-F3C55A3D2C8B}" destId="{88EC5BE6-DAB4-4249-B654-67675FF1E62D}" srcOrd="0" destOrd="0" presId="urn:microsoft.com/office/officeart/2005/8/layout/chevron1"/>
    <dgm:cxn modelId="{548BEF23-116D-1B40-94B0-05CE9E593CF4}" type="presParOf" srcId="{88EC5BE6-DAB4-4249-B654-67675FF1E62D}" destId="{2EF06002-A3C1-4559-8F3C-8EEDF2774F92}" srcOrd="0" destOrd="0" presId="urn:microsoft.com/office/officeart/2005/8/layout/chevron1"/>
    <dgm:cxn modelId="{9CDEC9D9-C534-9F44-A43B-8091489AF738}" type="presParOf" srcId="{88EC5BE6-DAB4-4249-B654-67675FF1E62D}" destId="{FBA669C3-1119-4BA5-960D-0ECDFABE14A0}" srcOrd="1" destOrd="0" presId="urn:microsoft.com/office/officeart/2005/8/layout/chevron1"/>
    <dgm:cxn modelId="{6B9A5351-D7EF-4F46-8337-D80D58D0118B}" type="presParOf" srcId="{39D1CCD7-990B-40FF-9D9D-F3C55A3D2C8B}" destId="{A7246161-DC7F-4082-B07E-E56706CC44A0}" srcOrd="1" destOrd="0" presId="urn:microsoft.com/office/officeart/2005/8/layout/chevron1"/>
    <dgm:cxn modelId="{6B8BB43A-447B-D344-B8D6-D0E6D7228DA5}" type="presParOf" srcId="{39D1CCD7-990B-40FF-9D9D-F3C55A3D2C8B}" destId="{618964E0-4428-4E0E-B08C-651B0CF5B3AB}" srcOrd="2" destOrd="0" presId="urn:microsoft.com/office/officeart/2005/8/layout/chevron1"/>
    <dgm:cxn modelId="{85A5F98A-C10E-1B41-836E-C923C0BBFA48}" type="presParOf" srcId="{618964E0-4428-4E0E-B08C-651B0CF5B3AB}" destId="{358CEBBC-1CAD-4EFD-BF88-055C37A10E9E}" srcOrd="0" destOrd="0" presId="urn:microsoft.com/office/officeart/2005/8/layout/chevron1"/>
    <dgm:cxn modelId="{F16BD762-A592-194D-8BB6-C4A1F746361F}" type="presParOf" srcId="{618964E0-4428-4E0E-B08C-651B0CF5B3AB}" destId="{B671B45C-3E64-49F4-B88C-496DCE2605B8}" srcOrd="1" destOrd="0" presId="urn:microsoft.com/office/officeart/2005/8/layout/chevron1"/>
    <dgm:cxn modelId="{0E58B3EF-A994-634A-A1E7-42457C299E73}" type="presParOf" srcId="{39D1CCD7-990B-40FF-9D9D-F3C55A3D2C8B}" destId="{D64CE3D4-EF45-4A53-98AF-EACDFDA9D24E}" srcOrd="3" destOrd="0" presId="urn:microsoft.com/office/officeart/2005/8/layout/chevron1"/>
    <dgm:cxn modelId="{4DD382B3-3A77-1647-A0F4-A5E00FD3B2F9}" type="presParOf" srcId="{39D1CCD7-990B-40FF-9D9D-F3C55A3D2C8B}" destId="{4A0FE172-1F47-4CB0-8042-F3E39903F4C3}" srcOrd="4" destOrd="0" presId="urn:microsoft.com/office/officeart/2005/8/layout/chevron1"/>
    <dgm:cxn modelId="{CCE9DE4A-AE8A-3F47-A686-8B1308A9589E}" type="presParOf" srcId="{4A0FE172-1F47-4CB0-8042-F3E39903F4C3}" destId="{6CEF99AA-BA16-4AA8-BD9E-3DDAAF75136F}" srcOrd="0" destOrd="0" presId="urn:microsoft.com/office/officeart/2005/8/layout/chevron1"/>
    <dgm:cxn modelId="{3672CBAE-F598-5146-8ED6-8ABA15721730}" type="presParOf" srcId="{4A0FE172-1F47-4CB0-8042-F3E39903F4C3}" destId="{E498B990-B207-43FE-A8E9-84C7B273DA68}" srcOrd="1" destOrd="0" presId="urn:microsoft.com/office/officeart/2005/8/layout/chevron1"/>
    <dgm:cxn modelId="{F1F39CB2-2809-8145-9EEA-A7ED6A2F25E0}" type="presParOf" srcId="{39D1CCD7-990B-40FF-9D9D-F3C55A3D2C8B}" destId="{5772907C-3A31-4EC5-8B03-E565E1569DD1}" srcOrd="5" destOrd="0" presId="urn:microsoft.com/office/officeart/2005/8/layout/chevron1"/>
    <dgm:cxn modelId="{F55D2D26-5E08-2F41-BC60-456DC5B02F3C}" type="presParOf" srcId="{39D1CCD7-990B-40FF-9D9D-F3C55A3D2C8B}" destId="{1D0325A7-A2AD-4930-ABD6-A4350C9A33A0}" srcOrd="6" destOrd="0" presId="urn:microsoft.com/office/officeart/2005/8/layout/chevron1"/>
    <dgm:cxn modelId="{9FDD56AA-CA82-4447-BCE7-CD33E4F6F19F}" type="presParOf" srcId="{1D0325A7-A2AD-4930-ABD6-A4350C9A33A0}" destId="{9F0885B3-3040-42D0-A732-84E6FA318A41}" srcOrd="0" destOrd="0" presId="urn:microsoft.com/office/officeart/2005/8/layout/chevron1"/>
    <dgm:cxn modelId="{096B83F4-154F-FC4E-B47F-F6E3E604AFFD}" type="presParOf" srcId="{1D0325A7-A2AD-4930-ABD6-A4350C9A33A0}" destId="{B2CA545C-E3F2-4AE0-B301-A349B2929996}" srcOrd="1" destOrd="0" presId="urn:microsoft.com/office/officeart/2005/8/layout/chevron1"/>
    <dgm:cxn modelId="{071FA4EF-FC85-9840-9B45-6FB2A1637CC2}" type="presParOf" srcId="{39D1CCD7-990B-40FF-9D9D-F3C55A3D2C8B}" destId="{525BF4A3-D1DC-4BEB-8963-EEE9B153745C}" srcOrd="7" destOrd="0" presId="urn:microsoft.com/office/officeart/2005/8/layout/chevron1"/>
    <dgm:cxn modelId="{810254FC-36B2-BA46-99F6-C6D6A241D73C}" type="presParOf" srcId="{39D1CCD7-990B-40FF-9D9D-F3C55A3D2C8B}" destId="{7C2BF38B-18A6-486D-BDB6-C84D58A1F7CE}" srcOrd="8" destOrd="0" presId="urn:microsoft.com/office/officeart/2005/8/layout/chevron1"/>
    <dgm:cxn modelId="{FCA967FF-14F7-7A48-97EF-C533AF357A99}" type="presParOf" srcId="{7C2BF38B-18A6-486D-BDB6-C84D58A1F7CE}" destId="{7F20BFBB-E334-40C6-8203-DF59E50F6157}" srcOrd="0" destOrd="0" presId="urn:microsoft.com/office/officeart/2005/8/layout/chevron1"/>
    <dgm:cxn modelId="{2B9D0F13-8233-914F-9834-83FF7E1F06ED}" type="presParOf" srcId="{7C2BF38B-18A6-486D-BDB6-C84D58A1F7CE}" destId="{9F0FF945-F3B0-46FF-AB93-58EBED51D61F}"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47B284-F233-4EF6-911E-BA3026ED427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CA"/>
        </a:p>
      </dgm:t>
    </dgm:pt>
    <dgm:pt modelId="{C734FC4B-BAF6-403F-AD5B-5B4BB69B3F7F}">
      <dgm:prSet phldrT="[Text]" custT="1"/>
      <dgm:spPr/>
      <dgm:t>
        <a:bodyPr/>
        <a:lstStyle/>
        <a:p>
          <a:r>
            <a:rPr lang="en-CA" sz="2400" b="1" dirty="0" smtClean="0">
              <a:latin typeface="Franklin Gothic Medium" pitchFamily="34" charset="0"/>
              <a:cs typeface="Kalinga" pitchFamily="2" charset="0"/>
            </a:rPr>
            <a:t>Network-Legacy Airlines</a:t>
          </a:r>
          <a:endParaRPr lang="en-CA" sz="2400" b="1" dirty="0">
            <a:latin typeface="Franklin Gothic Medium" pitchFamily="34" charset="0"/>
            <a:cs typeface="Kalinga" pitchFamily="2" charset="0"/>
          </a:endParaRPr>
        </a:p>
      </dgm:t>
    </dgm:pt>
    <dgm:pt modelId="{6DBCF243-0575-4B1C-ADC1-83463FFA4AEF}" type="parTrans" cxnId="{0F9B56A6-E651-48B1-B005-934AD4D2342B}">
      <dgm:prSet/>
      <dgm:spPr/>
      <dgm:t>
        <a:bodyPr/>
        <a:lstStyle/>
        <a:p>
          <a:endParaRPr lang="en-CA"/>
        </a:p>
      </dgm:t>
    </dgm:pt>
    <dgm:pt modelId="{7A4FE652-7E1C-4D2F-B1CC-E7629069C27A}" type="sibTrans" cxnId="{0F9B56A6-E651-48B1-B005-934AD4D2342B}">
      <dgm:prSet/>
      <dgm:spPr/>
      <dgm:t>
        <a:bodyPr/>
        <a:lstStyle/>
        <a:p>
          <a:endParaRPr lang="en-CA"/>
        </a:p>
      </dgm:t>
    </dgm:pt>
    <dgm:pt modelId="{ADECD9AB-05E1-4BD0-B4C9-825B7261A3F1}">
      <dgm:prSet/>
      <dgm:spPr/>
      <dgm:t>
        <a:bodyPr/>
        <a:lstStyle/>
        <a:p>
          <a:r>
            <a:rPr lang="en-CA" altLang="zh-CN" dirty="0" smtClean="0">
              <a:latin typeface="Franklin Gothic Medium" pitchFamily="34" charset="0"/>
              <a:cs typeface="Calibri" pitchFamily="34" charset="0"/>
            </a:rPr>
            <a:t>New competition after deregulation</a:t>
          </a:r>
          <a:endParaRPr lang="en-CA" altLang="zh-CN" dirty="0">
            <a:latin typeface="Franklin Gothic Medium" pitchFamily="34" charset="0"/>
            <a:cs typeface="Calibri" pitchFamily="34" charset="0"/>
          </a:endParaRPr>
        </a:p>
      </dgm:t>
    </dgm:pt>
    <dgm:pt modelId="{2158C97F-5533-4011-9C96-2624F3936A3A}" type="parTrans" cxnId="{643BEBBF-81DC-426C-8424-FFB7D9144B4B}">
      <dgm:prSet/>
      <dgm:spPr/>
      <dgm:t>
        <a:bodyPr/>
        <a:lstStyle/>
        <a:p>
          <a:endParaRPr lang="en-CA"/>
        </a:p>
      </dgm:t>
    </dgm:pt>
    <dgm:pt modelId="{D4B70A66-0B73-4EFA-82B5-453E767D256B}" type="sibTrans" cxnId="{643BEBBF-81DC-426C-8424-FFB7D9144B4B}">
      <dgm:prSet/>
      <dgm:spPr/>
      <dgm:t>
        <a:bodyPr/>
        <a:lstStyle/>
        <a:p>
          <a:endParaRPr lang="en-CA"/>
        </a:p>
      </dgm:t>
    </dgm:pt>
    <dgm:pt modelId="{C533A01F-42E2-4454-8F29-736A8798E513}">
      <dgm:prSet/>
      <dgm:spPr/>
      <dgm:t>
        <a:bodyPr/>
        <a:lstStyle/>
        <a:p>
          <a:r>
            <a:rPr lang="en-CA" altLang="zh-CN" dirty="0" smtClean="0">
              <a:latin typeface="Franklin Gothic Medium" pitchFamily="34" charset="0"/>
              <a:cs typeface="Calibri" pitchFamily="34" charset="0"/>
            </a:rPr>
            <a:t>More Luxury aircrafts</a:t>
          </a:r>
          <a:endParaRPr lang="en-CA" altLang="zh-CN" dirty="0">
            <a:latin typeface="Franklin Gothic Medium" pitchFamily="34" charset="0"/>
            <a:cs typeface="Calibri" pitchFamily="34" charset="0"/>
          </a:endParaRPr>
        </a:p>
      </dgm:t>
    </dgm:pt>
    <dgm:pt modelId="{15A95A6C-5B50-4E33-B808-F50335EEBA6F}" type="parTrans" cxnId="{40DDC5A4-4ED8-4CCB-A0C7-2544DA8037F8}">
      <dgm:prSet/>
      <dgm:spPr/>
      <dgm:t>
        <a:bodyPr/>
        <a:lstStyle/>
        <a:p>
          <a:endParaRPr lang="en-CA"/>
        </a:p>
      </dgm:t>
    </dgm:pt>
    <dgm:pt modelId="{3358663A-5435-4B5A-B89C-40CD5C8D8D13}" type="sibTrans" cxnId="{40DDC5A4-4ED8-4CCB-A0C7-2544DA8037F8}">
      <dgm:prSet/>
      <dgm:spPr/>
      <dgm:t>
        <a:bodyPr/>
        <a:lstStyle/>
        <a:p>
          <a:endParaRPr lang="en-CA"/>
        </a:p>
      </dgm:t>
    </dgm:pt>
    <dgm:pt modelId="{0FDE1F2F-238A-45BB-998C-562EFBB586AE}">
      <dgm:prSet/>
      <dgm:spPr/>
      <dgm:t>
        <a:bodyPr/>
        <a:lstStyle/>
        <a:p>
          <a:r>
            <a:rPr lang="en-CA" altLang="zh-CN" dirty="0" smtClean="0">
              <a:latin typeface="Franklin Gothic Medium" pitchFamily="34" charset="0"/>
              <a:cs typeface="Calibri" pitchFamily="34" charset="0"/>
            </a:rPr>
            <a:t>Economic/Business/First Class</a:t>
          </a:r>
          <a:endParaRPr lang="en-CA" altLang="zh-CN" dirty="0">
            <a:latin typeface="Franklin Gothic Medium" pitchFamily="34" charset="0"/>
            <a:cs typeface="Calibri" pitchFamily="34" charset="0"/>
          </a:endParaRPr>
        </a:p>
      </dgm:t>
    </dgm:pt>
    <dgm:pt modelId="{8D72F855-A6DC-48A3-923E-7695E7310D54}" type="parTrans" cxnId="{B651BA3D-1354-4605-B9D4-7ABBC1A256ED}">
      <dgm:prSet/>
      <dgm:spPr/>
      <dgm:t>
        <a:bodyPr/>
        <a:lstStyle/>
        <a:p>
          <a:endParaRPr lang="en-CA"/>
        </a:p>
      </dgm:t>
    </dgm:pt>
    <dgm:pt modelId="{06E37071-0A32-4F4C-B27D-BB905B4E2FEB}" type="sibTrans" cxnId="{B651BA3D-1354-4605-B9D4-7ABBC1A256ED}">
      <dgm:prSet/>
      <dgm:spPr/>
      <dgm:t>
        <a:bodyPr/>
        <a:lstStyle/>
        <a:p>
          <a:endParaRPr lang="en-CA"/>
        </a:p>
      </dgm:t>
    </dgm:pt>
    <dgm:pt modelId="{DDECF95C-62CB-414C-A32E-74F0C3087881}">
      <dgm:prSet/>
      <dgm:spPr/>
      <dgm:t>
        <a:bodyPr/>
        <a:lstStyle/>
        <a:p>
          <a:r>
            <a:rPr lang="en-CA" altLang="zh-CN" dirty="0" smtClean="0">
              <a:latin typeface="Franklin Gothic Medium" pitchFamily="34" charset="0"/>
              <a:cs typeface="Calibri" pitchFamily="34" charset="0"/>
            </a:rPr>
            <a:t>Higher level of services: airport lounges, frequent-flyer program, premium in-flight services</a:t>
          </a:r>
          <a:endParaRPr lang="en-CA" altLang="zh-CN" dirty="0">
            <a:latin typeface="Franklin Gothic Medium" pitchFamily="34" charset="0"/>
            <a:cs typeface="Calibri" pitchFamily="34" charset="0"/>
          </a:endParaRPr>
        </a:p>
      </dgm:t>
    </dgm:pt>
    <dgm:pt modelId="{AEF87F7D-ECD4-4FD9-BA11-AA5B997D07D2}" type="parTrans" cxnId="{453160DB-D516-4217-A1BF-966C18316F6A}">
      <dgm:prSet/>
      <dgm:spPr/>
      <dgm:t>
        <a:bodyPr/>
        <a:lstStyle/>
        <a:p>
          <a:endParaRPr lang="en-CA"/>
        </a:p>
      </dgm:t>
    </dgm:pt>
    <dgm:pt modelId="{7BA3F12B-5989-4727-B1B7-A6A79AB0C43E}" type="sibTrans" cxnId="{453160DB-D516-4217-A1BF-966C18316F6A}">
      <dgm:prSet/>
      <dgm:spPr/>
      <dgm:t>
        <a:bodyPr/>
        <a:lstStyle/>
        <a:p>
          <a:endParaRPr lang="en-CA"/>
        </a:p>
      </dgm:t>
    </dgm:pt>
    <dgm:pt modelId="{B4157081-56AD-4211-8330-36138D842CCF}">
      <dgm:prSet/>
      <dgm:spPr/>
      <dgm:t>
        <a:bodyPr/>
        <a:lstStyle/>
        <a:p>
          <a:r>
            <a:rPr lang="en-CA" altLang="zh-CN" dirty="0" smtClean="0">
              <a:latin typeface="Franklin Gothic Medium" pitchFamily="34" charset="0"/>
              <a:cs typeface="Calibri" pitchFamily="34" charset="0"/>
            </a:rPr>
            <a:t>Price discrimination</a:t>
          </a:r>
          <a:endParaRPr lang="en-CA" altLang="zh-CN" dirty="0">
            <a:latin typeface="Franklin Gothic Medium" pitchFamily="34" charset="0"/>
            <a:cs typeface="Calibri" pitchFamily="34" charset="0"/>
          </a:endParaRPr>
        </a:p>
      </dgm:t>
    </dgm:pt>
    <dgm:pt modelId="{3F1694C0-115E-4831-AD5E-381F00A59F50}" type="parTrans" cxnId="{1E9FC4A9-D941-4410-BE4F-3A6F7944FFE7}">
      <dgm:prSet/>
      <dgm:spPr/>
      <dgm:t>
        <a:bodyPr/>
        <a:lstStyle/>
        <a:p>
          <a:endParaRPr lang="en-CA"/>
        </a:p>
      </dgm:t>
    </dgm:pt>
    <dgm:pt modelId="{1D73BF2C-7CF1-478F-AC0B-C126EE154A64}" type="sibTrans" cxnId="{1E9FC4A9-D941-4410-BE4F-3A6F7944FFE7}">
      <dgm:prSet/>
      <dgm:spPr/>
      <dgm:t>
        <a:bodyPr/>
        <a:lstStyle/>
        <a:p>
          <a:endParaRPr lang="en-CA"/>
        </a:p>
      </dgm:t>
    </dgm:pt>
    <dgm:pt modelId="{AA7C70FB-9FF0-4C8C-9C4B-A495A0205B9D}">
      <dgm:prSet/>
      <dgm:spPr/>
      <dgm:t>
        <a:bodyPr/>
        <a:lstStyle/>
        <a:p>
          <a:r>
            <a:rPr lang="ja-JP" altLang="en-US" dirty="0" smtClean="0">
              <a:latin typeface="Calibri" charset="0"/>
              <a:ea typeface="ＭＳ Ｐゴシック" charset="0"/>
            </a:rPr>
            <a:t>‘</a:t>
          </a:r>
          <a:r>
            <a:rPr lang="en-US" dirty="0" smtClean="0">
              <a:latin typeface="Calibri" charset="0"/>
              <a:ea typeface="ＭＳ Ｐゴシック" charset="0"/>
            </a:rPr>
            <a:t>sell the right seat, to the right customer, at the right time, for the right prices.</a:t>
          </a:r>
          <a:r>
            <a:rPr lang="ja-JP" altLang="en-US" dirty="0" smtClean="0">
              <a:latin typeface="Calibri" charset="0"/>
              <a:ea typeface="ＭＳ Ｐゴシック" charset="0"/>
            </a:rPr>
            <a:t>’</a:t>
          </a:r>
          <a:endParaRPr lang="en-CA" altLang="zh-CN" dirty="0">
            <a:latin typeface="Franklin Gothic Medium" pitchFamily="34" charset="0"/>
            <a:cs typeface="Calibri" pitchFamily="34" charset="0"/>
          </a:endParaRPr>
        </a:p>
      </dgm:t>
    </dgm:pt>
    <dgm:pt modelId="{C51C289E-3D67-496A-A51C-20822B072BDE}" type="parTrans" cxnId="{3352F35A-DDFB-4D1A-8792-F4BE81A05E82}">
      <dgm:prSet/>
      <dgm:spPr/>
      <dgm:t>
        <a:bodyPr/>
        <a:lstStyle/>
        <a:p>
          <a:endParaRPr lang="en-CA"/>
        </a:p>
      </dgm:t>
    </dgm:pt>
    <dgm:pt modelId="{88574236-323B-41A7-86DB-5F2601A068F5}" type="sibTrans" cxnId="{3352F35A-DDFB-4D1A-8792-F4BE81A05E82}">
      <dgm:prSet/>
      <dgm:spPr/>
      <dgm:t>
        <a:bodyPr/>
        <a:lstStyle/>
        <a:p>
          <a:endParaRPr lang="en-CA"/>
        </a:p>
      </dgm:t>
    </dgm:pt>
    <dgm:pt modelId="{F183776A-A798-477F-A740-466AE19264AA}">
      <dgm:prSet/>
      <dgm:spPr/>
      <dgm:t>
        <a:bodyPr/>
        <a:lstStyle/>
        <a:p>
          <a:r>
            <a:rPr lang="en-CA" altLang="zh-CN" dirty="0" smtClean="0">
              <a:latin typeface="Franklin Gothic Medium" pitchFamily="34" charset="0"/>
              <a:cs typeface="Calibri" pitchFamily="34" charset="0"/>
            </a:rPr>
            <a:t>Frills</a:t>
          </a:r>
          <a:endParaRPr lang="en-CA" altLang="zh-CN" dirty="0">
            <a:latin typeface="Franklin Gothic Medium" pitchFamily="34" charset="0"/>
            <a:cs typeface="Calibri" pitchFamily="34" charset="0"/>
          </a:endParaRPr>
        </a:p>
      </dgm:t>
    </dgm:pt>
    <dgm:pt modelId="{E107B93E-0DAA-474F-9EB4-E34E6CDAE41C}" type="parTrans" cxnId="{E7C9B31D-C400-4EE0-9B92-3F6648C56388}">
      <dgm:prSet/>
      <dgm:spPr/>
      <dgm:t>
        <a:bodyPr/>
        <a:lstStyle/>
        <a:p>
          <a:endParaRPr lang="en-CA"/>
        </a:p>
      </dgm:t>
    </dgm:pt>
    <dgm:pt modelId="{9009C181-BA62-4772-9000-5D4F4E10F68C}" type="sibTrans" cxnId="{E7C9B31D-C400-4EE0-9B92-3F6648C56388}">
      <dgm:prSet/>
      <dgm:spPr/>
      <dgm:t>
        <a:bodyPr/>
        <a:lstStyle/>
        <a:p>
          <a:endParaRPr lang="en-CA"/>
        </a:p>
      </dgm:t>
    </dgm:pt>
    <dgm:pt modelId="{E7AD319E-BD82-4F48-9DA5-D36BA7FC8F11}">
      <dgm:prSet/>
      <dgm:spPr/>
      <dgm:t>
        <a:bodyPr/>
        <a:lstStyle/>
        <a:p>
          <a:r>
            <a:rPr lang="en-CA" altLang="zh-CN" dirty="0" smtClean="0">
              <a:latin typeface="Franklin Gothic Medium" pitchFamily="34" charset="0"/>
              <a:cs typeface="Calibri" pitchFamily="34" charset="0"/>
            </a:rPr>
            <a:t>Airline Alliances</a:t>
          </a:r>
          <a:endParaRPr lang="en-CA" altLang="zh-CN" dirty="0">
            <a:latin typeface="Franklin Gothic Medium" pitchFamily="34" charset="0"/>
            <a:cs typeface="Calibri" pitchFamily="34" charset="0"/>
          </a:endParaRPr>
        </a:p>
      </dgm:t>
    </dgm:pt>
    <dgm:pt modelId="{F34BDE79-85C1-4FBC-AD1C-F8EA2FF7B76B}" type="parTrans" cxnId="{6DB8FE98-A1C3-4824-8A99-3EA3BEB60D85}">
      <dgm:prSet/>
      <dgm:spPr/>
      <dgm:t>
        <a:bodyPr/>
        <a:lstStyle/>
        <a:p>
          <a:endParaRPr lang="en-CA"/>
        </a:p>
      </dgm:t>
    </dgm:pt>
    <dgm:pt modelId="{13757E09-ED45-458F-B614-43379CD529EE}" type="sibTrans" cxnId="{6DB8FE98-A1C3-4824-8A99-3EA3BEB60D85}">
      <dgm:prSet/>
      <dgm:spPr/>
      <dgm:t>
        <a:bodyPr/>
        <a:lstStyle/>
        <a:p>
          <a:endParaRPr lang="en-CA"/>
        </a:p>
      </dgm:t>
    </dgm:pt>
    <dgm:pt modelId="{60DB412D-8ED2-41B0-9D66-3871B79BECC7}">
      <dgm:prSet phldrT="[Text]" custT="1"/>
      <dgm:spPr/>
      <dgm:t>
        <a:bodyPr/>
        <a:lstStyle/>
        <a:p>
          <a:r>
            <a:rPr lang="en-CA" altLang="zh-CN" sz="2400" b="1" dirty="0" smtClean="0">
              <a:latin typeface="Franklin Gothic Medium" pitchFamily="34" charset="0"/>
              <a:cs typeface="Calibri" pitchFamily="34" charset="0"/>
            </a:rPr>
            <a:t>Low-Cost Airlines</a:t>
          </a:r>
          <a:endParaRPr lang="en-CA" sz="2400" dirty="0">
            <a:latin typeface="Franklin Gothic Medium" pitchFamily="34" charset="0"/>
          </a:endParaRPr>
        </a:p>
      </dgm:t>
    </dgm:pt>
    <dgm:pt modelId="{3482D6CC-492A-4327-9EC2-21A6F7565838}" type="sibTrans" cxnId="{96BD8B38-0175-4097-B261-3634D12302D3}">
      <dgm:prSet/>
      <dgm:spPr/>
      <dgm:t>
        <a:bodyPr/>
        <a:lstStyle/>
        <a:p>
          <a:endParaRPr lang="en-CA"/>
        </a:p>
      </dgm:t>
    </dgm:pt>
    <dgm:pt modelId="{D98EDE1B-2A4D-4D83-A8A5-0EC96E81B3A8}" type="parTrans" cxnId="{96BD8B38-0175-4097-B261-3634D12302D3}">
      <dgm:prSet/>
      <dgm:spPr/>
      <dgm:t>
        <a:bodyPr/>
        <a:lstStyle/>
        <a:p>
          <a:endParaRPr lang="en-CA"/>
        </a:p>
      </dgm:t>
    </dgm:pt>
    <dgm:pt modelId="{8CC00753-6052-4054-9E34-CC194CE2993D}">
      <dgm:prSet/>
      <dgm:spPr/>
      <dgm:t>
        <a:bodyPr/>
        <a:lstStyle/>
        <a:p>
          <a:r>
            <a:rPr lang="en-CA" altLang="zh-CN" dirty="0" smtClean="0">
              <a:latin typeface="Franklin Gothic Medium" pitchFamily="34" charset="0"/>
              <a:cs typeface="Calibri" pitchFamily="34" charset="0"/>
            </a:rPr>
            <a:t>Fewer types of aircrafts </a:t>
          </a:r>
          <a:endParaRPr lang="en-CA" altLang="zh-CN" dirty="0">
            <a:latin typeface="Franklin Gothic Medium" pitchFamily="34" charset="0"/>
            <a:cs typeface="Calibri" pitchFamily="34" charset="0"/>
          </a:endParaRPr>
        </a:p>
      </dgm:t>
    </dgm:pt>
    <dgm:pt modelId="{406735F8-18CA-4E55-81F9-82D42EB1861F}" type="parTrans" cxnId="{EC5E12B2-8AF3-498B-81C8-E6F68D5F8843}">
      <dgm:prSet/>
      <dgm:spPr/>
      <dgm:t>
        <a:bodyPr/>
        <a:lstStyle/>
        <a:p>
          <a:endParaRPr lang="en-CA"/>
        </a:p>
      </dgm:t>
    </dgm:pt>
    <dgm:pt modelId="{17F629FD-282D-4754-90E9-A68797BD2E6A}" type="sibTrans" cxnId="{EC5E12B2-8AF3-498B-81C8-E6F68D5F8843}">
      <dgm:prSet/>
      <dgm:spPr/>
      <dgm:t>
        <a:bodyPr/>
        <a:lstStyle/>
        <a:p>
          <a:endParaRPr lang="en-CA"/>
        </a:p>
      </dgm:t>
    </dgm:pt>
    <dgm:pt modelId="{42B2867E-E13B-4D99-81EC-4E17AF3A9884}">
      <dgm:prSet/>
      <dgm:spPr/>
      <dgm:t>
        <a:bodyPr/>
        <a:lstStyle/>
        <a:p>
          <a:r>
            <a:rPr lang="en-CA" altLang="zh-CN" dirty="0" smtClean="0">
              <a:latin typeface="Franklin Gothic Medium" pitchFamily="34" charset="0"/>
              <a:cs typeface="Calibri" pitchFamily="34" charset="0"/>
            </a:rPr>
            <a:t>Lower maintenance expenses</a:t>
          </a:r>
          <a:endParaRPr lang="en-CA" altLang="zh-CN" dirty="0">
            <a:latin typeface="Franklin Gothic Medium" pitchFamily="34" charset="0"/>
            <a:cs typeface="Calibri" pitchFamily="34" charset="0"/>
          </a:endParaRPr>
        </a:p>
      </dgm:t>
    </dgm:pt>
    <dgm:pt modelId="{AA0D4B63-B033-43F3-809C-FC3116408E54}" type="parTrans" cxnId="{06B7AD0D-C929-4C2C-A44F-2A46EF25C75B}">
      <dgm:prSet/>
      <dgm:spPr/>
      <dgm:t>
        <a:bodyPr/>
        <a:lstStyle/>
        <a:p>
          <a:endParaRPr lang="en-CA"/>
        </a:p>
      </dgm:t>
    </dgm:pt>
    <dgm:pt modelId="{4394BCEB-F799-4C9F-AF2B-8C0BAA80B570}" type="sibTrans" cxnId="{06B7AD0D-C929-4C2C-A44F-2A46EF25C75B}">
      <dgm:prSet/>
      <dgm:spPr/>
      <dgm:t>
        <a:bodyPr/>
        <a:lstStyle/>
        <a:p>
          <a:endParaRPr lang="en-CA"/>
        </a:p>
      </dgm:t>
    </dgm:pt>
    <dgm:pt modelId="{253A4E69-3E92-47F7-9A1B-D4E70F58CFB8}">
      <dgm:prSet/>
      <dgm:spPr/>
      <dgm:t>
        <a:bodyPr/>
        <a:lstStyle/>
        <a:p>
          <a:r>
            <a:rPr lang="en-CA" altLang="zh-CN" dirty="0" smtClean="0">
              <a:latin typeface="Franklin Gothic Medium" pitchFamily="34" charset="0"/>
              <a:cs typeface="Calibri" pitchFamily="34" charset="0"/>
            </a:rPr>
            <a:t>Economic class</a:t>
          </a:r>
          <a:endParaRPr lang="en-CA" altLang="zh-CN" dirty="0">
            <a:latin typeface="Franklin Gothic Medium" pitchFamily="34" charset="0"/>
            <a:cs typeface="Calibri" pitchFamily="34" charset="0"/>
          </a:endParaRPr>
        </a:p>
      </dgm:t>
    </dgm:pt>
    <dgm:pt modelId="{0F57FE98-FB4E-4B23-9E1E-C3B3899FB381}" type="parTrans" cxnId="{971F0E1A-175A-40FD-B31F-BC965BB2EE5E}">
      <dgm:prSet/>
      <dgm:spPr/>
      <dgm:t>
        <a:bodyPr/>
        <a:lstStyle/>
        <a:p>
          <a:endParaRPr lang="en-CA"/>
        </a:p>
      </dgm:t>
    </dgm:pt>
    <dgm:pt modelId="{17A7346E-B6D9-4DAC-A23C-E9AD815033A2}" type="sibTrans" cxnId="{971F0E1A-175A-40FD-B31F-BC965BB2EE5E}">
      <dgm:prSet/>
      <dgm:spPr/>
      <dgm:t>
        <a:bodyPr/>
        <a:lstStyle/>
        <a:p>
          <a:endParaRPr lang="en-CA"/>
        </a:p>
      </dgm:t>
    </dgm:pt>
    <dgm:pt modelId="{3E12A327-92F5-47D2-9340-C6A47B852411}">
      <dgm:prSet/>
      <dgm:spPr/>
      <dgm:t>
        <a:bodyPr/>
        <a:lstStyle/>
        <a:p>
          <a:r>
            <a:rPr lang="en-CA" altLang="zh-CN" dirty="0" smtClean="0">
              <a:latin typeface="Franklin Gothic Medium" pitchFamily="34" charset="0"/>
              <a:cs typeface="Calibri" pitchFamily="34" charset="0"/>
            </a:rPr>
            <a:t>Less services</a:t>
          </a:r>
          <a:endParaRPr lang="en-CA" altLang="zh-CN" dirty="0">
            <a:latin typeface="Franklin Gothic Medium" pitchFamily="34" charset="0"/>
            <a:cs typeface="Calibri" pitchFamily="34" charset="0"/>
          </a:endParaRPr>
        </a:p>
      </dgm:t>
    </dgm:pt>
    <dgm:pt modelId="{E3245082-F7D5-4F7F-A3AA-A718A7372656}" type="parTrans" cxnId="{1B0C1FF8-414A-461E-A675-C43BA8375ABE}">
      <dgm:prSet/>
      <dgm:spPr/>
      <dgm:t>
        <a:bodyPr/>
        <a:lstStyle/>
        <a:p>
          <a:endParaRPr lang="en-CA"/>
        </a:p>
      </dgm:t>
    </dgm:pt>
    <dgm:pt modelId="{486E92B7-CD22-469A-801A-C0C7B13EF15F}" type="sibTrans" cxnId="{1B0C1FF8-414A-461E-A675-C43BA8375ABE}">
      <dgm:prSet/>
      <dgm:spPr/>
      <dgm:t>
        <a:bodyPr/>
        <a:lstStyle/>
        <a:p>
          <a:endParaRPr lang="en-CA"/>
        </a:p>
      </dgm:t>
    </dgm:pt>
    <dgm:pt modelId="{3CDB17C9-6251-419D-BCDB-5A4BE5E45F3E}">
      <dgm:prSet/>
      <dgm:spPr/>
      <dgm:t>
        <a:bodyPr/>
        <a:lstStyle/>
        <a:p>
          <a:r>
            <a:rPr lang="en-CA" altLang="zh-CN" dirty="0" smtClean="0">
              <a:latin typeface="Franklin Gothic Medium" pitchFamily="34" charset="0"/>
              <a:cs typeface="Calibri" pitchFamily="34" charset="0"/>
            </a:rPr>
            <a:t>Fly early/late</a:t>
          </a:r>
          <a:endParaRPr lang="en-CA" altLang="zh-CN" dirty="0">
            <a:latin typeface="Franklin Gothic Medium" pitchFamily="34" charset="0"/>
            <a:cs typeface="Calibri" pitchFamily="34" charset="0"/>
          </a:endParaRPr>
        </a:p>
      </dgm:t>
    </dgm:pt>
    <dgm:pt modelId="{CE547364-2E48-45F5-A5D9-D2FFF1E277DE}" type="parTrans" cxnId="{0AEE2DF8-8706-4179-85DB-E3CBBC4D9A80}">
      <dgm:prSet/>
      <dgm:spPr/>
      <dgm:t>
        <a:bodyPr/>
        <a:lstStyle/>
        <a:p>
          <a:endParaRPr lang="en-CA"/>
        </a:p>
      </dgm:t>
    </dgm:pt>
    <dgm:pt modelId="{B0BAEFD1-F2BA-406C-B1AB-E5A2A05346D7}" type="sibTrans" cxnId="{0AEE2DF8-8706-4179-85DB-E3CBBC4D9A80}">
      <dgm:prSet/>
      <dgm:spPr/>
      <dgm:t>
        <a:bodyPr/>
        <a:lstStyle/>
        <a:p>
          <a:endParaRPr lang="en-CA"/>
        </a:p>
      </dgm:t>
    </dgm:pt>
    <dgm:pt modelId="{55A3AB77-0764-40E4-8C1F-237C187D3BEA}">
      <dgm:prSet/>
      <dgm:spPr/>
      <dgm:t>
        <a:bodyPr/>
        <a:lstStyle/>
        <a:p>
          <a:r>
            <a:rPr lang="en-CA" altLang="zh-CN" dirty="0" smtClean="0">
              <a:latin typeface="Franklin Gothic Medium" pitchFamily="34" charset="0"/>
              <a:cs typeface="Calibri" pitchFamily="34" charset="0"/>
            </a:rPr>
            <a:t>Lower landing fees</a:t>
          </a:r>
          <a:endParaRPr lang="en-CA" altLang="zh-CN" dirty="0">
            <a:latin typeface="Franklin Gothic Medium" pitchFamily="34" charset="0"/>
            <a:cs typeface="Calibri" pitchFamily="34" charset="0"/>
          </a:endParaRPr>
        </a:p>
      </dgm:t>
    </dgm:pt>
    <dgm:pt modelId="{EADA5F21-F0F5-4FF8-800E-750B3C7A852A}" type="parTrans" cxnId="{5DF4F93F-1146-49A7-911A-4D2DE21BD24D}">
      <dgm:prSet/>
      <dgm:spPr/>
      <dgm:t>
        <a:bodyPr/>
        <a:lstStyle/>
        <a:p>
          <a:endParaRPr lang="en-CA"/>
        </a:p>
      </dgm:t>
    </dgm:pt>
    <dgm:pt modelId="{2F55356D-46C2-447D-ABB9-56A9BFA0E641}" type="sibTrans" cxnId="{5DF4F93F-1146-49A7-911A-4D2DE21BD24D}">
      <dgm:prSet/>
      <dgm:spPr/>
      <dgm:t>
        <a:bodyPr/>
        <a:lstStyle/>
        <a:p>
          <a:endParaRPr lang="en-CA"/>
        </a:p>
      </dgm:t>
    </dgm:pt>
    <dgm:pt modelId="{6A0A74F5-D0B8-47BF-9CCA-8564FC91A8F2}">
      <dgm:prSet/>
      <dgm:spPr/>
      <dgm:t>
        <a:bodyPr/>
        <a:lstStyle/>
        <a:p>
          <a:r>
            <a:rPr lang="en-CA" altLang="zh-CN" dirty="0" smtClean="0">
              <a:latin typeface="Franklin Gothic Medium" pitchFamily="34" charset="0"/>
              <a:cs typeface="Calibri" pitchFamily="34" charset="0"/>
            </a:rPr>
            <a:t>Simpler fare schedules</a:t>
          </a:r>
          <a:endParaRPr lang="en-CA" altLang="zh-CN" dirty="0">
            <a:latin typeface="Franklin Gothic Medium" pitchFamily="34" charset="0"/>
            <a:cs typeface="Calibri" pitchFamily="34" charset="0"/>
          </a:endParaRPr>
        </a:p>
      </dgm:t>
    </dgm:pt>
    <dgm:pt modelId="{FC2970B4-162E-4481-8CDC-D9C1D7BBF762}" type="parTrans" cxnId="{BA7D37B7-E7A5-479A-A0DD-FBBF88AEF4C8}">
      <dgm:prSet/>
      <dgm:spPr/>
      <dgm:t>
        <a:bodyPr/>
        <a:lstStyle/>
        <a:p>
          <a:endParaRPr lang="en-CA"/>
        </a:p>
      </dgm:t>
    </dgm:pt>
    <dgm:pt modelId="{469AEF8A-64EB-4051-B740-EEFC8BFEEED5}" type="sibTrans" cxnId="{BA7D37B7-E7A5-479A-A0DD-FBBF88AEF4C8}">
      <dgm:prSet/>
      <dgm:spPr/>
      <dgm:t>
        <a:bodyPr/>
        <a:lstStyle/>
        <a:p>
          <a:endParaRPr lang="en-CA"/>
        </a:p>
      </dgm:t>
    </dgm:pt>
    <dgm:pt modelId="{C0059CC3-5147-432C-9BD9-7FF5AF31C17F}">
      <dgm:prSet/>
      <dgm:spPr/>
      <dgm:t>
        <a:bodyPr/>
        <a:lstStyle/>
        <a:p>
          <a:r>
            <a:rPr lang="en-CA" altLang="zh-CN" dirty="0" smtClean="0">
              <a:latin typeface="Franklin Gothic Medium" pitchFamily="34" charset="0"/>
              <a:cs typeface="Calibri" pitchFamily="34" charset="0"/>
            </a:rPr>
            <a:t>Lower fares</a:t>
          </a:r>
          <a:endParaRPr lang="en-CA" altLang="zh-CN" dirty="0">
            <a:latin typeface="Franklin Gothic Medium" pitchFamily="34" charset="0"/>
            <a:cs typeface="Calibri" pitchFamily="34" charset="0"/>
          </a:endParaRPr>
        </a:p>
      </dgm:t>
    </dgm:pt>
    <dgm:pt modelId="{C18A0C64-59CE-4340-AC06-578B164ECB6A}" type="parTrans" cxnId="{DC91A622-18C6-49E2-8DB2-D3570806A19C}">
      <dgm:prSet/>
      <dgm:spPr/>
      <dgm:t>
        <a:bodyPr/>
        <a:lstStyle/>
        <a:p>
          <a:endParaRPr lang="en-CA"/>
        </a:p>
      </dgm:t>
    </dgm:pt>
    <dgm:pt modelId="{A56BD109-525E-48F0-9BC1-934225FB64A0}" type="sibTrans" cxnId="{DC91A622-18C6-49E2-8DB2-D3570806A19C}">
      <dgm:prSet/>
      <dgm:spPr/>
      <dgm:t>
        <a:bodyPr/>
        <a:lstStyle/>
        <a:p>
          <a:endParaRPr lang="en-CA"/>
        </a:p>
      </dgm:t>
    </dgm:pt>
    <dgm:pt modelId="{7CB0C772-A4A5-42C6-B4B3-32310877B87C}">
      <dgm:prSet/>
      <dgm:spPr/>
      <dgm:t>
        <a:bodyPr/>
        <a:lstStyle/>
        <a:p>
          <a:r>
            <a:rPr lang="en-CA" altLang="zh-CN" dirty="0" smtClean="0">
              <a:latin typeface="Franklin Gothic Medium" pitchFamily="34" charset="0"/>
              <a:cs typeface="Calibri" pitchFamily="34" charset="0"/>
            </a:rPr>
            <a:t>No alliance</a:t>
          </a:r>
          <a:endParaRPr lang="en-CA" altLang="zh-CN" dirty="0">
            <a:latin typeface="Franklin Gothic Medium" pitchFamily="34" charset="0"/>
            <a:cs typeface="Calibri" pitchFamily="34" charset="0"/>
          </a:endParaRPr>
        </a:p>
      </dgm:t>
    </dgm:pt>
    <dgm:pt modelId="{32375B60-ABAC-4B27-AA7A-63B261C0D2D3}" type="parTrans" cxnId="{850D5B97-03B0-48ED-B6CD-13A652FD2CAF}">
      <dgm:prSet/>
      <dgm:spPr/>
      <dgm:t>
        <a:bodyPr/>
        <a:lstStyle/>
        <a:p>
          <a:endParaRPr lang="en-CA"/>
        </a:p>
      </dgm:t>
    </dgm:pt>
    <dgm:pt modelId="{A253A58A-8BF9-41B0-816E-0B503BBCCC71}" type="sibTrans" cxnId="{850D5B97-03B0-48ED-B6CD-13A652FD2CAF}">
      <dgm:prSet/>
      <dgm:spPr/>
      <dgm:t>
        <a:bodyPr/>
        <a:lstStyle/>
        <a:p>
          <a:endParaRPr lang="en-CA"/>
        </a:p>
      </dgm:t>
    </dgm:pt>
    <dgm:pt modelId="{311BDF99-0052-4904-9EBE-F0B00700FB29}">
      <dgm:prSet/>
      <dgm:spPr/>
      <dgm:t>
        <a:bodyPr/>
        <a:lstStyle/>
        <a:p>
          <a:r>
            <a:rPr lang="en-CA" altLang="zh-CN" dirty="0" smtClean="0">
              <a:latin typeface="Franklin Gothic Medium" pitchFamily="34" charset="0"/>
              <a:cs typeface="Calibri" pitchFamily="34" charset="0"/>
            </a:rPr>
            <a:t>No-frills</a:t>
          </a:r>
          <a:endParaRPr lang="en-CA" altLang="zh-CN" dirty="0">
            <a:latin typeface="Franklin Gothic Medium" pitchFamily="34" charset="0"/>
            <a:cs typeface="Calibri" pitchFamily="34" charset="0"/>
          </a:endParaRPr>
        </a:p>
      </dgm:t>
    </dgm:pt>
    <dgm:pt modelId="{A68248AD-F2B1-4A08-A7F5-69568AB9308E}" type="parTrans" cxnId="{B3EBE6EE-3A7B-45D0-850C-FF9EC8AF3CEF}">
      <dgm:prSet/>
      <dgm:spPr/>
      <dgm:t>
        <a:bodyPr/>
        <a:lstStyle/>
        <a:p>
          <a:endParaRPr lang="en-CA"/>
        </a:p>
      </dgm:t>
    </dgm:pt>
    <dgm:pt modelId="{D5CF7306-9937-4294-8C7E-D56AFC1F52F0}" type="sibTrans" cxnId="{B3EBE6EE-3A7B-45D0-850C-FF9EC8AF3CEF}">
      <dgm:prSet/>
      <dgm:spPr/>
      <dgm:t>
        <a:bodyPr/>
        <a:lstStyle/>
        <a:p>
          <a:endParaRPr lang="en-CA"/>
        </a:p>
      </dgm:t>
    </dgm:pt>
    <dgm:pt modelId="{64DF99AF-E1CC-4795-9CE1-03D0B2624216}" type="pres">
      <dgm:prSet presAssocID="{CC47B284-F233-4EF6-911E-BA3026ED4278}" presName="Name0" presStyleCnt="0">
        <dgm:presLayoutVars>
          <dgm:dir/>
          <dgm:animLvl val="lvl"/>
          <dgm:resizeHandles val="exact"/>
        </dgm:presLayoutVars>
      </dgm:prSet>
      <dgm:spPr/>
      <dgm:t>
        <a:bodyPr/>
        <a:lstStyle/>
        <a:p>
          <a:endParaRPr lang="en-CA"/>
        </a:p>
      </dgm:t>
    </dgm:pt>
    <dgm:pt modelId="{4E0F131B-436E-4F04-807E-41E07F726445}" type="pres">
      <dgm:prSet presAssocID="{C734FC4B-BAF6-403F-AD5B-5B4BB69B3F7F}" presName="composite" presStyleCnt="0"/>
      <dgm:spPr/>
    </dgm:pt>
    <dgm:pt modelId="{6586D3EA-36B2-4570-8689-91907D82D379}" type="pres">
      <dgm:prSet presAssocID="{C734FC4B-BAF6-403F-AD5B-5B4BB69B3F7F}" presName="parTx" presStyleLbl="alignNode1" presStyleIdx="0" presStyleCnt="2" custScaleX="123122">
        <dgm:presLayoutVars>
          <dgm:chMax val="0"/>
          <dgm:chPref val="0"/>
          <dgm:bulletEnabled val="1"/>
        </dgm:presLayoutVars>
      </dgm:prSet>
      <dgm:spPr/>
      <dgm:t>
        <a:bodyPr/>
        <a:lstStyle/>
        <a:p>
          <a:endParaRPr lang="en-CA"/>
        </a:p>
      </dgm:t>
    </dgm:pt>
    <dgm:pt modelId="{B995CB19-94AC-4203-8E09-7A0D10C944EF}" type="pres">
      <dgm:prSet presAssocID="{C734FC4B-BAF6-403F-AD5B-5B4BB69B3F7F}" presName="desTx" presStyleLbl="alignAccFollowNode1" presStyleIdx="0" presStyleCnt="2" custScaleX="122856">
        <dgm:presLayoutVars>
          <dgm:bulletEnabled val="1"/>
        </dgm:presLayoutVars>
      </dgm:prSet>
      <dgm:spPr/>
      <dgm:t>
        <a:bodyPr/>
        <a:lstStyle/>
        <a:p>
          <a:endParaRPr lang="en-CA"/>
        </a:p>
      </dgm:t>
    </dgm:pt>
    <dgm:pt modelId="{C2912935-6A47-4447-B694-94C438826F3B}" type="pres">
      <dgm:prSet presAssocID="{7A4FE652-7E1C-4D2F-B1CC-E7629069C27A}" presName="space" presStyleCnt="0"/>
      <dgm:spPr/>
    </dgm:pt>
    <dgm:pt modelId="{123BA9B6-8B8B-4589-91D4-9B9DB7485A1D}" type="pres">
      <dgm:prSet presAssocID="{60DB412D-8ED2-41B0-9D66-3871B79BECC7}" presName="composite" presStyleCnt="0"/>
      <dgm:spPr/>
    </dgm:pt>
    <dgm:pt modelId="{F7C8C39D-DA66-479D-885E-0B694DFA79C9}" type="pres">
      <dgm:prSet presAssocID="{60DB412D-8ED2-41B0-9D66-3871B79BECC7}" presName="parTx" presStyleLbl="alignNode1" presStyleIdx="1" presStyleCnt="2">
        <dgm:presLayoutVars>
          <dgm:chMax val="0"/>
          <dgm:chPref val="0"/>
          <dgm:bulletEnabled val="1"/>
        </dgm:presLayoutVars>
      </dgm:prSet>
      <dgm:spPr/>
      <dgm:t>
        <a:bodyPr/>
        <a:lstStyle/>
        <a:p>
          <a:endParaRPr lang="en-CA"/>
        </a:p>
      </dgm:t>
    </dgm:pt>
    <dgm:pt modelId="{B590E1E0-7FC0-473A-9FC6-5AFE678F7DBC}" type="pres">
      <dgm:prSet presAssocID="{60DB412D-8ED2-41B0-9D66-3871B79BECC7}" presName="desTx" presStyleLbl="alignAccFollowNode1" presStyleIdx="1" presStyleCnt="2">
        <dgm:presLayoutVars>
          <dgm:bulletEnabled val="1"/>
        </dgm:presLayoutVars>
      </dgm:prSet>
      <dgm:spPr/>
      <dgm:t>
        <a:bodyPr/>
        <a:lstStyle/>
        <a:p>
          <a:endParaRPr lang="en-CA"/>
        </a:p>
      </dgm:t>
    </dgm:pt>
  </dgm:ptLst>
  <dgm:cxnLst>
    <dgm:cxn modelId="{40DDC5A4-4ED8-4CCB-A0C7-2544DA8037F8}" srcId="{C734FC4B-BAF6-403F-AD5B-5B4BB69B3F7F}" destId="{C533A01F-42E2-4454-8F29-736A8798E513}" srcOrd="1" destOrd="0" parTransId="{15A95A6C-5B50-4E33-B808-F50335EEBA6F}" sibTransId="{3358663A-5435-4B5A-B89C-40CD5C8D8D13}"/>
    <dgm:cxn modelId="{E555CD45-A1C3-5F4F-B5DD-CC77A4834C75}" type="presOf" srcId="{DDECF95C-62CB-414C-A32E-74F0C3087881}" destId="{B995CB19-94AC-4203-8E09-7A0D10C944EF}" srcOrd="0" destOrd="3" presId="urn:microsoft.com/office/officeart/2005/8/layout/hList1"/>
    <dgm:cxn modelId="{6C095847-8F43-E446-A366-93DA169B4860}" type="presOf" srcId="{42B2867E-E13B-4D99-81EC-4E17AF3A9884}" destId="{B590E1E0-7FC0-473A-9FC6-5AFE678F7DBC}" srcOrd="0" destOrd="1" presId="urn:microsoft.com/office/officeart/2005/8/layout/hList1"/>
    <dgm:cxn modelId="{B33EF61B-4E4F-AE47-BA28-16DDAAF760CD}" type="presOf" srcId="{60DB412D-8ED2-41B0-9D66-3871B79BECC7}" destId="{F7C8C39D-DA66-479D-885E-0B694DFA79C9}" srcOrd="0" destOrd="0" presId="urn:microsoft.com/office/officeart/2005/8/layout/hList1"/>
    <dgm:cxn modelId="{E8DAED57-2931-394C-A41B-47B32386AD00}" type="presOf" srcId="{8CC00753-6052-4054-9E34-CC194CE2993D}" destId="{B590E1E0-7FC0-473A-9FC6-5AFE678F7DBC}" srcOrd="0" destOrd="0" presId="urn:microsoft.com/office/officeart/2005/8/layout/hList1"/>
    <dgm:cxn modelId="{5DF4F93F-1146-49A7-911A-4D2DE21BD24D}" srcId="{3CDB17C9-6251-419D-BCDB-5A4BE5E45F3E}" destId="{55A3AB77-0764-40E4-8C1F-237C187D3BEA}" srcOrd="0" destOrd="0" parTransId="{EADA5F21-F0F5-4FF8-800E-750B3C7A852A}" sibTransId="{2F55356D-46C2-447D-ABB9-56A9BFA0E641}"/>
    <dgm:cxn modelId="{96BD8B38-0175-4097-B261-3634D12302D3}" srcId="{CC47B284-F233-4EF6-911E-BA3026ED4278}" destId="{60DB412D-8ED2-41B0-9D66-3871B79BECC7}" srcOrd="1" destOrd="0" parTransId="{D98EDE1B-2A4D-4D83-A8A5-0EC96E81B3A8}" sibTransId="{3482D6CC-492A-4327-9EC2-21A6F7565838}"/>
    <dgm:cxn modelId="{5816795D-7917-BC4D-A46D-B1A77A5163BC}" type="presOf" srcId="{ADECD9AB-05E1-4BD0-B4C9-825B7261A3F1}" destId="{B995CB19-94AC-4203-8E09-7A0D10C944EF}" srcOrd="0" destOrd="0" presId="urn:microsoft.com/office/officeart/2005/8/layout/hList1"/>
    <dgm:cxn modelId="{28EF6007-DC42-ED47-A3B7-018B819A0AED}" type="presOf" srcId="{C734FC4B-BAF6-403F-AD5B-5B4BB69B3F7F}" destId="{6586D3EA-36B2-4570-8689-91907D82D379}" srcOrd="0" destOrd="0" presId="urn:microsoft.com/office/officeart/2005/8/layout/hList1"/>
    <dgm:cxn modelId="{C54480D0-08DC-754D-9D03-29DF95A605DB}" type="presOf" srcId="{3CDB17C9-6251-419D-BCDB-5A4BE5E45F3E}" destId="{B590E1E0-7FC0-473A-9FC6-5AFE678F7DBC}" srcOrd="0" destOrd="4" presId="urn:microsoft.com/office/officeart/2005/8/layout/hList1"/>
    <dgm:cxn modelId="{3352F35A-DDFB-4D1A-8792-F4BE81A05E82}" srcId="{B4157081-56AD-4211-8330-36138D842CCF}" destId="{AA7C70FB-9FF0-4C8C-9C4B-A495A0205B9D}" srcOrd="0" destOrd="0" parTransId="{C51C289E-3D67-496A-A51C-20822B072BDE}" sibTransId="{88574236-323B-41A7-86DB-5F2601A068F5}"/>
    <dgm:cxn modelId="{95139378-E524-8A4F-A02B-E5E2E531A0EF}" type="presOf" srcId="{311BDF99-0052-4904-9EBE-F0B00700FB29}" destId="{B590E1E0-7FC0-473A-9FC6-5AFE678F7DBC}" srcOrd="0" destOrd="9" presId="urn:microsoft.com/office/officeart/2005/8/layout/hList1"/>
    <dgm:cxn modelId="{EC5E12B2-8AF3-498B-81C8-E6F68D5F8843}" srcId="{60DB412D-8ED2-41B0-9D66-3871B79BECC7}" destId="{8CC00753-6052-4054-9E34-CC194CE2993D}" srcOrd="0" destOrd="0" parTransId="{406735F8-18CA-4E55-81F9-82D42EB1861F}" sibTransId="{17F629FD-282D-4754-90E9-A68797BD2E6A}"/>
    <dgm:cxn modelId="{A1190972-1D87-C243-AC13-3545EDB5D251}" type="presOf" srcId="{7CB0C772-A4A5-42C6-B4B3-32310877B87C}" destId="{B590E1E0-7FC0-473A-9FC6-5AFE678F7DBC}" srcOrd="0" destOrd="8" presId="urn:microsoft.com/office/officeart/2005/8/layout/hList1"/>
    <dgm:cxn modelId="{68BF08F3-FDC6-1B49-A3F1-3B088186AE61}" type="presOf" srcId="{55A3AB77-0764-40E4-8C1F-237C187D3BEA}" destId="{B590E1E0-7FC0-473A-9FC6-5AFE678F7DBC}" srcOrd="0" destOrd="5" presId="urn:microsoft.com/office/officeart/2005/8/layout/hList1"/>
    <dgm:cxn modelId="{6A4C06BF-D2AC-4C42-971F-0FAF66C090DA}" type="presOf" srcId="{B4157081-56AD-4211-8330-36138D842CCF}" destId="{B995CB19-94AC-4203-8E09-7A0D10C944EF}" srcOrd="0" destOrd="4" presId="urn:microsoft.com/office/officeart/2005/8/layout/hList1"/>
    <dgm:cxn modelId="{B651BA3D-1354-4605-B9D4-7ABBC1A256ED}" srcId="{C734FC4B-BAF6-403F-AD5B-5B4BB69B3F7F}" destId="{0FDE1F2F-238A-45BB-998C-562EFBB586AE}" srcOrd="2" destOrd="0" parTransId="{8D72F855-A6DC-48A3-923E-7695E7310D54}" sibTransId="{06E37071-0A32-4F4C-B27D-BB905B4E2FEB}"/>
    <dgm:cxn modelId="{0F9B56A6-E651-48B1-B005-934AD4D2342B}" srcId="{CC47B284-F233-4EF6-911E-BA3026ED4278}" destId="{C734FC4B-BAF6-403F-AD5B-5B4BB69B3F7F}" srcOrd="0" destOrd="0" parTransId="{6DBCF243-0575-4B1C-ADC1-83463FFA4AEF}" sibTransId="{7A4FE652-7E1C-4D2F-B1CC-E7629069C27A}"/>
    <dgm:cxn modelId="{B4732AD9-9A68-584E-BB92-B892573B15B4}" type="presOf" srcId="{6A0A74F5-D0B8-47BF-9CCA-8564FC91A8F2}" destId="{B590E1E0-7FC0-473A-9FC6-5AFE678F7DBC}" srcOrd="0" destOrd="6" presId="urn:microsoft.com/office/officeart/2005/8/layout/hList1"/>
    <dgm:cxn modelId="{B3EBE6EE-3A7B-45D0-850C-FF9EC8AF3CEF}" srcId="{60DB412D-8ED2-41B0-9D66-3871B79BECC7}" destId="{311BDF99-0052-4904-9EBE-F0B00700FB29}" srcOrd="7" destOrd="0" parTransId="{A68248AD-F2B1-4A08-A7F5-69568AB9308E}" sibTransId="{D5CF7306-9937-4294-8C7E-D56AFC1F52F0}"/>
    <dgm:cxn modelId="{6DB8FE98-A1C3-4824-8A99-3EA3BEB60D85}" srcId="{C734FC4B-BAF6-403F-AD5B-5B4BB69B3F7F}" destId="{E7AD319E-BD82-4F48-9DA5-D36BA7FC8F11}" srcOrd="6" destOrd="0" parTransId="{F34BDE79-85C1-4FBC-AD1C-F8EA2FF7B76B}" sibTransId="{13757E09-ED45-458F-B614-43379CD529EE}"/>
    <dgm:cxn modelId="{1E9FC4A9-D941-4410-BE4F-3A6F7944FFE7}" srcId="{C734FC4B-BAF6-403F-AD5B-5B4BB69B3F7F}" destId="{B4157081-56AD-4211-8330-36138D842CCF}" srcOrd="4" destOrd="0" parTransId="{3F1694C0-115E-4831-AD5E-381F00A59F50}" sibTransId="{1D73BF2C-7CF1-478F-AC0B-C126EE154A64}"/>
    <dgm:cxn modelId="{453160DB-D516-4217-A1BF-966C18316F6A}" srcId="{C734FC4B-BAF6-403F-AD5B-5B4BB69B3F7F}" destId="{DDECF95C-62CB-414C-A32E-74F0C3087881}" srcOrd="3" destOrd="0" parTransId="{AEF87F7D-ECD4-4FD9-BA11-AA5B997D07D2}" sibTransId="{7BA3F12B-5989-4727-B1B7-A6A79AB0C43E}"/>
    <dgm:cxn modelId="{71D1B867-745E-3D47-93E7-2758D936F59C}" type="presOf" srcId="{253A4E69-3E92-47F7-9A1B-D4E70F58CFB8}" destId="{B590E1E0-7FC0-473A-9FC6-5AFE678F7DBC}" srcOrd="0" destOrd="2" presId="urn:microsoft.com/office/officeart/2005/8/layout/hList1"/>
    <dgm:cxn modelId="{971F0E1A-175A-40FD-B31F-BC965BB2EE5E}" srcId="{60DB412D-8ED2-41B0-9D66-3871B79BECC7}" destId="{253A4E69-3E92-47F7-9A1B-D4E70F58CFB8}" srcOrd="1" destOrd="0" parTransId="{0F57FE98-FB4E-4B23-9E1E-C3B3899FB381}" sibTransId="{17A7346E-B6D9-4DAC-A23C-E9AD815033A2}"/>
    <dgm:cxn modelId="{9B1841DB-1CFF-E54E-A0A1-4ACA6520A94E}" type="presOf" srcId="{0FDE1F2F-238A-45BB-998C-562EFBB586AE}" destId="{B995CB19-94AC-4203-8E09-7A0D10C944EF}" srcOrd="0" destOrd="2" presId="urn:microsoft.com/office/officeart/2005/8/layout/hList1"/>
    <dgm:cxn modelId="{850D5B97-03B0-48ED-B6CD-13A652FD2CAF}" srcId="{60DB412D-8ED2-41B0-9D66-3871B79BECC7}" destId="{7CB0C772-A4A5-42C6-B4B3-32310877B87C}" srcOrd="6" destOrd="0" parTransId="{32375B60-ABAC-4B27-AA7A-63B261C0D2D3}" sibTransId="{A253A58A-8BF9-41B0-816E-0B503BBCCC71}"/>
    <dgm:cxn modelId="{F6C31F38-07C7-4C40-818E-63A160746A96}" type="presOf" srcId="{E7AD319E-BD82-4F48-9DA5-D36BA7FC8F11}" destId="{B995CB19-94AC-4203-8E09-7A0D10C944EF}" srcOrd="0" destOrd="7" presId="urn:microsoft.com/office/officeart/2005/8/layout/hList1"/>
    <dgm:cxn modelId="{1B0C1FF8-414A-461E-A675-C43BA8375ABE}" srcId="{60DB412D-8ED2-41B0-9D66-3871B79BECC7}" destId="{3E12A327-92F5-47D2-9340-C6A47B852411}" srcOrd="2" destOrd="0" parTransId="{E3245082-F7D5-4F7F-A3AA-A718A7372656}" sibTransId="{486E92B7-CD22-469A-801A-C0C7B13EF15F}"/>
    <dgm:cxn modelId="{D5E209C8-8D07-194D-A1A6-ABDD3269C26D}" type="presOf" srcId="{3E12A327-92F5-47D2-9340-C6A47B852411}" destId="{B590E1E0-7FC0-473A-9FC6-5AFE678F7DBC}" srcOrd="0" destOrd="3" presId="urn:microsoft.com/office/officeart/2005/8/layout/hList1"/>
    <dgm:cxn modelId="{A1B5777B-0B23-1A41-8A29-667C41FD0517}" type="presOf" srcId="{C0059CC3-5147-432C-9BD9-7FF5AF31C17F}" destId="{B590E1E0-7FC0-473A-9FC6-5AFE678F7DBC}" srcOrd="0" destOrd="7" presId="urn:microsoft.com/office/officeart/2005/8/layout/hList1"/>
    <dgm:cxn modelId="{0AEE2DF8-8706-4179-85DB-E3CBBC4D9A80}" srcId="{60DB412D-8ED2-41B0-9D66-3871B79BECC7}" destId="{3CDB17C9-6251-419D-BCDB-5A4BE5E45F3E}" srcOrd="3" destOrd="0" parTransId="{CE547364-2E48-45F5-A5D9-D2FFF1E277DE}" sibTransId="{B0BAEFD1-F2BA-406C-B1AB-E5A2A05346D7}"/>
    <dgm:cxn modelId="{CE01DAB4-56AD-6A47-ACBF-B7B47E4EFE83}" type="presOf" srcId="{F183776A-A798-477F-A740-466AE19264AA}" destId="{B995CB19-94AC-4203-8E09-7A0D10C944EF}" srcOrd="0" destOrd="6" presId="urn:microsoft.com/office/officeart/2005/8/layout/hList1"/>
    <dgm:cxn modelId="{F7DEEDF5-1EDE-B84F-BC5F-A3B57A2CF7F5}" type="presOf" srcId="{AA7C70FB-9FF0-4C8C-9C4B-A495A0205B9D}" destId="{B995CB19-94AC-4203-8E09-7A0D10C944EF}" srcOrd="0" destOrd="5" presId="urn:microsoft.com/office/officeart/2005/8/layout/hList1"/>
    <dgm:cxn modelId="{F6556C9D-A0C5-F444-AE2D-C9A8F5AA33AE}" type="presOf" srcId="{CC47B284-F233-4EF6-911E-BA3026ED4278}" destId="{64DF99AF-E1CC-4795-9CE1-03D0B2624216}" srcOrd="0" destOrd="0" presId="urn:microsoft.com/office/officeart/2005/8/layout/hList1"/>
    <dgm:cxn modelId="{BA7D37B7-E7A5-479A-A0DD-FBBF88AEF4C8}" srcId="{60DB412D-8ED2-41B0-9D66-3871B79BECC7}" destId="{6A0A74F5-D0B8-47BF-9CCA-8564FC91A8F2}" srcOrd="4" destOrd="0" parTransId="{FC2970B4-162E-4481-8CDC-D9C1D7BBF762}" sibTransId="{469AEF8A-64EB-4051-B740-EEFC8BFEEED5}"/>
    <dgm:cxn modelId="{643BEBBF-81DC-426C-8424-FFB7D9144B4B}" srcId="{C734FC4B-BAF6-403F-AD5B-5B4BB69B3F7F}" destId="{ADECD9AB-05E1-4BD0-B4C9-825B7261A3F1}" srcOrd="0" destOrd="0" parTransId="{2158C97F-5533-4011-9C96-2624F3936A3A}" sibTransId="{D4B70A66-0B73-4EFA-82B5-453E767D256B}"/>
    <dgm:cxn modelId="{D9530005-ADF4-AD4C-A16D-0E6EA580F63D}" type="presOf" srcId="{C533A01F-42E2-4454-8F29-736A8798E513}" destId="{B995CB19-94AC-4203-8E09-7A0D10C944EF}" srcOrd="0" destOrd="1" presId="urn:microsoft.com/office/officeart/2005/8/layout/hList1"/>
    <dgm:cxn modelId="{06B7AD0D-C929-4C2C-A44F-2A46EF25C75B}" srcId="{8CC00753-6052-4054-9E34-CC194CE2993D}" destId="{42B2867E-E13B-4D99-81EC-4E17AF3A9884}" srcOrd="0" destOrd="0" parTransId="{AA0D4B63-B033-43F3-809C-FC3116408E54}" sibTransId="{4394BCEB-F799-4C9F-AF2B-8C0BAA80B570}"/>
    <dgm:cxn modelId="{DC91A622-18C6-49E2-8DB2-D3570806A19C}" srcId="{60DB412D-8ED2-41B0-9D66-3871B79BECC7}" destId="{C0059CC3-5147-432C-9BD9-7FF5AF31C17F}" srcOrd="5" destOrd="0" parTransId="{C18A0C64-59CE-4340-AC06-578B164ECB6A}" sibTransId="{A56BD109-525E-48F0-9BC1-934225FB64A0}"/>
    <dgm:cxn modelId="{E7C9B31D-C400-4EE0-9B92-3F6648C56388}" srcId="{C734FC4B-BAF6-403F-AD5B-5B4BB69B3F7F}" destId="{F183776A-A798-477F-A740-466AE19264AA}" srcOrd="5" destOrd="0" parTransId="{E107B93E-0DAA-474F-9EB4-E34E6CDAE41C}" sibTransId="{9009C181-BA62-4772-9000-5D4F4E10F68C}"/>
    <dgm:cxn modelId="{EC429B0C-2D7A-D84B-A0A7-6323E3084B18}" type="presParOf" srcId="{64DF99AF-E1CC-4795-9CE1-03D0B2624216}" destId="{4E0F131B-436E-4F04-807E-41E07F726445}" srcOrd="0" destOrd="0" presId="urn:microsoft.com/office/officeart/2005/8/layout/hList1"/>
    <dgm:cxn modelId="{882DD8AB-8E8C-6942-B4E6-5B0CB294726C}" type="presParOf" srcId="{4E0F131B-436E-4F04-807E-41E07F726445}" destId="{6586D3EA-36B2-4570-8689-91907D82D379}" srcOrd="0" destOrd="0" presId="urn:microsoft.com/office/officeart/2005/8/layout/hList1"/>
    <dgm:cxn modelId="{ED0BF88E-1B4D-7545-898E-CF9218CCC903}" type="presParOf" srcId="{4E0F131B-436E-4F04-807E-41E07F726445}" destId="{B995CB19-94AC-4203-8E09-7A0D10C944EF}" srcOrd="1" destOrd="0" presId="urn:microsoft.com/office/officeart/2005/8/layout/hList1"/>
    <dgm:cxn modelId="{6C62DE52-F1ED-B444-9264-BDFC3418D022}" type="presParOf" srcId="{64DF99AF-E1CC-4795-9CE1-03D0B2624216}" destId="{C2912935-6A47-4447-B694-94C438826F3B}" srcOrd="1" destOrd="0" presId="urn:microsoft.com/office/officeart/2005/8/layout/hList1"/>
    <dgm:cxn modelId="{9AF31F66-8BF2-E84C-B875-B9AC339EED0B}" type="presParOf" srcId="{64DF99AF-E1CC-4795-9CE1-03D0B2624216}" destId="{123BA9B6-8B8B-4589-91D4-9B9DB7485A1D}" srcOrd="2" destOrd="0" presId="urn:microsoft.com/office/officeart/2005/8/layout/hList1"/>
    <dgm:cxn modelId="{45010992-866D-BD4F-9F8E-96BC0222DB4C}" type="presParOf" srcId="{123BA9B6-8B8B-4589-91D4-9B9DB7485A1D}" destId="{F7C8C39D-DA66-479D-885E-0B694DFA79C9}" srcOrd="0" destOrd="0" presId="urn:microsoft.com/office/officeart/2005/8/layout/hList1"/>
    <dgm:cxn modelId="{FCD98306-E0BB-AC4E-896E-765A47DFD372}" type="presParOf" srcId="{123BA9B6-8B8B-4589-91D4-9B9DB7485A1D}" destId="{B590E1E0-7FC0-473A-9FC6-5AFE678F7DB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67EFB9-B0B1-476F-8695-8288AF3FFF98}" type="doc">
      <dgm:prSet loTypeId="urn:microsoft.com/office/officeart/2005/8/layout/hProcess9" loCatId="process" qsTypeId="urn:microsoft.com/office/officeart/2005/8/quickstyle/simple1" qsCatId="simple" csTypeId="urn:microsoft.com/office/officeart/2005/8/colors/accent1_2" csCatId="accent1" phldr="1"/>
      <dgm:spPr/>
    </dgm:pt>
    <dgm:pt modelId="{0DECD9E6-5B41-4BA7-A4B4-1861385E7D4E}">
      <dgm:prSet phldrT="[Text]"/>
      <dgm:spPr/>
      <dgm:t>
        <a:bodyPr/>
        <a:lstStyle/>
        <a:p>
          <a:r>
            <a:rPr lang="en-US" altLang="zh-CN" dirty="0" smtClean="0">
              <a:solidFill>
                <a:srgbClr val="FFC000"/>
              </a:solidFill>
            </a:rPr>
            <a:t>May 1, 1947: </a:t>
          </a:r>
        </a:p>
        <a:p>
          <a:r>
            <a:rPr lang="en-US" altLang="zh-CN" dirty="0" smtClean="0"/>
            <a:t>Began with a Malayan Airways Limited (MAL)</a:t>
          </a:r>
          <a:endParaRPr lang="zh-CN" altLang="en-US" dirty="0"/>
        </a:p>
      </dgm:t>
    </dgm:pt>
    <dgm:pt modelId="{5852BD44-0A68-45AD-ADE7-BC829B7C60DA}" type="parTrans" cxnId="{595BBFAD-6C9D-4D03-8085-57375FC824FE}">
      <dgm:prSet/>
      <dgm:spPr/>
      <dgm:t>
        <a:bodyPr/>
        <a:lstStyle/>
        <a:p>
          <a:endParaRPr lang="zh-CN" altLang="en-US"/>
        </a:p>
      </dgm:t>
    </dgm:pt>
    <dgm:pt modelId="{E97A30A4-C57A-4C19-B02E-5EBC4923D009}" type="sibTrans" cxnId="{595BBFAD-6C9D-4D03-8085-57375FC824FE}">
      <dgm:prSet/>
      <dgm:spPr/>
      <dgm:t>
        <a:bodyPr/>
        <a:lstStyle/>
        <a:p>
          <a:endParaRPr lang="zh-CN" altLang="en-US"/>
        </a:p>
      </dgm:t>
    </dgm:pt>
    <dgm:pt modelId="{C64FDEDF-97AA-4DE1-BE4E-CAAFD4C0BF3F}">
      <dgm:prSet phldrT="[Text]"/>
      <dgm:spPr/>
      <dgm:t>
        <a:bodyPr/>
        <a:lstStyle/>
        <a:p>
          <a:r>
            <a:rPr lang="en-US" altLang="zh-CN" dirty="0" smtClean="0">
              <a:solidFill>
                <a:srgbClr val="FFC000"/>
              </a:solidFill>
            </a:rPr>
            <a:t>1963:</a:t>
          </a:r>
        </a:p>
        <a:p>
          <a:r>
            <a:rPr lang="en-US" altLang="zh-CN" dirty="0" smtClean="0">
              <a:solidFill>
                <a:schemeClr val="bg1"/>
              </a:solidFill>
            </a:rPr>
            <a:t> The Federation </a:t>
          </a:r>
          <a:r>
            <a:rPr lang="en-US" altLang="zh-CN" dirty="0" smtClean="0"/>
            <a:t>of Malaysia was born and was known as Malaysian Airways  Limited </a:t>
          </a:r>
          <a:endParaRPr lang="zh-CN" altLang="en-US" dirty="0"/>
        </a:p>
      </dgm:t>
    </dgm:pt>
    <dgm:pt modelId="{1209B7F7-EE0A-4273-A172-574DA321BDAD}" type="parTrans" cxnId="{4AC4199D-79FF-4AF6-B09B-1ADCA719FE31}">
      <dgm:prSet/>
      <dgm:spPr/>
      <dgm:t>
        <a:bodyPr/>
        <a:lstStyle/>
        <a:p>
          <a:endParaRPr lang="zh-CN" altLang="en-US"/>
        </a:p>
      </dgm:t>
    </dgm:pt>
    <dgm:pt modelId="{9E9190FE-21F0-4788-9B7F-D129B7F350C3}" type="sibTrans" cxnId="{4AC4199D-79FF-4AF6-B09B-1ADCA719FE31}">
      <dgm:prSet/>
      <dgm:spPr/>
      <dgm:t>
        <a:bodyPr/>
        <a:lstStyle/>
        <a:p>
          <a:endParaRPr lang="zh-CN" altLang="en-US"/>
        </a:p>
      </dgm:t>
    </dgm:pt>
    <dgm:pt modelId="{6E8EFBF5-EA10-4CC1-B516-EE41962F867F}">
      <dgm:prSet phldrT="[Text]"/>
      <dgm:spPr/>
      <dgm:t>
        <a:bodyPr/>
        <a:lstStyle/>
        <a:p>
          <a:r>
            <a:rPr lang="en-US" altLang="zh-CN" dirty="0" smtClean="0">
              <a:solidFill>
                <a:srgbClr val="FFC000"/>
              </a:solidFill>
            </a:rPr>
            <a:t>1966:</a:t>
          </a:r>
        </a:p>
        <a:p>
          <a:r>
            <a:rPr lang="en-US" altLang="zh-CN" dirty="0" smtClean="0"/>
            <a:t> Renamed as Malaysia-Singapore Airlines (MSA)</a:t>
          </a:r>
          <a:endParaRPr lang="zh-CN" altLang="en-US" dirty="0"/>
        </a:p>
      </dgm:t>
    </dgm:pt>
    <dgm:pt modelId="{B3598FE8-4872-49F6-B9CF-98A2FEEEDA44}" type="parTrans" cxnId="{022BE1FA-3943-4842-B91E-A3F7D19C3EA2}">
      <dgm:prSet/>
      <dgm:spPr/>
      <dgm:t>
        <a:bodyPr/>
        <a:lstStyle/>
        <a:p>
          <a:endParaRPr lang="zh-CN" altLang="en-US"/>
        </a:p>
      </dgm:t>
    </dgm:pt>
    <dgm:pt modelId="{088772FB-A227-4382-8167-75BC2C47B986}" type="sibTrans" cxnId="{022BE1FA-3943-4842-B91E-A3F7D19C3EA2}">
      <dgm:prSet/>
      <dgm:spPr/>
      <dgm:t>
        <a:bodyPr/>
        <a:lstStyle/>
        <a:p>
          <a:endParaRPr lang="zh-CN" altLang="en-US"/>
        </a:p>
      </dgm:t>
    </dgm:pt>
    <dgm:pt modelId="{87322900-911B-4714-9B83-80932B4E02EF}">
      <dgm:prSet phldrT="[Text]"/>
      <dgm:spPr/>
      <dgm:t>
        <a:bodyPr/>
        <a:lstStyle/>
        <a:p>
          <a:r>
            <a:rPr lang="en-US" altLang="zh-CN" dirty="0" smtClean="0">
              <a:solidFill>
                <a:srgbClr val="FFC000"/>
              </a:solidFill>
            </a:rPr>
            <a:t>1972:</a:t>
          </a:r>
        </a:p>
        <a:p>
          <a:r>
            <a:rPr lang="en-US" altLang="zh-CN" dirty="0" smtClean="0"/>
            <a:t>MSA split up to form Malaysian Airlines System and Singapore Airlines </a:t>
          </a:r>
          <a:endParaRPr lang="zh-CN" altLang="en-US" dirty="0"/>
        </a:p>
      </dgm:t>
    </dgm:pt>
    <dgm:pt modelId="{34EE11C4-BB87-4411-A735-E2B3D958DEE4}" type="parTrans" cxnId="{E44A18CB-D58F-4123-936C-33D3E8950A50}">
      <dgm:prSet/>
      <dgm:spPr/>
      <dgm:t>
        <a:bodyPr/>
        <a:lstStyle/>
        <a:p>
          <a:endParaRPr lang="zh-CN" altLang="en-US"/>
        </a:p>
      </dgm:t>
    </dgm:pt>
    <dgm:pt modelId="{7C0CA7AD-2EC2-4C70-9F97-5B5533B80B33}" type="sibTrans" cxnId="{E44A18CB-D58F-4123-936C-33D3E8950A50}">
      <dgm:prSet/>
      <dgm:spPr/>
      <dgm:t>
        <a:bodyPr/>
        <a:lstStyle/>
        <a:p>
          <a:endParaRPr lang="zh-CN" altLang="en-US"/>
        </a:p>
      </dgm:t>
    </dgm:pt>
    <dgm:pt modelId="{82550AFD-BEA3-457A-AB77-CB3230F0D99A}">
      <dgm:prSet phldrT="[Text]"/>
      <dgm:spPr/>
      <dgm:t>
        <a:bodyPr/>
        <a:lstStyle/>
        <a:p>
          <a:r>
            <a:rPr lang="en-US" altLang="zh-CN" dirty="0" smtClean="0">
              <a:solidFill>
                <a:srgbClr val="FFC000"/>
              </a:solidFill>
            </a:rPr>
            <a:t>1990s:</a:t>
          </a:r>
        </a:p>
        <a:p>
          <a:r>
            <a:rPr lang="en-US" altLang="zh-CN" dirty="0" smtClean="0"/>
            <a:t>Set new standards; </a:t>
          </a:r>
          <a:r>
            <a:rPr lang="en-US" altLang="zh-CN" dirty="0" err="1" smtClean="0"/>
            <a:t>KrisFlyer</a:t>
          </a:r>
          <a:endParaRPr lang="zh-CN" altLang="en-US" dirty="0"/>
        </a:p>
      </dgm:t>
    </dgm:pt>
    <dgm:pt modelId="{6FB3B4D5-D43A-42A5-B522-9A8A3E9FFC25}" type="parTrans" cxnId="{4D41ADF6-DFF4-4425-B456-2D87708757D6}">
      <dgm:prSet/>
      <dgm:spPr/>
      <dgm:t>
        <a:bodyPr/>
        <a:lstStyle/>
        <a:p>
          <a:endParaRPr lang="zh-CN" altLang="en-US"/>
        </a:p>
      </dgm:t>
    </dgm:pt>
    <dgm:pt modelId="{D235832A-E25E-4075-83A2-231CFE4947FF}" type="sibTrans" cxnId="{4D41ADF6-DFF4-4425-B456-2D87708757D6}">
      <dgm:prSet/>
      <dgm:spPr/>
      <dgm:t>
        <a:bodyPr/>
        <a:lstStyle/>
        <a:p>
          <a:endParaRPr lang="zh-CN" altLang="en-US"/>
        </a:p>
      </dgm:t>
    </dgm:pt>
    <dgm:pt modelId="{4AA87394-CE17-44D6-B178-555E3D3AED8A}">
      <dgm:prSet phldrT="[Text]"/>
      <dgm:spPr/>
      <dgm:t>
        <a:bodyPr/>
        <a:lstStyle/>
        <a:p>
          <a:r>
            <a:rPr lang="en-US" altLang="zh-CN" dirty="0" smtClean="0">
              <a:solidFill>
                <a:srgbClr val="FFC000"/>
              </a:solidFill>
            </a:rPr>
            <a:t>2004</a:t>
          </a:r>
        </a:p>
        <a:p>
          <a:r>
            <a:rPr lang="en-US" altLang="zh-CN" dirty="0" smtClean="0"/>
            <a:t>The first non-stop air service between Singapore and USA with A340-500</a:t>
          </a:r>
          <a:endParaRPr lang="zh-CN" altLang="en-US" dirty="0"/>
        </a:p>
      </dgm:t>
    </dgm:pt>
    <dgm:pt modelId="{45481C1B-8BA6-4D82-B28B-90335B6AD3BD}" type="parTrans" cxnId="{7C21EC08-F3B9-44F0-814E-CC1BF1D3F886}">
      <dgm:prSet/>
      <dgm:spPr/>
      <dgm:t>
        <a:bodyPr/>
        <a:lstStyle/>
        <a:p>
          <a:endParaRPr lang="zh-CN" altLang="en-US"/>
        </a:p>
      </dgm:t>
    </dgm:pt>
    <dgm:pt modelId="{25F26B19-1DBF-4D11-8F1A-FF72E8DCBB39}" type="sibTrans" cxnId="{7C21EC08-F3B9-44F0-814E-CC1BF1D3F886}">
      <dgm:prSet/>
      <dgm:spPr/>
      <dgm:t>
        <a:bodyPr/>
        <a:lstStyle/>
        <a:p>
          <a:endParaRPr lang="zh-CN" altLang="en-US"/>
        </a:p>
      </dgm:t>
    </dgm:pt>
    <dgm:pt modelId="{D430CE07-E9FC-4CF6-BE6C-AC86F8A4172C}">
      <dgm:prSet phldrT="[Text]"/>
      <dgm:spPr/>
      <dgm:t>
        <a:bodyPr/>
        <a:lstStyle/>
        <a:p>
          <a:r>
            <a:rPr lang="en-US" altLang="zh-CN" dirty="0" smtClean="0">
              <a:solidFill>
                <a:srgbClr val="FFC000"/>
              </a:solidFill>
            </a:rPr>
            <a:t>2007</a:t>
          </a:r>
        </a:p>
        <a:p>
          <a:r>
            <a:rPr lang="en-US" altLang="zh-CN" dirty="0" smtClean="0"/>
            <a:t>The first Airbus A380</a:t>
          </a:r>
          <a:endParaRPr lang="zh-CN" altLang="en-US" dirty="0"/>
        </a:p>
      </dgm:t>
    </dgm:pt>
    <dgm:pt modelId="{6DF5548B-E3D1-4103-814E-B8E50B3F0BA0}" type="parTrans" cxnId="{6FF7607C-1600-437F-9B68-F12E9463FAD1}">
      <dgm:prSet/>
      <dgm:spPr/>
      <dgm:t>
        <a:bodyPr/>
        <a:lstStyle/>
        <a:p>
          <a:endParaRPr lang="zh-CN" altLang="en-US"/>
        </a:p>
      </dgm:t>
    </dgm:pt>
    <dgm:pt modelId="{EBFCD6CF-FD70-43EB-A2EB-24E67ED16392}" type="sibTrans" cxnId="{6FF7607C-1600-437F-9B68-F12E9463FAD1}">
      <dgm:prSet/>
      <dgm:spPr/>
      <dgm:t>
        <a:bodyPr/>
        <a:lstStyle/>
        <a:p>
          <a:endParaRPr lang="zh-CN" altLang="en-US"/>
        </a:p>
      </dgm:t>
    </dgm:pt>
    <dgm:pt modelId="{0E90706A-6FF3-4DCB-8D58-B44DD0D9827E}" type="pres">
      <dgm:prSet presAssocID="{2B67EFB9-B0B1-476F-8695-8288AF3FFF98}" presName="CompostProcess" presStyleCnt="0">
        <dgm:presLayoutVars>
          <dgm:dir/>
          <dgm:resizeHandles val="exact"/>
        </dgm:presLayoutVars>
      </dgm:prSet>
      <dgm:spPr/>
    </dgm:pt>
    <dgm:pt modelId="{D0058FD4-FA73-4951-B269-92B09DE6878D}" type="pres">
      <dgm:prSet presAssocID="{2B67EFB9-B0B1-476F-8695-8288AF3FFF98}" presName="arrow" presStyleLbl="bgShp" presStyleIdx="0" presStyleCnt="1" custScaleY="100000" custLinFactNeighborX="1451" custLinFactNeighborY="-14253"/>
      <dgm:spPr/>
    </dgm:pt>
    <dgm:pt modelId="{998C3FFD-70DE-4A7A-930A-679DD3C6BF9F}" type="pres">
      <dgm:prSet presAssocID="{2B67EFB9-B0B1-476F-8695-8288AF3FFF98}" presName="linearProcess" presStyleCnt="0"/>
      <dgm:spPr/>
    </dgm:pt>
    <dgm:pt modelId="{4923C728-80AB-4604-B39B-87E57D7BA393}" type="pres">
      <dgm:prSet presAssocID="{0DECD9E6-5B41-4BA7-A4B4-1861385E7D4E}" presName="textNode" presStyleLbl="node1" presStyleIdx="0" presStyleCnt="7">
        <dgm:presLayoutVars>
          <dgm:bulletEnabled val="1"/>
        </dgm:presLayoutVars>
      </dgm:prSet>
      <dgm:spPr/>
      <dgm:t>
        <a:bodyPr/>
        <a:lstStyle/>
        <a:p>
          <a:endParaRPr lang="zh-CN" altLang="en-US"/>
        </a:p>
      </dgm:t>
    </dgm:pt>
    <dgm:pt modelId="{AB2FA0C5-5176-4F3D-9627-5E0E45CB55AD}" type="pres">
      <dgm:prSet presAssocID="{E97A30A4-C57A-4C19-B02E-5EBC4923D009}" presName="sibTrans" presStyleCnt="0"/>
      <dgm:spPr/>
    </dgm:pt>
    <dgm:pt modelId="{44B2B8DF-CA45-4C04-84E2-EB4F25EE33AB}" type="pres">
      <dgm:prSet presAssocID="{C64FDEDF-97AA-4DE1-BE4E-CAAFD4C0BF3F}" presName="textNode" presStyleLbl="node1" presStyleIdx="1" presStyleCnt="7">
        <dgm:presLayoutVars>
          <dgm:bulletEnabled val="1"/>
        </dgm:presLayoutVars>
      </dgm:prSet>
      <dgm:spPr/>
      <dgm:t>
        <a:bodyPr/>
        <a:lstStyle/>
        <a:p>
          <a:endParaRPr lang="zh-CN" altLang="en-US"/>
        </a:p>
      </dgm:t>
    </dgm:pt>
    <dgm:pt modelId="{921AF91C-E190-49DE-BEA4-2CA151939E68}" type="pres">
      <dgm:prSet presAssocID="{9E9190FE-21F0-4788-9B7F-D129B7F350C3}" presName="sibTrans" presStyleCnt="0"/>
      <dgm:spPr/>
    </dgm:pt>
    <dgm:pt modelId="{8DB4C8E2-E284-4E7C-92D9-76A90157FFEE}" type="pres">
      <dgm:prSet presAssocID="{6E8EFBF5-EA10-4CC1-B516-EE41962F867F}" presName="textNode" presStyleLbl="node1" presStyleIdx="2" presStyleCnt="7">
        <dgm:presLayoutVars>
          <dgm:bulletEnabled val="1"/>
        </dgm:presLayoutVars>
      </dgm:prSet>
      <dgm:spPr/>
      <dgm:t>
        <a:bodyPr/>
        <a:lstStyle/>
        <a:p>
          <a:endParaRPr lang="zh-CN" altLang="en-US"/>
        </a:p>
      </dgm:t>
    </dgm:pt>
    <dgm:pt modelId="{5DC7E791-435B-42E3-A4A2-1A670EEEAD05}" type="pres">
      <dgm:prSet presAssocID="{088772FB-A227-4382-8167-75BC2C47B986}" presName="sibTrans" presStyleCnt="0"/>
      <dgm:spPr/>
    </dgm:pt>
    <dgm:pt modelId="{05A66E2B-91C0-4E9B-892B-5E2367117B10}" type="pres">
      <dgm:prSet presAssocID="{87322900-911B-4714-9B83-80932B4E02EF}" presName="textNode" presStyleLbl="node1" presStyleIdx="3" presStyleCnt="7">
        <dgm:presLayoutVars>
          <dgm:bulletEnabled val="1"/>
        </dgm:presLayoutVars>
      </dgm:prSet>
      <dgm:spPr/>
      <dgm:t>
        <a:bodyPr/>
        <a:lstStyle/>
        <a:p>
          <a:endParaRPr lang="zh-CN" altLang="en-US"/>
        </a:p>
      </dgm:t>
    </dgm:pt>
    <dgm:pt modelId="{394F0383-C3C2-43BA-9821-D7964D077E87}" type="pres">
      <dgm:prSet presAssocID="{7C0CA7AD-2EC2-4C70-9F97-5B5533B80B33}" presName="sibTrans" presStyleCnt="0"/>
      <dgm:spPr/>
    </dgm:pt>
    <dgm:pt modelId="{1BEDF91C-F042-4298-B4A3-DAC458905700}" type="pres">
      <dgm:prSet presAssocID="{82550AFD-BEA3-457A-AB77-CB3230F0D99A}" presName="textNode" presStyleLbl="node1" presStyleIdx="4" presStyleCnt="7">
        <dgm:presLayoutVars>
          <dgm:bulletEnabled val="1"/>
        </dgm:presLayoutVars>
      </dgm:prSet>
      <dgm:spPr/>
      <dgm:t>
        <a:bodyPr/>
        <a:lstStyle/>
        <a:p>
          <a:endParaRPr lang="zh-CN" altLang="en-US"/>
        </a:p>
      </dgm:t>
    </dgm:pt>
    <dgm:pt modelId="{2A6DE243-353E-49BB-9F08-2B04F3A11113}" type="pres">
      <dgm:prSet presAssocID="{D235832A-E25E-4075-83A2-231CFE4947FF}" presName="sibTrans" presStyleCnt="0"/>
      <dgm:spPr/>
    </dgm:pt>
    <dgm:pt modelId="{56B4041A-D39D-4733-B74D-0BED0E53F2ED}" type="pres">
      <dgm:prSet presAssocID="{4AA87394-CE17-44D6-B178-555E3D3AED8A}" presName="textNode" presStyleLbl="node1" presStyleIdx="5" presStyleCnt="7">
        <dgm:presLayoutVars>
          <dgm:bulletEnabled val="1"/>
        </dgm:presLayoutVars>
      </dgm:prSet>
      <dgm:spPr/>
      <dgm:t>
        <a:bodyPr/>
        <a:lstStyle/>
        <a:p>
          <a:endParaRPr lang="zh-CN" altLang="en-US"/>
        </a:p>
      </dgm:t>
    </dgm:pt>
    <dgm:pt modelId="{ECA9795D-2C0B-4883-9296-03915A27312F}" type="pres">
      <dgm:prSet presAssocID="{25F26B19-1DBF-4D11-8F1A-FF72E8DCBB39}" presName="sibTrans" presStyleCnt="0"/>
      <dgm:spPr/>
    </dgm:pt>
    <dgm:pt modelId="{33D94819-3FFE-4AE7-B81B-017B2DA6F63D}" type="pres">
      <dgm:prSet presAssocID="{D430CE07-E9FC-4CF6-BE6C-AC86F8A4172C}" presName="textNode" presStyleLbl="node1" presStyleIdx="6" presStyleCnt="7">
        <dgm:presLayoutVars>
          <dgm:bulletEnabled val="1"/>
        </dgm:presLayoutVars>
      </dgm:prSet>
      <dgm:spPr/>
      <dgm:t>
        <a:bodyPr/>
        <a:lstStyle/>
        <a:p>
          <a:endParaRPr lang="zh-CN" altLang="en-US"/>
        </a:p>
      </dgm:t>
    </dgm:pt>
  </dgm:ptLst>
  <dgm:cxnLst>
    <dgm:cxn modelId="{595BBFAD-6C9D-4D03-8085-57375FC824FE}" srcId="{2B67EFB9-B0B1-476F-8695-8288AF3FFF98}" destId="{0DECD9E6-5B41-4BA7-A4B4-1861385E7D4E}" srcOrd="0" destOrd="0" parTransId="{5852BD44-0A68-45AD-ADE7-BC829B7C60DA}" sibTransId="{E97A30A4-C57A-4C19-B02E-5EBC4923D009}"/>
    <dgm:cxn modelId="{E44A18CB-D58F-4123-936C-33D3E8950A50}" srcId="{2B67EFB9-B0B1-476F-8695-8288AF3FFF98}" destId="{87322900-911B-4714-9B83-80932B4E02EF}" srcOrd="3" destOrd="0" parTransId="{34EE11C4-BB87-4411-A735-E2B3D958DEE4}" sibTransId="{7C0CA7AD-2EC2-4C70-9F97-5B5533B80B33}"/>
    <dgm:cxn modelId="{7C21EC08-F3B9-44F0-814E-CC1BF1D3F886}" srcId="{2B67EFB9-B0B1-476F-8695-8288AF3FFF98}" destId="{4AA87394-CE17-44D6-B178-555E3D3AED8A}" srcOrd="5" destOrd="0" parTransId="{45481C1B-8BA6-4D82-B28B-90335B6AD3BD}" sibTransId="{25F26B19-1DBF-4D11-8F1A-FF72E8DCBB39}"/>
    <dgm:cxn modelId="{63EB17D2-F135-445D-89FA-7098C1883441}" type="presOf" srcId="{4AA87394-CE17-44D6-B178-555E3D3AED8A}" destId="{56B4041A-D39D-4733-B74D-0BED0E53F2ED}" srcOrd="0" destOrd="0" presId="urn:microsoft.com/office/officeart/2005/8/layout/hProcess9"/>
    <dgm:cxn modelId="{692E8A57-BCE8-4CD9-A403-20434C617CAF}" type="presOf" srcId="{2B67EFB9-B0B1-476F-8695-8288AF3FFF98}" destId="{0E90706A-6FF3-4DCB-8D58-B44DD0D9827E}" srcOrd="0" destOrd="0" presId="urn:microsoft.com/office/officeart/2005/8/layout/hProcess9"/>
    <dgm:cxn modelId="{4D41ADF6-DFF4-4425-B456-2D87708757D6}" srcId="{2B67EFB9-B0B1-476F-8695-8288AF3FFF98}" destId="{82550AFD-BEA3-457A-AB77-CB3230F0D99A}" srcOrd="4" destOrd="0" parTransId="{6FB3B4D5-D43A-42A5-B522-9A8A3E9FFC25}" sibTransId="{D235832A-E25E-4075-83A2-231CFE4947FF}"/>
    <dgm:cxn modelId="{EAAD9A57-3034-4819-9451-ADFB71D8ADB6}" type="presOf" srcId="{82550AFD-BEA3-457A-AB77-CB3230F0D99A}" destId="{1BEDF91C-F042-4298-B4A3-DAC458905700}" srcOrd="0" destOrd="0" presId="urn:microsoft.com/office/officeart/2005/8/layout/hProcess9"/>
    <dgm:cxn modelId="{33D135AC-F4B1-4ED3-A0E5-AB2804DD80A2}" type="presOf" srcId="{D430CE07-E9FC-4CF6-BE6C-AC86F8A4172C}" destId="{33D94819-3FFE-4AE7-B81B-017B2DA6F63D}" srcOrd="0" destOrd="0" presId="urn:microsoft.com/office/officeart/2005/8/layout/hProcess9"/>
    <dgm:cxn modelId="{FBEB06C8-BBA5-45ED-BED0-0B83D9E29336}" type="presOf" srcId="{6E8EFBF5-EA10-4CC1-B516-EE41962F867F}" destId="{8DB4C8E2-E284-4E7C-92D9-76A90157FFEE}" srcOrd="0" destOrd="0" presId="urn:microsoft.com/office/officeart/2005/8/layout/hProcess9"/>
    <dgm:cxn modelId="{95B1EAA0-2368-4076-80C5-577CE65714B5}" type="presOf" srcId="{0DECD9E6-5B41-4BA7-A4B4-1861385E7D4E}" destId="{4923C728-80AB-4604-B39B-87E57D7BA393}" srcOrd="0" destOrd="0" presId="urn:microsoft.com/office/officeart/2005/8/layout/hProcess9"/>
    <dgm:cxn modelId="{6FF7607C-1600-437F-9B68-F12E9463FAD1}" srcId="{2B67EFB9-B0B1-476F-8695-8288AF3FFF98}" destId="{D430CE07-E9FC-4CF6-BE6C-AC86F8A4172C}" srcOrd="6" destOrd="0" parTransId="{6DF5548B-E3D1-4103-814E-B8E50B3F0BA0}" sibTransId="{EBFCD6CF-FD70-43EB-A2EB-24E67ED16392}"/>
    <dgm:cxn modelId="{64B3B73B-DF58-49D1-B854-6ED3D5B47088}" type="presOf" srcId="{87322900-911B-4714-9B83-80932B4E02EF}" destId="{05A66E2B-91C0-4E9B-892B-5E2367117B10}" srcOrd="0" destOrd="0" presId="urn:microsoft.com/office/officeart/2005/8/layout/hProcess9"/>
    <dgm:cxn modelId="{4AC4199D-79FF-4AF6-B09B-1ADCA719FE31}" srcId="{2B67EFB9-B0B1-476F-8695-8288AF3FFF98}" destId="{C64FDEDF-97AA-4DE1-BE4E-CAAFD4C0BF3F}" srcOrd="1" destOrd="0" parTransId="{1209B7F7-EE0A-4273-A172-574DA321BDAD}" sibTransId="{9E9190FE-21F0-4788-9B7F-D129B7F350C3}"/>
    <dgm:cxn modelId="{7235CBF4-A309-4D57-9AFE-5D22CB03687A}" type="presOf" srcId="{C64FDEDF-97AA-4DE1-BE4E-CAAFD4C0BF3F}" destId="{44B2B8DF-CA45-4C04-84E2-EB4F25EE33AB}" srcOrd="0" destOrd="0" presId="urn:microsoft.com/office/officeart/2005/8/layout/hProcess9"/>
    <dgm:cxn modelId="{022BE1FA-3943-4842-B91E-A3F7D19C3EA2}" srcId="{2B67EFB9-B0B1-476F-8695-8288AF3FFF98}" destId="{6E8EFBF5-EA10-4CC1-B516-EE41962F867F}" srcOrd="2" destOrd="0" parTransId="{B3598FE8-4872-49F6-B9CF-98A2FEEEDA44}" sibTransId="{088772FB-A227-4382-8167-75BC2C47B986}"/>
    <dgm:cxn modelId="{4ABFDCE4-9B61-4337-9C9E-B0239757B545}" type="presParOf" srcId="{0E90706A-6FF3-4DCB-8D58-B44DD0D9827E}" destId="{D0058FD4-FA73-4951-B269-92B09DE6878D}" srcOrd="0" destOrd="0" presId="urn:microsoft.com/office/officeart/2005/8/layout/hProcess9"/>
    <dgm:cxn modelId="{9ACD1AD2-8B10-40DF-97E0-7E20E7712236}" type="presParOf" srcId="{0E90706A-6FF3-4DCB-8D58-B44DD0D9827E}" destId="{998C3FFD-70DE-4A7A-930A-679DD3C6BF9F}" srcOrd="1" destOrd="0" presId="urn:microsoft.com/office/officeart/2005/8/layout/hProcess9"/>
    <dgm:cxn modelId="{112862A2-945A-4348-A901-366B14928D92}" type="presParOf" srcId="{998C3FFD-70DE-4A7A-930A-679DD3C6BF9F}" destId="{4923C728-80AB-4604-B39B-87E57D7BA393}" srcOrd="0" destOrd="0" presId="urn:microsoft.com/office/officeart/2005/8/layout/hProcess9"/>
    <dgm:cxn modelId="{F7B7B682-4C66-44EC-8FFE-2499C3050136}" type="presParOf" srcId="{998C3FFD-70DE-4A7A-930A-679DD3C6BF9F}" destId="{AB2FA0C5-5176-4F3D-9627-5E0E45CB55AD}" srcOrd="1" destOrd="0" presId="urn:microsoft.com/office/officeart/2005/8/layout/hProcess9"/>
    <dgm:cxn modelId="{12BDEA08-61B7-4023-9445-3C163F37D39A}" type="presParOf" srcId="{998C3FFD-70DE-4A7A-930A-679DD3C6BF9F}" destId="{44B2B8DF-CA45-4C04-84E2-EB4F25EE33AB}" srcOrd="2" destOrd="0" presId="urn:microsoft.com/office/officeart/2005/8/layout/hProcess9"/>
    <dgm:cxn modelId="{D29522C6-19C8-4321-953F-C8C2D97F135A}" type="presParOf" srcId="{998C3FFD-70DE-4A7A-930A-679DD3C6BF9F}" destId="{921AF91C-E190-49DE-BEA4-2CA151939E68}" srcOrd="3" destOrd="0" presId="urn:microsoft.com/office/officeart/2005/8/layout/hProcess9"/>
    <dgm:cxn modelId="{DD48FD42-4289-41CF-BE13-93885E396FC7}" type="presParOf" srcId="{998C3FFD-70DE-4A7A-930A-679DD3C6BF9F}" destId="{8DB4C8E2-E284-4E7C-92D9-76A90157FFEE}" srcOrd="4" destOrd="0" presId="urn:microsoft.com/office/officeart/2005/8/layout/hProcess9"/>
    <dgm:cxn modelId="{F4867720-C9F3-4A20-860A-734543AA2152}" type="presParOf" srcId="{998C3FFD-70DE-4A7A-930A-679DD3C6BF9F}" destId="{5DC7E791-435B-42E3-A4A2-1A670EEEAD05}" srcOrd="5" destOrd="0" presId="urn:microsoft.com/office/officeart/2005/8/layout/hProcess9"/>
    <dgm:cxn modelId="{127DD46A-9110-49F8-B8ED-97244675D5C1}" type="presParOf" srcId="{998C3FFD-70DE-4A7A-930A-679DD3C6BF9F}" destId="{05A66E2B-91C0-4E9B-892B-5E2367117B10}" srcOrd="6" destOrd="0" presId="urn:microsoft.com/office/officeart/2005/8/layout/hProcess9"/>
    <dgm:cxn modelId="{748F7BC8-2A75-4B0C-969D-3D49A51C2995}" type="presParOf" srcId="{998C3FFD-70DE-4A7A-930A-679DD3C6BF9F}" destId="{394F0383-C3C2-43BA-9821-D7964D077E87}" srcOrd="7" destOrd="0" presId="urn:microsoft.com/office/officeart/2005/8/layout/hProcess9"/>
    <dgm:cxn modelId="{ABA0DB0B-A71E-403F-B966-760E22A96B15}" type="presParOf" srcId="{998C3FFD-70DE-4A7A-930A-679DD3C6BF9F}" destId="{1BEDF91C-F042-4298-B4A3-DAC458905700}" srcOrd="8" destOrd="0" presId="urn:microsoft.com/office/officeart/2005/8/layout/hProcess9"/>
    <dgm:cxn modelId="{CA01D8A7-5E9E-47A6-835C-9707EC6C47AE}" type="presParOf" srcId="{998C3FFD-70DE-4A7A-930A-679DD3C6BF9F}" destId="{2A6DE243-353E-49BB-9F08-2B04F3A11113}" srcOrd="9" destOrd="0" presId="urn:microsoft.com/office/officeart/2005/8/layout/hProcess9"/>
    <dgm:cxn modelId="{DEE99BD0-D99E-486B-95E3-BC9A5E4658BF}" type="presParOf" srcId="{998C3FFD-70DE-4A7A-930A-679DD3C6BF9F}" destId="{56B4041A-D39D-4733-B74D-0BED0E53F2ED}" srcOrd="10" destOrd="0" presId="urn:microsoft.com/office/officeart/2005/8/layout/hProcess9"/>
    <dgm:cxn modelId="{5826FC3E-A18F-46F6-82BC-EE8A0BB9FF7B}" type="presParOf" srcId="{998C3FFD-70DE-4A7A-930A-679DD3C6BF9F}" destId="{ECA9795D-2C0B-4883-9296-03915A27312F}" srcOrd="11" destOrd="0" presId="urn:microsoft.com/office/officeart/2005/8/layout/hProcess9"/>
    <dgm:cxn modelId="{3502A987-CC48-4C30-9019-5B8086187048}" type="presParOf" srcId="{998C3FFD-70DE-4A7A-930A-679DD3C6BF9F}" destId="{33D94819-3FFE-4AE7-B81B-017B2DA6F63D}" srcOrd="1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ADD354-124F-44A5-97A2-82AC9D956091}" type="doc">
      <dgm:prSet loTypeId="urn:microsoft.com/office/officeart/2005/8/layout/hProcess11" loCatId="process" qsTypeId="urn:microsoft.com/office/officeart/2005/8/quickstyle/3d2" qsCatId="3D" csTypeId="urn:microsoft.com/office/officeart/2005/8/colors/accent1_2" csCatId="accent1" phldr="1"/>
      <dgm:spPr/>
    </dgm:pt>
    <dgm:pt modelId="{2E1A4601-0688-4C77-B594-287F084DB17C}">
      <dgm:prSet phldrT="[Text]" custT="1"/>
      <dgm:spPr/>
      <dgm:t>
        <a:bodyPr/>
        <a:lstStyle/>
        <a:p>
          <a:r>
            <a:rPr lang="en-CA" sz="1400" b="1" dirty="0" smtClean="0">
              <a:solidFill>
                <a:schemeClr val="tx2"/>
              </a:solidFill>
              <a:latin typeface="Franklin Gothic Medium" pitchFamily="34" charset="0"/>
            </a:rPr>
            <a:t>1971</a:t>
          </a:r>
        </a:p>
        <a:p>
          <a:r>
            <a:rPr lang="en-CA" sz="1200" dirty="0" smtClean="0">
              <a:latin typeface="Franklin Gothic Medium" pitchFamily="34" charset="0"/>
            </a:rPr>
            <a:t>Air Southwest Co. changes its name to Southwest  Airlines Co.</a:t>
          </a:r>
        </a:p>
        <a:p>
          <a:r>
            <a:rPr lang="en-CA" sz="1200" dirty="0" smtClean="0">
              <a:latin typeface="Franklin Gothic Medium" pitchFamily="34" charset="0"/>
            </a:rPr>
            <a:t>Begins service to Dallas, San Antonio and Houston with three Boeing 737s</a:t>
          </a:r>
          <a:endParaRPr lang="zh-CN" altLang="en-US" sz="1200" dirty="0">
            <a:latin typeface="Franklin Gothic Medium" pitchFamily="34" charset="0"/>
          </a:endParaRPr>
        </a:p>
      </dgm:t>
    </dgm:pt>
    <dgm:pt modelId="{5E657C1E-ED62-4C2C-A84C-9EA1DF02FA46}" type="parTrans" cxnId="{C6140618-2B13-4CFB-9F6B-ECE9AC10A33B}">
      <dgm:prSet/>
      <dgm:spPr/>
      <dgm:t>
        <a:bodyPr/>
        <a:lstStyle/>
        <a:p>
          <a:endParaRPr lang="zh-CN" altLang="en-US"/>
        </a:p>
      </dgm:t>
    </dgm:pt>
    <dgm:pt modelId="{35C817ED-5034-4068-A86C-A461DC3C5FA3}" type="sibTrans" cxnId="{C6140618-2B13-4CFB-9F6B-ECE9AC10A33B}">
      <dgm:prSet/>
      <dgm:spPr/>
      <dgm:t>
        <a:bodyPr/>
        <a:lstStyle/>
        <a:p>
          <a:endParaRPr lang="zh-CN" altLang="en-US"/>
        </a:p>
      </dgm:t>
    </dgm:pt>
    <dgm:pt modelId="{C21B9261-DD4E-4ED2-B45E-4B2A0A5DEB8B}">
      <dgm:prSet phldrT="[Text]" custT="1"/>
      <dgm:spPr/>
      <dgm:t>
        <a:bodyPr/>
        <a:lstStyle/>
        <a:p>
          <a:r>
            <a:rPr lang="en-CA" sz="1400" b="1" dirty="0" smtClean="0">
              <a:solidFill>
                <a:schemeClr val="tx2"/>
              </a:solidFill>
              <a:latin typeface="Franklin Gothic Medium" pitchFamily="34" charset="0"/>
            </a:rPr>
            <a:t>1975</a:t>
          </a:r>
        </a:p>
        <a:p>
          <a:r>
            <a:rPr lang="en-CA" altLang="zh-CN" sz="1200" dirty="0" smtClean="0">
              <a:latin typeface="Franklin Gothic Medium" pitchFamily="34" charset="0"/>
            </a:rPr>
            <a:t>Common stock listed on</a:t>
          </a:r>
        </a:p>
        <a:p>
          <a:r>
            <a:rPr lang="en-CA" altLang="zh-CN" sz="1200" dirty="0" smtClean="0">
              <a:latin typeface="Franklin Gothic Medium" pitchFamily="34" charset="0"/>
            </a:rPr>
            <a:t>American Stock Exchange under the ticker “LUV</a:t>
          </a:r>
          <a:r>
            <a:rPr lang="en-CA" altLang="zh-CN" sz="2000" dirty="0" smtClean="0"/>
            <a:t>”</a:t>
          </a:r>
          <a:endParaRPr lang="en-CA" sz="2000" dirty="0" smtClean="0"/>
        </a:p>
      </dgm:t>
    </dgm:pt>
    <dgm:pt modelId="{BE2CAAC5-D394-4EAB-8F98-EAB1EF8C3058}" type="parTrans" cxnId="{D480915A-AC3B-433B-B476-90F5667E6DE3}">
      <dgm:prSet/>
      <dgm:spPr/>
      <dgm:t>
        <a:bodyPr/>
        <a:lstStyle/>
        <a:p>
          <a:endParaRPr lang="zh-CN" altLang="en-US"/>
        </a:p>
      </dgm:t>
    </dgm:pt>
    <dgm:pt modelId="{163B5458-4F7A-4FA0-9A28-78C5D731DFA9}" type="sibTrans" cxnId="{D480915A-AC3B-433B-B476-90F5667E6DE3}">
      <dgm:prSet/>
      <dgm:spPr/>
      <dgm:t>
        <a:bodyPr/>
        <a:lstStyle/>
        <a:p>
          <a:endParaRPr lang="zh-CN" altLang="en-US"/>
        </a:p>
      </dgm:t>
    </dgm:pt>
    <dgm:pt modelId="{05745D95-19EB-43FE-B20E-41ADE91A63CB}">
      <dgm:prSet phldrT="[Text]" custT="1"/>
      <dgm:spPr/>
      <dgm:t>
        <a:bodyPr/>
        <a:lstStyle/>
        <a:p>
          <a:r>
            <a:rPr lang="en-CA" sz="1400" b="1" dirty="0" smtClean="0">
              <a:solidFill>
                <a:schemeClr val="tx2"/>
              </a:solidFill>
              <a:latin typeface="Franklin Gothic Medium" pitchFamily="34" charset="0"/>
            </a:rPr>
            <a:t>1973</a:t>
          </a:r>
        </a:p>
        <a:p>
          <a:r>
            <a:rPr lang="en-CA" sz="1200" dirty="0" smtClean="0">
              <a:latin typeface="Franklin Gothic Medium" pitchFamily="34" charset="0"/>
            </a:rPr>
            <a:t>Ends the year with first yearly profit</a:t>
          </a:r>
          <a:endParaRPr lang="zh-CN" altLang="en-US" sz="1200" dirty="0">
            <a:latin typeface="Franklin Gothic Medium" pitchFamily="34" charset="0"/>
          </a:endParaRPr>
        </a:p>
      </dgm:t>
    </dgm:pt>
    <dgm:pt modelId="{8D40A45D-5D14-4F8D-A7A1-67B109D357DD}" type="parTrans" cxnId="{3A6CB297-B857-4F43-9FAB-E50F940CE8C3}">
      <dgm:prSet/>
      <dgm:spPr/>
      <dgm:t>
        <a:bodyPr/>
        <a:lstStyle/>
        <a:p>
          <a:endParaRPr lang="zh-CN" altLang="en-US"/>
        </a:p>
      </dgm:t>
    </dgm:pt>
    <dgm:pt modelId="{746F60EC-A04C-4E2A-A18A-12D8D0F4C037}" type="sibTrans" cxnId="{3A6CB297-B857-4F43-9FAB-E50F940CE8C3}">
      <dgm:prSet/>
      <dgm:spPr/>
      <dgm:t>
        <a:bodyPr/>
        <a:lstStyle/>
        <a:p>
          <a:endParaRPr lang="zh-CN" altLang="en-US"/>
        </a:p>
      </dgm:t>
    </dgm:pt>
    <dgm:pt modelId="{49B9CB9E-7976-4F88-A1C3-D47198B4C88C}">
      <dgm:prSet phldrT="[Text]" custT="1"/>
      <dgm:spPr/>
      <dgm:t>
        <a:bodyPr/>
        <a:lstStyle/>
        <a:p>
          <a:r>
            <a:rPr lang="en-CA" sz="1400" b="1" dirty="0" smtClean="0">
              <a:solidFill>
                <a:schemeClr val="tx2"/>
              </a:solidFill>
              <a:latin typeface="Franklin Gothic Medium" pitchFamily="34" charset="0"/>
            </a:rPr>
            <a:t>1974</a:t>
          </a:r>
        </a:p>
        <a:p>
          <a:r>
            <a:rPr lang="en-CA" sz="1200" dirty="0" smtClean="0">
              <a:latin typeface="Franklin Gothic Medium" pitchFamily="34" charset="0"/>
            </a:rPr>
            <a:t>Carries one-millionth customer</a:t>
          </a:r>
          <a:endParaRPr lang="zh-CN" altLang="en-US" sz="1200" dirty="0">
            <a:latin typeface="Franklin Gothic Medium" pitchFamily="34" charset="0"/>
          </a:endParaRPr>
        </a:p>
      </dgm:t>
    </dgm:pt>
    <dgm:pt modelId="{D092321E-E092-4D5C-843E-EFFD1E963EB2}" type="parTrans" cxnId="{B0A25757-1264-4E79-A08B-AFE3EA6F658D}">
      <dgm:prSet/>
      <dgm:spPr/>
      <dgm:t>
        <a:bodyPr/>
        <a:lstStyle/>
        <a:p>
          <a:endParaRPr lang="zh-CN" altLang="en-US"/>
        </a:p>
      </dgm:t>
    </dgm:pt>
    <dgm:pt modelId="{BB30A3A6-CA9D-487B-85E9-900D2F19ECAA}" type="sibTrans" cxnId="{B0A25757-1264-4E79-A08B-AFE3EA6F658D}">
      <dgm:prSet/>
      <dgm:spPr/>
      <dgm:t>
        <a:bodyPr/>
        <a:lstStyle/>
        <a:p>
          <a:endParaRPr lang="zh-CN" altLang="en-US"/>
        </a:p>
      </dgm:t>
    </dgm:pt>
    <dgm:pt modelId="{97CFD1D4-C592-494B-AB56-76DDCD236811}">
      <dgm:prSet phldrT="[Text]" custT="1"/>
      <dgm:spPr/>
      <dgm:t>
        <a:bodyPr/>
        <a:lstStyle/>
        <a:p>
          <a:r>
            <a:rPr lang="en-CA" sz="1400" b="1" dirty="0" smtClean="0">
              <a:solidFill>
                <a:schemeClr val="tx2"/>
              </a:solidFill>
              <a:latin typeface="Franklin Gothic Medium" pitchFamily="34" charset="0"/>
            </a:rPr>
            <a:t>1978</a:t>
          </a:r>
        </a:p>
        <a:p>
          <a:r>
            <a:rPr lang="en-CA" sz="1200" dirty="0" smtClean="0">
              <a:latin typeface="Franklin Gothic Medium" pitchFamily="34" charset="0"/>
            </a:rPr>
            <a:t>Flies to New Orleans, first flight </a:t>
          </a:r>
        </a:p>
        <a:p>
          <a:r>
            <a:rPr lang="en-CA" sz="1200" dirty="0" smtClean="0">
              <a:latin typeface="Franklin Gothic Medium" pitchFamily="34" charset="0"/>
            </a:rPr>
            <a:t>destination outside of Texas</a:t>
          </a:r>
        </a:p>
        <a:p>
          <a:endParaRPr lang="en-CA" sz="2000" dirty="0" smtClean="0"/>
        </a:p>
      </dgm:t>
    </dgm:pt>
    <dgm:pt modelId="{92732CB6-945A-4CDC-8FE4-363A2CCDD11E}" type="parTrans" cxnId="{07DC7150-7171-43F5-ACBD-9E8FA8B6FA9C}">
      <dgm:prSet/>
      <dgm:spPr/>
      <dgm:t>
        <a:bodyPr/>
        <a:lstStyle/>
        <a:p>
          <a:endParaRPr lang="zh-CN" altLang="en-US"/>
        </a:p>
      </dgm:t>
    </dgm:pt>
    <dgm:pt modelId="{80A9481A-AE1A-4CD8-9BAD-38EE197E40FE}" type="sibTrans" cxnId="{07DC7150-7171-43F5-ACBD-9E8FA8B6FA9C}">
      <dgm:prSet/>
      <dgm:spPr/>
      <dgm:t>
        <a:bodyPr/>
        <a:lstStyle/>
        <a:p>
          <a:endParaRPr lang="zh-CN" altLang="en-US"/>
        </a:p>
      </dgm:t>
    </dgm:pt>
    <dgm:pt modelId="{C83C73F9-4634-409C-B470-9450E2A86783}">
      <dgm:prSet/>
      <dgm:spPr/>
      <dgm:t>
        <a:bodyPr/>
        <a:lstStyle/>
        <a:p>
          <a:endParaRPr lang="en-US" dirty="0"/>
        </a:p>
      </dgm:t>
    </dgm:pt>
    <dgm:pt modelId="{641B1933-E297-4353-9DAF-4178AD168AF8}" type="parTrans" cxnId="{4FA29988-BD9C-4996-A0DE-2137BD66EDE2}">
      <dgm:prSet/>
      <dgm:spPr/>
      <dgm:t>
        <a:bodyPr/>
        <a:lstStyle/>
        <a:p>
          <a:endParaRPr lang="en-US"/>
        </a:p>
      </dgm:t>
    </dgm:pt>
    <dgm:pt modelId="{72C19A0E-9165-4685-B6CB-EFA382A7F63F}" type="sibTrans" cxnId="{4FA29988-BD9C-4996-A0DE-2137BD66EDE2}">
      <dgm:prSet/>
      <dgm:spPr/>
      <dgm:t>
        <a:bodyPr/>
        <a:lstStyle/>
        <a:p>
          <a:endParaRPr lang="en-US"/>
        </a:p>
      </dgm:t>
    </dgm:pt>
    <dgm:pt modelId="{798D19AE-A320-47D2-94E3-6D3819E501B6}" type="pres">
      <dgm:prSet presAssocID="{35ADD354-124F-44A5-97A2-82AC9D956091}" presName="Name0" presStyleCnt="0">
        <dgm:presLayoutVars>
          <dgm:dir/>
          <dgm:resizeHandles val="exact"/>
        </dgm:presLayoutVars>
      </dgm:prSet>
      <dgm:spPr/>
    </dgm:pt>
    <dgm:pt modelId="{D24A6850-4866-412B-A30A-021C196C06C6}" type="pres">
      <dgm:prSet presAssocID="{35ADD354-124F-44A5-97A2-82AC9D956091}" presName="arrow" presStyleLbl="bgShp" presStyleIdx="0" presStyleCnt="1"/>
      <dgm:spPr/>
      <dgm:t>
        <a:bodyPr/>
        <a:lstStyle/>
        <a:p>
          <a:endParaRPr lang="en-US"/>
        </a:p>
      </dgm:t>
    </dgm:pt>
    <dgm:pt modelId="{4D5F9322-2838-4DD3-BACE-40A688FF139D}" type="pres">
      <dgm:prSet presAssocID="{35ADD354-124F-44A5-97A2-82AC9D956091}" presName="points" presStyleCnt="0"/>
      <dgm:spPr/>
    </dgm:pt>
    <dgm:pt modelId="{CC166154-3F6E-4E8E-99D8-8CE321C71533}" type="pres">
      <dgm:prSet presAssocID="{C83C73F9-4634-409C-B470-9450E2A86783}" presName="compositeA" presStyleCnt="0"/>
      <dgm:spPr/>
    </dgm:pt>
    <dgm:pt modelId="{6BEE0B13-9B04-40DA-B65B-9034E131068D}" type="pres">
      <dgm:prSet presAssocID="{C83C73F9-4634-409C-B470-9450E2A86783}" presName="textA" presStyleLbl="revTx" presStyleIdx="0" presStyleCnt="6">
        <dgm:presLayoutVars>
          <dgm:bulletEnabled val="1"/>
        </dgm:presLayoutVars>
      </dgm:prSet>
      <dgm:spPr/>
      <dgm:t>
        <a:bodyPr/>
        <a:lstStyle/>
        <a:p>
          <a:endParaRPr lang="en-US"/>
        </a:p>
      </dgm:t>
    </dgm:pt>
    <dgm:pt modelId="{1D373383-CDB1-48FC-8784-4AE797C9A05B}" type="pres">
      <dgm:prSet presAssocID="{C83C73F9-4634-409C-B470-9450E2A86783}" presName="circleA" presStyleLbl="node1" presStyleIdx="0" presStyleCnt="6"/>
      <dgm:spPr/>
    </dgm:pt>
    <dgm:pt modelId="{7BB7E64A-9F75-4512-A5B1-8A949BCDAB82}" type="pres">
      <dgm:prSet presAssocID="{C83C73F9-4634-409C-B470-9450E2A86783}" presName="spaceA" presStyleCnt="0"/>
      <dgm:spPr/>
    </dgm:pt>
    <dgm:pt modelId="{25D442CC-6B51-46E4-8EF9-78B302F9259D}" type="pres">
      <dgm:prSet presAssocID="{72C19A0E-9165-4685-B6CB-EFA382A7F63F}" presName="space" presStyleCnt="0"/>
      <dgm:spPr/>
    </dgm:pt>
    <dgm:pt modelId="{91EDBC50-2227-4F2A-9294-1255842F0A73}" type="pres">
      <dgm:prSet presAssocID="{2E1A4601-0688-4C77-B594-287F084DB17C}" presName="compositeB" presStyleCnt="0"/>
      <dgm:spPr/>
    </dgm:pt>
    <dgm:pt modelId="{AFBBCCF4-960C-497F-92DE-E36D9249AF61}" type="pres">
      <dgm:prSet presAssocID="{2E1A4601-0688-4C77-B594-287F084DB17C}" presName="textB" presStyleLbl="revTx" presStyleIdx="1" presStyleCnt="6">
        <dgm:presLayoutVars>
          <dgm:bulletEnabled val="1"/>
        </dgm:presLayoutVars>
      </dgm:prSet>
      <dgm:spPr/>
      <dgm:t>
        <a:bodyPr/>
        <a:lstStyle/>
        <a:p>
          <a:endParaRPr lang="en-US"/>
        </a:p>
      </dgm:t>
    </dgm:pt>
    <dgm:pt modelId="{E432C5A5-FC65-4FFD-A99D-83691AFE171F}" type="pres">
      <dgm:prSet presAssocID="{2E1A4601-0688-4C77-B594-287F084DB17C}" presName="circleB" presStyleLbl="node1" presStyleIdx="1" presStyleCnt="6"/>
      <dgm:spPr/>
    </dgm:pt>
    <dgm:pt modelId="{395600AC-2807-4EAB-AD64-531CC3C26BDC}" type="pres">
      <dgm:prSet presAssocID="{2E1A4601-0688-4C77-B594-287F084DB17C}" presName="spaceB" presStyleCnt="0"/>
      <dgm:spPr/>
    </dgm:pt>
    <dgm:pt modelId="{FEEBC4D2-394D-439D-9B6E-F0D993BE94DE}" type="pres">
      <dgm:prSet presAssocID="{35C817ED-5034-4068-A86C-A461DC3C5FA3}" presName="space" presStyleCnt="0"/>
      <dgm:spPr/>
    </dgm:pt>
    <dgm:pt modelId="{7FEF5AE5-12EF-499C-846E-31397D268280}" type="pres">
      <dgm:prSet presAssocID="{05745D95-19EB-43FE-B20E-41ADE91A63CB}" presName="compositeA" presStyleCnt="0"/>
      <dgm:spPr/>
    </dgm:pt>
    <dgm:pt modelId="{54B3CBC3-0410-4F0A-AFBA-7F7B977C4E98}" type="pres">
      <dgm:prSet presAssocID="{05745D95-19EB-43FE-B20E-41ADE91A63CB}" presName="textA" presStyleLbl="revTx" presStyleIdx="2" presStyleCnt="6">
        <dgm:presLayoutVars>
          <dgm:bulletEnabled val="1"/>
        </dgm:presLayoutVars>
      </dgm:prSet>
      <dgm:spPr/>
      <dgm:t>
        <a:bodyPr/>
        <a:lstStyle/>
        <a:p>
          <a:endParaRPr lang="en-US"/>
        </a:p>
      </dgm:t>
    </dgm:pt>
    <dgm:pt modelId="{88139137-AD63-4BFF-9966-E5127CA920F1}" type="pres">
      <dgm:prSet presAssocID="{05745D95-19EB-43FE-B20E-41ADE91A63CB}" presName="circleA" presStyleLbl="node1" presStyleIdx="2" presStyleCnt="6"/>
      <dgm:spPr/>
    </dgm:pt>
    <dgm:pt modelId="{01FC5C88-AB44-48C6-BAC0-2A63500CC31F}" type="pres">
      <dgm:prSet presAssocID="{05745D95-19EB-43FE-B20E-41ADE91A63CB}" presName="spaceA" presStyleCnt="0"/>
      <dgm:spPr/>
    </dgm:pt>
    <dgm:pt modelId="{B2130D10-6E04-4587-AC46-74AB709DBB5B}" type="pres">
      <dgm:prSet presAssocID="{746F60EC-A04C-4E2A-A18A-12D8D0F4C037}" presName="space" presStyleCnt="0"/>
      <dgm:spPr/>
    </dgm:pt>
    <dgm:pt modelId="{C5DBCFDE-DE37-4E58-8142-5B27DCAA33C3}" type="pres">
      <dgm:prSet presAssocID="{49B9CB9E-7976-4F88-A1C3-D47198B4C88C}" presName="compositeB" presStyleCnt="0"/>
      <dgm:spPr/>
    </dgm:pt>
    <dgm:pt modelId="{87D325D6-4965-4FE1-A881-302F2B712640}" type="pres">
      <dgm:prSet presAssocID="{49B9CB9E-7976-4F88-A1C3-D47198B4C88C}" presName="textB" presStyleLbl="revTx" presStyleIdx="3" presStyleCnt="6">
        <dgm:presLayoutVars>
          <dgm:bulletEnabled val="1"/>
        </dgm:presLayoutVars>
      </dgm:prSet>
      <dgm:spPr/>
      <dgm:t>
        <a:bodyPr/>
        <a:lstStyle/>
        <a:p>
          <a:endParaRPr lang="en-US"/>
        </a:p>
      </dgm:t>
    </dgm:pt>
    <dgm:pt modelId="{37E99FEA-1D68-4D44-AA31-567159B3CDAF}" type="pres">
      <dgm:prSet presAssocID="{49B9CB9E-7976-4F88-A1C3-D47198B4C88C}" presName="circleB" presStyleLbl="node1" presStyleIdx="3" presStyleCnt="6"/>
      <dgm:spPr/>
    </dgm:pt>
    <dgm:pt modelId="{11EDA44D-F7B1-43F7-A920-C4D1BCF08845}" type="pres">
      <dgm:prSet presAssocID="{49B9CB9E-7976-4F88-A1C3-D47198B4C88C}" presName="spaceB" presStyleCnt="0"/>
      <dgm:spPr/>
    </dgm:pt>
    <dgm:pt modelId="{AB8F26B3-D5E2-4C4D-93F4-551A5FC13A8B}" type="pres">
      <dgm:prSet presAssocID="{BB30A3A6-CA9D-487B-85E9-900D2F19ECAA}" presName="space" presStyleCnt="0"/>
      <dgm:spPr/>
    </dgm:pt>
    <dgm:pt modelId="{0A586BA8-BF27-4F6C-AF46-ECD093C36C95}" type="pres">
      <dgm:prSet presAssocID="{C21B9261-DD4E-4ED2-B45E-4B2A0A5DEB8B}" presName="compositeA" presStyleCnt="0"/>
      <dgm:spPr/>
    </dgm:pt>
    <dgm:pt modelId="{D02A2B83-A8C7-40E2-9526-826D8376747B}" type="pres">
      <dgm:prSet presAssocID="{C21B9261-DD4E-4ED2-B45E-4B2A0A5DEB8B}" presName="textA" presStyleLbl="revTx" presStyleIdx="4" presStyleCnt="6">
        <dgm:presLayoutVars>
          <dgm:bulletEnabled val="1"/>
        </dgm:presLayoutVars>
      </dgm:prSet>
      <dgm:spPr/>
      <dgm:t>
        <a:bodyPr/>
        <a:lstStyle/>
        <a:p>
          <a:endParaRPr lang="en-US"/>
        </a:p>
      </dgm:t>
    </dgm:pt>
    <dgm:pt modelId="{344CF3D7-22D0-4422-B5AC-AEA611B54205}" type="pres">
      <dgm:prSet presAssocID="{C21B9261-DD4E-4ED2-B45E-4B2A0A5DEB8B}" presName="circleA" presStyleLbl="node1" presStyleIdx="4" presStyleCnt="6"/>
      <dgm:spPr/>
    </dgm:pt>
    <dgm:pt modelId="{55DBFD04-B1A6-4DF7-AD46-31A4DC5594FA}" type="pres">
      <dgm:prSet presAssocID="{C21B9261-DD4E-4ED2-B45E-4B2A0A5DEB8B}" presName="spaceA" presStyleCnt="0"/>
      <dgm:spPr/>
    </dgm:pt>
    <dgm:pt modelId="{122469F4-8A86-43D7-8128-69FEC99550E9}" type="pres">
      <dgm:prSet presAssocID="{163B5458-4F7A-4FA0-9A28-78C5D731DFA9}" presName="space" presStyleCnt="0"/>
      <dgm:spPr/>
    </dgm:pt>
    <dgm:pt modelId="{2F6EC7DB-4627-4F45-B8B3-72DC179EA83D}" type="pres">
      <dgm:prSet presAssocID="{97CFD1D4-C592-494B-AB56-76DDCD236811}" presName="compositeB" presStyleCnt="0"/>
      <dgm:spPr/>
    </dgm:pt>
    <dgm:pt modelId="{3F01022E-D250-436F-B7E3-3AEE4E177657}" type="pres">
      <dgm:prSet presAssocID="{97CFD1D4-C592-494B-AB56-76DDCD236811}" presName="textB" presStyleLbl="revTx" presStyleIdx="5" presStyleCnt="6">
        <dgm:presLayoutVars>
          <dgm:bulletEnabled val="1"/>
        </dgm:presLayoutVars>
      </dgm:prSet>
      <dgm:spPr/>
      <dgm:t>
        <a:bodyPr/>
        <a:lstStyle/>
        <a:p>
          <a:endParaRPr lang="en-US"/>
        </a:p>
      </dgm:t>
    </dgm:pt>
    <dgm:pt modelId="{113846DE-EB80-4A8D-9922-3F95E7AD8BAB}" type="pres">
      <dgm:prSet presAssocID="{97CFD1D4-C592-494B-AB56-76DDCD236811}" presName="circleB" presStyleLbl="node1" presStyleIdx="5" presStyleCnt="6"/>
      <dgm:spPr/>
    </dgm:pt>
    <dgm:pt modelId="{84E328C9-4B1D-464C-A474-C9491969AE16}" type="pres">
      <dgm:prSet presAssocID="{97CFD1D4-C592-494B-AB56-76DDCD236811}" presName="spaceB" presStyleCnt="0"/>
      <dgm:spPr/>
    </dgm:pt>
  </dgm:ptLst>
  <dgm:cxnLst>
    <dgm:cxn modelId="{73C711CD-28EB-44DC-9010-912167762042}" type="presOf" srcId="{35ADD354-124F-44A5-97A2-82AC9D956091}" destId="{798D19AE-A320-47D2-94E3-6D3819E501B6}" srcOrd="0" destOrd="0" presId="urn:microsoft.com/office/officeart/2005/8/layout/hProcess11"/>
    <dgm:cxn modelId="{B0CD5D07-12B2-4544-A9FD-44957185F3F9}" type="presOf" srcId="{C83C73F9-4634-409C-B470-9450E2A86783}" destId="{6BEE0B13-9B04-40DA-B65B-9034E131068D}" srcOrd="0" destOrd="0" presId="urn:microsoft.com/office/officeart/2005/8/layout/hProcess11"/>
    <dgm:cxn modelId="{C7C943C8-D868-42E4-88C6-4B37225D9C75}" type="presOf" srcId="{05745D95-19EB-43FE-B20E-41ADE91A63CB}" destId="{54B3CBC3-0410-4F0A-AFBA-7F7B977C4E98}" srcOrd="0" destOrd="0" presId="urn:microsoft.com/office/officeart/2005/8/layout/hProcess11"/>
    <dgm:cxn modelId="{B0A25757-1264-4E79-A08B-AFE3EA6F658D}" srcId="{35ADD354-124F-44A5-97A2-82AC9D956091}" destId="{49B9CB9E-7976-4F88-A1C3-D47198B4C88C}" srcOrd="3" destOrd="0" parTransId="{D092321E-E092-4D5C-843E-EFFD1E963EB2}" sibTransId="{BB30A3A6-CA9D-487B-85E9-900D2F19ECAA}"/>
    <dgm:cxn modelId="{C6140618-2B13-4CFB-9F6B-ECE9AC10A33B}" srcId="{35ADD354-124F-44A5-97A2-82AC9D956091}" destId="{2E1A4601-0688-4C77-B594-287F084DB17C}" srcOrd="1" destOrd="0" parTransId="{5E657C1E-ED62-4C2C-A84C-9EA1DF02FA46}" sibTransId="{35C817ED-5034-4068-A86C-A461DC3C5FA3}"/>
    <dgm:cxn modelId="{1BD5A461-B45A-426D-BD2F-1605E04AC68D}" type="presOf" srcId="{97CFD1D4-C592-494B-AB56-76DDCD236811}" destId="{3F01022E-D250-436F-B7E3-3AEE4E177657}" srcOrd="0" destOrd="0" presId="urn:microsoft.com/office/officeart/2005/8/layout/hProcess11"/>
    <dgm:cxn modelId="{4FA29988-BD9C-4996-A0DE-2137BD66EDE2}" srcId="{35ADD354-124F-44A5-97A2-82AC9D956091}" destId="{C83C73F9-4634-409C-B470-9450E2A86783}" srcOrd="0" destOrd="0" parTransId="{641B1933-E297-4353-9DAF-4178AD168AF8}" sibTransId="{72C19A0E-9165-4685-B6CB-EFA382A7F63F}"/>
    <dgm:cxn modelId="{796B9D8F-0389-4B52-881D-93FE143F3B24}" type="presOf" srcId="{49B9CB9E-7976-4F88-A1C3-D47198B4C88C}" destId="{87D325D6-4965-4FE1-A881-302F2B712640}" srcOrd="0" destOrd="0" presId="urn:microsoft.com/office/officeart/2005/8/layout/hProcess11"/>
    <dgm:cxn modelId="{3A6CB297-B857-4F43-9FAB-E50F940CE8C3}" srcId="{35ADD354-124F-44A5-97A2-82AC9D956091}" destId="{05745D95-19EB-43FE-B20E-41ADE91A63CB}" srcOrd="2" destOrd="0" parTransId="{8D40A45D-5D14-4F8D-A7A1-67B109D357DD}" sibTransId="{746F60EC-A04C-4E2A-A18A-12D8D0F4C037}"/>
    <dgm:cxn modelId="{0F4D371F-9BEE-4969-8B23-AB66F28B7E5B}" type="presOf" srcId="{C21B9261-DD4E-4ED2-B45E-4B2A0A5DEB8B}" destId="{D02A2B83-A8C7-40E2-9526-826D8376747B}" srcOrd="0" destOrd="0" presId="urn:microsoft.com/office/officeart/2005/8/layout/hProcess11"/>
    <dgm:cxn modelId="{07DC7150-7171-43F5-ACBD-9E8FA8B6FA9C}" srcId="{35ADD354-124F-44A5-97A2-82AC9D956091}" destId="{97CFD1D4-C592-494B-AB56-76DDCD236811}" srcOrd="5" destOrd="0" parTransId="{92732CB6-945A-4CDC-8FE4-363A2CCDD11E}" sibTransId="{80A9481A-AE1A-4CD8-9BAD-38EE197E40FE}"/>
    <dgm:cxn modelId="{D480915A-AC3B-433B-B476-90F5667E6DE3}" srcId="{35ADD354-124F-44A5-97A2-82AC9D956091}" destId="{C21B9261-DD4E-4ED2-B45E-4B2A0A5DEB8B}" srcOrd="4" destOrd="0" parTransId="{BE2CAAC5-D394-4EAB-8F98-EAB1EF8C3058}" sibTransId="{163B5458-4F7A-4FA0-9A28-78C5D731DFA9}"/>
    <dgm:cxn modelId="{B1BE01DE-2044-45AF-B048-DD630203A26F}" type="presOf" srcId="{2E1A4601-0688-4C77-B594-287F084DB17C}" destId="{AFBBCCF4-960C-497F-92DE-E36D9249AF61}" srcOrd="0" destOrd="0" presId="urn:microsoft.com/office/officeart/2005/8/layout/hProcess11"/>
    <dgm:cxn modelId="{12AFD55C-65B4-49FA-A008-A12B4690C892}" type="presParOf" srcId="{798D19AE-A320-47D2-94E3-6D3819E501B6}" destId="{D24A6850-4866-412B-A30A-021C196C06C6}" srcOrd="0" destOrd="0" presId="urn:microsoft.com/office/officeart/2005/8/layout/hProcess11"/>
    <dgm:cxn modelId="{E1AE3E20-8999-4EE3-8946-9829D270E398}" type="presParOf" srcId="{798D19AE-A320-47D2-94E3-6D3819E501B6}" destId="{4D5F9322-2838-4DD3-BACE-40A688FF139D}" srcOrd="1" destOrd="0" presId="urn:microsoft.com/office/officeart/2005/8/layout/hProcess11"/>
    <dgm:cxn modelId="{6F3EEBE3-ABA3-4293-ABE8-13CE859748BB}" type="presParOf" srcId="{4D5F9322-2838-4DD3-BACE-40A688FF139D}" destId="{CC166154-3F6E-4E8E-99D8-8CE321C71533}" srcOrd="0" destOrd="0" presId="urn:microsoft.com/office/officeart/2005/8/layout/hProcess11"/>
    <dgm:cxn modelId="{BDEF7B80-92B5-4B17-BA15-3FCD46375820}" type="presParOf" srcId="{CC166154-3F6E-4E8E-99D8-8CE321C71533}" destId="{6BEE0B13-9B04-40DA-B65B-9034E131068D}" srcOrd="0" destOrd="0" presId="urn:microsoft.com/office/officeart/2005/8/layout/hProcess11"/>
    <dgm:cxn modelId="{4126C916-88AA-4D07-B233-D58B4F2BEE92}" type="presParOf" srcId="{CC166154-3F6E-4E8E-99D8-8CE321C71533}" destId="{1D373383-CDB1-48FC-8784-4AE797C9A05B}" srcOrd="1" destOrd="0" presId="urn:microsoft.com/office/officeart/2005/8/layout/hProcess11"/>
    <dgm:cxn modelId="{7388DA27-7CDF-46C9-BA6B-4DAA8ADD446F}" type="presParOf" srcId="{CC166154-3F6E-4E8E-99D8-8CE321C71533}" destId="{7BB7E64A-9F75-4512-A5B1-8A949BCDAB82}" srcOrd="2" destOrd="0" presId="urn:microsoft.com/office/officeart/2005/8/layout/hProcess11"/>
    <dgm:cxn modelId="{924AB09D-5F03-40DE-AFAB-4AC9DD0FD182}" type="presParOf" srcId="{4D5F9322-2838-4DD3-BACE-40A688FF139D}" destId="{25D442CC-6B51-46E4-8EF9-78B302F9259D}" srcOrd="1" destOrd="0" presId="urn:microsoft.com/office/officeart/2005/8/layout/hProcess11"/>
    <dgm:cxn modelId="{9150BD5D-0CCF-4B10-9D11-7CDED6801320}" type="presParOf" srcId="{4D5F9322-2838-4DD3-BACE-40A688FF139D}" destId="{91EDBC50-2227-4F2A-9294-1255842F0A73}" srcOrd="2" destOrd="0" presId="urn:microsoft.com/office/officeart/2005/8/layout/hProcess11"/>
    <dgm:cxn modelId="{26D3B1FA-317B-4205-AECB-810037E84EA8}" type="presParOf" srcId="{91EDBC50-2227-4F2A-9294-1255842F0A73}" destId="{AFBBCCF4-960C-497F-92DE-E36D9249AF61}" srcOrd="0" destOrd="0" presId="urn:microsoft.com/office/officeart/2005/8/layout/hProcess11"/>
    <dgm:cxn modelId="{8CDB738E-ADAF-4506-B221-9764FCE7460F}" type="presParOf" srcId="{91EDBC50-2227-4F2A-9294-1255842F0A73}" destId="{E432C5A5-FC65-4FFD-A99D-83691AFE171F}" srcOrd="1" destOrd="0" presId="urn:microsoft.com/office/officeart/2005/8/layout/hProcess11"/>
    <dgm:cxn modelId="{11374858-0B05-4FB5-AC3A-EA33CBD1F7F2}" type="presParOf" srcId="{91EDBC50-2227-4F2A-9294-1255842F0A73}" destId="{395600AC-2807-4EAB-AD64-531CC3C26BDC}" srcOrd="2" destOrd="0" presId="urn:microsoft.com/office/officeart/2005/8/layout/hProcess11"/>
    <dgm:cxn modelId="{32309FF9-15A2-4ECA-BD10-2DEB28A9084C}" type="presParOf" srcId="{4D5F9322-2838-4DD3-BACE-40A688FF139D}" destId="{FEEBC4D2-394D-439D-9B6E-F0D993BE94DE}" srcOrd="3" destOrd="0" presId="urn:microsoft.com/office/officeart/2005/8/layout/hProcess11"/>
    <dgm:cxn modelId="{D4C98A07-6482-4E61-A4A7-611282F6FD76}" type="presParOf" srcId="{4D5F9322-2838-4DD3-BACE-40A688FF139D}" destId="{7FEF5AE5-12EF-499C-846E-31397D268280}" srcOrd="4" destOrd="0" presId="urn:microsoft.com/office/officeart/2005/8/layout/hProcess11"/>
    <dgm:cxn modelId="{DAF39B9E-518B-4991-8218-FE6AC6474F37}" type="presParOf" srcId="{7FEF5AE5-12EF-499C-846E-31397D268280}" destId="{54B3CBC3-0410-4F0A-AFBA-7F7B977C4E98}" srcOrd="0" destOrd="0" presId="urn:microsoft.com/office/officeart/2005/8/layout/hProcess11"/>
    <dgm:cxn modelId="{C8F542C8-2821-456E-BF9C-6CCB17406768}" type="presParOf" srcId="{7FEF5AE5-12EF-499C-846E-31397D268280}" destId="{88139137-AD63-4BFF-9966-E5127CA920F1}" srcOrd="1" destOrd="0" presId="urn:microsoft.com/office/officeart/2005/8/layout/hProcess11"/>
    <dgm:cxn modelId="{21E86482-D93C-4470-9666-C65412EE7495}" type="presParOf" srcId="{7FEF5AE5-12EF-499C-846E-31397D268280}" destId="{01FC5C88-AB44-48C6-BAC0-2A63500CC31F}" srcOrd="2" destOrd="0" presId="urn:microsoft.com/office/officeart/2005/8/layout/hProcess11"/>
    <dgm:cxn modelId="{46810E8E-B911-456D-9C6E-B16AC6FB61C3}" type="presParOf" srcId="{4D5F9322-2838-4DD3-BACE-40A688FF139D}" destId="{B2130D10-6E04-4587-AC46-74AB709DBB5B}" srcOrd="5" destOrd="0" presId="urn:microsoft.com/office/officeart/2005/8/layout/hProcess11"/>
    <dgm:cxn modelId="{B7FC1BD3-00A4-4800-B4E5-30219872C606}" type="presParOf" srcId="{4D5F9322-2838-4DD3-BACE-40A688FF139D}" destId="{C5DBCFDE-DE37-4E58-8142-5B27DCAA33C3}" srcOrd="6" destOrd="0" presId="urn:microsoft.com/office/officeart/2005/8/layout/hProcess11"/>
    <dgm:cxn modelId="{784C0073-1AD8-4845-8BBB-7CCE16213C41}" type="presParOf" srcId="{C5DBCFDE-DE37-4E58-8142-5B27DCAA33C3}" destId="{87D325D6-4965-4FE1-A881-302F2B712640}" srcOrd="0" destOrd="0" presId="urn:microsoft.com/office/officeart/2005/8/layout/hProcess11"/>
    <dgm:cxn modelId="{B71A5498-5AAF-479A-A34B-BC9132197E05}" type="presParOf" srcId="{C5DBCFDE-DE37-4E58-8142-5B27DCAA33C3}" destId="{37E99FEA-1D68-4D44-AA31-567159B3CDAF}" srcOrd="1" destOrd="0" presId="urn:microsoft.com/office/officeart/2005/8/layout/hProcess11"/>
    <dgm:cxn modelId="{EE44A032-978A-420B-BF4D-5E25B9551EB2}" type="presParOf" srcId="{C5DBCFDE-DE37-4E58-8142-5B27DCAA33C3}" destId="{11EDA44D-F7B1-43F7-A920-C4D1BCF08845}" srcOrd="2" destOrd="0" presId="urn:microsoft.com/office/officeart/2005/8/layout/hProcess11"/>
    <dgm:cxn modelId="{82FB93AE-9CF3-4CBA-B0C2-00F074193D40}" type="presParOf" srcId="{4D5F9322-2838-4DD3-BACE-40A688FF139D}" destId="{AB8F26B3-D5E2-4C4D-93F4-551A5FC13A8B}" srcOrd="7" destOrd="0" presId="urn:microsoft.com/office/officeart/2005/8/layout/hProcess11"/>
    <dgm:cxn modelId="{7813D213-3859-4828-B75A-A701AC55CC15}" type="presParOf" srcId="{4D5F9322-2838-4DD3-BACE-40A688FF139D}" destId="{0A586BA8-BF27-4F6C-AF46-ECD093C36C95}" srcOrd="8" destOrd="0" presId="urn:microsoft.com/office/officeart/2005/8/layout/hProcess11"/>
    <dgm:cxn modelId="{AD2C7622-BD20-4570-B297-1F80D721A466}" type="presParOf" srcId="{0A586BA8-BF27-4F6C-AF46-ECD093C36C95}" destId="{D02A2B83-A8C7-40E2-9526-826D8376747B}" srcOrd="0" destOrd="0" presId="urn:microsoft.com/office/officeart/2005/8/layout/hProcess11"/>
    <dgm:cxn modelId="{BC8A4591-646B-4A9B-934B-8920759514AE}" type="presParOf" srcId="{0A586BA8-BF27-4F6C-AF46-ECD093C36C95}" destId="{344CF3D7-22D0-4422-B5AC-AEA611B54205}" srcOrd="1" destOrd="0" presId="urn:microsoft.com/office/officeart/2005/8/layout/hProcess11"/>
    <dgm:cxn modelId="{A27C08A9-8CD4-4FB0-9114-9D9E02334755}" type="presParOf" srcId="{0A586BA8-BF27-4F6C-AF46-ECD093C36C95}" destId="{55DBFD04-B1A6-4DF7-AD46-31A4DC5594FA}" srcOrd="2" destOrd="0" presId="urn:microsoft.com/office/officeart/2005/8/layout/hProcess11"/>
    <dgm:cxn modelId="{F0A48384-9AAE-4199-999C-39EDC41EF9C4}" type="presParOf" srcId="{4D5F9322-2838-4DD3-BACE-40A688FF139D}" destId="{122469F4-8A86-43D7-8128-69FEC99550E9}" srcOrd="9" destOrd="0" presId="urn:microsoft.com/office/officeart/2005/8/layout/hProcess11"/>
    <dgm:cxn modelId="{C2CB40B1-DAE5-43F4-84C3-D5E77A425CEB}" type="presParOf" srcId="{4D5F9322-2838-4DD3-BACE-40A688FF139D}" destId="{2F6EC7DB-4627-4F45-B8B3-72DC179EA83D}" srcOrd="10" destOrd="0" presId="urn:microsoft.com/office/officeart/2005/8/layout/hProcess11"/>
    <dgm:cxn modelId="{0A833CBA-595F-4760-B2C4-95CA11F49DA2}" type="presParOf" srcId="{2F6EC7DB-4627-4F45-B8B3-72DC179EA83D}" destId="{3F01022E-D250-436F-B7E3-3AEE4E177657}" srcOrd="0" destOrd="0" presId="urn:microsoft.com/office/officeart/2005/8/layout/hProcess11"/>
    <dgm:cxn modelId="{7D82E43C-8A75-43EE-BBB3-3EBE511A8182}" type="presParOf" srcId="{2F6EC7DB-4627-4F45-B8B3-72DC179EA83D}" destId="{113846DE-EB80-4A8D-9922-3F95E7AD8BAB}" srcOrd="1" destOrd="0" presId="urn:microsoft.com/office/officeart/2005/8/layout/hProcess11"/>
    <dgm:cxn modelId="{A3218C9A-31A6-494B-9A85-B72C24B0D788}" type="presParOf" srcId="{2F6EC7DB-4627-4F45-B8B3-72DC179EA83D}" destId="{84E328C9-4B1D-464C-A474-C9491969AE16}"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DD763D-72C3-4E30-BFD8-1DAC0FAA0EAD}" type="doc">
      <dgm:prSet loTypeId="urn:microsoft.com/office/officeart/2005/8/layout/hProcess11" loCatId="process" qsTypeId="urn:microsoft.com/office/officeart/2005/8/quickstyle/3d2" qsCatId="3D" csTypeId="urn:microsoft.com/office/officeart/2005/8/colors/accent1_2" csCatId="accent1" phldr="1"/>
      <dgm:spPr/>
      <dgm:t>
        <a:bodyPr/>
        <a:lstStyle/>
        <a:p>
          <a:endParaRPr lang="en-US"/>
        </a:p>
      </dgm:t>
    </dgm:pt>
    <dgm:pt modelId="{6439A4D7-45CE-4F49-8691-523F577DA272}">
      <dgm:prSet phldrT="[Text]" custT="1"/>
      <dgm:spPr/>
      <dgm:t>
        <a:bodyPr/>
        <a:lstStyle/>
        <a:p>
          <a:r>
            <a:rPr lang="en-CA" altLang="zh-CN" sz="1400" b="1" dirty="0" smtClean="0">
              <a:solidFill>
                <a:schemeClr val="tx2"/>
              </a:solidFill>
              <a:latin typeface="Franklin Gothic Medium" pitchFamily="34" charset="0"/>
            </a:rPr>
            <a:t>1994</a:t>
          </a:r>
        </a:p>
        <a:p>
          <a:r>
            <a:rPr lang="en-CA" sz="1200" dirty="0" smtClean="0">
              <a:latin typeface="Franklin Gothic Medium" pitchFamily="34" charset="0"/>
            </a:rPr>
            <a:t>Acquires 2 airline companies: Morris Air and Arizona One</a:t>
          </a:r>
          <a:endParaRPr lang="zh-CN" altLang="en-US" sz="1200" dirty="0">
            <a:latin typeface="Franklin Gothic Medium" pitchFamily="34" charset="0"/>
          </a:endParaRPr>
        </a:p>
      </dgm:t>
    </dgm:pt>
    <dgm:pt modelId="{EC415477-21A0-4A84-B6AF-0D97677A5294}" type="parTrans" cxnId="{47F316B6-15A7-418D-999A-8D2B071EEAEE}">
      <dgm:prSet/>
      <dgm:spPr/>
      <dgm:t>
        <a:bodyPr/>
        <a:lstStyle/>
        <a:p>
          <a:endParaRPr lang="zh-CN" altLang="en-US"/>
        </a:p>
      </dgm:t>
    </dgm:pt>
    <dgm:pt modelId="{99DAEA72-9E26-46BE-88FF-5C4C366E59B5}" type="sibTrans" cxnId="{47F316B6-15A7-418D-999A-8D2B071EEAEE}">
      <dgm:prSet/>
      <dgm:spPr/>
      <dgm:t>
        <a:bodyPr/>
        <a:lstStyle/>
        <a:p>
          <a:endParaRPr lang="zh-CN" altLang="en-US"/>
        </a:p>
      </dgm:t>
    </dgm:pt>
    <dgm:pt modelId="{35081BE9-0A6C-458E-B2E3-FBC5051A0A71}">
      <dgm:prSet phldrT="[Text]" custT="1"/>
      <dgm:spPr/>
      <dgm:t>
        <a:bodyPr/>
        <a:lstStyle/>
        <a:p>
          <a:r>
            <a:rPr lang="en-CA" altLang="zh-CN" sz="1400" b="1" dirty="0" smtClean="0">
              <a:solidFill>
                <a:schemeClr val="tx2"/>
              </a:solidFill>
              <a:latin typeface="Franklin Gothic Medium" pitchFamily="34" charset="0"/>
            </a:rPr>
            <a:t>1996</a:t>
          </a:r>
        </a:p>
        <a:p>
          <a:r>
            <a:rPr lang="en-CA" sz="1200" dirty="0" smtClean="0">
              <a:latin typeface="Franklin Gothic Medium" pitchFamily="34" charset="0"/>
            </a:rPr>
            <a:t>Online booking site launched</a:t>
          </a:r>
          <a:endParaRPr lang="zh-CN" altLang="en-US" sz="1200" dirty="0">
            <a:latin typeface="Franklin Gothic Medium" pitchFamily="34" charset="0"/>
          </a:endParaRPr>
        </a:p>
      </dgm:t>
    </dgm:pt>
    <dgm:pt modelId="{68F8EAE1-520A-40AD-986A-DDCB1D66241A}" type="parTrans" cxnId="{D8B3F9EB-2EB0-4E78-B95C-93BD346176CF}">
      <dgm:prSet/>
      <dgm:spPr/>
      <dgm:t>
        <a:bodyPr/>
        <a:lstStyle/>
        <a:p>
          <a:endParaRPr lang="zh-CN" altLang="en-US"/>
        </a:p>
      </dgm:t>
    </dgm:pt>
    <dgm:pt modelId="{740A9D66-185E-473B-A0C0-F2F688DF72FD}" type="sibTrans" cxnId="{D8B3F9EB-2EB0-4E78-B95C-93BD346176CF}">
      <dgm:prSet/>
      <dgm:spPr/>
      <dgm:t>
        <a:bodyPr/>
        <a:lstStyle/>
        <a:p>
          <a:endParaRPr lang="zh-CN" altLang="en-US"/>
        </a:p>
      </dgm:t>
    </dgm:pt>
    <dgm:pt modelId="{BD90A2F9-486B-4AF3-A126-D640F2C38044}">
      <dgm:prSet phldrT="[Text]" custT="1"/>
      <dgm:spPr/>
      <dgm:t>
        <a:bodyPr/>
        <a:lstStyle/>
        <a:p>
          <a:r>
            <a:rPr lang="en-CA" altLang="zh-CN" sz="1400" b="1" dirty="0" smtClean="0">
              <a:solidFill>
                <a:schemeClr val="tx2"/>
              </a:solidFill>
              <a:latin typeface="Franklin Gothic Medium" pitchFamily="34" charset="0"/>
            </a:rPr>
            <a:t>2005</a:t>
          </a:r>
        </a:p>
        <a:p>
          <a:r>
            <a:rPr lang="en-CA" sz="1200" dirty="0" smtClean="0">
              <a:latin typeface="Franklin Gothic Medium" pitchFamily="34" charset="0"/>
            </a:rPr>
            <a:t>Enters first code-share agreement with American Trans Air</a:t>
          </a:r>
          <a:endParaRPr lang="zh-CN" altLang="en-US" sz="1200" dirty="0">
            <a:latin typeface="Franklin Gothic Medium" pitchFamily="34" charset="0"/>
          </a:endParaRPr>
        </a:p>
      </dgm:t>
    </dgm:pt>
    <dgm:pt modelId="{AC87136A-F5AA-4610-BE7F-63F8B958BFFC}" type="parTrans" cxnId="{8A70B0EA-C8A2-4152-82EA-A5EFD567EE52}">
      <dgm:prSet/>
      <dgm:spPr/>
      <dgm:t>
        <a:bodyPr/>
        <a:lstStyle/>
        <a:p>
          <a:endParaRPr lang="zh-CN" altLang="en-US"/>
        </a:p>
      </dgm:t>
    </dgm:pt>
    <dgm:pt modelId="{C22722F1-E093-44B7-A67C-BF2AC7A4BCF3}" type="sibTrans" cxnId="{8A70B0EA-C8A2-4152-82EA-A5EFD567EE52}">
      <dgm:prSet/>
      <dgm:spPr/>
      <dgm:t>
        <a:bodyPr/>
        <a:lstStyle/>
        <a:p>
          <a:endParaRPr lang="zh-CN" altLang="en-US"/>
        </a:p>
      </dgm:t>
    </dgm:pt>
    <dgm:pt modelId="{72C6D115-E919-47BC-B6FD-AFD2B4286CA5}">
      <dgm:prSet phldrT="[Text]" custT="1"/>
      <dgm:spPr/>
      <dgm:t>
        <a:bodyPr/>
        <a:lstStyle/>
        <a:p>
          <a:r>
            <a:rPr lang="en-CA" altLang="zh-CN" sz="1400" b="1" dirty="0" smtClean="0">
              <a:solidFill>
                <a:schemeClr val="tx2"/>
              </a:solidFill>
              <a:latin typeface="Franklin Gothic Medium" pitchFamily="34" charset="0"/>
            </a:rPr>
            <a:t>2009</a:t>
          </a:r>
        </a:p>
        <a:p>
          <a:r>
            <a:rPr lang="en-CA" sz="1200" b="0" dirty="0" smtClean="0">
              <a:latin typeface="Franklin Gothic Medium" pitchFamily="34" charset="0"/>
            </a:rPr>
            <a:t>Becomes </a:t>
          </a:r>
          <a:r>
            <a:rPr lang="en-US" sz="1200" b="0" dirty="0" smtClean="0">
              <a:latin typeface="Franklin Gothic Medium" pitchFamily="34" charset="0"/>
            </a:rPr>
            <a:t>largest carrier in the  US with 545 Boeing 737 aircrafts servicing 68 airports in 35 states and able to offer more than 3,300 flights a day</a:t>
          </a:r>
          <a:endParaRPr lang="en-CA" altLang="zh-CN" sz="1200" b="0" dirty="0" smtClean="0">
            <a:latin typeface="Franklin Gothic Medium" pitchFamily="34" charset="0"/>
          </a:endParaRPr>
        </a:p>
      </dgm:t>
    </dgm:pt>
    <dgm:pt modelId="{51C8D6A4-680D-4B27-B49E-E680A3407FCB}" type="sibTrans" cxnId="{2A53D414-EEF4-4815-A626-08CA3ACC1462}">
      <dgm:prSet/>
      <dgm:spPr/>
      <dgm:t>
        <a:bodyPr/>
        <a:lstStyle/>
        <a:p>
          <a:endParaRPr lang="zh-CN" altLang="en-US"/>
        </a:p>
      </dgm:t>
    </dgm:pt>
    <dgm:pt modelId="{6664A0E1-9D0E-4A23-A3CD-776042E352D7}" type="parTrans" cxnId="{2A53D414-EEF4-4815-A626-08CA3ACC1462}">
      <dgm:prSet/>
      <dgm:spPr/>
      <dgm:t>
        <a:bodyPr/>
        <a:lstStyle/>
        <a:p>
          <a:endParaRPr lang="zh-CN" altLang="en-US"/>
        </a:p>
      </dgm:t>
    </dgm:pt>
    <dgm:pt modelId="{3CD95D27-B99D-F44C-BEC6-4C536882C5F3}">
      <dgm:prSet phldrT="[Text]" custT="1"/>
      <dgm:spPr/>
      <dgm:t>
        <a:bodyPr/>
        <a:lstStyle/>
        <a:p>
          <a:r>
            <a:rPr lang="en-CA" altLang="zh-CN" sz="1400" b="1" dirty="0" smtClean="0">
              <a:solidFill>
                <a:schemeClr val="tx2"/>
              </a:solidFill>
              <a:latin typeface="Franklin Gothic Medium" pitchFamily="34" charset="0"/>
            </a:rPr>
            <a:t>2011</a:t>
          </a:r>
        </a:p>
        <a:p>
          <a:r>
            <a:rPr lang="en-US" sz="1200" b="0" dirty="0" smtClean="0">
              <a:latin typeface="Franklin Gothic Medium" pitchFamily="34" charset="0"/>
            </a:rPr>
            <a:t>Integration of </a:t>
          </a:r>
          <a:r>
            <a:rPr lang="en-US" sz="1200" b="0" dirty="0" err="1" smtClean="0">
              <a:latin typeface="Franklin Gothic Medium" pitchFamily="34" charset="0"/>
            </a:rPr>
            <a:t>AirTran</a:t>
          </a:r>
          <a:endParaRPr lang="en-CA" altLang="zh-CN" sz="1400" b="1" dirty="0" smtClean="0">
            <a:latin typeface="Franklin Gothic Medium" pitchFamily="34" charset="0"/>
          </a:endParaRPr>
        </a:p>
      </dgm:t>
    </dgm:pt>
    <dgm:pt modelId="{880EBFAA-B39A-034F-B4C2-B2CACE298FE4}" type="parTrans" cxnId="{530E6F7A-7B28-2E4F-BCE2-F0CCF739843F}">
      <dgm:prSet/>
      <dgm:spPr/>
      <dgm:t>
        <a:bodyPr/>
        <a:lstStyle/>
        <a:p>
          <a:endParaRPr lang="en-US"/>
        </a:p>
      </dgm:t>
    </dgm:pt>
    <dgm:pt modelId="{B30AF083-A56A-5A45-B9FE-8D52D0EE9D82}" type="sibTrans" cxnId="{530E6F7A-7B28-2E4F-BCE2-F0CCF739843F}">
      <dgm:prSet/>
      <dgm:spPr/>
      <dgm:t>
        <a:bodyPr/>
        <a:lstStyle/>
        <a:p>
          <a:endParaRPr lang="en-US"/>
        </a:p>
      </dgm:t>
    </dgm:pt>
    <dgm:pt modelId="{164D3E4B-34EE-4D7C-84CD-4006C7085756}">
      <dgm:prSet custT="1"/>
      <dgm:spPr/>
      <dgm:t>
        <a:bodyPr/>
        <a:lstStyle/>
        <a:p>
          <a:r>
            <a:rPr lang="en-US" sz="1200" b="1" dirty="0" smtClean="0">
              <a:solidFill>
                <a:schemeClr val="tx2"/>
              </a:solidFill>
              <a:latin typeface="Franklin Gothic Medium" pitchFamily="34" charset="0"/>
            </a:rPr>
            <a:t>2012</a:t>
          </a:r>
        </a:p>
        <a:p>
          <a:r>
            <a:rPr lang="en-US" sz="1200" b="0" dirty="0" smtClean="0">
              <a:solidFill>
                <a:schemeClr val="tx1"/>
              </a:solidFill>
              <a:latin typeface="Franklin Gothic Medium" pitchFamily="34" charset="0"/>
            </a:rPr>
            <a:t>Began service at Des Moines International Airport (DSM)</a:t>
          </a:r>
        </a:p>
        <a:p>
          <a:endParaRPr lang="en-US" sz="1200" b="1" dirty="0">
            <a:solidFill>
              <a:schemeClr val="tx2"/>
            </a:solidFill>
          </a:endParaRPr>
        </a:p>
      </dgm:t>
    </dgm:pt>
    <dgm:pt modelId="{8FC60664-EE88-4B34-B129-12512378187E}" type="parTrans" cxnId="{4758CA7D-B4E0-4A93-A02F-5D5497D1EEF6}">
      <dgm:prSet/>
      <dgm:spPr/>
      <dgm:t>
        <a:bodyPr/>
        <a:lstStyle/>
        <a:p>
          <a:endParaRPr lang="en-US"/>
        </a:p>
      </dgm:t>
    </dgm:pt>
    <dgm:pt modelId="{2D253DED-E23F-4E2C-AD0E-22D06C5898D4}" type="sibTrans" cxnId="{4758CA7D-B4E0-4A93-A02F-5D5497D1EEF6}">
      <dgm:prSet/>
      <dgm:spPr/>
      <dgm:t>
        <a:bodyPr/>
        <a:lstStyle/>
        <a:p>
          <a:endParaRPr lang="en-US"/>
        </a:p>
      </dgm:t>
    </dgm:pt>
    <dgm:pt modelId="{536A0606-C0C3-439E-A308-032237A85C04}" type="pres">
      <dgm:prSet presAssocID="{C4DD763D-72C3-4E30-BFD8-1DAC0FAA0EAD}" presName="Name0" presStyleCnt="0">
        <dgm:presLayoutVars>
          <dgm:dir/>
          <dgm:resizeHandles val="exact"/>
        </dgm:presLayoutVars>
      </dgm:prSet>
      <dgm:spPr/>
      <dgm:t>
        <a:bodyPr/>
        <a:lstStyle/>
        <a:p>
          <a:endParaRPr lang="en-US"/>
        </a:p>
      </dgm:t>
    </dgm:pt>
    <dgm:pt modelId="{FA8DEDFC-5D8E-4FDC-A984-A9A6F4577628}" type="pres">
      <dgm:prSet presAssocID="{C4DD763D-72C3-4E30-BFD8-1DAC0FAA0EAD}" presName="arrow" presStyleLbl="bgShp" presStyleIdx="0" presStyleCnt="1"/>
      <dgm:spPr/>
    </dgm:pt>
    <dgm:pt modelId="{ED3AFE4E-E4FB-4316-A806-D51B61227927}" type="pres">
      <dgm:prSet presAssocID="{C4DD763D-72C3-4E30-BFD8-1DAC0FAA0EAD}" presName="points" presStyleCnt="0"/>
      <dgm:spPr/>
    </dgm:pt>
    <dgm:pt modelId="{017F230F-E1F1-45A3-88B5-F86B80D86572}" type="pres">
      <dgm:prSet presAssocID="{6439A4D7-45CE-4F49-8691-523F577DA272}" presName="compositeA" presStyleCnt="0"/>
      <dgm:spPr/>
    </dgm:pt>
    <dgm:pt modelId="{03B54D44-1F64-4214-8694-E11E148A4115}" type="pres">
      <dgm:prSet presAssocID="{6439A4D7-45CE-4F49-8691-523F577DA272}" presName="textA" presStyleLbl="revTx" presStyleIdx="0" presStyleCnt="6">
        <dgm:presLayoutVars>
          <dgm:bulletEnabled val="1"/>
        </dgm:presLayoutVars>
      </dgm:prSet>
      <dgm:spPr/>
      <dgm:t>
        <a:bodyPr/>
        <a:lstStyle/>
        <a:p>
          <a:endParaRPr lang="en-US"/>
        </a:p>
      </dgm:t>
    </dgm:pt>
    <dgm:pt modelId="{C1E0F5AE-872B-41FB-8AE3-A5FF62AF13EF}" type="pres">
      <dgm:prSet presAssocID="{6439A4D7-45CE-4F49-8691-523F577DA272}" presName="circleA" presStyleLbl="node1" presStyleIdx="0" presStyleCnt="6"/>
      <dgm:spPr/>
    </dgm:pt>
    <dgm:pt modelId="{26975B45-1C72-4AD2-8BBE-750A8E8FC2B9}" type="pres">
      <dgm:prSet presAssocID="{6439A4D7-45CE-4F49-8691-523F577DA272}" presName="spaceA" presStyleCnt="0"/>
      <dgm:spPr/>
    </dgm:pt>
    <dgm:pt modelId="{BD73FDA2-0B78-4932-AFB9-2C864A5EC186}" type="pres">
      <dgm:prSet presAssocID="{99DAEA72-9E26-46BE-88FF-5C4C366E59B5}" presName="space" presStyleCnt="0"/>
      <dgm:spPr/>
    </dgm:pt>
    <dgm:pt modelId="{1643DB3C-2CE3-4939-8ED2-7D6E57C7B5A7}" type="pres">
      <dgm:prSet presAssocID="{35081BE9-0A6C-458E-B2E3-FBC5051A0A71}" presName="compositeB" presStyleCnt="0"/>
      <dgm:spPr/>
    </dgm:pt>
    <dgm:pt modelId="{A931DBBB-873A-4360-8C94-42D835F18751}" type="pres">
      <dgm:prSet presAssocID="{35081BE9-0A6C-458E-B2E3-FBC5051A0A71}" presName="textB" presStyleLbl="revTx" presStyleIdx="1" presStyleCnt="6">
        <dgm:presLayoutVars>
          <dgm:bulletEnabled val="1"/>
        </dgm:presLayoutVars>
      </dgm:prSet>
      <dgm:spPr/>
      <dgm:t>
        <a:bodyPr/>
        <a:lstStyle/>
        <a:p>
          <a:endParaRPr lang="en-US"/>
        </a:p>
      </dgm:t>
    </dgm:pt>
    <dgm:pt modelId="{4FFEFF0A-5089-4734-AF9E-F862881FEF30}" type="pres">
      <dgm:prSet presAssocID="{35081BE9-0A6C-458E-B2E3-FBC5051A0A71}" presName="circleB" presStyleLbl="node1" presStyleIdx="1" presStyleCnt="6"/>
      <dgm:spPr/>
    </dgm:pt>
    <dgm:pt modelId="{0A744DE1-5BB4-4241-B530-4192ACF1907A}" type="pres">
      <dgm:prSet presAssocID="{35081BE9-0A6C-458E-B2E3-FBC5051A0A71}" presName="spaceB" presStyleCnt="0"/>
      <dgm:spPr/>
    </dgm:pt>
    <dgm:pt modelId="{58333D5D-E441-4AAE-810E-D2BB9B60E782}" type="pres">
      <dgm:prSet presAssocID="{740A9D66-185E-473B-A0C0-F2F688DF72FD}" presName="space" presStyleCnt="0"/>
      <dgm:spPr/>
    </dgm:pt>
    <dgm:pt modelId="{A52FB271-09C7-4758-9B5A-C555E3BAF8FF}" type="pres">
      <dgm:prSet presAssocID="{BD90A2F9-486B-4AF3-A126-D640F2C38044}" presName="compositeA" presStyleCnt="0"/>
      <dgm:spPr/>
    </dgm:pt>
    <dgm:pt modelId="{FEAFC121-9ADF-4DB6-8ED1-2F80213B6231}" type="pres">
      <dgm:prSet presAssocID="{BD90A2F9-486B-4AF3-A126-D640F2C38044}" presName="textA" presStyleLbl="revTx" presStyleIdx="2" presStyleCnt="6">
        <dgm:presLayoutVars>
          <dgm:bulletEnabled val="1"/>
        </dgm:presLayoutVars>
      </dgm:prSet>
      <dgm:spPr/>
      <dgm:t>
        <a:bodyPr/>
        <a:lstStyle/>
        <a:p>
          <a:endParaRPr lang="en-US"/>
        </a:p>
      </dgm:t>
    </dgm:pt>
    <dgm:pt modelId="{2CCA396A-1173-4C9A-B468-A3B0AC6A1159}" type="pres">
      <dgm:prSet presAssocID="{BD90A2F9-486B-4AF3-A126-D640F2C38044}" presName="circleA" presStyleLbl="node1" presStyleIdx="2" presStyleCnt="6"/>
      <dgm:spPr/>
    </dgm:pt>
    <dgm:pt modelId="{7D30CBDD-A116-43A4-BFC8-97776D72BCC8}" type="pres">
      <dgm:prSet presAssocID="{BD90A2F9-486B-4AF3-A126-D640F2C38044}" presName="spaceA" presStyleCnt="0"/>
      <dgm:spPr/>
    </dgm:pt>
    <dgm:pt modelId="{FB93FFBD-1288-4FD5-AB12-613D1D9F656B}" type="pres">
      <dgm:prSet presAssocID="{C22722F1-E093-44B7-A67C-BF2AC7A4BCF3}" presName="space" presStyleCnt="0"/>
      <dgm:spPr/>
    </dgm:pt>
    <dgm:pt modelId="{372E1D54-9D0F-426C-BE97-93EA070BAAC8}" type="pres">
      <dgm:prSet presAssocID="{72C6D115-E919-47BC-B6FD-AFD2B4286CA5}" presName="compositeB" presStyleCnt="0"/>
      <dgm:spPr/>
    </dgm:pt>
    <dgm:pt modelId="{3A64422C-078B-4E19-802D-0EFF4BD1D065}" type="pres">
      <dgm:prSet presAssocID="{72C6D115-E919-47BC-B6FD-AFD2B4286CA5}" presName="textB" presStyleLbl="revTx" presStyleIdx="3" presStyleCnt="6">
        <dgm:presLayoutVars>
          <dgm:bulletEnabled val="1"/>
        </dgm:presLayoutVars>
      </dgm:prSet>
      <dgm:spPr/>
      <dgm:t>
        <a:bodyPr/>
        <a:lstStyle/>
        <a:p>
          <a:endParaRPr lang="en-US"/>
        </a:p>
      </dgm:t>
    </dgm:pt>
    <dgm:pt modelId="{6F27070C-3BF1-4D5A-8FD7-379266A69E10}" type="pres">
      <dgm:prSet presAssocID="{72C6D115-E919-47BC-B6FD-AFD2B4286CA5}" presName="circleB" presStyleLbl="node1" presStyleIdx="3" presStyleCnt="6"/>
      <dgm:spPr/>
    </dgm:pt>
    <dgm:pt modelId="{41372A54-70FA-47D1-9081-84241867473F}" type="pres">
      <dgm:prSet presAssocID="{72C6D115-E919-47BC-B6FD-AFD2B4286CA5}" presName="spaceB" presStyleCnt="0"/>
      <dgm:spPr/>
    </dgm:pt>
    <dgm:pt modelId="{4DF1F6CC-D68E-4992-87D6-F1B504011019}" type="pres">
      <dgm:prSet presAssocID="{51C8D6A4-680D-4B27-B49E-E680A3407FCB}" presName="space" presStyleCnt="0"/>
      <dgm:spPr/>
    </dgm:pt>
    <dgm:pt modelId="{C02C37F3-E898-4A65-813B-B843810456CE}" type="pres">
      <dgm:prSet presAssocID="{3CD95D27-B99D-F44C-BEC6-4C536882C5F3}" presName="compositeA" presStyleCnt="0"/>
      <dgm:spPr/>
    </dgm:pt>
    <dgm:pt modelId="{350A32D9-1650-421D-A10F-5B08AC99DCC9}" type="pres">
      <dgm:prSet presAssocID="{3CD95D27-B99D-F44C-BEC6-4C536882C5F3}" presName="textA" presStyleLbl="revTx" presStyleIdx="4" presStyleCnt="6">
        <dgm:presLayoutVars>
          <dgm:bulletEnabled val="1"/>
        </dgm:presLayoutVars>
      </dgm:prSet>
      <dgm:spPr/>
      <dgm:t>
        <a:bodyPr/>
        <a:lstStyle/>
        <a:p>
          <a:endParaRPr lang="en-US"/>
        </a:p>
      </dgm:t>
    </dgm:pt>
    <dgm:pt modelId="{88DC3DF1-04CF-4B6F-8F96-067B2B7DE776}" type="pres">
      <dgm:prSet presAssocID="{3CD95D27-B99D-F44C-BEC6-4C536882C5F3}" presName="circleA" presStyleLbl="node1" presStyleIdx="4" presStyleCnt="6"/>
      <dgm:spPr/>
    </dgm:pt>
    <dgm:pt modelId="{38648C40-B272-48D8-89C1-B6BB3573C513}" type="pres">
      <dgm:prSet presAssocID="{3CD95D27-B99D-F44C-BEC6-4C536882C5F3}" presName="spaceA" presStyleCnt="0"/>
      <dgm:spPr/>
    </dgm:pt>
    <dgm:pt modelId="{E49B1261-EA55-4274-A0EC-B5B46D0D248A}" type="pres">
      <dgm:prSet presAssocID="{B30AF083-A56A-5A45-B9FE-8D52D0EE9D82}" presName="space" presStyleCnt="0"/>
      <dgm:spPr/>
    </dgm:pt>
    <dgm:pt modelId="{28ADEC38-93EB-48C4-AB40-A79FD28C7E0E}" type="pres">
      <dgm:prSet presAssocID="{164D3E4B-34EE-4D7C-84CD-4006C7085756}" presName="compositeB" presStyleCnt="0"/>
      <dgm:spPr/>
    </dgm:pt>
    <dgm:pt modelId="{9297E7AE-B29B-4CE6-9494-8C7BA2504A24}" type="pres">
      <dgm:prSet presAssocID="{164D3E4B-34EE-4D7C-84CD-4006C7085756}" presName="textB" presStyleLbl="revTx" presStyleIdx="5" presStyleCnt="6">
        <dgm:presLayoutVars>
          <dgm:bulletEnabled val="1"/>
        </dgm:presLayoutVars>
      </dgm:prSet>
      <dgm:spPr/>
      <dgm:t>
        <a:bodyPr/>
        <a:lstStyle/>
        <a:p>
          <a:endParaRPr lang="en-US"/>
        </a:p>
      </dgm:t>
    </dgm:pt>
    <dgm:pt modelId="{148F84A2-36FD-4DF3-B48A-6F257E00C8DD}" type="pres">
      <dgm:prSet presAssocID="{164D3E4B-34EE-4D7C-84CD-4006C7085756}" presName="circleB" presStyleLbl="node1" presStyleIdx="5" presStyleCnt="6"/>
      <dgm:spPr/>
    </dgm:pt>
    <dgm:pt modelId="{710F6DD7-F0BE-4440-A21A-E812E3BA4F43}" type="pres">
      <dgm:prSet presAssocID="{164D3E4B-34EE-4D7C-84CD-4006C7085756}" presName="spaceB" presStyleCnt="0"/>
      <dgm:spPr/>
    </dgm:pt>
  </dgm:ptLst>
  <dgm:cxnLst>
    <dgm:cxn modelId="{8085FCAB-2F33-4206-A2AF-5C1C45B96F3C}" type="presOf" srcId="{72C6D115-E919-47BC-B6FD-AFD2B4286CA5}" destId="{3A64422C-078B-4E19-802D-0EFF4BD1D065}" srcOrd="0" destOrd="0" presId="urn:microsoft.com/office/officeart/2005/8/layout/hProcess11"/>
    <dgm:cxn modelId="{5A812CE7-00BE-4BD6-A387-15465A0A04C8}" type="presOf" srcId="{35081BE9-0A6C-458E-B2E3-FBC5051A0A71}" destId="{A931DBBB-873A-4360-8C94-42D835F18751}" srcOrd="0" destOrd="0" presId="urn:microsoft.com/office/officeart/2005/8/layout/hProcess11"/>
    <dgm:cxn modelId="{530E6F7A-7B28-2E4F-BCE2-F0CCF739843F}" srcId="{C4DD763D-72C3-4E30-BFD8-1DAC0FAA0EAD}" destId="{3CD95D27-B99D-F44C-BEC6-4C536882C5F3}" srcOrd="4" destOrd="0" parTransId="{880EBFAA-B39A-034F-B4C2-B2CACE298FE4}" sibTransId="{B30AF083-A56A-5A45-B9FE-8D52D0EE9D82}"/>
    <dgm:cxn modelId="{B02EBA7C-692C-45AC-946F-3B5ACB99492E}" type="presOf" srcId="{164D3E4B-34EE-4D7C-84CD-4006C7085756}" destId="{9297E7AE-B29B-4CE6-9494-8C7BA2504A24}" srcOrd="0" destOrd="0" presId="urn:microsoft.com/office/officeart/2005/8/layout/hProcess11"/>
    <dgm:cxn modelId="{F8B1D545-7731-4C9B-AB4F-DEFD2F8832D9}" type="presOf" srcId="{6439A4D7-45CE-4F49-8691-523F577DA272}" destId="{03B54D44-1F64-4214-8694-E11E148A4115}" srcOrd="0" destOrd="0" presId="urn:microsoft.com/office/officeart/2005/8/layout/hProcess11"/>
    <dgm:cxn modelId="{47F316B6-15A7-418D-999A-8D2B071EEAEE}" srcId="{C4DD763D-72C3-4E30-BFD8-1DAC0FAA0EAD}" destId="{6439A4D7-45CE-4F49-8691-523F577DA272}" srcOrd="0" destOrd="0" parTransId="{EC415477-21A0-4A84-B6AF-0D97677A5294}" sibTransId="{99DAEA72-9E26-46BE-88FF-5C4C366E59B5}"/>
    <dgm:cxn modelId="{2A53D414-EEF4-4815-A626-08CA3ACC1462}" srcId="{C4DD763D-72C3-4E30-BFD8-1DAC0FAA0EAD}" destId="{72C6D115-E919-47BC-B6FD-AFD2B4286CA5}" srcOrd="3" destOrd="0" parTransId="{6664A0E1-9D0E-4A23-A3CD-776042E352D7}" sibTransId="{51C8D6A4-680D-4B27-B49E-E680A3407FCB}"/>
    <dgm:cxn modelId="{8A70B0EA-C8A2-4152-82EA-A5EFD567EE52}" srcId="{C4DD763D-72C3-4E30-BFD8-1DAC0FAA0EAD}" destId="{BD90A2F9-486B-4AF3-A126-D640F2C38044}" srcOrd="2" destOrd="0" parTransId="{AC87136A-F5AA-4610-BE7F-63F8B958BFFC}" sibTransId="{C22722F1-E093-44B7-A67C-BF2AC7A4BCF3}"/>
    <dgm:cxn modelId="{915BED44-BB4C-4F2A-9E8B-80AB59455570}" type="presOf" srcId="{BD90A2F9-486B-4AF3-A126-D640F2C38044}" destId="{FEAFC121-9ADF-4DB6-8ED1-2F80213B6231}" srcOrd="0" destOrd="0" presId="urn:microsoft.com/office/officeart/2005/8/layout/hProcess11"/>
    <dgm:cxn modelId="{D8B3F9EB-2EB0-4E78-B95C-93BD346176CF}" srcId="{C4DD763D-72C3-4E30-BFD8-1DAC0FAA0EAD}" destId="{35081BE9-0A6C-458E-B2E3-FBC5051A0A71}" srcOrd="1" destOrd="0" parTransId="{68F8EAE1-520A-40AD-986A-DDCB1D66241A}" sibTransId="{740A9D66-185E-473B-A0C0-F2F688DF72FD}"/>
    <dgm:cxn modelId="{079FB0D4-60AB-466B-B5C0-DE3FA75262A0}" type="presOf" srcId="{C4DD763D-72C3-4E30-BFD8-1DAC0FAA0EAD}" destId="{536A0606-C0C3-439E-A308-032237A85C04}" srcOrd="0" destOrd="0" presId="urn:microsoft.com/office/officeart/2005/8/layout/hProcess11"/>
    <dgm:cxn modelId="{7ADA9B04-5E14-4A35-BCB3-28D33B55EFE1}" type="presOf" srcId="{3CD95D27-B99D-F44C-BEC6-4C536882C5F3}" destId="{350A32D9-1650-421D-A10F-5B08AC99DCC9}" srcOrd="0" destOrd="0" presId="urn:microsoft.com/office/officeart/2005/8/layout/hProcess11"/>
    <dgm:cxn modelId="{4758CA7D-B4E0-4A93-A02F-5D5497D1EEF6}" srcId="{C4DD763D-72C3-4E30-BFD8-1DAC0FAA0EAD}" destId="{164D3E4B-34EE-4D7C-84CD-4006C7085756}" srcOrd="5" destOrd="0" parTransId="{8FC60664-EE88-4B34-B129-12512378187E}" sibTransId="{2D253DED-E23F-4E2C-AD0E-22D06C5898D4}"/>
    <dgm:cxn modelId="{D2767625-E8F1-49F2-9231-302B2E06E631}" type="presParOf" srcId="{536A0606-C0C3-439E-A308-032237A85C04}" destId="{FA8DEDFC-5D8E-4FDC-A984-A9A6F4577628}" srcOrd="0" destOrd="0" presId="urn:microsoft.com/office/officeart/2005/8/layout/hProcess11"/>
    <dgm:cxn modelId="{D38F7F08-5A34-492A-9043-E06168BB2FB6}" type="presParOf" srcId="{536A0606-C0C3-439E-A308-032237A85C04}" destId="{ED3AFE4E-E4FB-4316-A806-D51B61227927}" srcOrd="1" destOrd="0" presId="urn:microsoft.com/office/officeart/2005/8/layout/hProcess11"/>
    <dgm:cxn modelId="{C06211A6-2AD8-4FF7-ABF1-FDD6DD603406}" type="presParOf" srcId="{ED3AFE4E-E4FB-4316-A806-D51B61227927}" destId="{017F230F-E1F1-45A3-88B5-F86B80D86572}" srcOrd="0" destOrd="0" presId="urn:microsoft.com/office/officeart/2005/8/layout/hProcess11"/>
    <dgm:cxn modelId="{D5D0C5E6-1899-44D9-9F84-C3B985620F46}" type="presParOf" srcId="{017F230F-E1F1-45A3-88B5-F86B80D86572}" destId="{03B54D44-1F64-4214-8694-E11E148A4115}" srcOrd="0" destOrd="0" presId="urn:microsoft.com/office/officeart/2005/8/layout/hProcess11"/>
    <dgm:cxn modelId="{63E67087-314B-484A-91A1-C07C73C024BF}" type="presParOf" srcId="{017F230F-E1F1-45A3-88B5-F86B80D86572}" destId="{C1E0F5AE-872B-41FB-8AE3-A5FF62AF13EF}" srcOrd="1" destOrd="0" presId="urn:microsoft.com/office/officeart/2005/8/layout/hProcess11"/>
    <dgm:cxn modelId="{99BF51C0-C17E-4438-929A-7405CB872EEF}" type="presParOf" srcId="{017F230F-E1F1-45A3-88B5-F86B80D86572}" destId="{26975B45-1C72-4AD2-8BBE-750A8E8FC2B9}" srcOrd="2" destOrd="0" presId="urn:microsoft.com/office/officeart/2005/8/layout/hProcess11"/>
    <dgm:cxn modelId="{5E22E76F-6EBE-47F6-BADA-F8B4A20DEE01}" type="presParOf" srcId="{ED3AFE4E-E4FB-4316-A806-D51B61227927}" destId="{BD73FDA2-0B78-4932-AFB9-2C864A5EC186}" srcOrd="1" destOrd="0" presId="urn:microsoft.com/office/officeart/2005/8/layout/hProcess11"/>
    <dgm:cxn modelId="{59F4C46A-D92F-4452-BAC1-4E3F12D180E0}" type="presParOf" srcId="{ED3AFE4E-E4FB-4316-A806-D51B61227927}" destId="{1643DB3C-2CE3-4939-8ED2-7D6E57C7B5A7}" srcOrd="2" destOrd="0" presId="urn:microsoft.com/office/officeart/2005/8/layout/hProcess11"/>
    <dgm:cxn modelId="{475C4672-A683-412D-A74E-1FAD6797F4E1}" type="presParOf" srcId="{1643DB3C-2CE3-4939-8ED2-7D6E57C7B5A7}" destId="{A931DBBB-873A-4360-8C94-42D835F18751}" srcOrd="0" destOrd="0" presId="urn:microsoft.com/office/officeart/2005/8/layout/hProcess11"/>
    <dgm:cxn modelId="{00E6A4DA-A510-49DA-9C71-B2701DF3E23B}" type="presParOf" srcId="{1643DB3C-2CE3-4939-8ED2-7D6E57C7B5A7}" destId="{4FFEFF0A-5089-4734-AF9E-F862881FEF30}" srcOrd="1" destOrd="0" presId="urn:microsoft.com/office/officeart/2005/8/layout/hProcess11"/>
    <dgm:cxn modelId="{414443CE-8956-47FD-8D6C-B96310270AB7}" type="presParOf" srcId="{1643DB3C-2CE3-4939-8ED2-7D6E57C7B5A7}" destId="{0A744DE1-5BB4-4241-B530-4192ACF1907A}" srcOrd="2" destOrd="0" presId="urn:microsoft.com/office/officeart/2005/8/layout/hProcess11"/>
    <dgm:cxn modelId="{A42D180B-924E-4C24-BA1E-7372CBEB764D}" type="presParOf" srcId="{ED3AFE4E-E4FB-4316-A806-D51B61227927}" destId="{58333D5D-E441-4AAE-810E-D2BB9B60E782}" srcOrd="3" destOrd="0" presId="urn:microsoft.com/office/officeart/2005/8/layout/hProcess11"/>
    <dgm:cxn modelId="{5A944E69-45A7-46BE-A48F-BDFF6E823DA1}" type="presParOf" srcId="{ED3AFE4E-E4FB-4316-A806-D51B61227927}" destId="{A52FB271-09C7-4758-9B5A-C555E3BAF8FF}" srcOrd="4" destOrd="0" presId="urn:microsoft.com/office/officeart/2005/8/layout/hProcess11"/>
    <dgm:cxn modelId="{3C5FEF57-0530-4D33-887D-067DF44A2C93}" type="presParOf" srcId="{A52FB271-09C7-4758-9B5A-C555E3BAF8FF}" destId="{FEAFC121-9ADF-4DB6-8ED1-2F80213B6231}" srcOrd="0" destOrd="0" presId="urn:microsoft.com/office/officeart/2005/8/layout/hProcess11"/>
    <dgm:cxn modelId="{70DC9684-2142-49B8-B6EB-6893C488DE81}" type="presParOf" srcId="{A52FB271-09C7-4758-9B5A-C555E3BAF8FF}" destId="{2CCA396A-1173-4C9A-B468-A3B0AC6A1159}" srcOrd="1" destOrd="0" presId="urn:microsoft.com/office/officeart/2005/8/layout/hProcess11"/>
    <dgm:cxn modelId="{6219B087-4221-4E14-B338-D1C51196627F}" type="presParOf" srcId="{A52FB271-09C7-4758-9B5A-C555E3BAF8FF}" destId="{7D30CBDD-A116-43A4-BFC8-97776D72BCC8}" srcOrd="2" destOrd="0" presId="urn:microsoft.com/office/officeart/2005/8/layout/hProcess11"/>
    <dgm:cxn modelId="{998A0532-3D51-46DA-B0A4-2D507F214302}" type="presParOf" srcId="{ED3AFE4E-E4FB-4316-A806-D51B61227927}" destId="{FB93FFBD-1288-4FD5-AB12-613D1D9F656B}" srcOrd="5" destOrd="0" presId="urn:microsoft.com/office/officeart/2005/8/layout/hProcess11"/>
    <dgm:cxn modelId="{F1045E28-A86A-4DC2-B074-8F4985610795}" type="presParOf" srcId="{ED3AFE4E-E4FB-4316-A806-D51B61227927}" destId="{372E1D54-9D0F-426C-BE97-93EA070BAAC8}" srcOrd="6" destOrd="0" presId="urn:microsoft.com/office/officeart/2005/8/layout/hProcess11"/>
    <dgm:cxn modelId="{BE7D62C2-73A7-41E1-A9A8-448426B1F77A}" type="presParOf" srcId="{372E1D54-9D0F-426C-BE97-93EA070BAAC8}" destId="{3A64422C-078B-4E19-802D-0EFF4BD1D065}" srcOrd="0" destOrd="0" presId="urn:microsoft.com/office/officeart/2005/8/layout/hProcess11"/>
    <dgm:cxn modelId="{BB2BEAB5-9712-444B-9894-0D763CAFE2F7}" type="presParOf" srcId="{372E1D54-9D0F-426C-BE97-93EA070BAAC8}" destId="{6F27070C-3BF1-4D5A-8FD7-379266A69E10}" srcOrd="1" destOrd="0" presId="urn:microsoft.com/office/officeart/2005/8/layout/hProcess11"/>
    <dgm:cxn modelId="{AB109696-3C88-4123-BB5C-B3C6D5A2E4E9}" type="presParOf" srcId="{372E1D54-9D0F-426C-BE97-93EA070BAAC8}" destId="{41372A54-70FA-47D1-9081-84241867473F}" srcOrd="2" destOrd="0" presId="urn:microsoft.com/office/officeart/2005/8/layout/hProcess11"/>
    <dgm:cxn modelId="{46AC3702-83F8-410D-B907-490DA72D8DD4}" type="presParOf" srcId="{ED3AFE4E-E4FB-4316-A806-D51B61227927}" destId="{4DF1F6CC-D68E-4992-87D6-F1B504011019}" srcOrd="7" destOrd="0" presId="urn:microsoft.com/office/officeart/2005/8/layout/hProcess11"/>
    <dgm:cxn modelId="{9FDBA728-0F7A-43FF-A3E6-9A198DCEC3A8}" type="presParOf" srcId="{ED3AFE4E-E4FB-4316-A806-D51B61227927}" destId="{C02C37F3-E898-4A65-813B-B843810456CE}" srcOrd="8" destOrd="0" presId="urn:microsoft.com/office/officeart/2005/8/layout/hProcess11"/>
    <dgm:cxn modelId="{4138930B-5A7E-4A4F-8FB7-F9E1C1FB6B00}" type="presParOf" srcId="{C02C37F3-E898-4A65-813B-B843810456CE}" destId="{350A32D9-1650-421D-A10F-5B08AC99DCC9}" srcOrd="0" destOrd="0" presId="urn:microsoft.com/office/officeart/2005/8/layout/hProcess11"/>
    <dgm:cxn modelId="{E7F77098-608B-4222-93C7-BEF73BFA7D33}" type="presParOf" srcId="{C02C37F3-E898-4A65-813B-B843810456CE}" destId="{88DC3DF1-04CF-4B6F-8F96-067B2B7DE776}" srcOrd="1" destOrd="0" presId="urn:microsoft.com/office/officeart/2005/8/layout/hProcess11"/>
    <dgm:cxn modelId="{01BCF88E-2E75-4EF5-B753-AE47A47805E0}" type="presParOf" srcId="{C02C37F3-E898-4A65-813B-B843810456CE}" destId="{38648C40-B272-48D8-89C1-B6BB3573C513}" srcOrd="2" destOrd="0" presId="urn:microsoft.com/office/officeart/2005/8/layout/hProcess11"/>
    <dgm:cxn modelId="{BCC01767-E241-4ECA-9C16-C4FF62127811}" type="presParOf" srcId="{ED3AFE4E-E4FB-4316-A806-D51B61227927}" destId="{E49B1261-EA55-4274-A0EC-B5B46D0D248A}" srcOrd="9" destOrd="0" presId="urn:microsoft.com/office/officeart/2005/8/layout/hProcess11"/>
    <dgm:cxn modelId="{C3814E18-29D0-4708-9C63-BC7E5E187131}" type="presParOf" srcId="{ED3AFE4E-E4FB-4316-A806-D51B61227927}" destId="{28ADEC38-93EB-48C4-AB40-A79FD28C7E0E}" srcOrd="10" destOrd="0" presId="urn:microsoft.com/office/officeart/2005/8/layout/hProcess11"/>
    <dgm:cxn modelId="{B0F68C50-1868-431A-A355-FE777706014E}" type="presParOf" srcId="{28ADEC38-93EB-48C4-AB40-A79FD28C7E0E}" destId="{9297E7AE-B29B-4CE6-9494-8C7BA2504A24}" srcOrd="0" destOrd="0" presId="urn:microsoft.com/office/officeart/2005/8/layout/hProcess11"/>
    <dgm:cxn modelId="{37620E62-16BE-4725-BF26-F10EEC150C27}" type="presParOf" srcId="{28ADEC38-93EB-48C4-AB40-A79FD28C7E0E}" destId="{148F84A2-36FD-4DF3-B48A-6F257E00C8DD}" srcOrd="1" destOrd="0" presId="urn:microsoft.com/office/officeart/2005/8/layout/hProcess11"/>
    <dgm:cxn modelId="{5F787B54-3855-4E41-BD56-F19A8674A160}" type="presParOf" srcId="{28ADEC38-93EB-48C4-AB40-A79FD28C7E0E}" destId="{710F6DD7-F0BE-4440-A21A-E812E3BA4F43}"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B95B4B-89E0-4190-A870-4C3CE399DBEE}"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zh-CN" altLang="en-US"/>
        </a:p>
      </dgm:t>
    </dgm:pt>
    <dgm:pt modelId="{5DE086E1-EF00-4AFA-AE0F-37724F59675B}">
      <dgm:prSet custT="1"/>
      <dgm:spPr/>
      <dgm:t>
        <a:bodyPr/>
        <a:lstStyle/>
        <a:p>
          <a:r>
            <a:rPr lang="en-US" sz="1800" b="1" dirty="0" smtClean="0">
              <a:solidFill>
                <a:srgbClr val="0070C0"/>
              </a:solidFill>
              <a:latin typeface="Franklin Gothic Medium" pitchFamily="34" charset="0"/>
            </a:rPr>
            <a:t>1946</a:t>
          </a:r>
          <a:r>
            <a:rPr lang="en-US" sz="1600" dirty="0" smtClean="0">
              <a:latin typeface="Franklin Gothic Medium" pitchFamily="34" charset="0"/>
            </a:rPr>
            <a:t>: </a:t>
          </a:r>
        </a:p>
        <a:p>
          <a:r>
            <a:rPr lang="en-US" sz="1400" dirty="0" smtClean="0">
              <a:solidFill>
                <a:srgbClr val="C00000"/>
              </a:solidFill>
              <a:latin typeface="Franklin Gothic Medium" pitchFamily="34" charset="0"/>
            </a:rPr>
            <a:t>Founded by </a:t>
          </a:r>
          <a:r>
            <a:rPr lang="en-CA" sz="1400" dirty="0" smtClean="0">
              <a:solidFill>
                <a:srgbClr val="C00000"/>
              </a:solidFill>
              <a:latin typeface="Franklin Gothic Medium" pitchFamily="34" charset="0"/>
            </a:rPr>
            <a:t>Farrell and </a:t>
          </a:r>
          <a:r>
            <a:rPr lang="en-CA" sz="1400" dirty="0" err="1" smtClean="0">
              <a:solidFill>
                <a:srgbClr val="C00000"/>
              </a:solidFill>
              <a:latin typeface="Franklin Gothic Medium" pitchFamily="34" charset="0"/>
            </a:rPr>
            <a:t>Kantzow</a:t>
          </a:r>
          <a:r>
            <a:rPr lang="en-CA" sz="1400" dirty="0" smtClean="0">
              <a:solidFill>
                <a:srgbClr val="C00000"/>
              </a:solidFill>
              <a:latin typeface="Franklin Gothic Medium" pitchFamily="34" charset="0"/>
            </a:rPr>
            <a:t> </a:t>
          </a:r>
          <a:r>
            <a:rPr lang="en-US" sz="1400" dirty="0" smtClean="0">
              <a:solidFill>
                <a:srgbClr val="C00000"/>
              </a:solidFill>
              <a:latin typeface="Franklin Gothic Medium" pitchFamily="34" charset="0"/>
            </a:rPr>
            <a:t> </a:t>
          </a:r>
        </a:p>
        <a:p>
          <a:r>
            <a:rPr lang="en-US" sz="1400" dirty="0" smtClean="0">
              <a:solidFill>
                <a:srgbClr val="C00000"/>
              </a:solidFill>
              <a:latin typeface="Franklin Gothic Medium" pitchFamily="34" charset="0"/>
            </a:rPr>
            <a:t>Initially based in Shanghai</a:t>
          </a:r>
          <a:endParaRPr lang="zh-CN" altLang="en-US" sz="1400" dirty="0">
            <a:solidFill>
              <a:srgbClr val="C00000"/>
            </a:solidFill>
            <a:latin typeface="Franklin Gothic Medium" pitchFamily="34" charset="0"/>
          </a:endParaRPr>
        </a:p>
      </dgm:t>
    </dgm:pt>
    <dgm:pt modelId="{8647AB22-16F5-4C02-9219-317CB2E31B5F}" type="parTrans" cxnId="{7E6FF050-31AC-4AE2-BEDC-F6166E77D85A}">
      <dgm:prSet/>
      <dgm:spPr/>
      <dgm:t>
        <a:bodyPr/>
        <a:lstStyle/>
        <a:p>
          <a:endParaRPr lang="zh-CN" altLang="en-US"/>
        </a:p>
      </dgm:t>
    </dgm:pt>
    <dgm:pt modelId="{2FEB0764-94E8-4BB8-A4CE-AB90B465608C}" type="sibTrans" cxnId="{7E6FF050-31AC-4AE2-BEDC-F6166E77D85A}">
      <dgm:prSet/>
      <dgm:spPr/>
      <dgm:t>
        <a:bodyPr/>
        <a:lstStyle/>
        <a:p>
          <a:endParaRPr lang="zh-CN" altLang="en-US"/>
        </a:p>
      </dgm:t>
    </dgm:pt>
    <dgm:pt modelId="{B1998E55-26C5-4943-AC9E-048BF8835694}">
      <dgm:prSet phldrT="[Text]" custT="1"/>
      <dgm:spPr/>
      <dgm:t>
        <a:bodyPr/>
        <a:lstStyle/>
        <a:p>
          <a:r>
            <a:rPr lang="en-US" altLang="zh-CN" sz="1800" b="1" dirty="0" smtClean="0">
              <a:solidFill>
                <a:srgbClr val="0070C0"/>
              </a:solidFill>
              <a:latin typeface="Franklin Gothic Medium" pitchFamily="34" charset="0"/>
            </a:rPr>
            <a:t>1948: </a:t>
          </a:r>
        </a:p>
        <a:p>
          <a:r>
            <a:rPr lang="en-US" altLang="zh-CN" sz="1400" b="0" dirty="0" smtClean="0">
              <a:solidFill>
                <a:srgbClr val="C00000"/>
              </a:solidFill>
              <a:latin typeface="Franklin Gothic Medium" pitchFamily="34" charset="0"/>
            </a:rPr>
            <a:t>Began  to operate the passenger flights; </a:t>
          </a:r>
        </a:p>
        <a:p>
          <a:r>
            <a:rPr lang="en-US" sz="1400" b="0" i="0" dirty="0" smtClean="0">
              <a:solidFill>
                <a:srgbClr val="C00000"/>
              </a:solidFill>
              <a:latin typeface="Franklin Gothic Medium" pitchFamily="34" charset="0"/>
            </a:rPr>
            <a:t>Swire trading house buys into Cathay Pacific</a:t>
          </a:r>
          <a:endParaRPr lang="zh-CN" altLang="en-US" sz="1400" b="0" dirty="0">
            <a:solidFill>
              <a:srgbClr val="C00000"/>
            </a:solidFill>
            <a:latin typeface="Franklin Gothic Medium" pitchFamily="34" charset="0"/>
          </a:endParaRPr>
        </a:p>
      </dgm:t>
    </dgm:pt>
    <dgm:pt modelId="{8A1D21DD-387B-4CD9-B53D-3A95F9C982B1}" type="parTrans" cxnId="{89E3EE8C-CFB8-448B-8C5A-1CDE1541FBDF}">
      <dgm:prSet/>
      <dgm:spPr/>
      <dgm:t>
        <a:bodyPr/>
        <a:lstStyle/>
        <a:p>
          <a:endParaRPr lang="zh-CN" altLang="en-US"/>
        </a:p>
      </dgm:t>
    </dgm:pt>
    <dgm:pt modelId="{6EAFC794-76F1-4D0D-833E-DB819B68D1E8}" type="sibTrans" cxnId="{89E3EE8C-CFB8-448B-8C5A-1CDE1541FBDF}">
      <dgm:prSet/>
      <dgm:spPr/>
      <dgm:t>
        <a:bodyPr/>
        <a:lstStyle/>
        <a:p>
          <a:endParaRPr lang="zh-CN" altLang="en-US"/>
        </a:p>
      </dgm:t>
    </dgm:pt>
    <dgm:pt modelId="{745B109B-5583-48BB-B607-F7A195C52EFD}">
      <dgm:prSet phldrT="[Text]" custT="1"/>
      <dgm:spPr/>
      <dgm:t>
        <a:bodyPr/>
        <a:lstStyle/>
        <a:p>
          <a:r>
            <a:rPr lang="en-US" altLang="zh-CN" sz="1800" b="1" dirty="0" smtClean="0">
              <a:solidFill>
                <a:srgbClr val="0070C0"/>
              </a:solidFill>
              <a:latin typeface="Franklin Gothic Medium" pitchFamily="34" charset="0"/>
            </a:rPr>
            <a:t>1980s</a:t>
          </a:r>
          <a:r>
            <a:rPr lang="en-US" altLang="zh-CN" sz="1600" dirty="0" smtClean="0">
              <a:latin typeface="Franklin Gothic Medium" pitchFamily="34" charset="0"/>
            </a:rPr>
            <a:t>:</a:t>
          </a:r>
        </a:p>
        <a:p>
          <a:r>
            <a:rPr lang="en-US" sz="1400" dirty="0" smtClean="0">
              <a:solidFill>
                <a:srgbClr val="C00000"/>
              </a:solidFill>
              <a:latin typeface="Franklin Gothic Medium" pitchFamily="34" charset="0"/>
            </a:rPr>
            <a:t>Expanded the international network to include London, Brisbane, Frankfurt, Vancouver, Amsterdam, Rome, San Francisco, Paris, Zurich and Manchester</a:t>
          </a:r>
          <a:endParaRPr lang="zh-CN" altLang="en-US" sz="1400" dirty="0">
            <a:solidFill>
              <a:srgbClr val="C00000"/>
            </a:solidFill>
            <a:latin typeface="Franklin Gothic Medium" pitchFamily="34" charset="0"/>
          </a:endParaRPr>
        </a:p>
      </dgm:t>
    </dgm:pt>
    <dgm:pt modelId="{5AA0EE1B-5B0F-474F-AE53-5FBE666A9758}" type="parTrans" cxnId="{60469D98-3F98-4CF8-AB13-E230F9920C0E}">
      <dgm:prSet/>
      <dgm:spPr/>
      <dgm:t>
        <a:bodyPr/>
        <a:lstStyle/>
        <a:p>
          <a:endParaRPr lang="zh-CN" altLang="en-US"/>
        </a:p>
      </dgm:t>
    </dgm:pt>
    <dgm:pt modelId="{134C5C56-BDAA-4DE9-88A6-03515CA3CF56}" type="sibTrans" cxnId="{60469D98-3F98-4CF8-AB13-E230F9920C0E}">
      <dgm:prSet/>
      <dgm:spPr/>
      <dgm:t>
        <a:bodyPr/>
        <a:lstStyle/>
        <a:p>
          <a:endParaRPr lang="zh-CN" altLang="en-US"/>
        </a:p>
      </dgm:t>
    </dgm:pt>
    <dgm:pt modelId="{A9830FCA-BFA3-481D-AD74-FBAD8C08B6A5}">
      <dgm:prSet/>
      <dgm:spPr/>
      <dgm:t>
        <a:bodyPr/>
        <a:lstStyle/>
        <a:p>
          <a:endParaRPr lang="zh-CN" altLang="en-US" dirty="0"/>
        </a:p>
      </dgm:t>
    </dgm:pt>
    <dgm:pt modelId="{1BE9DE3F-46F1-41AF-BA46-85F1E0A099AF}" type="parTrans" cxnId="{77102347-5F56-40B7-AF9C-6D63222EBB0F}">
      <dgm:prSet/>
      <dgm:spPr/>
      <dgm:t>
        <a:bodyPr/>
        <a:lstStyle/>
        <a:p>
          <a:endParaRPr lang="zh-CN" altLang="en-US"/>
        </a:p>
      </dgm:t>
    </dgm:pt>
    <dgm:pt modelId="{EC0D2575-311C-4C46-A33C-A0E7519DB9B7}" type="sibTrans" cxnId="{77102347-5F56-40B7-AF9C-6D63222EBB0F}">
      <dgm:prSet/>
      <dgm:spPr/>
      <dgm:t>
        <a:bodyPr/>
        <a:lstStyle/>
        <a:p>
          <a:endParaRPr lang="zh-CN" altLang="en-US"/>
        </a:p>
      </dgm:t>
    </dgm:pt>
    <dgm:pt modelId="{0D9D32BA-F2AD-4519-8C98-2EF93D78FDE4}">
      <dgm:prSet/>
      <dgm:spPr/>
      <dgm:t>
        <a:bodyPr/>
        <a:lstStyle/>
        <a:p>
          <a:endParaRPr lang="zh-CN" altLang="en-US" dirty="0"/>
        </a:p>
      </dgm:t>
    </dgm:pt>
    <dgm:pt modelId="{9F97E1FC-7FE5-402A-8BC2-55FD94EED2C1}" type="parTrans" cxnId="{EF308922-6EF5-4746-A316-33C3AE5C169D}">
      <dgm:prSet/>
      <dgm:spPr/>
      <dgm:t>
        <a:bodyPr/>
        <a:lstStyle/>
        <a:p>
          <a:endParaRPr lang="zh-CN" altLang="en-US"/>
        </a:p>
      </dgm:t>
    </dgm:pt>
    <dgm:pt modelId="{C658AD0B-EFC1-4151-AB25-36A636DB8764}" type="sibTrans" cxnId="{EF308922-6EF5-4746-A316-33C3AE5C169D}">
      <dgm:prSet/>
      <dgm:spPr/>
      <dgm:t>
        <a:bodyPr/>
        <a:lstStyle/>
        <a:p>
          <a:endParaRPr lang="zh-CN" altLang="en-US"/>
        </a:p>
      </dgm:t>
    </dgm:pt>
    <dgm:pt modelId="{D742D5FC-AF23-430C-9142-A9FC238566B8}">
      <dgm:prSet/>
      <dgm:spPr/>
      <dgm:t>
        <a:bodyPr/>
        <a:lstStyle/>
        <a:p>
          <a:endParaRPr lang="zh-CN" altLang="en-US" dirty="0"/>
        </a:p>
      </dgm:t>
    </dgm:pt>
    <dgm:pt modelId="{1FCD6A9F-8F0C-49C3-8427-4AB8EF065523}" type="parTrans" cxnId="{3EB649E2-6A9C-450D-A16F-B29191725DB8}">
      <dgm:prSet/>
      <dgm:spPr/>
      <dgm:t>
        <a:bodyPr/>
        <a:lstStyle/>
        <a:p>
          <a:endParaRPr lang="zh-CN" altLang="en-US"/>
        </a:p>
      </dgm:t>
    </dgm:pt>
    <dgm:pt modelId="{2D5E609A-6CD7-4270-B0C5-0E9314A31DC9}" type="sibTrans" cxnId="{3EB649E2-6A9C-450D-A16F-B29191725DB8}">
      <dgm:prSet/>
      <dgm:spPr/>
      <dgm:t>
        <a:bodyPr/>
        <a:lstStyle/>
        <a:p>
          <a:endParaRPr lang="zh-CN" altLang="en-US"/>
        </a:p>
      </dgm:t>
    </dgm:pt>
    <dgm:pt modelId="{F76F9AC0-32A8-463B-8690-97F8046D0B77}">
      <dgm:prSet/>
      <dgm:spPr/>
      <dgm:t>
        <a:bodyPr/>
        <a:lstStyle/>
        <a:p>
          <a:endParaRPr lang="zh-CN" altLang="en-US" dirty="0"/>
        </a:p>
      </dgm:t>
    </dgm:pt>
    <dgm:pt modelId="{5BEA49A8-72C7-4879-909A-BE50DB0A3B53}" type="parTrans" cxnId="{F9BDB319-0B2C-4969-9A6D-0A5A94D9DC6B}">
      <dgm:prSet/>
      <dgm:spPr/>
      <dgm:t>
        <a:bodyPr/>
        <a:lstStyle/>
        <a:p>
          <a:endParaRPr lang="zh-CN" altLang="en-US"/>
        </a:p>
      </dgm:t>
    </dgm:pt>
    <dgm:pt modelId="{833F8753-048B-4440-8AD5-05DFAD229F25}" type="sibTrans" cxnId="{F9BDB319-0B2C-4969-9A6D-0A5A94D9DC6B}">
      <dgm:prSet/>
      <dgm:spPr/>
      <dgm:t>
        <a:bodyPr/>
        <a:lstStyle/>
        <a:p>
          <a:endParaRPr lang="zh-CN" altLang="en-US"/>
        </a:p>
      </dgm:t>
    </dgm:pt>
    <dgm:pt modelId="{859DB38F-3A23-4350-A0C8-33279C02E757}">
      <dgm:prSet phldrT="[Text]" custT="1"/>
      <dgm:spPr/>
      <dgm:t>
        <a:bodyPr/>
        <a:lstStyle/>
        <a:p>
          <a:r>
            <a:rPr lang="en-US" altLang="zh-CN" sz="1800" b="1" dirty="0" smtClean="0">
              <a:solidFill>
                <a:srgbClr val="0070C0"/>
              </a:solidFill>
              <a:latin typeface="Franklin Gothic Medium" pitchFamily="34" charset="0"/>
            </a:rPr>
            <a:t>1960:</a:t>
          </a:r>
        </a:p>
        <a:p>
          <a:r>
            <a:rPr lang="en-US" altLang="zh-CN" sz="1400" b="0" dirty="0" smtClean="0">
              <a:solidFill>
                <a:srgbClr val="C00000"/>
              </a:solidFill>
              <a:latin typeface="Franklin Gothic Medium" pitchFamily="34" charset="0"/>
            </a:rPr>
            <a:t>Business grew at 20% a year; initiated international services</a:t>
          </a:r>
          <a:endParaRPr lang="zh-CN" altLang="en-US" sz="1400" b="0" dirty="0">
            <a:solidFill>
              <a:srgbClr val="C00000"/>
            </a:solidFill>
            <a:latin typeface="Franklin Gothic Medium" pitchFamily="34" charset="0"/>
          </a:endParaRPr>
        </a:p>
      </dgm:t>
    </dgm:pt>
    <dgm:pt modelId="{85D4731A-D55F-4CEC-B767-9B158FDF7321}" type="parTrans" cxnId="{BEC8E33A-B380-4A17-B98D-BE671781EE24}">
      <dgm:prSet/>
      <dgm:spPr/>
      <dgm:t>
        <a:bodyPr/>
        <a:lstStyle/>
        <a:p>
          <a:endParaRPr lang="zh-CN" altLang="en-US"/>
        </a:p>
      </dgm:t>
    </dgm:pt>
    <dgm:pt modelId="{D9D5B893-2DB9-44AE-95C4-AA25FE803F1E}" type="sibTrans" cxnId="{BEC8E33A-B380-4A17-B98D-BE671781EE24}">
      <dgm:prSet/>
      <dgm:spPr/>
      <dgm:t>
        <a:bodyPr/>
        <a:lstStyle/>
        <a:p>
          <a:endParaRPr lang="zh-CN" altLang="en-US"/>
        </a:p>
      </dgm:t>
    </dgm:pt>
    <dgm:pt modelId="{8F8EFE1F-5BE4-4247-A613-13AA3BBA91FE}">
      <dgm:prSet phldrT="[Text]" custT="1"/>
      <dgm:spPr/>
      <dgm:t>
        <a:bodyPr/>
        <a:lstStyle/>
        <a:p>
          <a:r>
            <a:rPr lang="en-US" altLang="zh-CN" sz="1800" b="1" dirty="0" smtClean="0">
              <a:solidFill>
                <a:srgbClr val="0070C0"/>
              </a:solidFill>
              <a:latin typeface="Franklin Gothic Medium" pitchFamily="34" charset="0"/>
            </a:rPr>
            <a:t>1970s:</a:t>
          </a:r>
        </a:p>
        <a:p>
          <a:r>
            <a:rPr lang="en-US" sz="1400" dirty="0" smtClean="0">
              <a:solidFill>
                <a:srgbClr val="C00000"/>
              </a:solidFill>
              <a:latin typeface="Franklin Gothic Medium" pitchFamily="34" charset="0"/>
            </a:rPr>
            <a:t>Started to make use of the latest technology with our computerized reservation system and flight simulators; </a:t>
          </a:r>
        </a:p>
        <a:p>
          <a:r>
            <a:rPr lang="en-US" sz="1400" dirty="0" smtClean="0">
              <a:solidFill>
                <a:srgbClr val="C00000"/>
              </a:solidFill>
              <a:latin typeface="Franklin Gothic Medium" pitchFamily="34" charset="0"/>
            </a:rPr>
            <a:t>The first Boeing 747-200 arrived in Hong Kong in mid-1979</a:t>
          </a:r>
          <a:endParaRPr lang="zh-CN" altLang="en-US" sz="1400" b="1" dirty="0">
            <a:solidFill>
              <a:srgbClr val="C00000"/>
            </a:solidFill>
            <a:latin typeface="Franklin Gothic Medium" pitchFamily="34" charset="0"/>
          </a:endParaRPr>
        </a:p>
      </dgm:t>
    </dgm:pt>
    <dgm:pt modelId="{DB86E01E-0C03-474C-A1FA-F2EA294D3BB6}" type="parTrans" cxnId="{92D06006-1524-4000-A85E-7E25940F4432}">
      <dgm:prSet/>
      <dgm:spPr/>
      <dgm:t>
        <a:bodyPr/>
        <a:lstStyle/>
        <a:p>
          <a:endParaRPr lang="zh-CN" altLang="en-US"/>
        </a:p>
      </dgm:t>
    </dgm:pt>
    <dgm:pt modelId="{AAF3898D-CE47-4C30-BD23-AD0DD8F775FA}" type="sibTrans" cxnId="{92D06006-1524-4000-A85E-7E25940F4432}">
      <dgm:prSet/>
      <dgm:spPr/>
      <dgm:t>
        <a:bodyPr/>
        <a:lstStyle/>
        <a:p>
          <a:endParaRPr lang="zh-CN" altLang="en-US"/>
        </a:p>
      </dgm:t>
    </dgm:pt>
    <dgm:pt modelId="{89445F8F-D15A-4A62-A3FF-CE7D57A44B09}" type="pres">
      <dgm:prSet presAssocID="{8CB95B4B-89E0-4190-A870-4C3CE399DBEE}" presName="arrowDiagram" presStyleCnt="0">
        <dgm:presLayoutVars>
          <dgm:chMax val="5"/>
          <dgm:dir/>
          <dgm:resizeHandles val="exact"/>
        </dgm:presLayoutVars>
      </dgm:prSet>
      <dgm:spPr/>
      <dgm:t>
        <a:bodyPr/>
        <a:lstStyle/>
        <a:p>
          <a:endParaRPr lang="zh-CN" altLang="en-US"/>
        </a:p>
      </dgm:t>
    </dgm:pt>
    <dgm:pt modelId="{82949DA9-A006-4C0F-92F1-C7255CF940D6}" type="pres">
      <dgm:prSet presAssocID="{8CB95B4B-89E0-4190-A870-4C3CE399DBEE}" presName="arrow" presStyleLbl="bgShp" presStyleIdx="0" presStyleCnt="1" custLinFactNeighborY="-9837"/>
      <dgm:spPr/>
    </dgm:pt>
    <dgm:pt modelId="{A7D2E895-8E40-44DD-99A6-E98CE79EB404}" type="pres">
      <dgm:prSet presAssocID="{8CB95B4B-89E0-4190-A870-4C3CE399DBEE}" presName="arrowDiagram5" presStyleCnt="0"/>
      <dgm:spPr/>
    </dgm:pt>
    <dgm:pt modelId="{14F66E7F-8236-4214-AA61-9C94E9FD873E}" type="pres">
      <dgm:prSet presAssocID="{5DE086E1-EF00-4AFA-AE0F-37724F59675B}" presName="bullet5a" presStyleLbl="node1" presStyleIdx="0" presStyleCnt="5"/>
      <dgm:spPr/>
    </dgm:pt>
    <dgm:pt modelId="{5C938700-5B54-4063-8F62-BE88A3CDD31C}" type="pres">
      <dgm:prSet presAssocID="{5DE086E1-EF00-4AFA-AE0F-37724F59675B}" presName="textBox5a" presStyleLbl="revTx" presStyleIdx="0" presStyleCnt="5" custScaleX="124694" custScaleY="115354" custLinFactNeighborX="12464" custLinFactNeighborY="8401">
        <dgm:presLayoutVars>
          <dgm:bulletEnabled val="1"/>
        </dgm:presLayoutVars>
      </dgm:prSet>
      <dgm:spPr/>
      <dgm:t>
        <a:bodyPr/>
        <a:lstStyle/>
        <a:p>
          <a:endParaRPr lang="zh-CN" altLang="en-US"/>
        </a:p>
      </dgm:t>
    </dgm:pt>
    <dgm:pt modelId="{B2FC645C-E790-4055-BFF5-0D2BC4230E1D}" type="pres">
      <dgm:prSet presAssocID="{B1998E55-26C5-4943-AC9E-048BF8835694}" presName="bullet5b" presStyleLbl="node1" presStyleIdx="1" presStyleCnt="5"/>
      <dgm:spPr/>
    </dgm:pt>
    <dgm:pt modelId="{70838228-DB9E-4C12-8CB9-1D8D6816D985}" type="pres">
      <dgm:prSet presAssocID="{B1998E55-26C5-4943-AC9E-048BF8835694}" presName="textBox5b" presStyleLbl="revTx" presStyleIdx="1" presStyleCnt="5">
        <dgm:presLayoutVars>
          <dgm:bulletEnabled val="1"/>
        </dgm:presLayoutVars>
      </dgm:prSet>
      <dgm:spPr/>
      <dgm:t>
        <a:bodyPr/>
        <a:lstStyle/>
        <a:p>
          <a:endParaRPr lang="zh-CN" altLang="en-US"/>
        </a:p>
      </dgm:t>
    </dgm:pt>
    <dgm:pt modelId="{E286B6A9-22BD-4EB1-A009-908229130017}" type="pres">
      <dgm:prSet presAssocID="{859DB38F-3A23-4350-A0C8-33279C02E757}" presName="bullet5c" presStyleLbl="node1" presStyleIdx="2" presStyleCnt="5"/>
      <dgm:spPr/>
    </dgm:pt>
    <dgm:pt modelId="{5A24B503-2FD1-4753-8C19-1AD27E185E77}" type="pres">
      <dgm:prSet presAssocID="{859DB38F-3A23-4350-A0C8-33279C02E757}" presName="textBox5c" presStyleLbl="revTx" presStyleIdx="2" presStyleCnt="5" custScaleX="99976">
        <dgm:presLayoutVars>
          <dgm:bulletEnabled val="1"/>
        </dgm:presLayoutVars>
      </dgm:prSet>
      <dgm:spPr/>
      <dgm:t>
        <a:bodyPr/>
        <a:lstStyle/>
        <a:p>
          <a:endParaRPr lang="zh-CN" altLang="en-US"/>
        </a:p>
      </dgm:t>
    </dgm:pt>
    <dgm:pt modelId="{48CD9D81-BC9E-4FF7-BA0C-4BE8FC32078C}" type="pres">
      <dgm:prSet presAssocID="{8F8EFE1F-5BE4-4247-A613-13AA3BBA91FE}" presName="bullet5d" presStyleLbl="node1" presStyleIdx="3" presStyleCnt="5"/>
      <dgm:spPr/>
    </dgm:pt>
    <dgm:pt modelId="{2CA63D46-5374-4D26-B0DC-F8E8C5D0CAE5}" type="pres">
      <dgm:prSet presAssocID="{8F8EFE1F-5BE4-4247-A613-13AA3BBA91FE}" presName="textBox5d" presStyleLbl="revTx" presStyleIdx="3" presStyleCnt="5" custScaleX="112234" custLinFactNeighborX="6106" custLinFactNeighborY="-2136">
        <dgm:presLayoutVars>
          <dgm:bulletEnabled val="1"/>
        </dgm:presLayoutVars>
      </dgm:prSet>
      <dgm:spPr/>
      <dgm:t>
        <a:bodyPr/>
        <a:lstStyle/>
        <a:p>
          <a:endParaRPr lang="zh-CN" altLang="en-US"/>
        </a:p>
      </dgm:t>
    </dgm:pt>
    <dgm:pt modelId="{43894C58-904D-42B0-B730-35AB3688335F}" type="pres">
      <dgm:prSet presAssocID="{745B109B-5583-48BB-B607-F7A195C52EFD}" presName="bullet5e" presStyleLbl="node1" presStyleIdx="4" presStyleCnt="5"/>
      <dgm:spPr/>
    </dgm:pt>
    <dgm:pt modelId="{1D4C1D78-3C7B-4571-9D50-2CBB5FF8347A}" type="pres">
      <dgm:prSet presAssocID="{745B109B-5583-48BB-B607-F7A195C52EFD}" presName="textBox5e" presStyleLbl="revTx" presStyleIdx="4" presStyleCnt="5">
        <dgm:presLayoutVars>
          <dgm:bulletEnabled val="1"/>
        </dgm:presLayoutVars>
      </dgm:prSet>
      <dgm:spPr/>
      <dgm:t>
        <a:bodyPr/>
        <a:lstStyle/>
        <a:p>
          <a:endParaRPr lang="zh-CN" altLang="en-US"/>
        </a:p>
      </dgm:t>
    </dgm:pt>
  </dgm:ptLst>
  <dgm:cxnLst>
    <dgm:cxn modelId="{BEC8E33A-B380-4A17-B98D-BE671781EE24}" srcId="{8CB95B4B-89E0-4190-A870-4C3CE399DBEE}" destId="{859DB38F-3A23-4350-A0C8-33279C02E757}" srcOrd="2" destOrd="0" parTransId="{85D4731A-D55F-4CEC-B767-9B158FDF7321}" sibTransId="{D9D5B893-2DB9-44AE-95C4-AA25FE803F1E}"/>
    <dgm:cxn modelId="{3EB649E2-6A9C-450D-A16F-B29191725DB8}" srcId="{8CB95B4B-89E0-4190-A870-4C3CE399DBEE}" destId="{D742D5FC-AF23-430C-9142-A9FC238566B8}" srcOrd="7" destOrd="0" parTransId="{1FCD6A9F-8F0C-49C3-8427-4AB8EF065523}" sibTransId="{2D5E609A-6CD7-4270-B0C5-0E9314A31DC9}"/>
    <dgm:cxn modelId="{CC15E0CC-AD2B-4B2D-A70C-8ADF75AA572B}" type="presOf" srcId="{8F8EFE1F-5BE4-4247-A613-13AA3BBA91FE}" destId="{2CA63D46-5374-4D26-B0DC-F8E8C5D0CAE5}" srcOrd="0" destOrd="0" presId="urn:microsoft.com/office/officeart/2005/8/layout/arrow2"/>
    <dgm:cxn modelId="{77102347-5F56-40B7-AF9C-6D63222EBB0F}" srcId="{8CB95B4B-89E0-4190-A870-4C3CE399DBEE}" destId="{A9830FCA-BFA3-481D-AD74-FBAD8C08B6A5}" srcOrd="5" destOrd="0" parTransId="{1BE9DE3F-46F1-41AF-BA46-85F1E0A099AF}" sibTransId="{EC0D2575-311C-4C46-A33C-A0E7519DB9B7}"/>
    <dgm:cxn modelId="{EF308922-6EF5-4746-A316-33C3AE5C169D}" srcId="{8CB95B4B-89E0-4190-A870-4C3CE399DBEE}" destId="{0D9D32BA-F2AD-4519-8C98-2EF93D78FDE4}" srcOrd="6" destOrd="0" parTransId="{9F97E1FC-7FE5-402A-8BC2-55FD94EED2C1}" sibTransId="{C658AD0B-EFC1-4151-AB25-36A636DB8764}"/>
    <dgm:cxn modelId="{F9BDB319-0B2C-4969-9A6D-0A5A94D9DC6B}" srcId="{8CB95B4B-89E0-4190-A870-4C3CE399DBEE}" destId="{F76F9AC0-32A8-463B-8690-97F8046D0B77}" srcOrd="8" destOrd="0" parTransId="{5BEA49A8-72C7-4879-909A-BE50DB0A3B53}" sibTransId="{833F8753-048B-4440-8AD5-05DFAD229F25}"/>
    <dgm:cxn modelId="{F00FFD45-CA20-4557-B5CE-0FEFA3571849}" type="presOf" srcId="{745B109B-5583-48BB-B607-F7A195C52EFD}" destId="{1D4C1D78-3C7B-4571-9D50-2CBB5FF8347A}" srcOrd="0" destOrd="0" presId="urn:microsoft.com/office/officeart/2005/8/layout/arrow2"/>
    <dgm:cxn modelId="{7E6FF050-31AC-4AE2-BEDC-F6166E77D85A}" srcId="{8CB95B4B-89E0-4190-A870-4C3CE399DBEE}" destId="{5DE086E1-EF00-4AFA-AE0F-37724F59675B}" srcOrd="0" destOrd="0" parTransId="{8647AB22-16F5-4C02-9219-317CB2E31B5F}" sibTransId="{2FEB0764-94E8-4BB8-A4CE-AB90B465608C}"/>
    <dgm:cxn modelId="{BE2C1B33-6EA0-428F-93E0-9E126FFAFEAD}" type="presOf" srcId="{5DE086E1-EF00-4AFA-AE0F-37724F59675B}" destId="{5C938700-5B54-4063-8F62-BE88A3CDD31C}" srcOrd="0" destOrd="0" presId="urn:microsoft.com/office/officeart/2005/8/layout/arrow2"/>
    <dgm:cxn modelId="{2EE392AC-3D8B-4181-9718-2EBB81A77A36}" type="presOf" srcId="{859DB38F-3A23-4350-A0C8-33279C02E757}" destId="{5A24B503-2FD1-4753-8C19-1AD27E185E77}" srcOrd="0" destOrd="0" presId="urn:microsoft.com/office/officeart/2005/8/layout/arrow2"/>
    <dgm:cxn modelId="{0AC8BD50-062E-46B2-8171-97FF2FADF6C6}" type="presOf" srcId="{B1998E55-26C5-4943-AC9E-048BF8835694}" destId="{70838228-DB9E-4C12-8CB9-1D8D6816D985}" srcOrd="0" destOrd="0" presId="urn:microsoft.com/office/officeart/2005/8/layout/arrow2"/>
    <dgm:cxn modelId="{89E3EE8C-CFB8-448B-8C5A-1CDE1541FBDF}" srcId="{8CB95B4B-89E0-4190-A870-4C3CE399DBEE}" destId="{B1998E55-26C5-4943-AC9E-048BF8835694}" srcOrd="1" destOrd="0" parTransId="{8A1D21DD-387B-4CD9-B53D-3A95F9C982B1}" sibTransId="{6EAFC794-76F1-4D0D-833E-DB819B68D1E8}"/>
    <dgm:cxn modelId="{92D06006-1524-4000-A85E-7E25940F4432}" srcId="{8CB95B4B-89E0-4190-A870-4C3CE399DBEE}" destId="{8F8EFE1F-5BE4-4247-A613-13AA3BBA91FE}" srcOrd="3" destOrd="0" parTransId="{DB86E01E-0C03-474C-A1FA-F2EA294D3BB6}" sibTransId="{AAF3898D-CE47-4C30-BD23-AD0DD8F775FA}"/>
    <dgm:cxn modelId="{60469D98-3F98-4CF8-AB13-E230F9920C0E}" srcId="{8CB95B4B-89E0-4190-A870-4C3CE399DBEE}" destId="{745B109B-5583-48BB-B607-F7A195C52EFD}" srcOrd="4" destOrd="0" parTransId="{5AA0EE1B-5B0F-474F-AE53-5FBE666A9758}" sibTransId="{134C5C56-BDAA-4DE9-88A6-03515CA3CF56}"/>
    <dgm:cxn modelId="{DF7BE1C0-429D-48D5-AD58-498F150AE1D5}" type="presOf" srcId="{8CB95B4B-89E0-4190-A870-4C3CE399DBEE}" destId="{89445F8F-D15A-4A62-A3FF-CE7D57A44B09}" srcOrd="0" destOrd="0" presId="urn:microsoft.com/office/officeart/2005/8/layout/arrow2"/>
    <dgm:cxn modelId="{4441FF4B-7EEE-45DE-B4F8-4912731E0A58}" type="presParOf" srcId="{89445F8F-D15A-4A62-A3FF-CE7D57A44B09}" destId="{82949DA9-A006-4C0F-92F1-C7255CF940D6}" srcOrd="0" destOrd="0" presId="urn:microsoft.com/office/officeart/2005/8/layout/arrow2"/>
    <dgm:cxn modelId="{6B27B61F-F49F-43D4-806F-7003021F81A3}" type="presParOf" srcId="{89445F8F-D15A-4A62-A3FF-CE7D57A44B09}" destId="{A7D2E895-8E40-44DD-99A6-E98CE79EB404}" srcOrd="1" destOrd="0" presId="urn:microsoft.com/office/officeart/2005/8/layout/arrow2"/>
    <dgm:cxn modelId="{6A7163FD-10A5-4DF3-91CF-9C15A1771F43}" type="presParOf" srcId="{A7D2E895-8E40-44DD-99A6-E98CE79EB404}" destId="{14F66E7F-8236-4214-AA61-9C94E9FD873E}" srcOrd="0" destOrd="0" presId="urn:microsoft.com/office/officeart/2005/8/layout/arrow2"/>
    <dgm:cxn modelId="{39C211EF-E605-4312-9637-B51BAC5382BD}" type="presParOf" srcId="{A7D2E895-8E40-44DD-99A6-E98CE79EB404}" destId="{5C938700-5B54-4063-8F62-BE88A3CDD31C}" srcOrd="1" destOrd="0" presId="urn:microsoft.com/office/officeart/2005/8/layout/arrow2"/>
    <dgm:cxn modelId="{2C48C48B-7808-4D8D-8EAE-45FADE01AC9B}" type="presParOf" srcId="{A7D2E895-8E40-44DD-99A6-E98CE79EB404}" destId="{B2FC645C-E790-4055-BFF5-0D2BC4230E1D}" srcOrd="2" destOrd="0" presId="urn:microsoft.com/office/officeart/2005/8/layout/arrow2"/>
    <dgm:cxn modelId="{B2DD956E-D7E5-4920-8688-0799B754BDC0}" type="presParOf" srcId="{A7D2E895-8E40-44DD-99A6-E98CE79EB404}" destId="{70838228-DB9E-4C12-8CB9-1D8D6816D985}" srcOrd="3" destOrd="0" presId="urn:microsoft.com/office/officeart/2005/8/layout/arrow2"/>
    <dgm:cxn modelId="{33C7F890-2E8A-4C3D-832A-4EDA855373C0}" type="presParOf" srcId="{A7D2E895-8E40-44DD-99A6-E98CE79EB404}" destId="{E286B6A9-22BD-4EB1-A009-908229130017}" srcOrd="4" destOrd="0" presId="urn:microsoft.com/office/officeart/2005/8/layout/arrow2"/>
    <dgm:cxn modelId="{A1FFE5A4-7D35-4BB7-B92E-80C0E425B147}" type="presParOf" srcId="{A7D2E895-8E40-44DD-99A6-E98CE79EB404}" destId="{5A24B503-2FD1-4753-8C19-1AD27E185E77}" srcOrd="5" destOrd="0" presId="urn:microsoft.com/office/officeart/2005/8/layout/arrow2"/>
    <dgm:cxn modelId="{ED1A1F4C-92D8-4FD7-B39E-7965AB17136D}" type="presParOf" srcId="{A7D2E895-8E40-44DD-99A6-E98CE79EB404}" destId="{48CD9D81-BC9E-4FF7-BA0C-4BE8FC32078C}" srcOrd="6" destOrd="0" presId="urn:microsoft.com/office/officeart/2005/8/layout/arrow2"/>
    <dgm:cxn modelId="{0C61C780-A77D-4E56-9827-CFAB3F915FD4}" type="presParOf" srcId="{A7D2E895-8E40-44DD-99A6-E98CE79EB404}" destId="{2CA63D46-5374-4D26-B0DC-F8E8C5D0CAE5}" srcOrd="7" destOrd="0" presId="urn:microsoft.com/office/officeart/2005/8/layout/arrow2"/>
    <dgm:cxn modelId="{7029188C-89F2-431D-8834-47701F6248E2}" type="presParOf" srcId="{A7D2E895-8E40-44DD-99A6-E98CE79EB404}" destId="{43894C58-904D-42B0-B730-35AB3688335F}" srcOrd="8" destOrd="0" presId="urn:microsoft.com/office/officeart/2005/8/layout/arrow2"/>
    <dgm:cxn modelId="{11541D0B-572D-45EB-B97E-515F76130FC8}" type="presParOf" srcId="{A7D2E895-8E40-44DD-99A6-E98CE79EB404}" destId="{1D4C1D78-3C7B-4571-9D50-2CBB5FF8347A}"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B95B4B-89E0-4190-A870-4C3CE399DBEE}"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zh-CN" altLang="en-US"/>
        </a:p>
      </dgm:t>
    </dgm:pt>
    <dgm:pt modelId="{5DE086E1-EF00-4AFA-AE0F-37724F59675B}">
      <dgm:prSet custT="1"/>
      <dgm:spPr/>
      <dgm:t>
        <a:bodyPr/>
        <a:lstStyle/>
        <a:p>
          <a:r>
            <a:rPr lang="en-US" sz="1800" b="1" dirty="0" smtClean="0">
              <a:solidFill>
                <a:srgbClr val="0070C0"/>
              </a:solidFill>
              <a:latin typeface="Franklin Gothic Medium" pitchFamily="34" charset="0"/>
            </a:rPr>
            <a:t>1990:</a:t>
          </a:r>
        </a:p>
        <a:p>
          <a:r>
            <a:rPr lang="en-US" altLang="zh-TW" sz="1400" dirty="0" smtClean="0">
              <a:solidFill>
                <a:srgbClr val="C00000"/>
              </a:solidFill>
              <a:latin typeface="Franklin Gothic Medium" pitchFamily="34" charset="0"/>
            </a:rPr>
            <a:t>Used US$9 billion to assemble a fleet of aircraft that was among the youngest in the world</a:t>
          </a:r>
          <a:endParaRPr lang="zh-CN" altLang="en-US" sz="1400" dirty="0">
            <a:solidFill>
              <a:srgbClr val="C00000"/>
            </a:solidFill>
            <a:latin typeface="Franklin Gothic Medium" pitchFamily="34" charset="0"/>
          </a:endParaRPr>
        </a:p>
      </dgm:t>
    </dgm:pt>
    <dgm:pt modelId="{8647AB22-16F5-4C02-9219-317CB2E31B5F}" type="parTrans" cxnId="{7E6FF050-31AC-4AE2-BEDC-F6166E77D85A}">
      <dgm:prSet/>
      <dgm:spPr/>
      <dgm:t>
        <a:bodyPr/>
        <a:lstStyle/>
        <a:p>
          <a:endParaRPr lang="zh-CN" altLang="en-US"/>
        </a:p>
      </dgm:t>
    </dgm:pt>
    <dgm:pt modelId="{2FEB0764-94E8-4BB8-A4CE-AB90B465608C}" type="sibTrans" cxnId="{7E6FF050-31AC-4AE2-BEDC-F6166E77D85A}">
      <dgm:prSet/>
      <dgm:spPr/>
      <dgm:t>
        <a:bodyPr/>
        <a:lstStyle/>
        <a:p>
          <a:endParaRPr lang="zh-CN" altLang="en-US"/>
        </a:p>
      </dgm:t>
    </dgm:pt>
    <dgm:pt modelId="{B1998E55-26C5-4943-AC9E-048BF8835694}">
      <dgm:prSet phldrT="[Text]" custT="1"/>
      <dgm:spPr/>
      <dgm:t>
        <a:bodyPr/>
        <a:lstStyle/>
        <a:p>
          <a:r>
            <a:rPr lang="en-US" altLang="zh-CN" sz="1800" b="1" dirty="0" smtClean="0">
              <a:solidFill>
                <a:srgbClr val="0070C0"/>
              </a:solidFill>
              <a:latin typeface="Franklin Gothic Medium" pitchFamily="34" charset="0"/>
            </a:rPr>
            <a:t>2002: </a:t>
          </a:r>
        </a:p>
        <a:p>
          <a:r>
            <a:rPr lang="en-US" altLang="zh-TW" sz="1400" dirty="0" smtClean="0">
              <a:solidFill>
                <a:srgbClr val="C00000"/>
              </a:solidFill>
              <a:latin typeface="Franklin Gothic Medium" pitchFamily="34" charset="0"/>
            </a:rPr>
            <a:t>Became joint venture partners  in Air Hong Kong with DHL</a:t>
          </a:r>
          <a:endParaRPr lang="zh-CN" altLang="en-US" sz="1400" dirty="0">
            <a:solidFill>
              <a:srgbClr val="C00000"/>
            </a:solidFill>
            <a:latin typeface="Franklin Gothic Medium" pitchFamily="34" charset="0"/>
          </a:endParaRPr>
        </a:p>
      </dgm:t>
    </dgm:pt>
    <dgm:pt modelId="{8A1D21DD-387B-4CD9-B53D-3A95F9C982B1}" type="parTrans" cxnId="{89E3EE8C-CFB8-448B-8C5A-1CDE1541FBDF}">
      <dgm:prSet/>
      <dgm:spPr/>
      <dgm:t>
        <a:bodyPr/>
        <a:lstStyle/>
        <a:p>
          <a:endParaRPr lang="zh-CN" altLang="en-US"/>
        </a:p>
      </dgm:t>
    </dgm:pt>
    <dgm:pt modelId="{6EAFC794-76F1-4D0D-833E-DB819B68D1E8}" type="sibTrans" cxnId="{89E3EE8C-CFB8-448B-8C5A-1CDE1541FBDF}">
      <dgm:prSet/>
      <dgm:spPr/>
      <dgm:t>
        <a:bodyPr/>
        <a:lstStyle/>
        <a:p>
          <a:endParaRPr lang="zh-CN" altLang="en-US"/>
        </a:p>
      </dgm:t>
    </dgm:pt>
    <dgm:pt modelId="{745B109B-5583-48BB-B607-F7A195C52EFD}">
      <dgm:prSet phldrT="[Text]" custT="1"/>
      <dgm:spPr/>
      <dgm:t>
        <a:bodyPr/>
        <a:lstStyle/>
        <a:p>
          <a:r>
            <a:rPr lang="en-US" altLang="zh-CN" sz="1800" b="1" dirty="0" smtClean="0">
              <a:solidFill>
                <a:srgbClr val="0070C0"/>
              </a:solidFill>
              <a:latin typeface="Franklin Gothic Medium" pitchFamily="34" charset="0"/>
            </a:rPr>
            <a:t>2006: </a:t>
          </a:r>
        </a:p>
        <a:p>
          <a:r>
            <a:rPr lang="en-US" altLang="zh-TW" sz="1400" dirty="0" smtClean="0">
              <a:solidFill>
                <a:srgbClr val="C00000"/>
              </a:solidFill>
              <a:latin typeface="Franklin Gothic Medium" pitchFamily="34" charset="0"/>
            </a:rPr>
            <a:t>Closer relationship with Air China by taking 20% shareholding</a:t>
          </a:r>
          <a:endParaRPr lang="zh-CN" altLang="en-US" sz="1400" dirty="0">
            <a:solidFill>
              <a:srgbClr val="C00000"/>
            </a:solidFill>
            <a:latin typeface="Franklin Gothic Medium" pitchFamily="34" charset="0"/>
          </a:endParaRPr>
        </a:p>
      </dgm:t>
    </dgm:pt>
    <dgm:pt modelId="{5AA0EE1B-5B0F-474F-AE53-5FBE666A9758}" type="parTrans" cxnId="{60469D98-3F98-4CF8-AB13-E230F9920C0E}">
      <dgm:prSet/>
      <dgm:spPr/>
      <dgm:t>
        <a:bodyPr/>
        <a:lstStyle/>
        <a:p>
          <a:endParaRPr lang="zh-CN" altLang="en-US"/>
        </a:p>
      </dgm:t>
    </dgm:pt>
    <dgm:pt modelId="{134C5C56-BDAA-4DE9-88A6-03515CA3CF56}" type="sibTrans" cxnId="{60469D98-3F98-4CF8-AB13-E230F9920C0E}">
      <dgm:prSet/>
      <dgm:spPr/>
      <dgm:t>
        <a:bodyPr/>
        <a:lstStyle/>
        <a:p>
          <a:endParaRPr lang="zh-CN" altLang="en-US"/>
        </a:p>
      </dgm:t>
    </dgm:pt>
    <dgm:pt modelId="{859DB38F-3A23-4350-A0C8-33279C02E757}">
      <dgm:prSet phldrT="[Text]" custT="1"/>
      <dgm:spPr/>
      <dgm:t>
        <a:bodyPr/>
        <a:lstStyle/>
        <a:p>
          <a:r>
            <a:rPr lang="en-US" altLang="zh-CN" sz="1800" b="1" dirty="0" smtClean="0">
              <a:solidFill>
                <a:srgbClr val="0070C0"/>
              </a:solidFill>
              <a:latin typeface="Franklin Gothic Medium" pitchFamily="34" charset="0"/>
            </a:rPr>
            <a:t>2003:</a:t>
          </a:r>
        </a:p>
        <a:p>
          <a:r>
            <a:rPr lang="en-US" altLang="zh-TW" sz="1400" dirty="0" smtClean="0">
              <a:solidFill>
                <a:srgbClr val="C00000"/>
              </a:solidFill>
              <a:latin typeface="Franklin Gothic Medium" pitchFamily="34" charset="0"/>
            </a:rPr>
            <a:t>Resume passenger services to Beijing &amp;  undertook a range of e-business initiatives </a:t>
          </a:r>
          <a:endParaRPr lang="zh-CN" altLang="en-US" sz="1400" dirty="0">
            <a:solidFill>
              <a:srgbClr val="C00000"/>
            </a:solidFill>
            <a:latin typeface="Franklin Gothic Medium" pitchFamily="34" charset="0"/>
          </a:endParaRPr>
        </a:p>
      </dgm:t>
    </dgm:pt>
    <dgm:pt modelId="{85D4731A-D55F-4CEC-B767-9B158FDF7321}" type="parTrans" cxnId="{BEC8E33A-B380-4A17-B98D-BE671781EE24}">
      <dgm:prSet/>
      <dgm:spPr/>
      <dgm:t>
        <a:bodyPr/>
        <a:lstStyle/>
        <a:p>
          <a:endParaRPr lang="zh-CN" altLang="en-US"/>
        </a:p>
      </dgm:t>
    </dgm:pt>
    <dgm:pt modelId="{D9D5B893-2DB9-44AE-95C4-AA25FE803F1E}" type="sibTrans" cxnId="{BEC8E33A-B380-4A17-B98D-BE671781EE24}">
      <dgm:prSet/>
      <dgm:spPr/>
      <dgm:t>
        <a:bodyPr/>
        <a:lstStyle/>
        <a:p>
          <a:endParaRPr lang="zh-CN" altLang="en-US"/>
        </a:p>
      </dgm:t>
    </dgm:pt>
    <dgm:pt modelId="{8F8EFE1F-5BE4-4247-A613-13AA3BBA91FE}">
      <dgm:prSet phldrT="[Text]" custT="1"/>
      <dgm:spPr/>
      <dgm:t>
        <a:bodyPr/>
        <a:lstStyle/>
        <a:p>
          <a:r>
            <a:rPr lang="en-US" altLang="zh-CN" sz="1800" b="1" dirty="0" smtClean="0">
              <a:solidFill>
                <a:srgbClr val="0070C0"/>
              </a:solidFill>
              <a:latin typeface="Franklin Gothic Medium" pitchFamily="34" charset="0"/>
            </a:rPr>
            <a:t>2005:</a:t>
          </a:r>
        </a:p>
        <a:p>
          <a:r>
            <a:rPr lang="en-US" altLang="zh-TW" sz="1400" dirty="0" smtClean="0">
              <a:solidFill>
                <a:srgbClr val="C00000"/>
              </a:solidFill>
              <a:latin typeface="Franklin Gothic Medium" pitchFamily="34" charset="0"/>
            </a:rPr>
            <a:t>The "Airline of the Year &amp; Airline of the Year 2006</a:t>
          </a:r>
          <a:endParaRPr lang="zh-CN" altLang="en-US" sz="1400" dirty="0">
            <a:solidFill>
              <a:srgbClr val="C00000"/>
            </a:solidFill>
            <a:latin typeface="Franklin Gothic Medium" pitchFamily="34" charset="0"/>
          </a:endParaRPr>
        </a:p>
      </dgm:t>
    </dgm:pt>
    <dgm:pt modelId="{DB86E01E-0C03-474C-A1FA-F2EA294D3BB6}" type="parTrans" cxnId="{92D06006-1524-4000-A85E-7E25940F4432}">
      <dgm:prSet/>
      <dgm:spPr/>
      <dgm:t>
        <a:bodyPr/>
        <a:lstStyle/>
        <a:p>
          <a:endParaRPr lang="zh-CN" altLang="en-US"/>
        </a:p>
      </dgm:t>
    </dgm:pt>
    <dgm:pt modelId="{AAF3898D-CE47-4C30-BD23-AD0DD8F775FA}" type="sibTrans" cxnId="{92D06006-1524-4000-A85E-7E25940F4432}">
      <dgm:prSet/>
      <dgm:spPr/>
      <dgm:t>
        <a:bodyPr/>
        <a:lstStyle/>
        <a:p>
          <a:endParaRPr lang="zh-CN" altLang="en-US"/>
        </a:p>
      </dgm:t>
    </dgm:pt>
    <dgm:pt modelId="{89445F8F-D15A-4A62-A3FF-CE7D57A44B09}" type="pres">
      <dgm:prSet presAssocID="{8CB95B4B-89E0-4190-A870-4C3CE399DBEE}" presName="arrowDiagram" presStyleCnt="0">
        <dgm:presLayoutVars>
          <dgm:chMax val="5"/>
          <dgm:dir/>
          <dgm:resizeHandles val="exact"/>
        </dgm:presLayoutVars>
      </dgm:prSet>
      <dgm:spPr/>
      <dgm:t>
        <a:bodyPr/>
        <a:lstStyle/>
        <a:p>
          <a:endParaRPr lang="zh-CN" altLang="en-US"/>
        </a:p>
      </dgm:t>
    </dgm:pt>
    <dgm:pt modelId="{82949DA9-A006-4C0F-92F1-C7255CF940D6}" type="pres">
      <dgm:prSet presAssocID="{8CB95B4B-89E0-4190-A870-4C3CE399DBEE}" presName="arrow" presStyleLbl="bgShp" presStyleIdx="0" presStyleCnt="1"/>
      <dgm:spPr/>
      <dgm:t>
        <a:bodyPr/>
        <a:lstStyle/>
        <a:p>
          <a:endParaRPr lang="zh-CN" altLang="en-US"/>
        </a:p>
      </dgm:t>
    </dgm:pt>
    <dgm:pt modelId="{A7D2E895-8E40-44DD-99A6-E98CE79EB404}" type="pres">
      <dgm:prSet presAssocID="{8CB95B4B-89E0-4190-A870-4C3CE399DBEE}" presName="arrowDiagram5" presStyleCnt="0"/>
      <dgm:spPr/>
      <dgm:t>
        <a:bodyPr/>
        <a:lstStyle/>
        <a:p>
          <a:endParaRPr lang="zh-CN" altLang="en-US"/>
        </a:p>
      </dgm:t>
    </dgm:pt>
    <dgm:pt modelId="{14F66E7F-8236-4214-AA61-9C94E9FD873E}" type="pres">
      <dgm:prSet presAssocID="{5DE086E1-EF00-4AFA-AE0F-37724F59675B}" presName="bullet5a" presStyleLbl="node1" presStyleIdx="0" presStyleCnt="5"/>
      <dgm:spPr/>
      <dgm:t>
        <a:bodyPr/>
        <a:lstStyle/>
        <a:p>
          <a:endParaRPr lang="zh-CN" altLang="en-US"/>
        </a:p>
      </dgm:t>
    </dgm:pt>
    <dgm:pt modelId="{5C938700-5B54-4063-8F62-BE88A3CDD31C}" type="pres">
      <dgm:prSet presAssocID="{5DE086E1-EF00-4AFA-AE0F-37724F59675B}" presName="textBox5a" presStyleLbl="revTx" presStyleIdx="0" presStyleCnt="5" custScaleX="186899" custLinFactNeighborX="49798" custLinFactNeighborY="-4764">
        <dgm:presLayoutVars>
          <dgm:bulletEnabled val="1"/>
        </dgm:presLayoutVars>
      </dgm:prSet>
      <dgm:spPr/>
      <dgm:t>
        <a:bodyPr/>
        <a:lstStyle/>
        <a:p>
          <a:endParaRPr lang="zh-CN" altLang="en-US"/>
        </a:p>
      </dgm:t>
    </dgm:pt>
    <dgm:pt modelId="{B2FC645C-E790-4055-BFF5-0D2BC4230E1D}" type="pres">
      <dgm:prSet presAssocID="{B1998E55-26C5-4943-AC9E-048BF8835694}" presName="bullet5b" presStyleLbl="node1" presStyleIdx="1" presStyleCnt="5"/>
      <dgm:spPr/>
      <dgm:t>
        <a:bodyPr/>
        <a:lstStyle/>
        <a:p>
          <a:endParaRPr lang="zh-CN" altLang="en-US"/>
        </a:p>
      </dgm:t>
    </dgm:pt>
    <dgm:pt modelId="{70838228-DB9E-4C12-8CB9-1D8D6816D985}" type="pres">
      <dgm:prSet presAssocID="{B1998E55-26C5-4943-AC9E-048BF8835694}" presName="textBox5b" presStyleLbl="revTx" presStyleIdx="1" presStyleCnt="5">
        <dgm:presLayoutVars>
          <dgm:bulletEnabled val="1"/>
        </dgm:presLayoutVars>
      </dgm:prSet>
      <dgm:spPr/>
      <dgm:t>
        <a:bodyPr/>
        <a:lstStyle/>
        <a:p>
          <a:endParaRPr lang="zh-CN" altLang="en-US"/>
        </a:p>
      </dgm:t>
    </dgm:pt>
    <dgm:pt modelId="{E286B6A9-22BD-4EB1-A009-908229130017}" type="pres">
      <dgm:prSet presAssocID="{859DB38F-3A23-4350-A0C8-33279C02E757}" presName="bullet5c" presStyleLbl="node1" presStyleIdx="2" presStyleCnt="5"/>
      <dgm:spPr/>
      <dgm:t>
        <a:bodyPr/>
        <a:lstStyle/>
        <a:p>
          <a:endParaRPr lang="zh-CN" altLang="en-US"/>
        </a:p>
      </dgm:t>
    </dgm:pt>
    <dgm:pt modelId="{5A24B503-2FD1-4753-8C19-1AD27E185E77}" type="pres">
      <dgm:prSet presAssocID="{859DB38F-3A23-4350-A0C8-33279C02E757}" presName="textBox5c" presStyleLbl="revTx" presStyleIdx="2" presStyleCnt="5">
        <dgm:presLayoutVars>
          <dgm:bulletEnabled val="1"/>
        </dgm:presLayoutVars>
      </dgm:prSet>
      <dgm:spPr/>
      <dgm:t>
        <a:bodyPr/>
        <a:lstStyle/>
        <a:p>
          <a:endParaRPr lang="zh-CN" altLang="en-US"/>
        </a:p>
      </dgm:t>
    </dgm:pt>
    <dgm:pt modelId="{48CD9D81-BC9E-4FF7-BA0C-4BE8FC32078C}" type="pres">
      <dgm:prSet presAssocID="{8F8EFE1F-5BE4-4247-A613-13AA3BBA91FE}" presName="bullet5d" presStyleLbl="node1" presStyleIdx="3" presStyleCnt="5"/>
      <dgm:spPr/>
      <dgm:t>
        <a:bodyPr/>
        <a:lstStyle/>
        <a:p>
          <a:endParaRPr lang="zh-CN" altLang="en-US"/>
        </a:p>
      </dgm:t>
    </dgm:pt>
    <dgm:pt modelId="{2CA63D46-5374-4D26-B0DC-F8E8C5D0CAE5}" type="pres">
      <dgm:prSet presAssocID="{8F8EFE1F-5BE4-4247-A613-13AA3BBA91FE}" presName="textBox5d" presStyleLbl="revTx" presStyleIdx="3" presStyleCnt="5" custScaleY="99201">
        <dgm:presLayoutVars>
          <dgm:bulletEnabled val="1"/>
        </dgm:presLayoutVars>
      </dgm:prSet>
      <dgm:spPr/>
      <dgm:t>
        <a:bodyPr/>
        <a:lstStyle/>
        <a:p>
          <a:endParaRPr lang="zh-CN" altLang="en-US"/>
        </a:p>
      </dgm:t>
    </dgm:pt>
    <dgm:pt modelId="{43894C58-904D-42B0-B730-35AB3688335F}" type="pres">
      <dgm:prSet presAssocID="{745B109B-5583-48BB-B607-F7A195C52EFD}" presName="bullet5e" presStyleLbl="node1" presStyleIdx="4" presStyleCnt="5"/>
      <dgm:spPr/>
      <dgm:t>
        <a:bodyPr/>
        <a:lstStyle/>
        <a:p>
          <a:endParaRPr lang="zh-CN" altLang="en-US"/>
        </a:p>
      </dgm:t>
    </dgm:pt>
    <dgm:pt modelId="{1D4C1D78-3C7B-4571-9D50-2CBB5FF8347A}" type="pres">
      <dgm:prSet presAssocID="{745B109B-5583-48BB-B607-F7A195C52EFD}" presName="textBox5e" presStyleLbl="revTx" presStyleIdx="4" presStyleCnt="5">
        <dgm:presLayoutVars>
          <dgm:bulletEnabled val="1"/>
        </dgm:presLayoutVars>
      </dgm:prSet>
      <dgm:spPr/>
      <dgm:t>
        <a:bodyPr/>
        <a:lstStyle/>
        <a:p>
          <a:endParaRPr lang="zh-CN" altLang="en-US"/>
        </a:p>
      </dgm:t>
    </dgm:pt>
  </dgm:ptLst>
  <dgm:cxnLst>
    <dgm:cxn modelId="{7E6FF050-31AC-4AE2-BEDC-F6166E77D85A}" srcId="{8CB95B4B-89E0-4190-A870-4C3CE399DBEE}" destId="{5DE086E1-EF00-4AFA-AE0F-37724F59675B}" srcOrd="0" destOrd="0" parTransId="{8647AB22-16F5-4C02-9219-317CB2E31B5F}" sibTransId="{2FEB0764-94E8-4BB8-A4CE-AB90B465608C}"/>
    <dgm:cxn modelId="{4CE70B89-A13B-465C-A224-4CBE3B8914C1}" type="presOf" srcId="{B1998E55-26C5-4943-AC9E-048BF8835694}" destId="{70838228-DB9E-4C12-8CB9-1D8D6816D985}" srcOrd="0" destOrd="0" presId="urn:microsoft.com/office/officeart/2005/8/layout/arrow2"/>
    <dgm:cxn modelId="{92D06006-1524-4000-A85E-7E25940F4432}" srcId="{8CB95B4B-89E0-4190-A870-4C3CE399DBEE}" destId="{8F8EFE1F-5BE4-4247-A613-13AA3BBA91FE}" srcOrd="3" destOrd="0" parTransId="{DB86E01E-0C03-474C-A1FA-F2EA294D3BB6}" sibTransId="{AAF3898D-CE47-4C30-BD23-AD0DD8F775FA}"/>
    <dgm:cxn modelId="{F67D4E4A-792F-4B2C-87A4-F8AE861B5461}" type="presOf" srcId="{5DE086E1-EF00-4AFA-AE0F-37724F59675B}" destId="{5C938700-5B54-4063-8F62-BE88A3CDD31C}" srcOrd="0" destOrd="0" presId="urn:microsoft.com/office/officeart/2005/8/layout/arrow2"/>
    <dgm:cxn modelId="{6CBB5D39-83EC-4824-83A4-7B3F4EC438F2}" type="presOf" srcId="{8F8EFE1F-5BE4-4247-A613-13AA3BBA91FE}" destId="{2CA63D46-5374-4D26-B0DC-F8E8C5D0CAE5}" srcOrd="0" destOrd="0" presId="urn:microsoft.com/office/officeart/2005/8/layout/arrow2"/>
    <dgm:cxn modelId="{60469D98-3F98-4CF8-AB13-E230F9920C0E}" srcId="{8CB95B4B-89E0-4190-A870-4C3CE399DBEE}" destId="{745B109B-5583-48BB-B607-F7A195C52EFD}" srcOrd="4" destOrd="0" parTransId="{5AA0EE1B-5B0F-474F-AE53-5FBE666A9758}" sibTransId="{134C5C56-BDAA-4DE9-88A6-03515CA3CF56}"/>
    <dgm:cxn modelId="{89E3EE8C-CFB8-448B-8C5A-1CDE1541FBDF}" srcId="{8CB95B4B-89E0-4190-A870-4C3CE399DBEE}" destId="{B1998E55-26C5-4943-AC9E-048BF8835694}" srcOrd="1" destOrd="0" parTransId="{8A1D21DD-387B-4CD9-B53D-3A95F9C982B1}" sibTransId="{6EAFC794-76F1-4D0D-833E-DB819B68D1E8}"/>
    <dgm:cxn modelId="{BEC8E33A-B380-4A17-B98D-BE671781EE24}" srcId="{8CB95B4B-89E0-4190-A870-4C3CE399DBEE}" destId="{859DB38F-3A23-4350-A0C8-33279C02E757}" srcOrd="2" destOrd="0" parTransId="{85D4731A-D55F-4CEC-B767-9B158FDF7321}" sibTransId="{D9D5B893-2DB9-44AE-95C4-AA25FE803F1E}"/>
    <dgm:cxn modelId="{AAEDC6F1-E401-46C3-A1DA-A6ECA1015D71}" type="presOf" srcId="{859DB38F-3A23-4350-A0C8-33279C02E757}" destId="{5A24B503-2FD1-4753-8C19-1AD27E185E77}" srcOrd="0" destOrd="0" presId="urn:microsoft.com/office/officeart/2005/8/layout/arrow2"/>
    <dgm:cxn modelId="{B57261C6-5C2A-4861-93BE-5B813E106B24}" type="presOf" srcId="{8CB95B4B-89E0-4190-A870-4C3CE399DBEE}" destId="{89445F8F-D15A-4A62-A3FF-CE7D57A44B09}" srcOrd="0" destOrd="0" presId="urn:microsoft.com/office/officeart/2005/8/layout/arrow2"/>
    <dgm:cxn modelId="{8558373D-856D-488C-9F04-3D5A781936F0}" type="presOf" srcId="{745B109B-5583-48BB-B607-F7A195C52EFD}" destId="{1D4C1D78-3C7B-4571-9D50-2CBB5FF8347A}" srcOrd="0" destOrd="0" presId="urn:microsoft.com/office/officeart/2005/8/layout/arrow2"/>
    <dgm:cxn modelId="{E58C4E3C-BF63-43B9-A2C6-3C001801F4DF}" type="presParOf" srcId="{89445F8F-D15A-4A62-A3FF-CE7D57A44B09}" destId="{82949DA9-A006-4C0F-92F1-C7255CF940D6}" srcOrd="0" destOrd="0" presId="urn:microsoft.com/office/officeart/2005/8/layout/arrow2"/>
    <dgm:cxn modelId="{3EF2A0ED-9AA5-4821-B203-586ADF9CDA0A}" type="presParOf" srcId="{89445F8F-D15A-4A62-A3FF-CE7D57A44B09}" destId="{A7D2E895-8E40-44DD-99A6-E98CE79EB404}" srcOrd="1" destOrd="0" presId="urn:microsoft.com/office/officeart/2005/8/layout/arrow2"/>
    <dgm:cxn modelId="{5B5BB108-21A2-4305-8ED1-7CC3475D5BEC}" type="presParOf" srcId="{A7D2E895-8E40-44DD-99A6-E98CE79EB404}" destId="{14F66E7F-8236-4214-AA61-9C94E9FD873E}" srcOrd="0" destOrd="0" presId="urn:microsoft.com/office/officeart/2005/8/layout/arrow2"/>
    <dgm:cxn modelId="{31F94270-58FC-4D83-891B-B9DB3237E59A}" type="presParOf" srcId="{A7D2E895-8E40-44DD-99A6-E98CE79EB404}" destId="{5C938700-5B54-4063-8F62-BE88A3CDD31C}" srcOrd="1" destOrd="0" presId="urn:microsoft.com/office/officeart/2005/8/layout/arrow2"/>
    <dgm:cxn modelId="{D537CB31-B2D0-4DFB-B736-59D988107BD1}" type="presParOf" srcId="{A7D2E895-8E40-44DD-99A6-E98CE79EB404}" destId="{B2FC645C-E790-4055-BFF5-0D2BC4230E1D}" srcOrd="2" destOrd="0" presId="urn:microsoft.com/office/officeart/2005/8/layout/arrow2"/>
    <dgm:cxn modelId="{EDBAC407-20C7-4A81-ACE2-4359448893D9}" type="presParOf" srcId="{A7D2E895-8E40-44DD-99A6-E98CE79EB404}" destId="{70838228-DB9E-4C12-8CB9-1D8D6816D985}" srcOrd="3" destOrd="0" presId="urn:microsoft.com/office/officeart/2005/8/layout/arrow2"/>
    <dgm:cxn modelId="{90676521-159D-48B9-9CD8-7E3D5B37AC10}" type="presParOf" srcId="{A7D2E895-8E40-44DD-99A6-E98CE79EB404}" destId="{E286B6A9-22BD-4EB1-A009-908229130017}" srcOrd="4" destOrd="0" presId="urn:microsoft.com/office/officeart/2005/8/layout/arrow2"/>
    <dgm:cxn modelId="{FEC0190C-9513-4D62-A257-1ED89CAB4EBC}" type="presParOf" srcId="{A7D2E895-8E40-44DD-99A6-E98CE79EB404}" destId="{5A24B503-2FD1-4753-8C19-1AD27E185E77}" srcOrd="5" destOrd="0" presId="urn:microsoft.com/office/officeart/2005/8/layout/arrow2"/>
    <dgm:cxn modelId="{C062C692-A915-4F7E-9026-806A9FB15E5E}" type="presParOf" srcId="{A7D2E895-8E40-44DD-99A6-E98CE79EB404}" destId="{48CD9D81-BC9E-4FF7-BA0C-4BE8FC32078C}" srcOrd="6" destOrd="0" presId="urn:microsoft.com/office/officeart/2005/8/layout/arrow2"/>
    <dgm:cxn modelId="{B91E3F36-9196-47E4-AB2C-8CD4070CF1BC}" type="presParOf" srcId="{A7D2E895-8E40-44DD-99A6-E98CE79EB404}" destId="{2CA63D46-5374-4D26-B0DC-F8E8C5D0CAE5}" srcOrd="7" destOrd="0" presId="urn:microsoft.com/office/officeart/2005/8/layout/arrow2"/>
    <dgm:cxn modelId="{09B3F7FD-92D2-4292-A865-0769D72A0DE0}" type="presParOf" srcId="{A7D2E895-8E40-44DD-99A6-E98CE79EB404}" destId="{43894C58-904D-42B0-B730-35AB3688335F}" srcOrd="8" destOrd="0" presId="urn:microsoft.com/office/officeart/2005/8/layout/arrow2"/>
    <dgm:cxn modelId="{E33E1945-724D-4F1A-AE68-44FC7E004F75}" type="presParOf" srcId="{A7D2E895-8E40-44DD-99A6-E98CE79EB404}" destId="{1D4C1D78-3C7B-4571-9D50-2CBB5FF8347A}"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13254-3213-4419-A10B-AB836048D836}">
      <dsp:nvSpPr>
        <dsp:cNvPr id="0" name=""/>
        <dsp:cNvSpPr/>
      </dsp:nvSpPr>
      <dsp:spPr>
        <a:xfrm>
          <a:off x="1030" y="1277862"/>
          <a:ext cx="1818307" cy="72732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CA" sz="1500" kern="1200" dirty="0" smtClean="0"/>
            <a:t>1909</a:t>
          </a:r>
          <a:endParaRPr lang="en-CA" sz="1500" kern="1200" dirty="0"/>
        </a:p>
      </dsp:txBody>
      <dsp:txXfrm>
        <a:off x="364692" y="1277862"/>
        <a:ext cx="1090984" cy="727323"/>
      </dsp:txXfrm>
    </dsp:sp>
    <dsp:sp modelId="{8C7CD47D-37B1-4583-9CDF-18052BACEA23}">
      <dsp:nvSpPr>
        <dsp:cNvPr id="0" name=""/>
        <dsp:cNvSpPr/>
      </dsp:nvSpPr>
      <dsp:spPr>
        <a:xfrm>
          <a:off x="1030" y="2096100"/>
          <a:ext cx="1454646" cy="11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altLang="zh-CN" sz="1500" kern="1200" dirty="0" smtClean="0">
              <a:latin typeface="Franklin Gothic Medium" pitchFamily="34" charset="0"/>
            </a:rPr>
            <a:t>F</a:t>
          </a:r>
          <a:r>
            <a:rPr lang="de-DE" sz="1500" kern="1200" dirty="0" smtClean="0">
              <a:latin typeface="Franklin Gothic Medium" pitchFamily="34" charset="0"/>
            </a:rPr>
            <a:t>irst </a:t>
          </a:r>
          <a:r>
            <a:rPr lang="en-CA" altLang="zh-CN" sz="1500" kern="1200" dirty="0" smtClean="0">
              <a:latin typeface="Franklin Gothic Medium" pitchFamily="34" charset="0"/>
              <a:cs typeface="Calibri" pitchFamily="34" charset="0"/>
            </a:rPr>
            <a:t>Zeppelin - </a:t>
          </a:r>
          <a:r>
            <a:rPr lang="en-CA" sz="1500" kern="1200" dirty="0" smtClean="0">
              <a:latin typeface="Franklin Gothic Medium" pitchFamily="34" charset="0"/>
            </a:rPr>
            <a:t>DELAG</a:t>
          </a:r>
          <a:r>
            <a:rPr lang="de-DE" sz="1500" kern="1200" dirty="0" smtClean="0">
              <a:latin typeface="Franklin Gothic Medium" pitchFamily="34" charset="0"/>
            </a:rPr>
            <a:t> (Deutsche Luftschiffahrts-Aktiengesellschaft)</a:t>
          </a:r>
          <a:endParaRPr lang="en-CA" sz="1500" kern="1200" dirty="0">
            <a:latin typeface="Franklin Gothic Medium" pitchFamily="34" charset="0"/>
          </a:endParaRPr>
        </a:p>
      </dsp:txBody>
      <dsp:txXfrm>
        <a:off x="1030" y="2096100"/>
        <a:ext cx="1454646" cy="1152000"/>
      </dsp:txXfrm>
    </dsp:sp>
    <dsp:sp modelId="{C8549486-025C-44E1-AF6A-B1AD6DF56249}">
      <dsp:nvSpPr>
        <dsp:cNvPr id="0" name=""/>
        <dsp:cNvSpPr/>
      </dsp:nvSpPr>
      <dsp:spPr>
        <a:xfrm>
          <a:off x="1603338" y="1277862"/>
          <a:ext cx="1818307" cy="72732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1910</a:t>
          </a:r>
          <a:endParaRPr lang="en-CA" sz="1500" kern="1200" dirty="0"/>
        </a:p>
      </dsp:txBody>
      <dsp:txXfrm>
        <a:off x="1967000" y="1277862"/>
        <a:ext cx="1090984" cy="727323"/>
      </dsp:txXfrm>
    </dsp:sp>
    <dsp:sp modelId="{5567313B-CB23-4BA2-BCC7-EFCB7C48AF6D}">
      <dsp:nvSpPr>
        <dsp:cNvPr id="0" name=""/>
        <dsp:cNvSpPr/>
      </dsp:nvSpPr>
      <dsp:spPr>
        <a:xfrm>
          <a:off x="1603338" y="2096100"/>
          <a:ext cx="1454646" cy="11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CA" sz="1500" kern="1200" dirty="0" smtClean="0">
              <a:latin typeface="Franklin Gothic Medium" pitchFamily="34" charset="0"/>
            </a:rPr>
            <a:t>First jet-propelled aircraft (</a:t>
          </a:r>
          <a:r>
            <a:rPr lang="en-CA" sz="1500" kern="1200" dirty="0" err="1" smtClean="0">
              <a:latin typeface="Franklin Gothic Medium" pitchFamily="34" charset="0"/>
            </a:rPr>
            <a:t>Coanda</a:t>
          </a:r>
          <a:r>
            <a:rPr lang="en-CA" sz="1500" kern="1200" dirty="0" smtClean="0">
              <a:latin typeface="Franklin Gothic Medium" pitchFamily="34" charset="0"/>
            </a:rPr>
            <a:t> 1910)</a:t>
          </a:r>
          <a:endParaRPr lang="en-CA" sz="1500" kern="1200" dirty="0">
            <a:latin typeface="Franklin Gothic Medium" pitchFamily="34" charset="0"/>
          </a:endParaRPr>
        </a:p>
      </dsp:txBody>
      <dsp:txXfrm>
        <a:off x="1603338" y="2096100"/>
        <a:ext cx="1454646" cy="1152000"/>
      </dsp:txXfrm>
    </dsp:sp>
    <dsp:sp modelId="{D515108E-B4BD-4F1C-95E6-15241CD34468}">
      <dsp:nvSpPr>
        <dsp:cNvPr id="0" name=""/>
        <dsp:cNvSpPr/>
      </dsp:nvSpPr>
      <dsp:spPr>
        <a:xfrm>
          <a:off x="3205646" y="1277862"/>
          <a:ext cx="1818307" cy="72732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1919</a:t>
          </a:r>
          <a:endParaRPr lang="en-CA" sz="1500" kern="1200" dirty="0"/>
        </a:p>
      </dsp:txBody>
      <dsp:txXfrm>
        <a:off x="3569308" y="1277862"/>
        <a:ext cx="1090984" cy="727323"/>
      </dsp:txXfrm>
    </dsp:sp>
    <dsp:sp modelId="{5340BC6B-2455-47C0-BF36-AE1B7FBEA5CA}">
      <dsp:nvSpPr>
        <dsp:cNvPr id="0" name=""/>
        <dsp:cNvSpPr/>
      </dsp:nvSpPr>
      <dsp:spPr>
        <a:xfrm>
          <a:off x="3205646" y="2096100"/>
          <a:ext cx="1454646" cy="11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CA" sz="1500" kern="1200" dirty="0" smtClean="0">
              <a:latin typeface="Franklin Gothic Medium" pitchFamily="34" charset="0"/>
            </a:rPr>
            <a:t>First non-stop transatlantic flight (</a:t>
          </a:r>
          <a:r>
            <a:rPr lang="en-CA" sz="1500" kern="1200" dirty="0" err="1" smtClean="0">
              <a:latin typeface="Franklin Gothic Medium" pitchFamily="34" charset="0"/>
            </a:rPr>
            <a:t>Alcock</a:t>
          </a:r>
          <a:r>
            <a:rPr lang="en-CA" sz="1500" kern="1200" dirty="0" smtClean="0">
              <a:latin typeface="Franklin Gothic Medium" pitchFamily="34" charset="0"/>
            </a:rPr>
            <a:t> and Brown)</a:t>
          </a:r>
          <a:endParaRPr lang="en-CA" sz="1500" kern="1200" dirty="0">
            <a:latin typeface="Franklin Gothic Medium" pitchFamily="34" charset="0"/>
          </a:endParaRPr>
        </a:p>
      </dsp:txBody>
      <dsp:txXfrm>
        <a:off x="3205646" y="2096100"/>
        <a:ext cx="1454646" cy="1152000"/>
      </dsp:txXfrm>
    </dsp:sp>
    <dsp:sp modelId="{B803FFCD-DFFE-4F77-80AD-2FBA4B7F5243}">
      <dsp:nvSpPr>
        <dsp:cNvPr id="0" name=""/>
        <dsp:cNvSpPr/>
      </dsp:nvSpPr>
      <dsp:spPr>
        <a:xfrm>
          <a:off x="4807953" y="1277862"/>
          <a:ext cx="1818307" cy="72732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CA" sz="1500" kern="1200" dirty="0"/>
            <a:t>1925</a:t>
          </a:r>
        </a:p>
      </dsp:txBody>
      <dsp:txXfrm>
        <a:off x="5171615" y="1277862"/>
        <a:ext cx="1090984" cy="727323"/>
      </dsp:txXfrm>
    </dsp:sp>
    <dsp:sp modelId="{BBB3ED7B-F94F-466C-8C44-8A7A3E944592}">
      <dsp:nvSpPr>
        <dsp:cNvPr id="0" name=""/>
        <dsp:cNvSpPr/>
      </dsp:nvSpPr>
      <dsp:spPr>
        <a:xfrm>
          <a:off x="4807953" y="2096100"/>
          <a:ext cx="1454646" cy="11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CA" sz="1500" kern="1200" dirty="0">
              <a:latin typeface="Franklin Gothic Medium" pitchFamily="34" charset="0"/>
            </a:rPr>
            <a:t>Airmail Act—transferring operations to private companies</a:t>
          </a:r>
        </a:p>
      </dsp:txBody>
      <dsp:txXfrm>
        <a:off x="4807953" y="2096100"/>
        <a:ext cx="1454646" cy="1152000"/>
      </dsp:txXfrm>
    </dsp:sp>
    <dsp:sp modelId="{974AD250-EF98-4FDF-AA4B-A99C54654652}">
      <dsp:nvSpPr>
        <dsp:cNvPr id="0" name=""/>
        <dsp:cNvSpPr/>
      </dsp:nvSpPr>
      <dsp:spPr>
        <a:xfrm>
          <a:off x="6410261" y="1277862"/>
          <a:ext cx="1818307" cy="72732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CA" sz="1500" kern="1200" dirty="0"/>
            <a:t>1926</a:t>
          </a:r>
        </a:p>
      </dsp:txBody>
      <dsp:txXfrm>
        <a:off x="6773923" y="1277862"/>
        <a:ext cx="1090984" cy="727323"/>
      </dsp:txXfrm>
    </dsp:sp>
    <dsp:sp modelId="{2CF54C6C-8A03-4A7B-B6AB-7241A6B61112}">
      <dsp:nvSpPr>
        <dsp:cNvPr id="0" name=""/>
        <dsp:cNvSpPr/>
      </dsp:nvSpPr>
      <dsp:spPr>
        <a:xfrm>
          <a:off x="6410261" y="2096100"/>
          <a:ext cx="1454646" cy="11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CA" sz="1500" kern="1200" dirty="0">
              <a:latin typeface="Franklin Gothic Medium" pitchFamily="34" charset="0"/>
            </a:rPr>
            <a:t>Air Commerce Act—safer flying routes needed</a:t>
          </a:r>
        </a:p>
      </dsp:txBody>
      <dsp:txXfrm>
        <a:off x="6410261" y="2096100"/>
        <a:ext cx="1454646" cy="1152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06002-A3C1-4559-8F3C-8EEDF2774F92}">
      <dsp:nvSpPr>
        <dsp:cNvPr id="0" name=""/>
        <dsp:cNvSpPr/>
      </dsp:nvSpPr>
      <dsp:spPr>
        <a:xfrm>
          <a:off x="1030" y="312057"/>
          <a:ext cx="1818307" cy="72732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CA" sz="1400" kern="1200" dirty="0" smtClean="0"/>
            <a:t>1934</a:t>
          </a:r>
          <a:endParaRPr lang="en-CA" sz="1400" kern="1200" dirty="0"/>
        </a:p>
      </dsp:txBody>
      <dsp:txXfrm>
        <a:off x="364692" y="312057"/>
        <a:ext cx="1090984" cy="727323"/>
      </dsp:txXfrm>
    </dsp:sp>
    <dsp:sp modelId="{FBA669C3-1119-4BA5-960D-0ECDFABE14A0}">
      <dsp:nvSpPr>
        <dsp:cNvPr id="0" name=""/>
        <dsp:cNvSpPr/>
      </dsp:nvSpPr>
      <dsp:spPr>
        <a:xfrm>
          <a:off x="1030" y="1130295"/>
          <a:ext cx="1454646" cy="2139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smtClean="0">
              <a:latin typeface="Franklin Gothic Medium" pitchFamily="34" charset="0"/>
            </a:rPr>
            <a:t>Federal Aviation Administration was </a:t>
          </a:r>
          <a:r>
            <a:rPr lang="en-CA" sz="1400" kern="1200" dirty="0" smtClean="0">
              <a:latin typeface="Franklin Gothic Medium" pitchFamily="34" charset="0"/>
            </a:rPr>
            <a:t>formed due to another Airmail Act – Bureau of Air Commerce</a:t>
          </a:r>
          <a:endParaRPr lang="en-CA" sz="1400" kern="1200" dirty="0">
            <a:latin typeface="Franklin Gothic Medium" pitchFamily="34" charset="0"/>
          </a:endParaRPr>
        </a:p>
      </dsp:txBody>
      <dsp:txXfrm>
        <a:off x="1030" y="1130295"/>
        <a:ext cx="1454646" cy="2139046"/>
      </dsp:txXfrm>
    </dsp:sp>
    <dsp:sp modelId="{358CEBBC-1CAD-4EFD-BF88-055C37A10E9E}">
      <dsp:nvSpPr>
        <dsp:cNvPr id="0" name=""/>
        <dsp:cNvSpPr/>
      </dsp:nvSpPr>
      <dsp:spPr>
        <a:xfrm>
          <a:off x="1603338" y="312057"/>
          <a:ext cx="1818307" cy="72732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CA" sz="1400" kern="1200" dirty="0" smtClean="0"/>
            <a:t>1938</a:t>
          </a:r>
          <a:endParaRPr lang="en-CA" sz="1400" kern="1200" dirty="0"/>
        </a:p>
      </dsp:txBody>
      <dsp:txXfrm>
        <a:off x="1967000" y="312057"/>
        <a:ext cx="1090984" cy="727323"/>
      </dsp:txXfrm>
    </dsp:sp>
    <dsp:sp modelId="{B671B45C-3E64-49F4-B88C-496DCE2605B8}">
      <dsp:nvSpPr>
        <dsp:cNvPr id="0" name=""/>
        <dsp:cNvSpPr/>
      </dsp:nvSpPr>
      <dsp:spPr>
        <a:xfrm>
          <a:off x="1603338" y="1130295"/>
          <a:ext cx="1454646" cy="2139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smtClean="0">
              <a:latin typeface="Franklin Gothic Medium" pitchFamily="34" charset="0"/>
            </a:rPr>
            <a:t>Civil Aeronautics Act: delegating federal responsibilities to Civil Aeronautics Authority</a:t>
          </a:r>
          <a:endParaRPr lang="en-CA" sz="1400" kern="1200" dirty="0">
            <a:latin typeface="Franklin Gothic Medium" pitchFamily="34" charset="0"/>
          </a:endParaRPr>
        </a:p>
      </dsp:txBody>
      <dsp:txXfrm>
        <a:off x="1603338" y="1130295"/>
        <a:ext cx="1454646" cy="2139046"/>
      </dsp:txXfrm>
    </dsp:sp>
    <dsp:sp modelId="{6CEF99AA-BA16-4AA8-BD9E-3DDAAF75136F}">
      <dsp:nvSpPr>
        <dsp:cNvPr id="0" name=""/>
        <dsp:cNvSpPr/>
      </dsp:nvSpPr>
      <dsp:spPr>
        <a:xfrm>
          <a:off x="3205646" y="312057"/>
          <a:ext cx="1818307" cy="72732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CA" sz="1400" kern="1200" dirty="0" smtClean="0"/>
            <a:t>1940</a:t>
          </a:r>
          <a:endParaRPr lang="en-CA" sz="1400" kern="1200" dirty="0"/>
        </a:p>
      </dsp:txBody>
      <dsp:txXfrm>
        <a:off x="3569308" y="312057"/>
        <a:ext cx="1090984" cy="727323"/>
      </dsp:txXfrm>
    </dsp:sp>
    <dsp:sp modelId="{E498B990-B207-43FE-A8E9-84C7B273DA68}">
      <dsp:nvSpPr>
        <dsp:cNvPr id="0" name=""/>
        <dsp:cNvSpPr/>
      </dsp:nvSpPr>
      <dsp:spPr>
        <a:xfrm>
          <a:off x="3205646" y="1130295"/>
          <a:ext cx="1454646" cy="2139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smtClean="0">
              <a:latin typeface="Franklin Gothic Medium" pitchFamily="34" charset="0"/>
            </a:rPr>
            <a:t>Civil Aeronautics Administration (CAA)</a:t>
          </a:r>
          <a:endParaRPr lang="en-CA" sz="1400" kern="1200" dirty="0">
            <a:latin typeface="Franklin Gothic Medium" pitchFamily="34" charset="0"/>
          </a:endParaRPr>
        </a:p>
        <a:p>
          <a:pPr marL="228600" lvl="2" indent="-114300" algn="l" defTabSz="622300">
            <a:lnSpc>
              <a:spcPct val="90000"/>
            </a:lnSpc>
            <a:spcBef>
              <a:spcPct val="0"/>
            </a:spcBef>
            <a:spcAft>
              <a:spcPct val="15000"/>
            </a:spcAft>
            <a:buChar char="••"/>
          </a:pPr>
          <a:r>
            <a:rPr lang="en-CA" sz="1400" kern="1200" dirty="0" smtClean="0">
              <a:latin typeface="Franklin Gothic Medium" pitchFamily="34" charset="0"/>
            </a:rPr>
            <a:t>Air traffic control</a:t>
          </a:r>
          <a:endParaRPr lang="en-CA" sz="1400" kern="1200" dirty="0">
            <a:latin typeface="Franklin Gothic Medium" pitchFamily="34" charset="0"/>
          </a:endParaRPr>
        </a:p>
        <a:p>
          <a:pPr marL="114300" lvl="1" indent="-114300" algn="l" defTabSz="622300">
            <a:lnSpc>
              <a:spcPct val="90000"/>
            </a:lnSpc>
            <a:spcBef>
              <a:spcPct val="0"/>
            </a:spcBef>
            <a:spcAft>
              <a:spcPct val="15000"/>
            </a:spcAft>
            <a:buChar char="••"/>
          </a:pPr>
          <a:r>
            <a:rPr lang="en-CA" sz="1400" kern="1200" dirty="0" smtClean="0">
              <a:latin typeface="Franklin Gothic Medium" pitchFamily="34" charset="0"/>
            </a:rPr>
            <a:t>Civil Aeronautics Board (CAB)</a:t>
          </a:r>
          <a:endParaRPr lang="en-CA" sz="1400" kern="1200" dirty="0">
            <a:latin typeface="Franklin Gothic Medium" pitchFamily="34" charset="0"/>
          </a:endParaRPr>
        </a:p>
        <a:p>
          <a:pPr marL="228600" lvl="2" indent="-114300" algn="l" defTabSz="622300">
            <a:lnSpc>
              <a:spcPct val="90000"/>
            </a:lnSpc>
            <a:spcBef>
              <a:spcPct val="0"/>
            </a:spcBef>
            <a:spcAft>
              <a:spcPct val="15000"/>
            </a:spcAft>
            <a:buChar char="••"/>
          </a:pPr>
          <a:r>
            <a:rPr lang="en-CA" sz="1400" kern="1200" dirty="0" smtClean="0">
              <a:latin typeface="Franklin Gothic Medium" pitchFamily="34" charset="0"/>
            </a:rPr>
            <a:t>Adequate air service</a:t>
          </a:r>
          <a:endParaRPr lang="en-CA" sz="1400" kern="1200" dirty="0">
            <a:latin typeface="Franklin Gothic Medium" pitchFamily="34" charset="0"/>
          </a:endParaRPr>
        </a:p>
        <a:p>
          <a:pPr marL="228600" lvl="2" indent="-114300" algn="l" defTabSz="622300">
            <a:lnSpc>
              <a:spcPct val="90000"/>
            </a:lnSpc>
            <a:spcBef>
              <a:spcPct val="0"/>
            </a:spcBef>
            <a:spcAft>
              <a:spcPct val="15000"/>
            </a:spcAft>
            <a:buChar char="••"/>
          </a:pPr>
          <a:r>
            <a:rPr lang="en-CA" sz="1400" kern="1200" dirty="0" smtClean="0">
              <a:latin typeface="Franklin Gothic Medium" pitchFamily="34" charset="0"/>
            </a:rPr>
            <a:t>Regulate fees/schedules</a:t>
          </a:r>
          <a:endParaRPr lang="en-CA" sz="1400" kern="1200" dirty="0">
            <a:latin typeface="Franklin Gothic Medium" pitchFamily="34" charset="0"/>
          </a:endParaRPr>
        </a:p>
      </dsp:txBody>
      <dsp:txXfrm>
        <a:off x="3205646" y="1130295"/>
        <a:ext cx="1454646" cy="2139046"/>
      </dsp:txXfrm>
    </dsp:sp>
    <dsp:sp modelId="{9F0885B3-3040-42D0-A732-84E6FA318A41}">
      <dsp:nvSpPr>
        <dsp:cNvPr id="0" name=""/>
        <dsp:cNvSpPr/>
      </dsp:nvSpPr>
      <dsp:spPr>
        <a:xfrm>
          <a:off x="4807953" y="312057"/>
          <a:ext cx="1818307" cy="72732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CA" sz="1400" kern="1200" dirty="0" smtClean="0"/>
            <a:t>1949</a:t>
          </a:r>
          <a:endParaRPr lang="en-CA" sz="1400" kern="1200" dirty="0"/>
        </a:p>
      </dsp:txBody>
      <dsp:txXfrm>
        <a:off x="5171615" y="312057"/>
        <a:ext cx="1090984" cy="727323"/>
      </dsp:txXfrm>
    </dsp:sp>
    <dsp:sp modelId="{B2CA545C-E3F2-4AE0-B301-A349B2929996}">
      <dsp:nvSpPr>
        <dsp:cNvPr id="0" name=""/>
        <dsp:cNvSpPr/>
      </dsp:nvSpPr>
      <dsp:spPr>
        <a:xfrm>
          <a:off x="4807953" y="1130295"/>
          <a:ext cx="1454646" cy="2139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smtClean="0">
              <a:latin typeface="Franklin Gothic Medium" pitchFamily="34" charset="0"/>
            </a:rPr>
            <a:t>First commercial aircraft (de Havilland DH 106)</a:t>
          </a:r>
          <a:endParaRPr lang="en-CA" sz="1400" kern="1200" dirty="0">
            <a:latin typeface="Franklin Gothic Medium" pitchFamily="34" charset="0"/>
          </a:endParaRPr>
        </a:p>
      </dsp:txBody>
      <dsp:txXfrm>
        <a:off x="4807953" y="1130295"/>
        <a:ext cx="1454646" cy="2139046"/>
      </dsp:txXfrm>
    </dsp:sp>
    <dsp:sp modelId="{7F20BFBB-E334-40C6-8203-DF59E50F6157}">
      <dsp:nvSpPr>
        <dsp:cNvPr id="0" name=""/>
        <dsp:cNvSpPr/>
      </dsp:nvSpPr>
      <dsp:spPr>
        <a:xfrm>
          <a:off x="6410261" y="312057"/>
          <a:ext cx="1818307" cy="72732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CA" sz="1400" kern="1200" dirty="0" smtClean="0"/>
            <a:t>1957</a:t>
          </a:r>
          <a:endParaRPr lang="en-CA" sz="1400" kern="1200" dirty="0"/>
        </a:p>
      </dsp:txBody>
      <dsp:txXfrm>
        <a:off x="6773923" y="312057"/>
        <a:ext cx="1090984" cy="727323"/>
      </dsp:txXfrm>
    </dsp:sp>
    <dsp:sp modelId="{9F0FF945-F3B0-46FF-AB93-58EBED51D61F}">
      <dsp:nvSpPr>
        <dsp:cNvPr id="0" name=""/>
        <dsp:cNvSpPr/>
      </dsp:nvSpPr>
      <dsp:spPr>
        <a:xfrm>
          <a:off x="6410261" y="1130295"/>
          <a:ext cx="1454646" cy="2139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CA" sz="1400" kern="1200" dirty="0" smtClean="0">
              <a:latin typeface="Franklin Gothic Medium" pitchFamily="34" charset="0"/>
            </a:rPr>
            <a:t>Boeing 707 was created</a:t>
          </a:r>
          <a:endParaRPr lang="en-CA" sz="1400" kern="1200" dirty="0">
            <a:latin typeface="Franklin Gothic Medium" pitchFamily="34" charset="0"/>
          </a:endParaRPr>
        </a:p>
      </dsp:txBody>
      <dsp:txXfrm>
        <a:off x="6410261" y="1130295"/>
        <a:ext cx="1454646" cy="21390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6D3EA-36B2-4570-8689-91907D82D379}">
      <dsp:nvSpPr>
        <dsp:cNvPr id="0" name=""/>
        <dsp:cNvSpPr/>
      </dsp:nvSpPr>
      <dsp:spPr>
        <a:xfrm>
          <a:off x="3165" y="6001"/>
          <a:ext cx="4109052" cy="82704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CA" sz="2400" b="1" kern="1200" dirty="0" smtClean="0">
              <a:latin typeface="Franklin Gothic Medium" pitchFamily="34" charset="0"/>
              <a:cs typeface="Kalinga" pitchFamily="2" charset="0"/>
            </a:rPr>
            <a:t>Network-Legacy Airlines</a:t>
          </a:r>
          <a:endParaRPr lang="en-CA" sz="2400" b="1" kern="1200" dirty="0">
            <a:latin typeface="Franklin Gothic Medium" pitchFamily="34" charset="0"/>
            <a:cs typeface="Kalinga" pitchFamily="2" charset="0"/>
          </a:endParaRPr>
        </a:p>
      </dsp:txBody>
      <dsp:txXfrm>
        <a:off x="3165" y="6001"/>
        <a:ext cx="4109052" cy="827041"/>
      </dsp:txXfrm>
    </dsp:sp>
    <dsp:sp modelId="{B995CB19-94AC-4203-8E09-7A0D10C944EF}">
      <dsp:nvSpPr>
        <dsp:cNvPr id="0" name=""/>
        <dsp:cNvSpPr/>
      </dsp:nvSpPr>
      <dsp:spPr>
        <a:xfrm>
          <a:off x="7604" y="833043"/>
          <a:ext cx="4100175" cy="326495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New competition after deregulation</a:t>
          </a:r>
          <a:endParaRPr lang="en-CA" altLang="zh-CN" sz="1500" kern="1200" dirty="0">
            <a:latin typeface="Franklin Gothic Medium" pitchFamily="34" charset="0"/>
            <a:cs typeface="Calibri" pitchFamily="34" charset="0"/>
          </a:endParaRPr>
        </a:p>
        <a:p>
          <a:pPr marL="114300" lvl="1"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More Luxury aircrafts</a:t>
          </a:r>
          <a:endParaRPr lang="en-CA" altLang="zh-CN" sz="1500" kern="1200" dirty="0">
            <a:latin typeface="Franklin Gothic Medium" pitchFamily="34" charset="0"/>
            <a:cs typeface="Calibri" pitchFamily="34" charset="0"/>
          </a:endParaRPr>
        </a:p>
        <a:p>
          <a:pPr marL="114300" lvl="1"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Economic/Business/First Class</a:t>
          </a:r>
          <a:endParaRPr lang="en-CA" altLang="zh-CN" sz="1500" kern="1200" dirty="0">
            <a:latin typeface="Franklin Gothic Medium" pitchFamily="34" charset="0"/>
            <a:cs typeface="Calibri" pitchFamily="34" charset="0"/>
          </a:endParaRPr>
        </a:p>
        <a:p>
          <a:pPr marL="114300" lvl="1"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Higher level of services: airport lounges, frequent-flyer program, premium in-flight services</a:t>
          </a:r>
          <a:endParaRPr lang="en-CA" altLang="zh-CN" sz="1500" kern="1200" dirty="0">
            <a:latin typeface="Franklin Gothic Medium" pitchFamily="34" charset="0"/>
            <a:cs typeface="Calibri" pitchFamily="34" charset="0"/>
          </a:endParaRPr>
        </a:p>
        <a:p>
          <a:pPr marL="114300" lvl="1"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Price discrimination</a:t>
          </a:r>
          <a:endParaRPr lang="en-CA" altLang="zh-CN" sz="1500" kern="1200" dirty="0">
            <a:latin typeface="Franklin Gothic Medium" pitchFamily="34" charset="0"/>
            <a:cs typeface="Calibri" pitchFamily="34" charset="0"/>
          </a:endParaRPr>
        </a:p>
        <a:p>
          <a:pPr marL="228600" lvl="2" indent="-114300" algn="l" defTabSz="666750">
            <a:lnSpc>
              <a:spcPct val="90000"/>
            </a:lnSpc>
            <a:spcBef>
              <a:spcPct val="0"/>
            </a:spcBef>
            <a:spcAft>
              <a:spcPct val="15000"/>
            </a:spcAft>
            <a:buChar char="••"/>
          </a:pPr>
          <a:r>
            <a:rPr lang="ja-JP" altLang="en-US" sz="1500" kern="1200" dirty="0" smtClean="0">
              <a:latin typeface="Calibri" charset="0"/>
              <a:ea typeface="ＭＳ Ｐゴシック" charset="0"/>
            </a:rPr>
            <a:t>‘</a:t>
          </a:r>
          <a:r>
            <a:rPr lang="en-US" sz="1500" kern="1200" dirty="0" smtClean="0">
              <a:latin typeface="Calibri" charset="0"/>
              <a:ea typeface="ＭＳ Ｐゴシック" charset="0"/>
            </a:rPr>
            <a:t>sell the right seat, to the right customer, at the right time, for the right prices.</a:t>
          </a:r>
          <a:r>
            <a:rPr lang="ja-JP" altLang="en-US" sz="1500" kern="1200" dirty="0" smtClean="0">
              <a:latin typeface="Calibri" charset="0"/>
              <a:ea typeface="ＭＳ Ｐゴシック" charset="0"/>
            </a:rPr>
            <a:t>’</a:t>
          </a:r>
          <a:endParaRPr lang="en-CA" altLang="zh-CN" sz="1500" kern="1200" dirty="0">
            <a:latin typeface="Franklin Gothic Medium" pitchFamily="34" charset="0"/>
            <a:cs typeface="Calibri" pitchFamily="34" charset="0"/>
          </a:endParaRPr>
        </a:p>
        <a:p>
          <a:pPr marL="114300" lvl="1"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Frills</a:t>
          </a:r>
          <a:endParaRPr lang="en-CA" altLang="zh-CN" sz="1500" kern="1200" dirty="0">
            <a:latin typeface="Franklin Gothic Medium" pitchFamily="34" charset="0"/>
            <a:cs typeface="Calibri" pitchFamily="34" charset="0"/>
          </a:endParaRPr>
        </a:p>
        <a:p>
          <a:pPr marL="114300" lvl="1"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Airline Alliances</a:t>
          </a:r>
          <a:endParaRPr lang="en-CA" altLang="zh-CN" sz="1500" kern="1200" dirty="0">
            <a:latin typeface="Franklin Gothic Medium" pitchFamily="34" charset="0"/>
            <a:cs typeface="Calibri" pitchFamily="34" charset="0"/>
          </a:endParaRPr>
        </a:p>
      </dsp:txBody>
      <dsp:txXfrm>
        <a:off x="7604" y="833043"/>
        <a:ext cx="4100175" cy="3264955"/>
      </dsp:txXfrm>
    </dsp:sp>
    <dsp:sp modelId="{F7C8C39D-DA66-479D-885E-0B694DFA79C9}">
      <dsp:nvSpPr>
        <dsp:cNvPr id="0" name=""/>
        <dsp:cNvSpPr/>
      </dsp:nvSpPr>
      <dsp:spPr>
        <a:xfrm>
          <a:off x="4579451" y="6001"/>
          <a:ext cx="3337382" cy="82704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CA" altLang="zh-CN" sz="2400" b="1" kern="1200" dirty="0" smtClean="0">
              <a:latin typeface="Franklin Gothic Medium" pitchFamily="34" charset="0"/>
              <a:cs typeface="Calibri" pitchFamily="34" charset="0"/>
            </a:rPr>
            <a:t>Low-Cost Airlines</a:t>
          </a:r>
          <a:endParaRPr lang="en-CA" sz="2400" kern="1200" dirty="0">
            <a:latin typeface="Franklin Gothic Medium" pitchFamily="34" charset="0"/>
          </a:endParaRPr>
        </a:p>
      </dsp:txBody>
      <dsp:txXfrm>
        <a:off x="4579451" y="6001"/>
        <a:ext cx="3337382" cy="827041"/>
      </dsp:txXfrm>
    </dsp:sp>
    <dsp:sp modelId="{B590E1E0-7FC0-473A-9FC6-5AFE678F7DBC}">
      <dsp:nvSpPr>
        <dsp:cNvPr id="0" name=""/>
        <dsp:cNvSpPr/>
      </dsp:nvSpPr>
      <dsp:spPr>
        <a:xfrm>
          <a:off x="4579451" y="833043"/>
          <a:ext cx="3337382" cy="326495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Fewer types of aircrafts </a:t>
          </a:r>
          <a:endParaRPr lang="en-CA" altLang="zh-CN" sz="1500" kern="1200" dirty="0">
            <a:latin typeface="Franklin Gothic Medium" pitchFamily="34" charset="0"/>
            <a:cs typeface="Calibri" pitchFamily="34" charset="0"/>
          </a:endParaRPr>
        </a:p>
        <a:p>
          <a:pPr marL="228600" lvl="2"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Lower maintenance expenses</a:t>
          </a:r>
          <a:endParaRPr lang="en-CA" altLang="zh-CN" sz="1500" kern="1200" dirty="0">
            <a:latin typeface="Franklin Gothic Medium" pitchFamily="34" charset="0"/>
            <a:cs typeface="Calibri" pitchFamily="34" charset="0"/>
          </a:endParaRPr>
        </a:p>
        <a:p>
          <a:pPr marL="114300" lvl="1"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Economic class</a:t>
          </a:r>
          <a:endParaRPr lang="en-CA" altLang="zh-CN" sz="1500" kern="1200" dirty="0">
            <a:latin typeface="Franklin Gothic Medium" pitchFamily="34" charset="0"/>
            <a:cs typeface="Calibri" pitchFamily="34" charset="0"/>
          </a:endParaRPr>
        </a:p>
        <a:p>
          <a:pPr marL="114300" lvl="1"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Less services</a:t>
          </a:r>
          <a:endParaRPr lang="en-CA" altLang="zh-CN" sz="1500" kern="1200" dirty="0">
            <a:latin typeface="Franklin Gothic Medium" pitchFamily="34" charset="0"/>
            <a:cs typeface="Calibri" pitchFamily="34" charset="0"/>
          </a:endParaRPr>
        </a:p>
        <a:p>
          <a:pPr marL="114300" lvl="1"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Fly early/late</a:t>
          </a:r>
          <a:endParaRPr lang="en-CA" altLang="zh-CN" sz="1500" kern="1200" dirty="0">
            <a:latin typeface="Franklin Gothic Medium" pitchFamily="34" charset="0"/>
            <a:cs typeface="Calibri" pitchFamily="34" charset="0"/>
          </a:endParaRPr>
        </a:p>
        <a:p>
          <a:pPr marL="228600" lvl="2"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Lower landing fees</a:t>
          </a:r>
          <a:endParaRPr lang="en-CA" altLang="zh-CN" sz="1500" kern="1200" dirty="0">
            <a:latin typeface="Franklin Gothic Medium" pitchFamily="34" charset="0"/>
            <a:cs typeface="Calibri" pitchFamily="34" charset="0"/>
          </a:endParaRPr>
        </a:p>
        <a:p>
          <a:pPr marL="114300" lvl="1"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Simpler fare schedules</a:t>
          </a:r>
          <a:endParaRPr lang="en-CA" altLang="zh-CN" sz="1500" kern="1200" dirty="0">
            <a:latin typeface="Franklin Gothic Medium" pitchFamily="34" charset="0"/>
            <a:cs typeface="Calibri" pitchFamily="34" charset="0"/>
          </a:endParaRPr>
        </a:p>
        <a:p>
          <a:pPr marL="114300" lvl="1"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Lower fares</a:t>
          </a:r>
          <a:endParaRPr lang="en-CA" altLang="zh-CN" sz="1500" kern="1200" dirty="0">
            <a:latin typeface="Franklin Gothic Medium" pitchFamily="34" charset="0"/>
            <a:cs typeface="Calibri" pitchFamily="34" charset="0"/>
          </a:endParaRPr>
        </a:p>
        <a:p>
          <a:pPr marL="114300" lvl="1"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No alliance</a:t>
          </a:r>
          <a:endParaRPr lang="en-CA" altLang="zh-CN" sz="1500" kern="1200" dirty="0">
            <a:latin typeface="Franklin Gothic Medium" pitchFamily="34" charset="0"/>
            <a:cs typeface="Calibri" pitchFamily="34" charset="0"/>
          </a:endParaRPr>
        </a:p>
        <a:p>
          <a:pPr marL="114300" lvl="1" indent="-114300" algn="l" defTabSz="666750">
            <a:lnSpc>
              <a:spcPct val="90000"/>
            </a:lnSpc>
            <a:spcBef>
              <a:spcPct val="0"/>
            </a:spcBef>
            <a:spcAft>
              <a:spcPct val="15000"/>
            </a:spcAft>
            <a:buChar char="••"/>
          </a:pPr>
          <a:r>
            <a:rPr lang="en-CA" altLang="zh-CN" sz="1500" kern="1200" dirty="0" smtClean="0">
              <a:latin typeface="Franklin Gothic Medium" pitchFamily="34" charset="0"/>
              <a:cs typeface="Calibri" pitchFamily="34" charset="0"/>
            </a:rPr>
            <a:t>No-frills</a:t>
          </a:r>
          <a:endParaRPr lang="en-CA" altLang="zh-CN" sz="1500" kern="1200" dirty="0">
            <a:latin typeface="Franklin Gothic Medium" pitchFamily="34" charset="0"/>
            <a:cs typeface="Calibri" pitchFamily="34" charset="0"/>
          </a:endParaRPr>
        </a:p>
      </dsp:txBody>
      <dsp:txXfrm>
        <a:off x="4579451" y="833043"/>
        <a:ext cx="3337382" cy="32649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58FD4-FA73-4951-B269-92B09DE6878D}">
      <dsp:nvSpPr>
        <dsp:cNvPr id="0" name=""/>
        <dsp:cNvSpPr/>
      </dsp:nvSpPr>
      <dsp:spPr>
        <a:xfrm>
          <a:off x="776355" y="0"/>
          <a:ext cx="7556119" cy="568863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23C728-80AB-4604-B39B-87E57D7BA393}">
      <dsp:nvSpPr>
        <dsp:cNvPr id="0" name=""/>
        <dsp:cNvSpPr/>
      </dsp:nvSpPr>
      <dsp:spPr>
        <a:xfrm>
          <a:off x="759" y="1706589"/>
          <a:ext cx="1217538" cy="22754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rgbClr val="FFC000"/>
              </a:solidFill>
            </a:rPr>
            <a:t>May 1, 1947: </a:t>
          </a:r>
        </a:p>
        <a:p>
          <a:pPr lvl="0" algn="ctr" defTabSz="622300">
            <a:lnSpc>
              <a:spcPct val="90000"/>
            </a:lnSpc>
            <a:spcBef>
              <a:spcPct val="0"/>
            </a:spcBef>
            <a:spcAft>
              <a:spcPct val="35000"/>
            </a:spcAft>
          </a:pPr>
          <a:r>
            <a:rPr lang="en-US" altLang="zh-CN" sz="1400" kern="1200" dirty="0" smtClean="0"/>
            <a:t>Began with a Malayan Airways Limited (MAL)</a:t>
          </a:r>
          <a:endParaRPr lang="zh-CN" altLang="en-US" sz="1400" kern="1200" dirty="0"/>
        </a:p>
      </dsp:txBody>
      <dsp:txXfrm>
        <a:off x="60194" y="1766024"/>
        <a:ext cx="1098668" cy="2156582"/>
      </dsp:txXfrm>
    </dsp:sp>
    <dsp:sp modelId="{44B2B8DF-CA45-4C04-84E2-EB4F25EE33AB}">
      <dsp:nvSpPr>
        <dsp:cNvPr id="0" name=""/>
        <dsp:cNvSpPr/>
      </dsp:nvSpPr>
      <dsp:spPr>
        <a:xfrm>
          <a:off x="1279175" y="1706589"/>
          <a:ext cx="1217538" cy="22754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rgbClr val="FFC000"/>
              </a:solidFill>
            </a:rPr>
            <a:t>1963:</a:t>
          </a:r>
        </a:p>
        <a:p>
          <a:pPr lvl="0" algn="ctr" defTabSz="622300">
            <a:lnSpc>
              <a:spcPct val="90000"/>
            </a:lnSpc>
            <a:spcBef>
              <a:spcPct val="0"/>
            </a:spcBef>
            <a:spcAft>
              <a:spcPct val="35000"/>
            </a:spcAft>
          </a:pPr>
          <a:r>
            <a:rPr lang="en-US" altLang="zh-CN" sz="1400" kern="1200" dirty="0" smtClean="0">
              <a:solidFill>
                <a:schemeClr val="bg1"/>
              </a:solidFill>
            </a:rPr>
            <a:t> The Federation </a:t>
          </a:r>
          <a:r>
            <a:rPr lang="en-US" altLang="zh-CN" sz="1400" kern="1200" dirty="0" smtClean="0"/>
            <a:t>of Malaysia was born and was known as Malaysian Airways  Limited </a:t>
          </a:r>
          <a:endParaRPr lang="zh-CN" altLang="en-US" sz="1400" kern="1200" dirty="0"/>
        </a:p>
      </dsp:txBody>
      <dsp:txXfrm>
        <a:off x="1338610" y="1766024"/>
        <a:ext cx="1098668" cy="2156582"/>
      </dsp:txXfrm>
    </dsp:sp>
    <dsp:sp modelId="{8DB4C8E2-E284-4E7C-92D9-76A90157FFEE}">
      <dsp:nvSpPr>
        <dsp:cNvPr id="0" name=""/>
        <dsp:cNvSpPr/>
      </dsp:nvSpPr>
      <dsp:spPr>
        <a:xfrm>
          <a:off x="2557590" y="1706589"/>
          <a:ext cx="1217538" cy="22754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rgbClr val="FFC000"/>
              </a:solidFill>
            </a:rPr>
            <a:t>1966:</a:t>
          </a:r>
        </a:p>
        <a:p>
          <a:pPr lvl="0" algn="ctr" defTabSz="622300">
            <a:lnSpc>
              <a:spcPct val="90000"/>
            </a:lnSpc>
            <a:spcBef>
              <a:spcPct val="0"/>
            </a:spcBef>
            <a:spcAft>
              <a:spcPct val="35000"/>
            </a:spcAft>
          </a:pPr>
          <a:r>
            <a:rPr lang="en-US" altLang="zh-CN" sz="1400" kern="1200" dirty="0" smtClean="0"/>
            <a:t> Renamed as Malaysia-Singapore Airlines (MSA)</a:t>
          </a:r>
          <a:endParaRPr lang="zh-CN" altLang="en-US" sz="1400" kern="1200" dirty="0"/>
        </a:p>
      </dsp:txBody>
      <dsp:txXfrm>
        <a:off x="2617025" y="1766024"/>
        <a:ext cx="1098668" cy="2156582"/>
      </dsp:txXfrm>
    </dsp:sp>
    <dsp:sp modelId="{05A66E2B-91C0-4E9B-892B-5E2367117B10}">
      <dsp:nvSpPr>
        <dsp:cNvPr id="0" name=""/>
        <dsp:cNvSpPr/>
      </dsp:nvSpPr>
      <dsp:spPr>
        <a:xfrm>
          <a:off x="3836006" y="1706589"/>
          <a:ext cx="1217538" cy="22754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rgbClr val="FFC000"/>
              </a:solidFill>
            </a:rPr>
            <a:t>1972:</a:t>
          </a:r>
        </a:p>
        <a:p>
          <a:pPr lvl="0" algn="ctr" defTabSz="622300">
            <a:lnSpc>
              <a:spcPct val="90000"/>
            </a:lnSpc>
            <a:spcBef>
              <a:spcPct val="0"/>
            </a:spcBef>
            <a:spcAft>
              <a:spcPct val="35000"/>
            </a:spcAft>
          </a:pPr>
          <a:r>
            <a:rPr lang="en-US" altLang="zh-CN" sz="1400" kern="1200" dirty="0" smtClean="0"/>
            <a:t>MSA split up to form Malaysian Airlines System and Singapore Airlines </a:t>
          </a:r>
          <a:endParaRPr lang="zh-CN" altLang="en-US" sz="1400" kern="1200" dirty="0"/>
        </a:p>
      </dsp:txBody>
      <dsp:txXfrm>
        <a:off x="3895441" y="1766024"/>
        <a:ext cx="1098668" cy="2156582"/>
      </dsp:txXfrm>
    </dsp:sp>
    <dsp:sp modelId="{1BEDF91C-F042-4298-B4A3-DAC458905700}">
      <dsp:nvSpPr>
        <dsp:cNvPr id="0" name=""/>
        <dsp:cNvSpPr/>
      </dsp:nvSpPr>
      <dsp:spPr>
        <a:xfrm>
          <a:off x="5114422" y="1706589"/>
          <a:ext cx="1217538" cy="22754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rgbClr val="FFC000"/>
              </a:solidFill>
            </a:rPr>
            <a:t>1990s:</a:t>
          </a:r>
        </a:p>
        <a:p>
          <a:pPr lvl="0" algn="ctr" defTabSz="622300">
            <a:lnSpc>
              <a:spcPct val="90000"/>
            </a:lnSpc>
            <a:spcBef>
              <a:spcPct val="0"/>
            </a:spcBef>
            <a:spcAft>
              <a:spcPct val="35000"/>
            </a:spcAft>
          </a:pPr>
          <a:r>
            <a:rPr lang="en-US" altLang="zh-CN" sz="1400" kern="1200" dirty="0" smtClean="0"/>
            <a:t>Set new standards; </a:t>
          </a:r>
          <a:r>
            <a:rPr lang="en-US" altLang="zh-CN" sz="1400" kern="1200" dirty="0" err="1" smtClean="0"/>
            <a:t>KrisFlyer</a:t>
          </a:r>
          <a:endParaRPr lang="zh-CN" altLang="en-US" sz="1400" kern="1200" dirty="0"/>
        </a:p>
      </dsp:txBody>
      <dsp:txXfrm>
        <a:off x="5173857" y="1766024"/>
        <a:ext cx="1098668" cy="2156582"/>
      </dsp:txXfrm>
    </dsp:sp>
    <dsp:sp modelId="{56B4041A-D39D-4733-B74D-0BED0E53F2ED}">
      <dsp:nvSpPr>
        <dsp:cNvPr id="0" name=""/>
        <dsp:cNvSpPr/>
      </dsp:nvSpPr>
      <dsp:spPr>
        <a:xfrm>
          <a:off x="6392837" y="1706589"/>
          <a:ext cx="1217538" cy="22754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rgbClr val="FFC000"/>
              </a:solidFill>
            </a:rPr>
            <a:t>2004</a:t>
          </a:r>
        </a:p>
        <a:p>
          <a:pPr lvl="0" algn="ctr" defTabSz="622300">
            <a:lnSpc>
              <a:spcPct val="90000"/>
            </a:lnSpc>
            <a:spcBef>
              <a:spcPct val="0"/>
            </a:spcBef>
            <a:spcAft>
              <a:spcPct val="35000"/>
            </a:spcAft>
          </a:pPr>
          <a:r>
            <a:rPr lang="en-US" altLang="zh-CN" sz="1400" kern="1200" dirty="0" smtClean="0"/>
            <a:t>The first non-stop air service between Singapore and USA with A340-500</a:t>
          </a:r>
          <a:endParaRPr lang="zh-CN" altLang="en-US" sz="1400" kern="1200" dirty="0"/>
        </a:p>
      </dsp:txBody>
      <dsp:txXfrm>
        <a:off x="6452272" y="1766024"/>
        <a:ext cx="1098668" cy="2156582"/>
      </dsp:txXfrm>
    </dsp:sp>
    <dsp:sp modelId="{33D94819-3FFE-4AE7-B81B-017B2DA6F63D}">
      <dsp:nvSpPr>
        <dsp:cNvPr id="0" name=""/>
        <dsp:cNvSpPr/>
      </dsp:nvSpPr>
      <dsp:spPr>
        <a:xfrm>
          <a:off x="7671253" y="1706589"/>
          <a:ext cx="1217538" cy="22754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rgbClr val="FFC000"/>
              </a:solidFill>
            </a:rPr>
            <a:t>2007</a:t>
          </a:r>
        </a:p>
        <a:p>
          <a:pPr lvl="0" algn="ctr" defTabSz="622300">
            <a:lnSpc>
              <a:spcPct val="90000"/>
            </a:lnSpc>
            <a:spcBef>
              <a:spcPct val="0"/>
            </a:spcBef>
            <a:spcAft>
              <a:spcPct val="35000"/>
            </a:spcAft>
          </a:pPr>
          <a:r>
            <a:rPr lang="en-US" altLang="zh-CN" sz="1400" kern="1200" dirty="0" smtClean="0"/>
            <a:t>The first Airbus A380</a:t>
          </a:r>
          <a:endParaRPr lang="zh-CN" altLang="en-US" sz="1400" kern="1200" dirty="0"/>
        </a:p>
      </dsp:txBody>
      <dsp:txXfrm>
        <a:off x="7730688" y="1766024"/>
        <a:ext cx="1098668" cy="21565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A6850-4866-412B-A30A-021C196C06C6}">
      <dsp:nvSpPr>
        <dsp:cNvPr id="0" name=""/>
        <dsp:cNvSpPr/>
      </dsp:nvSpPr>
      <dsp:spPr>
        <a:xfrm>
          <a:off x="0" y="1508759"/>
          <a:ext cx="9144000" cy="2011680"/>
        </a:xfrm>
        <a:prstGeom prst="notchedRightArrow">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6BEE0B13-9B04-40DA-B65B-9034E131068D}">
      <dsp:nvSpPr>
        <dsp:cNvPr id="0" name=""/>
        <dsp:cNvSpPr/>
      </dsp:nvSpPr>
      <dsp:spPr>
        <a:xfrm>
          <a:off x="2260" y="0"/>
          <a:ext cx="1316012" cy="201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lvl="0" algn="ctr" defTabSz="2889250">
            <a:lnSpc>
              <a:spcPct val="90000"/>
            </a:lnSpc>
            <a:spcBef>
              <a:spcPct val="0"/>
            </a:spcBef>
            <a:spcAft>
              <a:spcPct val="35000"/>
            </a:spcAft>
          </a:pPr>
          <a:endParaRPr lang="en-US" sz="6500" kern="1200" dirty="0"/>
        </a:p>
      </dsp:txBody>
      <dsp:txXfrm>
        <a:off x="2260" y="0"/>
        <a:ext cx="1316012" cy="2011680"/>
      </dsp:txXfrm>
    </dsp:sp>
    <dsp:sp modelId="{1D373383-CDB1-48FC-8784-4AE797C9A05B}">
      <dsp:nvSpPr>
        <dsp:cNvPr id="0" name=""/>
        <dsp:cNvSpPr/>
      </dsp:nvSpPr>
      <dsp:spPr>
        <a:xfrm>
          <a:off x="408806" y="2263140"/>
          <a:ext cx="502920" cy="50292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FBBCCF4-960C-497F-92DE-E36D9249AF61}">
      <dsp:nvSpPr>
        <dsp:cNvPr id="0" name=""/>
        <dsp:cNvSpPr/>
      </dsp:nvSpPr>
      <dsp:spPr>
        <a:xfrm>
          <a:off x="1384073" y="3017519"/>
          <a:ext cx="1316012" cy="201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CA" sz="1400" b="1" kern="1200" dirty="0" smtClean="0">
              <a:solidFill>
                <a:schemeClr val="tx2"/>
              </a:solidFill>
              <a:latin typeface="Franklin Gothic Medium" pitchFamily="34" charset="0"/>
            </a:rPr>
            <a:t>1971</a:t>
          </a:r>
        </a:p>
        <a:p>
          <a:pPr lvl="0" algn="ctr" defTabSz="622300">
            <a:lnSpc>
              <a:spcPct val="90000"/>
            </a:lnSpc>
            <a:spcBef>
              <a:spcPct val="0"/>
            </a:spcBef>
            <a:spcAft>
              <a:spcPct val="35000"/>
            </a:spcAft>
          </a:pPr>
          <a:r>
            <a:rPr lang="en-CA" sz="1200" kern="1200" dirty="0" smtClean="0">
              <a:latin typeface="Franklin Gothic Medium" pitchFamily="34" charset="0"/>
            </a:rPr>
            <a:t>Air Southwest Co. changes its name to Southwest  Airlines Co.</a:t>
          </a:r>
        </a:p>
        <a:p>
          <a:pPr lvl="0" algn="ctr" defTabSz="622300">
            <a:lnSpc>
              <a:spcPct val="90000"/>
            </a:lnSpc>
            <a:spcBef>
              <a:spcPct val="0"/>
            </a:spcBef>
            <a:spcAft>
              <a:spcPct val="35000"/>
            </a:spcAft>
          </a:pPr>
          <a:r>
            <a:rPr lang="en-CA" sz="1200" kern="1200" dirty="0" smtClean="0">
              <a:latin typeface="Franklin Gothic Medium" pitchFamily="34" charset="0"/>
            </a:rPr>
            <a:t>Begins service to Dallas, San Antonio and Houston with three Boeing 737s</a:t>
          </a:r>
          <a:endParaRPr lang="zh-CN" altLang="en-US" sz="1200" kern="1200" dirty="0">
            <a:latin typeface="Franklin Gothic Medium" pitchFamily="34" charset="0"/>
          </a:endParaRPr>
        </a:p>
      </dsp:txBody>
      <dsp:txXfrm>
        <a:off x="1384073" y="3017519"/>
        <a:ext cx="1316012" cy="2011680"/>
      </dsp:txXfrm>
    </dsp:sp>
    <dsp:sp modelId="{E432C5A5-FC65-4FFD-A99D-83691AFE171F}">
      <dsp:nvSpPr>
        <dsp:cNvPr id="0" name=""/>
        <dsp:cNvSpPr/>
      </dsp:nvSpPr>
      <dsp:spPr>
        <a:xfrm>
          <a:off x="1790620" y="2263140"/>
          <a:ext cx="502920" cy="50292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4B3CBC3-0410-4F0A-AFBA-7F7B977C4E98}">
      <dsp:nvSpPr>
        <dsp:cNvPr id="0" name=""/>
        <dsp:cNvSpPr/>
      </dsp:nvSpPr>
      <dsp:spPr>
        <a:xfrm>
          <a:off x="2765886" y="0"/>
          <a:ext cx="1316012" cy="201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CA" sz="1400" b="1" kern="1200" dirty="0" smtClean="0">
              <a:solidFill>
                <a:schemeClr val="tx2"/>
              </a:solidFill>
              <a:latin typeface="Franklin Gothic Medium" pitchFamily="34" charset="0"/>
            </a:rPr>
            <a:t>1973</a:t>
          </a:r>
        </a:p>
        <a:p>
          <a:pPr lvl="0" algn="ctr" defTabSz="622300">
            <a:lnSpc>
              <a:spcPct val="90000"/>
            </a:lnSpc>
            <a:spcBef>
              <a:spcPct val="0"/>
            </a:spcBef>
            <a:spcAft>
              <a:spcPct val="35000"/>
            </a:spcAft>
          </a:pPr>
          <a:r>
            <a:rPr lang="en-CA" sz="1200" kern="1200" dirty="0" smtClean="0">
              <a:latin typeface="Franklin Gothic Medium" pitchFamily="34" charset="0"/>
            </a:rPr>
            <a:t>Ends the year with first yearly profit</a:t>
          </a:r>
          <a:endParaRPr lang="zh-CN" altLang="en-US" sz="1200" kern="1200" dirty="0">
            <a:latin typeface="Franklin Gothic Medium" pitchFamily="34" charset="0"/>
          </a:endParaRPr>
        </a:p>
      </dsp:txBody>
      <dsp:txXfrm>
        <a:off x="2765886" y="0"/>
        <a:ext cx="1316012" cy="2011680"/>
      </dsp:txXfrm>
    </dsp:sp>
    <dsp:sp modelId="{88139137-AD63-4BFF-9966-E5127CA920F1}">
      <dsp:nvSpPr>
        <dsp:cNvPr id="0" name=""/>
        <dsp:cNvSpPr/>
      </dsp:nvSpPr>
      <dsp:spPr>
        <a:xfrm>
          <a:off x="3172433" y="2263140"/>
          <a:ext cx="502920" cy="50292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7D325D6-4965-4FE1-A881-302F2B712640}">
      <dsp:nvSpPr>
        <dsp:cNvPr id="0" name=""/>
        <dsp:cNvSpPr/>
      </dsp:nvSpPr>
      <dsp:spPr>
        <a:xfrm>
          <a:off x="4147700" y="3017519"/>
          <a:ext cx="1316012" cy="201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CA" sz="1400" b="1" kern="1200" dirty="0" smtClean="0">
              <a:solidFill>
                <a:schemeClr val="tx2"/>
              </a:solidFill>
              <a:latin typeface="Franklin Gothic Medium" pitchFamily="34" charset="0"/>
            </a:rPr>
            <a:t>1974</a:t>
          </a:r>
        </a:p>
        <a:p>
          <a:pPr lvl="0" algn="ctr" defTabSz="622300">
            <a:lnSpc>
              <a:spcPct val="90000"/>
            </a:lnSpc>
            <a:spcBef>
              <a:spcPct val="0"/>
            </a:spcBef>
            <a:spcAft>
              <a:spcPct val="35000"/>
            </a:spcAft>
          </a:pPr>
          <a:r>
            <a:rPr lang="en-CA" sz="1200" kern="1200" dirty="0" smtClean="0">
              <a:latin typeface="Franklin Gothic Medium" pitchFamily="34" charset="0"/>
            </a:rPr>
            <a:t>Carries one-millionth customer</a:t>
          </a:r>
          <a:endParaRPr lang="zh-CN" altLang="en-US" sz="1200" kern="1200" dirty="0">
            <a:latin typeface="Franklin Gothic Medium" pitchFamily="34" charset="0"/>
          </a:endParaRPr>
        </a:p>
      </dsp:txBody>
      <dsp:txXfrm>
        <a:off x="4147700" y="3017519"/>
        <a:ext cx="1316012" cy="2011680"/>
      </dsp:txXfrm>
    </dsp:sp>
    <dsp:sp modelId="{37E99FEA-1D68-4D44-AA31-567159B3CDAF}">
      <dsp:nvSpPr>
        <dsp:cNvPr id="0" name=""/>
        <dsp:cNvSpPr/>
      </dsp:nvSpPr>
      <dsp:spPr>
        <a:xfrm>
          <a:off x="4554246" y="2263140"/>
          <a:ext cx="502920" cy="50292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02A2B83-A8C7-40E2-9526-826D8376747B}">
      <dsp:nvSpPr>
        <dsp:cNvPr id="0" name=""/>
        <dsp:cNvSpPr/>
      </dsp:nvSpPr>
      <dsp:spPr>
        <a:xfrm>
          <a:off x="5529513" y="0"/>
          <a:ext cx="1316012" cy="201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CA" sz="1400" b="1" kern="1200" dirty="0" smtClean="0">
              <a:solidFill>
                <a:schemeClr val="tx2"/>
              </a:solidFill>
              <a:latin typeface="Franklin Gothic Medium" pitchFamily="34" charset="0"/>
            </a:rPr>
            <a:t>1975</a:t>
          </a:r>
        </a:p>
        <a:p>
          <a:pPr lvl="0" algn="ctr" defTabSz="622300">
            <a:lnSpc>
              <a:spcPct val="90000"/>
            </a:lnSpc>
            <a:spcBef>
              <a:spcPct val="0"/>
            </a:spcBef>
            <a:spcAft>
              <a:spcPct val="35000"/>
            </a:spcAft>
          </a:pPr>
          <a:r>
            <a:rPr lang="en-CA" altLang="zh-CN" sz="1200" kern="1200" dirty="0" smtClean="0">
              <a:latin typeface="Franklin Gothic Medium" pitchFamily="34" charset="0"/>
            </a:rPr>
            <a:t>Common stock listed on</a:t>
          </a:r>
        </a:p>
        <a:p>
          <a:pPr lvl="0" algn="ctr" defTabSz="622300">
            <a:lnSpc>
              <a:spcPct val="90000"/>
            </a:lnSpc>
            <a:spcBef>
              <a:spcPct val="0"/>
            </a:spcBef>
            <a:spcAft>
              <a:spcPct val="35000"/>
            </a:spcAft>
          </a:pPr>
          <a:r>
            <a:rPr lang="en-CA" altLang="zh-CN" sz="1200" kern="1200" dirty="0" smtClean="0">
              <a:latin typeface="Franklin Gothic Medium" pitchFamily="34" charset="0"/>
            </a:rPr>
            <a:t>American Stock Exchange under the ticker “LUV</a:t>
          </a:r>
          <a:r>
            <a:rPr lang="en-CA" altLang="zh-CN" sz="2000" kern="1200" dirty="0" smtClean="0"/>
            <a:t>”</a:t>
          </a:r>
          <a:endParaRPr lang="en-CA" sz="2000" kern="1200" dirty="0" smtClean="0"/>
        </a:p>
      </dsp:txBody>
      <dsp:txXfrm>
        <a:off x="5529513" y="0"/>
        <a:ext cx="1316012" cy="2011680"/>
      </dsp:txXfrm>
    </dsp:sp>
    <dsp:sp modelId="{344CF3D7-22D0-4422-B5AC-AEA611B54205}">
      <dsp:nvSpPr>
        <dsp:cNvPr id="0" name=""/>
        <dsp:cNvSpPr/>
      </dsp:nvSpPr>
      <dsp:spPr>
        <a:xfrm>
          <a:off x="5936059" y="2263140"/>
          <a:ext cx="502920" cy="50292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F01022E-D250-436F-B7E3-3AEE4E177657}">
      <dsp:nvSpPr>
        <dsp:cNvPr id="0" name=""/>
        <dsp:cNvSpPr/>
      </dsp:nvSpPr>
      <dsp:spPr>
        <a:xfrm>
          <a:off x="6911326" y="3017519"/>
          <a:ext cx="1316012" cy="201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CA" sz="1400" b="1" kern="1200" dirty="0" smtClean="0">
              <a:solidFill>
                <a:schemeClr val="tx2"/>
              </a:solidFill>
              <a:latin typeface="Franklin Gothic Medium" pitchFamily="34" charset="0"/>
            </a:rPr>
            <a:t>1978</a:t>
          </a:r>
        </a:p>
        <a:p>
          <a:pPr lvl="0" algn="ctr" defTabSz="622300">
            <a:lnSpc>
              <a:spcPct val="90000"/>
            </a:lnSpc>
            <a:spcBef>
              <a:spcPct val="0"/>
            </a:spcBef>
            <a:spcAft>
              <a:spcPct val="35000"/>
            </a:spcAft>
          </a:pPr>
          <a:r>
            <a:rPr lang="en-CA" sz="1200" kern="1200" dirty="0" smtClean="0">
              <a:latin typeface="Franklin Gothic Medium" pitchFamily="34" charset="0"/>
            </a:rPr>
            <a:t>Flies to New Orleans, first flight </a:t>
          </a:r>
        </a:p>
        <a:p>
          <a:pPr lvl="0" algn="ctr" defTabSz="622300">
            <a:lnSpc>
              <a:spcPct val="90000"/>
            </a:lnSpc>
            <a:spcBef>
              <a:spcPct val="0"/>
            </a:spcBef>
            <a:spcAft>
              <a:spcPct val="35000"/>
            </a:spcAft>
          </a:pPr>
          <a:r>
            <a:rPr lang="en-CA" sz="1200" kern="1200" dirty="0" smtClean="0">
              <a:latin typeface="Franklin Gothic Medium" pitchFamily="34" charset="0"/>
            </a:rPr>
            <a:t>destination outside of Texas</a:t>
          </a:r>
        </a:p>
        <a:p>
          <a:pPr lvl="0" algn="ctr" defTabSz="622300">
            <a:lnSpc>
              <a:spcPct val="90000"/>
            </a:lnSpc>
            <a:spcBef>
              <a:spcPct val="0"/>
            </a:spcBef>
            <a:spcAft>
              <a:spcPct val="35000"/>
            </a:spcAft>
          </a:pPr>
          <a:endParaRPr lang="en-CA" sz="2000" kern="1200" dirty="0" smtClean="0"/>
        </a:p>
      </dsp:txBody>
      <dsp:txXfrm>
        <a:off x="6911326" y="3017519"/>
        <a:ext cx="1316012" cy="2011680"/>
      </dsp:txXfrm>
    </dsp:sp>
    <dsp:sp modelId="{113846DE-EB80-4A8D-9922-3F95E7AD8BAB}">
      <dsp:nvSpPr>
        <dsp:cNvPr id="0" name=""/>
        <dsp:cNvSpPr/>
      </dsp:nvSpPr>
      <dsp:spPr>
        <a:xfrm>
          <a:off x="7317873" y="2263140"/>
          <a:ext cx="502920" cy="50292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DEDFC-5D8E-4FDC-A984-A9A6F4577628}">
      <dsp:nvSpPr>
        <dsp:cNvPr id="0" name=""/>
        <dsp:cNvSpPr/>
      </dsp:nvSpPr>
      <dsp:spPr>
        <a:xfrm>
          <a:off x="0" y="1357788"/>
          <a:ext cx="8686800" cy="1810384"/>
        </a:xfrm>
        <a:prstGeom prst="notchedRightArrow">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3B54D44-1F64-4214-8694-E11E148A4115}">
      <dsp:nvSpPr>
        <dsp:cNvPr id="0" name=""/>
        <dsp:cNvSpPr/>
      </dsp:nvSpPr>
      <dsp:spPr>
        <a:xfrm>
          <a:off x="2147" y="0"/>
          <a:ext cx="1250212" cy="1810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CA" altLang="zh-CN" sz="1400" b="1" kern="1200" dirty="0" smtClean="0">
              <a:solidFill>
                <a:schemeClr val="tx2"/>
              </a:solidFill>
              <a:latin typeface="Franklin Gothic Medium" pitchFamily="34" charset="0"/>
            </a:rPr>
            <a:t>1994</a:t>
          </a:r>
        </a:p>
        <a:p>
          <a:pPr lvl="0" algn="ctr" defTabSz="622300">
            <a:lnSpc>
              <a:spcPct val="90000"/>
            </a:lnSpc>
            <a:spcBef>
              <a:spcPct val="0"/>
            </a:spcBef>
            <a:spcAft>
              <a:spcPct val="35000"/>
            </a:spcAft>
          </a:pPr>
          <a:r>
            <a:rPr lang="en-CA" sz="1200" kern="1200" dirty="0" smtClean="0">
              <a:latin typeface="Franklin Gothic Medium" pitchFamily="34" charset="0"/>
            </a:rPr>
            <a:t>Acquires 2 airline companies: Morris Air and Arizona One</a:t>
          </a:r>
          <a:endParaRPr lang="zh-CN" altLang="en-US" sz="1200" kern="1200" dirty="0">
            <a:latin typeface="Franklin Gothic Medium" pitchFamily="34" charset="0"/>
          </a:endParaRPr>
        </a:p>
      </dsp:txBody>
      <dsp:txXfrm>
        <a:off x="2147" y="0"/>
        <a:ext cx="1250212" cy="1810384"/>
      </dsp:txXfrm>
    </dsp:sp>
    <dsp:sp modelId="{C1E0F5AE-872B-41FB-8AE3-A5FF62AF13EF}">
      <dsp:nvSpPr>
        <dsp:cNvPr id="0" name=""/>
        <dsp:cNvSpPr/>
      </dsp:nvSpPr>
      <dsp:spPr>
        <a:xfrm>
          <a:off x="400955" y="2036682"/>
          <a:ext cx="452596" cy="45259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931DBBB-873A-4360-8C94-42D835F18751}">
      <dsp:nvSpPr>
        <dsp:cNvPr id="0" name=""/>
        <dsp:cNvSpPr/>
      </dsp:nvSpPr>
      <dsp:spPr>
        <a:xfrm>
          <a:off x="1314869" y="2715577"/>
          <a:ext cx="1250212" cy="1810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CA" altLang="zh-CN" sz="1400" b="1" kern="1200" dirty="0" smtClean="0">
              <a:solidFill>
                <a:schemeClr val="tx2"/>
              </a:solidFill>
              <a:latin typeface="Franklin Gothic Medium" pitchFamily="34" charset="0"/>
            </a:rPr>
            <a:t>1996</a:t>
          </a:r>
        </a:p>
        <a:p>
          <a:pPr lvl="0" algn="ctr" defTabSz="622300">
            <a:lnSpc>
              <a:spcPct val="90000"/>
            </a:lnSpc>
            <a:spcBef>
              <a:spcPct val="0"/>
            </a:spcBef>
            <a:spcAft>
              <a:spcPct val="35000"/>
            </a:spcAft>
          </a:pPr>
          <a:r>
            <a:rPr lang="en-CA" sz="1200" kern="1200" dirty="0" smtClean="0">
              <a:latin typeface="Franklin Gothic Medium" pitchFamily="34" charset="0"/>
            </a:rPr>
            <a:t>Online booking site launched</a:t>
          </a:r>
          <a:endParaRPr lang="zh-CN" altLang="en-US" sz="1200" kern="1200" dirty="0">
            <a:latin typeface="Franklin Gothic Medium" pitchFamily="34" charset="0"/>
          </a:endParaRPr>
        </a:p>
      </dsp:txBody>
      <dsp:txXfrm>
        <a:off x="1314869" y="2715577"/>
        <a:ext cx="1250212" cy="1810384"/>
      </dsp:txXfrm>
    </dsp:sp>
    <dsp:sp modelId="{4FFEFF0A-5089-4734-AF9E-F862881FEF30}">
      <dsp:nvSpPr>
        <dsp:cNvPr id="0" name=""/>
        <dsp:cNvSpPr/>
      </dsp:nvSpPr>
      <dsp:spPr>
        <a:xfrm>
          <a:off x="1713677" y="2036682"/>
          <a:ext cx="452596" cy="45259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EAFC121-9ADF-4DB6-8ED1-2F80213B6231}">
      <dsp:nvSpPr>
        <dsp:cNvPr id="0" name=""/>
        <dsp:cNvSpPr/>
      </dsp:nvSpPr>
      <dsp:spPr>
        <a:xfrm>
          <a:off x="2627592" y="0"/>
          <a:ext cx="1250212" cy="1810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CA" altLang="zh-CN" sz="1400" b="1" kern="1200" dirty="0" smtClean="0">
              <a:solidFill>
                <a:schemeClr val="tx2"/>
              </a:solidFill>
              <a:latin typeface="Franklin Gothic Medium" pitchFamily="34" charset="0"/>
            </a:rPr>
            <a:t>2005</a:t>
          </a:r>
        </a:p>
        <a:p>
          <a:pPr lvl="0" algn="ctr" defTabSz="622300">
            <a:lnSpc>
              <a:spcPct val="90000"/>
            </a:lnSpc>
            <a:spcBef>
              <a:spcPct val="0"/>
            </a:spcBef>
            <a:spcAft>
              <a:spcPct val="35000"/>
            </a:spcAft>
          </a:pPr>
          <a:r>
            <a:rPr lang="en-CA" sz="1200" kern="1200" dirty="0" smtClean="0">
              <a:latin typeface="Franklin Gothic Medium" pitchFamily="34" charset="0"/>
            </a:rPr>
            <a:t>Enters first code-share agreement with American Trans Air</a:t>
          </a:r>
          <a:endParaRPr lang="zh-CN" altLang="en-US" sz="1200" kern="1200" dirty="0">
            <a:latin typeface="Franklin Gothic Medium" pitchFamily="34" charset="0"/>
          </a:endParaRPr>
        </a:p>
      </dsp:txBody>
      <dsp:txXfrm>
        <a:off x="2627592" y="0"/>
        <a:ext cx="1250212" cy="1810384"/>
      </dsp:txXfrm>
    </dsp:sp>
    <dsp:sp modelId="{2CCA396A-1173-4C9A-B468-A3B0AC6A1159}">
      <dsp:nvSpPr>
        <dsp:cNvPr id="0" name=""/>
        <dsp:cNvSpPr/>
      </dsp:nvSpPr>
      <dsp:spPr>
        <a:xfrm>
          <a:off x="3026400" y="2036682"/>
          <a:ext cx="452596" cy="45259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A64422C-078B-4E19-802D-0EFF4BD1D065}">
      <dsp:nvSpPr>
        <dsp:cNvPr id="0" name=""/>
        <dsp:cNvSpPr/>
      </dsp:nvSpPr>
      <dsp:spPr>
        <a:xfrm>
          <a:off x="3940315" y="2715577"/>
          <a:ext cx="1250212" cy="1810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CA" altLang="zh-CN" sz="1400" b="1" kern="1200" dirty="0" smtClean="0">
              <a:solidFill>
                <a:schemeClr val="tx2"/>
              </a:solidFill>
              <a:latin typeface="Franklin Gothic Medium" pitchFamily="34" charset="0"/>
            </a:rPr>
            <a:t>2009</a:t>
          </a:r>
        </a:p>
        <a:p>
          <a:pPr lvl="0" algn="ctr" defTabSz="622300">
            <a:lnSpc>
              <a:spcPct val="90000"/>
            </a:lnSpc>
            <a:spcBef>
              <a:spcPct val="0"/>
            </a:spcBef>
            <a:spcAft>
              <a:spcPct val="35000"/>
            </a:spcAft>
          </a:pPr>
          <a:r>
            <a:rPr lang="en-CA" sz="1200" b="0" kern="1200" dirty="0" smtClean="0">
              <a:latin typeface="Franklin Gothic Medium" pitchFamily="34" charset="0"/>
            </a:rPr>
            <a:t>Becomes </a:t>
          </a:r>
          <a:r>
            <a:rPr lang="en-US" sz="1200" b="0" kern="1200" dirty="0" smtClean="0">
              <a:latin typeface="Franklin Gothic Medium" pitchFamily="34" charset="0"/>
            </a:rPr>
            <a:t>largest carrier in the  US with 545 Boeing 737 aircrafts servicing 68 airports in 35 states and able to offer more than 3,300 flights a day</a:t>
          </a:r>
          <a:endParaRPr lang="en-CA" altLang="zh-CN" sz="1200" b="0" kern="1200" dirty="0" smtClean="0">
            <a:latin typeface="Franklin Gothic Medium" pitchFamily="34" charset="0"/>
          </a:endParaRPr>
        </a:p>
      </dsp:txBody>
      <dsp:txXfrm>
        <a:off x="3940315" y="2715577"/>
        <a:ext cx="1250212" cy="1810384"/>
      </dsp:txXfrm>
    </dsp:sp>
    <dsp:sp modelId="{6F27070C-3BF1-4D5A-8FD7-379266A69E10}">
      <dsp:nvSpPr>
        <dsp:cNvPr id="0" name=""/>
        <dsp:cNvSpPr/>
      </dsp:nvSpPr>
      <dsp:spPr>
        <a:xfrm>
          <a:off x="4339123" y="2036682"/>
          <a:ext cx="452596" cy="45259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50A32D9-1650-421D-A10F-5B08AC99DCC9}">
      <dsp:nvSpPr>
        <dsp:cNvPr id="0" name=""/>
        <dsp:cNvSpPr/>
      </dsp:nvSpPr>
      <dsp:spPr>
        <a:xfrm>
          <a:off x="5253037" y="0"/>
          <a:ext cx="1250212" cy="1810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CA" altLang="zh-CN" sz="1400" b="1" kern="1200" dirty="0" smtClean="0">
              <a:solidFill>
                <a:schemeClr val="tx2"/>
              </a:solidFill>
              <a:latin typeface="Franklin Gothic Medium" pitchFamily="34" charset="0"/>
            </a:rPr>
            <a:t>2011</a:t>
          </a:r>
        </a:p>
        <a:p>
          <a:pPr lvl="0" algn="ctr" defTabSz="622300">
            <a:lnSpc>
              <a:spcPct val="90000"/>
            </a:lnSpc>
            <a:spcBef>
              <a:spcPct val="0"/>
            </a:spcBef>
            <a:spcAft>
              <a:spcPct val="35000"/>
            </a:spcAft>
          </a:pPr>
          <a:r>
            <a:rPr lang="en-US" sz="1200" b="0" kern="1200" dirty="0" smtClean="0">
              <a:latin typeface="Franklin Gothic Medium" pitchFamily="34" charset="0"/>
            </a:rPr>
            <a:t>Integration of </a:t>
          </a:r>
          <a:r>
            <a:rPr lang="en-US" sz="1200" b="0" kern="1200" dirty="0" err="1" smtClean="0">
              <a:latin typeface="Franklin Gothic Medium" pitchFamily="34" charset="0"/>
            </a:rPr>
            <a:t>AirTran</a:t>
          </a:r>
          <a:endParaRPr lang="en-CA" altLang="zh-CN" sz="1400" b="1" kern="1200" dirty="0" smtClean="0">
            <a:latin typeface="Franklin Gothic Medium" pitchFamily="34" charset="0"/>
          </a:endParaRPr>
        </a:p>
      </dsp:txBody>
      <dsp:txXfrm>
        <a:off x="5253037" y="0"/>
        <a:ext cx="1250212" cy="1810384"/>
      </dsp:txXfrm>
    </dsp:sp>
    <dsp:sp modelId="{88DC3DF1-04CF-4B6F-8F96-067B2B7DE776}">
      <dsp:nvSpPr>
        <dsp:cNvPr id="0" name=""/>
        <dsp:cNvSpPr/>
      </dsp:nvSpPr>
      <dsp:spPr>
        <a:xfrm>
          <a:off x="5651845" y="2036682"/>
          <a:ext cx="452596" cy="45259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297E7AE-B29B-4CE6-9494-8C7BA2504A24}">
      <dsp:nvSpPr>
        <dsp:cNvPr id="0" name=""/>
        <dsp:cNvSpPr/>
      </dsp:nvSpPr>
      <dsp:spPr>
        <a:xfrm>
          <a:off x="6565760" y="2715577"/>
          <a:ext cx="1250212" cy="1810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n-US" sz="1200" b="1" kern="1200" dirty="0" smtClean="0">
              <a:solidFill>
                <a:schemeClr val="tx2"/>
              </a:solidFill>
              <a:latin typeface="Franklin Gothic Medium" pitchFamily="34" charset="0"/>
            </a:rPr>
            <a:t>2012</a:t>
          </a:r>
        </a:p>
        <a:p>
          <a:pPr lvl="0" algn="ctr" defTabSz="533400">
            <a:lnSpc>
              <a:spcPct val="90000"/>
            </a:lnSpc>
            <a:spcBef>
              <a:spcPct val="0"/>
            </a:spcBef>
            <a:spcAft>
              <a:spcPct val="35000"/>
            </a:spcAft>
          </a:pPr>
          <a:r>
            <a:rPr lang="en-US" sz="1200" b="0" kern="1200" dirty="0" smtClean="0">
              <a:solidFill>
                <a:schemeClr val="tx1"/>
              </a:solidFill>
              <a:latin typeface="Franklin Gothic Medium" pitchFamily="34" charset="0"/>
            </a:rPr>
            <a:t>Began service at Des Moines International Airport (DSM)</a:t>
          </a:r>
        </a:p>
        <a:p>
          <a:pPr lvl="0" algn="ctr" defTabSz="533400">
            <a:lnSpc>
              <a:spcPct val="90000"/>
            </a:lnSpc>
            <a:spcBef>
              <a:spcPct val="0"/>
            </a:spcBef>
            <a:spcAft>
              <a:spcPct val="35000"/>
            </a:spcAft>
          </a:pPr>
          <a:endParaRPr lang="en-US" sz="1200" b="1" kern="1200" dirty="0">
            <a:solidFill>
              <a:schemeClr val="tx2"/>
            </a:solidFill>
          </a:endParaRPr>
        </a:p>
      </dsp:txBody>
      <dsp:txXfrm>
        <a:off x="6565760" y="2715577"/>
        <a:ext cx="1250212" cy="1810384"/>
      </dsp:txXfrm>
    </dsp:sp>
    <dsp:sp modelId="{148F84A2-36FD-4DF3-B48A-6F257E00C8DD}">
      <dsp:nvSpPr>
        <dsp:cNvPr id="0" name=""/>
        <dsp:cNvSpPr/>
      </dsp:nvSpPr>
      <dsp:spPr>
        <a:xfrm>
          <a:off x="6964568" y="2036682"/>
          <a:ext cx="452596" cy="45259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CC6CCA-F23F-40B1-BDBC-BD5FF32C2F3E}" type="datetimeFigureOut">
              <a:rPr lang="en-US" smtClean="0"/>
              <a:t>11/14/2012</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FF061F-B0F7-491F-AF5E-2738E8C7B38D}" type="slidenum">
              <a:rPr lang="en-CA" smtClean="0"/>
              <a:t>‹#›</a:t>
            </a:fld>
            <a:endParaRPr lang="en-CA" dirty="0"/>
          </a:p>
        </p:txBody>
      </p:sp>
    </p:spTree>
    <p:extLst>
      <p:ext uri="{BB962C8B-B14F-4D97-AF65-F5344CB8AC3E}">
        <p14:creationId xmlns:p14="http://schemas.microsoft.com/office/powerpoint/2010/main" val="594063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iata.org/whatwedo/Documents/economics/AirlinesFinancialMonitorOct12.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iata.org/pressroom/pr/pages/2012-08-02-01.aspx"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iata.org/whatwedo/Documents/economics/MIS_Note_Jun12.pdf"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iata.org/pressroom/pr/pages/2012-08-02-01.aspx"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iata.org/whatwedo/Documents/economics/MIS_Note_Jun12.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iata.org/events/agm/2012/Documents/2012-agm-industry-outlook-media-briefing.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C6FF061F-B0F7-491F-AF5E-2738E8C7B38D}" type="slidenum">
              <a:rPr lang="en-CA" smtClean="0"/>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10</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100</a:t>
            </a:fld>
            <a:endParaRPr lang="en-CA" dirty="0"/>
          </a:p>
        </p:txBody>
      </p:sp>
    </p:spTree>
    <p:extLst>
      <p:ext uri="{BB962C8B-B14F-4D97-AF65-F5344CB8AC3E}">
        <p14:creationId xmlns:p14="http://schemas.microsoft.com/office/powerpoint/2010/main" val="32817017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101</a:t>
            </a:fld>
            <a:endParaRPr lang="en-CA" dirty="0"/>
          </a:p>
        </p:txBody>
      </p:sp>
    </p:spTree>
    <p:extLst>
      <p:ext uri="{BB962C8B-B14F-4D97-AF65-F5344CB8AC3E}">
        <p14:creationId xmlns:p14="http://schemas.microsoft.com/office/powerpoint/2010/main" val="31188389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102</a:t>
            </a:fld>
            <a:endParaRPr lang="en-CA" dirty="0"/>
          </a:p>
        </p:txBody>
      </p:sp>
    </p:spTree>
    <p:extLst>
      <p:ext uri="{BB962C8B-B14F-4D97-AF65-F5344CB8AC3E}">
        <p14:creationId xmlns:p14="http://schemas.microsoft.com/office/powerpoint/2010/main" val="41957960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103</a:t>
            </a:fld>
            <a:endParaRPr lang="en-CA" dirty="0"/>
          </a:p>
        </p:txBody>
      </p:sp>
    </p:spTree>
    <p:extLst>
      <p:ext uri="{BB962C8B-B14F-4D97-AF65-F5344CB8AC3E}">
        <p14:creationId xmlns:p14="http://schemas.microsoft.com/office/powerpoint/2010/main" val="2468913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104</a:t>
            </a:fld>
            <a:endParaRPr lang="en-CA" dirty="0"/>
          </a:p>
        </p:txBody>
      </p:sp>
    </p:spTree>
    <p:extLst>
      <p:ext uri="{BB962C8B-B14F-4D97-AF65-F5344CB8AC3E}">
        <p14:creationId xmlns:p14="http://schemas.microsoft.com/office/powerpoint/2010/main" val="39069328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105</a:t>
            </a:fld>
            <a:endParaRPr lang="en-CA" dirty="0"/>
          </a:p>
        </p:txBody>
      </p:sp>
    </p:spTree>
    <p:extLst>
      <p:ext uri="{BB962C8B-B14F-4D97-AF65-F5344CB8AC3E}">
        <p14:creationId xmlns:p14="http://schemas.microsoft.com/office/powerpoint/2010/main" val="22199959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106</a:t>
            </a:fld>
            <a:endParaRPr lang="en-CA" dirty="0"/>
          </a:p>
        </p:txBody>
      </p:sp>
    </p:spTree>
    <p:extLst>
      <p:ext uri="{BB962C8B-B14F-4D97-AF65-F5344CB8AC3E}">
        <p14:creationId xmlns:p14="http://schemas.microsoft.com/office/powerpoint/2010/main" val="27573821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107</a:t>
            </a:fld>
            <a:endParaRPr lang="en-CA" dirty="0"/>
          </a:p>
        </p:txBody>
      </p:sp>
    </p:spTree>
    <p:extLst>
      <p:ext uri="{BB962C8B-B14F-4D97-AF65-F5344CB8AC3E}">
        <p14:creationId xmlns:p14="http://schemas.microsoft.com/office/powerpoint/2010/main" val="426653763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108</a:t>
            </a:fld>
            <a:endParaRPr lang="en-CA" dirty="0"/>
          </a:p>
        </p:txBody>
      </p:sp>
    </p:spTree>
    <p:extLst>
      <p:ext uri="{BB962C8B-B14F-4D97-AF65-F5344CB8AC3E}">
        <p14:creationId xmlns:p14="http://schemas.microsoft.com/office/powerpoint/2010/main" val="315630814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109</a:t>
            </a:fld>
            <a:endParaRPr lang="en-CA" dirty="0"/>
          </a:p>
        </p:txBody>
      </p:sp>
    </p:spTree>
    <p:extLst>
      <p:ext uri="{BB962C8B-B14F-4D97-AF65-F5344CB8AC3E}">
        <p14:creationId xmlns:p14="http://schemas.microsoft.com/office/powerpoint/2010/main" val="2681513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11</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110</a:t>
            </a:fld>
            <a:endParaRPr lang="en-CA" dirty="0"/>
          </a:p>
        </p:txBody>
      </p:sp>
    </p:spTree>
    <p:extLst>
      <p:ext uri="{BB962C8B-B14F-4D97-AF65-F5344CB8AC3E}">
        <p14:creationId xmlns:p14="http://schemas.microsoft.com/office/powerpoint/2010/main" val="23468013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111</a:t>
            </a:fld>
            <a:endParaRPr lang="en-CA" dirty="0"/>
          </a:p>
        </p:txBody>
      </p:sp>
    </p:spTree>
    <p:extLst>
      <p:ext uri="{BB962C8B-B14F-4D97-AF65-F5344CB8AC3E}">
        <p14:creationId xmlns:p14="http://schemas.microsoft.com/office/powerpoint/2010/main" val="35247968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112</a:t>
            </a:fld>
            <a:endParaRPr lang="en-CA" dirty="0"/>
          </a:p>
        </p:txBody>
      </p:sp>
    </p:spTree>
    <p:extLst>
      <p:ext uri="{BB962C8B-B14F-4D97-AF65-F5344CB8AC3E}">
        <p14:creationId xmlns:p14="http://schemas.microsoft.com/office/powerpoint/2010/main" val="8700347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113</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114</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115</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116</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117</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118</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119</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12</a:t>
            </a:fld>
            <a:endParaRPr lang="en-CA" dirty="0"/>
          </a:p>
        </p:txBody>
      </p:sp>
    </p:spTree>
    <p:extLst>
      <p:ext uri="{BB962C8B-B14F-4D97-AF65-F5344CB8AC3E}">
        <p14:creationId xmlns:p14="http://schemas.microsoft.com/office/powerpoint/2010/main" val="19296822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120</a:t>
            </a:fld>
            <a:endParaRPr lang="en-CA" dirty="0"/>
          </a:p>
        </p:txBody>
      </p:sp>
    </p:spTree>
    <p:extLst>
      <p:ext uri="{BB962C8B-B14F-4D97-AF65-F5344CB8AC3E}">
        <p14:creationId xmlns:p14="http://schemas.microsoft.com/office/powerpoint/2010/main" val="13137392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13.56 closing HKD</a:t>
            </a:r>
            <a:endParaRPr lang="en-CA" dirty="0"/>
          </a:p>
        </p:txBody>
      </p:sp>
      <p:sp>
        <p:nvSpPr>
          <p:cNvPr id="4" name="Slide Number Placeholder 3"/>
          <p:cNvSpPr>
            <a:spLocks noGrp="1"/>
          </p:cNvSpPr>
          <p:nvPr>
            <p:ph type="sldNum" sz="quarter" idx="10"/>
          </p:nvPr>
        </p:nvSpPr>
        <p:spPr/>
        <p:txBody>
          <a:bodyPr/>
          <a:lstStyle/>
          <a:p>
            <a:fld id="{C6FF061F-B0F7-491F-AF5E-2738E8C7B38D}" type="slidenum">
              <a:rPr lang="en-CA" smtClean="0"/>
              <a:t>121</a:t>
            </a:fld>
            <a:endParaRPr lang="en-CA" dirty="0"/>
          </a:p>
        </p:txBody>
      </p:sp>
    </p:spTree>
    <p:extLst>
      <p:ext uri="{BB962C8B-B14F-4D97-AF65-F5344CB8AC3E}">
        <p14:creationId xmlns:p14="http://schemas.microsoft.com/office/powerpoint/2010/main" val="349129825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122</a:t>
            </a:fld>
            <a:endParaRPr lang="en-CA" dirty="0"/>
          </a:p>
        </p:txBody>
      </p:sp>
    </p:spTree>
    <p:extLst>
      <p:ext uri="{BB962C8B-B14F-4D97-AF65-F5344CB8AC3E}">
        <p14:creationId xmlns:p14="http://schemas.microsoft.com/office/powerpoint/2010/main" val="350428570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123</a:t>
            </a:fld>
            <a:endParaRPr lang="en-CA" dirty="0"/>
          </a:p>
        </p:txBody>
      </p:sp>
    </p:spTree>
    <p:extLst>
      <p:ext uri="{BB962C8B-B14F-4D97-AF65-F5344CB8AC3E}">
        <p14:creationId xmlns:p14="http://schemas.microsoft.com/office/powerpoint/2010/main" val="353992401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124</a:t>
            </a:fld>
            <a:endParaRPr lang="en-CA" dirty="0"/>
          </a:p>
        </p:txBody>
      </p:sp>
    </p:spTree>
    <p:extLst>
      <p:ext uri="{BB962C8B-B14F-4D97-AF65-F5344CB8AC3E}">
        <p14:creationId xmlns:p14="http://schemas.microsoft.com/office/powerpoint/2010/main" val="36748997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125</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126</a:t>
            </a:fld>
            <a:endParaRPr lang="en-CA" dirty="0"/>
          </a:p>
        </p:txBody>
      </p:sp>
    </p:spTree>
    <p:extLst>
      <p:ext uri="{BB962C8B-B14F-4D97-AF65-F5344CB8AC3E}">
        <p14:creationId xmlns:p14="http://schemas.microsoft.com/office/powerpoint/2010/main" val="91467895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127</a:t>
            </a:fld>
            <a:endParaRPr lang="en-CA" dirty="0"/>
          </a:p>
        </p:txBody>
      </p:sp>
    </p:spTree>
    <p:extLst>
      <p:ext uri="{BB962C8B-B14F-4D97-AF65-F5344CB8AC3E}">
        <p14:creationId xmlns:p14="http://schemas.microsoft.com/office/powerpoint/2010/main" val="15518659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128</a:t>
            </a:fld>
            <a:endParaRPr lang="en-CA" dirty="0"/>
          </a:p>
        </p:txBody>
      </p:sp>
    </p:spTree>
    <p:extLst>
      <p:ext uri="{BB962C8B-B14F-4D97-AF65-F5344CB8AC3E}">
        <p14:creationId xmlns:p14="http://schemas.microsoft.com/office/powerpoint/2010/main" val="260554249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129</a:t>
            </a:fld>
            <a:endParaRPr lang="en-CA" dirty="0"/>
          </a:p>
        </p:txBody>
      </p:sp>
    </p:spTree>
    <p:extLst>
      <p:ext uri="{BB962C8B-B14F-4D97-AF65-F5344CB8AC3E}">
        <p14:creationId xmlns:p14="http://schemas.microsoft.com/office/powerpoint/2010/main" val="1707291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13</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130</a:t>
            </a:fld>
            <a:endParaRPr lang="en-CA" dirty="0"/>
          </a:p>
        </p:txBody>
      </p:sp>
    </p:spTree>
    <p:extLst>
      <p:ext uri="{BB962C8B-B14F-4D97-AF65-F5344CB8AC3E}">
        <p14:creationId xmlns:p14="http://schemas.microsoft.com/office/powerpoint/2010/main" val="212286982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131</a:t>
            </a:fld>
            <a:endParaRPr lang="en-CA" dirty="0"/>
          </a:p>
        </p:txBody>
      </p:sp>
    </p:spTree>
    <p:extLst>
      <p:ext uri="{BB962C8B-B14F-4D97-AF65-F5344CB8AC3E}">
        <p14:creationId xmlns:p14="http://schemas.microsoft.com/office/powerpoint/2010/main" val="34688640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132</a:t>
            </a:fld>
            <a:endParaRPr lang="en-CA" dirty="0"/>
          </a:p>
        </p:txBody>
      </p:sp>
    </p:spTree>
    <p:extLst>
      <p:ext uri="{BB962C8B-B14F-4D97-AF65-F5344CB8AC3E}">
        <p14:creationId xmlns:p14="http://schemas.microsoft.com/office/powerpoint/2010/main" val="21646998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133</a:t>
            </a:fld>
            <a:endParaRPr lang="en-CA" dirty="0"/>
          </a:p>
        </p:txBody>
      </p:sp>
    </p:spTree>
    <p:extLst>
      <p:ext uri="{BB962C8B-B14F-4D97-AF65-F5344CB8AC3E}">
        <p14:creationId xmlns:p14="http://schemas.microsoft.com/office/powerpoint/2010/main" val="334475501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134</a:t>
            </a:fld>
            <a:endParaRPr lang="en-CA" dirty="0"/>
          </a:p>
        </p:txBody>
      </p:sp>
    </p:spTree>
    <p:extLst>
      <p:ext uri="{BB962C8B-B14F-4D97-AF65-F5344CB8AC3E}">
        <p14:creationId xmlns:p14="http://schemas.microsoft.com/office/powerpoint/2010/main" val="158535209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135</a:t>
            </a:fld>
            <a:endParaRPr lang="en-CA" dirty="0"/>
          </a:p>
        </p:txBody>
      </p:sp>
    </p:spTree>
    <p:extLst>
      <p:ext uri="{BB962C8B-B14F-4D97-AF65-F5344CB8AC3E}">
        <p14:creationId xmlns:p14="http://schemas.microsoft.com/office/powerpoint/2010/main" val="405982812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136</a:t>
            </a:fld>
            <a:endParaRPr lang="en-CA" dirty="0"/>
          </a:p>
        </p:txBody>
      </p:sp>
    </p:spTree>
    <p:extLst>
      <p:ext uri="{BB962C8B-B14F-4D97-AF65-F5344CB8AC3E}">
        <p14:creationId xmlns:p14="http://schemas.microsoft.com/office/powerpoint/2010/main" val="345845185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137</a:t>
            </a:fld>
            <a:endParaRPr lang="en-CA" dirty="0"/>
          </a:p>
        </p:txBody>
      </p:sp>
    </p:spTree>
    <p:extLst>
      <p:ext uri="{BB962C8B-B14F-4D97-AF65-F5344CB8AC3E}">
        <p14:creationId xmlns:p14="http://schemas.microsoft.com/office/powerpoint/2010/main" val="180234324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138</a:t>
            </a:fld>
            <a:endParaRPr lang="en-CA" dirty="0"/>
          </a:p>
        </p:txBody>
      </p:sp>
    </p:spTree>
    <p:extLst>
      <p:ext uri="{BB962C8B-B14F-4D97-AF65-F5344CB8AC3E}">
        <p14:creationId xmlns:p14="http://schemas.microsoft.com/office/powerpoint/2010/main" val="206760964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139</a:t>
            </a:fld>
            <a:endParaRPr lang="en-CA" dirty="0"/>
          </a:p>
        </p:txBody>
      </p:sp>
    </p:spTree>
    <p:extLst>
      <p:ext uri="{BB962C8B-B14F-4D97-AF65-F5344CB8AC3E}">
        <p14:creationId xmlns:p14="http://schemas.microsoft.com/office/powerpoint/2010/main" val="17288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14</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140</a:t>
            </a:fld>
            <a:endParaRPr lang="en-CA" dirty="0"/>
          </a:p>
        </p:txBody>
      </p:sp>
    </p:spTree>
    <p:extLst>
      <p:ext uri="{BB962C8B-B14F-4D97-AF65-F5344CB8AC3E}">
        <p14:creationId xmlns:p14="http://schemas.microsoft.com/office/powerpoint/2010/main" val="402342800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141</a:t>
            </a:fld>
            <a:endParaRPr lang="en-CA" dirty="0"/>
          </a:p>
        </p:txBody>
      </p:sp>
    </p:spTree>
    <p:extLst>
      <p:ext uri="{BB962C8B-B14F-4D97-AF65-F5344CB8AC3E}">
        <p14:creationId xmlns:p14="http://schemas.microsoft.com/office/powerpoint/2010/main" val="419783065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142</a:t>
            </a:fld>
            <a:endParaRPr lang="en-CA" dirty="0"/>
          </a:p>
        </p:txBody>
      </p:sp>
    </p:spTree>
    <p:extLst>
      <p:ext uri="{BB962C8B-B14F-4D97-AF65-F5344CB8AC3E}">
        <p14:creationId xmlns:p14="http://schemas.microsoft.com/office/powerpoint/2010/main" val="58616286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143</a:t>
            </a:fld>
            <a:endParaRPr lang="en-CA" dirty="0"/>
          </a:p>
        </p:txBody>
      </p:sp>
    </p:spTree>
    <p:extLst>
      <p:ext uri="{BB962C8B-B14F-4D97-AF65-F5344CB8AC3E}">
        <p14:creationId xmlns:p14="http://schemas.microsoft.com/office/powerpoint/2010/main" val="116878975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144</a:t>
            </a:fld>
            <a:endParaRPr lang="en-CA" dirty="0"/>
          </a:p>
        </p:txBody>
      </p:sp>
    </p:spTree>
    <p:extLst>
      <p:ext uri="{BB962C8B-B14F-4D97-AF65-F5344CB8AC3E}">
        <p14:creationId xmlns:p14="http://schemas.microsoft.com/office/powerpoint/2010/main" val="387007473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145</a:t>
            </a:fld>
            <a:endParaRPr lang="en-CA" dirty="0"/>
          </a:p>
        </p:txBody>
      </p:sp>
    </p:spTree>
    <p:extLst>
      <p:ext uri="{BB962C8B-B14F-4D97-AF65-F5344CB8AC3E}">
        <p14:creationId xmlns:p14="http://schemas.microsoft.com/office/powerpoint/2010/main" val="408890788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146</a:t>
            </a:fld>
            <a:endParaRPr lang="en-CA" dirty="0"/>
          </a:p>
        </p:txBody>
      </p:sp>
    </p:spTree>
    <p:extLst>
      <p:ext uri="{BB962C8B-B14F-4D97-AF65-F5344CB8AC3E}">
        <p14:creationId xmlns:p14="http://schemas.microsoft.com/office/powerpoint/2010/main" val="390052257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147</a:t>
            </a:fld>
            <a:endParaRPr lang="en-CA" dirty="0"/>
          </a:p>
        </p:txBody>
      </p:sp>
    </p:spTree>
    <p:extLst>
      <p:ext uri="{BB962C8B-B14F-4D97-AF65-F5344CB8AC3E}">
        <p14:creationId xmlns:p14="http://schemas.microsoft.com/office/powerpoint/2010/main" val="424954004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148</a:t>
            </a:fld>
            <a:endParaRPr lang="en-CA" dirty="0"/>
          </a:p>
        </p:txBody>
      </p:sp>
    </p:spTree>
    <p:extLst>
      <p:ext uri="{BB962C8B-B14F-4D97-AF65-F5344CB8AC3E}">
        <p14:creationId xmlns:p14="http://schemas.microsoft.com/office/powerpoint/2010/main" val="309881326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149</a:t>
            </a:fld>
            <a:endParaRPr lang="en-CA" dirty="0"/>
          </a:p>
        </p:txBody>
      </p:sp>
    </p:spTree>
    <p:extLst>
      <p:ext uri="{BB962C8B-B14F-4D97-AF65-F5344CB8AC3E}">
        <p14:creationId xmlns:p14="http://schemas.microsoft.com/office/powerpoint/2010/main" val="2501777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15</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150</a:t>
            </a:fld>
            <a:endParaRPr lang="en-CA" dirty="0"/>
          </a:p>
        </p:txBody>
      </p:sp>
    </p:spTree>
    <p:extLst>
      <p:ext uri="{BB962C8B-B14F-4D97-AF65-F5344CB8AC3E}">
        <p14:creationId xmlns:p14="http://schemas.microsoft.com/office/powerpoint/2010/main" val="232703733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151</a:t>
            </a:fld>
            <a:endParaRPr lang="en-CA" dirty="0"/>
          </a:p>
        </p:txBody>
      </p:sp>
    </p:spTree>
    <p:extLst>
      <p:ext uri="{BB962C8B-B14F-4D97-AF65-F5344CB8AC3E}">
        <p14:creationId xmlns:p14="http://schemas.microsoft.com/office/powerpoint/2010/main" val="158110797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152</a:t>
            </a:fld>
            <a:endParaRPr lang="en-CA" dirty="0"/>
          </a:p>
        </p:txBody>
      </p:sp>
    </p:spTree>
    <p:extLst>
      <p:ext uri="{BB962C8B-B14F-4D97-AF65-F5344CB8AC3E}">
        <p14:creationId xmlns:p14="http://schemas.microsoft.com/office/powerpoint/2010/main" val="173754030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153</a:t>
            </a:fld>
            <a:endParaRPr lang="en-CA" dirty="0"/>
          </a:p>
        </p:txBody>
      </p:sp>
    </p:spTree>
    <p:extLst>
      <p:ext uri="{BB962C8B-B14F-4D97-AF65-F5344CB8AC3E}">
        <p14:creationId xmlns:p14="http://schemas.microsoft.com/office/powerpoint/2010/main" val="16296180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154</a:t>
            </a:fld>
            <a:endParaRPr lang="en-CA" dirty="0"/>
          </a:p>
        </p:txBody>
      </p:sp>
    </p:spTree>
    <p:extLst>
      <p:ext uri="{BB962C8B-B14F-4D97-AF65-F5344CB8AC3E}">
        <p14:creationId xmlns:p14="http://schemas.microsoft.com/office/powerpoint/2010/main" val="29942640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155</a:t>
            </a:fld>
            <a:endParaRPr lang="en-CA" dirty="0"/>
          </a:p>
        </p:txBody>
      </p:sp>
    </p:spTree>
    <p:extLst>
      <p:ext uri="{BB962C8B-B14F-4D97-AF65-F5344CB8AC3E}">
        <p14:creationId xmlns:p14="http://schemas.microsoft.com/office/powerpoint/2010/main" val="359687051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156</a:t>
            </a:fld>
            <a:endParaRPr lang="en-CA" dirty="0"/>
          </a:p>
        </p:txBody>
      </p:sp>
    </p:spTree>
    <p:extLst>
      <p:ext uri="{BB962C8B-B14F-4D97-AF65-F5344CB8AC3E}">
        <p14:creationId xmlns:p14="http://schemas.microsoft.com/office/powerpoint/2010/main" val="251087600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157</a:t>
            </a:fld>
            <a:endParaRPr lang="en-CA" dirty="0"/>
          </a:p>
        </p:txBody>
      </p:sp>
    </p:spTree>
    <p:extLst>
      <p:ext uri="{BB962C8B-B14F-4D97-AF65-F5344CB8AC3E}">
        <p14:creationId xmlns:p14="http://schemas.microsoft.com/office/powerpoint/2010/main" val="327909663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158</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159</a:t>
            </a:fld>
            <a:endParaRPr lang="en-CA" dirty="0"/>
          </a:p>
        </p:txBody>
      </p:sp>
    </p:spTree>
    <p:extLst>
      <p:ext uri="{BB962C8B-B14F-4D97-AF65-F5344CB8AC3E}">
        <p14:creationId xmlns:p14="http://schemas.microsoft.com/office/powerpoint/2010/main" val="2509798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16</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160</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161</a:t>
            </a:fld>
            <a:endParaRPr lang="en-CA" dirty="0"/>
          </a:p>
        </p:txBody>
      </p:sp>
    </p:spTree>
    <p:extLst>
      <p:ext uri="{BB962C8B-B14F-4D97-AF65-F5344CB8AC3E}">
        <p14:creationId xmlns:p14="http://schemas.microsoft.com/office/powerpoint/2010/main" val="15654998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162</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163</a:t>
            </a:fld>
            <a:endParaRPr lang="en-CA" dirty="0"/>
          </a:p>
        </p:txBody>
      </p:sp>
    </p:spTree>
    <p:extLst>
      <p:ext uri="{BB962C8B-B14F-4D97-AF65-F5344CB8AC3E}">
        <p14:creationId xmlns:p14="http://schemas.microsoft.com/office/powerpoint/2010/main" val="327929601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164</a:t>
            </a:fld>
            <a:endParaRPr lang="en-CA" dirty="0"/>
          </a:p>
        </p:txBody>
      </p:sp>
    </p:spTree>
    <p:extLst>
      <p:ext uri="{BB962C8B-B14F-4D97-AF65-F5344CB8AC3E}">
        <p14:creationId xmlns:p14="http://schemas.microsoft.com/office/powerpoint/2010/main" val="1160981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17</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18</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19</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2</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hlinkClick r:id="rId3"/>
              </a:rPr>
              <a:t>http://www.iata.org/whatwedo/Documents/economics/AirlinesFinancialMonitorOct12.pdf</a:t>
            </a:r>
            <a:endParaRPr lang="en-CA" dirty="0" smtClean="0">
              <a:solidFill>
                <a:srgbClr val="FFFF00"/>
              </a:solidFill>
            </a:endParaRPr>
          </a:p>
          <a:p>
            <a:r>
              <a:rPr lang="en-CA" dirty="0" smtClean="0">
                <a:solidFill>
                  <a:srgbClr val="FFFF00"/>
                </a:solidFill>
              </a:rPr>
              <a:t>Jet fuel prices fall moderately from September highs</a:t>
            </a:r>
          </a:p>
          <a:p>
            <a:endParaRPr lang="en-CA" dirty="0" smtClean="0"/>
          </a:p>
          <a:p>
            <a:r>
              <a:rPr lang="en-CA" dirty="0" smtClean="0"/>
              <a:t>The surge in jet fuel prices  after the </a:t>
            </a:r>
          </a:p>
          <a:p>
            <a:r>
              <a:rPr lang="en-CA" dirty="0" smtClean="0"/>
              <a:t>June low has now stopped, with prices </a:t>
            </a:r>
          </a:p>
          <a:p>
            <a:r>
              <a:rPr lang="en-CA" dirty="0" smtClean="0"/>
              <a:t>easing slightly throughout September </a:t>
            </a:r>
          </a:p>
          <a:p>
            <a:r>
              <a:rPr lang="en-CA" dirty="0" smtClean="0"/>
              <a:t>and October.  Jet fuel prices are also </a:t>
            </a:r>
          </a:p>
          <a:p>
            <a:r>
              <a:rPr lang="en-CA" dirty="0" smtClean="0"/>
              <a:t>down but still remain high at  close to</a:t>
            </a:r>
          </a:p>
          <a:p>
            <a:r>
              <a:rPr lang="en-CA" dirty="0" smtClean="0"/>
              <a:t>$130/bbl.  The cost of fuel has been </a:t>
            </a:r>
          </a:p>
          <a:p>
            <a:r>
              <a:rPr lang="en-CA" dirty="0" smtClean="0"/>
              <a:t>within a range of +/-$15/bbl around </a:t>
            </a:r>
          </a:p>
          <a:p>
            <a:r>
              <a:rPr lang="en-CA" dirty="0" smtClean="0"/>
              <a:t>$130/bbl for the past 20 months. </a:t>
            </a:r>
          </a:p>
          <a:p>
            <a:r>
              <a:rPr lang="en-CA" dirty="0" smtClean="0"/>
              <a:t> The main influence on price at the </a:t>
            </a:r>
          </a:p>
          <a:p>
            <a:r>
              <a:rPr lang="en-CA" dirty="0" smtClean="0"/>
              <a:t>moment seems to be a view that stocks </a:t>
            </a:r>
          </a:p>
          <a:p>
            <a:r>
              <a:rPr lang="en-CA" dirty="0" smtClean="0"/>
              <a:t>will trend higher with higher crude oil </a:t>
            </a:r>
          </a:p>
          <a:p>
            <a:r>
              <a:rPr lang="en-CA" dirty="0" smtClean="0"/>
              <a:t>output in North America and  Saudi </a:t>
            </a:r>
          </a:p>
          <a:p>
            <a:r>
              <a:rPr lang="en-CA" dirty="0" smtClean="0"/>
              <a:t>Arabia, coupled with subdued demand.</a:t>
            </a:r>
          </a:p>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20</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http://www.iata.org/pressroom/facts_figures/fact_sheets/pages/fuel.aspx</a:t>
            </a:r>
          </a:p>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21</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http://www.iata.org/pressroom/facts_figures/fact_sheets/pages/fuel.aspx</a:t>
            </a:r>
          </a:p>
          <a:p>
            <a:r>
              <a:rPr lang="en-CA" dirty="0" smtClean="0"/>
              <a:t>Fact Sheet: Fuel</a:t>
            </a:r>
          </a:p>
          <a:p>
            <a:endParaRPr lang="en-CA" dirty="0" smtClean="0"/>
          </a:p>
          <a:p>
            <a:r>
              <a:rPr lang="en-CA" dirty="0" smtClean="0"/>
              <a:t>The global airline industry’s fuel bill is forecast to total $207 billion in 2012 (accounting for 33% of operating expenses at $110.0/barrel Brent of oil).</a:t>
            </a:r>
          </a:p>
          <a:p>
            <a:r>
              <a:rPr lang="en-CA" dirty="0" smtClean="0"/>
              <a:t>This is an increase of $31 billion over 2011 and is almost 5 times 2003’s fuel bill of $44 billion (that accounted for 14% of operating expenses at $28.8/barrel Brent).</a:t>
            </a:r>
          </a:p>
          <a:p>
            <a:r>
              <a:rPr lang="en-CA" dirty="0" smtClean="0"/>
              <a:t>In 2011 the fuel bill is estimated at $176 billion (accounting for 30% of operating expenses at $111.2 per barrel Brent).</a:t>
            </a:r>
          </a:p>
          <a:p>
            <a:r>
              <a:rPr lang="en-CA" dirty="0" smtClean="0"/>
              <a:t>Industry profits of $3.0 billion are forecast for 2012 and following profits of $7.9 billion in 2011.</a:t>
            </a:r>
          </a:p>
          <a:p>
            <a:r>
              <a:rPr lang="en-CA" dirty="0" smtClean="0"/>
              <a:t>Industry Fuel Costs and Net Profits</a:t>
            </a:r>
          </a:p>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22</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Airline share prices increased for  a</a:t>
            </a:r>
            <a:r>
              <a:rPr lang="en-CA" baseline="0" dirty="0" smtClean="0"/>
              <a:t> </a:t>
            </a:r>
            <a:r>
              <a:rPr lang="en-CA" dirty="0" smtClean="0"/>
              <a:t>second consecutive month in October, with the Bloomberg Worldwide Airlines </a:t>
            </a:r>
            <a:r>
              <a:rPr lang="en-CA" baseline="0" dirty="0" smtClean="0"/>
              <a:t> </a:t>
            </a:r>
            <a:r>
              <a:rPr lang="en-CA" dirty="0" smtClean="0"/>
              <a:t>Index gaining 4% on September. </a:t>
            </a:r>
            <a:r>
              <a:rPr lang="en-CA" baseline="0" dirty="0" smtClean="0"/>
              <a:t> </a:t>
            </a:r>
            <a:r>
              <a:rPr lang="en-CA" dirty="0" smtClean="0"/>
              <a:t>Moreover, airline shares outperformed </a:t>
            </a:r>
          </a:p>
          <a:p>
            <a:r>
              <a:rPr lang="en-CA" dirty="0" smtClean="0"/>
              <a:t>the broader market, with the FTSE Global </a:t>
            </a:r>
            <a:r>
              <a:rPr lang="en-CA" baseline="0" dirty="0" smtClean="0"/>
              <a:t> </a:t>
            </a:r>
            <a:r>
              <a:rPr lang="en-CA" dirty="0" smtClean="0"/>
              <a:t>All-Cap  staying flat over the month. </a:t>
            </a:r>
            <a:r>
              <a:rPr lang="en-CA" baseline="0" dirty="0" smtClean="0"/>
              <a:t> </a:t>
            </a:r>
            <a:r>
              <a:rPr lang="en-CA" dirty="0" smtClean="0"/>
              <a:t>Airline shares in all regions experienced </a:t>
            </a:r>
            <a:r>
              <a:rPr lang="en-CA" baseline="0" dirty="0" smtClean="0"/>
              <a:t> </a:t>
            </a:r>
            <a:r>
              <a:rPr lang="en-CA" dirty="0" smtClean="0"/>
              <a:t>a rise.  Investors have seen improved </a:t>
            </a:r>
            <a:r>
              <a:rPr lang="en-CA" baseline="0" dirty="0" smtClean="0"/>
              <a:t> </a:t>
            </a:r>
            <a:r>
              <a:rPr lang="en-CA" dirty="0" smtClean="0"/>
              <a:t>performance in Q2 and Q3. The </a:t>
            </a:r>
            <a:r>
              <a:rPr lang="en-CA" baseline="0" dirty="0" smtClean="0"/>
              <a:t> </a:t>
            </a:r>
            <a:r>
              <a:rPr lang="en-CA" dirty="0" smtClean="0"/>
              <a:t>strongest performance was in Europe, </a:t>
            </a:r>
            <a:r>
              <a:rPr lang="en-CA" baseline="0" dirty="0" smtClean="0"/>
              <a:t> </a:t>
            </a:r>
            <a:r>
              <a:rPr lang="en-CA" dirty="0" smtClean="0"/>
              <a:t>where  improved Q3 financial results </a:t>
            </a:r>
            <a:r>
              <a:rPr lang="en-CA" baseline="0" dirty="0" smtClean="0"/>
              <a:t> </a:t>
            </a:r>
            <a:r>
              <a:rPr lang="en-CA" dirty="0" smtClean="0"/>
              <a:t>helped generate a 7% increase in that </a:t>
            </a:r>
            <a:r>
              <a:rPr lang="en-CA" baseline="0" dirty="0" smtClean="0"/>
              <a:t> </a:t>
            </a:r>
            <a:r>
              <a:rPr lang="en-CA" dirty="0" smtClean="0"/>
              <a:t>region’s airline share values</a:t>
            </a:r>
          </a:p>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23</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hlinkClick r:id="rId3"/>
              </a:rPr>
              <a:t>http://www.iata.org/pressroom/pr/pages/2012-08-02-01.aspx</a:t>
            </a:r>
            <a:endParaRPr lang="en-CA" dirty="0" smtClean="0"/>
          </a:p>
          <a:p>
            <a:endParaRPr lang="en-CA" dirty="0" smtClean="0"/>
          </a:p>
          <a:p>
            <a:r>
              <a:rPr lang="en-CA" dirty="0" smtClean="0">
                <a:hlinkClick r:id="rId4"/>
              </a:rPr>
              <a:t>http://www.iata.org/whatwedo/Documents/economics/MIS_Note_Jun12.pdf</a:t>
            </a:r>
            <a:endParaRPr lang="en-CA" dirty="0" smtClean="0"/>
          </a:p>
          <a:p>
            <a:endParaRPr lang="en-US" dirty="0" smtClean="0"/>
          </a:p>
          <a:p>
            <a:pPr marL="171450" indent="-171450">
              <a:buFont typeface="Arial" pitchFamily="34" charset="0"/>
              <a:buChar char="•"/>
            </a:pPr>
            <a:r>
              <a:rPr lang="en-CA" dirty="0" smtClean="0"/>
              <a:t>The trend in international  passenger travel made little progress in June,  increasing only 0.2%  on the previous month. Compared to a year ago, however, the market grew by a strong 7.4% in June, up on May, with all </a:t>
            </a:r>
            <a:r>
              <a:rPr lang="en-CA" dirty="0" err="1" smtClean="0"/>
              <a:t>regionsexcept</a:t>
            </a:r>
            <a:r>
              <a:rPr lang="en-CA" dirty="0" smtClean="0"/>
              <a:t> Africa strengthening. </a:t>
            </a:r>
          </a:p>
          <a:p>
            <a:pPr marL="171450" indent="-171450">
              <a:buFont typeface="Arial" pitchFamily="34" charset="0"/>
              <a:buChar char="•"/>
            </a:pPr>
            <a:r>
              <a:rPr lang="en-CA" dirty="0" smtClean="0"/>
              <a:t>European airlines experienced strong growth in June, increasing by 7.3% compared to the same month last year, well above the May result. Furthermore, the seasonally adjusted trend also shows a rebound in growth, with the market increasing by 1.7% in June compared to May. The growth trend started to flatten in recent months, which is consistent with the  persisting economic weakness throughout much of the continent, so the improved performance in June could be a result of volatility, rather than a legitimate reacceleration in international traffic in Europe. </a:t>
            </a:r>
          </a:p>
          <a:p>
            <a:pPr marL="171450" indent="-171450">
              <a:buFont typeface="Arial" pitchFamily="34" charset="0"/>
              <a:buChar char="•"/>
            </a:pPr>
            <a:r>
              <a:rPr lang="en-CA" dirty="0" smtClean="0"/>
              <a:t>International passenger travel on Latin American airlines increased significantly in June compared to a year ago, by 11.2%. However, the trend in international travel had slowed in 2012, increasing at a 2% annualized rate from early 2012 through to May. In June, the growth was solid compared to May, 1.3%, but once again this month’s performance may not be reflecting more than volatility, with Latin America’s economies expanding at a lower rate in light of the persisting European crisis.</a:t>
            </a:r>
          </a:p>
          <a:p>
            <a:pPr marL="171450" indent="-171450">
              <a:buFont typeface="Arial" pitchFamily="34" charset="0"/>
              <a:buChar char="•"/>
            </a:pPr>
            <a:r>
              <a:rPr lang="en-CA" dirty="0" smtClean="0"/>
              <a:t>Asia/Pacific airlines  experienced an increase in international travel in June compared to a year ago, by 6%. This result was only slightly up on May, and in fact the month-on-month trend indicates a small decline in the market, by 0.1%. This is now the second month of negative trend, putting on hold the upward momentum in growth which had commenced at the end of 2011. </a:t>
            </a:r>
          </a:p>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24</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hlinkClick r:id="rId3"/>
              </a:rPr>
              <a:t>http://www.iata.org/pressroom/pr/pages/2012-08-02-01.aspx</a:t>
            </a:r>
            <a:endParaRPr lang="en-CA" dirty="0" smtClean="0"/>
          </a:p>
          <a:p>
            <a:endParaRPr lang="en-CA" dirty="0" smtClean="0"/>
          </a:p>
          <a:p>
            <a:r>
              <a:rPr lang="en-CA" dirty="0" smtClean="0">
                <a:hlinkClick r:id="rId4"/>
              </a:rPr>
              <a:t>http://www.iata.org/whatwedo/Documents/economics/MIS_Note_Jun12.pdf</a:t>
            </a:r>
            <a:endParaRPr lang="en-CA" dirty="0" smtClean="0"/>
          </a:p>
          <a:p>
            <a:endParaRPr lang="en-US" dirty="0" smtClean="0"/>
          </a:p>
          <a:p>
            <a:pPr marL="171450" indent="-171450">
              <a:buFont typeface="Arial" pitchFamily="34" charset="0"/>
              <a:buChar char="•"/>
            </a:pPr>
            <a:r>
              <a:rPr lang="en-CA" dirty="0" smtClean="0"/>
              <a:t>On domestic passenger markets,  India’s domestic travel fell sharply in  June compared to May,  contracting by 0.7% year-on-year. This is the second month of weak year-on-year growth, and the trend in growth continues to be flat since the start of 2012.  </a:t>
            </a:r>
          </a:p>
          <a:p>
            <a:pPr marL="171450" indent="-171450">
              <a:buFont typeface="Arial" pitchFamily="34" charset="0"/>
              <a:buChar char="•"/>
            </a:pPr>
            <a:r>
              <a:rPr lang="en-CA" dirty="0" smtClean="0"/>
              <a:t>Japan’s domestic market continues to show no growth. There were signs of post-earthquake recovery toward the end of 2011, but that expansion lost steam in 2012 and the market remains more than 8% smaller than prior to the disaster. The 10.4% year-on-year growth result for June is entirely due to growth in the second half of 2011.  </a:t>
            </a:r>
          </a:p>
          <a:p>
            <a:pPr marL="171450" indent="-171450">
              <a:buFont typeface="Arial" pitchFamily="34" charset="0"/>
              <a:buChar char="•"/>
            </a:pPr>
            <a:r>
              <a:rPr lang="en-CA" dirty="0" smtClean="0"/>
              <a:t>The downward trend in domestic load factors persists, despite some pickup in June compared to May, where an improvement in demand helped load factors gain slightly, by 0.1%. Weakness in domestic travel demand since the start of 2012 has been placing downward pressure on load factors for several months.</a:t>
            </a:r>
          </a:p>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25</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http://www.iata.org/whatwedo/Documents/economics/MIS_Note_Jun12.pdf</a:t>
            </a:r>
          </a:p>
          <a:p>
            <a:r>
              <a:rPr lang="en-CA" dirty="0" smtClean="0"/>
              <a:t>The trend for international air freight was positive in June, improving further on the lows of Q4 2011. The positive trend has been consistent with improvements in business and consumer confidence seen earlier in the year. In </a:t>
            </a:r>
          </a:p>
          <a:p>
            <a:r>
              <a:rPr lang="en-CA" dirty="0" smtClean="0"/>
              <a:t>the most recent months, however, business confidence has started to soften as has growth in world trade, and a </a:t>
            </a:r>
          </a:p>
          <a:p>
            <a:r>
              <a:rPr lang="en-CA" dirty="0" smtClean="0"/>
              <a:t>continuation in this trend could threaten the recovery in demand for air freight in coming months. The international </a:t>
            </a:r>
          </a:p>
          <a:p>
            <a:r>
              <a:rPr lang="en-CA" dirty="0" smtClean="0"/>
              <a:t>air freight market was 1.1% larger in June than the same month last year, and the month-on-month trend was </a:t>
            </a:r>
          </a:p>
          <a:p>
            <a:r>
              <a:rPr lang="en-CA" dirty="0" smtClean="0"/>
              <a:t>also positive, increasing 0.6% in June compared to May</a:t>
            </a:r>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26</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http://www.iata.org/pressroom/facts_figures/fact_sheets/Documents/industry-facts.pdf</a:t>
            </a:r>
          </a:p>
          <a:p>
            <a:endParaRPr lang="en-US" dirty="0" smtClean="0"/>
          </a:p>
          <a:p>
            <a:r>
              <a:rPr lang="en-CA" dirty="0" smtClean="0">
                <a:hlinkClick r:id="rId3"/>
              </a:rPr>
              <a:t>http://www.iata.org/events/agm/2012/Documents/2012-agm-industry-outlook-media-briefing.pdf</a:t>
            </a:r>
            <a:endParaRPr lang="en-CA" dirty="0" smtClean="0"/>
          </a:p>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27</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28</a:t>
            </a:fld>
            <a:endParaRPr lang="en-CA" dirty="0"/>
          </a:p>
        </p:txBody>
      </p:sp>
    </p:spTree>
    <p:extLst>
      <p:ext uri="{BB962C8B-B14F-4D97-AF65-F5344CB8AC3E}">
        <p14:creationId xmlns:p14="http://schemas.microsoft.com/office/powerpoint/2010/main" val="1929682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EBITDA as a percentage</a:t>
            </a:r>
            <a:r>
              <a:rPr lang="en-CA" baseline="0" dirty="0" smtClean="0"/>
              <a:t> of revenues: graph clearly shows that margins are being squeezed. Airlines across all three regions took a big hit due to the financial crisis. Looks like U.S. went down first. Asia-Pacific experienced the biggest loss in 2009, but recovered much better than its US and Euro counterparts</a:t>
            </a:r>
            <a:endParaRPr lang="en-CA" dirty="0" smtClean="0"/>
          </a:p>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29</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3</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The weighted average cost of capital for airlines is significantly higher than the return on invested capital. The graph shows that the airline industry is not friendly to investors.</a:t>
            </a:r>
          </a:p>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30</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a:t>
            </a:r>
            <a:r>
              <a:rPr lang="en-CA" baseline="0" dirty="0" smtClean="0"/>
              <a:t> graph shows yields of US airlines with the average worldwide return fare. We can observe that yields have been trending upwards since 2009. The strong rise seen in yields has stalled through 2012. The most recent quarter has seen yields starting to decline.</a:t>
            </a:r>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31</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According to</a:t>
            </a:r>
            <a:r>
              <a:rPr lang="en-CA" baseline="0" dirty="0" smtClean="0"/>
              <a:t> the IATA, asset utilization across many markets is looking good. In the past, in the face of slowing demand and increasing airline deliveries, passenger load factors and aircraft utilization would have fallen by this stage. Both measure have stabilized in the last few years.</a:t>
            </a:r>
            <a:endParaRPr lang="en-CA" dirty="0" smtClean="0"/>
          </a:p>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32</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Global air travel continued to expand in Sept, but</a:t>
            </a:r>
            <a:r>
              <a:rPr lang="en-CA" baseline="0" dirty="0" smtClean="0"/>
              <a:t> at a slower rate than during the first half of the year. There were improvements in the levels of air travel in September compared to the month before. However, the current weak business environment implies that this is merely erratic movement rather than an upturn in the trend.</a:t>
            </a:r>
          </a:p>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33</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Airline</a:t>
            </a:r>
            <a:r>
              <a:rPr lang="en-CA" baseline="0" dirty="0" smtClean="0"/>
              <a:t> profitability has seen significant downward pressure since the industry peaked in 2010. The two main contributing factors is oil prices and faltering world trade growth. We can observe that oil prices have risen from about $79 a barrel to nearly $110; a rise of 40% since 2010. During that same time, world trade growth slowed from 14% to about 3%.  </a:t>
            </a:r>
          </a:p>
          <a:p>
            <a:endParaRPr lang="en-CA" baseline="0" dirty="0" smtClean="0"/>
          </a:p>
          <a:p>
            <a:r>
              <a:rPr lang="en-CA" baseline="0" dirty="0" smtClean="0"/>
              <a:t>These two adverse factors will the point of maximum damage in 2012. By 2013, forecasters expect oil prices to drop and world trade growth is expected to rise at a faster pace. Reasons: recent monetary actions by central banks and lower energy prices.</a:t>
            </a:r>
            <a:endParaRPr lang="en-CA" dirty="0" smtClean="0"/>
          </a:p>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34</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35</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36</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37</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Graph shows</a:t>
            </a:r>
            <a:r>
              <a:rPr lang="en-CA" baseline="0" dirty="0" smtClean="0"/>
              <a:t> 2013 inflation vs. baseline forecast. Best case scenarios will land on the top right of the origin. </a:t>
            </a:r>
            <a:endParaRPr lang="en-CA" dirty="0" smtClean="0"/>
          </a:p>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38</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Both</a:t>
            </a:r>
            <a:r>
              <a:rPr lang="en-CA" baseline="0" dirty="0" smtClean="0"/>
              <a:t> global economic growth and airline profit margins starting to show an upward climb starting in 2012.  The current economic growth environment is weak. Industry profitability is closely correlated with economic growth. When economic growth is robust, global airlines can still make profits despite high fuel prices. Growth is now close to the point where profits turns into losses. </a:t>
            </a:r>
            <a:endParaRPr lang="en-CA" dirty="0">
              <a:solidFill>
                <a:schemeClr val="bg1">
                  <a:lumMod val="95000"/>
                </a:schemeClr>
              </a:solidFill>
            </a:endParaRPr>
          </a:p>
        </p:txBody>
      </p:sp>
      <p:sp>
        <p:nvSpPr>
          <p:cNvPr id="4" name="Slide Number Placeholder 3"/>
          <p:cNvSpPr>
            <a:spLocks noGrp="1"/>
          </p:cNvSpPr>
          <p:nvPr>
            <p:ph type="sldNum" sz="quarter" idx="10"/>
          </p:nvPr>
        </p:nvSpPr>
        <p:spPr/>
        <p:txBody>
          <a:bodyPr/>
          <a:lstStyle/>
          <a:p>
            <a:fld id="{851649A5-D036-42BD-A836-AE9BF352091A}" type="slidenum">
              <a:rPr lang="en-CA" smtClean="0"/>
              <a:pPr/>
              <a:t>39</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4</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40</a:t>
            </a:fld>
            <a:endParaRPr lang="en-CA" dirty="0"/>
          </a:p>
        </p:txBody>
      </p:sp>
    </p:spTree>
    <p:extLst>
      <p:ext uri="{BB962C8B-B14F-4D97-AF65-F5344CB8AC3E}">
        <p14:creationId xmlns:p14="http://schemas.microsoft.com/office/powerpoint/2010/main" val="19296822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41</a:t>
            </a:fld>
            <a:endParaRPr lang="en-CA" dirty="0"/>
          </a:p>
        </p:txBody>
      </p:sp>
    </p:spTree>
    <p:extLst>
      <p:ext uri="{BB962C8B-B14F-4D97-AF65-F5344CB8AC3E}">
        <p14:creationId xmlns:p14="http://schemas.microsoft.com/office/powerpoint/2010/main" val="127239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42</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43</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44</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45</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46</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47</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48</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49</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5</a:t>
            </a:fld>
            <a:endParaRPr lang="en-CA" dirty="0"/>
          </a:p>
        </p:txBody>
      </p:sp>
    </p:spTree>
    <p:extLst>
      <p:ext uri="{BB962C8B-B14F-4D97-AF65-F5344CB8AC3E}">
        <p14:creationId xmlns:p14="http://schemas.microsoft.com/office/powerpoint/2010/main" val="1929682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50</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51</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52</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53</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54</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55</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56</a:t>
            </a:fld>
            <a:endParaRPr lang="en-CA" dirty="0"/>
          </a:p>
        </p:txBody>
      </p:sp>
    </p:spTree>
    <p:extLst>
      <p:ext uri="{BB962C8B-B14F-4D97-AF65-F5344CB8AC3E}">
        <p14:creationId xmlns:p14="http://schemas.microsoft.com/office/powerpoint/2010/main" val="20808192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57</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58</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59</a:t>
            </a:fld>
            <a:endParaRPr lang="en-CA" dirty="0"/>
          </a:p>
        </p:txBody>
      </p:sp>
    </p:spTree>
    <p:extLst>
      <p:ext uri="{BB962C8B-B14F-4D97-AF65-F5344CB8AC3E}">
        <p14:creationId xmlns:p14="http://schemas.microsoft.com/office/powerpoint/2010/main" val="1170686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6</a:t>
            </a:fld>
            <a:endParaRPr lang="en-CA" dirty="0"/>
          </a:p>
        </p:txBody>
      </p:sp>
    </p:spTree>
    <p:extLst>
      <p:ext uri="{BB962C8B-B14F-4D97-AF65-F5344CB8AC3E}">
        <p14:creationId xmlns:p14="http://schemas.microsoft.com/office/powerpoint/2010/main" val="19296822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60</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61</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62</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63</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64</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65</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66</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67</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68</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69</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7</a:t>
            </a:fld>
            <a:endParaRPr lang="en-CA" dirty="0"/>
          </a:p>
        </p:txBody>
      </p:sp>
    </p:spTree>
    <p:extLst>
      <p:ext uri="{BB962C8B-B14F-4D97-AF65-F5344CB8AC3E}">
        <p14:creationId xmlns:p14="http://schemas.microsoft.com/office/powerpoint/2010/main" val="19296822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70</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71</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72</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73</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74</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75</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76</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77</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78</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1649A5-D036-42BD-A836-AE9BF352091A}" type="slidenum">
              <a:rPr lang="en-CA" smtClean="0"/>
              <a:pPr/>
              <a:t>79</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8</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80</a:t>
            </a:fld>
            <a:endParaRPr lang="en-CA" dirty="0"/>
          </a:p>
        </p:txBody>
      </p:sp>
    </p:spTree>
    <p:extLst>
      <p:ext uri="{BB962C8B-B14F-4D97-AF65-F5344CB8AC3E}">
        <p14:creationId xmlns:p14="http://schemas.microsoft.com/office/powerpoint/2010/main" val="9351061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8.76 latest closing price</a:t>
            </a:r>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81</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82</a:t>
            </a:fld>
            <a:endParaRPr lang="en-CA" dirty="0"/>
          </a:p>
        </p:txBody>
      </p:sp>
    </p:spTree>
    <p:extLst>
      <p:ext uri="{BB962C8B-B14F-4D97-AF65-F5344CB8AC3E}">
        <p14:creationId xmlns:p14="http://schemas.microsoft.com/office/powerpoint/2010/main" val="35778725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83</a:t>
            </a:fld>
            <a:endParaRPr lang="en-CA" dirty="0"/>
          </a:p>
        </p:txBody>
      </p:sp>
    </p:spTree>
    <p:extLst>
      <p:ext uri="{BB962C8B-B14F-4D97-AF65-F5344CB8AC3E}">
        <p14:creationId xmlns:p14="http://schemas.microsoft.com/office/powerpoint/2010/main" val="32920672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84</a:t>
            </a:fld>
            <a:endParaRPr lang="en-CA" dirty="0"/>
          </a:p>
        </p:txBody>
      </p:sp>
    </p:spTree>
    <p:extLst>
      <p:ext uri="{BB962C8B-B14F-4D97-AF65-F5344CB8AC3E}">
        <p14:creationId xmlns:p14="http://schemas.microsoft.com/office/powerpoint/2010/main" val="35785401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85</a:t>
            </a:fld>
            <a:endParaRPr lang="en-CA" dirty="0"/>
          </a:p>
        </p:txBody>
      </p:sp>
    </p:spTree>
    <p:extLst>
      <p:ext uri="{BB962C8B-B14F-4D97-AF65-F5344CB8AC3E}">
        <p14:creationId xmlns:p14="http://schemas.microsoft.com/office/powerpoint/2010/main" val="31165316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86</a:t>
            </a:fld>
            <a:endParaRPr lang="en-CA" dirty="0"/>
          </a:p>
        </p:txBody>
      </p:sp>
    </p:spTree>
    <p:extLst>
      <p:ext uri="{BB962C8B-B14F-4D97-AF65-F5344CB8AC3E}">
        <p14:creationId xmlns:p14="http://schemas.microsoft.com/office/powerpoint/2010/main" val="42360962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87</a:t>
            </a:fld>
            <a:endParaRPr lang="en-CA" dirty="0"/>
          </a:p>
        </p:txBody>
      </p:sp>
    </p:spTree>
    <p:extLst>
      <p:ext uri="{BB962C8B-B14F-4D97-AF65-F5344CB8AC3E}">
        <p14:creationId xmlns:p14="http://schemas.microsoft.com/office/powerpoint/2010/main" val="23606015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88</a:t>
            </a:fld>
            <a:endParaRPr lang="en-CA" dirty="0"/>
          </a:p>
        </p:txBody>
      </p:sp>
    </p:spTree>
    <p:extLst>
      <p:ext uri="{BB962C8B-B14F-4D97-AF65-F5344CB8AC3E}">
        <p14:creationId xmlns:p14="http://schemas.microsoft.com/office/powerpoint/2010/main" val="4855656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89</a:t>
            </a:fld>
            <a:endParaRPr lang="en-CA" dirty="0"/>
          </a:p>
        </p:txBody>
      </p:sp>
    </p:spTree>
    <p:extLst>
      <p:ext uri="{BB962C8B-B14F-4D97-AF65-F5344CB8AC3E}">
        <p14:creationId xmlns:p14="http://schemas.microsoft.com/office/powerpoint/2010/main" val="1704266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649A5-D036-42BD-A836-AE9BF352091A}" type="slidenum">
              <a:rPr lang="en-CA" smtClean="0"/>
              <a:pPr/>
              <a:t>9</a:t>
            </a:fld>
            <a:endParaRPr lang="en-CA"/>
          </a:p>
        </p:txBody>
      </p:sp>
    </p:spTree>
    <p:extLst>
      <p:ext uri="{BB962C8B-B14F-4D97-AF65-F5344CB8AC3E}">
        <p14:creationId xmlns:p14="http://schemas.microsoft.com/office/powerpoint/2010/main" val="19296822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90</a:t>
            </a:fld>
            <a:endParaRPr lang="en-CA" dirty="0"/>
          </a:p>
        </p:txBody>
      </p:sp>
    </p:spTree>
    <p:extLst>
      <p:ext uri="{BB962C8B-B14F-4D97-AF65-F5344CB8AC3E}">
        <p14:creationId xmlns:p14="http://schemas.microsoft.com/office/powerpoint/2010/main" val="5724816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91</a:t>
            </a:fld>
            <a:endParaRPr lang="en-CA" dirty="0"/>
          </a:p>
        </p:txBody>
      </p:sp>
    </p:spTree>
    <p:extLst>
      <p:ext uri="{BB962C8B-B14F-4D97-AF65-F5344CB8AC3E}">
        <p14:creationId xmlns:p14="http://schemas.microsoft.com/office/powerpoint/2010/main" val="7167838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92</a:t>
            </a:fld>
            <a:endParaRPr lang="en-CA" dirty="0"/>
          </a:p>
        </p:txBody>
      </p:sp>
    </p:spTree>
    <p:extLst>
      <p:ext uri="{BB962C8B-B14F-4D97-AF65-F5344CB8AC3E}">
        <p14:creationId xmlns:p14="http://schemas.microsoft.com/office/powerpoint/2010/main" val="35457394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93</a:t>
            </a:fld>
            <a:endParaRPr lang="en-CA" dirty="0"/>
          </a:p>
        </p:txBody>
      </p:sp>
    </p:spTree>
    <p:extLst>
      <p:ext uri="{BB962C8B-B14F-4D97-AF65-F5344CB8AC3E}">
        <p14:creationId xmlns:p14="http://schemas.microsoft.com/office/powerpoint/2010/main" val="23372371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94</a:t>
            </a:fld>
            <a:endParaRPr lang="en-CA" dirty="0"/>
          </a:p>
        </p:txBody>
      </p:sp>
    </p:spTree>
    <p:extLst>
      <p:ext uri="{BB962C8B-B14F-4D97-AF65-F5344CB8AC3E}">
        <p14:creationId xmlns:p14="http://schemas.microsoft.com/office/powerpoint/2010/main" val="11341969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95</a:t>
            </a:fld>
            <a:endParaRPr lang="en-CA" dirty="0"/>
          </a:p>
        </p:txBody>
      </p:sp>
    </p:spTree>
    <p:extLst>
      <p:ext uri="{BB962C8B-B14F-4D97-AF65-F5344CB8AC3E}">
        <p14:creationId xmlns:p14="http://schemas.microsoft.com/office/powerpoint/2010/main" val="40605559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96</a:t>
            </a:fld>
            <a:endParaRPr lang="en-CA" dirty="0"/>
          </a:p>
        </p:txBody>
      </p:sp>
    </p:spTree>
    <p:extLst>
      <p:ext uri="{BB962C8B-B14F-4D97-AF65-F5344CB8AC3E}">
        <p14:creationId xmlns:p14="http://schemas.microsoft.com/office/powerpoint/2010/main" val="29300499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97</a:t>
            </a:fld>
            <a:endParaRPr lang="en-CA" dirty="0"/>
          </a:p>
        </p:txBody>
      </p:sp>
    </p:spTree>
    <p:extLst>
      <p:ext uri="{BB962C8B-B14F-4D97-AF65-F5344CB8AC3E}">
        <p14:creationId xmlns:p14="http://schemas.microsoft.com/office/powerpoint/2010/main" val="12819047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98</a:t>
            </a:fld>
            <a:endParaRPr lang="en-CA" dirty="0"/>
          </a:p>
        </p:txBody>
      </p:sp>
    </p:spTree>
    <p:extLst>
      <p:ext uri="{BB962C8B-B14F-4D97-AF65-F5344CB8AC3E}">
        <p14:creationId xmlns:p14="http://schemas.microsoft.com/office/powerpoint/2010/main" val="14343064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99</a:t>
            </a:fld>
            <a:endParaRPr lang="en-CA" dirty="0"/>
          </a:p>
        </p:txBody>
      </p:sp>
    </p:spTree>
    <p:extLst>
      <p:ext uri="{BB962C8B-B14F-4D97-AF65-F5344CB8AC3E}">
        <p14:creationId xmlns:p14="http://schemas.microsoft.com/office/powerpoint/2010/main" val="2342534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D4144F7A-425C-4063-91FB-9704C8A0686E}" type="datetimeFigureOut">
              <a:rPr lang="en-US" smtClean="0"/>
              <a:t>11/14/2012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2769509-10B2-4EC1-99EF-66DCD2069035}" type="slidenum">
              <a:rPr lang="en-CA" smtClean="0"/>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4144F7A-425C-4063-91FB-9704C8A0686E}" type="datetimeFigureOut">
              <a:rPr lang="en-US" smtClean="0"/>
              <a:t>11/14/2012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2769509-10B2-4EC1-99EF-66DCD2069035}" type="slidenum">
              <a:rPr lang="en-CA" smtClean="0"/>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4144F7A-425C-4063-91FB-9704C8A0686E}" type="datetimeFigureOut">
              <a:rPr lang="en-US" smtClean="0"/>
              <a:t>11/14/2012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2769509-10B2-4EC1-99EF-66DCD2069035}" type="slidenum">
              <a:rPr lang="en-CA" smtClean="0"/>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4144F7A-425C-4063-91FB-9704C8A0686E}" type="datetimeFigureOut">
              <a:rPr lang="en-US" smtClean="0"/>
              <a:t>11/14/2012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2769509-10B2-4EC1-99EF-66DCD2069035}" type="slidenum">
              <a:rPr lang="en-CA" smtClean="0"/>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144F7A-425C-4063-91FB-9704C8A0686E}" type="datetimeFigureOut">
              <a:rPr lang="en-US" smtClean="0"/>
              <a:t>11/14/2012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2769509-10B2-4EC1-99EF-66DCD2069035}" type="slidenum">
              <a:rPr lang="en-CA" smtClean="0"/>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D4144F7A-425C-4063-91FB-9704C8A0686E}" type="datetimeFigureOut">
              <a:rPr lang="en-US" smtClean="0"/>
              <a:t>11/14/2012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32769509-10B2-4EC1-99EF-66DCD2069035}" type="slidenum">
              <a:rPr lang="en-CA" smtClean="0"/>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D4144F7A-425C-4063-91FB-9704C8A0686E}" type="datetimeFigureOut">
              <a:rPr lang="en-US" smtClean="0"/>
              <a:t>11/14/2012</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32769509-10B2-4EC1-99EF-66DCD2069035}" type="slidenum">
              <a:rPr lang="en-CA" smtClean="0"/>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D4144F7A-425C-4063-91FB-9704C8A0686E}" type="datetimeFigureOut">
              <a:rPr lang="en-US" smtClean="0"/>
              <a:t>11/14/2012</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32769509-10B2-4EC1-99EF-66DCD2069035}" type="slidenum">
              <a:rPr lang="en-CA" smtClean="0"/>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44F7A-425C-4063-91FB-9704C8A0686E}" type="datetimeFigureOut">
              <a:rPr lang="en-US" smtClean="0"/>
              <a:t>11/14/2012</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32769509-10B2-4EC1-99EF-66DCD2069035}" type="slidenum">
              <a:rPr lang="en-CA" smtClean="0"/>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144F7A-425C-4063-91FB-9704C8A0686E}" type="datetimeFigureOut">
              <a:rPr lang="en-US" smtClean="0"/>
              <a:t>11/14/2012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32769509-10B2-4EC1-99EF-66DCD2069035}" type="slidenum">
              <a:rPr lang="en-CA" smtClean="0"/>
              <a:t>‹#›</a:t>
            </a:fld>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144F7A-425C-4063-91FB-9704C8A0686E}" type="datetimeFigureOut">
              <a:rPr lang="en-US" smtClean="0"/>
              <a:t>11/14/2012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32769509-10B2-4EC1-99EF-66DCD2069035}" type="slidenum">
              <a:rPr lang="en-CA" smtClean="0"/>
              <a:t>‹#›</a:t>
            </a:fld>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44F7A-425C-4063-91FB-9704C8A0686E}" type="datetimeFigureOut">
              <a:rPr lang="en-US" smtClean="0"/>
              <a:t>11/14/2012</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69509-10B2-4EC1-99EF-66DCD2069035}" type="slidenum">
              <a:rPr lang="en-CA" smtClean="0"/>
              <a:t>‹#›</a:t>
            </a:fld>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6.jpe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0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10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10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0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10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10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108.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30.png"/><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0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1.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png"/></Relationships>
</file>

<file path=ppt/slides/_rels/slide11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11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1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1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1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1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12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2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2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2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2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2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2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2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2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2.jpeg"/></Relationships>
</file>

<file path=ppt/slides/_rels/slide13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3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13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3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45.jpeg"/><Relationship Id="rId7" Type="http://schemas.openxmlformats.org/officeDocument/2006/relationships/diagramColors" Target="../diagrams/colors7.xml"/><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161.jpeg"/><Relationship Id="rId4" Type="http://schemas.openxmlformats.org/officeDocument/2006/relationships/diagramData" Target="../diagrams/data7.xml"/><Relationship Id="rId9" Type="http://schemas.openxmlformats.org/officeDocument/2006/relationships/image" Target="../media/image160.jpeg"/></Relationships>
</file>

<file path=ppt/slides/_rels/slide13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45.jpeg"/><Relationship Id="rId7" Type="http://schemas.openxmlformats.org/officeDocument/2006/relationships/diagramColors" Target="../diagrams/colors8.xml"/><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163.jpeg"/><Relationship Id="rId4" Type="http://schemas.openxmlformats.org/officeDocument/2006/relationships/diagramData" Target="../diagrams/data8.xml"/><Relationship Id="rId9" Type="http://schemas.openxmlformats.org/officeDocument/2006/relationships/image" Target="../media/image162.jpeg"/></Relationships>
</file>

<file path=ppt/slides/_rels/slide13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3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3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14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14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70.jpeg"/></Relationships>
</file>

<file path=ppt/slides/_rels/slide14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4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4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1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4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78.jpeg"/></Relationships>
</file>

<file path=ppt/slides/_rels/slide1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9.jpeg"/></Relationships>
</file>

<file path=ppt/slides/_rels/slide15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5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82.jpeg"/></Relationships>
</file>

<file path=ppt/slides/_rels/slide15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15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5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15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15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59.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3.png"/><Relationship Id="rId4" Type="http://schemas.openxmlformats.org/officeDocument/2006/relationships/image" Target="../media/image22.png"/></Relationships>
</file>

<file path=ppt/slides/_rels/slide16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2.png"/></Relationships>
</file>

<file path=ppt/slides/_rels/slide16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16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64.png"/><Relationship Id="rId3" Type="http://schemas.openxmlformats.org/officeDocument/2006/relationships/image" Target="../media/image48.png"/><Relationship Id="rId7" Type="http://schemas.openxmlformats.org/officeDocument/2006/relationships/diagramColors" Target="../diagrams/colors4.xml"/><Relationship Id="rId12"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image" Target="../media/image62.png"/><Relationship Id="rId5" Type="http://schemas.openxmlformats.org/officeDocument/2006/relationships/diagramLayout" Target="../diagrams/layout4.xml"/><Relationship Id="rId10" Type="http://schemas.openxmlformats.org/officeDocument/2006/relationships/image" Target="../media/image61.png"/><Relationship Id="rId4" Type="http://schemas.openxmlformats.org/officeDocument/2006/relationships/diagramData" Target="../diagrams/data4.xml"/><Relationship Id="rId9"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png"/><Relationship Id="rId5" Type="http://schemas.openxmlformats.org/officeDocument/2006/relationships/diagramQuickStyle" Target="../diagrams/quickStyle1.xml"/><Relationship Id="rId10" Type="http://schemas.openxmlformats.org/officeDocument/2006/relationships/image" Target="../media/image5.jpeg"/><Relationship Id="rId4" Type="http://schemas.openxmlformats.org/officeDocument/2006/relationships/diagramLayout" Target="../diagrams/layout1.xml"/><Relationship Id="rId9"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jpeg"/><Relationship Id="rId4" Type="http://schemas.openxmlformats.org/officeDocument/2006/relationships/diagramLayout" Target="../diagrams/layout2.xml"/><Relationship Id="rId9"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8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8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8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8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9.jpeg"/><Relationship Id="rId7" Type="http://schemas.openxmlformats.org/officeDocument/2006/relationships/diagramColors" Target="../diagrams/colors5.xml"/><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05.jpeg"/></Relationships>
</file>

<file path=ppt/slides/_rels/slide8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9.jpeg"/><Relationship Id="rId7" Type="http://schemas.openxmlformats.org/officeDocument/2006/relationships/diagramColors" Target="../diagrams/colors6.xml"/><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06.jpeg"/></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12.gif"/></Relationships>
</file>

<file path=ppt/slides/_rels/slide9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9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9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9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9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9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1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5728"/>
            <a:ext cx="6215106" cy="1143008"/>
          </a:xfrm>
        </p:spPr>
        <p:txBody>
          <a:bodyPr>
            <a:normAutofit/>
          </a:bodyPr>
          <a:lstStyle/>
          <a:p>
            <a:r>
              <a:rPr lang="en-CA" sz="4800" i="1" dirty="0" smtClean="0">
                <a:solidFill>
                  <a:schemeClr val="bg1">
                    <a:lumMod val="95000"/>
                  </a:schemeClr>
                </a:solidFill>
                <a:effectLst>
                  <a:innerShdw blurRad="63500" dist="50800" dir="19860000">
                    <a:prstClr val="black">
                      <a:alpha val="50000"/>
                    </a:prstClr>
                  </a:innerShdw>
                </a:effectLst>
                <a:latin typeface="Franklin Gothic Medium" pitchFamily="34" charset="0"/>
              </a:rPr>
              <a:t>GLOBAL AIRLINES</a:t>
            </a:r>
            <a:endParaRPr lang="en-CA" sz="4800" i="1" dirty="0">
              <a:solidFill>
                <a:schemeClr val="bg1">
                  <a:lumMod val="95000"/>
                </a:schemeClr>
              </a:solidFill>
              <a:effectLst>
                <a:innerShdw blurRad="63500" dist="50800" dir="19860000">
                  <a:prstClr val="black">
                    <a:alpha val="50000"/>
                  </a:prstClr>
                </a:innerShdw>
              </a:effectLst>
              <a:latin typeface="Franklin Gothic Medium" pitchFamily="34" charset="0"/>
            </a:endParaRPr>
          </a:p>
        </p:txBody>
      </p:sp>
      <p:sp>
        <p:nvSpPr>
          <p:cNvPr id="3" name="Subtitle 2"/>
          <p:cNvSpPr>
            <a:spLocks noGrp="1"/>
          </p:cNvSpPr>
          <p:nvPr>
            <p:ph type="subTitle" idx="1"/>
          </p:nvPr>
        </p:nvSpPr>
        <p:spPr>
          <a:xfrm>
            <a:off x="0" y="4643446"/>
            <a:ext cx="6400800" cy="1752600"/>
          </a:xfrm>
        </p:spPr>
        <p:txBody>
          <a:bodyPr>
            <a:normAutofit/>
          </a:bodyPr>
          <a:lstStyle/>
          <a:p>
            <a:pPr algn="l"/>
            <a:r>
              <a:rPr lang="en-CA" sz="2000" dirty="0" smtClean="0">
                <a:solidFill>
                  <a:schemeClr val="bg1">
                    <a:lumMod val="95000"/>
                  </a:schemeClr>
                </a:solidFill>
                <a:latin typeface="Verdana" pitchFamily="34" charset="0"/>
                <a:ea typeface="Verdana" pitchFamily="34" charset="0"/>
                <a:cs typeface="Verdana" pitchFamily="34" charset="0"/>
              </a:rPr>
              <a:t>Presented By:</a:t>
            </a:r>
          </a:p>
          <a:p>
            <a:pPr lvl="3" algn="l"/>
            <a:r>
              <a:rPr lang="en-CA" sz="1400" b="1" dirty="0" smtClean="0">
                <a:solidFill>
                  <a:schemeClr val="bg1">
                    <a:lumMod val="95000"/>
                  </a:schemeClr>
                </a:solidFill>
                <a:latin typeface="Verdana" pitchFamily="34" charset="0"/>
                <a:ea typeface="Verdana" pitchFamily="34" charset="0"/>
                <a:cs typeface="Verdana" pitchFamily="34" charset="0"/>
              </a:rPr>
              <a:t>H</a:t>
            </a:r>
            <a:r>
              <a:rPr lang="en-US" altLang="zh-CN" sz="1400" b="1" dirty="0" err="1" smtClean="0">
                <a:solidFill>
                  <a:schemeClr val="bg1">
                    <a:lumMod val="95000"/>
                  </a:schemeClr>
                </a:solidFill>
                <a:latin typeface="Verdana" pitchFamily="34" charset="0"/>
                <a:ea typeface="Verdana" pitchFamily="34" charset="0"/>
                <a:cs typeface="Verdana" pitchFamily="34" charset="0"/>
              </a:rPr>
              <a:t>aomin</a:t>
            </a:r>
            <a:r>
              <a:rPr lang="en-CA" sz="1400" b="1" dirty="0" smtClean="0">
                <a:solidFill>
                  <a:schemeClr val="bg1">
                    <a:lumMod val="95000"/>
                  </a:schemeClr>
                </a:solidFill>
                <a:latin typeface="Verdana" pitchFamily="34" charset="0"/>
                <a:ea typeface="Verdana" pitchFamily="34" charset="0"/>
                <a:cs typeface="Verdana" pitchFamily="34" charset="0"/>
              </a:rPr>
              <a:t> Chen</a:t>
            </a:r>
          </a:p>
          <a:p>
            <a:pPr lvl="3" algn="l"/>
            <a:r>
              <a:rPr lang="en-CA" sz="1400" b="1" dirty="0" smtClean="0">
                <a:solidFill>
                  <a:schemeClr val="bg1">
                    <a:lumMod val="95000"/>
                  </a:schemeClr>
                </a:solidFill>
                <a:latin typeface="Verdana" pitchFamily="34" charset="0"/>
                <a:ea typeface="Verdana" pitchFamily="34" charset="0"/>
                <a:cs typeface="Verdana" pitchFamily="34" charset="0"/>
              </a:rPr>
              <a:t>Joey Hong</a:t>
            </a:r>
          </a:p>
          <a:p>
            <a:pPr lvl="3" algn="l"/>
            <a:r>
              <a:rPr lang="en-CA" sz="1400" b="1" dirty="0" smtClean="0">
                <a:solidFill>
                  <a:schemeClr val="bg1">
                    <a:lumMod val="95000"/>
                  </a:schemeClr>
                </a:solidFill>
                <a:latin typeface="Verdana" pitchFamily="34" charset="0"/>
                <a:ea typeface="Verdana" pitchFamily="34" charset="0"/>
                <a:cs typeface="Verdana" pitchFamily="34" charset="0"/>
              </a:rPr>
              <a:t>Lim Li</a:t>
            </a:r>
          </a:p>
          <a:p>
            <a:pPr lvl="3" algn="l"/>
            <a:r>
              <a:rPr lang="en-CA" sz="1400" b="1" dirty="0" err="1" smtClean="0">
                <a:solidFill>
                  <a:schemeClr val="bg1">
                    <a:lumMod val="95000"/>
                  </a:schemeClr>
                </a:solidFill>
                <a:latin typeface="Verdana" pitchFamily="34" charset="0"/>
                <a:ea typeface="Verdana" pitchFamily="34" charset="0"/>
                <a:cs typeface="Verdana" pitchFamily="34" charset="0"/>
              </a:rPr>
              <a:t>Presksha</a:t>
            </a:r>
            <a:r>
              <a:rPr lang="en-CA" sz="1400" b="1" dirty="0" smtClean="0">
                <a:solidFill>
                  <a:schemeClr val="bg1">
                    <a:lumMod val="95000"/>
                  </a:schemeClr>
                </a:solidFill>
                <a:latin typeface="Verdana" pitchFamily="34" charset="0"/>
                <a:ea typeface="Verdana" pitchFamily="34" charset="0"/>
                <a:cs typeface="Verdana" pitchFamily="34" charset="0"/>
              </a:rPr>
              <a:t> </a:t>
            </a:r>
            <a:r>
              <a:rPr lang="en-CA" sz="1400" b="1" dirty="0" err="1" smtClean="0">
                <a:solidFill>
                  <a:schemeClr val="bg1">
                    <a:lumMod val="95000"/>
                  </a:schemeClr>
                </a:solidFill>
                <a:latin typeface="Verdana" pitchFamily="34" charset="0"/>
                <a:ea typeface="Verdana" pitchFamily="34" charset="0"/>
                <a:cs typeface="Verdana" pitchFamily="34" charset="0"/>
              </a:rPr>
              <a:t>Simoniha</a:t>
            </a:r>
            <a:endParaRPr lang="en-CA" sz="1400" b="1" dirty="0" smtClean="0">
              <a:solidFill>
                <a:schemeClr val="bg1">
                  <a:lumMod val="95000"/>
                </a:schemeClr>
              </a:solidFill>
              <a:latin typeface="Verdana" pitchFamily="34" charset="0"/>
              <a:ea typeface="Verdana" pitchFamily="34" charset="0"/>
              <a:cs typeface="Verdana" pitchFamily="34" charset="0"/>
            </a:endParaRPr>
          </a:p>
          <a:p>
            <a:pPr lvl="3" algn="l"/>
            <a:r>
              <a:rPr lang="en-CA" sz="1400" b="1" dirty="0" err="1" smtClean="0">
                <a:solidFill>
                  <a:schemeClr val="bg1">
                    <a:lumMod val="95000"/>
                  </a:schemeClr>
                </a:solidFill>
                <a:latin typeface="Verdana" pitchFamily="34" charset="0"/>
                <a:ea typeface="Verdana" pitchFamily="34" charset="0"/>
                <a:cs typeface="Verdana" pitchFamily="34" charset="0"/>
              </a:rPr>
              <a:t>Jiayi</a:t>
            </a:r>
            <a:r>
              <a:rPr lang="en-CA" sz="1400" b="1" dirty="0" smtClean="0">
                <a:solidFill>
                  <a:schemeClr val="bg1">
                    <a:lumMod val="95000"/>
                  </a:schemeClr>
                </a:solidFill>
                <a:latin typeface="Verdana" pitchFamily="34" charset="0"/>
                <a:ea typeface="Verdana" pitchFamily="34" charset="0"/>
                <a:cs typeface="Verdana" pitchFamily="34" charset="0"/>
              </a:rPr>
              <a:t> Wang (Joy)</a:t>
            </a:r>
            <a:endParaRPr lang="en-CA" sz="1400" b="1" dirty="0">
              <a:solidFill>
                <a:schemeClr val="bg1">
                  <a:lumMod val="95000"/>
                </a:schemeClr>
              </a:solidFill>
              <a:latin typeface="Verdana" pitchFamily="34" charset="0"/>
              <a:ea typeface="Verdana" pitchFamily="34" charset="0"/>
              <a:cs typeface="Verdana" pitchFamily="34" charset="0"/>
            </a:endParaRPr>
          </a:p>
        </p:txBody>
      </p:sp>
      <p:sp>
        <p:nvSpPr>
          <p:cNvPr id="5" name="TextBox 4"/>
          <p:cNvSpPr txBox="1"/>
          <p:nvPr/>
        </p:nvSpPr>
        <p:spPr>
          <a:xfrm>
            <a:off x="6643702" y="642918"/>
            <a:ext cx="3357586" cy="523220"/>
          </a:xfrm>
          <a:prstGeom prst="rect">
            <a:avLst/>
          </a:prstGeom>
          <a:noFill/>
        </p:spPr>
        <p:txBody>
          <a:bodyPr wrap="square" rtlCol="0">
            <a:spAutoFit/>
          </a:bodyPr>
          <a:lstStyle/>
          <a:p>
            <a:pPr algn="ctr"/>
            <a:r>
              <a:rPr lang="en-CA" sz="2800" dirty="0" smtClean="0">
                <a:solidFill>
                  <a:schemeClr val="bg1">
                    <a:lumMod val="85000"/>
                  </a:schemeClr>
                </a:solidFill>
              </a:rPr>
              <a:t>BUS 417</a:t>
            </a:r>
            <a:endParaRPr lang="en-CA" sz="28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sz="3600" dirty="0" smtClean="0"/>
              <a:t>Jumbo Jets - 1960’s-1970’s</a:t>
            </a:r>
            <a:r>
              <a:rPr lang="en-CA" sz="3600" dirty="0"/>
              <a:t> </a:t>
            </a:r>
            <a:r>
              <a:rPr lang="en-CA" sz="3600" dirty="0" smtClean="0"/>
              <a:t>(Wide-Body)</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74985"/>
            <a:ext cx="4261473" cy="2078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921" y="1340768"/>
            <a:ext cx="4117841"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26" y="3886200"/>
            <a:ext cx="3810000" cy="2628900"/>
          </a:xfrm>
          <a:prstGeom prst="rect">
            <a:avLst/>
          </a:prstGeom>
        </p:spPr>
      </p:pic>
      <p:pic>
        <p:nvPicPr>
          <p:cNvPr id="9" name="Picture 2" descr="C:\Users\JH\Desktop\SFU\Bus 417\PRESENTATION\air logo.jpg"/>
          <p:cNvPicPr>
            <a:picLocks noChangeAspect="1" noChangeArrowheads="1"/>
          </p:cNvPicPr>
          <p:nvPr/>
        </p:nvPicPr>
        <p:blipFill>
          <a:blip r:embed="rId6"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
        <p:nvSpPr>
          <p:cNvPr id="10" name="Rectangle 9"/>
          <p:cNvSpPr/>
          <p:nvPr/>
        </p:nvSpPr>
        <p:spPr>
          <a:xfrm>
            <a:off x="838200" y="3124200"/>
            <a:ext cx="3589252" cy="369332"/>
          </a:xfrm>
          <a:prstGeom prst="rect">
            <a:avLst/>
          </a:prstGeom>
        </p:spPr>
        <p:txBody>
          <a:bodyPr wrap="none">
            <a:spAutoFit/>
          </a:bodyPr>
          <a:lstStyle/>
          <a:p>
            <a:r>
              <a:rPr lang="en-CA" dirty="0"/>
              <a:t>first wide-body airliner (four engine)</a:t>
            </a:r>
          </a:p>
        </p:txBody>
      </p:sp>
      <p:sp>
        <p:nvSpPr>
          <p:cNvPr id="11" name="TextBox 10"/>
          <p:cNvSpPr txBox="1">
            <a:spLocks noChangeArrowheads="1"/>
          </p:cNvSpPr>
          <p:nvPr/>
        </p:nvSpPr>
        <p:spPr bwMode="auto">
          <a:xfrm>
            <a:off x="1295399" y="3486150"/>
            <a:ext cx="2357437" cy="400050"/>
          </a:xfrm>
          <a:prstGeom prst="rect">
            <a:avLst/>
          </a:prstGeom>
          <a:noFill/>
          <a:ln w="9525">
            <a:noFill/>
            <a:miter lim="800000"/>
            <a:headEnd/>
            <a:tailEnd/>
          </a:ln>
        </p:spPr>
        <p:txBody>
          <a:bodyPr>
            <a:spAutoFit/>
          </a:bodyPr>
          <a:lstStyle/>
          <a:p>
            <a:pPr algn="ctr"/>
            <a:r>
              <a:rPr lang="en-CA" sz="2000" dirty="0">
                <a:latin typeface="Lucida Sans Unicode" pitchFamily="34" charset="0"/>
              </a:rPr>
              <a:t>Boeing </a:t>
            </a:r>
            <a:r>
              <a:rPr lang="en-CA" dirty="0">
                <a:latin typeface="Lucida Sans Unicode" pitchFamily="34" charset="0"/>
              </a:rPr>
              <a:t>747-8</a:t>
            </a:r>
          </a:p>
        </p:txBody>
      </p:sp>
      <p:sp>
        <p:nvSpPr>
          <p:cNvPr id="12" name="Rectangle 11"/>
          <p:cNvSpPr/>
          <p:nvPr/>
        </p:nvSpPr>
        <p:spPr>
          <a:xfrm>
            <a:off x="838200" y="6145768"/>
            <a:ext cx="3558346" cy="369332"/>
          </a:xfrm>
          <a:prstGeom prst="rect">
            <a:avLst/>
          </a:prstGeom>
        </p:spPr>
        <p:txBody>
          <a:bodyPr wrap="none">
            <a:spAutoFit/>
          </a:bodyPr>
          <a:lstStyle/>
          <a:p>
            <a:r>
              <a:rPr lang="en-CA" dirty="0" smtClean="0"/>
              <a:t>world's </a:t>
            </a:r>
            <a:r>
              <a:rPr lang="en-CA" dirty="0"/>
              <a:t>first twin-</a:t>
            </a:r>
            <a:r>
              <a:rPr lang="en-CA" dirty="0" err="1"/>
              <a:t>engined</a:t>
            </a:r>
            <a:r>
              <a:rPr lang="en-CA" dirty="0"/>
              <a:t> </a:t>
            </a:r>
            <a:r>
              <a:rPr lang="en-CA" dirty="0" err="1"/>
              <a:t>widebody</a:t>
            </a:r>
            <a:endParaRPr lang="en-CA" dirty="0"/>
          </a:p>
        </p:txBody>
      </p:sp>
      <p:sp>
        <p:nvSpPr>
          <p:cNvPr id="13" name="TextBox 12"/>
          <p:cNvSpPr txBox="1">
            <a:spLocks noChangeArrowheads="1"/>
          </p:cNvSpPr>
          <p:nvPr/>
        </p:nvSpPr>
        <p:spPr bwMode="auto">
          <a:xfrm>
            <a:off x="1447799" y="6515100"/>
            <a:ext cx="2357437" cy="400050"/>
          </a:xfrm>
          <a:prstGeom prst="rect">
            <a:avLst/>
          </a:prstGeom>
          <a:noFill/>
          <a:ln w="9525">
            <a:noFill/>
            <a:miter lim="800000"/>
            <a:headEnd/>
            <a:tailEnd/>
          </a:ln>
        </p:spPr>
        <p:txBody>
          <a:bodyPr>
            <a:spAutoFit/>
          </a:bodyPr>
          <a:lstStyle/>
          <a:p>
            <a:pPr algn="ctr"/>
            <a:r>
              <a:rPr lang="en-CA" sz="2000" dirty="0" smtClean="0">
                <a:latin typeface="Lucida Sans Unicode" pitchFamily="34" charset="0"/>
              </a:rPr>
              <a:t>Airbus A300</a:t>
            </a:r>
            <a:endParaRPr lang="en-CA" dirty="0">
              <a:latin typeface="Lucida Sans Unicode" pitchFamily="34" charset="0"/>
            </a:endParaRPr>
          </a:p>
        </p:txBody>
      </p:sp>
    </p:spTree>
    <p:extLst>
      <p:ext uri="{BB962C8B-B14F-4D97-AF65-F5344CB8AC3E}">
        <p14:creationId xmlns:p14="http://schemas.microsoft.com/office/powerpoint/2010/main" val="24288934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err="1" smtClean="0">
                <a:latin typeface="+mj-lt"/>
                <a:ea typeface="+mj-ea"/>
                <a:cs typeface="+mj-cs"/>
              </a:rPr>
              <a:t>AirTran</a:t>
            </a:r>
            <a:r>
              <a:rPr lang="en-CA" sz="3600" dirty="0" smtClean="0">
                <a:latin typeface="+mj-lt"/>
                <a:ea typeface="+mj-ea"/>
                <a:cs typeface="+mj-cs"/>
              </a:rPr>
              <a:t> Acquisition</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7" name="TextBox 6"/>
          <p:cNvSpPr txBox="1"/>
          <p:nvPr/>
        </p:nvSpPr>
        <p:spPr>
          <a:xfrm>
            <a:off x="457200" y="2133600"/>
            <a:ext cx="8305800" cy="3970318"/>
          </a:xfrm>
          <a:prstGeom prst="rect">
            <a:avLst/>
          </a:prstGeom>
          <a:noFill/>
        </p:spPr>
        <p:txBody>
          <a:bodyPr wrap="square" rtlCol="0">
            <a:spAutoFit/>
          </a:bodyPr>
          <a:lstStyle/>
          <a:p>
            <a:r>
              <a:rPr lang="en-US" dirty="0" smtClean="0">
                <a:latin typeface="Franklin Gothic Medium" pitchFamily="34" charset="0"/>
              </a:rPr>
              <a:t>Southwest Airline bought </a:t>
            </a:r>
            <a:r>
              <a:rPr lang="en-US" dirty="0" err="1" smtClean="0">
                <a:latin typeface="Franklin Gothic Medium" pitchFamily="34" charset="0"/>
              </a:rPr>
              <a:t>Airtrain</a:t>
            </a:r>
            <a:r>
              <a:rPr lang="en-US" dirty="0" smtClean="0">
                <a:latin typeface="Franklin Gothic Medium" pitchFamily="34" charset="0"/>
              </a:rPr>
              <a:t> for $1.42 billion on May 2</a:t>
            </a:r>
            <a:r>
              <a:rPr lang="en-US" baseline="30000" dirty="0" smtClean="0">
                <a:latin typeface="Franklin Gothic Medium" pitchFamily="34" charset="0"/>
              </a:rPr>
              <a:t>nd</a:t>
            </a:r>
            <a:r>
              <a:rPr lang="en-US" dirty="0" smtClean="0">
                <a:latin typeface="Franklin Gothic Medium" pitchFamily="34" charset="0"/>
              </a:rPr>
              <a:t>, 2011</a:t>
            </a:r>
          </a:p>
          <a:p>
            <a:endParaRPr lang="en-US" dirty="0" smtClean="0">
              <a:latin typeface="Franklin Gothic Medium" pitchFamily="34" charset="0"/>
            </a:endParaRPr>
          </a:p>
          <a:p>
            <a:r>
              <a:rPr lang="en-US" dirty="0" smtClean="0">
                <a:latin typeface="Franklin Gothic Medium" pitchFamily="34" charset="0"/>
              </a:rPr>
              <a:t>Based on the average of Southwest Airlines' closing prices for the 20 trading days ending three trading days prior to May 2, 2011, of $11.90</a:t>
            </a:r>
          </a:p>
          <a:p>
            <a:endParaRPr lang="en-US" dirty="0">
              <a:latin typeface="Franklin Gothic Medium" pitchFamily="34" charset="0"/>
            </a:endParaRPr>
          </a:p>
          <a:p>
            <a:r>
              <a:rPr lang="en-US" dirty="0">
                <a:latin typeface="Franklin Gothic Medium" pitchFamily="34" charset="0"/>
              </a:rPr>
              <a:t>The transaction valued AirTran Holdings common stock at approximately $7.57 per </a:t>
            </a:r>
            <a:r>
              <a:rPr lang="en-US" dirty="0" smtClean="0">
                <a:latin typeface="Franklin Gothic Medium" pitchFamily="34" charset="0"/>
              </a:rPr>
              <a:t>share</a:t>
            </a:r>
          </a:p>
          <a:p>
            <a:endParaRPr lang="en-US" dirty="0" smtClean="0">
              <a:latin typeface="Franklin Gothic Medium" pitchFamily="34" charset="0"/>
            </a:endParaRPr>
          </a:p>
          <a:p>
            <a:r>
              <a:rPr lang="en-US" dirty="0" smtClean="0">
                <a:latin typeface="Franklin Gothic Medium" pitchFamily="34" charset="0"/>
              </a:rPr>
              <a:t>Southwest Airlines operates more than 3,400 flights a day. </a:t>
            </a:r>
            <a:r>
              <a:rPr lang="en-US" dirty="0" err="1" smtClean="0">
                <a:latin typeface="Franklin Gothic Medium" pitchFamily="34" charset="0"/>
              </a:rPr>
              <a:t>AirTran</a:t>
            </a:r>
            <a:r>
              <a:rPr lang="en-US" dirty="0" smtClean="0">
                <a:latin typeface="Franklin Gothic Medium" pitchFamily="34" charset="0"/>
              </a:rPr>
              <a:t> Airways operates nearly 700 flights a day.</a:t>
            </a:r>
          </a:p>
          <a:p>
            <a:endParaRPr lang="en-US" dirty="0" smtClean="0"/>
          </a:p>
          <a:p>
            <a:endParaRPr lang="en-US" dirty="0" smtClean="0"/>
          </a:p>
          <a:p>
            <a:endParaRPr lang="en-US" dirty="0"/>
          </a:p>
          <a:p>
            <a:endParaRPr lang="en-US" dirty="0"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err="1" smtClean="0">
                <a:latin typeface="+mj-lt"/>
                <a:ea typeface="+mj-ea"/>
                <a:cs typeface="+mj-cs"/>
              </a:rPr>
              <a:t>AirTran</a:t>
            </a:r>
            <a:r>
              <a:rPr lang="en-CA" sz="3600" dirty="0" smtClean="0">
                <a:latin typeface="+mj-lt"/>
                <a:ea typeface="+mj-ea"/>
                <a:cs typeface="+mj-cs"/>
              </a:rPr>
              <a:t> Acquisition</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 name="Content Placeholder 2"/>
          <p:cNvSpPr txBox="1">
            <a:spLocks/>
          </p:cNvSpPr>
          <p:nvPr/>
        </p:nvSpPr>
        <p:spPr>
          <a:xfrm>
            <a:off x="457200" y="1600201"/>
            <a:ext cx="7010400" cy="838199"/>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Franklin Gothic Medium" pitchFamily="34" charset="0"/>
              </a:rPr>
              <a:t>The following table summarizes the assets acquired and liabilities assumed as of the acquisition date at estimated fair value:</a:t>
            </a:r>
            <a:endParaRPr kumimoji="0" lang="en-US" sz="1800" b="0" i="0" u="none" strike="noStrike" kern="1200" cap="none" spc="0" normalizeH="0" baseline="0" noProof="0" dirty="0">
              <a:ln>
                <a:noFill/>
              </a:ln>
              <a:solidFill>
                <a:schemeClr val="tx1"/>
              </a:solidFill>
              <a:effectLst/>
              <a:uLnTx/>
              <a:uFillTx/>
              <a:latin typeface="Franklin Gothic Medium" pitchFamily="34" charset="0"/>
            </a:endParaRPr>
          </a:p>
        </p:txBody>
      </p:sp>
      <p:pic>
        <p:nvPicPr>
          <p:cNvPr id="8" name="Picture 3"/>
          <p:cNvPicPr>
            <a:picLocks noChangeAspect="1" noChangeArrowheads="1"/>
          </p:cNvPicPr>
          <p:nvPr/>
        </p:nvPicPr>
        <p:blipFill>
          <a:blip r:embed="rId4" cstate="print"/>
          <a:srcRect/>
          <a:stretch>
            <a:fillRect/>
          </a:stretch>
        </p:blipFill>
        <p:spPr bwMode="auto">
          <a:xfrm>
            <a:off x="457199" y="2590800"/>
            <a:ext cx="8651599" cy="30527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FUEL HEDGING STRATEGY</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 name="Content Placeholder 6"/>
          <p:cNvSpPr txBox="1">
            <a:spLocks/>
          </p:cNvSpPr>
          <p:nvPr/>
        </p:nvSpPr>
        <p:spPr>
          <a:xfrm>
            <a:off x="-457200" y="1828800"/>
            <a:ext cx="6019800" cy="4343400"/>
          </a:xfrm>
          <a:prstGeom prst="rect">
            <a:avLst/>
          </a:prstGeom>
        </p:spPr>
        <p:txBody>
          <a:bodyPr>
            <a:normAutofit fontScale="77500" lnSpcReduction="20000"/>
          </a:bodyPr>
          <a:lstStyle/>
          <a:p>
            <a:pPr marL="1143000" marR="0" lvl="2" indent="-2286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400" b="0" i="0" u="none" strike="noStrike" kern="1200" cap="none" spc="0" normalizeH="0" baseline="0" noProof="0" dirty="0" smtClean="0">
                <a:ln>
                  <a:noFill/>
                </a:ln>
                <a:solidFill>
                  <a:schemeClr val="tx1"/>
                </a:solidFill>
                <a:effectLst/>
                <a:uLnTx/>
                <a:uFillTx/>
                <a:latin typeface="Franklin Gothic Medium" pitchFamily="34" charset="0"/>
              </a:rPr>
              <a:t>Southwest Hedged their fuel needs to protect themselves against price higher fuel prices.</a:t>
            </a:r>
          </a:p>
          <a:p>
            <a:pPr marL="1143000" marR="0" lvl="2" indent="-2286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CA" sz="2400" b="0" i="0" u="none" strike="noStrike" kern="1200" cap="none" spc="0" normalizeH="0" baseline="0" noProof="0" dirty="0" smtClean="0">
              <a:ln>
                <a:noFill/>
              </a:ln>
              <a:solidFill>
                <a:schemeClr val="tx1"/>
              </a:solidFill>
              <a:effectLst/>
              <a:uLnTx/>
              <a:uFillTx/>
              <a:latin typeface="Franklin Gothic Medium" pitchFamily="34" charset="0"/>
            </a:endParaRPr>
          </a:p>
          <a:p>
            <a:pPr marL="1143000" marR="0" lvl="2" indent="-2286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400" b="0" i="0" u="none" strike="noStrike" kern="1200" cap="none" spc="0" normalizeH="0" baseline="0" noProof="0" dirty="0" smtClean="0">
                <a:ln>
                  <a:noFill/>
                </a:ln>
                <a:solidFill>
                  <a:schemeClr val="tx1"/>
                </a:solidFill>
                <a:effectLst/>
                <a:uLnTx/>
                <a:uFillTx/>
                <a:latin typeface="Franklin Gothic Medium" pitchFamily="34" charset="0"/>
              </a:rPr>
              <a:t>Southwest was able to save about $3.5 billion between 1999-2008</a:t>
            </a:r>
          </a:p>
          <a:p>
            <a:pPr marL="1143000" marR="0" lvl="2" indent="-2286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CA" sz="2400" b="0" i="0" u="none" strike="noStrike" kern="1200" cap="none" spc="0" normalizeH="0" baseline="0" noProof="0" dirty="0" smtClean="0">
              <a:ln>
                <a:noFill/>
              </a:ln>
              <a:solidFill>
                <a:schemeClr val="tx1"/>
              </a:solidFill>
              <a:effectLst/>
              <a:uLnTx/>
              <a:uFillTx/>
              <a:latin typeface="Franklin Gothic Medium" pitchFamily="34" charset="0"/>
            </a:endParaRPr>
          </a:p>
          <a:p>
            <a:pPr marL="1143000" marR="0" lvl="2" indent="-2286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400" b="0" i="0" u="none" strike="noStrike" kern="1200" cap="none" spc="0" normalizeH="0" baseline="0" noProof="0" dirty="0" smtClean="0">
                <a:ln>
                  <a:noFill/>
                </a:ln>
                <a:solidFill>
                  <a:schemeClr val="tx1"/>
                </a:solidFill>
                <a:effectLst/>
                <a:uLnTx/>
                <a:uFillTx/>
                <a:latin typeface="Franklin Gothic Medium" pitchFamily="34" charset="0"/>
              </a:rPr>
              <a:t> Although, There is risk associated with this: sometimes the cross hedge does not accurately track jet fuel prices</a:t>
            </a:r>
          </a:p>
          <a:p>
            <a:pPr marL="1143000" marR="0" lvl="2" indent="-2286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CA" sz="2400" b="0" i="0" u="none" strike="noStrike" kern="1200" cap="none" spc="0" normalizeH="0" baseline="0" noProof="0" dirty="0" smtClean="0">
              <a:ln>
                <a:noFill/>
              </a:ln>
              <a:solidFill>
                <a:schemeClr val="tx1"/>
              </a:solidFill>
              <a:effectLst/>
              <a:uLnTx/>
              <a:uFillTx/>
              <a:latin typeface="Franklin Gothic Medium" pitchFamily="34" charset="0"/>
            </a:endParaRPr>
          </a:p>
          <a:p>
            <a:pPr marL="1143000" marR="0" lvl="2" indent="-2286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Franklin Gothic Medium" pitchFamily="34" charset="0"/>
              </a:rPr>
              <a:t>Southwest </a:t>
            </a:r>
            <a:r>
              <a:rPr kumimoji="0" lang="en-US" sz="2400" b="0" i="0" u="none" strike="noStrike" kern="1200" cap="none" spc="0" normalizeH="0" baseline="0" noProof="0" dirty="0" smtClean="0">
                <a:ln>
                  <a:noFill/>
                </a:ln>
                <a:solidFill>
                  <a:srgbClr val="C00000"/>
                </a:solidFill>
                <a:effectLst/>
                <a:uLnTx/>
                <a:uFillTx/>
                <a:latin typeface="Franklin Gothic Medium" pitchFamily="34" charset="0"/>
              </a:rPr>
              <a:t>owns long-term contracts to buy most of its fuel through 2009 for what it would cost if oil were $51 a barrel</a:t>
            </a:r>
            <a:r>
              <a:rPr kumimoji="0" lang="en-US" sz="2400" b="0" i="0" u="none" strike="noStrike" kern="1200" cap="none" spc="0" normalizeH="0" baseline="0" noProof="0" dirty="0" smtClean="0">
                <a:ln>
                  <a:noFill/>
                </a:ln>
                <a:solidFill>
                  <a:schemeClr val="tx1"/>
                </a:solidFill>
                <a:effectLst/>
                <a:uLnTx/>
                <a:uFillTx/>
                <a:latin typeface="Franklin Gothic Medium" pitchFamily="34" charset="0"/>
              </a:rPr>
              <a:t>. The value of those hedges soared as oil raced above $90 a barrel</a:t>
            </a:r>
            <a:endParaRPr kumimoji="0" lang="en-CA" sz="240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1" descr="C:\Users\Preksha\Desktop\bus 417 presentation\080627-southwest-fuel-vlg-4p.grid-4x2.jpg"/>
          <p:cNvPicPr>
            <a:picLocks noChangeAspect="1" noChangeArrowheads="1"/>
          </p:cNvPicPr>
          <p:nvPr/>
        </p:nvPicPr>
        <p:blipFill>
          <a:blip r:embed="rId4" cstate="print"/>
          <a:srcRect/>
          <a:stretch>
            <a:fillRect/>
          </a:stretch>
        </p:blipFill>
        <p:spPr bwMode="auto">
          <a:xfrm>
            <a:off x="6210300" y="3514725"/>
            <a:ext cx="2933700" cy="3343275"/>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FUEL HEDGING STRATEGY</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1" descr="C:\Users\Preksha\Desktop\bus 417 presentation\1129-biz-webHEDGE.jpg"/>
          <p:cNvPicPr>
            <a:picLocks noChangeAspect="1" noChangeArrowheads="1"/>
          </p:cNvPicPr>
          <p:nvPr/>
        </p:nvPicPr>
        <p:blipFill>
          <a:blip r:embed="rId4" cstate="print"/>
          <a:srcRect/>
          <a:stretch>
            <a:fillRect/>
          </a:stretch>
        </p:blipFill>
        <p:spPr bwMode="auto">
          <a:xfrm>
            <a:off x="1" y="1371600"/>
            <a:ext cx="9143999" cy="4820194"/>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FUEL HEDGING</a:t>
            </a:r>
            <a:r>
              <a:rPr kumimoji="0" lang="en-CA" sz="3600" b="0" i="0" u="none" strike="noStrike" kern="1200" cap="none" spc="0" normalizeH="0" noProof="0" dirty="0" smtClean="0">
                <a:ln>
                  <a:noFill/>
                </a:ln>
                <a:solidFill>
                  <a:schemeClr val="tx1"/>
                </a:solidFill>
                <a:effectLst/>
                <a:uLnTx/>
                <a:uFillTx/>
                <a:latin typeface="+mj-lt"/>
                <a:ea typeface="+mj-ea"/>
                <a:cs typeface="+mj-cs"/>
              </a:rPr>
              <a:t> STRATEGY</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 name="TextBox 5"/>
          <p:cNvSpPr txBox="1"/>
          <p:nvPr/>
        </p:nvSpPr>
        <p:spPr>
          <a:xfrm>
            <a:off x="228600" y="4953000"/>
            <a:ext cx="8281789" cy="1200329"/>
          </a:xfrm>
          <a:prstGeom prst="rect">
            <a:avLst/>
          </a:prstGeom>
          <a:noFill/>
        </p:spPr>
        <p:txBody>
          <a:bodyPr wrap="square" rtlCol="0">
            <a:spAutoFit/>
          </a:bodyPr>
          <a:lstStyle/>
          <a:p>
            <a:pPr marL="342900" indent="-342900">
              <a:buFont typeface="Arial" pitchFamily="34" charset="0"/>
              <a:buChar char="•"/>
            </a:pPr>
            <a:r>
              <a:rPr lang="en-US" dirty="0" smtClean="0">
                <a:latin typeface="Franklin Gothic Medium" pitchFamily="34" charset="0"/>
              </a:rPr>
              <a:t>In 2011, the Company experienced a significant increase in its Fuel and oil expense as a result of higher market prices.</a:t>
            </a:r>
            <a:endParaRPr lang="en-CA" dirty="0" smtClean="0">
              <a:solidFill>
                <a:prstClr val="black"/>
              </a:solidFill>
              <a:latin typeface="Franklin Gothic Medium" pitchFamily="34" charset="0"/>
            </a:endParaRPr>
          </a:p>
          <a:p>
            <a:pPr marL="342900" indent="-342900">
              <a:buFont typeface="Arial" pitchFamily="34" charset="0"/>
              <a:buChar char="•"/>
            </a:pPr>
            <a:r>
              <a:rPr lang="en-CA" dirty="0" smtClean="0">
                <a:solidFill>
                  <a:prstClr val="black"/>
                </a:solidFill>
                <a:latin typeface="Franklin Gothic Medium" pitchFamily="34" charset="0"/>
              </a:rPr>
              <a:t>For the 7</a:t>
            </a:r>
            <a:r>
              <a:rPr lang="en-CA" baseline="30000" dirty="0" smtClean="0">
                <a:solidFill>
                  <a:prstClr val="black"/>
                </a:solidFill>
                <a:latin typeface="Franklin Gothic Medium" pitchFamily="34" charset="0"/>
              </a:rPr>
              <a:t>th</a:t>
            </a:r>
            <a:r>
              <a:rPr lang="en-CA" dirty="0" smtClean="0">
                <a:solidFill>
                  <a:prstClr val="black"/>
                </a:solidFill>
                <a:latin typeface="Franklin Gothic Medium" pitchFamily="34" charset="0"/>
              </a:rPr>
              <a:t> consecutive year, fuel costs have represented the first or second largest expense for Southwest</a:t>
            </a:r>
            <a:endParaRPr lang="en-CA" dirty="0">
              <a:solidFill>
                <a:prstClr val="black"/>
              </a:solidFill>
              <a:latin typeface="Franklin Gothic Medium" pitchFamily="34" charset="0"/>
            </a:endParaRPr>
          </a:p>
        </p:txBody>
      </p:sp>
      <p:pic>
        <p:nvPicPr>
          <p:cNvPr id="7" name="Picture 1"/>
          <p:cNvPicPr>
            <a:picLocks noChangeAspect="1" noChangeArrowheads="1"/>
          </p:cNvPicPr>
          <p:nvPr/>
        </p:nvPicPr>
        <p:blipFill>
          <a:blip r:embed="rId4" cstate="print"/>
          <a:srcRect/>
          <a:stretch>
            <a:fillRect/>
          </a:stretch>
        </p:blipFill>
        <p:spPr bwMode="auto">
          <a:xfrm>
            <a:off x="0" y="1828800"/>
            <a:ext cx="9144000" cy="28377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FUEL HEDGING STRATEGY</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 name="Content Placeholder 2"/>
          <p:cNvSpPr txBox="1">
            <a:spLocks/>
          </p:cNvSpPr>
          <p:nvPr/>
        </p:nvSpPr>
        <p:spPr>
          <a:xfrm>
            <a:off x="457200" y="16002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Franklin Gothic Medium" pitchFamily="34" charset="0"/>
              </a:rPr>
              <a:t>The following table presents the location of all assets and liabilities associated with the Company’s hedging instruments within the Consolidated Balance Sheet:</a:t>
            </a:r>
            <a:endParaRPr kumimoji="0" lang="en-US" sz="1800" b="0" i="0" u="none" strike="noStrike" kern="1200" cap="none" spc="0" normalizeH="0" baseline="0" noProof="0" dirty="0">
              <a:ln>
                <a:noFill/>
              </a:ln>
              <a:solidFill>
                <a:schemeClr val="tx1"/>
              </a:solidFill>
              <a:effectLst/>
              <a:uLnTx/>
              <a:uFillTx/>
              <a:latin typeface="Franklin Gothic Medium" pitchFamily="34" charset="0"/>
            </a:endParaRPr>
          </a:p>
        </p:txBody>
      </p:sp>
      <p:pic>
        <p:nvPicPr>
          <p:cNvPr id="7" name="Picture 1"/>
          <p:cNvPicPr>
            <a:picLocks noChangeAspect="1" noChangeArrowheads="1"/>
          </p:cNvPicPr>
          <p:nvPr/>
        </p:nvPicPr>
        <p:blipFill>
          <a:blip r:embed="rId4" cstate="print"/>
          <a:srcRect/>
          <a:stretch>
            <a:fillRect/>
          </a:stretch>
        </p:blipFill>
        <p:spPr bwMode="auto">
          <a:xfrm>
            <a:off x="0" y="2286000"/>
            <a:ext cx="9115506"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DOWNSIDE OF FUEL</a:t>
            </a:r>
            <a:r>
              <a:rPr kumimoji="0" lang="en-CA" sz="3600" b="0" i="0" u="none" strike="noStrike" kern="1200" cap="none" spc="0" normalizeH="0" noProof="0" dirty="0" smtClean="0">
                <a:ln>
                  <a:noFill/>
                </a:ln>
                <a:solidFill>
                  <a:schemeClr val="tx1"/>
                </a:solidFill>
                <a:effectLst/>
                <a:uLnTx/>
                <a:uFillTx/>
                <a:latin typeface="+mj-lt"/>
                <a:ea typeface="+mj-ea"/>
                <a:cs typeface="+mj-cs"/>
              </a:rPr>
              <a:t> HEDGING</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 name="Content Placeholder 2"/>
          <p:cNvSpPr txBox="1">
            <a:spLocks/>
          </p:cNvSpPr>
          <p:nvPr/>
        </p:nvSpPr>
        <p:spPr>
          <a:xfrm>
            <a:off x="457200" y="1600201"/>
            <a:ext cx="8458200" cy="32766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Franklin Gothic Medium" pitchFamily="34" charset="0"/>
              </a:rPr>
              <a:t>In 2011, the Company experienced a significant increase in its Fuel and oil expense as a result of higher market prices When airlines like Southwest heavily lock in high prices, they lose money when prices drop</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Franklin Gothic Medium" pitchFamily="34" charset="0"/>
              </a:rPr>
              <a:t>Southwest Airlines lost $140 million in third quarter 2011 after it was recorded a $239 million charge related to its fuel hedging contracts</a:t>
            </a:r>
            <a:endParaRPr kumimoji="0" lang="en-US" sz="2000" b="0" i="0" u="none" strike="noStrike" kern="1200" cap="none" spc="0" normalizeH="0" baseline="0" noProof="0" dirty="0">
              <a:ln>
                <a:noFill/>
              </a:ln>
              <a:solidFill>
                <a:schemeClr val="tx1"/>
              </a:solidFill>
              <a:effectLst/>
              <a:uLnTx/>
              <a:uFillTx/>
              <a:latin typeface="Franklin Gothic Medium" pitchFamily="34" charset="0"/>
            </a:endParaRPr>
          </a:p>
        </p:txBody>
      </p:sp>
      <p:pic>
        <p:nvPicPr>
          <p:cNvPr id="7" name="Picture 2"/>
          <p:cNvPicPr>
            <a:picLocks noChangeAspect="1" noChangeArrowheads="1"/>
          </p:cNvPicPr>
          <p:nvPr/>
        </p:nvPicPr>
        <p:blipFill>
          <a:blip r:embed="rId4" cstate="print"/>
          <a:srcRect/>
          <a:stretch>
            <a:fillRect/>
          </a:stretch>
        </p:blipFill>
        <p:spPr bwMode="auto">
          <a:xfrm>
            <a:off x="0" y="4038600"/>
            <a:ext cx="9144000" cy="1943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IMPACT OF FUEL HEDGING</a:t>
            </a:r>
            <a:r>
              <a:rPr kumimoji="0" lang="en-CA" sz="3600" b="0" i="0" u="none" strike="noStrike" kern="1200" cap="none" spc="0" normalizeH="0" noProof="0" dirty="0" smtClean="0">
                <a:ln>
                  <a:noFill/>
                </a:ln>
                <a:solidFill>
                  <a:schemeClr val="tx1"/>
                </a:solidFill>
                <a:effectLst/>
                <a:uLnTx/>
                <a:uFillTx/>
                <a:latin typeface="+mj-lt"/>
                <a:ea typeface="+mj-ea"/>
                <a:cs typeface="+mj-cs"/>
              </a:rPr>
              <a:t> STRATEGY</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1"/>
          <p:cNvPicPr>
            <a:picLocks noChangeAspect="1" noChangeArrowheads="1"/>
          </p:cNvPicPr>
          <p:nvPr/>
        </p:nvPicPr>
        <p:blipFill>
          <a:blip r:embed="rId4" cstate="print"/>
          <a:srcRect/>
          <a:stretch>
            <a:fillRect/>
          </a:stretch>
        </p:blipFill>
        <p:spPr bwMode="auto">
          <a:xfrm>
            <a:off x="-24011" y="1676400"/>
            <a:ext cx="9244211"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OPERATING DATA</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grpSp>
        <p:nvGrpSpPr>
          <p:cNvPr id="6" name="Group 5"/>
          <p:cNvGrpSpPr/>
          <p:nvPr/>
        </p:nvGrpSpPr>
        <p:grpSpPr>
          <a:xfrm>
            <a:off x="381000" y="1285860"/>
            <a:ext cx="7848600" cy="5410215"/>
            <a:chOff x="228600" y="533400"/>
            <a:chExt cx="7848600" cy="6162675"/>
          </a:xfrm>
        </p:grpSpPr>
        <p:pic>
          <p:nvPicPr>
            <p:cNvPr id="7" name="Picture 4"/>
            <p:cNvPicPr>
              <a:picLocks noChangeAspect="1" noChangeArrowheads="1"/>
            </p:cNvPicPr>
            <p:nvPr/>
          </p:nvPicPr>
          <p:blipFill>
            <a:blip r:embed="rId4" cstate="print"/>
            <a:srcRect r="363"/>
            <a:stretch>
              <a:fillRect/>
            </a:stretch>
          </p:blipFill>
          <p:spPr bwMode="auto">
            <a:xfrm>
              <a:off x="228600" y="5181600"/>
              <a:ext cx="7848600" cy="1514475"/>
            </a:xfrm>
            <a:prstGeom prst="rect">
              <a:avLst/>
            </a:prstGeom>
            <a:noFill/>
            <a:ln w="9525">
              <a:noFill/>
              <a:miter lim="800000"/>
              <a:headEnd/>
              <a:tailEnd/>
            </a:ln>
          </p:spPr>
        </p:pic>
        <p:pic>
          <p:nvPicPr>
            <p:cNvPr id="8" name="Picture 1"/>
            <p:cNvPicPr>
              <a:picLocks noChangeAspect="1" noChangeArrowheads="1"/>
            </p:cNvPicPr>
            <p:nvPr/>
          </p:nvPicPr>
          <p:blipFill>
            <a:blip r:embed="rId5" cstate="print"/>
            <a:srcRect/>
            <a:stretch>
              <a:fillRect/>
            </a:stretch>
          </p:blipFill>
          <p:spPr bwMode="auto">
            <a:xfrm>
              <a:off x="2257425" y="533400"/>
              <a:ext cx="5819775" cy="390525"/>
            </a:xfrm>
            <a:prstGeom prst="rect">
              <a:avLst/>
            </a:prstGeom>
            <a:noFill/>
            <a:ln w="9525">
              <a:noFill/>
              <a:miter lim="800000"/>
              <a:headEnd/>
              <a:tailEnd/>
            </a:ln>
          </p:spPr>
        </p:pic>
        <p:pic>
          <p:nvPicPr>
            <p:cNvPr id="9" name="Picture 2"/>
            <p:cNvPicPr>
              <a:picLocks noChangeAspect="1" noChangeArrowheads="1"/>
            </p:cNvPicPr>
            <p:nvPr/>
          </p:nvPicPr>
          <p:blipFill>
            <a:blip r:embed="rId6" cstate="print"/>
            <a:srcRect r="242"/>
            <a:stretch>
              <a:fillRect/>
            </a:stretch>
          </p:blipFill>
          <p:spPr bwMode="auto">
            <a:xfrm>
              <a:off x="228600" y="838200"/>
              <a:ext cx="7848600" cy="4200525"/>
            </a:xfrm>
            <a:prstGeom prst="rect">
              <a:avLst/>
            </a:prstGeom>
            <a:noFill/>
            <a:ln w="9525">
              <a:noFill/>
              <a:miter lim="800000"/>
              <a:headEnd/>
              <a:tailEnd/>
            </a:ln>
          </p:spPr>
        </p:pic>
        <p:pic>
          <p:nvPicPr>
            <p:cNvPr id="10" name="Picture 3"/>
            <p:cNvPicPr>
              <a:picLocks noChangeAspect="1" noChangeArrowheads="1"/>
            </p:cNvPicPr>
            <p:nvPr/>
          </p:nvPicPr>
          <p:blipFill>
            <a:blip r:embed="rId7" cstate="print"/>
            <a:srcRect r="603"/>
            <a:stretch>
              <a:fillRect/>
            </a:stretch>
          </p:blipFill>
          <p:spPr bwMode="auto">
            <a:xfrm>
              <a:off x="228600" y="5029200"/>
              <a:ext cx="7848600" cy="3048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FINANCIAL DATA</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1"/>
          <p:cNvPicPr>
            <a:picLocks noChangeAspect="1" noChangeArrowheads="1"/>
          </p:cNvPicPr>
          <p:nvPr/>
        </p:nvPicPr>
        <p:blipFill>
          <a:blip r:embed="rId4" cstate="print"/>
          <a:srcRect/>
          <a:stretch>
            <a:fillRect/>
          </a:stretch>
        </p:blipFill>
        <p:spPr bwMode="auto">
          <a:xfrm>
            <a:off x="304800" y="1285860"/>
            <a:ext cx="8315325" cy="3952890"/>
          </a:xfrm>
          <a:prstGeom prst="rect">
            <a:avLst/>
          </a:prstGeom>
          <a:noFill/>
          <a:ln w="9525">
            <a:noFill/>
            <a:miter lim="800000"/>
            <a:headEnd/>
            <a:tailEnd/>
          </a:ln>
        </p:spPr>
      </p:pic>
      <p:sp>
        <p:nvSpPr>
          <p:cNvPr id="7" name="Content Placeholder 2"/>
          <p:cNvSpPr txBox="1">
            <a:spLocks/>
          </p:cNvSpPr>
          <p:nvPr/>
        </p:nvSpPr>
        <p:spPr>
          <a:xfrm>
            <a:off x="381000" y="5397964"/>
            <a:ext cx="8229600" cy="1337799"/>
          </a:xfrm>
          <a:prstGeom prst="rect">
            <a:avLst/>
          </a:prstGeom>
        </p:spPr>
        <p:txBody>
          <a:bodyPr>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Franklin Gothic Medium" pitchFamily="34" charset="0"/>
              </a:rPr>
              <a:t>C</a:t>
            </a:r>
            <a:r>
              <a:rPr kumimoji="0" lang="en-US" sz="1600" b="0" i="0" u="none" strike="noStrike" kern="1200" cap="none" spc="0" normalizeH="0" baseline="0" noProof="0" dirty="0" smtClean="0">
                <a:ln>
                  <a:noFill/>
                </a:ln>
                <a:solidFill>
                  <a:schemeClr val="tx1"/>
                </a:solidFill>
                <a:effectLst/>
                <a:uLnTx/>
                <a:uFillTx/>
                <a:latin typeface="Franklin Gothic Medium" pitchFamily="34" charset="0"/>
              </a:rPr>
              <a:t>onsolidated operating expenses for 2011 increased 34.6 percent, compared to 2010, while capacity increased 22.5 percent compared to 2010. The increase in consolidated operating expenses was primarily due to the inclusion of </a:t>
            </a:r>
            <a:r>
              <a:rPr kumimoji="0" lang="en-US" sz="1600" b="0" i="0" u="none" strike="noStrike" kern="1200" cap="none" spc="0" normalizeH="0" baseline="0" noProof="0" dirty="0" err="1" smtClean="0">
                <a:ln>
                  <a:noFill/>
                </a:ln>
                <a:solidFill>
                  <a:schemeClr val="tx1"/>
                </a:solidFill>
                <a:effectLst/>
                <a:uLnTx/>
                <a:uFillTx/>
                <a:latin typeface="Franklin Gothic Medium" pitchFamily="34" charset="0"/>
              </a:rPr>
              <a:t>AirTran’s</a:t>
            </a:r>
            <a:r>
              <a:rPr kumimoji="0" lang="en-US" sz="1600" b="0" i="0" u="none" strike="noStrike" kern="1200" cap="none" spc="0" normalizeH="0" baseline="0" noProof="0" dirty="0" smtClean="0">
                <a:ln>
                  <a:noFill/>
                </a:ln>
                <a:solidFill>
                  <a:schemeClr val="tx1"/>
                </a:solidFill>
                <a:effectLst/>
                <a:uLnTx/>
                <a:uFillTx/>
                <a:latin typeface="Franklin Gothic Medium" pitchFamily="34" charset="0"/>
              </a:rPr>
              <a:t> 2011 operating expenses following the acquisition</a:t>
            </a:r>
            <a:endParaRPr kumimoji="0" lang="en-US" sz="1600" b="1"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100" b="1"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Franklin Gothic Medium" pitchFamily="34" charset="0"/>
              </a:rPr>
              <a:t>On a dollar basis, excluding the results for </a:t>
            </a:r>
            <a:r>
              <a:rPr kumimoji="0" lang="en-US" sz="1600" b="0" i="0" u="none" strike="noStrike" kern="1200" cap="none" spc="0" normalizeH="0" baseline="0" noProof="0" dirty="0" err="1" smtClean="0">
                <a:ln>
                  <a:noFill/>
                </a:ln>
                <a:solidFill>
                  <a:schemeClr val="tx1"/>
                </a:solidFill>
                <a:effectLst/>
                <a:uLnTx/>
                <a:uFillTx/>
                <a:latin typeface="Franklin Gothic Medium" pitchFamily="34" charset="0"/>
              </a:rPr>
              <a:t>AirTran</a:t>
            </a:r>
            <a:r>
              <a:rPr kumimoji="0" lang="en-US" sz="1600" b="0" i="0" u="none" strike="noStrike" kern="1200" cap="none" spc="0" normalizeH="0" baseline="0" noProof="0" dirty="0" smtClean="0">
                <a:ln>
                  <a:noFill/>
                </a:ln>
                <a:solidFill>
                  <a:schemeClr val="tx1"/>
                </a:solidFill>
                <a:effectLst/>
                <a:uLnTx/>
                <a:uFillTx/>
                <a:latin typeface="Franklin Gothic Medium" pitchFamily="34" charset="0"/>
              </a:rPr>
              <a:t> following the acquisition, operating expenses increased </a:t>
            </a:r>
            <a:r>
              <a:rPr kumimoji="0" lang="en-US" sz="1600" b="0" i="0" u="none" strike="noStrike" kern="1200" cap="none" spc="0" normalizeH="0" baseline="0" noProof="0" dirty="0" smtClean="0">
                <a:ln>
                  <a:noFill/>
                </a:ln>
                <a:solidFill>
                  <a:srgbClr val="FF0000"/>
                </a:solidFill>
                <a:effectLst/>
                <a:uLnTx/>
                <a:uFillTx/>
                <a:latin typeface="Franklin Gothic Medium" pitchFamily="34" charset="0"/>
              </a:rPr>
              <a:t>by $1.9 billion for 2011 compared to 2010, approximately 64 percent of which was due to a higher average jet fuel cost per gallon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sz="4000" dirty="0" smtClean="0"/>
              <a:t>Deregulation Act of 1978</a:t>
            </a:r>
            <a:endParaRPr lang="en-CA" sz="40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 name="Content Placeholder 2"/>
          <p:cNvSpPr txBox="1">
            <a:spLocks/>
          </p:cNvSpPr>
          <p:nvPr/>
        </p:nvSpPr>
        <p:spPr>
          <a:xfrm>
            <a:off x="609600" y="1752600"/>
            <a:ext cx="4466456" cy="4525963"/>
          </a:xfrm>
          <a:prstGeom prst="rect">
            <a:avLst/>
          </a:prstGeom>
        </p:spPr>
        <p:txBody>
          <a:bodyPr vert="horz" lIns="91440" tIns="45720" rIns="91440" bIns="45720" rtlCol="0">
            <a:normAutofit fontScale="70000" lnSpcReduction="20000"/>
          </a:bodyPr>
          <a:lstStyle/>
          <a:p>
            <a:pPr marL="342900" lvl="0" indent="-342900">
              <a:spcBef>
                <a:spcPct val="20000"/>
              </a:spcBef>
              <a:buFont typeface="Arial" pitchFamily="34" charset="0"/>
              <a:buChar char="•"/>
              <a:defRPr/>
            </a:pPr>
            <a:r>
              <a:rPr kumimoji="0" lang="en-CA" sz="3200" b="0" i="0" u="none" strike="noStrike" kern="1200" cap="none" spc="0" normalizeH="0" baseline="0" noProof="0" dirty="0" smtClean="0">
                <a:ln>
                  <a:noFill/>
                </a:ln>
                <a:solidFill>
                  <a:schemeClr val="tx1"/>
                </a:solidFill>
                <a:effectLst/>
                <a:uLnTx/>
                <a:uFillTx/>
                <a:latin typeface="Franklin Gothic Medium" pitchFamily="34" charset="0"/>
              </a:rPr>
              <a:t>American federal law created to remove government control over fares, routes, and market entry </a:t>
            </a:r>
          </a:p>
          <a:p>
            <a:pPr marL="914400" lvl="1" indent="-457200">
              <a:spcBef>
                <a:spcPct val="20000"/>
              </a:spcBef>
              <a:buFont typeface="Symbol"/>
              <a:buChar char="Þ"/>
              <a:defRPr/>
            </a:pPr>
            <a:r>
              <a:rPr lang="en-CA" sz="2600" dirty="0">
                <a:latin typeface="Franklin Gothic Medium" pitchFamily="34" charset="0"/>
              </a:rPr>
              <a:t>The Civil Aeronautics Board (CAB), </a:t>
            </a:r>
            <a:r>
              <a:rPr lang="en-CA" sz="2600" dirty="0" smtClean="0">
                <a:latin typeface="Franklin Gothic Medium" pitchFamily="34" charset="0"/>
              </a:rPr>
              <a:t>had </a:t>
            </a:r>
            <a:r>
              <a:rPr lang="en-CA" sz="2600" dirty="0">
                <a:latin typeface="Franklin Gothic Medium" pitchFamily="34" charset="0"/>
              </a:rPr>
              <a:t>previously controlled entry, exit, and the pricing of airline services, as well as </a:t>
            </a:r>
            <a:r>
              <a:rPr lang="en-CA" sz="2600" dirty="0" err="1">
                <a:latin typeface="Franklin Gothic Medium" pitchFamily="34" charset="0"/>
              </a:rPr>
              <a:t>intercarrier</a:t>
            </a:r>
            <a:r>
              <a:rPr lang="en-CA" sz="2600" dirty="0">
                <a:latin typeface="Franklin Gothic Medium" pitchFamily="34" charset="0"/>
              </a:rPr>
              <a:t> agreements, mergers, and consumer </a:t>
            </a:r>
            <a:r>
              <a:rPr lang="en-CA" sz="2600" dirty="0" smtClean="0">
                <a:latin typeface="Franklin Gothic Medium" pitchFamily="34" charset="0"/>
              </a:rPr>
              <a:t>issues</a:t>
            </a:r>
          </a:p>
          <a:p>
            <a:pPr marL="914400" lvl="1" indent="-457200">
              <a:spcBef>
                <a:spcPct val="20000"/>
              </a:spcBef>
              <a:buFont typeface="Symbol"/>
              <a:buChar char="Þ"/>
              <a:defRPr/>
            </a:pPr>
            <a:r>
              <a:rPr lang="en-CA" sz="2600" dirty="0" smtClean="0">
                <a:latin typeface="Franklin Gothic Medium" pitchFamily="34" charset="0"/>
              </a:rPr>
              <a:t>CAB  eliminated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chemeClr val="tx1"/>
                </a:solidFill>
                <a:effectLst/>
                <a:uLnTx/>
                <a:uFillTx/>
                <a:latin typeface="Franklin Gothic Medium" pitchFamily="34" charset="0"/>
              </a:rPr>
              <a:t>Underserved airports opened to major carriers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chemeClr val="tx1"/>
                </a:solidFill>
                <a:effectLst/>
                <a:uLnTx/>
                <a:uFillTx/>
                <a:latin typeface="Franklin Gothic Medium" pitchFamily="34" charset="0"/>
              </a:rPr>
              <a:t>Mergers between local carriers were allowed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chemeClr val="tx1"/>
                </a:solidFill>
                <a:effectLst/>
                <a:uLnTx/>
                <a:uFillTx/>
                <a:latin typeface="Franklin Gothic Medium" pitchFamily="34" charset="0"/>
              </a:rPr>
              <a:t>Implementation of “Hub-and- Spoke” system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CA"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2" descr="C:\Users\JH\Desktop\SFU\Bus 417\PRESENTATION\air logo.jpg"/>
          <p:cNvPicPr>
            <a:picLocks noChangeAspect="1" noChangeArrowheads="1"/>
          </p:cNvPicPr>
          <p:nvPr/>
        </p:nvPicPr>
        <p:blipFill>
          <a:blip r:embed="rId3"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1428328"/>
            <a:ext cx="3810000" cy="4953000"/>
          </a:xfrm>
          <a:prstGeom prst="rect">
            <a:avLst/>
          </a:prstGeom>
        </p:spPr>
      </p:pic>
    </p:spTree>
    <p:extLst>
      <p:ext uri="{BB962C8B-B14F-4D97-AF65-F5344CB8AC3E}">
        <p14:creationId xmlns:p14="http://schemas.microsoft.com/office/powerpoint/2010/main" val="429263238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OPERATING</a:t>
            </a:r>
            <a:r>
              <a:rPr kumimoji="0" lang="en-CA" sz="3600" b="0" i="0" u="none" strike="noStrike" kern="1200" cap="none" spc="0" normalizeH="0" noProof="0" dirty="0" smtClean="0">
                <a:ln>
                  <a:noFill/>
                </a:ln>
                <a:solidFill>
                  <a:schemeClr val="tx1"/>
                </a:solidFill>
                <a:effectLst/>
                <a:uLnTx/>
                <a:uFillTx/>
                <a:latin typeface="+mj-lt"/>
                <a:ea typeface="+mj-ea"/>
                <a:cs typeface="+mj-cs"/>
              </a:rPr>
              <a:t> REVENUE</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 name="TextBox 5"/>
          <p:cNvSpPr txBox="1"/>
          <p:nvPr/>
        </p:nvSpPr>
        <p:spPr>
          <a:xfrm>
            <a:off x="134470" y="3660588"/>
            <a:ext cx="8755529" cy="1200329"/>
          </a:xfrm>
          <a:prstGeom prst="rect">
            <a:avLst/>
          </a:prstGeom>
          <a:noFill/>
        </p:spPr>
        <p:txBody>
          <a:bodyPr wrap="square" rtlCol="0">
            <a:spAutoFit/>
          </a:bodyPr>
          <a:lstStyle/>
          <a:p>
            <a:pPr marL="285750" indent="-285750"/>
            <a:r>
              <a:rPr lang="en-US" dirty="0" smtClean="0">
                <a:latin typeface="Franklin Gothic Medium" pitchFamily="34" charset="0"/>
              </a:rPr>
              <a:t>     The Company’s consolidated net income of $178 million ($.23 per share, diluted) in 2011 decreased by $281 million, or 61.2 percent, compared to its 2010 net income of $459 million ($.61 per share, diluted)</a:t>
            </a:r>
          </a:p>
          <a:p>
            <a:pPr marL="285750" indent="-285750">
              <a:buFont typeface="Arial"/>
              <a:buChar char="•"/>
            </a:pPr>
            <a:endParaRPr lang="en-US" dirty="0">
              <a:solidFill>
                <a:prstClr val="black"/>
              </a:solidFill>
            </a:endParaRPr>
          </a:p>
        </p:txBody>
      </p:sp>
      <p:pic>
        <p:nvPicPr>
          <p:cNvPr id="7" name="Picture 1"/>
          <p:cNvPicPr>
            <a:picLocks noChangeAspect="1" noChangeArrowheads="1"/>
          </p:cNvPicPr>
          <p:nvPr/>
        </p:nvPicPr>
        <p:blipFill>
          <a:blip r:embed="rId4" cstate="print"/>
          <a:srcRect/>
          <a:stretch>
            <a:fillRect/>
          </a:stretch>
        </p:blipFill>
        <p:spPr bwMode="auto">
          <a:xfrm>
            <a:off x="152399" y="1752600"/>
            <a:ext cx="8933727"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OPERATING EXPENSE</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grpSp>
        <p:nvGrpSpPr>
          <p:cNvPr id="6" name="Group 5"/>
          <p:cNvGrpSpPr/>
          <p:nvPr/>
        </p:nvGrpSpPr>
        <p:grpSpPr>
          <a:xfrm>
            <a:off x="0" y="4267200"/>
            <a:ext cx="9144001" cy="2462063"/>
            <a:chOff x="0" y="1524000"/>
            <a:chExt cx="9144001" cy="2462063"/>
          </a:xfrm>
        </p:grpSpPr>
        <p:pic>
          <p:nvPicPr>
            <p:cNvPr id="7" name="Picture 1"/>
            <p:cNvPicPr>
              <a:picLocks noChangeAspect="1" noChangeArrowheads="1"/>
            </p:cNvPicPr>
            <p:nvPr/>
          </p:nvPicPr>
          <p:blipFill>
            <a:blip r:embed="rId4" cstate="print"/>
            <a:srcRect/>
            <a:stretch>
              <a:fillRect/>
            </a:stretch>
          </p:blipFill>
          <p:spPr bwMode="auto">
            <a:xfrm>
              <a:off x="1" y="1524000"/>
              <a:ext cx="9144000" cy="2462063"/>
            </a:xfrm>
            <a:prstGeom prst="rect">
              <a:avLst/>
            </a:prstGeom>
            <a:noFill/>
            <a:ln w="9525">
              <a:noFill/>
              <a:miter lim="800000"/>
              <a:headEnd/>
              <a:tailEnd/>
            </a:ln>
          </p:spPr>
        </p:pic>
        <p:sp>
          <p:nvSpPr>
            <p:cNvPr id="8" name="Rectangle 7"/>
            <p:cNvSpPr/>
            <p:nvPr/>
          </p:nvSpPr>
          <p:spPr>
            <a:xfrm>
              <a:off x="0" y="2286000"/>
              <a:ext cx="91440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0" y="1600200"/>
            <a:ext cx="9144000" cy="2590800"/>
            <a:chOff x="0" y="4038600"/>
            <a:chExt cx="9144000" cy="2590800"/>
          </a:xfrm>
        </p:grpSpPr>
        <p:pic>
          <p:nvPicPr>
            <p:cNvPr id="10" name="Picture 2"/>
            <p:cNvPicPr>
              <a:picLocks noChangeAspect="1" noChangeArrowheads="1"/>
            </p:cNvPicPr>
            <p:nvPr/>
          </p:nvPicPr>
          <p:blipFill>
            <a:blip r:embed="rId5" cstate="print"/>
            <a:srcRect/>
            <a:stretch>
              <a:fillRect/>
            </a:stretch>
          </p:blipFill>
          <p:spPr bwMode="auto">
            <a:xfrm>
              <a:off x="0" y="4038600"/>
              <a:ext cx="9144000" cy="2590800"/>
            </a:xfrm>
            <a:prstGeom prst="rect">
              <a:avLst/>
            </a:prstGeom>
            <a:noFill/>
            <a:ln w="9525">
              <a:noFill/>
              <a:miter lim="800000"/>
              <a:headEnd/>
              <a:tailEnd/>
            </a:ln>
          </p:spPr>
        </p:pic>
        <p:sp>
          <p:nvSpPr>
            <p:cNvPr id="11" name="Rectangle 10"/>
            <p:cNvSpPr/>
            <p:nvPr/>
          </p:nvSpPr>
          <p:spPr>
            <a:xfrm>
              <a:off x="0" y="5257800"/>
              <a:ext cx="91440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6019800"/>
              <a:ext cx="91440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29000" r="-2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1472" y="4929198"/>
            <a:ext cx="7772400" cy="1470025"/>
          </a:xfrm>
        </p:spPr>
        <p:txBody>
          <a:bodyPr/>
          <a:lstStyle/>
          <a:p>
            <a:pPr algn="l"/>
            <a:r>
              <a:rPr lang="en-US" altLang="zh-CN" b="1" dirty="0" smtClean="0">
                <a:solidFill>
                  <a:srgbClr val="1F187A"/>
                </a:solidFill>
              </a:rPr>
              <a:t>FINANCIAL REVIEW</a:t>
            </a:r>
            <a:endParaRPr lang="zh-CN" altLang="en-US" b="1" dirty="0">
              <a:solidFill>
                <a:srgbClr val="FFC000"/>
              </a:solidFill>
            </a:endParaRPr>
          </a:p>
        </p:txBody>
      </p:sp>
      <p:pic>
        <p:nvPicPr>
          <p:cNvPr id="5" name="Picture 4" descr="southwest-airlines-co-logo.jpg"/>
          <p:cNvPicPr>
            <a:picLocks noChangeAspect="1"/>
          </p:cNvPicPr>
          <p:nvPr/>
        </p:nvPicPr>
        <p:blipFill>
          <a:blip r:embed="rId4" cstate="print"/>
          <a:stretch>
            <a:fillRect/>
          </a:stretch>
        </p:blipFill>
        <p:spPr>
          <a:xfrm>
            <a:off x="7429519" y="0"/>
            <a:ext cx="1714481" cy="1285861"/>
          </a:xfrm>
          <a:prstGeom prst="rect">
            <a:avLst/>
          </a:prstGeom>
        </p:spPr>
      </p:pic>
    </p:spTree>
    <p:extLst>
      <p:ext uri="{BB962C8B-B14F-4D97-AF65-F5344CB8AC3E}">
        <p14:creationId xmlns:p14="http://schemas.microsoft.com/office/powerpoint/2010/main" val="256975171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noChangeArrowheads="1"/>
          </p:cNvPicPr>
          <p:nvPr/>
        </p:nvPicPr>
        <p:blipFill>
          <a:blip r:embed="rId3" cstate="print"/>
          <a:srcRect/>
          <a:stretch>
            <a:fillRect/>
          </a:stretch>
        </p:blipFill>
        <p:spPr bwMode="auto">
          <a:xfrm>
            <a:off x="466725" y="0"/>
            <a:ext cx="8143875" cy="6953250"/>
          </a:xfrm>
          <a:prstGeom prst="rect">
            <a:avLst/>
          </a:prstGeom>
          <a:noFill/>
          <a:ln w="9525">
            <a:noFill/>
            <a:miter lim="800000"/>
            <a:headEnd/>
            <a:tailEnd/>
          </a:ln>
        </p:spPr>
      </p:pic>
      <p:sp>
        <p:nvSpPr>
          <p:cNvPr id="13" name="Rectangle 12"/>
          <p:cNvSpPr/>
          <p:nvPr/>
        </p:nvSpPr>
        <p:spPr>
          <a:xfrm>
            <a:off x="533400" y="1143000"/>
            <a:ext cx="7848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33400" y="2286000"/>
            <a:ext cx="7848600"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3400" y="3352800"/>
            <a:ext cx="7848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3400" y="3048000"/>
            <a:ext cx="7848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3400" y="4800600"/>
            <a:ext cx="7848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3400" y="6324600"/>
            <a:ext cx="7848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2844" y="214290"/>
            <a:ext cx="8229600" cy="774720"/>
          </a:xfrm>
        </p:spPr>
        <p:txBody>
          <a:bodyPr>
            <a:normAutofit/>
          </a:bodyPr>
          <a:lstStyle/>
          <a:p>
            <a:pPr algn="l"/>
            <a:r>
              <a:rPr lang="en-CA" sz="3600" dirty="0" smtClean="0"/>
              <a:t>BALANCE SHEET</a:t>
            </a:r>
            <a:endParaRPr lang="en-CA" sz="3600" dirty="0"/>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pic>
        <p:nvPicPr>
          <p:cNvPr id="19" name="Picture 1"/>
          <p:cNvPicPr>
            <a:picLocks noChangeAspect="1" noChangeArrowheads="1"/>
          </p:cNvPicPr>
          <p:nvPr/>
        </p:nvPicPr>
        <p:blipFill>
          <a:blip r:embed="rId4" cstate="print"/>
          <a:srcRect t="1359"/>
          <a:stretch>
            <a:fillRect/>
          </a:stretch>
        </p:blipFill>
        <p:spPr bwMode="auto">
          <a:xfrm>
            <a:off x="845757" y="1000108"/>
            <a:ext cx="7841043" cy="5857892"/>
          </a:xfrm>
          <a:prstGeom prst="rect">
            <a:avLst/>
          </a:prstGeom>
          <a:noFill/>
          <a:ln w="9525">
            <a:noFill/>
            <a:miter lim="800000"/>
            <a:headEnd/>
            <a:tailEnd/>
          </a:ln>
        </p:spPr>
      </p:pic>
      <p:sp>
        <p:nvSpPr>
          <p:cNvPr id="2" name="Title 1"/>
          <p:cNvSpPr>
            <a:spLocks noGrp="1"/>
          </p:cNvSpPr>
          <p:nvPr>
            <p:ph type="title"/>
          </p:nvPr>
        </p:nvSpPr>
        <p:spPr>
          <a:xfrm>
            <a:off x="142844" y="214290"/>
            <a:ext cx="8229600" cy="774720"/>
          </a:xfrm>
        </p:spPr>
        <p:txBody>
          <a:bodyPr>
            <a:normAutofit/>
          </a:bodyPr>
          <a:lstStyle/>
          <a:p>
            <a:pPr algn="l"/>
            <a:r>
              <a:rPr lang="en-CA" sz="3600" dirty="0" smtClean="0"/>
              <a:t>BALANCE SHEET (QUARTERLY)</a:t>
            </a:r>
            <a:endParaRPr lang="en-CA" sz="3600" dirty="0"/>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2" name="Title 1"/>
          <p:cNvSpPr>
            <a:spLocks noGrp="1"/>
          </p:cNvSpPr>
          <p:nvPr>
            <p:ph type="title"/>
          </p:nvPr>
        </p:nvSpPr>
        <p:spPr>
          <a:xfrm>
            <a:off x="142844" y="214290"/>
            <a:ext cx="8229600" cy="774720"/>
          </a:xfrm>
        </p:spPr>
        <p:txBody>
          <a:bodyPr>
            <a:normAutofit/>
          </a:bodyPr>
          <a:lstStyle/>
          <a:p>
            <a:pPr algn="l"/>
            <a:r>
              <a:rPr lang="en-CA" sz="3600" dirty="0" smtClean="0"/>
              <a:t>INCOME STATEMENT</a:t>
            </a:r>
            <a:endParaRPr lang="en-CA" sz="3600" dirty="0"/>
          </a:p>
        </p:txBody>
      </p:sp>
      <p:pic>
        <p:nvPicPr>
          <p:cNvPr id="4" name="Picture 1"/>
          <p:cNvPicPr>
            <a:picLocks noChangeAspect="1" noChangeArrowheads="1"/>
          </p:cNvPicPr>
          <p:nvPr/>
        </p:nvPicPr>
        <p:blipFill>
          <a:blip r:embed="rId4" cstate="print"/>
          <a:srcRect/>
          <a:stretch>
            <a:fillRect/>
          </a:stretch>
        </p:blipFill>
        <p:spPr bwMode="auto">
          <a:xfrm>
            <a:off x="533400" y="1085850"/>
            <a:ext cx="7972425" cy="5695950"/>
          </a:xfrm>
          <a:prstGeom prst="rect">
            <a:avLst/>
          </a:prstGeom>
          <a:noFill/>
          <a:ln w="9525">
            <a:noFill/>
            <a:miter lim="800000"/>
            <a:headEnd/>
            <a:tailEnd/>
          </a:ln>
        </p:spPr>
      </p:pic>
      <p:sp>
        <p:nvSpPr>
          <p:cNvPr id="5" name="Rectangle 4"/>
          <p:cNvSpPr/>
          <p:nvPr/>
        </p:nvSpPr>
        <p:spPr>
          <a:xfrm>
            <a:off x="609600" y="2743200"/>
            <a:ext cx="7848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600" y="6553200"/>
            <a:ext cx="7848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9600" y="4419600"/>
            <a:ext cx="7848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14290"/>
            <a:ext cx="8229600" cy="774720"/>
          </a:xfrm>
        </p:spPr>
        <p:txBody>
          <a:bodyPr>
            <a:normAutofit/>
          </a:bodyPr>
          <a:lstStyle/>
          <a:p>
            <a:pPr algn="l"/>
            <a:r>
              <a:rPr lang="en-CA" sz="3600" dirty="0" smtClean="0"/>
              <a:t>INCOME STATEMENT (QUARTERLY)</a:t>
            </a:r>
            <a:endParaRPr lang="en-CA" sz="3600" dirty="0"/>
          </a:p>
        </p:txBody>
      </p:sp>
      <p:pic>
        <p:nvPicPr>
          <p:cNvPr id="4" name="Picture 1"/>
          <p:cNvPicPr>
            <a:picLocks noChangeAspect="1" noChangeArrowheads="1"/>
          </p:cNvPicPr>
          <p:nvPr/>
        </p:nvPicPr>
        <p:blipFill>
          <a:blip r:embed="rId3" cstate="print"/>
          <a:srcRect/>
          <a:stretch>
            <a:fillRect/>
          </a:stretch>
        </p:blipFill>
        <p:spPr bwMode="auto">
          <a:xfrm>
            <a:off x="571472" y="857232"/>
            <a:ext cx="7858180" cy="6019944"/>
          </a:xfrm>
          <a:prstGeom prst="rect">
            <a:avLst/>
          </a:prstGeom>
          <a:noFill/>
          <a:ln w="9525">
            <a:noFill/>
            <a:miter lim="800000"/>
            <a:headEnd/>
            <a:tailEnd/>
          </a:ln>
        </p:spPr>
      </p:pic>
      <p:pic>
        <p:nvPicPr>
          <p:cNvPr id="11" name="Picture 10" descr="southwest-airlines-co-logo.jpg"/>
          <p:cNvPicPr>
            <a:picLocks noChangeAspect="1"/>
          </p:cNvPicPr>
          <p:nvPr/>
        </p:nvPicPr>
        <p:blipFill>
          <a:blip r:embed="rId4" cstate="print"/>
          <a:stretch>
            <a:fillRect/>
          </a:stretch>
        </p:blipFill>
        <p:spPr>
          <a:xfrm>
            <a:off x="7858148" y="142852"/>
            <a:ext cx="1143008" cy="928670"/>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pic>
        <p:nvPicPr>
          <p:cNvPr id="4" name="Picture 1"/>
          <p:cNvPicPr>
            <a:picLocks noChangeAspect="1" noChangeArrowheads="1"/>
          </p:cNvPicPr>
          <p:nvPr/>
        </p:nvPicPr>
        <p:blipFill>
          <a:blip r:embed="rId4" cstate="print"/>
          <a:srcRect/>
          <a:stretch>
            <a:fillRect/>
          </a:stretch>
        </p:blipFill>
        <p:spPr bwMode="auto">
          <a:xfrm>
            <a:off x="1363689" y="785794"/>
            <a:ext cx="6637311" cy="6072206"/>
          </a:xfrm>
          <a:prstGeom prst="rect">
            <a:avLst/>
          </a:prstGeom>
          <a:noFill/>
          <a:ln w="9525">
            <a:noFill/>
            <a:miter lim="800000"/>
            <a:headEnd/>
            <a:tailEnd/>
          </a:ln>
        </p:spPr>
      </p:pic>
      <p:sp>
        <p:nvSpPr>
          <p:cNvPr id="5" name="Rectangle 4"/>
          <p:cNvSpPr/>
          <p:nvPr/>
        </p:nvSpPr>
        <p:spPr>
          <a:xfrm>
            <a:off x="1357290" y="5929330"/>
            <a:ext cx="65532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57290" y="3357562"/>
            <a:ext cx="66294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2844" y="214290"/>
            <a:ext cx="8229600" cy="774720"/>
          </a:xfrm>
        </p:spPr>
        <p:txBody>
          <a:bodyPr>
            <a:normAutofit/>
          </a:bodyPr>
          <a:lstStyle/>
          <a:p>
            <a:pPr algn="l"/>
            <a:r>
              <a:rPr lang="en-CA" sz="3600" dirty="0" smtClean="0"/>
              <a:t>CASH FLOW STATEMENT</a:t>
            </a:r>
            <a:endParaRPr lang="en-CA" sz="3600" dirty="0"/>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14290"/>
            <a:ext cx="8229600" cy="774720"/>
          </a:xfrm>
        </p:spPr>
        <p:txBody>
          <a:bodyPr>
            <a:normAutofit/>
          </a:bodyPr>
          <a:lstStyle/>
          <a:p>
            <a:pPr algn="l"/>
            <a:r>
              <a:rPr lang="en-CA" sz="3600" dirty="0" smtClean="0"/>
              <a:t>CASH FLOW STATEMENT (QUARTERLY)</a:t>
            </a:r>
            <a:endParaRPr lang="en-CA" sz="3600" dirty="0"/>
          </a:p>
        </p:txBody>
      </p:sp>
      <p:pic>
        <p:nvPicPr>
          <p:cNvPr id="4" name="Picture 2"/>
          <p:cNvPicPr>
            <a:picLocks noChangeAspect="1" noChangeArrowheads="1"/>
          </p:cNvPicPr>
          <p:nvPr/>
        </p:nvPicPr>
        <p:blipFill>
          <a:blip r:embed="rId3" cstate="print"/>
          <a:srcRect/>
          <a:stretch>
            <a:fillRect/>
          </a:stretch>
        </p:blipFill>
        <p:spPr bwMode="auto">
          <a:xfrm>
            <a:off x="571472" y="785794"/>
            <a:ext cx="7643866" cy="6072206"/>
          </a:xfrm>
          <a:prstGeom prst="rect">
            <a:avLst/>
          </a:prstGeom>
          <a:noFill/>
          <a:ln w="9525">
            <a:noFill/>
            <a:miter lim="800000"/>
            <a:headEnd/>
            <a:tailEnd/>
          </a:ln>
        </p:spPr>
      </p:pic>
      <p:pic>
        <p:nvPicPr>
          <p:cNvPr id="11" name="Picture 10" descr="southwest-airlines-co-logo.jpg"/>
          <p:cNvPicPr>
            <a:picLocks noChangeAspect="1"/>
          </p:cNvPicPr>
          <p:nvPr/>
        </p:nvPicPr>
        <p:blipFill>
          <a:blip r:embed="rId4" cstate="print"/>
          <a:stretch>
            <a:fillRect/>
          </a:stretch>
        </p:blipFill>
        <p:spPr>
          <a:xfrm>
            <a:off x="7858148" y="142852"/>
            <a:ext cx="1143008" cy="928670"/>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Preksha\Desktop\bus 417 presentation\southwest-jet.jpg"/>
          <p:cNvPicPr>
            <a:picLocks noChangeAspect="1" noChangeArrowheads="1"/>
          </p:cNvPicPr>
          <p:nvPr/>
        </p:nvPicPr>
        <p:blipFill>
          <a:blip r:embed="rId3" cstate="print"/>
          <a:srcRect l="3184" r="6755"/>
          <a:stretch>
            <a:fillRect/>
          </a:stretch>
        </p:blipFill>
        <p:spPr bwMode="auto">
          <a:xfrm>
            <a:off x="0" y="1524000"/>
            <a:ext cx="9144000" cy="5334000"/>
          </a:xfrm>
          <a:prstGeom prst="rect">
            <a:avLst/>
          </a:prstGeom>
          <a:noFill/>
        </p:spPr>
      </p:pic>
      <p:sp>
        <p:nvSpPr>
          <p:cNvPr id="6" name="Title 1"/>
          <p:cNvSpPr>
            <a:spLocks noGrp="1"/>
          </p:cNvSpPr>
          <p:nvPr>
            <p:ph type="title"/>
          </p:nvPr>
        </p:nvSpPr>
        <p:spPr>
          <a:xfrm>
            <a:off x="457200" y="274638"/>
            <a:ext cx="8229600" cy="1143000"/>
          </a:xfrm>
        </p:spPr>
        <p:txBody>
          <a:bodyPr/>
          <a:lstStyle/>
          <a:p>
            <a:r>
              <a:rPr lang="en-CA" dirty="0" smtClean="0">
                <a:solidFill>
                  <a:schemeClr val="tx2"/>
                </a:solidFill>
              </a:rPr>
              <a:t>Recommendation</a:t>
            </a:r>
            <a:endParaRPr lang="en-US" dirty="0">
              <a:solidFill>
                <a:schemeClr val="tx2"/>
              </a:solidFill>
            </a:endParaRPr>
          </a:p>
        </p:txBody>
      </p:sp>
      <p:sp>
        <p:nvSpPr>
          <p:cNvPr id="7" name="Rectangle 6"/>
          <p:cNvSpPr/>
          <p:nvPr/>
        </p:nvSpPr>
        <p:spPr>
          <a:xfrm>
            <a:off x="3581400" y="2286000"/>
            <a:ext cx="1560042" cy="707886"/>
          </a:xfrm>
          <a:prstGeom prst="rect">
            <a:avLst/>
          </a:prstGeom>
        </p:spPr>
        <p:txBody>
          <a:bodyPr wrap="none">
            <a:spAutoFit/>
          </a:bodyPr>
          <a:lstStyle/>
          <a:p>
            <a:r>
              <a:rPr lang="en-US" altLang="zh-CN" sz="4000" dirty="0" smtClean="0">
                <a:solidFill>
                  <a:srgbClr val="C00000"/>
                </a:solidFill>
              </a:rPr>
              <a:t>HOLD!</a:t>
            </a:r>
          </a:p>
        </p:txBody>
      </p:sp>
      <p:pic>
        <p:nvPicPr>
          <p:cNvPr id="8" name="Picture 7" descr="southwest-airlines-co-logo.jpg"/>
          <p:cNvPicPr>
            <a:picLocks noChangeAspect="1"/>
          </p:cNvPicPr>
          <p:nvPr/>
        </p:nvPicPr>
        <p:blipFill>
          <a:blip r:embed="rId4" cstate="print"/>
          <a:stretch>
            <a:fillRect/>
          </a:stretch>
        </p:blipFill>
        <p:spPr>
          <a:xfrm>
            <a:off x="7858148" y="142852"/>
            <a:ext cx="1143008" cy="928670"/>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8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472" y="3857628"/>
            <a:ext cx="8229600" cy="1143000"/>
          </a:xfrm>
        </p:spPr>
        <p:txBody>
          <a:bodyPr>
            <a:normAutofit/>
          </a:bodyPr>
          <a:lstStyle/>
          <a:p>
            <a:pPr algn="l"/>
            <a:r>
              <a:rPr lang="en-CA" b="1" dirty="0" smtClean="0"/>
              <a:t>INDUSTRY OVERVIEW</a:t>
            </a:r>
            <a:endParaRPr lang="en-CA" b="1" dirty="0"/>
          </a:p>
        </p:txBody>
      </p:sp>
      <p:cxnSp>
        <p:nvCxnSpPr>
          <p:cNvPr id="7" name="Straight Connector 6"/>
          <p:cNvCxnSpPr/>
          <p:nvPr/>
        </p:nvCxnSpPr>
        <p:spPr>
          <a:xfrm>
            <a:off x="142844" y="4643446"/>
            <a:ext cx="9001156" cy="158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1" descr="C:\Users\Ruirui\AppData\Roaming\Tencent\Users\536515882\QQ\WinTemp\RichOle\4WC19OUON7O2NA14SF0A)T4.jpg"/>
          <p:cNvPicPr>
            <a:picLocks noChangeAspect="1" noChangeArrowheads="1"/>
          </p:cNvPicPr>
          <p:nvPr/>
        </p:nvPicPr>
        <p:blipFill>
          <a:blip r:embed="rId3" cstate="print"/>
          <a:srcRect/>
          <a:stretch>
            <a:fillRect/>
          </a:stretch>
        </p:blipFill>
        <p:spPr bwMode="auto">
          <a:xfrm>
            <a:off x="0" y="0"/>
            <a:ext cx="9144000" cy="1484784"/>
          </a:xfrm>
          <a:prstGeom prst="rect">
            <a:avLst/>
          </a:prstGeom>
          <a:noFill/>
        </p:spPr>
      </p:pic>
      <p:pic>
        <p:nvPicPr>
          <p:cNvPr id="5" name="Picture 4" descr="cathay_pacific.jpg"/>
          <p:cNvPicPr>
            <a:picLocks noChangeAspect="1"/>
          </p:cNvPicPr>
          <p:nvPr/>
        </p:nvPicPr>
        <p:blipFill>
          <a:blip r:embed="rId4" cstate="print"/>
          <a:stretch>
            <a:fillRect/>
          </a:stretch>
        </p:blipFill>
        <p:spPr>
          <a:xfrm>
            <a:off x="0" y="1556792"/>
            <a:ext cx="9144000" cy="5301208"/>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CA"/>
          </a:p>
        </p:txBody>
      </p:sp>
      <p:pic>
        <p:nvPicPr>
          <p:cNvPr id="4" name="Picture 3" descr="cathaypacific.jpg"/>
          <p:cNvPicPr>
            <a:picLocks noChangeAspect="1"/>
          </p:cNvPicPr>
          <p:nvPr/>
        </p:nvPicPr>
        <p:blipFill>
          <a:blip r:embed="rId3" cstate="print"/>
          <a:stretch>
            <a:fillRect/>
          </a:stretch>
        </p:blipFill>
        <p:spPr>
          <a:xfrm>
            <a:off x="7668344" y="0"/>
            <a:ext cx="1261374" cy="994886"/>
          </a:xfrm>
          <a:prstGeom prst="rect">
            <a:avLst/>
          </a:prstGeom>
        </p:spPr>
      </p:pic>
      <p:pic>
        <p:nvPicPr>
          <p:cNvPr id="5" name="Picture 4" descr="Screen Shot 2012-11-10 at 4.54.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2492896"/>
            <a:ext cx="7776864" cy="3744416"/>
          </a:xfrm>
          <a:prstGeom prst="rect">
            <a:avLst/>
          </a:prstGeom>
        </p:spPr>
      </p:pic>
      <p:pic>
        <p:nvPicPr>
          <p:cNvPr id="6" name="Picture 5" descr="Screen Shot 2012-11-10 at 4.44.3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1196752"/>
            <a:ext cx="7704856" cy="1346200"/>
          </a:xfrm>
          <a:prstGeom prst="rect">
            <a:avLst/>
          </a:prstGeom>
        </p:spPr>
      </p:pic>
      <p:sp>
        <p:nvSpPr>
          <p:cNvPr id="7" name="TextBox 6"/>
          <p:cNvSpPr txBox="1"/>
          <p:nvPr/>
        </p:nvSpPr>
        <p:spPr>
          <a:xfrm>
            <a:off x="611560" y="2492896"/>
            <a:ext cx="7704856" cy="759384"/>
          </a:xfrm>
          <a:prstGeom prst="rect">
            <a:avLst/>
          </a:prstGeom>
          <a:noFill/>
        </p:spPr>
        <p:style>
          <a:lnRef idx="2">
            <a:schemeClr val="accent2"/>
          </a:lnRef>
          <a:fillRef idx="1">
            <a:schemeClr val="lt1"/>
          </a:fillRef>
          <a:effectRef idx="0">
            <a:schemeClr val="accent2"/>
          </a:effectRef>
          <a:fontRef idx="minor">
            <a:schemeClr val="dk1"/>
          </a:fontRef>
        </p:style>
        <p:txBody>
          <a:bodyPr wrap="square" bIns="432000" rtlCol="0">
            <a:spAutoFit/>
          </a:bodyPr>
          <a:lstStyle/>
          <a:p>
            <a:endParaRPr lang="zh-CN" altLang="en-US" dirty="0"/>
          </a:p>
        </p:txBody>
      </p:sp>
      <p:sp>
        <p:nvSpPr>
          <p:cNvPr id="8" name="TextBox 7"/>
          <p:cNvSpPr txBox="1"/>
          <p:nvPr/>
        </p:nvSpPr>
        <p:spPr>
          <a:xfrm>
            <a:off x="611560" y="4005064"/>
            <a:ext cx="7704856" cy="468572"/>
          </a:xfrm>
          <a:prstGeom prst="rect">
            <a:avLst/>
          </a:prstGeom>
          <a:noFill/>
        </p:spPr>
        <p:style>
          <a:lnRef idx="2">
            <a:schemeClr val="accent2"/>
          </a:lnRef>
          <a:fillRef idx="1">
            <a:schemeClr val="lt1"/>
          </a:fillRef>
          <a:effectRef idx="0">
            <a:schemeClr val="accent2"/>
          </a:effectRef>
          <a:fontRef idx="minor">
            <a:schemeClr val="dk1"/>
          </a:fontRef>
        </p:style>
        <p:txBody>
          <a:bodyPr wrap="square" bIns="144000" rtlCol="0">
            <a:spAutoFit/>
          </a:bodyPr>
          <a:lstStyle/>
          <a:p>
            <a:endParaRPr lang="zh-CN" altLang="en-US" dirty="0">
              <a:noFill/>
            </a:endParaRPr>
          </a:p>
        </p:txBody>
      </p:sp>
      <p:pic>
        <p:nvPicPr>
          <p:cNvPr id="9" name="Picture 8" descr="Screen Shot 2012-11-10 at 5.06.3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52" y="6237312"/>
            <a:ext cx="7704856" cy="360040"/>
          </a:xfrm>
          <a:prstGeom prst="rect">
            <a:avLst/>
          </a:prstGeom>
        </p:spPr>
      </p:pic>
      <p:sp>
        <p:nvSpPr>
          <p:cNvPr id="10" name="TextBox 9"/>
          <p:cNvSpPr txBox="1"/>
          <p:nvPr/>
        </p:nvSpPr>
        <p:spPr>
          <a:xfrm>
            <a:off x="539552" y="5203186"/>
            <a:ext cx="7776864" cy="386054"/>
          </a:xfrm>
          <a:prstGeom prst="rect">
            <a:avLst/>
          </a:prstGeom>
          <a:noFill/>
        </p:spPr>
        <p:style>
          <a:lnRef idx="2">
            <a:schemeClr val="accent2"/>
          </a:lnRef>
          <a:fillRef idx="1">
            <a:schemeClr val="lt1"/>
          </a:fillRef>
          <a:effectRef idx="0">
            <a:schemeClr val="accent2"/>
          </a:effectRef>
          <a:fontRef idx="minor">
            <a:schemeClr val="dk1"/>
          </a:fontRef>
        </p:style>
        <p:txBody>
          <a:bodyPr wrap="square" lIns="108000" tIns="108000" bIns="0" rtlCol="0">
            <a:spAutoFit/>
          </a:bodyPr>
          <a:lstStyle/>
          <a:p>
            <a:endParaRPr lang="zh-CN" altLang="en-US" dirty="0"/>
          </a:p>
        </p:txBody>
      </p:sp>
      <p:sp>
        <p:nvSpPr>
          <p:cNvPr id="11" name="TextBox 10"/>
          <p:cNvSpPr txBox="1"/>
          <p:nvPr/>
        </p:nvSpPr>
        <p:spPr>
          <a:xfrm>
            <a:off x="1403648" y="1835532"/>
            <a:ext cx="720080"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STOCK INFORMATION</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Rectangle 12"/>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STOCK INFORMATION</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pic>
        <p:nvPicPr>
          <p:cNvPr id="14" name="Picture 13" descr="Screen Shot 2012-11-10 at 5.11.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682" y="1196752"/>
            <a:ext cx="8313782" cy="5445223"/>
          </a:xfrm>
          <a:prstGeom prst="rect">
            <a:avLst/>
          </a:prstGeom>
        </p:spPr>
      </p:pic>
      <p:sp>
        <p:nvSpPr>
          <p:cNvPr id="16" name="Rectangle 15"/>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1 YEAR STOCK PRICE MOVEMENTS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pic>
        <p:nvPicPr>
          <p:cNvPr id="4" name="Picture 3" descr="Screen Shot 2012-11-10 at 5.12.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709" y="1196752"/>
            <a:ext cx="8205747" cy="5517232"/>
          </a:xfrm>
          <a:prstGeom prst="rect">
            <a:avLst/>
          </a:prstGeom>
        </p:spPr>
      </p:pic>
      <p:sp>
        <p:nvSpPr>
          <p:cNvPr id="5" name="Rectangle 4"/>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5 YEAR STOCK PRICE MOVEMENTS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pic>
        <p:nvPicPr>
          <p:cNvPr id="4" name="Picture 3" descr="Screen Shot 2012-11-10 at 5.14.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932" y="1196752"/>
            <a:ext cx="8352532" cy="5400600"/>
          </a:xfrm>
          <a:prstGeom prst="rect">
            <a:avLst/>
          </a:prstGeom>
        </p:spPr>
      </p:pic>
      <p:sp>
        <p:nvSpPr>
          <p:cNvPr id="5" name="Rectangle 4"/>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5</a:t>
            </a:r>
            <a:r>
              <a:rPr kumimoji="0" lang="en-CA" sz="3600" b="0" i="0" u="none" strike="noStrike" kern="1200" cap="none" spc="0" normalizeH="0" noProof="0" dirty="0" smtClean="0">
                <a:ln>
                  <a:noFill/>
                </a:ln>
                <a:solidFill>
                  <a:schemeClr val="tx1"/>
                </a:solidFill>
                <a:effectLst/>
                <a:uLnTx/>
                <a:uFillTx/>
                <a:latin typeface="+mj-lt"/>
                <a:ea typeface="+mj-ea"/>
                <a:cs typeface="+mj-cs"/>
              </a:rPr>
              <a:t> YEAR VS. AIRLINE INDEX</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pic>
        <p:nvPicPr>
          <p:cNvPr id="4" name="Picture 3" descr="Screen Shot 2012-11-10 at 5.23.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412776"/>
            <a:ext cx="9108504" cy="5256584"/>
          </a:xfrm>
          <a:prstGeom prst="rect">
            <a:avLst/>
          </a:prstGeom>
        </p:spPr>
      </p:pic>
      <p:sp>
        <p:nvSpPr>
          <p:cNvPr id="5" name="Rectangle 4"/>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5</a:t>
            </a:r>
            <a:r>
              <a:rPr kumimoji="0" lang="en-CA" sz="3600" b="0" i="0" u="none" strike="noStrike" kern="1200" cap="none" spc="0" normalizeH="0" noProof="0" dirty="0" smtClean="0">
                <a:ln>
                  <a:noFill/>
                </a:ln>
                <a:solidFill>
                  <a:schemeClr val="tx1"/>
                </a:solidFill>
                <a:effectLst/>
                <a:uLnTx/>
                <a:uFillTx/>
                <a:latin typeface="+mj-lt"/>
                <a:ea typeface="+mj-ea"/>
                <a:cs typeface="+mj-cs"/>
              </a:rPr>
              <a:t> YEAR VS. HANGSENG INDEX</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Screen Shot 2012-11-10 at 5.28.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 y="1344126"/>
            <a:ext cx="9144000" cy="5109210"/>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5 YEAR VS. OIL &amp; GAS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Screen Shot 2012-11-10 at 5.35.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 y="1322931"/>
            <a:ext cx="9144000" cy="5346429"/>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10 YEAR SUMMARY</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Screen Shot 2012-11-10 at 5.38.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5342"/>
            <a:ext cx="9144000" cy="5312010"/>
          </a:xfrm>
          <a:prstGeom prst="rect">
            <a:avLst/>
          </a:prstGeo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KEY STATISTICS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Screen Shot 2012-11-10 at 9.49.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632" y="1340768"/>
            <a:ext cx="6083300" cy="5295900"/>
          </a:xfrm>
          <a:prstGeom prst="rect">
            <a:avLst/>
          </a:prstGeom>
        </p:spPr>
      </p:pic>
      <p:sp>
        <p:nvSpPr>
          <p:cNvPr id="6" name="TextBox 5"/>
          <p:cNvSpPr txBox="1"/>
          <p:nvPr/>
        </p:nvSpPr>
        <p:spPr>
          <a:xfrm>
            <a:off x="395536" y="1268760"/>
            <a:ext cx="7848872" cy="468572"/>
          </a:xfrm>
          <a:prstGeom prst="rect">
            <a:avLst/>
          </a:prstGeom>
          <a:noFill/>
          <a:ln w="25400"/>
        </p:spPr>
        <p:style>
          <a:lnRef idx="2">
            <a:schemeClr val="accent2"/>
          </a:lnRef>
          <a:fillRef idx="1">
            <a:schemeClr val="lt1"/>
          </a:fillRef>
          <a:effectRef idx="0">
            <a:schemeClr val="accent2"/>
          </a:effectRef>
          <a:fontRef idx="minor">
            <a:schemeClr val="dk1"/>
          </a:fontRef>
        </p:style>
        <p:txBody>
          <a:bodyPr wrap="square" bIns="144000" rtlCol="0">
            <a:spAutoFit/>
          </a:bodyPr>
          <a:lstStyle/>
          <a:p>
            <a:endParaRPr lang="zh-CN" altLang="en-US" dirty="0"/>
          </a:p>
        </p:txBody>
      </p:sp>
      <p:sp>
        <p:nvSpPr>
          <p:cNvPr id="7" name="TextBox 6"/>
          <p:cNvSpPr txBox="1"/>
          <p:nvPr/>
        </p:nvSpPr>
        <p:spPr>
          <a:xfrm>
            <a:off x="395536" y="4941168"/>
            <a:ext cx="7848872" cy="369332"/>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zh-CN"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BUSINESS MODEL</a:t>
            </a:r>
            <a:endParaRPr lang="en-CA" sz="4000" dirty="0"/>
          </a:p>
        </p:txBody>
      </p:sp>
      <p:sp>
        <p:nvSpPr>
          <p:cNvPr id="3" name="Content Placeholder 2"/>
          <p:cNvSpPr>
            <a:spLocks noGrp="1"/>
          </p:cNvSpPr>
          <p:nvPr>
            <p:ph idx="1"/>
          </p:nvPr>
        </p:nvSpPr>
        <p:spPr/>
        <p:txBody>
          <a:bodyPr>
            <a:noAutofit/>
          </a:bodyPr>
          <a:lstStyle/>
          <a:p>
            <a:pPr lvl="0">
              <a:lnSpc>
                <a:spcPct val="90000"/>
              </a:lnSpc>
              <a:spcBef>
                <a:spcPts val="0"/>
              </a:spcBef>
              <a:buFontTx/>
              <a:buChar char="•"/>
            </a:pPr>
            <a:r>
              <a:rPr lang="en-CA" sz="2200" kern="0" dirty="0" smtClean="0">
                <a:solidFill>
                  <a:sysClr val="windowText" lastClr="000000"/>
                </a:solidFill>
                <a:latin typeface="Franklin Gothic Medium" pitchFamily="34" charset="0"/>
                <a:cs typeface="Calibri" pitchFamily="34" charset="0"/>
              </a:rPr>
              <a:t>Hub-and-Spoke System</a:t>
            </a:r>
          </a:p>
          <a:p>
            <a:pPr lvl="1">
              <a:lnSpc>
                <a:spcPct val="90000"/>
              </a:lnSpc>
              <a:spcBef>
                <a:spcPts val="0"/>
              </a:spcBef>
              <a:buFont typeface="Wingdings" pitchFamily="2" charset="2"/>
              <a:buChar char="Ø"/>
            </a:pPr>
            <a:r>
              <a:rPr lang="en-CA" sz="1800" kern="0" dirty="0" smtClean="0">
                <a:solidFill>
                  <a:sysClr val="windowText" lastClr="000000"/>
                </a:solidFill>
                <a:latin typeface="Franklin Gothic Medium" pitchFamily="34" charset="0"/>
                <a:cs typeface="Calibri" pitchFamily="34" charset="0"/>
              </a:rPr>
              <a:t>Used by legacy carriers</a:t>
            </a:r>
          </a:p>
          <a:p>
            <a:pPr lvl="1">
              <a:lnSpc>
                <a:spcPct val="90000"/>
              </a:lnSpc>
              <a:spcBef>
                <a:spcPts val="0"/>
              </a:spcBef>
              <a:buFont typeface="Wingdings" pitchFamily="2" charset="2"/>
              <a:buChar char=""/>
            </a:pPr>
            <a:r>
              <a:rPr lang="en-CA" sz="1800" kern="0" dirty="0" smtClean="0">
                <a:solidFill>
                  <a:sysClr val="windowText" lastClr="000000"/>
                </a:solidFill>
                <a:latin typeface="Franklin Gothic Medium" pitchFamily="34" charset="0"/>
                <a:cs typeface="Calibri" pitchFamily="34" charset="0"/>
              </a:rPr>
              <a:t>Allowed for more distant and international routes</a:t>
            </a:r>
          </a:p>
          <a:p>
            <a:pPr lvl="1">
              <a:lnSpc>
                <a:spcPct val="90000"/>
              </a:lnSpc>
              <a:spcBef>
                <a:spcPts val="0"/>
              </a:spcBef>
              <a:buFont typeface="Wingdings" pitchFamily="2" charset="2"/>
              <a:buChar char="C"/>
            </a:pPr>
            <a:r>
              <a:rPr lang="en-CA" sz="1800" kern="0" dirty="0" smtClean="0">
                <a:solidFill>
                  <a:sysClr val="windowText" lastClr="000000"/>
                </a:solidFill>
                <a:latin typeface="Franklin Gothic Medium" pitchFamily="34" charset="0"/>
                <a:cs typeface="Calibri" pitchFamily="34" charset="0"/>
              </a:rPr>
              <a:t>Utilize main airports as hubs</a:t>
            </a:r>
          </a:p>
          <a:p>
            <a:pPr lvl="1">
              <a:lnSpc>
                <a:spcPct val="90000"/>
              </a:lnSpc>
              <a:spcBef>
                <a:spcPts val="0"/>
              </a:spcBef>
              <a:buFont typeface="Wingdings" pitchFamily="2" charset="2"/>
              <a:buChar char="C"/>
            </a:pPr>
            <a:r>
              <a:rPr lang="en-CA" sz="1800" kern="0" dirty="0" smtClean="0">
                <a:solidFill>
                  <a:sysClr val="windowText" lastClr="000000"/>
                </a:solidFill>
                <a:latin typeface="Franklin Gothic Medium" pitchFamily="34" charset="0"/>
                <a:cs typeface="Calibri" pitchFamily="34" charset="0"/>
              </a:rPr>
              <a:t>Lead to more efficient use of transportation resource</a:t>
            </a:r>
          </a:p>
          <a:p>
            <a:pPr lvl="1">
              <a:lnSpc>
                <a:spcPct val="90000"/>
              </a:lnSpc>
              <a:spcBef>
                <a:spcPts val="0"/>
              </a:spcBef>
              <a:buFont typeface="Wingdings" pitchFamily="2" charset="2"/>
              <a:buChar char="D"/>
            </a:pPr>
            <a:r>
              <a:rPr lang="en-CA" sz="1800" kern="0" dirty="0" smtClean="0">
                <a:solidFill>
                  <a:sysClr val="windowText" lastClr="000000"/>
                </a:solidFill>
                <a:latin typeface="Franklin Gothic Medium" pitchFamily="34" charset="0"/>
                <a:cs typeface="Calibri" pitchFamily="34" charset="0"/>
              </a:rPr>
              <a:t>Centralized model result in inflexible operation (domino effect)</a:t>
            </a:r>
          </a:p>
          <a:p>
            <a:pPr lvl="1">
              <a:lnSpc>
                <a:spcPct val="90000"/>
              </a:lnSpc>
              <a:spcBef>
                <a:spcPts val="0"/>
              </a:spcBef>
              <a:buFont typeface="Wingdings" pitchFamily="2" charset="2"/>
              <a:buChar char="Ø"/>
            </a:pPr>
            <a:r>
              <a:rPr lang="en-CA" sz="1800" kern="0" dirty="0" smtClean="0">
                <a:solidFill>
                  <a:sysClr val="windowText" lastClr="000000"/>
                </a:solidFill>
                <a:latin typeface="Franklin Gothic Medium" pitchFamily="34" charset="0"/>
                <a:cs typeface="Calibri" pitchFamily="34" charset="0"/>
              </a:rPr>
              <a:t>e.g. Cathay Pacific, American Airline</a:t>
            </a:r>
          </a:p>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961" y="3810000"/>
            <a:ext cx="5044511"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4221088"/>
            <a:ext cx="3267075" cy="1143000"/>
          </a:xfrm>
          <a:prstGeom prst="rect">
            <a:avLst/>
          </a:prstGeom>
        </p:spPr>
      </p:pic>
    </p:spTree>
    <p:extLst>
      <p:ext uri="{BB962C8B-B14F-4D97-AF65-F5344CB8AC3E}">
        <p14:creationId xmlns:p14="http://schemas.microsoft.com/office/powerpoint/2010/main" val="119786235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KEY STATISTICS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Screen Shot 2012-11-10 at 9.46.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20" y="1500174"/>
            <a:ext cx="8624187" cy="4464496"/>
          </a:xfrm>
          <a:prstGeom prst="rect">
            <a:avLst/>
          </a:prstGeom>
        </p:spPr>
      </p:pic>
      <p:sp>
        <p:nvSpPr>
          <p:cNvPr id="6" name="TextBox 5"/>
          <p:cNvSpPr txBox="1"/>
          <p:nvPr/>
        </p:nvSpPr>
        <p:spPr>
          <a:xfrm>
            <a:off x="323528" y="2195572"/>
            <a:ext cx="8424936"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
        <p:nvSpPr>
          <p:cNvPr id="7" name="TextBox 6"/>
          <p:cNvSpPr txBox="1"/>
          <p:nvPr/>
        </p:nvSpPr>
        <p:spPr>
          <a:xfrm>
            <a:off x="251520" y="4653136"/>
            <a:ext cx="8424936"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0 at 9.56.48 PM.png"/>
          <p:cNvPicPr>
            <a:picLocks noChangeAspect="1"/>
          </p:cNvPicPr>
          <p:nvPr/>
        </p:nvPicPr>
        <p:blipFill rotWithShape="1">
          <a:blip r:embed="rId3">
            <a:extLst>
              <a:ext uri="{28A0092B-C50C-407E-A947-70E740481C1C}">
                <a14:useLocalDpi xmlns:a14="http://schemas.microsoft.com/office/drawing/2010/main" val="0"/>
              </a:ext>
            </a:extLst>
          </a:blip>
          <a:srcRect b="4376"/>
          <a:stretch/>
        </p:blipFill>
        <p:spPr>
          <a:xfrm>
            <a:off x="0" y="111425"/>
            <a:ext cx="9144000" cy="6557935"/>
          </a:xfrm>
          <a:prstGeom prst="rect">
            <a:avLst/>
          </a:prstGeom>
        </p:spPr>
      </p:pic>
      <p:sp>
        <p:nvSpPr>
          <p:cNvPr id="8" name="Rectangle 7"/>
          <p:cNvSpPr/>
          <p:nvPr/>
        </p:nvSpPr>
        <p:spPr>
          <a:xfrm>
            <a:off x="251520" y="260648"/>
            <a:ext cx="4572000" cy="707886"/>
          </a:xfrm>
          <a:prstGeom prst="rect">
            <a:avLst/>
          </a:prstGeom>
        </p:spPr>
        <p:txBody>
          <a:bodyPr>
            <a:spAutoFit/>
          </a:bodyPr>
          <a:lstStyle/>
          <a:p>
            <a:r>
              <a:rPr lang="en-US" altLang="zh-CN" sz="2000" b="1" dirty="0" smtClean="0">
                <a:latin typeface="Arial "/>
              </a:rPr>
              <a:t>Destinations served: 167 in 42 countries and territories (2012 June)</a:t>
            </a:r>
            <a:endParaRPr lang="zh-CN" altLang="en-US" sz="2000" b="1" dirty="0">
              <a:latin typeface="Arial "/>
            </a:endParaRPr>
          </a:p>
        </p:txBody>
      </p:sp>
      <p:pic>
        <p:nvPicPr>
          <p:cNvPr id="13" name="Picture 12" descr="cathaypacific.jpg"/>
          <p:cNvPicPr>
            <a:picLocks noChangeAspect="1"/>
          </p:cNvPicPr>
          <p:nvPr/>
        </p:nvPicPr>
        <p:blipFill>
          <a:blip r:embed="rId4" cstate="print"/>
          <a:stretch>
            <a:fillRect/>
          </a:stretch>
        </p:blipFill>
        <p:spPr>
          <a:xfrm>
            <a:off x="7643834" y="142852"/>
            <a:ext cx="1261374" cy="994886"/>
          </a:xfrm>
          <a:prstGeom prst="rect">
            <a:avLst/>
          </a:prstGeom>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COMPANY PROFILE</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Content Placeholder 1" descr="Screen Shot 2012-11-10 at 9.59.36 PM.png"/>
          <p:cNvPicPr>
            <a:picLocks noGrp="1" noChangeAspect="1"/>
          </p:cNvPicPr>
          <p:nvPr>
            <p:ph sz="half" idx="4294967295"/>
          </p:nvPr>
        </p:nvPicPr>
        <p:blipFill>
          <a:blip r:embed="rId4">
            <a:extLst>
              <a:ext uri="{28A0092B-C50C-407E-A947-70E740481C1C}">
                <a14:useLocalDpi xmlns:a14="http://schemas.microsoft.com/office/drawing/2010/main" val="0"/>
              </a:ext>
            </a:extLst>
          </a:blip>
          <a:srcRect l="-35035" r="-35035"/>
          <a:stretch>
            <a:fillRect/>
          </a:stretch>
        </p:blipFill>
        <p:spPr>
          <a:xfrm>
            <a:off x="5220072" y="1557338"/>
            <a:ext cx="4038600" cy="4525962"/>
          </a:xfrm>
          <a:prstGeom prst="rect">
            <a:avLst/>
          </a:prstGeom>
        </p:spPr>
      </p:pic>
      <p:sp>
        <p:nvSpPr>
          <p:cNvPr id="6" name="Content Placeholder 3"/>
          <p:cNvSpPr>
            <a:spLocks noGrp="1"/>
          </p:cNvSpPr>
          <p:nvPr>
            <p:ph sz="half" idx="1"/>
          </p:nvPr>
        </p:nvSpPr>
        <p:spPr>
          <a:xfrm>
            <a:off x="457200" y="1600200"/>
            <a:ext cx="5122912" cy="4525963"/>
          </a:xfrm>
        </p:spPr>
        <p:txBody>
          <a:bodyPr>
            <a:noAutofit/>
          </a:bodyPr>
          <a:lstStyle/>
          <a:p>
            <a:r>
              <a:rPr lang="en-US" altLang="zh-CN" sz="1400" dirty="0" smtClean="0">
                <a:latin typeface="Franklin Gothic Medium" pitchFamily="34" charset="0"/>
              </a:rPr>
              <a:t>Registered and based in Hong Kong</a:t>
            </a:r>
          </a:p>
          <a:p>
            <a:endParaRPr lang="en-US" altLang="zh-CN" sz="1400" dirty="0" smtClean="0">
              <a:latin typeface="Franklin Gothic Medium" pitchFamily="34" charset="0"/>
            </a:endParaRPr>
          </a:p>
          <a:p>
            <a:r>
              <a:rPr lang="en-US" altLang="zh-CN" sz="1400" dirty="0" smtClean="0">
                <a:latin typeface="Franklin Gothic Medium" pitchFamily="34" charset="0"/>
              </a:rPr>
              <a:t>Offering scheduled passenger and cargo services to 145 destinations in 40 countries and </a:t>
            </a:r>
            <a:r>
              <a:rPr lang="en-CA" altLang="zh-CN" sz="1400" dirty="0" smtClean="0">
                <a:latin typeface="Franklin Gothic Medium" pitchFamily="34" charset="0"/>
              </a:rPr>
              <a:t>territories around the world</a:t>
            </a:r>
          </a:p>
          <a:p>
            <a:endParaRPr lang="en-CA" altLang="zh-CN" sz="1400" dirty="0" smtClean="0">
              <a:latin typeface="Franklin Gothic Medium" pitchFamily="34" charset="0"/>
            </a:endParaRPr>
          </a:p>
          <a:p>
            <a:r>
              <a:rPr lang="en-US" altLang="zh-CN" sz="1400" dirty="0" smtClean="0">
                <a:latin typeface="Franklin Gothic Medium" pitchFamily="34" charset="0"/>
              </a:rPr>
              <a:t>Founded in 1946 and remains deeply committed to its home base, making substantial investments to develop Hong Kong as one of the world’s leading international aviation hubs</a:t>
            </a:r>
          </a:p>
          <a:p>
            <a:endParaRPr lang="en-CA" altLang="zh-CN" sz="1400" dirty="0" smtClean="0">
              <a:latin typeface="Franklin Gothic Medium" pitchFamily="34" charset="0"/>
            </a:endParaRPr>
          </a:p>
          <a:p>
            <a:r>
              <a:rPr lang="en-CA" altLang="zh-CN" sz="1400" dirty="0" smtClean="0">
                <a:latin typeface="Franklin Gothic Medium" pitchFamily="34" charset="0"/>
              </a:rPr>
              <a:t>In </a:t>
            </a:r>
            <a:r>
              <a:rPr lang="en-US" altLang="zh-CN" sz="1400" dirty="0" smtClean="0">
                <a:latin typeface="Franklin Gothic Medium" pitchFamily="34" charset="0"/>
              </a:rPr>
              <a:t>addition to its current fleet of 128 wide-bodied aircraft, </a:t>
            </a:r>
            <a:r>
              <a:rPr lang="en-CA" altLang="zh-CN" sz="1400" dirty="0" smtClean="0">
                <a:latin typeface="Franklin Gothic Medium" pitchFamily="34" charset="0"/>
              </a:rPr>
              <a:t>Cathay Pacific continues </a:t>
            </a:r>
            <a:r>
              <a:rPr lang="en-US" altLang="zh-CN" sz="1400" dirty="0" smtClean="0">
                <a:latin typeface="Franklin Gothic Medium" pitchFamily="34" charset="0"/>
              </a:rPr>
              <a:t>to invest heavily in its home city and has another 97 new aircraft due for </a:t>
            </a:r>
            <a:r>
              <a:rPr lang="en-CA" altLang="zh-CN" sz="1400" dirty="0" smtClean="0">
                <a:latin typeface="Franklin Gothic Medium" pitchFamily="34" charset="0"/>
              </a:rPr>
              <a:t>delivery up to 2019</a:t>
            </a:r>
          </a:p>
          <a:p>
            <a:endParaRPr lang="en-CA" altLang="zh-CN" sz="1400" dirty="0" smtClean="0">
              <a:latin typeface="Franklin Gothic Medium" pitchFamily="34" charset="0"/>
            </a:endParaRPr>
          </a:p>
          <a:p>
            <a:r>
              <a:rPr lang="en-US" altLang="zh-CN" sz="1400" dirty="0" smtClean="0">
                <a:latin typeface="Franklin Gothic Medium" pitchFamily="34" charset="0"/>
              </a:rPr>
              <a:t>Cathay Pacific and its subsidiaries employ some 28,100 people worldwide (more than 21,000 of them in Hong Kong) </a:t>
            </a:r>
          </a:p>
          <a:p>
            <a:endParaRPr lang="en-US" altLang="zh-CN" sz="1400" dirty="0" smtClean="0">
              <a:latin typeface="Franklin Gothic Medium" pitchFamily="34" charset="0"/>
            </a:endParaRPr>
          </a:p>
          <a:p>
            <a:r>
              <a:rPr lang="en-US" altLang="zh-CN" sz="1400" dirty="0" smtClean="0">
                <a:latin typeface="Franklin Gothic Medium" pitchFamily="34" charset="0"/>
              </a:rPr>
              <a:t>Cathay Pacific is listed on The Stock Exchange of Hong Kong Limited, as are its substantial shareholders Swire Pacific Limited (“Swire Pacific”) and Air China</a:t>
            </a:r>
            <a:endParaRPr lang="zh-CN" altLang="en-US" sz="1400" dirty="0" smtClean="0">
              <a:latin typeface="Franklin Gothic Medium" pitchFamily="34"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COMPANY HISTORY</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graphicFrame>
        <p:nvGraphicFramePr>
          <p:cNvPr id="5" name="Diagram 4"/>
          <p:cNvGraphicFramePr/>
          <p:nvPr/>
        </p:nvGraphicFramePr>
        <p:xfrm>
          <a:off x="0" y="1124744"/>
          <a:ext cx="8820472" cy="5733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13_pic_ourstory1.jpg"/>
          <p:cNvPicPr>
            <a:picLocks noChangeAspect="1"/>
          </p:cNvPicPr>
          <p:nvPr/>
        </p:nvPicPr>
        <p:blipFill>
          <a:blip r:embed="rId9" cstate="print"/>
          <a:stretch>
            <a:fillRect/>
          </a:stretch>
        </p:blipFill>
        <p:spPr>
          <a:xfrm>
            <a:off x="251520" y="1268760"/>
            <a:ext cx="2800350" cy="2114550"/>
          </a:xfrm>
          <a:prstGeom prst="rect">
            <a:avLst/>
          </a:prstGeom>
        </p:spPr>
      </p:pic>
      <p:pic>
        <p:nvPicPr>
          <p:cNvPr id="7" name="Picture 6" descr="BIZ-CATHAY.jpg"/>
          <p:cNvPicPr>
            <a:picLocks noChangeAspect="1"/>
          </p:cNvPicPr>
          <p:nvPr/>
        </p:nvPicPr>
        <p:blipFill>
          <a:blip r:embed="rId10" cstate="print"/>
          <a:stretch>
            <a:fillRect/>
          </a:stretch>
        </p:blipFill>
        <p:spPr>
          <a:xfrm>
            <a:off x="3995936" y="5085184"/>
            <a:ext cx="4296992" cy="1584176"/>
          </a:xfrm>
          <a:prstGeom prst="rect">
            <a:avLst/>
          </a:prstGeom>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COMPANY HISTORY</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graphicFrame>
        <p:nvGraphicFramePr>
          <p:cNvPr id="5" name="Diagram 4"/>
          <p:cNvGraphicFramePr/>
          <p:nvPr/>
        </p:nvGraphicFramePr>
        <p:xfrm>
          <a:off x="0" y="1124744"/>
          <a:ext cx="8820472" cy="5733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20060221_atw.jpg"/>
          <p:cNvPicPr>
            <a:picLocks noChangeAspect="1"/>
          </p:cNvPicPr>
          <p:nvPr/>
        </p:nvPicPr>
        <p:blipFill>
          <a:blip r:embed="rId9" cstate="print"/>
          <a:stretch>
            <a:fillRect/>
          </a:stretch>
        </p:blipFill>
        <p:spPr>
          <a:xfrm>
            <a:off x="323528" y="1196752"/>
            <a:ext cx="2633435" cy="2304256"/>
          </a:xfrm>
          <a:prstGeom prst="rect">
            <a:avLst/>
          </a:prstGeom>
        </p:spPr>
      </p:pic>
      <p:pic>
        <p:nvPicPr>
          <p:cNvPr id="7" name="Picture 6" descr="xin_370603101039151154782.jpg"/>
          <p:cNvPicPr>
            <a:picLocks noChangeAspect="1"/>
          </p:cNvPicPr>
          <p:nvPr/>
        </p:nvPicPr>
        <p:blipFill>
          <a:blip r:embed="rId10" cstate="print"/>
          <a:stretch>
            <a:fillRect/>
          </a:stretch>
        </p:blipFill>
        <p:spPr>
          <a:xfrm>
            <a:off x="6156176" y="4293096"/>
            <a:ext cx="2596443" cy="1800200"/>
          </a:xfrm>
          <a:prstGeom prst="rect">
            <a:avLst/>
          </a:prstGeom>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ANNUAL RESULT</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Screen Shot 2012-11-10 at 10.01.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268760"/>
            <a:ext cx="8316416" cy="5055580"/>
          </a:xfrm>
          <a:prstGeom prst="rect">
            <a:avLst/>
          </a:prstGeom>
        </p:spPr>
      </p:pic>
      <p:sp>
        <p:nvSpPr>
          <p:cNvPr id="6" name="TextBox 5"/>
          <p:cNvSpPr txBox="1"/>
          <p:nvPr/>
        </p:nvSpPr>
        <p:spPr>
          <a:xfrm>
            <a:off x="7740352" y="2996952"/>
            <a:ext cx="1152128"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
        <p:nvSpPr>
          <p:cNvPr id="7" name="TextBox 6"/>
          <p:cNvSpPr txBox="1"/>
          <p:nvPr/>
        </p:nvSpPr>
        <p:spPr>
          <a:xfrm>
            <a:off x="7740352" y="3645024"/>
            <a:ext cx="1152128"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FACT SHEET</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5" name="Content Placeholder 7"/>
          <p:cNvSpPr>
            <a:spLocks noGrp="1"/>
          </p:cNvSpPr>
          <p:nvPr>
            <p:ph sz="half" idx="1"/>
          </p:nvPr>
        </p:nvSpPr>
        <p:spPr>
          <a:xfrm>
            <a:off x="457200" y="1600200"/>
            <a:ext cx="4038600" cy="4525963"/>
          </a:xfrm>
        </p:spPr>
        <p:txBody>
          <a:bodyPr>
            <a:normAutofit/>
          </a:bodyPr>
          <a:lstStyle/>
          <a:p>
            <a:r>
              <a:rPr lang="en-US" altLang="zh-CN" sz="2400" b="1" dirty="0" smtClean="0">
                <a:solidFill>
                  <a:srgbClr val="0070C0"/>
                </a:solidFill>
                <a:latin typeface="Arial "/>
              </a:rPr>
              <a:t>Major shareholders</a:t>
            </a:r>
            <a:endParaRPr lang="zh-CN" altLang="en-US" sz="2400" b="1" dirty="0">
              <a:solidFill>
                <a:srgbClr val="0070C0"/>
              </a:solidFill>
              <a:latin typeface="Arial "/>
            </a:endParaRPr>
          </a:p>
        </p:txBody>
      </p:sp>
      <p:sp>
        <p:nvSpPr>
          <p:cNvPr id="6" name="Content Placeholder 8"/>
          <p:cNvSpPr txBox="1">
            <a:spLocks/>
          </p:cNvSpPr>
          <p:nvPr/>
        </p:nvSpPr>
        <p:spPr>
          <a:xfrm>
            <a:off x="4648200" y="1600200"/>
            <a:ext cx="4038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2400" b="1" i="0" u="none" strike="noStrike" kern="1200" cap="none" spc="0" normalizeH="0" baseline="0" noProof="0" smtClean="0">
                <a:ln>
                  <a:noFill/>
                </a:ln>
                <a:solidFill>
                  <a:srgbClr val="0070C0"/>
                </a:solidFill>
                <a:effectLst/>
                <a:uLnTx/>
                <a:uFillTx/>
                <a:latin typeface="Arial "/>
                <a:ea typeface="+mn-ea"/>
                <a:cs typeface="+mn-cs"/>
              </a:rPr>
              <a:t>Major subsidiaries and associates </a:t>
            </a:r>
            <a:endParaRPr kumimoji="0" lang="zh-CN" altLang="en-US" sz="2400" b="1" i="0" u="none" strike="noStrike" kern="1200" cap="none" spc="0" normalizeH="0" baseline="0" noProof="0" dirty="0">
              <a:ln>
                <a:noFill/>
              </a:ln>
              <a:solidFill>
                <a:srgbClr val="0070C0"/>
              </a:solidFill>
              <a:effectLst/>
              <a:uLnTx/>
              <a:uFillTx/>
              <a:latin typeface="Arial "/>
              <a:ea typeface="+mn-ea"/>
              <a:cs typeface="+mn-cs"/>
            </a:endParaRPr>
          </a:p>
        </p:txBody>
      </p:sp>
      <p:graphicFrame>
        <p:nvGraphicFramePr>
          <p:cNvPr id="7" name="Table 6"/>
          <p:cNvGraphicFramePr>
            <a:graphicFrameLocks noGrp="1"/>
          </p:cNvGraphicFramePr>
          <p:nvPr/>
        </p:nvGraphicFramePr>
        <p:xfrm>
          <a:off x="4716016" y="2306320"/>
          <a:ext cx="3816424" cy="4551680"/>
        </p:xfrm>
        <a:graphic>
          <a:graphicData uri="http://schemas.openxmlformats.org/drawingml/2006/table">
            <a:tbl>
              <a:tblPr/>
              <a:tblGrid>
                <a:gridCol w="1872208"/>
                <a:gridCol w="1944216"/>
              </a:tblGrid>
              <a:tr h="554639">
                <a:tc>
                  <a:txBody>
                    <a:bodyPr/>
                    <a:lstStyle/>
                    <a:p>
                      <a:r>
                        <a:rPr lang="en-CA" sz="1600" dirty="0"/>
                        <a:t>Hong Kong Dragon Airlines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792341">
                <a:tc>
                  <a:txBody>
                    <a:bodyPr/>
                    <a:lstStyle/>
                    <a:p>
                      <a:r>
                        <a:rPr lang="en-US" sz="1600"/>
                        <a:t>Cathay Pacific Catering Services (HK)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554639">
                <a:tc>
                  <a:txBody>
                    <a:bodyPr/>
                    <a:lstStyle/>
                    <a:p>
                      <a:r>
                        <a:rPr lang="en-CA" sz="1600" dirty="0"/>
                        <a:t>Cathay Holidays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554639">
                <a:tc>
                  <a:txBody>
                    <a:bodyPr/>
                    <a:lstStyle/>
                    <a:p>
                      <a:r>
                        <a:rPr lang="en-CA" sz="1600"/>
                        <a:t>Vogue Laundry Services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554639">
                <a:tc>
                  <a:txBody>
                    <a:bodyPr/>
                    <a:lstStyle/>
                    <a:p>
                      <a:r>
                        <a:rPr lang="en-CA" sz="1600"/>
                        <a:t>Hong Kong Airport Services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554639">
                <a:tc>
                  <a:txBody>
                    <a:bodyPr/>
                    <a:lstStyle/>
                    <a:p>
                      <a:r>
                        <a:rPr lang="en-CA" sz="1600"/>
                        <a:t>Cathay Pacific Services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554639">
                <a:tc>
                  <a:txBody>
                    <a:bodyPr/>
                    <a:lstStyle/>
                    <a:p>
                      <a:r>
                        <a:rPr lang="en-US" sz="1600" dirty="0"/>
                        <a:t>AHK Air Hong Kong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60%</a:t>
                      </a:r>
                    </a:p>
                  </a:txBody>
                  <a:tcPr marL="81280" marR="81280" marT="40640" marB="40640" anchor="ctr">
                    <a:lnL>
                      <a:noFill/>
                    </a:lnL>
                    <a:lnR>
                      <a:noFill/>
                    </a:lnR>
                    <a:lnT>
                      <a:noFill/>
                    </a:lnT>
                    <a:lnB>
                      <a:noFill/>
                    </a:lnB>
                  </a:tcPr>
                </a:tc>
              </a:tr>
              <a:tr h="316937">
                <a:tc>
                  <a:txBody>
                    <a:bodyPr/>
                    <a:lstStyle/>
                    <a:p>
                      <a:r>
                        <a:rPr lang="en-CA" sz="1600" dirty="0"/>
                        <a:t>Air China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19.53%</a:t>
                      </a:r>
                    </a:p>
                  </a:txBody>
                  <a:tcPr marL="81280" marR="81280" marT="40640" marB="40640" anchor="ctr">
                    <a:lnL>
                      <a:noFill/>
                    </a:lnL>
                    <a:lnR>
                      <a:noFill/>
                    </a:lnR>
                    <a:lnT>
                      <a:noFill/>
                    </a:lnT>
                    <a:lnB>
                      <a:noFill/>
                    </a:lnB>
                  </a:tcPr>
                </a:tc>
              </a:tr>
            </a:tbl>
          </a:graphicData>
        </a:graphic>
      </p:graphicFrame>
      <p:sp>
        <p:nvSpPr>
          <p:cNvPr id="8" name="TextBox 7"/>
          <p:cNvSpPr txBox="1"/>
          <p:nvPr/>
        </p:nvSpPr>
        <p:spPr>
          <a:xfrm>
            <a:off x="395536" y="2348880"/>
            <a:ext cx="4104456" cy="686681"/>
          </a:xfrm>
          <a:prstGeom prst="rect">
            <a:avLst/>
          </a:prstGeom>
          <a:noFill/>
        </p:spPr>
        <p:style>
          <a:lnRef idx="2">
            <a:schemeClr val="accent1"/>
          </a:lnRef>
          <a:fillRef idx="1">
            <a:schemeClr val="lt1"/>
          </a:fillRef>
          <a:effectRef idx="0">
            <a:schemeClr val="accent1"/>
          </a:effectRef>
          <a:fontRef idx="minor">
            <a:schemeClr val="dk1"/>
          </a:fontRef>
        </p:style>
        <p:txBody>
          <a:bodyPr wrap="square" bIns="360000" rtlCol="0">
            <a:spAutoFit/>
          </a:bodyPr>
          <a:lstStyle/>
          <a:p>
            <a:endParaRPr lang="zh-CN" altLang="en-US" dirty="0"/>
          </a:p>
        </p:txBody>
      </p:sp>
      <p:graphicFrame>
        <p:nvGraphicFramePr>
          <p:cNvPr id="16" name="Table 15"/>
          <p:cNvGraphicFramePr>
            <a:graphicFrameLocks noGrp="1"/>
          </p:cNvGraphicFramePr>
          <p:nvPr/>
        </p:nvGraphicFramePr>
        <p:xfrm>
          <a:off x="428596" y="2357430"/>
          <a:ext cx="4104456" cy="731520"/>
        </p:xfrm>
        <a:graphic>
          <a:graphicData uri="http://schemas.openxmlformats.org/drawingml/2006/table">
            <a:tbl>
              <a:tblPr/>
              <a:tblGrid>
                <a:gridCol w="2238794"/>
                <a:gridCol w="1865662"/>
              </a:tblGrid>
              <a:tr h="324036">
                <a:tc>
                  <a:txBody>
                    <a:bodyPr/>
                    <a:lstStyle/>
                    <a:p>
                      <a:r>
                        <a:rPr lang="en-CA" dirty="0"/>
                        <a:t>Swire Pacific Limited</a:t>
                      </a:r>
                    </a:p>
                  </a:txBody>
                  <a:tcPr anchor="ctr">
                    <a:lnL>
                      <a:noFill/>
                    </a:lnL>
                    <a:lnR>
                      <a:noFill/>
                    </a:lnR>
                    <a:lnT>
                      <a:noFill/>
                    </a:lnT>
                    <a:lnB>
                      <a:noFill/>
                    </a:lnB>
                  </a:tcPr>
                </a:tc>
                <a:tc>
                  <a:txBody>
                    <a:bodyPr/>
                    <a:lstStyle/>
                    <a:p>
                      <a:pPr algn="r"/>
                      <a:r>
                        <a:rPr lang="en-US" altLang="zh-CN" dirty="0">
                          <a:solidFill>
                            <a:srgbClr val="C00000"/>
                          </a:solidFill>
                        </a:rPr>
                        <a:t>44.97%</a:t>
                      </a:r>
                    </a:p>
                  </a:txBody>
                  <a:tcPr anchor="ctr">
                    <a:lnL>
                      <a:noFill/>
                    </a:lnL>
                    <a:lnR>
                      <a:noFill/>
                    </a:lnR>
                    <a:lnT>
                      <a:noFill/>
                    </a:lnT>
                    <a:lnB>
                      <a:noFill/>
                    </a:lnB>
                  </a:tcPr>
                </a:tc>
              </a:tr>
              <a:tr h="324036">
                <a:tc>
                  <a:txBody>
                    <a:bodyPr/>
                    <a:lstStyle/>
                    <a:p>
                      <a:r>
                        <a:rPr lang="en-CA" dirty="0"/>
                        <a:t>Air China Limited</a:t>
                      </a:r>
                    </a:p>
                  </a:txBody>
                  <a:tcPr anchor="ctr">
                    <a:lnL>
                      <a:noFill/>
                    </a:lnL>
                    <a:lnR>
                      <a:noFill/>
                    </a:lnR>
                    <a:lnT>
                      <a:noFill/>
                    </a:lnT>
                    <a:lnB>
                      <a:noFill/>
                    </a:lnB>
                  </a:tcPr>
                </a:tc>
                <a:tc>
                  <a:txBody>
                    <a:bodyPr/>
                    <a:lstStyle/>
                    <a:p>
                      <a:pPr algn="r"/>
                      <a:r>
                        <a:rPr lang="en-US" altLang="zh-CN" dirty="0">
                          <a:solidFill>
                            <a:srgbClr val="C00000"/>
                          </a:solidFill>
                        </a:rPr>
                        <a:t>29.99%</a:t>
                      </a:r>
                    </a:p>
                  </a:txBody>
                  <a:tcPr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FLEET PROFILE</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Screen Shot 2012-11-10 at 10.26.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268760"/>
            <a:ext cx="8568952" cy="5443488"/>
          </a:xfrm>
          <a:prstGeom prst="rect">
            <a:avLst/>
          </a:prstGeo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l="-17000" r="-17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0" y="642918"/>
            <a:ext cx="7772400"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smtClean="0">
                <a:ln>
                  <a:noFill/>
                </a:ln>
                <a:solidFill>
                  <a:schemeClr val="accent5">
                    <a:lumMod val="50000"/>
                  </a:schemeClr>
                </a:solidFill>
                <a:effectLst/>
                <a:uLnTx/>
                <a:uFillTx/>
                <a:latin typeface="+mj-lt"/>
                <a:ea typeface="+mj-ea"/>
                <a:cs typeface="+mj-cs"/>
              </a:rPr>
              <a:t>MANAGEMENT TEAM</a:t>
            </a:r>
            <a:endParaRPr kumimoji="0" lang="zh-CN" altLang="en-US" sz="4400" b="1" i="0" u="none" strike="noStrike" kern="1200" cap="none" spc="0" normalizeH="0" baseline="0" noProof="0" dirty="0">
              <a:ln>
                <a:noFill/>
              </a:ln>
              <a:solidFill>
                <a:schemeClr val="accent5">
                  <a:lumMod val="5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MANAGEMENT TEAM</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1" descr="C:\Users\Ruirui\AppData\Roaming\Tencent\Users\536515882\QQ\WinTemp\RichOle\[$18T(5W[7}C0]][{7MWI%Q.jpg"/>
          <p:cNvPicPr>
            <a:picLocks noChangeAspect="1" noChangeArrowheads="1"/>
          </p:cNvPicPr>
          <p:nvPr/>
        </p:nvPicPr>
        <p:blipFill>
          <a:blip r:embed="rId4" cstate="print"/>
          <a:srcRect/>
          <a:stretch>
            <a:fillRect/>
          </a:stretch>
        </p:blipFill>
        <p:spPr bwMode="auto">
          <a:xfrm>
            <a:off x="6876256" y="1268760"/>
            <a:ext cx="1800200" cy="2376264"/>
          </a:xfrm>
          <a:prstGeom prst="rect">
            <a:avLst/>
          </a:prstGeom>
          <a:noFill/>
        </p:spPr>
      </p:pic>
      <p:sp>
        <p:nvSpPr>
          <p:cNvPr id="6" name="Rectangle 5"/>
          <p:cNvSpPr/>
          <p:nvPr/>
        </p:nvSpPr>
        <p:spPr>
          <a:xfrm>
            <a:off x="539552" y="1772816"/>
            <a:ext cx="5544616" cy="4832092"/>
          </a:xfrm>
          <a:prstGeom prst="rect">
            <a:avLst/>
          </a:prstGeom>
        </p:spPr>
        <p:txBody>
          <a:bodyPr wrap="square">
            <a:spAutoFit/>
          </a:bodyPr>
          <a:lstStyle/>
          <a:p>
            <a:r>
              <a:rPr lang="en-US" altLang="zh-CN" sz="2000" b="1" dirty="0" smtClean="0">
                <a:solidFill>
                  <a:schemeClr val="accent1">
                    <a:lumMod val="75000"/>
                  </a:schemeClr>
                </a:solidFill>
              </a:rPr>
              <a:t>Chris Pratt</a:t>
            </a:r>
          </a:p>
          <a:p>
            <a:endParaRPr lang="en-US" altLang="zh-CN" dirty="0" smtClean="0"/>
          </a:p>
          <a:p>
            <a:pPr>
              <a:buFont typeface="Franklin Gothic Book" pitchFamily="34" charset="0"/>
              <a:buChar char="☺"/>
            </a:pPr>
            <a:r>
              <a:rPr lang="en-US" altLang="zh-CN" dirty="0" smtClean="0">
                <a:solidFill>
                  <a:srgbClr val="C00000"/>
                </a:solidFill>
              </a:rPr>
              <a:t>CBE, Chairman</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Honors degree in modern history  from the University of Oxford</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Joined John Swire &amp; Sons Limited ("Swire") group in 1978 and has worked with the group in Hong Kong, Australia and Papua New Guinea</a:t>
            </a:r>
          </a:p>
          <a:p>
            <a:pPr>
              <a:buFont typeface="Wingdings" pitchFamily="2" charset="2"/>
              <a:buChar char="Ø"/>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Chairman of Swire Pacific Limited and John Swire &amp; Sons (H.K.) Limited, and a director of Swire Properties Limited</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Served as Executive Director of Swire Pacific’s Trading and Industrial Division from 2000 to 2005</a:t>
            </a:r>
            <a:endParaRPr lang="zh-CN" altLang="en-US" dirty="0">
              <a:solidFill>
                <a:srgbClr val="C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POINT TO POINT SYSTEM</a:t>
            </a:r>
            <a:endParaRPr lang="en-CA" sz="4000" dirty="0"/>
          </a:p>
        </p:txBody>
      </p:sp>
      <p:sp>
        <p:nvSpPr>
          <p:cNvPr id="3" name="Content Placeholder 2"/>
          <p:cNvSpPr>
            <a:spLocks noGrp="1"/>
          </p:cNvSpPr>
          <p:nvPr>
            <p:ph idx="1"/>
          </p:nvPr>
        </p:nvSpPr>
        <p:spPr/>
        <p:txBody>
          <a:bodyPr>
            <a:noAutofit/>
          </a:bodyPr>
          <a:lstStyle/>
          <a:p>
            <a:pPr>
              <a:lnSpc>
                <a:spcPct val="90000"/>
              </a:lnSpc>
              <a:buSzPct val="100000"/>
            </a:pPr>
            <a:r>
              <a:rPr lang="en-CA" sz="2200" dirty="0" smtClean="0">
                <a:latin typeface="Franklin Gothic Medium" pitchFamily="34" charset="0"/>
                <a:cs typeface="Calibri" pitchFamily="34" charset="0"/>
              </a:rPr>
              <a:t>Point to Point System</a:t>
            </a:r>
          </a:p>
          <a:p>
            <a:pPr lvl="1">
              <a:lnSpc>
                <a:spcPct val="90000"/>
              </a:lnSpc>
              <a:buSzPct val="100000"/>
              <a:buFont typeface="Wingdings" pitchFamily="2" charset="2"/>
              <a:buChar char="Ø"/>
            </a:pPr>
            <a:r>
              <a:rPr lang="en-CA" sz="1800" dirty="0" smtClean="0">
                <a:latin typeface="Franklin Gothic Medium" pitchFamily="34" charset="0"/>
                <a:cs typeface="Calibri" pitchFamily="34" charset="0"/>
              </a:rPr>
              <a:t>Used by low-cost carrier</a:t>
            </a:r>
          </a:p>
          <a:p>
            <a:pPr lvl="1">
              <a:lnSpc>
                <a:spcPct val="90000"/>
              </a:lnSpc>
              <a:buSzPct val="100000"/>
              <a:buFont typeface="Wingdings" pitchFamily="2" charset="2"/>
              <a:buChar char="C"/>
            </a:pPr>
            <a:r>
              <a:rPr lang="en-CA" sz="1800" dirty="0" smtClean="0">
                <a:latin typeface="Franklin Gothic Medium" pitchFamily="34" charset="0"/>
                <a:cs typeface="Calibri" pitchFamily="34" charset="0"/>
              </a:rPr>
              <a:t>Shorter routes, usually regional/domestic</a:t>
            </a:r>
          </a:p>
          <a:p>
            <a:pPr lvl="1">
              <a:lnSpc>
                <a:spcPct val="90000"/>
              </a:lnSpc>
              <a:buSzPct val="100000"/>
              <a:buFont typeface="Wingdings" pitchFamily="2" charset="2"/>
              <a:buChar char="C"/>
            </a:pPr>
            <a:r>
              <a:rPr lang="en-CA" sz="1800" dirty="0" smtClean="0">
                <a:latin typeface="Franklin Gothic Medium" pitchFamily="34" charset="0"/>
                <a:cs typeface="Calibri" pitchFamily="34" charset="0"/>
              </a:rPr>
              <a:t>↓ Connection &amp; travel time</a:t>
            </a:r>
          </a:p>
          <a:p>
            <a:pPr lvl="1">
              <a:lnSpc>
                <a:spcPct val="90000"/>
              </a:lnSpc>
              <a:buSzPct val="100000"/>
              <a:buFont typeface="Wingdings" pitchFamily="2" charset="2"/>
              <a:buChar char="C"/>
            </a:pPr>
            <a:r>
              <a:rPr lang="en-CA" sz="1800" dirty="0" smtClean="0">
                <a:latin typeface="Franklin Gothic Medium" pitchFamily="34" charset="0"/>
                <a:cs typeface="Calibri" pitchFamily="34" charset="0"/>
              </a:rPr>
              <a:t>↑ Utilization leads to lower unit cost</a:t>
            </a:r>
          </a:p>
          <a:p>
            <a:pPr lvl="1">
              <a:lnSpc>
                <a:spcPct val="90000"/>
              </a:lnSpc>
              <a:buSzPct val="100000"/>
              <a:buFont typeface="Wingdings" pitchFamily="2" charset="2"/>
              <a:buChar char="C"/>
            </a:pPr>
            <a:r>
              <a:rPr lang="en-CA" sz="1800" dirty="0" smtClean="0">
                <a:latin typeface="Franklin Gothic Medium" pitchFamily="34" charset="0"/>
                <a:cs typeface="Calibri" pitchFamily="34" charset="0"/>
              </a:rPr>
              <a:t>Avoid domino effect</a:t>
            </a:r>
          </a:p>
          <a:p>
            <a:pPr lvl="1">
              <a:lnSpc>
                <a:spcPct val="90000"/>
              </a:lnSpc>
              <a:buSzPct val="100000"/>
              <a:buFont typeface="Wingdings" pitchFamily="2" charset="2"/>
              <a:buChar char="D"/>
            </a:pPr>
            <a:r>
              <a:rPr lang="en-CA" sz="1800" dirty="0" smtClean="0">
                <a:latin typeface="Franklin Gothic Medium" pitchFamily="34" charset="0"/>
                <a:cs typeface="Calibri" pitchFamily="34" charset="0"/>
              </a:rPr>
              <a:t>Require more routes</a:t>
            </a:r>
          </a:p>
          <a:p>
            <a:pPr lvl="1">
              <a:lnSpc>
                <a:spcPct val="90000"/>
              </a:lnSpc>
              <a:buSzPct val="100000"/>
              <a:buFont typeface="Wingdings" pitchFamily="2" charset="2"/>
              <a:buChar char="D"/>
            </a:pPr>
            <a:r>
              <a:rPr lang="en-CA" sz="1800" dirty="0" smtClean="0">
                <a:latin typeface="Franklin Gothic Medium" pitchFamily="34" charset="0"/>
                <a:cs typeface="Calibri" pitchFamily="34" charset="0"/>
              </a:rPr>
              <a:t>Less flexibility in destination</a:t>
            </a:r>
          </a:p>
          <a:p>
            <a:pPr lvl="1">
              <a:lnSpc>
                <a:spcPct val="90000"/>
              </a:lnSpc>
              <a:buSzPct val="100000"/>
              <a:buFont typeface="Wingdings" pitchFamily="2" charset="2"/>
              <a:buChar char="Ø"/>
            </a:pPr>
            <a:r>
              <a:rPr lang="en-CA" sz="1800" dirty="0" smtClean="0">
                <a:latin typeface="Franklin Gothic Medium" pitchFamily="34" charset="0"/>
                <a:cs typeface="Calibri" pitchFamily="34" charset="0"/>
              </a:rPr>
              <a:t>e.g. Southwest Airline (hybrid)</a:t>
            </a:r>
          </a:p>
          <a:p>
            <a:pPr>
              <a:buNone/>
            </a:pPr>
            <a:endParaRPr lang="en-CA" sz="18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780928"/>
            <a:ext cx="2646363"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145898345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MANAGEMENT TEAM</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1" descr="C:\Users\Ruirui\AppData\Roaming\Tencent\Users\536515882\QQ\WinTemp\RichOle\K_Z_5]{@6D_FK]D`[3ZBHLR.jpg"/>
          <p:cNvPicPr>
            <a:picLocks noChangeAspect="1" noChangeArrowheads="1"/>
          </p:cNvPicPr>
          <p:nvPr/>
        </p:nvPicPr>
        <p:blipFill>
          <a:blip r:embed="rId4" cstate="print"/>
          <a:srcRect/>
          <a:stretch>
            <a:fillRect/>
          </a:stretch>
        </p:blipFill>
        <p:spPr bwMode="auto">
          <a:xfrm>
            <a:off x="6732240" y="1340768"/>
            <a:ext cx="1800200" cy="2304256"/>
          </a:xfrm>
          <a:prstGeom prst="rect">
            <a:avLst/>
          </a:prstGeom>
          <a:noFill/>
        </p:spPr>
      </p:pic>
      <p:sp>
        <p:nvSpPr>
          <p:cNvPr id="6" name="Rectangle 5"/>
          <p:cNvSpPr/>
          <p:nvPr/>
        </p:nvSpPr>
        <p:spPr>
          <a:xfrm>
            <a:off x="467544" y="2132856"/>
            <a:ext cx="5760640" cy="5078313"/>
          </a:xfrm>
          <a:prstGeom prst="rect">
            <a:avLst/>
          </a:prstGeom>
        </p:spPr>
        <p:txBody>
          <a:bodyPr wrap="square">
            <a:spAutoFit/>
          </a:bodyPr>
          <a:lstStyle/>
          <a:p>
            <a:pPr>
              <a:buFont typeface="Franklin Gothic Book" pitchFamily="34" charset="0"/>
              <a:buChar char="☺"/>
            </a:pPr>
            <a:r>
              <a:rPr lang="en-US" altLang="zh-CN" dirty="0" smtClean="0">
                <a:solidFill>
                  <a:srgbClr val="C00000"/>
                </a:solidFill>
              </a:rPr>
              <a:t>Chief Executive since March 2011 </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Holds degrees in Economics from Columbia University and Cambridge University.</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Joined the Swire group in 1980 and has worked with the group in Hong Kong, the United States and Thailand.</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Appointed Managing Director of Hong Kong Aircraft Engineering Company Limited in 1996, Managing Director of Swire Pacific's Beverages Division in July 1998 and Chief Operating Officer of Cathay Pacific in July 2007</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Director of Cathay Pacific, John Swire &amp; Sons (H.K.) Limited, Swire Pacific Limited, and Chairman of Hong Kong Dragon Airlines Limited and Swire Beverages Limited </a:t>
            </a:r>
            <a:r>
              <a:rPr lang="en-US" altLang="zh-CN" dirty="0" smtClean="0"/>
              <a:t/>
            </a:r>
            <a:br>
              <a:rPr lang="en-US" altLang="zh-CN" dirty="0" smtClean="0"/>
            </a:br>
            <a:endParaRPr lang="zh-CN" altLang="en-US" dirty="0"/>
          </a:p>
        </p:txBody>
      </p:sp>
      <p:sp>
        <p:nvSpPr>
          <p:cNvPr id="7" name="Rectangle 6"/>
          <p:cNvSpPr/>
          <p:nvPr/>
        </p:nvSpPr>
        <p:spPr>
          <a:xfrm>
            <a:off x="611560" y="1772816"/>
            <a:ext cx="1512168" cy="400110"/>
          </a:xfrm>
          <a:prstGeom prst="rect">
            <a:avLst/>
          </a:prstGeom>
        </p:spPr>
        <p:txBody>
          <a:bodyPr wrap="square">
            <a:spAutoFit/>
          </a:bodyPr>
          <a:lstStyle/>
          <a:p>
            <a:r>
              <a:rPr lang="en-CA" altLang="zh-CN" sz="2000" b="1" dirty="0" smtClean="0">
                <a:solidFill>
                  <a:schemeClr val="accent1">
                    <a:lumMod val="75000"/>
                  </a:schemeClr>
                </a:solidFill>
              </a:rPr>
              <a:t>John</a:t>
            </a:r>
            <a:r>
              <a:rPr lang="en-CA" altLang="zh-CN" sz="2000" b="1" dirty="0" smtClean="0">
                <a:solidFill>
                  <a:srgbClr val="0070C0"/>
                </a:solidFill>
              </a:rPr>
              <a:t> </a:t>
            </a:r>
            <a:r>
              <a:rPr lang="en-CA" altLang="zh-CN" sz="2000" b="1" dirty="0" err="1" smtClean="0">
                <a:solidFill>
                  <a:schemeClr val="accent1">
                    <a:lumMod val="75000"/>
                  </a:schemeClr>
                </a:solidFill>
              </a:rPr>
              <a:t>Slosar</a:t>
            </a:r>
            <a:r>
              <a:rPr lang="en-CA" altLang="zh-CN" sz="2000" b="1" dirty="0" smtClean="0">
                <a:solidFill>
                  <a:srgbClr val="0070C0"/>
                </a:solidFill>
              </a:rPr>
              <a:t> </a:t>
            </a:r>
            <a:endParaRPr lang="zh-CN" altLang="en-US" sz="2000" b="1" dirty="0">
              <a:solidFill>
                <a:srgbClr val="0070C0"/>
              </a:solidFill>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MANAGEMENT TEAM</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1" descr="C:\Users\Ruirui\AppData\Roaming\Tencent\Users\536515882\QQ\WinTemp\RichOle\F}9{GTN8G%KX9L74P$(@ZQO.jpg"/>
          <p:cNvPicPr>
            <a:picLocks noChangeAspect="1" noChangeArrowheads="1"/>
          </p:cNvPicPr>
          <p:nvPr/>
        </p:nvPicPr>
        <p:blipFill>
          <a:blip r:embed="rId4" cstate="print"/>
          <a:srcRect/>
          <a:stretch>
            <a:fillRect/>
          </a:stretch>
        </p:blipFill>
        <p:spPr bwMode="auto">
          <a:xfrm>
            <a:off x="6732240" y="1412776"/>
            <a:ext cx="1728192" cy="2304256"/>
          </a:xfrm>
          <a:prstGeom prst="rect">
            <a:avLst/>
          </a:prstGeom>
          <a:noFill/>
        </p:spPr>
      </p:pic>
      <p:sp>
        <p:nvSpPr>
          <p:cNvPr id="6" name="Rectangle 5"/>
          <p:cNvSpPr/>
          <p:nvPr/>
        </p:nvSpPr>
        <p:spPr>
          <a:xfrm>
            <a:off x="539552" y="2276872"/>
            <a:ext cx="5832648" cy="3416320"/>
          </a:xfrm>
          <a:prstGeom prst="rect">
            <a:avLst/>
          </a:prstGeom>
        </p:spPr>
        <p:txBody>
          <a:bodyPr wrap="square">
            <a:spAutoFit/>
          </a:bodyPr>
          <a:lstStyle/>
          <a:p>
            <a:pPr>
              <a:buFont typeface="Franklin Gothic Book" pitchFamily="34" charset="0"/>
              <a:buChar char="☺"/>
            </a:pPr>
            <a:r>
              <a:rPr lang="en-US" altLang="zh-CN" dirty="0" smtClean="0">
                <a:solidFill>
                  <a:srgbClr val="C00000"/>
                </a:solidFill>
              </a:rPr>
              <a:t>Chief Operating Officer since March 2011</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Joined Cathay Pacific in 1984 and has worked with the Company in Hong Kong, Mainland China, Taiwan, Thailand and Australia</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Was General Manager Southwest Pacific based in Sydney, Australia</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Director of Cathay Pacific and Hong Kong Dragon Airlines Limited, and Chairman of AHK Air Hong Kong Limited and Cathay Pacific Catering Services (H.K.) Limited </a:t>
            </a:r>
            <a:endParaRPr lang="zh-CN" altLang="en-US" dirty="0">
              <a:solidFill>
                <a:srgbClr val="C00000"/>
              </a:solidFill>
            </a:endParaRPr>
          </a:p>
        </p:txBody>
      </p:sp>
      <p:sp>
        <p:nvSpPr>
          <p:cNvPr id="7" name="Rectangle 6"/>
          <p:cNvSpPr/>
          <p:nvPr/>
        </p:nvSpPr>
        <p:spPr>
          <a:xfrm>
            <a:off x="611560" y="1700808"/>
            <a:ext cx="1368152" cy="400110"/>
          </a:xfrm>
          <a:prstGeom prst="rect">
            <a:avLst/>
          </a:prstGeom>
        </p:spPr>
        <p:txBody>
          <a:bodyPr wrap="square">
            <a:spAutoFit/>
          </a:bodyPr>
          <a:lstStyle/>
          <a:p>
            <a:r>
              <a:rPr lang="en-CA" altLang="zh-CN" sz="2000" b="1" dirty="0" smtClean="0">
                <a:solidFill>
                  <a:schemeClr val="accent1">
                    <a:lumMod val="75000"/>
                  </a:schemeClr>
                </a:solidFill>
              </a:rPr>
              <a:t>Ivan</a:t>
            </a:r>
            <a:r>
              <a:rPr lang="en-CA" altLang="zh-CN" b="1" dirty="0" smtClean="0">
                <a:solidFill>
                  <a:schemeClr val="accent1">
                    <a:lumMod val="75000"/>
                  </a:schemeClr>
                </a:solidFill>
              </a:rPr>
              <a:t> </a:t>
            </a:r>
            <a:r>
              <a:rPr lang="en-CA" altLang="zh-CN" sz="2000" b="1" dirty="0" smtClean="0">
                <a:solidFill>
                  <a:schemeClr val="accent1">
                    <a:lumMod val="75000"/>
                  </a:schemeClr>
                </a:solidFill>
              </a:rPr>
              <a:t>Chu</a:t>
            </a:r>
            <a:endParaRPr lang="zh-CN" altLang="en-US"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MANAGEMENT</a:t>
            </a:r>
            <a:r>
              <a:rPr kumimoji="0" lang="en-CA" sz="3600" b="0" i="0" u="none" strike="noStrike" kern="1200" cap="none" spc="0" normalizeH="0" noProof="0" dirty="0" smtClean="0">
                <a:ln>
                  <a:noFill/>
                </a:ln>
                <a:solidFill>
                  <a:schemeClr val="tx1"/>
                </a:solidFill>
                <a:effectLst/>
                <a:uLnTx/>
                <a:uFillTx/>
                <a:latin typeface="+mj-lt"/>
                <a:ea typeface="+mj-ea"/>
                <a:cs typeface="+mj-cs"/>
              </a:rPr>
              <a:t> TEAM</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1" descr="C:\Users\Ruirui\AppData\Roaming\Tencent\Users\536515882\QQ\WinTemp\RichOle\I6ITJCSBV$4(6{9HDU~QV1C.jpg"/>
          <p:cNvPicPr>
            <a:picLocks noChangeAspect="1" noChangeArrowheads="1"/>
          </p:cNvPicPr>
          <p:nvPr/>
        </p:nvPicPr>
        <p:blipFill>
          <a:blip r:embed="rId4" cstate="print"/>
          <a:srcRect/>
          <a:stretch>
            <a:fillRect/>
          </a:stretch>
        </p:blipFill>
        <p:spPr bwMode="auto">
          <a:xfrm>
            <a:off x="6660232" y="1412776"/>
            <a:ext cx="1800200" cy="2232248"/>
          </a:xfrm>
          <a:prstGeom prst="rect">
            <a:avLst/>
          </a:prstGeom>
          <a:noFill/>
        </p:spPr>
      </p:pic>
      <p:sp>
        <p:nvSpPr>
          <p:cNvPr id="6" name="Rectangle 5"/>
          <p:cNvSpPr/>
          <p:nvPr/>
        </p:nvSpPr>
        <p:spPr>
          <a:xfrm>
            <a:off x="539552" y="2492896"/>
            <a:ext cx="5256584" cy="2862322"/>
          </a:xfrm>
          <a:prstGeom prst="rect">
            <a:avLst/>
          </a:prstGeom>
        </p:spPr>
        <p:txBody>
          <a:bodyPr wrap="square">
            <a:spAutoFit/>
          </a:bodyPr>
          <a:lstStyle/>
          <a:p>
            <a:pPr>
              <a:buFont typeface="Franklin Gothic Book" pitchFamily="34" charset="0"/>
              <a:buChar char="☺"/>
            </a:pPr>
            <a:r>
              <a:rPr lang="en-US" altLang="zh-CN" dirty="0" smtClean="0">
                <a:solidFill>
                  <a:srgbClr val="C00000"/>
                </a:solidFill>
              </a:rPr>
              <a:t>Finance Director of the Company since November 2011. </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Director of Hong Kong Dragon Airlines Limited. He was previously Deputy Finance Director of Swire Pacific Limited </a:t>
            </a:r>
          </a:p>
          <a:p>
            <a:pPr>
              <a:buFont typeface="Franklin Gothic Book" pitchFamily="34" charset="0"/>
              <a:buChar char="☺"/>
            </a:pPr>
            <a:endParaRPr lang="en-US" altLang="zh-CN" dirty="0" smtClean="0">
              <a:solidFill>
                <a:srgbClr val="C00000"/>
              </a:solidFill>
            </a:endParaRPr>
          </a:p>
          <a:p>
            <a:pPr>
              <a:buFont typeface="Franklin Gothic Book" pitchFamily="34" charset="0"/>
              <a:buChar char="☺"/>
            </a:pPr>
            <a:r>
              <a:rPr lang="en-US" altLang="zh-CN" dirty="0" smtClean="0">
                <a:solidFill>
                  <a:srgbClr val="C00000"/>
                </a:solidFill>
              </a:rPr>
              <a:t>Joined the Swire group in 1995 and has worked with the group in Hong Kong, the United States, Singapore and Australia</a:t>
            </a:r>
            <a:endParaRPr lang="zh-CN" altLang="en-US" dirty="0">
              <a:solidFill>
                <a:srgbClr val="C00000"/>
              </a:solidFill>
            </a:endParaRPr>
          </a:p>
        </p:txBody>
      </p:sp>
      <p:sp>
        <p:nvSpPr>
          <p:cNvPr id="7" name="Rectangle 6"/>
          <p:cNvSpPr/>
          <p:nvPr/>
        </p:nvSpPr>
        <p:spPr>
          <a:xfrm>
            <a:off x="611560" y="1772816"/>
            <a:ext cx="1800200" cy="400110"/>
          </a:xfrm>
          <a:prstGeom prst="rect">
            <a:avLst/>
          </a:prstGeom>
        </p:spPr>
        <p:txBody>
          <a:bodyPr wrap="square">
            <a:spAutoFit/>
          </a:bodyPr>
          <a:lstStyle/>
          <a:p>
            <a:r>
              <a:rPr lang="en-CA" altLang="zh-CN" sz="2000" b="1" dirty="0" smtClean="0">
                <a:solidFill>
                  <a:schemeClr val="accent1">
                    <a:lumMod val="75000"/>
                  </a:schemeClr>
                </a:solidFill>
              </a:rPr>
              <a:t>Martin Murray</a:t>
            </a:r>
            <a:endParaRPr lang="zh-CN" altLang="en-US" sz="2000"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l="-12000" r="-12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572100" y="5387975"/>
            <a:ext cx="3571900"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smtClean="0">
                <a:ln>
                  <a:noFill/>
                </a:ln>
                <a:effectLst/>
                <a:uLnTx/>
                <a:uFillTx/>
                <a:latin typeface="+mj-lt"/>
                <a:ea typeface="+mj-ea"/>
                <a:cs typeface="+mj-cs"/>
              </a:rPr>
              <a:t>OPERATIONS</a:t>
            </a:r>
            <a:endParaRPr kumimoji="0" lang="zh-CN" altLang="en-US" sz="4400" b="1" i="0" u="none" strike="noStrike" kern="1200" cap="none" spc="0" normalizeH="0" baseline="0" noProof="0" dirty="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OPERATING PROFITS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Content Placeholder 4" descr="Screen Shot 2012-11-10 at 10.31.36 PM.png"/>
          <p:cNvPicPr>
            <a:picLocks noGrp="1" noChangeAspect="1"/>
          </p:cNvPicPr>
          <p:nvPr>
            <p:ph idx="1"/>
          </p:nvPr>
        </p:nvPicPr>
        <p:blipFill>
          <a:blip r:embed="rId4">
            <a:extLst>
              <a:ext uri="{28A0092B-C50C-407E-A947-70E740481C1C}">
                <a14:useLocalDpi xmlns:a14="http://schemas.microsoft.com/office/drawing/2010/main" val="0"/>
              </a:ext>
            </a:extLst>
          </a:blip>
          <a:srcRect t="-35596" b="-35596"/>
          <a:stretch>
            <a:fillRect/>
          </a:stretch>
        </p:blipFill>
        <p:spPr>
          <a:xfrm>
            <a:off x="395535" y="1052736"/>
            <a:ext cx="8496945" cy="5112568"/>
          </a:xfr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OPERATING RESULTS ANALYSIS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Screen Shot 2012-11-10 at 10.17.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72" y="1403300"/>
            <a:ext cx="8432800" cy="5410076"/>
          </a:xfrm>
          <a:prstGeom prst="rect">
            <a:avLst/>
          </a:prstGeom>
        </p:spPr>
      </p:pic>
      <p:sp>
        <p:nvSpPr>
          <p:cNvPr id="6" name="TextBox 5"/>
          <p:cNvSpPr txBox="1"/>
          <p:nvPr/>
        </p:nvSpPr>
        <p:spPr>
          <a:xfrm>
            <a:off x="5860280" y="3770272"/>
            <a:ext cx="1152128"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
        <p:nvSpPr>
          <p:cNvPr id="7" name="TextBox 6"/>
          <p:cNvSpPr txBox="1"/>
          <p:nvPr/>
        </p:nvSpPr>
        <p:spPr>
          <a:xfrm>
            <a:off x="5356224" y="3131492"/>
            <a:ext cx="1152128"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
        <p:nvSpPr>
          <p:cNvPr id="8" name="TextBox 7"/>
          <p:cNvSpPr txBox="1"/>
          <p:nvPr/>
        </p:nvSpPr>
        <p:spPr>
          <a:xfrm>
            <a:off x="3340000" y="6434568"/>
            <a:ext cx="1152128"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HIGHLIGHTS OF PERFORMANCE</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Screen Shot 2012-11-10 at 10.45.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1484784"/>
            <a:ext cx="8611588" cy="4752528"/>
          </a:xfrm>
          <a:prstGeom prst="rect">
            <a:avLst/>
          </a:prstGeom>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PASSENGER SERVICES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Screen Shot 2012-11-10 at 10.46.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2564904"/>
            <a:ext cx="8666281" cy="3024336"/>
          </a:xfrm>
          <a:prstGeom prst="rect">
            <a:avLst/>
          </a:prstGeom>
        </p:spPr>
      </p:pic>
      <p:pic>
        <p:nvPicPr>
          <p:cNvPr id="6" name="Picture 5" descr="Screen Shot 2012-11-10 at 10.46.5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7" y="1556792"/>
            <a:ext cx="8610099" cy="648072"/>
          </a:xfrm>
          <a:prstGeom prst="rect">
            <a:avLst/>
          </a:prstGeom>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PASSENGER</a:t>
            </a:r>
            <a:r>
              <a:rPr kumimoji="0" lang="en-CA" sz="3600" b="0" i="0" u="none" strike="noStrike" kern="1200" cap="none" spc="0" normalizeH="0" noProof="0" dirty="0" smtClean="0">
                <a:ln>
                  <a:noFill/>
                </a:ln>
                <a:solidFill>
                  <a:schemeClr val="tx1"/>
                </a:solidFill>
                <a:effectLst/>
                <a:uLnTx/>
                <a:uFillTx/>
                <a:latin typeface="+mj-lt"/>
                <a:ea typeface="+mj-ea"/>
                <a:cs typeface="+mj-cs"/>
              </a:rPr>
              <a:t> SERVICES – KEY NUMBERS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Screen Shot 2012-11-10 at 10.53.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340768"/>
            <a:ext cx="8673162" cy="4608512"/>
          </a:xfrm>
          <a:prstGeom prst="rect">
            <a:avLst/>
          </a:prstGeom>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PASSENGER YIELD</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2" descr="C:\Users\Ruirui\AppData\Roaming\Tencent\Users\536515882\QQ\WinTemp\RichOle\8SD]`EB%JL`2JY`{~UQIGW8.jpg"/>
          <p:cNvPicPr>
            <a:picLocks noChangeAspect="1" noChangeArrowheads="1"/>
          </p:cNvPicPr>
          <p:nvPr/>
        </p:nvPicPr>
        <p:blipFill>
          <a:blip r:embed="rId4" cstate="print"/>
          <a:srcRect/>
          <a:stretch>
            <a:fillRect/>
          </a:stretch>
        </p:blipFill>
        <p:spPr bwMode="auto">
          <a:xfrm>
            <a:off x="179512" y="1412776"/>
            <a:ext cx="8712968" cy="482453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t>BUSINESS MODEL – TYPES OF AIRLINES</a:t>
            </a:r>
            <a:endParaRPr lang="en-CA" sz="32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graphicFrame>
        <p:nvGraphicFramePr>
          <p:cNvPr id="6" name="Diagram 5"/>
          <p:cNvGraphicFramePr/>
          <p:nvPr>
            <p:extLst>
              <p:ext uri="{D42A27DB-BD31-4B8C-83A1-F6EECF244321}">
                <p14:modId xmlns:p14="http://schemas.microsoft.com/office/powerpoint/2010/main" val="2709436819"/>
              </p:ext>
            </p:extLst>
          </p:nvPr>
        </p:nvGraphicFramePr>
        <p:xfrm>
          <a:off x="612000" y="1828800"/>
          <a:ext cx="7920000" cy="410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C:\Users\JH\Desktop\SFU\Bus 417\PRESENTATION\air logo.jpg"/>
          <p:cNvPicPr>
            <a:picLocks noChangeAspect="1" noChangeArrowheads="1"/>
          </p:cNvPicPr>
          <p:nvPr/>
        </p:nvPicPr>
        <p:blipFill>
          <a:blip r:embed="rId8"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80219329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CARGO SERVICES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1" descr="C:\Users\Ruirui\AppData\Roaming\Tencent\Users\536515882\QQ\WinTemp\RichOle\$FNJF(U0F`OZ]EE]9O0D}RP.jpg"/>
          <p:cNvPicPr>
            <a:picLocks noChangeAspect="1" noChangeArrowheads="1"/>
          </p:cNvPicPr>
          <p:nvPr/>
        </p:nvPicPr>
        <p:blipFill>
          <a:blip r:embed="rId4" cstate="print"/>
          <a:srcRect/>
          <a:stretch>
            <a:fillRect/>
          </a:stretch>
        </p:blipFill>
        <p:spPr bwMode="auto">
          <a:xfrm>
            <a:off x="539552" y="3486150"/>
            <a:ext cx="8208912" cy="3371850"/>
          </a:xfrm>
          <a:prstGeom prst="rect">
            <a:avLst/>
          </a:prstGeom>
          <a:noFill/>
        </p:spPr>
      </p:pic>
      <p:pic>
        <p:nvPicPr>
          <p:cNvPr id="6" name="Picture 5" descr="Screen Shot 2012-11-10 at 10.56.0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1484783"/>
            <a:ext cx="7992888" cy="1587813"/>
          </a:xfrm>
          <a:prstGeom prst="rect">
            <a:avLst/>
          </a:prstGeom>
        </p:spPr>
      </p:pic>
      <p:sp>
        <p:nvSpPr>
          <p:cNvPr id="7" name="TextBox 6"/>
          <p:cNvSpPr txBox="1"/>
          <p:nvPr/>
        </p:nvSpPr>
        <p:spPr>
          <a:xfrm>
            <a:off x="4572000" y="2492896"/>
            <a:ext cx="1152128"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TURNOVER</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5" name="TextBox 4"/>
          <p:cNvSpPr txBox="1"/>
          <p:nvPr/>
        </p:nvSpPr>
        <p:spPr>
          <a:xfrm>
            <a:off x="323528" y="4077072"/>
            <a:ext cx="8640960" cy="2031325"/>
          </a:xfrm>
          <a:prstGeom prst="rect">
            <a:avLst/>
          </a:prstGeom>
          <a:noFill/>
        </p:spPr>
        <p:txBody>
          <a:bodyPr wrap="square" rtlCol="0">
            <a:spAutoFit/>
          </a:bodyPr>
          <a:lstStyle/>
          <a:p>
            <a:pPr>
              <a:buFont typeface="Wingdings" pitchFamily="2" charset="2"/>
              <a:buChar char="Ø"/>
            </a:pPr>
            <a:r>
              <a:rPr lang="en-US" altLang="zh-CN" dirty="0">
                <a:latin typeface="Arial Unicode MS" pitchFamily="34" charset="-122"/>
                <a:ea typeface="Arial Unicode MS" pitchFamily="34" charset="-122"/>
                <a:cs typeface="Arial Unicode MS" pitchFamily="34" charset="-122"/>
              </a:rPr>
              <a:t>Group passenger turnover </a:t>
            </a:r>
            <a:r>
              <a:rPr lang="en-US" altLang="zh-CN" dirty="0">
                <a:solidFill>
                  <a:srgbClr val="FF0000"/>
                </a:solidFill>
                <a:latin typeface="Arial Unicode MS" pitchFamily="34" charset="-122"/>
                <a:ea typeface="Arial Unicode MS" pitchFamily="34" charset="-122"/>
                <a:cs typeface="Arial Unicode MS" pitchFamily="34" charset="-122"/>
              </a:rPr>
              <a:t>increased 9.2% </a:t>
            </a:r>
            <a:r>
              <a:rPr lang="en-US" altLang="zh-CN" dirty="0" smtClean="0">
                <a:latin typeface="Arial Unicode MS" pitchFamily="34" charset="-122"/>
                <a:ea typeface="Arial Unicode MS" pitchFamily="34" charset="-122"/>
                <a:cs typeface="Arial Unicode MS" pitchFamily="34" charset="-122"/>
              </a:rPr>
              <a:t>against </a:t>
            </a:r>
            <a:r>
              <a:rPr lang="en-US" altLang="zh-CN" dirty="0">
                <a:latin typeface="Arial Unicode MS" pitchFamily="34" charset="-122"/>
                <a:ea typeface="Arial Unicode MS" pitchFamily="34" charset="-122"/>
                <a:cs typeface="Arial Unicode MS" pitchFamily="34" charset="-122"/>
              </a:rPr>
              <a:t>a 6.9% increase in capacity. The </a:t>
            </a:r>
            <a:r>
              <a:rPr lang="en-US" altLang="zh-CN" dirty="0" smtClean="0">
                <a:latin typeface="Arial Unicode MS" pitchFamily="34" charset="-122"/>
                <a:ea typeface="Arial Unicode MS" pitchFamily="34" charset="-122"/>
                <a:cs typeface="Arial Unicode MS" pitchFamily="34" charset="-122"/>
              </a:rPr>
              <a:t>increased </a:t>
            </a:r>
            <a:r>
              <a:rPr lang="en-US" altLang="zh-CN" dirty="0">
                <a:latin typeface="Arial Unicode MS" pitchFamily="34" charset="-122"/>
                <a:ea typeface="Arial Unicode MS" pitchFamily="34" charset="-122"/>
                <a:cs typeface="Arial Unicode MS" pitchFamily="34" charset="-122"/>
              </a:rPr>
              <a:t>turnover principally reflected an </a:t>
            </a:r>
            <a:r>
              <a:rPr lang="en-US" altLang="zh-CN" dirty="0" smtClean="0">
                <a:latin typeface="Arial Unicode MS" pitchFamily="34" charset="-122"/>
                <a:ea typeface="Arial Unicode MS" pitchFamily="34" charset="-122"/>
                <a:cs typeface="Arial Unicode MS" pitchFamily="34" charset="-122"/>
              </a:rPr>
              <a:t>increase </a:t>
            </a:r>
            <a:r>
              <a:rPr lang="en-US" altLang="zh-CN" dirty="0">
                <a:latin typeface="Arial Unicode MS" pitchFamily="34" charset="-122"/>
                <a:ea typeface="Arial Unicode MS" pitchFamily="34" charset="-122"/>
                <a:cs typeface="Arial Unicode MS" pitchFamily="34" charset="-122"/>
              </a:rPr>
              <a:t>in capacity.</a:t>
            </a:r>
          </a:p>
          <a:p>
            <a:pPr>
              <a:buFont typeface="Wingdings" pitchFamily="2" charset="2"/>
              <a:buChar char="Ø"/>
            </a:pPr>
            <a:endParaRPr lang="en-US" altLang="zh-CN" dirty="0">
              <a:latin typeface="Arial Unicode MS" pitchFamily="34" charset="-122"/>
              <a:ea typeface="Arial Unicode MS" pitchFamily="34" charset="-122"/>
              <a:cs typeface="Arial Unicode MS" pitchFamily="34" charset="-122"/>
            </a:endParaRPr>
          </a:p>
          <a:p>
            <a:pPr>
              <a:buFont typeface="Wingdings" pitchFamily="2" charset="2"/>
              <a:buChar char="Ø"/>
            </a:pPr>
            <a:r>
              <a:rPr lang="en-US" altLang="zh-CN" dirty="0">
                <a:latin typeface="Arial Unicode MS" pitchFamily="34" charset="-122"/>
                <a:ea typeface="Arial Unicode MS" pitchFamily="34" charset="-122"/>
                <a:cs typeface="Arial Unicode MS" pitchFamily="34" charset="-122"/>
              </a:rPr>
              <a:t>• Group cargo turnover </a:t>
            </a:r>
            <a:r>
              <a:rPr lang="en-US" altLang="zh-CN" dirty="0">
                <a:solidFill>
                  <a:srgbClr val="FF0000"/>
                </a:solidFill>
                <a:latin typeface="Arial Unicode MS" pitchFamily="34" charset="-122"/>
                <a:ea typeface="Arial Unicode MS" pitchFamily="34" charset="-122"/>
                <a:cs typeface="Arial Unicode MS" pitchFamily="34" charset="-122"/>
              </a:rPr>
              <a:t>decreased by 7.6%. </a:t>
            </a:r>
            <a:r>
              <a:rPr lang="en-US" altLang="zh-CN" dirty="0" smtClean="0">
                <a:latin typeface="Arial Unicode MS" pitchFamily="34" charset="-122"/>
                <a:ea typeface="Arial Unicode MS" pitchFamily="34" charset="-122"/>
                <a:cs typeface="Arial Unicode MS" pitchFamily="34" charset="-122"/>
              </a:rPr>
              <a:t>Combined </a:t>
            </a:r>
            <a:r>
              <a:rPr lang="en-US" altLang="zh-CN" dirty="0">
                <a:latin typeface="Arial Unicode MS" pitchFamily="34" charset="-122"/>
                <a:ea typeface="Arial Unicode MS" pitchFamily="34" charset="-122"/>
                <a:cs typeface="Arial Unicode MS" pitchFamily="34" charset="-122"/>
              </a:rPr>
              <a:t>Cathay Pacific and </a:t>
            </a:r>
            <a:r>
              <a:rPr lang="en-US" altLang="zh-CN" dirty="0" err="1">
                <a:latin typeface="Arial Unicode MS" pitchFamily="34" charset="-122"/>
                <a:ea typeface="Arial Unicode MS" pitchFamily="34" charset="-122"/>
                <a:cs typeface="Arial Unicode MS" pitchFamily="34" charset="-122"/>
              </a:rPr>
              <a:t>Dragonair</a:t>
            </a:r>
            <a:r>
              <a:rPr lang="en-US" altLang="zh-CN" dirty="0">
                <a:latin typeface="Arial Unicode MS" pitchFamily="34" charset="-122"/>
                <a:ea typeface="Arial Unicode MS" pitchFamily="34" charset="-122"/>
                <a:cs typeface="Arial Unicode MS" pitchFamily="34" charset="-122"/>
              </a:rPr>
              <a:t> cargo </a:t>
            </a:r>
            <a:r>
              <a:rPr lang="en-US" altLang="zh-CN" dirty="0" smtClean="0">
                <a:latin typeface="Arial Unicode MS" pitchFamily="34" charset="-122"/>
                <a:ea typeface="Arial Unicode MS" pitchFamily="34" charset="-122"/>
                <a:cs typeface="Arial Unicode MS" pitchFamily="34" charset="-122"/>
              </a:rPr>
              <a:t>turnover </a:t>
            </a:r>
            <a:r>
              <a:rPr lang="en-US" altLang="zh-CN" dirty="0">
                <a:latin typeface="Arial Unicode MS" pitchFamily="34" charset="-122"/>
                <a:ea typeface="Arial Unicode MS" pitchFamily="34" charset="-122"/>
                <a:cs typeface="Arial Unicode MS" pitchFamily="34" charset="-122"/>
              </a:rPr>
              <a:t>decreased by 0.2% against a 4.3% </a:t>
            </a:r>
            <a:r>
              <a:rPr lang="en-US" altLang="zh-CN" dirty="0" smtClean="0">
                <a:latin typeface="Arial Unicode MS" pitchFamily="34" charset="-122"/>
                <a:ea typeface="Arial Unicode MS" pitchFamily="34" charset="-122"/>
                <a:cs typeface="Arial Unicode MS" pitchFamily="34" charset="-122"/>
              </a:rPr>
              <a:t>decrease </a:t>
            </a:r>
            <a:r>
              <a:rPr lang="en-US" altLang="zh-CN" dirty="0">
                <a:latin typeface="Arial Unicode MS" pitchFamily="34" charset="-122"/>
                <a:ea typeface="Arial Unicode MS" pitchFamily="34" charset="-122"/>
                <a:cs typeface="Arial Unicode MS" pitchFamily="34" charset="-122"/>
              </a:rPr>
              <a:t>in capacity.</a:t>
            </a:r>
          </a:p>
          <a:p>
            <a:pPr>
              <a:buFont typeface="Wingdings" pitchFamily="2" charset="2"/>
              <a:buChar char="Ø"/>
            </a:pPr>
            <a:endParaRPr lang="en-US" altLang="zh-CN" dirty="0">
              <a:latin typeface="Arial Unicode MS" pitchFamily="34" charset="-122"/>
              <a:ea typeface="Arial Unicode MS" pitchFamily="34" charset="-122"/>
              <a:cs typeface="Arial Unicode MS" pitchFamily="34" charset="-122"/>
            </a:endParaRPr>
          </a:p>
          <a:p>
            <a:pPr>
              <a:buFont typeface="Wingdings" pitchFamily="2" charset="2"/>
              <a:buChar char="Ø"/>
            </a:pPr>
            <a:r>
              <a:rPr lang="en-US" altLang="zh-CN" dirty="0">
                <a:latin typeface="Arial Unicode MS" pitchFamily="34" charset="-122"/>
                <a:ea typeface="Arial Unicode MS" pitchFamily="34" charset="-122"/>
                <a:cs typeface="Arial Unicode MS" pitchFamily="34" charset="-122"/>
              </a:rPr>
              <a:t>• Group turnover from catering, recoveries and </a:t>
            </a:r>
            <a:r>
              <a:rPr lang="en-US" altLang="zh-CN" dirty="0" smtClean="0">
                <a:latin typeface="Arial Unicode MS" pitchFamily="34" charset="-122"/>
                <a:ea typeface="Arial Unicode MS" pitchFamily="34" charset="-122"/>
                <a:cs typeface="Arial Unicode MS" pitchFamily="34" charset="-122"/>
              </a:rPr>
              <a:t>other </a:t>
            </a:r>
            <a:r>
              <a:rPr lang="en-US" altLang="zh-CN" dirty="0">
                <a:latin typeface="Arial Unicode MS" pitchFamily="34" charset="-122"/>
                <a:ea typeface="Arial Unicode MS" pitchFamily="34" charset="-122"/>
                <a:cs typeface="Arial Unicode MS" pitchFamily="34" charset="-122"/>
              </a:rPr>
              <a:t>services </a:t>
            </a:r>
            <a:r>
              <a:rPr lang="en-US" altLang="zh-CN" dirty="0">
                <a:solidFill>
                  <a:srgbClr val="FF0000"/>
                </a:solidFill>
                <a:latin typeface="Arial Unicode MS" pitchFamily="34" charset="-122"/>
                <a:ea typeface="Arial Unicode MS" pitchFamily="34" charset="-122"/>
                <a:cs typeface="Arial Unicode MS" pitchFamily="34" charset="-122"/>
              </a:rPr>
              <a:t>increased by 4.8%.</a:t>
            </a:r>
            <a:endParaRPr lang="zh-CN" altLang="en-US" dirty="0">
              <a:solidFill>
                <a:srgbClr val="FF0000"/>
              </a:solidFill>
              <a:latin typeface="Arial Unicode MS" pitchFamily="34" charset="-122"/>
              <a:ea typeface="Arial Unicode MS" pitchFamily="34" charset="-122"/>
              <a:cs typeface="Arial Unicode MS" pitchFamily="34" charset="-122"/>
            </a:endParaRPr>
          </a:p>
        </p:txBody>
      </p:sp>
      <p:pic>
        <p:nvPicPr>
          <p:cNvPr id="6" name="Picture 5" descr="Screen Shot 2012-11-10 at 10.58.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1340767"/>
            <a:ext cx="8208912" cy="2608183"/>
          </a:xfrm>
          <a:prstGeom prst="rect">
            <a:avLst/>
          </a:prstGeom>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TURNOVER</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1" descr="C:\Users\Ruirui\AppData\Roaming\Tencent\Users\536515882\QQ\WinTemp\RichOle\2CTCE829H79MEKRT68QUDND.jpg"/>
          <p:cNvPicPr>
            <a:picLocks noChangeAspect="1" noChangeArrowheads="1"/>
          </p:cNvPicPr>
          <p:nvPr/>
        </p:nvPicPr>
        <p:blipFill>
          <a:blip r:embed="rId4" cstate="print"/>
          <a:srcRect/>
          <a:stretch>
            <a:fillRect/>
          </a:stretch>
        </p:blipFill>
        <p:spPr bwMode="auto">
          <a:xfrm>
            <a:off x="611560" y="1412776"/>
            <a:ext cx="8532440" cy="5112568"/>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OPERATING</a:t>
            </a:r>
            <a:r>
              <a:rPr kumimoji="0" lang="en-CA" sz="3600" b="0" i="0" u="none" strike="noStrike" kern="1200" cap="none" spc="0" normalizeH="0" noProof="0" dirty="0" smtClean="0">
                <a:ln>
                  <a:noFill/>
                </a:ln>
                <a:solidFill>
                  <a:schemeClr val="tx1"/>
                </a:solidFill>
                <a:effectLst/>
                <a:uLnTx/>
                <a:uFillTx/>
                <a:latin typeface="+mj-lt"/>
                <a:ea typeface="+mj-ea"/>
                <a:cs typeface="+mj-cs"/>
              </a:rPr>
              <a:t> EXPENSES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1" descr="C:\Users\Ruirui\AppData\Roaming\Tencent\Users\536515882\QQ\WinTemp\RichOle\NPTOO9EIAH8}@XVWXUBCU{V.jpg"/>
          <p:cNvPicPr>
            <a:picLocks noChangeAspect="1" noChangeArrowheads="1"/>
          </p:cNvPicPr>
          <p:nvPr/>
        </p:nvPicPr>
        <p:blipFill>
          <a:blip r:embed="rId4" cstate="print"/>
          <a:srcRect/>
          <a:stretch>
            <a:fillRect/>
          </a:stretch>
        </p:blipFill>
        <p:spPr bwMode="auto">
          <a:xfrm>
            <a:off x="323528" y="1412776"/>
            <a:ext cx="8640960" cy="4968552"/>
          </a:xfrm>
          <a:prstGeom prst="rect">
            <a:avLst/>
          </a:prstGeom>
          <a:noFill/>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FUEL FACTORS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Screen Shot 2012-11-10 at 10.17.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72" y="1403300"/>
            <a:ext cx="8432800" cy="5410076"/>
          </a:xfrm>
          <a:prstGeom prst="rect">
            <a:avLst/>
          </a:prstGeom>
        </p:spPr>
      </p:pic>
      <p:sp>
        <p:nvSpPr>
          <p:cNvPr id="6" name="TextBox 5"/>
          <p:cNvSpPr txBox="1"/>
          <p:nvPr/>
        </p:nvSpPr>
        <p:spPr>
          <a:xfrm>
            <a:off x="5860280" y="3770272"/>
            <a:ext cx="1152128"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
        <p:nvSpPr>
          <p:cNvPr id="7" name="TextBox 6"/>
          <p:cNvSpPr txBox="1"/>
          <p:nvPr/>
        </p:nvSpPr>
        <p:spPr>
          <a:xfrm>
            <a:off x="3275856" y="3789040"/>
            <a:ext cx="1152128"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FUEL EXPENDITURE AND HEDGING</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Screen Shot 2012-11-10 at 11.01.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7" y="1772816"/>
            <a:ext cx="8568953" cy="3168352"/>
          </a:xfrm>
          <a:prstGeom prst="rect">
            <a:avLst/>
          </a:prstGeom>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FUEL HEDGING AS AT MARCH 14 2012</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1" descr="C:\Users\Ruirui\AppData\Roaming\Tencent\Users\536515882\QQ\WinTemp\RichOle\BLWVUC]((}IR]V8XCXYGQT6.jpg"/>
          <p:cNvPicPr>
            <a:picLocks noChangeAspect="1" noChangeArrowheads="1"/>
          </p:cNvPicPr>
          <p:nvPr/>
        </p:nvPicPr>
        <p:blipFill>
          <a:blip r:embed="rId4" cstate="print"/>
          <a:srcRect/>
          <a:stretch>
            <a:fillRect/>
          </a:stretch>
        </p:blipFill>
        <p:spPr bwMode="auto">
          <a:xfrm>
            <a:off x="467544" y="1484784"/>
            <a:ext cx="8280920" cy="4896544"/>
          </a:xfrm>
          <a:prstGeom prst="rect">
            <a:avLst/>
          </a:prstGeom>
          <a:noFill/>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857224" y="1357298"/>
            <a:ext cx="52864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smtClean="0">
                <a:ln>
                  <a:noFill/>
                </a:ln>
                <a:solidFill>
                  <a:schemeClr val="accent5">
                    <a:lumMod val="50000"/>
                  </a:schemeClr>
                </a:solidFill>
                <a:effectLst/>
                <a:uLnTx/>
                <a:uFillTx/>
                <a:latin typeface="+mj-lt"/>
                <a:ea typeface="+mj-ea"/>
                <a:cs typeface="+mj-cs"/>
              </a:rPr>
              <a:t>FINANCIAL</a:t>
            </a:r>
            <a:r>
              <a:rPr kumimoji="0" lang="en-US" altLang="zh-CN" sz="4400" b="1" i="0" u="none" strike="noStrike" kern="1200" cap="none" spc="0" normalizeH="0" noProof="0" dirty="0" smtClean="0">
                <a:ln>
                  <a:noFill/>
                </a:ln>
                <a:solidFill>
                  <a:schemeClr val="accent5">
                    <a:lumMod val="50000"/>
                  </a:schemeClr>
                </a:solidFill>
                <a:effectLst/>
                <a:uLnTx/>
                <a:uFillTx/>
                <a:latin typeface="+mj-lt"/>
                <a:ea typeface="+mj-ea"/>
                <a:cs typeface="+mj-cs"/>
              </a:rPr>
              <a:t> REVIEW</a:t>
            </a:r>
            <a:endParaRPr kumimoji="0" lang="zh-CN" altLang="en-US" sz="4400" b="1" i="0" u="none" strike="noStrike" kern="1200" cap="none" spc="0" normalizeH="0" baseline="0" noProof="0" dirty="0">
              <a:ln>
                <a:noFill/>
              </a:ln>
              <a:solidFill>
                <a:schemeClr val="accent5">
                  <a:lumMod val="5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33400" y="1143000"/>
            <a:ext cx="7848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33400" y="2286000"/>
            <a:ext cx="7848600"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3400" y="3352800"/>
            <a:ext cx="7848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3400" y="3048000"/>
            <a:ext cx="7848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3400" y="4800600"/>
            <a:ext cx="7848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3400" y="6324600"/>
            <a:ext cx="7848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creen Shot 2012-11-10 at 11.05.08 PM.png"/>
          <p:cNvPicPr>
            <a:picLocks noChangeAspect="1"/>
          </p:cNvPicPr>
          <p:nvPr/>
        </p:nvPicPr>
        <p:blipFill rotWithShape="1">
          <a:blip r:embed="rId3">
            <a:extLst>
              <a:ext uri="{28A0092B-C50C-407E-A947-70E740481C1C}">
                <a14:useLocalDpi xmlns:a14="http://schemas.microsoft.com/office/drawing/2010/main" val="0"/>
              </a:ext>
            </a:extLst>
          </a:blip>
          <a:srcRect t="3819"/>
          <a:stretch/>
        </p:blipFill>
        <p:spPr>
          <a:xfrm>
            <a:off x="395536" y="571480"/>
            <a:ext cx="8496944" cy="6313904"/>
          </a:xfrm>
          <a:prstGeom prst="rect">
            <a:avLst/>
          </a:prstGeom>
        </p:spPr>
      </p:pic>
      <p:sp>
        <p:nvSpPr>
          <p:cNvPr id="2" name="Title 1"/>
          <p:cNvSpPr>
            <a:spLocks noGrp="1"/>
          </p:cNvSpPr>
          <p:nvPr>
            <p:ph type="title"/>
          </p:nvPr>
        </p:nvSpPr>
        <p:spPr>
          <a:xfrm>
            <a:off x="142844" y="214290"/>
            <a:ext cx="8229600" cy="774720"/>
          </a:xfrm>
        </p:spPr>
        <p:txBody>
          <a:bodyPr>
            <a:normAutofit/>
          </a:bodyPr>
          <a:lstStyle/>
          <a:p>
            <a:pPr algn="l"/>
            <a:r>
              <a:rPr lang="en-CA" sz="3600" b="1" dirty="0" smtClean="0"/>
              <a:t>BALANCE SHEET</a:t>
            </a:r>
            <a:endParaRPr lang="en-CA" sz="3600" b="1" dirty="0"/>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BALANCE</a:t>
            </a:r>
            <a:r>
              <a:rPr kumimoji="0" lang="en-CA" sz="3600" b="0" i="0" u="none" strike="noStrike" kern="1200" cap="none" spc="0" normalizeH="0" noProof="0" dirty="0" smtClean="0">
                <a:ln>
                  <a:noFill/>
                </a:ln>
                <a:solidFill>
                  <a:schemeClr val="tx1"/>
                </a:solidFill>
                <a:effectLst/>
                <a:uLnTx/>
                <a:uFillTx/>
                <a:latin typeface="+mj-lt"/>
                <a:ea typeface="+mj-ea"/>
                <a:cs typeface="+mj-cs"/>
              </a:rPr>
              <a:t> SHEET (QUARTERLY)</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Shot 2012-11-11 at 10.28.1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16832"/>
            <a:ext cx="9144000" cy="1056092"/>
          </a:xfrm>
          <a:prstGeom prst="rect">
            <a:avLst/>
          </a:prstGeom>
        </p:spPr>
      </p:pic>
      <p:pic>
        <p:nvPicPr>
          <p:cNvPr id="7" name="Picture 6" descr="Screen Shot 2012-11-11 at 10.29.2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2" y="1705817"/>
            <a:ext cx="9144000" cy="211015"/>
          </a:xfrm>
          <a:prstGeom prst="rect">
            <a:avLst/>
          </a:prstGeom>
        </p:spPr>
      </p:pic>
      <p:pic>
        <p:nvPicPr>
          <p:cNvPr id="8" name="Picture 7" descr="Screen Shot 2012-11-11 at 10.30.0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96952"/>
            <a:ext cx="9144000" cy="216290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AIRLINE ALLIANCE</a:t>
            </a:r>
            <a:endParaRPr lang="en-CA" sz="40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4" y="1285860"/>
            <a:ext cx="3584575" cy="32974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cstate="print"/>
          <a:srcRect/>
          <a:stretch>
            <a:fillRect/>
          </a:stretch>
        </p:blipFill>
        <p:spPr>
          <a:xfrm>
            <a:off x="1368152" y="4653136"/>
            <a:ext cx="7596336" cy="2014538"/>
          </a:xfrm>
          <a:prstGeom prst="rect">
            <a:avLst/>
          </a:prstGeom>
          <a:effectLst>
            <a:outerShdw blurRad="292100" dist="139700" dir="2700000" algn="tl" rotWithShape="0">
              <a:srgbClr val="333333">
                <a:alpha val="65000"/>
              </a:srgbClr>
            </a:outerShdw>
          </a:effectLst>
        </p:spPr>
      </p:pic>
      <p:pic>
        <p:nvPicPr>
          <p:cNvPr id="7" name="Picture 6"/>
          <p:cNvPicPr>
            <a:picLocks noChangeAspect="1" noChangeArrowheads="1"/>
          </p:cNvPicPr>
          <p:nvPr/>
        </p:nvPicPr>
        <p:blipFill>
          <a:blip r:embed="rId5" cstate="print"/>
          <a:srcRect/>
          <a:stretch>
            <a:fillRect/>
          </a:stretch>
        </p:blipFill>
        <p:spPr bwMode="auto">
          <a:xfrm>
            <a:off x="293263" y="2571929"/>
            <a:ext cx="3774681" cy="2772838"/>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404812" y="1371600"/>
            <a:ext cx="4495800" cy="1107996"/>
          </a:xfrm>
          <a:prstGeom prst="rect">
            <a:avLst/>
          </a:prstGeom>
        </p:spPr>
        <p:txBody>
          <a:bodyPr wrap="square">
            <a:spAutoFit/>
          </a:bodyPr>
          <a:lstStyle/>
          <a:p>
            <a:pPr marL="285750" indent="-285750">
              <a:buFont typeface="Arial" pitchFamily="34" charset="0"/>
              <a:buChar char="•"/>
            </a:pPr>
            <a:r>
              <a:rPr lang="en-CA" sz="2200" dirty="0" smtClean="0">
                <a:latin typeface="Franklin Gothic Medium" pitchFamily="34" charset="0"/>
              </a:rPr>
              <a:t>An </a:t>
            </a:r>
            <a:r>
              <a:rPr lang="en-CA" sz="2200" dirty="0">
                <a:latin typeface="Franklin Gothic Medium" pitchFamily="34" charset="0"/>
              </a:rPr>
              <a:t>agreement between two or more airlines to cooperate on a substantial level</a:t>
            </a:r>
          </a:p>
        </p:txBody>
      </p:sp>
      <p:pic>
        <p:nvPicPr>
          <p:cNvPr id="11" name="Picture 2" descr="C:\Users\JH\Desktop\SFU\Bus 417\PRESENTATION\air logo.jpg"/>
          <p:cNvPicPr>
            <a:picLocks noChangeAspect="1" noChangeArrowheads="1"/>
          </p:cNvPicPr>
          <p:nvPr/>
        </p:nvPicPr>
        <p:blipFill>
          <a:blip r:embed="rId6"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45979489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33400" y="1143000"/>
            <a:ext cx="7848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33400" y="2286000"/>
            <a:ext cx="7848600"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3400" y="3352800"/>
            <a:ext cx="7848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3400" y="3048000"/>
            <a:ext cx="7848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3400" y="4800600"/>
            <a:ext cx="7848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3400" y="6324600"/>
            <a:ext cx="7848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creen Shot 2012-11-10 at 11.05.48 PM.png"/>
          <p:cNvPicPr>
            <a:picLocks noChangeAspect="1"/>
          </p:cNvPicPr>
          <p:nvPr/>
        </p:nvPicPr>
        <p:blipFill rotWithShape="1">
          <a:blip r:embed="rId3">
            <a:extLst>
              <a:ext uri="{28A0092B-C50C-407E-A947-70E740481C1C}">
                <a14:useLocalDpi xmlns:a14="http://schemas.microsoft.com/office/drawing/2010/main" val="0"/>
              </a:ext>
            </a:extLst>
          </a:blip>
          <a:srcRect t="6345"/>
          <a:stretch/>
        </p:blipFill>
        <p:spPr>
          <a:xfrm>
            <a:off x="395536" y="500042"/>
            <a:ext cx="8496944" cy="6241325"/>
          </a:xfrm>
          <a:prstGeom prst="rect">
            <a:avLst/>
          </a:prstGeom>
        </p:spPr>
      </p:pic>
      <p:sp>
        <p:nvSpPr>
          <p:cNvPr id="2" name="Title 1"/>
          <p:cNvSpPr>
            <a:spLocks noGrp="1"/>
          </p:cNvSpPr>
          <p:nvPr>
            <p:ph type="title"/>
          </p:nvPr>
        </p:nvSpPr>
        <p:spPr>
          <a:xfrm>
            <a:off x="142844" y="214290"/>
            <a:ext cx="8229600" cy="774720"/>
          </a:xfrm>
        </p:spPr>
        <p:txBody>
          <a:bodyPr>
            <a:normAutofit/>
          </a:bodyPr>
          <a:lstStyle/>
          <a:p>
            <a:pPr algn="l"/>
            <a:r>
              <a:rPr lang="en-CA" sz="3600" b="1" dirty="0" smtClean="0"/>
              <a:t>INCOME STATEMENT</a:t>
            </a:r>
            <a:endParaRPr lang="en-CA" sz="3600" b="1" dirty="0"/>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INCOME</a:t>
            </a:r>
            <a:r>
              <a:rPr kumimoji="0" lang="en-CA" sz="3600" b="0" i="0" u="none" strike="noStrike" kern="1200" cap="none" spc="0" normalizeH="0" noProof="0" dirty="0" smtClean="0">
                <a:ln>
                  <a:noFill/>
                </a:ln>
                <a:solidFill>
                  <a:schemeClr val="tx1"/>
                </a:solidFill>
                <a:effectLst/>
                <a:uLnTx/>
                <a:uFillTx/>
                <a:latin typeface="+mj-lt"/>
                <a:ea typeface="+mj-ea"/>
                <a:cs typeface="+mj-cs"/>
              </a:rPr>
              <a:t> STATEMENT (QUARTERLY)</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9" name="Picture 8" descr="Screen Shot 2012-11-11 at 10.24.3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 y="1484784"/>
            <a:ext cx="9144000" cy="410104"/>
          </a:xfrm>
          <a:prstGeom prst="rect">
            <a:avLst/>
          </a:prstGeom>
        </p:spPr>
      </p:pic>
      <p:pic>
        <p:nvPicPr>
          <p:cNvPr id="10" name="Picture 9" descr="Screen Shot 2012-11-11 at 10.25.5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77959"/>
            <a:ext cx="9144000" cy="3878997"/>
          </a:xfrm>
          <a:prstGeom prst="rect">
            <a:avLst/>
          </a:prstGeom>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33400" y="1143000"/>
            <a:ext cx="7848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33400" y="2286000"/>
            <a:ext cx="7848600"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3400" y="3352800"/>
            <a:ext cx="7848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3400" y="3048000"/>
            <a:ext cx="7848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3400" y="4800600"/>
            <a:ext cx="7848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3400" y="6324600"/>
            <a:ext cx="7848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creen Shot 2012-11-10 at 11.07.22 PM.png"/>
          <p:cNvPicPr>
            <a:picLocks noChangeAspect="1"/>
          </p:cNvPicPr>
          <p:nvPr/>
        </p:nvPicPr>
        <p:blipFill rotWithShape="1">
          <a:blip r:embed="rId3">
            <a:extLst>
              <a:ext uri="{28A0092B-C50C-407E-A947-70E740481C1C}">
                <a14:useLocalDpi xmlns:a14="http://schemas.microsoft.com/office/drawing/2010/main" val="0"/>
              </a:ext>
            </a:extLst>
          </a:blip>
          <a:srcRect t="5827"/>
          <a:stretch/>
        </p:blipFill>
        <p:spPr>
          <a:xfrm>
            <a:off x="395536" y="500042"/>
            <a:ext cx="8568952" cy="6241326"/>
          </a:xfrm>
          <a:prstGeom prst="rect">
            <a:avLst/>
          </a:prstGeom>
        </p:spPr>
      </p:pic>
      <p:sp>
        <p:nvSpPr>
          <p:cNvPr id="2" name="Title 1"/>
          <p:cNvSpPr>
            <a:spLocks noGrp="1"/>
          </p:cNvSpPr>
          <p:nvPr>
            <p:ph type="title"/>
          </p:nvPr>
        </p:nvSpPr>
        <p:spPr>
          <a:xfrm>
            <a:off x="142844" y="214290"/>
            <a:ext cx="8229600" cy="774720"/>
          </a:xfrm>
        </p:spPr>
        <p:txBody>
          <a:bodyPr>
            <a:normAutofit/>
          </a:bodyPr>
          <a:lstStyle/>
          <a:p>
            <a:pPr algn="l"/>
            <a:r>
              <a:rPr lang="en-CA" sz="3600" b="1" dirty="0" smtClean="0"/>
              <a:t>CASH FLOW STATEMENT</a:t>
            </a:r>
            <a:endParaRPr lang="en-CA" sz="3600" b="1" dirty="0"/>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CASH</a:t>
            </a:r>
            <a:r>
              <a:rPr kumimoji="0" lang="en-CA" sz="3600" b="0" i="0" u="none" strike="noStrike" kern="1200" cap="none" spc="0" normalizeH="0" noProof="0" dirty="0" smtClean="0">
                <a:ln>
                  <a:noFill/>
                </a:ln>
                <a:solidFill>
                  <a:schemeClr val="tx1"/>
                </a:solidFill>
                <a:effectLst/>
                <a:uLnTx/>
                <a:uFillTx/>
                <a:latin typeface="+mj-lt"/>
                <a:ea typeface="+mj-ea"/>
                <a:cs typeface="+mj-cs"/>
              </a:rPr>
              <a:t> FLOW STATEMENT (QUARTERLY)</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6" name="Picture 15" descr="Screen Shot 2012-11-11 at 10.33.0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 y="2505401"/>
            <a:ext cx="9144000" cy="210813"/>
          </a:xfrm>
          <a:prstGeom prst="rect">
            <a:avLst/>
          </a:prstGeom>
        </p:spPr>
      </p:pic>
      <p:pic>
        <p:nvPicPr>
          <p:cNvPr id="17" name="Picture 16" descr="Screen Shot 2012-11-11 at 10.32.4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 y="2217369"/>
            <a:ext cx="9144000" cy="335074"/>
          </a:xfrm>
          <a:prstGeom prst="rect">
            <a:avLst/>
          </a:prstGeom>
        </p:spPr>
      </p:pic>
      <p:pic>
        <p:nvPicPr>
          <p:cNvPr id="18" name="Picture 17" descr="Screen Shot 2012-11-11 at 10.33.20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649417"/>
            <a:ext cx="9144000" cy="1427655"/>
          </a:xfrm>
          <a:prstGeom prst="rect">
            <a:avLst/>
          </a:prstGeom>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RECOMMENDATION</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Screen Shot 2012-11-10 at 11.09.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 y="1196752"/>
            <a:ext cx="9126571" cy="5429140"/>
          </a:xfrm>
          <a:prstGeom prst="rect">
            <a:avLst/>
          </a:prstGeom>
        </p:spPr>
      </p:pic>
      <p:sp>
        <p:nvSpPr>
          <p:cNvPr id="6" name="TextBox 5"/>
          <p:cNvSpPr txBox="1"/>
          <p:nvPr/>
        </p:nvSpPr>
        <p:spPr>
          <a:xfrm>
            <a:off x="4572000" y="1628800"/>
            <a:ext cx="2736304" cy="830997"/>
          </a:xfrm>
          <a:prstGeom prst="rect">
            <a:avLst/>
          </a:prstGeom>
          <a:noFill/>
        </p:spPr>
        <p:txBody>
          <a:bodyPr wrap="square" rtlCol="0">
            <a:spAutoFit/>
          </a:bodyPr>
          <a:lstStyle/>
          <a:p>
            <a:pPr algn="ctr"/>
            <a:r>
              <a:rPr lang="en-US" altLang="zh-CN" sz="4800" b="1" dirty="0" smtClean="0">
                <a:solidFill>
                  <a:srgbClr val="C00000"/>
                </a:solidFill>
              </a:rPr>
              <a:t>HOLD!</a:t>
            </a:r>
            <a:endParaRPr lang="zh-CN" altLang="en-US" sz="4800" b="1" dirty="0">
              <a:solidFill>
                <a:srgbClr val="C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BENEFITS OF ALLIANCE</a:t>
            </a:r>
            <a:endParaRPr lang="en-CA" sz="3600" dirty="0"/>
          </a:p>
        </p:txBody>
      </p:sp>
      <p:sp>
        <p:nvSpPr>
          <p:cNvPr id="3" name="Content Placeholder 2"/>
          <p:cNvSpPr>
            <a:spLocks noGrp="1"/>
          </p:cNvSpPr>
          <p:nvPr>
            <p:ph idx="1"/>
          </p:nvPr>
        </p:nvSpPr>
        <p:spPr>
          <a:xfrm>
            <a:off x="395536" y="1600201"/>
            <a:ext cx="5915000" cy="4349080"/>
          </a:xfrm>
        </p:spPr>
        <p:txBody>
          <a:bodyPr>
            <a:noAutofit/>
          </a:bodyPr>
          <a:lstStyle/>
          <a:p>
            <a:r>
              <a:rPr lang="en-CA" sz="2200" dirty="0" smtClean="0">
                <a:latin typeface="Franklin Gothic Medium" pitchFamily="34" charset="0"/>
              </a:rPr>
              <a:t>Lower fares for interlining passenger</a:t>
            </a:r>
          </a:p>
          <a:p>
            <a:r>
              <a:rPr lang="en-CA" sz="2200" dirty="0" smtClean="0">
                <a:latin typeface="Franklin Gothic Medium" pitchFamily="34" charset="0"/>
              </a:rPr>
              <a:t>Lower fares resulting from economies of traffic density</a:t>
            </a:r>
          </a:p>
          <a:p>
            <a:r>
              <a:rPr lang="en-CA" sz="2200" dirty="0" smtClean="0">
                <a:latin typeface="Franklin Gothic Medium" pitchFamily="34" charset="0"/>
              </a:rPr>
              <a:t>Passengers can more easily combine fares in an itinerary</a:t>
            </a:r>
          </a:p>
          <a:p>
            <a:r>
              <a:rPr lang="en-CA" sz="2200" dirty="0" smtClean="0">
                <a:latin typeface="Franklin Gothic Medium" pitchFamily="34" charset="0"/>
              </a:rPr>
              <a:t>Airlines can offer passengers a much wider range of schedule</a:t>
            </a:r>
          </a:p>
          <a:p>
            <a:r>
              <a:rPr lang="en-CA" sz="2200" dirty="0" smtClean="0">
                <a:latin typeface="Franklin Gothic Medium" pitchFamily="34" charset="0"/>
              </a:rPr>
              <a:t>The passenger experience benefits from more seamless service and similar product</a:t>
            </a:r>
          </a:p>
          <a:p>
            <a:pPr>
              <a:buNone/>
            </a:pPr>
            <a:endParaRPr lang="en-CA" sz="22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descr="C:\Users\JH\Desktop\SFU\Bus 417\PRESENTATION\air logo.jpg"/>
          <p:cNvPicPr>
            <a:picLocks noChangeAspect="1" noChangeArrowheads="1"/>
          </p:cNvPicPr>
          <p:nvPr/>
        </p:nvPicPr>
        <p:blipFill>
          <a:blip r:embed="rId3"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pic>
        <p:nvPicPr>
          <p:cNvPr id="5" name="Picture 4"/>
          <p:cNvPicPr>
            <a:picLocks noChangeAspect="1"/>
          </p:cNvPicPr>
          <p:nvPr/>
        </p:nvPicPr>
        <p:blipFill>
          <a:blip r:embed="rId4"/>
          <a:stretch>
            <a:fillRect/>
          </a:stretch>
        </p:blipFill>
        <p:spPr>
          <a:xfrm>
            <a:off x="6009447" y="4768298"/>
            <a:ext cx="3134553" cy="2089702"/>
          </a:xfrm>
          <a:prstGeom prst="rect">
            <a:avLst/>
          </a:prstGeom>
        </p:spPr>
      </p:pic>
    </p:spTree>
    <p:extLst>
      <p:ext uri="{BB962C8B-B14F-4D97-AF65-F5344CB8AC3E}">
        <p14:creationId xmlns:p14="http://schemas.microsoft.com/office/powerpoint/2010/main" val="1613954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GENERAL ENVIRONMENTAL FACTORS</a:t>
            </a:r>
            <a:endParaRPr lang="en-CA" sz="3600" dirty="0"/>
          </a:p>
        </p:txBody>
      </p:sp>
      <p:sp>
        <p:nvSpPr>
          <p:cNvPr id="3" name="Content Placeholder 2"/>
          <p:cNvSpPr>
            <a:spLocks noGrp="1"/>
          </p:cNvSpPr>
          <p:nvPr>
            <p:ph idx="1"/>
          </p:nvPr>
        </p:nvSpPr>
        <p:spPr>
          <a:xfrm>
            <a:off x="457200" y="1600200"/>
            <a:ext cx="6419056" cy="4525963"/>
          </a:xfrm>
        </p:spPr>
        <p:txBody>
          <a:bodyPr>
            <a:noAutofit/>
          </a:bodyPr>
          <a:lstStyle/>
          <a:p>
            <a:r>
              <a:rPr lang="en-CA" sz="2200" dirty="0" smtClean="0">
                <a:latin typeface="Franklin Gothic Medium" pitchFamily="34" charset="0"/>
              </a:rPr>
              <a:t>Key factors affecting the business:</a:t>
            </a:r>
          </a:p>
          <a:p>
            <a:pPr lvl="1"/>
            <a:r>
              <a:rPr lang="en-CA" sz="2200" dirty="0" smtClean="0">
                <a:latin typeface="Franklin Gothic Medium" pitchFamily="34" charset="0"/>
              </a:rPr>
              <a:t>Airport capacity</a:t>
            </a:r>
          </a:p>
          <a:p>
            <a:pPr lvl="1"/>
            <a:r>
              <a:rPr lang="en-CA" sz="2200" dirty="0" smtClean="0">
                <a:latin typeface="Franklin Gothic Medium" pitchFamily="34" charset="0"/>
              </a:rPr>
              <a:t>Route structure</a:t>
            </a:r>
          </a:p>
          <a:p>
            <a:pPr lvl="1"/>
            <a:r>
              <a:rPr lang="en-CA" sz="2200" dirty="0" smtClean="0">
                <a:latin typeface="Franklin Gothic Medium" pitchFamily="34" charset="0"/>
              </a:rPr>
              <a:t>Technology</a:t>
            </a:r>
          </a:p>
          <a:p>
            <a:pPr lvl="1"/>
            <a:r>
              <a:rPr lang="en-CA" sz="2200" dirty="0" smtClean="0">
                <a:latin typeface="Franklin Gothic Medium" pitchFamily="34" charset="0"/>
              </a:rPr>
              <a:t>Costs to lease/buy the aircrafts</a:t>
            </a:r>
          </a:p>
          <a:p>
            <a:pPr lvl="1"/>
            <a:r>
              <a:rPr lang="en-CA" sz="2200" dirty="0" smtClean="0">
                <a:latin typeface="Franklin Gothic Medium" pitchFamily="34" charset="0"/>
              </a:rPr>
              <a:t>Weather</a:t>
            </a:r>
          </a:p>
          <a:p>
            <a:pPr lvl="1"/>
            <a:r>
              <a:rPr lang="en-CA" sz="2200" dirty="0" smtClean="0">
                <a:latin typeface="Franklin Gothic Medium" pitchFamily="34" charset="0"/>
              </a:rPr>
              <a:t>Cost of fuel</a:t>
            </a:r>
          </a:p>
          <a:p>
            <a:pPr lvl="1"/>
            <a:r>
              <a:rPr lang="en-CA" sz="2200" dirty="0" smtClean="0">
                <a:latin typeface="Franklin Gothic Medium" pitchFamily="34" charset="0"/>
              </a:rPr>
              <a:t>Cost of labour</a:t>
            </a:r>
          </a:p>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descr="C:\Users\JH\Desktop\SFU\Bus 417\PRESENTATION\air logo.jpg"/>
          <p:cNvPicPr>
            <a:picLocks noChangeAspect="1" noChangeArrowheads="1"/>
          </p:cNvPicPr>
          <p:nvPr/>
        </p:nvPicPr>
        <p:blipFill>
          <a:blip r:embed="rId3"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pic>
        <p:nvPicPr>
          <p:cNvPr id="5" name="Picture 4"/>
          <p:cNvPicPr>
            <a:picLocks noChangeAspect="1"/>
          </p:cNvPicPr>
          <p:nvPr/>
        </p:nvPicPr>
        <p:blipFill>
          <a:blip r:embed="rId4"/>
          <a:stretch>
            <a:fillRect/>
          </a:stretch>
        </p:blipFill>
        <p:spPr>
          <a:xfrm>
            <a:off x="6372200" y="4149080"/>
            <a:ext cx="2657872" cy="2657872"/>
          </a:xfrm>
          <a:prstGeom prst="rect">
            <a:avLst/>
          </a:prstGeom>
        </p:spPr>
      </p:pic>
    </p:spTree>
    <p:extLst>
      <p:ext uri="{BB962C8B-B14F-4D97-AF65-F5344CB8AC3E}">
        <p14:creationId xmlns:p14="http://schemas.microsoft.com/office/powerpoint/2010/main" val="2837284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COST STRUCTURE</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6400"/>
            <a:ext cx="9144000" cy="3681426"/>
          </a:xfrm>
          <a:prstGeom prst="rect">
            <a:avLst/>
          </a:prstGeom>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AGENDA</a:t>
            </a:r>
            <a:endParaRPr lang="en-CA" sz="4000" dirty="0"/>
          </a:p>
        </p:txBody>
      </p:sp>
      <p:sp>
        <p:nvSpPr>
          <p:cNvPr id="3" name="Content Placeholder 2"/>
          <p:cNvSpPr>
            <a:spLocks noGrp="1"/>
          </p:cNvSpPr>
          <p:nvPr>
            <p:ph idx="1"/>
          </p:nvPr>
        </p:nvSpPr>
        <p:spPr/>
        <p:txBody>
          <a:bodyPr/>
          <a:lstStyle/>
          <a:p>
            <a:r>
              <a:rPr lang="en-CA" sz="2200" dirty="0">
                <a:latin typeface="Franklin Gothic Medium" pitchFamily="34" charset="0"/>
              </a:rPr>
              <a:t>Terminology</a:t>
            </a:r>
          </a:p>
          <a:p>
            <a:r>
              <a:rPr lang="en-CA" sz="2200" dirty="0">
                <a:latin typeface="Franklin Gothic Medium" pitchFamily="34" charset="0"/>
              </a:rPr>
              <a:t>History and Regulations</a:t>
            </a:r>
          </a:p>
          <a:p>
            <a:r>
              <a:rPr lang="en-CA" sz="2200" dirty="0">
                <a:latin typeface="Franklin Gothic Medium" pitchFamily="34" charset="0"/>
              </a:rPr>
              <a:t>Industry </a:t>
            </a:r>
            <a:r>
              <a:rPr lang="en-CA" sz="2200" dirty="0" smtClean="0">
                <a:latin typeface="Franklin Gothic Medium" pitchFamily="34" charset="0"/>
              </a:rPr>
              <a:t>Overview</a:t>
            </a:r>
          </a:p>
          <a:p>
            <a:r>
              <a:rPr lang="en-CA" sz="2200" dirty="0" smtClean="0">
                <a:latin typeface="Franklin Gothic Medium" pitchFamily="34" charset="0"/>
              </a:rPr>
              <a:t>Market Performance and Outlook</a:t>
            </a:r>
            <a:endParaRPr lang="en-CA" sz="2200" dirty="0">
              <a:latin typeface="Franklin Gothic Medium" pitchFamily="34" charset="0"/>
            </a:endParaRPr>
          </a:p>
          <a:p>
            <a:r>
              <a:rPr lang="en-CA" sz="2200" dirty="0">
                <a:latin typeface="Franklin Gothic Medium" pitchFamily="34" charset="0"/>
              </a:rPr>
              <a:t>Company </a:t>
            </a:r>
            <a:r>
              <a:rPr lang="en-CA" sz="2200" dirty="0" smtClean="0">
                <a:latin typeface="Franklin Gothic Medium" pitchFamily="34" charset="0"/>
              </a:rPr>
              <a:t>Profiles</a:t>
            </a:r>
            <a:endParaRPr lang="en-CA" sz="2200" dirty="0">
              <a:latin typeface="Franklin Gothic Medium" pitchFamily="34" charset="0"/>
            </a:endParaRPr>
          </a:p>
          <a:p>
            <a:pPr lvl="1">
              <a:buFont typeface="Wingdings" charset="2"/>
              <a:buChar char="Ø"/>
            </a:pPr>
            <a:r>
              <a:rPr lang="en-CA" sz="1800" dirty="0" smtClean="0">
                <a:latin typeface="Franklin Gothic Medium" pitchFamily="34" charset="0"/>
              </a:rPr>
              <a:t>Southwest</a:t>
            </a:r>
          </a:p>
          <a:p>
            <a:pPr lvl="1">
              <a:buFont typeface="Wingdings" charset="2"/>
              <a:buChar char="Ø"/>
            </a:pPr>
            <a:r>
              <a:rPr lang="en-CA" sz="1800" dirty="0" smtClean="0">
                <a:latin typeface="Franklin Gothic Medium" pitchFamily="34" charset="0"/>
              </a:rPr>
              <a:t>Singapore</a:t>
            </a:r>
          </a:p>
          <a:p>
            <a:pPr lvl="1">
              <a:buFont typeface="Wingdings" charset="2"/>
              <a:buChar char="Ø"/>
            </a:pPr>
            <a:r>
              <a:rPr lang="en-CA" sz="1800" dirty="0" smtClean="0">
                <a:latin typeface="Franklin Gothic Medium" pitchFamily="34" charset="0"/>
              </a:rPr>
              <a:t>Cathay Pacific</a:t>
            </a:r>
          </a:p>
          <a:p>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C:\Users\JH\Desktop\SFU\Bus 417\PRESENTATION\air logo.jpg"/>
          <p:cNvPicPr>
            <a:picLocks noChangeAspect="1" noChangeArrowheads="1"/>
          </p:cNvPicPr>
          <p:nvPr/>
        </p:nvPicPr>
        <p:blipFill>
          <a:blip r:embed="rId3"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546189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COSTS - FUEL</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456" y="1350726"/>
            <a:ext cx="7177088" cy="4550805"/>
          </a:xfrm>
          <a:prstGeom prst="rect">
            <a:avLst/>
          </a:prstGeom>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FUEL IMPACTS ON OPERATING COSTS</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73" y="1665312"/>
            <a:ext cx="8653591" cy="4572000"/>
          </a:xfrm>
          <a:prstGeom prst="rect">
            <a:avLst/>
          </a:prstGeom>
          <a:ln w="3175">
            <a:solidFill>
              <a:schemeClr val="tx1"/>
            </a:solidFill>
          </a:ln>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grpSp>
        <p:nvGrpSpPr>
          <p:cNvPr id="9" name="Group 8"/>
          <p:cNvGrpSpPr/>
          <p:nvPr/>
        </p:nvGrpSpPr>
        <p:grpSpPr>
          <a:xfrm>
            <a:off x="7953376" y="5464596"/>
            <a:ext cx="1155128" cy="936104"/>
            <a:chOff x="7953376" y="5464596"/>
            <a:chExt cx="1155128" cy="936104"/>
          </a:xfrm>
        </p:grpSpPr>
        <p:sp>
          <p:nvSpPr>
            <p:cNvPr id="5" name="Arc 4"/>
            <p:cNvSpPr/>
            <p:nvPr/>
          </p:nvSpPr>
          <p:spPr>
            <a:xfrm rot="2221898">
              <a:off x="7953376" y="5464596"/>
              <a:ext cx="682842" cy="936104"/>
            </a:xfrm>
            <a:prstGeom prst="arc">
              <a:avLst>
                <a:gd name="adj1" fmla="val 16200000"/>
                <a:gd name="adj2" fmla="val 13116"/>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ln>
                  <a:solidFill>
                    <a:srgbClr val="FF0000"/>
                  </a:solidFill>
                </a:ln>
                <a:solidFill>
                  <a:schemeClr val="tx1">
                    <a:lumMod val="85000"/>
                    <a:lumOff val="15000"/>
                  </a:schemeClr>
                </a:solidFill>
              </a:endParaRPr>
            </a:p>
          </p:txBody>
        </p:sp>
        <p:sp>
          <p:nvSpPr>
            <p:cNvPr id="8" name="TextBox 7"/>
            <p:cNvSpPr txBox="1"/>
            <p:nvPr/>
          </p:nvSpPr>
          <p:spPr>
            <a:xfrm>
              <a:off x="8689287" y="5661248"/>
              <a:ext cx="419217" cy="338554"/>
            </a:xfrm>
            <a:prstGeom prst="rect">
              <a:avLst/>
            </a:prstGeom>
            <a:noFill/>
          </p:spPr>
          <p:txBody>
            <a:bodyPr wrap="none" rtlCol="0">
              <a:spAutoFit/>
            </a:bodyPr>
            <a:lstStyle/>
            <a:p>
              <a:r>
                <a:rPr lang="en-US" sz="1600" b="1" dirty="0" smtClean="0">
                  <a:solidFill>
                    <a:srgbClr val="FF0000"/>
                  </a:solidFill>
                  <a:latin typeface="Franklin Gothic Medium" pitchFamily="34" charset="0"/>
                </a:rPr>
                <a:t>31</a:t>
              </a:r>
              <a:endParaRPr lang="en-CA" sz="1600" b="1" dirty="0">
                <a:solidFill>
                  <a:srgbClr val="FF0000"/>
                </a:solidFill>
                <a:latin typeface="Franklin Gothic Medium" pitchFamily="34" charset="0"/>
              </a:endParaRPr>
            </a:p>
          </p:txBody>
        </p:sp>
      </p:grpSp>
    </p:spTree>
    <p:extLst>
      <p:ext uri="{BB962C8B-B14F-4D97-AF65-F5344CB8AC3E}">
        <p14:creationId xmlns:p14="http://schemas.microsoft.com/office/powerpoint/2010/main" val="371074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FUEL COSTS AND NET PROFIT</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596" y="1600200"/>
            <a:ext cx="742280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MARKET INDEX</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34" y="1500174"/>
            <a:ext cx="8072494" cy="5039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357166"/>
            <a:ext cx="8229600" cy="1143000"/>
          </a:xfrm>
        </p:spPr>
        <p:txBody>
          <a:bodyPr>
            <a:normAutofit/>
          </a:bodyPr>
          <a:lstStyle/>
          <a:p>
            <a:pPr algn="l"/>
            <a:r>
              <a:rPr lang="en-US" sz="3600" dirty="0" smtClean="0"/>
              <a:t>REVENUE - PASSENGER</a:t>
            </a:r>
            <a:endParaRPr lang="en-CA" sz="3600" dirty="0"/>
          </a:p>
        </p:txBody>
      </p:sp>
      <p:sp>
        <p:nvSpPr>
          <p:cNvPr id="3" name="Content Placeholder 2"/>
          <p:cNvSpPr>
            <a:spLocks noGrp="1"/>
          </p:cNvSpPr>
          <p:nvPr>
            <p:ph idx="1"/>
          </p:nvPr>
        </p:nvSpPr>
        <p:spPr/>
        <p:txBody>
          <a:bodyPr>
            <a:noAutofit/>
          </a:bodyPr>
          <a:lstStyle/>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600200"/>
            <a:ext cx="8991600" cy="4038600"/>
          </a:xfrm>
          <a:prstGeom prst="rect">
            <a:avLst/>
          </a:prstGeom>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357166"/>
            <a:ext cx="8229600" cy="1143000"/>
          </a:xfrm>
        </p:spPr>
        <p:txBody>
          <a:bodyPr>
            <a:normAutofit/>
          </a:bodyPr>
          <a:lstStyle/>
          <a:p>
            <a:pPr algn="l"/>
            <a:r>
              <a:rPr lang="en-US" sz="3600" dirty="0" smtClean="0"/>
              <a:t>REVENUE - PASSENGER</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6" y="1600200"/>
            <a:ext cx="9080608" cy="4039200"/>
          </a:xfrm>
          <a:prstGeom prst="rect">
            <a:avLst/>
          </a:prstGeom>
        </p:spPr>
      </p:pic>
      <p:pic>
        <p:nvPicPr>
          <p:cNvPr id="8"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REVENUE - CARGO</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1600200"/>
            <a:ext cx="9067800" cy="4039200"/>
          </a:xfrm>
          <a:prstGeom prst="rect">
            <a:avLst/>
          </a:prstGeom>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INDUSTRY STATISTICS</a:t>
            </a:r>
            <a:endParaRPr lang="en-CA" sz="3600" dirty="0"/>
          </a:p>
        </p:txBody>
      </p:sp>
      <p:sp>
        <p:nvSpPr>
          <p:cNvPr id="3" name="Content Placeholder 2"/>
          <p:cNvSpPr>
            <a:spLocks noGrp="1"/>
          </p:cNvSpPr>
          <p:nvPr>
            <p:ph idx="1"/>
          </p:nvPr>
        </p:nvSpPr>
        <p:spPr/>
        <p:txBody>
          <a:bodyPr>
            <a:noAutofit/>
          </a:bodyPr>
          <a:lstStyle/>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2795"/>
            <a:ext cx="9136672" cy="5468983"/>
          </a:xfrm>
          <a:prstGeom prst="rect">
            <a:avLst/>
          </a:prstGeom>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
        <p:nvSpPr>
          <p:cNvPr id="8" name="Rectangle 7"/>
          <p:cNvSpPr/>
          <p:nvPr/>
        </p:nvSpPr>
        <p:spPr>
          <a:xfrm>
            <a:off x="14870" y="3939000"/>
            <a:ext cx="9144000" cy="18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0" y="1913400"/>
            <a:ext cx="9144000" cy="1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0" y="2065800"/>
            <a:ext cx="9144000" cy="1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4869" y="6611778"/>
            <a:ext cx="9121803" cy="246221"/>
          </a:xfrm>
          <a:prstGeom prst="rect">
            <a:avLst/>
          </a:prstGeom>
        </p:spPr>
        <p:txBody>
          <a:bodyPr wrap="square" lIns="0" tIns="0" rIns="0" bIns="0">
            <a:spAutoFit/>
          </a:bodyPr>
          <a:lstStyle/>
          <a:p>
            <a:r>
              <a:rPr lang="en-CA" sz="1600" i="1" dirty="0"/>
              <a:t>Updated:  </a:t>
            </a:r>
            <a:r>
              <a:rPr lang="en-CA" sz="1600" dirty="0"/>
              <a:t>09/2012 Next Update: 12/2012                   </a:t>
            </a:r>
            <a:r>
              <a:rPr lang="en-CA" sz="1600" i="1" dirty="0"/>
              <a:t>Source: </a:t>
            </a:r>
            <a:r>
              <a:rPr lang="en-CA" sz="1600" dirty="0"/>
              <a:t>Industry Financial Forecast Table (IATA Economics)</a:t>
            </a:r>
          </a:p>
        </p:txBody>
      </p:sp>
      <p:sp>
        <p:nvSpPr>
          <p:cNvPr id="11" name="Rectangle 10"/>
          <p:cNvSpPr/>
          <p:nvPr/>
        </p:nvSpPr>
        <p:spPr>
          <a:xfrm>
            <a:off x="0" y="6297000"/>
            <a:ext cx="9144000" cy="32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8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282" y="3857628"/>
            <a:ext cx="8715436" cy="1143000"/>
          </a:xfrm>
        </p:spPr>
        <p:txBody>
          <a:bodyPr>
            <a:noAutofit/>
          </a:bodyPr>
          <a:lstStyle/>
          <a:p>
            <a:pPr algn="l"/>
            <a:r>
              <a:rPr lang="en-CA" sz="4000" b="1" dirty="0" smtClean="0"/>
              <a:t>MARKET PERFORMANCE AND OUTLOOK</a:t>
            </a:r>
            <a:endParaRPr lang="en-CA" sz="4000" b="1" dirty="0"/>
          </a:p>
        </p:txBody>
      </p:sp>
      <p:cxnSp>
        <p:nvCxnSpPr>
          <p:cNvPr id="7" name="Straight Connector 6"/>
          <p:cNvCxnSpPr/>
          <p:nvPr/>
        </p:nvCxnSpPr>
        <p:spPr>
          <a:xfrm>
            <a:off x="142844" y="4643446"/>
            <a:ext cx="9001156" cy="158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EARNINGS (% OF REVENUES)</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descr="C:\Users\JH\Desktop\SFU\Bus 417\Group Presentation\figures\EBITDA as % of revenu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328" y="1730255"/>
            <a:ext cx="7659344" cy="44644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TERMINOLOGY</a:t>
            </a:r>
            <a:endParaRPr lang="en-CA" sz="4000" dirty="0"/>
          </a:p>
        </p:txBody>
      </p:sp>
      <p:sp>
        <p:nvSpPr>
          <p:cNvPr id="3" name="Content Placeholder 2"/>
          <p:cNvSpPr>
            <a:spLocks noGrp="1"/>
          </p:cNvSpPr>
          <p:nvPr>
            <p:ph idx="1"/>
          </p:nvPr>
        </p:nvSpPr>
        <p:spPr/>
        <p:txBody>
          <a:bodyPr>
            <a:noAutofit/>
          </a:bodyPr>
          <a:lstStyle/>
          <a:p>
            <a:r>
              <a:rPr lang="en-CA" sz="2200" dirty="0" smtClean="0">
                <a:latin typeface="Franklin Gothic Medium" pitchFamily="34" charset="0"/>
              </a:rPr>
              <a:t>ATK: Available Tonne </a:t>
            </a:r>
            <a:r>
              <a:rPr lang="en-CA" sz="2200" dirty="0" err="1" smtClean="0">
                <a:latin typeface="Franklin Gothic Medium" pitchFamily="34" charset="0"/>
              </a:rPr>
              <a:t>Kilometer</a:t>
            </a:r>
            <a:r>
              <a:rPr lang="en-CA" sz="2200" dirty="0" smtClean="0">
                <a:latin typeface="Franklin Gothic Medium" pitchFamily="34" charset="0"/>
              </a:rPr>
              <a:t> (Capacity)</a:t>
            </a:r>
          </a:p>
          <a:p>
            <a:pPr marL="0" indent="0">
              <a:buNone/>
            </a:pPr>
            <a:r>
              <a:rPr lang="en-CA" sz="2200" dirty="0" smtClean="0">
                <a:latin typeface="Franklin Gothic Medium" pitchFamily="34" charset="0"/>
              </a:rPr>
              <a:t>	= Passenger and cargo capacity</a:t>
            </a:r>
          </a:p>
          <a:p>
            <a:endParaRPr lang="en-CA" sz="2200" dirty="0" smtClean="0">
              <a:latin typeface="Franklin Gothic Medium" pitchFamily="34" charset="0"/>
            </a:endParaRPr>
          </a:p>
          <a:p>
            <a:r>
              <a:rPr lang="en-CA" sz="2200" dirty="0" smtClean="0">
                <a:latin typeface="Franklin Gothic Medium" pitchFamily="34" charset="0"/>
              </a:rPr>
              <a:t>ASK: Available Seat </a:t>
            </a:r>
            <a:r>
              <a:rPr lang="en-CA" sz="2200" dirty="0" err="1" smtClean="0">
                <a:latin typeface="Franklin Gothic Medium" pitchFamily="34" charset="0"/>
              </a:rPr>
              <a:t>Kilometer</a:t>
            </a:r>
            <a:r>
              <a:rPr lang="en-CA" sz="2200" dirty="0" smtClean="0">
                <a:latin typeface="Franklin Gothic Medium" pitchFamily="34" charset="0"/>
              </a:rPr>
              <a:t> (Capacity) </a:t>
            </a:r>
          </a:p>
          <a:p>
            <a:pPr marL="0" indent="0">
              <a:buNone/>
            </a:pPr>
            <a:r>
              <a:rPr lang="en-CA" sz="2200" dirty="0" smtClean="0">
                <a:latin typeface="Franklin Gothic Medium" pitchFamily="34" charset="0"/>
              </a:rPr>
              <a:t>	= [Number of seats] * [</a:t>
            </a:r>
            <a:r>
              <a:rPr lang="en-CA" sz="2200" dirty="0" err="1" smtClean="0">
                <a:latin typeface="Franklin Gothic Medium" pitchFamily="34" charset="0"/>
              </a:rPr>
              <a:t>kilometers</a:t>
            </a:r>
            <a:r>
              <a:rPr lang="en-CA" sz="2200" dirty="0" smtClean="0">
                <a:latin typeface="Franklin Gothic Medium" pitchFamily="34" charset="0"/>
              </a:rPr>
              <a:t> flown]</a:t>
            </a:r>
          </a:p>
          <a:p>
            <a:endParaRPr lang="en-CA" sz="2200" dirty="0" smtClean="0">
              <a:latin typeface="Franklin Gothic Medium" pitchFamily="34" charset="0"/>
            </a:endParaRPr>
          </a:p>
          <a:p>
            <a:r>
              <a:rPr lang="en-CA" sz="2200" dirty="0" smtClean="0">
                <a:latin typeface="Franklin Gothic Medium" pitchFamily="34" charset="0"/>
              </a:rPr>
              <a:t>RPK: Revenue Passenger </a:t>
            </a:r>
            <a:r>
              <a:rPr lang="en-CA" sz="2200" dirty="0" err="1" smtClean="0">
                <a:latin typeface="Franklin Gothic Medium" pitchFamily="34" charset="0"/>
              </a:rPr>
              <a:t>Kilometer</a:t>
            </a:r>
            <a:r>
              <a:rPr lang="en-CA" sz="2200" dirty="0" smtClean="0">
                <a:latin typeface="Franklin Gothic Medium" pitchFamily="34" charset="0"/>
              </a:rPr>
              <a:t> (Traffic)</a:t>
            </a:r>
          </a:p>
          <a:p>
            <a:pPr marL="0" indent="0">
              <a:buNone/>
            </a:pPr>
            <a:r>
              <a:rPr lang="en-CA" sz="2200" dirty="0" smtClean="0">
                <a:latin typeface="Franklin Gothic Medium" pitchFamily="34" charset="0"/>
              </a:rPr>
              <a:t>	= [Number of paying passengers] * [</a:t>
            </a:r>
            <a:r>
              <a:rPr lang="en-CA" sz="2200" dirty="0" err="1" smtClean="0">
                <a:latin typeface="Franklin Gothic Medium" pitchFamily="34" charset="0"/>
              </a:rPr>
              <a:t>kilometers</a:t>
            </a:r>
            <a:r>
              <a:rPr lang="en-CA" sz="2200" dirty="0" smtClean="0">
                <a:latin typeface="Franklin Gothic Medium" pitchFamily="34" charset="0"/>
              </a:rPr>
              <a:t> flown]</a:t>
            </a:r>
          </a:p>
          <a:p>
            <a:endParaRPr lang="en-CA" sz="2200" dirty="0" smtClean="0">
              <a:latin typeface="Franklin Gothic Medium" pitchFamily="34" charset="0"/>
            </a:endParaRPr>
          </a:p>
          <a:p>
            <a:r>
              <a:rPr lang="en-CA" sz="2200" dirty="0" smtClean="0">
                <a:latin typeface="Franklin Gothic Medium" pitchFamily="34" charset="0"/>
              </a:rPr>
              <a:t>FTK: Freight Tonne </a:t>
            </a:r>
            <a:r>
              <a:rPr lang="en-CA" sz="2200" dirty="0" err="1" smtClean="0">
                <a:latin typeface="Franklin Gothic Medium" pitchFamily="34" charset="0"/>
              </a:rPr>
              <a:t>Kilometer</a:t>
            </a:r>
            <a:r>
              <a:rPr lang="en-CA" sz="2200" dirty="0" smtClean="0">
                <a:latin typeface="Franklin Gothic Medium" pitchFamily="34" charset="0"/>
              </a:rPr>
              <a:t> (Traffic)</a:t>
            </a:r>
          </a:p>
          <a:p>
            <a:pPr marL="0" indent="0">
              <a:buNone/>
            </a:pPr>
            <a:r>
              <a:rPr lang="en-CA" sz="2200" dirty="0" smtClean="0">
                <a:latin typeface="Franklin Gothic Medium" pitchFamily="34" charset="0"/>
              </a:rPr>
              <a:t>	= [Freight tonnes carried] * [</a:t>
            </a:r>
            <a:r>
              <a:rPr lang="en-CA" sz="2200" dirty="0" err="1" smtClean="0">
                <a:latin typeface="Franklin Gothic Medium" pitchFamily="34" charset="0"/>
              </a:rPr>
              <a:t>kilometers</a:t>
            </a:r>
            <a:r>
              <a:rPr lang="en-CA" sz="2200" dirty="0" smtClean="0">
                <a:latin typeface="Franklin Gothic Medium" pitchFamily="34" charset="0"/>
              </a:rPr>
              <a:t> flown]</a:t>
            </a:r>
          </a:p>
          <a:p>
            <a:endParaRPr lang="en-CA" sz="2200" dirty="0" smtClean="0"/>
          </a:p>
          <a:p>
            <a:endParaRPr lang="en-CA" sz="22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descr="C:\Users\JH\Desktop\SFU\Bus 417\PRESENTATION\air logo.jpg"/>
          <p:cNvPicPr>
            <a:picLocks noChangeAspect="1" noChangeArrowheads="1"/>
          </p:cNvPicPr>
          <p:nvPr/>
        </p:nvPicPr>
        <p:blipFill>
          <a:blip r:embed="rId3"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18614477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RETURNS VERSUS WACC</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descr="C:\Users\JH\Desktop\SFU\Bus 417\PRESENTATION\FIGURES\ROIC and WACC - returns still look terrible.png"/>
          <p:cNvPicPr>
            <a:picLocks noChangeAspect="1" noChangeArrowheads="1"/>
          </p:cNvPicPr>
          <p:nvPr/>
        </p:nvPicPr>
        <p:blipFill>
          <a:blip r:embed="rId3"/>
          <a:srcRect/>
          <a:stretch>
            <a:fillRect/>
          </a:stretch>
        </p:blipFill>
        <p:spPr bwMode="auto">
          <a:xfrm>
            <a:off x="500034" y="1857364"/>
            <a:ext cx="8143932" cy="4759176"/>
          </a:xfrm>
          <a:prstGeom prst="rect">
            <a:avLst/>
          </a:prstGeom>
          <a:noFill/>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YIELDS </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050" name="Picture 2" descr="C:\Users\JH\Desktop\SFU\Bus 417\PRESENTATION\FIGURES\New folder\yields.png"/>
          <p:cNvPicPr>
            <a:picLocks noChangeAspect="1" noChangeArrowheads="1"/>
          </p:cNvPicPr>
          <p:nvPr/>
        </p:nvPicPr>
        <p:blipFill>
          <a:blip r:embed="rId3"/>
          <a:srcRect/>
          <a:stretch>
            <a:fillRect/>
          </a:stretch>
        </p:blipFill>
        <p:spPr bwMode="auto">
          <a:xfrm>
            <a:off x="285720" y="1500174"/>
            <a:ext cx="8358246" cy="5050537"/>
          </a:xfrm>
          <a:prstGeom prst="rect">
            <a:avLst/>
          </a:prstGeom>
          <a:noFill/>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LOAD FACTOR &amp; ASSET UTILIZATION</a:t>
            </a:r>
            <a:endParaRPr lang="en-CA" sz="3600" dirty="0"/>
          </a:p>
        </p:txBody>
      </p:sp>
      <p:sp>
        <p:nvSpPr>
          <p:cNvPr id="3" name="Content Placeholder 2"/>
          <p:cNvSpPr>
            <a:spLocks noGrp="1"/>
          </p:cNvSpPr>
          <p:nvPr>
            <p:ph idx="1"/>
          </p:nvPr>
        </p:nvSpPr>
        <p:spPr/>
        <p:txBody>
          <a:bodyPr>
            <a:noAutofit/>
          </a:bodyPr>
          <a:lstStyle/>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descr="C:\Users\JH\Desktop\SFU\Bus 417\Group Presentation\figures\passenger load factor and aircraft utiliz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44" y="1571612"/>
            <a:ext cx="8715436" cy="49179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FREIGHT AND PASSENGER VOLUMES</a:t>
            </a:r>
            <a:endParaRPr lang="en-CA" sz="3600" dirty="0"/>
          </a:p>
        </p:txBody>
      </p:sp>
      <p:sp>
        <p:nvSpPr>
          <p:cNvPr id="3" name="Content Placeholder 2"/>
          <p:cNvSpPr>
            <a:spLocks noGrp="1"/>
          </p:cNvSpPr>
          <p:nvPr>
            <p:ph idx="1"/>
          </p:nvPr>
        </p:nvSpPr>
        <p:spPr/>
        <p:txBody>
          <a:bodyPr>
            <a:noAutofit/>
          </a:bodyPr>
          <a:lstStyle/>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descr="C:\Users\JH\Desktop\SFU\Bus 417\Group Presentation\figures\worldwide air travel and freight volum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20" y="1571612"/>
            <a:ext cx="8643998" cy="47502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BRENT OIL PRICES AND WORLD TRADE GROWTH</a:t>
            </a:r>
            <a:endParaRPr lang="en-CA" sz="2800" dirty="0"/>
          </a:p>
        </p:txBody>
      </p:sp>
      <p:sp>
        <p:nvSpPr>
          <p:cNvPr id="3" name="Content Placeholder 2"/>
          <p:cNvSpPr>
            <a:spLocks noGrp="1"/>
          </p:cNvSpPr>
          <p:nvPr>
            <p:ph idx="1"/>
          </p:nvPr>
        </p:nvSpPr>
        <p:spPr/>
        <p:txBody>
          <a:bodyPr>
            <a:noAutofit/>
          </a:bodyPr>
          <a:lstStyle/>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descr="C:\Users\JH\Desktop\SFU\Bus 417\PRESENTATION\FIGURES\New folder\world trade vs brent oil.png"/>
          <p:cNvPicPr>
            <a:picLocks noChangeAspect="1" noChangeArrowheads="1"/>
          </p:cNvPicPr>
          <p:nvPr/>
        </p:nvPicPr>
        <p:blipFill>
          <a:blip r:embed="rId3"/>
          <a:srcRect/>
          <a:stretch>
            <a:fillRect/>
          </a:stretch>
        </p:blipFill>
        <p:spPr bwMode="auto">
          <a:xfrm>
            <a:off x="214282" y="1428736"/>
            <a:ext cx="8643998" cy="5072098"/>
          </a:xfrm>
          <a:prstGeom prst="rect">
            <a:avLst/>
          </a:prstGeom>
          <a:noFill/>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PORTER’S FIVE FORCES MODEL</a:t>
            </a:r>
            <a:endParaRPr lang="en-CA" sz="28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7" name="Picture 2" descr="C:\Users\JH\Desktop\SFU\Bus 417\PRESENTATION\air logo.jpg"/>
          <p:cNvPicPr>
            <a:picLocks noChangeAspect="1" noChangeArrowheads="1"/>
          </p:cNvPicPr>
          <p:nvPr/>
        </p:nvPicPr>
        <p:blipFill>
          <a:blip r:embed="rId3"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
        <p:nvSpPr>
          <p:cNvPr id="8" name="Oval 7"/>
          <p:cNvSpPr/>
          <p:nvPr/>
        </p:nvSpPr>
        <p:spPr>
          <a:xfrm>
            <a:off x="3383868" y="1339641"/>
            <a:ext cx="2520280" cy="1296144"/>
          </a:xfrm>
          <a:prstGeom prst="ellipse">
            <a:avLst/>
          </a:prstGeom>
          <a:solidFill>
            <a:srgbClr val="002060">
              <a:alpha val="46000"/>
            </a:srgb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smtClean="0">
                <a:latin typeface="Franklin Gothic Medium" pitchFamily="34" charset="0"/>
              </a:rPr>
              <a:t>Risk of Entry</a:t>
            </a:r>
          </a:p>
          <a:p>
            <a:pPr algn="ctr"/>
            <a:r>
              <a:rPr lang="en-US" dirty="0" smtClean="0">
                <a:latin typeface="Franklin Gothic Medium" pitchFamily="34" charset="0"/>
              </a:rPr>
              <a:t>Moderate</a:t>
            </a:r>
          </a:p>
          <a:p>
            <a:pPr algn="ctr"/>
            <a:endParaRPr lang="en-US" dirty="0"/>
          </a:p>
        </p:txBody>
      </p:sp>
      <p:sp>
        <p:nvSpPr>
          <p:cNvPr id="9" name="Down Arrow 8"/>
          <p:cNvSpPr/>
          <p:nvPr/>
        </p:nvSpPr>
        <p:spPr>
          <a:xfrm>
            <a:off x="4463988" y="2784871"/>
            <a:ext cx="360040" cy="432048"/>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Oval 9"/>
          <p:cNvSpPr/>
          <p:nvPr/>
        </p:nvSpPr>
        <p:spPr>
          <a:xfrm>
            <a:off x="3419872" y="3284984"/>
            <a:ext cx="2448272" cy="1512168"/>
          </a:xfrm>
          <a:prstGeom prst="ellipse">
            <a:avLst/>
          </a:prstGeom>
          <a:solidFill>
            <a:srgbClr val="00B050">
              <a:alpha val="41000"/>
            </a:srgbClr>
          </a:solidFill>
        </p:spPr>
        <p:style>
          <a:lnRef idx="1">
            <a:schemeClr val="accent5"/>
          </a:lnRef>
          <a:fillRef idx="3">
            <a:schemeClr val="accent5"/>
          </a:fillRef>
          <a:effectRef idx="2">
            <a:schemeClr val="accent5"/>
          </a:effectRef>
          <a:fontRef idx="minor">
            <a:schemeClr val="lt1"/>
          </a:fontRef>
        </p:style>
        <p:txBody>
          <a:bodyPr rtlCol="0" anchor="ctr"/>
          <a:lstStyle/>
          <a:p>
            <a:pPr lvl="1"/>
            <a:endParaRPr lang="en-US" dirty="0" smtClean="0">
              <a:latin typeface="Franklin Gothic Medium" pitchFamily="34" charset="0"/>
            </a:endParaRPr>
          </a:p>
          <a:p>
            <a:r>
              <a:rPr lang="en-US" b="1" dirty="0" smtClean="0">
                <a:latin typeface="Franklin Gothic Medium" pitchFamily="34" charset="0"/>
              </a:rPr>
              <a:t>Industry Rivalry</a:t>
            </a:r>
          </a:p>
          <a:p>
            <a:pPr algn="ctr"/>
            <a:r>
              <a:rPr lang="en-US" b="1" dirty="0" smtClean="0">
                <a:latin typeface="Franklin Gothic Medium" pitchFamily="34" charset="0"/>
              </a:rPr>
              <a:t>High</a:t>
            </a:r>
          </a:p>
          <a:p>
            <a:pPr algn="ctr"/>
            <a:endParaRPr lang="en-US" dirty="0"/>
          </a:p>
        </p:txBody>
      </p:sp>
      <p:sp>
        <p:nvSpPr>
          <p:cNvPr id="11" name="Up Arrow 10"/>
          <p:cNvSpPr/>
          <p:nvPr/>
        </p:nvSpPr>
        <p:spPr>
          <a:xfrm>
            <a:off x="4517290" y="4947646"/>
            <a:ext cx="360000" cy="432000"/>
          </a:xfrm>
          <a:prstGeom prst="up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Oval 11"/>
          <p:cNvSpPr/>
          <p:nvPr/>
        </p:nvSpPr>
        <p:spPr>
          <a:xfrm>
            <a:off x="3383868" y="5455780"/>
            <a:ext cx="2592288" cy="1340768"/>
          </a:xfrm>
          <a:prstGeom prst="ellipse">
            <a:avLst/>
          </a:prstGeom>
          <a:solidFill>
            <a:srgbClr val="FFC000">
              <a:alpha val="64000"/>
            </a:srgb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smtClean="0">
                <a:latin typeface="Franklin Gothic Medium" pitchFamily="34" charset="0"/>
              </a:rPr>
              <a:t>Substitutes</a:t>
            </a:r>
          </a:p>
          <a:p>
            <a:pPr algn="ctr"/>
            <a:r>
              <a:rPr lang="en-US" b="1" dirty="0" smtClean="0">
                <a:latin typeface="Franklin Gothic Medium" pitchFamily="34" charset="0"/>
              </a:rPr>
              <a:t>Moderate</a:t>
            </a:r>
          </a:p>
        </p:txBody>
      </p:sp>
      <p:sp>
        <p:nvSpPr>
          <p:cNvPr id="13" name="Right Arrow 12"/>
          <p:cNvSpPr/>
          <p:nvPr/>
        </p:nvSpPr>
        <p:spPr>
          <a:xfrm>
            <a:off x="2884152" y="3861048"/>
            <a:ext cx="432000" cy="3600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 name="Oval 13"/>
          <p:cNvSpPr/>
          <p:nvPr/>
        </p:nvSpPr>
        <p:spPr>
          <a:xfrm>
            <a:off x="264894" y="3284984"/>
            <a:ext cx="2456535" cy="1377731"/>
          </a:xfrm>
          <a:prstGeom prst="ellipse">
            <a:avLst/>
          </a:prstGeom>
          <a:solidFill>
            <a:srgbClr val="FF0000">
              <a:alpha val="44000"/>
            </a:srgb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latin typeface="Franklin Gothic Medium" pitchFamily="34" charset="0"/>
              </a:rPr>
              <a:t>Supplier power </a:t>
            </a:r>
          </a:p>
          <a:p>
            <a:pPr algn="ctr"/>
            <a:r>
              <a:rPr lang="en-US" dirty="0" smtClean="0">
                <a:latin typeface="Franklin Gothic Medium" pitchFamily="34" charset="0"/>
              </a:rPr>
              <a:t>High</a:t>
            </a:r>
          </a:p>
          <a:p>
            <a:pPr algn="ctr"/>
            <a:endParaRPr lang="en-US" dirty="0"/>
          </a:p>
        </p:txBody>
      </p:sp>
      <p:sp>
        <p:nvSpPr>
          <p:cNvPr id="15" name="Left Arrow 14"/>
          <p:cNvSpPr/>
          <p:nvPr/>
        </p:nvSpPr>
        <p:spPr>
          <a:xfrm>
            <a:off x="5976156" y="3861048"/>
            <a:ext cx="432000" cy="360040"/>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6" name="Oval 15"/>
          <p:cNvSpPr/>
          <p:nvPr/>
        </p:nvSpPr>
        <p:spPr>
          <a:xfrm>
            <a:off x="6585216" y="3284983"/>
            <a:ext cx="2339752" cy="1512168"/>
          </a:xfrm>
          <a:prstGeom prst="ellipse">
            <a:avLst/>
          </a:prstGeom>
          <a:solidFill>
            <a:srgbClr val="7030A0">
              <a:alpha val="5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Franklin Gothic Medium" pitchFamily="34" charset="0"/>
              </a:rPr>
              <a:t>Buyer power</a:t>
            </a:r>
          </a:p>
          <a:p>
            <a:pPr algn="ctr"/>
            <a:r>
              <a:rPr lang="en-US" dirty="0" smtClean="0">
                <a:latin typeface="Franklin Gothic Medium" pitchFamily="34" charset="0"/>
              </a:rPr>
              <a:t>High</a:t>
            </a:r>
          </a:p>
          <a:p>
            <a:pPr algn="ctr"/>
            <a:endParaRPr lang="en-US" dirty="0"/>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MARKET FORECASTS (VALUE)</a:t>
            </a:r>
            <a:endParaRPr lang="en-CA" sz="3600" dirty="0"/>
          </a:p>
        </p:txBody>
      </p:sp>
      <p:sp>
        <p:nvSpPr>
          <p:cNvPr id="3" name="Content Placeholder 2"/>
          <p:cNvSpPr>
            <a:spLocks noGrp="1"/>
          </p:cNvSpPr>
          <p:nvPr>
            <p:ph idx="1"/>
          </p:nvPr>
        </p:nvSpPr>
        <p:spPr/>
        <p:txBody>
          <a:bodyPr>
            <a:noAutofit/>
          </a:bodyPr>
          <a:lstStyle/>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descr="C:\Users\JH\Desktop\SFU\Bus 417\PRESENTATION\FIGURES\New folder\dm1.png"/>
          <p:cNvPicPr>
            <a:picLocks noChangeAspect="1" noChangeArrowheads="1"/>
          </p:cNvPicPr>
          <p:nvPr/>
        </p:nvPicPr>
        <p:blipFill>
          <a:blip r:embed="rId3"/>
          <a:srcRect/>
          <a:stretch>
            <a:fillRect/>
          </a:stretch>
        </p:blipFill>
        <p:spPr bwMode="auto">
          <a:xfrm>
            <a:off x="0" y="1285860"/>
            <a:ext cx="6072198" cy="3812232"/>
          </a:xfrm>
          <a:prstGeom prst="rect">
            <a:avLst/>
          </a:prstGeom>
          <a:noFill/>
        </p:spPr>
      </p:pic>
      <p:pic>
        <p:nvPicPr>
          <p:cNvPr id="7" name="Picture 3" descr="C:\Users\JH\Desktop\SFU\Bus 417\PRESENTATION\FIGURES\New folder\dm2.png"/>
          <p:cNvPicPr>
            <a:picLocks noChangeAspect="1" noChangeArrowheads="1"/>
          </p:cNvPicPr>
          <p:nvPr/>
        </p:nvPicPr>
        <p:blipFill>
          <a:blip r:embed="rId4"/>
          <a:srcRect/>
          <a:stretch>
            <a:fillRect/>
          </a:stretch>
        </p:blipFill>
        <p:spPr bwMode="auto">
          <a:xfrm>
            <a:off x="4000496" y="4500569"/>
            <a:ext cx="5143504" cy="2357431"/>
          </a:xfrm>
          <a:prstGeom prst="rect">
            <a:avLst/>
          </a:prstGeom>
          <a:noFill/>
        </p:spPr>
      </p:pic>
      <p:pic>
        <p:nvPicPr>
          <p:cNvPr id="8" name="Picture 2" descr="C:\Users\JH\Desktop\SFU\Bus 417\PRESENTATION\air logo.jpg"/>
          <p:cNvPicPr>
            <a:picLocks noChangeAspect="1" noChangeArrowheads="1"/>
          </p:cNvPicPr>
          <p:nvPr/>
        </p:nvPicPr>
        <p:blipFill>
          <a:blip r:embed="rId5"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MARKET FORECASTS (VOLUME)</a:t>
            </a:r>
            <a:endParaRPr lang="en-CA" sz="3600" dirty="0"/>
          </a:p>
        </p:txBody>
      </p:sp>
      <p:sp>
        <p:nvSpPr>
          <p:cNvPr id="3" name="Content Placeholder 2"/>
          <p:cNvSpPr>
            <a:spLocks noGrp="1"/>
          </p:cNvSpPr>
          <p:nvPr>
            <p:ph idx="1"/>
          </p:nvPr>
        </p:nvSpPr>
        <p:spPr/>
        <p:txBody>
          <a:bodyPr>
            <a:noAutofit/>
          </a:bodyPr>
          <a:lstStyle/>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3" descr="C:\Users\JH\Desktop\SFU\Bus 417\PRESENTATION\FIGURES\New folder\dm4.png"/>
          <p:cNvPicPr>
            <a:picLocks noChangeAspect="1" noChangeArrowheads="1"/>
          </p:cNvPicPr>
          <p:nvPr/>
        </p:nvPicPr>
        <p:blipFill>
          <a:blip r:embed="rId3"/>
          <a:srcRect/>
          <a:stretch>
            <a:fillRect/>
          </a:stretch>
        </p:blipFill>
        <p:spPr bwMode="auto">
          <a:xfrm>
            <a:off x="0" y="1285860"/>
            <a:ext cx="5857884" cy="3735462"/>
          </a:xfrm>
          <a:prstGeom prst="rect">
            <a:avLst/>
          </a:prstGeom>
          <a:noFill/>
        </p:spPr>
      </p:pic>
      <p:pic>
        <p:nvPicPr>
          <p:cNvPr id="7" name="Picture 2" descr="C:\Users\JH\Desktop\SFU\Bus 417\PRESENTATION\FIGURES\New folder\dm3.png"/>
          <p:cNvPicPr>
            <a:picLocks noChangeAspect="1" noChangeArrowheads="1"/>
          </p:cNvPicPr>
          <p:nvPr/>
        </p:nvPicPr>
        <p:blipFill>
          <a:blip r:embed="rId4"/>
          <a:srcRect/>
          <a:stretch>
            <a:fillRect/>
          </a:stretch>
        </p:blipFill>
        <p:spPr bwMode="auto">
          <a:xfrm>
            <a:off x="3929058" y="4500570"/>
            <a:ext cx="5214942" cy="2357430"/>
          </a:xfrm>
          <a:prstGeom prst="rect">
            <a:avLst/>
          </a:prstGeom>
          <a:noFill/>
        </p:spPr>
      </p:pic>
      <p:pic>
        <p:nvPicPr>
          <p:cNvPr id="8" name="Picture 2" descr="C:\Users\JH\Desktop\SFU\Bus 417\PRESENTATION\air logo.jpg"/>
          <p:cNvPicPr>
            <a:picLocks noChangeAspect="1" noChangeArrowheads="1"/>
          </p:cNvPicPr>
          <p:nvPr/>
        </p:nvPicPr>
        <p:blipFill>
          <a:blip r:embed="rId5"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SUBSTANTIAL DOWNSIDE</a:t>
            </a:r>
            <a:endParaRPr lang="en-CA" sz="3600" dirty="0"/>
          </a:p>
        </p:txBody>
      </p:sp>
      <p:sp>
        <p:nvSpPr>
          <p:cNvPr id="3" name="Content Placeholder 2"/>
          <p:cNvSpPr>
            <a:spLocks noGrp="1"/>
          </p:cNvSpPr>
          <p:nvPr>
            <p:ph idx="1"/>
          </p:nvPr>
        </p:nvSpPr>
        <p:spPr/>
        <p:txBody>
          <a:bodyPr>
            <a:noAutofit/>
          </a:bodyPr>
          <a:lstStyle/>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descr="C:\Users\JH\Desktop\SFU\Bus 417\PRESENTATION\FIGURES\substantial downside if things go wrong.png"/>
          <p:cNvPicPr>
            <a:picLocks noChangeAspect="1" noChangeArrowheads="1"/>
          </p:cNvPicPr>
          <p:nvPr/>
        </p:nvPicPr>
        <p:blipFill>
          <a:blip r:embed="rId3"/>
          <a:srcRect/>
          <a:stretch>
            <a:fillRect/>
          </a:stretch>
        </p:blipFill>
        <p:spPr bwMode="auto">
          <a:xfrm>
            <a:off x="214282" y="1357298"/>
            <a:ext cx="8643998" cy="5072087"/>
          </a:xfrm>
          <a:prstGeom prst="rect">
            <a:avLst/>
          </a:prstGeom>
          <a:noFill/>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t>PROFIT MARGINS VS ECONOMIC GROWTH</a:t>
            </a:r>
            <a:endParaRPr lang="en-CA" sz="3200" dirty="0"/>
          </a:p>
        </p:txBody>
      </p:sp>
      <p:sp>
        <p:nvSpPr>
          <p:cNvPr id="3" name="Content Placeholder 2"/>
          <p:cNvSpPr>
            <a:spLocks noGrp="1"/>
          </p:cNvSpPr>
          <p:nvPr>
            <p:ph idx="1"/>
          </p:nvPr>
        </p:nvSpPr>
        <p:spPr/>
        <p:txBody>
          <a:bodyPr>
            <a:noAutofit/>
          </a:bodyPr>
          <a:lstStyle/>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descr="C:\Users\JH\Desktop\SFU\Bus 417\PRESENTATION\FIGURES\world gdp growth and airline profit margins.png"/>
          <p:cNvPicPr>
            <a:picLocks noChangeAspect="1" noChangeArrowheads="1"/>
          </p:cNvPicPr>
          <p:nvPr/>
        </p:nvPicPr>
        <p:blipFill>
          <a:blip r:embed="rId3"/>
          <a:srcRect/>
          <a:stretch>
            <a:fillRect/>
          </a:stretch>
        </p:blipFill>
        <p:spPr bwMode="auto">
          <a:xfrm>
            <a:off x="357158" y="1500174"/>
            <a:ext cx="8572560" cy="5000660"/>
          </a:xfrm>
          <a:prstGeom prst="rect">
            <a:avLst/>
          </a:prstGeom>
          <a:noFill/>
        </p:spPr>
      </p:pic>
      <p:pic>
        <p:nvPicPr>
          <p:cNvPr id="7"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TERMINOLOGY</a:t>
            </a:r>
            <a:endParaRPr lang="en-CA" sz="4000" dirty="0"/>
          </a:p>
        </p:txBody>
      </p:sp>
      <p:sp>
        <p:nvSpPr>
          <p:cNvPr id="3" name="Content Placeholder 2"/>
          <p:cNvSpPr>
            <a:spLocks noGrp="1"/>
          </p:cNvSpPr>
          <p:nvPr>
            <p:ph idx="1"/>
          </p:nvPr>
        </p:nvSpPr>
        <p:spPr/>
        <p:txBody>
          <a:bodyPr>
            <a:noAutofit/>
          </a:bodyPr>
          <a:lstStyle/>
          <a:p>
            <a:pPr>
              <a:buNone/>
            </a:pPr>
            <a:endParaRPr lang="en-CA" sz="2400" dirty="0">
              <a:latin typeface="Franklin Gothic Medium" pitchFamily="34" charset="0"/>
            </a:endParaRPr>
          </a:p>
          <a:p>
            <a:r>
              <a:rPr lang="en-CA" sz="2200" dirty="0" smtClean="0">
                <a:latin typeface="Franklin Gothic Medium" pitchFamily="34" charset="0"/>
              </a:rPr>
              <a:t>YIELD</a:t>
            </a:r>
          </a:p>
          <a:p>
            <a:pPr marL="0" indent="0">
              <a:buNone/>
            </a:pPr>
            <a:r>
              <a:rPr lang="en-CA" sz="2200" dirty="0" smtClean="0">
                <a:latin typeface="Franklin Gothic Medium" pitchFamily="34" charset="0"/>
              </a:rPr>
              <a:t>	= [Revenue] / [RPK]</a:t>
            </a:r>
          </a:p>
          <a:p>
            <a:endParaRPr lang="en-CA" sz="2200" dirty="0" smtClean="0">
              <a:latin typeface="Franklin Gothic Medium" pitchFamily="34" charset="0"/>
            </a:endParaRPr>
          </a:p>
          <a:p>
            <a:r>
              <a:rPr lang="en-CA" sz="2200" dirty="0" smtClean="0">
                <a:latin typeface="Franklin Gothic Medium" pitchFamily="34" charset="0"/>
              </a:rPr>
              <a:t>LF: Load Factor (Capacity Utilization)</a:t>
            </a:r>
          </a:p>
          <a:p>
            <a:pPr marL="0" indent="0">
              <a:buNone/>
            </a:pPr>
            <a:r>
              <a:rPr lang="en-CA" sz="2200" dirty="0" smtClean="0">
                <a:latin typeface="Franklin Gothic Medium" pitchFamily="34" charset="0"/>
              </a:rPr>
              <a:t>	= [RPK] / [ASK]  </a:t>
            </a:r>
          </a:p>
          <a:p>
            <a:pPr marL="0" indent="0">
              <a:buNone/>
            </a:pPr>
            <a:r>
              <a:rPr lang="en-CA" sz="2200" dirty="0" smtClean="0">
                <a:latin typeface="Franklin Gothic Medium" pitchFamily="34" charset="0"/>
              </a:rPr>
              <a:t>	= [number of passengers]/[number of seats]</a:t>
            </a:r>
          </a:p>
          <a:p>
            <a:endParaRPr lang="en-CA" sz="2200" dirty="0" smtClean="0">
              <a:latin typeface="Franklin Gothic Medium" pitchFamily="34" charset="0"/>
            </a:endParaRPr>
          </a:p>
          <a:p>
            <a:r>
              <a:rPr lang="en-CA" sz="2200" dirty="0" smtClean="0">
                <a:latin typeface="Franklin Gothic Medium" pitchFamily="34" charset="0"/>
              </a:rPr>
              <a:t>Break Even LF: Unit cost / Yield </a:t>
            </a:r>
          </a:p>
          <a:p>
            <a:pPr marL="0" indent="0">
              <a:buNone/>
            </a:pPr>
            <a:r>
              <a:rPr lang="en-CA" sz="2200" dirty="0" smtClean="0">
                <a:latin typeface="Franklin Gothic Medium" pitchFamily="34" charset="0"/>
              </a:rPr>
              <a:t>	i.e. Operating cost = Operating Revenue</a:t>
            </a:r>
          </a:p>
          <a:p>
            <a:pPr>
              <a:buNone/>
            </a:pPr>
            <a:endParaRPr lang="en-CA" sz="22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descr="C:\Users\JH\Desktop\SFU\Bus 417\PRESENTATION\air logo.jpg"/>
          <p:cNvPicPr>
            <a:picLocks noChangeAspect="1" noChangeArrowheads="1"/>
          </p:cNvPicPr>
          <p:nvPr/>
        </p:nvPicPr>
        <p:blipFill>
          <a:blip r:embed="rId3"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1031112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8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472" y="3857628"/>
            <a:ext cx="8229600" cy="1143000"/>
          </a:xfrm>
        </p:spPr>
        <p:txBody>
          <a:bodyPr>
            <a:normAutofit/>
          </a:bodyPr>
          <a:lstStyle/>
          <a:p>
            <a:pPr algn="l"/>
            <a:r>
              <a:rPr lang="en-CA" b="1" dirty="0" smtClean="0"/>
              <a:t>COMPANY PROFILES</a:t>
            </a:r>
            <a:endParaRPr lang="en-CA" b="1" dirty="0"/>
          </a:p>
        </p:txBody>
      </p:sp>
      <p:cxnSp>
        <p:nvCxnSpPr>
          <p:cNvPr id="7" name="Straight Connector 6"/>
          <p:cNvCxnSpPr/>
          <p:nvPr/>
        </p:nvCxnSpPr>
        <p:spPr>
          <a:xfrm>
            <a:off x="142844" y="4643446"/>
            <a:ext cx="9001156" cy="158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zh-CN" altLang="en-US" dirty="0"/>
          </a:p>
        </p:txBody>
      </p:sp>
      <p:sp>
        <p:nvSpPr>
          <p:cNvPr id="3" name="Subtitle 2"/>
          <p:cNvSpPr>
            <a:spLocks noGrp="1"/>
          </p:cNvSpPr>
          <p:nvPr>
            <p:ph type="subTitle" idx="1"/>
          </p:nvPr>
        </p:nvSpPr>
        <p:spPr/>
        <p:txBody>
          <a:bodyPr/>
          <a:lstStyle/>
          <a:p>
            <a:endParaRPr lang="zh-CN" altLang="en-US"/>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80512" cy="6885384"/>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1619672" y="332656"/>
            <a:ext cx="7272808" cy="1046440"/>
          </a:xfrm>
          <a:prstGeom prst="rect">
            <a:avLst/>
          </a:prstGeom>
          <a:noFill/>
        </p:spPr>
        <p:txBody>
          <a:bodyPr wrap="square" rtlCol="0">
            <a:spAutoFit/>
          </a:bodyPr>
          <a:lstStyle/>
          <a:p>
            <a:r>
              <a:rPr lang="en-US" altLang="zh-CN" sz="6200" b="1" dirty="0" smtClean="0">
                <a:solidFill>
                  <a:srgbClr val="1F187A"/>
                </a:solidFill>
              </a:rPr>
              <a:t>Singapore</a:t>
            </a:r>
            <a:r>
              <a:rPr lang="en-US" altLang="zh-CN" sz="6200" b="1" dirty="0" smtClean="0">
                <a:solidFill>
                  <a:schemeClr val="tx2"/>
                </a:solidFill>
              </a:rPr>
              <a:t> </a:t>
            </a:r>
            <a:r>
              <a:rPr lang="en-US" altLang="zh-CN" sz="6200" b="1" dirty="0" smtClean="0">
                <a:solidFill>
                  <a:srgbClr val="FFC000"/>
                </a:solidFill>
              </a:rPr>
              <a:t>Airlines</a:t>
            </a:r>
            <a:endParaRPr lang="zh-CN" altLang="en-US" sz="6200" b="1" dirty="0">
              <a:solidFill>
                <a:srgbClr val="FFC000"/>
              </a:solidFill>
            </a:endParaRPr>
          </a:p>
        </p:txBody>
      </p:sp>
    </p:spTree>
    <p:extLst>
      <p:ext uri="{BB962C8B-B14F-4D97-AF65-F5344CB8AC3E}">
        <p14:creationId xmlns:p14="http://schemas.microsoft.com/office/powerpoint/2010/main" val="7611301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STOCK INFORMATION (SIA:SP)</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sp>
        <p:nvSpPr>
          <p:cNvPr id="11" name="TextBox 10"/>
          <p:cNvSpPr txBox="1"/>
          <p:nvPr/>
        </p:nvSpPr>
        <p:spPr>
          <a:xfrm>
            <a:off x="2483768" y="5877272"/>
            <a:ext cx="8064896" cy="369332"/>
          </a:xfrm>
          <a:prstGeom prst="rect">
            <a:avLst/>
          </a:prstGeom>
          <a:noFill/>
        </p:spPr>
        <p:txBody>
          <a:bodyPr wrap="square" rtlCol="0">
            <a:spAutoFit/>
          </a:bodyPr>
          <a:lstStyle/>
          <a:p>
            <a:r>
              <a:rPr lang="en-US" altLang="zh-CN" dirty="0" smtClean="0">
                <a:solidFill>
                  <a:srgbClr val="241C90"/>
                </a:solidFill>
              </a:rPr>
              <a:t>Exchange Rate: $1 USD = 1.23059</a:t>
            </a:r>
            <a:r>
              <a:rPr lang="zh-CN" altLang="en-US" dirty="0" smtClean="0">
                <a:solidFill>
                  <a:srgbClr val="241C90"/>
                </a:solidFill>
              </a:rPr>
              <a:t> </a:t>
            </a:r>
            <a:r>
              <a:rPr lang="en-US" altLang="zh-CN" dirty="0" smtClean="0">
                <a:solidFill>
                  <a:srgbClr val="241C90"/>
                </a:solidFill>
              </a:rPr>
              <a:t>SGD</a:t>
            </a:r>
          </a:p>
        </p:txBody>
      </p:sp>
      <p:pic>
        <p:nvPicPr>
          <p:cNvPr id="3" name="Picture 2" descr="Screen shot 2012-11-14 at 4.11.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340768"/>
            <a:ext cx="8892480" cy="1049869"/>
          </a:xfrm>
          <a:prstGeom prst="rect">
            <a:avLst/>
          </a:prstGeom>
        </p:spPr>
      </p:pic>
      <p:pic>
        <p:nvPicPr>
          <p:cNvPr id="5" name="Picture 4" descr="Screen shot 2012-11-14 at 4.12.3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48880"/>
            <a:ext cx="9144000" cy="1108364"/>
          </a:xfrm>
          <a:prstGeom prst="rect">
            <a:avLst/>
          </a:prstGeom>
        </p:spPr>
      </p:pic>
      <p:pic>
        <p:nvPicPr>
          <p:cNvPr id="12" name="Picture 11" descr="Screen shot 2012-11-14 at 4.13.0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3429000"/>
            <a:ext cx="4531770" cy="2313688"/>
          </a:xfrm>
          <a:prstGeom prst="rect">
            <a:avLst/>
          </a:prstGeom>
        </p:spPr>
      </p:pic>
      <p:pic>
        <p:nvPicPr>
          <p:cNvPr id="13" name="Picture 12" descr="Screen shot 2012-11-14 at 4.13.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7003" y="3717032"/>
            <a:ext cx="4391501" cy="2016224"/>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1 YEAR STOCK PRICE MOVEMENTS</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sp>
        <p:nvSpPr>
          <p:cNvPr id="8" name="TextBox 7"/>
          <p:cNvSpPr txBox="1"/>
          <p:nvPr/>
        </p:nvSpPr>
        <p:spPr>
          <a:xfrm>
            <a:off x="5944251" y="6029365"/>
            <a:ext cx="2952328" cy="369332"/>
          </a:xfrm>
          <a:prstGeom prst="rect">
            <a:avLst/>
          </a:prstGeom>
          <a:noFill/>
        </p:spPr>
        <p:txBody>
          <a:bodyPr wrap="square" rtlCol="0">
            <a:spAutoFit/>
          </a:bodyPr>
          <a:lstStyle/>
          <a:p>
            <a:r>
              <a:rPr lang="en-US" altLang="zh-CN" dirty="0" smtClean="0">
                <a:solidFill>
                  <a:srgbClr val="241C90"/>
                </a:solidFill>
              </a:rPr>
              <a:t>All prices are in local currency</a:t>
            </a:r>
            <a:endParaRPr lang="zh-CN" altLang="en-US" dirty="0">
              <a:solidFill>
                <a:srgbClr val="241C90"/>
              </a:solidFill>
            </a:endParaRPr>
          </a:p>
        </p:txBody>
      </p:sp>
      <p:pic>
        <p:nvPicPr>
          <p:cNvPr id="9" name="Picture 8" descr="Screen Shot 2012-11-14 at 3.32.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56792"/>
            <a:ext cx="9144000" cy="4464496"/>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5</a:t>
            </a:r>
            <a:r>
              <a:rPr lang="en-US" sz="3600" dirty="0" smtClean="0"/>
              <a:t> YEAR STOCK PRICE MOVEMENTS</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sp>
        <p:nvSpPr>
          <p:cNvPr id="8" name="TextBox 7"/>
          <p:cNvSpPr txBox="1"/>
          <p:nvPr/>
        </p:nvSpPr>
        <p:spPr>
          <a:xfrm>
            <a:off x="5944251" y="6029365"/>
            <a:ext cx="2952328" cy="369332"/>
          </a:xfrm>
          <a:prstGeom prst="rect">
            <a:avLst/>
          </a:prstGeom>
          <a:noFill/>
        </p:spPr>
        <p:txBody>
          <a:bodyPr wrap="square" rtlCol="0">
            <a:spAutoFit/>
          </a:bodyPr>
          <a:lstStyle/>
          <a:p>
            <a:r>
              <a:rPr lang="en-US" altLang="zh-CN" dirty="0" smtClean="0">
                <a:solidFill>
                  <a:srgbClr val="241C90"/>
                </a:solidFill>
              </a:rPr>
              <a:t>All prices are in local currency</a:t>
            </a:r>
            <a:endParaRPr lang="zh-CN" altLang="en-US" dirty="0">
              <a:solidFill>
                <a:srgbClr val="241C90"/>
              </a:solidFill>
            </a:endParaRPr>
          </a:p>
        </p:txBody>
      </p:sp>
      <p:pic>
        <p:nvPicPr>
          <p:cNvPr id="10" name="Picture 9" descr="Screen Shot 2012-11-14 at 3.33.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 y="1340768"/>
            <a:ext cx="9144000" cy="4752528"/>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10 YEAR STOCK PRICE MOVEMENTS</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sp>
        <p:nvSpPr>
          <p:cNvPr id="8" name="TextBox 7"/>
          <p:cNvSpPr txBox="1"/>
          <p:nvPr/>
        </p:nvSpPr>
        <p:spPr>
          <a:xfrm>
            <a:off x="5944251" y="6029365"/>
            <a:ext cx="2952328" cy="369332"/>
          </a:xfrm>
          <a:prstGeom prst="rect">
            <a:avLst/>
          </a:prstGeom>
          <a:noFill/>
        </p:spPr>
        <p:txBody>
          <a:bodyPr wrap="square" rtlCol="0">
            <a:spAutoFit/>
          </a:bodyPr>
          <a:lstStyle/>
          <a:p>
            <a:r>
              <a:rPr lang="en-US" altLang="zh-CN" dirty="0" smtClean="0">
                <a:solidFill>
                  <a:srgbClr val="241C90"/>
                </a:solidFill>
              </a:rPr>
              <a:t>All prices are in local currency</a:t>
            </a:r>
            <a:endParaRPr lang="zh-CN" altLang="en-US" dirty="0">
              <a:solidFill>
                <a:srgbClr val="241C90"/>
              </a:solidFill>
            </a:endParaRPr>
          </a:p>
        </p:txBody>
      </p:sp>
      <p:pic>
        <p:nvPicPr>
          <p:cNvPr id="9" name="Picture 8" descr="Screen Shot 2012-11-14 at 3.35.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0768"/>
            <a:ext cx="9144000" cy="4752528"/>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ltLang="zh-CN" sz="3600" b="1" dirty="0" smtClean="0">
                <a:solidFill>
                  <a:srgbClr val="241C90"/>
                </a:solidFill>
              </a:rPr>
              <a:t>10-Year </a:t>
            </a:r>
            <a:r>
              <a:rPr lang="en-US" altLang="zh-CN" sz="3600" b="1" dirty="0" smtClean="0">
                <a:solidFill>
                  <a:srgbClr val="FFC000"/>
                </a:solidFill>
              </a:rPr>
              <a:t>VS</a:t>
            </a:r>
            <a:r>
              <a:rPr lang="en-US" altLang="zh-CN" sz="3600" b="1" dirty="0" smtClean="0">
                <a:solidFill>
                  <a:srgbClr val="241C90"/>
                </a:solidFill>
              </a:rPr>
              <a:t> </a:t>
            </a:r>
            <a:r>
              <a:rPr lang="en-US" altLang="zh-CN" sz="3600" b="1" dirty="0">
                <a:solidFill>
                  <a:srgbClr val="241C90"/>
                </a:solidFill>
              </a:rPr>
              <a:t>S</a:t>
            </a:r>
            <a:r>
              <a:rPr lang="en-US" altLang="zh-CN" sz="3600" b="1" dirty="0" smtClean="0">
                <a:solidFill>
                  <a:srgbClr val="241C90"/>
                </a:solidFill>
              </a:rPr>
              <a:t>&amp;</a:t>
            </a:r>
            <a:r>
              <a:rPr lang="en-US" altLang="zh-CN" sz="3600" b="1" dirty="0">
                <a:solidFill>
                  <a:srgbClr val="241C90"/>
                </a:solidFill>
              </a:rPr>
              <a:t>P</a:t>
            </a:r>
            <a:r>
              <a:rPr lang="en-US" altLang="zh-CN" sz="3600" b="1" dirty="0" smtClean="0">
                <a:solidFill>
                  <a:srgbClr val="241C90"/>
                </a:solidFill>
              </a:rPr>
              <a:t> 500 </a:t>
            </a:r>
            <a:r>
              <a:rPr lang="en-US" altLang="zh-CN" sz="3600" b="1" dirty="0" smtClean="0">
                <a:solidFill>
                  <a:srgbClr val="FFC000"/>
                </a:solidFill>
              </a:rPr>
              <a:t>VS</a:t>
            </a:r>
            <a:r>
              <a:rPr lang="en-US" altLang="zh-CN" sz="3600" b="1" dirty="0" smtClean="0">
                <a:solidFill>
                  <a:srgbClr val="241C90"/>
                </a:solidFill>
              </a:rPr>
              <a:t> Airlines INDEX</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sp>
        <p:nvSpPr>
          <p:cNvPr id="7" name="TextBox 6"/>
          <p:cNvSpPr txBox="1"/>
          <p:nvPr/>
        </p:nvSpPr>
        <p:spPr>
          <a:xfrm>
            <a:off x="6012160" y="6211669"/>
            <a:ext cx="2952328" cy="369332"/>
          </a:xfrm>
          <a:prstGeom prst="rect">
            <a:avLst/>
          </a:prstGeom>
          <a:noFill/>
        </p:spPr>
        <p:txBody>
          <a:bodyPr wrap="square" rtlCol="0">
            <a:spAutoFit/>
          </a:bodyPr>
          <a:lstStyle/>
          <a:p>
            <a:r>
              <a:rPr lang="en-US" altLang="zh-CN" dirty="0" smtClean="0">
                <a:solidFill>
                  <a:srgbClr val="241C90"/>
                </a:solidFill>
              </a:rPr>
              <a:t>All prices are in local currency</a:t>
            </a:r>
            <a:endParaRPr lang="zh-CN" altLang="en-US" dirty="0">
              <a:solidFill>
                <a:srgbClr val="241C90"/>
              </a:solidFill>
            </a:endParaRPr>
          </a:p>
        </p:txBody>
      </p:sp>
      <p:pic>
        <p:nvPicPr>
          <p:cNvPr id="10" name="Content Placeholder 9" descr="Screen Shot 2012-11-14 at 3.22.47 PM.png"/>
          <p:cNvPicPr>
            <a:picLocks noGrp="1" noChangeAspect="1"/>
          </p:cNvPicPr>
          <p:nvPr>
            <p:ph idx="1"/>
          </p:nvPr>
        </p:nvPicPr>
        <p:blipFill>
          <a:blip r:embed="rId4">
            <a:extLst>
              <a:ext uri="{28A0092B-C50C-407E-A947-70E740481C1C}">
                <a14:useLocalDpi xmlns:a14="http://schemas.microsoft.com/office/drawing/2010/main" val="0"/>
              </a:ext>
            </a:extLst>
          </a:blip>
          <a:srcRect l="1474" r="1474"/>
          <a:stretch>
            <a:fillRect/>
          </a:stretch>
        </p:blipFill>
        <p:spPr>
          <a:xfrm>
            <a:off x="395536" y="1556792"/>
            <a:ext cx="8379700" cy="4608512"/>
          </a:xfrm>
        </p:spPr>
      </p:pic>
    </p:spTree>
    <p:extLst>
      <p:ext uri="{BB962C8B-B14F-4D97-AF65-F5344CB8AC3E}">
        <p14:creationId xmlns:p14="http://schemas.microsoft.com/office/powerpoint/2010/main" val="948984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COMPANY PROFILE</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173" y="4221088"/>
            <a:ext cx="2023586" cy="1648427"/>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2403" y="1298245"/>
            <a:ext cx="4104456" cy="2897616"/>
          </a:xfrm>
          <a:prstGeom prst="rect">
            <a:avLst/>
          </a:prstGeom>
        </p:spPr>
      </p:pic>
      <p:pic>
        <p:nvPicPr>
          <p:cNvPr id="9" name="Picture 8"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4631" y="4221088"/>
            <a:ext cx="2052228" cy="1648426"/>
          </a:xfrm>
          <a:prstGeom prst="rect">
            <a:avLst/>
          </a:prstGeom>
        </p:spPr>
      </p:pic>
      <p:sp>
        <p:nvSpPr>
          <p:cNvPr id="10" name="TextBox 9"/>
          <p:cNvSpPr txBox="1"/>
          <p:nvPr/>
        </p:nvSpPr>
        <p:spPr>
          <a:xfrm>
            <a:off x="306021" y="1219631"/>
            <a:ext cx="4287263" cy="5909310"/>
          </a:xfrm>
          <a:prstGeom prst="rect">
            <a:avLst/>
          </a:prstGeom>
          <a:noFill/>
        </p:spPr>
        <p:txBody>
          <a:bodyPr wrap="square" rtlCol="0">
            <a:spAutoFit/>
          </a:bodyPr>
          <a:lstStyle/>
          <a:p>
            <a:pPr marL="342900" indent="-342900">
              <a:buFont typeface="Wingdings" pitchFamily="2" charset="2"/>
              <a:buChar char="Ø"/>
            </a:pPr>
            <a:r>
              <a:rPr lang="en-US" altLang="zh-CN" dirty="0" smtClean="0">
                <a:latin typeface="Franklin Gothic Medium" pitchFamily="34" charset="0"/>
                <a:cs typeface="Times New Roman" pitchFamily="18" charset="0"/>
              </a:rPr>
              <a:t>Founded in 1972</a:t>
            </a:r>
          </a:p>
          <a:p>
            <a:pPr marL="342900" indent="-342900">
              <a:buFont typeface="Wingdings" pitchFamily="2" charset="2"/>
              <a:buChar char="Ø"/>
            </a:pPr>
            <a:endParaRPr lang="en-US" altLang="zh-CN" dirty="0" smtClean="0">
              <a:latin typeface="Franklin Gothic Medium" pitchFamily="34" charset="0"/>
              <a:cs typeface="Times New Roman" pitchFamily="18" charset="0"/>
            </a:endParaRPr>
          </a:p>
          <a:p>
            <a:pPr marL="342900" indent="-342900">
              <a:buFont typeface="Wingdings" pitchFamily="2" charset="2"/>
              <a:buChar char="Ø"/>
            </a:pPr>
            <a:r>
              <a:rPr lang="en-US" altLang="zh-CN" dirty="0" smtClean="0">
                <a:latin typeface="Franklin Gothic Medium" pitchFamily="34" charset="0"/>
                <a:cs typeface="Times New Roman" pitchFamily="18" charset="0"/>
              </a:rPr>
              <a:t>A regional airline =&gt; One of the most respected travel brands around the world</a:t>
            </a:r>
          </a:p>
          <a:p>
            <a:pPr marL="342900" indent="-342900">
              <a:buFont typeface="Wingdings" pitchFamily="2" charset="2"/>
              <a:buChar char="Ø"/>
            </a:pPr>
            <a:endParaRPr lang="en-US" altLang="zh-CN" dirty="0" smtClean="0">
              <a:latin typeface="Franklin Gothic Medium" pitchFamily="34" charset="0"/>
              <a:cs typeface="Times New Roman" pitchFamily="18" charset="0"/>
            </a:endParaRPr>
          </a:p>
          <a:p>
            <a:pPr marL="342900" indent="-342900">
              <a:buFont typeface="Wingdings" pitchFamily="2" charset="2"/>
              <a:buChar char="Ø"/>
            </a:pPr>
            <a:r>
              <a:rPr lang="en-US" altLang="zh-CN" dirty="0" smtClean="0">
                <a:latin typeface="Franklin Gothic Medium" pitchFamily="34" charset="0"/>
                <a:cs typeface="Times New Roman" pitchFamily="18" charset="0"/>
              </a:rPr>
              <a:t>Based at Singapore </a:t>
            </a:r>
            <a:r>
              <a:rPr lang="en-US" altLang="zh-CN" dirty="0" err="1" smtClean="0">
                <a:latin typeface="Franklin Gothic Medium" pitchFamily="34" charset="0"/>
                <a:cs typeface="Times New Roman" pitchFamily="18" charset="0"/>
              </a:rPr>
              <a:t>Changi</a:t>
            </a:r>
            <a:r>
              <a:rPr lang="en-US" altLang="zh-CN" dirty="0" smtClean="0">
                <a:latin typeface="Franklin Gothic Medium" pitchFamily="34" charset="0"/>
                <a:cs typeface="Times New Roman" pitchFamily="18" charset="0"/>
              </a:rPr>
              <a:t> Airport </a:t>
            </a:r>
          </a:p>
          <a:p>
            <a:pPr marL="342900" indent="-342900">
              <a:buFont typeface="Wingdings" pitchFamily="2" charset="2"/>
              <a:buChar char="Ø"/>
            </a:pPr>
            <a:endParaRPr lang="en-US" altLang="zh-CN" dirty="0" smtClean="0">
              <a:latin typeface="Franklin Gothic Medium" pitchFamily="34" charset="0"/>
              <a:cs typeface="Times New Roman" pitchFamily="18" charset="0"/>
            </a:endParaRPr>
          </a:p>
          <a:p>
            <a:pPr marL="342900" indent="-342900">
              <a:buFont typeface="Wingdings" pitchFamily="2" charset="2"/>
              <a:buChar char="Ø"/>
            </a:pPr>
            <a:r>
              <a:rPr lang="en-US" altLang="zh-CN" dirty="0" smtClean="0">
                <a:latin typeface="Franklin Gothic Medium" pitchFamily="34" charset="0"/>
                <a:cs typeface="Times New Roman" pitchFamily="18" charset="0"/>
              </a:rPr>
              <a:t>The national carrier of Singapore</a:t>
            </a:r>
          </a:p>
          <a:p>
            <a:pPr marL="342900" indent="-342900">
              <a:buFont typeface="Wingdings" pitchFamily="2" charset="2"/>
              <a:buChar char="Ø"/>
            </a:pPr>
            <a:endParaRPr lang="en-US" altLang="zh-CN" dirty="0" smtClean="0">
              <a:latin typeface="Franklin Gothic Medium" pitchFamily="34" charset="0"/>
              <a:cs typeface="Times New Roman" pitchFamily="18" charset="0"/>
            </a:endParaRPr>
          </a:p>
          <a:p>
            <a:pPr marL="342900" indent="-342900">
              <a:buFont typeface="Wingdings" pitchFamily="2" charset="2"/>
              <a:buChar char="Ø"/>
            </a:pPr>
            <a:r>
              <a:rPr lang="en-US" altLang="zh-CN" dirty="0" smtClean="0">
                <a:latin typeface="Franklin Gothic Medium" pitchFamily="34" charset="0"/>
                <a:cs typeface="Times New Roman" pitchFamily="18" charset="0"/>
              </a:rPr>
              <a:t>Use a fleet of wide-body Boeing and Airbus aircraft including A380</a:t>
            </a:r>
          </a:p>
          <a:p>
            <a:pPr marL="342900" indent="-342900">
              <a:buFont typeface="Wingdings" pitchFamily="2" charset="2"/>
              <a:buChar char="Ø"/>
            </a:pPr>
            <a:endParaRPr lang="en-US" altLang="zh-CN" dirty="0" smtClean="0">
              <a:latin typeface="Franklin Gothic Medium" pitchFamily="34" charset="0"/>
              <a:cs typeface="Times New Roman" pitchFamily="18" charset="0"/>
            </a:endParaRPr>
          </a:p>
          <a:p>
            <a:pPr marL="342900" indent="-342900">
              <a:buFont typeface="Wingdings" pitchFamily="2" charset="2"/>
              <a:buChar char="Ø"/>
            </a:pPr>
            <a:r>
              <a:rPr lang="en-US" altLang="zh-CN" dirty="0" smtClean="0">
                <a:latin typeface="Franklin Gothic Medium" pitchFamily="34" charset="0"/>
                <a:cs typeface="Times New Roman" pitchFamily="18" charset="0"/>
              </a:rPr>
              <a:t>Operate an extensive network across Asia, North America, Australasia, Europe, Africa and the Middle East</a:t>
            </a:r>
          </a:p>
          <a:p>
            <a:pPr marL="342900" indent="-342900">
              <a:buFont typeface="Wingdings" pitchFamily="2" charset="2"/>
              <a:buChar char="Ø"/>
            </a:pPr>
            <a:endParaRPr lang="en-US" altLang="zh-CN" dirty="0" smtClean="0">
              <a:latin typeface="Franklin Gothic Medium" pitchFamily="34" charset="0"/>
              <a:cs typeface="Times New Roman" pitchFamily="18" charset="0"/>
            </a:endParaRPr>
          </a:p>
          <a:p>
            <a:pPr marL="342900" indent="-342900">
              <a:buFont typeface="Wingdings" pitchFamily="2" charset="2"/>
              <a:buChar char="Ø"/>
            </a:pPr>
            <a:r>
              <a:rPr lang="en-US" altLang="zh-CN" dirty="0" smtClean="0">
                <a:latin typeface="Franklin Gothic Medium" pitchFamily="34" charset="0"/>
                <a:cs typeface="Times New Roman" pitchFamily="18" charset="0"/>
              </a:rPr>
              <a:t>Join the Star Alliance on April 1, 2000</a:t>
            </a:r>
          </a:p>
          <a:p>
            <a:pPr marL="285750" indent="-285750">
              <a:buFont typeface="Arial" pitchFamily="34" charset="0"/>
              <a:buChar char="•"/>
            </a:pPr>
            <a:endParaRPr lang="en-US" altLang="zh-CN" dirty="0" smtClean="0"/>
          </a:p>
          <a:p>
            <a:pPr marL="285750" indent="-285750">
              <a:buFont typeface="Arial" pitchFamily="34" charset="0"/>
              <a:buChar char="•"/>
            </a:pPr>
            <a:endParaRPr lang="en-US" altLang="zh-CN" dirty="0" smtClean="0"/>
          </a:p>
          <a:p>
            <a:pPr marL="285750" indent="-285750">
              <a:buFont typeface="Arial" pitchFamily="34" charset="0"/>
              <a:buChar char="•"/>
            </a:pPr>
            <a:endParaRPr lang="zh-CN" altLang="en-US" dirty="0"/>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HISTORY OF SIA</a:t>
            </a:r>
            <a:endParaRPr lang="en-CA" sz="3600" dirty="0"/>
          </a:p>
        </p:txBody>
      </p:sp>
      <p:sp>
        <p:nvSpPr>
          <p:cNvPr id="3" name="Content Placeholder 2"/>
          <p:cNvSpPr>
            <a:spLocks noGrp="1"/>
          </p:cNvSpPr>
          <p:nvPr>
            <p:ph idx="1"/>
          </p:nvPr>
        </p:nvSpPr>
        <p:spPr/>
        <p:txBody>
          <a:bodyPr>
            <a:noAutofit/>
          </a:bodyPr>
          <a:lstStyle/>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graphicFrame>
        <p:nvGraphicFramePr>
          <p:cNvPr id="8" name="Diagram 7"/>
          <p:cNvGraphicFramePr/>
          <p:nvPr>
            <p:extLst>
              <p:ext uri="{D42A27DB-BD31-4B8C-83A1-F6EECF244321}">
                <p14:modId xmlns:p14="http://schemas.microsoft.com/office/powerpoint/2010/main" val="1836731728"/>
              </p:ext>
            </p:extLst>
          </p:nvPr>
        </p:nvGraphicFramePr>
        <p:xfrm>
          <a:off x="107504" y="1138810"/>
          <a:ext cx="8889552" cy="56886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Screen Clipp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1600" y="5434968"/>
            <a:ext cx="3168352" cy="1346433"/>
          </a:xfrm>
          <a:prstGeom prst="rect">
            <a:avLst/>
          </a:prstGeom>
        </p:spPr>
      </p:pic>
      <p:pic>
        <p:nvPicPr>
          <p:cNvPr id="10" name="Picture 9" descr="Screen Clipp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8264" y="1276921"/>
            <a:ext cx="1871270" cy="1034229"/>
          </a:xfrm>
          <a:prstGeom prst="rect">
            <a:avLst/>
          </a:prstGeom>
        </p:spPr>
      </p:pic>
      <p:pic>
        <p:nvPicPr>
          <p:cNvPr id="11" name="Picture 10"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76256" y="5530740"/>
            <a:ext cx="2120800" cy="1250661"/>
          </a:xfrm>
          <a:prstGeom prst="rect">
            <a:avLst/>
          </a:prstGeom>
        </p:spPr>
      </p:pic>
      <p:pic>
        <p:nvPicPr>
          <p:cNvPr id="12" name="Picture 11" descr="Screen Clippi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28252" y="1378201"/>
            <a:ext cx="2423399" cy="946874"/>
          </a:xfrm>
          <a:prstGeom prst="rect">
            <a:avLst/>
          </a:prstGeom>
        </p:spPr>
      </p:pic>
      <p:pic>
        <p:nvPicPr>
          <p:cNvPr id="13" name="Picture 12" descr="Screen Clippi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818" y="1364276"/>
            <a:ext cx="2804433" cy="946874"/>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SUBSIDIARIES</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sp>
        <p:nvSpPr>
          <p:cNvPr id="7" name="TextBox 6"/>
          <p:cNvSpPr txBox="1"/>
          <p:nvPr/>
        </p:nvSpPr>
        <p:spPr>
          <a:xfrm>
            <a:off x="272805" y="1556792"/>
            <a:ext cx="8640960" cy="3539430"/>
          </a:xfrm>
          <a:prstGeom prst="rect">
            <a:avLst/>
          </a:prstGeom>
          <a:noFill/>
        </p:spPr>
        <p:txBody>
          <a:bodyPr wrap="square" rtlCol="0">
            <a:spAutoFit/>
          </a:bodyPr>
          <a:lstStyle/>
          <a:p>
            <a:pPr marL="285750" indent="-285750">
              <a:buFont typeface="Wingdings" pitchFamily="2" charset="2"/>
              <a:buChar char="Ø"/>
            </a:pPr>
            <a:r>
              <a:rPr lang="en-US" altLang="zh-CN" sz="2800" dirty="0" smtClean="0">
                <a:latin typeface="Franklin Gothic Medium" pitchFamily="34" charset="0"/>
                <a:cs typeface="Times New Roman" pitchFamily="18" charset="0"/>
              </a:rPr>
              <a:t>Has over 20 subsidiaries covering a range of airline-related services</a:t>
            </a:r>
          </a:p>
          <a:p>
            <a:pPr marL="285750" indent="-285750">
              <a:buFont typeface="Wingdings" pitchFamily="2" charset="2"/>
              <a:buChar char="Ø"/>
            </a:pPr>
            <a:endParaRPr lang="en-US" altLang="zh-CN" sz="2800" dirty="0">
              <a:latin typeface="Franklin Gothic Medium" pitchFamily="34" charset="0"/>
              <a:cs typeface="Times New Roman" pitchFamily="18" charset="0"/>
            </a:endParaRPr>
          </a:p>
          <a:p>
            <a:pPr marL="285750" indent="-285750">
              <a:buFont typeface="Wingdings" pitchFamily="2" charset="2"/>
              <a:buChar char="Ø"/>
            </a:pPr>
            <a:r>
              <a:rPr lang="en-US" altLang="zh-CN" sz="2800" dirty="0" smtClean="0">
                <a:latin typeface="Franklin Gothic Medium" pitchFamily="34" charset="0"/>
                <a:cs typeface="Times New Roman" pitchFamily="18" charset="0"/>
              </a:rPr>
              <a:t>Main Subsidiaries</a:t>
            </a:r>
          </a:p>
          <a:p>
            <a:pPr marL="742950" lvl="1" indent="-285750">
              <a:buFont typeface="Arial" pitchFamily="34" charset="0"/>
              <a:buChar char="•"/>
            </a:pPr>
            <a:r>
              <a:rPr lang="en-US" altLang="zh-CN" sz="2800" dirty="0" smtClean="0">
                <a:latin typeface="Franklin Gothic Medium" pitchFamily="34" charset="0"/>
                <a:cs typeface="Times New Roman" pitchFamily="18" charset="0"/>
              </a:rPr>
              <a:t>SIA Cargo</a:t>
            </a:r>
          </a:p>
          <a:p>
            <a:pPr marL="742950" lvl="1" indent="-285750">
              <a:buFont typeface="Arial" pitchFamily="34" charset="0"/>
              <a:buChar char="•"/>
            </a:pPr>
            <a:r>
              <a:rPr lang="en-US" altLang="zh-CN" sz="2800" dirty="0" smtClean="0">
                <a:latin typeface="Franklin Gothic Medium" pitchFamily="34" charset="0"/>
                <a:cs typeface="Times New Roman" pitchFamily="18" charset="0"/>
              </a:rPr>
              <a:t>SIA Engineering</a:t>
            </a:r>
            <a:r>
              <a:rPr lang="zh-CN" altLang="en-US" sz="2800" dirty="0" smtClean="0">
                <a:latin typeface="Franklin Gothic Medium" pitchFamily="34" charset="0"/>
                <a:cs typeface="Times New Roman" pitchFamily="18" charset="0"/>
              </a:rPr>
              <a:t> </a:t>
            </a:r>
            <a:r>
              <a:rPr lang="en-US" altLang="zh-CN" sz="2800" dirty="0" smtClean="0">
                <a:latin typeface="Franklin Gothic Medium" pitchFamily="34" charset="0"/>
                <a:cs typeface="Times New Roman" pitchFamily="18" charset="0"/>
              </a:rPr>
              <a:t>Company</a:t>
            </a:r>
          </a:p>
          <a:p>
            <a:pPr marL="742950" lvl="1" indent="-285750">
              <a:buFont typeface="Arial" pitchFamily="34" charset="0"/>
              <a:buChar char="•"/>
            </a:pPr>
            <a:r>
              <a:rPr lang="en-US" altLang="zh-CN" sz="2800" dirty="0" err="1" smtClean="0">
                <a:latin typeface="Franklin Gothic Medium" pitchFamily="34" charset="0"/>
                <a:cs typeface="Times New Roman" pitchFamily="18" charset="0"/>
              </a:rPr>
              <a:t>SilkAir</a:t>
            </a:r>
            <a:endParaRPr lang="en-US" altLang="zh-CN" sz="2800" dirty="0" smtClean="0">
              <a:latin typeface="Franklin Gothic Medium" pitchFamily="34" charset="0"/>
              <a:cs typeface="Times New Roman" pitchFamily="18" charset="0"/>
            </a:endParaRPr>
          </a:p>
          <a:p>
            <a:pPr marL="742950" lvl="1" indent="-285750">
              <a:buFont typeface="Arial" pitchFamily="34" charset="0"/>
              <a:buChar char="•"/>
            </a:pPr>
            <a:r>
              <a:rPr lang="en-US" altLang="zh-CN" sz="2800" dirty="0" err="1" smtClean="0">
                <a:latin typeface="Franklin Gothic Medium" pitchFamily="34" charset="0"/>
                <a:cs typeface="Times New Roman" pitchFamily="18" charset="0"/>
              </a:rPr>
              <a:t>Tradewinds</a:t>
            </a:r>
            <a:r>
              <a:rPr lang="en-US" altLang="zh-CN" sz="2800" dirty="0" smtClean="0">
                <a:latin typeface="Franklin Gothic Medium" pitchFamily="34" charset="0"/>
                <a:cs typeface="Times New Roman" pitchFamily="18" charset="0"/>
              </a:rPr>
              <a:t> Tours and Travel</a:t>
            </a:r>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8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472" y="3857628"/>
            <a:ext cx="8229600" cy="1143000"/>
          </a:xfrm>
        </p:spPr>
        <p:txBody>
          <a:bodyPr>
            <a:normAutofit/>
          </a:bodyPr>
          <a:lstStyle/>
          <a:p>
            <a:pPr algn="l"/>
            <a:r>
              <a:rPr lang="en-CA" b="1" dirty="0" smtClean="0"/>
              <a:t>HISTORY &amp; REGULATIONS</a:t>
            </a:r>
            <a:endParaRPr lang="en-CA" b="1" dirty="0"/>
          </a:p>
        </p:txBody>
      </p:sp>
      <p:cxnSp>
        <p:nvCxnSpPr>
          <p:cNvPr id="7" name="Straight Connector 6"/>
          <p:cNvCxnSpPr/>
          <p:nvPr/>
        </p:nvCxnSpPr>
        <p:spPr>
          <a:xfrm>
            <a:off x="142844" y="4643446"/>
            <a:ext cx="9001156" cy="158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SIA – OBJECTIVES FOR THE FUTURE</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sp>
        <p:nvSpPr>
          <p:cNvPr id="7" name="TextBox 6"/>
          <p:cNvSpPr txBox="1"/>
          <p:nvPr/>
        </p:nvSpPr>
        <p:spPr>
          <a:xfrm>
            <a:off x="304852" y="1229688"/>
            <a:ext cx="8640960" cy="4678204"/>
          </a:xfrm>
          <a:prstGeom prst="rect">
            <a:avLst/>
          </a:prstGeom>
          <a:noFill/>
        </p:spPr>
        <p:txBody>
          <a:bodyPr wrap="square" rtlCol="0">
            <a:spAutoFit/>
          </a:bodyPr>
          <a:lstStyle/>
          <a:p>
            <a:pPr algn="ctr"/>
            <a:r>
              <a:rPr lang="en-US" altLang="zh-CN" sz="2200" b="1" dirty="0" smtClean="0">
                <a:solidFill>
                  <a:srgbClr val="1F187A"/>
                </a:solidFill>
                <a:latin typeface="Franklin Gothic Medium" pitchFamily="34" charset="0"/>
                <a:cs typeface="Times New Roman" pitchFamily="18" charset="0"/>
              </a:rPr>
              <a:t>A Great Way </a:t>
            </a:r>
            <a:r>
              <a:rPr lang="en-US" altLang="zh-CN" sz="2200" b="1" dirty="0" smtClean="0">
                <a:solidFill>
                  <a:srgbClr val="FFC000"/>
                </a:solidFill>
                <a:latin typeface="Franklin Gothic Medium" pitchFamily="34" charset="0"/>
                <a:cs typeface="Times New Roman" pitchFamily="18" charset="0"/>
              </a:rPr>
              <a:t>To Fly</a:t>
            </a:r>
          </a:p>
          <a:p>
            <a:pPr algn="ctr"/>
            <a:endParaRPr lang="en-US" altLang="zh-CN" sz="2400" b="1" dirty="0" smtClean="0">
              <a:solidFill>
                <a:srgbClr val="FFC000"/>
              </a:solidFill>
              <a:latin typeface="Franklin Gothic Medium" pitchFamily="34" charset="0"/>
              <a:cs typeface="Times New Roman" pitchFamily="18" charset="0"/>
            </a:endParaRPr>
          </a:p>
          <a:p>
            <a:pPr marL="285750" indent="-285750">
              <a:buFont typeface="Wingdings" pitchFamily="2" charset="2"/>
              <a:buChar char="Ø"/>
            </a:pPr>
            <a:r>
              <a:rPr lang="en-US" altLang="zh-CN" sz="2400" b="1" dirty="0" smtClean="0">
                <a:solidFill>
                  <a:srgbClr val="1F187A"/>
                </a:solidFill>
                <a:latin typeface="Franklin Gothic Medium" pitchFamily="34" charset="0"/>
                <a:cs typeface="Times New Roman" pitchFamily="18" charset="0"/>
              </a:rPr>
              <a:t>Mission Statement</a:t>
            </a:r>
            <a:r>
              <a:rPr lang="en-US" altLang="zh-CN" sz="2400" dirty="0" smtClean="0">
                <a:solidFill>
                  <a:srgbClr val="1F187A"/>
                </a:solidFill>
                <a:latin typeface="Franklin Gothic Medium" pitchFamily="34" charset="0"/>
                <a:cs typeface="Times New Roman" pitchFamily="18" charset="0"/>
              </a:rPr>
              <a:t>:</a:t>
            </a:r>
            <a:r>
              <a:rPr lang="en-US" altLang="zh-CN" sz="2400" dirty="0" smtClean="0">
                <a:latin typeface="Franklin Gothic Medium" pitchFamily="34" charset="0"/>
                <a:cs typeface="Times New Roman" pitchFamily="18" charset="0"/>
              </a:rPr>
              <a:t> “Singapore Airlines is a global company dedicated to providing air transportation services of the highest quality and to maximizing returns for the benefit of its shareholders and employees.”</a:t>
            </a:r>
          </a:p>
          <a:p>
            <a:pPr marL="285750" indent="-285750">
              <a:buFont typeface="Wingdings" pitchFamily="2" charset="2"/>
              <a:buChar char="Ø"/>
            </a:pPr>
            <a:endParaRPr lang="en-US" altLang="zh-CN" sz="2400" dirty="0">
              <a:latin typeface="Franklin Gothic Medium" pitchFamily="34" charset="0"/>
              <a:cs typeface="Times New Roman" pitchFamily="18" charset="0"/>
            </a:endParaRPr>
          </a:p>
          <a:p>
            <a:pPr marL="285750" indent="-285750">
              <a:buFont typeface="Wingdings" pitchFamily="2" charset="2"/>
              <a:buChar char="Ø"/>
            </a:pPr>
            <a:r>
              <a:rPr lang="en-US" altLang="zh-CN" sz="2400" dirty="0" smtClean="0">
                <a:latin typeface="Franklin Gothic Medium" pitchFamily="34" charset="0"/>
                <a:cs typeface="Times New Roman" pitchFamily="18" charset="0"/>
              </a:rPr>
              <a:t>Commitment to the </a:t>
            </a:r>
            <a:r>
              <a:rPr lang="en-US" altLang="zh-CN" sz="2400" b="1" dirty="0" smtClean="0">
                <a:solidFill>
                  <a:srgbClr val="35A030"/>
                </a:solidFill>
                <a:latin typeface="Franklin Gothic Medium" pitchFamily="34" charset="0"/>
                <a:cs typeface="Times New Roman" pitchFamily="18" charset="0"/>
              </a:rPr>
              <a:t>Environment</a:t>
            </a:r>
          </a:p>
          <a:p>
            <a:pPr marL="742950" lvl="1" indent="-285750">
              <a:buFont typeface="Arial" pitchFamily="34" charset="0"/>
              <a:buChar char="•"/>
            </a:pPr>
            <a:r>
              <a:rPr lang="en-US" altLang="zh-CN" sz="2400" dirty="0" smtClean="0">
                <a:latin typeface="Franklin Gothic Medium" pitchFamily="34" charset="0"/>
                <a:cs typeface="Times New Roman" pitchFamily="18" charset="0"/>
              </a:rPr>
              <a:t>Embrace new technology and green initiative on the ground</a:t>
            </a:r>
          </a:p>
          <a:p>
            <a:pPr marL="742950" lvl="1" indent="-285750">
              <a:buFont typeface="Arial" pitchFamily="34" charset="0"/>
              <a:buChar char="•"/>
            </a:pPr>
            <a:r>
              <a:rPr lang="en-US" altLang="zh-CN" sz="2400" dirty="0" smtClean="0">
                <a:latin typeface="Franklin Gothic Medium" pitchFamily="34" charset="0"/>
                <a:cs typeface="Times New Roman" pitchFamily="18" charset="0"/>
              </a:rPr>
              <a:t>Reduce fuel consumption</a:t>
            </a:r>
          </a:p>
          <a:p>
            <a:pPr marL="285750" indent="-285750">
              <a:buFont typeface="Wingdings" pitchFamily="2" charset="2"/>
              <a:buChar char="Ø"/>
            </a:pPr>
            <a:endParaRPr lang="en-US" altLang="zh-CN" dirty="0">
              <a:latin typeface="Times New Roman" pitchFamily="18" charset="0"/>
              <a:cs typeface="Times New Roman" pitchFamily="18" charset="0"/>
            </a:endParaRPr>
          </a:p>
          <a:p>
            <a:pPr marL="285750" indent="-285750">
              <a:buFont typeface="Wingdings" pitchFamily="2" charset="2"/>
              <a:buChar char="Ø"/>
            </a:pPr>
            <a:endParaRPr lang="en-US" altLang="zh-CN" dirty="0">
              <a:latin typeface="Times New Roman" pitchFamily="18" charset="0"/>
              <a:cs typeface="Times New Roman" pitchFamily="18" charset="0"/>
            </a:endParaRPr>
          </a:p>
        </p:txBody>
      </p:sp>
      <p:pic>
        <p:nvPicPr>
          <p:cNvPr id="8" name="Picture 7"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8075" y="5662011"/>
            <a:ext cx="1182267" cy="936088"/>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5864" y="4698112"/>
            <a:ext cx="2782211" cy="1963913"/>
          </a:xfrm>
          <a:prstGeom prst="rect">
            <a:avLst/>
          </a:prstGeom>
        </p:spPr>
      </p:pic>
      <p:pic>
        <p:nvPicPr>
          <p:cNvPr id="10" name="Picture 9"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3017" y="4650820"/>
            <a:ext cx="1352384" cy="925084"/>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CURRENT STRATEGY</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3321" y="1502688"/>
            <a:ext cx="3516662" cy="2146646"/>
          </a:xfrm>
          <a:prstGeom prst="rect">
            <a:avLst/>
          </a:prstGeom>
          <a:effectLst>
            <a:outerShdw blurRad="50800" dist="50800" dir="5400000" algn="ctr" rotWithShape="0">
              <a:srgbClr val="000000"/>
            </a:outerShdw>
          </a:effectLst>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5731" y="3861048"/>
            <a:ext cx="3516661" cy="2337030"/>
          </a:xfrm>
          <a:prstGeom prst="rect">
            <a:avLst/>
          </a:prstGeom>
        </p:spPr>
      </p:pic>
      <p:sp>
        <p:nvSpPr>
          <p:cNvPr id="9" name="TextBox 8"/>
          <p:cNvSpPr txBox="1"/>
          <p:nvPr/>
        </p:nvSpPr>
        <p:spPr>
          <a:xfrm>
            <a:off x="269406" y="1502688"/>
            <a:ext cx="4947268" cy="5909310"/>
          </a:xfrm>
          <a:prstGeom prst="rect">
            <a:avLst/>
          </a:prstGeom>
          <a:noFill/>
        </p:spPr>
        <p:txBody>
          <a:bodyPr wrap="square" rtlCol="0">
            <a:spAutoFit/>
          </a:bodyPr>
          <a:lstStyle/>
          <a:p>
            <a:pPr marL="285750" indent="-285750">
              <a:buFont typeface="Wingdings" pitchFamily="2" charset="2"/>
              <a:buChar char="Ø"/>
            </a:pPr>
            <a:r>
              <a:rPr lang="en-US" altLang="zh-CN" dirty="0" smtClean="0">
                <a:latin typeface="Franklin Gothic Medium" pitchFamily="34" charset="0"/>
                <a:cs typeface="Times New Roman" pitchFamily="18" charset="0"/>
              </a:rPr>
              <a:t>Excellent service process (especially the experience at the airplane cabin) presented by the entire cabin crew; the service is personified in the Singapore Girl figure</a:t>
            </a:r>
          </a:p>
          <a:p>
            <a:pPr marL="285750" indent="-285750">
              <a:buFont typeface="Wingdings" pitchFamily="2" charset="2"/>
              <a:buChar char="Ø"/>
            </a:pPr>
            <a:endParaRPr lang="en-US" altLang="zh-CN" dirty="0" smtClean="0">
              <a:latin typeface="Franklin Gothic Medium" pitchFamily="34" charset="0"/>
              <a:cs typeface="Times New Roman" pitchFamily="18" charset="0"/>
            </a:endParaRPr>
          </a:p>
          <a:p>
            <a:pPr marL="285750" indent="-285750">
              <a:buFont typeface="Wingdings" pitchFamily="2" charset="2"/>
              <a:buChar char="Ø"/>
            </a:pPr>
            <a:r>
              <a:rPr lang="en-US" altLang="zh-CN" dirty="0" smtClean="0">
                <a:latin typeface="Franklin Gothic Medium" pitchFamily="34" charset="0"/>
                <a:cs typeface="Times New Roman" pitchFamily="18" charset="0"/>
              </a:rPr>
              <a:t>Innovation particularly about the in-flight services</a:t>
            </a:r>
          </a:p>
          <a:p>
            <a:pPr marL="742950" lvl="1" indent="-285750">
              <a:buFont typeface="Arial" pitchFamily="34" charset="0"/>
              <a:buChar char="•"/>
            </a:pPr>
            <a:r>
              <a:rPr lang="en-US" altLang="zh-CN" dirty="0" smtClean="0">
                <a:latin typeface="Franklin Gothic Medium" pitchFamily="34" charset="0"/>
                <a:cs typeface="Times New Roman" pitchFamily="18" charset="0"/>
              </a:rPr>
              <a:t>e.g. The first airlines to introduce personal system of the entertainment system and video on-demand for every seat </a:t>
            </a:r>
          </a:p>
          <a:p>
            <a:pPr marL="742950" lvl="1" indent="-285750">
              <a:buFont typeface="Arial" pitchFamily="34" charset="0"/>
              <a:buChar char="•"/>
            </a:pPr>
            <a:r>
              <a:rPr lang="en-US" altLang="zh-CN" dirty="0" smtClean="0">
                <a:latin typeface="Franklin Gothic Medium" pitchFamily="34" charset="0"/>
                <a:cs typeface="Times New Roman" pitchFamily="18" charset="0"/>
              </a:rPr>
              <a:t>e.g. The first one to have suite class designed exactly as the five star hotel room in airlines </a:t>
            </a:r>
            <a:endParaRPr lang="en-US" altLang="zh-CN" dirty="0">
              <a:latin typeface="Franklin Gothic Medium" pitchFamily="34" charset="0"/>
              <a:cs typeface="Times New Roman" pitchFamily="18" charset="0"/>
            </a:endParaRPr>
          </a:p>
          <a:p>
            <a:pPr marL="285750" indent="-285750">
              <a:buFont typeface="Wingdings" pitchFamily="2" charset="2"/>
              <a:buChar char="Ø"/>
            </a:pPr>
            <a:endParaRPr lang="en-US" altLang="zh-CN" dirty="0" smtClean="0">
              <a:latin typeface="Franklin Gothic Medium" pitchFamily="34" charset="0"/>
              <a:cs typeface="Times New Roman" pitchFamily="18" charset="0"/>
            </a:endParaRPr>
          </a:p>
          <a:p>
            <a:pPr marL="285750" indent="-285750">
              <a:buFont typeface="Wingdings" pitchFamily="2" charset="2"/>
              <a:buChar char="Ø"/>
            </a:pPr>
            <a:r>
              <a:rPr lang="en-US" altLang="zh-CN" dirty="0" smtClean="0">
                <a:latin typeface="Franklin Gothic Medium" pitchFamily="34" charset="0"/>
                <a:cs typeface="Times New Roman" pitchFamily="18" charset="0"/>
              </a:rPr>
              <a:t>Always use the new airplanes</a:t>
            </a:r>
          </a:p>
          <a:p>
            <a:pPr marL="742950" lvl="1" indent="-285750">
              <a:buFont typeface="Arial" pitchFamily="34" charset="0"/>
              <a:buChar char="•"/>
            </a:pPr>
            <a:r>
              <a:rPr lang="en-US" altLang="zh-CN" smtClean="0">
                <a:latin typeface="Franklin Gothic Medium" pitchFamily="34" charset="0"/>
                <a:cs typeface="Times New Roman" pitchFamily="18" charset="0"/>
              </a:rPr>
              <a:t>Two purposes: </a:t>
            </a:r>
            <a:r>
              <a:rPr lang="en-US" altLang="zh-CN" dirty="0" smtClean="0">
                <a:latin typeface="Franklin Gothic Medium" pitchFamily="34" charset="0"/>
                <a:cs typeface="Times New Roman" pitchFamily="18" charset="0"/>
              </a:rPr>
              <a:t>Cost efficiency &amp; Build a reputation as the superior airlines company </a:t>
            </a:r>
          </a:p>
          <a:p>
            <a:pPr marL="285750" indent="-285750">
              <a:buFont typeface="Wingdings" pitchFamily="2" charset="2"/>
              <a:buChar char="Ø"/>
            </a:pPr>
            <a:endParaRPr lang="en-US" altLang="zh-CN" dirty="0" smtClean="0">
              <a:latin typeface="Times New Roman" pitchFamily="18" charset="0"/>
              <a:cs typeface="Times New Roman" pitchFamily="18" charset="0"/>
            </a:endParaRPr>
          </a:p>
          <a:p>
            <a:endParaRPr lang="zh-CN" altLang="en-US" dirty="0"/>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FUEL HEDGING</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sp>
        <p:nvSpPr>
          <p:cNvPr id="7" name="TextBox 6"/>
          <p:cNvSpPr txBox="1"/>
          <p:nvPr/>
        </p:nvSpPr>
        <p:spPr>
          <a:xfrm>
            <a:off x="272805" y="1556792"/>
            <a:ext cx="8640960" cy="3970318"/>
          </a:xfrm>
          <a:prstGeom prst="rect">
            <a:avLst/>
          </a:prstGeom>
          <a:noFill/>
        </p:spPr>
        <p:txBody>
          <a:bodyPr wrap="square" rtlCol="0">
            <a:spAutoFit/>
          </a:bodyPr>
          <a:lstStyle/>
          <a:p>
            <a:pPr marL="285750" indent="-285750">
              <a:buFont typeface="Wingdings" pitchFamily="2" charset="2"/>
              <a:buChar char="Ø"/>
            </a:pPr>
            <a:r>
              <a:rPr lang="en-US" altLang="zh-CN" sz="2800" dirty="0" smtClean="0">
                <a:latin typeface="Franklin Gothic Medium" pitchFamily="34" charset="0"/>
                <a:cs typeface="Times New Roman" pitchFamily="18" charset="0"/>
              </a:rPr>
              <a:t>Has hedged about a quarter of its jet fuel requirements near US$126 a barrel in 2012</a:t>
            </a:r>
          </a:p>
          <a:p>
            <a:pPr marL="285750" indent="-285750">
              <a:buFont typeface="Wingdings" pitchFamily="2" charset="2"/>
              <a:buChar char="Ø"/>
            </a:pPr>
            <a:endParaRPr lang="en-US" altLang="zh-CN" sz="2800" dirty="0">
              <a:latin typeface="Franklin Gothic Medium" pitchFamily="34" charset="0"/>
              <a:cs typeface="Times New Roman" pitchFamily="18" charset="0"/>
            </a:endParaRPr>
          </a:p>
          <a:p>
            <a:pPr marL="285750" indent="-285750">
              <a:buFont typeface="Wingdings" pitchFamily="2" charset="2"/>
              <a:buChar char="Ø"/>
            </a:pPr>
            <a:r>
              <a:rPr lang="en-US" altLang="zh-CN" sz="2800" dirty="0" smtClean="0">
                <a:latin typeface="Franklin Gothic Medium" pitchFamily="34" charset="0"/>
                <a:cs typeface="Times New Roman" pitchFamily="18" charset="0"/>
              </a:rPr>
              <a:t> The airline bought 37 million barrels of jet fuel in the fiscal year that started on April 1</a:t>
            </a:r>
          </a:p>
          <a:p>
            <a:pPr marL="285750" indent="-285750">
              <a:buFont typeface="Wingdings" pitchFamily="2" charset="2"/>
              <a:buChar char="Ø"/>
            </a:pPr>
            <a:endParaRPr lang="en-US" altLang="zh-CN" sz="2800" dirty="0">
              <a:latin typeface="Franklin Gothic Medium" pitchFamily="34" charset="0"/>
              <a:cs typeface="Times New Roman" pitchFamily="18" charset="0"/>
            </a:endParaRPr>
          </a:p>
          <a:p>
            <a:pPr marL="285750" indent="-285750">
              <a:buFont typeface="Wingdings" pitchFamily="2" charset="2"/>
              <a:buChar char="Ø"/>
            </a:pPr>
            <a:r>
              <a:rPr lang="en-US" altLang="zh-CN" sz="2800" dirty="0">
                <a:latin typeface="Franklin Gothic Medium" pitchFamily="34" charset="0"/>
                <a:cs typeface="Times New Roman" pitchFamily="18" charset="0"/>
              </a:rPr>
              <a:t>S</a:t>
            </a:r>
            <a:r>
              <a:rPr lang="en-US" altLang="zh-CN" sz="2800" dirty="0" smtClean="0">
                <a:latin typeface="Franklin Gothic Medium" pitchFamily="34" charset="0"/>
                <a:cs typeface="Times New Roman" pitchFamily="18" charset="0"/>
              </a:rPr>
              <a:t>uffered US$225 million in hedging losses from Oct. to Dec., 2009</a:t>
            </a:r>
          </a:p>
          <a:p>
            <a:pPr marL="285750" indent="-285750">
              <a:buFont typeface="Wingdings" pitchFamily="2" charset="2"/>
              <a:buChar char="Ø"/>
            </a:pPr>
            <a:endParaRPr lang="en-US" altLang="zh-CN" sz="2800" dirty="0">
              <a:latin typeface="Times New Roman" pitchFamily="18" charset="0"/>
              <a:cs typeface="Times New Roman" pitchFamily="18" charset="0"/>
            </a:endParaRPr>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GLOBAL ROUTE MAP</a:t>
            </a:r>
            <a:endParaRPr lang="en-CA" sz="3600" dirty="0"/>
          </a:p>
        </p:txBody>
      </p:sp>
      <p:sp>
        <p:nvSpPr>
          <p:cNvPr id="3" name="Content Placeholder 2"/>
          <p:cNvSpPr>
            <a:spLocks noGrp="1"/>
          </p:cNvSpPr>
          <p:nvPr>
            <p:ph idx="1"/>
          </p:nvPr>
        </p:nvSpPr>
        <p:spPr/>
        <p:txBody>
          <a:bodyPr>
            <a:noAutofit/>
          </a:bodyPr>
          <a:lstStyle/>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166" y="1282265"/>
            <a:ext cx="8615598" cy="4877119"/>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INFORMATION OF SHAREHOLDINGS</a:t>
            </a:r>
            <a:endParaRPr lang="en-CA" sz="3600" dirty="0"/>
          </a:p>
        </p:txBody>
      </p:sp>
      <p:sp>
        <p:nvSpPr>
          <p:cNvPr id="3" name="Content Placeholder 2"/>
          <p:cNvSpPr>
            <a:spLocks noGrp="1"/>
          </p:cNvSpPr>
          <p:nvPr>
            <p:ph idx="1"/>
          </p:nvPr>
        </p:nvSpPr>
        <p:spPr/>
        <p:txBody>
          <a:bodyPr>
            <a:noAutofit/>
          </a:bodyPr>
          <a:lstStyle/>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20" y="1545938"/>
            <a:ext cx="8640960" cy="5312062"/>
          </a:xfrm>
          <a:prstGeom prst="rect">
            <a:avLst/>
          </a:prstGeom>
        </p:spPr>
      </p:pic>
      <p:sp>
        <p:nvSpPr>
          <p:cNvPr id="8" name="Rectangle 7"/>
          <p:cNvSpPr/>
          <p:nvPr/>
        </p:nvSpPr>
        <p:spPr>
          <a:xfrm>
            <a:off x="395536" y="2492896"/>
            <a:ext cx="8424936" cy="21602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THE GROUP FLEET PROFILE</a:t>
            </a:r>
            <a:endParaRPr lang="en-CA" sz="3600" dirty="0"/>
          </a:p>
        </p:txBody>
      </p:sp>
      <p:sp>
        <p:nvSpPr>
          <p:cNvPr id="3" name="Content Placeholder 2"/>
          <p:cNvSpPr>
            <a:spLocks noGrp="1"/>
          </p:cNvSpPr>
          <p:nvPr>
            <p:ph idx="1"/>
          </p:nvPr>
        </p:nvSpPr>
        <p:spPr/>
        <p:txBody>
          <a:bodyPr>
            <a:noAutofit/>
          </a:bodyPr>
          <a:lstStyle/>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974" y="1285860"/>
            <a:ext cx="8557223" cy="5383500"/>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9512" y="4005064"/>
            <a:ext cx="7772400" cy="1470025"/>
          </a:xfrm>
        </p:spPr>
        <p:txBody>
          <a:bodyPr/>
          <a:lstStyle/>
          <a:p>
            <a:pPr algn="l"/>
            <a:r>
              <a:rPr lang="en-US" altLang="zh-CN" b="1" dirty="0" smtClean="0">
                <a:solidFill>
                  <a:srgbClr val="1F187A"/>
                </a:solidFill>
              </a:rPr>
              <a:t>MANAGEMENT </a:t>
            </a:r>
            <a:r>
              <a:rPr lang="en-US" altLang="zh-CN" b="1" dirty="0" smtClean="0">
                <a:solidFill>
                  <a:srgbClr val="FFC000"/>
                </a:solidFill>
              </a:rPr>
              <a:t>TEAM</a:t>
            </a:r>
            <a:endParaRPr lang="zh-CN" altLang="en-US" b="1" dirty="0">
              <a:solidFill>
                <a:srgbClr val="FFC000"/>
              </a:solidFill>
            </a:endParaRPr>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911" y="2534"/>
            <a:ext cx="1428431" cy="1481337"/>
          </a:xfrm>
          <a:prstGeom prst="rect">
            <a:avLst/>
          </a:prstGeom>
        </p:spPr>
      </p:pic>
      <p:cxnSp>
        <p:nvCxnSpPr>
          <p:cNvPr id="8" name="Elbow Connector 7"/>
          <p:cNvCxnSpPr/>
          <p:nvPr/>
        </p:nvCxnSpPr>
        <p:spPr>
          <a:xfrm>
            <a:off x="251520" y="5013176"/>
            <a:ext cx="8640960" cy="12700"/>
          </a:xfrm>
          <a:prstGeom prst="bentConnector3">
            <a:avLst>
              <a:gd name="adj1" fmla="val 100082"/>
            </a:avLst>
          </a:prstGeom>
          <a:ln>
            <a:solidFill>
              <a:srgbClr val="FFC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128701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ltLang="zh-CN" sz="3600" b="1" dirty="0" smtClean="0">
                <a:solidFill>
                  <a:srgbClr val="241C90"/>
                </a:solidFill>
              </a:rPr>
              <a:t>Stephen Lee </a:t>
            </a:r>
            <a:r>
              <a:rPr lang="en-US" altLang="zh-CN" sz="3600" b="1" dirty="0" err="1" smtClean="0">
                <a:solidFill>
                  <a:srgbClr val="241C90"/>
                </a:solidFill>
              </a:rPr>
              <a:t>Ching</a:t>
            </a:r>
            <a:r>
              <a:rPr lang="en-US" altLang="zh-CN" sz="3600" b="1" dirty="0" smtClean="0">
                <a:solidFill>
                  <a:srgbClr val="241C90"/>
                </a:solidFill>
              </a:rPr>
              <a:t> Yen (BOD Chairman)</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sp>
        <p:nvSpPr>
          <p:cNvPr id="9" name="TextBox 8"/>
          <p:cNvSpPr txBox="1"/>
          <p:nvPr/>
        </p:nvSpPr>
        <p:spPr>
          <a:xfrm>
            <a:off x="184171" y="1353468"/>
            <a:ext cx="6074093" cy="6370975"/>
          </a:xfrm>
          <a:prstGeom prst="rect">
            <a:avLst/>
          </a:prstGeom>
          <a:noFill/>
        </p:spPr>
        <p:txBody>
          <a:bodyPr wrap="square" rtlCol="0">
            <a:spAutoFit/>
          </a:bodyPr>
          <a:lstStyle/>
          <a:p>
            <a:endParaRPr lang="en-US" altLang="zh-CN" sz="1700" b="1" dirty="0" smtClean="0">
              <a:solidFill>
                <a:srgbClr val="1F187A"/>
              </a:solidFill>
              <a:latin typeface="Franklin Gothic Medium" pitchFamily="34" charset="0"/>
              <a:cs typeface="Arial" pitchFamily="34"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Chairman of BOD since January 2006</a:t>
            </a:r>
          </a:p>
          <a:p>
            <a:pPr marL="342900" indent="-342900">
              <a:buFont typeface="Wingdings" pitchFamily="2" charset="2"/>
              <a:buChar char="Ø"/>
            </a:pPr>
            <a:endParaRPr lang="en-US" altLang="zh-CN" sz="1700" dirty="0" smtClean="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Managing Director of Shanghai Commercial and Savings Bank Ltd. (Taiwan) and Great Malaysia Textile Investments </a:t>
            </a:r>
            <a:r>
              <a:rPr lang="en-US" altLang="zh-CN" sz="1700" dirty="0" err="1" smtClean="0">
                <a:latin typeface="Franklin Gothic Medium" pitchFamily="34" charset="0"/>
                <a:cs typeface="Times New Roman" pitchFamily="18" charset="0"/>
              </a:rPr>
              <a:t>Pte</a:t>
            </a:r>
            <a:r>
              <a:rPr lang="en-US" altLang="zh-CN" sz="1700" dirty="0" smtClean="0">
                <a:latin typeface="Franklin Gothic Medium" pitchFamily="34" charset="0"/>
                <a:cs typeface="Times New Roman" pitchFamily="18" charset="0"/>
              </a:rPr>
              <a:t> Ltd. </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President of the Singapore National Employers Federation since 1988 and is a Council Member of the Singapore National Wages Council </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Nominated Member of Parliament from 1994-1997 </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Awarded the Distinguished Service Order Award in 2006 and the Public Service Star Award in 1998</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Chairman of the Singapore Business Federation from 2002 to 2008 and International Enterprise Singapore from 1995 to 2002</a:t>
            </a: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Education: MBA in Northwestern University, Illinois, US (1973)</a:t>
            </a:r>
          </a:p>
          <a:p>
            <a:endParaRPr lang="en-US" altLang="zh-CN" sz="1700" dirty="0" smtClean="0"/>
          </a:p>
          <a:p>
            <a:pPr marL="285750" indent="-285750">
              <a:buFont typeface="Arial" pitchFamily="34" charset="0"/>
              <a:buChar char="•"/>
            </a:pPr>
            <a:endParaRPr lang="en-US" altLang="zh-CN" sz="1700" dirty="0" smtClean="0"/>
          </a:p>
          <a:p>
            <a:pPr marL="285750" indent="-285750">
              <a:buFont typeface="Arial" pitchFamily="34" charset="0"/>
              <a:buChar char="•"/>
            </a:pPr>
            <a:endParaRPr lang="zh-CN" altLang="en-US" sz="1700" dirty="0"/>
          </a:p>
        </p:txBody>
      </p:sp>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759" y="1556792"/>
            <a:ext cx="2648726" cy="3718812"/>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ltLang="zh-CN" sz="3600" b="1" dirty="0" err="1" smtClean="0">
                <a:solidFill>
                  <a:srgbClr val="241C90"/>
                </a:solidFill>
              </a:rPr>
              <a:t>Goh</a:t>
            </a:r>
            <a:r>
              <a:rPr lang="en-US" altLang="zh-CN" sz="3600" b="1" dirty="0" smtClean="0">
                <a:solidFill>
                  <a:srgbClr val="241C90"/>
                </a:solidFill>
              </a:rPr>
              <a:t> </a:t>
            </a:r>
            <a:r>
              <a:rPr lang="en-US" altLang="zh-CN" sz="3600" b="1" dirty="0" err="1" smtClean="0">
                <a:solidFill>
                  <a:srgbClr val="241C90"/>
                </a:solidFill>
              </a:rPr>
              <a:t>Choon</a:t>
            </a:r>
            <a:r>
              <a:rPr lang="en-US" altLang="zh-CN" sz="3600" b="1" dirty="0" smtClean="0">
                <a:solidFill>
                  <a:srgbClr val="241C90"/>
                </a:solidFill>
              </a:rPr>
              <a:t> </a:t>
            </a:r>
            <a:r>
              <a:rPr lang="en-US" altLang="zh-CN" sz="3600" b="1" dirty="0" err="1" smtClean="0">
                <a:solidFill>
                  <a:srgbClr val="241C90"/>
                </a:solidFill>
              </a:rPr>
              <a:t>Phong</a:t>
            </a:r>
            <a:r>
              <a:rPr lang="en-US" altLang="zh-CN" sz="3600" b="1" dirty="0" smtClean="0">
                <a:solidFill>
                  <a:srgbClr val="241C90"/>
                </a:solidFill>
              </a:rPr>
              <a:t> (CEO)</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sp>
        <p:nvSpPr>
          <p:cNvPr id="9" name="TextBox 8"/>
          <p:cNvSpPr txBox="1"/>
          <p:nvPr/>
        </p:nvSpPr>
        <p:spPr>
          <a:xfrm>
            <a:off x="185554" y="925894"/>
            <a:ext cx="6565894" cy="7155805"/>
          </a:xfrm>
          <a:prstGeom prst="rect">
            <a:avLst/>
          </a:prstGeom>
          <a:noFill/>
        </p:spPr>
        <p:txBody>
          <a:bodyPr wrap="square" rtlCol="0">
            <a:spAutoFit/>
          </a:bodyPr>
          <a:lstStyle/>
          <a:p>
            <a:endParaRPr lang="en-US" altLang="zh-CN" sz="1700" b="1" dirty="0" smtClean="0">
              <a:solidFill>
                <a:srgbClr val="1F187A"/>
              </a:solidFill>
              <a:latin typeface="Franklin Gothic Medium" pitchFamily="34" charset="0"/>
              <a:cs typeface="Arial" pitchFamily="34"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CEO since January 1, 2011 and  Appointed  Director  on October  1, 2010</a:t>
            </a:r>
          </a:p>
          <a:p>
            <a:endParaRPr lang="en-US" altLang="zh-CN" sz="1700" dirty="0" smtClean="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Joined SIA in 1990 and served in various key positions</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Divisional Vice President  Commercial Technology of  SIA in 1999 and Senior Vice President for Commercial Technology in 2000</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err="1" smtClean="0">
                <a:latin typeface="Franklin Gothic Medium" pitchFamily="34" charset="0"/>
                <a:cs typeface="Times New Roman" pitchFamily="18" charset="0"/>
              </a:rPr>
              <a:t>Cjhairman</a:t>
            </a:r>
            <a:r>
              <a:rPr lang="en-US" altLang="zh-CN" sz="1700" dirty="0" smtClean="0">
                <a:latin typeface="Franklin Gothic Medium" pitchFamily="34" charset="0"/>
                <a:cs typeface="Times New Roman" pitchFamily="18" charset="0"/>
              </a:rPr>
              <a:t> of </a:t>
            </a:r>
            <a:r>
              <a:rPr lang="en-US" altLang="zh-CN" sz="1700" dirty="0" err="1" smtClean="0">
                <a:latin typeface="Franklin Gothic Medium" pitchFamily="34" charset="0"/>
                <a:cs typeface="Times New Roman" pitchFamily="18" charset="0"/>
              </a:rPr>
              <a:t>SilkAir</a:t>
            </a:r>
            <a:r>
              <a:rPr lang="en-US" altLang="zh-CN" sz="1700" dirty="0" smtClean="0">
                <a:latin typeface="Franklin Gothic Medium" pitchFamily="34" charset="0"/>
                <a:cs typeface="Times New Roman" pitchFamily="18" charset="0"/>
              </a:rPr>
              <a:t> (Singapore) Private </a:t>
            </a:r>
            <a:r>
              <a:rPr lang="en-US" altLang="zh-CN" sz="1700" dirty="0" err="1" smtClean="0">
                <a:latin typeface="Franklin Gothic Medium" pitchFamily="34" charset="0"/>
                <a:cs typeface="Times New Roman" pitchFamily="18" charset="0"/>
              </a:rPr>
              <a:t>Limted</a:t>
            </a:r>
            <a:r>
              <a:rPr lang="en-US" altLang="zh-CN" sz="1700" dirty="0" smtClean="0">
                <a:latin typeface="Franklin Gothic Medium" pitchFamily="34" charset="0"/>
                <a:cs typeface="Times New Roman" pitchFamily="18" charset="0"/>
              </a:rPr>
              <a:t> and a Member of the Board of Governors at IATA</a:t>
            </a:r>
          </a:p>
          <a:p>
            <a:pPr marL="342900" indent="-342900">
              <a:buFont typeface="Wingdings" pitchFamily="2" charset="2"/>
              <a:buChar char="Ø"/>
            </a:pPr>
            <a:endParaRPr lang="en-US" altLang="zh-CN" sz="1700" dirty="0" smtClean="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Executive Vice President of  Marketing and the Sales Regions from March 2010 to January 1, 2011</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President of Singapore Airlines Cargo </a:t>
            </a:r>
            <a:r>
              <a:rPr lang="en-US" altLang="zh-CN" sz="1700" dirty="0" err="1" smtClean="0">
                <a:latin typeface="Franklin Gothic Medium" pitchFamily="34" charset="0"/>
                <a:cs typeface="Times New Roman" pitchFamily="18" charset="0"/>
              </a:rPr>
              <a:t>Pte</a:t>
            </a:r>
            <a:r>
              <a:rPr lang="en-US" altLang="zh-CN" sz="1700" dirty="0" smtClean="0">
                <a:latin typeface="Franklin Gothic Medium" pitchFamily="34" charset="0"/>
                <a:cs typeface="Times New Roman" pitchFamily="18" charset="0"/>
              </a:rPr>
              <a:t> Ltd. since June 1, 2006</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Education: a </a:t>
            </a:r>
            <a:r>
              <a:rPr lang="en-US" altLang="zh-CN" sz="1700" dirty="0">
                <a:latin typeface="Franklin Gothic Medium" pitchFamily="34" charset="0"/>
                <a:cs typeface="Times New Roman" pitchFamily="18" charset="0"/>
              </a:rPr>
              <a:t>M</a:t>
            </a:r>
            <a:r>
              <a:rPr lang="en-US" altLang="zh-CN" sz="1700" dirty="0" smtClean="0">
                <a:latin typeface="Franklin Gothic Medium" pitchFamily="34" charset="0"/>
                <a:cs typeface="Times New Roman" pitchFamily="18" charset="0"/>
              </a:rPr>
              <a:t>S degree in Computer Science &amp; Electrical Engineering and three BS degrees in Computer Science &amp; Engineering, Management Science and Cognitive Science, all from the Massachusetts Institute of Technology.</a:t>
            </a:r>
          </a:p>
          <a:p>
            <a:pPr marL="342900" indent="-342900">
              <a:buFont typeface="Wingdings" pitchFamily="2" charset="2"/>
              <a:buChar char="Ø"/>
            </a:pPr>
            <a:endParaRPr lang="en-US" altLang="zh-CN" sz="1700" dirty="0" smtClean="0">
              <a:latin typeface="Times New Roman" pitchFamily="18" charset="0"/>
              <a:cs typeface="Times New Roman" pitchFamily="18" charset="0"/>
            </a:endParaRPr>
          </a:p>
          <a:p>
            <a:pPr marL="342900" indent="-342900">
              <a:buFont typeface="Wingdings" pitchFamily="2" charset="2"/>
              <a:buChar char="Ø"/>
            </a:pPr>
            <a:endParaRPr lang="en-US" altLang="zh-CN" sz="1700" dirty="0" smtClean="0">
              <a:latin typeface="Times New Roman" pitchFamily="18" charset="0"/>
              <a:cs typeface="Times New Roman" pitchFamily="18" charset="0"/>
            </a:endParaRPr>
          </a:p>
          <a:p>
            <a:endParaRPr lang="en-US" altLang="zh-CN" sz="1700" dirty="0" smtClean="0"/>
          </a:p>
          <a:p>
            <a:pPr marL="285750" indent="-285750">
              <a:buFont typeface="Arial" pitchFamily="34" charset="0"/>
              <a:buChar char="•"/>
            </a:pPr>
            <a:endParaRPr lang="en-US" altLang="zh-CN" sz="1700" dirty="0" smtClean="0"/>
          </a:p>
          <a:p>
            <a:pPr marL="285750" indent="-285750">
              <a:buFont typeface="Arial" pitchFamily="34" charset="0"/>
              <a:buChar char="•"/>
            </a:pPr>
            <a:endParaRPr lang="zh-CN" altLang="en-US" sz="1700" dirty="0"/>
          </a:p>
        </p:txBody>
      </p:sp>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3606" y="1251787"/>
            <a:ext cx="2351666" cy="3286145"/>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l="-24000" r="-2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9512" y="4005064"/>
            <a:ext cx="7772400" cy="1470025"/>
          </a:xfrm>
        </p:spPr>
        <p:txBody>
          <a:bodyPr/>
          <a:lstStyle/>
          <a:p>
            <a:pPr algn="l"/>
            <a:r>
              <a:rPr lang="en-US" altLang="zh-CN" b="1" dirty="0" smtClean="0">
                <a:solidFill>
                  <a:srgbClr val="1F187A"/>
                </a:solidFill>
              </a:rPr>
              <a:t>OPERATIONS </a:t>
            </a:r>
            <a:r>
              <a:rPr lang="en-US" altLang="zh-CN" b="1" dirty="0" smtClean="0">
                <a:solidFill>
                  <a:srgbClr val="FFC000"/>
                </a:solidFill>
              </a:rPr>
              <a:t>PERFORMANCE</a:t>
            </a:r>
            <a:endParaRPr lang="zh-CN" altLang="en-US" b="1" dirty="0">
              <a:solidFill>
                <a:srgbClr val="FFC000"/>
              </a:solidFill>
            </a:endParaRPr>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911" y="2534"/>
            <a:ext cx="1428431" cy="1481337"/>
          </a:xfrm>
          <a:prstGeom prst="rect">
            <a:avLst/>
          </a:prstGeom>
        </p:spPr>
      </p:pic>
      <p:cxnSp>
        <p:nvCxnSpPr>
          <p:cNvPr id="8" name="Elbow Connector 7"/>
          <p:cNvCxnSpPr/>
          <p:nvPr/>
        </p:nvCxnSpPr>
        <p:spPr>
          <a:xfrm>
            <a:off x="251520" y="5013176"/>
            <a:ext cx="8640960" cy="12700"/>
          </a:xfrm>
          <a:prstGeom prst="bentConnector3">
            <a:avLst>
              <a:gd name="adj1" fmla="val 100082"/>
            </a:avLst>
          </a:prstGeom>
          <a:ln>
            <a:solidFill>
              <a:srgbClr val="FFC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69751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HISTORY &amp; REGULATION   </a:t>
            </a:r>
            <a:endParaRPr lang="en-CA" sz="40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dirty="0"/>
          </a:p>
        </p:txBody>
      </p:sp>
      <p:graphicFrame>
        <p:nvGraphicFramePr>
          <p:cNvPr id="12" name="Content Placeholder 4"/>
          <p:cNvGraphicFramePr>
            <a:graphicFrameLocks noGrp="1"/>
          </p:cNvGraphicFramePr>
          <p:nvPr>
            <p:ph idx="1"/>
            <p:extLst>
              <p:ext uri="{D42A27DB-BD31-4B8C-83A1-F6EECF244321}">
                <p14:modId xmlns:p14="http://schemas.microsoft.com/office/powerpoint/2010/main" val="266849281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4414" y="1357298"/>
            <a:ext cx="3371850" cy="1352550"/>
          </a:xfrm>
          <a:prstGeom prst="rect">
            <a:avLst/>
          </a:prstGeom>
        </p:spPr>
      </p:pic>
      <p:grpSp>
        <p:nvGrpSpPr>
          <p:cNvPr id="14" name="Group 13"/>
          <p:cNvGrpSpPr/>
          <p:nvPr/>
        </p:nvGrpSpPr>
        <p:grpSpPr>
          <a:xfrm>
            <a:off x="457200" y="5048356"/>
            <a:ext cx="1719752" cy="1581044"/>
            <a:chOff x="179512" y="384595"/>
            <a:chExt cx="1719752" cy="1581044"/>
          </a:xfrm>
        </p:grpSpPr>
        <p:sp>
          <p:nvSpPr>
            <p:cNvPr id="15" name="Rectangle 14"/>
            <p:cNvSpPr/>
            <p:nvPr/>
          </p:nvSpPr>
          <p:spPr>
            <a:xfrm>
              <a:off x="179512" y="384595"/>
              <a:ext cx="1719752" cy="1581044"/>
            </a:xfrm>
            <a:prstGeom prst="rect">
              <a:avLst/>
            </a:prstGeom>
            <a:blipFill dpi="0" rotWithShape="0">
              <a:blip r:embed="rId9"/>
              <a:srcRect/>
              <a:stretch>
                <a:fillRect/>
              </a:stretch>
            </a:blipFill>
            <a:ln>
              <a:solidFill>
                <a:schemeClr val="tx2">
                  <a:lumMod val="50000"/>
                </a:schemeClr>
              </a:solid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Rectangle 15"/>
            <p:cNvSpPr/>
            <p:nvPr/>
          </p:nvSpPr>
          <p:spPr>
            <a:xfrm>
              <a:off x="179512" y="384595"/>
              <a:ext cx="1719752" cy="158104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5128" tIns="135128" rIns="135128" bIns="135128" numCol="1" spcCol="1270" anchor="b" anchorCtr="0">
              <a:noAutofit/>
            </a:bodyPr>
            <a:lstStyle/>
            <a:p>
              <a:pPr lvl="0" algn="ctr" defTabSz="844550">
                <a:lnSpc>
                  <a:spcPct val="90000"/>
                </a:lnSpc>
                <a:spcBef>
                  <a:spcPct val="0"/>
                </a:spcBef>
                <a:spcAft>
                  <a:spcPct val="35000"/>
                </a:spcAft>
              </a:pPr>
              <a:endParaRPr lang="en-CA" sz="1900" b="1" kern="1200" dirty="0" smtClean="0">
                <a:solidFill>
                  <a:schemeClr val="accent2">
                    <a:lumMod val="60000"/>
                    <a:lumOff val="40000"/>
                  </a:schemeClr>
                </a:solidFill>
                <a:latin typeface="Calibri" pitchFamily="34" charset="0"/>
                <a:cs typeface="Calibri" pitchFamily="34" charset="0"/>
              </a:endParaRPr>
            </a:p>
            <a:p>
              <a:pPr lvl="0" algn="ctr" defTabSz="844550">
                <a:lnSpc>
                  <a:spcPct val="90000"/>
                </a:lnSpc>
                <a:spcBef>
                  <a:spcPct val="0"/>
                </a:spcBef>
                <a:spcAft>
                  <a:spcPct val="35000"/>
                </a:spcAft>
              </a:pPr>
              <a:endParaRPr lang="en-CA" sz="1900" b="1" kern="1200" dirty="0" smtClean="0">
                <a:solidFill>
                  <a:schemeClr val="accent1">
                    <a:lumMod val="75000"/>
                  </a:schemeClr>
                </a:solidFill>
                <a:latin typeface="Calibri" pitchFamily="34" charset="0"/>
                <a:cs typeface="Calibri" pitchFamily="34" charset="0"/>
              </a:endParaRPr>
            </a:p>
            <a:p>
              <a:pPr lvl="0" algn="ctr" defTabSz="844550">
                <a:lnSpc>
                  <a:spcPct val="90000"/>
                </a:lnSpc>
                <a:spcBef>
                  <a:spcPct val="0"/>
                </a:spcBef>
                <a:spcAft>
                  <a:spcPct val="35000"/>
                </a:spcAft>
              </a:pPr>
              <a:endParaRPr lang="en-CA" sz="1900" b="1" kern="1200" dirty="0" smtClean="0">
                <a:solidFill>
                  <a:schemeClr val="accent1">
                    <a:lumMod val="75000"/>
                  </a:schemeClr>
                </a:solidFill>
                <a:latin typeface="Calibri" pitchFamily="34" charset="0"/>
                <a:cs typeface="Calibri" pitchFamily="34" charset="0"/>
              </a:endParaRPr>
            </a:p>
          </p:txBody>
        </p:sp>
      </p:grpSp>
      <p:grpSp>
        <p:nvGrpSpPr>
          <p:cNvPr id="17" name="Group 16"/>
          <p:cNvGrpSpPr/>
          <p:nvPr/>
        </p:nvGrpSpPr>
        <p:grpSpPr>
          <a:xfrm>
            <a:off x="3124200" y="4919353"/>
            <a:ext cx="2133600" cy="2318875"/>
            <a:chOff x="3276600" y="1836076"/>
            <a:chExt cx="2133600" cy="2318875"/>
          </a:xfrm>
        </p:grpSpPr>
        <p:grpSp>
          <p:nvGrpSpPr>
            <p:cNvPr id="18" name="Group 11"/>
            <p:cNvGrpSpPr/>
            <p:nvPr/>
          </p:nvGrpSpPr>
          <p:grpSpPr>
            <a:xfrm>
              <a:off x="3548058" y="1836076"/>
              <a:ext cx="1862142" cy="1516724"/>
              <a:chOff x="3523399" y="384604"/>
              <a:chExt cx="1862142" cy="1516724"/>
            </a:xfrm>
          </p:grpSpPr>
          <p:sp>
            <p:nvSpPr>
              <p:cNvPr id="20" name="Rectangle 19"/>
              <p:cNvSpPr/>
              <p:nvPr/>
            </p:nvSpPr>
            <p:spPr>
              <a:xfrm>
                <a:off x="3523399" y="384604"/>
                <a:ext cx="1862142" cy="1516724"/>
              </a:xfrm>
              <a:prstGeom prst="rect">
                <a:avLst/>
              </a:prstGeom>
              <a:blipFill rotWithShape="0">
                <a:blip r:embed="rId10"/>
                <a:stretch>
                  <a:fillRect/>
                </a:stretch>
              </a:blipFill>
              <a:ln>
                <a:solidFill>
                  <a:schemeClr val="tx1"/>
                </a:solid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3523399" y="384604"/>
                <a:ext cx="1862142" cy="15167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5128" tIns="135128" rIns="135128" bIns="135128" numCol="1" spcCol="1270" anchor="b" anchorCtr="0">
                <a:noAutofit/>
              </a:bodyPr>
              <a:lstStyle/>
              <a:p>
                <a:pPr lvl="0" algn="ctr" defTabSz="844550">
                  <a:lnSpc>
                    <a:spcPct val="90000"/>
                  </a:lnSpc>
                  <a:spcBef>
                    <a:spcPct val="0"/>
                  </a:spcBef>
                  <a:spcAft>
                    <a:spcPct val="35000"/>
                  </a:spcAft>
                </a:pPr>
                <a:endParaRPr lang="en-CA" sz="1900" kern="1200" dirty="0">
                  <a:latin typeface="Calibri" pitchFamily="34" charset="0"/>
                  <a:cs typeface="Calibri" pitchFamily="34" charset="0"/>
                </a:endParaRPr>
              </a:p>
            </p:txBody>
          </p:sp>
        </p:grpSp>
        <p:pic>
          <p:nvPicPr>
            <p:cNvPr id="1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2594438"/>
              <a:ext cx="1401763" cy="15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Picture 2" descr="C:\Users\JH\Desktop\SFU\Bus 417\PRESENTATION\air logo.jpg"/>
          <p:cNvPicPr>
            <a:picLocks noChangeAspect="1" noChangeArrowheads="1"/>
          </p:cNvPicPr>
          <p:nvPr/>
        </p:nvPicPr>
        <p:blipFill>
          <a:blip r:embed="rId12"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3120463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REVENUE</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1340768"/>
            <a:ext cx="7200800" cy="4931798"/>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REVENUE COMPOSITION</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909" y="1772816"/>
            <a:ext cx="8880750" cy="3417344"/>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OPERATING PROFITS</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72" y="1571612"/>
            <a:ext cx="7858180" cy="4979651"/>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EXPENDITURE</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661" y="1428736"/>
            <a:ext cx="7764183" cy="5000660"/>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EXPENDITURE CONT.</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392" y="1428736"/>
            <a:ext cx="7419809" cy="5202524"/>
          </a:xfrm>
          <a:prstGeom prst="rect">
            <a:avLst/>
          </a:prstGeom>
        </p:spPr>
      </p:pic>
      <p:sp>
        <p:nvSpPr>
          <p:cNvPr id="8" name="Rectangle 7"/>
          <p:cNvSpPr/>
          <p:nvPr/>
        </p:nvSpPr>
        <p:spPr>
          <a:xfrm>
            <a:off x="973138" y="2276872"/>
            <a:ext cx="7559302" cy="15161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TRENDS IN FUEL PRICE AND COST</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04" y="1412776"/>
            <a:ext cx="8775970" cy="4392488"/>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CASH EXPENDITURE AND CASH FLOW</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44824"/>
            <a:ext cx="9144000" cy="3676792"/>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l="-29000" r="-29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179512" y="4005064"/>
            <a:ext cx="7772400"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smtClean="0">
                <a:ln>
                  <a:noFill/>
                </a:ln>
                <a:solidFill>
                  <a:srgbClr val="1F187A"/>
                </a:solidFill>
                <a:effectLst/>
                <a:uLnTx/>
                <a:uFillTx/>
                <a:latin typeface="+mj-lt"/>
                <a:ea typeface="+mj-ea"/>
                <a:cs typeface="+mj-cs"/>
              </a:rPr>
              <a:t>FINANCIAL </a:t>
            </a:r>
            <a:r>
              <a:rPr kumimoji="0" lang="en-US" altLang="zh-CN" sz="4400" b="1" i="0" u="none" strike="noStrike" kern="1200" cap="none" spc="0" normalizeH="0" baseline="0" noProof="0" smtClean="0">
                <a:ln>
                  <a:noFill/>
                </a:ln>
                <a:solidFill>
                  <a:srgbClr val="FFC000"/>
                </a:solidFill>
                <a:effectLst/>
                <a:uLnTx/>
                <a:uFillTx/>
                <a:latin typeface="+mj-lt"/>
                <a:ea typeface="+mj-ea"/>
                <a:cs typeface="+mj-cs"/>
              </a:rPr>
              <a:t>REVIEW</a:t>
            </a:r>
            <a:endParaRPr kumimoji="0" lang="zh-CN" altLang="en-US" sz="4400" b="1" i="0" u="none" strike="noStrike" kern="1200" cap="none" spc="0" normalizeH="0" baseline="0" noProof="0" dirty="0">
              <a:ln>
                <a:noFill/>
              </a:ln>
              <a:solidFill>
                <a:srgbClr val="FFC000"/>
              </a:solidFill>
              <a:effectLst/>
              <a:uLnTx/>
              <a:uFillTx/>
              <a:latin typeface="+mj-lt"/>
              <a:ea typeface="+mj-ea"/>
              <a:cs typeface="+mj-cs"/>
            </a:endParaRPr>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911" y="2534"/>
            <a:ext cx="1428431" cy="1481337"/>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14290"/>
            <a:ext cx="8229600" cy="774720"/>
          </a:xfrm>
        </p:spPr>
        <p:txBody>
          <a:bodyPr>
            <a:normAutofit/>
          </a:bodyPr>
          <a:lstStyle/>
          <a:p>
            <a:pPr algn="l"/>
            <a:r>
              <a:rPr lang="en-CA" sz="3600" dirty="0" smtClean="0"/>
              <a:t>BALANCE SHEET</a:t>
            </a:r>
            <a:endParaRPr lang="en-CA" sz="3600"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2" y="857232"/>
            <a:ext cx="8786874" cy="5984040"/>
          </a:xfrm>
          <a:prstGeom prst="rect">
            <a:avLst/>
          </a:prstGeom>
        </p:spPr>
      </p:pic>
      <p:sp>
        <p:nvSpPr>
          <p:cNvPr id="7" name="Rectangle 6"/>
          <p:cNvSpPr/>
          <p:nvPr/>
        </p:nvSpPr>
        <p:spPr>
          <a:xfrm>
            <a:off x="214282" y="1785926"/>
            <a:ext cx="8786874" cy="14287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7"/>
          <p:cNvSpPr/>
          <p:nvPr/>
        </p:nvSpPr>
        <p:spPr>
          <a:xfrm>
            <a:off x="214282" y="3000372"/>
            <a:ext cx="8786874" cy="57150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p:nvSpPr>
        <p:spPr>
          <a:xfrm>
            <a:off x="142844" y="4000504"/>
            <a:ext cx="8858312" cy="7656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p:cNvSpPr/>
          <p:nvPr/>
        </p:nvSpPr>
        <p:spPr>
          <a:xfrm>
            <a:off x="214282" y="5143512"/>
            <a:ext cx="8786874" cy="8568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14290"/>
            <a:ext cx="8229600" cy="774720"/>
          </a:xfrm>
        </p:spPr>
        <p:txBody>
          <a:bodyPr>
            <a:normAutofit/>
          </a:bodyPr>
          <a:lstStyle/>
          <a:p>
            <a:pPr algn="l"/>
            <a:r>
              <a:rPr lang="en-CA" sz="3600" dirty="0" smtClean="0"/>
              <a:t>BALANCE SHEET Q2, 2012</a:t>
            </a:r>
            <a:endParaRPr lang="en-CA" sz="3600"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00" y="928670"/>
            <a:ext cx="8025784" cy="5737775"/>
          </a:xfrm>
          <a:prstGeom prst="rect">
            <a:avLst/>
          </a:prstGeom>
        </p:spPr>
      </p:pic>
      <p:sp>
        <p:nvSpPr>
          <p:cNvPr id="12" name="Rectangle 11"/>
          <p:cNvSpPr/>
          <p:nvPr/>
        </p:nvSpPr>
        <p:spPr>
          <a:xfrm>
            <a:off x="714348" y="2000240"/>
            <a:ext cx="8215370" cy="14287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2"/>
          <p:cNvSpPr/>
          <p:nvPr/>
        </p:nvSpPr>
        <p:spPr>
          <a:xfrm>
            <a:off x="714348" y="4286256"/>
            <a:ext cx="8215370" cy="78581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683568" y="6097324"/>
            <a:ext cx="8246150" cy="11775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HISTORY &amp; REGULATIONS</a:t>
            </a: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dirty="0"/>
          </a:p>
        </p:txBody>
      </p:sp>
      <p:graphicFrame>
        <p:nvGraphicFramePr>
          <p:cNvPr id="6" name="Content Placeholder 4"/>
          <p:cNvGraphicFramePr>
            <a:graphicFrameLocks/>
          </p:cNvGraphicFramePr>
          <p:nvPr>
            <p:extLst>
              <p:ext uri="{D42A27DB-BD31-4B8C-83A1-F6EECF244321}">
                <p14:modId xmlns:p14="http://schemas.microsoft.com/office/powerpoint/2010/main" val="976543108"/>
              </p:ext>
            </p:extLst>
          </p:nvPr>
        </p:nvGraphicFramePr>
        <p:xfrm>
          <a:off x="457200" y="2895600"/>
          <a:ext cx="82296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9256" y="1357298"/>
            <a:ext cx="1719263"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4416425"/>
            <a:ext cx="1736725"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JH\Desktop\SFU\Bus 417\PRESENTATION\air logo.jpg"/>
          <p:cNvPicPr>
            <a:picLocks noChangeAspect="1" noChangeArrowheads="1"/>
          </p:cNvPicPr>
          <p:nvPr/>
        </p:nvPicPr>
        <p:blipFill>
          <a:blip r:embed="rId10"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8155011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14290"/>
            <a:ext cx="8229600" cy="774720"/>
          </a:xfrm>
        </p:spPr>
        <p:txBody>
          <a:bodyPr>
            <a:normAutofit/>
          </a:bodyPr>
          <a:lstStyle/>
          <a:p>
            <a:pPr algn="l"/>
            <a:r>
              <a:rPr lang="en-CA" sz="3600" dirty="0" smtClean="0"/>
              <a:t>BALANCE SHEET Q2, 2012 (CONTINUED)</a:t>
            </a:r>
            <a:endParaRPr lang="en-CA" sz="3600"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08" y="928670"/>
            <a:ext cx="8352648" cy="5128593"/>
          </a:xfrm>
          <a:prstGeom prst="rect">
            <a:avLst/>
          </a:prstGeom>
        </p:spPr>
      </p:pic>
      <p:sp>
        <p:nvSpPr>
          <p:cNvPr id="5" name="Rectangle 4"/>
          <p:cNvSpPr/>
          <p:nvPr/>
        </p:nvSpPr>
        <p:spPr>
          <a:xfrm>
            <a:off x="500034" y="2714620"/>
            <a:ext cx="8352648" cy="17945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sz="3600" dirty="0" smtClean="0"/>
              <a:t>DIVIDEND</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81386"/>
            <a:ext cx="9144000" cy="4123878"/>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142852"/>
            <a:ext cx="8186766" cy="654032"/>
          </a:xfrm>
        </p:spPr>
        <p:txBody>
          <a:bodyPr>
            <a:normAutofit/>
          </a:bodyPr>
          <a:lstStyle/>
          <a:p>
            <a:pPr algn="l"/>
            <a:r>
              <a:rPr lang="en-CA" sz="3600" dirty="0" smtClean="0"/>
              <a:t>INCOME STATEMENT 2010/2011</a:t>
            </a:r>
            <a:endParaRPr lang="en-CA" sz="3600"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928670"/>
            <a:ext cx="7604386" cy="5812698"/>
          </a:xfrm>
          <a:prstGeom prst="rect">
            <a:avLst/>
          </a:prstGeom>
        </p:spPr>
      </p:pic>
      <p:sp>
        <p:nvSpPr>
          <p:cNvPr id="7" name="Rectangle 6"/>
          <p:cNvSpPr/>
          <p:nvPr/>
        </p:nvSpPr>
        <p:spPr>
          <a:xfrm>
            <a:off x="885880" y="1700808"/>
            <a:ext cx="7618098" cy="21602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7"/>
          <p:cNvSpPr/>
          <p:nvPr/>
        </p:nvSpPr>
        <p:spPr>
          <a:xfrm>
            <a:off x="885880" y="2158400"/>
            <a:ext cx="7604386" cy="1080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p:nvSpPr>
        <p:spPr>
          <a:xfrm>
            <a:off x="899592" y="4221088"/>
            <a:ext cx="7590674" cy="21602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142852"/>
            <a:ext cx="8186766" cy="654032"/>
          </a:xfrm>
        </p:spPr>
        <p:txBody>
          <a:bodyPr>
            <a:normAutofit/>
          </a:bodyPr>
          <a:lstStyle/>
          <a:p>
            <a:pPr algn="l"/>
            <a:r>
              <a:rPr lang="en-CA" sz="3600" dirty="0" smtClean="0"/>
              <a:t>INCOME STATEMENT Q2 2012</a:t>
            </a:r>
            <a:endParaRPr lang="en-CA" sz="3600" dirty="0"/>
          </a:p>
        </p:txBody>
      </p:sp>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34" y="857232"/>
            <a:ext cx="8442103" cy="5541803"/>
          </a:xfrm>
          <a:prstGeom prst="rect">
            <a:avLst/>
          </a:prstGeom>
        </p:spPr>
      </p:pic>
      <p:sp>
        <p:nvSpPr>
          <p:cNvPr id="11" name="Rectangle 10"/>
          <p:cNvSpPr/>
          <p:nvPr/>
        </p:nvSpPr>
        <p:spPr>
          <a:xfrm>
            <a:off x="500034" y="1857364"/>
            <a:ext cx="8462779" cy="21602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500034" y="2571744"/>
            <a:ext cx="8442103" cy="17945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2"/>
          <p:cNvSpPr/>
          <p:nvPr/>
        </p:nvSpPr>
        <p:spPr>
          <a:xfrm>
            <a:off x="500034" y="6215082"/>
            <a:ext cx="8442103" cy="21320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142852"/>
            <a:ext cx="8186766" cy="654032"/>
          </a:xfrm>
        </p:spPr>
        <p:txBody>
          <a:bodyPr>
            <a:normAutofit/>
          </a:bodyPr>
          <a:lstStyle/>
          <a:p>
            <a:pPr algn="l"/>
            <a:r>
              <a:rPr lang="en-CA" sz="3600" dirty="0" smtClean="0"/>
              <a:t>INCOME STATEMENT Q2 2012</a:t>
            </a:r>
            <a:endParaRPr lang="en-CA" sz="3600"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42" y="1124744"/>
            <a:ext cx="8836270" cy="4680520"/>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142852"/>
            <a:ext cx="8186766" cy="654032"/>
          </a:xfrm>
        </p:spPr>
        <p:txBody>
          <a:bodyPr>
            <a:normAutofit/>
          </a:bodyPr>
          <a:lstStyle/>
          <a:p>
            <a:pPr algn="l"/>
            <a:r>
              <a:rPr lang="en-CA" sz="3600" dirty="0" smtClean="0"/>
              <a:t>CASH FLOW STATEMENT</a:t>
            </a:r>
            <a:endParaRPr lang="en-CA" sz="3600"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98" y="756454"/>
            <a:ext cx="7559303" cy="6128930"/>
          </a:xfrm>
          <a:prstGeom prst="rect">
            <a:avLst/>
          </a:prstGeom>
        </p:spPr>
      </p:pic>
      <p:sp>
        <p:nvSpPr>
          <p:cNvPr id="5" name="Rectangle 4"/>
          <p:cNvSpPr/>
          <p:nvPr/>
        </p:nvSpPr>
        <p:spPr>
          <a:xfrm>
            <a:off x="917899" y="2269272"/>
            <a:ext cx="7559302" cy="3676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p:cNvSpPr/>
          <p:nvPr/>
        </p:nvSpPr>
        <p:spPr>
          <a:xfrm>
            <a:off x="917898" y="6237312"/>
            <a:ext cx="7559303" cy="1080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910371" y="6669360"/>
            <a:ext cx="7566830" cy="1080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1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142852"/>
            <a:ext cx="8186766" cy="654032"/>
          </a:xfrm>
        </p:spPr>
        <p:txBody>
          <a:bodyPr>
            <a:normAutofit/>
          </a:bodyPr>
          <a:lstStyle/>
          <a:p>
            <a:pPr algn="l"/>
            <a:r>
              <a:rPr lang="en-CA" sz="3600" dirty="0" smtClean="0"/>
              <a:t>CASH FLOW STATEMENT (CONTINUED)</a:t>
            </a:r>
            <a:endParaRPr lang="en-CA" sz="3600"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3641" y="0"/>
            <a:ext cx="780359" cy="809262"/>
          </a:xfrm>
          <a:prstGeom prst="rect">
            <a:avLst/>
          </a:prstGeom>
        </p:spPr>
      </p:pic>
      <p:pic>
        <p:nvPicPr>
          <p:cNvPr id="12" name="Picture 1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871" y="798351"/>
            <a:ext cx="7383888" cy="6087033"/>
          </a:xfrm>
          <a:prstGeom prst="rect">
            <a:avLst/>
          </a:prstGeom>
        </p:spPr>
      </p:pic>
      <p:sp>
        <p:nvSpPr>
          <p:cNvPr id="13" name="Rectangle 12"/>
          <p:cNvSpPr/>
          <p:nvPr/>
        </p:nvSpPr>
        <p:spPr>
          <a:xfrm>
            <a:off x="959871" y="1448780"/>
            <a:ext cx="7383888" cy="2520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959870" y="3068960"/>
            <a:ext cx="7383889" cy="21602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16"/>
          <p:cNvSpPr/>
          <p:nvPr/>
        </p:nvSpPr>
        <p:spPr>
          <a:xfrm>
            <a:off x="959872" y="5049180"/>
            <a:ext cx="7383887" cy="1080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17"/>
          <p:cNvSpPr/>
          <p:nvPr/>
        </p:nvSpPr>
        <p:spPr>
          <a:xfrm>
            <a:off x="959872" y="5301208"/>
            <a:ext cx="7383888" cy="21602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p:nvSpPr>
        <p:spPr>
          <a:xfrm>
            <a:off x="971600" y="3537012"/>
            <a:ext cx="7383887" cy="1080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142852"/>
            <a:ext cx="8186766" cy="654032"/>
          </a:xfrm>
        </p:spPr>
        <p:txBody>
          <a:bodyPr>
            <a:normAutofit/>
          </a:bodyPr>
          <a:lstStyle/>
          <a:p>
            <a:pPr algn="l"/>
            <a:r>
              <a:rPr lang="en-CA" sz="3600" dirty="0" smtClean="0"/>
              <a:t>CASH FLOW STATEMENT Q2</a:t>
            </a:r>
            <a:endParaRPr lang="en-CA" sz="3600"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642918"/>
            <a:ext cx="7992608" cy="6215082"/>
          </a:xfrm>
          <a:prstGeom prst="rect">
            <a:avLst/>
          </a:prstGeom>
        </p:spPr>
      </p:pic>
      <p:sp>
        <p:nvSpPr>
          <p:cNvPr id="5" name="Rectangle 4"/>
          <p:cNvSpPr/>
          <p:nvPr/>
        </p:nvSpPr>
        <p:spPr>
          <a:xfrm>
            <a:off x="683568" y="1556792"/>
            <a:ext cx="8064896" cy="1080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6"/>
          <p:cNvSpPr/>
          <p:nvPr/>
        </p:nvSpPr>
        <p:spPr>
          <a:xfrm>
            <a:off x="683568" y="4689140"/>
            <a:ext cx="8064896" cy="1080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7"/>
          <p:cNvSpPr/>
          <p:nvPr/>
        </p:nvSpPr>
        <p:spPr>
          <a:xfrm>
            <a:off x="683568" y="6237312"/>
            <a:ext cx="8064896" cy="1080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3641" y="0"/>
            <a:ext cx="780359" cy="809262"/>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142852"/>
            <a:ext cx="8186766" cy="654032"/>
          </a:xfrm>
        </p:spPr>
        <p:txBody>
          <a:bodyPr>
            <a:normAutofit/>
          </a:bodyPr>
          <a:lstStyle/>
          <a:p>
            <a:pPr algn="l"/>
            <a:r>
              <a:rPr lang="en-CA" sz="3600" dirty="0" smtClean="0"/>
              <a:t>CASH FLOW STATEMENT Q2 (CONT.)</a:t>
            </a:r>
            <a:endParaRPr lang="en-CA" sz="3600" dirty="0"/>
          </a:p>
        </p:txBody>
      </p:sp>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692695"/>
            <a:ext cx="7958728" cy="6165305"/>
          </a:xfrm>
          <a:prstGeom prst="rect">
            <a:avLst/>
          </a:prstGeom>
        </p:spPr>
      </p:pic>
      <p:sp>
        <p:nvSpPr>
          <p:cNvPr id="10" name="Rectangle 9"/>
          <p:cNvSpPr/>
          <p:nvPr/>
        </p:nvSpPr>
        <p:spPr>
          <a:xfrm>
            <a:off x="611561" y="1268760"/>
            <a:ext cx="8064896"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611561" y="1880828"/>
            <a:ext cx="8064896" cy="1080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611561" y="2996952"/>
            <a:ext cx="8064896" cy="1080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2"/>
          <p:cNvSpPr/>
          <p:nvPr/>
        </p:nvSpPr>
        <p:spPr>
          <a:xfrm>
            <a:off x="611560" y="4653136"/>
            <a:ext cx="8064896" cy="14401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611560" y="4905164"/>
            <a:ext cx="8064896" cy="2520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3641" y="0"/>
            <a:ext cx="780359" cy="809262"/>
          </a:xfrm>
          <a:prstGeom prst="rect">
            <a:avLst/>
          </a:prstGeom>
        </p:spPr>
      </p:pic>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392" y="116632"/>
            <a:ext cx="780359" cy="809262"/>
          </a:xfrm>
          <a:prstGeom prst="rect">
            <a:avLst/>
          </a:prstGeom>
        </p:spPr>
      </p:pic>
      <p:sp>
        <p:nvSpPr>
          <p:cNvPr id="9" name="TextBox 8"/>
          <p:cNvSpPr txBox="1"/>
          <p:nvPr/>
        </p:nvSpPr>
        <p:spPr>
          <a:xfrm>
            <a:off x="3121450" y="2708920"/>
            <a:ext cx="5832648" cy="1015663"/>
          </a:xfrm>
          <a:prstGeom prst="rect">
            <a:avLst/>
          </a:prstGeom>
          <a:noFill/>
        </p:spPr>
        <p:txBody>
          <a:bodyPr wrap="square" rtlCol="0">
            <a:spAutoFit/>
          </a:bodyPr>
          <a:lstStyle/>
          <a:p>
            <a:r>
              <a:rPr lang="en-US" altLang="zh-CN" sz="6000" b="1" dirty="0" smtClean="0">
                <a:solidFill>
                  <a:srgbClr val="FFC000"/>
                </a:solidFill>
                <a:latin typeface="Times New Roman" pitchFamily="18" charset="0"/>
                <a:cs typeface="Times New Roman" pitchFamily="18" charset="0"/>
              </a:rPr>
              <a:t>HOLD!</a:t>
            </a:r>
            <a:endParaRPr lang="zh-CN" altLang="en-US" sz="6000" b="1" dirty="0">
              <a:solidFill>
                <a:srgbClr val="FFC000"/>
              </a:solidFill>
              <a:latin typeface="Times New Roman" pitchFamily="18" charset="0"/>
              <a:cs typeface="Times New Roman" pitchFamily="18" charset="0"/>
            </a:endParaRPr>
          </a:p>
        </p:txBody>
      </p:sp>
      <p:sp>
        <p:nvSpPr>
          <p:cNvPr id="12" name="Title 1"/>
          <p:cNvSpPr>
            <a:spLocks noGrp="1"/>
          </p:cNvSpPr>
          <p:nvPr>
            <p:ph type="title"/>
          </p:nvPr>
        </p:nvSpPr>
        <p:spPr>
          <a:xfrm>
            <a:off x="662983" y="97582"/>
            <a:ext cx="7827588" cy="1143000"/>
          </a:xfrm>
        </p:spPr>
        <p:txBody>
          <a:bodyPr>
            <a:normAutofit/>
          </a:bodyPr>
          <a:lstStyle/>
          <a:p>
            <a:r>
              <a:rPr lang="en-US" altLang="zh-CN" sz="4000" b="1" dirty="0" smtClean="0">
                <a:solidFill>
                  <a:srgbClr val="241C90"/>
                </a:solidFill>
              </a:rPr>
              <a:t>RECOMMENDATION</a:t>
            </a:r>
            <a:endParaRPr lang="zh-CN" altLang="en-US" sz="4000" b="1" dirty="0">
              <a:solidFill>
                <a:srgbClr val="241C90"/>
              </a:solidFill>
            </a:endParaRPr>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AFTER WORLD WAR II</a:t>
            </a:r>
            <a:endParaRPr lang="en-CA" sz="4000" dirty="0"/>
          </a:p>
        </p:txBody>
      </p:sp>
      <p:sp>
        <p:nvSpPr>
          <p:cNvPr id="3" name="Content Placeholder 2"/>
          <p:cNvSpPr>
            <a:spLocks noGrp="1"/>
          </p:cNvSpPr>
          <p:nvPr>
            <p:ph idx="1"/>
          </p:nvPr>
        </p:nvSpPr>
        <p:spPr>
          <a:xfrm>
            <a:off x="395536" y="1600200"/>
            <a:ext cx="4248472" cy="4525963"/>
          </a:xfrm>
        </p:spPr>
        <p:txBody>
          <a:bodyPr rIns="0">
            <a:noAutofit/>
          </a:bodyPr>
          <a:lstStyle/>
          <a:p>
            <a:r>
              <a:rPr lang="en-US" sz="2000" dirty="0" smtClean="0">
                <a:latin typeface="Franklin Gothic Medium" pitchFamily="34" charset="0"/>
                <a:cs typeface="Calibri" pitchFamily="34" charset="0"/>
              </a:rPr>
              <a:t>Open skies allowed competition for international routes</a:t>
            </a:r>
          </a:p>
          <a:p>
            <a:r>
              <a:rPr lang="en-US" sz="2000" dirty="0" smtClean="0">
                <a:latin typeface="Franklin Gothic Medium" pitchFamily="34" charset="0"/>
                <a:cs typeface="Calibri" pitchFamily="34" charset="0"/>
              </a:rPr>
              <a:t>Open skies refers to the Air Transport Agreement between two or more nations which:</a:t>
            </a:r>
          </a:p>
          <a:p>
            <a:pPr lvl="1"/>
            <a:r>
              <a:rPr lang="en-US" sz="1600" dirty="0" smtClean="0">
                <a:latin typeface="Franklin Gothic Medium" pitchFamily="34" charset="0"/>
                <a:cs typeface="Calibri" pitchFamily="34" charset="0"/>
              </a:rPr>
              <a:t>Liberalizes the rules for international aviation markets and minimizes government intervention</a:t>
            </a:r>
          </a:p>
          <a:p>
            <a:pPr lvl="1"/>
            <a:r>
              <a:rPr lang="en-US" sz="1600" dirty="0" smtClean="0">
                <a:latin typeface="Franklin Gothic Medium" pitchFamily="34" charset="0"/>
                <a:cs typeface="Calibri" pitchFamily="34" charset="0"/>
              </a:rPr>
              <a:t>Military and  other state-based flights </a:t>
            </a:r>
            <a:r>
              <a:rPr lang="en-US" sz="1600" u="sng" dirty="0" smtClean="0">
                <a:latin typeface="Franklin Gothic Medium" pitchFamily="34" charset="0"/>
                <a:cs typeface="Calibri" pitchFamily="34" charset="0"/>
              </a:rPr>
              <a:t>may be</a:t>
            </a:r>
            <a:r>
              <a:rPr lang="en-US" sz="1600" dirty="0" smtClean="0">
                <a:latin typeface="Franklin Gothic Medium" pitchFamily="34" charset="0"/>
                <a:cs typeface="Calibri" pitchFamily="34" charset="0"/>
              </a:rPr>
              <a:t> permitted</a:t>
            </a:r>
            <a:endParaRPr lang="en-CA" sz="1600" dirty="0" smtClean="0">
              <a:latin typeface="Franklin Gothic Medium" pitchFamily="34" charset="0"/>
              <a:cs typeface="Calibri" pitchFamily="34" charset="0"/>
            </a:endParaRPr>
          </a:p>
          <a:p>
            <a:pPr>
              <a:buNone/>
            </a:pPr>
            <a:endParaRPr lang="en-CA"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upload.wikimedia.org/wikipedia/en/f/f4/Airline_1946-19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412776"/>
            <a:ext cx="4499992" cy="48965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JH\Desktop\SFU\Bus 417\PRESENTATION\air logo.jpg"/>
          <p:cNvPicPr>
            <a:picLocks noChangeAspect="1" noChangeArrowheads="1"/>
          </p:cNvPicPr>
          <p:nvPr/>
        </p:nvPicPr>
        <p:blipFill>
          <a:blip r:embed="rId4"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Tree>
    <p:extLst>
      <p:ext uri="{BB962C8B-B14F-4D97-AF65-F5344CB8AC3E}">
        <p14:creationId xmlns:p14="http://schemas.microsoft.com/office/powerpoint/2010/main" val="1896020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images.jpg"/>
          <p:cNvPicPr>
            <a:picLocks noChangeAspect="1"/>
          </p:cNvPicPr>
          <p:nvPr/>
        </p:nvPicPr>
        <p:blipFill>
          <a:blip r:embed="rId4">
            <a:lum bright="-18000"/>
          </a:blip>
          <a:stretch>
            <a:fillRect/>
          </a:stretch>
        </p:blipFill>
        <p:spPr>
          <a:xfrm>
            <a:off x="285720" y="571480"/>
            <a:ext cx="3581962" cy="1428760"/>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sz="3600" dirty="0" smtClean="0"/>
              <a:t>STOCK INFORMATION (LUV:NYSE)</a:t>
            </a:r>
            <a:endParaRPr lang="en-CA" sz="36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7" name="Picture 6"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pic>
        <p:nvPicPr>
          <p:cNvPr id="11" name="Picture 1" descr="C:\Users\Preksha\Desktop\bus 417 presentation\stock1.JPG"/>
          <p:cNvPicPr>
            <a:picLocks noChangeAspect="1" noChangeArrowheads="1"/>
          </p:cNvPicPr>
          <p:nvPr/>
        </p:nvPicPr>
        <p:blipFill>
          <a:blip r:embed="rId4" cstate="print"/>
          <a:srcRect r="1042"/>
          <a:stretch>
            <a:fillRect/>
          </a:stretch>
        </p:blipFill>
        <p:spPr bwMode="auto">
          <a:xfrm>
            <a:off x="1219200" y="1285860"/>
            <a:ext cx="7239000" cy="5576292"/>
          </a:xfrm>
          <a:prstGeom prst="rect">
            <a:avLst/>
          </a:prstGeom>
          <a:noFill/>
        </p:spPr>
      </p:pic>
      <p:sp>
        <p:nvSpPr>
          <p:cNvPr id="12" name="TextBox 11"/>
          <p:cNvSpPr txBox="1"/>
          <p:nvPr/>
        </p:nvSpPr>
        <p:spPr>
          <a:xfrm>
            <a:off x="1214414" y="5786454"/>
            <a:ext cx="2376264" cy="404664"/>
          </a:xfrm>
          <a:prstGeom prst="rect">
            <a:avLst/>
          </a:prstGeom>
          <a:noFill/>
          <a:ln w="28575" cmpd="sng"/>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solidFill>
                <a:prstClr val="black"/>
              </a:solidFill>
            </a:endParaRPr>
          </a:p>
        </p:txBody>
      </p:sp>
      <p:sp>
        <p:nvSpPr>
          <p:cNvPr id="13" name="TextBox 12"/>
          <p:cNvSpPr txBox="1"/>
          <p:nvPr/>
        </p:nvSpPr>
        <p:spPr>
          <a:xfrm>
            <a:off x="1272952" y="6629400"/>
            <a:ext cx="2232248" cy="1872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solidFill>
                <a:prstClr val="black"/>
              </a:solidFill>
            </a:endParaRPr>
          </a:p>
        </p:txBody>
      </p:sp>
      <p:sp>
        <p:nvSpPr>
          <p:cNvPr id="14" name="TextBox 13"/>
          <p:cNvSpPr txBox="1"/>
          <p:nvPr/>
        </p:nvSpPr>
        <p:spPr>
          <a:xfrm flipV="1">
            <a:off x="3059832" y="5572773"/>
            <a:ext cx="5112568" cy="808555"/>
          </a:xfrm>
          <a:prstGeom prst="rect">
            <a:avLst/>
          </a:prstGeom>
          <a:no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37107474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pic>
        <p:nvPicPr>
          <p:cNvPr id="3" name="Picture 1" descr="C:\Users\Preksha\Desktop\bus 417 presentation\1 year.JPG"/>
          <p:cNvPicPr>
            <a:picLocks noChangeAspect="1" noChangeArrowheads="1"/>
          </p:cNvPicPr>
          <p:nvPr/>
        </p:nvPicPr>
        <p:blipFill>
          <a:blip r:embed="rId4" cstate="print"/>
          <a:srcRect/>
          <a:stretch>
            <a:fillRect/>
          </a:stretch>
        </p:blipFill>
        <p:spPr bwMode="auto">
          <a:xfrm>
            <a:off x="0" y="1752601"/>
            <a:ext cx="9159597" cy="4419600"/>
          </a:xfrm>
          <a:prstGeom prst="rect">
            <a:avLst/>
          </a:prstGeom>
          <a:noFill/>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1 YEAR</a:t>
            </a:r>
            <a:r>
              <a:rPr kumimoji="0" lang="en-CA" sz="3600" b="0" i="0" u="none" strike="noStrike" kern="1200" cap="none" spc="0" normalizeH="0" noProof="0" dirty="0" smtClean="0">
                <a:ln>
                  <a:noFill/>
                </a:ln>
                <a:solidFill>
                  <a:schemeClr val="tx1"/>
                </a:solidFill>
                <a:effectLst/>
                <a:uLnTx/>
                <a:uFillTx/>
                <a:latin typeface="+mj-lt"/>
                <a:ea typeface="+mj-ea"/>
                <a:cs typeface="+mj-cs"/>
              </a:rPr>
              <a:t> STOCK PRICE MOVEMENT</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a:latin typeface="+mj-lt"/>
                <a:ea typeface="+mj-ea"/>
                <a:cs typeface="+mj-cs"/>
              </a:rPr>
              <a:t>5</a:t>
            </a:r>
            <a:r>
              <a:rPr kumimoji="0" lang="en-CA" sz="3600" b="0" i="0" u="none" strike="noStrike" kern="1200" cap="none" spc="0" normalizeH="0" baseline="0" noProof="0" dirty="0" smtClean="0">
                <a:ln>
                  <a:noFill/>
                </a:ln>
                <a:solidFill>
                  <a:schemeClr val="tx1"/>
                </a:solidFill>
                <a:effectLst/>
                <a:uLnTx/>
                <a:uFillTx/>
                <a:latin typeface="+mj-lt"/>
                <a:ea typeface="+mj-ea"/>
                <a:cs typeface="+mj-cs"/>
              </a:rPr>
              <a:t> YEAR</a:t>
            </a:r>
            <a:r>
              <a:rPr kumimoji="0" lang="en-CA" sz="3600" b="0" i="0" u="none" strike="noStrike" kern="1200" cap="none" spc="0" normalizeH="0" noProof="0" dirty="0" smtClean="0">
                <a:ln>
                  <a:noFill/>
                </a:ln>
                <a:solidFill>
                  <a:schemeClr val="tx1"/>
                </a:solidFill>
                <a:effectLst/>
                <a:uLnTx/>
                <a:uFillTx/>
                <a:latin typeface="+mj-lt"/>
                <a:ea typeface="+mj-ea"/>
                <a:cs typeface="+mj-cs"/>
              </a:rPr>
              <a:t> STOCK PRICE MOVEMENT</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1" descr="C:\Users\Preksha\Desktop\bus 417 presentation\5 year.JPG"/>
          <p:cNvPicPr>
            <a:picLocks noChangeAspect="1" noChangeArrowheads="1"/>
          </p:cNvPicPr>
          <p:nvPr/>
        </p:nvPicPr>
        <p:blipFill>
          <a:blip r:embed="rId4" cstate="print"/>
          <a:srcRect/>
          <a:stretch>
            <a:fillRect/>
          </a:stretch>
        </p:blipFill>
        <p:spPr bwMode="auto">
          <a:xfrm>
            <a:off x="0" y="1828801"/>
            <a:ext cx="9096112" cy="426720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10 YEAR</a:t>
            </a:r>
            <a:r>
              <a:rPr kumimoji="0" lang="en-CA" sz="3600" b="0" i="0" u="none" strike="noStrike" kern="1200" cap="none" spc="0" normalizeH="0" noProof="0" dirty="0" smtClean="0">
                <a:ln>
                  <a:noFill/>
                </a:ln>
                <a:solidFill>
                  <a:schemeClr val="tx1"/>
                </a:solidFill>
                <a:effectLst/>
                <a:uLnTx/>
                <a:uFillTx/>
                <a:latin typeface="+mj-lt"/>
                <a:ea typeface="+mj-ea"/>
                <a:cs typeface="+mj-cs"/>
              </a:rPr>
              <a:t> STOCK PRICE MOVEMENT</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1" descr="C:\Users\Preksha\Desktop\bus 417 presentation\10 years.JPG"/>
          <p:cNvPicPr>
            <a:picLocks noChangeAspect="1" noChangeArrowheads="1"/>
          </p:cNvPicPr>
          <p:nvPr/>
        </p:nvPicPr>
        <p:blipFill>
          <a:blip r:embed="rId4" cstate="print"/>
          <a:srcRect/>
          <a:stretch>
            <a:fillRect/>
          </a:stretch>
        </p:blipFill>
        <p:spPr bwMode="auto">
          <a:xfrm>
            <a:off x="0" y="1873550"/>
            <a:ext cx="9143999" cy="437485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LUV VS. AIRLINE INDEX (AMEX)</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457200" y="1600200"/>
            <a:ext cx="8229600" cy="4525963"/>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HISTORY</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graphicFrame>
        <p:nvGraphicFramePr>
          <p:cNvPr id="13" name="Diagram 12"/>
          <p:cNvGraphicFramePr/>
          <p:nvPr>
            <p:extLst>
              <p:ext uri="{D42A27DB-BD31-4B8C-83A1-F6EECF244321}">
                <p14:modId xmlns:p14="http://schemas.microsoft.com/office/powerpoint/2010/main" val="1614414702"/>
              </p:ext>
            </p:extLst>
          </p:nvPr>
        </p:nvGraphicFramePr>
        <p:xfrm>
          <a:off x="0" y="762000"/>
          <a:ext cx="9144000"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9" name="Group 18"/>
          <p:cNvGrpSpPr/>
          <p:nvPr/>
        </p:nvGrpSpPr>
        <p:grpSpPr>
          <a:xfrm>
            <a:off x="142844" y="1714488"/>
            <a:ext cx="1357322" cy="1333496"/>
            <a:chOff x="703" y="0"/>
            <a:chExt cx="1127149" cy="1905000"/>
          </a:xfrm>
        </p:grpSpPr>
        <p:sp>
          <p:nvSpPr>
            <p:cNvPr id="20" name="Rectangle 19"/>
            <p:cNvSpPr/>
            <p:nvPr/>
          </p:nvSpPr>
          <p:spPr>
            <a:xfrm>
              <a:off x="703" y="0"/>
              <a:ext cx="1127149" cy="18822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703" y="228600"/>
              <a:ext cx="1127149" cy="16764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CA" sz="1200" b="1" kern="1200" dirty="0" smtClean="0">
                  <a:solidFill>
                    <a:schemeClr val="tx2"/>
                  </a:solidFill>
                  <a:latin typeface="Franklin Gothic Medium" pitchFamily="34" charset="0"/>
                </a:rPr>
                <a:t>1967</a:t>
              </a:r>
            </a:p>
            <a:p>
              <a:pPr lvl="0" algn="ctr" defTabSz="622300">
                <a:lnSpc>
                  <a:spcPct val="90000"/>
                </a:lnSpc>
                <a:spcBef>
                  <a:spcPct val="0"/>
                </a:spcBef>
                <a:spcAft>
                  <a:spcPct val="35000"/>
                </a:spcAft>
              </a:pPr>
              <a:r>
                <a:rPr lang="en-CA" sz="1200" b="0" kern="1200" dirty="0" smtClean="0">
                  <a:latin typeface="Franklin Gothic Medium" pitchFamily="34" charset="0"/>
                </a:rPr>
                <a:t>Air Southwest was incorporated by Rollin King and Her Kelleher</a:t>
              </a:r>
            </a:p>
            <a:p>
              <a:pPr lvl="0" algn="ctr" defTabSz="622300">
                <a:lnSpc>
                  <a:spcPct val="90000"/>
                </a:lnSpc>
                <a:spcBef>
                  <a:spcPct val="0"/>
                </a:spcBef>
                <a:spcAft>
                  <a:spcPct val="35000"/>
                </a:spcAft>
              </a:pPr>
              <a:endParaRPr lang="zh-CN" altLang="en-US" sz="1200" kern="1200" dirty="0"/>
            </a:p>
          </p:txBody>
        </p:sp>
      </p:grpSp>
      <p:pic>
        <p:nvPicPr>
          <p:cNvPr id="22" name="Picture 3" descr="C:\Users\Preksha\Desktop\bus 417 presentation\2002-12-02-142157-southwest-airlines-vegas.jpg"/>
          <p:cNvPicPr>
            <a:picLocks noChangeAspect="1" noChangeArrowheads="1"/>
          </p:cNvPicPr>
          <p:nvPr/>
        </p:nvPicPr>
        <p:blipFill>
          <a:blip r:embed="rId9" cstate="print">
            <a:duotone>
              <a:prstClr val="black"/>
              <a:schemeClr val="tx2">
                <a:tint val="45000"/>
                <a:satMod val="400000"/>
              </a:schemeClr>
            </a:duotone>
          </a:blip>
          <a:srcRect/>
          <a:stretch>
            <a:fillRect/>
          </a:stretch>
        </p:blipFill>
        <p:spPr bwMode="auto">
          <a:xfrm>
            <a:off x="6369839" y="5257800"/>
            <a:ext cx="2774161" cy="160020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HISTORY</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graphicFrame>
        <p:nvGraphicFramePr>
          <p:cNvPr id="6" name="Content Placeholder 3"/>
          <p:cNvGraphicFramePr>
            <a:graphicFrameLocks/>
          </p:cNvGraphicFramePr>
          <p:nvPr>
            <p:extLst>
              <p:ext uri="{D42A27DB-BD31-4B8C-83A1-F6EECF244321}">
                <p14:modId xmlns:p14="http://schemas.microsoft.com/office/powerpoint/2010/main" val="3997268885"/>
              </p:ext>
            </p:extLst>
          </p:nvPr>
        </p:nvGraphicFramePr>
        <p:xfrm>
          <a:off x="228600" y="1066800"/>
          <a:ext cx="8686800" cy="4525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2" descr="http://t3.gstatic.com/images?q=tbn:ANd9GcTGhencr6D5vzKqs2wNTC9AhAVnb144QZu8O5PtWlOeIga2FdRS"/>
          <p:cNvPicPr>
            <a:picLocks noChangeAspect="1" noChangeArrowheads="1"/>
          </p:cNvPicPr>
          <p:nvPr/>
        </p:nvPicPr>
        <p:blipFill>
          <a:blip r:embed="rId9" cstate="print"/>
          <a:srcRect/>
          <a:stretch>
            <a:fillRect/>
          </a:stretch>
        </p:blipFill>
        <p:spPr bwMode="auto">
          <a:xfrm>
            <a:off x="0" y="4876801"/>
            <a:ext cx="3851647" cy="19812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COMPANY PROFILE</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 name="Content Placeholder 2"/>
          <p:cNvSpPr txBox="1">
            <a:spLocks/>
          </p:cNvSpPr>
          <p:nvPr/>
        </p:nvSpPr>
        <p:spPr>
          <a:xfrm>
            <a:off x="457200" y="1600200"/>
            <a:ext cx="8229600" cy="4525963"/>
          </a:xfrm>
          <a:prstGeom prst="rect">
            <a:avLst/>
          </a:prstGeom>
        </p:spPr>
        <p:txBody>
          <a:bodyPr>
            <a:normAutofit fontScale="70000" lnSpcReduction="20000"/>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Franklin Gothic Medium" pitchFamily="34" charset="0"/>
              </a:rPr>
              <a:t>Southwest Airlines Co.</a:t>
            </a:r>
            <a:r>
              <a:rPr kumimoji="0" lang="en-US" sz="3200" b="0" i="0" u="none" strike="noStrike" kern="1200" cap="none" spc="0" normalizeH="0" baseline="0" noProof="0" dirty="0" smtClean="0">
                <a:ln>
                  <a:noFill/>
                </a:ln>
                <a:solidFill>
                  <a:schemeClr val="tx1"/>
                </a:solidFill>
                <a:effectLst/>
                <a:uLnTx/>
                <a:uFillTx/>
                <a:latin typeface="Franklin Gothic Medium" pitchFamily="34" charset="0"/>
              </a:rPr>
              <a:t> (NYSE: LUV), operating as </a:t>
            </a:r>
            <a:r>
              <a:rPr kumimoji="0" lang="en-US" sz="3200" b="1" i="0" u="none" strike="noStrike" kern="1200" cap="none" spc="0" normalizeH="0" baseline="0" noProof="0" dirty="0" smtClean="0">
                <a:ln>
                  <a:noFill/>
                </a:ln>
                <a:solidFill>
                  <a:schemeClr val="tx1"/>
                </a:solidFill>
                <a:effectLst/>
                <a:uLnTx/>
                <a:uFillTx/>
                <a:latin typeface="Franklin Gothic Medium" pitchFamily="34" charset="0"/>
              </a:rPr>
              <a:t>Southwest Airlines</a:t>
            </a:r>
            <a:r>
              <a:rPr kumimoji="0" lang="en-US" sz="3200" b="0" i="0" u="none" strike="noStrike" kern="1200" cap="none" spc="0" normalizeH="0" baseline="0" noProof="0" dirty="0" smtClean="0">
                <a:ln>
                  <a:noFill/>
                </a:ln>
                <a:solidFill>
                  <a:schemeClr val="tx1"/>
                </a:solidFill>
                <a:effectLst/>
                <a:uLnTx/>
                <a:uFillTx/>
                <a:latin typeface="Franklin Gothic Medium" pitchFamily="34" charset="0"/>
              </a:rPr>
              <a:t>, is the largest low-cost carrier in the United States, and is headquartered in Dallas, Texas.</a:t>
            </a:r>
          </a:p>
          <a:p>
            <a:pPr marL="342900" marR="0" lvl="0" indent="-342900" algn="l" defTabSz="914400" rtl="0" eaLnBrk="1" fontAlgn="auto" latinLnBrk="0" hangingPunct="1">
              <a:lnSpc>
                <a:spcPct val="90000"/>
              </a:lnSpc>
              <a:spcBef>
                <a:spcPct val="20000"/>
              </a:spcBef>
              <a:spcAft>
                <a:spcPts val="0"/>
              </a:spcAft>
              <a:buClrTx/>
              <a:buSzTx/>
              <a:buFont typeface="Wingdings 3" pitchFamily="18" charset="2"/>
              <a:buNone/>
              <a:tabLst/>
              <a:defRPr/>
            </a:pPr>
            <a:endParaRPr kumimoji="0" lang="en-CA" sz="3200" b="0" i="0" u="none" strike="noStrike" kern="1200" cap="none" spc="0" normalizeH="0" baseline="0" noProof="0" dirty="0" smtClean="0">
              <a:ln>
                <a:noFill/>
              </a:ln>
              <a:solidFill>
                <a:srgbClr val="C00000"/>
              </a:solidFill>
              <a:effectLst/>
              <a:uLnTx/>
              <a:uFillTx/>
              <a:latin typeface="Franklin Gothic Medium" pitchFamily="34"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Franklin Gothic Medium" pitchFamily="34" charset="0"/>
              </a:rPr>
              <a:t>Southwest Airlines operates more than 3,200 flights a day. </a:t>
            </a:r>
            <a:r>
              <a:rPr kumimoji="0" lang="en-US" sz="3200" b="0" i="0" u="none" strike="noStrike" kern="1200" cap="none" spc="0" normalizeH="0" baseline="0" noProof="0" dirty="0" err="1" smtClean="0">
                <a:ln>
                  <a:noFill/>
                </a:ln>
                <a:solidFill>
                  <a:schemeClr val="tx1"/>
                </a:solidFill>
                <a:effectLst/>
                <a:uLnTx/>
                <a:uFillTx/>
                <a:latin typeface="Franklin Gothic Medium" pitchFamily="34" charset="0"/>
              </a:rPr>
              <a:t>AirTran</a:t>
            </a:r>
            <a:r>
              <a:rPr kumimoji="0" lang="en-US" sz="3200" b="0" i="0" u="none" strike="noStrike" kern="1200" cap="none" spc="0" normalizeH="0" baseline="0" noProof="0" dirty="0" smtClean="0">
                <a:ln>
                  <a:noFill/>
                </a:ln>
                <a:solidFill>
                  <a:schemeClr val="tx1"/>
                </a:solidFill>
                <a:effectLst/>
                <a:uLnTx/>
                <a:uFillTx/>
                <a:latin typeface="Franklin Gothic Medium" pitchFamily="34" charset="0"/>
              </a:rPr>
              <a:t> Airways operates nearly 600 flights a day.</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CA" sz="3200" b="0" i="0" u="none" strike="noStrike" kern="1200" cap="none" spc="0" normalizeH="0" baseline="0" noProof="0" dirty="0" smtClean="0">
              <a:ln>
                <a:noFill/>
              </a:ln>
              <a:solidFill>
                <a:srgbClr val="C00000"/>
              </a:solidFill>
              <a:effectLst/>
              <a:uLnTx/>
              <a:uFillTx/>
              <a:latin typeface="Franklin Gothic Medium" pitchFamily="34"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chemeClr val="tx1"/>
                </a:solidFill>
                <a:effectLst/>
                <a:uLnTx/>
                <a:uFillTx/>
                <a:latin typeface="Franklin Gothic Medium" pitchFamily="34" charset="0"/>
              </a:rPr>
              <a:t>Has among the lowest cost structures in domestic airline industry and consistently offers the lowest and simplest fares</a:t>
            </a:r>
          </a:p>
          <a:p>
            <a:pPr marL="342900" marR="0" lvl="0" indent="-342900" algn="l" defTabSz="914400" rtl="0" eaLnBrk="1" fontAlgn="auto" latinLnBrk="0" hangingPunct="1">
              <a:lnSpc>
                <a:spcPct val="90000"/>
              </a:lnSpc>
              <a:spcBef>
                <a:spcPct val="20000"/>
              </a:spcBef>
              <a:spcAft>
                <a:spcPts val="0"/>
              </a:spcAft>
              <a:buClrTx/>
              <a:buSzTx/>
              <a:buFont typeface="Wingdings 3" pitchFamily="18" charset="2"/>
              <a:buNone/>
              <a:tabLst/>
              <a:defRPr/>
            </a:pPr>
            <a:endParaRPr kumimoji="0" lang="en-CA" sz="3200" b="0" i="0" u="none" strike="noStrike" kern="1200" cap="none" spc="0" normalizeH="0" baseline="0" noProof="0" dirty="0" smtClean="0">
              <a:ln>
                <a:noFill/>
              </a:ln>
              <a:solidFill>
                <a:srgbClr val="C00000"/>
              </a:solidFill>
              <a:effectLst/>
              <a:uLnTx/>
              <a:uFillTx/>
              <a:latin typeface="Franklin Gothic Medium" pitchFamily="34"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Franklin Gothic Medium" pitchFamily="34" charset="0"/>
              </a:rPr>
              <a:t>In first nine months of 2012, Southwest’s average passenger airfare was $146.56 one-way, and the average passenger trip length is approximately 943 miles</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CA" sz="3200" b="0" i="0" u="none" strike="noStrike" kern="1200" cap="none" spc="0" normalizeH="0" baseline="0" noProof="0" dirty="0" smtClean="0">
              <a:ln>
                <a:noFill/>
              </a:ln>
              <a:solidFill>
                <a:srgbClr val="C00000"/>
              </a:solidFill>
              <a:effectLst/>
              <a:uLnTx/>
              <a:uFillTx/>
              <a:latin typeface="Franklin Gothic Medium" pitchFamily="34"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chemeClr val="tx1"/>
                </a:solidFill>
                <a:effectLst/>
                <a:uLnTx/>
                <a:uFillTx/>
                <a:latin typeface="Franklin Gothic Medium" pitchFamily="34" charset="0"/>
              </a:rPr>
              <a:t>Adopted the first profit-sharing plan in U.S. airline industry in 1973 where employees own about 8% of the company stock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SOUTHWEST’S</a:t>
            </a:r>
            <a:r>
              <a:rPr kumimoji="0" lang="en-CA" sz="3600" b="0" i="0" u="none" strike="noStrike" kern="1200" cap="none" spc="0" normalizeH="0" noProof="0" dirty="0" smtClean="0">
                <a:ln>
                  <a:noFill/>
                </a:ln>
                <a:solidFill>
                  <a:schemeClr val="tx1"/>
                </a:solidFill>
                <a:effectLst/>
                <a:uLnTx/>
                <a:uFillTx/>
                <a:latin typeface="+mj-lt"/>
                <a:ea typeface="+mj-ea"/>
                <a:cs typeface="+mj-cs"/>
              </a:rPr>
              <a:t> ROUTES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3"/>
          <p:cNvPicPr>
            <a:picLocks noChangeAspect="1" noChangeArrowheads="1"/>
          </p:cNvPicPr>
          <p:nvPr/>
        </p:nvPicPr>
        <p:blipFill>
          <a:blip r:embed="rId4" cstate="print"/>
          <a:srcRect/>
          <a:stretch>
            <a:fillRect/>
          </a:stretch>
        </p:blipFill>
        <p:spPr bwMode="auto">
          <a:xfrm>
            <a:off x="381000" y="1219200"/>
            <a:ext cx="8191500" cy="54383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85728"/>
            <a:ext cx="8229600" cy="1143000"/>
          </a:xfrm>
        </p:spPr>
        <p:txBody>
          <a:bodyPr>
            <a:normAutofit/>
          </a:bodyPr>
          <a:lstStyle/>
          <a:p>
            <a:pPr algn="l"/>
            <a:r>
              <a:rPr lang="en-CA" sz="3600" dirty="0" smtClean="0"/>
              <a:t>Jet Airliners</a:t>
            </a:r>
            <a:r>
              <a:rPr lang="en-US" sz="3600" dirty="0" smtClean="0"/>
              <a:t>-</a:t>
            </a:r>
            <a:r>
              <a:rPr lang="en-CA" sz="3600" dirty="0" smtClean="0"/>
              <a:t>1950’s-1960’s (Narrow-body</a:t>
            </a:r>
            <a:r>
              <a:rPr lang="en-CA" sz="3200" dirty="0" smtClean="0"/>
              <a:t>)</a:t>
            </a:r>
            <a:endParaRPr lang="en-CA" sz="3200" dirty="0"/>
          </a:p>
        </p:txBody>
      </p:sp>
      <p:sp>
        <p:nvSpPr>
          <p:cNvPr id="4" name="Rectangle 3"/>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3785944" cy="1810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71600"/>
            <a:ext cx="4432300"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8975" y="3962400"/>
            <a:ext cx="4505325"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4" descr="Bundesarchiv_B_145_Bild-F009536-0002,_Staatspräsident_von_Pakistan_in_München.jpg"/>
          <p:cNvPicPr>
            <a:picLocks noChangeAspect="1"/>
          </p:cNvPicPr>
          <p:nvPr/>
        </p:nvPicPr>
        <p:blipFill>
          <a:blip r:embed="rId6" cstate="print"/>
          <a:srcRect/>
          <a:stretch>
            <a:fillRect/>
          </a:stretch>
        </p:blipFill>
        <p:spPr>
          <a:xfrm>
            <a:off x="553847" y="3827116"/>
            <a:ext cx="3730625" cy="2408238"/>
          </a:xfrm>
          <a:prstGeom prst="rect">
            <a:avLst/>
          </a:prstGeom>
        </p:spPr>
      </p:pic>
      <p:sp>
        <p:nvSpPr>
          <p:cNvPr id="10" name="TextBox 10"/>
          <p:cNvSpPr txBox="1">
            <a:spLocks noChangeArrowheads="1"/>
          </p:cNvSpPr>
          <p:nvPr/>
        </p:nvSpPr>
        <p:spPr bwMode="auto">
          <a:xfrm>
            <a:off x="1447800" y="3366618"/>
            <a:ext cx="1858963" cy="368300"/>
          </a:xfrm>
          <a:prstGeom prst="rect">
            <a:avLst/>
          </a:prstGeom>
          <a:noFill/>
          <a:ln w="9525">
            <a:noFill/>
            <a:miter lim="800000"/>
            <a:headEnd/>
            <a:tailEnd/>
          </a:ln>
        </p:spPr>
        <p:txBody>
          <a:bodyPr>
            <a:spAutoFit/>
          </a:bodyPr>
          <a:lstStyle/>
          <a:p>
            <a:pPr algn="r"/>
            <a:r>
              <a:rPr lang="en-CA" dirty="0">
                <a:latin typeface="Lucida Sans Unicode" pitchFamily="34" charset="0"/>
              </a:rPr>
              <a:t>DH 106 </a:t>
            </a:r>
            <a:r>
              <a:rPr lang="en-CA" dirty="0" smtClean="0">
                <a:latin typeface="Lucida Sans Unicode" pitchFamily="34" charset="0"/>
              </a:rPr>
              <a:t>Comet</a:t>
            </a:r>
            <a:endParaRPr lang="en-CA" dirty="0">
              <a:latin typeface="Lucida Sans Unicode" pitchFamily="34" charset="0"/>
            </a:endParaRPr>
          </a:p>
        </p:txBody>
      </p:sp>
      <p:sp>
        <p:nvSpPr>
          <p:cNvPr id="11" name="TextBox 7"/>
          <p:cNvSpPr txBox="1">
            <a:spLocks noChangeArrowheads="1"/>
          </p:cNvSpPr>
          <p:nvPr/>
        </p:nvSpPr>
        <p:spPr bwMode="auto">
          <a:xfrm>
            <a:off x="1499996" y="6235354"/>
            <a:ext cx="1838325" cy="369887"/>
          </a:xfrm>
          <a:prstGeom prst="rect">
            <a:avLst/>
          </a:prstGeom>
          <a:noFill/>
          <a:ln w="9525">
            <a:noFill/>
            <a:miter lim="800000"/>
            <a:headEnd/>
            <a:tailEnd/>
          </a:ln>
        </p:spPr>
        <p:txBody>
          <a:bodyPr wrap="square">
            <a:spAutoFit/>
          </a:bodyPr>
          <a:lstStyle/>
          <a:p>
            <a:pPr algn="ctr"/>
            <a:r>
              <a:rPr lang="en-CA" dirty="0">
                <a:latin typeface="Lucida Sans Unicode" pitchFamily="34" charset="0"/>
              </a:rPr>
              <a:t>Boeing 707</a:t>
            </a:r>
          </a:p>
        </p:txBody>
      </p:sp>
      <p:pic>
        <p:nvPicPr>
          <p:cNvPr id="12" name="Picture 2" descr="C:\Users\JH\Desktop\SFU\Bus 417\PRESENTATION\air logo.jpg"/>
          <p:cNvPicPr>
            <a:picLocks noChangeAspect="1" noChangeArrowheads="1"/>
          </p:cNvPicPr>
          <p:nvPr/>
        </p:nvPicPr>
        <p:blipFill>
          <a:blip r:embed="rId7" cstate="print"/>
          <a:srcRect/>
          <a:stretch>
            <a:fillRect/>
          </a:stretch>
        </p:blipFill>
        <p:spPr bwMode="auto">
          <a:xfrm>
            <a:off x="8001024" y="285728"/>
            <a:ext cx="928694" cy="696520"/>
          </a:xfrm>
          <a:prstGeom prst="rect">
            <a:avLst/>
          </a:prstGeom>
          <a:noFill/>
          <a:scene3d>
            <a:camera prst="orthographicFront"/>
            <a:lightRig rig="threePt" dir="t"/>
          </a:scene3d>
          <a:sp3d extrusionH="44450">
            <a:bevelT w="107950"/>
            <a:bevelB w="107950" h="107950"/>
          </a:sp3d>
        </p:spPr>
      </p:pic>
      <p:sp>
        <p:nvSpPr>
          <p:cNvPr id="13" name="TextBox 12"/>
          <p:cNvSpPr txBox="1"/>
          <p:nvPr/>
        </p:nvSpPr>
        <p:spPr>
          <a:xfrm>
            <a:off x="730206" y="1535668"/>
            <a:ext cx="3536994" cy="369332"/>
          </a:xfrm>
          <a:prstGeom prst="rect">
            <a:avLst/>
          </a:prstGeom>
          <a:noFill/>
        </p:spPr>
        <p:txBody>
          <a:bodyPr wrap="none" rtlCol="0">
            <a:spAutoFit/>
          </a:bodyPr>
          <a:lstStyle/>
          <a:p>
            <a:r>
              <a:rPr lang="en-CA" dirty="0"/>
              <a:t>First production commercial airliner</a:t>
            </a:r>
          </a:p>
        </p:txBody>
      </p:sp>
    </p:spTree>
    <p:extLst>
      <p:ext uri="{BB962C8B-B14F-4D97-AF65-F5344CB8AC3E}">
        <p14:creationId xmlns:p14="http://schemas.microsoft.com/office/powerpoint/2010/main" val="20954195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1 YEAR</a:t>
            </a:r>
            <a:r>
              <a:rPr kumimoji="0" lang="en-CA" sz="3600" b="0" i="0" u="none" strike="noStrike" kern="1200" cap="none" spc="0" normalizeH="0" noProof="0" dirty="0" smtClean="0">
                <a:ln>
                  <a:noFill/>
                </a:ln>
                <a:solidFill>
                  <a:schemeClr val="tx1"/>
                </a:solidFill>
                <a:effectLst/>
                <a:uLnTx/>
                <a:uFillTx/>
                <a:latin typeface="+mj-lt"/>
                <a:ea typeface="+mj-ea"/>
                <a:cs typeface="+mj-cs"/>
              </a:rPr>
              <a:t> STOCK PRICE MOVEMENT</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descr="C:\Users\Preksha\Desktop\bus 417 presentation\Capture.JPG"/>
          <p:cNvPicPr>
            <a:picLocks noChangeAspect="1" noChangeArrowheads="1"/>
          </p:cNvPicPr>
          <p:nvPr/>
        </p:nvPicPr>
        <p:blipFill>
          <a:blip r:embed="rId4" cstate="print"/>
          <a:srcRect/>
          <a:stretch>
            <a:fillRect/>
          </a:stretch>
        </p:blipFill>
        <p:spPr bwMode="auto">
          <a:xfrm>
            <a:off x="0" y="0"/>
            <a:ext cx="9144000" cy="6908053"/>
          </a:xfrm>
          <a:prstGeom prst="rect">
            <a:avLst/>
          </a:prstGeom>
          <a:noFill/>
        </p:spPr>
      </p:pic>
      <p:pic>
        <p:nvPicPr>
          <p:cNvPr id="7" name="Picture 6" descr="southwest-airlines-co-logo.jpg"/>
          <p:cNvPicPr>
            <a:picLocks noChangeAspect="1"/>
          </p:cNvPicPr>
          <p:nvPr/>
        </p:nvPicPr>
        <p:blipFill>
          <a:blip r:embed="rId5" cstate="print"/>
          <a:stretch>
            <a:fillRect/>
          </a:stretch>
        </p:blipFill>
        <p:spPr>
          <a:xfrm>
            <a:off x="8229600" y="0"/>
            <a:ext cx="914400" cy="685800"/>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AIRCRAFTS</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descr="C:\Users\Preksha\Desktop\bus 417 presentation\flight info.JPG"/>
          <p:cNvPicPr>
            <a:picLocks noChangeAspect="1" noChangeArrowheads="1"/>
          </p:cNvPicPr>
          <p:nvPr/>
        </p:nvPicPr>
        <p:blipFill>
          <a:blip r:embed="rId4" cstate="print"/>
          <a:srcRect b="6093"/>
          <a:stretch>
            <a:fillRect/>
          </a:stretch>
        </p:blipFill>
        <p:spPr bwMode="auto">
          <a:xfrm>
            <a:off x="152400" y="1524000"/>
            <a:ext cx="8850728" cy="4495800"/>
          </a:xfrm>
          <a:prstGeom prst="rect">
            <a:avLst/>
          </a:prstGeom>
          <a:noFill/>
        </p:spPr>
      </p:pic>
      <p:sp>
        <p:nvSpPr>
          <p:cNvPr id="7" name="Rectangle 6"/>
          <p:cNvSpPr/>
          <p:nvPr/>
        </p:nvSpPr>
        <p:spPr>
          <a:xfrm>
            <a:off x="381000" y="5105400"/>
            <a:ext cx="74676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BUSINESS STRATEGY</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 name="Content Placeholder 2"/>
          <p:cNvSpPr txBox="1">
            <a:spLocks/>
          </p:cNvSpPr>
          <p:nvPr/>
        </p:nvSpPr>
        <p:spPr>
          <a:xfrm>
            <a:off x="457200" y="1600200"/>
            <a:ext cx="35052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900" b="0" i="0" u="none" strike="noStrike" kern="1200" cap="none" spc="0" normalizeH="0" baseline="0" noProof="0" dirty="0" smtClean="0">
                <a:ln>
                  <a:noFill/>
                </a:ln>
                <a:solidFill>
                  <a:schemeClr val="tx1"/>
                </a:solidFill>
                <a:effectLst/>
                <a:uLnTx/>
                <a:uFillTx/>
                <a:latin typeface="Franklin Gothic Medium" pitchFamily="34" charset="0"/>
              </a:rPr>
              <a:t>Differentiates itself from other low-fare carriers by providing exemplary Customer Service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900" b="0" i="0" u="none" strike="noStrike" kern="1200" cap="none" spc="0" normalizeH="0" baseline="0" noProof="0" dirty="0" smtClean="0">
                <a:ln>
                  <a:noFill/>
                </a:ln>
                <a:solidFill>
                  <a:schemeClr val="tx1"/>
                </a:solidFill>
                <a:effectLst/>
                <a:uLnTx/>
                <a:uFillTx/>
                <a:latin typeface="Franklin Gothic Medium" pitchFamily="34" charset="0"/>
              </a:rPr>
              <a:t>short haul passenger and providing rates as low as one third of their competitors</a:t>
            </a:r>
            <a:endParaRPr kumimoji="0" lang="en-CA" sz="190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1900" b="0" i="0" u="none" strike="noStrike" kern="1200" cap="none" spc="0" normalizeH="0" baseline="0" noProof="0" dirty="0" smtClean="0">
                <a:ln>
                  <a:noFill/>
                </a:ln>
                <a:solidFill>
                  <a:schemeClr val="tx1"/>
                </a:solidFill>
                <a:effectLst/>
                <a:uLnTx/>
                <a:uFillTx/>
                <a:latin typeface="Franklin Gothic Medium" pitchFamily="34" charset="0"/>
              </a:rPr>
              <a:t>Fly directly to destination</a:t>
            </a:r>
            <a:endParaRPr kumimoji="0" lang="en-US" sz="190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1900" b="0" i="0" u="none" strike="noStrike" kern="1200" cap="none" spc="0" normalizeH="0" baseline="0" noProof="0" dirty="0" smtClean="0">
                <a:ln>
                  <a:noFill/>
                </a:ln>
                <a:solidFill>
                  <a:schemeClr val="tx1"/>
                </a:solidFill>
                <a:effectLst/>
                <a:uLnTx/>
                <a:uFillTx/>
                <a:latin typeface="Franklin Gothic Medium" pitchFamily="34" charset="0"/>
              </a:rPr>
              <a:t>Lower unit cost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900" b="0" i="0" u="none" strike="noStrike" kern="1200" cap="none" spc="0" normalizeH="0" baseline="0" noProof="0" dirty="0" smtClean="0">
                <a:ln>
                  <a:noFill/>
                </a:ln>
                <a:solidFill>
                  <a:schemeClr val="tx1"/>
                </a:solidFill>
                <a:effectLst/>
                <a:uLnTx/>
                <a:uFillTx/>
                <a:latin typeface="Franklin Gothic Medium" pitchFamily="34" charset="0"/>
              </a:rPr>
              <a:t>putting the employee first, Southwest has found the key to success in the airline business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2" descr="C:\Users\Preksha\Desktop\bus 417 presentation\Basic-business-model-of-Southwest-Airlines.jpg"/>
          <p:cNvPicPr>
            <a:picLocks noChangeAspect="1" noChangeArrowheads="1"/>
          </p:cNvPicPr>
          <p:nvPr/>
        </p:nvPicPr>
        <p:blipFill>
          <a:blip r:embed="rId4" cstate="print"/>
          <a:srcRect r="7651" b="5110"/>
          <a:stretch>
            <a:fillRect/>
          </a:stretch>
        </p:blipFill>
        <p:spPr bwMode="auto">
          <a:xfrm>
            <a:off x="3733800" y="1676400"/>
            <a:ext cx="5442857" cy="4572000"/>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west-airlines-co-logo.jpg"/>
          <p:cNvPicPr>
            <a:picLocks noChangeAspect="1"/>
          </p:cNvPicPr>
          <p:nvPr/>
        </p:nvPicPr>
        <p:blipFill>
          <a:blip r:embed="rId3" cstate="print"/>
          <a:stretch>
            <a:fillRect/>
          </a:stretch>
        </p:blipFill>
        <p:spPr>
          <a:xfrm>
            <a:off x="7858148" y="142852"/>
            <a:ext cx="1143008" cy="928670"/>
          </a:xfrm>
          <a:prstGeom prst="rect">
            <a:avLst/>
          </a:prstGeom>
        </p:spPr>
      </p:pic>
      <p:sp>
        <p:nvSpPr>
          <p:cNvPr id="4" name="Title 1"/>
          <p:cNvSpPr txBox="1">
            <a:spLocks/>
          </p:cNvSpPr>
          <p:nvPr/>
        </p:nvSpPr>
        <p:spPr>
          <a:xfrm>
            <a:off x="285720" y="50004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1 YEAR</a:t>
            </a:r>
            <a:r>
              <a:rPr kumimoji="0" lang="en-CA" sz="3600" b="0" i="0" u="none" strike="noStrike" kern="1200" cap="none" spc="0" normalizeH="0" noProof="0" dirty="0" smtClean="0">
                <a:ln>
                  <a:noFill/>
                </a:ln>
                <a:solidFill>
                  <a:schemeClr val="tx1"/>
                </a:solidFill>
                <a:effectLst/>
                <a:uLnTx/>
                <a:uFillTx/>
                <a:latin typeface="+mj-lt"/>
                <a:ea typeface="+mj-ea"/>
                <a:cs typeface="+mj-cs"/>
              </a:rPr>
              <a:t> STOCK PRICE MOVEMENT</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descr="C:\Users\Preksha\Desktop\bus 417 presentation\southwest.gif"/>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8" name="Picture 7" descr="southwest-airlines-co-logo.jpg"/>
          <p:cNvPicPr>
            <a:picLocks noChangeAspect="1"/>
          </p:cNvPicPr>
          <p:nvPr/>
        </p:nvPicPr>
        <p:blipFill>
          <a:blip r:embed="rId3" cstate="print"/>
          <a:stretch>
            <a:fillRect/>
          </a:stretch>
        </p:blipFill>
        <p:spPr>
          <a:xfrm>
            <a:off x="8010548" y="295252"/>
            <a:ext cx="1143008" cy="928670"/>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2844" y="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MANAGEMENT TEAM</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2"/>
          <p:cNvPicPr>
            <a:picLocks noChangeAspect="1" noChangeArrowheads="1"/>
          </p:cNvPicPr>
          <p:nvPr/>
        </p:nvPicPr>
        <p:blipFill>
          <a:blip r:embed="rId3" cstate="print"/>
          <a:srcRect b="5814"/>
          <a:stretch>
            <a:fillRect/>
          </a:stretch>
        </p:blipFill>
        <p:spPr bwMode="auto">
          <a:xfrm>
            <a:off x="0" y="685800"/>
            <a:ext cx="9144000" cy="6172200"/>
          </a:xfrm>
          <a:prstGeom prst="rect">
            <a:avLst/>
          </a:prstGeom>
          <a:noFill/>
          <a:ln w="9525">
            <a:noFill/>
            <a:miter lim="800000"/>
            <a:headEnd/>
            <a:tailEnd/>
          </a:ln>
        </p:spPr>
      </p:pic>
      <p:pic>
        <p:nvPicPr>
          <p:cNvPr id="7" name="Picture 6" descr="southwest-airlines-co-logo.jpg"/>
          <p:cNvPicPr>
            <a:picLocks noChangeAspect="1"/>
          </p:cNvPicPr>
          <p:nvPr/>
        </p:nvPicPr>
        <p:blipFill>
          <a:blip r:embed="rId4" cstate="print"/>
          <a:stretch>
            <a:fillRect/>
          </a:stretch>
        </p:blipFill>
        <p:spPr>
          <a:xfrm>
            <a:off x="8229600" y="0"/>
            <a:ext cx="914400" cy="685800"/>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MANAGEMENT TEAM</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8" name="Content Placeholder 2"/>
          <p:cNvSpPr txBox="1">
            <a:spLocks/>
          </p:cNvSpPr>
          <p:nvPr/>
        </p:nvSpPr>
        <p:spPr>
          <a:xfrm>
            <a:off x="457200" y="1600200"/>
            <a:ext cx="3657600" cy="4525963"/>
          </a:xfrm>
          <a:prstGeom prst="rect">
            <a:avLst/>
          </a:prstGeom>
        </p:spPr>
        <p:txBody>
          <a:bodyPr>
            <a:normAutofit fontScale="625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1"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1"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1"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800" b="1" i="0" u="none" strike="noStrike" kern="1200" cap="none" spc="0" normalizeH="0" baseline="0" noProof="0" smtClean="0">
              <a:ln>
                <a:noFill/>
              </a:ln>
              <a:solidFill>
                <a:srgbClr val="0070C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smtClean="0">
                <a:ln>
                  <a:noFill/>
                </a:ln>
                <a:solidFill>
                  <a:srgbClr val="0070C0"/>
                </a:solidFill>
                <a:effectLst/>
                <a:uLnTx/>
                <a:uFillTx/>
                <a:latin typeface="+mn-lt"/>
                <a:ea typeface="+mn-ea"/>
                <a:cs typeface="+mn-cs"/>
              </a:rPr>
              <a:t> </a:t>
            </a:r>
            <a:r>
              <a:rPr kumimoji="0" lang="en-US" sz="4000" b="1" i="0" u="none" strike="noStrike" kern="1200" cap="none" spc="0" normalizeH="0" baseline="0" noProof="0" smtClean="0">
                <a:ln>
                  <a:noFill/>
                </a:ln>
                <a:solidFill>
                  <a:schemeClr val="tx1"/>
                </a:solidFill>
                <a:effectLst/>
                <a:uLnTx/>
                <a:uFillTx/>
                <a:latin typeface="+mn-lt"/>
                <a:ea typeface="+mn-ea"/>
                <a:cs typeface="+mn-cs"/>
              </a:rPr>
              <a:t>Gary C Kelly: </a:t>
            </a:r>
            <a:r>
              <a:rPr kumimoji="0" lang="en-US" sz="4000" b="0" i="0" u="none" strike="noStrike" kern="1200" cap="none" spc="0" normalizeH="0" baseline="0" noProof="0" smtClean="0">
                <a:ln>
                  <a:noFill/>
                </a:ln>
                <a:solidFill>
                  <a:schemeClr val="tx1"/>
                </a:solidFill>
                <a:effectLst/>
                <a:uLnTx/>
                <a:uFillTx/>
                <a:latin typeface="+mn-lt"/>
                <a:ea typeface="+mn-ea"/>
                <a:cs typeface="+mn-cs"/>
              </a:rPr>
              <a:t>Chairman of the Board, President &amp; CEO</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800" b="1" i="0" u="none" strike="noStrike" kern="1200" cap="none" spc="0" normalizeH="0" baseline="0" noProof="0" smtClean="0">
                <a:ln>
                  <a:noFill/>
                </a:ln>
                <a:solidFill>
                  <a:srgbClr val="0070C0"/>
                </a:solidFill>
                <a:effectLst/>
                <a:uLnTx/>
                <a:uFillTx/>
                <a:latin typeface="+mn-lt"/>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800" b="1" i="0" u="none" strike="noStrike" kern="1200" cap="none" spc="0" normalizeH="0" baseline="0" noProof="0" dirty="0">
              <a:ln>
                <a:noFill/>
              </a:ln>
              <a:solidFill>
                <a:srgbClr val="0070C0"/>
              </a:solidFill>
              <a:effectLst/>
              <a:uLnTx/>
              <a:uFillTx/>
              <a:latin typeface="+mn-lt"/>
              <a:ea typeface="+mn-ea"/>
              <a:cs typeface="+mn-cs"/>
            </a:endParaRPr>
          </a:p>
        </p:txBody>
      </p:sp>
      <p:sp>
        <p:nvSpPr>
          <p:cNvPr id="9" name="Content Placeholder 3"/>
          <p:cNvSpPr txBox="1">
            <a:spLocks/>
          </p:cNvSpPr>
          <p:nvPr/>
        </p:nvSpPr>
        <p:spPr>
          <a:xfrm>
            <a:off x="4343400" y="1600200"/>
            <a:ext cx="4572000" cy="4953000"/>
          </a:xfrm>
          <a:prstGeom prst="rect">
            <a:avLst/>
          </a:prstGeom>
        </p:spPr>
        <p:txBody>
          <a:bodyPr>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kumimoji="0" lang="en-US" sz="320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Franklin Gothic Medium" pitchFamily="34" charset="0"/>
              </a:rPr>
              <a:t>Before 1986: He was a CPA for Arthur  Young &amp; Company in Dallas and Controller for Systems Center, Inc.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30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Franklin Gothic Medium" pitchFamily="34" charset="0"/>
              </a:rPr>
              <a:t>1986: joined the company as Controller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Franklin Gothic Medium" pitchFamily="34" charset="0"/>
              </a:rPr>
              <a:t>1989: Kelly became CFO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Franklin Gothic Medium" pitchFamily="34" charset="0"/>
              </a:rPr>
              <a:t>2004: promoted to CEO and Vice               Chairman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30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Franklin Gothic Medium" pitchFamily="34" charset="0"/>
              </a:rPr>
              <a:t>2008: He assumed the role of Chairman and President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rgbClr val="C00000"/>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Franklin Gothic Medium" pitchFamily="34" charset="0"/>
              </a:rPr>
              <a:t>Education: Gary received a B.B.A. in Accounting from the University of Texas at Austin and is a Certified Public Accountant. He is a member of the Texas Society of CPAs</a:t>
            </a:r>
          </a:p>
          <a:p>
            <a:pPr marL="342900" marR="0" lvl="0" indent="-342900" algn="l" defTabSz="914400" rtl="0" eaLnBrk="1" fontAlgn="auto" latinLnBrk="0" hangingPunct="1">
              <a:lnSpc>
                <a:spcPct val="100000"/>
              </a:lnSpc>
              <a:spcBef>
                <a:spcPct val="20000"/>
              </a:spcBef>
              <a:spcAft>
                <a:spcPts val="0"/>
              </a:spcAft>
              <a:buClrTx/>
              <a:buSzTx/>
              <a:buFont typeface="Franklin Gothic Book" pitchFamily="34" charset="0"/>
              <a:buChar char="☺"/>
              <a:tabLst/>
              <a:defRPr/>
            </a:pPr>
            <a:endParaRPr kumimoji="0" lang="en-US" sz="3200" b="0" i="0" u="none" strike="noStrike" kern="1200" cap="none" spc="0" normalizeH="0" baseline="0" noProof="0" dirty="0" smtClean="0">
              <a:ln>
                <a:noFill/>
              </a:ln>
              <a:solidFill>
                <a:srgbClr val="C0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1" descr="C:\Users\Preksha\Desktop\bus 417 presentation\gary_kelly.jpg"/>
          <p:cNvPicPr>
            <a:picLocks noChangeAspect="1" noChangeArrowheads="1"/>
          </p:cNvPicPr>
          <p:nvPr/>
        </p:nvPicPr>
        <p:blipFill>
          <a:blip r:embed="rId3" cstate="print">
            <a:lum bright="-10000" contrast="10000"/>
          </a:blip>
          <a:srcRect/>
          <a:stretch>
            <a:fillRect/>
          </a:stretch>
        </p:blipFill>
        <p:spPr bwMode="auto">
          <a:xfrm>
            <a:off x="1371600" y="1524000"/>
            <a:ext cx="2319952" cy="2743200"/>
          </a:xfrm>
          <a:prstGeom prst="rect">
            <a:avLst/>
          </a:prstGeom>
          <a:noFill/>
        </p:spPr>
      </p:pic>
      <p:pic>
        <p:nvPicPr>
          <p:cNvPr id="11" name="Picture 10" descr="southwest-airlines-co-logo.jpg"/>
          <p:cNvPicPr>
            <a:picLocks noChangeAspect="1"/>
          </p:cNvPicPr>
          <p:nvPr/>
        </p:nvPicPr>
        <p:blipFill>
          <a:blip r:embed="rId4" cstate="print"/>
          <a:stretch>
            <a:fillRect/>
          </a:stretch>
        </p:blipFill>
        <p:spPr>
          <a:xfrm>
            <a:off x="7858148" y="142852"/>
            <a:ext cx="1143008" cy="928670"/>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MANAGEMENT TEAM</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 name="Content Placeholder 2"/>
          <p:cNvSpPr txBox="1">
            <a:spLocks/>
          </p:cNvSpPr>
          <p:nvPr/>
        </p:nvSpPr>
        <p:spPr>
          <a:xfrm>
            <a:off x="457200" y="1600200"/>
            <a:ext cx="4038600" cy="4525963"/>
          </a:xfrm>
          <a:prstGeom prst="rect">
            <a:avLst/>
          </a:prstGeom>
        </p:spPr>
        <p:txBody>
          <a:bodyPr>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5000" b="1" i="0" u="none" strike="noStrike" kern="1200" cap="none" spc="0" normalizeH="0" baseline="0" noProof="0" dirty="0" smtClean="0">
              <a:ln>
                <a:noFill/>
              </a:ln>
              <a:solidFill>
                <a:srgbClr val="0070C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000" b="1" i="0" u="none" strike="noStrike" kern="1200" cap="none" spc="0" normalizeH="0" baseline="0" noProof="0" dirty="0" smtClean="0">
                <a:ln>
                  <a:noFill/>
                </a:ln>
                <a:solidFill>
                  <a:schemeClr val="tx1"/>
                </a:solidFill>
                <a:effectLst/>
                <a:uLnTx/>
                <a:uFillTx/>
                <a:latin typeface="+mn-lt"/>
                <a:ea typeface="+mn-ea"/>
                <a:cs typeface="+mn-cs"/>
              </a:rPr>
              <a:t>Michael G Van De </a:t>
            </a:r>
            <a:r>
              <a:rPr kumimoji="0" lang="en-US" sz="5000" b="1" i="0" u="none" strike="noStrike" kern="1200" cap="none" spc="0" normalizeH="0" baseline="0" noProof="0" dirty="0" err="1" smtClean="0">
                <a:ln>
                  <a:noFill/>
                </a:ln>
                <a:solidFill>
                  <a:schemeClr val="tx1"/>
                </a:solidFill>
                <a:effectLst/>
                <a:uLnTx/>
                <a:uFillTx/>
                <a:latin typeface="+mn-lt"/>
                <a:ea typeface="+mn-ea"/>
                <a:cs typeface="+mn-cs"/>
              </a:rPr>
              <a:t>Ven</a:t>
            </a:r>
            <a:r>
              <a:rPr kumimoji="0" lang="en-US" sz="5000" b="1" i="0" u="none" strike="noStrike" kern="1200" cap="none" spc="0" normalizeH="0" baseline="0" noProof="0" dirty="0" smtClean="0">
                <a:ln>
                  <a:noFill/>
                </a:ln>
                <a:solidFill>
                  <a:schemeClr val="tx1"/>
                </a:solidFill>
                <a:effectLst/>
                <a:uLnTx/>
                <a:uFillTx/>
                <a:latin typeface="+mn-lt"/>
                <a:ea typeface="+mn-ea"/>
                <a:cs typeface="+mn-cs"/>
              </a:rPr>
              <a:t> "Mike”: </a:t>
            </a:r>
            <a:r>
              <a:rPr kumimoji="0" lang="en-US" sz="4200" b="0" i="0" u="none" strike="noStrike" kern="1200" cap="none" spc="0" normalizeH="0" baseline="0" noProof="0" dirty="0" smtClean="0">
                <a:ln>
                  <a:noFill/>
                </a:ln>
                <a:solidFill>
                  <a:schemeClr val="tx1"/>
                </a:solidFill>
                <a:effectLst/>
                <a:uLnTx/>
                <a:uFillTx/>
                <a:latin typeface="+mn-lt"/>
                <a:ea typeface="+mn-ea"/>
                <a:cs typeface="+mn-cs"/>
              </a:rPr>
              <a:t>Executive Vice President &amp; Chief Operating Officer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3"/>
          <p:cNvSpPr txBox="1">
            <a:spLocks/>
          </p:cNvSpPr>
          <p:nvPr/>
        </p:nvSpPr>
        <p:spPr>
          <a:xfrm>
            <a:off x="4648200" y="1600200"/>
            <a:ext cx="4038600" cy="49530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tx1"/>
                </a:solidFill>
                <a:effectLst/>
                <a:uLnTx/>
                <a:uFillTx/>
                <a:latin typeface="Franklin Gothic Medium" pitchFamily="34" charset="0"/>
              </a:rPr>
              <a:t>1993: Joined Southwest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10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tx1"/>
                </a:solidFill>
                <a:effectLst/>
                <a:uLnTx/>
                <a:uFillTx/>
                <a:latin typeface="Franklin Gothic Medium" pitchFamily="34" charset="0"/>
              </a:rPr>
              <a:t>positions at Southwest: Executive Vice President of Aircraft Operations, Senior Vice President of Planning, Vice President Financial Planning &amp; Analysis, Senior Director of Financial Planning &amp; Analysis, Director of Financial Planning, and Director of Internal Audit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altLang="zh-CN" sz="1200" b="0" i="1"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tx1"/>
                </a:solidFill>
                <a:effectLst/>
                <a:uLnTx/>
                <a:uFillTx/>
                <a:latin typeface="Franklin Gothic Medium" pitchFamily="34" charset="0"/>
              </a:rPr>
              <a:t>Education: Mike received a B.B.A. from the University of Texas at Austin. He is also a Certified Public Accountant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1" descr="C:\Users\Preksha\Desktop\bus 417 presentation\michael_van_de_ven.jpg"/>
          <p:cNvPicPr>
            <a:picLocks noChangeAspect="1" noChangeArrowheads="1"/>
          </p:cNvPicPr>
          <p:nvPr/>
        </p:nvPicPr>
        <p:blipFill>
          <a:blip r:embed="rId3" cstate="print"/>
          <a:srcRect/>
          <a:stretch>
            <a:fillRect/>
          </a:stretch>
        </p:blipFill>
        <p:spPr bwMode="auto">
          <a:xfrm>
            <a:off x="1219200" y="1752600"/>
            <a:ext cx="2209800" cy="2830700"/>
          </a:xfrm>
          <a:prstGeom prst="rect">
            <a:avLst/>
          </a:prstGeom>
          <a:noFill/>
        </p:spPr>
      </p:pic>
      <p:pic>
        <p:nvPicPr>
          <p:cNvPr id="10" name="Picture 9" descr="southwest-airlines-co-logo.jpg"/>
          <p:cNvPicPr>
            <a:picLocks noChangeAspect="1"/>
          </p:cNvPicPr>
          <p:nvPr/>
        </p:nvPicPr>
        <p:blipFill>
          <a:blip r:embed="rId4" cstate="print"/>
          <a:stretch>
            <a:fillRect/>
          </a:stretch>
        </p:blipFill>
        <p:spPr>
          <a:xfrm>
            <a:off x="7858148" y="142852"/>
            <a:ext cx="1143008" cy="928670"/>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MANAGEMENT TEAM</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 name="Content Placeholder 2"/>
          <p:cNvSpPr txBox="1">
            <a:spLocks/>
          </p:cNvSpPr>
          <p:nvPr/>
        </p:nvSpPr>
        <p:spPr>
          <a:xfrm>
            <a:off x="457200" y="1600200"/>
            <a:ext cx="4038600" cy="4525963"/>
          </a:xfrm>
          <a:prstGeom prst="rect">
            <a:avLst/>
          </a:prstGeom>
        </p:spPr>
        <p:txBody>
          <a:bodyPr>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smtClean="0">
                <a:ln>
                  <a:noFill/>
                </a:ln>
                <a:solidFill>
                  <a:schemeClr val="tx1"/>
                </a:solidFill>
                <a:effectLst/>
                <a:uLnTx/>
                <a:uFillTx/>
                <a:latin typeface="+mn-lt"/>
                <a:ea typeface="+mn-ea"/>
                <a:cs typeface="+mn-cs"/>
              </a:rPr>
              <a:t>Ron Ricks :</a:t>
            </a:r>
            <a:r>
              <a:rPr kumimoji="0" lang="en-US" sz="3600" b="0" i="0" u="none" strike="noStrike" kern="1200" cap="none" spc="0" normalizeH="0" baseline="0" noProof="0" smtClean="0">
                <a:ln>
                  <a:noFill/>
                </a:ln>
                <a:solidFill>
                  <a:srgbClr val="C00000"/>
                </a:solidFill>
                <a:effectLst/>
                <a:uLnTx/>
                <a:uFillTx/>
                <a:latin typeface="+mn-lt"/>
                <a:ea typeface="+mn-ea"/>
                <a:cs typeface="+mn-cs"/>
              </a:rPr>
              <a:t> </a:t>
            </a:r>
            <a:r>
              <a:rPr kumimoji="0" lang="en-US" sz="2900" b="0" i="0" u="none" strike="noStrike" kern="1200" cap="none" spc="0" normalizeH="0" baseline="0" noProof="0" smtClean="0">
                <a:ln>
                  <a:noFill/>
                </a:ln>
                <a:solidFill>
                  <a:schemeClr val="tx1"/>
                </a:solidFill>
                <a:effectLst/>
                <a:uLnTx/>
                <a:uFillTx/>
                <a:latin typeface="+mn-lt"/>
                <a:ea typeface="+mn-ea"/>
                <a:cs typeface="+mn-cs"/>
              </a:rPr>
              <a:t>Executive Vice President—Chief Legal and Regulatory Officer </a:t>
            </a:r>
            <a:endParaRPr kumimoji="0" lang="en-US" sz="4400" b="1"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3"/>
          <p:cNvSpPr txBox="1">
            <a:spLocks/>
          </p:cNvSpPr>
          <p:nvPr/>
        </p:nvSpPr>
        <p:spPr>
          <a:xfrm>
            <a:off x="4648200" y="1600200"/>
            <a:ext cx="4038600" cy="4525963"/>
          </a:xfrm>
          <a:prstGeom prst="rect">
            <a:avLst/>
          </a:prstGeom>
        </p:spPr>
        <p:txBody>
          <a:bodyPr>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Franklin Gothic Medium" pitchFamily="34" charset="0"/>
              </a:rPr>
              <a:t>Before 1981: Ron was a partner in the San Antonio law firm founded by Herb Kelleher, where Ron worked extensively on the Southwest Airlines' account.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Franklin Gothic Medium" pitchFamily="34" charset="0"/>
              </a:rPr>
              <a:t>1981: Ron has represented Southwest since 1981</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Franklin Gothic Medium" pitchFamily="34" charset="0"/>
              </a:rPr>
              <a:t>Education: Ron has an undergraduate degree from the University of Texas at Austin, and, earned a law degree from George Washington University, in Washington, D.C</a:t>
            </a:r>
            <a:endParaRPr kumimoji="0" lang="en-US" sz="3200" b="0" i="0" u="none" strike="noStrike" kern="1200" cap="none" spc="0" normalizeH="0" baseline="0" noProof="0" dirty="0">
              <a:ln>
                <a:noFill/>
              </a:ln>
              <a:solidFill>
                <a:schemeClr val="tx1"/>
              </a:solidFill>
              <a:effectLst/>
              <a:uLnTx/>
              <a:uFillTx/>
              <a:latin typeface="Franklin Gothic Medium" pitchFamily="34" charset="0"/>
            </a:endParaRPr>
          </a:p>
        </p:txBody>
      </p:sp>
      <p:pic>
        <p:nvPicPr>
          <p:cNvPr id="9" name="Picture 1" descr="C:\Users\Preksha\Desktop\bus 417 presentation\ron_ricks.jpg"/>
          <p:cNvPicPr>
            <a:picLocks noChangeAspect="1" noChangeArrowheads="1"/>
          </p:cNvPicPr>
          <p:nvPr/>
        </p:nvPicPr>
        <p:blipFill>
          <a:blip r:embed="rId3" cstate="print"/>
          <a:srcRect/>
          <a:stretch>
            <a:fillRect/>
          </a:stretch>
        </p:blipFill>
        <p:spPr bwMode="auto">
          <a:xfrm>
            <a:off x="914400" y="1524000"/>
            <a:ext cx="2293937" cy="2938479"/>
          </a:xfrm>
          <a:prstGeom prst="rect">
            <a:avLst/>
          </a:prstGeom>
          <a:noFill/>
        </p:spPr>
      </p:pic>
      <p:pic>
        <p:nvPicPr>
          <p:cNvPr id="10" name="Picture 9" descr="southwest-airlines-co-logo.jpg"/>
          <p:cNvPicPr>
            <a:picLocks noChangeAspect="1"/>
          </p:cNvPicPr>
          <p:nvPr/>
        </p:nvPicPr>
        <p:blipFill>
          <a:blip r:embed="rId4" cstate="print"/>
          <a:stretch>
            <a:fillRect/>
          </a:stretch>
        </p:blipFill>
        <p:spPr>
          <a:xfrm>
            <a:off x="7858148" y="142852"/>
            <a:ext cx="1143008" cy="928670"/>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chemeClr val="tx1"/>
                </a:solidFill>
                <a:effectLst/>
                <a:uLnTx/>
                <a:uFillTx/>
                <a:latin typeface="+mj-lt"/>
                <a:ea typeface="+mj-ea"/>
                <a:cs typeface="+mj-cs"/>
              </a:rPr>
              <a:t>MANAGEMENT TEAM</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0" y="1142984"/>
            <a:ext cx="9144000" cy="71438"/>
          </a:xfrm>
          <a:prstGeom prst="rect">
            <a:avLst/>
          </a:prstGeom>
          <a:solidFill>
            <a:srgbClr val="FF000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 name="Content Placeholder 2"/>
          <p:cNvSpPr txBox="1">
            <a:spLocks/>
          </p:cNvSpPr>
          <p:nvPr/>
        </p:nvSpPr>
        <p:spPr>
          <a:xfrm>
            <a:off x="457200" y="1600200"/>
            <a:ext cx="4042792" cy="4997152"/>
          </a:xfrm>
          <a:prstGeom prst="rect">
            <a:avLst/>
          </a:prstGeom>
        </p:spPr>
        <p:txBody>
          <a:bodyPr>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CA" sz="3200" b="0"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CA" sz="3200" b="0"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CA" sz="3200" b="0"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5000" b="1" i="1" u="none" strike="noStrike" kern="1200" cap="none" spc="0" normalizeH="0" baseline="0" noProof="0" smtClean="0">
              <a:ln>
                <a:noFill/>
              </a:ln>
              <a:solidFill>
                <a:srgbClr val="0070C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000" b="1" i="0" u="none" strike="noStrike" kern="1200" cap="none" spc="0" normalizeH="0" baseline="0" noProof="0" smtClean="0">
                <a:ln>
                  <a:noFill/>
                </a:ln>
                <a:solidFill>
                  <a:schemeClr val="tx1"/>
                </a:solidFill>
                <a:effectLst/>
                <a:uLnTx/>
                <a:uFillTx/>
                <a:latin typeface="+mn-lt"/>
                <a:ea typeface="+mn-ea"/>
                <a:cs typeface="+mn-cs"/>
              </a:rPr>
              <a:t> </a:t>
            </a:r>
            <a:r>
              <a:rPr kumimoji="0" lang="en-US" sz="6000" b="1" i="0" u="none" strike="noStrike" kern="1200" cap="none" spc="0" normalizeH="0" baseline="0" noProof="0" smtClean="0">
                <a:ln>
                  <a:noFill/>
                </a:ln>
                <a:solidFill>
                  <a:schemeClr val="tx1"/>
                </a:solidFill>
                <a:effectLst/>
                <a:uLnTx/>
                <a:uFillTx/>
                <a:latin typeface="+mn-lt"/>
                <a:ea typeface="+mn-ea"/>
                <a:cs typeface="+mn-cs"/>
              </a:rPr>
              <a:t>Jeff Lamb: </a:t>
            </a:r>
            <a:r>
              <a:rPr kumimoji="0" lang="en-US" sz="4200" b="0" i="0" u="none" strike="noStrike" kern="1200" cap="none" spc="0" normalizeH="0" baseline="0" noProof="0" smtClean="0">
                <a:ln>
                  <a:noFill/>
                </a:ln>
                <a:solidFill>
                  <a:schemeClr val="tx1"/>
                </a:solidFill>
                <a:effectLst/>
                <a:uLnTx/>
                <a:uFillTx/>
                <a:latin typeface="+mn-lt"/>
                <a:ea typeface="+mn-ea"/>
                <a:cs typeface="+mn-cs"/>
              </a:rPr>
              <a:t>Executive Vice President &amp; Chief People &amp; Administrative Officer.</a:t>
            </a:r>
            <a:endParaRPr kumimoji="0" lang="en-US" sz="6000" b="1"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3"/>
          <p:cNvSpPr txBox="1">
            <a:spLocks/>
          </p:cNvSpPr>
          <p:nvPr/>
        </p:nvSpPr>
        <p:spPr>
          <a:xfrm>
            <a:off x="4355976" y="1412776"/>
            <a:ext cx="4330824" cy="5216624"/>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Franklin Gothic Medium" pitchFamily="34" charset="0"/>
              </a:rPr>
              <a:t>1981 to 1993: Prior to joining Southwest Airlines, Jeff worked 12 years at Mesa Petroleum, under the leadership of Boone Pickens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Franklin Gothic Medium" pitchFamily="34" charset="0"/>
              </a:rPr>
              <a:t>1993 to 2000: served as Vice President of Administration at Belo Corporation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10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Franklin Gothic Medium" pitchFamily="34" charset="0"/>
              </a:rPr>
              <a:t>2000: Jeff joined The </a:t>
            </a:r>
            <a:r>
              <a:rPr kumimoji="0" lang="en-US" sz="1800" b="0" i="0" u="none" strike="noStrike" kern="1200" cap="none" spc="0" normalizeH="0" baseline="0" noProof="0" dirty="0" err="1" smtClean="0">
                <a:ln>
                  <a:noFill/>
                </a:ln>
                <a:solidFill>
                  <a:schemeClr val="tx1"/>
                </a:solidFill>
                <a:effectLst/>
                <a:uLnTx/>
                <a:uFillTx/>
                <a:latin typeface="Franklin Gothic Medium" pitchFamily="34" charset="0"/>
              </a:rPr>
              <a:t>Staubach</a:t>
            </a:r>
            <a:r>
              <a:rPr kumimoji="0" lang="en-US" sz="1800" b="0" i="0" u="none" strike="noStrike" kern="1200" cap="none" spc="0" normalizeH="0" baseline="0" noProof="0" dirty="0" smtClean="0">
                <a:ln>
                  <a:noFill/>
                </a:ln>
                <a:solidFill>
                  <a:schemeClr val="tx1"/>
                </a:solidFill>
                <a:effectLst/>
                <a:uLnTx/>
                <a:uFillTx/>
                <a:latin typeface="Franklin Gothic Medium" pitchFamily="34" charset="0"/>
              </a:rPr>
              <a:t> Company as their Executive Vice President Corporate Operations and was also President of </a:t>
            </a:r>
            <a:r>
              <a:rPr kumimoji="0" lang="en-US" sz="1800" b="0" i="0" u="none" strike="noStrike" kern="1200" cap="none" spc="0" normalizeH="0" baseline="0" noProof="0" dirty="0" err="1" smtClean="0">
                <a:ln>
                  <a:noFill/>
                </a:ln>
                <a:solidFill>
                  <a:schemeClr val="tx1"/>
                </a:solidFill>
                <a:effectLst/>
                <a:uLnTx/>
                <a:uFillTx/>
                <a:latin typeface="Franklin Gothic Medium" pitchFamily="34" charset="0"/>
              </a:rPr>
              <a:t>Staubach</a:t>
            </a:r>
            <a:r>
              <a:rPr kumimoji="0" lang="en-US" sz="1800" b="0" i="0" u="none" strike="noStrike" kern="1200" cap="none" spc="0" normalizeH="0" baseline="0" noProof="0" dirty="0" smtClean="0">
                <a:ln>
                  <a:noFill/>
                </a:ln>
                <a:solidFill>
                  <a:schemeClr val="tx1"/>
                </a:solidFill>
                <a:effectLst/>
                <a:uLnTx/>
                <a:uFillTx/>
                <a:latin typeface="Franklin Gothic Medium" pitchFamily="34" charset="0"/>
              </a:rPr>
              <a:t> Lease Administration Company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10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Franklin Gothic Medium" pitchFamily="34" charset="0"/>
              </a:rPr>
              <a:t>2004: he came to Southwest Airlines.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50" b="0" i="0" u="none" strike="noStrike" kern="1200" cap="none" spc="0" normalizeH="0" baseline="0" noProof="0" dirty="0" smtClean="0">
              <a:ln>
                <a:noFill/>
              </a:ln>
              <a:solidFill>
                <a:schemeClr val="tx1"/>
              </a:solidFill>
              <a:effectLst/>
              <a:uLnTx/>
              <a:uFillTx/>
              <a:latin typeface="Franklin Gothic Medium"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Franklin Gothic Medium" pitchFamily="34" charset="0"/>
              </a:rPr>
              <a:t>Education: Jeff completed his undergraduate work at West Texas State University - Canyon, Texas (now West Texas A&amp;M) in 1986</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9" name="Picture 1" descr="C:\Users\Preksha\Desktop\bus 417 presentation\JeffLamb_bio.jpg"/>
          <p:cNvPicPr>
            <a:picLocks noChangeAspect="1" noChangeArrowheads="1"/>
          </p:cNvPicPr>
          <p:nvPr/>
        </p:nvPicPr>
        <p:blipFill>
          <a:blip r:embed="rId3" cstate="print"/>
          <a:srcRect/>
          <a:stretch>
            <a:fillRect/>
          </a:stretch>
        </p:blipFill>
        <p:spPr bwMode="auto">
          <a:xfrm>
            <a:off x="914400" y="1371600"/>
            <a:ext cx="2133600" cy="2733090"/>
          </a:xfrm>
          <a:prstGeom prst="rect">
            <a:avLst/>
          </a:prstGeom>
          <a:noFill/>
        </p:spPr>
      </p:pic>
      <p:pic>
        <p:nvPicPr>
          <p:cNvPr id="10" name="Picture 9" descr="southwest-airlines-co-logo.jpg"/>
          <p:cNvPicPr>
            <a:picLocks noChangeAspect="1"/>
          </p:cNvPicPr>
          <p:nvPr/>
        </p:nvPicPr>
        <p:blipFill>
          <a:blip r:embed="rId4" cstate="print"/>
          <a:stretch>
            <a:fillRect/>
          </a:stretch>
        </p:blipFill>
        <p:spPr>
          <a:xfrm>
            <a:off x="7858148" y="142852"/>
            <a:ext cx="1143008" cy="928670"/>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l="-22000" r="-2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9512" y="4005064"/>
            <a:ext cx="7772400" cy="1470025"/>
          </a:xfrm>
        </p:spPr>
        <p:txBody>
          <a:bodyPr/>
          <a:lstStyle/>
          <a:p>
            <a:pPr algn="l"/>
            <a:r>
              <a:rPr lang="en-US" altLang="zh-CN" b="1" dirty="0" smtClean="0">
                <a:solidFill>
                  <a:srgbClr val="1F187A"/>
                </a:solidFill>
              </a:rPr>
              <a:t>OPERATIONS PERFORMANCE</a:t>
            </a:r>
            <a:endParaRPr lang="zh-CN" altLang="en-US" b="1" dirty="0">
              <a:solidFill>
                <a:srgbClr val="FFC000"/>
              </a:solidFill>
            </a:endParaRPr>
          </a:p>
        </p:txBody>
      </p:sp>
      <p:pic>
        <p:nvPicPr>
          <p:cNvPr id="5" name="Picture 4" descr="southwest-airlines-co-logo.jpg"/>
          <p:cNvPicPr>
            <a:picLocks noChangeAspect="1"/>
          </p:cNvPicPr>
          <p:nvPr/>
        </p:nvPicPr>
        <p:blipFill>
          <a:blip r:embed="rId4" cstate="print"/>
          <a:stretch>
            <a:fillRect/>
          </a:stretch>
        </p:blipFill>
        <p:spPr>
          <a:xfrm>
            <a:off x="7715273" y="0"/>
            <a:ext cx="1428728" cy="1071546"/>
          </a:xfrm>
          <a:prstGeom prst="rect">
            <a:avLst/>
          </a:prstGeom>
        </p:spPr>
      </p:pic>
    </p:spTree>
    <p:extLst>
      <p:ext uri="{BB962C8B-B14F-4D97-AF65-F5344CB8AC3E}">
        <p14:creationId xmlns:p14="http://schemas.microsoft.com/office/powerpoint/2010/main" val="25697517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1443</TotalTime>
  <Words>5001</Words>
  <Application>Microsoft Office PowerPoint</Application>
  <PresentationFormat>On-screen Show (4:3)</PresentationFormat>
  <Paragraphs>875</Paragraphs>
  <Slides>164</Slides>
  <Notes>164</Notes>
  <HiddenSlides>0</HiddenSlides>
  <MMClips>0</MMClips>
  <ScaleCrop>false</ScaleCrop>
  <HeadingPairs>
    <vt:vector size="4" baseType="variant">
      <vt:variant>
        <vt:lpstr>Theme</vt:lpstr>
      </vt:variant>
      <vt:variant>
        <vt:i4>1</vt:i4>
      </vt:variant>
      <vt:variant>
        <vt:lpstr>Slide Titles</vt:lpstr>
      </vt:variant>
      <vt:variant>
        <vt:i4>164</vt:i4>
      </vt:variant>
    </vt:vector>
  </HeadingPairs>
  <TitlesOfParts>
    <vt:vector size="165" baseType="lpstr">
      <vt:lpstr>Office Theme</vt:lpstr>
      <vt:lpstr>GLOBAL AIRLINES</vt:lpstr>
      <vt:lpstr>AGENDA</vt:lpstr>
      <vt:lpstr>TERMINOLOGY</vt:lpstr>
      <vt:lpstr>TERMINOLOGY</vt:lpstr>
      <vt:lpstr>HISTORY &amp; REGULATIONS</vt:lpstr>
      <vt:lpstr>HISTORY &amp; REGULATION   </vt:lpstr>
      <vt:lpstr>HISTORY &amp; REGULATIONS</vt:lpstr>
      <vt:lpstr>AFTER WORLD WAR II</vt:lpstr>
      <vt:lpstr>Jet Airliners-1950’s-1960’s (Narrow-body)</vt:lpstr>
      <vt:lpstr>Jumbo Jets - 1960’s-1970’s (Wide-Body)</vt:lpstr>
      <vt:lpstr>Deregulation Act of 1978</vt:lpstr>
      <vt:lpstr>INDUSTRY OVERVIEW</vt:lpstr>
      <vt:lpstr>BUSINESS MODEL</vt:lpstr>
      <vt:lpstr>POINT TO POINT SYSTEM</vt:lpstr>
      <vt:lpstr>BUSINESS MODEL – TYPES OF AIRLINES</vt:lpstr>
      <vt:lpstr>AIRLINE ALLIANCE</vt:lpstr>
      <vt:lpstr>BENEFITS OF ALLIANCE</vt:lpstr>
      <vt:lpstr>GENERAL ENVIRONMENTAL FACTORS</vt:lpstr>
      <vt:lpstr>COST STRUCTURE</vt:lpstr>
      <vt:lpstr>COSTS - FUEL</vt:lpstr>
      <vt:lpstr>FUEL IMPACTS ON OPERATING COSTS</vt:lpstr>
      <vt:lpstr>FUEL COSTS AND NET PROFIT</vt:lpstr>
      <vt:lpstr>MARKET INDEX</vt:lpstr>
      <vt:lpstr>REVENUE - PASSENGER</vt:lpstr>
      <vt:lpstr>REVENUE - PASSENGER</vt:lpstr>
      <vt:lpstr>REVENUE - CARGO</vt:lpstr>
      <vt:lpstr>INDUSTRY STATISTICS</vt:lpstr>
      <vt:lpstr>MARKET PERFORMANCE AND OUTLOOK</vt:lpstr>
      <vt:lpstr>EARNINGS (% OF REVENUES)</vt:lpstr>
      <vt:lpstr>RETURNS VERSUS WACC</vt:lpstr>
      <vt:lpstr>YIELDS </vt:lpstr>
      <vt:lpstr>LOAD FACTOR &amp; ASSET UTILIZATION</vt:lpstr>
      <vt:lpstr>FREIGHT AND PASSENGER VOLUMES</vt:lpstr>
      <vt:lpstr>BRENT OIL PRICES AND WORLD TRADE GROWTH</vt:lpstr>
      <vt:lpstr>PORTER’S FIVE FORCES MODEL</vt:lpstr>
      <vt:lpstr>MARKET FORECASTS (VALUE)</vt:lpstr>
      <vt:lpstr>MARKET FORECASTS (VOLUME)</vt:lpstr>
      <vt:lpstr>SUBSTANTIAL DOWNSIDE</vt:lpstr>
      <vt:lpstr>PROFIT MARGINS VS ECONOMIC GROWTH</vt:lpstr>
      <vt:lpstr>COMPANY PROFILES</vt:lpstr>
      <vt:lpstr>PowerPoint Presentation</vt:lpstr>
      <vt:lpstr>STOCK INFORMATION (SIA:SP)</vt:lpstr>
      <vt:lpstr>1 YEAR STOCK PRICE MOVEMENTS</vt:lpstr>
      <vt:lpstr>5 YEAR STOCK PRICE MOVEMENTS</vt:lpstr>
      <vt:lpstr>10 YEAR STOCK PRICE MOVEMENTS</vt:lpstr>
      <vt:lpstr>10-Year VS S&amp;P 500 VS Airlines INDEX</vt:lpstr>
      <vt:lpstr>COMPANY PROFILE</vt:lpstr>
      <vt:lpstr>HISTORY OF SIA</vt:lpstr>
      <vt:lpstr>SUBSIDIARIES</vt:lpstr>
      <vt:lpstr>SIA – OBJECTIVES FOR THE FUTURE</vt:lpstr>
      <vt:lpstr>CURRENT STRATEGY</vt:lpstr>
      <vt:lpstr>FUEL HEDGING</vt:lpstr>
      <vt:lpstr>GLOBAL ROUTE MAP</vt:lpstr>
      <vt:lpstr>INFORMATION OF SHAREHOLDINGS</vt:lpstr>
      <vt:lpstr>THE GROUP FLEET PROFILE</vt:lpstr>
      <vt:lpstr>MANAGEMENT TEAM</vt:lpstr>
      <vt:lpstr>Stephen Lee Ching Yen (BOD Chairman)</vt:lpstr>
      <vt:lpstr>Goh Choon Phong (CEO)</vt:lpstr>
      <vt:lpstr>OPERATIONS PERFORMANCE</vt:lpstr>
      <vt:lpstr>REVENUE</vt:lpstr>
      <vt:lpstr>REVENUE COMPOSITION</vt:lpstr>
      <vt:lpstr>OPERATING PROFITS</vt:lpstr>
      <vt:lpstr>EXPENDITURE</vt:lpstr>
      <vt:lpstr>EXPENDITURE CONT.</vt:lpstr>
      <vt:lpstr>TRENDS IN FUEL PRICE AND COST</vt:lpstr>
      <vt:lpstr>CASH EXPENDITURE AND CASH FLOW</vt:lpstr>
      <vt:lpstr>PowerPoint Presentation</vt:lpstr>
      <vt:lpstr>BALANCE SHEET</vt:lpstr>
      <vt:lpstr>BALANCE SHEET Q2, 2012</vt:lpstr>
      <vt:lpstr>BALANCE SHEET Q2, 2012 (CONTINUED)</vt:lpstr>
      <vt:lpstr>DIVIDEND</vt:lpstr>
      <vt:lpstr>INCOME STATEMENT 2010/2011</vt:lpstr>
      <vt:lpstr>INCOME STATEMENT Q2 2012</vt:lpstr>
      <vt:lpstr>INCOME STATEMENT Q2 2012</vt:lpstr>
      <vt:lpstr>CASH FLOW STATEMENT</vt:lpstr>
      <vt:lpstr>CASH FLOW STATEMENT (CONTINUED)</vt:lpstr>
      <vt:lpstr>CASH FLOW STATEMENT Q2</vt:lpstr>
      <vt:lpstr>CASH FLOW STATEMENT Q2 (CONT.)</vt:lpstr>
      <vt:lpstr>RECOMMENDATION</vt:lpstr>
      <vt:lpstr>PowerPoint Presentation</vt:lpstr>
      <vt:lpstr>STOCK INFORMATION (LUV:NYSE)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OPERATIONS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REVIEW</vt:lpstr>
      <vt:lpstr>BALANCE SHEET</vt:lpstr>
      <vt:lpstr>BALANCE SHEET (QUARTERLY)</vt:lpstr>
      <vt:lpstr>INCOME STATEMENT</vt:lpstr>
      <vt:lpstr>INCOME STATEMENT (QUARTERLY)</vt:lpstr>
      <vt:lpstr>CASH FLOW STATEMENT</vt:lpstr>
      <vt:lpstr>CASH FLOW STATEMENT (QUARTERLY)</vt:lpstr>
      <vt:lpstr>Recommendation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BALANCE SHEET</vt:lpstr>
      <vt:lpstr>PowerPoint Presentation</vt:lpstr>
      <vt:lpstr>INCOME STATEMENT</vt:lpstr>
      <vt:lpstr>PowerPoint Presentation</vt:lpstr>
      <vt:lpstr>CASH FLOW STATEMENT</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AIRLINES</dc:title>
  <dc:creator>JH</dc:creator>
  <cp:lastModifiedBy>gp</cp:lastModifiedBy>
  <cp:revision>83</cp:revision>
  <dcterms:created xsi:type="dcterms:W3CDTF">2012-11-11T03:37:03Z</dcterms:created>
  <dcterms:modified xsi:type="dcterms:W3CDTF">2012-11-15T01:44:33Z</dcterms:modified>
</cp:coreProperties>
</file>