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slides/slide88.xml" ContentType="application/vnd.openxmlformats-officedocument.presentationml.slide+xml"/>
  <Override PartName="/ppt/slides/slide259.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diagrams/layout6.xml" ContentType="application/vnd.openxmlformats-officedocument.drawingml.diagram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diagrams/drawing8.xml" ContentType="application/vnd.ms-office.drawingml.diagramDrawing+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98.xml" ContentType="application/vnd.openxmlformats-officedocument.presentationml.notesSlide+xml"/>
  <Override PartName="/ppt/notesSlides/notesSlide132.xml" ContentType="application/vnd.openxmlformats-officedocument.presentationml.notesSlide+xml"/>
  <Default Extension="svg" ContentType="image/svg+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diagrams/colors10.xml" ContentType="application/vnd.openxmlformats-officedocument.drawingml.diagramColors+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diagrams/layout8.xml" ContentType="application/vnd.openxmlformats-officedocument.drawingml.diagram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Default Extension="tiff" ContentType="image/tiff"/>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diagrams/drawing9.xml" ContentType="application/vnd.ms-office.drawingml.diagramDrawing+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diagrams/quickStyle9.xml" ContentType="application/vnd.openxmlformats-officedocument.drawingml.diagramStyl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Layouts/slideLayout16.xml" ContentType="application/vnd.openxmlformats-officedocument.presentationml.slideLayout+xml"/>
  <Override PartName="/ppt/diagrams/quickStyle1.xml" ContentType="application/vnd.openxmlformats-officedocument.drawingml.diagramStyl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charts/colors1.xml" ContentType="application/vnd.ms-office.chartcolorstyl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notesSlides/notesSlide116.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quickStyle8.xml" ContentType="application/vnd.openxmlformats-officedocument.drawingml.diagramStyl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charts/style2.xml" ContentType="application/vnd.ms-office.chartstyl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7" r:id="rId1"/>
  </p:sldMasterIdLst>
  <p:notesMasterIdLst>
    <p:notesMasterId r:id="rId262"/>
  </p:notesMasterIdLst>
  <p:sldIdLst>
    <p:sldId id="538" r:id="rId2"/>
    <p:sldId id="539" r:id="rId3"/>
    <p:sldId id="540" r:id="rId4"/>
    <p:sldId id="541" r:id="rId5"/>
    <p:sldId id="542" r:id="rId6"/>
    <p:sldId id="543" r:id="rId7"/>
    <p:sldId id="544" r:id="rId8"/>
    <p:sldId id="545" r:id="rId9"/>
    <p:sldId id="546" r:id="rId10"/>
    <p:sldId id="547" r:id="rId11"/>
    <p:sldId id="548" r:id="rId12"/>
    <p:sldId id="549" r:id="rId13"/>
    <p:sldId id="550" r:id="rId14"/>
    <p:sldId id="551" r:id="rId15"/>
    <p:sldId id="552" r:id="rId16"/>
    <p:sldId id="553" r:id="rId17"/>
    <p:sldId id="554" r:id="rId18"/>
    <p:sldId id="555" r:id="rId19"/>
    <p:sldId id="556" r:id="rId20"/>
    <p:sldId id="557" r:id="rId21"/>
    <p:sldId id="558" r:id="rId22"/>
    <p:sldId id="559" r:id="rId23"/>
    <p:sldId id="560" r:id="rId24"/>
    <p:sldId id="561" r:id="rId25"/>
    <p:sldId id="562" r:id="rId26"/>
    <p:sldId id="563" r:id="rId27"/>
    <p:sldId id="564" r:id="rId28"/>
    <p:sldId id="565" r:id="rId29"/>
    <p:sldId id="566" r:id="rId30"/>
    <p:sldId id="567" r:id="rId31"/>
    <p:sldId id="583" r:id="rId32"/>
    <p:sldId id="568" r:id="rId33"/>
    <p:sldId id="569" r:id="rId34"/>
    <p:sldId id="570" r:id="rId35"/>
    <p:sldId id="571" r:id="rId36"/>
    <p:sldId id="572" r:id="rId37"/>
    <p:sldId id="573" r:id="rId38"/>
    <p:sldId id="582" r:id="rId39"/>
    <p:sldId id="574" r:id="rId40"/>
    <p:sldId id="575" r:id="rId41"/>
    <p:sldId id="578" r:id="rId42"/>
    <p:sldId id="579" r:id="rId43"/>
    <p:sldId id="580" r:id="rId44"/>
    <p:sldId id="581" r:id="rId45"/>
    <p:sldId id="730" r:id="rId46"/>
    <p:sldId id="731" r:id="rId47"/>
    <p:sldId id="733" r:id="rId48"/>
    <p:sldId id="653" r:id="rId49"/>
    <p:sldId id="825" r:id="rId50"/>
    <p:sldId id="654" r:id="rId51"/>
    <p:sldId id="655" r:id="rId52"/>
    <p:sldId id="656" r:id="rId53"/>
    <p:sldId id="657" r:id="rId54"/>
    <p:sldId id="658" r:id="rId55"/>
    <p:sldId id="659" r:id="rId56"/>
    <p:sldId id="660" r:id="rId57"/>
    <p:sldId id="661" r:id="rId58"/>
    <p:sldId id="662" r:id="rId59"/>
    <p:sldId id="663" r:id="rId60"/>
    <p:sldId id="826" r:id="rId61"/>
    <p:sldId id="666" r:id="rId62"/>
    <p:sldId id="667" r:id="rId63"/>
    <p:sldId id="668" r:id="rId64"/>
    <p:sldId id="669" r:id="rId65"/>
    <p:sldId id="670" r:id="rId66"/>
    <p:sldId id="671" r:id="rId67"/>
    <p:sldId id="672" r:id="rId68"/>
    <p:sldId id="673" r:id="rId69"/>
    <p:sldId id="576" r:id="rId70"/>
    <p:sldId id="675" r:id="rId71"/>
    <p:sldId id="676" r:id="rId72"/>
    <p:sldId id="830" r:id="rId73"/>
    <p:sldId id="677" r:id="rId74"/>
    <p:sldId id="678" r:id="rId75"/>
    <p:sldId id="679" r:id="rId76"/>
    <p:sldId id="680" r:id="rId77"/>
    <p:sldId id="681" r:id="rId78"/>
    <p:sldId id="682" r:id="rId79"/>
    <p:sldId id="683" r:id="rId80"/>
    <p:sldId id="684" r:id="rId81"/>
    <p:sldId id="685" r:id="rId82"/>
    <p:sldId id="686" r:id="rId83"/>
    <p:sldId id="687" r:id="rId84"/>
    <p:sldId id="688" r:id="rId85"/>
    <p:sldId id="689" r:id="rId86"/>
    <p:sldId id="828" r:id="rId87"/>
    <p:sldId id="690" r:id="rId88"/>
    <p:sldId id="691" r:id="rId89"/>
    <p:sldId id="692" r:id="rId90"/>
    <p:sldId id="694" r:id="rId91"/>
    <p:sldId id="829" r:id="rId92"/>
    <p:sldId id="695" r:id="rId93"/>
    <p:sldId id="696" r:id="rId94"/>
    <p:sldId id="697" r:id="rId95"/>
    <p:sldId id="698" r:id="rId96"/>
    <p:sldId id="699" r:id="rId97"/>
    <p:sldId id="700" r:id="rId98"/>
    <p:sldId id="701" r:id="rId99"/>
    <p:sldId id="705" r:id="rId100"/>
    <p:sldId id="706" r:id="rId101"/>
    <p:sldId id="707" r:id="rId102"/>
    <p:sldId id="729" r:id="rId103"/>
    <p:sldId id="710" r:id="rId104"/>
    <p:sldId id="711" r:id="rId105"/>
    <p:sldId id="712" r:id="rId106"/>
    <p:sldId id="713" r:id="rId107"/>
    <p:sldId id="714" r:id="rId108"/>
    <p:sldId id="715" r:id="rId109"/>
    <p:sldId id="716" r:id="rId110"/>
    <p:sldId id="717" r:id="rId111"/>
    <p:sldId id="718" r:id="rId112"/>
    <p:sldId id="719" r:id="rId113"/>
    <p:sldId id="720" r:id="rId114"/>
    <p:sldId id="721" r:id="rId115"/>
    <p:sldId id="722" r:id="rId116"/>
    <p:sldId id="723" r:id="rId117"/>
    <p:sldId id="724" r:id="rId118"/>
    <p:sldId id="725" r:id="rId119"/>
    <p:sldId id="727" r:id="rId120"/>
    <p:sldId id="360" r:id="rId121"/>
    <p:sldId id="751" r:id="rId122"/>
    <p:sldId id="752" r:id="rId123"/>
    <p:sldId id="753" r:id="rId124"/>
    <p:sldId id="754" r:id="rId125"/>
    <p:sldId id="755" r:id="rId126"/>
    <p:sldId id="756" r:id="rId127"/>
    <p:sldId id="757" r:id="rId128"/>
    <p:sldId id="758" r:id="rId129"/>
    <p:sldId id="759" r:id="rId130"/>
    <p:sldId id="760" r:id="rId131"/>
    <p:sldId id="761" r:id="rId132"/>
    <p:sldId id="762" r:id="rId133"/>
    <p:sldId id="763" r:id="rId134"/>
    <p:sldId id="764" r:id="rId135"/>
    <p:sldId id="446" r:id="rId136"/>
    <p:sldId id="447" r:id="rId137"/>
    <p:sldId id="765" r:id="rId138"/>
    <p:sldId id="766" r:id="rId139"/>
    <p:sldId id="767" r:id="rId140"/>
    <p:sldId id="768" r:id="rId141"/>
    <p:sldId id="769" r:id="rId142"/>
    <p:sldId id="770" r:id="rId143"/>
    <p:sldId id="771" r:id="rId144"/>
    <p:sldId id="772" r:id="rId145"/>
    <p:sldId id="773" r:id="rId146"/>
    <p:sldId id="774" r:id="rId147"/>
    <p:sldId id="775" r:id="rId148"/>
    <p:sldId id="776" r:id="rId149"/>
    <p:sldId id="831" r:id="rId150"/>
    <p:sldId id="832" r:id="rId151"/>
    <p:sldId id="777" r:id="rId152"/>
    <p:sldId id="833" r:id="rId153"/>
    <p:sldId id="834" r:id="rId154"/>
    <p:sldId id="835" r:id="rId155"/>
    <p:sldId id="836" r:id="rId156"/>
    <p:sldId id="745" r:id="rId157"/>
    <p:sldId id="784" r:id="rId158"/>
    <p:sldId id="785" r:id="rId159"/>
    <p:sldId id="786" r:id="rId160"/>
    <p:sldId id="787" r:id="rId161"/>
    <p:sldId id="788" r:id="rId162"/>
    <p:sldId id="789" r:id="rId163"/>
    <p:sldId id="790" r:id="rId164"/>
    <p:sldId id="791" r:id="rId165"/>
    <p:sldId id="792" r:id="rId166"/>
    <p:sldId id="793" r:id="rId167"/>
    <p:sldId id="794" r:id="rId168"/>
    <p:sldId id="795" r:id="rId169"/>
    <p:sldId id="746" r:id="rId170"/>
    <p:sldId id="747" r:id="rId171"/>
    <p:sldId id="748" r:id="rId172"/>
    <p:sldId id="796" r:id="rId173"/>
    <p:sldId id="732" r:id="rId174"/>
    <p:sldId id="797" r:id="rId175"/>
    <p:sldId id="734" r:id="rId176"/>
    <p:sldId id="314" r:id="rId177"/>
    <p:sldId id="798" r:id="rId178"/>
    <p:sldId id="316" r:id="rId179"/>
    <p:sldId id="799" r:id="rId180"/>
    <p:sldId id="800" r:id="rId181"/>
    <p:sldId id="801" r:id="rId182"/>
    <p:sldId id="750" r:id="rId183"/>
    <p:sldId id="802" r:id="rId184"/>
    <p:sldId id="803" r:id="rId185"/>
    <p:sldId id="804" r:id="rId186"/>
    <p:sldId id="805" r:id="rId187"/>
    <p:sldId id="806" r:id="rId188"/>
    <p:sldId id="807" r:id="rId189"/>
    <p:sldId id="808" r:id="rId190"/>
    <p:sldId id="809" r:id="rId191"/>
    <p:sldId id="810" r:id="rId192"/>
    <p:sldId id="811" r:id="rId193"/>
    <p:sldId id="812" r:id="rId194"/>
    <p:sldId id="813" r:id="rId195"/>
    <p:sldId id="814" r:id="rId196"/>
    <p:sldId id="815" r:id="rId197"/>
    <p:sldId id="816" r:id="rId198"/>
    <p:sldId id="817" r:id="rId199"/>
    <p:sldId id="818" r:id="rId200"/>
    <p:sldId id="819" r:id="rId201"/>
    <p:sldId id="820" r:id="rId202"/>
    <p:sldId id="821" r:id="rId203"/>
    <p:sldId id="824" r:id="rId204"/>
    <p:sldId id="593" r:id="rId205"/>
    <p:sldId id="823" r:id="rId206"/>
    <p:sldId id="594" r:id="rId207"/>
    <p:sldId id="595" r:id="rId208"/>
    <p:sldId id="596" r:id="rId209"/>
    <p:sldId id="652" r:id="rId210"/>
    <p:sldId id="597" r:id="rId211"/>
    <p:sldId id="598" r:id="rId212"/>
    <p:sldId id="600" r:id="rId213"/>
    <p:sldId id="599" r:id="rId214"/>
    <p:sldId id="604" r:id="rId215"/>
    <p:sldId id="602" r:id="rId216"/>
    <p:sldId id="601" r:id="rId217"/>
    <p:sldId id="605" r:id="rId218"/>
    <p:sldId id="606" r:id="rId219"/>
    <p:sldId id="607" r:id="rId220"/>
    <p:sldId id="608" r:id="rId221"/>
    <p:sldId id="609" r:id="rId222"/>
    <p:sldId id="610" r:id="rId223"/>
    <p:sldId id="611" r:id="rId224"/>
    <p:sldId id="614" r:id="rId225"/>
    <p:sldId id="615" r:id="rId226"/>
    <p:sldId id="616" r:id="rId227"/>
    <p:sldId id="617" r:id="rId228"/>
    <p:sldId id="618" r:id="rId229"/>
    <p:sldId id="620" r:id="rId230"/>
    <p:sldId id="622" r:id="rId231"/>
    <p:sldId id="623" r:id="rId232"/>
    <p:sldId id="619" r:id="rId233"/>
    <p:sldId id="641" r:id="rId234"/>
    <p:sldId id="642" r:id="rId235"/>
    <p:sldId id="625" r:id="rId236"/>
    <p:sldId id="626" r:id="rId237"/>
    <p:sldId id="627" r:id="rId238"/>
    <p:sldId id="628" r:id="rId239"/>
    <p:sldId id="643" r:id="rId240"/>
    <p:sldId id="645" r:id="rId241"/>
    <p:sldId id="646" r:id="rId242"/>
    <p:sldId id="647" r:id="rId243"/>
    <p:sldId id="648" r:id="rId244"/>
    <p:sldId id="649" r:id="rId245"/>
    <p:sldId id="650" r:id="rId246"/>
    <p:sldId id="651" r:id="rId247"/>
    <p:sldId id="629" r:id="rId248"/>
    <p:sldId id="630" r:id="rId249"/>
    <p:sldId id="631" r:id="rId250"/>
    <p:sldId id="632" r:id="rId251"/>
    <p:sldId id="633" r:id="rId252"/>
    <p:sldId id="634" r:id="rId253"/>
    <p:sldId id="635" r:id="rId254"/>
    <p:sldId id="636" r:id="rId255"/>
    <p:sldId id="637" r:id="rId256"/>
    <p:sldId id="638" r:id="rId257"/>
    <p:sldId id="837" r:id="rId258"/>
    <p:sldId id="838" r:id="rId259"/>
    <p:sldId id="639" r:id="rId260"/>
    <p:sldId id="640" r:id="rId2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5"/>
  </p:normalViewPr>
  <p:slideViewPr>
    <p:cSldViewPr snapToGrid="0">
      <p:cViewPr varScale="1">
        <p:scale>
          <a:sx n="84" d="100"/>
          <a:sy n="84" d="100"/>
        </p:scale>
        <p:origin x="-96" y="-21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Products &amp; Services Segmentation</a:t>
            </a:r>
          </a:p>
        </c:rich>
      </c:tx>
      <c:layout/>
      <c:spPr>
        <a:noFill/>
        <a:ln>
          <a:noFill/>
        </a:ln>
        <a:effectLst/>
      </c:spPr>
    </c:title>
    <c:plotArea>
      <c:layout/>
      <c:pieChart>
        <c:varyColors val="1"/>
        <c:ser>
          <c:idx val="0"/>
          <c:order val="0"/>
          <c:tx>
            <c:strRef>
              <c:f>Sheet1!$B$1</c:f>
              <c:strCache>
                <c:ptCount val="1"/>
                <c:pt idx="0">
                  <c:v>Sales</c:v>
                </c:pt>
              </c:strCache>
            </c:strRef>
          </c:tx>
          <c:dPt>
            <c:idx val="0"/>
            <c:spPr>
              <a:gradFill rotWithShape="1">
                <a:gsLst>
                  <a:gs pos="0">
                    <a:schemeClr val="accent1">
                      <a:tint val="96000"/>
                      <a:satMod val="100000"/>
                      <a:lumMod val="104000"/>
                    </a:schemeClr>
                  </a:gs>
                  <a:gs pos="78000">
                    <a:schemeClr val="accent1">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c:spPr>
            <c:extLst xmlns:c16r2="http://schemas.microsoft.com/office/drawing/2015/06/chart">
              <c:ext xmlns:c16="http://schemas.microsoft.com/office/drawing/2014/chart" uri="{C3380CC4-5D6E-409C-BE32-E72D297353CC}">
                <c16:uniqueId val="{00000001-7E59-F541-B8A4-756794BE95A5}"/>
              </c:ext>
            </c:extLst>
          </c:dPt>
          <c:dPt>
            <c:idx val="1"/>
            <c:spPr>
              <a:gradFill rotWithShape="1">
                <a:gsLst>
                  <a:gs pos="0">
                    <a:schemeClr val="accent2">
                      <a:tint val="96000"/>
                      <a:satMod val="100000"/>
                      <a:lumMod val="104000"/>
                    </a:schemeClr>
                  </a:gs>
                  <a:gs pos="78000">
                    <a:schemeClr val="accent2">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c:spPr>
            <c:extLst xmlns:c16r2="http://schemas.microsoft.com/office/drawing/2015/06/chart">
              <c:ext xmlns:c16="http://schemas.microsoft.com/office/drawing/2014/chart" uri="{C3380CC4-5D6E-409C-BE32-E72D297353CC}">
                <c16:uniqueId val="{00000003-7E59-F541-B8A4-756794BE95A5}"/>
              </c:ext>
            </c:extLst>
          </c:dPt>
          <c:dPt>
            <c:idx val="2"/>
            <c:spPr>
              <a:gradFill rotWithShape="1">
                <a:gsLst>
                  <a:gs pos="0">
                    <a:schemeClr val="accent3">
                      <a:tint val="96000"/>
                      <a:satMod val="100000"/>
                      <a:lumMod val="104000"/>
                    </a:schemeClr>
                  </a:gs>
                  <a:gs pos="78000">
                    <a:schemeClr val="accent3">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c:spPr>
            <c:extLst xmlns:c16r2="http://schemas.microsoft.com/office/drawing/2015/06/chart">
              <c:ext xmlns:c16="http://schemas.microsoft.com/office/drawing/2014/chart" uri="{C3380CC4-5D6E-409C-BE32-E72D297353CC}">
                <c16:uniqueId val="{00000005-7E59-F541-B8A4-756794BE95A5}"/>
              </c:ext>
            </c:extLst>
          </c:dPt>
          <c:dPt>
            <c:idx val="3"/>
            <c:spPr>
              <a:gradFill rotWithShape="1">
                <a:gsLst>
                  <a:gs pos="0">
                    <a:schemeClr val="accent4">
                      <a:tint val="96000"/>
                      <a:satMod val="100000"/>
                      <a:lumMod val="104000"/>
                    </a:schemeClr>
                  </a:gs>
                  <a:gs pos="78000">
                    <a:schemeClr val="accent4">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c:spPr>
            <c:extLst xmlns:c16r2="http://schemas.microsoft.com/office/drawing/2015/06/chart">
              <c:ext xmlns:c16="http://schemas.microsoft.com/office/drawing/2014/chart" uri="{C3380CC4-5D6E-409C-BE32-E72D297353CC}">
                <c16:uniqueId val="{00000007-7E59-F541-B8A4-756794BE95A5}"/>
              </c:ext>
            </c:extLst>
          </c:dPt>
          <c:cat>
            <c:strRef>
              <c:f>Sheet1!$A$2:$A$5</c:f>
              <c:strCache>
                <c:ptCount val="4"/>
                <c:pt idx="0">
                  <c:v>Cargo</c:v>
                </c:pt>
                <c:pt idx="1">
                  <c:v>Domestic passenger</c:v>
                </c:pt>
                <c:pt idx="2">
                  <c:v>International passenger</c:v>
                </c:pt>
                <c:pt idx="3">
                  <c:v>Other</c:v>
                </c:pt>
              </c:strCache>
            </c:strRef>
          </c:cat>
          <c:val>
            <c:numRef>
              <c:f>Sheet1!$B$2:$B$5</c:f>
              <c:numCache>
                <c:formatCode>General</c:formatCode>
                <c:ptCount val="4"/>
                <c:pt idx="0">
                  <c:v>7.2</c:v>
                </c:pt>
                <c:pt idx="1">
                  <c:v>41.8</c:v>
                </c:pt>
                <c:pt idx="2">
                  <c:v>28.8</c:v>
                </c:pt>
                <c:pt idx="3">
                  <c:v>22.2</c:v>
                </c:pt>
              </c:numCache>
            </c:numRef>
          </c:val>
          <c:extLst xmlns:c16r2="http://schemas.microsoft.com/office/drawing/2015/06/chart">
            <c:ext xmlns:c16="http://schemas.microsoft.com/office/drawing/2014/chart" uri="{C3380CC4-5D6E-409C-BE32-E72D297353CC}">
              <c16:uniqueId val="{00000000-18F1-4643-8FE9-2CB8EDCC249D}"/>
            </c:ext>
          </c:extLst>
        </c:ser>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layout/>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plotArea>
      <c:layout/>
      <c:pieChart>
        <c:varyColors val="1"/>
        <c:ser>
          <c:idx val="0"/>
          <c:order val="0"/>
          <c:tx>
            <c:strRef>
              <c:f>Sheet1!$B$1</c:f>
              <c:strCache>
                <c:ptCount val="1"/>
                <c:pt idx="0">
                  <c:v>Major market segmentation</c:v>
                </c:pt>
              </c:strCache>
            </c:strRef>
          </c:tx>
          <c:explosion val="6"/>
          <c:dPt>
            <c:idx val="0"/>
            <c:spPr>
              <a:gradFill rotWithShape="1">
                <a:gsLst>
                  <a:gs pos="0">
                    <a:schemeClr val="accent1">
                      <a:tint val="96000"/>
                      <a:satMod val="100000"/>
                      <a:lumMod val="104000"/>
                    </a:schemeClr>
                  </a:gs>
                  <a:gs pos="78000">
                    <a:schemeClr val="accent1">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c:spPr>
            <c:extLst xmlns:c16r2="http://schemas.microsoft.com/office/drawing/2015/06/chart">
              <c:ext xmlns:c16="http://schemas.microsoft.com/office/drawing/2014/chart" uri="{C3380CC4-5D6E-409C-BE32-E72D297353CC}">
                <c16:uniqueId val="{00000001-38AB-4FA1-98A0-3350091B70C7}"/>
              </c:ext>
            </c:extLst>
          </c:dPt>
          <c:dPt>
            <c:idx val="1"/>
            <c:spPr>
              <a:gradFill rotWithShape="1">
                <a:gsLst>
                  <a:gs pos="0">
                    <a:schemeClr val="accent2">
                      <a:tint val="96000"/>
                      <a:satMod val="100000"/>
                      <a:lumMod val="104000"/>
                    </a:schemeClr>
                  </a:gs>
                  <a:gs pos="78000">
                    <a:schemeClr val="accent2">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c:spPr>
            <c:extLst xmlns:c16r2="http://schemas.microsoft.com/office/drawing/2015/06/chart">
              <c:ext xmlns:c16="http://schemas.microsoft.com/office/drawing/2014/chart" uri="{C3380CC4-5D6E-409C-BE32-E72D297353CC}">
                <c16:uniqueId val="{00000003-105E-7D4B-8469-581DC8E41247}"/>
              </c:ext>
            </c:extLst>
          </c:dPt>
          <c:cat>
            <c:strRef>
              <c:f>Sheet1!$A$2:$A$5</c:f>
              <c:strCache>
                <c:ptCount val="2"/>
                <c:pt idx="0">
                  <c:v>Economy class</c:v>
                </c:pt>
                <c:pt idx="1">
                  <c:v>Business and first class</c:v>
                </c:pt>
              </c:strCache>
            </c:strRef>
          </c:cat>
          <c:val>
            <c:numRef>
              <c:f>Sheet1!$B$2:$B$5</c:f>
              <c:numCache>
                <c:formatCode>General</c:formatCode>
                <c:ptCount val="2"/>
                <c:pt idx="0">
                  <c:v>76.400000000000006</c:v>
                </c:pt>
                <c:pt idx="1">
                  <c:v>23.6</c:v>
                </c:pt>
              </c:numCache>
            </c:numRef>
          </c:val>
          <c:extLst xmlns:c16r2="http://schemas.microsoft.com/office/drawing/2015/06/chart">
            <c:ext xmlns:c16="http://schemas.microsoft.com/office/drawing/2014/chart" uri="{C3380CC4-5D6E-409C-BE32-E72D297353CC}">
              <c16:uniqueId val="{00000000-38AB-4FA1-98A0-3350091B70C7}"/>
            </c:ext>
          </c:extLst>
        </c:ser>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2.svg"/><Relationship Id="rId1" Type="http://schemas.openxmlformats.org/officeDocument/2006/relationships/image" Target="../media/image6.png"/><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16.png"/><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0.png"/></Relationships>
</file>

<file path=ppt/diagrams/_rels/data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22.png"/><Relationship Id="rId6" Type="http://schemas.openxmlformats.org/officeDocument/2006/relationships/image" Target="../media/image52.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26.png"/></Relationships>
</file>

<file path=ppt/diagrams/_rels/data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82.svg"/><Relationship Id="rId2" Type="http://schemas.openxmlformats.org/officeDocument/2006/relationships/image" Target="../media/image72.svg"/><Relationship Id="rId1" Type="http://schemas.openxmlformats.org/officeDocument/2006/relationships/image" Target="../media/image40.png"/><Relationship Id="rId6" Type="http://schemas.openxmlformats.org/officeDocument/2006/relationships/image" Target="../media/image76.sv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44.png"/></Relationships>
</file>

<file path=ppt/diagrams/_rels/data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24.png"/><Relationship Id="rId7" Type="http://schemas.openxmlformats.org/officeDocument/2006/relationships/image" Target="../media/image41.png"/><Relationship Id="rId12" Type="http://schemas.openxmlformats.org/officeDocument/2006/relationships/image" Target="../media/image92.svg"/><Relationship Id="rId2" Type="http://schemas.openxmlformats.org/officeDocument/2006/relationships/image" Target="../media/image84.svg"/><Relationship Id="rId1" Type="http://schemas.openxmlformats.org/officeDocument/2006/relationships/image" Target="../media/image46.png"/><Relationship Id="rId6" Type="http://schemas.openxmlformats.org/officeDocument/2006/relationships/image" Target="../media/image87.svg"/><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90.svg"/><Relationship Id="rId4" Type="http://schemas.openxmlformats.org/officeDocument/2006/relationships/image" Target="../media/image85.svg"/><Relationship Id="rId9" Type="http://schemas.openxmlformats.org/officeDocument/2006/relationships/image" Target="../media/image48.png"/></Relationships>
</file>

<file path=ppt/diagrams/_rels/data7.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94.svg"/><Relationship Id="rId1" Type="http://schemas.openxmlformats.org/officeDocument/2006/relationships/image" Target="../media/image50.png"/><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96.svg"/></Relationships>
</file>

<file path=ppt/diagrams/_rels/data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3.svg"/><Relationship Id="rId1" Type="http://schemas.openxmlformats.org/officeDocument/2006/relationships/image" Target="../media/image53.png"/><Relationship Id="rId4" Type="http://schemas.openxmlformats.org/officeDocument/2006/relationships/image" Target="../media/image10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2.svg"/><Relationship Id="rId1" Type="http://schemas.openxmlformats.org/officeDocument/2006/relationships/image" Target="../media/image6.png"/><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16.png"/><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22.png"/><Relationship Id="rId6" Type="http://schemas.openxmlformats.org/officeDocument/2006/relationships/image" Target="../media/image52.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3B4A56-CA2F-434D-B4B9-7F7C405B1B77}"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63221D89-0C21-49A1-890E-0902798A2C8E}">
      <dgm:prSet/>
      <dgm:spPr/>
      <dgm:t>
        <a:bodyPr/>
        <a:lstStyle/>
        <a:p>
          <a:pPr>
            <a:defRPr cap="all"/>
          </a:pPr>
          <a:r>
            <a:rPr lang="en-US"/>
            <a:t>Industry overview</a:t>
          </a:r>
        </a:p>
      </dgm:t>
    </dgm:pt>
    <dgm:pt modelId="{C67F2B48-FF64-41CE-A75B-6550B7939355}" type="parTrans" cxnId="{D321DF8E-9EC7-4868-BC25-A1F4214D4341}">
      <dgm:prSet/>
      <dgm:spPr/>
      <dgm:t>
        <a:bodyPr/>
        <a:lstStyle/>
        <a:p>
          <a:endParaRPr lang="en-US"/>
        </a:p>
      </dgm:t>
    </dgm:pt>
    <dgm:pt modelId="{C0099384-9C18-40AE-B0E0-193FA10E8D6B}" type="sibTrans" cxnId="{D321DF8E-9EC7-4868-BC25-A1F4214D4341}">
      <dgm:prSet/>
      <dgm:spPr/>
      <dgm:t>
        <a:bodyPr/>
        <a:lstStyle/>
        <a:p>
          <a:endParaRPr lang="en-US"/>
        </a:p>
      </dgm:t>
    </dgm:pt>
    <dgm:pt modelId="{562C7654-D539-4328-B5EF-D91BFE9496A6}">
      <dgm:prSet/>
      <dgm:spPr/>
      <dgm:t>
        <a:bodyPr/>
        <a:lstStyle/>
        <a:p>
          <a:pPr>
            <a:defRPr cap="all"/>
          </a:pPr>
          <a:r>
            <a:rPr lang="en-US"/>
            <a:t>Southwest</a:t>
          </a:r>
        </a:p>
      </dgm:t>
    </dgm:pt>
    <dgm:pt modelId="{82C6D81A-76F4-4BD2-984F-11C72BD66908}" type="parTrans" cxnId="{FD6E5B6E-98CF-4CEF-BC1F-6C0D362DF277}">
      <dgm:prSet/>
      <dgm:spPr/>
      <dgm:t>
        <a:bodyPr/>
        <a:lstStyle/>
        <a:p>
          <a:endParaRPr lang="en-US"/>
        </a:p>
      </dgm:t>
    </dgm:pt>
    <dgm:pt modelId="{C13EF88F-9C8F-4D5A-A458-F8B50B594471}" type="sibTrans" cxnId="{FD6E5B6E-98CF-4CEF-BC1F-6C0D362DF277}">
      <dgm:prSet/>
      <dgm:spPr/>
      <dgm:t>
        <a:bodyPr/>
        <a:lstStyle/>
        <a:p>
          <a:endParaRPr lang="en-US"/>
        </a:p>
      </dgm:t>
    </dgm:pt>
    <dgm:pt modelId="{CDD00CC0-3B52-4353-81F7-65395E56A8A0}">
      <dgm:prSet/>
      <dgm:spPr/>
      <dgm:t>
        <a:bodyPr/>
        <a:lstStyle/>
        <a:p>
          <a:pPr>
            <a:defRPr cap="all"/>
          </a:pPr>
          <a:r>
            <a:rPr lang="en-US"/>
            <a:t>Singapore Airlines</a:t>
          </a:r>
        </a:p>
      </dgm:t>
    </dgm:pt>
    <dgm:pt modelId="{CCEECAC1-DE74-470A-B116-67ACF46FEC2D}" type="parTrans" cxnId="{71DDF624-7833-4E08-8272-24EE33B8C8E2}">
      <dgm:prSet/>
      <dgm:spPr/>
      <dgm:t>
        <a:bodyPr/>
        <a:lstStyle/>
        <a:p>
          <a:endParaRPr lang="en-US"/>
        </a:p>
      </dgm:t>
    </dgm:pt>
    <dgm:pt modelId="{5FDB0023-9D0A-4972-A420-0D1F50EB39B0}" type="sibTrans" cxnId="{71DDF624-7833-4E08-8272-24EE33B8C8E2}">
      <dgm:prSet/>
      <dgm:spPr/>
      <dgm:t>
        <a:bodyPr/>
        <a:lstStyle/>
        <a:p>
          <a:endParaRPr lang="en-US"/>
        </a:p>
      </dgm:t>
    </dgm:pt>
    <dgm:pt modelId="{4C7B6A59-65D3-49ED-B4B8-FB3C3B5B1AA9}">
      <dgm:prSet/>
      <dgm:spPr/>
      <dgm:t>
        <a:bodyPr/>
        <a:lstStyle/>
        <a:p>
          <a:pPr>
            <a:defRPr cap="all"/>
          </a:pPr>
          <a:r>
            <a:rPr lang="en-US"/>
            <a:t>EasyJet</a:t>
          </a:r>
        </a:p>
      </dgm:t>
    </dgm:pt>
    <dgm:pt modelId="{1567BE96-7A27-4733-99E3-553C59935DF6}" type="parTrans" cxnId="{9414820F-D526-42B0-92FA-9F73E8E69414}">
      <dgm:prSet/>
      <dgm:spPr/>
      <dgm:t>
        <a:bodyPr/>
        <a:lstStyle/>
        <a:p>
          <a:endParaRPr lang="en-US"/>
        </a:p>
      </dgm:t>
    </dgm:pt>
    <dgm:pt modelId="{ED2948FD-027D-4B73-847C-8AFCD68873A6}" type="sibTrans" cxnId="{9414820F-D526-42B0-92FA-9F73E8E69414}">
      <dgm:prSet/>
      <dgm:spPr/>
      <dgm:t>
        <a:bodyPr/>
        <a:lstStyle/>
        <a:p>
          <a:endParaRPr lang="en-US"/>
        </a:p>
      </dgm:t>
    </dgm:pt>
    <dgm:pt modelId="{37FF0B20-69D0-4961-A19A-302945EB7DBF}" type="pres">
      <dgm:prSet presAssocID="{E83B4A56-CA2F-434D-B4B9-7F7C405B1B77}" presName="root" presStyleCnt="0">
        <dgm:presLayoutVars>
          <dgm:dir/>
          <dgm:resizeHandles val="exact"/>
        </dgm:presLayoutVars>
      </dgm:prSet>
      <dgm:spPr/>
      <dgm:t>
        <a:bodyPr/>
        <a:lstStyle/>
        <a:p>
          <a:endParaRPr lang="en-US"/>
        </a:p>
      </dgm:t>
    </dgm:pt>
    <dgm:pt modelId="{2EEA5B75-94DB-4CF1-94F6-25E7E93A8A5F}" type="pres">
      <dgm:prSet presAssocID="{63221D89-0C21-49A1-890E-0902798A2C8E}" presName="compNode" presStyleCnt="0"/>
      <dgm:spPr/>
    </dgm:pt>
    <dgm:pt modelId="{A736D45C-54A4-4710-834E-6B84679CB7E4}" type="pres">
      <dgm:prSet presAssocID="{63221D89-0C21-49A1-890E-0902798A2C8E}" presName="iconBgRect" presStyleLbl="bgShp" presStyleIdx="0" presStyleCnt="4"/>
      <dgm:spPr/>
    </dgm:pt>
    <dgm:pt modelId="{4C92DF58-838D-4233-B4A8-DA81608729C2}" type="pres">
      <dgm:prSet presAssocID="{63221D89-0C21-49A1-890E-0902798A2C8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Factory"/>
        </a:ext>
      </dgm:extLst>
    </dgm:pt>
    <dgm:pt modelId="{6A1F5AD0-9F9D-4B07-9465-0618E73AE70D}" type="pres">
      <dgm:prSet presAssocID="{63221D89-0C21-49A1-890E-0902798A2C8E}" presName="spaceRect" presStyleCnt="0"/>
      <dgm:spPr/>
    </dgm:pt>
    <dgm:pt modelId="{828A9A38-4297-4A7C-9822-057C1CEA510E}" type="pres">
      <dgm:prSet presAssocID="{63221D89-0C21-49A1-890E-0902798A2C8E}" presName="textRect" presStyleLbl="revTx" presStyleIdx="0" presStyleCnt="4">
        <dgm:presLayoutVars>
          <dgm:chMax val="1"/>
          <dgm:chPref val="1"/>
        </dgm:presLayoutVars>
      </dgm:prSet>
      <dgm:spPr/>
      <dgm:t>
        <a:bodyPr/>
        <a:lstStyle/>
        <a:p>
          <a:endParaRPr lang="en-US"/>
        </a:p>
      </dgm:t>
    </dgm:pt>
    <dgm:pt modelId="{506B2B2A-B2DA-429E-A94F-0504AD9D3E0D}" type="pres">
      <dgm:prSet presAssocID="{C0099384-9C18-40AE-B0E0-193FA10E8D6B}" presName="sibTrans" presStyleCnt="0"/>
      <dgm:spPr/>
    </dgm:pt>
    <dgm:pt modelId="{E2ED0772-4E3D-4FE9-B79D-F545110E1F1F}" type="pres">
      <dgm:prSet presAssocID="{562C7654-D539-4328-B5EF-D91BFE9496A6}" presName="compNode" presStyleCnt="0"/>
      <dgm:spPr/>
    </dgm:pt>
    <dgm:pt modelId="{A30652D0-BE02-4000-A556-F7C9B8834E38}" type="pres">
      <dgm:prSet presAssocID="{562C7654-D539-4328-B5EF-D91BFE9496A6}" presName="iconBgRect" presStyleLbl="bgShp" presStyleIdx="1" presStyleCnt="4"/>
      <dgm:spPr/>
    </dgm:pt>
    <dgm:pt modelId="{4E29F902-A848-4280-AB90-1466732CEE2B}" type="pres">
      <dgm:prSet presAssocID="{562C7654-D539-4328-B5EF-D91BFE9496A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Airplane"/>
        </a:ext>
      </dgm:extLst>
    </dgm:pt>
    <dgm:pt modelId="{58056985-C01F-40FF-A73B-18349EAC4022}" type="pres">
      <dgm:prSet presAssocID="{562C7654-D539-4328-B5EF-D91BFE9496A6}" presName="spaceRect" presStyleCnt="0"/>
      <dgm:spPr/>
    </dgm:pt>
    <dgm:pt modelId="{90C2BF04-993F-4740-8CDB-26359E2A8CBB}" type="pres">
      <dgm:prSet presAssocID="{562C7654-D539-4328-B5EF-D91BFE9496A6}" presName="textRect" presStyleLbl="revTx" presStyleIdx="1" presStyleCnt="4">
        <dgm:presLayoutVars>
          <dgm:chMax val="1"/>
          <dgm:chPref val="1"/>
        </dgm:presLayoutVars>
      </dgm:prSet>
      <dgm:spPr/>
      <dgm:t>
        <a:bodyPr/>
        <a:lstStyle/>
        <a:p>
          <a:endParaRPr lang="en-US"/>
        </a:p>
      </dgm:t>
    </dgm:pt>
    <dgm:pt modelId="{2CC634AC-CFA9-42B4-A32B-1808F1A83C2B}" type="pres">
      <dgm:prSet presAssocID="{C13EF88F-9C8F-4D5A-A458-F8B50B594471}" presName="sibTrans" presStyleCnt="0"/>
      <dgm:spPr/>
    </dgm:pt>
    <dgm:pt modelId="{AAE45AFF-AD78-4AE7-AA96-4C997022470F}" type="pres">
      <dgm:prSet presAssocID="{CDD00CC0-3B52-4353-81F7-65395E56A8A0}" presName="compNode" presStyleCnt="0"/>
      <dgm:spPr/>
    </dgm:pt>
    <dgm:pt modelId="{53B23CA7-52B5-4349-8E51-2ECCD347999A}" type="pres">
      <dgm:prSet presAssocID="{CDD00CC0-3B52-4353-81F7-65395E56A8A0}" presName="iconBgRect" presStyleLbl="bgShp" presStyleIdx="2" presStyleCnt="4"/>
      <dgm:spPr/>
    </dgm:pt>
    <dgm:pt modelId="{316BA5A6-2237-4B74-BE92-806CC8633DC7}" type="pres">
      <dgm:prSet presAssocID="{CDD00CC0-3B52-4353-81F7-65395E56A8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Airplane"/>
        </a:ext>
      </dgm:extLst>
    </dgm:pt>
    <dgm:pt modelId="{531C09F8-4E3F-4D37-8101-35DCD9DA3CA5}" type="pres">
      <dgm:prSet presAssocID="{CDD00CC0-3B52-4353-81F7-65395E56A8A0}" presName="spaceRect" presStyleCnt="0"/>
      <dgm:spPr/>
    </dgm:pt>
    <dgm:pt modelId="{58B8C0A4-8338-4E32-A8B9-36D1E2F7AC30}" type="pres">
      <dgm:prSet presAssocID="{CDD00CC0-3B52-4353-81F7-65395E56A8A0}" presName="textRect" presStyleLbl="revTx" presStyleIdx="2" presStyleCnt="4">
        <dgm:presLayoutVars>
          <dgm:chMax val="1"/>
          <dgm:chPref val="1"/>
        </dgm:presLayoutVars>
      </dgm:prSet>
      <dgm:spPr/>
      <dgm:t>
        <a:bodyPr/>
        <a:lstStyle/>
        <a:p>
          <a:endParaRPr lang="en-US"/>
        </a:p>
      </dgm:t>
    </dgm:pt>
    <dgm:pt modelId="{48E8CDC0-8E9E-41D8-BE63-2757277E17AC}" type="pres">
      <dgm:prSet presAssocID="{5FDB0023-9D0A-4972-A420-0D1F50EB39B0}" presName="sibTrans" presStyleCnt="0"/>
      <dgm:spPr/>
    </dgm:pt>
    <dgm:pt modelId="{FFB4EA23-3595-4A08-A960-78A49EB86303}" type="pres">
      <dgm:prSet presAssocID="{4C7B6A59-65D3-49ED-B4B8-FB3C3B5B1AA9}" presName="compNode" presStyleCnt="0"/>
      <dgm:spPr/>
    </dgm:pt>
    <dgm:pt modelId="{0E0C2C63-D5B4-44B8-82F5-2365416975A7}" type="pres">
      <dgm:prSet presAssocID="{4C7B6A59-65D3-49ED-B4B8-FB3C3B5B1AA9}" presName="iconBgRect" presStyleLbl="bgShp" presStyleIdx="3" presStyleCnt="4"/>
      <dgm:spPr/>
    </dgm:pt>
    <dgm:pt modelId="{536561A9-CEEC-45D4-912A-7FF406B97880}" type="pres">
      <dgm:prSet presAssocID="{4C7B6A59-65D3-49ED-B4B8-FB3C3B5B1AA9}" presName="iconRect" presStyleLbl="node1" presStyleIdx="3" presStyleCnt="4"/>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a:noFill/>
        </a:ln>
      </dgm:spPr>
      <dgm:extLst>
        <a:ext uri="{E40237B7-FDA0-4F09-8148-C483321AD2D9}">
          <dgm14:cNvPr xmlns:dgm14="http://schemas.microsoft.com/office/drawing/2010/diagram" xmlns="" id="0" name="" descr="Airplane"/>
        </a:ext>
      </dgm:extLst>
    </dgm:pt>
    <dgm:pt modelId="{03F14FD4-F951-4FA7-A025-587D44B0876D}" type="pres">
      <dgm:prSet presAssocID="{4C7B6A59-65D3-49ED-B4B8-FB3C3B5B1AA9}" presName="spaceRect" presStyleCnt="0"/>
      <dgm:spPr/>
    </dgm:pt>
    <dgm:pt modelId="{5EA410CB-290A-4434-B90B-158F333C9C88}" type="pres">
      <dgm:prSet presAssocID="{4C7B6A59-65D3-49ED-B4B8-FB3C3B5B1AA9}" presName="textRect" presStyleLbl="revTx" presStyleIdx="3" presStyleCnt="4">
        <dgm:presLayoutVars>
          <dgm:chMax val="1"/>
          <dgm:chPref val="1"/>
        </dgm:presLayoutVars>
      </dgm:prSet>
      <dgm:spPr/>
      <dgm:t>
        <a:bodyPr/>
        <a:lstStyle/>
        <a:p>
          <a:endParaRPr lang="en-US"/>
        </a:p>
      </dgm:t>
    </dgm:pt>
  </dgm:ptLst>
  <dgm:cxnLst>
    <dgm:cxn modelId="{71DDF624-7833-4E08-8272-24EE33B8C8E2}" srcId="{E83B4A56-CA2F-434D-B4B9-7F7C405B1B77}" destId="{CDD00CC0-3B52-4353-81F7-65395E56A8A0}" srcOrd="2" destOrd="0" parTransId="{CCEECAC1-DE74-470A-B116-67ACF46FEC2D}" sibTransId="{5FDB0023-9D0A-4972-A420-0D1F50EB39B0}"/>
    <dgm:cxn modelId="{B18CCFB2-CACE-4047-B28D-D384DDA2D7A3}" type="presOf" srcId="{CDD00CC0-3B52-4353-81F7-65395E56A8A0}" destId="{58B8C0A4-8338-4E32-A8B9-36D1E2F7AC30}" srcOrd="0" destOrd="0" presId="urn:microsoft.com/office/officeart/2018/5/layout/IconCircleLabelList"/>
    <dgm:cxn modelId="{8AB08525-C217-458E-A2B9-227FD8B59BE3}" type="presOf" srcId="{562C7654-D539-4328-B5EF-D91BFE9496A6}" destId="{90C2BF04-993F-4740-8CDB-26359E2A8CBB}" srcOrd="0" destOrd="0" presId="urn:microsoft.com/office/officeart/2018/5/layout/IconCircleLabelList"/>
    <dgm:cxn modelId="{9414820F-D526-42B0-92FA-9F73E8E69414}" srcId="{E83B4A56-CA2F-434D-B4B9-7F7C405B1B77}" destId="{4C7B6A59-65D3-49ED-B4B8-FB3C3B5B1AA9}" srcOrd="3" destOrd="0" parTransId="{1567BE96-7A27-4733-99E3-553C59935DF6}" sibTransId="{ED2948FD-027D-4B73-847C-8AFCD68873A6}"/>
    <dgm:cxn modelId="{E4AF7988-5446-4524-A5DD-E6B78CB2FB75}" type="presOf" srcId="{63221D89-0C21-49A1-890E-0902798A2C8E}" destId="{828A9A38-4297-4A7C-9822-057C1CEA510E}" srcOrd="0" destOrd="0" presId="urn:microsoft.com/office/officeart/2018/5/layout/IconCircleLabelList"/>
    <dgm:cxn modelId="{D321DF8E-9EC7-4868-BC25-A1F4214D4341}" srcId="{E83B4A56-CA2F-434D-B4B9-7F7C405B1B77}" destId="{63221D89-0C21-49A1-890E-0902798A2C8E}" srcOrd="0" destOrd="0" parTransId="{C67F2B48-FF64-41CE-A75B-6550B7939355}" sibTransId="{C0099384-9C18-40AE-B0E0-193FA10E8D6B}"/>
    <dgm:cxn modelId="{B911F67D-636C-4871-98BC-EAAFD494A2DF}" type="presOf" srcId="{E83B4A56-CA2F-434D-B4B9-7F7C405B1B77}" destId="{37FF0B20-69D0-4961-A19A-302945EB7DBF}" srcOrd="0" destOrd="0" presId="urn:microsoft.com/office/officeart/2018/5/layout/IconCircleLabelList"/>
    <dgm:cxn modelId="{FD6E5B6E-98CF-4CEF-BC1F-6C0D362DF277}" srcId="{E83B4A56-CA2F-434D-B4B9-7F7C405B1B77}" destId="{562C7654-D539-4328-B5EF-D91BFE9496A6}" srcOrd="1" destOrd="0" parTransId="{82C6D81A-76F4-4BD2-984F-11C72BD66908}" sibTransId="{C13EF88F-9C8F-4D5A-A458-F8B50B594471}"/>
    <dgm:cxn modelId="{EF3A54C2-CB96-4195-B7D2-649810CA5B77}" type="presOf" srcId="{4C7B6A59-65D3-49ED-B4B8-FB3C3B5B1AA9}" destId="{5EA410CB-290A-4434-B90B-158F333C9C88}" srcOrd="0" destOrd="0" presId="urn:microsoft.com/office/officeart/2018/5/layout/IconCircleLabelList"/>
    <dgm:cxn modelId="{4E615B38-08E9-40DC-8C96-BD3D17CED214}" type="presParOf" srcId="{37FF0B20-69D0-4961-A19A-302945EB7DBF}" destId="{2EEA5B75-94DB-4CF1-94F6-25E7E93A8A5F}" srcOrd="0" destOrd="0" presId="urn:microsoft.com/office/officeart/2018/5/layout/IconCircleLabelList"/>
    <dgm:cxn modelId="{161351FF-355F-4A0C-BBF8-8AF7213EA56A}" type="presParOf" srcId="{2EEA5B75-94DB-4CF1-94F6-25E7E93A8A5F}" destId="{A736D45C-54A4-4710-834E-6B84679CB7E4}" srcOrd="0" destOrd="0" presId="urn:microsoft.com/office/officeart/2018/5/layout/IconCircleLabelList"/>
    <dgm:cxn modelId="{676D3553-AA50-46FA-BB5E-81747278D1B9}" type="presParOf" srcId="{2EEA5B75-94DB-4CF1-94F6-25E7E93A8A5F}" destId="{4C92DF58-838D-4233-B4A8-DA81608729C2}" srcOrd="1" destOrd="0" presId="urn:microsoft.com/office/officeart/2018/5/layout/IconCircleLabelList"/>
    <dgm:cxn modelId="{4B16F95F-4C31-4DAC-B0F0-7F943C370EB2}" type="presParOf" srcId="{2EEA5B75-94DB-4CF1-94F6-25E7E93A8A5F}" destId="{6A1F5AD0-9F9D-4B07-9465-0618E73AE70D}" srcOrd="2" destOrd="0" presId="urn:microsoft.com/office/officeart/2018/5/layout/IconCircleLabelList"/>
    <dgm:cxn modelId="{22EAF7B8-0B9A-4D43-AE82-DFB7F8D08C23}" type="presParOf" srcId="{2EEA5B75-94DB-4CF1-94F6-25E7E93A8A5F}" destId="{828A9A38-4297-4A7C-9822-057C1CEA510E}" srcOrd="3" destOrd="0" presId="urn:microsoft.com/office/officeart/2018/5/layout/IconCircleLabelList"/>
    <dgm:cxn modelId="{32D93334-9CC1-4078-9BA6-31D0A5BC3373}" type="presParOf" srcId="{37FF0B20-69D0-4961-A19A-302945EB7DBF}" destId="{506B2B2A-B2DA-429E-A94F-0504AD9D3E0D}" srcOrd="1" destOrd="0" presId="urn:microsoft.com/office/officeart/2018/5/layout/IconCircleLabelList"/>
    <dgm:cxn modelId="{EB4BE208-B2AB-4240-8E59-1692DF751DF2}" type="presParOf" srcId="{37FF0B20-69D0-4961-A19A-302945EB7DBF}" destId="{E2ED0772-4E3D-4FE9-B79D-F545110E1F1F}" srcOrd="2" destOrd="0" presId="urn:microsoft.com/office/officeart/2018/5/layout/IconCircleLabelList"/>
    <dgm:cxn modelId="{5DFE571B-8EBD-4EC7-9850-B3DA5C25D567}" type="presParOf" srcId="{E2ED0772-4E3D-4FE9-B79D-F545110E1F1F}" destId="{A30652D0-BE02-4000-A556-F7C9B8834E38}" srcOrd="0" destOrd="0" presId="urn:microsoft.com/office/officeart/2018/5/layout/IconCircleLabelList"/>
    <dgm:cxn modelId="{5288CF3B-EDAB-450B-9F15-1AF03B2276F0}" type="presParOf" srcId="{E2ED0772-4E3D-4FE9-B79D-F545110E1F1F}" destId="{4E29F902-A848-4280-AB90-1466732CEE2B}" srcOrd="1" destOrd="0" presId="urn:microsoft.com/office/officeart/2018/5/layout/IconCircleLabelList"/>
    <dgm:cxn modelId="{FD512BF7-5C95-49A3-AF9A-00BB91214547}" type="presParOf" srcId="{E2ED0772-4E3D-4FE9-B79D-F545110E1F1F}" destId="{58056985-C01F-40FF-A73B-18349EAC4022}" srcOrd="2" destOrd="0" presId="urn:microsoft.com/office/officeart/2018/5/layout/IconCircleLabelList"/>
    <dgm:cxn modelId="{0FB64C26-6FD7-47D0-9698-5368B92D414F}" type="presParOf" srcId="{E2ED0772-4E3D-4FE9-B79D-F545110E1F1F}" destId="{90C2BF04-993F-4740-8CDB-26359E2A8CBB}" srcOrd="3" destOrd="0" presId="urn:microsoft.com/office/officeart/2018/5/layout/IconCircleLabelList"/>
    <dgm:cxn modelId="{E6F07EE7-0432-4516-AF53-396F9274A45C}" type="presParOf" srcId="{37FF0B20-69D0-4961-A19A-302945EB7DBF}" destId="{2CC634AC-CFA9-42B4-A32B-1808F1A83C2B}" srcOrd="3" destOrd="0" presId="urn:microsoft.com/office/officeart/2018/5/layout/IconCircleLabelList"/>
    <dgm:cxn modelId="{CC13730B-F830-4B65-8756-AEC884D158D4}" type="presParOf" srcId="{37FF0B20-69D0-4961-A19A-302945EB7DBF}" destId="{AAE45AFF-AD78-4AE7-AA96-4C997022470F}" srcOrd="4" destOrd="0" presId="urn:microsoft.com/office/officeart/2018/5/layout/IconCircleLabelList"/>
    <dgm:cxn modelId="{54835D31-5522-4742-BE45-6DE3D961D6F2}" type="presParOf" srcId="{AAE45AFF-AD78-4AE7-AA96-4C997022470F}" destId="{53B23CA7-52B5-4349-8E51-2ECCD347999A}" srcOrd="0" destOrd="0" presId="urn:microsoft.com/office/officeart/2018/5/layout/IconCircleLabelList"/>
    <dgm:cxn modelId="{08DC9685-ED18-443D-BA45-E80EFFD0115E}" type="presParOf" srcId="{AAE45AFF-AD78-4AE7-AA96-4C997022470F}" destId="{316BA5A6-2237-4B74-BE92-806CC8633DC7}" srcOrd="1" destOrd="0" presId="urn:microsoft.com/office/officeart/2018/5/layout/IconCircleLabelList"/>
    <dgm:cxn modelId="{9571AA9E-3055-4859-ACC6-AB49A96D2CB9}" type="presParOf" srcId="{AAE45AFF-AD78-4AE7-AA96-4C997022470F}" destId="{531C09F8-4E3F-4D37-8101-35DCD9DA3CA5}" srcOrd="2" destOrd="0" presId="urn:microsoft.com/office/officeart/2018/5/layout/IconCircleLabelList"/>
    <dgm:cxn modelId="{608AAF42-22B1-460E-94F4-934A8B65E4F2}" type="presParOf" srcId="{AAE45AFF-AD78-4AE7-AA96-4C997022470F}" destId="{58B8C0A4-8338-4E32-A8B9-36D1E2F7AC30}" srcOrd="3" destOrd="0" presId="urn:microsoft.com/office/officeart/2018/5/layout/IconCircleLabelList"/>
    <dgm:cxn modelId="{1E0ED5D7-697F-4646-AA21-8C3ED8D6A28B}" type="presParOf" srcId="{37FF0B20-69D0-4961-A19A-302945EB7DBF}" destId="{48E8CDC0-8E9E-41D8-BE63-2757277E17AC}" srcOrd="5" destOrd="0" presId="urn:microsoft.com/office/officeart/2018/5/layout/IconCircleLabelList"/>
    <dgm:cxn modelId="{48BE0FE5-95D8-4728-8D6E-3F73FD0B40B5}" type="presParOf" srcId="{37FF0B20-69D0-4961-A19A-302945EB7DBF}" destId="{FFB4EA23-3595-4A08-A960-78A49EB86303}" srcOrd="6" destOrd="0" presId="urn:microsoft.com/office/officeart/2018/5/layout/IconCircleLabelList"/>
    <dgm:cxn modelId="{2D61AEA9-471E-4BE3-871F-118FBA1F1214}" type="presParOf" srcId="{FFB4EA23-3595-4A08-A960-78A49EB86303}" destId="{0E0C2C63-D5B4-44B8-82F5-2365416975A7}" srcOrd="0" destOrd="0" presId="urn:microsoft.com/office/officeart/2018/5/layout/IconCircleLabelList"/>
    <dgm:cxn modelId="{CB0BFB48-15E9-4304-A970-2491F0CC3B33}" type="presParOf" srcId="{FFB4EA23-3595-4A08-A960-78A49EB86303}" destId="{536561A9-CEEC-45D4-912A-7FF406B97880}" srcOrd="1" destOrd="0" presId="urn:microsoft.com/office/officeart/2018/5/layout/IconCircleLabelList"/>
    <dgm:cxn modelId="{40DE6B46-F76C-4AA8-9FC8-E44539A2BC9D}" type="presParOf" srcId="{FFB4EA23-3595-4A08-A960-78A49EB86303}" destId="{03F14FD4-F951-4FA7-A025-587D44B0876D}" srcOrd="2" destOrd="0" presId="urn:microsoft.com/office/officeart/2018/5/layout/IconCircleLabelList"/>
    <dgm:cxn modelId="{EC85BD43-E65E-4BE9-AB8A-A19DD6D7A72C}" type="presParOf" srcId="{FFB4EA23-3595-4A08-A960-78A49EB86303}" destId="{5EA410CB-290A-4434-B90B-158F333C9C88}" srcOrd="3" destOrd="0" presId="urn:microsoft.com/office/officeart/2018/5/layout/IconCircleLabel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C4CE4E-BCE9-4309-8097-D9FE7664F9A6}" type="doc">
      <dgm:prSet loTypeId="urn:microsoft.com/office/officeart/2017/3/layout/HorizontalPathTimeline" loCatId="process" qsTypeId="urn:microsoft.com/office/officeart/2005/8/quickstyle/simple4" qsCatId="simple" csTypeId="urn:microsoft.com/office/officeart/2005/8/colors/accent2_2" csCatId="accent2" phldr="1"/>
      <dgm:spPr/>
      <dgm:t>
        <a:bodyPr/>
        <a:lstStyle/>
        <a:p>
          <a:endParaRPr lang="en-US"/>
        </a:p>
      </dgm:t>
    </dgm:pt>
    <dgm:pt modelId="{54797023-DE6E-4FC8-8A97-9E1C28511F0B}">
      <dgm:prSet/>
      <dgm:spPr/>
      <dgm:t>
        <a:bodyPr/>
        <a:lstStyle/>
        <a:p>
          <a:pPr>
            <a:defRPr b="1"/>
          </a:pPr>
          <a:r>
            <a:rPr lang="en-US"/>
            <a:t>1995</a:t>
          </a:r>
        </a:p>
      </dgm:t>
    </dgm:pt>
    <dgm:pt modelId="{6AE4A054-E8D5-4A1E-BE41-4B3E87DE8C44}" type="parTrans" cxnId="{BE60939E-2702-4C6E-8EE3-AAD94CD11A41}">
      <dgm:prSet/>
      <dgm:spPr/>
      <dgm:t>
        <a:bodyPr/>
        <a:lstStyle/>
        <a:p>
          <a:endParaRPr lang="en-US"/>
        </a:p>
      </dgm:t>
    </dgm:pt>
    <dgm:pt modelId="{1673C9B4-03CC-4233-8C14-209144C70CD2}" type="sibTrans" cxnId="{BE60939E-2702-4C6E-8EE3-AAD94CD11A41}">
      <dgm:prSet/>
      <dgm:spPr/>
      <dgm:t>
        <a:bodyPr/>
        <a:lstStyle/>
        <a:p>
          <a:endParaRPr lang="en-US"/>
        </a:p>
      </dgm:t>
    </dgm:pt>
    <dgm:pt modelId="{1E4116BF-3FE8-41CB-A230-8347A5BB4040}">
      <dgm:prSet custT="1"/>
      <dgm:spPr/>
      <dgm:t>
        <a:bodyPr/>
        <a:lstStyle/>
        <a:p>
          <a:r>
            <a:rPr lang="en-US" sz="1000"/>
            <a:t>EasyJet is established by Greek-Cypriot Stelios</a:t>
          </a:r>
        </a:p>
      </dgm:t>
    </dgm:pt>
    <dgm:pt modelId="{0978277F-25F8-453C-BCD9-B02697568AFC}" type="parTrans" cxnId="{A22CE8BD-27BC-47BF-B319-EBC0282BCF1E}">
      <dgm:prSet/>
      <dgm:spPr/>
      <dgm:t>
        <a:bodyPr/>
        <a:lstStyle/>
        <a:p>
          <a:endParaRPr lang="en-US"/>
        </a:p>
      </dgm:t>
    </dgm:pt>
    <dgm:pt modelId="{579B6D49-99C5-4697-A86B-1E4C1A555DED}" type="sibTrans" cxnId="{A22CE8BD-27BC-47BF-B319-EBC0282BCF1E}">
      <dgm:prSet/>
      <dgm:spPr/>
      <dgm:t>
        <a:bodyPr/>
        <a:lstStyle/>
        <a:p>
          <a:endParaRPr lang="en-US"/>
        </a:p>
      </dgm:t>
    </dgm:pt>
    <dgm:pt modelId="{E2126153-C008-4B6C-B4E3-93C4B201FA2E}">
      <dgm:prSet/>
      <dgm:spPr/>
      <dgm:t>
        <a:bodyPr/>
        <a:lstStyle/>
        <a:p>
          <a:pPr>
            <a:defRPr b="1"/>
          </a:pPr>
          <a:r>
            <a:rPr lang="en-US"/>
            <a:t>1996</a:t>
          </a:r>
        </a:p>
      </dgm:t>
    </dgm:pt>
    <dgm:pt modelId="{A9E4326F-88B0-4AE7-9CA2-E865C2E44B1B}" type="parTrans" cxnId="{FC088EA1-8C11-472D-9A19-3EFBE1BC93B9}">
      <dgm:prSet/>
      <dgm:spPr/>
      <dgm:t>
        <a:bodyPr/>
        <a:lstStyle/>
        <a:p>
          <a:endParaRPr lang="en-US"/>
        </a:p>
      </dgm:t>
    </dgm:pt>
    <dgm:pt modelId="{D95AE445-A653-4A97-B4D4-27D70425ECC7}" type="sibTrans" cxnId="{FC088EA1-8C11-472D-9A19-3EFBE1BC93B9}">
      <dgm:prSet/>
      <dgm:spPr/>
      <dgm:t>
        <a:bodyPr/>
        <a:lstStyle/>
        <a:p>
          <a:endParaRPr lang="en-US"/>
        </a:p>
      </dgm:t>
    </dgm:pt>
    <dgm:pt modelId="{56D6D886-FF14-4847-970B-37A5734B253C}">
      <dgm:prSet/>
      <dgm:spPr/>
      <dgm:t>
        <a:bodyPr/>
        <a:lstStyle/>
        <a:p>
          <a:r>
            <a:rPr lang="en-US">
              <a:latin typeface="Century Gothic" panose="020B0502020202020204"/>
            </a:rPr>
            <a:t>Receives</a:t>
          </a:r>
          <a:r>
            <a:rPr lang="en-US"/>
            <a:t> its first aircraft opening up international travel</a:t>
          </a:r>
        </a:p>
      </dgm:t>
    </dgm:pt>
    <dgm:pt modelId="{6C863C2C-663C-4A1F-A135-21A275B2E357}" type="parTrans" cxnId="{8E0548D0-F867-44B1-8202-665AF4239A0A}">
      <dgm:prSet/>
      <dgm:spPr/>
      <dgm:t>
        <a:bodyPr/>
        <a:lstStyle/>
        <a:p>
          <a:endParaRPr lang="en-US"/>
        </a:p>
      </dgm:t>
    </dgm:pt>
    <dgm:pt modelId="{883A38E3-5723-4BDD-BA6C-DBBBB98DCD36}" type="sibTrans" cxnId="{8E0548D0-F867-44B1-8202-665AF4239A0A}">
      <dgm:prSet/>
      <dgm:spPr/>
      <dgm:t>
        <a:bodyPr/>
        <a:lstStyle/>
        <a:p>
          <a:endParaRPr lang="en-US"/>
        </a:p>
      </dgm:t>
    </dgm:pt>
    <dgm:pt modelId="{1489AA2E-C3F0-4E6B-A161-44ACBA66FA14}">
      <dgm:prSet/>
      <dgm:spPr/>
      <dgm:t>
        <a:bodyPr/>
        <a:lstStyle/>
        <a:p>
          <a:pPr>
            <a:defRPr b="1"/>
          </a:pPr>
          <a:r>
            <a:rPr lang="en-US"/>
            <a:t>2000</a:t>
          </a:r>
        </a:p>
      </dgm:t>
    </dgm:pt>
    <dgm:pt modelId="{04940F21-ADCE-4F41-A640-05DA2242B86F}" type="parTrans" cxnId="{EF988A92-DBF7-47DD-86CE-5A2D180B0B22}">
      <dgm:prSet/>
      <dgm:spPr/>
      <dgm:t>
        <a:bodyPr/>
        <a:lstStyle/>
        <a:p>
          <a:endParaRPr lang="en-US"/>
        </a:p>
      </dgm:t>
    </dgm:pt>
    <dgm:pt modelId="{B8829CE3-FD93-4ADA-BD82-0C78D9096042}" type="sibTrans" cxnId="{EF988A92-DBF7-47DD-86CE-5A2D180B0B22}">
      <dgm:prSet/>
      <dgm:spPr/>
      <dgm:t>
        <a:bodyPr/>
        <a:lstStyle/>
        <a:p>
          <a:endParaRPr lang="en-US"/>
        </a:p>
      </dgm:t>
    </dgm:pt>
    <dgm:pt modelId="{2E6FF89D-141C-458A-8894-75A38214338D}">
      <dgm:prSet/>
      <dgm:spPr/>
      <dgm:t>
        <a:bodyPr/>
        <a:lstStyle/>
        <a:p>
          <a:r>
            <a:rPr lang="en-US"/>
            <a:t>EasyJet is listed on the London Stock Exchange</a:t>
          </a:r>
        </a:p>
      </dgm:t>
    </dgm:pt>
    <dgm:pt modelId="{7A75059F-A90C-42F8-A79E-3CF193D8AB35}" type="parTrans" cxnId="{EA399D2F-EB25-4995-992F-D56510505C76}">
      <dgm:prSet/>
      <dgm:spPr/>
      <dgm:t>
        <a:bodyPr/>
        <a:lstStyle/>
        <a:p>
          <a:endParaRPr lang="en-US"/>
        </a:p>
      </dgm:t>
    </dgm:pt>
    <dgm:pt modelId="{91B2E902-8C86-4E5E-97B0-AD3BF1322C07}" type="sibTrans" cxnId="{EA399D2F-EB25-4995-992F-D56510505C76}">
      <dgm:prSet/>
      <dgm:spPr/>
      <dgm:t>
        <a:bodyPr/>
        <a:lstStyle/>
        <a:p>
          <a:endParaRPr lang="en-US"/>
        </a:p>
      </dgm:t>
    </dgm:pt>
    <dgm:pt modelId="{95AFE0AB-1784-401D-A0C6-DAFA8AE748C5}">
      <dgm:prSet/>
      <dgm:spPr/>
      <dgm:t>
        <a:bodyPr/>
        <a:lstStyle/>
        <a:p>
          <a:pPr>
            <a:defRPr b="1"/>
          </a:pPr>
          <a:r>
            <a:rPr lang="en-US"/>
            <a:t>2002</a:t>
          </a:r>
        </a:p>
      </dgm:t>
    </dgm:pt>
    <dgm:pt modelId="{2310C02B-41EC-487C-AA15-49F9EB1CB925}" type="parTrans" cxnId="{3D97B35E-E16D-495A-AF78-DE8CA924E7B6}">
      <dgm:prSet/>
      <dgm:spPr/>
      <dgm:t>
        <a:bodyPr/>
        <a:lstStyle/>
        <a:p>
          <a:endParaRPr lang="en-US"/>
        </a:p>
      </dgm:t>
    </dgm:pt>
    <dgm:pt modelId="{4BC9B361-B50C-4418-9B0B-3336227A7DAB}" type="sibTrans" cxnId="{3D97B35E-E16D-495A-AF78-DE8CA924E7B6}">
      <dgm:prSet/>
      <dgm:spPr/>
      <dgm:t>
        <a:bodyPr/>
        <a:lstStyle/>
        <a:p>
          <a:endParaRPr lang="en-US"/>
        </a:p>
      </dgm:t>
    </dgm:pt>
    <dgm:pt modelId="{0EF45523-4E39-4EB6-9B00-A1259238B198}">
      <dgm:prSet/>
      <dgm:spPr/>
      <dgm:t>
        <a:bodyPr/>
        <a:lstStyle/>
        <a:p>
          <a:r>
            <a:rPr lang="en-US">
              <a:latin typeface="Century Gothic" panose="020B0502020202020204"/>
            </a:rPr>
            <a:t>Makes</a:t>
          </a:r>
          <a:r>
            <a:rPr lang="en-US"/>
            <a:t> London Gatwick Airport its main operational base</a:t>
          </a:r>
        </a:p>
      </dgm:t>
    </dgm:pt>
    <dgm:pt modelId="{A0F8BF87-2A3A-46A9-9D1F-DAF0235E8334}" type="parTrans" cxnId="{B75668FE-1B75-46A5-A80E-6DECF2E41C5A}">
      <dgm:prSet/>
      <dgm:spPr/>
      <dgm:t>
        <a:bodyPr/>
        <a:lstStyle/>
        <a:p>
          <a:endParaRPr lang="en-US"/>
        </a:p>
      </dgm:t>
    </dgm:pt>
    <dgm:pt modelId="{29798C86-2359-4EDB-938A-649374C5B687}" type="sibTrans" cxnId="{B75668FE-1B75-46A5-A80E-6DECF2E41C5A}">
      <dgm:prSet/>
      <dgm:spPr/>
      <dgm:t>
        <a:bodyPr/>
        <a:lstStyle/>
        <a:p>
          <a:endParaRPr lang="en-US"/>
        </a:p>
      </dgm:t>
    </dgm:pt>
    <dgm:pt modelId="{9F097F55-E616-4F8E-9146-B5493114876A}">
      <dgm:prSet/>
      <dgm:spPr/>
      <dgm:t>
        <a:bodyPr/>
        <a:lstStyle/>
        <a:p>
          <a:pPr>
            <a:defRPr b="1"/>
          </a:pPr>
          <a:r>
            <a:rPr lang="en-US"/>
            <a:t>2004</a:t>
          </a:r>
        </a:p>
      </dgm:t>
    </dgm:pt>
    <dgm:pt modelId="{5A905CF2-31E2-4549-A5AC-9BC7413696BD}" type="parTrans" cxnId="{0FA7FA72-F4FD-4A97-B244-FC97E83BBA17}">
      <dgm:prSet/>
      <dgm:spPr/>
      <dgm:t>
        <a:bodyPr/>
        <a:lstStyle/>
        <a:p>
          <a:endParaRPr lang="en-US"/>
        </a:p>
      </dgm:t>
    </dgm:pt>
    <dgm:pt modelId="{26EFA70D-3EE7-41DA-BE5F-D715A0F3C085}" type="sibTrans" cxnId="{0FA7FA72-F4FD-4A97-B244-FC97E83BBA17}">
      <dgm:prSet/>
      <dgm:spPr/>
      <dgm:t>
        <a:bodyPr/>
        <a:lstStyle/>
        <a:p>
          <a:endParaRPr lang="en-US"/>
        </a:p>
      </dgm:t>
    </dgm:pt>
    <dgm:pt modelId="{9C6CB865-5CCB-4423-BA25-5B733EE4C1F6}">
      <dgm:prSet/>
      <dgm:spPr/>
      <dgm:t>
        <a:bodyPr/>
        <a:lstStyle/>
        <a:p>
          <a:r>
            <a:rPr lang="en-US"/>
            <a:t>FL Group purchases an 8.4% stake in the business</a:t>
          </a:r>
        </a:p>
      </dgm:t>
    </dgm:pt>
    <dgm:pt modelId="{7131954A-FA78-402F-8748-EF7233EDD005}" type="parTrans" cxnId="{E845138B-833A-42D3-BB4F-79CBB3E7E082}">
      <dgm:prSet/>
      <dgm:spPr/>
      <dgm:t>
        <a:bodyPr/>
        <a:lstStyle/>
        <a:p>
          <a:endParaRPr lang="en-US"/>
        </a:p>
      </dgm:t>
    </dgm:pt>
    <dgm:pt modelId="{04E17973-0604-4370-8AF7-0099870C0CC2}" type="sibTrans" cxnId="{E845138B-833A-42D3-BB4F-79CBB3E7E082}">
      <dgm:prSet/>
      <dgm:spPr/>
      <dgm:t>
        <a:bodyPr/>
        <a:lstStyle/>
        <a:p>
          <a:endParaRPr lang="en-US"/>
        </a:p>
      </dgm:t>
    </dgm:pt>
    <dgm:pt modelId="{A2891F70-B370-4F43-9EDD-0E503BB831DD}">
      <dgm:prSet/>
      <dgm:spPr/>
      <dgm:t>
        <a:bodyPr/>
        <a:lstStyle/>
        <a:p>
          <a:pPr>
            <a:defRPr b="1"/>
          </a:pPr>
          <a:r>
            <a:rPr lang="en-US"/>
            <a:t>2006</a:t>
          </a:r>
        </a:p>
      </dgm:t>
    </dgm:pt>
    <dgm:pt modelId="{17393161-AECE-42FB-AAAE-B9AEE16C4866}" type="parTrans" cxnId="{9E81673C-BEA2-4C3C-82FD-14A568A673B0}">
      <dgm:prSet/>
      <dgm:spPr/>
      <dgm:t>
        <a:bodyPr/>
        <a:lstStyle/>
        <a:p>
          <a:endParaRPr lang="en-US"/>
        </a:p>
      </dgm:t>
    </dgm:pt>
    <dgm:pt modelId="{17EAE650-4FFF-472A-A048-E498800F2814}" type="sibTrans" cxnId="{9E81673C-BEA2-4C3C-82FD-14A568A673B0}">
      <dgm:prSet/>
      <dgm:spPr/>
      <dgm:t>
        <a:bodyPr/>
        <a:lstStyle/>
        <a:p>
          <a:endParaRPr lang="en-US"/>
        </a:p>
      </dgm:t>
    </dgm:pt>
    <dgm:pt modelId="{B501E70F-694C-4AD1-B30A-A44B33DD17C2}">
      <dgm:prSet/>
      <dgm:spPr/>
      <dgm:t>
        <a:bodyPr/>
        <a:lstStyle/>
        <a:p>
          <a:r>
            <a:rPr lang="en-US"/>
            <a:t>FL Group sells its stake after speculation of takeover bid</a:t>
          </a:r>
        </a:p>
      </dgm:t>
    </dgm:pt>
    <dgm:pt modelId="{00AD7020-E0A7-4D43-8FA6-CAB8D896DAAE}" type="parTrans" cxnId="{36E63914-816C-4D8B-AA3B-A5D536C659B6}">
      <dgm:prSet/>
      <dgm:spPr/>
      <dgm:t>
        <a:bodyPr/>
        <a:lstStyle/>
        <a:p>
          <a:endParaRPr lang="en-US"/>
        </a:p>
      </dgm:t>
    </dgm:pt>
    <dgm:pt modelId="{8F3B4A48-5B48-4F43-BD90-28CB7AA64C86}" type="sibTrans" cxnId="{36E63914-816C-4D8B-AA3B-A5D536C659B6}">
      <dgm:prSet/>
      <dgm:spPr/>
      <dgm:t>
        <a:bodyPr/>
        <a:lstStyle/>
        <a:p>
          <a:endParaRPr lang="en-US"/>
        </a:p>
      </dgm:t>
    </dgm:pt>
    <dgm:pt modelId="{11AE6320-1914-4CC9-BE58-9468F1783098}">
      <dgm:prSet/>
      <dgm:spPr/>
      <dgm:t>
        <a:bodyPr/>
        <a:lstStyle/>
        <a:p>
          <a:pPr>
            <a:defRPr b="1"/>
          </a:pPr>
          <a:r>
            <a:rPr lang="en-US"/>
            <a:t>2007</a:t>
          </a:r>
        </a:p>
      </dgm:t>
    </dgm:pt>
    <dgm:pt modelId="{722F9460-6253-4A52-A5AF-4C2131A178C8}" type="parTrans" cxnId="{3197776E-46C6-44EC-B6A9-0F4A5CCD201D}">
      <dgm:prSet/>
      <dgm:spPr/>
      <dgm:t>
        <a:bodyPr/>
        <a:lstStyle/>
        <a:p>
          <a:endParaRPr lang="en-US"/>
        </a:p>
      </dgm:t>
    </dgm:pt>
    <dgm:pt modelId="{A954F80E-F36C-4D87-9AC8-4F710CE904A0}" type="sibTrans" cxnId="{3197776E-46C6-44EC-B6A9-0F4A5CCD201D}">
      <dgm:prSet/>
      <dgm:spPr/>
      <dgm:t>
        <a:bodyPr/>
        <a:lstStyle/>
        <a:p>
          <a:endParaRPr lang="en-US"/>
        </a:p>
      </dgm:t>
    </dgm:pt>
    <dgm:pt modelId="{E6B8B790-27D8-46C3-959C-D99275FF02F3}">
      <dgm:prSet/>
      <dgm:spPr/>
      <dgm:t>
        <a:bodyPr/>
        <a:lstStyle/>
        <a:p>
          <a:r>
            <a:rPr lang="en-US"/>
            <a:t>EasyJet purchases GB Airways</a:t>
          </a:r>
        </a:p>
      </dgm:t>
    </dgm:pt>
    <dgm:pt modelId="{FB19FE50-01CF-4654-8A0A-D9E582F91D89}" type="parTrans" cxnId="{640ED2E0-93A7-4CE1-B80B-FB58017A323B}">
      <dgm:prSet/>
      <dgm:spPr/>
      <dgm:t>
        <a:bodyPr/>
        <a:lstStyle/>
        <a:p>
          <a:endParaRPr lang="en-US"/>
        </a:p>
      </dgm:t>
    </dgm:pt>
    <dgm:pt modelId="{BD6D6968-012A-4949-8877-F589216A2FB5}" type="sibTrans" cxnId="{640ED2E0-93A7-4CE1-B80B-FB58017A323B}">
      <dgm:prSet/>
      <dgm:spPr/>
      <dgm:t>
        <a:bodyPr/>
        <a:lstStyle/>
        <a:p>
          <a:endParaRPr lang="en-US"/>
        </a:p>
      </dgm:t>
    </dgm:pt>
    <dgm:pt modelId="{28CC3B80-C33C-4277-A8B7-72AD9CE18F53}">
      <dgm:prSet/>
      <dgm:spPr/>
      <dgm:t>
        <a:bodyPr/>
        <a:lstStyle/>
        <a:p>
          <a:pPr>
            <a:defRPr b="1"/>
          </a:pPr>
          <a:r>
            <a:rPr lang="en-US"/>
            <a:t>2013</a:t>
          </a:r>
        </a:p>
      </dgm:t>
    </dgm:pt>
    <dgm:pt modelId="{1B606602-AC88-4BCF-A107-3A0BE6D1BB71}" type="parTrans" cxnId="{661BF558-CB7C-4711-94C0-70D60D11012F}">
      <dgm:prSet/>
      <dgm:spPr/>
      <dgm:t>
        <a:bodyPr/>
        <a:lstStyle/>
        <a:p>
          <a:endParaRPr lang="en-US"/>
        </a:p>
      </dgm:t>
    </dgm:pt>
    <dgm:pt modelId="{B79225C4-A050-4590-85D5-B33D85265BA6}" type="sibTrans" cxnId="{661BF558-CB7C-4711-94C0-70D60D11012F}">
      <dgm:prSet/>
      <dgm:spPr/>
      <dgm:t>
        <a:bodyPr/>
        <a:lstStyle/>
        <a:p>
          <a:endParaRPr lang="en-US"/>
        </a:p>
      </dgm:t>
    </dgm:pt>
    <dgm:pt modelId="{0021E1EE-9D96-44F9-814C-A873952AE83B}">
      <dgm:prSet/>
      <dgm:spPr/>
      <dgm:t>
        <a:bodyPr/>
        <a:lstStyle/>
        <a:p>
          <a:r>
            <a:rPr lang="en-US"/>
            <a:t>EasyJet is promoted to the FTSE 100</a:t>
          </a:r>
        </a:p>
      </dgm:t>
    </dgm:pt>
    <dgm:pt modelId="{42C9820E-BECF-44D3-8B36-9D92884FD09C}" type="parTrans" cxnId="{34495630-8C73-4351-91BB-12570980DE61}">
      <dgm:prSet/>
      <dgm:spPr/>
      <dgm:t>
        <a:bodyPr/>
        <a:lstStyle/>
        <a:p>
          <a:endParaRPr lang="en-US"/>
        </a:p>
      </dgm:t>
    </dgm:pt>
    <dgm:pt modelId="{DF5026D3-DE11-4513-A2F1-C198C25DBF2F}" type="sibTrans" cxnId="{34495630-8C73-4351-91BB-12570980DE61}">
      <dgm:prSet/>
      <dgm:spPr/>
      <dgm:t>
        <a:bodyPr/>
        <a:lstStyle/>
        <a:p>
          <a:endParaRPr lang="en-US"/>
        </a:p>
      </dgm:t>
    </dgm:pt>
    <dgm:pt modelId="{3F1B78DF-B880-4233-BA4E-B2B7EF05C9C7}">
      <dgm:prSet/>
      <dgm:spPr/>
      <dgm:t>
        <a:bodyPr/>
        <a:lstStyle/>
        <a:p>
          <a:pPr>
            <a:defRPr b="1"/>
          </a:pPr>
          <a:r>
            <a:rPr lang="en-US"/>
            <a:t>2017</a:t>
          </a:r>
        </a:p>
      </dgm:t>
    </dgm:pt>
    <dgm:pt modelId="{162DDCBC-B24C-4086-AFD8-AECF6166DD62}" type="parTrans" cxnId="{BF64E842-65BB-4907-9E5C-205E7942E6A6}">
      <dgm:prSet/>
      <dgm:spPr/>
      <dgm:t>
        <a:bodyPr/>
        <a:lstStyle/>
        <a:p>
          <a:endParaRPr lang="en-US"/>
        </a:p>
      </dgm:t>
    </dgm:pt>
    <dgm:pt modelId="{FAEC56BE-7EA1-48FE-9968-303233C9049D}" type="sibTrans" cxnId="{BF64E842-65BB-4907-9E5C-205E7942E6A6}">
      <dgm:prSet/>
      <dgm:spPr/>
      <dgm:t>
        <a:bodyPr/>
        <a:lstStyle/>
        <a:p>
          <a:endParaRPr lang="en-US"/>
        </a:p>
      </dgm:t>
    </dgm:pt>
    <dgm:pt modelId="{49CA0501-C8C5-4986-8FB1-A1A1E361B226}">
      <dgm:prSet/>
      <dgm:spPr/>
      <dgm:t>
        <a:bodyPr/>
        <a:lstStyle/>
        <a:p>
          <a:r>
            <a:rPr lang="en-US"/>
            <a:t>EasyJet announces that it will open a new HQ in Austria</a:t>
          </a:r>
        </a:p>
      </dgm:t>
    </dgm:pt>
    <dgm:pt modelId="{51DC1B7D-69A7-4C73-8946-F9E26ED026F3}" type="parTrans" cxnId="{8C30CB19-57AB-414C-ADA9-3C39E9D08586}">
      <dgm:prSet/>
      <dgm:spPr/>
      <dgm:t>
        <a:bodyPr/>
        <a:lstStyle/>
        <a:p>
          <a:endParaRPr lang="en-US"/>
        </a:p>
      </dgm:t>
    </dgm:pt>
    <dgm:pt modelId="{5DCC5F34-77AE-4C3E-9FB9-063931ECF68A}" type="sibTrans" cxnId="{8C30CB19-57AB-414C-ADA9-3C39E9D08586}">
      <dgm:prSet/>
      <dgm:spPr/>
      <dgm:t>
        <a:bodyPr/>
        <a:lstStyle/>
        <a:p>
          <a:endParaRPr lang="en-US"/>
        </a:p>
      </dgm:t>
    </dgm:pt>
    <dgm:pt modelId="{E975AD39-A5F6-724A-9A59-DEF247983B5A}">
      <dgm:prSet/>
      <dgm:spPr/>
      <dgm:t>
        <a:bodyPr/>
        <a:lstStyle/>
        <a:p>
          <a:pPr>
            <a:defRPr b="1"/>
          </a:pPr>
          <a:r>
            <a:rPr lang="en-GB"/>
            <a:t>2010</a:t>
          </a:r>
        </a:p>
      </dgm:t>
    </dgm:pt>
    <dgm:pt modelId="{065B2DC6-B8D1-E743-813F-1B97C046F043}" type="parTrans" cxnId="{30750D9E-D300-2E4D-9BF6-267412CA1F35}">
      <dgm:prSet/>
      <dgm:spPr/>
      <dgm:t>
        <a:bodyPr/>
        <a:lstStyle/>
        <a:p>
          <a:endParaRPr lang="en-GB"/>
        </a:p>
      </dgm:t>
    </dgm:pt>
    <dgm:pt modelId="{1D73AF38-57CC-BC4F-A428-03C3BB8FB0D7}" type="sibTrans" cxnId="{30750D9E-D300-2E4D-9BF6-267412CA1F35}">
      <dgm:prSet/>
      <dgm:spPr/>
      <dgm:t>
        <a:bodyPr/>
        <a:lstStyle/>
        <a:p>
          <a:endParaRPr lang="en-GB"/>
        </a:p>
      </dgm:t>
    </dgm:pt>
    <dgm:pt modelId="{C77EDD50-0BBE-4D49-85E9-D36AF2CC7E17}">
      <dgm:prSet/>
      <dgm:spPr/>
      <dgm:t>
        <a:bodyPr/>
        <a:lstStyle/>
        <a:p>
          <a:r>
            <a:rPr lang="en-GB"/>
            <a:t>EasyJet becomes the UK's largest airline</a:t>
          </a:r>
        </a:p>
      </dgm:t>
    </dgm:pt>
    <dgm:pt modelId="{5A93673F-F85D-9440-AF5D-5C520AFB050C}" type="parTrans" cxnId="{86B23481-B374-8C4F-B5E0-8D80AC7B9F98}">
      <dgm:prSet/>
      <dgm:spPr/>
      <dgm:t>
        <a:bodyPr/>
        <a:lstStyle/>
        <a:p>
          <a:endParaRPr lang="en-GB"/>
        </a:p>
      </dgm:t>
    </dgm:pt>
    <dgm:pt modelId="{9D2E9C8C-6C76-F045-A584-C155C9171D1A}" type="sibTrans" cxnId="{86B23481-B374-8C4F-B5E0-8D80AC7B9F98}">
      <dgm:prSet/>
      <dgm:spPr/>
      <dgm:t>
        <a:bodyPr/>
        <a:lstStyle/>
        <a:p>
          <a:endParaRPr lang="en-GB"/>
        </a:p>
      </dgm:t>
    </dgm:pt>
    <dgm:pt modelId="{B45F72BE-3CB4-1B4E-81D4-CD23E8C4ED0E}" type="pres">
      <dgm:prSet presAssocID="{C1C4CE4E-BCE9-4309-8097-D9FE7664F9A6}" presName="root" presStyleCnt="0">
        <dgm:presLayoutVars>
          <dgm:chMax/>
          <dgm:chPref/>
          <dgm:animLvl val="lvl"/>
        </dgm:presLayoutVars>
      </dgm:prSet>
      <dgm:spPr/>
      <dgm:t>
        <a:bodyPr/>
        <a:lstStyle/>
        <a:p>
          <a:endParaRPr lang="en-US"/>
        </a:p>
      </dgm:t>
    </dgm:pt>
    <dgm:pt modelId="{7875F86A-BEF3-3640-AEE3-1822C5703197}" type="pres">
      <dgm:prSet presAssocID="{C1C4CE4E-BCE9-4309-8097-D9FE7664F9A6}" presName="divider" presStyleLbl="node1" presStyleIdx="0" presStyleCnt="1"/>
      <dgm:spPr/>
    </dgm:pt>
    <dgm:pt modelId="{333E7B09-C0A6-4949-AFF0-1099E0568E58}" type="pres">
      <dgm:prSet presAssocID="{C1C4CE4E-BCE9-4309-8097-D9FE7664F9A6}" presName="nodes" presStyleCnt="0">
        <dgm:presLayoutVars>
          <dgm:chMax/>
          <dgm:chPref/>
          <dgm:animLvl val="lvl"/>
        </dgm:presLayoutVars>
      </dgm:prSet>
      <dgm:spPr/>
    </dgm:pt>
    <dgm:pt modelId="{414E8239-23F7-2E44-BA57-40B26D2A450F}" type="pres">
      <dgm:prSet presAssocID="{54797023-DE6E-4FC8-8A97-9E1C28511F0B}" presName="composite" presStyleCnt="0"/>
      <dgm:spPr/>
    </dgm:pt>
    <dgm:pt modelId="{B7D46B62-8693-C84B-8015-2A31449E45FD}" type="pres">
      <dgm:prSet presAssocID="{54797023-DE6E-4FC8-8A97-9E1C28511F0B}" presName="L1TextContainer" presStyleLbl="revTx" presStyleIdx="0" presStyleCnt="10">
        <dgm:presLayoutVars>
          <dgm:chMax val="1"/>
          <dgm:chPref val="1"/>
          <dgm:bulletEnabled val="1"/>
        </dgm:presLayoutVars>
      </dgm:prSet>
      <dgm:spPr/>
      <dgm:t>
        <a:bodyPr/>
        <a:lstStyle/>
        <a:p>
          <a:endParaRPr lang="en-US"/>
        </a:p>
      </dgm:t>
    </dgm:pt>
    <dgm:pt modelId="{D1C97D4B-BA7A-C94B-A4BB-9532DBD1D025}" type="pres">
      <dgm:prSet presAssocID="{54797023-DE6E-4FC8-8A97-9E1C28511F0B}" presName="L2TextContainerWrapper" presStyleCnt="0">
        <dgm:presLayoutVars>
          <dgm:chMax val="0"/>
          <dgm:chPref val="0"/>
          <dgm:bulletEnabled val="1"/>
        </dgm:presLayoutVars>
      </dgm:prSet>
      <dgm:spPr/>
    </dgm:pt>
    <dgm:pt modelId="{55905846-4770-3E44-81E4-A15DBFAB9568}" type="pres">
      <dgm:prSet presAssocID="{54797023-DE6E-4FC8-8A97-9E1C28511F0B}" presName="L2TextContainer" presStyleLbl="bgAccFollowNode1" presStyleIdx="0" presStyleCnt="10"/>
      <dgm:spPr/>
      <dgm:t>
        <a:bodyPr/>
        <a:lstStyle/>
        <a:p>
          <a:endParaRPr lang="en-US"/>
        </a:p>
      </dgm:t>
    </dgm:pt>
    <dgm:pt modelId="{7F69735A-42C0-1541-9EAF-9955AB5F6C98}" type="pres">
      <dgm:prSet presAssocID="{54797023-DE6E-4FC8-8A97-9E1C28511F0B}" presName="FlexibleEmptyPlaceHolder" presStyleCnt="0"/>
      <dgm:spPr/>
    </dgm:pt>
    <dgm:pt modelId="{EAE962DB-3929-D542-82AC-E4DE1AC899C7}" type="pres">
      <dgm:prSet presAssocID="{54797023-DE6E-4FC8-8A97-9E1C28511F0B}" presName="ConnectLine" presStyleLbl="alignNode1" presStyleIdx="0"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E68BA134-E1B9-A44B-B426-3624B89B2BE3}" type="pres">
      <dgm:prSet presAssocID="{54797023-DE6E-4FC8-8A97-9E1C28511F0B}" presName="ConnectorPoint" presStyleLbl="fgAcc1" presStyleIdx="0" presStyleCnt="10"/>
      <dgm:spPr>
        <a:solidFill>
          <a:schemeClr val="lt1">
            <a:alpha val="90000"/>
            <a:hueOff val="0"/>
            <a:satOff val="0"/>
            <a:lumOff val="0"/>
            <a:alphaOff val="0"/>
          </a:schemeClr>
        </a:solidFill>
        <a:ln w="9525" cap="flat" cmpd="sng" algn="ctr">
          <a:noFill/>
          <a:prstDash val="solid"/>
        </a:ln>
        <a:effectLst/>
      </dgm:spPr>
    </dgm:pt>
    <dgm:pt modelId="{1777D42A-1BDC-784A-8BA8-EF4009E537AF}" type="pres">
      <dgm:prSet presAssocID="{54797023-DE6E-4FC8-8A97-9E1C28511F0B}" presName="EmptyPlaceHolder" presStyleCnt="0"/>
      <dgm:spPr/>
    </dgm:pt>
    <dgm:pt modelId="{4267DA2B-6806-8245-A78E-6D7970A675A5}" type="pres">
      <dgm:prSet presAssocID="{1673C9B4-03CC-4233-8C14-209144C70CD2}" presName="spaceBetweenRectangles" presStyleCnt="0"/>
      <dgm:spPr/>
    </dgm:pt>
    <dgm:pt modelId="{488EA276-DFF8-CF46-8343-7DB65D01C915}" type="pres">
      <dgm:prSet presAssocID="{E2126153-C008-4B6C-B4E3-93C4B201FA2E}" presName="composite" presStyleCnt="0"/>
      <dgm:spPr/>
    </dgm:pt>
    <dgm:pt modelId="{B9D22CA9-0398-864B-A121-418BCB16352E}" type="pres">
      <dgm:prSet presAssocID="{E2126153-C008-4B6C-B4E3-93C4B201FA2E}" presName="L1TextContainer" presStyleLbl="revTx" presStyleIdx="1" presStyleCnt="10">
        <dgm:presLayoutVars>
          <dgm:chMax val="1"/>
          <dgm:chPref val="1"/>
          <dgm:bulletEnabled val="1"/>
        </dgm:presLayoutVars>
      </dgm:prSet>
      <dgm:spPr/>
      <dgm:t>
        <a:bodyPr/>
        <a:lstStyle/>
        <a:p>
          <a:endParaRPr lang="en-US"/>
        </a:p>
      </dgm:t>
    </dgm:pt>
    <dgm:pt modelId="{0AFB2BB2-E505-3045-91B3-E4A81BBBEBFC}" type="pres">
      <dgm:prSet presAssocID="{E2126153-C008-4B6C-B4E3-93C4B201FA2E}" presName="L2TextContainerWrapper" presStyleCnt="0">
        <dgm:presLayoutVars>
          <dgm:chMax val="0"/>
          <dgm:chPref val="0"/>
          <dgm:bulletEnabled val="1"/>
        </dgm:presLayoutVars>
      </dgm:prSet>
      <dgm:spPr/>
    </dgm:pt>
    <dgm:pt modelId="{67DFC84B-8865-AA40-B866-27BD010C30B0}" type="pres">
      <dgm:prSet presAssocID="{E2126153-C008-4B6C-B4E3-93C4B201FA2E}" presName="L2TextContainer" presStyleLbl="bgAccFollowNode1" presStyleIdx="1" presStyleCnt="10"/>
      <dgm:spPr/>
      <dgm:t>
        <a:bodyPr/>
        <a:lstStyle/>
        <a:p>
          <a:endParaRPr lang="en-US"/>
        </a:p>
      </dgm:t>
    </dgm:pt>
    <dgm:pt modelId="{0FBB5CA3-81E0-A446-B02B-C508DA3AC9C6}" type="pres">
      <dgm:prSet presAssocID="{E2126153-C008-4B6C-B4E3-93C4B201FA2E}" presName="FlexibleEmptyPlaceHolder" presStyleCnt="0"/>
      <dgm:spPr/>
    </dgm:pt>
    <dgm:pt modelId="{7F59F645-46EC-F644-98B7-FE9E9A0C0638}" type="pres">
      <dgm:prSet presAssocID="{E2126153-C008-4B6C-B4E3-93C4B201FA2E}" presName="ConnectLine" presStyleLbl="alignNode1" presStyleIdx="1"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2F52BB1A-C605-E142-8075-A77DBFBE5CE8}" type="pres">
      <dgm:prSet presAssocID="{E2126153-C008-4B6C-B4E3-93C4B201FA2E}" presName="ConnectorPoint" presStyleLbl="fgAcc1" presStyleIdx="1" presStyleCnt="10"/>
      <dgm:spPr>
        <a:solidFill>
          <a:schemeClr val="lt1">
            <a:alpha val="90000"/>
            <a:hueOff val="0"/>
            <a:satOff val="0"/>
            <a:lumOff val="0"/>
            <a:alphaOff val="0"/>
          </a:schemeClr>
        </a:solidFill>
        <a:ln w="9525" cap="flat" cmpd="sng" algn="ctr">
          <a:noFill/>
          <a:prstDash val="solid"/>
        </a:ln>
        <a:effectLst/>
      </dgm:spPr>
    </dgm:pt>
    <dgm:pt modelId="{9535D58D-92E8-424D-9B3F-72A03A285C49}" type="pres">
      <dgm:prSet presAssocID="{E2126153-C008-4B6C-B4E3-93C4B201FA2E}" presName="EmptyPlaceHolder" presStyleCnt="0"/>
      <dgm:spPr/>
    </dgm:pt>
    <dgm:pt modelId="{65FAF4C9-E65A-AA49-8FDA-C771A630A4EF}" type="pres">
      <dgm:prSet presAssocID="{D95AE445-A653-4A97-B4D4-27D70425ECC7}" presName="spaceBetweenRectangles" presStyleCnt="0"/>
      <dgm:spPr/>
    </dgm:pt>
    <dgm:pt modelId="{E524EDDB-A7E7-9B4A-8D4D-45257824C902}" type="pres">
      <dgm:prSet presAssocID="{1489AA2E-C3F0-4E6B-A161-44ACBA66FA14}" presName="composite" presStyleCnt="0"/>
      <dgm:spPr/>
    </dgm:pt>
    <dgm:pt modelId="{1C5A452E-E75F-694E-A1FA-AE92820DA545}" type="pres">
      <dgm:prSet presAssocID="{1489AA2E-C3F0-4E6B-A161-44ACBA66FA14}" presName="L1TextContainer" presStyleLbl="revTx" presStyleIdx="2" presStyleCnt="10">
        <dgm:presLayoutVars>
          <dgm:chMax val="1"/>
          <dgm:chPref val="1"/>
          <dgm:bulletEnabled val="1"/>
        </dgm:presLayoutVars>
      </dgm:prSet>
      <dgm:spPr/>
      <dgm:t>
        <a:bodyPr/>
        <a:lstStyle/>
        <a:p>
          <a:endParaRPr lang="en-US"/>
        </a:p>
      </dgm:t>
    </dgm:pt>
    <dgm:pt modelId="{69772E2B-9CA7-A54D-BB65-A3F8522ADE16}" type="pres">
      <dgm:prSet presAssocID="{1489AA2E-C3F0-4E6B-A161-44ACBA66FA14}" presName="L2TextContainerWrapper" presStyleCnt="0">
        <dgm:presLayoutVars>
          <dgm:chMax val="0"/>
          <dgm:chPref val="0"/>
          <dgm:bulletEnabled val="1"/>
        </dgm:presLayoutVars>
      </dgm:prSet>
      <dgm:spPr/>
    </dgm:pt>
    <dgm:pt modelId="{22DB63BA-19E1-C043-8160-96089CB45755}" type="pres">
      <dgm:prSet presAssocID="{1489AA2E-C3F0-4E6B-A161-44ACBA66FA14}" presName="L2TextContainer" presStyleLbl="bgAccFollowNode1" presStyleIdx="2" presStyleCnt="10"/>
      <dgm:spPr/>
      <dgm:t>
        <a:bodyPr/>
        <a:lstStyle/>
        <a:p>
          <a:endParaRPr lang="en-US"/>
        </a:p>
      </dgm:t>
    </dgm:pt>
    <dgm:pt modelId="{E09226CA-69CC-7644-A79D-29DE13030246}" type="pres">
      <dgm:prSet presAssocID="{1489AA2E-C3F0-4E6B-A161-44ACBA66FA14}" presName="FlexibleEmptyPlaceHolder" presStyleCnt="0"/>
      <dgm:spPr/>
    </dgm:pt>
    <dgm:pt modelId="{A9D137AC-3CED-374C-9025-9F065FDCA377}" type="pres">
      <dgm:prSet presAssocID="{1489AA2E-C3F0-4E6B-A161-44ACBA66FA14}" presName="ConnectLine" presStyleLbl="alignNode1" presStyleIdx="2"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7AE02068-EB8B-474F-9A56-3DB3D7B21AA8}" type="pres">
      <dgm:prSet presAssocID="{1489AA2E-C3F0-4E6B-A161-44ACBA66FA14}" presName="ConnectorPoint" presStyleLbl="fgAcc1" presStyleIdx="2" presStyleCnt="10"/>
      <dgm:spPr>
        <a:solidFill>
          <a:schemeClr val="lt1">
            <a:alpha val="90000"/>
            <a:hueOff val="0"/>
            <a:satOff val="0"/>
            <a:lumOff val="0"/>
            <a:alphaOff val="0"/>
          </a:schemeClr>
        </a:solidFill>
        <a:ln w="9525" cap="flat" cmpd="sng" algn="ctr">
          <a:noFill/>
          <a:prstDash val="solid"/>
        </a:ln>
        <a:effectLst/>
      </dgm:spPr>
    </dgm:pt>
    <dgm:pt modelId="{7F198FA8-06AB-7048-AF3D-8ACB67351D2B}" type="pres">
      <dgm:prSet presAssocID="{1489AA2E-C3F0-4E6B-A161-44ACBA66FA14}" presName="EmptyPlaceHolder" presStyleCnt="0"/>
      <dgm:spPr/>
    </dgm:pt>
    <dgm:pt modelId="{DE0CB7F5-58B0-0943-99FC-E9B4EB53D37D}" type="pres">
      <dgm:prSet presAssocID="{B8829CE3-FD93-4ADA-BD82-0C78D9096042}" presName="spaceBetweenRectangles" presStyleCnt="0"/>
      <dgm:spPr/>
    </dgm:pt>
    <dgm:pt modelId="{F6A36FCF-E2BD-F44B-BB65-A3818553EF40}" type="pres">
      <dgm:prSet presAssocID="{95AFE0AB-1784-401D-A0C6-DAFA8AE748C5}" presName="composite" presStyleCnt="0"/>
      <dgm:spPr/>
    </dgm:pt>
    <dgm:pt modelId="{CE1462CB-1AC6-4E4F-BC41-6709A5DBE89A}" type="pres">
      <dgm:prSet presAssocID="{95AFE0AB-1784-401D-A0C6-DAFA8AE748C5}" presName="L1TextContainer" presStyleLbl="revTx" presStyleIdx="3" presStyleCnt="10">
        <dgm:presLayoutVars>
          <dgm:chMax val="1"/>
          <dgm:chPref val="1"/>
          <dgm:bulletEnabled val="1"/>
        </dgm:presLayoutVars>
      </dgm:prSet>
      <dgm:spPr/>
      <dgm:t>
        <a:bodyPr/>
        <a:lstStyle/>
        <a:p>
          <a:endParaRPr lang="en-US"/>
        </a:p>
      </dgm:t>
    </dgm:pt>
    <dgm:pt modelId="{B2DA3A4B-CC7A-2342-941C-135D971ECF34}" type="pres">
      <dgm:prSet presAssocID="{95AFE0AB-1784-401D-A0C6-DAFA8AE748C5}" presName="L2TextContainerWrapper" presStyleCnt="0">
        <dgm:presLayoutVars>
          <dgm:chMax val="0"/>
          <dgm:chPref val="0"/>
          <dgm:bulletEnabled val="1"/>
        </dgm:presLayoutVars>
      </dgm:prSet>
      <dgm:spPr/>
    </dgm:pt>
    <dgm:pt modelId="{EFDF69D1-1E67-5B43-B177-99B169D4FA4D}" type="pres">
      <dgm:prSet presAssocID="{95AFE0AB-1784-401D-A0C6-DAFA8AE748C5}" presName="L2TextContainer" presStyleLbl="bgAccFollowNode1" presStyleIdx="3" presStyleCnt="10"/>
      <dgm:spPr/>
      <dgm:t>
        <a:bodyPr/>
        <a:lstStyle/>
        <a:p>
          <a:endParaRPr lang="en-US"/>
        </a:p>
      </dgm:t>
    </dgm:pt>
    <dgm:pt modelId="{923DAC0A-9E8A-B64E-A639-3D94FB807619}" type="pres">
      <dgm:prSet presAssocID="{95AFE0AB-1784-401D-A0C6-DAFA8AE748C5}" presName="FlexibleEmptyPlaceHolder" presStyleCnt="0"/>
      <dgm:spPr/>
    </dgm:pt>
    <dgm:pt modelId="{3821D18F-99A2-D646-8C79-47C61A22AA3E}" type="pres">
      <dgm:prSet presAssocID="{95AFE0AB-1784-401D-A0C6-DAFA8AE748C5}" presName="ConnectLine" presStyleLbl="alignNode1" presStyleIdx="3"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DFD3B760-2987-6145-87D6-DF284686E8F0}" type="pres">
      <dgm:prSet presAssocID="{95AFE0AB-1784-401D-A0C6-DAFA8AE748C5}" presName="ConnectorPoint" presStyleLbl="fgAcc1" presStyleIdx="3" presStyleCnt="10"/>
      <dgm:spPr>
        <a:solidFill>
          <a:schemeClr val="lt1">
            <a:alpha val="90000"/>
            <a:hueOff val="0"/>
            <a:satOff val="0"/>
            <a:lumOff val="0"/>
            <a:alphaOff val="0"/>
          </a:schemeClr>
        </a:solidFill>
        <a:ln w="9525" cap="flat" cmpd="sng" algn="ctr">
          <a:noFill/>
          <a:prstDash val="solid"/>
        </a:ln>
        <a:effectLst/>
      </dgm:spPr>
    </dgm:pt>
    <dgm:pt modelId="{0A7DABCC-59CD-0C47-B44F-BB655E11C778}" type="pres">
      <dgm:prSet presAssocID="{95AFE0AB-1784-401D-A0C6-DAFA8AE748C5}" presName="EmptyPlaceHolder" presStyleCnt="0"/>
      <dgm:spPr/>
    </dgm:pt>
    <dgm:pt modelId="{DF1F385C-EB1E-8B4E-9235-98060EDD3EC2}" type="pres">
      <dgm:prSet presAssocID="{4BC9B361-B50C-4418-9B0B-3336227A7DAB}" presName="spaceBetweenRectangles" presStyleCnt="0"/>
      <dgm:spPr/>
    </dgm:pt>
    <dgm:pt modelId="{1E8F9A9B-B022-0741-AD7B-AE93371BF992}" type="pres">
      <dgm:prSet presAssocID="{9F097F55-E616-4F8E-9146-B5493114876A}" presName="composite" presStyleCnt="0"/>
      <dgm:spPr/>
    </dgm:pt>
    <dgm:pt modelId="{70A3C27F-7DD3-BF4B-949A-A693E8048A3E}" type="pres">
      <dgm:prSet presAssocID="{9F097F55-E616-4F8E-9146-B5493114876A}" presName="L1TextContainer" presStyleLbl="revTx" presStyleIdx="4" presStyleCnt="10">
        <dgm:presLayoutVars>
          <dgm:chMax val="1"/>
          <dgm:chPref val="1"/>
          <dgm:bulletEnabled val="1"/>
        </dgm:presLayoutVars>
      </dgm:prSet>
      <dgm:spPr/>
      <dgm:t>
        <a:bodyPr/>
        <a:lstStyle/>
        <a:p>
          <a:endParaRPr lang="en-US"/>
        </a:p>
      </dgm:t>
    </dgm:pt>
    <dgm:pt modelId="{B073DB11-3E44-DE45-89A6-F997B64F5F74}" type="pres">
      <dgm:prSet presAssocID="{9F097F55-E616-4F8E-9146-B5493114876A}" presName="L2TextContainerWrapper" presStyleCnt="0">
        <dgm:presLayoutVars>
          <dgm:chMax val="0"/>
          <dgm:chPref val="0"/>
          <dgm:bulletEnabled val="1"/>
        </dgm:presLayoutVars>
      </dgm:prSet>
      <dgm:spPr/>
    </dgm:pt>
    <dgm:pt modelId="{123828A3-67FA-AB41-ADFA-1892160DDFBD}" type="pres">
      <dgm:prSet presAssocID="{9F097F55-E616-4F8E-9146-B5493114876A}" presName="L2TextContainer" presStyleLbl="bgAccFollowNode1" presStyleIdx="4" presStyleCnt="10"/>
      <dgm:spPr/>
      <dgm:t>
        <a:bodyPr/>
        <a:lstStyle/>
        <a:p>
          <a:endParaRPr lang="en-US"/>
        </a:p>
      </dgm:t>
    </dgm:pt>
    <dgm:pt modelId="{35E08778-C46A-E443-B08F-577643177D24}" type="pres">
      <dgm:prSet presAssocID="{9F097F55-E616-4F8E-9146-B5493114876A}" presName="FlexibleEmptyPlaceHolder" presStyleCnt="0"/>
      <dgm:spPr/>
    </dgm:pt>
    <dgm:pt modelId="{7C64C73B-B6D0-154C-92ED-6150FA861E68}" type="pres">
      <dgm:prSet presAssocID="{9F097F55-E616-4F8E-9146-B5493114876A}" presName="ConnectLine" presStyleLbl="alignNode1" presStyleIdx="4"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D7EA4075-F79B-364A-8C9D-77DEC7318664}" type="pres">
      <dgm:prSet presAssocID="{9F097F55-E616-4F8E-9146-B5493114876A}" presName="ConnectorPoint" presStyleLbl="fgAcc1" presStyleIdx="4" presStyleCnt="10"/>
      <dgm:spPr>
        <a:solidFill>
          <a:schemeClr val="lt1">
            <a:alpha val="90000"/>
            <a:hueOff val="0"/>
            <a:satOff val="0"/>
            <a:lumOff val="0"/>
            <a:alphaOff val="0"/>
          </a:schemeClr>
        </a:solidFill>
        <a:ln w="9525" cap="flat" cmpd="sng" algn="ctr">
          <a:noFill/>
          <a:prstDash val="solid"/>
        </a:ln>
        <a:effectLst/>
      </dgm:spPr>
    </dgm:pt>
    <dgm:pt modelId="{E37D5EA2-EB3E-7443-93FF-CB80DC40F6F6}" type="pres">
      <dgm:prSet presAssocID="{9F097F55-E616-4F8E-9146-B5493114876A}" presName="EmptyPlaceHolder" presStyleCnt="0"/>
      <dgm:spPr/>
    </dgm:pt>
    <dgm:pt modelId="{A413AC07-F8B9-1141-8AC6-6AC242B27855}" type="pres">
      <dgm:prSet presAssocID="{26EFA70D-3EE7-41DA-BE5F-D715A0F3C085}" presName="spaceBetweenRectangles" presStyleCnt="0"/>
      <dgm:spPr/>
    </dgm:pt>
    <dgm:pt modelId="{68CBB8A5-2AC5-6C4F-B5D8-75C8EE0F2B36}" type="pres">
      <dgm:prSet presAssocID="{A2891F70-B370-4F43-9EDD-0E503BB831DD}" presName="composite" presStyleCnt="0"/>
      <dgm:spPr/>
    </dgm:pt>
    <dgm:pt modelId="{A798D65B-F591-8E48-B9A3-3B30B3F393AE}" type="pres">
      <dgm:prSet presAssocID="{A2891F70-B370-4F43-9EDD-0E503BB831DD}" presName="L1TextContainer" presStyleLbl="revTx" presStyleIdx="5" presStyleCnt="10">
        <dgm:presLayoutVars>
          <dgm:chMax val="1"/>
          <dgm:chPref val="1"/>
          <dgm:bulletEnabled val="1"/>
        </dgm:presLayoutVars>
      </dgm:prSet>
      <dgm:spPr/>
      <dgm:t>
        <a:bodyPr/>
        <a:lstStyle/>
        <a:p>
          <a:endParaRPr lang="en-US"/>
        </a:p>
      </dgm:t>
    </dgm:pt>
    <dgm:pt modelId="{6FBE5566-3B00-CF40-AFA9-34D924BEA25C}" type="pres">
      <dgm:prSet presAssocID="{A2891F70-B370-4F43-9EDD-0E503BB831DD}" presName="L2TextContainerWrapper" presStyleCnt="0">
        <dgm:presLayoutVars>
          <dgm:chMax val="0"/>
          <dgm:chPref val="0"/>
          <dgm:bulletEnabled val="1"/>
        </dgm:presLayoutVars>
      </dgm:prSet>
      <dgm:spPr/>
    </dgm:pt>
    <dgm:pt modelId="{F5EFF753-66EB-BD48-9309-6D481F051D1B}" type="pres">
      <dgm:prSet presAssocID="{A2891F70-B370-4F43-9EDD-0E503BB831DD}" presName="L2TextContainer" presStyleLbl="bgAccFollowNode1" presStyleIdx="5" presStyleCnt="10"/>
      <dgm:spPr/>
      <dgm:t>
        <a:bodyPr/>
        <a:lstStyle/>
        <a:p>
          <a:endParaRPr lang="en-US"/>
        </a:p>
      </dgm:t>
    </dgm:pt>
    <dgm:pt modelId="{4E89B0D1-B70B-CE40-B634-303B44DAB979}" type="pres">
      <dgm:prSet presAssocID="{A2891F70-B370-4F43-9EDD-0E503BB831DD}" presName="FlexibleEmptyPlaceHolder" presStyleCnt="0"/>
      <dgm:spPr/>
    </dgm:pt>
    <dgm:pt modelId="{12DFC637-2820-2B48-A914-6E3AC6DB91F1}" type="pres">
      <dgm:prSet presAssocID="{A2891F70-B370-4F43-9EDD-0E503BB831DD}" presName="ConnectLine" presStyleLbl="alignNode1" presStyleIdx="5"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C5230E83-4938-B24A-AA1D-77141DF04B45}" type="pres">
      <dgm:prSet presAssocID="{A2891F70-B370-4F43-9EDD-0E503BB831DD}" presName="ConnectorPoint" presStyleLbl="fgAcc1" presStyleIdx="5" presStyleCnt="10"/>
      <dgm:spPr>
        <a:solidFill>
          <a:schemeClr val="lt1">
            <a:alpha val="90000"/>
            <a:hueOff val="0"/>
            <a:satOff val="0"/>
            <a:lumOff val="0"/>
            <a:alphaOff val="0"/>
          </a:schemeClr>
        </a:solidFill>
        <a:ln w="9525" cap="flat" cmpd="sng" algn="ctr">
          <a:noFill/>
          <a:prstDash val="solid"/>
        </a:ln>
        <a:effectLst/>
      </dgm:spPr>
    </dgm:pt>
    <dgm:pt modelId="{EDE2BCC0-F6C5-9840-B8EC-0177D77695D1}" type="pres">
      <dgm:prSet presAssocID="{A2891F70-B370-4F43-9EDD-0E503BB831DD}" presName="EmptyPlaceHolder" presStyleCnt="0"/>
      <dgm:spPr/>
    </dgm:pt>
    <dgm:pt modelId="{7298946A-2EAA-224B-8F2E-3F765A92AE76}" type="pres">
      <dgm:prSet presAssocID="{17EAE650-4FFF-472A-A048-E498800F2814}" presName="spaceBetweenRectangles" presStyleCnt="0"/>
      <dgm:spPr/>
    </dgm:pt>
    <dgm:pt modelId="{8D41768C-7478-BD47-9CB0-74AE4AB49193}" type="pres">
      <dgm:prSet presAssocID="{11AE6320-1914-4CC9-BE58-9468F1783098}" presName="composite" presStyleCnt="0"/>
      <dgm:spPr/>
    </dgm:pt>
    <dgm:pt modelId="{46B04460-2AB5-7B4B-BC75-84392E76C0BA}" type="pres">
      <dgm:prSet presAssocID="{11AE6320-1914-4CC9-BE58-9468F1783098}" presName="L1TextContainer" presStyleLbl="revTx" presStyleIdx="6" presStyleCnt="10">
        <dgm:presLayoutVars>
          <dgm:chMax val="1"/>
          <dgm:chPref val="1"/>
          <dgm:bulletEnabled val="1"/>
        </dgm:presLayoutVars>
      </dgm:prSet>
      <dgm:spPr/>
      <dgm:t>
        <a:bodyPr/>
        <a:lstStyle/>
        <a:p>
          <a:endParaRPr lang="en-US"/>
        </a:p>
      </dgm:t>
    </dgm:pt>
    <dgm:pt modelId="{05A7DDEE-02A0-994B-9F90-80AE77D9AC29}" type="pres">
      <dgm:prSet presAssocID="{11AE6320-1914-4CC9-BE58-9468F1783098}" presName="L2TextContainerWrapper" presStyleCnt="0">
        <dgm:presLayoutVars>
          <dgm:chMax val="0"/>
          <dgm:chPref val="0"/>
          <dgm:bulletEnabled val="1"/>
        </dgm:presLayoutVars>
      </dgm:prSet>
      <dgm:spPr/>
    </dgm:pt>
    <dgm:pt modelId="{DE224B18-967B-F94D-B91F-A3BFF60CA88C}" type="pres">
      <dgm:prSet presAssocID="{11AE6320-1914-4CC9-BE58-9468F1783098}" presName="L2TextContainer" presStyleLbl="bgAccFollowNode1" presStyleIdx="6" presStyleCnt="10"/>
      <dgm:spPr/>
      <dgm:t>
        <a:bodyPr/>
        <a:lstStyle/>
        <a:p>
          <a:endParaRPr lang="en-US"/>
        </a:p>
      </dgm:t>
    </dgm:pt>
    <dgm:pt modelId="{D709CE22-0CE5-0E41-9A62-B00D1EB77ACD}" type="pres">
      <dgm:prSet presAssocID="{11AE6320-1914-4CC9-BE58-9468F1783098}" presName="FlexibleEmptyPlaceHolder" presStyleCnt="0"/>
      <dgm:spPr/>
    </dgm:pt>
    <dgm:pt modelId="{386926BF-E359-F040-B30F-B30B39B30819}" type="pres">
      <dgm:prSet presAssocID="{11AE6320-1914-4CC9-BE58-9468F1783098}" presName="ConnectLine" presStyleLbl="alignNode1" presStyleIdx="6"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3722E8FD-D854-8149-9971-E9B2EDA6C7E5}" type="pres">
      <dgm:prSet presAssocID="{11AE6320-1914-4CC9-BE58-9468F1783098}" presName="ConnectorPoint" presStyleLbl="fgAcc1" presStyleIdx="6" presStyleCnt="10"/>
      <dgm:spPr>
        <a:solidFill>
          <a:schemeClr val="lt1">
            <a:alpha val="90000"/>
            <a:hueOff val="0"/>
            <a:satOff val="0"/>
            <a:lumOff val="0"/>
            <a:alphaOff val="0"/>
          </a:schemeClr>
        </a:solidFill>
        <a:ln w="9525" cap="flat" cmpd="sng" algn="ctr">
          <a:noFill/>
          <a:prstDash val="solid"/>
        </a:ln>
        <a:effectLst/>
      </dgm:spPr>
    </dgm:pt>
    <dgm:pt modelId="{0A1B01B9-BB92-CC45-A7A9-1B4C62FDFD13}" type="pres">
      <dgm:prSet presAssocID="{11AE6320-1914-4CC9-BE58-9468F1783098}" presName="EmptyPlaceHolder" presStyleCnt="0"/>
      <dgm:spPr/>
    </dgm:pt>
    <dgm:pt modelId="{4B4E5D55-F679-2B4A-AE71-F1F970966611}" type="pres">
      <dgm:prSet presAssocID="{A954F80E-F36C-4D87-9AC8-4F710CE904A0}" presName="spaceBetweenRectangles" presStyleCnt="0"/>
      <dgm:spPr/>
    </dgm:pt>
    <dgm:pt modelId="{4937C0A9-5D54-A448-ABAA-B55E640D6C00}" type="pres">
      <dgm:prSet presAssocID="{E975AD39-A5F6-724A-9A59-DEF247983B5A}" presName="composite" presStyleCnt="0"/>
      <dgm:spPr/>
    </dgm:pt>
    <dgm:pt modelId="{EBABFA46-EA67-7C49-905D-B848F4F7B684}" type="pres">
      <dgm:prSet presAssocID="{E975AD39-A5F6-724A-9A59-DEF247983B5A}" presName="L1TextContainer" presStyleLbl="revTx" presStyleIdx="7" presStyleCnt="10">
        <dgm:presLayoutVars>
          <dgm:chMax val="1"/>
          <dgm:chPref val="1"/>
          <dgm:bulletEnabled val="1"/>
        </dgm:presLayoutVars>
      </dgm:prSet>
      <dgm:spPr/>
      <dgm:t>
        <a:bodyPr/>
        <a:lstStyle/>
        <a:p>
          <a:endParaRPr lang="en-US"/>
        </a:p>
      </dgm:t>
    </dgm:pt>
    <dgm:pt modelId="{CAD60107-CCD2-1F4F-A377-191A3ACA73A8}" type="pres">
      <dgm:prSet presAssocID="{E975AD39-A5F6-724A-9A59-DEF247983B5A}" presName="L2TextContainerWrapper" presStyleCnt="0">
        <dgm:presLayoutVars>
          <dgm:chMax val="0"/>
          <dgm:chPref val="0"/>
          <dgm:bulletEnabled val="1"/>
        </dgm:presLayoutVars>
      </dgm:prSet>
      <dgm:spPr/>
    </dgm:pt>
    <dgm:pt modelId="{7FC5A0C3-DA19-4C41-9678-8C9A5B549305}" type="pres">
      <dgm:prSet presAssocID="{E975AD39-A5F6-724A-9A59-DEF247983B5A}" presName="L2TextContainer" presStyleLbl="bgAccFollowNode1" presStyleIdx="7" presStyleCnt="10"/>
      <dgm:spPr/>
      <dgm:t>
        <a:bodyPr/>
        <a:lstStyle/>
        <a:p>
          <a:endParaRPr lang="en-US"/>
        </a:p>
      </dgm:t>
    </dgm:pt>
    <dgm:pt modelId="{8BBD6E41-CA97-3440-AF92-81AC7DFC0581}" type="pres">
      <dgm:prSet presAssocID="{E975AD39-A5F6-724A-9A59-DEF247983B5A}" presName="FlexibleEmptyPlaceHolder" presStyleCnt="0"/>
      <dgm:spPr/>
    </dgm:pt>
    <dgm:pt modelId="{ED148D63-AEBD-E54A-A914-E10D34FDDA84}" type="pres">
      <dgm:prSet presAssocID="{E975AD39-A5F6-724A-9A59-DEF247983B5A}" presName="ConnectLine" presStyleLbl="alignNode1" presStyleIdx="7"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B546B3C7-43AC-6B44-84C2-D28F27380C84}" type="pres">
      <dgm:prSet presAssocID="{E975AD39-A5F6-724A-9A59-DEF247983B5A}" presName="ConnectorPoint" presStyleLbl="fgAcc1" presStyleIdx="7" presStyleCnt="10"/>
      <dgm:spPr>
        <a:solidFill>
          <a:schemeClr val="lt1">
            <a:alpha val="90000"/>
            <a:hueOff val="0"/>
            <a:satOff val="0"/>
            <a:lumOff val="0"/>
            <a:alphaOff val="0"/>
          </a:schemeClr>
        </a:solidFill>
        <a:ln w="9525" cap="flat" cmpd="sng" algn="ctr">
          <a:noFill/>
          <a:prstDash val="solid"/>
        </a:ln>
        <a:effectLst/>
      </dgm:spPr>
    </dgm:pt>
    <dgm:pt modelId="{DF6BFD57-B55F-F045-A2DA-4C118EDD4DA6}" type="pres">
      <dgm:prSet presAssocID="{E975AD39-A5F6-724A-9A59-DEF247983B5A}" presName="EmptyPlaceHolder" presStyleCnt="0"/>
      <dgm:spPr/>
    </dgm:pt>
    <dgm:pt modelId="{C73A9151-CFE1-5C4F-8A19-F6C43D64123F}" type="pres">
      <dgm:prSet presAssocID="{1D73AF38-57CC-BC4F-A428-03C3BB8FB0D7}" presName="spaceBetweenRectangles" presStyleCnt="0"/>
      <dgm:spPr/>
    </dgm:pt>
    <dgm:pt modelId="{B992CA51-8833-3740-ACA3-93B85F6996A4}" type="pres">
      <dgm:prSet presAssocID="{28CC3B80-C33C-4277-A8B7-72AD9CE18F53}" presName="composite" presStyleCnt="0"/>
      <dgm:spPr/>
    </dgm:pt>
    <dgm:pt modelId="{EC22F2F5-9AFD-0D47-9061-141C90D4CEB9}" type="pres">
      <dgm:prSet presAssocID="{28CC3B80-C33C-4277-A8B7-72AD9CE18F53}" presName="L1TextContainer" presStyleLbl="revTx" presStyleIdx="8" presStyleCnt="10">
        <dgm:presLayoutVars>
          <dgm:chMax val="1"/>
          <dgm:chPref val="1"/>
          <dgm:bulletEnabled val="1"/>
        </dgm:presLayoutVars>
      </dgm:prSet>
      <dgm:spPr/>
      <dgm:t>
        <a:bodyPr/>
        <a:lstStyle/>
        <a:p>
          <a:endParaRPr lang="en-US"/>
        </a:p>
      </dgm:t>
    </dgm:pt>
    <dgm:pt modelId="{23AFF1D0-C9DB-BD40-A6E8-8D178F562553}" type="pres">
      <dgm:prSet presAssocID="{28CC3B80-C33C-4277-A8B7-72AD9CE18F53}" presName="L2TextContainerWrapper" presStyleCnt="0">
        <dgm:presLayoutVars>
          <dgm:chMax val="0"/>
          <dgm:chPref val="0"/>
          <dgm:bulletEnabled val="1"/>
        </dgm:presLayoutVars>
      </dgm:prSet>
      <dgm:spPr/>
    </dgm:pt>
    <dgm:pt modelId="{AF6680EE-4E89-684D-A069-153FACC9078B}" type="pres">
      <dgm:prSet presAssocID="{28CC3B80-C33C-4277-A8B7-72AD9CE18F53}" presName="L2TextContainer" presStyleLbl="bgAccFollowNode1" presStyleIdx="8" presStyleCnt="10"/>
      <dgm:spPr/>
      <dgm:t>
        <a:bodyPr/>
        <a:lstStyle/>
        <a:p>
          <a:endParaRPr lang="en-US"/>
        </a:p>
      </dgm:t>
    </dgm:pt>
    <dgm:pt modelId="{1843F9EC-2AB2-A241-A63A-817693437F6C}" type="pres">
      <dgm:prSet presAssocID="{28CC3B80-C33C-4277-A8B7-72AD9CE18F53}" presName="FlexibleEmptyPlaceHolder" presStyleCnt="0"/>
      <dgm:spPr/>
    </dgm:pt>
    <dgm:pt modelId="{BBE71BEF-5047-6842-9F3F-FC26986BB212}" type="pres">
      <dgm:prSet presAssocID="{28CC3B80-C33C-4277-A8B7-72AD9CE18F53}" presName="ConnectLine" presStyleLbl="alignNode1" presStyleIdx="8"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E8040843-3ACB-6D41-876E-2FD54778C28B}" type="pres">
      <dgm:prSet presAssocID="{28CC3B80-C33C-4277-A8B7-72AD9CE18F53}" presName="ConnectorPoint" presStyleLbl="fgAcc1" presStyleIdx="8" presStyleCnt="10"/>
      <dgm:spPr>
        <a:solidFill>
          <a:schemeClr val="lt1">
            <a:alpha val="90000"/>
            <a:hueOff val="0"/>
            <a:satOff val="0"/>
            <a:lumOff val="0"/>
            <a:alphaOff val="0"/>
          </a:schemeClr>
        </a:solidFill>
        <a:ln w="9525" cap="flat" cmpd="sng" algn="ctr">
          <a:noFill/>
          <a:prstDash val="solid"/>
        </a:ln>
        <a:effectLst/>
      </dgm:spPr>
    </dgm:pt>
    <dgm:pt modelId="{A660234D-E0BC-FA48-B19E-F4AD2EB4D094}" type="pres">
      <dgm:prSet presAssocID="{28CC3B80-C33C-4277-A8B7-72AD9CE18F53}" presName="EmptyPlaceHolder" presStyleCnt="0"/>
      <dgm:spPr/>
    </dgm:pt>
    <dgm:pt modelId="{4CA7BA42-0945-A04C-8EF7-32472E6BBC13}" type="pres">
      <dgm:prSet presAssocID="{B79225C4-A050-4590-85D5-B33D85265BA6}" presName="spaceBetweenRectangles" presStyleCnt="0"/>
      <dgm:spPr/>
    </dgm:pt>
    <dgm:pt modelId="{95C72D89-7A0C-8F46-BABD-5FB813F83F4F}" type="pres">
      <dgm:prSet presAssocID="{3F1B78DF-B880-4233-BA4E-B2B7EF05C9C7}" presName="composite" presStyleCnt="0"/>
      <dgm:spPr/>
    </dgm:pt>
    <dgm:pt modelId="{8A26FF34-8C4F-9D4F-B06A-AE37EE56D652}" type="pres">
      <dgm:prSet presAssocID="{3F1B78DF-B880-4233-BA4E-B2B7EF05C9C7}" presName="L1TextContainer" presStyleLbl="revTx" presStyleIdx="9" presStyleCnt="10">
        <dgm:presLayoutVars>
          <dgm:chMax val="1"/>
          <dgm:chPref val="1"/>
          <dgm:bulletEnabled val="1"/>
        </dgm:presLayoutVars>
      </dgm:prSet>
      <dgm:spPr/>
      <dgm:t>
        <a:bodyPr/>
        <a:lstStyle/>
        <a:p>
          <a:endParaRPr lang="en-US"/>
        </a:p>
      </dgm:t>
    </dgm:pt>
    <dgm:pt modelId="{15458835-D921-2341-A04A-B5B35043B4F2}" type="pres">
      <dgm:prSet presAssocID="{3F1B78DF-B880-4233-BA4E-B2B7EF05C9C7}" presName="L2TextContainerWrapper" presStyleCnt="0">
        <dgm:presLayoutVars>
          <dgm:chMax val="0"/>
          <dgm:chPref val="0"/>
          <dgm:bulletEnabled val="1"/>
        </dgm:presLayoutVars>
      </dgm:prSet>
      <dgm:spPr/>
    </dgm:pt>
    <dgm:pt modelId="{D72C53B3-4966-E449-B5DF-7188D9310E19}" type="pres">
      <dgm:prSet presAssocID="{3F1B78DF-B880-4233-BA4E-B2B7EF05C9C7}" presName="L2TextContainer" presStyleLbl="bgAccFollowNode1" presStyleIdx="9" presStyleCnt="10"/>
      <dgm:spPr/>
      <dgm:t>
        <a:bodyPr/>
        <a:lstStyle/>
        <a:p>
          <a:endParaRPr lang="en-US"/>
        </a:p>
      </dgm:t>
    </dgm:pt>
    <dgm:pt modelId="{83A78308-6332-9B49-B14C-FBC4F6D55C0A}" type="pres">
      <dgm:prSet presAssocID="{3F1B78DF-B880-4233-BA4E-B2B7EF05C9C7}" presName="FlexibleEmptyPlaceHolder" presStyleCnt="0"/>
      <dgm:spPr/>
    </dgm:pt>
    <dgm:pt modelId="{CA4CBDB5-776A-0043-8652-D0E045742196}" type="pres">
      <dgm:prSet presAssocID="{3F1B78DF-B880-4233-BA4E-B2B7EF05C9C7}" presName="ConnectLine" presStyleLbl="alignNode1" presStyleIdx="9" presStyleCnt="10"/>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accent2">
              <a:hueOff val="0"/>
              <a:satOff val="0"/>
              <a:lumOff val="0"/>
              <a:alphaOff val="0"/>
            </a:schemeClr>
          </a:solidFill>
          <a:prstDash val="dash"/>
        </a:ln>
        <a:effectLst/>
        <a:scene3d>
          <a:camera prst="orthographicFront">
            <a:rot lat="0" lon="0" rev="0"/>
          </a:camera>
          <a:lightRig rig="threePt" dir="t"/>
        </a:scene3d>
        <a:sp3d>
          <a:bevelT w="25400" h="12700"/>
        </a:sp3d>
      </dgm:spPr>
    </dgm:pt>
    <dgm:pt modelId="{4A671430-BCE2-C04C-B9E9-2B70DC65C112}" type="pres">
      <dgm:prSet presAssocID="{3F1B78DF-B880-4233-BA4E-B2B7EF05C9C7}" presName="ConnectorPoint" presStyleLbl="fgAcc1" presStyleIdx="9" presStyleCnt="10"/>
      <dgm:spPr>
        <a:solidFill>
          <a:schemeClr val="lt1">
            <a:alpha val="90000"/>
            <a:hueOff val="0"/>
            <a:satOff val="0"/>
            <a:lumOff val="0"/>
            <a:alphaOff val="0"/>
          </a:schemeClr>
        </a:solidFill>
        <a:ln w="9525" cap="flat" cmpd="sng" algn="ctr">
          <a:noFill/>
          <a:prstDash val="solid"/>
        </a:ln>
        <a:effectLst/>
      </dgm:spPr>
    </dgm:pt>
    <dgm:pt modelId="{43E7567B-5922-8A4D-B2FB-B928D6FA4345}" type="pres">
      <dgm:prSet presAssocID="{3F1B78DF-B880-4233-BA4E-B2B7EF05C9C7}" presName="EmptyPlaceHolder" presStyleCnt="0"/>
      <dgm:spPr/>
    </dgm:pt>
  </dgm:ptLst>
  <dgm:cxnLst>
    <dgm:cxn modelId="{9511B427-C182-644E-8B5B-38D8845F5650}" type="presOf" srcId="{28CC3B80-C33C-4277-A8B7-72AD9CE18F53}" destId="{EC22F2F5-9AFD-0D47-9061-141C90D4CEB9}" srcOrd="0" destOrd="0" presId="urn:microsoft.com/office/officeart/2017/3/layout/HorizontalPathTimeline"/>
    <dgm:cxn modelId="{30750D9E-D300-2E4D-9BF6-267412CA1F35}" srcId="{C1C4CE4E-BCE9-4309-8097-D9FE7664F9A6}" destId="{E975AD39-A5F6-724A-9A59-DEF247983B5A}" srcOrd="7" destOrd="0" parTransId="{065B2DC6-B8D1-E743-813F-1B97C046F043}" sibTransId="{1D73AF38-57CC-BC4F-A428-03C3BB8FB0D7}"/>
    <dgm:cxn modelId="{3D97B35E-E16D-495A-AF78-DE8CA924E7B6}" srcId="{C1C4CE4E-BCE9-4309-8097-D9FE7664F9A6}" destId="{95AFE0AB-1784-401D-A0C6-DAFA8AE748C5}" srcOrd="3" destOrd="0" parTransId="{2310C02B-41EC-487C-AA15-49F9EB1CB925}" sibTransId="{4BC9B361-B50C-4418-9B0B-3336227A7DAB}"/>
    <dgm:cxn modelId="{345F9FD4-D661-2348-BE83-D148B68CC5F6}" type="presOf" srcId="{A2891F70-B370-4F43-9EDD-0E503BB831DD}" destId="{A798D65B-F591-8E48-B9A3-3B30B3F393AE}" srcOrd="0" destOrd="0" presId="urn:microsoft.com/office/officeart/2017/3/layout/HorizontalPathTimeline"/>
    <dgm:cxn modelId="{86259299-49C3-7C42-A9D5-201D56864AEA}" type="presOf" srcId="{11AE6320-1914-4CC9-BE58-9468F1783098}" destId="{46B04460-2AB5-7B4B-BC75-84392E76C0BA}" srcOrd="0" destOrd="0" presId="urn:microsoft.com/office/officeart/2017/3/layout/HorizontalPathTimeline"/>
    <dgm:cxn modelId="{8E0548D0-F867-44B1-8202-665AF4239A0A}" srcId="{E2126153-C008-4B6C-B4E3-93C4B201FA2E}" destId="{56D6D886-FF14-4847-970B-37A5734B253C}" srcOrd="0" destOrd="0" parTransId="{6C863C2C-663C-4A1F-A135-21A275B2E357}" sibTransId="{883A38E3-5723-4BDD-BA6C-DBBBB98DCD36}"/>
    <dgm:cxn modelId="{83CF7069-8976-8C4E-AFFD-6E7A4DA06D38}" type="presOf" srcId="{95AFE0AB-1784-401D-A0C6-DAFA8AE748C5}" destId="{CE1462CB-1AC6-4E4F-BC41-6709A5DBE89A}" srcOrd="0" destOrd="0" presId="urn:microsoft.com/office/officeart/2017/3/layout/HorizontalPathTimeline"/>
    <dgm:cxn modelId="{FF45D9F3-EDC7-204B-BCDB-83187A4DA040}" type="presOf" srcId="{9C6CB865-5CCB-4423-BA25-5B733EE4C1F6}" destId="{123828A3-67FA-AB41-ADFA-1892160DDFBD}" srcOrd="0" destOrd="0" presId="urn:microsoft.com/office/officeart/2017/3/layout/HorizontalPathTimeline"/>
    <dgm:cxn modelId="{EF988A92-DBF7-47DD-86CE-5A2D180B0B22}" srcId="{C1C4CE4E-BCE9-4309-8097-D9FE7664F9A6}" destId="{1489AA2E-C3F0-4E6B-A161-44ACBA66FA14}" srcOrd="2" destOrd="0" parTransId="{04940F21-ADCE-4F41-A640-05DA2242B86F}" sibTransId="{B8829CE3-FD93-4ADA-BD82-0C78D9096042}"/>
    <dgm:cxn modelId="{78060435-B8AA-2F4E-B9C9-A923153C9059}" type="presOf" srcId="{2E6FF89D-141C-458A-8894-75A38214338D}" destId="{22DB63BA-19E1-C043-8160-96089CB45755}" srcOrd="0" destOrd="0" presId="urn:microsoft.com/office/officeart/2017/3/layout/HorizontalPathTimeline"/>
    <dgm:cxn modelId="{40FE8334-BD0F-034B-8E8A-2B6353E59744}" type="presOf" srcId="{56D6D886-FF14-4847-970B-37A5734B253C}" destId="{67DFC84B-8865-AA40-B866-27BD010C30B0}" srcOrd="0" destOrd="0" presId="urn:microsoft.com/office/officeart/2017/3/layout/HorizontalPathTimeline"/>
    <dgm:cxn modelId="{3197776E-46C6-44EC-B6A9-0F4A5CCD201D}" srcId="{C1C4CE4E-BCE9-4309-8097-D9FE7664F9A6}" destId="{11AE6320-1914-4CC9-BE58-9468F1783098}" srcOrd="6" destOrd="0" parTransId="{722F9460-6253-4A52-A5AF-4C2131A178C8}" sibTransId="{A954F80E-F36C-4D87-9AC8-4F710CE904A0}"/>
    <dgm:cxn modelId="{13081CF6-0E4D-2F43-917A-5D9B1F9BFD6A}" type="presOf" srcId="{B501E70F-694C-4AD1-B30A-A44B33DD17C2}" destId="{F5EFF753-66EB-BD48-9309-6D481F051D1B}" srcOrd="0" destOrd="0" presId="urn:microsoft.com/office/officeart/2017/3/layout/HorizontalPathTimeline"/>
    <dgm:cxn modelId="{B75668FE-1B75-46A5-A80E-6DECF2E41C5A}" srcId="{95AFE0AB-1784-401D-A0C6-DAFA8AE748C5}" destId="{0EF45523-4E39-4EB6-9B00-A1259238B198}" srcOrd="0" destOrd="0" parTransId="{A0F8BF87-2A3A-46A9-9D1F-DAF0235E8334}" sibTransId="{29798C86-2359-4EDB-938A-649374C5B687}"/>
    <dgm:cxn modelId="{0FA7FA72-F4FD-4A97-B244-FC97E83BBA17}" srcId="{C1C4CE4E-BCE9-4309-8097-D9FE7664F9A6}" destId="{9F097F55-E616-4F8E-9146-B5493114876A}" srcOrd="4" destOrd="0" parTransId="{5A905CF2-31E2-4549-A5AC-9BC7413696BD}" sibTransId="{26EFA70D-3EE7-41DA-BE5F-D715A0F3C085}"/>
    <dgm:cxn modelId="{3CA3B9C6-9205-EB4D-80A6-BB7E7DF96331}" type="presOf" srcId="{C1C4CE4E-BCE9-4309-8097-D9FE7664F9A6}" destId="{B45F72BE-3CB4-1B4E-81D4-CD23E8C4ED0E}" srcOrd="0" destOrd="0" presId="urn:microsoft.com/office/officeart/2017/3/layout/HorizontalPathTimeline"/>
    <dgm:cxn modelId="{7677EF5C-38E9-5A48-A37A-383215EB2155}" type="presOf" srcId="{54797023-DE6E-4FC8-8A97-9E1C28511F0B}" destId="{B7D46B62-8693-C84B-8015-2A31449E45FD}" srcOrd="0" destOrd="0" presId="urn:microsoft.com/office/officeart/2017/3/layout/HorizontalPathTimeline"/>
    <dgm:cxn modelId="{8C30CB19-57AB-414C-ADA9-3C39E9D08586}" srcId="{3F1B78DF-B880-4233-BA4E-B2B7EF05C9C7}" destId="{49CA0501-C8C5-4986-8FB1-A1A1E361B226}" srcOrd="0" destOrd="0" parTransId="{51DC1B7D-69A7-4C73-8946-F9E26ED026F3}" sibTransId="{5DCC5F34-77AE-4C3E-9FB9-063931ECF68A}"/>
    <dgm:cxn modelId="{81031765-BCF1-0643-8E3E-FB2071BB7842}" type="presOf" srcId="{E6B8B790-27D8-46C3-959C-D99275FF02F3}" destId="{DE224B18-967B-F94D-B91F-A3BFF60CA88C}" srcOrd="0" destOrd="0" presId="urn:microsoft.com/office/officeart/2017/3/layout/HorizontalPathTimeline"/>
    <dgm:cxn modelId="{A22CE8BD-27BC-47BF-B319-EBC0282BCF1E}" srcId="{54797023-DE6E-4FC8-8A97-9E1C28511F0B}" destId="{1E4116BF-3FE8-41CB-A230-8347A5BB4040}" srcOrd="0" destOrd="0" parTransId="{0978277F-25F8-453C-BCD9-B02697568AFC}" sibTransId="{579B6D49-99C5-4697-A86B-1E4C1A555DED}"/>
    <dgm:cxn modelId="{A0108F82-1CB2-7149-A08A-AA9389FC3755}" type="presOf" srcId="{3F1B78DF-B880-4233-BA4E-B2B7EF05C9C7}" destId="{8A26FF34-8C4F-9D4F-B06A-AE37EE56D652}" srcOrd="0" destOrd="0" presId="urn:microsoft.com/office/officeart/2017/3/layout/HorizontalPathTimeline"/>
    <dgm:cxn modelId="{FC088EA1-8C11-472D-9A19-3EFBE1BC93B9}" srcId="{C1C4CE4E-BCE9-4309-8097-D9FE7664F9A6}" destId="{E2126153-C008-4B6C-B4E3-93C4B201FA2E}" srcOrd="1" destOrd="0" parTransId="{A9E4326F-88B0-4AE7-9CA2-E865C2E44B1B}" sibTransId="{D95AE445-A653-4A97-B4D4-27D70425ECC7}"/>
    <dgm:cxn modelId="{B3285683-1CE0-4B47-9914-5945C59D9879}" type="presOf" srcId="{0EF45523-4E39-4EB6-9B00-A1259238B198}" destId="{EFDF69D1-1E67-5B43-B177-99B169D4FA4D}" srcOrd="0" destOrd="0" presId="urn:microsoft.com/office/officeart/2017/3/layout/HorizontalPathTimeline"/>
    <dgm:cxn modelId="{34495630-8C73-4351-91BB-12570980DE61}" srcId="{28CC3B80-C33C-4277-A8B7-72AD9CE18F53}" destId="{0021E1EE-9D96-44F9-814C-A873952AE83B}" srcOrd="0" destOrd="0" parTransId="{42C9820E-BECF-44D3-8B36-9D92884FD09C}" sibTransId="{DF5026D3-DE11-4513-A2F1-C198C25DBF2F}"/>
    <dgm:cxn modelId="{9E81673C-BEA2-4C3C-82FD-14A568A673B0}" srcId="{C1C4CE4E-BCE9-4309-8097-D9FE7664F9A6}" destId="{A2891F70-B370-4F43-9EDD-0E503BB831DD}" srcOrd="5" destOrd="0" parTransId="{17393161-AECE-42FB-AAAE-B9AEE16C4866}" sibTransId="{17EAE650-4FFF-472A-A048-E498800F2814}"/>
    <dgm:cxn modelId="{36E63914-816C-4D8B-AA3B-A5D536C659B6}" srcId="{A2891F70-B370-4F43-9EDD-0E503BB831DD}" destId="{B501E70F-694C-4AD1-B30A-A44B33DD17C2}" srcOrd="0" destOrd="0" parTransId="{00AD7020-E0A7-4D43-8FA6-CAB8D896DAAE}" sibTransId="{8F3B4A48-5B48-4F43-BD90-28CB7AA64C86}"/>
    <dgm:cxn modelId="{640ED2E0-93A7-4CE1-B80B-FB58017A323B}" srcId="{11AE6320-1914-4CC9-BE58-9468F1783098}" destId="{E6B8B790-27D8-46C3-959C-D99275FF02F3}" srcOrd="0" destOrd="0" parTransId="{FB19FE50-01CF-4654-8A0A-D9E582F91D89}" sibTransId="{BD6D6968-012A-4949-8877-F589216A2FB5}"/>
    <dgm:cxn modelId="{03423D35-91C1-4D44-9D0A-D223627CBEDE}" type="presOf" srcId="{1489AA2E-C3F0-4E6B-A161-44ACBA66FA14}" destId="{1C5A452E-E75F-694E-A1FA-AE92820DA545}" srcOrd="0" destOrd="0" presId="urn:microsoft.com/office/officeart/2017/3/layout/HorizontalPathTimeline"/>
    <dgm:cxn modelId="{2FD1AFF0-D29F-1446-8E95-D49DCAAE4F9B}" type="presOf" srcId="{1E4116BF-3FE8-41CB-A230-8347A5BB4040}" destId="{55905846-4770-3E44-81E4-A15DBFAB9568}" srcOrd="0" destOrd="0" presId="urn:microsoft.com/office/officeart/2017/3/layout/HorizontalPathTimeline"/>
    <dgm:cxn modelId="{EA399D2F-EB25-4995-992F-D56510505C76}" srcId="{1489AA2E-C3F0-4E6B-A161-44ACBA66FA14}" destId="{2E6FF89D-141C-458A-8894-75A38214338D}" srcOrd="0" destOrd="0" parTransId="{7A75059F-A90C-42F8-A79E-3CF193D8AB35}" sibTransId="{91B2E902-8C86-4E5E-97B0-AD3BF1322C07}"/>
    <dgm:cxn modelId="{AF0A390E-3B1D-7643-B46D-82D00BCA95BC}" type="presOf" srcId="{0021E1EE-9D96-44F9-814C-A873952AE83B}" destId="{AF6680EE-4E89-684D-A069-153FACC9078B}" srcOrd="0" destOrd="0" presId="urn:microsoft.com/office/officeart/2017/3/layout/HorizontalPathTimeline"/>
    <dgm:cxn modelId="{5AD0D0ED-1717-D548-9A82-A689A435561C}" type="presOf" srcId="{C77EDD50-0BBE-4D49-85E9-D36AF2CC7E17}" destId="{7FC5A0C3-DA19-4C41-9678-8C9A5B549305}" srcOrd="0" destOrd="0" presId="urn:microsoft.com/office/officeart/2017/3/layout/HorizontalPathTimeline"/>
    <dgm:cxn modelId="{E8B9DCEF-88ED-FC4D-8CF1-6F4762177055}" type="presOf" srcId="{E975AD39-A5F6-724A-9A59-DEF247983B5A}" destId="{EBABFA46-EA67-7C49-905D-B848F4F7B684}" srcOrd="0" destOrd="0" presId="urn:microsoft.com/office/officeart/2017/3/layout/HorizontalPathTimeline"/>
    <dgm:cxn modelId="{BF64E842-65BB-4907-9E5C-205E7942E6A6}" srcId="{C1C4CE4E-BCE9-4309-8097-D9FE7664F9A6}" destId="{3F1B78DF-B880-4233-BA4E-B2B7EF05C9C7}" srcOrd="9" destOrd="0" parTransId="{162DDCBC-B24C-4086-AFD8-AECF6166DD62}" sibTransId="{FAEC56BE-7EA1-48FE-9968-303233C9049D}"/>
    <dgm:cxn modelId="{86B23481-B374-8C4F-B5E0-8D80AC7B9F98}" srcId="{E975AD39-A5F6-724A-9A59-DEF247983B5A}" destId="{C77EDD50-0BBE-4D49-85E9-D36AF2CC7E17}" srcOrd="0" destOrd="0" parTransId="{5A93673F-F85D-9440-AF5D-5C520AFB050C}" sibTransId="{9D2E9C8C-6C76-F045-A584-C155C9171D1A}"/>
    <dgm:cxn modelId="{BE60939E-2702-4C6E-8EE3-AAD94CD11A41}" srcId="{C1C4CE4E-BCE9-4309-8097-D9FE7664F9A6}" destId="{54797023-DE6E-4FC8-8A97-9E1C28511F0B}" srcOrd="0" destOrd="0" parTransId="{6AE4A054-E8D5-4A1E-BE41-4B3E87DE8C44}" sibTransId="{1673C9B4-03CC-4233-8C14-209144C70CD2}"/>
    <dgm:cxn modelId="{342FC7E1-D0D0-F94E-BBE8-F92E40E12AF4}" type="presOf" srcId="{9F097F55-E616-4F8E-9146-B5493114876A}" destId="{70A3C27F-7DD3-BF4B-949A-A693E8048A3E}" srcOrd="0" destOrd="0" presId="urn:microsoft.com/office/officeart/2017/3/layout/HorizontalPathTimeline"/>
    <dgm:cxn modelId="{95900EFC-ECCA-4649-8327-7AFBF12983A3}" type="presOf" srcId="{E2126153-C008-4B6C-B4E3-93C4B201FA2E}" destId="{B9D22CA9-0398-864B-A121-418BCB16352E}" srcOrd="0" destOrd="0" presId="urn:microsoft.com/office/officeart/2017/3/layout/HorizontalPathTimeline"/>
    <dgm:cxn modelId="{661BF558-CB7C-4711-94C0-70D60D11012F}" srcId="{C1C4CE4E-BCE9-4309-8097-D9FE7664F9A6}" destId="{28CC3B80-C33C-4277-A8B7-72AD9CE18F53}" srcOrd="8" destOrd="0" parTransId="{1B606602-AC88-4BCF-A107-3A0BE6D1BB71}" sibTransId="{B79225C4-A050-4590-85D5-B33D85265BA6}"/>
    <dgm:cxn modelId="{610DA799-1A65-A441-83A6-81430CFC3D5B}" type="presOf" srcId="{49CA0501-C8C5-4986-8FB1-A1A1E361B226}" destId="{D72C53B3-4966-E449-B5DF-7188D9310E19}" srcOrd="0" destOrd="0" presId="urn:microsoft.com/office/officeart/2017/3/layout/HorizontalPathTimeline"/>
    <dgm:cxn modelId="{E845138B-833A-42D3-BB4F-79CBB3E7E082}" srcId="{9F097F55-E616-4F8E-9146-B5493114876A}" destId="{9C6CB865-5CCB-4423-BA25-5B733EE4C1F6}" srcOrd="0" destOrd="0" parTransId="{7131954A-FA78-402F-8748-EF7233EDD005}" sibTransId="{04E17973-0604-4370-8AF7-0099870C0CC2}"/>
    <dgm:cxn modelId="{C1C1F89E-4C87-C740-BD6B-A91C8A7E1294}" type="presParOf" srcId="{B45F72BE-3CB4-1B4E-81D4-CD23E8C4ED0E}" destId="{7875F86A-BEF3-3640-AEE3-1822C5703197}" srcOrd="0" destOrd="0" presId="urn:microsoft.com/office/officeart/2017/3/layout/HorizontalPathTimeline"/>
    <dgm:cxn modelId="{2EB55615-D162-D24D-9A11-4F869FA0BC7E}" type="presParOf" srcId="{B45F72BE-3CB4-1B4E-81D4-CD23E8C4ED0E}" destId="{333E7B09-C0A6-4949-AFF0-1099E0568E58}" srcOrd="1" destOrd="0" presId="urn:microsoft.com/office/officeart/2017/3/layout/HorizontalPathTimeline"/>
    <dgm:cxn modelId="{C5EA2304-613C-8F41-BA60-FF75E2A64DC0}" type="presParOf" srcId="{333E7B09-C0A6-4949-AFF0-1099E0568E58}" destId="{414E8239-23F7-2E44-BA57-40B26D2A450F}" srcOrd="0" destOrd="0" presId="urn:microsoft.com/office/officeart/2017/3/layout/HorizontalPathTimeline"/>
    <dgm:cxn modelId="{4C291017-4B7E-5A44-AB68-5C88B60F3187}" type="presParOf" srcId="{414E8239-23F7-2E44-BA57-40B26D2A450F}" destId="{B7D46B62-8693-C84B-8015-2A31449E45FD}" srcOrd="0" destOrd="0" presId="urn:microsoft.com/office/officeart/2017/3/layout/HorizontalPathTimeline"/>
    <dgm:cxn modelId="{580355F2-6BC5-A642-9264-CB2792712D5E}" type="presParOf" srcId="{414E8239-23F7-2E44-BA57-40B26D2A450F}" destId="{D1C97D4B-BA7A-C94B-A4BB-9532DBD1D025}" srcOrd="1" destOrd="0" presId="urn:microsoft.com/office/officeart/2017/3/layout/HorizontalPathTimeline"/>
    <dgm:cxn modelId="{599C2E49-545F-1A48-8597-6EAB956FDFEE}" type="presParOf" srcId="{D1C97D4B-BA7A-C94B-A4BB-9532DBD1D025}" destId="{55905846-4770-3E44-81E4-A15DBFAB9568}" srcOrd="0" destOrd="0" presId="urn:microsoft.com/office/officeart/2017/3/layout/HorizontalPathTimeline"/>
    <dgm:cxn modelId="{CE1CB883-2B3B-424C-B6A2-38463B8A470A}" type="presParOf" srcId="{D1C97D4B-BA7A-C94B-A4BB-9532DBD1D025}" destId="{7F69735A-42C0-1541-9EAF-9955AB5F6C98}" srcOrd="1" destOrd="0" presId="urn:microsoft.com/office/officeart/2017/3/layout/HorizontalPathTimeline"/>
    <dgm:cxn modelId="{191A5D69-BB95-AC4A-9547-3E868B47A03A}" type="presParOf" srcId="{414E8239-23F7-2E44-BA57-40B26D2A450F}" destId="{EAE962DB-3929-D542-82AC-E4DE1AC899C7}" srcOrd="2" destOrd="0" presId="urn:microsoft.com/office/officeart/2017/3/layout/HorizontalPathTimeline"/>
    <dgm:cxn modelId="{164F4C55-753F-4D46-B0D7-085D5A95651D}" type="presParOf" srcId="{414E8239-23F7-2E44-BA57-40B26D2A450F}" destId="{E68BA134-E1B9-A44B-B426-3624B89B2BE3}" srcOrd="3" destOrd="0" presId="urn:microsoft.com/office/officeart/2017/3/layout/HorizontalPathTimeline"/>
    <dgm:cxn modelId="{469A2AAE-35E6-E64C-883A-91AA11BFE16D}" type="presParOf" srcId="{414E8239-23F7-2E44-BA57-40B26D2A450F}" destId="{1777D42A-1BDC-784A-8BA8-EF4009E537AF}" srcOrd="4" destOrd="0" presId="urn:microsoft.com/office/officeart/2017/3/layout/HorizontalPathTimeline"/>
    <dgm:cxn modelId="{7FCDD72C-7BEE-DA4B-A66B-C606EB9B20BE}" type="presParOf" srcId="{333E7B09-C0A6-4949-AFF0-1099E0568E58}" destId="{4267DA2B-6806-8245-A78E-6D7970A675A5}" srcOrd="1" destOrd="0" presId="urn:microsoft.com/office/officeart/2017/3/layout/HorizontalPathTimeline"/>
    <dgm:cxn modelId="{B720E770-2D0B-ED40-BF4C-5B36E0761EB3}" type="presParOf" srcId="{333E7B09-C0A6-4949-AFF0-1099E0568E58}" destId="{488EA276-DFF8-CF46-8343-7DB65D01C915}" srcOrd="2" destOrd="0" presId="urn:microsoft.com/office/officeart/2017/3/layout/HorizontalPathTimeline"/>
    <dgm:cxn modelId="{96492FC4-D6E8-7D40-855B-5E35ED516ACC}" type="presParOf" srcId="{488EA276-DFF8-CF46-8343-7DB65D01C915}" destId="{B9D22CA9-0398-864B-A121-418BCB16352E}" srcOrd="0" destOrd="0" presId="urn:microsoft.com/office/officeart/2017/3/layout/HorizontalPathTimeline"/>
    <dgm:cxn modelId="{1578E196-C903-6949-B543-4D9FF50A9A0B}" type="presParOf" srcId="{488EA276-DFF8-CF46-8343-7DB65D01C915}" destId="{0AFB2BB2-E505-3045-91B3-E4A81BBBEBFC}" srcOrd="1" destOrd="0" presId="urn:microsoft.com/office/officeart/2017/3/layout/HorizontalPathTimeline"/>
    <dgm:cxn modelId="{B38C4AF4-203E-F546-8F97-41075EFD8A0F}" type="presParOf" srcId="{0AFB2BB2-E505-3045-91B3-E4A81BBBEBFC}" destId="{67DFC84B-8865-AA40-B866-27BD010C30B0}" srcOrd="0" destOrd="0" presId="urn:microsoft.com/office/officeart/2017/3/layout/HorizontalPathTimeline"/>
    <dgm:cxn modelId="{AE460D30-724B-254B-AF69-CB1688EABAF1}" type="presParOf" srcId="{0AFB2BB2-E505-3045-91B3-E4A81BBBEBFC}" destId="{0FBB5CA3-81E0-A446-B02B-C508DA3AC9C6}" srcOrd="1" destOrd="0" presId="urn:microsoft.com/office/officeart/2017/3/layout/HorizontalPathTimeline"/>
    <dgm:cxn modelId="{6CC5F0D4-5ACB-9149-869F-31807197011E}" type="presParOf" srcId="{488EA276-DFF8-CF46-8343-7DB65D01C915}" destId="{7F59F645-46EC-F644-98B7-FE9E9A0C0638}" srcOrd="2" destOrd="0" presId="urn:microsoft.com/office/officeart/2017/3/layout/HorizontalPathTimeline"/>
    <dgm:cxn modelId="{B36655EF-5923-734C-86D0-61B9E194E69E}" type="presParOf" srcId="{488EA276-DFF8-CF46-8343-7DB65D01C915}" destId="{2F52BB1A-C605-E142-8075-A77DBFBE5CE8}" srcOrd="3" destOrd="0" presId="urn:microsoft.com/office/officeart/2017/3/layout/HorizontalPathTimeline"/>
    <dgm:cxn modelId="{9469E639-0C83-A74B-9F28-D34900ED996B}" type="presParOf" srcId="{488EA276-DFF8-CF46-8343-7DB65D01C915}" destId="{9535D58D-92E8-424D-9B3F-72A03A285C49}" srcOrd="4" destOrd="0" presId="urn:microsoft.com/office/officeart/2017/3/layout/HorizontalPathTimeline"/>
    <dgm:cxn modelId="{2526BDAA-0528-334A-9EDA-779F7AE6852D}" type="presParOf" srcId="{333E7B09-C0A6-4949-AFF0-1099E0568E58}" destId="{65FAF4C9-E65A-AA49-8FDA-C771A630A4EF}" srcOrd="3" destOrd="0" presId="urn:microsoft.com/office/officeart/2017/3/layout/HorizontalPathTimeline"/>
    <dgm:cxn modelId="{C6227BBD-EA93-504C-A2DC-59B42D133C31}" type="presParOf" srcId="{333E7B09-C0A6-4949-AFF0-1099E0568E58}" destId="{E524EDDB-A7E7-9B4A-8D4D-45257824C902}" srcOrd="4" destOrd="0" presId="urn:microsoft.com/office/officeart/2017/3/layout/HorizontalPathTimeline"/>
    <dgm:cxn modelId="{C2D683CF-82D0-C340-BEB0-ECDF3BFF922A}" type="presParOf" srcId="{E524EDDB-A7E7-9B4A-8D4D-45257824C902}" destId="{1C5A452E-E75F-694E-A1FA-AE92820DA545}" srcOrd="0" destOrd="0" presId="urn:microsoft.com/office/officeart/2017/3/layout/HorizontalPathTimeline"/>
    <dgm:cxn modelId="{ECE39B49-08C3-5748-AFB5-EC4C7B539FB5}" type="presParOf" srcId="{E524EDDB-A7E7-9B4A-8D4D-45257824C902}" destId="{69772E2B-9CA7-A54D-BB65-A3F8522ADE16}" srcOrd="1" destOrd="0" presId="urn:microsoft.com/office/officeart/2017/3/layout/HorizontalPathTimeline"/>
    <dgm:cxn modelId="{F9645AF0-07BD-3A48-B891-E67350DC7B04}" type="presParOf" srcId="{69772E2B-9CA7-A54D-BB65-A3F8522ADE16}" destId="{22DB63BA-19E1-C043-8160-96089CB45755}" srcOrd="0" destOrd="0" presId="urn:microsoft.com/office/officeart/2017/3/layout/HorizontalPathTimeline"/>
    <dgm:cxn modelId="{C28128E0-324C-5C42-A54E-931003C13BEC}" type="presParOf" srcId="{69772E2B-9CA7-A54D-BB65-A3F8522ADE16}" destId="{E09226CA-69CC-7644-A79D-29DE13030246}" srcOrd="1" destOrd="0" presId="urn:microsoft.com/office/officeart/2017/3/layout/HorizontalPathTimeline"/>
    <dgm:cxn modelId="{AE1E2884-37DB-2145-8B9F-E3ACDE828605}" type="presParOf" srcId="{E524EDDB-A7E7-9B4A-8D4D-45257824C902}" destId="{A9D137AC-3CED-374C-9025-9F065FDCA377}" srcOrd="2" destOrd="0" presId="urn:microsoft.com/office/officeart/2017/3/layout/HorizontalPathTimeline"/>
    <dgm:cxn modelId="{7C3F588A-87F8-E94B-B46B-84DE6543AC75}" type="presParOf" srcId="{E524EDDB-A7E7-9B4A-8D4D-45257824C902}" destId="{7AE02068-EB8B-474F-9A56-3DB3D7B21AA8}" srcOrd="3" destOrd="0" presId="urn:microsoft.com/office/officeart/2017/3/layout/HorizontalPathTimeline"/>
    <dgm:cxn modelId="{95E1C478-A7B5-5342-8CDE-1A7AA2945C2B}" type="presParOf" srcId="{E524EDDB-A7E7-9B4A-8D4D-45257824C902}" destId="{7F198FA8-06AB-7048-AF3D-8ACB67351D2B}" srcOrd="4" destOrd="0" presId="urn:microsoft.com/office/officeart/2017/3/layout/HorizontalPathTimeline"/>
    <dgm:cxn modelId="{ABF77A06-EB97-464A-8C42-A019DB16C48F}" type="presParOf" srcId="{333E7B09-C0A6-4949-AFF0-1099E0568E58}" destId="{DE0CB7F5-58B0-0943-99FC-E9B4EB53D37D}" srcOrd="5" destOrd="0" presId="urn:microsoft.com/office/officeart/2017/3/layout/HorizontalPathTimeline"/>
    <dgm:cxn modelId="{AC11DD9E-E76B-EE4D-B93E-C95200AD8DFD}" type="presParOf" srcId="{333E7B09-C0A6-4949-AFF0-1099E0568E58}" destId="{F6A36FCF-E2BD-F44B-BB65-A3818553EF40}" srcOrd="6" destOrd="0" presId="urn:microsoft.com/office/officeart/2017/3/layout/HorizontalPathTimeline"/>
    <dgm:cxn modelId="{B2111C45-0900-934E-9AF2-9AE2A2AAEFCD}" type="presParOf" srcId="{F6A36FCF-E2BD-F44B-BB65-A3818553EF40}" destId="{CE1462CB-1AC6-4E4F-BC41-6709A5DBE89A}" srcOrd="0" destOrd="0" presId="urn:microsoft.com/office/officeart/2017/3/layout/HorizontalPathTimeline"/>
    <dgm:cxn modelId="{BE7A6A97-96CB-4846-B17E-4001C1198F8F}" type="presParOf" srcId="{F6A36FCF-E2BD-F44B-BB65-A3818553EF40}" destId="{B2DA3A4B-CC7A-2342-941C-135D971ECF34}" srcOrd="1" destOrd="0" presId="urn:microsoft.com/office/officeart/2017/3/layout/HorizontalPathTimeline"/>
    <dgm:cxn modelId="{192192BD-8A5F-A24F-A685-FCD9FE04DD37}" type="presParOf" srcId="{B2DA3A4B-CC7A-2342-941C-135D971ECF34}" destId="{EFDF69D1-1E67-5B43-B177-99B169D4FA4D}" srcOrd="0" destOrd="0" presId="urn:microsoft.com/office/officeart/2017/3/layout/HorizontalPathTimeline"/>
    <dgm:cxn modelId="{287BDAFF-173E-814E-8DA2-AD97F9031A53}" type="presParOf" srcId="{B2DA3A4B-CC7A-2342-941C-135D971ECF34}" destId="{923DAC0A-9E8A-B64E-A639-3D94FB807619}" srcOrd="1" destOrd="0" presId="urn:microsoft.com/office/officeart/2017/3/layout/HorizontalPathTimeline"/>
    <dgm:cxn modelId="{C0FC90E6-5F45-DA4C-8405-92769F5F4AB0}" type="presParOf" srcId="{F6A36FCF-E2BD-F44B-BB65-A3818553EF40}" destId="{3821D18F-99A2-D646-8C79-47C61A22AA3E}" srcOrd="2" destOrd="0" presId="urn:microsoft.com/office/officeart/2017/3/layout/HorizontalPathTimeline"/>
    <dgm:cxn modelId="{A5CEAE1F-02F8-8249-BAAA-8C5C8BD54EC3}" type="presParOf" srcId="{F6A36FCF-E2BD-F44B-BB65-A3818553EF40}" destId="{DFD3B760-2987-6145-87D6-DF284686E8F0}" srcOrd="3" destOrd="0" presId="urn:microsoft.com/office/officeart/2017/3/layout/HorizontalPathTimeline"/>
    <dgm:cxn modelId="{5B8FE5F9-618F-F94B-8430-5B9D849DC595}" type="presParOf" srcId="{F6A36FCF-E2BD-F44B-BB65-A3818553EF40}" destId="{0A7DABCC-59CD-0C47-B44F-BB655E11C778}" srcOrd="4" destOrd="0" presId="urn:microsoft.com/office/officeart/2017/3/layout/HorizontalPathTimeline"/>
    <dgm:cxn modelId="{469383B3-A251-0C42-A8D4-D386C27AFEC8}" type="presParOf" srcId="{333E7B09-C0A6-4949-AFF0-1099E0568E58}" destId="{DF1F385C-EB1E-8B4E-9235-98060EDD3EC2}" srcOrd="7" destOrd="0" presId="urn:microsoft.com/office/officeart/2017/3/layout/HorizontalPathTimeline"/>
    <dgm:cxn modelId="{E2D9C06E-5929-134D-ADBD-E059D5074F2F}" type="presParOf" srcId="{333E7B09-C0A6-4949-AFF0-1099E0568E58}" destId="{1E8F9A9B-B022-0741-AD7B-AE93371BF992}" srcOrd="8" destOrd="0" presId="urn:microsoft.com/office/officeart/2017/3/layout/HorizontalPathTimeline"/>
    <dgm:cxn modelId="{2D182273-7DB8-6D46-96FD-529D5654AA29}" type="presParOf" srcId="{1E8F9A9B-B022-0741-AD7B-AE93371BF992}" destId="{70A3C27F-7DD3-BF4B-949A-A693E8048A3E}" srcOrd="0" destOrd="0" presId="urn:microsoft.com/office/officeart/2017/3/layout/HorizontalPathTimeline"/>
    <dgm:cxn modelId="{D5859B46-9330-934A-AC3D-A0CAB05DB82C}" type="presParOf" srcId="{1E8F9A9B-B022-0741-AD7B-AE93371BF992}" destId="{B073DB11-3E44-DE45-89A6-F997B64F5F74}" srcOrd="1" destOrd="0" presId="urn:microsoft.com/office/officeart/2017/3/layout/HorizontalPathTimeline"/>
    <dgm:cxn modelId="{10CD9502-2693-8747-A805-EDB90B040767}" type="presParOf" srcId="{B073DB11-3E44-DE45-89A6-F997B64F5F74}" destId="{123828A3-67FA-AB41-ADFA-1892160DDFBD}" srcOrd="0" destOrd="0" presId="urn:microsoft.com/office/officeart/2017/3/layout/HorizontalPathTimeline"/>
    <dgm:cxn modelId="{CEDBD75F-BCC8-DA4B-A1DC-BC2C8F8A3D87}" type="presParOf" srcId="{B073DB11-3E44-DE45-89A6-F997B64F5F74}" destId="{35E08778-C46A-E443-B08F-577643177D24}" srcOrd="1" destOrd="0" presId="urn:microsoft.com/office/officeart/2017/3/layout/HorizontalPathTimeline"/>
    <dgm:cxn modelId="{C22D99CE-B975-FE46-B82A-D0BB8E60C233}" type="presParOf" srcId="{1E8F9A9B-B022-0741-AD7B-AE93371BF992}" destId="{7C64C73B-B6D0-154C-92ED-6150FA861E68}" srcOrd="2" destOrd="0" presId="urn:microsoft.com/office/officeart/2017/3/layout/HorizontalPathTimeline"/>
    <dgm:cxn modelId="{E415C9ED-D1DC-9F46-B804-E8695FB93864}" type="presParOf" srcId="{1E8F9A9B-B022-0741-AD7B-AE93371BF992}" destId="{D7EA4075-F79B-364A-8C9D-77DEC7318664}" srcOrd="3" destOrd="0" presId="urn:microsoft.com/office/officeart/2017/3/layout/HorizontalPathTimeline"/>
    <dgm:cxn modelId="{74F05B1C-0B66-EF49-A1BE-ABEDDFD0E41C}" type="presParOf" srcId="{1E8F9A9B-B022-0741-AD7B-AE93371BF992}" destId="{E37D5EA2-EB3E-7443-93FF-CB80DC40F6F6}" srcOrd="4" destOrd="0" presId="urn:microsoft.com/office/officeart/2017/3/layout/HorizontalPathTimeline"/>
    <dgm:cxn modelId="{197FA958-1C20-204C-9EBD-5580FDC403EC}" type="presParOf" srcId="{333E7B09-C0A6-4949-AFF0-1099E0568E58}" destId="{A413AC07-F8B9-1141-8AC6-6AC242B27855}" srcOrd="9" destOrd="0" presId="urn:microsoft.com/office/officeart/2017/3/layout/HorizontalPathTimeline"/>
    <dgm:cxn modelId="{2DC2F76D-A8A4-5446-A74E-777CF9A81F25}" type="presParOf" srcId="{333E7B09-C0A6-4949-AFF0-1099E0568E58}" destId="{68CBB8A5-2AC5-6C4F-B5D8-75C8EE0F2B36}" srcOrd="10" destOrd="0" presId="urn:microsoft.com/office/officeart/2017/3/layout/HorizontalPathTimeline"/>
    <dgm:cxn modelId="{3FCA482B-40EE-CE43-96CB-A1063D79A294}" type="presParOf" srcId="{68CBB8A5-2AC5-6C4F-B5D8-75C8EE0F2B36}" destId="{A798D65B-F591-8E48-B9A3-3B30B3F393AE}" srcOrd="0" destOrd="0" presId="urn:microsoft.com/office/officeart/2017/3/layout/HorizontalPathTimeline"/>
    <dgm:cxn modelId="{CBB534E7-0B0E-4D46-A303-8BDD0C6DF8E5}" type="presParOf" srcId="{68CBB8A5-2AC5-6C4F-B5D8-75C8EE0F2B36}" destId="{6FBE5566-3B00-CF40-AFA9-34D924BEA25C}" srcOrd="1" destOrd="0" presId="urn:microsoft.com/office/officeart/2017/3/layout/HorizontalPathTimeline"/>
    <dgm:cxn modelId="{84EDBB89-B166-7C47-B694-EB25C9D7C8D6}" type="presParOf" srcId="{6FBE5566-3B00-CF40-AFA9-34D924BEA25C}" destId="{F5EFF753-66EB-BD48-9309-6D481F051D1B}" srcOrd="0" destOrd="0" presId="urn:microsoft.com/office/officeart/2017/3/layout/HorizontalPathTimeline"/>
    <dgm:cxn modelId="{9B7545E9-33C5-E647-BD98-96B4E166195B}" type="presParOf" srcId="{6FBE5566-3B00-CF40-AFA9-34D924BEA25C}" destId="{4E89B0D1-B70B-CE40-B634-303B44DAB979}" srcOrd="1" destOrd="0" presId="urn:microsoft.com/office/officeart/2017/3/layout/HorizontalPathTimeline"/>
    <dgm:cxn modelId="{19A951F6-C916-5B4B-ADA5-3CA61FF7A85C}" type="presParOf" srcId="{68CBB8A5-2AC5-6C4F-B5D8-75C8EE0F2B36}" destId="{12DFC637-2820-2B48-A914-6E3AC6DB91F1}" srcOrd="2" destOrd="0" presId="urn:microsoft.com/office/officeart/2017/3/layout/HorizontalPathTimeline"/>
    <dgm:cxn modelId="{859F81FB-9709-6241-8A69-CEE26AF0C9E9}" type="presParOf" srcId="{68CBB8A5-2AC5-6C4F-B5D8-75C8EE0F2B36}" destId="{C5230E83-4938-B24A-AA1D-77141DF04B45}" srcOrd="3" destOrd="0" presId="urn:microsoft.com/office/officeart/2017/3/layout/HorizontalPathTimeline"/>
    <dgm:cxn modelId="{BFD0820E-B1D4-904B-97D5-61FF64628F24}" type="presParOf" srcId="{68CBB8A5-2AC5-6C4F-B5D8-75C8EE0F2B36}" destId="{EDE2BCC0-F6C5-9840-B8EC-0177D77695D1}" srcOrd="4" destOrd="0" presId="urn:microsoft.com/office/officeart/2017/3/layout/HorizontalPathTimeline"/>
    <dgm:cxn modelId="{AB15D06C-F50B-B545-9A84-0AB212D2BB89}" type="presParOf" srcId="{333E7B09-C0A6-4949-AFF0-1099E0568E58}" destId="{7298946A-2EAA-224B-8F2E-3F765A92AE76}" srcOrd="11" destOrd="0" presId="urn:microsoft.com/office/officeart/2017/3/layout/HorizontalPathTimeline"/>
    <dgm:cxn modelId="{F86FAEF2-EBE5-B04B-85B2-1FBDE804364D}" type="presParOf" srcId="{333E7B09-C0A6-4949-AFF0-1099E0568E58}" destId="{8D41768C-7478-BD47-9CB0-74AE4AB49193}" srcOrd="12" destOrd="0" presId="urn:microsoft.com/office/officeart/2017/3/layout/HorizontalPathTimeline"/>
    <dgm:cxn modelId="{EB39FCA5-4095-2140-A6BE-352CC76E7A78}" type="presParOf" srcId="{8D41768C-7478-BD47-9CB0-74AE4AB49193}" destId="{46B04460-2AB5-7B4B-BC75-84392E76C0BA}" srcOrd="0" destOrd="0" presId="urn:microsoft.com/office/officeart/2017/3/layout/HorizontalPathTimeline"/>
    <dgm:cxn modelId="{E9DCA3F9-CEE2-6049-ADD3-D091DD086806}" type="presParOf" srcId="{8D41768C-7478-BD47-9CB0-74AE4AB49193}" destId="{05A7DDEE-02A0-994B-9F90-80AE77D9AC29}" srcOrd="1" destOrd="0" presId="urn:microsoft.com/office/officeart/2017/3/layout/HorizontalPathTimeline"/>
    <dgm:cxn modelId="{268C3511-B670-4B46-9DCC-D309A97EF13B}" type="presParOf" srcId="{05A7DDEE-02A0-994B-9F90-80AE77D9AC29}" destId="{DE224B18-967B-F94D-B91F-A3BFF60CA88C}" srcOrd="0" destOrd="0" presId="urn:microsoft.com/office/officeart/2017/3/layout/HorizontalPathTimeline"/>
    <dgm:cxn modelId="{CF8A5B43-46E8-8644-9764-65F9697DBCD4}" type="presParOf" srcId="{05A7DDEE-02A0-994B-9F90-80AE77D9AC29}" destId="{D709CE22-0CE5-0E41-9A62-B00D1EB77ACD}" srcOrd="1" destOrd="0" presId="urn:microsoft.com/office/officeart/2017/3/layout/HorizontalPathTimeline"/>
    <dgm:cxn modelId="{486FEB3F-E120-574F-AE1A-3A844946904C}" type="presParOf" srcId="{8D41768C-7478-BD47-9CB0-74AE4AB49193}" destId="{386926BF-E359-F040-B30F-B30B39B30819}" srcOrd="2" destOrd="0" presId="urn:microsoft.com/office/officeart/2017/3/layout/HorizontalPathTimeline"/>
    <dgm:cxn modelId="{33EE3C3C-7576-A249-BC16-DB6845F07AAC}" type="presParOf" srcId="{8D41768C-7478-BD47-9CB0-74AE4AB49193}" destId="{3722E8FD-D854-8149-9971-E9B2EDA6C7E5}" srcOrd="3" destOrd="0" presId="urn:microsoft.com/office/officeart/2017/3/layout/HorizontalPathTimeline"/>
    <dgm:cxn modelId="{25C63909-C03A-1F42-A474-29CBFE47D27C}" type="presParOf" srcId="{8D41768C-7478-BD47-9CB0-74AE4AB49193}" destId="{0A1B01B9-BB92-CC45-A7A9-1B4C62FDFD13}" srcOrd="4" destOrd="0" presId="urn:microsoft.com/office/officeart/2017/3/layout/HorizontalPathTimeline"/>
    <dgm:cxn modelId="{EE23A176-91D5-5743-A344-E6C92CEEA8F4}" type="presParOf" srcId="{333E7B09-C0A6-4949-AFF0-1099E0568E58}" destId="{4B4E5D55-F679-2B4A-AE71-F1F970966611}" srcOrd="13" destOrd="0" presId="urn:microsoft.com/office/officeart/2017/3/layout/HorizontalPathTimeline"/>
    <dgm:cxn modelId="{7FE0AA1D-D324-3D4C-9CB3-5A0BBF0E814F}" type="presParOf" srcId="{333E7B09-C0A6-4949-AFF0-1099E0568E58}" destId="{4937C0A9-5D54-A448-ABAA-B55E640D6C00}" srcOrd="14" destOrd="0" presId="urn:microsoft.com/office/officeart/2017/3/layout/HorizontalPathTimeline"/>
    <dgm:cxn modelId="{71EBBA5A-9B61-CB42-8F46-8D0E709002C7}" type="presParOf" srcId="{4937C0A9-5D54-A448-ABAA-B55E640D6C00}" destId="{EBABFA46-EA67-7C49-905D-B848F4F7B684}" srcOrd="0" destOrd="0" presId="urn:microsoft.com/office/officeart/2017/3/layout/HorizontalPathTimeline"/>
    <dgm:cxn modelId="{0F10454C-8864-6643-895D-A51737B23C70}" type="presParOf" srcId="{4937C0A9-5D54-A448-ABAA-B55E640D6C00}" destId="{CAD60107-CCD2-1F4F-A377-191A3ACA73A8}" srcOrd="1" destOrd="0" presId="urn:microsoft.com/office/officeart/2017/3/layout/HorizontalPathTimeline"/>
    <dgm:cxn modelId="{572E5075-9471-9741-AB03-DCAB427DB7E3}" type="presParOf" srcId="{CAD60107-CCD2-1F4F-A377-191A3ACA73A8}" destId="{7FC5A0C3-DA19-4C41-9678-8C9A5B549305}" srcOrd="0" destOrd="0" presId="urn:microsoft.com/office/officeart/2017/3/layout/HorizontalPathTimeline"/>
    <dgm:cxn modelId="{D7999E52-E35A-214B-85DD-08FF46F2CE1F}" type="presParOf" srcId="{CAD60107-CCD2-1F4F-A377-191A3ACA73A8}" destId="{8BBD6E41-CA97-3440-AF92-81AC7DFC0581}" srcOrd="1" destOrd="0" presId="urn:microsoft.com/office/officeart/2017/3/layout/HorizontalPathTimeline"/>
    <dgm:cxn modelId="{4064C7D1-610F-5D41-83E9-32AFD8EEF3B1}" type="presParOf" srcId="{4937C0A9-5D54-A448-ABAA-B55E640D6C00}" destId="{ED148D63-AEBD-E54A-A914-E10D34FDDA84}" srcOrd="2" destOrd="0" presId="urn:microsoft.com/office/officeart/2017/3/layout/HorizontalPathTimeline"/>
    <dgm:cxn modelId="{820DBAE2-95EA-714F-86E0-717BFF0E2812}" type="presParOf" srcId="{4937C0A9-5D54-A448-ABAA-B55E640D6C00}" destId="{B546B3C7-43AC-6B44-84C2-D28F27380C84}" srcOrd="3" destOrd="0" presId="urn:microsoft.com/office/officeart/2017/3/layout/HorizontalPathTimeline"/>
    <dgm:cxn modelId="{1A6AB47D-5301-5847-A141-A9C150A3F0E5}" type="presParOf" srcId="{4937C0A9-5D54-A448-ABAA-B55E640D6C00}" destId="{DF6BFD57-B55F-F045-A2DA-4C118EDD4DA6}" srcOrd="4" destOrd="0" presId="urn:microsoft.com/office/officeart/2017/3/layout/HorizontalPathTimeline"/>
    <dgm:cxn modelId="{D3F57F7E-9214-BC43-9013-E300A96C88A7}" type="presParOf" srcId="{333E7B09-C0A6-4949-AFF0-1099E0568E58}" destId="{C73A9151-CFE1-5C4F-8A19-F6C43D64123F}" srcOrd="15" destOrd="0" presId="urn:microsoft.com/office/officeart/2017/3/layout/HorizontalPathTimeline"/>
    <dgm:cxn modelId="{77696FFA-CB0B-354F-8DD3-865874F94DD0}" type="presParOf" srcId="{333E7B09-C0A6-4949-AFF0-1099E0568E58}" destId="{B992CA51-8833-3740-ACA3-93B85F6996A4}" srcOrd="16" destOrd="0" presId="urn:microsoft.com/office/officeart/2017/3/layout/HorizontalPathTimeline"/>
    <dgm:cxn modelId="{F3113951-1BB8-B84B-95B3-65DB71108DD7}" type="presParOf" srcId="{B992CA51-8833-3740-ACA3-93B85F6996A4}" destId="{EC22F2F5-9AFD-0D47-9061-141C90D4CEB9}" srcOrd="0" destOrd="0" presId="urn:microsoft.com/office/officeart/2017/3/layout/HorizontalPathTimeline"/>
    <dgm:cxn modelId="{1F1DEC28-B25E-7341-B080-EF7868D87FC7}" type="presParOf" srcId="{B992CA51-8833-3740-ACA3-93B85F6996A4}" destId="{23AFF1D0-C9DB-BD40-A6E8-8D178F562553}" srcOrd="1" destOrd="0" presId="urn:microsoft.com/office/officeart/2017/3/layout/HorizontalPathTimeline"/>
    <dgm:cxn modelId="{2C284B36-9DBA-1F49-BEDE-B87DC0AF1D6D}" type="presParOf" srcId="{23AFF1D0-C9DB-BD40-A6E8-8D178F562553}" destId="{AF6680EE-4E89-684D-A069-153FACC9078B}" srcOrd="0" destOrd="0" presId="urn:microsoft.com/office/officeart/2017/3/layout/HorizontalPathTimeline"/>
    <dgm:cxn modelId="{782869A7-6D20-A844-B1CB-D5A54F27ADAA}" type="presParOf" srcId="{23AFF1D0-C9DB-BD40-A6E8-8D178F562553}" destId="{1843F9EC-2AB2-A241-A63A-817693437F6C}" srcOrd="1" destOrd="0" presId="urn:microsoft.com/office/officeart/2017/3/layout/HorizontalPathTimeline"/>
    <dgm:cxn modelId="{FED6930F-9D08-334B-B76B-903EF2524060}" type="presParOf" srcId="{B992CA51-8833-3740-ACA3-93B85F6996A4}" destId="{BBE71BEF-5047-6842-9F3F-FC26986BB212}" srcOrd="2" destOrd="0" presId="urn:microsoft.com/office/officeart/2017/3/layout/HorizontalPathTimeline"/>
    <dgm:cxn modelId="{6129E643-7E7A-7942-905E-E9EE223E0FD4}" type="presParOf" srcId="{B992CA51-8833-3740-ACA3-93B85F6996A4}" destId="{E8040843-3ACB-6D41-876E-2FD54778C28B}" srcOrd="3" destOrd="0" presId="urn:microsoft.com/office/officeart/2017/3/layout/HorizontalPathTimeline"/>
    <dgm:cxn modelId="{79609C4C-42E3-E949-99CA-0FA54F1DCCD4}" type="presParOf" srcId="{B992CA51-8833-3740-ACA3-93B85F6996A4}" destId="{A660234D-E0BC-FA48-B19E-F4AD2EB4D094}" srcOrd="4" destOrd="0" presId="urn:microsoft.com/office/officeart/2017/3/layout/HorizontalPathTimeline"/>
    <dgm:cxn modelId="{CDECC54F-1B25-0744-9107-8D22F08DD7D6}" type="presParOf" srcId="{333E7B09-C0A6-4949-AFF0-1099E0568E58}" destId="{4CA7BA42-0945-A04C-8EF7-32472E6BBC13}" srcOrd="17" destOrd="0" presId="urn:microsoft.com/office/officeart/2017/3/layout/HorizontalPathTimeline"/>
    <dgm:cxn modelId="{B805DFDB-11D4-3045-8306-2A653028863A}" type="presParOf" srcId="{333E7B09-C0A6-4949-AFF0-1099E0568E58}" destId="{95C72D89-7A0C-8F46-BABD-5FB813F83F4F}" srcOrd="18" destOrd="0" presId="urn:microsoft.com/office/officeart/2017/3/layout/HorizontalPathTimeline"/>
    <dgm:cxn modelId="{CAB4C377-8709-CE4A-B244-FB039096EEB2}" type="presParOf" srcId="{95C72D89-7A0C-8F46-BABD-5FB813F83F4F}" destId="{8A26FF34-8C4F-9D4F-B06A-AE37EE56D652}" srcOrd="0" destOrd="0" presId="urn:microsoft.com/office/officeart/2017/3/layout/HorizontalPathTimeline"/>
    <dgm:cxn modelId="{D77905DF-EE24-E743-9E2A-3A38E93111BB}" type="presParOf" srcId="{95C72D89-7A0C-8F46-BABD-5FB813F83F4F}" destId="{15458835-D921-2341-A04A-B5B35043B4F2}" srcOrd="1" destOrd="0" presId="urn:microsoft.com/office/officeart/2017/3/layout/HorizontalPathTimeline"/>
    <dgm:cxn modelId="{5BFA1437-2CD3-5844-A2CB-E773D3A33557}" type="presParOf" srcId="{15458835-D921-2341-A04A-B5B35043B4F2}" destId="{D72C53B3-4966-E449-B5DF-7188D9310E19}" srcOrd="0" destOrd="0" presId="urn:microsoft.com/office/officeart/2017/3/layout/HorizontalPathTimeline"/>
    <dgm:cxn modelId="{D5D60658-B982-1F4A-AFF1-899D94EB1F54}" type="presParOf" srcId="{15458835-D921-2341-A04A-B5B35043B4F2}" destId="{83A78308-6332-9B49-B14C-FBC4F6D55C0A}" srcOrd="1" destOrd="0" presId="urn:microsoft.com/office/officeart/2017/3/layout/HorizontalPathTimeline"/>
    <dgm:cxn modelId="{6F5366AF-256C-D349-A240-8743C911DD8C}" type="presParOf" srcId="{95C72D89-7A0C-8F46-BABD-5FB813F83F4F}" destId="{CA4CBDB5-776A-0043-8652-D0E045742196}" srcOrd="2" destOrd="0" presId="urn:microsoft.com/office/officeart/2017/3/layout/HorizontalPathTimeline"/>
    <dgm:cxn modelId="{59D68838-7C39-CC49-9D7F-3D5F8156EB6B}" type="presParOf" srcId="{95C72D89-7A0C-8F46-BABD-5FB813F83F4F}" destId="{4A671430-BCE2-C04C-B9E9-2B70DC65C112}" srcOrd="3" destOrd="0" presId="urn:microsoft.com/office/officeart/2017/3/layout/HorizontalPathTimeline"/>
    <dgm:cxn modelId="{4614DD56-A8D4-FA40-B9AB-AD5CB97D4B36}" type="presParOf" srcId="{95C72D89-7A0C-8F46-BABD-5FB813F83F4F}" destId="{43E7567B-5922-8A4D-B2FB-B928D6FA4345}" srcOrd="4" destOrd="0" presId="urn:microsoft.com/office/officeart/2017/3/layout/HorizontalPathTimeline"/>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FE534-1F34-453F-A5FD-B0CB86F6B73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A935FC6-79FB-4B6D-92DA-8A3B9DB9BFC9}">
      <dgm:prSet/>
      <dgm:spPr/>
      <dgm:t>
        <a:bodyPr/>
        <a:lstStyle/>
        <a:p>
          <a:pPr>
            <a:lnSpc>
              <a:spcPct val="100000"/>
            </a:lnSpc>
          </a:pPr>
          <a:r>
            <a:rPr lang="en-US"/>
            <a:t>The industry supports 65 million jobs.</a:t>
          </a:r>
        </a:p>
      </dgm:t>
    </dgm:pt>
    <dgm:pt modelId="{1966C015-88F0-4059-8E33-5241F0C9AEBA}" type="parTrans" cxnId="{9527C386-B1A7-4AE1-BD30-5E3BFE568655}">
      <dgm:prSet/>
      <dgm:spPr/>
      <dgm:t>
        <a:bodyPr/>
        <a:lstStyle/>
        <a:p>
          <a:endParaRPr lang="en-US"/>
        </a:p>
      </dgm:t>
    </dgm:pt>
    <dgm:pt modelId="{846F493B-3A16-476B-B2EC-137C96175067}" type="sibTrans" cxnId="{9527C386-B1A7-4AE1-BD30-5E3BFE568655}">
      <dgm:prSet/>
      <dgm:spPr/>
      <dgm:t>
        <a:bodyPr/>
        <a:lstStyle/>
        <a:p>
          <a:endParaRPr lang="en-US"/>
        </a:p>
      </dgm:t>
    </dgm:pt>
    <dgm:pt modelId="{19203A64-BDAB-43B9-9E9A-1CF7DDD240C7}">
      <dgm:prSet/>
      <dgm:spPr/>
      <dgm:t>
        <a:bodyPr/>
        <a:lstStyle/>
        <a:p>
          <a:pPr>
            <a:lnSpc>
              <a:spcPct val="100000"/>
            </a:lnSpc>
          </a:pPr>
          <a:r>
            <a:rPr lang="en-US"/>
            <a:t>Create a global economic impact of $2.7 trillion (3.6% Global GDP, if a country, ranked 20th based on GDP)</a:t>
          </a:r>
        </a:p>
      </dgm:t>
    </dgm:pt>
    <dgm:pt modelId="{452F5BA1-77B2-47DD-876E-5A4B684042B8}" type="parTrans" cxnId="{D1B64758-634C-4112-B197-4702B5A44592}">
      <dgm:prSet/>
      <dgm:spPr/>
      <dgm:t>
        <a:bodyPr/>
        <a:lstStyle/>
        <a:p>
          <a:endParaRPr lang="en-US"/>
        </a:p>
      </dgm:t>
    </dgm:pt>
    <dgm:pt modelId="{63015F14-A521-4010-8F3D-6CB660DBBE27}" type="sibTrans" cxnId="{D1B64758-634C-4112-B197-4702B5A44592}">
      <dgm:prSet/>
      <dgm:spPr/>
      <dgm:t>
        <a:bodyPr/>
        <a:lstStyle/>
        <a:p>
          <a:endParaRPr lang="en-US"/>
        </a:p>
      </dgm:t>
    </dgm:pt>
    <dgm:pt modelId="{F15067A5-E85E-4D1A-BE00-FF4E603D686F}">
      <dgm:prSet/>
      <dgm:spPr/>
      <dgm:t>
        <a:bodyPr/>
        <a:lstStyle/>
        <a:p>
          <a:pPr>
            <a:lnSpc>
              <a:spcPct val="100000"/>
            </a:lnSpc>
          </a:pPr>
          <a:r>
            <a:rPr lang="en-US"/>
            <a:t>4.1 billion passengers carried by airlines, 7.75 trillion passenger km (2017), 18 million passengers per day (2018)</a:t>
          </a:r>
        </a:p>
      </dgm:t>
    </dgm:pt>
    <dgm:pt modelId="{960481B0-8A65-4C39-969B-C00A4E1F094E}" type="parTrans" cxnId="{9ADED548-01DD-4CED-B77B-6024ACF86C86}">
      <dgm:prSet/>
      <dgm:spPr/>
      <dgm:t>
        <a:bodyPr/>
        <a:lstStyle/>
        <a:p>
          <a:endParaRPr lang="en-US"/>
        </a:p>
      </dgm:t>
    </dgm:pt>
    <dgm:pt modelId="{4765B03C-8984-4EE2-8F15-CFC07F515083}" type="sibTrans" cxnId="{9ADED548-01DD-4CED-B77B-6024ACF86C86}">
      <dgm:prSet/>
      <dgm:spPr/>
      <dgm:t>
        <a:bodyPr/>
        <a:lstStyle/>
        <a:p>
          <a:endParaRPr lang="en-US"/>
        </a:p>
      </dgm:t>
    </dgm:pt>
    <dgm:pt modelId="{494709D0-6229-4CDC-AC03-B945FF38A620}">
      <dgm:prSet/>
      <dgm:spPr/>
      <dgm:t>
        <a:bodyPr/>
        <a:lstStyle/>
        <a:p>
          <a:pPr>
            <a:lnSpc>
              <a:spcPct val="100000"/>
            </a:lnSpc>
          </a:pPr>
          <a:r>
            <a:rPr lang="en-US"/>
            <a:t>There are over 1300 airlines worldwide</a:t>
          </a:r>
        </a:p>
      </dgm:t>
    </dgm:pt>
    <dgm:pt modelId="{B87191AB-3742-4A0A-B782-57CF28CEB8AD}" type="parTrans" cxnId="{D3530E82-55B9-4960-A1D1-7F92276F1276}">
      <dgm:prSet/>
      <dgm:spPr/>
      <dgm:t>
        <a:bodyPr/>
        <a:lstStyle/>
        <a:p>
          <a:endParaRPr lang="en-US"/>
        </a:p>
      </dgm:t>
    </dgm:pt>
    <dgm:pt modelId="{9D916AB9-F11D-4B65-9865-0D8A0401CF0A}" type="sibTrans" cxnId="{D3530E82-55B9-4960-A1D1-7F92276F1276}">
      <dgm:prSet/>
      <dgm:spPr/>
      <dgm:t>
        <a:bodyPr/>
        <a:lstStyle/>
        <a:p>
          <a:endParaRPr lang="en-US"/>
        </a:p>
      </dgm:t>
    </dgm:pt>
    <dgm:pt modelId="{69187264-E38C-424E-8951-B0975D21382A}" type="pres">
      <dgm:prSet presAssocID="{8D1FE534-1F34-453F-A5FD-B0CB86F6B73C}" presName="root" presStyleCnt="0">
        <dgm:presLayoutVars>
          <dgm:dir/>
          <dgm:resizeHandles val="exact"/>
        </dgm:presLayoutVars>
      </dgm:prSet>
      <dgm:spPr/>
      <dgm:t>
        <a:bodyPr/>
        <a:lstStyle/>
        <a:p>
          <a:endParaRPr lang="en-US"/>
        </a:p>
      </dgm:t>
    </dgm:pt>
    <dgm:pt modelId="{5C1F6824-E872-49E1-9114-1C4B62D1BF95}" type="pres">
      <dgm:prSet presAssocID="{FA935FC6-79FB-4B6D-92DA-8A3B9DB9BFC9}" presName="compNode" presStyleCnt="0"/>
      <dgm:spPr/>
    </dgm:pt>
    <dgm:pt modelId="{6BF61984-9A61-4885-8A60-91378282DB3B}" type="pres">
      <dgm:prSet presAssocID="{FA935FC6-79FB-4B6D-92DA-8A3B9DB9BFC9}" presName="bgRect" presStyleLbl="bgShp" presStyleIdx="0" presStyleCnt="4"/>
      <dgm:spPr/>
    </dgm:pt>
    <dgm:pt modelId="{9F919EC9-F0AD-4EE0-AF30-CF50E1CDABC8}" type="pres">
      <dgm:prSet presAssocID="{FA935FC6-79FB-4B6D-92DA-8A3B9DB9BFC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Money"/>
        </a:ext>
      </dgm:extLst>
    </dgm:pt>
    <dgm:pt modelId="{009A8198-3B22-4A33-B962-038904C47B4C}" type="pres">
      <dgm:prSet presAssocID="{FA935FC6-79FB-4B6D-92DA-8A3B9DB9BFC9}" presName="spaceRect" presStyleCnt="0"/>
      <dgm:spPr/>
    </dgm:pt>
    <dgm:pt modelId="{C127472F-5312-4DFD-B516-2C74E593E510}" type="pres">
      <dgm:prSet presAssocID="{FA935FC6-79FB-4B6D-92DA-8A3B9DB9BFC9}" presName="parTx" presStyleLbl="revTx" presStyleIdx="0" presStyleCnt="4">
        <dgm:presLayoutVars>
          <dgm:chMax val="0"/>
          <dgm:chPref val="0"/>
        </dgm:presLayoutVars>
      </dgm:prSet>
      <dgm:spPr/>
      <dgm:t>
        <a:bodyPr/>
        <a:lstStyle/>
        <a:p>
          <a:endParaRPr lang="en-US"/>
        </a:p>
      </dgm:t>
    </dgm:pt>
    <dgm:pt modelId="{C946A9F8-7356-44D0-80BE-00241E77DD0B}" type="pres">
      <dgm:prSet presAssocID="{846F493B-3A16-476B-B2EC-137C96175067}" presName="sibTrans" presStyleCnt="0"/>
      <dgm:spPr/>
    </dgm:pt>
    <dgm:pt modelId="{432AEE7A-989E-494F-818A-69694FB7D53A}" type="pres">
      <dgm:prSet presAssocID="{19203A64-BDAB-43B9-9E9A-1CF7DDD240C7}" presName="compNode" presStyleCnt="0"/>
      <dgm:spPr/>
    </dgm:pt>
    <dgm:pt modelId="{05730165-93B7-4D41-8A99-7EA6C75CF176}" type="pres">
      <dgm:prSet presAssocID="{19203A64-BDAB-43B9-9E9A-1CF7DDD240C7}" presName="bgRect" presStyleLbl="bgShp" presStyleIdx="1" presStyleCnt="4"/>
      <dgm:spPr/>
    </dgm:pt>
    <dgm:pt modelId="{F540FB85-9DBD-4C6F-A963-893A0E18BF83}" type="pres">
      <dgm:prSet presAssocID="{19203A64-BDAB-43B9-9E9A-1CF7DDD240C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Bitcoin"/>
        </a:ext>
      </dgm:extLst>
    </dgm:pt>
    <dgm:pt modelId="{49D90EC6-955B-45A3-9AA9-F2B3DF392AC4}" type="pres">
      <dgm:prSet presAssocID="{19203A64-BDAB-43B9-9E9A-1CF7DDD240C7}" presName="spaceRect" presStyleCnt="0"/>
      <dgm:spPr/>
    </dgm:pt>
    <dgm:pt modelId="{75E01C02-E9C0-4C39-A9EC-DC6C6E28AD00}" type="pres">
      <dgm:prSet presAssocID="{19203A64-BDAB-43B9-9E9A-1CF7DDD240C7}" presName="parTx" presStyleLbl="revTx" presStyleIdx="1" presStyleCnt="4">
        <dgm:presLayoutVars>
          <dgm:chMax val="0"/>
          <dgm:chPref val="0"/>
        </dgm:presLayoutVars>
      </dgm:prSet>
      <dgm:spPr/>
      <dgm:t>
        <a:bodyPr/>
        <a:lstStyle/>
        <a:p>
          <a:endParaRPr lang="en-US"/>
        </a:p>
      </dgm:t>
    </dgm:pt>
    <dgm:pt modelId="{306952F5-89E2-4EB0-8978-4E5F4F28FB93}" type="pres">
      <dgm:prSet presAssocID="{63015F14-A521-4010-8F3D-6CB660DBBE27}" presName="sibTrans" presStyleCnt="0"/>
      <dgm:spPr/>
    </dgm:pt>
    <dgm:pt modelId="{3A2DC378-C07B-49B4-86E6-2A0B7C3B1289}" type="pres">
      <dgm:prSet presAssocID="{F15067A5-E85E-4D1A-BE00-FF4E603D686F}" presName="compNode" presStyleCnt="0"/>
      <dgm:spPr/>
    </dgm:pt>
    <dgm:pt modelId="{027BB2AB-80EB-486F-A31C-1D009E03CD5C}" type="pres">
      <dgm:prSet presAssocID="{F15067A5-E85E-4D1A-BE00-FF4E603D686F}" presName="bgRect" presStyleLbl="bgShp" presStyleIdx="2" presStyleCnt="4"/>
      <dgm:spPr/>
    </dgm:pt>
    <dgm:pt modelId="{3ABCDA9A-DB76-4E36-B4A6-EFC1B6238306}" type="pres">
      <dgm:prSet presAssocID="{F15067A5-E85E-4D1A-BE00-FF4E603D68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Airplane"/>
        </a:ext>
      </dgm:extLst>
    </dgm:pt>
    <dgm:pt modelId="{A4A986FA-864F-4813-BBC6-3D9FF2B9A837}" type="pres">
      <dgm:prSet presAssocID="{F15067A5-E85E-4D1A-BE00-FF4E603D686F}" presName="spaceRect" presStyleCnt="0"/>
      <dgm:spPr/>
    </dgm:pt>
    <dgm:pt modelId="{47B145A6-C26A-4463-A57D-EABB5F2F1066}" type="pres">
      <dgm:prSet presAssocID="{F15067A5-E85E-4D1A-BE00-FF4E603D686F}" presName="parTx" presStyleLbl="revTx" presStyleIdx="2" presStyleCnt="4">
        <dgm:presLayoutVars>
          <dgm:chMax val="0"/>
          <dgm:chPref val="0"/>
        </dgm:presLayoutVars>
      </dgm:prSet>
      <dgm:spPr/>
      <dgm:t>
        <a:bodyPr/>
        <a:lstStyle/>
        <a:p>
          <a:endParaRPr lang="en-US"/>
        </a:p>
      </dgm:t>
    </dgm:pt>
    <dgm:pt modelId="{081DC08B-F77B-44DA-9360-446165FABEF6}" type="pres">
      <dgm:prSet presAssocID="{4765B03C-8984-4EE2-8F15-CFC07F515083}" presName="sibTrans" presStyleCnt="0"/>
      <dgm:spPr/>
    </dgm:pt>
    <dgm:pt modelId="{ADEF2D52-6BE7-4F4D-8482-7F33B068B8F0}" type="pres">
      <dgm:prSet presAssocID="{494709D0-6229-4CDC-AC03-B945FF38A620}" presName="compNode" presStyleCnt="0"/>
      <dgm:spPr/>
    </dgm:pt>
    <dgm:pt modelId="{779DCFF6-177F-438C-AEE3-1594CA0EE8C8}" type="pres">
      <dgm:prSet presAssocID="{494709D0-6229-4CDC-AC03-B945FF38A620}" presName="bgRect" presStyleLbl="bgShp" presStyleIdx="3" presStyleCnt="4"/>
      <dgm:spPr/>
    </dgm:pt>
    <dgm:pt modelId="{640E6928-B209-4D10-B0F0-A70E4CFACB54}" type="pres">
      <dgm:prSet presAssocID="{494709D0-6229-4CDC-AC03-B945FF38A6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Pilot"/>
        </a:ext>
      </dgm:extLst>
    </dgm:pt>
    <dgm:pt modelId="{594223AB-7298-45FE-964E-7B4E0EC70C09}" type="pres">
      <dgm:prSet presAssocID="{494709D0-6229-4CDC-AC03-B945FF38A620}" presName="spaceRect" presStyleCnt="0"/>
      <dgm:spPr/>
    </dgm:pt>
    <dgm:pt modelId="{7B8281C5-C712-42D3-A35B-2C98985D58C9}" type="pres">
      <dgm:prSet presAssocID="{494709D0-6229-4CDC-AC03-B945FF38A620}" presName="parTx" presStyleLbl="revTx" presStyleIdx="3" presStyleCnt="4">
        <dgm:presLayoutVars>
          <dgm:chMax val="0"/>
          <dgm:chPref val="0"/>
        </dgm:presLayoutVars>
      </dgm:prSet>
      <dgm:spPr/>
      <dgm:t>
        <a:bodyPr/>
        <a:lstStyle/>
        <a:p>
          <a:endParaRPr lang="en-US"/>
        </a:p>
      </dgm:t>
    </dgm:pt>
  </dgm:ptLst>
  <dgm:cxnLst>
    <dgm:cxn modelId="{767DA94C-C5E0-4914-B06F-F53823C1C05B}" type="presOf" srcId="{FA935FC6-79FB-4B6D-92DA-8A3B9DB9BFC9}" destId="{C127472F-5312-4DFD-B516-2C74E593E510}" srcOrd="0" destOrd="0" presId="urn:microsoft.com/office/officeart/2018/2/layout/IconVerticalSolidList"/>
    <dgm:cxn modelId="{9527C386-B1A7-4AE1-BD30-5E3BFE568655}" srcId="{8D1FE534-1F34-453F-A5FD-B0CB86F6B73C}" destId="{FA935FC6-79FB-4B6D-92DA-8A3B9DB9BFC9}" srcOrd="0" destOrd="0" parTransId="{1966C015-88F0-4059-8E33-5241F0C9AEBA}" sibTransId="{846F493B-3A16-476B-B2EC-137C96175067}"/>
    <dgm:cxn modelId="{9ADED548-01DD-4CED-B77B-6024ACF86C86}" srcId="{8D1FE534-1F34-453F-A5FD-B0CB86F6B73C}" destId="{F15067A5-E85E-4D1A-BE00-FF4E603D686F}" srcOrd="2" destOrd="0" parTransId="{960481B0-8A65-4C39-969B-C00A4E1F094E}" sibTransId="{4765B03C-8984-4EE2-8F15-CFC07F515083}"/>
    <dgm:cxn modelId="{D3530E82-55B9-4960-A1D1-7F92276F1276}" srcId="{8D1FE534-1F34-453F-A5FD-B0CB86F6B73C}" destId="{494709D0-6229-4CDC-AC03-B945FF38A620}" srcOrd="3" destOrd="0" parTransId="{B87191AB-3742-4A0A-B782-57CF28CEB8AD}" sibTransId="{9D916AB9-F11D-4B65-9865-0D8A0401CF0A}"/>
    <dgm:cxn modelId="{66C3A5A0-368E-4327-988B-5E54E54894BA}" type="presOf" srcId="{494709D0-6229-4CDC-AC03-B945FF38A620}" destId="{7B8281C5-C712-42D3-A35B-2C98985D58C9}" srcOrd="0" destOrd="0" presId="urn:microsoft.com/office/officeart/2018/2/layout/IconVerticalSolidList"/>
    <dgm:cxn modelId="{E43E0462-052C-42DB-B4F6-C3C0C5A8FB18}" type="presOf" srcId="{19203A64-BDAB-43B9-9E9A-1CF7DDD240C7}" destId="{75E01C02-E9C0-4C39-A9EC-DC6C6E28AD00}" srcOrd="0" destOrd="0" presId="urn:microsoft.com/office/officeart/2018/2/layout/IconVerticalSolidList"/>
    <dgm:cxn modelId="{BD310397-1713-46D9-ADE3-DDDA4B357E26}" type="presOf" srcId="{F15067A5-E85E-4D1A-BE00-FF4E603D686F}" destId="{47B145A6-C26A-4463-A57D-EABB5F2F1066}" srcOrd="0" destOrd="0" presId="urn:microsoft.com/office/officeart/2018/2/layout/IconVerticalSolidList"/>
    <dgm:cxn modelId="{D1B64758-634C-4112-B197-4702B5A44592}" srcId="{8D1FE534-1F34-453F-A5FD-B0CB86F6B73C}" destId="{19203A64-BDAB-43B9-9E9A-1CF7DDD240C7}" srcOrd="1" destOrd="0" parTransId="{452F5BA1-77B2-47DD-876E-5A4B684042B8}" sibTransId="{63015F14-A521-4010-8F3D-6CB660DBBE27}"/>
    <dgm:cxn modelId="{D6C64F5B-8DC4-4DF0-867A-EB05DF8D4EAD}" type="presOf" srcId="{8D1FE534-1F34-453F-A5FD-B0CB86F6B73C}" destId="{69187264-E38C-424E-8951-B0975D21382A}" srcOrd="0" destOrd="0" presId="urn:microsoft.com/office/officeart/2018/2/layout/IconVerticalSolidList"/>
    <dgm:cxn modelId="{6ED3088E-E747-4B4B-A986-26D6E57892A4}" type="presParOf" srcId="{69187264-E38C-424E-8951-B0975D21382A}" destId="{5C1F6824-E872-49E1-9114-1C4B62D1BF95}" srcOrd="0" destOrd="0" presId="urn:microsoft.com/office/officeart/2018/2/layout/IconVerticalSolidList"/>
    <dgm:cxn modelId="{CF8E62FF-AE20-4EFC-A606-72399030F606}" type="presParOf" srcId="{5C1F6824-E872-49E1-9114-1C4B62D1BF95}" destId="{6BF61984-9A61-4885-8A60-91378282DB3B}" srcOrd="0" destOrd="0" presId="urn:microsoft.com/office/officeart/2018/2/layout/IconVerticalSolidList"/>
    <dgm:cxn modelId="{2AA003AA-CE6F-4B3C-8109-D74061EEF65C}" type="presParOf" srcId="{5C1F6824-E872-49E1-9114-1C4B62D1BF95}" destId="{9F919EC9-F0AD-4EE0-AF30-CF50E1CDABC8}" srcOrd="1" destOrd="0" presId="urn:microsoft.com/office/officeart/2018/2/layout/IconVerticalSolidList"/>
    <dgm:cxn modelId="{D0B8B3D6-5F2D-46ED-90AA-317A3A7496DE}" type="presParOf" srcId="{5C1F6824-E872-49E1-9114-1C4B62D1BF95}" destId="{009A8198-3B22-4A33-B962-038904C47B4C}" srcOrd="2" destOrd="0" presId="urn:microsoft.com/office/officeart/2018/2/layout/IconVerticalSolidList"/>
    <dgm:cxn modelId="{74FDF694-F2EF-42D4-9DA5-A016DE418FCB}" type="presParOf" srcId="{5C1F6824-E872-49E1-9114-1C4B62D1BF95}" destId="{C127472F-5312-4DFD-B516-2C74E593E510}" srcOrd="3" destOrd="0" presId="urn:microsoft.com/office/officeart/2018/2/layout/IconVerticalSolidList"/>
    <dgm:cxn modelId="{70329C9B-70D7-4F8D-85D6-C7FC3EE3E49C}" type="presParOf" srcId="{69187264-E38C-424E-8951-B0975D21382A}" destId="{C946A9F8-7356-44D0-80BE-00241E77DD0B}" srcOrd="1" destOrd="0" presId="urn:microsoft.com/office/officeart/2018/2/layout/IconVerticalSolidList"/>
    <dgm:cxn modelId="{70EA879C-5B83-4B0D-A912-63A0219693BC}" type="presParOf" srcId="{69187264-E38C-424E-8951-B0975D21382A}" destId="{432AEE7A-989E-494F-818A-69694FB7D53A}" srcOrd="2" destOrd="0" presId="urn:microsoft.com/office/officeart/2018/2/layout/IconVerticalSolidList"/>
    <dgm:cxn modelId="{DCAD19B4-E1CA-463A-A814-5B4D1CCED974}" type="presParOf" srcId="{432AEE7A-989E-494F-818A-69694FB7D53A}" destId="{05730165-93B7-4D41-8A99-7EA6C75CF176}" srcOrd="0" destOrd="0" presId="urn:microsoft.com/office/officeart/2018/2/layout/IconVerticalSolidList"/>
    <dgm:cxn modelId="{A0C6297F-4680-4819-B546-2C442FFAAE76}" type="presParOf" srcId="{432AEE7A-989E-494F-818A-69694FB7D53A}" destId="{F540FB85-9DBD-4C6F-A963-893A0E18BF83}" srcOrd="1" destOrd="0" presId="urn:microsoft.com/office/officeart/2018/2/layout/IconVerticalSolidList"/>
    <dgm:cxn modelId="{A183A0D7-754C-4BF1-877F-71F55A7A1684}" type="presParOf" srcId="{432AEE7A-989E-494F-818A-69694FB7D53A}" destId="{49D90EC6-955B-45A3-9AA9-F2B3DF392AC4}" srcOrd="2" destOrd="0" presId="urn:microsoft.com/office/officeart/2018/2/layout/IconVerticalSolidList"/>
    <dgm:cxn modelId="{21B13910-F944-4F06-A72A-4114A25D05F0}" type="presParOf" srcId="{432AEE7A-989E-494F-818A-69694FB7D53A}" destId="{75E01C02-E9C0-4C39-A9EC-DC6C6E28AD00}" srcOrd="3" destOrd="0" presId="urn:microsoft.com/office/officeart/2018/2/layout/IconVerticalSolidList"/>
    <dgm:cxn modelId="{377B40E0-6E53-403C-8F7A-481E5719AF6A}" type="presParOf" srcId="{69187264-E38C-424E-8951-B0975D21382A}" destId="{306952F5-89E2-4EB0-8978-4E5F4F28FB93}" srcOrd="3" destOrd="0" presId="urn:microsoft.com/office/officeart/2018/2/layout/IconVerticalSolidList"/>
    <dgm:cxn modelId="{0AC7AF5F-428A-44DD-A55D-980D240893D7}" type="presParOf" srcId="{69187264-E38C-424E-8951-B0975D21382A}" destId="{3A2DC378-C07B-49B4-86E6-2A0B7C3B1289}" srcOrd="4" destOrd="0" presId="urn:microsoft.com/office/officeart/2018/2/layout/IconVerticalSolidList"/>
    <dgm:cxn modelId="{6A952958-6123-456D-98B9-4BD7719CA182}" type="presParOf" srcId="{3A2DC378-C07B-49B4-86E6-2A0B7C3B1289}" destId="{027BB2AB-80EB-486F-A31C-1D009E03CD5C}" srcOrd="0" destOrd="0" presId="urn:microsoft.com/office/officeart/2018/2/layout/IconVerticalSolidList"/>
    <dgm:cxn modelId="{ACDEDA88-C01A-4A84-8BA6-8CEBEC635619}" type="presParOf" srcId="{3A2DC378-C07B-49B4-86E6-2A0B7C3B1289}" destId="{3ABCDA9A-DB76-4E36-B4A6-EFC1B6238306}" srcOrd="1" destOrd="0" presId="urn:microsoft.com/office/officeart/2018/2/layout/IconVerticalSolidList"/>
    <dgm:cxn modelId="{69EF4D71-449E-4D05-94DB-7575FB2EA84D}" type="presParOf" srcId="{3A2DC378-C07B-49B4-86E6-2A0B7C3B1289}" destId="{A4A986FA-864F-4813-BBC6-3D9FF2B9A837}" srcOrd="2" destOrd="0" presId="urn:microsoft.com/office/officeart/2018/2/layout/IconVerticalSolidList"/>
    <dgm:cxn modelId="{07109932-F59C-474E-BA6A-DB51E1613D0E}" type="presParOf" srcId="{3A2DC378-C07B-49B4-86E6-2A0B7C3B1289}" destId="{47B145A6-C26A-4463-A57D-EABB5F2F1066}" srcOrd="3" destOrd="0" presId="urn:microsoft.com/office/officeart/2018/2/layout/IconVerticalSolidList"/>
    <dgm:cxn modelId="{10198F05-BF49-4DD2-BAF3-04929AC0A301}" type="presParOf" srcId="{69187264-E38C-424E-8951-B0975D21382A}" destId="{081DC08B-F77B-44DA-9360-446165FABEF6}" srcOrd="5" destOrd="0" presId="urn:microsoft.com/office/officeart/2018/2/layout/IconVerticalSolidList"/>
    <dgm:cxn modelId="{927BA3B4-F494-4DC1-A33B-994E09D3ED3E}" type="presParOf" srcId="{69187264-E38C-424E-8951-B0975D21382A}" destId="{ADEF2D52-6BE7-4F4D-8482-7F33B068B8F0}" srcOrd="6" destOrd="0" presId="urn:microsoft.com/office/officeart/2018/2/layout/IconVerticalSolidList"/>
    <dgm:cxn modelId="{2AAF887F-2D72-422F-A47B-4B73C242116B}" type="presParOf" srcId="{ADEF2D52-6BE7-4F4D-8482-7F33B068B8F0}" destId="{779DCFF6-177F-438C-AEE3-1594CA0EE8C8}" srcOrd="0" destOrd="0" presId="urn:microsoft.com/office/officeart/2018/2/layout/IconVerticalSolidList"/>
    <dgm:cxn modelId="{7405CB2F-05FC-429E-959A-CD864AAC0216}" type="presParOf" srcId="{ADEF2D52-6BE7-4F4D-8482-7F33B068B8F0}" destId="{640E6928-B209-4D10-B0F0-A70E4CFACB54}" srcOrd="1" destOrd="0" presId="urn:microsoft.com/office/officeart/2018/2/layout/IconVerticalSolidList"/>
    <dgm:cxn modelId="{062B3035-951C-4ED7-8325-ECCB26E550D5}" type="presParOf" srcId="{ADEF2D52-6BE7-4F4D-8482-7F33B068B8F0}" destId="{594223AB-7298-45FE-964E-7B4E0EC70C09}" srcOrd="2" destOrd="0" presId="urn:microsoft.com/office/officeart/2018/2/layout/IconVerticalSolidList"/>
    <dgm:cxn modelId="{2107E9BA-F4DD-4935-A20A-CC929DBAEAE5}" type="presParOf" srcId="{ADEF2D52-6BE7-4F4D-8482-7F33B068B8F0}" destId="{7B8281C5-C712-42D3-A35B-2C98985D58C9}"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B92D8B-44D7-4F2D-8929-DE88955C56A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F6CBE7E-0A14-41A3-A62E-8F92B400E842}">
      <dgm:prSet/>
      <dgm:spPr/>
      <dgm:t>
        <a:bodyPr/>
        <a:lstStyle/>
        <a:p>
          <a:pPr>
            <a:lnSpc>
              <a:spcPct val="100000"/>
            </a:lnSpc>
          </a:pPr>
          <a:r>
            <a:rPr lang="en-US"/>
            <a:t>Highly competitive due to deregulation</a:t>
          </a:r>
        </a:p>
      </dgm:t>
    </dgm:pt>
    <dgm:pt modelId="{1CB0BFF6-783C-4B34-8828-2A5E4C994828}" type="parTrans" cxnId="{DD5640C3-6A9A-45D1-9475-BAD638E48262}">
      <dgm:prSet/>
      <dgm:spPr/>
      <dgm:t>
        <a:bodyPr/>
        <a:lstStyle/>
        <a:p>
          <a:endParaRPr lang="en-US"/>
        </a:p>
      </dgm:t>
    </dgm:pt>
    <dgm:pt modelId="{AA246331-5C02-4956-960C-E5BEC49C09F5}" type="sibTrans" cxnId="{DD5640C3-6A9A-45D1-9475-BAD638E48262}">
      <dgm:prSet/>
      <dgm:spPr/>
      <dgm:t>
        <a:bodyPr/>
        <a:lstStyle/>
        <a:p>
          <a:endParaRPr lang="en-US"/>
        </a:p>
      </dgm:t>
    </dgm:pt>
    <dgm:pt modelId="{6899C41C-E465-4C40-91CD-126E0D983DCE}">
      <dgm:prSet/>
      <dgm:spPr/>
      <dgm:t>
        <a:bodyPr/>
        <a:lstStyle/>
        <a:p>
          <a:pPr>
            <a:lnSpc>
              <a:spcPct val="100000"/>
            </a:lnSpc>
          </a:pPr>
          <a:r>
            <a:rPr lang="en-US"/>
            <a:t>Low concentration</a:t>
          </a:r>
        </a:p>
      </dgm:t>
    </dgm:pt>
    <dgm:pt modelId="{5DBF983B-608C-47A2-ADBB-629253A5EF84}" type="parTrans" cxnId="{7F8B1E0C-88D2-4D8E-B070-31AA1D278576}">
      <dgm:prSet/>
      <dgm:spPr/>
      <dgm:t>
        <a:bodyPr/>
        <a:lstStyle/>
        <a:p>
          <a:endParaRPr lang="en-US"/>
        </a:p>
      </dgm:t>
    </dgm:pt>
    <dgm:pt modelId="{F3605406-10BA-48D5-B7AA-8B7110260B9D}" type="sibTrans" cxnId="{7F8B1E0C-88D2-4D8E-B070-31AA1D278576}">
      <dgm:prSet/>
      <dgm:spPr/>
      <dgm:t>
        <a:bodyPr/>
        <a:lstStyle/>
        <a:p>
          <a:endParaRPr lang="en-US"/>
        </a:p>
      </dgm:t>
    </dgm:pt>
    <dgm:pt modelId="{BFD65F15-0C2E-4661-B666-0D03962C0D8D}">
      <dgm:prSet/>
      <dgm:spPr/>
      <dgm:t>
        <a:bodyPr/>
        <a:lstStyle/>
        <a:p>
          <a:pPr>
            <a:lnSpc>
              <a:spcPct val="100000"/>
            </a:lnSpc>
          </a:pPr>
          <a:r>
            <a:rPr lang="en-US"/>
            <a:t>Capital &amp; </a:t>
          </a:r>
          <a:r>
            <a:rPr lang="en-US" err="1"/>
            <a:t>Labour</a:t>
          </a:r>
          <a:r>
            <a:rPr lang="en-US"/>
            <a:t> Intensive</a:t>
          </a:r>
        </a:p>
      </dgm:t>
    </dgm:pt>
    <dgm:pt modelId="{4C4E6F7D-F9F4-44AB-89D5-3BA4930C5CC0}" type="parTrans" cxnId="{9776B305-93DA-4375-825A-48FF498A1C2E}">
      <dgm:prSet/>
      <dgm:spPr/>
      <dgm:t>
        <a:bodyPr/>
        <a:lstStyle/>
        <a:p>
          <a:endParaRPr lang="en-US"/>
        </a:p>
      </dgm:t>
    </dgm:pt>
    <dgm:pt modelId="{BE6D559A-685A-42BD-AF9F-ED3B50EF95F5}" type="sibTrans" cxnId="{9776B305-93DA-4375-825A-48FF498A1C2E}">
      <dgm:prSet/>
      <dgm:spPr/>
      <dgm:t>
        <a:bodyPr/>
        <a:lstStyle/>
        <a:p>
          <a:endParaRPr lang="en-US"/>
        </a:p>
      </dgm:t>
    </dgm:pt>
    <dgm:pt modelId="{535C09BA-9618-4D5B-8FA5-4BD85F800069}">
      <dgm:prSet/>
      <dgm:spPr/>
      <dgm:t>
        <a:bodyPr/>
        <a:lstStyle/>
        <a:p>
          <a:pPr>
            <a:lnSpc>
              <a:spcPct val="100000"/>
            </a:lnSpc>
          </a:pPr>
          <a:r>
            <a:rPr lang="en-US"/>
            <a:t>Sensitive to business cycle</a:t>
          </a:r>
        </a:p>
      </dgm:t>
    </dgm:pt>
    <dgm:pt modelId="{4FB7835E-7D4F-4254-8825-1479BAF3C3A1}" type="parTrans" cxnId="{44FFF2CE-B3D5-435E-A4B4-65EB69AD5ECA}">
      <dgm:prSet/>
      <dgm:spPr/>
      <dgm:t>
        <a:bodyPr/>
        <a:lstStyle/>
        <a:p>
          <a:endParaRPr lang="en-US"/>
        </a:p>
      </dgm:t>
    </dgm:pt>
    <dgm:pt modelId="{ECE7A0F8-2D5D-4FFC-8D6A-F5DC1C79E393}" type="sibTrans" cxnId="{44FFF2CE-B3D5-435E-A4B4-65EB69AD5ECA}">
      <dgm:prSet/>
      <dgm:spPr/>
      <dgm:t>
        <a:bodyPr/>
        <a:lstStyle/>
        <a:p>
          <a:endParaRPr lang="en-US"/>
        </a:p>
      </dgm:t>
    </dgm:pt>
    <dgm:pt modelId="{7A259B45-E3D1-4205-AB57-F80006217FBA}">
      <dgm:prSet/>
      <dgm:spPr/>
      <dgm:t>
        <a:bodyPr/>
        <a:lstStyle/>
        <a:p>
          <a:pPr>
            <a:lnSpc>
              <a:spcPct val="100000"/>
            </a:lnSpc>
          </a:pPr>
          <a:r>
            <a:rPr lang="en-US"/>
            <a:t>Subject to risk and uncertainty</a:t>
          </a:r>
        </a:p>
      </dgm:t>
    </dgm:pt>
    <dgm:pt modelId="{31529127-202C-4E78-8206-19F537C6E125}" type="parTrans" cxnId="{AADD4FF6-3D89-4DE9-A569-D3D83E17FB6F}">
      <dgm:prSet/>
      <dgm:spPr/>
      <dgm:t>
        <a:bodyPr/>
        <a:lstStyle/>
        <a:p>
          <a:endParaRPr lang="en-US"/>
        </a:p>
      </dgm:t>
    </dgm:pt>
    <dgm:pt modelId="{65B986B5-1197-4D3E-895A-9492ABF70B53}" type="sibTrans" cxnId="{AADD4FF6-3D89-4DE9-A569-D3D83E17FB6F}">
      <dgm:prSet/>
      <dgm:spPr/>
      <dgm:t>
        <a:bodyPr/>
        <a:lstStyle/>
        <a:p>
          <a:endParaRPr lang="en-US"/>
        </a:p>
      </dgm:t>
    </dgm:pt>
    <dgm:pt modelId="{FFB72804-96DD-4A61-B8CE-5B9D493C1187}">
      <dgm:prSet/>
      <dgm:spPr/>
      <dgm:t>
        <a:bodyPr/>
        <a:lstStyle/>
        <a:p>
          <a:pPr>
            <a:lnSpc>
              <a:spcPct val="100000"/>
            </a:lnSpc>
          </a:pPr>
          <a:r>
            <a:rPr lang="en-US"/>
            <a:t>Slim profit margin </a:t>
          </a:r>
        </a:p>
      </dgm:t>
    </dgm:pt>
    <dgm:pt modelId="{79833F3E-326A-4F68-8BA7-74BA0C7CAC38}" type="parTrans" cxnId="{336D88D5-EF59-40AE-B72E-39B298743205}">
      <dgm:prSet/>
      <dgm:spPr/>
      <dgm:t>
        <a:bodyPr/>
        <a:lstStyle/>
        <a:p>
          <a:endParaRPr lang="en-US"/>
        </a:p>
      </dgm:t>
    </dgm:pt>
    <dgm:pt modelId="{2C0AC633-87BF-4224-B7AF-A1F8708C979F}" type="sibTrans" cxnId="{336D88D5-EF59-40AE-B72E-39B298743205}">
      <dgm:prSet/>
      <dgm:spPr/>
      <dgm:t>
        <a:bodyPr/>
        <a:lstStyle/>
        <a:p>
          <a:endParaRPr lang="en-US"/>
        </a:p>
      </dgm:t>
    </dgm:pt>
    <dgm:pt modelId="{7F4BA1BD-69D4-4201-9500-8D08691AD39E}" type="pres">
      <dgm:prSet presAssocID="{1CB92D8B-44D7-4F2D-8929-DE88955C56A1}" presName="root" presStyleCnt="0">
        <dgm:presLayoutVars>
          <dgm:dir/>
          <dgm:resizeHandles val="exact"/>
        </dgm:presLayoutVars>
      </dgm:prSet>
      <dgm:spPr/>
      <dgm:t>
        <a:bodyPr/>
        <a:lstStyle/>
        <a:p>
          <a:endParaRPr lang="en-US"/>
        </a:p>
      </dgm:t>
    </dgm:pt>
    <dgm:pt modelId="{AA0543E8-625C-49BB-A304-DC486B564582}" type="pres">
      <dgm:prSet presAssocID="{1F6CBE7E-0A14-41A3-A62E-8F92B400E842}" presName="compNode" presStyleCnt="0"/>
      <dgm:spPr/>
    </dgm:pt>
    <dgm:pt modelId="{D28BC4ED-A0D8-4736-B8AA-C57F35BAB8E4}" type="pres">
      <dgm:prSet presAssocID="{1F6CBE7E-0A14-41A3-A62E-8F92B400E84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Bar Graph with Downward Trend"/>
        </a:ext>
      </dgm:extLst>
    </dgm:pt>
    <dgm:pt modelId="{373AC9E8-AD00-420C-A96F-00F65BDC9D80}" type="pres">
      <dgm:prSet presAssocID="{1F6CBE7E-0A14-41A3-A62E-8F92B400E842}" presName="spaceRect" presStyleCnt="0"/>
      <dgm:spPr/>
    </dgm:pt>
    <dgm:pt modelId="{18FD09DB-36D9-4D96-8A52-1FF55400C663}" type="pres">
      <dgm:prSet presAssocID="{1F6CBE7E-0A14-41A3-A62E-8F92B400E842}" presName="textRect" presStyleLbl="revTx" presStyleIdx="0" presStyleCnt="6">
        <dgm:presLayoutVars>
          <dgm:chMax val="1"/>
          <dgm:chPref val="1"/>
        </dgm:presLayoutVars>
      </dgm:prSet>
      <dgm:spPr/>
      <dgm:t>
        <a:bodyPr/>
        <a:lstStyle/>
        <a:p>
          <a:endParaRPr lang="en-US"/>
        </a:p>
      </dgm:t>
    </dgm:pt>
    <dgm:pt modelId="{2CD3658F-9510-47E5-8A63-04229391ED9D}" type="pres">
      <dgm:prSet presAssocID="{AA246331-5C02-4956-960C-E5BEC49C09F5}" presName="sibTrans" presStyleCnt="0"/>
      <dgm:spPr/>
    </dgm:pt>
    <dgm:pt modelId="{44AB9178-2AF9-4C9E-8A6E-CCB10C21143E}" type="pres">
      <dgm:prSet presAssocID="{6899C41C-E465-4C40-91CD-126E0D983DCE}" presName="compNode" presStyleCnt="0"/>
      <dgm:spPr/>
    </dgm:pt>
    <dgm:pt modelId="{2451092C-F4B7-4613-851A-F701E47C7CEF}" type="pres">
      <dgm:prSet presAssocID="{6899C41C-E465-4C40-91CD-126E0D983DC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Brain in head"/>
        </a:ext>
      </dgm:extLst>
    </dgm:pt>
    <dgm:pt modelId="{BACF4F67-6D81-4C72-AC94-51AE5CE02C2D}" type="pres">
      <dgm:prSet presAssocID="{6899C41C-E465-4C40-91CD-126E0D983DCE}" presName="spaceRect" presStyleCnt="0"/>
      <dgm:spPr/>
    </dgm:pt>
    <dgm:pt modelId="{D13ED8BB-C498-44FF-B902-E04F1E4EFF17}" type="pres">
      <dgm:prSet presAssocID="{6899C41C-E465-4C40-91CD-126E0D983DCE}" presName="textRect" presStyleLbl="revTx" presStyleIdx="1" presStyleCnt="6">
        <dgm:presLayoutVars>
          <dgm:chMax val="1"/>
          <dgm:chPref val="1"/>
        </dgm:presLayoutVars>
      </dgm:prSet>
      <dgm:spPr/>
      <dgm:t>
        <a:bodyPr/>
        <a:lstStyle/>
        <a:p>
          <a:endParaRPr lang="en-US"/>
        </a:p>
      </dgm:t>
    </dgm:pt>
    <dgm:pt modelId="{87DAC1E2-7A7F-47D9-A647-E6CD6701ACCF}" type="pres">
      <dgm:prSet presAssocID="{F3605406-10BA-48D5-B7AA-8B7110260B9D}" presName="sibTrans" presStyleCnt="0"/>
      <dgm:spPr/>
    </dgm:pt>
    <dgm:pt modelId="{11DDFFA9-EB89-4C24-B82A-6CD1CC40ABE4}" type="pres">
      <dgm:prSet presAssocID="{BFD65F15-0C2E-4661-B666-0D03962C0D8D}" presName="compNode" presStyleCnt="0"/>
      <dgm:spPr/>
    </dgm:pt>
    <dgm:pt modelId="{EB43BB34-1B4E-46DA-8ED3-CF90FA5A20AF}" type="pres">
      <dgm:prSet presAssocID="{BFD65F15-0C2E-4661-B666-0D03962C0D8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Upward trend"/>
        </a:ext>
      </dgm:extLst>
    </dgm:pt>
    <dgm:pt modelId="{3157954E-2F0D-4B78-BF2B-28A3E98C75E5}" type="pres">
      <dgm:prSet presAssocID="{BFD65F15-0C2E-4661-B666-0D03962C0D8D}" presName="spaceRect" presStyleCnt="0"/>
      <dgm:spPr/>
    </dgm:pt>
    <dgm:pt modelId="{2FB233EF-4EB9-47E8-A9FD-5EA0193B8F84}" type="pres">
      <dgm:prSet presAssocID="{BFD65F15-0C2E-4661-B666-0D03962C0D8D}" presName="textRect" presStyleLbl="revTx" presStyleIdx="2" presStyleCnt="6">
        <dgm:presLayoutVars>
          <dgm:chMax val="1"/>
          <dgm:chPref val="1"/>
        </dgm:presLayoutVars>
      </dgm:prSet>
      <dgm:spPr/>
      <dgm:t>
        <a:bodyPr/>
        <a:lstStyle/>
        <a:p>
          <a:endParaRPr lang="en-US"/>
        </a:p>
      </dgm:t>
    </dgm:pt>
    <dgm:pt modelId="{D3BCAE0C-E185-47EB-96E4-67C88C8F8FBE}" type="pres">
      <dgm:prSet presAssocID="{BE6D559A-685A-42BD-AF9F-ED3B50EF95F5}" presName="sibTrans" presStyleCnt="0"/>
      <dgm:spPr/>
    </dgm:pt>
    <dgm:pt modelId="{AAD924BE-A00C-43B9-B373-EC330E53923E}" type="pres">
      <dgm:prSet presAssocID="{535C09BA-9618-4D5B-8FA5-4BD85F800069}" presName="compNode" presStyleCnt="0"/>
      <dgm:spPr/>
    </dgm:pt>
    <dgm:pt modelId="{261AE3BA-C9DA-44F3-958A-8947074496DD}" type="pres">
      <dgm:prSet presAssocID="{535C09BA-9618-4D5B-8FA5-4BD85F80006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Repeat"/>
        </a:ext>
      </dgm:extLst>
    </dgm:pt>
    <dgm:pt modelId="{87F0C06B-59DB-4CD8-B911-43C43A56C921}" type="pres">
      <dgm:prSet presAssocID="{535C09BA-9618-4D5B-8FA5-4BD85F800069}" presName="spaceRect" presStyleCnt="0"/>
      <dgm:spPr/>
    </dgm:pt>
    <dgm:pt modelId="{A82C5278-ED21-4FC7-B363-63D45BED36C0}" type="pres">
      <dgm:prSet presAssocID="{535C09BA-9618-4D5B-8FA5-4BD85F800069}" presName="textRect" presStyleLbl="revTx" presStyleIdx="3" presStyleCnt="6">
        <dgm:presLayoutVars>
          <dgm:chMax val="1"/>
          <dgm:chPref val="1"/>
        </dgm:presLayoutVars>
      </dgm:prSet>
      <dgm:spPr/>
      <dgm:t>
        <a:bodyPr/>
        <a:lstStyle/>
        <a:p>
          <a:endParaRPr lang="en-US"/>
        </a:p>
      </dgm:t>
    </dgm:pt>
    <dgm:pt modelId="{DF63765B-E121-46AA-8851-C63D4A84FC00}" type="pres">
      <dgm:prSet presAssocID="{ECE7A0F8-2D5D-4FFC-8D6A-F5DC1C79E393}" presName="sibTrans" presStyleCnt="0"/>
      <dgm:spPr/>
    </dgm:pt>
    <dgm:pt modelId="{559A6043-535C-481B-A95A-5FD0B2EDA4C9}" type="pres">
      <dgm:prSet presAssocID="{7A259B45-E3D1-4205-AB57-F80006217FBA}" presName="compNode" presStyleCnt="0"/>
      <dgm:spPr/>
    </dgm:pt>
    <dgm:pt modelId="{FD548856-449A-4499-B30D-F13F14F6F6FA}" type="pres">
      <dgm:prSet presAssocID="{7A259B45-E3D1-4205-AB57-F80006217FB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xmlns="" id="0" name="" descr="Slippery"/>
        </a:ext>
      </dgm:extLst>
    </dgm:pt>
    <dgm:pt modelId="{2BA42BD6-94E2-4D63-AC1A-C2B83EDAF54C}" type="pres">
      <dgm:prSet presAssocID="{7A259B45-E3D1-4205-AB57-F80006217FBA}" presName="spaceRect" presStyleCnt="0"/>
      <dgm:spPr/>
    </dgm:pt>
    <dgm:pt modelId="{C375AC0D-052A-44CE-8D99-0240EFD3BAA5}" type="pres">
      <dgm:prSet presAssocID="{7A259B45-E3D1-4205-AB57-F80006217FBA}" presName="textRect" presStyleLbl="revTx" presStyleIdx="4" presStyleCnt="6">
        <dgm:presLayoutVars>
          <dgm:chMax val="1"/>
          <dgm:chPref val="1"/>
        </dgm:presLayoutVars>
      </dgm:prSet>
      <dgm:spPr/>
      <dgm:t>
        <a:bodyPr/>
        <a:lstStyle/>
        <a:p>
          <a:endParaRPr lang="en-US"/>
        </a:p>
      </dgm:t>
    </dgm:pt>
    <dgm:pt modelId="{C5B99A46-DE37-4419-8E93-D483C5220F02}" type="pres">
      <dgm:prSet presAssocID="{65B986B5-1197-4D3E-895A-9492ABF70B53}" presName="sibTrans" presStyleCnt="0"/>
      <dgm:spPr/>
    </dgm:pt>
    <dgm:pt modelId="{451973E9-A6EE-4FDD-8F7D-E4B80E8CBDB2}" type="pres">
      <dgm:prSet presAssocID="{FFB72804-96DD-4A61-B8CE-5B9D493C1187}" presName="compNode" presStyleCnt="0"/>
      <dgm:spPr/>
    </dgm:pt>
    <dgm:pt modelId="{60A4E079-4B48-41C8-BDC6-374F3341A1D0}" type="pres">
      <dgm:prSet presAssocID="{FFB72804-96DD-4A61-B8CE-5B9D493C118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xmlns="" id="0" name="" descr="Coins"/>
        </a:ext>
      </dgm:extLst>
    </dgm:pt>
    <dgm:pt modelId="{D65444AD-3A55-4FB8-9924-5DB10D14C86C}" type="pres">
      <dgm:prSet presAssocID="{FFB72804-96DD-4A61-B8CE-5B9D493C1187}" presName="spaceRect" presStyleCnt="0"/>
      <dgm:spPr/>
    </dgm:pt>
    <dgm:pt modelId="{0B0E0079-FFC3-468D-884C-6D81AA98F901}" type="pres">
      <dgm:prSet presAssocID="{FFB72804-96DD-4A61-B8CE-5B9D493C1187}" presName="textRect" presStyleLbl="revTx" presStyleIdx="5" presStyleCnt="6">
        <dgm:presLayoutVars>
          <dgm:chMax val="1"/>
          <dgm:chPref val="1"/>
        </dgm:presLayoutVars>
      </dgm:prSet>
      <dgm:spPr/>
      <dgm:t>
        <a:bodyPr/>
        <a:lstStyle/>
        <a:p>
          <a:endParaRPr lang="en-US"/>
        </a:p>
      </dgm:t>
    </dgm:pt>
  </dgm:ptLst>
  <dgm:cxnLst>
    <dgm:cxn modelId="{9DC79410-92BA-45E9-8477-EAB9A61BB8D4}" type="presOf" srcId="{6899C41C-E465-4C40-91CD-126E0D983DCE}" destId="{D13ED8BB-C498-44FF-B902-E04F1E4EFF17}" srcOrd="0" destOrd="0" presId="urn:microsoft.com/office/officeart/2018/2/layout/IconLabelList"/>
    <dgm:cxn modelId="{336D88D5-EF59-40AE-B72E-39B298743205}" srcId="{1CB92D8B-44D7-4F2D-8929-DE88955C56A1}" destId="{FFB72804-96DD-4A61-B8CE-5B9D493C1187}" srcOrd="5" destOrd="0" parTransId="{79833F3E-326A-4F68-8BA7-74BA0C7CAC38}" sibTransId="{2C0AC633-87BF-4224-B7AF-A1F8708C979F}"/>
    <dgm:cxn modelId="{7F8B1E0C-88D2-4D8E-B070-31AA1D278576}" srcId="{1CB92D8B-44D7-4F2D-8929-DE88955C56A1}" destId="{6899C41C-E465-4C40-91CD-126E0D983DCE}" srcOrd="1" destOrd="0" parTransId="{5DBF983B-608C-47A2-ADBB-629253A5EF84}" sibTransId="{F3605406-10BA-48D5-B7AA-8B7110260B9D}"/>
    <dgm:cxn modelId="{DD5640C3-6A9A-45D1-9475-BAD638E48262}" srcId="{1CB92D8B-44D7-4F2D-8929-DE88955C56A1}" destId="{1F6CBE7E-0A14-41A3-A62E-8F92B400E842}" srcOrd="0" destOrd="0" parTransId="{1CB0BFF6-783C-4B34-8828-2A5E4C994828}" sibTransId="{AA246331-5C02-4956-960C-E5BEC49C09F5}"/>
    <dgm:cxn modelId="{E9B63075-A8EE-46BB-9EDC-84DDD9B978C9}" type="presOf" srcId="{1CB92D8B-44D7-4F2D-8929-DE88955C56A1}" destId="{7F4BA1BD-69D4-4201-9500-8D08691AD39E}" srcOrd="0" destOrd="0" presId="urn:microsoft.com/office/officeart/2018/2/layout/IconLabelList"/>
    <dgm:cxn modelId="{E71378E8-9F9A-492E-9A6D-F94FE80A60AC}" type="presOf" srcId="{7A259B45-E3D1-4205-AB57-F80006217FBA}" destId="{C375AC0D-052A-44CE-8D99-0240EFD3BAA5}" srcOrd="0" destOrd="0" presId="urn:microsoft.com/office/officeart/2018/2/layout/IconLabelList"/>
    <dgm:cxn modelId="{9776B305-93DA-4375-825A-48FF498A1C2E}" srcId="{1CB92D8B-44D7-4F2D-8929-DE88955C56A1}" destId="{BFD65F15-0C2E-4661-B666-0D03962C0D8D}" srcOrd="2" destOrd="0" parTransId="{4C4E6F7D-F9F4-44AB-89D5-3BA4930C5CC0}" sibTransId="{BE6D559A-685A-42BD-AF9F-ED3B50EF95F5}"/>
    <dgm:cxn modelId="{44FFF2CE-B3D5-435E-A4B4-65EB69AD5ECA}" srcId="{1CB92D8B-44D7-4F2D-8929-DE88955C56A1}" destId="{535C09BA-9618-4D5B-8FA5-4BD85F800069}" srcOrd="3" destOrd="0" parTransId="{4FB7835E-7D4F-4254-8825-1479BAF3C3A1}" sibTransId="{ECE7A0F8-2D5D-4FFC-8D6A-F5DC1C79E393}"/>
    <dgm:cxn modelId="{C1701FE4-7FBD-4AA6-BAD1-E5C38C02A2EE}" type="presOf" srcId="{1F6CBE7E-0A14-41A3-A62E-8F92B400E842}" destId="{18FD09DB-36D9-4D96-8A52-1FF55400C663}" srcOrd="0" destOrd="0" presId="urn:microsoft.com/office/officeart/2018/2/layout/IconLabelList"/>
    <dgm:cxn modelId="{AADD4FF6-3D89-4DE9-A569-D3D83E17FB6F}" srcId="{1CB92D8B-44D7-4F2D-8929-DE88955C56A1}" destId="{7A259B45-E3D1-4205-AB57-F80006217FBA}" srcOrd="4" destOrd="0" parTransId="{31529127-202C-4E78-8206-19F537C6E125}" sibTransId="{65B986B5-1197-4D3E-895A-9492ABF70B53}"/>
    <dgm:cxn modelId="{FB6FA458-C886-482E-BACC-A7D51D4C8E65}" type="presOf" srcId="{535C09BA-9618-4D5B-8FA5-4BD85F800069}" destId="{A82C5278-ED21-4FC7-B363-63D45BED36C0}" srcOrd="0" destOrd="0" presId="urn:microsoft.com/office/officeart/2018/2/layout/IconLabelList"/>
    <dgm:cxn modelId="{0A9C25B6-8F15-4FC5-B24E-142E0388A29C}" type="presOf" srcId="{FFB72804-96DD-4A61-B8CE-5B9D493C1187}" destId="{0B0E0079-FFC3-468D-884C-6D81AA98F901}" srcOrd="0" destOrd="0" presId="urn:microsoft.com/office/officeart/2018/2/layout/IconLabelList"/>
    <dgm:cxn modelId="{8DCE7E1E-0349-4979-A246-0572BFCBBB90}" type="presOf" srcId="{BFD65F15-0C2E-4661-B666-0D03962C0D8D}" destId="{2FB233EF-4EB9-47E8-A9FD-5EA0193B8F84}" srcOrd="0" destOrd="0" presId="urn:microsoft.com/office/officeart/2018/2/layout/IconLabelList"/>
    <dgm:cxn modelId="{561DB8FC-5149-4EF9-AC51-8F08088522CC}" type="presParOf" srcId="{7F4BA1BD-69D4-4201-9500-8D08691AD39E}" destId="{AA0543E8-625C-49BB-A304-DC486B564582}" srcOrd="0" destOrd="0" presId="urn:microsoft.com/office/officeart/2018/2/layout/IconLabelList"/>
    <dgm:cxn modelId="{723E20E9-A6A6-4E55-BB1F-9968F984058F}" type="presParOf" srcId="{AA0543E8-625C-49BB-A304-DC486B564582}" destId="{D28BC4ED-A0D8-4736-B8AA-C57F35BAB8E4}" srcOrd="0" destOrd="0" presId="urn:microsoft.com/office/officeart/2018/2/layout/IconLabelList"/>
    <dgm:cxn modelId="{84860E5B-B27B-4065-8F6B-231D62E63321}" type="presParOf" srcId="{AA0543E8-625C-49BB-A304-DC486B564582}" destId="{373AC9E8-AD00-420C-A96F-00F65BDC9D80}" srcOrd="1" destOrd="0" presId="urn:microsoft.com/office/officeart/2018/2/layout/IconLabelList"/>
    <dgm:cxn modelId="{F48A61A5-83B2-4456-B686-67541557BB10}" type="presParOf" srcId="{AA0543E8-625C-49BB-A304-DC486B564582}" destId="{18FD09DB-36D9-4D96-8A52-1FF55400C663}" srcOrd="2" destOrd="0" presId="urn:microsoft.com/office/officeart/2018/2/layout/IconLabelList"/>
    <dgm:cxn modelId="{3CED00E7-D52C-4EA8-9BDD-D57DD4505028}" type="presParOf" srcId="{7F4BA1BD-69D4-4201-9500-8D08691AD39E}" destId="{2CD3658F-9510-47E5-8A63-04229391ED9D}" srcOrd="1" destOrd="0" presId="urn:microsoft.com/office/officeart/2018/2/layout/IconLabelList"/>
    <dgm:cxn modelId="{7DB844E5-95F1-4527-8B6D-F2ECEC37E83E}" type="presParOf" srcId="{7F4BA1BD-69D4-4201-9500-8D08691AD39E}" destId="{44AB9178-2AF9-4C9E-8A6E-CCB10C21143E}" srcOrd="2" destOrd="0" presId="urn:microsoft.com/office/officeart/2018/2/layout/IconLabelList"/>
    <dgm:cxn modelId="{083DF0E8-F49B-4BCD-BF55-B1BCEAB0A655}" type="presParOf" srcId="{44AB9178-2AF9-4C9E-8A6E-CCB10C21143E}" destId="{2451092C-F4B7-4613-851A-F701E47C7CEF}" srcOrd="0" destOrd="0" presId="urn:microsoft.com/office/officeart/2018/2/layout/IconLabelList"/>
    <dgm:cxn modelId="{26174918-1531-4C9D-A029-3574EF4EC160}" type="presParOf" srcId="{44AB9178-2AF9-4C9E-8A6E-CCB10C21143E}" destId="{BACF4F67-6D81-4C72-AC94-51AE5CE02C2D}" srcOrd="1" destOrd="0" presId="urn:microsoft.com/office/officeart/2018/2/layout/IconLabelList"/>
    <dgm:cxn modelId="{EF95CA1A-D0D3-4145-B716-2885EC8603AE}" type="presParOf" srcId="{44AB9178-2AF9-4C9E-8A6E-CCB10C21143E}" destId="{D13ED8BB-C498-44FF-B902-E04F1E4EFF17}" srcOrd="2" destOrd="0" presId="urn:microsoft.com/office/officeart/2018/2/layout/IconLabelList"/>
    <dgm:cxn modelId="{9E940297-62AE-4B60-A2F3-7D11420DA080}" type="presParOf" srcId="{7F4BA1BD-69D4-4201-9500-8D08691AD39E}" destId="{87DAC1E2-7A7F-47D9-A647-E6CD6701ACCF}" srcOrd="3" destOrd="0" presId="urn:microsoft.com/office/officeart/2018/2/layout/IconLabelList"/>
    <dgm:cxn modelId="{F479CB26-0D57-47ED-9F23-6AE0D22B117F}" type="presParOf" srcId="{7F4BA1BD-69D4-4201-9500-8D08691AD39E}" destId="{11DDFFA9-EB89-4C24-B82A-6CD1CC40ABE4}" srcOrd="4" destOrd="0" presId="urn:microsoft.com/office/officeart/2018/2/layout/IconLabelList"/>
    <dgm:cxn modelId="{3EA24527-4EE6-4B8D-AD90-FDCC72483261}" type="presParOf" srcId="{11DDFFA9-EB89-4C24-B82A-6CD1CC40ABE4}" destId="{EB43BB34-1B4E-46DA-8ED3-CF90FA5A20AF}" srcOrd="0" destOrd="0" presId="urn:microsoft.com/office/officeart/2018/2/layout/IconLabelList"/>
    <dgm:cxn modelId="{B25F0B5D-95DB-4DCC-8F63-252F27EC59FD}" type="presParOf" srcId="{11DDFFA9-EB89-4C24-B82A-6CD1CC40ABE4}" destId="{3157954E-2F0D-4B78-BF2B-28A3E98C75E5}" srcOrd="1" destOrd="0" presId="urn:microsoft.com/office/officeart/2018/2/layout/IconLabelList"/>
    <dgm:cxn modelId="{E9978631-29F3-465B-A731-CD11DC566AF3}" type="presParOf" srcId="{11DDFFA9-EB89-4C24-B82A-6CD1CC40ABE4}" destId="{2FB233EF-4EB9-47E8-A9FD-5EA0193B8F84}" srcOrd="2" destOrd="0" presId="urn:microsoft.com/office/officeart/2018/2/layout/IconLabelList"/>
    <dgm:cxn modelId="{CC792969-669D-47B6-8FC4-6A5DDC1AD800}" type="presParOf" srcId="{7F4BA1BD-69D4-4201-9500-8D08691AD39E}" destId="{D3BCAE0C-E185-47EB-96E4-67C88C8F8FBE}" srcOrd="5" destOrd="0" presId="urn:microsoft.com/office/officeart/2018/2/layout/IconLabelList"/>
    <dgm:cxn modelId="{43696654-B11B-4652-BAED-3D0A39020A06}" type="presParOf" srcId="{7F4BA1BD-69D4-4201-9500-8D08691AD39E}" destId="{AAD924BE-A00C-43B9-B373-EC330E53923E}" srcOrd="6" destOrd="0" presId="urn:microsoft.com/office/officeart/2018/2/layout/IconLabelList"/>
    <dgm:cxn modelId="{8D2648BF-8283-4913-AC16-E0D35D62F953}" type="presParOf" srcId="{AAD924BE-A00C-43B9-B373-EC330E53923E}" destId="{261AE3BA-C9DA-44F3-958A-8947074496DD}" srcOrd="0" destOrd="0" presId="urn:microsoft.com/office/officeart/2018/2/layout/IconLabelList"/>
    <dgm:cxn modelId="{27A90AAE-C520-4570-8D25-7D01CCABA4DE}" type="presParOf" srcId="{AAD924BE-A00C-43B9-B373-EC330E53923E}" destId="{87F0C06B-59DB-4CD8-B911-43C43A56C921}" srcOrd="1" destOrd="0" presId="urn:microsoft.com/office/officeart/2018/2/layout/IconLabelList"/>
    <dgm:cxn modelId="{2EDEC650-2768-4F62-A0F2-5C4E430180D6}" type="presParOf" srcId="{AAD924BE-A00C-43B9-B373-EC330E53923E}" destId="{A82C5278-ED21-4FC7-B363-63D45BED36C0}" srcOrd="2" destOrd="0" presId="urn:microsoft.com/office/officeart/2018/2/layout/IconLabelList"/>
    <dgm:cxn modelId="{56C2C688-C196-49C7-8EA5-7D4BF9E4C9EC}" type="presParOf" srcId="{7F4BA1BD-69D4-4201-9500-8D08691AD39E}" destId="{DF63765B-E121-46AA-8851-C63D4A84FC00}" srcOrd="7" destOrd="0" presId="urn:microsoft.com/office/officeart/2018/2/layout/IconLabelList"/>
    <dgm:cxn modelId="{1BDA06F4-D915-43C4-8983-4DB24046E17C}" type="presParOf" srcId="{7F4BA1BD-69D4-4201-9500-8D08691AD39E}" destId="{559A6043-535C-481B-A95A-5FD0B2EDA4C9}" srcOrd="8" destOrd="0" presId="urn:microsoft.com/office/officeart/2018/2/layout/IconLabelList"/>
    <dgm:cxn modelId="{E10C3899-DFFB-4453-BAC7-8303EA01DB7A}" type="presParOf" srcId="{559A6043-535C-481B-A95A-5FD0B2EDA4C9}" destId="{FD548856-449A-4499-B30D-F13F14F6F6FA}" srcOrd="0" destOrd="0" presId="urn:microsoft.com/office/officeart/2018/2/layout/IconLabelList"/>
    <dgm:cxn modelId="{8E56C045-1B9F-4116-976F-53C75B21199F}" type="presParOf" srcId="{559A6043-535C-481B-A95A-5FD0B2EDA4C9}" destId="{2BA42BD6-94E2-4D63-AC1A-C2B83EDAF54C}" srcOrd="1" destOrd="0" presId="urn:microsoft.com/office/officeart/2018/2/layout/IconLabelList"/>
    <dgm:cxn modelId="{3D5C73C4-EFC7-431E-9232-BFFD154CD9A9}" type="presParOf" srcId="{559A6043-535C-481B-A95A-5FD0B2EDA4C9}" destId="{C375AC0D-052A-44CE-8D99-0240EFD3BAA5}" srcOrd="2" destOrd="0" presId="urn:microsoft.com/office/officeart/2018/2/layout/IconLabelList"/>
    <dgm:cxn modelId="{EEDAB078-0D1C-4D8C-9E7C-373E1DCDA60D}" type="presParOf" srcId="{7F4BA1BD-69D4-4201-9500-8D08691AD39E}" destId="{C5B99A46-DE37-4419-8E93-D483C5220F02}" srcOrd="9" destOrd="0" presId="urn:microsoft.com/office/officeart/2018/2/layout/IconLabelList"/>
    <dgm:cxn modelId="{1750535B-E1A8-4BD0-8F6D-FE060A6CED89}" type="presParOf" srcId="{7F4BA1BD-69D4-4201-9500-8D08691AD39E}" destId="{451973E9-A6EE-4FDD-8F7D-E4B80E8CBDB2}" srcOrd="10" destOrd="0" presId="urn:microsoft.com/office/officeart/2018/2/layout/IconLabelList"/>
    <dgm:cxn modelId="{90E9F03B-3100-4418-A194-215E9D6100EC}" type="presParOf" srcId="{451973E9-A6EE-4FDD-8F7D-E4B80E8CBDB2}" destId="{60A4E079-4B48-41C8-BDC6-374F3341A1D0}" srcOrd="0" destOrd="0" presId="urn:microsoft.com/office/officeart/2018/2/layout/IconLabelList"/>
    <dgm:cxn modelId="{3BC1E758-0168-4DD0-AAEE-9F7A65EB622A}" type="presParOf" srcId="{451973E9-A6EE-4FDD-8F7D-E4B80E8CBDB2}" destId="{D65444AD-3A55-4FB8-9924-5DB10D14C86C}" srcOrd="1" destOrd="0" presId="urn:microsoft.com/office/officeart/2018/2/layout/IconLabelList"/>
    <dgm:cxn modelId="{8FEB7FDA-142E-4826-99AB-07E65B165C74}" type="presParOf" srcId="{451973E9-A6EE-4FDD-8F7D-E4B80E8CBDB2}" destId="{0B0E0079-FFC3-468D-884C-6D81AA98F901}" srcOrd="2" destOrd="0" presId="urn:microsoft.com/office/officeart/2018/2/layout/IconLabel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B92D8B-44D7-4F2D-8929-DE88955C56A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F6CBE7E-0A14-41A3-A62E-8F92B400E842}">
      <dgm:prSet/>
      <dgm:spPr/>
      <dgm:t>
        <a:bodyPr/>
        <a:lstStyle/>
        <a:p>
          <a:pPr>
            <a:lnSpc>
              <a:spcPct val="100000"/>
            </a:lnSpc>
            <a:defRPr cap="all"/>
          </a:pPr>
          <a:r>
            <a:rPr lang="en-US" b="0" i="0" u="none" cap="none"/>
            <a:t>Operational resilience (minimize delays)</a:t>
          </a:r>
          <a:endParaRPr lang="en-US" cap="none"/>
        </a:p>
      </dgm:t>
    </dgm:pt>
    <dgm:pt modelId="{1CB0BFF6-783C-4B34-8828-2A5E4C994828}" type="parTrans" cxnId="{DD5640C3-6A9A-45D1-9475-BAD638E48262}">
      <dgm:prSet/>
      <dgm:spPr/>
      <dgm:t>
        <a:bodyPr/>
        <a:lstStyle/>
        <a:p>
          <a:endParaRPr lang="en-US"/>
        </a:p>
      </dgm:t>
    </dgm:pt>
    <dgm:pt modelId="{AA246331-5C02-4956-960C-E5BEC49C09F5}" type="sibTrans" cxnId="{DD5640C3-6A9A-45D1-9475-BAD638E48262}">
      <dgm:prSet/>
      <dgm:spPr/>
      <dgm:t>
        <a:bodyPr/>
        <a:lstStyle/>
        <a:p>
          <a:endParaRPr lang="en-US"/>
        </a:p>
      </dgm:t>
    </dgm:pt>
    <dgm:pt modelId="{8760FC3A-9D79-4E55-80C8-BD0B6BB1C3B3}">
      <dgm:prSet/>
      <dgm:spPr/>
      <dgm:t>
        <a:bodyPr/>
        <a:lstStyle/>
        <a:p>
          <a:pPr>
            <a:lnSpc>
              <a:spcPct val="100000"/>
            </a:lnSpc>
            <a:defRPr cap="all"/>
          </a:pPr>
          <a:r>
            <a:rPr lang="en-US" b="0" i="0" u="none" cap="none"/>
            <a:t>Competitive pricing policy</a:t>
          </a:r>
          <a:endParaRPr lang="en-US" b="0" cap="none"/>
        </a:p>
      </dgm:t>
    </dgm:pt>
    <dgm:pt modelId="{0B27D741-E6E7-4835-8738-5B9C28EF4984}" type="parTrans" cxnId="{E833D9B1-6258-4F12-ACE6-4EA2274F5537}">
      <dgm:prSet/>
      <dgm:spPr/>
      <dgm:t>
        <a:bodyPr/>
        <a:lstStyle/>
        <a:p>
          <a:endParaRPr lang="en-US"/>
        </a:p>
      </dgm:t>
    </dgm:pt>
    <dgm:pt modelId="{16F31439-26EF-433E-B693-ACE63C27CD04}" type="sibTrans" cxnId="{E833D9B1-6258-4F12-ACE6-4EA2274F5537}">
      <dgm:prSet/>
      <dgm:spPr/>
      <dgm:t>
        <a:bodyPr/>
        <a:lstStyle/>
        <a:p>
          <a:endParaRPr lang="en-US"/>
        </a:p>
      </dgm:t>
    </dgm:pt>
    <dgm:pt modelId="{825E247A-023D-4A56-A112-22CBE54835BE}">
      <dgm:prSet/>
      <dgm:spPr/>
      <dgm:t>
        <a:bodyPr/>
        <a:lstStyle/>
        <a:p>
          <a:pPr>
            <a:lnSpc>
              <a:spcPct val="100000"/>
            </a:lnSpc>
            <a:defRPr cap="all"/>
          </a:pPr>
          <a:r>
            <a:rPr lang="en-US" b="0" i="0" u="none" cap="none"/>
            <a:t>Effective cost controls</a:t>
          </a:r>
          <a:endParaRPr lang="en-US" b="0" cap="none"/>
        </a:p>
      </dgm:t>
    </dgm:pt>
    <dgm:pt modelId="{45F167F1-F55F-4989-AC5B-D96126497250}" type="parTrans" cxnId="{985EFD60-C1F8-4B36-8314-65C7CE0F0734}">
      <dgm:prSet/>
      <dgm:spPr/>
      <dgm:t>
        <a:bodyPr/>
        <a:lstStyle/>
        <a:p>
          <a:endParaRPr lang="en-US"/>
        </a:p>
      </dgm:t>
    </dgm:pt>
    <dgm:pt modelId="{9B34B7E9-06A5-4075-A09A-63D326C74D7D}" type="sibTrans" cxnId="{985EFD60-C1F8-4B36-8314-65C7CE0F0734}">
      <dgm:prSet/>
      <dgm:spPr/>
      <dgm:t>
        <a:bodyPr/>
        <a:lstStyle/>
        <a:p>
          <a:endParaRPr lang="en-US"/>
        </a:p>
      </dgm:t>
    </dgm:pt>
    <dgm:pt modelId="{CB577B2F-8C5B-423A-A564-7C806EF5E633}">
      <dgm:prSet/>
      <dgm:spPr/>
      <dgm:t>
        <a:bodyPr/>
        <a:lstStyle/>
        <a:p>
          <a:pPr>
            <a:lnSpc>
              <a:spcPct val="100000"/>
            </a:lnSpc>
            <a:defRPr cap="all"/>
          </a:pPr>
          <a:r>
            <a:rPr lang="en-US" b="0" i="0" u="none" cap="none"/>
            <a:t>Well-developed internal processes</a:t>
          </a:r>
          <a:endParaRPr lang="en-US" b="0" cap="none"/>
        </a:p>
      </dgm:t>
    </dgm:pt>
    <dgm:pt modelId="{6D07E221-304D-4629-8FC7-C824137F05EF}" type="parTrans" cxnId="{4BA2CE49-3283-422F-B4CA-39259F168ECF}">
      <dgm:prSet/>
      <dgm:spPr/>
      <dgm:t>
        <a:bodyPr/>
        <a:lstStyle/>
        <a:p>
          <a:endParaRPr lang="en-US"/>
        </a:p>
      </dgm:t>
    </dgm:pt>
    <dgm:pt modelId="{2B98DA6C-557E-4722-97C1-EC1439591D4D}" type="sibTrans" cxnId="{4BA2CE49-3283-422F-B4CA-39259F168ECF}">
      <dgm:prSet/>
      <dgm:spPr/>
      <dgm:t>
        <a:bodyPr/>
        <a:lstStyle/>
        <a:p>
          <a:endParaRPr lang="en-US"/>
        </a:p>
      </dgm:t>
    </dgm:pt>
    <dgm:pt modelId="{A6265BAB-9AD1-4041-81FD-6510049B12BF}">
      <dgm:prSet/>
      <dgm:spPr/>
      <dgm:t>
        <a:bodyPr/>
        <a:lstStyle/>
        <a:p>
          <a:pPr>
            <a:lnSpc>
              <a:spcPct val="100000"/>
            </a:lnSpc>
            <a:defRPr cap="all"/>
          </a:pPr>
          <a:r>
            <a:rPr lang="en-US" b="0" i="0" u="none" cap="none"/>
            <a:t>Access to latest available and efficient technology and techniques </a:t>
          </a:r>
          <a:endParaRPr lang="en-US" b="0" cap="none"/>
        </a:p>
      </dgm:t>
    </dgm:pt>
    <dgm:pt modelId="{B158249A-4273-43D5-A7D4-D4B87E65405B}" type="parTrans" cxnId="{62E333E4-2823-4D2E-9D88-7DE944AB0B8D}">
      <dgm:prSet/>
      <dgm:spPr/>
      <dgm:t>
        <a:bodyPr/>
        <a:lstStyle/>
        <a:p>
          <a:endParaRPr lang="en-US"/>
        </a:p>
      </dgm:t>
    </dgm:pt>
    <dgm:pt modelId="{8867E4BE-D180-4CBF-B1D3-CAB7E89FA013}" type="sibTrans" cxnId="{62E333E4-2823-4D2E-9D88-7DE944AB0B8D}">
      <dgm:prSet/>
      <dgm:spPr/>
      <dgm:t>
        <a:bodyPr/>
        <a:lstStyle/>
        <a:p>
          <a:endParaRPr lang="en-US"/>
        </a:p>
      </dgm:t>
    </dgm:pt>
    <dgm:pt modelId="{C20AD6DD-C079-4A72-84B9-143DEFD6E288}">
      <dgm:prSet/>
      <dgm:spPr/>
      <dgm:t>
        <a:bodyPr/>
        <a:lstStyle/>
        <a:p>
          <a:pPr>
            <a:lnSpc>
              <a:spcPct val="100000"/>
            </a:lnSpc>
            <a:defRPr cap="all"/>
          </a:pPr>
          <a:r>
            <a:rPr lang="en-US" b="0" i="0" u="none" cap="none"/>
            <a:t>Ability to expand operations in line with market demand</a:t>
          </a:r>
          <a:endParaRPr lang="en-US" b="0" cap="none"/>
        </a:p>
      </dgm:t>
    </dgm:pt>
    <dgm:pt modelId="{E2F05317-50AD-4F0C-9D3F-ACED9E0BAC73}" type="sibTrans" cxnId="{D014F3C0-6D12-4429-917C-3FAFCD4D063A}">
      <dgm:prSet/>
      <dgm:spPr/>
      <dgm:t>
        <a:bodyPr/>
        <a:lstStyle/>
        <a:p>
          <a:endParaRPr lang="en-US"/>
        </a:p>
      </dgm:t>
    </dgm:pt>
    <dgm:pt modelId="{95725990-2072-4DCE-8CF1-AB5ECC856BEF}" type="parTrans" cxnId="{D014F3C0-6D12-4429-917C-3FAFCD4D063A}">
      <dgm:prSet/>
      <dgm:spPr/>
      <dgm:t>
        <a:bodyPr/>
        <a:lstStyle/>
        <a:p>
          <a:endParaRPr lang="en-US"/>
        </a:p>
      </dgm:t>
    </dgm:pt>
    <dgm:pt modelId="{31399FCC-004B-468B-8498-FB1A0B27B6E5}" type="pres">
      <dgm:prSet presAssocID="{1CB92D8B-44D7-4F2D-8929-DE88955C56A1}" presName="root" presStyleCnt="0">
        <dgm:presLayoutVars>
          <dgm:dir/>
          <dgm:resizeHandles val="exact"/>
        </dgm:presLayoutVars>
      </dgm:prSet>
      <dgm:spPr/>
      <dgm:t>
        <a:bodyPr/>
        <a:lstStyle/>
        <a:p>
          <a:endParaRPr lang="en-US"/>
        </a:p>
      </dgm:t>
    </dgm:pt>
    <dgm:pt modelId="{DD1345F9-3135-406F-BB54-7023E563A07C}" type="pres">
      <dgm:prSet presAssocID="{1F6CBE7E-0A14-41A3-A62E-8F92B400E842}" presName="compNode" presStyleCnt="0"/>
      <dgm:spPr/>
    </dgm:pt>
    <dgm:pt modelId="{C15C396E-7D06-4B74-801C-AADD446A06BD}" type="pres">
      <dgm:prSet presAssocID="{1F6CBE7E-0A14-41A3-A62E-8F92B400E842}" presName="iconBgRect" presStyleLbl="bgShp" presStyleIdx="0" presStyleCnt="6"/>
      <dgm:spPr/>
    </dgm:pt>
    <dgm:pt modelId="{6A639B31-EB47-43E3-9384-3DF284E657F7}" type="pres">
      <dgm:prSet presAssocID="{1F6CBE7E-0A14-41A3-A62E-8F92B400E84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Lightning"/>
        </a:ext>
      </dgm:extLst>
    </dgm:pt>
    <dgm:pt modelId="{8BABE468-E9A6-40B5-9B61-FA8094581415}" type="pres">
      <dgm:prSet presAssocID="{1F6CBE7E-0A14-41A3-A62E-8F92B400E842}" presName="spaceRect" presStyleCnt="0"/>
      <dgm:spPr/>
    </dgm:pt>
    <dgm:pt modelId="{995D90E2-C0DB-4415-AF3C-616BECBA0986}" type="pres">
      <dgm:prSet presAssocID="{1F6CBE7E-0A14-41A3-A62E-8F92B400E842}" presName="textRect" presStyleLbl="revTx" presStyleIdx="0" presStyleCnt="6">
        <dgm:presLayoutVars>
          <dgm:chMax val="1"/>
          <dgm:chPref val="1"/>
        </dgm:presLayoutVars>
      </dgm:prSet>
      <dgm:spPr/>
      <dgm:t>
        <a:bodyPr/>
        <a:lstStyle/>
        <a:p>
          <a:endParaRPr lang="en-US"/>
        </a:p>
      </dgm:t>
    </dgm:pt>
    <dgm:pt modelId="{78F0E01D-6D2F-4209-88CE-40C4BA482867}" type="pres">
      <dgm:prSet presAssocID="{AA246331-5C02-4956-960C-E5BEC49C09F5}" presName="sibTrans" presStyleCnt="0"/>
      <dgm:spPr/>
    </dgm:pt>
    <dgm:pt modelId="{7F09669E-A0A6-4F84-A472-BF0B0BF9563B}" type="pres">
      <dgm:prSet presAssocID="{8760FC3A-9D79-4E55-80C8-BD0B6BB1C3B3}" presName="compNode" presStyleCnt="0"/>
      <dgm:spPr/>
    </dgm:pt>
    <dgm:pt modelId="{03F0B657-7E30-4B5E-A4AD-F9E50A873559}" type="pres">
      <dgm:prSet presAssocID="{8760FC3A-9D79-4E55-80C8-BD0B6BB1C3B3}" presName="iconBgRect" presStyleLbl="bgShp" presStyleIdx="1" presStyleCnt="6"/>
      <dgm:spPr/>
    </dgm:pt>
    <dgm:pt modelId="{76A2B494-BCFC-4638-83F4-1422ABF10001}" type="pres">
      <dgm:prSet presAssocID="{8760FC3A-9D79-4E55-80C8-BD0B6BB1C3B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Checkmark"/>
        </a:ext>
      </dgm:extLst>
    </dgm:pt>
    <dgm:pt modelId="{DDB1785B-4F5B-4A2F-8995-309448DEC990}" type="pres">
      <dgm:prSet presAssocID="{8760FC3A-9D79-4E55-80C8-BD0B6BB1C3B3}" presName="spaceRect" presStyleCnt="0"/>
      <dgm:spPr/>
    </dgm:pt>
    <dgm:pt modelId="{928BADF2-AEF3-462E-9FE8-B26B5BDC624A}" type="pres">
      <dgm:prSet presAssocID="{8760FC3A-9D79-4E55-80C8-BD0B6BB1C3B3}" presName="textRect" presStyleLbl="revTx" presStyleIdx="1" presStyleCnt="6">
        <dgm:presLayoutVars>
          <dgm:chMax val="1"/>
          <dgm:chPref val="1"/>
        </dgm:presLayoutVars>
      </dgm:prSet>
      <dgm:spPr/>
      <dgm:t>
        <a:bodyPr/>
        <a:lstStyle/>
        <a:p>
          <a:endParaRPr lang="en-US"/>
        </a:p>
      </dgm:t>
    </dgm:pt>
    <dgm:pt modelId="{34A2C6ED-CF01-4918-B656-D10FACF10D4A}" type="pres">
      <dgm:prSet presAssocID="{16F31439-26EF-433E-B693-ACE63C27CD04}" presName="sibTrans" presStyleCnt="0"/>
      <dgm:spPr/>
    </dgm:pt>
    <dgm:pt modelId="{C6B22862-3C42-4FD6-8F9C-34C22529ACD2}" type="pres">
      <dgm:prSet presAssocID="{825E247A-023D-4A56-A112-22CBE54835BE}" presName="compNode" presStyleCnt="0"/>
      <dgm:spPr/>
    </dgm:pt>
    <dgm:pt modelId="{DEB5DEE0-3C42-4E85-B88D-2331DB8C73FB}" type="pres">
      <dgm:prSet presAssocID="{825E247A-023D-4A56-A112-22CBE54835BE}" presName="iconBgRect" presStyleLbl="bgShp" presStyleIdx="2" presStyleCnt="6"/>
      <dgm:spPr/>
    </dgm:pt>
    <dgm:pt modelId="{2E889A15-38A5-4C94-BCBF-CC08654C241C}" type="pres">
      <dgm:prSet presAssocID="{825E247A-023D-4A56-A112-22CBE54835B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Money"/>
        </a:ext>
      </dgm:extLst>
    </dgm:pt>
    <dgm:pt modelId="{A8907ED3-B0E6-47E0-9A4B-89B59B704136}" type="pres">
      <dgm:prSet presAssocID="{825E247A-023D-4A56-A112-22CBE54835BE}" presName="spaceRect" presStyleCnt="0"/>
      <dgm:spPr/>
    </dgm:pt>
    <dgm:pt modelId="{B9788507-1E44-496F-974D-D18B0018024C}" type="pres">
      <dgm:prSet presAssocID="{825E247A-023D-4A56-A112-22CBE54835BE}" presName="textRect" presStyleLbl="revTx" presStyleIdx="2" presStyleCnt="6">
        <dgm:presLayoutVars>
          <dgm:chMax val="1"/>
          <dgm:chPref val="1"/>
        </dgm:presLayoutVars>
      </dgm:prSet>
      <dgm:spPr/>
      <dgm:t>
        <a:bodyPr/>
        <a:lstStyle/>
        <a:p>
          <a:endParaRPr lang="en-US"/>
        </a:p>
      </dgm:t>
    </dgm:pt>
    <dgm:pt modelId="{45DC0DC3-3020-4890-A433-1ACD7A0158F7}" type="pres">
      <dgm:prSet presAssocID="{9B34B7E9-06A5-4075-A09A-63D326C74D7D}" presName="sibTrans" presStyleCnt="0"/>
      <dgm:spPr/>
    </dgm:pt>
    <dgm:pt modelId="{302F3F62-5AB1-4FE9-99AC-622990AA9D51}" type="pres">
      <dgm:prSet presAssocID="{CB577B2F-8C5B-423A-A564-7C806EF5E633}" presName="compNode" presStyleCnt="0"/>
      <dgm:spPr/>
    </dgm:pt>
    <dgm:pt modelId="{A7403D96-D2F2-47E3-835C-6125FA8CDB9E}" type="pres">
      <dgm:prSet presAssocID="{CB577B2F-8C5B-423A-A564-7C806EF5E633}" presName="iconBgRect" presStyleLbl="bgShp" presStyleIdx="3" presStyleCnt="6"/>
      <dgm:spPr/>
    </dgm:pt>
    <dgm:pt modelId="{94D50248-7C45-4AD3-9295-C890E9E844B3}" type="pres">
      <dgm:prSet presAssocID="{CB577B2F-8C5B-423A-A564-7C806EF5E63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Gears"/>
        </a:ext>
      </dgm:extLst>
    </dgm:pt>
    <dgm:pt modelId="{8CEBF345-A4C8-4DF5-A75D-887875D289A5}" type="pres">
      <dgm:prSet presAssocID="{CB577B2F-8C5B-423A-A564-7C806EF5E633}" presName="spaceRect" presStyleCnt="0"/>
      <dgm:spPr/>
    </dgm:pt>
    <dgm:pt modelId="{4D47E450-B600-4456-98FA-00CCE2DFFA9E}" type="pres">
      <dgm:prSet presAssocID="{CB577B2F-8C5B-423A-A564-7C806EF5E633}" presName="textRect" presStyleLbl="revTx" presStyleIdx="3" presStyleCnt="6">
        <dgm:presLayoutVars>
          <dgm:chMax val="1"/>
          <dgm:chPref val="1"/>
        </dgm:presLayoutVars>
      </dgm:prSet>
      <dgm:spPr/>
      <dgm:t>
        <a:bodyPr/>
        <a:lstStyle/>
        <a:p>
          <a:endParaRPr lang="en-US"/>
        </a:p>
      </dgm:t>
    </dgm:pt>
    <dgm:pt modelId="{30F30BC1-B48D-46E1-9E67-EB06E21530D5}" type="pres">
      <dgm:prSet presAssocID="{2B98DA6C-557E-4722-97C1-EC1439591D4D}" presName="sibTrans" presStyleCnt="0"/>
      <dgm:spPr/>
    </dgm:pt>
    <dgm:pt modelId="{A1C85B98-11B5-4C04-9A0A-244B56F0AB1D}" type="pres">
      <dgm:prSet presAssocID="{C20AD6DD-C079-4A72-84B9-143DEFD6E288}" presName="compNode" presStyleCnt="0"/>
      <dgm:spPr/>
    </dgm:pt>
    <dgm:pt modelId="{416E076A-3A08-46CA-BC63-CF928B818902}" type="pres">
      <dgm:prSet presAssocID="{C20AD6DD-C079-4A72-84B9-143DEFD6E288}" presName="iconBgRect" presStyleLbl="bgShp" presStyleIdx="4" presStyleCnt="6"/>
      <dgm:spPr/>
    </dgm:pt>
    <dgm:pt modelId="{E125B3BA-99FE-4DCE-9C12-23625E27344B}" type="pres">
      <dgm:prSet presAssocID="{C20AD6DD-C079-4A72-84B9-143DEFD6E28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xmlns="" id="0" name="" descr="Processor"/>
        </a:ext>
      </dgm:extLst>
    </dgm:pt>
    <dgm:pt modelId="{1B9F850F-0815-45E9-B64B-EABAC7E4A024}" type="pres">
      <dgm:prSet presAssocID="{C20AD6DD-C079-4A72-84B9-143DEFD6E288}" presName="spaceRect" presStyleCnt="0"/>
      <dgm:spPr/>
    </dgm:pt>
    <dgm:pt modelId="{A0E99B6B-B482-46A1-8535-030EE8EAF9AF}" type="pres">
      <dgm:prSet presAssocID="{C20AD6DD-C079-4A72-84B9-143DEFD6E288}" presName="textRect" presStyleLbl="revTx" presStyleIdx="4" presStyleCnt="6">
        <dgm:presLayoutVars>
          <dgm:chMax val="1"/>
          <dgm:chPref val="1"/>
        </dgm:presLayoutVars>
      </dgm:prSet>
      <dgm:spPr/>
      <dgm:t>
        <a:bodyPr/>
        <a:lstStyle/>
        <a:p>
          <a:endParaRPr lang="en-US"/>
        </a:p>
      </dgm:t>
    </dgm:pt>
    <dgm:pt modelId="{794F80C1-B63C-4C8C-A9A2-D381E158F89D}" type="pres">
      <dgm:prSet presAssocID="{E2F05317-50AD-4F0C-9D3F-ACED9E0BAC73}" presName="sibTrans" presStyleCnt="0"/>
      <dgm:spPr/>
    </dgm:pt>
    <dgm:pt modelId="{CBF5C453-F0EF-4A4E-8E9E-6CD4598825D2}" type="pres">
      <dgm:prSet presAssocID="{A6265BAB-9AD1-4041-81FD-6510049B12BF}" presName="compNode" presStyleCnt="0"/>
      <dgm:spPr/>
    </dgm:pt>
    <dgm:pt modelId="{B37C8B1E-ACA9-4090-8DBC-D42A24D61269}" type="pres">
      <dgm:prSet presAssocID="{A6265BAB-9AD1-4041-81FD-6510049B12BF}" presName="iconBgRect" presStyleLbl="bgShp" presStyleIdx="5" presStyleCnt="6"/>
      <dgm:spPr/>
    </dgm:pt>
    <dgm:pt modelId="{B08AD3B9-E3EE-48F0-8F55-587C6A4AD507}" type="pres">
      <dgm:prSet presAssocID="{A6265BAB-9AD1-4041-81FD-6510049B12B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xmlns="" id="0" name="" descr="Business Growth"/>
        </a:ext>
      </dgm:extLst>
    </dgm:pt>
    <dgm:pt modelId="{486E8562-F663-4BBC-BDB0-7714BDE32F3F}" type="pres">
      <dgm:prSet presAssocID="{A6265BAB-9AD1-4041-81FD-6510049B12BF}" presName="spaceRect" presStyleCnt="0"/>
      <dgm:spPr/>
    </dgm:pt>
    <dgm:pt modelId="{1224FA24-7665-40E1-BE39-47F5BE509F45}" type="pres">
      <dgm:prSet presAssocID="{A6265BAB-9AD1-4041-81FD-6510049B12BF}" presName="textRect" presStyleLbl="revTx" presStyleIdx="5" presStyleCnt="6">
        <dgm:presLayoutVars>
          <dgm:chMax val="1"/>
          <dgm:chPref val="1"/>
        </dgm:presLayoutVars>
      </dgm:prSet>
      <dgm:spPr/>
      <dgm:t>
        <a:bodyPr/>
        <a:lstStyle/>
        <a:p>
          <a:endParaRPr lang="en-US"/>
        </a:p>
      </dgm:t>
    </dgm:pt>
  </dgm:ptLst>
  <dgm:cxnLst>
    <dgm:cxn modelId="{DD5640C3-6A9A-45D1-9475-BAD638E48262}" srcId="{1CB92D8B-44D7-4F2D-8929-DE88955C56A1}" destId="{1F6CBE7E-0A14-41A3-A62E-8F92B400E842}" srcOrd="0" destOrd="0" parTransId="{1CB0BFF6-783C-4B34-8828-2A5E4C994828}" sibTransId="{AA246331-5C02-4956-960C-E5BEC49C09F5}"/>
    <dgm:cxn modelId="{3370739F-DAEE-4472-B696-D3B20056164C}" type="presOf" srcId="{8760FC3A-9D79-4E55-80C8-BD0B6BB1C3B3}" destId="{928BADF2-AEF3-462E-9FE8-B26B5BDC624A}" srcOrd="0" destOrd="0" presId="urn:microsoft.com/office/officeart/2018/5/layout/IconCircleLabelList"/>
    <dgm:cxn modelId="{62E333E4-2823-4D2E-9D88-7DE944AB0B8D}" srcId="{1CB92D8B-44D7-4F2D-8929-DE88955C56A1}" destId="{A6265BAB-9AD1-4041-81FD-6510049B12BF}" srcOrd="5" destOrd="0" parTransId="{B158249A-4273-43D5-A7D4-D4B87E65405B}" sibTransId="{8867E4BE-D180-4CBF-B1D3-CAB7E89FA013}"/>
    <dgm:cxn modelId="{613F6B8C-8286-40FE-9082-49A00AE8D7A4}" type="presOf" srcId="{CB577B2F-8C5B-423A-A564-7C806EF5E633}" destId="{4D47E450-B600-4456-98FA-00CCE2DFFA9E}" srcOrd="0" destOrd="0" presId="urn:microsoft.com/office/officeart/2018/5/layout/IconCircleLabelList"/>
    <dgm:cxn modelId="{A95CBA4B-660A-4A3C-A2C8-142738B74C9E}" type="presOf" srcId="{1F6CBE7E-0A14-41A3-A62E-8F92B400E842}" destId="{995D90E2-C0DB-4415-AF3C-616BECBA0986}" srcOrd="0" destOrd="0" presId="urn:microsoft.com/office/officeart/2018/5/layout/IconCircleLabelList"/>
    <dgm:cxn modelId="{CF30C8FE-FDE0-4A86-8455-10E34DC7CDC5}" type="presOf" srcId="{1CB92D8B-44D7-4F2D-8929-DE88955C56A1}" destId="{31399FCC-004B-468B-8498-FB1A0B27B6E5}" srcOrd="0" destOrd="0" presId="urn:microsoft.com/office/officeart/2018/5/layout/IconCircleLabelList"/>
    <dgm:cxn modelId="{69E3ECFC-2940-477E-B80F-A97F9AF3D0CD}" type="presOf" srcId="{C20AD6DD-C079-4A72-84B9-143DEFD6E288}" destId="{A0E99B6B-B482-46A1-8535-030EE8EAF9AF}" srcOrd="0" destOrd="0" presId="urn:microsoft.com/office/officeart/2018/5/layout/IconCircleLabelList"/>
    <dgm:cxn modelId="{D014F3C0-6D12-4429-917C-3FAFCD4D063A}" srcId="{1CB92D8B-44D7-4F2D-8929-DE88955C56A1}" destId="{C20AD6DD-C079-4A72-84B9-143DEFD6E288}" srcOrd="4" destOrd="0" parTransId="{95725990-2072-4DCE-8CF1-AB5ECC856BEF}" sibTransId="{E2F05317-50AD-4F0C-9D3F-ACED9E0BAC73}"/>
    <dgm:cxn modelId="{33C3F586-2951-40C6-81C5-0513D266CA27}" type="presOf" srcId="{825E247A-023D-4A56-A112-22CBE54835BE}" destId="{B9788507-1E44-496F-974D-D18B0018024C}" srcOrd="0" destOrd="0" presId="urn:microsoft.com/office/officeart/2018/5/layout/IconCircleLabelList"/>
    <dgm:cxn modelId="{57AF8402-3949-4510-A86C-6B493EF2E29F}" type="presOf" srcId="{A6265BAB-9AD1-4041-81FD-6510049B12BF}" destId="{1224FA24-7665-40E1-BE39-47F5BE509F45}" srcOrd="0" destOrd="0" presId="urn:microsoft.com/office/officeart/2018/5/layout/IconCircleLabelList"/>
    <dgm:cxn modelId="{985EFD60-C1F8-4B36-8314-65C7CE0F0734}" srcId="{1CB92D8B-44D7-4F2D-8929-DE88955C56A1}" destId="{825E247A-023D-4A56-A112-22CBE54835BE}" srcOrd="2" destOrd="0" parTransId="{45F167F1-F55F-4989-AC5B-D96126497250}" sibTransId="{9B34B7E9-06A5-4075-A09A-63D326C74D7D}"/>
    <dgm:cxn modelId="{4BA2CE49-3283-422F-B4CA-39259F168ECF}" srcId="{1CB92D8B-44D7-4F2D-8929-DE88955C56A1}" destId="{CB577B2F-8C5B-423A-A564-7C806EF5E633}" srcOrd="3" destOrd="0" parTransId="{6D07E221-304D-4629-8FC7-C824137F05EF}" sibTransId="{2B98DA6C-557E-4722-97C1-EC1439591D4D}"/>
    <dgm:cxn modelId="{E833D9B1-6258-4F12-ACE6-4EA2274F5537}" srcId="{1CB92D8B-44D7-4F2D-8929-DE88955C56A1}" destId="{8760FC3A-9D79-4E55-80C8-BD0B6BB1C3B3}" srcOrd="1" destOrd="0" parTransId="{0B27D741-E6E7-4835-8738-5B9C28EF4984}" sibTransId="{16F31439-26EF-433E-B693-ACE63C27CD04}"/>
    <dgm:cxn modelId="{4D2FD856-42FC-472D-8DB3-AB9A073AE309}" type="presParOf" srcId="{31399FCC-004B-468B-8498-FB1A0B27B6E5}" destId="{DD1345F9-3135-406F-BB54-7023E563A07C}" srcOrd="0" destOrd="0" presId="urn:microsoft.com/office/officeart/2018/5/layout/IconCircleLabelList"/>
    <dgm:cxn modelId="{5A8F9714-5A82-45D4-9006-AF8910E49261}" type="presParOf" srcId="{DD1345F9-3135-406F-BB54-7023E563A07C}" destId="{C15C396E-7D06-4B74-801C-AADD446A06BD}" srcOrd="0" destOrd="0" presId="urn:microsoft.com/office/officeart/2018/5/layout/IconCircleLabelList"/>
    <dgm:cxn modelId="{E70EC5C9-712D-42E5-97DA-D5458C744C19}" type="presParOf" srcId="{DD1345F9-3135-406F-BB54-7023E563A07C}" destId="{6A639B31-EB47-43E3-9384-3DF284E657F7}" srcOrd="1" destOrd="0" presId="urn:microsoft.com/office/officeart/2018/5/layout/IconCircleLabelList"/>
    <dgm:cxn modelId="{AB9ECC40-67E2-4752-85F0-713BF070872F}" type="presParOf" srcId="{DD1345F9-3135-406F-BB54-7023E563A07C}" destId="{8BABE468-E9A6-40B5-9B61-FA8094581415}" srcOrd="2" destOrd="0" presId="urn:microsoft.com/office/officeart/2018/5/layout/IconCircleLabelList"/>
    <dgm:cxn modelId="{4DFC1B3D-D59F-4FBC-82BB-1452945BB29E}" type="presParOf" srcId="{DD1345F9-3135-406F-BB54-7023E563A07C}" destId="{995D90E2-C0DB-4415-AF3C-616BECBA0986}" srcOrd="3" destOrd="0" presId="urn:microsoft.com/office/officeart/2018/5/layout/IconCircleLabelList"/>
    <dgm:cxn modelId="{5142C031-038F-4383-9366-AF0C268BB096}" type="presParOf" srcId="{31399FCC-004B-468B-8498-FB1A0B27B6E5}" destId="{78F0E01D-6D2F-4209-88CE-40C4BA482867}" srcOrd="1" destOrd="0" presId="urn:microsoft.com/office/officeart/2018/5/layout/IconCircleLabelList"/>
    <dgm:cxn modelId="{D1D1872A-F4C3-4A4D-8B20-CC90F253D315}" type="presParOf" srcId="{31399FCC-004B-468B-8498-FB1A0B27B6E5}" destId="{7F09669E-A0A6-4F84-A472-BF0B0BF9563B}" srcOrd="2" destOrd="0" presId="urn:microsoft.com/office/officeart/2018/5/layout/IconCircleLabelList"/>
    <dgm:cxn modelId="{7B616945-3344-4F53-BD72-C0830E8C857F}" type="presParOf" srcId="{7F09669E-A0A6-4F84-A472-BF0B0BF9563B}" destId="{03F0B657-7E30-4B5E-A4AD-F9E50A873559}" srcOrd="0" destOrd="0" presId="urn:microsoft.com/office/officeart/2018/5/layout/IconCircleLabelList"/>
    <dgm:cxn modelId="{2D56E91B-C312-44F2-BB32-3BF09A144E08}" type="presParOf" srcId="{7F09669E-A0A6-4F84-A472-BF0B0BF9563B}" destId="{76A2B494-BCFC-4638-83F4-1422ABF10001}" srcOrd="1" destOrd="0" presId="urn:microsoft.com/office/officeart/2018/5/layout/IconCircleLabelList"/>
    <dgm:cxn modelId="{DBFDAFCD-8A22-456D-917B-A4C6210D8CA8}" type="presParOf" srcId="{7F09669E-A0A6-4F84-A472-BF0B0BF9563B}" destId="{DDB1785B-4F5B-4A2F-8995-309448DEC990}" srcOrd="2" destOrd="0" presId="urn:microsoft.com/office/officeart/2018/5/layout/IconCircleLabelList"/>
    <dgm:cxn modelId="{263E8174-A1A3-4989-B3CE-41D2DEB43103}" type="presParOf" srcId="{7F09669E-A0A6-4F84-A472-BF0B0BF9563B}" destId="{928BADF2-AEF3-462E-9FE8-B26B5BDC624A}" srcOrd="3" destOrd="0" presId="urn:microsoft.com/office/officeart/2018/5/layout/IconCircleLabelList"/>
    <dgm:cxn modelId="{C3EA4A73-4469-41C1-87C6-B7506C805D15}" type="presParOf" srcId="{31399FCC-004B-468B-8498-FB1A0B27B6E5}" destId="{34A2C6ED-CF01-4918-B656-D10FACF10D4A}" srcOrd="3" destOrd="0" presId="urn:microsoft.com/office/officeart/2018/5/layout/IconCircleLabelList"/>
    <dgm:cxn modelId="{DD619422-ABE8-48DD-B894-F23B902B6F88}" type="presParOf" srcId="{31399FCC-004B-468B-8498-FB1A0B27B6E5}" destId="{C6B22862-3C42-4FD6-8F9C-34C22529ACD2}" srcOrd="4" destOrd="0" presId="urn:microsoft.com/office/officeart/2018/5/layout/IconCircleLabelList"/>
    <dgm:cxn modelId="{79CABAE2-0CBA-4997-882B-D395EAB16B9B}" type="presParOf" srcId="{C6B22862-3C42-4FD6-8F9C-34C22529ACD2}" destId="{DEB5DEE0-3C42-4E85-B88D-2331DB8C73FB}" srcOrd="0" destOrd="0" presId="urn:microsoft.com/office/officeart/2018/5/layout/IconCircleLabelList"/>
    <dgm:cxn modelId="{27C3FFF0-846D-4925-99E3-8331AD321C4A}" type="presParOf" srcId="{C6B22862-3C42-4FD6-8F9C-34C22529ACD2}" destId="{2E889A15-38A5-4C94-BCBF-CC08654C241C}" srcOrd="1" destOrd="0" presId="urn:microsoft.com/office/officeart/2018/5/layout/IconCircleLabelList"/>
    <dgm:cxn modelId="{553B35D1-964B-445E-99AE-5BA463B67383}" type="presParOf" srcId="{C6B22862-3C42-4FD6-8F9C-34C22529ACD2}" destId="{A8907ED3-B0E6-47E0-9A4B-89B59B704136}" srcOrd="2" destOrd="0" presId="urn:microsoft.com/office/officeart/2018/5/layout/IconCircleLabelList"/>
    <dgm:cxn modelId="{F64B0E56-1F46-4C0A-9810-2BB11CB183E4}" type="presParOf" srcId="{C6B22862-3C42-4FD6-8F9C-34C22529ACD2}" destId="{B9788507-1E44-496F-974D-D18B0018024C}" srcOrd="3" destOrd="0" presId="urn:microsoft.com/office/officeart/2018/5/layout/IconCircleLabelList"/>
    <dgm:cxn modelId="{CAD500A2-D5C1-4707-9DBA-D668567E0480}" type="presParOf" srcId="{31399FCC-004B-468B-8498-FB1A0B27B6E5}" destId="{45DC0DC3-3020-4890-A433-1ACD7A0158F7}" srcOrd="5" destOrd="0" presId="urn:microsoft.com/office/officeart/2018/5/layout/IconCircleLabelList"/>
    <dgm:cxn modelId="{87E5C7F3-682C-4CDB-9D6C-1C79D842DAB5}" type="presParOf" srcId="{31399FCC-004B-468B-8498-FB1A0B27B6E5}" destId="{302F3F62-5AB1-4FE9-99AC-622990AA9D51}" srcOrd="6" destOrd="0" presId="urn:microsoft.com/office/officeart/2018/5/layout/IconCircleLabelList"/>
    <dgm:cxn modelId="{4225BD77-6943-49C0-B5E3-EE8A6B4B02F6}" type="presParOf" srcId="{302F3F62-5AB1-4FE9-99AC-622990AA9D51}" destId="{A7403D96-D2F2-47E3-835C-6125FA8CDB9E}" srcOrd="0" destOrd="0" presId="urn:microsoft.com/office/officeart/2018/5/layout/IconCircleLabelList"/>
    <dgm:cxn modelId="{38B5D916-11CA-45A9-B887-B4E38A7F293A}" type="presParOf" srcId="{302F3F62-5AB1-4FE9-99AC-622990AA9D51}" destId="{94D50248-7C45-4AD3-9295-C890E9E844B3}" srcOrd="1" destOrd="0" presId="urn:microsoft.com/office/officeart/2018/5/layout/IconCircleLabelList"/>
    <dgm:cxn modelId="{366CD66F-F793-4667-BA89-1FA92DCFBAF7}" type="presParOf" srcId="{302F3F62-5AB1-4FE9-99AC-622990AA9D51}" destId="{8CEBF345-A4C8-4DF5-A75D-887875D289A5}" srcOrd="2" destOrd="0" presId="urn:microsoft.com/office/officeart/2018/5/layout/IconCircleLabelList"/>
    <dgm:cxn modelId="{6994AB33-4AB9-4402-90A6-277349FC56F2}" type="presParOf" srcId="{302F3F62-5AB1-4FE9-99AC-622990AA9D51}" destId="{4D47E450-B600-4456-98FA-00CCE2DFFA9E}" srcOrd="3" destOrd="0" presId="urn:microsoft.com/office/officeart/2018/5/layout/IconCircleLabelList"/>
    <dgm:cxn modelId="{30B0082F-C7D4-430A-98FB-6EE78C718E18}" type="presParOf" srcId="{31399FCC-004B-468B-8498-FB1A0B27B6E5}" destId="{30F30BC1-B48D-46E1-9E67-EB06E21530D5}" srcOrd="7" destOrd="0" presId="urn:microsoft.com/office/officeart/2018/5/layout/IconCircleLabelList"/>
    <dgm:cxn modelId="{F2B0E588-4A8E-47C2-925D-350CA10D3A17}" type="presParOf" srcId="{31399FCC-004B-468B-8498-FB1A0B27B6E5}" destId="{A1C85B98-11B5-4C04-9A0A-244B56F0AB1D}" srcOrd="8" destOrd="0" presId="urn:microsoft.com/office/officeart/2018/5/layout/IconCircleLabelList"/>
    <dgm:cxn modelId="{F54E4E0A-98E2-4024-BAB6-036423B2ACC0}" type="presParOf" srcId="{A1C85B98-11B5-4C04-9A0A-244B56F0AB1D}" destId="{416E076A-3A08-46CA-BC63-CF928B818902}" srcOrd="0" destOrd="0" presId="urn:microsoft.com/office/officeart/2018/5/layout/IconCircleLabelList"/>
    <dgm:cxn modelId="{5636CF1E-57CE-4FF9-8A8D-B3A441721A5C}" type="presParOf" srcId="{A1C85B98-11B5-4C04-9A0A-244B56F0AB1D}" destId="{E125B3BA-99FE-4DCE-9C12-23625E27344B}" srcOrd="1" destOrd="0" presId="urn:microsoft.com/office/officeart/2018/5/layout/IconCircleLabelList"/>
    <dgm:cxn modelId="{2C232BC5-B732-4FEB-959D-D247C0127173}" type="presParOf" srcId="{A1C85B98-11B5-4C04-9A0A-244B56F0AB1D}" destId="{1B9F850F-0815-45E9-B64B-EABAC7E4A024}" srcOrd="2" destOrd="0" presId="urn:microsoft.com/office/officeart/2018/5/layout/IconCircleLabelList"/>
    <dgm:cxn modelId="{E98A0828-34F6-4F26-86AC-0D85A1E55F88}" type="presParOf" srcId="{A1C85B98-11B5-4C04-9A0A-244B56F0AB1D}" destId="{A0E99B6B-B482-46A1-8535-030EE8EAF9AF}" srcOrd="3" destOrd="0" presId="urn:microsoft.com/office/officeart/2018/5/layout/IconCircleLabelList"/>
    <dgm:cxn modelId="{9A71346E-5671-46EB-9530-95FF339DB8B1}" type="presParOf" srcId="{31399FCC-004B-468B-8498-FB1A0B27B6E5}" destId="{794F80C1-B63C-4C8C-A9A2-D381E158F89D}" srcOrd="9" destOrd="0" presId="urn:microsoft.com/office/officeart/2018/5/layout/IconCircleLabelList"/>
    <dgm:cxn modelId="{CFA3499F-9E8E-4771-B375-59991C5306CD}" type="presParOf" srcId="{31399FCC-004B-468B-8498-FB1A0B27B6E5}" destId="{CBF5C453-F0EF-4A4E-8E9E-6CD4598825D2}" srcOrd="10" destOrd="0" presId="urn:microsoft.com/office/officeart/2018/5/layout/IconCircleLabelList"/>
    <dgm:cxn modelId="{B805BDD2-7E00-45F5-AA13-28574AFADE08}" type="presParOf" srcId="{CBF5C453-F0EF-4A4E-8E9E-6CD4598825D2}" destId="{B37C8B1E-ACA9-4090-8DBC-D42A24D61269}" srcOrd="0" destOrd="0" presId="urn:microsoft.com/office/officeart/2018/5/layout/IconCircleLabelList"/>
    <dgm:cxn modelId="{2990EBBD-2053-42CD-88C5-5AC0652A683D}" type="presParOf" srcId="{CBF5C453-F0EF-4A4E-8E9E-6CD4598825D2}" destId="{B08AD3B9-E3EE-48F0-8F55-587C6A4AD507}" srcOrd="1" destOrd="0" presId="urn:microsoft.com/office/officeart/2018/5/layout/IconCircleLabelList"/>
    <dgm:cxn modelId="{A8676071-7735-48F9-BF5A-39822B0550BC}" type="presParOf" srcId="{CBF5C453-F0EF-4A4E-8E9E-6CD4598825D2}" destId="{486E8562-F663-4BBC-BDB0-7714BDE32F3F}" srcOrd="2" destOrd="0" presId="urn:microsoft.com/office/officeart/2018/5/layout/IconCircleLabelList"/>
    <dgm:cxn modelId="{BDD73E32-34EA-4AB6-A35E-5432B3720767}" type="presParOf" srcId="{CBF5C453-F0EF-4A4E-8E9E-6CD4598825D2}" destId="{1224FA24-7665-40E1-BE39-47F5BE509F45}" srcOrd="3" destOrd="0" presId="urn:microsoft.com/office/officeart/2018/5/layout/IconCircleLabel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47806A-1EB6-46C8-A892-D534CCF8764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9167F2C-3CC3-49AD-B3A5-FB9E60851BE9}">
      <dgm:prSet/>
      <dgm:spPr/>
      <dgm:t>
        <a:bodyPr/>
        <a:lstStyle/>
        <a:p>
          <a:pPr>
            <a:lnSpc>
              <a:spcPct val="100000"/>
            </a:lnSpc>
          </a:pPr>
          <a:r>
            <a:rPr lang="en-US">
              <a:latin typeface="Arial" panose="020B0604020202020204" pitchFamily="34" charset="0"/>
            </a:rPr>
            <a:t>Political</a:t>
          </a:r>
          <a:endParaRPr lang="en-US"/>
        </a:p>
      </dgm:t>
    </dgm:pt>
    <dgm:pt modelId="{4833645D-CAD2-463C-90BB-EEF0E32CD92B}" type="parTrans" cxnId="{D9A8C0C9-B5F4-4181-B20D-3663B61CD44D}">
      <dgm:prSet/>
      <dgm:spPr/>
      <dgm:t>
        <a:bodyPr/>
        <a:lstStyle/>
        <a:p>
          <a:endParaRPr lang="en-US"/>
        </a:p>
      </dgm:t>
    </dgm:pt>
    <dgm:pt modelId="{E1CFF3F2-E09B-4F6B-90CD-82796FD701B8}" type="sibTrans" cxnId="{D9A8C0C9-B5F4-4181-B20D-3663B61CD44D}">
      <dgm:prSet/>
      <dgm:spPr/>
      <dgm:t>
        <a:bodyPr/>
        <a:lstStyle/>
        <a:p>
          <a:pPr>
            <a:lnSpc>
              <a:spcPct val="100000"/>
            </a:lnSpc>
          </a:pPr>
          <a:endParaRPr lang="en-US"/>
        </a:p>
      </dgm:t>
    </dgm:pt>
    <dgm:pt modelId="{547ACC12-F99B-49AC-8F7A-9ED6F84F4BB2}">
      <dgm:prSet/>
      <dgm:spPr/>
      <dgm:t>
        <a:bodyPr/>
        <a:lstStyle/>
        <a:p>
          <a:pPr>
            <a:lnSpc>
              <a:spcPct val="100000"/>
            </a:lnSpc>
          </a:pPr>
          <a:r>
            <a:rPr lang="en-US">
              <a:latin typeface="Arial" panose="020B0604020202020204" pitchFamily="34" charset="0"/>
            </a:rPr>
            <a:t>Economic</a:t>
          </a:r>
        </a:p>
      </dgm:t>
    </dgm:pt>
    <dgm:pt modelId="{4F372A8E-83E9-4305-AF08-E1E261B65DBD}" type="parTrans" cxnId="{82B27F30-3511-465E-ACCC-BE6AB7DEDF30}">
      <dgm:prSet/>
      <dgm:spPr/>
      <dgm:t>
        <a:bodyPr/>
        <a:lstStyle/>
        <a:p>
          <a:endParaRPr lang="en-US"/>
        </a:p>
      </dgm:t>
    </dgm:pt>
    <dgm:pt modelId="{C97B2788-2299-481C-814B-E8621BBE6400}" type="sibTrans" cxnId="{82B27F30-3511-465E-ACCC-BE6AB7DEDF30}">
      <dgm:prSet/>
      <dgm:spPr/>
      <dgm:t>
        <a:bodyPr/>
        <a:lstStyle/>
        <a:p>
          <a:pPr>
            <a:lnSpc>
              <a:spcPct val="100000"/>
            </a:lnSpc>
          </a:pPr>
          <a:endParaRPr lang="en-US"/>
        </a:p>
      </dgm:t>
    </dgm:pt>
    <dgm:pt modelId="{393C7EE3-9106-43A7-81F4-838D8A13C58A}">
      <dgm:prSet/>
      <dgm:spPr/>
      <dgm:t>
        <a:bodyPr/>
        <a:lstStyle/>
        <a:p>
          <a:pPr>
            <a:lnSpc>
              <a:spcPct val="100000"/>
            </a:lnSpc>
          </a:pPr>
          <a:r>
            <a:rPr lang="en-US">
              <a:latin typeface="Arial" panose="020B0604020202020204" pitchFamily="34" charset="0"/>
            </a:rPr>
            <a:t>Social</a:t>
          </a:r>
        </a:p>
      </dgm:t>
    </dgm:pt>
    <dgm:pt modelId="{B952E7E9-9351-4603-8CDC-B5705B71FAE9}" type="parTrans" cxnId="{0771FF7E-0A11-4FF4-9AF5-6A7C3FB11DD4}">
      <dgm:prSet/>
      <dgm:spPr/>
      <dgm:t>
        <a:bodyPr/>
        <a:lstStyle/>
        <a:p>
          <a:endParaRPr lang="en-US"/>
        </a:p>
      </dgm:t>
    </dgm:pt>
    <dgm:pt modelId="{DB999889-972A-46BC-825E-83E028F070AA}" type="sibTrans" cxnId="{0771FF7E-0A11-4FF4-9AF5-6A7C3FB11DD4}">
      <dgm:prSet/>
      <dgm:spPr/>
      <dgm:t>
        <a:bodyPr/>
        <a:lstStyle/>
        <a:p>
          <a:pPr>
            <a:lnSpc>
              <a:spcPct val="100000"/>
            </a:lnSpc>
          </a:pPr>
          <a:endParaRPr lang="en-US"/>
        </a:p>
      </dgm:t>
    </dgm:pt>
    <dgm:pt modelId="{2846527C-6DA2-4538-ADB6-460B52B89140}">
      <dgm:prSet/>
      <dgm:spPr/>
      <dgm:t>
        <a:bodyPr/>
        <a:lstStyle/>
        <a:p>
          <a:pPr>
            <a:lnSpc>
              <a:spcPct val="100000"/>
            </a:lnSpc>
          </a:pPr>
          <a:r>
            <a:rPr lang="en-US">
              <a:latin typeface="Arial" panose="020B0604020202020204" pitchFamily="34" charset="0"/>
            </a:rPr>
            <a:t>Technological</a:t>
          </a:r>
        </a:p>
      </dgm:t>
    </dgm:pt>
    <dgm:pt modelId="{0C7F4720-07E8-49C6-9220-8085F30A8192}" type="parTrans" cxnId="{95893DA3-9123-43C7-AA1F-00D170989EB9}">
      <dgm:prSet/>
      <dgm:spPr/>
      <dgm:t>
        <a:bodyPr/>
        <a:lstStyle/>
        <a:p>
          <a:endParaRPr lang="en-US"/>
        </a:p>
      </dgm:t>
    </dgm:pt>
    <dgm:pt modelId="{070ADEB1-C781-4935-AE9A-8ABA0093193B}" type="sibTrans" cxnId="{95893DA3-9123-43C7-AA1F-00D170989EB9}">
      <dgm:prSet/>
      <dgm:spPr/>
      <dgm:t>
        <a:bodyPr/>
        <a:lstStyle/>
        <a:p>
          <a:pPr>
            <a:lnSpc>
              <a:spcPct val="100000"/>
            </a:lnSpc>
          </a:pPr>
          <a:endParaRPr lang="en-US"/>
        </a:p>
      </dgm:t>
    </dgm:pt>
    <dgm:pt modelId="{A19B5D31-A3BC-4EA8-8696-EE76F879F84F}">
      <dgm:prSet/>
      <dgm:spPr/>
      <dgm:t>
        <a:bodyPr/>
        <a:lstStyle/>
        <a:p>
          <a:pPr>
            <a:lnSpc>
              <a:spcPct val="100000"/>
            </a:lnSpc>
          </a:pPr>
          <a:r>
            <a:rPr lang="en-US">
              <a:latin typeface="Arial" panose="020B0604020202020204" pitchFamily="34" charset="0"/>
            </a:rPr>
            <a:t>Environmental</a:t>
          </a:r>
        </a:p>
      </dgm:t>
    </dgm:pt>
    <dgm:pt modelId="{F6ABC455-5EF1-4237-B7DC-CCB3D7BD8FC4}" type="parTrans" cxnId="{FE811E6B-5FCA-44F4-BDE0-3C5675744CF6}">
      <dgm:prSet/>
      <dgm:spPr/>
      <dgm:t>
        <a:bodyPr/>
        <a:lstStyle/>
        <a:p>
          <a:endParaRPr lang="en-US"/>
        </a:p>
      </dgm:t>
    </dgm:pt>
    <dgm:pt modelId="{7DAEA356-A1C3-4478-A956-B1820141D4E7}" type="sibTrans" cxnId="{FE811E6B-5FCA-44F4-BDE0-3C5675744CF6}">
      <dgm:prSet/>
      <dgm:spPr/>
      <dgm:t>
        <a:bodyPr/>
        <a:lstStyle/>
        <a:p>
          <a:pPr>
            <a:lnSpc>
              <a:spcPct val="100000"/>
            </a:lnSpc>
          </a:pPr>
          <a:endParaRPr lang="en-US"/>
        </a:p>
      </dgm:t>
    </dgm:pt>
    <dgm:pt modelId="{090F2885-F322-441E-9F95-70E42F86BEB4}">
      <dgm:prSet/>
      <dgm:spPr/>
      <dgm:t>
        <a:bodyPr/>
        <a:lstStyle/>
        <a:p>
          <a:pPr>
            <a:lnSpc>
              <a:spcPct val="100000"/>
            </a:lnSpc>
          </a:pPr>
          <a:r>
            <a:rPr lang="en-US">
              <a:latin typeface="Arial" panose="020B0604020202020204" pitchFamily="34" charset="0"/>
            </a:rPr>
            <a:t>Legal / Regulations</a:t>
          </a:r>
          <a:endParaRPr lang="en-US"/>
        </a:p>
      </dgm:t>
    </dgm:pt>
    <dgm:pt modelId="{71B18192-D411-4BEB-B146-0A865204D1F2}" type="parTrans" cxnId="{411B3995-AEE1-479D-8D1B-CF7F2AC1393B}">
      <dgm:prSet/>
      <dgm:spPr/>
      <dgm:t>
        <a:bodyPr/>
        <a:lstStyle/>
        <a:p>
          <a:endParaRPr lang="en-US"/>
        </a:p>
      </dgm:t>
    </dgm:pt>
    <dgm:pt modelId="{647DD223-33A8-466F-A9FC-4555947C7ED6}" type="sibTrans" cxnId="{411B3995-AEE1-479D-8D1B-CF7F2AC1393B}">
      <dgm:prSet/>
      <dgm:spPr/>
      <dgm:t>
        <a:bodyPr/>
        <a:lstStyle/>
        <a:p>
          <a:endParaRPr lang="en-US"/>
        </a:p>
      </dgm:t>
    </dgm:pt>
    <dgm:pt modelId="{48833611-CE20-4FEA-9B65-FBC99DE349C5}" type="pres">
      <dgm:prSet presAssocID="{9C47806A-1EB6-46C8-A892-D534CCF8764A}" presName="root" presStyleCnt="0">
        <dgm:presLayoutVars>
          <dgm:dir/>
          <dgm:resizeHandles val="exact"/>
        </dgm:presLayoutVars>
      </dgm:prSet>
      <dgm:spPr/>
      <dgm:t>
        <a:bodyPr/>
        <a:lstStyle/>
        <a:p>
          <a:endParaRPr lang="en-US"/>
        </a:p>
      </dgm:t>
    </dgm:pt>
    <dgm:pt modelId="{BFB6E729-2E8E-4013-8B50-6ED5A6F89FF5}" type="pres">
      <dgm:prSet presAssocID="{9C47806A-1EB6-46C8-A892-D534CCF8764A}" presName="container" presStyleCnt="0">
        <dgm:presLayoutVars>
          <dgm:dir/>
          <dgm:resizeHandles val="exact"/>
        </dgm:presLayoutVars>
      </dgm:prSet>
      <dgm:spPr/>
    </dgm:pt>
    <dgm:pt modelId="{E7DB6DB3-F9D3-47A7-A0C3-E84D0658CE26}" type="pres">
      <dgm:prSet presAssocID="{49167F2C-3CC3-49AD-B3A5-FB9E60851BE9}" presName="compNode" presStyleCnt="0"/>
      <dgm:spPr/>
    </dgm:pt>
    <dgm:pt modelId="{8F3CE753-39F0-4880-88A6-B00DD0944F6A}" type="pres">
      <dgm:prSet presAssocID="{49167F2C-3CC3-49AD-B3A5-FB9E60851BE9}" presName="iconBgRect" presStyleLbl="bgShp" presStyleIdx="0" presStyleCnt="6"/>
      <dgm:spPr/>
    </dgm:pt>
    <dgm:pt modelId="{BC942E44-0C8A-4C0E-873E-F599B41F9170}" type="pres">
      <dgm:prSet presAssocID="{49167F2C-3CC3-49AD-B3A5-FB9E60851BE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Bank"/>
        </a:ext>
      </dgm:extLst>
    </dgm:pt>
    <dgm:pt modelId="{4C6A8F77-E9FD-48AE-B091-5D4D57061325}" type="pres">
      <dgm:prSet presAssocID="{49167F2C-3CC3-49AD-B3A5-FB9E60851BE9}" presName="spaceRect" presStyleCnt="0"/>
      <dgm:spPr/>
    </dgm:pt>
    <dgm:pt modelId="{AF9F5D9C-68AE-4051-A2D5-2455C9B431F0}" type="pres">
      <dgm:prSet presAssocID="{49167F2C-3CC3-49AD-B3A5-FB9E60851BE9}" presName="textRect" presStyleLbl="revTx" presStyleIdx="0" presStyleCnt="6">
        <dgm:presLayoutVars>
          <dgm:chMax val="1"/>
          <dgm:chPref val="1"/>
        </dgm:presLayoutVars>
      </dgm:prSet>
      <dgm:spPr/>
      <dgm:t>
        <a:bodyPr/>
        <a:lstStyle/>
        <a:p>
          <a:endParaRPr lang="en-US"/>
        </a:p>
      </dgm:t>
    </dgm:pt>
    <dgm:pt modelId="{00ABCDEB-959E-4CF6-BEE9-D196EC0A6484}" type="pres">
      <dgm:prSet presAssocID="{E1CFF3F2-E09B-4F6B-90CD-82796FD701B8}" presName="sibTrans" presStyleLbl="sibTrans2D1" presStyleIdx="0" presStyleCnt="0"/>
      <dgm:spPr/>
      <dgm:t>
        <a:bodyPr/>
        <a:lstStyle/>
        <a:p>
          <a:endParaRPr lang="en-US"/>
        </a:p>
      </dgm:t>
    </dgm:pt>
    <dgm:pt modelId="{64D985F2-2796-408B-9D99-C0FC8F41885C}" type="pres">
      <dgm:prSet presAssocID="{547ACC12-F99B-49AC-8F7A-9ED6F84F4BB2}" presName="compNode" presStyleCnt="0"/>
      <dgm:spPr/>
    </dgm:pt>
    <dgm:pt modelId="{A57AE1EE-A0D2-4647-BEE8-6CCC931C8C12}" type="pres">
      <dgm:prSet presAssocID="{547ACC12-F99B-49AC-8F7A-9ED6F84F4BB2}" presName="iconBgRect" presStyleLbl="bgShp" presStyleIdx="1" presStyleCnt="6"/>
      <dgm:spPr/>
    </dgm:pt>
    <dgm:pt modelId="{ECDEFA6F-FA8C-4147-B10D-D22BC6327B35}" type="pres">
      <dgm:prSet presAssocID="{547ACC12-F99B-49AC-8F7A-9ED6F84F4BB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Coins"/>
        </a:ext>
      </dgm:extLst>
    </dgm:pt>
    <dgm:pt modelId="{ECFC7B63-2F89-415B-B74F-CD97C0A24288}" type="pres">
      <dgm:prSet presAssocID="{547ACC12-F99B-49AC-8F7A-9ED6F84F4BB2}" presName="spaceRect" presStyleCnt="0"/>
      <dgm:spPr/>
    </dgm:pt>
    <dgm:pt modelId="{566161E3-6CC6-4FE5-94DF-3D4BD077B0B1}" type="pres">
      <dgm:prSet presAssocID="{547ACC12-F99B-49AC-8F7A-9ED6F84F4BB2}" presName="textRect" presStyleLbl="revTx" presStyleIdx="1" presStyleCnt="6">
        <dgm:presLayoutVars>
          <dgm:chMax val="1"/>
          <dgm:chPref val="1"/>
        </dgm:presLayoutVars>
      </dgm:prSet>
      <dgm:spPr/>
      <dgm:t>
        <a:bodyPr/>
        <a:lstStyle/>
        <a:p>
          <a:endParaRPr lang="en-US"/>
        </a:p>
      </dgm:t>
    </dgm:pt>
    <dgm:pt modelId="{56EC57DE-E9B8-4A56-9515-3E81CCE1F6A6}" type="pres">
      <dgm:prSet presAssocID="{C97B2788-2299-481C-814B-E8621BBE6400}" presName="sibTrans" presStyleLbl="sibTrans2D1" presStyleIdx="0" presStyleCnt="0"/>
      <dgm:spPr/>
      <dgm:t>
        <a:bodyPr/>
        <a:lstStyle/>
        <a:p>
          <a:endParaRPr lang="en-US"/>
        </a:p>
      </dgm:t>
    </dgm:pt>
    <dgm:pt modelId="{4BCC01A5-897F-4AC0-86A5-5E88BFAB4E06}" type="pres">
      <dgm:prSet presAssocID="{393C7EE3-9106-43A7-81F4-838D8A13C58A}" presName="compNode" presStyleCnt="0"/>
      <dgm:spPr/>
    </dgm:pt>
    <dgm:pt modelId="{67DD7964-6EB6-4342-8D1E-62A2DEFD116E}" type="pres">
      <dgm:prSet presAssocID="{393C7EE3-9106-43A7-81F4-838D8A13C58A}" presName="iconBgRect" presStyleLbl="bgShp" presStyleIdx="2" presStyleCnt="6"/>
      <dgm:spPr/>
    </dgm:pt>
    <dgm:pt modelId="{DFFB3DF0-BE02-4F23-91E3-DA0A6EC5C509}" type="pres">
      <dgm:prSet presAssocID="{393C7EE3-9106-43A7-81F4-838D8A13C58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Group"/>
        </a:ext>
      </dgm:extLst>
    </dgm:pt>
    <dgm:pt modelId="{4A36CAD4-EC15-4F3B-A1B2-00150B399144}" type="pres">
      <dgm:prSet presAssocID="{393C7EE3-9106-43A7-81F4-838D8A13C58A}" presName="spaceRect" presStyleCnt="0"/>
      <dgm:spPr/>
    </dgm:pt>
    <dgm:pt modelId="{BFE6F1B3-7097-4653-81A8-7E36DA795781}" type="pres">
      <dgm:prSet presAssocID="{393C7EE3-9106-43A7-81F4-838D8A13C58A}" presName="textRect" presStyleLbl="revTx" presStyleIdx="2" presStyleCnt="6">
        <dgm:presLayoutVars>
          <dgm:chMax val="1"/>
          <dgm:chPref val="1"/>
        </dgm:presLayoutVars>
      </dgm:prSet>
      <dgm:spPr/>
      <dgm:t>
        <a:bodyPr/>
        <a:lstStyle/>
        <a:p>
          <a:endParaRPr lang="en-US"/>
        </a:p>
      </dgm:t>
    </dgm:pt>
    <dgm:pt modelId="{81D21956-0528-4434-8068-B4D8D1A2345F}" type="pres">
      <dgm:prSet presAssocID="{DB999889-972A-46BC-825E-83E028F070AA}" presName="sibTrans" presStyleLbl="sibTrans2D1" presStyleIdx="0" presStyleCnt="0"/>
      <dgm:spPr/>
      <dgm:t>
        <a:bodyPr/>
        <a:lstStyle/>
        <a:p>
          <a:endParaRPr lang="en-US"/>
        </a:p>
      </dgm:t>
    </dgm:pt>
    <dgm:pt modelId="{1B08E57D-E307-4554-A0C9-BA06552234B4}" type="pres">
      <dgm:prSet presAssocID="{2846527C-6DA2-4538-ADB6-460B52B89140}" presName="compNode" presStyleCnt="0"/>
      <dgm:spPr/>
    </dgm:pt>
    <dgm:pt modelId="{ED279E37-5A03-4FC7-82C6-8BAD95220180}" type="pres">
      <dgm:prSet presAssocID="{2846527C-6DA2-4538-ADB6-460B52B89140}" presName="iconBgRect" presStyleLbl="bgShp" presStyleIdx="3" presStyleCnt="6"/>
      <dgm:spPr/>
    </dgm:pt>
    <dgm:pt modelId="{B4EB0EE1-0544-418E-B9DC-6E0BE6508185}" type="pres">
      <dgm:prSet presAssocID="{2846527C-6DA2-4538-ADB6-460B52B8914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Computer"/>
        </a:ext>
      </dgm:extLst>
    </dgm:pt>
    <dgm:pt modelId="{FCC2D71A-CF5E-46D7-8625-3AB4BA622FFD}" type="pres">
      <dgm:prSet presAssocID="{2846527C-6DA2-4538-ADB6-460B52B89140}" presName="spaceRect" presStyleCnt="0"/>
      <dgm:spPr/>
    </dgm:pt>
    <dgm:pt modelId="{D11C0035-B9A0-4406-A927-7790AD3A70A7}" type="pres">
      <dgm:prSet presAssocID="{2846527C-6DA2-4538-ADB6-460B52B89140}" presName="textRect" presStyleLbl="revTx" presStyleIdx="3" presStyleCnt="6">
        <dgm:presLayoutVars>
          <dgm:chMax val="1"/>
          <dgm:chPref val="1"/>
        </dgm:presLayoutVars>
      </dgm:prSet>
      <dgm:spPr/>
      <dgm:t>
        <a:bodyPr/>
        <a:lstStyle/>
        <a:p>
          <a:endParaRPr lang="en-US"/>
        </a:p>
      </dgm:t>
    </dgm:pt>
    <dgm:pt modelId="{51F30619-558F-4192-A04F-B26A6A518D0D}" type="pres">
      <dgm:prSet presAssocID="{070ADEB1-C781-4935-AE9A-8ABA0093193B}" presName="sibTrans" presStyleLbl="sibTrans2D1" presStyleIdx="0" presStyleCnt="0"/>
      <dgm:spPr/>
      <dgm:t>
        <a:bodyPr/>
        <a:lstStyle/>
        <a:p>
          <a:endParaRPr lang="en-US"/>
        </a:p>
      </dgm:t>
    </dgm:pt>
    <dgm:pt modelId="{22781384-3C3E-4312-B67A-17DB4DA8BA02}" type="pres">
      <dgm:prSet presAssocID="{A19B5D31-A3BC-4EA8-8696-EE76F879F84F}" presName="compNode" presStyleCnt="0"/>
      <dgm:spPr/>
    </dgm:pt>
    <dgm:pt modelId="{C331A52E-17BF-45E1-9D3E-F806AF1B28F0}" type="pres">
      <dgm:prSet presAssocID="{A19B5D31-A3BC-4EA8-8696-EE76F879F84F}" presName="iconBgRect" presStyleLbl="bgShp" presStyleIdx="4" presStyleCnt="6"/>
      <dgm:spPr/>
    </dgm:pt>
    <dgm:pt modelId="{5D22C1DA-C0F4-4053-BE3A-F32EB15E4D93}" type="pres">
      <dgm:prSet presAssocID="{A19B5D31-A3BC-4EA8-8696-EE76F879F84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xmlns="" id="0" name="" descr="Deciduous tree"/>
        </a:ext>
      </dgm:extLst>
    </dgm:pt>
    <dgm:pt modelId="{809460C5-48E8-42AB-B37E-DCAC1FA8260D}" type="pres">
      <dgm:prSet presAssocID="{A19B5D31-A3BC-4EA8-8696-EE76F879F84F}" presName="spaceRect" presStyleCnt="0"/>
      <dgm:spPr/>
    </dgm:pt>
    <dgm:pt modelId="{C96FA1B7-6101-462F-B07F-18139900DFC8}" type="pres">
      <dgm:prSet presAssocID="{A19B5D31-A3BC-4EA8-8696-EE76F879F84F}" presName="textRect" presStyleLbl="revTx" presStyleIdx="4" presStyleCnt="6">
        <dgm:presLayoutVars>
          <dgm:chMax val="1"/>
          <dgm:chPref val="1"/>
        </dgm:presLayoutVars>
      </dgm:prSet>
      <dgm:spPr/>
      <dgm:t>
        <a:bodyPr/>
        <a:lstStyle/>
        <a:p>
          <a:endParaRPr lang="en-US"/>
        </a:p>
      </dgm:t>
    </dgm:pt>
    <dgm:pt modelId="{A7ECBA2F-D455-4573-BF21-5B490528884E}" type="pres">
      <dgm:prSet presAssocID="{7DAEA356-A1C3-4478-A956-B1820141D4E7}" presName="sibTrans" presStyleLbl="sibTrans2D1" presStyleIdx="0" presStyleCnt="0"/>
      <dgm:spPr/>
      <dgm:t>
        <a:bodyPr/>
        <a:lstStyle/>
        <a:p>
          <a:endParaRPr lang="en-US"/>
        </a:p>
      </dgm:t>
    </dgm:pt>
    <dgm:pt modelId="{4209B184-8678-4A2F-97CD-8F7D0F38D511}" type="pres">
      <dgm:prSet presAssocID="{090F2885-F322-441E-9F95-70E42F86BEB4}" presName="compNode" presStyleCnt="0"/>
      <dgm:spPr/>
    </dgm:pt>
    <dgm:pt modelId="{6FAE0E23-BB25-492D-9800-FADE5C605F41}" type="pres">
      <dgm:prSet presAssocID="{090F2885-F322-441E-9F95-70E42F86BEB4}" presName="iconBgRect" presStyleLbl="bgShp" presStyleIdx="5" presStyleCnt="6"/>
      <dgm:spPr/>
    </dgm:pt>
    <dgm:pt modelId="{29FFA37B-6298-40DA-BA9B-706375F7D5B1}" type="pres">
      <dgm:prSet presAssocID="{090F2885-F322-441E-9F95-70E42F86BEB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xmlns="" id="0" name="" descr="Judge"/>
        </a:ext>
      </dgm:extLst>
    </dgm:pt>
    <dgm:pt modelId="{28AB7324-1F3E-4353-AA76-2BE3A0FF5252}" type="pres">
      <dgm:prSet presAssocID="{090F2885-F322-441E-9F95-70E42F86BEB4}" presName="spaceRect" presStyleCnt="0"/>
      <dgm:spPr/>
    </dgm:pt>
    <dgm:pt modelId="{A711B080-47EE-4D69-BBC6-72381A3E28B7}" type="pres">
      <dgm:prSet presAssocID="{090F2885-F322-441E-9F95-70E42F86BEB4}" presName="textRect" presStyleLbl="revTx" presStyleIdx="5" presStyleCnt="6">
        <dgm:presLayoutVars>
          <dgm:chMax val="1"/>
          <dgm:chPref val="1"/>
        </dgm:presLayoutVars>
      </dgm:prSet>
      <dgm:spPr/>
      <dgm:t>
        <a:bodyPr/>
        <a:lstStyle/>
        <a:p>
          <a:endParaRPr lang="en-US"/>
        </a:p>
      </dgm:t>
    </dgm:pt>
  </dgm:ptLst>
  <dgm:cxnLst>
    <dgm:cxn modelId="{EB32E718-98DC-4654-A711-4C00B5C8EF7C}" type="presOf" srcId="{E1CFF3F2-E09B-4F6B-90CD-82796FD701B8}" destId="{00ABCDEB-959E-4CF6-BEE9-D196EC0A6484}" srcOrd="0" destOrd="0" presId="urn:microsoft.com/office/officeart/2018/2/layout/IconCircleList"/>
    <dgm:cxn modelId="{822E2739-730F-46A8-BA8F-2A1B5813F76E}" type="presOf" srcId="{9C47806A-1EB6-46C8-A892-D534CCF8764A}" destId="{48833611-CE20-4FEA-9B65-FBC99DE349C5}" srcOrd="0" destOrd="0" presId="urn:microsoft.com/office/officeart/2018/2/layout/IconCircleList"/>
    <dgm:cxn modelId="{D9A8C0C9-B5F4-4181-B20D-3663B61CD44D}" srcId="{9C47806A-1EB6-46C8-A892-D534CCF8764A}" destId="{49167F2C-3CC3-49AD-B3A5-FB9E60851BE9}" srcOrd="0" destOrd="0" parTransId="{4833645D-CAD2-463C-90BB-EEF0E32CD92B}" sibTransId="{E1CFF3F2-E09B-4F6B-90CD-82796FD701B8}"/>
    <dgm:cxn modelId="{FE811E6B-5FCA-44F4-BDE0-3C5675744CF6}" srcId="{9C47806A-1EB6-46C8-A892-D534CCF8764A}" destId="{A19B5D31-A3BC-4EA8-8696-EE76F879F84F}" srcOrd="4" destOrd="0" parTransId="{F6ABC455-5EF1-4237-B7DC-CCB3D7BD8FC4}" sibTransId="{7DAEA356-A1C3-4478-A956-B1820141D4E7}"/>
    <dgm:cxn modelId="{B2A56D04-C90A-46EC-AAFD-9A3FF12093A3}" type="presOf" srcId="{49167F2C-3CC3-49AD-B3A5-FB9E60851BE9}" destId="{AF9F5D9C-68AE-4051-A2D5-2455C9B431F0}" srcOrd="0" destOrd="0" presId="urn:microsoft.com/office/officeart/2018/2/layout/IconCircleList"/>
    <dgm:cxn modelId="{7E8AF238-DBF6-4F8C-9845-BDE048A4EE62}" type="presOf" srcId="{393C7EE3-9106-43A7-81F4-838D8A13C58A}" destId="{BFE6F1B3-7097-4653-81A8-7E36DA795781}" srcOrd="0" destOrd="0" presId="urn:microsoft.com/office/officeart/2018/2/layout/IconCircleList"/>
    <dgm:cxn modelId="{628181AD-1D76-40B8-9229-D51F5E797211}" type="presOf" srcId="{C97B2788-2299-481C-814B-E8621BBE6400}" destId="{56EC57DE-E9B8-4A56-9515-3E81CCE1F6A6}" srcOrd="0" destOrd="0" presId="urn:microsoft.com/office/officeart/2018/2/layout/IconCircleList"/>
    <dgm:cxn modelId="{760240F5-B851-4170-9229-DF36D6EC1F3E}" type="presOf" srcId="{070ADEB1-C781-4935-AE9A-8ABA0093193B}" destId="{51F30619-558F-4192-A04F-B26A6A518D0D}" srcOrd="0" destOrd="0" presId="urn:microsoft.com/office/officeart/2018/2/layout/IconCircleList"/>
    <dgm:cxn modelId="{D73C42A1-E70E-4431-A644-DDE41504E63C}" type="presOf" srcId="{A19B5D31-A3BC-4EA8-8696-EE76F879F84F}" destId="{C96FA1B7-6101-462F-B07F-18139900DFC8}" srcOrd="0" destOrd="0" presId="urn:microsoft.com/office/officeart/2018/2/layout/IconCircleList"/>
    <dgm:cxn modelId="{411B3995-AEE1-479D-8D1B-CF7F2AC1393B}" srcId="{9C47806A-1EB6-46C8-A892-D534CCF8764A}" destId="{090F2885-F322-441E-9F95-70E42F86BEB4}" srcOrd="5" destOrd="0" parTransId="{71B18192-D411-4BEB-B146-0A865204D1F2}" sibTransId="{647DD223-33A8-466F-A9FC-4555947C7ED6}"/>
    <dgm:cxn modelId="{497F12EF-49DD-4B9A-845F-04A28F1C27BC}" type="presOf" srcId="{7DAEA356-A1C3-4478-A956-B1820141D4E7}" destId="{A7ECBA2F-D455-4573-BF21-5B490528884E}" srcOrd="0" destOrd="0" presId="urn:microsoft.com/office/officeart/2018/2/layout/IconCircleList"/>
    <dgm:cxn modelId="{0FFCEBCE-455E-45A7-B8D6-00F846EFADF3}" type="presOf" srcId="{2846527C-6DA2-4538-ADB6-460B52B89140}" destId="{D11C0035-B9A0-4406-A927-7790AD3A70A7}" srcOrd="0" destOrd="0" presId="urn:microsoft.com/office/officeart/2018/2/layout/IconCircleList"/>
    <dgm:cxn modelId="{95893DA3-9123-43C7-AA1F-00D170989EB9}" srcId="{9C47806A-1EB6-46C8-A892-D534CCF8764A}" destId="{2846527C-6DA2-4538-ADB6-460B52B89140}" srcOrd="3" destOrd="0" parTransId="{0C7F4720-07E8-49C6-9220-8085F30A8192}" sibTransId="{070ADEB1-C781-4935-AE9A-8ABA0093193B}"/>
    <dgm:cxn modelId="{EFBA40BB-B06D-4EAE-93FB-CEA94427E6AD}" type="presOf" srcId="{547ACC12-F99B-49AC-8F7A-9ED6F84F4BB2}" destId="{566161E3-6CC6-4FE5-94DF-3D4BD077B0B1}" srcOrd="0" destOrd="0" presId="urn:microsoft.com/office/officeart/2018/2/layout/IconCircleList"/>
    <dgm:cxn modelId="{89D7A40A-5781-446E-9657-37E41F6EA32C}" type="presOf" srcId="{DB999889-972A-46BC-825E-83E028F070AA}" destId="{81D21956-0528-4434-8068-B4D8D1A2345F}" srcOrd="0" destOrd="0" presId="urn:microsoft.com/office/officeart/2018/2/layout/IconCircleList"/>
    <dgm:cxn modelId="{82B27F30-3511-465E-ACCC-BE6AB7DEDF30}" srcId="{9C47806A-1EB6-46C8-A892-D534CCF8764A}" destId="{547ACC12-F99B-49AC-8F7A-9ED6F84F4BB2}" srcOrd="1" destOrd="0" parTransId="{4F372A8E-83E9-4305-AF08-E1E261B65DBD}" sibTransId="{C97B2788-2299-481C-814B-E8621BBE6400}"/>
    <dgm:cxn modelId="{0771FF7E-0A11-4FF4-9AF5-6A7C3FB11DD4}" srcId="{9C47806A-1EB6-46C8-A892-D534CCF8764A}" destId="{393C7EE3-9106-43A7-81F4-838D8A13C58A}" srcOrd="2" destOrd="0" parTransId="{B952E7E9-9351-4603-8CDC-B5705B71FAE9}" sibTransId="{DB999889-972A-46BC-825E-83E028F070AA}"/>
    <dgm:cxn modelId="{1962338B-5266-4F57-B09A-98CCB61CB176}" type="presOf" srcId="{090F2885-F322-441E-9F95-70E42F86BEB4}" destId="{A711B080-47EE-4D69-BBC6-72381A3E28B7}" srcOrd="0" destOrd="0" presId="urn:microsoft.com/office/officeart/2018/2/layout/IconCircleList"/>
    <dgm:cxn modelId="{F28711C5-3BD2-4DA1-BF6E-E63BE53306A2}" type="presParOf" srcId="{48833611-CE20-4FEA-9B65-FBC99DE349C5}" destId="{BFB6E729-2E8E-4013-8B50-6ED5A6F89FF5}" srcOrd="0" destOrd="0" presId="urn:microsoft.com/office/officeart/2018/2/layout/IconCircleList"/>
    <dgm:cxn modelId="{EF6023C1-9006-4BB1-8AD7-FE4174C711E8}" type="presParOf" srcId="{BFB6E729-2E8E-4013-8B50-6ED5A6F89FF5}" destId="{E7DB6DB3-F9D3-47A7-A0C3-E84D0658CE26}" srcOrd="0" destOrd="0" presId="urn:microsoft.com/office/officeart/2018/2/layout/IconCircleList"/>
    <dgm:cxn modelId="{10C3A8C9-620B-4F32-94A1-6CDC8235B048}" type="presParOf" srcId="{E7DB6DB3-F9D3-47A7-A0C3-E84D0658CE26}" destId="{8F3CE753-39F0-4880-88A6-B00DD0944F6A}" srcOrd="0" destOrd="0" presId="urn:microsoft.com/office/officeart/2018/2/layout/IconCircleList"/>
    <dgm:cxn modelId="{DBF8FC6A-75F4-464D-8B0D-C973AD8EB9DE}" type="presParOf" srcId="{E7DB6DB3-F9D3-47A7-A0C3-E84D0658CE26}" destId="{BC942E44-0C8A-4C0E-873E-F599B41F9170}" srcOrd="1" destOrd="0" presId="urn:microsoft.com/office/officeart/2018/2/layout/IconCircleList"/>
    <dgm:cxn modelId="{50963952-ABF8-42F0-A331-CCD5D70A68F6}" type="presParOf" srcId="{E7DB6DB3-F9D3-47A7-A0C3-E84D0658CE26}" destId="{4C6A8F77-E9FD-48AE-B091-5D4D57061325}" srcOrd="2" destOrd="0" presId="urn:microsoft.com/office/officeart/2018/2/layout/IconCircleList"/>
    <dgm:cxn modelId="{C0C08015-5820-47BD-8E77-2E672C8D88C9}" type="presParOf" srcId="{E7DB6DB3-F9D3-47A7-A0C3-E84D0658CE26}" destId="{AF9F5D9C-68AE-4051-A2D5-2455C9B431F0}" srcOrd="3" destOrd="0" presId="urn:microsoft.com/office/officeart/2018/2/layout/IconCircleList"/>
    <dgm:cxn modelId="{B9FE1C3F-38F8-43FD-A70A-3C495359F4A6}" type="presParOf" srcId="{BFB6E729-2E8E-4013-8B50-6ED5A6F89FF5}" destId="{00ABCDEB-959E-4CF6-BEE9-D196EC0A6484}" srcOrd="1" destOrd="0" presId="urn:microsoft.com/office/officeart/2018/2/layout/IconCircleList"/>
    <dgm:cxn modelId="{AA751BF3-6A7D-4E24-B6C9-1D5B1A017B61}" type="presParOf" srcId="{BFB6E729-2E8E-4013-8B50-6ED5A6F89FF5}" destId="{64D985F2-2796-408B-9D99-C0FC8F41885C}" srcOrd="2" destOrd="0" presId="urn:microsoft.com/office/officeart/2018/2/layout/IconCircleList"/>
    <dgm:cxn modelId="{D282EBA6-00F3-4118-BD52-5B6A7F357247}" type="presParOf" srcId="{64D985F2-2796-408B-9D99-C0FC8F41885C}" destId="{A57AE1EE-A0D2-4647-BEE8-6CCC931C8C12}" srcOrd="0" destOrd="0" presId="urn:microsoft.com/office/officeart/2018/2/layout/IconCircleList"/>
    <dgm:cxn modelId="{FF67D043-7D97-4171-8ED6-3D3738CB42BC}" type="presParOf" srcId="{64D985F2-2796-408B-9D99-C0FC8F41885C}" destId="{ECDEFA6F-FA8C-4147-B10D-D22BC6327B35}" srcOrd="1" destOrd="0" presId="urn:microsoft.com/office/officeart/2018/2/layout/IconCircleList"/>
    <dgm:cxn modelId="{D4FF3963-2999-4922-91D6-543475B55E58}" type="presParOf" srcId="{64D985F2-2796-408B-9D99-C0FC8F41885C}" destId="{ECFC7B63-2F89-415B-B74F-CD97C0A24288}" srcOrd="2" destOrd="0" presId="urn:microsoft.com/office/officeart/2018/2/layout/IconCircleList"/>
    <dgm:cxn modelId="{E4675E3E-E62B-4D6B-893A-A2F766B0A3ED}" type="presParOf" srcId="{64D985F2-2796-408B-9D99-C0FC8F41885C}" destId="{566161E3-6CC6-4FE5-94DF-3D4BD077B0B1}" srcOrd="3" destOrd="0" presId="urn:microsoft.com/office/officeart/2018/2/layout/IconCircleList"/>
    <dgm:cxn modelId="{E25D3E6B-35CA-42D2-AA1F-107746803AC8}" type="presParOf" srcId="{BFB6E729-2E8E-4013-8B50-6ED5A6F89FF5}" destId="{56EC57DE-E9B8-4A56-9515-3E81CCE1F6A6}" srcOrd="3" destOrd="0" presId="urn:microsoft.com/office/officeart/2018/2/layout/IconCircleList"/>
    <dgm:cxn modelId="{719D7E14-382D-463B-9818-165166FB663B}" type="presParOf" srcId="{BFB6E729-2E8E-4013-8B50-6ED5A6F89FF5}" destId="{4BCC01A5-897F-4AC0-86A5-5E88BFAB4E06}" srcOrd="4" destOrd="0" presId="urn:microsoft.com/office/officeart/2018/2/layout/IconCircleList"/>
    <dgm:cxn modelId="{9114CAF3-6176-4DB3-B933-FA2D1C40345A}" type="presParOf" srcId="{4BCC01A5-897F-4AC0-86A5-5E88BFAB4E06}" destId="{67DD7964-6EB6-4342-8D1E-62A2DEFD116E}" srcOrd="0" destOrd="0" presId="urn:microsoft.com/office/officeart/2018/2/layout/IconCircleList"/>
    <dgm:cxn modelId="{6066A34B-3C46-4FA2-9630-DCDB5860CE76}" type="presParOf" srcId="{4BCC01A5-897F-4AC0-86A5-5E88BFAB4E06}" destId="{DFFB3DF0-BE02-4F23-91E3-DA0A6EC5C509}" srcOrd="1" destOrd="0" presId="urn:microsoft.com/office/officeart/2018/2/layout/IconCircleList"/>
    <dgm:cxn modelId="{28BD7290-290B-4137-96FA-37F26621B161}" type="presParOf" srcId="{4BCC01A5-897F-4AC0-86A5-5E88BFAB4E06}" destId="{4A36CAD4-EC15-4F3B-A1B2-00150B399144}" srcOrd="2" destOrd="0" presId="urn:microsoft.com/office/officeart/2018/2/layout/IconCircleList"/>
    <dgm:cxn modelId="{64F94847-2A4F-4151-91DA-651B2B0BF0F9}" type="presParOf" srcId="{4BCC01A5-897F-4AC0-86A5-5E88BFAB4E06}" destId="{BFE6F1B3-7097-4653-81A8-7E36DA795781}" srcOrd="3" destOrd="0" presId="urn:microsoft.com/office/officeart/2018/2/layout/IconCircleList"/>
    <dgm:cxn modelId="{67A194C5-9409-43B8-B96F-810CCCC5A27F}" type="presParOf" srcId="{BFB6E729-2E8E-4013-8B50-6ED5A6F89FF5}" destId="{81D21956-0528-4434-8068-B4D8D1A2345F}" srcOrd="5" destOrd="0" presId="urn:microsoft.com/office/officeart/2018/2/layout/IconCircleList"/>
    <dgm:cxn modelId="{079C6360-1A21-453A-8F38-FD78EBE372C1}" type="presParOf" srcId="{BFB6E729-2E8E-4013-8B50-6ED5A6F89FF5}" destId="{1B08E57D-E307-4554-A0C9-BA06552234B4}" srcOrd="6" destOrd="0" presId="urn:microsoft.com/office/officeart/2018/2/layout/IconCircleList"/>
    <dgm:cxn modelId="{1F2A8C15-A1B9-4D56-A78E-168F1641FE68}" type="presParOf" srcId="{1B08E57D-E307-4554-A0C9-BA06552234B4}" destId="{ED279E37-5A03-4FC7-82C6-8BAD95220180}" srcOrd="0" destOrd="0" presId="urn:microsoft.com/office/officeart/2018/2/layout/IconCircleList"/>
    <dgm:cxn modelId="{AF0D1F6E-5C2C-45D8-89A2-177265439265}" type="presParOf" srcId="{1B08E57D-E307-4554-A0C9-BA06552234B4}" destId="{B4EB0EE1-0544-418E-B9DC-6E0BE6508185}" srcOrd="1" destOrd="0" presId="urn:microsoft.com/office/officeart/2018/2/layout/IconCircleList"/>
    <dgm:cxn modelId="{24774379-C694-463A-B311-C92B65CAE14D}" type="presParOf" srcId="{1B08E57D-E307-4554-A0C9-BA06552234B4}" destId="{FCC2D71A-CF5E-46D7-8625-3AB4BA622FFD}" srcOrd="2" destOrd="0" presId="urn:microsoft.com/office/officeart/2018/2/layout/IconCircleList"/>
    <dgm:cxn modelId="{9B00EEE0-2540-461D-9E9D-2716A25BF500}" type="presParOf" srcId="{1B08E57D-E307-4554-A0C9-BA06552234B4}" destId="{D11C0035-B9A0-4406-A927-7790AD3A70A7}" srcOrd="3" destOrd="0" presId="urn:microsoft.com/office/officeart/2018/2/layout/IconCircleList"/>
    <dgm:cxn modelId="{162FBBAC-F21E-4720-A4D3-1BA6CFE832EF}" type="presParOf" srcId="{BFB6E729-2E8E-4013-8B50-6ED5A6F89FF5}" destId="{51F30619-558F-4192-A04F-B26A6A518D0D}" srcOrd="7" destOrd="0" presId="urn:microsoft.com/office/officeart/2018/2/layout/IconCircleList"/>
    <dgm:cxn modelId="{A4013F66-2991-4050-B687-2846D0EF58DD}" type="presParOf" srcId="{BFB6E729-2E8E-4013-8B50-6ED5A6F89FF5}" destId="{22781384-3C3E-4312-B67A-17DB4DA8BA02}" srcOrd="8" destOrd="0" presId="urn:microsoft.com/office/officeart/2018/2/layout/IconCircleList"/>
    <dgm:cxn modelId="{3B122653-B485-45DD-BBBC-C7B148963154}" type="presParOf" srcId="{22781384-3C3E-4312-B67A-17DB4DA8BA02}" destId="{C331A52E-17BF-45E1-9D3E-F806AF1B28F0}" srcOrd="0" destOrd="0" presId="urn:microsoft.com/office/officeart/2018/2/layout/IconCircleList"/>
    <dgm:cxn modelId="{1FA5A32D-B42C-40E0-9ED3-6A53BEBB96DE}" type="presParOf" srcId="{22781384-3C3E-4312-B67A-17DB4DA8BA02}" destId="{5D22C1DA-C0F4-4053-BE3A-F32EB15E4D93}" srcOrd="1" destOrd="0" presId="urn:microsoft.com/office/officeart/2018/2/layout/IconCircleList"/>
    <dgm:cxn modelId="{1323B721-7832-4CC0-B74A-73F28797475C}" type="presParOf" srcId="{22781384-3C3E-4312-B67A-17DB4DA8BA02}" destId="{809460C5-48E8-42AB-B37E-DCAC1FA8260D}" srcOrd="2" destOrd="0" presId="urn:microsoft.com/office/officeart/2018/2/layout/IconCircleList"/>
    <dgm:cxn modelId="{FBF9F681-5993-42AB-AB99-D3392D79CF63}" type="presParOf" srcId="{22781384-3C3E-4312-B67A-17DB4DA8BA02}" destId="{C96FA1B7-6101-462F-B07F-18139900DFC8}" srcOrd="3" destOrd="0" presId="urn:microsoft.com/office/officeart/2018/2/layout/IconCircleList"/>
    <dgm:cxn modelId="{8A2E99DC-9D76-4E03-9C1A-B2B06678279D}" type="presParOf" srcId="{BFB6E729-2E8E-4013-8B50-6ED5A6F89FF5}" destId="{A7ECBA2F-D455-4573-BF21-5B490528884E}" srcOrd="9" destOrd="0" presId="urn:microsoft.com/office/officeart/2018/2/layout/IconCircleList"/>
    <dgm:cxn modelId="{0B20C59E-24BE-40E3-8CA3-A9C988BC84C8}" type="presParOf" srcId="{BFB6E729-2E8E-4013-8B50-6ED5A6F89FF5}" destId="{4209B184-8678-4A2F-97CD-8F7D0F38D511}" srcOrd="10" destOrd="0" presId="urn:microsoft.com/office/officeart/2018/2/layout/IconCircleList"/>
    <dgm:cxn modelId="{59A49E0D-DA22-4A01-AF2E-2AD41C4F25B7}" type="presParOf" srcId="{4209B184-8678-4A2F-97CD-8F7D0F38D511}" destId="{6FAE0E23-BB25-492D-9800-FADE5C605F41}" srcOrd="0" destOrd="0" presId="urn:microsoft.com/office/officeart/2018/2/layout/IconCircleList"/>
    <dgm:cxn modelId="{570B2A34-4738-45BD-953E-50B88C627EDE}" type="presParOf" srcId="{4209B184-8678-4A2F-97CD-8F7D0F38D511}" destId="{29FFA37B-6298-40DA-BA9B-706375F7D5B1}" srcOrd="1" destOrd="0" presId="urn:microsoft.com/office/officeart/2018/2/layout/IconCircleList"/>
    <dgm:cxn modelId="{E141075E-87F9-4515-9692-03824E5DE2AE}" type="presParOf" srcId="{4209B184-8678-4A2F-97CD-8F7D0F38D511}" destId="{28AB7324-1F3E-4353-AA76-2BE3A0FF5252}" srcOrd="2" destOrd="0" presId="urn:microsoft.com/office/officeart/2018/2/layout/IconCircleList"/>
    <dgm:cxn modelId="{1F0C6EB4-4A6F-4E88-BC8A-CF62C64267AE}" type="presParOf" srcId="{4209B184-8678-4A2F-97CD-8F7D0F38D511}" destId="{A711B080-47EE-4D69-BBC6-72381A3E28B7}" srcOrd="3" destOrd="0" presId="urn:microsoft.com/office/officeart/2018/2/layout/IconCircle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47806A-1EB6-46C8-A892-D534CCF8764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9167F2C-3CC3-49AD-B3A5-FB9E60851BE9}">
      <dgm:prSet/>
      <dgm:spPr/>
      <dgm:t>
        <a:bodyPr/>
        <a:lstStyle/>
        <a:p>
          <a:r>
            <a:rPr lang="en-US"/>
            <a:t>Airline capacity</a:t>
          </a:r>
        </a:p>
      </dgm:t>
    </dgm:pt>
    <dgm:pt modelId="{4833645D-CAD2-463C-90BB-EEF0E32CD92B}" type="parTrans" cxnId="{D9A8C0C9-B5F4-4181-B20D-3663B61CD44D}">
      <dgm:prSet/>
      <dgm:spPr/>
      <dgm:t>
        <a:bodyPr/>
        <a:lstStyle/>
        <a:p>
          <a:endParaRPr lang="en-US"/>
        </a:p>
      </dgm:t>
    </dgm:pt>
    <dgm:pt modelId="{E1CFF3F2-E09B-4F6B-90CD-82796FD701B8}" type="sibTrans" cxnId="{D9A8C0C9-B5F4-4181-B20D-3663B61CD44D}">
      <dgm:prSet/>
      <dgm:spPr/>
      <dgm:t>
        <a:bodyPr/>
        <a:lstStyle/>
        <a:p>
          <a:endParaRPr lang="en-US"/>
        </a:p>
      </dgm:t>
    </dgm:pt>
    <dgm:pt modelId="{2085D4CB-F9C6-4220-8EAF-1DAC202BEA84}">
      <dgm:prSet/>
      <dgm:spPr/>
      <dgm:t>
        <a:bodyPr/>
        <a:lstStyle/>
        <a:p>
          <a:r>
            <a:rPr lang="en-US"/>
            <a:t>Ticket prices</a:t>
          </a:r>
        </a:p>
      </dgm:t>
    </dgm:pt>
    <dgm:pt modelId="{B2DE98A7-B9D2-4B7E-ACA9-4F2AAB52252A}" type="parTrans" cxnId="{E1F22B70-EA40-445D-91CD-7EE239D1DE4D}">
      <dgm:prSet/>
      <dgm:spPr/>
      <dgm:t>
        <a:bodyPr/>
        <a:lstStyle/>
        <a:p>
          <a:endParaRPr lang="en-US"/>
        </a:p>
      </dgm:t>
    </dgm:pt>
    <dgm:pt modelId="{D7081FBE-CC23-4978-82E8-7E608C93A896}" type="sibTrans" cxnId="{E1F22B70-EA40-445D-91CD-7EE239D1DE4D}">
      <dgm:prSet/>
      <dgm:spPr/>
      <dgm:t>
        <a:bodyPr/>
        <a:lstStyle/>
        <a:p>
          <a:endParaRPr lang="en-US"/>
        </a:p>
      </dgm:t>
    </dgm:pt>
    <dgm:pt modelId="{F7050525-5218-41D8-9908-BBE5C4A96CBD}">
      <dgm:prSet/>
      <dgm:spPr/>
      <dgm:t>
        <a:bodyPr/>
        <a:lstStyle/>
        <a:p>
          <a:r>
            <a:rPr lang="en-US"/>
            <a:t>Route structures</a:t>
          </a:r>
        </a:p>
      </dgm:t>
    </dgm:pt>
    <dgm:pt modelId="{9266EF5C-0384-4142-AA23-661D46D52099}" type="parTrans" cxnId="{E3580D08-B522-4092-846F-6EFB7F32EDF4}">
      <dgm:prSet/>
      <dgm:spPr/>
      <dgm:t>
        <a:bodyPr/>
        <a:lstStyle/>
        <a:p>
          <a:endParaRPr lang="en-US"/>
        </a:p>
      </dgm:t>
    </dgm:pt>
    <dgm:pt modelId="{C5079664-2D00-49F5-9CBA-55086A229AEB}" type="sibTrans" cxnId="{E3580D08-B522-4092-846F-6EFB7F32EDF4}">
      <dgm:prSet/>
      <dgm:spPr/>
      <dgm:t>
        <a:bodyPr/>
        <a:lstStyle/>
        <a:p>
          <a:endParaRPr lang="en-US"/>
        </a:p>
      </dgm:t>
    </dgm:pt>
    <dgm:pt modelId="{E4AB84DC-CAAE-4ABB-931F-61928359335E}">
      <dgm:prSet/>
      <dgm:spPr/>
      <dgm:t>
        <a:bodyPr/>
        <a:lstStyle/>
        <a:p>
          <a:r>
            <a:rPr lang="en-US"/>
            <a:t>Cost structures</a:t>
          </a:r>
        </a:p>
      </dgm:t>
    </dgm:pt>
    <dgm:pt modelId="{82ACBBD1-F919-4305-A4C6-47ED9ADCEFC1}" type="parTrans" cxnId="{B8E9E9A3-AB6E-49D8-A20B-6031D4CB2CFE}">
      <dgm:prSet/>
      <dgm:spPr/>
      <dgm:t>
        <a:bodyPr/>
        <a:lstStyle/>
        <a:p>
          <a:endParaRPr lang="en-US"/>
        </a:p>
      </dgm:t>
    </dgm:pt>
    <dgm:pt modelId="{FF188EA6-02EE-44CF-8F46-B0245B08B3A1}" type="sibTrans" cxnId="{B8E9E9A3-AB6E-49D8-A20B-6031D4CB2CFE}">
      <dgm:prSet/>
      <dgm:spPr/>
      <dgm:t>
        <a:bodyPr/>
        <a:lstStyle/>
        <a:p>
          <a:endParaRPr lang="en-US"/>
        </a:p>
      </dgm:t>
    </dgm:pt>
    <dgm:pt modelId="{3374B8F1-6C9A-41F5-9FE0-B6E57EC50247}">
      <dgm:prSet/>
      <dgm:spPr/>
      <dgm:t>
        <a:bodyPr/>
        <a:lstStyle/>
        <a:p>
          <a:r>
            <a:rPr lang="en-US"/>
            <a:t>Safety concerns</a:t>
          </a:r>
        </a:p>
      </dgm:t>
    </dgm:pt>
    <dgm:pt modelId="{DD4C009D-B19E-4FAC-9719-78B59E0A2746}" type="parTrans" cxnId="{1B227A95-0CA2-4161-B2F8-C82006F3E1F0}">
      <dgm:prSet/>
      <dgm:spPr/>
      <dgm:t>
        <a:bodyPr/>
        <a:lstStyle/>
        <a:p>
          <a:endParaRPr lang="en-US"/>
        </a:p>
      </dgm:t>
    </dgm:pt>
    <dgm:pt modelId="{22C4DB1C-8162-44DD-9152-34153312AF1C}" type="sibTrans" cxnId="{1B227A95-0CA2-4161-B2F8-C82006F3E1F0}">
      <dgm:prSet/>
      <dgm:spPr/>
      <dgm:t>
        <a:bodyPr/>
        <a:lstStyle/>
        <a:p>
          <a:endParaRPr lang="en-US"/>
        </a:p>
      </dgm:t>
    </dgm:pt>
    <dgm:pt modelId="{485C9ACF-505D-41A8-9AA2-0AC75772FBE6}">
      <dgm:prSet/>
      <dgm:spPr/>
      <dgm:t>
        <a:bodyPr/>
        <a:lstStyle/>
        <a:p>
          <a:r>
            <a:rPr lang="en-US"/>
            <a:t>Weather, natural disasters, disease outbreaks, terrorism  </a:t>
          </a:r>
        </a:p>
      </dgm:t>
    </dgm:pt>
    <dgm:pt modelId="{AB3A1937-1EF6-4C4A-8253-65CC2560BC98}" type="parTrans" cxnId="{A796FBF1-7F68-4C7F-97A2-23BF1685F9D8}">
      <dgm:prSet/>
      <dgm:spPr/>
      <dgm:t>
        <a:bodyPr/>
        <a:lstStyle/>
        <a:p>
          <a:endParaRPr lang="en-US"/>
        </a:p>
      </dgm:t>
    </dgm:pt>
    <dgm:pt modelId="{448BD30F-72A4-41F4-9A0C-FF8A79C47873}" type="sibTrans" cxnId="{A796FBF1-7F68-4C7F-97A2-23BF1685F9D8}">
      <dgm:prSet/>
      <dgm:spPr/>
      <dgm:t>
        <a:bodyPr/>
        <a:lstStyle/>
        <a:p>
          <a:endParaRPr lang="en-US"/>
        </a:p>
      </dgm:t>
    </dgm:pt>
    <dgm:pt modelId="{21B84803-721B-4CF2-8D57-EEBF234F5915}" type="pres">
      <dgm:prSet presAssocID="{9C47806A-1EB6-46C8-A892-D534CCF8764A}" presName="root" presStyleCnt="0">
        <dgm:presLayoutVars>
          <dgm:dir/>
          <dgm:resizeHandles val="exact"/>
        </dgm:presLayoutVars>
      </dgm:prSet>
      <dgm:spPr/>
      <dgm:t>
        <a:bodyPr/>
        <a:lstStyle/>
        <a:p>
          <a:endParaRPr lang="en-US"/>
        </a:p>
      </dgm:t>
    </dgm:pt>
    <dgm:pt modelId="{9B516743-F6EF-47F9-A328-32027AA45E70}" type="pres">
      <dgm:prSet presAssocID="{9C47806A-1EB6-46C8-A892-D534CCF8764A}" presName="container" presStyleCnt="0">
        <dgm:presLayoutVars>
          <dgm:dir/>
          <dgm:resizeHandles val="exact"/>
        </dgm:presLayoutVars>
      </dgm:prSet>
      <dgm:spPr/>
    </dgm:pt>
    <dgm:pt modelId="{A8A8EF93-0B69-4E31-956F-504C3BA639B1}" type="pres">
      <dgm:prSet presAssocID="{49167F2C-3CC3-49AD-B3A5-FB9E60851BE9}" presName="compNode" presStyleCnt="0"/>
      <dgm:spPr/>
    </dgm:pt>
    <dgm:pt modelId="{F61A66B8-DE0C-45C8-BCCE-A7BB4493DBF1}" type="pres">
      <dgm:prSet presAssocID="{49167F2C-3CC3-49AD-B3A5-FB9E60851BE9}" presName="iconBgRect" presStyleLbl="bgShp" presStyleIdx="0" presStyleCnt="6"/>
      <dgm:spPr/>
    </dgm:pt>
    <dgm:pt modelId="{6F9E9C86-FB46-4C6C-9034-6EFED140C622}" type="pres">
      <dgm:prSet presAssocID="{49167F2C-3CC3-49AD-B3A5-FB9E60851BE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Airplane"/>
        </a:ext>
      </dgm:extLst>
    </dgm:pt>
    <dgm:pt modelId="{6D12E76A-4E59-4DC1-9755-6E60EE57A566}" type="pres">
      <dgm:prSet presAssocID="{49167F2C-3CC3-49AD-B3A5-FB9E60851BE9}" presName="spaceRect" presStyleCnt="0"/>
      <dgm:spPr/>
    </dgm:pt>
    <dgm:pt modelId="{BF6CEE01-B746-447F-A010-080CA1B1E6A9}" type="pres">
      <dgm:prSet presAssocID="{49167F2C-3CC3-49AD-B3A5-FB9E60851BE9}" presName="textRect" presStyleLbl="revTx" presStyleIdx="0" presStyleCnt="6">
        <dgm:presLayoutVars>
          <dgm:chMax val="1"/>
          <dgm:chPref val="1"/>
        </dgm:presLayoutVars>
      </dgm:prSet>
      <dgm:spPr/>
      <dgm:t>
        <a:bodyPr/>
        <a:lstStyle/>
        <a:p>
          <a:endParaRPr lang="en-US"/>
        </a:p>
      </dgm:t>
    </dgm:pt>
    <dgm:pt modelId="{0C4679EF-C104-4F3E-BEFB-FB2FA1460A17}" type="pres">
      <dgm:prSet presAssocID="{E1CFF3F2-E09B-4F6B-90CD-82796FD701B8}" presName="sibTrans" presStyleLbl="sibTrans2D1" presStyleIdx="0" presStyleCnt="0"/>
      <dgm:spPr/>
      <dgm:t>
        <a:bodyPr/>
        <a:lstStyle/>
        <a:p>
          <a:endParaRPr lang="en-US"/>
        </a:p>
      </dgm:t>
    </dgm:pt>
    <dgm:pt modelId="{23393B15-C263-485D-8DE1-43822EEE52F8}" type="pres">
      <dgm:prSet presAssocID="{2085D4CB-F9C6-4220-8EAF-1DAC202BEA84}" presName="compNode" presStyleCnt="0"/>
      <dgm:spPr/>
    </dgm:pt>
    <dgm:pt modelId="{A4AC1539-7BAD-428F-9858-D00F71A77D74}" type="pres">
      <dgm:prSet presAssocID="{2085D4CB-F9C6-4220-8EAF-1DAC202BEA84}" presName="iconBgRect" presStyleLbl="bgShp" presStyleIdx="1" presStyleCnt="6"/>
      <dgm:spPr/>
    </dgm:pt>
    <dgm:pt modelId="{4F93DF37-9B7A-4ED8-87CE-2793B3A6D115}" type="pres">
      <dgm:prSet presAssocID="{2085D4CB-F9C6-4220-8EAF-1DAC202BEA8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Money"/>
        </a:ext>
      </dgm:extLst>
    </dgm:pt>
    <dgm:pt modelId="{097F2AB0-DA99-4F62-AFF6-EE0ADA4E47A3}" type="pres">
      <dgm:prSet presAssocID="{2085D4CB-F9C6-4220-8EAF-1DAC202BEA84}" presName="spaceRect" presStyleCnt="0"/>
      <dgm:spPr/>
    </dgm:pt>
    <dgm:pt modelId="{E2D33B09-9AC1-4990-B507-9E2D0C382973}" type="pres">
      <dgm:prSet presAssocID="{2085D4CB-F9C6-4220-8EAF-1DAC202BEA84}" presName="textRect" presStyleLbl="revTx" presStyleIdx="1" presStyleCnt="6">
        <dgm:presLayoutVars>
          <dgm:chMax val="1"/>
          <dgm:chPref val="1"/>
        </dgm:presLayoutVars>
      </dgm:prSet>
      <dgm:spPr/>
      <dgm:t>
        <a:bodyPr/>
        <a:lstStyle/>
        <a:p>
          <a:endParaRPr lang="en-US"/>
        </a:p>
      </dgm:t>
    </dgm:pt>
    <dgm:pt modelId="{CED92ACC-9AD4-4D3D-909D-8A0D115FB4F1}" type="pres">
      <dgm:prSet presAssocID="{D7081FBE-CC23-4978-82E8-7E608C93A896}" presName="sibTrans" presStyleLbl="sibTrans2D1" presStyleIdx="0" presStyleCnt="0"/>
      <dgm:spPr/>
      <dgm:t>
        <a:bodyPr/>
        <a:lstStyle/>
        <a:p>
          <a:endParaRPr lang="en-US"/>
        </a:p>
      </dgm:t>
    </dgm:pt>
    <dgm:pt modelId="{B03E7A61-4FA1-4AF8-857B-06C7C550445D}" type="pres">
      <dgm:prSet presAssocID="{F7050525-5218-41D8-9908-BBE5C4A96CBD}" presName="compNode" presStyleCnt="0"/>
      <dgm:spPr/>
    </dgm:pt>
    <dgm:pt modelId="{EBB44270-5211-40E0-94B7-DF105688C82E}" type="pres">
      <dgm:prSet presAssocID="{F7050525-5218-41D8-9908-BBE5C4A96CBD}" presName="iconBgRect" presStyleLbl="bgShp" presStyleIdx="2" presStyleCnt="6"/>
      <dgm:spPr/>
    </dgm:pt>
    <dgm:pt modelId="{8F6E08E0-6080-4D6E-95C1-0D13B58C5A12}" type="pres">
      <dgm:prSet presAssocID="{F7050525-5218-41D8-9908-BBE5C4A96CB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Marker"/>
        </a:ext>
      </dgm:extLst>
    </dgm:pt>
    <dgm:pt modelId="{E174D6AF-45BD-44F1-8561-BAEA950688D3}" type="pres">
      <dgm:prSet presAssocID="{F7050525-5218-41D8-9908-BBE5C4A96CBD}" presName="spaceRect" presStyleCnt="0"/>
      <dgm:spPr/>
    </dgm:pt>
    <dgm:pt modelId="{65B0F75F-9E61-4124-9FDB-7540B7BA3FB0}" type="pres">
      <dgm:prSet presAssocID="{F7050525-5218-41D8-9908-BBE5C4A96CBD}" presName="textRect" presStyleLbl="revTx" presStyleIdx="2" presStyleCnt="6">
        <dgm:presLayoutVars>
          <dgm:chMax val="1"/>
          <dgm:chPref val="1"/>
        </dgm:presLayoutVars>
      </dgm:prSet>
      <dgm:spPr/>
      <dgm:t>
        <a:bodyPr/>
        <a:lstStyle/>
        <a:p>
          <a:endParaRPr lang="en-US"/>
        </a:p>
      </dgm:t>
    </dgm:pt>
    <dgm:pt modelId="{2EEAFAA5-4AB4-4D55-AE78-CA6A72D01FF5}" type="pres">
      <dgm:prSet presAssocID="{C5079664-2D00-49F5-9CBA-55086A229AEB}" presName="sibTrans" presStyleLbl="sibTrans2D1" presStyleIdx="0" presStyleCnt="0"/>
      <dgm:spPr/>
      <dgm:t>
        <a:bodyPr/>
        <a:lstStyle/>
        <a:p>
          <a:endParaRPr lang="en-US"/>
        </a:p>
      </dgm:t>
    </dgm:pt>
    <dgm:pt modelId="{6927E8BA-7105-44BF-9D35-679DD250EB44}" type="pres">
      <dgm:prSet presAssocID="{E4AB84DC-CAAE-4ABB-931F-61928359335E}" presName="compNode" presStyleCnt="0"/>
      <dgm:spPr/>
    </dgm:pt>
    <dgm:pt modelId="{E8D2BE51-C988-4B58-BD0D-39057CF1766A}" type="pres">
      <dgm:prSet presAssocID="{E4AB84DC-CAAE-4ABB-931F-61928359335E}" presName="iconBgRect" presStyleLbl="bgShp" presStyleIdx="3" presStyleCnt="6"/>
      <dgm:spPr/>
    </dgm:pt>
    <dgm:pt modelId="{50C53B06-902E-4F76-819B-C1FCA8E33AFC}" type="pres">
      <dgm:prSet presAssocID="{E4AB84DC-CAAE-4ABB-931F-61928359335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Coins"/>
        </a:ext>
      </dgm:extLst>
    </dgm:pt>
    <dgm:pt modelId="{E663C424-1250-4B88-85A5-996F07D677B8}" type="pres">
      <dgm:prSet presAssocID="{E4AB84DC-CAAE-4ABB-931F-61928359335E}" presName="spaceRect" presStyleCnt="0"/>
      <dgm:spPr/>
    </dgm:pt>
    <dgm:pt modelId="{FE028026-EFCD-44C4-945C-B6BFB6D1FB02}" type="pres">
      <dgm:prSet presAssocID="{E4AB84DC-CAAE-4ABB-931F-61928359335E}" presName="textRect" presStyleLbl="revTx" presStyleIdx="3" presStyleCnt="6">
        <dgm:presLayoutVars>
          <dgm:chMax val="1"/>
          <dgm:chPref val="1"/>
        </dgm:presLayoutVars>
      </dgm:prSet>
      <dgm:spPr/>
      <dgm:t>
        <a:bodyPr/>
        <a:lstStyle/>
        <a:p>
          <a:endParaRPr lang="en-US"/>
        </a:p>
      </dgm:t>
    </dgm:pt>
    <dgm:pt modelId="{8C150337-376B-4749-AAD5-CD56F3399791}" type="pres">
      <dgm:prSet presAssocID="{FF188EA6-02EE-44CF-8F46-B0245B08B3A1}" presName="sibTrans" presStyleLbl="sibTrans2D1" presStyleIdx="0" presStyleCnt="0"/>
      <dgm:spPr/>
      <dgm:t>
        <a:bodyPr/>
        <a:lstStyle/>
        <a:p>
          <a:endParaRPr lang="en-US"/>
        </a:p>
      </dgm:t>
    </dgm:pt>
    <dgm:pt modelId="{881469FA-3FD9-44DE-BDE9-9B57C6AC1F5F}" type="pres">
      <dgm:prSet presAssocID="{3374B8F1-6C9A-41F5-9FE0-B6E57EC50247}" presName="compNode" presStyleCnt="0"/>
      <dgm:spPr/>
    </dgm:pt>
    <dgm:pt modelId="{BC859C01-3939-494C-A958-99B3C0CF4FB0}" type="pres">
      <dgm:prSet presAssocID="{3374B8F1-6C9A-41F5-9FE0-B6E57EC50247}" presName="iconBgRect" presStyleLbl="bgShp" presStyleIdx="4" presStyleCnt="6"/>
      <dgm:spPr/>
    </dgm:pt>
    <dgm:pt modelId="{74FE151F-55C7-483A-B697-3115FB1C92CB}" type="pres">
      <dgm:prSet presAssocID="{3374B8F1-6C9A-41F5-9FE0-B6E57EC5024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xmlns="" id="0" name="" descr="Warning"/>
        </a:ext>
      </dgm:extLst>
    </dgm:pt>
    <dgm:pt modelId="{DBC97BA9-A197-4BF5-8653-B04D55060F28}" type="pres">
      <dgm:prSet presAssocID="{3374B8F1-6C9A-41F5-9FE0-B6E57EC50247}" presName="spaceRect" presStyleCnt="0"/>
      <dgm:spPr/>
    </dgm:pt>
    <dgm:pt modelId="{2D0FCBC6-1905-4EA8-9499-14A675A550AB}" type="pres">
      <dgm:prSet presAssocID="{3374B8F1-6C9A-41F5-9FE0-B6E57EC50247}" presName="textRect" presStyleLbl="revTx" presStyleIdx="4" presStyleCnt="6">
        <dgm:presLayoutVars>
          <dgm:chMax val="1"/>
          <dgm:chPref val="1"/>
        </dgm:presLayoutVars>
      </dgm:prSet>
      <dgm:spPr/>
      <dgm:t>
        <a:bodyPr/>
        <a:lstStyle/>
        <a:p>
          <a:endParaRPr lang="en-US"/>
        </a:p>
      </dgm:t>
    </dgm:pt>
    <dgm:pt modelId="{5DA4FD07-70C5-45E2-9B07-4305D7BD381F}" type="pres">
      <dgm:prSet presAssocID="{22C4DB1C-8162-44DD-9152-34153312AF1C}" presName="sibTrans" presStyleLbl="sibTrans2D1" presStyleIdx="0" presStyleCnt="0"/>
      <dgm:spPr/>
      <dgm:t>
        <a:bodyPr/>
        <a:lstStyle/>
        <a:p>
          <a:endParaRPr lang="en-US"/>
        </a:p>
      </dgm:t>
    </dgm:pt>
    <dgm:pt modelId="{0050BDDD-8D46-4FEA-8E5D-7653B4BD3969}" type="pres">
      <dgm:prSet presAssocID="{485C9ACF-505D-41A8-9AA2-0AC75772FBE6}" presName="compNode" presStyleCnt="0"/>
      <dgm:spPr/>
    </dgm:pt>
    <dgm:pt modelId="{B053DCEB-F00D-4339-A637-98A04644564A}" type="pres">
      <dgm:prSet presAssocID="{485C9ACF-505D-41A8-9AA2-0AC75772FBE6}" presName="iconBgRect" presStyleLbl="bgShp" presStyleIdx="5" presStyleCnt="6"/>
      <dgm:spPr/>
    </dgm:pt>
    <dgm:pt modelId="{A27AE0D8-F9DE-421A-9FB9-C320D8AABBA0}" type="pres">
      <dgm:prSet presAssocID="{485C9ACF-505D-41A8-9AA2-0AC75772FBE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xmlns="" id="0" name="" descr="Lightning bolt"/>
        </a:ext>
      </dgm:extLst>
    </dgm:pt>
    <dgm:pt modelId="{2E007DBC-D490-42F6-B992-BC66EA716024}" type="pres">
      <dgm:prSet presAssocID="{485C9ACF-505D-41A8-9AA2-0AC75772FBE6}" presName="spaceRect" presStyleCnt="0"/>
      <dgm:spPr/>
    </dgm:pt>
    <dgm:pt modelId="{5C7E6FB9-CF54-4648-AB95-799A16AC319D}" type="pres">
      <dgm:prSet presAssocID="{485C9ACF-505D-41A8-9AA2-0AC75772FBE6}" presName="textRect" presStyleLbl="revTx" presStyleIdx="5" presStyleCnt="6">
        <dgm:presLayoutVars>
          <dgm:chMax val="1"/>
          <dgm:chPref val="1"/>
        </dgm:presLayoutVars>
      </dgm:prSet>
      <dgm:spPr/>
      <dgm:t>
        <a:bodyPr/>
        <a:lstStyle/>
        <a:p>
          <a:endParaRPr lang="en-US"/>
        </a:p>
      </dgm:t>
    </dgm:pt>
  </dgm:ptLst>
  <dgm:cxnLst>
    <dgm:cxn modelId="{A796FBF1-7F68-4C7F-97A2-23BF1685F9D8}" srcId="{9C47806A-1EB6-46C8-A892-D534CCF8764A}" destId="{485C9ACF-505D-41A8-9AA2-0AC75772FBE6}" srcOrd="5" destOrd="0" parTransId="{AB3A1937-1EF6-4C4A-8253-65CC2560BC98}" sibTransId="{448BD30F-72A4-41F4-9A0C-FF8A79C47873}"/>
    <dgm:cxn modelId="{D9A8C0C9-B5F4-4181-B20D-3663B61CD44D}" srcId="{9C47806A-1EB6-46C8-A892-D534CCF8764A}" destId="{49167F2C-3CC3-49AD-B3A5-FB9E60851BE9}" srcOrd="0" destOrd="0" parTransId="{4833645D-CAD2-463C-90BB-EEF0E32CD92B}" sibTransId="{E1CFF3F2-E09B-4F6B-90CD-82796FD701B8}"/>
    <dgm:cxn modelId="{47F0F69C-3788-4D0A-8972-92D7314F7EAB}" type="presOf" srcId="{E1CFF3F2-E09B-4F6B-90CD-82796FD701B8}" destId="{0C4679EF-C104-4F3E-BEFB-FB2FA1460A17}" srcOrd="0" destOrd="0" presId="urn:microsoft.com/office/officeart/2018/2/layout/IconCircleList"/>
    <dgm:cxn modelId="{1B227A95-0CA2-4161-B2F8-C82006F3E1F0}" srcId="{9C47806A-1EB6-46C8-A892-D534CCF8764A}" destId="{3374B8F1-6C9A-41F5-9FE0-B6E57EC50247}" srcOrd="4" destOrd="0" parTransId="{DD4C009D-B19E-4FAC-9719-78B59E0A2746}" sibTransId="{22C4DB1C-8162-44DD-9152-34153312AF1C}"/>
    <dgm:cxn modelId="{BC5A8E25-BE42-4B15-98FD-1D28000F3E0C}" type="presOf" srcId="{F7050525-5218-41D8-9908-BBE5C4A96CBD}" destId="{65B0F75F-9E61-4124-9FDB-7540B7BA3FB0}" srcOrd="0" destOrd="0" presId="urn:microsoft.com/office/officeart/2018/2/layout/IconCircleList"/>
    <dgm:cxn modelId="{C4654E3C-2E09-4068-94AB-2B5AE9E9255D}" type="presOf" srcId="{C5079664-2D00-49F5-9CBA-55086A229AEB}" destId="{2EEAFAA5-4AB4-4D55-AE78-CA6A72D01FF5}" srcOrd="0" destOrd="0" presId="urn:microsoft.com/office/officeart/2018/2/layout/IconCircleList"/>
    <dgm:cxn modelId="{B8E9E9A3-AB6E-49D8-A20B-6031D4CB2CFE}" srcId="{9C47806A-1EB6-46C8-A892-D534CCF8764A}" destId="{E4AB84DC-CAAE-4ABB-931F-61928359335E}" srcOrd="3" destOrd="0" parTransId="{82ACBBD1-F919-4305-A4C6-47ED9ADCEFC1}" sibTransId="{FF188EA6-02EE-44CF-8F46-B0245B08B3A1}"/>
    <dgm:cxn modelId="{06E86BAB-730A-425F-B982-04D78BDB3D95}" type="presOf" srcId="{22C4DB1C-8162-44DD-9152-34153312AF1C}" destId="{5DA4FD07-70C5-45E2-9B07-4305D7BD381F}" srcOrd="0" destOrd="0" presId="urn:microsoft.com/office/officeart/2018/2/layout/IconCircleList"/>
    <dgm:cxn modelId="{E1F22B70-EA40-445D-91CD-7EE239D1DE4D}" srcId="{9C47806A-1EB6-46C8-A892-D534CCF8764A}" destId="{2085D4CB-F9C6-4220-8EAF-1DAC202BEA84}" srcOrd="1" destOrd="0" parTransId="{B2DE98A7-B9D2-4B7E-ACA9-4F2AAB52252A}" sibTransId="{D7081FBE-CC23-4978-82E8-7E608C93A896}"/>
    <dgm:cxn modelId="{7761B62D-A39D-43B5-91DA-56F2107FE00E}" type="presOf" srcId="{485C9ACF-505D-41A8-9AA2-0AC75772FBE6}" destId="{5C7E6FB9-CF54-4648-AB95-799A16AC319D}" srcOrd="0" destOrd="0" presId="urn:microsoft.com/office/officeart/2018/2/layout/IconCircleList"/>
    <dgm:cxn modelId="{8B6300B5-5CA9-43BA-9EB8-B162A2EE5FF5}" type="presOf" srcId="{D7081FBE-CC23-4978-82E8-7E608C93A896}" destId="{CED92ACC-9AD4-4D3D-909D-8A0D115FB4F1}" srcOrd="0" destOrd="0" presId="urn:microsoft.com/office/officeart/2018/2/layout/IconCircleList"/>
    <dgm:cxn modelId="{F402F88B-C1A7-4F28-96A7-55069A0A397B}" type="presOf" srcId="{9C47806A-1EB6-46C8-A892-D534CCF8764A}" destId="{21B84803-721B-4CF2-8D57-EEBF234F5915}" srcOrd="0" destOrd="0" presId="urn:microsoft.com/office/officeart/2018/2/layout/IconCircleList"/>
    <dgm:cxn modelId="{9FE62CBE-A725-43E2-A261-055696E62F51}" type="presOf" srcId="{FF188EA6-02EE-44CF-8F46-B0245B08B3A1}" destId="{8C150337-376B-4749-AAD5-CD56F3399791}" srcOrd="0" destOrd="0" presId="urn:microsoft.com/office/officeart/2018/2/layout/IconCircleList"/>
    <dgm:cxn modelId="{D3097F96-1919-4490-9D24-B5C7CD142E2E}" type="presOf" srcId="{49167F2C-3CC3-49AD-B3A5-FB9E60851BE9}" destId="{BF6CEE01-B746-447F-A010-080CA1B1E6A9}" srcOrd="0" destOrd="0" presId="urn:microsoft.com/office/officeart/2018/2/layout/IconCircleList"/>
    <dgm:cxn modelId="{2278D2E4-18E2-4403-9ACB-E65E6DAD2758}" type="presOf" srcId="{2085D4CB-F9C6-4220-8EAF-1DAC202BEA84}" destId="{E2D33B09-9AC1-4990-B507-9E2D0C382973}" srcOrd="0" destOrd="0" presId="urn:microsoft.com/office/officeart/2018/2/layout/IconCircleList"/>
    <dgm:cxn modelId="{0E8A8C56-6EAB-4533-816F-9CE6B0C17B24}" type="presOf" srcId="{E4AB84DC-CAAE-4ABB-931F-61928359335E}" destId="{FE028026-EFCD-44C4-945C-B6BFB6D1FB02}" srcOrd="0" destOrd="0" presId="urn:microsoft.com/office/officeart/2018/2/layout/IconCircleList"/>
    <dgm:cxn modelId="{E3580D08-B522-4092-846F-6EFB7F32EDF4}" srcId="{9C47806A-1EB6-46C8-A892-D534CCF8764A}" destId="{F7050525-5218-41D8-9908-BBE5C4A96CBD}" srcOrd="2" destOrd="0" parTransId="{9266EF5C-0384-4142-AA23-661D46D52099}" sibTransId="{C5079664-2D00-49F5-9CBA-55086A229AEB}"/>
    <dgm:cxn modelId="{864FCC60-6674-4D61-BE5E-35E3942494C3}" type="presOf" srcId="{3374B8F1-6C9A-41F5-9FE0-B6E57EC50247}" destId="{2D0FCBC6-1905-4EA8-9499-14A675A550AB}" srcOrd="0" destOrd="0" presId="urn:microsoft.com/office/officeart/2018/2/layout/IconCircleList"/>
    <dgm:cxn modelId="{3BE92E56-DED4-433F-90AE-819A2B378CFA}" type="presParOf" srcId="{21B84803-721B-4CF2-8D57-EEBF234F5915}" destId="{9B516743-F6EF-47F9-A328-32027AA45E70}" srcOrd="0" destOrd="0" presId="urn:microsoft.com/office/officeart/2018/2/layout/IconCircleList"/>
    <dgm:cxn modelId="{D0422076-2C18-4487-ACA9-6C79CE08A4C7}" type="presParOf" srcId="{9B516743-F6EF-47F9-A328-32027AA45E70}" destId="{A8A8EF93-0B69-4E31-956F-504C3BA639B1}" srcOrd="0" destOrd="0" presId="urn:microsoft.com/office/officeart/2018/2/layout/IconCircleList"/>
    <dgm:cxn modelId="{7BDF1448-3CD2-4156-941A-52901843C10A}" type="presParOf" srcId="{A8A8EF93-0B69-4E31-956F-504C3BA639B1}" destId="{F61A66B8-DE0C-45C8-BCCE-A7BB4493DBF1}" srcOrd="0" destOrd="0" presId="urn:microsoft.com/office/officeart/2018/2/layout/IconCircleList"/>
    <dgm:cxn modelId="{BEE9D51A-5FEC-4526-9F4B-EE377D535374}" type="presParOf" srcId="{A8A8EF93-0B69-4E31-956F-504C3BA639B1}" destId="{6F9E9C86-FB46-4C6C-9034-6EFED140C622}" srcOrd="1" destOrd="0" presId="urn:microsoft.com/office/officeart/2018/2/layout/IconCircleList"/>
    <dgm:cxn modelId="{23AABC2D-D190-4E5A-B8EB-2C35AB8FA745}" type="presParOf" srcId="{A8A8EF93-0B69-4E31-956F-504C3BA639B1}" destId="{6D12E76A-4E59-4DC1-9755-6E60EE57A566}" srcOrd="2" destOrd="0" presId="urn:microsoft.com/office/officeart/2018/2/layout/IconCircleList"/>
    <dgm:cxn modelId="{81BB11A8-20C2-4BF5-826E-0FB20F7E2B8F}" type="presParOf" srcId="{A8A8EF93-0B69-4E31-956F-504C3BA639B1}" destId="{BF6CEE01-B746-447F-A010-080CA1B1E6A9}" srcOrd="3" destOrd="0" presId="urn:microsoft.com/office/officeart/2018/2/layout/IconCircleList"/>
    <dgm:cxn modelId="{37FDB796-B7AA-4BE1-A893-B076B65D7602}" type="presParOf" srcId="{9B516743-F6EF-47F9-A328-32027AA45E70}" destId="{0C4679EF-C104-4F3E-BEFB-FB2FA1460A17}" srcOrd="1" destOrd="0" presId="urn:microsoft.com/office/officeart/2018/2/layout/IconCircleList"/>
    <dgm:cxn modelId="{2743572F-FB9D-4461-AF9D-B8BD208F02E0}" type="presParOf" srcId="{9B516743-F6EF-47F9-A328-32027AA45E70}" destId="{23393B15-C263-485D-8DE1-43822EEE52F8}" srcOrd="2" destOrd="0" presId="urn:microsoft.com/office/officeart/2018/2/layout/IconCircleList"/>
    <dgm:cxn modelId="{B83D7705-8076-4BED-9D90-36D7A0F67CE2}" type="presParOf" srcId="{23393B15-C263-485D-8DE1-43822EEE52F8}" destId="{A4AC1539-7BAD-428F-9858-D00F71A77D74}" srcOrd="0" destOrd="0" presId="urn:microsoft.com/office/officeart/2018/2/layout/IconCircleList"/>
    <dgm:cxn modelId="{3026CF86-423E-4A10-80C0-0EBE00A5C14E}" type="presParOf" srcId="{23393B15-C263-485D-8DE1-43822EEE52F8}" destId="{4F93DF37-9B7A-4ED8-87CE-2793B3A6D115}" srcOrd="1" destOrd="0" presId="urn:microsoft.com/office/officeart/2018/2/layout/IconCircleList"/>
    <dgm:cxn modelId="{35639559-5842-473F-A58A-2C84281F80A8}" type="presParOf" srcId="{23393B15-C263-485D-8DE1-43822EEE52F8}" destId="{097F2AB0-DA99-4F62-AFF6-EE0ADA4E47A3}" srcOrd="2" destOrd="0" presId="urn:microsoft.com/office/officeart/2018/2/layout/IconCircleList"/>
    <dgm:cxn modelId="{C4EBB371-CC5E-4D1D-90BD-2C6953662DA3}" type="presParOf" srcId="{23393B15-C263-485D-8DE1-43822EEE52F8}" destId="{E2D33B09-9AC1-4990-B507-9E2D0C382973}" srcOrd="3" destOrd="0" presId="urn:microsoft.com/office/officeart/2018/2/layout/IconCircleList"/>
    <dgm:cxn modelId="{964BC1DA-7966-4934-9942-5B0AA4DE0AF4}" type="presParOf" srcId="{9B516743-F6EF-47F9-A328-32027AA45E70}" destId="{CED92ACC-9AD4-4D3D-909D-8A0D115FB4F1}" srcOrd="3" destOrd="0" presId="urn:microsoft.com/office/officeart/2018/2/layout/IconCircleList"/>
    <dgm:cxn modelId="{D5FC596E-E373-424B-8B6E-23A5A0FA077A}" type="presParOf" srcId="{9B516743-F6EF-47F9-A328-32027AA45E70}" destId="{B03E7A61-4FA1-4AF8-857B-06C7C550445D}" srcOrd="4" destOrd="0" presId="urn:microsoft.com/office/officeart/2018/2/layout/IconCircleList"/>
    <dgm:cxn modelId="{761D4FBB-8D2C-47EC-A28D-7E62D0BB5200}" type="presParOf" srcId="{B03E7A61-4FA1-4AF8-857B-06C7C550445D}" destId="{EBB44270-5211-40E0-94B7-DF105688C82E}" srcOrd="0" destOrd="0" presId="urn:microsoft.com/office/officeart/2018/2/layout/IconCircleList"/>
    <dgm:cxn modelId="{C6954257-1F53-4EC9-B7E7-94E4164FA3E1}" type="presParOf" srcId="{B03E7A61-4FA1-4AF8-857B-06C7C550445D}" destId="{8F6E08E0-6080-4D6E-95C1-0D13B58C5A12}" srcOrd="1" destOrd="0" presId="urn:microsoft.com/office/officeart/2018/2/layout/IconCircleList"/>
    <dgm:cxn modelId="{21AD83E0-4E39-4FEA-89D7-ED07AD852148}" type="presParOf" srcId="{B03E7A61-4FA1-4AF8-857B-06C7C550445D}" destId="{E174D6AF-45BD-44F1-8561-BAEA950688D3}" srcOrd="2" destOrd="0" presId="urn:microsoft.com/office/officeart/2018/2/layout/IconCircleList"/>
    <dgm:cxn modelId="{FEF0FBB0-D99F-44BD-B073-A890819A330F}" type="presParOf" srcId="{B03E7A61-4FA1-4AF8-857B-06C7C550445D}" destId="{65B0F75F-9E61-4124-9FDB-7540B7BA3FB0}" srcOrd="3" destOrd="0" presId="urn:microsoft.com/office/officeart/2018/2/layout/IconCircleList"/>
    <dgm:cxn modelId="{6D2142DE-5726-4C25-B5ED-3920B1BDA504}" type="presParOf" srcId="{9B516743-F6EF-47F9-A328-32027AA45E70}" destId="{2EEAFAA5-4AB4-4D55-AE78-CA6A72D01FF5}" srcOrd="5" destOrd="0" presId="urn:microsoft.com/office/officeart/2018/2/layout/IconCircleList"/>
    <dgm:cxn modelId="{B3D34DE1-0FDD-46EA-9545-E6EE264EBBEA}" type="presParOf" srcId="{9B516743-F6EF-47F9-A328-32027AA45E70}" destId="{6927E8BA-7105-44BF-9D35-679DD250EB44}" srcOrd="6" destOrd="0" presId="urn:microsoft.com/office/officeart/2018/2/layout/IconCircleList"/>
    <dgm:cxn modelId="{87A06D52-787E-4894-A408-B76FCD74C66A}" type="presParOf" srcId="{6927E8BA-7105-44BF-9D35-679DD250EB44}" destId="{E8D2BE51-C988-4B58-BD0D-39057CF1766A}" srcOrd="0" destOrd="0" presId="urn:microsoft.com/office/officeart/2018/2/layout/IconCircleList"/>
    <dgm:cxn modelId="{E005E234-ED45-468E-BF7A-CA492D38F564}" type="presParOf" srcId="{6927E8BA-7105-44BF-9D35-679DD250EB44}" destId="{50C53B06-902E-4F76-819B-C1FCA8E33AFC}" srcOrd="1" destOrd="0" presId="urn:microsoft.com/office/officeart/2018/2/layout/IconCircleList"/>
    <dgm:cxn modelId="{5E7DD634-6BFF-4268-80C1-A03FD3A7EAAC}" type="presParOf" srcId="{6927E8BA-7105-44BF-9D35-679DD250EB44}" destId="{E663C424-1250-4B88-85A5-996F07D677B8}" srcOrd="2" destOrd="0" presId="urn:microsoft.com/office/officeart/2018/2/layout/IconCircleList"/>
    <dgm:cxn modelId="{0F8184AD-956A-49C4-A67C-C381A3D093AB}" type="presParOf" srcId="{6927E8BA-7105-44BF-9D35-679DD250EB44}" destId="{FE028026-EFCD-44C4-945C-B6BFB6D1FB02}" srcOrd="3" destOrd="0" presId="urn:microsoft.com/office/officeart/2018/2/layout/IconCircleList"/>
    <dgm:cxn modelId="{9F24DC00-D567-4417-994C-9FC6217DC8D4}" type="presParOf" srcId="{9B516743-F6EF-47F9-A328-32027AA45E70}" destId="{8C150337-376B-4749-AAD5-CD56F3399791}" srcOrd="7" destOrd="0" presId="urn:microsoft.com/office/officeart/2018/2/layout/IconCircleList"/>
    <dgm:cxn modelId="{FC0F306B-4976-402F-A7DC-A4C0EFFADD39}" type="presParOf" srcId="{9B516743-F6EF-47F9-A328-32027AA45E70}" destId="{881469FA-3FD9-44DE-BDE9-9B57C6AC1F5F}" srcOrd="8" destOrd="0" presId="urn:microsoft.com/office/officeart/2018/2/layout/IconCircleList"/>
    <dgm:cxn modelId="{10D1E4DB-8CE6-434B-9FE3-2F77BAB48250}" type="presParOf" srcId="{881469FA-3FD9-44DE-BDE9-9B57C6AC1F5F}" destId="{BC859C01-3939-494C-A958-99B3C0CF4FB0}" srcOrd="0" destOrd="0" presId="urn:microsoft.com/office/officeart/2018/2/layout/IconCircleList"/>
    <dgm:cxn modelId="{D5669718-E603-4F07-BBBF-E222645B0B3E}" type="presParOf" srcId="{881469FA-3FD9-44DE-BDE9-9B57C6AC1F5F}" destId="{74FE151F-55C7-483A-B697-3115FB1C92CB}" srcOrd="1" destOrd="0" presId="urn:microsoft.com/office/officeart/2018/2/layout/IconCircleList"/>
    <dgm:cxn modelId="{68BA6791-D246-4EDB-82E0-2ECDCB8163AD}" type="presParOf" srcId="{881469FA-3FD9-44DE-BDE9-9B57C6AC1F5F}" destId="{DBC97BA9-A197-4BF5-8653-B04D55060F28}" srcOrd="2" destOrd="0" presId="urn:microsoft.com/office/officeart/2018/2/layout/IconCircleList"/>
    <dgm:cxn modelId="{00FA4F5E-41FA-42FF-924A-2EE7BDDD327C}" type="presParOf" srcId="{881469FA-3FD9-44DE-BDE9-9B57C6AC1F5F}" destId="{2D0FCBC6-1905-4EA8-9499-14A675A550AB}" srcOrd="3" destOrd="0" presId="urn:microsoft.com/office/officeart/2018/2/layout/IconCircleList"/>
    <dgm:cxn modelId="{7A612B1E-35EE-4767-8547-978E186A0D2C}" type="presParOf" srcId="{9B516743-F6EF-47F9-A328-32027AA45E70}" destId="{5DA4FD07-70C5-45E2-9B07-4305D7BD381F}" srcOrd="9" destOrd="0" presId="urn:microsoft.com/office/officeart/2018/2/layout/IconCircleList"/>
    <dgm:cxn modelId="{CF9C152D-E806-4D32-8384-2AF888D97F0F}" type="presParOf" srcId="{9B516743-F6EF-47F9-A328-32027AA45E70}" destId="{0050BDDD-8D46-4FEA-8E5D-7653B4BD3969}" srcOrd="10" destOrd="0" presId="urn:microsoft.com/office/officeart/2018/2/layout/IconCircleList"/>
    <dgm:cxn modelId="{65819459-D853-41C2-A3BE-55D339B69798}" type="presParOf" srcId="{0050BDDD-8D46-4FEA-8E5D-7653B4BD3969}" destId="{B053DCEB-F00D-4339-A637-98A04644564A}" srcOrd="0" destOrd="0" presId="urn:microsoft.com/office/officeart/2018/2/layout/IconCircleList"/>
    <dgm:cxn modelId="{59C5BA10-6141-4D5B-8544-32E6E172F852}" type="presParOf" srcId="{0050BDDD-8D46-4FEA-8E5D-7653B4BD3969}" destId="{A27AE0D8-F9DE-421A-9FB9-C320D8AABBA0}" srcOrd="1" destOrd="0" presId="urn:microsoft.com/office/officeart/2018/2/layout/IconCircleList"/>
    <dgm:cxn modelId="{767DD967-8EEA-45AC-A160-7EAD260A0558}" type="presParOf" srcId="{0050BDDD-8D46-4FEA-8E5D-7653B4BD3969}" destId="{2E007DBC-D490-42F6-B992-BC66EA716024}" srcOrd="2" destOrd="0" presId="urn:microsoft.com/office/officeart/2018/2/layout/IconCircleList"/>
    <dgm:cxn modelId="{607E0315-439A-4BB7-9BC1-99C9E8789DC7}" type="presParOf" srcId="{0050BDDD-8D46-4FEA-8E5D-7653B4BD3969}" destId="{5C7E6FB9-CF54-4648-AB95-799A16AC319D}" srcOrd="3" destOrd="0" presId="urn:microsoft.com/office/officeart/2018/2/layout/IconCircl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618F59-11C5-4734-A043-D534D5E5F2E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4F27A3A-5963-4E07-9813-A1A2BD3230A5}">
      <dgm:prSet/>
      <dgm:spPr/>
      <dgm:t>
        <a:bodyPr/>
        <a:lstStyle/>
        <a:p>
          <a:pPr>
            <a:lnSpc>
              <a:spcPct val="100000"/>
            </a:lnSpc>
          </a:pPr>
          <a:r>
            <a:rPr lang="en-US"/>
            <a:t>Bilateral agreements signed by two parties (e.g., countries, regions) to </a:t>
          </a:r>
          <a:r>
            <a:rPr lang="en-US" b="1"/>
            <a:t>liberalize </a:t>
          </a:r>
          <a:r>
            <a:rPr lang="en-US"/>
            <a:t>international air transportation.</a:t>
          </a:r>
        </a:p>
      </dgm:t>
    </dgm:pt>
    <dgm:pt modelId="{A2796819-D408-4566-AAEE-ACD050D131F1}" type="parTrans" cxnId="{28530962-A915-431A-B3CD-A26E6803F3C9}">
      <dgm:prSet/>
      <dgm:spPr/>
      <dgm:t>
        <a:bodyPr/>
        <a:lstStyle/>
        <a:p>
          <a:endParaRPr lang="en-US"/>
        </a:p>
      </dgm:t>
    </dgm:pt>
    <dgm:pt modelId="{385CD22B-3537-42DC-AEA8-6D34B1ECC900}" type="sibTrans" cxnId="{28530962-A915-431A-B3CD-A26E6803F3C9}">
      <dgm:prSet/>
      <dgm:spPr/>
      <dgm:t>
        <a:bodyPr/>
        <a:lstStyle/>
        <a:p>
          <a:endParaRPr lang="en-US"/>
        </a:p>
      </dgm:t>
    </dgm:pt>
    <dgm:pt modelId="{767349FA-5FCA-4E8A-9BB9-B4DCBEC6A2DA}">
      <dgm:prSet/>
      <dgm:spPr/>
      <dgm:t>
        <a:bodyPr/>
        <a:lstStyle/>
        <a:p>
          <a:pPr>
            <a:lnSpc>
              <a:spcPct val="100000"/>
            </a:lnSpc>
          </a:pPr>
          <a:r>
            <a:rPr lang="en-US" b="1"/>
            <a:t>Minimize government restrictions </a:t>
          </a:r>
          <a:r>
            <a:rPr lang="en-US"/>
            <a:t>and roles in industry operation</a:t>
          </a:r>
        </a:p>
      </dgm:t>
    </dgm:pt>
    <dgm:pt modelId="{AF55EF89-9867-4627-9665-D3EC0AA7B50C}" type="parTrans" cxnId="{08B8A625-4D2C-4AC4-AEB0-8FB04CBD9DA3}">
      <dgm:prSet/>
      <dgm:spPr/>
      <dgm:t>
        <a:bodyPr/>
        <a:lstStyle/>
        <a:p>
          <a:endParaRPr lang="en-US"/>
        </a:p>
      </dgm:t>
    </dgm:pt>
    <dgm:pt modelId="{DE18DFCB-346B-4289-9CE3-9F57B937E8EE}" type="sibTrans" cxnId="{08B8A625-4D2C-4AC4-AEB0-8FB04CBD9DA3}">
      <dgm:prSet/>
      <dgm:spPr/>
      <dgm:t>
        <a:bodyPr/>
        <a:lstStyle/>
        <a:p>
          <a:endParaRPr lang="en-US"/>
        </a:p>
      </dgm:t>
    </dgm:pt>
    <dgm:pt modelId="{16C3EB29-8546-4D50-8264-B36ECC191DE1}">
      <dgm:prSet/>
      <dgm:spPr/>
      <dgm:t>
        <a:bodyPr/>
        <a:lstStyle/>
        <a:p>
          <a:pPr>
            <a:lnSpc>
              <a:spcPct val="100000"/>
            </a:lnSpc>
          </a:pPr>
          <a:r>
            <a:rPr lang="en-US"/>
            <a:t>Significantly </a:t>
          </a:r>
          <a:r>
            <a:rPr lang="en-US" b="1"/>
            <a:t>increased passenger and cargo traffic </a:t>
          </a:r>
          <a:r>
            <a:rPr lang="en-US"/>
            <a:t>among countries/regions involved.</a:t>
          </a:r>
        </a:p>
      </dgm:t>
    </dgm:pt>
    <dgm:pt modelId="{C5143761-8D8C-4B1A-9317-4F258DB2A349}" type="parTrans" cxnId="{3FF4D31C-8C98-4040-90E0-C1BB1E3DBB70}">
      <dgm:prSet/>
      <dgm:spPr/>
      <dgm:t>
        <a:bodyPr/>
        <a:lstStyle/>
        <a:p>
          <a:endParaRPr lang="en-US"/>
        </a:p>
      </dgm:t>
    </dgm:pt>
    <dgm:pt modelId="{BCB173DB-6FB9-4290-B544-0FA3F68776E9}" type="sibTrans" cxnId="{3FF4D31C-8C98-4040-90E0-C1BB1E3DBB70}">
      <dgm:prSet/>
      <dgm:spPr/>
      <dgm:t>
        <a:bodyPr/>
        <a:lstStyle/>
        <a:p>
          <a:endParaRPr lang="en-US"/>
        </a:p>
      </dgm:t>
    </dgm:pt>
    <dgm:pt modelId="{AF779DF4-A704-4498-83B7-1A395F1FC85E}">
      <dgm:prSet/>
      <dgm:spPr/>
      <dgm:t>
        <a:bodyPr/>
        <a:lstStyle/>
        <a:p>
          <a:pPr>
            <a:lnSpc>
              <a:spcPct val="100000"/>
            </a:lnSpc>
          </a:pPr>
          <a:r>
            <a:rPr lang="en-US"/>
            <a:t>Promoted the international and long-haul markets, stimulating </a:t>
          </a:r>
          <a:r>
            <a:rPr lang="en-US" b="1"/>
            <a:t>mutual economic benefits</a:t>
          </a:r>
          <a:r>
            <a:rPr lang="en-US"/>
            <a:t>. </a:t>
          </a:r>
        </a:p>
      </dgm:t>
    </dgm:pt>
    <dgm:pt modelId="{8224DBC9-3DBC-448B-90D3-9654EBE500BA}" type="parTrans" cxnId="{2E399492-694B-488B-A972-976626B52683}">
      <dgm:prSet/>
      <dgm:spPr/>
      <dgm:t>
        <a:bodyPr/>
        <a:lstStyle/>
        <a:p>
          <a:endParaRPr lang="en-US"/>
        </a:p>
      </dgm:t>
    </dgm:pt>
    <dgm:pt modelId="{36E1863B-1627-4597-9A9B-6645395CCCE7}" type="sibTrans" cxnId="{2E399492-694B-488B-A972-976626B52683}">
      <dgm:prSet/>
      <dgm:spPr/>
      <dgm:t>
        <a:bodyPr/>
        <a:lstStyle/>
        <a:p>
          <a:endParaRPr lang="en-US"/>
        </a:p>
      </dgm:t>
    </dgm:pt>
    <dgm:pt modelId="{B1CED220-3298-494B-9D37-70A467F7EC7D}" type="pres">
      <dgm:prSet presAssocID="{7F618F59-11C5-4734-A043-D534D5E5F2EF}" presName="root" presStyleCnt="0">
        <dgm:presLayoutVars>
          <dgm:dir/>
          <dgm:resizeHandles val="exact"/>
        </dgm:presLayoutVars>
      </dgm:prSet>
      <dgm:spPr/>
      <dgm:t>
        <a:bodyPr/>
        <a:lstStyle/>
        <a:p>
          <a:endParaRPr lang="en-US"/>
        </a:p>
      </dgm:t>
    </dgm:pt>
    <dgm:pt modelId="{EB042A37-C359-49B2-868F-FFCB4CDAEA0A}" type="pres">
      <dgm:prSet presAssocID="{F4F27A3A-5963-4E07-9813-A1A2BD3230A5}" presName="compNode" presStyleCnt="0"/>
      <dgm:spPr/>
    </dgm:pt>
    <dgm:pt modelId="{E8572E2C-6DEC-439D-A5DC-42A8E18BA389}" type="pres">
      <dgm:prSet presAssocID="{F4F27A3A-5963-4E07-9813-A1A2BD3230A5}" presName="bgRect" presStyleLbl="bgShp" presStyleIdx="0" presStyleCnt="4"/>
      <dgm:spPr/>
    </dgm:pt>
    <dgm:pt modelId="{66303608-193C-4F20-86EF-F6E9999B4D0A}" type="pres">
      <dgm:prSet presAssocID="{F4F27A3A-5963-4E07-9813-A1A2BD3230A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Handshake"/>
        </a:ext>
      </dgm:extLst>
    </dgm:pt>
    <dgm:pt modelId="{B48AA3B4-FE77-45E5-B9D7-94F909DD9B72}" type="pres">
      <dgm:prSet presAssocID="{F4F27A3A-5963-4E07-9813-A1A2BD3230A5}" presName="spaceRect" presStyleCnt="0"/>
      <dgm:spPr/>
    </dgm:pt>
    <dgm:pt modelId="{B23F35EE-E475-4ED0-8DF9-EBEAF5C657B7}" type="pres">
      <dgm:prSet presAssocID="{F4F27A3A-5963-4E07-9813-A1A2BD3230A5}" presName="parTx" presStyleLbl="revTx" presStyleIdx="0" presStyleCnt="4">
        <dgm:presLayoutVars>
          <dgm:chMax val="0"/>
          <dgm:chPref val="0"/>
        </dgm:presLayoutVars>
      </dgm:prSet>
      <dgm:spPr/>
      <dgm:t>
        <a:bodyPr/>
        <a:lstStyle/>
        <a:p>
          <a:endParaRPr lang="en-US"/>
        </a:p>
      </dgm:t>
    </dgm:pt>
    <dgm:pt modelId="{09FB4424-C7A9-46C2-A00A-C5CB8780BE93}" type="pres">
      <dgm:prSet presAssocID="{385CD22B-3537-42DC-AEA8-6D34B1ECC900}" presName="sibTrans" presStyleCnt="0"/>
      <dgm:spPr/>
    </dgm:pt>
    <dgm:pt modelId="{1ABB569B-96F2-4FA6-8CA2-4B4F3AEB5AD4}" type="pres">
      <dgm:prSet presAssocID="{767349FA-5FCA-4E8A-9BB9-B4DCBEC6A2DA}" presName="compNode" presStyleCnt="0"/>
      <dgm:spPr/>
    </dgm:pt>
    <dgm:pt modelId="{E9461414-D683-4043-825B-3665686F0C67}" type="pres">
      <dgm:prSet presAssocID="{767349FA-5FCA-4E8A-9BB9-B4DCBEC6A2DA}" presName="bgRect" presStyleLbl="bgShp" presStyleIdx="1" presStyleCnt="4"/>
      <dgm:spPr/>
    </dgm:pt>
    <dgm:pt modelId="{8727E999-CB73-41FD-8FD6-A5F5DF0BFBCE}" type="pres">
      <dgm:prSet presAssocID="{767349FA-5FCA-4E8A-9BB9-B4DCBEC6A2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Bank"/>
        </a:ext>
      </dgm:extLst>
    </dgm:pt>
    <dgm:pt modelId="{5500472E-29A4-46F2-949A-46D8577E3CBE}" type="pres">
      <dgm:prSet presAssocID="{767349FA-5FCA-4E8A-9BB9-B4DCBEC6A2DA}" presName="spaceRect" presStyleCnt="0"/>
      <dgm:spPr/>
    </dgm:pt>
    <dgm:pt modelId="{4B163580-6376-423E-9B64-C07A454573A0}" type="pres">
      <dgm:prSet presAssocID="{767349FA-5FCA-4E8A-9BB9-B4DCBEC6A2DA}" presName="parTx" presStyleLbl="revTx" presStyleIdx="1" presStyleCnt="4">
        <dgm:presLayoutVars>
          <dgm:chMax val="0"/>
          <dgm:chPref val="0"/>
        </dgm:presLayoutVars>
      </dgm:prSet>
      <dgm:spPr/>
      <dgm:t>
        <a:bodyPr/>
        <a:lstStyle/>
        <a:p>
          <a:endParaRPr lang="en-US"/>
        </a:p>
      </dgm:t>
    </dgm:pt>
    <dgm:pt modelId="{83B6D229-83DB-4D21-AF5D-8A5663437CC7}" type="pres">
      <dgm:prSet presAssocID="{DE18DFCB-346B-4289-9CE3-9F57B937E8EE}" presName="sibTrans" presStyleCnt="0"/>
      <dgm:spPr/>
    </dgm:pt>
    <dgm:pt modelId="{F7BD0982-F045-4BF5-B815-45A435AB0B68}" type="pres">
      <dgm:prSet presAssocID="{16C3EB29-8546-4D50-8264-B36ECC191DE1}" presName="compNode" presStyleCnt="0"/>
      <dgm:spPr/>
    </dgm:pt>
    <dgm:pt modelId="{D2368768-9083-436F-AB13-A3DC3F59FC35}" type="pres">
      <dgm:prSet presAssocID="{16C3EB29-8546-4D50-8264-B36ECC191DE1}" presName="bgRect" presStyleLbl="bgShp" presStyleIdx="2" presStyleCnt="4"/>
      <dgm:spPr/>
    </dgm:pt>
    <dgm:pt modelId="{3DF1A6DA-0CEA-4BA3-8102-8A227C16DF55}" type="pres">
      <dgm:prSet presAssocID="{16C3EB29-8546-4D50-8264-B36ECC191DE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Airplane"/>
        </a:ext>
      </dgm:extLst>
    </dgm:pt>
    <dgm:pt modelId="{DA0E652D-ECE7-43D0-9313-1AD2BAC16FA7}" type="pres">
      <dgm:prSet presAssocID="{16C3EB29-8546-4D50-8264-B36ECC191DE1}" presName="spaceRect" presStyleCnt="0"/>
      <dgm:spPr/>
    </dgm:pt>
    <dgm:pt modelId="{772B0C32-AC82-428C-AA88-44705D542FFE}" type="pres">
      <dgm:prSet presAssocID="{16C3EB29-8546-4D50-8264-B36ECC191DE1}" presName="parTx" presStyleLbl="revTx" presStyleIdx="2" presStyleCnt="4">
        <dgm:presLayoutVars>
          <dgm:chMax val="0"/>
          <dgm:chPref val="0"/>
        </dgm:presLayoutVars>
      </dgm:prSet>
      <dgm:spPr/>
      <dgm:t>
        <a:bodyPr/>
        <a:lstStyle/>
        <a:p>
          <a:endParaRPr lang="en-US"/>
        </a:p>
      </dgm:t>
    </dgm:pt>
    <dgm:pt modelId="{DF55C500-C022-4BB1-BC64-20AF36F43CDF}" type="pres">
      <dgm:prSet presAssocID="{BCB173DB-6FB9-4290-B544-0FA3F68776E9}" presName="sibTrans" presStyleCnt="0"/>
      <dgm:spPr/>
    </dgm:pt>
    <dgm:pt modelId="{BC69DACC-77FD-4FD3-9262-DC2A44D4F6BA}" type="pres">
      <dgm:prSet presAssocID="{AF779DF4-A704-4498-83B7-1A395F1FC85E}" presName="compNode" presStyleCnt="0"/>
      <dgm:spPr/>
    </dgm:pt>
    <dgm:pt modelId="{8D3536AE-8552-4FF3-9FA9-5C0A33F7826B}" type="pres">
      <dgm:prSet presAssocID="{AF779DF4-A704-4498-83B7-1A395F1FC85E}" presName="bgRect" presStyleLbl="bgShp" presStyleIdx="3" presStyleCnt="4"/>
      <dgm:spPr/>
    </dgm:pt>
    <dgm:pt modelId="{5BA1DEC3-621C-43E1-80F4-93B625481701}" type="pres">
      <dgm:prSet presAssocID="{AF779DF4-A704-4498-83B7-1A395F1FC85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Bitcoin"/>
        </a:ext>
      </dgm:extLst>
    </dgm:pt>
    <dgm:pt modelId="{1C50AEDD-9C1B-4AB4-B700-AAA40D636686}" type="pres">
      <dgm:prSet presAssocID="{AF779DF4-A704-4498-83B7-1A395F1FC85E}" presName="spaceRect" presStyleCnt="0"/>
      <dgm:spPr/>
    </dgm:pt>
    <dgm:pt modelId="{5F26DAF8-F6CC-4B09-9E33-6C728A9BCEAA}" type="pres">
      <dgm:prSet presAssocID="{AF779DF4-A704-4498-83B7-1A395F1FC85E}" presName="parTx" presStyleLbl="revTx" presStyleIdx="3" presStyleCnt="4">
        <dgm:presLayoutVars>
          <dgm:chMax val="0"/>
          <dgm:chPref val="0"/>
        </dgm:presLayoutVars>
      </dgm:prSet>
      <dgm:spPr/>
      <dgm:t>
        <a:bodyPr/>
        <a:lstStyle/>
        <a:p>
          <a:endParaRPr lang="en-US"/>
        </a:p>
      </dgm:t>
    </dgm:pt>
  </dgm:ptLst>
  <dgm:cxnLst>
    <dgm:cxn modelId="{62C32EFB-234A-476F-B27F-8F96D20459A3}" type="presOf" srcId="{767349FA-5FCA-4E8A-9BB9-B4DCBEC6A2DA}" destId="{4B163580-6376-423E-9B64-C07A454573A0}" srcOrd="0" destOrd="0" presId="urn:microsoft.com/office/officeart/2018/2/layout/IconVerticalSolidList"/>
    <dgm:cxn modelId="{C44A7DED-E36C-4ED0-B470-D936969ACBB8}" type="presOf" srcId="{F4F27A3A-5963-4E07-9813-A1A2BD3230A5}" destId="{B23F35EE-E475-4ED0-8DF9-EBEAF5C657B7}" srcOrd="0" destOrd="0" presId="urn:microsoft.com/office/officeart/2018/2/layout/IconVerticalSolidList"/>
    <dgm:cxn modelId="{08B8A625-4D2C-4AC4-AEB0-8FB04CBD9DA3}" srcId="{7F618F59-11C5-4734-A043-D534D5E5F2EF}" destId="{767349FA-5FCA-4E8A-9BB9-B4DCBEC6A2DA}" srcOrd="1" destOrd="0" parTransId="{AF55EF89-9867-4627-9665-D3EC0AA7B50C}" sibTransId="{DE18DFCB-346B-4289-9CE3-9F57B937E8EE}"/>
    <dgm:cxn modelId="{4CABAEDD-354D-425F-BC72-1F9B9D35F0AF}" type="presOf" srcId="{AF779DF4-A704-4498-83B7-1A395F1FC85E}" destId="{5F26DAF8-F6CC-4B09-9E33-6C728A9BCEAA}" srcOrd="0" destOrd="0" presId="urn:microsoft.com/office/officeart/2018/2/layout/IconVerticalSolidList"/>
    <dgm:cxn modelId="{28530962-A915-431A-B3CD-A26E6803F3C9}" srcId="{7F618F59-11C5-4734-A043-D534D5E5F2EF}" destId="{F4F27A3A-5963-4E07-9813-A1A2BD3230A5}" srcOrd="0" destOrd="0" parTransId="{A2796819-D408-4566-AAEE-ACD050D131F1}" sibTransId="{385CD22B-3537-42DC-AEA8-6D34B1ECC900}"/>
    <dgm:cxn modelId="{2E399492-694B-488B-A972-976626B52683}" srcId="{7F618F59-11C5-4734-A043-D534D5E5F2EF}" destId="{AF779DF4-A704-4498-83B7-1A395F1FC85E}" srcOrd="3" destOrd="0" parTransId="{8224DBC9-3DBC-448B-90D3-9654EBE500BA}" sibTransId="{36E1863B-1627-4597-9A9B-6645395CCCE7}"/>
    <dgm:cxn modelId="{2A8FA8E2-C049-4294-BDBE-9861A79F1AA4}" type="presOf" srcId="{16C3EB29-8546-4D50-8264-B36ECC191DE1}" destId="{772B0C32-AC82-428C-AA88-44705D542FFE}" srcOrd="0" destOrd="0" presId="urn:microsoft.com/office/officeart/2018/2/layout/IconVerticalSolidList"/>
    <dgm:cxn modelId="{E1C9D334-955A-460C-8BBA-70C451BDC4E2}" type="presOf" srcId="{7F618F59-11C5-4734-A043-D534D5E5F2EF}" destId="{B1CED220-3298-494B-9D37-70A467F7EC7D}" srcOrd="0" destOrd="0" presId="urn:microsoft.com/office/officeart/2018/2/layout/IconVerticalSolidList"/>
    <dgm:cxn modelId="{3FF4D31C-8C98-4040-90E0-C1BB1E3DBB70}" srcId="{7F618F59-11C5-4734-A043-D534D5E5F2EF}" destId="{16C3EB29-8546-4D50-8264-B36ECC191DE1}" srcOrd="2" destOrd="0" parTransId="{C5143761-8D8C-4B1A-9317-4F258DB2A349}" sibTransId="{BCB173DB-6FB9-4290-B544-0FA3F68776E9}"/>
    <dgm:cxn modelId="{F5C14537-2CF4-46D0-8AA2-13AC67EE6B39}" type="presParOf" srcId="{B1CED220-3298-494B-9D37-70A467F7EC7D}" destId="{EB042A37-C359-49B2-868F-FFCB4CDAEA0A}" srcOrd="0" destOrd="0" presId="urn:microsoft.com/office/officeart/2018/2/layout/IconVerticalSolidList"/>
    <dgm:cxn modelId="{F8BFBB89-08CA-4EE2-B4F3-C041A2A25B7E}" type="presParOf" srcId="{EB042A37-C359-49B2-868F-FFCB4CDAEA0A}" destId="{E8572E2C-6DEC-439D-A5DC-42A8E18BA389}" srcOrd="0" destOrd="0" presId="urn:microsoft.com/office/officeart/2018/2/layout/IconVerticalSolidList"/>
    <dgm:cxn modelId="{C4BDEBB4-03FA-4C1F-9723-8C4891AD4A2A}" type="presParOf" srcId="{EB042A37-C359-49B2-868F-FFCB4CDAEA0A}" destId="{66303608-193C-4F20-86EF-F6E9999B4D0A}" srcOrd="1" destOrd="0" presId="urn:microsoft.com/office/officeart/2018/2/layout/IconVerticalSolidList"/>
    <dgm:cxn modelId="{59E433C3-49DC-497F-8B04-A2111C3DAF6D}" type="presParOf" srcId="{EB042A37-C359-49B2-868F-FFCB4CDAEA0A}" destId="{B48AA3B4-FE77-45E5-B9D7-94F909DD9B72}" srcOrd="2" destOrd="0" presId="urn:microsoft.com/office/officeart/2018/2/layout/IconVerticalSolidList"/>
    <dgm:cxn modelId="{1DAB7032-2BA5-44E9-94B3-1DB93882F2C5}" type="presParOf" srcId="{EB042A37-C359-49B2-868F-FFCB4CDAEA0A}" destId="{B23F35EE-E475-4ED0-8DF9-EBEAF5C657B7}" srcOrd="3" destOrd="0" presId="urn:microsoft.com/office/officeart/2018/2/layout/IconVerticalSolidList"/>
    <dgm:cxn modelId="{C5CCD12E-75D9-404D-B49E-9BE76F09262B}" type="presParOf" srcId="{B1CED220-3298-494B-9D37-70A467F7EC7D}" destId="{09FB4424-C7A9-46C2-A00A-C5CB8780BE93}" srcOrd="1" destOrd="0" presId="urn:microsoft.com/office/officeart/2018/2/layout/IconVerticalSolidList"/>
    <dgm:cxn modelId="{1D4F6C86-4A80-4A8A-8AFC-BD71CDA59FE2}" type="presParOf" srcId="{B1CED220-3298-494B-9D37-70A467F7EC7D}" destId="{1ABB569B-96F2-4FA6-8CA2-4B4F3AEB5AD4}" srcOrd="2" destOrd="0" presId="urn:microsoft.com/office/officeart/2018/2/layout/IconVerticalSolidList"/>
    <dgm:cxn modelId="{E197F6D6-F593-498F-A58D-DBA2B01A4AF2}" type="presParOf" srcId="{1ABB569B-96F2-4FA6-8CA2-4B4F3AEB5AD4}" destId="{E9461414-D683-4043-825B-3665686F0C67}" srcOrd="0" destOrd="0" presId="urn:microsoft.com/office/officeart/2018/2/layout/IconVerticalSolidList"/>
    <dgm:cxn modelId="{DD9BB02E-9752-4061-A16C-379960A8200E}" type="presParOf" srcId="{1ABB569B-96F2-4FA6-8CA2-4B4F3AEB5AD4}" destId="{8727E999-CB73-41FD-8FD6-A5F5DF0BFBCE}" srcOrd="1" destOrd="0" presId="urn:microsoft.com/office/officeart/2018/2/layout/IconVerticalSolidList"/>
    <dgm:cxn modelId="{CB51D06A-8D21-48EB-AB9D-FF5A4A70E346}" type="presParOf" srcId="{1ABB569B-96F2-4FA6-8CA2-4B4F3AEB5AD4}" destId="{5500472E-29A4-46F2-949A-46D8577E3CBE}" srcOrd="2" destOrd="0" presId="urn:microsoft.com/office/officeart/2018/2/layout/IconVerticalSolidList"/>
    <dgm:cxn modelId="{9E7DF92E-834E-431D-88AE-28ADF1482741}" type="presParOf" srcId="{1ABB569B-96F2-4FA6-8CA2-4B4F3AEB5AD4}" destId="{4B163580-6376-423E-9B64-C07A454573A0}" srcOrd="3" destOrd="0" presId="urn:microsoft.com/office/officeart/2018/2/layout/IconVerticalSolidList"/>
    <dgm:cxn modelId="{AA69EFD1-21D9-4AD4-AD90-9557A45DE39C}" type="presParOf" srcId="{B1CED220-3298-494B-9D37-70A467F7EC7D}" destId="{83B6D229-83DB-4D21-AF5D-8A5663437CC7}" srcOrd="3" destOrd="0" presId="urn:microsoft.com/office/officeart/2018/2/layout/IconVerticalSolidList"/>
    <dgm:cxn modelId="{11494D17-3CC5-4809-907F-1390533911D2}" type="presParOf" srcId="{B1CED220-3298-494B-9D37-70A467F7EC7D}" destId="{F7BD0982-F045-4BF5-B815-45A435AB0B68}" srcOrd="4" destOrd="0" presId="urn:microsoft.com/office/officeart/2018/2/layout/IconVerticalSolidList"/>
    <dgm:cxn modelId="{F2B75351-70C8-4E2F-A6F4-FEEEC6D5FA42}" type="presParOf" srcId="{F7BD0982-F045-4BF5-B815-45A435AB0B68}" destId="{D2368768-9083-436F-AB13-A3DC3F59FC35}" srcOrd="0" destOrd="0" presId="urn:microsoft.com/office/officeart/2018/2/layout/IconVerticalSolidList"/>
    <dgm:cxn modelId="{FFBDECFB-7570-42BE-9473-8FA237E253CE}" type="presParOf" srcId="{F7BD0982-F045-4BF5-B815-45A435AB0B68}" destId="{3DF1A6DA-0CEA-4BA3-8102-8A227C16DF55}" srcOrd="1" destOrd="0" presId="urn:microsoft.com/office/officeart/2018/2/layout/IconVerticalSolidList"/>
    <dgm:cxn modelId="{547F5FE8-CD8D-4A46-BE1B-A0E721D97769}" type="presParOf" srcId="{F7BD0982-F045-4BF5-B815-45A435AB0B68}" destId="{DA0E652D-ECE7-43D0-9313-1AD2BAC16FA7}" srcOrd="2" destOrd="0" presId="urn:microsoft.com/office/officeart/2018/2/layout/IconVerticalSolidList"/>
    <dgm:cxn modelId="{8E7D9FAB-6282-4098-A56C-2EE3FE87AEB4}" type="presParOf" srcId="{F7BD0982-F045-4BF5-B815-45A435AB0B68}" destId="{772B0C32-AC82-428C-AA88-44705D542FFE}" srcOrd="3" destOrd="0" presId="urn:microsoft.com/office/officeart/2018/2/layout/IconVerticalSolidList"/>
    <dgm:cxn modelId="{CD7971D1-CDFB-4312-B98C-89E82BB8AA25}" type="presParOf" srcId="{B1CED220-3298-494B-9D37-70A467F7EC7D}" destId="{DF55C500-C022-4BB1-BC64-20AF36F43CDF}" srcOrd="5" destOrd="0" presId="urn:microsoft.com/office/officeart/2018/2/layout/IconVerticalSolidList"/>
    <dgm:cxn modelId="{1DFCFD58-28B8-40EA-8153-C236FBFA37F6}" type="presParOf" srcId="{B1CED220-3298-494B-9D37-70A467F7EC7D}" destId="{BC69DACC-77FD-4FD3-9262-DC2A44D4F6BA}" srcOrd="6" destOrd="0" presId="urn:microsoft.com/office/officeart/2018/2/layout/IconVerticalSolidList"/>
    <dgm:cxn modelId="{B2C86E57-7B70-4675-821C-D3D03AEB8827}" type="presParOf" srcId="{BC69DACC-77FD-4FD3-9262-DC2A44D4F6BA}" destId="{8D3536AE-8552-4FF3-9FA9-5C0A33F7826B}" srcOrd="0" destOrd="0" presId="urn:microsoft.com/office/officeart/2018/2/layout/IconVerticalSolidList"/>
    <dgm:cxn modelId="{08036CEC-99FE-4679-8928-BB4FE43DA43C}" type="presParOf" srcId="{BC69DACC-77FD-4FD3-9262-DC2A44D4F6BA}" destId="{5BA1DEC3-621C-43E1-80F4-93B625481701}" srcOrd="1" destOrd="0" presId="urn:microsoft.com/office/officeart/2018/2/layout/IconVerticalSolidList"/>
    <dgm:cxn modelId="{49770D64-EB05-4D72-A7E7-B6F86528FAB3}" type="presParOf" srcId="{BC69DACC-77FD-4FD3-9262-DC2A44D4F6BA}" destId="{1C50AEDD-9C1B-4AB4-B700-AAA40D636686}" srcOrd="2" destOrd="0" presId="urn:microsoft.com/office/officeart/2018/2/layout/IconVerticalSolidList"/>
    <dgm:cxn modelId="{873F090A-7BDD-4775-9E5D-BA13ED22373C}" type="presParOf" srcId="{BC69DACC-77FD-4FD3-9262-DC2A44D4F6BA}" destId="{5F26DAF8-F6CC-4B09-9E33-6C728A9BCEAA}"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E92EA7-5880-4E68-8167-A8A3766DC59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2CA3ECB-957B-483A-8AB4-85836A702E4C}">
      <dgm:prSet/>
      <dgm:spPr/>
      <dgm:t>
        <a:bodyPr/>
        <a:lstStyle/>
        <a:p>
          <a:r>
            <a:rPr lang="en-US"/>
            <a:t>The industry has increasingly come under greater pressure due to stricter environmental regulations</a:t>
          </a:r>
        </a:p>
      </dgm:t>
    </dgm:pt>
    <dgm:pt modelId="{27647D5F-48BF-4D40-82ED-11EA81756307}" type="parTrans" cxnId="{88737DAB-A031-497A-A8E7-89352A879E27}">
      <dgm:prSet/>
      <dgm:spPr/>
      <dgm:t>
        <a:bodyPr/>
        <a:lstStyle/>
        <a:p>
          <a:endParaRPr lang="en-US"/>
        </a:p>
      </dgm:t>
    </dgm:pt>
    <dgm:pt modelId="{42601230-07CD-45EA-8996-2FC90906D872}" type="sibTrans" cxnId="{88737DAB-A031-497A-A8E7-89352A879E27}">
      <dgm:prSet/>
      <dgm:spPr/>
      <dgm:t>
        <a:bodyPr/>
        <a:lstStyle/>
        <a:p>
          <a:endParaRPr lang="en-US"/>
        </a:p>
      </dgm:t>
    </dgm:pt>
    <dgm:pt modelId="{98165236-6E9A-4E5F-8BE7-9C3B926E3E8B}">
      <dgm:prSet/>
      <dgm:spPr/>
      <dgm:t>
        <a:bodyPr/>
        <a:lstStyle/>
        <a:p>
          <a:pPr rtl="0"/>
          <a:r>
            <a:rPr lang="en-US"/>
            <a:t>IATA’s main policy areas: Climate Change, </a:t>
          </a:r>
          <a:r>
            <a:rPr lang="en-US">
              <a:latin typeface="Century Gothic" panose="020B0502020202020204"/>
            </a:rPr>
            <a:t>Carbon Offsetting</a:t>
          </a:r>
          <a:r>
            <a:rPr lang="en-US"/>
            <a:t>, Aircraft Noise, Local Air Quality, Illegal Wildlife Trafficking</a:t>
          </a:r>
        </a:p>
      </dgm:t>
    </dgm:pt>
    <dgm:pt modelId="{59752773-9E43-430F-962E-B5DC1D0B65D3}" type="parTrans" cxnId="{35646EAC-62EB-4ED8-A7B4-975A5BEB7435}">
      <dgm:prSet/>
      <dgm:spPr/>
      <dgm:t>
        <a:bodyPr/>
        <a:lstStyle/>
        <a:p>
          <a:endParaRPr lang="en-US"/>
        </a:p>
      </dgm:t>
    </dgm:pt>
    <dgm:pt modelId="{D8DDB1C2-481F-4C5F-850B-29B38184F403}" type="sibTrans" cxnId="{35646EAC-62EB-4ED8-A7B4-975A5BEB7435}">
      <dgm:prSet/>
      <dgm:spPr/>
      <dgm:t>
        <a:bodyPr/>
        <a:lstStyle/>
        <a:p>
          <a:endParaRPr lang="en-US"/>
        </a:p>
      </dgm:t>
    </dgm:pt>
    <dgm:pt modelId="{4DA119AA-0C64-42AF-BADB-9BEB715F9C30}" type="pres">
      <dgm:prSet presAssocID="{7CE92EA7-5880-4E68-8167-A8A3766DC599}" presName="root" presStyleCnt="0">
        <dgm:presLayoutVars>
          <dgm:dir/>
          <dgm:resizeHandles val="exact"/>
        </dgm:presLayoutVars>
      </dgm:prSet>
      <dgm:spPr/>
      <dgm:t>
        <a:bodyPr/>
        <a:lstStyle/>
        <a:p>
          <a:endParaRPr lang="en-US"/>
        </a:p>
      </dgm:t>
    </dgm:pt>
    <dgm:pt modelId="{2EEF6964-A1C2-456C-AF52-FE7FFF9A1BA3}" type="pres">
      <dgm:prSet presAssocID="{B2CA3ECB-957B-483A-8AB4-85836A702E4C}" presName="compNode" presStyleCnt="0"/>
      <dgm:spPr/>
    </dgm:pt>
    <dgm:pt modelId="{17406788-F663-4239-9962-8B1E10998AEC}" type="pres">
      <dgm:prSet presAssocID="{B2CA3ECB-957B-483A-8AB4-85836A702E4C}" presName="bgRect" presStyleLbl="bgShp" presStyleIdx="0" presStyleCnt="2"/>
      <dgm:spPr/>
    </dgm:pt>
    <dgm:pt modelId="{DF06A586-1CAD-4761-8895-FBCB141DB501}" type="pres">
      <dgm:prSet presAssocID="{B2CA3ECB-957B-483A-8AB4-85836A702E4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Gavel"/>
        </a:ext>
      </dgm:extLst>
    </dgm:pt>
    <dgm:pt modelId="{F5D25D08-1A02-42E7-8B63-FBBADA828BEF}" type="pres">
      <dgm:prSet presAssocID="{B2CA3ECB-957B-483A-8AB4-85836A702E4C}" presName="spaceRect" presStyleCnt="0"/>
      <dgm:spPr/>
    </dgm:pt>
    <dgm:pt modelId="{B571B014-98C5-44A7-AB2F-E9174E3B4653}" type="pres">
      <dgm:prSet presAssocID="{B2CA3ECB-957B-483A-8AB4-85836A702E4C}" presName="parTx" presStyleLbl="revTx" presStyleIdx="0" presStyleCnt="2">
        <dgm:presLayoutVars>
          <dgm:chMax val="0"/>
          <dgm:chPref val="0"/>
        </dgm:presLayoutVars>
      </dgm:prSet>
      <dgm:spPr/>
      <dgm:t>
        <a:bodyPr/>
        <a:lstStyle/>
        <a:p>
          <a:endParaRPr lang="en-US"/>
        </a:p>
      </dgm:t>
    </dgm:pt>
    <dgm:pt modelId="{00748180-0383-42A0-AFFE-065301EE76D2}" type="pres">
      <dgm:prSet presAssocID="{42601230-07CD-45EA-8996-2FC90906D872}" presName="sibTrans" presStyleCnt="0"/>
      <dgm:spPr/>
    </dgm:pt>
    <dgm:pt modelId="{A590FEE6-1C26-414F-BFA5-7AFF5D61D671}" type="pres">
      <dgm:prSet presAssocID="{98165236-6E9A-4E5F-8BE7-9C3B926E3E8B}" presName="compNode" presStyleCnt="0"/>
      <dgm:spPr/>
    </dgm:pt>
    <dgm:pt modelId="{E8845CDB-7430-4231-8049-DD8020F8C0CA}" type="pres">
      <dgm:prSet presAssocID="{98165236-6E9A-4E5F-8BE7-9C3B926E3E8B}" presName="bgRect" presStyleLbl="bgShp" presStyleIdx="1" presStyleCnt="2"/>
      <dgm:spPr/>
    </dgm:pt>
    <dgm:pt modelId="{F65CA7DF-851D-44CA-AC31-A50B0B491AC7}" type="pres">
      <dgm:prSet presAssocID="{98165236-6E9A-4E5F-8BE7-9C3B926E3E8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Airplane"/>
        </a:ext>
      </dgm:extLst>
    </dgm:pt>
    <dgm:pt modelId="{8952D514-C221-4D8C-8DCB-2F8481609D40}" type="pres">
      <dgm:prSet presAssocID="{98165236-6E9A-4E5F-8BE7-9C3B926E3E8B}" presName="spaceRect" presStyleCnt="0"/>
      <dgm:spPr/>
    </dgm:pt>
    <dgm:pt modelId="{F7E59467-11E4-486F-A825-5324F41F429F}" type="pres">
      <dgm:prSet presAssocID="{98165236-6E9A-4E5F-8BE7-9C3B926E3E8B}" presName="parTx" presStyleLbl="revTx" presStyleIdx="1" presStyleCnt="2">
        <dgm:presLayoutVars>
          <dgm:chMax val="0"/>
          <dgm:chPref val="0"/>
        </dgm:presLayoutVars>
      </dgm:prSet>
      <dgm:spPr/>
      <dgm:t>
        <a:bodyPr/>
        <a:lstStyle/>
        <a:p>
          <a:endParaRPr lang="en-US"/>
        </a:p>
      </dgm:t>
    </dgm:pt>
  </dgm:ptLst>
  <dgm:cxnLst>
    <dgm:cxn modelId="{0E5CA2F2-2D94-4B84-A011-43AE9451834D}" type="presOf" srcId="{98165236-6E9A-4E5F-8BE7-9C3B926E3E8B}" destId="{F7E59467-11E4-486F-A825-5324F41F429F}" srcOrd="0" destOrd="0" presId="urn:microsoft.com/office/officeart/2018/2/layout/IconVerticalSolidList"/>
    <dgm:cxn modelId="{35646EAC-62EB-4ED8-A7B4-975A5BEB7435}" srcId="{7CE92EA7-5880-4E68-8167-A8A3766DC599}" destId="{98165236-6E9A-4E5F-8BE7-9C3B926E3E8B}" srcOrd="1" destOrd="0" parTransId="{59752773-9E43-430F-962E-B5DC1D0B65D3}" sibTransId="{D8DDB1C2-481F-4C5F-850B-29B38184F403}"/>
    <dgm:cxn modelId="{8E835CC0-5695-4FEA-B0ED-3173184E863C}" type="presOf" srcId="{B2CA3ECB-957B-483A-8AB4-85836A702E4C}" destId="{B571B014-98C5-44A7-AB2F-E9174E3B4653}" srcOrd="0" destOrd="0" presId="urn:microsoft.com/office/officeart/2018/2/layout/IconVerticalSolidList"/>
    <dgm:cxn modelId="{F8D06708-003D-4CC6-BB47-719D1D4B53BA}" type="presOf" srcId="{7CE92EA7-5880-4E68-8167-A8A3766DC599}" destId="{4DA119AA-0C64-42AF-BADB-9BEB715F9C30}" srcOrd="0" destOrd="0" presId="urn:microsoft.com/office/officeart/2018/2/layout/IconVerticalSolidList"/>
    <dgm:cxn modelId="{88737DAB-A031-497A-A8E7-89352A879E27}" srcId="{7CE92EA7-5880-4E68-8167-A8A3766DC599}" destId="{B2CA3ECB-957B-483A-8AB4-85836A702E4C}" srcOrd="0" destOrd="0" parTransId="{27647D5F-48BF-4D40-82ED-11EA81756307}" sibTransId="{42601230-07CD-45EA-8996-2FC90906D872}"/>
    <dgm:cxn modelId="{34AD5540-69CE-43E5-8BC5-EC42D2B42D07}" type="presParOf" srcId="{4DA119AA-0C64-42AF-BADB-9BEB715F9C30}" destId="{2EEF6964-A1C2-456C-AF52-FE7FFF9A1BA3}" srcOrd="0" destOrd="0" presId="urn:microsoft.com/office/officeart/2018/2/layout/IconVerticalSolidList"/>
    <dgm:cxn modelId="{FCE005AE-DA32-428F-AF29-407FB9858945}" type="presParOf" srcId="{2EEF6964-A1C2-456C-AF52-FE7FFF9A1BA3}" destId="{17406788-F663-4239-9962-8B1E10998AEC}" srcOrd="0" destOrd="0" presId="urn:microsoft.com/office/officeart/2018/2/layout/IconVerticalSolidList"/>
    <dgm:cxn modelId="{68D0FDA2-CCC3-46D5-8EFF-B46DA627E846}" type="presParOf" srcId="{2EEF6964-A1C2-456C-AF52-FE7FFF9A1BA3}" destId="{DF06A586-1CAD-4761-8895-FBCB141DB501}" srcOrd="1" destOrd="0" presId="urn:microsoft.com/office/officeart/2018/2/layout/IconVerticalSolidList"/>
    <dgm:cxn modelId="{7576B3CE-DAFB-494C-9AF3-CD46817C98C6}" type="presParOf" srcId="{2EEF6964-A1C2-456C-AF52-FE7FFF9A1BA3}" destId="{F5D25D08-1A02-42E7-8B63-FBBADA828BEF}" srcOrd="2" destOrd="0" presId="urn:microsoft.com/office/officeart/2018/2/layout/IconVerticalSolidList"/>
    <dgm:cxn modelId="{54766757-2EBC-4323-A47F-3004A156BEE4}" type="presParOf" srcId="{2EEF6964-A1C2-456C-AF52-FE7FFF9A1BA3}" destId="{B571B014-98C5-44A7-AB2F-E9174E3B4653}" srcOrd="3" destOrd="0" presId="urn:microsoft.com/office/officeart/2018/2/layout/IconVerticalSolidList"/>
    <dgm:cxn modelId="{46379A18-F152-4F0B-82C9-55DA5D223871}" type="presParOf" srcId="{4DA119AA-0C64-42AF-BADB-9BEB715F9C30}" destId="{00748180-0383-42A0-AFFE-065301EE76D2}" srcOrd="1" destOrd="0" presId="urn:microsoft.com/office/officeart/2018/2/layout/IconVerticalSolidList"/>
    <dgm:cxn modelId="{DBCD82D1-6FFE-407F-BB2B-DAE145EC26CE}" type="presParOf" srcId="{4DA119AA-0C64-42AF-BADB-9BEB715F9C30}" destId="{A590FEE6-1C26-414F-BFA5-7AFF5D61D671}" srcOrd="2" destOrd="0" presId="urn:microsoft.com/office/officeart/2018/2/layout/IconVerticalSolidList"/>
    <dgm:cxn modelId="{288DF9C0-2132-4312-8982-EAF970E2BDDE}" type="presParOf" srcId="{A590FEE6-1C26-414F-BFA5-7AFF5D61D671}" destId="{E8845CDB-7430-4231-8049-DD8020F8C0CA}" srcOrd="0" destOrd="0" presId="urn:microsoft.com/office/officeart/2018/2/layout/IconVerticalSolidList"/>
    <dgm:cxn modelId="{BD8BCAA6-82A2-430B-BDD0-28633945866F}" type="presParOf" srcId="{A590FEE6-1C26-414F-BFA5-7AFF5D61D671}" destId="{F65CA7DF-851D-44CA-AC31-A50B0B491AC7}" srcOrd="1" destOrd="0" presId="urn:microsoft.com/office/officeart/2018/2/layout/IconVerticalSolidList"/>
    <dgm:cxn modelId="{F226A1A5-0E37-498C-AA63-4E86B721BAD5}" type="presParOf" srcId="{A590FEE6-1C26-414F-BFA5-7AFF5D61D671}" destId="{8952D514-C221-4D8C-8DCB-2F8481609D40}" srcOrd="2" destOrd="0" presId="urn:microsoft.com/office/officeart/2018/2/layout/IconVerticalSolidList"/>
    <dgm:cxn modelId="{540C35AF-6370-423C-93B0-727761E5DAAB}" type="presParOf" srcId="{A590FEE6-1C26-414F-BFA5-7AFF5D61D671}" destId="{F7E59467-11E4-486F-A825-5324F41F429F}"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193CCA-2604-4926-BFFC-36BD72D56BF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B329A9ED-1C8E-47BF-8380-E13D94CF9596}">
      <dgm:prSet/>
      <dgm:spPr>
        <a:solidFill>
          <a:schemeClr val="accent1"/>
        </a:solidFill>
      </dgm:spPr>
      <dgm:t>
        <a:bodyPr/>
        <a:lstStyle/>
        <a:p>
          <a:r>
            <a:rPr lang="en-US"/>
            <a:t>Purchasing Current Oil Contracts</a:t>
          </a:r>
        </a:p>
      </dgm:t>
    </dgm:pt>
    <dgm:pt modelId="{6DA50543-B483-484C-B38C-30ABEAF73518}" type="parTrans" cxnId="{FDC56E32-E423-41F5-92D1-F38BA4DC54CD}">
      <dgm:prSet/>
      <dgm:spPr/>
      <dgm:t>
        <a:bodyPr/>
        <a:lstStyle/>
        <a:p>
          <a:endParaRPr lang="en-US"/>
        </a:p>
      </dgm:t>
    </dgm:pt>
    <dgm:pt modelId="{63FCB84F-B5FB-4F0A-B608-D3BAD3791062}" type="sibTrans" cxnId="{FDC56E32-E423-41F5-92D1-F38BA4DC54CD}">
      <dgm:prSet/>
      <dgm:spPr/>
      <dgm:t>
        <a:bodyPr/>
        <a:lstStyle/>
        <a:p>
          <a:endParaRPr lang="en-US"/>
        </a:p>
      </dgm:t>
    </dgm:pt>
    <dgm:pt modelId="{D833867F-3017-4003-9B9E-95B32AD3547D}">
      <dgm:prSet/>
      <dgm:spPr>
        <a:solidFill>
          <a:schemeClr val="accent1"/>
        </a:solidFill>
      </dgm:spPr>
      <dgm:t>
        <a:bodyPr/>
        <a:lstStyle/>
        <a:p>
          <a:r>
            <a:rPr lang="en-US"/>
            <a:t>Purchasing Call Options</a:t>
          </a:r>
        </a:p>
      </dgm:t>
    </dgm:pt>
    <dgm:pt modelId="{0A9E7596-2DE9-418C-B5D7-29A176E4B51B}" type="parTrans" cxnId="{5F405DB3-C413-4AD5-811B-C3489B3439ED}">
      <dgm:prSet/>
      <dgm:spPr/>
      <dgm:t>
        <a:bodyPr/>
        <a:lstStyle/>
        <a:p>
          <a:endParaRPr lang="en-US"/>
        </a:p>
      </dgm:t>
    </dgm:pt>
    <dgm:pt modelId="{ED3E183A-2246-449C-A925-0BDECDE14822}" type="sibTrans" cxnId="{5F405DB3-C413-4AD5-811B-C3489B3439ED}">
      <dgm:prSet/>
      <dgm:spPr/>
      <dgm:t>
        <a:bodyPr/>
        <a:lstStyle/>
        <a:p>
          <a:endParaRPr lang="en-US"/>
        </a:p>
      </dgm:t>
    </dgm:pt>
    <dgm:pt modelId="{2305ADCF-E888-4753-B150-60E6CD2E4114}">
      <dgm:prSet/>
      <dgm:spPr>
        <a:solidFill>
          <a:schemeClr val="accent1"/>
        </a:solidFill>
      </dgm:spPr>
      <dgm:t>
        <a:bodyPr/>
        <a:lstStyle/>
        <a:p>
          <a:r>
            <a:rPr lang="en-US"/>
            <a:t>Implementing a Collar Hedge</a:t>
          </a:r>
        </a:p>
      </dgm:t>
    </dgm:pt>
    <dgm:pt modelId="{60CC4590-2E54-4D0B-9A13-5231439FE760}" type="parTrans" cxnId="{323C4499-3B98-4456-B63E-45EE25F317F3}">
      <dgm:prSet/>
      <dgm:spPr/>
      <dgm:t>
        <a:bodyPr/>
        <a:lstStyle/>
        <a:p>
          <a:endParaRPr lang="en-US"/>
        </a:p>
      </dgm:t>
    </dgm:pt>
    <dgm:pt modelId="{96F0A0B5-51FA-48AD-A756-784632FA824B}" type="sibTrans" cxnId="{323C4499-3B98-4456-B63E-45EE25F317F3}">
      <dgm:prSet/>
      <dgm:spPr/>
      <dgm:t>
        <a:bodyPr/>
        <a:lstStyle/>
        <a:p>
          <a:endParaRPr lang="en-US"/>
        </a:p>
      </dgm:t>
    </dgm:pt>
    <dgm:pt modelId="{390F946A-8E08-4A3E-9CD6-6DFF0B80F841}">
      <dgm:prSet/>
      <dgm:spPr/>
      <dgm:t>
        <a:bodyPr/>
        <a:lstStyle/>
        <a:p>
          <a:r>
            <a:rPr lang="en-US"/>
            <a:t>Requires a company to purchase both a call option and a put option.</a:t>
          </a:r>
        </a:p>
      </dgm:t>
    </dgm:pt>
    <dgm:pt modelId="{5D425050-6DAC-4563-ABC9-56BDB70D44A2}" type="parTrans" cxnId="{226B2665-836B-491C-9EF6-2CFC0550BF82}">
      <dgm:prSet/>
      <dgm:spPr/>
      <dgm:t>
        <a:bodyPr/>
        <a:lstStyle/>
        <a:p>
          <a:endParaRPr lang="en-US"/>
        </a:p>
      </dgm:t>
    </dgm:pt>
    <dgm:pt modelId="{84BC8BF1-6077-4C69-8AD4-B769B2342DDA}" type="sibTrans" cxnId="{226B2665-836B-491C-9EF6-2CFC0550BF82}">
      <dgm:prSet/>
      <dgm:spPr/>
      <dgm:t>
        <a:bodyPr/>
        <a:lstStyle/>
        <a:p>
          <a:endParaRPr lang="en-US"/>
        </a:p>
      </dgm:t>
    </dgm:pt>
    <dgm:pt modelId="{4FEC9E81-856B-47D2-AFED-7E112E15A188}">
      <dgm:prSet/>
      <dgm:spPr>
        <a:solidFill>
          <a:schemeClr val="accent1"/>
        </a:solidFill>
      </dgm:spPr>
      <dgm:t>
        <a:bodyPr/>
        <a:lstStyle/>
        <a:p>
          <a:r>
            <a:rPr lang="en-US"/>
            <a:t>Purchasing Swap Contracts</a:t>
          </a:r>
        </a:p>
      </dgm:t>
    </dgm:pt>
    <dgm:pt modelId="{B8907746-1DC2-4035-B347-9A6C9916D309}" type="parTrans" cxnId="{845AFEB5-BA19-4806-8AA1-246F9553AADB}">
      <dgm:prSet/>
      <dgm:spPr/>
      <dgm:t>
        <a:bodyPr/>
        <a:lstStyle/>
        <a:p>
          <a:endParaRPr lang="en-US"/>
        </a:p>
      </dgm:t>
    </dgm:pt>
    <dgm:pt modelId="{7E5811D8-A1E1-4658-9EB1-C428579070CF}" type="sibTrans" cxnId="{845AFEB5-BA19-4806-8AA1-246F9553AADB}">
      <dgm:prSet/>
      <dgm:spPr/>
      <dgm:t>
        <a:bodyPr/>
        <a:lstStyle/>
        <a:p>
          <a:endParaRPr lang="en-US"/>
        </a:p>
      </dgm:t>
    </dgm:pt>
    <dgm:pt modelId="{5D06E032-DF15-4EB6-BADE-C9C4DE6C5A25}">
      <dgm:prSet/>
      <dgm:spPr/>
      <dgm:t>
        <a:bodyPr/>
        <a:lstStyle/>
        <a:p>
          <a:r>
            <a:rPr lang="en-US"/>
            <a:t>Like a call option, but with more stringent guidelines.</a:t>
          </a:r>
        </a:p>
      </dgm:t>
    </dgm:pt>
    <dgm:pt modelId="{CA1084C5-E99E-4615-B407-A60E40FBDD23}" type="parTrans" cxnId="{56A39E25-52BE-4553-9B12-78E7A1B66387}">
      <dgm:prSet/>
      <dgm:spPr/>
      <dgm:t>
        <a:bodyPr/>
        <a:lstStyle/>
        <a:p>
          <a:endParaRPr lang="en-US"/>
        </a:p>
      </dgm:t>
    </dgm:pt>
    <dgm:pt modelId="{69227D52-637A-4BE8-B237-15E35E865730}" type="sibTrans" cxnId="{56A39E25-52BE-4553-9B12-78E7A1B66387}">
      <dgm:prSet/>
      <dgm:spPr/>
      <dgm:t>
        <a:bodyPr/>
        <a:lstStyle/>
        <a:p>
          <a:endParaRPr lang="en-US"/>
        </a:p>
      </dgm:t>
    </dgm:pt>
    <dgm:pt modelId="{BD748AB2-8DEE-4530-941A-BEDB1F37FB31}">
      <dgm:prSet/>
      <dgm:spPr/>
      <dgm:t>
        <a:bodyPr/>
        <a:lstStyle/>
        <a:p>
          <a:r>
            <a:rPr lang="en-US"/>
            <a:t>Locks in the purchase of oil at a future price at a specified date.</a:t>
          </a:r>
        </a:p>
      </dgm:t>
    </dgm:pt>
    <dgm:pt modelId="{FB888EA7-1AA2-4AE9-9E92-3995339D985B}" type="parTrans" cxnId="{2AA3D1D2-65F7-4A80-96A7-E891519F0B74}">
      <dgm:prSet/>
      <dgm:spPr/>
      <dgm:t>
        <a:bodyPr/>
        <a:lstStyle/>
        <a:p>
          <a:endParaRPr lang="en-US"/>
        </a:p>
      </dgm:t>
    </dgm:pt>
    <dgm:pt modelId="{9A5EC3E5-D902-4F90-A887-46BF4A257A5C}" type="sibTrans" cxnId="{2AA3D1D2-65F7-4A80-96A7-E891519F0B74}">
      <dgm:prSet/>
      <dgm:spPr/>
      <dgm:t>
        <a:bodyPr/>
        <a:lstStyle/>
        <a:p>
          <a:endParaRPr lang="en-US"/>
        </a:p>
      </dgm:t>
    </dgm:pt>
    <dgm:pt modelId="{468E3656-D5DC-43C4-A719-65935051B17F}">
      <dgm:prSet/>
      <dgm:spPr/>
      <dgm:t>
        <a:bodyPr/>
        <a:lstStyle/>
        <a:p>
          <a:r>
            <a:rPr lang="en-US"/>
            <a:t>If fuel prices decline instead, the airline company has the potential to lose much more than it would with a call option strategy.</a:t>
          </a:r>
        </a:p>
      </dgm:t>
    </dgm:pt>
    <dgm:pt modelId="{56F26362-B41B-48C2-AEF9-493DCB6BF8B0}" type="parTrans" cxnId="{F5AED1D0-A7F0-42ED-8825-B80D561FC6C7}">
      <dgm:prSet/>
      <dgm:spPr/>
      <dgm:t>
        <a:bodyPr/>
        <a:lstStyle/>
        <a:p>
          <a:endParaRPr lang="en-US"/>
        </a:p>
      </dgm:t>
    </dgm:pt>
    <dgm:pt modelId="{E3C8B325-68D7-446E-B13D-65DA7D296763}" type="sibTrans" cxnId="{F5AED1D0-A7F0-42ED-8825-B80D561FC6C7}">
      <dgm:prSet/>
      <dgm:spPr/>
      <dgm:t>
        <a:bodyPr/>
        <a:lstStyle/>
        <a:p>
          <a:endParaRPr lang="en-US"/>
        </a:p>
      </dgm:t>
    </dgm:pt>
    <dgm:pt modelId="{78AD3292-426F-4190-A02C-330D2852B397}" type="pres">
      <dgm:prSet presAssocID="{C7193CCA-2604-4926-BFFC-36BD72D56BF8}" presName="linear" presStyleCnt="0">
        <dgm:presLayoutVars>
          <dgm:dir/>
          <dgm:animLvl val="lvl"/>
          <dgm:resizeHandles val="exact"/>
        </dgm:presLayoutVars>
      </dgm:prSet>
      <dgm:spPr/>
      <dgm:t>
        <a:bodyPr/>
        <a:lstStyle/>
        <a:p>
          <a:endParaRPr lang="en-US"/>
        </a:p>
      </dgm:t>
    </dgm:pt>
    <dgm:pt modelId="{8C2D85DC-AAE9-472C-BA83-EE5430CF1573}" type="pres">
      <dgm:prSet presAssocID="{B329A9ED-1C8E-47BF-8380-E13D94CF9596}" presName="parentLin" presStyleCnt="0"/>
      <dgm:spPr/>
    </dgm:pt>
    <dgm:pt modelId="{B8B0B6C4-943A-4870-AF7E-CD801D337D40}" type="pres">
      <dgm:prSet presAssocID="{B329A9ED-1C8E-47BF-8380-E13D94CF9596}" presName="parentLeftMargin" presStyleLbl="node1" presStyleIdx="0" presStyleCnt="4"/>
      <dgm:spPr/>
      <dgm:t>
        <a:bodyPr/>
        <a:lstStyle/>
        <a:p>
          <a:endParaRPr lang="en-US"/>
        </a:p>
      </dgm:t>
    </dgm:pt>
    <dgm:pt modelId="{20E3334D-66CC-4054-88CA-7EB3E6680BFE}" type="pres">
      <dgm:prSet presAssocID="{B329A9ED-1C8E-47BF-8380-E13D94CF9596}" presName="parentText" presStyleLbl="node1" presStyleIdx="0" presStyleCnt="4">
        <dgm:presLayoutVars>
          <dgm:chMax val="0"/>
          <dgm:bulletEnabled val="1"/>
        </dgm:presLayoutVars>
      </dgm:prSet>
      <dgm:spPr/>
      <dgm:t>
        <a:bodyPr/>
        <a:lstStyle/>
        <a:p>
          <a:endParaRPr lang="en-US"/>
        </a:p>
      </dgm:t>
    </dgm:pt>
    <dgm:pt modelId="{C437FCB9-D1D1-4C8B-A6D8-3F4D6F900495}" type="pres">
      <dgm:prSet presAssocID="{B329A9ED-1C8E-47BF-8380-E13D94CF9596}" presName="negativeSpace" presStyleCnt="0"/>
      <dgm:spPr/>
    </dgm:pt>
    <dgm:pt modelId="{269387F2-0317-431C-A286-5359BB4F714A}" type="pres">
      <dgm:prSet presAssocID="{B329A9ED-1C8E-47BF-8380-E13D94CF9596}" presName="childText" presStyleLbl="conFgAcc1" presStyleIdx="0" presStyleCnt="4">
        <dgm:presLayoutVars>
          <dgm:bulletEnabled val="1"/>
        </dgm:presLayoutVars>
      </dgm:prSet>
      <dgm:spPr/>
    </dgm:pt>
    <dgm:pt modelId="{F159A46B-A0DA-4118-9B26-F24FBE62212B}" type="pres">
      <dgm:prSet presAssocID="{63FCB84F-B5FB-4F0A-B608-D3BAD3791062}" presName="spaceBetweenRectangles" presStyleCnt="0"/>
      <dgm:spPr/>
    </dgm:pt>
    <dgm:pt modelId="{4C55CB15-9F96-4328-A65B-EBBEB8180CC6}" type="pres">
      <dgm:prSet presAssocID="{D833867F-3017-4003-9B9E-95B32AD3547D}" presName="parentLin" presStyleCnt="0"/>
      <dgm:spPr/>
    </dgm:pt>
    <dgm:pt modelId="{D3333EDD-5606-4F6E-B570-B325AF6C0035}" type="pres">
      <dgm:prSet presAssocID="{D833867F-3017-4003-9B9E-95B32AD3547D}" presName="parentLeftMargin" presStyleLbl="node1" presStyleIdx="0" presStyleCnt="4"/>
      <dgm:spPr/>
      <dgm:t>
        <a:bodyPr/>
        <a:lstStyle/>
        <a:p>
          <a:endParaRPr lang="en-US"/>
        </a:p>
      </dgm:t>
    </dgm:pt>
    <dgm:pt modelId="{DF3DF673-8D4E-4FD2-946E-AFB9FC19C928}" type="pres">
      <dgm:prSet presAssocID="{D833867F-3017-4003-9B9E-95B32AD3547D}" presName="parentText" presStyleLbl="node1" presStyleIdx="1" presStyleCnt="4">
        <dgm:presLayoutVars>
          <dgm:chMax val="0"/>
          <dgm:bulletEnabled val="1"/>
        </dgm:presLayoutVars>
      </dgm:prSet>
      <dgm:spPr/>
      <dgm:t>
        <a:bodyPr/>
        <a:lstStyle/>
        <a:p>
          <a:endParaRPr lang="en-US"/>
        </a:p>
      </dgm:t>
    </dgm:pt>
    <dgm:pt modelId="{5589D607-A69B-4FB5-9ADA-C5F61A95286A}" type="pres">
      <dgm:prSet presAssocID="{D833867F-3017-4003-9B9E-95B32AD3547D}" presName="negativeSpace" presStyleCnt="0"/>
      <dgm:spPr/>
    </dgm:pt>
    <dgm:pt modelId="{52388A27-417A-4623-8583-CA7CE38984D9}" type="pres">
      <dgm:prSet presAssocID="{D833867F-3017-4003-9B9E-95B32AD3547D}" presName="childText" presStyleLbl="conFgAcc1" presStyleIdx="1" presStyleCnt="4">
        <dgm:presLayoutVars>
          <dgm:bulletEnabled val="1"/>
        </dgm:presLayoutVars>
      </dgm:prSet>
      <dgm:spPr/>
    </dgm:pt>
    <dgm:pt modelId="{11F18A6E-6CBA-438F-91DD-4FBADA3AF704}" type="pres">
      <dgm:prSet presAssocID="{ED3E183A-2246-449C-A925-0BDECDE14822}" presName="spaceBetweenRectangles" presStyleCnt="0"/>
      <dgm:spPr/>
    </dgm:pt>
    <dgm:pt modelId="{F14F8C23-74B1-409E-86FF-02DCADAA0172}" type="pres">
      <dgm:prSet presAssocID="{2305ADCF-E888-4753-B150-60E6CD2E4114}" presName="parentLin" presStyleCnt="0"/>
      <dgm:spPr/>
    </dgm:pt>
    <dgm:pt modelId="{36A9D448-124C-412A-A7C8-6F0DF51ABA68}" type="pres">
      <dgm:prSet presAssocID="{2305ADCF-E888-4753-B150-60E6CD2E4114}" presName="parentLeftMargin" presStyleLbl="node1" presStyleIdx="1" presStyleCnt="4"/>
      <dgm:spPr/>
      <dgm:t>
        <a:bodyPr/>
        <a:lstStyle/>
        <a:p>
          <a:endParaRPr lang="en-US"/>
        </a:p>
      </dgm:t>
    </dgm:pt>
    <dgm:pt modelId="{B4AC095F-0F8C-48EE-9394-6ECECC871E1B}" type="pres">
      <dgm:prSet presAssocID="{2305ADCF-E888-4753-B150-60E6CD2E4114}" presName="parentText" presStyleLbl="node1" presStyleIdx="2" presStyleCnt="4">
        <dgm:presLayoutVars>
          <dgm:chMax val="0"/>
          <dgm:bulletEnabled val="1"/>
        </dgm:presLayoutVars>
      </dgm:prSet>
      <dgm:spPr/>
      <dgm:t>
        <a:bodyPr/>
        <a:lstStyle/>
        <a:p>
          <a:endParaRPr lang="en-US"/>
        </a:p>
      </dgm:t>
    </dgm:pt>
    <dgm:pt modelId="{FF1BE358-54D7-4CF4-B643-343C3C9859D4}" type="pres">
      <dgm:prSet presAssocID="{2305ADCF-E888-4753-B150-60E6CD2E4114}" presName="negativeSpace" presStyleCnt="0"/>
      <dgm:spPr/>
    </dgm:pt>
    <dgm:pt modelId="{FD6F8AFE-7677-439D-A1E9-897F77E4A592}" type="pres">
      <dgm:prSet presAssocID="{2305ADCF-E888-4753-B150-60E6CD2E4114}" presName="childText" presStyleLbl="conFgAcc1" presStyleIdx="2" presStyleCnt="4">
        <dgm:presLayoutVars>
          <dgm:bulletEnabled val="1"/>
        </dgm:presLayoutVars>
      </dgm:prSet>
      <dgm:spPr/>
      <dgm:t>
        <a:bodyPr/>
        <a:lstStyle/>
        <a:p>
          <a:endParaRPr lang="en-US"/>
        </a:p>
      </dgm:t>
    </dgm:pt>
    <dgm:pt modelId="{3FA9DC65-067B-42CB-BD33-65C59C5811AC}" type="pres">
      <dgm:prSet presAssocID="{96F0A0B5-51FA-48AD-A756-784632FA824B}" presName="spaceBetweenRectangles" presStyleCnt="0"/>
      <dgm:spPr/>
    </dgm:pt>
    <dgm:pt modelId="{CB82CF04-7E7C-4C28-BAD3-6BF4D5D7D6EB}" type="pres">
      <dgm:prSet presAssocID="{4FEC9E81-856B-47D2-AFED-7E112E15A188}" presName="parentLin" presStyleCnt="0"/>
      <dgm:spPr/>
    </dgm:pt>
    <dgm:pt modelId="{7CBCE3D1-CA11-439E-A7B3-B9AC7FBB67F6}" type="pres">
      <dgm:prSet presAssocID="{4FEC9E81-856B-47D2-AFED-7E112E15A188}" presName="parentLeftMargin" presStyleLbl="node1" presStyleIdx="2" presStyleCnt="4"/>
      <dgm:spPr/>
      <dgm:t>
        <a:bodyPr/>
        <a:lstStyle/>
        <a:p>
          <a:endParaRPr lang="en-US"/>
        </a:p>
      </dgm:t>
    </dgm:pt>
    <dgm:pt modelId="{7E964CCE-03AE-4F1E-B50D-ABBD92CDF1F6}" type="pres">
      <dgm:prSet presAssocID="{4FEC9E81-856B-47D2-AFED-7E112E15A188}" presName="parentText" presStyleLbl="node1" presStyleIdx="3" presStyleCnt="4">
        <dgm:presLayoutVars>
          <dgm:chMax val="0"/>
          <dgm:bulletEnabled val="1"/>
        </dgm:presLayoutVars>
      </dgm:prSet>
      <dgm:spPr/>
      <dgm:t>
        <a:bodyPr/>
        <a:lstStyle/>
        <a:p>
          <a:endParaRPr lang="en-US"/>
        </a:p>
      </dgm:t>
    </dgm:pt>
    <dgm:pt modelId="{9E5AD856-3257-427F-993F-471D31B57960}" type="pres">
      <dgm:prSet presAssocID="{4FEC9E81-856B-47D2-AFED-7E112E15A188}" presName="negativeSpace" presStyleCnt="0"/>
      <dgm:spPr/>
    </dgm:pt>
    <dgm:pt modelId="{6A2E2E9C-BCA5-4319-8923-5BFE655200E6}" type="pres">
      <dgm:prSet presAssocID="{4FEC9E81-856B-47D2-AFED-7E112E15A188}" presName="childText" presStyleLbl="conFgAcc1" presStyleIdx="3" presStyleCnt="4">
        <dgm:presLayoutVars>
          <dgm:bulletEnabled val="1"/>
        </dgm:presLayoutVars>
      </dgm:prSet>
      <dgm:spPr/>
      <dgm:t>
        <a:bodyPr/>
        <a:lstStyle/>
        <a:p>
          <a:endParaRPr lang="en-US"/>
        </a:p>
      </dgm:t>
    </dgm:pt>
  </dgm:ptLst>
  <dgm:cxnLst>
    <dgm:cxn modelId="{ED5B7B69-5039-451F-BFBE-8FF4FD1C636E}" type="presOf" srcId="{B329A9ED-1C8E-47BF-8380-E13D94CF9596}" destId="{B8B0B6C4-943A-4870-AF7E-CD801D337D40}" srcOrd="0" destOrd="0" presId="urn:microsoft.com/office/officeart/2005/8/layout/list1"/>
    <dgm:cxn modelId="{CDC8D67C-DBB8-4484-B330-6105A7531E71}" type="presOf" srcId="{4FEC9E81-856B-47D2-AFED-7E112E15A188}" destId="{7CBCE3D1-CA11-439E-A7B3-B9AC7FBB67F6}" srcOrd="0" destOrd="0" presId="urn:microsoft.com/office/officeart/2005/8/layout/list1"/>
    <dgm:cxn modelId="{F5AED1D0-A7F0-42ED-8825-B80D561FC6C7}" srcId="{4FEC9E81-856B-47D2-AFED-7E112E15A188}" destId="{468E3656-D5DC-43C4-A719-65935051B17F}" srcOrd="2" destOrd="0" parTransId="{56F26362-B41B-48C2-AEF9-493DCB6BF8B0}" sibTransId="{E3C8B325-68D7-446E-B13D-65DA7D296763}"/>
    <dgm:cxn modelId="{2AA3D1D2-65F7-4A80-96A7-E891519F0B74}" srcId="{4FEC9E81-856B-47D2-AFED-7E112E15A188}" destId="{BD748AB2-8DEE-4530-941A-BEDB1F37FB31}" srcOrd="1" destOrd="0" parTransId="{FB888EA7-1AA2-4AE9-9E92-3995339D985B}" sibTransId="{9A5EC3E5-D902-4F90-A887-46BF4A257A5C}"/>
    <dgm:cxn modelId="{41EBC25D-5B4B-4F99-80CA-E6AC4F0769D3}" type="presOf" srcId="{2305ADCF-E888-4753-B150-60E6CD2E4114}" destId="{B4AC095F-0F8C-48EE-9394-6ECECC871E1B}" srcOrd="1" destOrd="0" presId="urn:microsoft.com/office/officeart/2005/8/layout/list1"/>
    <dgm:cxn modelId="{323C4499-3B98-4456-B63E-45EE25F317F3}" srcId="{C7193CCA-2604-4926-BFFC-36BD72D56BF8}" destId="{2305ADCF-E888-4753-B150-60E6CD2E4114}" srcOrd="2" destOrd="0" parTransId="{60CC4590-2E54-4D0B-9A13-5231439FE760}" sibTransId="{96F0A0B5-51FA-48AD-A756-784632FA824B}"/>
    <dgm:cxn modelId="{96927F94-1967-41C1-A01A-E54088DE60B4}" type="presOf" srcId="{2305ADCF-E888-4753-B150-60E6CD2E4114}" destId="{36A9D448-124C-412A-A7C8-6F0DF51ABA68}" srcOrd="0" destOrd="0" presId="urn:microsoft.com/office/officeart/2005/8/layout/list1"/>
    <dgm:cxn modelId="{5F405DB3-C413-4AD5-811B-C3489B3439ED}" srcId="{C7193CCA-2604-4926-BFFC-36BD72D56BF8}" destId="{D833867F-3017-4003-9B9E-95B32AD3547D}" srcOrd="1" destOrd="0" parTransId="{0A9E7596-2DE9-418C-B5D7-29A176E4B51B}" sibTransId="{ED3E183A-2246-449C-A925-0BDECDE14822}"/>
    <dgm:cxn modelId="{FDC56E32-E423-41F5-92D1-F38BA4DC54CD}" srcId="{C7193CCA-2604-4926-BFFC-36BD72D56BF8}" destId="{B329A9ED-1C8E-47BF-8380-E13D94CF9596}" srcOrd="0" destOrd="0" parTransId="{6DA50543-B483-484C-B38C-30ABEAF73518}" sibTransId="{63FCB84F-B5FB-4F0A-B608-D3BAD3791062}"/>
    <dgm:cxn modelId="{B459B4FA-1B03-446E-A12E-1287BAE83612}" type="presOf" srcId="{C7193CCA-2604-4926-BFFC-36BD72D56BF8}" destId="{78AD3292-426F-4190-A02C-330D2852B397}" srcOrd="0" destOrd="0" presId="urn:microsoft.com/office/officeart/2005/8/layout/list1"/>
    <dgm:cxn modelId="{845AFEB5-BA19-4806-8AA1-246F9553AADB}" srcId="{C7193CCA-2604-4926-BFFC-36BD72D56BF8}" destId="{4FEC9E81-856B-47D2-AFED-7E112E15A188}" srcOrd="3" destOrd="0" parTransId="{B8907746-1DC2-4035-B347-9A6C9916D309}" sibTransId="{7E5811D8-A1E1-4658-9EB1-C428579070CF}"/>
    <dgm:cxn modelId="{0E3B4F9A-EABD-43A0-B2E1-183B180357E9}" type="presOf" srcId="{468E3656-D5DC-43C4-A719-65935051B17F}" destId="{6A2E2E9C-BCA5-4319-8923-5BFE655200E6}" srcOrd="0" destOrd="2" presId="urn:microsoft.com/office/officeart/2005/8/layout/list1"/>
    <dgm:cxn modelId="{E21909A5-5255-4C03-8A7B-ACAA38CF0317}" type="presOf" srcId="{4FEC9E81-856B-47D2-AFED-7E112E15A188}" destId="{7E964CCE-03AE-4F1E-B50D-ABBD92CDF1F6}" srcOrd="1" destOrd="0" presId="urn:microsoft.com/office/officeart/2005/8/layout/list1"/>
    <dgm:cxn modelId="{3D140DC3-D3BE-4685-A3B4-8A8845315B6B}" type="presOf" srcId="{B329A9ED-1C8E-47BF-8380-E13D94CF9596}" destId="{20E3334D-66CC-4054-88CA-7EB3E6680BFE}" srcOrd="1" destOrd="0" presId="urn:microsoft.com/office/officeart/2005/8/layout/list1"/>
    <dgm:cxn modelId="{632C344E-7E30-4062-9844-5F6CCA07FDE3}" type="presOf" srcId="{D833867F-3017-4003-9B9E-95B32AD3547D}" destId="{D3333EDD-5606-4F6E-B570-B325AF6C0035}" srcOrd="0" destOrd="0" presId="urn:microsoft.com/office/officeart/2005/8/layout/list1"/>
    <dgm:cxn modelId="{56A39E25-52BE-4553-9B12-78E7A1B66387}" srcId="{4FEC9E81-856B-47D2-AFED-7E112E15A188}" destId="{5D06E032-DF15-4EB6-BADE-C9C4DE6C5A25}" srcOrd="0" destOrd="0" parTransId="{CA1084C5-E99E-4615-B407-A60E40FBDD23}" sibTransId="{69227D52-637A-4BE8-B237-15E35E865730}"/>
    <dgm:cxn modelId="{BB53DBEB-151D-41B6-9F10-FB8A8E98A7FD}" type="presOf" srcId="{BD748AB2-8DEE-4530-941A-BEDB1F37FB31}" destId="{6A2E2E9C-BCA5-4319-8923-5BFE655200E6}" srcOrd="0" destOrd="1" presId="urn:microsoft.com/office/officeart/2005/8/layout/list1"/>
    <dgm:cxn modelId="{616E3DC3-A98D-4ED4-ADAC-CB6A713FA2F1}" type="presOf" srcId="{5D06E032-DF15-4EB6-BADE-C9C4DE6C5A25}" destId="{6A2E2E9C-BCA5-4319-8923-5BFE655200E6}" srcOrd="0" destOrd="0" presId="urn:microsoft.com/office/officeart/2005/8/layout/list1"/>
    <dgm:cxn modelId="{7B9C7B12-AF06-4685-A9D3-0C3FE0E9F96E}" type="presOf" srcId="{D833867F-3017-4003-9B9E-95B32AD3547D}" destId="{DF3DF673-8D4E-4FD2-946E-AFB9FC19C928}" srcOrd="1" destOrd="0" presId="urn:microsoft.com/office/officeart/2005/8/layout/list1"/>
    <dgm:cxn modelId="{F24EE2A9-10E4-42CB-B6FB-73E826C3A163}" type="presOf" srcId="{390F946A-8E08-4A3E-9CD6-6DFF0B80F841}" destId="{FD6F8AFE-7677-439D-A1E9-897F77E4A592}" srcOrd="0" destOrd="0" presId="urn:microsoft.com/office/officeart/2005/8/layout/list1"/>
    <dgm:cxn modelId="{226B2665-836B-491C-9EF6-2CFC0550BF82}" srcId="{2305ADCF-E888-4753-B150-60E6CD2E4114}" destId="{390F946A-8E08-4A3E-9CD6-6DFF0B80F841}" srcOrd="0" destOrd="0" parTransId="{5D425050-6DAC-4563-ABC9-56BDB70D44A2}" sibTransId="{84BC8BF1-6077-4C69-8AD4-B769B2342DDA}"/>
    <dgm:cxn modelId="{CDD0D7EE-D386-4D0A-B68C-220B41176843}" type="presParOf" srcId="{78AD3292-426F-4190-A02C-330D2852B397}" destId="{8C2D85DC-AAE9-472C-BA83-EE5430CF1573}" srcOrd="0" destOrd="0" presId="urn:microsoft.com/office/officeart/2005/8/layout/list1"/>
    <dgm:cxn modelId="{867B4ED3-0E8F-4A7D-97C3-8D01B29A61BD}" type="presParOf" srcId="{8C2D85DC-AAE9-472C-BA83-EE5430CF1573}" destId="{B8B0B6C4-943A-4870-AF7E-CD801D337D40}" srcOrd="0" destOrd="0" presId="urn:microsoft.com/office/officeart/2005/8/layout/list1"/>
    <dgm:cxn modelId="{A8787A37-378D-42E2-A5AB-767E3B4A5243}" type="presParOf" srcId="{8C2D85DC-AAE9-472C-BA83-EE5430CF1573}" destId="{20E3334D-66CC-4054-88CA-7EB3E6680BFE}" srcOrd="1" destOrd="0" presId="urn:microsoft.com/office/officeart/2005/8/layout/list1"/>
    <dgm:cxn modelId="{A9EBD075-3D0E-48F2-AB63-9972EDBF49B9}" type="presParOf" srcId="{78AD3292-426F-4190-A02C-330D2852B397}" destId="{C437FCB9-D1D1-4C8B-A6D8-3F4D6F900495}" srcOrd="1" destOrd="0" presId="urn:microsoft.com/office/officeart/2005/8/layout/list1"/>
    <dgm:cxn modelId="{706EABA0-2C22-4F96-9917-4F51432F131F}" type="presParOf" srcId="{78AD3292-426F-4190-A02C-330D2852B397}" destId="{269387F2-0317-431C-A286-5359BB4F714A}" srcOrd="2" destOrd="0" presId="urn:microsoft.com/office/officeart/2005/8/layout/list1"/>
    <dgm:cxn modelId="{C5D95407-F50E-466A-B380-9E32C15F358F}" type="presParOf" srcId="{78AD3292-426F-4190-A02C-330D2852B397}" destId="{F159A46B-A0DA-4118-9B26-F24FBE62212B}" srcOrd="3" destOrd="0" presId="urn:microsoft.com/office/officeart/2005/8/layout/list1"/>
    <dgm:cxn modelId="{2422EC5A-57EA-4BEA-8D4A-D74EFD7D0518}" type="presParOf" srcId="{78AD3292-426F-4190-A02C-330D2852B397}" destId="{4C55CB15-9F96-4328-A65B-EBBEB8180CC6}" srcOrd="4" destOrd="0" presId="urn:microsoft.com/office/officeart/2005/8/layout/list1"/>
    <dgm:cxn modelId="{245BDFA4-ADC4-4D5A-8E79-8362D767FA70}" type="presParOf" srcId="{4C55CB15-9F96-4328-A65B-EBBEB8180CC6}" destId="{D3333EDD-5606-4F6E-B570-B325AF6C0035}" srcOrd="0" destOrd="0" presId="urn:microsoft.com/office/officeart/2005/8/layout/list1"/>
    <dgm:cxn modelId="{0D1013F6-B40A-461B-BED9-2B5D3B685E15}" type="presParOf" srcId="{4C55CB15-9F96-4328-A65B-EBBEB8180CC6}" destId="{DF3DF673-8D4E-4FD2-946E-AFB9FC19C928}" srcOrd="1" destOrd="0" presId="urn:microsoft.com/office/officeart/2005/8/layout/list1"/>
    <dgm:cxn modelId="{76FAFA6F-6EBE-49E2-9722-1ECBC6DFF688}" type="presParOf" srcId="{78AD3292-426F-4190-A02C-330D2852B397}" destId="{5589D607-A69B-4FB5-9ADA-C5F61A95286A}" srcOrd="5" destOrd="0" presId="urn:microsoft.com/office/officeart/2005/8/layout/list1"/>
    <dgm:cxn modelId="{E5C1C6B6-4613-4059-8D98-DB343C42A230}" type="presParOf" srcId="{78AD3292-426F-4190-A02C-330D2852B397}" destId="{52388A27-417A-4623-8583-CA7CE38984D9}" srcOrd="6" destOrd="0" presId="urn:microsoft.com/office/officeart/2005/8/layout/list1"/>
    <dgm:cxn modelId="{EA4D2094-DEE4-4338-B3DC-DEBAC8A9E489}" type="presParOf" srcId="{78AD3292-426F-4190-A02C-330D2852B397}" destId="{11F18A6E-6CBA-438F-91DD-4FBADA3AF704}" srcOrd="7" destOrd="0" presId="urn:microsoft.com/office/officeart/2005/8/layout/list1"/>
    <dgm:cxn modelId="{72264C51-344E-48CF-BBC4-094C4F6EEBFC}" type="presParOf" srcId="{78AD3292-426F-4190-A02C-330D2852B397}" destId="{F14F8C23-74B1-409E-86FF-02DCADAA0172}" srcOrd="8" destOrd="0" presId="urn:microsoft.com/office/officeart/2005/8/layout/list1"/>
    <dgm:cxn modelId="{5534BDDF-E281-45F4-B3EC-AA8F1868246F}" type="presParOf" srcId="{F14F8C23-74B1-409E-86FF-02DCADAA0172}" destId="{36A9D448-124C-412A-A7C8-6F0DF51ABA68}" srcOrd="0" destOrd="0" presId="urn:microsoft.com/office/officeart/2005/8/layout/list1"/>
    <dgm:cxn modelId="{1F1FD51A-715C-4222-8101-59E011C7C948}" type="presParOf" srcId="{F14F8C23-74B1-409E-86FF-02DCADAA0172}" destId="{B4AC095F-0F8C-48EE-9394-6ECECC871E1B}" srcOrd="1" destOrd="0" presId="urn:microsoft.com/office/officeart/2005/8/layout/list1"/>
    <dgm:cxn modelId="{BADB5456-4D9A-487B-A1A5-3F9954C4425E}" type="presParOf" srcId="{78AD3292-426F-4190-A02C-330D2852B397}" destId="{FF1BE358-54D7-4CF4-B643-343C3C9859D4}" srcOrd="9" destOrd="0" presId="urn:microsoft.com/office/officeart/2005/8/layout/list1"/>
    <dgm:cxn modelId="{7721B706-DE7C-434E-BBEB-E841A448F4EB}" type="presParOf" srcId="{78AD3292-426F-4190-A02C-330D2852B397}" destId="{FD6F8AFE-7677-439D-A1E9-897F77E4A592}" srcOrd="10" destOrd="0" presId="urn:microsoft.com/office/officeart/2005/8/layout/list1"/>
    <dgm:cxn modelId="{5C5F3F92-FC2F-4D12-B528-DD5DC8D5EF14}" type="presParOf" srcId="{78AD3292-426F-4190-A02C-330D2852B397}" destId="{3FA9DC65-067B-42CB-BD33-65C59C5811AC}" srcOrd="11" destOrd="0" presId="urn:microsoft.com/office/officeart/2005/8/layout/list1"/>
    <dgm:cxn modelId="{786DCD17-9C98-4DD7-825C-7FFAA864EA9D}" type="presParOf" srcId="{78AD3292-426F-4190-A02C-330D2852B397}" destId="{CB82CF04-7E7C-4C28-BAD3-6BF4D5D7D6EB}" srcOrd="12" destOrd="0" presId="urn:microsoft.com/office/officeart/2005/8/layout/list1"/>
    <dgm:cxn modelId="{A1C25630-1277-40D7-B3D6-C66CC788F037}" type="presParOf" srcId="{CB82CF04-7E7C-4C28-BAD3-6BF4D5D7D6EB}" destId="{7CBCE3D1-CA11-439E-A7B3-B9AC7FBB67F6}" srcOrd="0" destOrd="0" presId="urn:microsoft.com/office/officeart/2005/8/layout/list1"/>
    <dgm:cxn modelId="{D3C9DFE6-140E-47B0-BB89-F85B5041D038}" type="presParOf" srcId="{CB82CF04-7E7C-4C28-BAD3-6BF4D5D7D6EB}" destId="{7E964CCE-03AE-4F1E-B50D-ABBD92CDF1F6}" srcOrd="1" destOrd="0" presId="urn:microsoft.com/office/officeart/2005/8/layout/list1"/>
    <dgm:cxn modelId="{70337A1D-D041-4078-97C7-EBD6124430AA}" type="presParOf" srcId="{78AD3292-426F-4190-A02C-330D2852B397}" destId="{9E5AD856-3257-427F-993F-471D31B57960}" srcOrd="13" destOrd="0" presId="urn:microsoft.com/office/officeart/2005/8/layout/list1"/>
    <dgm:cxn modelId="{07B37A12-5ACF-4BAF-97EE-43C286D4F8A4}" type="presParOf" srcId="{78AD3292-426F-4190-A02C-330D2852B397}" destId="{6A2E2E9C-BCA5-4319-8923-5BFE655200E6}"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36D45C-54A4-4710-834E-6B84679CB7E4}">
      <dsp:nvSpPr>
        <dsp:cNvPr id="0" name=""/>
        <dsp:cNvSpPr/>
      </dsp:nvSpPr>
      <dsp:spPr>
        <a:xfrm>
          <a:off x="350687" y="247991"/>
          <a:ext cx="1093710" cy="109371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2DF58-838D-4233-B4A8-DA81608729C2}">
      <dsp:nvSpPr>
        <dsp:cNvPr id="0" name=""/>
        <dsp:cNvSpPr/>
      </dsp:nvSpPr>
      <dsp:spPr>
        <a:xfrm>
          <a:off x="583773" y="481077"/>
          <a:ext cx="627539" cy="627539"/>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8A9A38-4297-4A7C-9822-057C1CEA510E}">
      <dsp:nvSpPr>
        <dsp:cNvPr id="0" name=""/>
        <dsp:cNvSpPr/>
      </dsp:nvSpPr>
      <dsp:spPr>
        <a:xfrm>
          <a:off x="1058" y="1682366"/>
          <a:ext cx="1792968" cy="71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defRPr cap="all"/>
          </a:pPr>
          <a:r>
            <a:rPr lang="en-US" sz="2400" kern="1200"/>
            <a:t>Industry overview</a:t>
          </a:r>
        </a:p>
      </dsp:txBody>
      <dsp:txXfrm>
        <a:off x="1058" y="1682366"/>
        <a:ext cx="1792968" cy="717187"/>
      </dsp:txXfrm>
    </dsp:sp>
    <dsp:sp modelId="{A30652D0-BE02-4000-A556-F7C9B8834E38}">
      <dsp:nvSpPr>
        <dsp:cNvPr id="0" name=""/>
        <dsp:cNvSpPr/>
      </dsp:nvSpPr>
      <dsp:spPr>
        <a:xfrm>
          <a:off x="2457425" y="247991"/>
          <a:ext cx="1093710" cy="109371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9F902-A848-4280-AB90-1466732CEE2B}">
      <dsp:nvSpPr>
        <dsp:cNvPr id="0" name=""/>
        <dsp:cNvSpPr/>
      </dsp:nvSpPr>
      <dsp:spPr>
        <a:xfrm>
          <a:off x="2690511" y="481077"/>
          <a:ext cx="627539" cy="627539"/>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C2BF04-993F-4740-8CDB-26359E2A8CBB}">
      <dsp:nvSpPr>
        <dsp:cNvPr id="0" name=""/>
        <dsp:cNvSpPr/>
      </dsp:nvSpPr>
      <dsp:spPr>
        <a:xfrm>
          <a:off x="2107796" y="1682366"/>
          <a:ext cx="1792968" cy="71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defRPr cap="all"/>
          </a:pPr>
          <a:r>
            <a:rPr lang="en-US" sz="2400" kern="1200"/>
            <a:t>Southwest</a:t>
          </a:r>
        </a:p>
      </dsp:txBody>
      <dsp:txXfrm>
        <a:off x="2107796" y="1682366"/>
        <a:ext cx="1792968" cy="717187"/>
      </dsp:txXfrm>
    </dsp:sp>
    <dsp:sp modelId="{53B23CA7-52B5-4349-8E51-2ECCD347999A}">
      <dsp:nvSpPr>
        <dsp:cNvPr id="0" name=""/>
        <dsp:cNvSpPr/>
      </dsp:nvSpPr>
      <dsp:spPr>
        <a:xfrm>
          <a:off x="4564163" y="247991"/>
          <a:ext cx="1093710" cy="109371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BA5A6-2237-4B74-BE92-806CC8633DC7}">
      <dsp:nvSpPr>
        <dsp:cNvPr id="0" name=""/>
        <dsp:cNvSpPr/>
      </dsp:nvSpPr>
      <dsp:spPr>
        <a:xfrm>
          <a:off x="4797249" y="481077"/>
          <a:ext cx="627539" cy="627539"/>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B8C0A4-8338-4E32-A8B9-36D1E2F7AC30}">
      <dsp:nvSpPr>
        <dsp:cNvPr id="0" name=""/>
        <dsp:cNvSpPr/>
      </dsp:nvSpPr>
      <dsp:spPr>
        <a:xfrm>
          <a:off x="4214534" y="1682366"/>
          <a:ext cx="1792968" cy="71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defRPr cap="all"/>
          </a:pPr>
          <a:r>
            <a:rPr lang="en-US" sz="2400" kern="1200"/>
            <a:t>Singapore Airlines</a:t>
          </a:r>
        </a:p>
      </dsp:txBody>
      <dsp:txXfrm>
        <a:off x="4214534" y="1682366"/>
        <a:ext cx="1792968" cy="717187"/>
      </dsp:txXfrm>
    </dsp:sp>
    <dsp:sp modelId="{0E0C2C63-D5B4-44B8-82F5-2365416975A7}">
      <dsp:nvSpPr>
        <dsp:cNvPr id="0" name=""/>
        <dsp:cNvSpPr/>
      </dsp:nvSpPr>
      <dsp:spPr>
        <a:xfrm>
          <a:off x="6670901" y="247991"/>
          <a:ext cx="1093710" cy="109371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6561A9-CEEC-45D4-912A-7FF406B97880}">
      <dsp:nvSpPr>
        <dsp:cNvPr id="0" name=""/>
        <dsp:cNvSpPr/>
      </dsp:nvSpPr>
      <dsp:spPr>
        <a:xfrm>
          <a:off x="6903987" y="481077"/>
          <a:ext cx="627539" cy="627539"/>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A410CB-290A-4434-B90B-158F333C9C88}">
      <dsp:nvSpPr>
        <dsp:cNvPr id="0" name=""/>
        <dsp:cNvSpPr/>
      </dsp:nvSpPr>
      <dsp:spPr>
        <a:xfrm>
          <a:off x="6321273" y="1682366"/>
          <a:ext cx="1792968" cy="71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defRPr cap="all"/>
          </a:pPr>
          <a:r>
            <a:rPr lang="en-US" sz="2400" kern="1200"/>
            <a:t>EasyJet</a:t>
          </a:r>
        </a:p>
      </dsp:txBody>
      <dsp:txXfrm>
        <a:off x="6321273" y="1682366"/>
        <a:ext cx="1792968" cy="717187"/>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F61984-9A61-4885-8A60-91378282DB3B}">
      <dsp:nvSpPr>
        <dsp:cNvPr id="0" name=""/>
        <dsp:cNvSpPr/>
      </dsp:nvSpPr>
      <dsp:spPr>
        <a:xfrm>
          <a:off x="0" y="3445"/>
          <a:ext cx="4802995" cy="7546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19EC9-F0AD-4EE0-AF30-CF50E1CDABC8}">
      <dsp:nvSpPr>
        <dsp:cNvPr id="0" name=""/>
        <dsp:cNvSpPr/>
      </dsp:nvSpPr>
      <dsp:spPr>
        <a:xfrm>
          <a:off x="228284" y="173243"/>
          <a:ext cx="415467" cy="415062"/>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27472F-5312-4DFD-B516-2C74E593E510}">
      <dsp:nvSpPr>
        <dsp:cNvPr id="0" name=""/>
        <dsp:cNvSpPr/>
      </dsp:nvSpPr>
      <dsp:spPr>
        <a:xfrm>
          <a:off x="872036" y="3445"/>
          <a:ext cx="3904545" cy="80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60" tIns="84860" rIns="84860" bIns="84860" numCol="1" spcCol="1270" anchor="ctr" anchorCtr="0">
          <a:noAutofit/>
        </a:bodyPr>
        <a:lstStyle/>
        <a:p>
          <a:pPr lvl="0" algn="l" defTabSz="622300">
            <a:lnSpc>
              <a:spcPct val="100000"/>
            </a:lnSpc>
            <a:spcBef>
              <a:spcPct val="0"/>
            </a:spcBef>
            <a:spcAft>
              <a:spcPct val="35000"/>
            </a:spcAft>
          </a:pPr>
          <a:r>
            <a:rPr lang="en-US" sz="1400" kern="1200"/>
            <a:t>The industry supports 65 million jobs.</a:t>
          </a:r>
        </a:p>
      </dsp:txBody>
      <dsp:txXfrm>
        <a:off x="872036" y="3445"/>
        <a:ext cx="3904545" cy="801824"/>
      </dsp:txXfrm>
    </dsp:sp>
    <dsp:sp modelId="{05730165-93B7-4D41-8A99-7EA6C75CF176}">
      <dsp:nvSpPr>
        <dsp:cNvPr id="0" name=""/>
        <dsp:cNvSpPr/>
      </dsp:nvSpPr>
      <dsp:spPr>
        <a:xfrm>
          <a:off x="0" y="1005725"/>
          <a:ext cx="4802995" cy="7546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0FB85-9DBD-4C6F-A963-893A0E18BF83}">
      <dsp:nvSpPr>
        <dsp:cNvPr id="0" name=""/>
        <dsp:cNvSpPr/>
      </dsp:nvSpPr>
      <dsp:spPr>
        <a:xfrm>
          <a:off x="228284" y="1175523"/>
          <a:ext cx="415467" cy="415062"/>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E01C02-E9C0-4C39-A9EC-DC6C6E28AD00}">
      <dsp:nvSpPr>
        <dsp:cNvPr id="0" name=""/>
        <dsp:cNvSpPr/>
      </dsp:nvSpPr>
      <dsp:spPr>
        <a:xfrm>
          <a:off x="872036" y="1005725"/>
          <a:ext cx="3904545" cy="80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60" tIns="84860" rIns="84860" bIns="84860" numCol="1" spcCol="1270" anchor="ctr" anchorCtr="0">
          <a:noAutofit/>
        </a:bodyPr>
        <a:lstStyle/>
        <a:p>
          <a:pPr lvl="0" algn="l" defTabSz="622300">
            <a:lnSpc>
              <a:spcPct val="100000"/>
            </a:lnSpc>
            <a:spcBef>
              <a:spcPct val="0"/>
            </a:spcBef>
            <a:spcAft>
              <a:spcPct val="35000"/>
            </a:spcAft>
          </a:pPr>
          <a:r>
            <a:rPr lang="en-US" sz="1400" kern="1200"/>
            <a:t>Create a global economic impact of $2.7 trillion (3.6% Global GDP, if a country, ranked 20th based on GDP)</a:t>
          </a:r>
        </a:p>
      </dsp:txBody>
      <dsp:txXfrm>
        <a:off x="872036" y="1005725"/>
        <a:ext cx="3904545" cy="801824"/>
      </dsp:txXfrm>
    </dsp:sp>
    <dsp:sp modelId="{027BB2AB-80EB-486F-A31C-1D009E03CD5C}">
      <dsp:nvSpPr>
        <dsp:cNvPr id="0" name=""/>
        <dsp:cNvSpPr/>
      </dsp:nvSpPr>
      <dsp:spPr>
        <a:xfrm>
          <a:off x="0" y="2008006"/>
          <a:ext cx="4802995" cy="7546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BCDA9A-DB76-4E36-B4A6-EFC1B6238306}">
      <dsp:nvSpPr>
        <dsp:cNvPr id="0" name=""/>
        <dsp:cNvSpPr/>
      </dsp:nvSpPr>
      <dsp:spPr>
        <a:xfrm>
          <a:off x="228284" y="2177804"/>
          <a:ext cx="415467" cy="415062"/>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B145A6-C26A-4463-A57D-EABB5F2F1066}">
      <dsp:nvSpPr>
        <dsp:cNvPr id="0" name=""/>
        <dsp:cNvSpPr/>
      </dsp:nvSpPr>
      <dsp:spPr>
        <a:xfrm>
          <a:off x="872036" y="2008006"/>
          <a:ext cx="3904545" cy="80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60" tIns="84860" rIns="84860" bIns="84860" numCol="1" spcCol="1270" anchor="ctr" anchorCtr="0">
          <a:noAutofit/>
        </a:bodyPr>
        <a:lstStyle/>
        <a:p>
          <a:pPr lvl="0" algn="l" defTabSz="622300">
            <a:lnSpc>
              <a:spcPct val="100000"/>
            </a:lnSpc>
            <a:spcBef>
              <a:spcPct val="0"/>
            </a:spcBef>
            <a:spcAft>
              <a:spcPct val="35000"/>
            </a:spcAft>
          </a:pPr>
          <a:r>
            <a:rPr lang="en-US" sz="1400" kern="1200"/>
            <a:t>4.1 billion passengers carried by airlines, 7.75 trillion passenger km (2017), 18 million passengers per day (2018)</a:t>
          </a:r>
        </a:p>
      </dsp:txBody>
      <dsp:txXfrm>
        <a:off x="872036" y="2008006"/>
        <a:ext cx="3904545" cy="801824"/>
      </dsp:txXfrm>
    </dsp:sp>
    <dsp:sp modelId="{779DCFF6-177F-438C-AEE3-1594CA0EE8C8}">
      <dsp:nvSpPr>
        <dsp:cNvPr id="0" name=""/>
        <dsp:cNvSpPr/>
      </dsp:nvSpPr>
      <dsp:spPr>
        <a:xfrm>
          <a:off x="0" y="3010287"/>
          <a:ext cx="4802995" cy="7546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0E6928-B209-4D10-B0F0-A70E4CFACB54}">
      <dsp:nvSpPr>
        <dsp:cNvPr id="0" name=""/>
        <dsp:cNvSpPr/>
      </dsp:nvSpPr>
      <dsp:spPr>
        <a:xfrm>
          <a:off x="228284" y="3180085"/>
          <a:ext cx="415467" cy="415062"/>
        </a:xfrm>
        <a:prstGeom prst="rect">
          <a:avLst/>
        </a:prstGeom>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8281C5-C712-42D3-A35B-2C98985D58C9}">
      <dsp:nvSpPr>
        <dsp:cNvPr id="0" name=""/>
        <dsp:cNvSpPr/>
      </dsp:nvSpPr>
      <dsp:spPr>
        <a:xfrm>
          <a:off x="872036" y="3010287"/>
          <a:ext cx="3904545" cy="80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60" tIns="84860" rIns="84860" bIns="84860" numCol="1" spcCol="1270" anchor="ctr" anchorCtr="0">
          <a:noAutofit/>
        </a:bodyPr>
        <a:lstStyle/>
        <a:p>
          <a:pPr lvl="0" algn="l" defTabSz="622300">
            <a:lnSpc>
              <a:spcPct val="100000"/>
            </a:lnSpc>
            <a:spcBef>
              <a:spcPct val="0"/>
            </a:spcBef>
            <a:spcAft>
              <a:spcPct val="35000"/>
            </a:spcAft>
          </a:pPr>
          <a:r>
            <a:rPr lang="en-US" sz="1400" kern="1200"/>
            <a:t>There are over 1300 airlines worldwide</a:t>
          </a:r>
        </a:p>
      </dsp:txBody>
      <dsp:txXfrm>
        <a:off x="872036" y="3010287"/>
        <a:ext cx="3904545" cy="80182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28BC4ED-A0D8-4736-B8AA-C57F35BAB8E4}">
      <dsp:nvSpPr>
        <dsp:cNvPr id="0" name=""/>
        <dsp:cNvSpPr/>
      </dsp:nvSpPr>
      <dsp:spPr>
        <a:xfrm>
          <a:off x="327505" y="733987"/>
          <a:ext cx="530771" cy="530771"/>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FD09DB-36D9-4D96-8A52-1FF55400C663}">
      <dsp:nvSpPr>
        <dsp:cNvPr id="0" name=""/>
        <dsp:cNvSpPr/>
      </dsp:nvSpPr>
      <dsp:spPr>
        <a:xfrm>
          <a:off x="3145" y="144176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a:t>Highly competitive due to deregulation</a:t>
          </a:r>
        </a:p>
      </dsp:txBody>
      <dsp:txXfrm>
        <a:off x="3145" y="1441761"/>
        <a:ext cx="1179492" cy="471796"/>
      </dsp:txXfrm>
    </dsp:sp>
    <dsp:sp modelId="{2451092C-F4B7-4613-851A-F701E47C7CEF}">
      <dsp:nvSpPr>
        <dsp:cNvPr id="0" name=""/>
        <dsp:cNvSpPr/>
      </dsp:nvSpPr>
      <dsp:spPr>
        <a:xfrm>
          <a:off x="1713409" y="733987"/>
          <a:ext cx="530771" cy="530771"/>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3ED8BB-C498-44FF-B902-E04F1E4EFF17}">
      <dsp:nvSpPr>
        <dsp:cNvPr id="0" name=""/>
        <dsp:cNvSpPr/>
      </dsp:nvSpPr>
      <dsp:spPr>
        <a:xfrm>
          <a:off x="1389048" y="144176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a:t>Low concentration</a:t>
          </a:r>
        </a:p>
      </dsp:txBody>
      <dsp:txXfrm>
        <a:off x="1389048" y="1441761"/>
        <a:ext cx="1179492" cy="471796"/>
      </dsp:txXfrm>
    </dsp:sp>
    <dsp:sp modelId="{EB43BB34-1B4E-46DA-8ED3-CF90FA5A20AF}">
      <dsp:nvSpPr>
        <dsp:cNvPr id="0" name=""/>
        <dsp:cNvSpPr/>
      </dsp:nvSpPr>
      <dsp:spPr>
        <a:xfrm>
          <a:off x="3099312" y="733987"/>
          <a:ext cx="530771" cy="530771"/>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B233EF-4EB9-47E8-A9FD-5EA0193B8F84}">
      <dsp:nvSpPr>
        <dsp:cNvPr id="0" name=""/>
        <dsp:cNvSpPr/>
      </dsp:nvSpPr>
      <dsp:spPr>
        <a:xfrm>
          <a:off x="2774952" y="144176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a:t>Capital &amp; </a:t>
          </a:r>
          <a:r>
            <a:rPr lang="en-US" sz="1100" kern="1200" err="1"/>
            <a:t>Labour</a:t>
          </a:r>
          <a:r>
            <a:rPr lang="en-US" sz="1100" kern="1200"/>
            <a:t> Intensive</a:t>
          </a:r>
        </a:p>
      </dsp:txBody>
      <dsp:txXfrm>
        <a:off x="2774952" y="1441761"/>
        <a:ext cx="1179492" cy="471796"/>
      </dsp:txXfrm>
    </dsp:sp>
    <dsp:sp modelId="{261AE3BA-C9DA-44F3-958A-8947074496DD}">
      <dsp:nvSpPr>
        <dsp:cNvPr id="0" name=""/>
        <dsp:cNvSpPr/>
      </dsp:nvSpPr>
      <dsp:spPr>
        <a:xfrm>
          <a:off x="4485215" y="733987"/>
          <a:ext cx="530771" cy="530771"/>
        </a:xfrm>
        <a:prstGeom prst="rect">
          <a:avLst/>
        </a:prstGeom>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2C5278-ED21-4FC7-B363-63D45BED36C0}">
      <dsp:nvSpPr>
        <dsp:cNvPr id="0" name=""/>
        <dsp:cNvSpPr/>
      </dsp:nvSpPr>
      <dsp:spPr>
        <a:xfrm>
          <a:off x="4160855" y="144176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a:t>Sensitive to business cycle</a:t>
          </a:r>
        </a:p>
      </dsp:txBody>
      <dsp:txXfrm>
        <a:off x="4160855" y="1441761"/>
        <a:ext cx="1179492" cy="471796"/>
      </dsp:txXfrm>
    </dsp:sp>
    <dsp:sp modelId="{FD548856-449A-4499-B30D-F13F14F6F6FA}">
      <dsp:nvSpPr>
        <dsp:cNvPr id="0" name=""/>
        <dsp:cNvSpPr/>
      </dsp:nvSpPr>
      <dsp:spPr>
        <a:xfrm>
          <a:off x="5871119" y="733987"/>
          <a:ext cx="530771" cy="530771"/>
        </a:xfrm>
        <a:prstGeom prst="rect">
          <a:avLst/>
        </a:prstGeom>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75AC0D-052A-44CE-8D99-0240EFD3BAA5}">
      <dsp:nvSpPr>
        <dsp:cNvPr id="0" name=""/>
        <dsp:cNvSpPr/>
      </dsp:nvSpPr>
      <dsp:spPr>
        <a:xfrm>
          <a:off x="5546758" y="144176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a:t>Subject to risk and uncertainty</a:t>
          </a:r>
        </a:p>
      </dsp:txBody>
      <dsp:txXfrm>
        <a:off x="5546758" y="1441761"/>
        <a:ext cx="1179492" cy="471796"/>
      </dsp:txXfrm>
    </dsp:sp>
    <dsp:sp modelId="{60A4E079-4B48-41C8-BDC6-374F3341A1D0}">
      <dsp:nvSpPr>
        <dsp:cNvPr id="0" name=""/>
        <dsp:cNvSpPr/>
      </dsp:nvSpPr>
      <dsp:spPr>
        <a:xfrm>
          <a:off x="7257022" y="733987"/>
          <a:ext cx="530771" cy="530771"/>
        </a:xfrm>
        <a:prstGeom prst="rect">
          <a:avLst/>
        </a:prstGeom>
        <a:blipFill>
          <a:blip xmlns:r="http://schemas.openxmlformats.org/officeDocument/2006/relationships"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0E0079-FFC3-468D-884C-6D81AA98F901}">
      <dsp:nvSpPr>
        <dsp:cNvPr id="0" name=""/>
        <dsp:cNvSpPr/>
      </dsp:nvSpPr>
      <dsp:spPr>
        <a:xfrm>
          <a:off x="6932662" y="144176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a:t>Slim profit margin </a:t>
          </a:r>
        </a:p>
      </dsp:txBody>
      <dsp:txXfrm>
        <a:off x="6932662" y="1441761"/>
        <a:ext cx="1179492" cy="47179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5C396E-7D06-4B74-801C-AADD446A06BD}">
      <dsp:nvSpPr>
        <dsp:cNvPr id="0" name=""/>
        <dsp:cNvSpPr/>
      </dsp:nvSpPr>
      <dsp:spPr>
        <a:xfrm>
          <a:off x="233146" y="616077"/>
          <a:ext cx="719490" cy="71949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639B31-EB47-43E3-9384-3DF284E657F7}">
      <dsp:nvSpPr>
        <dsp:cNvPr id="0" name=""/>
        <dsp:cNvSpPr/>
      </dsp:nvSpPr>
      <dsp:spPr>
        <a:xfrm>
          <a:off x="386480" y="769411"/>
          <a:ext cx="412822" cy="412822"/>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5D90E2-C0DB-4415-AF3C-616BECBA0986}">
      <dsp:nvSpPr>
        <dsp:cNvPr id="0" name=""/>
        <dsp:cNvSpPr/>
      </dsp:nvSpPr>
      <dsp:spPr>
        <a:xfrm>
          <a:off x="3145" y="155967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b="0" i="0" u="none" kern="1200" cap="none"/>
            <a:t>Operational resilience (minimize delays)</a:t>
          </a:r>
          <a:endParaRPr lang="en-US" sz="1100" kern="1200" cap="none"/>
        </a:p>
      </dsp:txBody>
      <dsp:txXfrm>
        <a:off x="3145" y="1559671"/>
        <a:ext cx="1179492" cy="471796"/>
      </dsp:txXfrm>
    </dsp:sp>
    <dsp:sp modelId="{03F0B657-7E30-4B5E-A4AD-F9E50A873559}">
      <dsp:nvSpPr>
        <dsp:cNvPr id="0" name=""/>
        <dsp:cNvSpPr/>
      </dsp:nvSpPr>
      <dsp:spPr>
        <a:xfrm>
          <a:off x="1619049" y="616077"/>
          <a:ext cx="719490" cy="71949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2B494-BCFC-4638-83F4-1422ABF10001}">
      <dsp:nvSpPr>
        <dsp:cNvPr id="0" name=""/>
        <dsp:cNvSpPr/>
      </dsp:nvSpPr>
      <dsp:spPr>
        <a:xfrm>
          <a:off x="1772383" y="769411"/>
          <a:ext cx="412822" cy="412822"/>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8BADF2-AEF3-462E-9FE8-B26B5BDC624A}">
      <dsp:nvSpPr>
        <dsp:cNvPr id="0" name=""/>
        <dsp:cNvSpPr/>
      </dsp:nvSpPr>
      <dsp:spPr>
        <a:xfrm>
          <a:off x="1389048" y="155967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b="0" i="0" u="none" kern="1200" cap="none"/>
            <a:t>Competitive pricing policy</a:t>
          </a:r>
          <a:endParaRPr lang="en-US" sz="1100" b="0" kern="1200" cap="none"/>
        </a:p>
      </dsp:txBody>
      <dsp:txXfrm>
        <a:off x="1389048" y="1559671"/>
        <a:ext cx="1179492" cy="471796"/>
      </dsp:txXfrm>
    </dsp:sp>
    <dsp:sp modelId="{DEB5DEE0-3C42-4E85-B88D-2331DB8C73FB}">
      <dsp:nvSpPr>
        <dsp:cNvPr id="0" name=""/>
        <dsp:cNvSpPr/>
      </dsp:nvSpPr>
      <dsp:spPr>
        <a:xfrm>
          <a:off x="3004953" y="616077"/>
          <a:ext cx="719490" cy="71949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889A15-38A5-4C94-BCBF-CC08654C241C}">
      <dsp:nvSpPr>
        <dsp:cNvPr id="0" name=""/>
        <dsp:cNvSpPr/>
      </dsp:nvSpPr>
      <dsp:spPr>
        <a:xfrm>
          <a:off x="3158287" y="769411"/>
          <a:ext cx="412822" cy="412822"/>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788507-1E44-496F-974D-D18B0018024C}">
      <dsp:nvSpPr>
        <dsp:cNvPr id="0" name=""/>
        <dsp:cNvSpPr/>
      </dsp:nvSpPr>
      <dsp:spPr>
        <a:xfrm>
          <a:off x="2774952" y="155967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b="0" i="0" u="none" kern="1200" cap="none"/>
            <a:t>Effective cost controls</a:t>
          </a:r>
          <a:endParaRPr lang="en-US" sz="1100" b="0" kern="1200" cap="none"/>
        </a:p>
      </dsp:txBody>
      <dsp:txXfrm>
        <a:off x="2774952" y="1559671"/>
        <a:ext cx="1179492" cy="471796"/>
      </dsp:txXfrm>
    </dsp:sp>
    <dsp:sp modelId="{A7403D96-D2F2-47E3-835C-6125FA8CDB9E}">
      <dsp:nvSpPr>
        <dsp:cNvPr id="0" name=""/>
        <dsp:cNvSpPr/>
      </dsp:nvSpPr>
      <dsp:spPr>
        <a:xfrm>
          <a:off x="4390856" y="616077"/>
          <a:ext cx="719490" cy="71949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D50248-7C45-4AD3-9295-C890E9E844B3}">
      <dsp:nvSpPr>
        <dsp:cNvPr id="0" name=""/>
        <dsp:cNvSpPr/>
      </dsp:nvSpPr>
      <dsp:spPr>
        <a:xfrm>
          <a:off x="4544190" y="769411"/>
          <a:ext cx="412822" cy="412822"/>
        </a:xfrm>
        <a:prstGeom prst="rect">
          <a:avLst/>
        </a:prstGeom>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47E450-B600-4456-98FA-00CCE2DFFA9E}">
      <dsp:nvSpPr>
        <dsp:cNvPr id="0" name=""/>
        <dsp:cNvSpPr/>
      </dsp:nvSpPr>
      <dsp:spPr>
        <a:xfrm>
          <a:off x="4160855" y="155967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b="0" i="0" u="none" kern="1200" cap="none"/>
            <a:t>Well-developed internal processes</a:t>
          </a:r>
          <a:endParaRPr lang="en-US" sz="1100" b="0" kern="1200" cap="none"/>
        </a:p>
      </dsp:txBody>
      <dsp:txXfrm>
        <a:off x="4160855" y="1559671"/>
        <a:ext cx="1179492" cy="471796"/>
      </dsp:txXfrm>
    </dsp:sp>
    <dsp:sp modelId="{416E076A-3A08-46CA-BC63-CF928B818902}">
      <dsp:nvSpPr>
        <dsp:cNvPr id="0" name=""/>
        <dsp:cNvSpPr/>
      </dsp:nvSpPr>
      <dsp:spPr>
        <a:xfrm>
          <a:off x="5776759" y="616077"/>
          <a:ext cx="719490" cy="71949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5B3BA-99FE-4DCE-9C12-23625E27344B}">
      <dsp:nvSpPr>
        <dsp:cNvPr id="0" name=""/>
        <dsp:cNvSpPr/>
      </dsp:nvSpPr>
      <dsp:spPr>
        <a:xfrm>
          <a:off x="5930093" y="769411"/>
          <a:ext cx="412822" cy="412822"/>
        </a:xfrm>
        <a:prstGeom prst="rect">
          <a:avLst/>
        </a:prstGeom>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E99B6B-B482-46A1-8535-030EE8EAF9AF}">
      <dsp:nvSpPr>
        <dsp:cNvPr id="0" name=""/>
        <dsp:cNvSpPr/>
      </dsp:nvSpPr>
      <dsp:spPr>
        <a:xfrm>
          <a:off x="5546758" y="155967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b="0" i="0" u="none" kern="1200" cap="none"/>
            <a:t>Ability to expand operations in line with market demand</a:t>
          </a:r>
          <a:endParaRPr lang="en-US" sz="1100" b="0" kern="1200" cap="none"/>
        </a:p>
      </dsp:txBody>
      <dsp:txXfrm>
        <a:off x="5546758" y="1559671"/>
        <a:ext cx="1179492" cy="471796"/>
      </dsp:txXfrm>
    </dsp:sp>
    <dsp:sp modelId="{B37C8B1E-ACA9-4090-8DBC-D42A24D61269}">
      <dsp:nvSpPr>
        <dsp:cNvPr id="0" name=""/>
        <dsp:cNvSpPr/>
      </dsp:nvSpPr>
      <dsp:spPr>
        <a:xfrm>
          <a:off x="7162663" y="616077"/>
          <a:ext cx="719490" cy="71949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8AD3B9-E3EE-48F0-8F55-587C6A4AD507}">
      <dsp:nvSpPr>
        <dsp:cNvPr id="0" name=""/>
        <dsp:cNvSpPr/>
      </dsp:nvSpPr>
      <dsp:spPr>
        <a:xfrm>
          <a:off x="7315997" y="769411"/>
          <a:ext cx="412822" cy="412822"/>
        </a:xfrm>
        <a:prstGeom prst="rect">
          <a:avLst/>
        </a:prstGeom>
        <a:blipFill>
          <a:blip xmlns:r="http://schemas.openxmlformats.org/officeDocument/2006/relationships"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24FA24-7665-40E1-BE39-47F5BE509F45}">
      <dsp:nvSpPr>
        <dsp:cNvPr id="0" name=""/>
        <dsp:cNvSpPr/>
      </dsp:nvSpPr>
      <dsp:spPr>
        <a:xfrm>
          <a:off x="6932662" y="1559671"/>
          <a:ext cx="1179492" cy="47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b="0" i="0" u="none" kern="1200" cap="none"/>
            <a:t>Access to latest available and efficient technology and techniques </a:t>
          </a:r>
          <a:endParaRPr lang="en-US" sz="1100" b="0" kern="1200" cap="none"/>
        </a:p>
      </dsp:txBody>
      <dsp:txXfrm>
        <a:off x="6932662" y="1559671"/>
        <a:ext cx="1179492" cy="47179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xmlns="">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xmlns="">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oliverwyman.com/content/dam/oliver-wyman/v2/publications/2019/apr/APRIL262019_Airline_Economic_Analysis_2018-2019vFweb.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nbc.com/2019/10/28/us-china-trade-analysts-dont-expect-more-than-phase-one-deal-in-2019.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iata.org/publications/economics/Reports/Presentations/World-Financial-Symposium-Plenary-Session-25-Sep-2019.pdf" TargetMode="Externa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ata.org/publications/economics/Reports/freight-monthly-analysis/freight-analysis-aug-2019.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c.europa.eu/competition/speeches/text/sp1999678_en.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icao.int/annual-report-2017/Documents/Annual.Report.2017_Air%20Transport%20Statistics.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nvestopedia.com/articles/investing/081415/4-ways-airlines-hedge-against-oil.asp"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viationbenefits.org/media/166344/abbb18_full-report_web.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urnsmcd.com/insightsnews/publications/aviation-special-report/2011/timeline-of-commercial-avi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space.com/16657-worlds-first-commercial-airline-the-greatest-moments-in-flight.html"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liverwyman.com/content/dam/oliver-wyman/v2/publications/2019/apr/APRIL262019_Airline_Economic_Analysis_2018-2019vFweb.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en.wikipedia.org/wiki/Changi_Airport" TargetMode="External"/><Relationship Id="rId2" Type="http://schemas.openxmlformats.org/officeDocument/2006/relationships/slide" Target="../slides/slide145.xml"/><Relationship Id="rId1" Type="http://schemas.openxmlformats.org/officeDocument/2006/relationships/notesMaster" Target="../notesMasters/notesMaster1.xml"/><Relationship Id="rId4" Type="http://schemas.openxmlformats.org/officeDocument/2006/relationships/hyperlink" Target="http://en.wikipedia.org/wiki/Kangaroo_Route"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3595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6f7695705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6f7695705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437656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043313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615150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43698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452101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869039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086167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002241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881306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988439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36292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6f7695705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6f7695705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a:solidFill>
                  <a:srgbClr val="000000"/>
                </a:solidFill>
                <a:effectLst/>
                <a:latin typeface="Arial"/>
                <a:ea typeface="Arial"/>
                <a:cs typeface="Arial"/>
                <a:sym typeface="Arial"/>
              </a:rPr>
              <a:t>Yield: average fare per passenger per mile</a:t>
            </a:r>
            <a:endParaRPr lang="en-US" b="0">
              <a:effectLst/>
            </a:endParaRPr>
          </a:p>
          <a:p>
            <a:pPr rtl="0"/>
            <a:r>
              <a:rPr lang="en-US" sz="1100" b="0" i="0" u="sng" strike="noStrike" cap="none">
                <a:solidFill>
                  <a:srgbClr val="000000"/>
                </a:solidFill>
                <a:effectLst/>
                <a:latin typeface="Arial"/>
                <a:ea typeface="Arial"/>
                <a:cs typeface="Arial"/>
                <a:sym typeface="Arial"/>
                <a:hlinkClick r:id="rId3"/>
              </a:rPr>
              <a:t>https://www.oliverwyman.com/content/dam/oliver-wyman/v2/publications/2019/apr/APRIL262019_Airline_Economic_Analysis_2018-2019vFweb.pdf</a:t>
            </a:r>
            <a:endParaRPr lang="en-US" b="0">
              <a:effectLst/>
            </a:endParaRPr>
          </a:p>
          <a:p>
            <a:r>
              <a:rPr lang="en-US"/>
              <a:t/>
            </a:r>
            <a:br>
              <a:rPr lang="en-US"/>
            </a:br>
            <a:endParaRPr/>
          </a:p>
        </p:txBody>
      </p:sp>
    </p:spTree>
    <p:extLst>
      <p:ext uri="{BB962C8B-B14F-4D97-AF65-F5344CB8AC3E}">
        <p14:creationId xmlns:p14="http://schemas.microsoft.com/office/powerpoint/2010/main" xmlns="" val="23215392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012239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399311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641160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872320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873735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855850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206912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6f76957058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6f76957058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175477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6f76957058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6f76957058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373112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6f76957058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6f76957058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061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buNone/>
            </a:pPr>
            <a:r>
              <a:rPr lang="en-US" sz="1100" b="0" i="0" u="none" strike="noStrike" cap="none">
                <a:solidFill>
                  <a:srgbClr val="000000"/>
                </a:solidFill>
                <a:effectLst/>
                <a:latin typeface="Arial"/>
                <a:ea typeface="Arial"/>
                <a:cs typeface="Arial"/>
                <a:sym typeface="Arial"/>
              </a:rPr>
              <a:t>US and China are negotiating a deal, expect world trade to get better but not till next year</a:t>
            </a:r>
            <a:endParaRPr lang="en-US" b="0">
              <a:effectLst/>
            </a:endParaRPr>
          </a:p>
          <a:p>
            <a:pPr marL="158750" indent="0" rtl="0">
              <a:buNone/>
            </a:pPr>
            <a:r>
              <a:rPr lang="en-US" sz="1100" b="0" i="0" u="sng" strike="noStrike" cap="none">
                <a:solidFill>
                  <a:srgbClr val="000000"/>
                </a:solidFill>
                <a:effectLst/>
                <a:latin typeface="Arial"/>
                <a:ea typeface="Arial"/>
                <a:cs typeface="Arial"/>
                <a:sym typeface="Arial"/>
                <a:hlinkClick r:id="rId3"/>
              </a:rPr>
              <a:t>https://www.cnbc.com/2019/10/28/us-china-trade-analysts-dont-expect-more-than-phase-one-deal-in-2019.html</a:t>
            </a:r>
            <a:endParaRPr lang="en-US" b="0">
              <a:effectLst/>
            </a:endParaRPr>
          </a:p>
          <a:p>
            <a:pPr marL="158750" indent="0" rtl="0">
              <a:buNone/>
            </a:pPr>
            <a:r>
              <a:rPr lang="en-US" sz="1100" b="0" i="0" u="sng" strike="noStrike" cap="none">
                <a:solidFill>
                  <a:srgbClr val="000000"/>
                </a:solidFill>
                <a:effectLst/>
                <a:latin typeface="Arial"/>
                <a:ea typeface="Arial"/>
                <a:cs typeface="Arial"/>
                <a:sym typeface="Arial"/>
                <a:hlinkClick r:id="rId4"/>
              </a:rPr>
              <a:t>https://www.iata.org/publications/economics/Reports/Presentations/World-Financial-Symposium-Plenary-Session-25-Sep-2019.pdf</a:t>
            </a:r>
            <a:endParaRPr lang="en-US" b="0">
              <a:effectLst/>
            </a:endParaRPr>
          </a:p>
        </p:txBody>
      </p:sp>
    </p:spTree>
    <p:extLst>
      <p:ext uri="{BB962C8B-B14F-4D97-AF65-F5344CB8AC3E}">
        <p14:creationId xmlns:p14="http://schemas.microsoft.com/office/powerpoint/2010/main" xmlns="" val="8417931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6f76957058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6f76957058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653107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6f79f24e2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6f79f24e2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886929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6f76957058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6f76957058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979315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6f79f24e2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6f79f24e2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313557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f79f24e2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f79f24e2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534433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6f76957058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6f76957058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072741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6f79f24e2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6f79f24e2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8433951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f79f24e2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6f79f24e2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039157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6f79f24e2b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6f79f24e2b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5603256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6f79f24e2b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6f79f24e2b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2156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f79f24e2b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f79f24e2b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a:solidFill>
                  <a:srgbClr val="000000"/>
                </a:solidFill>
                <a:effectLst/>
                <a:latin typeface="Arial"/>
                <a:ea typeface="Arial"/>
                <a:cs typeface="Arial"/>
                <a:sym typeface="Arial"/>
              </a:rPr>
              <a:t>Affected by the us-china trade war</a:t>
            </a:r>
            <a:endParaRPr lang="en-US" b="0">
              <a:effectLst/>
            </a:endParaRPr>
          </a:p>
          <a:p>
            <a:pPr rtl="0"/>
            <a:r>
              <a:rPr lang="en-US" sz="1100" b="0" i="0" u="sng" strike="noStrike" cap="none">
                <a:solidFill>
                  <a:srgbClr val="000000"/>
                </a:solidFill>
                <a:effectLst/>
                <a:latin typeface="Arial"/>
                <a:ea typeface="Arial"/>
                <a:cs typeface="Arial"/>
                <a:sym typeface="Arial"/>
                <a:hlinkClick r:id="rId3"/>
              </a:rPr>
              <a:t>https://www.iata.org/publications/economics/Reports/freight-monthly-analysis/freight-analysis-aug-2019.pdf</a:t>
            </a:r>
            <a:endParaRPr lang="en-US" b="0">
              <a:effectLst/>
            </a:endParaRPr>
          </a:p>
        </p:txBody>
      </p:sp>
    </p:spTree>
    <p:extLst>
      <p:ext uri="{BB962C8B-B14F-4D97-AF65-F5344CB8AC3E}">
        <p14:creationId xmlns:p14="http://schemas.microsoft.com/office/powerpoint/2010/main" xmlns="" val="7501486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6f79f24e2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6f79f24e2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2695943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6f79f24e2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6f79f24e2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369860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6f79f24e2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6f79f24e2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999693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6f79f24e2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6f79f24e2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042647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6f79f24e2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f79f24e2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5852655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6f79f24e2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6f79f24e2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86913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6f76957058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6f76957058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642399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6f79f24e2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6f79f24e2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44382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6f79f24e2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6f79f24e2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956322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6f79f24e2b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6f79f24e2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99552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f76957058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f7695705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2760162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f79f24e2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f79f24e2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639843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6f79f24e2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6f79f24e2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703708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6f79f24e2b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6f79f24e2b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542572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6f79f24e2b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6f79f24e2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2166784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6f79f24e2b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6f79f24e2b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7880555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6f79f24e2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6f79f24e2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961495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6f76957058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6f76957058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Good outlook for EasyJet as expanding operations, however given uncertainty of Brexit, best to hold the stock</a:t>
            </a:r>
          </a:p>
          <a:p>
            <a:pPr marL="0" lvl="0" indent="0" algn="l" rtl="0">
              <a:spcBef>
                <a:spcPts val="0"/>
              </a:spcBef>
              <a:spcAft>
                <a:spcPts val="0"/>
              </a:spcAft>
              <a:buNone/>
            </a:pPr>
            <a:endParaRPr/>
          </a:p>
        </p:txBody>
      </p:sp>
    </p:spTree>
    <p:extLst>
      <p:ext uri="{BB962C8B-B14F-4D97-AF65-F5344CB8AC3E}">
        <p14:creationId xmlns:p14="http://schemas.microsoft.com/office/powerpoint/2010/main" xmlns="" val="417646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f7695705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6f7695705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sng" strike="noStrike" cap="none">
                <a:solidFill>
                  <a:srgbClr val="000000"/>
                </a:solidFill>
                <a:effectLst/>
                <a:latin typeface="Arial"/>
                <a:ea typeface="Arial"/>
                <a:cs typeface="Arial"/>
                <a:sym typeface="Arial"/>
                <a:hlinkClick r:id="rId3"/>
              </a:rPr>
              <a:t>https://ec.europa.eu/competition/speeches/text/sp1999678_en.html</a:t>
            </a:r>
            <a:endParaRPr lang="en-US" b="0">
              <a:effectLst/>
            </a:endParaRPr>
          </a:p>
          <a:p>
            <a:r>
              <a:rPr lang="en-US"/>
              <a:t/>
            </a:r>
            <a:br>
              <a:rPr lang="en-US"/>
            </a:br>
            <a:endParaRPr/>
          </a:p>
        </p:txBody>
      </p:sp>
    </p:spTree>
    <p:extLst>
      <p:ext uri="{BB962C8B-B14F-4D97-AF65-F5344CB8AC3E}">
        <p14:creationId xmlns:p14="http://schemas.microsoft.com/office/powerpoint/2010/main" xmlns="" val="2692753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f7695705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f7695705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85139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f7695705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f7695705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68840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f7695705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f7695705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850288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f6b94252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f6b94252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7829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6f6b9425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6f6b9425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21006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f79f24e2b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f79f24e2b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65786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f7695705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f7695705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46228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5ce92a48a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5ce92a48a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Macroeconomic factors tied to industry performance </a:t>
            </a:r>
            <a:endParaRPr/>
          </a:p>
          <a:p>
            <a:pPr marL="0" lvl="0" indent="0" algn="l" rtl="0">
              <a:spcBef>
                <a:spcPts val="0"/>
              </a:spcBef>
              <a:spcAft>
                <a:spcPts val="0"/>
              </a:spcAft>
              <a:buNone/>
            </a:pPr>
            <a:r>
              <a:rPr lang="en" u="sng">
                <a:solidFill>
                  <a:schemeClr val="accent5"/>
                </a:solidFill>
                <a:hlinkClick r:id="rId3"/>
              </a:rPr>
              <a:t>https://www.icao.int/annual-report-2017/Documents/Annual.Report.2017_Air%20Transport%20Statistics.pdf</a:t>
            </a:r>
            <a:r>
              <a:rPr lang="en"/>
              <a:t>  </a:t>
            </a:r>
            <a:endParaRPr/>
          </a:p>
        </p:txBody>
      </p:sp>
    </p:spTree>
    <p:extLst>
      <p:ext uri="{BB962C8B-B14F-4D97-AF65-F5344CB8AC3E}">
        <p14:creationId xmlns:p14="http://schemas.microsoft.com/office/powerpoint/2010/main" xmlns="" val="3533686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err="1">
                <a:solidFill>
                  <a:srgbClr val="000000"/>
                </a:solidFill>
                <a:effectLst/>
                <a:latin typeface="Arial"/>
                <a:ea typeface="Arial"/>
                <a:cs typeface="Arial"/>
                <a:sym typeface="Arial"/>
              </a:rPr>
              <a:t>Arca</a:t>
            </a:r>
            <a:r>
              <a:rPr lang="en-US" sz="1100" b="0" i="0" u="none" strike="noStrike" cap="none">
                <a:solidFill>
                  <a:srgbClr val="000000"/>
                </a:solidFill>
                <a:effectLst/>
                <a:latin typeface="Arial"/>
                <a:ea typeface="Arial"/>
                <a:cs typeface="Arial"/>
                <a:sym typeface="Arial"/>
              </a:rPr>
              <a:t> Airlines Index in comparison with Dow, S&amp;P 500 and Nasdaq (Oct 28) → correlated but underperforming, compared to the past. → why?</a:t>
            </a:r>
            <a:endParaRPr lang="en-US"/>
          </a:p>
        </p:txBody>
      </p:sp>
    </p:spTree>
    <p:extLst>
      <p:ext uri="{BB962C8B-B14F-4D97-AF65-F5344CB8AC3E}">
        <p14:creationId xmlns:p14="http://schemas.microsoft.com/office/powerpoint/2010/main" xmlns="" val="3577169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a:solidFill>
                  <a:srgbClr val="000000"/>
                </a:solidFill>
                <a:effectLst/>
                <a:latin typeface="Arial"/>
                <a:ea typeface="Arial"/>
                <a:cs typeface="Arial"/>
                <a:sym typeface="Arial"/>
              </a:rPr>
              <a:t>Profit is dependent on fuel costs (decreases as Brent Crude Oil prices rise)</a:t>
            </a:r>
            <a:endParaRPr lang="en-US"/>
          </a:p>
        </p:txBody>
      </p:sp>
    </p:spTree>
    <p:extLst>
      <p:ext uri="{BB962C8B-B14F-4D97-AF65-F5344CB8AC3E}">
        <p14:creationId xmlns:p14="http://schemas.microsoft.com/office/powerpoint/2010/main" xmlns="" val="3637378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0" i="0" u="none" strike="noStrike" cap="none">
                <a:solidFill>
                  <a:srgbClr val="000000"/>
                </a:solidFill>
                <a:effectLst/>
                <a:latin typeface="Arial"/>
                <a:ea typeface="Arial"/>
                <a:cs typeface="Arial"/>
                <a:sym typeface="Arial"/>
              </a:rPr>
              <a:t>Jet fuel is one of the most </a:t>
            </a:r>
            <a:r>
              <a:rPr lang="en-US" sz="1100" b="0" i="0" u="none" strike="noStrike" cap="none" err="1">
                <a:solidFill>
                  <a:srgbClr val="000000"/>
                </a:solidFill>
                <a:effectLst/>
                <a:latin typeface="Arial"/>
                <a:ea typeface="Arial"/>
                <a:cs typeface="Arial"/>
                <a:sym typeface="Arial"/>
              </a:rPr>
              <a:t>sigificant</a:t>
            </a:r>
            <a:r>
              <a:rPr lang="en-US" sz="1100" b="0" i="0" u="none" strike="noStrike" cap="none">
                <a:solidFill>
                  <a:srgbClr val="000000"/>
                </a:solidFill>
                <a:effectLst/>
                <a:latin typeface="Arial"/>
                <a:ea typeface="Arial"/>
                <a:cs typeface="Arial"/>
                <a:sym typeface="Arial"/>
              </a:rPr>
              <a:t> expenses for an </a:t>
            </a:r>
            <a:r>
              <a:rPr lang="en-US" sz="1100" b="0" i="0" u="none" strike="noStrike" cap="none" err="1">
                <a:solidFill>
                  <a:srgbClr val="000000"/>
                </a:solidFill>
                <a:effectLst/>
                <a:latin typeface="Arial"/>
                <a:ea typeface="Arial"/>
                <a:cs typeface="Arial"/>
                <a:sym typeface="Arial"/>
              </a:rPr>
              <a:t>airine</a:t>
            </a:r>
            <a:r>
              <a:rPr lang="en-US" sz="1100" b="0" i="0" u="none" strike="noStrike" cap="none">
                <a:solidFill>
                  <a:srgbClr val="000000"/>
                </a:solidFill>
                <a:effectLst/>
                <a:latin typeface="Arial"/>
                <a:ea typeface="Arial"/>
                <a:cs typeface="Arial"/>
                <a:sym typeface="Arial"/>
              </a:rPr>
              <a:t>, </a:t>
            </a:r>
            <a:r>
              <a:rPr lang="en-US" sz="1100" b="0" i="0" u="none" strike="noStrike" cap="none" err="1">
                <a:solidFill>
                  <a:srgbClr val="000000"/>
                </a:solidFill>
                <a:effectLst/>
                <a:latin typeface="Arial"/>
                <a:ea typeface="Arial"/>
                <a:cs typeface="Arial"/>
                <a:sym typeface="Arial"/>
              </a:rPr>
              <a:t>accountign</a:t>
            </a:r>
            <a:r>
              <a:rPr lang="en-US" sz="1100" b="0" i="0" u="none" strike="noStrike" cap="none">
                <a:solidFill>
                  <a:srgbClr val="000000"/>
                </a:solidFill>
                <a:effectLst/>
                <a:latin typeface="Arial"/>
                <a:ea typeface="Arial"/>
                <a:cs typeface="Arial"/>
                <a:sym typeface="Arial"/>
              </a:rPr>
              <a:t> for b/w 25% - 40% of total operating expenses. Thus </a:t>
            </a:r>
            <a:r>
              <a:rPr lang="en-US" sz="1100" b="0" i="0" u="none" strike="noStrike" cap="none" err="1">
                <a:solidFill>
                  <a:srgbClr val="000000"/>
                </a:solidFill>
                <a:effectLst/>
                <a:latin typeface="Arial"/>
                <a:ea typeface="Arial"/>
                <a:cs typeface="Arial"/>
                <a:sym typeface="Arial"/>
              </a:rPr>
              <a:t>airliens</a:t>
            </a:r>
            <a:r>
              <a:rPr lang="en-US" sz="1100" b="0" i="0" u="none" strike="noStrike" cap="none">
                <a:solidFill>
                  <a:srgbClr val="000000"/>
                </a:solidFill>
                <a:effectLst/>
                <a:latin typeface="Arial"/>
                <a:ea typeface="Arial"/>
                <a:cs typeface="Arial"/>
                <a:sym typeface="Arial"/>
              </a:rPr>
              <a:t> are vulnerable to oil price fluctuations.</a:t>
            </a:r>
            <a:endParaRPr lang="en-US" b="0">
              <a:effectLst/>
            </a:endParaRPr>
          </a:p>
          <a:p>
            <a:pPr rtl="0"/>
            <a:r>
              <a:rPr lang="en-US" sz="1100" b="0" i="0" u="sng" strike="noStrike" cap="none">
                <a:solidFill>
                  <a:srgbClr val="000000"/>
                </a:solidFill>
                <a:effectLst/>
                <a:latin typeface="Arial"/>
                <a:ea typeface="Arial"/>
                <a:cs typeface="Arial"/>
                <a:sym typeface="Arial"/>
                <a:hlinkClick r:id="rId3"/>
              </a:rPr>
              <a:t>https://www.investopedia.com/articles/investing/081415/4-ways-airlines-hedge-against-oil.asp</a:t>
            </a:r>
            <a:endParaRPr lang="en-US" b="0">
              <a:effectLst/>
            </a:endParaRPr>
          </a:p>
          <a:p>
            <a:pPr rtl="0"/>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Purchasing Current Oil Contracts: </a:t>
            </a:r>
            <a:r>
              <a:rPr lang="en-US" sz="1100" b="0" i="0" u="none" strike="noStrike" cap="none">
                <a:solidFill>
                  <a:srgbClr val="000000"/>
                </a:solidFill>
                <a:effectLst/>
                <a:latin typeface="Arial"/>
                <a:ea typeface="Arial"/>
                <a:cs typeface="Arial"/>
                <a:sym typeface="Arial"/>
              </a:rPr>
              <a:t>In this hedging scenario, an airline would have to believe that prices will rise in the future. To mitigate these rising prices, the airline purchases large amounts of current oil contracts for its future needs.</a:t>
            </a:r>
            <a:endParaRPr lang="en-US" b="0">
              <a:effectLst/>
            </a:endParaRPr>
          </a:p>
          <a:p>
            <a:pPr rtl="0"/>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Purchasing Call Options: </a:t>
            </a:r>
            <a:r>
              <a:rPr lang="en-US" sz="1100" b="0" i="0" u="none" strike="noStrike" cap="none">
                <a:solidFill>
                  <a:srgbClr val="000000"/>
                </a:solidFill>
                <a:effectLst/>
                <a:latin typeface="Arial"/>
                <a:ea typeface="Arial"/>
                <a:cs typeface="Arial"/>
                <a:sym typeface="Arial"/>
              </a:rPr>
              <a:t>When a company purchases a call option, it allows the company to purchase a stock or commodity at a specific price within a certain date range. This means that airline companies are able to hedge against rising fuel prices by buying the right to purchase oil in the future at a price that is agreed on today.</a:t>
            </a:r>
            <a:endParaRPr lang="en-US" b="0">
              <a:effectLst/>
            </a:endParaRPr>
          </a:p>
          <a:p>
            <a:pPr rtl="0"/>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Implementing a Collar Hedge: </a:t>
            </a:r>
            <a:r>
              <a:rPr lang="en-US" sz="1100" b="0" i="0" u="none" strike="noStrike" cap="none">
                <a:solidFill>
                  <a:srgbClr val="000000"/>
                </a:solidFill>
                <a:effectLst/>
                <a:latin typeface="Arial"/>
                <a:ea typeface="Arial"/>
                <a:cs typeface="Arial"/>
                <a:sym typeface="Arial"/>
              </a:rPr>
              <a:t>Requires a company to purchase both a call option and a put option. Where a call option allows an investor to purchase a stock or commodity at a future date for a price that's agreed upon today, a put option allows an investor to do the opposite: sell a stock or commodity at a future date for a price that's agreed on today.</a:t>
            </a:r>
            <a:endParaRPr lang="en-US" b="0">
              <a:effectLst/>
            </a:endParaRPr>
          </a:p>
          <a:p>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Purchasing Swap Contracts: </a:t>
            </a:r>
            <a:r>
              <a:rPr lang="en-US" sz="1100" b="0" i="0" u="none" strike="noStrike" cap="none">
                <a:solidFill>
                  <a:srgbClr val="000000"/>
                </a:solidFill>
                <a:effectLst/>
                <a:latin typeface="Arial"/>
                <a:ea typeface="Arial"/>
                <a:cs typeface="Arial"/>
                <a:sym typeface="Arial"/>
              </a:rPr>
              <a:t>A swap is similar to a call option, but with more stringent guidelines. While a call option gives an airline the right to purchase oil in the future at a certain price, it doesn't require the company to do so. A swap, on the other hand, locks in the purchase of oil at a future price at a specified date. If fuel prices decline instead, the airline company has the potential to lose much more than it would with a call option strategy.</a:t>
            </a:r>
            <a:endParaRPr lang="en-US"/>
          </a:p>
        </p:txBody>
      </p:sp>
    </p:spTree>
    <p:extLst>
      <p:ext uri="{BB962C8B-B14F-4D97-AF65-F5344CB8AC3E}">
        <p14:creationId xmlns:p14="http://schemas.microsoft.com/office/powerpoint/2010/main" xmlns="" val="163590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0" i="0" u="none" strike="noStrike" cap="none">
                <a:solidFill>
                  <a:srgbClr val="000000"/>
                </a:solidFill>
                <a:effectLst/>
                <a:latin typeface="Arial"/>
                <a:ea typeface="Arial"/>
                <a:cs typeface="Arial"/>
                <a:sym typeface="Arial"/>
              </a:rPr>
              <a:t>6 main markets. Asia has RPKs, followed by NA then EU.</a:t>
            </a:r>
            <a:endParaRPr lang="en-US" b="0">
              <a:effectLst/>
            </a:endParaRPr>
          </a:p>
          <a:p>
            <a:r>
              <a:rPr lang="en-US"/>
              <a:t/>
            </a:r>
            <a:br>
              <a:rPr lang="en-US"/>
            </a:br>
            <a:endParaRPr lang="en-US"/>
          </a:p>
        </p:txBody>
      </p:sp>
    </p:spTree>
    <p:extLst>
      <p:ext uri="{BB962C8B-B14F-4D97-AF65-F5344CB8AC3E}">
        <p14:creationId xmlns:p14="http://schemas.microsoft.com/office/powerpoint/2010/main" xmlns="" val="630530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f79f24e2b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f79f24e2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39393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f6b94252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f6b94252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68672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2115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0" i="0" u="sng" strike="noStrike" cap="none">
                <a:solidFill>
                  <a:srgbClr val="000000"/>
                </a:solidFill>
                <a:effectLst/>
                <a:latin typeface="Arial"/>
                <a:ea typeface="Arial"/>
                <a:cs typeface="Arial"/>
                <a:sym typeface="Arial"/>
                <a:hlinkClick r:id="rId3"/>
              </a:rPr>
              <a:t>https://aviationbenefits.org/media/166344/abbb18_full-report_web.pdf</a:t>
            </a:r>
            <a:endParaRPr lang="en-US" b="0">
              <a:effectLst/>
            </a:endParaRPr>
          </a:p>
          <a:p>
            <a:r>
              <a:rPr lang="en-US"/>
              <a:t/>
            </a:r>
            <a:br>
              <a:rPr lang="en-US"/>
            </a:br>
            <a:endParaRPr lang="en-US"/>
          </a:p>
        </p:txBody>
      </p:sp>
    </p:spTree>
    <p:extLst>
      <p:ext uri="{BB962C8B-B14F-4D97-AF65-F5344CB8AC3E}">
        <p14:creationId xmlns:p14="http://schemas.microsoft.com/office/powerpoint/2010/main" xmlns="" val="180346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f76957058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6f7695705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08002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f7695705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6f7695705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16117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f7695705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f7695705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292372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f76957058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f7695705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63278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83659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f76957058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f76957058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62915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Shape 14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09" name="Shape 14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899615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6f76957058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6f76957058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87102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6f76957058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6f76957058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86874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6f79f24e2b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6f79f24e2b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9783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f6b94252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f6b94252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833448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16210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5d15334e3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5d15334e3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rgbClr val="262626"/>
                </a:solidFill>
                <a:highlight>
                  <a:srgbClr val="FEFEFE"/>
                </a:highlight>
              </a:rPr>
              <a:t>Braniff, Trans Texas, and Continental Airlines fought to keep his startup out of the skies with a temporary restraining order</a:t>
            </a:r>
            <a:endParaRPr>
              <a:solidFill>
                <a:srgbClr val="262626"/>
              </a:solidFill>
              <a:highlight>
                <a:srgbClr val="FEFEFE"/>
              </a:highlight>
            </a:endParaRPr>
          </a:p>
          <a:p>
            <a:pPr marL="457200" lvl="0" indent="-298450" algn="l" rtl="0">
              <a:spcBef>
                <a:spcPts val="0"/>
              </a:spcBef>
              <a:spcAft>
                <a:spcPts val="0"/>
              </a:spcAft>
              <a:buClr>
                <a:srgbClr val="262626"/>
              </a:buClr>
              <a:buSzPts val="1100"/>
              <a:buChar char="●"/>
            </a:pPr>
            <a:r>
              <a:rPr lang="en">
                <a:solidFill>
                  <a:srgbClr val="262626"/>
                </a:solidFill>
                <a:highlight>
                  <a:srgbClr val="FEFEFE"/>
                </a:highlight>
              </a:rPr>
              <a:t>Fought the ban personally up to Supreme Court of Texas</a:t>
            </a:r>
            <a:endParaRPr>
              <a:solidFill>
                <a:srgbClr val="262626"/>
              </a:solidFill>
              <a:highlight>
                <a:srgbClr val="FEFEFE"/>
              </a:highlight>
            </a:endParaRPr>
          </a:p>
          <a:p>
            <a:pPr marL="457200" lvl="0" indent="-298450" algn="l" rtl="0">
              <a:spcBef>
                <a:spcPts val="0"/>
              </a:spcBef>
              <a:spcAft>
                <a:spcPts val="0"/>
              </a:spcAft>
              <a:buSzPts val="1100"/>
              <a:buChar char="●"/>
            </a:pPr>
            <a:r>
              <a:rPr lang="en"/>
              <a:t>Use fuel efficient, low cost planes </a:t>
            </a:r>
            <a:endParaRPr/>
          </a:p>
          <a:p>
            <a:pPr marL="457200" lvl="0" indent="-298450" algn="l" rtl="0">
              <a:spcBef>
                <a:spcPts val="0"/>
              </a:spcBef>
              <a:spcAft>
                <a:spcPts val="0"/>
              </a:spcAft>
              <a:buSzPts val="1100"/>
              <a:buChar char="●"/>
            </a:pPr>
            <a:r>
              <a:rPr lang="en"/>
              <a:t>No frills service</a:t>
            </a:r>
            <a:endParaRPr/>
          </a:p>
          <a:p>
            <a:pPr marL="457200" lvl="0" indent="-298450" algn="l" rtl="0">
              <a:spcBef>
                <a:spcPts val="0"/>
              </a:spcBef>
              <a:spcAft>
                <a:spcPts val="0"/>
              </a:spcAft>
              <a:buSzPts val="1100"/>
              <a:buChar char="●"/>
            </a:pPr>
            <a:r>
              <a:rPr lang="en"/>
              <a:t>Pay employees well with no layoffs; reputation for good customer service </a:t>
            </a:r>
            <a:endParaRPr/>
          </a:p>
        </p:txBody>
      </p:sp>
    </p:spTree>
    <p:extLst>
      <p:ext uri="{BB962C8B-B14F-4D97-AF65-F5344CB8AC3E}">
        <p14:creationId xmlns:p14="http://schemas.microsoft.com/office/powerpoint/2010/main" xmlns="" val="3430273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5cf25035fe_5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5cf25035fe_5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87615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cf25035fe_5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cf25035fe_5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28652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5cf25035fe_5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5cf25035fe_5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89174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5cf25035fe_5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5cf25035fe_5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66439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6f7695705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6f7695705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98083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Shape 1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9" name="Shape 1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65129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5cf25035fe_5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cf25035fe_5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All data from Globe Investor as at July 3</a:t>
            </a:r>
            <a:endParaRPr/>
          </a:p>
          <a:p>
            <a:pPr marL="457200" lvl="0" indent="-298450" algn="l" rtl="0">
              <a:spcBef>
                <a:spcPts val="0"/>
              </a:spcBef>
              <a:spcAft>
                <a:spcPts val="0"/>
              </a:spcAft>
              <a:buSzPts val="1100"/>
              <a:buChar char="-"/>
            </a:pPr>
            <a:r>
              <a:rPr lang="en"/>
              <a:t>Based on comparable US airlines; Southwest stock price is slightly higher, reflected in higher market cap </a:t>
            </a:r>
            <a:endParaRPr/>
          </a:p>
          <a:p>
            <a:pPr marL="457200" lvl="0" indent="-298450" algn="l" rtl="0">
              <a:spcBef>
                <a:spcPts val="0"/>
              </a:spcBef>
              <a:spcAft>
                <a:spcPts val="0"/>
              </a:spcAft>
              <a:buSzPts val="1100"/>
              <a:buChar char="-"/>
            </a:pPr>
            <a:r>
              <a:rPr lang="en"/>
              <a:t>High P/E ratio indicates higher expectation of growth opportunities, lower div reflects this</a:t>
            </a:r>
            <a:endParaRPr/>
          </a:p>
          <a:p>
            <a:pPr marL="457200" lvl="0" indent="-298450" algn="l" rtl="0">
              <a:spcBef>
                <a:spcPts val="0"/>
              </a:spcBef>
              <a:spcAft>
                <a:spcPts val="0"/>
              </a:spcAft>
              <a:buSzPts val="1100"/>
              <a:buChar char="-"/>
            </a:pPr>
            <a:r>
              <a:rPr lang="en"/>
              <a:t>Lower levels of debt compared to its competitors</a:t>
            </a:r>
            <a:endParaRPr/>
          </a:p>
        </p:txBody>
      </p:sp>
    </p:spTree>
    <p:extLst>
      <p:ext uri="{BB962C8B-B14F-4D97-AF65-F5344CB8AC3E}">
        <p14:creationId xmlns:p14="http://schemas.microsoft.com/office/powerpoint/2010/main" xmlns="" val="2108473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5cf25035fe_5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5cf25035fe_5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Calibri"/>
              <a:buChar char="-"/>
            </a:pPr>
            <a:r>
              <a:rPr lang="en" sz="1200">
                <a:latin typeface="Calibri"/>
                <a:ea typeface="Calibri"/>
                <a:cs typeface="Calibri"/>
                <a:sym typeface="Calibri"/>
              </a:rPr>
              <a:t>Company is investing in Max 8’s and ended 2018 with 31 Max 8s based on their FS</a:t>
            </a:r>
            <a:endParaRPr sz="1200">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latin typeface="Calibri"/>
                <a:ea typeface="Calibri"/>
                <a:cs typeface="Calibri"/>
                <a:sym typeface="Calibri"/>
              </a:rPr>
              <a:t>Has placed orders for additional 37 Max 8s</a:t>
            </a:r>
            <a:endParaRPr sz="1200">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xmlns="" val="238419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ce1ba7f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ce1ba7f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[Cyrille]</a:t>
            </a:r>
            <a:endParaRPr/>
          </a:p>
          <a:p>
            <a:pPr marL="0" lvl="0" indent="0" algn="l" rtl="0">
              <a:spcBef>
                <a:spcPts val="0"/>
              </a:spcBef>
              <a:spcAft>
                <a:spcPts val="0"/>
              </a:spcAft>
              <a:buNone/>
            </a:pPr>
            <a:r>
              <a:rPr lang="en" u="sng">
                <a:solidFill>
                  <a:schemeClr val="hlink"/>
                </a:solidFill>
                <a:hlinkClick r:id="rId3"/>
              </a:rPr>
              <a:t>https://www.burnsmcd.com/insightsnews/publications/aviation-special-report/2011/timeline-of-commercial-aviation</a:t>
            </a:r>
            <a:endParaRPr/>
          </a:p>
          <a:p>
            <a:pPr marL="0" lvl="0" indent="0" algn="l" rtl="0">
              <a:lnSpc>
                <a:spcPct val="115000"/>
              </a:lnSpc>
              <a:spcBef>
                <a:spcPts val="0"/>
              </a:spcBef>
              <a:spcAft>
                <a:spcPts val="0"/>
              </a:spcAft>
              <a:buNone/>
            </a:pPr>
            <a:r>
              <a:rPr lang="en"/>
              <a:t>1914: </a:t>
            </a:r>
            <a:r>
              <a:rPr lang="en" u="sng">
                <a:solidFill>
                  <a:schemeClr val="hlink"/>
                </a:solidFill>
                <a:hlinkClick r:id="rId4"/>
              </a:rPr>
              <a:t>https://www.space.com/16657-worlds-first-commercial-airline-the-greatest-moments-in-flight.html</a:t>
            </a:r>
            <a:endParaRPr u="sng">
              <a:solidFill>
                <a:schemeClr val="hlink"/>
              </a:solidFill>
              <a:hlinkClick r:id="rId4"/>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xmlns="" val="3055226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6f76957058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6f7695705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19301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Shape 1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2" name="Shape 15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a:solidFill>
                <a:schemeClr val="dk1"/>
              </a:solidFill>
              <a:latin typeface="Calibri"/>
              <a:ea typeface="Calibri"/>
              <a:cs typeface="Calibri"/>
              <a:sym typeface="Calibri"/>
            </a:endParaRPr>
          </a:p>
        </p:txBody>
      </p:sp>
      <p:sp>
        <p:nvSpPr>
          <p:cNvPr id="1513" name="Shape 15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85</a:t>
            </a:fld>
            <a:endParaRPr lang="en-US"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1013903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As compared with 2013, operating revenues increased 5.1 percent, driven by strong demand for air travel and successful execution of the strategic initiatives. Passenger revenues in 2014 increased 5.6 percent, compared with 2013, driven by record load factors and record passenger revenue yield per revenue passenger mile. Freight revenues benefited from new and maturing markets as a result of the AirTran acquisition, while other revenues in 2014 decreased 5.2 percent, compared with 2013. </a:t>
            </a:r>
          </a:p>
        </p:txBody>
      </p:sp>
      <p:sp>
        <p:nvSpPr>
          <p:cNvPr id="4" name="Slide Number Placeholder 3"/>
          <p:cNvSpPr>
            <a:spLocks noGrp="1"/>
          </p:cNvSpPr>
          <p:nvPr>
            <p:ph type="sldNum" sz="quarter" idx="10"/>
          </p:nvPr>
        </p:nvSpPr>
        <p:spPr/>
        <p:txBody>
          <a:bodyPr/>
          <a:lstStyle/>
          <a:p>
            <a:fld id="{7D5786EE-BD92-4D9C-A228-3E8A7E069D04}" type="slidenum">
              <a:rPr lang="en-CA" smtClean="0"/>
              <a:pPr/>
              <a:t>87</a:t>
            </a:fld>
            <a:endParaRPr lang="en-CA"/>
          </a:p>
        </p:txBody>
      </p:sp>
    </p:spTree>
    <p:extLst>
      <p:ext uri="{BB962C8B-B14F-4D97-AF65-F5344CB8AC3E}">
        <p14:creationId xmlns:p14="http://schemas.microsoft.com/office/powerpoint/2010/main" xmlns="" val="1214355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Fuel and oil expense remains one of the Company's largest operating costs. Salaries</a:t>
            </a:r>
            <a:r>
              <a:rPr lang="en-CA" baseline="0"/>
              <a:t> and wages </a:t>
            </a:r>
            <a:endParaRPr lang="en-CA"/>
          </a:p>
        </p:txBody>
      </p:sp>
      <p:sp>
        <p:nvSpPr>
          <p:cNvPr id="4" name="Slide Number Placeholder 3"/>
          <p:cNvSpPr>
            <a:spLocks noGrp="1"/>
          </p:cNvSpPr>
          <p:nvPr>
            <p:ph type="sldNum" sz="quarter" idx="10"/>
          </p:nvPr>
        </p:nvSpPr>
        <p:spPr/>
        <p:txBody>
          <a:bodyPr/>
          <a:lstStyle/>
          <a:p>
            <a:fld id="{7D5786EE-BD92-4D9C-A228-3E8A7E069D04}" type="slidenum">
              <a:rPr lang="en-CA" smtClean="0"/>
              <a:pPr/>
              <a:t>95</a:t>
            </a:fld>
            <a:endParaRPr lang="en-CA"/>
          </a:p>
        </p:txBody>
      </p:sp>
    </p:spTree>
    <p:extLst>
      <p:ext uri="{BB962C8B-B14F-4D97-AF65-F5344CB8AC3E}">
        <p14:creationId xmlns:p14="http://schemas.microsoft.com/office/powerpoint/2010/main" xmlns="" val="281417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CA"/>
              <a:t>The Company attempts to manage its risk associated with changing jet fuel prices by utilizing over-the-counter fuel derivative instruments to hedge a portion of its future jet fuel purchases, The Company's average economic jet fuel price per gallon decreased 6.4 percent year-over-year, from $3.12 for 2013 to $2.92 for 2014. In addition, fuel efficiency improved slightly due to the Company's fleet modernization efforts, as fuel gallons consumed decreased 1</a:t>
            </a:r>
            <a:r>
              <a:rPr lang="en-CA" baseline="0"/>
              <a:t> </a:t>
            </a:r>
            <a:r>
              <a:rPr lang="en-CA"/>
              <a:t>percent, compared with 2013, while year-over-year capacity increased 0.5 percent.</a:t>
            </a:r>
            <a:r>
              <a:rPr lang="en-CA" baseline="0"/>
              <a:t> </a:t>
            </a:r>
            <a:r>
              <a:rPr lang="en-CA"/>
              <a:t> Southwest purchases jet fuel at prevailing market prices, but seeks to protect against significant increases in fuel costs by entering into OTC fuel derivative contracts.</a:t>
            </a:r>
          </a:p>
          <a:p>
            <a:endParaRPr lang="en-CA"/>
          </a:p>
        </p:txBody>
      </p:sp>
      <p:sp>
        <p:nvSpPr>
          <p:cNvPr id="4" name="Slide Number Placeholder 3"/>
          <p:cNvSpPr>
            <a:spLocks noGrp="1"/>
          </p:cNvSpPr>
          <p:nvPr>
            <p:ph type="sldNum" sz="quarter" idx="10"/>
          </p:nvPr>
        </p:nvSpPr>
        <p:spPr/>
        <p:txBody>
          <a:bodyPr/>
          <a:lstStyle/>
          <a:p>
            <a:fld id="{7D5786EE-BD92-4D9C-A228-3E8A7E069D04}" type="slidenum">
              <a:rPr lang="en-CA" smtClean="0"/>
              <a:pPr/>
              <a:t>97</a:t>
            </a:fld>
            <a:endParaRPr lang="en-CA"/>
          </a:p>
        </p:txBody>
      </p:sp>
    </p:spTree>
    <p:extLst>
      <p:ext uri="{BB962C8B-B14F-4D97-AF65-F5344CB8AC3E}">
        <p14:creationId xmlns:p14="http://schemas.microsoft.com/office/powerpoint/2010/main" xmlns="" val="4245492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2" algn="just"/>
            <a:r>
              <a:rPr lang="en-CA"/>
              <a:t>In response to the dramatic drop in fuel prices in fourth quarter 2014, </a:t>
            </a:r>
            <a:r>
              <a:rPr lang="en-CA" err="1"/>
              <a:t>Southest</a:t>
            </a:r>
            <a:r>
              <a:rPr lang="en-CA"/>
              <a:t> effectively unwound portions of our fuel hedge portfolio to participate in the collapse of fuel prices. As of Jan. 16, 2015, none of our fuel consumption was hedged in 2015, 10 percent was hedged in 2016, and 30 percent in 2017. We will continue to actively manage our portfolio to protect against fuel price volatility. Southwest </a:t>
            </a:r>
            <a:r>
              <a:rPr lang="en-CA" u="sng"/>
              <a:t>cross-hedges</a:t>
            </a:r>
            <a:r>
              <a:rPr lang="en-CA"/>
              <a:t> their jet fuel risks using similar commodities such as heating oil, crude oil (WTI) and gasoline</a:t>
            </a:r>
          </a:p>
          <a:p>
            <a:pPr lvl="2" algn="just"/>
            <a:r>
              <a:rPr lang="en-CA"/>
              <a:t>There is risk associated with this: sometimes the cross hedge does not accurately track jet fuel prices</a:t>
            </a:r>
          </a:p>
        </p:txBody>
      </p:sp>
      <p:sp>
        <p:nvSpPr>
          <p:cNvPr id="4" name="Slide Number Placeholder 3"/>
          <p:cNvSpPr>
            <a:spLocks noGrp="1"/>
          </p:cNvSpPr>
          <p:nvPr>
            <p:ph type="sldNum" sz="quarter" idx="10"/>
          </p:nvPr>
        </p:nvSpPr>
        <p:spPr/>
        <p:txBody>
          <a:bodyPr/>
          <a:lstStyle/>
          <a:p>
            <a:fld id="{7D5786EE-BD92-4D9C-A228-3E8A7E069D04}" type="slidenum">
              <a:rPr lang="en-CA" smtClean="0"/>
              <a:pPr/>
              <a:t>98</a:t>
            </a:fld>
            <a:endParaRPr lang="en-CA"/>
          </a:p>
        </p:txBody>
      </p:sp>
    </p:spTree>
    <p:extLst>
      <p:ext uri="{BB962C8B-B14F-4D97-AF65-F5344CB8AC3E}">
        <p14:creationId xmlns:p14="http://schemas.microsoft.com/office/powerpoint/2010/main" xmlns="" val="2072866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5cf25035fe_5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5cf25035fe_5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Small change</a:t>
            </a:r>
            <a:endParaRPr/>
          </a:p>
        </p:txBody>
      </p:sp>
    </p:spTree>
    <p:extLst>
      <p:ext uri="{BB962C8B-B14F-4D97-AF65-F5344CB8AC3E}">
        <p14:creationId xmlns:p14="http://schemas.microsoft.com/office/powerpoint/2010/main" xmlns="" val="3609058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5cf25035fe_5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5cf25035fe_5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554307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Shape 15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5" name="Shape 1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2269334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f76957058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f76957058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29036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f6b94252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f6b94252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7081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5cf25035fe_5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5cf25035fe_5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Decreasing ROIC mainly due to increase in invested capital, which is not necessarily bad </a:t>
            </a:r>
            <a:endParaRPr/>
          </a:p>
          <a:p>
            <a:pPr marL="457200" lvl="0" indent="-298450" algn="l" rtl="0">
              <a:spcBef>
                <a:spcPts val="0"/>
              </a:spcBef>
              <a:spcAft>
                <a:spcPts val="0"/>
              </a:spcAft>
              <a:buSzPts val="1100"/>
              <a:buChar char="-"/>
            </a:pPr>
            <a:endParaRPr/>
          </a:p>
        </p:txBody>
      </p:sp>
    </p:spTree>
    <p:extLst>
      <p:ext uri="{BB962C8B-B14F-4D97-AF65-F5344CB8AC3E}">
        <p14:creationId xmlns:p14="http://schemas.microsoft.com/office/powerpoint/2010/main" xmlns="" val="32676548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6f76957058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6f76957058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0186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6f7695705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6f7695705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987820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6f76957058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6f76957058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821243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f76957058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f76957058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995936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f76957058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6f76957058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784110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6f76957058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6f76957058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801812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6f76957058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6f76957058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50586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f76957058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6f76957058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52794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6f76957058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6f76957058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8435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6f7695705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6f7695705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934929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6f76957058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6f76957058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546518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6f76957058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6f76957058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161382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f76957058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f76957058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23557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76957058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76957058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408566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614413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010564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6f76957058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6f76957058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298241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6f76957058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6f76957058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437674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6f76957058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6f76957058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038086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6f76957058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6f76957058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4306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hlinkClick r:id="rId3"/>
              </a:rPr>
              <a:t>https://www.oliverwyman.com/content/dam/oliver-wyman/v2/publications/2019/apr/APRIL262019_Airline_Economic_Analysis_2018-2019vFweb.pdf</a:t>
            </a:r>
            <a:endParaRPr lang="en-US"/>
          </a:p>
        </p:txBody>
      </p:sp>
    </p:spTree>
    <p:extLst>
      <p:ext uri="{BB962C8B-B14F-4D97-AF65-F5344CB8AC3E}">
        <p14:creationId xmlns:p14="http://schemas.microsoft.com/office/powerpoint/2010/main" xmlns="" val="29991691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682209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5c3965b333_2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5c3965b333_2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260496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6f7695705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6f7695705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281484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5c3965b333_2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5c3965b333_2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248876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5c3965b333_2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5c3965b333_2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965402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Singapore Airlines operates a hub at </a:t>
            </a:r>
            <a:r>
              <a:rPr lang="en-US" dirty="0" err="1">
                <a:hlinkClick r:id="rId3" tooltip="Changi Airport"/>
              </a:rPr>
              <a:t>Changi</a:t>
            </a:r>
            <a:r>
              <a:rPr lang="en-US" dirty="0">
                <a:hlinkClick r:id="rId3" tooltip="Changi Airport"/>
              </a:rPr>
              <a:t> Airport</a:t>
            </a:r>
            <a:r>
              <a:rPr lang="en-US" dirty="0"/>
              <a:t> and has a strong presence in the Southeast Asia, East Asia, South Asia, and "</a:t>
            </a:r>
            <a:r>
              <a:rPr lang="en-US" dirty="0">
                <a:hlinkClick r:id="rId4" tooltip="Kangaroo Route"/>
              </a:rPr>
              <a:t>Kangaroo Route</a:t>
            </a:r>
            <a:r>
              <a:rPr lang="en-US" dirty="0"/>
              <a:t>" markets. </a:t>
            </a:r>
          </a:p>
          <a:p>
            <a:r>
              <a:rPr lang="en-US" dirty="0"/>
              <a:t>Also point to point</a:t>
            </a:r>
            <a:r>
              <a:rPr lang="en-US" baseline="0" dirty="0"/>
              <a:t> service: from the U.S. to other cities such as </a:t>
            </a:r>
            <a:r>
              <a:rPr lang="en-US" baseline="0" dirty="0" err="1"/>
              <a:t>tokyo</a:t>
            </a:r>
            <a:r>
              <a:rPr lang="en-US" baseline="0" dirty="0"/>
              <a:t> and </a:t>
            </a:r>
            <a:r>
              <a:rPr lang="en-US" baseline="0" dirty="0" err="1"/>
              <a:t>hong</a:t>
            </a:r>
            <a:r>
              <a:rPr lang="en-US" baseline="0" dirty="0"/>
              <a:t> </a:t>
            </a:r>
            <a:r>
              <a:rPr lang="en-US" baseline="0" dirty="0" err="1"/>
              <a:t>kong</a:t>
            </a:r>
            <a:r>
              <a:rPr lang="en-US" baseline="0" dirty="0"/>
              <a:t> </a:t>
            </a:r>
            <a:endParaRPr lang="en-US"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145</a:t>
            </a:fld>
            <a:endParaRPr lang="en-US"/>
          </a:p>
        </p:txBody>
      </p:sp>
    </p:spTree>
    <p:extLst>
      <p:ext uri="{BB962C8B-B14F-4D97-AF65-F5344CB8AC3E}">
        <p14:creationId xmlns:p14="http://schemas.microsoft.com/office/powerpoint/2010/main" xmlns="" val="34807626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5c3965b333_2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5c3965b333_2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6686803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f7695705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f7695705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687443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5c3965b333_2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5c3965b333_2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037595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5c3965b333_2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5c3965b333_2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4913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0" i="0" u="none" strike="noStrike" cap="none">
                <a:solidFill>
                  <a:srgbClr val="000000"/>
                </a:solidFill>
                <a:effectLst/>
                <a:latin typeface="Arial"/>
                <a:ea typeface="Arial"/>
                <a:cs typeface="Arial"/>
                <a:sym typeface="Arial"/>
              </a:rPr>
              <a:t>Source: IBISWorld</a:t>
            </a:r>
            <a:endParaRPr lang="en-US" b="0">
              <a:effectLst/>
            </a:endParaRPr>
          </a:p>
          <a:p>
            <a:r>
              <a:rPr lang="en-US"/>
              <a:t/>
            </a:r>
            <a:br>
              <a:rPr lang="en-US"/>
            </a:br>
            <a:endParaRPr lang="en-US"/>
          </a:p>
        </p:txBody>
      </p:sp>
    </p:spTree>
    <p:extLst>
      <p:ext uri="{BB962C8B-B14F-4D97-AF65-F5344CB8AC3E}">
        <p14:creationId xmlns:p14="http://schemas.microsoft.com/office/powerpoint/2010/main" xmlns="" val="21439634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5c3965b333_2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5c3965b333_2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774815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5c3965b333_2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5c3965b333_2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34080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5c3965b333_2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5c3965b333_2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856903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7561385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3"/>
            <a:endParaRPr lang="en-CA" dirty="0"/>
          </a:p>
        </p:txBody>
      </p:sp>
      <p:sp>
        <p:nvSpPr>
          <p:cNvPr id="4" name="Slide Number Placeholder 3"/>
          <p:cNvSpPr>
            <a:spLocks noGrp="1"/>
          </p:cNvSpPr>
          <p:nvPr>
            <p:ph type="sldNum" sz="quarter" idx="10"/>
          </p:nvPr>
        </p:nvSpPr>
        <p:spPr/>
        <p:txBody>
          <a:bodyPr/>
          <a:lstStyle/>
          <a:p>
            <a:fld id="{7D5786EE-BD92-4D9C-A228-3E8A7E069D04}" type="slidenum">
              <a:rPr lang="en-CA" smtClean="0"/>
              <a:pPr/>
              <a:t>172</a:t>
            </a:fld>
            <a:endParaRPr lang="en-CA"/>
          </a:p>
        </p:txBody>
      </p:sp>
    </p:spTree>
    <p:extLst>
      <p:ext uri="{BB962C8B-B14F-4D97-AF65-F5344CB8AC3E}">
        <p14:creationId xmlns:p14="http://schemas.microsoft.com/office/powerpoint/2010/main" xmlns="" val="11565035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022088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5c3965b333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5c3965b333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929088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334315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796972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f7695705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f7695705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251996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281362"/>
            <a:ext cx="9144000" cy="1862138"/>
          </a:xfrm>
          <a:prstGeom prst="rect">
            <a:avLst/>
          </a:prstGeom>
        </p:spPr>
      </p:pic>
      <p:sp>
        <p:nvSpPr>
          <p:cNvPr id="2" name="Title 1"/>
          <p:cNvSpPr>
            <a:spLocks noGrp="1"/>
          </p:cNvSpPr>
          <p:nvPr>
            <p:ph type="ctrTitle"/>
          </p:nvPr>
        </p:nvSpPr>
        <p:spPr>
          <a:xfrm>
            <a:off x="1028700" y="1352554"/>
            <a:ext cx="7086600" cy="1368822"/>
          </a:xfrm>
        </p:spPr>
        <p:txBody>
          <a:bodyPr anchor="b">
            <a:normAutofit/>
          </a:bodyPr>
          <a:lstStyle>
            <a:lvl1pPr algn="l">
              <a:defRPr sz="4500"/>
            </a:lvl1pPr>
          </a:lstStyle>
          <a:p>
            <a:r>
              <a:rPr lang="en-GB"/>
              <a:t>Click to edit Master title style</a:t>
            </a:r>
            <a:endParaRPr lang="en-US"/>
          </a:p>
        </p:txBody>
      </p:sp>
      <p:sp>
        <p:nvSpPr>
          <p:cNvPr id="3" name="Subtitle 2"/>
          <p:cNvSpPr>
            <a:spLocks noGrp="1"/>
          </p:cNvSpPr>
          <p:nvPr>
            <p:ph type="subTitle" idx="1"/>
          </p:nvPr>
        </p:nvSpPr>
        <p:spPr>
          <a:xfrm>
            <a:off x="1028700" y="2724151"/>
            <a:ext cx="7086600" cy="51435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a:xfrm>
            <a:off x="5932171" y="3235746"/>
            <a:ext cx="2183130" cy="280982"/>
          </a:xfrm>
        </p:spPr>
        <p:txBody>
          <a:bodyPr/>
          <a:lstStyle/>
          <a:p>
            <a:fld id="{9AB3A824-1A51-4B26-AD58-A6D8E14F6C04}" type="datetimeFigureOut">
              <a:rPr lang="en-US" smtClean="0"/>
              <a:pPr/>
              <a:t>11/1/2019</a:t>
            </a:fld>
            <a:endParaRPr lang="en-US"/>
          </a:p>
        </p:txBody>
      </p:sp>
      <p:sp>
        <p:nvSpPr>
          <p:cNvPr id="5" name="Footer Placeholder 4"/>
          <p:cNvSpPr>
            <a:spLocks noGrp="1"/>
          </p:cNvSpPr>
          <p:nvPr>
            <p:ph type="ftr" sz="quarter" idx="11"/>
          </p:nvPr>
        </p:nvSpPr>
        <p:spPr>
          <a:xfrm>
            <a:off x="1028700" y="3242884"/>
            <a:ext cx="4800600" cy="273844"/>
          </a:xfrm>
        </p:spPr>
        <p:txBody>
          <a:bodyPr/>
          <a:lstStyle/>
          <a:p>
            <a:r>
              <a:rPr lang="en-US"/>
              <a:t>
              </a:t>
            </a:r>
          </a:p>
        </p:txBody>
      </p:sp>
      <p:sp>
        <p:nvSpPr>
          <p:cNvPr id="6" name="Slide Number Placeholder 5"/>
          <p:cNvSpPr>
            <a:spLocks noGrp="1"/>
          </p:cNvSpPr>
          <p:nvPr>
            <p:ph type="sldNum" sz="quarter" idx="12"/>
          </p:nvPr>
        </p:nvSpPr>
        <p:spPr>
          <a:xfrm>
            <a:off x="6057900" y="1073150"/>
            <a:ext cx="2057400" cy="273844"/>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276770487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3523021"/>
            <a:ext cx="8116526" cy="614516"/>
          </a:xfrm>
        </p:spPr>
        <p:txBody>
          <a:bodyPr anchor="b"/>
          <a:lstStyle>
            <a:lvl1pPr algn="l">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511295" y="706080"/>
            <a:ext cx="8116380" cy="260862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514350" y="4137537"/>
            <a:ext cx="8115300" cy="526477"/>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pPr/>
              <a:t>11/1/2019</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288285388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0" y="565150"/>
            <a:ext cx="8115300" cy="2101850"/>
          </a:xfrm>
        </p:spPr>
        <p:txBody>
          <a:bodyPr anchor="ctr"/>
          <a:lstStyle>
            <a:lvl1pPr algn="l">
              <a:defRPr sz="2400"/>
            </a:lvl1pPr>
          </a:lstStyle>
          <a:p>
            <a:r>
              <a:rPr lang="en-GB"/>
              <a:t>Click to edit Master title style</a:t>
            </a:r>
            <a:endParaRPr lang="en-US"/>
          </a:p>
        </p:txBody>
      </p:sp>
      <p:sp>
        <p:nvSpPr>
          <p:cNvPr id="4" name="Text Placeholder 3"/>
          <p:cNvSpPr>
            <a:spLocks noGrp="1"/>
          </p:cNvSpPr>
          <p:nvPr>
            <p:ph type="body" sz="half" idx="2"/>
          </p:nvPr>
        </p:nvSpPr>
        <p:spPr>
          <a:xfrm>
            <a:off x="768350" y="2736850"/>
            <a:ext cx="7597887" cy="74930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3CBC1C18-307B-4F68-A007-B5B542270E8D}" type="datetimeFigureOut">
              <a:rPr lang="en-US" smtClean="0"/>
              <a:pPr/>
              <a:t>11/1/2019</a:t>
            </a:fld>
            <a:endParaRPr lang="en-US"/>
          </a:p>
        </p:txBody>
      </p:sp>
      <p:sp>
        <p:nvSpPr>
          <p:cNvPr id="6" name="Footer Placeholder 5"/>
          <p:cNvSpPr>
            <a:spLocks noGrp="1"/>
          </p:cNvSpPr>
          <p:nvPr>
            <p:ph type="ftr" sz="quarter" idx="11"/>
          </p:nvPr>
        </p:nvSpPr>
        <p:spPr>
          <a:xfrm>
            <a:off x="514350" y="284956"/>
            <a:ext cx="5243619" cy="273844"/>
          </a:xfrm>
        </p:spPr>
        <p:txBody>
          <a:bodyPr/>
          <a:lstStyle/>
          <a:p>
            <a:r>
              <a:rPr lang="en-US"/>
              <a:t>
              </a:t>
            </a:r>
          </a:p>
        </p:txBody>
      </p:sp>
      <p:sp>
        <p:nvSpPr>
          <p:cNvPr id="7" name="Slide Number Placeholder 6"/>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357777652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51" y="565150"/>
            <a:ext cx="7613650" cy="1953371"/>
          </a:xfrm>
        </p:spPr>
        <p:txBody>
          <a:bodyPr anchor="ctr"/>
          <a:lstStyle>
            <a:lvl1pPr algn="l">
              <a:defRPr sz="2400"/>
            </a:lvl1pPr>
          </a:lstStyle>
          <a:p>
            <a:r>
              <a:rPr lang="en-GB"/>
              <a:t>Click to edit Master title style</a:t>
            </a:r>
            <a:endParaRPr lang="en-US"/>
          </a:p>
        </p:txBody>
      </p:sp>
      <p:sp>
        <p:nvSpPr>
          <p:cNvPr id="12" name="Text Placeholder 3"/>
          <p:cNvSpPr>
            <a:spLocks noGrp="1"/>
          </p:cNvSpPr>
          <p:nvPr>
            <p:ph type="body" sz="half" idx="13"/>
          </p:nvPr>
        </p:nvSpPr>
        <p:spPr>
          <a:xfrm>
            <a:off x="977899" y="2524168"/>
            <a:ext cx="7194552" cy="333332"/>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4" name="Text Placeholder 3"/>
          <p:cNvSpPr>
            <a:spLocks noGrp="1"/>
          </p:cNvSpPr>
          <p:nvPr>
            <p:ph type="body" sz="half" idx="2"/>
          </p:nvPr>
        </p:nvSpPr>
        <p:spPr>
          <a:xfrm>
            <a:off x="768351" y="2969897"/>
            <a:ext cx="7613650" cy="509903"/>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3CBC1C18-307B-4F68-A007-B5B542270E8D}" type="datetimeFigureOut">
              <a:rPr lang="en-US" smtClean="0"/>
              <a:pPr/>
              <a:t>11/1/2019</a:t>
            </a:fld>
            <a:endParaRPr lang="en-US"/>
          </a:p>
        </p:txBody>
      </p:sp>
      <p:sp>
        <p:nvSpPr>
          <p:cNvPr id="6" name="Footer Placeholder 5"/>
          <p:cNvSpPr>
            <a:spLocks noGrp="1"/>
          </p:cNvSpPr>
          <p:nvPr>
            <p:ph type="ftr" sz="quarter" idx="11"/>
          </p:nvPr>
        </p:nvSpPr>
        <p:spPr>
          <a:xfrm>
            <a:off x="514350" y="284956"/>
            <a:ext cx="5243619" cy="273844"/>
          </a:xfrm>
        </p:spPr>
        <p:txBody>
          <a:bodyPr/>
          <a:lstStyle/>
          <a:p>
            <a:r>
              <a:rPr lang="en-US"/>
              <a:t>
              </a:t>
            </a:r>
          </a:p>
        </p:txBody>
      </p:sp>
      <p:sp>
        <p:nvSpPr>
          <p:cNvPr id="7" name="Slide Number Placeholder 6"/>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9" name="TextBox 8"/>
          <p:cNvSpPr txBox="1"/>
          <p:nvPr/>
        </p:nvSpPr>
        <p:spPr>
          <a:xfrm>
            <a:off x="357188" y="70008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0" name="TextBox 9"/>
          <p:cNvSpPr txBox="1"/>
          <p:nvPr/>
        </p:nvSpPr>
        <p:spPr>
          <a:xfrm>
            <a:off x="8238173" y="202596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xmlns="" val="280278775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71" y="843526"/>
            <a:ext cx="7609640" cy="1883876"/>
          </a:xfrm>
        </p:spPr>
        <p:txBody>
          <a:bodyPr anchor="b"/>
          <a:lstStyle>
            <a:lvl1pPr algn="l">
              <a:defRPr sz="2400"/>
            </a:lvl1pPr>
          </a:lstStyle>
          <a:p>
            <a:r>
              <a:rPr lang="en-GB"/>
              <a:t>Click to edit Master title style</a:t>
            </a:r>
            <a:endParaRPr lang="en-US"/>
          </a:p>
        </p:txBody>
      </p:sp>
      <p:sp>
        <p:nvSpPr>
          <p:cNvPr id="4" name="Text Placeholder 3"/>
          <p:cNvSpPr>
            <a:spLocks noGrp="1"/>
          </p:cNvSpPr>
          <p:nvPr>
            <p:ph type="body" sz="half" idx="2"/>
          </p:nvPr>
        </p:nvSpPr>
        <p:spPr>
          <a:xfrm>
            <a:off x="768350" y="2736237"/>
            <a:ext cx="7608491" cy="74991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860839" y="284163"/>
            <a:ext cx="2183130" cy="273844"/>
          </a:xfrm>
        </p:spPr>
        <p:txBody>
          <a:bodyPr/>
          <a:lstStyle>
            <a:lvl1pPr algn="r">
              <a:defRPr/>
            </a:lvl1pPr>
          </a:lstStyle>
          <a:p>
            <a:fld id="{3CBC1C18-307B-4F68-A007-B5B542270E8D}" type="datetimeFigureOut">
              <a:rPr lang="en-US" smtClean="0"/>
              <a:pPr/>
              <a:t>11/1/2019</a:t>
            </a:fld>
            <a:endParaRPr lang="en-US"/>
          </a:p>
        </p:txBody>
      </p:sp>
      <p:sp>
        <p:nvSpPr>
          <p:cNvPr id="6" name="Footer Placeholder 5"/>
          <p:cNvSpPr>
            <a:spLocks noGrp="1"/>
          </p:cNvSpPr>
          <p:nvPr>
            <p:ph type="ftr" sz="quarter" idx="11"/>
          </p:nvPr>
        </p:nvSpPr>
        <p:spPr>
          <a:xfrm>
            <a:off x="514350" y="284163"/>
            <a:ext cx="5243619" cy="273844"/>
          </a:xfrm>
        </p:spPr>
        <p:txBody>
          <a:bodyPr/>
          <a:lstStyle/>
          <a:p>
            <a:r>
              <a:rPr lang="en-US"/>
              <a:t>
              </a:t>
            </a:r>
          </a:p>
        </p:txBody>
      </p:sp>
      <p:sp>
        <p:nvSpPr>
          <p:cNvPr id="7" name="Slide Number Placeholder 6"/>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154664265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571500"/>
            <a:ext cx="6457949" cy="977900"/>
          </a:xfrm>
        </p:spPr>
        <p:txBody>
          <a:bodyPr/>
          <a:lstStyle/>
          <a:p>
            <a:r>
              <a:rPr lang="en-GB"/>
              <a:t>Click to edit Master title style</a:t>
            </a:r>
            <a:endParaRPr lang="en-US"/>
          </a:p>
        </p:txBody>
      </p:sp>
      <p:sp>
        <p:nvSpPr>
          <p:cNvPr id="7" name="Text Placeholder 2"/>
          <p:cNvSpPr>
            <a:spLocks noGrp="1"/>
          </p:cNvSpPr>
          <p:nvPr>
            <p:ph type="body" idx="1"/>
          </p:nvPr>
        </p:nvSpPr>
        <p:spPr>
          <a:xfrm>
            <a:off x="514350" y="1651560"/>
            <a:ext cx="2592324" cy="46299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8" name="Text Placeholder 3"/>
          <p:cNvSpPr>
            <a:spLocks noGrp="1"/>
          </p:cNvSpPr>
          <p:nvPr>
            <p:ph type="body" sz="half" idx="15"/>
          </p:nvPr>
        </p:nvSpPr>
        <p:spPr>
          <a:xfrm>
            <a:off x="514349"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9" name="Text Placeholder 4"/>
          <p:cNvSpPr>
            <a:spLocks noGrp="1"/>
          </p:cNvSpPr>
          <p:nvPr>
            <p:ph type="body" sz="quarter" idx="3"/>
          </p:nvPr>
        </p:nvSpPr>
        <p:spPr>
          <a:xfrm>
            <a:off x="3276600" y="165099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0" name="Text Placeholder 3"/>
          <p:cNvSpPr>
            <a:spLocks noGrp="1"/>
          </p:cNvSpPr>
          <p:nvPr>
            <p:ph type="body" sz="half" idx="16"/>
          </p:nvPr>
        </p:nvSpPr>
        <p:spPr>
          <a:xfrm>
            <a:off x="3275144" y="2178050"/>
            <a:ext cx="2592324" cy="24859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11" name="Text Placeholder 4"/>
          <p:cNvSpPr>
            <a:spLocks noGrp="1"/>
          </p:cNvSpPr>
          <p:nvPr>
            <p:ph type="body" sz="quarter" idx="13"/>
          </p:nvPr>
        </p:nvSpPr>
        <p:spPr>
          <a:xfrm>
            <a:off x="6038850" y="164464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2" name="Text Placeholder 3"/>
          <p:cNvSpPr>
            <a:spLocks noGrp="1"/>
          </p:cNvSpPr>
          <p:nvPr>
            <p:ph type="body" sz="half" idx="17"/>
          </p:nvPr>
        </p:nvSpPr>
        <p:spPr>
          <a:xfrm>
            <a:off x="6038851"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3" name="Date Placeholder 2"/>
          <p:cNvSpPr>
            <a:spLocks noGrp="1"/>
          </p:cNvSpPr>
          <p:nvPr>
            <p:ph type="dt" sz="half" idx="10"/>
          </p:nvPr>
        </p:nvSpPr>
        <p:spPr/>
        <p:txBody>
          <a:bodyPr/>
          <a:lstStyle/>
          <a:p>
            <a:fld id="{3CBC1C18-307B-4F68-A007-B5B542270E8D}" type="datetimeFigureOut">
              <a:rPr lang="en-US" smtClean="0"/>
              <a:pPr/>
              <a:t>11/1/2019</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60544961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571500"/>
            <a:ext cx="6457949" cy="971550"/>
          </a:xfrm>
        </p:spPr>
        <p:txBody>
          <a:bodyPr/>
          <a:lstStyle/>
          <a:p>
            <a:r>
              <a:rPr lang="en-GB"/>
              <a:t>Click to edit Master title style</a:t>
            </a:r>
            <a:endParaRPr lang="en-US"/>
          </a:p>
        </p:txBody>
      </p:sp>
      <p:sp>
        <p:nvSpPr>
          <p:cNvPr id="19" name="Text Placeholder 2"/>
          <p:cNvSpPr>
            <a:spLocks noGrp="1"/>
          </p:cNvSpPr>
          <p:nvPr>
            <p:ph type="body" idx="1"/>
          </p:nvPr>
        </p:nvSpPr>
        <p:spPr>
          <a:xfrm>
            <a:off x="516463" y="3143250"/>
            <a:ext cx="2588687"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0" name="Picture Placeholder 2"/>
          <p:cNvSpPr>
            <a:spLocks noGrp="1" noChangeAspect="1"/>
          </p:cNvSpPr>
          <p:nvPr>
            <p:ph type="pic" idx="15"/>
          </p:nvPr>
        </p:nvSpPr>
        <p:spPr>
          <a:xfrm>
            <a:off x="516463" y="1771650"/>
            <a:ext cx="2588687"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a:p>
        </p:txBody>
      </p:sp>
      <p:sp>
        <p:nvSpPr>
          <p:cNvPr id="21" name="Text Placeholder 3"/>
          <p:cNvSpPr>
            <a:spLocks noGrp="1"/>
          </p:cNvSpPr>
          <p:nvPr>
            <p:ph type="body" sz="half" idx="18"/>
          </p:nvPr>
        </p:nvSpPr>
        <p:spPr>
          <a:xfrm>
            <a:off x="516463" y="3655323"/>
            <a:ext cx="2588687"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22" name="Text Placeholder 4"/>
          <p:cNvSpPr>
            <a:spLocks noGrp="1"/>
          </p:cNvSpPr>
          <p:nvPr>
            <p:ph type="body" sz="quarter" idx="3"/>
          </p:nvPr>
        </p:nvSpPr>
        <p:spPr>
          <a:xfrm>
            <a:off x="3280698" y="3143250"/>
            <a:ext cx="2586701"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3" name="Picture Placeholder 2"/>
          <p:cNvSpPr>
            <a:spLocks noGrp="1" noChangeAspect="1"/>
          </p:cNvSpPr>
          <p:nvPr>
            <p:ph type="pic" idx="21"/>
          </p:nvPr>
        </p:nvSpPr>
        <p:spPr>
          <a:xfrm>
            <a:off x="3280697" y="1771650"/>
            <a:ext cx="2586702"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a:p>
        </p:txBody>
      </p:sp>
      <p:sp>
        <p:nvSpPr>
          <p:cNvPr id="24" name="Text Placeholder 3"/>
          <p:cNvSpPr>
            <a:spLocks noGrp="1"/>
          </p:cNvSpPr>
          <p:nvPr>
            <p:ph type="body" sz="half" idx="19"/>
          </p:nvPr>
        </p:nvSpPr>
        <p:spPr>
          <a:xfrm>
            <a:off x="3280699" y="3655323"/>
            <a:ext cx="2586701"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25" name="Text Placeholder 4"/>
          <p:cNvSpPr>
            <a:spLocks noGrp="1"/>
          </p:cNvSpPr>
          <p:nvPr>
            <p:ph type="body" sz="quarter" idx="13"/>
          </p:nvPr>
        </p:nvSpPr>
        <p:spPr>
          <a:xfrm>
            <a:off x="6037299" y="3143250"/>
            <a:ext cx="2592352"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6" name="Picture Placeholder 2"/>
          <p:cNvSpPr>
            <a:spLocks noGrp="1" noChangeAspect="1"/>
          </p:cNvSpPr>
          <p:nvPr>
            <p:ph type="pic" idx="22"/>
          </p:nvPr>
        </p:nvSpPr>
        <p:spPr>
          <a:xfrm>
            <a:off x="6037391" y="1771650"/>
            <a:ext cx="258590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a:p>
        </p:txBody>
      </p:sp>
      <p:sp>
        <p:nvSpPr>
          <p:cNvPr id="27" name="Text Placeholder 3"/>
          <p:cNvSpPr>
            <a:spLocks noGrp="1"/>
          </p:cNvSpPr>
          <p:nvPr>
            <p:ph type="body" sz="half" idx="20"/>
          </p:nvPr>
        </p:nvSpPr>
        <p:spPr>
          <a:xfrm>
            <a:off x="6037299" y="3655321"/>
            <a:ext cx="2589334"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3" name="Date Placeholder 2"/>
          <p:cNvSpPr>
            <a:spLocks noGrp="1"/>
          </p:cNvSpPr>
          <p:nvPr>
            <p:ph type="dt" sz="half" idx="10"/>
          </p:nvPr>
        </p:nvSpPr>
        <p:spPr/>
        <p:txBody>
          <a:bodyPr/>
          <a:lstStyle/>
          <a:p>
            <a:fld id="{3CBC1C18-307B-4F68-A007-B5B542270E8D}" type="datetimeFigureOut">
              <a:rPr lang="en-US" smtClean="0"/>
              <a:pPr/>
              <a:t>11/1/2019</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35163834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514350" y="1645920"/>
            <a:ext cx="8115300" cy="301809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57E33E-8B18-4087-B112-809917729534}" type="datetimeFigureOut">
              <a:rPr lang="en-US" smtClean="0"/>
              <a:pPr/>
              <a:t>11/1/2019</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169409177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281362"/>
            <a:ext cx="9144000" cy="1862138"/>
          </a:xfrm>
          <a:prstGeom prst="rect">
            <a:avLst/>
          </a:prstGeom>
        </p:spPr>
      </p:pic>
      <p:sp>
        <p:nvSpPr>
          <p:cNvPr id="2" name="Vertical Title 1"/>
          <p:cNvSpPr>
            <a:spLocks noGrp="1"/>
          </p:cNvSpPr>
          <p:nvPr>
            <p:ph type="title" orient="vert"/>
          </p:nvPr>
        </p:nvSpPr>
        <p:spPr>
          <a:xfrm>
            <a:off x="7086600" y="558800"/>
            <a:ext cx="1543050" cy="2927350"/>
          </a:xfrm>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768350" y="558800"/>
            <a:ext cx="6153151" cy="29273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5860839" y="284956"/>
            <a:ext cx="2183130" cy="273844"/>
          </a:xfrm>
        </p:spPr>
        <p:txBody>
          <a:bodyPr/>
          <a:lstStyle>
            <a:lvl1pPr algn="r">
              <a:defRPr/>
            </a:lvl1pPr>
          </a:lstStyle>
          <a:p>
            <a:fld id="{D3FFE419-2371-464F-8239-3959401C3561}" type="datetimeFigureOut">
              <a:rPr lang="en-US" smtClean="0"/>
              <a:pPr/>
              <a:t>11/1/2019</a:t>
            </a:fld>
            <a:endParaRPr lang="en-US"/>
          </a:p>
        </p:txBody>
      </p:sp>
      <p:sp>
        <p:nvSpPr>
          <p:cNvPr id="5" name="Footer Placeholder 4"/>
          <p:cNvSpPr>
            <a:spLocks noGrp="1"/>
          </p:cNvSpPr>
          <p:nvPr>
            <p:ph type="ftr" sz="quarter" idx="11"/>
          </p:nvPr>
        </p:nvSpPr>
        <p:spPr>
          <a:xfrm>
            <a:off x="514350" y="285750"/>
            <a:ext cx="5243619" cy="273844"/>
          </a:xfrm>
        </p:spPr>
        <p:txBody>
          <a:bodyPr/>
          <a:lstStyle/>
          <a:p>
            <a:r>
              <a:rPr lang="en-US"/>
              <a:t>
              </a:t>
            </a:r>
          </a:p>
        </p:txBody>
      </p:sp>
      <p:sp>
        <p:nvSpPr>
          <p:cNvPr id="6" name="Slide Number Placeholder 5"/>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228813286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3638014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9"/>
        <p:cNvGrpSpPr/>
        <p:nvPr/>
      </p:nvGrpSpPr>
      <p:grpSpPr>
        <a:xfrm>
          <a:off x="0" y="0"/>
          <a:ext cx="0" cy="0"/>
          <a:chOff x="0" y="0"/>
          <a:chExt cx="0" cy="0"/>
        </a:xfrm>
      </p:grpSpPr>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788"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788"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185229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7D162C4-EDD9-4389-A98B-B87ECEA2A816}" type="datetimeFigureOut">
              <a:rPr lang="en-US" smtClean="0"/>
              <a:pPr/>
              <a:t>11/1/2019</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60532644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07017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1" y="565150"/>
            <a:ext cx="8115299" cy="2101451"/>
          </a:xfrm>
        </p:spPr>
        <p:txBody>
          <a:bodyPr anchor="b">
            <a:normAutofit/>
          </a:bodyPr>
          <a:lstStyle>
            <a:lvl1pPr algn="r">
              <a:defRPr sz="3000"/>
            </a:lvl1pPr>
          </a:lstStyle>
          <a:p>
            <a:r>
              <a:rPr lang="en-GB"/>
              <a:t>Click to edit Master title style</a:t>
            </a:r>
            <a:endParaRPr lang="en-US"/>
          </a:p>
        </p:txBody>
      </p:sp>
      <p:sp>
        <p:nvSpPr>
          <p:cNvPr id="3" name="Text Placeholder 2"/>
          <p:cNvSpPr>
            <a:spLocks noGrp="1"/>
          </p:cNvSpPr>
          <p:nvPr>
            <p:ph type="body" idx="1"/>
          </p:nvPr>
        </p:nvSpPr>
        <p:spPr>
          <a:xfrm>
            <a:off x="768350" y="2731294"/>
            <a:ext cx="7867650" cy="716756"/>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860839" y="285750"/>
            <a:ext cx="2183130" cy="273844"/>
          </a:xfrm>
        </p:spPr>
        <p:txBody>
          <a:bodyPr/>
          <a:lstStyle>
            <a:lvl1pPr algn="r">
              <a:defRPr/>
            </a:lvl1pPr>
          </a:lstStyle>
          <a:p>
            <a:fld id="{3E5059C3-6A89-4494-99FF-5A4D6FFD50EB}" type="datetimeFigureOut">
              <a:rPr lang="en-US" smtClean="0"/>
              <a:pPr/>
              <a:t>11/1/2019</a:t>
            </a:fld>
            <a:endParaRPr lang="en-US"/>
          </a:p>
        </p:txBody>
      </p:sp>
      <p:sp>
        <p:nvSpPr>
          <p:cNvPr id="5" name="Footer Placeholder 4"/>
          <p:cNvSpPr>
            <a:spLocks noGrp="1"/>
          </p:cNvSpPr>
          <p:nvPr>
            <p:ph type="ftr" sz="quarter" idx="11"/>
          </p:nvPr>
        </p:nvSpPr>
        <p:spPr>
          <a:xfrm>
            <a:off x="514350" y="285751"/>
            <a:ext cx="5243619" cy="273049"/>
          </a:xfrm>
        </p:spPr>
        <p:txBody>
          <a:bodyPr/>
          <a:lstStyle/>
          <a:p>
            <a:r>
              <a:rPr lang="en-US"/>
              <a:t>
              </a:t>
            </a:r>
          </a:p>
        </p:txBody>
      </p:sp>
      <p:sp>
        <p:nvSpPr>
          <p:cNvPr id="6" name="Slide Number Placeholder 5"/>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91186865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14350" y="1645920"/>
            <a:ext cx="4000500" cy="301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645920"/>
            <a:ext cx="4000500" cy="301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A954B2F-12DE-47F5-8894-472B206D2E1E}" type="datetimeFigureOut">
              <a:rPr lang="en-US" smtClean="0"/>
              <a:pPr/>
              <a:t>11/1/2019</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238223090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571500"/>
            <a:ext cx="6457950" cy="971550"/>
          </a:xfrm>
        </p:spPr>
        <p:txBody>
          <a:bodyPr/>
          <a:lstStyle/>
          <a:p>
            <a:r>
              <a:rPr lang="en-GB"/>
              <a:t>Click to edit Master title style</a:t>
            </a:r>
            <a:endParaRPr lang="en-US"/>
          </a:p>
        </p:txBody>
      </p:sp>
      <p:sp>
        <p:nvSpPr>
          <p:cNvPr id="3" name="Text Placeholder 2"/>
          <p:cNvSpPr>
            <a:spLocks noGrp="1"/>
          </p:cNvSpPr>
          <p:nvPr>
            <p:ph type="body" idx="1"/>
          </p:nvPr>
        </p:nvSpPr>
        <p:spPr>
          <a:xfrm>
            <a:off x="685807" y="1637852"/>
            <a:ext cx="3809993"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514351" y="2349500"/>
            <a:ext cx="3983831" cy="23145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800600" y="1637852"/>
            <a:ext cx="3829050"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349500"/>
            <a:ext cx="4000500" cy="23145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F30E46F-7819-4ACF-B48B-48222C2ACC88}" type="datetimeFigureOut">
              <a:rPr lang="en-US" smtClean="0"/>
              <a:pPr/>
              <a:t>11/1/2019</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377278041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FAF3416-4057-4DAA-829D-4CA07428D088}" type="datetimeFigureOut">
              <a:rPr lang="en-US" smtClean="0"/>
              <a:pPr/>
              <a:t>11/1/2019</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65196220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pPr/>
              <a:t>11/1/2019</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3069516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3086100" cy="1200150"/>
          </a:xfrm>
        </p:spPr>
        <p:txBody>
          <a:bodyPr anchor="b"/>
          <a:lstStyle>
            <a:lvl1pPr algn="l">
              <a:defRPr sz="2400"/>
            </a:lvl1pPr>
          </a:lstStyle>
          <a:p>
            <a:r>
              <a:rPr lang="en-GB"/>
              <a:t>Click to edit Master title style</a:t>
            </a:r>
            <a:endParaRPr lang="en-US"/>
          </a:p>
        </p:txBody>
      </p:sp>
      <p:sp>
        <p:nvSpPr>
          <p:cNvPr id="3" name="Content Placeholder 2"/>
          <p:cNvSpPr>
            <a:spLocks noGrp="1"/>
          </p:cNvSpPr>
          <p:nvPr>
            <p:ph idx="1"/>
          </p:nvPr>
        </p:nvSpPr>
        <p:spPr>
          <a:xfrm>
            <a:off x="3746686" y="560070"/>
            <a:ext cx="4882964" cy="410394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14350" y="2343150"/>
            <a:ext cx="308610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pPr/>
              <a:t>11/1/2019</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26356821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5154930" cy="1200150"/>
          </a:xfrm>
        </p:spPr>
        <p:txBody>
          <a:bodyPr anchor="b"/>
          <a:lstStyle>
            <a:lvl1pPr algn="l">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5895928" y="563431"/>
            <a:ext cx="2733722" cy="410058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514350" y="2343150"/>
            <a:ext cx="515493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pPr/>
              <a:t>11/1/2019</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164489063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2">
            <a:extLst>
              <a:ext uri="{28A0092B-C50C-407E-A947-70E740481C1C}">
                <a14:useLocalDpi xmlns:a14="http://schemas.microsoft.com/office/drawing/2010/main" xmlns=""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573280"/>
            <a:ext cx="6457950" cy="96977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514350" y="1645920"/>
            <a:ext cx="8115300" cy="301809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446520" y="4767263"/>
            <a:ext cx="218313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3CBC1C18-307B-4F68-A007-B5B542270E8D}" type="datetimeFigureOut">
              <a:rPr lang="en-US" smtClean="0"/>
              <a:pPr/>
              <a:t>11/1/2019</a:t>
            </a:fld>
            <a:endParaRPr lang="en-US"/>
          </a:p>
        </p:txBody>
      </p:sp>
      <p:sp>
        <p:nvSpPr>
          <p:cNvPr id="5" name="Footer Placeholder 4"/>
          <p:cNvSpPr>
            <a:spLocks noGrp="1"/>
          </p:cNvSpPr>
          <p:nvPr>
            <p:ph type="ftr" sz="quarter" idx="3"/>
          </p:nvPr>
        </p:nvSpPr>
        <p:spPr>
          <a:xfrm>
            <a:off x="514350" y="4766884"/>
            <a:ext cx="5829300" cy="273844"/>
          </a:xfrm>
          <a:prstGeom prst="rect">
            <a:avLst/>
          </a:prstGeom>
        </p:spPr>
        <p:txBody>
          <a:bodyPr vert="horz" lIns="91440" tIns="45720" rIns="91440" bIns="45720" rtlCol="0" anchor="ctr"/>
          <a:lstStyle>
            <a:lvl1pPr algn="l">
              <a:defRPr sz="788">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6572250" y="285750"/>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408859620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8" r:id="rId19"/>
    <p:sldLayoutId id="2147483769" r:id="rId20"/>
  </p:sldLayoutIdLst>
  <p:hf sldNum="0" hdr="0" ftr="0" dt="0"/>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136.png"/></Relationships>
</file>

<file path=ppt/slides/_rels/slide105.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20.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6.xml"/><Relationship Id="rId1" Type="http://schemas.openxmlformats.org/officeDocument/2006/relationships/slideLayout" Target="../slideLayouts/slideLayout18.xml"/><Relationship Id="rId4" Type="http://schemas.openxmlformats.org/officeDocument/2006/relationships/image" Target="../media/image157.png"/></Relationships>
</file>

<file path=ppt/slides/_rels/slide1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158.png"/></Relationships>
</file>

<file path=ppt/slides/_rels/slide12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8.xml"/><Relationship Id="rId1" Type="http://schemas.openxmlformats.org/officeDocument/2006/relationships/slideLayout" Target="../slideLayouts/slideLayout18.xml"/><Relationship Id="rId4" Type="http://schemas.openxmlformats.org/officeDocument/2006/relationships/image" Target="../media/image159.png"/></Relationships>
</file>

<file path=ppt/slides/_rels/slide12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image" Target="../media/image160.png"/></Relationships>
</file>

<file path=ppt/slides/_rels/slide1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5.xml"/><Relationship Id="rId4" Type="http://schemas.openxmlformats.org/officeDocument/2006/relationships/image" Target="../media/image166.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83.xml"/><Relationship Id="rId1" Type="http://schemas.openxmlformats.org/officeDocument/2006/relationships/slideLayout" Target="../slideLayouts/slideLayout19.xml"/><Relationship Id="rId6" Type="http://schemas.openxmlformats.org/officeDocument/2006/relationships/image" Target="../media/image152.png"/><Relationship Id="rId5" Type="http://schemas.openxmlformats.org/officeDocument/2006/relationships/image" Target="../media/image169.jpeg"/><Relationship Id="rId4" Type="http://schemas.openxmlformats.org/officeDocument/2006/relationships/image" Target="../media/image16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70.tiff"/></Relationships>
</file>

<file path=ppt/slides/_rels/slide14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8.xml"/><Relationship Id="rId4" Type="http://schemas.openxmlformats.org/officeDocument/2006/relationships/image" Target="../media/image152.png"/></Relationships>
</file>

<file path=ppt/slides/_rels/slide14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14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76.png"/></Relationships>
</file>

<file path=ppt/slides/_rels/slide1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178.png"/></Relationships>
</file>

<file path=ppt/slides/_rels/slide1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181.png"/></Relationships>
</file>

<file path=ppt/slides/_rels/slide1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182.png"/></Relationships>
</file>

<file path=ppt/slides/_rels/slide1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183.png"/></Relationships>
</file>

<file path=ppt/slides/_rels/slide1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184.png"/></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18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1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9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99.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00.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01.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16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5.xml"/><Relationship Id="rId1" Type="http://schemas.openxmlformats.org/officeDocument/2006/relationships/slideLayout" Target="../slideLayouts/slideLayout18.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7.xml"/><Relationship Id="rId1" Type="http://schemas.openxmlformats.org/officeDocument/2006/relationships/slideLayout" Target="../slideLayouts/slideLayout18.xml"/><Relationship Id="rId4" Type="http://schemas.openxmlformats.org/officeDocument/2006/relationships/image" Target="../media/image217.png"/></Relationships>
</file>

<file path=ppt/slides/_rels/slide1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image" Target="../media/image218.png"/></Relationships>
</file>

<file path=ppt/slides/_rels/slide1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9.xml"/><Relationship Id="rId1" Type="http://schemas.openxmlformats.org/officeDocument/2006/relationships/slideLayout" Target="../slideLayouts/slideLayout18.xml"/><Relationship Id="rId4" Type="http://schemas.openxmlformats.org/officeDocument/2006/relationships/image" Target="../media/image219.png"/></Relationships>
</file>

<file path=ppt/slides/_rels/slide18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image" Target="../media/image220.png"/></Relationships>
</file>

<file path=ppt/slides/_rels/slide1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1.xml"/><Relationship Id="rId1" Type="http://schemas.openxmlformats.org/officeDocument/2006/relationships/slideLayout" Target="../slideLayouts/slideLayout18.xml"/><Relationship Id="rId4" Type="http://schemas.openxmlformats.org/officeDocument/2006/relationships/image" Target="../media/image221.png"/></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2.xml"/><Relationship Id="rId1" Type="http://schemas.openxmlformats.org/officeDocument/2006/relationships/slideLayout" Target="../slideLayouts/slideLayout18.xml"/><Relationship Id="rId4" Type="http://schemas.openxmlformats.org/officeDocument/2006/relationships/image" Target="../media/image222.png"/></Relationships>
</file>

<file path=ppt/slides/_rels/slide19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3.xml"/><Relationship Id="rId1" Type="http://schemas.openxmlformats.org/officeDocument/2006/relationships/slideLayout" Target="../slideLayouts/slideLayout18.xml"/><Relationship Id="rId4" Type="http://schemas.openxmlformats.org/officeDocument/2006/relationships/image" Target="../media/image223.png"/></Relationships>
</file>

<file path=ppt/slides/_rels/slide1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4.xml"/><Relationship Id="rId1" Type="http://schemas.openxmlformats.org/officeDocument/2006/relationships/slideLayout" Target="../slideLayouts/slideLayout18.xml"/><Relationship Id="rId4" Type="http://schemas.openxmlformats.org/officeDocument/2006/relationships/image" Target="../media/image224.png"/></Relationships>
</file>

<file path=ppt/slides/_rels/slide1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image" Target="../media/image225.png"/></Relationships>
</file>

<file path=ppt/slides/_rels/slide19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6.xml"/><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1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7.xml"/><Relationship Id="rId1" Type="http://schemas.openxmlformats.org/officeDocument/2006/relationships/slideLayout" Target="../slideLayouts/slideLayout18.xml"/><Relationship Id="rId4" Type="http://schemas.openxmlformats.org/officeDocument/2006/relationships/image" Target="../media/image227.png"/></Relationships>
</file>

<file path=ppt/slides/_rels/slide19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8.xml"/><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19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09.xml"/><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1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0.xml"/><Relationship Id="rId1" Type="http://schemas.openxmlformats.org/officeDocument/2006/relationships/slideLayout" Target="../slideLayouts/slideLayout18.xml"/><Relationship Id="rId4" Type="http://schemas.openxmlformats.org/officeDocument/2006/relationships/image" Target="../media/image230.png"/></Relationships>
</file>

<file path=ppt/slides/_rels/slide1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1.xml"/><Relationship Id="rId1" Type="http://schemas.openxmlformats.org/officeDocument/2006/relationships/slideLayout" Target="../slideLayouts/slideLayout18.xml"/><Relationship Id="rId4" Type="http://schemas.openxmlformats.org/officeDocument/2006/relationships/image" Target="../media/image23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12.xml"/><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20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13.xml"/><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20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14.xml"/><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2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235.tiff"/><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17.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0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18.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0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19.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09.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notesSlide" Target="../notesSlides/notesSlide120.xml"/><Relationship Id="rId1" Type="http://schemas.openxmlformats.org/officeDocument/2006/relationships/slideLayout" Target="../slideLayouts/slideLayout18.xml"/><Relationship Id="rId4" Type="http://schemas.openxmlformats.org/officeDocument/2006/relationships/image" Target="../media/image240.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37.tiff"/><Relationship Id="rId7" Type="http://schemas.openxmlformats.org/officeDocument/2006/relationships/diagramColors" Target="../diagrams/colors10.xml"/><Relationship Id="rId2" Type="http://schemas.openxmlformats.org/officeDocument/2006/relationships/notesSlide" Target="../notesSlides/notesSlide121.xml"/><Relationship Id="rId1" Type="http://schemas.openxmlformats.org/officeDocument/2006/relationships/slideLayout" Target="../slideLayouts/slideLayout1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13.xml.rels><?xml version="1.0" encoding="UTF-8" standalone="yes"?>
<Relationships xmlns="http://schemas.openxmlformats.org/package/2006/relationships"><Relationship Id="rId3" Type="http://schemas.openxmlformats.org/officeDocument/2006/relationships/image" Target="../media/image243.tiff"/><Relationship Id="rId2" Type="http://schemas.openxmlformats.org/officeDocument/2006/relationships/notesSlide" Target="../notesSlides/notesSlide122.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1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37.tiff"/><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23.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1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24.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1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37.tiff"/><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37.tiff"/><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37.tif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37.tiff"/><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37.tiff"/><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37.tiff"/><Relationship Id="rId1" Type="http://schemas.openxmlformats.org/officeDocument/2006/relationships/slideLayout" Target="../slideLayouts/slideLayout18.xml"/><Relationship Id="rId4" Type="http://schemas.openxmlformats.org/officeDocument/2006/relationships/image" Target="../media/image253.jpeg"/></Relationships>
</file>

<file path=ppt/slides/_rels/slide22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37.tiff"/><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25.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2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37.tiff"/><Relationship Id="rId1" Type="http://schemas.openxmlformats.org/officeDocument/2006/relationships/slideLayout" Target="../slideLayouts/slideLayout18.xml"/><Relationship Id="rId4" Type="http://schemas.openxmlformats.org/officeDocument/2006/relationships/image" Target="../media/image257.jpeg"/></Relationships>
</file>

<file path=ppt/slides/_rels/slide226.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image" Target="../media/image258.jpeg"/><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37.tiff"/><Relationship Id="rId1" Type="http://schemas.openxmlformats.org/officeDocument/2006/relationships/slideLayout" Target="../slideLayouts/slideLayout18.xml"/><Relationship Id="rId4" Type="http://schemas.openxmlformats.org/officeDocument/2006/relationships/image" Target="../media/image260.jpeg"/></Relationships>
</file>

<file path=ppt/slides/_rels/slide22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27.xml"/><Relationship Id="rId1" Type="http://schemas.openxmlformats.org/officeDocument/2006/relationships/slideLayout" Target="../slideLayouts/slideLayout18.xml"/><Relationship Id="rId5" Type="http://schemas.openxmlformats.org/officeDocument/2006/relationships/image" Target="../media/image237.tiff"/><Relationship Id="rId4" Type="http://schemas.openxmlformats.org/officeDocument/2006/relationships/image" Target="../media/image262.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28.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3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29.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32.xml.rels><?xml version="1.0" encoding="UTF-8" standalone="yes"?>
<Relationships xmlns="http://schemas.openxmlformats.org/package/2006/relationships"><Relationship Id="rId3" Type="http://schemas.openxmlformats.org/officeDocument/2006/relationships/image" Target="../media/image265.tiff"/><Relationship Id="rId2" Type="http://schemas.openxmlformats.org/officeDocument/2006/relationships/notesSlide" Target="../notesSlides/notesSlide130.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33.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image" Target="../media/image266.png"/><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31.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3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32.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37.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33.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3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34.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7.xml"/><Relationship Id="rId4" Type="http://schemas.openxmlformats.org/officeDocument/2006/relationships/image" Target="../media/image237.tiff"/></Relationships>
</file>

<file path=ppt/slides/_rels/slide241.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35.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4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37.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38.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5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39.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5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40.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5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41.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5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42.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5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43.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5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44.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57.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image" Target="../media/image289.png"/><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image" Target="../media/image290.png"/><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45.xml"/><Relationship Id="rId1" Type="http://schemas.openxmlformats.org/officeDocument/2006/relationships/slideLayout" Target="../slideLayouts/slideLayout18.xml"/><Relationship Id="rId4" Type="http://schemas.openxmlformats.org/officeDocument/2006/relationships/image" Target="../media/image237.tif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128.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877546" y="-259612"/>
            <a:ext cx="5529263" cy="2553510"/>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en-GB" sz="4500"/>
              <a:t>Global Airlines</a:t>
            </a:r>
          </a:p>
        </p:txBody>
      </p:sp>
      <p:sp>
        <p:nvSpPr>
          <p:cNvPr id="55" name="Google Shape;55;p13"/>
          <p:cNvSpPr txBox="1">
            <a:spLocks noGrp="1"/>
          </p:cNvSpPr>
          <p:nvPr>
            <p:ph type="subTitle" idx="1"/>
          </p:nvPr>
        </p:nvSpPr>
        <p:spPr>
          <a:xfrm>
            <a:off x="2877546" y="2394417"/>
            <a:ext cx="5529263" cy="1041669"/>
          </a:xfrm>
          <a:prstGeom prst="rect">
            <a:avLst/>
          </a:prstGeom>
        </p:spPr>
        <p:txBody>
          <a:bodyPr spcFirstLastPara="1" lIns="91425" tIns="91425" rIns="91425" bIns="91425" anchorCtr="0">
            <a:normAutofit/>
          </a:bodyPr>
          <a:lstStyle/>
          <a:p>
            <a:pPr marL="0" lvl="0" indent="0" rtl="0">
              <a:spcBef>
                <a:spcPts val="0"/>
              </a:spcBef>
              <a:spcAft>
                <a:spcPts val="600"/>
              </a:spcAft>
              <a:buNone/>
            </a:pPr>
            <a:r>
              <a:rPr lang="en-GB" sz="1500"/>
              <a:t>November 2019</a:t>
            </a:r>
          </a:p>
          <a:p>
            <a:pPr marL="0" lvl="0" indent="0" rtl="0">
              <a:spcBef>
                <a:spcPts val="0"/>
              </a:spcBef>
              <a:spcAft>
                <a:spcPts val="600"/>
              </a:spcAft>
              <a:buNone/>
            </a:pPr>
            <a:endParaRPr lang="en-GB"/>
          </a:p>
          <a:p>
            <a:pPr marL="0" lvl="0" indent="0" rtl="0">
              <a:spcBef>
                <a:spcPts val="0"/>
              </a:spcBef>
              <a:spcAft>
                <a:spcPts val="600"/>
              </a:spcAft>
              <a:buNone/>
            </a:pPr>
            <a:r>
              <a:rPr lang="en-GB"/>
              <a:t>Team members: Alwin, Jens, Daniel, Katherine and Maria</a:t>
            </a:r>
          </a:p>
        </p:txBody>
      </p:sp>
    </p:spTree>
    <p:extLst>
      <p:ext uri="{BB962C8B-B14F-4D97-AF65-F5344CB8AC3E}">
        <p14:creationId xmlns:p14="http://schemas.microsoft.com/office/powerpoint/2010/main" xmlns="" val="4000776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2171700" y="573279"/>
            <a:ext cx="6457950"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400" kern="1200" cap="all" baseline="0">
                <a:solidFill>
                  <a:schemeClr val="tx1"/>
                </a:solidFill>
                <a:latin typeface="+mj-lt"/>
                <a:ea typeface="+mj-ea"/>
                <a:cs typeface="+mj-cs"/>
              </a:rPr>
              <a:t>Industry Characteristics</a:t>
            </a:r>
          </a:p>
        </p:txBody>
      </p:sp>
      <p:graphicFrame>
        <p:nvGraphicFramePr>
          <p:cNvPr id="90" name="Google Shape;88;p18">
            <a:extLst>
              <a:ext uri="{FF2B5EF4-FFF2-40B4-BE49-F238E27FC236}">
                <a16:creationId xmlns:a16="http://schemas.microsoft.com/office/drawing/2014/main" xmlns="" id="{C2ACBAA9-5A61-470B-A8E3-2D2D7DDF7713}"/>
              </a:ext>
            </a:extLst>
          </p:cNvPr>
          <p:cNvGraphicFramePr/>
          <p:nvPr/>
        </p:nvGraphicFramePr>
        <p:xfrm>
          <a:off x="514350" y="1830788"/>
          <a:ext cx="8115300" cy="2647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85852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17"/>
          <p:cNvSpPr txBox="1">
            <a:spLocks noGrp="1"/>
          </p:cNvSpPr>
          <p:nvPr>
            <p:ph type="title"/>
          </p:nvPr>
        </p:nvSpPr>
        <p:spPr>
          <a:xfrm>
            <a:off x="5948386" y="473515"/>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Fuel Hedging</a:t>
            </a:r>
            <a:endParaRPr/>
          </a:p>
        </p:txBody>
      </p:sp>
      <p:sp>
        <p:nvSpPr>
          <p:cNvPr id="924" name="Google Shape;924;p117"/>
          <p:cNvSpPr txBox="1">
            <a:spLocks noGrp="1"/>
          </p:cNvSpPr>
          <p:nvPr>
            <p:ph type="title"/>
          </p:nvPr>
        </p:nvSpPr>
        <p:spPr>
          <a:xfrm>
            <a:off x="848975" y="1387750"/>
            <a:ext cx="7688400" cy="30477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600"/>
              </a:spcBef>
              <a:spcAft>
                <a:spcPts val="0"/>
              </a:spcAft>
              <a:buClr>
                <a:srgbClr val="000000"/>
              </a:buClr>
              <a:buSzPts val="1400"/>
              <a:buChar char="●"/>
            </a:pPr>
            <a:r>
              <a:rPr lang="en" sz="1400" b="0">
                <a:solidFill>
                  <a:srgbClr val="000000"/>
                </a:solidFill>
              </a:rPr>
              <a:t>Use of derivative contracts to mitigate risk of increase in fuel prices</a:t>
            </a:r>
            <a:endParaRPr sz="1400" b="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b="0">
                <a:solidFill>
                  <a:srgbClr val="000000"/>
                </a:solidFill>
              </a:rPr>
              <a:t>Hedging close to 70% of its fuel needs by 2019</a:t>
            </a:r>
            <a:endParaRPr sz="1400" b="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b="0">
                <a:solidFill>
                  <a:srgbClr val="000000"/>
                </a:solidFill>
              </a:rPr>
              <a:t>Derivatives used: purchased call options, collar structures, call spreads, put spreads, and fixed price swap agreements</a:t>
            </a:r>
            <a:endParaRPr sz="1400" b="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b="0">
                <a:solidFill>
                  <a:srgbClr val="000000"/>
                </a:solidFill>
              </a:rPr>
              <a:t>General decrease in jet fuel prices may reduce benefit of fuel hedging</a:t>
            </a:r>
            <a:endParaRPr sz="1400" b="0">
              <a:solidFill>
                <a:srgbClr val="000000"/>
              </a:solidFill>
            </a:endParaRPr>
          </a:p>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xmlns="" id="{682EA4B1-A788-47A6-B82D-389953C0BB67}"/>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spTree>
    <p:extLst>
      <p:ext uri="{BB962C8B-B14F-4D97-AF65-F5344CB8AC3E}">
        <p14:creationId xmlns:p14="http://schemas.microsoft.com/office/powerpoint/2010/main" xmlns="" val="29732244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Shape 1547"/>
          <p:cNvSpPr txBox="1">
            <a:spLocks noGrp="1"/>
          </p:cNvSpPr>
          <p:nvPr>
            <p:ph type="title"/>
          </p:nvPr>
        </p:nvSpPr>
        <p:spPr>
          <a:xfrm>
            <a:off x="2378075" y="0"/>
            <a:ext cx="8042276" cy="1002717"/>
          </a:xfrm>
          <a:prstGeom prst="rect">
            <a:avLst/>
          </a:prstGeom>
          <a:noFill/>
          <a:ln>
            <a:noFill/>
          </a:ln>
        </p:spPr>
        <p:txBody>
          <a:bodyPr vert="horz" lIns="91425" tIns="45713" rIns="91425" bIns="45713" rtlCol="0" anchor="b" anchorCtr="0">
            <a:noAutofit/>
          </a:bodyPr>
          <a:lstStyle/>
          <a:p>
            <a:pPr algn="ctr">
              <a:spcBef>
                <a:spcPts val="0"/>
              </a:spcBef>
              <a:buClr>
                <a:schemeClr val="accent1"/>
              </a:buClr>
              <a:buSzPct val="25000"/>
            </a:pPr>
            <a:r>
              <a:rPr lang="en-US" sz="2800" cap="none">
                <a:latin typeface="Century Gothic"/>
                <a:ea typeface="Source Sans Pro"/>
                <a:cs typeface="Source Sans Pro"/>
                <a:sym typeface="Source Sans Pro"/>
              </a:rPr>
              <a:t>Fuel Hedging Strategy</a:t>
            </a:r>
            <a:endParaRPr lang="en-US" sz="2800" cap="none">
              <a:latin typeface="Century Gothic"/>
              <a:ea typeface="Source Sans Pro"/>
              <a:cs typeface="Source Sans Pro"/>
            </a:endParaRPr>
          </a:p>
        </p:txBody>
      </p:sp>
      <p:sp>
        <p:nvSpPr>
          <p:cNvPr id="1548" name="Shape 1548"/>
          <p:cNvSpPr txBox="1">
            <a:spLocks noGrp="1"/>
          </p:cNvSpPr>
          <p:nvPr>
            <p:ph type="body" idx="1"/>
          </p:nvPr>
        </p:nvSpPr>
        <p:spPr>
          <a:xfrm>
            <a:off x="81443" y="1391536"/>
            <a:ext cx="5082735" cy="3257550"/>
          </a:xfrm>
          <a:prstGeom prst="rect">
            <a:avLst/>
          </a:prstGeom>
          <a:noFill/>
          <a:ln>
            <a:noFill/>
          </a:ln>
        </p:spPr>
        <p:txBody>
          <a:bodyPr vert="horz" lIns="91425" tIns="45713" rIns="91425" bIns="45713" rtlCol="0" anchor="t" anchorCtr="0">
            <a:noAutofit/>
          </a:bodyPr>
          <a:lstStyle/>
          <a:p>
            <a:pPr marL="348615" indent="-348615">
              <a:lnSpc>
                <a:spcPct val="80000"/>
              </a:lnSpc>
              <a:spcBef>
                <a:spcPts val="0"/>
              </a:spcBef>
              <a:buClr>
                <a:srgbClr val="6DB7D7"/>
              </a:buClr>
              <a:buSzPct val="109083"/>
              <a:buFont typeface="Noto Sans Symbols"/>
              <a:buChar char="●"/>
            </a:pPr>
            <a:r>
              <a:rPr lang="en-US" sz="1200">
                <a:solidFill>
                  <a:srgbClr val="595959"/>
                </a:solidFill>
                <a:latin typeface="Century Gothic"/>
                <a:ea typeface="Source Sans Pro"/>
                <a:cs typeface="Source Sans Pro"/>
                <a:sym typeface="Source Sans Pro"/>
              </a:rPr>
              <a:t>The Company enters into fuel derivative contracts to manage its risk associated with significant increases in fuel prices</a:t>
            </a:r>
            <a:endParaRPr lang="en-US" sz="1200">
              <a:solidFill>
                <a:srgbClr val="595959"/>
              </a:solidFill>
              <a:latin typeface="Century Gothic"/>
              <a:ea typeface="Source Sans Pro"/>
              <a:cs typeface="Source Sans Pro"/>
            </a:endParaRPr>
          </a:p>
          <a:p>
            <a:pPr marL="348615" indent="-348615">
              <a:lnSpc>
                <a:spcPct val="80000"/>
              </a:lnSpc>
              <a:spcBef>
                <a:spcPts val="2000"/>
              </a:spcBef>
              <a:buClr>
                <a:srgbClr val="6DB7D7"/>
              </a:buClr>
              <a:buSzPct val="109083"/>
              <a:buFont typeface="Noto Sans Symbols"/>
              <a:buChar char="●"/>
            </a:pPr>
            <a:r>
              <a:rPr lang="en-US" sz="1200">
                <a:solidFill>
                  <a:srgbClr val="595959"/>
                </a:solidFill>
                <a:latin typeface="Century Gothic"/>
                <a:ea typeface="Source Sans Pro"/>
                <a:cs typeface="Source Sans Pro"/>
                <a:sym typeface="Source Sans Pro"/>
              </a:rPr>
              <a:t>The more volatile the market the higher the cost of hedging</a:t>
            </a:r>
            <a:endParaRPr lang="en-US" sz="1200">
              <a:solidFill>
                <a:srgbClr val="595959"/>
              </a:solidFill>
              <a:latin typeface="Century Gothic"/>
              <a:ea typeface="Source Sans Pro"/>
              <a:cs typeface="Source Sans Pro"/>
            </a:endParaRPr>
          </a:p>
          <a:p>
            <a:pPr marL="348615" indent="-348615">
              <a:lnSpc>
                <a:spcPct val="80000"/>
              </a:lnSpc>
              <a:spcBef>
                <a:spcPts val="2000"/>
              </a:spcBef>
              <a:buClr>
                <a:srgbClr val="6DB7D7"/>
              </a:buClr>
              <a:buSzPct val="109083"/>
              <a:buFont typeface="Noto Sans Symbols"/>
              <a:buChar char="●"/>
            </a:pPr>
            <a:r>
              <a:rPr lang="en-US" sz="1200">
                <a:solidFill>
                  <a:srgbClr val="595959"/>
                </a:solidFill>
                <a:latin typeface="Century Gothic"/>
                <a:ea typeface="Source Sans Pro"/>
                <a:cs typeface="Source Sans Pro"/>
                <a:sym typeface="Source Sans Pro"/>
              </a:rPr>
              <a:t>The cost of hedging has increased in recent years with current high volatility in jet fuel prices and at the same time cost of fuel has decreased substantially what out weighted the increase in cost of hedging</a:t>
            </a:r>
            <a:endParaRPr lang="en-US" sz="1200">
              <a:solidFill>
                <a:srgbClr val="595959"/>
              </a:solidFill>
              <a:latin typeface="Century Gothic"/>
              <a:ea typeface="Source Sans Pro"/>
              <a:cs typeface="Source Sans Pro"/>
            </a:endParaRPr>
          </a:p>
          <a:p>
            <a:pPr marL="348615" indent="-348615">
              <a:lnSpc>
                <a:spcPct val="80000"/>
              </a:lnSpc>
              <a:spcBef>
                <a:spcPts val="2000"/>
              </a:spcBef>
              <a:buClr>
                <a:srgbClr val="6DB7D7"/>
              </a:buClr>
              <a:buSzPct val="109083"/>
              <a:buFont typeface="Noto Sans Symbols"/>
              <a:buChar char="●"/>
            </a:pPr>
            <a:r>
              <a:rPr lang="en-US" sz="1200">
                <a:solidFill>
                  <a:srgbClr val="595959"/>
                </a:solidFill>
                <a:latin typeface="Century Gothic"/>
                <a:ea typeface="Source Sans Pro"/>
                <a:cs typeface="Source Sans Pro"/>
                <a:sym typeface="Source Sans Pro"/>
              </a:rPr>
              <a:t>The Company holds a net position of fuel derivative instruments that represent a  hedge for a portion of its anticipated jet fuel purchases and the Balance of this position has been decreasing from March 31, 2019, but increasing from December 31, 2018</a:t>
            </a:r>
            <a:endParaRPr sz="1200">
              <a:solidFill>
                <a:srgbClr val="595959"/>
              </a:solidFill>
              <a:latin typeface="Century Gothic"/>
              <a:ea typeface="Source Sans Pro"/>
              <a:cs typeface="Source Sans Pro"/>
            </a:endParaRPr>
          </a:p>
          <a:p>
            <a:pPr marL="348615" indent="-348615">
              <a:lnSpc>
                <a:spcPct val="80000"/>
              </a:lnSpc>
              <a:spcBef>
                <a:spcPts val="2000"/>
              </a:spcBef>
              <a:buClr>
                <a:srgbClr val="6DB7D7"/>
              </a:buClr>
              <a:buSzPct val="110814"/>
              <a:buNone/>
            </a:pPr>
            <a:endParaRPr sz="1800">
              <a:solidFill>
                <a:srgbClr val="595959"/>
              </a:solidFill>
              <a:latin typeface="Century Gothic"/>
              <a:ea typeface="Source Sans Pro"/>
              <a:cs typeface="Source Sans Pro"/>
            </a:endParaRPr>
          </a:p>
        </p:txBody>
      </p:sp>
      <p:pic>
        <p:nvPicPr>
          <p:cNvPr id="3" name="Picture 2"/>
          <p:cNvPicPr>
            <a:picLocks noChangeAspect="1"/>
          </p:cNvPicPr>
          <p:nvPr/>
        </p:nvPicPr>
        <p:blipFill>
          <a:blip r:embed="rId3"/>
          <a:stretch>
            <a:fillRect/>
          </a:stretch>
        </p:blipFill>
        <p:spPr>
          <a:xfrm>
            <a:off x="5164178" y="1391536"/>
            <a:ext cx="3794509" cy="2258270"/>
          </a:xfrm>
          <a:prstGeom prst="rect">
            <a:avLst/>
          </a:prstGeom>
        </p:spPr>
      </p:pic>
      <p:pic>
        <p:nvPicPr>
          <p:cNvPr id="2" name="Picture 1">
            <a:extLst>
              <a:ext uri="{FF2B5EF4-FFF2-40B4-BE49-F238E27FC236}">
                <a16:creationId xmlns:a16="http://schemas.microsoft.com/office/drawing/2014/main" xmlns="" id="{A01D4AC0-ED9E-48B1-AF23-FA150ECCEA3C}"/>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spTree>
    <p:extLst>
      <p:ext uri="{BB962C8B-B14F-4D97-AF65-F5344CB8AC3E}">
        <p14:creationId xmlns:p14="http://schemas.microsoft.com/office/powerpoint/2010/main" xmlns="" val="1156701404"/>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305" y="685252"/>
            <a:ext cx="3622119" cy="960668"/>
          </a:xfrm>
        </p:spPr>
        <p:txBody>
          <a:bodyPr/>
          <a:lstStyle/>
          <a:p>
            <a:r>
              <a:rPr lang="en-US"/>
              <a:t>Performance Data</a:t>
            </a:r>
            <a:endParaRPr lang="en-CA"/>
          </a:p>
        </p:txBody>
      </p:sp>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graphicFrame>
        <p:nvGraphicFramePr>
          <p:cNvPr id="7" name="Content Placeholder 6"/>
          <p:cNvGraphicFramePr>
            <a:graphicFrameLocks noGrp="1"/>
          </p:cNvGraphicFramePr>
          <p:nvPr>
            <p:ph idx="1"/>
          </p:nvPr>
        </p:nvGraphicFramePr>
        <p:xfrm>
          <a:off x="225405" y="1990003"/>
          <a:ext cx="8673524" cy="2025385"/>
        </p:xfrm>
        <a:graphic>
          <a:graphicData uri="http://schemas.openxmlformats.org/drawingml/2006/table">
            <a:tbl>
              <a:tblPr firstRow="1" bandRow="1">
                <a:tableStyleId>{5C22544A-7EE6-4342-B048-85BDC9FD1C3A}</a:tableStyleId>
              </a:tblPr>
              <a:tblGrid>
                <a:gridCol w="2205708">
                  <a:extLst>
                    <a:ext uri="{9D8B030D-6E8A-4147-A177-3AD203B41FA5}">
                      <a16:colId xmlns:a16="http://schemas.microsoft.com/office/drawing/2014/main" xmlns="" val="1756626177"/>
                    </a:ext>
                  </a:extLst>
                </a:gridCol>
                <a:gridCol w="1689312">
                  <a:extLst>
                    <a:ext uri="{9D8B030D-6E8A-4147-A177-3AD203B41FA5}">
                      <a16:colId xmlns:a16="http://schemas.microsoft.com/office/drawing/2014/main" xmlns="" val="963973526"/>
                    </a:ext>
                  </a:extLst>
                </a:gridCol>
                <a:gridCol w="1370944">
                  <a:extLst>
                    <a:ext uri="{9D8B030D-6E8A-4147-A177-3AD203B41FA5}">
                      <a16:colId xmlns:a16="http://schemas.microsoft.com/office/drawing/2014/main" xmlns="" val="1448579282"/>
                    </a:ext>
                  </a:extLst>
                </a:gridCol>
                <a:gridCol w="1114693">
                  <a:extLst>
                    <a:ext uri="{9D8B030D-6E8A-4147-A177-3AD203B41FA5}">
                      <a16:colId xmlns:a16="http://schemas.microsoft.com/office/drawing/2014/main" xmlns="" val="2053383585"/>
                    </a:ext>
                  </a:extLst>
                </a:gridCol>
                <a:gridCol w="1255631">
                  <a:extLst>
                    <a:ext uri="{9D8B030D-6E8A-4147-A177-3AD203B41FA5}">
                      <a16:colId xmlns:a16="http://schemas.microsoft.com/office/drawing/2014/main" xmlns="" val="1935484870"/>
                    </a:ext>
                  </a:extLst>
                </a:gridCol>
                <a:gridCol w="1037236">
                  <a:extLst>
                    <a:ext uri="{9D8B030D-6E8A-4147-A177-3AD203B41FA5}">
                      <a16:colId xmlns:a16="http://schemas.microsoft.com/office/drawing/2014/main" xmlns="" val="3778237818"/>
                    </a:ext>
                  </a:extLst>
                </a:gridCol>
              </a:tblGrid>
              <a:tr h="405077">
                <a:tc>
                  <a:txBody>
                    <a:bodyPr/>
                    <a:lstStyle/>
                    <a:p>
                      <a:endParaRPr lang="en-US"/>
                    </a:p>
                  </a:txBody>
                  <a:tcPr/>
                </a:tc>
                <a:tc>
                  <a:txBody>
                    <a:bodyPr/>
                    <a:lstStyle/>
                    <a:p>
                      <a:r>
                        <a:rPr lang="en-US"/>
                        <a:t>2018</a:t>
                      </a:r>
                    </a:p>
                  </a:txBody>
                  <a:tcPr/>
                </a:tc>
                <a:tc>
                  <a:txBody>
                    <a:bodyPr/>
                    <a:lstStyle/>
                    <a:p>
                      <a:r>
                        <a:rPr lang="en-US"/>
                        <a:t>2017</a:t>
                      </a:r>
                    </a:p>
                  </a:txBody>
                  <a:tcPr/>
                </a:tc>
                <a:tc>
                  <a:txBody>
                    <a:bodyPr/>
                    <a:lstStyle/>
                    <a:p>
                      <a:r>
                        <a:rPr lang="en-US"/>
                        <a:t>2016</a:t>
                      </a:r>
                    </a:p>
                  </a:txBody>
                  <a:tcPr/>
                </a:tc>
                <a:tc>
                  <a:txBody>
                    <a:bodyPr/>
                    <a:lstStyle/>
                    <a:p>
                      <a:r>
                        <a:rPr lang="en-US"/>
                        <a:t>2015</a:t>
                      </a:r>
                    </a:p>
                  </a:txBody>
                  <a:tcPr/>
                </a:tc>
                <a:tc>
                  <a:txBody>
                    <a:bodyPr/>
                    <a:lstStyle/>
                    <a:p>
                      <a:r>
                        <a:rPr lang="en-US"/>
                        <a:t>2014</a:t>
                      </a:r>
                    </a:p>
                  </a:txBody>
                  <a:tcPr/>
                </a:tc>
                <a:extLst>
                  <a:ext uri="{0D108BD9-81ED-4DB2-BD59-A6C34878D82A}">
                    <a16:rowId xmlns:a16="http://schemas.microsoft.com/office/drawing/2014/main" xmlns="" val="3991517827"/>
                  </a:ext>
                </a:extLst>
              </a:tr>
              <a:tr h="405077">
                <a:tc>
                  <a:txBody>
                    <a:bodyPr/>
                    <a:lstStyle/>
                    <a:p>
                      <a:r>
                        <a:rPr lang="en-US"/>
                        <a:t>Effective Tax Rates</a:t>
                      </a:r>
                    </a:p>
                  </a:txBody>
                  <a:tcPr/>
                </a:tc>
                <a:tc>
                  <a:txBody>
                    <a:bodyPr/>
                    <a:lstStyle/>
                    <a:p>
                      <a:r>
                        <a:rPr lang="en-US"/>
                        <a:t>22.1</a:t>
                      </a:r>
                    </a:p>
                  </a:txBody>
                  <a:tcPr/>
                </a:tc>
                <a:tc>
                  <a:txBody>
                    <a:bodyPr/>
                    <a:lstStyle/>
                    <a:p>
                      <a:r>
                        <a:rPr lang="en-US"/>
                        <a:t>-2.8</a:t>
                      </a:r>
                    </a:p>
                  </a:txBody>
                  <a:tcPr/>
                </a:tc>
                <a:tc>
                  <a:txBody>
                    <a:bodyPr/>
                    <a:lstStyle/>
                    <a:p>
                      <a:r>
                        <a:rPr lang="en-US"/>
                        <a:t>36.7</a:t>
                      </a:r>
                    </a:p>
                  </a:txBody>
                  <a:tcPr/>
                </a:tc>
                <a:tc>
                  <a:txBody>
                    <a:bodyPr/>
                    <a:lstStyle/>
                    <a:p>
                      <a:r>
                        <a:rPr lang="en-US"/>
                        <a:t>37.3</a:t>
                      </a:r>
                    </a:p>
                  </a:txBody>
                  <a:tcPr/>
                </a:tc>
                <a:tc>
                  <a:txBody>
                    <a:bodyPr/>
                    <a:lstStyle/>
                    <a:p>
                      <a:r>
                        <a:rPr lang="en-US"/>
                        <a:t>37.4</a:t>
                      </a:r>
                    </a:p>
                  </a:txBody>
                  <a:tcPr/>
                </a:tc>
                <a:extLst>
                  <a:ext uri="{0D108BD9-81ED-4DB2-BD59-A6C34878D82A}">
                    <a16:rowId xmlns:a16="http://schemas.microsoft.com/office/drawing/2014/main" xmlns="" val="2654869551"/>
                  </a:ext>
                </a:extLst>
              </a:tr>
              <a:tr h="405077">
                <a:tc>
                  <a:txBody>
                    <a:bodyPr/>
                    <a:lstStyle/>
                    <a:p>
                      <a:r>
                        <a:rPr lang="en-US"/>
                        <a:t>Net Income (millions</a:t>
                      </a:r>
                      <a:r>
                        <a:rPr lang="en-US" baseline="0"/>
                        <a:t>)</a:t>
                      </a:r>
                      <a:endParaRPr lang="en-US"/>
                    </a:p>
                  </a:txBody>
                  <a:tcPr/>
                </a:tc>
                <a:tc>
                  <a:txBody>
                    <a:bodyPr/>
                    <a:lstStyle/>
                    <a:p>
                      <a:r>
                        <a:rPr lang="en-US"/>
                        <a:t>2,465</a:t>
                      </a:r>
                    </a:p>
                  </a:txBody>
                  <a:tcPr/>
                </a:tc>
                <a:tc>
                  <a:txBody>
                    <a:bodyPr/>
                    <a:lstStyle/>
                    <a:p>
                      <a:r>
                        <a:rPr lang="en-US"/>
                        <a:t>3,357</a:t>
                      </a:r>
                    </a:p>
                  </a:txBody>
                  <a:tcPr/>
                </a:tc>
                <a:tc>
                  <a:txBody>
                    <a:bodyPr/>
                    <a:lstStyle/>
                    <a:p>
                      <a:r>
                        <a:rPr lang="en-US"/>
                        <a:t>2,183</a:t>
                      </a:r>
                    </a:p>
                  </a:txBody>
                  <a:tcPr/>
                </a:tc>
                <a:tc>
                  <a:txBody>
                    <a:bodyPr/>
                    <a:lstStyle/>
                    <a:p>
                      <a:r>
                        <a:rPr lang="en-US"/>
                        <a:t>2,181</a:t>
                      </a:r>
                    </a:p>
                  </a:txBody>
                  <a:tcPr/>
                </a:tc>
                <a:tc>
                  <a:txBody>
                    <a:bodyPr/>
                    <a:lstStyle/>
                    <a:p>
                      <a:r>
                        <a:rPr lang="en-US"/>
                        <a:t>1,136</a:t>
                      </a:r>
                    </a:p>
                  </a:txBody>
                  <a:tcPr/>
                </a:tc>
                <a:extLst>
                  <a:ext uri="{0D108BD9-81ED-4DB2-BD59-A6C34878D82A}">
                    <a16:rowId xmlns:a16="http://schemas.microsoft.com/office/drawing/2014/main" xmlns="" val="2337577919"/>
                  </a:ext>
                </a:extLst>
              </a:tr>
              <a:tr h="405077">
                <a:tc>
                  <a:txBody>
                    <a:bodyPr/>
                    <a:lstStyle/>
                    <a:p>
                      <a:r>
                        <a:rPr lang="en-US"/>
                        <a:t>% Return on Assets</a:t>
                      </a:r>
                    </a:p>
                  </a:txBody>
                  <a:tcPr/>
                </a:tc>
                <a:tc>
                  <a:txBody>
                    <a:bodyPr/>
                    <a:lstStyle/>
                    <a:p>
                      <a:r>
                        <a:rPr lang="en-US"/>
                        <a:t>7.71</a:t>
                      </a:r>
                    </a:p>
                  </a:txBody>
                  <a:tcPr/>
                </a:tc>
                <a:tc>
                  <a:txBody>
                    <a:bodyPr/>
                    <a:lstStyle/>
                    <a:p>
                      <a:r>
                        <a:rPr lang="en-US"/>
                        <a:t>8.66</a:t>
                      </a:r>
                    </a:p>
                  </a:txBody>
                  <a:tcPr/>
                </a:tc>
                <a:tc>
                  <a:txBody>
                    <a:bodyPr/>
                    <a:lstStyle/>
                    <a:p>
                      <a:r>
                        <a:rPr lang="en-US"/>
                        <a:t>10.74</a:t>
                      </a:r>
                    </a:p>
                  </a:txBody>
                  <a:tcPr/>
                </a:tc>
                <a:tc>
                  <a:txBody>
                    <a:bodyPr/>
                    <a:lstStyle/>
                    <a:p>
                      <a:r>
                        <a:rPr lang="en-US"/>
                        <a:t>12.05</a:t>
                      </a:r>
                    </a:p>
                  </a:txBody>
                  <a:tcPr/>
                </a:tc>
                <a:tc>
                  <a:txBody>
                    <a:bodyPr/>
                    <a:lstStyle/>
                    <a:p>
                      <a:r>
                        <a:rPr lang="en-US"/>
                        <a:t>7.64</a:t>
                      </a:r>
                    </a:p>
                  </a:txBody>
                  <a:tcPr/>
                </a:tc>
                <a:extLst>
                  <a:ext uri="{0D108BD9-81ED-4DB2-BD59-A6C34878D82A}">
                    <a16:rowId xmlns:a16="http://schemas.microsoft.com/office/drawing/2014/main" xmlns="" val="219243347"/>
                  </a:ext>
                </a:extLst>
              </a:tr>
              <a:tr h="405077">
                <a:tc>
                  <a:txBody>
                    <a:bodyPr/>
                    <a:lstStyle/>
                    <a:p>
                      <a:r>
                        <a:rPr lang="en-US"/>
                        <a:t>%</a:t>
                      </a:r>
                      <a:r>
                        <a:rPr lang="en-US" baseline="0"/>
                        <a:t> Return on Equity</a:t>
                      </a:r>
                      <a:endParaRPr lang="en-US"/>
                    </a:p>
                  </a:txBody>
                  <a:tcPr/>
                </a:tc>
                <a:tc>
                  <a:txBody>
                    <a:bodyPr/>
                    <a:lstStyle/>
                    <a:p>
                      <a:r>
                        <a:rPr lang="en-US"/>
                        <a:t>25.3</a:t>
                      </a:r>
                    </a:p>
                  </a:txBody>
                  <a:tcPr/>
                </a:tc>
                <a:tc>
                  <a:txBody>
                    <a:bodyPr/>
                    <a:lstStyle/>
                    <a:p>
                      <a:r>
                        <a:rPr lang="en-US"/>
                        <a:t>37.1</a:t>
                      </a:r>
                    </a:p>
                  </a:txBody>
                  <a:tcPr/>
                </a:tc>
                <a:tc>
                  <a:txBody>
                    <a:bodyPr/>
                    <a:lstStyle/>
                    <a:p>
                      <a:r>
                        <a:rPr lang="en-US"/>
                        <a:t>27.6</a:t>
                      </a:r>
                    </a:p>
                  </a:txBody>
                  <a:tcPr/>
                </a:tc>
                <a:tc>
                  <a:txBody>
                    <a:bodyPr/>
                    <a:lstStyle/>
                    <a:p>
                      <a:r>
                        <a:rPr lang="en-US"/>
                        <a:t>30.9</a:t>
                      </a:r>
                    </a:p>
                  </a:txBody>
                  <a:tcPr/>
                </a:tc>
                <a:tc>
                  <a:txBody>
                    <a:bodyPr/>
                    <a:lstStyle/>
                    <a:p>
                      <a:r>
                        <a:rPr lang="en-US"/>
                        <a:t>16.1</a:t>
                      </a:r>
                    </a:p>
                  </a:txBody>
                  <a:tcPr/>
                </a:tc>
                <a:extLst>
                  <a:ext uri="{0D108BD9-81ED-4DB2-BD59-A6C34878D82A}">
                    <a16:rowId xmlns:a16="http://schemas.microsoft.com/office/drawing/2014/main" xmlns="" val="3398493787"/>
                  </a:ext>
                </a:extLst>
              </a:tr>
            </a:tbl>
          </a:graphicData>
        </a:graphic>
      </p:graphicFrame>
    </p:spTree>
    <p:extLst>
      <p:ext uri="{BB962C8B-B14F-4D97-AF65-F5344CB8AC3E}">
        <p14:creationId xmlns:p14="http://schemas.microsoft.com/office/powerpoint/2010/main" xmlns="" val="16583968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2"/>
          <p:cNvSpPr txBox="1">
            <a:spLocks noGrp="1"/>
          </p:cNvSpPr>
          <p:nvPr>
            <p:ph type="title"/>
          </p:nvPr>
        </p:nvSpPr>
        <p:spPr>
          <a:xfrm>
            <a:off x="4883700"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Profitability</a:t>
            </a:r>
            <a:endParaRPr/>
          </a:p>
        </p:txBody>
      </p:sp>
      <p:pic>
        <p:nvPicPr>
          <p:cNvPr id="300" name="Google Shape;300;p52"/>
          <p:cNvPicPr preferRelativeResize="0"/>
          <p:nvPr/>
        </p:nvPicPr>
        <p:blipFill>
          <a:blip r:embed="rId3">
            <a:alphaModFix/>
          </a:blip>
          <a:stretch>
            <a:fillRect/>
          </a:stretch>
        </p:blipFill>
        <p:spPr>
          <a:xfrm>
            <a:off x="599450" y="1125625"/>
            <a:ext cx="8146074" cy="3694150"/>
          </a:xfrm>
          <a:prstGeom prst="rect">
            <a:avLst/>
          </a:prstGeom>
          <a:noFill/>
          <a:ln>
            <a:noFill/>
          </a:ln>
        </p:spPr>
      </p:pic>
      <p:pic>
        <p:nvPicPr>
          <p:cNvPr id="4" name="Google Shape;357;p48">
            <a:extLst>
              <a:ext uri="{FF2B5EF4-FFF2-40B4-BE49-F238E27FC236}">
                <a16:creationId xmlns:a16="http://schemas.microsoft.com/office/drawing/2014/main" xmlns="" id="{0F866B85-9498-6647-8DE9-7C997B8D7D5A}"/>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
        <p:nvSpPr>
          <p:cNvPr id="2" name="Google Shape;899;p113">
            <a:extLst>
              <a:ext uri="{FF2B5EF4-FFF2-40B4-BE49-F238E27FC236}">
                <a16:creationId xmlns:a16="http://schemas.microsoft.com/office/drawing/2014/main" xmlns="" id="{EF125929-8BB9-4D06-B660-F8AFD732E0C2}"/>
              </a:ext>
            </a:extLst>
          </p:cNvPr>
          <p:cNvSpPr/>
          <p:nvPr/>
        </p:nvSpPr>
        <p:spPr>
          <a:xfrm>
            <a:off x="712422" y="3245506"/>
            <a:ext cx="7951768" cy="380496"/>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513702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13"/>
          <p:cNvSpPr txBox="1">
            <a:spLocks noGrp="1"/>
          </p:cNvSpPr>
          <p:nvPr>
            <p:ph type="title"/>
          </p:nvPr>
        </p:nvSpPr>
        <p:spPr>
          <a:xfrm>
            <a:off x="3173288" y="5294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Return on Invested Capital</a:t>
            </a:r>
            <a:endParaRPr/>
          </a:p>
        </p:txBody>
      </p:sp>
      <p:pic>
        <p:nvPicPr>
          <p:cNvPr id="897" name="Google Shape;897;p113"/>
          <p:cNvPicPr preferRelativeResize="0"/>
          <p:nvPr/>
        </p:nvPicPr>
        <p:blipFill>
          <a:blip r:embed="rId3">
            <a:alphaModFix/>
          </a:blip>
          <a:stretch>
            <a:fillRect/>
          </a:stretch>
        </p:blipFill>
        <p:spPr>
          <a:xfrm>
            <a:off x="1214438" y="1377375"/>
            <a:ext cx="6715125" cy="857250"/>
          </a:xfrm>
          <a:prstGeom prst="rect">
            <a:avLst/>
          </a:prstGeom>
          <a:noFill/>
          <a:ln>
            <a:noFill/>
          </a:ln>
        </p:spPr>
      </p:pic>
      <p:pic>
        <p:nvPicPr>
          <p:cNvPr id="898" name="Google Shape;898;p113"/>
          <p:cNvPicPr preferRelativeResize="0"/>
          <p:nvPr/>
        </p:nvPicPr>
        <p:blipFill>
          <a:blip r:embed="rId4">
            <a:alphaModFix/>
          </a:blip>
          <a:stretch>
            <a:fillRect/>
          </a:stretch>
        </p:blipFill>
        <p:spPr>
          <a:xfrm>
            <a:off x="1266825" y="2234625"/>
            <a:ext cx="6610350" cy="2095500"/>
          </a:xfrm>
          <a:prstGeom prst="rect">
            <a:avLst/>
          </a:prstGeom>
          <a:noFill/>
          <a:ln>
            <a:noFill/>
          </a:ln>
        </p:spPr>
      </p:pic>
      <p:sp>
        <p:nvSpPr>
          <p:cNvPr id="899" name="Google Shape;899;p113"/>
          <p:cNvSpPr/>
          <p:nvPr/>
        </p:nvSpPr>
        <p:spPr>
          <a:xfrm>
            <a:off x="1297213" y="2860075"/>
            <a:ext cx="6549600" cy="234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13"/>
          <p:cNvSpPr/>
          <p:nvPr/>
        </p:nvSpPr>
        <p:spPr>
          <a:xfrm>
            <a:off x="1327700" y="3570950"/>
            <a:ext cx="6418800" cy="234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xmlns="" id="{FFE94425-0AE7-4EF3-851A-C186A357E4C3}"/>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300451" y="74293"/>
            <a:ext cx="1760060" cy="260231"/>
          </a:xfrm>
          <a:prstGeom prst="rect">
            <a:avLst/>
          </a:prstGeom>
        </p:spPr>
      </p:pic>
    </p:spTree>
    <p:extLst>
      <p:ext uri="{BB962C8B-B14F-4D97-AF65-F5344CB8AC3E}">
        <p14:creationId xmlns:p14="http://schemas.microsoft.com/office/powerpoint/2010/main" xmlns="" val="3512680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6634C2-B30A-4840-B88C-B792D2894206}"/>
              </a:ext>
            </a:extLst>
          </p:cNvPr>
          <p:cNvSpPr>
            <a:spLocks noGrp="1"/>
          </p:cNvSpPr>
          <p:nvPr>
            <p:ph type="title"/>
          </p:nvPr>
        </p:nvSpPr>
        <p:spPr>
          <a:xfrm>
            <a:off x="514349" y="573279"/>
            <a:ext cx="2983229" cy="1200150"/>
          </a:xfrm>
        </p:spPr>
        <p:txBody>
          <a:bodyPr vert="horz" lIns="91440" tIns="45720" rIns="91440" bIns="45720" rtlCol="0" anchor="b">
            <a:normAutofit/>
          </a:bodyPr>
          <a:lstStyle/>
          <a:p>
            <a:pPr algn="l" defTabSz="914400">
              <a:spcBef>
                <a:spcPct val="0"/>
              </a:spcBef>
            </a:pPr>
            <a:r>
              <a:rPr lang="en-US" sz="3600" kern="1200" cap="all" baseline="0">
                <a:solidFill>
                  <a:schemeClr val="tx1"/>
                </a:solidFill>
                <a:latin typeface="+mj-lt"/>
                <a:ea typeface="+mj-ea"/>
                <a:cs typeface="+mj-cs"/>
              </a:rPr>
              <a:t>financials</a:t>
            </a:r>
          </a:p>
        </p:txBody>
      </p:sp>
      <p:pic>
        <p:nvPicPr>
          <p:cNvPr id="7" name="Graphic 6" descr="Financial">
            <a:extLst>
              <a:ext uri="{FF2B5EF4-FFF2-40B4-BE49-F238E27FC236}">
                <a16:creationId xmlns:a16="http://schemas.microsoft.com/office/drawing/2014/main" xmlns="" id="{F854DA80-8DF6-4662-9ABC-EB68964835BA}"/>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27377" y="559594"/>
            <a:ext cx="4104419" cy="4104419"/>
          </a:xfrm>
          <a:prstGeom prst="rect">
            <a:avLst/>
          </a:prstGeom>
        </p:spPr>
      </p:pic>
    </p:spTree>
    <p:extLst>
      <p:ext uri="{BB962C8B-B14F-4D97-AF65-F5344CB8AC3E}">
        <p14:creationId xmlns:p14="http://schemas.microsoft.com/office/powerpoint/2010/main" xmlns="" val="11570939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3"/>
          <p:cNvSpPr txBox="1">
            <a:spLocks noGrp="1"/>
          </p:cNvSpPr>
          <p:nvPr>
            <p:ph type="title"/>
          </p:nvPr>
        </p:nvSpPr>
        <p:spPr>
          <a:xfrm>
            <a:off x="3598787"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10-Q</a:t>
            </a:r>
            <a:endParaRPr/>
          </a:p>
        </p:txBody>
      </p:sp>
      <p:pic>
        <p:nvPicPr>
          <p:cNvPr id="366" name="Google Shape;366;p63"/>
          <p:cNvPicPr preferRelativeResize="0"/>
          <p:nvPr/>
        </p:nvPicPr>
        <p:blipFill>
          <a:blip r:embed="rId3">
            <a:alphaModFix/>
          </a:blip>
          <a:stretch>
            <a:fillRect/>
          </a:stretch>
        </p:blipFill>
        <p:spPr>
          <a:xfrm>
            <a:off x="795338" y="1017725"/>
            <a:ext cx="7553325" cy="3686175"/>
          </a:xfrm>
          <a:prstGeom prst="rect">
            <a:avLst/>
          </a:prstGeom>
          <a:noFill/>
          <a:ln>
            <a:noFill/>
          </a:ln>
        </p:spPr>
      </p:pic>
      <p:pic>
        <p:nvPicPr>
          <p:cNvPr id="4" name="Google Shape;357;p48">
            <a:extLst>
              <a:ext uri="{FF2B5EF4-FFF2-40B4-BE49-F238E27FC236}">
                <a16:creationId xmlns:a16="http://schemas.microsoft.com/office/drawing/2014/main" xmlns="" id="{E75C63B9-2B33-D341-9CFF-E6D1EDE0031F}"/>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14122261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4"/>
          <p:cNvSpPr txBox="1">
            <a:spLocks noGrp="1"/>
          </p:cNvSpPr>
          <p:nvPr>
            <p:ph type="title"/>
          </p:nvPr>
        </p:nvSpPr>
        <p:spPr>
          <a:xfrm>
            <a:off x="3490835"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10-Q</a:t>
            </a:r>
            <a:endParaRPr/>
          </a:p>
        </p:txBody>
      </p:sp>
      <p:pic>
        <p:nvPicPr>
          <p:cNvPr id="372" name="Google Shape;372;p64"/>
          <p:cNvPicPr preferRelativeResize="0"/>
          <p:nvPr/>
        </p:nvPicPr>
        <p:blipFill>
          <a:blip r:embed="rId3">
            <a:alphaModFix/>
          </a:blip>
          <a:stretch>
            <a:fillRect/>
          </a:stretch>
        </p:blipFill>
        <p:spPr>
          <a:xfrm>
            <a:off x="930100" y="1145025"/>
            <a:ext cx="6987182" cy="3820975"/>
          </a:xfrm>
          <a:prstGeom prst="rect">
            <a:avLst/>
          </a:prstGeom>
          <a:noFill/>
          <a:ln>
            <a:noFill/>
          </a:ln>
        </p:spPr>
      </p:pic>
      <p:pic>
        <p:nvPicPr>
          <p:cNvPr id="4" name="Google Shape;357;p48">
            <a:extLst>
              <a:ext uri="{FF2B5EF4-FFF2-40B4-BE49-F238E27FC236}">
                <a16:creationId xmlns:a16="http://schemas.microsoft.com/office/drawing/2014/main" xmlns="" id="{56EDDF6F-F630-1E42-87E7-8FB20D2D8345}"/>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16392710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4"/>
          <p:cNvSpPr txBox="1">
            <a:spLocks noGrp="1"/>
          </p:cNvSpPr>
          <p:nvPr>
            <p:ph type="title"/>
          </p:nvPr>
        </p:nvSpPr>
        <p:spPr>
          <a:xfrm>
            <a:off x="3820444" y="33395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10-K</a:t>
            </a:r>
            <a:endParaRPr/>
          </a:p>
        </p:txBody>
      </p:sp>
      <p:pic>
        <p:nvPicPr>
          <p:cNvPr id="312" name="Google Shape;312;p54"/>
          <p:cNvPicPr preferRelativeResize="0"/>
          <p:nvPr/>
        </p:nvPicPr>
        <p:blipFill>
          <a:blip r:embed="rId3">
            <a:alphaModFix/>
          </a:blip>
          <a:stretch>
            <a:fillRect/>
          </a:stretch>
        </p:blipFill>
        <p:spPr>
          <a:xfrm>
            <a:off x="1434099" y="906651"/>
            <a:ext cx="6424987" cy="4130298"/>
          </a:xfrm>
          <a:prstGeom prst="rect">
            <a:avLst/>
          </a:prstGeom>
          <a:noFill/>
          <a:ln>
            <a:noFill/>
          </a:ln>
        </p:spPr>
      </p:pic>
      <p:pic>
        <p:nvPicPr>
          <p:cNvPr id="4" name="Google Shape;357;p48">
            <a:extLst>
              <a:ext uri="{FF2B5EF4-FFF2-40B4-BE49-F238E27FC236}">
                <a16:creationId xmlns:a16="http://schemas.microsoft.com/office/drawing/2014/main" xmlns="" id="{36F9036D-07F7-9449-8AC6-9615E11CB8FE}"/>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32909850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5"/>
          <p:cNvSpPr txBox="1">
            <a:spLocks noGrp="1"/>
          </p:cNvSpPr>
          <p:nvPr>
            <p:ph type="title"/>
          </p:nvPr>
        </p:nvSpPr>
        <p:spPr>
          <a:xfrm>
            <a:off x="2959207"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10-K 2018 </a:t>
            </a:r>
            <a:endParaRPr/>
          </a:p>
        </p:txBody>
      </p:sp>
      <p:pic>
        <p:nvPicPr>
          <p:cNvPr id="318" name="Google Shape;318;p55"/>
          <p:cNvPicPr preferRelativeResize="0"/>
          <p:nvPr/>
        </p:nvPicPr>
        <p:blipFill>
          <a:blip r:embed="rId3">
            <a:alphaModFix/>
          </a:blip>
          <a:stretch>
            <a:fillRect/>
          </a:stretch>
        </p:blipFill>
        <p:spPr>
          <a:xfrm>
            <a:off x="1459250" y="1257525"/>
            <a:ext cx="6393875" cy="3454150"/>
          </a:xfrm>
          <a:prstGeom prst="rect">
            <a:avLst/>
          </a:prstGeom>
          <a:noFill/>
          <a:ln>
            <a:noFill/>
          </a:ln>
        </p:spPr>
      </p:pic>
      <p:pic>
        <p:nvPicPr>
          <p:cNvPr id="4" name="Google Shape;357;p48">
            <a:extLst>
              <a:ext uri="{FF2B5EF4-FFF2-40B4-BE49-F238E27FC236}">
                <a16:creationId xmlns:a16="http://schemas.microsoft.com/office/drawing/2014/main" xmlns="" id="{4FCA155F-F1F5-4047-8CF7-1CC98DCFE4EC}"/>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3756523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298CA-F7AD-4ACE-B2ED-0908B7ADD00F}"/>
              </a:ext>
            </a:extLst>
          </p:cNvPr>
          <p:cNvSpPr>
            <a:spLocks noGrp="1"/>
          </p:cNvSpPr>
          <p:nvPr>
            <p:ph type="title"/>
          </p:nvPr>
        </p:nvSpPr>
        <p:spPr>
          <a:xfrm>
            <a:off x="2171700" y="573279"/>
            <a:ext cx="6457950" cy="969771"/>
          </a:xfrm>
        </p:spPr>
        <p:txBody>
          <a:bodyPr vert="horz" lIns="91440" tIns="45720" rIns="91440" bIns="45720" rtlCol="0" anchor="ctr">
            <a:normAutofit/>
          </a:bodyPr>
          <a:lstStyle/>
          <a:p>
            <a:pPr defTabSz="914400">
              <a:spcBef>
                <a:spcPct val="0"/>
              </a:spcBef>
            </a:pPr>
            <a:r>
              <a:rPr lang="en-US" sz="4000" kern="1200" cap="all" baseline="0">
                <a:solidFill>
                  <a:schemeClr val="tx1"/>
                </a:solidFill>
                <a:latin typeface="+mj-lt"/>
                <a:ea typeface="+mj-ea"/>
                <a:cs typeface="+mj-cs"/>
              </a:rPr>
              <a:t>Key Success Factors</a:t>
            </a:r>
          </a:p>
        </p:txBody>
      </p:sp>
      <p:graphicFrame>
        <p:nvGraphicFramePr>
          <p:cNvPr id="4" name="Google Shape;88;p18">
            <a:extLst>
              <a:ext uri="{FF2B5EF4-FFF2-40B4-BE49-F238E27FC236}">
                <a16:creationId xmlns:a16="http://schemas.microsoft.com/office/drawing/2014/main" xmlns="" id="{EE513DF5-72E6-4D85-B6B7-88C3F6762F37}"/>
              </a:ext>
            </a:extLst>
          </p:cNvPr>
          <p:cNvGraphicFramePr/>
          <p:nvPr/>
        </p:nvGraphicFramePr>
        <p:xfrm>
          <a:off x="514350" y="1830788"/>
          <a:ext cx="8115300" cy="26475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2456261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6"/>
          <p:cNvSpPr txBox="1">
            <a:spLocks noGrp="1"/>
          </p:cNvSpPr>
          <p:nvPr>
            <p:ph type="title"/>
          </p:nvPr>
        </p:nvSpPr>
        <p:spPr>
          <a:xfrm>
            <a:off x="3161226"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10-K</a:t>
            </a:r>
            <a:endParaRPr/>
          </a:p>
        </p:txBody>
      </p:sp>
      <p:pic>
        <p:nvPicPr>
          <p:cNvPr id="324" name="Google Shape;324;p56"/>
          <p:cNvPicPr preferRelativeResize="0"/>
          <p:nvPr/>
        </p:nvPicPr>
        <p:blipFill>
          <a:blip r:embed="rId3">
            <a:alphaModFix/>
          </a:blip>
          <a:stretch>
            <a:fillRect/>
          </a:stretch>
        </p:blipFill>
        <p:spPr>
          <a:xfrm>
            <a:off x="1288737" y="1111375"/>
            <a:ext cx="6566525" cy="3828300"/>
          </a:xfrm>
          <a:prstGeom prst="rect">
            <a:avLst/>
          </a:prstGeom>
          <a:noFill/>
          <a:ln>
            <a:noFill/>
          </a:ln>
        </p:spPr>
      </p:pic>
      <p:pic>
        <p:nvPicPr>
          <p:cNvPr id="4" name="Google Shape;357;p48">
            <a:extLst>
              <a:ext uri="{FF2B5EF4-FFF2-40B4-BE49-F238E27FC236}">
                <a16:creationId xmlns:a16="http://schemas.microsoft.com/office/drawing/2014/main" xmlns="" id="{C9BC0706-EBAA-814F-9A8B-00D30798FEBD}"/>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29873773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7"/>
          <p:cNvSpPr txBox="1">
            <a:spLocks noGrp="1"/>
          </p:cNvSpPr>
          <p:nvPr>
            <p:ph type="title"/>
          </p:nvPr>
        </p:nvSpPr>
        <p:spPr>
          <a:xfrm>
            <a:off x="3139960"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10-K</a:t>
            </a:r>
            <a:endParaRPr/>
          </a:p>
        </p:txBody>
      </p:sp>
      <p:pic>
        <p:nvPicPr>
          <p:cNvPr id="330" name="Google Shape;330;p57"/>
          <p:cNvPicPr preferRelativeResize="0"/>
          <p:nvPr/>
        </p:nvPicPr>
        <p:blipFill>
          <a:blip r:embed="rId3">
            <a:alphaModFix/>
          </a:blip>
          <a:stretch>
            <a:fillRect/>
          </a:stretch>
        </p:blipFill>
        <p:spPr>
          <a:xfrm>
            <a:off x="426787" y="1398237"/>
            <a:ext cx="8290425" cy="2795600"/>
          </a:xfrm>
          <a:prstGeom prst="rect">
            <a:avLst/>
          </a:prstGeom>
          <a:noFill/>
          <a:ln>
            <a:noFill/>
          </a:ln>
        </p:spPr>
      </p:pic>
      <p:pic>
        <p:nvPicPr>
          <p:cNvPr id="4" name="Google Shape;357;p48">
            <a:extLst>
              <a:ext uri="{FF2B5EF4-FFF2-40B4-BE49-F238E27FC236}">
                <a16:creationId xmlns:a16="http://schemas.microsoft.com/office/drawing/2014/main" xmlns="" id="{7DD913AF-C727-CD43-B7FF-826CD18C7C72}"/>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28448707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5"/>
          <p:cNvSpPr txBox="1">
            <a:spLocks noGrp="1"/>
          </p:cNvSpPr>
          <p:nvPr>
            <p:ph type="title"/>
          </p:nvPr>
        </p:nvSpPr>
        <p:spPr>
          <a:xfrm>
            <a:off x="3023002" y="35226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10-Q</a:t>
            </a:r>
            <a:endParaRPr/>
          </a:p>
        </p:txBody>
      </p:sp>
      <p:pic>
        <p:nvPicPr>
          <p:cNvPr id="378" name="Google Shape;378;p65"/>
          <p:cNvPicPr preferRelativeResize="0"/>
          <p:nvPr/>
        </p:nvPicPr>
        <p:blipFill>
          <a:blip r:embed="rId3">
            <a:alphaModFix/>
          </a:blip>
          <a:stretch>
            <a:fillRect/>
          </a:stretch>
        </p:blipFill>
        <p:spPr>
          <a:xfrm>
            <a:off x="782129" y="1101114"/>
            <a:ext cx="7400925" cy="3476625"/>
          </a:xfrm>
          <a:prstGeom prst="rect">
            <a:avLst/>
          </a:prstGeom>
          <a:noFill/>
          <a:ln>
            <a:noFill/>
          </a:ln>
        </p:spPr>
      </p:pic>
      <p:pic>
        <p:nvPicPr>
          <p:cNvPr id="4" name="Google Shape;357;p48">
            <a:extLst>
              <a:ext uri="{FF2B5EF4-FFF2-40B4-BE49-F238E27FC236}">
                <a16:creationId xmlns:a16="http://schemas.microsoft.com/office/drawing/2014/main" xmlns="" id="{B961D031-D79E-824B-91D1-78CD9082FAB1}"/>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6318711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6"/>
          <p:cNvSpPr txBox="1">
            <a:spLocks noGrp="1"/>
          </p:cNvSpPr>
          <p:nvPr>
            <p:ph type="title"/>
          </p:nvPr>
        </p:nvSpPr>
        <p:spPr>
          <a:xfrm>
            <a:off x="3012369"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10-Q </a:t>
            </a:r>
            <a:endParaRPr/>
          </a:p>
        </p:txBody>
      </p:sp>
      <p:pic>
        <p:nvPicPr>
          <p:cNvPr id="384" name="Google Shape;384;p66"/>
          <p:cNvPicPr preferRelativeResize="0"/>
          <p:nvPr/>
        </p:nvPicPr>
        <p:blipFill>
          <a:blip r:embed="rId3">
            <a:alphaModFix/>
          </a:blip>
          <a:stretch>
            <a:fillRect/>
          </a:stretch>
        </p:blipFill>
        <p:spPr>
          <a:xfrm>
            <a:off x="833029" y="1227591"/>
            <a:ext cx="7391400" cy="3238500"/>
          </a:xfrm>
          <a:prstGeom prst="rect">
            <a:avLst/>
          </a:prstGeom>
          <a:noFill/>
          <a:ln>
            <a:noFill/>
          </a:ln>
        </p:spPr>
      </p:pic>
      <p:pic>
        <p:nvPicPr>
          <p:cNvPr id="4" name="Google Shape;357;p48">
            <a:extLst>
              <a:ext uri="{FF2B5EF4-FFF2-40B4-BE49-F238E27FC236}">
                <a16:creationId xmlns:a16="http://schemas.microsoft.com/office/drawing/2014/main" xmlns="" id="{5821DC53-C604-4745-AACF-09DE07306249}"/>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37155078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1"/>
          <p:cNvSpPr txBox="1">
            <a:spLocks noGrp="1"/>
          </p:cNvSpPr>
          <p:nvPr>
            <p:ph type="title"/>
          </p:nvPr>
        </p:nvSpPr>
        <p:spPr>
          <a:xfrm>
            <a:off x="2874146"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Cash Flow Statement 10-k</a:t>
            </a:r>
            <a:endParaRPr sz="2800"/>
          </a:p>
        </p:txBody>
      </p:sp>
      <p:pic>
        <p:nvPicPr>
          <p:cNvPr id="354" name="Google Shape;354;p61"/>
          <p:cNvPicPr preferRelativeResize="0"/>
          <p:nvPr/>
        </p:nvPicPr>
        <p:blipFill>
          <a:blip r:embed="rId3">
            <a:alphaModFix/>
          </a:blip>
          <a:stretch>
            <a:fillRect/>
          </a:stretch>
        </p:blipFill>
        <p:spPr>
          <a:xfrm>
            <a:off x="1543175" y="1074225"/>
            <a:ext cx="5758425" cy="3568775"/>
          </a:xfrm>
          <a:prstGeom prst="rect">
            <a:avLst/>
          </a:prstGeom>
          <a:noFill/>
          <a:ln>
            <a:noFill/>
          </a:ln>
        </p:spPr>
      </p:pic>
      <p:pic>
        <p:nvPicPr>
          <p:cNvPr id="4" name="Google Shape;357;p48">
            <a:extLst>
              <a:ext uri="{FF2B5EF4-FFF2-40B4-BE49-F238E27FC236}">
                <a16:creationId xmlns:a16="http://schemas.microsoft.com/office/drawing/2014/main" xmlns="" id="{B9E82BC0-A5A3-244C-B8A3-C0E901DA35C8}"/>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22028423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2"/>
          <p:cNvSpPr txBox="1">
            <a:spLocks noGrp="1"/>
          </p:cNvSpPr>
          <p:nvPr>
            <p:ph type="title"/>
          </p:nvPr>
        </p:nvSpPr>
        <p:spPr>
          <a:xfrm>
            <a:off x="3029325" y="42139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Cash Flow Statement 10-K</a:t>
            </a:r>
            <a:endParaRPr sz="2800"/>
          </a:p>
        </p:txBody>
      </p:sp>
      <p:pic>
        <p:nvPicPr>
          <p:cNvPr id="360" name="Google Shape;360;p62"/>
          <p:cNvPicPr preferRelativeResize="0"/>
          <p:nvPr/>
        </p:nvPicPr>
        <p:blipFill>
          <a:blip r:embed="rId3">
            <a:alphaModFix/>
          </a:blip>
          <a:stretch>
            <a:fillRect/>
          </a:stretch>
        </p:blipFill>
        <p:spPr>
          <a:xfrm>
            <a:off x="1606600" y="1265275"/>
            <a:ext cx="6165800" cy="3632876"/>
          </a:xfrm>
          <a:prstGeom prst="rect">
            <a:avLst/>
          </a:prstGeom>
          <a:noFill/>
          <a:ln>
            <a:noFill/>
          </a:ln>
        </p:spPr>
      </p:pic>
      <p:pic>
        <p:nvPicPr>
          <p:cNvPr id="4" name="Google Shape;357;p48">
            <a:extLst>
              <a:ext uri="{FF2B5EF4-FFF2-40B4-BE49-F238E27FC236}">
                <a16:creationId xmlns:a16="http://schemas.microsoft.com/office/drawing/2014/main" xmlns="" id="{F93C2D3D-3BDE-6340-906B-D39748B0E993}"/>
              </a:ext>
            </a:extLst>
          </p:cNvPr>
          <p:cNvPicPr preferRelativeResize="0"/>
          <p:nvPr/>
        </p:nvPicPr>
        <p:blipFill>
          <a:blip r:embed="rId4">
            <a:alphaModFix/>
          </a:blip>
          <a:stretch>
            <a:fillRect/>
          </a:stretch>
        </p:blipFill>
        <p:spPr>
          <a:xfrm>
            <a:off x="8018575" y="20882"/>
            <a:ext cx="973213" cy="973212"/>
          </a:xfrm>
          <a:prstGeom prst="rect">
            <a:avLst/>
          </a:prstGeom>
          <a:noFill/>
          <a:ln>
            <a:noFill/>
          </a:ln>
        </p:spPr>
      </p:pic>
    </p:spTree>
    <p:extLst>
      <p:ext uri="{BB962C8B-B14F-4D97-AF65-F5344CB8AC3E}">
        <p14:creationId xmlns:p14="http://schemas.microsoft.com/office/powerpoint/2010/main" xmlns="" val="18830259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7"/>
          <p:cNvSpPr txBox="1">
            <a:spLocks noGrp="1"/>
          </p:cNvSpPr>
          <p:nvPr>
            <p:ph type="title"/>
          </p:nvPr>
        </p:nvSpPr>
        <p:spPr>
          <a:xfrm>
            <a:off x="3310081" y="44502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Cash Flow Statement 10-Q</a:t>
            </a:r>
            <a:endParaRPr sz="2400"/>
          </a:p>
        </p:txBody>
      </p:sp>
      <p:pic>
        <p:nvPicPr>
          <p:cNvPr id="390" name="Google Shape;390;p67"/>
          <p:cNvPicPr preferRelativeResize="0"/>
          <p:nvPr/>
        </p:nvPicPr>
        <p:blipFill>
          <a:blip r:embed="rId3">
            <a:alphaModFix/>
          </a:blip>
          <a:stretch>
            <a:fillRect/>
          </a:stretch>
        </p:blipFill>
        <p:spPr>
          <a:xfrm>
            <a:off x="962100" y="1269275"/>
            <a:ext cx="7429500" cy="3124200"/>
          </a:xfrm>
          <a:prstGeom prst="rect">
            <a:avLst/>
          </a:prstGeom>
          <a:noFill/>
          <a:ln>
            <a:noFill/>
          </a:ln>
        </p:spPr>
      </p:pic>
      <p:pic>
        <p:nvPicPr>
          <p:cNvPr id="4" name="Google Shape;357;p48">
            <a:extLst>
              <a:ext uri="{FF2B5EF4-FFF2-40B4-BE49-F238E27FC236}">
                <a16:creationId xmlns:a16="http://schemas.microsoft.com/office/drawing/2014/main" xmlns="" id="{7C350CB7-80DA-474E-AF1A-4C6D0F853DBB}"/>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1751906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8"/>
          <p:cNvSpPr txBox="1">
            <a:spLocks noGrp="1"/>
          </p:cNvSpPr>
          <p:nvPr>
            <p:ph type="title"/>
          </p:nvPr>
        </p:nvSpPr>
        <p:spPr>
          <a:xfrm>
            <a:off x="3437672"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Cash Flow Statement 10-Q</a:t>
            </a:r>
            <a:endParaRPr sz="2400"/>
          </a:p>
        </p:txBody>
      </p:sp>
      <p:pic>
        <p:nvPicPr>
          <p:cNvPr id="396" name="Google Shape;396;p68"/>
          <p:cNvPicPr preferRelativeResize="0"/>
          <p:nvPr/>
        </p:nvPicPr>
        <p:blipFill>
          <a:blip r:embed="rId3">
            <a:alphaModFix/>
          </a:blip>
          <a:stretch>
            <a:fillRect/>
          </a:stretch>
        </p:blipFill>
        <p:spPr>
          <a:xfrm>
            <a:off x="956925" y="1017725"/>
            <a:ext cx="6934362" cy="3820975"/>
          </a:xfrm>
          <a:prstGeom prst="rect">
            <a:avLst/>
          </a:prstGeom>
          <a:noFill/>
          <a:ln>
            <a:noFill/>
          </a:ln>
        </p:spPr>
      </p:pic>
      <p:pic>
        <p:nvPicPr>
          <p:cNvPr id="4" name="Google Shape;357;p48">
            <a:extLst>
              <a:ext uri="{FF2B5EF4-FFF2-40B4-BE49-F238E27FC236}">
                <a16:creationId xmlns:a16="http://schemas.microsoft.com/office/drawing/2014/main" xmlns="" id="{7E5EA2D4-2856-D741-81C8-8EFE6851B3EC}"/>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28192565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0"/>
          <p:cNvSpPr txBox="1">
            <a:spLocks noGrp="1"/>
          </p:cNvSpPr>
          <p:nvPr>
            <p:ph type="title"/>
          </p:nvPr>
        </p:nvSpPr>
        <p:spPr>
          <a:xfrm>
            <a:off x="943700" y="100855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Statement of Changes in Equity 10-K</a:t>
            </a:r>
            <a:endParaRPr/>
          </a:p>
        </p:txBody>
      </p:sp>
      <p:pic>
        <p:nvPicPr>
          <p:cNvPr id="348" name="Google Shape;348;p60"/>
          <p:cNvPicPr preferRelativeResize="0"/>
          <p:nvPr/>
        </p:nvPicPr>
        <p:blipFill>
          <a:blip r:embed="rId3">
            <a:alphaModFix/>
          </a:blip>
          <a:stretch>
            <a:fillRect/>
          </a:stretch>
        </p:blipFill>
        <p:spPr>
          <a:xfrm>
            <a:off x="943700" y="1829550"/>
            <a:ext cx="7472925" cy="2356650"/>
          </a:xfrm>
          <a:prstGeom prst="rect">
            <a:avLst/>
          </a:prstGeom>
          <a:noFill/>
          <a:ln>
            <a:noFill/>
          </a:ln>
        </p:spPr>
      </p:pic>
      <p:pic>
        <p:nvPicPr>
          <p:cNvPr id="4" name="Google Shape;357;p48">
            <a:extLst>
              <a:ext uri="{FF2B5EF4-FFF2-40B4-BE49-F238E27FC236}">
                <a16:creationId xmlns:a16="http://schemas.microsoft.com/office/drawing/2014/main" xmlns="" id="{AC7C5F85-EDE3-4140-8D63-76AA31009B7C}"/>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14396488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0"/>
        <p:cNvGrpSpPr/>
        <p:nvPr/>
      </p:nvGrpSpPr>
      <p:grpSpPr>
        <a:xfrm>
          <a:off x="0" y="0"/>
          <a:ext cx="0" cy="0"/>
          <a:chOff x="0" y="0"/>
          <a:chExt cx="0" cy="0"/>
        </a:xfrm>
      </p:grpSpPr>
      <p:sp>
        <p:nvSpPr>
          <p:cNvPr id="86" name="Rectangle 85">
            <a:extLst>
              <a:ext uri="{FF2B5EF4-FFF2-40B4-BE49-F238E27FC236}">
                <a16:creationId xmlns:a16="http://schemas.microsoft.com/office/drawing/2014/main" xmlns="" id="{077D6507-8E8D-40E1-A7B9-63012EF949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57;p48">
            <a:extLst>
              <a:ext uri="{FF2B5EF4-FFF2-40B4-BE49-F238E27FC236}">
                <a16:creationId xmlns:a16="http://schemas.microsoft.com/office/drawing/2014/main" xmlns="" id="{39981EBB-C7CD-B749-AD0A-0DA4E0B718CF}"/>
              </a:ext>
            </a:extLst>
          </p:cNvPr>
          <p:cNvPicPr preferRelativeResize="0"/>
          <p:nvPr/>
        </p:nvPicPr>
        <p:blipFill rotWithShape="1">
          <a:blip r:embed="rId3">
            <a:alphaModFix amt="40000"/>
          </a:blip>
          <a:srcRect t="23106" b="20644"/>
          <a:stretch/>
        </p:blipFill>
        <p:spPr>
          <a:xfrm>
            <a:off x="20" y="10"/>
            <a:ext cx="9143980" cy="5143490"/>
          </a:xfrm>
          <a:prstGeom prst="rect">
            <a:avLst/>
          </a:prstGeom>
          <a:noFill/>
        </p:spPr>
      </p:pic>
      <p:sp>
        <p:nvSpPr>
          <p:cNvPr id="401" name="Google Shape;401;p69"/>
          <p:cNvSpPr txBox="1">
            <a:spLocks noGrp="1"/>
          </p:cNvSpPr>
          <p:nvPr>
            <p:ph type="ctrTitle"/>
          </p:nvPr>
        </p:nvSpPr>
        <p:spPr>
          <a:xfrm>
            <a:off x="1028700" y="2260604"/>
            <a:ext cx="7086600" cy="1368822"/>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en-GB" sz="4500"/>
              <a:t>Recommendation</a:t>
            </a:r>
          </a:p>
        </p:txBody>
      </p:sp>
      <p:sp>
        <p:nvSpPr>
          <p:cNvPr id="2" name="Subtitle 1">
            <a:extLst>
              <a:ext uri="{FF2B5EF4-FFF2-40B4-BE49-F238E27FC236}">
                <a16:creationId xmlns:a16="http://schemas.microsoft.com/office/drawing/2014/main" xmlns="" id="{3563F756-0FA2-F740-ADCF-D760FF6DC97C}"/>
              </a:ext>
            </a:extLst>
          </p:cNvPr>
          <p:cNvSpPr>
            <a:spLocks noGrp="1"/>
          </p:cNvSpPr>
          <p:nvPr>
            <p:ph type="subTitle" idx="1"/>
          </p:nvPr>
        </p:nvSpPr>
        <p:spPr>
          <a:xfrm>
            <a:off x="1028700" y="3632201"/>
            <a:ext cx="7086600" cy="514350"/>
          </a:xfrm>
        </p:spPr>
        <p:txBody>
          <a:bodyPr vert="horz" lIns="91440" tIns="45720" rIns="91440" bIns="45720" rtlCol="0" anchor="t">
            <a:normAutofit/>
          </a:bodyPr>
          <a:lstStyle/>
          <a:p>
            <a:r>
              <a:rPr lang="en-US" sz="2400"/>
              <a:t>HOLD</a:t>
            </a:r>
          </a:p>
        </p:txBody>
      </p:sp>
    </p:spTree>
    <p:extLst>
      <p:ext uri="{BB962C8B-B14F-4D97-AF65-F5344CB8AC3E}">
        <p14:creationId xmlns:p14="http://schemas.microsoft.com/office/powerpoint/2010/main" xmlns="" val="293392197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711603" y="384601"/>
            <a:ext cx="5124450"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000" kern="1200" cap="all" baseline="0">
                <a:solidFill>
                  <a:schemeClr val="tx1"/>
                </a:solidFill>
                <a:latin typeface="+mj-lt"/>
                <a:ea typeface="+mj-ea"/>
                <a:cs typeface="+mj-cs"/>
              </a:rPr>
              <a:t>Revenue Drivers</a:t>
            </a:r>
          </a:p>
        </p:txBody>
      </p:sp>
      <p:pic>
        <p:nvPicPr>
          <p:cNvPr id="3074" name="Picture 2">
            <a:extLst>
              <a:ext uri="{FF2B5EF4-FFF2-40B4-BE49-F238E27FC236}">
                <a16:creationId xmlns:a16="http://schemas.microsoft.com/office/drawing/2014/main" xmlns="" id="{AE193FEA-F4A4-43F9-98BE-CCF2FCB3E780}"/>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432" r="2586" b="7"/>
          <a:stretch/>
        </p:blipFill>
        <p:spPr bwMode="auto">
          <a:xfrm>
            <a:off x="4996045" y="1848675"/>
            <a:ext cx="3840008" cy="250465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Google Shape;383;p52"/>
          <p:cNvPicPr preferRelativeResize="0"/>
          <p:nvPr/>
        </p:nvPicPr>
        <p:blipFill rotWithShape="1">
          <a:blip r:embed="rId4">
            <a:alphaModFix/>
          </a:blip>
          <a:srcRect l="28501" t="48942" r="26761" b="11542"/>
          <a:stretch/>
        </p:blipFill>
        <p:spPr>
          <a:xfrm>
            <a:off x="139786" y="1848675"/>
            <a:ext cx="4432214" cy="2504659"/>
          </a:xfrm>
          <a:prstGeom prst="rect">
            <a:avLst/>
          </a:prstGeom>
          <a:noFill/>
          <a:ln>
            <a:noFill/>
          </a:ln>
        </p:spPr>
      </p:pic>
    </p:spTree>
    <p:extLst>
      <p:ext uri="{BB962C8B-B14F-4D97-AF65-F5344CB8AC3E}">
        <p14:creationId xmlns:p14="http://schemas.microsoft.com/office/powerpoint/2010/main" xmlns="" val="16386354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078B8B0-E4AE-6D49-AC0B-923E21164999}"/>
              </a:ext>
            </a:extLst>
          </p:cNvPr>
          <p:cNvPicPr>
            <a:picLocks noChangeAspect="1"/>
          </p:cNvPicPr>
          <p:nvPr/>
        </p:nvPicPr>
        <p:blipFill rotWithShape="1">
          <a:blip r:embed="rId2">
            <a:alphaModFix amt="40000"/>
          </a:blip>
          <a:srcRect t="881"/>
          <a:stretch/>
        </p:blipFill>
        <p:spPr>
          <a:xfrm>
            <a:off x="20" y="10"/>
            <a:ext cx="9143980" cy="5143490"/>
          </a:xfrm>
          <a:prstGeom prst="rect">
            <a:avLst/>
          </a:prstGeom>
        </p:spPr>
      </p:pic>
      <p:sp>
        <p:nvSpPr>
          <p:cNvPr id="2" name="Title 1">
            <a:extLst>
              <a:ext uri="{FF2B5EF4-FFF2-40B4-BE49-F238E27FC236}">
                <a16:creationId xmlns:a16="http://schemas.microsoft.com/office/drawing/2014/main" xmlns="" id="{FB0D78F4-BB4F-6649-9831-4DB698BA0793}"/>
              </a:ext>
            </a:extLst>
          </p:cNvPr>
          <p:cNvSpPr>
            <a:spLocks noGrp="1"/>
          </p:cNvSpPr>
          <p:nvPr>
            <p:ph type="title"/>
          </p:nvPr>
        </p:nvSpPr>
        <p:spPr>
          <a:xfrm>
            <a:off x="1028700" y="2877294"/>
            <a:ext cx="7086600" cy="1368822"/>
          </a:xfrm>
        </p:spPr>
        <p:txBody>
          <a:bodyPr vert="horz" lIns="91440" tIns="45720" rIns="91440" bIns="45720" rtlCol="0" anchor="b">
            <a:normAutofit/>
          </a:bodyPr>
          <a:lstStyle/>
          <a:p>
            <a:pPr algn="l" defTabSz="914400"/>
            <a:r>
              <a:rPr lang="en-US" sz="5100" kern="1200" cap="all" baseline="0">
                <a:solidFill>
                  <a:schemeClr val="tx1"/>
                </a:solidFill>
                <a:latin typeface="+mj-lt"/>
                <a:ea typeface="+mj-ea"/>
                <a:cs typeface="+mj-cs"/>
              </a:rPr>
              <a:t>Singapore Airlines</a:t>
            </a:r>
          </a:p>
        </p:txBody>
      </p:sp>
    </p:spTree>
    <p:extLst>
      <p:ext uri="{BB962C8B-B14F-4D97-AF65-F5344CB8AC3E}">
        <p14:creationId xmlns:p14="http://schemas.microsoft.com/office/powerpoint/2010/main" xmlns="" val="22261722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ctrTitle"/>
          </p:nvPr>
        </p:nvSpPr>
        <p:spPr>
          <a:xfrm>
            <a:off x="594362" y="615948"/>
            <a:ext cx="4780278" cy="3916588"/>
          </a:xfrm>
          <a:prstGeom prst="rect">
            <a:avLst/>
          </a:prstGeom>
        </p:spPr>
        <p:txBody>
          <a:bodyPr spcFirstLastPara="1" lIns="91425" tIns="91425" rIns="91425" bIns="91425" anchor="ctr" anchorCtr="0">
            <a:normAutofit/>
          </a:bodyPr>
          <a:lstStyle/>
          <a:p>
            <a:pPr marL="0" lvl="0" indent="0" algn="r" rtl="0">
              <a:spcBef>
                <a:spcPts val="0"/>
              </a:spcBef>
              <a:spcAft>
                <a:spcPts val="0"/>
              </a:spcAft>
              <a:buNone/>
            </a:pPr>
            <a:r>
              <a:rPr lang="en-GB" sz="3500" dirty="0"/>
              <a:t>Stock information</a:t>
            </a:r>
          </a:p>
        </p:txBody>
      </p:sp>
      <p:pic>
        <p:nvPicPr>
          <p:cNvPr id="5" name="Google Shape;1023;p134">
            <a:extLst>
              <a:ext uri="{FF2B5EF4-FFF2-40B4-BE49-F238E27FC236}">
                <a16:creationId xmlns:a16="http://schemas.microsoft.com/office/drawing/2014/main" xmlns="" id="{38933B7B-A7C7-E548-B07E-8790B18072BE}"/>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3198166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Statistics</a:t>
            </a: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40928" y="1550427"/>
            <a:ext cx="4596279" cy="16588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640928" y="3419836"/>
            <a:ext cx="4596279" cy="1687491"/>
          </a:xfrm>
          <a:prstGeom prst="rect">
            <a:avLst/>
          </a:prstGeom>
        </p:spPr>
      </p:pic>
      <p:sp>
        <p:nvSpPr>
          <p:cNvPr id="5" name="TextBox 4"/>
          <p:cNvSpPr txBox="1"/>
          <p:nvPr/>
        </p:nvSpPr>
        <p:spPr>
          <a:xfrm>
            <a:off x="589545" y="2217388"/>
            <a:ext cx="1816769" cy="369332"/>
          </a:xfrm>
          <a:prstGeom prst="rect">
            <a:avLst/>
          </a:prstGeom>
          <a:noFill/>
        </p:spPr>
        <p:txBody>
          <a:bodyPr wrap="square" rtlCol="0">
            <a:spAutoFit/>
          </a:bodyPr>
          <a:lstStyle/>
          <a:p>
            <a:r>
              <a:rPr lang="en-US" dirty="0"/>
              <a:t>SIA</a:t>
            </a:r>
          </a:p>
        </p:txBody>
      </p:sp>
      <p:sp>
        <p:nvSpPr>
          <p:cNvPr id="6" name="TextBox 5"/>
          <p:cNvSpPr txBox="1"/>
          <p:nvPr/>
        </p:nvSpPr>
        <p:spPr>
          <a:xfrm>
            <a:off x="589545" y="3998061"/>
            <a:ext cx="1816769" cy="369332"/>
          </a:xfrm>
          <a:prstGeom prst="rect">
            <a:avLst/>
          </a:prstGeom>
          <a:noFill/>
        </p:spPr>
        <p:txBody>
          <a:bodyPr wrap="square" rtlCol="0">
            <a:spAutoFit/>
          </a:bodyPr>
          <a:lstStyle/>
          <a:p>
            <a:r>
              <a:rPr lang="en-US" dirty="0"/>
              <a:t>SINGY (ADR)</a:t>
            </a:r>
          </a:p>
        </p:txBody>
      </p:sp>
      <p:sp>
        <p:nvSpPr>
          <p:cNvPr id="7" name="TextBox 6"/>
          <p:cNvSpPr txBox="1"/>
          <p:nvPr/>
        </p:nvSpPr>
        <p:spPr>
          <a:xfrm>
            <a:off x="589545" y="1266052"/>
            <a:ext cx="7628024" cy="276999"/>
          </a:xfrm>
          <a:prstGeom prst="rect">
            <a:avLst/>
          </a:prstGeom>
          <a:noFill/>
        </p:spPr>
        <p:txBody>
          <a:bodyPr wrap="square" rtlCol="0">
            <a:spAutoFit/>
          </a:bodyPr>
          <a:lstStyle/>
          <a:p>
            <a:r>
              <a:rPr lang="en-US" sz="1200" dirty="0"/>
              <a:t>Singapore Airlines trades on two exchanges. On the Singapore Exchange and in the US as an ADR.</a:t>
            </a:r>
          </a:p>
        </p:txBody>
      </p:sp>
    </p:spTree>
    <p:extLst>
      <p:ext uri="{BB962C8B-B14F-4D97-AF65-F5344CB8AC3E}">
        <p14:creationId xmlns:p14="http://schemas.microsoft.com/office/powerpoint/2010/main" xmlns="" val="26491199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Statistics (</a:t>
            </a:r>
            <a:r>
              <a:rPr lang="en-US" dirty="0" err="1"/>
              <a:t>Cont</a:t>
            </a:r>
            <a:r>
              <a:rPr lang="en-US" dirty="0"/>
              <a:t>)</a:t>
            </a:r>
          </a:p>
        </p:txBody>
      </p:sp>
      <p:sp>
        <p:nvSpPr>
          <p:cNvPr id="3" name="TextBox 2"/>
          <p:cNvSpPr txBox="1"/>
          <p:nvPr/>
        </p:nvSpPr>
        <p:spPr>
          <a:xfrm>
            <a:off x="505324" y="1358385"/>
            <a:ext cx="1816769" cy="369332"/>
          </a:xfrm>
          <a:prstGeom prst="rect">
            <a:avLst/>
          </a:prstGeom>
          <a:noFill/>
        </p:spPr>
        <p:txBody>
          <a:bodyPr wrap="square" rtlCol="0">
            <a:spAutoFit/>
          </a:bodyPr>
          <a:lstStyle/>
          <a:p>
            <a:r>
              <a:rPr lang="en-US" dirty="0"/>
              <a:t>SINGY (ADR)</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54240" y="1934330"/>
            <a:ext cx="7291137" cy="2289895"/>
          </a:xfrm>
          <a:prstGeom prst="rect">
            <a:avLst/>
          </a:prstGeom>
        </p:spPr>
      </p:pic>
    </p:spTree>
    <p:extLst>
      <p:ext uri="{BB962C8B-B14F-4D97-AF65-F5344CB8AC3E}">
        <p14:creationId xmlns:p14="http://schemas.microsoft.com/office/powerpoint/2010/main" xmlns="" val="4273282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0DB09-DA82-F14E-87B4-B9F630699A29}"/>
              </a:ext>
            </a:extLst>
          </p:cNvPr>
          <p:cNvSpPr>
            <a:spLocks noGrp="1"/>
          </p:cNvSpPr>
          <p:nvPr>
            <p:ph type="title"/>
          </p:nvPr>
        </p:nvSpPr>
        <p:spPr>
          <a:xfrm>
            <a:off x="431800" y="309519"/>
            <a:ext cx="6457950" cy="969771"/>
          </a:xfrm>
        </p:spPr>
        <p:txBody>
          <a:bodyPr/>
          <a:lstStyle/>
          <a:p>
            <a:pPr algn="l"/>
            <a:r>
              <a:rPr lang="en-US" dirty="0"/>
              <a:t>Stock price</a:t>
            </a:r>
          </a:p>
        </p:txBody>
      </p:sp>
      <p:pic>
        <p:nvPicPr>
          <p:cNvPr id="6" name="Picture 5">
            <a:extLst>
              <a:ext uri="{FF2B5EF4-FFF2-40B4-BE49-F238E27FC236}">
                <a16:creationId xmlns:a16="http://schemas.microsoft.com/office/drawing/2014/main" xmlns="" id="{25A40112-B784-C145-8BF8-8393C6C483BE}"/>
              </a:ext>
            </a:extLst>
          </p:cNvPr>
          <p:cNvPicPr>
            <a:picLocks noChangeAspect="1"/>
          </p:cNvPicPr>
          <p:nvPr/>
        </p:nvPicPr>
        <p:blipFill>
          <a:blip r:embed="rId2"/>
          <a:stretch>
            <a:fillRect/>
          </a:stretch>
        </p:blipFill>
        <p:spPr>
          <a:xfrm>
            <a:off x="431800" y="1329690"/>
            <a:ext cx="6540500" cy="3479800"/>
          </a:xfrm>
          <a:prstGeom prst="rect">
            <a:avLst/>
          </a:prstGeom>
        </p:spPr>
      </p:pic>
      <p:pic>
        <p:nvPicPr>
          <p:cNvPr id="7" name="Google Shape;1023;p134">
            <a:extLst>
              <a:ext uri="{FF2B5EF4-FFF2-40B4-BE49-F238E27FC236}">
                <a16:creationId xmlns:a16="http://schemas.microsoft.com/office/drawing/2014/main" xmlns="" id="{7C528C1E-4E40-914B-8BDE-9D503E5C8207}"/>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13011308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7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Stock price 1yr (SIA)</a:t>
            </a:r>
            <a:endParaRPr dirty="0"/>
          </a:p>
        </p:txBody>
      </p:sp>
      <p:pic>
        <p:nvPicPr>
          <p:cNvPr id="4" name="Google Shape;1023;p134">
            <a:extLst>
              <a:ext uri="{FF2B5EF4-FFF2-40B4-BE49-F238E27FC236}">
                <a16:creationId xmlns:a16="http://schemas.microsoft.com/office/drawing/2014/main" xmlns="" id="{1F7AB53C-21D0-B747-B58B-0201A4CCC570}"/>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5" name="Picture 4">
            <a:extLst>
              <a:ext uri="{FF2B5EF4-FFF2-40B4-BE49-F238E27FC236}">
                <a16:creationId xmlns:a16="http://schemas.microsoft.com/office/drawing/2014/main" xmlns="" id="{BC39160B-806C-EE47-B4EC-51DDEFF393D5}"/>
              </a:ext>
            </a:extLst>
          </p:cNvPr>
          <p:cNvPicPr>
            <a:picLocks noChangeAspect="1"/>
          </p:cNvPicPr>
          <p:nvPr/>
        </p:nvPicPr>
        <p:blipFill>
          <a:blip r:embed="rId4"/>
          <a:stretch>
            <a:fillRect/>
          </a:stretch>
        </p:blipFill>
        <p:spPr>
          <a:xfrm>
            <a:off x="491722" y="1017725"/>
            <a:ext cx="6386598" cy="3924305"/>
          </a:xfrm>
          <a:prstGeom prst="rect">
            <a:avLst/>
          </a:prstGeom>
        </p:spPr>
      </p:pic>
    </p:spTree>
    <p:extLst>
      <p:ext uri="{BB962C8B-B14F-4D97-AF65-F5344CB8AC3E}">
        <p14:creationId xmlns:p14="http://schemas.microsoft.com/office/powerpoint/2010/main" xmlns="" val="32823292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7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Stock price 1yr (SINGY)</a:t>
            </a:r>
            <a:endParaRPr dirty="0"/>
          </a:p>
        </p:txBody>
      </p:sp>
      <p:pic>
        <p:nvPicPr>
          <p:cNvPr id="4" name="Google Shape;1023;p134">
            <a:extLst>
              <a:ext uri="{FF2B5EF4-FFF2-40B4-BE49-F238E27FC236}">
                <a16:creationId xmlns:a16="http://schemas.microsoft.com/office/drawing/2014/main" xmlns="" id="{1F7AB53C-21D0-B747-B58B-0201A4CCC570}"/>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61734" y="1087058"/>
            <a:ext cx="5818782" cy="3832156"/>
          </a:xfrm>
          <a:prstGeom prst="rect">
            <a:avLst/>
          </a:prstGeom>
        </p:spPr>
      </p:pic>
    </p:spTree>
    <p:extLst>
      <p:ext uri="{BB962C8B-B14F-4D97-AF65-F5344CB8AC3E}">
        <p14:creationId xmlns:p14="http://schemas.microsoft.com/office/powerpoint/2010/main" xmlns="" val="35174675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7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Stock price 5yr (SIA)</a:t>
            </a:r>
            <a:endParaRPr dirty="0"/>
          </a:p>
        </p:txBody>
      </p:sp>
      <p:pic>
        <p:nvPicPr>
          <p:cNvPr id="4" name="Google Shape;1023;p134">
            <a:extLst>
              <a:ext uri="{FF2B5EF4-FFF2-40B4-BE49-F238E27FC236}">
                <a16:creationId xmlns:a16="http://schemas.microsoft.com/office/drawing/2014/main" xmlns="" id="{1F7AB53C-21D0-B747-B58B-0201A4CCC570}"/>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7" name="Picture 6">
            <a:extLst>
              <a:ext uri="{FF2B5EF4-FFF2-40B4-BE49-F238E27FC236}">
                <a16:creationId xmlns:a16="http://schemas.microsoft.com/office/drawing/2014/main" xmlns="" id="{424ED722-09C8-274A-A87C-62628A504D22}"/>
              </a:ext>
            </a:extLst>
          </p:cNvPr>
          <p:cNvPicPr>
            <a:picLocks noChangeAspect="1"/>
          </p:cNvPicPr>
          <p:nvPr/>
        </p:nvPicPr>
        <p:blipFill>
          <a:blip r:embed="rId4"/>
          <a:stretch>
            <a:fillRect/>
          </a:stretch>
        </p:blipFill>
        <p:spPr>
          <a:xfrm>
            <a:off x="491722" y="1017725"/>
            <a:ext cx="5858278" cy="4052123"/>
          </a:xfrm>
          <a:prstGeom prst="rect">
            <a:avLst/>
          </a:prstGeom>
        </p:spPr>
      </p:pic>
    </p:spTree>
    <p:extLst>
      <p:ext uri="{BB962C8B-B14F-4D97-AF65-F5344CB8AC3E}">
        <p14:creationId xmlns:p14="http://schemas.microsoft.com/office/powerpoint/2010/main" xmlns="" val="1909198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7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Stock price 5yr (SINGY)</a:t>
            </a:r>
            <a:endParaRPr dirty="0"/>
          </a:p>
        </p:txBody>
      </p:sp>
      <p:pic>
        <p:nvPicPr>
          <p:cNvPr id="4" name="Google Shape;1023;p134">
            <a:extLst>
              <a:ext uri="{FF2B5EF4-FFF2-40B4-BE49-F238E27FC236}">
                <a16:creationId xmlns:a16="http://schemas.microsoft.com/office/drawing/2014/main" xmlns="" id="{1F7AB53C-21D0-B747-B58B-0201A4CCC570}"/>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45268" y="1076913"/>
            <a:ext cx="5802175" cy="3789860"/>
          </a:xfrm>
          <a:prstGeom prst="rect">
            <a:avLst/>
          </a:prstGeom>
        </p:spPr>
      </p:pic>
    </p:spTree>
    <p:extLst>
      <p:ext uri="{BB962C8B-B14F-4D97-AF65-F5344CB8AC3E}">
        <p14:creationId xmlns:p14="http://schemas.microsoft.com/office/powerpoint/2010/main" xmlns="" val="10812347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156" y="390161"/>
            <a:ext cx="8520600" cy="572700"/>
          </a:xfrm>
        </p:spPr>
        <p:txBody>
          <a:bodyPr/>
          <a:lstStyle/>
          <a:p>
            <a:r>
              <a:rPr lang="en-US" dirty="0"/>
              <a:t>Dividend Yield</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29488" y="1114881"/>
            <a:ext cx="6063917" cy="3574144"/>
          </a:xfrm>
          <a:prstGeom prst="rect">
            <a:avLst/>
          </a:prstGeom>
        </p:spPr>
      </p:pic>
      <p:pic>
        <p:nvPicPr>
          <p:cNvPr id="5" name="Google Shape;1023;p134">
            <a:extLst>
              <a:ext uri="{FF2B5EF4-FFF2-40B4-BE49-F238E27FC236}">
                <a16:creationId xmlns:a16="http://schemas.microsoft.com/office/drawing/2014/main" xmlns="" id="{1F7AB53C-21D0-B747-B58B-0201A4CCC570}"/>
              </a:ext>
            </a:extLst>
          </p:cNvPr>
          <p:cNvPicPr preferRelativeResize="0"/>
          <p:nvPr/>
        </p:nvPicPr>
        <p:blipFill>
          <a:blip r:embed="rId3">
            <a:alphaModFix/>
          </a:blip>
          <a:stretch>
            <a:fillRect/>
          </a:stretch>
        </p:blipFill>
        <p:spPr>
          <a:xfrm>
            <a:off x="7576768" y="175598"/>
            <a:ext cx="1001825" cy="1001825"/>
          </a:xfrm>
          <a:prstGeom prst="rect">
            <a:avLst/>
          </a:prstGeom>
          <a:noFill/>
          <a:ln>
            <a:noFill/>
          </a:ln>
        </p:spPr>
      </p:pic>
    </p:spTree>
    <p:extLst>
      <p:ext uri="{BB962C8B-B14F-4D97-AF65-F5344CB8AC3E}">
        <p14:creationId xmlns:p14="http://schemas.microsoft.com/office/powerpoint/2010/main" xmlns="" val="1408668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Global demand</a:t>
            </a:r>
          </a:p>
        </p:txBody>
      </p:sp>
      <p:pic>
        <p:nvPicPr>
          <p:cNvPr id="4" name="Picture 3"/>
          <p:cNvPicPr>
            <a:picLocks noChangeAspect="1"/>
          </p:cNvPicPr>
          <p:nvPr/>
        </p:nvPicPr>
        <p:blipFill>
          <a:blip r:embed="rId2"/>
          <a:stretch>
            <a:fillRect/>
          </a:stretch>
        </p:blipFill>
        <p:spPr>
          <a:xfrm>
            <a:off x="2020957" y="1017725"/>
            <a:ext cx="4949214" cy="3922850"/>
          </a:xfrm>
          <a:prstGeom prst="rect">
            <a:avLst/>
          </a:prstGeom>
        </p:spPr>
      </p:pic>
    </p:spTree>
    <p:extLst>
      <p:ext uri="{BB962C8B-B14F-4D97-AF65-F5344CB8AC3E}">
        <p14:creationId xmlns:p14="http://schemas.microsoft.com/office/powerpoint/2010/main" xmlns="" val="37894883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ctrTitle"/>
          </p:nvPr>
        </p:nvSpPr>
        <p:spPr>
          <a:xfrm>
            <a:off x="167642" y="613456"/>
            <a:ext cx="4780278" cy="3916588"/>
          </a:xfrm>
          <a:prstGeom prst="rect">
            <a:avLst/>
          </a:prstGeom>
        </p:spPr>
        <p:txBody>
          <a:bodyPr spcFirstLastPara="1" lIns="91425" tIns="91425" rIns="91425" bIns="91425" anchor="ctr" anchorCtr="0">
            <a:normAutofit/>
          </a:bodyPr>
          <a:lstStyle/>
          <a:p>
            <a:pPr marL="0" lvl="0" indent="0" algn="r" rtl="0">
              <a:spcBef>
                <a:spcPts val="0"/>
              </a:spcBef>
              <a:spcAft>
                <a:spcPts val="0"/>
              </a:spcAft>
              <a:buNone/>
            </a:pPr>
            <a:r>
              <a:rPr lang="en-GB" sz="3500" dirty="0"/>
              <a:t>Company information</a:t>
            </a:r>
          </a:p>
        </p:txBody>
      </p:sp>
      <p:pic>
        <p:nvPicPr>
          <p:cNvPr id="5" name="Google Shape;1023;p134">
            <a:extLst>
              <a:ext uri="{FF2B5EF4-FFF2-40B4-BE49-F238E27FC236}">
                <a16:creationId xmlns:a16="http://schemas.microsoft.com/office/drawing/2014/main" xmlns="" id="{38933B7B-A7C7-E548-B07E-8790B18072BE}"/>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21425397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47"/>
          <p:cNvSpPr txBox="1">
            <a:spLocks noGrp="1"/>
          </p:cNvSpPr>
          <p:nvPr>
            <p:ph type="title"/>
          </p:nvPr>
        </p:nvSpPr>
        <p:spPr>
          <a:xfrm>
            <a:off x="3463670" y="448147"/>
            <a:ext cx="3899656"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Company History</a:t>
            </a:r>
            <a:endParaRPr dirty="0"/>
          </a:p>
        </p:txBody>
      </p:sp>
      <p:pic>
        <p:nvPicPr>
          <p:cNvPr id="6" name="Google Shape;1023;p134">
            <a:extLst>
              <a:ext uri="{FF2B5EF4-FFF2-40B4-BE49-F238E27FC236}">
                <a16:creationId xmlns:a16="http://schemas.microsoft.com/office/drawing/2014/main" xmlns="" id="{84B40F1A-6021-8B4A-A5D1-4AB037915B7A}"/>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sp>
        <p:nvSpPr>
          <p:cNvPr id="7" name="Rectangle 3">
            <a:extLst>
              <a:ext uri="{FF2B5EF4-FFF2-40B4-BE49-F238E27FC236}">
                <a16:creationId xmlns:a16="http://schemas.microsoft.com/office/drawing/2014/main" xmlns="" id="{25643C85-F1E7-1C42-B963-B02ABE7C5D2C}"/>
              </a:ext>
            </a:extLst>
          </p:cNvPr>
          <p:cNvSpPr txBox="1">
            <a:spLocks noChangeArrowheads="1"/>
          </p:cNvSpPr>
          <p:nvPr/>
        </p:nvSpPr>
        <p:spPr>
          <a:xfrm>
            <a:off x="1289304" y="1472184"/>
            <a:ext cx="6597396" cy="349986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r>
              <a:rPr lang="en-US" altLang="en-US" sz="1800" dirty="0"/>
              <a:t>SIA began in May 1947, when Malaysian Airways first operated a twin-</a:t>
            </a:r>
            <a:r>
              <a:rPr lang="en-US" altLang="en-US" sz="1800" dirty="0" err="1"/>
              <a:t>engined</a:t>
            </a:r>
            <a:r>
              <a:rPr lang="en-US" altLang="en-US" sz="1800" dirty="0"/>
              <a:t> Airspeed Consul between Singapore, Kuala Lumpur, Ipoh and Penang.</a:t>
            </a:r>
          </a:p>
          <a:p>
            <a:r>
              <a:rPr lang="en-US" altLang="en-US" sz="1800" dirty="0"/>
              <a:t>1963 – Changed to Malaysian Airlines with formation of federation of Malaysia</a:t>
            </a:r>
          </a:p>
          <a:p>
            <a:r>
              <a:rPr lang="en-US" altLang="en-US" sz="1800" dirty="0"/>
              <a:t>1966 – Became Malaysian-Singapore Airlines</a:t>
            </a:r>
          </a:p>
          <a:p>
            <a:r>
              <a:rPr lang="en-US" altLang="en-US" sz="1800" dirty="0"/>
              <a:t>1972 – Restructured itself into 2 airlines (Malaysian &amp; Singapore Airlines)</a:t>
            </a:r>
          </a:p>
          <a:p>
            <a:r>
              <a:rPr lang="en-US" altLang="en-US" sz="1800" dirty="0"/>
              <a:t>1981 – Moved to the new Singapore Changi Airport from </a:t>
            </a:r>
            <a:r>
              <a:rPr lang="en-US" altLang="en-US" sz="1800" dirty="0" err="1"/>
              <a:t>Paya</a:t>
            </a:r>
            <a:r>
              <a:rPr lang="en-US" altLang="en-US" sz="1800" dirty="0"/>
              <a:t> </a:t>
            </a:r>
            <a:r>
              <a:rPr lang="en-US" altLang="en-US" sz="1800" dirty="0" err="1"/>
              <a:t>Lebar</a:t>
            </a:r>
            <a:endParaRPr lang="en-US" altLang="en-US" sz="1800" dirty="0"/>
          </a:p>
          <a:p>
            <a:pPr marL="0" indent="0">
              <a:buNone/>
            </a:pPr>
            <a:endParaRPr lang="en-US" altLang="en-US" sz="1800" dirty="0"/>
          </a:p>
          <a:p>
            <a:endParaRPr lang="en-US" altLang="en-US" sz="1800" dirty="0"/>
          </a:p>
          <a:p>
            <a:endParaRPr lang="en-US" altLang="en-US" sz="1800" dirty="0"/>
          </a:p>
        </p:txBody>
      </p:sp>
    </p:spTree>
    <p:extLst>
      <p:ext uri="{BB962C8B-B14F-4D97-AF65-F5344CB8AC3E}">
        <p14:creationId xmlns:p14="http://schemas.microsoft.com/office/powerpoint/2010/main" xmlns="" val="9942894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xmlns="" id="{996074BF-593D-A14A-9141-7B7FD5ED1E50}"/>
              </a:ext>
            </a:extLst>
          </p:cNvPr>
          <p:cNvSpPr txBox="1">
            <a:spLocks noChangeArrowheads="1"/>
          </p:cNvSpPr>
          <p:nvPr/>
        </p:nvSpPr>
        <p:spPr>
          <a:xfrm>
            <a:off x="1257300" y="1311344"/>
            <a:ext cx="6629400" cy="366070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r>
              <a:rPr lang="en-US" altLang="en-US" sz="1800" dirty="0"/>
              <a:t>1989 – Became the first airline to operate a 747-400 on a commercial flight across the Pacific</a:t>
            </a:r>
          </a:p>
          <a:p>
            <a:r>
              <a:rPr lang="en-US" altLang="en-US" sz="1800" dirty="0"/>
              <a:t>1990 – Became the first global sky telephone service, extended to African destinations</a:t>
            </a:r>
          </a:p>
          <a:p>
            <a:r>
              <a:rPr lang="en-US" altLang="en-US" sz="1800" dirty="0"/>
              <a:t>1990 – Became the first non-stop air service between Singapore and the USA</a:t>
            </a:r>
          </a:p>
          <a:p>
            <a:r>
              <a:rPr lang="en-US" altLang="en-US" sz="1800" dirty="0"/>
              <a:t>2007 – Became the first airline to operate the A380 superjumbo, the largest passenger plane in the world</a:t>
            </a:r>
          </a:p>
          <a:p>
            <a:r>
              <a:rPr lang="en-US" altLang="en-US" sz="1800" dirty="0"/>
              <a:t>Today – Serves over 280 destinations in 70 countries, including services by Singapore Airlines Cargo, </a:t>
            </a:r>
            <a:r>
              <a:rPr lang="en-US" altLang="en-US" sz="1800" dirty="0" err="1"/>
              <a:t>SilkAIR</a:t>
            </a:r>
            <a:r>
              <a:rPr lang="en-US" altLang="en-US" sz="1800" dirty="0"/>
              <a:t> and codeshare partners</a:t>
            </a:r>
          </a:p>
          <a:p>
            <a:endParaRPr lang="en-US" altLang="en-US" sz="1800" dirty="0"/>
          </a:p>
          <a:p>
            <a:endParaRPr lang="en-US" altLang="en-US" sz="1800" dirty="0"/>
          </a:p>
          <a:p>
            <a:endParaRPr lang="en-US" altLang="en-US" sz="1800" dirty="0"/>
          </a:p>
        </p:txBody>
      </p:sp>
      <p:sp>
        <p:nvSpPr>
          <p:cNvPr id="7" name="Google Shape;1125;p147">
            <a:extLst>
              <a:ext uri="{FF2B5EF4-FFF2-40B4-BE49-F238E27FC236}">
                <a16:creationId xmlns:a16="http://schemas.microsoft.com/office/drawing/2014/main" xmlns="" id="{B0363060-ACB1-8147-B11E-394DA1607D07}"/>
              </a:ext>
            </a:extLst>
          </p:cNvPr>
          <p:cNvSpPr txBox="1">
            <a:spLocks/>
          </p:cNvSpPr>
          <p:nvPr/>
        </p:nvSpPr>
        <p:spPr>
          <a:xfrm>
            <a:off x="3463670" y="448147"/>
            <a:ext cx="3899656" cy="535200"/>
          </a:xfrm>
          <a:prstGeom prst="rect">
            <a:avLst/>
          </a:prstGeom>
        </p:spPr>
        <p:txBody>
          <a:bodyPr spcFirstLastPara="1" vert="horz" wrap="square" lIns="91425" tIns="91425" rIns="91425" bIns="91425" rtlCol="0" anchor="t" anchorCtr="0">
            <a:noAutofit/>
          </a:bodyPr>
          <a:lst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l">
              <a:spcBef>
                <a:spcPts val="0"/>
              </a:spcBef>
            </a:pPr>
            <a:r>
              <a:rPr lang="en-CA"/>
              <a:t>Company History</a:t>
            </a:r>
            <a:endParaRPr lang="en-CA" dirty="0"/>
          </a:p>
        </p:txBody>
      </p:sp>
      <p:pic>
        <p:nvPicPr>
          <p:cNvPr id="8" name="Google Shape;1023;p134">
            <a:extLst>
              <a:ext uri="{FF2B5EF4-FFF2-40B4-BE49-F238E27FC236}">
                <a16:creationId xmlns:a16="http://schemas.microsoft.com/office/drawing/2014/main" xmlns="" id="{21E76CEA-9A3B-B14B-BB25-0F2C162D53F9}"/>
              </a:ext>
            </a:extLst>
          </p:cNvPr>
          <p:cNvPicPr preferRelativeResize="0"/>
          <p:nvPr/>
        </p:nvPicPr>
        <p:blipFill>
          <a:blip r:embed="rId2">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9407789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4"/>
          <p:cNvSpPr txBox="1">
            <a:spLocks noGrp="1"/>
          </p:cNvSpPr>
          <p:nvPr>
            <p:ph type="title"/>
          </p:nvPr>
        </p:nvSpPr>
        <p:spPr>
          <a:xfrm>
            <a:off x="3137196" y="43562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Company profile</a:t>
            </a:r>
            <a:endParaRPr dirty="0"/>
          </a:p>
        </p:txBody>
      </p:sp>
      <p:sp>
        <p:nvSpPr>
          <p:cNvPr id="431" name="Google Shape;431;p74"/>
          <p:cNvSpPr txBox="1">
            <a:spLocks noGrp="1"/>
          </p:cNvSpPr>
          <p:nvPr>
            <p:ph type="body" idx="1"/>
          </p:nvPr>
        </p:nvSpPr>
        <p:spPr>
          <a:xfrm>
            <a:off x="311700" y="1152475"/>
            <a:ext cx="8520600" cy="3546000"/>
          </a:xfrm>
          <a:prstGeom prst="rect">
            <a:avLst/>
          </a:prstGeom>
        </p:spPr>
        <p:txBody>
          <a:bodyPr spcFirstLastPara="1" wrap="square" lIns="91425" tIns="91425" rIns="91425" bIns="91425" anchor="t" anchorCtr="0">
            <a:noAutofit/>
          </a:bodyPr>
          <a:lstStyle/>
          <a:p>
            <a:pPr marL="425450" indent="-285750">
              <a:lnSpc>
                <a:spcPct val="150000"/>
              </a:lnSpc>
              <a:buClr>
                <a:srgbClr val="333333"/>
              </a:buClr>
              <a:buSzPts val="1400"/>
            </a:pPr>
            <a:r>
              <a:rPr lang="en-GB" dirty="0">
                <a:ea typeface="Raleway"/>
                <a:cs typeface="Raleway"/>
                <a:sym typeface="Raleway"/>
              </a:rPr>
              <a:t>Singapore Airlines Ltd (SIA) founded on January 28, 1972 </a:t>
            </a:r>
            <a:r>
              <a:rPr lang="en-US" dirty="0">
                <a:ea typeface="Raleway"/>
                <a:cs typeface="Raleway"/>
                <a:sym typeface="Raleway"/>
              </a:rPr>
              <a:t>is the flag carrier airline of Singapore with its hub at Singapore Changi Airport. The airline uses the Singapore Girl as its central figure in corporate branding.</a:t>
            </a:r>
          </a:p>
          <a:p>
            <a:pPr marL="425450" indent="-285750">
              <a:lnSpc>
                <a:spcPct val="150000"/>
              </a:lnSpc>
              <a:buClr>
                <a:srgbClr val="333333"/>
              </a:buClr>
              <a:buSzPts val="1400"/>
            </a:pPr>
            <a:r>
              <a:rPr lang="en-US" dirty="0">
                <a:ea typeface="Raleway"/>
                <a:cs typeface="Raleway"/>
                <a:sym typeface="Raleway"/>
              </a:rPr>
              <a:t>The airline is frequently ranked as one of the best global airlines and it </a:t>
            </a:r>
            <a:r>
              <a:rPr lang="en-GB" dirty="0">
                <a:ea typeface="Raleway"/>
                <a:cs typeface="Raleway"/>
                <a:sym typeface="Raleway"/>
              </a:rPr>
              <a:t>has a number of subsidiaries engaging in passenger and cargo air transportation, as well as engineering.</a:t>
            </a:r>
          </a:p>
          <a:p>
            <a:pPr marL="425450" indent="-285750">
              <a:lnSpc>
                <a:spcPct val="150000"/>
              </a:lnSpc>
              <a:buClr>
                <a:srgbClr val="333333"/>
              </a:buClr>
              <a:buSzPts val="1400"/>
            </a:pPr>
            <a:r>
              <a:rPr lang="en-GB" dirty="0">
                <a:ea typeface="Raleway"/>
                <a:cs typeface="Raleway"/>
                <a:sym typeface="Raleway"/>
              </a:rPr>
              <a:t>Singapore Airlines was the launch customer for the Airbus A380 aircraft.</a:t>
            </a:r>
          </a:p>
          <a:p>
            <a:pPr marL="425450" indent="-285750">
              <a:lnSpc>
                <a:spcPct val="150000"/>
              </a:lnSpc>
              <a:buClr>
                <a:srgbClr val="333333"/>
              </a:buClr>
              <a:buSzPts val="1400"/>
            </a:pPr>
            <a:r>
              <a:rPr lang="en-US" dirty="0">
                <a:ea typeface="Raleway"/>
                <a:cs typeface="Raleway"/>
                <a:sym typeface="Raleway"/>
              </a:rPr>
              <a:t>The airline won the 2nd and 4th position as the World's Best Airlines[9] and World's Cleanest Airlines respectively for 2019.</a:t>
            </a:r>
            <a:endParaRPr lang="en-GB" dirty="0">
              <a:ea typeface="Raleway"/>
              <a:cs typeface="Raleway"/>
              <a:sym typeface="Raleway"/>
            </a:endParaRPr>
          </a:p>
          <a:p>
            <a:pPr marL="425450" indent="-285750">
              <a:lnSpc>
                <a:spcPct val="150000"/>
              </a:lnSpc>
              <a:buClr>
                <a:srgbClr val="333333"/>
              </a:buClr>
              <a:buSzPts val="1400"/>
            </a:pPr>
            <a:endParaRPr lang="en-GB" dirty="0">
              <a:latin typeface="Raleway"/>
              <a:ea typeface="Raleway"/>
              <a:cs typeface="Raleway"/>
              <a:sym typeface="Raleway"/>
            </a:endParaRPr>
          </a:p>
          <a:p>
            <a:pPr marL="425450" indent="-285750">
              <a:lnSpc>
                <a:spcPct val="115000"/>
              </a:lnSpc>
              <a:buClr>
                <a:schemeClr val="dk2"/>
              </a:buClr>
              <a:buSzPts val="1400"/>
            </a:pPr>
            <a:endParaRPr lang="en-US" dirty="0">
              <a:latin typeface="Raleway"/>
              <a:ea typeface="Raleway"/>
              <a:cs typeface="Raleway"/>
              <a:sym typeface="Raleway"/>
            </a:endParaRPr>
          </a:p>
        </p:txBody>
      </p:sp>
      <p:pic>
        <p:nvPicPr>
          <p:cNvPr id="4" name="Google Shape;1023;p134">
            <a:extLst>
              <a:ext uri="{FF2B5EF4-FFF2-40B4-BE49-F238E27FC236}">
                <a16:creationId xmlns:a16="http://schemas.microsoft.com/office/drawing/2014/main" xmlns="" id="{7D81E8BB-B4DF-8B44-93DA-F3BAE3CDB4FF}"/>
              </a:ext>
            </a:extLst>
          </p:cNvPr>
          <p:cNvPicPr preferRelativeResize="0"/>
          <p:nvPr/>
        </p:nvPicPr>
        <p:blipFill>
          <a:blip r:embed="rId3">
            <a:alphaModFix/>
          </a:blip>
          <a:stretch>
            <a:fillRect/>
          </a:stretch>
        </p:blipFill>
        <p:spPr>
          <a:xfrm>
            <a:off x="7644437" y="291472"/>
            <a:ext cx="1001825" cy="1001825"/>
          </a:xfrm>
          <a:prstGeom prst="rect">
            <a:avLst/>
          </a:prstGeom>
          <a:noFill/>
          <a:ln>
            <a:noFill/>
          </a:ln>
        </p:spPr>
      </p:pic>
    </p:spTree>
    <p:extLst>
      <p:ext uri="{BB962C8B-B14F-4D97-AF65-F5344CB8AC3E}">
        <p14:creationId xmlns:p14="http://schemas.microsoft.com/office/powerpoint/2010/main" xmlns="" val="38645284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749300" y="605637"/>
            <a:ext cx="6457950" cy="969771"/>
          </a:xfrm>
          <a:effectLst/>
        </p:spPr>
        <p:txBody>
          <a:bodyPr/>
          <a:lstStyle/>
          <a:p>
            <a:pPr algn="l" eaLnBrk="1" hangingPunct="1"/>
            <a:r>
              <a:rPr lang="en-CA" dirty="0">
                <a:solidFill>
                  <a:srgbClr val="000000"/>
                </a:solidFill>
              </a:rPr>
              <a:t>Company Profile (</a:t>
            </a:r>
            <a:r>
              <a:rPr lang="en-CA" dirty="0" err="1">
                <a:solidFill>
                  <a:srgbClr val="000000"/>
                </a:solidFill>
              </a:rPr>
              <a:t>cont</a:t>
            </a:r>
            <a:r>
              <a:rPr lang="en-CA" dirty="0">
                <a:solidFill>
                  <a:srgbClr val="000000"/>
                </a:solidFill>
              </a:rPr>
              <a:t>) </a:t>
            </a:r>
          </a:p>
        </p:txBody>
      </p:sp>
      <p:sp>
        <p:nvSpPr>
          <p:cNvPr id="2051" name="Subtitle 2"/>
          <p:cNvSpPr>
            <a:spLocks noGrp="1"/>
          </p:cNvSpPr>
          <p:nvPr>
            <p:ph idx="1"/>
          </p:nvPr>
        </p:nvSpPr>
        <p:spPr>
          <a:xfrm>
            <a:off x="514350" y="1445498"/>
            <a:ext cx="7409148" cy="3299222"/>
          </a:xfrm>
        </p:spPr>
        <p:txBody>
          <a:bodyPr>
            <a:noAutofit/>
          </a:bodyPr>
          <a:lstStyle/>
          <a:p>
            <a:pPr marL="342900" indent="-342900">
              <a:buFont typeface="Arial" charset="0"/>
              <a:buChar char="•"/>
            </a:pPr>
            <a:r>
              <a:rPr lang="en-CA" sz="1500" dirty="0"/>
              <a:t>First to involve a comprehensive panel of world-renowned chefs, the International Culinary Panel, in developing inflight meals in 1998</a:t>
            </a:r>
          </a:p>
          <a:p>
            <a:pPr marL="342900" indent="-342900">
              <a:buFont typeface="Arial" charset="0"/>
              <a:buChar char="•"/>
            </a:pPr>
            <a:r>
              <a:rPr lang="en-CA" sz="1500" dirty="0"/>
              <a:t>First to offer audio and video on demand (AVOD) capabilities on </a:t>
            </a:r>
            <a:r>
              <a:rPr lang="en-CA" sz="1500" dirty="0" err="1"/>
              <a:t>KrisWorld</a:t>
            </a:r>
            <a:r>
              <a:rPr lang="en-CA" sz="1500" dirty="0"/>
              <a:t> in all classes in October 2001</a:t>
            </a:r>
          </a:p>
          <a:p>
            <a:pPr marL="342900" indent="-342900">
              <a:buFont typeface="Arial" charset="0"/>
              <a:buChar char="•"/>
            </a:pPr>
            <a:r>
              <a:rPr lang="en-CA" sz="1500" dirty="0"/>
              <a:t>First to operate the world’s longest non-stop commercial flight between Singapore and Los Angeles in February 2004 on the A340-500, and then surpassing the record (in terms of distance) later that year with the non-stop service to New York (Newark), in June 2004</a:t>
            </a:r>
          </a:p>
          <a:p>
            <a:pPr marL="342900" indent="-342900">
              <a:buFont typeface="Arial" charset="0"/>
              <a:buChar char="•"/>
            </a:pPr>
            <a:r>
              <a:rPr lang="en-CA" sz="1500" dirty="0"/>
              <a:t>First to fly the A380 from Singapore to Sydney on 25 October 2007</a:t>
            </a:r>
          </a:p>
          <a:p>
            <a:pPr marL="342900" indent="-342900">
              <a:buFont typeface="Arial" charset="0"/>
              <a:buChar char="•"/>
            </a:pPr>
            <a:r>
              <a:rPr lang="en-CA" sz="1600" dirty="0"/>
              <a:t>First to offer free headsets, a choice of meals and free drinks in Economy Class, in the 1970s</a:t>
            </a:r>
          </a:p>
          <a:p>
            <a:pPr marL="342900" indent="-342900">
              <a:buFont typeface="Arial" charset="0"/>
              <a:buChar char="•"/>
            </a:pPr>
            <a:r>
              <a:rPr lang="en-CA" sz="1600" dirty="0"/>
              <a:t>First to introduce satellite-based inflight telephones in 1991</a:t>
            </a:r>
          </a:p>
          <a:p>
            <a:pPr marL="342900" indent="-342900">
              <a:buFont typeface="Arial" charset="0"/>
              <a:buChar char="•"/>
            </a:pPr>
            <a:endParaRPr lang="en-CA" sz="1500" dirty="0"/>
          </a:p>
          <a:p>
            <a:pPr marL="0" indent="0">
              <a:buNone/>
            </a:pPr>
            <a:endParaRPr lang="en-US" altLang="zh-CN" sz="1800" dirty="0">
              <a:solidFill>
                <a:srgbClr val="C00000"/>
              </a:solidFill>
            </a:endParaRPr>
          </a:p>
        </p:txBody>
      </p:sp>
      <p:pic>
        <p:nvPicPr>
          <p:cNvPr id="6" name="Google Shape;1023;p134">
            <a:extLst>
              <a:ext uri="{FF2B5EF4-FFF2-40B4-BE49-F238E27FC236}">
                <a16:creationId xmlns:a16="http://schemas.microsoft.com/office/drawing/2014/main" xmlns="" id="{2FC801D2-E65A-054B-B90E-E892801F6C26}"/>
              </a:ext>
            </a:extLst>
          </p:cNvPr>
          <p:cNvPicPr preferRelativeResize="0"/>
          <p:nvPr/>
        </p:nvPicPr>
        <p:blipFill>
          <a:blip r:embed="rId2">
            <a:alphaModFix/>
          </a:blip>
          <a:stretch>
            <a:fillRect/>
          </a:stretch>
        </p:blipFill>
        <p:spPr>
          <a:xfrm>
            <a:off x="7644437" y="291472"/>
            <a:ext cx="1001825" cy="1001825"/>
          </a:xfrm>
          <a:prstGeom prst="rect">
            <a:avLst/>
          </a:prstGeom>
          <a:noFill/>
          <a:ln>
            <a:noFill/>
          </a:ln>
        </p:spPr>
      </p:pic>
    </p:spTree>
    <p:extLst>
      <p:ext uri="{BB962C8B-B14F-4D97-AF65-F5344CB8AC3E}">
        <p14:creationId xmlns:p14="http://schemas.microsoft.com/office/powerpoint/2010/main" xmlns="" val="40920277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97738" y="291473"/>
            <a:ext cx="5679224" cy="846974"/>
          </a:xfrm>
        </p:spPr>
        <p:txBody>
          <a:bodyPr/>
          <a:lstStyle/>
          <a:p>
            <a:pPr eaLnBrk="1" hangingPunct="1"/>
            <a:r>
              <a:rPr lang="en-CA" dirty="0">
                <a:solidFill>
                  <a:srgbClr val="000000"/>
                </a:solidFill>
              </a:rPr>
              <a:t>SWOT Analysis</a:t>
            </a:r>
          </a:p>
        </p:txBody>
      </p:sp>
      <p:sp>
        <p:nvSpPr>
          <p:cNvPr id="12291" name="Content Placeholder 2"/>
          <p:cNvSpPr>
            <a:spLocks noGrp="1"/>
          </p:cNvSpPr>
          <p:nvPr>
            <p:ph idx="1"/>
          </p:nvPr>
        </p:nvSpPr>
        <p:spPr>
          <a:xfrm>
            <a:off x="1485900" y="1200151"/>
            <a:ext cx="2924175" cy="3394472"/>
          </a:xfrm>
        </p:spPr>
        <p:txBody>
          <a:bodyPr/>
          <a:lstStyle/>
          <a:p>
            <a:r>
              <a:rPr lang="en-CA" sz="1500" dirty="0"/>
              <a:t>Strengths</a:t>
            </a:r>
          </a:p>
          <a:p>
            <a:pPr eaLnBrk="1" hangingPunct="1">
              <a:buFont typeface="Wingdings" pitchFamily="2" charset="2"/>
              <a:buChar char="Ø"/>
            </a:pPr>
            <a:r>
              <a:rPr lang="en-CA" sz="1500" dirty="0"/>
              <a:t>service quality, unmatched environment, clean and sanitized food and unparalleled security</a:t>
            </a:r>
          </a:p>
          <a:p>
            <a:pPr eaLnBrk="1" hangingPunct="1">
              <a:buFont typeface="Wingdings" pitchFamily="2" charset="2"/>
              <a:buChar char="Ø"/>
            </a:pPr>
            <a:r>
              <a:rPr lang="en-CA" sz="1500" dirty="0"/>
              <a:t>legitimate quality, paramount technology and brand strategy </a:t>
            </a:r>
          </a:p>
          <a:p>
            <a:pPr eaLnBrk="1" hangingPunct="1">
              <a:buFont typeface="Wingdings" pitchFamily="2" charset="2"/>
              <a:buChar char="Ø"/>
            </a:pPr>
            <a:r>
              <a:rPr lang="en-CA" sz="1500" dirty="0"/>
              <a:t>It stood first to soar Airbus Super jumbo A-380 IN 2006 and is also known for its sub-branded aircrafts like 777 jubilee and 747 mega top</a:t>
            </a:r>
          </a:p>
        </p:txBody>
      </p:sp>
      <p:sp>
        <p:nvSpPr>
          <p:cNvPr id="12292" name="TextBox 5"/>
          <p:cNvSpPr txBox="1">
            <a:spLocks noChangeArrowheads="1"/>
          </p:cNvSpPr>
          <p:nvPr/>
        </p:nvSpPr>
        <p:spPr bwMode="auto">
          <a:xfrm>
            <a:off x="4733927" y="1138447"/>
            <a:ext cx="2646760" cy="4016484"/>
          </a:xfrm>
          <a:prstGeom prst="rect">
            <a:avLst/>
          </a:prstGeom>
          <a:noFill/>
          <a:ln w="9525">
            <a:noFill/>
            <a:miter lim="800000"/>
            <a:headEnd/>
            <a:tailEnd/>
          </a:ln>
        </p:spPr>
        <p:txBody>
          <a:bodyPr>
            <a:spAutoFit/>
          </a:bodyPr>
          <a:lstStyle/>
          <a:p>
            <a:pPr marL="285750" indent="-285750">
              <a:buFont typeface="Arial" panose="020B0604020202020204" pitchFamily="34" charset="0"/>
              <a:buChar char="•"/>
            </a:pPr>
            <a:r>
              <a:rPr lang="en-CA" sz="1500" dirty="0"/>
              <a:t>Weakness</a:t>
            </a:r>
          </a:p>
          <a:p>
            <a:pPr>
              <a:buFont typeface="Wingdings" pitchFamily="2" charset="2"/>
              <a:buChar char="Ø"/>
            </a:pPr>
            <a:r>
              <a:rPr lang="en-CA" sz="1500" dirty="0"/>
              <a:t>It is too expensive to travel for middle class people </a:t>
            </a:r>
          </a:p>
          <a:p>
            <a:endParaRPr lang="en-CA" sz="1500" dirty="0"/>
          </a:p>
          <a:p>
            <a:pPr>
              <a:buFont typeface="Wingdings" pitchFamily="2" charset="2"/>
              <a:buChar char="Ø"/>
            </a:pPr>
            <a:r>
              <a:rPr lang="en-CA" sz="1500" dirty="0"/>
              <a:t>Huge decline in the financial performance in year 2010 as compared to year 2010</a:t>
            </a:r>
          </a:p>
          <a:p>
            <a:endParaRPr lang="en-CA" sz="1500" dirty="0"/>
          </a:p>
          <a:p>
            <a:pPr>
              <a:buFont typeface="Wingdings" pitchFamily="2" charset="2"/>
              <a:buChar char="Ø"/>
            </a:pPr>
            <a:r>
              <a:rPr lang="en-CA" sz="1500" dirty="0"/>
              <a:t>The relation between </a:t>
            </a:r>
            <a:r>
              <a:rPr lang="en-CA" sz="1500" dirty="0" err="1"/>
              <a:t>labor</a:t>
            </a:r>
            <a:r>
              <a:rPr lang="en-CA" sz="1500" dirty="0"/>
              <a:t> union and management has been not good at times due to cut in wages and downsizing in bad economic conditions.</a:t>
            </a:r>
          </a:p>
        </p:txBody>
      </p:sp>
      <p:pic>
        <p:nvPicPr>
          <p:cNvPr id="6" name="Google Shape;1023;p134">
            <a:extLst>
              <a:ext uri="{FF2B5EF4-FFF2-40B4-BE49-F238E27FC236}">
                <a16:creationId xmlns:a16="http://schemas.microsoft.com/office/drawing/2014/main" xmlns="" id="{78AAF3B6-0A2C-7544-8D8E-56FD0F4D6A5B}"/>
              </a:ext>
            </a:extLst>
          </p:cNvPr>
          <p:cNvPicPr preferRelativeResize="0"/>
          <p:nvPr/>
        </p:nvPicPr>
        <p:blipFill>
          <a:blip r:embed="rId2">
            <a:alphaModFix/>
          </a:blip>
          <a:stretch>
            <a:fillRect/>
          </a:stretch>
        </p:blipFill>
        <p:spPr>
          <a:xfrm>
            <a:off x="7644437" y="291472"/>
            <a:ext cx="1001825" cy="1001825"/>
          </a:xfrm>
          <a:prstGeom prst="rect">
            <a:avLst/>
          </a:prstGeom>
          <a:noFill/>
          <a:ln>
            <a:noFill/>
          </a:ln>
        </p:spPr>
      </p:pic>
    </p:spTree>
    <p:extLst>
      <p:ext uri="{BB962C8B-B14F-4D97-AF65-F5344CB8AC3E}">
        <p14:creationId xmlns:p14="http://schemas.microsoft.com/office/powerpoint/2010/main" xmlns="" val="30126739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1485900" y="1200151"/>
            <a:ext cx="2977754" cy="3394472"/>
          </a:xfrm>
        </p:spPr>
        <p:txBody>
          <a:bodyPr/>
          <a:lstStyle/>
          <a:p>
            <a:pPr eaLnBrk="1" hangingPunct="1"/>
            <a:r>
              <a:rPr lang="en-CA" sz="1800" dirty="0"/>
              <a:t>Opportunities</a:t>
            </a:r>
          </a:p>
          <a:p>
            <a:pPr eaLnBrk="1" hangingPunct="1">
              <a:buFont typeface="Wingdings" pitchFamily="2" charset="2"/>
              <a:buChar char="Ø"/>
            </a:pPr>
            <a:r>
              <a:rPr lang="en-CA" sz="1500" dirty="0"/>
              <a:t> Innovation” is an important trait of Singapore Airlines </a:t>
            </a:r>
          </a:p>
          <a:p>
            <a:pPr eaLnBrk="1" hangingPunct="1">
              <a:buFont typeface="Wingdings" pitchFamily="2" charset="2"/>
              <a:buChar char="Ø"/>
            </a:pPr>
            <a:r>
              <a:rPr lang="en-CA" sz="1500" dirty="0"/>
              <a:t>It has vigilantly developed a financial plus rigid cost in order to support their brand name to overcome the competition on costs. .</a:t>
            </a:r>
          </a:p>
          <a:p>
            <a:pPr eaLnBrk="1" hangingPunct="1">
              <a:buFont typeface="Wingdings" pitchFamily="2" charset="2"/>
              <a:buChar char="Ø"/>
            </a:pPr>
            <a:r>
              <a:rPr lang="en-CA" sz="1500" dirty="0"/>
              <a:t>It can increase revenue by increasing the total number of destinations and fleet size. </a:t>
            </a:r>
          </a:p>
        </p:txBody>
      </p:sp>
      <p:sp>
        <p:nvSpPr>
          <p:cNvPr id="13315" name="TextBox 3"/>
          <p:cNvSpPr txBox="1">
            <a:spLocks noChangeArrowheads="1"/>
          </p:cNvSpPr>
          <p:nvPr/>
        </p:nvSpPr>
        <p:spPr bwMode="auto">
          <a:xfrm>
            <a:off x="4733925" y="1226824"/>
            <a:ext cx="2862263" cy="1962076"/>
          </a:xfrm>
          <a:prstGeom prst="rect">
            <a:avLst/>
          </a:prstGeom>
          <a:noFill/>
          <a:ln w="9525">
            <a:noFill/>
            <a:miter lim="800000"/>
            <a:headEnd/>
            <a:tailEnd/>
          </a:ln>
        </p:spPr>
        <p:txBody>
          <a:bodyPr>
            <a:spAutoFit/>
          </a:bodyPr>
          <a:lstStyle/>
          <a:p>
            <a:pPr marL="257175" indent="-257175">
              <a:buFont typeface="Arial" charset="0"/>
              <a:buChar char="•"/>
            </a:pPr>
            <a:r>
              <a:rPr lang="en-CA" dirty="0"/>
              <a:t>Threats</a:t>
            </a:r>
          </a:p>
          <a:p>
            <a:pPr marL="257175" indent="-257175">
              <a:buFont typeface="Wingdings" pitchFamily="2" charset="2"/>
              <a:buChar char="Ø"/>
            </a:pPr>
            <a:r>
              <a:rPr lang="en-CA" sz="1500" dirty="0"/>
              <a:t>Increasing price of oil may result in high cost per passenger</a:t>
            </a:r>
          </a:p>
          <a:p>
            <a:pPr marL="257175" indent="-257175"/>
            <a:endParaRPr lang="en-CA" sz="1500" dirty="0"/>
          </a:p>
          <a:p>
            <a:pPr marL="257175" indent="-257175">
              <a:buFont typeface="Wingdings" pitchFamily="2" charset="2"/>
              <a:buChar char="Ø"/>
            </a:pPr>
            <a:r>
              <a:rPr lang="en-CA" sz="1500" dirty="0"/>
              <a:t>Rapid growth of low cost airways in the recent past </a:t>
            </a:r>
          </a:p>
          <a:p>
            <a:pPr marL="257175" indent="-257175">
              <a:buFont typeface="Wingdings" pitchFamily="2" charset="2"/>
              <a:buChar char="Ø"/>
            </a:pPr>
            <a:endParaRPr lang="en-CA" sz="1350" dirty="0"/>
          </a:p>
        </p:txBody>
      </p:sp>
      <p:sp>
        <p:nvSpPr>
          <p:cNvPr id="5" name="Title 1"/>
          <p:cNvSpPr>
            <a:spLocks noGrp="1"/>
          </p:cNvSpPr>
          <p:nvPr>
            <p:ph type="title"/>
          </p:nvPr>
        </p:nvSpPr>
        <p:spPr>
          <a:xfrm>
            <a:off x="-256032" y="226011"/>
            <a:ext cx="6172200" cy="857250"/>
          </a:xfrm>
        </p:spPr>
        <p:txBody>
          <a:bodyPr/>
          <a:lstStyle/>
          <a:p>
            <a:pPr eaLnBrk="1" hangingPunct="1"/>
            <a:r>
              <a:rPr lang="en-CA" dirty="0">
                <a:solidFill>
                  <a:srgbClr val="000000"/>
                </a:solidFill>
              </a:rPr>
              <a:t>SWOT Analysis</a:t>
            </a:r>
          </a:p>
        </p:txBody>
      </p:sp>
      <p:pic>
        <p:nvPicPr>
          <p:cNvPr id="6" name="Google Shape;1023;p134">
            <a:extLst>
              <a:ext uri="{FF2B5EF4-FFF2-40B4-BE49-F238E27FC236}">
                <a16:creationId xmlns:a16="http://schemas.microsoft.com/office/drawing/2014/main" xmlns="" id="{510F5478-25A9-8848-AA9E-2CF44218E831}"/>
              </a:ext>
            </a:extLst>
          </p:cNvPr>
          <p:cNvPicPr preferRelativeResize="0"/>
          <p:nvPr/>
        </p:nvPicPr>
        <p:blipFill>
          <a:blip r:embed="rId2">
            <a:alphaModFix/>
          </a:blip>
          <a:stretch>
            <a:fillRect/>
          </a:stretch>
        </p:blipFill>
        <p:spPr>
          <a:xfrm>
            <a:off x="7644437" y="291472"/>
            <a:ext cx="1001825" cy="1001825"/>
          </a:xfrm>
          <a:prstGeom prst="rect">
            <a:avLst/>
          </a:prstGeom>
          <a:noFill/>
          <a:ln>
            <a:noFill/>
          </a:ln>
        </p:spPr>
      </p:pic>
    </p:spTree>
    <p:extLst>
      <p:ext uri="{BB962C8B-B14F-4D97-AF65-F5344CB8AC3E}">
        <p14:creationId xmlns:p14="http://schemas.microsoft.com/office/powerpoint/2010/main" xmlns="" val="2281947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407396" y="2186818"/>
            <a:ext cx="2474081" cy="1476798"/>
          </a:xfrm>
          <a:prstGeom prst="rect">
            <a:avLst/>
          </a:prstGeom>
        </p:spPr>
      </p:pic>
      <p:sp>
        <p:nvSpPr>
          <p:cNvPr id="2" name="Title 1"/>
          <p:cNvSpPr>
            <a:spLocks noGrp="1"/>
          </p:cNvSpPr>
          <p:nvPr>
            <p:ph type="title"/>
          </p:nvPr>
        </p:nvSpPr>
        <p:spPr>
          <a:xfrm>
            <a:off x="2686050" y="318052"/>
            <a:ext cx="6457950" cy="969771"/>
          </a:xfrm>
        </p:spPr>
        <p:txBody>
          <a:bodyPr/>
          <a:lstStyle/>
          <a:p>
            <a:pPr algn="l"/>
            <a:r>
              <a:rPr lang="en-US" dirty="0"/>
              <a:t>news</a:t>
            </a:r>
          </a:p>
        </p:txBody>
      </p:sp>
      <p:sp>
        <p:nvSpPr>
          <p:cNvPr id="6" name="Google Shape;431;p74"/>
          <p:cNvSpPr txBox="1">
            <a:spLocks/>
          </p:cNvSpPr>
          <p:nvPr/>
        </p:nvSpPr>
        <p:spPr>
          <a:xfrm>
            <a:off x="293205" y="1287823"/>
            <a:ext cx="5830869" cy="2856794"/>
          </a:xfrm>
          <a:prstGeom prst="rect">
            <a:avLst/>
          </a:prstGeom>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171446" indent="-171446" defTabSz="685783">
              <a:spcBef>
                <a:spcPts val="0"/>
              </a:spcBef>
              <a:spcAft>
                <a:spcPts val="1600"/>
              </a:spcAft>
            </a:pPr>
            <a:r>
              <a:rPr lang="en-US" sz="1200" dirty="0"/>
              <a:t>At the beginning of </a:t>
            </a:r>
            <a:r>
              <a:rPr lang="en-US" sz="1200" b="1" dirty="0"/>
              <a:t>October 2019 </a:t>
            </a:r>
            <a:r>
              <a:rPr lang="en-US" sz="1200" dirty="0"/>
              <a:t>Singapore Airlines began partnering with </a:t>
            </a:r>
            <a:r>
              <a:rPr lang="en-US" sz="1200" b="1" dirty="0" err="1"/>
              <a:t>AeroFarms</a:t>
            </a:r>
            <a:r>
              <a:rPr lang="en-US" sz="1200" dirty="0"/>
              <a:t> to have a fresh produce supply for its business class meals out of Newark Liberty International</a:t>
            </a:r>
          </a:p>
          <a:p>
            <a:pPr marL="171446" indent="-171446" defTabSz="685783">
              <a:spcBef>
                <a:spcPts val="0"/>
              </a:spcBef>
              <a:spcAft>
                <a:spcPts val="1600"/>
              </a:spcAft>
            </a:pPr>
            <a:r>
              <a:rPr lang="en-US" sz="1200" dirty="0"/>
              <a:t>The concept of farm to plane is to be more sustainable and reduce the carbon footprint by using hyper-local produce, and SIA wanted the in-flight food to taste as vibrant as possible.</a:t>
            </a:r>
          </a:p>
          <a:p>
            <a:pPr marL="171446" indent="-171446" defTabSz="685783">
              <a:spcBef>
                <a:spcPts val="0"/>
              </a:spcBef>
              <a:spcAft>
                <a:spcPts val="1600"/>
              </a:spcAft>
            </a:pPr>
            <a:r>
              <a:rPr lang="en-US" sz="1200" dirty="0"/>
              <a:t>This farm-to-plane concept has been in development internally at Singapore Airlines for nearly two years. This adoption has two aims: enhanced passenger experience and a lower carbon footprint.</a:t>
            </a:r>
          </a:p>
          <a:p>
            <a:pPr marL="171446" indent="-171446" defTabSz="685783">
              <a:spcBef>
                <a:spcPts val="0"/>
              </a:spcBef>
              <a:spcAft>
                <a:spcPts val="1600"/>
              </a:spcAft>
            </a:pPr>
            <a:r>
              <a:rPr lang="en-US" sz="1200" dirty="0"/>
              <a:t>Exclusive to passengers with a business class ticket from Newark to Singapore, guests will enjoy extremely fresh produce that is grown just a few miles from the airport.</a:t>
            </a:r>
          </a:p>
          <a:p>
            <a:pPr marL="171446" indent="-171446" defTabSz="685783">
              <a:spcBef>
                <a:spcPts val="0"/>
              </a:spcBef>
              <a:spcAft>
                <a:spcPts val="1600"/>
              </a:spcAft>
            </a:pPr>
            <a:r>
              <a:rPr lang="en-US" sz="1200" dirty="0"/>
              <a:t>According to CNN, Singapore Airlines says that the airline aims to introduce </a:t>
            </a:r>
            <a:r>
              <a:rPr lang="en-US" sz="1200" dirty="0" err="1"/>
              <a:t>AeroFarms</a:t>
            </a:r>
            <a:r>
              <a:rPr lang="en-US" sz="1200" dirty="0"/>
              <a:t>’ produce to premium economy class riders eventually</a:t>
            </a:r>
          </a:p>
        </p:txBody>
      </p:sp>
      <p:pic>
        <p:nvPicPr>
          <p:cNvPr id="5" name="Google Shape;1023;p134">
            <a:extLst>
              <a:ext uri="{FF2B5EF4-FFF2-40B4-BE49-F238E27FC236}">
                <a16:creationId xmlns:a16="http://schemas.microsoft.com/office/drawing/2014/main" xmlns="" id="{7D81E8BB-B4DF-8B44-93DA-F3BAE3CDB4FF}"/>
              </a:ext>
            </a:extLst>
          </p:cNvPr>
          <p:cNvPicPr preferRelativeResize="0"/>
          <p:nvPr/>
        </p:nvPicPr>
        <p:blipFill>
          <a:blip r:embed="rId3">
            <a:alphaModFix/>
          </a:blip>
          <a:stretch>
            <a:fillRect/>
          </a:stretch>
        </p:blipFill>
        <p:spPr>
          <a:xfrm>
            <a:off x="7644437" y="291472"/>
            <a:ext cx="1001825" cy="1001825"/>
          </a:xfrm>
          <a:prstGeom prst="rect">
            <a:avLst/>
          </a:prstGeom>
          <a:noFill/>
          <a:ln>
            <a:noFill/>
          </a:ln>
        </p:spPr>
      </p:pic>
    </p:spTree>
    <p:extLst>
      <p:ext uri="{BB962C8B-B14F-4D97-AF65-F5344CB8AC3E}">
        <p14:creationId xmlns:p14="http://schemas.microsoft.com/office/powerpoint/2010/main" xmlns="" val="41243755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45868" y="2192389"/>
            <a:ext cx="2634917" cy="1746608"/>
          </a:xfrm>
          <a:prstGeom prst="rect">
            <a:avLst/>
          </a:prstGeom>
        </p:spPr>
      </p:pic>
      <p:sp>
        <p:nvSpPr>
          <p:cNvPr id="2" name="Title 1"/>
          <p:cNvSpPr>
            <a:spLocks noGrp="1"/>
          </p:cNvSpPr>
          <p:nvPr>
            <p:ph type="title"/>
          </p:nvPr>
        </p:nvSpPr>
        <p:spPr>
          <a:xfrm>
            <a:off x="2522353" y="323526"/>
            <a:ext cx="6457950" cy="969771"/>
          </a:xfrm>
        </p:spPr>
        <p:txBody>
          <a:bodyPr/>
          <a:lstStyle/>
          <a:p>
            <a:pPr algn="l"/>
            <a:r>
              <a:rPr lang="en-US" dirty="0"/>
              <a:t>news</a:t>
            </a:r>
          </a:p>
        </p:txBody>
      </p:sp>
      <p:sp>
        <p:nvSpPr>
          <p:cNvPr id="6" name="Google Shape;431;p74"/>
          <p:cNvSpPr txBox="1">
            <a:spLocks/>
          </p:cNvSpPr>
          <p:nvPr/>
        </p:nvSpPr>
        <p:spPr>
          <a:xfrm>
            <a:off x="228602" y="1166838"/>
            <a:ext cx="5408194" cy="2772159"/>
          </a:xfrm>
          <a:prstGeom prst="rect">
            <a:avLst/>
          </a:prstGeom>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171446" indent="-171446" defTabSz="685783">
              <a:spcBef>
                <a:spcPts val="0"/>
              </a:spcBef>
              <a:spcAft>
                <a:spcPts val="1600"/>
              </a:spcAft>
            </a:pPr>
            <a:r>
              <a:rPr lang="en-US" sz="1200" dirty="0">
                <a:solidFill>
                  <a:prstClr val="black"/>
                </a:solidFill>
                <a:latin typeface="Century Gothic" panose="020B0502020202020204"/>
              </a:rPr>
              <a:t>Singapore Airlines and Malaysia Airlines plan to code-share on more routes, including Europe and South Africa</a:t>
            </a:r>
          </a:p>
          <a:p>
            <a:pPr marL="171446" indent="-171446" defTabSz="685783">
              <a:spcBef>
                <a:spcPts val="0"/>
              </a:spcBef>
              <a:spcAft>
                <a:spcPts val="1600"/>
              </a:spcAft>
            </a:pPr>
            <a:r>
              <a:rPr lang="en-US" sz="1200" dirty="0">
                <a:solidFill>
                  <a:prstClr val="black"/>
                </a:solidFill>
                <a:latin typeface="Century Gothic" panose="020B0502020202020204"/>
              </a:rPr>
              <a:t>The agreement signed on October 30 2018 also includes SIA subsidiaries </a:t>
            </a:r>
            <a:r>
              <a:rPr lang="en-US" sz="1200" dirty="0" err="1">
                <a:solidFill>
                  <a:prstClr val="black"/>
                </a:solidFill>
                <a:latin typeface="Century Gothic" panose="020B0502020202020204"/>
              </a:rPr>
              <a:t>SilkAir</a:t>
            </a:r>
            <a:r>
              <a:rPr lang="en-US" sz="1200" dirty="0">
                <a:solidFill>
                  <a:prstClr val="black"/>
                </a:solidFill>
                <a:latin typeface="Century Gothic" panose="020B0502020202020204"/>
              </a:rPr>
              <a:t> and Scoot, as well as Firefly, the sister airline of MAB.</a:t>
            </a:r>
          </a:p>
          <a:p>
            <a:pPr marL="171446" indent="-171446" defTabSz="685783">
              <a:spcBef>
                <a:spcPts val="0"/>
              </a:spcBef>
              <a:spcAft>
                <a:spcPts val="1600"/>
              </a:spcAft>
            </a:pPr>
            <a:r>
              <a:rPr lang="en-US" sz="1200" dirty="0">
                <a:solidFill>
                  <a:prstClr val="black"/>
                </a:solidFill>
                <a:latin typeface="Century Gothic" panose="020B0502020202020204"/>
              </a:rPr>
              <a:t>As part of the agreement, which is still subject to approval from competition authorities, the carriers will expand their code-share routes to include more destinations on each other’s networks, and participate in joint marketing activities to develop tourism in each other’s home countries.</a:t>
            </a:r>
          </a:p>
          <a:p>
            <a:pPr marL="171446" indent="-171446" defTabSz="685783">
              <a:spcBef>
                <a:spcPts val="0"/>
              </a:spcBef>
              <a:spcAft>
                <a:spcPts val="1600"/>
              </a:spcAft>
            </a:pPr>
            <a:r>
              <a:rPr lang="en-US" sz="1200" dirty="0">
                <a:solidFill>
                  <a:prstClr val="black"/>
                </a:solidFill>
                <a:latin typeface="Century Gothic" panose="020B0502020202020204"/>
              </a:rPr>
              <a:t>With the expansion, SIA and </a:t>
            </a:r>
            <a:r>
              <a:rPr lang="en-US" sz="1200" dirty="0" err="1">
                <a:solidFill>
                  <a:prstClr val="black"/>
                </a:solidFill>
                <a:latin typeface="Century Gothic" panose="020B0502020202020204"/>
              </a:rPr>
              <a:t>SilkAir</a:t>
            </a:r>
            <a:r>
              <a:rPr lang="en-US" sz="1200" dirty="0">
                <a:solidFill>
                  <a:prstClr val="black"/>
                </a:solidFill>
                <a:latin typeface="Century Gothic" panose="020B0502020202020204"/>
              </a:rPr>
              <a:t> plan to code-share on MAB’s domestic flights so that the two Singapore carriers will serve a total of 16 destinations in Malaysia, the companies said in a joint statement.</a:t>
            </a:r>
          </a:p>
          <a:p>
            <a:pPr marL="171446" indent="-171446" defTabSz="685783">
              <a:spcBef>
                <a:spcPts val="0"/>
              </a:spcBef>
              <a:spcAft>
                <a:spcPts val="1600"/>
              </a:spcAft>
            </a:pPr>
            <a:r>
              <a:rPr lang="en-US" sz="1200" dirty="0">
                <a:solidFill>
                  <a:prstClr val="black"/>
                </a:solidFill>
                <a:latin typeface="Century Gothic" panose="020B0502020202020204"/>
              </a:rPr>
              <a:t>If approved, the airlines intend to coordinate flight schedules to provide customers with more flight choices and increased frequency.</a:t>
            </a:r>
          </a:p>
        </p:txBody>
      </p:sp>
      <p:pic>
        <p:nvPicPr>
          <p:cNvPr id="5" name="Google Shape;1023;p134">
            <a:extLst>
              <a:ext uri="{FF2B5EF4-FFF2-40B4-BE49-F238E27FC236}">
                <a16:creationId xmlns:a16="http://schemas.microsoft.com/office/drawing/2014/main" xmlns="" id="{7D81E8BB-B4DF-8B44-93DA-F3BAE3CDB4FF}"/>
              </a:ext>
            </a:extLst>
          </p:cNvPr>
          <p:cNvPicPr preferRelativeResize="0"/>
          <p:nvPr/>
        </p:nvPicPr>
        <p:blipFill>
          <a:blip r:embed="rId3">
            <a:alphaModFix/>
          </a:blip>
          <a:stretch>
            <a:fillRect/>
          </a:stretch>
        </p:blipFill>
        <p:spPr>
          <a:xfrm>
            <a:off x="7644437" y="291472"/>
            <a:ext cx="1001825" cy="1001825"/>
          </a:xfrm>
          <a:prstGeom prst="rect">
            <a:avLst/>
          </a:prstGeom>
          <a:noFill/>
          <a:ln>
            <a:noFill/>
          </a:ln>
        </p:spPr>
      </p:pic>
    </p:spTree>
    <p:extLst>
      <p:ext uri="{BB962C8B-B14F-4D97-AF65-F5344CB8AC3E}">
        <p14:creationId xmlns:p14="http://schemas.microsoft.com/office/powerpoint/2010/main" xmlns="" val="14132916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525" y="177993"/>
            <a:ext cx="6457949" cy="971550"/>
          </a:xfrm>
        </p:spPr>
        <p:txBody>
          <a:bodyPr/>
          <a:lstStyle/>
          <a:p>
            <a:pPr algn="l"/>
            <a:r>
              <a:rPr lang="en-US" dirty="0"/>
              <a:t>NEWS</a:t>
            </a:r>
          </a:p>
        </p:txBody>
      </p:sp>
      <p:sp>
        <p:nvSpPr>
          <p:cNvPr id="4" name="Picture Placeholder 3"/>
          <p:cNvSpPr>
            <a:spLocks noGrp="1"/>
          </p:cNvSpPr>
          <p:nvPr>
            <p:ph type="pic" idx="15"/>
          </p:nvPr>
        </p:nvSpPr>
        <p:spPr/>
      </p:sp>
      <p:sp>
        <p:nvSpPr>
          <p:cNvPr id="5" name="Text Placeholder 4"/>
          <p:cNvSpPr>
            <a:spLocks noGrp="1"/>
          </p:cNvSpPr>
          <p:nvPr>
            <p:ph type="body" sz="half" idx="18"/>
          </p:nvPr>
        </p:nvSpPr>
        <p:spPr>
          <a:xfrm>
            <a:off x="397566" y="3496661"/>
            <a:ext cx="2554357" cy="1444741"/>
          </a:xfrm>
        </p:spPr>
        <p:txBody>
          <a:bodyPr>
            <a:noAutofit/>
          </a:bodyPr>
          <a:lstStyle/>
          <a:p>
            <a:r>
              <a:rPr lang="en-US" sz="1400" dirty="0"/>
              <a:t>The suite's dining table pulls out from one of its side consoles and can double as a work desk. </a:t>
            </a:r>
          </a:p>
        </p:txBody>
      </p:sp>
      <p:pic>
        <p:nvPicPr>
          <p:cNvPr id="17" name="Picture Placeholder 16"/>
          <p:cNvPicPr>
            <a:picLocks noGrp="1" noChangeAspect="1"/>
          </p:cNvPicPr>
          <p:nvPr>
            <p:ph type="pic" idx="21"/>
          </p:nvPr>
        </p:nvPicPr>
        <p:blipFill>
          <a:blip r:embed="rId2"/>
          <a:srcRect t="10737" b="10737"/>
          <a:stretch>
            <a:fillRect/>
          </a:stretch>
        </p:blipFill>
        <p:spPr>
          <a:xfrm>
            <a:off x="3280698" y="1580322"/>
            <a:ext cx="2586702" cy="1806346"/>
          </a:xfrm>
          <a:prstGeom prst="rect">
            <a:avLst/>
          </a:prstGeom>
        </p:spPr>
      </p:pic>
      <p:sp>
        <p:nvSpPr>
          <p:cNvPr id="8" name="Text Placeholder 7"/>
          <p:cNvSpPr>
            <a:spLocks noGrp="1"/>
          </p:cNvSpPr>
          <p:nvPr>
            <p:ph type="body" sz="half" idx="19"/>
          </p:nvPr>
        </p:nvSpPr>
        <p:spPr>
          <a:xfrm>
            <a:off x="3280699" y="3496661"/>
            <a:ext cx="2586702" cy="1167354"/>
          </a:xfrm>
        </p:spPr>
        <p:txBody>
          <a:bodyPr>
            <a:noAutofit/>
          </a:bodyPr>
          <a:lstStyle/>
          <a:p>
            <a:r>
              <a:rPr lang="en-US" sz="1400" dirty="0"/>
              <a:t>The first two suites in each row, including their beds, can even be combined into double suites for passengers traveling with a companion</a:t>
            </a:r>
          </a:p>
        </p:txBody>
      </p:sp>
      <p:sp>
        <p:nvSpPr>
          <p:cNvPr id="10" name="Picture Placeholder 9"/>
          <p:cNvSpPr>
            <a:spLocks noGrp="1"/>
          </p:cNvSpPr>
          <p:nvPr>
            <p:ph type="pic" idx="22"/>
          </p:nvPr>
        </p:nvSpPr>
        <p:spPr/>
      </p:sp>
      <p:sp>
        <p:nvSpPr>
          <p:cNvPr id="11" name="Text Placeholder 10"/>
          <p:cNvSpPr>
            <a:spLocks noGrp="1"/>
          </p:cNvSpPr>
          <p:nvPr>
            <p:ph type="body" sz="half" idx="20"/>
          </p:nvPr>
        </p:nvSpPr>
        <p:spPr>
          <a:xfrm>
            <a:off x="6037299" y="3496662"/>
            <a:ext cx="2589334" cy="1167352"/>
          </a:xfrm>
        </p:spPr>
        <p:txBody>
          <a:bodyPr>
            <a:normAutofit fontScale="92500"/>
          </a:bodyPr>
          <a:lstStyle/>
          <a:p>
            <a:r>
              <a:rPr lang="en-US" sz="1400" dirty="0"/>
              <a:t>Luxurious leather armchairs, separate beds dressed in </a:t>
            </a:r>
            <a:r>
              <a:rPr lang="en-US" sz="1400" dirty="0" err="1"/>
              <a:t>Lalique</a:t>
            </a:r>
            <a:r>
              <a:rPr lang="en-US" sz="1400" dirty="0"/>
              <a:t> linens, and gourmet meal service on Wedgwood china are just a few of the treats in store for passengers</a:t>
            </a:r>
            <a:r>
              <a:rPr lang="en-US" dirty="0"/>
              <a:t>.</a:t>
            </a:r>
          </a:p>
        </p:txBody>
      </p:sp>
      <p:sp>
        <p:nvSpPr>
          <p:cNvPr id="13" name="Google Shape;431;p74"/>
          <p:cNvSpPr txBox="1">
            <a:spLocks/>
          </p:cNvSpPr>
          <p:nvPr/>
        </p:nvSpPr>
        <p:spPr>
          <a:xfrm>
            <a:off x="321638" y="945629"/>
            <a:ext cx="8494371" cy="634692"/>
          </a:xfrm>
          <a:prstGeom prst="rect">
            <a:avLst/>
          </a:prstGeom>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defTabSz="685783">
              <a:spcBef>
                <a:spcPts val="0"/>
              </a:spcBef>
              <a:spcAft>
                <a:spcPts val="1600"/>
              </a:spcAft>
              <a:buNone/>
            </a:pPr>
            <a:r>
              <a:rPr lang="en-US" sz="1600" dirty="0">
                <a:solidFill>
                  <a:prstClr val="black"/>
                </a:solidFill>
                <a:latin typeface="Century Gothic" panose="020B0502020202020204"/>
              </a:rPr>
              <a:t>Singapore Airlines' new suites are more like hotel rooms in the sky than airplane seats</a:t>
            </a:r>
          </a:p>
        </p:txBody>
      </p:sp>
      <p:pic>
        <p:nvPicPr>
          <p:cNvPr id="15" name="Picture 14"/>
          <p:cNvPicPr>
            <a:picLocks noChangeAspect="1"/>
          </p:cNvPicPr>
          <p:nvPr/>
        </p:nvPicPr>
        <p:blipFill>
          <a:blip r:embed="rId3"/>
          <a:stretch>
            <a:fillRect/>
          </a:stretch>
        </p:blipFill>
        <p:spPr>
          <a:xfrm>
            <a:off x="390689" y="1580322"/>
            <a:ext cx="2707585" cy="1806346"/>
          </a:xfrm>
          <a:prstGeom prst="rect">
            <a:avLst/>
          </a:prstGeom>
        </p:spPr>
      </p:pic>
      <p:pic>
        <p:nvPicPr>
          <p:cNvPr id="16" name="Picture 15"/>
          <p:cNvPicPr>
            <a:picLocks noChangeAspect="1"/>
          </p:cNvPicPr>
          <p:nvPr/>
        </p:nvPicPr>
        <p:blipFill>
          <a:blip r:embed="rId4"/>
          <a:stretch>
            <a:fillRect/>
          </a:stretch>
        </p:blipFill>
        <p:spPr>
          <a:xfrm>
            <a:off x="6049826" y="1580322"/>
            <a:ext cx="2573475" cy="1806346"/>
          </a:xfrm>
          <a:prstGeom prst="rect">
            <a:avLst/>
          </a:prstGeom>
        </p:spPr>
      </p:pic>
    </p:spTree>
    <p:extLst>
      <p:ext uri="{BB962C8B-B14F-4D97-AF65-F5344CB8AC3E}">
        <p14:creationId xmlns:p14="http://schemas.microsoft.com/office/powerpoint/2010/main" xmlns="" val="112475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Global revenue</a:t>
            </a:r>
          </a:p>
        </p:txBody>
      </p:sp>
      <p:pic>
        <p:nvPicPr>
          <p:cNvPr id="4" name="Picture 3"/>
          <p:cNvPicPr>
            <a:picLocks noChangeAspect="1"/>
          </p:cNvPicPr>
          <p:nvPr/>
        </p:nvPicPr>
        <p:blipFill>
          <a:blip r:embed="rId2"/>
          <a:stretch>
            <a:fillRect/>
          </a:stretch>
        </p:blipFill>
        <p:spPr>
          <a:xfrm>
            <a:off x="2244655" y="1110843"/>
            <a:ext cx="4654689" cy="3517666"/>
          </a:xfrm>
          <a:prstGeom prst="rect">
            <a:avLst/>
          </a:prstGeom>
        </p:spPr>
      </p:pic>
    </p:spTree>
    <p:extLst>
      <p:ext uri="{BB962C8B-B14F-4D97-AF65-F5344CB8AC3E}">
        <p14:creationId xmlns:p14="http://schemas.microsoft.com/office/powerpoint/2010/main" xmlns="" val="25369331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59"/>
          <p:cNvSpPr txBox="1">
            <a:spLocks noGrp="1"/>
          </p:cNvSpPr>
          <p:nvPr>
            <p:ph type="title"/>
          </p:nvPr>
        </p:nvSpPr>
        <p:spPr>
          <a:xfrm>
            <a:off x="0" y="0"/>
            <a:ext cx="3300900" cy="68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A380 Airbus</a:t>
            </a:r>
            <a:endParaRPr/>
          </a:p>
        </p:txBody>
      </p:sp>
      <p:pic>
        <p:nvPicPr>
          <p:cNvPr id="1232" name="Google Shape;1232;p159"/>
          <p:cNvPicPr preferRelativeResize="0"/>
          <p:nvPr/>
        </p:nvPicPr>
        <p:blipFill>
          <a:blip r:embed="rId3">
            <a:alphaModFix/>
          </a:blip>
          <a:stretch>
            <a:fillRect/>
          </a:stretch>
        </p:blipFill>
        <p:spPr>
          <a:xfrm>
            <a:off x="254050" y="1352625"/>
            <a:ext cx="4116899" cy="2726025"/>
          </a:xfrm>
          <a:prstGeom prst="rect">
            <a:avLst/>
          </a:prstGeom>
          <a:noFill/>
          <a:ln>
            <a:noFill/>
          </a:ln>
        </p:spPr>
      </p:pic>
      <p:pic>
        <p:nvPicPr>
          <p:cNvPr id="1233" name="Google Shape;1233;p159"/>
          <p:cNvPicPr preferRelativeResize="0"/>
          <p:nvPr/>
        </p:nvPicPr>
        <p:blipFill>
          <a:blip r:embed="rId4">
            <a:alphaModFix/>
          </a:blip>
          <a:stretch>
            <a:fillRect/>
          </a:stretch>
        </p:blipFill>
        <p:spPr>
          <a:xfrm>
            <a:off x="4572000" y="0"/>
            <a:ext cx="4571999" cy="2566216"/>
          </a:xfrm>
          <a:prstGeom prst="rect">
            <a:avLst/>
          </a:prstGeom>
          <a:noFill/>
          <a:ln>
            <a:noFill/>
          </a:ln>
        </p:spPr>
      </p:pic>
      <p:pic>
        <p:nvPicPr>
          <p:cNvPr id="1234" name="Google Shape;1234;p159"/>
          <p:cNvPicPr preferRelativeResize="0"/>
          <p:nvPr/>
        </p:nvPicPr>
        <p:blipFill>
          <a:blip r:embed="rId5">
            <a:alphaModFix/>
          </a:blip>
          <a:stretch>
            <a:fillRect/>
          </a:stretch>
        </p:blipFill>
        <p:spPr>
          <a:xfrm>
            <a:off x="4572000" y="2566225"/>
            <a:ext cx="4572000" cy="2566225"/>
          </a:xfrm>
          <a:prstGeom prst="rect">
            <a:avLst/>
          </a:prstGeom>
          <a:noFill/>
          <a:ln>
            <a:noFill/>
          </a:ln>
        </p:spPr>
      </p:pic>
      <p:pic>
        <p:nvPicPr>
          <p:cNvPr id="1235" name="Google Shape;1235;p159"/>
          <p:cNvPicPr preferRelativeResize="0"/>
          <p:nvPr/>
        </p:nvPicPr>
        <p:blipFill>
          <a:blip r:embed="rId6">
            <a:alphaModFix/>
          </a:blip>
          <a:stretch>
            <a:fillRect/>
          </a:stretch>
        </p:blipFill>
        <p:spPr>
          <a:xfrm>
            <a:off x="8142175" y="0"/>
            <a:ext cx="1001825" cy="1001825"/>
          </a:xfrm>
          <a:prstGeom prst="rect">
            <a:avLst/>
          </a:prstGeom>
          <a:noFill/>
          <a:ln>
            <a:noFill/>
          </a:ln>
        </p:spPr>
      </p:pic>
      <p:sp>
        <p:nvSpPr>
          <p:cNvPr id="1236" name="Google Shape;1236;p159"/>
          <p:cNvSpPr txBox="1"/>
          <p:nvPr/>
        </p:nvSpPr>
        <p:spPr>
          <a:xfrm>
            <a:off x="727800" y="4594600"/>
            <a:ext cx="3000000" cy="4065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prstClr val="white"/>
                </a:solidFill>
                <a:effectLst/>
                <a:uLnTx/>
                <a:uFillTx/>
                <a:latin typeface="Lato"/>
                <a:ea typeface="Lato"/>
                <a:cs typeface="Lato"/>
                <a:sym typeface="Lato"/>
              </a:rPr>
              <a:t>Source: SIA annual report FY18/19</a:t>
            </a:r>
            <a:endParaRPr kumimoji="0"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32404453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47"/>
          <p:cNvSpPr txBox="1">
            <a:spLocks noGrp="1"/>
          </p:cNvSpPr>
          <p:nvPr>
            <p:ph type="title"/>
          </p:nvPr>
        </p:nvSpPr>
        <p:spPr>
          <a:xfrm>
            <a:off x="2468418" y="529250"/>
            <a:ext cx="7688400" cy="535200"/>
          </a:xfrm>
          <a:prstGeom prst="rect">
            <a:avLst/>
          </a:prstGeom>
        </p:spPr>
        <p:txBody>
          <a:bodyPr spcFirstLastPara="1" wrap="square" lIns="91425" tIns="91425" rIns="91425" bIns="91425" anchor="t" anchorCtr="0">
            <a:noAutofit/>
          </a:bodyPr>
          <a:lstStyle/>
          <a:p>
            <a:pPr lvl="0" algn="l">
              <a:spcBef>
                <a:spcPts val="0"/>
              </a:spcBef>
            </a:pPr>
            <a:r>
              <a:rPr lang="en" dirty="0"/>
              <a:t>Company Mission</a:t>
            </a:r>
            <a:endParaRPr dirty="0"/>
          </a:p>
        </p:txBody>
      </p:sp>
      <p:pic>
        <p:nvPicPr>
          <p:cNvPr id="6" name="Google Shape;1023;p134">
            <a:extLst>
              <a:ext uri="{FF2B5EF4-FFF2-40B4-BE49-F238E27FC236}">
                <a16:creationId xmlns:a16="http://schemas.microsoft.com/office/drawing/2014/main" xmlns="" id="{84B40F1A-6021-8B4A-A5D1-4AB037915B7A}"/>
              </a:ext>
            </a:extLst>
          </p:cNvPr>
          <p:cNvPicPr preferRelativeResize="0"/>
          <p:nvPr/>
        </p:nvPicPr>
        <p:blipFill>
          <a:blip r:embed="rId3">
            <a:alphaModFix/>
          </a:blip>
          <a:stretch>
            <a:fillRect/>
          </a:stretch>
        </p:blipFill>
        <p:spPr>
          <a:xfrm>
            <a:off x="7681984" y="120150"/>
            <a:ext cx="1001825" cy="1001825"/>
          </a:xfrm>
          <a:prstGeom prst="rect">
            <a:avLst/>
          </a:prstGeom>
          <a:noFill/>
          <a:ln>
            <a:noFill/>
          </a:ln>
        </p:spPr>
      </p:pic>
      <p:sp>
        <p:nvSpPr>
          <p:cNvPr id="9" name="Google Shape;431;p74">
            <a:extLst>
              <a:ext uri="{FF2B5EF4-FFF2-40B4-BE49-F238E27FC236}">
                <a16:creationId xmlns:a16="http://schemas.microsoft.com/office/drawing/2014/main" xmlns="" id="{A34B82D4-8AF4-7C42-ACC4-5B60851323FD}"/>
              </a:ext>
            </a:extLst>
          </p:cNvPr>
          <p:cNvSpPr txBox="1">
            <a:spLocks/>
          </p:cNvSpPr>
          <p:nvPr/>
        </p:nvSpPr>
        <p:spPr>
          <a:xfrm>
            <a:off x="228602" y="1166838"/>
            <a:ext cx="6710678" cy="3679482"/>
          </a:xfrm>
          <a:prstGeom prst="rect">
            <a:avLst/>
          </a:prstGeom>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171446" indent="-171446" defTabSz="685783">
              <a:spcBef>
                <a:spcPts val="0"/>
              </a:spcBef>
              <a:spcAft>
                <a:spcPts val="1600"/>
              </a:spcAft>
            </a:pPr>
            <a:endParaRPr lang="en-US" sz="1200" dirty="0">
              <a:solidFill>
                <a:prstClr val="black"/>
              </a:solidFill>
              <a:latin typeface="Century Gothic" panose="020B0502020202020204"/>
            </a:endParaRPr>
          </a:p>
        </p:txBody>
      </p:sp>
      <p:sp>
        <p:nvSpPr>
          <p:cNvPr id="11" name="Google Shape;431;p74">
            <a:extLst>
              <a:ext uri="{FF2B5EF4-FFF2-40B4-BE49-F238E27FC236}">
                <a16:creationId xmlns:a16="http://schemas.microsoft.com/office/drawing/2014/main" xmlns="" id="{A90E3F4A-78A0-4947-86A8-5529838C3BAA}"/>
              </a:ext>
            </a:extLst>
          </p:cNvPr>
          <p:cNvSpPr txBox="1">
            <a:spLocks/>
          </p:cNvSpPr>
          <p:nvPr/>
        </p:nvSpPr>
        <p:spPr>
          <a:xfrm>
            <a:off x="425197" y="1648275"/>
            <a:ext cx="4869179" cy="3047078"/>
          </a:xfrm>
          <a:prstGeom prst="rect">
            <a:avLst/>
          </a:prstGeom>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algn="ctr" defTabSz="685783">
              <a:spcBef>
                <a:spcPts val="0"/>
              </a:spcBef>
              <a:spcAft>
                <a:spcPts val="1600"/>
              </a:spcAft>
              <a:buNone/>
            </a:pPr>
            <a:r>
              <a:rPr lang="en-US" sz="2000" dirty="0">
                <a:solidFill>
                  <a:prstClr val="black"/>
                </a:solidFill>
                <a:latin typeface="Century Gothic" panose="020B0502020202020204"/>
              </a:rPr>
              <a:t>Mission Statement</a:t>
            </a:r>
          </a:p>
          <a:p>
            <a:pPr marL="0" indent="0" defTabSz="685783">
              <a:spcBef>
                <a:spcPts val="0"/>
              </a:spcBef>
              <a:spcAft>
                <a:spcPts val="1600"/>
              </a:spcAft>
              <a:buNone/>
            </a:pPr>
            <a:r>
              <a:rPr lang="en-US" sz="2000" dirty="0">
                <a:solidFill>
                  <a:prstClr val="black"/>
                </a:solidFill>
                <a:latin typeface="Century Gothic" panose="020B0502020202020204"/>
              </a:rPr>
              <a:t>Singapore Airlines is a global company dedicated to providing air transportation of the highest quality and to maximizing returns for the benefit of its shareholders of employees</a:t>
            </a:r>
          </a:p>
        </p:txBody>
      </p:sp>
      <p:pic>
        <p:nvPicPr>
          <p:cNvPr id="8" name="Picture 7">
            <a:extLst>
              <a:ext uri="{FF2B5EF4-FFF2-40B4-BE49-F238E27FC236}">
                <a16:creationId xmlns:a16="http://schemas.microsoft.com/office/drawing/2014/main" xmlns="" id="{CD6E60C0-8940-AB43-BA7B-B6CE5E454152}"/>
              </a:ext>
            </a:extLst>
          </p:cNvPr>
          <p:cNvPicPr>
            <a:picLocks noChangeAspect="1"/>
          </p:cNvPicPr>
          <p:nvPr/>
        </p:nvPicPr>
        <p:blipFill>
          <a:blip r:embed="rId4"/>
          <a:stretch>
            <a:fillRect/>
          </a:stretch>
        </p:blipFill>
        <p:spPr>
          <a:xfrm>
            <a:off x="5093208" y="1572768"/>
            <a:ext cx="3858766" cy="3193865"/>
          </a:xfrm>
          <a:prstGeom prst="rect">
            <a:avLst/>
          </a:prstGeom>
        </p:spPr>
      </p:pic>
    </p:spTree>
    <p:extLst>
      <p:ext uri="{BB962C8B-B14F-4D97-AF65-F5344CB8AC3E}">
        <p14:creationId xmlns:p14="http://schemas.microsoft.com/office/powerpoint/2010/main" xmlns="" val="19098541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321" y="508861"/>
            <a:ext cx="6457950" cy="969771"/>
          </a:xfrm>
        </p:spPr>
        <p:txBody>
          <a:bodyPr/>
          <a:lstStyle/>
          <a:p>
            <a:r>
              <a:rPr lang="en-US" dirty="0"/>
              <a:t>Corporate Strategy</a:t>
            </a:r>
          </a:p>
        </p:txBody>
      </p:sp>
      <p:sp>
        <p:nvSpPr>
          <p:cNvPr id="3" name="Content Placeholder 2"/>
          <p:cNvSpPr>
            <a:spLocks noGrp="1"/>
          </p:cNvSpPr>
          <p:nvPr>
            <p:ph idx="1"/>
          </p:nvPr>
        </p:nvSpPr>
        <p:spPr>
          <a:xfrm>
            <a:off x="454193" y="1311344"/>
            <a:ext cx="8115300" cy="3765982"/>
          </a:xfrm>
        </p:spPr>
        <p:txBody>
          <a:bodyPr>
            <a:normAutofit fontScale="85000" lnSpcReduction="20000"/>
          </a:bodyPr>
          <a:lstStyle/>
          <a:p>
            <a:pPr marL="342900" indent="-342900">
              <a:buFont typeface="+mj-lt"/>
              <a:buAutoNum type="arabicPeriod"/>
            </a:pPr>
            <a:r>
              <a:rPr lang="en-US" b="1" dirty="0"/>
              <a:t>Portfolio approach</a:t>
            </a:r>
          </a:p>
          <a:p>
            <a:pPr marL="685800" lvl="1" indent="-342900">
              <a:buFont typeface="+mj-lt"/>
              <a:buAutoNum type="alphaLcPeriod"/>
            </a:pPr>
            <a:r>
              <a:rPr lang="en-US" dirty="0"/>
              <a:t>The SIA Group is committed to a portfolio approach in which it has investments in both full-service and low-cost airlines.</a:t>
            </a:r>
          </a:p>
          <a:p>
            <a:pPr marL="685800" lvl="1" indent="-342900">
              <a:buFont typeface="+mj-lt"/>
              <a:buAutoNum type="alphaLcPeriod"/>
            </a:pPr>
            <a:endParaRPr lang="en-US" dirty="0"/>
          </a:p>
          <a:p>
            <a:pPr marL="342900" indent="-342900">
              <a:buFont typeface="+mj-lt"/>
              <a:buAutoNum type="arabicPeriod"/>
            </a:pPr>
            <a:r>
              <a:rPr lang="en-US" b="1" dirty="0"/>
              <a:t>Multi-hub strategy</a:t>
            </a:r>
          </a:p>
          <a:p>
            <a:pPr marL="685800" lvl="1" indent="-342900">
              <a:buFont typeface="+mj-lt"/>
              <a:buAutoNum type="alphaLcPeriod"/>
            </a:pPr>
            <a:r>
              <a:rPr lang="en-US" dirty="0"/>
              <a:t>Investments in </a:t>
            </a:r>
            <a:r>
              <a:rPr lang="en-US" dirty="0" err="1"/>
              <a:t>Vistara</a:t>
            </a:r>
            <a:r>
              <a:rPr lang="en-US" dirty="0"/>
              <a:t> in India and </a:t>
            </a:r>
            <a:r>
              <a:rPr lang="en-US" dirty="0" err="1"/>
              <a:t>NokScoot</a:t>
            </a:r>
            <a:r>
              <a:rPr lang="en-US" dirty="0"/>
              <a:t> in Thailand enable the SIA Group to expand in new hubs across growth markets.</a:t>
            </a:r>
          </a:p>
          <a:p>
            <a:pPr marL="685800" lvl="1" indent="-342900">
              <a:buFont typeface="+mj-lt"/>
              <a:buAutoNum type="alphaLcPeriod"/>
            </a:pPr>
            <a:endParaRPr lang="en-US" dirty="0"/>
          </a:p>
          <a:p>
            <a:pPr marL="342900" indent="-342900">
              <a:buFont typeface="+mj-lt"/>
              <a:buAutoNum type="arabicPeriod"/>
            </a:pPr>
            <a:r>
              <a:rPr lang="en-US" b="1" dirty="0"/>
              <a:t>New business initiatives</a:t>
            </a:r>
          </a:p>
          <a:p>
            <a:pPr marL="685800" lvl="1" indent="-342900">
              <a:buFont typeface="+mj-lt"/>
              <a:buAutoNum type="alphaLcPeriod"/>
            </a:pPr>
            <a:r>
              <a:rPr lang="en-US" dirty="0"/>
              <a:t>SIA continues to tap into new revenue and business opportunities to complement its traditional focus on ticket sales. During the year in review, the Airline announced new joint ventures, including strategic collaborations with partners such as:</a:t>
            </a:r>
          </a:p>
          <a:p>
            <a:pPr marL="1085850" lvl="2" indent="-400050">
              <a:buFont typeface="+mj-lt"/>
              <a:buAutoNum type="romanLcPeriod"/>
            </a:pPr>
            <a:r>
              <a:rPr lang="en-US" dirty="0"/>
              <a:t>Travel Retail Joint Venture with 3Sixty and SATS</a:t>
            </a:r>
          </a:p>
          <a:p>
            <a:pPr marL="1085850" lvl="2" indent="-400050">
              <a:buFont typeface="+mj-lt"/>
              <a:buAutoNum type="romanLcPeriod"/>
            </a:pPr>
            <a:r>
              <a:rPr lang="en-US" dirty="0"/>
              <a:t>SIA-CAE Pilot Training Joint Venture</a:t>
            </a:r>
          </a:p>
          <a:p>
            <a:pPr marL="1085850" lvl="2" indent="-400050">
              <a:buFont typeface="+mj-lt"/>
              <a:buAutoNum type="romanLcPeriod"/>
            </a:pPr>
            <a:r>
              <a:rPr lang="en-US" dirty="0"/>
              <a:t>Commences Operations</a:t>
            </a:r>
          </a:p>
          <a:p>
            <a:pPr marL="1085850" lvl="2" indent="-400050">
              <a:buFont typeface="+mj-lt"/>
              <a:buAutoNum type="romanLcPeriod"/>
            </a:pPr>
            <a:endParaRPr lang="en-US" dirty="0"/>
          </a:p>
          <a:p>
            <a:pPr marL="342900" indent="-342900">
              <a:buFont typeface="+mj-lt"/>
              <a:buAutoNum type="arabicPeriod"/>
            </a:pPr>
            <a:r>
              <a:rPr lang="en-US" b="1" dirty="0"/>
              <a:t>Strengthening premium positioning</a:t>
            </a:r>
          </a:p>
          <a:p>
            <a:pPr marL="685800" lvl="1" indent="-342900">
              <a:buFont typeface="+mj-lt"/>
              <a:buAutoNum type="alphaLcPeriod"/>
            </a:pPr>
            <a:r>
              <a:rPr lang="en-US" dirty="0"/>
              <a:t>SIA remains steadfast in its commitment to the constant enhancement of the three main pillars of its brand promise: Service Excellence, Product Leadership and Network Connectivity.</a:t>
            </a:r>
          </a:p>
          <a:p>
            <a:pPr marL="685800" lvl="1" indent="-342900">
              <a:buFont typeface="+mj-lt"/>
              <a:buAutoNum type="alphaLcPeriod"/>
            </a:pPr>
            <a:endParaRPr lang="en-US" dirty="0"/>
          </a:p>
          <a:p>
            <a:endParaRPr lang="en-US" dirty="0"/>
          </a:p>
        </p:txBody>
      </p:sp>
      <p:pic>
        <p:nvPicPr>
          <p:cNvPr id="4" name="Google Shape;1023;p134">
            <a:extLst>
              <a:ext uri="{FF2B5EF4-FFF2-40B4-BE49-F238E27FC236}">
                <a16:creationId xmlns:a16="http://schemas.microsoft.com/office/drawing/2014/main" xmlns="" id="{7D81E8BB-B4DF-8B44-93DA-F3BAE3CDB4FF}"/>
              </a:ext>
            </a:extLst>
          </p:cNvPr>
          <p:cNvPicPr preferRelativeResize="0"/>
          <p:nvPr/>
        </p:nvPicPr>
        <p:blipFill>
          <a:blip r:embed="rId2">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40982126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Segments and Subsidiaries</a:t>
            </a:r>
          </a:p>
        </p:txBody>
      </p:sp>
      <p:sp>
        <p:nvSpPr>
          <p:cNvPr id="6" name="Text Placeholder 5"/>
          <p:cNvSpPr>
            <a:spLocks noGrp="1"/>
          </p:cNvSpPr>
          <p:nvPr>
            <p:ph type="body" sz="half" idx="2"/>
          </p:nvPr>
        </p:nvSpPr>
        <p:spPr/>
        <p:txBody>
          <a:bodyPr>
            <a:normAutofit/>
          </a:bodyPr>
          <a:lstStyle/>
          <a:p>
            <a:pPr marL="171450" indent="-171450">
              <a:buFont typeface="Arial" panose="020B0604020202020204" pitchFamily="34" charset="0"/>
              <a:buChar char="•"/>
            </a:pPr>
            <a:r>
              <a:rPr lang="en-US" dirty="0"/>
              <a:t>Singapore Airlines has three subsidiaries:</a:t>
            </a:r>
          </a:p>
          <a:p>
            <a:pPr marL="514350" lvl="1" indent="-171450">
              <a:buFont typeface="Arial" panose="020B0604020202020204" pitchFamily="34" charset="0"/>
              <a:buChar char="•"/>
            </a:pPr>
            <a:r>
              <a:rPr lang="en-US" dirty="0" err="1"/>
              <a:t>SilkAir</a:t>
            </a:r>
            <a:endParaRPr lang="en-US" dirty="0"/>
          </a:p>
          <a:p>
            <a:pPr marL="514350" lvl="1" indent="-171450">
              <a:buFont typeface="Arial" panose="020B0604020202020204" pitchFamily="34" charset="0"/>
              <a:buChar char="•"/>
            </a:pPr>
            <a:r>
              <a:rPr lang="en-US" dirty="0"/>
              <a:t>Scoot</a:t>
            </a:r>
          </a:p>
          <a:p>
            <a:pPr marL="514350" lvl="1" indent="-171450">
              <a:buFont typeface="Arial" panose="020B0604020202020204" pitchFamily="34" charset="0"/>
              <a:buChar char="•"/>
            </a:pPr>
            <a:r>
              <a:rPr lang="en-US" dirty="0"/>
              <a:t>Singapore Airlines Engineering</a:t>
            </a:r>
          </a:p>
          <a:p>
            <a:pPr marL="5143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Singapore Airlines Engineering handles maintenance, repair, and overhaul (MRO) business across nine countries, with a portfolio of 27 joint ventures, including with Boeing and Rolls-Royce.</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07443" y="1257299"/>
            <a:ext cx="3364445" cy="3162487"/>
          </a:xfrm>
          <a:prstGeom prst="rect">
            <a:avLst/>
          </a:prstGeom>
        </p:spPr>
      </p:pic>
      <p:pic>
        <p:nvPicPr>
          <p:cNvPr id="1026" name="Picture 2" descr="Image result for singapore airlines engineering compan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78881" y="2343150"/>
            <a:ext cx="1221778" cy="80912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Google Shape;1023;p134">
            <a:extLst>
              <a:ext uri="{FF2B5EF4-FFF2-40B4-BE49-F238E27FC236}">
                <a16:creationId xmlns:a16="http://schemas.microsoft.com/office/drawing/2014/main" xmlns="" id="{7D81E8BB-B4DF-8B44-93DA-F3BAE3CDB4FF}"/>
              </a:ext>
            </a:extLst>
          </p:cNvPr>
          <p:cNvPicPr preferRelativeResize="0"/>
          <p:nvPr/>
        </p:nvPicPr>
        <p:blipFill>
          <a:blip r:embed="rId4">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8007721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singaporeair.com/saar5/images/wherewefly/map-lan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4987" y="1605517"/>
            <a:ext cx="6504167" cy="342324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3355449" y="195258"/>
            <a:ext cx="5685183" cy="788717"/>
          </a:xfrm>
        </p:spPr>
        <p:txBody>
          <a:bodyPr>
            <a:normAutofit/>
          </a:bodyPr>
          <a:lstStyle/>
          <a:p>
            <a:r>
              <a:rPr lang="en-US" sz="2400" dirty="0"/>
              <a:t>SINGAPORE GLOBAL ROUTE MAP</a:t>
            </a: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82067" y="1122672"/>
            <a:ext cx="5430008" cy="371527"/>
          </a:xfrm>
          <a:prstGeom prst="rect">
            <a:avLst/>
          </a:prstGeom>
        </p:spPr>
      </p:pic>
      <p:pic>
        <p:nvPicPr>
          <p:cNvPr id="5" name="Google Shape;1023;p134">
            <a:extLst>
              <a:ext uri="{FF2B5EF4-FFF2-40B4-BE49-F238E27FC236}">
                <a16:creationId xmlns:a16="http://schemas.microsoft.com/office/drawing/2014/main" xmlns="" id="{7D81E8BB-B4DF-8B44-93DA-F3BAE3CDB4FF}"/>
              </a:ext>
            </a:extLst>
          </p:cNvPr>
          <p:cNvPicPr preferRelativeResize="0"/>
          <p:nvPr/>
        </p:nvPicPr>
        <p:blipFill>
          <a:blip r:embed="rId4">
            <a:alphaModFix/>
          </a:blip>
          <a:stretch>
            <a:fillRect/>
          </a:stretch>
        </p:blipFill>
        <p:spPr>
          <a:xfrm>
            <a:off x="7849573" y="983975"/>
            <a:ext cx="1001825" cy="1001825"/>
          </a:xfrm>
          <a:prstGeom prst="rect">
            <a:avLst/>
          </a:prstGeom>
          <a:noFill/>
          <a:ln>
            <a:noFill/>
          </a:ln>
        </p:spPr>
      </p:pic>
      <p:sp>
        <p:nvSpPr>
          <p:cNvPr id="6" name="TextBox 5"/>
          <p:cNvSpPr txBox="1"/>
          <p:nvPr/>
        </p:nvSpPr>
        <p:spPr>
          <a:xfrm>
            <a:off x="1682067" y="818294"/>
            <a:ext cx="6980097" cy="276999"/>
          </a:xfrm>
          <a:prstGeom prst="rect">
            <a:avLst/>
          </a:prstGeom>
          <a:noFill/>
        </p:spPr>
        <p:txBody>
          <a:bodyPr wrap="square" rtlCol="0">
            <a:spAutoFit/>
          </a:bodyPr>
          <a:lstStyle/>
          <a:p>
            <a:r>
              <a:rPr lang="en-US" sz="1200" b="1" dirty="0"/>
              <a:t>Together, Singapore Airlines, </a:t>
            </a:r>
            <a:r>
              <a:rPr lang="en-US" sz="1200" b="1" dirty="0" err="1"/>
              <a:t>SilkAir</a:t>
            </a:r>
            <a:r>
              <a:rPr lang="en-US" sz="1200" b="1" dirty="0"/>
              <a:t> and Scoot fly to over 130 destinations around the globe.</a:t>
            </a:r>
          </a:p>
        </p:txBody>
      </p:sp>
    </p:spTree>
    <p:extLst>
      <p:ext uri="{BB962C8B-B14F-4D97-AF65-F5344CB8AC3E}">
        <p14:creationId xmlns:p14="http://schemas.microsoft.com/office/powerpoint/2010/main" xmlns="" val="25439192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302260" y="162853"/>
            <a:ext cx="6172200" cy="857250"/>
          </a:xfrm>
        </p:spPr>
        <p:txBody>
          <a:bodyPr/>
          <a:lstStyle/>
          <a:p>
            <a:r>
              <a:rPr lang="en-CA" dirty="0"/>
              <a:t>SIA – Regional Route Map</a:t>
            </a:r>
          </a:p>
        </p:txBody>
      </p:sp>
      <p:pic>
        <p:nvPicPr>
          <p:cNvPr id="8194" name="Picture 2"/>
          <p:cNvPicPr>
            <a:picLocks noGrp="1" noChangeAspect="1" noChangeArrowheads="1"/>
          </p:cNvPicPr>
          <p:nvPr>
            <p:ph idx="1"/>
          </p:nvPr>
        </p:nvPicPr>
        <p:blipFill>
          <a:blip r:embed="rId3"/>
          <a:srcRect/>
          <a:stretch>
            <a:fillRect/>
          </a:stretch>
        </p:blipFill>
        <p:spPr bwMode="auto">
          <a:xfrm>
            <a:off x="280870" y="728699"/>
            <a:ext cx="3752650" cy="4336395"/>
          </a:xfrm>
          <a:prstGeom prst="rect">
            <a:avLst/>
          </a:prstGeom>
          <a:noFill/>
          <a:ln w="9525">
            <a:noFill/>
            <a:miter lim="800000"/>
            <a:headEnd/>
            <a:tailEnd/>
          </a:ln>
        </p:spPr>
      </p:pic>
      <p:pic>
        <p:nvPicPr>
          <p:cNvPr id="8195" name="Picture 3"/>
          <p:cNvPicPr>
            <a:picLocks noChangeAspect="1" noChangeArrowheads="1"/>
          </p:cNvPicPr>
          <p:nvPr/>
        </p:nvPicPr>
        <p:blipFill>
          <a:blip r:embed="rId4"/>
          <a:srcRect/>
          <a:stretch>
            <a:fillRect/>
          </a:stretch>
        </p:blipFill>
        <p:spPr bwMode="auto">
          <a:xfrm>
            <a:off x="4334035" y="728699"/>
            <a:ext cx="3849469" cy="4218595"/>
          </a:xfrm>
          <a:prstGeom prst="rect">
            <a:avLst/>
          </a:prstGeom>
          <a:noFill/>
          <a:ln w="9525">
            <a:noFill/>
            <a:miter lim="800000"/>
            <a:headEnd/>
            <a:tailEnd/>
          </a:ln>
        </p:spPr>
      </p:pic>
      <p:pic>
        <p:nvPicPr>
          <p:cNvPr id="7" name="Google Shape;1250;p161">
            <a:extLst>
              <a:ext uri="{FF2B5EF4-FFF2-40B4-BE49-F238E27FC236}">
                <a16:creationId xmlns:a16="http://schemas.microsoft.com/office/drawing/2014/main" xmlns="" id="{D600A7F8-B1AE-4048-9621-D0D70ED28DCC}"/>
              </a:ext>
            </a:extLst>
          </p:cNvPr>
          <p:cNvPicPr preferRelativeResize="0"/>
          <p:nvPr/>
        </p:nvPicPr>
        <p:blipFill>
          <a:blip r:embed="rId5">
            <a:alphaModFix/>
          </a:blip>
          <a:stretch>
            <a:fillRect/>
          </a:stretch>
        </p:blipFill>
        <p:spPr>
          <a:xfrm>
            <a:off x="7431664" y="162853"/>
            <a:ext cx="751840" cy="823897"/>
          </a:xfrm>
          <a:prstGeom prst="rect">
            <a:avLst/>
          </a:prstGeom>
          <a:noFill/>
          <a:ln>
            <a:noFill/>
          </a:ln>
        </p:spPr>
      </p:pic>
    </p:spTree>
    <p:extLst>
      <p:ext uri="{BB962C8B-B14F-4D97-AF65-F5344CB8AC3E}">
        <p14:creationId xmlns:p14="http://schemas.microsoft.com/office/powerpoint/2010/main" xmlns="" val="15652819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11747" y="830623"/>
            <a:ext cx="6207467" cy="3781631"/>
          </a:xfrm>
          <a:prstGeom prst="rect">
            <a:avLst/>
          </a:prstGeom>
        </p:spPr>
      </p:pic>
      <p:sp>
        <p:nvSpPr>
          <p:cNvPr id="2" name="Title 1"/>
          <p:cNvSpPr>
            <a:spLocks noGrp="1"/>
          </p:cNvSpPr>
          <p:nvPr>
            <p:ph type="title"/>
          </p:nvPr>
        </p:nvSpPr>
        <p:spPr>
          <a:xfrm>
            <a:off x="207610" y="0"/>
            <a:ext cx="7687918" cy="969771"/>
          </a:xfrm>
        </p:spPr>
        <p:txBody>
          <a:bodyPr/>
          <a:lstStyle/>
          <a:p>
            <a:pPr algn="l"/>
            <a:r>
              <a:rPr lang="en-US" dirty="0"/>
              <a:t>Fleet chart As of 30 September, 2019</a:t>
            </a:r>
          </a:p>
        </p:txBody>
      </p:sp>
      <p:pic>
        <p:nvPicPr>
          <p:cNvPr id="4" name="Google Shape;1250;p161"/>
          <p:cNvPicPr preferRelativeResize="0"/>
          <p:nvPr/>
        </p:nvPicPr>
        <p:blipFill>
          <a:blip r:embed="rId3">
            <a:alphaModFix/>
          </a:blip>
          <a:stretch>
            <a:fillRect/>
          </a:stretch>
        </p:blipFill>
        <p:spPr>
          <a:xfrm>
            <a:off x="7621526" y="329710"/>
            <a:ext cx="1001825" cy="1001825"/>
          </a:xfrm>
          <a:prstGeom prst="rect">
            <a:avLst/>
          </a:prstGeom>
          <a:noFill/>
          <a:ln>
            <a:noFill/>
          </a:ln>
        </p:spPr>
      </p:pic>
    </p:spTree>
    <p:extLst>
      <p:ext uri="{BB962C8B-B14F-4D97-AF65-F5344CB8AC3E}">
        <p14:creationId xmlns:p14="http://schemas.microsoft.com/office/powerpoint/2010/main" xmlns="" val="13209962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47"/>
          <p:cNvSpPr txBox="1">
            <a:spLocks noGrp="1"/>
          </p:cNvSpPr>
          <p:nvPr>
            <p:ph type="title"/>
          </p:nvPr>
        </p:nvSpPr>
        <p:spPr>
          <a:xfrm>
            <a:off x="212793" y="309519"/>
            <a:ext cx="8439485" cy="535200"/>
          </a:xfrm>
          <a:prstGeom prst="rect">
            <a:avLst/>
          </a:prstGeom>
        </p:spPr>
        <p:txBody>
          <a:bodyPr spcFirstLastPara="1" wrap="square" lIns="91425" tIns="91425" rIns="91425" bIns="91425" anchor="t" anchorCtr="0">
            <a:noAutofit/>
          </a:bodyPr>
          <a:lstStyle/>
          <a:p>
            <a:pPr lvl="0" algn="l">
              <a:spcBef>
                <a:spcPts val="0"/>
              </a:spcBef>
            </a:pPr>
            <a:r>
              <a:rPr lang="en-CA" dirty="0"/>
              <a:t>Major Shareholders Information</a:t>
            </a:r>
            <a:endParaRPr dirty="0"/>
          </a:p>
        </p:txBody>
      </p:sp>
      <p:pic>
        <p:nvPicPr>
          <p:cNvPr id="6" name="Google Shape;1023;p134">
            <a:extLst>
              <a:ext uri="{FF2B5EF4-FFF2-40B4-BE49-F238E27FC236}">
                <a16:creationId xmlns:a16="http://schemas.microsoft.com/office/drawing/2014/main" xmlns="" id="{84B40F1A-6021-8B4A-A5D1-4AB037915B7A}"/>
              </a:ext>
            </a:extLst>
          </p:cNvPr>
          <p:cNvPicPr preferRelativeResize="0"/>
          <p:nvPr/>
        </p:nvPicPr>
        <p:blipFill>
          <a:blip r:embed="rId3">
            <a:alphaModFix/>
          </a:blip>
          <a:stretch>
            <a:fillRect/>
          </a:stretch>
        </p:blipFill>
        <p:spPr>
          <a:xfrm>
            <a:off x="7650453" y="181119"/>
            <a:ext cx="1001825" cy="1001825"/>
          </a:xfrm>
          <a:prstGeom prst="rect">
            <a:avLst/>
          </a:prstGeom>
          <a:noFill/>
          <a:ln>
            <a:noFill/>
          </a:ln>
        </p:spPr>
      </p:pic>
      <p:pic>
        <p:nvPicPr>
          <p:cNvPr id="5" name="Google Shape;1111;p145">
            <a:extLst>
              <a:ext uri="{FF2B5EF4-FFF2-40B4-BE49-F238E27FC236}">
                <a16:creationId xmlns:a16="http://schemas.microsoft.com/office/drawing/2014/main" xmlns="" id="{7A40FCE6-0197-804E-8E33-627F30AF66B1}"/>
              </a:ext>
            </a:extLst>
          </p:cNvPr>
          <p:cNvPicPr preferRelativeResize="0"/>
          <p:nvPr/>
        </p:nvPicPr>
        <p:blipFill>
          <a:blip r:embed="rId4">
            <a:alphaModFix/>
          </a:blip>
          <a:stretch>
            <a:fillRect/>
          </a:stretch>
        </p:blipFill>
        <p:spPr>
          <a:xfrm>
            <a:off x="674344" y="969013"/>
            <a:ext cx="6879175" cy="4054171"/>
          </a:xfrm>
          <a:prstGeom prst="rect">
            <a:avLst/>
          </a:prstGeom>
          <a:noFill/>
          <a:ln>
            <a:noFill/>
          </a:ln>
        </p:spPr>
      </p:pic>
    </p:spTree>
    <p:extLst>
      <p:ext uri="{BB962C8B-B14F-4D97-AF65-F5344CB8AC3E}">
        <p14:creationId xmlns:p14="http://schemas.microsoft.com/office/powerpoint/2010/main" xmlns="" val="13921868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ctrTitle"/>
          </p:nvPr>
        </p:nvSpPr>
        <p:spPr>
          <a:xfrm>
            <a:off x="688850" y="613456"/>
            <a:ext cx="4780278" cy="3916588"/>
          </a:xfrm>
          <a:prstGeom prst="rect">
            <a:avLst/>
          </a:prstGeom>
        </p:spPr>
        <p:txBody>
          <a:bodyPr spcFirstLastPara="1" lIns="91425" tIns="91425" rIns="91425" bIns="91425" anchor="ctr" anchorCtr="0">
            <a:normAutofit/>
          </a:bodyPr>
          <a:lstStyle/>
          <a:p>
            <a:pPr marL="0" lvl="0" indent="0" algn="r" rtl="0">
              <a:spcBef>
                <a:spcPts val="0"/>
              </a:spcBef>
              <a:spcAft>
                <a:spcPts val="0"/>
              </a:spcAft>
              <a:buNone/>
            </a:pPr>
            <a:r>
              <a:rPr lang="en-GB" sz="3500" dirty="0"/>
              <a:t>Management team</a:t>
            </a:r>
          </a:p>
        </p:txBody>
      </p:sp>
      <p:pic>
        <p:nvPicPr>
          <p:cNvPr id="5" name="Google Shape;1023;p134">
            <a:extLst>
              <a:ext uri="{FF2B5EF4-FFF2-40B4-BE49-F238E27FC236}">
                <a16:creationId xmlns:a16="http://schemas.microsoft.com/office/drawing/2014/main" xmlns="" id="{38933B7B-A7C7-E548-B07E-8790B18072BE}"/>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17070772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5F53F-5ADF-F14F-B47A-83E2979FA454}"/>
              </a:ext>
            </a:extLst>
          </p:cNvPr>
          <p:cNvSpPr>
            <a:spLocks noGrp="1"/>
          </p:cNvSpPr>
          <p:nvPr>
            <p:ph type="title"/>
          </p:nvPr>
        </p:nvSpPr>
        <p:spPr>
          <a:xfrm>
            <a:off x="1343025" y="147395"/>
            <a:ext cx="6457950" cy="969771"/>
          </a:xfrm>
        </p:spPr>
        <p:txBody>
          <a:bodyPr/>
          <a:lstStyle/>
          <a:p>
            <a:r>
              <a:rPr lang="en-US" dirty="0"/>
              <a:t>Management team</a:t>
            </a:r>
          </a:p>
        </p:txBody>
      </p:sp>
      <p:pic>
        <p:nvPicPr>
          <p:cNvPr id="5" name="Content Placeholder 4">
            <a:extLst>
              <a:ext uri="{FF2B5EF4-FFF2-40B4-BE49-F238E27FC236}">
                <a16:creationId xmlns:a16="http://schemas.microsoft.com/office/drawing/2014/main" xmlns="" id="{9CEC78F8-E6A2-D54F-9876-FF39B0FCA01C}"/>
              </a:ext>
            </a:extLst>
          </p:cNvPr>
          <p:cNvPicPr>
            <a:picLocks noGrp="1" noChangeAspect="1"/>
          </p:cNvPicPr>
          <p:nvPr>
            <p:ph idx="1"/>
          </p:nvPr>
        </p:nvPicPr>
        <p:blipFill>
          <a:blip r:embed="rId2"/>
          <a:stretch>
            <a:fillRect/>
          </a:stretch>
        </p:blipFill>
        <p:spPr>
          <a:xfrm>
            <a:off x="1788160" y="843280"/>
            <a:ext cx="5445760" cy="4300220"/>
          </a:xfrm>
        </p:spPr>
      </p:pic>
      <p:pic>
        <p:nvPicPr>
          <p:cNvPr id="6" name="Google Shape;1134;p148">
            <a:extLst>
              <a:ext uri="{FF2B5EF4-FFF2-40B4-BE49-F238E27FC236}">
                <a16:creationId xmlns:a16="http://schemas.microsoft.com/office/drawing/2014/main" xmlns="" id="{C1CCF0AD-B128-1D41-BDB7-DE4C265951F5}"/>
              </a:ext>
            </a:extLst>
          </p:cNvPr>
          <p:cNvPicPr preferRelativeResize="0"/>
          <p:nvPr/>
        </p:nvPicPr>
        <p:blipFill>
          <a:blip r:embed="rId3">
            <a:alphaModFix/>
          </a:blip>
          <a:stretch>
            <a:fillRect/>
          </a:stretch>
        </p:blipFill>
        <p:spPr>
          <a:xfrm>
            <a:off x="8142175" y="477750"/>
            <a:ext cx="1001825" cy="1001825"/>
          </a:xfrm>
          <a:prstGeom prst="rect">
            <a:avLst/>
          </a:prstGeom>
          <a:noFill/>
          <a:ln>
            <a:noFill/>
          </a:ln>
        </p:spPr>
      </p:pic>
    </p:spTree>
    <p:extLst>
      <p:ext uri="{BB962C8B-B14F-4D97-AF65-F5344CB8AC3E}">
        <p14:creationId xmlns:p14="http://schemas.microsoft.com/office/powerpoint/2010/main" xmlns="" val="2536150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Load factor</a:t>
            </a:r>
          </a:p>
        </p:txBody>
      </p:sp>
      <p:pic>
        <p:nvPicPr>
          <p:cNvPr id="4" name="Picture 3"/>
          <p:cNvPicPr>
            <a:picLocks noChangeAspect="1"/>
          </p:cNvPicPr>
          <p:nvPr/>
        </p:nvPicPr>
        <p:blipFill>
          <a:blip r:embed="rId2"/>
          <a:stretch>
            <a:fillRect/>
          </a:stretch>
        </p:blipFill>
        <p:spPr>
          <a:xfrm>
            <a:off x="2021231" y="1099930"/>
            <a:ext cx="5275317" cy="3846444"/>
          </a:xfrm>
          <a:prstGeom prst="rect">
            <a:avLst/>
          </a:prstGeom>
        </p:spPr>
      </p:pic>
    </p:spTree>
    <p:extLst>
      <p:ext uri="{BB962C8B-B14F-4D97-AF65-F5344CB8AC3E}">
        <p14:creationId xmlns:p14="http://schemas.microsoft.com/office/powerpoint/2010/main" xmlns="" val="16396476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1813B9E-2939-AA4D-B61F-4E7A3EA14856}"/>
              </a:ext>
            </a:extLst>
          </p:cNvPr>
          <p:cNvSpPr>
            <a:spLocks noGrp="1"/>
          </p:cNvSpPr>
          <p:nvPr>
            <p:ph idx="1"/>
          </p:nvPr>
        </p:nvSpPr>
        <p:spPr>
          <a:xfrm>
            <a:off x="4296427" y="1244275"/>
            <a:ext cx="4433431" cy="4041709"/>
          </a:xfrm>
        </p:spPr>
        <p:txBody>
          <a:bodyPr>
            <a:normAutofit fontScale="85000" lnSpcReduction="20000"/>
          </a:bodyPr>
          <a:lstStyle/>
          <a:p>
            <a:pPr marL="0" indent="0">
              <a:buNone/>
            </a:pPr>
            <a:r>
              <a:rPr lang="en-CA" sz="1900" dirty="0"/>
              <a:t> </a:t>
            </a:r>
            <a:r>
              <a:rPr lang="en-CA" sz="1900" dirty="0" err="1"/>
              <a:t>Mr</a:t>
            </a:r>
            <a:r>
              <a:rPr lang="en-CA" sz="1900" dirty="0"/>
              <a:t> Goh </a:t>
            </a:r>
            <a:r>
              <a:rPr lang="en-CA" sz="1900" dirty="0" err="1"/>
              <a:t>Choon</a:t>
            </a:r>
            <a:r>
              <a:rPr lang="en-CA" sz="1900" dirty="0"/>
              <a:t> </a:t>
            </a:r>
            <a:r>
              <a:rPr lang="en-CA" sz="1900" dirty="0" err="1"/>
              <a:t>Phong</a:t>
            </a:r>
            <a:r>
              <a:rPr lang="en-CA" sz="1900" dirty="0"/>
              <a:t> </a:t>
            </a:r>
            <a:br>
              <a:rPr lang="en-CA" sz="1900" dirty="0"/>
            </a:br>
            <a:r>
              <a:rPr lang="en-CA" sz="1900" b="1" dirty="0"/>
              <a:t>Chief Executive Officer </a:t>
            </a:r>
            <a:endParaRPr lang="en-CA" sz="1900" dirty="0"/>
          </a:p>
          <a:p>
            <a:r>
              <a:rPr lang="en-CA" sz="1900" dirty="0" err="1"/>
              <a:t>Mr</a:t>
            </a:r>
            <a:r>
              <a:rPr lang="en-CA" sz="1900" dirty="0"/>
              <a:t> Goh joined Singapore Airlines in 1990 and has held senior management positions in Singapore as well as overseas. </a:t>
            </a:r>
            <a:r>
              <a:rPr lang="en-CA" sz="1900" dirty="0" err="1"/>
              <a:t>Mr</a:t>
            </a:r>
            <a:r>
              <a:rPr lang="en-CA" sz="1900" dirty="0"/>
              <a:t> Goh joined the Airline’s Board on 1 October 2010 and was appointed CEO on 1 January 2011. </a:t>
            </a:r>
          </a:p>
          <a:p>
            <a:r>
              <a:rPr lang="en-CA" sz="1900" dirty="0" err="1"/>
              <a:t>Mr</a:t>
            </a:r>
            <a:r>
              <a:rPr lang="en-CA" sz="1900" dirty="0"/>
              <a:t> Goh became Executive Vice President Marketing and the Regions in June 2010. Prior to that he was President of Singapore Airlines Cargo for four years. Previous senior positions with Singapore Airlines included Senior Vice President Finance, Senior Vice President Information Technology and Senior Vice President Commercial Technology. His overseas assignments were in China and Scandinavia. </a:t>
            </a:r>
          </a:p>
          <a:p>
            <a:pPr marL="0" indent="0">
              <a:buNone/>
            </a:pPr>
            <a:r>
              <a:rPr lang="en-CA" dirty="0"/>
              <a:t/>
            </a:r>
            <a:br>
              <a:rPr lang="en-CA" dirty="0"/>
            </a:br>
            <a:endParaRPr lang="en-CA" dirty="0"/>
          </a:p>
          <a:p>
            <a:endParaRPr lang="en-US" dirty="0"/>
          </a:p>
        </p:txBody>
      </p:sp>
      <p:pic>
        <p:nvPicPr>
          <p:cNvPr id="7" name="Picture 6">
            <a:extLst>
              <a:ext uri="{FF2B5EF4-FFF2-40B4-BE49-F238E27FC236}">
                <a16:creationId xmlns:a16="http://schemas.microsoft.com/office/drawing/2014/main" xmlns="" id="{05781019-235F-4549-B96C-99389FEF27E9}"/>
              </a:ext>
            </a:extLst>
          </p:cNvPr>
          <p:cNvPicPr>
            <a:picLocks noChangeAspect="1"/>
          </p:cNvPicPr>
          <p:nvPr/>
        </p:nvPicPr>
        <p:blipFill>
          <a:blip r:embed="rId2"/>
          <a:stretch>
            <a:fillRect/>
          </a:stretch>
        </p:blipFill>
        <p:spPr>
          <a:xfrm>
            <a:off x="554755" y="1670972"/>
            <a:ext cx="3233890" cy="2713138"/>
          </a:xfrm>
          <a:prstGeom prst="rect">
            <a:avLst/>
          </a:prstGeom>
        </p:spPr>
      </p:pic>
      <p:pic>
        <p:nvPicPr>
          <p:cNvPr id="8" name="Google Shape;1134;p148">
            <a:extLst>
              <a:ext uri="{FF2B5EF4-FFF2-40B4-BE49-F238E27FC236}">
                <a16:creationId xmlns:a16="http://schemas.microsoft.com/office/drawing/2014/main" xmlns="" id="{A9F46A8C-9103-5245-AC32-971C855520F6}"/>
              </a:ext>
            </a:extLst>
          </p:cNvPr>
          <p:cNvPicPr preferRelativeResize="0"/>
          <p:nvPr/>
        </p:nvPicPr>
        <p:blipFill>
          <a:blip r:embed="rId3">
            <a:alphaModFix/>
          </a:blip>
          <a:stretch>
            <a:fillRect/>
          </a:stretch>
        </p:blipFill>
        <p:spPr>
          <a:xfrm>
            <a:off x="8142175" y="477750"/>
            <a:ext cx="1001825" cy="1001825"/>
          </a:xfrm>
          <a:prstGeom prst="rect">
            <a:avLst/>
          </a:prstGeom>
          <a:noFill/>
          <a:ln>
            <a:noFill/>
          </a:ln>
        </p:spPr>
      </p:pic>
      <p:sp>
        <p:nvSpPr>
          <p:cNvPr id="9" name="Google Shape;1133;p148">
            <a:extLst>
              <a:ext uri="{FF2B5EF4-FFF2-40B4-BE49-F238E27FC236}">
                <a16:creationId xmlns:a16="http://schemas.microsoft.com/office/drawing/2014/main" xmlns="" id="{1B5CE221-C020-C74B-9992-130A886ABB73}"/>
              </a:ext>
            </a:extLst>
          </p:cNvPr>
          <p:cNvSpPr txBox="1">
            <a:spLocks/>
          </p:cNvSpPr>
          <p:nvPr/>
        </p:nvSpPr>
        <p:spPr>
          <a:xfrm>
            <a:off x="2869751" y="470146"/>
            <a:ext cx="7688400" cy="535200"/>
          </a:xfrm>
          <a:prstGeom prst="rect">
            <a:avLst/>
          </a:prstGeom>
        </p:spPr>
        <p:txBody>
          <a:bodyPr spcFirstLastPara="1" vert="horz" wrap="square" lIns="91425" tIns="91425" rIns="91425" bIns="91425" rtlCol="0" anchor="t" anchorCtr="0">
            <a:noAutofit/>
          </a:bodyPr>
          <a:lst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l">
              <a:spcBef>
                <a:spcPts val="0"/>
              </a:spcBef>
            </a:pPr>
            <a:r>
              <a:rPr lang="en-CA" dirty="0"/>
              <a:t>management profile</a:t>
            </a:r>
          </a:p>
        </p:txBody>
      </p:sp>
    </p:spTree>
    <p:extLst>
      <p:ext uri="{BB962C8B-B14F-4D97-AF65-F5344CB8AC3E}">
        <p14:creationId xmlns:p14="http://schemas.microsoft.com/office/powerpoint/2010/main" xmlns="" val="39015669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48"/>
          <p:cNvSpPr txBox="1">
            <a:spLocks noGrp="1"/>
          </p:cNvSpPr>
          <p:nvPr>
            <p:ph type="title"/>
          </p:nvPr>
        </p:nvSpPr>
        <p:spPr>
          <a:xfrm>
            <a:off x="3007537" y="4777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management profile</a:t>
            </a:r>
            <a:endParaRPr dirty="0"/>
          </a:p>
        </p:txBody>
      </p:sp>
      <p:pic>
        <p:nvPicPr>
          <p:cNvPr id="1134" name="Google Shape;1134;p148"/>
          <p:cNvPicPr preferRelativeResize="0"/>
          <p:nvPr/>
        </p:nvPicPr>
        <p:blipFill>
          <a:blip r:embed="rId3">
            <a:alphaModFix/>
          </a:blip>
          <a:stretch>
            <a:fillRect/>
          </a:stretch>
        </p:blipFill>
        <p:spPr>
          <a:xfrm>
            <a:off x="8142175" y="477750"/>
            <a:ext cx="1001825" cy="1001825"/>
          </a:xfrm>
          <a:prstGeom prst="rect">
            <a:avLst/>
          </a:prstGeom>
          <a:noFill/>
          <a:ln>
            <a:noFill/>
          </a:ln>
        </p:spPr>
      </p:pic>
      <p:sp>
        <p:nvSpPr>
          <p:cNvPr id="7" name="Content Placeholder 2">
            <a:extLst>
              <a:ext uri="{FF2B5EF4-FFF2-40B4-BE49-F238E27FC236}">
                <a16:creationId xmlns:a16="http://schemas.microsoft.com/office/drawing/2014/main" xmlns="" id="{F2B6A61F-18E8-EF4F-B5D4-17EE71B31835}"/>
              </a:ext>
            </a:extLst>
          </p:cNvPr>
          <p:cNvSpPr txBox="1">
            <a:spLocks/>
          </p:cNvSpPr>
          <p:nvPr/>
        </p:nvSpPr>
        <p:spPr>
          <a:xfrm>
            <a:off x="4296427" y="1244275"/>
            <a:ext cx="4433431" cy="4041709"/>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CA" dirty="0" err="1"/>
              <a:t>Mr</a:t>
            </a:r>
            <a:r>
              <a:rPr lang="en-CA" dirty="0"/>
              <a:t> </a:t>
            </a:r>
            <a:r>
              <a:rPr lang="en-CA" dirty="0" err="1"/>
              <a:t>Mak</a:t>
            </a:r>
            <a:r>
              <a:rPr lang="en-CA" dirty="0"/>
              <a:t> </a:t>
            </a:r>
            <a:r>
              <a:rPr lang="en-CA" dirty="0" err="1"/>
              <a:t>Swee</a:t>
            </a:r>
            <a:r>
              <a:rPr lang="en-CA" dirty="0"/>
              <a:t> Wah </a:t>
            </a:r>
            <a:br>
              <a:rPr lang="en-CA" dirty="0"/>
            </a:br>
            <a:r>
              <a:rPr lang="en-CA" b="1" dirty="0"/>
              <a:t>Executive Vice President Commercia</a:t>
            </a:r>
            <a:endParaRPr lang="en-CA" dirty="0"/>
          </a:p>
          <a:p>
            <a:r>
              <a:rPr lang="en-CA" dirty="0" err="1"/>
              <a:t>Mr</a:t>
            </a:r>
            <a:r>
              <a:rPr lang="en-CA" dirty="0"/>
              <a:t> </a:t>
            </a:r>
            <a:r>
              <a:rPr lang="en-CA" dirty="0" err="1"/>
              <a:t>Mak</a:t>
            </a:r>
            <a:r>
              <a:rPr lang="en-CA" dirty="0"/>
              <a:t> graduated from the London School of Economics with a Masters Degree in Science, majoring in Operational Research, and a Bachelor of Science (First Class Honours) in Accounting and Finance. </a:t>
            </a:r>
          </a:p>
          <a:p>
            <a:r>
              <a:rPr lang="en-CA" dirty="0"/>
              <a:t>He joined Singapore Airlines in 1983 and worked in a number of management positions in Singapore as well as overseas. </a:t>
            </a:r>
          </a:p>
          <a:p>
            <a:r>
              <a:rPr lang="en-CA" dirty="0" err="1"/>
              <a:t>Mr</a:t>
            </a:r>
            <a:r>
              <a:rPr lang="en-CA" dirty="0"/>
              <a:t> </a:t>
            </a:r>
            <a:r>
              <a:rPr lang="en-CA" dirty="0" err="1"/>
              <a:t>Mak</a:t>
            </a:r>
            <a:r>
              <a:rPr lang="en-CA" dirty="0"/>
              <a:t> was promoted to Executive Vice President for Operations and Services on 1 January 2008 and was appointed Executive Vice President Commercial on 1 February 2011. </a:t>
            </a:r>
          </a:p>
          <a:p>
            <a:r>
              <a:rPr lang="en-CA" dirty="0" err="1"/>
              <a:t>Mr</a:t>
            </a:r>
            <a:r>
              <a:rPr lang="en-CA" dirty="0"/>
              <a:t> </a:t>
            </a:r>
            <a:r>
              <a:rPr lang="en-CA" dirty="0" err="1"/>
              <a:t>Mak</a:t>
            </a:r>
            <a:r>
              <a:rPr lang="en-CA" dirty="0"/>
              <a:t> is currently Chairman of SilkAir. He is also a Non-Executive Director of TATA SIA Airlines Limited.</a:t>
            </a:r>
          </a:p>
          <a:p>
            <a:pPr marL="0" indent="0">
              <a:buFont typeface="Arial" panose="020B0604020202020204" pitchFamily="34" charset="0"/>
              <a:buNone/>
            </a:pPr>
            <a:r>
              <a:rPr lang="en-CA" dirty="0"/>
              <a:t/>
            </a:r>
            <a:br>
              <a:rPr lang="en-CA" dirty="0"/>
            </a:br>
            <a:endParaRPr lang="en-CA" dirty="0"/>
          </a:p>
          <a:p>
            <a:endParaRPr lang="en-US" dirty="0"/>
          </a:p>
        </p:txBody>
      </p:sp>
      <p:pic>
        <p:nvPicPr>
          <p:cNvPr id="4" name="Picture 3">
            <a:extLst>
              <a:ext uri="{FF2B5EF4-FFF2-40B4-BE49-F238E27FC236}">
                <a16:creationId xmlns:a16="http://schemas.microsoft.com/office/drawing/2014/main" xmlns="" id="{220A0269-EC43-D442-84F1-DF8ED187BF37}"/>
              </a:ext>
            </a:extLst>
          </p:cNvPr>
          <p:cNvPicPr>
            <a:picLocks noChangeAspect="1"/>
          </p:cNvPicPr>
          <p:nvPr/>
        </p:nvPicPr>
        <p:blipFill>
          <a:blip r:embed="rId4"/>
          <a:stretch>
            <a:fillRect/>
          </a:stretch>
        </p:blipFill>
        <p:spPr>
          <a:xfrm>
            <a:off x="643785" y="1867882"/>
            <a:ext cx="3238500" cy="2400300"/>
          </a:xfrm>
          <a:prstGeom prst="rect">
            <a:avLst/>
          </a:prstGeom>
        </p:spPr>
      </p:pic>
    </p:spTree>
    <p:extLst>
      <p:ext uri="{BB962C8B-B14F-4D97-AF65-F5344CB8AC3E}">
        <p14:creationId xmlns:p14="http://schemas.microsoft.com/office/powerpoint/2010/main" xmlns="" val="26455033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48"/>
          <p:cNvSpPr txBox="1">
            <a:spLocks noGrp="1"/>
          </p:cNvSpPr>
          <p:nvPr>
            <p:ph type="title"/>
          </p:nvPr>
        </p:nvSpPr>
        <p:spPr>
          <a:xfrm>
            <a:off x="3007537" y="477750"/>
            <a:ext cx="7688400" cy="535200"/>
          </a:xfrm>
          <a:prstGeom prst="rect">
            <a:avLst/>
          </a:prstGeom>
        </p:spPr>
        <p:txBody>
          <a:bodyPr spcFirstLastPara="1" wrap="square" lIns="91425" tIns="91425" rIns="91425" bIns="91425" anchor="t" anchorCtr="0">
            <a:noAutofit/>
          </a:bodyPr>
          <a:lstStyle/>
          <a:p>
            <a:pPr lvl="0" algn="l">
              <a:spcBef>
                <a:spcPts val="0"/>
              </a:spcBef>
            </a:pPr>
            <a:r>
              <a:rPr lang="en" dirty="0"/>
              <a:t>management profile</a:t>
            </a:r>
            <a:endParaRPr dirty="0"/>
          </a:p>
        </p:txBody>
      </p:sp>
      <p:pic>
        <p:nvPicPr>
          <p:cNvPr id="1134" name="Google Shape;1134;p148"/>
          <p:cNvPicPr preferRelativeResize="0"/>
          <p:nvPr/>
        </p:nvPicPr>
        <p:blipFill>
          <a:blip r:embed="rId3">
            <a:alphaModFix/>
          </a:blip>
          <a:stretch>
            <a:fillRect/>
          </a:stretch>
        </p:blipFill>
        <p:spPr>
          <a:xfrm>
            <a:off x="8142175" y="477750"/>
            <a:ext cx="1001825" cy="1001825"/>
          </a:xfrm>
          <a:prstGeom prst="rect">
            <a:avLst/>
          </a:prstGeom>
          <a:noFill/>
          <a:ln>
            <a:noFill/>
          </a:ln>
        </p:spPr>
      </p:pic>
      <p:sp>
        <p:nvSpPr>
          <p:cNvPr id="7" name="Content Placeholder 2">
            <a:extLst>
              <a:ext uri="{FF2B5EF4-FFF2-40B4-BE49-F238E27FC236}">
                <a16:creationId xmlns:a16="http://schemas.microsoft.com/office/drawing/2014/main" xmlns="" id="{F2B6A61F-18E8-EF4F-B5D4-17EE71B31835}"/>
              </a:ext>
            </a:extLst>
          </p:cNvPr>
          <p:cNvSpPr txBox="1">
            <a:spLocks/>
          </p:cNvSpPr>
          <p:nvPr/>
        </p:nvSpPr>
        <p:spPr>
          <a:xfrm>
            <a:off x="4296427" y="1244275"/>
            <a:ext cx="4433431" cy="4041709"/>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CA" dirty="0" err="1"/>
              <a:t>Mr</a:t>
            </a:r>
            <a:r>
              <a:rPr lang="en-CA" dirty="0"/>
              <a:t> Ng Chin </a:t>
            </a:r>
            <a:r>
              <a:rPr lang="en-CA" dirty="0" err="1"/>
              <a:t>Hwee</a:t>
            </a:r>
            <a:r>
              <a:rPr lang="en-CA" dirty="0"/>
              <a:t> </a:t>
            </a:r>
            <a:br>
              <a:rPr lang="en-CA" dirty="0"/>
            </a:br>
            <a:r>
              <a:rPr lang="en-CA" b="1" dirty="0"/>
              <a:t>Executive Vice President Human Resources &amp; Operations</a:t>
            </a:r>
            <a:endParaRPr lang="en-CA" dirty="0"/>
          </a:p>
          <a:p>
            <a:r>
              <a:rPr lang="en-CA" dirty="0" err="1"/>
              <a:t>Mr</a:t>
            </a:r>
            <a:r>
              <a:rPr lang="en-CA" dirty="0"/>
              <a:t> Ng, a Singapore Airlines Scholar, graduated from the National University of Singapore with a First Class Honours degree in Engineering and holds a Master of Science in Management degree from the Massachusetts Institute of Technology, USA</a:t>
            </a:r>
          </a:p>
          <a:p>
            <a:r>
              <a:rPr lang="en-CA" dirty="0" err="1"/>
              <a:t>Mr</a:t>
            </a:r>
            <a:r>
              <a:rPr lang="en-CA" dirty="0"/>
              <a:t> Ng, a Singapore Airlines Scholar, graduated from the National University of Singapore with a First Class Honours degree in Engineering and holds a Master of Science in Management degree from the Massachusetts Institute of Technology, USA</a:t>
            </a:r>
            <a:br>
              <a:rPr lang="en-CA" dirty="0"/>
            </a:br>
            <a:endParaRPr lang="en-CA" dirty="0"/>
          </a:p>
          <a:p>
            <a:endParaRPr lang="en-US" dirty="0"/>
          </a:p>
        </p:txBody>
      </p:sp>
      <p:pic>
        <p:nvPicPr>
          <p:cNvPr id="3" name="Picture 2">
            <a:extLst>
              <a:ext uri="{FF2B5EF4-FFF2-40B4-BE49-F238E27FC236}">
                <a16:creationId xmlns:a16="http://schemas.microsoft.com/office/drawing/2014/main" xmlns="" id="{F9A1511A-FA8A-1B44-8A50-2EF907438AD3}"/>
              </a:ext>
            </a:extLst>
          </p:cNvPr>
          <p:cNvPicPr>
            <a:picLocks noChangeAspect="1"/>
          </p:cNvPicPr>
          <p:nvPr/>
        </p:nvPicPr>
        <p:blipFill>
          <a:blip r:embed="rId4"/>
          <a:stretch>
            <a:fillRect/>
          </a:stretch>
        </p:blipFill>
        <p:spPr>
          <a:xfrm>
            <a:off x="944880" y="1744519"/>
            <a:ext cx="2525021" cy="2367207"/>
          </a:xfrm>
          <a:prstGeom prst="rect">
            <a:avLst/>
          </a:prstGeom>
        </p:spPr>
      </p:pic>
    </p:spTree>
    <p:extLst>
      <p:ext uri="{BB962C8B-B14F-4D97-AF65-F5344CB8AC3E}">
        <p14:creationId xmlns:p14="http://schemas.microsoft.com/office/powerpoint/2010/main" xmlns="" val="13160107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48"/>
          <p:cNvSpPr txBox="1">
            <a:spLocks noGrp="1"/>
          </p:cNvSpPr>
          <p:nvPr>
            <p:ph type="title"/>
          </p:nvPr>
        </p:nvSpPr>
        <p:spPr>
          <a:xfrm>
            <a:off x="3007537" y="477750"/>
            <a:ext cx="7688400" cy="535200"/>
          </a:xfrm>
          <a:prstGeom prst="rect">
            <a:avLst/>
          </a:prstGeom>
        </p:spPr>
        <p:txBody>
          <a:bodyPr spcFirstLastPara="1" wrap="square" lIns="91425" tIns="91425" rIns="91425" bIns="91425" anchor="t" anchorCtr="0">
            <a:noAutofit/>
          </a:bodyPr>
          <a:lstStyle/>
          <a:p>
            <a:pPr lvl="0" algn="l">
              <a:spcBef>
                <a:spcPts val="0"/>
              </a:spcBef>
            </a:pPr>
            <a:r>
              <a:rPr lang="en" dirty="0"/>
              <a:t>management profile</a:t>
            </a:r>
            <a:endParaRPr dirty="0"/>
          </a:p>
        </p:txBody>
      </p:sp>
      <p:pic>
        <p:nvPicPr>
          <p:cNvPr id="1134" name="Google Shape;1134;p148"/>
          <p:cNvPicPr preferRelativeResize="0"/>
          <p:nvPr/>
        </p:nvPicPr>
        <p:blipFill>
          <a:blip r:embed="rId3">
            <a:alphaModFix/>
          </a:blip>
          <a:stretch>
            <a:fillRect/>
          </a:stretch>
        </p:blipFill>
        <p:spPr>
          <a:xfrm>
            <a:off x="8142175" y="477750"/>
            <a:ext cx="1001825" cy="1001825"/>
          </a:xfrm>
          <a:prstGeom prst="rect">
            <a:avLst/>
          </a:prstGeom>
          <a:noFill/>
          <a:ln>
            <a:noFill/>
          </a:ln>
        </p:spPr>
      </p:pic>
      <p:sp>
        <p:nvSpPr>
          <p:cNvPr id="7" name="Content Placeholder 2">
            <a:extLst>
              <a:ext uri="{FF2B5EF4-FFF2-40B4-BE49-F238E27FC236}">
                <a16:creationId xmlns:a16="http://schemas.microsoft.com/office/drawing/2014/main" xmlns="" id="{F2B6A61F-18E8-EF4F-B5D4-17EE71B31835}"/>
              </a:ext>
            </a:extLst>
          </p:cNvPr>
          <p:cNvSpPr txBox="1">
            <a:spLocks/>
          </p:cNvSpPr>
          <p:nvPr/>
        </p:nvSpPr>
        <p:spPr>
          <a:xfrm>
            <a:off x="4296427" y="1244275"/>
            <a:ext cx="4433431" cy="4041709"/>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CA" dirty="0" err="1"/>
              <a:t>Mr</a:t>
            </a:r>
            <a:r>
              <a:rPr lang="en-CA" dirty="0"/>
              <a:t> Stephen Barnes </a:t>
            </a:r>
            <a:br>
              <a:rPr lang="en-CA" dirty="0"/>
            </a:br>
            <a:r>
              <a:rPr lang="en-CA" b="1" dirty="0"/>
              <a:t>Senior Vice President Finance</a:t>
            </a:r>
            <a:endParaRPr lang="en-CA" dirty="0"/>
          </a:p>
          <a:p>
            <a:r>
              <a:rPr lang="en-CA" dirty="0" err="1"/>
              <a:t>Mr</a:t>
            </a:r>
            <a:r>
              <a:rPr lang="en-CA" dirty="0"/>
              <a:t> Barnes joined Singapore Airlines in January 2014 as Senior Vice President Finance. </a:t>
            </a:r>
          </a:p>
          <a:p>
            <a:r>
              <a:rPr lang="en-CA" dirty="0"/>
              <a:t>He also had an earlier stint at SIA, from June 2001 to October 2008, where he last held the position of Divisional Vice President Treasury &amp; Structured Finance.</a:t>
            </a:r>
          </a:p>
          <a:p>
            <a:r>
              <a:rPr lang="en-CA" dirty="0"/>
              <a:t>After </a:t>
            </a:r>
            <a:r>
              <a:rPr lang="en-CA" dirty="0" err="1"/>
              <a:t>Mr</a:t>
            </a:r>
            <a:r>
              <a:rPr lang="en-CA" dirty="0"/>
              <a:t> Barnes left SIA in 2008, he joined an aircraft leasing company, holding a senior leadership role. </a:t>
            </a:r>
          </a:p>
          <a:p>
            <a:r>
              <a:rPr lang="en-CA" dirty="0" err="1"/>
              <a:t>Mr</a:t>
            </a:r>
            <a:r>
              <a:rPr lang="en-CA" dirty="0"/>
              <a:t> Barnes has over 35 years’ experience as a finance professional, having held key leadership positions in industries ranging from banking to fund management. </a:t>
            </a:r>
          </a:p>
          <a:p>
            <a:pPr marL="0" indent="0">
              <a:buNone/>
            </a:pPr>
            <a:r>
              <a:rPr lang="en-CA" dirty="0"/>
              <a:t/>
            </a:r>
            <a:br>
              <a:rPr lang="en-CA" dirty="0"/>
            </a:br>
            <a:endParaRPr lang="en-CA" dirty="0"/>
          </a:p>
          <a:p>
            <a:endParaRPr lang="en-US" dirty="0"/>
          </a:p>
        </p:txBody>
      </p:sp>
      <p:pic>
        <p:nvPicPr>
          <p:cNvPr id="6" name="Picture 5">
            <a:extLst>
              <a:ext uri="{FF2B5EF4-FFF2-40B4-BE49-F238E27FC236}">
                <a16:creationId xmlns:a16="http://schemas.microsoft.com/office/drawing/2014/main" xmlns="" id="{D4BF6FB5-2E59-7349-92F4-72A2382D000F}"/>
              </a:ext>
            </a:extLst>
          </p:cNvPr>
          <p:cNvPicPr>
            <a:picLocks noChangeAspect="1"/>
          </p:cNvPicPr>
          <p:nvPr/>
        </p:nvPicPr>
        <p:blipFill>
          <a:blip r:embed="rId4"/>
          <a:stretch>
            <a:fillRect/>
          </a:stretch>
        </p:blipFill>
        <p:spPr>
          <a:xfrm>
            <a:off x="934157" y="1737360"/>
            <a:ext cx="2304343" cy="2193290"/>
          </a:xfrm>
          <a:prstGeom prst="rect">
            <a:avLst/>
          </a:prstGeom>
        </p:spPr>
      </p:pic>
    </p:spTree>
    <p:extLst>
      <p:ext uri="{BB962C8B-B14F-4D97-AF65-F5344CB8AC3E}">
        <p14:creationId xmlns:p14="http://schemas.microsoft.com/office/powerpoint/2010/main" xmlns="" val="18623619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48"/>
          <p:cNvSpPr txBox="1">
            <a:spLocks noGrp="1"/>
          </p:cNvSpPr>
          <p:nvPr>
            <p:ph type="title"/>
          </p:nvPr>
        </p:nvSpPr>
        <p:spPr>
          <a:xfrm>
            <a:off x="3007537" y="477750"/>
            <a:ext cx="7688400" cy="535200"/>
          </a:xfrm>
          <a:prstGeom prst="rect">
            <a:avLst/>
          </a:prstGeom>
        </p:spPr>
        <p:txBody>
          <a:bodyPr spcFirstLastPara="1" wrap="square" lIns="91425" tIns="91425" rIns="91425" bIns="91425" anchor="t" anchorCtr="0">
            <a:noAutofit/>
          </a:bodyPr>
          <a:lstStyle/>
          <a:p>
            <a:pPr lvl="0" algn="l">
              <a:spcBef>
                <a:spcPts val="0"/>
              </a:spcBef>
            </a:pPr>
            <a:r>
              <a:rPr lang="en" dirty="0"/>
              <a:t>management profile</a:t>
            </a:r>
            <a:endParaRPr dirty="0"/>
          </a:p>
        </p:txBody>
      </p:sp>
      <p:pic>
        <p:nvPicPr>
          <p:cNvPr id="1134" name="Google Shape;1134;p148"/>
          <p:cNvPicPr preferRelativeResize="0"/>
          <p:nvPr/>
        </p:nvPicPr>
        <p:blipFill>
          <a:blip r:embed="rId3">
            <a:alphaModFix/>
          </a:blip>
          <a:stretch>
            <a:fillRect/>
          </a:stretch>
        </p:blipFill>
        <p:spPr>
          <a:xfrm>
            <a:off x="8142175" y="477750"/>
            <a:ext cx="1001825" cy="1001825"/>
          </a:xfrm>
          <a:prstGeom prst="rect">
            <a:avLst/>
          </a:prstGeom>
          <a:noFill/>
          <a:ln>
            <a:noFill/>
          </a:ln>
        </p:spPr>
      </p:pic>
      <p:sp>
        <p:nvSpPr>
          <p:cNvPr id="7" name="Content Placeholder 2">
            <a:extLst>
              <a:ext uri="{FF2B5EF4-FFF2-40B4-BE49-F238E27FC236}">
                <a16:creationId xmlns:a16="http://schemas.microsoft.com/office/drawing/2014/main" xmlns="" id="{F2B6A61F-18E8-EF4F-B5D4-17EE71B31835}"/>
              </a:ext>
            </a:extLst>
          </p:cNvPr>
          <p:cNvSpPr txBox="1">
            <a:spLocks/>
          </p:cNvSpPr>
          <p:nvPr/>
        </p:nvSpPr>
        <p:spPr>
          <a:xfrm>
            <a:off x="4064000" y="1244275"/>
            <a:ext cx="4665859" cy="4041709"/>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CA" dirty="0" err="1"/>
              <a:t>Mr</a:t>
            </a:r>
            <a:r>
              <a:rPr lang="en-CA" dirty="0"/>
              <a:t> Chin </a:t>
            </a:r>
            <a:r>
              <a:rPr lang="en-CA" dirty="0" err="1"/>
              <a:t>Yau</a:t>
            </a:r>
            <a:r>
              <a:rPr lang="en-CA" dirty="0"/>
              <a:t> Seng </a:t>
            </a:r>
            <a:br>
              <a:rPr lang="en-CA" dirty="0"/>
            </a:br>
            <a:r>
              <a:rPr lang="en-CA" b="1" dirty="0"/>
              <a:t>Senior Vice President Cargo</a:t>
            </a:r>
            <a:endParaRPr lang="en-CA" dirty="0"/>
          </a:p>
          <a:p>
            <a:r>
              <a:rPr lang="en-CA" dirty="0" err="1"/>
              <a:t>Mr</a:t>
            </a:r>
            <a:r>
              <a:rPr lang="en-CA" dirty="0"/>
              <a:t> Chin assumed the post of Senior Vice President Cargo following the re-integration of SIA Cargo as a Division of Singapore Airlines from 1 April 2018. Prior to that, he had been President SIA Cargo since May 2014. </a:t>
            </a:r>
          </a:p>
          <a:p>
            <a:r>
              <a:rPr lang="en-CA" dirty="0" err="1"/>
              <a:t>Mr</a:t>
            </a:r>
            <a:r>
              <a:rPr lang="en-CA" dirty="0"/>
              <a:t> Chin began his career with SIA in 1995 as a Cadet Administrative Officer and has held various executive positions across the SIA Group. </a:t>
            </a:r>
          </a:p>
          <a:p>
            <a:r>
              <a:rPr lang="en-CA" dirty="0"/>
              <a:t>He was Chief Executive SilkAir from 2007 to 2010 and Chief Executive Officer of Tiger Airways Holdings from 2011 to 2012. Prior to his move to SIA Cargo, he held the position of Senior Vice President Sales &amp; Marketing in SIA. </a:t>
            </a:r>
          </a:p>
          <a:p>
            <a:pPr marL="0" indent="0">
              <a:buNone/>
            </a:pPr>
            <a:r>
              <a:rPr lang="en-CA" dirty="0"/>
              <a:t/>
            </a:r>
            <a:br>
              <a:rPr lang="en-CA" dirty="0"/>
            </a:br>
            <a:endParaRPr lang="en-CA" dirty="0"/>
          </a:p>
          <a:p>
            <a:endParaRPr lang="en-US" dirty="0"/>
          </a:p>
        </p:txBody>
      </p:sp>
      <p:pic>
        <p:nvPicPr>
          <p:cNvPr id="3" name="Picture 2">
            <a:extLst>
              <a:ext uri="{FF2B5EF4-FFF2-40B4-BE49-F238E27FC236}">
                <a16:creationId xmlns:a16="http://schemas.microsoft.com/office/drawing/2014/main" xmlns="" id="{1C720DBD-20E8-A242-B22B-B60D9310F166}"/>
              </a:ext>
            </a:extLst>
          </p:cNvPr>
          <p:cNvPicPr>
            <a:picLocks noChangeAspect="1"/>
          </p:cNvPicPr>
          <p:nvPr/>
        </p:nvPicPr>
        <p:blipFill>
          <a:blip r:embed="rId4"/>
          <a:stretch>
            <a:fillRect/>
          </a:stretch>
        </p:blipFill>
        <p:spPr>
          <a:xfrm>
            <a:off x="599440" y="1554480"/>
            <a:ext cx="2931160" cy="2448560"/>
          </a:xfrm>
          <a:prstGeom prst="rect">
            <a:avLst/>
          </a:prstGeom>
        </p:spPr>
      </p:pic>
    </p:spTree>
    <p:extLst>
      <p:ext uri="{BB962C8B-B14F-4D97-AF65-F5344CB8AC3E}">
        <p14:creationId xmlns:p14="http://schemas.microsoft.com/office/powerpoint/2010/main" xmlns="" val="37990163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48"/>
          <p:cNvSpPr txBox="1">
            <a:spLocks noGrp="1"/>
          </p:cNvSpPr>
          <p:nvPr>
            <p:ph type="title"/>
          </p:nvPr>
        </p:nvSpPr>
        <p:spPr>
          <a:xfrm>
            <a:off x="3007537" y="477750"/>
            <a:ext cx="7688400" cy="535200"/>
          </a:xfrm>
          <a:prstGeom prst="rect">
            <a:avLst/>
          </a:prstGeom>
        </p:spPr>
        <p:txBody>
          <a:bodyPr spcFirstLastPara="1" wrap="square" lIns="91425" tIns="91425" rIns="91425" bIns="91425" anchor="t" anchorCtr="0">
            <a:noAutofit/>
          </a:bodyPr>
          <a:lstStyle/>
          <a:p>
            <a:pPr lvl="0" algn="l">
              <a:spcBef>
                <a:spcPts val="0"/>
              </a:spcBef>
            </a:pPr>
            <a:r>
              <a:rPr lang="en" dirty="0"/>
              <a:t>management profile</a:t>
            </a:r>
            <a:endParaRPr dirty="0"/>
          </a:p>
        </p:txBody>
      </p:sp>
      <p:pic>
        <p:nvPicPr>
          <p:cNvPr id="1134" name="Google Shape;1134;p148"/>
          <p:cNvPicPr preferRelativeResize="0"/>
          <p:nvPr/>
        </p:nvPicPr>
        <p:blipFill>
          <a:blip r:embed="rId3">
            <a:alphaModFix/>
          </a:blip>
          <a:stretch>
            <a:fillRect/>
          </a:stretch>
        </p:blipFill>
        <p:spPr>
          <a:xfrm>
            <a:off x="8142175" y="477750"/>
            <a:ext cx="1001825" cy="1001825"/>
          </a:xfrm>
          <a:prstGeom prst="rect">
            <a:avLst/>
          </a:prstGeom>
          <a:noFill/>
          <a:ln>
            <a:noFill/>
          </a:ln>
        </p:spPr>
      </p:pic>
      <p:sp>
        <p:nvSpPr>
          <p:cNvPr id="7" name="Content Placeholder 2">
            <a:extLst>
              <a:ext uri="{FF2B5EF4-FFF2-40B4-BE49-F238E27FC236}">
                <a16:creationId xmlns:a16="http://schemas.microsoft.com/office/drawing/2014/main" xmlns="" id="{F2B6A61F-18E8-EF4F-B5D4-17EE71B31835}"/>
              </a:ext>
            </a:extLst>
          </p:cNvPr>
          <p:cNvSpPr txBox="1">
            <a:spLocks/>
          </p:cNvSpPr>
          <p:nvPr/>
        </p:nvSpPr>
        <p:spPr>
          <a:xfrm>
            <a:off x="4064000" y="1244275"/>
            <a:ext cx="4665859" cy="4041709"/>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CA" dirty="0" err="1"/>
              <a:t>Mr</a:t>
            </a:r>
            <a:r>
              <a:rPr lang="en-CA" dirty="0"/>
              <a:t> Lau Hwa Peng </a:t>
            </a:r>
            <a:br>
              <a:rPr lang="en-CA" dirty="0"/>
            </a:br>
            <a:r>
              <a:rPr lang="en-CA" b="1" dirty="0"/>
              <a:t>Senior Vice President Engineering</a:t>
            </a:r>
            <a:endParaRPr lang="en-CA" dirty="0"/>
          </a:p>
          <a:p>
            <a:r>
              <a:rPr lang="en-CA" dirty="0" err="1"/>
              <a:t>Mr</a:t>
            </a:r>
            <a:r>
              <a:rPr lang="en-CA" dirty="0"/>
              <a:t> Lau joined Singapore Airlines in February 1992 as a Technical Services Engineer. He held positions in Engineering Planning, Engineering Supplies and Technical Projects before being appointed Manager Projects in 2000 and subsequently Senior Manager Technical Services in 2001. He was promoted to Vice President Technical Services in 2004. </a:t>
            </a:r>
          </a:p>
          <a:p>
            <a:r>
              <a:rPr lang="en-CA" dirty="0" err="1"/>
              <a:t>Mr</a:t>
            </a:r>
            <a:r>
              <a:rPr lang="en-CA" dirty="0"/>
              <a:t> Lau became Vice President Company Planning &amp; Fuel in July 2009. He was seconded to SIA Engineering Company as Vice President Line Maintenance (Services &amp; Projects) and Vice President Heavy Maintenance &amp; Planning in 2011. He returned to Head Office as Vice President Technical Services in December 2012. </a:t>
            </a:r>
            <a:br>
              <a:rPr lang="en-CA" dirty="0"/>
            </a:br>
            <a:endParaRPr lang="en-CA" dirty="0"/>
          </a:p>
          <a:p>
            <a:pPr marL="0" indent="0">
              <a:buNone/>
            </a:pPr>
            <a:r>
              <a:rPr lang="en-CA" dirty="0"/>
              <a:t/>
            </a:r>
            <a:br>
              <a:rPr lang="en-CA" dirty="0"/>
            </a:br>
            <a:endParaRPr lang="en-CA" dirty="0"/>
          </a:p>
          <a:p>
            <a:endParaRPr lang="en-US" dirty="0"/>
          </a:p>
        </p:txBody>
      </p:sp>
      <p:pic>
        <p:nvPicPr>
          <p:cNvPr id="4" name="Picture 3">
            <a:extLst>
              <a:ext uri="{FF2B5EF4-FFF2-40B4-BE49-F238E27FC236}">
                <a16:creationId xmlns:a16="http://schemas.microsoft.com/office/drawing/2014/main" xmlns="" id="{9689ACF4-B811-5C49-9457-EDFF98A23998}"/>
              </a:ext>
            </a:extLst>
          </p:cNvPr>
          <p:cNvPicPr>
            <a:picLocks noChangeAspect="1"/>
          </p:cNvPicPr>
          <p:nvPr/>
        </p:nvPicPr>
        <p:blipFill>
          <a:blip r:embed="rId4"/>
          <a:stretch>
            <a:fillRect/>
          </a:stretch>
        </p:blipFill>
        <p:spPr>
          <a:xfrm>
            <a:off x="917345" y="1712906"/>
            <a:ext cx="2432914" cy="2137734"/>
          </a:xfrm>
          <a:prstGeom prst="rect">
            <a:avLst/>
          </a:prstGeom>
        </p:spPr>
      </p:pic>
    </p:spTree>
    <p:extLst>
      <p:ext uri="{BB962C8B-B14F-4D97-AF65-F5344CB8AC3E}">
        <p14:creationId xmlns:p14="http://schemas.microsoft.com/office/powerpoint/2010/main" xmlns="" val="19849579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competitors</a:t>
            </a:r>
          </a:p>
        </p:txBody>
      </p:sp>
    </p:spTree>
    <p:extLst>
      <p:ext uri="{BB962C8B-B14F-4D97-AF65-F5344CB8AC3E}">
        <p14:creationId xmlns:p14="http://schemas.microsoft.com/office/powerpoint/2010/main" xmlns="" val="20332115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213290" y="2853308"/>
            <a:ext cx="2143125" cy="2143125"/>
          </a:xfrm>
          <a:prstGeom prst="rect">
            <a:avLst/>
          </a:prstGeom>
        </p:spPr>
      </p:pic>
      <p:sp>
        <p:nvSpPr>
          <p:cNvPr id="2" name="Title 1"/>
          <p:cNvSpPr>
            <a:spLocks noGrp="1"/>
          </p:cNvSpPr>
          <p:nvPr>
            <p:ph type="title"/>
          </p:nvPr>
        </p:nvSpPr>
        <p:spPr>
          <a:xfrm>
            <a:off x="521804" y="635294"/>
            <a:ext cx="6457950" cy="969771"/>
          </a:xfrm>
        </p:spPr>
        <p:txBody>
          <a:bodyPr/>
          <a:lstStyle/>
          <a:p>
            <a:pPr algn="l"/>
            <a:r>
              <a:rPr lang="en-US" dirty="0"/>
              <a:t>Top competitors</a:t>
            </a:r>
          </a:p>
        </p:txBody>
      </p:sp>
      <p:pic>
        <p:nvPicPr>
          <p:cNvPr id="4" name="Content Placeholder 3"/>
          <p:cNvPicPr>
            <a:picLocks noGrp="1" noChangeAspect="1"/>
          </p:cNvPicPr>
          <p:nvPr>
            <p:ph idx="1"/>
          </p:nvPr>
        </p:nvPicPr>
        <p:blipFill>
          <a:blip r:embed="rId3"/>
          <a:stretch>
            <a:fillRect/>
          </a:stretch>
        </p:blipFill>
        <p:spPr>
          <a:xfrm>
            <a:off x="674825" y="1674639"/>
            <a:ext cx="2466975" cy="1847850"/>
          </a:xfrm>
          <a:prstGeom prst="rect">
            <a:avLst/>
          </a:prstGeom>
        </p:spPr>
      </p:pic>
      <p:pic>
        <p:nvPicPr>
          <p:cNvPr id="5" name="Picture 4"/>
          <p:cNvPicPr>
            <a:picLocks noChangeAspect="1"/>
          </p:cNvPicPr>
          <p:nvPr/>
        </p:nvPicPr>
        <p:blipFill>
          <a:blip r:embed="rId4"/>
          <a:stretch>
            <a:fillRect/>
          </a:stretch>
        </p:blipFill>
        <p:spPr>
          <a:xfrm>
            <a:off x="6979754" y="1605065"/>
            <a:ext cx="1717605" cy="1717605"/>
          </a:xfrm>
          <a:prstGeom prst="rect">
            <a:avLst/>
          </a:prstGeom>
        </p:spPr>
      </p:pic>
      <p:pic>
        <p:nvPicPr>
          <p:cNvPr id="6" name="Picture 5"/>
          <p:cNvPicPr>
            <a:picLocks noChangeAspect="1"/>
          </p:cNvPicPr>
          <p:nvPr/>
        </p:nvPicPr>
        <p:blipFill>
          <a:blip r:embed="rId5"/>
          <a:stretch>
            <a:fillRect/>
          </a:stretch>
        </p:blipFill>
        <p:spPr>
          <a:xfrm>
            <a:off x="3141801" y="2117037"/>
            <a:ext cx="3476410" cy="777425"/>
          </a:xfrm>
          <a:prstGeom prst="rect">
            <a:avLst/>
          </a:prstGeom>
        </p:spPr>
      </p:pic>
      <p:pic>
        <p:nvPicPr>
          <p:cNvPr id="7" name="Picture 6"/>
          <p:cNvPicPr>
            <a:picLocks noChangeAspect="1"/>
          </p:cNvPicPr>
          <p:nvPr/>
        </p:nvPicPr>
        <p:blipFill>
          <a:blip r:embed="rId6"/>
          <a:stretch>
            <a:fillRect/>
          </a:stretch>
        </p:blipFill>
        <p:spPr>
          <a:xfrm>
            <a:off x="762718" y="3668908"/>
            <a:ext cx="2700446" cy="591956"/>
          </a:xfrm>
          <a:prstGeom prst="rect">
            <a:avLst/>
          </a:prstGeom>
        </p:spPr>
      </p:pic>
      <p:pic>
        <p:nvPicPr>
          <p:cNvPr id="8" name="Picture 7"/>
          <p:cNvPicPr>
            <a:picLocks noChangeAspect="1"/>
          </p:cNvPicPr>
          <p:nvPr/>
        </p:nvPicPr>
        <p:blipFill>
          <a:blip r:embed="rId7"/>
          <a:stretch>
            <a:fillRect/>
          </a:stretch>
        </p:blipFill>
        <p:spPr>
          <a:xfrm>
            <a:off x="3808442" y="2812153"/>
            <a:ext cx="2143125" cy="2143125"/>
          </a:xfrm>
          <a:prstGeom prst="rect">
            <a:avLst/>
          </a:prstGeom>
        </p:spPr>
      </p:pic>
      <p:pic>
        <p:nvPicPr>
          <p:cNvPr id="10" name="Google Shape;1188;p154"/>
          <p:cNvPicPr preferRelativeResize="0"/>
          <p:nvPr/>
        </p:nvPicPr>
        <p:blipFill>
          <a:blip r:embed="rId8">
            <a:alphaModFix/>
          </a:blip>
          <a:stretch>
            <a:fillRect/>
          </a:stretch>
        </p:blipFill>
        <p:spPr>
          <a:xfrm>
            <a:off x="7497799" y="480031"/>
            <a:ext cx="1001825" cy="1001825"/>
          </a:xfrm>
          <a:prstGeom prst="rect">
            <a:avLst/>
          </a:prstGeom>
          <a:noFill/>
          <a:ln>
            <a:noFill/>
          </a:ln>
        </p:spPr>
      </p:pic>
    </p:spTree>
    <p:extLst>
      <p:ext uri="{BB962C8B-B14F-4D97-AF65-F5344CB8AC3E}">
        <p14:creationId xmlns:p14="http://schemas.microsoft.com/office/powerpoint/2010/main" xmlns="" val="4383241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55983" y="723195"/>
            <a:ext cx="7066721" cy="4306006"/>
          </a:xfrm>
        </p:spPr>
      </p:pic>
      <p:sp>
        <p:nvSpPr>
          <p:cNvPr id="2" name="Title 1"/>
          <p:cNvSpPr>
            <a:spLocks noGrp="1"/>
          </p:cNvSpPr>
          <p:nvPr>
            <p:ph type="title"/>
          </p:nvPr>
        </p:nvSpPr>
        <p:spPr>
          <a:xfrm>
            <a:off x="-382656" y="-105005"/>
            <a:ext cx="7827065" cy="969771"/>
          </a:xfrm>
        </p:spPr>
        <p:txBody>
          <a:bodyPr/>
          <a:lstStyle/>
          <a:p>
            <a:r>
              <a:rPr lang="en-US" dirty="0"/>
              <a:t>5 year Stock price comparison </a:t>
            </a:r>
          </a:p>
        </p:txBody>
      </p:sp>
      <p:sp>
        <p:nvSpPr>
          <p:cNvPr id="5" name="Rectangle 4"/>
          <p:cNvSpPr/>
          <p:nvPr/>
        </p:nvSpPr>
        <p:spPr>
          <a:xfrm>
            <a:off x="3040638" y="864767"/>
            <a:ext cx="5720704" cy="369332"/>
          </a:xfrm>
          <a:prstGeom prst="rect">
            <a:avLst/>
          </a:prstGeom>
        </p:spPr>
        <p:txBody>
          <a:bodyPr wrap="square">
            <a:spAutoFit/>
          </a:bodyPr>
          <a:lstStyle/>
          <a:p>
            <a:pPr defTabSz="457189"/>
            <a:r>
              <a:rPr lang="en-US" dirty="0">
                <a:solidFill>
                  <a:prstClr val="black"/>
                </a:solidFill>
                <a:latin typeface="Century Gothic" panose="020B0502020202020204"/>
              </a:rPr>
              <a:t>Singapore Airline Vs China Southern Vs </a:t>
            </a:r>
            <a:r>
              <a:rPr lang="en-US" dirty="0" err="1">
                <a:solidFill>
                  <a:prstClr val="black"/>
                </a:solidFill>
                <a:latin typeface="Century Gothic" panose="020B0502020202020204"/>
              </a:rPr>
              <a:t>Quantas</a:t>
            </a:r>
            <a:endParaRPr lang="en-US" dirty="0">
              <a:solidFill>
                <a:prstClr val="black"/>
              </a:solidFill>
              <a:latin typeface="Century Gothic" panose="020B0502020202020204"/>
            </a:endParaRPr>
          </a:p>
        </p:txBody>
      </p:sp>
      <p:pic>
        <p:nvPicPr>
          <p:cNvPr id="6" name="Google Shape;1188;p154"/>
          <p:cNvPicPr preferRelativeResize="0"/>
          <p:nvPr/>
        </p:nvPicPr>
        <p:blipFill>
          <a:blip r:embed="rId3">
            <a:alphaModFix/>
          </a:blip>
          <a:stretch>
            <a:fillRect/>
          </a:stretch>
        </p:blipFill>
        <p:spPr>
          <a:xfrm>
            <a:off x="7982615" y="3978071"/>
            <a:ext cx="1001825" cy="1001825"/>
          </a:xfrm>
          <a:prstGeom prst="rect">
            <a:avLst/>
          </a:prstGeom>
          <a:noFill/>
          <a:ln>
            <a:noFill/>
          </a:ln>
        </p:spPr>
      </p:pic>
    </p:spTree>
    <p:extLst>
      <p:ext uri="{BB962C8B-B14F-4D97-AF65-F5344CB8AC3E}">
        <p14:creationId xmlns:p14="http://schemas.microsoft.com/office/powerpoint/2010/main" xmlns="" val="39759663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6050" y="207268"/>
            <a:ext cx="6457950" cy="969771"/>
          </a:xfrm>
        </p:spPr>
        <p:txBody>
          <a:bodyPr/>
          <a:lstStyle/>
          <a:p>
            <a:pPr algn="l"/>
            <a:r>
              <a:rPr lang="en-US" dirty="0"/>
              <a:t>financial Comparison</a:t>
            </a:r>
          </a:p>
        </p:txBody>
      </p:sp>
      <p:pic>
        <p:nvPicPr>
          <p:cNvPr id="10" name="Content Placeholder 9"/>
          <p:cNvPicPr>
            <a:picLocks noGrp="1" noChangeAspect="1"/>
          </p:cNvPicPr>
          <p:nvPr>
            <p:ph idx="1"/>
          </p:nvPr>
        </p:nvPicPr>
        <p:blipFill>
          <a:blip r:embed="rId2"/>
          <a:stretch>
            <a:fillRect/>
          </a:stretch>
        </p:blipFill>
        <p:spPr>
          <a:xfrm>
            <a:off x="298433" y="1058167"/>
            <a:ext cx="8547134" cy="3157958"/>
          </a:xfrm>
          <a:prstGeom prst="rect">
            <a:avLst/>
          </a:prstGeom>
        </p:spPr>
      </p:pic>
      <p:pic>
        <p:nvPicPr>
          <p:cNvPr id="4" name="Google Shape;1188;p154"/>
          <p:cNvPicPr preferRelativeResize="0"/>
          <p:nvPr/>
        </p:nvPicPr>
        <p:blipFill>
          <a:blip r:embed="rId3">
            <a:alphaModFix/>
          </a:blip>
          <a:stretch>
            <a:fillRect/>
          </a:stretch>
        </p:blipFill>
        <p:spPr>
          <a:xfrm>
            <a:off x="7903636" y="88396"/>
            <a:ext cx="1001825" cy="1001825"/>
          </a:xfrm>
          <a:prstGeom prst="rect">
            <a:avLst/>
          </a:prstGeom>
          <a:noFill/>
          <a:ln>
            <a:noFill/>
          </a:ln>
        </p:spPr>
      </p:pic>
    </p:spTree>
    <p:extLst>
      <p:ext uri="{BB962C8B-B14F-4D97-AF65-F5344CB8AC3E}">
        <p14:creationId xmlns:p14="http://schemas.microsoft.com/office/powerpoint/2010/main" xmlns="" val="50472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6B2B3F-0481-4485-9642-D4393220D6C6}"/>
              </a:ext>
            </a:extLst>
          </p:cNvPr>
          <p:cNvSpPr>
            <a:spLocks noGrp="1"/>
          </p:cNvSpPr>
          <p:nvPr>
            <p:ph type="title"/>
          </p:nvPr>
        </p:nvSpPr>
        <p:spPr>
          <a:xfrm>
            <a:off x="3309041" y="470452"/>
            <a:ext cx="5585348" cy="768627"/>
          </a:xfrm>
          <a:noFill/>
          <a:ln w="19050">
            <a:noFill/>
            <a:prstDash val="dash"/>
          </a:ln>
        </p:spPr>
        <p:txBody>
          <a:bodyPr vert="horz" lIns="91440" tIns="45720" rIns="91440" bIns="45720" rtlCol="0" anchor="t">
            <a:normAutofit fontScale="90000"/>
          </a:bodyPr>
          <a:lstStyle/>
          <a:p>
            <a:pPr defTabSz="914400">
              <a:spcBef>
                <a:spcPct val="0"/>
              </a:spcBef>
            </a:pPr>
            <a:r>
              <a:rPr lang="en-US" sz="3600" kern="1200" cap="all" baseline="0">
                <a:solidFill>
                  <a:schemeClr val="tx1"/>
                </a:solidFill>
                <a:latin typeface="+mj-lt"/>
                <a:ea typeface="+mj-ea"/>
                <a:cs typeface="+mj-cs"/>
              </a:rPr>
              <a:t>Effect of Trade War</a:t>
            </a:r>
            <a:br>
              <a:rPr lang="en-US" sz="3600" kern="1200" cap="all" baseline="0">
                <a:solidFill>
                  <a:schemeClr val="tx1"/>
                </a:solidFill>
                <a:latin typeface="+mj-lt"/>
                <a:ea typeface="+mj-ea"/>
                <a:cs typeface="+mj-cs"/>
              </a:rPr>
            </a:br>
            <a:r>
              <a:rPr lang="en-US" sz="3600" kern="1200" cap="all" baseline="0">
                <a:solidFill>
                  <a:schemeClr val="tx1"/>
                </a:solidFill>
                <a:latin typeface="+mj-lt"/>
                <a:ea typeface="+mj-ea"/>
                <a:cs typeface="+mj-cs"/>
              </a:rPr>
              <a:t/>
            </a:r>
            <a:br>
              <a:rPr lang="en-US" sz="3600" kern="1200" cap="all" baseline="0">
                <a:solidFill>
                  <a:schemeClr val="tx1"/>
                </a:solidFill>
                <a:latin typeface="+mj-lt"/>
                <a:ea typeface="+mj-ea"/>
                <a:cs typeface="+mj-cs"/>
              </a:rPr>
            </a:br>
            <a:endParaRPr lang="en-US" sz="3600" kern="1200" cap="all" baseline="0">
              <a:solidFill>
                <a:schemeClr val="tx1"/>
              </a:solidFill>
              <a:latin typeface="+mj-lt"/>
              <a:ea typeface="+mj-ea"/>
              <a:cs typeface="+mj-cs"/>
            </a:endParaRPr>
          </a:p>
        </p:txBody>
      </p:sp>
      <p:pic>
        <p:nvPicPr>
          <p:cNvPr id="17410" name="Picture 2">
            <a:extLst>
              <a:ext uri="{FF2B5EF4-FFF2-40B4-BE49-F238E27FC236}">
                <a16:creationId xmlns:a16="http://schemas.microsoft.com/office/drawing/2014/main" xmlns="" id="{E014FDD4-AD18-4216-9629-6E5D0A31BA08}"/>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1065"/>
          <a:stretch/>
        </p:blipFill>
        <p:spPr bwMode="auto">
          <a:xfrm>
            <a:off x="1713948" y="1549140"/>
            <a:ext cx="5877306" cy="29705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75193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67285" y="1425992"/>
            <a:ext cx="3053323" cy="3188370"/>
          </a:xfrm>
          <a:prstGeom prst="rect">
            <a:avLst/>
          </a:prstGeom>
        </p:spPr>
      </p:pic>
      <p:pic>
        <p:nvPicPr>
          <p:cNvPr id="5" name="Picture 4"/>
          <p:cNvPicPr>
            <a:picLocks noChangeAspect="1"/>
          </p:cNvPicPr>
          <p:nvPr/>
        </p:nvPicPr>
        <p:blipFill>
          <a:blip r:embed="rId4"/>
          <a:stretch>
            <a:fillRect/>
          </a:stretch>
        </p:blipFill>
        <p:spPr>
          <a:xfrm>
            <a:off x="3420608" y="1425992"/>
            <a:ext cx="4618042" cy="3188370"/>
          </a:xfrm>
          <a:prstGeom prst="rect">
            <a:avLst/>
          </a:prstGeom>
        </p:spPr>
      </p:pic>
      <p:sp>
        <p:nvSpPr>
          <p:cNvPr id="6" name="Title 1"/>
          <p:cNvSpPr>
            <a:spLocks noGrp="1"/>
          </p:cNvSpPr>
          <p:nvPr>
            <p:ph type="title"/>
          </p:nvPr>
        </p:nvSpPr>
        <p:spPr>
          <a:xfrm>
            <a:off x="1580700" y="529138"/>
            <a:ext cx="6457950" cy="969771"/>
          </a:xfrm>
        </p:spPr>
        <p:txBody>
          <a:bodyPr/>
          <a:lstStyle/>
          <a:p>
            <a:pPr algn="l"/>
            <a:r>
              <a:rPr lang="en-US" dirty="0"/>
              <a:t>financial Comparison (CONT)</a:t>
            </a:r>
          </a:p>
        </p:txBody>
      </p:sp>
      <p:pic>
        <p:nvPicPr>
          <p:cNvPr id="7" name="Google Shape;1188;p154"/>
          <p:cNvPicPr preferRelativeResize="0"/>
          <p:nvPr/>
        </p:nvPicPr>
        <p:blipFill>
          <a:blip r:embed="rId5">
            <a:alphaModFix/>
          </a:blip>
          <a:stretch>
            <a:fillRect/>
          </a:stretch>
        </p:blipFill>
        <p:spPr>
          <a:xfrm>
            <a:off x="7853631" y="284459"/>
            <a:ext cx="1001825" cy="1004400"/>
          </a:xfrm>
          <a:prstGeom prst="rect">
            <a:avLst/>
          </a:prstGeom>
          <a:noFill/>
          <a:ln>
            <a:noFill/>
          </a:ln>
        </p:spPr>
      </p:pic>
    </p:spTree>
    <p:extLst>
      <p:ext uri="{BB962C8B-B14F-4D97-AF65-F5344CB8AC3E}">
        <p14:creationId xmlns:p14="http://schemas.microsoft.com/office/powerpoint/2010/main" xmlns="" val="16643364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Financial analysis</a:t>
            </a:r>
          </a:p>
        </p:txBody>
      </p:sp>
    </p:spTree>
    <p:extLst>
      <p:ext uri="{BB962C8B-B14F-4D97-AF65-F5344CB8AC3E}">
        <p14:creationId xmlns:p14="http://schemas.microsoft.com/office/powerpoint/2010/main" xmlns="" val="17022805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1581" y="1329490"/>
            <a:ext cx="7407752" cy="3176337"/>
          </a:xfrm>
          <a:prstGeom prst="rect">
            <a:avLst/>
          </a:prstGeom>
        </p:spPr>
      </p:pic>
      <p:sp>
        <p:nvSpPr>
          <p:cNvPr id="6" name="Title 5"/>
          <p:cNvSpPr>
            <a:spLocks noGrp="1"/>
          </p:cNvSpPr>
          <p:nvPr>
            <p:ph type="title"/>
          </p:nvPr>
        </p:nvSpPr>
        <p:spPr/>
        <p:txBody>
          <a:bodyPr/>
          <a:lstStyle/>
          <a:p>
            <a:r>
              <a:rPr lang="en-US" dirty="0"/>
              <a:t>Operating Statistics</a:t>
            </a:r>
          </a:p>
        </p:txBody>
      </p:sp>
      <p:pic>
        <p:nvPicPr>
          <p:cNvPr id="7" name="Google Shape;1096;p143"/>
          <p:cNvPicPr preferRelativeResize="0"/>
          <p:nvPr/>
        </p:nvPicPr>
        <p:blipFill>
          <a:blip r:embed="rId3">
            <a:alphaModFix/>
          </a:blip>
          <a:stretch>
            <a:fillRect/>
          </a:stretch>
        </p:blipFill>
        <p:spPr>
          <a:xfrm>
            <a:off x="7915287" y="3935896"/>
            <a:ext cx="1001825" cy="1001825"/>
          </a:xfrm>
          <a:prstGeom prst="rect">
            <a:avLst/>
          </a:prstGeom>
          <a:noFill/>
          <a:ln>
            <a:noFill/>
          </a:ln>
        </p:spPr>
      </p:pic>
    </p:spTree>
    <p:extLst>
      <p:ext uri="{BB962C8B-B14F-4D97-AF65-F5344CB8AC3E}">
        <p14:creationId xmlns:p14="http://schemas.microsoft.com/office/powerpoint/2010/main" xmlns="" val="40729713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53" y="1222453"/>
            <a:ext cx="6420746" cy="3715268"/>
          </a:xfrm>
          <a:prstGeom prst="rect">
            <a:avLst/>
          </a:prstGeom>
        </p:spPr>
      </p:pic>
      <p:sp>
        <p:nvSpPr>
          <p:cNvPr id="6" name="Title 5"/>
          <p:cNvSpPr>
            <a:spLocks noGrp="1"/>
          </p:cNvSpPr>
          <p:nvPr>
            <p:ph type="title"/>
          </p:nvPr>
        </p:nvSpPr>
        <p:spPr>
          <a:xfrm>
            <a:off x="2376237" y="350696"/>
            <a:ext cx="6457950" cy="969771"/>
          </a:xfrm>
        </p:spPr>
        <p:txBody>
          <a:bodyPr/>
          <a:lstStyle/>
          <a:p>
            <a:r>
              <a:rPr lang="en-US" dirty="0"/>
              <a:t>Operating Statistics (</a:t>
            </a:r>
            <a:r>
              <a:rPr lang="en-US" dirty="0" err="1"/>
              <a:t>cont</a:t>
            </a:r>
            <a:r>
              <a:rPr lang="en-US" dirty="0"/>
              <a:t>)</a:t>
            </a:r>
          </a:p>
        </p:txBody>
      </p:sp>
      <p:pic>
        <p:nvPicPr>
          <p:cNvPr id="7" name="Google Shape;1096;p143"/>
          <p:cNvPicPr preferRelativeResize="0"/>
          <p:nvPr/>
        </p:nvPicPr>
        <p:blipFill>
          <a:blip r:embed="rId3">
            <a:alphaModFix/>
          </a:blip>
          <a:stretch>
            <a:fillRect/>
          </a:stretch>
        </p:blipFill>
        <p:spPr>
          <a:xfrm>
            <a:off x="7915287" y="3935896"/>
            <a:ext cx="1001825" cy="1001825"/>
          </a:xfrm>
          <a:prstGeom prst="rect">
            <a:avLst/>
          </a:prstGeom>
          <a:noFill/>
          <a:ln>
            <a:noFill/>
          </a:ln>
        </p:spPr>
      </p:pic>
    </p:spTree>
    <p:extLst>
      <p:ext uri="{BB962C8B-B14F-4D97-AF65-F5344CB8AC3E}">
        <p14:creationId xmlns:p14="http://schemas.microsoft.com/office/powerpoint/2010/main" xmlns="" val="21031485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Financial Highlights</a:t>
            </a: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41815" y="1660438"/>
            <a:ext cx="6544588" cy="2448267"/>
          </a:xfrm>
          <a:prstGeom prst="rect">
            <a:avLst/>
          </a:prstGeom>
        </p:spPr>
      </p:pic>
      <p:sp>
        <p:nvSpPr>
          <p:cNvPr id="4" name="TextBox 3"/>
          <p:cNvSpPr txBox="1"/>
          <p:nvPr/>
        </p:nvSpPr>
        <p:spPr>
          <a:xfrm>
            <a:off x="1407841" y="3453063"/>
            <a:ext cx="6412537" cy="553452"/>
          </a:xfrm>
          <a:prstGeom prst="rect">
            <a:avLst/>
          </a:prstGeom>
          <a:noFill/>
          <a:ln>
            <a:solidFill>
              <a:schemeClr val="accent1"/>
            </a:solidFill>
          </a:ln>
        </p:spPr>
        <p:txBody>
          <a:bodyPr wrap="square" rtlCol="0">
            <a:spAutoFit/>
          </a:bodyPr>
          <a:lstStyle/>
          <a:p>
            <a:endParaRPr lang="en-US" dirty="0"/>
          </a:p>
        </p:txBody>
      </p:sp>
      <p:pic>
        <p:nvPicPr>
          <p:cNvPr id="5" name="Google Shape;1096;p143"/>
          <p:cNvPicPr preferRelativeResize="0"/>
          <p:nvPr/>
        </p:nvPicPr>
        <p:blipFill>
          <a:blip r:embed="rId3">
            <a:alphaModFix/>
          </a:blip>
          <a:stretch>
            <a:fillRect/>
          </a:stretch>
        </p:blipFill>
        <p:spPr>
          <a:xfrm>
            <a:off x="7915287" y="3935896"/>
            <a:ext cx="1001825" cy="1001825"/>
          </a:xfrm>
          <a:prstGeom prst="rect">
            <a:avLst/>
          </a:prstGeom>
          <a:noFill/>
          <a:ln>
            <a:noFill/>
          </a:ln>
        </p:spPr>
      </p:pic>
    </p:spTree>
    <p:extLst>
      <p:ext uri="{BB962C8B-B14F-4D97-AF65-F5344CB8AC3E}">
        <p14:creationId xmlns:p14="http://schemas.microsoft.com/office/powerpoint/2010/main" xmlns="" val="4542272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Earnings</a:t>
            </a: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3182" y="1834544"/>
            <a:ext cx="7680861" cy="1809858"/>
          </a:xfrm>
          <a:prstGeom prst="rect">
            <a:avLst/>
          </a:prstGeom>
        </p:spPr>
      </p:pic>
      <p:pic>
        <p:nvPicPr>
          <p:cNvPr id="6" name="Google Shape;1096;p143"/>
          <p:cNvPicPr preferRelativeResize="0"/>
          <p:nvPr/>
        </p:nvPicPr>
        <p:blipFill>
          <a:blip r:embed="rId3">
            <a:alphaModFix/>
          </a:blip>
          <a:stretch>
            <a:fillRect/>
          </a:stretch>
        </p:blipFill>
        <p:spPr>
          <a:xfrm>
            <a:off x="7915287" y="3935896"/>
            <a:ext cx="1001825" cy="1001825"/>
          </a:xfrm>
          <a:prstGeom prst="rect">
            <a:avLst/>
          </a:prstGeom>
          <a:noFill/>
          <a:ln>
            <a:noFill/>
          </a:ln>
        </p:spPr>
      </p:pic>
    </p:spTree>
    <p:extLst>
      <p:ext uri="{BB962C8B-B14F-4D97-AF65-F5344CB8AC3E}">
        <p14:creationId xmlns:p14="http://schemas.microsoft.com/office/powerpoint/2010/main" xmlns="" val="40368745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Expenditure</a:t>
            </a: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19037" y="1397784"/>
            <a:ext cx="5109136" cy="3396616"/>
          </a:xfrm>
          <a:prstGeom prst="rect">
            <a:avLst/>
          </a:prstGeom>
        </p:spPr>
      </p:pic>
      <p:pic>
        <p:nvPicPr>
          <p:cNvPr id="6" name="Google Shape;1096;p143"/>
          <p:cNvPicPr preferRelativeResize="0"/>
          <p:nvPr/>
        </p:nvPicPr>
        <p:blipFill>
          <a:blip r:embed="rId3">
            <a:alphaModFix/>
          </a:blip>
          <a:stretch>
            <a:fillRect/>
          </a:stretch>
        </p:blipFill>
        <p:spPr>
          <a:xfrm>
            <a:off x="7915287" y="3935896"/>
            <a:ext cx="1001825" cy="1001825"/>
          </a:xfrm>
          <a:prstGeom prst="rect">
            <a:avLst/>
          </a:prstGeom>
          <a:noFill/>
          <a:ln>
            <a:noFill/>
          </a:ln>
        </p:spPr>
      </p:pic>
    </p:spTree>
    <p:extLst>
      <p:ext uri="{BB962C8B-B14F-4D97-AF65-F5344CB8AC3E}">
        <p14:creationId xmlns:p14="http://schemas.microsoft.com/office/powerpoint/2010/main" xmlns="" val="24243214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Expenditure Breakdown</a:t>
            </a: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54795" y="1543051"/>
            <a:ext cx="6620799" cy="3143689"/>
          </a:xfrm>
          <a:prstGeom prst="rect">
            <a:avLst/>
          </a:prstGeom>
        </p:spPr>
      </p:pic>
      <p:pic>
        <p:nvPicPr>
          <p:cNvPr id="6" name="Google Shape;1096;p143"/>
          <p:cNvPicPr preferRelativeResize="0"/>
          <p:nvPr/>
        </p:nvPicPr>
        <p:blipFill>
          <a:blip r:embed="rId3">
            <a:alphaModFix/>
          </a:blip>
          <a:stretch>
            <a:fillRect/>
          </a:stretch>
        </p:blipFill>
        <p:spPr>
          <a:xfrm>
            <a:off x="7915287" y="3935896"/>
            <a:ext cx="1001825" cy="1001825"/>
          </a:xfrm>
          <a:prstGeom prst="rect">
            <a:avLst/>
          </a:prstGeom>
          <a:noFill/>
          <a:ln>
            <a:noFill/>
          </a:ln>
        </p:spPr>
      </p:pic>
    </p:spTree>
    <p:extLst>
      <p:ext uri="{BB962C8B-B14F-4D97-AF65-F5344CB8AC3E}">
        <p14:creationId xmlns:p14="http://schemas.microsoft.com/office/powerpoint/2010/main" xmlns="" val="338045292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by region</a:t>
            </a:r>
          </a:p>
        </p:txBody>
      </p:sp>
      <p:sp>
        <p:nvSpPr>
          <p:cNvPr id="3" name="Content Placeholder 2"/>
          <p:cNvSpPr>
            <a:spLocks noGrp="1"/>
          </p:cNvSpPr>
          <p:nvPr>
            <p:ph sz="half" idx="1"/>
          </p:nvPr>
        </p:nvSpPr>
        <p:spPr>
          <a:xfrm>
            <a:off x="478255" y="1116529"/>
            <a:ext cx="4000500" cy="3018094"/>
          </a:xfrm>
        </p:spPr>
        <p:txBody>
          <a:bodyPr/>
          <a:lstStyle/>
          <a:p>
            <a:pPr marL="0" indent="0">
              <a:buNone/>
            </a:pPr>
            <a:r>
              <a:rPr lang="en-US" dirty="0"/>
              <a:t>Passenger statistics</a:t>
            </a:r>
          </a:p>
        </p:txBody>
      </p:sp>
      <p:sp>
        <p:nvSpPr>
          <p:cNvPr id="4" name="Content Placeholder 3"/>
          <p:cNvSpPr>
            <a:spLocks noGrp="1"/>
          </p:cNvSpPr>
          <p:nvPr>
            <p:ph sz="half" idx="2"/>
          </p:nvPr>
        </p:nvSpPr>
        <p:spPr>
          <a:xfrm>
            <a:off x="478255" y="3020938"/>
            <a:ext cx="4000500" cy="354043"/>
          </a:xfrm>
        </p:spPr>
        <p:txBody>
          <a:bodyPr/>
          <a:lstStyle/>
          <a:p>
            <a:pPr marL="0" indent="0">
              <a:buNone/>
            </a:pPr>
            <a:r>
              <a:rPr lang="en-US" dirty="0"/>
              <a:t>Cargo and mail statistics</a:t>
            </a: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8255" y="1470572"/>
            <a:ext cx="5867810" cy="15333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8255" y="3337875"/>
            <a:ext cx="5867809" cy="1462725"/>
          </a:xfrm>
          <a:prstGeom prst="rect">
            <a:avLst/>
          </a:prstGeom>
        </p:spPr>
      </p:pic>
      <p:pic>
        <p:nvPicPr>
          <p:cNvPr id="8" name="Google Shape;1096;p143"/>
          <p:cNvPicPr preferRelativeResize="0"/>
          <p:nvPr/>
        </p:nvPicPr>
        <p:blipFill>
          <a:blip r:embed="rId4">
            <a:alphaModFix/>
          </a:blip>
          <a:stretch>
            <a:fillRect/>
          </a:stretch>
        </p:blipFill>
        <p:spPr>
          <a:xfrm>
            <a:off x="7915287" y="3935896"/>
            <a:ext cx="1001825" cy="1001825"/>
          </a:xfrm>
          <a:prstGeom prst="rect">
            <a:avLst/>
          </a:prstGeom>
          <a:noFill/>
          <a:ln>
            <a:noFill/>
          </a:ln>
        </p:spPr>
      </p:pic>
    </p:spTree>
    <p:extLst>
      <p:ext uri="{BB962C8B-B14F-4D97-AF65-F5344CB8AC3E}">
        <p14:creationId xmlns:p14="http://schemas.microsoft.com/office/powerpoint/2010/main" xmlns="" val="368121289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A880AC-0C1E-774F-9E73-9A05A1B4ADAC}"/>
              </a:ext>
            </a:extLst>
          </p:cNvPr>
          <p:cNvSpPr>
            <a:spLocks noGrp="1"/>
          </p:cNvSpPr>
          <p:nvPr>
            <p:ph type="title"/>
          </p:nvPr>
        </p:nvSpPr>
        <p:spPr>
          <a:xfrm>
            <a:off x="2131060" y="451360"/>
            <a:ext cx="6457950" cy="969771"/>
          </a:xfrm>
        </p:spPr>
        <p:txBody>
          <a:bodyPr>
            <a:normAutofit fontScale="90000"/>
          </a:bodyPr>
          <a:lstStyle/>
          <a:p>
            <a:r>
              <a:rPr lang="en-US" dirty="0"/>
              <a:t>Parent Airline Company FY18 Revenue Breakdown </a:t>
            </a:r>
            <a:br>
              <a:rPr lang="en-US" dirty="0"/>
            </a:br>
            <a:endParaRPr lang="en-US" dirty="0"/>
          </a:p>
        </p:txBody>
      </p:sp>
      <p:pic>
        <p:nvPicPr>
          <p:cNvPr id="6" name="Content Placeholder 5">
            <a:extLst>
              <a:ext uri="{FF2B5EF4-FFF2-40B4-BE49-F238E27FC236}">
                <a16:creationId xmlns:a16="http://schemas.microsoft.com/office/drawing/2014/main" xmlns="" id="{4D6495F8-34DD-D64F-BCB9-04FECA8A9600}"/>
              </a:ext>
            </a:extLst>
          </p:cNvPr>
          <p:cNvPicPr>
            <a:picLocks noGrp="1" noChangeAspect="1"/>
          </p:cNvPicPr>
          <p:nvPr>
            <p:ph sz="half" idx="1"/>
          </p:nvPr>
        </p:nvPicPr>
        <p:blipFill>
          <a:blip r:embed="rId2"/>
          <a:stretch>
            <a:fillRect/>
          </a:stretch>
        </p:blipFill>
        <p:spPr>
          <a:xfrm>
            <a:off x="1296670" y="1497841"/>
            <a:ext cx="7068820" cy="3645659"/>
          </a:xfrm>
        </p:spPr>
      </p:pic>
    </p:spTree>
    <p:extLst>
      <p:ext uri="{BB962C8B-B14F-4D97-AF65-F5344CB8AC3E}">
        <p14:creationId xmlns:p14="http://schemas.microsoft.com/office/powerpoint/2010/main" xmlns="" val="1282824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3041374" y="445025"/>
            <a:ext cx="579092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Industry Performance: RKP increasing but FTK stalling</a:t>
            </a:r>
            <a:endParaRPr/>
          </a:p>
        </p:txBody>
      </p:sp>
      <p:pic>
        <p:nvPicPr>
          <p:cNvPr id="163" name="Google Shape;163;p30"/>
          <p:cNvPicPr preferRelativeResize="0"/>
          <p:nvPr/>
        </p:nvPicPr>
        <p:blipFill>
          <a:blip r:embed="rId3">
            <a:alphaModFix/>
          </a:blip>
          <a:stretch>
            <a:fillRect/>
          </a:stretch>
        </p:blipFill>
        <p:spPr>
          <a:xfrm>
            <a:off x="1199945" y="1427329"/>
            <a:ext cx="6744109" cy="3271146"/>
          </a:xfrm>
          <a:prstGeom prst="rect">
            <a:avLst/>
          </a:prstGeom>
          <a:noFill/>
          <a:ln>
            <a:noFill/>
          </a:ln>
        </p:spPr>
      </p:pic>
    </p:spTree>
    <p:extLst>
      <p:ext uri="{BB962C8B-B14F-4D97-AF65-F5344CB8AC3E}">
        <p14:creationId xmlns:p14="http://schemas.microsoft.com/office/powerpoint/2010/main" xmlns="" val="56955693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2952C0-9F17-234B-9701-77400314DFBC}"/>
              </a:ext>
            </a:extLst>
          </p:cNvPr>
          <p:cNvSpPr>
            <a:spLocks noGrp="1"/>
          </p:cNvSpPr>
          <p:nvPr>
            <p:ph type="title"/>
          </p:nvPr>
        </p:nvSpPr>
        <p:spPr>
          <a:xfrm>
            <a:off x="2232660" y="272289"/>
            <a:ext cx="6457950" cy="969771"/>
          </a:xfrm>
        </p:spPr>
        <p:txBody>
          <a:bodyPr>
            <a:normAutofit fontScale="90000"/>
          </a:bodyPr>
          <a:lstStyle/>
          <a:p>
            <a:r>
              <a:rPr lang="en-US" dirty="0"/>
              <a:t>Parent Airline Company Cost Composition FY18 ($M) </a:t>
            </a:r>
            <a:br>
              <a:rPr lang="en-US" dirty="0"/>
            </a:br>
            <a:endParaRPr lang="en-US" dirty="0"/>
          </a:p>
        </p:txBody>
      </p:sp>
      <p:pic>
        <p:nvPicPr>
          <p:cNvPr id="6" name="Content Placeholder 5">
            <a:extLst>
              <a:ext uri="{FF2B5EF4-FFF2-40B4-BE49-F238E27FC236}">
                <a16:creationId xmlns:a16="http://schemas.microsoft.com/office/drawing/2014/main" xmlns="" id="{3899C50A-E56C-B94E-91B4-06F6DA6F9474}"/>
              </a:ext>
            </a:extLst>
          </p:cNvPr>
          <p:cNvPicPr>
            <a:picLocks noGrp="1" noChangeAspect="1"/>
          </p:cNvPicPr>
          <p:nvPr>
            <p:ph sz="half" idx="1"/>
          </p:nvPr>
        </p:nvPicPr>
        <p:blipFill>
          <a:blip r:embed="rId2"/>
          <a:stretch>
            <a:fillRect/>
          </a:stretch>
        </p:blipFill>
        <p:spPr>
          <a:xfrm>
            <a:off x="666750" y="995680"/>
            <a:ext cx="7573010" cy="4147820"/>
          </a:xfrm>
        </p:spPr>
      </p:pic>
    </p:spTree>
    <p:extLst>
      <p:ext uri="{BB962C8B-B14F-4D97-AF65-F5344CB8AC3E}">
        <p14:creationId xmlns:p14="http://schemas.microsoft.com/office/powerpoint/2010/main" xmlns="" val="26196669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C3DC66-D83B-9344-955E-E222626752E1}"/>
              </a:ext>
            </a:extLst>
          </p:cNvPr>
          <p:cNvSpPr>
            <a:spLocks noGrp="1"/>
          </p:cNvSpPr>
          <p:nvPr>
            <p:ph type="title"/>
          </p:nvPr>
        </p:nvSpPr>
        <p:spPr>
          <a:xfrm>
            <a:off x="2263140" y="197360"/>
            <a:ext cx="6457950" cy="969771"/>
          </a:xfrm>
        </p:spPr>
        <p:txBody>
          <a:bodyPr/>
          <a:lstStyle/>
          <a:p>
            <a:r>
              <a:rPr lang="en-US" dirty="0"/>
              <a:t>Overall unit cost analysis</a:t>
            </a:r>
          </a:p>
        </p:txBody>
      </p:sp>
      <p:pic>
        <p:nvPicPr>
          <p:cNvPr id="5" name="Content Placeholder 4">
            <a:extLst>
              <a:ext uri="{FF2B5EF4-FFF2-40B4-BE49-F238E27FC236}">
                <a16:creationId xmlns:a16="http://schemas.microsoft.com/office/drawing/2014/main" xmlns="" id="{D900427C-DFE9-DD42-B3D7-9F4BE754D45A}"/>
              </a:ext>
            </a:extLst>
          </p:cNvPr>
          <p:cNvPicPr>
            <a:picLocks noGrp="1" noChangeAspect="1"/>
          </p:cNvPicPr>
          <p:nvPr>
            <p:ph idx="1"/>
          </p:nvPr>
        </p:nvPicPr>
        <p:blipFill>
          <a:blip r:embed="rId2"/>
          <a:stretch>
            <a:fillRect/>
          </a:stretch>
        </p:blipFill>
        <p:spPr>
          <a:xfrm>
            <a:off x="1168400" y="930310"/>
            <a:ext cx="5314089" cy="4109685"/>
          </a:xfrm>
        </p:spPr>
      </p:pic>
    </p:spTree>
    <p:extLst>
      <p:ext uri="{BB962C8B-B14F-4D97-AF65-F5344CB8AC3E}">
        <p14:creationId xmlns:p14="http://schemas.microsoft.com/office/powerpoint/2010/main" xmlns="" val="26214355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 y="339102"/>
            <a:ext cx="6457950" cy="969771"/>
          </a:xfrm>
        </p:spPr>
        <p:txBody>
          <a:bodyPr/>
          <a:lstStyle/>
          <a:p>
            <a:r>
              <a:rPr lang="en-US" dirty="0"/>
              <a:t>Group operating Revenues</a:t>
            </a:r>
            <a:endParaRPr lang="en-CA" dirty="0"/>
          </a:p>
        </p:txBody>
      </p:sp>
      <p:pic>
        <p:nvPicPr>
          <p:cNvPr id="5" name="Picture 4">
            <a:extLst>
              <a:ext uri="{FF2B5EF4-FFF2-40B4-BE49-F238E27FC236}">
                <a16:creationId xmlns:a16="http://schemas.microsoft.com/office/drawing/2014/main" xmlns="" id="{3A2EFAE0-1C8D-3540-9B94-72C1121408B3}"/>
              </a:ext>
            </a:extLst>
          </p:cNvPr>
          <p:cNvPicPr>
            <a:picLocks noChangeAspect="1"/>
          </p:cNvPicPr>
          <p:nvPr/>
        </p:nvPicPr>
        <p:blipFill>
          <a:blip r:embed="rId3"/>
          <a:stretch>
            <a:fillRect/>
          </a:stretch>
        </p:blipFill>
        <p:spPr>
          <a:xfrm>
            <a:off x="589280" y="1308873"/>
            <a:ext cx="8554720" cy="3639605"/>
          </a:xfrm>
          <a:prstGeom prst="rect">
            <a:avLst/>
          </a:prstGeom>
        </p:spPr>
      </p:pic>
      <p:pic>
        <p:nvPicPr>
          <p:cNvPr id="10" name="Google Shape;1096;p143">
            <a:extLst>
              <a:ext uri="{FF2B5EF4-FFF2-40B4-BE49-F238E27FC236}">
                <a16:creationId xmlns:a16="http://schemas.microsoft.com/office/drawing/2014/main" xmlns="" id="{B52C8873-CFAB-6948-BC09-5E8B30EBDEA7}"/>
              </a:ext>
            </a:extLst>
          </p:cNvPr>
          <p:cNvPicPr preferRelativeResize="0"/>
          <p:nvPr/>
        </p:nvPicPr>
        <p:blipFill>
          <a:blip r:embed="rId4">
            <a:alphaModFix/>
          </a:blip>
          <a:stretch>
            <a:fillRect/>
          </a:stretch>
        </p:blipFill>
        <p:spPr>
          <a:xfrm>
            <a:off x="7793367" y="307048"/>
            <a:ext cx="1001825" cy="1001825"/>
          </a:xfrm>
          <a:prstGeom prst="rect">
            <a:avLst/>
          </a:prstGeom>
          <a:noFill/>
          <a:ln>
            <a:noFill/>
          </a:ln>
        </p:spPr>
      </p:pic>
    </p:spTree>
    <p:extLst>
      <p:ext uri="{BB962C8B-B14F-4D97-AF65-F5344CB8AC3E}">
        <p14:creationId xmlns:p14="http://schemas.microsoft.com/office/powerpoint/2010/main" xmlns="" val="8857828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495" y="82018"/>
            <a:ext cx="6457950" cy="969771"/>
          </a:xfrm>
        </p:spPr>
        <p:txBody>
          <a:bodyPr/>
          <a:lstStyle/>
          <a:p>
            <a:r>
              <a:rPr lang="en-US" dirty="0"/>
              <a:t>Net profits</a:t>
            </a:r>
          </a:p>
        </p:txBody>
      </p:sp>
      <p:pic>
        <p:nvPicPr>
          <p:cNvPr id="7" name="Picture 6">
            <a:extLst>
              <a:ext uri="{FF2B5EF4-FFF2-40B4-BE49-F238E27FC236}">
                <a16:creationId xmlns:a16="http://schemas.microsoft.com/office/drawing/2014/main" xmlns="" id="{3C3FE7A1-FBFE-B143-84FD-2226E2C50A6D}"/>
              </a:ext>
            </a:extLst>
          </p:cNvPr>
          <p:cNvPicPr>
            <a:picLocks noChangeAspect="1"/>
          </p:cNvPicPr>
          <p:nvPr/>
        </p:nvPicPr>
        <p:blipFill>
          <a:blip r:embed="rId2"/>
          <a:stretch>
            <a:fillRect/>
          </a:stretch>
        </p:blipFill>
        <p:spPr>
          <a:xfrm>
            <a:off x="687512" y="1051789"/>
            <a:ext cx="7914640" cy="3791385"/>
          </a:xfrm>
          <a:prstGeom prst="rect">
            <a:avLst/>
          </a:prstGeom>
        </p:spPr>
      </p:pic>
      <p:pic>
        <p:nvPicPr>
          <p:cNvPr id="8" name="Google Shape;1096;p143">
            <a:extLst>
              <a:ext uri="{FF2B5EF4-FFF2-40B4-BE49-F238E27FC236}">
                <a16:creationId xmlns:a16="http://schemas.microsoft.com/office/drawing/2014/main" xmlns="" id="{2EEDA9DD-EE1E-4045-B5E2-84E417093914}"/>
              </a:ext>
            </a:extLst>
          </p:cNvPr>
          <p:cNvPicPr preferRelativeResize="0"/>
          <p:nvPr/>
        </p:nvPicPr>
        <p:blipFill>
          <a:blip r:embed="rId3">
            <a:alphaModFix/>
          </a:blip>
          <a:stretch>
            <a:fillRect/>
          </a:stretch>
        </p:blipFill>
        <p:spPr>
          <a:xfrm>
            <a:off x="7600327" y="153138"/>
            <a:ext cx="1001825" cy="1001825"/>
          </a:xfrm>
          <a:prstGeom prst="rect">
            <a:avLst/>
          </a:prstGeom>
          <a:noFill/>
          <a:ln>
            <a:noFill/>
          </a:ln>
        </p:spPr>
      </p:pic>
    </p:spTree>
    <p:extLst>
      <p:ext uri="{BB962C8B-B14F-4D97-AF65-F5344CB8AC3E}">
        <p14:creationId xmlns:p14="http://schemas.microsoft.com/office/powerpoint/2010/main" xmlns="" val="23771880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2076E-6444-8340-9C28-A90D05516D3D}"/>
              </a:ext>
            </a:extLst>
          </p:cNvPr>
          <p:cNvSpPr>
            <a:spLocks noGrp="1"/>
          </p:cNvSpPr>
          <p:nvPr>
            <p:ph type="title"/>
          </p:nvPr>
        </p:nvSpPr>
        <p:spPr>
          <a:xfrm>
            <a:off x="1343025" y="552015"/>
            <a:ext cx="6457950" cy="969771"/>
          </a:xfrm>
        </p:spPr>
        <p:txBody>
          <a:bodyPr/>
          <a:lstStyle/>
          <a:p>
            <a:r>
              <a:rPr lang="en-US" dirty="0"/>
              <a:t>Company operating profits</a:t>
            </a:r>
          </a:p>
        </p:txBody>
      </p:sp>
      <p:pic>
        <p:nvPicPr>
          <p:cNvPr id="5" name="Content Placeholder 4">
            <a:extLst>
              <a:ext uri="{FF2B5EF4-FFF2-40B4-BE49-F238E27FC236}">
                <a16:creationId xmlns:a16="http://schemas.microsoft.com/office/drawing/2014/main" xmlns="" id="{698FE050-3440-9D40-9A9E-719FD187E785}"/>
              </a:ext>
            </a:extLst>
          </p:cNvPr>
          <p:cNvPicPr>
            <a:picLocks noGrp="1" noChangeAspect="1"/>
          </p:cNvPicPr>
          <p:nvPr>
            <p:ph idx="1"/>
          </p:nvPr>
        </p:nvPicPr>
        <p:blipFill>
          <a:blip r:embed="rId2"/>
          <a:stretch>
            <a:fillRect/>
          </a:stretch>
        </p:blipFill>
        <p:spPr>
          <a:xfrm>
            <a:off x="941104" y="1350334"/>
            <a:ext cx="7182170" cy="3590187"/>
          </a:xfrm>
        </p:spPr>
      </p:pic>
      <p:pic>
        <p:nvPicPr>
          <p:cNvPr id="6" name="Google Shape;1096;p143">
            <a:extLst>
              <a:ext uri="{FF2B5EF4-FFF2-40B4-BE49-F238E27FC236}">
                <a16:creationId xmlns:a16="http://schemas.microsoft.com/office/drawing/2014/main" xmlns="" id="{EECB067E-E670-6F45-864A-7AC9336C2A78}"/>
              </a:ext>
            </a:extLst>
          </p:cNvPr>
          <p:cNvPicPr preferRelativeResize="0"/>
          <p:nvPr/>
        </p:nvPicPr>
        <p:blipFill>
          <a:blip r:embed="rId3">
            <a:alphaModFix/>
          </a:blip>
          <a:stretch>
            <a:fillRect/>
          </a:stretch>
        </p:blipFill>
        <p:spPr>
          <a:xfrm>
            <a:off x="7898039" y="519961"/>
            <a:ext cx="1001825" cy="1001825"/>
          </a:xfrm>
          <a:prstGeom prst="rect">
            <a:avLst/>
          </a:prstGeom>
          <a:noFill/>
          <a:ln>
            <a:noFill/>
          </a:ln>
        </p:spPr>
      </p:pic>
    </p:spTree>
    <p:extLst>
      <p:ext uri="{BB962C8B-B14F-4D97-AF65-F5344CB8AC3E}">
        <p14:creationId xmlns:p14="http://schemas.microsoft.com/office/powerpoint/2010/main" xmlns="" val="8776758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244" y="670077"/>
            <a:ext cx="6457950" cy="969771"/>
          </a:xfrm>
        </p:spPr>
        <p:txBody>
          <a:bodyPr/>
          <a:lstStyle/>
          <a:p>
            <a:r>
              <a:rPr lang="en-US" dirty="0"/>
              <a:t>Liquidity - Current Ratio</a:t>
            </a:r>
          </a:p>
        </p:txBody>
      </p:sp>
      <p:pic>
        <p:nvPicPr>
          <p:cNvPr id="5" name="Google Shape;1096;p143">
            <a:extLst>
              <a:ext uri="{FF2B5EF4-FFF2-40B4-BE49-F238E27FC236}">
                <a16:creationId xmlns:a16="http://schemas.microsoft.com/office/drawing/2014/main" xmlns="" id="{5BEBCDBF-3073-8344-A9B2-0377DE236556}"/>
              </a:ext>
            </a:extLst>
          </p:cNvPr>
          <p:cNvPicPr preferRelativeResize="0"/>
          <p:nvPr/>
        </p:nvPicPr>
        <p:blipFill>
          <a:blip r:embed="rId2">
            <a:alphaModFix/>
          </a:blip>
          <a:stretch>
            <a:fillRect/>
          </a:stretch>
        </p:blipFill>
        <p:spPr>
          <a:xfrm>
            <a:off x="7600327" y="153138"/>
            <a:ext cx="1001825" cy="1001825"/>
          </a:xfrm>
          <a:prstGeom prst="rect">
            <a:avLst/>
          </a:prstGeom>
          <a:noFill/>
          <a:ln>
            <a:noFill/>
          </a:ln>
        </p:spPr>
      </p:pic>
      <p:graphicFrame>
        <p:nvGraphicFramePr>
          <p:cNvPr id="8" name="Table 7">
            <a:extLst>
              <a:ext uri="{FF2B5EF4-FFF2-40B4-BE49-F238E27FC236}">
                <a16:creationId xmlns:a16="http://schemas.microsoft.com/office/drawing/2014/main" xmlns="" id="{EB3FE8A4-B1F1-AB4B-B30E-B4AFEE1773A9}"/>
              </a:ext>
            </a:extLst>
          </p:cNvPr>
          <p:cNvGraphicFramePr>
            <a:graphicFrameLocks noGrp="1"/>
          </p:cNvGraphicFramePr>
          <p:nvPr/>
        </p:nvGraphicFramePr>
        <p:xfrm>
          <a:off x="511323" y="1945983"/>
          <a:ext cx="8420028" cy="1653660"/>
        </p:xfrm>
        <a:graphic>
          <a:graphicData uri="http://schemas.openxmlformats.org/drawingml/2006/table">
            <a:tbl>
              <a:tblPr firstRow="1" bandRow="1">
                <a:tableStyleId>{6E25E649-3F16-4E02-A733-19D2CDBF48F0}</a:tableStyleId>
              </a:tblPr>
              <a:tblGrid>
                <a:gridCol w="1402537">
                  <a:extLst>
                    <a:ext uri="{9D8B030D-6E8A-4147-A177-3AD203B41FA5}">
                      <a16:colId xmlns:a16="http://schemas.microsoft.com/office/drawing/2014/main" xmlns="" val="484511821"/>
                    </a:ext>
                  </a:extLst>
                </a:gridCol>
                <a:gridCol w="1404139">
                  <a:extLst>
                    <a:ext uri="{9D8B030D-6E8A-4147-A177-3AD203B41FA5}">
                      <a16:colId xmlns:a16="http://schemas.microsoft.com/office/drawing/2014/main" xmlns="" val="1800347255"/>
                    </a:ext>
                  </a:extLst>
                </a:gridCol>
                <a:gridCol w="1403338">
                  <a:extLst>
                    <a:ext uri="{9D8B030D-6E8A-4147-A177-3AD203B41FA5}">
                      <a16:colId xmlns:a16="http://schemas.microsoft.com/office/drawing/2014/main" xmlns="" val="544189881"/>
                    </a:ext>
                  </a:extLst>
                </a:gridCol>
                <a:gridCol w="1403338">
                  <a:extLst>
                    <a:ext uri="{9D8B030D-6E8A-4147-A177-3AD203B41FA5}">
                      <a16:colId xmlns:a16="http://schemas.microsoft.com/office/drawing/2014/main" xmlns="" val="1860726710"/>
                    </a:ext>
                  </a:extLst>
                </a:gridCol>
                <a:gridCol w="1403338">
                  <a:extLst>
                    <a:ext uri="{9D8B030D-6E8A-4147-A177-3AD203B41FA5}">
                      <a16:colId xmlns:a16="http://schemas.microsoft.com/office/drawing/2014/main" xmlns="" val="821070872"/>
                    </a:ext>
                  </a:extLst>
                </a:gridCol>
                <a:gridCol w="1403338">
                  <a:extLst>
                    <a:ext uri="{9D8B030D-6E8A-4147-A177-3AD203B41FA5}">
                      <a16:colId xmlns:a16="http://schemas.microsoft.com/office/drawing/2014/main" xmlns="" val="4289858425"/>
                    </a:ext>
                  </a:extLst>
                </a:gridCol>
              </a:tblGrid>
              <a:tr h="640200">
                <a:tc>
                  <a:txBody>
                    <a:bodyPr/>
                    <a:lstStyle/>
                    <a:p>
                      <a:endParaRPr lang="en-US" dirty="0"/>
                    </a:p>
                  </a:txBody>
                  <a:tcPr/>
                </a:tc>
                <a:tc>
                  <a:txBody>
                    <a:bodyPr/>
                    <a:lstStyle/>
                    <a:p>
                      <a:r>
                        <a:rPr lang="en-US" sz="1600" dirty="0"/>
                        <a:t>2019</a:t>
                      </a:r>
                    </a:p>
                  </a:txBody>
                  <a:tcPr/>
                </a:tc>
                <a:tc>
                  <a:txBody>
                    <a:bodyPr/>
                    <a:lstStyle/>
                    <a:p>
                      <a:r>
                        <a:rPr lang="en-US" sz="1600" dirty="0"/>
                        <a:t>2018</a:t>
                      </a:r>
                    </a:p>
                  </a:txBody>
                  <a:tcPr/>
                </a:tc>
                <a:tc>
                  <a:txBody>
                    <a:bodyPr/>
                    <a:lstStyle/>
                    <a:p>
                      <a:r>
                        <a:rPr lang="en-US" sz="1600" dirty="0"/>
                        <a:t>2017</a:t>
                      </a:r>
                    </a:p>
                  </a:txBody>
                  <a:tcPr>
                    <a:lnR w="12700" cap="flat" cmpd="sng" algn="ctr">
                      <a:solidFill>
                        <a:schemeClr val="tx1"/>
                      </a:solidFill>
                      <a:prstDash val="solid"/>
                      <a:round/>
                      <a:headEnd type="none" w="med" len="med"/>
                      <a:tailEnd type="none" w="med" len="med"/>
                    </a:lnR>
                  </a:tcPr>
                </a:tc>
                <a:tc>
                  <a:txBody>
                    <a:bodyPr/>
                    <a:lstStyle/>
                    <a:p>
                      <a:r>
                        <a:rPr lang="en-US" sz="1600" dirty="0"/>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2015</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3426205"/>
                  </a:ext>
                </a:extLst>
              </a:tr>
              <a:tr h="4069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chemeClr val="tx1"/>
                          </a:solidFill>
                          <a:effectLst/>
                          <a:latin typeface="Tahoma" panose="020B0604030504040204" pitchFamily="34" charset="0"/>
                        </a:rPr>
                        <a:t>Current Ratio</a:t>
                      </a:r>
                    </a:p>
                    <a:p>
                      <a:endParaRPr lang="en-US" dirty="0"/>
                    </a:p>
                  </a:txBody>
                  <a:tcPr/>
                </a:tc>
                <a:tc>
                  <a:txBody>
                    <a:bodyPr/>
                    <a:lstStyle/>
                    <a:p>
                      <a:r>
                        <a:rPr lang="en-US" dirty="0"/>
                        <a:t>0.7454</a:t>
                      </a:r>
                    </a:p>
                  </a:txBody>
                  <a:tcPr/>
                </a:tc>
                <a:tc>
                  <a:txBody>
                    <a:bodyPr/>
                    <a:lstStyle/>
                    <a:p>
                      <a:r>
                        <a:rPr lang="en-US" dirty="0"/>
                        <a:t>0.7565</a:t>
                      </a:r>
                    </a:p>
                  </a:txBody>
                  <a:tcPr/>
                </a:tc>
                <a:tc>
                  <a:txBody>
                    <a:bodyPr/>
                    <a:lstStyle/>
                    <a:p>
                      <a:r>
                        <a:rPr lang="en-US" dirty="0"/>
                        <a:t>0.9039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1.0473</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1.0922</a:t>
                      </a:r>
                    </a:p>
                  </a:txBody>
                  <a:tcPr/>
                </a:tc>
                <a:extLst>
                  <a:ext uri="{0D108BD9-81ED-4DB2-BD59-A6C34878D82A}">
                    <a16:rowId xmlns:a16="http://schemas.microsoft.com/office/drawing/2014/main" xmlns="" val="2665053529"/>
                  </a:ext>
                </a:extLst>
              </a:tr>
              <a:tr h="4069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200" b="1" i="0" u="none" strike="noStrike" cap="none" normalizeH="0" baseline="0" dirty="0">
                          <a:ln>
                            <a:noFill/>
                          </a:ln>
                          <a:solidFill>
                            <a:schemeClr val="tx1"/>
                          </a:solidFill>
                          <a:effectLst/>
                          <a:latin typeface="Tahoma" panose="020B0604030504040204" pitchFamily="34" charset="0"/>
                        </a:rPr>
                        <a:t>Net Working Capital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350" b="0" kern="1200" dirty="0">
                          <a:solidFill>
                            <a:schemeClr val="dk1"/>
                          </a:solidFill>
                          <a:effectLst/>
                          <a:latin typeface="+mn-lt"/>
                          <a:ea typeface="+mn-ea"/>
                          <a:cs typeface="+mn-cs"/>
                        </a:rPr>
                        <a:t>(1,878.7)</a:t>
                      </a:r>
                      <a:endParaRPr lang="en-CA" b="0" dirty="0"/>
                    </a:p>
                    <a:p>
                      <a:endParaRPr lang="en-US" dirty="0"/>
                    </a:p>
                  </a:txBody>
                  <a:tcPr/>
                </a:tc>
                <a:tc>
                  <a:txBody>
                    <a:bodyPr/>
                    <a:lstStyle/>
                    <a:p>
                      <a:r>
                        <a:rPr lang="en-CA" sz="1350" kern="1200" dirty="0">
                          <a:solidFill>
                            <a:schemeClr val="dk1"/>
                          </a:solidFill>
                          <a:effectLst/>
                          <a:latin typeface="+mn-lt"/>
                          <a:ea typeface="+mn-ea"/>
                          <a:cs typeface="+mn-cs"/>
                        </a:rPr>
                        <a:t>(1,598.7) </a:t>
                      </a:r>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350" kern="1200" dirty="0">
                          <a:solidFill>
                            <a:schemeClr val="dk1"/>
                          </a:solidFill>
                          <a:effectLst/>
                          <a:latin typeface="+mn-lt"/>
                          <a:ea typeface="+mn-ea"/>
                          <a:cs typeface="+mn-cs"/>
                        </a:rPr>
                        <a:t>(606.2) </a:t>
                      </a:r>
                      <a:endParaRPr lang="en-CA" dirty="0"/>
                    </a:p>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350" kern="1200" dirty="0">
                          <a:solidFill>
                            <a:schemeClr val="dk1"/>
                          </a:solidFill>
                          <a:effectLst/>
                          <a:latin typeface="+mn-lt"/>
                          <a:ea typeface="+mn-ea"/>
                          <a:cs typeface="+mn-cs"/>
                        </a:rPr>
                        <a:t>306.8 </a:t>
                      </a:r>
                      <a:endParaRPr lang="en-CA" dirty="0"/>
                    </a:p>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350" kern="1200" dirty="0">
                          <a:solidFill>
                            <a:schemeClr val="dk1"/>
                          </a:solidFill>
                          <a:effectLst/>
                          <a:latin typeface="+mn-lt"/>
                          <a:ea typeface="+mn-ea"/>
                          <a:cs typeface="+mn-cs"/>
                        </a:rPr>
                        <a:t>612.5 </a:t>
                      </a:r>
                      <a:endParaRPr lang="en-CA" dirty="0"/>
                    </a:p>
                    <a:p>
                      <a:endParaRPr lang="en-US" dirty="0"/>
                    </a:p>
                  </a:txBody>
                  <a:tcPr/>
                </a:tc>
                <a:extLst>
                  <a:ext uri="{0D108BD9-81ED-4DB2-BD59-A6C34878D82A}">
                    <a16:rowId xmlns:a16="http://schemas.microsoft.com/office/drawing/2014/main" xmlns="" val="2378276718"/>
                  </a:ext>
                </a:extLst>
              </a:tr>
            </a:tbl>
          </a:graphicData>
        </a:graphic>
      </p:graphicFrame>
    </p:spTree>
    <p:extLst>
      <p:ext uri="{BB962C8B-B14F-4D97-AF65-F5344CB8AC3E}">
        <p14:creationId xmlns:p14="http://schemas.microsoft.com/office/powerpoint/2010/main" xmlns="" val="45545179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a:extLst>
              <a:ext uri="{FF2B5EF4-FFF2-40B4-BE49-F238E27FC236}">
                <a16:creationId xmlns:a16="http://schemas.microsoft.com/office/drawing/2014/main" xmlns="" id="{C863ED3E-43D6-5044-A09C-926C548BB936}"/>
              </a:ext>
            </a:extLst>
          </p:cNvPr>
          <p:cNvSpPr txBox="1">
            <a:spLocks noChangeArrowheads="1"/>
          </p:cNvSpPr>
          <p:nvPr/>
        </p:nvSpPr>
        <p:spPr bwMode="auto">
          <a:xfrm>
            <a:off x="6743700" y="514350"/>
            <a:ext cx="758429" cy="611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sz="1350">
              <a:latin typeface="Arial" panose="020B0604020202020204" pitchFamily="34" charset="0"/>
            </a:endParaRPr>
          </a:p>
          <a:p>
            <a:pPr>
              <a:spcBef>
                <a:spcPct val="50000"/>
              </a:spcBef>
            </a:pPr>
            <a:endParaRPr lang="en-US" altLang="en-US" sz="1350">
              <a:latin typeface="Arial" panose="020B0604020202020204" pitchFamily="34" charset="0"/>
            </a:endParaRPr>
          </a:p>
        </p:txBody>
      </p:sp>
      <p:sp>
        <p:nvSpPr>
          <p:cNvPr id="60456" name="Rectangle 41">
            <a:extLst>
              <a:ext uri="{FF2B5EF4-FFF2-40B4-BE49-F238E27FC236}">
                <a16:creationId xmlns:a16="http://schemas.microsoft.com/office/drawing/2014/main" xmlns="" id="{3A3B8465-3DFE-7940-A292-C1DBC6D28613}"/>
              </a:ext>
            </a:extLst>
          </p:cNvPr>
          <p:cNvSpPr>
            <a:spLocks noGrp="1" noChangeArrowheads="1"/>
          </p:cNvSpPr>
          <p:nvPr>
            <p:ph type="title" idx="4294967295"/>
          </p:nvPr>
        </p:nvSpPr>
        <p:spPr>
          <a:xfrm>
            <a:off x="1257300" y="820203"/>
            <a:ext cx="5725633" cy="457200"/>
          </a:xfrm>
        </p:spPr>
        <p:txBody>
          <a:bodyPr>
            <a:normAutofit fontScale="90000"/>
          </a:bodyPr>
          <a:lstStyle/>
          <a:p>
            <a:pPr eaLnBrk="1" hangingPunct="1"/>
            <a:r>
              <a:rPr lang="en-US" altLang="en-US" dirty="0"/>
              <a:t>Capital Structure Analysis</a:t>
            </a:r>
          </a:p>
        </p:txBody>
      </p:sp>
      <p:graphicFrame>
        <p:nvGraphicFramePr>
          <p:cNvPr id="6" name="Table 5">
            <a:extLst>
              <a:ext uri="{FF2B5EF4-FFF2-40B4-BE49-F238E27FC236}">
                <a16:creationId xmlns:a16="http://schemas.microsoft.com/office/drawing/2014/main" xmlns="" id="{2B3E1419-8DBD-3843-ADAB-791354A7DA42}"/>
              </a:ext>
            </a:extLst>
          </p:cNvPr>
          <p:cNvGraphicFramePr>
            <a:graphicFrameLocks noGrp="1"/>
          </p:cNvGraphicFramePr>
          <p:nvPr>
            <p:extLst>
              <p:ext uri="{D42A27DB-BD31-4B8C-83A1-F6EECF244321}">
                <p14:modId xmlns:p14="http://schemas.microsoft.com/office/powerpoint/2010/main" xmlns="" val="2409998689"/>
              </p:ext>
            </p:extLst>
          </p:nvPr>
        </p:nvGraphicFramePr>
        <p:xfrm>
          <a:off x="468793" y="1881913"/>
          <a:ext cx="8420028" cy="1643607"/>
        </p:xfrm>
        <a:graphic>
          <a:graphicData uri="http://schemas.openxmlformats.org/drawingml/2006/table">
            <a:tbl>
              <a:tblPr firstRow="1" bandRow="1">
                <a:tableStyleId>{6E25E649-3F16-4E02-A733-19D2CDBF48F0}</a:tableStyleId>
              </a:tblPr>
              <a:tblGrid>
                <a:gridCol w="1403338">
                  <a:extLst>
                    <a:ext uri="{9D8B030D-6E8A-4147-A177-3AD203B41FA5}">
                      <a16:colId xmlns:a16="http://schemas.microsoft.com/office/drawing/2014/main" xmlns="" val="484511821"/>
                    </a:ext>
                  </a:extLst>
                </a:gridCol>
                <a:gridCol w="1403338">
                  <a:extLst>
                    <a:ext uri="{9D8B030D-6E8A-4147-A177-3AD203B41FA5}">
                      <a16:colId xmlns:a16="http://schemas.microsoft.com/office/drawing/2014/main" xmlns="" val="1800347255"/>
                    </a:ext>
                  </a:extLst>
                </a:gridCol>
                <a:gridCol w="1398131">
                  <a:extLst>
                    <a:ext uri="{9D8B030D-6E8A-4147-A177-3AD203B41FA5}">
                      <a16:colId xmlns:a16="http://schemas.microsoft.com/office/drawing/2014/main" xmlns="" val="544189881"/>
                    </a:ext>
                  </a:extLst>
                </a:gridCol>
                <a:gridCol w="1408545">
                  <a:extLst>
                    <a:ext uri="{9D8B030D-6E8A-4147-A177-3AD203B41FA5}">
                      <a16:colId xmlns:a16="http://schemas.microsoft.com/office/drawing/2014/main" xmlns="" val="1860726710"/>
                    </a:ext>
                  </a:extLst>
                </a:gridCol>
                <a:gridCol w="1403338">
                  <a:extLst>
                    <a:ext uri="{9D8B030D-6E8A-4147-A177-3AD203B41FA5}">
                      <a16:colId xmlns:a16="http://schemas.microsoft.com/office/drawing/2014/main" xmlns="" val="821070872"/>
                    </a:ext>
                  </a:extLst>
                </a:gridCol>
                <a:gridCol w="1403338">
                  <a:extLst>
                    <a:ext uri="{9D8B030D-6E8A-4147-A177-3AD203B41FA5}">
                      <a16:colId xmlns:a16="http://schemas.microsoft.com/office/drawing/2014/main" xmlns="" val="4289858425"/>
                    </a:ext>
                  </a:extLst>
                </a:gridCol>
              </a:tblGrid>
              <a:tr h="614717">
                <a:tc>
                  <a:txBody>
                    <a:bodyPr/>
                    <a:lstStyle/>
                    <a:p>
                      <a:endParaRPr lang="en-US" dirty="0"/>
                    </a:p>
                  </a:txBody>
                  <a:tcPr/>
                </a:tc>
                <a:tc>
                  <a:txBody>
                    <a:bodyPr/>
                    <a:lstStyle/>
                    <a:p>
                      <a:r>
                        <a:rPr lang="en-US" sz="1600" dirty="0"/>
                        <a:t>2019</a:t>
                      </a:r>
                    </a:p>
                  </a:txBody>
                  <a:tcPr/>
                </a:tc>
                <a:tc>
                  <a:txBody>
                    <a:bodyPr/>
                    <a:lstStyle/>
                    <a:p>
                      <a:r>
                        <a:rPr lang="en-US" sz="1600" dirty="0"/>
                        <a:t>2018</a:t>
                      </a:r>
                    </a:p>
                  </a:txBody>
                  <a:tcPr/>
                </a:tc>
                <a:tc>
                  <a:txBody>
                    <a:bodyPr/>
                    <a:lstStyle/>
                    <a:p>
                      <a:r>
                        <a:rPr lang="en-US" sz="1600" dirty="0"/>
                        <a:t>2017</a:t>
                      </a:r>
                    </a:p>
                  </a:txBody>
                  <a:tcPr>
                    <a:lnR w="12700" cap="flat" cmpd="sng" algn="ctr">
                      <a:solidFill>
                        <a:schemeClr val="tx1"/>
                      </a:solidFill>
                      <a:prstDash val="solid"/>
                      <a:round/>
                      <a:headEnd type="none" w="med" len="med"/>
                      <a:tailEnd type="none" w="med" len="med"/>
                    </a:lnR>
                  </a:tcPr>
                </a:tc>
                <a:tc>
                  <a:txBody>
                    <a:bodyPr/>
                    <a:lstStyle/>
                    <a:p>
                      <a:r>
                        <a:rPr lang="en-US" sz="1600" dirty="0"/>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2015</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3426205"/>
                  </a:ext>
                </a:extLst>
              </a:tr>
              <a:tr h="6381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chemeClr val="tx1"/>
                          </a:solidFill>
                          <a:effectLst/>
                          <a:latin typeface="Tahoma" panose="020B0604030504040204" pitchFamily="34" charset="0"/>
                        </a:rPr>
                        <a:t>Debt /Equity</a:t>
                      </a:r>
                    </a:p>
                    <a:p>
                      <a:endParaRPr lang="en-US" dirty="0"/>
                    </a:p>
                  </a:txBody>
                  <a:tcPr/>
                </a:tc>
                <a:tc>
                  <a:txBody>
                    <a:bodyPr/>
                    <a:lstStyle/>
                    <a:p>
                      <a:r>
                        <a:rPr lang="en-US" dirty="0"/>
                        <a:t>0.6810</a:t>
                      </a:r>
                    </a:p>
                  </a:txBody>
                  <a:tcPr/>
                </a:tc>
                <a:tc>
                  <a:txBody>
                    <a:bodyPr/>
                    <a:lstStyle/>
                    <a:p>
                      <a:r>
                        <a:rPr lang="en-US" dirty="0"/>
                        <a:t>0.6603</a:t>
                      </a:r>
                    </a:p>
                  </a:txBody>
                  <a:tcPr/>
                </a:tc>
                <a:tc>
                  <a:txBody>
                    <a:bodyPr/>
                    <a:lstStyle/>
                    <a:p>
                      <a:r>
                        <a:rPr lang="en-US" dirty="0"/>
                        <a:t>0.6124</a:t>
                      </a:r>
                    </a:p>
                  </a:txBody>
                  <a:tcPr/>
                </a:tc>
                <a:tc>
                  <a:txBody>
                    <a:bodyPr/>
                    <a:lstStyle/>
                    <a:p>
                      <a:r>
                        <a:rPr lang="en-US" dirty="0"/>
                        <a:t>0.6284</a:t>
                      </a:r>
                    </a:p>
                  </a:txBody>
                  <a:tcPr>
                    <a:lnT w="12700" cap="flat" cmpd="sng" algn="ctr">
                      <a:solidFill>
                        <a:schemeClr val="tx1"/>
                      </a:solidFill>
                      <a:prstDash val="solid"/>
                      <a:round/>
                      <a:headEnd type="none" w="med" len="med"/>
                      <a:tailEnd type="none" w="med" len="med"/>
                    </a:lnT>
                  </a:tcPr>
                </a:tc>
                <a:tc>
                  <a:txBody>
                    <a:bodyPr/>
                    <a:lstStyle/>
                    <a:p>
                      <a:r>
                        <a:rPr lang="en-US" dirty="0"/>
                        <a:t>0.6157</a:t>
                      </a:r>
                    </a:p>
                  </a:txBody>
                  <a:tcPr/>
                </a:tc>
                <a:extLst>
                  <a:ext uri="{0D108BD9-81ED-4DB2-BD59-A6C34878D82A}">
                    <a16:rowId xmlns:a16="http://schemas.microsoft.com/office/drawing/2014/main" xmlns="" val="2665053529"/>
                  </a:ext>
                </a:extLst>
              </a:tr>
              <a:tr h="3907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200" b="1" i="0" u="none" strike="noStrike" cap="none" normalizeH="0" baseline="0" dirty="0">
                        <a:ln>
                          <a:noFill/>
                        </a:ln>
                        <a:solidFill>
                          <a:schemeClr val="tx1"/>
                        </a:solidFill>
                        <a:effectLst/>
                        <a:latin typeface="Tahoma" panose="020B0604030504040204" pitchFamily="34" charset="0"/>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378276718"/>
                  </a:ext>
                </a:extLst>
              </a:tr>
            </a:tbl>
          </a:graphicData>
        </a:graphic>
      </p:graphicFrame>
      <p:pic>
        <p:nvPicPr>
          <p:cNvPr id="8" name="Google Shape;1096;p143">
            <a:extLst>
              <a:ext uri="{FF2B5EF4-FFF2-40B4-BE49-F238E27FC236}">
                <a16:creationId xmlns:a16="http://schemas.microsoft.com/office/drawing/2014/main" xmlns="" id="{4D49DE92-E77D-A34D-9CF7-4D5EA986D672}"/>
              </a:ext>
            </a:extLst>
          </p:cNvPr>
          <p:cNvPicPr preferRelativeResize="0"/>
          <p:nvPr/>
        </p:nvPicPr>
        <p:blipFill>
          <a:blip r:embed="rId2">
            <a:alphaModFix/>
          </a:blip>
          <a:stretch>
            <a:fillRect/>
          </a:stretch>
        </p:blipFill>
        <p:spPr>
          <a:xfrm>
            <a:off x="7600327" y="153138"/>
            <a:ext cx="1001825" cy="1001825"/>
          </a:xfrm>
          <a:prstGeom prst="rect">
            <a:avLst/>
          </a:prstGeom>
          <a:noFill/>
          <a:ln>
            <a:noFill/>
          </a:ln>
        </p:spPr>
      </p:pic>
    </p:spTree>
    <p:extLst>
      <p:ext uri="{BB962C8B-B14F-4D97-AF65-F5344CB8AC3E}">
        <p14:creationId xmlns:p14="http://schemas.microsoft.com/office/powerpoint/2010/main" xmlns="" val="4795854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2">
            <a:extLst>
              <a:ext uri="{FF2B5EF4-FFF2-40B4-BE49-F238E27FC236}">
                <a16:creationId xmlns:a16="http://schemas.microsoft.com/office/drawing/2014/main" xmlns="" id="{9E1EFA5C-E4C3-7143-9A26-47183D062EE7}"/>
              </a:ext>
            </a:extLst>
          </p:cNvPr>
          <p:cNvSpPr txBox="1">
            <a:spLocks noChangeArrowheads="1"/>
          </p:cNvSpPr>
          <p:nvPr/>
        </p:nvSpPr>
        <p:spPr bwMode="auto">
          <a:xfrm>
            <a:off x="6743700" y="514350"/>
            <a:ext cx="758429" cy="611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sz="1350">
              <a:latin typeface="Arial" panose="020B0604020202020204" pitchFamily="34" charset="0"/>
            </a:endParaRPr>
          </a:p>
          <a:p>
            <a:pPr>
              <a:spcBef>
                <a:spcPct val="50000"/>
              </a:spcBef>
            </a:pPr>
            <a:endParaRPr lang="en-US" altLang="en-US" sz="1350">
              <a:latin typeface="Arial" panose="020B0604020202020204" pitchFamily="34" charset="0"/>
            </a:endParaRPr>
          </a:p>
        </p:txBody>
      </p:sp>
      <p:sp>
        <p:nvSpPr>
          <p:cNvPr id="61498" name="Rectangle 59">
            <a:extLst>
              <a:ext uri="{FF2B5EF4-FFF2-40B4-BE49-F238E27FC236}">
                <a16:creationId xmlns:a16="http://schemas.microsoft.com/office/drawing/2014/main" xmlns="" id="{4E0BA5C6-6255-3E43-9593-204BBF1AAD07}"/>
              </a:ext>
            </a:extLst>
          </p:cNvPr>
          <p:cNvSpPr>
            <a:spLocks noGrp="1" noChangeArrowheads="1"/>
          </p:cNvSpPr>
          <p:nvPr>
            <p:ph type="title" idx="4294967295"/>
          </p:nvPr>
        </p:nvSpPr>
        <p:spPr>
          <a:xfrm>
            <a:off x="1535076" y="668856"/>
            <a:ext cx="5829300" cy="457200"/>
          </a:xfrm>
        </p:spPr>
        <p:txBody>
          <a:bodyPr>
            <a:normAutofit fontScale="90000"/>
          </a:bodyPr>
          <a:lstStyle/>
          <a:p>
            <a:pPr eaLnBrk="1" hangingPunct="1"/>
            <a:r>
              <a:rPr lang="en-US" altLang="en-US" dirty="0"/>
              <a:t>Capital Market Analysis</a:t>
            </a:r>
          </a:p>
        </p:txBody>
      </p:sp>
      <p:graphicFrame>
        <p:nvGraphicFramePr>
          <p:cNvPr id="2" name="Table 1">
            <a:extLst>
              <a:ext uri="{FF2B5EF4-FFF2-40B4-BE49-F238E27FC236}">
                <a16:creationId xmlns:a16="http://schemas.microsoft.com/office/drawing/2014/main" xmlns="" id="{2F042445-1CC1-0342-8EA6-E5805F6A2FD2}"/>
              </a:ext>
            </a:extLst>
          </p:cNvPr>
          <p:cNvGraphicFramePr>
            <a:graphicFrameLocks noGrp="1"/>
          </p:cNvGraphicFramePr>
          <p:nvPr>
            <p:extLst>
              <p:ext uri="{D42A27DB-BD31-4B8C-83A1-F6EECF244321}">
                <p14:modId xmlns:p14="http://schemas.microsoft.com/office/powerpoint/2010/main" xmlns="" val="1664785945"/>
              </p:ext>
            </p:extLst>
          </p:nvPr>
        </p:nvGraphicFramePr>
        <p:xfrm>
          <a:off x="1268375" y="1443518"/>
          <a:ext cx="6408330" cy="3031126"/>
        </p:xfrm>
        <a:graphic>
          <a:graphicData uri="http://schemas.openxmlformats.org/drawingml/2006/table">
            <a:tbl>
              <a:tblPr firstRow="1" bandRow="1">
                <a:tableStyleId>{B301B821-A1FF-4177-AEE7-76D212191A09}</a:tableStyleId>
              </a:tblPr>
              <a:tblGrid>
                <a:gridCol w="1068055">
                  <a:extLst>
                    <a:ext uri="{9D8B030D-6E8A-4147-A177-3AD203B41FA5}">
                      <a16:colId xmlns:a16="http://schemas.microsoft.com/office/drawing/2014/main" xmlns="" val="104146611"/>
                    </a:ext>
                  </a:extLst>
                </a:gridCol>
                <a:gridCol w="1068055">
                  <a:extLst>
                    <a:ext uri="{9D8B030D-6E8A-4147-A177-3AD203B41FA5}">
                      <a16:colId xmlns:a16="http://schemas.microsoft.com/office/drawing/2014/main" xmlns="" val="858603250"/>
                    </a:ext>
                  </a:extLst>
                </a:gridCol>
                <a:gridCol w="1068055">
                  <a:extLst>
                    <a:ext uri="{9D8B030D-6E8A-4147-A177-3AD203B41FA5}">
                      <a16:colId xmlns:a16="http://schemas.microsoft.com/office/drawing/2014/main" xmlns="" val="3107099954"/>
                    </a:ext>
                  </a:extLst>
                </a:gridCol>
                <a:gridCol w="1068055">
                  <a:extLst>
                    <a:ext uri="{9D8B030D-6E8A-4147-A177-3AD203B41FA5}">
                      <a16:colId xmlns:a16="http://schemas.microsoft.com/office/drawing/2014/main" xmlns="" val="1678450051"/>
                    </a:ext>
                  </a:extLst>
                </a:gridCol>
                <a:gridCol w="1068055">
                  <a:extLst>
                    <a:ext uri="{9D8B030D-6E8A-4147-A177-3AD203B41FA5}">
                      <a16:colId xmlns:a16="http://schemas.microsoft.com/office/drawing/2014/main" xmlns="" val="2708062621"/>
                    </a:ext>
                  </a:extLst>
                </a:gridCol>
                <a:gridCol w="1068055">
                  <a:extLst>
                    <a:ext uri="{9D8B030D-6E8A-4147-A177-3AD203B41FA5}">
                      <a16:colId xmlns:a16="http://schemas.microsoft.com/office/drawing/2014/main" xmlns="" val="3946306484"/>
                    </a:ext>
                  </a:extLst>
                </a:gridCol>
              </a:tblGrid>
              <a:tr h="362699">
                <a:tc>
                  <a:txBody>
                    <a:bodyPr/>
                    <a:lstStyle/>
                    <a:p>
                      <a:endParaRPr lang="en-US" dirty="0"/>
                    </a:p>
                  </a:txBody>
                  <a:tcPr/>
                </a:tc>
                <a:tc>
                  <a:txBody>
                    <a:bodyPr/>
                    <a:lstStyle/>
                    <a:p>
                      <a:r>
                        <a:rPr lang="en-US" sz="1600" dirty="0"/>
                        <a:t>2019</a:t>
                      </a:r>
                    </a:p>
                  </a:txBody>
                  <a:tcPr/>
                </a:tc>
                <a:tc>
                  <a:txBody>
                    <a:bodyPr/>
                    <a:lstStyle/>
                    <a:p>
                      <a:r>
                        <a:rPr lang="en-US" sz="1600" dirty="0"/>
                        <a:t>2018</a:t>
                      </a:r>
                    </a:p>
                  </a:txBody>
                  <a:tcPr/>
                </a:tc>
                <a:tc>
                  <a:txBody>
                    <a:bodyPr/>
                    <a:lstStyle/>
                    <a:p>
                      <a:r>
                        <a:rPr lang="en-US" sz="1600" dirty="0"/>
                        <a:t>2017</a:t>
                      </a:r>
                    </a:p>
                  </a:txBody>
                  <a:tcPr/>
                </a:tc>
                <a:tc>
                  <a:txBody>
                    <a:bodyPr/>
                    <a:lstStyle/>
                    <a:p>
                      <a:r>
                        <a:rPr lang="en-US" sz="1600" dirty="0"/>
                        <a:t>2016</a:t>
                      </a:r>
                    </a:p>
                  </a:txBody>
                  <a:tcPr/>
                </a:tc>
                <a:tc>
                  <a:txBody>
                    <a:bodyPr/>
                    <a:lstStyle/>
                    <a:p>
                      <a:r>
                        <a:rPr lang="en-US" sz="1600" dirty="0"/>
                        <a:t>2015</a:t>
                      </a:r>
                    </a:p>
                  </a:txBody>
                  <a:tcPr/>
                </a:tc>
                <a:extLst>
                  <a:ext uri="{0D108BD9-81ED-4DB2-BD59-A6C34878D82A}">
                    <a16:rowId xmlns:a16="http://schemas.microsoft.com/office/drawing/2014/main" xmlns="" val="1050001792"/>
                  </a:ext>
                </a:extLst>
              </a:tr>
              <a:tr h="7824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chemeClr val="tx1"/>
                          </a:solidFill>
                          <a:effectLst/>
                          <a:latin typeface="Tahoma" panose="020B0604030504040204" pitchFamily="34" charset="0"/>
                        </a:rPr>
                        <a:t>Price/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chemeClr val="tx1"/>
                          </a:solidFill>
                          <a:effectLst/>
                          <a:latin typeface="Tahoma" panose="020B0604030504040204" pitchFamily="34" charset="0"/>
                        </a:rPr>
                        <a:t>Earnings</a:t>
                      </a:r>
                    </a:p>
                    <a:p>
                      <a:endParaRPr lang="en-US" dirty="0"/>
                    </a:p>
                  </a:txBody>
                  <a:tcPr/>
                </a:tc>
                <a:tc>
                  <a:txBody>
                    <a:bodyPr/>
                    <a:lstStyle/>
                    <a:p>
                      <a:r>
                        <a:rPr lang="en-US" dirty="0"/>
                        <a:t>15.41</a:t>
                      </a:r>
                    </a:p>
                  </a:txBody>
                  <a:tcPr/>
                </a:tc>
                <a:tc>
                  <a:txBody>
                    <a:bodyPr/>
                    <a:lstStyle/>
                    <a:p>
                      <a:r>
                        <a:rPr lang="en-US" dirty="0"/>
                        <a:t>10.17</a:t>
                      </a:r>
                    </a:p>
                  </a:txBody>
                  <a:tcPr/>
                </a:tc>
                <a:tc>
                  <a:txBody>
                    <a:bodyPr/>
                    <a:lstStyle/>
                    <a:p>
                      <a:r>
                        <a:rPr lang="en-US" dirty="0"/>
                        <a:t>16.30</a:t>
                      </a:r>
                    </a:p>
                  </a:txBody>
                  <a:tcPr/>
                </a:tc>
                <a:tc>
                  <a:txBody>
                    <a:bodyPr/>
                    <a:lstStyle/>
                    <a:p>
                      <a:r>
                        <a:rPr lang="en-US" dirty="0"/>
                        <a:t>22.17</a:t>
                      </a:r>
                    </a:p>
                  </a:txBody>
                  <a:tcPr/>
                </a:tc>
                <a:tc>
                  <a:txBody>
                    <a:bodyPr/>
                    <a:lstStyle/>
                    <a:p>
                      <a:r>
                        <a:rPr lang="en-US" dirty="0"/>
                        <a:t>36.92</a:t>
                      </a:r>
                    </a:p>
                  </a:txBody>
                  <a:tcPr/>
                </a:tc>
                <a:extLst>
                  <a:ext uri="{0D108BD9-81ED-4DB2-BD59-A6C34878D82A}">
                    <a16:rowId xmlns:a16="http://schemas.microsoft.com/office/drawing/2014/main" xmlns="" val="1867705353"/>
                  </a:ext>
                </a:extLst>
              </a:tr>
              <a:tr h="7824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chemeClr val="tx1"/>
                          </a:solidFill>
                          <a:effectLst/>
                          <a:latin typeface="Tahoma" panose="020B0604030504040204" pitchFamily="34" charset="0"/>
                        </a:rPr>
                        <a:t>Price to Book</a:t>
                      </a:r>
                    </a:p>
                    <a:p>
                      <a:endParaRPr lang="en-US" dirty="0"/>
                    </a:p>
                  </a:txBody>
                  <a:tcPr/>
                </a:tc>
                <a:tc>
                  <a:txBody>
                    <a:bodyPr/>
                    <a:lstStyle/>
                    <a:p>
                      <a:r>
                        <a:rPr lang="en-US" dirty="0"/>
                        <a:t>0.95</a:t>
                      </a:r>
                    </a:p>
                  </a:txBody>
                  <a:tcPr/>
                </a:tc>
                <a:tc>
                  <a:txBody>
                    <a:bodyPr/>
                    <a:lstStyle/>
                    <a:p>
                      <a:r>
                        <a:rPr lang="en-US" dirty="0"/>
                        <a:t>0.93</a:t>
                      </a:r>
                    </a:p>
                  </a:txBody>
                  <a:tcPr/>
                </a:tc>
                <a:tc>
                  <a:txBody>
                    <a:bodyPr/>
                    <a:lstStyle/>
                    <a:p>
                      <a:r>
                        <a:rPr lang="en-US" dirty="0"/>
                        <a:t>0.89</a:t>
                      </a:r>
                    </a:p>
                  </a:txBody>
                  <a:tcPr/>
                </a:tc>
                <a:tc>
                  <a:txBody>
                    <a:bodyPr/>
                    <a:lstStyle/>
                    <a:p>
                      <a:r>
                        <a:rPr lang="en-US" dirty="0"/>
                        <a:t>1.10</a:t>
                      </a:r>
                    </a:p>
                  </a:txBody>
                  <a:tcPr/>
                </a:tc>
                <a:tc>
                  <a:txBody>
                    <a:bodyPr/>
                    <a:lstStyle/>
                    <a:p>
                      <a:r>
                        <a:rPr lang="en-US" dirty="0"/>
                        <a:t>1.10</a:t>
                      </a:r>
                    </a:p>
                  </a:txBody>
                  <a:tcPr/>
                </a:tc>
                <a:extLst>
                  <a:ext uri="{0D108BD9-81ED-4DB2-BD59-A6C34878D82A}">
                    <a16:rowId xmlns:a16="http://schemas.microsoft.com/office/drawing/2014/main" xmlns="" val="106386692"/>
                  </a:ext>
                </a:extLst>
              </a:tr>
              <a:tr h="7824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chemeClr val="tx1"/>
                          </a:solidFill>
                          <a:effectLst/>
                          <a:latin typeface="Tahoma" panose="020B0604030504040204" pitchFamily="34" charset="0"/>
                        </a:rPr>
                        <a:t>Dividend Yield</a:t>
                      </a:r>
                    </a:p>
                    <a:p>
                      <a:endParaRPr lang="en-US" dirty="0"/>
                    </a:p>
                  </a:txBody>
                  <a:tcPr/>
                </a:tc>
                <a:tc>
                  <a:txBody>
                    <a:bodyPr/>
                    <a:lstStyle/>
                    <a:p>
                      <a:r>
                        <a:rPr lang="en-US" dirty="0"/>
                        <a:t>3.84%</a:t>
                      </a:r>
                    </a:p>
                  </a:txBody>
                  <a:tcPr/>
                </a:tc>
                <a:tc>
                  <a:txBody>
                    <a:bodyPr/>
                    <a:lstStyle/>
                    <a:p>
                      <a:r>
                        <a:rPr lang="en-US" dirty="0"/>
                        <a:t>1.87%</a:t>
                      </a:r>
                    </a:p>
                  </a:txBody>
                  <a:tcPr/>
                </a:tc>
                <a:tc>
                  <a:txBody>
                    <a:bodyPr/>
                    <a:lstStyle/>
                    <a:p>
                      <a:r>
                        <a:rPr lang="en-US" dirty="0"/>
                        <a:t>4.48%</a:t>
                      </a:r>
                    </a:p>
                  </a:txBody>
                  <a:tcPr/>
                </a:tc>
                <a:tc>
                  <a:txBody>
                    <a:bodyPr/>
                    <a:lstStyle/>
                    <a:p>
                      <a:r>
                        <a:rPr lang="en-US" dirty="0"/>
                        <a:t>2.27%</a:t>
                      </a:r>
                    </a:p>
                  </a:txBody>
                  <a:tcPr/>
                </a:tc>
                <a:tc>
                  <a:txBody>
                    <a:bodyPr/>
                    <a:lstStyle/>
                    <a:p>
                      <a:r>
                        <a:rPr lang="en-US" dirty="0"/>
                        <a:t>1.42%</a:t>
                      </a:r>
                    </a:p>
                  </a:txBody>
                  <a:tcPr/>
                </a:tc>
                <a:extLst>
                  <a:ext uri="{0D108BD9-81ED-4DB2-BD59-A6C34878D82A}">
                    <a16:rowId xmlns:a16="http://schemas.microsoft.com/office/drawing/2014/main" xmlns="" val="937059813"/>
                  </a:ext>
                </a:extLst>
              </a:tr>
              <a:tr h="321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988605993"/>
                  </a:ext>
                </a:extLst>
              </a:tr>
            </a:tbl>
          </a:graphicData>
        </a:graphic>
      </p:graphicFrame>
      <p:pic>
        <p:nvPicPr>
          <p:cNvPr id="6" name="Google Shape;1096;p143">
            <a:extLst>
              <a:ext uri="{FF2B5EF4-FFF2-40B4-BE49-F238E27FC236}">
                <a16:creationId xmlns:a16="http://schemas.microsoft.com/office/drawing/2014/main" xmlns="" id="{CFDD7CCD-7D20-BD44-A3C3-F1FFCA8529DB}"/>
              </a:ext>
            </a:extLst>
          </p:cNvPr>
          <p:cNvPicPr preferRelativeResize="0"/>
          <p:nvPr/>
        </p:nvPicPr>
        <p:blipFill>
          <a:blip r:embed="rId2">
            <a:alphaModFix/>
          </a:blip>
          <a:stretch>
            <a:fillRect/>
          </a:stretch>
        </p:blipFill>
        <p:spPr>
          <a:xfrm>
            <a:off x="7600327" y="153138"/>
            <a:ext cx="1001825" cy="1001825"/>
          </a:xfrm>
          <a:prstGeom prst="rect">
            <a:avLst/>
          </a:prstGeom>
          <a:noFill/>
          <a:ln>
            <a:noFill/>
          </a:ln>
        </p:spPr>
      </p:pic>
    </p:spTree>
    <p:extLst>
      <p:ext uri="{BB962C8B-B14F-4D97-AF65-F5344CB8AC3E}">
        <p14:creationId xmlns:p14="http://schemas.microsoft.com/office/powerpoint/2010/main" xmlns="" val="33265447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2">
            <a:extLst>
              <a:ext uri="{FF2B5EF4-FFF2-40B4-BE49-F238E27FC236}">
                <a16:creationId xmlns:a16="http://schemas.microsoft.com/office/drawing/2014/main" xmlns="" id="{0409C201-5537-D140-8611-ABFD7C554F12}"/>
              </a:ext>
            </a:extLst>
          </p:cNvPr>
          <p:cNvSpPr txBox="1">
            <a:spLocks noChangeArrowheads="1"/>
          </p:cNvSpPr>
          <p:nvPr/>
        </p:nvSpPr>
        <p:spPr bwMode="auto">
          <a:xfrm>
            <a:off x="6743700" y="514350"/>
            <a:ext cx="758429" cy="611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sz="1350">
              <a:latin typeface="Arial" panose="020B0604020202020204" pitchFamily="34" charset="0"/>
            </a:endParaRPr>
          </a:p>
          <a:p>
            <a:pPr>
              <a:spcBef>
                <a:spcPct val="50000"/>
              </a:spcBef>
            </a:pPr>
            <a:endParaRPr lang="en-US" altLang="en-US" sz="1350">
              <a:latin typeface="Arial" panose="020B0604020202020204" pitchFamily="34" charset="0"/>
            </a:endParaRPr>
          </a:p>
        </p:txBody>
      </p:sp>
      <p:sp>
        <p:nvSpPr>
          <p:cNvPr id="62522" name="Rectangle 59">
            <a:extLst>
              <a:ext uri="{FF2B5EF4-FFF2-40B4-BE49-F238E27FC236}">
                <a16:creationId xmlns:a16="http://schemas.microsoft.com/office/drawing/2014/main" xmlns="" id="{72B27401-625F-5F4F-B484-7AF09428C3A7}"/>
              </a:ext>
            </a:extLst>
          </p:cNvPr>
          <p:cNvSpPr>
            <a:spLocks noGrp="1" noChangeArrowheads="1"/>
          </p:cNvSpPr>
          <p:nvPr>
            <p:ph type="title" idx="4294967295"/>
          </p:nvPr>
        </p:nvSpPr>
        <p:spPr>
          <a:xfrm>
            <a:off x="1205466" y="668856"/>
            <a:ext cx="5829300" cy="457200"/>
          </a:xfrm>
        </p:spPr>
        <p:txBody>
          <a:bodyPr>
            <a:normAutofit fontScale="90000"/>
          </a:bodyPr>
          <a:lstStyle/>
          <a:p>
            <a:pPr eaLnBrk="1" hangingPunct="1"/>
            <a:r>
              <a:rPr lang="en-US" altLang="en-US"/>
              <a:t>Profitability Analysis</a:t>
            </a:r>
          </a:p>
        </p:txBody>
      </p:sp>
      <p:graphicFrame>
        <p:nvGraphicFramePr>
          <p:cNvPr id="2" name="Table 1">
            <a:extLst>
              <a:ext uri="{FF2B5EF4-FFF2-40B4-BE49-F238E27FC236}">
                <a16:creationId xmlns:a16="http://schemas.microsoft.com/office/drawing/2014/main" xmlns="" id="{0DE095A6-0E58-6A47-8EDA-94DB9FFEF4D7}"/>
              </a:ext>
            </a:extLst>
          </p:cNvPr>
          <p:cNvGraphicFramePr>
            <a:graphicFrameLocks noGrp="1"/>
          </p:cNvGraphicFramePr>
          <p:nvPr>
            <p:extLst>
              <p:ext uri="{D42A27DB-BD31-4B8C-83A1-F6EECF244321}">
                <p14:modId xmlns:p14="http://schemas.microsoft.com/office/powerpoint/2010/main" xmlns="" val="3635673542"/>
              </p:ext>
            </p:extLst>
          </p:nvPr>
        </p:nvGraphicFramePr>
        <p:xfrm>
          <a:off x="1072116" y="1482524"/>
          <a:ext cx="6771402" cy="2992120"/>
        </p:xfrm>
        <a:graphic>
          <a:graphicData uri="http://schemas.openxmlformats.org/drawingml/2006/table">
            <a:tbl>
              <a:tblPr firstRow="1" bandRow="1">
                <a:tableStyleId>{B301B821-A1FF-4177-AEE7-76D212191A09}</a:tableStyleId>
              </a:tblPr>
              <a:tblGrid>
                <a:gridCol w="1128567">
                  <a:extLst>
                    <a:ext uri="{9D8B030D-6E8A-4147-A177-3AD203B41FA5}">
                      <a16:colId xmlns:a16="http://schemas.microsoft.com/office/drawing/2014/main" xmlns="" val="716547894"/>
                    </a:ext>
                  </a:extLst>
                </a:gridCol>
                <a:gridCol w="1128567">
                  <a:extLst>
                    <a:ext uri="{9D8B030D-6E8A-4147-A177-3AD203B41FA5}">
                      <a16:colId xmlns:a16="http://schemas.microsoft.com/office/drawing/2014/main" xmlns="" val="2389140104"/>
                    </a:ext>
                  </a:extLst>
                </a:gridCol>
                <a:gridCol w="1128567">
                  <a:extLst>
                    <a:ext uri="{9D8B030D-6E8A-4147-A177-3AD203B41FA5}">
                      <a16:colId xmlns:a16="http://schemas.microsoft.com/office/drawing/2014/main" xmlns="" val="2871691853"/>
                    </a:ext>
                  </a:extLst>
                </a:gridCol>
                <a:gridCol w="1128567">
                  <a:extLst>
                    <a:ext uri="{9D8B030D-6E8A-4147-A177-3AD203B41FA5}">
                      <a16:colId xmlns:a16="http://schemas.microsoft.com/office/drawing/2014/main" xmlns="" val="2788230958"/>
                    </a:ext>
                  </a:extLst>
                </a:gridCol>
                <a:gridCol w="1128567">
                  <a:extLst>
                    <a:ext uri="{9D8B030D-6E8A-4147-A177-3AD203B41FA5}">
                      <a16:colId xmlns:a16="http://schemas.microsoft.com/office/drawing/2014/main" xmlns="" val="4215718970"/>
                    </a:ext>
                  </a:extLst>
                </a:gridCol>
                <a:gridCol w="1128567">
                  <a:extLst>
                    <a:ext uri="{9D8B030D-6E8A-4147-A177-3AD203B41FA5}">
                      <a16:colId xmlns:a16="http://schemas.microsoft.com/office/drawing/2014/main" xmlns="" val="2314043385"/>
                    </a:ext>
                  </a:extLst>
                </a:gridCol>
              </a:tblGrid>
              <a:tr h="370840">
                <a:tc>
                  <a:txBody>
                    <a:bodyPr/>
                    <a:lstStyle/>
                    <a:p>
                      <a:endParaRPr lang="en-US" dirty="0"/>
                    </a:p>
                  </a:txBody>
                  <a:tcPr/>
                </a:tc>
                <a:tc>
                  <a:txBody>
                    <a:bodyPr/>
                    <a:lstStyle/>
                    <a:p>
                      <a:r>
                        <a:rPr lang="en-US" sz="1600" dirty="0"/>
                        <a:t>2018</a:t>
                      </a:r>
                    </a:p>
                  </a:txBody>
                  <a:tcPr/>
                </a:tc>
                <a:tc>
                  <a:txBody>
                    <a:bodyPr/>
                    <a:lstStyle/>
                    <a:p>
                      <a:r>
                        <a:rPr lang="en-US" sz="1600" dirty="0"/>
                        <a:t>2017</a:t>
                      </a:r>
                    </a:p>
                  </a:txBody>
                  <a:tcPr/>
                </a:tc>
                <a:tc>
                  <a:txBody>
                    <a:bodyPr/>
                    <a:lstStyle/>
                    <a:p>
                      <a:r>
                        <a:rPr lang="en-US" sz="1600" dirty="0"/>
                        <a:t>2016</a:t>
                      </a:r>
                    </a:p>
                  </a:txBody>
                  <a:tcPr/>
                </a:tc>
                <a:tc>
                  <a:txBody>
                    <a:bodyPr/>
                    <a:lstStyle/>
                    <a:p>
                      <a:r>
                        <a:rPr lang="en-US" sz="1600" dirty="0"/>
                        <a:t>2015</a:t>
                      </a:r>
                    </a:p>
                  </a:txBody>
                  <a:tcPr/>
                </a:tc>
                <a:tc>
                  <a:txBody>
                    <a:bodyPr/>
                    <a:lstStyle/>
                    <a:p>
                      <a:r>
                        <a:rPr lang="en-US" sz="1600" dirty="0"/>
                        <a:t>2014</a:t>
                      </a:r>
                    </a:p>
                  </a:txBody>
                  <a:tcPr/>
                </a:tc>
                <a:extLst>
                  <a:ext uri="{0D108BD9-81ED-4DB2-BD59-A6C34878D82A}">
                    <a16:rowId xmlns:a16="http://schemas.microsoft.com/office/drawing/2014/main" xmlns="" val="353590345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200" b="1" i="0" u="none" strike="noStrike" cap="none" normalizeH="0" baseline="0" dirty="0">
                          <a:ln>
                            <a:noFill/>
                          </a:ln>
                          <a:solidFill>
                            <a:schemeClr val="tx1"/>
                          </a:solidFill>
                          <a:effectLst/>
                          <a:latin typeface="Tahoma" panose="020B0604030504040204" pitchFamily="34" charset="0"/>
                        </a:rPr>
                        <a:t>ROA</a:t>
                      </a:r>
                    </a:p>
                    <a:p>
                      <a:endParaRPr lang="en-US" dirty="0"/>
                    </a:p>
                  </a:txBody>
                  <a:tcPr/>
                </a:tc>
                <a:tc>
                  <a:txBody>
                    <a:bodyPr/>
                    <a:lstStyle/>
                    <a:p>
                      <a:r>
                        <a:rPr lang="en-US" dirty="0"/>
                        <a:t>0.13</a:t>
                      </a:r>
                    </a:p>
                  </a:txBody>
                  <a:tcPr/>
                </a:tc>
                <a:tc>
                  <a:txBody>
                    <a:bodyPr/>
                    <a:lstStyle/>
                    <a:p>
                      <a:r>
                        <a:rPr lang="en-US" dirty="0"/>
                        <a:t>0.24</a:t>
                      </a:r>
                    </a:p>
                  </a:txBody>
                  <a:tcPr/>
                </a:tc>
                <a:tc>
                  <a:txBody>
                    <a:bodyPr/>
                    <a:lstStyle/>
                    <a:p>
                      <a:r>
                        <a:rPr lang="en-US" dirty="0"/>
                        <a:t>0.07</a:t>
                      </a:r>
                    </a:p>
                  </a:txBody>
                  <a:tcPr/>
                </a:tc>
                <a:tc>
                  <a:txBody>
                    <a:bodyPr/>
                    <a:lstStyle/>
                    <a:p>
                      <a:r>
                        <a:rPr lang="en-US" dirty="0"/>
                        <a:t>0.12</a:t>
                      </a:r>
                    </a:p>
                  </a:txBody>
                  <a:tcPr/>
                </a:tc>
                <a:tc>
                  <a:txBody>
                    <a:bodyPr/>
                    <a:lstStyle/>
                    <a:p>
                      <a:r>
                        <a:rPr lang="en-US" dirty="0"/>
                        <a:t>0.06</a:t>
                      </a:r>
                    </a:p>
                  </a:txBody>
                  <a:tcPr/>
                </a:tc>
                <a:extLst>
                  <a:ext uri="{0D108BD9-81ED-4DB2-BD59-A6C34878D82A}">
                    <a16:rowId xmlns:a16="http://schemas.microsoft.com/office/drawing/2014/main" xmlns="" val="229718970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200" b="1" i="0" u="none" strike="noStrike" cap="none" normalizeH="0" baseline="0" dirty="0">
                          <a:ln>
                            <a:noFill/>
                          </a:ln>
                          <a:solidFill>
                            <a:schemeClr val="tx1"/>
                          </a:solidFill>
                          <a:effectLst/>
                          <a:latin typeface="Tahoma" panose="020B0604030504040204" pitchFamily="34" charset="0"/>
                        </a:rPr>
                        <a:t>ROE</a:t>
                      </a:r>
                    </a:p>
                    <a:p>
                      <a:endParaRPr lang="en-US" dirty="0"/>
                    </a:p>
                  </a:txBody>
                  <a:tcPr/>
                </a:tc>
                <a:tc>
                  <a:txBody>
                    <a:bodyPr/>
                    <a:lstStyle/>
                    <a:p>
                      <a:r>
                        <a:rPr lang="en-US" dirty="0"/>
                        <a:t>0.05</a:t>
                      </a:r>
                    </a:p>
                  </a:txBody>
                  <a:tcPr/>
                </a:tc>
                <a:tc>
                  <a:txBody>
                    <a:bodyPr/>
                    <a:lstStyle/>
                    <a:p>
                      <a:r>
                        <a:rPr lang="en-US" dirty="0"/>
                        <a:t>0.12</a:t>
                      </a:r>
                    </a:p>
                  </a:txBody>
                  <a:tcPr/>
                </a:tc>
                <a:tc>
                  <a:txBody>
                    <a:bodyPr/>
                    <a:lstStyle/>
                    <a:p>
                      <a:r>
                        <a:rPr lang="en-US" dirty="0"/>
                        <a:t>0.02</a:t>
                      </a:r>
                    </a:p>
                  </a:txBody>
                  <a:tcPr/>
                </a:tc>
                <a:tc>
                  <a:txBody>
                    <a:bodyPr/>
                    <a:lstStyle/>
                    <a:p>
                      <a:r>
                        <a:rPr lang="en-US" dirty="0"/>
                        <a:t>0.05</a:t>
                      </a:r>
                    </a:p>
                  </a:txBody>
                  <a:tcPr/>
                </a:tc>
                <a:tc>
                  <a:txBody>
                    <a:bodyPr/>
                    <a:lstStyle/>
                    <a:p>
                      <a:r>
                        <a:rPr lang="en-US" dirty="0"/>
                        <a:t>0.03</a:t>
                      </a:r>
                    </a:p>
                  </a:txBody>
                  <a:tcPr/>
                </a:tc>
                <a:extLst>
                  <a:ext uri="{0D108BD9-81ED-4DB2-BD59-A6C34878D82A}">
                    <a16:rowId xmlns:a16="http://schemas.microsoft.com/office/drawing/2014/main" xmlns="" val="201035593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200" b="1" i="0" u="none" strike="noStrike" cap="none" normalizeH="0" baseline="0" dirty="0">
                          <a:ln>
                            <a:noFill/>
                          </a:ln>
                          <a:solidFill>
                            <a:schemeClr val="tx1"/>
                          </a:solidFill>
                          <a:effectLst/>
                          <a:latin typeface="Tahoma" panose="020B0604030504040204" pitchFamily="34" charset="0"/>
                        </a:rPr>
                        <a:t>Profit Margin</a:t>
                      </a:r>
                    </a:p>
                    <a:p>
                      <a:endParaRPr lang="en-US" dirty="0"/>
                    </a:p>
                  </a:txBody>
                  <a:tcPr/>
                </a:tc>
                <a:tc>
                  <a:txBody>
                    <a:bodyPr/>
                    <a:lstStyle/>
                    <a:p>
                      <a:r>
                        <a:rPr lang="en-US" dirty="0"/>
                        <a:t>0.07</a:t>
                      </a:r>
                    </a:p>
                  </a:txBody>
                  <a:tcPr/>
                </a:tc>
                <a:tc>
                  <a:txBody>
                    <a:bodyPr/>
                    <a:lstStyle/>
                    <a:p>
                      <a:r>
                        <a:rPr lang="en-US" dirty="0"/>
                        <a:t>0.10</a:t>
                      </a:r>
                    </a:p>
                  </a:txBody>
                  <a:tcPr/>
                </a:tc>
                <a:tc>
                  <a:txBody>
                    <a:bodyPr/>
                    <a:lstStyle/>
                    <a:p>
                      <a:r>
                        <a:rPr lang="en-US" dirty="0"/>
                        <a:t>0.04</a:t>
                      </a:r>
                    </a:p>
                  </a:txBody>
                  <a:tcPr/>
                </a:tc>
                <a:tc>
                  <a:txBody>
                    <a:bodyPr/>
                    <a:lstStyle/>
                    <a:p>
                      <a:r>
                        <a:rPr lang="en-US" dirty="0"/>
                        <a:t>0.04</a:t>
                      </a:r>
                    </a:p>
                  </a:txBody>
                  <a:tcPr/>
                </a:tc>
                <a:tc>
                  <a:txBody>
                    <a:bodyPr/>
                    <a:lstStyle/>
                    <a:p>
                      <a:r>
                        <a:rPr lang="en-US" dirty="0"/>
                        <a:t>0.03</a:t>
                      </a:r>
                    </a:p>
                  </a:txBody>
                  <a:tcPr/>
                </a:tc>
                <a:extLst>
                  <a:ext uri="{0D108BD9-81ED-4DB2-BD59-A6C34878D82A}">
                    <a16:rowId xmlns:a16="http://schemas.microsoft.com/office/drawing/2014/main" xmlns="" val="276709692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200" b="1" i="0" u="none" strike="noStrike" cap="none" normalizeH="0" baseline="0" dirty="0">
                          <a:ln>
                            <a:noFill/>
                          </a:ln>
                          <a:solidFill>
                            <a:schemeClr val="tx1"/>
                          </a:solidFill>
                          <a:effectLst/>
                          <a:latin typeface="Tahoma" panose="020B0604030504040204" pitchFamily="34" charset="0"/>
                        </a:rPr>
                        <a:t>EPS(cents)</a:t>
                      </a:r>
                    </a:p>
                    <a:p>
                      <a:endParaRPr lang="en-US" dirty="0"/>
                    </a:p>
                  </a:txBody>
                  <a:tcPr/>
                </a:tc>
                <a:tc>
                  <a:txBody>
                    <a:bodyPr/>
                    <a:lstStyle/>
                    <a:p>
                      <a:r>
                        <a:rPr lang="en-US" dirty="0"/>
                        <a:t>57.7</a:t>
                      </a:r>
                    </a:p>
                  </a:txBody>
                  <a:tcPr/>
                </a:tc>
                <a:tc>
                  <a:txBody>
                    <a:bodyPr/>
                    <a:lstStyle/>
                    <a:p>
                      <a:r>
                        <a:rPr lang="en-US" dirty="0"/>
                        <a:t>110.1</a:t>
                      </a:r>
                    </a:p>
                  </a:txBody>
                  <a:tcPr/>
                </a:tc>
                <a:tc>
                  <a:txBody>
                    <a:bodyPr/>
                    <a:lstStyle/>
                    <a:p>
                      <a:r>
                        <a:rPr lang="en-US" dirty="0"/>
                        <a:t>30.5</a:t>
                      </a:r>
                    </a:p>
                  </a:txBody>
                  <a:tcPr/>
                </a:tc>
                <a:tc>
                  <a:txBody>
                    <a:bodyPr/>
                    <a:lstStyle/>
                    <a:p>
                      <a:r>
                        <a:rPr lang="en-US" dirty="0"/>
                        <a:t>69.0</a:t>
                      </a:r>
                    </a:p>
                  </a:txBody>
                  <a:tcPr/>
                </a:tc>
                <a:tc>
                  <a:txBody>
                    <a:bodyPr/>
                    <a:lstStyle/>
                    <a:p>
                      <a:r>
                        <a:rPr lang="en-US" dirty="0"/>
                        <a:t>31.4</a:t>
                      </a:r>
                    </a:p>
                  </a:txBody>
                  <a:tcPr/>
                </a:tc>
                <a:extLst>
                  <a:ext uri="{0D108BD9-81ED-4DB2-BD59-A6C34878D82A}">
                    <a16:rowId xmlns:a16="http://schemas.microsoft.com/office/drawing/2014/main" xmlns="" val="200603933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chemeClr val="tx1"/>
                          </a:solidFill>
                          <a:effectLst/>
                          <a:latin typeface="Tahoma" panose="020B0604030504040204" pitchFamily="34" charset="0"/>
                        </a:rPr>
                        <a:t>Diluted EPS</a:t>
                      </a:r>
                    </a:p>
                  </a:txBody>
                  <a:tcPr/>
                </a:tc>
                <a:tc>
                  <a:txBody>
                    <a:bodyPr/>
                    <a:lstStyle/>
                    <a:p>
                      <a:r>
                        <a:rPr lang="en-US" dirty="0"/>
                        <a:t>57.4</a:t>
                      </a:r>
                    </a:p>
                  </a:txBody>
                  <a:tcPr/>
                </a:tc>
                <a:tc>
                  <a:txBody>
                    <a:bodyPr/>
                    <a:lstStyle/>
                    <a:p>
                      <a:r>
                        <a:rPr lang="en-US" dirty="0"/>
                        <a:t>109.7</a:t>
                      </a:r>
                    </a:p>
                  </a:txBody>
                  <a:tcPr/>
                </a:tc>
                <a:tc>
                  <a:txBody>
                    <a:bodyPr/>
                    <a:lstStyle/>
                    <a:p>
                      <a:r>
                        <a:rPr lang="en-US" dirty="0"/>
                        <a:t>30.3</a:t>
                      </a:r>
                    </a:p>
                  </a:txBody>
                  <a:tcPr/>
                </a:tc>
                <a:tc>
                  <a:txBody>
                    <a:bodyPr/>
                    <a:lstStyle/>
                    <a:p>
                      <a:r>
                        <a:rPr lang="en-US" dirty="0"/>
                        <a:t>68.7</a:t>
                      </a:r>
                    </a:p>
                  </a:txBody>
                  <a:tcPr/>
                </a:tc>
                <a:tc>
                  <a:txBody>
                    <a:bodyPr/>
                    <a:lstStyle/>
                    <a:p>
                      <a:r>
                        <a:rPr lang="en-US" dirty="0"/>
                        <a:t>31.2</a:t>
                      </a:r>
                    </a:p>
                  </a:txBody>
                  <a:tcPr/>
                </a:tc>
                <a:extLst>
                  <a:ext uri="{0D108BD9-81ED-4DB2-BD59-A6C34878D82A}">
                    <a16:rowId xmlns:a16="http://schemas.microsoft.com/office/drawing/2014/main" xmlns="" val="2877056170"/>
                  </a:ext>
                </a:extLst>
              </a:tr>
            </a:tbl>
          </a:graphicData>
        </a:graphic>
      </p:graphicFrame>
      <p:pic>
        <p:nvPicPr>
          <p:cNvPr id="7" name="Google Shape;1096;p143">
            <a:extLst>
              <a:ext uri="{FF2B5EF4-FFF2-40B4-BE49-F238E27FC236}">
                <a16:creationId xmlns:a16="http://schemas.microsoft.com/office/drawing/2014/main" xmlns="" id="{8F52328C-43E6-CC4E-AB53-0CF2B58E9ACE}"/>
              </a:ext>
            </a:extLst>
          </p:cNvPr>
          <p:cNvPicPr preferRelativeResize="0"/>
          <p:nvPr/>
        </p:nvPicPr>
        <p:blipFill>
          <a:blip r:embed="rId2">
            <a:alphaModFix/>
          </a:blip>
          <a:stretch>
            <a:fillRect/>
          </a:stretch>
        </p:blipFill>
        <p:spPr>
          <a:xfrm>
            <a:off x="7600327" y="153138"/>
            <a:ext cx="1001825" cy="1001825"/>
          </a:xfrm>
          <a:prstGeom prst="rect">
            <a:avLst/>
          </a:prstGeom>
          <a:noFill/>
          <a:ln>
            <a:noFill/>
          </a:ln>
        </p:spPr>
      </p:pic>
    </p:spTree>
    <p:extLst>
      <p:ext uri="{BB962C8B-B14F-4D97-AF65-F5344CB8AC3E}">
        <p14:creationId xmlns:p14="http://schemas.microsoft.com/office/powerpoint/2010/main" xmlns="" val="6134642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EE3125B9-670E-7A4E-AB63-9192E4EB4323}"/>
              </a:ext>
            </a:extLst>
          </p:cNvPr>
          <p:cNvSpPr>
            <a:spLocks noGrp="1"/>
          </p:cNvSpPr>
          <p:nvPr>
            <p:ph type="title"/>
          </p:nvPr>
        </p:nvSpPr>
        <p:spPr>
          <a:xfrm>
            <a:off x="913257" y="185192"/>
            <a:ext cx="6457950" cy="969771"/>
          </a:xfrm>
        </p:spPr>
        <p:txBody>
          <a:bodyPr/>
          <a:lstStyle/>
          <a:p>
            <a:r>
              <a:rPr lang="en-US" dirty="0"/>
              <a:t>Dividends payout </a:t>
            </a:r>
          </a:p>
        </p:txBody>
      </p:sp>
      <p:pic>
        <p:nvPicPr>
          <p:cNvPr id="5" name="Content Placeholder 4">
            <a:extLst>
              <a:ext uri="{FF2B5EF4-FFF2-40B4-BE49-F238E27FC236}">
                <a16:creationId xmlns:a16="http://schemas.microsoft.com/office/drawing/2014/main" xmlns="" id="{7146843B-836A-3541-9F14-CF0097B4D7B5}"/>
              </a:ext>
            </a:extLst>
          </p:cNvPr>
          <p:cNvPicPr>
            <a:picLocks noGrp="1" noChangeAspect="1"/>
          </p:cNvPicPr>
          <p:nvPr>
            <p:ph sz="half" idx="1"/>
          </p:nvPr>
        </p:nvPicPr>
        <p:blipFill>
          <a:blip r:embed="rId2"/>
          <a:stretch>
            <a:fillRect/>
          </a:stretch>
        </p:blipFill>
        <p:spPr>
          <a:xfrm>
            <a:off x="605116" y="978408"/>
            <a:ext cx="4040036" cy="4062926"/>
          </a:xfrm>
        </p:spPr>
      </p:pic>
      <p:sp>
        <p:nvSpPr>
          <p:cNvPr id="9" name="Content Placeholder 8">
            <a:extLst>
              <a:ext uri="{FF2B5EF4-FFF2-40B4-BE49-F238E27FC236}">
                <a16:creationId xmlns:a16="http://schemas.microsoft.com/office/drawing/2014/main" xmlns="" id="{1ADFD5BD-103F-0D4E-BDED-1A618D918A25}"/>
              </a:ext>
            </a:extLst>
          </p:cNvPr>
          <p:cNvSpPr>
            <a:spLocks noGrp="1"/>
          </p:cNvSpPr>
          <p:nvPr>
            <p:ph sz="half" idx="2"/>
          </p:nvPr>
        </p:nvSpPr>
        <p:spPr>
          <a:xfrm>
            <a:off x="4818888" y="1646176"/>
            <a:ext cx="3810762" cy="3017837"/>
          </a:xfrm>
        </p:spPr>
        <p:txBody>
          <a:bodyPr>
            <a:normAutofit lnSpcReduction="10000"/>
          </a:bodyPr>
          <a:lstStyle/>
          <a:p>
            <a:r>
              <a:rPr lang="en-US" dirty="0"/>
              <a:t>For the financial year ended 31 march 2019, the Board recommends a final dividend of 22 cents per share. including the interim dividend of 8 cents per share paid</a:t>
            </a:r>
          </a:p>
          <a:p>
            <a:r>
              <a:rPr lang="en-US" dirty="0"/>
              <a:t>On 4 December 2018, the total dividend for the 2018/19 financial year will be 30 cents per share. This amounts to a payout of approximately $355 million based on the number of issued shares as at 31 march 2019. </a:t>
            </a:r>
          </a:p>
          <a:p>
            <a:endParaRPr lang="en-US" dirty="0"/>
          </a:p>
        </p:txBody>
      </p:sp>
      <p:pic>
        <p:nvPicPr>
          <p:cNvPr id="10" name="Google Shape;1096;p143">
            <a:extLst>
              <a:ext uri="{FF2B5EF4-FFF2-40B4-BE49-F238E27FC236}">
                <a16:creationId xmlns:a16="http://schemas.microsoft.com/office/drawing/2014/main" xmlns="" id="{995687F5-D93E-5644-ADE2-8D5557270B88}"/>
              </a:ext>
            </a:extLst>
          </p:cNvPr>
          <p:cNvPicPr preferRelativeResize="0"/>
          <p:nvPr/>
        </p:nvPicPr>
        <p:blipFill>
          <a:blip r:embed="rId3">
            <a:alphaModFix/>
          </a:blip>
          <a:stretch>
            <a:fillRect/>
          </a:stretch>
        </p:blipFill>
        <p:spPr>
          <a:xfrm>
            <a:off x="7600327" y="153138"/>
            <a:ext cx="1001825" cy="1001825"/>
          </a:xfrm>
          <a:prstGeom prst="rect">
            <a:avLst/>
          </a:prstGeom>
          <a:noFill/>
          <a:ln>
            <a:noFill/>
          </a:ln>
        </p:spPr>
      </p:pic>
    </p:spTree>
    <p:extLst>
      <p:ext uri="{BB962C8B-B14F-4D97-AF65-F5344CB8AC3E}">
        <p14:creationId xmlns:p14="http://schemas.microsoft.com/office/powerpoint/2010/main" xmlns="" val="2191936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Google Shape;169;p31"/>
          <p:cNvPicPr preferRelativeResize="0"/>
          <p:nvPr/>
        </p:nvPicPr>
        <p:blipFill>
          <a:blip r:embed="rId3">
            <a:alphaModFix/>
          </a:blip>
          <a:stretch>
            <a:fillRect/>
          </a:stretch>
        </p:blipFill>
        <p:spPr>
          <a:xfrm>
            <a:off x="1628691" y="1084092"/>
            <a:ext cx="6708252" cy="3743145"/>
          </a:xfrm>
          <a:prstGeom prst="rect">
            <a:avLst/>
          </a:prstGeom>
          <a:noFill/>
          <a:ln>
            <a:noFill/>
          </a:ln>
        </p:spPr>
      </p:pic>
    </p:spTree>
    <p:extLst>
      <p:ext uri="{BB962C8B-B14F-4D97-AF65-F5344CB8AC3E}">
        <p14:creationId xmlns:p14="http://schemas.microsoft.com/office/powerpoint/2010/main" xmlns="" val="31885588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D67CD3-4D18-0048-8EB7-59C2F8C393B6}"/>
              </a:ext>
            </a:extLst>
          </p:cNvPr>
          <p:cNvSpPr>
            <a:spLocks noGrp="1"/>
          </p:cNvSpPr>
          <p:nvPr>
            <p:ph type="title"/>
          </p:nvPr>
        </p:nvSpPr>
        <p:spPr>
          <a:xfrm>
            <a:off x="1343026" y="302347"/>
            <a:ext cx="6457950" cy="969771"/>
          </a:xfrm>
        </p:spPr>
        <p:txBody>
          <a:bodyPr/>
          <a:lstStyle/>
          <a:p>
            <a:r>
              <a:rPr lang="en-US" dirty="0"/>
              <a:t>Capital expenditure</a:t>
            </a:r>
          </a:p>
        </p:txBody>
      </p:sp>
      <p:sp>
        <p:nvSpPr>
          <p:cNvPr id="3" name="Content Placeholder 2">
            <a:extLst>
              <a:ext uri="{FF2B5EF4-FFF2-40B4-BE49-F238E27FC236}">
                <a16:creationId xmlns:a16="http://schemas.microsoft.com/office/drawing/2014/main" xmlns="" id="{202B2C7A-03D8-124A-B9B7-6D1F915FDDBD}"/>
              </a:ext>
            </a:extLst>
          </p:cNvPr>
          <p:cNvSpPr>
            <a:spLocks noGrp="1"/>
          </p:cNvSpPr>
          <p:nvPr>
            <p:ph idx="1"/>
          </p:nvPr>
        </p:nvSpPr>
        <p:spPr>
          <a:xfrm>
            <a:off x="4908552" y="1495447"/>
            <a:ext cx="3278717" cy="3018094"/>
          </a:xfrm>
        </p:spPr>
        <p:txBody>
          <a:bodyPr/>
          <a:lstStyle/>
          <a:p>
            <a:pPr marL="0" indent="0">
              <a:buNone/>
            </a:pPr>
            <a:r>
              <a:rPr lang="en-US" dirty="0"/>
              <a:t>capital expenditure was $5,562 million, 6.8 per cent higher than last year. Approximately 98 per cent of the capital spending was on aircraft, spares and spare engines. internally generated cash flow of $3,116 million (+5.3 per cent) was approximately 56 per cent of capital expenditure. </a:t>
            </a:r>
          </a:p>
          <a:p>
            <a:endParaRPr lang="en-US" dirty="0"/>
          </a:p>
        </p:txBody>
      </p:sp>
      <p:pic>
        <p:nvPicPr>
          <p:cNvPr id="4" name="Picture 3">
            <a:extLst>
              <a:ext uri="{FF2B5EF4-FFF2-40B4-BE49-F238E27FC236}">
                <a16:creationId xmlns:a16="http://schemas.microsoft.com/office/drawing/2014/main" xmlns="" id="{FC53F42B-3961-7B4B-B61C-B27B6F1A681F}"/>
              </a:ext>
            </a:extLst>
          </p:cNvPr>
          <p:cNvPicPr>
            <a:picLocks noChangeAspect="1"/>
          </p:cNvPicPr>
          <p:nvPr/>
        </p:nvPicPr>
        <p:blipFill>
          <a:blip r:embed="rId2"/>
          <a:stretch>
            <a:fillRect/>
          </a:stretch>
        </p:blipFill>
        <p:spPr>
          <a:xfrm>
            <a:off x="603504" y="978774"/>
            <a:ext cx="3631946" cy="4051441"/>
          </a:xfrm>
          <a:prstGeom prst="rect">
            <a:avLst/>
          </a:prstGeom>
        </p:spPr>
      </p:pic>
      <p:pic>
        <p:nvPicPr>
          <p:cNvPr id="5" name="Google Shape;1096;p143">
            <a:extLst>
              <a:ext uri="{FF2B5EF4-FFF2-40B4-BE49-F238E27FC236}">
                <a16:creationId xmlns:a16="http://schemas.microsoft.com/office/drawing/2014/main" xmlns="" id="{F032886A-69A5-4542-AA44-3B5150EB249E}"/>
              </a:ext>
            </a:extLst>
          </p:cNvPr>
          <p:cNvPicPr preferRelativeResize="0"/>
          <p:nvPr/>
        </p:nvPicPr>
        <p:blipFill>
          <a:blip r:embed="rId3">
            <a:alphaModFix/>
          </a:blip>
          <a:stretch>
            <a:fillRect/>
          </a:stretch>
        </p:blipFill>
        <p:spPr>
          <a:xfrm>
            <a:off x="7843310" y="256785"/>
            <a:ext cx="1001825" cy="1001825"/>
          </a:xfrm>
          <a:prstGeom prst="rect">
            <a:avLst/>
          </a:prstGeom>
          <a:noFill/>
          <a:ln>
            <a:noFill/>
          </a:ln>
        </p:spPr>
      </p:pic>
    </p:spTree>
    <p:extLst>
      <p:ext uri="{BB962C8B-B14F-4D97-AF65-F5344CB8AC3E}">
        <p14:creationId xmlns:p14="http://schemas.microsoft.com/office/powerpoint/2010/main" xmlns="" val="14989692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25053" y="1104933"/>
            <a:ext cx="5265080" cy="3617462"/>
          </a:xfrm>
          <a:prstGeom prst="rect">
            <a:avLst/>
          </a:prstGeom>
        </p:spPr>
      </p:pic>
      <p:sp>
        <p:nvSpPr>
          <p:cNvPr id="3" name="Title 1"/>
          <p:cNvSpPr txBox="1">
            <a:spLocks/>
          </p:cNvSpPr>
          <p:nvPr/>
        </p:nvSpPr>
        <p:spPr>
          <a:xfrm>
            <a:off x="2171700" y="573280"/>
            <a:ext cx="6457950" cy="969771"/>
          </a:xfrm>
          <a:prstGeom prst="rect">
            <a:avLst/>
          </a:prstGeom>
        </p:spPr>
        <p:txBody>
          <a:bodyPr/>
          <a:lst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a:lstStyle>
          <a:p>
            <a:r>
              <a:rPr lang="en-US" dirty="0"/>
              <a:t>Fuel Hedging</a:t>
            </a:r>
          </a:p>
        </p:txBody>
      </p:sp>
      <p:pic>
        <p:nvPicPr>
          <p:cNvPr id="4" name="Google Shape;1096;p143"/>
          <p:cNvPicPr preferRelativeResize="0"/>
          <p:nvPr/>
        </p:nvPicPr>
        <p:blipFill>
          <a:blip r:embed="rId3">
            <a:alphaModFix/>
          </a:blip>
          <a:stretch>
            <a:fillRect/>
          </a:stretch>
        </p:blipFill>
        <p:spPr>
          <a:xfrm>
            <a:off x="7915287" y="3935896"/>
            <a:ext cx="1001825" cy="1001825"/>
          </a:xfrm>
          <a:prstGeom prst="rect">
            <a:avLst/>
          </a:prstGeom>
          <a:noFill/>
          <a:ln>
            <a:noFill/>
          </a:ln>
        </p:spPr>
      </p:pic>
    </p:spTree>
    <p:extLst>
      <p:ext uri="{BB962C8B-B14F-4D97-AF65-F5344CB8AC3E}">
        <p14:creationId xmlns:p14="http://schemas.microsoft.com/office/powerpoint/2010/main" xmlns="" val="318087179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DBD09E9-242B-354C-8625-AF2C708A7A34}"/>
              </a:ext>
            </a:extLst>
          </p:cNvPr>
          <p:cNvPicPr>
            <a:picLocks noGrp="1" noChangeAspect="1"/>
          </p:cNvPicPr>
          <p:nvPr>
            <p:ph idx="1"/>
          </p:nvPr>
        </p:nvPicPr>
        <p:blipFill>
          <a:blip r:embed="rId2"/>
          <a:stretch>
            <a:fillRect/>
          </a:stretch>
        </p:blipFill>
        <p:spPr>
          <a:xfrm>
            <a:off x="1209040" y="900728"/>
            <a:ext cx="5638799" cy="3763347"/>
          </a:xfrm>
        </p:spPr>
      </p:pic>
      <p:sp>
        <p:nvSpPr>
          <p:cNvPr id="2" name="Title 1">
            <a:extLst>
              <a:ext uri="{FF2B5EF4-FFF2-40B4-BE49-F238E27FC236}">
                <a16:creationId xmlns:a16="http://schemas.microsoft.com/office/drawing/2014/main" xmlns="" id="{2F2C3894-BFA7-6446-B749-233F873E9EAF}"/>
              </a:ext>
            </a:extLst>
          </p:cNvPr>
          <p:cNvSpPr>
            <a:spLocks noGrp="1"/>
          </p:cNvSpPr>
          <p:nvPr>
            <p:ph type="title"/>
          </p:nvPr>
        </p:nvSpPr>
        <p:spPr/>
        <p:txBody>
          <a:bodyPr/>
          <a:lstStyle/>
          <a:p>
            <a:r>
              <a:rPr lang="en-US" dirty="0"/>
              <a:t>Group fuel hedging position </a:t>
            </a:r>
            <a:br>
              <a:rPr lang="en-US" dirty="0"/>
            </a:br>
            <a:endParaRPr lang="en-US" dirty="0"/>
          </a:p>
        </p:txBody>
      </p:sp>
    </p:spTree>
    <p:extLst>
      <p:ext uri="{BB962C8B-B14F-4D97-AF65-F5344CB8AC3E}">
        <p14:creationId xmlns:p14="http://schemas.microsoft.com/office/powerpoint/2010/main" xmlns="" val="33773591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xfrm>
            <a:off x="311700" y="9818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F</a:t>
            </a:r>
            <a:r>
              <a:rPr lang="en" dirty="0" err="1"/>
              <a:t>inancial</a:t>
            </a:r>
            <a:r>
              <a:rPr lang="en" dirty="0"/>
              <a:t> Overview</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9" name="Picture 8">
            <a:extLst>
              <a:ext uri="{FF2B5EF4-FFF2-40B4-BE49-F238E27FC236}">
                <a16:creationId xmlns:a16="http://schemas.microsoft.com/office/drawing/2014/main" xmlns="" id="{D7178D57-AAB2-8D45-B551-AA6299E95104}"/>
              </a:ext>
            </a:extLst>
          </p:cNvPr>
          <p:cNvPicPr>
            <a:picLocks noChangeAspect="1"/>
          </p:cNvPicPr>
          <p:nvPr/>
        </p:nvPicPr>
        <p:blipFill>
          <a:blip r:embed="rId4"/>
          <a:stretch>
            <a:fillRect/>
          </a:stretch>
        </p:blipFill>
        <p:spPr>
          <a:xfrm>
            <a:off x="2430379" y="873107"/>
            <a:ext cx="3962552" cy="1050286"/>
          </a:xfrm>
          <a:prstGeom prst="rect">
            <a:avLst/>
          </a:prstGeom>
        </p:spPr>
      </p:pic>
      <p:pic>
        <p:nvPicPr>
          <p:cNvPr id="11" name="Picture 10">
            <a:extLst>
              <a:ext uri="{FF2B5EF4-FFF2-40B4-BE49-F238E27FC236}">
                <a16:creationId xmlns:a16="http://schemas.microsoft.com/office/drawing/2014/main" xmlns="" id="{F7325913-8422-B941-81E1-33A9C45039BE}"/>
              </a:ext>
            </a:extLst>
          </p:cNvPr>
          <p:cNvPicPr>
            <a:picLocks noChangeAspect="1"/>
          </p:cNvPicPr>
          <p:nvPr/>
        </p:nvPicPr>
        <p:blipFill>
          <a:blip r:embed="rId5"/>
          <a:stretch>
            <a:fillRect/>
          </a:stretch>
        </p:blipFill>
        <p:spPr>
          <a:xfrm>
            <a:off x="2430379" y="2223442"/>
            <a:ext cx="3962552" cy="1152593"/>
          </a:xfrm>
          <a:prstGeom prst="rect">
            <a:avLst/>
          </a:prstGeom>
        </p:spPr>
      </p:pic>
      <p:pic>
        <p:nvPicPr>
          <p:cNvPr id="13" name="Picture 12">
            <a:extLst>
              <a:ext uri="{FF2B5EF4-FFF2-40B4-BE49-F238E27FC236}">
                <a16:creationId xmlns:a16="http://schemas.microsoft.com/office/drawing/2014/main" xmlns="" id="{5A44ACC9-0487-8F4E-A152-9A1ED6090A99}"/>
              </a:ext>
            </a:extLst>
          </p:cNvPr>
          <p:cNvPicPr>
            <a:picLocks noChangeAspect="1"/>
          </p:cNvPicPr>
          <p:nvPr/>
        </p:nvPicPr>
        <p:blipFill>
          <a:blip r:embed="rId6"/>
          <a:stretch>
            <a:fillRect/>
          </a:stretch>
        </p:blipFill>
        <p:spPr>
          <a:xfrm>
            <a:off x="2430379" y="3694411"/>
            <a:ext cx="3962552" cy="1150858"/>
          </a:xfrm>
          <a:prstGeom prst="rect">
            <a:avLst/>
          </a:prstGeom>
        </p:spPr>
      </p:pic>
    </p:spTree>
    <p:extLst>
      <p:ext uri="{BB962C8B-B14F-4D97-AF65-F5344CB8AC3E}">
        <p14:creationId xmlns:p14="http://schemas.microsoft.com/office/powerpoint/2010/main" xmlns="" val="33485212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61"/>
          <p:cNvSpPr txBox="1">
            <a:spLocks noGrp="1"/>
          </p:cNvSpPr>
          <p:nvPr>
            <p:ph type="title"/>
          </p:nvPr>
        </p:nvSpPr>
        <p:spPr>
          <a:xfrm>
            <a:off x="727800" y="1767169"/>
            <a:ext cx="7688400" cy="535200"/>
          </a:xfrm>
          <a:prstGeom prst="rect">
            <a:avLst/>
          </a:prstGeom>
        </p:spPr>
        <p:txBody>
          <a:bodyPr spcFirstLastPara="1" wrap="square" lIns="91425" tIns="91425" rIns="91425" bIns="91425" anchor="t" anchorCtr="0">
            <a:noAutofit/>
          </a:bodyPr>
          <a:lstStyle/>
          <a:p>
            <a:pPr lvl="0" algn="l">
              <a:spcBef>
                <a:spcPts val="0"/>
              </a:spcBef>
            </a:pPr>
            <a:r>
              <a:rPr lang="en" dirty="0"/>
              <a:t>Financial Statements </a:t>
            </a:r>
            <a:endParaRPr dirty="0"/>
          </a:p>
        </p:txBody>
      </p:sp>
      <p:pic>
        <p:nvPicPr>
          <p:cNvPr id="1250" name="Google Shape;1250;p161"/>
          <p:cNvPicPr preferRelativeResize="0"/>
          <p:nvPr/>
        </p:nvPicPr>
        <p:blipFill>
          <a:blip r:embed="rId3">
            <a:alphaModFix/>
          </a:blip>
          <a:stretch>
            <a:fillRect/>
          </a:stretch>
        </p:blipFill>
        <p:spPr>
          <a:xfrm>
            <a:off x="7414375" y="295721"/>
            <a:ext cx="1001825" cy="1001825"/>
          </a:xfrm>
          <a:prstGeom prst="rect">
            <a:avLst/>
          </a:prstGeom>
          <a:noFill/>
          <a:ln>
            <a:noFill/>
          </a:ln>
        </p:spPr>
      </p:pic>
    </p:spTree>
    <p:extLst>
      <p:ext uri="{BB962C8B-B14F-4D97-AF65-F5344CB8AC3E}">
        <p14:creationId xmlns:p14="http://schemas.microsoft.com/office/powerpoint/2010/main" xmlns="" val="401444047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xfrm>
            <a:off x="238127" y="11561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Balance Sheet 10q</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7" name="Picture 6">
            <a:extLst>
              <a:ext uri="{FF2B5EF4-FFF2-40B4-BE49-F238E27FC236}">
                <a16:creationId xmlns:a16="http://schemas.microsoft.com/office/drawing/2014/main" xmlns="" id="{5DA73342-61F0-0043-8C49-4C8D6D2D2C97}"/>
              </a:ext>
            </a:extLst>
          </p:cNvPr>
          <p:cNvPicPr>
            <a:picLocks noChangeAspect="1"/>
          </p:cNvPicPr>
          <p:nvPr/>
        </p:nvPicPr>
        <p:blipFill>
          <a:blip r:embed="rId4"/>
          <a:stretch>
            <a:fillRect/>
          </a:stretch>
        </p:blipFill>
        <p:spPr>
          <a:xfrm>
            <a:off x="131678" y="688315"/>
            <a:ext cx="7412326" cy="4188485"/>
          </a:xfrm>
          <a:prstGeom prst="rect">
            <a:avLst/>
          </a:prstGeom>
        </p:spPr>
      </p:pic>
    </p:spTree>
    <p:extLst>
      <p:ext uri="{BB962C8B-B14F-4D97-AF65-F5344CB8AC3E}">
        <p14:creationId xmlns:p14="http://schemas.microsoft.com/office/powerpoint/2010/main" xmlns="" val="21695181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xfrm>
            <a:off x="311700" y="10869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Balance Sheet 10q(Cont)</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830475" y="180481"/>
            <a:ext cx="1001825" cy="1001825"/>
          </a:xfrm>
          <a:prstGeom prst="rect">
            <a:avLst/>
          </a:prstGeom>
          <a:noFill/>
          <a:ln>
            <a:noFill/>
          </a:ln>
        </p:spPr>
      </p:pic>
      <p:pic>
        <p:nvPicPr>
          <p:cNvPr id="4" name="Picture 3">
            <a:extLst>
              <a:ext uri="{FF2B5EF4-FFF2-40B4-BE49-F238E27FC236}">
                <a16:creationId xmlns:a16="http://schemas.microsoft.com/office/drawing/2014/main" xmlns="" id="{89FFEFC7-08E7-2444-B7FB-11EC3B5782A1}"/>
              </a:ext>
            </a:extLst>
          </p:cNvPr>
          <p:cNvPicPr>
            <a:picLocks noChangeAspect="1"/>
          </p:cNvPicPr>
          <p:nvPr/>
        </p:nvPicPr>
        <p:blipFill>
          <a:blip r:embed="rId4"/>
          <a:stretch>
            <a:fillRect/>
          </a:stretch>
        </p:blipFill>
        <p:spPr>
          <a:xfrm>
            <a:off x="206205" y="681394"/>
            <a:ext cx="7725103" cy="4192222"/>
          </a:xfrm>
          <a:prstGeom prst="rect">
            <a:avLst/>
          </a:prstGeom>
        </p:spPr>
      </p:pic>
    </p:spTree>
    <p:extLst>
      <p:ext uri="{BB962C8B-B14F-4D97-AF65-F5344CB8AC3E}">
        <p14:creationId xmlns:p14="http://schemas.microsoft.com/office/powerpoint/2010/main" xmlns="" val="10139247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Balance Sheet 10q(Cont)</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7" name="Picture 6">
            <a:extLst>
              <a:ext uri="{FF2B5EF4-FFF2-40B4-BE49-F238E27FC236}">
                <a16:creationId xmlns:a16="http://schemas.microsoft.com/office/drawing/2014/main" xmlns="" id="{C2E1C171-8650-534A-8370-FBCA83A06C6A}"/>
              </a:ext>
            </a:extLst>
          </p:cNvPr>
          <p:cNvPicPr>
            <a:picLocks noChangeAspect="1"/>
          </p:cNvPicPr>
          <p:nvPr/>
        </p:nvPicPr>
        <p:blipFill>
          <a:blip r:embed="rId4"/>
          <a:stretch>
            <a:fillRect/>
          </a:stretch>
        </p:blipFill>
        <p:spPr>
          <a:xfrm>
            <a:off x="147145" y="1077503"/>
            <a:ext cx="7882758" cy="3620972"/>
          </a:xfrm>
          <a:prstGeom prst="rect">
            <a:avLst/>
          </a:prstGeom>
        </p:spPr>
      </p:pic>
    </p:spTree>
    <p:extLst>
      <p:ext uri="{BB962C8B-B14F-4D97-AF65-F5344CB8AC3E}">
        <p14:creationId xmlns:p14="http://schemas.microsoft.com/office/powerpoint/2010/main" xmlns="" val="23052287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Balance Sheet 1ok</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4" name="Picture 3" descr="A screenshot of a cell phone&#10;&#10;Description automatically generated">
            <a:extLst>
              <a:ext uri="{FF2B5EF4-FFF2-40B4-BE49-F238E27FC236}">
                <a16:creationId xmlns:a16="http://schemas.microsoft.com/office/drawing/2014/main" xmlns="" id="{800D379B-1AA1-284D-B798-66FAB266E195}"/>
              </a:ext>
            </a:extLst>
          </p:cNvPr>
          <p:cNvPicPr>
            <a:picLocks noChangeAspect="1"/>
          </p:cNvPicPr>
          <p:nvPr/>
        </p:nvPicPr>
        <p:blipFill>
          <a:blip r:embed="rId4"/>
          <a:stretch>
            <a:fillRect/>
          </a:stretch>
        </p:blipFill>
        <p:spPr>
          <a:xfrm>
            <a:off x="486137" y="1140629"/>
            <a:ext cx="6984294" cy="3557846"/>
          </a:xfrm>
          <a:prstGeom prst="rect">
            <a:avLst/>
          </a:prstGeom>
        </p:spPr>
      </p:pic>
    </p:spTree>
    <p:extLst>
      <p:ext uri="{BB962C8B-B14F-4D97-AF65-F5344CB8AC3E}">
        <p14:creationId xmlns:p14="http://schemas.microsoft.com/office/powerpoint/2010/main" xmlns="" val="32411729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Balance Sheet 10k (Cont)</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5" name="Picture 4" descr="A close up of text on a white background&#10;&#10;Description automatically generated">
            <a:extLst>
              <a:ext uri="{FF2B5EF4-FFF2-40B4-BE49-F238E27FC236}">
                <a16:creationId xmlns:a16="http://schemas.microsoft.com/office/drawing/2014/main" xmlns="" id="{3368096C-C597-4043-A517-ABED30988B09}"/>
              </a:ext>
            </a:extLst>
          </p:cNvPr>
          <p:cNvPicPr>
            <a:picLocks noChangeAspect="1"/>
          </p:cNvPicPr>
          <p:nvPr/>
        </p:nvPicPr>
        <p:blipFill>
          <a:blip r:embed="rId4"/>
          <a:stretch>
            <a:fillRect/>
          </a:stretch>
        </p:blipFill>
        <p:spPr>
          <a:xfrm>
            <a:off x="654755" y="1017725"/>
            <a:ext cx="6383750" cy="3904265"/>
          </a:xfrm>
          <a:prstGeom prst="rect">
            <a:avLst/>
          </a:prstGeom>
        </p:spPr>
      </p:pic>
    </p:spTree>
    <p:extLst>
      <p:ext uri="{BB962C8B-B14F-4D97-AF65-F5344CB8AC3E}">
        <p14:creationId xmlns:p14="http://schemas.microsoft.com/office/powerpoint/2010/main" xmlns="" val="1709063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2171700" y="573279"/>
            <a:ext cx="6457950"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000" kern="1200" cap="all" baseline="0">
                <a:solidFill>
                  <a:schemeClr val="tx1"/>
                </a:solidFill>
                <a:latin typeface="+mj-lt"/>
                <a:ea typeface="+mj-ea"/>
                <a:cs typeface="+mj-cs"/>
              </a:rPr>
              <a:t>Alliances </a:t>
            </a:r>
          </a:p>
        </p:txBody>
      </p:sp>
      <p:sp>
        <p:nvSpPr>
          <p:cNvPr id="107" name="Google Shape;107;p21"/>
          <p:cNvSpPr txBox="1">
            <a:spLocks noGrp="1"/>
          </p:cNvSpPr>
          <p:nvPr>
            <p:ph type="body" idx="1"/>
          </p:nvPr>
        </p:nvSpPr>
        <p:spPr>
          <a:xfrm>
            <a:off x="507999" y="1645920"/>
            <a:ext cx="4362450" cy="3018093"/>
          </a:xfrm>
          <a:prstGeom prst="rect">
            <a:avLst/>
          </a:prstGeom>
        </p:spPr>
        <p:txBody>
          <a:bodyPr spcFirstLastPara="1" vert="horz" lIns="91440" tIns="45720" rIns="91440" bIns="45720" rtlCol="0" anchorCtr="0">
            <a:normAutofit/>
          </a:bodyPr>
          <a:lstStyle/>
          <a:p>
            <a:pPr marL="285750" indent="-228600" defTabSz="914400">
              <a:spcAft>
                <a:spcPts val="600"/>
              </a:spcAft>
              <a:buFont typeface="Arial" panose="020B0604020202020204" pitchFamily="34" charset="0"/>
              <a:buChar char="•"/>
            </a:pPr>
            <a:r>
              <a:rPr lang="en-US" sz="1200" kern="1200">
                <a:solidFill>
                  <a:schemeClr val="tx1"/>
                </a:solidFill>
                <a:latin typeface="+mn-lt"/>
                <a:ea typeface="+mn-ea"/>
                <a:cs typeface="+mn-cs"/>
              </a:rPr>
              <a:t>Designed to achieve fleet rationalisation, expansion and rationalisation of network structure, greater exploitation of cost-side economies of scale and reduction of costs through joint purchasing, joint marketing</a:t>
            </a:r>
          </a:p>
          <a:p>
            <a:pPr marL="285750" indent="-228600" defTabSz="914400">
              <a:spcAft>
                <a:spcPts val="600"/>
              </a:spcAft>
              <a:buFont typeface="Arial" panose="020B0604020202020204" pitchFamily="34" charset="0"/>
              <a:buChar char="•"/>
            </a:pPr>
            <a:r>
              <a:rPr lang="en-US" sz="1200" kern="1200">
                <a:solidFill>
                  <a:schemeClr val="tx1"/>
                </a:solidFill>
                <a:latin typeface="+mn-lt"/>
                <a:ea typeface="+mn-ea"/>
                <a:cs typeface="+mn-cs"/>
              </a:rPr>
              <a:t>Alliances enable airlines to obtain the efficiencies and benefits normally linked with mergers and acquisitions</a:t>
            </a:r>
          </a:p>
          <a:p>
            <a:pPr marL="0" lvl="0" indent="0" defTabSz="914400">
              <a:spcAft>
                <a:spcPts val="600"/>
              </a:spcAft>
              <a:buNone/>
            </a:pPr>
            <a:r>
              <a:rPr lang="en-US" sz="1200" kern="1200">
                <a:solidFill>
                  <a:schemeClr val="tx1"/>
                </a:solidFill>
                <a:latin typeface="+mn-lt"/>
                <a:ea typeface="+mn-ea"/>
                <a:cs typeface="+mn-cs"/>
              </a:rPr>
              <a:t>But:</a:t>
            </a:r>
          </a:p>
          <a:p>
            <a:pPr marL="285750" indent="-228600" defTabSz="914400">
              <a:spcAft>
                <a:spcPts val="600"/>
              </a:spcAft>
              <a:buFont typeface="Arial" panose="020B0604020202020204" pitchFamily="34" charset="0"/>
              <a:buChar char="•"/>
            </a:pPr>
            <a:r>
              <a:rPr lang="en-US" sz="1200" kern="1200">
                <a:solidFill>
                  <a:schemeClr val="tx1"/>
                </a:solidFill>
                <a:latin typeface="+mn-lt"/>
                <a:ea typeface="+mn-ea"/>
                <a:cs typeface="+mn-cs"/>
              </a:rPr>
              <a:t>Deemed as anti-competition practice</a:t>
            </a:r>
          </a:p>
          <a:p>
            <a:pPr marL="285750" indent="-228600" defTabSz="914400">
              <a:spcAft>
                <a:spcPts val="600"/>
              </a:spcAft>
              <a:buFont typeface="Arial" panose="020B0604020202020204" pitchFamily="34" charset="0"/>
              <a:buChar char="•"/>
            </a:pPr>
            <a:r>
              <a:rPr lang="en-US" sz="1200" kern="1200">
                <a:solidFill>
                  <a:schemeClr val="tx1"/>
                </a:solidFill>
                <a:latin typeface="+mn-lt"/>
                <a:ea typeface="+mn-ea"/>
                <a:cs typeface="+mn-cs"/>
              </a:rPr>
              <a:t>Might be subject to the competition rules of different constituencies</a:t>
            </a:r>
          </a:p>
          <a:p>
            <a:pPr marL="285750" indent="-228600" defTabSz="914400">
              <a:spcAft>
                <a:spcPts val="600"/>
              </a:spcAft>
              <a:buFont typeface="Arial" panose="020B0604020202020204" pitchFamily="34" charset="0"/>
              <a:buChar char="•"/>
            </a:pPr>
            <a:r>
              <a:rPr lang="en-US" sz="1200" kern="1200">
                <a:solidFill>
                  <a:schemeClr val="tx1"/>
                </a:solidFill>
                <a:latin typeface="+mn-lt"/>
                <a:ea typeface="+mn-ea"/>
                <a:cs typeface="+mn-cs"/>
              </a:rPr>
              <a:t>Unstable Alliances - Alliances tend to change quickly</a:t>
            </a:r>
          </a:p>
          <a:p>
            <a:pPr marL="0" lvl="0" indent="-228600" defTabSz="914400">
              <a:spcAft>
                <a:spcPts val="600"/>
              </a:spcAft>
              <a:buFont typeface="Arial" panose="020B0604020202020204" pitchFamily="34" charset="0"/>
              <a:buChar char="•"/>
            </a:pPr>
            <a:endParaRPr lang="en-US" sz="1200" kern="1200">
              <a:solidFill>
                <a:schemeClr val="tx1"/>
              </a:solidFill>
              <a:latin typeface="+mn-lt"/>
              <a:ea typeface="+mn-ea"/>
              <a:cs typeface="+mn-cs"/>
            </a:endParaRPr>
          </a:p>
        </p:txBody>
      </p:sp>
      <p:pic>
        <p:nvPicPr>
          <p:cNvPr id="2" name="Picture 1">
            <a:extLst>
              <a:ext uri="{FF2B5EF4-FFF2-40B4-BE49-F238E27FC236}">
                <a16:creationId xmlns:a16="http://schemas.microsoft.com/office/drawing/2014/main" xmlns="" id="{A06A2EEB-FAA2-BD4E-AF4D-418D04E6D97E}"/>
              </a:ext>
            </a:extLst>
          </p:cNvPr>
          <p:cNvPicPr>
            <a:picLocks noChangeAspect="1"/>
          </p:cNvPicPr>
          <p:nvPr/>
        </p:nvPicPr>
        <p:blipFill>
          <a:blip r:embed="rId3"/>
          <a:stretch>
            <a:fillRect/>
          </a:stretch>
        </p:blipFill>
        <p:spPr>
          <a:xfrm>
            <a:off x="5238750" y="2403848"/>
            <a:ext cx="3390900" cy="1330928"/>
          </a:xfrm>
          <a:prstGeom prst="rect">
            <a:avLst/>
          </a:prstGeom>
        </p:spPr>
      </p:pic>
    </p:spTree>
    <p:extLst>
      <p:ext uri="{BB962C8B-B14F-4D97-AF65-F5344CB8AC3E}">
        <p14:creationId xmlns:p14="http://schemas.microsoft.com/office/powerpoint/2010/main" xmlns="" val="30153540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Balance Sheet 10k (Cont)</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4" name="Picture 3" descr="A screenshot of a cell phone&#10;&#10;Description automatically generated">
            <a:extLst>
              <a:ext uri="{FF2B5EF4-FFF2-40B4-BE49-F238E27FC236}">
                <a16:creationId xmlns:a16="http://schemas.microsoft.com/office/drawing/2014/main" xmlns="" id="{A4FACB62-268A-9145-B982-511D95F05DC4}"/>
              </a:ext>
            </a:extLst>
          </p:cNvPr>
          <p:cNvPicPr>
            <a:picLocks noChangeAspect="1"/>
          </p:cNvPicPr>
          <p:nvPr/>
        </p:nvPicPr>
        <p:blipFill>
          <a:blip r:embed="rId4"/>
          <a:stretch>
            <a:fillRect/>
          </a:stretch>
        </p:blipFill>
        <p:spPr>
          <a:xfrm>
            <a:off x="491722" y="1153231"/>
            <a:ext cx="6731148" cy="3602859"/>
          </a:xfrm>
          <a:prstGeom prst="rect">
            <a:avLst/>
          </a:prstGeom>
        </p:spPr>
      </p:pic>
    </p:spTree>
    <p:extLst>
      <p:ext uri="{BB962C8B-B14F-4D97-AF65-F5344CB8AC3E}">
        <p14:creationId xmlns:p14="http://schemas.microsoft.com/office/powerpoint/2010/main" xmlns="" val="18105240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Income Statement10k</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4" name="Picture 3" descr="A screenshot of a cell phone&#10;&#10;Description automatically generated">
            <a:extLst>
              <a:ext uri="{FF2B5EF4-FFF2-40B4-BE49-F238E27FC236}">
                <a16:creationId xmlns:a16="http://schemas.microsoft.com/office/drawing/2014/main" xmlns="" id="{56FEEEC9-305E-B147-BF94-A30ED83D4E2D}"/>
              </a:ext>
            </a:extLst>
          </p:cNvPr>
          <p:cNvPicPr>
            <a:picLocks noChangeAspect="1"/>
          </p:cNvPicPr>
          <p:nvPr/>
        </p:nvPicPr>
        <p:blipFill>
          <a:blip r:embed="rId4"/>
          <a:stretch>
            <a:fillRect/>
          </a:stretch>
        </p:blipFill>
        <p:spPr>
          <a:xfrm>
            <a:off x="406399" y="1153231"/>
            <a:ext cx="5819091" cy="3545244"/>
          </a:xfrm>
          <a:prstGeom prst="rect">
            <a:avLst/>
          </a:prstGeom>
        </p:spPr>
      </p:pic>
    </p:spTree>
    <p:extLst>
      <p:ext uri="{BB962C8B-B14F-4D97-AF65-F5344CB8AC3E}">
        <p14:creationId xmlns:p14="http://schemas.microsoft.com/office/powerpoint/2010/main" xmlns="" val="30926555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InCome Statement 10k(Cont)</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5" name="Picture 4" descr="A screenshot of a cell phone&#10;&#10;Description automatically generated">
            <a:extLst>
              <a:ext uri="{FF2B5EF4-FFF2-40B4-BE49-F238E27FC236}">
                <a16:creationId xmlns:a16="http://schemas.microsoft.com/office/drawing/2014/main" xmlns="" id="{BEEBF83F-8DB8-9B42-AFEA-DB4C332E546F}"/>
              </a:ext>
            </a:extLst>
          </p:cNvPr>
          <p:cNvPicPr>
            <a:picLocks noChangeAspect="1"/>
          </p:cNvPicPr>
          <p:nvPr/>
        </p:nvPicPr>
        <p:blipFill>
          <a:blip r:embed="rId4"/>
          <a:stretch>
            <a:fillRect/>
          </a:stretch>
        </p:blipFill>
        <p:spPr>
          <a:xfrm>
            <a:off x="491722" y="1311344"/>
            <a:ext cx="6529917" cy="3345751"/>
          </a:xfrm>
          <a:prstGeom prst="rect">
            <a:avLst/>
          </a:prstGeom>
        </p:spPr>
      </p:pic>
    </p:spTree>
    <p:extLst>
      <p:ext uri="{BB962C8B-B14F-4D97-AF65-F5344CB8AC3E}">
        <p14:creationId xmlns:p14="http://schemas.microsoft.com/office/powerpoint/2010/main" xmlns="" val="19000154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Income Statement </a:t>
            </a:r>
            <a:r>
              <a:rPr lang="en-US" dirty="0"/>
              <a:t>10q</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927179" y="393740"/>
            <a:ext cx="1001825" cy="1001825"/>
          </a:xfrm>
          <a:prstGeom prst="rect">
            <a:avLst/>
          </a:prstGeom>
          <a:noFill/>
          <a:ln>
            <a:noFill/>
          </a:ln>
        </p:spPr>
      </p:pic>
      <p:pic>
        <p:nvPicPr>
          <p:cNvPr id="5" name="Picture 4">
            <a:extLst>
              <a:ext uri="{FF2B5EF4-FFF2-40B4-BE49-F238E27FC236}">
                <a16:creationId xmlns:a16="http://schemas.microsoft.com/office/drawing/2014/main" xmlns="" id="{4902B067-97CC-134C-A71E-B325CF346955}"/>
              </a:ext>
            </a:extLst>
          </p:cNvPr>
          <p:cNvPicPr>
            <a:picLocks noChangeAspect="1"/>
          </p:cNvPicPr>
          <p:nvPr/>
        </p:nvPicPr>
        <p:blipFill>
          <a:blip r:embed="rId4"/>
          <a:stretch>
            <a:fillRect/>
          </a:stretch>
        </p:blipFill>
        <p:spPr>
          <a:xfrm>
            <a:off x="311699" y="1017725"/>
            <a:ext cx="7338753" cy="3989054"/>
          </a:xfrm>
          <a:prstGeom prst="rect">
            <a:avLst/>
          </a:prstGeom>
        </p:spPr>
      </p:pic>
    </p:spTree>
    <p:extLst>
      <p:ext uri="{BB962C8B-B14F-4D97-AF65-F5344CB8AC3E}">
        <p14:creationId xmlns:p14="http://schemas.microsoft.com/office/powerpoint/2010/main" xmlns="" val="264292601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InCome Statement 10q(</a:t>
            </a:r>
            <a:r>
              <a:rPr lang="en" dirty="0" err="1"/>
              <a:t>Cont</a:t>
            </a:r>
            <a:r>
              <a:rPr lang="en" dirty="0"/>
              <a:t>)</a:t>
            </a:r>
            <a:endParaRPr dirty="0"/>
          </a:p>
        </p:txBody>
      </p:sp>
      <p:pic>
        <p:nvPicPr>
          <p:cNvPr id="9" name="Picture 8">
            <a:extLst>
              <a:ext uri="{FF2B5EF4-FFF2-40B4-BE49-F238E27FC236}">
                <a16:creationId xmlns:a16="http://schemas.microsoft.com/office/drawing/2014/main" xmlns="" id="{5DB750C8-8559-B941-BA33-DC1A132CBEA0}"/>
              </a:ext>
            </a:extLst>
          </p:cNvPr>
          <p:cNvPicPr>
            <a:picLocks noChangeAspect="1"/>
          </p:cNvPicPr>
          <p:nvPr/>
        </p:nvPicPr>
        <p:blipFill>
          <a:blip r:embed="rId3"/>
          <a:stretch>
            <a:fillRect/>
          </a:stretch>
        </p:blipFill>
        <p:spPr>
          <a:xfrm>
            <a:off x="223281" y="1017725"/>
            <a:ext cx="7725103" cy="3913241"/>
          </a:xfrm>
          <a:prstGeom prst="rect">
            <a:avLst/>
          </a:prstGeom>
        </p:spPr>
      </p:pic>
      <p:sp>
        <p:nvSpPr>
          <p:cNvPr id="10" name="Rectangle 9">
            <a:extLst>
              <a:ext uri="{FF2B5EF4-FFF2-40B4-BE49-F238E27FC236}">
                <a16:creationId xmlns:a16="http://schemas.microsoft.com/office/drawing/2014/main" xmlns="" id="{8B9941E9-4CDA-1D4B-9CF9-88CBBF73995D}"/>
              </a:ext>
            </a:extLst>
          </p:cNvPr>
          <p:cNvSpPr/>
          <p:nvPr/>
        </p:nvSpPr>
        <p:spPr>
          <a:xfrm>
            <a:off x="2645286" y="2387084"/>
            <a:ext cx="385342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Tahoma,Bold"/>
                <a:ea typeface="+mn-ea"/>
                <a:cs typeface="+mn-cs"/>
              </a:rPr>
              <a:t>OTHER COMPREHENSIVE INCOME: </a:t>
            </a:r>
            <a:endPar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Google Shape;1023;p134">
            <a:extLst>
              <a:ext uri="{FF2B5EF4-FFF2-40B4-BE49-F238E27FC236}">
                <a16:creationId xmlns:a16="http://schemas.microsoft.com/office/drawing/2014/main" xmlns="" id="{E4FA56AF-19AF-FA4D-86DD-27F69C209B71}"/>
              </a:ext>
            </a:extLst>
          </p:cNvPr>
          <p:cNvPicPr preferRelativeResize="0"/>
          <p:nvPr/>
        </p:nvPicPr>
        <p:blipFill>
          <a:blip r:embed="rId4">
            <a:alphaModFix/>
          </a:blip>
          <a:stretch>
            <a:fillRect/>
          </a:stretch>
        </p:blipFill>
        <p:spPr>
          <a:xfrm>
            <a:off x="7618555" y="15900"/>
            <a:ext cx="1001825" cy="1001825"/>
          </a:xfrm>
          <a:prstGeom prst="rect">
            <a:avLst/>
          </a:prstGeom>
          <a:noFill/>
          <a:ln>
            <a:noFill/>
          </a:ln>
        </p:spPr>
      </p:pic>
    </p:spTree>
    <p:extLst>
      <p:ext uri="{BB962C8B-B14F-4D97-AF65-F5344CB8AC3E}">
        <p14:creationId xmlns:p14="http://schemas.microsoft.com/office/powerpoint/2010/main" xmlns="" val="122570998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Cash Flow Statement 10k</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5" name="Picture 4" descr="A screenshot of a social media post&#10;&#10;Description automatically generated">
            <a:extLst>
              <a:ext uri="{FF2B5EF4-FFF2-40B4-BE49-F238E27FC236}">
                <a16:creationId xmlns:a16="http://schemas.microsoft.com/office/drawing/2014/main" xmlns="" id="{085259F0-A84E-8841-9E49-8F80715F983A}"/>
              </a:ext>
            </a:extLst>
          </p:cNvPr>
          <p:cNvPicPr>
            <a:picLocks noChangeAspect="1"/>
          </p:cNvPicPr>
          <p:nvPr/>
        </p:nvPicPr>
        <p:blipFill>
          <a:blip r:embed="rId4"/>
          <a:stretch>
            <a:fillRect/>
          </a:stretch>
        </p:blipFill>
        <p:spPr>
          <a:xfrm>
            <a:off x="452488" y="1017725"/>
            <a:ext cx="5526534" cy="3957462"/>
          </a:xfrm>
          <a:prstGeom prst="rect">
            <a:avLst/>
          </a:prstGeom>
        </p:spPr>
      </p:pic>
    </p:spTree>
    <p:extLst>
      <p:ext uri="{BB962C8B-B14F-4D97-AF65-F5344CB8AC3E}">
        <p14:creationId xmlns:p14="http://schemas.microsoft.com/office/powerpoint/2010/main" xmlns="" val="325596025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lvl="0" algn="l"/>
            <a:r>
              <a:rPr lang="en" dirty="0"/>
              <a:t>Cash Flow Statement 10k (CONT)</a:t>
            </a:r>
            <a:endParaRPr dirty="0"/>
          </a:p>
        </p:txBody>
      </p:sp>
      <p:pic>
        <p:nvPicPr>
          <p:cNvPr id="4" name="Picture 3">
            <a:extLst>
              <a:ext uri="{FF2B5EF4-FFF2-40B4-BE49-F238E27FC236}">
                <a16:creationId xmlns:a16="http://schemas.microsoft.com/office/drawing/2014/main" xmlns="" id="{2792D941-383E-2E44-A1E9-B0B6F4F76E6A}"/>
              </a:ext>
            </a:extLst>
          </p:cNvPr>
          <p:cNvPicPr>
            <a:picLocks noChangeAspect="1"/>
          </p:cNvPicPr>
          <p:nvPr/>
        </p:nvPicPr>
        <p:blipFill rotWithShape="1">
          <a:blip r:embed="rId3"/>
          <a:srcRect b="14502"/>
          <a:stretch/>
        </p:blipFill>
        <p:spPr>
          <a:xfrm>
            <a:off x="218907" y="1288435"/>
            <a:ext cx="8826500" cy="2681986"/>
          </a:xfrm>
          <a:prstGeom prst="rect">
            <a:avLst/>
          </a:prstGeom>
        </p:spPr>
      </p:pic>
      <p:pic>
        <p:nvPicPr>
          <p:cNvPr id="5" name="Google Shape;1023;p134">
            <a:extLst>
              <a:ext uri="{FF2B5EF4-FFF2-40B4-BE49-F238E27FC236}">
                <a16:creationId xmlns:a16="http://schemas.microsoft.com/office/drawing/2014/main" xmlns="" id="{E27EFC77-0ABA-7549-B6E2-610B3C849C0D}"/>
              </a:ext>
            </a:extLst>
          </p:cNvPr>
          <p:cNvPicPr preferRelativeResize="0"/>
          <p:nvPr/>
        </p:nvPicPr>
        <p:blipFill>
          <a:blip r:embed="rId4">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334350644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lvl="0" algn="l"/>
            <a:r>
              <a:rPr lang="en" dirty="0"/>
              <a:t>Cash Flow Statement 10k (CONT)</a:t>
            </a:r>
            <a:endParaRPr dirty="0"/>
          </a:p>
        </p:txBody>
      </p:sp>
      <p:pic>
        <p:nvPicPr>
          <p:cNvPr id="5" name="Picture 4" descr="A screenshot of a cell phone&#10;&#10;Description automatically generated">
            <a:extLst>
              <a:ext uri="{FF2B5EF4-FFF2-40B4-BE49-F238E27FC236}">
                <a16:creationId xmlns:a16="http://schemas.microsoft.com/office/drawing/2014/main" xmlns="" id="{E033E235-AD05-D248-93EE-D638627AC460}"/>
              </a:ext>
            </a:extLst>
          </p:cNvPr>
          <p:cNvPicPr>
            <a:picLocks noChangeAspect="1"/>
          </p:cNvPicPr>
          <p:nvPr/>
        </p:nvPicPr>
        <p:blipFill>
          <a:blip r:embed="rId3"/>
          <a:stretch>
            <a:fillRect/>
          </a:stretch>
        </p:blipFill>
        <p:spPr>
          <a:xfrm>
            <a:off x="404036" y="1153231"/>
            <a:ext cx="6731148" cy="3719080"/>
          </a:xfrm>
          <a:prstGeom prst="rect">
            <a:avLst/>
          </a:prstGeom>
        </p:spPr>
      </p:pic>
      <p:pic>
        <p:nvPicPr>
          <p:cNvPr id="6" name="Google Shape;1023;p134">
            <a:extLst>
              <a:ext uri="{FF2B5EF4-FFF2-40B4-BE49-F238E27FC236}">
                <a16:creationId xmlns:a16="http://schemas.microsoft.com/office/drawing/2014/main" xmlns="" id="{BDFA6052-04FA-8C40-A4EA-F02F65DAA226}"/>
              </a:ext>
            </a:extLst>
          </p:cNvPr>
          <p:cNvPicPr preferRelativeResize="0"/>
          <p:nvPr/>
        </p:nvPicPr>
        <p:blipFill>
          <a:blip r:embed="rId4">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384824400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lvl="0" algn="l"/>
            <a:r>
              <a:rPr lang="en" dirty="0"/>
              <a:t>Cash Flow Statement 10k (CONT)</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447703" y="230462"/>
            <a:ext cx="1001825" cy="1001825"/>
          </a:xfrm>
          <a:prstGeom prst="rect">
            <a:avLst/>
          </a:prstGeom>
          <a:noFill/>
          <a:ln>
            <a:noFill/>
          </a:ln>
        </p:spPr>
      </p:pic>
      <p:pic>
        <p:nvPicPr>
          <p:cNvPr id="4" name="Picture 3" descr="A screenshot of a cell phone&#10;&#10;Description automatically generated">
            <a:extLst>
              <a:ext uri="{FF2B5EF4-FFF2-40B4-BE49-F238E27FC236}">
                <a16:creationId xmlns:a16="http://schemas.microsoft.com/office/drawing/2014/main" xmlns="" id="{4B0FFDCD-8805-2F4A-91B8-18AB83ABF889}"/>
              </a:ext>
            </a:extLst>
          </p:cNvPr>
          <p:cNvPicPr>
            <a:picLocks noChangeAspect="1"/>
          </p:cNvPicPr>
          <p:nvPr/>
        </p:nvPicPr>
        <p:blipFill>
          <a:blip r:embed="rId4"/>
          <a:stretch>
            <a:fillRect/>
          </a:stretch>
        </p:blipFill>
        <p:spPr>
          <a:xfrm>
            <a:off x="491722" y="1017725"/>
            <a:ext cx="6007515" cy="3823749"/>
          </a:xfrm>
          <a:prstGeom prst="rect">
            <a:avLst/>
          </a:prstGeom>
        </p:spPr>
      </p:pic>
    </p:spTree>
    <p:extLst>
      <p:ext uri="{BB962C8B-B14F-4D97-AF65-F5344CB8AC3E}">
        <p14:creationId xmlns:p14="http://schemas.microsoft.com/office/powerpoint/2010/main" xmlns="" val="27016486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Cash Flow Statement 10q</a:t>
            </a:r>
            <a:endParaRPr dirty="0"/>
          </a:p>
        </p:txBody>
      </p:sp>
      <p:pic>
        <p:nvPicPr>
          <p:cNvPr id="3" name="Google Shape;1023;p134">
            <a:extLst>
              <a:ext uri="{FF2B5EF4-FFF2-40B4-BE49-F238E27FC236}">
                <a16:creationId xmlns:a16="http://schemas.microsoft.com/office/drawing/2014/main" xmlns="" id="{6AA37D5F-1A80-5F4F-9A02-D71D2F03F5CF}"/>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pic>
        <p:nvPicPr>
          <p:cNvPr id="4" name="Picture 3">
            <a:extLst>
              <a:ext uri="{FF2B5EF4-FFF2-40B4-BE49-F238E27FC236}">
                <a16:creationId xmlns:a16="http://schemas.microsoft.com/office/drawing/2014/main" xmlns="" id="{AE5D15E6-A831-0D44-92BE-27AF2BDC4F59}"/>
              </a:ext>
            </a:extLst>
          </p:cNvPr>
          <p:cNvPicPr>
            <a:picLocks noChangeAspect="1"/>
          </p:cNvPicPr>
          <p:nvPr/>
        </p:nvPicPr>
        <p:blipFill>
          <a:blip r:embed="rId4"/>
          <a:stretch>
            <a:fillRect/>
          </a:stretch>
        </p:blipFill>
        <p:spPr>
          <a:xfrm>
            <a:off x="311700" y="466775"/>
            <a:ext cx="7338753" cy="4599211"/>
          </a:xfrm>
          <a:prstGeom prst="rect">
            <a:avLst/>
          </a:prstGeom>
        </p:spPr>
      </p:pic>
    </p:spTree>
    <p:extLst>
      <p:ext uri="{BB962C8B-B14F-4D97-AF65-F5344CB8AC3E}">
        <p14:creationId xmlns:p14="http://schemas.microsoft.com/office/powerpoint/2010/main" xmlns="" val="30653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171700" y="573279"/>
            <a:ext cx="6457950"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000" kern="1200" cap="all" baseline="0">
                <a:solidFill>
                  <a:schemeClr val="tx1"/>
                </a:solidFill>
                <a:latin typeface="+mj-lt"/>
                <a:ea typeface="+mj-ea"/>
                <a:cs typeface="+mj-cs"/>
              </a:rPr>
              <a:t>Introduction</a:t>
            </a:r>
          </a:p>
        </p:txBody>
      </p:sp>
      <p:graphicFrame>
        <p:nvGraphicFramePr>
          <p:cNvPr id="63" name="Google Shape;61;p14">
            <a:extLst>
              <a:ext uri="{FF2B5EF4-FFF2-40B4-BE49-F238E27FC236}">
                <a16:creationId xmlns:a16="http://schemas.microsoft.com/office/drawing/2014/main" xmlns="" id="{EAFFD7B1-55EF-4758-BE43-1F22480ADB7D}"/>
              </a:ext>
            </a:extLst>
          </p:cNvPr>
          <p:cNvGraphicFramePr/>
          <p:nvPr/>
        </p:nvGraphicFramePr>
        <p:xfrm>
          <a:off x="514350" y="1830788"/>
          <a:ext cx="8115300" cy="2647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092157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111029" y="1123278"/>
            <a:ext cx="4921941" cy="3532583"/>
          </a:xfrm>
          <a:prstGeom prst="rect">
            <a:avLst/>
          </a:prstGeom>
        </p:spPr>
      </p:pic>
    </p:spTree>
    <p:extLst>
      <p:ext uri="{BB962C8B-B14F-4D97-AF65-F5344CB8AC3E}">
        <p14:creationId xmlns:p14="http://schemas.microsoft.com/office/powerpoint/2010/main" xmlns="" val="13901883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lvl="0" algn="l"/>
            <a:r>
              <a:rPr lang="en" dirty="0"/>
              <a:t>Cash Flow Statement 10Q(CONT)</a:t>
            </a:r>
            <a:endParaRPr dirty="0"/>
          </a:p>
        </p:txBody>
      </p:sp>
      <p:pic>
        <p:nvPicPr>
          <p:cNvPr id="5" name="Picture 4">
            <a:extLst>
              <a:ext uri="{FF2B5EF4-FFF2-40B4-BE49-F238E27FC236}">
                <a16:creationId xmlns:a16="http://schemas.microsoft.com/office/drawing/2014/main" xmlns="" id="{058CEB30-08AD-E94C-8560-F4387A46955D}"/>
              </a:ext>
            </a:extLst>
          </p:cNvPr>
          <p:cNvPicPr>
            <a:picLocks noChangeAspect="1"/>
          </p:cNvPicPr>
          <p:nvPr/>
        </p:nvPicPr>
        <p:blipFill>
          <a:blip r:embed="rId3"/>
          <a:stretch>
            <a:fillRect/>
          </a:stretch>
        </p:blipFill>
        <p:spPr>
          <a:xfrm>
            <a:off x="311700" y="1369829"/>
            <a:ext cx="7739928" cy="2462328"/>
          </a:xfrm>
          <a:prstGeom prst="rect">
            <a:avLst/>
          </a:prstGeom>
        </p:spPr>
      </p:pic>
      <p:pic>
        <p:nvPicPr>
          <p:cNvPr id="6" name="Google Shape;1023;p134">
            <a:extLst>
              <a:ext uri="{FF2B5EF4-FFF2-40B4-BE49-F238E27FC236}">
                <a16:creationId xmlns:a16="http://schemas.microsoft.com/office/drawing/2014/main" xmlns="" id="{A7D5CB02-EC77-C844-892B-31CF27EDB6C8}"/>
              </a:ext>
            </a:extLst>
          </p:cNvPr>
          <p:cNvPicPr preferRelativeResize="0"/>
          <p:nvPr/>
        </p:nvPicPr>
        <p:blipFill>
          <a:blip r:embed="rId4">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29776699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lvl="0" algn="l"/>
            <a:r>
              <a:rPr lang="en" dirty="0"/>
              <a:t>Cash Flow Statement 10q(CONT)</a:t>
            </a:r>
            <a:endParaRPr dirty="0"/>
          </a:p>
        </p:txBody>
      </p:sp>
      <p:pic>
        <p:nvPicPr>
          <p:cNvPr id="9" name="Picture 8">
            <a:extLst>
              <a:ext uri="{FF2B5EF4-FFF2-40B4-BE49-F238E27FC236}">
                <a16:creationId xmlns:a16="http://schemas.microsoft.com/office/drawing/2014/main" xmlns="" id="{966F255E-F8A8-A54A-AB30-AB8E8A881AD3}"/>
              </a:ext>
            </a:extLst>
          </p:cNvPr>
          <p:cNvPicPr>
            <a:picLocks noChangeAspect="1"/>
          </p:cNvPicPr>
          <p:nvPr/>
        </p:nvPicPr>
        <p:blipFill>
          <a:blip r:embed="rId3"/>
          <a:stretch>
            <a:fillRect/>
          </a:stretch>
        </p:blipFill>
        <p:spPr>
          <a:xfrm>
            <a:off x="311700" y="963583"/>
            <a:ext cx="7058388" cy="3524663"/>
          </a:xfrm>
          <a:prstGeom prst="rect">
            <a:avLst/>
          </a:prstGeom>
        </p:spPr>
      </p:pic>
      <p:pic>
        <p:nvPicPr>
          <p:cNvPr id="5" name="Google Shape;1023;p134">
            <a:extLst>
              <a:ext uri="{FF2B5EF4-FFF2-40B4-BE49-F238E27FC236}">
                <a16:creationId xmlns:a16="http://schemas.microsoft.com/office/drawing/2014/main" xmlns="" id="{0F1D13DE-C918-FA4C-9ABE-6E256772DF46}"/>
              </a:ext>
            </a:extLst>
          </p:cNvPr>
          <p:cNvPicPr preferRelativeResize="0"/>
          <p:nvPr/>
        </p:nvPicPr>
        <p:blipFill>
          <a:blip r:embed="rId4">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1340573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prstGeom prst="rect">
            <a:avLst/>
          </a:prstGeom>
        </p:spPr>
        <p:txBody>
          <a:bodyPr spcFirstLastPara="1" wrap="square" lIns="91425" tIns="91425" rIns="91425" bIns="91425" anchor="t" anchorCtr="0">
            <a:noAutofit/>
          </a:bodyPr>
          <a:lstStyle/>
          <a:p>
            <a:pPr lvl="0" algn="l"/>
            <a:r>
              <a:rPr lang="en" dirty="0"/>
              <a:t>Cash Flow Statement 10q (CONT)</a:t>
            </a:r>
            <a:endParaRPr dirty="0"/>
          </a:p>
        </p:txBody>
      </p:sp>
      <p:pic>
        <p:nvPicPr>
          <p:cNvPr id="6" name="Picture 5">
            <a:extLst>
              <a:ext uri="{FF2B5EF4-FFF2-40B4-BE49-F238E27FC236}">
                <a16:creationId xmlns:a16="http://schemas.microsoft.com/office/drawing/2014/main" xmlns="" id="{E70120E5-7AE8-3C49-9E94-FEDE187ACE27}"/>
              </a:ext>
            </a:extLst>
          </p:cNvPr>
          <p:cNvPicPr>
            <a:picLocks noChangeAspect="1"/>
          </p:cNvPicPr>
          <p:nvPr/>
        </p:nvPicPr>
        <p:blipFill>
          <a:blip r:embed="rId3"/>
          <a:stretch>
            <a:fillRect/>
          </a:stretch>
        </p:blipFill>
        <p:spPr>
          <a:xfrm>
            <a:off x="339242" y="1153231"/>
            <a:ext cx="7283669" cy="3693659"/>
          </a:xfrm>
          <a:prstGeom prst="rect">
            <a:avLst/>
          </a:prstGeom>
        </p:spPr>
      </p:pic>
      <p:pic>
        <p:nvPicPr>
          <p:cNvPr id="5" name="Google Shape;1023;p134">
            <a:extLst>
              <a:ext uri="{FF2B5EF4-FFF2-40B4-BE49-F238E27FC236}">
                <a16:creationId xmlns:a16="http://schemas.microsoft.com/office/drawing/2014/main" xmlns="" id="{34AB91FB-3C2B-594A-9F93-D5487783608F}"/>
              </a:ext>
            </a:extLst>
          </p:cNvPr>
          <p:cNvPicPr preferRelativeResize="0"/>
          <p:nvPr/>
        </p:nvPicPr>
        <p:blipFill>
          <a:blip r:embed="rId4">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28558027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ctrTitle"/>
          </p:nvPr>
        </p:nvSpPr>
        <p:spPr>
          <a:xfrm>
            <a:off x="594362" y="615948"/>
            <a:ext cx="4780278" cy="3916588"/>
          </a:xfrm>
          <a:prstGeom prst="rect">
            <a:avLst/>
          </a:prstGeom>
        </p:spPr>
        <p:txBody>
          <a:bodyPr spcFirstLastPara="1" lIns="91425" tIns="91425" rIns="91425" bIns="91425" anchor="ctr" anchorCtr="0">
            <a:normAutofit/>
          </a:bodyPr>
          <a:lstStyle/>
          <a:p>
            <a:pPr lvl="0" algn="r">
              <a:spcBef>
                <a:spcPts val="0"/>
              </a:spcBef>
            </a:pPr>
            <a:r>
              <a:rPr lang="en-US" sz="3500" dirty="0"/>
              <a:t>Recommendation sell</a:t>
            </a:r>
            <a:endParaRPr lang="en-GB" sz="3500" dirty="0"/>
          </a:p>
        </p:txBody>
      </p:sp>
      <p:pic>
        <p:nvPicPr>
          <p:cNvPr id="5" name="Google Shape;1023;p134">
            <a:extLst>
              <a:ext uri="{FF2B5EF4-FFF2-40B4-BE49-F238E27FC236}">
                <a16:creationId xmlns:a16="http://schemas.microsoft.com/office/drawing/2014/main" xmlns="" id="{38933B7B-A7C7-E548-B07E-8790B18072BE}"/>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91632718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2D52E3-69FF-7F4E-9190-7C6B1355139C}"/>
              </a:ext>
            </a:extLst>
          </p:cNvPr>
          <p:cNvPicPr>
            <a:picLocks noChangeAspect="1"/>
          </p:cNvPicPr>
          <p:nvPr/>
        </p:nvPicPr>
        <p:blipFill rotWithShape="1">
          <a:blip r:embed="rId2">
            <a:alphaModFix amt="40000"/>
          </a:blip>
          <a:srcRect t="1937" b="7702"/>
          <a:stretch/>
        </p:blipFill>
        <p:spPr>
          <a:xfrm>
            <a:off x="20" y="10"/>
            <a:ext cx="9143980" cy="5143490"/>
          </a:xfrm>
          <a:prstGeom prst="rect">
            <a:avLst/>
          </a:prstGeom>
        </p:spPr>
      </p:pic>
      <p:sp>
        <p:nvSpPr>
          <p:cNvPr id="4" name="Title 3">
            <a:extLst>
              <a:ext uri="{FF2B5EF4-FFF2-40B4-BE49-F238E27FC236}">
                <a16:creationId xmlns:a16="http://schemas.microsoft.com/office/drawing/2014/main" xmlns="" id="{DBDFAF9A-213E-1E4C-AFE5-756A69CF53F4}"/>
              </a:ext>
            </a:extLst>
          </p:cNvPr>
          <p:cNvSpPr>
            <a:spLocks noGrp="1"/>
          </p:cNvSpPr>
          <p:nvPr>
            <p:ph type="title"/>
          </p:nvPr>
        </p:nvSpPr>
        <p:spPr>
          <a:xfrm>
            <a:off x="1028700" y="3387656"/>
            <a:ext cx="7086600" cy="1368822"/>
          </a:xfrm>
        </p:spPr>
        <p:txBody>
          <a:bodyPr vert="horz" lIns="91440" tIns="45720" rIns="91440" bIns="45720" rtlCol="0" anchor="b">
            <a:normAutofit/>
          </a:bodyPr>
          <a:lstStyle/>
          <a:p>
            <a:pPr algn="l" defTabSz="914400"/>
            <a:r>
              <a:rPr lang="en-US" sz="6000" kern="1200" cap="all" baseline="0">
                <a:solidFill>
                  <a:schemeClr val="tx1"/>
                </a:solidFill>
                <a:latin typeface="+mj-lt"/>
                <a:ea typeface="+mj-ea"/>
                <a:cs typeface="+mj-cs"/>
              </a:rPr>
              <a:t>EASYJET</a:t>
            </a:r>
          </a:p>
        </p:txBody>
      </p:sp>
    </p:spTree>
    <p:extLst>
      <p:ext uri="{BB962C8B-B14F-4D97-AF65-F5344CB8AC3E}">
        <p14:creationId xmlns:p14="http://schemas.microsoft.com/office/powerpoint/2010/main" xmlns="" val="26861810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ctrTitle"/>
          </p:nvPr>
        </p:nvSpPr>
        <p:spPr>
          <a:xfrm>
            <a:off x="594362" y="615948"/>
            <a:ext cx="4780278" cy="3916588"/>
          </a:xfrm>
          <a:prstGeom prst="rect">
            <a:avLst/>
          </a:prstGeom>
        </p:spPr>
        <p:txBody>
          <a:bodyPr spcFirstLastPara="1" lIns="91425" tIns="91425" rIns="91425" bIns="91425" anchor="ctr" anchorCtr="0">
            <a:normAutofit/>
          </a:bodyPr>
          <a:lstStyle/>
          <a:p>
            <a:pPr marL="0" lvl="0" indent="0" algn="r" rtl="0">
              <a:spcBef>
                <a:spcPts val="0"/>
              </a:spcBef>
              <a:spcAft>
                <a:spcPts val="0"/>
              </a:spcAft>
              <a:buNone/>
            </a:pPr>
            <a:r>
              <a:rPr lang="en-GB" sz="3500" dirty="0"/>
              <a:t>Stock information</a:t>
            </a:r>
          </a:p>
        </p:txBody>
      </p:sp>
      <p:pic>
        <p:nvPicPr>
          <p:cNvPr id="5" name="Google Shape;1023;p134">
            <a:extLst>
              <a:ext uri="{FF2B5EF4-FFF2-40B4-BE49-F238E27FC236}">
                <a16:creationId xmlns:a16="http://schemas.microsoft.com/office/drawing/2014/main" xmlns="" id="{38933B7B-A7C7-E548-B07E-8790B18072BE}"/>
              </a:ext>
            </a:extLst>
          </p:cNvPr>
          <p:cNvPicPr preferRelativeResize="0"/>
          <p:nvPr/>
        </p:nvPicPr>
        <p:blipFill>
          <a:blip r:embed="rId3">
            <a:alphaModFix/>
          </a:blip>
          <a:stretch>
            <a:fillRect/>
          </a:stretch>
        </p:blipFill>
        <p:spPr>
          <a:xfrm>
            <a:off x="7650453" y="309519"/>
            <a:ext cx="1001825" cy="1001825"/>
          </a:xfrm>
          <a:prstGeom prst="rect">
            <a:avLst/>
          </a:prstGeom>
          <a:noFill/>
          <a:ln>
            <a:noFill/>
          </a:ln>
        </p:spPr>
      </p:pic>
    </p:spTree>
    <p:extLst>
      <p:ext uri="{BB962C8B-B14F-4D97-AF65-F5344CB8AC3E}">
        <p14:creationId xmlns:p14="http://schemas.microsoft.com/office/powerpoint/2010/main" xmlns="" val="131033774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Statistics</a:t>
            </a:r>
            <a:endParaRPr/>
          </a:p>
        </p:txBody>
      </p:sp>
      <p:pic>
        <p:nvPicPr>
          <p:cNvPr id="460" name="Google Shape;460;p79"/>
          <p:cNvPicPr preferRelativeResize="0"/>
          <p:nvPr/>
        </p:nvPicPr>
        <p:blipFill>
          <a:blip r:embed="rId3">
            <a:alphaModFix/>
          </a:blip>
          <a:stretch>
            <a:fillRect/>
          </a:stretch>
        </p:blipFill>
        <p:spPr>
          <a:xfrm>
            <a:off x="597413" y="1081313"/>
            <a:ext cx="7705725" cy="3533775"/>
          </a:xfrm>
          <a:prstGeom prst="rect">
            <a:avLst/>
          </a:prstGeom>
          <a:noFill/>
          <a:ln>
            <a:noFill/>
          </a:ln>
        </p:spPr>
      </p:pic>
      <p:pic>
        <p:nvPicPr>
          <p:cNvPr id="4" name="Picture 3">
            <a:extLst>
              <a:ext uri="{FF2B5EF4-FFF2-40B4-BE49-F238E27FC236}">
                <a16:creationId xmlns:a16="http://schemas.microsoft.com/office/drawing/2014/main" xmlns="" id="{ADF67C28-8ECA-D943-B9EB-2E8FF5E4331E}"/>
              </a:ext>
            </a:extLst>
          </p:cNvPr>
          <p:cNvPicPr>
            <a:picLocks noChangeAspect="1"/>
          </p:cNvPicPr>
          <p:nvPr/>
        </p:nvPicPr>
        <p:blipFill>
          <a:blip r:embed="rId4"/>
          <a:stretch>
            <a:fillRect/>
          </a:stretch>
        </p:blipFill>
        <p:spPr>
          <a:xfrm>
            <a:off x="7506586" y="574183"/>
            <a:ext cx="1403498" cy="314383"/>
          </a:xfrm>
          <a:prstGeom prst="rect">
            <a:avLst/>
          </a:prstGeom>
        </p:spPr>
      </p:pic>
    </p:spTree>
    <p:extLst>
      <p:ext uri="{BB962C8B-B14F-4D97-AF65-F5344CB8AC3E}">
        <p14:creationId xmlns:p14="http://schemas.microsoft.com/office/powerpoint/2010/main" xmlns="" val="368058672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8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price 1 yr</a:t>
            </a:r>
            <a:endParaRPr/>
          </a:p>
        </p:txBody>
      </p:sp>
      <p:pic>
        <p:nvPicPr>
          <p:cNvPr id="466" name="Google Shape;466;p80"/>
          <p:cNvPicPr preferRelativeResize="0"/>
          <p:nvPr/>
        </p:nvPicPr>
        <p:blipFill>
          <a:blip r:embed="rId3">
            <a:alphaModFix/>
          </a:blip>
          <a:stretch>
            <a:fillRect/>
          </a:stretch>
        </p:blipFill>
        <p:spPr>
          <a:xfrm>
            <a:off x="1616839" y="1017725"/>
            <a:ext cx="5910324" cy="3918800"/>
          </a:xfrm>
          <a:prstGeom prst="rect">
            <a:avLst/>
          </a:prstGeom>
          <a:noFill/>
          <a:ln>
            <a:noFill/>
          </a:ln>
        </p:spPr>
      </p:pic>
      <p:pic>
        <p:nvPicPr>
          <p:cNvPr id="4" name="Picture 3">
            <a:extLst>
              <a:ext uri="{FF2B5EF4-FFF2-40B4-BE49-F238E27FC236}">
                <a16:creationId xmlns:a16="http://schemas.microsoft.com/office/drawing/2014/main" xmlns="" id="{3ADD0395-681D-D946-829B-352257DC1550}"/>
              </a:ext>
            </a:extLst>
          </p:cNvPr>
          <p:cNvPicPr>
            <a:picLocks noChangeAspect="1"/>
          </p:cNvPicPr>
          <p:nvPr/>
        </p:nvPicPr>
        <p:blipFill>
          <a:blip r:embed="rId4"/>
          <a:stretch>
            <a:fillRect/>
          </a:stretch>
        </p:blipFill>
        <p:spPr>
          <a:xfrm>
            <a:off x="7506586" y="574183"/>
            <a:ext cx="1403498" cy="314383"/>
          </a:xfrm>
          <a:prstGeom prst="rect">
            <a:avLst/>
          </a:prstGeom>
        </p:spPr>
      </p:pic>
    </p:spTree>
    <p:extLst>
      <p:ext uri="{BB962C8B-B14F-4D97-AF65-F5344CB8AC3E}">
        <p14:creationId xmlns:p14="http://schemas.microsoft.com/office/powerpoint/2010/main" xmlns="" val="212174917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price 5 year</a:t>
            </a:r>
            <a:endParaRPr/>
          </a:p>
        </p:txBody>
      </p:sp>
      <p:pic>
        <p:nvPicPr>
          <p:cNvPr id="472" name="Google Shape;472;p81"/>
          <p:cNvPicPr preferRelativeResize="0"/>
          <p:nvPr/>
        </p:nvPicPr>
        <p:blipFill>
          <a:blip r:embed="rId3">
            <a:alphaModFix/>
          </a:blip>
          <a:stretch>
            <a:fillRect/>
          </a:stretch>
        </p:blipFill>
        <p:spPr>
          <a:xfrm>
            <a:off x="1561630" y="1146883"/>
            <a:ext cx="5944956" cy="3607323"/>
          </a:xfrm>
          <a:prstGeom prst="rect">
            <a:avLst/>
          </a:prstGeom>
          <a:noFill/>
          <a:ln>
            <a:noFill/>
          </a:ln>
        </p:spPr>
      </p:pic>
      <p:pic>
        <p:nvPicPr>
          <p:cNvPr id="4" name="Picture 3">
            <a:extLst>
              <a:ext uri="{FF2B5EF4-FFF2-40B4-BE49-F238E27FC236}">
                <a16:creationId xmlns:a16="http://schemas.microsoft.com/office/drawing/2014/main" xmlns="" id="{6FFB4247-C0A1-2044-9856-2A33C77E1AD4}"/>
              </a:ext>
            </a:extLst>
          </p:cNvPr>
          <p:cNvPicPr>
            <a:picLocks noChangeAspect="1"/>
          </p:cNvPicPr>
          <p:nvPr/>
        </p:nvPicPr>
        <p:blipFill>
          <a:blip r:embed="rId4"/>
          <a:stretch>
            <a:fillRect/>
          </a:stretch>
        </p:blipFill>
        <p:spPr>
          <a:xfrm>
            <a:off x="7506586" y="574183"/>
            <a:ext cx="1403498" cy="314383"/>
          </a:xfrm>
          <a:prstGeom prst="rect">
            <a:avLst/>
          </a:prstGeom>
        </p:spPr>
      </p:pic>
    </p:spTree>
    <p:extLst>
      <p:ext uri="{BB962C8B-B14F-4D97-AF65-F5344CB8AC3E}">
        <p14:creationId xmlns:p14="http://schemas.microsoft.com/office/powerpoint/2010/main" xmlns="" val="41411555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price 10 year</a:t>
            </a:r>
            <a:endParaRPr/>
          </a:p>
        </p:txBody>
      </p:sp>
      <p:pic>
        <p:nvPicPr>
          <p:cNvPr id="4" name="Picture 3">
            <a:extLst>
              <a:ext uri="{FF2B5EF4-FFF2-40B4-BE49-F238E27FC236}">
                <a16:creationId xmlns:a16="http://schemas.microsoft.com/office/drawing/2014/main" xmlns="" id="{6FFB4247-C0A1-2044-9856-2A33C77E1AD4}"/>
              </a:ext>
            </a:extLst>
          </p:cNvPr>
          <p:cNvPicPr>
            <a:picLocks noChangeAspect="1"/>
          </p:cNvPicPr>
          <p:nvPr/>
        </p:nvPicPr>
        <p:blipFill>
          <a:blip r:embed="rId3"/>
          <a:stretch>
            <a:fillRect/>
          </a:stretch>
        </p:blipFill>
        <p:spPr>
          <a:xfrm>
            <a:off x="7506586" y="574183"/>
            <a:ext cx="1403498" cy="31438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50666" y="1146883"/>
            <a:ext cx="6255920" cy="3687313"/>
          </a:xfrm>
          <a:prstGeom prst="rect">
            <a:avLst/>
          </a:prstGeom>
        </p:spPr>
      </p:pic>
    </p:spTree>
    <p:extLst>
      <p:ext uri="{BB962C8B-B14F-4D97-AF65-F5344CB8AC3E}">
        <p14:creationId xmlns:p14="http://schemas.microsoft.com/office/powerpoint/2010/main" xmlns="" val="2812904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499441" y="740465"/>
            <a:ext cx="2661202" cy="352342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500" kern="1200" cap="all" baseline="0">
                <a:solidFill>
                  <a:schemeClr val="tx1"/>
                </a:solidFill>
                <a:latin typeface="+mj-lt"/>
                <a:ea typeface="+mj-ea"/>
                <a:cs typeface="+mj-cs"/>
              </a:rPr>
              <a:t>International Air Transport Association</a:t>
            </a:r>
          </a:p>
        </p:txBody>
      </p:sp>
      <p:sp>
        <p:nvSpPr>
          <p:cNvPr id="119" name="Google Shape;119;p23"/>
          <p:cNvSpPr txBox="1">
            <a:spLocks noGrp="1"/>
          </p:cNvSpPr>
          <p:nvPr>
            <p:ph type="body" idx="1"/>
          </p:nvPr>
        </p:nvSpPr>
        <p:spPr>
          <a:xfrm>
            <a:off x="3793368" y="740465"/>
            <a:ext cx="4316962" cy="3523421"/>
          </a:xfrm>
          <a:prstGeom prst="rect">
            <a:avLst/>
          </a:prstGeom>
        </p:spPr>
        <p:txBody>
          <a:bodyPr spcFirstLastPara="1" vert="horz" lIns="91440" tIns="45720" rIns="91440" bIns="45720" rtlCol="0" anchor="ctr" anchorCtr="0">
            <a:normAutofit lnSpcReduction="10000"/>
          </a:bodyPr>
          <a:lstStyle/>
          <a:p>
            <a:pPr marL="0" lvl="0" indent="-228600" defTabSz="914400">
              <a:spcBef>
                <a:spcPts val="2000"/>
              </a:spcBef>
              <a:spcAft>
                <a:spcPts val="0"/>
              </a:spcAft>
              <a:buClr>
                <a:schemeClr val="dk1"/>
              </a:buClr>
              <a:buSzPts val="1100"/>
              <a:buFont typeface="Arial" panose="020B0604020202020204" pitchFamily="34" charset="0"/>
              <a:buChar char="•"/>
            </a:pPr>
            <a:r>
              <a:rPr lang="en-US" sz="1300" kern="1200">
                <a:solidFill>
                  <a:schemeClr val="tx1"/>
                </a:solidFill>
                <a:latin typeface="+mn-lt"/>
                <a:ea typeface="+mn-ea"/>
                <a:cs typeface="+mn-cs"/>
              </a:rPr>
              <a:t>IATA is a </a:t>
            </a:r>
            <a:r>
              <a:rPr lang="en-US" sz="1300" b="1" kern="1200">
                <a:solidFill>
                  <a:schemeClr val="tx1"/>
                </a:solidFill>
                <a:latin typeface="+mn-lt"/>
                <a:ea typeface="+mn-ea"/>
                <a:cs typeface="+mn-cs"/>
              </a:rPr>
              <a:t>trade association for the world’s airlines</a:t>
            </a:r>
            <a:r>
              <a:rPr lang="en-US" sz="1300" kern="1200">
                <a:solidFill>
                  <a:schemeClr val="tx1"/>
                </a:solidFill>
                <a:latin typeface="+mn-lt"/>
                <a:ea typeface="+mn-ea"/>
                <a:cs typeface="+mn-cs"/>
              </a:rPr>
              <a:t>, representing 290 airline or</a:t>
            </a:r>
            <a:r>
              <a:rPr lang="en-US" sz="1300" b="1" kern="1200">
                <a:solidFill>
                  <a:schemeClr val="tx1"/>
                </a:solidFill>
                <a:latin typeface="+mn-lt"/>
                <a:ea typeface="+mn-ea"/>
                <a:cs typeface="+mn-cs"/>
              </a:rPr>
              <a:t> </a:t>
            </a:r>
            <a:r>
              <a:rPr lang="en-US" sz="1300" kern="1200">
                <a:solidFill>
                  <a:schemeClr val="tx1"/>
                </a:solidFill>
                <a:latin typeface="+mn-lt"/>
                <a:ea typeface="+mn-ea"/>
                <a:cs typeface="+mn-cs"/>
              </a:rPr>
              <a:t>82% of total air traffic.</a:t>
            </a:r>
          </a:p>
          <a:p>
            <a:pPr marL="0" lvl="0" indent="-228600" defTabSz="914400">
              <a:spcAft>
                <a:spcPts val="0"/>
              </a:spcAft>
              <a:buClr>
                <a:schemeClr val="dk1"/>
              </a:buClr>
              <a:buSzPts val="1100"/>
              <a:buFont typeface="Arial" panose="020B0604020202020204" pitchFamily="34" charset="0"/>
              <a:buChar char="•"/>
            </a:pPr>
            <a:endParaRPr lang="en-US" sz="1300" kern="1200">
              <a:solidFill>
                <a:schemeClr val="tx1"/>
              </a:solidFill>
              <a:latin typeface="+mn-lt"/>
              <a:ea typeface="+mn-ea"/>
              <a:cs typeface="+mn-cs"/>
            </a:endParaRPr>
          </a:p>
          <a:p>
            <a:pPr marL="0" lvl="0" indent="-228600" defTabSz="914400">
              <a:spcBef>
                <a:spcPts val="0"/>
              </a:spcBef>
              <a:spcAft>
                <a:spcPts val="0"/>
              </a:spcAft>
              <a:buClr>
                <a:schemeClr val="dk1"/>
              </a:buClr>
              <a:buSzPts val="1100"/>
              <a:buFont typeface="Arial" panose="020B0604020202020204" pitchFamily="34" charset="0"/>
              <a:buChar char="•"/>
            </a:pPr>
            <a:r>
              <a:rPr lang="en-US" sz="1300" kern="1200">
                <a:solidFill>
                  <a:schemeClr val="tx1"/>
                </a:solidFill>
                <a:latin typeface="+mn-lt"/>
                <a:ea typeface="+mn-ea"/>
                <a:cs typeface="+mn-cs"/>
              </a:rPr>
              <a:t>Funded in 1945 in Havana, Cuba, IATA is the successor to the International Air Traffic Association.</a:t>
            </a:r>
          </a:p>
          <a:p>
            <a:pPr marL="0" lvl="0" indent="-228600" defTabSz="914400">
              <a:spcBef>
                <a:spcPts val="0"/>
              </a:spcBef>
              <a:spcAft>
                <a:spcPts val="0"/>
              </a:spcAft>
              <a:buClr>
                <a:schemeClr val="dk1"/>
              </a:buClr>
              <a:buSzPts val="1100"/>
              <a:buFont typeface="Arial" panose="020B0604020202020204" pitchFamily="34" charset="0"/>
              <a:buChar char="•"/>
            </a:pPr>
            <a:endParaRPr lang="en-US" sz="1300" kern="1200">
              <a:solidFill>
                <a:schemeClr val="tx1"/>
              </a:solidFill>
              <a:latin typeface="+mn-lt"/>
              <a:ea typeface="+mn-ea"/>
              <a:cs typeface="+mn-cs"/>
            </a:endParaRPr>
          </a:p>
          <a:p>
            <a:pPr marL="0" lvl="0" indent="-228600" defTabSz="914400">
              <a:spcBef>
                <a:spcPts val="0"/>
              </a:spcBef>
              <a:spcAft>
                <a:spcPts val="0"/>
              </a:spcAft>
              <a:buClr>
                <a:schemeClr val="dk1"/>
              </a:buClr>
              <a:buSzPts val="1100"/>
              <a:buFont typeface="Arial" panose="020B0604020202020204" pitchFamily="34" charset="0"/>
              <a:buChar char="•"/>
            </a:pPr>
            <a:r>
              <a:rPr lang="en-US" sz="1300" kern="1200">
                <a:solidFill>
                  <a:schemeClr val="tx1"/>
                </a:solidFill>
                <a:latin typeface="+mn-lt"/>
                <a:ea typeface="+mn-ea"/>
                <a:cs typeface="+mn-cs"/>
              </a:rPr>
              <a:t>Headquartered in Montreal. Over 50 offices over the world, supporting members in 120 countries.</a:t>
            </a:r>
          </a:p>
          <a:p>
            <a:pPr marL="0" lvl="0" indent="-228600" defTabSz="914400">
              <a:spcBef>
                <a:spcPts val="0"/>
              </a:spcBef>
              <a:spcAft>
                <a:spcPts val="0"/>
              </a:spcAft>
              <a:buClr>
                <a:schemeClr val="dk1"/>
              </a:buClr>
              <a:buSzPts val="1100"/>
              <a:buFont typeface="Arial" panose="020B0604020202020204" pitchFamily="34" charset="0"/>
              <a:buChar char="•"/>
            </a:pPr>
            <a:endParaRPr lang="en-US" sz="1300" kern="1200">
              <a:solidFill>
                <a:schemeClr val="tx1"/>
              </a:solidFill>
              <a:latin typeface="+mn-lt"/>
              <a:ea typeface="+mn-ea"/>
              <a:cs typeface="+mn-cs"/>
            </a:endParaRPr>
          </a:p>
          <a:p>
            <a:pPr marL="0" lvl="0" indent="-228600" defTabSz="914400">
              <a:spcBef>
                <a:spcPts val="0"/>
              </a:spcBef>
              <a:spcAft>
                <a:spcPts val="0"/>
              </a:spcAft>
              <a:buClr>
                <a:schemeClr val="dk1"/>
              </a:buClr>
              <a:buSzPts val="1100"/>
              <a:buFont typeface="Arial" panose="020B0604020202020204" pitchFamily="34" charset="0"/>
              <a:buChar char="•"/>
            </a:pPr>
            <a:r>
              <a:rPr lang="en-US" sz="1300" kern="1200">
                <a:solidFill>
                  <a:schemeClr val="tx1"/>
                </a:solidFill>
                <a:latin typeface="+mn-lt"/>
                <a:ea typeface="+mn-ea"/>
                <a:cs typeface="+mn-cs"/>
              </a:rPr>
              <a:t>Supports many areas of aviation activity and help </a:t>
            </a:r>
            <a:r>
              <a:rPr lang="en-US" sz="1300" b="1" kern="1200">
                <a:solidFill>
                  <a:schemeClr val="tx1"/>
                </a:solidFill>
                <a:latin typeface="+mn-lt"/>
                <a:ea typeface="+mn-ea"/>
                <a:cs typeface="+mn-cs"/>
              </a:rPr>
              <a:t>formulate industry policy</a:t>
            </a:r>
            <a:r>
              <a:rPr lang="en-US" sz="1300" kern="1200">
                <a:solidFill>
                  <a:schemeClr val="tx1"/>
                </a:solidFill>
                <a:latin typeface="+mn-lt"/>
                <a:ea typeface="+mn-ea"/>
                <a:cs typeface="+mn-cs"/>
              </a:rPr>
              <a:t> on critical aviation issues.</a:t>
            </a:r>
          </a:p>
          <a:p>
            <a:pPr marL="0" lvl="0" indent="-228600" defTabSz="914400">
              <a:spcBef>
                <a:spcPts val="0"/>
              </a:spcBef>
              <a:spcAft>
                <a:spcPts val="0"/>
              </a:spcAft>
              <a:buClr>
                <a:schemeClr val="dk1"/>
              </a:buClr>
              <a:buSzPts val="1100"/>
              <a:buFont typeface="Arial" panose="020B0604020202020204" pitchFamily="34" charset="0"/>
              <a:buChar char="•"/>
            </a:pPr>
            <a:endParaRPr lang="en-US" sz="1300" kern="1200">
              <a:solidFill>
                <a:schemeClr val="tx1"/>
              </a:solidFill>
              <a:latin typeface="+mn-lt"/>
              <a:ea typeface="+mn-ea"/>
              <a:cs typeface="+mn-cs"/>
            </a:endParaRPr>
          </a:p>
          <a:p>
            <a:pPr marL="0" lvl="0" indent="-228600" defTabSz="914400">
              <a:spcBef>
                <a:spcPts val="0"/>
              </a:spcBef>
              <a:spcAft>
                <a:spcPts val="0"/>
              </a:spcAft>
              <a:buClr>
                <a:schemeClr val="dk1"/>
              </a:buClr>
              <a:buSzPts val="1100"/>
              <a:buFont typeface="Arial" panose="020B0604020202020204" pitchFamily="34" charset="0"/>
              <a:buChar char="•"/>
            </a:pPr>
            <a:r>
              <a:rPr lang="en-US" sz="1300" kern="1200">
                <a:solidFill>
                  <a:schemeClr val="tx1"/>
                </a:solidFill>
                <a:latin typeface="+mn-lt"/>
                <a:ea typeface="+mn-ea"/>
                <a:cs typeface="+mn-cs"/>
              </a:rPr>
              <a:t>Provides industry stakeholders (e.g., airlines, airports, travel agents, </a:t>
            </a:r>
            <a:r>
              <a:rPr lang="en-US" sz="1300" kern="1200" err="1">
                <a:solidFill>
                  <a:schemeClr val="tx1"/>
                </a:solidFill>
                <a:latin typeface="+mn-lt"/>
                <a:ea typeface="+mn-ea"/>
                <a:cs typeface="+mn-cs"/>
              </a:rPr>
              <a:t>etc</a:t>
            </a:r>
            <a:r>
              <a:rPr lang="en-US" sz="1300" kern="1200">
                <a:solidFill>
                  <a:schemeClr val="tx1"/>
                </a:solidFill>
                <a:latin typeface="+mn-lt"/>
                <a:ea typeface="+mn-ea"/>
                <a:cs typeface="+mn-cs"/>
              </a:rPr>
              <a:t>) with </a:t>
            </a:r>
            <a:r>
              <a:rPr lang="en-US" sz="1300" b="1" kern="1200">
                <a:solidFill>
                  <a:schemeClr val="tx1"/>
                </a:solidFill>
                <a:latin typeface="+mn-lt"/>
                <a:ea typeface="+mn-ea"/>
                <a:cs typeface="+mn-cs"/>
              </a:rPr>
              <a:t>a wide range of products and expert services</a:t>
            </a:r>
            <a:r>
              <a:rPr lang="en-US" sz="1300" kern="1200">
                <a:solidFill>
                  <a:schemeClr val="tx1"/>
                </a:solidFill>
                <a:latin typeface="+mn-lt"/>
                <a:ea typeface="+mn-ea"/>
                <a:cs typeface="+mn-cs"/>
              </a:rPr>
              <a:t> such as financial advice, business intelligence, safety &amp; flight operations solutions. </a:t>
            </a:r>
          </a:p>
          <a:p>
            <a:pPr marL="0" lvl="0" indent="-228600" defTabSz="914400">
              <a:spcBef>
                <a:spcPts val="0"/>
              </a:spcBef>
              <a:spcAft>
                <a:spcPts val="1600"/>
              </a:spcAft>
              <a:buFont typeface="Arial" panose="020B0604020202020204" pitchFamily="34" charset="0"/>
              <a:buChar char="•"/>
            </a:pPr>
            <a:endParaRPr lang="en-US" sz="1300" kern="1200">
              <a:solidFill>
                <a:schemeClr val="tx1"/>
              </a:solidFill>
              <a:latin typeface="+mn-lt"/>
              <a:ea typeface="+mn-ea"/>
              <a:cs typeface="+mn-cs"/>
            </a:endParaRPr>
          </a:p>
        </p:txBody>
      </p:sp>
      <p:pic>
        <p:nvPicPr>
          <p:cNvPr id="8" name="Google Shape;421;p56">
            <a:extLst>
              <a:ext uri="{FF2B5EF4-FFF2-40B4-BE49-F238E27FC236}">
                <a16:creationId xmlns:a16="http://schemas.microsoft.com/office/drawing/2014/main" xmlns="" id="{E16A4743-2235-974F-8B27-01B2E2909BF9}"/>
              </a:ext>
            </a:extLst>
          </p:cNvPr>
          <p:cNvPicPr preferRelativeResize="0"/>
          <p:nvPr/>
        </p:nvPicPr>
        <p:blipFill rotWithShape="1">
          <a:blip r:embed="rId3">
            <a:alphaModFix/>
          </a:blip>
          <a:srcRect l="5190" t="13533" r="83929" b="74787"/>
          <a:stretch/>
        </p:blipFill>
        <p:spPr>
          <a:xfrm>
            <a:off x="1302882" y="3335951"/>
            <a:ext cx="1162210" cy="701700"/>
          </a:xfrm>
          <a:prstGeom prst="rect">
            <a:avLst/>
          </a:prstGeom>
          <a:noFill/>
          <a:ln>
            <a:noFill/>
          </a:ln>
        </p:spPr>
      </p:pic>
    </p:spTree>
    <p:extLst>
      <p:ext uri="{BB962C8B-B14F-4D97-AF65-F5344CB8AC3E}">
        <p14:creationId xmlns:p14="http://schemas.microsoft.com/office/powerpoint/2010/main" xmlns="" val="229980328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14B790-92FF-7849-A163-AE3188D25100}"/>
              </a:ext>
            </a:extLst>
          </p:cNvPr>
          <p:cNvSpPr>
            <a:spLocks noGrp="1"/>
          </p:cNvSpPr>
          <p:nvPr>
            <p:ph type="title"/>
          </p:nvPr>
        </p:nvSpPr>
        <p:spPr>
          <a:xfrm>
            <a:off x="311700" y="445025"/>
            <a:ext cx="8520600" cy="572700"/>
          </a:xfrm>
        </p:spPr>
        <p:txBody>
          <a:bodyPr/>
          <a:lstStyle/>
          <a:p>
            <a:r>
              <a:rPr lang="en-US"/>
              <a:t>EASYJET vs FTSE 100</a:t>
            </a:r>
          </a:p>
        </p:txBody>
      </p:sp>
      <p:pic>
        <p:nvPicPr>
          <p:cNvPr id="7" name="Picture 6" descr="A screenshot of a map&#10;&#10;Description automatically generated">
            <a:extLst>
              <a:ext uri="{FF2B5EF4-FFF2-40B4-BE49-F238E27FC236}">
                <a16:creationId xmlns:a16="http://schemas.microsoft.com/office/drawing/2014/main" xmlns="" id="{3F7B1152-E60D-2C4F-BE03-3DA0A90F0BAB}"/>
              </a:ext>
            </a:extLst>
          </p:cNvPr>
          <p:cNvPicPr>
            <a:picLocks noChangeAspect="1"/>
          </p:cNvPicPr>
          <p:nvPr/>
        </p:nvPicPr>
        <p:blipFill>
          <a:blip r:embed="rId2"/>
          <a:stretch>
            <a:fillRect/>
          </a:stretch>
        </p:blipFill>
        <p:spPr>
          <a:xfrm>
            <a:off x="1679310" y="1017725"/>
            <a:ext cx="5785380" cy="3916917"/>
          </a:xfrm>
          <a:prstGeom prst="rect">
            <a:avLst/>
          </a:prstGeom>
        </p:spPr>
      </p:pic>
    </p:spTree>
    <p:extLst>
      <p:ext uri="{BB962C8B-B14F-4D97-AF65-F5344CB8AC3E}">
        <p14:creationId xmlns:p14="http://schemas.microsoft.com/office/powerpoint/2010/main" xmlns="" val="14757980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071C36-964C-8C49-9974-6C38B1A7B2ED}"/>
              </a:ext>
            </a:extLst>
          </p:cNvPr>
          <p:cNvSpPr>
            <a:spLocks noGrp="1"/>
          </p:cNvSpPr>
          <p:nvPr>
            <p:ph type="title"/>
          </p:nvPr>
        </p:nvSpPr>
        <p:spPr/>
        <p:txBody>
          <a:bodyPr/>
          <a:lstStyle/>
          <a:p>
            <a:r>
              <a:rPr lang="en-US"/>
              <a:t>Dividend </a:t>
            </a:r>
            <a:r>
              <a:rPr lang="en-US" err="1"/>
              <a:t>YielD</a:t>
            </a:r>
            <a:r>
              <a:rPr lang="en-US"/>
              <a:t> history</a:t>
            </a: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27220" y="1103522"/>
            <a:ext cx="6171699" cy="3637672"/>
          </a:xfrm>
          <a:prstGeom prst="rect">
            <a:avLst/>
          </a:prstGeom>
        </p:spPr>
      </p:pic>
    </p:spTree>
    <p:extLst>
      <p:ext uri="{BB962C8B-B14F-4D97-AF65-F5344CB8AC3E}">
        <p14:creationId xmlns:p14="http://schemas.microsoft.com/office/powerpoint/2010/main" xmlns="" val="3821961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84"/>
          <p:cNvSpPr txBox="1">
            <a:spLocks noGrp="1"/>
          </p:cNvSpPr>
          <p:nvPr>
            <p:ph type="title"/>
          </p:nvPr>
        </p:nvSpPr>
        <p:spPr>
          <a:xfrm>
            <a:off x="2171700" y="573279"/>
            <a:ext cx="6457950"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000" kern="1200" cap="all" baseline="0">
                <a:solidFill>
                  <a:schemeClr val="tx1"/>
                </a:solidFill>
                <a:latin typeface="+mj-lt"/>
                <a:ea typeface="+mj-ea"/>
                <a:cs typeface="+mj-cs"/>
              </a:rPr>
              <a:t>History</a:t>
            </a:r>
          </a:p>
        </p:txBody>
      </p:sp>
      <p:pic>
        <p:nvPicPr>
          <p:cNvPr id="8" name="Picture 7">
            <a:extLst>
              <a:ext uri="{FF2B5EF4-FFF2-40B4-BE49-F238E27FC236}">
                <a16:creationId xmlns:a16="http://schemas.microsoft.com/office/drawing/2014/main" xmlns="" id="{9A4DA996-C801-364E-981E-8FED5E94BF3C}"/>
              </a:ext>
            </a:extLst>
          </p:cNvPr>
          <p:cNvPicPr>
            <a:picLocks noChangeAspect="1"/>
          </p:cNvPicPr>
          <p:nvPr/>
        </p:nvPicPr>
        <p:blipFill>
          <a:blip r:embed="rId3"/>
          <a:stretch>
            <a:fillRect/>
          </a:stretch>
        </p:blipFill>
        <p:spPr>
          <a:xfrm>
            <a:off x="7464055" y="383351"/>
            <a:ext cx="1403498" cy="314383"/>
          </a:xfrm>
          <a:prstGeom prst="rect">
            <a:avLst/>
          </a:prstGeom>
        </p:spPr>
      </p:pic>
      <p:graphicFrame>
        <p:nvGraphicFramePr>
          <p:cNvPr id="492" name="Google Shape;490;p84">
            <a:extLst>
              <a:ext uri="{FF2B5EF4-FFF2-40B4-BE49-F238E27FC236}">
                <a16:creationId xmlns:a16="http://schemas.microsoft.com/office/drawing/2014/main" xmlns="" id="{0A6B92DF-19BC-41B9-83EF-12C27B894E6F}"/>
              </a:ext>
            </a:extLst>
          </p:cNvPr>
          <p:cNvGraphicFramePr/>
          <p:nvPr>
            <p:extLst>
              <p:ext uri="{D42A27DB-BD31-4B8C-83A1-F6EECF244321}">
                <p14:modId xmlns:p14="http://schemas.microsoft.com/office/powerpoint/2010/main" xmlns="" val="3316283243"/>
              </p:ext>
            </p:extLst>
          </p:nvPr>
        </p:nvGraphicFramePr>
        <p:xfrm>
          <a:off x="514350" y="1830788"/>
          <a:ext cx="8115300" cy="26475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87927081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2" name="Picture 1" descr="A large passenger jet sitting on top of a runway&#10;&#10;Description automatically generated">
            <a:extLst>
              <a:ext uri="{FF2B5EF4-FFF2-40B4-BE49-F238E27FC236}">
                <a16:creationId xmlns:a16="http://schemas.microsoft.com/office/drawing/2014/main" xmlns="" id="{AE77C9CC-6C04-564F-9F31-66922E051F4A}"/>
              </a:ext>
            </a:extLst>
          </p:cNvPr>
          <p:cNvPicPr>
            <a:picLocks noChangeAspect="1"/>
          </p:cNvPicPr>
          <p:nvPr/>
        </p:nvPicPr>
        <p:blipFill rotWithShape="1">
          <a:blip r:embed="rId3">
            <a:alphaModFix amt="30000"/>
          </a:blip>
          <a:srcRect t="9546" b="3582"/>
          <a:stretch/>
        </p:blipFill>
        <p:spPr>
          <a:xfrm>
            <a:off x="20" y="10"/>
            <a:ext cx="9143980" cy="5143490"/>
          </a:xfrm>
          <a:prstGeom prst="rect">
            <a:avLst/>
          </a:prstGeom>
        </p:spPr>
      </p:pic>
      <p:sp>
        <p:nvSpPr>
          <p:cNvPr id="477" name="Google Shape;477;p82"/>
          <p:cNvSpPr txBox="1">
            <a:spLocks noGrp="1"/>
          </p:cNvSpPr>
          <p:nvPr>
            <p:ph type="title"/>
          </p:nvPr>
        </p:nvSpPr>
        <p:spPr>
          <a:xfrm>
            <a:off x="814720" y="540543"/>
            <a:ext cx="6457950" cy="969771"/>
          </a:xfrm>
          <a:prstGeom prst="rect">
            <a:avLst/>
          </a:prstGeom>
        </p:spPr>
        <p:txBody>
          <a:bodyPr spcFirstLastPara="1" vert="horz" lIns="91440" tIns="45720" rIns="91440" bIns="45720" rtlCol="0" anchor="ctr" anchorCtr="0">
            <a:normAutofit/>
          </a:bodyPr>
          <a:lstStyle/>
          <a:p>
            <a:pPr marL="0" lvl="0" indent="0" algn="l" defTabSz="914400">
              <a:spcBef>
                <a:spcPct val="0"/>
              </a:spcBef>
              <a:spcAft>
                <a:spcPts val="0"/>
              </a:spcAft>
            </a:pPr>
            <a:r>
              <a:rPr lang="en-US" sz="3700" kern="1200" cap="all" baseline="0">
                <a:solidFill>
                  <a:schemeClr val="tx1"/>
                </a:solidFill>
                <a:latin typeface="+mj-lt"/>
                <a:ea typeface="+mj-ea"/>
                <a:cs typeface="+mj-cs"/>
              </a:rPr>
              <a:t>Company Information</a:t>
            </a:r>
          </a:p>
        </p:txBody>
      </p:sp>
      <p:sp>
        <p:nvSpPr>
          <p:cNvPr id="478" name="Google Shape;478;p82"/>
          <p:cNvSpPr txBox="1">
            <a:spLocks noGrp="1"/>
          </p:cNvSpPr>
          <p:nvPr>
            <p:ph type="body" idx="1"/>
          </p:nvPr>
        </p:nvSpPr>
        <p:spPr>
          <a:xfrm>
            <a:off x="514350" y="1645920"/>
            <a:ext cx="8115300" cy="3018093"/>
          </a:xfrm>
          <a:prstGeom prst="rect">
            <a:avLst/>
          </a:prstGeom>
        </p:spPr>
        <p:txBody>
          <a:bodyPr spcFirstLastPara="1" vert="horz" lIns="91440" tIns="45720" rIns="91440" bIns="45720" rtlCol="0" anchorCtr="0">
            <a:normAutofit/>
          </a:bodyPr>
          <a:lstStyle/>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1"/>
                </a:solidFill>
                <a:latin typeface="+mn-lt"/>
                <a:ea typeface="+mn-ea"/>
                <a:cs typeface="+mn-cs"/>
              </a:rPr>
              <a:t>Headquarters in </a:t>
            </a:r>
            <a:r>
              <a:rPr lang="en-US" sz="1650" kern="1200" err="1">
                <a:solidFill>
                  <a:schemeClr val="tx1"/>
                </a:solidFill>
                <a:latin typeface="+mn-lt"/>
                <a:ea typeface="+mn-ea"/>
                <a:cs typeface="+mn-cs"/>
              </a:rPr>
              <a:t>Luton</a:t>
            </a:r>
            <a:r>
              <a:rPr lang="en-US" sz="1650" kern="1200">
                <a:solidFill>
                  <a:schemeClr val="tx1"/>
                </a:solidFill>
                <a:latin typeface="+mn-lt"/>
                <a:ea typeface="+mn-ea"/>
                <a:cs typeface="+mn-cs"/>
              </a:rPr>
              <a:t>, UK</a:t>
            </a:r>
          </a:p>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1"/>
                </a:solidFill>
                <a:latin typeface="+mn-lt"/>
                <a:ea typeface="+mn-ea"/>
                <a:cs typeface="+mn-cs"/>
              </a:rPr>
              <a:t>Low cost European </a:t>
            </a:r>
            <a:r>
              <a:rPr lang="en-US" sz="1650" b="1" kern="1200">
                <a:solidFill>
                  <a:schemeClr val="tx1"/>
                </a:solidFill>
                <a:latin typeface="+mn-lt"/>
                <a:ea typeface="+mn-ea"/>
                <a:cs typeface="+mn-cs"/>
              </a:rPr>
              <a:t>point-to-point</a:t>
            </a:r>
            <a:r>
              <a:rPr lang="en-US" sz="1650" kern="1200">
                <a:solidFill>
                  <a:schemeClr val="tx1"/>
                </a:solidFill>
                <a:latin typeface="+mn-lt"/>
                <a:ea typeface="+mn-ea"/>
                <a:cs typeface="+mn-cs"/>
              </a:rPr>
              <a:t> airline</a:t>
            </a:r>
          </a:p>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1"/>
                </a:solidFill>
                <a:latin typeface="+mn-lt"/>
                <a:ea typeface="+mn-ea"/>
                <a:cs typeface="+mn-cs"/>
              </a:rPr>
              <a:t>Operates an Airbus fleet using the A320 family of craft</a:t>
            </a:r>
          </a:p>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1"/>
                </a:solidFill>
                <a:latin typeface="+mn-lt"/>
                <a:ea typeface="+mn-ea"/>
                <a:cs typeface="+mn-cs"/>
              </a:rPr>
              <a:t>Employs over 10,000 people</a:t>
            </a:r>
          </a:p>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1"/>
                </a:solidFill>
                <a:latin typeface="+mn-lt"/>
                <a:ea typeface="+mn-ea"/>
                <a:cs typeface="+mn-cs"/>
              </a:rPr>
              <a:t>Operates more than 1,000 routes in more than 30 countries</a:t>
            </a:r>
          </a:p>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1"/>
                </a:solidFill>
                <a:latin typeface="+mn-lt"/>
                <a:ea typeface="+mn-ea"/>
                <a:cs typeface="+mn-cs"/>
              </a:rPr>
              <a:t>Inspired by the </a:t>
            </a:r>
            <a:r>
              <a:rPr lang="en-US" sz="1650" kern="1200" err="1">
                <a:solidFill>
                  <a:schemeClr val="tx1"/>
                </a:solidFill>
                <a:latin typeface="+mn-lt"/>
                <a:ea typeface="+mn-ea"/>
                <a:cs typeface="+mn-cs"/>
              </a:rPr>
              <a:t>SouthWest</a:t>
            </a:r>
            <a:r>
              <a:rPr lang="en-US" sz="1650" kern="1200">
                <a:solidFill>
                  <a:schemeClr val="tx1"/>
                </a:solidFill>
                <a:latin typeface="+mn-lt"/>
                <a:ea typeface="+mn-ea"/>
                <a:cs typeface="+mn-cs"/>
              </a:rPr>
              <a:t> model</a:t>
            </a:r>
          </a:p>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1"/>
                </a:solidFill>
                <a:latin typeface="+mn-lt"/>
                <a:ea typeface="+mn-ea"/>
                <a:cs typeface="+mn-cs"/>
              </a:rPr>
              <a:t>EasyJet has been voted the best low-cost airline in Europe on several occasions</a:t>
            </a:r>
          </a:p>
        </p:txBody>
      </p:sp>
      <p:pic>
        <p:nvPicPr>
          <p:cNvPr id="4" name="Picture 3">
            <a:extLst>
              <a:ext uri="{FF2B5EF4-FFF2-40B4-BE49-F238E27FC236}">
                <a16:creationId xmlns:a16="http://schemas.microsoft.com/office/drawing/2014/main" xmlns="" id="{DC2FC3C4-3E79-5441-85D4-8D588C25EB43}"/>
              </a:ext>
            </a:extLst>
          </p:cNvPr>
          <p:cNvPicPr>
            <a:picLocks noChangeAspect="1"/>
          </p:cNvPicPr>
          <p:nvPr/>
        </p:nvPicPr>
        <p:blipFill>
          <a:blip r:embed="rId4"/>
          <a:stretch>
            <a:fillRect/>
          </a:stretch>
        </p:blipFill>
        <p:spPr>
          <a:xfrm>
            <a:off x="7483327" y="4506821"/>
            <a:ext cx="1403498" cy="314383"/>
          </a:xfrm>
          <a:prstGeom prst="rect">
            <a:avLst/>
          </a:prstGeom>
        </p:spPr>
      </p:pic>
    </p:spTree>
    <p:extLst>
      <p:ext uri="{BB962C8B-B14F-4D97-AF65-F5344CB8AC3E}">
        <p14:creationId xmlns:p14="http://schemas.microsoft.com/office/powerpoint/2010/main" xmlns="" val="6033024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773" y="411384"/>
            <a:ext cx="8520600" cy="572700"/>
          </a:xfrm>
        </p:spPr>
        <p:txBody>
          <a:bodyPr/>
          <a:lstStyle/>
          <a:p>
            <a:r>
              <a:rPr lang="en-US"/>
              <a:t>Low COST Structure</a:t>
            </a:r>
          </a:p>
        </p:txBody>
      </p:sp>
      <p:sp>
        <p:nvSpPr>
          <p:cNvPr id="3" name="Text Placeholder 2"/>
          <p:cNvSpPr>
            <a:spLocks noGrp="1"/>
          </p:cNvSpPr>
          <p:nvPr>
            <p:ph type="body" idx="1"/>
          </p:nvPr>
        </p:nvSpPr>
        <p:spPr>
          <a:xfrm>
            <a:off x="0" y="1257437"/>
            <a:ext cx="8520600" cy="3416400"/>
          </a:xfrm>
        </p:spPr>
        <p:txBody>
          <a:bodyPr/>
          <a:lstStyle/>
          <a:p>
            <a:r>
              <a:rPr lang="en-US"/>
              <a:t>Similar to Southwest</a:t>
            </a:r>
          </a:p>
          <a:p>
            <a:endParaRPr lang="en-US"/>
          </a:p>
          <a:p>
            <a:r>
              <a:rPr lang="en-US"/>
              <a:t>Low ticket prices	</a:t>
            </a:r>
          </a:p>
          <a:p>
            <a:pPr lvl="1"/>
            <a:r>
              <a:rPr lang="en-US"/>
              <a:t>Extra fees</a:t>
            </a:r>
            <a:br>
              <a:rPr lang="en-US"/>
            </a:br>
            <a:endParaRPr lang="en-US"/>
          </a:p>
          <a:p>
            <a:r>
              <a:rPr lang="en-US"/>
              <a:t>Low cost airports</a:t>
            </a:r>
          </a:p>
          <a:p>
            <a:endParaRPr lang="en-US"/>
          </a:p>
          <a:p>
            <a:r>
              <a:rPr lang="en-US"/>
              <a:t>Higher load factor and aircraft utilization in its point-to-point model</a:t>
            </a:r>
          </a:p>
          <a:p>
            <a:endParaRPr lang="en-US"/>
          </a:p>
          <a:p>
            <a:r>
              <a:rPr lang="en-US"/>
              <a:t>Younger fleet and advantaged fleet deals</a:t>
            </a:r>
          </a:p>
          <a:p>
            <a:endParaRPr lang="en-US"/>
          </a:p>
          <a:p>
            <a:r>
              <a:rPr lang="en-US"/>
              <a:t>Increasing number of seats per aircraft</a:t>
            </a:r>
          </a:p>
          <a:p>
            <a:pPr lvl="1"/>
            <a:r>
              <a:rPr lang="en-US"/>
              <a:t>No Business Class</a:t>
            </a:r>
            <a:br>
              <a:rPr lang="en-US"/>
            </a:br>
            <a:r>
              <a:rPr lang="en-US"/>
              <a:t/>
            </a:r>
            <a:br>
              <a:rPr lang="en-US"/>
            </a:br>
            <a:r>
              <a:rPr lang="en-US"/>
              <a:t/>
            </a:r>
            <a:br>
              <a:rPr lang="en-US"/>
            </a:br>
            <a:endParaRPr lang="en-US"/>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07269" y="1089981"/>
            <a:ext cx="3160284" cy="1769759"/>
          </a:xfrm>
          <a:prstGeom prst="rect">
            <a:avLst/>
          </a:prstGeom>
        </p:spPr>
      </p:pic>
    </p:spTree>
    <p:extLst>
      <p:ext uri="{BB962C8B-B14F-4D97-AF65-F5344CB8AC3E}">
        <p14:creationId xmlns:p14="http://schemas.microsoft.com/office/powerpoint/2010/main" xmlns="" val="232613790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8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Corporate Strategy</a:t>
            </a:r>
            <a:endParaRPr/>
          </a:p>
        </p:txBody>
      </p:sp>
      <p:pic>
        <p:nvPicPr>
          <p:cNvPr id="496" name="Google Shape;496;p85"/>
          <p:cNvPicPr preferRelativeResize="0"/>
          <p:nvPr/>
        </p:nvPicPr>
        <p:blipFill>
          <a:blip r:embed="rId3">
            <a:alphaModFix/>
          </a:blip>
          <a:stretch>
            <a:fillRect/>
          </a:stretch>
        </p:blipFill>
        <p:spPr>
          <a:xfrm>
            <a:off x="152400" y="1125625"/>
            <a:ext cx="8839201" cy="3708266"/>
          </a:xfrm>
          <a:prstGeom prst="rect">
            <a:avLst/>
          </a:prstGeom>
          <a:noFill/>
          <a:ln>
            <a:noFill/>
          </a:ln>
        </p:spPr>
      </p:pic>
      <p:pic>
        <p:nvPicPr>
          <p:cNvPr id="2" name="Picture 1">
            <a:extLst>
              <a:ext uri="{FF2B5EF4-FFF2-40B4-BE49-F238E27FC236}">
                <a16:creationId xmlns:a16="http://schemas.microsoft.com/office/drawing/2014/main" xmlns="" id="{3E366A33-D3C4-0540-9C9B-3AD734F15A60}"/>
              </a:ext>
            </a:extLst>
          </p:cNvPr>
          <p:cNvPicPr>
            <a:picLocks noChangeAspect="1"/>
          </p:cNvPicPr>
          <p:nvPr/>
        </p:nvPicPr>
        <p:blipFill>
          <a:blip r:embed="rId4"/>
          <a:stretch>
            <a:fillRect/>
          </a:stretch>
        </p:blipFill>
        <p:spPr>
          <a:xfrm>
            <a:off x="7506586" y="574183"/>
            <a:ext cx="1403498" cy="314383"/>
          </a:xfrm>
          <a:prstGeom prst="rect">
            <a:avLst/>
          </a:prstGeom>
        </p:spPr>
      </p:pic>
    </p:spTree>
    <p:extLst>
      <p:ext uri="{BB962C8B-B14F-4D97-AF65-F5344CB8AC3E}">
        <p14:creationId xmlns:p14="http://schemas.microsoft.com/office/powerpoint/2010/main" xmlns="" val="164917277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3"/>
          <p:cNvSpPr txBox="1">
            <a:spLocks noGrp="1"/>
          </p:cNvSpPr>
          <p:nvPr>
            <p:ph type="title"/>
          </p:nvPr>
        </p:nvSpPr>
        <p:spPr>
          <a:xfrm>
            <a:off x="6402207" y="504930"/>
            <a:ext cx="2273643" cy="2584779"/>
          </a:xfrm>
          <a:prstGeom prst="rect">
            <a:avLst/>
          </a:prstGeom>
          <a:noFill/>
          <a:ln w="19050">
            <a:noFill/>
            <a:prstDash val="dash"/>
          </a:ln>
        </p:spPr>
        <p:txBody>
          <a:bodyPr spcFirstLastPara="1" vert="horz" lIns="91440" tIns="45720" rIns="91440" bIns="45720" rtlCol="0" anchor="b" anchorCtr="0">
            <a:normAutofit/>
          </a:bodyPr>
          <a:lstStyle/>
          <a:p>
            <a:pPr marL="0" lvl="0" indent="0" defTabSz="914400">
              <a:spcBef>
                <a:spcPct val="0"/>
              </a:spcBef>
              <a:spcAft>
                <a:spcPts val="0"/>
              </a:spcAft>
            </a:pPr>
            <a:r>
              <a:rPr lang="en-US" sz="3600" kern="1200" cap="all" baseline="0">
                <a:solidFill>
                  <a:schemeClr val="tx1"/>
                </a:solidFill>
                <a:latin typeface="+mj-lt"/>
                <a:ea typeface="+mj-ea"/>
                <a:cs typeface="+mj-cs"/>
              </a:rPr>
              <a:t>EasyJet Routes</a:t>
            </a:r>
          </a:p>
        </p:txBody>
      </p:sp>
      <p:pic>
        <p:nvPicPr>
          <p:cNvPr id="484" name="Google Shape;484;p83"/>
          <p:cNvPicPr preferRelativeResize="0"/>
          <p:nvPr/>
        </p:nvPicPr>
        <p:blipFill rotWithShape="1">
          <a:blip r:embed="rId3"/>
          <a:srcRect t="2485" r="-1" b="6335"/>
          <a:stretch/>
        </p:blipFill>
        <p:spPr>
          <a:xfrm>
            <a:off x="1803" y="10"/>
            <a:ext cx="5845684" cy="5143490"/>
          </a:xfrm>
          <a:prstGeom prst="rect">
            <a:avLst/>
          </a:prstGeom>
          <a:noFill/>
        </p:spPr>
      </p:pic>
      <p:pic>
        <p:nvPicPr>
          <p:cNvPr id="4" name="Picture 3">
            <a:extLst>
              <a:ext uri="{FF2B5EF4-FFF2-40B4-BE49-F238E27FC236}">
                <a16:creationId xmlns:a16="http://schemas.microsoft.com/office/drawing/2014/main" xmlns="" id="{6203186D-C1DE-3E43-A726-951281CBFD1F}"/>
              </a:ext>
            </a:extLst>
          </p:cNvPr>
          <p:cNvPicPr>
            <a:picLocks noChangeAspect="1"/>
          </p:cNvPicPr>
          <p:nvPr/>
        </p:nvPicPr>
        <p:blipFill>
          <a:blip r:embed="rId4"/>
          <a:stretch>
            <a:fillRect/>
          </a:stretch>
        </p:blipFill>
        <p:spPr>
          <a:xfrm>
            <a:off x="7506586" y="574183"/>
            <a:ext cx="1403498" cy="314383"/>
          </a:xfrm>
          <a:prstGeom prst="rect">
            <a:avLst/>
          </a:prstGeom>
        </p:spPr>
      </p:pic>
    </p:spTree>
    <p:extLst>
      <p:ext uri="{BB962C8B-B14F-4D97-AF65-F5344CB8AC3E}">
        <p14:creationId xmlns:p14="http://schemas.microsoft.com/office/powerpoint/2010/main" xmlns="" val="31202147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53" y="820397"/>
            <a:ext cx="8520600" cy="572700"/>
          </a:xfrm>
        </p:spPr>
        <p:txBody>
          <a:bodyPr/>
          <a:lstStyle/>
          <a:p>
            <a:pPr algn="ctr"/>
            <a:r>
              <a:rPr lang="en-US" sz="6600"/>
              <a:t>ACQUISITIONS</a:t>
            </a:r>
            <a:br>
              <a:rPr lang="en-US" sz="6600"/>
            </a:br>
            <a:endParaRPr lang="en-US" sz="6600"/>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6953" y="1154541"/>
            <a:ext cx="4771457" cy="4078169"/>
          </a:xfrm>
          <a:prstGeom prst="rect">
            <a:avLst/>
          </a:prstGeom>
        </p:spPr>
      </p:pic>
      <p:sp>
        <p:nvSpPr>
          <p:cNvPr id="6" name="TextBox 5"/>
          <p:cNvSpPr txBox="1"/>
          <p:nvPr/>
        </p:nvSpPr>
        <p:spPr>
          <a:xfrm>
            <a:off x="5477583" y="2454961"/>
            <a:ext cx="3389970" cy="1477328"/>
          </a:xfrm>
          <a:prstGeom prst="rect">
            <a:avLst/>
          </a:prstGeom>
          <a:noFill/>
        </p:spPr>
        <p:txBody>
          <a:bodyPr wrap="square" rtlCol="0">
            <a:spAutoFit/>
          </a:bodyPr>
          <a:lstStyle/>
          <a:p>
            <a:r>
              <a:rPr lang="en-US"/>
              <a:t>Go Fly Limited</a:t>
            </a:r>
          </a:p>
          <a:p>
            <a:endParaRPr lang="en-US"/>
          </a:p>
          <a:p>
            <a:r>
              <a:rPr lang="en-US"/>
              <a:t>GB Airways</a:t>
            </a:r>
          </a:p>
          <a:p>
            <a:endParaRPr lang="en-US"/>
          </a:p>
          <a:p>
            <a:r>
              <a:rPr lang="en-US"/>
              <a:t>Air Berlin</a:t>
            </a:r>
          </a:p>
        </p:txBody>
      </p:sp>
    </p:spTree>
    <p:extLst>
      <p:ext uri="{BB962C8B-B14F-4D97-AF65-F5344CB8AC3E}">
        <p14:creationId xmlns:p14="http://schemas.microsoft.com/office/powerpoint/2010/main" xmlns="" val="414689049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866" y="254192"/>
            <a:ext cx="8520600" cy="572700"/>
          </a:xfrm>
        </p:spPr>
        <p:txBody>
          <a:bodyPr/>
          <a:lstStyle/>
          <a:p>
            <a:r>
              <a:rPr lang="en-US"/>
              <a:t>ACQUISITIONS</a:t>
            </a:r>
          </a:p>
        </p:txBody>
      </p:sp>
      <p:sp>
        <p:nvSpPr>
          <p:cNvPr id="3" name="Text Placeholder 2"/>
          <p:cNvSpPr>
            <a:spLocks noGrp="1"/>
          </p:cNvSpPr>
          <p:nvPr>
            <p:ph type="body" idx="1"/>
          </p:nvPr>
        </p:nvSpPr>
        <p:spPr>
          <a:xfrm>
            <a:off x="0" y="1270434"/>
            <a:ext cx="8520600" cy="3416400"/>
          </a:xfrm>
        </p:spPr>
        <p:txBody>
          <a:bodyPr/>
          <a:lstStyle/>
          <a:p>
            <a:pPr marL="114300" lvl="1" indent="0">
              <a:spcBef>
                <a:spcPts val="0"/>
              </a:spcBef>
              <a:buSzPts val="1800"/>
              <a:buNone/>
            </a:pPr>
            <a:r>
              <a:rPr lang="en-US" b="1" u="sng"/>
              <a:t>Go Fly Limited</a:t>
            </a:r>
          </a:p>
          <a:p>
            <a:pPr lvl="1"/>
            <a:r>
              <a:rPr lang="en-US"/>
              <a:t>Acquired low-cost rival in 2002 </a:t>
            </a:r>
          </a:p>
          <a:p>
            <a:pPr lvl="2"/>
            <a:r>
              <a:rPr lang="en-US"/>
              <a:t>374 million GBP</a:t>
            </a:r>
          </a:p>
          <a:p>
            <a:pPr lvl="2"/>
            <a:r>
              <a:rPr lang="en-US"/>
              <a:t>Increases management strength</a:t>
            </a:r>
          </a:p>
          <a:p>
            <a:pPr lvl="2"/>
            <a:r>
              <a:rPr lang="en-US"/>
              <a:t>Larger platform to exploit growth opportunities</a:t>
            </a:r>
          </a:p>
          <a:p>
            <a:pPr marL="1828800" lvl="4" indent="-342900">
              <a:spcBef>
                <a:spcPts val="0"/>
              </a:spcBef>
              <a:buSzPts val="1800"/>
            </a:pPr>
            <a:endParaRPr lang="en-US"/>
          </a:p>
          <a:p>
            <a:pPr lvl="1"/>
            <a:r>
              <a:rPr lang="en-US"/>
              <a:t>Operates from Stanstead Airport and Bristol International Airport in England</a:t>
            </a:r>
          </a:p>
          <a:p>
            <a:pPr lvl="2"/>
            <a:r>
              <a:rPr lang="en-US"/>
              <a:t>Prior to acquisition, Go operated 10 destinations from Bristol Airport</a:t>
            </a:r>
          </a:p>
          <a:p>
            <a:pPr lvl="2"/>
            <a:r>
              <a:rPr lang="en-US"/>
              <a:t>EasyJet now offers 44 destinations from Bristol </a:t>
            </a:r>
          </a:p>
          <a:p>
            <a:pPr marL="1828800" lvl="4" indent="-342900">
              <a:spcBef>
                <a:spcPts val="0"/>
              </a:spcBef>
              <a:buSzPts val="1800"/>
            </a:pPr>
            <a:endParaRPr lang="en-US"/>
          </a:p>
          <a:p>
            <a:pPr marL="1828800" lvl="4" indent="-342900">
              <a:spcBef>
                <a:spcPts val="0"/>
              </a:spcBef>
              <a:buSzPts val="1800"/>
            </a:pPr>
            <a:endParaRPr lang="en-US"/>
          </a:p>
          <a:p>
            <a:pPr lvl="1"/>
            <a:endParaRPr lang="en-US"/>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72487" y="908137"/>
            <a:ext cx="3081220" cy="2198870"/>
          </a:xfrm>
          <a:prstGeom prst="rect">
            <a:avLst/>
          </a:prstGeom>
        </p:spPr>
      </p:pic>
    </p:spTree>
    <p:extLst>
      <p:ext uri="{BB962C8B-B14F-4D97-AF65-F5344CB8AC3E}">
        <p14:creationId xmlns:p14="http://schemas.microsoft.com/office/powerpoint/2010/main" xmlns="" val="33004790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110" y="254192"/>
            <a:ext cx="8520600" cy="572700"/>
          </a:xfrm>
        </p:spPr>
        <p:txBody>
          <a:bodyPr/>
          <a:lstStyle/>
          <a:p>
            <a:r>
              <a:rPr lang="en-US"/>
              <a:t>acquisitions</a:t>
            </a:r>
          </a:p>
        </p:txBody>
      </p:sp>
      <p:sp>
        <p:nvSpPr>
          <p:cNvPr id="3" name="Text Placeholder 2"/>
          <p:cNvSpPr>
            <a:spLocks noGrp="1"/>
          </p:cNvSpPr>
          <p:nvPr>
            <p:ph type="body" idx="1"/>
          </p:nvPr>
        </p:nvSpPr>
        <p:spPr>
          <a:xfrm>
            <a:off x="0" y="1333187"/>
            <a:ext cx="8520600" cy="3416400"/>
          </a:xfrm>
        </p:spPr>
        <p:txBody>
          <a:bodyPr/>
          <a:lstStyle/>
          <a:p>
            <a:pPr marL="114300" indent="0">
              <a:buNone/>
            </a:pPr>
            <a:r>
              <a:rPr lang="en-US" b="1" u="sng"/>
              <a:t>GB Airways </a:t>
            </a:r>
          </a:p>
          <a:p>
            <a:pPr lvl="1"/>
            <a:r>
              <a:rPr lang="en-US"/>
              <a:t>Acquired on 2008 for 103.5 million GBP</a:t>
            </a:r>
          </a:p>
          <a:p>
            <a:pPr lvl="1"/>
            <a:r>
              <a:rPr lang="en-US"/>
              <a:t>Operates airlines in Southern Europe and Africa</a:t>
            </a:r>
          </a:p>
          <a:p>
            <a:pPr lvl="1"/>
            <a:r>
              <a:rPr lang="en-US"/>
              <a:t>Passengers, cargo, courier items, mail, and household pets</a:t>
            </a:r>
          </a:p>
          <a:p>
            <a:pPr lvl="1"/>
            <a:r>
              <a:rPr lang="en-US"/>
              <a:t>Strengthen base and take over slots at Gatwick</a:t>
            </a:r>
          </a:p>
          <a:p>
            <a:pPr lvl="2"/>
            <a:r>
              <a:rPr lang="en-US"/>
              <a:t>Allows EasyJet to operate 24% of Gatwick Airport’s slots</a:t>
            </a:r>
          </a:p>
          <a:p>
            <a:pPr lvl="1"/>
            <a:r>
              <a:rPr lang="en-US"/>
              <a:t>Establish a base at Manchester Airport</a:t>
            </a:r>
          </a:p>
          <a:p>
            <a:pPr lvl="1"/>
            <a:r>
              <a:rPr lang="en-US"/>
              <a:t>Acquire GB airways fleets</a:t>
            </a:r>
          </a:p>
          <a:p>
            <a:pPr lvl="1"/>
            <a:endParaRPr lang="en-US"/>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sp>
        <p:nvSpPr>
          <p:cNvPr id="5" name="AutoShape 2" descr="mage result for gb airways"/>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64297" y="1152476"/>
            <a:ext cx="2803255" cy="1267340"/>
          </a:xfrm>
          <a:prstGeom prst="rect">
            <a:avLst/>
          </a:prstGeom>
        </p:spPr>
      </p:pic>
    </p:spTree>
    <p:extLst>
      <p:ext uri="{BB962C8B-B14F-4D97-AF65-F5344CB8AC3E}">
        <p14:creationId xmlns:p14="http://schemas.microsoft.com/office/powerpoint/2010/main" xmlns="" val="4039377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499441" y="740465"/>
            <a:ext cx="2661202" cy="352342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500" kern="1200" cap="all" baseline="0">
                <a:solidFill>
                  <a:schemeClr val="tx1"/>
                </a:solidFill>
                <a:latin typeface="+mj-lt"/>
                <a:ea typeface="+mj-ea"/>
                <a:cs typeface="+mj-cs"/>
              </a:rPr>
              <a:t>International Civil Aviation Organisation</a:t>
            </a:r>
          </a:p>
        </p:txBody>
      </p:sp>
      <p:sp>
        <p:nvSpPr>
          <p:cNvPr id="125" name="Google Shape;125;p24"/>
          <p:cNvSpPr txBox="1">
            <a:spLocks noGrp="1"/>
          </p:cNvSpPr>
          <p:nvPr>
            <p:ph type="body" idx="1"/>
          </p:nvPr>
        </p:nvSpPr>
        <p:spPr>
          <a:xfrm>
            <a:off x="3793369" y="1350583"/>
            <a:ext cx="4316962" cy="3523421"/>
          </a:xfrm>
          <a:prstGeom prst="rect">
            <a:avLst/>
          </a:prstGeom>
        </p:spPr>
        <p:txBody>
          <a:bodyPr spcFirstLastPara="1" vert="horz" lIns="91440" tIns="45720" rIns="91440" bIns="45720" rtlCol="0" anchor="ctr" anchorCtr="0">
            <a:normAutofit/>
          </a:bodyPr>
          <a:lstStyle/>
          <a:p>
            <a:pPr marL="0" lvl="0" indent="0" defTabSz="914400">
              <a:spcBef>
                <a:spcPts val="0"/>
              </a:spcBef>
              <a:spcAft>
                <a:spcPts val="0"/>
              </a:spcAft>
              <a:buClr>
                <a:schemeClr val="dk1"/>
              </a:buClr>
              <a:buSzPts val="1100"/>
              <a:buNone/>
            </a:pPr>
            <a:r>
              <a:rPr lang="en-US" sz="1400" kern="1200">
                <a:solidFill>
                  <a:schemeClr val="tx1"/>
                </a:solidFill>
                <a:latin typeface="+mn-lt"/>
                <a:ea typeface="+mn-ea"/>
                <a:cs typeface="+mn-cs"/>
              </a:rPr>
              <a:t>ICAO a UN specialized agency, established by 52 nations in 1944 to manage the administration and governance of the </a:t>
            </a:r>
            <a:r>
              <a:rPr lang="en-US" sz="1400" b="1" kern="1200">
                <a:solidFill>
                  <a:schemeClr val="tx1"/>
                </a:solidFill>
                <a:latin typeface="+mn-lt"/>
                <a:ea typeface="+mn-ea"/>
                <a:cs typeface="+mn-cs"/>
              </a:rPr>
              <a:t>Convention on International Civil Aviation.</a:t>
            </a:r>
          </a:p>
          <a:p>
            <a:pPr marL="0" lvl="0" indent="0" defTabSz="914400">
              <a:spcBef>
                <a:spcPts val="0"/>
              </a:spcBef>
              <a:spcAft>
                <a:spcPts val="0"/>
              </a:spcAft>
              <a:buClr>
                <a:schemeClr val="dk1"/>
              </a:buClr>
              <a:buSzPts val="1100"/>
              <a:buNone/>
            </a:pPr>
            <a:endParaRPr lang="en-US" sz="1400" kern="1200">
              <a:solidFill>
                <a:schemeClr val="tx1"/>
              </a:solidFill>
              <a:latin typeface="+mn-lt"/>
              <a:ea typeface="+mn-ea"/>
              <a:cs typeface="+mn-cs"/>
            </a:endParaRPr>
          </a:p>
          <a:p>
            <a:pPr marL="0" lvl="0" indent="0" defTabSz="914400">
              <a:spcBef>
                <a:spcPts val="0"/>
              </a:spcBef>
              <a:spcAft>
                <a:spcPts val="0"/>
              </a:spcAft>
              <a:buClr>
                <a:schemeClr val="dk1"/>
              </a:buClr>
              <a:buSzPts val="1100"/>
              <a:buNone/>
            </a:pPr>
            <a:r>
              <a:rPr lang="en-US" sz="1400" kern="1200">
                <a:solidFill>
                  <a:schemeClr val="tx1"/>
                </a:solidFill>
                <a:latin typeface="+mn-lt"/>
                <a:ea typeface="+mn-ea"/>
                <a:cs typeface="+mn-cs"/>
              </a:rPr>
              <a:t>It works with 193 Member States and industry groups to reach consensus on </a:t>
            </a:r>
            <a:r>
              <a:rPr lang="en-US" sz="1400" b="1" kern="1200">
                <a:solidFill>
                  <a:schemeClr val="tx1"/>
                </a:solidFill>
                <a:latin typeface="+mn-lt"/>
                <a:ea typeface="+mn-ea"/>
                <a:cs typeface="+mn-cs"/>
              </a:rPr>
              <a:t>international civil aviation Standards and Recommended Practices (SARPs) </a:t>
            </a:r>
            <a:r>
              <a:rPr lang="en-US" sz="1400" kern="1200">
                <a:solidFill>
                  <a:schemeClr val="tx1"/>
                </a:solidFill>
                <a:latin typeface="+mn-lt"/>
                <a:ea typeface="+mn-ea"/>
                <a:cs typeface="+mn-cs"/>
              </a:rPr>
              <a:t>in support of a safe, efficient, and sustainable civil aviation sector.</a:t>
            </a:r>
          </a:p>
          <a:p>
            <a:pPr marL="0" lvl="0" indent="0" defTabSz="914400">
              <a:spcBef>
                <a:spcPts val="0"/>
              </a:spcBef>
              <a:spcAft>
                <a:spcPts val="0"/>
              </a:spcAft>
              <a:buClr>
                <a:schemeClr val="dk1"/>
              </a:buClr>
              <a:buSzPts val="1100"/>
              <a:buNone/>
            </a:pPr>
            <a:endParaRPr lang="en-US" sz="1400"/>
          </a:p>
          <a:p>
            <a:pPr marL="0" lvl="0" indent="0" defTabSz="914400">
              <a:spcBef>
                <a:spcPts val="0"/>
              </a:spcBef>
              <a:spcAft>
                <a:spcPts val="0"/>
              </a:spcAft>
              <a:buClr>
                <a:schemeClr val="dk1"/>
              </a:buClr>
              <a:buSzPts val="1100"/>
              <a:buNone/>
            </a:pPr>
            <a:r>
              <a:rPr lang="en-US" sz="1400" kern="1200">
                <a:solidFill>
                  <a:schemeClr val="tx1"/>
                </a:solidFill>
                <a:latin typeface="+mn-lt"/>
                <a:ea typeface="+mn-ea"/>
                <a:cs typeface="+mn-cs"/>
              </a:rPr>
              <a:t>Policies are used by ICAO Member States to ensure that their local civil aviation operations and regulations conform to global norms.</a:t>
            </a:r>
          </a:p>
          <a:p>
            <a:pPr marL="0" lvl="0" indent="-228600" defTabSz="914400">
              <a:spcBef>
                <a:spcPts val="0"/>
              </a:spcBef>
              <a:spcAft>
                <a:spcPts val="1600"/>
              </a:spcAft>
              <a:buFont typeface="Arial" panose="020B0604020202020204" pitchFamily="34" charset="0"/>
              <a:buChar char="•"/>
            </a:pPr>
            <a:endParaRPr lang="en-US" sz="1400" kern="1200">
              <a:solidFill>
                <a:schemeClr val="tx1"/>
              </a:solidFill>
              <a:latin typeface="+mn-lt"/>
              <a:ea typeface="+mn-ea"/>
              <a:cs typeface="+mn-cs"/>
            </a:endParaRPr>
          </a:p>
        </p:txBody>
      </p:sp>
      <p:pic>
        <p:nvPicPr>
          <p:cNvPr id="8" name="Google Shape;428;p57">
            <a:extLst>
              <a:ext uri="{FF2B5EF4-FFF2-40B4-BE49-F238E27FC236}">
                <a16:creationId xmlns:a16="http://schemas.microsoft.com/office/drawing/2014/main" xmlns="" id="{9ACF7095-EEC2-7F43-B045-36BDBB9DE5B3}"/>
              </a:ext>
            </a:extLst>
          </p:cNvPr>
          <p:cNvPicPr preferRelativeResize="0"/>
          <p:nvPr/>
        </p:nvPicPr>
        <p:blipFill rotWithShape="1">
          <a:blip r:embed="rId3">
            <a:alphaModFix/>
          </a:blip>
          <a:srcRect l="11048" t="18818" r="74955" b="70852"/>
          <a:stretch/>
        </p:blipFill>
        <p:spPr>
          <a:xfrm>
            <a:off x="7335457" y="572509"/>
            <a:ext cx="1549747" cy="643326"/>
          </a:xfrm>
          <a:prstGeom prst="rect">
            <a:avLst/>
          </a:prstGeom>
          <a:noFill/>
          <a:ln>
            <a:noFill/>
          </a:ln>
        </p:spPr>
      </p:pic>
    </p:spTree>
    <p:extLst>
      <p:ext uri="{BB962C8B-B14F-4D97-AF65-F5344CB8AC3E}">
        <p14:creationId xmlns:p14="http://schemas.microsoft.com/office/powerpoint/2010/main" xmlns="" val="166542932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958" y="254192"/>
            <a:ext cx="8520600" cy="572700"/>
          </a:xfrm>
        </p:spPr>
        <p:txBody>
          <a:bodyPr/>
          <a:lstStyle/>
          <a:p>
            <a:r>
              <a:rPr lang="en-US"/>
              <a:t>ACQUISITIONS</a:t>
            </a:r>
          </a:p>
        </p:txBody>
      </p:sp>
      <p:sp>
        <p:nvSpPr>
          <p:cNvPr id="3" name="Text Placeholder 2"/>
          <p:cNvSpPr>
            <a:spLocks noGrp="1"/>
          </p:cNvSpPr>
          <p:nvPr>
            <p:ph type="body" idx="1"/>
          </p:nvPr>
        </p:nvSpPr>
        <p:spPr>
          <a:xfrm>
            <a:off x="-89210" y="1270434"/>
            <a:ext cx="8520600" cy="3416400"/>
          </a:xfrm>
        </p:spPr>
        <p:txBody>
          <a:bodyPr/>
          <a:lstStyle/>
          <a:p>
            <a:pPr marL="114300" indent="0">
              <a:buNone/>
            </a:pPr>
            <a:r>
              <a:rPr lang="en-US" b="1" u="sng"/>
              <a:t>Air Berlin </a:t>
            </a:r>
          </a:p>
          <a:p>
            <a:pPr lvl="1"/>
            <a:r>
              <a:rPr lang="en-US"/>
              <a:t>2017 - Acquisition of a part of Air Berlin for 40m Euros</a:t>
            </a:r>
          </a:p>
          <a:p>
            <a:pPr lvl="2"/>
            <a:r>
              <a:rPr lang="en-US"/>
              <a:t>Included Air Berlin’s operations at </a:t>
            </a:r>
            <a:r>
              <a:rPr lang="en-US" err="1"/>
              <a:t>Tegel</a:t>
            </a:r>
            <a:r>
              <a:rPr lang="en-US"/>
              <a:t> airport</a:t>
            </a:r>
          </a:p>
          <a:p>
            <a:pPr lvl="2"/>
            <a:r>
              <a:rPr lang="en-US"/>
              <a:t>Leases for 25 </a:t>
            </a:r>
            <a:r>
              <a:rPr lang="en-US" u="sng"/>
              <a:t>A320 aircraft</a:t>
            </a:r>
          </a:p>
          <a:p>
            <a:pPr lvl="2"/>
            <a:r>
              <a:rPr lang="en-US"/>
              <a:t>1000 of Air Berlin’s pilot and cabin crew</a:t>
            </a:r>
          </a:p>
          <a:p>
            <a:pPr lvl="1"/>
            <a:r>
              <a:rPr lang="en-US"/>
              <a:t>Made EasyJet the largest carrier in the German capital</a:t>
            </a:r>
          </a:p>
          <a:p>
            <a:pPr lvl="1"/>
            <a:r>
              <a:rPr lang="en-US"/>
              <a:t>Focus on corporate travelers</a:t>
            </a:r>
          </a:p>
          <a:p>
            <a:pPr lvl="2"/>
            <a:r>
              <a:rPr lang="en-US"/>
              <a:t>Fly from </a:t>
            </a:r>
            <a:r>
              <a:rPr lang="en-US" err="1"/>
              <a:t>Tegel</a:t>
            </a:r>
            <a:r>
              <a:rPr lang="en-US"/>
              <a:t> to business cities (Ex: Vienna and Zurich) for up to 5x a day</a:t>
            </a:r>
          </a:p>
          <a:p>
            <a:pPr lvl="2"/>
            <a:endParaRPr lang="en-US"/>
          </a:p>
          <a:p>
            <a:pPr lvl="2"/>
            <a:endParaRPr lang="en-US"/>
          </a:p>
          <a:p>
            <a:pPr lvl="1"/>
            <a:endParaRPr lang="en-US"/>
          </a:p>
          <a:p>
            <a:pPr lvl="1"/>
            <a:endParaRPr lang="en-US"/>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42394" y="826892"/>
            <a:ext cx="3080495" cy="2050123"/>
          </a:xfrm>
          <a:prstGeom prst="rect">
            <a:avLst/>
          </a:prstGeom>
        </p:spPr>
      </p:pic>
    </p:spTree>
    <p:extLst>
      <p:ext uri="{BB962C8B-B14F-4D97-AF65-F5344CB8AC3E}">
        <p14:creationId xmlns:p14="http://schemas.microsoft.com/office/powerpoint/2010/main" xmlns="" val="96652333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545" y="411384"/>
            <a:ext cx="8520600" cy="572700"/>
          </a:xfrm>
        </p:spPr>
        <p:txBody>
          <a:bodyPr/>
          <a:lstStyle/>
          <a:p>
            <a:r>
              <a:rPr lang="en-US"/>
              <a:t>Air Berlin Acquisition</a:t>
            </a:r>
          </a:p>
        </p:txBody>
      </p:sp>
      <p:sp>
        <p:nvSpPr>
          <p:cNvPr id="3" name="Text Placeholder 2"/>
          <p:cNvSpPr>
            <a:spLocks noGrp="1"/>
          </p:cNvSpPr>
          <p:nvPr>
            <p:ph type="body" idx="1"/>
          </p:nvPr>
        </p:nvSpPr>
        <p:spPr>
          <a:xfrm>
            <a:off x="0" y="1606046"/>
            <a:ext cx="8520600" cy="3416400"/>
          </a:xfrm>
        </p:spPr>
        <p:txBody>
          <a:bodyPr/>
          <a:lstStyle/>
          <a:p>
            <a:r>
              <a:rPr lang="en-US"/>
              <a:t>Finding underserved markets</a:t>
            </a:r>
          </a:p>
          <a:p>
            <a:pPr lvl="1"/>
            <a:r>
              <a:rPr lang="en-US"/>
              <a:t>Does not compete everywhere</a:t>
            </a:r>
          </a:p>
          <a:p>
            <a:pPr lvl="1"/>
            <a:r>
              <a:rPr lang="en-US"/>
              <a:t>Air Berlin had significantly higher prices</a:t>
            </a:r>
          </a:p>
          <a:p>
            <a:pPr lvl="1"/>
            <a:r>
              <a:rPr lang="en-US"/>
              <a:t>Main low-cost competitor at </a:t>
            </a:r>
            <a:r>
              <a:rPr lang="en-US" err="1"/>
              <a:t>Tegel</a:t>
            </a:r>
            <a:r>
              <a:rPr lang="en-US"/>
              <a:t> Airport was Lufthansa</a:t>
            </a:r>
          </a:p>
          <a:p>
            <a:pPr lvl="1"/>
            <a:r>
              <a:rPr lang="en-US"/>
              <a:t>“Purposeful investments in strong number one positions in Europe’s leading airports” </a:t>
            </a:r>
            <a:r>
              <a:rPr lang="mr-IN"/>
              <a:t>–</a:t>
            </a:r>
            <a:r>
              <a:rPr lang="en-US"/>
              <a:t> Johan Lundgren, Chief Executive of EasyJet</a:t>
            </a:r>
          </a:p>
          <a:p>
            <a:pPr lvl="1"/>
            <a:endParaRPr lang="en-US"/>
          </a:p>
          <a:p>
            <a:pPr marL="457200" lvl="1" indent="-342900">
              <a:spcBef>
                <a:spcPts val="0"/>
              </a:spcBef>
              <a:buSzPts val="1800"/>
              <a:buFont typeface="Arial" panose="020B0604020202020204" pitchFamily="34" charset="0"/>
              <a:buChar char="●"/>
            </a:pPr>
            <a:r>
              <a:rPr lang="en-US" sz="1650"/>
              <a:t>Airbus 320</a:t>
            </a:r>
          </a:p>
          <a:p>
            <a:pPr marL="457200" lvl="1" indent="-342900">
              <a:spcBef>
                <a:spcPts val="0"/>
              </a:spcBef>
              <a:buSzPts val="1800"/>
              <a:buFont typeface="Arial" panose="020B0604020202020204" pitchFamily="34" charset="0"/>
              <a:buChar char="●"/>
            </a:pPr>
            <a:endParaRPr lang="en-US" sz="1650"/>
          </a:p>
          <a:p>
            <a:pPr marL="457200" lvl="1" indent="-342900">
              <a:spcBef>
                <a:spcPts val="0"/>
              </a:spcBef>
              <a:buSzPts val="1800"/>
              <a:buFont typeface="Arial" panose="020B0604020202020204" pitchFamily="34" charset="0"/>
              <a:buChar char="●"/>
            </a:pPr>
            <a:r>
              <a:rPr lang="en-US" sz="1650"/>
              <a:t>Targeting on Business Travelers</a:t>
            </a:r>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00512" y="1103970"/>
            <a:ext cx="3167041" cy="1654779"/>
          </a:xfrm>
          <a:prstGeom prst="rect">
            <a:avLst/>
          </a:prstGeom>
        </p:spPr>
      </p:pic>
    </p:spTree>
    <p:extLst>
      <p:ext uri="{BB962C8B-B14F-4D97-AF65-F5344CB8AC3E}">
        <p14:creationId xmlns:p14="http://schemas.microsoft.com/office/powerpoint/2010/main" xmlns="" val="112957658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545" y="352405"/>
            <a:ext cx="8520600" cy="572700"/>
          </a:xfrm>
        </p:spPr>
        <p:txBody>
          <a:bodyPr/>
          <a:lstStyle/>
          <a:p>
            <a:r>
              <a:rPr lang="en-US"/>
              <a:t>Corporate travelers</a:t>
            </a:r>
          </a:p>
        </p:txBody>
      </p:sp>
      <p:sp>
        <p:nvSpPr>
          <p:cNvPr id="3" name="Text Placeholder 2"/>
          <p:cNvSpPr>
            <a:spLocks noGrp="1"/>
          </p:cNvSpPr>
          <p:nvPr>
            <p:ph type="body" idx="1"/>
          </p:nvPr>
        </p:nvSpPr>
        <p:spPr>
          <a:xfrm>
            <a:off x="110978" y="1074416"/>
            <a:ext cx="8520600" cy="3416400"/>
          </a:xfrm>
        </p:spPr>
        <p:txBody>
          <a:bodyPr/>
          <a:lstStyle/>
          <a:p>
            <a:r>
              <a:rPr lang="en-US"/>
              <a:t>Flexi-fares</a:t>
            </a:r>
          </a:p>
          <a:p>
            <a:endParaRPr lang="en-US"/>
          </a:p>
          <a:p>
            <a:r>
              <a:rPr lang="en-US"/>
              <a:t>Expanding their network to airports closer to business centers</a:t>
            </a:r>
          </a:p>
          <a:p>
            <a:endParaRPr lang="en-US"/>
          </a:p>
          <a:p>
            <a:r>
              <a:rPr lang="en-US"/>
              <a:t>Distribution channels dedicated for corporate bookings</a:t>
            </a:r>
          </a:p>
          <a:p>
            <a:endParaRPr lang="en-US"/>
          </a:p>
          <a:p>
            <a:r>
              <a:rPr lang="en-US"/>
              <a:t>Flight Club</a:t>
            </a:r>
          </a:p>
          <a:p>
            <a:pPr lvl="1"/>
            <a:r>
              <a:rPr lang="en-US"/>
              <a:t>Free ticket alterations</a:t>
            </a:r>
          </a:p>
          <a:p>
            <a:pPr lvl="1"/>
            <a:endParaRPr lang="en-US"/>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77642" y="3423031"/>
            <a:ext cx="2651564" cy="15894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13675" y="2587083"/>
            <a:ext cx="3102372" cy="2425380"/>
          </a:xfrm>
          <a:prstGeom prst="rect">
            <a:avLst/>
          </a:prstGeom>
        </p:spPr>
      </p:pic>
    </p:spTree>
    <p:extLst>
      <p:ext uri="{BB962C8B-B14F-4D97-AF65-F5344CB8AC3E}">
        <p14:creationId xmlns:p14="http://schemas.microsoft.com/office/powerpoint/2010/main" xmlns="" val="88921802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319" y="254192"/>
            <a:ext cx="8520600" cy="572700"/>
          </a:xfrm>
        </p:spPr>
        <p:txBody>
          <a:bodyPr/>
          <a:lstStyle/>
          <a:p>
            <a:r>
              <a:rPr lang="en-US"/>
              <a:t>Innovation</a:t>
            </a:r>
          </a:p>
        </p:txBody>
      </p:sp>
      <p:sp>
        <p:nvSpPr>
          <p:cNvPr id="3" name="Text Placeholder 2"/>
          <p:cNvSpPr>
            <a:spLocks noGrp="1"/>
          </p:cNvSpPr>
          <p:nvPr>
            <p:ph type="body" idx="1"/>
          </p:nvPr>
        </p:nvSpPr>
        <p:spPr>
          <a:xfrm>
            <a:off x="0" y="1375499"/>
            <a:ext cx="8520600" cy="3416400"/>
          </a:xfrm>
        </p:spPr>
        <p:txBody>
          <a:bodyPr/>
          <a:lstStyle/>
          <a:p>
            <a:r>
              <a:rPr lang="en-US"/>
              <a:t>Strategic investment in Founders Factory</a:t>
            </a:r>
          </a:p>
          <a:p>
            <a:endParaRPr lang="en-US"/>
          </a:p>
          <a:p>
            <a:r>
              <a:rPr lang="en-US"/>
              <a:t>Sharing expertise and information</a:t>
            </a:r>
          </a:p>
          <a:p>
            <a:endParaRPr lang="en-US"/>
          </a:p>
          <a:p>
            <a:pPr lvl="1"/>
            <a:r>
              <a:rPr lang="en-US" err="1"/>
              <a:t>WeTrip</a:t>
            </a:r>
            <a:r>
              <a:rPr lang="en-US"/>
              <a:t> </a:t>
            </a:r>
            <a:r>
              <a:rPr lang="mr-IN"/>
              <a:t>–</a:t>
            </a:r>
            <a:r>
              <a:rPr lang="en-US"/>
              <a:t> online platform for group bookings</a:t>
            </a:r>
          </a:p>
          <a:p>
            <a:pPr lvl="1"/>
            <a:endParaRPr lang="en-US"/>
          </a:p>
          <a:p>
            <a:pPr lvl="1"/>
            <a:r>
              <a:rPr lang="en-US"/>
              <a:t>Car and Away </a:t>
            </a:r>
            <a:r>
              <a:rPr lang="mr-IN"/>
              <a:t>–</a:t>
            </a:r>
            <a:r>
              <a:rPr lang="en-US"/>
              <a:t> </a:t>
            </a:r>
            <a:r>
              <a:rPr lang="en-US" err="1"/>
              <a:t>airbnb</a:t>
            </a:r>
            <a:r>
              <a:rPr lang="en-US"/>
              <a:t> for cars</a:t>
            </a:r>
          </a:p>
          <a:p>
            <a:pPr lvl="1"/>
            <a:endParaRPr lang="en-US"/>
          </a:p>
          <a:p>
            <a:pPr lvl="1"/>
            <a:r>
              <a:rPr lang="en-US" err="1"/>
              <a:t>FlightSayer</a:t>
            </a:r>
            <a:r>
              <a:rPr lang="en-US"/>
              <a:t> </a:t>
            </a:r>
            <a:r>
              <a:rPr lang="mr-IN"/>
              <a:t>–</a:t>
            </a:r>
            <a:r>
              <a:rPr lang="en-US"/>
              <a:t> using algorithms to predict flight delays weeks in advance</a:t>
            </a:r>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69686" y="1246341"/>
            <a:ext cx="3579788" cy="2049037"/>
          </a:xfrm>
          <a:prstGeom prst="rect">
            <a:avLst/>
          </a:prstGeom>
        </p:spPr>
      </p:pic>
    </p:spTree>
    <p:extLst>
      <p:ext uri="{BB962C8B-B14F-4D97-AF65-F5344CB8AC3E}">
        <p14:creationId xmlns:p14="http://schemas.microsoft.com/office/powerpoint/2010/main" xmlns="" val="298453813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8"/>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en"/>
              <a:t>Fleet profile</a:t>
            </a:r>
            <a:br>
              <a:rPr lang="en"/>
            </a:br>
            <a:r>
              <a:rPr lang="en" b="1"/>
              <a:t>315 total aircraft</a:t>
            </a:r>
            <a:endParaRPr b="1"/>
          </a:p>
        </p:txBody>
      </p:sp>
      <p:pic>
        <p:nvPicPr>
          <p:cNvPr id="515" name="Google Shape;515;p88"/>
          <p:cNvPicPr preferRelativeResize="0"/>
          <p:nvPr/>
        </p:nvPicPr>
        <p:blipFill>
          <a:blip r:embed="rId3">
            <a:alphaModFix/>
          </a:blip>
          <a:stretch>
            <a:fillRect/>
          </a:stretch>
        </p:blipFill>
        <p:spPr>
          <a:xfrm>
            <a:off x="732077" y="1475288"/>
            <a:ext cx="7560699" cy="2192930"/>
          </a:xfrm>
          <a:prstGeom prst="rect">
            <a:avLst/>
          </a:prstGeom>
          <a:noFill/>
          <a:ln>
            <a:noFill/>
          </a:ln>
        </p:spPr>
      </p:pic>
      <p:pic>
        <p:nvPicPr>
          <p:cNvPr id="4" name="Picture 3">
            <a:extLst>
              <a:ext uri="{FF2B5EF4-FFF2-40B4-BE49-F238E27FC236}">
                <a16:creationId xmlns:a16="http://schemas.microsoft.com/office/drawing/2014/main" xmlns="" id="{38D0EC81-E698-D747-A22A-ABE55E254C6B}"/>
              </a:ext>
            </a:extLst>
          </p:cNvPr>
          <p:cNvPicPr>
            <a:picLocks noChangeAspect="1"/>
          </p:cNvPicPr>
          <p:nvPr/>
        </p:nvPicPr>
        <p:blipFill>
          <a:blip r:embed="rId4"/>
          <a:stretch>
            <a:fillRect/>
          </a:stretch>
        </p:blipFill>
        <p:spPr>
          <a:xfrm>
            <a:off x="7506586" y="574183"/>
            <a:ext cx="1403498" cy="314383"/>
          </a:xfrm>
          <a:prstGeom prst="rect">
            <a:avLst/>
          </a:prstGeom>
        </p:spPr>
      </p:pic>
    </p:spTree>
    <p:extLst>
      <p:ext uri="{BB962C8B-B14F-4D97-AF65-F5344CB8AC3E}">
        <p14:creationId xmlns:p14="http://schemas.microsoft.com/office/powerpoint/2010/main" xmlns="" val="37563920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193" y="254192"/>
            <a:ext cx="8520600" cy="572700"/>
          </a:xfrm>
        </p:spPr>
        <p:txBody>
          <a:bodyPr/>
          <a:lstStyle/>
          <a:p>
            <a:r>
              <a:rPr lang="en-US"/>
              <a:t>Airbus A320</a:t>
            </a:r>
          </a:p>
        </p:txBody>
      </p:sp>
      <p:sp>
        <p:nvSpPr>
          <p:cNvPr id="3" name="Text Placeholder 2"/>
          <p:cNvSpPr>
            <a:spLocks noGrp="1"/>
          </p:cNvSpPr>
          <p:nvPr>
            <p:ph type="body" idx="1"/>
          </p:nvPr>
        </p:nvSpPr>
        <p:spPr>
          <a:xfrm>
            <a:off x="0" y="1232324"/>
            <a:ext cx="8520600" cy="3416400"/>
          </a:xfrm>
        </p:spPr>
        <p:txBody>
          <a:bodyPr/>
          <a:lstStyle/>
          <a:p>
            <a:r>
              <a:rPr lang="en-US"/>
              <a:t>Lower training costs</a:t>
            </a:r>
          </a:p>
          <a:p>
            <a:pPr lvl="1"/>
            <a:r>
              <a:rPr lang="en-US"/>
              <a:t>pilots and flight crew</a:t>
            </a:r>
          </a:p>
          <a:p>
            <a:pPr lvl="1"/>
            <a:endParaRPr lang="en-US"/>
          </a:p>
          <a:p>
            <a:r>
              <a:rPr lang="en-US" err="1"/>
              <a:t>Skywise</a:t>
            </a:r>
            <a:r>
              <a:rPr lang="en-US"/>
              <a:t> Predictive Maintenance Agreement</a:t>
            </a:r>
          </a:p>
          <a:p>
            <a:pPr lvl="1"/>
            <a:r>
              <a:rPr lang="en-US"/>
              <a:t>Prevents delays</a:t>
            </a:r>
          </a:p>
          <a:p>
            <a:pPr lvl="1"/>
            <a:endParaRPr lang="en-US"/>
          </a:p>
          <a:p>
            <a:r>
              <a:rPr lang="en-US"/>
              <a:t>30% of fleet are leased</a:t>
            </a:r>
          </a:p>
          <a:p>
            <a:pPr lvl="1"/>
            <a:r>
              <a:rPr lang="en-US"/>
              <a:t>Greater flexibility for demand fluctuations</a:t>
            </a:r>
          </a:p>
          <a:p>
            <a:pPr lvl="1"/>
            <a:r>
              <a:rPr lang="en-US"/>
              <a:t>Off balance sheet</a:t>
            </a:r>
          </a:p>
          <a:p>
            <a:pPr lvl="1"/>
            <a:r>
              <a:rPr lang="en-US"/>
              <a:t>Finance lease = 1%</a:t>
            </a:r>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20692" y="1232324"/>
            <a:ext cx="3667191" cy="15585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26215" y="2962137"/>
            <a:ext cx="3461668" cy="1947188"/>
          </a:xfrm>
          <a:prstGeom prst="rect">
            <a:avLst/>
          </a:prstGeom>
        </p:spPr>
      </p:pic>
    </p:spTree>
    <p:extLst>
      <p:ext uri="{BB962C8B-B14F-4D97-AF65-F5344CB8AC3E}">
        <p14:creationId xmlns:p14="http://schemas.microsoft.com/office/powerpoint/2010/main" xmlns="" val="424472543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9"/>
          <p:cNvSpPr txBox="1">
            <a:spLocks noGrp="1"/>
          </p:cNvSpPr>
          <p:nvPr>
            <p:ph type="title"/>
          </p:nvPr>
        </p:nvSpPr>
        <p:spPr>
          <a:xfrm>
            <a:off x="482599" y="603250"/>
            <a:ext cx="2603500" cy="3937000"/>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1900" kern="1200" cap="all" baseline="0">
                <a:latin typeface="+mj-lt"/>
                <a:ea typeface="+mj-ea"/>
                <a:cs typeface="+mj-cs"/>
              </a:rPr>
              <a:t>Macroeconomic impacts</a:t>
            </a:r>
          </a:p>
        </p:txBody>
      </p:sp>
      <p:sp>
        <p:nvSpPr>
          <p:cNvPr id="521" name="Google Shape;521;p89"/>
          <p:cNvSpPr txBox="1">
            <a:spLocks noGrp="1"/>
          </p:cNvSpPr>
          <p:nvPr>
            <p:ph type="body" idx="1"/>
          </p:nvPr>
        </p:nvSpPr>
        <p:spPr>
          <a:xfrm>
            <a:off x="3926041" y="603250"/>
            <a:ext cx="4703608" cy="3937000"/>
          </a:xfrm>
          <a:prstGeom prst="rect">
            <a:avLst/>
          </a:prstGeom>
        </p:spPr>
        <p:txBody>
          <a:bodyPr spcFirstLastPara="1" vert="horz" lIns="91440" tIns="45720" rIns="91440" bIns="45720" rtlCol="0" anchor="ctr" anchorCtr="0">
            <a:normAutofit/>
          </a:bodyPr>
          <a:lstStyle/>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2"/>
                </a:solidFill>
                <a:latin typeface="+mn-lt"/>
                <a:ea typeface="+mn-ea"/>
                <a:cs typeface="+mn-cs"/>
              </a:rPr>
              <a:t>EasyJet heavily impacted by </a:t>
            </a:r>
            <a:r>
              <a:rPr lang="en-US" sz="1650" b="1" kern="1200">
                <a:solidFill>
                  <a:schemeClr val="tx2"/>
                </a:solidFill>
                <a:latin typeface="+mn-lt"/>
                <a:ea typeface="+mn-ea"/>
                <a:cs typeface="+mn-cs"/>
              </a:rPr>
              <a:t>Brexit</a:t>
            </a:r>
            <a:endParaRPr lang="en-US" sz="1650" b="1" kern="1200">
              <a:solidFill>
                <a:schemeClr val="tx2"/>
              </a:solidFill>
              <a:latin typeface="+mn-lt"/>
            </a:endParaRPr>
          </a:p>
          <a:p>
            <a:pPr indent="-228600" defTabSz="914400">
              <a:spcAft>
                <a:spcPts val="600"/>
              </a:spcAft>
              <a:buFont typeface="Arial" panose="020B0604020202020204" pitchFamily="34" charset="0"/>
              <a:buChar char="•"/>
            </a:pPr>
            <a:r>
              <a:rPr lang="en-US" sz="1650" b="1" kern="1200">
                <a:solidFill>
                  <a:schemeClr val="tx2"/>
                </a:solidFill>
                <a:latin typeface="+mn-lt"/>
                <a:ea typeface="+mn-ea"/>
                <a:cs typeface="+mn-cs"/>
              </a:rPr>
              <a:t>Pound Sterling</a:t>
            </a:r>
            <a:r>
              <a:rPr lang="en-US" sz="1650" kern="1200">
                <a:solidFill>
                  <a:schemeClr val="tx2"/>
                </a:solidFill>
                <a:latin typeface="+mn-lt"/>
                <a:ea typeface="+mn-ea"/>
                <a:cs typeface="+mn-cs"/>
              </a:rPr>
              <a:t> has significantly </a:t>
            </a:r>
            <a:r>
              <a:rPr lang="en-US" sz="1650" b="1" kern="1200">
                <a:solidFill>
                  <a:schemeClr val="tx2"/>
                </a:solidFill>
                <a:latin typeface="+mn-lt"/>
                <a:ea typeface="+mn-ea"/>
                <a:cs typeface="+mn-cs"/>
              </a:rPr>
              <a:t>fallen</a:t>
            </a:r>
            <a:r>
              <a:rPr lang="en-US" sz="1650" kern="1200">
                <a:solidFill>
                  <a:schemeClr val="tx2"/>
                </a:solidFill>
                <a:latin typeface="+mn-lt"/>
                <a:ea typeface="+mn-ea"/>
                <a:cs typeface="+mn-cs"/>
              </a:rPr>
              <a:t> in value against both US dollar and Euro, which has had an ongoing </a:t>
            </a:r>
            <a:r>
              <a:rPr lang="en-US" sz="1650" b="1" kern="1200">
                <a:solidFill>
                  <a:schemeClr val="tx2"/>
                </a:solidFill>
                <a:latin typeface="+mn-lt"/>
                <a:ea typeface="+mn-ea"/>
                <a:cs typeface="+mn-cs"/>
              </a:rPr>
              <a:t>negative impact</a:t>
            </a:r>
            <a:r>
              <a:rPr lang="en-US" sz="1650" kern="1200">
                <a:solidFill>
                  <a:schemeClr val="tx2"/>
                </a:solidFill>
                <a:latin typeface="+mn-lt"/>
                <a:ea typeface="+mn-ea"/>
                <a:cs typeface="+mn-cs"/>
              </a:rPr>
              <a:t> on profit and capital expenditure.</a:t>
            </a:r>
            <a:r>
              <a:rPr lang="en-US">
                <a:solidFill>
                  <a:schemeClr val="tx2"/>
                </a:solidFill>
              </a:rPr>
              <a:t> </a:t>
            </a:r>
            <a:endParaRPr lang="en-US" sz="1650" kern="1200">
              <a:solidFill>
                <a:schemeClr val="tx2"/>
              </a:solidFill>
              <a:latin typeface="+mn-lt"/>
            </a:endParaRPr>
          </a:p>
          <a:p>
            <a:pPr marL="457200" lvl="0" indent="-228600" defTabSz="914400">
              <a:spcBef>
                <a:spcPts val="0"/>
              </a:spcBef>
              <a:spcAft>
                <a:spcPts val="600"/>
              </a:spcAft>
              <a:buSzPts val="1800"/>
              <a:buFont typeface="Arial" panose="020B0604020202020204" pitchFamily="34" charset="0"/>
              <a:buChar char="•"/>
            </a:pPr>
            <a:r>
              <a:rPr lang="en-US" sz="1650" kern="1200">
                <a:solidFill>
                  <a:schemeClr val="tx2"/>
                </a:solidFill>
                <a:latin typeface="+mn-lt"/>
                <a:ea typeface="+mn-ea"/>
                <a:cs typeface="+mn-cs"/>
              </a:rPr>
              <a:t>A strong US dollar increases the price of fuel, one of easyJet’s biggest costs; a strong Euro typically has a net translational benefit for easyJet’s European operations, although it may impact Eurozone inbound demand. </a:t>
            </a:r>
          </a:p>
        </p:txBody>
      </p:sp>
      <p:pic>
        <p:nvPicPr>
          <p:cNvPr id="4" name="Picture 3">
            <a:extLst>
              <a:ext uri="{FF2B5EF4-FFF2-40B4-BE49-F238E27FC236}">
                <a16:creationId xmlns:a16="http://schemas.microsoft.com/office/drawing/2014/main" xmlns="" id="{2940B6D0-03B7-4343-9898-727BBC1150BE}"/>
              </a:ext>
            </a:extLst>
          </p:cNvPr>
          <p:cNvPicPr>
            <a:picLocks noChangeAspect="1"/>
          </p:cNvPicPr>
          <p:nvPr/>
        </p:nvPicPr>
        <p:blipFill>
          <a:blip r:embed="rId3"/>
          <a:stretch>
            <a:fillRect/>
          </a:stretch>
        </p:blipFill>
        <p:spPr>
          <a:xfrm>
            <a:off x="7506586" y="414689"/>
            <a:ext cx="1403498" cy="314383"/>
          </a:xfrm>
          <a:prstGeom prst="rect">
            <a:avLst/>
          </a:prstGeom>
        </p:spPr>
      </p:pic>
    </p:spTree>
    <p:extLst>
      <p:ext uri="{BB962C8B-B14F-4D97-AF65-F5344CB8AC3E}">
        <p14:creationId xmlns:p14="http://schemas.microsoft.com/office/powerpoint/2010/main" xmlns="" val="92125508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319" y="464189"/>
            <a:ext cx="8520600" cy="572700"/>
          </a:xfrm>
        </p:spPr>
        <p:txBody>
          <a:bodyPr/>
          <a:lstStyle/>
          <a:p>
            <a:r>
              <a:rPr lang="en-US"/>
              <a:t>BREXIT</a:t>
            </a:r>
          </a:p>
        </p:txBody>
      </p:sp>
      <p:sp>
        <p:nvSpPr>
          <p:cNvPr id="3" name="Text Placeholder 2"/>
          <p:cNvSpPr>
            <a:spLocks noGrp="1"/>
          </p:cNvSpPr>
          <p:nvPr>
            <p:ph type="body" idx="1"/>
          </p:nvPr>
        </p:nvSpPr>
        <p:spPr/>
        <p:txBody>
          <a:bodyPr/>
          <a:lstStyle/>
          <a:p>
            <a:r>
              <a:rPr lang="en-US"/>
              <a:t>Uncertainty regarding ability to fly between UK and Europe post-Brexit</a:t>
            </a:r>
          </a:p>
          <a:p>
            <a:endParaRPr lang="en-US"/>
          </a:p>
          <a:p>
            <a:r>
              <a:rPr lang="en-US"/>
              <a:t>Must have license and air operator’s certificate in an EU member</a:t>
            </a:r>
          </a:p>
          <a:p>
            <a:endParaRPr lang="en-US"/>
          </a:p>
          <a:p>
            <a:r>
              <a:rPr lang="en-US"/>
              <a:t>Pushing to negotiate a deal that would keep aviation market as open as possible</a:t>
            </a:r>
          </a:p>
          <a:p>
            <a:endParaRPr lang="en-US"/>
          </a:p>
          <a:p>
            <a:endParaRPr lang="en-US"/>
          </a:p>
          <a:p>
            <a:endParaRPr lang="en-US"/>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628888" y="2860675"/>
            <a:ext cx="3091366" cy="2060911"/>
          </a:xfrm>
          <a:prstGeom prst="rect">
            <a:avLst/>
          </a:prstGeom>
        </p:spPr>
      </p:pic>
      <p:pic>
        <p:nvPicPr>
          <p:cNvPr id="5" name="Picture 4">
            <a:extLst>
              <a:ext uri="{FF2B5EF4-FFF2-40B4-BE49-F238E27FC236}">
                <a16:creationId xmlns:a16="http://schemas.microsoft.com/office/drawing/2014/main" xmlns="" id="{2940B6D0-03B7-4343-9898-727BBC1150BE}"/>
              </a:ext>
            </a:extLst>
          </p:cNvPr>
          <p:cNvPicPr>
            <a:picLocks noChangeAspect="1"/>
          </p:cNvPicPr>
          <p:nvPr/>
        </p:nvPicPr>
        <p:blipFill>
          <a:blip r:embed="rId3"/>
          <a:stretch>
            <a:fillRect/>
          </a:stretch>
        </p:blipFill>
        <p:spPr>
          <a:xfrm>
            <a:off x="7518012" y="593347"/>
            <a:ext cx="1403498" cy="314383"/>
          </a:xfrm>
          <a:prstGeom prst="rect">
            <a:avLst/>
          </a:prstGeom>
        </p:spPr>
      </p:pic>
    </p:spTree>
    <p:extLst>
      <p:ext uri="{BB962C8B-B14F-4D97-AF65-F5344CB8AC3E}">
        <p14:creationId xmlns:p14="http://schemas.microsoft.com/office/powerpoint/2010/main" xmlns="" val="193878795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866" y="254192"/>
            <a:ext cx="8520600" cy="572700"/>
          </a:xfrm>
        </p:spPr>
        <p:txBody>
          <a:bodyPr/>
          <a:lstStyle/>
          <a:p>
            <a:r>
              <a:rPr lang="en-US"/>
              <a:t>Post-Brexit</a:t>
            </a:r>
            <a:br>
              <a:rPr lang="en-US"/>
            </a:br>
            <a:endParaRPr lang="en-US"/>
          </a:p>
        </p:txBody>
      </p:sp>
      <p:sp>
        <p:nvSpPr>
          <p:cNvPr id="3" name="Text Placeholder 2"/>
          <p:cNvSpPr>
            <a:spLocks noGrp="1"/>
          </p:cNvSpPr>
          <p:nvPr>
            <p:ph type="body" idx="1"/>
          </p:nvPr>
        </p:nvSpPr>
        <p:spPr>
          <a:xfrm>
            <a:off x="0" y="963436"/>
            <a:ext cx="8520600" cy="3416400"/>
          </a:xfrm>
        </p:spPr>
        <p:txBody>
          <a:bodyPr/>
          <a:lstStyle/>
          <a:p>
            <a:endParaRPr lang="en-US"/>
          </a:p>
          <a:p>
            <a:r>
              <a:rPr lang="en-US"/>
              <a:t>Announced that a headquarter would open in Austria </a:t>
            </a:r>
          </a:p>
          <a:p>
            <a:pPr lvl="1"/>
            <a:r>
              <a:rPr lang="en-US"/>
              <a:t>Strict implementation of European safety regulations</a:t>
            </a:r>
          </a:p>
          <a:p>
            <a:endParaRPr lang="en-US"/>
          </a:p>
          <a:p>
            <a:r>
              <a:rPr lang="en-US"/>
              <a:t>Enables the company to continuing operating flights in the EU</a:t>
            </a:r>
          </a:p>
          <a:p>
            <a:endParaRPr lang="en-US"/>
          </a:p>
          <a:p>
            <a:r>
              <a:rPr lang="en-US"/>
              <a:t>Reregistering aircrafts under Austrian jurisdiction (at least 10m)</a:t>
            </a:r>
          </a:p>
        </p:txBody>
      </p:sp>
      <p:pic>
        <p:nvPicPr>
          <p:cNvPr id="4" name="Picture 3">
            <a:extLst>
              <a:ext uri="{FF2B5EF4-FFF2-40B4-BE49-F238E27FC236}">
                <a16:creationId xmlns:a16="http://schemas.microsoft.com/office/drawing/2014/main" xmlns="" id="{9A4DA996-C801-364E-981E-8FED5E94BF3C}"/>
              </a:ext>
            </a:extLst>
          </p:cNvPr>
          <p:cNvPicPr>
            <a:picLocks noChangeAspect="1"/>
          </p:cNvPicPr>
          <p:nvPr/>
        </p:nvPicPr>
        <p:blipFill>
          <a:blip r:embed="rId2"/>
          <a:stretch>
            <a:fillRect/>
          </a:stretch>
        </p:blipFill>
        <p:spPr>
          <a:xfrm>
            <a:off x="7464055" y="383351"/>
            <a:ext cx="1403498" cy="314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34700" y="2542478"/>
            <a:ext cx="1860854" cy="24811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60300" y="3052015"/>
            <a:ext cx="2598234" cy="1971601"/>
          </a:xfrm>
          <a:prstGeom prst="rect">
            <a:avLst/>
          </a:prstGeom>
        </p:spPr>
      </p:pic>
    </p:spTree>
    <p:extLst>
      <p:ext uri="{BB962C8B-B14F-4D97-AF65-F5344CB8AC3E}">
        <p14:creationId xmlns:p14="http://schemas.microsoft.com/office/powerpoint/2010/main" xmlns="" val="254179133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8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Fuel Hedging</a:t>
            </a:r>
            <a:endParaRPr/>
          </a:p>
        </p:txBody>
      </p:sp>
      <p:pic>
        <p:nvPicPr>
          <p:cNvPr id="508" name="Google Shape;508;p87"/>
          <p:cNvPicPr preferRelativeResize="0"/>
          <p:nvPr/>
        </p:nvPicPr>
        <p:blipFill>
          <a:blip r:embed="rId3">
            <a:alphaModFix/>
          </a:blip>
          <a:stretch>
            <a:fillRect/>
          </a:stretch>
        </p:blipFill>
        <p:spPr>
          <a:xfrm>
            <a:off x="725350" y="2571751"/>
            <a:ext cx="7693300" cy="1886824"/>
          </a:xfrm>
          <a:prstGeom prst="rect">
            <a:avLst/>
          </a:prstGeom>
          <a:noFill/>
          <a:ln>
            <a:noFill/>
          </a:ln>
        </p:spPr>
      </p:pic>
      <p:pic>
        <p:nvPicPr>
          <p:cNvPr id="509" name="Google Shape;509;p87"/>
          <p:cNvPicPr preferRelativeResize="0"/>
          <p:nvPr/>
        </p:nvPicPr>
        <p:blipFill>
          <a:blip r:embed="rId4">
            <a:alphaModFix/>
          </a:blip>
          <a:stretch>
            <a:fillRect/>
          </a:stretch>
        </p:blipFill>
        <p:spPr>
          <a:xfrm>
            <a:off x="1078488" y="1342300"/>
            <a:ext cx="6562725" cy="904875"/>
          </a:xfrm>
          <a:prstGeom prst="rect">
            <a:avLst/>
          </a:prstGeom>
          <a:noFill/>
          <a:ln>
            <a:noFill/>
          </a:ln>
        </p:spPr>
      </p:pic>
      <p:pic>
        <p:nvPicPr>
          <p:cNvPr id="5" name="Picture 4">
            <a:extLst>
              <a:ext uri="{FF2B5EF4-FFF2-40B4-BE49-F238E27FC236}">
                <a16:creationId xmlns:a16="http://schemas.microsoft.com/office/drawing/2014/main" xmlns="" id="{BD1F92DB-DE68-A642-9449-F3673936CA02}"/>
              </a:ext>
            </a:extLst>
          </p:cNvPr>
          <p:cNvPicPr>
            <a:picLocks noChangeAspect="1"/>
          </p:cNvPicPr>
          <p:nvPr/>
        </p:nvPicPr>
        <p:blipFill>
          <a:blip r:embed="rId5"/>
          <a:stretch>
            <a:fillRect/>
          </a:stretch>
        </p:blipFill>
        <p:spPr>
          <a:xfrm>
            <a:off x="7506586" y="574183"/>
            <a:ext cx="1403498" cy="314383"/>
          </a:xfrm>
          <a:prstGeom prst="rect">
            <a:avLst/>
          </a:prstGeom>
        </p:spPr>
      </p:pic>
    </p:spTree>
    <p:extLst>
      <p:ext uri="{BB962C8B-B14F-4D97-AF65-F5344CB8AC3E}">
        <p14:creationId xmlns:p14="http://schemas.microsoft.com/office/powerpoint/2010/main" xmlns="" val="392528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F71B12-DFA1-460F-AD5D-F47F04D1F4DE}"/>
              </a:ext>
            </a:extLst>
          </p:cNvPr>
          <p:cNvSpPr>
            <a:spLocks noGrp="1"/>
          </p:cNvSpPr>
          <p:nvPr>
            <p:ph type="title"/>
          </p:nvPr>
        </p:nvSpPr>
        <p:spPr>
          <a:xfrm>
            <a:off x="2171700" y="573279"/>
            <a:ext cx="6457950" cy="969771"/>
          </a:xfrm>
        </p:spPr>
        <p:txBody>
          <a:bodyPr vert="horz" lIns="91440" tIns="45720" rIns="91440" bIns="45720" rtlCol="0" anchor="ctr">
            <a:normAutofit/>
          </a:bodyPr>
          <a:lstStyle/>
          <a:p>
            <a:pPr defTabSz="914400">
              <a:spcBef>
                <a:spcPct val="0"/>
              </a:spcBef>
            </a:pPr>
            <a:r>
              <a:rPr lang="en-US" sz="3100" kern="1200" cap="all" baseline="0">
                <a:solidFill>
                  <a:schemeClr val="tx1"/>
                </a:solidFill>
                <a:latin typeface="+mj-lt"/>
                <a:ea typeface="+mj-ea"/>
                <a:cs typeface="+mj-cs"/>
              </a:rPr>
              <a:t>EXternal Factors Affecting Global Airlines Industry</a:t>
            </a:r>
          </a:p>
        </p:txBody>
      </p:sp>
      <p:graphicFrame>
        <p:nvGraphicFramePr>
          <p:cNvPr id="5" name="Google Shape;132;p25">
            <a:extLst>
              <a:ext uri="{FF2B5EF4-FFF2-40B4-BE49-F238E27FC236}">
                <a16:creationId xmlns:a16="http://schemas.microsoft.com/office/drawing/2014/main" xmlns="" id="{BFDF0026-9250-4BB4-9BCE-8C7100DFC2F1}"/>
              </a:ext>
            </a:extLst>
          </p:cNvPr>
          <p:cNvGraphicFramePr/>
          <p:nvPr/>
        </p:nvGraphicFramePr>
        <p:xfrm>
          <a:off x="514350" y="1830788"/>
          <a:ext cx="8115300" cy="26475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04449675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90"/>
          <p:cNvPicPr preferRelativeResize="0"/>
          <p:nvPr/>
        </p:nvPicPr>
        <p:blipFill>
          <a:blip r:embed="rId3"/>
          <a:stretch>
            <a:fillRect/>
          </a:stretch>
        </p:blipFill>
        <p:spPr>
          <a:xfrm>
            <a:off x="652653" y="710060"/>
            <a:ext cx="7838694" cy="3723379"/>
          </a:xfrm>
          <a:prstGeom prst="rect">
            <a:avLst/>
          </a:prstGeom>
          <a:noFill/>
          <a:ln w="31750" cap="sq">
            <a:noFill/>
            <a:miter lim="800000"/>
          </a:ln>
        </p:spPr>
      </p:pic>
      <p:pic>
        <p:nvPicPr>
          <p:cNvPr id="6" name="Picture 5">
            <a:extLst>
              <a:ext uri="{FF2B5EF4-FFF2-40B4-BE49-F238E27FC236}">
                <a16:creationId xmlns:a16="http://schemas.microsoft.com/office/drawing/2014/main" xmlns="" id="{EE17A296-8BA7-B047-B8A6-46BEAADCDD9A}"/>
              </a:ext>
            </a:extLst>
          </p:cNvPr>
          <p:cNvPicPr>
            <a:picLocks noChangeAspect="1"/>
          </p:cNvPicPr>
          <p:nvPr/>
        </p:nvPicPr>
        <p:blipFill>
          <a:blip r:embed="rId4"/>
          <a:stretch>
            <a:fillRect/>
          </a:stretch>
        </p:blipFill>
        <p:spPr>
          <a:xfrm>
            <a:off x="7538484" y="84108"/>
            <a:ext cx="1403498" cy="314383"/>
          </a:xfrm>
          <a:prstGeom prst="rect">
            <a:avLst/>
          </a:prstGeom>
        </p:spPr>
      </p:pic>
    </p:spTree>
    <p:extLst>
      <p:ext uri="{BB962C8B-B14F-4D97-AF65-F5344CB8AC3E}">
        <p14:creationId xmlns:p14="http://schemas.microsoft.com/office/powerpoint/2010/main" xmlns="" val="21028935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91"/>
          <p:cNvPicPr preferRelativeResize="0"/>
          <p:nvPr/>
        </p:nvPicPr>
        <p:blipFill>
          <a:blip r:embed="rId3"/>
          <a:stretch>
            <a:fillRect/>
          </a:stretch>
        </p:blipFill>
        <p:spPr>
          <a:xfrm>
            <a:off x="652653" y="739455"/>
            <a:ext cx="7838694" cy="3664589"/>
          </a:xfrm>
          <a:prstGeom prst="rect">
            <a:avLst/>
          </a:prstGeom>
          <a:noFill/>
          <a:ln w="31750" cap="sq">
            <a:noFill/>
            <a:miter lim="800000"/>
          </a:ln>
        </p:spPr>
      </p:pic>
      <p:pic>
        <p:nvPicPr>
          <p:cNvPr id="6" name="Picture 5">
            <a:extLst>
              <a:ext uri="{FF2B5EF4-FFF2-40B4-BE49-F238E27FC236}">
                <a16:creationId xmlns:a16="http://schemas.microsoft.com/office/drawing/2014/main" xmlns="" id="{A836C3B9-37C4-A14D-9866-EC9C3D54F44A}"/>
              </a:ext>
            </a:extLst>
          </p:cNvPr>
          <p:cNvPicPr>
            <a:picLocks noChangeAspect="1"/>
          </p:cNvPicPr>
          <p:nvPr/>
        </p:nvPicPr>
        <p:blipFill>
          <a:blip r:embed="rId4"/>
          <a:stretch>
            <a:fillRect/>
          </a:stretch>
        </p:blipFill>
        <p:spPr>
          <a:xfrm>
            <a:off x="7538484" y="84108"/>
            <a:ext cx="1403498" cy="314383"/>
          </a:xfrm>
          <a:prstGeom prst="rect">
            <a:avLst/>
          </a:prstGeom>
        </p:spPr>
      </p:pic>
    </p:spTree>
    <p:extLst>
      <p:ext uri="{BB962C8B-B14F-4D97-AF65-F5344CB8AC3E}">
        <p14:creationId xmlns:p14="http://schemas.microsoft.com/office/powerpoint/2010/main" xmlns="" val="15362743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6"/>
          <p:cNvSpPr txBox="1">
            <a:spLocks noGrp="1"/>
          </p:cNvSpPr>
          <p:nvPr>
            <p:ph type="title"/>
          </p:nvPr>
        </p:nvSpPr>
        <p:spPr>
          <a:xfrm>
            <a:off x="2171700" y="573279"/>
            <a:ext cx="6457950" cy="969771"/>
          </a:xfrm>
        </p:spPr>
        <p:txBody>
          <a:bodyPr vert="horz" lIns="91440" tIns="45720" rIns="91440" bIns="45720" rtlCol="0" anchor="ctr">
            <a:normAutofit/>
          </a:bodyPr>
          <a:lstStyle/>
          <a:p>
            <a:pPr lvl="0" defTabSz="914400">
              <a:spcBef>
                <a:spcPct val="0"/>
              </a:spcBef>
            </a:pPr>
            <a:r>
              <a:rPr lang="en-US" sz="3100" kern="1200" cap="all" baseline="0">
                <a:solidFill>
                  <a:schemeClr val="tx1"/>
                </a:solidFill>
                <a:latin typeface="+mj-lt"/>
                <a:ea typeface="+mj-ea"/>
                <a:cs typeface="+mj-cs"/>
              </a:rPr>
              <a:t>Corporate Structure and shareholders</a:t>
            </a:r>
          </a:p>
        </p:txBody>
      </p:sp>
      <p:sp>
        <p:nvSpPr>
          <p:cNvPr id="502" name="Google Shape;502;p86"/>
          <p:cNvSpPr txBox="1">
            <a:spLocks noGrp="1"/>
          </p:cNvSpPr>
          <p:nvPr>
            <p:ph type="body" idx="1"/>
          </p:nvPr>
        </p:nvSpPr>
        <p:spPr>
          <a:xfrm>
            <a:off x="507999" y="1645920"/>
            <a:ext cx="4362450" cy="3018093"/>
          </a:xfrm>
        </p:spPr>
        <p:txBody>
          <a:bodyPr vert="horz" lIns="91440" tIns="45720" rIns="91440" bIns="45720" rtlCol="0">
            <a:normAutofit/>
          </a:bodyPr>
          <a:lstStyle/>
          <a:p>
            <a:pPr lvl="0" indent="-228600" defTabSz="914400">
              <a:spcAft>
                <a:spcPts val="600"/>
              </a:spcAft>
              <a:buFont typeface="Arial" panose="020B0604020202020204" pitchFamily="34" charset="0"/>
              <a:buChar char="•"/>
            </a:pPr>
            <a:r>
              <a:rPr lang="en-US" sz="1650" kern="1200">
                <a:solidFill>
                  <a:schemeClr val="tx1"/>
                </a:solidFill>
                <a:latin typeface="+mn-lt"/>
                <a:ea typeface="+mn-ea"/>
                <a:cs typeface="+mn-cs"/>
              </a:rPr>
              <a:t>Part of the EasyGroup brands</a:t>
            </a:r>
          </a:p>
          <a:p>
            <a:pPr lvl="0" indent="-228600" defTabSz="914400">
              <a:spcAft>
                <a:spcPts val="600"/>
              </a:spcAft>
              <a:buFont typeface="Arial" panose="020B0604020202020204" pitchFamily="34" charset="0"/>
              <a:buChar char="•"/>
            </a:pPr>
            <a:r>
              <a:rPr lang="en-US" sz="1650" kern="1200">
                <a:solidFill>
                  <a:schemeClr val="tx1"/>
                </a:solidFill>
                <a:latin typeface="+mn-lt"/>
                <a:ea typeface="+mn-ea"/>
                <a:cs typeface="+mn-cs"/>
              </a:rPr>
              <a:t>Stelios Haji-Ioannou is major shareholder with 35% ownership</a:t>
            </a:r>
          </a:p>
          <a:p>
            <a:pPr lvl="0" indent="-228600" defTabSz="914400">
              <a:spcAft>
                <a:spcPts val="600"/>
              </a:spcAft>
              <a:buFont typeface="Arial" panose="020B0604020202020204" pitchFamily="34" charset="0"/>
              <a:buChar char="•"/>
            </a:pPr>
            <a:r>
              <a:rPr lang="en-US" sz="1650" kern="1200">
                <a:solidFill>
                  <a:schemeClr val="tx1"/>
                </a:solidFill>
                <a:latin typeface="+mn-lt"/>
                <a:ea typeface="+mn-ea"/>
                <a:cs typeface="+mn-cs"/>
              </a:rPr>
              <a:t>The rest of the business is owned by institutional investors</a:t>
            </a:r>
          </a:p>
        </p:txBody>
      </p:sp>
      <p:pic>
        <p:nvPicPr>
          <p:cNvPr id="4" name="Picture 3">
            <a:extLst>
              <a:ext uri="{FF2B5EF4-FFF2-40B4-BE49-F238E27FC236}">
                <a16:creationId xmlns:a16="http://schemas.microsoft.com/office/drawing/2014/main" xmlns="" id="{63D0DCF1-1873-DB4F-80DD-20F7DC1361ED}"/>
              </a:ext>
            </a:extLst>
          </p:cNvPr>
          <p:cNvPicPr>
            <a:picLocks noChangeAspect="1"/>
          </p:cNvPicPr>
          <p:nvPr/>
        </p:nvPicPr>
        <p:blipFill>
          <a:blip r:embed="rId3"/>
          <a:stretch>
            <a:fillRect/>
          </a:stretch>
        </p:blipFill>
        <p:spPr>
          <a:xfrm>
            <a:off x="5238750" y="2598825"/>
            <a:ext cx="3390900" cy="940974"/>
          </a:xfrm>
          <a:prstGeom prst="rect">
            <a:avLst/>
          </a:prstGeom>
        </p:spPr>
      </p:pic>
      <p:pic>
        <p:nvPicPr>
          <p:cNvPr id="8" name="Picture 7">
            <a:extLst>
              <a:ext uri="{FF2B5EF4-FFF2-40B4-BE49-F238E27FC236}">
                <a16:creationId xmlns:a16="http://schemas.microsoft.com/office/drawing/2014/main" xmlns="" id="{7127C6D9-EA9C-004B-8385-A70832481F01}"/>
              </a:ext>
            </a:extLst>
          </p:cNvPr>
          <p:cNvPicPr>
            <a:picLocks noChangeAspect="1"/>
          </p:cNvPicPr>
          <p:nvPr/>
        </p:nvPicPr>
        <p:blipFill>
          <a:blip r:embed="rId4"/>
          <a:stretch>
            <a:fillRect/>
          </a:stretch>
        </p:blipFill>
        <p:spPr>
          <a:xfrm>
            <a:off x="7506586" y="4476346"/>
            <a:ext cx="1403498" cy="314383"/>
          </a:xfrm>
          <a:prstGeom prst="rect">
            <a:avLst/>
          </a:prstGeom>
        </p:spPr>
      </p:pic>
    </p:spTree>
    <p:extLst>
      <p:ext uri="{BB962C8B-B14F-4D97-AF65-F5344CB8AC3E}">
        <p14:creationId xmlns:p14="http://schemas.microsoft.com/office/powerpoint/2010/main" xmlns="" val="210460317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Major Shareholders</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04495" y="1278658"/>
            <a:ext cx="6335009" cy="2838846"/>
          </a:xfrm>
          <a:prstGeom prst="rect">
            <a:avLst/>
          </a:prstGeom>
        </p:spPr>
      </p:pic>
      <p:pic>
        <p:nvPicPr>
          <p:cNvPr id="5" name="Picture 4">
            <a:extLst>
              <a:ext uri="{FF2B5EF4-FFF2-40B4-BE49-F238E27FC236}">
                <a16:creationId xmlns:a16="http://schemas.microsoft.com/office/drawing/2014/main" xmlns="" id="{38D0EC81-E698-D747-A22A-ABE55E254C6B}"/>
              </a:ext>
            </a:extLst>
          </p:cNvPr>
          <p:cNvPicPr>
            <a:picLocks noChangeAspect="1"/>
          </p:cNvPicPr>
          <p:nvPr/>
        </p:nvPicPr>
        <p:blipFill>
          <a:blip r:embed="rId3"/>
          <a:stretch>
            <a:fillRect/>
          </a:stretch>
        </p:blipFill>
        <p:spPr>
          <a:xfrm>
            <a:off x="7428802" y="4514525"/>
            <a:ext cx="1403498" cy="314383"/>
          </a:xfrm>
          <a:prstGeom prst="rect">
            <a:avLst/>
          </a:prstGeom>
        </p:spPr>
      </p:pic>
    </p:spTree>
    <p:extLst>
      <p:ext uri="{BB962C8B-B14F-4D97-AF65-F5344CB8AC3E}">
        <p14:creationId xmlns:p14="http://schemas.microsoft.com/office/powerpoint/2010/main" xmlns="" val="30973959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21" y="2406172"/>
            <a:ext cx="8520600" cy="572700"/>
          </a:xfrm>
        </p:spPr>
        <p:txBody>
          <a:bodyPr/>
          <a:lstStyle/>
          <a:p>
            <a:r>
              <a:rPr lang="en-US"/>
              <a:t>Company Founders and Directors</a:t>
            </a:r>
          </a:p>
        </p:txBody>
      </p:sp>
    </p:spTree>
    <p:extLst>
      <p:ext uri="{BB962C8B-B14F-4D97-AF65-F5344CB8AC3E}">
        <p14:creationId xmlns:p14="http://schemas.microsoft.com/office/powerpoint/2010/main" xmlns="" val="16339018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95"/>
          <p:cNvSpPr txBox="1">
            <a:spLocks noGrp="1"/>
          </p:cNvSpPr>
          <p:nvPr>
            <p:ph type="title"/>
          </p:nvPr>
        </p:nvSpPr>
        <p:spPr>
          <a:xfrm>
            <a:off x="514350" y="573279"/>
            <a:ext cx="2480058"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400" kern="1200" cap="all" baseline="0">
                <a:solidFill>
                  <a:schemeClr val="tx1"/>
                </a:solidFill>
                <a:latin typeface="+mj-lt"/>
                <a:ea typeface="+mj-ea"/>
                <a:cs typeface="+mj-cs"/>
              </a:rPr>
              <a:t>Founder</a:t>
            </a:r>
          </a:p>
        </p:txBody>
      </p:sp>
      <p:sp>
        <p:nvSpPr>
          <p:cNvPr id="555" name="Google Shape;555;p95"/>
          <p:cNvSpPr txBox="1">
            <a:spLocks noGrp="1"/>
          </p:cNvSpPr>
          <p:nvPr>
            <p:ph type="body" idx="1"/>
          </p:nvPr>
        </p:nvSpPr>
        <p:spPr>
          <a:xfrm>
            <a:off x="514350" y="1645920"/>
            <a:ext cx="2480057" cy="3018093"/>
          </a:xfrm>
          <a:prstGeom prst="rect">
            <a:avLst/>
          </a:prstGeom>
        </p:spPr>
        <p:txBody>
          <a:bodyPr spcFirstLastPara="1" vert="horz" lIns="91440" tIns="45720" rIns="91440" bIns="45720" rtlCol="0" anchorCtr="0">
            <a:normAutofit/>
          </a:bodyPr>
          <a:lstStyle/>
          <a:p>
            <a:pPr marL="457200" lvl="0" indent="-228600" defTabSz="914400">
              <a:spcBef>
                <a:spcPts val="0"/>
              </a:spcBef>
              <a:spcAft>
                <a:spcPts val="600"/>
              </a:spcAft>
              <a:buSzPts val="1800"/>
              <a:buFont typeface="Arial" panose="020B0604020202020204" pitchFamily="34" charset="0"/>
              <a:buChar char="•"/>
            </a:pPr>
            <a:r>
              <a:rPr lang="en-US" sz="1200" kern="1200">
                <a:solidFill>
                  <a:schemeClr val="tx1"/>
                </a:solidFill>
                <a:latin typeface="+mn-lt"/>
                <a:ea typeface="+mn-ea"/>
                <a:cs typeface="+mn-cs"/>
              </a:rPr>
              <a:t>Son of rich Greek shipping family</a:t>
            </a:r>
          </a:p>
          <a:p>
            <a:pPr marL="457200" lvl="0" indent="-228600" defTabSz="914400">
              <a:spcBef>
                <a:spcPts val="0"/>
              </a:spcBef>
              <a:spcAft>
                <a:spcPts val="600"/>
              </a:spcAft>
              <a:buSzPts val="1800"/>
              <a:buFont typeface="Arial" panose="020B0604020202020204" pitchFamily="34" charset="0"/>
              <a:buChar char="•"/>
            </a:pPr>
            <a:r>
              <a:rPr lang="en-US" sz="1200" kern="1200">
                <a:solidFill>
                  <a:schemeClr val="tx1"/>
                </a:solidFill>
                <a:latin typeface="+mn-lt"/>
                <a:ea typeface="+mn-ea"/>
                <a:cs typeface="+mn-cs"/>
              </a:rPr>
              <a:t>Received start up funds from his father to create EasyJet and shipping line </a:t>
            </a:r>
            <a:r>
              <a:rPr lang="en-US" sz="1200" kern="1200" err="1">
                <a:solidFill>
                  <a:schemeClr val="tx1"/>
                </a:solidFill>
                <a:latin typeface="+mn-lt"/>
                <a:ea typeface="+mn-ea"/>
                <a:cs typeface="+mn-cs"/>
              </a:rPr>
              <a:t>Stelmar</a:t>
            </a:r>
            <a:endParaRPr lang="en-US" sz="1200" kern="1200">
              <a:solidFill>
                <a:schemeClr val="tx1"/>
              </a:solidFill>
              <a:latin typeface="+mn-lt"/>
              <a:ea typeface="+mn-ea"/>
              <a:cs typeface="+mn-cs"/>
            </a:endParaRPr>
          </a:p>
          <a:p>
            <a:pPr marL="457200" lvl="0" indent="-228600" defTabSz="914400">
              <a:spcBef>
                <a:spcPts val="0"/>
              </a:spcBef>
              <a:spcAft>
                <a:spcPts val="600"/>
              </a:spcAft>
              <a:buSzPts val="1800"/>
              <a:buFont typeface="Arial" panose="020B0604020202020204" pitchFamily="34" charset="0"/>
              <a:buChar char="•"/>
            </a:pPr>
            <a:r>
              <a:rPr lang="en-US" sz="1200" kern="1200">
                <a:solidFill>
                  <a:schemeClr val="tx1"/>
                </a:solidFill>
                <a:latin typeface="+mn-lt"/>
                <a:ea typeface="+mn-ea"/>
                <a:cs typeface="+mn-cs"/>
              </a:rPr>
              <a:t>Founded EasyJet in 1995</a:t>
            </a:r>
          </a:p>
        </p:txBody>
      </p:sp>
      <p:pic>
        <p:nvPicPr>
          <p:cNvPr id="556" name="Google Shape;556;p95"/>
          <p:cNvPicPr preferRelativeResize="0"/>
          <p:nvPr/>
        </p:nvPicPr>
        <p:blipFill rotWithShape="1">
          <a:blip r:embed="rId3"/>
          <a:srcRect r="146"/>
          <a:stretch/>
        </p:blipFill>
        <p:spPr>
          <a:xfrm>
            <a:off x="3716504" y="1002424"/>
            <a:ext cx="4595465" cy="3455675"/>
          </a:xfrm>
          <a:prstGeom prst="rect">
            <a:avLst/>
          </a:prstGeom>
          <a:noFill/>
        </p:spPr>
      </p:pic>
      <p:sp>
        <p:nvSpPr>
          <p:cNvPr id="2" name="TextBox 1">
            <a:extLst>
              <a:ext uri="{FF2B5EF4-FFF2-40B4-BE49-F238E27FC236}">
                <a16:creationId xmlns:a16="http://schemas.microsoft.com/office/drawing/2014/main" xmlns="" id="{0B5B197E-E9E6-7747-857B-91A579C1EE28}"/>
              </a:ext>
            </a:extLst>
          </p:cNvPr>
          <p:cNvSpPr txBox="1"/>
          <p:nvPr/>
        </p:nvSpPr>
        <p:spPr>
          <a:xfrm>
            <a:off x="4787666" y="364070"/>
            <a:ext cx="3510950" cy="369332"/>
          </a:xfrm>
          <a:prstGeom prst="rect">
            <a:avLst/>
          </a:prstGeom>
          <a:noFill/>
        </p:spPr>
        <p:txBody>
          <a:bodyPr wrap="square" rtlCol="0">
            <a:spAutoFit/>
          </a:bodyPr>
          <a:lstStyle/>
          <a:p>
            <a:r>
              <a:rPr lang="en-US"/>
              <a:t>Stelios Haji-</a:t>
            </a:r>
            <a:r>
              <a:rPr lang="en-US" err="1"/>
              <a:t>Ioannou</a:t>
            </a:r>
            <a:endParaRPr lang="en-US"/>
          </a:p>
        </p:txBody>
      </p:sp>
      <p:pic>
        <p:nvPicPr>
          <p:cNvPr id="10" name="Picture 9">
            <a:extLst>
              <a:ext uri="{FF2B5EF4-FFF2-40B4-BE49-F238E27FC236}">
                <a16:creationId xmlns:a16="http://schemas.microsoft.com/office/drawing/2014/main" xmlns="" id="{03FFB63E-ED54-474F-8A53-2BAEF8A87D30}"/>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350105410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2" name="Google Shape;562;p96"/>
          <p:cNvSpPr txBox="1">
            <a:spLocks noGrp="1"/>
          </p:cNvSpPr>
          <p:nvPr>
            <p:ph type="title"/>
          </p:nvPr>
        </p:nvSpPr>
        <p:spPr>
          <a:xfrm>
            <a:off x="514350" y="573279"/>
            <a:ext cx="2480058"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400" kern="1200" cap="all" baseline="0">
                <a:solidFill>
                  <a:schemeClr val="tx1"/>
                </a:solidFill>
                <a:latin typeface="+mj-lt"/>
                <a:ea typeface="+mj-ea"/>
                <a:cs typeface="+mj-cs"/>
              </a:rPr>
              <a:t>Chairman</a:t>
            </a:r>
          </a:p>
        </p:txBody>
      </p:sp>
      <p:sp>
        <p:nvSpPr>
          <p:cNvPr id="561" name="Google Shape;561;p96"/>
          <p:cNvSpPr txBox="1">
            <a:spLocks noGrp="1"/>
          </p:cNvSpPr>
          <p:nvPr>
            <p:ph type="body" idx="1"/>
          </p:nvPr>
        </p:nvSpPr>
        <p:spPr>
          <a:xfrm>
            <a:off x="514350" y="1645920"/>
            <a:ext cx="2480057" cy="3018093"/>
          </a:xfrm>
          <a:prstGeom prst="rect">
            <a:avLst/>
          </a:prstGeom>
        </p:spPr>
        <p:txBody>
          <a:bodyPr spcFirstLastPara="1" vert="horz" lIns="91440" tIns="45720" rIns="91440" bIns="45720" rtlCol="0" anchorCtr="0">
            <a:normAutofit/>
          </a:bodyPr>
          <a:lstStyle/>
          <a:p>
            <a:pPr marL="0" lvl="0" indent="-228600" defTabSz="914400">
              <a:spcBef>
                <a:spcPts val="0"/>
              </a:spcBef>
              <a:spcAft>
                <a:spcPts val="0"/>
              </a:spcAft>
              <a:buFont typeface="Arial" panose="020B0604020202020204" pitchFamily="34" charset="0"/>
              <a:buChar char="•"/>
            </a:pPr>
            <a:r>
              <a:rPr lang="en-US" sz="1200" kern="1200">
                <a:solidFill>
                  <a:schemeClr val="tx1"/>
                </a:solidFill>
                <a:latin typeface="+mn-lt"/>
                <a:ea typeface="+mn-ea"/>
                <a:cs typeface="+mn-cs"/>
              </a:rPr>
              <a:t>Name: John Barton</a:t>
            </a:r>
          </a:p>
          <a:p>
            <a:pPr marL="0" lvl="0" indent="-228600" defTabSz="914400">
              <a:spcBef>
                <a:spcPts val="1600"/>
              </a:spcBef>
              <a:spcAft>
                <a:spcPts val="0"/>
              </a:spcAft>
              <a:buFont typeface="Arial" panose="020B0604020202020204" pitchFamily="34" charset="0"/>
              <a:buChar char="•"/>
            </a:pPr>
            <a:r>
              <a:rPr lang="en-US" sz="1200" kern="1200">
                <a:solidFill>
                  <a:schemeClr val="tx1"/>
                </a:solidFill>
                <a:latin typeface="+mn-lt"/>
                <a:ea typeface="+mn-ea"/>
                <a:cs typeface="+mn-cs"/>
              </a:rPr>
              <a:t>Born in UK, age 75</a:t>
            </a:r>
          </a:p>
          <a:p>
            <a:pPr marL="0" lvl="0" indent="-228600" defTabSz="914400">
              <a:spcBef>
                <a:spcPts val="1600"/>
              </a:spcBef>
              <a:spcAft>
                <a:spcPts val="0"/>
              </a:spcAft>
              <a:buFont typeface="Arial" panose="020B0604020202020204" pitchFamily="34" charset="0"/>
              <a:buChar char="•"/>
            </a:pPr>
            <a:r>
              <a:rPr lang="en-US" sz="1200" kern="1200">
                <a:solidFill>
                  <a:schemeClr val="tx1"/>
                </a:solidFill>
                <a:latin typeface="+mn-lt"/>
                <a:ea typeface="+mn-ea"/>
                <a:cs typeface="+mn-cs"/>
              </a:rPr>
              <a:t>Appointed May 2013</a:t>
            </a:r>
          </a:p>
          <a:p>
            <a:pPr marL="0" lvl="0" indent="-228600" defTabSz="914400">
              <a:spcBef>
                <a:spcPts val="1600"/>
              </a:spcBef>
              <a:spcAft>
                <a:spcPts val="0"/>
              </a:spcAft>
              <a:buFont typeface="Arial" panose="020B0604020202020204" pitchFamily="34" charset="0"/>
              <a:buChar char="•"/>
            </a:pPr>
            <a:r>
              <a:rPr lang="en-US" sz="1200" kern="1200">
                <a:solidFill>
                  <a:schemeClr val="tx1"/>
                </a:solidFill>
                <a:latin typeface="+mn-lt"/>
                <a:ea typeface="+mn-ea"/>
                <a:cs typeface="+mn-cs"/>
              </a:rPr>
              <a:t>Holds various other executive board positions</a:t>
            </a:r>
          </a:p>
          <a:p>
            <a:pPr marL="0" lvl="0" indent="-228600" defTabSz="914400">
              <a:spcBef>
                <a:spcPts val="1600"/>
              </a:spcBef>
              <a:spcAft>
                <a:spcPts val="0"/>
              </a:spcAft>
              <a:buFont typeface="Arial" panose="020B0604020202020204" pitchFamily="34" charset="0"/>
              <a:buChar char="•"/>
            </a:pPr>
            <a:r>
              <a:rPr lang="en-US" sz="1200" kern="1200">
                <a:solidFill>
                  <a:schemeClr val="tx1"/>
                </a:solidFill>
                <a:latin typeface="+mn-lt"/>
                <a:ea typeface="+mn-ea"/>
                <a:cs typeface="+mn-cs"/>
              </a:rPr>
              <a:t>Previously CEO of insurance broker JIB Group from 1984 to 1987</a:t>
            </a:r>
          </a:p>
          <a:p>
            <a:pPr marL="0" lvl="0" indent="-228600" defTabSz="914400">
              <a:spcBef>
                <a:spcPts val="1600"/>
              </a:spcBef>
              <a:spcAft>
                <a:spcPts val="1600"/>
              </a:spcAft>
              <a:buFont typeface="Arial" panose="020B0604020202020204" pitchFamily="34" charset="0"/>
              <a:buChar char="•"/>
            </a:pPr>
            <a:r>
              <a:rPr lang="en-US" sz="1200" kern="1200">
                <a:solidFill>
                  <a:schemeClr val="tx1"/>
                </a:solidFill>
                <a:latin typeface="+mn-lt"/>
                <a:ea typeface="+mn-ea"/>
                <a:cs typeface="+mn-cs"/>
              </a:rPr>
              <a:t>ACA chartered accountant</a:t>
            </a:r>
          </a:p>
        </p:txBody>
      </p:sp>
      <p:pic>
        <p:nvPicPr>
          <p:cNvPr id="563" name="Google Shape;563;p96"/>
          <p:cNvPicPr preferRelativeResize="0"/>
          <p:nvPr/>
        </p:nvPicPr>
        <p:blipFill rotWithShape="1">
          <a:blip r:embed="rId3"/>
          <a:srcRect l="16"/>
          <a:stretch/>
        </p:blipFill>
        <p:spPr>
          <a:xfrm>
            <a:off x="3716504" y="1002424"/>
            <a:ext cx="4595465" cy="3455675"/>
          </a:xfrm>
          <a:prstGeom prst="rect">
            <a:avLst/>
          </a:prstGeom>
          <a:noFill/>
        </p:spPr>
      </p:pic>
      <p:sp>
        <p:nvSpPr>
          <p:cNvPr id="9" name="TextBox 8">
            <a:extLst>
              <a:ext uri="{FF2B5EF4-FFF2-40B4-BE49-F238E27FC236}">
                <a16:creationId xmlns:a16="http://schemas.microsoft.com/office/drawing/2014/main" xmlns="" id="{83D7A12D-8AAB-7E48-9958-46AC12DBA1CA}"/>
              </a:ext>
            </a:extLst>
          </p:cNvPr>
          <p:cNvSpPr txBox="1"/>
          <p:nvPr/>
        </p:nvSpPr>
        <p:spPr>
          <a:xfrm>
            <a:off x="5253485" y="364070"/>
            <a:ext cx="3510950" cy="369332"/>
          </a:xfrm>
          <a:prstGeom prst="rect">
            <a:avLst/>
          </a:prstGeom>
          <a:noFill/>
        </p:spPr>
        <p:txBody>
          <a:bodyPr wrap="square" rtlCol="0">
            <a:spAutoFit/>
          </a:bodyPr>
          <a:lstStyle/>
          <a:p>
            <a:r>
              <a:rPr lang="en-US"/>
              <a:t>John Barton</a:t>
            </a:r>
          </a:p>
        </p:txBody>
      </p:sp>
      <p:pic>
        <p:nvPicPr>
          <p:cNvPr id="10" name="Picture 9">
            <a:extLst>
              <a:ext uri="{FF2B5EF4-FFF2-40B4-BE49-F238E27FC236}">
                <a16:creationId xmlns:a16="http://schemas.microsoft.com/office/drawing/2014/main" xmlns="" id="{12BEAB8A-0642-5F46-AFB0-7CAF757017F1}"/>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323547714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97"/>
          <p:cNvSpPr txBox="1">
            <a:spLocks noGrp="1"/>
          </p:cNvSpPr>
          <p:nvPr>
            <p:ph type="title"/>
          </p:nvPr>
        </p:nvSpPr>
        <p:spPr>
          <a:xfrm>
            <a:off x="514350" y="573279"/>
            <a:ext cx="2480058"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400" kern="1200" cap="all" baseline="0">
                <a:solidFill>
                  <a:schemeClr val="tx1"/>
                </a:solidFill>
                <a:latin typeface="+mj-lt"/>
                <a:ea typeface="+mj-ea"/>
                <a:cs typeface="+mj-cs"/>
              </a:rPr>
              <a:t>CEO</a:t>
            </a:r>
          </a:p>
        </p:txBody>
      </p:sp>
      <p:sp>
        <p:nvSpPr>
          <p:cNvPr id="569" name="Google Shape;569;p97"/>
          <p:cNvSpPr txBox="1">
            <a:spLocks noGrp="1"/>
          </p:cNvSpPr>
          <p:nvPr>
            <p:ph type="body" idx="1"/>
          </p:nvPr>
        </p:nvSpPr>
        <p:spPr>
          <a:xfrm>
            <a:off x="514350" y="1645920"/>
            <a:ext cx="2480057" cy="3018093"/>
          </a:xfrm>
          <a:prstGeom prst="rect">
            <a:avLst/>
          </a:prstGeom>
        </p:spPr>
        <p:txBody>
          <a:bodyPr spcFirstLastPara="1" vert="horz" lIns="91440" tIns="45720" rIns="91440" bIns="45720" rtlCol="0" anchorCtr="0">
            <a:normAutofit/>
          </a:bodyPr>
          <a:lstStyle/>
          <a:p>
            <a:pPr marL="0" lvl="0" indent="-228600" defTabSz="914400">
              <a:spcBef>
                <a:spcPts val="0"/>
              </a:spcBef>
              <a:spcAft>
                <a:spcPts val="0"/>
              </a:spcAft>
              <a:buFont typeface="Arial" panose="020B0604020202020204" pitchFamily="34" charset="0"/>
              <a:buChar char="•"/>
            </a:pPr>
            <a:r>
              <a:rPr lang="en-US" sz="1200" kern="1200">
                <a:solidFill>
                  <a:schemeClr val="tx1"/>
                </a:solidFill>
                <a:latin typeface="+mn-lt"/>
                <a:ea typeface="+mn-ea"/>
                <a:cs typeface="+mn-cs"/>
              </a:rPr>
              <a:t>Name: Johan Lundgren</a:t>
            </a:r>
          </a:p>
          <a:p>
            <a:pPr marL="0" lvl="0" indent="-228600" defTabSz="914400">
              <a:spcBef>
                <a:spcPts val="1600"/>
              </a:spcBef>
              <a:spcAft>
                <a:spcPts val="0"/>
              </a:spcAft>
              <a:buFont typeface="Arial" panose="020B0604020202020204" pitchFamily="34" charset="0"/>
              <a:buChar char="•"/>
            </a:pPr>
            <a:r>
              <a:rPr lang="en-US" sz="1200" kern="1200">
                <a:solidFill>
                  <a:schemeClr val="tx1"/>
                </a:solidFill>
                <a:latin typeface="+mn-lt"/>
                <a:ea typeface="+mn-ea"/>
                <a:cs typeface="+mn-cs"/>
              </a:rPr>
              <a:t>Born in Sweden, age 53</a:t>
            </a:r>
          </a:p>
          <a:p>
            <a:pPr marL="0" lvl="0" indent="-228600" defTabSz="914400">
              <a:spcBef>
                <a:spcPts val="1600"/>
              </a:spcBef>
              <a:spcAft>
                <a:spcPts val="0"/>
              </a:spcAft>
              <a:buFont typeface="Arial" panose="020B0604020202020204" pitchFamily="34" charset="0"/>
              <a:buChar char="•"/>
            </a:pPr>
            <a:r>
              <a:rPr lang="en-US" sz="1200" kern="1200">
                <a:solidFill>
                  <a:schemeClr val="tx1"/>
                </a:solidFill>
                <a:latin typeface="+mn-lt"/>
                <a:ea typeface="+mn-ea"/>
                <a:cs typeface="+mn-cs"/>
              </a:rPr>
              <a:t>Joined EasyJet in December 2017</a:t>
            </a:r>
          </a:p>
          <a:p>
            <a:pPr marL="0" lvl="0" indent="-228600" defTabSz="914400">
              <a:spcBef>
                <a:spcPts val="1600"/>
              </a:spcBef>
              <a:spcAft>
                <a:spcPts val="0"/>
              </a:spcAft>
              <a:buFont typeface="Arial" panose="020B0604020202020204" pitchFamily="34" charset="0"/>
              <a:buChar char="•"/>
            </a:pPr>
            <a:r>
              <a:rPr lang="en-US" sz="1200" kern="1200">
                <a:solidFill>
                  <a:schemeClr val="tx1"/>
                </a:solidFill>
                <a:latin typeface="+mn-lt"/>
                <a:ea typeface="+mn-ea"/>
                <a:cs typeface="+mn-cs"/>
              </a:rPr>
              <a:t>Over 30 years experience in the travel industry</a:t>
            </a:r>
          </a:p>
          <a:p>
            <a:pPr marL="0" lvl="0" indent="-228600" defTabSz="914400">
              <a:spcBef>
                <a:spcPts val="1600"/>
              </a:spcBef>
              <a:spcAft>
                <a:spcPts val="0"/>
              </a:spcAft>
              <a:buFont typeface="Arial" panose="020B0604020202020204" pitchFamily="34" charset="0"/>
              <a:buChar char="•"/>
            </a:pPr>
            <a:r>
              <a:rPr lang="en-US" sz="1200"/>
              <a:t>Former</a:t>
            </a:r>
            <a:r>
              <a:rPr lang="en-US" sz="1200" kern="1200">
                <a:solidFill>
                  <a:schemeClr val="tx1"/>
                </a:solidFill>
                <a:latin typeface="+mn-lt"/>
                <a:ea typeface="+mn-ea"/>
                <a:cs typeface="+mn-cs"/>
              </a:rPr>
              <a:t> Deputy CEO of </a:t>
            </a:r>
            <a:r>
              <a:rPr lang="en-US" sz="1200"/>
              <a:t>G</a:t>
            </a:r>
            <a:r>
              <a:rPr lang="en-US" sz="1200" kern="1200">
                <a:solidFill>
                  <a:schemeClr val="tx1"/>
                </a:solidFill>
                <a:latin typeface="+mn-lt"/>
                <a:ea typeface="+mn-ea"/>
                <a:cs typeface="+mn-cs"/>
              </a:rPr>
              <a:t>erman travel company TUI AG</a:t>
            </a:r>
          </a:p>
          <a:p>
            <a:pPr marL="0" lvl="0" indent="-228600" defTabSz="914400">
              <a:spcBef>
                <a:spcPts val="1600"/>
              </a:spcBef>
              <a:spcAft>
                <a:spcPts val="1600"/>
              </a:spcAft>
              <a:buFont typeface="Arial" panose="020B0604020202020204" pitchFamily="34" charset="0"/>
              <a:buChar char="•"/>
            </a:pPr>
            <a:endParaRPr lang="en-US" sz="1200" kern="1200">
              <a:solidFill>
                <a:schemeClr val="tx1"/>
              </a:solidFill>
              <a:latin typeface="+mn-lt"/>
              <a:ea typeface="+mn-ea"/>
              <a:cs typeface="+mn-cs"/>
            </a:endParaRPr>
          </a:p>
        </p:txBody>
      </p:sp>
      <p:pic>
        <p:nvPicPr>
          <p:cNvPr id="570" name="Google Shape;570;p97"/>
          <p:cNvPicPr preferRelativeResize="0"/>
          <p:nvPr/>
        </p:nvPicPr>
        <p:blipFill rotWithShape="1">
          <a:blip r:embed="rId3"/>
          <a:srcRect r="16"/>
          <a:stretch/>
        </p:blipFill>
        <p:spPr>
          <a:xfrm>
            <a:off x="3716504" y="1002424"/>
            <a:ext cx="4595465" cy="3455675"/>
          </a:xfrm>
          <a:prstGeom prst="rect">
            <a:avLst/>
          </a:prstGeom>
          <a:noFill/>
        </p:spPr>
      </p:pic>
      <p:sp>
        <p:nvSpPr>
          <p:cNvPr id="9" name="TextBox 8">
            <a:extLst>
              <a:ext uri="{FF2B5EF4-FFF2-40B4-BE49-F238E27FC236}">
                <a16:creationId xmlns:a16="http://schemas.microsoft.com/office/drawing/2014/main" xmlns="" id="{CFEC443B-D4C8-B94F-AA91-AEEA3772FA5C}"/>
              </a:ext>
            </a:extLst>
          </p:cNvPr>
          <p:cNvSpPr txBox="1"/>
          <p:nvPr/>
        </p:nvSpPr>
        <p:spPr>
          <a:xfrm>
            <a:off x="4917058" y="364070"/>
            <a:ext cx="3510950" cy="369332"/>
          </a:xfrm>
          <a:prstGeom prst="rect">
            <a:avLst/>
          </a:prstGeom>
          <a:noFill/>
        </p:spPr>
        <p:txBody>
          <a:bodyPr wrap="square" rtlCol="0">
            <a:spAutoFit/>
          </a:bodyPr>
          <a:lstStyle/>
          <a:p>
            <a:r>
              <a:rPr lang="en-US"/>
              <a:t>Johan Lundgren</a:t>
            </a:r>
          </a:p>
        </p:txBody>
      </p:sp>
      <p:pic>
        <p:nvPicPr>
          <p:cNvPr id="10" name="Picture 9">
            <a:extLst>
              <a:ext uri="{FF2B5EF4-FFF2-40B4-BE49-F238E27FC236}">
                <a16:creationId xmlns:a16="http://schemas.microsoft.com/office/drawing/2014/main" xmlns="" id="{29055E77-1DF7-FC46-9D8E-53513C5C6E7F}"/>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86801189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6" name="Google Shape;576;p98"/>
          <p:cNvSpPr txBox="1">
            <a:spLocks noGrp="1"/>
          </p:cNvSpPr>
          <p:nvPr>
            <p:ph type="title"/>
          </p:nvPr>
        </p:nvSpPr>
        <p:spPr>
          <a:xfrm>
            <a:off x="514350" y="573279"/>
            <a:ext cx="2480058"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400" kern="1200" cap="all" baseline="0">
                <a:latin typeface="+mj-lt"/>
                <a:ea typeface="+mj-ea"/>
                <a:cs typeface="+mj-cs"/>
              </a:rPr>
              <a:t>CFO</a:t>
            </a:r>
          </a:p>
        </p:txBody>
      </p:sp>
      <p:sp>
        <p:nvSpPr>
          <p:cNvPr id="575" name="Google Shape;575;p98"/>
          <p:cNvSpPr txBox="1">
            <a:spLocks noGrp="1"/>
          </p:cNvSpPr>
          <p:nvPr>
            <p:ph type="body" idx="1"/>
          </p:nvPr>
        </p:nvSpPr>
        <p:spPr>
          <a:xfrm>
            <a:off x="514350" y="1645920"/>
            <a:ext cx="2480057" cy="3018093"/>
          </a:xfrm>
          <a:prstGeom prst="rect">
            <a:avLst/>
          </a:prstGeom>
        </p:spPr>
        <p:txBody>
          <a:bodyPr spcFirstLastPara="1" vert="horz" lIns="91440" tIns="45720" rIns="91440" bIns="45720" rtlCol="0" anchorCtr="0">
            <a:normAutofit/>
          </a:bodyPr>
          <a:lstStyle/>
          <a:p>
            <a:pPr marL="0" lvl="0" indent="-228600" defTabSz="914400">
              <a:spcBef>
                <a:spcPts val="0"/>
              </a:spcBef>
              <a:spcAft>
                <a:spcPts val="0"/>
              </a:spcAft>
              <a:buFont typeface="Arial" panose="020B0604020202020204" pitchFamily="34" charset="0"/>
              <a:buChar char="•"/>
            </a:pPr>
            <a:r>
              <a:rPr lang="en-US" sz="1200" kern="1200">
                <a:latin typeface="+mn-lt"/>
                <a:ea typeface="+mn-ea"/>
                <a:cs typeface="+mn-cs"/>
              </a:rPr>
              <a:t>Name: Andrew Findlay</a:t>
            </a:r>
          </a:p>
          <a:p>
            <a:pPr marL="0" lvl="0" indent="-228600" defTabSz="914400">
              <a:spcBef>
                <a:spcPts val="1600"/>
              </a:spcBef>
              <a:spcAft>
                <a:spcPts val="0"/>
              </a:spcAft>
              <a:buFont typeface="Arial" panose="020B0604020202020204" pitchFamily="34" charset="0"/>
              <a:buChar char="•"/>
            </a:pPr>
            <a:r>
              <a:rPr lang="en-US" sz="1200" kern="1200">
                <a:latin typeface="+mn-lt"/>
                <a:ea typeface="+mn-ea"/>
                <a:cs typeface="+mn-cs"/>
              </a:rPr>
              <a:t>Joined EasyJet on October 2015</a:t>
            </a:r>
          </a:p>
          <a:p>
            <a:pPr marL="0" lvl="0" indent="-228600" defTabSz="914400">
              <a:spcBef>
                <a:spcPts val="1600"/>
              </a:spcBef>
              <a:spcAft>
                <a:spcPts val="0"/>
              </a:spcAft>
              <a:buFont typeface="Arial" panose="020B0604020202020204" pitchFamily="34" charset="0"/>
              <a:buChar char="•"/>
            </a:pPr>
            <a:r>
              <a:rPr lang="en-US" sz="1200" kern="1200">
                <a:latin typeface="+mn-lt"/>
                <a:ea typeface="+mn-ea"/>
                <a:cs typeface="+mn-cs"/>
              </a:rPr>
              <a:t>Previously CFO at Halfords plc and at Marks &amp; Spencer</a:t>
            </a:r>
          </a:p>
          <a:p>
            <a:pPr marL="0" lvl="0" indent="-228600" defTabSz="914400">
              <a:spcBef>
                <a:spcPts val="1600"/>
              </a:spcBef>
              <a:spcAft>
                <a:spcPts val="0"/>
              </a:spcAft>
              <a:buFont typeface="Arial" panose="020B0604020202020204" pitchFamily="34" charset="0"/>
              <a:buChar char="•"/>
            </a:pPr>
            <a:r>
              <a:rPr lang="en-US" sz="1200" kern="1200">
                <a:latin typeface="+mn-lt"/>
                <a:ea typeface="+mn-ea"/>
                <a:cs typeface="+mn-cs"/>
              </a:rPr>
              <a:t>As well as senior finance roles at the London Stock Exchange</a:t>
            </a:r>
          </a:p>
          <a:p>
            <a:pPr marL="0" lvl="0" indent="-228600" defTabSz="914400">
              <a:spcBef>
                <a:spcPts val="1600"/>
              </a:spcBef>
              <a:spcAft>
                <a:spcPts val="0"/>
              </a:spcAft>
              <a:buFont typeface="Arial" panose="020B0604020202020204" pitchFamily="34" charset="0"/>
              <a:buChar char="•"/>
            </a:pPr>
            <a:r>
              <a:rPr lang="en-US" sz="1200" kern="1200">
                <a:latin typeface="+mn-lt"/>
                <a:ea typeface="+mn-ea"/>
                <a:cs typeface="+mn-cs"/>
              </a:rPr>
              <a:t>ACA Chartered Accountant</a:t>
            </a:r>
          </a:p>
          <a:p>
            <a:pPr marL="0" lvl="0" indent="-228600" defTabSz="914400">
              <a:spcBef>
                <a:spcPts val="1600"/>
              </a:spcBef>
              <a:spcAft>
                <a:spcPts val="1600"/>
              </a:spcAft>
              <a:buFont typeface="Arial" panose="020B0604020202020204" pitchFamily="34" charset="0"/>
              <a:buChar char="•"/>
            </a:pPr>
            <a:endParaRPr lang="en-US" sz="1200" kern="1200">
              <a:latin typeface="+mn-lt"/>
              <a:ea typeface="+mn-ea"/>
              <a:cs typeface="+mn-cs"/>
            </a:endParaRPr>
          </a:p>
        </p:txBody>
      </p:sp>
      <p:pic>
        <p:nvPicPr>
          <p:cNvPr id="577" name="Google Shape;577;p98"/>
          <p:cNvPicPr preferRelativeResize="0"/>
          <p:nvPr/>
        </p:nvPicPr>
        <p:blipFill>
          <a:blip r:embed="rId3"/>
          <a:stretch>
            <a:fillRect/>
          </a:stretch>
        </p:blipFill>
        <p:spPr>
          <a:xfrm>
            <a:off x="3716504" y="1002707"/>
            <a:ext cx="4595465" cy="3455108"/>
          </a:xfrm>
          <a:prstGeom prst="rect">
            <a:avLst/>
          </a:prstGeom>
          <a:noFill/>
        </p:spPr>
      </p:pic>
      <p:sp>
        <p:nvSpPr>
          <p:cNvPr id="9" name="TextBox 8">
            <a:extLst>
              <a:ext uri="{FF2B5EF4-FFF2-40B4-BE49-F238E27FC236}">
                <a16:creationId xmlns:a16="http://schemas.microsoft.com/office/drawing/2014/main" xmlns="" id="{F15D875F-8D19-5942-91BE-A013B761930A}"/>
              </a:ext>
            </a:extLst>
          </p:cNvPr>
          <p:cNvSpPr txBox="1"/>
          <p:nvPr/>
        </p:nvSpPr>
        <p:spPr>
          <a:xfrm>
            <a:off x="4917058" y="364070"/>
            <a:ext cx="3510950" cy="369332"/>
          </a:xfrm>
          <a:prstGeom prst="rect">
            <a:avLst/>
          </a:prstGeom>
          <a:noFill/>
        </p:spPr>
        <p:txBody>
          <a:bodyPr wrap="square" rtlCol="0">
            <a:spAutoFit/>
          </a:bodyPr>
          <a:lstStyle/>
          <a:p>
            <a:r>
              <a:rPr lang="en-US"/>
              <a:t>Andrew Findlay</a:t>
            </a:r>
          </a:p>
        </p:txBody>
      </p:sp>
      <p:pic>
        <p:nvPicPr>
          <p:cNvPr id="10" name="Picture 9">
            <a:extLst>
              <a:ext uri="{FF2B5EF4-FFF2-40B4-BE49-F238E27FC236}">
                <a16:creationId xmlns:a16="http://schemas.microsoft.com/office/drawing/2014/main" xmlns="" id="{C88561AC-DCC1-3247-99F2-D9DE9C6D4966}"/>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390189160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63" y="2255778"/>
            <a:ext cx="8520600" cy="572700"/>
          </a:xfrm>
        </p:spPr>
        <p:txBody>
          <a:bodyPr/>
          <a:lstStyle/>
          <a:p>
            <a:r>
              <a:rPr lang="en-US"/>
              <a:t>Financial and Operational Highlights</a:t>
            </a:r>
          </a:p>
        </p:txBody>
      </p:sp>
    </p:spTree>
    <p:extLst>
      <p:ext uri="{BB962C8B-B14F-4D97-AF65-F5344CB8AC3E}">
        <p14:creationId xmlns:p14="http://schemas.microsoft.com/office/powerpoint/2010/main" xmlns="" val="2528609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2171700" y="573279"/>
            <a:ext cx="6457950"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100" kern="1200" cap="all" baseline="0">
                <a:solidFill>
                  <a:schemeClr val="tx1"/>
                </a:solidFill>
                <a:latin typeface="+mj-lt"/>
                <a:ea typeface="+mj-ea"/>
                <a:cs typeface="+mj-cs"/>
              </a:rPr>
              <a:t>INternal Factors Affecting Global Airlines Industry</a:t>
            </a:r>
          </a:p>
        </p:txBody>
      </p:sp>
      <p:graphicFrame>
        <p:nvGraphicFramePr>
          <p:cNvPr id="134" name="Google Shape;132;p25">
            <a:extLst>
              <a:ext uri="{FF2B5EF4-FFF2-40B4-BE49-F238E27FC236}">
                <a16:creationId xmlns:a16="http://schemas.microsoft.com/office/drawing/2014/main" xmlns="" id="{2C4C8D93-212B-4F90-A638-1AF76F7473CC}"/>
              </a:ext>
            </a:extLst>
          </p:cNvPr>
          <p:cNvGraphicFramePr/>
          <p:nvPr/>
        </p:nvGraphicFramePr>
        <p:xfrm>
          <a:off x="514350" y="1830788"/>
          <a:ext cx="8115300" cy="2647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74327695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6263" y="1279511"/>
            <a:ext cx="7154273" cy="13813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3894" y="2957452"/>
            <a:ext cx="7059010" cy="828791"/>
          </a:xfrm>
          <a:prstGeom prst="rect">
            <a:avLst/>
          </a:prstGeom>
        </p:spPr>
      </p:pic>
      <p:pic>
        <p:nvPicPr>
          <p:cNvPr id="4" name="Picture 3">
            <a:extLst>
              <a:ext uri="{FF2B5EF4-FFF2-40B4-BE49-F238E27FC236}">
                <a16:creationId xmlns:a16="http://schemas.microsoft.com/office/drawing/2014/main" xmlns="" id="{C88561AC-DCC1-3247-99F2-D9DE9C6D4966}"/>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158084623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23442" y="1217216"/>
            <a:ext cx="7097115" cy="3286584"/>
          </a:xfrm>
          <a:prstGeom prst="rect">
            <a:avLst/>
          </a:prstGeom>
        </p:spPr>
      </p:pic>
      <p:pic>
        <p:nvPicPr>
          <p:cNvPr id="3" name="Picture 2">
            <a:extLst>
              <a:ext uri="{FF2B5EF4-FFF2-40B4-BE49-F238E27FC236}">
                <a16:creationId xmlns:a16="http://schemas.microsoft.com/office/drawing/2014/main" xmlns="" id="{C88561AC-DCC1-3247-99F2-D9DE9C6D4966}"/>
              </a:ext>
            </a:extLst>
          </p:cNvPr>
          <p:cNvPicPr>
            <a:picLocks noChangeAspect="1"/>
          </p:cNvPicPr>
          <p:nvPr/>
        </p:nvPicPr>
        <p:blipFill>
          <a:blip r:embed="rId3"/>
          <a:stretch>
            <a:fillRect/>
          </a:stretch>
        </p:blipFill>
        <p:spPr>
          <a:xfrm>
            <a:off x="7342342" y="4690410"/>
            <a:ext cx="1403498" cy="314383"/>
          </a:xfrm>
          <a:prstGeom prst="rect">
            <a:avLst/>
          </a:prstGeom>
        </p:spPr>
      </p:pic>
    </p:spTree>
    <p:extLst>
      <p:ext uri="{BB962C8B-B14F-4D97-AF65-F5344CB8AC3E}">
        <p14:creationId xmlns:p14="http://schemas.microsoft.com/office/powerpoint/2010/main" xmlns="" val="285805859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6700" y="1284905"/>
            <a:ext cx="7306695" cy="3115110"/>
          </a:xfrm>
          <a:prstGeom prst="rect">
            <a:avLst/>
          </a:prstGeom>
        </p:spPr>
      </p:pic>
    </p:spTree>
    <p:extLst>
      <p:ext uri="{BB962C8B-B14F-4D97-AF65-F5344CB8AC3E}">
        <p14:creationId xmlns:p14="http://schemas.microsoft.com/office/powerpoint/2010/main" xmlns="" val="396691827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56758" y="1282416"/>
            <a:ext cx="7230484" cy="2867425"/>
          </a:xfrm>
          <a:prstGeom prst="rect">
            <a:avLst/>
          </a:prstGeom>
        </p:spPr>
      </p:pic>
    </p:spTree>
    <p:extLst>
      <p:ext uri="{BB962C8B-B14F-4D97-AF65-F5344CB8AC3E}">
        <p14:creationId xmlns:p14="http://schemas.microsoft.com/office/powerpoint/2010/main" xmlns="" val="227113368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9053" y="1345573"/>
            <a:ext cx="7049484" cy="2981741"/>
          </a:xfrm>
          <a:prstGeom prst="rect">
            <a:avLst/>
          </a:prstGeom>
        </p:spPr>
      </p:pic>
    </p:spTree>
    <p:extLst>
      <p:ext uri="{BB962C8B-B14F-4D97-AF65-F5344CB8AC3E}">
        <p14:creationId xmlns:p14="http://schemas.microsoft.com/office/powerpoint/2010/main" xmlns="" val="131845049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24262" y="911751"/>
            <a:ext cx="5905511" cy="3888434"/>
          </a:xfrm>
          <a:prstGeom prst="rect">
            <a:avLst/>
          </a:prstGeom>
        </p:spPr>
      </p:pic>
      <p:sp>
        <p:nvSpPr>
          <p:cNvPr id="4" name="Title 3"/>
          <p:cNvSpPr>
            <a:spLocks noGrp="1"/>
          </p:cNvSpPr>
          <p:nvPr>
            <p:ph type="title"/>
          </p:nvPr>
        </p:nvSpPr>
        <p:spPr>
          <a:xfrm>
            <a:off x="2171700" y="212332"/>
            <a:ext cx="6457950" cy="969771"/>
          </a:xfrm>
        </p:spPr>
        <p:txBody>
          <a:bodyPr/>
          <a:lstStyle/>
          <a:p>
            <a:r>
              <a:rPr lang="en-US"/>
              <a:t>5 Year Summary</a:t>
            </a:r>
          </a:p>
        </p:txBody>
      </p:sp>
    </p:spTree>
    <p:extLst>
      <p:ext uri="{BB962C8B-B14F-4D97-AF65-F5344CB8AC3E}">
        <p14:creationId xmlns:p14="http://schemas.microsoft.com/office/powerpoint/2010/main" xmlns="" val="44026818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58089" y="1070810"/>
            <a:ext cx="6293026" cy="3670932"/>
          </a:xfrm>
          <a:prstGeom prst="rect">
            <a:avLst/>
          </a:prstGeom>
        </p:spPr>
      </p:pic>
      <p:sp>
        <p:nvSpPr>
          <p:cNvPr id="4" name="Title 3"/>
          <p:cNvSpPr txBox="1">
            <a:spLocks/>
          </p:cNvSpPr>
          <p:nvPr/>
        </p:nvSpPr>
        <p:spPr>
          <a:xfrm>
            <a:off x="2165684" y="356711"/>
            <a:ext cx="6457950" cy="611831"/>
          </a:xfrm>
          <a:prstGeom prst="rect">
            <a:avLst/>
          </a:prstGeom>
        </p:spPr>
        <p:txBody>
          <a:bodyPr/>
          <a:lst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a:lstStyle>
          <a:p>
            <a:r>
              <a:rPr lang="en-US"/>
              <a:t>5 Year Summary</a:t>
            </a:r>
          </a:p>
        </p:txBody>
      </p:sp>
    </p:spTree>
    <p:extLst>
      <p:ext uri="{BB962C8B-B14F-4D97-AF65-F5344CB8AC3E}">
        <p14:creationId xmlns:p14="http://schemas.microsoft.com/office/powerpoint/2010/main" xmlns="" val="13707402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0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Half year key performance indicators</a:t>
            </a:r>
            <a:endParaRPr/>
          </a:p>
        </p:txBody>
      </p:sp>
      <p:pic>
        <p:nvPicPr>
          <p:cNvPr id="589" name="Google Shape;589;p100"/>
          <p:cNvPicPr preferRelativeResize="0"/>
          <p:nvPr/>
        </p:nvPicPr>
        <p:blipFill>
          <a:blip r:embed="rId3">
            <a:alphaModFix/>
          </a:blip>
          <a:stretch>
            <a:fillRect/>
          </a:stretch>
        </p:blipFill>
        <p:spPr>
          <a:xfrm>
            <a:off x="437888" y="1152474"/>
            <a:ext cx="8268225" cy="3566975"/>
          </a:xfrm>
          <a:prstGeom prst="rect">
            <a:avLst/>
          </a:prstGeom>
          <a:noFill/>
          <a:ln>
            <a:noFill/>
          </a:ln>
        </p:spPr>
      </p:pic>
      <p:pic>
        <p:nvPicPr>
          <p:cNvPr id="5" name="Picture 4">
            <a:extLst>
              <a:ext uri="{FF2B5EF4-FFF2-40B4-BE49-F238E27FC236}">
                <a16:creationId xmlns:a16="http://schemas.microsoft.com/office/drawing/2014/main" xmlns="" id="{F4D09C9E-2FE6-174D-BDDB-AA43ACEF138B}"/>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424839829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4" name="Picture 583">
            <a:extLst>
              <a:ext uri="{FF2B5EF4-FFF2-40B4-BE49-F238E27FC236}">
                <a16:creationId xmlns:a16="http://schemas.microsoft.com/office/drawing/2014/main" xmlns="" id="{E9F5C532-C8EF-48FD-A283-265E7C39EA15}"/>
              </a:ext>
            </a:extLst>
          </p:cNvPr>
          <p:cNvPicPr>
            <a:picLocks noChangeAspect="1"/>
          </p:cNvPicPr>
          <p:nvPr/>
        </p:nvPicPr>
        <p:blipFill rotWithShape="1">
          <a:blip r:embed="rId3">
            <a:alphaModFix amt="40000"/>
          </a:blip>
          <a:srcRect t="6415" b="9315"/>
          <a:stretch/>
        </p:blipFill>
        <p:spPr>
          <a:xfrm>
            <a:off x="20" y="10"/>
            <a:ext cx="9143980" cy="5143490"/>
          </a:xfrm>
          <a:prstGeom prst="rect">
            <a:avLst/>
          </a:prstGeom>
        </p:spPr>
      </p:pic>
      <p:sp>
        <p:nvSpPr>
          <p:cNvPr id="582" name="Google Shape;582;p99"/>
          <p:cNvSpPr txBox="1">
            <a:spLocks noGrp="1"/>
          </p:cNvSpPr>
          <p:nvPr>
            <p:ph type="title"/>
          </p:nvPr>
        </p:nvSpPr>
        <p:spPr>
          <a:xfrm>
            <a:off x="1028700" y="1677879"/>
            <a:ext cx="7086600" cy="1951547"/>
          </a:xfrm>
          <a:prstGeom prst="rect">
            <a:avLst/>
          </a:prstGeom>
        </p:spPr>
        <p:txBody>
          <a:bodyPr spcFirstLastPara="1" vert="horz" lIns="91440" tIns="45720" rIns="91440" bIns="45720" rtlCol="0" anchor="b" anchorCtr="0">
            <a:normAutofit/>
          </a:bodyPr>
          <a:lstStyle/>
          <a:p>
            <a:pPr marL="0" lvl="0" indent="0" algn="l" defTabSz="914400">
              <a:spcAft>
                <a:spcPts val="0"/>
              </a:spcAft>
            </a:pPr>
            <a:r>
              <a:rPr lang="en-US" sz="6000" kern="1200" cap="all" baseline="0">
                <a:solidFill>
                  <a:schemeClr val="tx1"/>
                </a:solidFill>
                <a:latin typeface="+mj-lt"/>
                <a:ea typeface="+mj-ea"/>
                <a:cs typeface="+mj-cs"/>
              </a:rPr>
              <a:t>Financial Statements</a:t>
            </a:r>
          </a:p>
        </p:txBody>
      </p:sp>
    </p:spTree>
    <p:extLst>
      <p:ext uri="{BB962C8B-B14F-4D97-AF65-F5344CB8AC3E}">
        <p14:creationId xmlns:p14="http://schemas.microsoft.com/office/powerpoint/2010/main" xmlns="" val="45941516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0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Half year balance sheet</a:t>
            </a:r>
            <a:endParaRPr/>
          </a:p>
        </p:txBody>
      </p:sp>
      <p:pic>
        <p:nvPicPr>
          <p:cNvPr id="602" name="Google Shape;602;p102"/>
          <p:cNvPicPr preferRelativeResize="0"/>
          <p:nvPr/>
        </p:nvPicPr>
        <p:blipFill>
          <a:blip r:embed="rId3">
            <a:alphaModFix/>
          </a:blip>
          <a:stretch>
            <a:fillRect/>
          </a:stretch>
        </p:blipFill>
        <p:spPr>
          <a:xfrm>
            <a:off x="581151" y="1058926"/>
            <a:ext cx="7981698" cy="3392671"/>
          </a:xfrm>
          <a:prstGeom prst="rect">
            <a:avLst/>
          </a:prstGeom>
          <a:noFill/>
          <a:ln>
            <a:noFill/>
          </a:ln>
        </p:spPr>
      </p:pic>
      <p:pic>
        <p:nvPicPr>
          <p:cNvPr id="4" name="Picture 3">
            <a:extLst>
              <a:ext uri="{FF2B5EF4-FFF2-40B4-BE49-F238E27FC236}">
                <a16:creationId xmlns:a16="http://schemas.microsoft.com/office/drawing/2014/main" xmlns="" id="{F430DF06-BB18-3647-8CB8-66B94D6EB710}"/>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42889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6303893" y="112644"/>
            <a:ext cx="2661202" cy="619538"/>
          </a:xfrm>
        </p:spPr>
        <p:txBody>
          <a:bodyPr vert="horz" lIns="91440" tIns="45720" rIns="91440" bIns="45720" rtlCol="0" anchor="ctr">
            <a:normAutofit/>
          </a:bodyPr>
          <a:lstStyle/>
          <a:p>
            <a:pPr lvl="0" defTabSz="914400">
              <a:spcBef>
                <a:spcPct val="0"/>
              </a:spcBef>
            </a:pPr>
            <a:r>
              <a:rPr lang="en-US" sz="2700" kern="1200" cap="all" baseline="0">
                <a:solidFill>
                  <a:schemeClr val="tx1"/>
                </a:solidFill>
                <a:latin typeface="+mj-lt"/>
                <a:ea typeface="+mj-ea"/>
                <a:cs typeface="+mj-cs"/>
              </a:rPr>
              <a:t>Regulations</a:t>
            </a:r>
          </a:p>
        </p:txBody>
      </p:sp>
      <p:sp>
        <p:nvSpPr>
          <p:cNvPr id="138" name="Google Shape;138;p26"/>
          <p:cNvSpPr txBox="1">
            <a:spLocks noGrp="1"/>
          </p:cNvSpPr>
          <p:nvPr>
            <p:ph type="body" idx="1"/>
          </p:nvPr>
        </p:nvSpPr>
        <p:spPr>
          <a:xfrm>
            <a:off x="535651" y="1441691"/>
            <a:ext cx="7793339" cy="2855716"/>
          </a:xfrm>
        </p:spPr>
        <p:txBody>
          <a:bodyPr vert="horz" lIns="91440" tIns="45720" rIns="91440" bIns="45720" numCol="2" rtlCol="0" anchor="ctr">
            <a:noAutofit/>
          </a:bodyPr>
          <a:lstStyle/>
          <a:p>
            <a:pPr lvl="0" indent="-228600" defTabSz="914400">
              <a:spcAft>
                <a:spcPts val="600"/>
              </a:spcAft>
              <a:buFont typeface="Arial" panose="020B0604020202020204" pitchFamily="34" charset="0"/>
              <a:buChar char="•"/>
            </a:pPr>
            <a:r>
              <a:rPr lang="en-US" sz="1100" b="1" kern="1200" dirty="0">
                <a:latin typeface="+mn-lt"/>
                <a:ea typeface="+mn-ea"/>
                <a:cs typeface="+mn-cs"/>
              </a:rPr>
              <a:t>Air Mail Act - 1925: </a:t>
            </a:r>
            <a:r>
              <a:rPr lang="en-US" sz="1100" kern="1200" dirty="0">
                <a:latin typeface="+mn-lt"/>
                <a:ea typeface="+mn-ea"/>
                <a:cs typeface="+mn-cs"/>
              </a:rPr>
              <a:t>allowed air mail routes to be independent of the U.S. post office for up to four years.</a:t>
            </a:r>
            <a:endParaRPr lang="en-US" sz="1100" kern="1200" dirty="0">
              <a:latin typeface="+mn-lt"/>
            </a:endParaRPr>
          </a:p>
          <a:p>
            <a:pPr indent="-228600" defTabSz="914400">
              <a:spcAft>
                <a:spcPts val="600"/>
              </a:spcAft>
              <a:buFont typeface="Arial" panose="020B0604020202020204" pitchFamily="34" charset="0"/>
              <a:buChar char="•"/>
            </a:pPr>
            <a:r>
              <a:rPr lang="en-US" sz="1100" b="1" kern="1200" dirty="0">
                <a:latin typeface="+mn-lt"/>
                <a:ea typeface="+mn-ea"/>
                <a:cs typeface="+mn-cs"/>
              </a:rPr>
              <a:t>Air Commerce Act </a:t>
            </a:r>
            <a:r>
              <a:rPr lang="en-US" sz="1100" b="1" dirty="0"/>
              <a:t>-</a:t>
            </a:r>
            <a:r>
              <a:rPr lang="en-US" sz="1100" b="1" kern="1200" dirty="0">
                <a:latin typeface="+mn-lt"/>
                <a:ea typeface="+mn-ea"/>
                <a:cs typeface="+mn-cs"/>
              </a:rPr>
              <a:t>1926: </a:t>
            </a:r>
            <a:r>
              <a:rPr lang="en-US" sz="1100" dirty="0"/>
              <a:t>organized</a:t>
            </a:r>
            <a:r>
              <a:rPr lang="en-US" sz="1100" kern="1200" dirty="0">
                <a:latin typeface="+mn-lt"/>
                <a:ea typeface="+mn-ea"/>
                <a:cs typeface="+mn-cs"/>
              </a:rPr>
              <a:t> federal regulations of aircraft, airmen, navigational facilities, air traffic, and more.</a:t>
            </a:r>
            <a:endParaRPr lang="en-US" sz="1100" kern="1200" dirty="0">
              <a:latin typeface="+mn-lt"/>
            </a:endParaRPr>
          </a:p>
          <a:p>
            <a:pPr lvl="0" indent="-228600" defTabSz="914400">
              <a:spcAft>
                <a:spcPts val="600"/>
              </a:spcAft>
              <a:buFont typeface="Arial" panose="020B0604020202020204" pitchFamily="34" charset="0"/>
              <a:buChar char="•"/>
            </a:pPr>
            <a:r>
              <a:rPr lang="en-US" sz="1100" b="1" kern="1200" dirty="0">
                <a:latin typeface="+mn-lt"/>
                <a:ea typeface="+mn-ea"/>
                <a:cs typeface="+mn-cs"/>
              </a:rPr>
              <a:t>Civil Aeronautics Act - 1938: </a:t>
            </a:r>
            <a:r>
              <a:rPr lang="en-US" sz="1100" kern="1200" dirty="0">
                <a:latin typeface="+mn-lt"/>
                <a:ea typeface="+mn-ea"/>
                <a:cs typeface="+mn-cs"/>
              </a:rPr>
              <a:t>the Civil Aeronautics Board (CAB) was formed to increase regulations on airlines. The CAB regulated most of what the consumer saw regarding airlines.</a:t>
            </a:r>
            <a:endParaRPr lang="en-US" sz="1100" kern="1200" dirty="0">
              <a:latin typeface="+mn-lt"/>
            </a:endParaRPr>
          </a:p>
          <a:p>
            <a:pPr indent="-228600" defTabSz="914400">
              <a:spcAft>
                <a:spcPts val="600"/>
              </a:spcAft>
              <a:buFont typeface="Arial" panose="020B0604020202020204" pitchFamily="34" charset="0"/>
              <a:buChar char="•"/>
            </a:pPr>
            <a:r>
              <a:rPr lang="en-US" sz="1100" b="1" kern="1200" dirty="0">
                <a:highlight>
                  <a:srgbClr val="FFFF00"/>
                </a:highlight>
                <a:latin typeface="+mn-lt"/>
                <a:ea typeface="+mn-ea"/>
                <a:cs typeface="+mn-cs"/>
              </a:rPr>
              <a:t>The Chicago Convention on International Civil Aviation</a:t>
            </a:r>
            <a:r>
              <a:rPr lang="en-US" sz="1100" b="1" dirty="0">
                <a:highlight>
                  <a:srgbClr val="FFFF00"/>
                </a:highlight>
              </a:rPr>
              <a:t> - 1944</a:t>
            </a:r>
            <a:r>
              <a:rPr lang="en-US" sz="1100" b="1" kern="1200" dirty="0">
                <a:highlight>
                  <a:srgbClr val="FFFF00"/>
                </a:highlight>
                <a:latin typeface="+mn-lt"/>
                <a:ea typeface="+mn-ea"/>
                <a:cs typeface="+mn-cs"/>
              </a:rPr>
              <a:t>: </a:t>
            </a:r>
            <a:r>
              <a:rPr lang="en-US" sz="1100" kern="1200" dirty="0">
                <a:latin typeface="+mn-lt"/>
                <a:ea typeface="+mn-ea"/>
                <a:cs typeface="+mn-cs"/>
              </a:rPr>
              <a:t>establishment of the International Civil Aviation Organization</a:t>
            </a:r>
            <a:r>
              <a:rPr lang="en-US" sz="1100" dirty="0"/>
              <a:t> (ICAO) </a:t>
            </a:r>
            <a:r>
              <a:rPr lang="en-US" sz="1100" kern="1200" dirty="0">
                <a:latin typeface="+mn-lt"/>
                <a:ea typeface="+mn-ea"/>
                <a:cs typeface="+mn-cs"/>
              </a:rPr>
              <a:t>as a unit of the United Nations devoted to overseeing civil aviation.</a:t>
            </a:r>
            <a:r>
              <a:rPr lang="en-US" sz="1100" dirty="0"/>
              <a:t> </a:t>
            </a:r>
          </a:p>
          <a:p>
            <a:pPr indent="-228600" defTabSz="914400">
              <a:spcAft>
                <a:spcPts val="600"/>
              </a:spcAft>
              <a:buFont typeface="Arial" panose="020B0604020202020204" pitchFamily="34" charset="0"/>
              <a:buChar char="•"/>
            </a:pPr>
            <a:r>
              <a:rPr lang="en-US" sz="1100" b="1" kern="1200" dirty="0">
                <a:latin typeface="+mn-lt"/>
                <a:ea typeface="+mn-ea"/>
                <a:cs typeface="+mn-cs"/>
              </a:rPr>
              <a:t>Federal Aviation </a:t>
            </a:r>
            <a:r>
              <a:rPr lang="en-US" sz="1100" b="1" dirty="0"/>
              <a:t>Act - 1958: </a:t>
            </a:r>
            <a:r>
              <a:rPr lang="en-US" sz="1100" dirty="0">
                <a:ea typeface="+mn-lt"/>
                <a:cs typeface="+mn-lt"/>
              </a:rPr>
              <a:t>The act empowered the FAA to oversee and regulate safety in the airline industry and the use of American airspace by both military aircraft and civilian aircraft.</a:t>
            </a:r>
            <a:endParaRPr lang="en-US" sz="1100" kern="1200" dirty="0">
              <a:ea typeface="+mn-lt"/>
              <a:cs typeface="+mn-lt"/>
            </a:endParaRPr>
          </a:p>
          <a:p>
            <a:pPr indent="-228600" defTabSz="914400">
              <a:spcAft>
                <a:spcPts val="600"/>
              </a:spcAft>
              <a:buFont typeface="Arial" panose="020B0604020202020204" pitchFamily="34" charset="0"/>
              <a:buChar char="•"/>
            </a:pPr>
            <a:r>
              <a:rPr lang="en-US" sz="1100" b="1" kern="1200" dirty="0">
                <a:latin typeface="+mn-lt"/>
                <a:ea typeface="+mn-ea"/>
                <a:cs typeface="+mn-cs"/>
              </a:rPr>
              <a:t>The Tokyo Convention </a:t>
            </a:r>
            <a:r>
              <a:rPr lang="en-US" sz="1100" b="1" dirty="0"/>
              <a:t>- 1963</a:t>
            </a:r>
            <a:r>
              <a:rPr lang="en-US" sz="1100" kern="1200" dirty="0">
                <a:latin typeface="+mn-lt"/>
                <a:ea typeface="+mn-ea"/>
                <a:cs typeface="+mn-cs"/>
              </a:rPr>
              <a:t>: enacted new international standards for the treatment of criminal offenses on or involving aircraft</a:t>
            </a:r>
            <a:endParaRPr lang="en-US" sz="1100" dirty="0"/>
          </a:p>
          <a:p>
            <a:pPr indent="-228600" defTabSz="914400">
              <a:spcAft>
                <a:spcPts val="600"/>
              </a:spcAft>
              <a:buFont typeface="Arial" panose="020B0604020202020204" pitchFamily="34" charset="0"/>
              <a:buChar char="•"/>
            </a:pPr>
            <a:r>
              <a:rPr lang="en-US" sz="1100" b="1" dirty="0">
                <a:highlight>
                  <a:srgbClr val="FFFF00"/>
                </a:highlight>
              </a:rPr>
              <a:t>Airline Deregulation Act - 1978:</a:t>
            </a:r>
            <a:r>
              <a:rPr lang="en-US" sz="1100" b="1" dirty="0"/>
              <a:t> </a:t>
            </a:r>
            <a:r>
              <a:rPr lang="en-US" sz="1100" dirty="0">
                <a:ea typeface="+mn-lt"/>
                <a:cs typeface="+mn-lt"/>
              </a:rPr>
              <a:t>United States federal law that deregulated the airline industry in the United States, removing the federal government control over such areas as fares, routes, and market entry of new airlines.</a:t>
            </a:r>
            <a:endParaRPr lang="en-US" sz="1100" kern="1200" dirty="0">
              <a:ea typeface="+mn-lt"/>
              <a:cs typeface="+mn-lt"/>
            </a:endParaRPr>
          </a:p>
          <a:p>
            <a:pPr indent="-228600" defTabSz="914400">
              <a:spcAft>
                <a:spcPts val="600"/>
              </a:spcAft>
              <a:buFont typeface="Arial" panose="020B0604020202020204" pitchFamily="34" charset="0"/>
              <a:buChar char="•"/>
            </a:pPr>
            <a:r>
              <a:rPr lang="en-US" sz="1100" b="1" kern="1200" dirty="0">
                <a:latin typeface="+mn-lt"/>
                <a:ea typeface="+mn-ea"/>
                <a:cs typeface="+mn-cs"/>
              </a:rPr>
              <a:t>The Montreal Convention of 1999: </a:t>
            </a:r>
            <a:r>
              <a:rPr lang="en-US" sz="1100" kern="1200" dirty="0">
                <a:latin typeface="+mn-lt"/>
                <a:ea typeface="+mn-ea"/>
                <a:cs typeface="+mn-cs"/>
              </a:rPr>
              <a:t>updated the carrier liability provisions of the Warsaw Convention, while the Cape Town Treaty of 2001 created an international regime for the registration of security interests in aircraft and certain other large movable assets.</a:t>
            </a:r>
            <a:endParaRPr lang="en-US" sz="1100" kern="1200" dirty="0">
              <a:latin typeface="+mn-lt"/>
            </a:endParaRPr>
          </a:p>
          <a:p>
            <a:pPr indent="-228600" defTabSz="914400">
              <a:spcAft>
                <a:spcPts val="600"/>
              </a:spcAft>
              <a:buFont typeface="Arial" panose="020B0604020202020204" pitchFamily="34" charset="0"/>
              <a:buChar char="•"/>
            </a:pPr>
            <a:r>
              <a:rPr lang="en-US" sz="1100" b="1" kern="1200" dirty="0">
                <a:highlight>
                  <a:srgbClr val="FFFF00"/>
                </a:highlight>
                <a:latin typeface="+mn-lt"/>
                <a:ea typeface="+mn-ea"/>
                <a:cs typeface="+mn-cs"/>
              </a:rPr>
              <a:t>EU-US Open-skies Agreement </a:t>
            </a:r>
            <a:r>
              <a:rPr lang="en-US" sz="1100" b="1" dirty="0">
                <a:highlight>
                  <a:srgbClr val="FFFF00"/>
                </a:highlight>
              </a:rPr>
              <a:t>– </a:t>
            </a:r>
            <a:r>
              <a:rPr lang="en-US" sz="1100" b="1" kern="1200" dirty="0">
                <a:highlight>
                  <a:srgbClr val="FFFF00"/>
                </a:highlight>
                <a:latin typeface="+mn-lt"/>
                <a:ea typeface="+mn-ea"/>
                <a:cs typeface="+mn-cs"/>
              </a:rPr>
              <a:t>2007</a:t>
            </a:r>
            <a:r>
              <a:rPr lang="en-US" sz="1100" b="1" dirty="0">
                <a:highlight>
                  <a:srgbClr val="FFFF00"/>
                </a:highlight>
              </a:rPr>
              <a:t>: </a:t>
            </a:r>
            <a:r>
              <a:rPr lang="en-US" sz="1100" dirty="0">
                <a:ea typeface="+mn-lt"/>
                <a:cs typeface="+mn-lt"/>
              </a:rPr>
              <a:t>The agreement allows any airline of the European Union and any airline of the United States to fly between any point in the European Union and any point in the United States.</a:t>
            </a:r>
            <a:endParaRPr lang="en-US" sz="1100" kern="1200" dirty="0">
              <a:latin typeface="+mn-lt"/>
            </a:endParaRPr>
          </a:p>
        </p:txBody>
      </p:sp>
    </p:spTree>
    <p:extLst>
      <p:ext uri="{BB962C8B-B14F-4D97-AF65-F5344CB8AC3E}">
        <p14:creationId xmlns:p14="http://schemas.microsoft.com/office/powerpoint/2010/main" xmlns="" val="159472910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0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FY 18</a:t>
            </a:r>
            <a:endParaRPr/>
          </a:p>
        </p:txBody>
      </p:sp>
      <p:pic>
        <p:nvPicPr>
          <p:cNvPr id="608" name="Google Shape;608;p103"/>
          <p:cNvPicPr preferRelativeResize="0"/>
          <p:nvPr/>
        </p:nvPicPr>
        <p:blipFill>
          <a:blip r:embed="rId3">
            <a:alphaModFix/>
          </a:blip>
          <a:stretch>
            <a:fillRect/>
          </a:stretch>
        </p:blipFill>
        <p:spPr>
          <a:xfrm>
            <a:off x="1252425" y="1017725"/>
            <a:ext cx="6229077" cy="3820975"/>
          </a:xfrm>
          <a:prstGeom prst="rect">
            <a:avLst/>
          </a:prstGeom>
          <a:noFill/>
          <a:ln>
            <a:noFill/>
          </a:ln>
        </p:spPr>
      </p:pic>
      <p:pic>
        <p:nvPicPr>
          <p:cNvPr id="4" name="Picture 3">
            <a:extLst>
              <a:ext uri="{FF2B5EF4-FFF2-40B4-BE49-F238E27FC236}">
                <a16:creationId xmlns:a16="http://schemas.microsoft.com/office/drawing/2014/main" xmlns="" id="{0CE7CF2A-7833-E941-BDFB-EA2CD738C186}"/>
              </a:ext>
            </a:extLst>
          </p:cNvPr>
          <p:cNvPicPr>
            <a:picLocks noChangeAspect="1"/>
          </p:cNvPicPr>
          <p:nvPr/>
        </p:nvPicPr>
        <p:blipFill>
          <a:blip r:embed="rId4"/>
          <a:stretch>
            <a:fillRect/>
          </a:stretch>
        </p:blipFill>
        <p:spPr>
          <a:xfrm>
            <a:off x="7708604" y="4807688"/>
            <a:ext cx="1219388" cy="273142"/>
          </a:xfrm>
          <a:prstGeom prst="rect">
            <a:avLst/>
          </a:prstGeom>
        </p:spPr>
      </p:pic>
    </p:spTree>
    <p:extLst>
      <p:ext uri="{BB962C8B-B14F-4D97-AF65-F5344CB8AC3E}">
        <p14:creationId xmlns:p14="http://schemas.microsoft.com/office/powerpoint/2010/main" xmlns="" val="5447546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10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FY 18 (</a:t>
            </a:r>
            <a:r>
              <a:rPr lang="en" err="1"/>
              <a:t>cont</a:t>
            </a:r>
            <a:r>
              <a:rPr lang="en"/>
              <a:t>)</a:t>
            </a:r>
            <a:endParaRPr/>
          </a:p>
        </p:txBody>
      </p:sp>
      <p:pic>
        <p:nvPicPr>
          <p:cNvPr id="614" name="Google Shape;614;p104"/>
          <p:cNvPicPr preferRelativeResize="0"/>
          <p:nvPr/>
        </p:nvPicPr>
        <p:blipFill>
          <a:blip r:embed="rId3">
            <a:alphaModFix/>
          </a:blip>
          <a:stretch>
            <a:fillRect/>
          </a:stretch>
        </p:blipFill>
        <p:spPr>
          <a:xfrm>
            <a:off x="1060875" y="1150375"/>
            <a:ext cx="6791325" cy="3190875"/>
          </a:xfrm>
          <a:prstGeom prst="rect">
            <a:avLst/>
          </a:prstGeom>
          <a:noFill/>
          <a:ln>
            <a:noFill/>
          </a:ln>
        </p:spPr>
      </p:pic>
      <p:pic>
        <p:nvPicPr>
          <p:cNvPr id="4" name="Picture 3">
            <a:extLst>
              <a:ext uri="{FF2B5EF4-FFF2-40B4-BE49-F238E27FC236}">
                <a16:creationId xmlns:a16="http://schemas.microsoft.com/office/drawing/2014/main" xmlns="" id="{E37232AE-9B5E-B144-AD1E-2F475E94E87F}"/>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155127843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10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FY 18</a:t>
            </a:r>
            <a:endParaRPr/>
          </a:p>
        </p:txBody>
      </p:sp>
      <p:pic>
        <p:nvPicPr>
          <p:cNvPr id="620" name="Google Shape;620;p105"/>
          <p:cNvPicPr preferRelativeResize="0"/>
          <p:nvPr/>
        </p:nvPicPr>
        <p:blipFill>
          <a:blip r:embed="rId3">
            <a:alphaModFix/>
          </a:blip>
          <a:stretch>
            <a:fillRect/>
          </a:stretch>
        </p:blipFill>
        <p:spPr>
          <a:xfrm>
            <a:off x="991575" y="1460500"/>
            <a:ext cx="6800850" cy="2800350"/>
          </a:xfrm>
          <a:prstGeom prst="rect">
            <a:avLst/>
          </a:prstGeom>
          <a:noFill/>
          <a:ln>
            <a:noFill/>
          </a:ln>
        </p:spPr>
      </p:pic>
      <p:pic>
        <p:nvPicPr>
          <p:cNvPr id="4" name="Picture 3">
            <a:extLst>
              <a:ext uri="{FF2B5EF4-FFF2-40B4-BE49-F238E27FC236}">
                <a16:creationId xmlns:a16="http://schemas.microsoft.com/office/drawing/2014/main" xmlns="" id="{1F49723E-1EE9-5146-82CE-AE82189E4F9E}"/>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171351134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FY 18 (CONT)</a:t>
            </a:r>
            <a:endParaRPr/>
          </a:p>
        </p:txBody>
      </p:sp>
      <p:pic>
        <p:nvPicPr>
          <p:cNvPr id="626" name="Google Shape;626;p106"/>
          <p:cNvPicPr preferRelativeResize="0"/>
          <p:nvPr/>
        </p:nvPicPr>
        <p:blipFill>
          <a:blip r:embed="rId3">
            <a:alphaModFix/>
          </a:blip>
          <a:stretch>
            <a:fillRect/>
          </a:stretch>
        </p:blipFill>
        <p:spPr>
          <a:xfrm>
            <a:off x="1247775" y="1231075"/>
            <a:ext cx="6648450" cy="3162300"/>
          </a:xfrm>
          <a:prstGeom prst="rect">
            <a:avLst/>
          </a:prstGeom>
          <a:noFill/>
          <a:ln>
            <a:noFill/>
          </a:ln>
        </p:spPr>
      </p:pic>
      <p:pic>
        <p:nvPicPr>
          <p:cNvPr id="4" name="Picture 3">
            <a:extLst>
              <a:ext uri="{FF2B5EF4-FFF2-40B4-BE49-F238E27FC236}">
                <a16:creationId xmlns:a16="http://schemas.microsoft.com/office/drawing/2014/main" xmlns="" id="{30457945-32EE-9743-A565-5A9168CFAA56}"/>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105119626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0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Half year income statement</a:t>
            </a:r>
            <a:endParaRPr/>
          </a:p>
        </p:txBody>
      </p:sp>
      <p:pic>
        <p:nvPicPr>
          <p:cNvPr id="596" name="Google Shape;596;p101"/>
          <p:cNvPicPr preferRelativeResize="0"/>
          <p:nvPr/>
        </p:nvPicPr>
        <p:blipFill>
          <a:blip r:embed="rId3">
            <a:alphaModFix/>
          </a:blip>
          <a:stretch>
            <a:fillRect/>
          </a:stretch>
        </p:blipFill>
        <p:spPr>
          <a:xfrm>
            <a:off x="311700" y="1161867"/>
            <a:ext cx="8520601" cy="3444558"/>
          </a:xfrm>
          <a:prstGeom prst="rect">
            <a:avLst/>
          </a:prstGeom>
          <a:noFill/>
          <a:ln>
            <a:noFill/>
          </a:ln>
        </p:spPr>
      </p:pic>
      <p:pic>
        <p:nvPicPr>
          <p:cNvPr id="5" name="Picture 4">
            <a:extLst>
              <a:ext uri="{FF2B5EF4-FFF2-40B4-BE49-F238E27FC236}">
                <a16:creationId xmlns:a16="http://schemas.microsoft.com/office/drawing/2014/main" xmlns="" id="{56A62C32-A9AE-7A44-8171-A963128A40CB}"/>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258147084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0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Cash Flow FY 18 </a:t>
            </a:r>
            <a:endParaRPr/>
          </a:p>
        </p:txBody>
      </p:sp>
      <p:pic>
        <p:nvPicPr>
          <p:cNvPr id="638" name="Google Shape;638;p108"/>
          <p:cNvPicPr preferRelativeResize="0"/>
          <p:nvPr/>
        </p:nvPicPr>
        <p:blipFill>
          <a:blip r:embed="rId3">
            <a:alphaModFix/>
          </a:blip>
          <a:stretch>
            <a:fillRect/>
          </a:stretch>
        </p:blipFill>
        <p:spPr>
          <a:xfrm>
            <a:off x="1119188" y="1198875"/>
            <a:ext cx="6905625" cy="3124200"/>
          </a:xfrm>
          <a:prstGeom prst="rect">
            <a:avLst/>
          </a:prstGeom>
          <a:noFill/>
          <a:ln>
            <a:noFill/>
          </a:ln>
        </p:spPr>
      </p:pic>
      <p:pic>
        <p:nvPicPr>
          <p:cNvPr id="4" name="Picture 3">
            <a:extLst>
              <a:ext uri="{FF2B5EF4-FFF2-40B4-BE49-F238E27FC236}">
                <a16:creationId xmlns:a16="http://schemas.microsoft.com/office/drawing/2014/main" xmlns="" id="{415E8FE7-BEF0-704D-B17F-584EA07D877E}"/>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327151048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0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Cash flow FY 18 (CONT)</a:t>
            </a:r>
            <a:endParaRPr/>
          </a:p>
        </p:txBody>
      </p:sp>
      <p:pic>
        <p:nvPicPr>
          <p:cNvPr id="644" name="Google Shape;644;p109"/>
          <p:cNvPicPr preferRelativeResize="0"/>
          <p:nvPr/>
        </p:nvPicPr>
        <p:blipFill>
          <a:blip r:embed="rId3">
            <a:alphaModFix/>
          </a:blip>
          <a:stretch>
            <a:fillRect/>
          </a:stretch>
        </p:blipFill>
        <p:spPr>
          <a:xfrm>
            <a:off x="1209675" y="1228725"/>
            <a:ext cx="6724650" cy="2686050"/>
          </a:xfrm>
          <a:prstGeom prst="rect">
            <a:avLst/>
          </a:prstGeom>
          <a:noFill/>
          <a:ln>
            <a:noFill/>
          </a:ln>
        </p:spPr>
      </p:pic>
      <p:pic>
        <p:nvPicPr>
          <p:cNvPr id="4" name="Picture 3">
            <a:extLst>
              <a:ext uri="{FF2B5EF4-FFF2-40B4-BE49-F238E27FC236}">
                <a16:creationId xmlns:a16="http://schemas.microsoft.com/office/drawing/2014/main" xmlns="" id="{525135AA-18E2-4846-904C-A9A1814F08A2}"/>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118051566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Cash flow Half year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t="9820" r="-725"/>
          <a:stretch/>
        </p:blipFill>
        <p:spPr>
          <a:xfrm>
            <a:off x="1817076" y="1128455"/>
            <a:ext cx="5322277" cy="3795238"/>
          </a:xfrm>
          <a:prstGeom prst="rect">
            <a:avLst/>
          </a:prstGeom>
        </p:spPr>
      </p:pic>
      <p:pic>
        <p:nvPicPr>
          <p:cNvPr id="5" name="Picture 4">
            <a:extLst>
              <a:ext uri="{FF2B5EF4-FFF2-40B4-BE49-F238E27FC236}">
                <a16:creationId xmlns:a16="http://schemas.microsoft.com/office/drawing/2014/main" xmlns="" id="{525135AA-18E2-4846-904C-A9A1814F08A2}"/>
              </a:ext>
            </a:extLst>
          </p:cNvPr>
          <p:cNvPicPr>
            <a:picLocks noChangeAspect="1"/>
          </p:cNvPicPr>
          <p:nvPr/>
        </p:nvPicPr>
        <p:blipFill>
          <a:blip r:embed="rId3"/>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345949754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CASH FLOW HALF YEAR</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48316" y="1218512"/>
            <a:ext cx="6847367" cy="3672593"/>
          </a:xfrm>
          <a:prstGeom prst="rect">
            <a:avLst/>
          </a:prstGeom>
        </p:spPr>
      </p:pic>
      <p:pic>
        <p:nvPicPr>
          <p:cNvPr id="5" name="Picture 4">
            <a:extLst>
              <a:ext uri="{FF2B5EF4-FFF2-40B4-BE49-F238E27FC236}">
                <a16:creationId xmlns:a16="http://schemas.microsoft.com/office/drawing/2014/main" xmlns="" id="{525135AA-18E2-4846-904C-A9A1814F08A2}"/>
              </a:ext>
            </a:extLst>
          </p:cNvPr>
          <p:cNvPicPr>
            <a:picLocks noChangeAspect="1"/>
          </p:cNvPicPr>
          <p:nvPr/>
        </p:nvPicPr>
        <p:blipFill>
          <a:blip r:embed="rId3"/>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97590243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0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Statement of Changes in Equity FY 18</a:t>
            </a:r>
            <a:endParaRPr/>
          </a:p>
        </p:txBody>
      </p:sp>
      <p:pic>
        <p:nvPicPr>
          <p:cNvPr id="632" name="Google Shape;632;p107"/>
          <p:cNvPicPr preferRelativeResize="0"/>
          <p:nvPr/>
        </p:nvPicPr>
        <p:blipFill>
          <a:blip r:embed="rId3">
            <a:alphaModFix/>
          </a:blip>
          <a:stretch>
            <a:fillRect/>
          </a:stretch>
        </p:blipFill>
        <p:spPr>
          <a:xfrm>
            <a:off x="1163175" y="1992850"/>
            <a:ext cx="6581775" cy="1762125"/>
          </a:xfrm>
          <a:prstGeom prst="rect">
            <a:avLst/>
          </a:prstGeom>
          <a:noFill/>
          <a:ln>
            <a:noFill/>
          </a:ln>
        </p:spPr>
      </p:pic>
      <p:pic>
        <p:nvPicPr>
          <p:cNvPr id="4" name="Picture 3">
            <a:extLst>
              <a:ext uri="{FF2B5EF4-FFF2-40B4-BE49-F238E27FC236}">
                <a16:creationId xmlns:a16="http://schemas.microsoft.com/office/drawing/2014/main" xmlns="" id="{455EE3AD-3FD5-1348-9FF7-693804D2652F}"/>
              </a:ext>
            </a:extLst>
          </p:cNvPr>
          <p:cNvPicPr>
            <a:picLocks noChangeAspect="1"/>
          </p:cNvPicPr>
          <p:nvPr/>
        </p:nvPicPr>
        <p:blipFill>
          <a:blip r:embed="rId4"/>
          <a:stretch>
            <a:fillRect/>
          </a:stretch>
        </p:blipFill>
        <p:spPr>
          <a:xfrm>
            <a:off x="7354374" y="4750568"/>
            <a:ext cx="1403498" cy="314383"/>
          </a:xfrm>
          <a:prstGeom prst="rect">
            <a:avLst/>
          </a:prstGeom>
        </p:spPr>
      </p:pic>
    </p:spTree>
    <p:extLst>
      <p:ext uri="{BB962C8B-B14F-4D97-AF65-F5344CB8AC3E}">
        <p14:creationId xmlns:p14="http://schemas.microsoft.com/office/powerpoint/2010/main" xmlns="" val="3495070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514350" y="799622"/>
            <a:ext cx="2480058" cy="3861278"/>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400" kern="1200" cap="all" baseline="0">
                <a:solidFill>
                  <a:schemeClr val="tx1"/>
                </a:solidFill>
                <a:latin typeface="+mj-lt"/>
                <a:ea typeface="+mj-ea"/>
                <a:cs typeface="+mj-cs"/>
              </a:rPr>
              <a:t>Open-skies agreements</a:t>
            </a:r>
          </a:p>
        </p:txBody>
      </p:sp>
      <p:graphicFrame>
        <p:nvGraphicFramePr>
          <p:cNvPr id="2" name="Diagram 1">
            <a:extLst>
              <a:ext uri="{FF2B5EF4-FFF2-40B4-BE49-F238E27FC236}">
                <a16:creationId xmlns:a16="http://schemas.microsoft.com/office/drawing/2014/main" xmlns="" id="{CDDD4E69-BCEB-4FD1-BF84-5FA9AA00EE43}"/>
              </a:ext>
            </a:extLst>
          </p:cNvPr>
          <p:cNvGraphicFramePr/>
          <p:nvPr/>
        </p:nvGraphicFramePr>
        <p:xfrm>
          <a:off x="3263593" y="845343"/>
          <a:ext cx="5635242" cy="3815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29581530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Shape 648"/>
        <p:cNvGrpSpPr/>
        <p:nvPr/>
      </p:nvGrpSpPr>
      <p:grpSpPr>
        <a:xfrm>
          <a:off x="0" y="0"/>
          <a:ext cx="0" cy="0"/>
          <a:chOff x="0" y="0"/>
          <a:chExt cx="0" cy="0"/>
        </a:xfrm>
      </p:grpSpPr>
      <p:pic>
        <p:nvPicPr>
          <p:cNvPr id="79" name="Picture 78">
            <a:extLst>
              <a:ext uri="{FF2B5EF4-FFF2-40B4-BE49-F238E27FC236}">
                <a16:creationId xmlns:a16="http://schemas.microsoft.com/office/drawing/2014/main" xmlns="" id="{A932DB99-93A2-40E5-BC49-E211DCC03CA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9144000" cy="1081087"/>
          </a:xfrm>
          <a:prstGeom prst="rect">
            <a:avLst/>
          </a:prstGeom>
        </p:spPr>
      </p:pic>
      <p:pic>
        <p:nvPicPr>
          <p:cNvPr id="81" name="Picture 80">
            <a:extLst>
              <a:ext uri="{FF2B5EF4-FFF2-40B4-BE49-F238E27FC236}">
                <a16:creationId xmlns:a16="http://schemas.microsoft.com/office/drawing/2014/main" xmlns="" id="{2A48D323-B3EB-44BB-ABAA-D89B3AF28FA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xmlns="" val="0"/>
              </a:ext>
            </a:extLst>
          </a:blip>
          <a:stretch>
            <a:fillRect/>
          </a:stretch>
        </p:blipFill>
        <p:spPr>
          <a:xfrm>
            <a:off x="0" y="3281362"/>
            <a:ext cx="9144000" cy="1862138"/>
          </a:xfrm>
          <a:prstGeom prst="rect">
            <a:avLst/>
          </a:prstGeom>
        </p:spPr>
      </p:pic>
      <p:sp useBgFill="1">
        <p:nvSpPr>
          <p:cNvPr id="83" name="Rectangle 82">
            <a:extLst>
              <a:ext uri="{FF2B5EF4-FFF2-40B4-BE49-F238E27FC236}">
                <a16:creationId xmlns:a16="http://schemas.microsoft.com/office/drawing/2014/main" xmlns="" id="{50496C6C-A85F-426B-9ED1-3444166CE4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Google Shape;649;p110"/>
          <p:cNvSpPr txBox="1">
            <a:spLocks noGrp="1"/>
          </p:cNvSpPr>
          <p:nvPr>
            <p:ph type="title"/>
          </p:nvPr>
        </p:nvSpPr>
        <p:spPr>
          <a:xfrm>
            <a:off x="594362" y="615948"/>
            <a:ext cx="4574029" cy="3916588"/>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500" kern="1200" cap="all" baseline="0">
                <a:solidFill>
                  <a:schemeClr val="tx1"/>
                </a:solidFill>
                <a:latin typeface="+mj-lt"/>
                <a:ea typeface="+mj-ea"/>
                <a:cs typeface="+mj-cs"/>
              </a:rPr>
              <a:t>Recommendation</a:t>
            </a:r>
          </a:p>
        </p:txBody>
      </p:sp>
      <p:cxnSp>
        <p:nvCxnSpPr>
          <p:cNvPr id="85" name="Straight Connector 84">
            <a:extLst>
              <a:ext uri="{FF2B5EF4-FFF2-40B4-BE49-F238E27FC236}">
                <a16:creationId xmlns:a16="http://schemas.microsoft.com/office/drawing/2014/main" xmlns="" id="{AD0EF22F-5D3C-4240-8C32-1B20803E5A8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547831" y="1442672"/>
            <a:ext cx="0" cy="22631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xmlns="" id="{4AF26941-50B6-4D7B-AE52-225540B7E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r="43750"/>
          <a:stretch/>
        </p:blipFill>
        <p:spPr>
          <a:xfrm rot="16200000">
            <a:off x="5641181" y="1640681"/>
            <a:ext cx="5143499" cy="1862138"/>
          </a:xfrm>
          <a:prstGeom prst="rect">
            <a:avLst/>
          </a:prstGeom>
        </p:spPr>
      </p:pic>
      <p:sp>
        <p:nvSpPr>
          <p:cNvPr id="650" name="Google Shape;650;p110"/>
          <p:cNvSpPr txBox="1">
            <a:spLocks noGrp="1"/>
          </p:cNvSpPr>
          <p:nvPr>
            <p:ph type="body" idx="1"/>
          </p:nvPr>
        </p:nvSpPr>
        <p:spPr>
          <a:xfrm>
            <a:off x="5927271" y="615948"/>
            <a:ext cx="2449284" cy="3916588"/>
          </a:xfrm>
          <a:prstGeom prst="rect">
            <a:avLst/>
          </a:prstGeom>
        </p:spPr>
        <p:txBody>
          <a:bodyPr spcFirstLastPara="1" vert="horz" lIns="91440" tIns="45720" rIns="91440" bIns="45720" rtlCol="0" anchor="ctr" anchorCtr="0">
            <a:normAutofit/>
          </a:bodyPr>
          <a:lstStyle/>
          <a:p>
            <a:pPr marL="0" lvl="0" indent="0" defTabSz="914400">
              <a:spcBef>
                <a:spcPts val="1000"/>
              </a:spcBef>
              <a:spcAft>
                <a:spcPts val="0"/>
              </a:spcAft>
              <a:buNone/>
            </a:pPr>
            <a:r>
              <a:rPr lang="en-US" sz="2800" kern="1200">
                <a:latin typeface="+mn-lt"/>
                <a:ea typeface="+mn-ea"/>
                <a:cs typeface="+mn-cs"/>
              </a:rPr>
              <a:t>Hold</a:t>
            </a:r>
          </a:p>
        </p:txBody>
      </p:sp>
    </p:spTree>
    <p:extLst>
      <p:ext uri="{BB962C8B-B14F-4D97-AF65-F5344CB8AC3E}">
        <p14:creationId xmlns:p14="http://schemas.microsoft.com/office/powerpoint/2010/main" xmlns="" val="2107893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514350" y="799622"/>
            <a:ext cx="2480058" cy="3861278"/>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1900" kern="1200" cap="all" baseline="0">
                <a:latin typeface="+mj-lt"/>
                <a:ea typeface="+mj-ea"/>
                <a:cs typeface="+mj-cs"/>
              </a:rPr>
              <a:t>Environmental Factors</a:t>
            </a:r>
          </a:p>
        </p:txBody>
      </p:sp>
      <p:graphicFrame>
        <p:nvGraphicFramePr>
          <p:cNvPr id="158" name="Google Shape;156;p29">
            <a:extLst>
              <a:ext uri="{FF2B5EF4-FFF2-40B4-BE49-F238E27FC236}">
                <a16:creationId xmlns:a16="http://schemas.microsoft.com/office/drawing/2014/main" xmlns="" id="{AD63D0A3-07A1-4E0D-B473-5FEA4240084C}"/>
              </a:ext>
            </a:extLst>
          </p:cNvPr>
          <p:cNvGraphicFramePr/>
          <p:nvPr>
            <p:extLst>
              <p:ext uri="{D42A27DB-BD31-4B8C-83A1-F6EECF244321}">
                <p14:modId xmlns:p14="http://schemas.microsoft.com/office/powerpoint/2010/main" xmlns="" val="1695415824"/>
              </p:ext>
            </p:extLst>
          </p:nvPr>
        </p:nvGraphicFramePr>
        <p:xfrm>
          <a:off x="3959604" y="559593"/>
          <a:ext cx="4717669" cy="4085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6470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931A4F-B61F-43E6-91BD-14388D3439BF}"/>
              </a:ext>
            </a:extLst>
          </p:cNvPr>
          <p:cNvSpPr>
            <a:spLocks noGrp="1"/>
          </p:cNvSpPr>
          <p:nvPr>
            <p:ph type="title"/>
          </p:nvPr>
        </p:nvSpPr>
        <p:spPr>
          <a:xfrm>
            <a:off x="3184663" y="441634"/>
            <a:ext cx="5837417" cy="682422"/>
          </a:xfrm>
        </p:spPr>
        <p:txBody>
          <a:bodyPr vert="horz" lIns="91440" tIns="45720" rIns="91440" bIns="45720" rtlCol="0" anchor="b">
            <a:normAutofit/>
          </a:bodyPr>
          <a:lstStyle/>
          <a:p>
            <a:pPr algn="l" defTabSz="914400">
              <a:spcBef>
                <a:spcPct val="0"/>
              </a:spcBef>
            </a:pPr>
            <a:r>
              <a:rPr lang="en-US" sz="3300" kern="1200" cap="all" baseline="0">
                <a:solidFill>
                  <a:schemeClr val="tx1"/>
                </a:solidFill>
                <a:latin typeface="+mj-lt"/>
                <a:ea typeface="+mj-ea"/>
                <a:cs typeface="+mj-cs"/>
              </a:rPr>
              <a:t>Economic factors: GDP</a:t>
            </a:r>
          </a:p>
        </p:txBody>
      </p:sp>
      <p:pic>
        <p:nvPicPr>
          <p:cNvPr id="6148" name="Picture 4">
            <a:extLst>
              <a:ext uri="{FF2B5EF4-FFF2-40B4-BE49-F238E27FC236}">
                <a16:creationId xmlns:a16="http://schemas.microsoft.com/office/drawing/2014/main" xmlns="" id="{6762F110-6B89-4F54-A8D1-A2A47A2787B3}"/>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1540305" y="1490810"/>
            <a:ext cx="5697481" cy="31054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02047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7" name="Google Shape;547;p66"/>
          <p:cNvSpPr txBox="1"/>
          <p:nvPr/>
        </p:nvSpPr>
        <p:spPr>
          <a:xfrm>
            <a:off x="1061850" y="4562775"/>
            <a:ext cx="21912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Source: ICAO</a:t>
            </a:r>
            <a:endParaRPr sz="1100"/>
          </a:p>
        </p:txBody>
      </p:sp>
      <p:pic>
        <p:nvPicPr>
          <p:cNvPr id="548" name="Google Shape;548;p66"/>
          <p:cNvPicPr preferRelativeResize="0"/>
          <p:nvPr/>
        </p:nvPicPr>
        <p:blipFill rotWithShape="1">
          <a:blip r:embed="rId3">
            <a:alphaModFix/>
          </a:blip>
          <a:srcRect l="16794" t="27768" r="15756" b="25254"/>
          <a:stretch/>
        </p:blipFill>
        <p:spPr>
          <a:xfrm>
            <a:off x="462725" y="1280650"/>
            <a:ext cx="8218550" cy="3219926"/>
          </a:xfrm>
          <a:prstGeom prst="rect">
            <a:avLst/>
          </a:prstGeom>
          <a:noFill/>
          <a:ln>
            <a:noFill/>
          </a:ln>
        </p:spPr>
      </p:pic>
      <p:sp>
        <p:nvSpPr>
          <p:cNvPr id="549" name="Google Shape;549;p66"/>
          <p:cNvSpPr/>
          <p:nvPr/>
        </p:nvSpPr>
        <p:spPr>
          <a:xfrm>
            <a:off x="510275" y="2816675"/>
            <a:ext cx="8171100" cy="329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xmlns="" id="{F02FD807-3BCA-4C5F-9E3F-C34197BE8260}"/>
              </a:ext>
            </a:extLst>
          </p:cNvPr>
          <p:cNvSpPr>
            <a:spLocks noGrp="1"/>
          </p:cNvSpPr>
          <p:nvPr>
            <p:ph type="title"/>
          </p:nvPr>
        </p:nvSpPr>
        <p:spPr/>
        <p:txBody>
          <a:bodyPr/>
          <a:lstStyle/>
          <a:p>
            <a:r>
              <a:rPr lang="en-US"/>
              <a:t>Global Statistics</a:t>
            </a:r>
          </a:p>
        </p:txBody>
      </p:sp>
    </p:spTree>
    <p:extLst>
      <p:ext uri="{BB962C8B-B14F-4D97-AF65-F5344CB8AC3E}">
        <p14:creationId xmlns:p14="http://schemas.microsoft.com/office/powerpoint/2010/main" xmlns="" val="2477042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AC9CE-4440-4712-80C0-E5DF1F3B6982}"/>
              </a:ext>
            </a:extLst>
          </p:cNvPr>
          <p:cNvSpPr>
            <a:spLocks noGrp="1"/>
          </p:cNvSpPr>
          <p:nvPr>
            <p:ph type="title"/>
          </p:nvPr>
        </p:nvSpPr>
        <p:spPr>
          <a:xfrm>
            <a:off x="514350" y="799622"/>
            <a:ext cx="2480058" cy="3861278"/>
          </a:xfrm>
        </p:spPr>
        <p:txBody>
          <a:bodyPr vert="horz" lIns="91440" tIns="45720" rIns="91440" bIns="45720" rtlCol="0" anchor="ctr">
            <a:normAutofit/>
          </a:bodyPr>
          <a:lstStyle/>
          <a:p>
            <a:pPr defTabSz="914400">
              <a:spcBef>
                <a:spcPct val="0"/>
              </a:spcBef>
            </a:pPr>
            <a:r>
              <a:rPr lang="en-US" sz="2400" kern="1200" cap="all" baseline="0">
                <a:solidFill>
                  <a:schemeClr val="tx1"/>
                </a:solidFill>
                <a:latin typeface="+mj-lt"/>
                <a:ea typeface="+mj-ea"/>
                <a:cs typeface="+mj-cs"/>
              </a:rPr>
              <a:t>Some industry facts</a:t>
            </a:r>
          </a:p>
        </p:txBody>
      </p:sp>
      <p:graphicFrame>
        <p:nvGraphicFramePr>
          <p:cNvPr id="8" name="TextBox 5">
            <a:extLst>
              <a:ext uri="{FF2B5EF4-FFF2-40B4-BE49-F238E27FC236}">
                <a16:creationId xmlns:a16="http://schemas.microsoft.com/office/drawing/2014/main" xmlns="" id="{113FF2C9-519B-485F-9ADB-24A9583C2803}"/>
              </a:ext>
            </a:extLst>
          </p:cNvPr>
          <p:cNvGraphicFramePr/>
          <p:nvPr/>
        </p:nvGraphicFramePr>
        <p:xfrm>
          <a:off x="3508758" y="845343"/>
          <a:ext cx="4802995" cy="3815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78477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DF06D9-7BA4-4954-8DBB-AF203D1D0BB9}"/>
              </a:ext>
            </a:extLst>
          </p:cNvPr>
          <p:cNvSpPr>
            <a:spLocks noGrp="1"/>
          </p:cNvSpPr>
          <p:nvPr>
            <p:ph type="title"/>
          </p:nvPr>
        </p:nvSpPr>
        <p:spPr>
          <a:xfrm>
            <a:off x="4695411" y="739808"/>
            <a:ext cx="3752850" cy="682422"/>
          </a:xfrm>
        </p:spPr>
        <p:txBody>
          <a:bodyPr vert="horz" lIns="91440" tIns="45720" rIns="91440" bIns="45720" rtlCol="0" anchor="b">
            <a:normAutofit fontScale="90000"/>
          </a:bodyPr>
          <a:lstStyle/>
          <a:p>
            <a:pPr algn="l" defTabSz="914400">
              <a:spcBef>
                <a:spcPct val="0"/>
              </a:spcBef>
            </a:pPr>
            <a:r>
              <a:rPr lang="en-US" sz="3300" kern="1200" cap="all" baseline="0">
                <a:solidFill>
                  <a:schemeClr val="tx1"/>
                </a:solidFill>
                <a:latin typeface="+mj-lt"/>
                <a:ea typeface="+mj-ea"/>
                <a:cs typeface="+mj-cs"/>
              </a:rPr>
              <a:t>Financial market performance</a:t>
            </a:r>
          </a:p>
        </p:txBody>
      </p:sp>
      <p:pic>
        <p:nvPicPr>
          <p:cNvPr id="7170" name="Picture 2">
            <a:extLst>
              <a:ext uri="{FF2B5EF4-FFF2-40B4-BE49-F238E27FC236}">
                <a16:creationId xmlns:a16="http://schemas.microsoft.com/office/drawing/2014/main" xmlns="" id="{5201137B-C295-475F-A79F-CCD057A9FCD3}"/>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858857" y="1628614"/>
            <a:ext cx="6817787" cy="27087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CA688780-886D-4253-9645-B448F87412DB}"/>
              </a:ext>
            </a:extLst>
          </p:cNvPr>
          <p:cNvSpPr/>
          <p:nvPr/>
        </p:nvSpPr>
        <p:spPr>
          <a:xfrm>
            <a:off x="1387288" y="2814022"/>
            <a:ext cx="6093310" cy="2621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2654961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595C3-CF83-4325-AD50-A1DC63A75961}"/>
              </a:ext>
            </a:extLst>
          </p:cNvPr>
          <p:cNvSpPr>
            <a:spLocks noGrp="1"/>
          </p:cNvSpPr>
          <p:nvPr>
            <p:ph type="title"/>
          </p:nvPr>
        </p:nvSpPr>
        <p:spPr>
          <a:xfrm>
            <a:off x="4212291" y="353254"/>
            <a:ext cx="4686300" cy="682422"/>
          </a:xfrm>
        </p:spPr>
        <p:txBody>
          <a:bodyPr vert="horz" lIns="91440" tIns="45720" rIns="91440" bIns="45720" rtlCol="0" anchor="b">
            <a:normAutofit/>
          </a:bodyPr>
          <a:lstStyle/>
          <a:p>
            <a:pPr algn="l" defTabSz="914400">
              <a:spcBef>
                <a:spcPct val="0"/>
              </a:spcBef>
            </a:pPr>
            <a:r>
              <a:rPr lang="en-US" sz="2400" kern="1200" cap="all" baseline="0">
                <a:latin typeface="+mj-lt"/>
                <a:ea typeface="+mj-ea"/>
                <a:cs typeface="+mj-cs"/>
              </a:rPr>
              <a:t>Financial crisis coming?</a:t>
            </a:r>
          </a:p>
        </p:txBody>
      </p:sp>
      <p:pic>
        <p:nvPicPr>
          <p:cNvPr id="19458" name="Picture 2">
            <a:extLst>
              <a:ext uri="{FF2B5EF4-FFF2-40B4-BE49-F238E27FC236}">
                <a16:creationId xmlns:a16="http://schemas.microsoft.com/office/drawing/2014/main" xmlns="" id="{A79E39E5-E9D9-4AE4-8608-F77958E2A57E}"/>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1251380" y="1368759"/>
            <a:ext cx="6345406" cy="31861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29852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335FA-69DF-4B8B-8848-D2A9454FF1CA}"/>
              </a:ext>
            </a:extLst>
          </p:cNvPr>
          <p:cNvSpPr>
            <a:spLocks noGrp="1"/>
          </p:cNvSpPr>
          <p:nvPr>
            <p:ph type="title"/>
          </p:nvPr>
        </p:nvSpPr>
        <p:spPr>
          <a:xfrm>
            <a:off x="3432312" y="507895"/>
            <a:ext cx="5197337" cy="682422"/>
          </a:xfrm>
        </p:spPr>
        <p:txBody>
          <a:bodyPr spcFirstLastPara="1" vert="horz" wrap="square" lIns="91440" tIns="45720" rIns="91440" bIns="45720" rtlCol="0" anchor="b" anchorCtr="0">
            <a:noAutofit/>
          </a:bodyPr>
          <a:lstStyle/>
          <a:p>
            <a:pPr algn="l" defTabSz="914400">
              <a:spcBef>
                <a:spcPct val="0"/>
              </a:spcBef>
            </a:pPr>
            <a:r>
              <a:rPr lang="en-US" sz="2000"/>
              <a:t/>
            </a:r>
            <a:br>
              <a:rPr lang="en-US" sz="2000"/>
            </a:br>
            <a:r>
              <a:rPr lang="en-US" sz="2000"/>
              <a:t>Index has outperformed Airlines as compared to S&amp;P 500, NAsdaq and DJI</a:t>
            </a:r>
            <a:endParaRPr lang="en-US" sz="2000" kern="1200" cap="all" baseline="0">
              <a:latin typeface="+mj-lt"/>
              <a:ea typeface="+mj-ea"/>
              <a:cs typeface="+mj-cs"/>
            </a:endParaRPr>
          </a:p>
        </p:txBody>
      </p:sp>
      <p:pic>
        <p:nvPicPr>
          <p:cNvPr id="8194" name="Picture 2">
            <a:extLst>
              <a:ext uri="{FF2B5EF4-FFF2-40B4-BE49-F238E27FC236}">
                <a16:creationId xmlns:a16="http://schemas.microsoft.com/office/drawing/2014/main" xmlns="" id="{08DE4B67-34F5-4E58-93EA-3C989B128DFE}"/>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1208993" y="1342621"/>
            <a:ext cx="6504135" cy="31726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5838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F2AC8-B5A3-40FD-981A-260A2D2FC860}"/>
              </a:ext>
            </a:extLst>
          </p:cNvPr>
          <p:cNvSpPr>
            <a:spLocks noGrp="1"/>
          </p:cNvSpPr>
          <p:nvPr>
            <p:ph type="title"/>
          </p:nvPr>
        </p:nvSpPr>
        <p:spPr/>
        <p:txBody>
          <a:bodyPr/>
          <a:lstStyle/>
          <a:p>
            <a:r>
              <a:rPr lang="en-US"/>
              <a:t>Slimming profit</a:t>
            </a:r>
          </a:p>
        </p:txBody>
      </p:sp>
      <p:pic>
        <p:nvPicPr>
          <p:cNvPr id="9218" name="Picture 2">
            <a:extLst>
              <a:ext uri="{FF2B5EF4-FFF2-40B4-BE49-F238E27FC236}">
                <a16:creationId xmlns:a16="http://schemas.microsoft.com/office/drawing/2014/main" xmlns="" id="{12A92122-4DAC-4650-B600-4011E9BDE396}"/>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0242"/>
          <a:stretch/>
        </p:blipFill>
        <p:spPr bwMode="auto">
          <a:xfrm>
            <a:off x="1402977" y="1379220"/>
            <a:ext cx="6338045" cy="31516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8448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E6987E-E9A4-4198-A6FF-105B4AC243B9}"/>
              </a:ext>
            </a:extLst>
          </p:cNvPr>
          <p:cNvSpPr>
            <a:spLocks noGrp="1"/>
          </p:cNvSpPr>
          <p:nvPr>
            <p:ph type="title"/>
          </p:nvPr>
        </p:nvSpPr>
        <p:spPr>
          <a:xfrm>
            <a:off x="5047266" y="238376"/>
            <a:ext cx="3567914" cy="1440279"/>
          </a:xfrm>
        </p:spPr>
        <p:txBody>
          <a:bodyPr vert="horz" lIns="91440" tIns="45720" rIns="91440" bIns="45720" rtlCol="0" anchor="ctr">
            <a:normAutofit/>
          </a:bodyPr>
          <a:lstStyle/>
          <a:p>
            <a:pPr defTabSz="914400" fontAlgn="base"/>
            <a:r>
              <a:rPr lang="en-US" sz="2000" dirty="0"/>
              <a:t>Expenses increasing faster than revenue</a:t>
            </a:r>
          </a:p>
        </p:txBody>
      </p:sp>
      <p:sp>
        <p:nvSpPr>
          <p:cNvPr id="4" name="Rectangle 3">
            <a:extLst>
              <a:ext uri="{FF2B5EF4-FFF2-40B4-BE49-F238E27FC236}">
                <a16:creationId xmlns:a16="http://schemas.microsoft.com/office/drawing/2014/main" xmlns="" id="{265850D7-0BA0-403A-B765-87BC6C9B7A69}"/>
              </a:ext>
            </a:extLst>
          </p:cNvPr>
          <p:cNvSpPr/>
          <p:nvPr/>
        </p:nvSpPr>
        <p:spPr>
          <a:xfrm>
            <a:off x="453390" y="2535457"/>
            <a:ext cx="2765562" cy="573530"/>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5" name="Group 4"/>
          <p:cNvGrpSpPr/>
          <p:nvPr/>
        </p:nvGrpSpPr>
        <p:grpSpPr>
          <a:xfrm>
            <a:off x="825600" y="874643"/>
            <a:ext cx="4064452" cy="4169979"/>
            <a:chOff x="4257913" y="482600"/>
            <a:chExt cx="4105178" cy="4178299"/>
          </a:xfrm>
        </p:grpSpPr>
        <p:pic>
          <p:nvPicPr>
            <p:cNvPr id="10242" name="Picture 2">
              <a:extLst>
                <a:ext uri="{FF2B5EF4-FFF2-40B4-BE49-F238E27FC236}">
                  <a16:creationId xmlns:a16="http://schemas.microsoft.com/office/drawing/2014/main" xmlns="" id="{6B3E494C-42E6-4553-8FC8-E89B11024E8A}"/>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4257913" y="482600"/>
              <a:ext cx="4105178" cy="417829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D70FA8AC-55F4-44EE-92D0-445D726C1D1D}"/>
                </a:ext>
              </a:extLst>
            </p:cNvPr>
            <p:cNvSpPr/>
            <p:nvPr/>
          </p:nvSpPr>
          <p:spPr>
            <a:xfrm>
              <a:off x="4257913" y="746760"/>
              <a:ext cx="4105178" cy="1066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Rectangle 14">
              <a:extLst>
                <a:ext uri="{FF2B5EF4-FFF2-40B4-BE49-F238E27FC236}">
                  <a16:creationId xmlns:a16="http://schemas.microsoft.com/office/drawing/2014/main" xmlns="" id="{474FFC19-796D-4F26-B608-AB0057C610E1}"/>
                </a:ext>
              </a:extLst>
            </p:cNvPr>
            <p:cNvSpPr/>
            <p:nvPr/>
          </p:nvSpPr>
          <p:spPr>
            <a:xfrm>
              <a:off x="4257913" y="2074544"/>
              <a:ext cx="4105178" cy="1066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Rectangle 15">
              <a:extLst>
                <a:ext uri="{FF2B5EF4-FFF2-40B4-BE49-F238E27FC236}">
                  <a16:creationId xmlns:a16="http://schemas.microsoft.com/office/drawing/2014/main" xmlns="" id="{45F879CF-C12F-4B29-8173-97D226C00A91}"/>
                </a:ext>
              </a:extLst>
            </p:cNvPr>
            <p:cNvSpPr/>
            <p:nvPr/>
          </p:nvSpPr>
          <p:spPr>
            <a:xfrm>
              <a:off x="4257913" y="4212431"/>
              <a:ext cx="4105178" cy="1066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xmlns="" val="139987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A2749-2E4A-4015-90A9-40554A9FF650}"/>
              </a:ext>
            </a:extLst>
          </p:cNvPr>
          <p:cNvSpPr>
            <a:spLocks noGrp="1"/>
          </p:cNvSpPr>
          <p:nvPr>
            <p:ph type="title"/>
          </p:nvPr>
        </p:nvSpPr>
        <p:spPr>
          <a:xfrm>
            <a:off x="514349" y="573279"/>
            <a:ext cx="2983229" cy="1200150"/>
          </a:xfrm>
        </p:spPr>
        <p:txBody>
          <a:bodyPr vert="horz" lIns="91440" tIns="45720" rIns="91440" bIns="45720" rtlCol="0" anchor="b">
            <a:normAutofit/>
          </a:bodyPr>
          <a:lstStyle/>
          <a:p>
            <a:pPr algn="l" defTabSz="914400">
              <a:spcBef>
                <a:spcPct val="0"/>
              </a:spcBef>
            </a:pPr>
            <a:r>
              <a:rPr lang="en-US" sz="2400" kern="1200" cap="all" baseline="0">
                <a:solidFill>
                  <a:schemeClr val="tx1"/>
                </a:solidFill>
                <a:latin typeface="+mj-lt"/>
                <a:ea typeface="+mj-ea"/>
                <a:cs typeface="+mj-cs"/>
              </a:rPr>
              <a:t>Cost structure</a:t>
            </a:r>
          </a:p>
        </p:txBody>
      </p:sp>
      <p:sp>
        <p:nvSpPr>
          <p:cNvPr id="4" name="Rectangle 3">
            <a:extLst>
              <a:ext uri="{FF2B5EF4-FFF2-40B4-BE49-F238E27FC236}">
                <a16:creationId xmlns:a16="http://schemas.microsoft.com/office/drawing/2014/main" xmlns="" id="{A7F82BBD-900D-4896-A6DE-A9CFDC5FDF57}"/>
              </a:ext>
            </a:extLst>
          </p:cNvPr>
          <p:cNvSpPr/>
          <p:nvPr/>
        </p:nvSpPr>
        <p:spPr>
          <a:xfrm>
            <a:off x="514350" y="1773429"/>
            <a:ext cx="2983229" cy="2890584"/>
          </a:xfrm>
          <a:prstGeom prst="rect">
            <a:avLst/>
          </a:prstGeom>
        </p:spPr>
        <p:txBody>
          <a:bodyPr vert="horz" lIns="91440" tIns="45720" rIns="91440" bIns="45720" rtlCol="0">
            <a:normAutofit/>
          </a:bodyPr>
          <a:lstStyle/>
          <a:p>
            <a:pPr marL="171450" marR="0" lvl="0" indent="-17145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entury Gothic" panose="020B0502020202020204"/>
                <a:ea typeface="+mn-ea"/>
                <a:cs typeface="+mn-cs"/>
              </a:rPr>
              <a:t>Purchases account for 38.3% of the cost structure.</a:t>
            </a:r>
          </a:p>
          <a:p>
            <a:pPr marL="628650" marR="0" lvl="1" indent="-17145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entury Gothic" panose="020B0502020202020204"/>
                <a:ea typeface="+mn-ea"/>
                <a:cs typeface="+mn-cs"/>
              </a:rPr>
              <a:t>Includes: Fuel, Airplanes, Food, Uniform, etc.</a:t>
            </a:r>
          </a:p>
          <a:p>
            <a:pPr marL="171450" marR="0" lvl="0" indent="-17145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entury Gothic" panose="020B0502020202020204"/>
                <a:ea typeface="+mn-ea"/>
                <a:cs typeface="+mn-cs"/>
              </a:rPr>
              <a:t>Slim profit → Optimization Game</a:t>
            </a:r>
          </a:p>
        </p:txBody>
      </p:sp>
      <p:pic>
        <p:nvPicPr>
          <p:cNvPr id="11266" name="Picture 2">
            <a:extLst>
              <a:ext uri="{FF2B5EF4-FFF2-40B4-BE49-F238E27FC236}">
                <a16:creationId xmlns:a16="http://schemas.microsoft.com/office/drawing/2014/main" xmlns="" id="{17875C40-4ABD-4A5D-964D-BFAA1C2B4A25}"/>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3729524" y="902885"/>
            <a:ext cx="4900126" cy="34178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471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BFE09DB2-87EF-4939-A86B-38FD297BA05A}"/>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2064748" y="1012748"/>
            <a:ext cx="5306051" cy="3833622"/>
          </a:xfrm>
          <a:prstGeom prst="rect">
            <a:avLst/>
          </a:prstGeom>
          <a:noFill/>
          <a:ln w="31750" cap="sq">
            <a:noFill/>
            <a:miter lim="800000"/>
          </a:ln>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7A2940B3-5C8F-413C-9C53-50681CD2BDA5}"/>
              </a:ext>
            </a:extLst>
          </p:cNvPr>
          <p:cNvSpPr txBox="1"/>
          <p:nvPr/>
        </p:nvSpPr>
        <p:spPr>
          <a:xfrm>
            <a:off x="3960160" y="297130"/>
            <a:ext cx="51838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panose="020B0502020202020204" pitchFamily="34" charset="0"/>
              </a:rPr>
              <a:t>As fuel costs have gone up, profitability has come down, but this was not always the case?</a:t>
            </a:r>
          </a:p>
        </p:txBody>
      </p:sp>
    </p:spTree>
    <p:extLst>
      <p:ext uri="{BB962C8B-B14F-4D97-AF65-F5344CB8AC3E}">
        <p14:creationId xmlns:p14="http://schemas.microsoft.com/office/powerpoint/2010/main" xmlns="" val="2938205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3748F4-BA53-4F7D-AAF1-97F5F8D78B1C}"/>
              </a:ext>
            </a:extLst>
          </p:cNvPr>
          <p:cNvSpPr>
            <a:spLocks noGrp="1"/>
          </p:cNvSpPr>
          <p:nvPr>
            <p:ph type="title"/>
          </p:nvPr>
        </p:nvSpPr>
        <p:spPr>
          <a:xfrm>
            <a:off x="514350" y="799622"/>
            <a:ext cx="2480058" cy="3861278"/>
          </a:xfrm>
        </p:spPr>
        <p:txBody>
          <a:bodyPr vert="horz" lIns="91440" tIns="45720" rIns="91440" bIns="45720" rtlCol="0" anchor="ctr">
            <a:normAutofit/>
          </a:bodyPr>
          <a:lstStyle/>
          <a:p>
            <a:pPr defTabSz="914400">
              <a:spcBef>
                <a:spcPct val="0"/>
              </a:spcBef>
            </a:pPr>
            <a:r>
              <a:rPr lang="en-US" sz="2800" kern="1200" cap="all" baseline="0">
                <a:latin typeface="+mj-lt"/>
                <a:ea typeface="+mj-ea"/>
                <a:cs typeface="+mj-cs"/>
              </a:rPr>
              <a:t>Fuel Hedging</a:t>
            </a:r>
            <a:r>
              <a:rPr lang="en-US" sz="3700" kern="1200" cap="all" baseline="0">
                <a:latin typeface="+mj-lt"/>
                <a:ea typeface="+mj-ea"/>
                <a:cs typeface="+mj-cs"/>
              </a:rPr>
              <a:t/>
            </a:r>
            <a:br>
              <a:rPr lang="en-US" sz="3700" kern="1200" cap="all" baseline="0">
                <a:latin typeface="+mj-lt"/>
                <a:ea typeface="+mj-ea"/>
                <a:cs typeface="+mj-cs"/>
              </a:rPr>
            </a:br>
            <a:r>
              <a:rPr lang="en-US" sz="3700" kern="1200" cap="all" baseline="0">
                <a:latin typeface="+mj-lt"/>
                <a:ea typeface="+mj-ea"/>
                <a:cs typeface="+mj-cs"/>
              </a:rPr>
              <a:t/>
            </a:r>
            <a:br>
              <a:rPr lang="en-US" sz="3700" kern="1200" cap="all" baseline="0">
                <a:latin typeface="+mj-lt"/>
                <a:ea typeface="+mj-ea"/>
                <a:cs typeface="+mj-cs"/>
              </a:rPr>
            </a:br>
            <a:endParaRPr lang="en-US" sz="3700" kern="1200" cap="all" baseline="0">
              <a:latin typeface="+mj-lt"/>
              <a:ea typeface="+mj-ea"/>
              <a:cs typeface="+mj-cs"/>
            </a:endParaRPr>
          </a:p>
        </p:txBody>
      </p:sp>
      <p:graphicFrame>
        <p:nvGraphicFramePr>
          <p:cNvPr id="5" name="Text Placeholder 2">
            <a:extLst>
              <a:ext uri="{FF2B5EF4-FFF2-40B4-BE49-F238E27FC236}">
                <a16:creationId xmlns:a16="http://schemas.microsoft.com/office/drawing/2014/main" xmlns="" id="{EF88B340-D36E-4FA3-93A6-1A50396CF243}"/>
              </a:ext>
            </a:extLst>
          </p:cNvPr>
          <p:cNvGraphicFramePr/>
          <p:nvPr/>
        </p:nvGraphicFramePr>
        <p:xfrm>
          <a:off x="3959604" y="559593"/>
          <a:ext cx="4717669" cy="4085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3415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35CD9-8B68-4924-B30C-17F392784CE5}"/>
              </a:ext>
            </a:extLst>
          </p:cNvPr>
          <p:cNvSpPr>
            <a:spLocks noGrp="1"/>
          </p:cNvSpPr>
          <p:nvPr>
            <p:ph type="title"/>
          </p:nvPr>
        </p:nvSpPr>
        <p:spPr>
          <a:xfrm>
            <a:off x="2171700" y="573279"/>
            <a:ext cx="6457950" cy="969771"/>
          </a:xfrm>
        </p:spPr>
        <p:txBody>
          <a:bodyPr vert="horz" lIns="91440" tIns="45720" rIns="91440" bIns="45720" rtlCol="0" anchor="ctr">
            <a:normAutofit/>
          </a:bodyPr>
          <a:lstStyle/>
          <a:p>
            <a:pPr defTabSz="914400">
              <a:spcBef>
                <a:spcPct val="0"/>
              </a:spcBef>
            </a:pPr>
            <a:r>
              <a:rPr lang="en-US" sz="2800" kern="1200" cap="all" baseline="0">
                <a:latin typeface="+mj-lt"/>
                <a:ea typeface="+mj-ea"/>
                <a:cs typeface="+mj-cs"/>
              </a:rPr>
              <a:t>Fuel cost stabilizing</a:t>
            </a:r>
            <a:r>
              <a:rPr lang="en-US" sz="2800"/>
              <a:t>?</a:t>
            </a:r>
            <a:endParaRPr lang="en-US" sz="2800" kern="1200" cap="all" baseline="0">
              <a:solidFill>
                <a:schemeClr val="tx1"/>
              </a:solidFill>
              <a:latin typeface="+mj-lt"/>
              <a:ea typeface="+mj-ea"/>
              <a:cs typeface="+mj-cs"/>
            </a:endParaRPr>
          </a:p>
        </p:txBody>
      </p:sp>
      <p:sp>
        <p:nvSpPr>
          <p:cNvPr id="5" name="Rectangle 4">
            <a:extLst>
              <a:ext uri="{FF2B5EF4-FFF2-40B4-BE49-F238E27FC236}">
                <a16:creationId xmlns:a16="http://schemas.microsoft.com/office/drawing/2014/main" xmlns="" id="{BAC73A6C-A119-4762-8B67-C7C0CF0CF3E7}"/>
              </a:ext>
            </a:extLst>
          </p:cNvPr>
          <p:cNvSpPr/>
          <p:nvPr/>
        </p:nvSpPr>
        <p:spPr>
          <a:xfrm>
            <a:off x="507999" y="1645920"/>
            <a:ext cx="4362450" cy="3018093"/>
          </a:xfrm>
          <a:prstGeom prst="rect">
            <a:avLst/>
          </a:prstGeom>
        </p:spPr>
        <p:txBody>
          <a:bodyPr vert="horz" lIns="91440" tIns="45720" rIns="91440" bIns="45720" rtlCol="0" anchor="t">
            <a:normAutofit/>
          </a:bodyPr>
          <a:lstStyle/>
          <a:p>
            <a:pPr marL="285750" marR="0" lvl="0" indent="-28575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entury Gothic" panose="020B0502020202020204"/>
                <a:ea typeface="+mn-ea"/>
                <a:cs typeface="+mn-cs"/>
              </a:rPr>
              <a:t>Oil prices decreased after 2018 hike.</a:t>
            </a:r>
          </a:p>
          <a:p>
            <a:pPr marL="285750" marR="0" lvl="0" indent="-28575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entury Gothic" panose="020B0502020202020204"/>
                <a:ea typeface="+mn-ea"/>
                <a:cs typeface="+mn-cs"/>
              </a:rPr>
              <a:t>Attacks on Saudi’s oil fields hiked </a:t>
            </a:r>
            <a:r>
              <a:rPr kumimoji="0" lang="en-US" sz="1800" b="0" i="0" u="sng" strike="noStrike" kern="1200" cap="none" spc="0" normalizeH="0" baseline="0" noProof="0">
                <a:ln>
                  <a:noFill/>
                </a:ln>
                <a:effectLst/>
                <a:uLnTx/>
                <a:uFillTx/>
                <a:latin typeface="Century Gothic" panose="020B0502020202020204"/>
                <a:ea typeface="+mn-ea"/>
                <a:cs typeface="+mn-cs"/>
              </a:rPr>
              <a:t>up</a:t>
            </a:r>
            <a:r>
              <a:rPr kumimoji="0" lang="en-US" sz="1800" b="0" i="0" u="none" strike="noStrike" kern="1200" cap="none" spc="0" normalizeH="0" baseline="0" noProof="0">
                <a:ln>
                  <a:noFill/>
                </a:ln>
                <a:effectLst/>
                <a:uLnTx/>
                <a:uFillTx/>
                <a:latin typeface="Century Gothic" panose="020B0502020202020204"/>
                <a:ea typeface="+mn-ea"/>
                <a:cs typeface="+mn-cs"/>
              </a:rPr>
              <a:t> prices but have returned to pre-attack level.</a:t>
            </a:r>
          </a:p>
          <a:p>
            <a:pPr marL="285750" indent="-285750" defTabSz="914400">
              <a:lnSpc>
                <a:spcPct val="90000"/>
              </a:lnSpc>
              <a:spcAft>
                <a:spcPts val="600"/>
              </a:spcAft>
              <a:buFont typeface="Arial" panose="020B0604020202020204" pitchFamily="34" charset="0"/>
              <a:buChar char="•"/>
              <a:defRPr/>
            </a:pPr>
            <a:r>
              <a:rPr lang="en-US">
                <a:latin typeface="Century Gothic" panose="020B0502020202020204"/>
              </a:rPr>
              <a:t>Is the Fuel price stabilizing?</a:t>
            </a:r>
          </a:p>
        </p:txBody>
      </p:sp>
      <p:pic>
        <p:nvPicPr>
          <p:cNvPr id="4" name="Picture 4">
            <a:extLst>
              <a:ext uri="{FF2B5EF4-FFF2-40B4-BE49-F238E27FC236}">
                <a16:creationId xmlns:a16="http://schemas.microsoft.com/office/drawing/2014/main" xmlns="" id="{F96CFEB1-02C3-492A-8DFA-2283104FC900}"/>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014" r="2886" b="5"/>
          <a:stretch/>
        </p:blipFill>
        <p:spPr bwMode="auto">
          <a:xfrm>
            <a:off x="5238750" y="1875869"/>
            <a:ext cx="3390900" cy="25581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6749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A91BF-EDAC-4C63-8B08-166D53AED9CA}"/>
              </a:ext>
            </a:extLst>
          </p:cNvPr>
          <p:cNvSpPr>
            <a:spLocks noGrp="1"/>
          </p:cNvSpPr>
          <p:nvPr>
            <p:ph type="title"/>
          </p:nvPr>
        </p:nvSpPr>
        <p:spPr>
          <a:xfrm>
            <a:off x="2171700" y="573279"/>
            <a:ext cx="6457950" cy="969771"/>
          </a:xfrm>
        </p:spPr>
        <p:txBody>
          <a:bodyPr vert="horz" lIns="91440" tIns="45720" rIns="91440" bIns="45720" rtlCol="0" anchor="ctr">
            <a:normAutofit/>
          </a:bodyPr>
          <a:lstStyle/>
          <a:p>
            <a:pPr defTabSz="914400">
              <a:spcBef>
                <a:spcPct val="0"/>
              </a:spcBef>
            </a:pPr>
            <a:r>
              <a:rPr lang="en-US" sz="2800" kern="1200" cap="all" baseline="0">
                <a:solidFill>
                  <a:schemeClr val="tx1"/>
                </a:solidFill>
                <a:latin typeface="+mj-lt"/>
                <a:ea typeface="+mj-ea"/>
                <a:cs typeface="+mj-cs"/>
              </a:rPr>
              <a:t>Labour cost</a:t>
            </a:r>
          </a:p>
        </p:txBody>
      </p:sp>
      <p:sp>
        <p:nvSpPr>
          <p:cNvPr id="4" name="Rectangle 3">
            <a:extLst>
              <a:ext uri="{FF2B5EF4-FFF2-40B4-BE49-F238E27FC236}">
                <a16:creationId xmlns:a16="http://schemas.microsoft.com/office/drawing/2014/main" xmlns="" id="{5EC5BBB0-0B30-40AD-81A3-3ECD5BF36CC7}"/>
              </a:ext>
            </a:extLst>
          </p:cNvPr>
          <p:cNvSpPr/>
          <p:nvPr/>
        </p:nvSpPr>
        <p:spPr>
          <a:xfrm>
            <a:off x="686904" y="1672424"/>
            <a:ext cx="4362450" cy="3018093"/>
          </a:xfrm>
          <a:prstGeom prst="rect">
            <a:avLst/>
          </a:prstGeom>
        </p:spPr>
        <p:txBody>
          <a:bodyPr vert="horz" lIns="91440" tIns="45720" rIns="91440" bIns="45720" rtlCol="0">
            <a:normAutofit/>
          </a:bodyPr>
          <a:lstStyle/>
          <a:p>
            <a:pPr marL="28575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entury Gothic" panose="020B0502020202020204"/>
                <a:ea typeface="+mn-ea"/>
                <a:cs typeface="+mn-cs"/>
              </a:rPr>
              <a:t>Labour account for 21.5% of total cost</a:t>
            </a:r>
          </a:p>
          <a:p>
            <a:pPr marL="28575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entury Gothic" panose="020B0502020202020204"/>
                <a:ea typeface="+mn-ea"/>
                <a:cs typeface="+mn-cs"/>
              </a:rPr>
              <a:t>Unit Labour Cost expected to increase by 1%.</a:t>
            </a:r>
          </a:p>
          <a:p>
            <a:pPr marL="28575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entury Gothic" panose="020B0502020202020204"/>
                <a:ea typeface="+mn-ea"/>
                <a:cs typeface="+mn-cs"/>
              </a:rPr>
              <a:t>GVA (measure for productivity) expected to increase 2.1%</a:t>
            </a:r>
          </a:p>
        </p:txBody>
      </p:sp>
      <p:pic>
        <p:nvPicPr>
          <p:cNvPr id="13314" name="Picture 2">
            <a:extLst>
              <a:ext uri="{FF2B5EF4-FFF2-40B4-BE49-F238E27FC236}">
                <a16:creationId xmlns:a16="http://schemas.microsoft.com/office/drawing/2014/main" xmlns="" id="{8F769C2E-FCE3-4D8A-9FF0-13F0516CC589}"/>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5238750" y="1897910"/>
            <a:ext cx="3390900" cy="23428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2222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5412407" y="231259"/>
            <a:ext cx="2603500" cy="702089"/>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500" b="1" kern="1200" cap="all" baseline="0">
                <a:latin typeface="+mj-lt"/>
                <a:ea typeface="+mj-ea"/>
                <a:cs typeface="+mj-cs"/>
              </a:rPr>
              <a:t>Terminology</a:t>
            </a:r>
          </a:p>
        </p:txBody>
      </p:sp>
      <p:sp>
        <p:nvSpPr>
          <p:cNvPr id="67" name="Google Shape;67;p15"/>
          <p:cNvSpPr txBox="1">
            <a:spLocks noGrp="1"/>
          </p:cNvSpPr>
          <p:nvPr>
            <p:ph type="body" idx="1"/>
          </p:nvPr>
        </p:nvSpPr>
        <p:spPr>
          <a:xfrm>
            <a:off x="306818" y="1205946"/>
            <a:ext cx="8499251" cy="3664227"/>
          </a:xfrm>
          <a:prstGeom prst="rect">
            <a:avLst/>
          </a:prstGeom>
        </p:spPr>
        <p:txBody>
          <a:bodyPr spcFirstLastPara="1" vert="horz" lIns="91440" tIns="45720" rIns="91440" bIns="45720" numCol="2" rtlCol="0" anchor="ctr" anchorCtr="0">
            <a:normAutofit/>
          </a:bodyPr>
          <a:lstStyle/>
          <a:p>
            <a:pPr marL="0" lvl="0" indent="0" defTabSz="914400">
              <a:spcBef>
                <a:spcPts val="0"/>
              </a:spcBef>
              <a:spcAft>
                <a:spcPts val="0"/>
              </a:spcAft>
              <a:buClr>
                <a:schemeClr val="dk1"/>
              </a:buClr>
              <a:buSzPts val="1100"/>
              <a:buNone/>
            </a:pPr>
            <a:r>
              <a:rPr lang="en-US" sz="1600" b="1">
                <a:solidFill>
                  <a:schemeClr val="tx2"/>
                </a:solidFill>
              </a:rPr>
              <a:t>ATK: </a:t>
            </a:r>
            <a:r>
              <a:rPr lang="en-US" sz="1600">
                <a:solidFill>
                  <a:schemeClr val="tx2"/>
                </a:solidFill>
              </a:rPr>
              <a:t>Available </a:t>
            </a:r>
            <a:r>
              <a:rPr lang="en-US" sz="1600" err="1">
                <a:solidFill>
                  <a:schemeClr val="tx2"/>
                </a:solidFill>
              </a:rPr>
              <a:t>Tonne</a:t>
            </a:r>
            <a:r>
              <a:rPr lang="en-US" sz="1600">
                <a:solidFill>
                  <a:schemeClr val="tx2"/>
                </a:solidFill>
              </a:rPr>
              <a:t> </a:t>
            </a:r>
            <a:r>
              <a:rPr lang="en-US" sz="1600" err="1">
                <a:solidFill>
                  <a:schemeClr val="tx2"/>
                </a:solidFill>
              </a:rPr>
              <a:t>Kilometres</a:t>
            </a:r>
            <a:endParaRPr lang="en-US" sz="1600">
              <a:solidFill>
                <a:schemeClr val="tx2"/>
              </a:solidFill>
            </a:endParaRPr>
          </a:p>
          <a:p>
            <a:pPr marL="0" indent="0" defTabSz="914400">
              <a:buClr>
                <a:schemeClr val="dk1"/>
              </a:buClr>
              <a:buSzPts val="1100"/>
              <a:buNone/>
            </a:pPr>
            <a:r>
              <a:rPr lang="en-US" sz="1600">
                <a:solidFill>
                  <a:schemeClr val="tx2"/>
                </a:solidFill>
              </a:rPr>
              <a:t>[number of </a:t>
            </a:r>
            <a:r>
              <a:rPr lang="en-US" sz="1600" err="1">
                <a:solidFill>
                  <a:schemeClr val="tx2"/>
                </a:solidFill>
              </a:rPr>
              <a:t>tonnes</a:t>
            </a:r>
            <a:r>
              <a:rPr lang="en-US" sz="1600">
                <a:solidFill>
                  <a:schemeClr val="tx2"/>
                </a:solidFill>
              </a:rPr>
              <a:t> of capacity available (passenger &amp; cargo)] x [number of kilometers flown]</a:t>
            </a:r>
          </a:p>
          <a:p>
            <a:pPr marL="0" indent="0" defTabSz="914400">
              <a:buClr>
                <a:schemeClr val="dk1"/>
              </a:buClr>
              <a:buSzPts val="1100"/>
              <a:buNone/>
            </a:pPr>
            <a:endParaRPr lang="en-US" sz="1600">
              <a:solidFill>
                <a:schemeClr val="tx2"/>
              </a:solidFill>
            </a:endParaRPr>
          </a:p>
          <a:p>
            <a:pPr marL="0" lvl="0" indent="0" defTabSz="914400">
              <a:spcBef>
                <a:spcPts val="0"/>
              </a:spcBef>
              <a:spcAft>
                <a:spcPts val="0"/>
              </a:spcAft>
              <a:buClr>
                <a:schemeClr val="dk1"/>
              </a:buClr>
              <a:buSzPts val="1100"/>
              <a:buNone/>
            </a:pPr>
            <a:r>
              <a:rPr lang="en-US" sz="1600" b="1">
                <a:solidFill>
                  <a:schemeClr val="tx2"/>
                </a:solidFill>
              </a:rPr>
              <a:t>ASK: </a:t>
            </a:r>
            <a:r>
              <a:rPr lang="en-US" sz="1600">
                <a:solidFill>
                  <a:schemeClr val="tx2"/>
                </a:solidFill>
              </a:rPr>
              <a:t>Available Seat Kilometers</a:t>
            </a:r>
          </a:p>
          <a:p>
            <a:pPr marL="0" indent="0" defTabSz="914400">
              <a:buClr>
                <a:schemeClr val="dk1"/>
              </a:buClr>
              <a:buSzPts val="1100"/>
              <a:buNone/>
            </a:pPr>
            <a:r>
              <a:rPr lang="en-US" sz="1600">
                <a:solidFill>
                  <a:schemeClr val="tx2"/>
                </a:solidFill>
              </a:rPr>
              <a:t>[number of seats available] x [number of kilometers flown]</a:t>
            </a:r>
          </a:p>
          <a:p>
            <a:pPr marL="0" indent="0" defTabSz="914400">
              <a:buClr>
                <a:schemeClr val="dk1"/>
              </a:buClr>
              <a:buSzPts val="1100"/>
              <a:buNone/>
            </a:pPr>
            <a:endParaRPr lang="en-US" sz="1600">
              <a:solidFill>
                <a:schemeClr val="tx2"/>
              </a:solidFill>
            </a:endParaRPr>
          </a:p>
          <a:p>
            <a:pPr marL="0" lvl="0" indent="0" defTabSz="914400">
              <a:spcBef>
                <a:spcPts val="0"/>
              </a:spcBef>
              <a:spcAft>
                <a:spcPts val="0"/>
              </a:spcAft>
              <a:buClr>
                <a:schemeClr val="dk1"/>
              </a:buClr>
              <a:buSzPts val="1100"/>
              <a:buNone/>
            </a:pPr>
            <a:r>
              <a:rPr lang="en-US" sz="1600" b="1">
                <a:solidFill>
                  <a:schemeClr val="tx2"/>
                </a:solidFill>
              </a:rPr>
              <a:t>RPK: </a:t>
            </a:r>
            <a:r>
              <a:rPr lang="en-US" sz="1600">
                <a:solidFill>
                  <a:schemeClr val="tx2"/>
                </a:solidFill>
              </a:rPr>
              <a:t>Revenue Passenger Kilometers</a:t>
            </a:r>
          </a:p>
          <a:p>
            <a:pPr marL="0" indent="0" defTabSz="914400">
              <a:buClr>
                <a:schemeClr val="dk1"/>
              </a:buClr>
              <a:buSzPts val="1100"/>
              <a:buNone/>
            </a:pPr>
            <a:r>
              <a:rPr lang="en-US" sz="1600">
                <a:solidFill>
                  <a:schemeClr val="tx2"/>
                </a:solidFill>
              </a:rPr>
              <a:t>[number of passengers] x [number of kilometers flown]</a:t>
            </a:r>
          </a:p>
          <a:p>
            <a:pPr marL="0" indent="0" defTabSz="914400">
              <a:buClr>
                <a:schemeClr val="dk1"/>
              </a:buClr>
              <a:buSzPts val="1100"/>
              <a:buNone/>
            </a:pPr>
            <a:endParaRPr lang="en-US" sz="1600">
              <a:solidFill>
                <a:schemeClr val="tx2"/>
              </a:solidFill>
            </a:endParaRPr>
          </a:p>
          <a:p>
            <a:pPr marL="0" lvl="0" indent="0" defTabSz="914400">
              <a:spcBef>
                <a:spcPts val="0"/>
              </a:spcBef>
              <a:spcAft>
                <a:spcPts val="0"/>
              </a:spcAft>
              <a:buClr>
                <a:schemeClr val="dk1"/>
              </a:buClr>
              <a:buSzPts val="1100"/>
              <a:buNone/>
            </a:pPr>
            <a:r>
              <a:rPr lang="en-US" sz="1600" b="1">
                <a:solidFill>
                  <a:schemeClr val="tx2"/>
                </a:solidFill>
              </a:rPr>
              <a:t>FTK: </a:t>
            </a:r>
            <a:r>
              <a:rPr lang="en-US" sz="1600">
                <a:solidFill>
                  <a:schemeClr val="tx2"/>
                </a:solidFill>
              </a:rPr>
              <a:t>Freight </a:t>
            </a:r>
            <a:r>
              <a:rPr lang="en-US" sz="1600" err="1">
                <a:solidFill>
                  <a:schemeClr val="tx2"/>
                </a:solidFill>
              </a:rPr>
              <a:t>Tonne</a:t>
            </a:r>
            <a:r>
              <a:rPr lang="en-US" sz="1600">
                <a:solidFill>
                  <a:schemeClr val="tx2"/>
                </a:solidFill>
              </a:rPr>
              <a:t> Kilometers</a:t>
            </a:r>
          </a:p>
          <a:p>
            <a:pPr marL="0" indent="0" defTabSz="914400">
              <a:buClr>
                <a:schemeClr val="dk1"/>
              </a:buClr>
              <a:buSzPts val="1100"/>
              <a:buNone/>
            </a:pPr>
            <a:r>
              <a:rPr lang="en-US" sz="1600">
                <a:solidFill>
                  <a:schemeClr val="tx2"/>
                </a:solidFill>
              </a:rPr>
              <a:t>[Freight </a:t>
            </a:r>
            <a:r>
              <a:rPr lang="en-US" sz="1600" err="1">
                <a:solidFill>
                  <a:schemeClr val="tx2"/>
                </a:solidFill>
              </a:rPr>
              <a:t>tonnes</a:t>
            </a:r>
            <a:r>
              <a:rPr lang="en-US" sz="1600">
                <a:solidFill>
                  <a:schemeClr val="tx2"/>
                </a:solidFill>
              </a:rPr>
              <a:t> carried] x [kilometers flown]</a:t>
            </a:r>
          </a:p>
          <a:p>
            <a:pPr marL="114300" indent="0">
              <a:buNone/>
            </a:pPr>
            <a:r>
              <a:rPr lang="en-US" sz="1400" b="1">
                <a:solidFill>
                  <a:schemeClr val="tx2"/>
                </a:solidFill>
              </a:rPr>
              <a:t>YIELD: </a:t>
            </a:r>
            <a:r>
              <a:rPr lang="en-US" sz="1400">
                <a:solidFill>
                  <a:schemeClr val="tx2"/>
                </a:solidFill>
              </a:rPr>
              <a:t>[Revenue] / [RPK]</a:t>
            </a:r>
          </a:p>
          <a:p>
            <a:pPr marL="114300" indent="0">
              <a:buNone/>
            </a:pPr>
            <a:r>
              <a:rPr lang="en-US" sz="1400">
                <a:solidFill>
                  <a:schemeClr val="tx2"/>
                </a:solidFill>
              </a:rPr>
              <a:t>Represents an aggregate of all the airfare and airline charges and measured on a per kilometer basis</a:t>
            </a:r>
          </a:p>
          <a:p>
            <a:pPr marL="114300" indent="0">
              <a:buNone/>
            </a:pPr>
            <a:endParaRPr lang="en-US" sz="1400">
              <a:solidFill>
                <a:schemeClr val="tx2"/>
              </a:solidFill>
            </a:endParaRPr>
          </a:p>
          <a:p>
            <a:pPr marL="114300" indent="0">
              <a:buNone/>
            </a:pPr>
            <a:r>
              <a:rPr lang="en-US" sz="1400" b="1">
                <a:solidFill>
                  <a:schemeClr val="tx2"/>
                </a:solidFill>
              </a:rPr>
              <a:t>LOAD FACTOR: </a:t>
            </a:r>
            <a:r>
              <a:rPr lang="en-US" sz="1400">
                <a:solidFill>
                  <a:schemeClr val="tx2"/>
                </a:solidFill>
              </a:rPr>
              <a:t>Capacity Utilization</a:t>
            </a:r>
          </a:p>
          <a:p>
            <a:pPr marL="114300" indent="0">
              <a:buNone/>
            </a:pPr>
            <a:r>
              <a:rPr lang="en-US" sz="1400">
                <a:solidFill>
                  <a:schemeClr val="tx2"/>
                </a:solidFill>
              </a:rPr>
              <a:t>[RPK] / [ASK]</a:t>
            </a:r>
          </a:p>
          <a:p>
            <a:pPr marL="114300" indent="0">
              <a:buNone/>
            </a:pPr>
            <a:r>
              <a:rPr lang="en-US" sz="1400">
                <a:solidFill>
                  <a:schemeClr val="tx2"/>
                </a:solidFill>
              </a:rPr>
              <a:t>[number of passengers] / [number of seats available]</a:t>
            </a:r>
          </a:p>
          <a:p>
            <a:pPr marL="114300" indent="0">
              <a:buNone/>
            </a:pPr>
            <a:endParaRPr lang="en-US" sz="1400">
              <a:solidFill>
                <a:schemeClr val="tx2"/>
              </a:solidFill>
            </a:endParaRPr>
          </a:p>
          <a:p>
            <a:pPr marL="114300" indent="0">
              <a:buNone/>
            </a:pPr>
            <a:r>
              <a:rPr lang="en-US" sz="1400" b="1">
                <a:solidFill>
                  <a:schemeClr val="tx2"/>
                </a:solidFill>
              </a:rPr>
              <a:t>BREAK-EVEN LOAD FACTOR:</a:t>
            </a:r>
            <a:endParaRPr lang="en-US" sz="1400">
              <a:solidFill>
                <a:schemeClr val="tx2"/>
              </a:solidFill>
            </a:endParaRPr>
          </a:p>
          <a:p>
            <a:pPr marL="114300" indent="0">
              <a:buNone/>
            </a:pPr>
            <a:r>
              <a:rPr lang="en-US" sz="1400">
                <a:solidFill>
                  <a:schemeClr val="tx2"/>
                </a:solidFill>
              </a:rPr>
              <a:t>[Unit Cost] / [Yield]</a:t>
            </a:r>
          </a:p>
          <a:p>
            <a:pPr marL="114300" indent="0">
              <a:buNone/>
            </a:pPr>
            <a:r>
              <a:rPr lang="en-US" sz="1400">
                <a:solidFill>
                  <a:schemeClr val="tx2"/>
                </a:solidFill>
              </a:rPr>
              <a:t>Operating cost = operating revenue</a:t>
            </a:r>
          </a:p>
          <a:p>
            <a:pPr marL="0" lvl="0" indent="0" defTabSz="914400">
              <a:spcBef>
                <a:spcPts val="0"/>
              </a:spcBef>
              <a:spcAft>
                <a:spcPts val="0"/>
              </a:spcAft>
              <a:buClr>
                <a:schemeClr val="dk1"/>
              </a:buClr>
              <a:buSzPts val="1100"/>
              <a:buNone/>
            </a:pPr>
            <a:endParaRPr lang="en-US" sz="1300" b="1" kern="1200">
              <a:solidFill>
                <a:schemeClr val="tx2"/>
              </a:solidFill>
              <a:latin typeface="+mn-lt"/>
            </a:endParaRPr>
          </a:p>
        </p:txBody>
      </p:sp>
    </p:spTree>
    <p:extLst>
      <p:ext uri="{BB962C8B-B14F-4D97-AF65-F5344CB8AC3E}">
        <p14:creationId xmlns:p14="http://schemas.microsoft.com/office/powerpoint/2010/main" xmlns="" val="1370164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0B112-0F27-4617-A5D0-16CE0227865C}"/>
              </a:ext>
            </a:extLst>
          </p:cNvPr>
          <p:cNvSpPr>
            <a:spLocks noGrp="1"/>
          </p:cNvSpPr>
          <p:nvPr>
            <p:ph type="title"/>
          </p:nvPr>
        </p:nvSpPr>
        <p:spPr>
          <a:xfrm>
            <a:off x="2171700" y="573279"/>
            <a:ext cx="6457950" cy="969771"/>
          </a:xfrm>
        </p:spPr>
        <p:txBody>
          <a:bodyPr vert="horz" lIns="91440" tIns="45720" rIns="91440" bIns="45720" rtlCol="0" anchor="ctr">
            <a:normAutofit/>
          </a:bodyPr>
          <a:lstStyle/>
          <a:p>
            <a:pPr defTabSz="914400">
              <a:spcBef>
                <a:spcPct val="0"/>
              </a:spcBef>
            </a:pPr>
            <a:r>
              <a:rPr lang="en-US" sz="2800" kern="1200" cap="all" baseline="0">
                <a:latin typeface="+mj-lt"/>
                <a:ea typeface="+mj-ea"/>
                <a:cs typeface="+mj-cs"/>
              </a:rPr>
              <a:t>Aircraft purchases</a:t>
            </a:r>
            <a:r>
              <a:rPr lang="en-US" sz="2800"/>
              <a:t/>
            </a:r>
            <a:br>
              <a:rPr lang="en-US" sz="2800"/>
            </a:br>
            <a:r>
              <a:rPr lang="en-US" sz="1800"/>
              <a:t>Why is ROIC going down?</a:t>
            </a:r>
            <a:endParaRPr lang="en-US" sz="1800" kern="1200" cap="all" baseline="0">
              <a:latin typeface="+mj-lt"/>
            </a:endParaRPr>
          </a:p>
        </p:txBody>
      </p:sp>
      <p:sp>
        <p:nvSpPr>
          <p:cNvPr id="4" name="Rectangle 3">
            <a:extLst>
              <a:ext uri="{FF2B5EF4-FFF2-40B4-BE49-F238E27FC236}">
                <a16:creationId xmlns:a16="http://schemas.microsoft.com/office/drawing/2014/main" xmlns="" id="{658B8245-D588-4830-BCBD-5A38E88B58A4}"/>
              </a:ext>
            </a:extLst>
          </p:cNvPr>
          <p:cNvSpPr/>
          <p:nvPr/>
        </p:nvSpPr>
        <p:spPr>
          <a:xfrm>
            <a:off x="507999" y="1645920"/>
            <a:ext cx="4362450" cy="3018093"/>
          </a:xfrm>
          <a:prstGeom prst="rect">
            <a:avLst/>
          </a:prstGeom>
        </p:spPr>
        <p:txBody>
          <a:bodyPr vert="horz" lIns="91440" tIns="45720" rIns="91440" bIns="45720" rtlCol="0">
            <a:normAutofit/>
          </a:bodyPr>
          <a:lstStyle/>
          <a:p>
            <a:pPr marL="285750" marR="0" lvl="0" indent="-28575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Century Gothic" panose="020B0502020202020204"/>
                <a:ea typeface="+mn-ea"/>
                <a:cs typeface="+mn-cs"/>
              </a:rPr>
              <a:t>This year commercial airlines are expected to take delivery of </a:t>
            </a:r>
            <a:r>
              <a:rPr kumimoji="0" lang="en-US" sz="1600" b="1" i="0" u="none" strike="noStrike" kern="1200" cap="none" spc="0" normalizeH="0" baseline="0" noProof="0">
                <a:ln>
                  <a:noFill/>
                </a:ln>
                <a:effectLst/>
                <a:uLnTx/>
                <a:uFillTx/>
                <a:latin typeface="Century Gothic" panose="020B0502020202020204"/>
                <a:ea typeface="+mn-ea"/>
                <a:cs typeface="+mn-cs"/>
              </a:rPr>
              <a:t>over 1,750 new aircraft</a:t>
            </a:r>
            <a:r>
              <a:rPr kumimoji="0" lang="en-US" sz="1600" b="0" i="0" u="none" strike="noStrike" kern="1200" cap="none" spc="0" normalizeH="0" baseline="0" noProof="0">
                <a:ln>
                  <a:noFill/>
                </a:ln>
                <a:effectLst/>
                <a:uLnTx/>
                <a:uFillTx/>
                <a:latin typeface="Century Gothic" panose="020B0502020202020204"/>
                <a:ea typeface="+mn-ea"/>
                <a:cs typeface="+mn-cs"/>
              </a:rPr>
              <a:t>, an investment of around</a:t>
            </a:r>
            <a:r>
              <a:rPr kumimoji="0" lang="en-US" sz="1600" b="1" i="0" u="none" strike="noStrike" kern="1200" cap="none" spc="0" normalizeH="0" baseline="0" noProof="0">
                <a:ln>
                  <a:noFill/>
                </a:ln>
                <a:effectLst/>
                <a:uLnTx/>
                <a:uFillTx/>
                <a:latin typeface="Century Gothic" panose="020B0502020202020204"/>
                <a:ea typeface="+mn-ea"/>
                <a:cs typeface="+mn-cs"/>
              </a:rPr>
              <a:t> $80 billion</a:t>
            </a:r>
            <a:r>
              <a:rPr kumimoji="0" lang="en-US" sz="1600" b="0" i="0" u="none" strike="noStrike" kern="1200" cap="none" spc="0" normalizeH="0" baseline="0" noProof="0">
                <a:ln>
                  <a:noFill/>
                </a:ln>
                <a:effectLst/>
                <a:uLnTx/>
                <a:uFillTx/>
                <a:latin typeface="Century Gothic" panose="020B0502020202020204"/>
                <a:ea typeface="+mn-ea"/>
                <a:cs typeface="+mn-cs"/>
              </a:rPr>
              <a:t> by the industry.</a:t>
            </a:r>
          </a:p>
          <a:p>
            <a:pPr marL="742950" marR="0" lvl="1" indent="-28575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Century Gothic" panose="020B0502020202020204"/>
                <a:ea typeface="+mn-ea"/>
                <a:cs typeface="+mn-cs"/>
              </a:rPr>
              <a:t>The </a:t>
            </a:r>
            <a:r>
              <a:rPr kumimoji="0" lang="en-US" sz="1600" b="1" i="0" u="none" strike="noStrike" kern="1200" cap="none" spc="0" normalizeH="0" baseline="0" noProof="0">
                <a:ln>
                  <a:noFill/>
                </a:ln>
                <a:effectLst/>
                <a:uLnTx/>
                <a:uFillTx/>
                <a:latin typeface="Century Gothic" panose="020B0502020202020204"/>
                <a:ea typeface="+mn-ea"/>
                <a:cs typeface="+mn-cs"/>
              </a:rPr>
              <a:t>improvement in ROIC</a:t>
            </a:r>
            <a:r>
              <a:rPr kumimoji="0" lang="en-US" sz="1600" b="0" i="0" u="none" strike="noStrike" kern="1200" cap="none" spc="0" normalizeH="0" baseline="0" noProof="0">
                <a:ln>
                  <a:noFill/>
                </a:ln>
                <a:effectLst/>
                <a:uLnTx/>
                <a:uFillTx/>
                <a:latin typeface="Century Gothic" panose="020B0502020202020204"/>
                <a:ea typeface="+mn-ea"/>
                <a:cs typeface="+mn-cs"/>
              </a:rPr>
              <a:t> gave the industry the </a:t>
            </a:r>
            <a:r>
              <a:rPr kumimoji="0" lang="en-US" sz="1600" b="1" i="0" u="none" strike="noStrike" kern="1200" cap="none" spc="0" normalizeH="0" baseline="0" noProof="0">
                <a:ln>
                  <a:noFill/>
                </a:ln>
                <a:effectLst/>
                <a:uLnTx/>
                <a:uFillTx/>
                <a:latin typeface="Century Gothic" panose="020B0502020202020204"/>
                <a:ea typeface="+mn-ea"/>
                <a:cs typeface="+mn-cs"/>
              </a:rPr>
              <a:t>confidence to invest</a:t>
            </a:r>
            <a:r>
              <a:rPr kumimoji="0" lang="en-US" sz="1600" b="0" i="0" u="none" strike="noStrike" kern="1200" cap="none" spc="0" normalizeH="0" baseline="0" noProof="0">
                <a:ln>
                  <a:noFill/>
                </a:ln>
                <a:effectLst/>
                <a:uLnTx/>
                <a:uFillTx/>
                <a:latin typeface="Century Gothic" panose="020B0502020202020204"/>
                <a:ea typeface="+mn-ea"/>
                <a:cs typeface="+mn-cs"/>
              </a:rPr>
              <a:t> on this scale.</a:t>
            </a:r>
          </a:p>
          <a:p>
            <a:pPr marL="285750" marR="0" lvl="0" indent="-28575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Century Gothic" panose="020B0502020202020204"/>
                <a:ea typeface="+mn-ea"/>
                <a:cs typeface="+mn-cs"/>
              </a:rPr>
              <a:t>~</a:t>
            </a:r>
            <a:r>
              <a:rPr kumimoji="0" lang="en-US" sz="1600" b="1" i="0" u="none" strike="noStrike" kern="1200" cap="none" spc="0" normalizeH="0" baseline="0" noProof="0">
                <a:ln>
                  <a:noFill/>
                </a:ln>
                <a:effectLst/>
                <a:uLnTx/>
                <a:uFillTx/>
                <a:latin typeface="Century Gothic" panose="020B0502020202020204"/>
                <a:ea typeface="+mn-ea"/>
                <a:cs typeface="+mn-cs"/>
              </a:rPr>
              <a:t>50%</a:t>
            </a:r>
            <a:r>
              <a:rPr kumimoji="0" lang="en-US" sz="1600" b="0" i="0" u="none" strike="noStrike" kern="1200" cap="none" spc="0" normalizeH="0" baseline="0" noProof="0">
                <a:ln>
                  <a:noFill/>
                </a:ln>
                <a:effectLst/>
                <a:uLnTx/>
                <a:uFillTx/>
                <a:latin typeface="Century Gothic" panose="020B0502020202020204"/>
                <a:ea typeface="+mn-ea"/>
                <a:cs typeface="+mn-cs"/>
              </a:rPr>
              <a:t> of this year’s deliveries will </a:t>
            </a:r>
            <a:r>
              <a:rPr kumimoji="0" lang="en-US" sz="1600" b="1" i="0" u="none" strike="noStrike" kern="1200" cap="none" spc="0" normalizeH="0" baseline="0" noProof="0">
                <a:ln>
                  <a:noFill/>
                </a:ln>
                <a:effectLst/>
                <a:uLnTx/>
                <a:uFillTx/>
                <a:latin typeface="Century Gothic" panose="020B0502020202020204"/>
                <a:ea typeface="+mn-ea"/>
                <a:cs typeface="+mn-cs"/>
              </a:rPr>
              <a:t>replace existing fleet, </a:t>
            </a:r>
            <a:r>
              <a:rPr kumimoji="0" lang="en-US" sz="1600" b="0" i="0" u="none" strike="noStrike" kern="1200" cap="none" spc="0" normalizeH="0" baseline="0" noProof="0">
                <a:ln>
                  <a:noFill/>
                </a:ln>
                <a:effectLst/>
                <a:uLnTx/>
                <a:uFillTx/>
                <a:latin typeface="Century Gothic" panose="020B0502020202020204"/>
                <a:ea typeface="+mn-ea"/>
                <a:cs typeface="+mn-cs"/>
              </a:rPr>
              <a:t>making a significant contribution to </a:t>
            </a:r>
            <a:r>
              <a:rPr kumimoji="0" lang="en-US" sz="1600" b="1" i="0" u="none" strike="noStrike" kern="1200" cap="none" spc="0" normalizeH="0" baseline="0" noProof="0">
                <a:ln>
                  <a:noFill/>
                </a:ln>
                <a:effectLst/>
                <a:uLnTx/>
                <a:uFillTx/>
                <a:latin typeface="Century Gothic" panose="020B0502020202020204"/>
                <a:ea typeface="+mn-ea"/>
                <a:cs typeface="+mn-cs"/>
              </a:rPr>
              <a:t>increasing fleet fuel efficiency.</a:t>
            </a:r>
            <a:endParaRPr kumimoji="0" lang="en-US" sz="1600" b="0" i="0" u="none" strike="noStrike" kern="1200" cap="none" spc="0" normalizeH="0" baseline="0" noProof="0">
              <a:ln>
                <a:noFill/>
              </a:ln>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xmlns="" id="{C4C5DA87-B4B4-49CF-B469-DB4000CCF4C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70449" y="1543050"/>
            <a:ext cx="4105275" cy="27241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0275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7A2D49-546F-458A-966C-7B30EAC89A79}"/>
              </a:ext>
            </a:extLst>
          </p:cNvPr>
          <p:cNvSpPr>
            <a:spLocks noGrp="1"/>
          </p:cNvSpPr>
          <p:nvPr>
            <p:ph type="title"/>
          </p:nvPr>
        </p:nvSpPr>
        <p:spPr>
          <a:xfrm>
            <a:off x="4572000" y="355635"/>
            <a:ext cx="3982004" cy="572700"/>
          </a:xfrm>
        </p:spPr>
        <p:txBody>
          <a:bodyPr/>
          <a:lstStyle/>
          <a:p>
            <a:pPr algn="l"/>
            <a:r>
              <a:rPr lang="en-US"/>
              <a:t>Industry Statistics</a:t>
            </a:r>
            <a:br>
              <a:rPr lang="en-US"/>
            </a:br>
            <a:r>
              <a:rPr lang="en-US"/>
              <a:t/>
            </a:r>
            <a:br>
              <a:rPr lang="en-US"/>
            </a:br>
            <a:endParaRPr lang="en-US"/>
          </a:p>
        </p:txBody>
      </p:sp>
      <p:pic>
        <p:nvPicPr>
          <p:cNvPr id="5122" name="Picture 2">
            <a:extLst>
              <a:ext uri="{FF2B5EF4-FFF2-40B4-BE49-F238E27FC236}">
                <a16:creationId xmlns:a16="http://schemas.microsoft.com/office/drawing/2014/main" xmlns="" id="{9CB6298E-C1E4-4230-B577-74D4171463F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1569" y="1271380"/>
            <a:ext cx="7840862" cy="320611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E9C94684-984D-4884-B2B7-9D6C0A789BCA}"/>
              </a:ext>
            </a:extLst>
          </p:cNvPr>
          <p:cNvSpPr/>
          <p:nvPr/>
        </p:nvSpPr>
        <p:spPr>
          <a:xfrm>
            <a:off x="651569" y="3337560"/>
            <a:ext cx="7783771" cy="2438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Rectangle 13">
            <a:extLst>
              <a:ext uri="{FF2B5EF4-FFF2-40B4-BE49-F238E27FC236}">
                <a16:creationId xmlns:a16="http://schemas.microsoft.com/office/drawing/2014/main" xmlns="" id="{38DF3E0E-BD76-4EE7-AEA7-61B7A076A9CF}"/>
              </a:ext>
            </a:extLst>
          </p:cNvPr>
          <p:cNvSpPr/>
          <p:nvPr/>
        </p:nvSpPr>
        <p:spPr>
          <a:xfrm>
            <a:off x="651569" y="3604260"/>
            <a:ext cx="7783771" cy="2438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300194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6DF256-50E0-40EE-9737-8713D1722533}"/>
              </a:ext>
            </a:extLst>
          </p:cNvPr>
          <p:cNvSpPr>
            <a:spLocks noGrp="1"/>
          </p:cNvSpPr>
          <p:nvPr>
            <p:ph type="title"/>
          </p:nvPr>
        </p:nvSpPr>
        <p:spPr>
          <a:xfrm>
            <a:off x="3810444" y="383457"/>
            <a:ext cx="5187782" cy="644767"/>
          </a:xfrm>
          <a:noFill/>
          <a:ln w="19050">
            <a:noFill/>
            <a:prstDash val="dash"/>
          </a:ln>
        </p:spPr>
        <p:txBody>
          <a:bodyPr spcFirstLastPara="1" vert="horz" wrap="square" lIns="91440" tIns="45720" rIns="91440" bIns="45720" rtlCol="0" anchor="b" anchorCtr="0">
            <a:noAutofit/>
          </a:bodyPr>
          <a:lstStyle/>
          <a:p>
            <a:pPr defTabSz="914400">
              <a:spcBef>
                <a:spcPct val="0"/>
              </a:spcBef>
            </a:pPr>
            <a:r>
              <a:rPr lang="en-US" sz="2800" kern="1200" cap="all" baseline="0">
                <a:latin typeface="+mj-lt"/>
                <a:ea typeface="+mj-ea"/>
                <a:cs typeface="+mj-cs"/>
              </a:rPr>
              <a:t>Growth by Region</a:t>
            </a:r>
            <a:r>
              <a:rPr lang="en-US" sz="2800"/>
              <a:t/>
            </a:r>
            <a:br>
              <a:rPr lang="en-US" sz="2800"/>
            </a:br>
            <a:r>
              <a:rPr lang="en-US" sz="1400"/>
              <a:t>Asia pacific domintates both traffic and growth</a:t>
            </a:r>
            <a:endParaRPr lang="en-US" sz="1400" kern="1200" cap="all" baseline="0">
              <a:latin typeface="+mj-lt"/>
            </a:endParaRPr>
          </a:p>
        </p:txBody>
      </p:sp>
      <p:pic>
        <p:nvPicPr>
          <p:cNvPr id="4" name="Picture 3"/>
          <p:cNvPicPr>
            <a:picLocks noChangeAspect="1"/>
          </p:cNvPicPr>
          <p:nvPr/>
        </p:nvPicPr>
        <p:blipFill>
          <a:blip r:embed="rId2"/>
          <a:stretch>
            <a:fillRect/>
          </a:stretch>
        </p:blipFill>
        <p:spPr>
          <a:xfrm>
            <a:off x="4617516" y="1603512"/>
            <a:ext cx="4272847" cy="3087757"/>
          </a:xfrm>
          <a:prstGeom prst="rect">
            <a:avLst/>
          </a:prstGeom>
        </p:spPr>
      </p:pic>
      <p:pic>
        <p:nvPicPr>
          <p:cNvPr id="3" name="Picture 2"/>
          <p:cNvPicPr>
            <a:picLocks noChangeAspect="1"/>
          </p:cNvPicPr>
          <p:nvPr/>
        </p:nvPicPr>
        <p:blipFill>
          <a:blip r:embed="rId3"/>
          <a:stretch>
            <a:fillRect/>
          </a:stretch>
        </p:blipFill>
        <p:spPr>
          <a:xfrm>
            <a:off x="185531" y="1603512"/>
            <a:ext cx="4096004" cy="3087757"/>
          </a:xfrm>
          <a:prstGeom prst="rect">
            <a:avLst/>
          </a:prstGeom>
        </p:spPr>
      </p:pic>
    </p:spTree>
    <p:extLst>
      <p:ext uri="{BB962C8B-B14F-4D97-AF65-F5344CB8AC3E}">
        <p14:creationId xmlns:p14="http://schemas.microsoft.com/office/powerpoint/2010/main" xmlns="" val="490814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Market Share</a:t>
            </a:r>
          </a:p>
        </p:txBody>
      </p:sp>
      <p:pic>
        <p:nvPicPr>
          <p:cNvPr id="4" name="Picture 3"/>
          <p:cNvPicPr>
            <a:picLocks noChangeAspect="1"/>
          </p:cNvPicPr>
          <p:nvPr/>
        </p:nvPicPr>
        <p:blipFill>
          <a:blip r:embed="rId2"/>
          <a:stretch>
            <a:fillRect/>
          </a:stretch>
        </p:blipFill>
        <p:spPr>
          <a:xfrm>
            <a:off x="2166185" y="1245704"/>
            <a:ext cx="4811629" cy="3678388"/>
          </a:xfrm>
          <a:prstGeom prst="rect">
            <a:avLst/>
          </a:prstGeom>
        </p:spPr>
      </p:pic>
    </p:spTree>
    <p:extLst>
      <p:ext uri="{BB962C8B-B14F-4D97-AF65-F5344CB8AC3E}">
        <p14:creationId xmlns:p14="http://schemas.microsoft.com/office/powerpoint/2010/main" xmlns="" val="3905446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4"/>
          <p:cNvPicPr preferRelativeResize="0"/>
          <p:nvPr/>
        </p:nvPicPr>
        <p:blipFill rotWithShape="1">
          <a:blip r:embed="rId3"/>
          <a:srcRect t="10344"/>
          <a:stretch/>
        </p:blipFill>
        <p:spPr>
          <a:xfrm>
            <a:off x="514646" y="1294450"/>
            <a:ext cx="4236258" cy="2706143"/>
          </a:xfrm>
          <a:prstGeom prst="rect">
            <a:avLst/>
          </a:prstGeom>
          <a:noFill/>
          <a:ln w="31750" cap="sq">
            <a:noFill/>
            <a:miter lim="800000"/>
          </a:ln>
        </p:spPr>
      </p:pic>
      <p:pic>
        <p:nvPicPr>
          <p:cNvPr id="3" name="Picture 2"/>
          <p:cNvPicPr>
            <a:picLocks noChangeAspect="1"/>
          </p:cNvPicPr>
          <p:nvPr/>
        </p:nvPicPr>
        <p:blipFill>
          <a:blip r:embed="rId4"/>
          <a:stretch>
            <a:fillRect/>
          </a:stretch>
        </p:blipFill>
        <p:spPr>
          <a:xfrm>
            <a:off x="5124824" y="1000782"/>
            <a:ext cx="3765435" cy="3214963"/>
          </a:xfrm>
          <a:prstGeom prst="rect">
            <a:avLst/>
          </a:prstGeom>
        </p:spPr>
      </p:pic>
    </p:spTree>
    <p:extLst>
      <p:ext uri="{BB962C8B-B14F-4D97-AF65-F5344CB8AC3E}">
        <p14:creationId xmlns:p14="http://schemas.microsoft.com/office/powerpoint/2010/main" xmlns="" val="2582979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2EC282-9740-455D-B4DF-48A9A3358798}"/>
              </a:ext>
            </a:extLst>
          </p:cNvPr>
          <p:cNvSpPr>
            <a:spLocks noGrp="1"/>
          </p:cNvSpPr>
          <p:nvPr>
            <p:ph type="title"/>
          </p:nvPr>
        </p:nvSpPr>
        <p:spPr/>
        <p:txBody>
          <a:bodyPr/>
          <a:lstStyle/>
          <a:p>
            <a:r>
              <a:rPr lang="en-US" dirty="0"/>
              <a:t>Leading airports</a:t>
            </a:r>
          </a:p>
        </p:txBody>
      </p:sp>
      <p:pic>
        <p:nvPicPr>
          <p:cNvPr id="8" name="Picture 8" descr="A picture containing computer&#10;&#10;Description generated with very high confidence">
            <a:extLst>
              <a:ext uri="{FF2B5EF4-FFF2-40B4-BE49-F238E27FC236}">
                <a16:creationId xmlns:a16="http://schemas.microsoft.com/office/drawing/2014/main" xmlns="" id="{3EC908A8-DA36-436F-8145-9B6C900437C6}"/>
              </a:ext>
            </a:extLst>
          </p:cNvPr>
          <p:cNvPicPr>
            <a:picLocks noChangeAspect="1"/>
          </p:cNvPicPr>
          <p:nvPr/>
        </p:nvPicPr>
        <p:blipFill>
          <a:blip r:embed="rId2"/>
          <a:stretch>
            <a:fillRect/>
          </a:stretch>
        </p:blipFill>
        <p:spPr>
          <a:xfrm>
            <a:off x="459249" y="151551"/>
            <a:ext cx="3921047" cy="4569080"/>
          </a:xfrm>
          <a:prstGeom prst="rect">
            <a:avLst/>
          </a:prstGeom>
        </p:spPr>
      </p:pic>
      <p:pic>
        <p:nvPicPr>
          <p:cNvPr id="10" name="Picture 10" descr="A screenshot of a cell phone&#10;&#10;Description generated with high confidence">
            <a:extLst>
              <a:ext uri="{FF2B5EF4-FFF2-40B4-BE49-F238E27FC236}">
                <a16:creationId xmlns:a16="http://schemas.microsoft.com/office/drawing/2014/main" xmlns="" id="{F7A18CC3-87CD-4B90-B91B-079FB6D64089}"/>
              </a:ext>
            </a:extLst>
          </p:cNvPr>
          <p:cNvPicPr>
            <a:picLocks noChangeAspect="1"/>
          </p:cNvPicPr>
          <p:nvPr/>
        </p:nvPicPr>
        <p:blipFill>
          <a:blip r:embed="rId3"/>
          <a:stretch>
            <a:fillRect/>
          </a:stretch>
        </p:blipFill>
        <p:spPr>
          <a:xfrm>
            <a:off x="4699420" y="1329735"/>
            <a:ext cx="4443761" cy="3324798"/>
          </a:xfrm>
          <a:prstGeom prst="rect">
            <a:avLst/>
          </a:prstGeom>
        </p:spPr>
      </p:pic>
      <p:sp>
        <p:nvSpPr>
          <p:cNvPr id="12" name="TextBox 11">
            <a:extLst>
              <a:ext uri="{FF2B5EF4-FFF2-40B4-BE49-F238E27FC236}">
                <a16:creationId xmlns:a16="http://schemas.microsoft.com/office/drawing/2014/main" xmlns="" id="{7C33C5F5-FC99-4B0F-BEE1-0FEC4DAE721C}"/>
              </a:ext>
            </a:extLst>
          </p:cNvPr>
          <p:cNvSpPr txBox="1"/>
          <p:nvPr/>
        </p:nvSpPr>
        <p:spPr>
          <a:xfrm>
            <a:off x="6768790" y="4657027"/>
            <a:ext cx="81264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t>(2018)</a:t>
            </a:r>
          </a:p>
        </p:txBody>
      </p:sp>
      <p:sp>
        <p:nvSpPr>
          <p:cNvPr id="14" name="TextBox 13">
            <a:extLst>
              <a:ext uri="{FF2B5EF4-FFF2-40B4-BE49-F238E27FC236}">
                <a16:creationId xmlns:a16="http://schemas.microsoft.com/office/drawing/2014/main" xmlns="" id="{8AAF1C40-1037-4F1A-AC48-264F9EBEA8ED}"/>
              </a:ext>
            </a:extLst>
          </p:cNvPr>
          <p:cNvSpPr txBox="1"/>
          <p:nvPr/>
        </p:nvSpPr>
        <p:spPr>
          <a:xfrm>
            <a:off x="2015582" y="4657027"/>
            <a:ext cx="8056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t>(2019)</a:t>
            </a:r>
          </a:p>
        </p:txBody>
      </p:sp>
    </p:spTree>
    <p:extLst>
      <p:ext uri="{BB962C8B-B14F-4D97-AF65-F5344CB8AC3E}">
        <p14:creationId xmlns:p14="http://schemas.microsoft.com/office/powerpoint/2010/main" xmlns="" val="556347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6DA070-0E72-422E-9B78-B7DD9F76368B}"/>
              </a:ext>
            </a:extLst>
          </p:cNvPr>
          <p:cNvSpPr>
            <a:spLocks noGrp="1"/>
          </p:cNvSpPr>
          <p:nvPr>
            <p:ph type="title"/>
          </p:nvPr>
        </p:nvSpPr>
        <p:spPr>
          <a:xfrm>
            <a:off x="5963973" y="605323"/>
            <a:ext cx="2917113" cy="2266291"/>
          </a:xfrm>
        </p:spPr>
        <p:txBody>
          <a:bodyPr/>
          <a:lstStyle/>
          <a:p>
            <a:r>
              <a:rPr lang="en-US" dirty="0"/>
              <a:t>Largest Airlines</a:t>
            </a:r>
            <a:br>
              <a:rPr lang="en-US" dirty="0"/>
            </a:br>
            <a:r>
              <a:rPr lang="en-US" sz="2400" dirty="0"/>
              <a:t>based on sales</a:t>
            </a:r>
            <a:br>
              <a:rPr lang="en-US" sz="2400" dirty="0"/>
            </a:br>
            <a:r>
              <a:rPr lang="en-US" sz="2400" dirty="0"/>
              <a:t>(2018)</a:t>
            </a:r>
            <a:endParaRPr lang="en-US" dirty="0"/>
          </a:p>
        </p:txBody>
      </p:sp>
      <p:pic>
        <p:nvPicPr>
          <p:cNvPr id="4" name="Picture 4" descr="A screenshot of a cell phone&#10;&#10;Description generated with high confidence">
            <a:extLst>
              <a:ext uri="{FF2B5EF4-FFF2-40B4-BE49-F238E27FC236}">
                <a16:creationId xmlns:a16="http://schemas.microsoft.com/office/drawing/2014/main" xmlns="" id="{B5E6A2BF-56BD-4663-93F8-B562ACF9B173}"/>
              </a:ext>
            </a:extLst>
          </p:cNvPr>
          <p:cNvPicPr>
            <a:picLocks noChangeAspect="1"/>
          </p:cNvPicPr>
          <p:nvPr/>
        </p:nvPicPr>
        <p:blipFill>
          <a:blip r:embed="rId2"/>
          <a:stretch>
            <a:fillRect/>
          </a:stretch>
        </p:blipFill>
        <p:spPr>
          <a:xfrm>
            <a:off x="1394" y="569122"/>
            <a:ext cx="6039778" cy="3900712"/>
          </a:xfrm>
          <a:prstGeom prst="rect">
            <a:avLst/>
          </a:prstGeom>
        </p:spPr>
      </p:pic>
    </p:spTree>
    <p:extLst>
      <p:ext uri="{BB962C8B-B14F-4D97-AF65-F5344CB8AC3E}">
        <p14:creationId xmlns:p14="http://schemas.microsoft.com/office/powerpoint/2010/main" xmlns="" val="304056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high confidence">
            <a:extLst>
              <a:ext uri="{FF2B5EF4-FFF2-40B4-BE49-F238E27FC236}">
                <a16:creationId xmlns:a16="http://schemas.microsoft.com/office/drawing/2014/main" xmlns="" id="{9AE3DB0C-8B80-4901-9EF0-9BE54135377F}"/>
              </a:ext>
            </a:extLst>
          </p:cNvPr>
          <p:cNvPicPr>
            <a:picLocks noChangeAspect="1"/>
          </p:cNvPicPr>
          <p:nvPr/>
        </p:nvPicPr>
        <p:blipFill>
          <a:blip r:embed="rId2"/>
          <a:stretch>
            <a:fillRect/>
          </a:stretch>
        </p:blipFill>
        <p:spPr>
          <a:xfrm>
            <a:off x="2294362" y="700624"/>
            <a:ext cx="4548303" cy="3867701"/>
          </a:xfrm>
          <a:prstGeom prst="rect">
            <a:avLst/>
          </a:prstGeom>
        </p:spPr>
      </p:pic>
    </p:spTree>
    <p:extLst>
      <p:ext uri="{BB962C8B-B14F-4D97-AF65-F5344CB8AC3E}">
        <p14:creationId xmlns:p14="http://schemas.microsoft.com/office/powerpoint/2010/main" xmlns="" val="792956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 name="Picture 1" descr="A large passenger jet flying through a blue sky&#10;&#10;Description automatically generated">
            <a:extLst>
              <a:ext uri="{FF2B5EF4-FFF2-40B4-BE49-F238E27FC236}">
                <a16:creationId xmlns:a16="http://schemas.microsoft.com/office/drawing/2014/main" xmlns="" id="{154D8019-00A2-C641-9262-1860F1C8B080}"/>
              </a:ext>
            </a:extLst>
          </p:cNvPr>
          <p:cNvPicPr>
            <a:picLocks noChangeAspect="1"/>
          </p:cNvPicPr>
          <p:nvPr/>
        </p:nvPicPr>
        <p:blipFill rotWithShape="1">
          <a:blip r:embed="rId3">
            <a:alphaModFix amt="40000"/>
          </a:blip>
          <a:srcRect/>
          <a:stretch/>
        </p:blipFill>
        <p:spPr>
          <a:xfrm>
            <a:off x="20" y="10"/>
            <a:ext cx="9143980" cy="5143490"/>
          </a:xfrm>
          <a:prstGeom prst="rect">
            <a:avLst/>
          </a:prstGeom>
        </p:spPr>
      </p:pic>
      <p:sp>
        <p:nvSpPr>
          <p:cNvPr id="192" name="Google Shape;192;p35"/>
          <p:cNvSpPr txBox="1">
            <a:spLocks noGrp="1"/>
          </p:cNvSpPr>
          <p:nvPr>
            <p:ph type="title"/>
          </p:nvPr>
        </p:nvSpPr>
        <p:spPr>
          <a:xfrm>
            <a:off x="252323" y="1147313"/>
            <a:ext cx="7086600" cy="937984"/>
          </a:xfrm>
          <a:prstGeom prst="rect">
            <a:avLst/>
          </a:prstGeom>
        </p:spPr>
        <p:txBody>
          <a:bodyPr spcFirstLastPara="1" vert="horz" lIns="91440" tIns="45720" rIns="91440" bIns="45720" rtlCol="0" anchor="b" anchorCtr="0">
            <a:normAutofit/>
          </a:bodyPr>
          <a:lstStyle/>
          <a:p>
            <a:pPr marL="0" lvl="0" indent="0" algn="l" defTabSz="914400">
              <a:spcBef>
                <a:spcPct val="0"/>
              </a:spcBef>
              <a:spcAft>
                <a:spcPts val="0"/>
              </a:spcAft>
            </a:pPr>
            <a:r>
              <a:rPr lang="en-US" sz="4800" kern="1200" cap="all" baseline="0">
                <a:solidFill>
                  <a:schemeClr val="tx1"/>
                </a:solidFill>
                <a:latin typeface="+mj-lt"/>
                <a:ea typeface="+mj-ea"/>
                <a:cs typeface="+mj-cs"/>
              </a:rPr>
              <a:t>Southwest Airlines</a:t>
            </a:r>
          </a:p>
        </p:txBody>
      </p:sp>
    </p:spTree>
    <p:extLst>
      <p:ext uri="{BB962C8B-B14F-4D97-AF65-F5344CB8AC3E}">
        <p14:creationId xmlns:p14="http://schemas.microsoft.com/office/powerpoint/2010/main" xmlns="" val="1157021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ctrTitle"/>
          </p:nvPr>
        </p:nvSpPr>
        <p:spPr>
          <a:xfrm>
            <a:off x="594362" y="615948"/>
            <a:ext cx="4780278" cy="3916588"/>
          </a:xfrm>
          <a:prstGeom prst="rect">
            <a:avLst/>
          </a:prstGeom>
        </p:spPr>
        <p:txBody>
          <a:bodyPr spcFirstLastPara="1" lIns="91425" tIns="91425" rIns="91425" bIns="91425" anchor="ctr" anchorCtr="0">
            <a:normAutofit/>
          </a:bodyPr>
          <a:lstStyle/>
          <a:p>
            <a:pPr marL="0" lvl="0" indent="0" algn="r" rtl="0">
              <a:spcBef>
                <a:spcPts val="0"/>
              </a:spcBef>
              <a:spcAft>
                <a:spcPts val="0"/>
              </a:spcAft>
              <a:buNone/>
            </a:pPr>
            <a:r>
              <a:rPr lang="en-GB" sz="3500" dirty="0"/>
              <a:t>Stock information</a:t>
            </a:r>
          </a:p>
        </p:txBody>
      </p:sp>
      <p:pic>
        <p:nvPicPr>
          <p:cNvPr id="4" name="Google Shape;357;p48">
            <a:extLst>
              <a:ext uri="{FF2B5EF4-FFF2-40B4-BE49-F238E27FC236}">
                <a16:creationId xmlns:a16="http://schemas.microsoft.com/office/drawing/2014/main" xmlns="" id="{0603C287-0D0E-374C-9032-55C620969848}"/>
              </a:ext>
            </a:extLst>
          </p:cNvPr>
          <p:cNvPicPr preferRelativeResize="0"/>
          <p:nvPr/>
        </p:nvPicPr>
        <p:blipFill>
          <a:blip r:embed="rId3">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1755483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pSp>
        <p:nvGrpSpPr>
          <p:cNvPr id="433" name="Google Shape;433;p58"/>
          <p:cNvGrpSpPr/>
          <p:nvPr/>
        </p:nvGrpSpPr>
        <p:grpSpPr>
          <a:xfrm>
            <a:off x="141" y="1230249"/>
            <a:ext cx="4520381" cy="802233"/>
            <a:chOff x="3562350" y="909429"/>
            <a:chExt cx="4902800" cy="765271"/>
          </a:xfrm>
        </p:grpSpPr>
        <p:sp>
          <p:nvSpPr>
            <p:cNvPr id="434" name="Google Shape;434;p58"/>
            <p:cNvSpPr txBox="1"/>
            <p:nvPr/>
          </p:nvSpPr>
          <p:spPr>
            <a:xfrm>
              <a:off x="4928450" y="909429"/>
              <a:ext cx="35367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First passenger flight: Wilbur Wright takes an employee along for a ride</a:t>
              </a:r>
              <a:endParaRPr sz="1000" b="1">
                <a:solidFill>
                  <a:schemeClr val="accent5"/>
                </a:solidFill>
                <a:latin typeface="Roboto"/>
                <a:ea typeface="Roboto"/>
                <a:cs typeface="Roboto"/>
                <a:sym typeface="Roboto"/>
              </a:endParaRPr>
            </a:p>
          </p:txBody>
        </p:sp>
        <p:sp>
          <p:nvSpPr>
            <p:cNvPr id="435" name="Google Shape;435;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1908</a:t>
              </a:r>
              <a:endParaRPr sz="900">
                <a:solidFill>
                  <a:schemeClr val="accent5"/>
                </a:solidFill>
                <a:latin typeface="Roboto"/>
                <a:ea typeface="Roboto"/>
                <a:cs typeface="Roboto"/>
                <a:sym typeface="Roboto"/>
              </a:endParaRPr>
            </a:p>
          </p:txBody>
        </p:sp>
        <p:sp>
          <p:nvSpPr>
            <p:cNvPr id="436" name="Google Shape;436;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7" name="Google Shape;437;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38" name="Google Shape;438;p58"/>
          <p:cNvGrpSpPr/>
          <p:nvPr/>
        </p:nvGrpSpPr>
        <p:grpSpPr>
          <a:xfrm>
            <a:off x="0" y="1791523"/>
            <a:ext cx="4860473" cy="850782"/>
            <a:chOff x="3562350" y="874566"/>
            <a:chExt cx="5271662" cy="811582"/>
          </a:xfrm>
        </p:grpSpPr>
        <p:sp>
          <p:nvSpPr>
            <p:cNvPr id="439" name="Google Shape;439;p58"/>
            <p:cNvSpPr txBox="1"/>
            <p:nvPr/>
          </p:nvSpPr>
          <p:spPr>
            <a:xfrm>
              <a:off x="4972112" y="874566"/>
              <a:ext cx="38619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World’s first airline, DELAG, founded</a:t>
              </a:r>
              <a:endParaRPr sz="1000" b="1">
                <a:solidFill>
                  <a:schemeClr val="accent5"/>
                </a:solidFill>
                <a:latin typeface="Roboto"/>
                <a:ea typeface="Roboto"/>
                <a:cs typeface="Roboto"/>
                <a:sym typeface="Roboto"/>
              </a:endParaRPr>
            </a:p>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College Park Airport established by Wilbur Wright, making it the longest continuously operating airport in the world </a:t>
              </a:r>
              <a:endParaRPr sz="1000" b="1">
                <a:solidFill>
                  <a:schemeClr val="accent5"/>
                </a:solidFill>
                <a:latin typeface="Roboto"/>
                <a:ea typeface="Roboto"/>
                <a:cs typeface="Roboto"/>
                <a:sym typeface="Roboto"/>
              </a:endParaRPr>
            </a:p>
            <a:p>
              <a:pPr marL="0" lvl="0" indent="0" algn="l" rtl="0">
                <a:lnSpc>
                  <a:spcPct val="115000"/>
                </a:lnSpc>
                <a:spcBef>
                  <a:spcPts val="0"/>
                </a:spcBef>
                <a:spcAft>
                  <a:spcPts val="0"/>
                </a:spcAft>
                <a:buNone/>
              </a:pPr>
              <a:endParaRPr sz="1000" b="1">
                <a:solidFill>
                  <a:schemeClr val="accent5"/>
                </a:solidFill>
                <a:latin typeface="Roboto"/>
                <a:ea typeface="Roboto"/>
                <a:cs typeface="Roboto"/>
                <a:sym typeface="Roboto"/>
              </a:endParaRPr>
            </a:p>
            <a:p>
              <a:pPr marL="0" lvl="0" indent="0" algn="l" rtl="0">
                <a:lnSpc>
                  <a:spcPct val="115000"/>
                </a:lnSpc>
                <a:spcBef>
                  <a:spcPts val="0"/>
                </a:spcBef>
                <a:spcAft>
                  <a:spcPts val="0"/>
                </a:spcAft>
                <a:buNone/>
              </a:pPr>
              <a:endParaRPr sz="1000" b="1">
                <a:solidFill>
                  <a:srgbClr val="155B54"/>
                </a:solidFill>
                <a:latin typeface="Roboto"/>
                <a:ea typeface="Roboto"/>
                <a:cs typeface="Roboto"/>
                <a:sym typeface="Roboto"/>
              </a:endParaRPr>
            </a:p>
            <a:p>
              <a:pPr marL="0" lvl="0" indent="0" algn="l" rtl="0">
                <a:lnSpc>
                  <a:spcPct val="115000"/>
                </a:lnSpc>
                <a:spcBef>
                  <a:spcPts val="0"/>
                </a:spcBef>
                <a:spcAft>
                  <a:spcPts val="0"/>
                </a:spcAft>
                <a:buNone/>
              </a:pPr>
              <a:endParaRPr sz="1000" b="1">
                <a:solidFill>
                  <a:srgbClr val="155B54"/>
                </a:solidFill>
                <a:latin typeface="Roboto"/>
                <a:ea typeface="Roboto"/>
                <a:cs typeface="Roboto"/>
                <a:sym typeface="Roboto"/>
              </a:endParaRPr>
            </a:p>
          </p:txBody>
        </p:sp>
        <p:sp>
          <p:nvSpPr>
            <p:cNvPr id="440" name="Google Shape;440;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1909</a:t>
              </a:r>
              <a:endParaRPr sz="900">
                <a:solidFill>
                  <a:schemeClr val="accent5"/>
                </a:solidFill>
                <a:latin typeface="Roboto"/>
                <a:ea typeface="Roboto"/>
                <a:cs typeface="Roboto"/>
                <a:sym typeface="Roboto"/>
              </a:endParaRPr>
            </a:p>
            <a:p>
              <a:pPr marL="0" lvl="0" indent="0" algn="r" rtl="0">
                <a:lnSpc>
                  <a:spcPct val="115000"/>
                </a:lnSpc>
                <a:spcBef>
                  <a:spcPts val="0"/>
                </a:spcBef>
                <a:spcAft>
                  <a:spcPts val="0"/>
                </a:spcAft>
                <a:buNone/>
              </a:pPr>
              <a:endParaRPr sz="900">
                <a:solidFill>
                  <a:srgbClr val="155B54"/>
                </a:solidFill>
                <a:latin typeface="Roboto"/>
                <a:ea typeface="Roboto"/>
                <a:cs typeface="Roboto"/>
                <a:sym typeface="Roboto"/>
              </a:endParaRPr>
            </a:p>
          </p:txBody>
        </p:sp>
        <p:sp>
          <p:nvSpPr>
            <p:cNvPr id="441" name="Google Shape;441;p58"/>
            <p:cNvSpPr/>
            <p:nvPr/>
          </p:nvSpPr>
          <p:spPr>
            <a:xfrm>
              <a:off x="4517124" y="1097548"/>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2" name="Google Shape;442;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43" name="Google Shape;443;p58"/>
          <p:cNvGrpSpPr/>
          <p:nvPr/>
        </p:nvGrpSpPr>
        <p:grpSpPr>
          <a:xfrm>
            <a:off x="4614322" y="825967"/>
            <a:ext cx="4453706" cy="1506093"/>
            <a:chOff x="3562350" y="237962"/>
            <a:chExt cx="4928301" cy="1436700"/>
          </a:xfrm>
        </p:grpSpPr>
        <p:sp>
          <p:nvSpPr>
            <p:cNvPr id="444" name="Google Shape;444;p58"/>
            <p:cNvSpPr txBox="1"/>
            <p:nvPr/>
          </p:nvSpPr>
          <p:spPr>
            <a:xfrm>
              <a:off x="4928451" y="909426"/>
              <a:ext cx="35622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First permanent airport &amp; commercial terminal used solely for commercial flights opens at Flughaven Devau</a:t>
              </a:r>
              <a:endParaRPr sz="1000" b="1">
                <a:solidFill>
                  <a:schemeClr val="accent5"/>
                </a:solidFill>
                <a:latin typeface="Roboto"/>
                <a:ea typeface="Roboto"/>
                <a:cs typeface="Roboto"/>
                <a:sym typeface="Roboto"/>
              </a:endParaRPr>
            </a:p>
          </p:txBody>
        </p:sp>
        <p:sp>
          <p:nvSpPr>
            <p:cNvPr id="445" name="Google Shape;445;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1922</a:t>
              </a:r>
              <a:endParaRPr sz="900">
                <a:solidFill>
                  <a:schemeClr val="accent5"/>
                </a:solidFill>
                <a:latin typeface="Roboto"/>
                <a:ea typeface="Roboto"/>
                <a:cs typeface="Roboto"/>
                <a:sym typeface="Roboto"/>
              </a:endParaRPr>
            </a:p>
          </p:txBody>
        </p:sp>
        <p:sp>
          <p:nvSpPr>
            <p:cNvPr id="446" name="Google Shape;446;p58"/>
            <p:cNvSpPr/>
            <p:nvPr/>
          </p:nvSpPr>
          <p:spPr>
            <a:xfrm>
              <a:off x="4517118" y="237962"/>
              <a:ext cx="133500" cy="1436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7" name="Google Shape;447;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48" name="Google Shape;448;p58"/>
          <p:cNvGrpSpPr/>
          <p:nvPr/>
        </p:nvGrpSpPr>
        <p:grpSpPr>
          <a:xfrm>
            <a:off x="4617617" y="2072566"/>
            <a:ext cx="4165787" cy="802256"/>
            <a:chOff x="3562350" y="909407"/>
            <a:chExt cx="4609702" cy="765293"/>
          </a:xfrm>
        </p:grpSpPr>
        <p:sp>
          <p:nvSpPr>
            <p:cNvPr id="449" name="Google Shape;449;p58"/>
            <p:cNvSpPr txBox="1"/>
            <p:nvPr/>
          </p:nvSpPr>
          <p:spPr>
            <a:xfrm>
              <a:off x="4928452" y="909407"/>
              <a:ext cx="32436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First transcontinental non-stop flight</a:t>
              </a:r>
              <a:endParaRPr sz="1000" b="1">
                <a:solidFill>
                  <a:schemeClr val="accent5"/>
                </a:solidFill>
                <a:latin typeface="Roboto"/>
                <a:ea typeface="Roboto"/>
                <a:cs typeface="Roboto"/>
                <a:sym typeface="Roboto"/>
              </a:endParaRPr>
            </a:p>
          </p:txBody>
        </p:sp>
        <p:sp>
          <p:nvSpPr>
            <p:cNvPr id="450" name="Google Shape;450;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1923</a:t>
              </a:r>
              <a:endParaRPr sz="900">
                <a:solidFill>
                  <a:schemeClr val="accent5"/>
                </a:solidFill>
                <a:latin typeface="Roboto"/>
                <a:ea typeface="Roboto"/>
                <a:cs typeface="Roboto"/>
                <a:sym typeface="Roboto"/>
              </a:endParaRPr>
            </a:p>
          </p:txBody>
        </p:sp>
        <p:sp>
          <p:nvSpPr>
            <p:cNvPr id="451" name="Google Shape;451;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2" name="Google Shape;452;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53" name="Google Shape;453;p58"/>
          <p:cNvGrpSpPr/>
          <p:nvPr/>
        </p:nvGrpSpPr>
        <p:grpSpPr>
          <a:xfrm>
            <a:off x="697750" y="2528494"/>
            <a:ext cx="3620301" cy="748396"/>
            <a:chOff x="4318975" y="960786"/>
            <a:chExt cx="3926573" cy="713914"/>
          </a:xfrm>
        </p:grpSpPr>
        <p:sp>
          <p:nvSpPr>
            <p:cNvPr id="454" name="Google Shape;454;p58"/>
            <p:cNvSpPr txBox="1"/>
            <p:nvPr/>
          </p:nvSpPr>
          <p:spPr>
            <a:xfrm>
              <a:off x="4928448" y="960786"/>
              <a:ext cx="33171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Burgess Co. becomes the first licensed commercial aircraft manufacturer</a:t>
              </a:r>
              <a:endParaRPr sz="1000" b="1">
                <a:solidFill>
                  <a:schemeClr val="accent5"/>
                </a:solidFill>
                <a:latin typeface="Roboto"/>
                <a:ea typeface="Roboto"/>
                <a:cs typeface="Roboto"/>
                <a:sym typeface="Roboto"/>
              </a:endParaRPr>
            </a:p>
          </p:txBody>
        </p:sp>
        <p:sp>
          <p:nvSpPr>
            <p:cNvPr id="455" name="Google Shape;455;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6" name="Google Shape;456;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57" name="Google Shape;457;p58"/>
          <p:cNvGrpSpPr/>
          <p:nvPr/>
        </p:nvGrpSpPr>
        <p:grpSpPr>
          <a:xfrm>
            <a:off x="141" y="3096850"/>
            <a:ext cx="4820205" cy="802242"/>
            <a:chOff x="3562350" y="909421"/>
            <a:chExt cx="5227989" cy="765279"/>
          </a:xfrm>
        </p:grpSpPr>
        <p:sp>
          <p:nvSpPr>
            <p:cNvPr id="458" name="Google Shape;458;p58"/>
            <p:cNvSpPr txBox="1"/>
            <p:nvPr/>
          </p:nvSpPr>
          <p:spPr>
            <a:xfrm>
              <a:off x="4928439" y="909421"/>
              <a:ext cx="38619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The world's first scheduled passenger airline service took off, operating between St. Petersburg and Tampa, Fla. T</a:t>
              </a:r>
              <a:endParaRPr sz="1000" b="1">
                <a:solidFill>
                  <a:schemeClr val="accent5"/>
                </a:solidFill>
                <a:latin typeface="Roboto"/>
                <a:ea typeface="Roboto"/>
                <a:cs typeface="Roboto"/>
                <a:sym typeface="Roboto"/>
              </a:endParaRPr>
            </a:p>
          </p:txBody>
        </p:sp>
        <p:sp>
          <p:nvSpPr>
            <p:cNvPr id="459" name="Google Shape;459;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1914</a:t>
              </a:r>
              <a:endParaRPr sz="900">
                <a:solidFill>
                  <a:schemeClr val="accent5"/>
                </a:solidFill>
                <a:latin typeface="Roboto"/>
                <a:ea typeface="Roboto"/>
                <a:cs typeface="Roboto"/>
                <a:sym typeface="Roboto"/>
              </a:endParaRPr>
            </a:p>
          </p:txBody>
        </p:sp>
        <p:sp>
          <p:nvSpPr>
            <p:cNvPr id="460" name="Google Shape;460;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1" name="Google Shape;461;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62" name="Google Shape;462;p58"/>
          <p:cNvGrpSpPr/>
          <p:nvPr/>
        </p:nvGrpSpPr>
        <p:grpSpPr>
          <a:xfrm>
            <a:off x="141" y="3719058"/>
            <a:ext cx="4211974" cy="802237"/>
            <a:chOff x="3562350" y="909425"/>
            <a:chExt cx="4568302" cy="765275"/>
          </a:xfrm>
        </p:grpSpPr>
        <p:sp>
          <p:nvSpPr>
            <p:cNvPr id="463" name="Google Shape;463;p58"/>
            <p:cNvSpPr txBox="1"/>
            <p:nvPr/>
          </p:nvSpPr>
          <p:spPr>
            <a:xfrm>
              <a:off x="4928452" y="909425"/>
              <a:ext cx="32022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National Airmail Service inaugurated</a:t>
              </a:r>
              <a:endParaRPr sz="1000" b="1">
                <a:solidFill>
                  <a:schemeClr val="accent5"/>
                </a:solidFill>
                <a:latin typeface="Roboto"/>
                <a:ea typeface="Roboto"/>
                <a:cs typeface="Roboto"/>
                <a:sym typeface="Roboto"/>
              </a:endParaRPr>
            </a:p>
          </p:txBody>
        </p:sp>
        <p:sp>
          <p:nvSpPr>
            <p:cNvPr id="464" name="Google Shape;464;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1918</a:t>
              </a:r>
              <a:endParaRPr sz="900">
                <a:solidFill>
                  <a:schemeClr val="accent5"/>
                </a:solidFill>
                <a:latin typeface="Roboto"/>
                <a:ea typeface="Roboto"/>
                <a:cs typeface="Roboto"/>
                <a:sym typeface="Roboto"/>
              </a:endParaRPr>
            </a:p>
          </p:txBody>
        </p:sp>
        <p:sp>
          <p:nvSpPr>
            <p:cNvPr id="465" name="Google Shape;465;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6" name="Google Shape;466;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67" name="Google Shape;467;p58"/>
          <p:cNvGrpSpPr/>
          <p:nvPr/>
        </p:nvGrpSpPr>
        <p:grpSpPr>
          <a:xfrm>
            <a:off x="4617617" y="2694773"/>
            <a:ext cx="4453706" cy="802250"/>
            <a:chOff x="3562350" y="909413"/>
            <a:chExt cx="4928301" cy="765287"/>
          </a:xfrm>
        </p:grpSpPr>
        <p:sp>
          <p:nvSpPr>
            <p:cNvPr id="468" name="Google Shape;468;p58"/>
            <p:cNvSpPr txBox="1"/>
            <p:nvPr/>
          </p:nvSpPr>
          <p:spPr>
            <a:xfrm>
              <a:off x="4928451" y="909413"/>
              <a:ext cx="35622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Boeing designs the 307 Stratoliner, the first commercial aircraft with pressurized cabin</a:t>
              </a:r>
              <a:endParaRPr sz="1000" b="1">
                <a:solidFill>
                  <a:schemeClr val="accent5"/>
                </a:solidFill>
                <a:latin typeface="Roboto"/>
                <a:ea typeface="Roboto"/>
                <a:cs typeface="Roboto"/>
                <a:sym typeface="Roboto"/>
              </a:endParaRPr>
            </a:p>
          </p:txBody>
        </p:sp>
        <p:sp>
          <p:nvSpPr>
            <p:cNvPr id="469" name="Google Shape;469;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1935</a:t>
              </a:r>
              <a:endParaRPr sz="900">
                <a:solidFill>
                  <a:schemeClr val="accent5"/>
                </a:solidFill>
                <a:latin typeface="Roboto"/>
                <a:ea typeface="Roboto"/>
                <a:cs typeface="Roboto"/>
                <a:sym typeface="Roboto"/>
              </a:endParaRPr>
            </a:p>
          </p:txBody>
        </p:sp>
        <p:sp>
          <p:nvSpPr>
            <p:cNvPr id="470" name="Google Shape;470;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1" name="Google Shape;471;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72" name="Google Shape;472;p58"/>
          <p:cNvGrpSpPr/>
          <p:nvPr/>
        </p:nvGrpSpPr>
        <p:grpSpPr>
          <a:xfrm>
            <a:off x="4617617" y="3316980"/>
            <a:ext cx="4045143" cy="802244"/>
            <a:chOff x="3562350" y="909419"/>
            <a:chExt cx="4476201" cy="765281"/>
          </a:xfrm>
        </p:grpSpPr>
        <p:sp>
          <p:nvSpPr>
            <p:cNvPr id="473" name="Google Shape;473;p58"/>
            <p:cNvSpPr txBox="1"/>
            <p:nvPr/>
          </p:nvSpPr>
          <p:spPr>
            <a:xfrm>
              <a:off x="4928451" y="909419"/>
              <a:ext cx="31101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Pan American inaugurates passenger flights across the Pacific Ocean</a:t>
              </a:r>
              <a:endParaRPr sz="1000" b="1">
                <a:solidFill>
                  <a:schemeClr val="accent5"/>
                </a:solidFill>
                <a:latin typeface="Roboto"/>
                <a:ea typeface="Roboto"/>
                <a:cs typeface="Roboto"/>
                <a:sym typeface="Roboto"/>
              </a:endParaRPr>
            </a:p>
          </p:txBody>
        </p:sp>
        <p:sp>
          <p:nvSpPr>
            <p:cNvPr id="474" name="Google Shape;474;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1936</a:t>
              </a:r>
              <a:endParaRPr sz="900">
                <a:solidFill>
                  <a:schemeClr val="accent5"/>
                </a:solidFill>
                <a:latin typeface="Roboto"/>
                <a:ea typeface="Roboto"/>
                <a:cs typeface="Roboto"/>
                <a:sym typeface="Roboto"/>
              </a:endParaRPr>
            </a:p>
          </p:txBody>
        </p:sp>
        <p:sp>
          <p:nvSpPr>
            <p:cNvPr id="475" name="Google Shape;475;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6" name="Google Shape;476;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77" name="Google Shape;477;p58"/>
          <p:cNvGrpSpPr/>
          <p:nvPr/>
        </p:nvGrpSpPr>
        <p:grpSpPr>
          <a:xfrm>
            <a:off x="4617617" y="3939180"/>
            <a:ext cx="3700019" cy="802245"/>
            <a:chOff x="3562350" y="909418"/>
            <a:chExt cx="4094300" cy="765282"/>
          </a:xfrm>
        </p:grpSpPr>
        <p:sp>
          <p:nvSpPr>
            <p:cNvPr id="478" name="Google Shape;478;p58"/>
            <p:cNvSpPr txBox="1"/>
            <p:nvPr/>
          </p:nvSpPr>
          <p:spPr>
            <a:xfrm>
              <a:off x="4928450" y="909418"/>
              <a:ext cx="27282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Pan American begins transatlantic passenger service</a:t>
              </a:r>
              <a:endParaRPr sz="1000" b="1">
                <a:solidFill>
                  <a:schemeClr val="accent5"/>
                </a:solidFill>
                <a:latin typeface="Roboto"/>
                <a:ea typeface="Roboto"/>
                <a:cs typeface="Roboto"/>
                <a:sym typeface="Roboto"/>
              </a:endParaRPr>
            </a:p>
          </p:txBody>
        </p:sp>
        <p:sp>
          <p:nvSpPr>
            <p:cNvPr id="479" name="Google Shape;479;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1939</a:t>
              </a:r>
              <a:endParaRPr sz="900">
                <a:solidFill>
                  <a:schemeClr val="accent5"/>
                </a:solidFill>
                <a:latin typeface="Roboto"/>
                <a:ea typeface="Roboto"/>
                <a:cs typeface="Roboto"/>
                <a:sym typeface="Roboto"/>
              </a:endParaRPr>
            </a:p>
          </p:txBody>
        </p:sp>
        <p:sp>
          <p:nvSpPr>
            <p:cNvPr id="480" name="Google Shape;480;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1" name="Google Shape;481;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sp>
        <p:nvSpPr>
          <p:cNvPr id="482" name="Google Shape;482;p58"/>
          <p:cNvSpPr txBox="1">
            <a:spLocks noGrp="1"/>
          </p:cNvSpPr>
          <p:nvPr>
            <p:ph type="title"/>
          </p:nvPr>
        </p:nvSpPr>
        <p:spPr>
          <a:xfrm>
            <a:off x="6796188" y="364199"/>
            <a:ext cx="1443907"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HISTORY </a:t>
            </a:r>
            <a:endParaRPr sz="2300"/>
          </a:p>
        </p:txBody>
      </p:sp>
      <p:grpSp>
        <p:nvGrpSpPr>
          <p:cNvPr id="483" name="Google Shape;483;p58"/>
          <p:cNvGrpSpPr/>
          <p:nvPr/>
        </p:nvGrpSpPr>
        <p:grpSpPr>
          <a:xfrm>
            <a:off x="4614322" y="4561359"/>
            <a:ext cx="4314356" cy="348789"/>
            <a:chOff x="3562350" y="909406"/>
            <a:chExt cx="4774102" cy="332719"/>
          </a:xfrm>
        </p:grpSpPr>
        <p:sp>
          <p:nvSpPr>
            <p:cNvPr id="484" name="Google Shape;484;p58"/>
            <p:cNvSpPr txBox="1"/>
            <p:nvPr/>
          </p:nvSpPr>
          <p:spPr>
            <a:xfrm>
              <a:off x="4928452" y="909406"/>
              <a:ext cx="34080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First frequent flyer program introduced</a:t>
              </a:r>
              <a:endParaRPr sz="1000" b="1">
                <a:solidFill>
                  <a:schemeClr val="accent5"/>
                </a:solidFill>
                <a:latin typeface="Roboto"/>
                <a:ea typeface="Roboto"/>
                <a:cs typeface="Roboto"/>
                <a:sym typeface="Roboto"/>
              </a:endParaRPr>
            </a:p>
          </p:txBody>
        </p:sp>
        <p:sp>
          <p:nvSpPr>
            <p:cNvPr id="485" name="Google Shape;485;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1979</a:t>
              </a:r>
              <a:endParaRPr sz="900">
                <a:solidFill>
                  <a:schemeClr val="accent5"/>
                </a:solidFill>
                <a:latin typeface="Roboto"/>
                <a:ea typeface="Roboto"/>
                <a:cs typeface="Roboto"/>
                <a:sym typeface="Roboto"/>
              </a:endParaRPr>
            </a:p>
          </p:txBody>
        </p:sp>
        <p:cxnSp>
          <p:nvCxnSpPr>
            <p:cNvPr id="486" name="Google Shape;486;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grpSp>
      <p:grpSp>
        <p:nvGrpSpPr>
          <p:cNvPr id="487" name="Google Shape;487;p58"/>
          <p:cNvGrpSpPr/>
          <p:nvPr/>
        </p:nvGrpSpPr>
        <p:grpSpPr>
          <a:xfrm>
            <a:off x="141" y="4341261"/>
            <a:ext cx="4317910" cy="802238"/>
            <a:chOff x="3562350" y="909425"/>
            <a:chExt cx="4683200" cy="765275"/>
          </a:xfrm>
        </p:grpSpPr>
        <p:sp>
          <p:nvSpPr>
            <p:cNvPr id="488" name="Google Shape;488;p58"/>
            <p:cNvSpPr txBox="1"/>
            <p:nvPr/>
          </p:nvSpPr>
          <p:spPr>
            <a:xfrm>
              <a:off x="4928450" y="909425"/>
              <a:ext cx="33171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accent5"/>
                  </a:solidFill>
                  <a:latin typeface="Roboto"/>
                  <a:ea typeface="Roboto"/>
                  <a:cs typeface="Roboto"/>
                  <a:sym typeface="Roboto"/>
                </a:rPr>
                <a:t>KLM begins operation, making it the oldest carrier in the world still operating under its original name</a:t>
              </a:r>
              <a:endParaRPr sz="1000" b="1">
                <a:solidFill>
                  <a:schemeClr val="accent5"/>
                </a:solidFill>
                <a:latin typeface="Roboto"/>
                <a:ea typeface="Roboto"/>
                <a:cs typeface="Roboto"/>
                <a:sym typeface="Roboto"/>
              </a:endParaRPr>
            </a:p>
          </p:txBody>
        </p:sp>
        <p:sp>
          <p:nvSpPr>
            <p:cNvPr id="489" name="Google Shape;489;p58"/>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1919</a:t>
              </a:r>
              <a:endParaRPr sz="900">
                <a:solidFill>
                  <a:schemeClr val="accent5"/>
                </a:solidFill>
                <a:latin typeface="Roboto"/>
                <a:ea typeface="Roboto"/>
                <a:cs typeface="Roboto"/>
                <a:sym typeface="Roboto"/>
              </a:endParaRPr>
            </a:p>
          </p:txBody>
        </p:sp>
        <p:cxnSp>
          <p:nvCxnSpPr>
            <p:cNvPr id="490" name="Google Shape;490;p58"/>
            <p:cNvCxnSpPr/>
            <p:nvPr/>
          </p:nvCxnSpPr>
          <p:spPr>
            <a:xfrm rot="10800000">
              <a:off x="4318975" y="1083450"/>
              <a:ext cx="529800" cy="0"/>
            </a:xfrm>
            <a:prstGeom prst="straightConnector1">
              <a:avLst/>
            </a:prstGeom>
            <a:noFill/>
            <a:ln w="9525" cap="flat" cmpd="sng">
              <a:solidFill>
                <a:schemeClr val="accent5"/>
              </a:solidFill>
              <a:prstDash val="solid"/>
              <a:round/>
              <a:headEnd type="none" w="sm" len="sm"/>
              <a:tailEnd type="none" w="sm" len="sm"/>
            </a:ln>
          </p:spPr>
        </p:cxnSp>
        <p:sp>
          <p:nvSpPr>
            <p:cNvPr id="491" name="Google Shape;491;p58"/>
            <p:cNvSpPr/>
            <p:nvPr/>
          </p:nvSpPr>
          <p:spPr>
            <a:xfrm>
              <a:off x="4517125" y="1086100"/>
              <a:ext cx="133500" cy="588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58"/>
          <p:cNvSpPr txBox="1"/>
          <p:nvPr/>
        </p:nvSpPr>
        <p:spPr>
          <a:xfrm>
            <a:off x="141" y="2474617"/>
            <a:ext cx="699300" cy="323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accent5"/>
                </a:solidFill>
                <a:latin typeface="Roboto"/>
                <a:ea typeface="Roboto"/>
                <a:cs typeface="Roboto"/>
                <a:sym typeface="Roboto"/>
              </a:rPr>
              <a:t>1911</a:t>
            </a:r>
            <a:endParaRPr sz="900">
              <a:solidFill>
                <a:schemeClr val="accent5"/>
              </a:solidFill>
              <a:latin typeface="Roboto"/>
              <a:ea typeface="Roboto"/>
              <a:cs typeface="Roboto"/>
              <a:sym typeface="Roboto"/>
            </a:endParaRPr>
          </a:p>
        </p:txBody>
      </p:sp>
      <p:cxnSp>
        <p:nvCxnSpPr>
          <p:cNvPr id="493" name="Google Shape;493;p58"/>
          <p:cNvCxnSpPr/>
          <p:nvPr/>
        </p:nvCxnSpPr>
        <p:spPr>
          <a:xfrm rot="10800000">
            <a:off x="697750" y="2178041"/>
            <a:ext cx="488400" cy="0"/>
          </a:xfrm>
          <a:prstGeom prst="straightConnector1">
            <a:avLst/>
          </a:prstGeom>
          <a:noFill/>
          <a:ln w="9525"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xmlns="" val="1126421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8EBBAE-E850-4D8A-9CB0-170923B06C37}"/>
              </a:ext>
            </a:extLst>
          </p:cNvPr>
          <p:cNvSpPr>
            <a:spLocks noGrp="1"/>
          </p:cNvSpPr>
          <p:nvPr>
            <p:ph type="title"/>
          </p:nvPr>
        </p:nvSpPr>
        <p:spPr/>
        <p:txBody>
          <a:bodyPr/>
          <a:lstStyle/>
          <a:p>
            <a:pPr algn="l"/>
            <a:r>
              <a:rPr lang="en-US" altLang="x-none"/>
              <a:t>						Company Snapshot </a:t>
            </a:r>
            <a:endParaRPr lang="x-none"/>
          </a:p>
        </p:txBody>
      </p:sp>
      <p:pic>
        <p:nvPicPr>
          <p:cNvPr id="5" name="Picture 4"/>
          <p:cNvPicPr>
            <a:picLocks noChangeAspect="1"/>
          </p:cNvPicPr>
          <p:nvPr/>
        </p:nvPicPr>
        <p:blipFill>
          <a:blip r:embed="rId2"/>
          <a:stretch>
            <a:fillRect/>
          </a:stretch>
        </p:blipFill>
        <p:spPr>
          <a:xfrm>
            <a:off x="2540809" y="1017725"/>
            <a:ext cx="4062382" cy="1682818"/>
          </a:xfrm>
          <a:prstGeom prst="rect">
            <a:avLst/>
          </a:prstGeom>
        </p:spPr>
      </p:pic>
      <p:pic>
        <p:nvPicPr>
          <p:cNvPr id="7" name="Picture 6"/>
          <p:cNvPicPr>
            <a:picLocks noChangeAspect="1"/>
          </p:cNvPicPr>
          <p:nvPr/>
        </p:nvPicPr>
        <p:blipFill>
          <a:blip r:embed="rId3"/>
          <a:stretch>
            <a:fillRect/>
          </a:stretch>
        </p:blipFill>
        <p:spPr>
          <a:xfrm>
            <a:off x="1228932" y="2621488"/>
            <a:ext cx="6516963" cy="2362985"/>
          </a:xfrm>
          <a:prstGeom prst="rect">
            <a:avLst/>
          </a:prstGeom>
        </p:spPr>
      </p:pic>
    </p:spTree>
    <p:extLst>
      <p:ext uri="{BB962C8B-B14F-4D97-AF65-F5344CB8AC3E}">
        <p14:creationId xmlns:p14="http://schemas.microsoft.com/office/powerpoint/2010/main" xmlns="" val="610486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HOLDERS</a:t>
            </a:r>
          </a:p>
        </p:txBody>
      </p:sp>
      <p:pic>
        <p:nvPicPr>
          <p:cNvPr id="4" name="Picture 3"/>
          <p:cNvPicPr>
            <a:picLocks noChangeAspect="1"/>
          </p:cNvPicPr>
          <p:nvPr/>
        </p:nvPicPr>
        <p:blipFill>
          <a:blip r:embed="rId2"/>
          <a:stretch>
            <a:fillRect/>
          </a:stretch>
        </p:blipFill>
        <p:spPr>
          <a:xfrm>
            <a:off x="213042" y="1131422"/>
            <a:ext cx="8136702" cy="1273847"/>
          </a:xfrm>
          <a:prstGeom prst="rect">
            <a:avLst/>
          </a:prstGeom>
        </p:spPr>
      </p:pic>
      <p:pic>
        <p:nvPicPr>
          <p:cNvPr id="5" name="Picture 4"/>
          <p:cNvPicPr>
            <a:picLocks noChangeAspect="1"/>
          </p:cNvPicPr>
          <p:nvPr/>
        </p:nvPicPr>
        <p:blipFill>
          <a:blip r:embed="rId3"/>
          <a:stretch>
            <a:fillRect/>
          </a:stretch>
        </p:blipFill>
        <p:spPr>
          <a:xfrm>
            <a:off x="213042" y="2518966"/>
            <a:ext cx="4372210" cy="2381378"/>
          </a:xfrm>
          <a:prstGeom prst="rect">
            <a:avLst/>
          </a:prstGeom>
        </p:spPr>
      </p:pic>
    </p:spTree>
    <p:extLst>
      <p:ext uri="{BB962C8B-B14F-4D97-AF65-F5344CB8AC3E}">
        <p14:creationId xmlns:p14="http://schemas.microsoft.com/office/powerpoint/2010/main" xmlns="" val="3376175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HOLDERS</a:t>
            </a:r>
          </a:p>
        </p:txBody>
      </p:sp>
      <p:pic>
        <p:nvPicPr>
          <p:cNvPr id="4" name="Picture 3"/>
          <p:cNvPicPr>
            <a:picLocks noChangeAspect="1"/>
          </p:cNvPicPr>
          <p:nvPr/>
        </p:nvPicPr>
        <p:blipFill rotWithShape="1">
          <a:blip r:embed="rId2"/>
          <a:srcRect l="69346" r="-79" b="794"/>
          <a:stretch/>
        </p:blipFill>
        <p:spPr>
          <a:xfrm>
            <a:off x="4478949" y="1187213"/>
            <a:ext cx="3698944" cy="1181930"/>
          </a:xfrm>
          <a:prstGeom prst="rect">
            <a:avLst/>
          </a:prstGeom>
        </p:spPr>
      </p:pic>
      <p:pic>
        <p:nvPicPr>
          <p:cNvPr id="6" name="Picture 5"/>
          <p:cNvPicPr>
            <a:picLocks noChangeAspect="1"/>
          </p:cNvPicPr>
          <p:nvPr/>
        </p:nvPicPr>
        <p:blipFill rotWithShape="1">
          <a:blip r:embed="rId3"/>
          <a:srcRect l="20656" t="14842" r="-164"/>
          <a:stretch/>
        </p:blipFill>
        <p:spPr>
          <a:xfrm>
            <a:off x="2784620" y="2541664"/>
            <a:ext cx="3263610" cy="2354752"/>
          </a:xfrm>
          <a:prstGeom prst="rect">
            <a:avLst/>
          </a:prstGeom>
        </p:spPr>
      </p:pic>
      <p:pic>
        <p:nvPicPr>
          <p:cNvPr id="7" name="Picture 6" descr="A screenshot of a cell phone&#10;&#10;Description generated with high confidence">
            <a:extLst>
              <a:ext uri="{FF2B5EF4-FFF2-40B4-BE49-F238E27FC236}">
                <a16:creationId xmlns:a16="http://schemas.microsoft.com/office/drawing/2014/main" xmlns="" id="{4460DFC1-84DC-45F7-B513-BD6610A9B33C}"/>
              </a:ext>
            </a:extLst>
          </p:cNvPr>
          <p:cNvPicPr>
            <a:picLocks noChangeAspect="1"/>
          </p:cNvPicPr>
          <p:nvPr/>
        </p:nvPicPr>
        <p:blipFill rotWithShape="1">
          <a:blip r:embed="rId2"/>
          <a:srcRect t="357" r="71868" b="794"/>
          <a:stretch/>
        </p:blipFill>
        <p:spPr>
          <a:xfrm>
            <a:off x="1090290" y="1190235"/>
            <a:ext cx="3389568" cy="1178913"/>
          </a:xfrm>
          <a:prstGeom prst="rect">
            <a:avLst/>
          </a:prstGeom>
        </p:spPr>
      </p:pic>
    </p:spTree>
    <p:extLst>
      <p:ext uri="{BB962C8B-B14F-4D97-AF65-F5344CB8AC3E}">
        <p14:creationId xmlns:p14="http://schemas.microsoft.com/office/powerpoint/2010/main" xmlns="" val="198371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Top Buyers and sellers</a:t>
            </a:r>
          </a:p>
        </p:txBody>
      </p:sp>
      <p:pic>
        <p:nvPicPr>
          <p:cNvPr id="4" name="Picture 3"/>
          <p:cNvPicPr>
            <a:picLocks noChangeAspect="1"/>
          </p:cNvPicPr>
          <p:nvPr/>
        </p:nvPicPr>
        <p:blipFill>
          <a:blip r:embed="rId2"/>
          <a:stretch>
            <a:fillRect/>
          </a:stretch>
        </p:blipFill>
        <p:spPr>
          <a:xfrm>
            <a:off x="433386" y="1590675"/>
            <a:ext cx="8086725" cy="1219200"/>
          </a:xfrm>
          <a:prstGeom prst="rect">
            <a:avLst/>
          </a:prstGeom>
        </p:spPr>
      </p:pic>
      <p:pic>
        <p:nvPicPr>
          <p:cNvPr id="5" name="Picture 4"/>
          <p:cNvPicPr>
            <a:picLocks noChangeAspect="1"/>
          </p:cNvPicPr>
          <p:nvPr/>
        </p:nvPicPr>
        <p:blipFill>
          <a:blip r:embed="rId3"/>
          <a:stretch>
            <a:fillRect/>
          </a:stretch>
        </p:blipFill>
        <p:spPr>
          <a:xfrm>
            <a:off x="457199" y="3214687"/>
            <a:ext cx="8039100" cy="1019175"/>
          </a:xfrm>
          <a:prstGeom prst="rect">
            <a:avLst/>
          </a:prstGeom>
        </p:spPr>
      </p:pic>
    </p:spTree>
    <p:extLst>
      <p:ext uri="{BB962C8B-B14F-4D97-AF65-F5344CB8AC3E}">
        <p14:creationId xmlns:p14="http://schemas.microsoft.com/office/powerpoint/2010/main" xmlns="" val="1833798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SHARE STRUCTURE</a:t>
            </a:r>
          </a:p>
        </p:txBody>
      </p:sp>
      <p:pic>
        <p:nvPicPr>
          <p:cNvPr id="4" name="Picture 3"/>
          <p:cNvPicPr>
            <a:picLocks noChangeAspect="1"/>
          </p:cNvPicPr>
          <p:nvPr/>
        </p:nvPicPr>
        <p:blipFill>
          <a:blip r:embed="rId2"/>
          <a:stretch>
            <a:fillRect/>
          </a:stretch>
        </p:blipFill>
        <p:spPr>
          <a:xfrm>
            <a:off x="378375" y="1834989"/>
            <a:ext cx="8110538" cy="531973"/>
          </a:xfrm>
          <a:prstGeom prst="rect">
            <a:avLst/>
          </a:prstGeom>
        </p:spPr>
      </p:pic>
      <p:pic>
        <p:nvPicPr>
          <p:cNvPr id="5" name="Picture 4"/>
          <p:cNvPicPr>
            <a:picLocks noChangeAspect="1"/>
          </p:cNvPicPr>
          <p:nvPr/>
        </p:nvPicPr>
        <p:blipFill>
          <a:blip r:embed="rId3"/>
          <a:stretch>
            <a:fillRect/>
          </a:stretch>
        </p:blipFill>
        <p:spPr>
          <a:xfrm>
            <a:off x="378375" y="2366962"/>
            <a:ext cx="8110538" cy="525608"/>
          </a:xfrm>
          <a:prstGeom prst="rect">
            <a:avLst/>
          </a:prstGeom>
        </p:spPr>
      </p:pic>
    </p:spTree>
    <p:extLst>
      <p:ext uri="{BB962C8B-B14F-4D97-AF65-F5344CB8AC3E}">
        <p14:creationId xmlns:p14="http://schemas.microsoft.com/office/powerpoint/2010/main" xmlns="" val="2505274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year return</a:t>
            </a:r>
            <a:endParaRPr/>
          </a:p>
        </p:txBody>
      </p:sp>
      <p:pic>
        <p:nvPicPr>
          <p:cNvPr id="205" name="Google Shape;205;p37"/>
          <p:cNvPicPr preferRelativeResize="0"/>
          <p:nvPr/>
        </p:nvPicPr>
        <p:blipFill>
          <a:blip r:embed="rId3">
            <a:alphaModFix/>
          </a:blip>
          <a:stretch>
            <a:fillRect/>
          </a:stretch>
        </p:blipFill>
        <p:spPr>
          <a:xfrm>
            <a:off x="678600" y="1017725"/>
            <a:ext cx="7786789" cy="3820975"/>
          </a:xfrm>
          <a:prstGeom prst="rect">
            <a:avLst/>
          </a:prstGeom>
          <a:noFill/>
          <a:ln>
            <a:noFill/>
          </a:ln>
        </p:spPr>
      </p:pic>
      <p:pic>
        <p:nvPicPr>
          <p:cNvPr id="4" name="Google Shape;357;p48">
            <a:extLst>
              <a:ext uri="{FF2B5EF4-FFF2-40B4-BE49-F238E27FC236}">
                <a16:creationId xmlns:a16="http://schemas.microsoft.com/office/drawing/2014/main" xmlns="" id="{25A38D2A-7EE0-6A4F-AD4E-A04233BB4005}"/>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2081885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year return</a:t>
            </a:r>
            <a:endParaRPr/>
          </a:p>
        </p:txBody>
      </p:sp>
      <p:pic>
        <p:nvPicPr>
          <p:cNvPr id="211" name="Google Shape;211;p38"/>
          <p:cNvPicPr preferRelativeResize="0"/>
          <p:nvPr/>
        </p:nvPicPr>
        <p:blipFill>
          <a:blip r:embed="rId3">
            <a:alphaModFix/>
          </a:blip>
          <a:stretch>
            <a:fillRect/>
          </a:stretch>
        </p:blipFill>
        <p:spPr>
          <a:xfrm>
            <a:off x="687412" y="1017725"/>
            <a:ext cx="7769175" cy="3815475"/>
          </a:xfrm>
          <a:prstGeom prst="rect">
            <a:avLst/>
          </a:prstGeom>
          <a:noFill/>
          <a:ln>
            <a:noFill/>
          </a:ln>
        </p:spPr>
      </p:pic>
      <p:pic>
        <p:nvPicPr>
          <p:cNvPr id="4" name="Google Shape;357;p48">
            <a:extLst>
              <a:ext uri="{FF2B5EF4-FFF2-40B4-BE49-F238E27FC236}">
                <a16:creationId xmlns:a16="http://schemas.microsoft.com/office/drawing/2014/main" xmlns="" id="{E41A23DC-E30A-A846-BBEA-ECD404DAF0F9}"/>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797081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year return</a:t>
            </a:r>
            <a:endParaRPr/>
          </a:p>
        </p:txBody>
      </p:sp>
      <p:pic>
        <p:nvPicPr>
          <p:cNvPr id="217" name="Google Shape;217;p39"/>
          <p:cNvPicPr preferRelativeResize="0"/>
          <p:nvPr/>
        </p:nvPicPr>
        <p:blipFill>
          <a:blip r:embed="rId3">
            <a:alphaModFix/>
          </a:blip>
          <a:stretch>
            <a:fillRect/>
          </a:stretch>
        </p:blipFill>
        <p:spPr>
          <a:xfrm>
            <a:off x="778700" y="1017725"/>
            <a:ext cx="7738682" cy="3820974"/>
          </a:xfrm>
          <a:prstGeom prst="rect">
            <a:avLst/>
          </a:prstGeom>
          <a:noFill/>
          <a:ln>
            <a:noFill/>
          </a:ln>
        </p:spPr>
      </p:pic>
      <p:pic>
        <p:nvPicPr>
          <p:cNvPr id="4" name="Google Shape;357;p48">
            <a:extLst>
              <a:ext uri="{FF2B5EF4-FFF2-40B4-BE49-F238E27FC236}">
                <a16:creationId xmlns:a16="http://schemas.microsoft.com/office/drawing/2014/main" xmlns="" id="{9FF53CE2-60DE-D649-9515-B0530F433A32}"/>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3707952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Comparison of Southwest to S&amp;P 500 (YTD)</a:t>
            </a:r>
            <a:endParaRPr sz="2800"/>
          </a:p>
        </p:txBody>
      </p:sp>
      <p:pic>
        <p:nvPicPr>
          <p:cNvPr id="223" name="Google Shape;223;p40"/>
          <p:cNvPicPr preferRelativeResize="0"/>
          <p:nvPr/>
        </p:nvPicPr>
        <p:blipFill>
          <a:blip r:embed="rId3">
            <a:alphaModFix/>
          </a:blip>
          <a:stretch>
            <a:fillRect/>
          </a:stretch>
        </p:blipFill>
        <p:spPr>
          <a:xfrm>
            <a:off x="1269711" y="1017725"/>
            <a:ext cx="6604576" cy="3974424"/>
          </a:xfrm>
          <a:prstGeom prst="rect">
            <a:avLst/>
          </a:prstGeom>
          <a:noFill/>
          <a:ln>
            <a:noFill/>
          </a:ln>
        </p:spPr>
      </p:pic>
      <p:pic>
        <p:nvPicPr>
          <p:cNvPr id="4" name="Google Shape;357;p48">
            <a:extLst>
              <a:ext uri="{FF2B5EF4-FFF2-40B4-BE49-F238E27FC236}">
                <a16:creationId xmlns:a16="http://schemas.microsoft.com/office/drawing/2014/main" xmlns="" id="{A327BDE3-8444-E141-B617-625E27B4B30B}"/>
              </a:ext>
            </a:extLst>
          </p:cNvPr>
          <p:cNvPicPr preferRelativeResize="0"/>
          <p:nvPr/>
        </p:nvPicPr>
        <p:blipFill>
          <a:blip r:embed="rId4">
            <a:alphaModFix/>
          </a:blip>
          <a:stretch>
            <a:fillRect/>
          </a:stretch>
        </p:blipFill>
        <p:spPr>
          <a:xfrm>
            <a:off x="8071738" y="4211869"/>
            <a:ext cx="973213" cy="973212"/>
          </a:xfrm>
          <a:prstGeom prst="rect">
            <a:avLst/>
          </a:prstGeom>
          <a:noFill/>
          <a:ln>
            <a:noFill/>
          </a:ln>
        </p:spPr>
      </p:pic>
    </p:spTree>
    <p:extLst>
      <p:ext uri="{BB962C8B-B14F-4D97-AF65-F5344CB8AC3E}">
        <p14:creationId xmlns:p14="http://schemas.microsoft.com/office/powerpoint/2010/main" xmlns="" val="3077271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00" y="405200"/>
            <a:ext cx="8520600" cy="572700"/>
          </a:xfrm>
        </p:spPr>
        <p:txBody>
          <a:bodyPr/>
          <a:lstStyle/>
          <a:p>
            <a:r>
              <a:rPr lang="en-US" sz="2000"/>
              <a:t>Comparison of 5 year Cumulative Return</a:t>
            </a:r>
          </a:p>
        </p:txBody>
      </p:sp>
      <p:pic>
        <p:nvPicPr>
          <p:cNvPr id="4" name="Picture 3"/>
          <p:cNvPicPr>
            <a:picLocks noChangeAspect="1"/>
          </p:cNvPicPr>
          <p:nvPr/>
        </p:nvPicPr>
        <p:blipFill>
          <a:blip r:embed="rId2"/>
          <a:stretch>
            <a:fillRect/>
          </a:stretch>
        </p:blipFill>
        <p:spPr>
          <a:xfrm>
            <a:off x="2095500" y="1066800"/>
            <a:ext cx="4913039" cy="3708400"/>
          </a:xfrm>
          <a:prstGeom prst="rect">
            <a:avLst/>
          </a:prstGeom>
        </p:spPr>
      </p:pic>
    </p:spTree>
    <p:extLst>
      <p:ext uri="{BB962C8B-B14F-4D97-AF65-F5344CB8AC3E}">
        <p14:creationId xmlns:p14="http://schemas.microsoft.com/office/powerpoint/2010/main" xmlns="" val="343416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677752" y="358886"/>
            <a:ext cx="521445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Route Structure</a:t>
            </a:r>
            <a:endParaRPr/>
          </a:p>
        </p:txBody>
      </p:sp>
      <p:sp>
        <p:nvSpPr>
          <p:cNvPr id="73" name="Google Shape;73;p16"/>
          <p:cNvSpPr txBox="1">
            <a:spLocks noGrp="1"/>
          </p:cNvSpPr>
          <p:nvPr>
            <p:ph type="body" idx="1"/>
          </p:nvPr>
        </p:nvSpPr>
        <p:spPr>
          <a:xfrm>
            <a:off x="360888" y="2484292"/>
            <a:ext cx="4097425" cy="22032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sz="1250" b="1"/>
              <a:t>Point-to-Point:</a:t>
            </a:r>
            <a:endParaRPr sz="1250" b="1"/>
          </a:p>
          <a:p>
            <a:pPr marL="285750" indent="-285750" algn="just">
              <a:lnSpc>
                <a:spcPct val="138000"/>
              </a:lnSpc>
              <a:spcBef>
                <a:spcPts val="1600"/>
              </a:spcBef>
              <a:buClr>
                <a:schemeClr val="tx1"/>
              </a:buClr>
              <a:buSzPts val="1100"/>
            </a:pPr>
            <a:r>
              <a:rPr lang="en" sz="1250"/>
              <a:t>Used by low cost carriers (e.g., Southwest Airlines)</a:t>
            </a:r>
            <a:endParaRPr sz="1250"/>
          </a:p>
          <a:p>
            <a:pPr marL="285750" indent="-285750" algn="just">
              <a:lnSpc>
                <a:spcPct val="150000"/>
              </a:lnSpc>
              <a:buClr>
                <a:schemeClr val="tx1"/>
              </a:buClr>
              <a:buSzPts val="1100"/>
            </a:pPr>
            <a:r>
              <a:rPr lang="en" sz="1250"/>
              <a:t>Shorter routes, usually regional/domestic</a:t>
            </a:r>
            <a:endParaRPr sz="1250"/>
          </a:p>
          <a:p>
            <a:pPr marL="285750" indent="-285750" algn="just">
              <a:lnSpc>
                <a:spcPct val="138000"/>
              </a:lnSpc>
              <a:buClr>
                <a:schemeClr val="tx1"/>
              </a:buClr>
              <a:buSzPts val="1100"/>
            </a:pPr>
            <a:r>
              <a:rPr lang="en" sz="1250"/>
              <a:t>Decreased connection and travel times</a:t>
            </a:r>
            <a:endParaRPr sz="1250"/>
          </a:p>
          <a:p>
            <a:pPr marL="285750" indent="-285750" algn="just">
              <a:lnSpc>
                <a:spcPct val="138000"/>
              </a:lnSpc>
              <a:buClr>
                <a:schemeClr val="tx1"/>
              </a:buClr>
              <a:buSzPts val="1100"/>
            </a:pPr>
            <a:r>
              <a:rPr lang="en" sz="1250"/>
              <a:t>Increased utilization leads to lower unit cost</a:t>
            </a:r>
            <a:endParaRPr sz="1250"/>
          </a:p>
          <a:p>
            <a:pPr marL="285750" indent="-285750" algn="just">
              <a:lnSpc>
                <a:spcPct val="138000"/>
              </a:lnSpc>
              <a:buClr>
                <a:schemeClr val="tx1"/>
              </a:buClr>
              <a:buSzPts val="1100"/>
            </a:pPr>
            <a:r>
              <a:rPr lang="en" sz="1250"/>
              <a:t>Avoid domino effect</a:t>
            </a:r>
            <a:endParaRPr sz="1250"/>
          </a:p>
          <a:p>
            <a:pPr marL="285750" indent="-285750" algn="just">
              <a:lnSpc>
                <a:spcPct val="115000"/>
              </a:lnSpc>
              <a:buClr>
                <a:schemeClr val="tx1"/>
              </a:buClr>
              <a:buSzPts val="1100"/>
            </a:pPr>
            <a:r>
              <a:rPr lang="en" sz="1250"/>
              <a:t>Require more routes, less flexibility in destination</a:t>
            </a:r>
            <a:endParaRPr sz="1250"/>
          </a:p>
          <a:p>
            <a:pPr marL="0" lvl="0" indent="0" algn="l" rtl="0">
              <a:spcBef>
                <a:spcPts val="0"/>
              </a:spcBef>
              <a:spcAft>
                <a:spcPts val="1600"/>
              </a:spcAft>
              <a:buNone/>
            </a:pPr>
            <a:endParaRPr/>
          </a:p>
        </p:txBody>
      </p:sp>
      <p:sp>
        <p:nvSpPr>
          <p:cNvPr id="75" name="Google Shape;75;p16"/>
          <p:cNvSpPr txBox="1">
            <a:spLocks noGrp="1"/>
          </p:cNvSpPr>
          <p:nvPr>
            <p:ph type="body" idx="4294967295"/>
          </p:nvPr>
        </p:nvSpPr>
        <p:spPr>
          <a:xfrm>
            <a:off x="4848225" y="2546350"/>
            <a:ext cx="4295775" cy="2079625"/>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50" b="1"/>
              <a:t> Hub and Spoke:</a:t>
            </a:r>
          </a:p>
          <a:p>
            <a:pPr marL="0" lvl="0" indent="0" algn="l" rtl="0">
              <a:lnSpc>
                <a:spcPct val="115000"/>
              </a:lnSpc>
              <a:spcBef>
                <a:spcPts val="0"/>
              </a:spcBef>
              <a:spcAft>
                <a:spcPts val="0"/>
              </a:spcAft>
              <a:buClr>
                <a:schemeClr val="dk1"/>
              </a:buClr>
              <a:buSzPts val="1100"/>
              <a:buFont typeface="Arial"/>
              <a:buNone/>
            </a:pPr>
            <a:endParaRPr sz="1250" b="1"/>
          </a:p>
          <a:p>
            <a:pPr marL="285750" indent="-285750" algn="just">
              <a:lnSpc>
                <a:spcPct val="150000"/>
              </a:lnSpc>
              <a:spcBef>
                <a:spcPts val="0"/>
              </a:spcBef>
              <a:buClr>
                <a:schemeClr val="tx1"/>
              </a:buClr>
              <a:buSzPts val="1100"/>
              <a:buFont typeface="Arial" panose="020B0604020202020204" pitchFamily="34" charset="0"/>
              <a:buChar char="●"/>
            </a:pPr>
            <a:r>
              <a:rPr lang="en" sz="1250"/>
              <a:t>Used by legacy carriers (e.g., Delta Air Lines)</a:t>
            </a:r>
            <a:endParaRPr sz="1250"/>
          </a:p>
          <a:p>
            <a:pPr marL="285750" indent="-285750" algn="just">
              <a:lnSpc>
                <a:spcPct val="150000"/>
              </a:lnSpc>
              <a:spcBef>
                <a:spcPts val="0"/>
              </a:spcBef>
              <a:buClr>
                <a:schemeClr val="tx1"/>
              </a:buClr>
              <a:buSzPts val="1100"/>
              <a:buFont typeface="Arial" panose="020B0604020202020204" pitchFamily="34" charset="0"/>
              <a:buChar char="●"/>
            </a:pPr>
            <a:r>
              <a:rPr lang="en" sz="1250"/>
              <a:t>Allows more distant and international routes</a:t>
            </a:r>
            <a:endParaRPr sz="1250"/>
          </a:p>
          <a:p>
            <a:pPr marL="285750" indent="-285750" algn="just">
              <a:lnSpc>
                <a:spcPct val="150000"/>
              </a:lnSpc>
              <a:spcBef>
                <a:spcPts val="0"/>
              </a:spcBef>
              <a:buClr>
                <a:schemeClr val="tx1"/>
              </a:buClr>
              <a:buSzPts val="1100"/>
              <a:buFont typeface="Arial" panose="020B0604020202020204" pitchFamily="34" charset="0"/>
              <a:buChar char="●"/>
            </a:pPr>
            <a:r>
              <a:rPr lang="en" sz="1250"/>
              <a:t>Utilize main airports as hubs</a:t>
            </a:r>
            <a:endParaRPr sz="1250"/>
          </a:p>
          <a:p>
            <a:pPr marL="285750" indent="-285750" algn="just">
              <a:lnSpc>
                <a:spcPct val="150000"/>
              </a:lnSpc>
              <a:spcBef>
                <a:spcPts val="0"/>
              </a:spcBef>
              <a:buClr>
                <a:schemeClr val="tx1"/>
              </a:buClr>
              <a:buSzPts val="1100"/>
              <a:buFont typeface="Arial" panose="020B0604020202020204" pitchFamily="34" charset="0"/>
              <a:buChar char="●"/>
            </a:pPr>
            <a:r>
              <a:rPr lang="en" sz="1250"/>
              <a:t>Lead to more efficient use of transportation resource</a:t>
            </a:r>
            <a:endParaRPr sz="1250"/>
          </a:p>
          <a:p>
            <a:pPr marL="285750" indent="-285750" algn="just">
              <a:lnSpc>
                <a:spcPct val="150000"/>
              </a:lnSpc>
              <a:spcBef>
                <a:spcPts val="0"/>
              </a:spcBef>
              <a:buClr>
                <a:schemeClr val="tx1"/>
              </a:buClr>
              <a:buSzPts val="1100"/>
              <a:buFont typeface="Arial" panose="020B0604020202020204" pitchFamily="34" charset="0"/>
              <a:buChar char="●"/>
            </a:pPr>
            <a:r>
              <a:rPr lang="en" sz="1250"/>
              <a:t>Centralized model result in inflexible operation </a:t>
            </a:r>
            <a:endParaRPr sz="1250"/>
          </a:p>
          <a:p>
            <a:pPr marL="0" lvl="0" indent="0" algn="l" rtl="0">
              <a:spcBef>
                <a:spcPts val="0"/>
              </a:spcBef>
              <a:spcAft>
                <a:spcPts val="1600"/>
              </a:spcAft>
              <a:buNone/>
            </a:pPr>
            <a:endParaRPr sz="1250" b="1"/>
          </a:p>
        </p:txBody>
      </p:sp>
      <p:pic>
        <p:nvPicPr>
          <p:cNvPr id="74" name="Google Shape;74;p16"/>
          <p:cNvPicPr preferRelativeResize="0"/>
          <p:nvPr/>
        </p:nvPicPr>
        <p:blipFill>
          <a:blip r:embed="rId3">
            <a:alphaModFix/>
          </a:blip>
          <a:stretch>
            <a:fillRect/>
          </a:stretch>
        </p:blipFill>
        <p:spPr>
          <a:xfrm>
            <a:off x="772626" y="1112007"/>
            <a:ext cx="2815964" cy="1328660"/>
          </a:xfrm>
          <a:prstGeom prst="rect">
            <a:avLst/>
          </a:prstGeom>
          <a:noFill/>
          <a:ln>
            <a:noFill/>
          </a:ln>
        </p:spPr>
      </p:pic>
      <p:pic>
        <p:nvPicPr>
          <p:cNvPr id="76" name="Google Shape;76;p16"/>
          <p:cNvPicPr preferRelativeResize="0"/>
          <p:nvPr/>
        </p:nvPicPr>
        <p:blipFill>
          <a:blip r:embed="rId4">
            <a:alphaModFix/>
          </a:blip>
          <a:stretch>
            <a:fillRect/>
          </a:stretch>
        </p:blipFill>
        <p:spPr>
          <a:xfrm>
            <a:off x="5201730" y="1000716"/>
            <a:ext cx="2958860" cy="1545156"/>
          </a:xfrm>
          <a:prstGeom prst="rect">
            <a:avLst/>
          </a:prstGeom>
          <a:noFill/>
          <a:ln>
            <a:noFill/>
          </a:ln>
        </p:spPr>
      </p:pic>
    </p:spTree>
    <p:extLst>
      <p:ext uri="{BB962C8B-B14F-4D97-AF65-F5344CB8AC3E}">
        <p14:creationId xmlns:p14="http://schemas.microsoft.com/office/powerpoint/2010/main" xmlns="" val="4236825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ctrTitle"/>
          </p:nvPr>
        </p:nvSpPr>
        <p:spPr>
          <a:xfrm>
            <a:off x="167642" y="613456"/>
            <a:ext cx="4780278" cy="3916588"/>
          </a:xfrm>
          <a:prstGeom prst="rect">
            <a:avLst/>
          </a:prstGeom>
        </p:spPr>
        <p:txBody>
          <a:bodyPr spcFirstLastPara="1" lIns="91425" tIns="91425" rIns="91425" bIns="91425" anchor="ctr" anchorCtr="0">
            <a:normAutofit/>
          </a:bodyPr>
          <a:lstStyle/>
          <a:p>
            <a:pPr marL="0" lvl="0" indent="0" algn="r" rtl="0">
              <a:spcBef>
                <a:spcPts val="0"/>
              </a:spcBef>
              <a:spcAft>
                <a:spcPts val="0"/>
              </a:spcAft>
              <a:buNone/>
            </a:pPr>
            <a:r>
              <a:rPr lang="en-GB" sz="3500" dirty="0"/>
              <a:t>Company information</a:t>
            </a:r>
          </a:p>
        </p:txBody>
      </p:sp>
      <p:pic>
        <p:nvPicPr>
          <p:cNvPr id="4" name="Google Shape;357;p48">
            <a:extLst>
              <a:ext uri="{FF2B5EF4-FFF2-40B4-BE49-F238E27FC236}">
                <a16:creationId xmlns:a16="http://schemas.microsoft.com/office/drawing/2014/main" xmlns="" id="{8D91C4D4-F589-1045-8E44-21216AA1083C}"/>
              </a:ext>
            </a:extLst>
          </p:cNvPr>
          <p:cNvPicPr preferRelativeResize="0"/>
          <p:nvPr/>
        </p:nvPicPr>
        <p:blipFill>
          <a:blip r:embed="rId3">
            <a:alphaModFix/>
          </a:blip>
          <a:stretch>
            <a:fillRect/>
          </a:stretch>
        </p:blipFill>
        <p:spPr>
          <a:xfrm>
            <a:off x="7899727" y="287898"/>
            <a:ext cx="973213" cy="973212"/>
          </a:xfrm>
          <a:prstGeom prst="rect">
            <a:avLst/>
          </a:prstGeom>
          <a:noFill/>
          <a:ln>
            <a:noFill/>
          </a:ln>
        </p:spPr>
      </p:pic>
    </p:spTree>
    <p:extLst>
      <p:ext uri="{BB962C8B-B14F-4D97-AF65-F5344CB8AC3E}">
        <p14:creationId xmlns:p14="http://schemas.microsoft.com/office/powerpoint/2010/main" xmlns="" val="1271977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1"/>
          <p:cNvSpPr txBox="1">
            <a:spLocks noGrp="1"/>
          </p:cNvSpPr>
          <p:nvPr>
            <p:ph type="title"/>
          </p:nvPr>
        </p:nvSpPr>
        <p:spPr>
          <a:xfrm>
            <a:off x="3067880" y="573279"/>
            <a:ext cx="5575552" cy="1074216"/>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000" kern="1200" cap="all" baseline="0">
                <a:solidFill>
                  <a:schemeClr val="tx1"/>
                </a:solidFill>
                <a:latin typeface="+mj-lt"/>
                <a:ea typeface="+mj-ea"/>
                <a:cs typeface="+mj-cs"/>
              </a:rPr>
              <a:t>Profile</a:t>
            </a:r>
          </a:p>
        </p:txBody>
      </p:sp>
      <p:sp>
        <p:nvSpPr>
          <p:cNvPr id="229" name="Google Shape;229;p41"/>
          <p:cNvSpPr txBox="1">
            <a:spLocks noGrp="1"/>
          </p:cNvSpPr>
          <p:nvPr>
            <p:ph type="body" idx="1"/>
          </p:nvPr>
        </p:nvSpPr>
        <p:spPr>
          <a:xfrm>
            <a:off x="3067880" y="1971675"/>
            <a:ext cx="5590558" cy="2692338"/>
          </a:xfrm>
          <a:prstGeom prst="rect">
            <a:avLst/>
          </a:prstGeom>
        </p:spPr>
        <p:txBody>
          <a:bodyPr spcFirstLastPara="1" vert="horz" lIns="91440" tIns="45720" rIns="91440" bIns="45720" rtlCol="0" anchorCtr="0">
            <a:normAutofit/>
          </a:bodyPr>
          <a:lstStyle/>
          <a:p>
            <a:pPr marL="285750" indent="-285750" defTabSz="914400">
              <a:buClr>
                <a:schemeClr val="dk1"/>
              </a:buClr>
              <a:buSzPts val="1100"/>
            </a:pPr>
            <a:r>
              <a:rPr lang="en-US" sz="1500" kern="1200">
                <a:solidFill>
                  <a:schemeClr val="tx1"/>
                </a:solidFill>
                <a:latin typeface="+mn-lt"/>
                <a:ea typeface="+mn-ea"/>
                <a:cs typeface="+mn-cs"/>
              </a:rPr>
              <a:t>Founded in 1967 by Herb Kelleher (1931 - 2019)</a:t>
            </a:r>
          </a:p>
          <a:p>
            <a:pPr marL="285750" indent="-285750" defTabSz="914400">
              <a:buClr>
                <a:schemeClr val="dk1"/>
              </a:buClr>
              <a:buSzPts val="1100"/>
            </a:pPr>
            <a:r>
              <a:rPr lang="en-US" sz="1500" kern="1200">
                <a:solidFill>
                  <a:schemeClr val="tx1"/>
                </a:solidFill>
                <a:latin typeface="+mn-lt"/>
                <a:ea typeface="+mn-ea"/>
                <a:cs typeface="+mn-cs"/>
              </a:rPr>
              <a:t>Headquarters in Dallas, Texas</a:t>
            </a:r>
          </a:p>
          <a:p>
            <a:pPr marL="285750" indent="-285750" defTabSz="914400">
              <a:buClr>
                <a:schemeClr val="dk1"/>
              </a:buClr>
              <a:buSzPts val="1100"/>
            </a:pPr>
            <a:r>
              <a:rPr lang="en-US" sz="1500" kern="1200">
                <a:solidFill>
                  <a:schemeClr val="tx1"/>
                </a:solidFill>
                <a:latin typeface="+mn-lt"/>
                <a:ea typeface="+mn-ea"/>
                <a:cs typeface="+mn-cs"/>
              </a:rPr>
              <a:t>Largest US domestic airline by passenger</a:t>
            </a:r>
          </a:p>
          <a:p>
            <a:pPr marL="285750" indent="-285750" defTabSz="914400">
              <a:buClr>
                <a:schemeClr val="dk1"/>
              </a:buClr>
              <a:buSzPts val="1100"/>
            </a:pPr>
            <a:r>
              <a:rPr lang="en-US" sz="1500" kern="1200">
                <a:solidFill>
                  <a:schemeClr val="tx1"/>
                </a:solidFill>
                <a:latin typeface="+mn-lt"/>
                <a:ea typeface="+mn-ea"/>
                <a:cs typeface="+mn-cs"/>
              </a:rPr>
              <a:t>Short haul, high frequency, point to point flights</a:t>
            </a:r>
          </a:p>
          <a:p>
            <a:pPr marL="285750" indent="-285750" defTabSz="914400">
              <a:buClr>
                <a:schemeClr val="dk1"/>
              </a:buClr>
              <a:buSzPts val="1100"/>
            </a:pPr>
            <a:r>
              <a:rPr lang="en-US" sz="1500" kern="1200">
                <a:solidFill>
                  <a:schemeClr val="tx1"/>
                </a:solidFill>
                <a:latin typeface="+mn-lt"/>
                <a:ea typeface="+mn-ea"/>
                <a:cs typeface="+mn-cs"/>
              </a:rPr>
              <a:t>Flies only Boeing 737s</a:t>
            </a:r>
          </a:p>
          <a:p>
            <a:pPr marL="285750" indent="-285750" defTabSz="914400">
              <a:buClr>
                <a:schemeClr val="dk1"/>
              </a:buClr>
              <a:buSzPts val="1100"/>
            </a:pPr>
            <a:r>
              <a:rPr lang="en-US" sz="1500" kern="1200">
                <a:solidFill>
                  <a:schemeClr val="tx1"/>
                </a:solidFill>
                <a:latin typeface="+mn-lt"/>
                <a:ea typeface="+mn-ea"/>
                <a:cs typeface="+mn-cs"/>
              </a:rPr>
              <a:t>Utilizes secondary airports</a:t>
            </a:r>
          </a:p>
          <a:p>
            <a:pPr marL="285750" indent="-285750" defTabSz="914400">
              <a:buClr>
                <a:schemeClr val="dk1"/>
              </a:buClr>
              <a:buSzPts val="1100"/>
            </a:pPr>
            <a:r>
              <a:rPr lang="en-US" sz="1500" kern="1200">
                <a:solidFill>
                  <a:schemeClr val="tx1"/>
                </a:solidFill>
                <a:latin typeface="+mn-lt"/>
                <a:ea typeface="+mn-ea"/>
                <a:cs typeface="+mn-cs"/>
              </a:rPr>
              <a:t>101 US destinations and 10 additional countries</a:t>
            </a:r>
          </a:p>
          <a:p>
            <a:pPr marL="0" lvl="0" indent="-228600" defTabSz="914400">
              <a:spcBef>
                <a:spcPts val="0"/>
              </a:spcBef>
              <a:spcAft>
                <a:spcPts val="1600"/>
              </a:spcAft>
              <a:buFont typeface="Arial" panose="020B0604020202020204" pitchFamily="34" charset="0"/>
              <a:buChar char="•"/>
            </a:pPr>
            <a:endParaRPr lang="en-US" sz="1500" kern="1200">
              <a:solidFill>
                <a:schemeClr val="tx1"/>
              </a:solidFill>
              <a:latin typeface="+mn-lt"/>
              <a:ea typeface="+mn-ea"/>
              <a:cs typeface="+mn-cs"/>
            </a:endParaRPr>
          </a:p>
        </p:txBody>
      </p:sp>
      <p:pic>
        <p:nvPicPr>
          <p:cNvPr id="8" name="Google Shape;357;p48">
            <a:extLst>
              <a:ext uri="{FF2B5EF4-FFF2-40B4-BE49-F238E27FC236}">
                <a16:creationId xmlns:a16="http://schemas.microsoft.com/office/drawing/2014/main" xmlns="" id="{D3281315-1213-394E-B750-E00A782D954F}"/>
              </a:ext>
            </a:extLst>
          </p:cNvPr>
          <p:cNvPicPr preferRelativeResize="0"/>
          <p:nvPr/>
        </p:nvPicPr>
        <p:blipFill>
          <a:blip r:embed="rId3">
            <a:alphaModFix/>
          </a:blip>
          <a:stretch>
            <a:fillRect/>
          </a:stretch>
        </p:blipFill>
        <p:spPr>
          <a:xfrm>
            <a:off x="7859087" y="142823"/>
            <a:ext cx="973213" cy="973212"/>
          </a:xfrm>
          <a:prstGeom prst="rect">
            <a:avLst/>
          </a:prstGeom>
          <a:noFill/>
          <a:ln>
            <a:noFill/>
          </a:ln>
        </p:spPr>
      </p:pic>
      <p:pic>
        <p:nvPicPr>
          <p:cNvPr id="1026" name="Picture 2" descr="Image result for southwest airlines company stock"/>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8789" y="1504620"/>
            <a:ext cx="2680223" cy="215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909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a:spLocks noGrp="1"/>
          </p:cNvSpPr>
          <p:nvPr>
            <p:ph type="title"/>
          </p:nvPr>
        </p:nvSpPr>
        <p:spPr>
          <a:xfrm>
            <a:off x="549274" y="80683"/>
            <a:ext cx="8842375" cy="1002717"/>
          </a:xfrm>
          <a:prstGeom prst="rect">
            <a:avLst/>
          </a:prstGeom>
          <a:noFill/>
          <a:ln>
            <a:noFill/>
          </a:ln>
        </p:spPr>
        <p:txBody>
          <a:bodyPr vert="horz" lIns="91425" tIns="45713" rIns="91425" bIns="45713" rtlCol="0" anchor="b" anchorCtr="0">
            <a:noAutofit/>
          </a:bodyPr>
          <a:lstStyle/>
          <a:p>
            <a:pPr algn="ctr">
              <a:spcBef>
                <a:spcPts val="0"/>
              </a:spcBef>
              <a:buClr>
                <a:schemeClr val="accent1"/>
              </a:buClr>
              <a:buSzPct val="25000"/>
            </a:pPr>
            <a:r>
              <a:rPr lang="en-US" sz="3200" cap="none">
                <a:latin typeface="Century Gothic"/>
                <a:ea typeface="Source Sans Pro"/>
                <a:cs typeface="Source Sans Pro"/>
                <a:sym typeface="Source Sans Pro"/>
              </a:rPr>
              <a:t>				  Business Strategy</a:t>
            </a:r>
            <a:endParaRPr lang="en-US" sz="3200" cap="none">
              <a:latin typeface="Century Gothic"/>
              <a:ea typeface="Source Sans Pro"/>
              <a:cs typeface="Source Sans Pro"/>
            </a:endParaRPr>
          </a:p>
        </p:txBody>
      </p:sp>
      <p:sp>
        <p:nvSpPr>
          <p:cNvPr id="1412" name="Shape 1412"/>
          <p:cNvSpPr txBox="1">
            <a:spLocks noGrp="1"/>
          </p:cNvSpPr>
          <p:nvPr>
            <p:ph type="body" idx="1"/>
          </p:nvPr>
        </p:nvSpPr>
        <p:spPr>
          <a:xfrm>
            <a:off x="549276" y="1200150"/>
            <a:ext cx="3915281" cy="3257550"/>
          </a:xfrm>
          <a:prstGeom prst="rect">
            <a:avLst/>
          </a:prstGeom>
          <a:noFill/>
          <a:ln>
            <a:noFill/>
          </a:ln>
        </p:spPr>
        <p:txBody>
          <a:bodyPr vert="horz" lIns="91425" tIns="45713" rIns="91425" bIns="45713" rtlCol="0" anchor="t" anchorCtr="0">
            <a:noAutofit/>
          </a:bodyPr>
          <a:lstStyle/>
          <a:p>
            <a:pPr marL="342265" indent="-342265">
              <a:lnSpc>
                <a:spcPct val="80000"/>
              </a:lnSpc>
              <a:spcBef>
                <a:spcPts val="0"/>
              </a:spcBef>
              <a:buClr>
                <a:srgbClr val="595959"/>
              </a:buClr>
              <a:buSzPct val="101818"/>
              <a:buFont typeface="Arial"/>
              <a:buChar char="•"/>
            </a:pPr>
            <a:r>
              <a:rPr lang="en-US" sz="1400">
                <a:solidFill>
                  <a:srgbClr val="595959"/>
                </a:solidFill>
                <a:latin typeface="Century Gothic"/>
                <a:ea typeface="Source Sans Pro"/>
                <a:cs typeface="Source Sans Pro"/>
                <a:sym typeface="Source Sans Pro"/>
              </a:rPr>
              <a:t>Differentiates itself from other low-fare carriers by providing exemplary customer service</a:t>
            </a:r>
            <a:endParaRPr lang="en-US" sz="1400">
              <a:latin typeface="Century Gothic"/>
            </a:endParaRPr>
          </a:p>
          <a:p>
            <a:pPr marL="342265" indent="-342265">
              <a:lnSpc>
                <a:spcPct val="80000"/>
              </a:lnSpc>
              <a:spcBef>
                <a:spcPts val="0"/>
              </a:spcBef>
              <a:buClr>
                <a:srgbClr val="595959"/>
              </a:buClr>
              <a:buSzPct val="101818"/>
              <a:buFont typeface="Arial"/>
              <a:buChar char="•"/>
            </a:pPr>
            <a:endParaRPr lang="en-US" sz="1400">
              <a:solidFill>
                <a:srgbClr val="595959"/>
              </a:solidFill>
              <a:latin typeface="Century Gothic"/>
              <a:ea typeface="Source Sans Pro"/>
              <a:cs typeface="Source Sans Pro"/>
            </a:endParaRPr>
          </a:p>
          <a:p>
            <a:pPr marL="342265" indent="-342265">
              <a:lnSpc>
                <a:spcPct val="80000"/>
              </a:lnSpc>
              <a:spcBef>
                <a:spcPts val="336"/>
              </a:spcBef>
              <a:buClr>
                <a:srgbClr val="595959"/>
              </a:buClr>
              <a:buSzPct val="101818"/>
              <a:buFont typeface="Arial"/>
              <a:buChar char="•"/>
            </a:pPr>
            <a:r>
              <a:rPr lang="en-US" sz="1400">
                <a:solidFill>
                  <a:srgbClr val="595959"/>
                </a:solidFill>
                <a:latin typeface="Century Gothic"/>
                <a:ea typeface="Source Sans Pro"/>
                <a:cs typeface="Source Sans Pro"/>
                <a:sym typeface="Source Sans Pro"/>
              </a:rPr>
              <a:t>Short haul passenger and providing rates as low as one third of their competitors</a:t>
            </a:r>
            <a:endParaRPr lang="en-US" sz="1400">
              <a:solidFill>
                <a:srgbClr val="595959"/>
              </a:solidFill>
              <a:latin typeface="Century Gothic"/>
              <a:ea typeface="Source Sans Pro"/>
              <a:cs typeface="Source Sans Pro"/>
            </a:endParaRPr>
          </a:p>
          <a:p>
            <a:pPr marL="342265" indent="-342265">
              <a:lnSpc>
                <a:spcPct val="80000"/>
              </a:lnSpc>
              <a:spcBef>
                <a:spcPts val="336"/>
              </a:spcBef>
              <a:buClr>
                <a:srgbClr val="595959"/>
              </a:buClr>
              <a:buSzPct val="101818"/>
              <a:buFont typeface="Arial"/>
              <a:buChar char="•"/>
            </a:pPr>
            <a:endParaRPr lang="en-US" sz="1400">
              <a:solidFill>
                <a:srgbClr val="595959"/>
              </a:solidFill>
              <a:latin typeface="Century Gothic"/>
              <a:ea typeface="Source Sans Pro"/>
              <a:cs typeface="Source Sans Pro"/>
            </a:endParaRPr>
          </a:p>
          <a:p>
            <a:pPr marL="342265" indent="-342265">
              <a:lnSpc>
                <a:spcPct val="80000"/>
              </a:lnSpc>
              <a:spcBef>
                <a:spcPts val="336"/>
              </a:spcBef>
              <a:buClr>
                <a:srgbClr val="595959"/>
              </a:buClr>
              <a:buSzPct val="101818"/>
              <a:buFont typeface="Arial"/>
              <a:buChar char="•"/>
            </a:pPr>
            <a:r>
              <a:rPr lang="en-US" sz="1400">
                <a:solidFill>
                  <a:srgbClr val="595959"/>
                </a:solidFill>
                <a:latin typeface="Century Gothic"/>
                <a:ea typeface="Source Sans Pro"/>
                <a:cs typeface="Source Sans Pro"/>
                <a:sym typeface="Source Sans Pro"/>
              </a:rPr>
              <a:t>Fly directly to destination</a:t>
            </a:r>
            <a:endParaRPr lang="en-US" sz="1400">
              <a:solidFill>
                <a:srgbClr val="595959"/>
              </a:solidFill>
              <a:latin typeface="Century Gothic"/>
              <a:ea typeface="Source Sans Pro"/>
              <a:cs typeface="Source Sans Pro"/>
            </a:endParaRPr>
          </a:p>
          <a:p>
            <a:pPr marL="342265" indent="-342265">
              <a:lnSpc>
                <a:spcPct val="80000"/>
              </a:lnSpc>
              <a:spcBef>
                <a:spcPts val="336"/>
              </a:spcBef>
              <a:buClr>
                <a:srgbClr val="595959"/>
              </a:buClr>
              <a:buSzPct val="101818"/>
              <a:buFont typeface="Arial"/>
              <a:buChar char="•"/>
            </a:pPr>
            <a:endParaRPr lang="en-US" sz="1400">
              <a:solidFill>
                <a:srgbClr val="595959"/>
              </a:solidFill>
              <a:latin typeface="Century Gothic"/>
              <a:ea typeface="Source Sans Pro"/>
              <a:cs typeface="Source Sans Pro"/>
            </a:endParaRPr>
          </a:p>
          <a:p>
            <a:pPr marL="342265" indent="-342265">
              <a:lnSpc>
                <a:spcPct val="80000"/>
              </a:lnSpc>
              <a:spcBef>
                <a:spcPts val="336"/>
              </a:spcBef>
              <a:buClr>
                <a:srgbClr val="595959"/>
              </a:buClr>
              <a:buSzPct val="101818"/>
              <a:buFont typeface="Arial"/>
              <a:buChar char="•"/>
            </a:pPr>
            <a:r>
              <a:rPr lang="en-US" sz="1400">
                <a:solidFill>
                  <a:srgbClr val="595959"/>
                </a:solidFill>
                <a:latin typeface="Century Gothic"/>
                <a:ea typeface="Source Sans Pro"/>
                <a:cs typeface="Source Sans Pro"/>
                <a:sym typeface="Source Sans Pro"/>
              </a:rPr>
              <a:t>Lower unit cost</a:t>
            </a:r>
            <a:endParaRPr lang="en-US" sz="1400">
              <a:solidFill>
                <a:srgbClr val="595959"/>
              </a:solidFill>
              <a:latin typeface="Century Gothic"/>
              <a:ea typeface="Source Sans Pro"/>
              <a:cs typeface="Source Sans Pro"/>
            </a:endParaRPr>
          </a:p>
          <a:p>
            <a:pPr marL="342265" indent="-342265">
              <a:lnSpc>
                <a:spcPct val="80000"/>
              </a:lnSpc>
              <a:spcBef>
                <a:spcPts val="336"/>
              </a:spcBef>
              <a:buClr>
                <a:srgbClr val="595959"/>
              </a:buClr>
              <a:buSzPct val="101818"/>
              <a:buFont typeface="Arial"/>
              <a:buChar char="•"/>
            </a:pPr>
            <a:endParaRPr lang="en-US" sz="1400">
              <a:solidFill>
                <a:srgbClr val="595959"/>
              </a:solidFill>
              <a:latin typeface="Century Gothic"/>
              <a:ea typeface="Source Sans Pro"/>
              <a:cs typeface="Source Sans Pro"/>
            </a:endParaRPr>
          </a:p>
          <a:p>
            <a:pPr marL="342265" indent="-342265">
              <a:lnSpc>
                <a:spcPct val="80000"/>
              </a:lnSpc>
              <a:spcBef>
                <a:spcPts val="336"/>
              </a:spcBef>
              <a:buClr>
                <a:srgbClr val="595959"/>
              </a:buClr>
              <a:buSzPct val="101818"/>
              <a:buFont typeface="Arial"/>
              <a:buChar char="•"/>
            </a:pPr>
            <a:r>
              <a:rPr lang="en-US" sz="1400">
                <a:solidFill>
                  <a:srgbClr val="595959"/>
                </a:solidFill>
                <a:latin typeface="Century Gothic"/>
                <a:ea typeface="Source Sans Pro"/>
                <a:cs typeface="Source Sans Pro"/>
                <a:sym typeface="Source Sans Pro"/>
              </a:rPr>
              <a:t>Puts the employee first, Southwest has found the key to success in the airline business</a:t>
            </a:r>
            <a:endParaRPr lang="en-US" sz="1400">
              <a:solidFill>
                <a:srgbClr val="595959"/>
              </a:solidFill>
              <a:latin typeface="Century Gothic"/>
              <a:ea typeface="Source Sans Pro"/>
              <a:cs typeface="Source Sans Pro"/>
            </a:endParaRPr>
          </a:p>
          <a:p>
            <a:pPr marL="348615" indent="-348615">
              <a:lnSpc>
                <a:spcPct val="80000"/>
              </a:lnSpc>
              <a:spcBef>
                <a:spcPts val="2000"/>
              </a:spcBef>
              <a:buClr>
                <a:srgbClr val="6DB7D7"/>
              </a:buClr>
              <a:buSzPct val="112000"/>
              <a:buNone/>
            </a:pPr>
            <a:endParaRPr sz="1400">
              <a:solidFill>
                <a:srgbClr val="595959"/>
              </a:solidFill>
              <a:latin typeface="Century Gothic"/>
              <a:ea typeface="Source Sans Pro"/>
              <a:cs typeface="Source Sans Pro"/>
            </a:endParaRPr>
          </a:p>
        </p:txBody>
      </p:sp>
      <p:pic>
        <p:nvPicPr>
          <p:cNvPr id="1413" name="Shape 1413"/>
          <p:cNvPicPr preferRelativeResize="0"/>
          <p:nvPr/>
        </p:nvPicPr>
        <p:blipFill rotWithShape="1">
          <a:blip r:embed="rId3" cstate="email">
            <a:alphaModFix/>
            <a:extLst>
              <a:ext uri="{28A0092B-C50C-407E-A947-70E740481C1C}">
                <a14:useLocalDpi xmlns:a14="http://schemas.microsoft.com/office/drawing/2010/main" xmlns=""/>
              </a:ext>
            </a:extLst>
          </a:blip>
          <a:srcRect r="7651" b="5110"/>
          <a:stretch/>
        </p:blipFill>
        <p:spPr>
          <a:xfrm>
            <a:off x="4695482" y="1070572"/>
            <a:ext cx="4397201" cy="3693650"/>
          </a:xfrm>
          <a:prstGeom prst="rect">
            <a:avLst/>
          </a:prstGeom>
          <a:noFill/>
          <a:ln>
            <a:noFill/>
          </a:ln>
        </p:spPr>
      </p:pic>
    </p:spTree>
    <p:extLst>
      <p:ext uri="{BB962C8B-B14F-4D97-AF65-F5344CB8AC3E}">
        <p14:creationId xmlns:p14="http://schemas.microsoft.com/office/powerpoint/2010/main" xmlns="" val="2422669592"/>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2"/>
          <p:cNvSpPr txBox="1">
            <a:spLocks noGrp="1"/>
          </p:cNvSpPr>
          <p:nvPr>
            <p:ph type="title"/>
          </p:nvPr>
        </p:nvSpPr>
        <p:spPr>
          <a:xfrm>
            <a:off x="464820" y="573279"/>
            <a:ext cx="5124450" cy="96977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000" kern="1200" cap="all" baseline="0">
                <a:solidFill>
                  <a:schemeClr val="tx1"/>
                </a:solidFill>
                <a:latin typeface="+mj-lt"/>
                <a:ea typeface="+mj-ea"/>
                <a:cs typeface="+mj-cs"/>
              </a:rPr>
              <a:t>History</a:t>
            </a:r>
          </a:p>
        </p:txBody>
      </p:sp>
      <p:sp>
        <p:nvSpPr>
          <p:cNvPr id="235" name="Google Shape;235;p42"/>
          <p:cNvSpPr txBox="1">
            <a:spLocks noGrp="1"/>
          </p:cNvSpPr>
          <p:nvPr>
            <p:ph type="body" idx="1"/>
          </p:nvPr>
        </p:nvSpPr>
        <p:spPr>
          <a:xfrm>
            <a:off x="464820" y="1645920"/>
            <a:ext cx="5124450" cy="3018093"/>
          </a:xfrm>
          <a:prstGeom prst="rect">
            <a:avLst/>
          </a:prstGeom>
        </p:spPr>
        <p:txBody>
          <a:bodyPr spcFirstLastPara="1" vert="horz" lIns="91440" tIns="45720" rIns="91440" bIns="45720" rtlCol="0" anchorCtr="0">
            <a:normAutofit/>
          </a:bodyPr>
          <a:lstStyle/>
          <a:p>
            <a:pPr marL="0" lvl="0" indent="-228600" defTabSz="914400">
              <a:spcBef>
                <a:spcPts val="1000"/>
              </a:spcBef>
              <a:spcAft>
                <a:spcPts val="0"/>
              </a:spcAft>
              <a:buClr>
                <a:schemeClr val="dk1"/>
              </a:buClr>
              <a:buSzPts val="1100"/>
              <a:buFont typeface="Arial" panose="020B0604020202020204" pitchFamily="34" charset="0"/>
              <a:buChar char="•"/>
            </a:pPr>
            <a:r>
              <a:rPr lang="en-US" sz="1650" b="1" kern="1200">
                <a:solidFill>
                  <a:schemeClr val="tx1"/>
                </a:solidFill>
                <a:latin typeface="+mn-lt"/>
                <a:ea typeface="+mn-ea"/>
                <a:cs typeface="+mn-cs"/>
              </a:rPr>
              <a:t>1971</a:t>
            </a:r>
            <a:r>
              <a:rPr lang="en-US" sz="1650" kern="1200">
                <a:solidFill>
                  <a:schemeClr val="tx1"/>
                </a:solidFill>
                <a:latin typeface="+mn-lt"/>
                <a:ea typeface="+mn-ea"/>
                <a:cs typeface="+mn-cs"/>
              </a:rPr>
              <a:t> – Air Southwest Co. changes its name to Southwest Airlines Co. Begins its service to Dallas, San Antonio and Houston.</a:t>
            </a:r>
          </a:p>
          <a:p>
            <a:pPr marL="0" lvl="0" indent="-228600" defTabSz="914400">
              <a:spcBef>
                <a:spcPts val="1000"/>
              </a:spcBef>
              <a:spcAft>
                <a:spcPts val="0"/>
              </a:spcAft>
              <a:buClr>
                <a:schemeClr val="dk1"/>
              </a:buClr>
              <a:buSzPts val="1100"/>
              <a:buFont typeface="Arial" panose="020B0604020202020204" pitchFamily="34" charset="0"/>
              <a:buChar char="•"/>
            </a:pPr>
            <a:r>
              <a:rPr lang="en-US" sz="1650" b="1" kern="1200">
                <a:solidFill>
                  <a:schemeClr val="tx1"/>
                </a:solidFill>
                <a:latin typeface="+mn-lt"/>
                <a:ea typeface="+mn-ea"/>
                <a:cs typeface="+mn-cs"/>
              </a:rPr>
              <a:t>1975</a:t>
            </a:r>
            <a:r>
              <a:rPr lang="en-US" sz="1650" kern="1200">
                <a:solidFill>
                  <a:schemeClr val="tx1"/>
                </a:solidFill>
                <a:latin typeface="+mn-lt"/>
                <a:ea typeface="+mn-ea"/>
                <a:cs typeface="+mn-cs"/>
              </a:rPr>
              <a:t> – Southwest Airlines common stock is listed for trading on the American Stock Exchange under the ticker symbol "LUV".</a:t>
            </a:r>
          </a:p>
          <a:p>
            <a:pPr marL="0" lvl="0" indent="-228600" defTabSz="914400">
              <a:spcBef>
                <a:spcPts val="1000"/>
              </a:spcBef>
              <a:spcAft>
                <a:spcPts val="0"/>
              </a:spcAft>
              <a:buClr>
                <a:schemeClr val="dk1"/>
              </a:buClr>
              <a:buSzPts val="1100"/>
              <a:buFont typeface="Arial" panose="020B0604020202020204" pitchFamily="34" charset="0"/>
              <a:buChar char="•"/>
            </a:pPr>
            <a:r>
              <a:rPr lang="en-US" sz="1650" b="1" kern="1200">
                <a:solidFill>
                  <a:schemeClr val="tx1"/>
                </a:solidFill>
                <a:latin typeface="+mn-lt"/>
                <a:ea typeface="+mn-ea"/>
                <a:cs typeface="+mn-cs"/>
              </a:rPr>
              <a:t>1979</a:t>
            </a:r>
            <a:r>
              <a:rPr lang="en-US" sz="1650" kern="1200">
                <a:solidFill>
                  <a:schemeClr val="tx1"/>
                </a:solidFill>
                <a:latin typeface="+mn-lt"/>
                <a:ea typeface="+mn-ea"/>
                <a:cs typeface="+mn-cs"/>
              </a:rPr>
              <a:t> – Begins its service to New Orleans. That is the first destination outside the State of Texas.</a:t>
            </a:r>
          </a:p>
          <a:p>
            <a:pPr marL="0" lvl="0" indent="-228600" defTabSz="914400">
              <a:spcBef>
                <a:spcPts val="0"/>
              </a:spcBef>
              <a:spcAft>
                <a:spcPts val="1600"/>
              </a:spcAft>
              <a:buFont typeface="Arial" panose="020B0604020202020204" pitchFamily="34" charset="0"/>
              <a:buChar char="•"/>
            </a:pPr>
            <a:endParaRPr lang="en-US" sz="1650" kern="1200">
              <a:solidFill>
                <a:schemeClr val="tx1"/>
              </a:solidFill>
              <a:latin typeface="+mn-lt"/>
              <a:ea typeface="+mn-ea"/>
              <a:cs typeface="+mn-cs"/>
            </a:endParaRPr>
          </a:p>
        </p:txBody>
      </p:sp>
      <p:pic>
        <p:nvPicPr>
          <p:cNvPr id="4" name="Google Shape;357;p48">
            <a:extLst>
              <a:ext uri="{FF2B5EF4-FFF2-40B4-BE49-F238E27FC236}">
                <a16:creationId xmlns:a16="http://schemas.microsoft.com/office/drawing/2014/main" xmlns="" id="{D02A629B-8D52-7946-B08C-351FB24E1783}"/>
              </a:ext>
            </a:extLst>
          </p:cNvPr>
          <p:cNvPicPr preferRelativeResize="0"/>
          <p:nvPr/>
        </p:nvPicPr>
        <p:blipFill>
          <a:blip r:embed="rId3"/>
          <a:stretch>
            <a:fillRect/>
          </a:stretch>
        </p:blipFill>
        <p:spPr>
          <a:xfrm>
            <a:off x="5895928" y="1244942"/>
            <a:ext cx="2733722" cy="2733722"/>
          </a:xfrm>
          <a:prstGeom prst="rect">
            <a:avLst/>
          </a:prstGeom>
          <a:noFill/>
        </p:spPr>
      </p:pic>
    </p:spTree>
    <p:extLst>
      <p:ext uri="{BB962C8B-B14F-4D97-AF65-F5344CB8AC3E}">
        <p14:creationId xmlns:p14="http://schemas.microsoft.com/office/powerpoint/2010/main" xmlns="" val="2034199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311700" y="1179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Culture in the 70’s</a:t>
            </a:r>
          </a:p>
        </p:txBody>
      </p:sp>
      <p:sp>
        <p:nvSpPr>
          <p:cNvPr id="247" name="Google Shape;247;p44"/>
          <p:cNvSpPr txBox="1">
            <a:spLocks noGrp="1"/>
          </p:cNvSpPr>
          <p:nvPr>
            <p:ph type="body" idx="1"/>
          </p:nvPr>
        </p:nvSpPr>
        <p:spPr>
          <a:xfrm>
            <a:off x="311700" y="2150294"/>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Southwest marketed itself on the 70’s culture</a:t>
            </a:r>
          </a:p>
          <a:p>
            <a:pPr marL="0" lvl="0" indent="0" algn="l" rtl="0">
              <a:lnSpc>
                <a:spcPct val="150000"/>
              </a:lnSpc>
              <a:spcBef>
                <a:spcPts val="1600"/>
              </a:spcBef>
              <a:spcAft>
                <a:spcPts val="0"/>
              </a:spcAft>
              <a:buClr>
                <a:schemeClr val="dk1"/>
              </a:buClr>
              <a:buSzPts val="1100"/>
              <a:buFont typeface="Arial"/>
              <a:buNone/>
            </a:pPr>
            <a:r>
              <a:rPr lang="en-GB" sz="1400"/>
              <a:t>●Promoted theme of love (Ticker Symbol: LUV)</a:t>
            </a:r>
          </a:p>
          <a:p>
            <a:pPr marL="0" lvl="0" indent="0" algn="l" rtl="0">
              <a:lnSpc>
                <a:spcPct val="150000"/>
              </a:lnSpc>
              <a:spcBef>
                <a:spcPts val="0"/>
              </a:spcBef>
              <a:spcAft>
                <a:spcPts val="0"/>
              </a:spcAft>
              <a:buClr>
                <a:schemeClr val="dk1"/>
              </a:buClr>
              <a:buSzPts val="1100"/>
              <a:buFont typeface="Arial"/>
              <a:buNone/>
            </a:pPr>
            <a:r>
              <a:rPr lang="en-GB" sz="1400"/>
              <a:t>●Love potions &amp; love bites → drinks and peanuts</a:t>
            </a:r>
          </a:p>
          <a:p>
            <a:pPr marL="0" lvl="0" indent="0" algn="l" rtl="0">
              <a:lnSpc>
                <a:spcPct val="150000"/>
              </a:lnSpc>
              <a:spcBef>
                <a:spcPts val="0"/>
              </a:spcBef>
              <a:spcAft>
                <a:spcPts val="0"/>
              </a:spcAft>
              <a:buClr>
                <a:schemeClr val="dk1"/>
              </a:buClr>
              <a:buSzPts val="1100"/>
              <a:buFont typeface="Arial"/>
              <a:buNone/>
            </a:pPr>
            <a:r>
              <a:rPr lang="en-GB" sz="1400"/>
              <a:t>●Flight attendants in hot pants and go-go boots</a:t>
            </a:r>
          </a:p>
          <a:p>
            <a:pPr marL="0" lvl="0" indent="0" algn="l" rtl="0">
              <a:lnSpc>
                <a:spcPct val="150000"/>
              </a:lnSpc>
              <a:spcBef>
                <a:spcPts val="0"/>
              </a:spcBef>
              <a:spcAft>
                <a:spcPts val="0"/>
              </a:spcAft>
              <a:buClr>
                <a:schemeClr val="dk1"/>
              </a:buClr>
              <a:buSzPts val="1100"/>
              <a:buFont typeface="Arial"/>
              <a:buNone/>
            </a:pPr>
            <a:r>
              <a:rPr lang="en-GB" sz="1400"/>
              <a:t>●Targeted male businessmen</a:t>
            </a:r>
          </a:p>
          <a:p>
            <a:pPr marL="0" lvl="0" indent="0" algn="l" rtl="0">
              <a:spcBef>
                <a:spcPts val="0"/>
              </a:spcBef>
              <a:spcAft>
                <a:spcPts val="1600"/>
              </a:spcAft>
              <a:buNone/>
            </a:pPr>
            <a:endParaRPr lang="en-GB"/>
          </a:p>
        </p:txBody>
      </p:sp>
      <p:pic>
        <p:nvPicPr>
          <p:cNvPr id="248" name="Google Shape;248;p44"/>
          <p:cNvPicPr preferRelativeResize="0"/>
          <p:nvPr/>
        </p:nvPicPr>
        <p:blipFill>
          <a:blip r:embed="rId3">
            <a:alphaModFix/>
          </a:blip>
          <a:stretch>
            <a:fillRect/>
          </a:stretch>
        </p:blipFill>
        <p:spPr>
          <a:xfrm>
            <a:off x="5595072" y="574625"/>
            <a:ext cx="2019300" cy="2505075"/>
          </a:xfrm>
          <a:prstGeom prst="rect">
            <a:avLst/>
          </a:prstGeom>
          <a:noFill/>
          <a:ln>
            <a:noFill/>
          </a:ln>
        </p:spPr>
      </p:pic>
      <p:pic>
        <p:nvPicPr>
          <p:cNvPr id="249" name="Google Shape;249;p44"/>
          <p:cNvPicPr preferRelativeResize="0"/>
          <p:nvPr/>
        </p:nvPicPr>
        <p:blipFill>
          <a:blip r:embed="rId4">
            <a:alphaModFix/>
          </a:blip>
          <a:stretch>
            <a:fillRect/>
          </a:stretch>
        </p:blipFill>
        <p:spPr>
          <a:xfrm>
            <a:off x="5549227" y="3309987"/>
            <a:ext cx="2876550" cy="1362075"/>
          </a:xfrm>
          <a:prstGeom prst="rect">
            <a:avLst/>
          </a:prstGeom>
          <a:noFill/>
          <a:ln>
            <a:noFill/>
          </a:ln>
        </p:spPr>
      </p:pic>
      <p:pic>
        <p:nvPicPr>
          <p:cNvPr id="7" name="Google Shape;357;p48">
            <a:extLst>
              <a:ext uri="{FF2B5EF4-FFF2-40B4-BE49-F238E27FC236}">
                <a16:creationId xmlns:a16="http://schemas.microsoft.com/office/drawing/2014/main" xmlns="" id="{B524F054-2F99-814D-9B98-505C952D69E9}"/>
              </a:ext>
            </a:extLst>
          </p:cNvPr>
          <p:cNvPicPr preferRelativeResize="0"/>
          <p:nvPr/>
        </p:nvPicPr>
        <p:blipFill>
          <a:blip r:embed="rId5">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1974295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2626275" y="406365"/>
            <a:ext cx="8520600" cy="44612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History</a:t>
            </a:r>
            <a:endParaRPr/>
          </a:p>
        </p:txBody>
      </p:sp>
      <p:sp>
        <p:nvSpPr>
          <p:cNvPr id="241" name="Google Shape;241;p43"/>
          <p:cNvSpPr txBox="1">
            <a:spLocks noGrp="1"/>
          </p:cNvSpPr>
          <p:nvPr>
            <p:ph type="body" idx="1"/>
          </p:nvPr>
        </p:nvSpPr>
        <p:spPr>
          <a:xfrm>
            <a:off x="503694" y="1488053"/>
            <a:ext cx="8227867" cy="4109524"/>
          </a:xfrm>
          <a:prstGeom prst="rect">
            <a:avLst/>
          </a:prstGeom>
        </p:spPr>
        <p:txBody>
          <a:bodyPr spcFirstLastPara="1" wrap="square" lIns="91425" tIns="91425" rIns="91425" bIns="91425" anchor="t" anchorCtr="0">
            <a:noAutofit/>
          </a:bodyPr>
          <a:lstStyle/>
          <a:p>
            <a:pPr marL="0" indent="0">
              <a:lnSpc>
                <a:spcPct val="100000"/>
              </a:lnSpc>
              <a:buClr>
                <a:schemeClr val="dk1"/>
              </a:buClr>
              <a:buSzPts val="1100"/>
              <a:buNone/>
            </a:pPr>
            <a:r>
              <a:rPr lang="en-GB" sz="1800" b="1"/>
              <a:t>1993</a:t>
            </a:r>
            <a:r>
              <a:rPr lang="en-GB" sz="1800"/>
              <a:t> – Acquires Morris Air and Arizona One</a:t>
            </a:r>
          </a:p>
          <a:p>
            <a:pPr marL="0" indent="0">
              <a:lnSpc>
                <a:spcPct val="100000"/>
              </a:lnSpc>
              <a:buClr>
                <a:schemeClr val="dk1"/>
              </a:buClr>
              <a:buSzPts val="1100"/>
              <a:buNone/>
            </a:pPr>
            <a:endParaRPr lang="en-GB" sz="1800"/>
          </a:p>
          <a:p>
            <a:pPr marL="0" indent="0">
              <a:lnSpc>
                <a:spcPct val="100000"/>
              </a:lnSpc>
              <a:buClr>
                <a:schemeClr val="dk1"/>
              </a:buClr>
              <a:buSzPts val="1100"/>
              <a:buNone/>
            </a:pPr>
            <a:r>
              <a:rPr lang="en-GB" sz="1800" b="1">
                <a:highlight>
                  <a:srgbClr val="FFFF00"/>
                </a:highlight>
              </a:rPr>
              <a:t>1995</a:t>
            </a:r>
            <a:r>
              <a:rPr lang="en-GB" sz="1800">
                <a:highlight>
                  <a:srgbClr val="FFFF00"/>
                </a:highlight>
              </a:rPr>
              <a:t> – Becomes one of the first airlines to have a website</a:t>
            </a:r>
          </a:p>
          <a:p>
            <a:pPr marL="0" indent="0">
              <a:lnSpc>
                <a:spcPct val="100000"/>
              </a:lnSpc>
              <a:buClr>
                <a:schemeClr val="dk1"/>
              </a:buClr>
              <a:buSzPts val="1100"/>
              <a:buNone/>
            </a:pPr>
            <a:endParaRPr lang="en" sz="1800"/>
          </a:p>
          <a:p>
            <a:pPr marL="0" indent="0">
              <a:lnSpc>
                <a:spcPct val="100000"/>
              </a:lnSpc>
              <a:buClr>
                <a:schemeClr val="dk1"/>
              </a:buClr>
              <a:buSzPts val="1100"/>
              <a:buNone/>
            </a:pPr>
            <a:r>
              <a:rPr lang="en" sz="1800" b="1"/>
              <a:t>1996</a:t>
            </a:r>
            <a:r>
              <a:rPr lang="en" sz="1800"/>
              <a:t> – Launched online booking</a:t>
            </a:r>
          </a:p>
          <a:p>
            <a:pPr marL="0" indent="0">
              <a:lnSpc>
                <a:spcPct val="100000"/>
              </a:lnSpc>
              <a:buClr>
                <a:schemeClr val="dk1"/>
              </a:buClr>
              <a:buSzPts val="1100"/>
              <a:buNone/>
            </a:pPr>
            <a:endParaRPr sz="1800"/>
          </a:p>
          <a:p>
            <a:pPr marL="0" indent="0">
              <a:lnSpc>
                <a:spcPct val="100000"/>
              </a:lnSpc>
              <a:buClr>
                <a:schemeClr val="dk1"/>
              </a:buClr>
              <a:buSzPts val="1100"/>
              <a:buNone/>
            </a:pPr>
            <a:r>
              <a:rPr lang="en" sz="1800" b="1"/>
              <a:t>2009</a:t>
            </a:r>
            <a:r>
              <a:rPr lang="en" sz="1800"/>
              <a:t> – Becomes largest carrier in the US </a:t>
            </a:r>
          </a:p>
          <a:p>
            <a:pPr marL="1657350" lvl="3" indent="-285750">
              <a:lnSpc>
                <a:spcPct val="100000"/>
              </a:lnSpc>
              <a:buClr>
                <a:schemeClr val="dk1"/>
              </a:buClr>
              <a:buSzPts val="1100"/>
              <a:buFont typeface="Courier New" panose="02070309020205020404" pitchFamily="49" charset="0"/>
              <a:buChar char="o"/>
            </a:pPr>
            <a:r>
              <a:rPr lang="en" sz="1350"/>
              <a:t>545 Boeing 737 aircrafts </a:t>
            </a:r>
          </a:p>
          <a:p>
            <a:pPr marL="1657350" lvl="3" indent="-285750">
              <a:lnSpc>
                <a:spcPct val="100000"/>
              </a:lnSpc>
              <a:buClr>
                <a:schemeClr val="dk1"/>
              </a:buClr>
              <a:buSzPts val="1100"/>
              <a:buFont typeface="Courier New" panose="02070309020205020404" pitchFamily="49" charset="0"/>
              <a:buChar char="o"/>
            </a:pPr>
            <a:r>
              <a:rPr lang="en" sz="1350"/>
              <a:t>Servicing 68 airports in 35 states </a:t>
            </a:r>
          </a:p>
          <a:p>
            <a:pPr marL="1657350" lvl="3" indent="-285750">
              <a:lnSpc>
                <a:spcPct val="100000"/>
              </a:lnSpc>
              <a:buClr>
                <a:schemeClr val="dk1"/>
              </a:buClr>
              <a:buSzPts val="1100"/>
              <a:buFont typeface="Courier New" panose="02070309020205020404" pitchFamily="49" charset="0"/>
              <a:buChar char="o"/>
            </a:pPr>
            <a:r>
              <a:rPr lang="en" sz="1350"/>
              <a:t>offer more than 3,300 flights a day</a:t>
            </a:r>
          </a:p>
          <a:p>
            <a:pPr marL="0" indent="0">
              <a:lnSpc>
                <a:spcPct val="100000"/>
              </a:lnSpc>
              <a:buClr>
                <a:schemeClr val="dk1"/>
              </a:buClr>
              <a:buSzPts val="1100"/>
              <a:buNone/>
            </a:pPr>
            <a:endParaRPr lang="en-GB" sz="1800"/>
          </a:p>
          <a:p>
            <a:pPr marL="0" lvl="0" indent="0" algn="l" rtl="0">
              <a:lnSpc>
                <a:spcPct val="100000"/>
              </a:lnSpc>
              <a:spcBef>
                <a:spcPts val="0"/>
              </a:spcBef>
              <a:spcAft>
                <a:spcPts val="0"/>
              </a:spcAft>
              <a:buClr>
                <a:schemeClr val="dk1"/>
              </a:buClr>
              <a:buSzPts val="1100"/>
              <a:buNone/>
            </a:pPr>
            <a:endParaRPr lang="en" sz="2400" b="1"/>
          </a:p>
          <a:p>
            <a:pPr marL="0" lvl="0" indent="0" algn="l" rtl="0">
              <a:lnSpc>
                <a:spcPct val="100000"/>
              </a:lnSpc>
              <a:spcBef>
                <a:spcPts val="0"/>
              </a:spcBef>
              <a:spcAft>
                <a:spcPts val="0"/>
              </a:spcAft>
              <a:buClr>
                <a:schemeClr val="dk1"/>
              </a:buClr>
              <a:buSzPts val="1100"/>
              <a:buNone/>
            </a:pPr>
            <a:endParaRPr lang="en" sz="1800"/>
          </a:p>
          <a:p>
            <a:pPr marL="0" lvl="0" indent="0" algn="l" rtl="0">
              <a:lnSpc>
                <a:spcPct val="100000"/>
              </a:lnSpc>
              <a:spcBef>
                <a:spcPts val="0"/>
              </a:spcBef>
              <a:spcAft>
                <a:spcPts val="0"/>
              </a:spcAft>
              <a:buClr>
                <a:schemeClr val="dk1"/>
              </a:buClr>
              <a:buSzPts val="1100"/>
              <a:buFont typeface="Arial"/>
              <a:buNone/>
            </a:pPr>
            <a:endParaRPr sz="1800"/>
          </a:p>
          <a:p>
            <a:pPr marL="0" lvl="0" indent="0" algn="l" rtl="0">
              <a:spcBef>
                <a:spcPts val="0"/>
              </a:spcBef>
              <a:spcAft>
                <a:spcPts val="1600"/>
              </a:spcAft>
              <a:buNone/>
            </a:pPr>
            <a:endParaRPr/>
          </a:p>
        </p:txBody>
      </p:sp>
      <p:pic>
        <p:nvPicPr>
          <p:cNvPr id="4" name="Google Shape;357;p48">
            <a:extLst>
              <a:ext uri="{FF2B5EF4-FFF2-40B4-BE49-F238E27FC236}">
                <a16:creationId xmlns:a16="http://schemas.microsoft.com/office/drawing/2014/main" xmlns="" id="{F1B9F078-B817-C447-8AED-63E5BA6912F2}"/>
              </a:ext>
            </a:extLst>
          </p:cNvPr>
          <p:cNvPicPr preferRelativeResize="0"/>
          <p:nvPr/>
        </p:nvPicPr>
        <p:blipFill>
          <a:blip r:embed="rId3">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1633395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D6B72-1341-4863-BA80-233EB9AA4CA4}"/>
              </a:ext>
            </a:extLst>
          </p:cNvPr>
          <p:cNvSpPr>
            <a:spLocks noGrp="1"/>
          </p:cNvSpPr>
          <p:nvPr>
            <p:ph type="title"/>
          </p:nvPr>
        </p:nvSpPr>
        <p:spPr>
          <a:xfrm>
            <a:off x="5295719" y="545974"/>
            <a:ext cx="2914650" cy="409701"/>
          </a:xfrm>
        </p:spPr>
        <p:txBody>
          <a:bodyPr vert="horz" lIns="91440" tIns="45720" rIns="91440" bIns="45720" rtlCol="0" anchor="ctr">
            <a:normAutofit fontScale="90000"/>
          </a:bodyPr>
          <a:lstStyle/>
          <a:p>
            <a:pPr defTabSz="914400">
              <a:spcBef>
                <a:spcPct val="0"/>
              </a:spcBef>
            </a:pPr>
            <a:r>
              <a:rPr lang="en-US" sz="2400" kern="1200" cap="all" baseline="0">
                <a:solidFill>
                  <a:schemeClr val="tx1"/>
                </a:solidFill>
                <a:latin typeface="+mj-lt"/>
                <a:ea typeface="+mj-ea"/>
                <a:cs typeface="+mj-cs"/>
              </a:rPr>
              <a:t>History</a:t>
            </a:r>
          </a:p>
        </p:txBody>
      </p:sp>
      <p:sp>
        <p:nvSpPr>
          <p:cNvPr id="5" name="Rectangle 4"/>
          <p:cNvSpPr/>
          <p:nvPr/>
        </p:nvSpPr>
        <p:spPr>
          <a:xfrm>
            <a:off x="339544" y="1614061"/>
            <a:ext cx="8489950" cy="2923877"/>
          </a:xfrm>
          <a:prstGeom prst="rect">
            <a:avLst/>
          </a:prstGeom>
        </p:spPr>
        <p:txBody>
          <a:bodyPr wrap="square" anchor="t">
            <a:spAutoFit/>
          </a:bodyPr>
          <a:lstStyle/>
          <a:p>
            <a:pPr defTabSz="914400">
              <a:spcAft>
                <a:spcPts val="600"/>
              </a:spcAft>
              <a:buClr>
                <a:schemeClr val="dk1"/>
              </a:buClr>
              <a:buSzPts val="1100"/>
            </a:pPr>
            <a:r>
              <a:rPr lang="en-US" sz="1600" b="1">
                <a:highlight>
                  <a:srgbClr val="FFFF00"/>
                </a:highlight>
              </a:rPr>
              <a:t>2011</a:t>
            </a:r>
            <a:r>
              <a:rPr lang="en-GB" sz="1600">
                <a:highlight>
                  <a:srgbClr val="FFFF00"/>
                </a:highlight>
              </a:rPr>
              <a:t> – Began </a:t>
            </a:r>
            <a:r>
              <a:rPr lang="en-US" sz="1600">
                <a:highlight>
                  <a:srgbClr val="FFFF00"/>
                </a:highlight>
              </a:rPr>
              <a:t>integration of AirTran</a:t>
            </a:r>
          </a:p>
          <a:p>
            <a:pPr defTabSz="914400">
              <a:spcAft>
                <a:spcPts val="600"/>
              </a:spcAft>
              <a:buClr>
                <a:schemeClr val="dk1"/>
              </a:buClr>
              <a:buSzPts val="1100"/>
            </a:pPr>
            <a:endParaRPr lang="en-US" sz="1600"/>
          </a:p>
          <a:p>
            <a:pPr defTabSz="914400">
              <a:spcAft>
                <a:spcPts val="600"/>
              </a:spcAft>
              <a:buClr>
                <a:schemeClr val="dk1"/>
              </a:buClr>
              <a:buSzPts val="1100"/>
            </a:pPr>
            <a:r>
              <a:rPr lang="en-US" sz="1600" b="1"/>
              <a:t>2014</a:t>
            </a:r>
            <a:r>
              <a:rPr lang="en-GB" sz="1600"/>
              <a:t> – </a:t>
            </a:r>
            <a:r>
              <a:rPr lang="en-US" sz="1600"/>
              <a:t>Integration with AirTran completed. Southwest introduces new branding</a:t>
            </a:r>
          </a:p>
          <a:p>
            <a:pPr defTabSz="914400">
              <a:spcAft>
                <a:spcPts val="600"/>
              </a:spcAft>
              <a:buClr>
                <a:schemeClr val="dk1"/>
              </a:buClr>
              <a:buSzPts val="1100"/>
            </a:pPr>
            <a:endParaRPr lang="en-US" sz="1600"/>
          </a:p>
          <a:p>
            <a:pPr defTabSz="914400">
              <a:spcAft>
                <a:spcPts val="600"/>
              </a:spcAft>
              <a:buClr>
                <a:schemeClr val="dk1"/>
              </a:buClr>
              <a:buSzPts val="1100"/>
            </a:pPr>
            <a:r>
              <a:rPr lang="en-US" sz="1600" b="1"/>
              <a:t>2015</a:t>
            </a:r>
            <a:r>
              <a:rPr lang="en-GB" sz="1600"/>
              <a:t> – Added 16 additional flight destinations</a:t>
            </a:r>
          </a:p>
          <a:p>
            <a:pPr defTabSz="914400">
              <a:spcAft>
                <a:spcPts val="600"/>
              </a:spcAft>
              <a:buClr>
                <a:schemeClr val="dk1"/>
              </a:buClr>
              <a:buSzPts val="1100"/>
            </a:pPr>
            <a:endParaRPr lang="en-US" sz="1600"/>
          </a:p>
          <a:p>
            <a:pPr defTabSz="914400">
              <a:spcAft>
                <a:spcPts val="600"/>
              </a:spcAft>
              <a:buClr>
                <a:schemeClr val="dk1"/>
              </a:buClr>
              <a:buSzPts val="1100"/>
            </a:pPr>
            <a:r>
              <a:rPr lang="en-GB" sz="1600" b="1"/>
              <a:t>2016</a:t>
            </a:r>
            <a:r>
              <a:rPr lang="en-GB" sz="1600"/>
              <a:t> – Southwest begins service from Los Angeles to Liberia, Costa Rica</a:t>
            </a:r>
          </a:p>
          <a:p>
            <a:pPr indent="-228600" defTabSz="914400">
              <a:spcAft>
                <a:spcPts val="600"/>
              </a:spcAft>
              <a:buClr>
                <a:schemeClr val="dk1"/>
              </a:buClr>
              <a:buSzPts val="1100"/>
              <a:buFont typeface="Arial" panose="020B0604020202020204" pitchFamily="34" charset="0"/>
              <a:buChar char="•"/>
            </a:pPr>
            <a:endParaRPr lang="en-US" sz="1600"/>
          </a:p>
          <a:p>
            <a:pPr defTabSz="914400">
              <a:spcAft>
                <a:spcPts val="600"/>
              </a:spcAft>
              <a:buClr>
                <a:schemeClr val="dk1"/>
              </a:buClr>
              <a:buSzPts val="1100"/>
            </a:pPr>
            <a:r>
              <a:rPr lang="en-GB" sz="1600" b="1"/>
              <a:t>2018</a:t>
            </a:r>
            <a:r>
              <a:rPr lang="en-GB" sz="1600"/>
              <a:t> – Southwest unveils its newest on-board entertainment product: </a:t>
            </a:r>
            <a:r>
              <a:rPr lang="en-GB" sz="1600" err="1"/>
              <a:t>iHeartRadio</a:t>
            </a:r>
            <a:r>
              <a:rPr lang="en-GB" sz="1600"/>
              <a:t>.</a:t>
            </a:r>
            <a:endParaRPr lang="en-US" sz="1600"/>
          </a:p>
        </p:txBody>
      </p:sp>
    </p:spTree>
    <p:extLst>
      <p:ext uri="{BB962C8B-B14F-4D97-AF65-F5344CB8AC3E}">
        <p14:creationId xmlns:p14="http://schemas.microsoft.com/office/powerpoint/2010/main" xmlns="" val="1138802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C5531E-0B8E-459D-91B8-CCE7856C3C65}"/>
              </a:ext>
            </a:extLst>
          </p:cNvPr>
          <p:cNvSpPr>
            <a:spLocks noGrp="1"/>
          </p:cNvSpPr>
          <p:nvPr>
            <p:ph type="title"/>
          </p:nvPr>
        </p:nvSpPr>
        <p:spPr>
          <a:xfrm>
            <a:off x="311700" y="3707320"/>
            <a:ext cx="7507195" cy="1436180"/>
          </a:xfrm>
        </p:spPr>
        <p:txBody>
          <a:bodyPr/>
          <a:lstStyle/>
          <a:p>
            <a:pPr algn="l"/>
            <a:r>
              <a:rPr lang="en-US" sz="1200"/>
              <a:t/>
            </a:r>
            <a:br>
              <a:rPr lang="en-US" sz="1200"/>
            </a:br>
            <a:r>
              <a:rPr lang="en-US" sz="1200"/>
              <a:t/>
            </a:r>
            <a:br>
              <a:rPr lang="en-US" sz="1200"/>
            </a:br>
            <a:r>
              <a:rPr lang="en-US" sz="1200"/>
              <a:t>Despite the tragic incident the culture of the </a:t>
            </a:r>
            <a:r>
              <a:rPr lang="en-US" sz="1200" b="1"/>
              <a:t>Best Loved Airline </a:t>
            </a:r>
            <a:r>
              <a:rPr lang="en-US" sz="1200"/>
              <a:t>ensured that the accident did not tarnish its reputation.</a:t>
            </a:r>
            <a:br>
              <a:rPr lang="en-US" sz="1200"/>
            </a:br>
            <a:r>
              <a:rPr lang="en-US" sz="1200"/>
              <a:t/>
            </a:r>
            <a:br>
              <a:rPr lang="en-US" sz="1200"/>
            </a:br>
            <a:endParaRPr lang="x-none" sz="1200" b="1"/>
          </a:p>
        </p:txBody>
      </p:sp>
      <p:sp>
        <p:nvSpPr>
          <p:cNvPr id="3" name="Text Placeholder 2">
            <a:extLst>
              <a:ext uri="{FF2B5EF4-FFF2-40B4-BE49-F238E27FC236}">
                <a16:creationId xmlns:a16="http://schemas.microsoft.com/office/drawing/2014/main" xmlns="" id="{8480B892-E086-4E27-A934-1C757D512EF8}"/>
              </a:ext>
            </a:extLst>
          </p:cNvPr>
          <p:cNvSpPr>
            <a:spLocks noGrp="1"/>
          </p:cNvSpPr>
          <p:nvPr>
            <p:ph type="body" idx="1"/>
          </p:nvPr>
        </p:nvSpPr>
        <p:spPr>
          <a:xfrm>
            <a:off x="311700" y="254649"/>
            <a:ext cx="8520600" cy="4390643"/>
          </a:xfrm>
        </p:spPr>
        <p:txBody>
          <a:bodyPr/>
          <a:lstStyle/>
          <a:p>
            <a:pPr marL="114300" indent="0">
              <a:buNone/>
            </a:pPr>
            <a:r>
              <a:rPr lang="en-US" sz="2800"/>
              <a:t>									HISTORY</a:t>
            </a:r>
          </a:p>
          <a:p>
            <a:pPr marL="114300" indent="0">
              <a:buNone/>
            </a:pPr>
            <a:endParaRPr lang="en-US" sz="1800" b="1"/>
          </a:p>
          <a:p>
            <a:pPr marL="114300" indent="0">
              <a:buNone/>
            </a:pPr>
            <a:endParaRPr lang="en-US" sz="1800" b="1"/>
          </a:p>
          <a:p>
            <a:pPr marL="114300" indent="0">
              <a:buNone/>
            </a:pPr>
            <a:r>
              <a:rPr lang="en-US" sz="1800" b="1"/>
              <a:t>7 April 2018- </a:t>
            </a:r>
            <a:r>
              <a:rPr lang="en-US" sz="1800"/>
              <a:t>One person was killed and seven others sustained injuries on a flight from New York to Dallas when an engine exploded in midair.</a:t>
            </a:r>
          </a:p>
        </p:txBody>
      </p:sp>
      <p:pic>
        <p:nvPicPr>
          <p:cNvPr id="4" name="Picture 3">
            <a:extLst>
              <a:ext uri="{FF2B5EF4-FFF2-40B4-BE49-F238E27FC236}">
                <a16:creationId xmlns:a16="http://schemas.microsoft.com/office/drawing/2014/main" xmlns="" id="{63E7871E-B11E-442B-84B3-E5D8E15B2D48}"/>
              </a:ext>
            </a:extLst>
          </p:cNvPr>
          <p:cNvPicPr/>
          <p:nvPr/>
        </p:nvPicPr>
        <p:blipFill>
          <a:blip r:embed="rId2"/>
          <a:stretch>
            <a:fillRect/>
          </a:stretch>
        </p:blipFill>
        <p:spPr>
          <a:xfrm>
            <a:off x="1334722" y="1944499"/>
            <a:ext cx="5731510" cy="2012950"/>
          </a:xfrm>
          <a:prstGeom prst="rect">
            <a:avLst/>
          </a:prstGeom>
        </p:spPr>
      </p:pic>
    </p:spTree>
    <p:extLst>
      <p:ext uri="{BB962C8B-B14F-4D97-AF65-F5344CB8AC3E}">
        <p14:creationId xmlns:p14="http://schemas.microsoft.com/office/powerpoint/2010/main" xmlns="" val="987528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158" y="418119"/>
            <a:ext cx="7444901" cy="960668"/>
          </a:xfrm>
        </p:spPr>
        <p:txBody>
          <a:bodyPr/>
          <a:lstStyle/>
          <a:p>
            <a:r>
              <a:rPr lang="en-US"/>
              <a:t>Air Tran Integration</a:t>
            </a:r>
            <a:br>
              <a:rPr lang="en-US"/>
            </a:br>
            <a:endParaRPr lang="en-CA"/>
          </a:p>
        </p:txBody>
      </p:sp>
      <p:sp>
        <p:nvSpPr>
          <p:cNvPr id="3" name="Content Placeholder 2"/>
          <p:cNvSpPr>
            <a:spLocks noGrp="1"/>
          </p:cNvSpPr>
          <p:nvPr>
            <p:ph idx="1"/>
          </p:nvPr>
        </p:nvSpPr>
        <p:spPr>
          <a:xfrm>
            <a:off x="247036" y="1171720"/>
            <a:ext cx="7367472" cy="2857211"/>
          </a:xfrm>
        </p:spPr>
        <p:txBody>
          <a:bodyPr vert="horz" lIns="91440" tIns="45720" rIns="91440" bIns="45720" rtlCol="0" anchor="t">
            <a:normAutofit fontScale="77500" lnSpcReduction="20000"/>
          </a:bodyPr>
          <a:lstStyle/>
          <a:p>
            <a:pPr marL="0" indent="0">
              <a:buNone/>
            </a:pPr>
            <a:r>
              <a:rPr lang="en-CA"/>
              <a:t>Southwest and AirTran shared a low-cost philosophy, but AirTran delivered a significantly different product.</a:t>
            </a:r>
          </a:p>
          <a:p>
            <a:r>
              <a:rPr lang="en-CA">
                <a:ea typeface="+mn-lt"/>
                <a:cs typeface="+mn-lt"/>
              </a:rPr>
              <a:t>AirTran’s most notable contribution has been accelerating Southwest’s entry in to international markets. </a:t>
            </a:r>
          </a:p>
          <a:p>
            <a:r>
              <a:rPr lang="en-CA">
                <a:ea typeface="+mn-lt"/>
                <a:cs typeface="+mn-lt"/>
              </a:rPr>
              <a:t>Geographically, AirTran added 21 cities to Southwest’s network and 7 of these cities lie in the international market. </a:t>
            </a:r>
          </a:p>
          <a:p>
            <a:r>
              <a:rPr lang="en-CA">
                <a:ea typeface="+mn-lt"/>
                <a:cs typeface="+mn-lt"/>
              </a:rPr>
              <a:t>International presence has positioned Southwest to expand to Central America and northern parts of South America – regions that are seeing fast growth in demand for air travel. </a:t>
            </a:r>
          </a:p>
          <a:p>
            <a:r>
              <a:rPr lang="en-CA">
                <a:ea typeface="+mn-lt"/>
                <a:cs typeface="+mn-lt"/>
              </a:rPr>
              <a:t>The integration of AirTran has made Southwest the largest domestic airline, based on the number of passengers flown. </a:t>
            </a:r>
          </a:p>
          <a:p>
            <a:r>
              <a:rPr lang="en-CA">
                <a:ea typeface="+mn-lt"/>
                <a:cs typeface="+mn-lt"/>
              </a:rPr>
              <a:t>In addition AirTran provided several synergies which led to improved financial performance in the years of the integration (2011 – 2014).</a:t>
            </a:r>
          </a:p>
          <a:p>
            <a:r>
              <a:rPr lang="en-CA">
                <a:ea typeface="+mn-lt"/>
                <a:cs typeface="+mn-lt"/>
              </a:rPr>
              <a:t>All in all, AirTran has accelerated Southwest’s expansion in the continental U.S. and also positioned it well for long term growth in the international market.</a:t>
            </a:r>
            <a:endParaRPr lang="en-CA"/>
          </a:p>
          <a:p>
            <a:endParaRPr lang="en-CA"/>
          </a:p>
        </p:txBody>
      </p:sp>
      <p:pic>
        <p:nvPicPr>
          <p:cNvPr id="5" name="Picture 4"/>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421157" y="3905587"/>
            <a:ext cx="3722843" cy="1237913"/>
          </a:xfrm>
          <a:prstGeom prst="rect">
            <a:avLst/>
          </a:prstGeom>
        </p:spPr>
      </p:pic>
    </p:spTree>
    <p:extLst>
      <p:ext uri="{BB962C8B-B14F-4D97-AF65-F5344CB8AC3E}">
        <p14:creationId xmlns:p14="http://schemas.microsoft.com/office/powerpoint/2010/main" xmlns="" val="17426573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D9975-2F3B-4A2A-927D-BB936322EA0D}"/>
              </a:ext>
            </a:extLst>
          </p:cNvPr>
          <p:cNvSpPr>
            <a:spLocks noGrp="1"/>
          </p:cNvSpPr>
          <p:nvPr>
            <p:ph type="title"/>
          </p:nvPr>
        </p:nvSpPr>
        <p:spPr>
          <a:xfrm>
            <a:off x="2171700" y="573279"/>
            <a:ext cx="6457950" cy="969771"/>
          </a:xfrm>
        </p:spPr>
        <p:txBody>
          <a:bodyPr vert="horz" lIns="91440" tIns="45720" rIns="91440" bIns="45720" rtlCol="0" anchor="ctr">
            <a:normAutofit/>
          </a:bodyPr>
          <a:lstStyle/>
          <a:p>
            <a:pPr defTabSz="914400">
              <a:spcBef>
                <a:spcPct val="0"/>
              </a:spcBef>
            </a:pPr>
            <a:r>
              <a:rPr lang="en-US" sz="1900" b="1" kern="1200" cap="all" baseline="0">
                <a:latin typeface="+mj-lt"/>
                <a:ea typeface="+mj-ea"/>
                <a:cs typeface="+mj-cs"/>
              </a:rPr>
              <a:t>Boeing 737 MAX Groundings </a:t>
            </a:r>
            <a:r>
              <a:rPr lang="en-US" sz="1900" b="1" kern="1200" cap="all" baseline="0"/>
              <a:t/>
            </a:r>
            <a:br>
              <a:rPr lang="en-US" sz="1900" b="1" kern="1200" cap="all" baseline="0"/>
            </a:br>
            <a:r>
              <a:rPr lang="en-US" sz="1900" kern="1200" cap="all" baseline="0"/>
              <a:t/>
            </a:r>
            <a:br>
              <a:rPr lang="en-US" sz="1900" kern="1200" cap="all" baseline="0"/>
            </a:br>
            <a:endParaRPr lang="en-US" sz="1900" kern="1200" cap="all" baseline="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xmlns="" id="{30C2002A-67DA-49E6-A34C-03BC5B44D1AE}"/>
              </a:ext>
            </a:extLst>
          </p:cNvPr>
          <p:cNvSpPr>
            <a:spLocks noGrp="1"/>
          </p:cNvSpPr>
          <p:nvPr>
            <p:ph type="body" idx="1"/>
          </p:nvPr>
        </p:nvSpPr>
        <p:spPr>
          <a:xfrm>
            <a:off x="87462" y="1548873"/>
            <a:ext cx="5020213" cy="3147489"/>
          </a:xfrm>
        </p:spPr>
        <p:txBody>
          <a:bodyPr vert="horz" lIns="91440" tIns="45720" rIns="91440" bIns="45720" rtlCol="0">
            <a:normAutofit fontScale="85000" lnSpcReduction="20000"/>
          </a:bodyPr>
          <a:lstStyle/>
          <a:p>
            <a:pPr indent="-228600" defTabSz="914400" fontAlgn="base">
              <a:spcAft>
                <a:spcPts val="600"/>
              </a:spcAft>
              <a:buFont typeface="Arial" panose="020B0604020202020204" pitchFamily="34" charset="0"/>
              <a:buChar char="•"/>
            </a:pPr>
            <a:endParaRPr lang="en-US" sz="1650" kern="1200">
              <a:latin typeface="+mn-lt"/>
            </a:endParaRPr>
          </a:p>
          <a:p>
            <a:pPr indent="-228600" defTabSz="914400" fontAlgn="base">
              <a:spcAft>
                <a:spcPts val="600"/>
              </a:spcAft>
              <a:buFont typeface="Arial" panose="020B0604020202020204" pitchFamily="34" charset="0"/>
              <a:buChar char="•"/>
            </a:pPr>
            <a:r>
              <a:rPr lang="en-US"/>
              <a:t>Oct 29, 2018 – Lion Air Flight 610 crash</a:t>
            </a:r>
          </a:p>
          <a:p>
            <a:pPr indent="-228600" defTabSz="914400">
              <a:spcAft>
                <a:spcPts val="600"/>
              </a:spcAft>
              <a:buFont typeface="Arial" panose="020B0604020202020204" pitchFamily="34" charset="0"/>
              <a:buChar char="•"/>
            </a:pPr>
            <a:endParaRPr lang="en-US"/>
          </a:p>
          <a:p>
            <a:pPr indent="-228600" defTabSz="914400">
              <a:spcAft>
                <a:spcPts val="600"/>
              </a:spcAft>
              <a:buFont typeface="Arial" panose="020B0604020202020204" pitchFamily="34" charset="0"/>
              <a:buChar char="•"/>
            </a:pPr>
            <a:r>
              <a:rPr lang="en-US"/>
              <a:t>Mar 10, 2019 – Ethiopian Airlines Flight 302 crash</a:t>
            </a:r>
          </a:p>
          <a:p>
            <a:pPr indent="-228600" defTabSz="914400">
              <a:spcAft>
                <a:spcPts val="600"/>
              </a:spcAft>
              <a:buFont typeface="Arial" panose="020B0604020202020204" pitchFamily="34" charset="0"/>
              <a:buChar char="•"/>
            </a:pPr>
            <a:endParaRPr lang="en-US"/>
          </a:p>
          <a:p>
            <a:pPr indent="-228600" defTabSz="914400">
              <a:spcAft>
                <a:spcPts val="600"/>
              </a:spcAft>
              <a:buFont typeface="Arial" panose="020B0604020202020204" pitchFamily="34" charset="0"/>
              <a:buChar char="•"/>
            </a:pPr>
            <a:r>
              <a:rPr lang="en-US" sz="1650" kern="1200">
                <a:latin typeface="+mn-lt"/>
                <a:ea typeface="+mn-ea"/>
                <a:cs typeface="+mn-cs"/>
              </a:rPr>
              <a:t>Southwest was hardest hit as it </a:t>
            </a:r>
            <a:r>
              <a:rPr lang="en-US"/>
              <a:t>is the largest operator of Boeing 737</a:t>
            </a:r>
          </a:p>
          <a:p>
            <a:pPr indent="-228600" defTabSz="914400">
              <a:spcAft>
                <a:spcPts val="600"/>
              </a:spcAft>
              <a:buFont typeface="Arial" panose="020B0604020202020204" pitchFamily="34" charset="0"/>
              <a:buChar char="•"/>
            </a:pPr>
            <a:endParaRPr lang="en-US"/>
          </a:p>
          <a:p>
            <a:pPr indent="-228600" defTabSz="914400">
              <a:spcAft>
                <a:spcPts val="600"/>
              </a:spcAft>
              <a:buFont typeface="Arial" panose="020B0604020202020204" pitchFamily="34" charset="0"/>
              <a:buChar char="•"/>
            </a:pPr>
            <a:r>
              <a:rPr lang="en-US"/>
              <a:t>Cut 2019 Q2 operating income by 175 million and 2019 Q3 operating income by 210 million</a:t>
            </a:r>
          </a:p>
          <a:p>
            <a:pPr indent="-228600" defTabSz="914400">
              <a:spcAft>
                <a:spcPts val="600"/>
              </a:spcAft>
              <a:buFont typeface="Arial" panose="020B0604020202020204" pitchFamily="34" charset="0"/>
              <a:buChar char="•"/>
            </a:pPr>
            <a:endParaRPr lang="en-US"/>
          </a:p>
          <a:p>
            <a:pPr indent="-228600" defTabSz="914400">
              <a:spcAft>
                <a:spcPts val="600"/>
              </a:spcAft>
              <a:buFont typeface="Arial" panose="020B0604020202020204" pitchFamily="34" charset="0"/>
              <a:buChar char="•"/>
            </a:pPr>
            <a:r>
              <a:rPr lang="en-US"/>
              <a:t>Currently 34 grounded Boeing 737 Max aircrafts</a:t>
            </a:r>
          </a:p>
          <a:p>
            <a:pPr indent="-228600" defTabSz="914400">
              <a:spcAft>
                <a:spcPts val="600"/>
              </a:spcAft>
              <a:buFont typeface="Arial" panose="020B0604020202020204" pitchFamily="34" charset="0"/>
              <a:buChar char="•"/>
            </a:pPr>
            <a:endParaRPr lang="en-US"/>
          </a:p>
          <a:p>
            <a:pPr indent="-228600" defTabSz="914400">
              <a:spcAft>
                <a:spcPts val="600"/>
              </a:spcAft>
              <a:buFont typeface="Arial" panose="020B0604020202020204" pitchFamily="34" charset="0"/>
              <a:buChar char="•"/>
            </a:pPr>
            <a:r>
              <a:rPr lang="en-US"/>
              <a:t>To take 44 in 2019 and 38 in 2020</a:t>
            </a:r>
          </a:p>
        </p:txBody>
      </p:sp>
      <p:pic>
        <p:nvPicPr>
          <p:cNvPr id="15364" name="Picture 4" descr="Image result for boeing 737 max">
            <a:extLst>
              <a:ext uri="{FF2B5EF4-FFF2-40B4-BE49-F238E27FC236}">
                <a16:creationId xmlns:a16="http://schemas.microsoft.com/office/drawing/2014/main" xmlns="" id="{4D4637F7-DF78-4162-B934-4D2D2B1C0523}"/>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5238750" y="2115621"/>
            <a:ext cx="3390900" cy="19073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14207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5575566" y="478155"/>
            <a:ext cx="348504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Airlines</a:t>
            </a:r>
            <a:endParaRPr/>
          </a:p>
        </p:txBody>
      </p:sp>
      <p:sp>
        <p:nvSpPr>
          <p:cNvPr id="4" name="Rectangle 3">
            <a:extLst>
              <a:ext uri="{FF2B5EF4-FFF2-40B4-BE49-F238E27FC236}">
                <a16:creationId xmlns:a16="http://schemas.microsoft.com/office/drawing/2014/main" xmlns="" id="{37E2C1BC-FCCF-174F-9A7C-E76ABD547517}"/>
              </a:ext>
            </a:extLst>
          </p:cNvPr>
          <p:cNvSpPr/>
          <p:nvPr/>
        </p:nvSpPr>
        <p:spPr>
          <a:xfrm>
            <a:off x="146651" y="2338840"/>
            <a:ext cx="2674189" cy="1932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Focus on service differentiation</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Price discrimination</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Different aircraft types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Hub and Spoke: major airports, connecting flights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Alliance member</a:t>
            </a:r>
          </a:p>
        </p:txBody>
      </p:sp>
      <p:sp>
        <p:nvSpPr>
          <p:cNvPr id="7" name="Rectangle 6">
            <a:extLst>
              <a:ext uri="{FF2B5EF4-FFF2-40B4-BE49-F238E27FC236}">
                <a16:creationId xmlns:a16="http://schemas.microsoft.com/office/drawing/2014/main" xmlns="" id="{DDAD12BC-4D39-2A44-BA4A-0A691E047CFF}"/>
              </a:ext>
            </a:extLst>
          </p:cNvPr>
          <p:cNvSpPr/>
          <p:nvPr/>
        </p:nvSpPr>
        <p:spPr>
          <a:xfrm>
            <a:off x="3266538" y="2338840"/>
            <a:ext cx="2674189" cy="1932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Focus on cost reduction</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Simpler fare schemes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Homogenous fleet of aircraft</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FFFF"/>
                </a:solidFill>
                <a:effectLst/>
                <a:uLnTx/>
                <a:uFillTx/>
                <a:latin typeface="Roboto"/>
                <a:ea typeface="Roboto"/>
                <a:cs typeface="Roboto"/>
                <a:sym typeface="Roboto"/>
              </a:rPr>
              <a:t>Point-to-Point: smaller airports</a:t>
            </a:r>
          </a:p>
        </p:txBody>
      </p:sp>
      <p:sp>
        <p:nvSpPr>
          <p:cNvPr id="8" name="Rectangle 7">
            <a:extLst>
              <a:ext uri="{FF2B5EF4-FFF2-40B4-BE49-F238E27FC236}">
                <a16:creationId xmlns:a16="http://schemas.microsoft.com/office/drawing/2014/main" xmlns="" id="{C135AABF-1A37-D648-9580-FB82DDABB754}"/>
              </a:ext>
            </a:extLst>
          </p:cNvPr>
          <p:cNvSpPr/>
          <p:nvPr/>
        </p:nvSpPr>
        <p:spPr>
          <a:xfrm>
            <a:off x="6386425" y="2338840"/>
            <a:ext cx="2674189" cy="1932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FFFF"/>
                </a:solidFill>
                <a:effectLst/>
                <a:uLnTx/>
                <a:uFillTx/>
                <a:latin typeface="Roboto"/>
                <a:ea typeface="Roboto"/>
                <a:cs typeface="Roboto"/>
                <a:sym typeface="Roboto"/>
              </a:rPr>
              <a:t>Very low </a:t>
            </a:r>
            <a:r>
              <a:rPr lang="en-US" sz="1000" b="1">
                <a:solidFill>
                  <a:srgbClr val="FFFFFF"/>
                </a:solidFill>
                <a:latin typeface="Roboto"/>
                <a:ea typeface="Roboto"/>
                <a:cs typeface="Roboto"/>
                <a:sym typeface="Roboto"/>
              </a:rPr>
              <a:t>c</a:t>
            </a:r>
            <a:r>
              <a:rPr kumimoji="0" lang="en-US" sz="1000" b="1" i="0" u="none" strike="noStrike" kern="1200" cap="none" spc="0" normalizeH="0" baseline="0" noProof="0" err="1">
                <a:ln>
                  <a:noFill/>
                </a:ln>
                <a:solidFill>
                  <a:srgbClr val="FFFFFF"/>
                </a:solidFill>
                <a:effectLst/>
                <a:uLnTx/>
                <a:uFillTx/>
                <a:latin typeface="Roboto"/>
                <a:ea typeface="Roboto"/>
                <a:cs typeface="Roboto"/>
                <a:sym typeface="Roboto"/>
              </a:rPr>
              <a:t>ost</a:t>
            </a:r>
            <a:r>
              <a:rPr kumimoji="0" lang="en-US" sz="1000" b="1" i="0" u="none" strike="noStrike" kern="1200" cap="none" spc="0" normalizeH="0" baseline="0" noProof="0">
                <a:ln>
                  <a:noFill/>
                </a:ln>
                <a:solidFill>
                  <a:srgbClr val="FFFFFF"/>
                </a:solidFill>
                <a:effectLst/>
                <a:uLnTx/>
                <a:uFillTx/>
                <a:latin typeface="Roboto"/>
                <a:ea typeface="Roboto"/>
                <a:cs typeface="Roboto"/>
                <a:sym typeface="Roboto"/>
              </a:rPr>
              <a:t> by offering seats only, no food or luggage</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FFFF"/>
                </a:solidFill>
                <a:effectLst/>
                <a:uLnTx/>
                <a:uFillTx/>
                <a:latin typeface="Roboto"/>
                <a:ea typeface="Roboto"/>
                <a:cs typeface="Roboto"/>
                <a:sym typeface="Roboto"/>
              </a:rPr>
              <a:t>Point to Point, focus on short, domestic flights</a:t>
            </a:r>
          </a:p>
        </p:txBody>
      </p:sp>
      <p:sp>
        <p:nvSpPr>
          <p:cNvPr id="9" name="Rectangle 8">
            <a:extLst>
              <a:ext uri="{FF2B5EF4-FFF2-40B4-BE49-F238E27FC236}">
                <a16:creationId xmlns:a16="http://schemas.microsoft.com/office/drawing/2014/main" xmlns="" id="{B32615CF-4EC3-4542-B79A-205E983705BD}"/>
              </a:ext>
            </a:extLst>
          </p:cNvPr>
          <p:cNvSpPr/>
          <p:nvPr/>
        </p:nvSpPr>
        <p:spPr>
          <a:xfrm>
            <a:off x="146651" y="1542335"/>
            <a:ext cx="2674189"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Network Carriers</a:t>
            </a:r>
          </a:p>
        </p:txBody>
      </p:sp>
      <p:sp>
        <p:nvSpPr>
          <p:cNvPr id="10" name="Rectangle 9">
            <a:extLst>
              <a:ext uri="{FF2B5EF4-FFF2-40B4-BE49-F238E27FC236}">
                <a16:creationId xmlns:a16="http://schemas.microsoft.com/office/drawing/2014/main" xmlns="" id="{B6C5243D-FEC4-E74D-821B-3C622D1814B5}"/>
              </a:ext>
            </a:extLst>
          </p:cNvPr>
          <p:cNvSpPr/>
          <p:nvPr/>
        </p:nvSpPr>
        <p:spPr>
          <a:xfrm>
            <a:off x="3266538" y="1542335"/>
            <a:ext cx="2674189"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Low Cost Carriers</a:t>
            </a:r>
          </a:p>
        </p:txBody>
      </p:sp>
      <p:sp>
        <p:nvSpPr>
          <p:cNvPr id="11" name="Rectangle 10">
            <a:extLst>
              <a:ext uri="{FF2B5EF4-FFF2-40B4-BE49-F238E27FC236}">
                <a16:creationId xmlns:a16="http://schemas.microsoft.com/office/drawing/2014/main" xmlns="" id="{E4828CAE-DB52-CB43-9A54-0ADF20A5F7F3}"/>
              </a:ext>
            </a:extLst>
          </p:cNvPr>
          <p:cNvSpPr/>
          <p:nvPr/>
        </p:nvSpPr>
        <p:spPr>
          <a:xfrm>
            <a:off x="6386425" y="1542335"/>
            <a:ext cx="2674189"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Ultra Low-Cost Carriers</a:t>
            </a:r>
          </a:p>
        </p:txBody>
      </p:sp>
      <p:pic>
        <p:nvPicPr>
          <p:cNvPr id="12" name="Google Shape;357;p48">
            <a:extLst>
              <a:ext uri="{FF2B5EF4-FFF2-40B4-BE49-F238E27FC236}">
                <a16:creationId xmlns:a16="http://schemas.microsoft.com/office/drawing/2014/main" xmlns="" id="{D18E31C7-40CF-0841-B51E-AFFF5B89F0E1}"/>
              </a:ext>
            </a:extLst>
          </p:cNvPr>
          <p:cNvPicPr preferRelativeResize="0"/>
          <p:nvPr/>
        </p:nvPicPr>
        <p:blipFill>
          <a:blip r:embed="rId3">
            <a:alphaModFix/>
          </a:blip>
          <a:stretch>
            <a:fillRect/>
          </a:stretch>
        </p:blipFill>
        <p:spPr>
          <a:xfrm>
            <a:off x="4925615" y="3577139"/>
            <a:ext cx="973213" cy="973212"/>
          </a:xfrm>
          <a:prstGeom prst="rect">
            <a:avLst/>
          </a:prstGeom>
          <a:noFill/>
          <a:ln>
            <a:noFill/>
          </a:ln>
        </p:spPr>
      </p:pic>
      <p:pic>
        <p:nvPicPr>
          <p:cNvPr id="13" name="Google Shape;359;p48">
            <a:extLst>
              <a:ext uri="{FF2B5EF4-FFF2-40B4-BE49-F238E27FC236}">
                <a16:creationId xmlns:a16="http://schemas.microsoft.com/office/drawing/2014/main" xmlns="" id="{1FBEA706-8694-204F-B92C-3002E2537668}"/>
              </a:ext>
            </a:extLst>
          </p:cNvPr>
          <p:cNvPicPr preferRelativeResize="0"/>
          <p:nvPr/>
        </p:nvPicPr>
        <p:blipFill>
          <a:blip r:embed="rId4">
            <a:alphaModFix/>
          </a:blip>
          <a:stretch>
            <a:fillRect/>
          </a:stretch>
        </p:blipFill>
        <p:spPr>
          <a:xfrm>
            <a:off x="1868564" y="3521737"/>
            <a:ext cx="973225" cy="973225"/>
          </a:xfrm>
          <a:prstGeom prst="rect">
            <a:avLst/>
          </a:prstGeom>
          <a:noFill/>
          <a:ln>
            <a:noFill/>
          </a:ln>
        </p:spPr>
      </p:pic>
      <p:pic>
        <p:nvPicPr>
          <p:cNvPr id="1028" name="Picture 4" descr="Image result for wow air logo">
            <a:extLst>
              <a:ext uri="{FF2B5EF4-FFF2-40B4-BE49-F238E27FC236}">
                <a16:creationId xmlns:a16="http://schemas.microsoft.com/office/drawing/2014/main" xmlns="" id="{8D3E6AD8-0A2A-4580-9EE5-7641B52CF62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41186" y="3748635"/>
            <a:ext cx="519428" cy="5194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19638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B0BFA3-2C5C-487A-AEAC-38ADF6CCD6CB}"/>
              </a:ext>
            </a:extLst>
          </p:cNvPr>
          <p:cNvSpPr>
            <a:spLocks noGrp="1"/>
          </p:cNvSpPr>
          <p:nvPr>
            <p:ph type="title"/>
          </p:nvPr>
        </p:nvSpPr>
        <p:spPr>
          <a:xfrm>
            <a:off x="2171700" y="573279"/>
            <a:ext cx="6457950" cy="969771"/>
          </a:xfrm>
        </p:spPr>
        <p:txBody>
          <a:bodyPr vert="horz" lIns="91440" tIns="45720" rIns="91440" bIns="45720" rtlCol="0" anchor="ctr">
            <a:normAutofit/>
          </a:bodyPr>
          <a:lstStyle/>
          <a:p>
            <a:pPr defTabSz="914400">
              <a:spcBef>
                <a:spcPct val="0"/>
              </a:spcBef>
            </a:pPr>
            <a:r>
              <a:rPr lang="en-US" sz="4000" kern="1200" cap="all" baseline="0">
                <a:solidFill>
                  <a:schemeClr val="tx1"/>
                </a:solidFill>
                <a:latin typeface="+mj-lt"/>
                <a:ea typeface="+mj-ea"/>
                <a:cs typeface="+mj-cs"/>
              </a:rPr>
              <a:t>Company Culture </a:t>
            </a:r>
          </a:p>
        </p:txBody>
      </p:sp>
      <p:sp>
        <p:nvSpPr>
          <p:cNvPr id="3" name="Text Placeholder 2">
            <a:extLst>
              <a:ext uri="{FF2B5EF4-FFF2-40B4-BE49-F238E27FC236}">
                <a16:creationId xmlns:a16="http://schemas.microsoft.com/office/drawing/2014/main" xmlns="" id="{B913EF38-17F8-4BA2-AA5F-AD5B011AC67D}"/>
              </a:ext>
            </a:extLst>
          </p:cNvPr>
          <p:cNvSpPr>
            <a:spLocks noGrp="1"/>
          </p:cNvSpPr>
          <p:nvPr>
            <p:ph type="body" idx="1"/>
          </p:nvPr>
        </p:nvSpPr>
        <p:spPr>
          <a:xfrm>
            <a:off x="4267200" y="1645920"/>
            <a:ext cx="4362450" cy="3018093"/>
          </a:xfrm>
        </p:spPr>
        <p:txBody>
          <a:bodyPr vert="horz" lIns="91440" tIns="45720" rIns="91440" bIns="45720" rtlCol="0">
            <a:normAutofit/>
          </a:bodyPr>
          <a:lstStyle/>
          <a:p>
            <a:pPr marL="114300" indent="-228600" defTabSz="914400">
              <a:spcAft>
                <a:spcPts val="600"/>
              </a:spcAft>
              <a:buFont typeface="Arial" panose="020B0604020202020204" pitchFamily="34" charset="0"/>
              <a:buChar char="•"/>
            </a:pPr>
            <a:r>
              <a:rPr lang="en-US" sz="1300" kern="1200">
                <a:solidFill>
                  <a:schemeClr val="tx1"/>
                </a:solidFill>
                <a:latin typeface="+mn-lt"/>
                <a:ea typeface="+mn-ea"/>
                <a:cs typeface="+mn-cs"/>
              </a:rPr>
              <a:t>"Our people are our single greatest strength and most enduring long-term competitive advantage.„   </a:t>
            </a:r>
            <a:r>
              <a:rPr lang="en-US" sz="1000" kern="1200">
                <a:solidFill>
                  <a:schemeClr val="tx1"/>
                </a:solidFill>
                <a:latin typeface="+mn-lt"/>
                <a:ea typeface="+mn-ea"/>
                <a:cs typeface="+mn-cs"/>
              </a:rPr>
              <a:t>Gary Kelly, CEO Southwest Airlines</a:t>
            </a:r>
          </a:p>
          <a:p>
            <a:pPr marL="114300" indent="-228600" defTabSz="914400">
              <a:spcAft>
                <a:spcPts val="600"/>
              </a:spcAft>
              <a:buFont typeface="Arial" panose="020B0604020202020204" pitchFamily="34" charset="0"/>
              <a:buChar char="•"/>
            </a:pPr>
            <a:endParaRPr lang="en-US" sz="1300" kern="1200">
              <a:solidFill>
                <a:schemeClr val="tx1"/>
              </a:solidFill>
              <a:latin typeface="+mn-lt"/>
              <a:ea typeface="+mn-ea"/>
              <a:cs typeface="+mn-cs"/>
            </a:endParaRPr>
          </a:p>
          <a:p>
            <a:pPr marL="114300" indent="-228600" defTabSz="914400">
              <a:spcAft>
                <a:spcPts val="600"/>
              </a:spcAft>
              <a:buFont typeface="Arial" panose="020B0604020202020204" pitchFamily="34" charset="0"/>
              <a:buChar char="•"/>
            </a:pPr>
            <a:r>
              <a:rPr lang="en-US" sz="1300" kern="1200">
                <a:solidFill>
                  <a:schemeClr val="tx1"/>
                </a:solidFill>
                <a:latin typeface="+mn-lt"/>
                <a:ea typeface="+mn-ea"/>
                <a:cs typeface="+mn-cs"/>
              </a:rPr>
              <a:t>„Competitors can buy tangible assets, but they cannot buy culture.“ Herb Kelleher, </a:t>
            </a:r>
            <a:r>
              <a:rPr lang="en-US" sz="1000" kern="1200">
                <a:solidFill>
                  <a:schemeClr val="tx1"/>
                </a:solidFill>
                <a:latin typeface="+mn-lt"/>
                <a:ea typeface="+mn-ea"/>
                <a:cs typeface="+mn-cs"/>
              </a:rPr>
              <a:t>founder Southwest Airlines</a:t>
            </a:r>
          </a:p>
          <a:p>
            <a:pPr marL="114300" indent="-228600" defTabSz="914400">
              <a:spcAft>
                <a:spcPts val="600"/>
              </a:spcAft>
              <a:buFont typeface="Arial" panose="020B0604020202020204" pitchFamily="34" charset="0"/>
              <a:buChar char="•"/>
            </a:pPr>
            <a:endParaRPr lang="en-US" sz="1300" kern="1200">
              <a:solidFill>
                <a:schemeClr val="tx1"/>
              </a:solidFill>
              <a:latin typeface="+mn-lt"/>
              <a:ea typeface="+mn-ea"/>
              <a:cs typeface="+mn-cs"/>
            </a:endParaRPr>
          </a:p>
          <a:p>
            <a:pPr marL="114300" indent="-228600" defTabSz="914400">
              <a:spcAft>
                <a:spcPts val="600"/>
              </a:spcAft>
              <a:buFont typeface="Arial" panose="020B0604020202020204" pitchFamily="34" charset="0"/>
              <a:buChar char="•"/>
            </a:pPr>
            <a:endParaRPr lang="en-US" sz="1300" kern="1200">
              <a:solidFill>
                <a:schemeClr val="tx1"/>
              </a:solidFill>
              <a:latin typeface="+mn-lt"/>
              <a:ea typeface="+mn-ea"/>
              <a:cs typeface="+mn-cs"/>
            </a:endParaRPr>
          </a:p>
          <a:p>
            <a:pPr marL="114300" indent="-228600" defTabSz="914400">
              <a:spcAft>
                <a:spcPts val="600"/>
              </a:spcAft>
              <a:buFont typeface="Arial" panose="020B0604020202020204" pitchFamily="34" charset="0"/>
              <a:buChar char="•"/>
            </a:pPr>
            <a:r>
              <a:rPr lang="en-US" sz="1300" kern="1200">
                <a:solidFill>
                  <a:schemeClr val="tx1"/>
                </a:solidFill>
                <a:latin typeface="+mn-lt"/>
                <a:ea typeface="+mn-ea"/>
                <a:cs typeface="+mn-cs"/>
              </a:rPr>
              <a:t>Creation of “Culture Committee,” which works to preserve the company’s strong culture. </a:t>
            </a:r>
          </a:p>
          <a:p>
            <a:pPr indent="-228600" defTabSz="914400">
              <a:spcAft>
                <a:spcPts val="600"/>
              </a:spcAft>
              <a:buFont typeface="Arial" panose="020B0604020202020204" pitchFamily="34" charset="0"/>
              <a:buChar char="•"/>
            </a:pPr>
            <a:endParaRPr lang="en-US" sz="1300" kern="1200">
              <a:solidFill>
                <a:schemeClr val="tx1"/>
              </a:solidFill>
              <a:latin typeface="+mn-lt"/>
              <a:ea typeface="+mn-ea"/>
              <a:cs typeface="+mn-cs"/>
            </a:endParaRPr>
          </a:p>
        </p:txBody>
      </p:sp>
      <p:pic>
        <p:nvPicPr>
          <p:cNvPr id="6" name="Picture 5">
            <a:extLst>
              <a:ext uri="{FF2B5EF4-FFF2-40B4-BE49-F238E27FC236}">
                <a16:creationId xmlns:a16="http://schemas.microsoft.com/office/drawing/2014/main" xmlns="" id="{7C9BBE81-78B8-457C-A51E-9ECDB422CB3D}"/>
              </a:ext>
            </a:extLst>
          </p:cNvPr>
          <p:cNvPicPr>
            <a:picLocks noChangeAspect="1"/>
          </p:cNvPicPr>
          <p:nvPr/>
        </p:nvPicPr>
        <p:blipFill rotWithShape="1">
          <a:blip r:embed="rId2"/>
          <a:srcRect l="16434" r="12981" b="-3"/>
          <a:stretch/>
        </p:blipFill>
        <p:spPr>
          <a:xfrm>
            <a:off x="514350" y="1875869"/>
            <a:ext cx="3390900" cy="2558194"/>
          </a:xfrm>
          <a:prstGeom prst="rect">
            <a:avLst/>
          </a:prstGeom>
        </p:spPr>
      </p:pic>
    </p:spTree>
    <p:extLst>
      <p:ext uri="{BB962C8B-B14F-4D97-AF65-F5344CB8AC3E}">
        <p14:creationId xmlns:p14="http://schemas.microsoft.com/office/powerpoint/2010/main" xmlns="" val="889991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view from the airplane">
            <a:extLst>
              <a:ext uri="{FF2B5EF4-FFF2-40B4-BE49-F238E27FC236}">
                <a16:creationId xmlns:a16="http://schemas.microsoft.com/office/drawing/2014/main" xmlns="" id="{ED369B1C-EF03-4D32-A265-A39F008EB1B6}"/>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xmlns="" val="0"/>
              </a:ext>
            </a:extLst>
          </a:blip>
          <a:srcRect t="15413"/>
          <a:stretch/>
        </p:blipFill>
        <p:spPr bwMode="auto">
          <a:xfrm>
            <a:off x="20" y="10"/>
            <a:ext cx="9143980" cy="51434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596D9488-8FD9-4336-ADD3-BDBAE974F7EE}"/>
              </a:ext>
            </a:extLst>
          </p:cNvPr>
          <p:cNvSpPr>
            <a:spLocks noGrp="1"/>
          </p:cNvSpPr>
          <p:nvPr>
            <p:ph type="title"/>
          </p:nvPr>
        </p:nvSpPr>
        <p:spPr>
          <a:xfrm>
            <a:off x="2171700" y="573279"/>
            <a:ext cx="6457950" cy="969771"/>
          </a:xfrm>
        </p:spPr>
        <p:txBody>
          <a:bodyPr vert="horz" lIns="91440" tIns="45720" rIns="91440" bIns="45720" rtlCol="0" anchor="ctr">
            <a:normAutofit/>
          </a:bodyPr>
          <a:lstStyle/>
          <a:p>
            <a:pPr defTabSz="914400">
              <a:spcBef>
                <a:spcPct val="0"/>
              </a:spcBef>
            </a:pPr>
            <a:r>
              <a:rPr lang="en-US" sz="4000" kern="1200" cap="all" baseline="0">
                <a:solidFill>
                  <a:schemeClr val="tx1"/>
                </a:solidFill>
                <a:latin typeface="+mj-lt"/>
                <a:ea typeface="+mj-ea"/>
                <a:cs typeface="+mj-cs"/>
              </a:rPr>
              <a:t>Company mission</a:t>
            </a:r>
          </a:p>
        </p:txBody>
      </p:sp>
      <p:sp>
        <p:nvSpPr>
          <p:cNvPr id="3" name="Text Placeholder 2">
            <a:extLst>
              <a:ext uri="{FF2B5EF4-FFF2-40B4-BE49-F238E27FC236}">
                <a16:creationId xmlns:a16="http://schemas.microsoft.com/office/drawing/2014/main" xmlns="" id="{CC31E55F-74C2-40BA-AC93-764ABB2A1A64}"/>
              </a:ext>
            </a:extLst>
          </p:cNvPr>
          <p:cNvSpPr>
            <a:spLocks noGrp="1"/>
          </p:cNvSpPr>
          <p:nvPr>
            <p:ph type="body" idx="1"/>
          </p:nvPr>
        </p:nvSpPr>
        <p:spPr>
          <a:xfrm>
            <a:off x="514350" y="1645920"/>
            <a:ext cx="8115300" cy="3018093"/>
          </a:xfrm>
        </p:spPr>
        <p:txBody>
          <a:bodyPr vert="horz" lIns="91440" tIns="45720" rIns="91440" bIns="45720" rtlCol="0">
            <a:normAutofit/>
          </a:bodyPr>
          <a:lstStyle/>
          <a:p>
            <a:pPr indent="-228600" defTabSz="914400">
              <a:spcAft>
                <a:spcPts val="600"/>
              </a:spcAft>
              <a:buFont typeface="Arial" panose="020B0604020202020204" pitchFamily="34" charset="0"/>
              <a:buChar char="•"/>
            </a:pPr>
            <a:r>
              <a:rPr lang="en-US" altLang="x-none" sz="1650" kern="1200">
                <a:solidFill>
                  <a:schemeClr val="tx1"/>
                </a:solidFill>
                <a:latin typeface="+mn-lt"/>
                <a:ea typeface="+mn-ea"/>
                <a:cs typeface="+mn-cs"/>
              </a:rPr>
              <a:t>“Dedication to the highest quality of customer service delivered with a sense of warmth, friendliness, individual pride, and company spirit.” </a:t>
            </a:r>
          </a:p>
          <a:p>
            <a:pPr indent="-228600" defTabSz="914400">
              <a:spcBef>
                <a:spcPct val="0"/>
              </a:spcBef>
              <a:spcAft>
                <a:spcPts val="600"/>
              </a:spcAft>
              <a:buFont typeface="Arial" panose="020B0604020202020204" pitchFamily="34" charset="0"/>
              <a:buChar char="•"/>
            </a:pPr>
            <a:endParaRPr lang="en-US" altLang="x-none" sz="1650" kern="1200">
              <a:solidFill>
                <a:schemeClr val="tx1"/>
              </a:solidFill>
              <a:latin typeface="+mn-lt"/>
              <a:ea typeface="+mn-ea"/>
              <a:cs typeface="+mn-cs"/>
            </a:endParaRPr>
          </a:p>
          <a:p>
            <a:pPr indent="-228600" defTabSz="914400">
              <a:spcBef>
                <a:spcPct val="0"/>
              </a:spcBef>
              <a:spcAft>
                <a:spcPts val="600"/>
              </a:spcAft>
              <a:buFont typeface="Arial" panose="020B0604020202020204" pitchFamily="34" charset="0"/>
              <a:buChar char="•"/>
            </a:pPr>
            <a:r>
              <a:rPr lang="en-US" altLang="x-none" sz="1650" kern="1200">
                <a:solidFill>
                  <a:schemeClr val="tx1"/>
                </a:solidFill>
                <a:latin typeface="+mn-lt"/>
                <a:ea typeface="+mn-ea"/>
                <a:cs typeface="+mn-cs"/>
              </a:rPr>
              <a:t>“… to provide our employees a stable work environment with equal opportunity for learning and personal growth.”</a:t>
            </a:r>
            <a:endParaRPr lang="en-US" altLang="zh-TW" sz="1650" kern="1200">
              <a:solidFill>
                <a:schemeClr val="tx1"/>
              </a:solidFill>
              <a:latin typeface="+mn-lt"/>
              <a:ea typeface="+mn-ea"/>
              <a:cs typeface="+mn-cs"/>
            </a:endParaRPr>
          </a:p>
          <a:p>
            <a:pPr indent="-228600" defTabSz="914400">
              <a:spcAft>
                <a:spcPts val="600"/>
              </a:spcAft>
              <a:buFont typeface="Arial" panose="020B0604020202020204" pitchFamily="34" charset="0"/>
              <a:buChar char="•"/>
            </a:pPr>
            <a:endParaRPr lang="en-US" sz="1650" kern="1200">
              <a:solidFill>
                <a:schemeClr val="tx1"/>
              </a:solidFill>
              <a:latin typeface="+mn-lt"/>
              <a:ea typeface="+mn-ea"/>
              <a:cs typeface="+mn-cs"/>
            </a:endParaRPr>
          </a:p>
        </p:txBody>
      </p:sp>
    </p:spTree>
    <p:extLst>
      <p:ext uri="{BB962C8B-B14F-4D97-AF65-F5344CB8AC3E}">
        <p14:creationId xmlns:p14="http://schemas.microsoft.com/office/powerpoint/2010/main" xmlns="" val="3811599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ctrTitle"/>
          </p:nvPr>
        </p:nvSpPr>
        <p:spPr>
          <a:xfrm>
            <a:off x="688850" y="613456"/>
            <a:ext cx="4780278" cy="3916588"/>
          </a:xfrm>
          <a:prstGeom prst="rect">
            <a:avLst/>
          </a:prstGeom>
        </p:spPr>
        <p:txBody>
          <a:bodyPr spcFirstLastPara="1" lIns="91425" tIns="91425" rIns="91425" bIns="91425" anchor="ctr" anchorCtr="0">
            <a:normAutofit/>
          </a:bodyPr>
          <a:lstStyle/>
          <a:p>
            <a:pPr marL="0" lvl="0" indent="0" algn="r" rtl="0">
              <a:spcBef>
                <a:spcPts val="0"/>
              </a:spcBef>
              <a:spcAft>
                <a:spcPts val="0"/>
              </a:spcAft>
              <a:buNone/>
            </a:pPr>
            <a:r>
              <a:rPr lang="en-GB" sz="3500" dirty="0"/>
              <a:t>Management team</a:t>
            </a:r>
          </a:p>
        </p:txBody>
      </p:sp>
      <p:pic>
        <p:nvPicPr>
          <p:cNvPr id="4" name="Google Shape;357;p48">
            <a:extLst>
              <a:ext uri="{FF2B5EF4-FFF2-40B4-BE49-F238E27FC236}">
                <a16:creationId xmlns:a16="http://schemas.microsoft.com/office/drawing/2014/main" xmlns="" id="{70B3C418-3A6C-C542-BB76-53A960B900D0}"/>
              </a:ext>
            </a:extLst>
          </p:cNvPr>
          <p:cNvPicPr preferRelativeResize="0"/>
          <p:nvPr/>
        </p:nvPicPr>
        <p:blipFill>
          <a:blip r:embed="rId3">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3732124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06"/>
          <p:cNvSpPr txBox="1">
            <a:spLocks noGrp="1"/>
          </p:cNvSpPr>
          <p:nvPr>
            <p:ph type="title"/>
          </p:nvPr>
        </p:nvSpPr>
        <p:spPr/>
        <p:txBody>
          <a:bodyPr/>
          <a:lstStyle/>
          <a:p>
            <a:pPr lvl="0"/>
            <a:r>
              <a:rPr lang="en-GB"/>
              <a:t>MANAGEMENT PROFILE</a:t>
            </a:r>
          </a:p>
        </p:txBody>
      </p:sp>
      <p:sp>
        <p:nvSpPr>
          <p:cNvPr id="848" name="Google Shape;848;p106"/>
          <p:cNvSpPr txBox="1">
            <a:spLocks noGrp="1"/>
          </p:cNvSpPr>
          <p:nvPr>
            <p:ph type="title" idx="4294967295"/>
          </p:nvPr>
        </p:nvSpPr>
        <p:spPr>
          <a:xfrm>
            <a:off x="3979863" y="1395413"/>
            <a:ext cx="5164137" cy="3446462"/>
          </a:xfrm>
          <a:prstGeom prst="rect">
            <a:avLst/>
          </a:prstGeom>
        </p:spPr>
        <p:txBody>
          <a:bodyPr spcFirstLastPara="1" wrap="square" lIns="91425" tIns="91425" rIns="91425" bIns="91425" anchor="t" anchorCtr="0">
            <a:noAutofit/>
          </a:bodyPr>
          <a:lstStyle/>
          <a:p>
            <a:pPr lvl="0" algn="l" rtl="0">
              <a:lnSpc>
                <a:spcPct val="115000"/>
              </a:lnSpc>
              <a:spcBef>
                <a:spcPts val="800"/>
              </a:spcBef>
              <a:spcAft>
                <a:spcPts val="0"/>
              </a:spcAft>
            </a:pPr>
            <a:r>
              <a:rPr lang="en" sz="1400"/>
              <a:t>Herb Kelleher, Founder and ex-CEO</a:t>
            </a:r>
            <a:br>
              <a:rPr lang="en" sz="1400"/>
            </a:br>
            <a:r>
              <a:rPr lang="en" sz="1400"/>
              <a:t/>
            </a:r>
            <a:br>
              <a:rPr lang="en" sz="1400"/>
            </a:br>
            <a:r>
              <a:rPr lang="en" sz="1400" b="0"/>
              <a:t>Passed this year, age 87</a:t>
            </a:r>
            <a:r>
              <a:rPr lang="en" sz="1400"/>
              <a:t/>
            </a:r>
            <a:br>
              <a:rPr lang="en" sz="1400"/>
            </a:br>
            <a:r>
              <a:rPr lang="en" sz="1400"/>
              <a:t/>
            </a:r>
            <a:br>
              <a:rPr lang="en" sz="1400"/>
            </a:br>
            <a:r>
              <a:rPr lang="en" sz="1400" b="0"/>
              <a:t>Bachelor of Law from New York University</a:t>
            </a:r>
            <a:r>
              <a:rPr lang="en" sz="1400"/>
              <a:t/>
            </a:r>
            <a:br>
              <a:rPr lang="en" sz="1400"/>
            </a:br>
            <a:r>
              <a:rPr lang="en" sz="1400"/>
              <a:t/>
            </a:r>
            <a:br>
              <a:rPr lang="en" sz="1400"/>
            </a:br>
            <a:r>
              <a:rPr lang="en" sz="1400" b="0"/>
              <a:t>Founded Southwest in 1960’s </a:t>
            </a:r>
            <a:r>
              <a:rPr lang="en" sz="1400"/>
              <a:t/>
            </a:r>
            <a:br>
              <a:rPr lang="en" sz="1400"/>
            </a:br>
            <a:r>
              <a:rPr lang="en" sz="1400"/>
              <a:t/>
            </a:r>
            <a:br>
              <a:rPr lang="en" sz="1400"/>
            </a:br>
            <a:r>
              <a:rPr lang="en" sz="1400" b="0"/>
              <a:t>Stepped down from CEO in 2001; resign from board in 2008</a:t>
            </a:r>
            <a:r>
              <a:rPr lang="en" sz="1400"/>
              <a:t/>
            </a:r>
            <a:br>
              <a:rPr lang="en" sz="1400"/>
            </a:br>
            <a:r>
              <a:rPr lang="en" sz="1400"/>
              <a:t/>
            </a:r>
            <a:br>
              <a:rPr lang="en" sz="1400"/>
            </a:br>
            <a:r>
              <a:rPr lang="en" sz="1400" b="0"/>
              <a:t>Revolutionized low cost air travel</a:t>
            </a:r>
            <a:endParaRPr sz="1400" b="0"/>
          </a:p>
          <a:p>
            <a:pPr marL="0" lvl="0" indent="0" algn="l" rtl="0">
              <a:lnSpc>
                <a:spcPct val="150000"/>
              </a:lnSpc>
              <a:spcBef>
                <a:spcPts val="600"/>
              </a:spcBef>
              <a:spcAft>
                <a:spcPts val="0"/>
              </a:spcAft>
              <a:buNone/>
            </a:pPr>
            <a:endParaRPr sz="1400" b="0"/>
          </a:p>
          <a:p>
            <a:pPr marL="0" lvl="0" indent="0" algn="l" rtl="0">
              <a:lnSpc>
                <a:spcPct val="150000"/>
              </a:lnSpc>
              <a:spcBef>
                <a:spcPts val="600"/>
              </a:spcBef>
              <a:spcAft>
                <a:spcPts val="0"/>
              </a:spcAft>
              <a:buNone/>
            </a:pPr>
            <a:endParaRPr sz="1400"/>
          </a:p>
          <a:p>
            <a:pPr marL="0" lvl="0" indent="0" algn="l" rtl="0">
              <a:lnSpc>
                <a:spcPct val="150000"/>
              </a:lnSpc>
              <a:spcBef>
                <a:spcPts val="600"/>
              </a:spcBef>
              <a:spcAft>
                <a:spcPts val="0"/>
              </a:spcAft>
              <a:buNone/>
            </a:pPr>
            <a:endParaRPr sz="1400"/>
          </a:p>
          <a:p>
            <a:pPr marL="0" lvl="0" indent="0" algn="l" rtl="0">
              <a:spcBef>
                <a:spcPts val="0"/>
              </a:spcBef>
              <a:spcAft>
                <a:spcPts val="0"/>
              </a:spcAft>
              <a:buNone/>
            </a:pPr>
            <a:endParaRPr sz="1400"/>
          </a:p>
        </p:txBody>
      </p:sp>
      <p:pic>
        <p:nvPicPr>
          <p:cNvPr id="849" name="Google Shape;849;p106"/>
          <p:cNvPicPr preferRelativeResize="0"/>
          <p:nvPr/>
        </p:nvPicPr>
        <p:blipFill rotWithShape="1">
          <a:blip r:embed="rId3">
            <a:alphaModFix/>
          </a:blip>
          <a:srcRect l="2399" r="2954"/>
          <a:stretch/>
        </p:blipFill>
        <p:spPr>
          <a:xfrm>
            <a:off x="793630" y="1395200"/>
            <a:ext cx="2596551" cy="3368999"/>
          </a:xfrm>
          <a:prstGeom prst="rect">
            <a:avLst/>
          </a:prstGeom>
          <a:noFill/>
          <a:ln>
            <a:noFill/>
          </a:ln>
        </p:spPr>
      </p:pic>
      <p:pic>
        <p:nvPicPr>
          <p:cNvPr id="6" name="Google Shape;357;p48">
            <a:extLst>
              <a:ext uri="{FF2B5EF4-FFF2-40B4-BE49-F238E27FC236}">
                <a16:creationId xmlns:a16="http://schemas.microsoft.com/office/drawing/2014/main" xmlns="" id="{8DF23FCE-54CD-0F4F-A906-C8988BA735D2}"/>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4284317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07"/>
          <p:cNvSpPr txBox="1">
            <a:spLocks noGrp="1"/>
          </p:cNvSpPr>
          <p:nvPr>
            <p:ph type="title"/>
          </p:nvPr>
        </p:nvSpPr>
        <p:spPr/>
        <p:txBody>
          <a:bodyPr/>
          <a:lstStyle/>
          <a:p>
            <a:pPr lvl="0"/>
            <a:r>
              <a:rPr lang="en-GB"/>
              <a:t>Management Profile</a:t>
            </a:r>
          </a:p>
        </p:txBody>
      </p:sp>
      <p:sp>
        <p:nvSpPr>
          <p:cNvPr id="855" name="Google Shape;855;p107"/>
          <p:cNvSpPr txBox="1">
            <a:spLocks noGrp="1"/>
          </p:cNvSpPr>
          <p:nvPr>
            <p:ph type="title" idx="4294967295"/>
          </p:nvPr>
        </p:nvSpPr>
        <p:spPr>
          <a:xfrm>
            <a:off x="3979863" y="1395413"/>
            <a:ext cx="5164137" cy="3446462"/>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 sz="1200"/>
              <a:t>Gary C. Kelly, Chairman and CEO</a:t>
            </a:r>
            <a:br>
              <a:rPr lang="en" sz="1200"/>
            </a:br>
            <a:r>
              <a:rPr lang="en" sz="1200"/>
              <a:t/>
            </a:r>
            <a:br>
              <a:rPr lang="en" sz="1200"/>
            </a:br>
            <a:r>
              <a:rPr lang="en" sz="1200" b="0"/>
              <a:t>Age: 64</a:t>
            </a:r>
            <a:r>
              <a:rPr lang="en" sz="1200"/>
              <a:t/>
            </a:r>
            <a:br>
              <a:rPr lang="en" sz="1200"/>
            </a:br>
            <a:r>
              <a:rPr lang="en" sz="1200"/>
              <a:t/>
            </a:r>
            <a:br>
              <a:rPr lang="en" sz="1200"/>
            </a:br>
            <a:r>
              <a:rPr lang="en" sz="1200" b="0"/>
              <a:t>33 years with Southwest</a:t>
            </a:r>
            <a:r>
              <a:rPr lang="en" sz="1200"/>
              <a:t/>
            </a:r>
            <a:br>
              <a:rPr lang="en" sz="1200"/>
            </a:br>
            <a:r>
              <a:rPr lang="en" sz="1200"/>
              <a:t/>
            </a:r>
            <a:br>
              <a:rPr lang="en" sz="1200"/>
            </a:br>
            <a:r>
              <a:rPr lang="en" sz="1200" b="0"/>
              <a:t>Past positions include: Controller and Chief Financial Officer</a:t>
            </a:r>
            <a:r>
              <a:rPr lang="en" sz="1200"/>
              <a:t/>
            </a:r>
            <a:br>
              <a:rPr lang="en" sz="1200"/>
            </a:br>
            <a:r>
              <a:rPr lang="en" sz="1200"/>
              <a:t/>
            </a:r>
            <a:br>
              <a:rPr lang="en" sz="1200"/>
            </a:br>
            <a:r>
              <a:rPr lang="en" sz="1200" b="0"/>
              <a:t>Named one of America’s best CEOs by Institutional Investor magazine 3 times</a:t>
            </a:r>
            <a:r>
              <a:rPr lang="en" sz="1200"/>
              <a:t/>
            </a:r>
            <a:br>
              <a:rPr lang="en" sz="1200"/>
            </a:br>
            <a:r>
              <a:rPr lang="en" sz="1200"/>
              <a:t/>
            </a:r>
            <a:br>
              <a:rPr lang="en" sz="1200"/>
            </a:br>
            <a:r>
              <a:rPr lang="en" sz="1200" b="0"/>
              <a:t>BBA in Accounting from University of Texas &amp; </a:t>
            </a:r>
            <a:br>
              <a:rPr lang="en" sz="1200" b="0"/>
            </a:br>
            <a:r>
              <a:rPr lang="en" sz="1200" b="0"/>
              <a:t/>
            </a:r>
            <a:br>
              <a:rPr lang="en" sz="1200" b="0"/>
            </a:br>
            <a:r>
              <a:rPr lang="en" sz="1200" b="0"/>
              <a:t>acquired CPA designation with Arthur Young &amp; Company</a:t>
            </a:r>
            <a:endParaRPr sz="1200" b="0"/>
          </a:p>
          <a:p>
            <a:pPr marL="0" lvl="0" indent="0" algn="l" rtl="0">
              <a:spcBef>
                <a:spcPts val="0"/>
              </a:spcBef>
              <a:spcAft>
                <a:spcPts val="0"/>
              </a:spcAft>
              <a:buNone/>
            </a:pPr>
            <a:endParaRPr sz="2800"/>
          </a:p>
        </p:txBody>
      </p:sp>
      <p:pic>
        <p:nvPicPr>
          <p:cNvPr id="856" name="Google Shape;856;p107"/>
          <p:cNvPicPr preferRelativeResize="0"/>
          <p:nvPr/>
        </p:nvPicPr>
        <p:blipFill>
          <a:blip r:embed="rId3">
            <a:alphaModFix/>
          </a:blip>
          <a:stretch>
            <a:fillRect/>
          </a:stretch>
        </p:blipFill>
        <p:spPr>
          <a:xfrm>
            <a:off x="766546" y="1460169"/>
            <a:ext cx="2529175" cy="3316950"/>
          </a:xfrm>
          <a:prstGeom prst="rect">
            <a:avLst/>
          </a:prstGeom>
          <a:noFill/>
          <a:ln>
            <a:noFill/>
          </a:ln>
        </p:spPr>
      </p:pic>
      <p:pic>
        <p:nvPicPr>
          <p:cNvPr id="9" name="Google Shape;357;p48">
            <a:extLst>
              <a:ext uri="{FF2B5EF4-FFF2-40B4-BE49-F238E27FC236}">
                <a16:creationId xmlns:a16="http://schemas.microsoft.com/office/drawing/2014/main" xmlns="" id="{020EF034-E1CD-0C4C-8E4B-9F3F460E5475}"/>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4076537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08"/>
          <p:cNvSpPr txBox="1">
            <a:spLocks noGrp="1"/>
          </p:cNvSpPr>
          <p:nvPr>
            <p:ph type="title"/>
          </p:nvPr>
        </p:nvSpPr>
        <p:spPr/>
        <p:txBody>
          <a:bodyPr/>
          <a:lstStyle/>
          <a:p>
            <a:pPr lvl="0"/>
            <a:r>
              <a:rPr lang="en-GB"/>
              <a:t>Management Profile</a:t>
            </a:r>
          </a:p>
        </p:txBody>
      </p:sp>
      <p:sp>
        <p:nvSpPr>
          <p:cNvPr id="862" name="Google Shape;862;p108"/>
          <p:cNvSpPr txBox="1">
            <a:spLocks noGrp="1"/>
          </p:cNvSpPr>
          <p:nvPr>
            <p:ph type="title" idx="4294967295"/>
          </p:nvPr>
        </p:nvSpPr>
        <p:spPr>
          <a:xfrm>
            <a:off x="3979863" y="1395413"/>
            <a:ext cx="5164137" cy="3446462"/>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 sz="1400"/>
              <a:t>Tom Nealon, President</a:t>
            </a:r>
            <a:endParaRPr sz="1400"/>
          </a:p>
          <a:p>
            <a:pPr marL="457200" lvl="0" indent="-317500" algn="l" rtl="0">
              <a:lnSpc>
                <a:spcPct val="150000"/>
              </a:lnSpc>
              <a:spcBef>
                <a:spcPts val="600"/>
              </a:spcBef>
              <a:spcAft>
                <a:spcPts val="0"/>
              </a:spcAft>
              <a:buClr>
                <a:srgbClr val="000000"/>
              </a:buClr>
              <a:buSzPts val="1400"/>
              <a:buChar char="●"/>
            </a:pPr>
            <a:r>
              <a:rPr lang="en" sz="1400" b="0"/>
              <a:t>Age: 58</a:t>
            </a:r>
            <a:endParaRPr sz="1400" b="0"/>
          </a:p>
          <a:p>
            <a:pPr marL="457200" lvl="0" indent="-317500" algn="l" rtl="0">
              <a:lnSpc>
                <a:spcPct val="150000"/>
              </a:lnSpc>
              <a:spcBef>
                <a:spcPts val="0"/>
              </a:spcBef>
              <a:spcAft>
                <a:spcPts val="0"/>
              </a:spcAft>
              <a:buClr>
                <a:srgbClr val="000000"/>
              </a:buClr>
              <a:buSzPts val="1400"/>
              <a:buChar char="●"/>
            </a:pPr>
            <a:r>
              <a:rPr lang="en" sz="1400" b="0"/>
              <a:t>Became President in January 2017</a:t>
            </a:r>
            <a:endParaRPr sz="1400" b="0"/>
          </a:p>
          <a:p>
            <a:pPr marL="457200" lvl="0" indent="-317500" algn="l" rtl="0">
              <a:lnSpc>
                <a:spcPct val="150000"/>
              </a:lnSpc>
              <a:spcBef>
                <a:spcPts val="0"/>
              </a:spcBef>
              <a:spcAft>
                <a:spcPts val="0"/>
              </a:spcAft>
              <a:buClr>
                <a:srgbClr val="000000"/>
              </a:buClr>
              <a:buSzPts val="1400"/>
              <a:buChar char="●"/>
            </a:pPr>
            <a:r>
              <a:rPr lang="en" sz="1400" b="0"/>
              <a:t>Previous roles include: Senior VP and Chief Information Officer, Director of the Board</a:t>
            </a:r>
            <a:endParaRPr sz="1400" b="0"/>
          </a:p>
          <a:p>
            <a:pPr marL="457200" lvl="0" indent="-317500" algn="l" rtl="0">
              <a:lnSpc>
                <a:spcPct val="150000"/>
              </a:lnSpc>
              <a:spcBef>
                <a:spcPts val="0"/>
              </a:spcBef>
              <a:spcAft>
                <a:spcPts val="0"/>
              </a:spcAft>
              <a:buClr>
                <a:srgbClr val="000000"/>
              </a:buClr>
              <a:buSzPts val="1400"/>
              <a:buChar char="●"/>
            </a:pPr>
            <a:r>
              <a:rPr lang="en" sz="1400" b="0"/>
              <a:t>Held leadership positions in </a:t>
            </a:r>
            <a:r>
              <a:rPr lang="en" sz="1400" b="0" err="1"/>
              <a:t>JCPenny</a:t>
            </a:r>
            <a:r>
              <a:rPr lang="en" sz="1400" b="0"/>
              <a:t> and Frito-Lay</a:t>
            </a:r>
            <a:endParaRPr sz="1400" b="0"/>
          </a:p>
          <a:p>
            <a:pPr marL="457200" lvl="0" indent="-317500" algn="l" rtl="0">
              <a:lnSpc>
                <a:spcPct val="150000"/>
              </a:lnSpc>
              <a:spcBef>
                <a:spcPts val="0"/>
              </a:spcBef>
              <a:spcAft>
                <a:spcPts val="0"/>
              </a:spcAft>
              <a:buClr>
                <a:srgbClr val="000000"/>
              </a:buClr>
              <a:buSzPts val="1400"/>
              <a:buChar char="●"/>
            </a:pPr>
            <a:r>
              <a:rPr lang="en" sz="1400" b="0"/>
              <a:t>Bachelor of Science from Villanova Business School and MBA from University of Dallas</a:t>
            </a:r>
            <a:endParaRPr sz="1400" b="0"/>
          </a:p>
          <a:p>
            <a:pPr marL="0" lvl="0" indent="0" algn="l" rtl="0">
              <a:lnSpc>
                <a:spcPct val="150000"/>
              </a:lnSpc>
              <a:spcBef>
                <a:spcPts val="600"/>
              </a:spcBef>
              <a:spcAft>
                <a:spcPts val="0"/>
              </a:spcAft>
              <a:buNone/>
            </a:pPr>
            <a:endParaRPr sz="1400"/>
          </a:p>
          <a:p>
            <a:pPr marL="0" lvl="0" indent="0" algn="l" rtl="0">
              <a:spcBef>
                <a:spcPts val="0"/>
              </a:spcBef>
              <a:spcAft>
                <a:spcPts val="0"/>
              </a:spcAft>
              <a:buNone/>
            </a:pPr>
            <a:endParaRPr sz="1400"/>
          </a:p>
        </p:txBody>
      </p:sp>
      <p:pic>
        <p:nvPicPr>
          <p:cNvPr id="863" name="Google Shape;863;p108"/>
          <p:cNvPicPr preferRelativeResize="0"/>
          <p:nvPr/>
        </p:nvPicPr>
        <p:blipFill>
          <a:blip r:embed="rId3">
            <a:alphaModFix/>
          </a:blip>
          <a:stretch>
            <a:fillRect/>
          </a:stretch>
        </p:blipFill>
        <p:spPr>
          <a:xfrm>
            <a:off x="727800" y="1395200"/>
            <a:ext cx="2690611" cy="3446400"/>
          </a:xfrm>
          <a:prstGeom prst="rect">
            <a:avLst/>
          </a:prstGeom>
          <a:noFill/>
          <a:ln>
            <a:noFill/>
          </a:ln>
        </p:spPr>
      </p:pic>
      <p:pic>
        <p:nvPicPr>
          <p:cNvPr id="5" name="Google Shape;357;p48">
            <a:extLst>
              <a:ext uri="{FF2B5EF4-FFF2-40B4-BE49-F238E27FC236}">
                <a16:creationId xmlns:a16="http://schemas.microsoft.com/office/drawing/2014/main" xmlns="" id="{FE3A0836-B0CC-6C44-BACD-F07608B448D0}"/>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256763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09"/>
          <p:cNvSpPr txBox="1">
            <a:spLocks noGrp="1"/>
          </p:cNvSpPr>
          <p:nvPr>
            <p:ph type="title"/>
          </p:nvPr>
        </p:nvSpPr>
        <p:spPr/>
        <p:txBody>
          <a:bodyPr/>
          <a:lstStyle/>
          <a:p>
            <a:pPr lvl="0"/>
            <a:r>
              <a:rPr lang="en-GB"/>
              <a:t>Management Profile</a:t>
            </a:r>
          </a:p>
        </p:txBody>
      </p:sp>
      <p:sp>
        <p:nvSpPr>
          <p:cNvPr id="869" name="Google Shape;869;p109"/>
          <p:cNvSpPr txBox="1">
            <a:spLocks noGrp="1"/>
          </p:cNvSpPr>
          <p:nvPr>
            <p:ph type="title" idx="4294967295"/>
          </p:nvPr>
        </p:nvSpPr>
        <p:spPr>
          <a:xfrm>
            <a:off x="3979863" y="1395413"/>
            <a:ext cx="5164137" cy="3446462"/>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 sz="1400"/>
              <a:t>Mike Van de Ven, Chief Operating Officer</a:t>
            </a:r>
            <a:endParaRPr sz="1400"/>
          </a:p>
          <a:p>
            <a:pPr marL="457200" lvl="0" indent="-317500" algn="l" rtl="0">
              <a:lnSpc>
                <a:spcPct val="150000"/>
              </a:lnSpc>
              <a:spcBef>
                <a:spcPts val="600"/>
              </a:spcBef>
              <a:spcAft>
                <a:spcPts val="0"/>
              </a:spcAft>
              <a:buClr>
                <a:srgbClr val="000000"/>
              </a:buClr>
              <a:buSzPts val="1400"/>
              <a:buChar char="●"/>
            </a:pPr>
            <a:r>
              <a:rPr lang="en" sz="1400" b="0"/>
              <a:t>Age: 57</a:t>
            </a:r>
            <a:endParaRPr sz="1400" b="0"/>
          </a:p>
          <a:p>
            <a:pPr marL="457200" lvl="0" indent="-317500" algn="l" rtl="0">
              <a:lnSpc>
                <a:spcPct val="150000"/>
              </a:lnSpc>
              <a:spcBef>
                <a:spcPts val="0"/>
              </a:spcBef>
              <a:spcAft>
                <a:spcPts val="0"/>
              </a:spcAft>
              <a:buClr>
                <a:srgbClr val="000000"/>
              </a:buClr>
              <a:buSzPts val="1400"/>
              <a:buChar char="●"/>
            </a:pPr>
            <a:r>
              <a:rPr lang="en" sz="1400" b="0"/>
              <a:t>Joined Southwest in 1993</a:t>
            </a:r>
            <a:endParaRPr sz="1400" b="0"/>
          </a:p>
          <a:p>
            <a:pPr marL="457200" lvl="0" indent="-317500" algn="l" rtl="0">
              <a:lnSpc>
                <a:spcPct val="150000"/>
              </a:lnSpc>
              <a:spcBef>
                <a:spcPts val="0"/>
              </a:spcBef>
              <a:spcAft>
                <a:spcPts val="0"/>
              </a:spcAft>
              <a:buClr>
                <a:srgbClr val="000000"/>
              </a:buClr>
              <a:buSzPts val="1400"/>
              <a:buChar char="●"/>
            </a:pPr>
            <a:r>
              <a:rPr lang="en" sz="1400" b="0"/>
              <a:t>Previous roles include: Director of Internal Audit, VP Financial Planning &amp; Analysis, Senior VP of Planning, Executive VP of Aircraft Operations</a:t>
            </a:r>
            <a:endParaRPr sz="1400" b="0"/>
          </a:p>
          <a:p>
            <a:pPr marL="457200" lvl="0" indent="-317500" algn="l" rtl="0">
              <a:lnSpc>
                <a:spcPct val="150000"/>
              </a:lnSpc>
              <a:spcBef>
                <a:spcPts val="0"/>
              </a:spcBef>
              <a:spcAft>
                <a:spcPts val="0"/>
              </a:spcAft>
              <a:buClr>
                <a:srgbClr val="000000"/>
              </a:buClr>
              <a:buSzPts val="1400"/>
              <a:buChar char="●"/>
            </a:pPr>
            <a:r>
              <a:rPr lang="en" sz="1400" b="0"/>
              <a:t>BBA from University of Texas and CPA</a:t>
            </a:r>
            <a:endParaRPr sz="1400" b="0"/>
          </a:p>
          <a:p>
            <a:pPr marL="0" lvl="0" indent="0" algn="l" rtl="0">
              <a:lnSpc>
                <a:spcPct val="150000"/>
              </a:lnSpc>
              <a:spcBef>
                <a:spcPts val="600"/>
              </a:spcBef>
              <a:spcAft>
                <a:spcPts val="0"/>
              </a:spcAft>
              <a:buNone/>
            </a:pPr>
            <a:endParaRPr sz="1400"/>
          </a:p>
          <a:p>
            <a:pPr marL="0" lvl="0" indent="0" algn="l" rtl="0">
              <a:lnSpc>
                <a:spcPct val="150000"/>
              </a:lnSpc>
              <a:spcBef>
                <a:spcPts val="600"/>
              </a:spcBef>
              <a:spcAft>
                <a:spcPts val="0"/>
              </a:spcAft>
              <a:buNone/>
            </a:pPr>
            <a:endParaRPr sz="1400"/>
          </a:p>
          <a:p>
            <a:pPr marL="0" lvl="0" indent="0" algn="l" rtl="0">
              <a:spcBef>
                <a:spcPts val="0"/>
              </a:spcBef>
              <a:spcAft>
                <a:spcPts val="0"/>
              </a:spcAft>
              <a:buNone/>
            </a:pPr>
            <a:endParaRPr sz="1400"/>
          </a:p>
        </p:txBody>
      </p:sp>
      <p:pic>
        <p:nvPicPr>
          <p:cNvPr id="870" name="Google Shape;870;p109"/>
          <p:cNvPicPr preferRelativeResize="0"/>
          <p:nvPr/>
        </p:nvPicPr>
        <p:blipFill>
          <a:blip r:embed="rId3">
            <a:alphaModFix/>
          </a:blip>
          <a:stretch>
            <a:fillRect/>
          </a:stretch>
        </p:blipFill>
        <p:spPr>
          <a:xfrm>
            <a:off x="727800" y="1436350"/>
            <a:ext cx="2242725" cy="3364100"/>
          </a:xfrm>
          <a:prstGeom prst="rect">
            <a:avLst/>
          </a:prstGeom>
          <a:noFill/>
          <a:ln>
            <a:noFill/>
          </a:ln>
        </p:spPr>
      </p:pic>
      <p:pic>
        <p:nvPicPr>
          <p:cNvPr id="5" name="Google Shape;357;p48">
            <a:extLst>
              <a:ext uri="{FF2B5EF4-FFF2-40B4-BE49-F238E27FC236}">
                <a16:creationId xmlns:a16="http://schemas.microsoft.com/office/drawing/2014/main" xmlns="" id="{9564D367-B317-D143-86EA-4E54CAEFDA1E}"/>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1654276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0"/>
          <p:cNvSpPr txBox="1">
            <a:spLocks noGrp="1"/>
          </p:cNvSpPr>
          <p:nvPr>
            <p:ph type="title"/>
          </p:nvPr>
        </p:nvSpPr>
        <p:spPr/>
        <p:txBody>
          <a:bodyPr/>
          <a:lstStyle/>
          <a:p>
            <a:pPr lvl="0"/>
            <a:r>
              <a:rPr lang="en-GB"/>
              <a:t>Management Profile</a:t>
            </a:r>
          </a:p>
        </p:txBody>
      </p:sp>
      <p:sp>
        <p:nvSpPr>
          <p:cNvPr id="876" name="Google Shape;876;p110"/>
          <p:cNvSpPr txBox="1">
            <a:spLocks noGrp="1"/>
          </p:cNvSpPr>
          <p:nvPr>
            <p:ph type="title" idx="4294967295"/>
          </p:nvPr>
        </p:nvSpPr>
        <p:spPr>
          <a:xfrm>
            <a:off x="3979863" y="1395413"/>
            <a:ext cx="5164137" cy="3446462"/>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 sz="1400"/>
              <a:t>Tammy Romo, Executive VP and CFO</a:t>
            </a:r>
            <a:endParaRPr sz="1400"/>
          </a:p>
          <a:p>
            <a:pPr marL="457200" lvl="0" indent="-317500" algn="l" rtl="0">
              <a:lnSpc>
                <a:spcPct val="150000"/>
              </a:lnSpc>
              <a:spcBef>
                <a:spcPts val="600"/>
              </a:spcBef>
              <a:spcAft>
                <a:spcPts val="0"/>
              </a:spcAft>
              <a:buClr>
                <a:srgbClr val="000000"/>
              </a:buClr>
              <a:buSzPts val="1400"/>
              <a:buChar char="●"/>
            </a:pPr>
            <a:r>
              <a:rPr lang="en" sz="1400" b="0"/>
              <a:t>Age: 56</a:t>
            </a:r>
            <a:endParaRPr sz="1400" b="0"/>
          </a:p>
          <a:p>
            <a:pPr marL="457200" lvl="0" indent="-317500" algn="l" rtl="0">
              <a:lnSpc>
                <a:spcPct val="150000"/>
              </a:lnSpc>
              <a:spcBef>
                <a:spcPts val="0"/>
              </a:spcBef>
              <a:spcAft>
                <a:spcPts val="0"/>
              </a:spcAft>
              <a:buClr>
                <a:srgbClr val="000000"/>
              </a:buClr>
              <a:buSzPts val="1400"/>
              <a:buChar char="●"/>
            </a:pPr>
            <a:r>
              <a:rPr lang="en" sz="1400" b="0"/>
              <a:t>Started career at Southwest in 1991 &amp; held this position since 2012</a:t>
            </a:r>
            <a:endParaRPr sz="1400" b="0"/>
          </a:p>
          <a:p>
            <a:pPr marL="457200" lvl="0" indent="-317500" algn="l" rtl="0">
              <a:lnSpc>
                <a:spcPct val="150000"/>
              </a:lnSpc>
              <a:spcBef>
                <a:spcPts val="0"/>
              </a:spcBef>
              <a:spcAft>
                <a:spcPts val="0"/>
              </a:spcAft>
              <a:buClr>
                <a:srgbClr val="000000"/>
              </a:buClr>
              <a:buSzPts val="1400"/>
              <a:buChar char="●"/>
            </a:pPr>
            <a:r>
              <a:rPr lang="en" sz="1400" b="0"/>
              <a:t>Previous roles include: Senior VP Planning, VP Financial Planning, VP Controller, VP Treasurer</a:t>
            </a:r>
            <a:endParaRPr sz="1400" b="0"/>
          </a:p>
          <a:p>
            <a:pPr marL="457200" lvl="0" indent="-317500" algn="l" rtl="0">
              <a:lnSpc>
                <a:spcPct val="150000"/>
              </a:lnSpc>
              <a:spcBef>
                <a:spcPts val="0"/>
              </a:spcBef>
              <a:spcAft>
                <a:spcPts val="0"/>
              </a:spcAft>
              <a:buClr>
                <a:srgbClr val="000000"/>
              </a:buClr>
              <a:buSzPts val="1400"/>
              <a:buChar char="●"/>
            </a:pPr>
            <a:r>
              <a:rPr lang="en" sz="1400" b="0"/>
              <a:t>BBA in Accounting at University of Texas and CPA</a:t>
            </a:r>
            <a:endParaRPr sz="1400" b="0"/>
          </a:p>
          <a:p>
            <a:pPr marL="0" lvl="0" indent="0" algn="l" rtl="0">
              <a:lnSpc>
                <a:spcPct val="150000"/>
              </a:lnSpc>
              <a:spcBef>
                <a:spcPts val="600"/>
              </a:spcBef>
              <a:spcAft>
                <a:spcPts val="0"/>
              </a:spcAft>
              <a:buNone/>
            </a:pPr>
            <a:endParaRPr sz="1400" b="0"/>
          </a:p>
          <a:p>
            <a:pPr marL="0" lvl="0" indent="0" algn="l" rtl="0">
              <a:lnSpc>
                <a:spcPct val="150000"/>
              </a:lnSpc>
              <a:spcBef>
                <a:spcPts val="600"/>
              </a:spcBef>
              <a:spcAft>
                <a:spcPts val="0"/>
              </a:spcAft>
              <a:buNone/>
            </a:pPr>
            <a:endParaRPr sz="1400"/>
          </a:p>
          <a:p>
            <a:pPr marL="0" lvl="0" indent="0" algn="l" rtl="0">
              <a:lnSpc>
                <a:spcPct val="150000"/>
              </a:lnSpc>
              <a:spcBef>
                <a:spcPts val="600"/>
              </a:spcBef>
              <a:spcAft>
                <a:spcPts val="0"/>
              </a:spcAft>
              <a:buNone/>
            </a:pPr>
            <a:endParaRPr sz="1400"/>
          </a:p>
          <a:p>
            <a:pPr marL="0" lvl="0" indent="0" algn="l" rtl="0">
              <a:spcBef>
                <a:spcPts val="0"/>
              </a:spcBef>
              <a:spcAft>
                <a:spcPts val="0"/>
              </a:spcAft>
              <a:buNone/>
            </a:pPr>
            <a:endParaRPr sz="1400"/>
          </a:p>
        </p:txBody>
      </p:sp>
      <p:pic>
        <p:nvPicPr>
          <p:cNvPr id="877" name="Google Shape;877;p110"/>
          <p:cNvPicPr preferRelativeResize="0"/>
          <p:nvPr/>
        </p:nvPicPr>
        <p:blipFill>
          <a:blip r:embed="rId3">
            <a:alphaModFix/>
          </a:blip>
          <a:stretch>
            <a:fillRect/>
          </a:stretch>
        </p:blipFill>
        <p:spPr>
          <a:xfrm>
            <a:off x="727800" y="1395200"/>
            <a:ext cx="2320257" cy="3307600"/>
          </a:xfrm>
          <a:prstGeom prst="rect">
            <a:avLst/>
          </a:prstGeom>
          <a:noFill/>
          <a:ln>
            <a:noFill/>
          </a:ln>
        </p:spPr>
      </p:pic>
      <p:pic>
        <p:nvPicPr>
          <p:cNvPr id="5" name="Google Shape;357;p48">
            <a:extLst>
              <a:ext uri="{FF2B5EF4-FFF2-40B4-BE49-F238E27FC236}">
                <a16:creationId xmlns:a16="http://schemas.microsoft.com/office/drawing/2014/main" xmlns="" id="{AA2E9A4E-BFB9-DC47-BEEE-4BE83C136B63}"/>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3015211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6"/>
          <p:cNvSpPr txBox="1">
            <a:spLocks noGrp="1"/>
          </p:cNvSpPr>
          <p:nvPr>
            <p:ph type="title"/>
          </p:nvPr>
        </p:nvSpPr>
        <p:spPr>
          <a:xfrm>
            <a:off x="6402207" y="504930"/>
            <a:ext cx="2273643" cy="2584779"/>
          </a:xfrm>
          <a:prstGeom prst="rect">
            <a:avLst/>
          </a:prstGeom>
          <a:noFill/>
          <a:ln w="19050">
            <a:noFill/>
            <a:prstDash val="dash"/>
          </a:ln>
        </p:spPr>
        <p:txBody>
          <a:bodyPr spcFirstLastPara="1" vert="horz" lIns="91440" tIns="45720" rIns="91440" bIns="45720" rtlCol="0" anchor="b" anchorCtr="0">
            <a:normAutofit/>
          </a:bodyPr>
          <a:lstStyle/>
          <a:p>
            <a:pPr marL="0" lvl="0" indent="0" defTabSz="914400">
              <a:spcBef>
                <a:spcPct val="0"/>
              </a:spcBef>
              <a:spcAft>
                <a:spcPts val="0"/>
              </a:spcAft>
            </a:pPr>
            <a:r>
              <a:rPr lang="en-US" sz="3600" kern="1200" cap="all" baseline="0">
                <a:solidFill>
                  <a:schemeClr val="tx1"/>
                </a:solidFill>
                <a:latin typeface="+mj-lt"/>
                <a:ea typeface="+mj-ea"/>
                <a:cs typeface="+mj-cs"/>
              </a:rPr>
              <a:t>Routes</a:t>
            </a:r>
          </a:p>
        </p:txBody>
      </p:sp>
      <p:pic>
        <p:nvPicPr>
          <p:cNvPr id="2" name="Picture 1" descr="A close up of a map&#10;&#10;Description automatically generated">
            <a:extLst>
              <a:ext uri="{FF2B5EF4-FFF2-40B4-BE49-F238E27FC236}">
                <a16:creationId xmlns:a16="http://schemas.microsoft.com/office/drawing/2014/main" xmlns="" id="{EE128DA4-C7FC-7C46-A247-49FC7399B1A6}"/>
              </a:ext>
            </a:extLst>
          </p:cNvPr>
          <p:cNvPicPr>
            <a:picLocks noChangeAspect="1"/>
          </p:cNvPicPr>
          <p:nvPr/>
        </p:nvPicPr>
        <p:blipFill rotWithShape="1">
          <a:blip r:embed="rId3"/>
          <a:srcRect l="1374" r="12816" b="-2"/>
          <a:stretch/>
        </p:blipFill>
        <p:spPr>
          <a:xfrm>
            <a:off x="1803" y="10"/>
            <a:ext cx="5845684" cy="5143490"/>
          </a:xfrm>
          <a:prstGeom prst="rect">
            <a:avLst/>
          </a:prstGeom>
        </p:spPr>
      </p:pic>
      <p:pic>
        <p:nvPicPr>
          <p:cNvPr id="12" name="Google Shape;357;p48">
            <a:extLst>
              <a:ext uri="{FF2B5EF4-FFF2-40B4-BE49-F238E27FC236}">
                <a16:creationId xmlns:a16="http://schemas.microsoft.com/office/drawing/2014/main" xmlns="" id="{3806FC7D-CE3A-5948-A263-561C09ED0C8F}"/>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9805608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Shape 1431"/>
          <p:cNvSpPr txBox="1">
            <a:spLocks noGrp="1"/>
          </p:cNvSpPr>
          <p:nvPr>
            <p:ph type="title"/>
          </p:nvPr>
        </p:nvSpPr>
        <p:spPr>
          <a:xfrm>
            <a:off x="2130425" y="115772"/>
            <a:ext cx="7566025" cy="1059867"/>
          </a:xfrm>
          <a:prstGeom prst="rect">
            <a:avLst/>
          </a:prstGeom>
          <a:noFill/>
          <a:ln>
            <a:noFill/>
          </a:ln>
        </p:spPr>
        <p:txBody>
          <a:bodyPr vert="horz" lIns="91425" tIns="45713" rIns="91425" bIns="45713" rtlCol="0" anchor="b" anchorCtr="0">
            <a:noAutofit/>
          </a:bodyPr>
          <a:lstStyle/>
          <a:p>
            <a:pPr algn="ctr">
              <a:spcBef>
                <a:spcPts val="0"/>
              </a:spcBef>
              <a:buClr>
                <a:schemeClr val="accent1"/>
              </a:buClr>
              <a:buSzPct val="25000"/>
            </a:pPr>
            <a:r>
              <a:rPr lang="en-US" sz="2800" cap="none">
                <a:latin typeface="Century Gothic"/>
                <a:ea typeface="Source Sans Pro"/>
                <a:cs typeface="Source Sans Pro"/>
                <a:sym typeface="Source Sans Pro"/>
              </a:rPr>
              <a:t>Top 10 Airports by Departures</a:t>
            </a:r>
            <a:endParaRPr lang="en-US" sz="2800" cap="none">
              <a:latin typeface="Century Gothic"/>
              <a:ea typeface="Source Sans Pro"/>
              <a:cs typeface="Source Sans Pro"/>
            </a:endParaRPr>
          </a:p>
        </p:txBody>
      </p:sp>
      <p:pic>
        <p:nvPicPr>
          <p:cNvPr id="1432" name="Shape 1432"/>
          <p:cNvPicPr preferRelativeResize="0">
            <a:picLocks noGrp="1"/>
          </p:cNvPicPr>
          <p:nvPr>
            <p:ph type="body" idx="1"/>
          </p:nvPr>
        </p:nvPicPr>
        <p:blipFill rotWithShape="1">
          <a:blip r:embed="rId3">
            <a:alphaModFix/>
          </a:blip>
          <a:srcRect l="-7622" b="204"/>
          <a:stretch/>
        </p:blipFill>
        <p:spPr>
          <a:xfrm>
            <a:off x="716053" y="1289939"/>
            <a:ext cx="7058024" cy="3257550"/>
          </a:xfrm>
          <a:prstGeom prst="rect">
            <a:avLst/>
          </a:prstGeom>
          <a:noFill/>
          <a:ln>
            <a:noFill/>
          </a:ln>
        </p:spPr>
      </p:pic>
    </p:spTree>
    <p:extLst>
      <p:ext uri="{BB962C8B-B14F-4D97-AF65-F5344CB8AC3E}">
        <p14:creationId xmlns:p14="http://schemas.microsoft.com/office/powerpoint/2010/main" xmlns="" val="1608912251"/>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BD60C-2306-42A6-9C9C-E8C486986CA0}"/>
              </a:ext>
            </a:extLst>
          </p:cNvPr>
          <p:cNvSpPr>
            <a:spLocks noGrp="1"/>
          </p:cNvSpPr>
          <p:nvPr>
            <p:ph type="title"/>
          </p:nvPr>
        </p:nvSpPr>
        <p:spPr>
          <a:xfrm>
            <a:off x="514349" y="573279"/>
            <a:ext cx="2983229" cy="1200150"/>
          </a:xfrm>
        </p:spPr>
        <p:txBody>
          <a:bodyPr vert="horz" lIns="91440" tIns="45720" rIns="91440" bIns="45720" rtlCol="0" anchor="b">
            <a:normAutofit/>
          </a:bodyPr>
          <a:lstStyle/>
          <a:p>
            <a:pPr algn="l" defTabSz="914400">
              <a:spcBef>
                <a:spcPct val="0"/>
              </a:spcBef>
            </a:pPr>
            <a:r>
              <a:rPr lang="en-US" sz="2400" kern="1200" cap="all" baseline="0">
                <a:solidFill>
                  <a:schemeClr val="tx1"/>
                </a:solidFill>
                <a:latin typeface="+mj-lt"/>
                <a:ea typeface="+mj-ea"/>
                <a:cs typeface="+mj-cs"/>
              </a:rPr>
              <a:t>Airlines Positioning</a:t>
            </a:r>
          </a:p>
        </p:txBody>
      </p:sp>
      <p:sp>
        <p:nvSpPr>
          <p:cNvPr id="3" name="Text Placeholder 2">
            <a:extLst>
              <a:ext uri="{FF2B5EF4-FFF2-40B4-BE49-F238E27FC236}">
                <a16:creationId xmlns:a16="http://schemas.microsoft.com/office/drawing/2014/main" xmlns="" id="{D3935827-D9AE-4044-9A48-6D953DDD6266}"/>
              </a:ext>
            </a:extLst>
          </p:cNvPr>
          <p:cNvSpPr>
            <a:spLocks noGrp="1"/>
          </p:cNvSpPr>
          <p:nvPr>
            <p:ph type="body" idx="1"/>
          </p:nvPr>
        </p:nvSpPr>
        <p:spPr>
          <a:xfrm>
            <a:off x="231944" y="2611803"/>
            <a:ext cx="2983229" cy="442533"/>
          </a:xfrm>
        </p:spPr>
        <p:txBody>
          <a:bodyPr vert="horz" lIns="91440" tIns="45720" rIns="91440" bIns="45720" rtlCol="0">
            <a:normAutofit/>
          </a:bodyPr>
          <a:lstStyle/>
          <a:p>
            <a:pPr indent="-228600" defTabSz="914400">
              <a:buFont typeface="Arial" panose="020B0604020202020204" pitchFamily="34" charset="0"/>
              <a:buChar char="•"/>
            </a:pPr>
            <a:r>
              <a:rPr lang="en-US" sz="1200" kern="1200">
                <a:solidFill>
                  <a:schemeClr val="tx1"/>
                </a:solidFill>
                <a:latin typeface="+mn-lt"/>
                <a:ea typeface="+mn-ea"/>
                <a:cs typeface="+mn-cs"/>
              </a:rPr>
              <a:t>Positioned based on RPK and Costs</a:t>
            </a:r>
          </a:p>
        </p:txBody>
      </p:sp>
      <p:pic>
        <p:nvPicPr>
          <p:cNvPr id="2050" name="Picture 2">
            <a:extLst>
              <a:ext uri="{FF2B5EF4-FFF2-40B4-BE49-F238E27FC236}">
                <a16:creationId xmlns:a16="http://schemas.microsoft.com/office/drawing/2014/main" xmlns="" id="{9B94FC1F-2339-4351-B45B-6311DFA42E1D}"/>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3978826" y="559594"/>
            <a:ext cx="4401521" cy="41044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093906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14"/>
          <p:cNvSpPr txBox="1">
            <a:spLocks noGrp="1"/>
          </p:cNvSpPr>
          <p:nvPr>
            <p:ph type="title"/>
          </p:nvPr>
        </p:nvSpPr>
        <p:spPr>
          <a:xfrm>
            <a:off x="727800" y="569000"/>
            <a:ext cx="80479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Comparables</a:t>
            </a:r>
            <a:endParaRPr/>
          </a:p>
        </p:txBody>
      </p:sp>
      <p:graphicFrame>
        <p:nvGraphicFramePr>
          <p:cNvPr id="906" name="Google Shape;906;p114"/>
          <p:cNvGraphicFramePr/>
          <p:nvPr/>
        </p:nvGraphicFramePr>
        <p:xfrm>
          <a:off x="952500" y="1428750"/>
          <a:ext cx="7239000" cy="2537280"/>
        </p:xfrm>
        <a:graphic>
          <a:graphicData uri="http://schemas.openxmlformats.org/drawingml/2006/table">
            <a:tbl>
              <a:tblPr>
                <a:noFill/>
              </a:tblPr>
              <a:tblGrid>
                <a:gridCol w="1206500">
                  <a:extLst>
                    <a:ext uri="{9D8B030D-6E8A-4147-A177-3AD203B41FA5}">
                      <a16:colId xmlns:a16="http://schemas.microsoft.com/office/drawing/2014/main" xmlns="" val="20000"/>
                    </a:ext>
                  </a:extLst>
                </a:gridCol>
                <a:gridCol w="1206500">
                  <a:extLst>
                    <a:ext uri="{9D8B030D-6E8A-4147-A177-3AD203B41FA5}">
                      <a16:colId xmlns:a16="http://schemas.microsoft.com/office/drawing/2014/main" xmlns="" val="20001"/>
                    </a:ext>
                  </a:extLst>
                </a:gridCol>
                <a:gridCol w="1206500">
                  <a:extLst>
                    <a:ext uri="{9D8B030D-6E8A-4147-A177-3AD203B41FA5}">
                      <a16:colId xmlns:a16="http://schemas.microsoft.com/office/drawing/2014/main" xmlns="" val="20002"/>
                    </a:ext>
                  </a:extLst>
                </a:gridCol>
                <a:gridCol w="1206500">
                  <a:extLst>
                    <a:ext uri="{9D8B030D-6E8A-4147-A177-3AD203B41FA5}">
                      <a16:colId xmlns:a16="http://schemas.microsoft.com/office/drawing/2014/main" xmlns="" val="20003"/>
                    </a:ext>
                  </a:extLst>
                </a:gridCol>
                <a:gridCol w="1206500">
                  <a:extLst>
                    <a:ext uri="{9D8B030D-6E8A-4147-A177-3AD203B41FA5}">
                      <a16:colId xmlns:a16="http://schemas.microsoft.com/office/drawing/2014/main" xmlns="" val="20004"/>
                    </a:ext>
                  </a:extLst>
                </a:gridCol>
                <a:gridCol w="1206500">
                  <a:extLst>
                    <a:ext uri="{9D8B030D-6E8A-4147-A177-3AD203B41FA5}">
                      <a16:colId xmlns:a16="http://schemas.microsoft.com/office/drawing/2014/main" xmlns="" val="20005"/>
                    </a:ext>
                  </a:extLst>
                </a:gridCol>
              </a:tblGrid>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Price (USD)</a:t>
                      </a:r>
                      <a:endParaRPr/>
                    </a:p>
                  </a:txBody>
                  <a:tcPr marL="91425" marR="91425" marT="91425" marB="91425"/>
                </a:tc>
                <a:tc>
                  <a:txBody>
                    <a:bodyPr/>
                    <a:lstStyle/>
                    <a:p>
                      <a:pPr marL="0" lvl="0" indent="0" algn="l" rtl="0">
                        <a:spcBef>
                          <a:spcPts val="0"/>
                        </a:spcBef>
                        <a:spcAft>
                          <a:spcPts val="0"/>
                        </a:spcAft>
                        <a:buNone/>
                      </a:pPr>
                      <a:r>
                        <a:rPr lang="en"/>
                        <a:t>Market cap ($M)</a:t>
                      </a:r>
                      <a:endParaRPr/>
                    </a:p>
                  </a:txBody>
                  <a:tcPr marL="91425" marR="91425" marT="91425" marB="91425"/>
                </a:tc>
                <a:tc>
                  <a:txBody>
                    <a:bodyPr/>
                    <a:lstStyle/>
                    <a:p>
                      <a:pPr marL="0" lvl="0" indent="0" algn="l" rtl="0">
                        <a:spcBef>
                          <a:spcPts val="0"/>
                        </a:spcBef>
                        <a:spcAft>
                          <a:spcPts val="0"/>
                        </a:spcAft>
                        <a:buNone/>
                      </a:pPr>
                      <a:r>
                        <a:rPr lang="en"/>
                        <a:t>Revenue (mm)</a:t>
                      </a:r>
                      <a:endParaRPr/>
                    </a:p>
                  </a:txBody>
                  <a:tcPr marL="91425" marR="91425" marT="91425" marB="91425"/>
                </a:tc>
                <a:tc>
                  <a:txBody>
                    <a:bodyPr/>
                    <a:lstStyle/>
                    <a:p>
                      <a:pPr marL="0" lvl="0" indent="0" algn="l" rtl="0">
                        <a:spcBef>
                          <a:spcPts val="0"/>
                        </a:spcBef>
                        <a:spcAft>
                          <a:spcPts val="0"/>
                        </a:spcAft>
                        <a:buNone/>
                      </a:pPr>
                      <a:r>
                        <a:rPr lang="en"/>
                        <a:t>EPS</a:t>
                      </a:r>
                      <a:endParaRPr/>
                    </a:p>
                  </a:txBody>
                  <a:tcPr marL="91425" marR="91425" marT="91425" marB="91425"/>
                </a:tc>
                <a:tc>
                  <a:txBody>
                    <a:bodyPr/>
                    <a:lstStyle/>
                    <a:p>
                      <a:pPr marL="0" lvl="0" indent="0" algn="l" rtl="0">
                        <a:spcBef>
                          <a:spcPts val="0"/>
                        </a:spcBef>
                        <a:spcAft>
                          <a:spcPts val="0"/>
                        </a:spcAft>
                        <a:buNone/>
                      </a:pPr>
                      <a:r>
                        <a:rPr lang="en"/>
                        <a:t>DIV</a:t>
                      </a:r>
                      <a:endParaRPr/>
                    </a:p>
                  </a:txBody>
                  <a:tcPr marL="91425" marR="91425" marT="91425" marB="91425"/>
                </a:tc>
                <a:extLst>
                  <a:ext uri="{0D108BD9-81ED-4DB2-BD59-A6C34878D82A}">
                    <a16:rowId xmlns:a16="http://schemas.microsoft.com/office/drawing/2014/main" xmlns="" val="10000"/>
                  </a:ext>
                </a:extLst>
              </a:tr>
              <a:tr h="381000">
                <a:tc>
                  <a:txBody>
                    <a:bodyPr/>
                    <a:lstStyle/>
                    <a:p>
                      <a:pPr marL="0" lvl="0" indent="0" algn="l" rtl="0">
                        <a:spcBef>
                          <a:spcPts val="0"/>
                        </a:spcBef>
                        <a:spcAft>
                          <a:spcPts val="0"/>
                        </a:spcAft>
                        <a:buNone/>
                      </a:pPr>
                      <a:r>
                        <a:rPr lang="en"/>
                        <a:t>Southwest</a:t>
                      </a:r>
                      <a:endParaRPr/>
                    </a:p>
                  </a:txBody>
                  <a:tcPr marL="91425" marR="91425" marT="91425" marB="91425"/>
                </a:tc>
                <a:tc>
                  <a:txBody>
                    <a:bodyPr/>
                    <a:lstStyle/>
                    <a:p>
                      <a:pPr marL="0" lvl="0" indent="0" algn="l" rtl="0">
                        <a:spcBef>
                          <a:spcPts val="0"/>
                        </a:spcBef>
                        <a:spcAft>
                          <a:spcPts val="0"/>
                        </a:spcAft>
                        <a:buNone/>
                      </a:pPr>
                      <a:r>
                        <a:rPr lang="en"/>
                        <a:t>$57.21</a:t>
                      </a:r>
                      <a:endParaRPr/>
                    </a:p>
                  </a:txBody>
                  <a:tcPr marL="91425" marR="91425" marT="91425" marB="91425"/>
                </a:tc>
                <a:tc>
                  <a:txBody>
                    <a:bodyPr/>
                    <a:lstStyle/>
                    <a:p>
                      <a:pPr marL="0" lvl="0" indent="0" algn="l" rtl="0">
                        <a:spcBef>
                          <a:spcPts val="0"/>
                        </a:spcBef>
                        <a:spcAft>
                          <a:spcPts val="0"/>
                        </a:spcAft>
                        <a:buNone/>
                      </a:pPr>
                      <a:r>
                        <a:rPr lang="en"/>
                        <a:t>30,751</a:t>
                      </a:r>
                      <a:endParaRPr/>
                    </a:p>
                  </a:txBody>
                  <a:tcPr marL="91425" marR="91425" marT="91425" marB="91425"/>
                </a:tc>
                <a:tc>
                  <a:txBody>
                    <a:bodyPr/>
                    <a:lstStyle/>
                    <a:p>
                      <a:pPr marL="0" lvl="0" indent="0" algn="l" rtl="0">
                        <a:spcBef>
                          <a:spcPts val="0"/>
                        </a:spcBef>
                        <a:spcAft>
                          <a:spcPts val="0"/>
                        </a:spcAft>
                        <a:buNone/>
                      </a:pPr>
                      <a:r>
                        <a:rPr lang="en"/>
                        <a:t>22,402</a:t>
                      </a:r>
                      <a:endParaRPr/>
                    </a:p>
                  </a:txBody>
                  <a:tcPr marL="91425" marR="91425" marT="91425" marB="91425"/>
                </a:tc>
                <a:tc>
                  <a:txBody>
                    <a:bodyPr/>
                    <a:lstStyle/>
                    <a:p>
                      <a:pPr marL="0" lvl="0" indent="0" algn="l" rtl="0">
                        <a:spcBef>
                          <a:spcPts val="0"/>
                        </a:spcBef>
                        <a:spcAft>
                          <a:spcPts val="0"/>
                        </a:spcAft>
                        <a:buNone/>
                      </a:pPr>
                      <a:r>
                        <a:rPr lang="en"/>
                        <a:t>4.45</a:t>
                      </a:r>
                      <a:endParaRPr/>
                    </a:p>
                  </a:txBody>
                  <a:tcPr marL="91425" marR="91425" marT="91425" marB="91425"/>
                </a:tc>
                <a:tc>
                  <a:txBody>
                    <a:bodyPr/>
                    <a:lstStyle/>
                    <a:p>
                      <a:pPr marL="0" lvl="0" indent="0" algn="l" rtl="0">
                        <a:spcBef>
                          <a:spcPts val="0"/>
                        </a:spcBef>
                        <a:spcAft>
                          <a:spcPts val="0"/>
                        </a:spcAft>
                        <a:buNone/>
                      </a:pPr>
                      <a:r>
                        <a:rPr lang="en-US"/>
                        <a:t>1.26%</a:t>
                      </a:r>
                      <a:endParaRPr/>
                    </a:p>
                  </a:txBody>
                  <a:tcPr marL="91425" marR="91425" marT="91425" marB="91425"/>
                </a:tc>
                <a:extLst>
                  <a:ext uri="{0D108BD9-81ED-4DB2-BD59-A6C34878D82A}">
                    <a16:rowId xmlns:a16="http://schemas.microsoft.com/office/drawing/2014/main" xmlns="" val="10001"/>
                  </a:ext>
                </a:extLst>
              </a:tr>
              <a:tr h="381000">
                <a:tc>
                  <a:txBody>
                    <a:bodyPr/>
                    <a:lstStyle/>
                    <a:p>
                      <a:pPr marL="0" lvl="0" indent="0" algn="l" rtl="0">
                        <a:spcBef>
                          <a:spcPts val="0"/>
                        </a:spcBef>
                        <a:spcAft>
                          <a:spcPts val="0"/>
                        </a:spcAft>
                        <a:buNone/>
                      </a:pPr>
                      <a:r>
                        <a:rPr lang="en"/>
                        <a:t>Delta</a:t>
                      </a:r>
                      <a:endParaRPr/>
                    </a:p>
                  </a:txBody>
                  <a:tcPr marL="91425" marR="91425" marT="91425" marB="91425"/>
                </a:tc>
                <a:tc>
                  <a:txBody>
                    <a:bodyPr/>
                    <a:lstStyle/>
                    <a:p>
                      <a:pPr marL="0" lvl="0" indent="0" algn="l" rtl="0">
                        <a:spcBef>
                          <a:spcPts val="0"/>
                        </a:spcBef>
                        <a:spcAft>
                          <a:spcPts val="0"/>
                        </a:spcAft>
                        <a:buNone/>
                      </a:pPr>
                      <a:r>
                        <a:rPr lang="en"/>
                        <a:t>$55.38</a:t>
                      </a:r>
                      <a:endParaRPr/>
                    </a:p>
                  </a:txBody>
                  <a:tcPr marL="91425" marR="91425" marT="91425" marB="91425"/>
                </a:tc>
                <a:tc>
                  <a:txBody>
                    <a:bodyPr/>
                    <a:lstStyle/>
                    <a:p>
                      <a:pPr marL="0" lvl="0" indent="0" algn="l" rtl="0">
                        <a:spcBef>
                          <a:spcPts val="0"/>
                        </a:spcBef>
                        <a:spcAft>
                          <a:spcPts val="0"/>
                        </a:spcAft>
                        <a:buNone/>
                      </a:pPr>
                      <a:r>
                        <a:rPr lang="en"/>
                        <a:t>35,683</a:t>
                      </a:r>
                      <a:endParaRPr/>
                    </a:p>
                  </a:txBody>
                  <a:tcPr marL="91425" marR="91425" marT="91425" marB="91425"/>
                </a:tc>
                <a:tc>
                  <a:txBody>
                    <a:bodyPr/>
                    <a:lstStyle/>
                    <a:p>
                      <a:pPr marL="0" lvl="0" indent="0" algn="l" rtl="0">
                        <a:spcBef>
                          <a:spcPts val="0"/>
                        </a:spcBef>
                        <a:spcAft>
                          <a:spcPts val="0"/>
                        </a:spcAft>
                        <a:buNone/>
                      </a:pPr>
                      <a:r>
                        <a:rPr lang="en"/>
                        <a:t>46,310</a:t>
                      </a:r>
                      <a:endParaRPr/>
                    </a:p>
                  </a:txBody>
                  <a:tcPr marL="91425" marR="91425" marT="91425" marB="91425"/>
                </a:tc>
                <a:tc>
                  <a:txBody>
                    <a:bodyPr/>
                    <a:lstStyle/>
                    <a:p>
                      <a:pPr marL="0" lvl="0" indent="0" algn="l" rtl="0">
                        <a:spcBef>
                          <a:spcPts val="0"/>
                        </a:spcBef>
                        <a:spcAft>
                          <a:spcPts val="0"/>
                        </a:spcAft>
                        <a:buNone/>
                      </a:pPr>
                      <a:r>
                        <a:rPr lang="en"/>
                        <a:t>7.07</a:t>
                      </a:r>
                      <a:endParaRPr/>
                    </a:p>
                  </a:txBody>
                  <a:tcPr marL="91425" marR="91425" marT="91425" marB="91425"/>
                </a:tc>
                <a:tc>
                  <a:txBody>
                    <a:bodyPr/>
                    <a:lstStyle/>
                    <a:p>
                      <a:pPr marL="0" lvl="0" indent="0" algn="l" rtl="0">
                        <a:spcBef>
                          <a:spcPts val="0"/>
                        </a:spcBef>
                        <a:spcAft>
                          <a:spcPts val="0"/>
                        </a:spcAft>
                        <a:buNone/>
                      </a:pPr>
                      <a:r>
                        <a:rPr lang="en-US"/>
                        <a:t>2.9%</a:t>
                      </a:r>
                      <a:endParaRPr/>
                    </a:p>
                  </a:txBody>
                  <a:tcPr marL="91425" marR="91425" marT="91425" marB="91425"/>
                </a:tc>
                <a:extLst>
                  <a:ext uri="{0D108BD9-81ED-4DB2-BD59-A6C34878D82A}">
                    <a16:rowId xmlns:a16="http://schemas.microsoft.com/office/drawing/2014/main" xmlns="" val="10002"/>
                  </a:ext>
                </a:extLst>
              </a:tr>
              <a:tr h="381000">
                <a:tc>
                  <a:txBody>
                    <a:bodyPr/>
                    <a:lstStyle/>
                    <a:p>
                      <a:pPr marL="0" lvl="0" indent="0" algn="l" rtl="0">
                        <a:spcBef>
                          <a:spcPts val="0"/>
                        </a:spcBef>
                        <a:spcAft>
                          <a:spcPts val="0"/>
                        </a:spcAft>
                        <a:buNone/>
                      </a:pPr>
                      <a:r>
                        <a:rPr lang="en"/>
                        <a:t>American</a:t>
                      </a:r>
                      <a:endParaRPr/>
                    </a:p>
                  </a:txBody>
                  <a:tcPr marL="91425" marR="91425" marT="91425" marB="91425"/>
                </a:tc>
                <a:tc>
                  <a:txBody>
                    <a:bodyPr/>
                    <a:lstStyle/>
                    <a:p>
                      <a:pPr marL="0" lvl="0" indent="0" algn="l" rtl="0">
                        <a:spcBef>
                          <a:spcPts val="0"/>
                        </a:spcBef>
                        <a:spcAft>
                          <a:spcPts val="0"/>
                        </a:spcAft>
                        <a:buNone/>
                      </a:pPr>
                      <a:r>
                        <a:rPr lang="en"/>
                        <a:t>$30.92</a:t>
                      </a:r>
                      <a:endParaRPr/>
                    </a:p>
                  </a:txBody>
                  <a:tcPr marL="91425" marR="91425" marT="91425" marB="91425"/>
                </a:tc>
                <a:tc>
                  <a:txBody>
                    <a:bodyPr/>
                    <a:lstStyle/>
                    <a:p>
                      <a:pPr marL="0" lvl="0" indent="0" algn="l" rtl="0">
                        <a:spcBef>
                          <a:spcPts val="0"/>
                        </a:spcBef>
                        <a:spcAft>
                          <a:spcPts val="0"/>
                        </a:spcAft>
                        <a:buNone/>
                      </a:pPr>
                      <a:r>
                        <a:rPr lang="en"/>
                        <a:t>13,544</a:t>
                      </a:r>
                      <a:endParaRPr/>
                    </a:p>
                  </a:txBody>
                  <a:tcPr marL="91425" marR="91425" marT="91425" marB="91425"/>
                </a:tc>
                <a:tc>
                  <a:txBody>
                    <a:bodyPr/>
                    <a:lstStyle/>
                    <a:p>
                      <a:pPr marL="0" lvl="0" indent="0" algn="l" rtl="0">
                        <a:spcBef>
                          <a:spcPts val="0"/>
                        </a:spcBef>
                        <a:spcAft>
                          <a:spcPts val="0"/>
                        </a:spcAft>
                        <a:buNone/>
                      </a:pPr>
                      <a:r>
                        <a:rPr lang="en"/>
                        <a:t>45,393</a:t>
                      </a:r>
                      <a:endParaRPr/>
                    </a:p>
                  </a:txBody>
                  <a:tcPr marL="91425" marR="91425" marT="91425" marB="91425"/>
                </a:tc>
                <a:tc>
                  <a:txBody>
                    <a:bodyPr/>
                    <a:lstStyle/>
                    <a:p>
                      <a:pPr marL="0" lvl="0" indent="0" algn="l" rtl="0">
                        <a:spcBef>
                          <a:spcPts val="0"/>
                        </a:spcBef>
                        <a:spcAft>
                          <a:spcPts val="0"/>
                        </a:spcAft>
                        <a:buNone/>
                      </a:pPr>
                      <a:r>
                        <a:rPr lang="en"/>
                        <a:t>3.53</a:t>
                      </a:r>
                      <a:endParaRPr/>
                    </a:p>
                  </a:txBody>
                  <a:tcPr marL="91425" marR="91425" marT="91425" marB="91425"/>
                </a:tc>
                <a:tc>
                  <a:txBody>
                    <a:bodyPr/>
                    <a:lstStyle/>
                    <a:p>
                      <a:pPr marL="0" lvl="0" indent="0" algn="l" rtl="0">
                        <a:spcBef>
                          <a:spcPts val="0"/>
                        </a:spcBef>
                        <a:spcAft>
                          <a:spcPts val="0"/>
                        </a:spcAft>
                        <a:buNone/>
                      </a:pPr>
                      <a:r>
                        <a:rPr lang="en"/>
                        <a:t>1.3%</a:t>
                      </a:r>
                      <a:endParaRPr/>
                    </a:p>
                  </a:txBody>
                  <a:tcPr marL="91425" marR="91425" marT="91425" marB="91425"/>
                </a:tc>
                <a:extLst>
                  <a:ext uri="{0D108BD9-81ED-4DB2-BD59-A6C34878D82A}">
                    <a16:rowId xmlns:a16="http://schemas.microsoft.com/office/drawing/2014/main" xmlns="" val="10003"/>
                  </a:ext>
                </a:extLst>
              </a:tr>
              <a:tr h="381000">
                <a:tc>
                  <a:txBody>
                    <a:bodyPr/>
                    <a:lstStyle/>
                    <a:p>
                      <a:pPr marL="0" lvl="0" indent="0" algn="l" rtl="0">
                        <a:spcBef>
                          <a:spcPts val="0"/>
                        </a:spcBef>
                        <a:spcAft>
                          <a:spcPts val="0"/>
                        </a:spcAft>
                        <a:buNone/>
                      </a:pPr>
                      <a:r>
                        <a:rPr lang="en"/>
                        <a:t>Alaska</a:t>
                      </a:r>
                      <a:endParaRPr/>
                    </a:p>
                  </a:txBody>
                  <a:tcPr marL="91425" marR="91425" marT="91425" marB="91425"/>
                </a:tc>
                <a:tc>
                  <a:txBody>
                    <a:bodyPr/>
                    <a:lstStyle/>
                    <a:p>
                      <a:pPr marL="0" lvl="0" indent="0" algn="l" rtl="0">
                        <a:spcBef>
                          <a:spcPts val="0"/>
                        </a:spcBef>
                        <a:spcAft>
                          <a:spcPts val="0"/>
                        </a:spcAft>
                        <a:buNone/>
                      </a:pPr>
                      <a:r>
                        <a:rPr lang="en"/>
                        <a:t>$69.76</a:t>
                      </a:r>
                      <a:endParaRPr/>
                    </a:p>
                  </a:txBody>
                  <a:tcPr marL="91425" marR="91425" marT="91425" marB="91425"/>
                </a:tc>
                <a:tc>
                  <a:txBody>
                    <a:bodyPr/>
                    <a:lstStyle/>
                    <a:p>
                      <a:pPr marL="0" lvl="0" indent="0" algn="l" rtl="0">
                        <a:spcBef>
                          <a:spcPts val="0"/>
                        </a:spcBef>
                        <a:spcAft>
                          <a:spcPts val="0"/>
                        </a:spcAft>
                        <a:buNone/>
                      </a:pPr>
                      <a:r>
                        <a:rPr lang="en"/>
                        <a:t>8,599</a:t>
                      </a:r>
                      <a:endParaRPr/>
                    </a:p>
                  </a:txBody>
                  <a:tcPr marL="91425" marR="91425" marT="91425" marB="91425"/>
                </a:tc>
                <a:tc>
                  <a:txBody>
                    <a:bodyPr/>
                    <a:lstStyle/>
                    <a:p>
                      <a:pPr marL="0" lvl="0" indent="0" algn="l" rtl="0">
                        <a:spcBef>
                          <a:spcPts val="0"/>
                        </a:spcBef>
                        <a:spcAft>
                          <a:spcPts val="0"/>
                        </a:spcAft>
                        <a:buNone/>
                      </a:pPr>
                      <a:r>
                        <a:rPr lang="en"/>
                        <a:t>3,724</a:t>
                      </a:r>
                      <a:endParaRPr/>
                    </a:p>
                  </a:txBody>
                  <a:tcPr marL="91425" marR="91425" marT="91425" marB="91425"/>
                </a:tc>
                <a:tc>
                  <a:txBody>
                    <a:bodyPr/>
                    <a:lstStyle/>
                    <a:p>
                      <a:pPr marL="0" lvl="0" indent="0" algn="l" rtl="0">
                        <a:spcBef>
                          <a:spcPts val="0"/>
                        </a:spcBef>
                        <a:spcAft>
                          <a:spcPts val="0"/>
                        </a:spcAft>
                        <a:buNone/>
                      </a:pPr>
                      <a:r>
                        <a:rPr lang="en"/>
                        <a:t>5.06</a:t>
                      </a:r>
                      <a:endParaRPr/>
                    </a:p>
                  </a:txBody>
                  <a:tcPr marL="91425" marR="91425" marT="91425" marB="91425"/>
                </a:tc>
                <a:tc>
                  <a:txBody>
                    <a:bodyPr/>
                    <a:lstStyle/>
                    <a:p>
                      <a:pPr marL="0" lvl="0" indent="0" algn="l" rtl="0">
                        <a:spcBef>
                          <a:spcPts val="0"/>
                        </a:spcBef>
                        <a:spcAft>
                          <a:spcPts val="0"/>
                        </a:spcAft>
                        <a:buNone/>
                      </a:pPr>
                      <a:r>
                        <a:rPr lang="en"/>
                        <a:t>2%</a:t>
                      </a:r>
                      <a:endParaRPr/>
                    </a:p>
                  </a:txBody>
                  <a:tcPr marL="91425" marR="91425" marT="91425" marB="91425"/>
                </a:tc>
                <a:extLst>
                  <a:ext uri="{0D108BD9-81ED-4DB2-BD59-A6C34878D82A}">
                    <a16:rowId xmlns:a16="http://schemas.microsoft.com/office/drawing/2014/main" xmlns="" val="10004"/>
                  </a:ext>
                </a:extLst>
              </a:tr>
              <a:tr h="381000">
                <a:tc>
                  <a:txBody>
                    <a:bodyPr/>
                    <a:lstStyle/>
                    <a:p>
                      <a:pPr marL="0" lvl="0" indent="0" algn="l" rtl="0">
                        <a:spcBef>
                          <a:spcPts val="0"/>
                        </a:spcBef>
                        <a:spcAft>
                          <a:spcPts val="0"/>
                        </a:spcAft>
                        <a:buNone/>
                      </a:pPr>
                      <a:r>
                        <a:rPr lang="en"/>
                        <a:t>Jetblue</a:t>
                      </a:r>
                      <a:endParaRPr/>
                    </a:p>
                  </a:txBody>
                  <a:tcPr marL="91425" marR="91425" marT="91425" marB="91425"/>
                </a:tc>
                <a:tc>
                  <a:txBody>
                    <a:bodyPr/>
                    <a:lstStyle/>
                    <a:p>
                      <a:pPr marL="0" lvl="0" indent="0" algn="l" rtl="0">
                        <a:spcBef>
                          <a:spcPts val="0"/>
                        </a:spcBef>
                        <a:spcAft>
                          <a:spcPts val="0"/>
                        </a:spcAft>
                        <a:buNone/>
                      </a:pPr>
                      <a:r>
                        <a:rPr lang="en"/>
                        <a:t>$19.47</a:t>
                      </a:r>
                      <a:endParaRPr/>
                    </a:p>
                  </a:txBody>
                  <a:tcPr marL="91425" marR="91425" marT="91425" marB="91425"/>
                </a:tc>
                <a:tc>
                  <a:txBody>
                    <a:bodyPr/>
                    <a:lstStyle/>
                    <a:p>
                      <a:pPr marL="0" lvl="0" indent="0" algn="l" rtl="0">
                        <a:spcBef>
                          <a:spcPts val="0"/>
                        </a:spcBef>
                        <a:spcAft>
                          <a:spcPts val="0"/>
                        </a:spcAft>
                        <a:buNone/>
                      </a:pPr>
                      <a:r>
                        <a:rPr lang="en"/>
                        <a:t>5,620</a:t>
                      </a:r>
                      <a:endParaRPr/>
                    </a:p>
                  </a:txBody>
                  <a:tcPr marL="91425" marR="91425" marT="91425" marB="91425"/>
                </a:tc>
                <a:tc>
                  <a:txBody>
                    <a:bodyPr/>
                    <a:lstStyle/>
                    <a:p>
                      <a:pPr marL="0" lvl="0" indent="0" algn="l" rtl="0">
                        <a:spcBef>
                          <a:spcPts val="0"/>
                        </a:spcBef>
                        <a:spcAft>
                          <a:spcPts val="0"/>
                        </a:spcAft>
                        <a:buNone/>
                      </a:pPr>
                      <a:r>
                        <a:rPr lang="en"/>
                        <a:t>8,617</a:t>
                      </a:r>
                      <a:endParaRPr/>
                    </a:p>
                  </a:txBody>
                  <a:tcPr marL="91425" marR="91425" marT="91425" marB="91425"/>
                </a:tc>
                <a:tc>
                  <a:txBody>
                    <a:bodyPr/>
                    <a:lstStyle/>
                    <a:p>
                      <a:pPr marL="0" lvl="0" indent="0" algn="l" rtl="0">
                        <a:spcBef>
                          <a:spcPts val="0"/>
                        </a:spcBef>
                        <a:spcAft>
                          <a:spcPts val="0"/>
                        </a:spcAft>
                        <a:buNone/>
                      </a:pPr>
                      <a:r>
                        <a:rPr lang="en"/>
                        <a:t>4.92</a:t>
                      </a:r>
                      <a:endParaRPr/>
                    </a:p>
                  </a:txBody>
                  <a:tcPr marL="91425" marR="91425" marT="91425" marB="91425"/>
                </a:tc>
                <a:tc>
                  <a:txBody>
                    <a:bodyPr/>
                    <a:lstStyle/>
                    <a:p>
                      <a:pPr marL="0" lvl="0" indent="0" algn="l" rtl="0">
                        <a:spcBef>
                          <a:spcPts val="0"/>
                        </a:spcBef>
                        <a:spcAft>
                          <a:spcPts val="0"/>
                        </a:spcAft>
                        <a:buNone/>
                      </a:pPr>
                      <a:r>
                        <a:rPr lang="en"/>
                        <a:t>None</a:t>
                      </a:r>
                      <a:endParaRPr/>
                    </a:p>
                  </a:txBody>
                  <a:tcPr marL="91425" marR="91425" marT="91425" marB="91425"/>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716824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05;p114"/>
          <p:cNvSpPr txBox="1">
            <a:spLocks noGrp="1"/>
          </p:cNvSpPr>
          <p:nvPr>
            <p:ph type="title"/>
          </p:nvPr>
        </p:nvSpPr>
        <p:spPr>
          <a:xfrm>
            <a:off x="1096100" y="353100"/>
            <a:ext cx="8047900" cy="535200"/>
          </a:xfrm>
          <a:prstGeom prst="rect">
            <a:avLst/>
          </a:prstGeom>
        </p:spPr>
        <p:txBody>
          <a:bodyPr spcFirstLastPara="1" wrap="square" lIns="91425" tIns="91425" rIns="91425" bIns="91425" anchor="t" anchorCtr="0">
            <a:noAutofit/>
          </a:bodyPr>
          <a:lstStyle/>
          <a:p>
            <a:pPr>
              <a:spcBef>
                <a:spcPts val="0"/>
              </a:spcBef>
            </a:pPr>
            <a:r>
              <a:rPr lang="en"/>
              <a:t>						Comparables: </a:t>
            </a:r>
            <a:r>
              <a:rPr lang="en" sz="1600"/>
              <a:t>Southwest has led in recent years in the US</a:t>
            </a:r>
            <a:endParaRPr lang="en-US" sz="1600"/>
          </a:p>
        </p:txBody>
      </p:sp>
      <p:pic>
        <p:nvPicPr>
          <p:cNvPr id="2" name="Picture 1"/>
          <p:cNvPicPr>
            <a:picLocks noChangeAspect="1"/>
          </p:cNvPicPr>
          <p:nvPr/>
        </p:nvPicPr>
        <p:blipFill>
          <a:blip r:embed="rId2"/>
          <a:stretch>
            <a:fillRect/>
          </a:stretch>
        </p:blipFill>
        <p:spPr>
          <a:xfrm>
            <a:off x="1943764" y="1209453"/>
            <a:ext cx="5371190" cy="3821519"/>
          </a:xfrm>
          <a:prstGeom prst="rect">
            <a:avLst/>
          </a:prstGeom>
        </p:spPr>
      </p:pic>
    </p:spTree>
    <p:extLst>
      <p:ext uri="{BB962C8B-B14F-4D97-AF65-F5344CB8AC3E}">
        <p14:creationId xmlns:p14="http://schemas.microsoft.com/office/powerpoint/2010/main" xmlns="" val="1364664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49794" y="973120"/>
            <a:ext cx="5429888" cy="3929671"/>
          </a:xfrm>
          <a:prstGeom prst="rect">
            <a:avLst/>
          </a:prstGeom>
        </p:spPr>
      </p:pic>
      <p:sp>
        <p:nvSpPr>
          <p:cNvPr id="6" name="Google Shape;905;p114"/>
          <p:cNvSpPr txBox="1">
            <a:spLocks noGrp="1"/>
          </p:cNvSpPr>
          <p:nvPr>
            <p:ph type="title"/>
          </p:nvPr>
        </p:nvSpPr>
        <p:spPr>
          <a:xfrm>
            <a:off x="1046887" y="222703"/>
            <a:ext cx="80479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Comparables</a:t>
            </a:r>
            <a:endParaRPr/>
          </a:p>
        </p:txBody>
      </p:sp>
    </p:spTree>
    <p:extLst>
      <p:ext uri="{BB962C8B-B14F-4D97-AF65-F5344CB8AC3E}">
        <p14:creationId xmlns:p14="http://schemas.microsoft.com/office/powerpoint/2010/main" xmlns="" val="2788407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4"/>
          <p:cNvSpPr txBox="1">
            <a:spLocks noGrp="1"/>
          </p:cNvSpPr>
          <p:nvPr>
            <p:ph type="title"/>
          </p:nvPr>
        </p:nvSpPr>
        <p:spPr>
          <a:xfrm>
            <a:off x="5070106" y="551930"/>
            <a:ext cx="3286286" cy="535200"/>
          </a:xfrm>
          <a:prstGeom prst="rect">
            <a:avLst/>
          </a:prstGeom>
        </p:spPr>
        <p:txBody>
          <a:bodyPr spcFirstLastPara="1" wrap="square" lIns="91425" tIns="91425" rIns="91425" bIns="91425" anchor="t" anchorCtr="0">
            <a:noAutofit/>
          </a:bodyPr>
          <a:lstStyle/>
          <a:p>
            <a:pPr algn="l">
              <a:spcBef>
                <a:spcPts val="0"/>
              </a:spcBef>
            </a:pPr>
            <a:r>
              <a:rPr lang="en"/>
              <a:t>Fleet: </a:t>
            </a:r>
            <a:br>
              <a:rPr lang="en"/>
            </a:br>
            <a:r>
              <a:rPr lang="en" b="1"/>
              <a:t>753 Aircraft</a:t>
            </a:r>
            <a:endParaRPr b="1"/>
          </a:p>
        </p:txBody>
      </p:sp>
      <p:sp>
        <p:nvSpPr>
          <p:cNvPr id="836" name="Google Shape;836;p104"/>
          <p:cNvSpPr txBox="1">
            <a:spLocks noGrp="1"/>
          </p:cNvSpPr>
          <p:nvPr>
            <p:ph type="title"/>
          </p:nvPr>
        </p:nvSpPr>
        <p:spPr>
          <a:xfrm>
            <a:off x="859375" y="1366925"/>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As of June 30, 2019</a:t>
            </a:r>
            <a:endParaRPr sz="1400"/>
          </a:p>
        </p:txBody>
      </p:sp>
      <p:pic>
        <p:nvPicPr>
          <p:cNvPr id="2" name="Picture 1"/>
          <p:cNvPicPr>
            <a:picLocks noChangeAspect="1"/>
          </p:cNvPicPr>
          <p:nvPr/>
        </p:nvPicPr>
        <p:blipFill>
          <a:blip r:embed="rId3"/>
          <a:stretch>
            <a:fillRect/>
          </a:stretch>
        </p:blipFill>
        <p:spPr>
          <a:xfrm>
            <a:off x="86728" y="1734650"/>
            <a:ext cx="9057272" cy="1079500"/>
          </a:xfrm>
          <a:prstGeom prst="rect">
            <a:avLst/>
          </a:prstGeom>
        </p:spPr>
      </p:pic>
      <p:pic>
        <p:nvPicPr>
          <p:cNvPr id="2050" name="Picture 2" descr="Image result for boeing 737 southwes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61100" y="3031950"/>
            <a:ext cx="2501900" cy="18764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Google Shape;834;p104">
            <a:extLst>
              <a:ext uri="{FF2B5EF4-FFF2-40B4-BE49-F238E27FC236}">
                <a16:creationId xmlns:a16="http://schemas.microsoft.com/office/drawing/2014/main" xmlns="" id="{12DDCC79-DCE8-45E7-B888-60415CF5E975}"/>
              </a:ext>
            </a:extLst>
          </p:cNvPr>
          <p:cNvSpPr txBox="1">
            <a:spLocks/>
          </p:cNvSpPr>
          <p:nvPr/>
        </p:nvSpPr>
        <p:spPr>
          <a:xfrm>
            <a:off x="378047" y="2990330"/>
            <a:ext cx="3286286" cy="535200"/>
          </a:xfrm>
          <a:prstGeom prst="rect">
            <a:avLst/>
          </a:prstGeom>
        </p:spPr>
        <p:txBody>
          <a:bodyPr spcFirstLastPara="1" vert="horz" wrap="square" lIns="91425" tIns="91425" rIns="91425" bIns="91425" rtlCol="0" anchor="t" anchorCtr="0">
            <a:noAutofit/>
          </a:bodyPr>
          <a:lst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l">
              <a:spcBef>
                <a:spcPts val="0"/>
              </a:spcBef>
            </a:pPr>
            <a:r>
              <a:rPr lang="en-US"/>
              <a:t>Fleet is mainly owned</a:t>
            </a:r>
            <a:endParaRPr lang="en-US" b="1"/>
          </a:p>
        </p:txBody>
      </p:sp>
    </p:spTree>
    <p:extLst>
      <p:ext uri="{BB962C8B-B14F-4D97-AF65-F5344CB8AC3E}">
        <p14:creationId xmlns:p14="http://schemas.microsoft.com/office/powerpoint/2010/main" xmlns="" val="29582032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3928525" y="34307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Fleet Projections</a:t>
            </a:r>
            <a:endParaRPr/>
          </a:p>
        </p:txBody>
      </p:sp>
      <p:pic>
        <p:nvPicPr>
          <p:cNvPr id="267" name="Google Shape;267;p47"/>
          <p:cNvPicPr preferRelativeResize="0"/>
          <p:nvPr/>
        </p:nvPicPr>
        <p:blipFill>
          <a:blip r:embed="rId3">
            <a:alphaModFix/>
          </a:blip>
          <a:stretch>
            <a:fillRect/>
          </a:stretch>
        </p:blipFill>
        <p:spPr>
          <a:xfrm>
            <a:off x="1543175" y="1017725"/>
            <a:ext cx="6645650" cy="3651325"/>
          </a:xfrm>
          <a:prstGeom prst="rect">
            <a:avLst/>
          </a:prstGeom>
          <a:noFill/>
          <a:ln>
            <a:noFill/>
          </a:ln>
        </p:spPr>
      </p:pic>
      <p:pic>
        <p:nvPicPr>
          <p:cNvPr id="4" name="Google Shape;357;p48">
            <a:extLst>
              <a:ext uri="{FF2B5EF4-FFF2-40B4-BE49-F238E27FC236}">
                <a16:creationId xmlns:a16="http://schemas.microsoft.com/office/drawing/2014/main" xmlns="" id="{22B48D1B-BCA0-C049-B0AB-52BA51EFDB32}"/>
              </a:ext>
            </a:extLst>
          </p:cNvPr>
          <p:cNvPicPr preferRelativeResize="0"/>
          <p:nvPr/>
        </p:nvPicPr>
        <p:blipFill>
          <a:blip r:embed="rId4">
            <a:alphaModFix/>
          </a:blip>
          <a:stretch>
            <a:fillRect/>
          </a:stretch>
        </p:blipFill>
        <p:spPr>
          <a:xfrm>
            <a:off x="7859087" y="142823"/>
            <a:ext cx="973213" cy="973212"/>
          </a:xfrm>
          <a:prstGeom prst="rect">
            <a:avLst/>
          </a:prstGeom>
          <a:noFill/>
          <a:ln>
            <a:noFill/>
          </a:ln>
        </p:spPr>
      </p:pic>
    </p:spTree>
    <p:extLst>
      <p:ext uri="{BB962C8B-B14F-4D97-AF65-F5344CB8AC3E}">
        <p14:creationId xmlns:p14="http://schemas.microsoft.com/office/powerpoint/2010/main" xmlns="" val="40066444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Shape 1515"/>
          <p:cNvSpPr txBox="1">
            <a:spLocks noGrp="1"/>
          </p:cNvSpPr>
          <p:nvPr>
            <p:ph type="title"/>
          </p:nvPr>
        </p:nvSpPr>
        <p:spPr>
          <a:xfrm>
            <a:off x="2915167" y="17855"/>
            <a:ext cx="6374294" cy="1002717"/>
          </a:xfrm>
          <a:prstGeom prst="rect">
            <a:avLst/>
          </a:prstGeom>
          <a:noFill/>
          <a:ln>
            <a:noFill/>
          </a:ln>
        </p:spPr>
        <p:txBody>
          <a:bodyPr vert="horz" lIns="91425" tIns="45713" rIns="91425" bIns="45713" rtlCol="0" anchor="b" anchorCtr="0">
            <a:noAutofit/>
          </a:bodyPr>
          <a:lstStyle/>
          <a:p>
            <a:pPr algn="ctr">
              <a:spcBef>
                <a:spcPts val="0"/>
              </a:spcBef>
              <a:buClr>
                <a:schemeClr val="accent1"/>
              </a:buClr>
              <a:buSzPct val="25000"/>
            </a:pPr>
            <a:r>
              <a:rPr lang="en-US" sz="3600" cap="none" dirty="0">
                <a:latin typeface="Century Gothic"/>
                <a:ea typeface="Source Sans Pro"/>
                <a:cs typeface="Source Sans Pro"/>
                <a:sym typeface="Source Sans Pro"/>
              </a:rPr>
              <a:t>Operations Analysis	</a:t>
            </a:r>
            <a:endParaRPr lang="en-US" sz="3600" cap="none" dirty="0">
              <a:latin typeface="Century Gothic"/>
              <a:ea typeface="Source Sans Pro"/>
              <a:cs typeface="Source Sans Pro"/>
            </a:endParaRPr>
          </a:p>
        </p:txBody>
      </p:sp>
      <p:pic>
        <p:nvPicPr>
          <p:cNvPr id="1516" name="Shape 1516"/>
          <p:cNvPicPr preferRelativeResize="0">
            <a:picLocks noGrp="1"/>
          </p:cNvPicPr>
          <p:nvPr>
            <p:ph type="body" idx="1"/>
          </p:nvPr>
        </p:nvPicPr>
        <p:blipFill rotWithShape="1">
          <a:blip r:embed="rId3">
            <a:alphaModFix/>
          </a:blip>
          <a:srcRect r="-197" b="-312"/>
          <a:stretch/>
        </p:blipFill>
        <p:spPr>
          <a:xfrm>
            <a:off x="346386" y="1020572"/>
            <a:ext cx="8467262" cy="4097274"/>
          </a:xfrm>
          <a:prstGeom prst="rect">
            <a:avLst/>
          </a:prstGeom>
          <a:noFill/>
          <a:ln>
            <a:noFill/>
          </a:ln>
        </p:spPr>
      </p:pic>
    </p:spTree>
    <p:extLst>
      <p:ext uri="{BB962C8B-B14F-4D97-AF65-F5344CB8AC3E}">
        <p14:creationId xmlns:p14="http://schemas.microsoft.com/office/powerpoint/2010/main" xmlns="" val="88524461"/>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Sales by Region</a:t>
            </a:r>
          </a:p>
        </p:txBody>
      </p:sp>
      <p:pic>
        <p:nvPicPr>
          <p:cNvPr id="4" name="Picture 3"/>
          <p:cNvPicPr>
            <a:picLocks noChangeAspect="1"/>
          </p:cNvPicPr>
          <p:nvPr/>
        </p:nvPicPr>
        <p:blipFill>
          <a:blip r:embed="rId2"/>
          <a:stretch>
            <a:fillRect/>
          </a:stretch>
        </p:blipFill>
        <p:spPr>
          <a:xfrm>
            <a:off x="280987" y="1628775"/>
            <a:ext cx="8582025" cy="1714500"/>
          </a:xfrm>
          <a:prstGeom prst="rect">
            <a:avLst/>
          </a:prstGeom>
        </p:spPr>
      </p:pic>
    </p:spTree>
    <p:extLst>
      <p:ext uri="{BB962C8B-B14F-4D97-AF65-F5344CB8AC3E}">
        <p14:creationId xmlns:p14="http://schemas.microsoft.com/office/powerpoint/2010/main" xmlns="" val="24459136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Revenues</a:t>
            </a:r>
            <a:endParaRPr lang="en-CA"/>
          </a:p>
        </p:txBody>
      </p:sp>
      <p:pic>
        <p:nvPicPr>
          <p:cNvPr id="4" name="Picture 3"/>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869590" y="313049"/>
            <a:ext cx="1760060" cy="260231"/>
          </a:xfrm>
          <a:prstGeom prst="rect">
            <a:avLst/>
          </a:prstGeom>
        </p:spPr>
      </p:pic>
      <p:pic>
        <p:nvPicPr>
          <p:cNvPr id="7" name="Picture 6"/>
          <p:cNvPicPr>
            <a:picLocks noChangeAspect="1"/>
          </p:cNvPicPr>
          <p:nvPr/>
        </p:nvPicPr>
        <p:blipFill>
          <a:blip r:embed="rId4"/>
          <a:stretch>
            <a:fillRect/>
          </a:stretch>
        </p:blipFill>
        <p:spPr>
          <a:xfrm>
            <a:off x="4698585" y="1543051"/>
            <a:ext cx="3845340" cy="2833687"/>
          </a:xfrm>
          <a:prstGeom prst="rect">
            <a:avLst/>
          </a:prstGeom>
        </p:spPr>
      </p:pic>
      <p:pic>
        <p:nvPicPr>
          <p:cNvPr id="8" name="Picture 7"/>
          <p:cNvPicPr>
            <a:picLocks noChangeAspect="1"/>
          </p:cNvPicPr>
          <p:nvPr/>
        </p:nvPicPr>
        <p:blipFill>
          <a:blip r:embed="rId5"/>
          <a:stretch>
            <a:fillRect/>
          </a:stretch>
        </p:blipFill>
        <p:spPr>
          <a:xfrm>
            <a:off x="734409" y="1543051"/>
            <a:ext cx="3794080" cy="2833687"/>
          </a:xfrm>
          <a:prstGeom prst="rect">
            <a:avLst/>
          </a:prstGeom>
        </p:spPr>
      </p:pic>
    </p:spTree>
    <p:extLst>
      <p:ext uri="{BB962C8B-B14F-4D97-AF65-F5344CB8AC3E}">
        <p14:creationId xmlns:p14="http://schemas.microsoft.com/office/powerpoint/2010/main" xmlns="" val="2077250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OPERATING INCOME</a:t>
            </a:r>
          </a:p>
        </p:txBody>
      </p:sp>
      <p:pic>
        <p:nvPicPr>
          <p:cNvPr id="4" name="Picture 3"/>
          <p:cNvPicPr>
            <a:picLocks noChangeAspect="1"/>
          </p:cNvPicPr>
          <p:nvPr/>
        </p:nvPicPr>
        <p:blipFill>
          <a:blip r:embed="rId2"/>
          <a:stretch>
            <a:fillRect/>
          </a:stretch>
        </p:blipFill>
        <p:spPr>
          <a:xfrm>
            <a:off x="2074862" y="1428751"/>
            <a:ext cx="4906091" cy="349567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869590" y="313049"/>
            <a:ext cx="1760060" cy="260231"/>
          </a:xfrm>
          <a:prstGeom prst="rect">
            <a:avLst/>
          </a:prstGeom>
        </p:spPr>
      </p:pic>
    </p:spTree>
    <p:extLst>
      <p:ext uri="{BB962C8B-B14F-4D97-AF65-F5344CB8AC3E}">
        <p14:creationId xmlns:p14="http://schemas.microsoft.com/office/powerpoint/2010/main" xmlns="" val="19311033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400" y="166880"/>
            <a:ext cx="6457950" cy="969771"/>
          </a:xfrm>
        </p:spPr>
        <p:txBody>
          <a:bodyPr/>
          <a:lstStyle/>
          <a:p>
            <a:r>
              <a:rPr lang="en-US"/>
              <a:t>Operating Data</a:t>
            </a:r>
          </a:p>
        </p:txBody>
      </p:sp>
      <p:graphicFrame>
        <p:nvGraphicFramePr>
          <p:cNvPr id="7" name="Table 6"/>
          <p:cNvGraphicFramePr>
            <a:graphicFrameLocks noGrp="1"/>
          </p:cNvGraphicFramePr>
          <p:nvPr/>
        </p:nvGraphicFramePr>
        <p:xfrm>
          <a:off x="927102" y="1257663"/>
          <a:ext cx="7264398" cy="3618339"/>
        </p:xfrm>
        <a:graphic>
          <a:graphicData uri="http://schemas.openxmlformats.org/drawingml/2006/table">
            <a:tbl>
              <a:tblPr firstRow="1" bandRow="1">
                <a:tableStyleId>{5C22544A-7EE6-4342-B048-85BDC9FD1C3A}</a:tableStyleId>
              </a:tblPr>
              <a:tblGrid>
                <a:gridCol w="1210733">
                  <a:extLst>
                    <a:ext uri="{9D8B030D-6E8A-4147-A177-3AD203B41FA5}">
                      <a16:colId xmlns:a16="http://schemas.microsoft.com/office/drawing/2014/main" xmlns="" val="10360504"/>
                    </a:ext>
                  </a:extLst>
                </a:gridCol>
                <a:gridCol w="1210733">
                  <a:extLst>
                    <a:ext uri="{9D8B030D-6E8A-4147-A177-3AD203B41FA5}">
                      <a16:colId xmlns:a16="http://schemas.microsoft.com/office/drawing/2014/main" xmlns="" val="443194892"/>
                    </a:ext>
                  </a:extLst>
                </a:gridCol>
                <a:gridCol w="1210733">
                  <a:extLst>
                    <a:ext uri="{9D8B030D-6E8A-4147-A177-3AD203B41FA5}">
                      <a16:colId xmlns:a16="http://schemas.microsoft.com/office/drawing/2014/main" xmlns="" val="371418808"/>
                    </a:ext>
                  </a:extLst>
                </a:gridCol>
                <a:gridCol w="1210733">
                  <a:extLst>
                    <a:ext uri="{9D8B030D-6E8A-4147-A177-3AD203B41FA5}">
                      <a16:colId xmlns:a16="http://schemas.microsoft.com/office/drawing/2014/main" xmlns="" val="756327573"/>
                    </a:ext>
                  </a:extLst>
                </a:gridCol>
                <a:gridCol w="1210733">
                  <a:extLst>
                    <a:ext uri="{9D8B030D-6E8A-4147-A177-3AD203B41FA5}">
                      <a16:colId xmlns:a16="http://schemas.microsoft.com/office/drawing/2014/main" xmlns="" val="1121551623"/>
                    </a:ext>
                  </a:extLst>
                </a:gridCol>
                <a:gridCol w="1210733">
                  <a:extLst>
                    <a:ext uri="{9D8B030D-6E8A-4147-A177-3AD203B41FA5}">
                      <a16:colId xmlns:a16="http://schemas.microsoft.com/office/drawing/2014/main" xmlns="" val="99567809"/>
                    </a:ext>
                  </a:extLst>
                </a:gridCol>
              </a:tblGrid>
              <a:tr h="612067">
                <a:tc>
                  <a:txBody>
                    <a:bodyPr/>
                    <a:lstStyle/>
                    <a:p>
                      <a:r>
                        <a:rPr lang="en-US"/>
                        <a:t>Operating Data</a:t>
                      </a:r>
                    </a:p>
                  </a:txBody>
                  <a:tcPr/>
                </a:tc>
                <a:tc>
                  <a:txBody>
                    <a:bodyPr/>
                    <a:lstStyle/>
                    <a:p>
                      <a:r>
                        <a:rPr lang="en-US"/>
                        <a:t>2018</a:t>
                      </a:r>
                    </a:p>
                  </a:txBody>
                  <a:tcPr/>
                </a:tc>
                <a:tc>
                  <a:txBody>
                    <a:bodyPr/>
                    <a:lstStyle/>
                    <a:p>
                      <a:r>
                        <a:rPr lang="en-US"/>
                        <a:t>2017</a:t>
                      </a:r>
                    </a:p>
                  </a:txBody>
                  <a:tcPr/>
                </a:tc>
                <a:tc>
                  <a:txBody>
                    <a:bodyPr/>
                    <a:lstStyle/>
                    <a:p>
                      <a:r>
                        <a:rPr lang="en-US"/>
                        <a:t>2016</a:t>
                      </a:r>
                    </a:p>
                  </a:txBody>
                  <a:tcPr/>
                </a:tc>
                <a:tc>
                  <a:txBody>
                    <a:bodyPr/>
                    <a:lstStyle/>
                    <a:p>
                      <a:r>
                        <a:rPr lang="en-US"/>
                        <a:t>2015</a:t>
                      </a:r>
                    </a:p>
                  </a:txBody>
                  <a:tcPr/>
                </a:tc>
                <a:tc>
                  <a:txBody>
                    <a:bodyPr/>
                    <a:lstStyle/>
                    <a:p>
                      <a:r>
                        <a:rPr lang="en-US"/>
                        <a:t>2014</a:t>
                      </a:r>
                    </a:p>
                  </a:txBody>
                  <a:tcPr/>
                </a:tc>
                <a:extLst>
                  <a:ext uri="{0D108BD9-81ED-4DB2-BD59-A6C34878D82A}">
                    <a16:rowId xmlns:a16="http://schemas.microsoft.com/office/drawing/2014/main" xmlns="" val="21851053"/>
                  </a:ext>
                </a:extLst>
              </a:tr>
              <a:tr h="390870">
                <a:tc>
                  <a:txBody>
                    <a:bodyPr/>
                    <a:lstStyle/>
                    <a:p>
                      <a:r>
                        <a:rPr lang="en-US" sz="1350" b="1" kern="1200">
                          <a:solidFill>
                            <a:schemeClr val="bg1"/>
                          </a:solidFill>
                          <a:latin typeface="+mn-lt"/>
                          <a:ea typeface="+mn-ea"/>
                          <a:cs typeface="+mn-cs"/>
                        </a:rPr>
                        <a:t>ASM (</a:t>
                      </a:r>
                      <a:r>
                        <a:rPr lang="en-US" sz="1350" b="1" kern="1200" baseline="0">
                          <a:solidFill>
                            <a:schemeClr val="bg1"/>
                          </a:solidFill>
                          <a:latin typeface="+mn-lt"/>
                          <a:ea typeface="+mn-ea"/>
                          <a:cs typeface="+mn-cs"/>
                        </a:rPr>
                        <a:t>000s)</a:t>
                      </a:r>
                      <a:endParaRPr lang="en-US" sz="1350" b="1" kern="1200">
                        <a:solidFill>
                          <a:schemeClr val="bg1"/>
                        </a:solidFill>
                        <a:latin typeface="+mn-lt"/>
                        <a:ea typeface="+mn-ea"/>
                        <a:cs typeface="+mn-cs"/>
                      </a:endParaRPr>
                    </a:p>
                  </a:txBody>
                  <a:tcPr>
                    <a:solidFill>
                      <a:schemeClr val="accent1"/>
                    </a:solidFill>
                  </a:tcPr>
                </a:tc>
                <a:tc>
                  <a:txBody>
                    <a:bodyPr/>
                    <a:lstStyle/>
                    <a:p>
                      <a:r>
                        <a:rPr lang="en-US"/>
                        <a:t>159,795,153</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153,811,072</a:t>
                      </a:r>
                    </a:p>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148,522,051</a:t>
                      </a:r>
                    </a:p>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140,501,409</a:t>
                      </a:r>
                    </a:p>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131,003,957</a:t>
                      </a:r>
                    </a:p>
                    <a:p>
                      <a:endParaRPr lang="en-US"/>
                    </a:p>
                  </a:txBody>
                  <a:tcPr/>
                </a:tc>
                <a:extLst>
                  <a:ext uri="{0D108BD9-81ED-4DB2-BD59-A6C34878D82A}">
                    <a16:rowId xmlns:a16="http://schemas.microsoft.com/office/drawing/2014/main" xmlns="" val="1977831187"/>
                  </a:ext>
                </a:extLst>
              </a:tr>
              <a:tr h="332450">
                <a:tc>
                  <a:txBody>
                    <a:bodyPr/>
                    <a:lstStyle/>
                    <a:p>
                      <a:r>
                        <a:rPr lang="en-US" sz="1350" b="1" kern="1200">
                          <a:solidFill>
                            <a:schemeClr val="bg1"/>
                          </a:solidFill>
                          <a:latin typeface="+mn-lt"/>
                          <a:ea typeface="+mn-ea"/>
                          <a:cs typeface="+mn-cs"/>
                        </a:rPr>
                        <a:t>RPM</a:t>
                      </a:r>
                      <a:r>
                        <a:rPr lang="en-US" sz="1350" b="1" kern="1200" baseline="0">
                          <a:solidFill>
                            <a:schemeClr val="bg1"/>
                          </a:solidFill>
                          <a:latin typeface="+mn-lt"/>
                          <a:ea typeface="+mn-ea"/>
                          <a:cs typeface="+mn-cs"/>
                        </a:rPr>
                        <a:t> </a:t>
                      </a:r>
                      <a:r>
                        <a:rPr lang="en-US" sz="1350" b="1" kern="1200">
                          <a:solidFill>
                            <a:schemeClr val="bg1"/>
                          </a:solidFill>
                          <a:latin typeface="+mn-lt"/>
                          <a:ea typeface="+mn-ea"/>
                          <a:cs typeface="+mn-cs"/>
                        </a:rPr>
                        <a:t>(000s)</a:t>
                      </a:r>
                    </a:p>
                  </a:txBody>
                  <a:tcPr>
                    <a:solidFill>
                      <a:schemeClr val="accent1"/>
                    </a:solidFill>
                  </a:tcPr>
                </a:tc>
                <a:tc>
                  <a:txBody>
                    <a:bodyPr/>
                    <a:lstStyle/>
                    <a:p>
                      <a:r>
                        <a:rPr lang="en-US"/>
                        <a:t>133,322,322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129,041,420</a:t>
                      </a:r>
                    </a:p>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124,797,986</a:t>
                      </a:r>
                    </a:p>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117,499,879</a:t>
                      </a:r>
                    </a:p>
                    <a:p>
                      <a:endParaRPr lang="en-US"/>
                    </a:p>
                  </a:txBody>
                  <a:tcPr/>
                </a:tc>
                <a:tc>
                  <a:txBody>
                    <a:bodyPr/>
                    <a:lstStyle/>
                    <a:p>
                      <a:r>
                        <a:rPr lang="en-US"/>
                        <a:t>108,035,133</a:t>
                      </a:r>
                    </a:p>
                    <a:p>
                      <a:endParaRPr lang="en-US"/>
                    </a:p>
                  </a:txBody>
                  <a:tcPr/>
                </a:tc>
                <a:extLst>
                  <a:ext uri="{0D108BD9-81ED-4DB2-BD59-A6C34878D82A}">
                    <a16:rowId xmlns:a16="http://schemas.microsoft.com/office/drawing/2014/main" xmlns="" val="3866685886"/>
                  </a:ext>
                </a:extLst>
              </a:tr>
              <a:tr h="337530">
                <a:tc>
                  <a:txBody>
                    <a:bodyPr/>
                    <a:lstStyle/>
                    <a:p>
                      <a:r>
                        <a:rPr lang="en-US" b="1">
                          <a:solidFill>
                            <a:schemeClr val="bg1"/>
                          </a:solidFill>
                        </a:rPr>
                        <a:t>Load</a:t>
                      </a:r>
                      <a:r>
                        <a:rPr lang="en-US" b="1" baseline="0">
                          <a:solidFill>
                            <a:schemeClr val="bg1"/>
                          </a:solidFill>
                        </a:rPr>
                        <a:t> </a:t>
                      </a:r>
                      <a:r>
                        <a:rPr lang="en-US" sz="1350" b="1" kern="1200">
                          <a:solidFill>
                            <a:schemeClr val="bg1"/>
                          </a:solidFill>
                          <a:latin typeface="+mn-lt"/>
                          <a:ea typeface="+mn-ea"/>
                          <a:cs typeface="+mn-cs"/>
                        </a:rPr>
                        <a:t>Factor</a:t>
                      </a:r>
                    </a:p>
                  </a:txBody>
                  <a:tcPr>
                    <a:solidFill>
                      <a:schemeClr val="accent1"/>
                    </a:solidFill>
                  </a:tcPr>
                </a:tc>
                <a:tc>
                  <a:txBody>
                    <a:bodyPr/>
                    <a:lstStyle/>
                    <a:p>
                      <a:r>
                        <a:rPr lang="en-US"/>
                        <a:t>83.4%</a:t>
                      </a:r>
                    </a:p>
                  </a:txBody>
                  <a:tcPr/>
                </a:tc>
                <a:tc>
                  <a:txBody>
                    <a:bodyPr/>
                    <a:lstStyle/>
                    <a:p>
                      <a:r>
                        <a:rPr lang="en-US"/>
                        <a:t>83.9%</a:t>
                      </a:r>
                    </a:p>
                  </a:txBody>
                  <a:tcPr/>
                </a:tc>
                <a:tc>
                  <a:txBody>
                    <a:bodyPr/>
                    <a:lstStyle/>
                    <a:p>
                      <a:r>
                        <a:rPr lang="en-US"/>
                        <a:t>84%</a:t>
                      </a:r>
                    </a:p>
                  </a:txBody>
                  <a:tcPr/>
                </a:tc>
                <a:tc>
                  <a:txBody>
                    <a:bodyPr/>
                    <a:lstStyle/>
                    <a:p>
                      <a:r>
                        <a:rPr lang="en-US"/>
                        <a:t>83.6%</a:t>
                      </a:r>
                    </a:p>
                  </a:txBody>
                  <a:tcPr/>
                </a:tc>
                <a:tc>
                  <a:txBody>
                    <a:bodyPr/>
                    <a:lstStyle/>
                    <a:p>
                      <a:r>
                        <a:rPr lang="en-US"/>
                        <a:t>82.5%</a:t>
                      </a:r>
                    </a:p>
                  </a:txBody>
                  <a:tcPr/>
                </a:tc>
                <a:extLst>
                  <a:ext uri="{0D108BD9-81ED-4DB2-BD59-A6C34878D82A}">
                    <a16:rowId xmlns:a16="http://schemas.microsoft.com/office/drawing/2014/main" xmlns="" val="1240582206"/>
                  </a:ext>
                </a:extLst>
              </a:tr>
              <a:tr h="451322">
                <a:tc>
                  <a:txBody>
                    <a:bodyPr/>
                    <a:lstStyle/>
                    <a:p>
                      <a:r>
                        <a:rPr lang="en-US" b="1">
                          <a:solidFill>
                            <a:schemeClr val="bg1"/>
                          </a:solidFill>
                        </a:rPr>
                        <a:t>Average</a:t>
                      </a:r>
                      <a:r>
                        <a:rPr lang="en-US" b="1" baseline="0">
                          <a:solidFill>
                            <a:schemeClr val="bg1"/>
                          </a:solidFill>
                        </a:rPr>
                        <a:t> Passenger Fare</a:t>
                      </a:r>
                      <a:endParaRPr lang="en-US" b="1">
                        <a:solidFill>
                          <a:schemeClr val="bg1"/>
                        </a:solidFill>
                      </a:endParaRPr>
                    </a:p>
                  </a:txBody>
                  <a:tcPr>
                    <a:solidFill>
                      <a:schemeClr val="accent1"/>
                    </a:solidFill>
                  </a:tcPr>
                </a:tc>
                <a:tc>
                  <a:txBody>
                    <a:bodyPr/>
                    <a:lstStyle/>
                    <a:p>
                      <a:r>
                        <a:rPr lang="en-US" b="0"/>
                        <a:t>$151.64</a:t>
                      </a:r>
                    </a:p>
                  </a:txBody>
                  <a:tcPr/>
                </a:tc>
                <a:tc>
                  <a:txBody>
                    <a:bodyPr/>
                    <a:lstStyle/>
                    <a:p>
                      <a:r>
                        <a:rPr lang="en-US"/>
                        <a:t>151.73</a:t>
                      </a:r>
                    </a:p>
                  </a:txBody>
                  <a:tcPr/>
                </a:tc>
                <a:tc>
                  <a:txBody>
                    <a:bodyPr/>
                    <a:lstStyle/>
                    <a:p>
                      <a:r>
                        <a:rPr lang="en-US"/>
                        <a:t>152.89</a:t>
                      </a:r>
                    </a:p>
                  </a:txBody>
                  <a:tcPr/>
                </a:tc>
                <a:tc>
                  <a:txBody>
                    <a:bodyPr/>
                    <a:lstStyle/>
                    <a:p>
                      <a:r>
                        <a:rPr lang="en-US"/>
                        <a:t>154.85</a:t>
                      </a:r>
                    </a:p>
                  </a:txBody>
                  <a:tcPr/>
                </a:tc>
                <a:tc>
                  <a:txBody>
                    <a:bodyPr/>
                    <a:lstStyle/>
                    <a:p>
                      <a:r>
                        <a:rPr lang="en-US"/>
                        <a:t>159.80</a:t>
                      </a:r>
                    </a:p>
                  </a:txBody>
                  <a:tcPr/>
                </a:tc>
                <a:extLst>
                  <a:ext uri="{0D108BD9-81ED-4DB2-BD59-A6C34878D82A}">
                    <a16:rowId xmlns:a16="http://schemas.microsoft.com/office/drawing/2014/main" xmlns="" val="1261520208"/>
                  </a:ext>
                </a:extLst>
              </a:tr>
              <a:tr h="451322">
                <a:tc>
                  <a:txBody>
                    <a:bodyPr/>
                    <a:lstStyle/>
                    <a:p>
                      <a:r>
                        <a:rPr lang="en-US" b="1">
                          <a:solidFill>
                            <a:schemeClr val="bg1"/>
                          </a:solidFill>
                        </a:rPr>
                        <a:t>Full-time Employees</a:t>
                      </a:r>
                    </a:p>
                  </a:txBody>
                  <a:tcPr>
                    <a:solidFill>
                      <a:schemeClr val="accent1"/>
                    </a:solidFill>
                  </a:tcPr>
                </a:tc>
                <a:tc>
                  <a:txBody>
                    <a:bodyPr/>
                    <a:lstStyle/>
                    <a:p>
                      <a:r>
                        <a:rPr lang="en-US"/>
                        <a:t>58,803</a:t>
                      </a:r>
                    </a:p>
                  </a:txBody>
                  <a:tcPr/>
                </a:tc>
                <a:tc>
                  <a:txBody>
                    <a:bodyPr/>
                    <a:lstStyle/>
                    <a:p>
                      <a:r>
                        <a:rPr lang="en-US"/>
                        <a:t>56,110</a:t>
                      </a:r>
                    </a:p>
                  </a:txBody>
                  <a:tcPr/>
                </a:tc>
                <a:tc>
                  <a:txBody>
                    <a:bodyPr/>
                    <a:lstStyle/>
                    <a:p>
                      <a:r>
                        <a:rPr lang="en-US"/>
                        <a:t>53,536</a:t>
                      </a:r>
                    </a:p>
                  </a:txBody>
                  <a:tcPr/>
                </a:tc>
                <a:tc>
                  <a:txBody>
                    <a:bodyPr/>
                    <a:lstStyle/>
                    <a:p>
                      <a:r>
                        <a:rPr lang="en-US"/>
                        <a:t>49,583</a:t>
                      </a:r>
                    </a:p>
                  </a:txBody>
                  <a:tcPr/>
                </a:tc>
                <a:tc>
                  <a:txBody>
                    <a:bodyPr/>
                    <a:lstStyle/>
                    <a:p>
                      <a:r>
                        <a:rPr lang="en-US"/>
                        <a:t>46,278</a:t>
                      </a:r>
                    </a:p>
                  </a:txBody>
                  <a:tcPr/>
                </a:tc>
                <a:extLst>
                  <a:ext uri="{0D108BD9-81ED-4DB2-BD59-A6C34878D82A}">
                    <a16:rowId xmlns:a16="http://schemas.microsoft.com/office/drawing/2014/main" xmlns="" val="2786838867"/>
                  </a:ext>
                </a:extLst>
              </a:tr>
              <a:tr h="451322">
                <a:tc>
                  <a:txBody>
                    <a:bodyPr/>
                    <a:lstStyle/>
                    <a:p>
                      <a:r>
                        <a:rPr lang="en-US" b="1">
                          <a:solidFill>
                            <a:schemeClr val="bg1"/>
                          </a:solidFill>
                        </a:rPr>
                        <a:t>Size of Fleet</a:t>
                      </a:r>
                    </a:p>
                  </a:txBody>
                  <a:tcPr>
                    <a:solidFill>
                      <a:schemeClr val="accent1"/>
                    </a:solidFill>
                  </a:tcPr>
                </a:tc>
                <a:tc>
                  <a:txBody>
                    <a:bodyPr/>
                    <a:lstStyle/>
                    <a:p>
                      <a:r>
                        <a:rPr lang="en-US"/>
                        <a:t>750</a:t>
                      </a:r>
                    </a:p>
                  </a:txBody>
                  <a:tcPr/>
                </a:tc>
                <a:tc>
                  <a:txBody>
                    <a:bodyPr/>
                    <a:lstStyle/>
                    <a:p>
                      <a:r>
                        <a:rPr lang="en-US"/>
                        <a:t>706</a:t>
                      </a:r>
                    </a:p>
                  </a:txBody>
                  <a:tcPr/>
                </a:tc>
                <a:tc>
                  <a:txBody>
                    <a:bodyPr/>
                    <a:lstStyle/>
                    <a:p>
                      <a:r>
                        <a:rPr lang="en-US"/>
                        <a:t>723</a:t>
                      </a:r>
                    </a:p>
                  </a:txBody>
                  <a:tcPr/>
                </a:tc>
                <a:tc>
                  <a:txBody>
                    <a:bodyPr/>
                    <a:lstStyle/>
                    <a:p>
                      <a:r>
                        <a:rPr lang="en-US"/>
                        <a:t>704</a:t>
                      </a:r>
                    </a:p>
                  </a:txBody>
                  <a:tcPr/>
                </a:tc>
                <a:tc>
                  <a:txBody>
                    <a:bodyPr/>
                    <a:lstStyle/>
                    <a:p>
                      <a:r>
                        <a:rPr lang="en-US"/>
                        <a:t>665</a:t>
                      </a:r>
                    </a:p>
                  </a:txBody>
                  <a:tcPr/>
                </a:tc>
                <a:extLst>
                  <a:ext uri="{0D108BD9-81ED-4DB2-BD59-A6C34878D82A}">
                    <a16:rowId xmlns:a16="http://schemas.microsoft.com/office/drawing/2014/main" xmlns="" val="4186145366"/>
                  </a:ext>
                </a:extLst>
              </a:tr>
            </a:tbl>
          </a:graphicData>
        </a:graphic>
      </p:graphicFrame>
    </p:spTree>
    <p:extLst>
      <p:ext uri="{BB962C8B-B14F-4D97-AF65-F5344CB8AC3E}">
        <p14:creationId xmlns:p14="http://schemas.microsoft.com/office/powerpoint/2010/main" xmlns="" val="393836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4AEEDB-F350-4F6C-93C1-AA31358A4C55}"/>
              </a:ext>
            </a:extLst>
          </p:cNvPr>
          <p:cNvSpPr>
            <a:spLocks noGrp="1"/>
          </p:cNvSpPr>
          <p:nvPr>
            <p:ph type="title"/>
          </p:nvPr>
        </p:nvSpPr>
        <p:spPr>
          <a:xfrm>
            <a:off x="5035547" y="454886"/>
            <a:ext cx="3414920" cy="682422"/>
          </a:xfrm>
        </p:spPr>
        <p:txBody>
          <a:bodyPr vert="horz" lIns="91440" tIns="45720" rIns="91440" bIns="45720" rtlCol="0" anchor="b">
            <a:normAutofit/>
          </a:bodyPr>
          <a:lstStyle/>
          <a:p>
            <a:pPr algn="l" defTabSz="914400">
              <a:spcBef>
                <a:spcPct val="0"/>
              </a:spcBef>
            </a:pPr>
            <a:r>
              <a:rPr lang="en-US" sz="3300" kern="1200" cap="all" baseline="0">
                <a:solidFill>
                  <a:schemeClr val="tx1"/>
                </a:solidFill>
                <a:latin typeface="+mj-lt"/>
                <a:ea typeface="+mj-ea"/>
                <a:cs typeface="+mj-cs"/>
              </a:rPr>
              <a:t>Segmentation</a:t>
            </a:r>
          </a:p>
        </p:txBody>
      </p:sp>
      <p:graphicFrame>
        <p:nvGraphicFramePr>
          <p:cNvPr id="6" name="Chart 5">
            <a:extLst>
              <a:ext uri="{FF2B5EF4-FFF2-40B4-BE49-F238E27FC236}">
                <a16:creationId xmlns:a16="http://schemas.microsoft.com/office/drawing/2014/main" xmlns="" id="{849DF33F-FCBF-4E88-8C98-2F6CCEFCEB99}"/>
              </a:ext>
            </a:extLst>
          </p:cNvPr>
          <p:cNvGraphicFramePr/>
          <p:nvPr/>
        </p:nvGraphicFramePr>
        <p:xfrm>
          <a:off x="4654435" y="1485900"/>
          <a:ext cx="4177145" cy="3412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436B7273-48DA-43D3-BC07-30DC54235098}"/>
              </a:ext>
            </a:extLst>
          </p:cNvPr>
          <p:cNvGraphicFramePr/>
          <p:nvPr/>
        </p:nvGraphicFramePr>
        <p:xfrm>
          <a:off x="132833" y="1588982"/>
          <a:ext cx="4004827" cy="26361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9735325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Liquidity - Current Ratio</a:t>
            </a:r>
          </a:p>
        </p:txBody>
      </p:sp>
      <p:graphicFrame>
        <p:nvGraphicFramePr>
          <p:cNvPr id="4" name="Group 3"/>
          <p:cNvGraphicFramePr>
            <a:graphicFrameLocks noGrp="1"/>
          </p:cNvGraphicFramePr>
          <p:nvPr>
            <p:ph idx="1"/>
          </p:nvPr>
        </p:nvGraphicFramePr>
        <p:xfrm>
          <a:off x="468313" y="2146300"/>
          <a:ext cx="8229600" cy="1065214"/>
        </p:xfrm>
        <a:graphic>
          <a:graphicData uri="http://schemas.openxmlformats.org/drawingml/2006/table">
            <a:tbl>
              <a:tblPr/>
              <a:tblGrid>
                <a:gridCol w="1897062">
                  <a:extLst>
                    <a:ext uri="{9D8B030D-6E8A-4147-A177-3AD203B41FA5}">
                      <a16:colId xmlns:a16="http://schemas.microsoft.com/office/drawing/2014/main" xmlns="" val="102247210"/>
                    </a:ext>
                  </a:extLst>
                </a:gridCol>
                <a:gridCol w="1311275">
                  <a:extLst>
                    <a:ext uri="{9D8B030D-6E8A-4147-A177-3AD203B41FA5}">
                      <a16:colId xmlns:a16="http://schemas.microsoft.com/office/drawing/2014/main" xmlns="" val="2015737465"/>
                    </a:ext>
                  </a:extLst>
                </a:gridCol>
                <a:gridCol w="1295400">
                  <a:extLst>
                    <a:ext uri="{9D8B030D-6E8A-4147-A177-3AD203B41FA5}">
                      <a16:colId xmlns:a16="http://schemas.microsoft.com/office/drawing/2014/main" xmlns="" val="304615380"/>
                    </a:ext>
                  </a:extLst>
                </a:gridCol>
                <a:gridCol w="1231900">
                  <a:extLst>
                    <a:ext uri="{9D8B030D-6E8A-4147-A177-3AD203B41FA5}">
                      <a16:colId xmlns:a16="http://schemas.microsoft.com/office/drawing/2014/main" xmlns="" val="2114486844"/>
                    </a:ext>
                  </a:extLst>
                </a:gridCol>
                <a:gridCol w="1295400">
                  <a:extLst>
                    <a:ext uri="{9D8B030D-6E8A-4147-A177-3AD203B41FA5}">
                      <a16:colId xmlns:a16="http://schemas.microsoft.com/office/drawing/2014/main" xmlns="" val="3710492102"/>
                    </a:ext>
                  </a:extLst>
                </a:gridCol>
                <a:gridCol w="1198563">
                  <a:extLst>
                    <a:ext uri="{9D8B030D-6E8A-4147-A177-3AD203B41FA5}">
                      <a16:colId xmlns:a16="http://schemas.microsoft.com/office/drawing/2014/main" xmlns="" val="1632680548"/>
                    </a:ext>
                  </a:extLst>
                </a:gridCol>
              </a:tblGrid>
              <a:tr h="669926">
                <a:tc>
                  <a:txBody>
                    <a:bodyPr/>
                    <a:lstStyle>
                      <a:lvl1pPr>
                        <a:spcBef>
                          <a:spcPct val="20000"/>
                        </a:spcBef>
                        <a:defRPr sz="2800">
                          <a:solidFill>
                            <a:schemeClr val="tx1"/>
                          </a:solidFill>
                          <a:latin typeface="Tahoma" panose="020B0604030504040204" pitchFamily="34" charset="0"/>
                        </a:defRPr>
                      </a:lvl1pPr>
                      <a:lvl2pPr>
                        <a:spcBef>
                          <a:spcPct val="20000"/>
                        </a:spcBef>
                        <a:buSzPct val="75000"/>
                        <a:defRPr sz="2400">
                          <a:solidFill>
                            <a:schemeClr val="tx1"/>
                          </a:solidFill>
                          <a:latin typeface="Tahoma" panose="020B0604030504040204" pitchFamily="34" charset="0"/>
                        </a:defRPr>
                      </a:lvl2pPr>
                      <a:lvl3pPr>
                        <a:spcBef>
                          <a:spcPct val="20000"/>
                        </a:spcBef>
                        <a:defRPr sz="2000">
                          <a:solidFill>
                            <a:schemeClr val="tx1"/>
                          </a:solidFill>
                          <a:latin typeface="Tahoma" panose="020B0604030504040204" pitchFamily="34" charset="0"/>
                        </a:defRPr>
                      </a:lvl3pPr>
                      <a:lvl4pPr>
                        <a:spcBef>
                          <a:spcPct val="20000"/>
                        </a:spcBef>
                        <a:defRPr>
                          <a:solidFill>
                            <a:schemeClr val="tx1"/>
                          </a:solidFill>
                          <a:latin typeface="Tahoma" panose="020B0604030504040204" pitchFamily="34" charset="0"/>
                        </a:defRPr>
                      </a:lvl4pPr>
                      <a:lvl5pPr>
                        <a:spcBef>
                          <a:spcPct val="20000"/>
                        </a:spcBef>
                        <a:buClr>
                          <a:schemeClr val="tx2"/>
                        </a:buClr>
                        <a:defRPr>
                          <a:solidFill>
                            <a:schemeClr val="tx1"/>
                          </a:solidFill>
                          <a:latin typeface="Tahoma" panose="020B0604030504040204" pitchFamily="34" charset="0"/>
                        </a:defRPr>
                      </a:lvl5pPr>
                      <a:lvl6pPr fontAlgn="base">
                        <a:spcBef>
                          <a:spcPct val="20000"/>
                        </a:spcBef>
                        <a:spcAft>
                          <a:spcPct val="0"/>
                        </a:spcAft>
                        <a:buClr>
                          <a:schemeClr val="tx2"/>
                        </a:buClr>
                        <a:defRPr>
                          <a:solidFill>
                            <a:schemeClr val="tx1"/>
                          </a:solidFill>
                          <a:latin typeface="Tahoma" panose="020B0604030504040204" pitchFamily="34" charset="0"/>
                        </a:defRPr>
                      </a:lvl6pPr>
                      <a:lvl7pPr fontAlgn="base">
                        <a:spcBef>
                          <a:spcPct val="20000"/>
                        </a:spcBef>
                        <a:spcAft>
                          <a:spcPct val="0"/>
                        </a:spcAft>
                        <a:buClr>
                          <a:schemeClr val="tx2"/>
                        </a:buClr>
                        <a:defRPr>
                          <a:solidFill>
                            <a:schemeClr val="tx1"/>
                          </a:solidFill>
                          <a:latin typeface="Tahoma" panose="020B0604030504040204" pitchFamily="34" charset="0"/>
                        </a:defRPr>
                      </a:lvl7pPr>
                      <a:lvl8pPr fontAlgn="base">
                        <a:spcBef>
                          <a:spcPct val="20000"/>
                        </a:spcBef>
                        <a:spcAft>
                          <a:spcPct val="0"/>
                        </a:spcAft>
                        <a:buClr>
                          <a:schemeClr val="tx2"/>
                        </a:buClr>
                        <a:defRPr>
                          <a:solidFill>
                            <a:schemeClr val="tx1"/>
                          </a:solidFill>
                          <a:latin typeface="Tahoma" panose="020B0604030504040204" pitchFamily="34" charset="0"/>
                        </a:defRPr>
                      </a:lvl8pPr>
                      <a:lvl9pPr fontAlgn="base">
                        <a:spcBef>
                          <a:spcPct val="20000"/>
                        </a:spcBef>
                        <a:spcAft>
                          <a:spcPct val="0"/>
                        </a:spcAft>
                        <a:buClr>
                          <a:schemeClr val="tx2"/>
                        </a:buClr>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a:ln>
                          <a:noFill/>
                        </a:ln>
                        <a:solidFill>
                          <a:schemeClr val="bg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ahoma" panose="020B0604030504040204" pitchFamily="34" charset="0"/>
                        </a:defRPr>
                      </a:lvl1pPr>
                      <a:lvl2pPr>
                        <a:spcBef>
                          <a:spcPct val="20000"/>
                        </a:spcBef>
                        <a:buSzPct val="75000"/>
                        <a:defRPr sz="2400">
                          <a:solidFill>
                            <a:schemeClr val="tx1"/>
                          </a:solidFill>
                          <a:latin typeface="Tahoma" panose="020B0604030504040204" pitchFamily="34" charset="0"/>
                        </a:defRPr>
                      </a:lvl2pPr>
                      <a:lvl3pPr>
                        <a:spcBef>
                          <a:spcPct val="20000"/>
                        </a:spcBef>
                        <a:defRPr sz="2000">
                          <a:solidFill>
                            <a:schemeClr val="tx1"/>
                          </a:solidFill>
                          <a:latin typeface="Tahoma" panose="020B0604030504040204" pitchFamily="34" charset="0"/>
                        </a:defRPr>
                      </a:lvl3pPr>
                      <a:lvl4pPr>
                        <a:spcBef>
                          <a:spcPct val="20000"/>
                        </a:spcBef>
                        <a:defRPr>
                          <a:solidFill>
                            <a:schemeClr val="tx1"/>
                          </a:solidFill>
                          <a:latin typeface="Tahoma" panose="020B0604030504040204" pitchFamily="34" charset="0"/>
                        </a:defRPr>
                      </a:lvl4pPr>
                      <a:lvl5pPr>
                        <a:spcBef>
                          <a:spcPct val="20000"/>
                        </a:spcBef>
                        <a:buClr>
                          <a:schemeClr val="tx2"/>
                        </a:buClr>
                        <a:defRPr>
                          <a:solidFill>
                            <a:schemeClr val="tx1"/>
                          </a:solidFill>
                          <a:latin typeface="Tahoma" panose="020B0604030504040204" pitchFamily="34" charset="0"/>
                        </a:defRPr>
                      </a:lvl5pPr>
                      <a:lvl6pPr fontAlgn="base">
                        <a:spcBef>
                          <a:spcPct val="20000"/>
                        </a:spcBef>
                        <a:spcAft>
                          <a:spcPct val="0"/>
                        </a:spcAft>
                        <a:buClr>
                          <a:schemeClr val="tx2"/>
                        </a:buClr>
                        <a:defRPr>
                          <a:solidFill>
                            <a:schemeClr val="tx1"/>
                          </a:solidFill>
                          <a:latin typeface="Tahoma" panose="020B0604030504040204" pitchFamily="34" charset="0"/>
                        </a:defRPr>
                      </a:lvl6pPr>
                      <a:lvl7pPr fontAlgn="base">
                        <a:spcBef>
                          <a:spcPct val="20000"/>
                        </a:spcBef>
                        <a:spcAft>
                          <a:spcPct val="0"/>
                        </a:spcAft>
                        <a:buClr>
                          <a:schemeClr val="tx2"/>
                        </a:buClr>
                        <a:defRPr>
                          <a:solidFill>
                            <a:schemeClr val="tx1"/>
                          </a:solidFill>
                          <a:latin typeface="Tahoma" panose="020B0604030504040204" pitchFamily="34" charset="0"/>
                        </a:defRPr>
                      </a:lvl7pPr>
                      <a:lvl8pPr fontAlgn="base">
                        <a:spcBef>
                          <a:spcPct val="20000"/>
                        </a:spcBef>
                        <a:spcAft>
                          <a:spcPct val="0"/>
                        </a:spcAft>
                        <a:buClr>
                          <a:schemeClr val="tx2"/>
                        </a:buClr>
                        <a:defRPr>
                          <a:solidFill>
                            <a:schemeClr val="tx1"/>
                          </a:solidFill>
                          <a:latin typeface="Tahoma" panose="020B0604030504040204" pitchFamily="34" charset="0"/>
                        </a:defRPr>
                      </a:lvl8pPr>
                      <a:lvl9pPr fontAlgn="base">
                        <a:spcBef>
                          <a:spcPct val="20000"/>
                        </a:spcBef>
                        <a:spcAft>
                          <a:spcPct val="0"/>
                        </a:spcAft>
                        <a:buClr>
                          <a:schemeClr val="tx2"/>
                        </a:buClr>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bg1"/>
                          </a:solidFill>
                          <a:effectLst/>
                          <a:latin typeface="Tahoma" panose="020B0604030504040204" pitchFamily="34" charset="0"/>
                        </a:rPr>
                        <a:t>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ahoma" panose="020B0604030504040204" pitchFamily="34" charset="0"/>
                        </a:defRPr>
                      </a:lvl1pPr>
                      <a:lvl2pPr>
                        <a:spcBef>
                          <a:spcPct val="20000"/>
                        </a:spcBef>
                        <a:buSzPct val="75000"/>
                        <a:defRPr sz="2400">
                          <a:solidFill>
                            <a:schemeClr val="tx1"/>
                          </a:solidFill>
                          <a:latin typeface="Tahoma" panose="020B0604030504040204" pitchFamily="34" charset="0"/>
                        </a:defRPr>
                      </a:lvl2pPr>
                      <a:lvl3pPr>
                        <a:spcBef>
                          <a:spcPct val="20000"/>
                        </a:spcBef>
                        <a:defRPr sz="2000">
                          <a:solidFill>
                            <a:schemeClr val="tx1"/>
                          </a:solidFill>
                          <a:latin typeface="Tahoma" panose="020B0604030504040204" pitchFamily="34" charset="0"/>
                        </a:defRPr>
                      </a:lvl3pPr>
                      <a:lvl4pPr>
                        <a:spcBef>
                          <a:spcPct val="20000"/>
                        </a:spcBef>
                        <a:defRPr>
                          <a:solidFill>
                            <a:schemeClr val="tx1"/>
                          </a:solidFill>
                          <a:latin typeface="Tahoma" panose="020B0604030504040204" pitchFamily="34" charset="0"/>
                        </a:defRPr>
                      </a:lvl4pPr>
                      <a:lvl5pPr>
                        <a:spcBef>
                          <a:spcPct val="20000"/>
                        </a:spcBef>
                        <a:buClr>
                          <a:schemeClr val="tx2"/>
                        </a:buClr>
                        <a:defRPr>
                          <a:solidFill>
                            <a:schemeClr val="tx1"/>
                          </a:solidFill>
                          <a:latin typeface="Tahoma" panose="020B0604030504040204" pitchFamily="34" charset="0"/>
                        </a:defRPr>
                      </a:lvl5pPr>
                      <a:lvl6pPr fontAlgn="base">
                        <a:spcBef>
                          <a:spcPct val="20000"/>
                        </a:spcBef>
                        <a:spcAft>
                          <a:spcPct val="0"/>
                        </a:spcAft>
                        <a:buClr>
                          <a:schemeClr val="tx2"/>
                        </a:buClr>
                        <a:defRPr>
                          <a:solidFill>
                            <a:schemeClr val="tx1"/>
                          </a:solidFill>
                          <a:latin typeface="Tahoma" panose="020B0604030504040204" pitchFamily="34" charset="0"/>
                        </a:defRPr>
                      </a:lvl6pPr>
                      <a:lvl7pPr fontAlgn="base">
                        <a:spcBef>
                          <a:spcPct val="20000"/>
                        </a:spcBef>
                        <a:spcAft>
                          <a:spcPct val="0"/>
                        </a:spcAft>
                        <a:buClr>
                          <a:schemeClr val="tx2"/>
                        </a:buClr>
                        <a:defRPr>
                          <a:solidFill>
                            <a:schemeClr val="tx1"/>
                          </a:solidFill>
                          <a:latin typeface="Tahoma" panose="020B0604030504040204" pitchFamily="34" charset="0"/>
                        </a:defRPr>
                      </a:lvl7pPr>
                      <a:lvl8pPr fontAlgn="base">
                        <a:spcBef>
                          <a:spcPct val="20000"/>
                        </a:spcBef>
                        <a:spcAft>
                          <a:spcPct val="0"/>
                        </a:spcAft>
                        <a:buClr>
                          <a:schemeClr val="tx2"/>
                        </a:buClr>
                        <a:defRPr>
                          <a:solidFill>
                            <a:schemeClr val="tx1"/>
                          </a:solidFill>
                          <a:latin typeface="Tahoma" panose="020B0604030504040204" pitchFamily="34" charset="0"/>
                        </a:defRPr>
                      </a:lvl8pPr>
                      <a:lvl9pPr fontAlgn="base">
                        <a:spcBef>
                          <a:spcPct val="20000"/>
                        </a:spcBef>
                        <a:spcAft>
                          <a:spcPct val="0"/>
                        </a:spcAft>
                        <a:buClr>
                          <a:schemeClr val="tx2"/>
                        </a:buClr>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bg1"/>
                          </a:solidFill>
                          <a:effectLst/>
                          <a:latin typeface="Tahoma" panose="020B0604030504040204" pitchFamily="34" charset="0"/>
                        </a:rPr>
                        <a:t>2017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ahoma" panose="020B0604030504040204" pitchFamily="34" charset="0"/>
                        </a:defRPr>
                      </a:lvl1pPr>
                      <a:lvl2pPr>
                        <a:spcBef>
                          <a:spcPct val="20000"/>
                        </a:spcBef>
                        <a:buSzPct val="75000"/>
                        <a:defRPr sz="2400">
                          <a:solidFill>
                            <a:schemeClr val="tx1"/>
                          </a:solidFill>
                          <a:latin typeface="Tahoma" panose="020B0604030504040204" pitchFamily="34" charset="0"/>
                        </a:defRPr>
                      </a:lvl2pPr>
                      <a:lvl3pPr>
                        <a:spcBef>
                          <a:spcPct val="20000"/>
                        </a:spcBef>
                        <a:defRPr sz="2000">
                          <a:solidFill>
                            <a:schemeClr val="tx1"/>
                          </a:solidFill>
                          <a:latin typeface="Tahoma" panose="020B0604030504040204" pitchFamily="34" charset="0"/>
                        </a:defRPr>
                      </a:lvl3pPr>
                      <a:lvl4pPr>
                        <a:spcBef>
                          <a:spcPct val="20000"/>
                        </a:spcBef>
                        <a:defRPr>
                          <a:solidFill>
                            <a:schemeClr val="tx1"/>
                          </a:solidFill>
                          <a:latin typeface="Tahoma" panose="020B0604030504040204" pitchFamily="34" charset="0"/>
                        </a:defRPr>
                      </a:lvl4pPr>
                      <a:lvl5pPr>
                        <a:spcBef>
                          <a:spcPct val="20000"/>
                        </a:spcBef>
                        <a:buClr>
                          <a:schemeClr val="tx2"/>
                        </a:buClr>
                        <a:defRPr>
                          <a:solidFill>
                            <a:schemeClr val="tx1"/>
                          </a:solidFill>
                          <a:latin typeface="Tahoma" panose="020B0604030504040204" pitchFamily="34" charset="0"/>
                        </a:defRPr>
                      </a:lvl5pPr>
                      <a:lvl6pPr fontAlgn="base">
                        <a:spcBef>
                          <a:spcPct val="20000"/>
                        </a:spcBef>
                        <a:spcAft>
                          <a:spcPct val="0"/>
                        </a:spcAft>
                        <a:buClr>
                          <a:schemeClr val="tx2"/>
                        </a:buClr>
                        <a:defRPr>
                          <a:solidFill>
                            <a:schemeClr val="tx1"/>
                          </a:solidFill>
                          <a:latin typeface="Tahoma" panose="020B0604030504040204" pitchFamily="34" charset="0"/>
                        </a:defRPr>
                      </a:lvl6pPr>
                      <a:lvl7pPr fontAlgn="base">
                        <a:spcBef>
                          <a:spcPct val="20000"/>
                        </a:spcBef>
                        <a:spcAft>
                          <a:spcPct val="0"/>
                        </a:spcAft>
                        <a:buClr>
                          <a:schemeClr val="tx2"/>
                        </a:buClr>
                        <a:defRPr>
                          <a:solidFill>
                            <a:schemeClr val="tx1"/>
                          </a:solidFill>
                          <a:latin typeface="Tahoma" panose="020B0604030504040204" pitchFamily="34" charset="0"/>
                        </a:defRPr>
                      </a:lvl7pPr>
                      <a:lvl8pPr fontAlgn="base">
                        <a:spcBef>
                          <a:spcPct val="20000"/>
                        </a:spcBef>
                        <a:spcAft>
                          <a:spcPct val="0"/>
                        </a:spcAft>
                        <a:buClr>
                          <a:schemeClr val="tx2"/>
                        </a:buClr>
                        <a:defRPr>
                          <a:solidFill>
                            <a:schemeClr val="tx1"/>
                          </a:solidFill>
                          <a:latin typeface="Tahoma" panose="020B0604030504040204" pitchFamily="34" charset="0"/>
                        </a:defRPr>
                      </a:lvl8pPr>
                      <a:lvl9pPr fontAlgn="base">
                        <a:spcBef>
                          <a:spcPct val="20000"/>
                        </a:spcBef>
                        <a:spcAft>
                          <a:spcPct val="0"/>
                        </a:spcAft>
                        <a:buClr>
                          <a:schemeClr val="tx2"/>
                        </a:buClr>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bg1"/>
                          </a:solidFill>
                          <a:effectLst/>
                          <a:latin typeface="Tahoma" panose="020B0604030504040204" pitchFamily="34" charset="0"/>
                          <a:cs typeface="Arial" panose="020B0604020202020204" pitchFamily="34" charset="0"/>
                        </a:rPr>
                        <a:t>2016</a:t>
                      </a:r>
                      <a:endParaRPr kumimoji="0" lang="el-GR" altLang="en-US" sz="1800" b="0" i="0" u="none" strike="noStrike" cap="none" normalizeH="0" baseline="0">
                        <a:ln>
                          <a:noFill/>
                        </a:ln>
                        <a:solidFill>
                          <a:schemeClr val="bg1"/>
                        </a:solidFill>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ahoma" panose="020B0604030504040204" pitchFamily="34" charset="0"/>
                        </a:defRPr>
                      </a:lvl1pPr>
                      <a:lvl2pPr>
                        <a:spcBef>
                          <a:spcPct val="20000"/>
                        </a:spcBef>
                        <a:buSzPct val="75000"/>
                        <a:defRPr sz="2400">
                          <a:solidFill>
                            <a:schemeClr val="tx1"/>
                          </a:solidFill>
                          <a:latin typeface="Tahoma" panose="020B0604030504040204" pitchFamily="34" charset="0"/>
                        </a:defRPr>
                      </a:lvl2pPr>
                      <a:lvl3pPr>
                        <a:spcBef>
                          <a:spcPct val="20000"/>
                        </a:spcBef>
                        <a:defRPr sz="2000">
                          <a:solidFill>
                            <a:schemeClr val="tx1"/>
                          </a:solidFill>
                          <a:latin typeface="Tahoma" panose="020B0604030504040204" pitchFamily="34" charset="0"/>
                        </a:defRPr>
                      </a:lvl3pPr>
                      <a:lvl4pPr>
                        <a:spcBef>
                          <a:spcPct val="20000"/>
                        </a:spcBef>
                        <a:defRPr>
                          <a:solidFill>
                            <a:schemeClr val="tx1"/>
                          </a:solidFill>
                          <a:latin typeface="Tahoma" panose="020B0604030504040204" pitchFamily="34" charset="0"/>
                        </a:defRPr>
                      </a:lvl4pPr>
                      <a:lvl5pPr>
                        <a:spcBef>
                          <a:spcPct val="20000"/>
                        </a:spcBef>
                        <a:buClr>
                          <a:schemeClr val="tx2"/>
                        </a:buClr>
                        <a:defRPr>
                          <a:solidFill>
                            <a:schemeClr val="tx1"/>
                          </a:solidFill>
                          <a:latin typeface="Tahoma" panose="020B0604030504040204" pitchFamily="34" charset="0"/>
                        </a:defRPr>
                      </a:lvl5pPr>
                      <a:lvl6pPr fontAlgn="base">
                        <a:spcBef>
                          <a:spcPct val="20000"/>
                        </a:spcBef>
                        <a:spcAft>
                          <a:spcPct val="0"/>
                        </a:spcAft>
                        <a:buClr>
                          <a:schemeClr val="tx2"/>
                        </a:buClr>
                        <a:defRPr>
                          <a:solidFill>
                            <a:schemeClr val="tx1"/>
                          </a:solidFill>
                          <a:latin typeface="Tahoma" panose="020B0604030504040204" pitchFamily="34" charset="0"/>
                        </a:defRPr>
                      </a:lvl6pPr>
                      <a:lvl7pPr fontAlgn="base">
                        <a:spcBef>
                          <a:spcPct val="20000"/>
                        </a:spcBef>
                        <a:spcAft>
                          <a:spcPct val="0"/>
                        </a:spcAft>
                        <a:buClr>
                          <a:schemeClr val="tx2"/>
                        </a:buClr>
                        <a:defRPr>
                          <a:solidFill>
                            <a:schemeClr val="tx1"/>
                          </a:solidFill>
                          <a:latin typeface="Tahoma" panose="020B0604030504040204" pitchFamily="34" charset="0"/>
                        </a:defRPr>
                      </a:lvl7pPr>
                      <a:lvl8pPr fontAlgn="base">
                        <a:spcBef>
                          <a:spcPct val="20000"/>
                        </a:spcBef>
                        <a:spcAft>
                          <a:spcPct val="0"/>
                        </a:spcAft>
                        <a:buClr>
                          <a:schemeClr val="tx2"/>
                        </a:buClr>
                        <a:defRPr>
                          <a:solidFill>
                            <a:schemeClr val="tx1"/>
                          </a:solidFill>
                          <a:latin typeface="Tahoma" panose="020B0604030504040204" pitchFamily="34" charset="0"/>
                        </a:defRPr>
                      </a:lvl8pPr>
                      <a:lvl9pPr fontAlgn="base">
                        <a:spcBef>
                          <a:spcPct val="20000"/>
                        </a:spcBef>
                        <a:spcAft>
                          <a:spcPct val="0"/>
                        </a:spcAft>
                        <a:buClr>
                          <a:schemeClr val="tx2"/>
                        </a:buClr>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bg1"/>
                          </a:solidFill>
                          <a:effectLst/>
                          <a:latin typeface="Tahoma" panose="020B0604030504040204" pitchFamily="34" charset="0"/>
                          <a:cs typeface="Arial" panose="020B0604020202020204" pitchFamily="34" charset="0"/>
                        </a:rPr>
                        <a:t>2015</a:t>
                      </a:r>
                      <a:endParaRPr kumimoji="0" lang="el-GR" altLang="en-US" sz="1800" b="0" i="0" u="none" strike="noStrike" cap="none" normalizeH="0" baseline="0">
                        <a:ln>
                          <a:noFill/>
                        </a:ln>
                        <a:solidFill>
                          <a:schemeClr val="bg1"/>
                        </a:solidFill>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ahoma" panose="020B0604030504040204" pitchFamily="34" charset="0"/>
                        </a:defRPr>
                      </a:lvl1pPr>
                      <a:lvl2pPr>
                        <a:spcBef>
                          <a:spcPct val="20000"/>
                        </a:spcBef>
                        <a:buSzPct val="75000"/>
                        <a:defRPr sz="2400">
                          <a:solidFill>
                            <a:schemeClr val="tx1"/>
                          </a:solidFill>
                          <a:latin typeface="Tahoma" panose="020B0604030504040204" pitchFamily="34" charset="0"/>
                        </a:defRPr>
                      </a:lvl2pPr>
                      <a:lvl3pPr>
                        <a:spcBef>
                          <a:spcPct val="20000"/>
                        </a:spcBef>
                        <a:defRPr sz="2000">
                          <a:solidFill>
                            <a:schemeClr val="tx1"/>
                          </a:solidFill>
                          <a:latin typeface="Tahoma" panose="020B0604030504040204" pitchFamily="34" charset="0"/>
                        </a:defRPr>
                      </a:lvl3pPr>
                      <a:lvl4pPr>
                        <a:spcBef>
                          <a:spcPct val="20000"/>
                        </a:spcBef>
                        <a:defRPr>
                          <a:solidFill>
                            <a:schemeClr val="tx1"/>
                          </a:solidFill>
                          <a:latin typeface="Tahoma" panose="020B0604030504040204" pitchFamily="34" charset="0"/>
                        </a:defRPr>
                      </a:lvl4pPr>
                      <a:lvl5pPr>
                        <a:spcBef>
                          <a:spcPct val="20000"/>
                        </a:spcBef>
                        <a:buClr>
                          <a:schemeClr val="tx2"/>
                        </a:buClr>
                        <a:defRPr>
                          <a:solidFill>
                            <a:schemeClr val="tx1"/>
                          </a:solidFill>
                          <a:latin typeface="Tahoma" panose="020B0604030504040204" pitchFamily="34" charset="0"/>
                        </a:defRPr>
                      </a:lvl5pPr>
                      <a:lvl6pPr fontAlgn="base">
                        <a:spcBef>
                          <a:spcPct val="20000"/>
                        </a:spcBef>
                        <a:spcAft>
                          <a:spcPct val="0"/>
                        </a:spcAft>
                        <a:buClr>
                          <a:schemeClr val="tx2"/>
                        </a:buClr>
                        <a:defRPr>
                          <a:solidFill>
                            <a:schemeClr val="tx1"/>
                          </a:solidFill>
                          <a:latin typeface="Tahoma" panose="020B0604030504040204" pitchFamily="34" charset="0"/>
                        </a:defRPr>
                      </a:lvl6pPr>
                      <a:lvl7pPr fontAlgn="base">
                        <a:spcBef>
                          <a:spcPct val="20000"/>
                        </a:spcBef>
                        <a:spcAft>
                          <a:spcPct val="0"/>
                        </a:spcAft>
                        <a:buClr>
                          <a:schemeClr val="tx2"/>
                        </a:buClr>
                        <a:defRPr>
                          <a:solidFill>
                            <a:schemeClr val="tx1"/>
                          </a:solidFill>
                          <a:latin typeface="Tahoma" panose="020B0604030504040204" pitchFamily="34" charset="0"/>
                        </a:defRPr>
                      </a:lvl7pPr>
                      <a:lvl8pPr fontAlgn="base">
                        <a:spcBef>
                          <a:spcPct val="20000"/>
                        </a:spcBef>
                        <a:spcAft>
                          <a:spcPct val="0"/>
                        </a:spcAft>
                        <a:buClr>
                          <a:schemeClr val="tx2"/>
                        </a:buClr>
                        <a:defRPr>
                          <a:solidFill>
                            <a:schemeClr val="tx1"/>
                          </a:solidFill>
                          <a:latin typeface="Tahoma" panose="020B0604030504040204" pitchFamily="34" charset="0"/>
                        </a:defRPr>
                      </a:lvl8pPr>
                      <a:lvl9pPr fontAlgn="base">
                        <a:spcBef>
                          <a:spcPct val="20000"/>
                        </a:spcBef>
                        <a:spcAft>
                          <a:spcPct val="0"/>
                        </a:spcAft>
                        <a:buClr>
                          <a:schemeClr val="tx2"/>
                        </a:buClr>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bg1"/>
                          </a:solidFill>
                          <a:effectLst/>
                          <a:latin typeface="Tahoma" panose="020B0604030504040204" pitchFamily="34" charset="0"/>
                          <a:cs typeface="Arial" panose="020B0604020202020204" pitchFamily="34" charset="0"/>
                        </a:rPr>
                        <a:t>2014</a:t>
                      </a:r>
                      <a:endParaRPr kumimoji="0" lang="el-GR" altLang="en-US" sz="1800" b="0" i="0" u="none" strike="noStrike" cap="none" normalizeH="0" baseline="0">
                        <a:ln>
                          <a:noFill/>
                        </a:ln>
                        <a:solidFill>
                          <a:schemeClr val="bg1"/>
                        </a:solidFill>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808187596"/>
                  </a:ext>
                </a:extLst>
              </a:tr>
              <a:tr h="395288">
                <a:tc>
                  <a:txBody>
                    <a:bodyPr/>
                    <a:lstStyle>
                      <a:lvl1pPr>
                        <a:spcBef>
                          <a:spcPct val="20000"/>
                        </a:spcBef>
                        <a:defRPr sz="2800">
                          <a:solidFill>
                            <a:schemeClr val="tx1"/>
                          </a:solidFill>
                          <a:latin typeface="Tahoma" panose="020B0604030504040204" pitchFamily="34" charset="0"/>
                        </a:defRPr>
                      </a:lvl1pPr>
                      <a:lvl2pPr>
                        <a:spcBef>
                          <a:spcPct val="20000"/>
                        </a:spcBef>
                        <a:buSzPct val="75000"/>
                        <a:defRPr sz="2400">
                          <a:solidFill>
                            <a:schemeClr val="tx1"/>
                          </a:solidFill>
                          <a:latin typeface="Tahoma" panose="020B0604030504040204" pitchFamily="34" charset="0"/>
                        </a:defRPr>
                      </a:lvl2pPr>
                      <a:lvl3pPr>
                        <a:spcBef>
                          <a:spcPct val="20000"/>
                        </a:spcBef>
                        <a:defRPr sz="2000">
                          <a:solidFill>
                            <a:schemeClr val="tx1"/>
                          </a:solidFill>
                          <a:latin typeface="Tahoma" panose="020B0604030504040204" pitchFamily="34" charset="0"/>
                        </a:defRPr>
                      </a:lvl3pPr>
                      <a:lvl4pPr>
                        <a:spcBef>
                          <a:spcPct val="20000"/>
                        </a:spcBef>
                        <a:defRPr>
                          <a:solidFill>
                            <a:schemeClr val="tx1"/>
                          </a:solidFill>
                          <a:latin typeface="Tahoma" panose="020B0604030504040204" pitchFamily="34" charset="0"/>
                        </a:defRPr>
                      </a:lvl4pPr>
                      <a:lvl5pPr>
                        <a:spcBef>
                          <a:spcPct val="20000"/>
                        </a:spcBef>
                        <a:buClr>
                          <a:schemeClr val="tx2"/>
                        </a:buClr>
                        <a:defRPr>
                          <a:solidFill>
                            <a:schemeClr val="tx1"/>
                          </a:solidFill>
                          <a:latin typeface="Tahoma" panose="020B0604030504040204" pitchFamily="34" charset="0"/>
                        </a:defRPr>
                      </a:lvl5pPr>
                      <a:lvl6pPr fontAlgn="base">
                        <a:spcBef>
                          <a:spcPct val="20000"/>
                        </a:spcBef>
                        <a:spcAft>
                          <a:spcPct val="0"/>
                        </a:spcAft>
                        <a:buClr>
                          <a:schemeClr val="tx2"/>
                        </a:buClr>
                        <a:defRPr>
                          <a:solidFill>
                            <a:schemeClr val="tx1"/>
                          </a:solidFill>
                          <a:latin typeface="Tahoma" panose="020B0604030504040204" pitchFamily="34" charset="0"/>
                        </a:defRPr>
                      </a:lvl6pPr>
                      <a:lvl7pPr fontAlgn="base">
                        <a:spcBef>
                          <a:spcPct val="20000"/>
                        </a:spcBef>
                        <a:spcAft>
                          <a:spcPct val="0"/>
                        </a:spcAft>
                        <a:buClr>
                          <a:schemeClr val="tx2"/>
                        </a:buClr>
                        <a:defRPr>
                          <a:solidFill>
                            <a:schemeClr val="tx1"/>
                          </a:solidFill>
                          <a:latin typeface="Tahoma" panose="020B0604030504040204" pitchFamily="34" charset="0"/>
                        </a:defRPr>
                      </a:lvl7pPr>
                      <a:lvl8pPr fontAlgn="base">
                        <a:spcBef>
                          <a:spcPct val="20000"/>
                        </a:spcBef>
                        <a:spcAft>
                          <a:spcPct val="0"/>
                        </a:spcAft>
                        <a:buClr>
                          <a:schemeClr val="tx2"/>
                        </a:buClr>
                        <a:defRPr>
                          <a:solidFill>
                            <a:schemeClr val="tx1"/>
                          </a:solidFill>
                          <a:latin typeface="Tahoma" panose="020B0604030504040204" pitchFamily="34" charset="0"/>
                        </a:defRPr>
                      </a:lvl8pPr>
                      <a:lvl9pPr fontAlgn="base">
                        <a:spcBef>
                          <a:spcPct val="20000"/>
                        </a:spcBef>
                        <a:spcAft>
                          <a:spcPct val="0"/>
                        </a:spcAft>
                        <a:buClr>
                          <a:schemeClr val="tx2"/>
                        </a:buClr>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ahoma" panose="020B0604030504040204" pitchFamily="34" charset="0"/>
                        </a:rPr>
                        <a:t>Current Ratio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t>0.636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t>0.702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t>0.657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t>0.543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t>0.663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972997078"/>
                  </a:ext>
                </a:extLst>
              </a:tr>
            </a:tbl>
          </a:graphicData>
        </a:graphic>
      </p:graphicFrame>
    </p:spTree>
    <p:extLst>
      <p:ext uri="{BB962C8B-B14F-4D97-AF65-F5344CB8AC3E}">
        <p14:creationId xmlns:p14="http://schemas.microsoft.com/office/powerpoint/2010/main" xmlns="" val="902573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DIVIDEND </a:t>
            </a:r>
          </a:p>
        </p:txBody>
      </p:sp>
      <p:pic>
        <p:nvPicPr>
          <p:cNvPr id="4" name="Picture 3">
            <a:extLst>
              <a:ext uri="{FF2B5EF4-FFF2-40B4-BE49-F238E27FC236}">
                <a16:creationId xmlns:a16="http://schemas.microsoft.com/office/drawing/2014/main" xmlns="" id="{1ACCD471-0510-4AFA-B7A8-D1F82A5B30BC}"/>
              </a:ext>
            </a:extLst>
          </p:cNvPr>
          <p:cNvPicPr>
            <a:picLocks noChangeAspect="1"/>
          </p:cNvPicPr>
          <p:nvPr/>
        </p:nvPicPr>
        <p:blipFill>
          <a:blip r:embed="rId2"/>
          <a:stretch>
            <a:fillRect/>
          </a:stretch>
        </p:blipFill>
        <p:spPr>
          <a:xfrm>
            <a:off x="863096" y="1262962"/>
            <a:ext cx="7163303" cy="3572614"/>
          </a:xfrm>
          <a:prstGeom prst="rect">
            <a:avLst/>
          </a:prstGeom>
        </p:spPr>
      </p:pic>
    </p:spTree>
    <p:extLst>
      <p:ext uri="{BB962C8B-B14F-4D97-AF65-F5344CB8AC3E}">
        <p14:creationId xmlns:p14="http://schemas.microsoft.com/office/powerpoint/2010/main" xmlns="" val="24176610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 Share Data</a:t>
            </a:r>
            <a:endParaRPr lang="en-CA"/>
          </a:p>
        </p:txBody>
      </p:sp>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pic>
        <p:nvPicPr>
          <p:cNvPr id="7" name="Picture 6"/>
          <p:cNvPicPr>
            <a:picLocks noChangeAspect="1"/>
          </p:cNvPicPr>
          <p:nvPr/>
        </p:nvPicPr>
        <p:blipFill>
          <a:blip r:embed="rId3"/>
          <a:stretch>
            <a:fillRect/>
          </a:stretch>
        </p:blipFill>
        <p:spPr>
          <a:xfrm>
            <a:off x="910873" y="1775162"/>
            <a:ext cx="7718777" cy="2161838"/>
          </a:xfrm>
          <a:prstGeom prst="rect">
            <a:avLst/>
          </a:prstGeom>
        </p:spPr>
      </p:pic>
      <p:sp>
        <p:nvSpPr>
          <p:cNvPr id="10" name="Rectangle 9"/>
          <p:cNvSpPr/>
          <p:nvPr/>
        </p:nvSpPr>
        <p:spPr>
          <a:xfrm>
            <a:off x="910873" y="2209800"/>
            <a:ext cx="7718777" cy="190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xmlns="" val="4160636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309814"/>
            <a:ext cx="6457950" cy="969771"/>
          </a:xfrm>
        </p:spPr>
        <p:txBody>
          <a:bodyPr/>
          <a:lstStyle/>
          <a:p>
            <a:r>
              <a:rPr lang="en-US"/>
              <a:t>Satisfaction Index</a:t>
            </a:r>
          </a:p>
        </p:txBody>
      </p:sp>
      <p:pic>
        <p:nvPicPr>
          <p:cNvPr id="4" name="Picture 3"/>
          <p:cNvPicPr>
            <a:picLocks noChangeAspect="1"/>
          </p:cNvPicPr>
          <p:nvPr/>
        </p:nvPicPr>
        <p:blipFill>
          <a:blip r:embed="rId2"/>
          <a:stretch>
            <a:fillRect/>
          </a:stretch>
        </p:blipFill>
        <p:spPr>
          <a:xfrm>
            <a:off x="2171700" y="1101785"/>
            <a:ext cx="4918075" cy="3624202"/>
          </a:xfrm>
          <a:prstGeom prst="rect">
            <a:avLst/>
          </a:prstGeom>
        </p:spPr>
      </p:pic>
    </p:spTree>
    <p:extLst>
      <p:ext uri="{BB962C8B-B14F-4D97-AF65-F5344CB8AC3E}">
        <p14:creationId xmlns:p14="http://schemas.microsoft.com/office/powerpoint/2010/main" xmlns="" val="15491412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Operating expense</a:t>
            </a:r>
          </a:p>
        </p:txBody>
      </p:sp>
      <p:pic>
        <p:nvPicPr>
          <p:cNvPr id="4" name="Picture 3"/>
          <p:cNvPicPr>
            <a:picLocks noChangeAspect="1"/>
          </p:cNvPicPr>
          <p:nvPr/>
        </p:nvPicPr>
        <p:blipFill>
          <a:blip r:embed="rId2"/>
          <a:stretch>
            <a:fillRect/>
          </a:stretch>
        </p:blipFill>
        <p:spPr>
          <a:xfrm>
            <a:off x="2171700" y="1543051"/>
            <a:ext cx="4517466" cy="3328987"/>
          </a:xfrm>
          <a:prstGeom prst="rect">
            <a:avLst/>
          </a:prstGeom>
        </p:spPr>
      </p:pic>
    </p:spTree>
    <p:extLst>
      <p:ext uri="{BB962C8B-B14F-4D97-AF65-F5344CB8AC3E}">
        <p14:creationId xmlns:p14="http://schemas.microsoft.com/office/powerpoint/2010/main" xmlns="" val="21751078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Operating Expenses</a:t>
            </a:r>
            <a:endParaRPr lang="en-CA"/>
          </a:p>
        </p:txBody>
      </p:sp>
      <p:pic>
        <p:nvPicPr>
          <p:cNvPr id="4" name="Picture 3"/>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pic>
        <p:nvPicPr>
          <p:cNvPr id="12" name="Picture 11"/>
          <p:cNvPicPr>
            <a:picLocks noChangeAspect="1"/>
          </p:cNvPicPr>
          <p:nvPr/>
        </p:nvPicPr>
        <p:blipFill>
          <a:blip r:embed="rId4"/>
          <a:stretch>
            <a:fillRect/>
          </a:stretch>
        </p:blipFill>
        <p:spPr>
          <a:xfrm>
            <a:off x="1893934" y="1942019"/>
            <a:ext cx="7250066" cy="2012443"/>
          </a:xfrm>
          <a:prstGeom prst="rect">
            <a:avLst/>
          </a:prstGeom>
        </p:spPr>
      </p:pic>
      <p:pic>
        <p:nvPicPr>
          <p:cNvPr id="14" name="Picture 13"/>
          <p:cNvPicPr>
            <a:picLocks noChangeAspect="1"/>
          </p:cNvPicPr>
          <p:nvPr/>
        </p:nvPicPr>
        <p:blipFill>
          <a:blip r:embed="rId5"/>
          <a:stretch>
            <a:fillRect/>
          </a:stretch>
        </p:blipFill>
        <p:spPr>
          <a:xfrm>
            <a:off x="122632" y="2281237"/>
            <a:ext cx="1771302" cy="1579563"/>
          </a:xfrm>
          <a:prstGeom prst="rect">
            <a:avLst/>
          </a:prstGeom>
        </p:spPr>
      </p:pic>
      <p:sp>
        <p:nvSpPr>
          <p:cNvPr id="15" name="Rectangle 14"/>
          <p:cNvSpPr/>
          <p:nvPr/>
        </p:nvSpPr>
        <p:spPr>
          <a:xfrm>
            <a:off x="122632" y="2692400"/>
            <a:ext cx="8937879" cy="2558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571354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650" y="611380"/>
            <a:ext cx="7753350" cy="969771"/>
          </a:xfrm>
        </p:spPr>
        <p:txBody>
          <a:bodyPr/>
          <a:lstStyle/>
          <a:p>
            <a:r>
              <a:rPr lang="en-US"/>
              <a:t>Operating Expense Excluding Fuel</a:t>
            </a:r>
          </a:p>
        </p:txBody>
      </p:sp>
      <p:pic>
        <p:nvPicPr>
          <p:cNvPr id="4" name="Picture 3"/>
          <p:cNvPicPr>
            <a:picLocks noChangeAspect="1"/>
          </p:cNvPicPr>
          <p:nvPr/>
        </p:nvPicPr>
        <p:blipFill>
          <a:blip r:embed="rId2"/>
          <a:stretch>
            <a:fillRect/>
          </a:stretch>
        </p:blipFill>
        <p:spPr>
          <a:xfrm>
            <a:off x="2619375" y="2820986"/>
            <a:ext cx="6115050" cy="371475"/>
          </a:xfrm>
          <a:prstGeom prst="rect">
            <a:avLst/>
          </a:prstGeom>
        </p:spPr>
      </p:pic>
      <p:pic>
        <p:nvPicPr>
          <p:cNvPr id="5" name="Picture 4"/>
          <p:cNvPicPr>
            <a:picLocks noChangeAspect="1"/>
          </p:cNvPicPr>
          <p:nvPr/>
        </p:nvPicPr>
        <p:blipFill>
          <a:blip r:embed="rId3"/>
          <a:stretch>
            <a:fillRect/>
          </a:stretch>
        </p:blipFill>
        <p:spPr>
          <a:xfrm>
            <a:off x="314325" y="2820986"/>
            <a:ext cx="2305050" cy="381000"/>
          </a:xfrm>
          <a:prstGeom prst="rect">
            <a:avLst/>
          </a:prstGeom>
        </p:spPr>
      </p:pic>
      <p:pic>
        <p:nvPicPr>
          <p:cNvPr id="6" name="Picture 5"/>
          <p:cNvPicPr>
            <a:picLocks noChangeAspect="1"/>
          </p:cNvPicPr>
          <p:nvPr/>
        </p:nvPicPr>
        <p:blipFill>
          <a:blip r:embed="rId4"/>
          <a:stretch>
            <a:fillRect/>
          </a:stretch>
        </p:blipFill>
        <p:spPr>
          <a:xfrm>
            <a:off x="2573900" y="2006601"/>
            <a:ext cx="6160525" cy="673418"/>
          </a:xfrm>
          <a:prstGeom prst="rect">
            <a:avLst/>
          </a:prstGeom>
        </p:spPr>
      </p:pic>
      <p:sp>
        <p:nvSpPr>
          <p:cNvPr id="7" name="Rectangle 6"/>
          <p:cNvSpPr/>
          <p:nvPr/>
        </p:nvSpPr>
        <p:spPr>
          <a:xfrm>
            <a:off x="314325" y="3006723"/>
            <a:ext cx="8537575" cy="1952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E2F13E64-1F31-4468-A6EB-328E1D6F60CB}"/>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spTree>
    <p:extLst>
      <p:ext uri="{BB962C8B-B14F-4D97-AF65-F5344CB8AC3E}">
        <p14:creationId xmlns:p14="http://schemas.microsoft.com/office/powerpoint/2010/main" xmlns="" val="14701600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204" y="470203"/>
            <a:ext cx="6683765" cy="960668"/>
          </a:xfrm>
        </p:spPr>
        <p:txBody>
          <a:bodyPr/>
          <a:lstStyle/>
          <a:p>
            <a:r>
              <a:rPr lang="en-US"/>
              <a:t>Cost of Jet </a:t>
            </a:r>
            <a:r>
              <a:rPr lang="en-US" err="1"/>
              <a:t>FUel</a:t>
            </a:r>
            <a:endParaRPr lang="en-CA"/>
          </a:p>
        </p:txBody>
      </p:sp>
      <p:pic>
        <p:nvPicPr>
          <p:cNvPr id="4" name="Picture 3"/>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4"/>
          <a:stretch>
            <a:fillRect/>
          </a:stretch>
        </p:blipFill>
        <p:spPr>
          <a:xfrm>
            <a:off x="42862" y="1559905"/>
            <a:ext cx="9058275" cy="3402413"/>
          </a:xfrm>
          <a:prstGeom prst="rect">
            <a:avLst/>
          </a:prstGeom>
        </p:spPr>
      </p:pic>
    </p:spTree>
    <p:extLst>
      <p:ext uri="{BB962C8B-B14F-4D97-AF65-F5344CB8AC3E}">
        <p14:creationId xmlns:p14="http://schemas.microsoft.com/office/powerpoint/2010/main" xmlns="" val="13003348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226" y="359040"/>
            <a:ext cx="6683765" cy="960668"/>
          </a:xfrm>
        </p:spPr>
        <p:txBody>
          <a:bodyPr/>
          <a:lstStyle/>
          <a:p>
            <a:r>
              <a:rPr lang="en-US"/>
              <a:t>Fuel Hedging Strategy</a:t>
            </a:r>
            <a:endParaRPr lang="en-CA"/>
          </a:p>
        </p:txBody>
      </p:sp>
      <p:pic>
        <p:nvPicPr>
          <p:cNvPr id="5" name="Picture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pic>
        <p:nvPicPr>
          <p:cNvPr id="8" name="Picture 7">
            <a:extLst>
              <a:ext uri="{FF2B5EF4-FFF2-40B4-BE49-F238E27FC236}">
                <a16:creationId xmlns:a16="http://schemas.microsoft.com/office/drawing/2014/main" xmlns="" id="{A86C43FF-B49F-4CA4-B402-EAF6E72DAC5C}"/>
              </a:ext>
            </a:extLst>
          </p:cNvPr>
          <p:cNvPicPr>
            <a:picLocks noChangeAspect="1"/>
          </p:cNvPicPr>
          <p:nvPr/>
        </p:nvPicPr>
        <p:blipFill>
          <a:blip r:embed="rId4"/>
          <a:stretch>
            <a:fillRect/>
          </a:stretch>
        </p:blipFill>
        <p:spPr>
          <a:xfrm>
            <a:off x="1446030" y="1541031"/>
            <a:ext cx="6549656" cy="1556829"/>
          </a:xfrm>
          <a:prstGeom prst="rect">
            <a:avLst/>
          </a:prstGeom>
        </p:spPr>
      </p:pic>
      <p:pic>
        <p:nvPicPr>
          <p:cNvPr id="4" name="Picture 3"/>
          <p:cNvPicPr>
            <a:picLocks noChangeAspect="1"/>
          </p:cNvPicPr>
          <p:nvPr/>
        </p:nvPicPr>
        <p:blipFill>
          <a:blip r:embed="rId5"/>
          <a:stretch>
            <a:fillRect/>
          </a:stretch>
        </p:blipFill>
        <p:spPr>
          <a:xfrm>
            <a:off x="414669" y="3319183"/>
            <a:ext cx="8382817" cy="1031303"/>
          </a:xfrm>
          <a:prstGeom prst="rect">
            <a:avLst/>
          </a:prstGeom>
        </p:spPr>
      </p:pic>
    </p:spTree>
    <p:extLst>
      <p:ext uri="{BB962C8B-B14F-4D97-AF65-F5344CB8AC3E}">
        <p14:creationId xmlns:p14="http://schemas.microsoft.com/office/powerpoint/2010/main" xmlns="" val="5984723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16"/>
          <p:cNvSpPr txBox="1">
            <a:spLocks noGrp="1"/>
          </p:cNvSpPr>
          <p:nvPr>
            <p:ph type="title"/>
          </p:nvPr>
        </p:nvSpPr>
        <p:spPr>
          <a:xfrm>
            <a:off x="4631277" y="609528"/>
            <a:ext cx="4252755" cy="535200"/>
          </a:xfrm>
          <a:prstGeom prst="rect">
            <a:avLst/>
          </a:prstGeom>
        </p:spPr>
        <p:txBody>
          <a:bodyPr spcFirstLastPara="1" wrap="square" lIns="91425" tIns="91425" rIns="91425" bIns="91425" anchor="t" anchorCtr="0">
            <a:noAutofit/>
          </a:bodyPr>
          <a:lstStyle/>
          <a:p>
            <a:pPr algn="l">
              <a:spcBef>
                <a:spcPts val="0"/>
              </a:spcBef>
            </a:pPr>
            <a:r>
              <a:rPr lang="en"/>
              <a:t>Minimal Fuel Impact</a:t>
            </a:r>
            <a:endParaRPr/>
          </a:p>
        </p:txBody>
      </p:sp>
      <p:pic>
        <p:nvPicPr>
          <p:cNvPr id="918" name="Google Shape;918;p116"/>
          <p:cNvPicPr preferRelativeResize="0"/>
          <p:nvPr/>
        </p:nvPicPr>
        <p:blipFill>
          <a:blip r:embed="rId3">
            <a:alphaModFix/>
          </a:blip>
          <a:stretch>
            <a:fillRect/>
          </a:stretch>
        </p:blipFill>
        <p:spPr>
          <a:xfrm>
            <a:off x="692533" y="1484562"/>
            <a:ext cx="7878550" cy="2363565"/>
          </a:xfrm>
          <a:prstGeom prst="rect">
            <a:avLst/>
          </a:prstGeom>
          <a:noFill/>
          <a:ln>
            <a:noFill/>
          </a:ln>
        </p:spPr>
      </p:pic>
      <p:pic>
        <p:nvPicPr>
          <p:cNvPr id="2" name="Picture 1">
            <a:extLst>
              <a:ext uri="{FF2B5EF4-FFF2-40B4-BE49-F238E27FC236}">
                <a16:creationId xmlns:a16="http://schemas.microsoft.com/office/drawing/2014/main" xmlns="" id="{D2BDAE30-1866-46A5-A0A5-4AB0A6B0F61B}"/>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7300451" y="80938"/>
            <a:ext cx="1760060" cy="260231"/>
          </a:xfrm>
          <a:prstGeom prst="rect">
            <a:avLst/>
          </a:prstGeom>
        </p:spPr>
      </p:pic>
    </p:spTree>
    <p:extLst>
      <p:ext uri="{BB962C8B-B14F-4D97-AF65-F5344CB8AC3E}">
        <p14:creationId xmlns:p14="http://schemas.microsoft.com/office/powerpoint/2010/main" xmlns="" val="161299579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FE1EB5C7-81A8-4CBA-AE6E-B3BF73DC3895}"/>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{A7675DBC-BA3C-214E-B305-173DB14CCC3D}tf10001079</Template>
  <TotalTime>67</TotalTime>
  <Words>5988</Words>
  <Application>Microsoft Office PowerPoint</Application>
  <PresentationFormat>On-screen Show (16:9)</PresentationFormat>
  <Paragraphs>1064</Paragraphs>
  <Slides>260</Slides>
  <Notes>146</Notes>
  <HiddenSlides>0</HiddenSlides>
  <MMClips>0</MMClips>
  <ScaleCrop>false</ScaleCrop>
  <HeadingPairs>
    <vt:vector size="4" baseType="variant">
      <vt:variant>
        <vt:lpstr>Theme</vt:lpstr>
      </vt:variant>
      <vt:variant>
        <vt:i4>1</vt:i4>
      </vt:variant>
      <vt:variant>
        <vt:lpstr>Slide Titles</vt:lpstr>
      </vt:variant>
      <vt:variant>
        <vt:i4>260</vt:i4>
      </vt:variant>
    </vt:vector>
  </HeadingPairs>
  <TitlesOfParts>
    <vt:vector size="261" baseType="lpstr">
      <vt:lpstr>Vapor Trail</vt:lpstr>
      <vt:lpstr>Global Airlines</vt:lpstr>
      <vt:lpstr>Introduction</vt:lpstr>
      <vt:lpstr>Some industry facts</vt:lpstr>
      <vt:lpstr>Terminology</vt:lpstr>
      <vt:lpstr>HISTORY </vt:lpstr>
      <vt:lpstr>Types of Route Structure</vt:lpstr>
      <vt:lpstr>Types of Airlines</vt:lpstr>
      <vt:lpstr>Airlines Positioning</vt:lpstr>
      <vt:lpstr>Segmentation</vt:lpstr>
      <vt:lpstr>Industry Characteristics</vt:lpstr>
      <vt:lpstr>Key Success Factors</vt:lpstr>
      <vt:lpstr>Revenue Drivers</vt:lpstr>
      <vt:lpstr>Global demand</vt:lpstr>
      <vt:lpstr>Global revenue</vt:lpstr>
      <vt:lpstr>Load factor</vt:lpstr>
      <vt:lpstr>Effect of Trade War  </vt:lpstr>
      <vt:lpstr>Industry Performance: RKP increasing but FTK stalling</vt:lpstr>
      <vt:lpstr>Slide 18</vt:lpstr>
      <vt:lpstr>Alliances </vt:lpstr>
      <vt:lpstr>Slide 20</vt:lpstr>
      <vt:lpstr>International Air Transport Association</vt:lpstr>
      <vt:lpstr>International Civil Aviation Organisation</vt:lpstr>
      <vt:lpstr>EXternal Factors Affecting Global Airlines Industry</vt:lpstr>
      <vt:lpstr>INternal Factors Affecting Global Airlines Industry</vt:lpstr>
      <vt:lpstr>Regulations</vt:lpstr>
      <vt:lpstr>Open-skies agreements</vt:lpstr>
      <vt:lpstr>Environmental Factors</vt:lpstr>
      <vt:lpstr>Economic factors: GDP</vt:lpstr>
      <vt:lpstr>Global Statistics</vt:lpstr>
      <vt:lpstr>Financial market performance</vt:lpstr>
      <vt:lpstr>Financial crisis coming?</vt:lpstr>
      <vt:lpstr> Index has outperformed Airlines as compared to S&amp;P 500, NAsdaq and DJI</vt:lpstr>
      <vt:lpstr>Slimming profit</vt:lpstr>
      <vt:lpstr>Expenses increasing faster than revenue</vt:lpstr>
      <vt:lpstr>Cost structure</vt:lpstr>
      <vt:lpstr>Slide 36</vt:lpstr>
      <vt:lpstr>Fuel Hedging  </vt:lpstr>
      <vt:lpstr>Fuel cost stabilizing?</vt:lpstr>
      <vt:lpstr>Labour cost</vt:lpstr>
      <vt:lpstr>Aircraft purchases Why is ROIC going down?</vt:lpstr>
      <vt:lpstr>Industry Statistics  </vt:lpstr>
      <vt:lpstr>Growth by Region Asia pacific domintates both traffic and growth</vt:lpstr>
      <vt:lpstr>Market Share</vt:lpstr>
      <vt:lpstr>Slide 44</vt:lpstr>
      <vt:lpstr>Leading airports</vt:lpstr>
      <vt:lpstr>Largest Airlines based on sales (2018)</vt:lpstr>
      <vt:lpstr>Slide 47</vt:lpstr>
      <vt:lpstr>Southwest Airlines</vt:lpstr>
      <vt:lpstr>Stock information</vt:lpstr>
      <vt:lpstr>      Company Snapshot </vt:lpstr>
      <vt:lpstr>HOLDERS</vt:lpstr>
      <vt:lpstr>HOLDERS</vt:lpstr>
      <vt:lpstr>Top Buyers and sellers</vt:lpstr>
      <vt:lpstr>SHARE STRUCTURE</vt:lpstr>
      <vt:lpstr>1 year return</vt:lpstr>
      <vt:lpstr>5 year return</vt:lpstr>
      <vt:lpstr>10 year return</vt:lpstr>
      <vt:lpstr>Comparison of Southwest to S&amp;P 500 (YTD)</vt:lpstr>
      <vt:lpstr>Comparison of 5 year Cumulative Return</vt:lpstr>
      <vt:lpstr>Company information</vt:lpstr>
      <vt:lpstr>Profile</vt:lpstr>
      <vt:lpstr>      Business Strategy</vt:lpstr>
      <vt:lpstr>History</vt:lpstr>
      <vt:lpstr>Culture in the 70’s</vt:lpstr>
      <vt:lpstr>History</vt:lpstr>
      <vt:lpstr>History</vt:lpstr>
      <vt:lpstr>  Despite the tragic incident the culture of the Best Loved Airline ensured that the accident did not tarnish its reputation.  </vt:lpstr>
      <vt:lpstr>Air Tran Integration </vt:lpstr>
      <vt:lpstr>Boeing 737 MAX Groundings   </vt:lpstr>
      <vt:lpstr>Company Culture </vt:lpstr>
      <vt:lpstr>Company mission</vt:lpstr>
      <vt:lpstr>Management team</vt:lpstr>
      <vt:lpstr>MANAGEMENT PROFILE</vt:lpstr>
      <vt:lpstr>Management Profile</vt:lpstr>
      <vt:lpstr>Management Profile</vt:lpstr>
      <vt:lpstr>Management Profile</vt:lpstr>
      <vt:lpstr>Management Profile</vt:lpstr>
      <vt:lpstr>Routes</vt:lpstr>
      <vt:lpstr>Top 10 Airports by Departures</vt:lpstr>
      <vt:lpstr>      Comparables</vt:lpstr>
      <vt:lpstr>      Comparables: Southwest has led in recent years in the US</vt:lpstr>
      <vt:lpstr>      Comparables</vt:lpstr>
      <vt:lpstr>Fleet:  753 Aircraft</vt:lpstr>
      <vt:lpstr>Fleet Projections</vt:lpstr>
      <vt:lpstr>Operations Analysis </vt:lpstr>
      <vt:lpstr>Sales by Region</vt:lpstr>
      <vt:lpstr>Revenues</vt:lpstr>
      <vt:lpstr>OPERATING INCOME</vt:lpstr>
      <vt:lpstr>Operating Data</vt:lpstr>
      <vt:lpstr>Liquidity - Current Ratio</vt:lpstr>
      <vt:lpstr>DIVIDEND </vt:lpstr>
      <vt:lpstr>Per Share Data</vt:lpstr>
      <vt:lpstr>Satisfaction Index</vt:lpstr>
      <vt:lpstr>Operating expense</vt:lpstr>
      <vt:lpstr>Operating Expenses</vt:lpstr>
      <vt:lpstr>Operating Expense Excluding Fuel</vt:lpstr>
      <vt:lpstr>Cost of Jet FUel</vt:lpstr>
      <vt:lpstr>Fuel Hedging Strategy</vt:lpstr>
      <vt:lpstr>Minimal Fuel Impact</vt:lpstr>
      <vt:lpstr>Fuel Hedging</vt:lpstr>
      <vt:lpstr>Fuel Hedging Strategy</vt:lpstr>
      <vt:lpstr>Performance Data</vt:lpstr>
      <vt:lpstr>Profitability</vt:lpstr>
      <vt:lpstr>Return on Invested Capital</vt:lpstr>
      <vt:lpstr>financials</vt:lpstr>
      <vt:lpstr>Balance Sheet 10-Q</vt:lpstr>
      <vt:lpstr>Balance Sheet 10-Q</vt:lpstr>
      <vt:lpstr>Balance Sheet 10-K</vt:lpstr>
      <vt:lpstr>Balance Sheet 10-K 2018 </vt:lpstr>
      <vt:lpstr>Income Statement 10-K</vt:lpstr>
      <vt:lpstr>Income Statement 10-K</vt:lpstr>
      <vt:lpstr>Income Statement 10-Q</vt:lpstr>
      <vt:lpstr>Income Statement 10-Q </vt:lpstr>
      <vt:lpstr>Cash Flow Statement 10-k</vt:lpstr>
      <vt:lpstr>Cash Flow Statement 10-K</vt:lpstr>
      <vt:lpstr>Cash Flow Statement 10-Q</vt:lpstr>
      <vt:lpstr>Cash Flow Statement 10-Q</vt:lpstr>
      <vt:lpstr>Statement of Changes in Equity 10-K</vt:lpstr>
      <vt:lpstr>Recommendation</vt:lpstr>
      <vt:lpstr>Singapore Airlines</vt:lpstr>
      <vt:lpstr>Stock information</vt:lpstr>
      <vt:lpstr>Key Statistics</vt:lpstr>
      <vt:lpstr>KEY Statistics (Cont)</vt:lpstr>
      <vt:lpstr>Stock price</vt:lpstr>
      <vt:lpstr>Stock price 1yr (SIA)</vt:lpstr>
      <vt:lpstr>Stock price 1yr (SINGY)</vt:lpstr>
      <vt:lpstr>Stock price 5yr (SIA)</vt:lpstr>
      <vt:lpstr>Stock price 5yr (SINGY)</vt:lpstr>
      <vt:lpstr>Dividend Yield</vt:lpstr>
      <vt:lpstr>Company information</vt:lpstr>
      <vt:lpstr>Company History</vt:lpstr>
      <vt:lpstr>Slide 132</vt:lpstr>
      <vt:lpstr>Company profile</vt:lpstr>
      <vt:lpstr>Company Profile (cont) </vt:lpstr>
      <vt:lpstr>SWOT Analysis</vt:lpstr>
      <vt:lpstr>SWOT Analysis</vt:lpstr>
      <vt:lpstr>news</vt:lpstr>
      <vt:lpstr>news</vt:lpstr>
      <vt:lpstr>NEWS</vt:lpstr>
      <vt:lpstr>New A380 Airbus</vt:lpstr>
      <vt:lpstr>Company Mission</vt:lpstr>
      <vt:lpstr>Corporate Strategy</vt:lpstr>
      <vt:lpstr>Business Segments and Subsidiaries</vt:lpstr>
      <vt:lpstr>SINGAPORE GLOBAL ROUTE MAP</vt:lpstr>
      <vt:lpstr>SIA – Regional Route Map</vt:lpstr>
      <vt:lpstr>Fleet chart As of 30 September, 2019</vt:lpstr>
      <vt:lpstr>Major Shareholders Information</vt:lpstr>
      <vt:lpstr>Management team</vt:lpstr>
      <vt:lpstr>Management team</vt:lpstr>
      <vt:lpstr>Slide 150</vt:lpstr>
      <vt:lpstr>management profile</vt:lpstr>
      <vt:lpstr>management profile</vt:lpstr>
      <vt:lpstr>management profile</vt:lpstr>
      <vt:lpstr>management profile</vt:lpstr>
      <vt:lpstr>management profile</vt:lpstr>
      <vt:lpstr>competitors</vt:lpstr>
      <vt:lpstr>Top competitors</vt:lpstr>
      <vt:lpstr>5 year Stock price comparison </vt:lpstr>
      <vt:lpstr>financial Comparison</vt:lpstr>
      <vt:lpstr>financial Comparison (CONT)</vt:lpstr>
      <vt:lpstr>Financial analysis</vt:lpstr>
      <vt:lpstr>Operating Statistics</vt:lpstr>
      <vt:lpstr>Operating Statistics (cont)</vt:lpstr>
      <vt:lpstr>KEY Financial Highlights</vt:lpstr>
      <vt:lpstr>Group Earnings</vt:lpstr>
      <vt:lpstr>Group Expenditure</vt:lpstr>
      <vt:lpstr>Group Expenditure Breakdown</vt:lpstr>
      <vt:lpstr>Revenue by region</vt:lpstr>
      <vt:lpstr>Parent Airline Company FY18 Revenue Breakdown  </vt:lpstr>
      <vt:lpstr>Parent Airline Company Cost Composition FY18 ($M)  </vt:lpstr>
      <vt:lpstr>Overall unit cost analysis</vt:lpstr>
      <vt:lpstr>Group operating Revenues</vt:lpstr>
      <vt:lpstr>Net profits</vt:lpstr>
      <vt:lpstr>Company operating profits</vt:lpstr>
      <vt:lpstr>Liquidity - Current Ratio</vt:lpstr>
      <vt:lpstr>Capital Structure Analysis</vt:lpstr>
      <vt:lpstr>Capital Market Analysis</vt:lpstr>
      <vt:lpstr>Profitability Analysis</vt:lpstr>
      <vt:lpstr>Dividends payout </vt:lpstr>
      <vt:lpstr>Capital expenditure</vt:lpstr>
      <vt:lpstr>Slide 181</vt:lpstr>
      <vt:lpstr>Group fuel hedging position  </vt:lpstr>
      <vt:lpstr>Financial Overview</vt:lpstr>
      <vt:lpstr>Financial Statements </vt:lpstr>
      <vt:lpstr>Balance Sheet 10q</vt:lpstr>
      <vt:lpstr>Balance Sheet 10q(Cont)</vt:lpstr>
      <vt:lpstr>Balance Sheet 10q(Cont)</vt:lpstr>
      <vt:lpstr>Balance Sheet 1ok</vt:lpstr>
      <vt:lpstr>Balance Sheet 10k (Cont)</vt:lpstr>
      <vt:lpstr>Balance Sheet 10k (Cont)</vt:lpstr>
      <vt:lpstr>Income Statement10k</vt:lpstr>
      <vt:lpstr>InCome Statement 10k(Cont)</vt:lpstr>
      <vt:lpstr>Income Statement 10q</vt:lpstr>
      <vt:lpstr>InCome Statement 10q(Cont)</vt:lpstr>
      <vt:lpstr>Cash Flow Statement 10k</vt:lpstr>
      <vt:lpstr>Cash Flow Statement 10k (CONT)</vt:lpstr>
      <vt:lpstr>Cash Flow Statement 10k (CONT)</vt:lpstr>
      <vt:lpstr>Cash Flow Statement 10k (CONT)</vt:lpstr>
      <vt:lpstr>Cash Flow Statement 10q</vt:lpstr>
      <vt:lpstr>Cash Flow Statement 10Q(CONT)</vt:lpstr>
      <vt:lpstr>Cash Flow Statement 10q(CONT)</vt:lpstr>
      <vt:lpstr>Cash Flow Statement 10q (CONT)</vt:lpstr>
      <vt:lpstr>Recommendation sell</vt:lpstr>
      <vt:lpstr>EASYJET</vt:lpstr>
      <vt:lpstr>Stock information</vt:lpstr>
      <vt:lpstr>Key Statistics</vt:lpstr>
      <vt:lpstr>Share price 1 yr</vt:lpstr>
      <vt:lpstr>Share price 5 year</vt:lpstr>
      <vt:lpstr>Share price 10 year</vt:lpstr>
      <vt:lpstr>EASYJET vs FTSE 100</vt:lpstr>
      <vt:lpstr>Dividend YielD history</vt:lpstr>
      <vt:lpstr>History</vt:lpstr>
      <vt:lpstr>Company Information</vt:lpstr>
      <vt:lpstr>Low COST Structure</vt:lpstr>
      <vt:lpstr>Corporate Strategy</vt:lpstr>
      <vt:lpstr>EasyJet Routes</vt:lpstr>
      <vt:lpstr>ACQUISITIONS </vt:lpstr>
      <vt:lpstr>ACQUISITIONS</vt:lpstr>
      <vt:lpstr>acquisitions</vt:lpstr>
      <vt:lpstr>ACQUISITIONS</vt:lpstr>
      <vt:lpstr>Air Berlin Acquisition</vt:lpstr>
      <vt:lpstr>Corporate travelers</vt:lpstr>
      <vt:lpstr>Innovation</vt:lpstr>
      <vt:lpstr>Fleet profile 315 total aircraft</vt:lpstr>
      <vt:lpstr>Airbus A320</vt:lpstr>
      <vt:lpstr>Macroeconomic impacts</vt:lpstr>
      <vt:lpstr>BREXIT</vt:lpstr>
      <vt:lpstr>Post-Brexit </vt:lpstr>
      <vt:lpstr>Fuel Hedging</vt:lpstr>
      <vt:lpstr>Slide 230</vt:lpstr>
      <vt:lpstr>Slide 231</vt:lpstr>
      <vt:lpstr>Corporate Structure and shareholders</vt:lpstr>
      <vt:lpstr>Major Shareholders</vt:lpstr>
      <vt:lpstr>Company Founders and Directors</vt:lpstr>
      <vt:lpstr>Founder</vt:lpstr>
      <vt:lpstr>Chairman</vt:lpstr>
      <vt:lpstr>CEO</vt:lpstr>
      <vt:lpstr>CFO</vt:lpstr>
      <vt:lpstr>Financial and Operational Highlights</vt:lpstr>
      <vt:lpstr>Slide 240</vt:lpstr>
      <vt:lpstr>Slide 241</vt:lpstr>
      <vt:lpstr>Slide 242</vt:lpstr>
      <vt:lpstr>Slide 243</vt:lpstr>
      <vt:lpstr>Slide 244</vt:lpstr>
      <vt:lpstr>5 Year Summary</vt:lpstr>
      <vt:lpstr>Slide 246</vt:lpstr>
      <vt:lpstr>Half year key performance indicators</vt:lpstr>
      <vt:lpstr>Financial Statements</vt:lpstr>
      <vt:lpstr>Half year balance sheet</vt:lpstr>
      <vt:lpstr>Balance sheet FY 18</vt:lpstr>
      <vt:lpstr>Balance sheet FY 18 (cont)</vt:lpstr>
      <vt:lpstr>Income Statement FY 18</vt:lpstr>
      <vt:lpstr>Income statement FY 18 (CONT)</vt:lpstr>
      <vt:lpstr>Half year income statement</vt:lpstr>
      <vt:lpstr>Cash Flow FY 18 </vt:lpstr>
      <vt:lpstr>Cash flow FY 18 (CONT)</vt:lpstr>
      <vt:lpstr>Cash flow Half year</vt:lpstr>
      <vt:lpstr>CASH FLOW HALF YEAR</vt:lpstr>
      <vt:lpstr>Statement of Changes in Equity FY 18</vt:lpstr>
      <vt:lpstr>Recommendation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Airlines</dc:title>
  <dc:creator>Jens De Coninck-Smith</dc:creator>
  <cp:lastModifiedBy>gp</cp:lastModifiedBy>
  <cp:revision>121</cp:revision>
  <dcterms:created xsi:type="dcterms:W3CDTF">2019-10-25T23:04:44Z</dcterms:created>
  <dcterms:modified xsi:type="dcterms:W3CDTF">2019-11-01T17:05:33Z</dcterms:modified>
</cp:coreProperties>
</file>